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CEE6-2854-F94E-83B3-B0B942984583}" type="datetimeFigureOut">
              <a:rPr lang="it-IT" smtClean="0"/>
              <a:t>25/10/16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B485-3BF5-AB48-9463-1307C18DE9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29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CEE6-2854-F94E-83B3-B0B942984583}" type="datetimeFigureOut">
              <a:rPr lang="it-IT" smtClean="0"/>
              <a:t>25/10/16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B485-3BF5-AB48-9463-1307C18DE9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75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CEE6-2854-F94E-83B3-B0B942984583}" type="datetimeFigureOut">
              <a:rPr lang="it-IT" smtClean="0"/>
              <a:t>25/10/16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B485-3BF5-AB48-9463-1307C18DE9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22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CEE6-2854-F94E-83B3-B0B942984583}" type="datetimeFigureOut">
              <a:rPr lang="it-IT" smtClean="0"/>
              <a:t>25/10/16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B485-3BF5-AB48-9463-1307C18DE9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88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CEE6-2854-F94E-83B3-B0B942984583}" type="datetimeFigureOut">
              <a:rPr lang="it-IT" smtClean="0"/>
              <a:t>25/10/16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B485-3BF5-AB48-9463-1307C18DE9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18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CEE6-2854-F94E-83B3-B0B942984583}" type="datetimeFigureOut">
              <a:rPr lang="it-IT" smtClean="0"/>
              <a:t>25/10/16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B485-3BF5-AB48-9463-1307C18DE9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96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CEE6-2854-F94E-83B3-B0B942984583}" type="datetimeFigureOut">
              <a:rPr lang="it-IT" smtClean="0"/>
              <a:t>25/10/16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B485-3BF5-AB48-9463-1307C18DE9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17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CEE6-2854-F94E-83B3-B0B942984583}" type="datetimeFigureOut">
              <a:rPr lang="it-IT" smtClean="0"/>
              <a:t>25/10/16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B485-3BF5-AB48-9463-1307C18DE9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40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CEE6-2854-F94E-83B3-B0B942984583}" type="datetimeFigureOut">
              <a:rPr lang="it-IT" smtClean="0"/>
              <a:t>25/10/16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B485-3BF5-AB48-9463-1307C18DE9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31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CEE6-2854-F94E-83B3-B0B942984583}" type="datetimeFigureOut">
              <a:rPr lang="it-IT" smtClean="0"/>
              <a:t>25/10/16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B485-3BF5-AB48-9463-1307C18DE9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53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CEE6-2854-F94E-83B3-B0B942984583}" type="datetimeFigureOut">
              <a:rPr lang="it-IT" smtClean="0"/>
              <a:t>25/10/16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B485-3BF5-AB48-9463-1307C18DE9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59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ACEE6-2854-F94E-83B3-B0B942984583}" type="datetimeFigureOut">
              <a:rPr lang="it-IT" smtClean="0"/>
              <a:t>25/10/16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7B485-3BF5-AB48-9463-1307C18DE91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7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62520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violazione del “divieto di compenso di partite” </a:t>
            </a:r>
            <a:r>
              <a:rPr lang="is-IS" dirty="0" smtClean="0"/>
              <a:t>(c.c. art 2423-</a:t>
            </a:r>
            <a:r>
              <a:rPr lang="is-IS" i="1" dirty="0" smtClean="0"/>
              <a:t>ter </a:t>
            </a:r>
            <a:r>
              <a:rPr lang="is-IS" dirty="0" smtClean="0"/>
              <a:t>n.6)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3747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519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Acquisizione di materie prime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In </a:t>
            </a:r>
            <a:r>
              <a:rPr lang="it-IT" dirty="0"/>
              <a:t>data </a:t>
            </a:r>
            <a:r>
              <a:rPr lang="it-IT" dirty="0" smtClean="0"/>
              <a:t>01.11.2011 </a:t>
            </a:r>
            <a:r>
              <a:rPr lang="it-IT" dirty="0"/>
              <a:t>la società </a:t>
            </a:r>
            <a:r>
              <a:rPr lang="it-IT" dirty="0" smtClean="0"/>
              <a:t>GAMMA acquista </a:t>
            </a:r>
            <a:r>
              <a:rPr lang="it-IT" dirty="0"/>
              <a:t>materie prime dal fornitore </a:t>
            </a:r>
            <a:r>
              <a:rPr lang="it-IT" dirty="0" smtClean="0"/>
              <a:t>DELTA per </a:t>
            </a:r>
            <a:r>
              <a:rPr lang="it-IT" dirty="0"/>
              <a:t>€ 1.000 + IVA 22%, </a:t>
            </a:r>
            <a:r>
              <a:rPr lang="it-IT" dirty="0" smtClean="0"/>
              <a:t>accordandosi per il </a:t>
            </a:r>
            <a:r>
              <a:rPr lang="it-IT" dirty="0"/>
              <a:t>pagamento nel futuro esercizio </a:t>
            </a:r>
            <a:r>
              <a:rPr lang="it-IT" dirty="0" smtClean="0"/>
              <a:t>2012 </a:t>
            </a:r>
            <a:r>
              <a:rPr lang="it-IT" dirty="0"/>
              <a:t>e </a:t>
            </a:r>
            <a:r>
              <a:rPr lang="it-IT" dirty="0" smtClean="0"/>
              <a:t>rilevando </a:t>
            </a:r>
            <a:r>
              <a:rPr lang="it-IT" dirty="0" smtClean="0"/>
              <a:t>correttamente  </a:t>
            </a:r>
            <a:r>
              <a:rPr lang="it-IT" dirty="0" smtClean="0"/>
              <a:t>la </a:t>
            </a:r>
            <a:r>
              <a:rPr lang="it-IT" dirty="0"/>
              <a:t>seguente </a:t>
            </a:r>
            <a:r>
              <a:rPr lang="it-IT" dirty="0" smtClean="0"/>
              <a:t>scrittura </a:t>
            </a:r>
            <a:r>
              <a:rPr lang="it-IT" dirty="0"/>
              <a:t>contabile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28347"/>
              </p:ext>
            </p:extLst>
          </p:nvPr>
        </p:nvGraphicFramePr>
        <p:xfrm>
          <a:off x="457200" y="4537548"/>
          <a:ext cx="8391500" cy="213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908"/>
                <a:gridCol w="1519692"/>
                <a:gridCol w="1907814"/>
                <a:gridCol w="1448786"/>
                <a:gridCol w="1678300"/>
              </a:tblGrid>
              <a:tr h="534882">
                <a:tc>
                  <a:txBody>
                    <a:bodyPr/>
                    <a:lstStyle/>
                    <a:p>
                      <a:pPr algn="l" fontAlgn="b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534882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Diversi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Debiti vs fornitore DELTA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1.220</a:t>
                      </a:r>
                    </a:p>
                  </a:txBody>
                  <a:tcPr marL="12700" marR="12700" marT="12700" marB="0" anchor="b"/>
                </a:tc>
              </a:tr>
              <a:tr h="534882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Materie prime c/acquisti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534882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IVA 22%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108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726"/>
          </a:xfrm>
        </p:spPr>
        <p:txBody>
          <a:bodyPr/>
          <a:lstStyle/>
          <a:p>
            <a:r>
              <a:rPr lang="it-IT" dirty="0" smtClean="0"/>
              <a:t>Titoli in portafoglio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92364"/>
            <a:ext cx="8229600" cy="5584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Al tempo stesso, GAMMA </a:t>
            </a:r>
            <a:r>
              <a:rPr lang="it-IT" dirty="0"/>
              <a:t>detiene in portafoglio titoli emessi </a:t>
            </a:r>
            <a:r>
              <a:rPr lang="it-IT" dirty="0" smtClean="0"/>
              <a:t>da BETA. </a:t>
            </a:r>
            <a:r>
              <a:rPr lang="it-IT" dirty="0"/>
              <a:t>Relativamente a tali titoli, il giorno </a:t>
            </a:r>
            <a:r>
              <a:rPr lang="it-IT" dirty="0" smtClean="0"/>
              <a:t>01.12.2011 </a:t>
            </a:r>
            <a:r>
              <a:rPr lang="it-IT" dirty="0"/>
              <a:t>maturano cedole attive a favore di </a:t>
            </a:r>
            <a:r>
              <a:rPr lang="it-IT" dirty="0" smtClean="0"/>
              <a:t>GAMMA per </a:t>
            </a:r>
            <a:r>
              <a:rPr lang="it-IT" dirty="0"/>
              <a:t>€ 700. In tale data, </a:t>
            </a:r>
            <a:r>
              <a:rPr lang="it-IT" dirty="0" smtClean="0"/>
              <a:t>in relazione all’avvenuta </a:t>
            </a:r>
            <a:r>
              <a:rPr lang="it-IT" dirty="0"/>
              <a:t>maturazione delle cedole, </a:t>
            </a:r>
            <a:r>
              <a:rPr lang="it-IT" dirty="0" smtClean="0"/>
              <a:t>sul libro giornale di GAMMA </a:t>
            </a:r>
            <a:r>
              <a:rPr lang="it-IT" dirty="0" smtClean="0"/>
              <a:t>si riporta la seguente scrittura contabile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656196"/>
              </p:ext>
            </p:extLst>
          </p:nvPr>
        </p:nvGraphicFramePr>
        <p:xfrm>
          <a:off x="457200" y="5123075"/>
          <a:ext cx="8391500" cy="1069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8300"/>
                <a:gridCol w="1678300"/>
                <a:gridCol w="1907814"/>
                <a:gridCol w="1448786"/>
                <a:gridCol w="1678300"/>
              </a:tblGrid>
              <a:tr h="534882">
                <a:tc>
                  <a:txBody>
                    <a:bodyPr/>
                    <a:lstStyle/>
                    <a:p>
                      <a:pPr algn="l" fontAlgn="b"/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01.12</a:t>
                      </a:r>
                      <a:endParaRPr lang="nb-N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534882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Crediti</a:t>
                      </a:r>
                      <a:r>
                        <a:rPr lang="it-IT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vs DELTA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Interessi attivi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</a:t>
                      </a:r>
                      <a:endParaRPr lang="is-I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78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6507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Compensazione di partite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766524"/>
              </p:ext>
            </p:extLst>
          </p:nvPr>
        </p:nvGraphicFramePr>
        <p:xfrm>
          <a:off x="457200" y="1211519"/>
          <a:ext cx="8229600" cy="2330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881"/>
                <a:gridCol w="1017959"/>
                <a:gridCol w="2368581"/>
                <a:gridCol w="1433817"/>
                <a:gridCol w="1135362"/>
              </a:tblGrid>
              <a:tr h="388463">
                <a:tc>
                  <a:txBody>
                    <a:bodyPr/>
                    <a:lstStyle/>
                    <a:p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b="1" dirty="0" err="1" smtClean="0">
                          <a:solidFill>
                            <a:schemeClr val="tx1"/>
                          </a:solidFill>
                        </a:rPr>
                        <a:t>dd</a:t>
                      </a:r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5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463">
                <a:tc>
                  <a:txBody>
                    <a:bodyPr/>
                    <a:lstStyle/>
                    <a:p>
                      <a:r>
                        <a:rPr lang="it-IT" sz="1500" b="1" dirty="0" smtClean="0">
                          <a:solidFill>
                            <a:schemeClr val="tx1"/>
                          </a:solidFill>
                        </a:rPr>
                        <a:t>Diversi</a:t>
                      </a:r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b="1" dirty="0" smtClean="0">
                          <a:solidFill>
                            <a:schemeClr val="tx1"/>
                          </a:solidFill>
                        </a:rPr>
                        <a:t>Diversi</a:t>
                      </a:r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b="1" dirty="0" smtClean="0">
                          <a:solidFill>
                            <a:schemeClr val="tx1"/>
                          </a:solidFill>
                        </a:rPr>
                        <a:t>700</a:t>
                      </a:r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b="1" dirty="0" smtClean="0">
                          <a:solidFill>
                            <a:schemeClr val="tx1"/>
                          </a:solidFill>
                        </a:rPr>
                        <a:t>700</a:t>
                      </a:r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463">
                <a:tc>
                  <a:txBody>
                    <a:bodyPr/>
                    <a:lstStyle/>
                    <a:p>
                      <a:r>
                        <a:rPr lang="it-IT" sz="1500" b="1" dirty="0" smtClean="0">
                          <a:solidFill>
                            <a:schemeClr val="tx1"/>
                          </a:solidFill>
                        </a:rPr>
                        <a:t>Debiti vs fornitore DELTA </a:t>
                      </a:r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5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b="1" dirty="0" smtClean="0">
                          <a:solidFill>
                            <a:schemeClr val="tx1"/>
                          </a:solidFill>
                        </a:rPr>
                        <a:t>700</a:t>
                      </a:r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5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463">
                <a:tc>
                  <a:txBody>
                    <a:bodyPr/>
                    <a:lstStyle/>
                    <a:p>
                      <a:r>
                        <a:rPr lang="it-IT" sz="1500" b="1" dirty="0" smtClean="0">
                          <a:solidFill>
                            <a:schemeClr val="tx1"/>
                          </a:solidFill>
                        </a:rPr>
                        <a:t>Interessi attivi</a:t>
                      </a:r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b="1" dirty="0" smtClean="0">
                          <a:solidFill>
                            <a:schemeClr val="tx1"/>
                          </a:solidFill>
                        </a:rPr>
                        <a:t>700</a:t>
                      </a:r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5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463">
                <a:tc>
                  <a:txBody>
                    <a:bodyPr/>
                    <a:lstStyle/>
                    <a:p>
                      <a:endParaRPr lang="it-IT" sz="15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dirty="0" smtClean="0">
                          <a:solidFill>
                            <a:schemeClr val="tx1"/>
                          </a:solidFill>
                        </a:rPr>
                        <a:t>Crediti vs DELTA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b="1" dirty="0" smtClean="0">
                          <a:solidFill>
                            <a:schemeClr val="tx1"/>
                          </a:solidFill>
                        </a:rPr>
                        <a:t>700</a:t>
                      </a:r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463">
                <a:tc>
                  <a:txBody>
                    <a:bodyPr/>
                    <a:lstStyle/>
                    <a:p>
                      <a:endParaRPr lang="it-IT" sz="15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5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b="1" dirty="0" smtClean="0">
                          <a:solidFill>
                            <a:schemeClr val="tx1"/>
                          </a:solidFill>
                        </a:rPr>
                        <a:t>Materie prime c/acquisti</a:t>
                      </a:r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b="1" dirty="0" smtClean="0">
                          <a:solidFill>
                            <a:schemeClr val="tx1"/>
                          </a:solidFill>
                        </a:rPr>
                        <a:t>700</a:t>
                      </a:r>
                      <a:endParaRPr lang="it-IT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57202" y="772404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pari data viene altresì riportata la seguente scrittura contabile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57200" y="3718679"/>
            <a:ext cx="8229599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</a:t>
            </a:r>
            <a:r>
              <a:rPr lang="it-IT" dirty="0"/>
              <a:t>sede di controllo legale dei conti i sindaci di </a:t>
            </a:r>
            <a:r>
              <a:rPr lang="it-IT" dirty="0" smtClean="0"/>
              <a:t>GAMMA rilevano che </a:t>
            </a:r>
            <a:r>
              <a:rPr lang="it-IT" dirty="0"/>
              <a:t>il responsabile amministrativo – operando in tal modo – ha </a:t>
            </a:r>
            <a:r>
              <a:rPr lang="it-IT" dirty="0" smtClean="0"/>
              <a:t>palesemente violato un </a:t>
            </a:r>
            <a:r>
              <a:rPr lang="it-IT" dirty="0"/>
              <a:t>principio fondamentale dell’Accounting, il cui rispetto è </a:t>
            </a:r>
            <a:r>
              <a:rPr lang="it-IT" dirty="0" smtClean="0"/>
              <a:t>anche previsto come </a:t>
            </a:r>
            <a:r>
              <a:rPr lang="it-IT" dirty="0"/>
              <a:t>obbligatorio </a:t>
            </a:r>
            <a:r>
              <a:rPr lang="it-IT" dirty="0" smtClean="0"/>
              <a:t>dal c.c. all’art </a:t>
            </a:r>
            <a:r>
              <a:rPr lang="it-IT" dirty="0"/>
              <a:t>2423-</a:t>
            </a:r>
            <a:r>
              <a:rPr lang="it-IT" i="1" dirty="0" smtClean="0"/>
              <a:t>ter</a:t>
            </a:r>
          </a:p>
          <a:p>
            <a:r>
              <a:rPr lang="it-IT" dirty="0" smtClean="0"/>
              <a:t>Per </a:t>
            </a:r>
            <a:r>
              <a:rPr lang="it-IT" dirty="0" err="1" smtClean="0"/>
              <a:t>l’accounting</a:t>
            </a:r>
            <a:r>
              <a:rPr lang="it-IT" dirty="0" smtClean="0"/>
              <a:t> è stato violato il principio di autonomia semantica dei valori e per il c.c. è stato violato l'art- 2423 ultimo </a:t>
            </a:r>
            <a:r>
              <a:rPr lang="it-IT" dirty="0" err="1" smtClean="0"/>
              <a:t>cpv</a:t>
            </a:r>
            <a:r>
              <a:rPr lang="it-IT" dirty="0" smtClean="0"/>
              <a:t>: divieto di compenso di partite. Nella scrittura contestata dai sindaci sono stati compensati interessi attivi e materie prime </a:t>
            </a:r>
            <a:r>
              <a:rPr lang="it-IT" smtClean="0"/>
              <a:t>c/</a:t>
            </a:r>
            <a:r>
              <a:rPr lang="it-IT" smtClean="0"/>
              <a:t>acquisti</a:t>
            </a:r>
            <a:r>
              <a:rPr lang="it-IT" dirty="0" smtClean="0"/>
              <a:t>, due valori reddituali che esprimono accadimenti ben differenti e che vanno rappresentati in conti monofase, il cui saldo deve pertanto distintamente figurare nel conto economico al fine di descrivere correttamente la genesi del reddito d’esercizio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0535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375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75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374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5580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3838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289</Words>
  <Application>Microsoft Macintosh PowerPoint</Application>
  <PresentationFormat>Presentazione su schermo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  violazione del “divieto di compenso di partite” (c.c. art 2423-ter n.6) </vt:lpstr>
      <vt:lpstr>Acquisizione di materie prime</vt:lpstr>
      <vt:lpstr>Titoli in portafoglio</vt:lpstr>
      <vt:lpstr>Compensazione di partite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violazione del “divieto di compenso di partite” (c.c. art 2423-ter n.6) </dc:title>
  <dc:creator>giorgio pani</dc:creator>
  <cp:lastModifiedBy>giorgio pani</cp:lastModifiedBy>
  <cp:revision>6</cp:revision>
  <dcterms:created xsi:type="dcterms:W3CDTF">2016-10-25T06:00:47Z</dcterms:created>
  <dcterms:modified xsi:type="dcterms:W3CDTF">2016-10-25T06:55:13Z</dcterms:modified>
</cp:coreProperties>
</file>