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79"/>
  </p:notesMasterIdLst>
  <p:handoutMasterIdLst>
    <p:handoutMasterId r:id="rId80"/>
  </p:handoutMasterIdLst>
  <p:sldIdLst>
    <p:sldId id="267" r:id="rId3"/>
    <p:sldId id="278" r:id="rId4"/>
    <p:sldId id="279" r:id="rId5"/>
    <p:sldId id="283" r:id="rId6"/>
    <p:sldId id="280" r:id="rId7"/>
    <p:sldId id="284" r:id="rId8"/>
    <p:sldId id="313" r:id="rId9"/>
    <p:sldId id="357" r:id="rId10"/>
    <p:sldId id="281" r:id="rId11"/>
    <p:sldId id="282" r:id="rId12"/>
    <p:sldId id="356" r:id="rId13"/>
    <p:sldId id="268" r:id="rId14"/>
    <p:sldId id="285" r:id="rId15"/>
    <p:sldId id="286" r:id="rId16"/>
    <p:sldId id="305" r:id="rId17"/>
    <p:sldId id="306" r:id="rId18"/>
    <p:sldId id="308" r:id="rId19"/>
    <p:sldId id="307" r:id="rId20"/>
    <p:sldId id="325" r:id="rId21"/>
    <p:sldId id="309" r:id="rId22"/>
    <p:sldId id="310" r:id="rId23"/>
    <p:sldId id="311" r:id="rId24"/>
    <p:sldId id="312" r:id="rId25"/>
    <p:sldId id="326" r:id="rId26"/>
    <p:sldId id="315" r:id="rId27"/>
    <p:sldId id="327" r:id="rId28"/>
    <p:sldId id="287" r:id="rId29"/>
    <p:sldId id="314" r:id="rId30"/>
    <p:sldId id="316" r:id="rId31"/>
    <p:sldId id="317" r:id="rId32"/>
    <p:sldId id="318" r:id="rId33"/>
    <p:sldId id="355" r:id="rId34"/>
    <p:sldId id="319" r:id="rId35"/>
    <p:sldId id="354" r:id="rId36"/>
    <p:sldId id="359" r:id="rId37"/>
    <p:sldId id="320" r:id="rId38"/>
    <p:sldId id="321" r:id="rId39"/>
    <p:sldId id="322" r:id="rId40"/>
    <p:sldId id="360" r:id="rId41"/>
    <p:sldId id="288" r:id="rId42"/>
    <p:sldId id="323" r:id="rId43"/>
    <p:sldId id="289" r:id="rId44"/>
    <p:sldId id="324" r:id="rId45"/>
    <p:sldId id="290" r:id="rId46"/>
    <p:sldId id="291" r:id="rId47"/>
    <p:sldId id="292" r:id="rId48"/>
    <p:sldId id="329" r:id="rId49"/>
    <p:sldId id="293" r:id="rId50"/>
    <p:sldId id="330" r:id="rId51"/>
    <p:sldId id="294" r:id="rId52"/>
    <p:sldId id="331" r:id="rId53"/>
    <p:sldId id="332" r:id="rId54"/>
    <p:sldId id="295" r:id="rId55"/>
    <p:sldId id="296" r:id="rId56"/>
    <p:sldId id="333" r:id="rId57"/>
    <p:sldId id="334" r:id="rId58"/>
    <p:sldId id="335" r:id="rId59"/>
    <p:sldId id="336" r:id="rId60"/>
    <p:sldId id="337" r:id="rId61"/>
    <p:sldId id="338" r:id="rId62"/>
    <p:sldId id="339" r:id="rId63"/>
    <p:sldId id="350" r:id="rId64"/>
    <p:sldId id="358" r:id="rId65"/>
    <p:sldId id="340" r:id="rId66"/>
    <p:sldId id="341" r:id="rId67"/>
    <p:sldId id="342" r:id="rId68"/>
    <p:sldId id="343" r:id="rId69"/>
    <p:sldId id="345" r:id="rId70"/>
    <p:sldId id="346" r:id="rId71"/>
    <p:sldId id="347" r:id="rId72"/>
    <p:sldId id="348" r:id="rId73"/>
    <p:sldId id="353" r:id="rId74"/>
    <p:sldId id="351" r:id="rId75"/>
    <p:sldId id="352" r:id="rId76"/>
    <p:sldId id="270" r:id="rId77"/>
    <p:sldId id="361" r:id="rId78"/>
  </p:sldIdLst>
  <p:sldSz cx="12188825"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94660"/>
  </p:normalViewPr>
  <p:slideViewPr>
    <p:cSldViewPr>
      <p:cViewPr varScale="1">
        <p:scale>
          <a:sx n="72" d="100"/>
          <a:sy n="72" d="100"/>
        </p:scale>
        <p:origin x="372" y="33"/>
      </p:cViewPr>
      <p:guideLst>
        <p:guide orient="horz" pos="2160"/>
        <p:guide orient="horz" pos="1015"/>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71" d="100"/>
          <a:sy n="71" d="100"/>
        </p:scale>
        <p:origin x="-2190"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36" tIns="45719" rIns="91436" bIns="45719" rtlCol="0"/>
          <a:lstStyle>
            <a:lvl1pPr algn="l">
              <a:defRPr sz="1200"/>
            </a:lvl1pPr>
          </a:lstStyle>
          <a:p>
            <a:endParaRPr/>
          </a:p>
        </p:txBody>
      </p:sp>
      <p:sp>
        <p:nvSpPr>
          <p:cNvPr id="3" name="Date Placeholder 2"/>
          <p:cNvSpPr>
            <a:spLocks noGrp="1"/>
          </p:cNvSpPr>
          <p:nvPr>
            <p:ph type="dt" sz="quarter" idx="1"/>
          </p:nvPr>
        </p:nvSpPr>
        <p:spPr>
          <a:xfrm>
            <a:off x="3815374" y="0"/>
            <a:ext cx="2918831" cy="493474"/>
          </a:xfrm>
          <a:prstGeom prst="rect">
            <a:avLst/>
          </a:prstGeom>
        </p:spPr>
        <p:txBody>
          <a:bodyPr vert="horz" lIns="91436" tIns="45719" rIns="91436" bIns="45719" rtlCol="0"/>
          <a:lstStyle>
            <a:lvl1pPr algn="r">
              <a:defRPr sz="1200"/>
            </a:lvl1pPr>
          </a:lstStyle>
          <a:p>
            <a:fld id="{30E6E22E-288A-414B-A8DE-E4DBD03D5FC0}" type="datetimeFigureOut">
              <a:rPr lang="it-IT"/>
              <a:t>15/10/2016</a:t>
            </a:fld>
            <a:endParaRPr/>
          </a:p>
        </p:txBody>
      </p:sp>
      <p:sp>
        <p:nvSpPr>
          <p:cNvPr id="4" name="Footer Placeholder 3"/>
          <p:cNvSpPr>
            <a:spLocks noGrp="1"/>
          </p:cNvSpPr>
          <p:nvPr>
            <p:ph type="ftr" sz="quarter" idx="2"/>
          </p:nvPr>
        </p:nvSpPr>
        <p:spPr>
          <a:xfrm>
            <a:off x="0" y="9374301"/>
            <a:ext cx="2918831" cy="493474"/>
          </a:xfrm>
          <a:prstGeom prst="rect">
            <a:avLst/>
          </a:prstGeom>
        </p:spPr>
        <p:txBody>
          <a:bodyPr vert="horz" lIns="91436" tIns="45719" rIns="91436" bIns="45719" rtlCol="0" anchor="b"/>
          <a:lstStyle>
            <a:lvl1pPr algn="l">
              <a:defRPr sz="1200"/>
            </a:lvl1pPr>
          </a:lstStyle>
          <a:p>
            <a:endParaRPr/>
          </a:p>
        </p:txBody>
      </p:sp>
      <p:sp>
        <p:nvSpPr>
          <p:cNvPr id="5" name="Slide Number Placeholder 4"/>
          <p:cNvSpPr>
            <a:spLocks noGrp="1"/>
          </p:cNvSpPr>
          <p:nvPr>
            <p:ph type="sldNum" sz="quarter" idx="3"/>
          </p:nvPr>
        </p:nvSpPr>
        <p:spPr>
          <a:xfrm>
            <a:off x="3815374" y="9374301"/>
            <a:ext cx="2918831" cy="493474"/>
          </a:xfrm>
          <a:prstGeom prst="rect">
            <a:avLst/>
          </a:prstGeom>
        </p:spPr>
        <p:txBody>
          <a:bodyPr vert="horz" lIns="91436" tIns="45719" rIns="91436" bIns="45719" rtlCol="0" anchor="b"/>
          <a:lstStyle>
            <a:lvl1pPr algn="r">
              <a:defRPr sz="1200"/>
            </a:lvl1pPr>
          </a:lstStyle>
          <a:p>
            <a:fld id="{01114579-D02A-4B51-B5DF-8EC449F77AC7}" type="slidenum">
              <a:rPr/>
              <a:t>‹N›</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36" tIns="45719" rIns="91436" bIns="45719" rtlCol="0"/>
          <a:lstStyle>
            <a:lvl1pPr algn="l">
              <a:defRPr sz="1200"/>
            </a:lvl1pPr>
          </a:lstStyle>
          <a:p>
            <a:endParaRPr/>
          </a:p>
        </p:txBody>
      </p:sp>
      <p:sp>
        <p:nvSpPr>
          <p:cNvPr id="3" name="Date Placeholder 2"/>
          <p:cNvSpPr>
            <a:spLocks noGrp="1"/>
          </p:cNvSpPr>
          <p:nvPr>
            <p:ph type="dt" idx="1"/>
          </p:nvPr>
        </p:nvSpPr>
        <p:spPr>
          <a:xfrm>
            <a:off x="3815374" y="0"/>
            <a:ext cx="2918831" cy="493474"/>
          </a:xfrm>
          <a:prstGeom prst="rect">
            <a:avLst/>
          </a:prstGeom>
        </p:spPr>
        <p:txBody>
          <a:bodyPr vert="horz" lIns="91436" tIns="45719" rIns="91436" bIns="45719" rtlCol="0"/>
          <a:lstStyle>
            <a:lvl1pPr algn="r">
              <a:defRPr sz="1200"/>
            </a:lvl1pPr>
          </a:lstStyle>
          <a:p>
            <a:fld id="{39A9AE7E-E0F9-4C51-AD9A-F4C3A6E23BBF}" type="datetimeFigureOut">
              <a:rPr lang="it-IT"/>
              <a:t>15/10/2016</a:t>
            </a:fld>
            <a:endParaRPr/>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36" tIns="45719" rIns="91436" bIns="45719" rtlCol="0" anchor="ctr"/>
          <a:lstStyle/>
          <a:p>
            <a:endParaRPr/>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36" tIns="45719" rIns="91436" bIns="4571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36" tIns="45719" rIns="91436" bIns="45719" rtlCol="0" anchor="b"/>
          <a:lstStyle>
            <a:lvl1pPr algn="l">
              <a:defRPr sz="1200"/>
            </a:lvl1pPr>
          </a:lstStyle>
          <a:p>
            <a:endParaRPr/>
          </a:p>
        </p:txBody>
      </p:sp>
      <p:sp>
        <p:nvSpPr>
          <p:cNvPr id="7" name="Slide Number Placeholder 6"/>
          <p:cNvSpPr>
            <a:spLocks noGrp="1"/>
          </p:cNvSpPr>
          <p:nvPr>
            <p:ph type="sldNum" sz="quarter" idx="5"/>
          </p:nvPr>
        </p:nvSpPr>
        <p:spPr>
          <a:xfrm>
            <a:off x="3815374" y="9374301"/>
            <a:ext cx="2918831" cy="493474"/>
          </a:xfrm>
          <a:prstGeom prst="rect">
            <a:avLst/>
          </a:prstGeom>
        </p:spPr>
        <p:txBody>
          <a:bodyPr vert="horz" lIns="91436" tIns="45719" rIns="91436" bIns="45719" rtlCol="0" anchor="b"/>
          <a:lstStyle>
            <a:lvl1pPr algn="r">
              <a:defRPr sz="1200"/>
            </a:lvl1pPr>
          </a:lstStyle>
          <a:p>
            <a:fld id="{C6074690-7256-4BB9-AC0F-97AEAE8CDEC2}" type="slidenum">
              <a:rPr/>
              <a:t>‹N›</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it-IT" smtClean="0"/>
              <a:t>Fare clic per modificare lo stile del titolo</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it-IT"/>
              <a:pPr/>
              <a:t>15/10/2016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‹N›</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8E36636D-D922-432D-A958-524484B5923D}" type="datetimeFigureOut">
              <a:rPr lang="it-IT"/>
              <a:pPr/>
              <a:t>15/10/2016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8E36636D-D922-432D-A958-524484B5923D}" type="datetimeFigureOut">
              <a:rPr lang="it-IT"/>
              <a:pPr/>
              <a:t>15/10/2016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8E36636D-D922-432D-A958-524484B5923D}" type="datetimeFigureOut">
              <a:rPr lang="it-IT"/>
              <a:pPr/>
              <a:t>15/10/2016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it-IT" smtClean="0"/>
              <a:t>Fare clic per modificare lo stile del titolo</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E36636D-D922-432D-A958-524484B5923D}" type="datetimeFigureOut">
              <a:rPr lang="it-IT"/>
              <a:pPr/>
              <a:t>15/10/2016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8E36636D-D922-432D-A958-524484B5923D}" type="datetimeFigureOut">
              <a:rPr lang="it-IT"/>
              <a:pPr/>
              <a:t>15/10/2016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8E36636D-D922-432D-A958-524484B5923D}" type="datetimeFigureOut">
              <a:rPr lang="it-IT"/>
              <a:pPr/>
              <a:t>15/10/2016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Date Placeholder 2"/>
          <p:cNvSpPr>
            <a:spLocks noGrp="1"/>
          </p:cNvSpPr>
          <p:nvPr>
            <p:ph type="dt" sz="half" idx="10"/>
          </p:nvPr>
        </p:nvSpPr>
        <p:spPr/>
        <p:txBody>
          <a:bodyPr/>
          <a:lstStyle/>
          <a:p>
            <a:fld id="{8E36636D-D922-432D-A958-524484B5923D}" type="datetimeFigureOut">
              <a:rPr lang="it-IT"/>
              <a:pPr/>
              <a:t>15/10/2016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it-IT"/>
              <a:pPr/>
              <a:t>15/10/2016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it-IT" smtClean="0"/>
              <a:t>Fare clic per modificare lo stile del titolo</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it-IT"/>
              <a:pPr/>
              <a:t>15/10/2016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it-IT" smtClean="0"/>
              <a:t>Fare clic per modificare lo stile del titolo</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E36636D-D922-432D-A958-524484B5923D}" type="datetimeFigureOut">
              <a:rPr lang="it-IT"/>
              <a:pPr/>
              <a:t>15/10/2016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it-IT"/>
              <a:pPr/>
              <a:t>15/10/2016</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‹N›</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un.org/" TargetMode="External"/><Relationship Id="rId2" Type="http://schemas.openxmlformats.org/officeDocument/2006/relationships/hyperlink" Target="http://conventions.coe.i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im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icj-cij.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g20.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treaties.un.or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echr.org/"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pPr algn="ctr" defTabSz="914400">
              <a:lnSpc>
                <a:spcPct val="90000"/>
              </a:lnSpc>
              <a:spcBef>
                <a:spcPts val="0"/>
              </a:spcBef>
              <a:buNone/>
            </a:pPr>
            <a:r>
              <a:rPr lang="it-IT" sz="4800" b="0" i="0" dirty="0" smtClean="0">
                <a:solidFill>
                  <a:srgbClr val="FFEDB9"/>
                </a:solidFill>
                <a:latin typeface="Constantia"/>
                <a:ea typeface="+mj-ea"/>
                <a:cs typeface="+mj-cs"/>
              </a:rPr>
              <a:t>I </a:t>
            </a:r>
            <a:r>
              <a:rPr lang="it-IT" dirty="0" smtClean="0">
                <a:solidFill>
                  <a:srgbClr val="FFEDB9"/>
                </a:solidFill>
                <a:latin typeface="Constantia"/>
              </a:rPr>
              <a:t>Soggetti del diritto internazionale</a:t>
            </a:r>
            <a:endParaRPr lang="it-IT" sz="4800" b="0" i="0" dirty="0">
              <a:solidFill>
                <a:srgbClr val="FFEDB9"/>
              </a:solidFill>
              <a:latin typeface="Constantia"/>
              <a:ea typeface="+mj-ea"/>
              <a:cs typeface="+mj-cs"/>
            </a:endParaRPr>
          </a:p>
        </p:txBody>
      </p:sp>
      <p:sp>
        <p:nvSpPr>
          <p:cNvPr id="3" name="Sottotitolo 2"/>
          <p:cNvSpPr>
            <a:spLocks noGrp="1"/>
          </p:cNvSpPr>
          <p:nvPr>
            <p:ph type="subTitle" idx="1"/>
          </p:nvPr>
        </p:nvSpPr>
        <p:spPr/>
        <p:txBody>
          <a:bodyPr/>
          <a:lstStyle/>
          <a:p>
            <a:pPr marL="0" indent="0" algn="ctr">
              <a:spcBef>
                <a:spcPts val="0"/>
              </a:spcBef>
              <a:buNone/>
            </a:pPr>
            <a:r>
              <a:rPr lang="it-IT" sz="2000" b="0" i="0" baseline="0" dirty="0" smtClean="0">
                <a:solidFill>
                  <a:srgbClr val="FFEDB9"/>
                </a:solidFill>
              </a:rPr>
              <a:t>Stati, Organizzazioni internazionali,</a:t>
            </a:r>
            <a:r>
              <a:rPr lang="it-IT" sz="2000" b="0" i="0" dirty="0" smtClean="0">
                <a:solidFill>
                  <a:srgbClr val="FFEDB9"/>
                </a:solidFill>
              </a:rPr>
              <a:t> individui (persone fisiche e giuridiche)</a:t>
            </a:r>
          </a:p>
          <a:p>
            <a:pPr marL="0" indent="0" algn="ctr">
              <a:spcBef>
                <a:spcPts val="0"/>
              </a:spcBef>
              <a:buNone/>
            </a:pPr>
            <a:r>
              <a:rPr lang="it-IT" baseline="0" dirty="0" smtClean="0">
                <a:solidFill>
                  <a:srgbClr val="FFEDB9"/>
                </a:solidFill>
              </a:rPr>
              <a:t>4-18 </a:t>
            </a:r>
            <a:r>
              <a:rPr lang="it-IT" baseline="0" dirty="0" smtClean="0">
                <a:solidFill>
                  <a:srgbClr val="FFEDB9"/>
                </a:solidFill>
              </a:rPr>
              <a:t>ottobre 2016</a:t>
            </a:r>
            <a:endParaRPr lang="it-IT" sz="2000" b="0" i="0" baseline="0" dirty="0">
              <a:solidFill>
                <a:srgbClr val="FFEDB9"/>
              </a:solidFill>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(il territorio)</a:t>
            </a:r>
            <a:endParaRPr lang="it-IT" dirty="0"/>
          </a:p>
        </p:txBody>
      </p:sp>
      <p:sp>
        <p:nvSpPr>
          <p:cNvPr id="3" name="Segnaposto contenuto 2"/>
          <p:cNvSpPr>
            <a:spLocks noGrp="1"/>
          </p:cNvSpPr>
          <p:nvPr>
            <p:ph idx="1"/>
          </p:nvPr>
        </p:nvSpPr>
        <p:spPr/>
        <p:txBody>
          <a:bodyPr>
            <a:normAutofit fontScale="92500" lnSpcReduction="20000"/>
          </a:bodyPr>
          <a:lstStyle/>
          <a:p>
            <a:pPr marL="0" lvl="0" indent="0" algn="just">
              <a:spcAft>
                <a:spcPts val="600"/>
              </a:spcAft>
              <a:buNone/>
            </a:pPr>
            <a:r>
              <a:rPr lang="it-IT" b="1" i="1" kern="50" dirty="0">
                <a:solidFill>
                  <a:srgbClr val="FF0000"/>
                </a:solidFill>
                <a:latin typeface="Times New Roman" panose="02020603050405020304" pitchFamily="18" charset="0"/>
                <a:ea typeface="DejaVu Sans" panose="020B0603030804020204" pitchFamily="34" charset="0"/>
              </a:rPr>
              <a:t> </a:t>
            </a:r>
            <a:r>
              <a:rPr lang="it-IT" sz="2100" b="1" i="1" kern="50" dirty="0" smtClean="0">
                <a:solidFill>
                  <a:srgbClr val="FF0000"/>
                </a:solidFill>
                <a:ea typeface="DejaVu Sans" panose="020B0603030804020204" pitchFamily="34" charset="0"/>
              </a:rPr>
              <a:t>«</a:t>
            </a:r>
            <a:r>
              <a:rPr lang="it-IT" sz="2100" b="1" i="1" kern="50" dirty="0" smtClean="0">
                <a:solidFill>
                  <a:srgbClr val="0070C0"/>
                </a:solidFill>
                <a:ea typeface="DejaVu Sans" panose="020B0603030804020204" pitchFamily="34" charset="0"/>
              </a:rPr>
              <a:t>Su </a:t>
            </a:r>
            <a:r>
              <a:rPr lang="it-IT" sz="2100" b="1" i="1" kern="50" dirty="0">
                <a:solidFill>
                  <a:srgbClr val="0070C0"/>
                </a:solidFill>
                <a:ea typeface="DejaVu Sans" panose="020B0603030804020204" pitchFamily="34" charset="0"/>
              </a:rPr>
              <a:t>di un territorio e una </a:t>
            </a:r>
            <a:r>
              <a:rPr lang="it-IT" sz="2100" b="1" i="1" kern="50" dirty="0" smtClean="0">
                <a:solidFill>
                  <a:srgbClr val="0070C0"/>
                </a:solidFill>
                <a:ea typeface="DejaVu Sans" panose="020B0603030804020204" pitchFamily="34" charset="0"/>
              </a:rPr>
              <a:t>popolazione». </a:t>
            </a:r>
            <a:endParaRPr lang="it-IT" sz="2100" b="1" i="1" kern="50" dirty="0" smtClean="0">
              <a:solidFill>
                <a:srgbClr val="0070C0"/>
              </a:solidFill>
              <a:ea typeface="DejaVu Sans" panose="020B0603030804020204" pitchFamily="34" charset="0"/>
            </a:endParaRPr>
          </a:p>
          <a:p>
            <a:pPr algn="just">
              <a:spcAft>
                <a:spcPts val="600"/>
              </a:spcAft>
            </a:pPr>
            <a:r>
              <a:rPr lang="it-IT" sz="2100" kern="50" dirty="0" smtClean="0">
                <a:ea typeface="DejaVu Sans" panose="020B0603030804020204" pitchFamily="34" charset="0"/>
              </a:rPr>
              <a:t>Territorio </a:t>
            </a:r>
            <a:r>
              <a:rPr lang="it-IT" sz="2100" kern="50" dirty="0" smtClean="0">
                <a:ea typeface="DejaVu Sans" panose="020B0603030804020204" pitchFamily="34" charset="0"/>
              </a:rPr>
              <a:t>e popolazione sono </a:t>
            </a:r>
            <a:r>
              <a:rPr lang="it-IT" sz="2100" b="1" kern="50" dirty="0" smtClean="0">
                <a:solidFill>
                  <a:srgbClr val="0070C0"/>
                </a:solidFill>
                <a:ea typeface="DejaVu Sans" panose="020B0603030804020204" pitchFamily="34" charset="0"/>
              </a:rPr>
              <a:t>presupposti materiali </a:t>
            </a:r>
            <a:r>
              <a:rPr lang="it-IT" sz="2100" kern="50" dirty="0" smtClean="0">
                <a:ea typeface="DejaVu Sans" panose="020B0603030804020204" pitchFamily="34" charset="0"/>
              </a:rPr>
              <a:t>della soggettività statale. </a:t>
            </a:r>
            <a:endParaRPr lang="it-IT" sz="2100" kern="50" dirty="0" smtClean="0">
              <a:ea typeface="DejaVu Sans" panose="020B0603030804020204" pitchFamily="34" charset="0"/>
            </a:endParaRPr>
          </a:p>
          <a:p>
            <a:pPr algn="just">
              <a:spcAft>
                <a:spcPts val="600"/>
              </a:spcAft>
            </a:pPr>
            <a:r>
              <a:rPr lang="it-IT" sz="2100" kern="50" dirty="0" smtClean="0">
                <a:ea typeface="DejaVu Sans" panose="020B0603030804020204" pitchFamily="34" charset="0"/>
              </a:rPr>
              <a:t>Il </a:t>
            </a:r>
            <a:r>
              <a:rPr lang="it-IT" sz="2100" b="1" kern="50" dirty="0" smtClean="0">
                <a:solidFill>
                  <a:srgbClr val="FF0000"/>
                </a:solidFill>
                <a:ea typeface="DejaVu Sans" panose="020B0603030804020204" pitchFamily="34" charset="0"/>
              </a:rPr>
              <a:t>territorio</a:t>
            </a:r>
            <a:r>
              <a:rPr lang="it-IT" sz="2100" kern="50" dirty="0" smtClean="0">
                <a:ea typeface="DejaVu Sans" panose="020B0603030804020204" pitchFamily="34" charset="0"/>
              </a:rPr>
              <a:t> dello Stato delimita l’ambito della </a:t>
            </a:r>
            <a:r>
              <a:rPr lang="it-IT" sz="2100" b="1" kern="50" dirty="0" smtClean="0">
                <a:solidFill>
                  <a:srgbClr val="0070C0"/>
                </a:solidFill>
                <a:ea typeface="DejaVu Sans" panose="020B0603030804020204" pitchFamily="34" charset="0"/>
              </a:rPr>
              <a:t>sovranità c.d. territoriale</a:t>
            </a:r>
            <a:r>
              <a:rPr lang="it-IT" sz="2100" kern="50" dirty="0" smtClean="0">
                <a:ea typeface="DejaVu Sans" panose="020B0603030804020204" pitchFamily="34" charset="0"/>
              </a:rPr>
              <a:t> (il diritto internazionale vieta, salvo situazioni speciali, l’esercizio c.d. </a:t>
            </a:r>
            <a:r>
              <a:rPr lang="it-IT" sz="2100" u="sng" kern="50" dirty="0" smtClean="0">
                <a:solidFill>
                  <a:srgbClr val="0070C0"/>
                </a:solidFill>
                <a:ea typeface="DejaVu Sans" panose="020B0603030804020204" pitchFamily="34" charset="0"/>
              </a:rPr>
              <a:t>extraterritoriale</a:t>
            </a:r>
            <a:r>
              <a:rPr lang="it-IT" sz="2100" kern="50" dirty="0" smtClean="0">
                <a:ea typeface="DejaVu Sans" panose="020B0603030804020204" pitchFamily="34" charset="0"/>
              </a:rPr>
              <a:t> del potere di governo, per le conseguenze «conflittuali» che tale esercizio può comportare; è necessario a tal riguardo rinvenire un «criterio di collegamento» tra l’esercizio di poteri sovrani e la fattispecie presa in </a:t>
            </a:r>
            <a:r>
              <a:rPr lang="it-IT" sz="2100" kern="50" dirty="0" smtClean="0">
                <a:ea typeface="DejaVu Sans" panose="020B0603030804020204" pitchFamily="34" charset="0"/>
              </a:rPr>
              <a:t>considerazione (v. però il caso dell’esercizio di poteri sovrani in alto mare: </a:t>
            </a:r>
            <a:r>
              <a:rPr lang="it-IT" sz="2100" i="1" u="sng" kern="50" dirty="0" smtClean="0">
                <a:solidFill>
                  <a:srgbClr val="FF0000"/>
                </a:solidFill>
                <a:ea typeface="DejaVu Sans" panose="020B0603030804020204" pitchFamily="34" charset="0"/>
              </a:rPr>
              <a:t>caso </a:t>
            </a:r>
            <a:r>
              <a:rPr lang="it-IT" sz="2100" i="1" u="sng" kern="50" dirty="0">
                <a:solidFill>
                  <a:srgbClr val="FF0000"/>
                </a:solidFill>
                <a:ea typeface="DejaVu Sans" panose="020B0603030804020204" pitchFamily="34" charset="0"/>
              </a:rPr>
              <a:t>del Lotus (Francia c. Turchia)</a:t>
            </a:r>
            <a:r>
              <a:rPr lang="it-IT" sz="2100" kern="50" dirty="0">
                <a:ea typeface="DejaVu Sans" panose="020B0603030804020204" pitchFamily="34" charset="0"/>
              </a:rPr>
              <a:t>, 7.9.1927, </a:t>
            </a:r>
            <a:r>
              <a:rPr lang="it-IT" sz="2100" kern="50" dirty="0" smtClean="0">
                <a:ea typeface="DejaVu Sans" panose="020B0603030804020204" pitchFamily="34" charset="0"/>
              </a:rPr>
              <a:t>sulla «inesistenza» della </a:t>
            </a:r>
            <a:r>
              <a:rPr lang="it-IT" sz="2100" kern="50" dirty="0">
                <a:ea typeface="DejaVu Sans" panose="020B0603030804020204" pitchFamily="34" charset="0"/>
              </a:rPr>
              <a:t>giurisdizione esclusiva dello Stato della bandiera in caso di incidenti avvenuti in alto </a:t>
            </a:r>
            <a:r>
              <a:rPr lang="it-IT" sz="2100" kern="50" dirty="0" smtClean="0">
                <a:ea typeface="DejaVu Sans" panose="020B0603030804020204" pitchFamily="34" charset="0"/>
              </a:rPr>
              <a:t>mare</a:t>
            </a:r>
          </a:p>
          <a:p>
            <a:pPr algn="just">
              <a:spcAft>
                <a:spcPts val="600"/>
              </a:spcAft>
            </a:pPr>
            <a:r>
              <a:rPr lang="it-IT" sz="2100" kern="50" dirty="0" smtClean="0">
                <a:ea typeface="DejaVu Sans" panose="020B0603030804020204" pitchFamily="34" charset="0"/>
              </a:rPr>
              <a:t>Il </a:t>
            </a:r>
            <a:r>
              <a:rPr lang="it-IT" sz="2100" b="1" kern="50" dirty="0" smtClean="0">
                <a:solidFill>
                  <a:srgbClr val="FF0000"/>
                </a:solidFill>
                <a:ea typeface="DejaVu Sans" panose="020B0603030804020204" pitchFamily="34" charset="0"/>
              </a:rPr>
              <a:t>territorio soggetto a diritti sovrani include</a:t>
            </a:r>
            <a:r>
              <a:rPr lang="it-IT" sz="2100" kern="50" dirty="0" smtClean="0">
                <a:ea typeface="DejaVu Sans" panose="020B0603030804020204" pitchFamily="34" charset="0"/>
              </a:rPr>
              <a:t>: il suolo, il sottosuolo, lo spazio aereo correlato, e la porzione di mare compresa nel c.d. mare territoriale (entro le 12 miglia marine dalla linea di bassa marea: in Italia, art. 2 Codice della navigazione; vedi ulteriormente </a:t>
            </a:r>
            <a:r>
              <a:rPr lang="it-IT" sz="2100" kern="50" dirty="0" smtClean="0">
                <a:solidFill>
                  <a:srgbClr val="FF0000"/>
                </a:solidFill>
                <a:ea typeface="DejaVu Sans" panose="020B0603030804020204" pitchFamily="34" charset="0"/>
              </a:rPr>
              <a:t>Convenzione delle Nazioni Unite sul diritto del mare</a:t>
            </a:r>
            <a:r>
              <a:rPr lang="it-IT" sz="2100" kern="50" dirty="0" smtClean="0">
                <a:ea typeface="DejaVu Sans" panose="020B0603030804020204" pitchFamily="34" charset="0"/>
              </a:rPr>
              <a:t>, c.d. convenzione di Montego </a:t>
            </a:r>
            <a:r>
              <a:rPr lang="it-IT" sz="2100" kern="50" dirty="0" err="1" smtClean="0">
                <a:ea typeface="DejaVu Sans" panose="020B0603030804020204" pitchFamily="34" charset="0"/>
              </a:rPr>
              <a:t>Bay</a:t>
            </a:r>
            <a:r>
              <a:rPr lang="it-IT" sz="2100" kern="50" dirty="0" smtClean="0">
                <a:ea typeface="DejaVu Sans" panose="020B0603030804020204" pitchFamily="34" charset="0"/>
              </a:rPr>
              <a:t>, 1982</a:t>
            </a:r>
            <a:r>
              <a:rPr lang="it-IT" sz="2100" kern="50" dirty="0" smtClean="0">
                <a:ea typeface="DejaVu Sans" panose="020B0603030804020204" pitchFamily="34" charset="0"/>
              </a:rPr>
              <a:t>)</a:t>
            </a:r>
            <a:endParaRPr lang="it-IT" sz="2100" kern="50" dirty="0" smtClean="0">
              <a:ea typeface="DejaVu Sans" panose="020B0603030804020204" pitchFamily="34" charset="0"/>
            </a:endParaRPr>
          </a:p>
        </p:txBody>
      </p:sp>
    </p:spTree>
    <p:extLst>
      <p:ext uri="{BB962C8B-B14F-4D97-AF65-F5344CB8AC3E}">
        <p14:creationId xmlns:p14="http://schemas.microsoft.com/office/powerpoint/2010/main" val="22225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Modifiche territoriali</a:t>
            </a:r>
            <a:endParaRPr lang="it-IT" dirty="0"/>
          </a:p>
        </p:txBody>
      </p:sp>
      <p:sp>
        <p:nvSpPr>
          <p:cNvPr id="3" name="Segnaposto contenuto 2"/>
          <p:cNvSpPr>
            <a:spLocks noGrp="1"/>
          </p:cNvSpPr>
          <p:nvPr>
            <p:ph idx="1"/>
          </p:nvPr>
        </p:nvSpPr>
        <p:spPr/>
        <p:txBody>
          <a:bodyPr>
            <a:normAutofit fontScale="62500" lnSpcReduction="20000"/>
          </a:bodyPr>
          <a:lstStyle/>
          <a:p>
            <a:r>
              <a:rPr lang="it-IT" b="1" kern="50" dirty="0">
                <a:solidFill>
                  <a:srgbClr val="FF0000"/>
                </a:solidFill>
                <a:ea typeface="DejaVu Sans" panose="020B0603030804020204" pitchFamily="34" charset="0"/>
              </a:rPr>
              <a:t>Modifiche nella consistenza territoriale </a:t>
            </a:r>
            <a:r>
              <a:rPr lang="it-IT" kern="50" dirty="0">
                <a:ea typeface="DejaVu Sans" panose="020B0603030804020204" pitchFamily="34" charset="0"/>
              </a:rPr>
              <a:t>dello Stato non hanno in genere incidenza sulla </a:t>
            </a:r>
            <a:r>
              <a:rPr lang="it-IT" kern="50" dirty="0" smtClean="0">
                <a:ea typeface="DejaVu Sans" panose="020B0603030804020204" pitchFamily="34" charset="0"/>
              </a:rPr>
              <a:t>soggettività (identità dello Stato). </a:t>
            </a:r>
          </a:p>
          <a:p>
            <a:r>
              <a:rPr lang="it-IT" kern="50" dirty="0" smtClean="0">
                <a:ea typeface="DejaVu Sans" panose="020B0603030804020204" pitchFamily="34" charset="0"/>
              </a:rPr>
              <a:t>Modifiche </a:t>
            </a:r>
            <a:r>
              <a:rPr lang="it-IT" kern="50" dirty="0">
                <a:ea typeface="DejaVu Sans" panose="020B0603030804020204" pitchFamily="34" charset="0"/>
              </a:rPr>
              <a:t>territoriali radicali comportano l’estinzione dello Stato e la novazione della soggettività internazionale. </a:t>
            </a:r>
            <a:endParaRPr lang="it-IT" kern="50" dirty="0" smtClean="0">
              <a:ea typeface="DejaVu Sans" panose="020B0603030804020204" pitchFamily="34" charset="0"/>
            </a:endParaRPr>
          </a:p>
          <a:p>
            <a:r>
              <a:rPr lang="it-IT" kern="50" dirty="0" smtClean="0">
                <a:ea typeface="DejaVu Sans" panose="020B0603030804020204" pitchFamily="34" charset="0"/>
              </a:rPr>
              <a:t>La </a:t>
            </a:r>
            <a:r>
              <a:rPr lang="it-IT" kern="50" dirty="0">
                <a:ea typeface="DejaVu Sans" panose="020B0603030804020204" pitchFamily="34" charset="0"/>
              </a:rPr>
              <a:t>dottrina ha individuato 4 «situazioni» in cui ciò avviene: </a:t>
            </a:r>
            <a:r>
              <a:rPr lang="it-IT" b="1" kern="50" dirty="0">
                <a:solidFill>
                  <a:srgbClr val="FF0000"/>
                </a:solidFill>
                <a:ea typeface="DejaVu Sans" panose="020B0603030804020204" pitchFamily="34" charset="0"/>
              </a:rPr>
              <a:t>incorporazione e fusione (riduzione del numero di Stati)</a:t>
            </a:r>
            <a:r>
              <a:rPr lang="it-IT" kern="50" dirty="0">
                <a:ea typeface="DejaVu Sans" panose="020B0603030804020204" pitchFamily="34" charset="0"/>
              </a:rPr>
              <a:t>, ovvero </a:t>
            </a:r>
            <a:r>
              <a:rPr lang="it-IT" b="1" kern="50" dirty="0">
                <a:solidFill>
                  <a:srgbClr val="FF0000"/>
                </a:solidFill>
                <a:ea typeface="DejaVu Sans" panose="020B0603030804020204" pitchFamily="34" charset="0"/>
              </a:rPr>
              <a:t>secessione e smembramento</a:t>
            </a:r>
            <a:r>
              <a:rPr lang="it-IT" kern="50" dirty="0">
                <a:ea typeface="DejaVu Sans" panose="020B0603030804020204" pitchFamily="34" charset="0"/>
              </a:rPr>
              <a:t> dello Stato (</a:t>
            </a:r>
            <a:r>
              <a:rPr lang="it-IT" b="1" kern="50" dirty="0">
                <a:solidFill>
                  <a:srgbClr val="FF0000"/>
                </a:solidFill>
                <a:ea typeface="DejaVu Sans" panose="020B0603030804020204" pitchFamily="34" charset="0"/>
              </a:rPr>
              <a:t>aumento del numero di Stati</a:t>
            </a:r>
            <a:r>
              <a:rPr lang="it-IT" kern="50" dirty="0">
                <a:ea typeface="DejaVu Sans" panose="020B0603030804020204" pitchFamily="34" charset="0"/>
              </a:rPr>
              <a:t>). </a:t>
            </a:r>
            <a:endParaRPr lang="it-IT" kern="50" dirty="0" smtClean="0">
              <a:ea typeface="DejaVu Sans" panose="020B0603030804020204" pitchFamily="34" charset="0"/>
            </a:endParaRPr>
          </a:p>
          <a:p>
            <a:r>
              <a:rPr lang="it-IT" kern="50" dirty="0" smtClean="0">
                <a:ea typeface="DejaVu Sans" panose="020B0603030804020204" pitchFamily="34" charset="0"/>
              </a:rPr>
              <a:t>Nei </a:t>
            </a:r>
            <a:r>
              <a:rPr lang="it-IT" kern="50" dirty="0">
                <a:ea typeface="DejaVu Sans" panose="020B0603030804020204" pitchFamily="34" charset="0"/>
              </a:rPr>
              <a:t>recenti decenni i casi di secessione / smembramento sono stati numerosi, anche nel continente europeo (URSS, 1990-91; Cecoslovacchia, 1993; Iugoslavia, 1994-). Recentemente caso del referendum scozzese (2014) per la «secessione» dal Regno Unito (non verificatasi). </a:t>
            </a:r>
            <a:endParaRPr lang="it-IT" kern="50" dirty="0" smtClean="0">
              <a:ea typeface="DejaVu Sans" panose="020B0603030804020204" pitchFamily="34" charset="0"/>
            </a:endParaRPr>
          </a:p>
          <a:p>
            <a:r>
              <a:rPr lang="it-IT" kern="50" dirty="0" smtClean="0">
                <a:ea typeface="DejaVu Sans" panose="020B0603030804020204" pitchFamily="34" charset="0"/>
              </a:rPr>
              <a:t>Il </a:t>
            </a:r>
            <a:r>
              <a:rPr lang="it-IT" b="1" kern="50" dirty="0">
                <a:ea typeface="DejaVu Sans" panose="020B0603030804020204" pitchFamily="34" charset="0"/>
              </a:rPr>
              <a:t>problema giuridico</a:t>
            </a:r>
            <a:r>
              <a:rPr lang="it-IT" kern="50" dirty="0">
                <a:ea typeface="DejaVu Sans" panose="020B0603030804020204" pitchFamily="34" charset="0"/>
              </a:rPr>
              <a:t> che tali fenomeni pongono è quale sorte spetta ai trattati (vedi </a:t>
            </a:r>
            <a:r>
              <a:rPr lang="it-IT" kern="50" dirty="0" smtClean="0">
                <a:ea typeface="DejaVu Sans" panose="020B0603030804020204" pitchFamily="34" charset="0"/>
              </a:rPr>
              <a:t>Fonti </a:t>
            </a:r>
            <a:r>
              <a:rPr lang="it-IT" kern="50" dirty="0">
                <a:ea typeface="DejaVu Sans" panose="020B0603030804020204" pitchFamily="34" charset="0"/>
              </a:rPr>
              <a:t>internazionali) di cui gli Stati </a:t>
            </a:r>
            <a:r>
              <a:rPr lang="it-IT" kern="50" dirty="0" smtClean="0">
                <a:ea typeface="DejaVu Sans" panose="020B0603030804020204" pitchFamily="34" charset="0"/>
              </a:rPr>
              <a:t>«estintisi» erano parte: se tali trattati, cioè, si trasmettano automaticamente agli Stati successori (o allo Stato successore) nel governo del territorio.</a:t>
            </a:r>
          </a:p>
          <a:p>
            <a:r>
              <a:rPr lang="it-IT" kern="50" dirty="0" smtClean="0">
                <a:ea typeface="DejaVu Sans" panose="020B0603030804020204" pitchFamily="34" charset="0"/>
              </a:rPr>
              <a:t>Si ritiene che gli obblighi convenzionali degli Stati «estinti» seguano la sorte dei soggetti che li avevano stipulati: i nuovi Stati sorgono liberi da obblighi (salvo eccezioni: esempio trattati localizzabili o che stabiliscono una frontiera); la regola generale è detta della «tabula rasa» (v. Fonti internazionali)</a:t>
            </a:r>
          </a:p>
          <a:p>
            <a:r>
              <a:rPr lang="it-IT" kern="50" dirty="0" smtClean="0">
                <a:ea typeface="DejaVu Sans" panose="020B0603030804020204" pitchFamily="34" charset="0"/>
              </a:rPr>
              <a:t>La </a:t>
            </a:r>
            <a:r>
              <a:rPr lang="it-IT" kern="50" dirty="0">
                <a:ea typeface="DejaVu Sans" panose="020B0603030804020204" pitchFamily="34" charset="0"/>
              </a:rPr>
              <a:t>stessa regola è applicata nel caso del «distacco» </a:t>
            </a:r>
            <a:r>
              <a:rPr lang="it-IT" kern="50" dirty="0" smtClean="0">
                <a:ea typeface="DejaVu Sans" panose="020B0603030804020204" pitchFamily="34" charset="0"/>
              </a:rPr>
              <a:t>di un territorio da uno Stato (e contestuale acquisizione da parte di un altro Stato) </a:t>
            </a:r>
            <a:r>
              <a:rPr lang="it-IT" kern="50" dirty="0">
                <a:ea typeface="DejaVu Sans" panose="020B0603030804020204" pitchFamily="34" charset="0"/>
              </a:rPr>
              <a:t>(regola della </a:t>
            </a:r>
            <a:r>
              <a:rPr lang="it-IT" b="1" kern="50" dirty="0">
                <a:solidFill>
                  <a:srgbClr val="FF0000"/>
                </a:solidFill>
                <a:ea typeface="DejaVu Sans" panose="020B0603030804020204" pitchFamily="34" charset="0"/>
              </a:rPr>
              <a:t>mobilità delle frontiere dei trattati</a:t>
            </a:r>
            <a:r>
              <a:rPr lang="it-IT" kern="50" dirty="0" smtClean="0">
                <a:ea typeface="DejaVu Sans" panose="020B0603030804020204" pitchFamily="34" charset="0"/>
              </a:rPr>
              <a:t>)</a:t>
            </a:r>
            <a:endParaRPr lang="it-IT" kern="50" dirty="0">
              <a:ea typeface="DejaVu Sans" panose="020B0603030804020204" pitchFamily="34" charset="0"/>
            </a:endParaRPr>
          </a:p>
          <a:p>
            <a:endParaRPr lang="it-IT" dirty="0"/>
          </a:p>
        </p:txBody>
      </p:sp>
    </p:spTree>
    <p:extLst>
      <p:ext uri="{BB962C8B-B14F-4D97-AF65-F5344CB8AC3E}">
        <p14:creationId xmlns:p14="http://schemas.microsoft.com/office/powerpoint/2010/main" val="20451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Lo </a:t>
            </a:r>
            <a:r>
              <a:rPr lang="en-US" dirty="0" err="1" smtClean="0"/>
              <a:t>Stato</a:t>
            </a:r>
            <a:r>
              <a:rPr lang="en-US" dirty="0" smtClean="0"/>
              <a:t> (la </a:t>
            </a:r>
            <a:r>
              <a:rPr lang="en-US" dirty="0" err="1" smtClean="0"/>
              <a:t>popolazione</a:t>
            </a:r>
            <a:r>
              <a:rPr lang="en-US" dirty="0" smtClean="0"/>
              <a:t>)</a:t>
            </a:r>
            <a:endParaRPr lang="en-US" dirty="0"/>
          </a:p>
        </p:txBody>
      </p:sp>
      <p:sp>
        <p:nvSpPr>
          <p:cNvPr id="3" name="Segnaposto contenuto 2"/>
          <p:cNvSpPr>
            <a:spLocks noGrp="1"/>
          </p:cNvSpPr>
          <p:nvPr>
            <p:ph idx="1"/>
          </p:nvPr>
        </p:nvSpPr>
        <p:spPr/>
        <p:txBody>
          <a:bodyPr>
            <a:normAutofit fontScale="92500" lnSpcReduction="20000"/>
          </a:bodyPr>
          <a:lstStyle/>
          <a:p>
            <a:pPr algn="just">
              <a:spcAft>
                <a:spcPts val="600"/>
              </a:spcAft>
            </a:pPr>
            <a:r>
              <a:rPr lang="it-IT" kern="50" dirty="0">
                <a:ea typeface="DejaVu Sans" panose="020B0603030804020204" pitchFamily="34" charset="0"/>
              </a:rPr>
              <a:t>Per quanto riguarda la </a:t>
            </a:r>
            <a:r>
              <a:rPr lang="it-IT" b="1" kern="50" dirty="0">
                <a:solidFill>
                  <a:srgbClr val="FF0000"/>
                </a:solidFill>
                <a:ea typeface="DejaVu Sans" panose="020B0603030804020204" pitchFamily="34" charset="0"/>
              </a:rPr>
              <a:t>base «personale» </a:t>
            </a:r>
            <a:r>
              <a:rPr lang="it-IT" kern="50" dirty="0">
                <a:ea typeface="DejaVu Sans" panose="020B0603030804020204" pitchFamily="34" charset="0"/>
              </a:rPr>
              <a:t>dello </a:t>
            </a:r>
            <a:r>
              <a:rPr lang="it-IT" kern="50" dirty="0" smtClean="0">
                <a:ea typeface="DejaVu Sans" panose="020B0603030804020204" pitchFamily="34" charset="0"/>
              </a:rPr>
              <a:t>Stato: lo </a:t>
            </a:r>
            <a:r>
              <a:rPr lang="it-IT" kern="50" dirty="0">
                <a:ea typeface="DejaVu Sans" panose="020B0603030804020204" pitchFamily="34" charset="0"/>
              </a:rPr>
              <a:t>Stato ha il </a:t>
            </a:r>
            <a:r>
              <a:rPr lang="it-IT" kern="50" dirty="0">
                <a:solidFill>
                  <a:srgbClr val="0070C0"/>
                </a:solidFill>
                <a:ea typeface="DejaVu Sans" panose="020B0603030804020204" pitchFamily="34" charset="0"/>
              </a:rPr>
              <a:t>potere esclusivo</a:t>
            </a:r>
            <a:r>
              <a:rPr lang="it-IT" kern="50" dirty="0">
                <a:ea typeface="DejaVu Sans" panose="020B0603030804020204" pitchFamily="34" charset="0"/>
              </a:rPr>
              <a:t> di determinare (di definire le regole </a:t>
            </a:r>
            <a:r>
              <a:rPr lang="it-IT" kern="50" dirty="0" smtClean="0">
                <a:ea typeface="DejaVu Sans" panose="020B0603030804020204" pitchFamily="34" charset="0"/>
              </a:rPr>
              <a:t>relative all’individuazione dei propri </a:t>
            </a:r>
            <a:r>
              <a:rPr lang="it-IT" u="sng" kern="50" dirty="0" smtClean="0">
                <a:solidFill>
                  <a:srgbClr val="0070C0"/>
                </a:solidFill>
                <a:ea typeface="DejaVu Sans" panose="020B0603030804020204" pitchFamily="34" charset="0"/>
              </a:rPr>
              <a:t>cittadini</a:t>
            </a:r>
            <a:r>
              <a:rPr lang="it-IT" kern="50" dirty="0" smtClean="0">
                <a:ea typeface="DejaVu Sans" panose="020B0603030804020204" pitchFamily="34" charset="0"/>
              </a:rPr>
              <a:t> </a:t>
            </a:r>
            <a:r>
              <a:rPr lang="it-IT" kern="50" dirty="0">
                <a:ea typeface="DejaVu Sans" panose="020B0603030804020204" pitchFamily="34" charset="0"/>
              </a:rPr>
              <a:t>(gli individui e le persone giuridiche che, secondo il diritto interno, hanno una relazione privilegiata, fondata su diritti e obblighi civici, con lo Stato di </a:t>
            </a:r>
            <a:r>
              <a:rPr lang="it-IT" kern="50" dirty="0" smtClean="0">
                <a:ea typeface="DejaVu Sans" panose="020B0603030804020204" pitchFamily="34" charset="0"/>
              </a:rPr>
              <a:t>appartenenza). </a:t>
            </a:r>
          </a:p>
          <a:p>
            <a:pPr algn="just">
              <a:spcAft>
                <a:spcPts val="600"/>
              </a:spcAft>
            </a:pPr>
            <a:r>
              <a:rPr lang="it-IT" kern="50" dirty="0" smtClean="0">
                <a:ea typeface="DejaVu Sans" panose="020B0603030804020204" pitchFamily="34" charset="0"/>
              </a:rPr>
              <a:t>Il </a:t>
            </a:r>
            <a:r>
              <a:rPr lang="it-IT" kern="50" dirty="0" smtClean="0">
                <a:ea typeface="DejaVu Sans" panose="020B0603030804020204" pitchFamily="34" charset="0"/>
              </a:rPr>
              <a:t>rapporto di cittadinanza conferisce allo Stato interessato </a:t>
            </a:r>
            <a:r>
              <a:rPr lang="it-IT" b="1" kern="50" dirty="0" smtClean="0">
                <a:solidFill>
                  <a:srgbClr val="FF0000"/>
                </a:solidFill>
                <a:ea typeface="DejaVu Sans" panose="020B0603030804020204" pitchFamily="34" charset="0"/>
              </a:rPr>
              <a:t>speciali poteri internazionali </a:t>
            </a:r>
            <a:r>
              <a:rPr lang="it-IT" kern="50" dirty="0" smtClean="0">
                <a:ea typeface="DejaVu Sans" panose="020B0603030804020204" pitchFamily="34" charset="0"/>
              </a:rPr>
              <a:t>a tutela del (proprio) individuo leso dal comportamento di altri Stati (protezione internazionale con mezzi </a:t>
            </a:r>
            <a:r>
              <a:rPr lang="it-IT" kern="50" dirty="0" smtClean="0">
                <a:ea typeface="DejaVu Sans" panose="020B0603030804020204" pitchFamily="34" charset="0"/>
              </a:rPr>
              <a:t>diplomatici/giurisdizionali: </a:t>
            </a:r>
            <a:r>
              <a:rPr lang="it-IT" b="1" kern="50" dirty="0" smtClean="0">
                <a:solidFill>
                  <a:srgbClr val="FF0000"/>
                </a:solidFill>
                <a:ea typeface="DejaVu Sans" panose="020B0603030804020204" pitchFamily="34" charset="0"/>
              </a:rPr>
              <a:t>protezione </a:t>
            </a:r>
            <a:r>
              <a:rPr lang="it-IT" b="1" kern="50" dirty="0" smtClean="0">
                <a:solidFill>
                  <a:srgbClr val="FF0000"/>
                </a:solidFill>
                <a:ea typeface="DejaVu Sans" panose="020B0603030804020204" pitchFamily="34" charset="0"/>
              </a:rPr>
              <a:t>diplomatica</a:t>
            </a:r>
            <a:r>
              <a:rPr lang="it-IT" kern="50" dirty="0" smtClean="0">
                <a:ea typeface="DejaVu Sans" panose="020B0603030804020204" pitchFamily="34" charset="0"/>
              </a:rPr>
              <a:t>: infra)</a:t>
            </a:r>
            <a:endParaRPr lang="it-IT" kern="50" dirty="0" smtClean="0">
              <a:ea typeface="DejaVu Sans" panose="020B0603030804020204" pitchFamily="34" charset="0"/>
            </a:endParaRPr>
          </a:p>
          <a:p>
            <a:pPr algn="just">
              <a:spcAft>
                <a:spcPts val="600"/>
              </a:spcAft>
            </a:pPr>
            <a:r>
              <a:rPr lang="it-IT" kern="50" dirty="0" smtClean="0">
                <a:ea typeface="DejaVu Sans" panose="020B0603030804020204" pitchFamily="34" charset="0"/>
              </a:rPr>
              <a:t>Taluni obblighi internazionali gravano lo Stato sul piano interno con </a:t>
            </a:r>
            <a:r>
              <a:rPr lang="it-IT" kern="50" dirty="0">
                <a:ea typeface="DejaVu Sans" panose="020B0603030804020204" pitchFamily="34" charset="0"/>
              </a:rPr>
              <a:t>riguardo a tutti gli individui (cittadini e non cittadini) </a:t>
            </a:r>
            <a:r>
              <a:rPr lang="it-IT" kern="50" dirty="0" smtClean="0">
                <a:ea typeface="DejaVu Sans" panose="020B0603030804020204" pitchFamily="34" charset="0"/>
              </a:rPr>
              <a:t>sottoposti alla sua «</a:t>
            </a:r>
            <a:r>
              <a:rPr lang="it-IT" kern="50" dirty="0">
                <a:ea typeface="DejaVu Sans" panose="020B0603030804020204" pitchFamily="34" charset="0"/>
              </a:rPr>
              <a:t>giurisdizione» </a:t>
            </a:r>
            <a:r>
              <a:rPr lang="it-IT" kern="50" dirty="0" smtClean="0">
                <a:ea typeface="DejaVu Sans" panose="020B0603030804020204" pitchFamily="34" charset="0"/>
              </a:rPr>
              <a:t>(si tratta dell’ambito personale </a:t>
            </a:r>
            <a:r>
              <a:rPr lang="it-IT" kern="50" dirty="0">
                <a:ea typeface="DejaVu Sans" panose="020B0603030804020204" pitchFamily="34" charset="0"/>
              </a:rPr>
              <a:t>d’esercizio di poteri sovrani o </a:t>
            </a:r>
            <a:r>
              <a:rPr lang="it-IT" kern="50" dirty="0" smtClean="0">
                <a:ea typeface="DejaVu Sans" panose="020B0603030804020204" pitchFamily="34" charset="0"/>
              </a:rPr>
              <a:t>coercitivi: esempio ar</a:t>
            </a:r>
            <a:r>
              <a:rPr lang="it-IT" kern="50" dirty="0" smtClean="0">
                <a:ea typeface="DejaVu Sans" panose="020B0603030804020204" pitchFamily="34" charset="0"/>
              </a:rPr>
              <a:t>t. 2 codice penale italiano</a:t>
            </a:r>
            <a:r>
              <a:rPr lang="it-IT" kern="50" dirty="0" smtClean="0">
                <a:ea typeface="DejaVu Sans" panose="020B0603030804020204" pitchFamily="34" charset="0"/>
              </a:rPr>
              <a:t>)</a:t>
            </a:r>
            <a:r>
              <a:rPr lang="it-IT" kern="50" dirty="0">
                <a:ea typeface="DejaVu Sans" panose="020B0603030804020204" pitchFamily="34" charset="0"/>
              </a:rPr>
              <a:t> </a:t>
            </a:r>
            <a:r>
              <a:rPr lang="it-IT" kern="50" dirty="0" smtClean="0">
                <a:ea typeface="DejaVu Sans" panose="020B0603030804020204" pitchFamily="34" charset="0"/>
              </a:rPr>
              <a:t>(infra: individuo; tutela internazionale dei diritti dell’uomo)</a:t>
            </a:r>
            <a:endParaRPr lang="it-IT" kern="50" dirty="0" smtClean="0">
              <a:ea typeface="DejaVu Sans" panose="020B0603030804020204" pitchFamily="34" charset="0"/>
            </a:endParaRPr>
          </a:p>
          <a:p>
            <a:pPr algn="just">
              <a:spcAft>
                <a:spcPts val="600"/>
              </a:spcAft>
            </a:pPr>
            <a:endParaRPr lang="it-IT" kern="50" dirty="0">
              <a:latin typeface="Times New Roman" panose="02020603050405020304" pitchFamily="18" charset="0"/>
              <a:ea typeface="Lucida Sans Unicode" panose="020B0602030504020204" pitchFamily="34" charset="0"/>
            </a:endParaRPr>
          </a:p>
          <a:p>
            <a:endParaRPr lang="it-IT" dirty="0"/>
          </a:p>
        </p:txBody>
      </p:sp>
    </p:spTree>
    <p:extLst>
      <p:ext uri="{BB962C8B-B14F-4D97-AF65-F5344CB8AC3E}">
        <p14:creationId xmlns:p14="http://schemas.microsoft.com/office/powerpoint/2010/main" val="142703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soggettività e la «dimensione valoriale»: auto-determinazione dei popoli</a:t>
            </a:r>
            <a:endParaRPr lang="it-IT" dirty="0"/>
          </a:p>
        </p:txBody>
      </p:sp>
      <p:sp>
        <p:nvSpPr>
          <p:cNvPr id="3" name="Segnaposto contenuto 2"/>
          <p:cNvSpPr>
            <a:spLocks noGrp="1"/>
          </p:cNvSpPr>
          <p:nvPr>
            <p:ph idx="1"/>
          </p:nvPr>
        </p:nvSpPr>
        <p:spPr/>
        <p:txBody>
          <a:bodyPr>
            <a:normAutofit fontScale="40000" lnSpcReduction="20000"/>
          </a:bodyPr>
          <a:lstStyle/>
          <a:p>
            <a:r>
              <a:rPr lang="it-IT" sz="3300" b="1" dirty="0">
                <a:solidFill>
                  <a:srgbClr val="0070C0"/>
                </a:solidFill>
              </a:rPr>
              <a:t>L’indifferenza alla dimensione «valoriale» interna</a:t>
            </a:r>
            <a:r>
              <a:rPr lang="it-IT" sz="3300" dirty="0"/>
              <a:t>. L’esistenza dello Stato non è subordinata giuridicamente </a:t>
            </a:r>
            <a:r>
              <a:rPr lang="it-IT" sz="3300" dirty="0" smtClean="0"/>
              <a:t>ai </a:t>
            </a:r>
            <a:r>
              <a:rPr lang="it-IT" sz="3300" dirty="0"/>
              <a:t>valori da questo perseguiti (principio di indifferenza del diritto internazionale rispetto alla auto-organizzazione interna dello Stato). </a:t>
            </a:r>
            <a:endParaRPr lang="it-IT" sz="3300" dirty="0" smtClean="0"/>
          </a:p>
          <a:p>
            <a:r>
              <a:rPr lang="it-IT" sz="3300" dirty="0" smtClean="0"/>
              <a:t>Si </a:t>
            </a:r>
            <a:r>
              <a:rPr lang="it-IT" sz="3300" dirty="0"/>
              <a:t>tratta di questioni che rilevano della «</a:t>
            </a:r>
            <a:r>
              <a:rPr lang="it-IT" sz="3300" b="1" dirty="0" err="1">
                <a:solidFill>
                  <a:srgbClr val="0070C0"/>
                </a:solidFill>
              </a:rPr>
              <a:t>domestic</a:t>
            </a:r>
            <a:r>
              <a:rPr lang="it-IT" sz="3300" b="1" dirty="0">
                <a:solidFill>
                  <a:srgbClr val="0070C0"/>
                </a:solidFill>
              </a:rPr>
              <a:t> </a:t>
            </a:r>
            <a:r>
              <a:rPr lang="it-IT" sz="3300" b="1" dirty="0" err="1">
                <a:solidFill>
                  <a:srgbClr val="0070C0"/>
                </a:solidFill>
              </a:rPr>
              <a:t>jurisdiction</a:t>
            </a:r>
            <a:r>
              <a:rPr lang="it-IT" sz="3300" dirty="0"/>
              <a:t>» (o competenza domestica o domino riservato: v. art. </a:t>
            </a:r>
            <a:r>
              <a:rPr lang="it-IT" sz="3300" dirty="0" smtClean="0"/>
              <a:t>2.7 </a:t>
            </a:r>
            <a:r>
              <a:rPr lang="it-IT" sz="3300" dirty="0"/>
              <a:t>Carta </a:t>
            </a:r>
            <a:r>
              <a:rPr lang="it-IT" sz="3300" dirty="0" smtClean="0"/>
              <a:t>ONU). </a:t>
            </a:r>
          </a:p>
          <a:p>
            <a:r>
              <a:rPr lang="it-IT" sz="3300" dirty="0" smtClean="0"/>
              <a:t>Tuttavia </a:t>
            </a:r>
            <a:r>
              <a:rPr lang="it-IT" sz="3300" dirty="0"/>
              <a:t>il rispetto di taluni valori e principi - </a:t>
            </a:r>
            <a:r>
              <a:rPr lang="it-IT" sz="3300" b="1" dirty="0">
                <a:solidFill>
                  <a:srgbClr val="0070C0"/>
                </a:solidFill>
              </a:rPr>
              <a:t>principio democratico, rispetto dei diritti dell’uomo, rispetto dello Stato di diritto</a:t>
            </a:r>
            <a:r>
              <a:rPr lang="it-IT" sz="3300" dirty="0"/>
              <a:t> – può costituire per lo Stato un obbligo liberamente contratto e giuridicamente sanzionabile </a:t>
            </a:r>
            <a:r>
              <a:rPr lang="it-IT" sz="3300" dirty="0" smtClean="0"/>
              <a:t>nell’ambito di organizzazioni internazionali (Preambolo dello Statuto del Consiglio d’Europa; preambolo della </a:t>
            </a:r>
            <a:r>
              <a:rPr lang="it-IT" sz="3300" dirty="0"/>
              <a:t>CEDU; art. 2, 6 e 7 del Trattato sull’Unione europea, TUE</a:t>
            </a:r>
            <a:r>
              <a:rPr lang="it-IT" sz="3300" dirty="0" smtClean="0"/>
              <a:t>).</a:t>
            </a:r>
          </a:p>
          <a:p>
            <a:r>
              <a:rPr lang="it-IT" sz="3300" dirty="0"/>
              <a:t>Il principio di indifferenza all'organizzazione politica di ciascuno Stato (spazio di libertà) soffre </a:t>
            </a:r>
            <a:r>
              <a:rPr lang="it-IT" sz="3300" dirty="0" smtClean="0"/>
              <a:t>di temperamenti </a:t>
            </a:r>
            <a:r>
              <a:rPr lang="it-IT" sz="3300" dirty="0"/>
              <a:t>o </a:t>
            </a:r>
            <a:r>
              <a:rPr lang="it-IT" sz="3300" dirty="0" smtClean="0"/>
              <a:t>di limiti «materiali» </a:t>
            </a:r>
            <a:r>
              <a:rPr lang="it-IT" sz="3300" dirty="0"/>
              <a:t>negli ambiti coperti </a:t>
            </a:r>
            <a:r>
              <a:rPr lang="it-IT" sz="3300" dirty="0" smtClean="0"/>
              <a:t>dal </a:t>
            </a:r>
            <a:r>
              <a:rPr lang="it-IT" sz="3300" b="1" dirty="0">
                <a:solidFill>
                  <a:srgbClr val="FF0000"/>
                </a:solidFill>
              </a:rPr>
              <a:t>principio di autodeterminazione dei popoli</a:t>
            </a:r>
            <a:r>
              <a:rPr lang="it-IT" sz="3300" dirty="0" smtClean="0"/>
              <a:t>, </a:t>
            </a:r>
            <a:r>
              <a:rPr lang="it-IT" sz="3300" dirty="0"/>
              <a:t>ora principio consuetudinario (</a:t>
            </a:r>
            <a:r>
              <a:rPr lang="it-IT" sz="3300" dirty="0" smtClean="0"/>
              <a:t>cogente/imperativo).</a:t>
            </a:r>
          </a:p>
          <a:p>
            <a:r>
              <a:rPr lang="it-IT" sz="3300" dirty="0"/>
              <a:t>La sua portata è definita dalle </a:t>
            </a:r>
            <a:r>
              <a:rPr lang="it-IT" sz="3300" b="1" dirty="0">
                <a:solidFill>
                  <a:srgbClr val="FF0000"/>
                </a:solidFill>
              </a:rPr>
              <a:t>situazioni storiche</a:t>
            </a:r>
            <a:r>
              <a:rPr lang="it-IT" sz="3300" dirty="0"/>
              <a:t> attraverso le quali è maturato: concerne solo situazioni particolari di popoli soggetti a dominazione </a:t>
            </a:r>
            <a:r>
              <a:rPr lang="it-IT" sz="3300" b="1" dirty="0">
                <a:solidFill>
                  <a:srgbClr val="FF0000"/>
                </a:solidFill>
              </a:rPr>
              <a:t>coloniale, straniera o a situazioni di apartheid </a:t>
            </a:r>
            <a:r>
              <a:rPr lang="it-IT" sz="3300" dirty="0"/>
              <a:t>(Angola e Portogallo; territori palestinesi e occupazione di Israele; </a:t>
            </a:r>
            <a:r>
              <a:rPr lang="it-IT" sz="3300" dirty="0" err="1"/>
              <a:t>bantustans</a:t>
            </a:r>
            <a:r>
              <a:rPr lang="it-IT" sz="3300" dirty="0"/>
              <a:t> e segregazione nella Repubblica sudafricana e nella Rhodesia del Sud-Zimbabwe</a:t>
            </a:r>
            <a:r>
              <a:rPr lang="it-IT" sz="3300" dirty="0" smtClean="0"/>
              <a:t>). Non concerne invece «situazioni puramente interne» (secessione di territori e integrità territoriale ex art. 2.4 Carta ONU: </a:t>
            </a:r>
            <a:r>
              <a:rPr lang="it-IT" sz="3300" dirty="0"/>
              <a:t>CIG, parere del 22.7.2010 </a:t>
            </a:r>
            <a:r>
              <a:rPr lang="it-IT" sz="3300" dirty="0" smtClean="0"/>
              <a:t>relativo </a:t>
            </a:r>
            <a:r>
              <a:rPr lang="it-IT" sz="3300" i="1" u="sng" dirty="0">
                <a:solidFill>
                  <a:srgbClr val="FF0000"/>
                </a:solidFill>
              </a:rPr>
              <a:t>alla conformità al diritto internazionale della proclamazione unilaterale di indipendenza da parte dell'Autorità provvisoria del Kosovo</a:t>
            </a:r>
            <a:r>
              <a:rPr lang="it-IT" sz="3300" dirty="0" smtClean="0"/>
              <a:t>, </a:t>
            </a:r>
            <a:r>
              <a:rPr lang="it-IT" sz="3300" dirty="0"/>
              <a:t>para. 79 ss</a:t>
            </a:r>
            <a:r>
              <a:rPr lang="it-IT" sz="3300" dirty="0" smtClean="0"/>
              <a:t>.)</a:t>
            </a:r>
          </a:p>
          <a:p>
            <a:r>
              <a:rPr lang="it-IT" sz="3300" dirty="0" smtClean="0"/>
              <a:t>Il principio di autodeterminazione è assai rilevante per la vita di relazione dei c.d. </a:t>
            </a:r>
            <a:r>
              <a:rPr lang="it-IT" sz="3300" u="sng" dirty="0" smtClean="0">
                <a:solidFill>
                  <a:srgbClr val="FF0000"/>
                </a:solidFill>
              </a:rPr>
              <a:t>Movimenti di liberazione nazionale </a:t>
            </a:r>
            <a:r>
              <a:rPr lang="it-IT" sz="3300" dirty="0" smtClean="0"/>
              <a:t>(</a:t>
            </a:r>
            <a:r>
              <a:rPr lang="it-IT" sz="3300" dirty="0" smtClean="0"/>
              <a:t>rinvio al testo; v. anche </a:t>
            </a:r>
            <a:r>
              <a:rPr lang="it-IT" sz="3300" u="sng" dirty="0" smtClean="0">
                <a:solidFill>
                  <a:srgbClr val="FF0000"/>
                </a:solidFill>
              </a:rPr>
              <a:t>Protezione internazionale dei diritti dell’uomo</a:t>
            </a:r>
            <a:r>
              <a:rPr lang="it-IT" sz="3300" dirty="0" smtClean="0"/>
              <a:t>: Patto ONU sui diritti civili e politici; Patto ONU sui diritti economici, sociali e culturali)</a:t>
            </a:r>
            <a:endParaRPr lang="it-IT" sz="3300" dirty="0" smtClean="0"/>
          </a:p>
          <a:p>
            <a:pPr marL="0" indent="0">
              <a:buNone/>
            </a:pPr>
            <a:endParaRPr lang="it-IT" dirty="0" smtClean="0"/>
          </a:p>
          <a:p>
            <a:endParaRPr lang="it-IT" dirty="0"/>
          </a:p>
        </p:txBody>
      </p:sp>
    </p:spTree>
    <p:extLst>
      <p:ext uri="{BB962C8B-B14F-4D97-AF65-F5344CB8AC3E}">
        <p14:creationId xmlns:p14="http://schemas.microsoft.com/office/powerpoint/2010/main" val="17671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«riconoscimento» di Stati o di governi</a:t>
            </a:r>
            <a:endParaRPr lang="it-IT" dirty="0"/>
          </a:p>
        </p:txBody>
      </p:sp>
      <p:sp>
        <p:nvSpPr>
          <p:cNvPr id="3" name="Segnaposto contenuto 2"/>
          <p:cNvSpPr>
            <a:spLocks noGrp="1"/>
          </p:cNvSpPr>
          <p:nvPr>
            <p:ph idx="1"/>
          </p:nvPr>
        </p:nvSpPr>
        <p:spPr/>
        <p:txBody>
          <a:bodyPr>
            <a:normAutofit fontScale="55000" lnSpcReduction="20000"/>
          </a:bodyPr>
          <a:lstStyle/>
          <a:p>
            <a:r>
              <a:rPr lang="it-IT" sz="2500" dirty="0" smtClean="0"/>
              <a:t>Prassi secolare del «riconoscimento» </a:t>
            </a:r>
            <a:r>
              <a:rPr lang="it-IT" sz="2500" dirty="0"/>
              <a:t>di </a:t>
            </a:r>
            <a:r>
              <a:rPr lang="it-IT" sz="2500" dirty="0" smtClean="0"/>
              <a:t>Stati (o di governi) nuovi da parte dei membri della comunità internazionale. </a:t>
            </a:r>
          </a:p>
          <a:p>
            <a:r>
              <a:rPr lang="it-IT" sz="2500" dirty="0" smtClean="0"/>
              <a:t>Atto </a:t>
            </a:r>
            <a:r>
              <a:rPr lang="it-IT" sz="2500" dirty="0"/>
              <a:t>di </a:t>
            </a:r>
            <a:r>
              <a:rPr lang="it-IT" sz="2500" b="1" dirty="0">
                <a:solidFill>
                  <a:srgbClr val="FF0000"/>
                </a:solidFill>
              </a:rPr>
              <a:t>valore meramente </a:t>
            </a:r>
            <a:r>
              <a:rPr lang="it-IT" sz="2500" b="1" dirty="0" smtClean="0">
                <a:solidFill>
                  <a:srgbClr val="FF0000"/>
                </a:solidFill>
              </a:rPr>
              <a:t>«dichiarativo»</a:t>
            </a:r>
            <a:r>
              <a:rPr lang="it-IT" sz="2500" dirty="0" smtClean="0"/>
              <a:t> (del </a:t>
            </a:r>
            <a:r>
              <a:rPr lang="it-IT" sz="2500" dirty="0"/>
              <a:t>modo di essere del </a:t>
            </a:r>
            <a:r>
              <a:rPr lang="it-IT" sz="2500" dirty="0" smtClean="0"/>
              <a:t>diritto) o «politico» (volontà di intrattenere rapporti col nuovo Stato). Non incide </a:t>
            </a:r>
            <a:r>
              <a:rPr lang="it-IT" sz="2500" dirty="0" smtClean="0">
                <a:solidFill>
                  <a:srgbClr val="FF0000"/>
                </a:solidFill>
              </a:rPr>
              <a:t>giuridicamente</a:t>
            </a:r>
            <a:r>
              <a:rPr lang="it-IT" sz="2500" dirty="0" smtClean="0"/>
              <a:t> sulla soggettività, non ha dunque </a:t>
            </a:r>
            <a:r>
              <a:rPr lang="it-IT" sz="2500" b="1" dirty="0" smtClean="0">
                <a:solidFill>
                  <a:srgbClr val="FF0000"/>
                </a:solidFill>
              </a:rPr>
              <a:t>valore «costitutivo»</a:t>
            </a:r>
            <a:r>
              <a:rPr lang="it-IT" sz="2500" dirty="0" smtClean="0"/>
              <a:t> della personalità o della «presenza giuridica» del nuovo Stato (secondo la prospettiva del diritto internazionale classico: XVIII secolo) (ma può condizionare l’effettività dei rapporti internazionali del nuovo Stato </a:t>
            </a:r>
            <a:r>
              <a:rPr lang="it-IT" sz="2500" i="1" dirty="0" smtClean="0">
                <a:solidFill>
                  <a:srgbClr val="FF0000"/>
                </a:solidFill>
              </a:rPr>
              <a:t>sul piano fattuale</a:t>
            </a:r>
            <a:r>
              <a:rPr lang="it-IT" sz="2500" dirty="0"/>
              <a:t>). </a:t>
            </a:r>
            <a:endParaRPr lang="it-IT" sz="2500" dirty="0" smtClean="0"/>
          </a:p>
          <a:p>
            <a:r>
              <a:rPr lang="it-IT" sz="2500" dirty="0" smtClean="0"/>
              <a:t>Prassi: caso </a:t>
            </a:r>
            <a:r>
              <a:rPr lang="it-IT" sz="2500" dirty="0"/>
              <a:t>della </a:t>
            </a:r>
            <a:r>
              <a:rPr lang="it-IT" sz="2500" b="1" dirty="0">
                <a:solidFill>
                  <a:srgbClr val="FF0000"/>
                </a:solidFill>
              </a:rPr>
              <a:t>rivoluzione libica</a:t>
            </a:r>
            <a:r>
              <a:rPr lang="it-IT" sz="2500" dirty="0"/>
              <a:t> (primavera-autunno 2011), e </a:t>
            </a:r>
            <a:r>
              <a:rPr lang="it-IT" sz="2500" dirty="0" smtClean="0"/>
              <a:t>del «riconoscimento», da </a:t>
            </a:r>
            <a:r>
              <a:rPr lang="it-IT" sz="2500" dirty="0"/>
              <a:t>parte di 13 Stati, nel giugno </a:t>
            </a:r>
            <a:r>
              <a:rPr lang="it-IT" sz="2500" dirty="0" smtClean="0"/>
              <a:t>2011, del </a:t>
            </a:r>
            <a:r>
              <a:rPr lang="it-IT" sz="2500" dirty="0"/>
              <a:t>nuovo Consiglio Nazionale Libico Transitorio (NTC) che controlla il paese, anche a causa delle scelte della comunità internazionale, come “legittimo interlocutore” o come “legittimo rappresentante del popolo libico</a:t>
            </a:r>
            <a:r>
              <a:rPr lang="it-IT" sz="2500" dirty="0" smtClean="0"/>
              <a:t>”; caso </a:t>
            </a:r>
            <a:r>
              <a:rPr lang="it-IT" sz="2500" dirty="0"/>
              <a:t>dell’ammissione palestinese </a:t>
            </a:r>
            <a:r>
              <a:rPr lang="it-IT" sz="2500" dirty="0" smtClean="0"/>
              <a:t>all’ONU: il </a:t>
            </a:r>
            <a:r>
              <a:rPr lang="it-IT" sz="2500" dirty="0"/>
              <a:t>29 novembre 2012 l'Assemblea generale delle Nazioni Unite (ma non il Consiglio di </a:t>
            </a:r>
            <a:r>
              <a:rPr lang="it-IT" sz="2500" dirty="0" smtClean="0"/>
              <a:t>Sicurezza: v art. 4.2 Carta ONU) </a:t>
            </a:r>
            <a:r>
              <a:rPr lang="it-IT" sz="2500" dirty="0"/>
              <a:t>ha qualificato la Palestina come “Stato osservatore” (non membro), modificando lo status precedentemente goduto di “ente” </a:t>
            </a:r>
            <a:r>
              <a:rPr lang="it-IT" sz="2500" dirty="0" smtClean="0"/>
              <a:t>osservatore; il </a:t>
            </a:r>
            <a:r>
              <a:rPr lang="it-IT" sz="2500" dirty="0"/>
              <a:t>Consiglio di Sicurezza non ha preso posizione (ritenendo insoddisfatti i requisiti di sovranità territoriale della Convenzione di Montevideo</a:t>
            </a:r>
            <a:r>
              <a:rPr lang="it-IT" sz="2500" dirty="0" smtClean="0"/>
              <a:t>). Priva di fondamento giuridico (e </a:t>
            </a:r>
            <a:r>
              <a:rPr lang="it-IT" sz="2500" i="1" dirty="0" smtClean="0">
                <a:solidFill>
                  <a:srgbClr val="FF0000"/>
                </a:solidFill>
              </a:rPr>
              <a:t>pratico</a:t>
            </a:r>
            <a:r>
              <a:rPr lang="it-IT" sz="2500" dirty="0" smtClean="0"/>
              <a:t>) è stata la tesi dell’esclusione dalla comunità internazionale e dalle sue garanzie dei c.d. </a:t>
            </a:r>
            <a:r>
              <a:rPr lang="it-IT" sz="2500" b="1" dirty="0" err="1" smtClean="0">
                <a:solidFill>
                  <a:srgbClr val="FF0000"/>
                </a:solidFill>
              </a:rPr>
              <a:t>Rogue</a:t>
            </a:r>
            <a:r>
              <a:rPr lang="it-IT" sz="2500" b="1" dirty="0" smtClean="0">
                <a:solidFill>
                  <a:srgbClr val="FF0000"/>
                </a:solidFill>
              </a:rPr>
              <a:t> </a:t>
            </a:r>
            <a:r>
              <a:rPr lang="it-IT" sz="2500" b="1" dirty="0" err="1" smtClean="0">
                <a:solidFill>
                  <a:srgbClr val="FF0000"/>
                </a:solidFill>
              </a:rPr>
              <a:t>States</a:t>
            </a:r>
            <a:r>
              <a:rPr lang="it-IT" sz="2500" dirty="0" smtClean="0"/>
              <a:t> («Stati canaglia»), ossia degli Stati </a:t>
            </a:r>
            <a:r>
              <a:rPr lang="it-IT" sz="2500" dirty="0"/>
              <a:t>irrispettosi dei valori fondamentali della </a:t>
            </a:r>
            <a:r>
              <a:rPr lang="it-IT" sz="2500" dirty="0" smtClean="0"/>
              <a:t>comunità </a:t>
            </a:r>
            <a:r>
              <a:rPr lang="it-IT" sz="2500" dirty="0"/>
              <a:t>internazionale </a:t>
            </a:r>
            <a:r>
              <a:rPr lang="it-IT" sz="2500" dirty="0" smtClean="0"/>
              <a:t>(</a:t>
            </a:r>
            <a:r>
              <a:rPr lang="it-IT" sz="2500" b="1" dirty="0" smtClean="0">
                <a:solidFill>
                  <a:srgbClr val="FF0000"/>
                </a:solidFill>
              </a:rPr>
              <a:t>National </a:t>
            </a:r>
            <a:r>
              <a:rPr lang="it-IT" sz="2500" b="1" dirty="0">
                <a:solidFill>
                  <a:srgbClr val="FF0000"/>
                </a:solidFill>
              </a:rPr>
              <a:t>Security </a:t>
            </a:r>
            <a:r>
              <a:rPr lang="it-IT" sz="2500" b="1" dirty="0" err="1">
                <a:solidFill>
                  <a:srgbClr val="FF0000"/>
                </a:solidFill>
              </a:rPr>
              <a:t>Strategy</a:t>
            </a:r>
            <a:r>
              <a:rPr lang="it-IT" sz="2500" dirty="0"/>
              <a:t> </a:t>
            </a:r>
            <a:r>
              <a:rPr lang="it-IT" sz="2500" dirty="0" smtClean="0"/>
              <a:t>della Presidenza Bush junior, </a:t>
            </a:r>
            <a:r>
              <a:rPr lang="it-IT" sz="2500" dirty="0"/>
              <a:t>2002)</a:t>
            </a:r>
            <a:endParaRPr lang="it-IT" sz="2500" dirty="0" smtClean="0"/>
          </a:p>
          <a:p>
            <a:r>
              <a:rPr lang="it-IT" sz="2500" dirty="0" smtClean="0"/>
              <a:t>Sul piano convenzionale, la dimensione valoriale o dei diritti umani può condizionare invece </a:t>
            </a:r>
            <a:r>
              <a:rPr lang="it-IT" sz="2500" b="1" dirty="0" smtClean="0">
                <a:solidFill>
                  <a:srgbClr val="FF0000"/>
                </a:solidFill>
              </a:rPr>
              <a:t>l’ammissione e la permanenza</a:t>
            </a:r>
            <a:r>
              <a:rPr lang="it-IT" sz="2500" dirty="0" smtClean="0"/>
              <a:t> dello Stato entro determinate organizzazioni internazionali </a:t>
            </a:r>
            <a:r>
              <a:rPr lang="it-IT" sz="2500" b="1" dirty="0" smtClean="0">
                <a:solidFill>
                  <a:srgbClr val="FF0000"/>
                </a:solidFill>
              </a:rPr>
              <a:t>a finalità politica </a:t>
            </a:r>
            <a:r>
              <a:rPr lang="it-IT" sz="2500" dirty="0" smtClean="0"/>
              <a:t>(art. 4-6 della Carta ONU, San Francisco, 26.6.1945; art. 3 e 8 Statuto del Consiglio d’Europa, Londra, 5.5.1949; art. 2, 7 e 49 TUE) ovvero l’instaurazione e la permanenza di relazioni convenzionali tra dette organizzazioni e Stati terzi (esempio: «</a:t>
            </a:r>
            <a:r>
              <a:rPr lang="it-IT" sz="2500" b="1" dirty="0" smtClean="0">
                <a:solidFill>
                  <a:srgbClr val="FF0000"/>
                </a:solidFill>
              </a:rPr>
              <a:t>politica di condizionalità democratica</a:t>
            </a:r>
            <a:r>
              <a:rPr lang="it-IT" sz="2500" dirty="0" smtClean="0"/>
              <a:t>» nelle relazioni esterne dell’Unione europea)</a:t>
            </a:r>
          </a:p>
          <a:p>
            <a:endParaRPr lang="it-IT" dirty="0"/>
          </a:p>
        </p:txBody>
      </p:sp>
    </p:spTree>
    <p:extLst>
      <p:ext uri="{BB962C8B-B14F-4D97-AF65-F5344CB8AC3E}">
        <p14:creationId xmlns:p14="http://schemas.microsoft.com/office/powerpoint/2010/main" val="181849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diritti e gli obblighi (consuetudinari) degli Stati</a:t>
            </a:r>
            <a:endParaRPr lang="it-IT" dirty="0"/>
          </a:p>
        </p:txBody>
      </p:sp>
      <p:sp>
        <p:nvSpPr>
          <p:cNvPr id="3" name="Segnaposto contenuto 2"/>
          <p:cNvSpPr>
            <a:spLocks noGrp="1"/>
          </p:cNvSpPr>
          <p:nvPr>
            <p:ph idx="1"/>
          </p:nvPr>
        </p:nvSpPr>
        <p:spPr/>
        <p:txBody>
          <a:bodyPr>
            <a:normAutofit/>
          </a:bodyPr>
          <a:lstStyle/>
          <a:p>
            <a:r>
              <a:rPr lang="it-IT" sz="1800" dirty="0"/>
              <a:t>Alcune regole internazionali (</a:t>
            </a:r>
            <a:r>
              <a:rPr lang="it-IT" sz="1800" b="1" dirty="0">
                <a:solidFill>
                  <a:srgbClr val="FF0000"/>
                </a:solidFill>
              </a:rPr>
              <a:t>consuetudinarie</a:t>
            </a:r>
            <a:r>
              <a:rPr lang="it-IT" sz="1800" dirty="0"/>
              <a:t>) </a:t>
            </a:r>
            <a:r>
              <a:rPr lang="it-IT" sz="1800" i="1" dirty="0">
                <a:solidFill>
                  <a:srgbClr val="FF0000"/>
                </a:solidFill>
              </a:rPr>
              <a:t>presidiano la soggettività dello Stato </a:t>
            </a:r>
            <a:r>
              <a:rPr lang="it-IT" sz="1800" i="1" dirty="0" smtClean="0">
                <a:solidFill>
                  <a:srgbClr val="FF0000"/>
                </a:solidFill>
              </a:rPr>
              <a:t>e garantiscono il funzionamento dello Stato </a:t>
            </a:r>
            <a:r>
              <a:rPr lang="it-IT" sz="1800" dirty="0" smtClean="0"/>
              <a:t>(dimensione </a:t>
            </a:r>
            <a:r>
              <a:rPr lang="it-IT" sz="1800" b="1" dirty="0"/>
              <a:t>materiale</a:t>
            </a:r>
            <a:r>
              <a:rPr lang="it-IT" sz="1800" dirty="0" smtClean="0"/>
              <a:t>): v. </a:t>
            </a:r>
            <a:r>
              <a:rPr lang="it-IT" sz="1800" dirty="0"/>
              <a:t>progetto di </a:t>
            </a:r>
            <a:r>
              <a:rPr lang="it-IT" sz="1800" i="1" dirty="0"/>
              <a:t>Dichiarazione sui Diritti e Obblighi degli Stati</a:t>
            </a:r>
            <a:r>
              <a:rPr lang="it-IT" sz="1800" dirty="0"/>
              <a:t>, </a:t>
            </a:r>
            <a:r>
              <a:rPr lang="it-IT" sz="1800" dirty="0" smtClean="0"/>
              <a:t>Commissione di Diritto internazionale (ILC/CDI), </a:t>
            </a:r>
            <a:r>
              <a:rPr lang="it-IT" sz="1800" dirty="0"/>
              <a:t>1949, allegato alla risoluzione n. 375 del 6.12.1949 dell'Assemblea generale </a:t>
            </a:r>
            <a:r>
              <a:rPr lang="it-IT" sz="1800" dirty="0" smtClean="0"/>
              <a:t>ONU</a:t>
            </a:r>
            <a:endParaRPr lang="it-IT" sz="1800" dirty="0"/>
          </a:p>
          <a:p>
            <a:r>
              <a:rPr lang="it-IT" sz="1800" dirty="0" smtClean="0"/>
              <a:t>Fra tali regole primordiali e di garanzia, quelle che tutelano: a) </a:t>
            </a:r>
            <a:r>
              <a:rPr lang="it-IT" sz="1800" dirty="0" smtClean="0">
                <a:solidFill>
                  <a:srgbClr val="FF0000"/>
                </a:solidFill>
              </a:rPr>
              <a:t>l’esercizio </a:t>
            </a:r>
            <a:r>
              <a:rPr lang="it-IT" sz="1800" dirty="0">
                <a:solidFill>
                  <a:srgbClr val="FF0000"/>
                </a:solidFill>
              </a:rPr>
              <a:t>indisturbato della </a:t>
            </a:r>
            <a:r>
              <a:rPr lang="it-IT" sz="1800" b="1" dirty="0">
                <a:solidFill>
                  <a:srgbClr val="FF0000"/>
                </a:solidFill>
              </a:rPr>
              <a:t>sovranità territoriale</a:t>
            </a:r>
            <a:r>
              <a:rPr lang="it-IT" sz="1800" dirty="0"/>
              <a:t> (e correlativo </a:t>
            </a:r>
            <a:r>
              <a:rPr lang="it-IT" sz="1800" b="1" dirty="0">
                <a:solidFill>
                  <a:srgbClr val="FF0000"/>
                </a:solidFill>
              </a:rPr>
              <a:t>divieto generale di ricorso alla </a:t>
            </a:r>
            <a:r>
              <a:rPr lang="it-IT" sz="1800" b="1" dirty="0" smtClean="0">
                <a:solidFill>
                  <a:srgbClr val="FF0000"/>
                </a:solidFill>
              </a:rPr>
              <a:t>forza armata internazionale</a:t>
            </a:r>
            <a:r>
              <a:rPr lang="it-IT" sz="1800" dirty="0" smtClean="0"/>
              <a:t>, </a:t>
            </a:r>
            <a:r>
              <a:rPr lang="it-IT" sz="1800" dirty="0"/>
              <a:t>salvo il diritto di legittima difesa, art. 9 e 12</a:t>
            </a:r>
            <a:r>
              <a:rPr lang="it-IT" sz="1800" dirty="0" smtClean="0"/>
              <a:t>); b) il </a:t>
            </a:r>
            <a:r>
              <a:rPr lang="it-IT" sz="1800" b="1" dirty="0" smtClean="0"/>
              <a:t>divieto </a:t>
            </a:r>
            <a:r>
              <a:rPr lang="it-IT" sz="1800" b="1" dirty="0"/>
              <a:t>di ingerenza negli affari interni</a:t>
            </a:r>
            <a:r>
              <a:rPr lang="it-IT" sz="1800" dirty="0"/>
              <a:t> degli altri Stati (vedi </a:t>
            </a:r>
            <a:r>
              <a:rPr lang="it-IT" sz="1800" u="sng" dirty="0">
                <a:solidFill>
                  <a:srgbClr val="FF0000"/>
                </a:solidFill>
              </a:rPr>
              <a:t>caso </a:t>
            </a:r>
            <a:r>
              <a:rPr lang="it-IT" sz="1800" u="sng" dirty="0" smtClean="0">
                <a:solidFill>
                  <a:srgbClr val="FF0000"/>
                </a:solidFill>
              </a:rPr>
              <a:t>dell’Ucraina</a:t>
            </a:r>
            <a:r>
              <a:rPr lang="it-IT" sz="1800" dirty="0" smtClean="0"/>
              <a:t>, 2013); c) il </a:t>
            </a:r>
            <a:r>
              <a:rPr lang="it-IT" sz="1800" b="1" dirty="0" smtClean="0">
                <a:solidFill>
                  <a:srgbClr val="FF0000"/>
                </a:solidFill>
              </a:rPr>
              <a:t>beneficio delle immunità dalla giurisdizione estera</a:t>
            </a:r>
            <a:r>
              <a:rPr lang="it-IT" sz="1800" dirty="0" smtClean="0"/>
              <a:t>, e il correlativo divieto di sottoporre i comportamenti di altri Stati alla valutazione degli organi giudiziari nazionali</a:t>
            </a:r>
            <a:endParaRPr lang="it-IT" sz="1800" dirty="0"/>
          </a:p>
        </p:txBody>
      </p:sp>
    </p:spTree>
    <p:extLst>
      <p:ext uri="{BB962C8B-B14F-4D97-AF65-F5344CB8AC3E}">
        <p14:creationId xmlns:p14="http://schemas.microsoft.com/office/powerpoint/2010/main" val="28514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divieto della minaccia o dell’uso della forza</a:t>
            </a:r>
            <a:endParaRPr lang="it-IT" b="1" dirty="0"/>
          </a:p>
        </p:txBody>
      </p:sp>
      <p:sp>
        <p:nvSpPr>
          <p:cNvPr id="3" name="Segnaposto contenuto 2"/>
          <p:cNvSpPr>
            <a:spLocks noGrp="1"/>
          </p:cNvSpPr>
          <p:nvPr>
            <p:ph idx="1"/>
          </p:nvPr>
        </p:nvSpPr>
        <p:spPr/>
        <p:txBody>
          <a:bodyPr>
            <a:noAutofit/>
          </a:bodyPr>
          <a:lstStyle/>
          <a:p>
            <a:r>
              <a:rPr lang="it-IT" sz="1600" dirty="0" smtClean="0"/>
              <a:t>Norma consuetudinaria cristallizzatasi a partire dalla prassi applicativa della Carta ONU (v. fonti del diritto </a:t>
            </a:r>
            <a:r>
              <a:rPr lang="it-IT" sz="1600" dirty="0" smtClean="0"/>
              <a:t>internazionale</a:t>
            </a:r>
          </a:p>
          <a:p>
            <a:r>
              <a:rPr lang="it-IT" sz="1600" dirty="0" smtClean="0"/>
              <a:t>Art</a:t>
            </a:r>
            <a:r>
              <a:rPr lang="it-IT" sz="1600" dirty="0"/>
              <a:t>. 2.4: </a:t>
            </a:r>
            <a:r>
              <a:rPr lang="it-IT" sz="1600" dirty="0" smtClean="0"/>
              <a:t>«</a:t>
            </a:r>
            <a:r>
              <a:rPr lang="en-US" sz="1600" i="1" dirty="0">
                <a:solidFill>
                  <a:srgbClr val="FF0000"/>
                </a:solidFill>
              </a:rPr>
              <a:t>All Members shall refrain in </a:t>
            </a:r>
            <a:r>
              <a:rPr lang="en-US" sz="1600" i="1" u="sng" dirty="0">
                <a:solidFill>
                  <a:srgbClr val="FF0000"/>
                </a:solidFill>
              </a:rPr>
              <a:t>their international relations </a:t>
            </a:r>
            <a:r>
              <a:rPr lang="en-US" sz="1600" i="1" dirty="0">
                <a:solidFill>
                  <a:srgbClr val="FF0000"/>
                </a:solidFill>
              </a:rPr>
              <a:t>from the </a:t>
            </a:r>
            <a:r>
              <a:rPr lang="en-US" sz="1600" i="1" u="sng" dirty="0">
                <a:solidFill>
                  <a:srgbClr val="FF0000"/>
                </a:solidFill>
              </a:rPr>
              <a:t>threat or use of force </a:t>
            </a:r>
            <a:r>
              <a:rPr lang="en-US" sz="1600" i="1" dirty="0">
                <a:solidFill>
                  <a:srgbClr val="FF0000"/>
                </a:solidFill>
              </a:rPr>
              <a:t>against the </a:t>
            </a:r>
            <a:r>
              <a:rPr lang="en-US" sz="1600" i="1" u="sng" dirty="0">
                <a:solidFill>
                  <a:srgbClr val="FF0000"/>
                </a:solidFill>
              </a:rPr>
              <a:t>territorial integrity or political independence</a:t>
            </a:r>
            <a:r>
              <a:rPr lang="en-US" sz="1600" i="1" dirty="0">
                <a:solidFill>
                  <a:srgbClr val="FF0000"/>
                </a:solidFill>
              </a:rPr>
              <a:t> of </a:t>
            </a:r>
            <a:r>
              <a:rPr lang="en-US" sz="1600" i="1" u="sng" dirty="0">
                <a:solidFill>
                  <a:srgbClr val="FF0000"/>
                </a:solidFill>
              </a:rPr>
              <a:t>any state</a:t>
            </a:r>
            <a:r>
              <a:rPr lang="en-US" sz="1600" i="1" dirty="0">
                <a:solidFill>
                  <a:srgbClr val="FF0000"/>
                </a:solidFill>
              </a:rPr>
              <a:t>, or </a:t>
            </a:r>
            <a:r>
              <a:rPr lang="en-US" sz="1600" i="1" u="sng" dirty="0">
                <a:solidFill>
                  <a:srgbClr val="FF0000"/>
                </a:solidFill>
              </a:rPr>
              <a:t>in any </a:t>
            </a:r>
            <a:r>
              <a:rPr lang="en-US" sz="1600" i="1" u="sng" dirty="0" smtClean="0">
                <a:solidFill>
                  <a:srgbClr val="FF0000"/>
                </a:solidFill>
              </a:rPr>
              <a:t>other </a:t>
            </a:r>
            <a:r>
              <a:rPr lang="en-US" sz="1600" i="1" u="sng" dirty="0">
                <a:solidFill>
                  <a:srgbClr val="FF0000"/>
                </a:solidFill>
              </a:rPr>
              <a:t>manner inconsistent</a:t>
            </a:r>
            <a:r>
              <a:rPr lang="en-US" sz="1600" i="1" dirty="0">
                <a:solidFill>
                  <a:srgbClr val="FF0000"/>
                </a:solidFill>
              </a:rPr>
              <a:t> with the Purposes of the United </a:t>
            </a:r>
            <a:r>
              <a:rPr lang="en-US" sz="1600" i="1" dirty="0" smtClean="0">
                <a:solidFill>
                  <a:srgbClr val="FF0000"/>
                </a:solidFill>
              </a:rPr>
              <a:t>Nations</a:t>
            </a:r>
            <a:r>
              <a:rPr lang="it-IT" sz="1600" dirty="0" smtClean="0"/>
              <a:t>»</a:t>
            </a:r>
          </a:p>
          <a:p>
            <a:r>
              <a:rPr lang="it-IT" sz="1600" dirty="0" smtClean="0"/>
              <a:t>Divieto (quasi) </a:t>
            </a:r>
            <a:r>
              <a:rPr lang="it-IT" sz="1600" i="1" dirty="0" smtClean="0">
                <a:solidFill>
                  <a:srgbClr val="0070C0"/>
                </a:solidFill>
              </a:rPr>
              <a:t>assoluto e molto ampio</a:t>
            </a:r>
            <a:r>
              <a:rPr lang="it-IT" sz="1600" dirty="0" smtClean="0"/>
              <a:t>, obbligo di «astensione» sufficientemente definito («</a:t>
            </a:r>
            <a:r>
              <a:rPr lang="it-IT" sz="1600" i="1" dirty="0" smtClean="0"/>
              <a:t>refrain from…</a:t>
            </a:r>
            <a:r>
              <a:rPr lang="it-IT" sz="1600" dirty="0" smtClean="0"/>
              <a:t>»); </a:t>
            </a:r>
            <a:endParaRPr lang="it-IT" sz="1600" dirty="0" smtClean="0"/>
          </a:p>
          <a:p>
            <a:r>
              <a:rPr lang="it-IT" sz="1600" dirty="0" smtClean="0"/>
              <a:t>all’ampiezza </a:t>
            </a:r>
            <a:r>
              <a:rPr lang="it-IT" sz="1600" dirty="0" smtClean="0"/>
              <a:t>del divieto corrisponde, per simmetria, sul piano </a:t>
            </a:r>
            <a:r>
              <a:rPr lang="it-IT" sz="1600" dirty="0" smtClean="0"/>
              <a:t>sistematico, </a:t>
            </a:r>
            <a:r>
              <a:rPr lang="it-IT" sz="1600" dirty="0" smtClean="0">
                <a:solidFill>
                  <a:srgbClr val="0070C0"/>
                </a:solidFill>
              </a:rPr>
              <a:t>l’ampiezza dei poteri di intervento del Consiglio di sicurezza</a:t>
            </a:r>
            <a:r>
              <a:rPr lang="it-IT" sz="1600" dirty="0" smtClean="0"/>
              <a:t> (uso della forza nell’interesse generale della </a:t>
            </a:r>
            <a:r>
              <a:rPr lang="it-IT" sz="1600" dirty="0"/>
              <a:t>comunità internazionale</a:t>
            </a:r>
            <a:r>
              <a:rPr lang="it-IT" sz="1600" dirty="0" smtClean="0"/>
              <a:t>). Ex </a:t>
            </a:r>
            <a:r>
              <a:rPr lang="it-IT" sz="1600" dirty="0" smtClean="0"/>
              <a:t>art</a:t>
            </a:r>
            <a:r>
              <a:rPr lang="it-IT" sz="1600" dirty="0"/>
              <a:t>. </a:t>
            </a:r>
            <a:r>
              <a:rPr lang="it-IT" sz="1600" dirty="0" smtClean="0"/>
              <a:t>39 Carta </a:t>
            </a:r>
            <a:r>
              <a:rPr lang="it-IT" sz="1600" dirty="0" smtClean="0"/>
              <a:t>ONU </a:t>
            </a:r>
            <a:r>
              <a:rPr lang="it-IT" sz="1600" dirty="0"/>
              <a:t>il Consiglio «</a:t>
            </a:r>
            <a:r>
              <a:rPr lang="it-IT" sz="1600" i="1" u="sng" dirty="0" err="1">
                <a:solidFill>
                  <a:srgbClr val="FF0000"/>
                </a:solidFill>
              </a:rPr>
              <a:t>shall</a:t>
            </a:r>
            <a:r>
              <a:rPr lang="it-IT" sz="1600" i="1" u="sng" dirty="0">
                <a:solidFill>
                  <a:srgbClr val="FF0000"/>
                </a:solidFill>
              </a:rPr>
              <a:t> </a:t>
            </a:r>
            <a:r>
              <a:rPr lang="it-IT" sz="1600" i="1" u="sng" dirty="0" err="1">
                <a:solidFill>
                  <a:srgbClr val="FF0000"/>
                </a:solidFill>
              </a:rPr>
              <a:t>determine</a:t>
            </a:r>
            <a:r>
              <a:rPr lang="it-IT" sz="1600" i="1" u="sng" dirty="0">
                <a:solidFill>
                  <a:srgbClr val="FF0000"/>
                </a:solidFill>
              </a:rPr>
              <a:t> the </a:t>
            </a:r>
            <a:r>
              <a:rPr lang="it-IT" sz="1600" i="1" u="sng" dirty="0" err="1">
                <a:solidFill>
                  <a:srgbClr val="FF0000"/>
                </a:solidFill>
              </a:rPr>
              <a:t>existence</a:t>
            </a:r>
            <a:r>
              <a:rPr lang="it-IT" sz="1600" i="1" u="sng" dirty="0">
                <a:solidFill>
                  <a:srgbClr val="FF0000"/>
                </a:solidFill>
              </a:rPr>
              <a:t> of </a:t>
            </a:r>
            <a:r>
              <a:rPr lang="it-IT" sz="1600" i="1" u="sng" dirty="0" err="1">
                <a:solidFill>
                  <a:srgbClr val="FF0000"/>
                </a:solidFill>
              </a:rPr>
              <a:t>any</a:t>
            </a:r>
            <a:r>
              <a:rPr lang="it-IT" sz="1600" i="1" u="sng" dirty="0">
                <a:solidFill>
                  <a:srgbClr val="FF0000"/>
                </a:solidFill>
              </a:rPr>
              <a:t> </a:t>
            </a:r>
            <a:r>
              <a:rPr lang="it-IT" sz="1600" i="1" u="sng" dirty="0" err="1">
                <a:solidFill>
                  <a:srgbClr val="FF0000"/>
                </a:solidFill>
              </a:rPr>
              <a:t>threat</a:t>
            </a:r>
            <a:r>
              <a:rPr lang="it-IT" sz="1600" i="1" u="sng" dirty="0">
                <a:solidFill>
                  <a:srgbClr val="FF0000"/>
                </a:solidFill>
              </a:rPr>
              <a:t> to the </a:t>
            </a:r>
            <a:r>
              <a:rPr lang="it-IT" sz="1600" i="1" u="sng" dirty="0" err="1">
                <a:solidFill>
                  <a:srgbClr val="FF0000"/>
                </a:solidFill>
              </a:rPr>
              <a:t>peace</a:t>
            </a:r>
            <a:r>
              <a:rPr lang="it-IT" sz="1600" i="1" u="sng" dirty="0">
                <a:solidFill>
                  <a:srgbClr val="FF0000"/>
                </a:solidFill>
              </a:rPr>
              <a:t>, </a:t>
            </a:r>
            <a:r>
              <a:rPr lang="it-IT" sz="1600" i="1" u="sng" dirty="0" err="1">
                <a:solidFill>
                  <a:srgbClr val="FF0000"/>
                </a:solidFill>
              </a:rPr>
              <a:t>breach</a:t>
            </a:r>
            <a:r>
              <a:rPr lang="it-IT" sz="1600" i="1" u="sng" dirty="0">
                <a:solidFill>
                  <a:srgbClr val="FF0000"/>
                </a:solidFill>
              </a:rPr>
              <a:t> of the </a:t>
            </a:r>
            <a:r>
              <a:rPr lang="it-IT" sz="1600" i="1" u="sng" dirty="0" err="1">
                <a:solidFill>
                  <a:srgbClr val="FF0000"/>
                </a:solidFill>
              </a:rPr>
              <a:t>peace</a:t>
            </a:r>
            <a:r>
              <a:rPr lang="it-IT" sz="1600" i="1" u="sng" dirty="0">
                <a:solidFill>
                  <a:srgbClr val="FF0000"/>
                </a:solidFill>
              </a:rPr>
              <a:t>, or </a:t>
            </a:r>
            <a:r>
              <a:rPr lang="it-IT" sz="1600" i="1" u="sng" dirty="0" err="1">
                <a:solidFill>
                  <a:srgbClr val="FF0000"/>
                </a:solidFill>
              </a:rPr>
              <a:t>act</a:t>
            </a:r>
            <a:r>
              <a:rPr lang="it-IT" sz="1600" i="1" u="sng" dirty="0">
                <a:solidFill>
                  <a:srgbClr val="FF0000"/>
                </a:solidFill>
              </a:rPr>
              <a:t> of </a:t>
            </a:r>
            <a:r>
              <a:rPr lang="it-IT" sz="1600" i="1" u="sng" dirty="0" err="1" smtClean="0">
                <a:solidFill>
                  <a:srgbClr val="FF0000"/>
                </a:solidFill>
              </a:rPr>
              <a:t>aggression</a:t>
            </a:r>
            <a:r>
              <a:rPr lang="it-IT" sz="1600" dirty="0" smtClean="0"/>
              <a:t>»: detto organo (infra) è investito </a:t>
            </a:r>
            <a:r>
              <a:rPr lang="it-IT" sz="1600" dirty="0" smtClean="0"/>
              <a:t>dei poteri di </a:t>
            </a:r>
            <a:r>
              <a:rPr lang="it-IT" sz="1600" dirty="0" smtClean="0"/>
              <a:t>tutela della pace e della sicurezza al cui esercizio gli </a:t>
            </a:r>
            <a:r>
              <a:rPr lang="it-IT" sz="1600" dirty="0" smtClean="0"/>
              <a:t>Stati membri hanno </a:t>
            </a:r>
            <a:r>
              <a:rPr lang="it-IT" sz="1600" dirty="0" smtClean="0"/>
              <a:t>individualmente rinunciato (art. 24, par. 1, Carta ONU), in una logica di </a:t>
            </a:r>
            <a:r>
              <a:rPr lang="it-IT" sz="1600" b="1" dirty="0" smtClean="0">
                <a:solidFill>
                  <a:srgbClr val="FF0000"/>
                </a:solidFill>
              </a:rPr>
              <a:t>accentramento </a:t>
            </a:r>
            <a:r>
              <a:rPr lang="it-IT" sz="1600" b="1" dirty="0" smtClean="0">
                <a:solidFill>
                  <a:srgbClr val="FF0000"/>
                </a:solidFill>
              </a:rPr>
              <a:t>della gestione della forza armata </a:t>
            </a:r>
            <a:r>
              <a:rPr lang="it-IT" sz="1600" b="1" dirty="0" smtClean="0">
                <a:solidFill>
                  <a:srgbClr val="FF0000"/>
                </a:solidFill>
              </a:rPr>
              <a:t>internazionale</a:t>
            </a:r>
            <a:endParaRPr lang="it-IT" sz="1600" b="1" dirty="0" smtClean="0">
              <a:solidFill>
                <a:srgbClr val="FF0000"/>
              </a:solidFill>
            </a:endParaRPr>
          </a:p>
        </p:txBody>
      </p:sp>
    </p:spTree>
    <p:extLst>
      <p:ext uri="{BB962C8B-B14F-4D97-AF65-F5344CB8AC3E}">
        <p14:creationId xmlns:p14="http://schemas.microsoft.com/office/powerpoint/2010/main" val="152690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prassi (non uniforme)</a:t>
            </a:r>
            <a:endParaRPr lang="it-IT" dirty="0"/>
          </a:p>
        </p:txBody>
      </p:sp>
      <p:sp>
        <p:nvSpPr>
          <p:cNvPr id="3" name="Segnaposto contenuto 2"/>
          <p:cNvSpPr>
            <a:spLocks noGrp="1"/>
          </p:cNvSpPr>
          <p:nvPr>
            <p:ph idx="1"/>
          </p:nvPr>
        </p:nvSpPr>
        <p:spPr/>
        <p:txBody>
          <a:bodyPr>
            <a:normAutofit fontScale="55000" lnSpcReduction="20000"/>
          </a:bodyPr>
          <a:lstStyle/>
          <a:p>
            <a:r>
              <a:rPr lang="it-IT" dirty="0"/>
              <a:t>Secondo parte della </a:t>
            </a:r>
            <a:r>
              <a:rPr lang="it-IT" dirty="0" smtClean="0"/>
              <a:t>dottrina (di lingua anglosassone) </a:t>
            </a:r>
            <a:r>
              <a:rPr lang="it-IT" dirty="0"/>
              <a:t>per essere effettivo senza pregiudicare la «sicurezza» degli Stati membri, il divieto «implica» </a:t>
            </a:r>
            <a:r>
              <a:rPr lang="it-IT" dirty="0" smtClean="0"/>
              <a:t>sufficiente effettività della </a:t>
            </a:r>
            <a:r>
              <a:rPr lang="it-IT" dirty="0"/>
              <a:t>funzione di mantenimento della pace e della «</a:t>
            </a:r>
            <a:r>
              <a:rPr lang="it-IT" dirty="0" smtClean="0"/>
              <a:t>sicurezza</a:t>
            </a:r>
            <a:r>
              <a:rPr lang="it-IT" dirty="0"/>
              <a:t>» internazionale, o addirittura è subordinato ad essa. </a:t>
            </a:r>
            <a:r>
              <a:rPr lang="it-IT" dirty="0" smtClean="0"/>
              <a:t>Peraltro </a:t>
            </a:r>
            <a:r>
              <a:rPr lang="it-IT" dirty="0"/>
              <a:t>il Consiglio di sicurezza, sebbene </a:t>
            </a:r>
            <a:r>
              <a:rPr lang="it-IT" b="1" dirty="0">
                <a:solidFill>
                  <a:srgbClr val="FF0000"/>
                </a:solidFill>
              </a:rPr>
              <a:t>goda di ampi poteri </a:t>
            </a:r>
            <a:r>
              <a:rPr lang="it-IT" dirty="0"/>
              <a:t>in materia (art. 39-42, in particolare), </a:t>
            </a:r>
            <a:r>
              <a:rPr lang="it-IT" b="1" dirty="0">
                <a:solidFill>
                  <a:srgbClr val="FF0000"/>
                </a:solidFill>
              </a:rPr>
              <a:t>è organo politico </a:t>
            </a:r>
            <a:r>
              <a:rPr lang="it-IT" dirty="0"/>
              <a:t>condizionato, nell’azione, dalle valutazioni dei suoi membri (e in specie dei membri permanenti</a:t>
            </a:r>
            <a:r>
              <a:rPr lang="it-IT" dirty="0" smtClean="0"/>
              <a:t>): non v’è dunque alcuna garanzia che esso operi in modo effettivo e imparziale</a:t>
            </a:r>
            <a:endParaRPr lang="it-IT" dirty="0"/>
          </a:p>
          <a:p>
            <a:r>
              <a:rPr lang="it-IT" dirty="0"/>
              <a:t>Nella prassi</a:t>
            </a:r>
            <a:r>
              <a:rPr lang="it-IT" u="sng" dirty="0">
                <a:solidFill>
                  <a:srgbClr val="FF0000"/>
                </a:solidFill>
              </a:rPr>
              <a:t>, tendenziale </a:t>
            </a:r>
            <a:r>
              <a:rPr lang="it-IT" dirty="0"/>
              <a:t>interpretazione «restrittiva» del divieto </a:t>
            </a:r>
            <a:r>
              <a:rPr lang="it-IT" dirty="0" smtClean="0"/>
              <a:t>(interpretazione che tende a giustificare </a:t>
            </a:r>
            <a:r>
              <a:rPr lang="it-IT" dirty="0" smtClean="0"/>
              <a:t>unilateralmente interventi </a:t>
            </a:r>
            <a:r>
              <a:rPr lang="it-IT" dirty="0" smtClean="0"/>
              <a:t>armati» da </a:t>
            </a:r>
            <a:r>
              <a:rPr lang="it-IT" dirty="0"/>
              <a:t>parte di gruppi di Stati, prospettiva non universale</a:t>
            </a:r>
            <a:r>
              <a:rPr lang="it-IT" dirty="0" smtClean="0"/>
              <a:t>). Tre ipotesi rilevanti, che NON esprimono limiti o deroghe generalmente riconosciute alla norma consuetudinaria in oggetto. Si tratta di:</a:t>
            </a:r>
            <a:endParaRPr lang="it-IT" dirty="0" smtClean="0"/>
          </a:p>
          <a:p>
            <a:r>
              <a:rPr lang="it-IT" dirty="0" smtClean="0"/>
              <a:t>a</a:t>
            </a:r>
            <a:r>
              <a:rPr lang="it-IT" dirty="0"/>
              <a:t>) c.d. </a:t>
            </a:r>
            <a:r>
              <a:rPr lang="it-IT" b="1" dirty="0">
                <a:solidFill>
                  <a:srgbClr val="FF0000"/>
                </a:solidFill>
              </a:rPr>
              <a:t>rappresaglie armate </a:t>
            </a:r>
            <a:r>
              <a:rPr lang="it-IT" dirty="0"/>
              <a:t>(intervento US in </a:t>
            </a:r>
            <a:r>
              <a:rPr lang="it-IT" dirty="0" err="1"/>
              <a:t>Afganistan</a:t>
            </a:r>
            <a:r>
              <a:rPr lang="it-IT" dirty="0"/>
              <a:t>, 7.10.2001 in risposta all'attacco talebano alle torri gemelle dell'11.9.2001, nell'ambito della War on </a:t>
            </a:r>
            <a:r>
              <a:rPr lang="it-IT" dirty="0" err="1"/>
              <a:t>Terror</a:t>
            </a:r>
            <a:r>
              <a:rPr lang="it-IT" dirty="0"/>
              <a:t> e dell'operazione </a:t>
            </a:r>
            <a:r>
              <a:rPr lang="it-IT" dirty="0" err="1"/>
              <a:t>Enduring</a:t>
            </a:r>
            <a:r>
              <a:rPr lang="it-IT" dirty="0"/>
              <a:t> </a:t>
            </a:r>
            <a:r>
              <a:rPr lang="it-IT" dirty="0" err="1"/>
              <a:t>Freedom</a:t>
            </a:r>
            <a:r>
              <a:rPr lang="it-IT" dirty="0"/>
              <a:t>: infra, legittima difesa); </a:t>
            </a:r>
            <a:endParaRPr lang="it-IT" dirty="0" smtClean="0"/>
          </a:p>
          <a:p>
            <a:r>
              <a:rPr lang="it-IT" dirty="0" smtClean="0"/>
              <a:t>b</a:t>
            </a:r>
            <a:r>
              <a:rPr lang="it-IT" dirty="0"/>
              <a:t>) </a:t>
            </a:r>
            <a:r>
              <a:rPr lang="it-IT" b="1" dirty="0">
                <a:solidFill>
                  <a:srgbClr val="FF0000"/>
                </a:solidFill>
              </a:rPr>
              <a:t>interventi a tutela della vita di cittadini all’estero </a:t>
            </a:r>
            <a:r>
              <a:rPr lang="it-IT" dirty="0"/>
              <a:t>(</a:t>
            </a:r>
            <a:r>
              <a:rPr lang="it-IT" u="sng" dirty="0">
                <a:solidFill>
                  <a:srgbClr val="0070C0"/>
                </a:solidFill>
              </a:rPr>
              <a:t>progettato intervento</a:t>
            </a:r>
            <a:r>
              <a:rPr lang="it-IT" dirty="0"/>
              <a:t>, poi abortito su proteste italiane, degli US sulla nave Achille Lauro, sequestrata da attivisti dell'OLP, mirante a liberare prigionieri statunitensi di cui uno era stato ucciso dai sequestratori, 1985; </a:t>
            </a:r>
            <a:r>
              <a:rPr lang="it-IT" u="sng" dirty="0">
                <a:solidFill>
                  <a:srgbClr val="0070C0"/>
                </a:solidFill>
              </a:rPr>
              <a:t>intervento russo in Crimea</a:t>
            </a:r>
            <a:r>
              <a:rPr lang="it-IT" dirty="0"/>
              <a:t>: seguendo un “invito” dell’ex Presidente Viktor </a:t>
            </a:r>
            <a:r>
              <a:rPr lang="it-IT" dirty="0" err="1"/>
              <a:t>Yanukovych</a:t>
            </a:r>
            <a:r>
              <a:rPr lang="it-IT" dirty="0"/>
              <a:t>, la Russia di Putin, con l’argomento della difesa della minoranza russa in Ucraina dal rischio di un pregiudizio irreparabile, ha dispiegato le sue truppe – già di stanza in Crimea in base a accordi internazionali sulla concessione di basi militari, accordo del 1997 rinegoziato nel 2010, sul territorio ucraino, con crescenti tensioni armate nella penisola a tutela della minoranza russofona ivi); </a:t>
            </a:r>
            <a:endParaRPr lang="it-IT" dirty="0" smtClean="0"/>
          </a:p>
          <a:p>
            <a:r>
              <a:rPr lang="it-IT" dirty="0" smtClean="0"/>
              <a:t>c</a:t>
            </a:r>
            <a:r>
              <a:rPr lang="it-IT" dirty="0"/>
              <a:t>) </a:t>
            </a:r>
            <a:r>
              <a:rPr lang="it-IT" b="1" dirty="0">
                <a:solidFill>
                  <a:srgbClr val="FF0000"/>
                </a:solidFill>
              </a:rPr>
              <a:t>interventi c.d. di umanità</a:t>
            </a:r>
            <a:r>
              <a:rPr lang="it-IT" dirty="0"/>
              <a:t> per evitare gravi e diffuse perdite di vite umane </a:t>
            </a:r>
            <a:r>
              <a:rPr lang="it-IT" dirty="0" smtClean="0"/>
              <a:t>(intervento militare aereo della </a:t>
            </a:r>
            <a:r>
              <a:rPr lang="it-IT" dirty="0"/>
              <a:t>NATO nel Kosovo, dove la minoranza di etnia albanese soffriva gravi violazioni dei diritti umani: il 24 marzo 1999, gli Stati Uniti e la NATO dettero inizio agli assalti aerei sulla Serbia, che continuarono per 78 giorni, fino al 10 giugno 1999</a:t>
            </a:r>
            <a:r>
              <a:rPr lang="it-IT" dirty="0" smtClean="0"/>
              <a:t>)</a:t>
            </a:r>
            <a:endParaRPr lang="it-IT" dirty="0"/>
          </a:p>
          <a:p>
            <a:endParaRPr lang="it-IT" dirty="0"/>
          </a:p>
        </p:txBody>
      </p:sp>
    </p:spTree>
    <p:extLst>
      <p:ext uri="{BB962C8B-B14F-4D97-AF65-F5344CB8AC3E}">
        <p14:creationId xmlns:p14="http://schemas.microsoft.com/office/powerpoint/2010/main" val="2606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deroga al divieto di uso della forza</a:t>
            </a:r>
            <a:endParaRPr lang="it-IT" dirty="0"/>
          </a:p>
        </p:txBody>
      </p:sp>
      <p:sp>
        <p:nvSpPr>
          <p:cNvPr id="3" name="Segnaposto contenuto 2"/>
          <p:cNvSpPr>
            <a:spLocks noGrp="1"/>
          </p:cNvSpPr>
          <p:nvPr>
            <p:ph idx="1"/>
          </p:nvPr>
        </p:nvSpPr>
        <p:spPr/>
        <p:txBody>
          <a:bodyPr>
            <a:normAutofit fontScale="70000" lnSpcReduction="20000"/>
          </a:bodyPr>
          <a:lstStyle/>
          <a:p>
            <a:r>
              <a:rPr lang="it-IT" b="1" u="sng" dirty="0">
                <a:solidFill>
                  <a:srgbClr val="FF0000"/>
                </a:solidFill>
              </a:rPr>
              <a:t>Unica deroga </a:t>
            </a:r>
            <a:r>
              <a:rPr lang="it-IT" dirty="0"/>
              <a:t>al </a:t>
            </a:r>
            <a:r>
              <a:rPr lang="it-IT" b="1" dirty="0">
                <a:solidFill>
                  <a:srgbClr val="FF0000"/>
                </a:solidFill>
              </a:rPr>
              <a:t>divieto di uso </a:t>
            </a:r>
            <a:r>
              <a:rPr lang="it-IT" b="1" i="1" dirty="0">
                <a:solidFill>
                  <a:srgbClr val="FF0000"/>
                </a:solidFill>
              </a:rPr>
              <a:t>unilaterale</a:t>
            </a:r>
            <a:r>
              <a:rPr lang="it-IT" b="1" dirty="0">
                <a:solidFill>
                  <a:srgbClr val="FF0000"/>
                </a:solidFill>
              </a:rPr>
              <a:t> della forza </a:t>
            </a:r>
            <a:r>
              <a:rPr lang="it-IT" dirty="0" smtClean="0"/>
              <a:t>(cui </a:t>
            </a:r>
            <a:r>
              <a:rPr lang="it-IT" dirty="0"/>
              <a:t>è estraneo l’uso della forza </a:t>
            </a:r>
            <a:r>
              <a:rPr lang="it-IT" dirty="0" smtClean="0"/>
              <a:t>condotto </a:t>
            </a:r>
            <a:r>
              <a:rPr lang="it-IT" dirty="0"/>
              <a:t>o autorizzata dal Consiglio di </a:t>
            </a:r>
            <a:r>
              <a:rPr lang="it-IT" dirty="0" smtClean="0"/>
              <a:t>Sicurezza: infra) </a:t>
            </a:r>
            <a:r>
              <a:rPr lang="it-IT" dirty="0"/>
              <a:t>è sancita dal fondamentale </a:t>
            </a:r>
            <a:r>
              <a:rPr lang="it-IT" b="1" dirty="0">
                <a:solidFill>
                  <a:srgbClr val="FF0000"/>
                </a:solidFill>
              </a:rPr>
              <a:t>art. 51 </a:t>
            </a:r>
            <a:r>
              <a:rPr lang="it-IT" dirty="0"/>
              <a:t>della Carta: </a:t>
            </a:r>
            <a:endParaRPr lang="it-IT" dirty="0" smtClean="0"/>
          </a:p>
          <a:p>
            <a:r>
              <a:rPr lang="it-IT" dirty="0" smtClean="0"/>
              <a:t>«</a:t>
            </a:r>
            <a:r>
              <a:rPr lang="en-US" i="1" dirty="0">
                <a:solidFill>
                  <a:srgbClr val="FF0000"/>
                </a:solidFill>
              </a:rPr>
              <a:t>Nothing in the present Charter shall impair the inherent right of individual or collective </a:t>
            </a:r>
            <a:r>
              <a:rPr lang="en-US" i="1" dirty="0" err="1">
                <a:solidFill>
                  <a:srgbClr val="FF0000"/>
                </a:solidFill>
              </a:rPr>
              <a:t>self-defence</a:t>
            </a:r>
            <a:r>
              <a:rPr lang="en-US" i="1" dirty="0">
                <a:solidFill>
                  <a:srgbClr val="FF0000"/>
                </a:solidFill>
              </a:rPr>
              <a:t> if an armed attack occurs against a Member of the United Nations</a:t>
            </a:r>
            <a:r>
              <a:rPr lang="en-US" dirty="0"/>
              <a:t>, until the Security Council has taken measures necessary to maintain international peace and security. Measures taken by Members in the exercise of this right of </a:t>
            </a:r>
            <a:r>
              <a:rPr lang="en-US" dirty="0" err="1"/>
              <a:t>self-defence</a:t>
            </a:r>
            <a:r>
              <a:rPr lang="en-US" dirty="0"/>
              <a:t> shall be immediately reported to the Security Council and shall not in any way affect the authority and responsibility of the Security Council under the present Charter to take at any time such action as it deems necessary in order to maintain or restore international peace and security</a:t>
            </a:r>
            <a:r>
              <a:rPr lang="it-IT" dirty="0"/>
              <a:t>» </a:t>
            </a:r>
            <a:endParaRPr lang="it-IT" dirty="0" smtClean="0"/>
          </a:p>
          <a:p>
            <a:r>
              <a:rPr lang="it-IT" dirty="0" smtClean="0"/>
              <a:t>Deroga giustificata </a:t>
            </a:r>
            <a:r>
              <a:rPr lang="it-IT" b="1" dirty="0" smtClean="0">
                <a:solidFill>
                  <a:srgbClr val="FF0000"/>
                </a:solidFill>
              </a:rPr>
              <a:t>dall’esigenza primordiale di autoconservazione («self-</a:t>
            </a:r>
            <a:r>
              <a:rPr lang="it-IT" b="1" dirty="0" err="1" smtClean="0">
                <a:solidFill>
                  <a:srgbClr val="FF0000"/>
                </a:solidFill>
              </a:rPr>
              <a:t>preservation</a:t>
            </a:r>
            <a:r>
              <a:rPr lang="it-IT" b="1" dirty="0" smtClean="0">
                <a:solidFill>
                  <a:srgbClr val="FF0000"/>
                </a:solidFill>
              </a:rPr>
              <a:t>») </a:t>
            </a:r>
            <a:r>
              <a:rPr lang="it-IT" dirty="0" smtClean="0"/>
              <a:t>dello Stato dinanzi a un «attacco» o «aggressione armata» proveniente da terzi (Stati, ovvero anche </a:t>
            </a:r>
            <a:r>
              <a:rPr lang="it-IT" i="1" dirty="0" smtClean="0">
                <a:solidFill>
                  <a:srgbClr val="0070C0"/>
                </a:solidFill>
              </a:rPr>
              <a:t>individui purché</a:t>
            </a:r>
            <a:r>
              <a:rPr lang="it-IT" dirty="0" smtClean="0"/>
              <a:t> riconducibili all’azione di uno Stato); </a:t>
            </a:r>
          </a:p>
          <a:p>
            <a:r>
              <a:rPr lang="it-IT" dirty="0" smtClean="0"/>
              <a:t>«</a:t>
            </a:r>
            <a:r>
              <a:rPr lang="it-IT" dirty="0" err="1" smtClean="0"/>
              <a:t>Inherent</a:t>
            </a:r>
            <a:r>
              <a:rPr lang="it-IT" dirty="0" smtClean="0"/>
              <a:t> right», «</a:t>
            </a:r>
            <a:r>
              <a:rPr lang="it-IT" dirty="0" err="1" smtClean="0"/>
              <a:t>droit</a:t>
            </a:r>
            <a:r>
              <a:rPr lang="it-IT" dirty="0" smtClean="0"/>
              <a:t> </a:t>
            </a:r>
            <a:r>
              <a:rPr lang="it-IT" dirty="0" err="1" smtClean="0"/>
              <a:t>naturel</a:t>
            </a:r>
            <a:r>
              <a:rPr lang="it-IT" dirty="0" smtClean="0"/>
              <a:t>»: limite (al campo d’applicazione della Carta ONU) o deroga al divieto di cui all’art. 2.4, modellato sul diritto preesistente al 1945?</a:t>
            </a:r>
          </a:p>
          <a:p>
            <a:r>
              <a:rPr lang="it-IT" dirty="0" smtClean="0"/>
              <a:t>La ratio della norma («</a:t>
            </a:r>
            <a:r>
              <a:rPr lang="it-IT" b="1" dirty="0" smtClean="0">
                <a:solidFill>
                  <a:srgbClr val="FF0000"/>
                </a:solidFill>
              </a:rPr>
              <a:t>legittima difesa</a:t>
            </a:r>
            <a:r>
              <a:rPr lang="it-IT" dirty="0" smtClean="0"/>
              <a:t>») condiziona l’interpretazione della sua portata: finalità «difensiva» e «provvisoria» del ricorso unilaterale alla forza militare (preventivo rispetto all’intervento del Consiglio di Sicurezza). </a:t>
            </a:r>
          </a:p>
          <a:p>
            <a:endParaRPr lang="it-IT" dirty="0"/>
          </a:p>
          <a:p>
            <a:endParaRPr lang="it-IT" dirty="0"/>
          </a:p>
        </p:txBody>
      </p:sp>
    </p:spTree>
    <p:extLst>
      <p:ext uri="{BB962C8B-B14F-4D97-AF65-F5344CB8AC3E}">
        <p14:creationId xmlns:p14="http://schemas.microsoft.com/office/powerpoint/2010/main" val="36949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Condizioni e forme della «legittima difesa»</a:t>
            </a:r>
            <a:endParaRPr lang="it-IT" dirty="0"/>
          </a:p>
        </p:txBody>
      </p:sp>
      <p:sp>
        <p:nvSpPr>
          <p:cNvPr id="3" name="Segnaposto contenuto 2"/>
          <p:cNvSpPr>
            <a:spLocks noGrp="1"/>
          </p:cNvSpPr>
          <p:nvPr>
            <p:ph idx="1"/>
          </p:nvPr>
        </p:nvSpPr>
        <p:spPr/>
        <p:txBody>
          <a:bodyPr>
            <a:normAutofit/>
          </a:bodyPr>
          <a:lstStyle/>
          <a:p>
            <a:pPr lvl="0">
              <a:buClr>
                <a:srgbClr val="6A3A20"/>
              </a:buClr>
            </a:pPr>
            <a:r>
              <a:rPr lang="it-IT" sz="1500" dirty="0">
                <a:solidFill>
                  <a:srgbClr val="6A3A20"/>
                </a:solidFill>
              </a:rPr>
              <a:t>Sono </a:t>
            </a:r>
            <a:r>
              <a:rPr lang="it-IT" sz="1500" dirty="0" smtClean="0">
                <a:solidFill>
                  <a:srgbClr val="6A3A20"/>
                </a:solidFill>
              </a:rPr>
              <a:t>coperte </a:t>
            </a:r>
            <a:r>
              <a:rPr lang="it-IT" sz="1500" dirty="0">
                <a:solidFill>
                  <a:srgbClr val="6A3A20"/>
                </a:solidFill>
              </a:rPr>
              <a:t>dalla </a:t>
            </a:r>
            <a:r>
              <a:rPr lang="it-IT" sz="1500" dirty="0" smtClean="0">
                <a:solidFill>
                  <a:srgbClr val="6A3A20"/>
                </a:solidFill>
              </a:rPr>
              <a:t>deroga </a:t>
            </a:r>
            <a:r>
              <a:rPr lang="it-IT" sz="1500" dirty="0">
                <a:solidFill>
                  <a:srgbClr val="6A3A20"/>
                </a:solidFill>
              </a:rPr>
              <a:t>le reazioni </a:t>
            </a:r>
            <a:r>
              <a:rPr lang="it-IT" sz="1500" dirty="0" smtClean="0">
                <a:solidFill>
                  <a:srgbClr val="6A3A20"/>
                </a:solidFill>
              </a:rPr>
              <a:t>(armate) </a:t>
            </a:r>
            <a:r>
              <a:rPr lang="it-IT" sz="1500" dirty="0">
                <a:solidFill>
                  <a:srgbClr val="6A3A20"/>
                </a:solidFill>
              </a:rPr>
              <a:t>a: </a:t>
            </a:r>
            <a:endParaRPr lang="it-IT" sz="1500" dirty="0" smtClean="0">
              <a:solidFill>
                <a:srgbClr val="6A3A20"/>
              </a:solidFill>
            </a:endParaRPr>
          </a:p>
          <a:p>
            <a:pPr lvl="0">
              <a:buClr>
                <a:srgbClr val="6A3A20"/>
              </a:buClr>
            </a:pPr>
            <a:r>
              <a:rPr lang="it-IT" sz="1500" dirty="0" smtClean="0">
                <a:solidFill>
                  <a:srgbClr val="6A3A20"/>
                </a:solidFill>
              </a:rPr>
              <a:t>i</a:t>
            </a:r>
            <a:r>
              <a:rPr lang="it-IT" sz="1500" dirty="0">
                <a:solidFill>
                  <a:srgbClr val="6A3A20"/>
                </a:solidFill>
              </a:rPr>
              <a:t>) una </a:t>
            </a:r>
            <a:r>
              <a:rPr lang="it-IT" sz="1500" b="1" dirty="0">
                <a:solidFill>
                  <a:srgbClr val="0070C0"/>
                </a:solidFill>
              </a:rPr>
              <a:t>aggressione armata </a:t>
            </a:r>
            <a:r>
              <a:rPr lang="it-IT" sz="1500" dirty="0">
                <a:solidFill>
                  <a:srgbClr val="6A3A20"/>
                </a:solidFill>
              </a:rPr>
              <a:t>(esercito  ovvero forze di entità equivalente), anche «indiretta</a:t>
            </a:r>
            <a:r>
              <a:rPr lang="it-IT" sz="1500" dirty="0" smtClean="0">
                <a:solidFill>
                  <a:srgbClr val="6A3A20"/>
                </a:solidFill>
              </a:rPr>
              <a:t>» (sferrata a partire dal territorio di un altro Stato); </a:t>
            </a:r>
          </a:p>
          <a:p>
            <a:pPr lvl="0">
              <a:buClr>
                <a:srgbClr val="6A3A20"/>
              </a:buClr>
            </a:pPr>
            <a:r>
              <a:rPr lang="it-IT" sz="1500" dirty="0" smtClean="0">
                <a:solidFill>
                  <a:srgbClr val="6A3A20"/>
                </a:solidFill>
              </a:rPr>
              <a:t>ii</a:t>
            </a:r>
            <a:r>
              <a:rPr lang="it-IT" sz="1500" dirty="0">
                <a:solidFill>
                  <a:srgbClr val="6A3A20"/>
                </a:solidFill>
              </a:rPr>
              <a:t>) </a:t>
            </a:r>
            <a:r>
              <a:rPr lang="it-IT" sz="1500" b="1" dirty="0">
                <a:solidFill>
                  <a:srgbClr val="0070C0"/>
                </a:solidFill>
              </a:rPr>
              <a:t>già sferrata</a:t>
            </a:r>
            <a:r>
              <a:rPr lang="it-IT" sz="1500" dirty="0">
                <a:solidFill>
                  <a:srgbClr val="6A3A20"/>
                </a:solidFill>
              </a:rPr>
              <a:t>, </a:t>
            </a:r>
            <a:endParaRPr lang="it-IT" sz="1500" dirty="0" smtClean="0">
              <a:solidFill>
                <a:srgbClr val="6A3A20"/>
              </a:solidFill>
            </a:endParaRPr>
          </a:p>
          <a:p>
            <a:pPr lvl="0">
              <a:buClr>
                <a:srgbClr val="6A3A20"/>
              </a:buClr>
            </a:pPr>
            <a:r>
              <a:rPr lang="it-IT" sz="1500" dirty="0" smtClean="0">
                <a:solidFill>
                  <a:srgbClr val="6A3A20"/>
                </a:solidFill>
              </a:rPr>
              <a:t>iii</a:t>
            </a:r>
            <a:r>
              <a:rPr lang="it-IT" sz="1500" dirty="0">
                <a:solidFill>
                  <a:srgbClr val="6A3A20"/>
                </a:solidFill>
              </a:rPr>
              <a:t>) </a:t>
            </a:r>
            <a:r>
              <a:rPr lang="it-IT" sz="1500" b="1" dirty="0">
                <a:solidFill>
                  <a:srgbClr val="0070C0"/>
                </a:solidFill>
              </a:rPr>
              <a:t>in corso</a:t>
            </a:r>
            <a:r>
              <a:rPr lang="it-IT" sz="1500" dirty="0">
                <a:solidFill>
                  <a:srgbClr val="6A3A20"/>
                </a:solidFill>
              </a:rPr>
              <a:t>, </a:t>
            </a:r>
            <a:endParaRPr lang="it-IT" sz="1500" dirty="0" smtClean="0">
              <a:solidFill>
                <a:srgbClr val="6A3A20"/>
              </a:solidFill>
            </a:endParaRPr>
          </a:p>
          <a:p>
            <a:pPr lvl="0">
              <a:buClr>
                <a:srgbClr val="6A3A20"/>
              </a:buClr>
            </a:pPr>
            <a:r>
              <a:rPr lang="it-IT" sz="1500" dirty="0" smtClean="0">
                <a:solidFill>
                  <a:srgbClr val="6A3A20"/>
                </a:solidFill>
              </a:rPr>
              <a:t>iv</a:t>
            </a:r>
            <a:r>
              <a:rPr lang="it-IT" sz="1500" dirty="0">
                <a:solidFill>
                  <a:srgbClr val="6A3A20"/>
                </a:solidFill>
              </a:rPr>
              <a:t>) condotta con </a:t>
            </a:r>
            <a:r>
              <a:rPr lang="it-IT" sz="1500" b="1" dirty="0">
                <a:solidFill>
                  <a:srgbClr val="0070C0"/>
                </a:solidFill>
              </a:rPr>
              <a:t>mezzi proporzionati </a:t>
            </a:r>
            <a:r>
              <a:rPr lang="it-IT" sz="1500" dirty="0">
                <a:solidFill>
                  <a:srgbClr val="6A3A20"/>
                </a:solidFill>
              </a:rPr>
              <a:t>alla repressione dell’attacco (finalità difensiva non offensiva o «deterrente»). Inoltre nella reazione </a:t>
            </a:r>
            <a:endParaRPr lang="it-IT" sz="1500" dirty="0" smtClean="0">
              <a:solidFill>
                <a:srgbClr val="6A3A20"/>
              </a:solidFill>
            </a:endParaRPr>
          </a:p>
          <a:p>
            <a:pPr lvl="0">
              <a:buClr>
                <a:srgbClr val="6A3A20"/>
              </a:buClr>
            </a:pPr>
            <a:r>
              <a:rPr lang="it-IT" sz="1500" dirty="0" smtClean="0">
                <a:solidFill>
                  <a:srgbClr val="6A3A20"/>
                </a:solidFill>
              </a:rPr>
              <a:t>v</a:t>
            </a:r>
            <a:r>
              <a:rPr lang="it-IT" sz="1500" dirty="0">
                <a:solidFill>
                  <a:srgbClr val="6A3A20"/>
                </a:solidFill>
              </a:rPr>
              <a:t>) è necessario il rispetto del </a:t>
            </a:r>
            <a:r>
              <a:rPr lang="it-IT" sz="1500" b="1" dirty="0">
                <a:solidFill>
                  <a:srgbClr val="0070C0"/>
                </a:solidFill>
              </a:rPr>
              <a:t>diritto umanitario </a:t>
            </a:r>
            <a:r>
              <a:rPr lang="it-IT" sz="1500" dirty="0">
                <a:solidFill>
                  <a:srgbClr val="6A3A20"/>
                </a:solidFill>
              </a:rPr>
              <a:t>(divieto di arrecare sofferenze non necessarie alle popolazioni civili: CIG, parere dell’8.7.1996 relativo </a:t>
            </a:r>
            <a:r>
              <a:rPr lang="it-IT" sz="1500" i="1" u="sng" dirty="0">
                <a:solidFill>
                  <a:srgbClr val="FF0000"/>
                </a:solidFill>
              </a:rPr>
              <a:t>alla Liceità della minaccia o dell'uso delle armi nucleari</a:t>
            </a:r>
            <a:r>
              <a:rPr lang="it-IT" sz="1500" dirty="0">
                <a:solidFill>
                  <a:srgbClr val="6A3A20"/>
                </a:solidFill>
              </a:rPr>
              <a:t>: cfr. le 4 Convenzioni di Ginevra (12.8.1949), ratificate universalmente, che proteggono i feriti (I e II) e i prigionieri di guerra (III) nonché le popolazioni civili nel corso dei conflitti (IV). A tali convenzioni si sono aggiunti, con il fenomeno della decolonizzazione, i 2 Protocolli Addizionali di Ginevra (8.6.1977) che tutelano le vittime dei conflitti armati internazionali, e le vittime dei conflitti armati non internazionali. </a:t>
            </a:r>
          </a:p>
        </p:txBody>
      </p:sp>
    </p:spTree>
    <p:extLst>
      <p:ext uri="{BB962C8B-B14F-4D97-AF65-F5344CB8AC3E}">
        <p14:creationId xmlns:p14="http://schemas.microsoft.com/office/powerpoint/2010/main" val="34764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soggetti del diritto internazionale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Nozione di soggettività internazionale: a) riconoscimento (da parte dell’ordinamento) di un ente determinato come </a:t>
            </a:r>
            <a:r>
              <a:rPr lang="it-IT" b="1" dirty="0" smtClean="0">
                <a:solidFill>
                  <a:srgbClr val="FF0000"/>
                </a:solidFill>
              </a:rPr>
              <a:t>titolare di diritti e obblighi internazionali</a:t>
            </a:r>
            <a:r>
              <a:rPr lang="it-IT" dirty="0" smtClean="0"/>
              <a:t> (o: come destinatario diretto di norme internazionali) e b) </a:t>
            </a:r>
            <a:r>
              <a:rPr lang="it-IT" b="1" dirty="0" smtClean="0">
                <a:solidFill>
                  <a:srgbClr val="FF0000"/>
                </a:solidFill>
              </a:rPr>
              <a:t>capacità di far valere </a:t>
            </a:r>
            <a:r>
              <a:rPr lang="it-IT" dirty="0" smtClean="0"/>
              <a:t>dette posizioni giuridiche sul piano internazionale (capacità giuridica </a:t>
            </a:r>
            <a:r>
              <a:rPr lang="it-IT" i="1" dirty="0" smtClean="0">
                <a:solidFill>
                  <a:srgbClr val="FF0000"/>
                </a:solidFill>
              </a:rPr>
              <a:t>e</a:t>
            </a:r>
            <a:r>
              <a:rPr lang="it-IT" dirty="0" smtClean="0"/>
              <a:t> capacità di agire)</a:t>
            </a:r>
          </a:p>
          <a:p>
            <a:r>
              <a:rPr lang="it-IT" dirty="0" smtClean="0"/>
              <a:t>La soggettività (</a:t>
            </a:r>
            <a:r>
              <a:rPr lang="it-IT" dirty="0" smtClean="0">
                <a:solidFill>
                  <a:srgbClr val="FF0000"/>
                </a:solidFill>
              </a:rPr>
              <a:t>conferita</a:t>
            </a:r>
            <a:r>
              <a:rPr lang="it-IT" dirty="0" smtClean="0"/>
              <a:t> o, secondo la dottrina classica, </a:t>
            </a:r>
            <a:r>
              <a:rPr lang="it-IT" dirty="0" smtClean="0">
                <a:solidFill>
                  <a:srgbClr val="FF0000"/>
                </a:solidFill>
              </a:rPr>
              <a:t>presupposta</a:t>
            </a:r>
            <a:r>
              <a:rPr lang="it-IT" dirty="0" smtClean="0"/>
              <a:t> dal diritto internazionale) è una qualità «oggettiva» con </a:t>
            </a:r>
            <a:r>
              <a:rPr lang="it-IT" b="1" dirty="0" smtClean="0">
                <a:solidFill>
                  <a:srgbClr val="FF0000"/>
                </a:solidFill>
              </a:rPr>
              <a:t>effetti </a:t>
            </a:r>
            <a:r>
              <a:rPr lang="it-IT" b="1" i="1" dirty="0" smtClean="0">
                <a:solidFill>
                  <a:srgbClr val="FF0000"/>
                </a:solidFill>
              </a:rPr>
              <a:t>erga </a:t>
            </a:r>
            <a:r>
              <a:rPr lang="it-IT" b="1" i="1" dirty="0" err="1" smtClean="0">
                <a:solidFill>
                  <a:srgbClr val="FF0000"/>
                </a:solidFill>
              </a:rPr>
              <a:t>omnes</a:t>
            </a:r>
            <a:r>
              <a:rPr lang="it-IT" b="1" dirty="0" smtClean="0">
                <a:solidFill>
                  <a:srgbClr val="FF0000"/>
                </a:solidFill>
              </a:rPr>
              <a:t> </a:t>
            </a:r>
            <a:r>
              <a:rPr lang="it-IT" dirty="0" smtClean="0"/>
              <a:t>(può esser fatta valere </a:t>
            </a:r>
            <a:r>
              <a:rPr lang="it-IT" u="sng" dirty="0" smtClean="0"/>
              <a:t>universalmente</a:t>
            </a:r>
            <a:r>
              <a:rPr lang="it-IT" dirty="0" smtClean="0"/>
              <a:t> sul piano internazionale, sebbene con riferimento alle sole norme internazionali da cui l’ente </a:t>
            </a:r>
            <a:r>
              <a:rPr lang="it-IT" dirty="0"/>
              <a:t>è riguardato: parere della CIG dell’11.4.1949 sulla </a:t>
            </a:r>
            <a:r>
              <a:rPr lang="it-IT" i="1" u="sng" dirty="0">
                <a:solidFill>
                  <a:srgbClr val="FF0000"/>
                </a:solidFill>
              </a:rPr>
              <a:t>Riparazione per i danni subiti al servizio delle Nazioni Unite </a:t>
            </a:r>
            <a:r>
              <a:rPr lang="it-IT" dirty="0"/>
              <a:t>- caso dell'uccisione del conte </a:t>
            </a:r>
            <a:r>
              <a:rPr lang="it-IT" dirty="0" err="1" smtClean="0"/>
              <a:t>Bernadotte</a:t>
            </a:r>
            <a:r>
              <a:rPr lang="it-IT" dirty="0" smtClean="0"/>
              <a:t>)</a:t>
            </a:r>
          </a:p>
          <a:p>
            <a:r>
              <a:rPr lang="it-IT" b="1" dirty="0" smtClean="0">
                <a:solidFill>
                  <a:srgbClr val="FF0000"/>
                </a:solidFill>
              </a:rPr>
              <a:t>Soggetti</a:t>
            </a:r>
            <a:r>
              <a:rPr lang="it-IT" dirty="0" smtClean="0"/>
              <a:t> del diritto internazionale sono gli Stati (nonché taluni enti «intermedi»: insorti, MLN) e le organizzazioni internazionali. </a:t>
            </a:r>
            <a:r>
              <a:rPr lang="it-IT" dirty="0"/>
              <a:t>T</a:t>
            </a:r>
            <a:r>
              <a:rPr lang="it-IT" dirty="0" smtClean="0"/>
              <a:t>ale soggettività s’esprime nella titolarità di diritti e obblighi di origine </a:t>
            </a:r>
            <a:r>
              <a:rPr lang="it-IT" i="1" dirty="0" smtClean="0">
                <a:solidFill>
                  <a:srgbClr val="FF0000"/>
                </a:solidFill>
              </a:rPr>
              <a:t>consuetudinaria e convenzionale</a:t>
            </a:r>
            <a:r>
              <a:rPr lang="it-IT" dirty="0" smtClean="0"/>
              <a:t>. Anche gli individui sono «soggetti del diritto internazionale», tuttavia ai fini (o per effetto) di norme internazionali specifiche, di </a:t>
            </a:r>
            <a:r>
              <a:rPr lang="it-IT" i="1" dirty="0" smtClean="0">
                <a:solidFill>
                  <a:srgbClr val="FF0000"/>
                </a:solidFill>
              </a:rPr>
              <a:t>natura convenzionale</a:t>
            </a:r>
            <a:r>
              <a:rPr lang="it-IT" dirty="0" smtClean="0"/>
              <a:t>, che attribuiscono loro diritti (e obblighi) sostanziali, e correlativi «diritti di azione» </a:t>
            </a:r>
          </a:p>
          <a:p>
            <a:endParaRPr lang="it-IT" dirty="0"/>
          </a:p>
        </p:txBody>
      </p:sp>
    </p:spTree>
    <p:extLst>
      <p:ext uri="{BB962C8B-B14F-4D97-AF65-F5344CB8AC3E}">
        <p14:creationId xmlns:p14="http://schemas.microsoft.com/office/powerpoint/2010/main" val="113623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smtClean="0"/>
              <a:t>legittima difesa «collettiva». La prassi </a:t>
            </a:r>
            <a:r>
              <a:rPr lang="it-IT" dirty="0" smtClean="0"/>
              <a:t>(non omogenea)</a:t>
            </a:r>
            <a:endParaRPr lang="it-IT" dirty="0"/>
          </a:p>
        </p:txBody>
      </p:sp>
      <p:sp>
        <p:nvSpPr>
          <p:cNvPr id="3" name="Segnaposto contenuto 2"/>
          <p:cNvSpPr>
            <a:spLocks noGrp="1"/>
          </p:cNvSpPr>
          <p:nvPr>
            <p:ph idx="1"/>
          </p:nvPr>
        </p:nvSpPr>
        <p:spPr/>
        <p:txBody>
          <a:bodyPr>
            <a:normAutofit lnSpcReduction="10000"/>
          </a:bodyPr>
          <a:lstStyle/>
          <a:p>
            <a:r>
              <a:rPr lang="it-IT" sz="1500" dirty="0">
                <a:solidFill>
                  <a:srgbClr val="6A3A20"/>
                </a:solidFill>
              </a:rPr>
              <a:t>La reazione armata (</a:t>
            </a:r>
            <a:r>
              <a:rPr lang="it-IT" sz="1500" u="sng" dirty="0">
                <a:solidFill>
                  <a:srgbClr val="0070C0"/>
                </a:solidFill>
              </a:rPr>
              <a:t>per essere effettiva</a:t>
            </a:r>
            <a:r>
              <a:rPr lang="it-IT" sz="1500" dirty="0">
                <a:solidFill>
                  <a:srgbClr val="6A3A20"/>
                </a:solidFill>
              </a:rPr>
              <a:t>) può essere anche «collettiva» («</a:t>
            </a:r>
            <a:r>
              <a:rPr lang="it-IT" sz="1500" b="1" dirty="0">
                <a:solidFill>
                  <a:srgbClr val="FF0000"/>
                </a:solidFill>
              </a:rPr>
              <a:t>legittima difesa collettiva</a:t>
            </a:r>
            <a:r>
              <a:rPr lang="it-IT" sz="1500" dirty="0">
                <a:solidFill>
                  <a:srgbClr val="6A3A20"/>
                </a:solidFill>
              </a:rPr>
              <a:t>»: «</a:t>
            </a:r>
            <a:r>
              <a:rPr lang="it-IT" sz="1500" dirty="0" err="1">
                <a:solidFill>
                  <a:srgbClr val="6A3A20"/>
                </a:solidFill>
              </a:rPr>
              <a:t>collective</a:t>
            </a:r>
            <a:r>
              <a:rPr lang="it-IT" sz="1500" dirty="0">
                <a:solidFill>
                  <a:srgbClr val="6A3A20"/>
                </a:solidFill>
              </a:rPr>
              <a:t> self-</a:t>
            </a:r>
            <a:r>
              <a:rPr lang="it-IT" sz="1500" dirty="0" err="1">
                <a:solidFill>
                  <a:srgbClr val="6A3A20"/>
                </a:solidFill>
              </a:rPr>
              <a:t>defence</a:t>
            </a:r>
            <a:r>
              <a:rPr lang="it-IT" sz="1500" dirty="0">
                <a:solidFill>
                  <a:srgbClr val="6A3A20"/>
                </a:solidFill>
              </a:rPr>
              <a:t>»), purché vi sia una </a:t>
            </a:r>
            <a:r>
              <a:rPr lang="it-IT" sz="1500" i="1" u="sng" dirty="0">
                <a:solidFill>
                  <a:srgbClr val="0070C0"/>
                </a:solidFill>
              </a:rPr>
              <a:t>richiesta da parte dello Stato aggredito</a:t>
            </a:r>
            <a:r>
              <a:rPr lang="it-IT" sz="1500" dirty="0">
                <a:solidFill>
                  <a:srgbClr val="6A3A20"/>
                </a:solidFill>
              </a:rPr>
              <a:t> (caso del Kuwait aggredito dall’Iraq – prima guerra del Golfo, 1990-91; caso della richiesta irachena di intervento di una forza multinazionale guidata dagli USA in funzione anti-ISIS, 20.9.2014</a:t>
            </a:r>
            <a:r>
              <a:rPr lang="it-IT" sz="1500" dirty="0" smtClean="0">
                <a:solidFill>
                  <a:srgbClr val="6A3A20"/>
                </a:solidFill>
              </a:rPr>
              <a:t>). La </a:t>
            </a:r>
            <a:r>
              <a:rPr lang="it-IT" sz="1500" dirty="0">
                <a:solidFill>
                  <a:srgbClr val="6A3A20"/>
                </a:solidFill>
              </a:rPr>
              <a:t>richiesta </a:t>
            </a:r>
            <a:r>
              <a:rPr lang="it-IT" sz="1500" dirty="0" smtClean="0">
                <a:solidFill>
                  <a:srgbClr val="6A3A20"/>
                </a:solidFill>
              </a:rPr>
              <a:t>dello Stato aggredito abilita, </a:t>
            </a:r>
            <a:r>
              <a:rPr lang="it-IT" sz="1500" i="1" dirty="0">
                <a:solidFill>
                  <a:srgbClr val="6A3A20"/>
                </a:solidFill>
              </a:rPr>
              <a:t>ma non </a:t>
            </a:r>
            <a:r>
              <a:rPr lang="it-IT" sz="1500" i="1" dirty="0" smtClean="0">
                <a:solidFill>
                  <a:srgbClr val="6A3A20"/>
                </a:solidFill>
              </a:rPr>
              <a:t>obbliga</a:t>
            </a:r>
            <a:r>
              <a:rPr lang="it-IT" sz="1500" dirty="0" smtClean="0">
                <a:solidFill>
                  <a:srgbClr val="6A3A20"/>
                </a:solidFill>
              </a:rPr>
              <a:t>, </a:t>
            </a:r>
            <a:r>
              <a:rPr lang="it-IT" sz="1500" dirty="0">
                <a:solidFill>
                  <a:srgbClr val="6A3A20"/>
                </a:solidFill>
              </a:rPr>
              <a:t>gli Stati della comunità internazionale</a:t>
            </a:r>
          </a:p>
          <a:p>
            <a:r>
              <a:rPr lang="it-IT" sz="1500" dirty="0" smtClean="0"/>
              <a:t>Nell’applicazione </a:t>
            </a:r>
            <a:r>
              <a:rPr lang="it-IT" sz="1500" dirty="0" smtClean="0"/>
              <a:t>della regola sulla legittima difesa è d</a:t>
            </a:r>
            <a:r>
              <a:rPr lang="it-IT" sz="1500" dirty="0" smtClean="0"/>
              <a:t>ubbio se a) l’aggressione armata possa provenire anche da gruppi di «privati» (attacchi terroristici), b) se il </a:t>
            </a:r>
            <a:r>
              <a:rPr lang="it-IT" sz="1500" b="1" dirty="0" smtClean="0">
                <a:solidFill>
                  <a:srgbClr val="FF0000"/>
                </a:solidFill>
              </a:rPr>
              <a:t>cyber </a:t>
            </a:r>
            <a:r>
              <a:rPr lang="it-IT" sz="1500" b="1" dirty="0" err="1" smtClean="0">
                <a:solidFill>
                  <a:srgbClr val="FF0000"/>
                </a:solidFill>
              </a:rPr>
              <a:t>attack</a:t>
            </a:r>
            <a:r>
              <a:rPr lang="it-IT" sz="1500" dirty="0" smtClean="0"/>
              <a:t> rientri nella nozione di attacco armato (trattasi di attacco informatico ai sistemi di sicurezza nazionali, per esempio relativi al funzionamento di centrali nucleari); è stato però preso in considerazione dalla dottrina strategica NATO adottata a Lisbona </a:t>
            </a:r>
            <a:r>
              <a:rPr lang="it-IT" sz="1500" dirty="0"/>
              <a:t>nel 2010; </a:t>
            </a:r>
            <a:r>
              <a:rPr lang="it-IT" sz="1500" dirty="0" smtClean="0"/>
              <a:t>)</a:t>
            </a:r>
            <a:endParaRPr lang="it-IT" sz="1500" dirty="0"/>
          </a:p>
          <a:p>
            <a:r>
              <a:rPr lang="it-IT" sz="1500" dirty="0" smtClean="0"/>
              <a:t>Problema della </a:t>
            </a:r>
            <a:r>
              <a:rPr lang="it-IT" sz="1500" b="1" dirty="0" smtClean="0">
                <a:solidFill>
                  <a:schemeClr val="tx2"/>
                </a:solidFill>
              </a:rPr>
              <a:t>legittima difesa «</a:t>
            </a:r>
            <a:r>
              <a:rPr lang="it-IT" sz="1500" b="1" dirty="0" smtClean="0">
                <a:solidFill>
                  <a:srgbClr val="FF0000"/>
                </a:solidFill>
              </a:rPr>
              <a:t>preventiva</a:t>
            </a:r>
            <a:r>
              <a:rPr lang="it-IT" sz="1500" dirty="0" smtClean="0"/>
              <a:t>»: è stata talora sostenuta (isolatamente) da alcuni Stati: esempio </a:t>
            </a:r>
            <a:r>
              <a:rPr lang="it-IT" sz="1500" b="1" dirty="0" smtClean="0">
                <a:solidFill>
                  <a:srgbClr val="FF0000"/>
                </a:solidFill>
              </a:rPr>
              <a:t>dottrina della “guerra preventiva”</a:t>
            </a:r>
            <a:r>
              <a:rPr lang="it-IT" sz="1500" dirty="0" smtClean="0"/>
              <a:t> promossa dall'amministrazione USA nel 2002 (citata NSS: al fine di prevenire attività statali che potrebbero porre in pericolo la sicurezza USA; rimozione definitiva della minaccia), come “aggiornamento” della legittima difesa («</a:t>
            </a:r>
            <a:r>
              <a:rPr lang="it-IT" sz="1500" b="1" dirty="0" err="1" smtClean="0">
                <a:solidFill>
                  <a:srgbClr val="FF0000"/>
                </a:solidFill>
              </a:rPr>
              <a:t>pre-emptive</a:t>
            </a:r>
            <a:r>
              <a:rPr lang="it-IT" sz="1500" b="1" dirty="0" smtClean="0">
                <a:solidFill>
                  <a:srgbClr val="FF0000"/>
                </a:solidFill>
              </a:rPr>
              <a:t> </a:t>
            </a:r>
            <a:r>
              <a:rPr lang="it-IT" sz="1500" b="1" dirty="0" err="1" smtClean="0">
                <a:solidFill>
                  <a:srgbClr val="FF0000"/>
                </a:solidFill>
              </a:rPr>
              <a:t>action</a:t>
            </a:r>
            <a:r>
              <a:rPr lang="it-IT" sz="1500" dirty="0" smtClean="0"/>
              <a:t>»); esempi sporadici di azioni giustificate con la legittima difesa preventiva nella prassi internazionale (bombardamento israeliano del reattore iracheno «</a:t>
            </a:r>
            <a:r>
              <a:rPr lang="it-IT" sz="1500" dirty="0" err="1" smtClean="0"/>
              <a:t>Osiraq</a:t>
            </a:r>
            <a:r>
              <a:rPr lang="it-IT" sz="1500" dirty="0" smtClean="0"/>
              <a:t>», 1980)</a:t>
            </a:r>
          </a:p>
          <a:p>
            <a:r>
              <a:rPr lang="it-IT" sz="1500" dirty="0" smtClean="0"/>
              <a:t>Giustificazione: la «prevenzione» si fonda sulla logica della legittima difesa (azione preventiva al «compiersi» del pregiudizio alla vita) e sull’irragionevolezza dell’esigenza di attendere il «fatto compiuto» (sarebbe assurdo dover attendere l'attacco armato e le sue conseguenze, quando un intervento mirato preventivo potrebbe scongiurarne </a:t>
            </a:r>
            <a:r>
              <a:rPr lang="it-IT" sz="1500" dirty="0"/>
              <a:t>gli effetti (è da taluni considerata lecita nel caso di «imminente attacco nucleare»)</a:t>
            </a:r>
            <a:endParaRPr lang="it-IT" sz="1500" dirty="0"/>
          </a:p>
        </p:txBody>
      </p:sp>
    </p:spTree>
    <p:extLst>
      <p:ext uri="{BB962C8B-B14F-4D97-AF65-F5344CB8AC3E}">
        <p14:creationId xmlns:p14="http://schemas.microsoft.com/office/powerpoint/2010/main" val="110554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t>Le immunità dello Stato </a:t>
            </a:r>
            <a:r>
              <a:rPr lang="it-IT" b="1" dirty="0" smtClean="0"/>
              <a:t>e dei suoi organi dalla </a:t>
            </a:r>
            <a:r>
              <a:rPr lang="it-IT" b="1" dirty="0"/>
              <a:t>giurisdizione degli altri Stati</a:t>
            </a:r>
            <a:endParaRPr lang="it-IT" dirty="0"/>
          </a:p>
        </p:txBody>
      </p:sp>
      <p:sp>
        <p:nvSpPr>
          <p:cNvPr id="3" name="Segnaposto contenuto 2"/>
          <p:cNvSpPr>
            <a:spLocks noGrp="1"/>
          </p:cNvSpPr>
          <p:nvPr>
            <p:ph idx="1"/>
          </p:nvPr>
        </p:nvSpPr>
        <p:spPr/>
        <p:txBody>
          <a:bodyPr>
            <a:noAutofit/>
          </a:bodyPr>
          <a:lstStyle/>
          <a:p>
            <a:pPr lvl="0">
              <a:buClr>
                <a:srgbClr val="6A3A20"/>
              </a:buClr>
            </a:pPr>
            <a:r>
              <a:rPr lang="it-IT" sz="1300" dirty="0"/>
              <a:t>Il diritto internazionale </a:t>
            </a:r>
            <a:r>
              <a:rPr lang="it-IT" sz="1300" dirty="0" smtClean="0"/>
              <a:t>«generale» prevede </a:t>
            </a:r>
            <a:r>
              <a:rPr lang="it-IT" sz="1300" dirty="0"/>
              <a:t>– a tutela </a:t>
            </a:r>
            <a:r>
              <a:rPr lang="it-IT" sz="1300" b="1" dirty="0" smtClean="0">
                <a:solidFill>
                  <a:srgbClr val="FF0000"/>
                </a:solidFill>
              </a:rPr>
              <a:t>dell’indipendenza dello </a:t>
            </a:r>
            <a:r>
              <a:rPr lang="it-IT" sz="1300" b="1" dirty="0">
                <a:solidFill>
                  <a:srgbClr val="FF0000"/>
                </a:solidFill>
              </a:rPr>
              <a:t>Stato </a:t>
            </a:r>
            <a:r>
              <a:rPr lang="it-IT" sz="1300" dirty="0" smtClean="0"/>
              <a:t>– </a:t>
            </a:r>
            <a:r>
              <a:rPr lang="it-IT" sz="1300" dirty="0"/>
              <a:t>speciali garanzie, dette «</a:t>
            </a:r>
            <a:r>
              <a:rPr lang="it-IT" sz="1300" b="1" dirty="0" smtClean="0"/>
              <a:t>immunità giurisdizionali</a:t>
            </a:r>
            <a:r>
              <a:rPr lang="it-IT" sz="1300" dirty="0" smtClean="0"/>
              <a:t>» </a:t>
            </a:r>
            <a:r>
              <a:rPr lang="it-IT" sz="1300" dirty="0"/>
              <a:t>(inerenti allo </a:t>
            </a:r>
            <a:r>
              <a:rPr lang="it-IT" sz="1300" dirty="0">
                <a:solidFill>
                  <a:srgbClr val="FF0000"/>
                </a:solidFill>
              </a:rPr>
              <a:t>status della </a:t>
            </a:r>
            <a:r>
              <a:rPr lang="it-IT" sz="1300" dirty="0" smtClean="0">
                <a:solidFill>
                  <a:srgbClr val="FF0000"/>
                </a:solidFill>
              </a:rPr>
              <a:t>persona-Stato </a:t>
            </a:r>
            <a:r>
              <a:rPr lang="it-IT" sz="1300" dirty="0" smtClean="0"/>
              <a:t>o alla </a:t>
            </a:r>
            <a:r>
              <a:rPr lang="it-IT" sz="1300" dirty="0" smtClean="0">
                <a:solidFill>
                  <a:srgbClr val="FF0000"/>
                </a:solidFill>
              </a:rPr>
              <a:t>funzione organica</a:t>
            </a:r>
            <a:r>
              <a:rPr lang="it-IT" sz="1300" dirty="0" smtClean="0"/>
              <a:t>: </a:t>
            </a:r>
            <a:r>
              <a:rPr lang="it-IT" sz="1300" i="1" dirty="0"/>
              <a:t>privilegio, dispensa, esenzione, esonero, franchigia</a:t>
            </a:r>
            <a:r>
              <a:rPr lang="it-IT" sz="1300" dirty="0"/>
              <a:t>). </a:t>
            </a:r>
            <a:r>
              <a:rPr lang="it-IT" sz="1300" dirty="0">
                <a:solidFill>
                  <a:srgbClr val="6A3A20"/>
                </a:solidFill>
              </a:rPr>
              <a:t>L’immunità indica «preclusione» (o «esenzione</a:t>
            </a:r>
            <a:r>
              <a:rPr lang="it-IT" sz="1300" dirty="0" smtClean="0">
                <a:solidFill>
                  <a:srgbClr val="6A3A20"/>
                </a:solidFill>
              </a:rPr>
              <a:t>»): </a:t>
            </a:r>
            <a:r>
              <a:rPr lang="it-IT" sz="1300" dirty="0">
                <a:solidFill>
                  <a:srgbClr val="6A3A20"/>
                </a:solidFill>
              </a:rPr>
              <a:t>ha un contenuto negativo di una competenza altrimenti ordinariamente esercitata dallo Stato del </a:t>
            </a:r>
            <a:r>
              <a:rPr lang="it-IT" sz="1300" dirty="0" smtClean="0">
                <a:solidFill>
                  <a:srgbClr val="6A3A20"/>
                </a:solidFill>
              </a:rPr>
              <a:t>foro. </a:t>
            </a:r>
            <a:r>
              <a:rPr lang="it-IT" sz="1300" dirty="0">
                <a:solidFill>
                  <a:srgbClr val="6A3A20"/>
                </a:solidFill>
              </a:rPr>
              <a:t>Le regole sull’immunità sono molto antiche, espressione del principio della </a:t>
            </a:r>
            <a:r>
              <a:rPr lang="it-IT" sz="1300" b="1" dirty="0">
                <a:solidFill>
                  <a:srgbClr val="FF0000"/>
                </a:solidFill>
              </a:rPr>
              <a:t>sovrana uguaglianza degli Stati </a:t>
            </a:r>
            <a:r>
              <a:rPr lang="it-IT" sz="1300" dirty="0">
                <a:solidFill>
                  <a:srgbClr val="6A3A20"/>
                </a:solidFill>
              </a:rPr>
              <a:t>(«</a:t>
            </a:r>
            <a:r>
              <a:rPr lang="it-IT" sz="1300" i="1" dirty="0">
                <a:solidFill>
                  <a:srgbClr val="0070C0"/>
                </a:solidFill>
              </a:rPr>
              <a:t>par in </a:t>
            </a:r>
            <a:r>
              <a:rPr lang="it-IT" sz="1300" i="1" dirty="0" err="1">
                <a:solidFill>
                  <a:srgbClr val="0070C0"/>
                </a:solidFill>
              </a:rPr>
              <a:t>parem</a:t>
            </a:r>
            <a:r>
              <a:rPr lang="it-IT" sz="1300" i="1" dirty="0">
                <a:solidFill>
                  <a:srgbClr val="0070C0"/>
                </a:solidFill>
              </a:rPr>
              <a:t> non </a:t>
            </a:r>
            <a:r>
              <a:rPr lang="it-IT" sz="1300" i="1" dirty="0" err="1">
                <a:solidFill>
                  <a:srgbClr val="0070C0"/>
                </a:solidFill>
              </a:rPr>
              <a:t>habet</a:t>
            </a:r>
            <a:r>
              <a:rPr lang="it-IT" sz="1300" i="1" dirty="0">
                <a:solidFill>
                  <a:srgbClr val="0070C0"/>
                </a:solidFill>
              </a:rPr>
              <a:t> </a:t>
            </a:r>
            <a:r>
              <a:rPr lang="it-IT" sz="1300" i="1" dirty="0" err="1">
                <a:solidFill>
                  <a:srgbClr val="0070C0"/>
                </a:solidFill>
              </a:rPr>
              <a:t>iuridictionem</a:t>
            </a:r>
            <a:r>
              <a:rPr lang="it-IT" sz="1300" dirty="0">
                <a:solidFill>
                  <a:srgbClr val="6A3A20"/>
                </a:solidFill>
              </a:rPr>
              <a:t>» o «par in </a:t>
            </a:r>
            <a:r>
              <a:rPr lang="it-IT" sz="1300" dirty="0" err="1">
                <a:solidFill>
                  <a:srgbClr val="6A3A20"/>
                </a:solidFill>
              </a:rPr>
              <a:t>parem</a:t>
            </a:r>
            <a:r>
              <a:rPr lang="it-IT" sz="1300" dirty="0">
                <a:solidFill>
                  <a:srgbClr val="6A3A20"/>
                </a:solidFill>
              </a:rPr>
              <a:t> non </a:t>
            </a:r>
            <a:r>
              <a:rPr lang="it-IT" sz="1300" dirty="0" err="1">
                <a:solidFill>
                  <a:srgbClr val="6A3A20"/>
                </a:solidFill>
              </a:rPr>
              <a:t>habet</a:t>
            </a:r>
            <a:r>
              <a:rPr lang="it-IT" sz="1300" dirty="0">
                <a:solidFill>
                  <a:srgbClr val="6A3A20"/>
                </a:solidFill>
              </a:rPr>
              <a:t> </a:t>
            </a:r>
            <a:r>
              <a:rPr lang="it-IT" sz="1300" dirty="0" err="1">
                <a:solidFill>
                  <a:srgbClr val="6A3A20"/>
                </a:solidFill>
              </a:rPr>
              <a:t>imperium</a:t>
            </a:r>
            <a:r>
              <a:rPr lang="it-IT" sz="1300" dirty="0">
                <a:solidFill>
                  <a:srgbClr val="6A3A20"/>
                </a:solidFill>
              </a:rPr>
              <a:t>»); quanto alla </a:t>
            </a:r>
            <a:r>
              <a:rPr lang="it-IT" sz="1300" b="1" dirty="0">
                <a:solidFill>
                  <a:srgbClr val="FF0000"/>
                </a:solidFill>
              </a:rPr>
              <a:t>base normativa</a:t>
            </a:r>
            <a:r>
              <a:rPr lang="it-IT" sz="1300" dirty="0">
                <a:solidFill>
                  <a:srgbClr val="6A3A20"/>
                </a:solidFill>
              </a:rPr>
              <a:t>, le immunità sono sancite da </a:t>
            </a:r>
            <a:r>
              <a:rPr lang="it-IT" sz="1300" dirty="0">
                <a:solidFill>
                  <a:srgbClr val="0070C0"/>
                </a:solidFill>
              </a:rPr>
              <a:t>norme consuetudinarie</a:t>
            </a:r>
            <a:r>
              <a:rPr lang="it-IT" sz="1300" dirty="0">
                <a:solidFill>
                  <a:srgbClr val="6A3A20"/>
                </a:solidFill>
              </a:rPr>
              <a:t>, riflesse o specificate (vedi: Fonti) in </a:t>
            </a:r>
            <a:r>
              <a:rPr lang="it-IT" sz="1300" dirty="0">
                <a:solidFill>
                  <a:srgbClr val="0070C0"/>
                </a:solidFill>
              </a:rPr>
              <a:t>convenzioni</a:t>
            </a:r>
            <a:r>
              <a:rPr lang="it-IT" sz="1300" dirty="0">
                <a:solidFill>
                  <a:srgbClr val="6A3A20"/>
                </a:solidFill>
              </a:rPr>
              <a:t> o nel </a:t>
            </a:r>
            <a:r>
              <a:rPr lang="it-IT" sz="1300" dirty="0">
                <a:solidFill>
                  <a:srgbClr val="0070C0"/>
                </a:solidFill>
              </a:rPr>
              <a:t>diritto interno (</a:t>
            </a:r>
            <a:r>
              <a:rPr lang="it-IT" sz="1300" dirty="0" smtClean="0">
                <a:solidFill>
                  <a:srgbClr val="0070C0"/>
                </a:solidFill>
              </a:rPr>
              <a:t>infra). </a:t>
            </a:r>
            <a:r>
              <a:rPr lang="it-IT" sz="1300" dirty="0" smtClean="0"/>
              <a:t>Le immunità </a:t>
            </a:r>
            <a:r>
              <a:rPr lang="it-IT" sz="1300" dirty="0" smtClean="0"/>
              <a:t>esprimono </a:t>
            </a:r>
            <a:r>
              <a:rPr lang="it-IT" sz="1300" dirty="0" smtClean="0">
                <a:solidFill>
                  <a:srgbClr val="6A3A20"/>
                </a:solidFill>
              </a:rPr>
              <a:t>una </a:t>
            </a:r>
            <a:r>
              <a:rPr lang="it-IT" sz="1300" dirty="0">
                <a:solidFill>
                  <a:srgbClr val="6A3A20"/>
                </a:solidFill>
              </a:rPr>
              <a:t>valutazione di opportunità circa il livello giurisdizionale (</a:t>
            </a:r>
            <a:r>
              <a:rPr lang="it-IT" sz="1300" dirty="0" smtClean="0">
                <a:solidFill>
                  <a:srgbClr val="6A3A20"/>
                </a:solidFill>
              </a:rPr>
              <a:t>interno o internazionale</a:t>
            </a:r>
            <a:r>
              <a:rPr lang="it-IT" sz="1300" dirty="0">
                <a:solidFill>
                  <a:srgbClr val="6A3A20"/>
                </a:solidFill>
              </a:rPr>
              <a:t>) più attrezzato per risolvere </a:t>
            </a:r>
            <a:r>
              <a:rPr lang="it-IT" sz="1300" i="1" dirty="0">
                <a:solidFill>
                  <a:srgbClr val="FF0000"/>
                </a:solidFill>
              </a:rPr>
              <a:t>controversie fra Stati</a:t>
            </a:r>
            <a:r>
              <a:rPr lang="it-IT" sz="1300" dirty="0">
                <a:solidFill>
                  <a:srgbClr val="6A3A20"/>
                </a:solidFill>
              </a:rPr>
              <a:t>: tale livello è quello internazionale </a:t>
            </a:r>
            <a:r>
              <a:rPr lang="it-IT" sz="1300" dirty="0" smtClean="0">
                <a:solidFill>
                  <a:srgbClr val="6A3A20"/>
                </a:solidFill>
              </a:rPr>
              <a:t>(o dei rapporti </a:t>
            </a:r>
            <a:r>
              <a:rPr lang="it-IT" sz="1300" dirty="0">
                <a:solidFill>
                  <a:srgbClr val="6A3A20"/>
                </a:solidFill>
              </a:rPr>
              <a:t>interstatali</a:t>
            </a:r>
            <a:r>
              <a:rPr lang="it-IT" sz="1300" dirty="0" smtClean="0">
                <a:solidFill>
                  <a:srgbClr val="6A3A20"/>
                </a:solidFill>
              </a:rPr>
              <a:t>).</a:t>
            </a:r>
            <a:endParaRPr lang="it-IT" sz="1300" dirty="0">
              <a:solidFill>
                <a:srgbClr val="6A3A20"/>
              </a:solidFill>
            </a:endParaRPr>
          </a:p>
          <a:p>
            <a:pPr lvl="0">
              <a:buClr>
                <a:srgbClr val="6A3A20"/>
              </a:buClr>
            </a:pPr>
            <a:r>
              <a:rPr lang="it-IT" sz="1300" dirty="0" smtClean="0">
                <a:solidFill>
                  <a:srgbClr val="6A3A20"/>
                </a:solidFill>
              </a:rPr>
              <a:t>Le immunità esimono </a:t>
            </a:r>
            <a:r>
              <a:rPr lang="it-IT" sz="1300" dirty="0" smtClean="0">
                <a:solidFill>
                  <a:srgbClr val="6A3A20"/>
                </a:solidFill>
              </a:rPr>
              <a:t>da </a:t>
            </a:r>
            <a:r>
              <a:rPr lang="it-IT" sz="1300" dirty="0">
                <a:solidFill>
                  <a:srgbClr val="6A3A20"/>
                </a:solidFill>
              </a:rPr>
              <a:t>interferenze dei giudici di Stati esteri ora</a:t>
            </a:r>
            <a:r>
              <a:rPr lang="it-IT" sz="1300" b="1" dirty="0">
                <a:solidFill>
                  <a:srgbClr val="0070C0"/>
                </a:solidFill>
              </a:rPr>
              <a:t> la personalità (sovrana) dello Stato</a:t>
            </a:r>
            <a:r>
              <a:rPr lang="it-IT" sz="1300" dirty="0">
                <a:solidFill>
                  <a:srgbClr val="6A3A20"/>
                </a:solidFill>
              </a:rPr>
              <a:t>, ora </a:t>
            </a:r>
            <a:r>
              <a:rPr lang="it-IT" sz="1300" b="1" dirty="0">
                <a:solidFill>
                  <a:srgbClr val="0070C0"/>
                </a:solidFill>
              </a:rPr>
              <a:t>la funzione svolta dai suoi organi</a:t>
            </a:r>
            <a:r>
              <a:rPr lang="it-IT" sz="1300" dirty="0">
                <a:solidFill>
                  <a:srgbClr val="6A3A20"/>
                </a:solidFill>
              </a:rPr>
              <a:t> </a:t>
            </a:r>
            <a:r>
              <a:rPr lang="it-IT" sz="1300" dirty="0" smtClean="0">
                <a:solidFill>
                  <a:srgbClr val="6A3A20"/>
                </a:solidFill>
              </a:rPr>
              <a:t>(</a:t>
            </a:r>
            <a:r>
              <a:rPr lang="it-IT" sz="1300" b="1" dirty="0" smtClean="0">
                <a:solidFill>
                  <a:srgbClr val="0070C0"/>
                </a:solidFill>
              </a:rPr>
              <a:t>immunità c.d. funzionale</a:t>
            </a:r>
            <a:r>
              <a:rPr lang="it-IT" sz="1300" dirty="0" smtClean="0">
                <a:solidFill>
                  <a:srgbClr val="6A3A20"/>
                </a:solidFill>
              </a:rPr>
              <a:t>), in particolare </a:t>
            </a:r>
            <a:r>
              <a:rPr lang="it-IT" sz="1300" dirty="0" smtClean="0">
                <a:solidFill>
                  <a:srgbClr val="6A3A20"/>
                </a:solidFill>
              </a:rPr>
              <a:t>dai </a:t>
            </a:r>
            <a:r>
              <a:rPr lang="it-IT" sz="1300" dirty="0" smtClean="0">
                <a:solidFill>
                  <a:srgbClr val="6A3A20"/>
                </a:solidFill>
              </a:rPr>
              <a:t>rappresentanti dello Stato estero nel foro locale (agenti </a:t>
            </a:r>
            <a:r>
              <a:rPr lang="it-IT" sz="1300" dirty="0">
                <a:solidFill>
                  <a:srgbClr val="6A3A20"/>
                </a:solidFill>
              </a:rPr>
              <a:t>diplomatici dello </a:t>
            </a:r>
            <a:r>
              <a:rPr lang="it-IT" sz="1300" dirty="0" smtClean="0">
                <a:solidFill>
                  <a:srgbClr val="6A3A20"/>
                </a:solidFill>
              </a:rPr>
              <a:t>Stato: c.d. </a:t>
            </a:r>
            <a:r>
              <a:rPr lang="it-IT" sz="1300" b="1" dirty="0" smtClean="0">
                <a:solidFill>
                  <a:srgbClr val="0070C0"/>
                </a:solidFill>
              </a:rPr>
              <a:t>immunità diplomatiche</a:t>
            </a:r>
            <a:r>
              <a:rPr lang="it-IT" sz="1300" dirty="0" smtClean="0">
                <a:solidFill>
                  <a:srgbClr val="6A3A20"/>
                </a:solidFill>
              </a:rPr>
              <a:t>). Ad essere impedito è </a:t>
            </a:r>
            <a:r>
              <a:rPr lang="it-IT" sz="1300" dirty="0" smtClean="0">
                <a:solidFill>
                  <a:srgbClr val="FF0000"/>
                </a:solidFill>
              </a:rPr>
              <a:t>l’esercizio </a:t>
            </a:r>
            <a:r>
              <a:rPr lang="it-IT" sz="1300" dirty="0">
                <a:solidFill>
                  <a:srgbClr val="FF0000"/>
                </a:solidFill>
              </a:rPr>
              <a:t>della </a:t>
            </a:r>
            <a:r>
              <a:rPr lang="it-IT" sz="1300" b="1" dirty="0">
                <a:solidFill>
                  <a:srgbClr val="FF0000"/>
                </a:solidFill>
              </a:rPr>
              <a:t>giurisdizione </a:t>
            </a:r>
            <a:r>
              <a:rPr lang="it-IT" sz="1300" b="1" dirty="0" smtClean="0">
                <a:solidFill>
                  <a:srgbClr val="FF0000"/>
                </a:solidFill>
              </a:rPr>
              <a:t>statale</a:t>
            </a:r>
            <a:r>
              <a:rPr lang="it-IT" sz="1300" dirty="0" smtClean="0"/>
              <a:t>, di qualsiasi natura</a:t>
            </a:r>
            <a:r>
              <a:rPr lang="it-IT" sz="1300" b="1" dirty="0" smtClean="0"/>
              <a:t> </a:t>
            </a:r>
            <a:r>
              <a:rPr lang="it-IT" sz="1300" dirty="0" smtClean="0"/>
              <a:t>(civile</a:t>
            </a:r>
            <a:r>
              <a:rPr lang="it-IT" sz="1300" dirty="0"/>
              <a:t>, penale; di </a:t>
            </a:r>
            <a:r>
              <a:rPr lang="it-IT" sz="1300" dirty="0" smtClean="0"/>
              <a:t>cognizione; cautelare; </a:t>
            </a:r>
            <a:r>
              <a:rPr lang="it-IT" sz="1300" dirty="0"/>
              <a:t>esecutiva) nei confronti </a:t>
            </a:r>
            <a:r>
              <a:rPr lang="it-IT" sz="1300" dirty="0" smtClean="0"/>
              <a:t>di </a:t>
            </a:r>
            <a:r>
              <a:rPr lang="it-IT" sz="1300" dirty="0" smtClean="0"/>
              <a:t>Stati esteri o di persone </a:t>
            </a:r>
            <a:r>
              <a:rPr lang="it-IT" sz="1300" dirty="0"/>
              <a:t>riconducibili a Stati </a:t>
            </a:r>
            <a:r>
              <a:rPr lang="it-IT" sz="1300" u="sng" dirty="0" smtClean="0"/>
              <a:t>esteri</a:t>
            </a:r>
            <a:r>
              <a:rPr lang="it-IT" sz="1300" dirty="0" smtClean="0"/>
              <a:t>, in presenza dunque di «</a:t>
            </a:r>
            <a:r>
              <a:rPr lang="it-IT" sz="1300" dirty="0">
                <a:solidFill>
                  <a:srgbClr val="FF0000"/>
                </a:solidFill>
              </a:rPr>
              <a:t>elementi di estraneità</a:t>
            </a:r>
            <a:r>
              <a:rPr lang="it-IT" sz="1300" dirty="0" smtClean="0"/>
              <a:t>» </a:t>
            </a:r>
            <a:endParaRPr lang="it-IT" sz="1300" dirty="0" smtClean="0"/>
          </a:p>
          <a:p>
            <a:pPr lvl="0">
              <a:buClr>
                <a:srgbClr val="6A3A20"/>
              </a:buClr>
            </a:pPr>
            <a:r>
              <a:rPr lang="it-IT" sz="1300" dirty="0" smtClean="0"/>
              <a:t>L</a:t>
            </a:r>
            <a:r>
              <a:rPr lang="it-IT" sz="1300" dirty="0" smtClean="0"/>
              <a:t>e </a:t>
            </a:r>
            <a:r>
              <a:rPr lang="it-IT" sz="1300" dirty="0" smtClean="0"/>
              <a:t>immunità «internazionali» non valgono invece per atti imputabili allo Stato del foro sul territorio di altri Stati: salvo regole preclusive nazionali, è ben possibile convenire lo Stato, per attività illecite c.d. extra-territoriali, dinanzi ai suoi propri giudici: per un caso d’eccezione, v. Corte di </a:t>
            </a:r>
            <a:r>
              <a:rPr lang="it-IT" sz="1300" kern="50" dirty="0" smtClean="0">
                <a:ea typeface="DejaVu Sans" panose="020B0603030804020204" pitchFamily="34" charset="0"/>
              </a:rPr>
              <a:t>Cassazione</a:t>
            </a:r>
            <a:r>
              <a:rPr lang="it-IT" sz="1300" kern="50" dirty="0">
                <a:ea typeface="DejaVu Sans" panose="020B0603030804020204" pitchFamily="34" charset="0"/>
              </a:rPr>
              <a:t>, S.U. Civili, 8.2-5.6.2002, n. 8157, </a:t>
            </a:r>
            <a:r>
              <a:rPr lang="it-IT" sz="1300" i="1" u="sng" kern="50" dirty="0">
                <a:solidFill>
                  <a:srgbClr val="FF0000"/>
                </a:solidFill>
                <a:ea typeface="DejaVu Sans" panose="020B0603030804020204" pitchFamily="34" charset="0"/>
              </a:rPr>
              <a:t>Presidenza del Consiglio dei Ministri c. </a:t>
            </a:r>
            <a:r>
              <a:rPr lang="it-IT" sz="1300" i="1" u="sng" kern="50" dirty="0" err="1">
                <a:solidFill>
                  <a:srgbClr val="FF0000"/>
                </a:solidFill>
                <a:ea typeface="DejaVu Sans" panose="020B0603030804020204" pitchFamily="34" charset="0"/>
              </a:rPr>
              <a:t>Dusan</a:t>
            </a:r>
            <a:r>
              <a:rPr lang="it-IT" sz="1300" i="1" u="sng" kern="50" dirty="0">
                <a:solidFill>
                  <a:srgbClr val="FF0000"/>
                </a:solidFill>
                <a:ea typeface="DejaVu Sans" panose="020B0603030804020204" pitchFamily="34" charset="0"/>
              </a:rPr>
              <a:t> </a:t>
            </a:r>
            <a:r>
              <a:rPr lang="it-IT" sz="1300" i="1" u="sng" kern="50" dirty="0" err="1">
                <a:solidFill>
                  <a:srgbClr val="FF0000"/>
                </a:solidFill>
                <a:ea typeface="DejaVu Sans" panose="020B0603030804020204" pitchFamily="34" charset="0"/>
              </a:rPr>
              <a:t>Marković</a:t>
            </a:r>
            <a:r>
              <a:rPr lang="it-IT" sz="1300" kern="50" dirty="0">
                <a:ea typeface="DejaVu Sans" panose="020B0603030804020204" pitchFamily="34" charset="0"/>
              </a:rPr>
              <a:t>, in cui la Corte nega la competenza dei giudici italiani a conoscere di </a:t>
            </a:r>
            <a:r>
              <a:rPr lang="it-IT" sz="1300" i="1" kern="50" dirty="0">
                <a:solidFill>
                  <a:srgbClr val="FF0000"/>
                </a:solidFill>
                <a:ea typeface="DejaVu Sans" panose="020B0603030804020204" pitchFamily="34" charset="0"/>
              </a:rPr>
              <a:t>un'azione di danno condotta da alcuni cittadini iugoslavi, della FRY, contro lo Stato italiano e dinanzi al Tribunale di Roma</a:t>
            </a:r>
            <a:r>
              <a:rPr lang="it-IT" sz="1300" kern="50" dirty="0">
                <a:ea typeface="DejaVu Sans" panose="020B0603030804020204" pitchFamily="34" charset="0"/>
              </a:rPr>
              <a:t>, a seguito del bombardamento della sede della radiotelevisione serba operato dalla NATO nel 1999, sfruttando fra l'altro le basi NATO situate in Italia</a:t>
            </a:r>
            <a:r>
              <a:rPr lang="it-IT" sz="1300" kern="50" dirty="0" smtClean="0">
                <a:ea typeface="DejaVu Sans" panose="020B0603030804020204" pitchFamily="34" charset="0"/>
              </a:rPr>
              <a:t>. La </a:t>
            </a:r>
            <a:r>
              <a:rPr lang="it-IT" sz="1300" kern="50" dirty="0">
                <a:ea typeface="DejaVu Sans" panose="020B0603030804020204" pitchFamily="34" charset="0"/>
              </a:rPr>
              <a:t>Cassazione nega la giurisdizione in base alla dottrina della </a:t>
            </a:r>
            <a:r>
              <a:rPr lang="it-IT" sz="1300" u="sng" kern="50" dirty="0">
                <a:solidFill>
                  <a:srgbClr val="FF0000"/>
                </a:solidFill>
                <a:ea typeface="DejaVu Sans" panose="020B0603030804020204" pitchFamily="34" charset="0"/>
              </a:rPr>
              <a:t>discrezionalità politica e insindacabilità – degli </a:t>
            </a:r>
            <a:r>
              <a:rPr lang="it-IT" sz="1300" u="sng" kern="50" dirty="0" err="1">
                <a:solidFill>
                  <a:srgbClr val="FF0000"/>
                </a:solidFill>
                <a:ea typeface="DejaVu Sans" panose="020B0603030804020204" pitchFamily="34" charset="0"/>
              </a:rPr>
              <a:t>attti</a:t>
            </a:r>
            <a:r>
              <a:rPr lang="it-IT" sz="1300" u="sng" kern="50" dirty="0">
                <a:solidFill>
                  <a:srgbClr val="FF0000"/>
                </a:solidFill>
                <a:ea typeface="DejaVu Sans" panose="020B0603030804020204" pitchFamily="34" charset="0"/>
              </a:rPr>
              <a:t> i governo dello </a:t>
            </a:r>
            <a:r>
              <a:rPr lang="it-IT" sz="1300" u="sng" kern="50" dirty="0" smtClean="0">
                <a:solidFill>
                  <a:srgbClr val="FF0000"/>
                </a:solidFill>
                <a:ea typeface="DejaVu Sans" panose="020B0603030804020204" pitchFamily="34" charset="0"/>
              </a:rPr>
              <a:t>Stato</a:t>
            </a:r>
            <a:endParaRPr lang="it-IT" sz="1300" dirty="0"/>
          </a:p>
        </p:txBody>
      </p:sp>
    </p:spTree>
    <p:extLst>
      <p:ext uri="{BB962C8B-B14F-4D97-AF65-F5344CB8AC3E}">
        <p14:creationId xmlns:p14="http://schemas.microsoft.com/office/powerpoint/2010/main" val="88901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L’immunità dello Stato dalla giurisdizione straniera</a:t>
            </a:r>
            <a:endParaRPr lang="it-IT" dirty="0"/>
          </a:p>
        </p:txBody>
      </p:sp>
      <p:sp>
        <p:nvSpPr>
          <p:cNvPr id="3" name="Segnaposto contenuto 2"/>
          <p:cNvSpPr>
            <a:spLocks noGrp="1"/>
          </p:cNvSpPr>
          <p:nvPr>
            <p:ph idx="1"/>
          </p:nvPr>
        </p:nvSpPr>
        <p:spPr/>
        <p:txBody>
          <a:bodyPr>
            <a:noAutofit/>
          </a:bodyPr>
          <a:lstStyle/>
          <a:p>
            <a:r>
              <a:rPr lang="it-IT" sz="1600" b="1" u="sng" dirty="0" smtClean="0">
                <a:solidFill>
                  <a:srgbClr val="0070C0"/>
                </a:solidFill>
              </a:rPr>
              <a:t>L’immunità degli Stati dalla giurisdizione (estera)</a:t>
            </a:r>
            <a:r>
              <a:rPr lang="it-IT" sz="1600" dirty="0" smtClean="0">
                <a:solidFill>
                  <a:srgbClr val="0070C0"/>
                </a:solidFill>
              </a:rPr>
              <a:t>. </a:t>
            </a:r>
            <a:r>
              <a:rPr lang="it-IT" sz="1600" dirty="0" smtClean="0"/>
              <a:t>La regola sancisce che uno Stato estero </a:t>
            </a:r>
            <a:r>
              <a:rPr lang="it-IT" sz="1600" b="1" dirty="0" smtClean="0">
                <a:solidFill>
                  <a:srgbClr val="FF0000"/>
                </a:solidFill>
              </a:rPr>
              <a:t>non può essere «convenuto in giudizio» dinanzi a un tribunale dello Stato del foro</a:t>
            </a:r>
            <a:r>
              <a:rPr lang="it-IT" sz="1600" dirty="0" smtClean="0"/>
              <a:t> (dove sorge o è instaurata la lite), salvo che abbia </a:t>
            </a:r>
            <a:r>
              <a:rPr lang="it-IT" sz="1600" b="1" dirty="0" smtClean="0">
                <a:solidFill>
                  <a:srgbClr val="FF0000"/>
                </a:solidFill>
              </a:rPr>
              <a:t>rinunciato</a:t>
            </a:r>
            <a:r>
              <a:rPr lang="it-IT" sz="1600" dirty="0" smtClean="0"/>
              <a:t> a detta immunità (tacitamente: attraverso una difesa nel merito; o tramite atti concludenti: per esempio, agendo in via «riconvenzionale»). </a:t>
            </a:r>
            <a:endParaRPr lang="it-IT" sz="1600" dirty="0" smtClean="0"/>
          </a:p>
          <a:p>
            <a:r>
              <a:rPr lang="it-IT" sz="1600" b="1" u="sng" dirty="0" smtClean="0">
                <a:solidFill>
                  <a:srgbClr val="0070C0"/>
                </a:solidFill>
              </a:rPr>
              <a:t>Contenuto </a:t>
            </a:r>
            <a:r>
              <a:rPr lang="it-IT" sz="1600" b="1" u="sng" dirty="0">
                <a:solidFill>
                  <a:srgbClr val="0070C0"/>
                </a:solidFill>
              </a:rPr>
              <a:t>della regola</a:t>
            </a:r>
            <a:r>
              <a:rPr lang="it-IT" sz="1600" b="1" dirty="0"/>
              <a:t> (l’oggetto della immunità</a:t>
            </a:r>
            <a:r>
              <a:rPr lang="it-IT" sz="1600" b="1" dirty="0" smtClean="0"/>
              <a:t>)</a:t>
            </a:r>
            <a:r>
              <a:rPr lang="it-IT" sz="1600" dirty="0" smtClean="0"/>
              <a:t>: </a:t>
            </a:r>
            <a:endParaRPr lang="it-IT" sz="1600" dirty="0" smtClean="0"/>
          </a:p>
          <a:p>
            <a:r>
              <a:rPr lang="it-IT" sz="1600" dirty="0" smtClean="0"/>
              <a:t>a</a:t>
            </a:r>
            <a:r>
              <a:rPr lang="it-IT" sz="1600" dirty="0"/>
              <a:t>) In passato (diritto internazionale classico) </a:t>
            </a:r>
            <a:r>
              <a:rPr lang="it-IT" sz="1600" dirty="0" smtClean="0"/>
              <a:t>la </a:t>
            </a:r>
            <a:r>
              <a:rPr lang="it-IT" sz="1600" dirty="0"/>
              <a:t>regola </a:t>
            </a:r>
            <a:r>
              <a:rPr lang="it-IT" sz="1600" b="1" dirty="0">
                <a:solidFill>
                  <a:srgbClr val="0070C0"/>
                </a:solidFill>
              </a:rPr>
              <a:t>dell’immunità </a:t>
            </a:r>
            <a:r>
              <a:rPr lang="it-IT" sz="1600" b="1" dirty="0" smtClean="0">
                <a:solidFill>
                  <a:srgbClr val="0070C0"/>
                </a:solidFill>
              </a:rPr>
              <a:t>era «assoluta» </a:t>
            </a:r>
            <a:r>
              <a:rPr lang="it-IT" sz="1600" dirty="0" smtClean="0"/>
              <a:t>(valeva per tutti i comportamenti riconducibili alla persona – Stato estero)</a:t>
            </a:r>
            <a:endParaRPr lang="it-IT" sz="1600" dirty="0"/>
          </a:p>
          <a:p>
            <a:r>
              <a:rPr lang="it-IT" sz="1600" dirty="0" smtClean="0"/>
              <a:t>b) attualmente (1940-) lo Stato estero beneficia dell’immunità solo per le attività (atti e comportamenti) che rientrano nell’esercizio dei suoi poteri sovrani (</a:t>
            </a:r>
            <a:r>
              <a:rPr lang="it-IT" sz="1600" b="1" dirty="0" smtClean="0">
                <a:solidFill>
                  <a:srgbClr val="0070C0"/>
                </a:solidFill>
              </a:rPr>
              <a:t>atti iure imperii</a:t>
            </a:r>
            <a:r>
              <a:rPr lang="it-IT" sz="1600" dirty="0" smtClean="0"/>
              <a:t>) e con riguardo alla </a:t>
            </a:r>
            <a:r>
              <a:rPr lang="it-IT" sz="1600" b="1" dirty="0">
                <a:solidFill>
                  <a:srgbClr val="0070C0"/>
                </a:solidFill>
              </a:rPr>
              <a:t>giurisdizione civile</a:t>
            </a:r>
            <a:r>
              <a:rPr lang="it-IT" sz="1600" dirty="0"/>
              <a:t> </a:t>
            </a:r>
            <a:r>
              <a:rPr lang="it-IT" sz="1600" dirty="0" smtClean="0"/>
              <a:t>dello Stato territoriale. Essa dunque preclude azioni </a:t>
            </a:r>
            <a:r>
              <a:rPr lang="it-IT" sz="1600" dirty="0"/>
              <a:t>che hanno a oggetto diritti e obblighi di carattere </a:t>
            </a:r>
            <a:r>
              <a:rPr lang="it-IT" sz="1600" dirty="0" smtClean="0"/>
              <a:t>civile, commerciale </a:t>
            </a:r>
            <a:r>
              <a:rPr lang="it-IT" sz="1600" dirty="0"/>
              <a:t>e del </a:t>
            </a:r>
            <a:r>
              <a:rPr lang="it-IT" sz="1600" dirty="0" smtClean="0"/>
              <a:t>lavoro, compromessi da attività di Stati esteri poste in essere nell’esercizio di poteri sovrani</a:t>
            </a:r>
            <a:r>
              <a:rPr lang="it-IT" sz="1600" dirty="0"/>
              <a:t>: esempio l'acquisto o la locazione di immobile destinato a usi diplomatici o consolari, ossia di rappresentanza; a usi sociali; o culturali, per esempio un organismo estero di promozione della </a:t>
            </a:r>
            <a:r>
              <a:rPr lang="it-IT" sz="1600" dirty="0" smtClean="0"/>
              <a:t>cultura. È la regola della </a:t>
            </a:r>
            <a:r>
              <a:rPr lang="it-IT" sz="1600" b="1" u="sng" dirty="0" smtClean="0">
                <a:solidFill>
                  <a:srgbClr val="FF0000"/>
                </a:solidFill>
              </a:rPr>
              <a:t>immunità c.d. «</a:t>
            </a:r>
            <a:r>
              <a:rPr lang="it-IT" sz="1600" b="1" u="sng" dirty="0">
                <a:solidFill>
                  <a:srgbClr val="FF0000"/>
                </a:solidFill>
              </a:rPr>
              <a:t>ristretta</a:t>
            </a:r>
            <a:r>
              <a:rPr lang="it-IT" sz="1600" b="1" u="sng" dirty="0" smtClean="0">
                <a:solidFill>
                  <a:srgbClr val="FF0000"/>
                </a:solidFill>
              </a:rPr>
              <a:t>»</a:t>
            </a:r>
            <a:r>
              <a:rPr lang="it-IT" sz="1600" b="1" dirty="0" smtClean="0">
                <a:solidFill>
                  <a:srgbClr val="FF0000"/>
                </a:solidFill>
              </a:rPr>
              <a:t>, che esclude</a:t>
            </a:r>
            <a:r>
              <a:rPr lang="it-IT" sz="1600" dirty="0" smtClean="0"/>
              <a:t> gli </a:t>
            </a:r>
            <a:r>
              <a:rPr lang="it-IT" sz="1600" dirty="0"/>
              <a:t>atti svolti dallo Stato in qualità di </a:t>
            </a:r>
            <a:r>
              <a:rPr lang="it-IT" sz="1600" dirty="0" smtClean="0"/>
              <a:t>privato, dunque </a:t>
            </a:r>
            <a:r>
              <a:rPr lang="it-IT" sz="1600" b="1" dirty="0">
                <a:solidFill>
                  <a:srgbClr val="0070C0"/>
                </a:solidFill>
              </a:rPr>
              <a:t>iure </a:t>
            </a:r>
            <a:r>
              <a:rPr lang="it-IT" sz="1600" b="1" dirty="0" err="1">
                <a:solidFill>
                  <a:srgbClr val="0070C0"/>
                </a:solidFill>
              </a:rPr>
              <a:t>gestionis</a:t>
            </a:r>
            <a:r>
              <a:rPr lang="it-IT" sz="1600" b="1" dirty="0">
                <a:solidFill>
                  <a:srgbClr val="0070C0"/>
                </a:solidFill>
              </a:rPr>
              <a:t> o </a:t>
            </a:r>
            <a:r>
              <a:rPr lang="it-IT" sz="1600" b="1" dirty="0" err="1">
                <a:solidFill>
                  <a:srgbClr val="0070C0"/>
                </a:solidFill>
              </a:rPr>
              <a:t>privatorum</a:t>
            </a:r>
            <a:r>
              <a:rPr lang="it-IT" sz="1600" dirty="0"/>
              <a:t> (l'acquisto e la gestione di un'impresa; anche se si tratta dunque di impresa pubblica, di proprietà dello </a:t>
            </a:r>
            <a:r>
              <a:rPr lang="it-IT" sz="1600" dirty="0" smtClean="0"/>
              <a:t>Stato</a:t>
            </a:r>
            <a:r>
              <a:rPr lang="it-IT" sz="1600" dirty="0" smtClean="0"/>
              <a:t>).</a:t>
            </a:r>
            <a:endParaRPr lang="it-IT" sz="1600" dirty="0" smtClean="0"/>
          </a:p>
        </p:txBody>
      </p:sp>
    </p:spTree>
    <p:extLst>
      <p:ext uri="{BB962C8B-B14F-4D97-AF65-F5344CB8AC3E}">
        <p14:creationId xmlns:p14="http://schemas.microsoft.com/office/powerpoint/2010/main" val="187787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prassi: le attività  iure imperii</a:t>
            </a:r>
            <a:endParaRPr lang="it-IT" dirty="0"/>
          </a:p>
        </p:txBody>
      </p:sp>
      <p:sp>
        <p:nvSpPr>
          <p:cNvPr id="3" name="Segnaposto contenuto 2"/>
          <p:cNvSpPr>
            <a:spLocks noGrp="1"/>
          </p:cNvSpPr>
          <p:nvPr>
            <p:ph idx="1"/>
          </p:nvPr>
        </p:nvSpPr>
        <p:spPr/>
        <p:txBody>
          <a:bodyPr>
            <a:normAutofit fontScale="85000" lnSpcReduction="10000"/>
          </a:bodyPr>
          <a:lstStyle/>
          <a:p>
            <a:pPr algn="just">
              <a:spcAft>
                <a:spcPts val="0"/>
              </a:spcAft>
            </a:pPr>
            <a:r>
              <a:rPr lang="it-IT" sz="1600" dirty="0"/>
              <a:t>Talora la determinazione della natura (governativa o privatistica) dell’attività dello Stato estero può porre problemi. </a:t>
            </a:r>
            <a:endParaRPr lang="it-IT" sz="1600" dirty="0" smtClean="0"/>
          </a:p>
          <a:p>
            <a:pPr algn="just">
              <a:spcAft>
                <a:spcPts val="0"/>
              </a:spcAft>
            </a:pPr>
            <a:r>
              <a:rPr lang="it-IT" sz="1600" dirty="0" smtClean="0"/>
              <a:t>A </a:t>
            </a:r>
            <a:r>
              <a:rPr lang="it-IT" sz="1600" dirty="0"/>
              <a:t>chiarimento dei dubbi vi sono alcune convenzioni (di codificazione o di sviluppo del diritto internazionale) che s’ispirano al criterio «della lista»: a) a livello regionale europeo, la </a:t>
            </a:r>
            <a:r>
              <a:rPr lang="it-IT" sz="1600" b="1" u="sng" dirty="0">
                <a:solidFill>
                  <a:srgbClr val="FF0000"/>
                </a:solidFill>
              </a:rPr>
              <a:t>Convenzione europea sull’immunità degli Stati</a:t>
            </a:r>
            <a:r>
              <a:rPr lang="it-IT" sz="1600" b="1" dirty="0"/>
              <a:t> (Basilea, 16.5.1972)</a:t>
            </a:r>
            <a:r>
              <a:rPr lang="it-IT" sz="1600" dirty="0"/>
              <a:t> (</a:t>
            </a:r>
            <a:r>
              <a:rPr lang="it-IT" sz="1600" u="sng" dirty="0">
                <a:hlinkClick r:id="rId2"/>
              </a:rPr>
              <a:t>http://conventions.coe.int/</a:t>
            </a:r>
            <a:r>
              <a:rPr lang="it-IT" sz="1600" dirty="0"/>
              <a:t>), entrata in vigore nel 1976 (conta 8 Stati partecipanti, fra cui non v’è l’Italia); a livello universale, </a:t>
            </a:r>
            <a:r>
              <a:rPr lang="it-IT" sz="1600" kern="50" dirty="0" smtClean="0">
                <a:ea typeface="DejaVu Sans" panose="020B0603030804020204" pitchFamily="34" charset="0"/>
              </a:rPr>
              <a:t>la</a:t>
            </a:r>
            <a:r>
              <a:rPr lang="it-IT" sz="1600" kern="50" dirty="0" smtClean="0">
                <a:ea typeface="Times New Roman" panose="02020603050405020304" pitchFamily="18" charset="0"/>
              </a:rPr>
              <a:t> </a:t>
            </a:r>
            <a:r>
              <a:rPr lang="it-IT" sz="1600" b="1" u="sng" kern="50" dirty="0">
                <a:solidFill>
                  <a:srgbClr val="FF0000"/>
                </a:solidFill>
                <a:ea typeface="Times New Roman" panose="02020603050405020304" pitchFamily="18" charset="0"/>
              </a:rPr>
              <a:t>Convenzione delle NU sull’immunità degli Stati e delle loro proprietà dalla giurisdizione</a:t>
            </a:r>
            <a:r>
              <a:rPr lang="it-IT" sz="1600" kern="50" dirty="0">
                <a:ea typeface="Times New Roman" panose="02020603050405020304" pitchFamily="18" charset="0"/>
              </a:rPr>
              <a:t> del 14.10.2004 (</a:t>
            </a:r>
            <a:r>
              <a:rPr lang="it-IT" sz="1600" kern="50" dirty="0">
                <a:ea typeface="Times New Roman" panose="02020603050405020304" pitchFamily="18" charset="0"/>
                <a:hlinkClick r:id="rId3"/>
              </a:rPr>
              <a:t>http://</a:t>
            </a:r>
            <a:r>
              <a:rPr lang="it-IT" sz="1600" kern="50" dirty="0" smtClean="0">
                <a:ea typeface="Times New Roman" panose="02020603050405020304" pitchFamily="18" charset="0"/>
                <a:hlinkClick r:id="rId3"/>
              </a:rPr>
              <a:t>un.org</a:t>
            </a:r>
            <a:r>
              <a:rPr lang="it-IT" sz="1600" kern="50" dirty="0" smtClean="0">
                <a:ea typeface="Times New Roman" panose="02020603050405020304" pitchFamily="18" charset="0"/>
              </a:rPr>
              <a:t> , adottata </a:t>
            </a:r>
            <a:r>
              <a:rPr lang="it-IT" sz="1600" kern="50" dirty="0">
                <a:ea typeface="Times New Roman" panose="02020603050405020304" pitchFamily="18" charset="0"/>
              </a:rPr>
              <a:t>con risoluzione dall’AG ONU e aperta alla firma e alla ratifica): l’Italia l’ha ratificata (6.5.2013), ma la Convenzione non ha ancora raggiunto le 30 ratifiche necessarie alla sua entrata in vigore (art. 30)</a:t>
            </a:r>
            <a:endParaRPr lang="it-IT" sz="1600" kern="50" dirty="0">
              <a:ea typeface="Lucida Sans Unicode" panose="020B0602030504020204" pitchFamily="34" charset="0"/>
            </a:endParaRPr>
          </a:p>
          <a:p>
            <a:r>
              <a:rPr lang="it-IT" sz="1600" dirty="0" smtClean="0"/>
              <a:t>Problemi </a:t>
            </a:r>
            <a:r>
              <a:rPr lang="it-IT" sz="1600" dirty="0" smtClean="0"/>
              <a:t>di qualificazione si sono posti in giurisprudenza (interna) con </a:t>
            </a:r>
            <a:r>
              <a:rPr lang="it-IT" sz="1600" dirty="0"/>
              <a:t>riguardo alle </a:t>
            </a:r>
            <a:r>
              <a:rPr lang="it-IT" sz="1600" b="1" dirty="0">
                <a:solidFill>
                  <a:srgbClr val="0070C0"/>
                </a:solidFill>
              </a:rPr>
              <a:t>controversie </a:t>
            </a:r>
            <a:r>
              <a:rPr lang="it-IT" sz="1600" b="1" dirty="0" smtClean="0">
                <a:solidFill>
                  <a:srgbClr val="0070C0"/>
                </a:solidFill>
              </a:rPr>
              <a:t>di lavoro </a:t>
            </a:r>
            <a:r>
              <a:rPr lang="it-IT" sz="1600" dirty="0"/>
              <a:t>(quando il datore di lavoro è uno Stato estero o una sua </a:t>
            </a:r>
            <a:r>
              <a:rPr lang="it-IT" sz="1600" dirty="0" smtClean="0"/>
              <a:t>emanazione: rapporto di lavoro presso un’ambasciata o un consolato estero: criteri: tipo di attività, cittadinanza del lavoratore, luogo di svolgimento dell’attività, pretesa dedotta in giudizio).</a:t>
            </a:r>
          </a:p>
          <a:p>
            <a:r>
              <a:rPr lang="it-IT" sz="1600" dirty="0" smtClean="0"/>
              <a:t>Recentemente si è posto </a:t>
            </a:r>
            <a:r>
              <a:rPr lang="it-IT" sz="1600" dirty="0" smtClean="0"/>
              <a:t>analogo problema </a:t>
            </a:r>
            <a:r>
              <a:rPr lang="it-IT" sz="1600" dirty="0" smtClean="0"/>
              <a:t>di qualificazione con riguardo alla </a:t>
            </a:r>
            <a:r>
              <a:rPr lang="it-IT" sz="1600" b="1" dirty="0" smtClean="0">
                <a:solidFill>
                  <a:srgbClr val="0070C0"/>
                </a:solidFill>
              </a:rPr>
              <a:t>collocazione sui mercati finanziari </a:t>
            </a:r>
            <a:r>
              <a:rPr lang="it-IT" sz="1600" dirty="0" smtClean="0"/>
              <a:t>di titoli del debito pubblico </a:t>
            </a:r>
            <a:r>
              <a:rPr lang="it-IT" sz="1600" dirty="0" smtClean="0"/>
              <a:t>nazionale</a:t>
            </a:r>
          </a:p>
          <a:p>
            <a:r>
              <a:rPr lang="it-IT" sz="1600" dirty="0" smtClean="0"/>
              <a:t>Caso </a:t>
            </a:r>
            <a:r>
              <a:rPr lang="it-IT" sz="1600" dirty="0"/>
              <a:t>dei </a:t>
            </a:r>
            <a:r>
              <a:rPr lang="it-IT" sz="1600" b="1" i="1" dirty="0">
                <a:solidFill>
                  <a:srgbClr val="0070C0"/>
                </a:solidFill>
              </a:rPr>
              <a:t>titoli del debito pubblico (bonds) argentini</a:t>
            </a:r>
            <a:r>
              <a:rPr lang="it-IT" sz="1600" dirty="0"/>
              <a:t> nei giudizi interni: </a:t>
            </a:r>
            <a:r>
              <a:rPr lang="it-IT" sz="1600" kern="50" dirty="0" smtClean="0">
                <a:ea typeface="DejaVu Sans" panose="020B0603030804020204" pitchFamily="34" charset="0"/>
              </a:rPr>
              <a:t>Cassazione </a:t>
            </a:r>
            <a:r>
              <a:rPr lang="it-IT" sz="1600" kern="50" dirty="0">
                <a:ea typeface="DejaVu Sans" panose="020B0603030804020204" pitchFamily="34" charset="0"/>
              </a:rPr>
              <a:t>italiana, S.U. Civili, 27.5.2005 n. 6532; anche Cassazione italiana, S.U. Civili, </a:t>
            </a:r>
            <a:r>
              <a:rPr lang="it-IT" sz="1600" u="sng" kern="50" dirty="0">
                <a:ea typeface="DejaVu Sans" panose="020B0603030804020204" pitchFamily="34" charset="0"/>
              </a:rPr>
              <a:t>27.5.2005 n. 11225, </a:t>
            </a:r>
            <a:r>
              <a:rPr lang="it-IT" sz="1600" i="1" u="sng" kern="50" dirty="0">
                <a:solidFill>
                  <a:srgbClr val="FF0000"/>
                </a:solidFill>
                <a:ea typeface="DejaVu Sans" panose="020B0603030804020204" pitchFamily="34" charset="0"/>
              </a:rPr>
              <a:t>Borri c. Repubblica Argentina</a:t>
            </a:r>
            <a:r>
              <a:rPr lang="it-IT" sz="1600" kern="50" dirty="0">
                <a:ea typeface="DejaVu Sans" panose="020B0603030804020204" pitchFamily="34" charset="0"/>
              </a:rPr>
              <a:t> (l'Argentina ostacola le pretese di rimborso dei creditori italiani invocando </a:t>
            </a:r>
            <a:r>
              <a:rPr lang="it-IT" sz="1600" u="sng" kern="50" dirty="0">
                <a:ea typeface="DejaVu Sans" panose="020B0603030804020204" pitchFamily="34" charset="0"/>
              </a:rPr>
              <a:t>l'immunità dalla giurisdizione e il carattere sovrano</a:t>
            </a:r>
            <a:r>
              <a:rPr lang="it-IT" sz="1600" kern="50" dirty="0">
                <a:ea typeface="DejaVu Sans" panose="020B0603030804020204" pitchFamily="34" charset="0"/>
              </a:rPr>
              <a:t> delle </a:t>
            </a:r>
            <a:r>
              <a:rPr lang="it-IT" sz="1600" u="sng" kern="50" dirty="0" err="1">
                <a:ea typeface="DejaVu Sans" panose="020B0603030804020204" pitchFamily="34" charset="0"/>
              </a:rPr>
              <a:t>emergency</a:t>
            </a:r>
            <a:r>
              <a:rPr lang="it-IT" sz="1600" u="sng" kern="50" dirty="0">
                <a:ea typeface="DejaVu Sans" panose="020B0603030804020204" pitchFamily="34" charset="0"/>
              </a:rPr>
              <a:t> </a:t>
            </a:r>
            <a:r>
              <a:rPr lang="it-IT" sz="1600" u="sng" kern="50" dirty="0" err="1">
                <a:ea typeface="DejaVu Sans" panose="020B0603030804020204" pitchFamily="34" charset="0"/>
              </a:rPr>
              <a:t>laws</a:t>
            </a:r>
            <a:r>
              <a:rPr lang="it-IT" sz="1600" kern="50" dirty="0">
                <a:ea typeface="DejaVu Sans" panose="020B0603030804020204" pitchFamily="34" charset="0"/>
              </a:rPr>
              <a:t>; l'argomento </a:t>
            </a:r>
            <a:r>
              <a:rPr lang="it-IT" sz="1600" u="sng" kern="50" dirty="0">
                <a:ea typeface="DejaVu Sans" panose="020B0603030804020204" pitchFamily="34" charset="0"/>
              </a:rPr>
              <a:t>è accolto dalla Cassazione</a:t>
            </a:r>
            <a:r>
              <a:rPr lang="it-IT" sz="1600" kern="50" dirty="0">
                <a:ea typeface="DejaVu Sans" panose="020B0603030804020204" pitchFamily="34" charset="0"/>
              </a:rPr>
              <a:t>, sul presupposto </a:t>
            </a:r>
            <a:r>
              <a:rPr lang="it-IT" sz="1600" kern="50" dirty="0" smtClean="0">
                <a:ea typeface="DejaVu Sans" panose="020B0603030804020204" pitchFamily="34" charset="0"/>
              </a:rPr>
              <a:t>del carattere «privato» del collocamento dei bond, ma del </a:t>
            </a:r>
            <a:r>
              <a:rPr lang="it-IT" sz="1600" kern="50" dirty="0">
                <a:ea typeface="DejaVu Sans" panose="020B0603030804020204" pitchFamily="34" charset="0"/>
              </a:rPr>
              <a:t>carattere “pubblico” ed emergenziale dell'atto statale intervenuto successivamente a modifica del rapporto </a:t>
            </a:r>
            <a:r>
              <a:rPr lang="it-IT" sz="1600" kern="50" dirty="0" smtClean="0">
                <a:ea typeface="DejaVu Sans" panose="020B0603030804020204" pitchFamily="34" charset="0"/>
              </a:rPr>
              <a:t>originario (preservazione della sostenibilità delle finanze pubbliche)</a:t>
            </a:r>
            <a:endParaRPr lang="it-IT" sz="1600" dirty="0" smtClean="0"/>
          </a:p>
          <a:p>
            <a:endParaRPr lang="it-IT" dirty="0"/>
          </a:p>
        </p:txBody>
      </p:sp>
    </p:spTree>
    <p:extLst>
      <p:ext uri="{BB962C8B-B14F-4D97-AF65-F5344CB8AC3E}">
        <p14:creationId xmlns:p14="http://schemas.microsoft.com/office/powerpoint/2010/main" val="33438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attività militari</a:t>
            </a:r>
            <a:endParaRPr lang="it-IT" dirty="0"/>
          </a:p>
        </p:txBody>
      </p:sp>
      <p:sp>
        <p:nvSpPr>
          <p:cNvPr id="3" name="Segnaposto contenuto 2"/>
          <p:cNvSpPr>
            <a:spLocks noGrp="1"/>
          </p:cNvSpPr>
          <p:nvPr>
            <p:ph idx="1"/>
          </p:nvPr>
        </p:nvSpPr>
        <p:spPr/>
        <p:txBody>
          <a:bodyPr/>
          <a:lstStyle/>
          <a:p>
            <a:pPr lvl="0">
              <a:buClr>
                <a:srgbClr val="6A3A20"/>
              </a:buClr>
            </a:pPr>
            <a:r>
              <a:rPr lang="it-IT" sz="1700" dirty="0">
                <a:solidFill>
                  <a:srgbClr val="6A3A20"/>
                </a:solidFill>
              </a:rPr>
              <a:t>Certamente «colorazione pubblicistica» hanno </a:t>
            </a:r>
            <a:r>
              <a:rPr lang="it-IT" sz="1700" b="1" dirty="0">
                <a:solidFill>
                  <a:srgbClr val="0070C0"/>
                </a:solidFill>
              </a:rPr>
              <a:t>le attività militari</a:t>
            </a:r>
            <a:r>
              <a:rPr lang="it-IT" sz="1700" dirty="0">
                <a:solidFill>
                  <a:srgbClr val="6A3A20"/>
                </a:solidFill>
              </a:rPr>
              <a:t>: così ad esempio gli attacchi (terroristici?) svolti dall’OLP tra il 2002 e il 2004 nella città di Gerusalemme; azioni di danno intentate dinanzi alle Corti statunitensi per il risarcimento dei danni subiti da cittadini americani e imputabili alla «autorità palestinese»; la corte territoriale si dichiara incompetente (</a:t>
            </a:r>
            <a:r>
              <a:rPr lang="en-US" sz="1700" dirty="0">
                <a:solidFill>
                  <a:srgbClr val="6A3A20"/>
                </a:solidFill>
              </a:rPr>
              <a:t>U.S. Appellate Court, 31 Agosto 2016</a:t>
            </a:r>
            <a:r>
              <a:rPr lang="it-IT" sz="1700" dirty="0" smtClean="0">
                <a:solidFill>
                  <a:srgbClr val="6A3A20"/>
                </a:solidFill>
              </a:rPr>
              <a:t>)</a:t>
            </a:r>
          </a:p>
          <a:p>
            <a:pPr lvl="0">
              <a:buClr>
                <a:srgbClr val="6A3A20"/>
              </a:buClr>
            </a:pPr>
            <a:r>
              <a:rPr lang="it-IT" sz="1700" dirty="0" smtClean="0">
                <a:solidFill>
                  <a:srgbClr val="6A3A20"/>
                </a:solidFill>
              </a:rPr>
              <a:t>V. </a:t>
            </a:r>
            <a:r>
              <a:rPr lang="it-IT" sz="1700" dirty="0">
                <a:solidFill>
                  <a:srgbClr val="6A3A20"/>
                </a:solidFill>
              </a:rPr>
              <a:t>anche: caso del Cermis, Cassazione, S.U. civili, 3.8.2000 n. 530, </a:t>
            </a:r>
            <a:r>
              <a:rPr lang="it-IT" sz="1700" i="1" u="sng" dirty="0">
                <a:solidFill>
                  <a:srgbClr val="FF0000"/>
                </a:solidFill>
              </a:rPr>
              <a:t>FILT/CGIL c. Stati Uniti</a:t>
            </a:r>
            <a:r>
              <a:rPr lang="it-IT" sz="1700" dirty="0">
                <a:solidFill>
                  <a:srgbClr val="6A3A20"/>
                </a:solidFill>
              </a:rPr>
              <a:t>; </a:t>
            </a:r>
            <a:endParaRPr lang="it-IT" sz="1700" dirty="0" smtClean="0">
              <a:solidFill>
                <a:srgbClr val="6A3A20"/>
              </a:solidFill>
            </a:endParaRPr>
          </a:p>
          <a:p>
            <a:pPr lvl="0">
              <a:buClr>
                <a:srgbClr val="6A3A20"/>
              </a:buClr>
            </a:pPr>
            <a:r>
              <a:rPr lang="it-IT" sz="1700" dirty="0" smtClean="0">
                <a:solidFill>
                  <a:srgbClr val="6A3A20"/>
                </a:solidFill>
              </a:rPr>
              <a:t>caso </a:t>
            </a:r>
            <a:r>
              <a:rPr lang="it-IT" sz="1700" dirty="0">
                <a:solidFill>
                  <a:srgbClr val="6A3A20"/>
                </a:solidFill>
              </a:rPr>
              <a:t>della </a:t>
            </a:r>
            <a:r>
              <a:rPr lang="it-IT" sz="1700" dirty="0">
                <a:solidFill>
                  <a:srgbClr val="FF0000"/>
                </a:solidFill>
              </a:rPr>
              <a:t>liceità dell'installazione di armi nucleari ad Aviano</a:t>
            </a:r>
            <a:r>
              <a:rPr lang="it-IT" sz="1700" dirty="0">
                <a:solidFill>
                  <a:srgbClr val="6A3A20"/>
                </a:solidFill>
              </a:rPr>
              <a:t>: Cassazione, S.U., 25.2.2009, n. </a:t>
            </a:r>
            <a:r>
              <a:rPr lang="it-IT" sz="1700" dirty="0" smtClean="0">
                <a:solidFill>
                  <a:srgbClr val="6A3A20"/>
                </a:solidFill>
              </a:rPr>
              <a:t>4461 (vedi giurisprudenza costituzionale, </a:t>
            </a:r>
            <a:r>
              <a:rPr lang="it-IT" sz="1700" i="1" dirty="0" smtClean="0">
                <a:solidFill>
                  <a:srgbClr val="0070C0"/>
                </a:solidFill>
              </a:rPr>
              <a:t>adattamento al diritto internazionale</a:t>
            </a:r>
            <a:r>
              <a:rPr lang="it-IT" sz="1700" dirty="0" smtClean="0">
                <a:solidFill>
                  <a:srgbClr val="6A3A20"/>
                </a:solidFill>
              </a:rPr>
              <a:t>)</a:t>
            </a:r>
            <a:endParaRPr lang="it-IT" sz="1700" dirty="0">
              <a:solidFill>
                <a:srgbClr val="6A3A20"/>
              </a:solidFill>
            </a:endParaRPr>
          </a:p>
          <a:p>
            <a:endParaRPr lang="it-IT" dirty="0"/>
          </a:p>
        </p:txBody>
      </p:sp>
    </p:spTree>
    <p:extLst>
      <p:ext uri="{BB962C8B-B14F-4D97-AF65-F5344CB8AC3E}">
        <p14:creationId xmlns:p14="http://schemas.microsoft.com/office/powerpoint/2010/main" val="35702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Immunità dello Stato estero e sanzione giudiziaria dei suoi «crimini» internazionali </a:t>
            </a:r>
            <a:endParaRPr lang="it-IT" dirty="0"/>
          </a:p>
        </p:txBody>
      </p:sp>
      <p:sp>
        <p:nvSpPr>
          <p:cNvPr id="3" name="Segnaposto contenuto 2"/>
          <p:cNvSpPr>
            <a:spLocks noGrp="1"/>
          </p:cNvSpPr>
          <p:nvPr>
            <p:ph idx="1"/>
          </p:nvPr>
        </p:nvSpPr>
        <p:spPr/>
        <p:txBody>
          <a:bodyPr>
            <a:normAutofit fontScale="62500" lnSpcReduction="20000"/>
          </a:bodyPr>
          <a:lstStyle/>
          <a:p>
            <a:r>
              <a:rPr lang="it-IT" dirty="0"/>
              <a:t>Recentemente s’è posta questione del se la regola </a:t>
            </a:r>
            <a:r>
              <a:rPr lang="it-IT" dirty="0" smtClean="0"/>
              <a:t>(procedurale) dell’immunità </a:t>
            </a:r>
            <a:r>
              <a:rPr lang="it-IT" dirty="0"/>
              <a:t>(ristretta) possa </a:t>
            </a:r>
            <a:r>
              <a:rPr lang="it-IT" dirty="0" smtClean="0"/>
              <a:t>«coprire» </a:t>
            </a:r>
            <a:r>
              <a:rPr lang="it-IT" b="1" dirty="0" smtClean="0">
                <a:solidFill>
                  <a:srgbClr val="FF0000"/>
                </a:solidFill>
              </a:rPr>
              <a:t>attività </a:t>
            </a:r>
            <a:r>
              <a:rPr lang="it-IT" b="1" dirty="0">
                <a:solidFill>
                  <a:srgbClr val="FF0000"/>
                </a:solidFill>
              </a:rPr>
              <a:t>(militari) gravemente lesive dei diritti fondamentali della persona</a:t>
            </a:r>
            <a:r>
              <a:rPr lang="it-IT" dirty="0"/>
              <a:t>. </a:t>
            </a:r>
            <a:r>
              <a:rPr lang="it-IT" dirty="0" smtClean="0"/>
              <a:t>Se la risposta è positiva l’immunità sottrae ai giudici nazionali l’accertamento e la sanzione di gravi violazioni del diritto internazionale (c.d. crimini internazionali dello Stato e degli individui che esercitano funzioni di governo), abbandonando detta sanzione ai rapporti interstatali (diplomatici, giurisdizionali).</a:t>
            </a:r>
          </a:p>
          <a:p>
            <a:pPr indent="144145" algn="just">
              <a:spcAft>
                <a:spcPts val="0"/>
              </a:spcAft>
            </a:pPr>
            <a:r>
              <a:rPr lang="it-IT" dirty="0" smtClean="0"/>
              <a:t>La </a:t>
            </a:r>
            <a:r>
              <a:rPr lang="it-IT" dirty="0"/>
              <a:t>Corte suprema italiana, in una nutrita serie di sentenze, ha </a:t>
            </a:r>
            <a:r>
              <a:rPr lang="it-IT" dirty="0" smtClean="0"/>
              <a:t>tentato di ricostruire </a:t>
            </a:r>
            <a:r>
              <a:rPr lang="it-IT" b="1" dirty="0">
                <a:solidFill>
                  <a:srgbClr val="0070C0"/>
                </a:solidFill>
              </a:rPr>
              <a:t>una deroga all’immunità</a:t>
            </a:r>
            <a:r>
              <a:rPr lang="it-IT" dirty="0"/>
              <a:t> (=affermazione della giurisdizione italiana) in presenza di azioni di danno contro Stato estero (Germania) responsabile di gravi e ampie violazioni (</a:t>
            </a:r>
            <a:r>
              <a:rPr lang="it-IT" b="1" dirty="0" err="1"/>
              <a:t>gross</a:t>
            </a:r>
            <a:r>
              <a:rPr lang="it-IT" b="1" dirty="0"/>
              <a:t> </a:t>
            </a:r>
            <a:r>
              <a:rPr lang="it-IT" b="1" dirty="0" err="1"/>
              <a:t>violations</a:t>
            </a:r>
            <a:r>
              <a:rPr lang="it-IT" dirty="0"/>
              <a:t>) dei diritti fondamentali della </a:t>
            </a:r>
            <a:r>
              <a:rPr lang="it-IT" dirty="0" smtClean="0"/>
              <a:t>persona (deportazione di civili dall’Italia alla Germania, assoggettamento ai lavori forzati ivi), </a:t>
            </a:r>
            <a:r>
              <a:rPr lang="it-IT" dirty="0"/>
              <a:t>commesse durante l’occupazione tedesca dell’Italia (1943-45): Cassazione, S.U. civili, n. 5044 dell'11.3.2004, </a:t>
            </a:r>
            <a:r>
              <a:rPr lang="it-IT" i="1" u="sng" dirty="0">
                <a:solidFill>
                  <a:srgbClr val="FF0000"/>
                </a:solidFill>
              </a:rPr>
              <a:t>Luigi </a:t>
            </a:r>
            <a:r>
              <a:rPr lang="it-IT" i="1" u="sng" dirty="0" err="1">
                <a:solidFill>
                  <a:srgbClr val="FF0000"/>
                </a:solidFill>
              </a:rPr>
              <a:t>Ferrini</a:t>
            </a:r>
            <a:r>
              <a:rPr lang="it-IT" i="1" u="sng" dirty="0">
                <a:solidFill>
                  <a:srgbClr val="FF0000"/>
                </a:solidFill>
              </a:rPr>
              <a:t> c. Repubblica federale di Germania</a:t>
            </a:r>
            <a:r>
              <a:rPr lang="it-IT" dirty="0"/>
              <a:t>; la Corte s’è basata su una lettura «sistematica» del diritto internazionale generale, e sulla prevalenza delle norme </a:t>
            </a:r>
            <a:r>
              <a:rPr lang="it-IT" dirty="0" smtClean="0"/>
              <a:t>internazionali che </a:t>
            </a:r>
            <a:r>
              <a:rPr lang="it-IT" dirty="0"/>
              <a:t>tutelano valori fondamentali (</a:t>
            </a:r>
            <a:r>
              <a:rPr lang="it-IT" i="1" dirty="0" err="1">
                <a:solidFill>
                  <a:srgbClr val="0070C0"/>
                </a:solidFill>
              </a:rPr>
              <a:t>ius</a:t>
            </a:r>
            <a:r>
              <a:rPr lang="it-IT" i="1" dirty="0">
                <a:solidFill>
                  <a:srgbClr val="0070C0"/>
                </a:solidFill>
              </a:rPr>
              <a:t> </a:t>
            </a:r>
            <a:r>
              <a:rPr lang="it-IT" i="1" dirty="0" err="1">
                <a:solidFill>
                  <a:srgbClr val="0070C0"/>
                </a:solidFill>
              </a:rPr>
              <a:t>cogens</a:t>
            </a:r>
            <a:r>
              <a:rPr lang="it-IT" dirty="0"/>
              <a:t>) rispetto alle regole sulle immunità che presidiano il funzionamento dello </a:t>
            </a:r>
            <a:r>
              <a:rPr lang="it-IT" dirty="0" smtClean="0"/>
              <a:t>Stato (soluzione fondata sul rapporto fra fonti e fra norme internazionali). </a:t>
            </a:r>
          </a:p>
          <a:p>
            <a:pPr indent="144145" algn="just">
              <a:spcAft>
                <a:spcPts val="0"/>
              </a:spcAft>
            </a:pPr>
            <a:r>
              <a:rPr lang="it-IT" dirty="0" smtClean="0"/>
              <a:t>Tale posizione </a:t>
            </a:r>
            <a:r>
              <a:rPr lang="it-IT" dirty="0" smtClean="0">
                <a:solidFill>
                  <a:srgbClr val="FF0000"/>
                </a:solidFill>
              </a:rPr>
              <a:t>non ha trovato accoglimento</a:t>
            </a:r>
            <a:r>
              <a:rPr lang="it-IT" dirty="0" smtClean="0"/>
              <a:t> nella giurisprudenza di altri Stati (vedi: formazione della consuetudine internazionale): </a:t>
            </a:r>
            <a:r>
              <a:rPr lang="it-IT" dirty="0" smtClean="0"/>
              <a:t>esempio, House </a:t>
            </a:r>
            <a:r>
              <a:rPr lang="it-IT" dirty="0" smtClean="0"/>
              <a:t>of </a:t>
            </a:r>
            <a:r>
              <a:rPr lang="it-IT" dirty="0" err="1" smtClean="0"/>
              <a:t>Lords</a:t>
            </a:r>
            <a:r>
              <a:rPr lang="it-IT" dirty="0" smtClean="0"/>
              <a:t>, 13.6.2006, </a:t>
            </a:r>
            <a:r>
              <a:rPr lang="it-IT" i="1" u="sng" dirty="0" smtClean="0">
                <a:solidFill>
                  <a:srgbClr val="FF0000"/>
                </a:solidFill>
              </a:rPr>
              <a:t>Jones</a:t>
            </a:r>
            <a:r>
              <a:rPr lang="it-IT" dirty="0" smtClean="0"/>
              <a:t>, che, riconoscendo l’immunità dell’Arabia Saudita per atti di tortura a carico di un cittadino britannico posti in essere in quello Stato, ha sancito che la giurisprudenza </a:t>
            </a:r>
            <a:r>
              <a:rPr lang="it-IT" i="1" dirty="0" err="1" smtClean="0"/>
              <a:t>Ferrini</a:t>
            </a:r>
            <a:r>
              <a:rPr lang="it-IT" dirty="0" smtClean="0"/>
              <a:t> non costituisce un «accurato statement» del diritto internazionale come generalmente </a:t>
            </a:r>
            <a:r>
              <a:rPr lang="it-IT" dirty="0" smtClean="0"/>
              <a:t>inteso. Né ha trovato accoglimento nella giurisprudenza internazionale «regionale: Corte </a:t>
            </a:r>
            <a:r>
              <a:rPr lang="it-IT" dirty="0" smtClean="0"/>
              <a:t>EDU, 14.1.2014, ric. n. 3435/06 e 40528/06, </a:t>
            </a:r>
            <a:r>
              <a:rPr lang="it-IT" i="1" u="sng" dirty="0" smtClean="0">
                <a:solidFill>
                  <a:srgbClr val="FF0000"/>
                </a:solidFill>
              </a:rPr>
              <a:t>Jones e altri c. Regno Unito</a:t>
            </a:r>
            <a:r>
              <a:rPr lang="it-IT" dirty="0" smtClean="0"/>
              <a:t>.</a:t>
            </a:r>
            <a:endParaRPr lang="it-IT" dirty="0"/>
          </a:p>
        </p:txBody>
      </p:sp>
    </p:spTree>
    <p:extLst>
      <p:ext uri="{BB962C8B-B14F-4D97-AF65-F5344CB8AC3E}">
        <p14:creationId xmlns:p14="http://schemas.microsoft.com/office/powerpoint/2010/main" val="32790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soluzione «italiana» del conflitto fra immunità, accesso alla giustizia (art. 24 Costituzione) e tutela dei diritti fondamentali della persona (art. 2 Costituzione)</a:t>
            </a:r>
            <a:endParaRPr lang="it-IT" dirty="0"/>
          </a:p>
        </p:txBody>
      </p:sp>
      <p:sp>
        <p:nvSpPr>
          <p:cNvPr id="3" name="Segnaposto contenuto 2"/>
          <p:cNvSpPr>
            <a:spLocks noGrp="1"/>
          </p:cNvSpPr>
          <p:nvPr>
            <p:ph idx="1"/>
          </p:nvPr>
        </p:nvSpPr>
        <p:spPr/>
        <p:txBody>
          <a:bodyPr>
            <a:normAutofit/>
          </a:bodyPr>
          <a:lstStyle/>
          <a:p>
            <a:pPr indent="144145" algn="just">
              <a:spcAft>
                <a:spcPts val="0"/>
              </a:spcAft>
            </a:pPr>
            <a:r>
              <a:rPr lang="it-IT" sz="1600" dirty="0"/>
              <a:t>Sulla base di tali precedenti, la ricostruzione della Corte di Cassazione è stata sconfessata dalla Corte internazionale di giustizia: </a:t>
            </a:r>
            <a:r>
              <a:rPr lang="it-IT" sz="1600" kern="50" dirty="0">
                <a:ea typeface="Lucida Sans Unicode" panose="020B0602030504020204" pitchFamily="34" charset="0"/>
              </a:rPr>
              <a:t>CIG, 3.2.2012, </a:t>
            </a:r>
            <a:r>
              <a:rPr lang="it-IT" sz="1600" i="1" u="sng" kern="50" dirty="0">
                <a:solidFill>
                  <a:srgbClr val="FF0000"/>
                </a:solidFill>
                <a:ea typeface="Lucida Sans Unicode" panose="020B0602030504020204" pitchFamily="34" charset="0"/>
              </a:rPr>
              <a:t>caso delle immunità dello Stato dalla giurisdizione (Germania c. Italia)</a:t>
            </a:r>
            <a:r>
              <a:rPr lang="it-IT" sz="1600" kern="50" dirty="0">
                <a:ea typeface="Lucida Sans Unicode" panose="020B0602030504020204" pitchFamily="34" charset="0"/>
              </a:rPr>
              <a:t>. La CIG ha </a:t>
            </a:r>
            <a:r>
              <a:rPr lang="it-IT" sz="1600" kern="50" dirty="0" smtClean="0">
                <a:ea typeface="Lucida Sans Unicode" panose="020B0602030504020204" pitchFamily="34" charset="0"/>
              </a:rPr>
              <a:t>respinto le </a:t>
            </a:r>
            <a:r>
              <a:rPr lang="it-IT" sz="1600" kern="50" dirty="0" smtClean="0">
                <a:ea typeface="Lucida Sans Unicode" panose="020B0602030504020204" pitchFamily="34" charset="0"/>
              </a:rPr>
              <a:t>tesi italiane: </a:t>
            </a:r>
          </a:p>
          <a:p>
            <a:pPr indent="144145" algn="just">
              <a:spcAft>
                <a:spcPts val="0"/>
              </a:spcAft>
            </a:pPr>
            <a:r>
              <a:rPr lang="it-IT" sz="1600" kern="50" dirty="0" smtClean="0">
                <a:ea typeface="Lucida Sans Unicode" panose="020B0602030504020204" pitchFamily="34" charset="0"/>
              </a:rPr>
              <a:t>a</a:t>
            </a:r>
            <a:r>
              <a:rPr lang="it-IT" sz="1600" kern="50" dirty="0">
                <a:ea typeface="Lucida Sans Unicode" panose="020B0602030504020204" pitchFamily="34" charset="0"/>
              </a:rPr>
              <a:t>) non vi è traccia nella prassi della formazione di una norma «derogatoria» alla regola dell’immunità; </a:t>
            </a:r>
            <a:endParaRPr lang="it-IT" sz="1600" kern="50" dirty="0" smtClean="0">
              <a:ea typeface="Lucida Sans Unicode" panose="020B0602030504020204" pitchFamily="34" charset="0"/>
            </a:endParaRPr>
          </a:p>
          <a:p>
            <a:pPr indent="144145" algn="just">
              <a:spcAft>
                <a:spcPts val="0"/>
              </a:spcAft>
            </a:pPr>
            <a:r>
              <a:rPr lang="it-IT" sz="1600" kern="50" dirty="0" smtClean="0">
                <a:ea typeface="Lucida Sans Unicode" panose="020B0602030504020204" pitchFamily="34" charset="0"/>
              </a:rPr>
              <a:t>b</a:t>
            </a:r>
            <a:r>
              <a:rPr lang="it-IT" sz="1600" kern="50" dirty="0">
                <a:ea typeface="Lucida Sans Unicode" panose="020B0602030504020204" pitchFamily="34" charset="0"/>
              </a:rPr>
              <a:t>) non sussiste «conflitto» tra la regola dell’immunità e la consuetudine «imperativa» (cogente) che vieta lo svolgimento di attività gravemente lesive dei diritti della persona, trattandosi la prima di una regola </a:t>
            </a:r>
            <a:r>
              <a:rPr lang="it-IT" sz="1600" kern="50" dirty="0" smtClean="0">
                <a:ea typeface="Lucida Sans Unicode" panose="020B0602030504020204" pitchFamily="34" charset="0"/>
              </a:rPr>
              <a:t>procedurale (neutra e strumentale), </a:t>
            </a:r>
            <a:r>
              <a:rPr lang="it-IT" sz="1600" kern="50" dirty="0">
                <a:ea typeface="Lucida Sans Unicode" panose="020B0602030504020204" pitchFamily="34" charset="0"/>
              </a:rPr>
              <a:t>la seconda di </a:t>
            </a:r>
            <a:r>
              <a:rPr lang="it-IT" sz="1600" kern="50" dirty="0" smtClean="0">
                <a:ea typeface="Lucida Sans Unicode" panose="020B0602030504020204" pitchFamily="34" charset="0"/>
              </a:rPr>
              <a:t>regola sostanziale</a:t>
            </a:r>
            <a:r>
              <a:rPr lang="it-IT" sz="1600" kern="50" dirty="0">
                <a:ea typeface="Lucida Sans Unicode" panose="020B0602030504020204" pitchFamily="34" charset="0"/>
              </a:rPr>
              <a:t>. Secondo la CIG gli individui lesi non sono privi di tutela giurisdizionale, potendo agire presso i giudici dello Stato autore dell’illecito (ma con notevole aggravio della loro posizione processuale!)</a:t>
            </a:r>
          </a:p>
          <a:p>
            <a:pPr indent="144145" algn="just">
              <a:spcAft>
                <a:spcPts val="0"/>
              </a:spcAft>
            </a:pPr>
            <a:r>
              <a:rPr lang="it-IT" sz="1600" kern="50" dirty="0">
                <a:ea typeface="Lucida Sans Unicode" panose="020B0602030504020204" pitchFamily="34" charset="0"/>
              </a:rPr>
              <a:t>La giurisprudenza di Cassazione (e il legislatore italiano) si sono rapidamente «conformati» al giudizio della CIG. La «tensione» fra tutela del funzionamento dello Stato nelle sue attività estere, e protezione </a:t>
            </a:r>
            <a:r>
              <a:rPr lang="it-IT" sz="1600" kern="50" dirty="0" smtClean="0">
                <a:ea typeface="Lucida Sans Unicode" panose="020B0602030504020204" pitchFamily="34" charset="0"/>
              </a:rPr>
              <a:t>dei </a:t>
            </a:r>
            <a:r>
              <a:rPr lang="it-IT" sz="1600" kern="50" dirty="0">
                <a:ea typeface="Lucida Sans Unicode" panose="020B0602030504020204" pitchFamily="34" charset="0"/>
              </a:rPr>
              <a:t>diritti individuali fondamentali (e questione dell’accesso alla giustizia) è stata risolta, a favore di questi ultimi, dalla Corte costituzionale italiana (</a:t>
            </a:r>
            <a:r>
              <a:rPr lang="it-IT" sz="1600" dirty="0"/>
              <a:t>sentenza n. 238 del 2014, </a:t>
            </a:r>
            <a:r>
              <a:rPr lang="it-IT" sz="1600" i="1" u="sng" dirty="0"/>
              <a:t>Duilio Bergamini</a:t>
            </a:r>
            <a:r>
              <a:rPr lang="it-IT" sz="1600" dirty="0"/>
              <a:t>, che ha attivato i «</a:t>
            </a:r>
            <a:r>
              <a:rPr lang="it-IT" sz="1600" dirty="0" err="1"/>
              <a:t>controlimiti</a:t>
            </a:r>
            <a:r>
              <a:rPr lang="it-IT" sz="1600" dirty="0"/>
              <a:t> costituzionali» – art. 10, 11 e 24 – impedendo che la soluzione del giudice internazionale possa ricevere applicazione nel nostro </a:t>
            </a:r>
            <a:r>
              <a:rPr lang="it-IT" sz="1600" dirty="0" smtClean="0"/>
              <a:t>ordinamento: v. infra, </a:t>
            </a:r>
            <a:r>
              <a:rPr lang="it-IT" sz="1600" u="sng" dirty="0" smtClean="0">
                <a:solidFill>
                  <a:srgbClr val="FF0000"/>
                </a:solidFill>
              </a:rPr>
              <a:t>Adattamento al diritto internazionale</a:t>
            </a:r>
            <a:r>
              <a:rPr lang="it-IT" sz="1600" kern="50" dirty="0" smtClean="0">
                <a:ea typeface="Lucida Sans Unicode" panose="020B0602030504020204" pitchFamily="34" charset="0"/>
              </a:rPr>
              <a:t>)</a:t>
            </a:r>
            <a:endParaRPr lang="it-IT" sz="1600" dirty="0"/>
          </a:p>
        </p:txBody>
      </p:sp>
    </p:spTree>
    <p:extLst>
      <p:ext uri="{BB962C8B-B14F-4D97-AF65-F5344CB8AC3E}">
        <p14:creationId xmlns:p14="http://schemas.microsoft.com/office/powerpoint/2010/main" val="252160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 organizzazioni </a:t>
            </a:r>
            <a:r>
              <a:rPr lang="it-IT" b="1" dirty="0" smtClean="0"/>
              <a:t>internazionali: i principi</a:t>
            </a:r>
            <a:endParaRPr lang="it-IT" b="1" dirty="0"/>
          </a:p>
        </p:txBody>
      </p:sp>
      <p:sp>
        <p:nvSpPr>
          <p:cNvPr id="3" name="Segnaposto contenuto 2"/>
          <p:cNvSpPr>
            <a:spLocks noGrp="1"/>
          </p:cNvSpPr>
          <p:nvPr>
            <p:ph idx="1"/>
          </p:nvPr>
        </p:nvSpPr>
        <p:spPr/>
        <p:txBody>
          <a:bodyPr>
            <a:noAutofit/>
          </a:bodyPr>
          <a:lstStyle/>
          <a:p>
            <a:r>
              <a:rPr lang="it-IT" sz="1400" dirty="0" smtClean="0"/>
              <a:t>Enti istituiti da accordi (fra </a:t>
            </a:r>
            <a:r>
              <a:rPr lang="it-IT" sz="1400" dirty="0"/>
              <a:t>Stati</a:t>
            </a:r>
            <a:r>
              <a:rPr lang="it-IT" sz="1400" dirty="0" smtClean="0"/>
              <a:t>). Sistemi </a:t>
            </a:r>
            <a:r>
              <a:rPr lang="it-IT" sz="1400" dirty="0"/>
              <a:t>istituzionali creati </a:t>
            </a:r>
            <a:r>
              <a:rPr lang="it-IT" sz="1400" dirty="0" smtClean="0"/>
              <a:t>attraverso l’accordo «istitutivo» (in </a:t>
            </a:r>
            <a:r>
              <a:rPr lang="it-IT" sz="1400" dirty="0"/>
              <a:t>rari casi documenti </a:t>
            </a:r>
            <a:r>
              <a:rPr lang="it-IT" sz="1400" dirty="0" smtClean="0"/>
              <a:t>politici: esempio Organizzazione per la sicurezza e la cooperazione in </a:t>
            </a:r>
            <a:r>
              <a:rPr lang="it-IT" sz="1400" dirty="0" smtClean="0"/>
              <a:t>Europa, OSCE) </a:t>
            </a:r>
            <a:r>
              <a:rPr lang="it-IT" sz="1400" dirty="0"/>
              <a:t>per perseguire </a:t>
            </a:r>
            <a:r>
              <a:rPr lang="it-IT" sz="1400" dirty="0" smtClean="0"/>
              <a:t>con stabilità, in </a:t>
            </a:r>
            <a:r>
              <a:rPr lang="it-IT" sz="1400" dirty="0"/>
              <a:t>modo concertato o concordato, </a:t>
            </a:r>
            <a:r>
              <a:rPr lang="it-IT" sz="1400" dirty="0" smtClean="0"/>
              <a:t>attraverso </a:t>
            </a:r>
            <a:r>
              <a:rPr lang="it-IT" sz="1400" dirty="0"/>
              <a:t>una struttura organica o </a:t>
            </a:r>
            <a:r>
              <a:rPr lang="it-IT" sz="1400" dirty="0" smtClean="0"/>
              <a:t>istituzionale (obiettiva), certe </a:t>
            </a:r>
            <a:r>
              <a:rPr lang="it-IT" sz="1400" i="1" dirty="0">
                <a:solidFill>
                  <a:srgbClr val="FF0000"/>
                </a:solidFill>
              </a:rPr>
              <a:t>finalità di cooperazione </a:t>
            </a:r>
            <a:r>
              <a:rPr lang="it-IT" sz="1400" i="1" dirty="0" smtClean="0">
                <a:solidFill>
                  <a:srgbClr val="FF0000"/>
                </a:solidFill>
              </a:rPr>
              <a:t>interstatale o </a:t>
            </a:r>
            <a:r>
              <a:rPr lang="it-IT" sz="1400" i="1" dirty="0">
                <a:solidFill>
                  <a:srgbClr val="FF0000"/>
                </a:solidFill>
              </a:rPr>
              <a:t>di integrazione</a:t>
            </a:r>
            <a:r>
              <a:rPr lang="it-IT" sz="1400" dirty="0"/>
              <a:t> </a:t>
            </a:r>
            <a:r>
              <a:rPr lang="it-IT" sz="1400" dirty="0" smtClean="0"/>
              <a:t>(«enti </a:t>
            </a:r>
            <a:r>
              <a:rPr lang="it-IT" sz="1400" dirty="0"/>
              <a:t>non </a:t>
            </a:r>
            <a:r>
              <a:rPr lang="it-IT" sz="1400" dirty="0" smtClean="0"/>
              <a:t>territoriali» </a:t>
            </a:r>
            <a:r>
              <a:rPr lang="it-IT" sz="1400" dirty="0"/>
              <a:t>di natura </a:t>
            </a:r>
            <a:r>
              <a:rPr lang="it-IT" sz="1400" dirty="0">
                <a:solidFill>
                  <a:srgbClr val="FF0000"/>
                </a:solidFill>
              </a:rPr>
              <a:t>funzionale e </a:t>
            </a:r>
            <a:r>
              <a:rPr lang="it-IT" sz="1400" dirty="0" smtClean="0">
                <a:solidFill>
                  <a:srgbClr val="FF0000"/>
                </a:solidFill>
              </a:rPr>
              <a:t>derivata</a:t>
            </a:r>
            <a:r>
              <a:rPr lang="it-IT" sz="1400" dirty="0" smtClean="0"/>
              <a:t>, talora costitutivi di </a:t>
            </a:r>
            <a:r>
              <a:rPr lang="it-IT" sz="1400" dirty="0" smtClean="0">
                <a:solidFill>
                  <a:srgbClr val="FF0000"/>
                </a:solidFill>
              </a:rPr>
              <a:t>sub-ordinamenti</a:t>
            </a:r>
            <a:r>
              <a:rPr lang="it-IT" sz="1400" dirty="0" smtClean="0"/>
              <a:t> nell’ambito del diritto internazionale: </a:t>
            </a:r>
            <a:r>
              <a:rPr lang="it-IT" sz="1400" dirty="0"/>
              <a:t>teoria degli </a:t>
            </a:r>
            <a:r>
              <a:rPr lang="it-IT" sz="1400" dirty="0" smtClean="0"/>
              <a:t>«</a:t>
            </a:r>
            <a:r>
              <a:rPr lang="it-IT" sz="1400" i="1" dirty="0" smtClean="0"/>
              <a:t>ordinamenti </a:t>
            </a:r>
            <a:r>
              <a:rPr lang="it-IT" sz="1400" i="1" dirty="0"/>
              <a:t>giuridici </a:t>
            </a:r>
            <a:r>
              <a:rPr lang="it-IT" sz="1400" i="1" dirty="0" smtClean="0"/>
              <a:t>particolari</a:t>
            </a:r>
            <a:r>
              <a:rPr lang="it-IT" sz="1400" dirty="0" smtClean="0"/>
              <a:t>», con regole speciali entro i quali l’applicazione del diritto internazionale ha carattere «selettivo»).</a:t>
            </a:r>
          </a:p>
          <a:p>
            <a:r>
              <a:rPr lang="it-IT" sz="1400" b="1" u="sng" dirty="0" smtClean="0">
                <a:solidFill>
                  <a:srgbClr val="0070C0"/>
                </a:solidFill>
              </a:rPr>
              <a:t>Principi regolatori </a:t>
            </a:r>
            <a:r>
              <a:rPr lang="it-IT" sz="1400" dirty="0" smtClean="0"/>
              <a:t>(osservazione della realtà empirica): a) </a:t>
            </a:r>
            <a:r>
              <a:rPr lang="it-IT" sz="1400" b="1" dirty="0" smtClean="0">
                <a:solidFill>
                  <a:srgbClr val="FF0000"/>
                </a:solidFill>
              </a:rPr>
              <a:t>principio di attribuzione o «di specialità» </a:t>
            </a:r>
            <a:r>
              <a:rPr lang="it-IT" sz="1400" dirty="0" smtClean="0"/>
              <a:t>(solo i poteri derivabili dal trattato istitutivo spettano agli organi dell’organizzazione per la realizzazione dei fini statutari); b) </a:t>
            </a:r>
            <a:r>
              <a:rPr lang="it-IT" sz="1400" b="1" dirty="0" smtClean="0">
                <a:solidFill>
                  <a:srgbClr val="FF0000"/>
                </a:solidFill>
              </a:rPr>
              <a:t>principio delle «competenze» o «poteri» impliciti</a:t>
            </a:r>
            <a:r>
              <a:rPr lang="it-IT" sz="1400" dirty="0" smtClean="0"/>
              <a:t> (i poteri degli organi sono anche quelli ricavabili, in via interpretativa, dai fini statutari); c) gli atti dell’organizzazione che non hanno una base nel trattato istitutivo non vincolano gli Stati membri (o, in presenza di un organo giudiziario, possono essere dichiarati invalidi: art. 263 e 267 TFUE) </a:t>
            </a:r>
          </a:p>
          <a:p>
            <a:r>
              <a:rPr lang="it-IT" sz="1400" dirty="0" smtClean="0"/>
              <a:t>Istituzionalizzazione della vita di relazione internazionale. </a:t>
            </a:r>
            <a:r>
              <a:rPr lang="it-IT" sz="1400" b="1" u="sng" dirty="0" smtClean="0">
                <a:solidFill>
                  <a:srgbClr val="FF0000"/>
                </a:solidFill>
              </a:rPr>
              <a:t>Evoluzione storica</a:t>
            </a:r>
            <a:r>
              <a:rPr lang="it-IT" sz="1400" dirty="0" smtClean="0"/>
              <a:t>: dalla dimensione tecnica iniziale (fine 800), alla dimensione politica, economica, militare (dopo il 1945), fino alle «</a:t>
            </a:r>
            <a:r>
              <a:rPr lang="it-IT" sz="1400" dirty="0" smtClean="0">
                <a:solidFill>
                  <a:srgbClr val="FF0000"/>
                </a:solidFill>
              </a:rPr>
              <a:t>organizzazioni di integrazione</a:t>
            </a:r>
            <a:r>
              <a:rPr lang="it-IT" sz="1400" dirty="0" smtClean="0"/>
              <a:t>» economica o politica, regionali (1950-: continente europeo). </a:t>
            </a:r>
          </a:p>
          <a:p>
            <a:r>
              <a:rPr lang="it-IT" sz="1400" dirty="0" smtClean="0"/>
              <a:t>La maggior parte delle organizzazioni implica – per gli Stati membri (</a:t>
            </a:r>
            <a:r>
              <a:rPr lang="it-IT" sz="1400" dirty="0" smtClean="0">
                <a:cs typeface="Times New Roman" panose="02020603050405020304" pitchFamily="18" charset="0"/>
              </a:rPr>
              <a:t>≠Parti contraenti) – obblighi determinati dall’accordo ovvero «programmatici», attuati dagli organi statutari attraverso atti non vincolanti (raccomandazioni) ovvero </a:t>
            </a:r>
            <a:r>
              <a:rPr lang="it-IT" sz="1400" dirty="0" smtClean="0">
                <a:cs typeface="Times New Roman" panose="02020603050405020304" pitchFamily="18" charset="0"/>
              </a:rPr>
              <a:t>atti vincolanti</a:t>
            </a:r>
            <a:r>
              <a:rPr lang="it-IT" sz="1400" dirty="0" smtClean="0">
                <a:cs typeface="Times New Roman" panose="02020603050405020304" pitchFamily="18" charset="0"/>
              </a:rPr>
              <a:t>. </a:t>
            </a:r>
            <a:r>
              <a:rPr lang="it-IT" sz="1400" dirty="0" smtClean="0">
                <a:cs typeface="Times New Roman" panose="02020603050405020304" pitchFamily="18" charset="0"/>
              </a:rPr>
              <a:t>Rare, tuttavia, </a:t>
            </a:r>
            <a:r>
              <a:rPr lang="it-IT" sz="1400" dirty="0" smtClean="0">
                <a:cs typeface="Times New Roman" panose="02020603050405020304" pitchFamily="18" charset="0"/>
              </a:rPr>
              <a:t>sono le organizzazioni che dispongono di poteri immediatamente vincolanti nei confronti degli Stati membri (es le organizzazioni a carattere regionale quali l’UE). </a:t>
            </a:r>
            <a:endParaRPr lang="it-IT" sz="1400" dirty="0" smtClean="0"/>
          </a:p>
        </p:txBody>
      </p:sp>
    </p:spTree>
    <p:extLst>
      <p:ext uri="{BB962C8B-B14F-4D97-AF65-F5344CB8AC3E}">
        <p14:creationId xmlns:p14="http://schemas.microsoft.com/office/powerpoint/2010/main" val="20323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dimensione organica e </a:t>
            </a:r>
            <a:r>
              <a:rPr lang="it-IT" dirty="0" smtClean="0"/>
              <a:t>decisionale </a:t>
            </a:r>
            <a:r>
              <a:rPr lang="it-IT" dirty="0" smtClean="0"/>
              <a:t>delle Organizzazioni</a:t>
            </a:r>
            <a:endParaRPr lang="it-IT" dirty="0"/>
          </a:p>
        </p:txBody>
      </p:sp>
      <p:sp>
        <p:nvSpPr>
          <p:cNvPr id="3" name="Segnaposto contenuto 2"/>
          <p:cNvSpPr>
            <a:spLocks noGrp="1"/>
          </p:cNvSpPr>
          <p:nvPr>
            <p:ph idx="1"/>
          </p:nvPr>
        </p:nvSpPr>
        <p:spPr/>
        <p:txBody>
          <a:bodyPr>
            <a:normAutofit lnSpcReduction="10000"/>
          </a:bodyPr>
          <a:lstStyle/>
          <a:p>
            <a:pPr algn="just">
              <a:spcAft>
                <a:spcPts val="0"/>
              </a:spcAft>
            </a:pPr>
            <a:r>
              <a:rPr lang="it-IT" sz="1500" kern="50" dirty="0">
                <a:solidFill>
                  <a:srgbClr val="FF0000"/>
                </a:solidFill>
                <a:ea typeface="DejaVu Sans" panose="020B0603030804020204" pitchFamily="34" charset="0"/>
              </a:rPr>
              <a:t>La struttura organica delle organizzazioni</a:t>
            </a:r>
            <a:endParaRPr lang="it-IT" sz="1500" kern="50" dirty="0">
              <a:ea typeface="Lucida Sans Unicode" panose="020B0602030504020204" pitchFamily="34" charset="0"/>
            </a:endParaRPr>
          </a:p>
          <a:p>
            <a:pPr algn="just">
              <a:spcAft>
                <a:spcPts val="0"/>
              </a:spcAft>
            </a:pPr>
            <a:r>
              <a:rPr lang="it-IT" sz="1500" kern="50" dirty="0">
                <a:ea typeface="DejaVu Sans" panose="020B0603030804020204" pitchFamily="34" charset="0"/>
              </a:rPr>
              <a:t>I loro</a:t>
            </a:r>
            <a:r>
              <a:rPr lang="it-IT" sz="1500" b="1" kern="50" dirty="0">
                <a:ea typeface="DejaVu Sans" panose="020B0603030804020204" pitchFamily="34" charset="0"/>
              </a:rPr>
              <a:t> organi </a:t>
            </a:r>
            <a:r>
              <a:rPr lang="it-IT" sz="1500" kern="50" dirty="0">
                <a:ea typeface="DejaVu Sans" panose="020B0603030804020204" pitchFamily="34" charset="0"/>
              </a:rPr>
              <a:t>differiscono secondo il tipo e la funzione </a:t>
            </a:r>
            <a:r>
              <a:rPr lang="it-IT" sz="1500" kern="50" dirty="0" smtClean="0">
                <a:ea typeface="DejaVu Sans" panose="020B0603030804020204" pitchFamily="34" charset="0"/>
              </a:rPr>
              <a:t>dell’organizzazione (prospettiva «internazionale» e funzionale) </a:t>
            </a:r>
            <a:r>
              <a:rPr lang="it-IT" sz="1500" kern="50" dirty="0">
                <a:ea typeface="DejaVu Sans" panose="020B0603030804020204" pitchFamily="34" charset="0"/>
              </a:rPr>
              <a:t>La struttura è </a:t>
            </a:r>
            <a:r>
              <a:rPr lang="it-IT" sz="1500" u="sng" kern="50" dirty="0">
                <a:solidFill>
                  <a:srgbClr val="FF0000"/>
                </a:solidFill>
                <a:ea typeface="DejaVu Sans" panose="020B0603030804020204" pitchFamily="34" charset="0"/>
              </a:rPr>
              <a:t>tripartita</a:t>
            </a:r>
            <a:r>
              <a:rPr lang="it-IT" sz="1500" kern="50" dirty="0">
                <a:ea typeface="DejaVu Sans" panose="020B0603030804020204" pitchFamily="34" charset="0"/>
              </a:rPr>
              <a:t> (organo assembleare, organo esecutivo, segretariato); talora </a:t>
            </a:r>
            <a:r>
              <a:rPr lang="it-IT" sz="1500" u="sng" kern="50" dirty="0">
                <a:solidFill>
                  <a:srgbClr val="FF0000"/>
                </a:solidFill>
                <a:ea typeface="DejaVu Sans" panose="020B0603030804020204" pitchFamily="34" charset="0"/>
              </a:rPr>
              <a:t>quadripartita</a:t>
            </a:r>
            <a:r>
              <a:rPr lang="it-IT" sz="1500" kern="50" dirty="0">
                <a:ea typeface="DejaVu Sans" panose="020B0603030804020204" pitchFamily="34" charset="0"/>
              </a:rPr>
              <a:t>, con previsione di speciali </a:t>
            </a:r>
            <a:r>
              <a:rPr lang="it-IT" sz="1500" kern="50" dirty="0">
                <a:solidFill>
                  <a:srgbClr val="FF0000"/>
                </a:solidFill>
                <a:ea typeface="DejaVu Sans" panose="020B0603030804020204" pitchFamily="34" charset="0"/>
              </a:rPr>
              <a:t>organi giudiziari o di composizione delle controversie</a:t>
            </a:r>
            <a:r>
              <a:rPr lang="it-IT" sz="1500" kern="50" dirty="0">
                <a:ea typeface="DejaVu Sans" panose="020B0603030804020204" pitchFamily="34" charset="0"/>
              </a:rPr>
              <a:t> </a:t>
            </a:r>
            <a:r>
              <a:rPr lang="it-IT" sz="1500" kern="50" dirty="0" smtClean="0">
                <a:ea typeface="DejaVu Sans" panose="020B0603030804020204" pitchFamily="34" charset="0"/>
              </a:rPr>
              <a:t>(funzione </a:t>
            </a:r>
            <a:r>
              <a:rPr lang="it-IT" sz="1500" kern="50" dirty="0">
                <a:ea typeface="DejaVu Sans" panose="020B0603030804020204" pitchFamily="34" charset="0"/>
              </a:rPr>
              <a:t>d’accertamento, giudiziaria o arbitrale internazionale</a:t>
            </a:r>
            <a:r>
              <a:rPr lang="it-IT" sz="1500" kern="50" dirty="0" smtClean="0">
                <a:ea typeface="DejaVu Sans" panose="020B0603030804020204" pitchFamily="34" charset="0"/>
              </a:rPr>
              <a:t>). </a:t>
            </a:r>
          </a:p>
          <a:p>
            <a:pPr algn="just">
              <a:spcAft>
                <a:spcPts val="0"/>
              </a:spcAft>
            </a:pPr>
            <a:r>
              <a:rPr lang="it-IT" sz="1500" kern="50" dirty="0" smtClean="0">
                <a:ea typeface="DejaVu Sans" panose="020B0603030804020204" pitchFamily="34" charset="0"/>
              </a:rPr>
              <a:t>Le </a:t>
            </a:r>
            <a:r>
              <a:rPr lang="it-IT" sz="1500" u="sng" kern="50" dirty="0">
                <a:solidFill>
                  <a:srgbClr val="FF0000"/>
                </a:solidFill>
                <a:ea typeface="DejaVu Sans" panose="020B0603030804020204" pitchFamily="34" charset="0"/>
              </a:rPr>
              <a:t>regole di voto, in seno agli organi politici o esecutivi</a:t>
            </a:r>
            <a:r>
              <a:rPr lang="it-IT" sz="1500" kern="50" dirty="0">
                <a:ea typeface="DejaVu Sans" panose="020B0603030804020204" pitchFamily="34" charset="0"/>
              </a:rPr>
              <a:t>, sono </a:t>
            </a:r>
            <a:r>
              <a:rPr lang="it-IT" sz="1500" b="1" kern="50" dirty="0" smtClean="0">
                <a:ea typeface="DejaVu Sans" panose="020B0603030804020204" pitchFamily="34" charset="0"/>
              </a:rPr>
              <a:t>l’unanimità</a:t>
            </a:r>
            <a:r>
              <a:rPr lang="it-IT" sz="1500" kern="50" dirty="0">
                <a:ea typeface="DejaVu Sans" panose="020B0603030804020204" pitchFamily="34" charset="0"/>
              </a:rPr>
              <a:t> </a:t>
            </a:r>
            <a:r>
              <a:rPr lang="it-IT" sz="1500" kern="50" dirty="0" smtClean="0">
                <a:ea typeface="DejaVu Sans" panose="020B0603030804020204" pitchFamily="34" charset="0"/>
              </a:rPr>
              <a:t>(ovvero il </a:t>
            </a:r>
            <a:r>
              <a:rPr lang="it-IT" sz="1500" kern="50" dirty="0" err="1" smtClean="0">
                <a:solidFill>
                  <a:srgbClr val="00B0F0"/>
                </a:solidFill>
                <a:ea typeface="DejaVu Sans" panose="020B0603030804020204" pitchFamily="34" charset="0"/>
              </a:rPr>
              <a:t>consensus</a:t>
            </a:r>
            <a:r>
              <a:rPr lang="it-IT" sz="1500" kern="50" dirty="0" smtClean="0">
                <a:ea typeface="DejaVu Sans" panose="020B0603030804020204" pitchFamily="34" charset="0"/>
              </a:rPr>
              <a:t>), </a:t>
            </a:r>
            <a:r>
              <a:rPr lang="it-IT" sz="1500" b="1" kern="50" dirty="0">
                <a:ea typeface="DejaVu Sans" panose="020B0603030804020204" pitchFamily="34" charset="0"/>
              </a:rPr>
              <a:t>la maggioranza qualificata </a:t>
            </a:r>
            <a:r>
              <a:rPr lang="it-IT" sz="1500" kern="50" dirty="0" smtClean="0">
                <a:ea typeface="DejaVu Sans" panose="020B0603030804020204" pitchFamily="34" charset="0"/>
              </a:rPr>
              <a:t>(eventualmente corretta </a:t>
            </a:r>
            <a:r>
              <a:rPr lang="it-IT" sz="1500" kern="50" dirty="0">
                <a:ea typeface="DejaVu Sans" panose="020B0603030804020204" pitchFamily="34" charset="0"/>
              </a:rPr>
              <a:t>con regole di </a:t>
            </a:r>
            <a:r>
              <a:rPr lang="it-IT" sz="1500" kern="50" dirty="0" smtClean="0">
                <a:ea typeface="DejaVu Sans" panose="020B0603030804020204" pitchFamily="34" charset="0"/>
              </a:rPr>
              <a:t>ponderazione: art. 27.3 Carta ONU), la </a:t>
            </a:r>
            <a:r>
              <a:rPr lang="it-IT" sz="1500" b="1" kern="50" dirty="0" smtClean="0">
                <a:ea typeface="DejaVu Sans" panose="020B0603030804020204" pitchFamily="34" charset="0"/>
              </a:rPr>
              <a:t>maggioranza semplice </a:t>
            </a:r>
            <a:r>
              <a:rPr lang="it-IT" sz="1500" kern="50" dirty="0" smtClean="0">
                <a:ea typeface="DejaVu Sans" panose="020B0603030804020204" pitchFamily="34" charset="0"/>
              </a:rPr>
              <a:t>(assoluta). </a:t>
            </a:r>
            <a:endParaRPr lang="it-IT" sz="1500" kern="50" dirty="0" smtClean="0">
              <a:ea typeface="DejaVu Sans" panose="020B0603030804020204" pitchFamily="34" charset="0"/>
            </a:endParaRPr>
          </a:p>
          <a:p>
            <a:pPr algn="just">
              <a:spcAft>
                <a:spcPts val="0"/>
              </a:spcAft>
            </a:pPr>
            <a:r>
              <a:rPr lang="it-IT" sz="1500" kern="50" dirty="0" smtClean="0">
                <a:ea typeface="DejaVu Sans" panose="020B0603030804020204" pitchFamily="34" charset="0"/>
              </a:rPr>
              <a:t>Cos’è </a:t>
            </a:r>
            <a:r>
              <a:rPr lang="it-IT" sz="1500" kern="50" dirty="0" smtClean="0">
                <a:ea typeface="DejaVu Sans" panose="020B0603030804020204" pitchFamily="34" charset="0"/>
              </a:rPr>
              <a:t>il «</a:t>
            </a:r>
            <a:r>
              <a:rPr lang="it-IT" sz="1500" kern="50" dirty="0" err="1" smtClean="0">
                <a:ea typeface="DejaVu Sans" panose="020B0603030804020204" pitchFamily="34" charset="0"/>
              </a:rPr>
              <a:t>consensus</a:t>
            </a:r>
            <a:r>
              <a:rPr lang="it-IT" sz="1500" kern="50" dirty="0" smtClean="0">
                <a:ea typeface="DejaVu Sans" panose="020B0603030804020204" pitchFamily="34" charset="0"/>
              </a:rPr>
              <a:t>»? V. </a:t>
            </a:r>
            <a:r>
              <a:rPr lang="en-GB" sz="1500" kern="50" dirty="0" err="1" smtClean="0">
                <a:ea typeface="DejaVu Sans" panose="020B0603030804020204" pitchFamily="34" charset="0"/>
              </a:rPr>
              <a:t>l’art</a:t>
            </a:r>
            <a:r>
              <a:rPr lang="en-GB" sz="1500" kern="50" dirty="0">
                <a:ea typeface="DejaVu Sans" panose="020B0603030804020204" pitchFamily="34" charset="0"/>
              </a:rPr>
              <a:t>. 2.4 del DSU (Understanding on Rules and Procedures Governing the Settlement of Disputes) </a:t>
            </a:r>
            <a:r>
              <a:rPr lang="en-GB" sz="1500" kern="50" dirty="0" err="1">
                <a:ea typeface="DejaVu Sans" panose="020B0603030804020204" pitchFamily="34" charset="0"/>
              </a:rPr>
              <a:t>allegato</a:t>
            </a:r>
            <a:r>
              <a:rPr lang="en-GB" sz="1500" kern="50" dirty="0">
                <a:ea typeface="DejaVu Sans" panose="020B0603030804020204" pitchFamily="34" charset="0"/>
              </a:rPr>
              <a:t> </a:t>
            </a:r>
            <a:r>
              <a:rPr lang="en-GB" sz="1500" kern="50" dirty="0" err="1">
                <a:ea typeface="DejaVu Sans" panose="020B0603030804020204" pitchFamily="34" charset="0"/>
              </a:rPr>
              <a:t>all’Accordo</a:t>
            </a:r>
            <a:r>
              <a:rPr lang="en-GB" sz="1500" kern="50" dirty="0">
                <a:ea typeface="DejaVu Sans" panose="020B0603030804020204" pitchFamily="34" charset="0"/>
              </a:rPr>
              <a:t> </a:t>
            </a:r>
            <a:r>
              <a:rPr lang="en-GB" sz="1500" kern="50" dirty="0" err="1">
                <a:ea typeface="DejaVu Sans" panose="020B0603030804020204" pitchFamily="34" charset="0"/>
              </a:rPr>
              <a:t>istitutivo</a:t>
            </a:r>
            <a:r>
              <a:rPr lang="en-GB" sz="1500" kern="50" dirty="0">
                <a:ea typeface="DejaVu Sans" panose="020B0603030804020204" pitchFamily="34" charset="0"/>
              </a:rPr>
              <a:t> </a:t>
            </a:r>
            <a:r>
              <a:rPr lang="en-GB" sz="1500" kern="50" dirty="0" err="1" smtClean="0">
                <a:solidFill>
                  <a:srgbClr val="FF0000"/>
                </a:solidFill>
                <a:ea typeface="DejaVu Sans" panose="020B0603030804020204" pitchFamily="34" charset="0"/>
              </a:rPr>
              <a:t>dell’Organizzazione</a:t>
            </a:r>
            <a:r>
              <a:rPr lang="en-GB" sz="1500" kern="50" dirty="0" smtClean="0">
                <a:solidFill>
                  <a:srgbClr val="FF0000"/>
                </a:solidFill>
                <a:ea typeface="DejaVu Sans" panose="020B0603030804020204" pitchFamily="34" charset="0"/>
              </a:rPr>
              <a:t> </a:t>
            </a:r>
            <a:r>
              <a:rPr lang="en-GB" sz="1500" kern="50" dirty="0" err="1" smtClean="0">
                <a:solidFill>
                  <a:srgbClr val="FF0000"/>
                </a:solidFill>
                <a:ea typeface="DejaVu Sans" panose="020B0603030804020204" pitchFamily="34" charset="0"/>
              </a:rPr>
              <a:t>mondiale</a:t>
            </a:r>
            <a:r>
              <a:rPr lang="en-GB" sz="1500" kern="50" dirty="0" smtClean="0">
                <a:solidFill>
                  <a:srgbClr val="FF0000"/>
                </a:solidFill>
                <a:ea typeface="DejaVu Sans" panose="020B0603030804020204" pitchFamily="34" charset="0"/>
              </a:rPr>
              <a:t> del </a:t>
            </a:r>
            <a:r>
              <a:rPr lang="en-GB" sz="1500" kern="50" dirty="0" err="1" smtClean="0">
                <a:solidFill>
                  <a:srgbClr val="FF0000"/>
                </a:solidFill>
                <a:ea typeface="DejaVu Sans" panose="020B0603030804020204" pitchFamily="34" charset="0"/>
              </a:rPr>
              <a:t>Commercio</a:t>
            </a:r>
            <a:r>
              <a:rPr lang="en-GB" sz="1500" kern="50" dirty="0" smtClean="0">
                <a:solidFill>
                  <a:srgbClr val="FF0000"/>
                </a:solidFill>
                <a:ea typeface="DejaVu Sans" panose="020B0603030804020204" pitchFamily="34" charset="0"/>
              </a:rPr>
              <a:t> </a:t>
            </a:r>
            <a:r>
              <a:rPr lang="en-GB" sz="1500" kern="50" dirty="0" smtClean="0">
                <a:ea typeface="DejaVu Sans" panose="020B0603030804020204" pitchFamily="34" charset="0"/>
              </a:rPr>
              <a:t>(WTO), </a:t>
            </a:r>
            <a:r>
              <a:rPr lang="en-GB" sz="1500" kern="50" dirty="0">
                <a:ea typeface="DejaVu Sans" panose="020B0603030804020204" pitchFamily="34" charset="0"/>
              </a:rPr>
              <a:t>secondo cui </a:t>
            </a:r>
            <a:r>
              <a:rPr lang="en-GB" sz="1500" kern="50" dirty="0" err="1">
                <a:ea typeface="DejaVu Sans" panose="020B0603030804020204" pitchFamily="34" charset="0"/>
              </a:rPr>
              <a:t>il</a:t>
            </a:r>
            <a:r>
              <a:rPr lang="en-GB" sz="1500" kern="50" dirty="0">
                <a:ea typeface="DejaVu Sans" panose="020B0603030804020204" pitchFamily="34" charset="0"/>
              </a:rPr>
              <a:t> Dispute Settlement Body, </a:t>
            </a:r>
            <a:r>
              <a:rPr lang="en-GB" sz="1500" kern="50" dirty="0" err="1">
                <a:ea typeface="DejaVu Sans" panose="020B0603030804020204" pitchFamily="34" charset="0"/>
              </a:rPr>
              <a:t>quando</a:t>
            </a:r>
            <a:r>
              <a:rPr lang="en-GB" sz="1500" kern="50" dirty="0">
                <a:ea typeface="DejaVu Sans" panose="020B0603030804020204" pitchFamily="34" charset="0"/>
              </a:rPr>
              <a:t> </a:t>
            </a:r>
            <a:r>
              <a:rPr lang="en-GB" sz="1500" kern="50" dirty="0" err="1" smtClean="0">
                <a:ea typeface="DejaVu Sans" panose="020B0603030804020204" pitchFamily="34" charset="0"/>
              </a:rPr>
              <a:t>adotta</a:t>
            </a:r>
            <a:r>
              <a:rPr lang="en-GB" sz="1500" kern="50" dirty="0" smtClean="0">
                <a:ea typeface="DejaVu Sans" panose="020B0603030804020204" pitchFamily="34" charset="0"/>
              </a:rPr>
              <a:t> </a:t>
            </a:r>
            <a:r>
              <a:rPr lang="en-GB" sz="1500" kern="50" dirty="0" err="1">
                <a:ea typeface="DejaVu Sans" panose="020B0603030804020204" pitchFamily="34" charset="0"/>
              </a:rPr>
              <a:t>atti</a:t>
            </a:r>
            <a:r>
              <a:rPr lang="en-GB" sz="1500" kern="50" dirty="0">
                <a:ea typeface="DejaVu Sans" panose="020B0603030804020204" pitchFamily="34" charset="0"/>
              </a:rPr>
              <a:t> a </a:t>
            </a:r>
            <a:r>
              <a:rPr lang="en-GB" sz="1500" kern="50" dirty="0" err="1">
                <a:ea typeface="DejaVu Sans" panose="020B0603030804020204" pitchFamily="34" charset="0"/>
              </a:rPr>
              <a:t>carattere</a:t>
            </a:r>
            <a:r>
              <a:rPr lang="en-GB" sz="1500" kern="50" dirty="0">
                <a:ea typeface="DejaVu Sans" panose="020B0603030804020204" pitchFamily="34" charset="0"/>
              </a:rPr>
              <a:t> </a:t>
            </a:r>
            <a:r>
              <a:rPr lang="en-GB" sz="1500" kern="50" dirty="0" err="1">
                <a:ea typeface="DejaVu Sans" panose="020B0603030804020204" pitchFamily="34" charset="0"/>
              </a:rPr>
              <a:t>decisorio</a:t>
            </a:r>
            <a:r>
              <a:rPr lang="en-GB" sz="1500" kern="50" dirty="0">
                <a:ea typeface="DejaVu Sans" panose="020B0603030804020204" pitchFamily="34" charset="0"/>
              </a:rPr>
              <a:t>, opera per “consensus</a:t>
            </a:r>
            <a:r>
              <a:rPr lang="en-GB" sz="1500" kern="50" dirty="0" smtClean="0">
                <a:ea typeface="DejaVu Sans" panose="020B0603030804020204" pitchFamily="34" charset="0"/>
              </a:rPr>
              <a:t>”, </a:t>
            </a:r>
            <a:r>
              <a:rPr lang="en-GB" sz="1500" kern="50" dirty="0" err="1" smtClean="0">
                <a:ea typeface="DejaVu Sans" panose="020B0603030804020204" pitchFamily="34" charset="0"/>
              </a:rPr>
              <a:t>intendendosi</a:t>
            </a:r>
            <a:r>
              <a:rPr lang="en-GB" sz="1500" kern="50" dirty="0" smtClean="0">
                <a:ea typeface="DejaVu Sans" panose="020B0603030804020204" pitchFamily="34" charset="0"/>
              </a:rPr>
              <a:t> tale </a:t>
            </a:r>
            <a:r>
              <a:rPr lang="en-GB" sz="1500" kern="50" dirty="0" err="1" smtClean="0">
                <a:ea typeface="DejaVu Sans" panose="020B0603030804020204" pitchFamily="34" charset="0"/>
              </a:rPr>
              <a:t>regola</a:t>
            </a:r>
            <a:r>
              <a:rPr lang="en-GB" sz="1500" kern="50" dirty="0" smtClean="0">
                <a:ea typeface="DejaVu Sans" panose="020B0603030804020204" pitchFamily="34" charset="0"/>
              </a:rPr>
              <a:t> come segue: “</a:t>
            </a:r>
            <a:r>
              <a:rPr lang="en-GB" sz="1500" i="1" kern="50" dirty="0" smtClean="0">
                <a:ea typeface="DejaVu Sans" panose="020B0603030804020204" pitchFamily="34" charset="0"/>
              </a:rPr>
              <a:t>The </a:t>
            </a:r>
            <a:r>
              <a:rPr lang="en-GB" sz="1500" i="1" kern="50" dirty="0">
                <a:ea typeface="DejaVu Sans" panose="020B0603030804020204" pitchFamily="34" charset="0"/>
              </a:rPr>
              <a:t>DSB shall be deemed to have decided by consensus on a matter submitted for its consideration, </a:t>
            </a:r>
            <a:r>
              <a:rPr lang="en-GB" sz="1500" i="1" kern="50" dirty="0">
                <a:solidFill>
                  <a:srgbClr val="00B0F0"/>
                </a:solidFill>
                <a:ea typeface="DejaVu Sans" panose="020B0603030804020204" pitchFamily="34" charset="0"/>
              </a:rPr>
              <a:t>if no Member, present at the meeting of the DSB when the decision is taken, formally objects to the proposed decision</a:t>
            </a:r>
            <a:r>
              <a:rPr lang="en-GB" sz="1500" kern="50" dirty="0" smtClean="0">
                <a:ea typeface="DejaVu Sans" panose="020B0603030804020204" pitchFamily="34" charset="0"/>
              </a:rPr>
              <a:t>”.</a:t>
            </a:r>
          </a:p>
          <a:p>
            <a:pPr algn="just">
              <a:spcAft>
                <a:spcPts val="0"/>
              </a:spcAft>
            </a:pPr>
            <a:r>
              <a:rPr lang="en-GB" sz="1500" kern="50" dirty="0" err="1">
                <a:ea typeface="DejaVu Sans" panose="020B0603030804020204" pitchFamily="34" charset="0"/>
              </a:rPr>
              <a:t>D</a:t>
            </a:r>
            <a:r>
              <a:rPr lang="en-GB" sz="1500" kern="50" dirty="0" err="1" smtClean="0">
                <a:ea typeface="DejaVu Sans" panose="020B0603030804020204" pitchFamily="34" charset="0"/>
              </a:rPr>
              <a:t>ette</a:t>
            </a:r>
            <a:r>
              <a:rPr lang="en-GB" sz="1500" kern="50" dirty="0" smtClean="0">
                <a:ea typeface="DejaVu Sans" panose="020B0603030804020204" pitchFamily="34" charset="0"/>
              </a:rPr>
              <a:t> </a:t>
            </a:r>
            <a:r>
              <a:rPr lang="en-GB" sz="1500" kern="50" dirty="0" err="1" smtClean="0">
                <a:ea typeface="DejaVu Sans" panose="020B0603030804020204" pitchFamily="34" charset="0"/>
              </a:rPr>
              <a:t>regole</a:t>
            </a:r>
            <a:r>
              <a:rPr lang="en-GB" sz="1500" kern="50" dirty="0" smtClean="0">
                <a:ea typeface="DejaVu Sans" panose="020B0603030804020204" pitchFamily="34" charset="0"/>
              </a:rPr>
              <a:t> </a:t>
            </a:r>
            <a:r>
              <a:rPr lang="en-GB" sz="1500" kern="50" dirty="0" err="1" smtClean="0">
                <a:ea typeface="DejaVu Sans" panose="020B0603030804020204" pitchFamily="34" charset="0"/>
              </a:rPr>
              <a:t>decisionali</a:t>
            </a:r>
            <a:r>
              <a:rPr lang="en-GB" sz="1500" kern="50" dirty="0" smtClean="0">
                <a:ea typeface="DejaVu Sans" panose="020B0603030804020204" pitchFamily="34" charset="0"/>
              </a:rPr>
              <a:t>, associate </a:t>
            </a:r>
            <a:r>
              <a:rPr lang="en-GB" sz="1500" kern="50" dirty="0" err="1" smtClean="0">
                <a:ea typeface="DejaVu Sans" panose="020B0603030804020204" pitchFamily="34" charset="0"/>
              </a:rPr>
              <a:t>agli</a:t>
            </a:r>
            <a:r>
              <a:rPr lang="en-GB" sz="1500" kern="50" dirty="0" smtClean="0">
                <a:ea typeface="DejaVu Sans" panose="020B0603030804020204" pitchFamily="34" charset="0"/>
              </a:rPr>
              <a:t> </a:t>
            </a:r>
            <a:r>
              <a:rPr lang="en-GB" sz="1500" kern="50" dirty="0" err="1" smtClean="0">
                <a:ea typeface="DejaVu Sans" panose="020B0603030804020204" pitchFamily="34" charset="0"/>
              </a:rPr>
              <a:t>scarsi</a:t>
            </a:r>
            <a:r>
              <a:rPr lang="en-GB" sz="1500" kern="50" dirty="0" smtClean="0">
                <a:ea typeface="DejaVu Sans" panose="020B0603030804020204" pitchFamily="34" charset="0"/>
              </a:rPr>
              <a:t> </a:t>
            </a:r>
            <a:r>
              <a:rPr lang="en-GB" sz="1500" kern="50" dirty="0" err="1" smtClean="0">
                <a:ea typeface="DejaVu Sans" panose="020B0603030804020204" pitchFamily="34" charset="0"/>
              </a:rPr>
              <a:t>casi</a:t>
            </a:r>
            <a:r>
              <a:rPr lang="en-GB" sz="1500" kern="50" dirty="0" smtClean="0">
                <a:ea typeface="DejaVu Sans" panose="020B0603030804020204" pitchFamily="34" charset="0"/>
              </a:rPr>
              <a:t> di </a:t>
            </a:r>
            <a:r>
              <a:rPr lang="en-GB" sz="1500" kern="50" dirty="0" err="1" smtClean="0">
                <a:ea typeface="DejaVu Sans" panose="020B0603030804020204" pitchFamily="34" charset="0"/>
              </a:rPr>
              <a:t>conferimento</a:t>
            </a:r>
            <a:r>
              <a:rPr lang="en-GB" sz="1500" kern="50" dirty="0" smtClean="0">
                <a:ea typeface="DejaVu Sans" panose="020B0603030804020204" pitchFamily="34" charset="0"/>
              </a:rPr>
              <a:t> </a:t>
            </a:r>
            <a:r>
              <a:rPr lang="en-GB" sz="1500" kern="50" dirty="0" err="1" smtClean="0">
                <a:ea typeface="DejaVu Sans" panose="020B0603030804020204" pitchFamily="34" charset="0"/>
              </a:rPr>
              <a:t>agli</a:t>
            </a:r>
            <a:r>
              <a:rPr lang="en-GB" sz="1500" kern="50" dirty="0" smtClean="0">
                <a:ea typeface="DejaVu Sans" panose="020B0603030804020204" pitchFamily="34" charset="0"/>
              </a:rPr>
              <a:t> </a:t>
            </a:r>
            <a:r>
              <a:rPr lang="en-GB" sz="1500" kern="50" dirty="0" err="1" smtClean="0">
                <a:ea typeface="DejaVu Sans" panose="020B0603030804020204" pitchFamily="34" charset="0"/>
              </a:rPr>
              <a:t>organi</a:t>
            </a:r>
            <a:r>
              <a:rPr lang="en-GB" sz="1500" kern="50" dirty="0" smtClean="0">
                <a:ea typeface="DejaVu Sans" panose="020B0603030804020204" pitchFamily="34" charset="0"/>
              </a:rPr>
              <a:t> </a:t>
            </a:r>
            <a:r>
              <a:rPr lang="en-GB" sz="1500" kern="50" dirty="0" err="1" smtClean="0">
                <a:ea typeface="DejaVu Sans" panose="020B0603030804020204" pitchFamily="34" charset="0"/>
              </a:rPr>
              <a:t>sociali</a:t>
            </a:r>
            <a:r>
              <a:rPr lang="en-GB" sz="1500" kern="50" dirty="0" smtClean="0">
                <a:ea typeface="DejaVu Sans" panose="020B0603030804020204" pitchFamily="34" charset="0"/>
              </a:rPr>
              <a:t> di </a:t>
            </a:r>
            <a:r>
              <a:rPr lang="en-GB" sz="1500" kern="50" dirty="0" err="1" smtClean="0">
                <a:ea typeface="DejaVu Sans" panose="020B0603030804020204" pitchFamily="34" charset="0"/>
              </a:rPr>
              <a:t>poteri</a:t>
            </a:r>
            <a:r>
              <a:rPr lang="en-GB" sz="1500" kern="50" dirty="0" smtClean="0">
                <a:ea typeface="DejaVu Sans" panose="020B0603030804020204" pitchFamily="34" charset="0"/>
              </a:rPr>
              <a:t> di </a:t>
            </a:r>
            <a:r>
              <a:rPr lang="en-GB" sz="1500" kern="50" dirty="0" err="1" smtClean="0">
                <a:ea typeface="DejaVu Sans" panose="020B0603030804020204" pitchFamily="34" charset="0"/>
              </a:rPr>
              <a:t>vincolanti</a:t>
            </a:r>
            <a:r>
              <a:rPr lang="en-GB" sz="1500" kern="50" dirty="0" smtClean="0">
                <a:ea typeface="DejaVu Sans" panose="020B0603030804020204" pitchFamily="34" charset="0"/>
              </a:rPr>
              <a:t> (per </a:t>
            </a:r>
            <a:r>
              <a:rPr lang="en-GB" sz="1500" kern="50" dirty="0" err="1" smtClean="0">
                <a:ea typeface="DejaVu Sans" panose="020B0603030804020204" pitchFamily="34" charset="0"/>
              </a:rPr>
              <a:t>gli</a:t>
            </a:r>
            <a:r>
              <a:rPr lang="en-GB" sz="1500" kern="50" dirty="0" smtClean="0">
                <a:ea typeface="DejaVu Sans" panose="020B0603030804020204" pitchFamily="34" charset="0"/>
              </a:rPr>
              <a:t> </a:t>
            </a:r>
            <a:r>
              <a:rPr lang="en-GB" sz="1500" kern="50" dirty="0" err="1" smtClean="0">
                <a:ea typeface="DejaVu Sans" panose="020B0603030804020204" pitchFamily="34" charset="0"/>
              </a:rPr>
              <a:t>Stati</a:t>
            </a:r>
            <a:r>
              <a:rPr lang="en-GB" sz="1500" kern="50" dirty="0" smtClean="0">
                <a:ea typeface="DejaVu Sans" panose="020B0603030804020204" pitchFamily="34" charset="0"/>
              </a:rPr>
              <a:t>), </a:t>
            </a:r>
            <a:r>
              <a:rPr lang="en-GB" sz="1500" kern="50" dirty="0" err="1" smtClean="0">
                <a:ea typeface="DejaVu Sans" panose="020B0603030804020204" pitchFamily="34" charset="0"/>
              </a:rPr>
              <a:t>pongono</a:t>
            </a:r>
            <a:r>
              <a:rPr lang="en-GB" sz="1500" kern="50" dirty="0" smtClean="0">
                <a:ea typeface="DejaVu Sans" panose="020B0603030804020204" pitchFamily="34" charset="0"/>
              </a:rPr>
              <a:t> </a:t>
            </a:r>
            <a:r>
              <a:rPr lang="en-GB" sz="1500" kern="50" dirty="0" err="1" smtClean="0">
                <a:ea typeface="DejaVu Sans" panose="020B0603030804020204" pitchFamily="34" charset="0"/>
              </a:rPr>
              <a:t>vincoli</a:t>
            </a:r>
            <a:r>
              <a:rPr lang="en-GB" sz="1500" kern="50" dirty="0" smtClean="0">
                <a:ea typeface="DejaVu Sans" panose="020B0603030804020204" pitchFamily="34" charset="0"/>
              </a:rPr>
              <a:t> “</a:t>
            </a:r>
            <a:r>
              <a:rPr lang="en-GB" sz="1500" kern="50" dirty="0" err="1" smtClean="0">
                <a:ea typeface="DejaVu Sans" panose="020B0603030804020204" pitchFamily="34" charset="0"/>
              </a:rPr>
              <a:t>normativi</a:t>
            </a:r>
            <a:r>
              <a:rPr lang="en-GB" sz="1500" kern="50" dirty="0" smtClean="0">
                <a:ea typeface="DejaVu Sans" panose="020B0603030804020204" pitchFamily="34" charset="0"/>
              </a:rPr>
              <a:t>” </a:t>
            </a:r>
            <a:r>
              <a:rPr lang="en-GB" sz="1500" kern="50" dirty="0" err="1" smtClean="0">
                <a:ea typeface="DejaVu Sans" panose="020B0603030804020204" pitchFamily="34" charset="0"/>
              </a:rPr>
              <a:t>limitati</a:t>
            </a:r>
            <a:r>
              <a:rPr lang="en-GB" sz="1500" kern="50" dirty="0" smtClean="0">
                <a:ea typeface="DejaVu Sans" panose="020B0603030804020204" pitchFamily="34" charset="0"/>
              </a:rPr>
              <a:t> per le </a:t>
            </a:r>
            <a:r>
              <a:rPr lang="en-GB" sz="1500" kern="50" dirty="0" err="1" smtClean="0">
                <a:ea typeface="DejaVu Sans" panose="020B0603030804020204" pitchFamily="34" charset="0"/>
              </a:rPr>
              <a:t>sovranità</a:t>
            </a:r>
            <a:r>
              <a:rPr lang="en-GB" sz="1500" kern="50" dirty="0" smtClean="0">
                <a:ea typeface="DejaVu Sans" panose="020B0603030804020204" pitchFamily="34" charset="0"/>
              </a:rPr>
              <a:t> </a:t>
            </a:r>
            <a:r>
              <a:rPr lang="en-GB" sz="1500" kern="50" dirty="0" err="1" smtClean="0">
                <a:ea typeface="DejaVu Sans" panose="020B0603030804020204" pitchFamily="34" charset="0"/>
              </a:rPr>
              <a:t>nazionali</a:t>
            </a:r>
            <a:endParaRPr lang="it-IT" sz="1500" kern="50" dirty="0">
              <a:ea typeface="Lucida Sans Unicode" panose="020B0602030504020204" pitchFamily="34" charset="0"/>
            </a:endParaRPr>
          </a:p>
        </p:txBody>
      </p:sp>
    </p:spTree>
    <p:extLst>
      <p:ext uri="{BB962C8B-B14F-4D97-AF65-F5344CB8AC3E}">
        <p14:creationId xmlns:p14="http://schemas.microsoft.com/office/powerpoint/2010/main" val="298885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 </a:t>
            </a:r>
            <a:r>
              <a:rPr lang="it-IT" dirty="0" smtClean="0"/>
              <a:t>delle </a:t>
            </a:r>
            <a:r>
              <a:rPr lang="it-IT" dirty="0" smtClean="0"/>
              <a:t>Organizzazioni internazionali</a:t>
            </a:r>
            <a:endParaRPr lang="it-IT" dirty="0"/>
          </a:p>
        </p:txBody>
      </p:sp>
      <p:sp>
        <p:nvSpPr>
          <p:cNvPr id="3" name="Segnaposto contenuto 2"/>
          <p:cNvSpPr>
            <a:spLocks noGrp="1"/>
          </p:cNvSpPr>
          <p:nvPr>
            <p:ph idx="1"/>
          </p:nvPr>
        </p:nvSpPr>
        <p:spPr/>
        <p:txBody>
          <a:bodyPr>
            <a:normAutofit fontScale="55000" lnSpcReduction="20000"/>
          </a:bodyPr>
          <a:lstStyle/>
          <a:p>
            <a:r>
              <a:rPr lang="it-IT" dirty="0">
                <a:solidFill>
                  <a:srgbClr val="FF0000"/>
                </a:solidFill>
              </a:rPr>
              <a:t>Le organizzazioni internazionali “in atto”. </a:t>
            </a:r>
          </a:p>
          <a:p>
            <a:r>
              <a:rPr lang="it-IT" b="1" dirty="0" smtClean="0"/>
              <a:t>Le Organizzazioni internazionali -</a:t>
            </a:r>
            <a:r>
              <a:rPr lang="it-IT" dirty="0" smtClean="0"/>
              <a:t>Oltre </a:t>
            </a:r>
            <a:r>
              <a:rPr lang="it-IT" dirty="0"/>
              <a:t>a </a:t>
            </a:r>
            <a:r>
              <a:rPr lang="it-IT" b="1" dirty="0">
                <a:solidFill>
                  <a:srgbClr val="0070C0"/>
                </a:solidFill>
              </a:rPr>
              <a:t>interventi di carattere operativo</a:t>
            </a:r>
            <a:r>
              <a:rPr lang="it-IT" dirty="0"/>
              <a:t>, le organizzazioni agiscono tramite </a:t>
            </a:r>
            <a:r>
              <a:rPr lang="it-IT" b="1" dirty="0">
                <a:solidFill>
                  <a:srgbClr val="0070C0"/>
                </a:solidFill>
              </a:rPr>
              <a:t>strumenti giuridici</a:t>
            </a:r>
            <a:r>
              <a:rPr lang="it-IT" dirty="0"/>
              <a:t> (raccomandazioni o decisioni). </a:t>
            </a:r>
            <a:r>
              <a:rPr lang="it-IT" u="sng" dirty="0"/>
              <a:t>Tra le attività operative</a:t>
            </a:r>
            <a:r>
              <a:rPr lang="it-IT" dirty="0"/>
              <a:t>, rilievo hanno quelle di supporto e consulenza nonché i programmi di assistenza tecnica e finanziaria (soprattutto in materia di cooperazione allo sviluppo: istituti specializzati dell'ONU</a:t>
            </a:r>
            <a:r>
              <a:rPr lang="it-IT" dirty="0" smtClean="0"/>
              <a:t>). </a:t>
            </a:r>
          </a:p>
          <a:p>
            <a:r>
              <a:rPr lang="it-IT" dirty="0" smtClean="0"/>
              <a:t>Tra gli atti giuridici:  </a:t>
            </a:r>
            <a:r>
              <a:rPr lang="it-IT" dirty="0"/>
              <a:t>vedi gli </a:t>
            </a:r>
            <a:r>
              <a:rPr lang="it-IT" dirty="0" smtClean="0"/>
              <a:t>«standard» e le misure «contrattuali» assunti </a:t>
            </a:r>
            <a:r>
              <a:rPr lang="it-IT" dirty="0"/>
              <a:t>dalle organizzazioni a competenza monetaria (IMF), o del trasporto aereo internazionale (ICAO) o sanitari (WHO) o, soprattutto, le decisioni vincolanti del </a:t>
            </a:r>
            <a:r>
              <a:rPr lang="it-IT" dirty="0" err="1"/>
              <a:t>CdS</a:t>
            </a:r>
            <a:r>
              <a:rPr lang="it-IT" dirty="0"/>
              <a:t> ONU (vedi infra) o gli atti dell’UE. Carattere vincolante hanno, ovviamente, le decisioni assunte dagli organi giurisdizionali delle organizzazioni. </a:t>
            </a:r>
          </a:p>
          <a:p>
            <a:r>
              <a:rPr lang="it-IT" dirty="0"/>
              <a:t> Netta prevalenza </a:t>
            </a:r>
            <a:r>
              <a:rPr lang="it-IT" u="sng" dirty="0">
                <a:solidFill>
                  <a:srgbClr val="0070C0"/>
                </a:solidFill>
              </a:rPr>
              <a:t>hanno gli atti che si definiscono di soft law </a:t>
            </a:r>
            <a:r>
              <a:rPr lang="it-IT" dirty="0"/>
              <a:t>(</a:t>
            </a:r>
            <a:r>
              <a:rPr lang="it-IT" i="1" dirty="0">
                <a:solidFill>
                  <a:srgbClr val="0070C0"/>
                </a:solidFill>
              </a:rPr>
              <a:t>codici di comportamento, linee guida</a:t>
            </a:r>
            <a:r>
              <a:rPr lang="it-IT" dirty="0"/>
              <a:t>, ecc.), miranti solo a orientare l’azione (il diritto) degli Stati membri. Spesso le organizzazioni promuovono convenzioni fra gli Stati membri</a:t>
            </a:r>
            <a:r>
              <a:rPr lang="it-IT" baseline="30000" dirty="0"/>
              <a:t> </a:t>
            </a:r>
            <a:r>
              <a:rPr lang="it-IT" dirty="0"/>
              <a:t>che hanno forza vincolante per gli Stati che vi aderiscono (es. art. 13 ONU; OIL, per la quale l’elaborazione di </a:t>
            </a:r>
            <a:r>
              <a:rPr lang="it-IT" u="sng" dirty="0">
                <a:solidFill>
                  <a:srgbClr val="0070C0"/>
                </a:solidFill>
              </a:rPr>
              <a:t>convenzioni</a:t>
            </a:r>
            <a:r>
              <a:rPr lang="it-IT" dirty="0"/>
              <a:t> per la protezione del lavoratore costituisce lo strumento di attività </a:t>
            </a:r>
            <a:r>
              <a:rPr lang="it-IT" dirty="0" smtClean="0"/>
              <a:t>principale, e Consiglio d’Europa; </a:t>
            </a:r>
            <a:r>
              <a:rPr lang="it-IT" dirty="0"/>
              <a:t>l’OMPI e l’UNIDROIT). </a:t>
            </a:r>
          </a:p>
          <a:p>
            <a:r>
              <a:rPr lang="it-IT" dirty="0"/>
              <a:t>Per discernere il carattere vincolante o meno (per gli Stati membri) degli atti occorre </a:t>
            </a:r>
            <a:r>
              <a:rPr lang="it-IT" i="1" dirty="0">
                <a:solidFill>
                  <a:srgbClr val="0070C0"/>
                </a:solidFill>
              </a:rPr>
              <a:t>guardare allo statuto e alla </a:t>
            </a:r>
            <a:r>
              <a:rPr lang="it-IT" i="1" dirty="0" err="1">
                <a:solidFill>
                  <a:srgbClr val="0070C0"/>
                </a:solidFill>
              </a:rPr>
              <a:t>prasssi</a:t>
            </a:r>
            <a:r>
              <a:rPr lang="it-IT" i="1" dirty="0">
                <a:solidFill>
                  <a:srgbClr val="0070C0"/>
                </a:solidFill>
              </a:rPr>
              <a:t> della specifica organizzazione</a:t>
            </a:r>
            <a:r>
              <a:rPr lang="it-IT" dirty="0" smtClean="0"/>
              <a:t>. →</a:t>
            </a:r>
            <a:r>
              <a:rPr lang="it-IT" dirty="0"/>
              <a:t>Vedi ad esempio gli atti attuativi (le </a:t>
            </a:r>
            <a:r>
              <a:rPr lang="it-IT" i="1" u="sng" dirty="0"/>
              <a:t>by-</a:t>
            </a:r>
            <a:r>
              <a:rPr lang="it-IT" i="1" u="sng" dirty="0" err="1"/>
              <a:t>laws</a:t>
            </a:r>
            <a:r>
              <a:rPr lang="it-IT" dirty="0"/>
              <a:t> e le </a:t>
            </a:r>
            <a:r>
              <a:rPr lang="it-IT" i="1" u="sng" dirty="0" err="1"/>
              <a:t>rules</a:t>
            </a:r>
            <a:r>
              <a:rPr lang="it-IT" i="1" u="sng" dirty="0"/>
              <a:t> &amp; </a:t>
            </a:r>
            <a:r>
              <a:rPr lang="it-IT" i="1" u="sng" dirty="0" err="1"/>
              <a:t>regulations</a:t>
            </a:r>
            <a:r>
              <a:rPr lang="it-IT" dirty="0"/>
              <a:t>, inclusi i regolamenti finanziari) adottati dal Fondo monetario internazionale (attraverso il </a:t>
            </a:r>
            <a:r>
              <a:rPr lang="it-IT" u="sng" dirty="0"/>
              <a:t>Board of </a:t>
            </a:r>
            <a:r>
              <a:rPr lang="it-IT" u="sng" dirty="0" err="1"/>
              <a:t>Governors</a:t>
            </a:r>
            <a:r>
              <a:rPr lang="it-IT" dirty="0"/>
              <a:t>, dove siedono i ministri delle finanze nazionali o i governatori delle banche centrali nazionali, o attraverso delega all'</a:t>
            </a:r>
            <a:r>
              <a:rPr lang="it-IT" u="sng" dirty="0"/>
              <a:t>Executive Board</a:t>
            </a:r>
            <a:r>
              <a:rPr lang="it-IT" dirty="0"/>
              <a:t>), i quali debbono essere interpretati in coerenza con il Trattato e in caso di conflitto cedono rispetto a quest'ultimo. Gli organi del Fondo adottano altresì </a:t>
            </a:r>
            <a:r>
              <a:rPr lang="it-IT" u="sng" dirty="0"/>
              <a:t>decisioni “interpretative”</a:t>
            </a:r>
            <a:r>
              <a:rPr lang="it-IT" dirty="0"/>
              <a:t> del Trattato istitutivo (v. ad esempio la decisione sulla sorveglianza bilaterale sulle politiche degli Stati membri, 2007-2010, in </a:t>
            </a:r>
            <a:r>
              <a:rPr lang="it-IT" u="sng" dirty="0">
                <a:hlinkClick r:id="rId2"/>
              </a:rPr>
              <a:t>www.imf.org</a:t>
            </a:r>
            <a:r>
              <a:rPr lang="it-IT" dirty="0"/>
              <a:t>, relativa all'attuazione degli obblighi derivanti ai membri dall'art. IV del Trattato, a sua volta relativo agli “accordi di cambio</a:t>
            </a:r>
            <a:r>
              <a:rPr lang="it-IT" dirty="0" smtClean="0"/>
              <a:t>”).</a:t>
            </a:r>
            <a:endParaRPr lang="it-IT" dirty="0"/>
          </a:p>
        </p:txBody>
      </p:sp>
    </p:spTree>
    <p:extLst>
      <p:ext uri="{BB962C8B-B14F-4D97-AF65-F5344CB8AC3E}">
        <p14:creationId xmlns:p14="http://schemas.microsoft.com/office/powerpoint/2010/main" val="61881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a:t>
            </a:r>
            <a:endParaRPr lang="it-IT" dirty="0"/>
          </a:p>
        </p:txBody>
      </p:sp>
      <p:sp>
        <p:nvSpPr>
          <p:cNvPr id="3" name="Segnaposto contenuto 2"/>
          <p:cNvSpPr>
            <a:spLocks noGrp="1"/>
          </p:cNvSpPr>
          <p:nvPr>
            <p:ph idx="1"/>
          </p:nvPr>
        </p:nvSpPr>
        <p:spPr/>
        <p:txBody>
          <a:bodyPr>
            <a:normAutofit fontScale="92500" lnSpcReduction="10000"/>
          </a:bodyPr>
          <a:lstStyle/>
          <a:p>
            <a:r>
              <a:rPr lang="it-IT" dirty="0"/>
              <a:t>S</a:t>
            </a:r>
            <a:r>
              <a:rPr lang="it-IT" dirty="0" smtClean="0"/>
              <a:t>oggetti tradizionali e «primari» del </a:t>
            </a:r>
            <a:r>
              <a:rPr lang="it-IT" dirty="0"/>
              <a:t>diritto internazionale sono gli </a:t>
            </a:r>
            <a:r>
              <a:rPr lang="it-IT" dirty="0" smtClean="0"/>
              <a:t>Stati: enti </a:t>
            </a:r>
            <a:r>
              <a:rPr lang="it-IT" dirty="0"/>
              <a:t>pubblici internazionali che governano su un territorio e rappresentano una </a:t>
            </a:r>
            <a:r>
              <a:rPr lang="it-IT" dirty="0" smtClean="0"/>
              <a:t>popolazione;</a:t>
            </a:r>
          </a:p>
          <a:p>
            <a:r>
              <a:rPr lang="it-IT" dirty="0" smtClean="0"/>
              <a:t>Si tratta, </a:t>
            </a:r>
            <a:r>
              <a:rPr lang="it-IT" dirty="0"/>
              <a:t>concretamente, </a:t>
            </a:r>
            <a:r>
              <a:rPr lang="it-IT" dirty="0" smtClean="0"/>
              <a:t>delle </a:t>
            </a:r>
            <a:r>
              <a:rPr lang="it-IT" u="sng" dirty="0">
                <a:solidFill>
                  <a:srgbClr val="FF0000"/>
                </a:solidFill>
              </a:rPr>
              <a:t>autorità di governo</a:t>
            </a:r>
            <a:r>
              <a:rPr lang="it-IT" dirty="0"/>
              <a:t> </a:t>
            </a:r>
            <a:r>
              <a:rPr lang="it-IT" dirty="0" smtClean="0"/>
              <a:t>che rappresentano lo Stato o agiscono per suo conto sul piano internazionale (potere esecutivo, titolare della conduzione </a:t>
            </a:r>
            <a:r>
              <a:rPr lang="it-IT" dirty="0"/>
              <a:t>dei rapporti internazionali e della politica estera</a:t>
            </a:r>
            <a:r>
              <a:rPr lang="it-IT" dirty="0" smtClean="0"/>
              <a:t>). </a:t>
            </a:r>
          </a:p>
          <a:p>
            <a:r>
              <a:rPr lang="it-IT" dirty="0" smtClean="0"/>
              <a:t>Figura </a:t>
            </a:r>
            <a:r>
              <a:rPr lang="it-IT" dirty="0"/>
              <a:t>del diritto internazionale classico, separata (per elementi costitutivi) dalla analoga nozione del diritto </a:t>
            </a:r>
            <a:r>
              <a:rPr lang="it-IT" dirty="0" smtClean="0"/>
              <a:t>interno (</a:t>
            </a:r>
            <a:r>
              <a:rPr lang="it-IT" u="sng" dirty="0" smtClean="0">
                <a:solidFill>
                  <a:srgbClr val="0070C0"/>
                </a:solidFill>
              </a:rPr>
              <a:t>diritto pubblico, costituzionale</a:t>
            </a:r>
            <a:r>
              <a:rPr lang="it-IT" dirty="0" smtClean="0"/>
              <a:t>). La </a:t>
            </a:r>
            <a:r>
              <a:rPr lang="it-IT" dirty="0"/>
              <a:t>qualificazione di soggetto internazionale è governata dal </a:t>
            </a:r>
            <a:r>
              <a:rPr lang="it-IT" u="sng" dirty="0">
                <a:solidFill>
                  <a:srgbClr val="FF0000"/>
                </a:solidFill>
              </a:rPr>
              <a:t>principio di </a:t>
            </a:r>
            <a:r>
              <a:rPr lang="it-IT" u="sng" dirty="0" smtClean="0">
                <a:solidFill>
                  <a:srgbClr val="FF0000"/>
                </a:solidFill>
              </a:rPr>
              <a:t>effettività (infra)</a:t>
            </a:r>
            <a:r>
              <a:rPr lang="it-IT" dirty="0" smtClean="0"/>
              <a:t>. </a:t>
            </a:r>
          </a:p>
          <a:p>
            <a:r>
              <a:rPr lang="it-IT" dirty="0" smtClean="0"/>
              <a:t>Al contrario </a:t>
            </a:r>
            <a:r>
              <a:rPr lang="it-IT" dirty="0"/>
              <a:t>rilevanza limitata (alla sfera politica internazionale, o al diritto delle </a:t>
            </a:r>
            <a:r>
              <a:rPr lang="it-IT" dirty="0" smtClean="0"/>
              <a:t>organizzazioni) </a:t>
            </a:r>
            <a:r>
              <a:rPr lang="it-IT" dirty="0"/>
              <a:t>hanno le caratteristiche valoriali (o istituzionali) che connotano un determinato Stato </a:t>
            </a:r>
            <a:r>
              <a:rPr lang="it-IT" dirty="0" smtClean="0"/>
              <a:t>(esempio: </a:t>
            </a:r>
            <a:r>
              <a:rPr lang="it-IT" dirty="0"/>
              <a:t>questione del </a:t>
            </a:r>
            <a:r>
              <a:rPr lang="it-IT" dirty="0">
                <a:solidFill>
                  <a:srgbClr val="FF0000"/>
                </a:solidFill>
              </a:rPr>
              <a:t>riconoscimento</a:t>
            </a:r>
            <a:r>
              <a:rPr lang="it-IT" dirty="0" smtClean="0"/>
              <a:t>);</a:t>
            </a:r>
          </a:p>
          <a:p>
            <a:endParaRPr lang="it-IT" dirty="0"/>
          </a:p>
          <a:p>
            <a:endParaRPr lang="it-IT" dirty="0"/>
          </a:p>
        </p:txBody>
      </p:sp>
    </p:spTree>
    <p:extLst>
      <p:ext uri="{BB962C8B-B14F-4D97-AF65-F5344CB8AC3E}">
        <p14:creationId xmlns:p14="http://schemas.microsoft.com/office/powerpoint/2010/main" val="26542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L’ONU e il suo sistema (funzioni e organi)</a:t>
            </a:r>
            <a:endParaRPr lang="it-IT" dirty="0"/>
          </a:p>
        </p:txBody>
      </p:sp>
      <p:sp>
        <p:nvSpPr>
          <p:cNvPr id="3" name="Segnaposto contenuto 2"/>
          <p:cNvSpPr>
            <a:spLocks noGrp="1"/>
          </p:cNvSpPr>
          <p:nvPr>
            <p:ph idx="1"/>
          </p:nvPr>
        </p:nvSpPr>
        <p:spPr/>
        <p:txBody>
          <a:bodyPr>
            <a:normAutofit/>
          </a:bodyPr>
          <a:lstStyle/>
          <a:p>
            <a:pPr indent="144145" algn="just">
              <a:spcAft>
                <a:spcPts val="0"/>
              </a:spcAft>
            </a:pPr>
            <a:r>
              <a:rPr lang="it-IT" sz="1600" b="1" kern="50" dirty="0">
                <a:solidFill>
                  <a:srgbClr val="FF0000"/>
                </a:solidFill>
                <a:ea typeface="DejaVu Sans" panose="020B0603030804020204" pitchFamily="34" charset="0"/>
              </a:rPr>
              <a:t>Il sistema delle Nazioni Unite</a:t>
            </a:r>
            <a:endParaRPr lang="it-IT" sz="1600" kern="50" dirty="0">
              <a:ea typeface="Lucida Sans Unicode" panose="020B0602030504020204" pitchFamily="34" charset="0"/>
            </a:endParaRPr>
          </a:p>
          <a:p>
            <a:pPr indent="144145" algn="just">
              <a:spcAft>
                <a:spcPts val="0"/>
              </a:spcAft>
            </a:pPr>
            <a:r>
              <a:rPr lang="it-IT" sz="1600" kern="50" dirty="0">
                <a:ea typeface="DejaVu Sans" panose="020B0603030804020204" pitchFamily="34" charset="0"/>
              </a:rPr>
              <a:t>Tra le Organizzazioni universali (e fondamentali) rilevanza essenziale ha </a:t>
            </a:r>
            <a:r>
              <a:rPr lang="it-IT" sz="1600" kern="50" dirty="0">
                <a:solidFill>
                  <a:srgbClr val="FF0000"/>
                </a:solidFill>
                <a:ea typeface="DejaVu Sans" panose="020B0603030804020204" pitchFamily="34" charset="0"/>
              </a:rPr>
              <a:t>l’</a:t>
            </a:r>
            <a:r>
              <a:rPr lang="it-IT" sz="1600" b="1" i="1" u="sng" kern="50" dirty="0">
                <a:solidFill>
                  <a:srgbClr val="FF0000"/>
                </a:solidFill>
                <a:ea typeface="DejaVu Sans" panose="020B0603030804020204" pitchFamily="34" charset="0"/>
              </a:rPr>
              <a:t>Organizzazione delle Nazioni Unite</a:t>
            </a:r>
            <a:r>
              <a:rPr lang="it-IT" sz="1600" kern="50" dirty="0">
                <a:ea typeface="DejaVu Sans" panose="020B0603030804020204" pitchFamily="34" charset="0"/>
              </a:rPr>
              <a:t> (Carta di San Francisco, 26.6.1945). </a:t>
            </a:r>
            <a:endParaRPr lang="it-IT" sz="1600" kern="50" dirty="0">
              <a:ea typeface="Lucida Sans Unicode" panose="020B0602030504020204" pitchFamily="34" charset="0"/>
            </a:endParaRPr>
          </a:p>
          <a:p>
            <a:pPr indent="144145" algn="just">
              <a:spcAft>
                <a:spcPts val="0"/>
              </a:spcAft>
            </a:pPr>
            <a:r>
              <a:rPr lang="it-IT" sz="1600" kern="50" dirty="0" smtClean="0">
                <a:ea typeface="DejaVu Sans" panose="020B0603030804020204" pitchFamily="34" charset="0"/>
              </a:rPr>
              <a:t>L'ONU </a:t>
            </a:r>
            <a:r>
              <a:rPr lang="it-IT" sz="1600" kern="50" dirty="0">
                <a:ea typeface="DejaVu Sans" panose="020B0603030804020204" pitchFamily="34" charset="0"/>
              </a:rPr>
              <a:t>ha vocazione universale e finalità generali (art. 1 Statuto), competenza delimitata in modo assai </a:t>
            </a:r>
            <a:r>
              <a:rPr lang="it-IT" sz="1600" kern="50" dirty="0" smtClean="0">
                <a:ea typeface="DejaVu Sans" panose="020B0603030804020204" pitchFamily="34" charset="0"/>
              </a:rPr>
              <a:t>ampio: </a:t>
            </a:r>
            <a:r>
              <a:rPr lang="it-IT" sz="1600" kern="50" dirty="0">
                <a:ea typeface="DejaVu Sans" panose="020B0603030804020204" pitchFamily="34" charset="0"/>
              </a:rPr>
              <a:t>il suo scopo primario è </a:t>
            </a:r>
            <a:r>
              <a:rPr lang="it-IT" sz="1600" b="1" kern="50" dirty="0">
                <a:ea typeface="DejaVu Sans" panose="020B0603030804020204" pitchFamily="34" charset="0"/>
              </a:rPr>
              <a:t>il mantenimento della pace e della sicurezza internazionale</a:t>
            </a:r>
            <a:r>
              <a:rPr lang="it-IT" sz="1600" kern="50" dirty="0">
                <a:ea typeface="DejaVu Sans" panose="020B0603030804020204" pitchFamily="34" charset="0"/>
              </a:rPr>
              <a:t> (art. 2), sia direttamente (operando attraverso misure non implicanti, o addirittura implicanti, l'uso della forza, ex Capitolo VII della Carta), sia indirettamente (attraverso strumenti di conciliazione delle </a:t>
            </a:r>
            <a:r>
              <a:rPr lang="it-IT" sz="1600" kern="50" dirty="0" smtClean="0">
                <a:ea typeface="DejaVu Sans" panose="020B0603030804020204" pitchFamily="34" charset="0"/>
              </a:rPr>
              <a:t>controversie, Cap. VI, </a:t>
            </a:r>
            <a:r>
              <a:rPr lang="it-IT" sz="1600" kern="50" dirty="0">
                <a:ea typeface="DejaVu Sans" panose="020B0603030804020204" pitchFamily="34" charset="0"/>
              </a:rPr>
              <a:t>aiuti, sistemi di assistenza, promozione dei diritti fondamentali della persona</a:t>
            </a:r>
            <a:r>
              <a:rPr lang="it-IT" sz="1600" kern="50" dirty="0" smtClean="0">
                <a:ea typeface="DejaVu Sans" panose="020B0603030804020204" pitchFamily="34" charset="0"/>
              </a:rPr>
              <a:t>)</a:t>
            </a:r>
          </a:p>
          <a:p>
            <a:pPr indent="144145" algn="just">
              <a:spcAft>
                <a:spcPts val="0"/>
              </a:spcAft>
            </a:pPr>
            <a:r>
              <a:rPr lang="it-IT" sz="1600" kern="50" dirty="0">
                <a:ea typeface="DejaVu Sans" panose="020B0603030804020204" pitchFamily="34" charset="0"/>
              </a:rPr>
              <a:t>La competenza dell'organizzazione, in particolare in materia di mantenimento della pace e di tutela dei diritti umani, è pressoché generale (è fatto salvo il “</a:t>
            </a:r>
            <a:r>
              <a:rPr lang="it-IT" sz="1600" kern="50" dirty="0">
                <a:solidFill>
                  <a:srgbClr val="FF0000"/>
                </a:solidFill>
                <a:ea typeface="DejaVu Sans" panose="020B0603030804020204" pitchFamily="34" charset="0"/>
              </a:rPr>
              <a:t>dominio riservato</a:t>
            </a:r>
            <a:r>
              <a:rPr lang="it-IT" sz="1600" kern="50" dirty="0">
                <a:ea typeface="DejaVu Sans" panose="020B0603030804020204" pitchFamily="34" charset="0"/>
              </a:rPr>
              <a:t>”, o competenza domestica art. 2.7, limite peraltro inapplicabile in caso di minaccia alla pace e progressivamente eroso nella prassi). </a:t>
            </a:r>
            <a:endParaRPr lang="it-IT" sz="1600" kern="50" dirty="0">
              <a:ea typeface="Lucida Sans Unicode" panose="020B0602030504020204" pitchFamily="34" charset="0"/>
            </a:endParaRPr>
          </a:p>
          <a:p>
            <a:pPr indent="144145" algn="just">
              <a:spcAft>
                <a:spcPts val="0"/>
              </a:spcAft>
            </a:pPr>
            <a:endParaRPr lang="it-IT" kern="50" dirty="0">
              <a:effectLst/>
              <a:latin typeface="Times New Roman" panose="02020603050405020304" pitchFamily="18" charset="0"/>
              <a:ea typeface="Lucida Sans Unicode" panose="020B0602030504020204" pitchFamily="34" charset="0"/>
            </a:endParaRPr>
          </a:p>
        </p:txBody>
      </p:sp>
    </p:spTree>
    <p:extLst>
      <p:ext uri="{BB962C8B-B14F-4D97-AF65-F5344CB8AC3E}">
        <p14:creationId xmlns:p14="http://schemas.microsoft.com/office/powerpoint/2010/main" val="24495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struttura organica: l’Assemblea generale</a:t>
            </a:r>
            <a:endParaRPr lang="it-IT" dirty="0"/>
          </a:p>
        </p:txBody>
      </p:sp>
      <p:sp>
        <p:nvSpPr>
          <p:cNvPr id="3" name="Segnaposto contenuto 2"/>
          <p:cNvSpPr>
            <a:spLocks noGrp="1"/>
          </p:cNvSpPr>
          <p:nvPr>
            <p:ph idx="1"/>
          </p:nvPr>
        </p:nvSpPr>
        <p:spPr/>
        <p:txBody>
          <a:bodyPr>
            <a:normAutofit fontScale="77500" lnSpcReduction="20000"/>
          </a:bodyPr>
          <a:lstStyle/>
          <a:p>
            <a:pPr indent="144145" algn="just">
              <a:spcAft>
                <a:spcPts val="0"/>
              </a:spcAft>
            </a:pPr>
            <a:r>
              <a:rPr lang="it-IT" kern="50" dirty="0">
                <a:ea typeface="DejaVu Sans" panose="020B0603030804020204" pitchFamily="34" charset="0"/>
              </a:rPr>
              <a:t>La </a:t>
            </a:r>
            <a:r>
              <a:rPr lang="it-IT" b="1" kern="50" dirty="0">
                <a:ea typeface="DejaVu Sans" panose="020B0603030804020204" pitchFamily="34" charset="0"/>
              </a:rPr>
              <a:t>struttura istituzionale</a:t>
            </a:r>
            <a:r>
              <a:rPr lang="it-IT" kern="50" dirty="0">
                <a:ea typeface="DejaVu Sans" panose="020B0603030804020204" pitchFamily="34" charset="0"/>
              </a:rPr>
              <a:t> è assai complessa (</a:t>
            </a:r>
            <a:r>
              <a:rPr lang="it-IT" i="1" kern="50" dirty="0">
                <a:solidFill>
                  <a:srgbClr val="FF0000"/>
                </a:solidFill>
                <a:ea typeface="DejaVu Sans" panose="020B0603030804020204" pitchFamily="34" charset="0"/>
              </a:rPr>
              <a:t>Assemblea generale, Consiglio di Sicurezza, Segretariato, Consiglio economico e sociale, Consiglio di amministrazione fiduciaria, Corte internazionale di giustizia</a:t>
            </a:r>
            <a:r>
              <a:rPr lang="it-IT" kern="50" dirty="0">
                <a:ea typeface="DejaVu Sans" panose="020B0603030804020204" pitchFamily="34" charset="0"/>
              </a:rPr>
              <a:t>), in particolare per ciò che riguarda, dopo l'esperienza della Società delle Nazioni (1919-1939), il riparto di competenza interna fra gli organi </a:t>
            </a:r>
            <a:r>
              <a:rPr lang="it-IT" kern="50" dirty="0" smtClean="0">
                <a:ea typeface="DejaVu Sans" panose="020B0603030804020204" pitchFamily="34" charset="0"/>
              </a:rPr>
              <a:t>rispettivi</a:t>
            </a:r>
            <a:endParaRPr lang="it-IT" kern="50" dirty="0">
              <a:ea typeface="DejaVu Sans" panose="020B0603030804020204" pitchFamily="34" charset="0"/>
            </a:endParaRPr>
          </a:p>
          <a:p>
            <a:pPr marL="742950" lvl="1" indent="-285750" algn="just">
              <a:spcAft>
                <a:spcPts val="0"/>
              </a:spcAft>
              <a:buFont typeface="+mj-lt"/>
              <a:buAutoNum type="arabicPeriod"/>
              <a:tabLst>
                <a:tab pos="685800" algn="l"/>
              </a:tabLst>
            </a:pPr>
            <a:r>
              <a:rPr lang="it-IT" kern="50" dirty="0">
                <a:ea typeface="DejaVu Sans" panose="020B0603030804020204" pitchFamily="34" charset="0"/>
              </a:rPr>
              <a:t>L’</a:t>
            </a:r>
            <a:r>
              <a:rPr lang="it-IT" i="1" u="sng" kern="50" dirty="0">
                <a:solidFill>
                  <a:srgbClr val="FF0000"/>
                </a:solidFill>
                <a:ea typeface="DejaVu Sans" panose="020B0603030804020204" pitchFamily="34" charset="0"/>
              </a:rPr>
              <a:t>Assemblea generale</a:t>
            </a:r>
            <a:r>
              <a:rPr lang="it-IT" kern="50" dirty="0">
                <a:ea typeface="DejaVu Sans" panose="020B0603030804020204" pitchFamily="34" charset="0"/>
              </a:rPr>
              <a:t> (art. 9-22) costituisce una conferenza di rappresentanti statali </a:t>
            </a:r>
            <a:r>
              <a:rPr lang="it-IT" kern="50" dirty="0" smtClean="0">
                <a:ea typeface="DejaVu Sans" panose="020B0603030804020204" pitchFamily="34" charset="0"/>
              </a:rPr>
              <a:t>(al massimo </a:t>
            </a:r>
            <a:r>
              <a:rPr lang="it-IT" kern="50" dirty="0">
                <a:ea typeface="DejaVu Sans" panose="020B0603030804020204" pitchFamily="34" charset="0"/>
              </a:rPr>
              <a:t>5 per Stato membro); tutti gli Stati membri sono </a:t>
            </a:r>
            <a:r>
              <a:rPr lang="it-IT" kern="50" dirty="0" smtClean="0">
                <a:ea typeface="DejaVu Sans" panose="020B0603030804020204" pitchFamily="34" charset="0"/>
              </a:rPr>
              <a:t>rappresentati </a:t>
            </a:r>
            <a:r>
              <a:rPr lang="it-IT" kern="50" dirty="0">
                <a:ea typeface="DejaVu Sans" panose="020B0603030804020204" pitchFamily="34" charset="0"/>
              </a:rPr>
              <a:t>su un piede di </a:t>
            </a:r>
            <a:r>
              <a:rPr lang="it-IT" kern="50" dirty="0" smtClean="0">
                <a:ea typeface="DejaVu Sans" panose="020B0603030804020204" pitchFamily="34" charset="0"/>
              </a:rPr>
              <a:t>parità: ogni Stato membro ha diritto a un voto </a:t>
            </a:r>
            <a:r>
              <a:rPr lang="it-IT" kern="50" dirty="0">
                <a:ea typeface="DejaVu Sans" panose="020B0603030804020204" pitchFamily="34" charset="0"/>
              </a:rPr>
              <a:t>(art. 18, par. 1</a:t>
            </a:r>
            <a:r>
              <a:rPr lang="it-IT" kern="50" dirty="0" smtClean="0">
                <a:ea typeface="DejaVu Sans" panose="020B0603030804020204" pitchFamily="34" charset="0"/>
              </a:rPr>
              <a:t>). </a:t>
            </a:r>
          </a:p>
          <a:p>
            <a:pPr marL="800100" lvl="1" indent="-342900" algn="just">
              <a:tabLst>
                <a:tab pos="685800" algn="l"/>
              </a:tabLst>
            </a:pPr>
            <a:r>
              <a:rPr lang="it-IT" kern="50" dirty="0" smtClean="0">
                <a:ea typeface="DejaVu Sans" panose="020B0603030804020204" pitchFamily="34" charset="0"/>
              </a:rPr>
              <a:t>L’Assemblea </a:t>
            </a:r>
            <a:r>
              <a:rPr lang="it-IT" kern="50" dirty="0">
                <a:ea typeface="DejaVu Sans" panose="020B0603030804020204" pitchFamily="34" charset="0"/>
              </a:rPr>
              <a:t>ha </a:t>
            </a:r>
            <a:r>
              <a:rPr lang="it-IT" i="1" kern="50" dirty="0">
                <a:solidFill>
                  <a:srgbClr val="FF0000"/>
                </a:solidFill>
                <a:ea typeface="DejaVu Sans" panose="020B0603030804020204" pitchFamily="34" charset="0"/>
              </a:rPr>
              <a:t>una competenza di discussione e di raccomandazione generale</a:t>
            </a:r>
            <a:r>
              <a:rPr lang="it-IT" kern="50" dirty="0">
                <a:ea typeface="DejaVu Sans" panose="020B0603030804020204" pitchFamily="34" charset="0"/>
              </a:rPr>
              <a:t>; decide a maggioranza semplice </a:t>
            </a:r>
            <a:r>
              <a:rPr lang="it-IT" kern="50" dirty="0" smtClean="0">
                <a:ea typeface="DejaVu Sans" panose="020B0603030804020204" pitchFamily="34" charset="0"/>
              </a:rPr>
              <a:t>e, </a:t>
            </a:r>
            <a:r>
              <a:rPr lang="it-IT" kern="50" dirty="0">
                <a:ea typeface="DejaVu Sans" panose="020B0603030804020204" pitchFamily="34" charset="0"/>
              </a:rPr>
              <a:t>su questioni importanti (indicate all’art. 18, par. 2</a:t>
            </a:r>
            <a:r>
              <a:rPr lang="it-IT" kern="50" dirty="0" smtClean="0">
                <a:ea typeface="DejaVu Sans" panose="020B0603030804020204" pitchFamily="34" charset="0"/>
              </a:rPr>
              <a:t>), </a:t>
            </a:r>
            <a:r>
              <a:rPr lang="it-IT" kern="50" dirty="0">
                <a:ea typeface="DejaVu Sans" panose="020B0603030804020204" pitchFamily="34" charset="0"/>
              </a:rPr>
              <a:t>a maggioranza qualificata (2/3 dei presenti e votanti</a:t>
            </a:r>
            <a:r>
              <a:rPr lang="it-IT" kern="50" dirty="0" smtClean="0">
                <a:ea typeface="DejaVu Sans" panose="020B0603030804020204" pitchFamily="34" charset="0"/>
              </a:rPr>
              <a:t>).</a:t>
            </a:r>
          </a:p>
          <a:p>
            <a:pPr marL="800100" lvl="1" indent="-342900" algn="just">
              <a:tabLst>
                <a:tab pos="685800" algn="l"/>
              </a:tabLst>
            </a:pPr>
            <a:r>
              <a:rPr lang="it-IT" kern="50" dirty="0" smtClean="0">
                <a:ea typeface="DejaVu Sans" panose="020B0603030804020204" pitchFamily="34" charset="0"/>
              </a:rPr>
              <a:t>F</a:t>
            </a:r>
            <a:r>
              <a:rPr lang="it-IT" kern="50" dirty="0" smtClean="0">
                <a:ea typeface="DejaVu Sans" panose="020B0603030804020204" pitchFamily="34" charset="0"/>
              </a:rPr>
              <a:t>ra </a:t>
            </a:r>
            <a:r>
              <a:rPr lang="it-IT" kern="50" dirty="0">
                <a:ea typeface="DejaVu Sans" panose="020B0603030804020204" pitchFamily="34" charset="0"/>
              </a:rPr>
              <a:t>queste ultime le raccomandazioni relative al mantenimento della pace e della sicurezza internazionale, l’elezione dei membri non permanenti del </a:t>
            </a:r>
            <a:r>
              <a:rPr lang="it-IT" kern="50" dirty="0" err="1">
                <a:ea typeface="DejaVu Sans" panose="020B0603030804020204" pitchFamily="34" charset="0"/>
              </a:rPr>
              <a:t>CdS</a:t>
            </a:r>
            <a:r>
              <a:rPr lang="it-IT" kern="50" dirty="0">
                <a:ea typeface="DejaVu Sans" panose="020B0603030804020204" pitchFamily="34" charset="0"/>
              </a:rPr>
              <a:t>, l’ammissione la sospensione e l’espulsione degli Stati membri e le questioni di bilancio (art. 18, par. 2</a:t>
            </a:r>
            <a:r>
              <a:rPr lang="it-IT" kern="50" dirty="0" smtClean="0">
                <a:ea typeface="DejaVu Sans" panose="020B0603030804020204" pitchFamily="34" charset="0"/>
              </a:rPr>
              <a:t>). </a:t>
            </a:r>
            <a:endParaRPr lang="it-IT" kern="50" dirty="0" smtClean="0">
              <a:ea typeface="DejaVu Sans" panose="020B0603030804020204" pitchFamily="34" charset="0"/>
            </a:endParaRPr>
          </a:p>
          <a:p>
            <a:pPr marL="800100" lvl="1" indent="-342900" algn="just">
              <a:tabLst>
                <a:tab pos="685800" algn="l"/>
              </a:tabLst>
            </a:pPr>
            <a:r>
              <a:rPr lang="it-IT" kern="50" dirty="0" smtClean="0">
                <a:ea typeface="DejaVu Sans" panose="020B0603030804020204" pitchFamily="34" charset="0"/>
              </a:rPr>
              <a:t>A </a:t>
            </a:r>
            <a:r>
              <a:rPr lang="it-IT" kern="50" dirty="0">
                <a:ea typeface="DejaVu Sans" panose="020B0603030804020204" pitchFamily="34" charset="0"/>
              </a:rPr>
              <a:t>parte </a:t>
            </a:r>
            <a:r>
              <a:rPr lang="it-IT" kern="50" dirty="0" smtClean="0">
                <a:ea typeface="DejaVu Sans" panose="020B0603030804020204" pitchFamily="34" charset="0"/>
              </a:rPr>
              <a:t>le </a:t>
            </a:r>
            <a:r>
              <a:rPr lang="it-IT" kern="50" dirty="0">
                <a:ea typeface="DejaVu Sans" panose="020B0603030804020204" pitchFamily="34" charset="0"/>
              </a:rPr>
              <a:t>citate risoluzioni relative a questioni istituzionali (ammissione di nuovi membri, art. 4.2; sospensione dei diritti di membro, art. 5; espulsione di un membro che abbia persistentemente violato i principi della Carta: art. 6: adottate dall’AG su raccomandazione del </a:t>
            </a:r>
            <a:r>
              <a:rPr lang="it-IT" kern="50" dirty="0" err="1">
                <a:ea typeface="DejaVu Sans" panose="020B0603030804020204" pitchFamily="34" charset="0"/>
              </a:rPr>
              <a:t>CdS</a:t>
            </a:r>
            <a:r>
              <a:rPr lang="it-IT" kern="50" dirty="0">
                <a:ea typeface="DejaVu Sans" panose="020B0603030804020204" pitchFamily="34" charset="0"/>
              </a:rPr>
              <a:t>; v. anche le risoluzioni relative alla ripartizione delle spese, art. 17.2, alla sospensione del diritto di voto del membro moroso, art. </a:t>
            </a:r>
            <a:r>
              <a:rPr lang="it-IT" kern="50" dirty="0" smtClean="0">
                <a:ea typeface="DejaVu Sans" panose="020B0603030804020204" pitchFamily="34" charset="0"/>
              </a:rPr>
              <a:t>19), </a:t>
            </a:r>
            <a:r>
              <a:rPr lang="it-IT" kern="50" dirty="0" smtClean="0">
                <a:ea typeface="DejaVu Sans" panose="020B0603030804020204" pitchFamily="34" charset="0"/>
              </a:rPr>
              <a:t>gli atti dell’Assemblea generale </a:t>
            </a:r>
            <a:r>
              <a:rPr lang="it-IT" i="1" kern="50" dirty="0" smtClean="0">
                <a:solidFill>
                  <a:srgbClr val="FF0000"/>
                </a:solidFill>
                <a:ea typeface="DejaVu Sans" panose="020B0603030804020204" pitchFamily="34" charset="0"/>
              </a:rPr>
              <a:t>non</a:t>
            </a:r>
            <a:r>
              <a:rPr lang="it-IT" kern="50" dirty="0" smtClean="0">
                <a:ea typeface="DejaVu Sans" panose="020B0603030804020204" pitchFamily="34" charset="0"/>
              </a:rPr>
              <a:t> hanno </a:t>
            </a:r>
            <a:r>
              <a:rPr lang="it-IT" i="1" kern="50" dirty="0">
                <a:solidFill>
                  <a:srgbClr val="FF0000"/>
                </a:solidFill>
                <a:ea typeface="DejaVu Sans" panose="020B0603030804020204" pitchFamily="34" charset="0"/>
              </a:rPr>
              <a:t>forza vincolante</a:t>
            </a:r>
            <a:r>
              <a:rPr lang="it-IT" kern="50" dirty="0">
                <a:ea typeface="DejaVu Sans" panose="020B0603030804020204" pitchFamily="34" charset="0"/>
              </a:rPr>
              <a:t>. </a:t>
            </a:r>
            <a:endParaRPr lang="it-IT" kern="50" dirty="0" smtClean="0">
              <a:ea typeface="DejaVu Sans" panose="020B0603030804020204" pitchFamily="34" charset="0"/>
            </a:endParaRPr>
          </a:p>
        </p:txBody>
      </p:sp>
    </p:spTree>
    <p:extLst>
      <p:ext uri="{BB962C8B-B14F-4D97-AF65-F5344CB8AC3E}">
        <p14:creationId xmlns:p14="http://schemas.microsoft.com/office/powerpoint/2010/main" val="347724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t>
            </a:r>
            <a:r>
              <a:rPr lang="it-IT" dirty="0" err="1" smtClean="0"/>
              <a:t>Asseblea</a:t>
            </a:r>
            <a:r>
              <a:rPr lang="it-IT" dirty="0" smtClean="0"/>
              <a:t> generale e la funzione «normativa»</a:t>
            </a:r>
            <a:endParaRPr lang="it-IT" dirty="0"/>
          </a:p>
        </p:txBody>
      </p:sp>
      <p:sp>
        <p:nvSpPr>
          <p:cNvPr id="3" name="Segnaposto contenuto 2"/>
          <p:cNvSpPr>
            <a:spLocks noGrp="1"/>
          </p:cNvSpPr>
          <p:nvPr>
            <p:ph idx="1"/>
          </p:nvPr>
        </p:nvSpPr>
        <p:spPr/>
        <p:txBody>
          <a:bodyPr>
            <a:normAutofit/>
          </a:bodyPr>
          <a:lstStyle/>
          <a:p>
            <a:pPr marL="800100" lvl="1" indent="-342900" algn="just">
              <a:tabLst>
                <a:tab pos="685800" algn="l"/>
              </a:tabLst>
            </a:pPr>
            <a:r>
              <a:rPr lang="en-US" sz="1800" kern="50" dirty="0" err="1">
                <a:ea typeface="DejaVu Sans" panose="020B0603030804020204" pitchFamily="34" charset="0"/>
              </a:rPr>
              <a:t>L’Assemblea</a:t>
            </a:r>
            <a:r>
              <a:rPr lang="en-US" sz="1800" kern="50" dirty="0">
                <a:ea typeface="DejaVu Sans" panose="020B0603030804020204" pitchFamily="34" charset="0"/>
              </a:rPr>
              <a:t> </a:t>
            </a:r>
            <a:r>
              <a:rPr lang="en-US" sz="1800" kern="50" dirty="0" err="1">
                <a:ea typeface="DejaVu Sans" panose="020B0603030804020204" pitchFamily="34" charset="0"/>
              </a:rPr>
              <a:t>esercita</a:t>
            </a:r>
            <a:r>
              <a:rPr lang="en-US" sz="1800" kern="50" dirty="0">
                <a:ea typeface="DejaVu Sans" panose="020B0603030804020204" pitchFamily="34" charset="0"/>
              </a:rPr>
              <a:t> </a:t>
            </a:r>
            <a:r>
              <a:rPr lang="en-US" sz="1800" kern="50" dirty="0" smtClean="0">
                <a:ea typeface="DejaVu Sans" panose="020B0603030804020204" pitchFamily="34" charset="0"/>
              </a:rPr>
              <a:t>un </a:t>
            </a:r>
            <a:r>
              <a:rPr lang="en-US" sz="1800" kern="50" dirty="0" err="1" smtClean="0">
                <a:ea typeface="DejaVu Sans" panose="020B0603030804020204" pitchFamily="34" charset="0"/>
              </a:rPr>
              <a:t>generale</a:t>
            </a:r>
            <a:r>
              <a:rPr lang="en-US" sz="1800" kern="50" dirty="0" smtClean="0">
                <a:ea typeface="DejaVu Sans" panose="020B0603030804020204" pitchFamily="34" charset="0"/>
              </a:rPr>
              <a:t> </a:t>
            </a:r>
            <a:r>
              <a:rPr lang="en-US" sz="1800" kern="50" dirty="0" err="1" smtClean="0">
                <a:ea typeface="DejaVu Sans" panose="020B0603030804020204" pitchFamily="34" charset="0"/>
              </a:rPr>
              <a:t>potere</a:t>
            </a:r>
            <a:r>
              <a:rPr lang="en-US" sz="1800" kern="50" dirty="0" smtClean="0">
                <a:ea typeface="DejaVu Sans" panose="020B0603030804020204" pitchFamily="34" charset="0"/>
              </a:rPr>
              <a:t> di </a:t>
            </a:r>
            <a:r>
              <a:rPr lang="en-US" sz="1800" kern="50" dirty="0" err="1">
                <a:ea typeface="DejaVu Sans" panose="020B0603030804020204" pitchFamily="34" charset="0"/>
              </a:rPr>
              <a:t>raccomandazione</a:t>
            </a:r>
            <a:r>
              <a:rPr lang="en-US" sz="1800" kern="50" dirty="0">
                <a:ea typeface="DejaVu Sans" panose="020B0603030804020204" pitchFamily="34" charset="0"/>
              </a:rPr>
              <a:t> </a:t>
            </a:r>
            <a:r>
              <a:rPr lang="en-US" sz="1800" kern="50" dirty="0" smtClean="0">
                <a:ea typeface="DejaVu Sans" panose="020B0603030804020204" pitchFamily="34" charset="0"/>
              </a:rPr>
              <a:t>(di </a:t>
            </a:r>
            <a:r>
              <a:rPr lang="en-US" sz="1800" kern="50" dirty="0" err="1" smtClean="0">
                <a:ea typeface="DejaVu Sans" panose="020B0603030804020204" pitchFamily="34" charset="0"/>
              </a:rPr>
              <a:t>natura</a:t>
            </a:r>
            <a:r>
              <a:rPr lang="en-US" sz="1800" kern="50" dirty="0" smtClean="0">
                <a:ea typeface="DejaVu Sans" panose="020B0603030804020204" pitchFamily="34" charset="0"/>
              </a:rPr>
              <a:t> </a:t>
            </a:r>
            <a:r>
              <a:rPr lang="en-US" sz="1800" kern="50" dirty="0" err="1" smtClean="0">
                <a:ea typeface="DejaVu Sans" panose="020B0603030804020204" pitchFamily="34" charset="0"/>
              </a:rPr>
              <a:t>politica</a:t>
            </a:r>
            <a:r>
              <a:rPr lang="en-US" sz="1800" kern="50" dirty="0" smtClean="0">
                <a:ea typeface="DejaVu Sans" panose="020B0603030804020204" pitchFamily="34" charset="0"/>
              </a:rPr>
              <a:t>). Ex art</a:t>
            </a:r>
            <a:r>
              <a:rPr lang="en-US" sz="1800" kern="50" dirty="0">
                <a:ea typeface="DejaVu Sans" panose="020B0603030804020204" pitchFamily="34" charset="0"/>
              </a:rPr>
              <a:t>. </a:t>
            </a:r>
            <a:r>
              <a:rPr lang="en-US" sz="1800" kern="50" dirty="0" smtClean="0">
                <a:ea typeface="DejaVu Sans" panose="020B0603030804020204" pitchFamily="34" charset="0"/>
              </a:rPr>
              <a:t>10 Carta ONU, “</a:t>
            </a:r>
            <a:r>
              <a:rPr lang="en-US" sz="1800" i="1" kern="50" dirty="0">
                <a:ea typeface="DejaVu Sans" panose="020B0603030804020204" pitchFamily="34" charset="0"/>
              </a:rPr>
              <a:t>The General Assembly </a:t>
            </a:r>
            <a:r>
              <a:rPr lang="en-US" sz="1800" i="1" kern="50" dirty="0">
                <a:solidFill>
                  <a:srgbClr val="FF0000"/>
                </a:solidFill>
                <a:ea typeface="DejaVu Sans" panose="020B0603030804020204" pitchFamily="34" charset="0"/>
              </a:rPr>
              <a:t>may discuss any questions or any matters within the scope of the present Charter or relating to the powers and functions of any organs</a:t>
            </a:r>
            <a:r>
              <a:rPr lang="en-US" sz="1800" i="1" kern="50" dirty="0">
                <a:ea typeface="DejaVu Sans" panose="020B0603030804020204" pitchFamily="34" charset="0"/>
              </a:rPr>
              <a:t> provided for in the present Charter, and, except as provided in Article 12, may make recommendations to the Members of the United Nations or to the Security Council or to both on any such questions or matters</a:t>
            </a:r>
            <a:r>
              <a:rPr lang="en-US" sz="1800" kern="50" dirty="0" smtClean="0">
                <a:ea typeface="DejaVu Sans" panose="020B0603030804020204" pitchFamily="34" charset="0"/>
              </a:rPr>
              <a:t>”</a:t>
            </a:r>
            <a:r>
              <a:rPr lang="it-IT" sz="1800" kern="50" dirty="0" smtClean="0">
                <a:ea typeface="DejaVu Sans" panose="020B0603030804020204" pitchFamily="34" charset="0"/>
              </a:rPr>
              <a:t>. </a:t>
            </a:r>
            <a:endParaRPr lang="it-IT" sz="1800" kern="50" dirty="0">
              <a:ea typeface="DejaVu Sans" panose="020B0603030804020204" pitchFamily="34" charset="0"/>
            </a:endParaRPr>
          </a:p>
          <a:p>
            <a:pPr marL="800100" lvl="1" indent="-342900" algn="just">
              <a:tabLst>
                <a:tab pos="685800" algn="l"/>
              </a:tabLst>
            </a:pPr>
            <a:r>
              <a:rPr lang="it-IT" sz="1800" kern="50" dirty="0" smtClean="0">
                <a:ea typeface="DejaVu Sans" panose="020B0603030804020204" pitchFamily="34" charset="0"/>
              </a:rPr>
              <a:t>Rilevante la sua azione </a:t>
            </a:r>
            <a:r>
              <a:rPr lang="it-IT" sz="1800" kern="50" dirty="0">
                <a:ea typeface="DejaVu Sans" panose="020B0603030804020204" pitchFamily="34" charset="0"/>
              </a:rPr>
              <a:t>di </a:t>
            </a:r>
            <a:r>
              <a:rPr lang="it-IT" sz="1800" kern="50" dirty="0" smtClean="0">
                <a:ea typeface="DejaVu Sans" panose="020B0603030804020204" pitchFamily="34" charset="0"/>
              </a:rPr>
              <a:t>«impulso» </a:t>
            </a:r>
            <a:r>
              <a:rPr lang="it-IT" sz="1800" kern="50" dirty="0">
                <a:ea typeface="DejaVu Sans" panose="020B0603030804020204" pitchFamily="34" charset="0"/>
              </a:rPr>
              <a:t>per </a:t>
            </a:r>
            <a:r>
              <a:rPr lang="it-IT" sz="1800" kern="50" dirty="0">
                <a:solidFill>
                  <a:srgbClr val="FF0000"/>
                </a:solidFill>
                <a:ea typeface="DejaVu Sans" panose="020B0603030804020204" pitchFamily="34" charset="0"/>
              </a:rPr>
              <a:t>lo sviluppo del diritto </a:t>
            </a:r>
            <a:r>
              <a:rPr lang="it-IT" sz="1800" kern="50" dirty="0" smtClean="0">
                <a:solidFill>
                  <a:srgbClr val="FF0000"/>
                </a:solidFill>
                <a:ea typeface="DejaVu Sans" panose="020B0603030804020204" pitchFamily="34" charset="0"/>
              </a:rPr>
              <a:t>internazionale</a:t>
            </a:r>
            <a:r>
              <a:rPr lang="it-IT" sz="1800" kern="50" dirty="0" smtClean="0">
                <a:ea typeface="DejaVu Sans" panose="020B0603030804020204" pitchFamily="34" charset="0"/>
              </a:rPr>
              <a:t>. </a:t>
            </a:r>
            <a:r>
              <a:rPr lang="it-IT" sz="1800" kern="50" dirty="0">
                <a:ea typeface="DejaVu Sans" panose="020B0603030804020204" pitchFamily="34" charset="0"/>
              </a:rPr>
              <a:t>Operando attraverso la </a:t>
            </a:r>
            <a:r>
              <a:rPr lang="it-IT" sz="1800" kern="50" dirty="0">
                <a:solidFill>
                  <a:srgbClr val="FF0000"/>
                </a:solidFill>
                <a:ea typeface="DejaVu Sans" panose="020B0603030804020204" pitchFamily="34" charset="0"/>
              </a:rPr>
              <a:t>Commissione di diritto internazionale </a:t>
            </a:r>
            <a:r>
              <a:rPr lang="it-IT" sz="1800" kern="50" dirty="0">
                <a:ea typeface="DejaVu Sans" panose="020B0603030804020204" pitchFamily="34" charset="0"/>
              </a:rPr>
              <a:t>(CDI, </a:t>
            </a:r>
            <a:r>
              <a:rPr lang="it-IT" sz="1800" kern="50" dirty="0" smtClean="0">
                <a:ea typeface="DejaVu Sans" panose="020B0603030804020204" pitchFamily="34" charset="0"/>
              </a:rPr>
              <a:t>suo organo </a:t>
            </a:r>
            <a:r>
              <a:rPr lang="it-IT" sz="1800" kern="50" dirty="0">
                <a:ea typeface="DejaVu Sans" panose="020B0603030804020204" pitchFamily="34" charset="0"/>
              </a:rPr>
              <a:t>sussidiario), l’Assemblea generale </a:t>
            </a:r>
            <a:r>
              <a:rPr lang="it-IT" sz="1800" u="sng" kern="50" dirty="0">
                <a:solidFill>
                  <a:srgbClr val="FF0000"/>
                </a:solidFill>
                <a:ea typeface="DejaVu Sans" panose="020B0603030804020204" pitchFamily="34" charset="0"/>
              </a:rPr>
              <a:t>promuove studi e fa raccomandazioni</a:t>
            </a:r>
            <a:r>
              <a:rPr lang="it-IT" sz="1800" kern="50" dirty="0">
                <a:ea typeface="DejaVu Sans" panose="020B0603030804020204" pitchFamily="34" charset="0"/>
              </a:rPr>
              <a:t> intesi alla «codificazione» </a:t>
            </a:r>
            <a:r>
              <a:rPr lang="it-IT" sz="1800" kern="50" dirty="0" smtClean="0">
                <a:ea typeface="DejaVu Sans" panose="020B0603030804020204" pitchFamily="34" charset="0"/>
              </a:rPr>
              <a:t>e all0 «sviluppo» del </a:t>
            </a:r>
            <a:r>
              <a:rPr lang="it-IT" sz="1800" kern="50" dirty="0">
                <a:ea typeface="DejaVu Sans" panose="020B0603030804020204" pitchFamily="34" charset="0"/>
              </a:rPr>
              <a:t>diritto internazionale non scritto </a:t>
            </a:r>
            <a:r>
              <a:rPr lang="it-IT" sz="1800" kern="50" dirty="0" smtClean="0">
                <a:ea typeface="DejaVu Sans" panose="020B0603030804020204" pitchFamily="34" charset="0"/>
              </a:rPr>
              <a:t>(art</a:t>
            </a:r>
            <a:r>
              <a:rPr lang="it-IT" sz="1800" kern="50" dirty="0">
                <a:ea typeface="DejaVu Sans" panose="020B0603030804020204" pitchFamily="34" charset="0"/>
              </a:rPr>
              <a:t>. </a:t>
            </a:r>
            <a:r>
              <a:rPr lang="it-IT" sz="1800" kern="50" dirty="0" smtClean="0">
                <a:ea typeface="DejaVu Sans" panose="020B0603030804020204" pitchFamily="34" charset="0"/>
              </a:rPr>
              <a:t>11 Carta ONU). </a:t>
            </a:r>
          </a:p>
          <a:p>
            <a:pPr marL="800100" lvl="1" indent="-342900" algn="just">
              <a:tabLst>
                <a:tab pos="685800" algn="l"/>
              </a:tabLst>
            </a:pPr>
            <a:r>
              <a:rPr lang="it-IT" sz="1800" kern="50" dirty="0" smtClean="0">
                <a:ea typeface="DejaVu Sans" panose="020B0603030804020204" pitchFamily="34" charset="0"/>
              </a:rPr>
              <a:t>Rilevante </a:t>
            </a:r>
            <a:r>
              <a:rPr lang="it-IT" sz="1800" kern="50" dirty="0">
                <a:ea typeface="DejaVu Sans" panose="020B0603030804020204" pitchFamily="34" charset="0"/>
              </a:rPr>
              <a:t>attività è altresì l’adozione di </a:t>
            </a:r>
            <a:r>
              <a:rPr lang="it-IT" sz="1800" i="1" kern="50" dirty="0">
                <a:solidFill>
                  <a:srgbClr val="FF0000"/>
                </a:solidFill>
                <a:ea typeface="DejaVu Sans" panose="020B0603030804020204" pitchFamily="34" charset="0"/>
              </a:rPr>
              <a:t>risoluzioni che proclamano </a:t>
            </a:r>
            <a:r>
              <a:rPr lang="it-IT" sz="1800" i="1" kern="50" dirty="0" smtClean="0">
                <a:solidFill>
                  <a:srgbClr val="FF0000"/>
                </a:solidFill>
                <a:ea typeface="DejaVu Sans" panose="020B0603030804020204" pitchFamily="34" charset="0"/>
              </a:rPr>
              <a:t>o dichiarano «principi» del diritto internazionale</a:t>
            </a:r>
            <a:r>
              <a:rPr lang="it-IT" sz="1800" kern="50" dirty="0" smtClean="0">
                <a:ea typeface="DejaVu Sans" panose="020B0603030804020204" pitchFamily="34" charset="0"/>
              </a:rPr>
              <a:t> </a:t>
            </a:r>
            <a:r>
              <a:rPr lang="it-IT" sz="1800" kern="50" dirty="0">
                <a:ea typeface="DejaVu Sans" panose="020B0603030804020204" pitchFamily="34" charset="0"/>
              </a:rPr>
              <a:t>(desunti dalla Carta e da altri </a:t>
            </a:r>
            <a:r>
              <a:rPr lang="it-IT" sz="1800" kern="50" dirty="0" smtClean="0">
                <a:ea typeface="DejaVu Sans" panose="020B0603030804020204" pitchFamily="34" charset="0"/>
              </a:rPr>
              <a:t>strumenti: c.d. «Dichiarazioni </a:t>
            </a:r>
            <a:r>
              <a:rPr lang="it-IT" sz="1800" kern="50" dirty="0">
                <a:ea typeface="DejaVu Sans" panose="020B0603030804020204" pitchFamily="34" charset="0"/>
              </a:rPr>
              <a:t>di </a:t>
            </a:r>
            <a:r>
              <a:rPr lang="it-IT" sz="1800" kern="50" dirty="0" smtClean="0">
                <a:ea typeface="DejaVu Sans" panose="020B0603030804020204" pitchFamily="34" charset="0"/>
              </a:rPr>
              <a:t>principi» </a:t>
            </a:r>
            <a:r>
              <a:rPr lang="it-IT" sz="1800" kern="50" dirty="0">
                <a:ea typeface="DejaVu Sans" panose="020B0603030804020204" pitchFamily="34" charset="0"/>
              </a:rPr>
              <a:t>dell’Assemblea generale). Per la loro solennità, tali risoluzioni hanno un valore morale che sovente orienta </a:t>
            </a:r>
            <a:r>
              <a:rPr lang="it-IT" sz="1800" kern="50" dirty="0" smtClean="0">
                <a:ea typeface="DejaVu Sans" panose="020B0603030804020204" pitchFamily="34" charset="0"/>
              </a:rPr>
              <a:t>gli Stati membri ad </a:t>
            </a:r>
            <a:r>
              <a:rPr lang="it-IT" sz="1800" kern="50" dirty="0">
                <a:ea typeface="DejaVu Sans" panose="020B0603030804020204" pitchFamily="34" charset="0"/>
              </a:rPr>
              <a:t>un agire </a:t>
            </a:r>
            <a:r>
              <a:rPr lang="it-IT" sz="1800" kern="50" dirty="0" smtClean="0">
                <a:ea typeface="DejaVu Sans" panose="020B0603030804020204" pitchFamily="34" charset="0"/>
              </a:rPr>
              <a:t>conforme (v. soft law e consuetudine internazionale).</a:t>
            </a:r>
            <a:endParaRPr lang="it-IT" sz="1800" kern="50" dirty="0">
              <a:ea typeface="DejaVu Sans" panose="020B0603030804020204" pitchFamily="34" charset="0"/>
            </a:endParaRPr>
          </a:p>
          <a:p>
            <a:endParaRPr lang="it-IT" dirty="0"/>
          </a:p>
        </p:txBody>
      </p:sp>
    </p:spTree>
    <p:extLst>
      <p:ext uri="{BB962C8B-B14F-4D97-AF65-F5344CB8AC3E}">
        <p14:creationId xmlns:p14="http://schemas.microsoft.com/office/powerpoint/2010/main" val="34153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il Consiglio di Sicurezza</a:t>
            </a:r>
            <a:endParaRPr lang="it-IT" dirty="0"/>
          </a:p>
        </p:txBody>
      </p:sp>
      <p:sp>
        <p:nvSpPr>
          <p:cNvPr id="3" name="Segnaposto contenuto 2"/>
          <p:cNvSpPr>
            <a:spLocks noGrp="1"/>
          </p:cNvSpPr>
          <p:nvPr>
            <p:ph idx="1"/>
          </p:nvPr>
        </p:nvSpPr>
        <p:spPr/>
        <p:txBody>
          <a:bodyPr>
            <a:normAutofit/>
          </a:bodyPr>
          <a:lstStyle/>
          <a:p>
            <a:pPr marL="372745" algn="just">
              <a:spcAft>
                <a:spcPts val="0"/>
              </a:spcAft>
            </a:pPr>
            <a:r>
              <a:rPr lang="it-IT" sz="1700" kern="50" dirty="0" smtClean="0">
                <a:solidFill>
                  <a:srgbClr val="6A3A20"/>
                </a:solidFill>
                <a:ea typeface="DejaVu Sans" panose="020B0603030804020204" pitchFamily="34" charset="0"/>
              </a:rPr>
              <a:t>2. Il </a:t>
            </a:r>
            <a:r>
              <a:rPr lang="it-IT" sz="1700" i="1" u="sng" kern="50" dirty="0">
                <a:solidFill>
                  <a:srgbClr val="FF0000"/>
                </a:solidFill>
                <a:ea typeface="DejaVu Sans" panose="020B0603030804020204" pitchFamily="34" charset="0"/>
              </a:rPr>
              <a:t>Consiglio di Sicurezza</a:t>
            </a:r>
            <a:r>
              <a:rPr lang="it-IT" sz="1700" kern="50" dirty="0">
                <a:solidFill>
                  <a:srgbClr val="FF0000"/>
                </a:solidFill>
                <a:ea typeface="DejaVu Sans" panose="020B0603030804020204" pitchFamily="34" charset="0"/>
              </a:rPr>
              <a:t> (art. 23-32 Carta)</a:t>
            </a:r>
            <a:r>
              <a:rPr lang="it-IT" sz="1700" kern="50" dirty="0">
                <a:solidFill>
                  <a:srgbClr val="6A3A20"/>
                </a:solidFill>
                <a:ea typeface="DejaVu Sans" panose="020B0603030804020204" pitchFamily="34" charset="0"/>
              </a:rPr>
              <a:t>, organo ristretto, si compone di 15 membri, di cui 5 permanenti, e 10 </a:t>
            </a:r>
            <a:r>
              <a:rPr lang="it-IT" sz="1700" kern="50" dirty="0" smtClean="0">
                <a:solidFill>
                  <a:srgbClr val="6A3A20"/>
                </a:solidFill>
                <a:ea typeface="DejaVu Sans" panose="020B0603030804020204" pitchFamily="34" charset="0"/>
              </a:rPr>
              <a:t>eletti </a:t>
            </a:r>
            <a:r>
              <a:rPr lang="it-IT" sz="1700" kern="50" dirty="0">
                <a:solidFill>
                  <a:srgbClr val="6A3A20"/>
                </a:solidFill>
                <a:ea typeface="DejaVu Sans" panose="020B0603030804020204" pitchFamily="34" charset="0"/>
              </a:rPr>
              <a:t>dall’Assemblea secondo i criteri fissati dall’art. 23 dello Statuto (</a:t>
            </a:r>
            <a:r>
              <a:rPr lang="it-IT" sz="1700" i="1" kern="50" dirty="0">
                <a:solidFill>
                  <a:srgbClr val="FF0000"/>
                </a:solidFill>
                <a:ea typeface="DejaVu Sans" panose="020B0603030804020204" pitchFamily="34" charset="0"/>
              </a:rPr>
              <a:t>contributo al mantenimento della pace, equa distribuzione geografica</a:t>
            </a:r>
            <a:r>
              <a:rPr lang="it-IT" sz="1700" kern="50" dirty="0">
                <a:solidFill>
                  <a:srgbClr val="6A3A20"/>
                </a:solidFill>
                <a:ea typeface="DejaVu Sans" panose="020B0603030804020204" pitchFamily="34" charset="0"/>
              </a:rPr>
              <a:t>): </a:t>
            </a:r>
            <a:r>
              <a:rPr lang="it-IT" sz="1700" kern="50" dirty="0" smtClean="0">
                <a:solidFill>
                  <a:srgbClr val="6A3A20"/>
                </a:solidFill>
                <a:ea typeface="DejaVu Sans" panose="020B0603030804020204" pitchFamily="34" charset="0"/>
              </a:rPr>
              <a:t>«</a:t>
            </a:r>
            <a:r>
              <a:rPr lang="en-US" sz="1700" i="1" kern="50" dirty="0" smtClean="0">
                <a:solidFill>
                  <a:srgbClr val="6A3A20"/>
                </a:solidFill>
                <a:ea typeface="Lucida Sans Unicode" panose="020B0602030504020204" pitchFamily="34" charset="0"/>
              </a:rPr>
              <a:t>Assembly </a:t>
            </a:r>
            <a:r>
              <a:rPr lang="en-US" sz="1700" i="1" kern="50" dirty="0">
                <a:solidFill>
                  <a:srgbClr val="6A3A20"/>
                </a:solidFill>
                <a:ea typeface="Lucida Sans Unicode" panose="020B0602030504020204" pitchFamily="34" charset="0"/>
              </a:rPr>
              <a:t>shall elect ten other Members of the United Nations to be non-permanent members of the Security Council, due regard being specially paid, in the first instance to the contribution of Members of the United Nations to the maintenance of international peace and security and to the other purposes of the Organization, and also to equitable geographical distribution</a:t>
            </a:r>
            <a:r>
              <a:rPr lang="en-US" sz="1700" kern="50" dirty="0">
                <a:solidFill>
                  <a:srgbClr val="6A3A20"/>
                </a:solidFill>
                <a:ea typeface="Lucida Sans Unicode" panose="020B0602030504020204" pitchFamily="34" charset="0"/>
              </a:rPr>
              <a:t>» (art. 23.1 Carta ONU).</a:t>
            </a:r>
            <a:r>
              <a:rPr lang="it-IT" sz="1700" kern="50" dirty="0">
                <a:solidFill>
                  <a:srgbClr val="6A3A20"/>
                </a:solidFill>
                <a:ea typeface="Lucida Sans Unicode" panose="020B0602030504020204" pitchFamily="34" charset="0"/>
              </a:rPr>
              <a:t> </a:t>
            </a:r>
            <a:endParaRPr lang="it-IT" sz="1700" kern="50" dirty="0" smtClean="0">
              <a:solidFill>
                <a:srgbClr val="6A3A20"/>
              </a:solidFill>
              <a:ea typeface="Lucida Sans Unicode" panose="020B0602030504020204" pitchFamily="34" charset="0"/>
            </a:endParaRPr>
          </a:p>
          <a:p>
            <a:pPr marL="372745" algn="just">
              <a:spcAft>
                <a:spcPts val="0"/>
              </a:spcAft>
            </a:pPr>
            <a:r>
              <a:rPr lang="it-IT" sz="1700" kern="50" dirty="0" smtClean="0">
                <a:solidFill>
                  <a:srgbClr val="6A3A20"/>
                </a:solidFill>
                <a:ea typeface="Lucida Sans Unicode" panose="020B0602030504020204" pitchFamily="34" charset="0"/>
              </a:rPr>
              <a:t>Il </a:t>
            </a:r>
            <a:r>
              <a:rPr lang="it-IT" sz="1700" kern="50" dirty="0" smtClean="0">
                <a:solidFill>
                  <a:srgbClr val="6A3A20"/>
                </a:solidFill>
                <a:ea typeface="Lucida Sans Unicode" panose="020B0602030504020204" pitchFamily="34" charset="0"/>
              </a:rPr>
              <a:t>Consiglio </a:t>
            </a:r>
            <a:r>
              <a:rPr lang="it-IT" sz="1700" kern="50" dirty="0">
                <a:solidFill>
                  <a:srgbClr val="6A3A20"/>
                </a:solidFill>
                <a:ea typeface="Lucida Sans Unicode" panose="020B0602030504020204" pitchFamily="34" charset="0"/>
              </a:rPr>
              <a:t>h</a:t>
            </a:r>
            <a:r>
              <a:rPr lang="it-IT" sz="1700" kern="50" dirty="0">
                <a:solidFill>
                  <a:srgbClr val="6A3A20"/>
                </a:solidFill>
                <a:ea typeface="DejaVu Sans" panose="020B0603030804020204" pitchFamily="34" charset="0"/>
              </a:rPr>
              <a:t>a la </a:t>
            </a:r>
            <a:r>
              <a:rPr lang="it-IT" sz="1700" kern="50" dirty="0" smtClean="0">
                <a:solidFill>
                  <a:srgbClr val="6A3A20"/>
                </a:solidFill>
                <a:ea typeface="DejaVu Sans" panose="020B0603030804020204" pitchFamily="34" charset="0"/>
              </a:rPr>
              <a:t>«responsabilità </a:t>
            </a:r>
            <a:r>
              <a:rPr lang="it-IT" sz="1700" kern="50" dirty="0">
                <a:solidFill>
                  <a:srgbClr val="6A3A20"/>
                </a:solidFill>
                <a:ea typeface="DejaVu Sans" panose="020B0603030804020204" pitchFamily="34" charset="0"/>
              </a:rPr>
              <a:t>principale nel mantenimento della pace e della sicurezza </a:t>
            </a:r>
            <a:r>
              <a:rPr lang="it-IT" sz="1700" kern="50" dirty="0" smtClean="0">
                <a:solidFill>
                  <a:srgbClr val="6A3A20"/>
                </a:solidFill>
                <a:ea typeface="DejaVu Sans" panose="020B0603030804020204" pitchFamily="34" charset="0"/>
              </a:rPr>
              <a:t>internazionale</a:t>
            </a:r>
            <a:r>
              <a:rPr lang="it-IT" sz="1700" kern="50" dirty="0" smtClean="0">
                <a:solidFill>
                  <a:srgbClr val="6A3A20"/>
                </a:solidFill>
                <a:ea typeface="DejaVu Sans" panose="020B0603030804020204" pitchFamily="34" charset="0"/>
              </a:rPr>
              <a:t>».</a:t>
            </a:r>
            <a:r>
              <a:rPr lang="it-IT" sz="1700" kern="50" dirty="0" smtClean="0">
                <a:solidFill>
                  <a:srgbClr val="6A3A20"/>
                </a:solidFill>
                <a:ea typeface="DejaVu Sans" panose="020B0603030804020204" pitchFamily="34" charset="0"/>
              </a:rPr>
              <a:t> </a:t>
            </a:r>
            <a:r>
              <a:rPr lang="it-IT" sz="1700" kern="50" dirty="0" smtClean="0">
                <a:solidFill>
                  <a:srgbClr val="6A3A20"/>
                </a:solidFill>
                <a:ea typeface="DejaVu Sans" panose="020B0603030804020204" pitchFamily="34" charset="0"/>
              </a:rPr>
              <a:t>Complessivamente esprime un </a:t>
            </a:r>
            <a:r>
              <a:rPr lang="it-IT" sz="1700" kern="50" dirty="0">
                <a:solidFill>
                  <a:srgbClr val="6A3A20"/>
                </a:solidFill>
                <a:ea typeface="DejaVu Sans" panose="020B0603030804020204" pitchFamily="34" charset="0"/>
              </a:rPr>
              <a:t>sistema decisionale fondato sulla “</a:t>
            </a:r>
            <a:r>
              <a:rPr lang="it-IT" sz="1700" u="heavy" kern="50" dirty="0">
                <a:solidFill>
                  <a:srgbClr val="FF0000"/>
                </a:solidFill>
                <a:ea typeface="DejaVu Sans" panose="020B0603030804020204" pitchFamily="34" charset="0"/>
              </a:rPr>
              <a:t>diplomazia multilaterale</a:t>
            </a:r>
            <a:r>
              <a:rPr lang="it-IT" sz="1700" kern="50" dirty="0">
                <a:solidFill>
                  <a:srgbClr val="6A3A20"/>
                </a:solidFill>
                <a:ea typeface="DejaVu Sans" panose="020B0603030804020204" pitchFamily="34" charset="0"/>
              </a:rPr>
              <a:t>” (scarsi elementi giuridici, notevole dimensione politico-strategica). </a:t>
            </a:r>
            <a:endParaRPr lang="it-IT" sz="1700" kern="50" dirty="0" smtClean="0">
              <a:solidFill>
                <a:srgbClr val="6A3A20"/>
              </a:solidFill>
              <a:ea typeface="DejaVu Sans" panose="020B0603030804020204" pitchFamily="34" charset="0"/>
            </a:endParaRPr>
          </a:p>
          <a:p>
            <a:pPr marL="372745" algn="just">
              <a:spcAft>
                <a:spcPts val="0"/>
              </a:spcAft>
            </a:pPr>
            <a:r>
              <a:rPr lang="it-IT" sz="1700" kern="50" dirty="0" smtClean="0">
                <a:solidFill>
                  <a:srgbClr val="6A3A20"/>
                </a:solidFill>
                <a:ea typeface="DejaVu Sans" panose="020B0603030804020204" pitchFamily="34" charset="0"/>
              </a:rPr>
              <a:t>Adotta </a:t>
            </a:r>
            <a:r>
              <a:rPr lang="it-IT" sz="1700" kern="50" dirty="0">
                <a:solidFill>
                  <a:srgbClr val="6A3A20"/>
                </a:solidFill>
                <a:ea typeface="DejaVu Sans" panose="020B0603030804020204" pitchFamily="34" charset="0"/>
              </a:rPr>
              <a:t>risoluzioni che, a seconda del fondamento </a:t>
            </a:r>
            <a:r>
              <a:rPr lang="it-IT" sz="1700" kern="50" dirty="0" smtClean="0">
                <a:solidFill>
                  <a:srgbClr val="6A3A20"/>
                </a:solidFill>
                <a:ea typeface="DejaVu Sans" panose="020B0603030804020204" pitchFamily="34" charset="0"/>
              </a:rPr>
              <a:t>giuridico, </a:t>
            </a:r>
            <a:r>
              <a:rPr lang="it-IT" sz="1700" kern="50" dirty="0">
                <a:solidFill>
                  <a:srgbClr val="6A3A20"/>
                </a:solidFill>
                <a:ea typeface="DejaVu Sans" panose="020B0603030804020204" pitchFamily="34" charset="0"/>
              </a:rPr>
              <a:t>possono avere o meno valore vincolante (per gli Stati membri</a:t>
            </a:r>
            <a:r>
              <a:rPr lang="it-IT" sz="1700" kern="50" dirty="0" smtClean="0">
                <a:solidFill>
                  <a:srgbClr val="6A3A20"/>
                </a:solidFill>
                <a:ea typeface="DejaVu Sans" panose="020B0603030804020204" pitchFamily="34" charset="0"/>
              </a:rPr>
              <a:t>) (v. infra, Cap. VII e VIII della Carta ONU). </a:t>
            </a:r>
            <a:endParaRPr lang="it-IT" sz="1700" kern="50" dirty="0" smtClean="0">
              <a:solidFill>
                <a:srgbClr val="6A3A20"/>
              </a:solidFill>
              <a:ea typeface="DejaVu Sans" panose="020B0603030804020204" pitchFamily="34" charset="0"/>
            </a:endParaRPr>
          </a:p>
          <a:p>
            <a:pPr marL="0" lvl="0" indent="0" algn="just">
              <a:buClr>
                <a:srgbClr val="6A3A20"/>
              </a:buClr>
              <a:buNone/>
            </a:pPr>
            <a:endParaRPr lang="it-IT" sz="2200" kern="50" dirty="0">
              <a:solidFill>
                <a:srgbClr val="6A3A20"/>
              </a:solidFill>
              <a:latin typeface="Times New Roman" panose="02020603050405020304" pitchFamily="18" charset="0"/>
              <a:ea typeface="Lucida Sans Unicode" panose="020B0602030504020204" pitchFamily="34" charset="0"/>
            </a:endParaRPr>
          </a:p>
          <a:p>
            <a:pPr marL="0" lvl="0" indent="0" algn="just">
              <a:buClr>
                <a:srgbClr val="6A3A20"/>
              </a:buClr>
              <a:buNone/>
            </a:pPr>
            <a:endParaRPr lang="it-IT" kern="50" dirty="0">
              <a:latin typeface="Times New Roman" panose="02020603050405020304" pitchFamily="18" charset="0"/>
              <a:ea typeface="DejaVu Sans" panose="020B0603030804020204" pitchFamily="34" charset="0"/>
            </a:endParaRPr>
          </a:p>
          <a:p>
            <a:pPr marL="0" lvl="0" indent="0" algn="just">
              <a:buClr>
                <a:srgbClr val="6A3A20"/>
              </a:buClr>
              <a:buNone/>
            </a:pPr>
            <a:endParaRPr lang="it-IT" kern="50" dirty="0" smtClean="0">
              <a:latin typeface="Times New Roman" panose="02020603050405020304" pitchFamily="18" charset="0"/>
              <a:ea typeface="DejaVu Sans" panose="020B0603030804020204" pitchFamily="34" charset="0"/>
            </a:endParaRPr>
          </a:p>
          <a:p>
            <a:endParaRPr lang="it-IT" dirty="0"/>
          </a:p>
        </p:txBody>
      </p:sp>
    </p:spTree>
    <p:extLst>
      <p:ext uri="{BB962C8B-B14F-4D97-AF65-F5344CB8AC3E}">
        <p14:creationId xmlns:p14="http://schemas.microsoft.com/office/powerpoint/2010/main" val="37606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Consiglio di Sicurezza: metodi di voto</a:t>
            </a:r>
            <a:endParaRPr lang="it-IT" dirty="0"/>
          </a:p>
        </p:txBody>
      </p:sp>
      <p:sp>
        <p:nvSpPr>
          <p:cNvPr id="3" name="Segnaposto contenuto 2"/>
          <p:cNvSpPr>
            <a:spLocks noGrp="1"/>
          </p:cNvSpPr>
          <p:nvPr>
            <p:ph idx="1"/>
          </p:nvPr>
        </p:nvSpPr>
        <p:spPr/>
        <p:txBody>
          <a:bodyPr>
            <a:normAutofit fontScale="92500" lnSpcReduction="20000"/>
          </a:bodyPr>
          <a:lstStyle/>
          <a:p>
            <a:pPr marL="372745" algn="just">
              <a:spcAft>
                <a:spcPts val="0"/>
              </a:spcAft>
            </a:pPr>
            <a:r>
              <a:rPr lang="it-IT" kern="50" dirty="0">
                <a:ea typeface="DejaVu Sans" panose="020B0603030804020204" pitchFamily="34" charset="0"/>
              </a:rPr>
              <a:t>Il Consiglio delibera a maggioranza (9 voti su 15), ma, tranne che nelle </a:t>
            </a:r>
            <a:r>
              <a:rPr lang="it-IT" i="1" kern="50" dirty="0">
                <a:solidFill>
                  <a:srgbClr val="FF0000"/>
                </a:solidFill>
                <a:ea typeface="DejaVu Sans" panose="020B0603030804020204" pitchFamily="34" charset="0"/>
              </a:rPr>
              <a:t>questioni di carattere procedurale (art. 27.2)</a:t>
            </a:r>
            <a:r>
              <a:rPr lang="it-IT" kern="50" dirty="0">
                <a:ea typeface="DejaVu Sans" panose="020B0603030804020204" pitchFamily="34" charset="0"/>
              </a:rPr>
              <a:t>, nella maggioranza dev’essere compreso </a:t>
            </a:r>
            <a:r>
              <a:rPr lang="it-IT" i="1" kern="50" dirty="0">
                <a:solidFill>
                  <a:srgbClr val="FF0000"/>
                </a:solidFill>
                <a:ea typeface="DejaVu Sans" panose="020B0603030804020204" pitchFamily="34" charset="0"/>
              </a:rPr>
              <a:t>il voto favorevole</a:t>
            </a:r>
            <a:r>
              <a:rPr lang="it-IT" kern="50" dirty="0">
                <a:ea typeface="DejaVu Sans" panose="020B0603030804020204" pitchFamily="34" charset="0"/>
              </a:rPr>
              <a:t> dei membri permanenti (art. 27.3, </a:t>
            </a:r>
            <a:r>
              <a:rPr lang="it-IT" i="1" kern="50" dirty="0">
                <a:solidFill>
                  <a:srgbClr val="FF0000"/>
                </a:solidFill>
                <a:ea typeface="DejaVu Sans" panose="020B0603030804020204" pitchFamily="34" charset="0"/>
              </a:rPr>
              <a:t>regola temperata dalla prassi delle astensioni</a:t>
            </a:r>
            <a:r>
              <a:rPr lang="it-IT" kern="50" dirty="0">
                <a:ea typeface="DejaVu Sans" panose="020B0603030804020204" pitchFamily="34" charset="0"/>
              </a:rPr>
              <a:t>). In caso di assenza di un membro permanente, o di voto contrario, la delibera non può essere adottata. Il c.d. </a:t>
            </a:r>
            <a:r>
              <a:rPr lang="it-IT" b="1" kern="50" dirty="0">
                <a:solidFill>
                  <a:srgbClr val="FF0000"/>
                </a:solidFill>
                <a:ea typeface="DejaVu Sans" panose="020B0603030804020204" pitchFamily="34" charset="0"/>
              </a:rPr>
              <a:t>diritto di veto</a:t>
            </a:r>
            <a:r>
              <a:rPr lang="it-IT" kern="50" dirty="0">
                <a:ea typeface="DejaVu Sans" panose="020B0603030804020204" pitchFamily="34" charset="0"/>
              </a:rPr>
              <a:t> previsto dall’art. 27.3 Carta deve essere messa in rapporto con le funzioni che il Consiglio esercita (responsabilità principale nel mantenimento della pace e della sicurezza internazionale). Non è derogabile, se non nel caso della </a:t>
            </a:r>
            <a:r>
              <a:rPr lang="it-IT" i="1" kern="50" dirty="0">
                <a:solidFill>
                  <a:srgbClr val="FF0000"/>
                </a:solidFill>
                <a:ea typeface="DejaVu Sans" panose="020B0603030804020204" pitchFamily="34" charset="0"/>
              </a:rPr>
              <a:t>funzione conciliativa</a:t>
            </a:r>
            <a:r>
              <a:rPr lang="it-IT" kern="50" dirty="0">
                <a:ea typeface="DejaVu Sans" panose="020B0603030804020204" pitchFamily="34" charset="0"/>
              </a:rPr>
              <a:t> del Consiglio (Capitolo VI dello Statuto), operata anche attraverso accordi od organizzazioni regionali (art. 52.3). </a:t>
            </a:r>
          </a:p>
          <a:p>
            <a:pPr marL="372745" algn="just">
              <a:spcAft>
                <a:spcPts val="0"/>
              </a:spcAft>
            </a:pPr>
            <a:r>
              <a:rPr lang="it-IT" kern="50" dirty="0">
                <a:ea typeface="DejaVu Sans" panose="020B0603030804020204" pitchFamily="34" charset="0"/>
              </a:rPr>
              <a:t>La regola del veto è applicabile, in particolare, all’ipotesi di esercizio del potere coercitivo del Consiglio: adozione di misure sanzionatorie in caso di minaccia alla pace, violazione della pace o atto di aggressione, art. 39 ss.; adozione di misure vincolanti a carico dello Stato che non si è conformato a una sentenza della CIG (art. 94.2 della Carta). </a:t>
            </a:r>
            <a:endParaRPr lang="it-IT" kern="50" dirty="0" smtClean="0">
              <a:ea typeface="DejaVu Sans" panose="020B0603030804020204" pitchFamily="34" charset="0"/>
            </a:endParaRPr>
          </a:p>
          <a:p>
            <a:endParaRPr lang="it-IT" dirty="0"/>
          </a:p>
        </p:txBody>
      </p:sp>
    </p:spTree>
    <p:extLst>
      <p:ext uri="{BB962C8B-B14F-4D97-AF65-F5344CB8AC3E}">
        <p14:creationId xmlns:p14="http://schemas.microsoft.com/office/powerpoint/2010/main" val="24069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Consiglio di sicurezza (segue)</a:t>
            </a:r>
            <a:endParaRPr lang="it-IT" dirty="0"/>
          </a:p>
        </p:txBody>
      </p:sp>
      <p:sp>
        <p:nvSpPr>
          <p:cNvPr id="3" name="Segnaposto contenuto 2"/>
          <p:cNvSpPr>
            <a:spLocks noGrp="1"/>
          </p:cNvSpPr>
          <p:nvPr>
            <p:ph idx="1"/>
          </p:nvPr>
        </p:nvSpPr>
        <p:spPr/>
        <p:txBody>
          <a:bodyPr>
            <a:normAutofit fontScale="77500" lnSpcReduction="20000"/>
          </a:bodyPr>
          <a:lstStyle/>
          <a:p>
            <a:pPr marL="372745" algn="just">
              <a:spcAft>
                <a:spcPts val="0"/>
              </a:spcAft>
            </a:pPr>
            <a:r>
              <a:rPr lang="it-IT" kern="50" dirty="0">
                <a:ea typeface="DejaVu Sans" panose="020B0603030804020204" pitchFamily="34" charset="0"/>
              </a:rPr>
              <a:t>La regola sulla primazia dei voti di membri permanenti è </a:t>
            </a:r>
            <a:r>
              <a:rPr lang="it-IT" b="1" kern="50" dirty="0" smtClean="0">
                <a:solidFill>
                  <a:srgbClr val="FF0000"/>
                </a:solidFill>
                <a:ea typeface="DejaVu Sans" panose="020B0603030804020204" pitchFamily="34" charset="0"/>
              </a:rPr>
              <a:t>deroga </a:t>
            </a:r>
            <a:r>
              <a:rPr lang="it-IT" b="1" kern="50" dirty="0">
                <a:solidFill>
                  <a:srgbClr val="FF0000"/>
                </a:solidFill>
                <a:ea typeface="DejaVu Sans" panose="020B0603030804020204" pitchFamily="34" charset="0"/>
              </a:rPr>
              <a:t>convenzionale </a:t>
            </a:r>
            <a:r>
              <a:rPr lang="it-IT" kern="50" dirty="0">
                <a:ea typeface="DejaVu Sans" panose="020B0603030804020204" pitchFamily="34" charset="0"/>
              </a:rPr>
              <a:t>al principio </a:t>
            </a:r>
            <a:r>
              <a:rPr lang="it-IT" kern="50" dirty="0" smtClean="0">
                <a:ea typeface="DejaVu Sans" panose="020B0603030804020204" pitchFamily="34" charset="0"/>
              </a:rPr>
              <a:t>generale di </a:t>
            </a:r>
            <a:r>
              <a:rPr lang="it-IT" kern="50" dirty="0">
                <a:ea typeface="DejaVu Sans" panose="020B0603030804020204" pitchFamily="34" charset="0"/>
              </a:rPr>
              <a:t>«</a:t>
            </a:r>
            <a:r>
              <a:rPr lang="it-IT" i="1" kern="50" dirty="0">
                <a:solidFill>
                  <a:srgbClr val="FF0000"/>
                </a:solidFill>
                <a:ea typeface="DejaVu Sans" panose="020B0603030804020204" pitchFamily="34" charset="0"/>
              </a:rPr>
              <a:t>uguaglianza </a:t>
            </a:r>
            <a:r>
              <a:rPr lang="it-IT" i="1" kern="50" dirty="0" smtClean="0">
                <a:solidFill>
                  <a:srgbClr val="FF0000"/>
                </a:solidFill>
                <a:ea typeface="DejaVu Sans" panose="020B0603030804020204" pitchFamily="34" charset="0"/>
              </a:rPr>
              <a:t>sovrana degli </a:t>
            </a:r>
            <a:r>
              <a:rPr lang="it-IT" i="1" kern="50" dirty="0">
                <a:solidFill>
                  <a:srgbClr val="FF0000"/>
                </a:solidFill>
                <a:ea typeface="DejaVu Sans" panose="020B0603030804020204" pitchFamily="34" charset="0"/>
              </a:rPr>
              <a:t>Stati</a:t>
            </a:r>
            <a:r>
              <a:rPr lang="it-IT" kern="50" dirty="0">
                <a:ea typeface="DejaVu Sans" panose="020B0603030804020204" pitchFamily="34" charset="0"/>
              </a:rPr>
              <a:t>»; </a:t>
            </a:r>
            <a:endParaRPr lang="it-IT" kern="50" dirty="0" smtClean="0">
              <a:ea typeface="DejaVu Sans" panose="020B0603030804020204" pitchFamily="34" charset="0"/>
            </a:endParaRPr>
          </a:p>
          <a:p>
            <a:pPr marL="372745" algn="just">
              <a:spcAft>
                <a:spcPts val="0"/>
              </a:spcAft>
            </a:pPr>
            <a:r>
              <a:rPr lang="it-IT" kern="50" dirty="0" smtClean="0">
                <a:ea typeface="DejaVu Sans" panose="020B0603030804020204" pitchFamily="34" charset="0"/>
              </a:rPr>
              <a:t>in </a:t>
            </a:r>
            <a:r>
              <a:rPr lang="it-IT" kern="50" dirty="0">
                <a:ea typeface="DejaVu Sans" panose="020B0603030804020204" pitchFamily="34" charset="0"/>
              </a:rPr>
              <a:t>caso di </a:t>
            </a:r>
            <a:r>
              <a:rPr lang="it-IT" kern="50" dirty="0" smtClean="0">
                <a:ea typeface="DejaVu Sans" panose="020B0603030804020204" pitchFamily="34" charset="0"/>
              </a:rPr>
              <a:t>violazioni del diritto internazionale (situazioni patologiche) </a:t>
            </a:r>
            <a:r>
              <a:rPr lang="it-IT" kern="50" dirty="0">
                <a:ea typeface="DejaVu Sans" panose="020B0603030804020204" pitchFamily="34" charset="0"/>
              </a:rPr>
              <a:t>implica deroga anche al principio secondo cui </a:t>
            </a:r>
            <a:r>
              <a:rPr lang="it-IT" i="1" kern="50" dirty="0">
                <a:solidFill>
                  <a:srgbClr val="FF0000"/>
                </a:solidFill>
                <a:ea typeface="DejaVu Sans" panose="020B0603030804020204" pitchFamily="34" charset="0"/>
              </a:rPr>
              <a:t>nessuno può essere ad un tempo “parte” e “giudice”</a:t>
            </a:r>
            <a:r>
              <a:rPr lang="it-IT" kern="50" dirty="0">
                <a:ea typeface="DejaVu Sans" panose="020B0603030804020204" pitchFamily="34" charset="0"/>
              </a:rPr>
              <a:t>. </a:t>
            </a:r>
            <a:endParaRPr lang="it-IT" kern="50" dirty="0" smtClean="0">
              <a:ea typeface="DejaVu Sans" panose="020B0603030804020204" pitchFamily="34" charset="0"/>
            </a:endParaRPr>
          </a:p>
          <a:p>
            <a:pPr marL="372745" algn="just">
              <a:spcAft>
                <a:spcPts val="0"/>
              </a:spcAft>
            </a:pPr>
            <a:r>
              <a:rPr lang="it-IT" kern="50" dirty="0" smtClean="0">
                <a:ea typeface="DejaVu Sans" panose="020B0603030804020204" pitchFamily="34" charset="0"/>
              </a:rPr>
              <a:t>Prassi</a:t>
            </a:r>
            <a:r>
              <a:rPr lang="it-IT" kern="50" dirty="0">
                <a:ea typeface="DejaVu Sans" panose="020B0603030804020204" pitchFamily="34" charset="0"/>
              </a:rPr>
              <a:t>: recentemente (8 ottobre 2016) la Russia ha posto il veto (voto contrario) sulla proposta di risoluzione (di iniziativa francese e co-sponsorizzata da 40 paesi) che ordina l’attuazione immediata del cessate il fuoco e la fine del bombardamento (russo-siriano) sulla città di Aleppo, città storica (UNESCO World Heritage Site) divisa fra i ribelli al governo siriano (parte orientale) e i fedeli governativi (parte occidentale). Nota: la Siria è divenuta luogo di scontro della “diplomazia fra blocchi” (US-Russia) contrapposti: con gli US che hanno inizialmente appoggiato i ribelli moderati, opposti al governo di </a:t>
            </a:r>
            <a:r>
              <a:rPr lang="it-IT" kern="50" dirty="0" err="1">
                <a:ea typeface="DejaVu Sans" panose="020B0603030804020204" pitchFamily="34" charset="0"/>
              </a:rPr>
              <a:t>Bashar</a:t>
            </a:r>
            <a:r>
              <a:rPr lang="it-IT" kern="50" dirty="0">
                <a:ea typeface="DejaVu Sans" panose="020B0603030804020204" pitchFamily="34" charset="0"/>
              </a:rPr>
              <a:t> Al-</a:t>
            </a:r>
            <a:r>
              <a:rPr lang="it-IT" kern="50" dirty="0" err="1">
                <a:ea typeface="DejaVu Sans" panose="020B0603030804020204" pitchFamily="34" charset="0"/>
              </a:rPr>
              <a:t>Assad</a:t>
            </a:r>
            <a:r>
              <a:rPr lang="it-IT" kern="50" dirty="0">
                <a:ea typeface="DejaVu Sans" panose="020B0603030804020204" pitchFamily="34" charset="0"/>
              </a:rPr>
              <a:t>, e i russi intervenuti apertamente in appoggio del governo e contro le infiltrazioni di Al-</a:t>
            </a:r>
            <a:r>
              <a:rPr lang="it-IT" kern="50" dirty="0" err="1">
                <a:ea typeface="DejaVu Sans" panose="020B0603030804020204" pitchFamily="34" charset="0"/>
              </a:rPr>
              <a:t>Quaeda</a:t>
            </a:r>
            <a:r>
              <a:rPr lang="it-IT" kern="50" dirty="0">
                <a:ea typeface="DejaVu Sans" panose="020B0603030804020204" pitchFamily="34" charset="0"/>
              </a:rPr>
              <a:t> nei ribelli estremisti di </a:t>
            </a:r>
            <a:r>
              <a:rPr lang="it-IT" kern="50" dirty="0" err="1">
                <a:ea typeface="DejaVu Sans" panose="020B0603030804020204" pitchFamily="34" charset="0"/>
              </a:rPr>
              <a:t>Nusra</a:t>
            </a:r>
            <a:r>
              <a:rPr lang="it-IT" kern="50" dirty="0">
                <a:ea typeface="DejaVu Sans" panose="020B0603030804020204" pitchFamily="34" charset="0"/>
              </a:rPr>
              <a:t> Front (e dell’ISIL).</a:t>
            </a:r>
          </a:p>
          <a:p>
            <a:pPr marL="372745" algn="just">
              <a:spcAft>
                <a:spcPts val="0"/>
              </a:spcAft>
            </a:pPr>
            <a:r>
              <a:rPr lang="it-IT" kern="50" dirty="0">
                <a:ea typeface="DejaVu Sans" panose="020B0603030804020204" pitchFamily="34" charset="0"/>
              </a:rPr>
              <a:t>All’interno del Consiglio ruolo di spicco assume la </a:t>
            </a:r>
            <a:r>
              <a:rPr lang="it-IT" u="sng" kern="50" dirty="0">
                <a:solidFill>
                  <a:srgbClr val="FF0000"/>
                </a:solidFill>
                <a:ea typeface="DejaVu Sans" panose="020B0603030804020204" pitchFamily="34" charset="0"/>
              </a:rPr>
              <a:t>Presidenza</a:t>
            </a:r>
            <a:r>
              <a:rPr lang="it-IT" kern="50" dirty="0">
                <a:ea typeface="DejaVu Sans" panose="020B0603030804020204" pitchFamily="34" charset="0"/>
              </a:rPr>
              <a:t>, esercitata ogni mese a rotazione da uno Stato membro. </a:t>
            </a:r>
            <a:r>
              <a:rPr lang="en-US" kern="50" dirty="0">
                <a:ea typeface="DejaVu Sans" panose="020B0603030804020204" pitchFamily="34" charset="0"/>
              </a:rPr>
              <a:t>La </a:t>
            </a:r>
            <a:r>
              <a:rPr lang="en-US" kern="50" dirty="0" err="1">
                <a:ea typeface="DejaVu Sans" panose="020B0603030804020204" pitchFamily="34" charset="0"/>
              </a:rPr>
              <a:t>Presidenza</a:t>
            </a:r>
            <a:r>
              <a:rPr lang="en-US" kern="50" dirty="0">
                <a:ea typeface="DejaVu Sans" panose="020B0603030804020204" pitchFamily="34" charset="0"/>
              </a:rPr>
              <a:t> assume “</a:t>
            </a:r>
            <a:r>
              <a:rPr lang="en-US" i="1" u="sng" kern="50" dirty="0">
                <a:solidFill>
                  <a:srgbClr val="FF0000"/>
                </a:solidFill>
                <a:ea typeface="DejaVu Sans" panose="020B0603030804020204" pitchFamily="34" charset="0"/>
              </a:rPr>
              <a:t>statements on behalf of the Council</a:t>
            </a:r>
            <a:r>
              <a:rPr lang="en-US" kern="50" dirty="0">
                <a:ea typeface="DejaVu Sans" panose="020B0603030804020204" pitchFamily="34" charset="0"/>
              </a:rPr>
              <a:t>” (dal 1994)</a:t>
            </a: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406664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Il Segretario generale</a:t>
            </a:r>
            <a:endParaRPr lang="it-IT" dirty="0"/>
          </a:p>
        </p:txBody>
      </p:sp>
      <p:sp>
        <p:nvSpPr>
          <p:cNvPr id="3" name="Segnaposto contenuto 2"/>
          <p:cNvSpPr>
            <a:spLocks noGrp="1"/>
          </p:cNvSpPr>
          <p:nvPr>
            <p:ph idx="1"/>
          </p:nvPr>
        </p:nvSpPr>
        <p:spPr/>
        <p:txBody>
          <a:bodyPr>
            <a:normAutofit/>
          </a:bodyPr>
          <a:lstStyle/>
          <a:p>
            <a:pPr marL="372745" algn="just">
              <a:spcAft>
                <a:spcPts val="0"/>
              </a:spcAft>
            </a:pPr>
            <a:r>
              <a:rPr lang="it-IT" sz="1500" kern="50" dirty="0" smtClean="0">
                <a:ea typeface="DejaVu Sans" panose="020B0603030804020204" pitchFamily="34" charset="0"/>
              </a:rPr>
              <a:t>3. Il </a:t>
            </a:r>
            <a:r>
              <a:rPr lang="it-IT" sz="1500" u="sng" kern="50" dirty="0">
                <a:solidFill>
                  <a:srgbClr val="FF0000"/>
                </a:solidFill>
                <a:ea typeface="DejaVu Sans" panose="020B0603030804020204" pitchFamily="34" charset="0"/>
              </a:rPr>
              <a:t>Segretariato</a:t>
            </a:r>
            <a:r>
              <a:rPr lang="it-IT" sz="1500" kern="50" dirty="0">
                <a:ea typeface="DejaVu Sans" panose="020B0603030804020204" pitchFamily="34" charset="0"/>
              </a:rPr>
              <a:t>, art. 97 ss., a capo del quale vi è il Segretario Generale, svolge funzioni di </a:t>
            </a:r>
            <a:r>
              <a:rPr lang="it-IT" sz="1500" i="1" kern="50" dirty="0">
                <a:ea typeface="DejaVu Sans" panose="020B0603030804020204" pitchFamily="34" charset="0"/>
              </a:rPr>
              <a:t>gestione amministrativa</a:t>
            </a:r>
            <a:r>
              <a:rPr lang="it-IT" sz="1500" kern="50" dirty="0">
                <a:ea typeface="DejaVu Sans" panose="020B0603030804020204" pitchFamily="34" charset="0"/>
              </a:rPr>
              <a:t> (tre sedi amministrative dell’ONU, New York, Ginevra e Vienna), coordinamento, ed esecuzione dei mandati che il Consiglio gli affida; importante ruolo “politico”, rappresenta l’organizzazione nei fora internazionali. </a:t>
            </a:r>
            <a:r>
              <a:rPr lang="it-IT" sz="1500" kern="50" dirty="0" smtClean="0">
                <a:ea typeface="DejaVu Sans" panose="020B0603030804020204" pitchFamily="34" charset="0"/>
              </a:rPr>
              <a:t>È </a:t>
            </a:r>
            <a:r>
              <a:rPr lang="it-IT" sz="1500" kern="50" dirty="0">
                <a:ea typeface="DejaVu Sans" panose="020B0603030804020204" pitchFamily="34" charset="0"/>
              </a:rPr>
              <a:t>caratterizzato </a:t>
            </a:r>
            <a:r>
              <a:rPr lang="it-IT" sz="1500" i="1" kern="50" dirty="0">
                <a:solidFill>
                  <a:srgbClr val="FF0000"/>
                </a:solidFill>
                <a:ea typeface="DejaVu Sans" panose="020B0603030804020204" pitchFamily="34" charset="0"/>
              </a:rPr>
              <a:t>da indipendenza rispetto agli Stati membri</a:t>
            </a:r>
            <a:r>
              <a:rPr lang="it-IT" sz="1500" kern="50" dirty="0">
                <a:ea typeface="DejaVu Sans" panose="020B0603030804020204" pitchFamily="34" charset="0"/>
              </a:rPr>
              <a:t>, che sono oggetto di obblighi corrispondenti: art. 100</a:t>
            </a:r>
            <a:r>
              <a:rPr lang="it-IT" sz="1500" kern="50" dirty="0" smtClean="0">
                <a:ea typeface="DejaVu Sans" panose="020B0603030804020204" pitchFamily="34" charset="0"/>
              </a:rPr>
              <a:t>). </a:t>
            </a:r>
          </a:p>
          <a:p>
            <a:pPr marL="372745" algn="just">
              <a:spcAft>
                <a:spcPts val="0"/>
              </a:spcAft>
            </a:pPr>
            <a:r>
              <a:rPr lang="it-IT" sz="1500" kern="50" dirty="0" smtClean="0">
                <a:ea typeface="DejaVu Sans" panose="020B0603030804020204" pitchFamily="34" charset="0"/>
              </a:rPr>
              <a:t>I</a:t>
            </a:r>
            <a:r>
              <a:rPr lang="en-US" sz="1500" kern="50" dirty="0" smtClean="0">
                <a:ea typeface="DejaVu Sans" panose="020B0603030804020204" pitchFamily="34" charset="0"/>
              </a:rPr>
              <a:t>l </a:t>
            </a:r>
            <a:r>
              <a:rPr lang="en-US" sz="1500" kern="50" dirty="0" err="1">
                <a:ea typeface="DejaVu Sans" panose="020B0603030804020204" pitchFamily="34" charset="0"/>
              </a:rPr>
              <a:t>Segretario</a:t>
            </a:r>
            <a:r>
              <a:rPr lang="en-US" sz="1500" kern="50" dirty="0">
                <a:ea typeface="DejaVu Sans" panose="020B0603030804020204" pitchFamily="34" charset="0"/>
              </a:rPr>
              <a:t> </a:t>
            </a:r>
            <a:r>
              <a:rPr lang="en-US" sz="1500" kern="50" dirty="0" err="1">
                <a:ea typeface="DejaVu Sans" panose="020B0603030804020204" pitchFamily="34" charset="0"/>
              </a:rPr>
              <a:t>generale</a:t>
            </a:r>
            <a:r>
              <a:rPr lang="en-US" sz="1500" kern="50" dirty="0">
                <a:ea typeface="DejaVu Sans" panose="020B0603030804020204" pitchFamily="34" charset="0"/>
              </a:rPr>
              <a:t> </a:t>
            </a:r>
            <a:r>
              <a:rPr lang="en-US" sz="1500" kern="50" dirty="0">
                <a:solidFill>
                  <a:srgbClr val="FF0000"/>
                </a:solidFill>
                <a:ea typeface="DejaVu Sans" panose="020B0603030804020204" pitchFamily="34" charset="0"/>
              </a:rPr>
              <a:t>è </a:t>
            </a:r>
            <a:r>
              <a:rPr lang="en-US" sz="1500" kern="50" dirty="0" err="1">
                <a:solidFill>
                  <a:srgbClr val="FF0000"/>
                </a:solidFill>
                <a:ea typeface="DejaVu Sans" panose="020B0603030804020204" pitchFamily="34" charset="0"/>
              </a:rPr>
              <a:t>nominato</a:t>
            </a:r>
            <a:r>
              <a:rPr lang="en-US" sz="1500" kern="50" dirty="0">
                <a:solidFill>
                  <a:srgbClr val="FF0000"/>
                </a:solidFill>
                <a:ea typeface="DejaVu Sans" panose="020B0603030804020204" pitchFamily="34" charset="0"/>
              </a:rPr>
              <a:t> </a:t>
            </a:r>
            <a:r>
              <a:rPr lang="en-US" sz="1500" kern="50" dirty="0" err="1">
                <a:solidFill>
                  <a:srgbClr val="FF0000"/>
                </a:solidFill>
                <a:ea typeface="DejaVu Sans" panose="020B0603030804020204" pitchFamily="34" charset="0"/>
              </a:rPr>
              <a:t>dall’AG</a:t>
            </a:r>
            <a:r>
              <a:rPr lang="en-US" sz="1500" kern="50" dirty="0">
                <a:ea typeface="DejaVu Sans" panose="020B0603030804020204" pitchFamily="34" charset="0"/>
              </a:rPr>
              <a:t> </a:t>
            </a:r>
            <a:r>
              <a:rPr lang="en-US" sz="1500" kern="50" dirty="0" err="1" smtClean="0">
                <a:ea typeface="DejaVu Sans" panose="020B0603030804020204" pitchFamily="34" charset="0"/>
              </a:rPr>
              <a:t>su</a:t>
            </a:r>
            <a:r>
              <a:rPr lang="en-US" sz="1500" kern="50" dirty="0" smtClean="0">
                <a:ea typeface="DejaVu Sans" panose="020B0603030804020204" pitchFamily="34" charset="0"/>
              </a:rPr>
              <a:t> </a:t>
            </a:r>
            <a:r>
              <a:rPr lang="en-US" sz="1500" kern="50" dirty="0" err="1" smtClean="0">
                <a:ea typeface="DejaVu Sans" panose="020B0603030804020204" pitchFamily="34" charset="0"/>
              </a:rPr>
              <a:t>raccomandazione</a:t>
            </a:r>
            <a:r>
              <a:rPr lang="en-US" sz="1500" kern="50" dirty="0" smtClean="0">
                <a:ea typeface="DejaVu Sans" panose="020B0603030804020204" pitchFamily="34" charset="0"/>
              </a:rPr>
              <a:t> del </a:t>
            </a:r>
            <a:r>
              <a:rPr lang="en-US" sz="1500" kern="50" dirty="0" err="1" smtClean="0">
                <a:ea typeface="DejaVu Sans" panose="020B0603030804020204" pitchFamily="34" charset="0"/>
              </a:rPr>
              <a:t>Consiglio</a:t>
            </a:r>
            <a:r>
              <a:rPr lang="en-US" sz="1500" kern="50" dirty="0" smtClean="0">
                <a:ea typeface="DejaVu Sans" panose="020B0603030804020204" pitchFamily="34" charset="0"/>
              </a:rPr>
              <a:t> di </a:t>
            </a:r>
            <a:r>
              <a:rPr lang="en-US" sz="1500" kern="50" dirty="0" err="1" smtClean="0">
                <a:ea typeface="DejaVu Sans" panose="020B0603030804020204" pitchFamily="34" charset="0"/>
              </a:rPr>
              <a:t>Sicurezza</a:t>
            </a:r>
            <a:r>
              <a:rPr lang="en-US" sz="1500" kern="50" dirty="0" smtClean="0">
                <a:ea typeface="DejaVu Sans" panose="020B0603030804020204" pitchFamily="34" charset="0"/>
              </a:rPr>
              <a:t> (art</a:t>
            </a:r>
            <a:r>
              <a:rPr lang="en-US" sz="1500" kern="50" dirty="0">
                <a:ea typeface="DejaVu Sans" panose="020B0603030804020204" pitchFamily="34" charset="0"/>
              </a:rPr>
              <a:t>. </a:t>
            </a:r>
            <a:r>
              <a:rPr lang="en-US" sz="1500" kern="50" dirty="0" smtClean="0">
                <a:ea typeface="DejaVu Sans" panose="020B0603030804020204" pitchFamily="34" charset="0"/>
              </a:rPr>
              <a:t>97). È </a:t>
            </a:r>
            <a:r>
              <a:rPr lang="en-US" sz="1500" kern="50" dirty="0" err="1" smtClean="0">
                <a:ea typeface="DejaVu Sans" panose="020B0603030804020204" pitchFamily="34" charset="0"/>
              </a:rPr>
              <a:t>organo</a:t>
            </a:r>
            <a:r>
              <a:rPr lang="en-US" sz="1500" kern="50" dirty="0" smtClean="0">
                <a:ea typeface="DejaVu Sans" panose="020B0603030804020204" pitchFamily="34" charset="0"/>
              </a:rPr>
              <a:t> </a:t>
            </a:r>
            <a:r>
              <a:rPr lang="en-US" sz="1500" kern="50" dirty="0" err="1">
                <a:solidFill>
                  <a:srgbClr val="FF0000"/>
                </a:solidFill>
                <a:ea typeface="DejaVu Sans" panose="020B0603030804020204" pitchFamily="34" charset="0"/>
              </a:rPr>
              <a:t>operativo</a:t>
            </a:r>
            <a:r>
              <a:rPr lang="en-US" sz="1500" kern="50" dirty="0">
                <a:solidFill>
                  <a:srgbClr val="FF0000"/>
                </a:solidFill>
                <a:ea typeface="DejaVu Sans" panose="020B0603030804020204" pitchFamily="34" charset="0"/>
              </a:rPr>
              <a:t> e di </a:t>
            </a:r>
            <a:r>
              <a:rPr lang="en-US" sz="1500" kern="50" dirty="0" err="1">
                <a:solidFill>
                  <a:srgbClr val="FF0000"/>
                </a:solidFill>
                <a:ea typeface="DejaVu Sans" panose="020B0603030804020204" pitchFamily="34" charset="0"/>
              </a:rPr>
              <a:t>collegamento</a:t>
            </a:r>
            <a:r>
              <a:rPr lang="en-US" sz="1500" kern="50" dirty="0">
                <a:ea typeface="DejaVu Sans" panose="020B0603030804020204" pitchFamily="34" charset="0"/>
              </a:rPr>
              <a:t> </a:t>
            </a:r>
            <a:r>
              <a:rPr lang="en-US" sz="1500" kern="50" dirty="0" smtClean="0">
                <a:ea typeface="DejaVu Sans" panose="020B0603030804020204" pitchFamily="34" charset="0"/>
              </a:rPr>
              <a:t>e </a:t>
            </a:r>
            <a:r>
              <a:rPr lang="en-US" sz="1500" kern="50" dirty="0" err="1" smtClean="0">
                <a:ea typeface="DejaVu Sans" panose="020B0603030804020204" pitchFamily="34" charset="0"/>
              </a:rPr>
              <a:t>svolge</a:t>
            </a:r>
            <a:r>
              <a:rPr lang="en-US" sz="1500" kern="50" dirty="0" smtClean="0">
                <a:ea typeface="DejaVu Sans" panose="020B0603030804020204" pitchFamily="34" charset="0"/>
              </a:rPr>
              <a:t> </a:t>
            </a:r>
            <a:r>
              <a:rPr lang="en-US" sz="1500" kern="50" dirty="0" err="1">
                <a:solidFill>
                  <a:srgbClr val="FF0000"/>
                </a:solidFill>
                <a:ea typeface="DejaVu Sans" panose="020B0603030804020204" pitchFamily="34" charset="0"/>
              </a:rPr>
              <a:t>un’importante</a:t>
            </a:r>
            <a:r>
              <a:rPr lang="en-US" sz="1500" kern="50" dirty="0">
                <a:solidFill>
                  <a:srgbClr val="FF0000"/>
                </a:solidFill>
                <a:ea typeface="DejaVu Sans" panose="020B0603030804020204" pitchFamily="34" charset="0"/>
              </a:rPr>
              <a:t> </a:t>
            </a:r>
            <a:r>
              <a:rPr lang="en-US" sz="1500" kern="50" dirty="0" err="1">
                <a:solidFill>
                  <a:srgbClr val="FF0000"/>
                </a:solidFill>
                <a:ea typeface="DejaVu Sans" panose="020B0603030804020204" pitchFamily="34" charset="0"/>
              </a:rPr>
              <a:t>funzione</a:t>
            </a:r>
            <a:r>
              <a:rPr lang="en-US" sz="1500" kern="50" dirty="0">
                <a:solidFill>
                  <a:srgbClr val="FF0000"/>
                </a:solidFill>
                <a:ea typeface="DejaVu Sans" panose="020B0603030804020204" pitchFamily="34" charset="0"/>
              </a:rPr>
              <a:t> </a:t>
            </a:r>
            <a:r>
              <a:rPr lang="en-US" sz="1500" kern="50" dirty="0" err="1">
                <a:solidFill>
                  <a:srgbClr val="FF0000"/>
                </a:solidFill>
                <a:ea typeface="DejaVu Sans" panose="020B0603030804020204" pitchFamily="34" charset="0"/>
              </a:rPr>
              <a:t>propulsiva</a:t>
            </a:r>
            <a:r>
              <a:rPr lang="en-US" sz="1500" kern="50" dirty="0">
                <a:solidFill>
                  <a:srgbClr val="FF0000"/>
                </a:solidFill>
                <a:ea typeface="DejaVu Sans" panose="020B0603030804020204" pitchFamily="34" charset="0"/>
              </a:rPr>
              <a:t> in </a:t>
            </a:r>
            <a:r>
              <a:rPr lang="en-US" sz="1500" kern="50" dirty="0" err="1">
                <a:solidFill>
                  <a:srgbClr val="FF0000"/>
                </a:solidFill>
                <a:ea typeface="DejaVu Sans" panose="020B0603030804020204" pitchFamily="34" charset="0"/>
              </a:rPr>
              <a:t>materia</a:t>
            </a:r>
            <a:r>
              <a:rPr lang="en-US" sz="1500" kern="50" dirty="0">
                <a:solidFill>
                  <a:srgbClr val="FF0000"/>
                </a:solidFill>
                <a:ea typeface="DejaVu Sans" panose="020B0603030804020204" pitchFamily="34" charset="0"/>
              </a:rPr>
              <a:t> di </a:t>
            </a:r>
            <a:r>
              <a:rPr lang="en-US" sz="1500" kern="50" dirty="0" err="1">
                <a:solidFill>
                  <a:srgbClr val="FF0000"/>
                </a:solidFill>
                <a:ea typeface="DejaVu Sans" panose="020B0603030804020204" pitchFamily="34" charset="0"/>
              </a:rPr>
              <a:t>mantenimento</a:t>
            </a:r>
            <a:r>
              <a:rPr lang="en-US" sz="1500" kern="50" dirty="0">
                <a:solidFill>
                  <a:srgbClr val="FF0000"/>
                </a:solidFill>
                <a:ea typeface="DejaVu Sans" panose="020B0603030804020204" pitchFamily="34" charset="0"/>
              </a:rPr>
              <a:t> </a:t>
            </a:r>
            <a:r>
              <a:rPr lang="en-US" sz="1500" kern="50" dirty="0" err="1">
                <a:solidFill>
                  <a:srgbClr val="FF0000"/>
                </a:solidFill>
                <a:ea typeface="DejaVu Sans" panose="020B0603030804020204" pitchFamily="34" charset="0"/>
              </a:rPr>
              <a:t>della</a:t>
            </a:r>
            <a:r>
              <a:rPr lang="en-US" sz="1500" kern="50" dirty="0">
                <a:solidFill>
                  <a:srgbClr val="FF0000"/>
                </a:solidFill>
                <a:ea typeface="DejaVu Sans" panose="020B0603030804020204" pitchFamily="34" charset="0"/>
              </a:rPr>
              <a:t> pace</a:t>
            </a:r>
            <a:r>
              <a:rPr lang="en-US" sz="1500" kern="50" dirty="0">
                <a:ea typeface="DejaVu Sans" panose="020B0603030804020204" pitchFamily="34" charset="0"/>
              </a:rPr>
              <a:t> </a:t>
            </a:r>
            <a:r>
              <a:rPr lang="en-US" sz="1500" u="sng" kern="50" dirty="0">
                <a:solidFill>
                  <a:srgbClr val="FF0000"/>
                </a:solidFill>
                <a:ea typeface="DejaVu Sans" panose="020B0603030804020204" pitchFamily="34" charset="0"/>
              </a:rPr>
              <a:t>e </a:t>
            </a:r>
            <a:r>
              <a:rPr lang="en-US" sz="1500" u="sng" kern="50" dirty="0" err="1">
                <a:solidFill>
                  <a:srgbClr val="FF0000"/>
                </a:solidFill>
                <a:ea typeface="DejaVu Sans" panose="020B0603030804020204" pitchFamily="34" charset="0"/>
              </a:rPr>
              <a:t>della</a:t>
            </a:r>
            <a:r>
              <a:rPr lang="en-US" sz="1500" u="sng" kern="50" dirty="0">
                <a:solidFill>
                  <a:srgbClr val="FF0000"/>
                </a:solidFill>
                <a:ea typeface="DejaVu Sans" panose="020B0603030804020204" pitchFamily="34" charset="0"/>
              </a:rPr>
              <a:t> </a:t>
            </a:r>
            <a:r>
              <a:rPr lang="en-US" sz="1500" u="sng" kern="50" dirty="0" err="1">
                <a:solidFill>
                  <a:srgbClr val="FF0000"/>
                </a:solidFill>
                <a:ea typeface="DejaVu Sans" panose="020B0603030804020204" pitchFamily="34" charset="0"/>
              </a:rPr>
              <a:t>sicurezza</a:t>
            </a:r>
            <a:r>
              <a:rPr lang="en-US" sz="1500" u="sng" kern="50" dirty="0">
                <a:solidFill>
                  <a:srgbClr val="FF0000"/>
                </a:solidFill>
                <a:ea typeface="DejaVu Sans" panose="020B0603030804020204" pitchFamily="34" charset="0"/>
              </a:rPr>
              <a:t> </a:t>
            </a:r>
            <a:r>
              <a:rPr lang="en-US" sz="1500" u="sng" kern="50" dirty="0" err="1">
                <a:solidFill>
                  <a:srgbClr val="FF0000"/>
                </a:solidFill>
                <a:ea typeface="DejaVu Sans" panose="020B0603030804020204" pitchFamily="34" charset="0"/>
              </a:rPr>
              <a:t>internazionale</a:t>
            </a:r>
            <a:r>
              <a:rPr lang="en-US" sz="1500" kern="50" dirty="0">
                <a:ea typeface="DejaVu Sans" panose="020B0603030804020204" pitchFamily="34" charset="0"/>
              </a:rPr>
              <a:t> (art. 98: </a:t>
            </a:r>
            <a:r>
              <a:rPr lang="en-US" sz="1500" kern="50" dirty="0" smtClean="0">
                <a:ea typeface="DejaVu Sans" panose="020B0603030804020204" pitchFamily="34" charset="0"/>
              </a:rPr>
              <a:t>«</a:t>
            </a:r>
            <a:r>
              <a:rPr lang="en-US" sz="1500" i="1" kern="50" dirty="0" smtClean="0">
                <a:ea typeface="DejaVu Sans" panose="020B0603030804020204" pitchFamily="34" charset="0"/>
              </a:rPr>
              <a:t>The </a:t>
            </a:r>
            <a:r>
              <a:rPr lang="en-US" sz="1500" i="1" kern="50" dirty="0">
                <a:ea typeface="DejaVu Sans" panose="020B0603030804020204" pitchFamily="34" charset="0"/>
              </a:rPr>
              <a:t>Secretary-General may bring to the attention of the Security Council any matter which in his opinion may threaten the maintenance of international peace and security</a:t>
            </a:r>
            <a:r>
              <a:rPr lang="en-US" sz="1500" kern="50" dirty="0" smtClean="0">
                <a:ea typeface="DejaVu Sans" panose="020B0603030804020204" pitchFamily="34" charset="0"/>
              </a:rPr>
              <a:t>»). </a:t>
            </a:r>
          </a:p>
          <a:p>
            <a:pPr marL="372745" algn="just">
              <a:spcAft>
                <a:spcPts val="0"/>
              </a:spcAft>
            </a:pPr>
            <a:r>
              <a:rPr lang="en-US" sz="1500" kern="50" dirty="0" smtClean="0">
                <a:ea typeface="DejaVu Sans" panose="020B0603030804020204" pitchFamily="34" charset="0"/>
              </a:rPr>
              <a:t>In tempi </a:t>
            </a:r>
            <a:r>
              <a:rPr lang="en-US" sz="1500" kern="50" dirty="0" err="1" smtClean="0">
                <a:ea typeface="DejaVu Sans" panose="020B0603030804020204" pitchFamily="34" charset="0"/>
              </a:rPr>
              <a:t>recenti</a:t>
            </a:r>
            <a:r>
              <a:rPr lang="en-US" sz="1500" kern="50" dirty="0" smtClean="0">
                <a:ea typeface="DejaVu Sans" panose="020B0603030804020204" pitchFamily="34" charset="0"/>
              </a:rPr>
              <a:t> </a:t>
            </a:r>
            <a:r>
              <a:rPr lang="en-US" sz="1500" kern="50" dirty="0" err="1" smtClean="0">
                <a:ea typeface="DejaVu Sans" panose="020B0603030804020204" pitchFamily="34" charset="0"/>
              </a:rPr>
              <a:t>importante</a:t>
            </a:r>
            <a:r>
              <a:rPr lang="en-US" sz="1500" kern="50" dirty="0" smtClean="0">
                <a:ea typeface="DejaVu Sans" panose="020B0603030804020204" pitchFamily="34" charset="0"/>
              </a:rPr>
              <a:t> </a:t>
            </a:r>
            <a:r>
              <a:rPr lang="en-US" sz="1500" kern="50" dirty="0" err="1" smtClean="0">
                <a:ea typeface="DejaVu Sans" panose="020B0603030804020204" pitchFamily="34" charset="0"/>
              </a:rPr>
              <a:t>il</a:t>
            </a:r>
            <a:r>
              <a:rPr lang="en-US" sz="1500" kern="50" dirty="0" smtClean="0">
                <a:ea typeface="DejaVu Sans" panose="020B0603030804020204" pitchFamily="34" charset="0"/>
              </a:rPr>
              <a:t> </a:t>
            </a:r>
            <a:r>
              <a:rPr lang="en-US" sz="1500" kern="50" dirty="0" err="1" smtClean="0">
                <a:ea typeface="DejaVu Sans" panose="020B0603030804020204" pitchFamily="34" charset="0"/>
              </a:rPr>
              <a:t>contributo</a:t>
            </a:r>
            <a:r>
              <a:rPr lang="en-US" sz="1500" kern="50" dirty="0" smtClean="0">
                <a:ea typeface="DejaVu Sans" panose="020B0603030804020204" pitchFamily="34" charset="0"/>
              </a:rPr>
              <a:t> del </a:t>
            </a:r>
            <a:r>
              <a:rPr lang="en-US" sz="1500" kern="50" dirty="0" err="1" smtClean="0">
                <a:ea typeface="DejaVu Sans" panose="020B0603030804020204" pitchFamily="34" charset="0"/>
              </a:rPr>
              <a:t>Segretario</a:t>
            </a:r>
            <a:r>
              <a:rPr lang="en-US" sz="1500" kern="50" dirty="0" smtClean="0">
                <a:ea typeface="DejaVu Sans" panose="020B0603030804020204" pitchFamily="34" charset="0"/>
              </a:rPr>
              <a:t> </a:t>
            </a:r>
            <a:r>
              <a:rPr lang="en-US" sz="1500" kern="50" dirty="0" err="1" smtClean="0">
                <a:ea typeface="DejaVu Sans" panose="020B0603030804020204" pitchFamily="34" charset="0"/>
              </a:rPr>
              <a:t>generale</a:t>
            </a:r>
            <a:r>
              <a:rPr lang="en-US" sz="1500" kern="50" dirty="0" smtClean="0">
                <a:ea typeface="DejaVu Sans" panose="020B0603030804020204" pitchFamily="34" charset="0"/>
              </a:rPr>
              <a:t> </a:t>
            </a:r>
            <a:r>
              <a:rPr lang="en-US" sz="1500" kern="50" dirty="0" err="1" smtClean="0">
                <a:ea typeface="DejaVu Sans" panose="020B0603030804020204" pitchFamily="34" charset="0"/>
              </a:rPr>
              <a:t>alla</a:t>
            </a:r>
            <a:r>
              <a:rPr lang="en-US" sz="1500" kern="50" dirty="0" smtClean="0">
                <a:ea typeface="DejaVu Sans" panose="020B0603030804020204" pitchFamily="34" charset="0"/>
              </a:rPr>
              <a:t> </a:t>
            </a:r>
            <a:r>
              <a:rPr lang="en-US" sz="1500" kern="50" dirty="0" err="1" smtClean="0">
                <a:ea typeface="DejaVu Sans" panose="020B0603030804020204" pitchFamily="34" charset="0"/>
              </a:rPr>
              <a:t>ricostruzione</a:t>
            </a:r>
            <a:r>
              <a:rPr lang="en-US" sz="1500" kern="50" dirty="0" smtClean="0">
                <a:ea typeface="DejaVu Sans" panose="020B0603030804020204" pitchFamily="34" charset="0"/>
              </a:rPr>
              <a:t> e </a:t>
            </a:r>
            <a:r>
              <a:rPr lang="en-US" sz="1500" kern="50" dirty="0" err="1" smtClean="0">
                <a:ea typeface="DejaVu Sans" panose="020B0603030804020204" pitchFamily="34" charset="0"/>
              </a:rPr>
              <a:t>allo</a:t>
            </a:r>
            <a:r>
              <a:rPr lang="en-US" sz="1500" kern="50" dirty="0" smtClean="0">
                <a:ea typeface="DejaVu Sans" panose="020B0603030804020204" pitchFamily="34" charset="0"/>
              </a:rPr>
              <a:t> </a:t>
            </a:r>
            <a:r>
              <a:rPr lang="en-US" sz="1500" kern="50" dirty="0" err="1" smtClean="0">
                <a:ea typeface="DejaVu Sans" panose="020B0603030804020204" pitchFamily="34" charset="0"/>
              </a:rPr>
              <a:t>sviluppo</a:t>
            </a:r>
            <a:r>
              <a:rPr lang="en-US" sz="1500" kern="50" dirty="0" smtClean="0">
                <a:ea typeface="DejaVu Sans" panose="020B0603030804020204" pitchFamily="34" charset="0"/>
              </a:rPr>
              <a:t> di “</a:t>
            </a:r>
            <a:r>
              <a:rPr lang="en-US" sz="1500" kern="50" dirty="0" err="1" smtClean="0">
                <a:ea typeface="DejaVu Sans" panose="020B0603030804020204" pitchFamily="34" charset="0"/>
              </a:rPr>
              <a:t>dottrine</a:t>
            </a:r>
            <a:r>
              <a:rPr lang="en-US" sz="1500" kern="50" dirty="0" smtClean="0">
                <a:ea typeface="DejaVu Sans" panose="020B0603030804020204" pitchFamily="34" charset="0"/>
              </a:rPr>
              <a:t>” del </a:t>
            </a:r>
            <a:r>
              <a:rPr lang="en-US" sz="1500" kern="50" dirty="0" err="1" smtClean="0">
                <a:ea typeface="DejaVu Sans" panose="020B0603030804020204" pitchFamily="34" charset="0"/>
              </a:rPr>
              <a:t>diritto</a:t>
            </a:r>
            <a:r>
              <a:rPr lang="en-US" sz="1500" kern="50" dirty="0" smtClean="0">
                <a:ea typeface="DejaVu Sans" panose="020B0603030804020204" pitchFamily="34" charset="0"/>
              </a:rPr>
              <a:t> </a:t>
            </a:r>
            <a:r>
              <a:rPr lang="en-US" sz="1500" kern="50" dirty="0" err="1" smtClean="0">
                <a:ea typeface="DejaVu Sans" panose="020B0603030804020204" pitchFamily="34" charset="0"/>
              </a:rPr>
              <a:t>internazionale</a:t>
            </a:r>
            <a:r>
              <a:rPr lang="en-US" sz="1500" kern="50" dirty="0" smtClean="0">
                <a:ea typeface="DejaVu Sans" panose="020B0603030804020204" pitchFamily="34" charset="0"/>
              </a:rPr>
              <a:t> (</a:t>
            </a:r>
            <a:r>
              <a:rPr lang="en-US" sz="1500" kern="50" dirty="0" smtClean="0">
                <a:solidFill>
                  <a:srgbClr val="FF0000"/>
                </a:solidFill>
                <a:ea typeface="DejaVu Sans" panose="020B0603030804020204" pitchFamily="34" charset="0"/>
              </a:rPr>
              <a:t>Implementing </a:t>
            </a:r>
            <a:r>
              <a:rPr lang="en-US" sz="1500" kern="50" dirty="0">
                <a:solidFill>
                  <a:srgbClr val="FF0000"/>
                </a:solidFill>
                <a:ea typeface="DejaVu Sans" panose="020B0603030804020204" pitchFamily="34" charset="0"/>
              </a:rPr>
              <a:t>the Responsibility to </a:t>
            </a:r>
            <a:r>
              <a:rPr lang="en-US" sz="1500" kern="50" dirty="0" smtClean="0">
                <a:solidFill>
                  <a:srgbClr val="FF0000"/>
                </a:solidFill>
                <a:ea typeface="DejaVu Sans" panose="020B0603030804020204" pitchFamily="34" charset="0"/>
              </a:rPr>
              <a:t>Protect</a:t>
            </a:r>
            <a:r>
              <a:rPr lang="en-US" sz="1500" kern="50" dirty="0" smtClean="0">
                <a:ea typeface="DejaVu Sans" panose="020B0603030804020204" pitchFamily="34" charset="0"/>
              </a:rPr>
              <a:t>: </a:t>
            </a:r>
            <a:r>
              <a:rPr lang="en-US" sz="1500" kern="50" dirty="0" err="1" smtClean="0">
                <a:ea typeface="DejaVu Sans" panose="020B0603030804020204" pitchFamily="34" charset="0"/>
              </a:rPr>
              <a:t>rapporto</a:t>
            </a:r>
            <a:r>
              <a:rPr lang="en-US" sz="1500" kern="50" dirty="0" smtClean="0">
                <a:ea typeface="DejaVu Sans" panose="020B0603030804020204" pitchFamily="34" charset="0"/>
              </a:rPr>
              <a:t> </a:t>
            </a:r>
            <a:r>
              <a:rPr lang="en-US" sz="1500" kern="50" dirty="0" err="1" smtClean="0">
                <a:ea typeface="DejaVu Sans" panose="020B0603030804020204" pitchFamily="34" charset="0"/>
              </a:rPr>
              <a:t>dell’ex</a:t>
            </a:r>
            <a:r>
              <a:rPr lang="en-US" sz="1500" kern="50" dirty="0" smtClean="0">
                <a:ea typeface="DejaVu Sans" panose="020B0603030804020204" pitchFamily="34" charset="0"/>
              </a:rPr>
              <a:t> </a:t>
            </a:r>
            <a:r>
              <a:rPr lang="en-US" sz="1500" kern="50" dirty="0" err="1" smtClean="0">
                <a:ea typeface="DejaVu Sans" panose="020B0603030804020204" pitchFamily="34" charset="0"/>
              </a:rPr>
              <a:t>Segretario</a:t>
            </a:r>
            <a:r>
              <a:rPr lang="en-US" sz="1500" kern="50" dirty="0" smtClean="0">
                <a:ea typeface="DejaVu Sans" panose="020B0603030804020204" pitchFamily="34" charset="0"/>
              </a:rPr>
              <a:t> </a:t>
            </a:r>
            <a:r>
              <a:rPr lang="en-US" sz="1500" kern="50" dirty="0" err="1" smtClean="0">
                <a:ea typeface="DejaVu Sans" panose="020B0603030804020204" pitchFamily="34" charset="0"/>
              </a:rPr>
              <a:t>generale</a:t>
            </a:r>
            <a:r>
              <a:rPr lang="en-US" sz="1500" kern="50" dirty="0" smtClean="0">
                <a:ea typeface="DejaVu Sans" panose="020B0603030804020204" pitchFamily="34" charset="0"/>
                <a:cs typeface="Times New Roman" panose="02020603050405020304" pitchFamily="18" charset="0"/>
              </a:rPr>
              <a:t> </a:t>
            </a:r>
            <a:r>
              <a:rPr lang="en-US" sz="1500" kern="50" dirty="0">
                <a:ea typeface="DejaVu Sans" panose="020B0603030804020204" pitchFamily="34" charset="0"/>
                <a:cs typeface="Times New Roman" panose="02020603050405020304" pitchFamily="18" charset="0"/>
              </a:rPr>
              <a:t>Ban Ki-moon’s </a:t>
            </a:r>
            <a:r>
              <a:rPr lang="en-US" sz="1500" kern="50" dirty="0" err="1" smtClean="0">
                <a:ea typeface="DejaVu Sans" panose="020B0603030804020204" pitchFamily="34" charset="0"/>
                <a:cs typeface="Times New Roman" panose="02020603050405020304" pitchFamily="18" charset="0"/>
              </a:rPr>
              <a:t>adottato</a:t>
            </a:r>
            <a:r>
              <a:rPr lang="en-US" sz="1500" kern="50" dirty="0" smtClean="0">
                <a:ea typeface="DejaVu Sans" panose="020B0603030804020204" pitchFamily="34" charset="0"/>
                <a:cs typeface="Times New Roman" panose="02020603050405020304" pitchFamily="18" charset="0"/>
              </a:rPr>
              <a:t> </a:t>
            </a:r>
            <a:r>
              <a:rPr lang="en-US" sz="1500" kern="50" dirty="0" err="1" smtClean="0">
                <a:ea typeface="DejaVu Sans" panose="020B0603030804020204" pitchFamily="34" charset="0"/>
                <a:cs typeface="Times New Roman" panose="02020603050405020304" pitchFamily="18" charset="0"/>
              </a:rPr>
              <a:t>il</a:t>
            </a:r>
            <a:r>
              <a:rPr lang="en-US" sz="1500" kern="50" dirty="0" smtClean="0">
                <a:ea typeface="DejaVu Sans" panose="020B0603030804020204" pitchFamily="34" charset="0"/>
                <a:cs typeface="Times New Roman" panose="02020603050405020304" pitchFamily="18" charset="0"/>
              </a:rPr>
              <a:t> 12 </a:t>
            </a:r>
            <a:r>
              <a:rPr lang="en-US" sz="1500" kern="50" dirty="0" err="1" smtClean="0">
                <a:ea typeface="DejaVu Sans" panose="020B0603030804020204" pitchFamily="34" charset="0"/>
                <a:cs typeface="Times New Roman" panose="02020603050405020304" pitchFamily="18" charset="0"/>
              </a:rPr>
              <a:t>gennaio</a:t>
            </a:r>
            <a:r>
              <a:rPr lang="en-US" sz="1500" kern="50" dirty="0" smtClean="0">
                <a:ea typeface="DejaVu Sans" panose="020B0603030804020204" pitchFamily="34" charset="0"/>
                <a:cs typeface="Times New Roman" panose="02020603050405020304" pitchFamily="18" charset="0"/>
              </a:rPr>
              <a:t> 2009 come primo document “</a:t>
            </a:r>
            <a:r>
              <a:rPr lang="en-US" sz="1500" kern="50" dirty="0" err="1" smtClean="0">
                <a:ea typeface="DejaVu Sans" panose="020B0603030804020204" pitchFamily="34" charset="0"/>
                <a:cs typeface="Times New Roman" panose="02020603050405020304" pitchFamily="18" charset="0"/>
              </a:rPr>
              <a:t>ricostruttivo</a:t>
            </a:r>
            <a:r>
              <a:rPr lang="en-US" sz="1500" kern="50" dirty="0" smtClean="0">
                <a:ea typeface="DejaVu Sans" panose="020B0603030804020204" pitchFamily="34" charset="0"/>
                <a:cs typeface="Times New Roman" panose="02020603050405020304" pitchFamily="18" charset="0"/>
              </a:rPr>
              <a:t>” </a:t>
            </a:r>
            <a:r>
              <a:rPr lang="en-US" sz="1500" kern="50" dirty="0" err="1" smtClean="0">
                <a:ea typeface="DejaVu Sans" panose="020B0603030804020204" pitchFamily="34" charset="0"/>
                <a:cs typeface="Times New Roman" panose="02020603050405020304" pitchFamily="18" charset="0"/>
              </a:rPr>
              <a:t>della</a:t>
            </a:r>
            <a:r>
              <a:rPr lang="en-US" sz="1500" kern="50" dirty="0" smtClean="0">
                <a:ea typeface="DejaVu Sans" panose="020B0603030804020204" pitchFamily="34" charset="0"/>
                <a:cs typeface="Times New Roman" panose="02020603050405020304" pitchFamily="18" charset="0"/>
              </a:rPr>
              <a:t> c.d. RtoP</a:t>
            </a:r>
            <a:r>
              <a:rPr lang="en-US" sz="1500" kern="50" dirty="0">
                <a:ea typeface="DejaVu Sans" panose="020B0603030804020204" pitchFamily="34" charset="0"/>
                <a:cs typeface="Times New Roman" panose="02020603050405020304" pitchFamily="18" charset="0"/>
              </a:rPr>
              <a:t>, </a:t>
            </a:r>
            <a:r>
              <a:rPr lang="en-US" sz="1500" kern="50" dirty="0" err="1" smtClean="0">
                <a:ea typeface="DejaVu Sans" panose="020B0603030804020204" pitchFamily="34" charset="0"/>
                <a:cs typeface="Times New Roman" panose="02020603050405020304" pitchFamily="18" charset="0"/>
              </a:rPr>
              <a:t>anche</a:t>
            </a:r>
            <a:r>
              <a:rPr lang="en-US" sz="1500" kern="50" dirty="0" smtClean="0">
                <a:ea typeface="DejaVu Sans" panose="020B0603030804020204" pitchFamily="34" charset="0"/>
                <a:cs typeface="Times New Roman" panose="02020603050405020304" pitchFamily="18" charset="0"/>
              </a:rPr>
              <a:t> </a:t>
            </a:r>
            <a:r>
              <a:rPr lang="en-US" sz="1500" kern="50" dirty="0" err="1" smtClean="0">
                <a:ea typeface="DejaVu Sans" panose="020B0603030804020204" pitchFamily="34" charset="0"/>
                <a:cs typeface="Times New Roman" panose="02020603050405020304" pitchFamily="18" charset="0"/>
              </a:rPr>
              <a:t>sul</a:t>
            </a:r>
            <a:r>
              <a:rPr lang="en-US" sz="1500" kern="50" dirty="0" smtClean="0">
                <a:ea typeface="DejaVu Sans" panose="020B0603030804020204" pitchFamily="34" charset="0"/>
                <a:cs typeface="Times New Roman" panose="02020603050405020304" pitchFamily="18" charset="0"/>
              </a:rPr>
              <a:t> piano </a:t>
            </a:r>
            <a:r>
              <a:rPr lang="en-US" sz="1500" kern="50" dirty="0" err="1" smtClean="0">
                <a:ea typeface="DejaVu Sans" panose="020B0603030804020204" pitchFamily="34" charset="0"/>
                <a:cs typeface="Times New Roman" panose="02020603050405020304" pitchFamily="18" charset="0"/>
              </a:rPr>
              <a:t>pratico</a:t>
            </a:r>
            <a:r>
              <a:rPr lang="en-US" sz="1500" kern="50" dirty="0" smtClean="0">
                <a:ea typeface="DejaVu Sans" panose="020B0603030804020204" pitchFamily="34" charset="0"/>
                <a:cs typeface="Times New Roman" panose="02020603050405020304" pitchFamily="18" charset="0"/>
              </a:rPr>
              <a:t>: infra</a:t>
            </a:r>
            <a:r>
              <a:rPr lang="en-US" sz="1500" kern="50" dirty="0" smtClean="0">
                <a:ea typeface="DejaVu Sans" panose="020B0603030804020204" pitchFamily="34" charset="0"/>
              </a:rPr>
              <a:t>)</a:t>
            </a:r>
            <a:endParaRPr lang="it-IT" sz="15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151906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Corte internazionale di giustizia</a:t>
            </a:r>
            <a:endParaRPr lang="it-IT" dirty="0"/>
          </a:p>
        </p:txBody>
      </p:sp>
      <p:sp>
        <p:nvSpPr>
          <p:cNvPr id="3" name="Segnaposto contenuto 2"/>
          <p:cNvSpPr>
            <a:spLocks noGrp="1"/>
          </p:cNvSpPr>
          <p:nvPr>
            <p:ph idx="1"/>
          </p:nvPr>
        </p:nvSpPr>
        <p:spPr/>
        <p:txBody>
          <a:bodyPr>
            <a:normAutofit/>
          </a:bodyPr>
          <a:lstStyle/>
          <a:p>
            <a:pPr marL="457200" lvl="1" indent="0" algn="just">
              <a:spcAft>
                <a:spcPts val="0"/>
              </a:spcAft>
              <a:buNone/>
              <a:tabLst>
                <a:tab pos="685800" algn="l"/>
              </a:tabLst>
            </a:pPr>
            <a:r>
              <a:rPr lang="it-IT" sz="1400" kern="50" dirty="0" smtClean="0">
                <a:ea typeface="DejaVu Sans" panose="020B0603030804020204" pitchFamily="34" charset="0"/>
              </a:rPr>
              <a:t>4. La </a:t>
            </a:r>
            <a:r>
              <a:rPr lang="it-IT" sz="1400" u="heavy" kern="50" dirty="0" smtClean="0">
                <a:solidFill>
                  <a:srgbClr val="FF0000"/>
                </a:solidFill>
                <a:ea typeface="DejaVu Sans" panose="020B0603030804020204" pitchFamily="34" charset="0"/>
              </a:rPr>
              <a:t>Corte </a:t>
            </a:r>
            <a:r>
              <a:rPr lang="it-IT" sz="1400" u="heavy" kern="50" dirty="0">
                <a:solidFill>
                  <a:srgbClr val="FF0000"/>
                </a:solidFill>
                <a:ea typeface="DejaVu Sans" panose="020B0603030804020204" pitchFamily="34" charset="0"/>
              </a:rPr>
              <a:t>internazionale di giustizia</a:t>
            </a:r>
            <a:r>
              <a:rPr lang="it-IT" sz="1400" kern="50" dirty="0">
                <a:ea typeface="DejaVu Sans" panose="020B0603030804020204" pitchFamily="34" charset="0"/>
              </a:rPr>
              <a:t> (</a:t>
            </a:r>
            <a:r>
              <a:rPr lang="it-IT" sz="1400" u="sng" kern="50" dirty="0">
                <a:solidFill>
                  <a:srgbClr val="0000FF"/>
                </a:solidFill>
                <a:ea typeface="DejaVu Sans" panose="020B0603030804020204" pitchFamily="34" charset="0"/>
                <a:hlinkClick r:id="rId2"/>
              </a:rPr>
              <a:t>www.icj-cij.org</a:t>
            </a:r>
            <a:r>
              <a:rPr lang="it-IT" sz="1400" u="sng" kern="50" dirty="0" smtClean="0">
                <a:solidFill>
                  <a:srgbClr val="0000FF"/>
                </a:solidFill>
                <a:ea typeface="DejaVu Sans" panose="020B0603030804020204" pitchFamily="34" charset="0"/>
                <a:hlinkClick r:id="rId2"/>
              </a:rPr>
              <a:t>/</a:t>
            </a:r>
            <a:r>
              <a:rPr lang="it-IT" sz="1400" kern="50" dirty="0" smtClean="0">
                <a:ea typeface="DejaVu Sans" panose="020B0603030804020204" pitchFamily="34" charset="0"/>
              </a:rPr>
              <a:t>) </a:t>
            </a:r>
            <a:r>
              <a:rPr lang="it-IT" sz="1400" kern="50" dirty="0">
                <a:ea typeface="DejaVu Sans" panose="020B0603030804020204" pitchFamily="34" charset="0"/>
              </a:rPr>
              <a:t>è il principale organo giurisdizionale del sistema delle NU (art. 92 Carta</a:t>
            </a:r>
            <a:r>
              <a:rPr lang="it-IT" sz="1400" kern="50" dirty="0" smtClean="0">
                <a:ea typeface="DejaVu Sans" panose="020B0603030804020204" pitchFamily="34" charset="0"/>
              </a:rPr>
              <a:t>). È </a:t>
            </a:r>
            <a:r>
              <a:rPr lang="it-IT" sz="1400" kern="50" dirty="0">
                <a:ea typeface="DejaVu Sans" panose="020B0603030804020204" pitchFamily="34" charset="0"/>
              </a:rPr>
              <a:t>regolata </a:t>
            </a:r>
            <a:r>
              <a:rPr lang="it-IT" sz="1400" kern="50" dirty="0" smtClean="0">
                <a:ea typeface="DejaVu Sans" panose="020B0603030804020204" pitchFamily="34" charset="0"/>
              </a:rPr>
              <a:t>dalla Carta, dallo </a:t>
            </a:r>
            <a:r>
              <a:rPr lang="it-IT" sz="1400" kern="50" dirty="0">
                <a:ea typeface="DejaVu Sans" panose="020B0603030804020204" pitchFamily="34" charset="0"/>
              </a:rPr>
              <a:t>Statuto (che è fondato su quello della Corte Permanente di Giustizia internazionale, 1919, rispetto alla quale la giurisprudenza si pone in linea di continuità</a:t>
            </a:r>
            <a:r>
              <a:rPr lang="it-IT" sz="1400" kern="50" dirty="0" smtClean="0">
                <a:ea typeface="DejaVu Sans" panose="020B0603030804020204" pitchFamily="34" charset="0"/>
              </a:rPr>
              <a:t>) e dal regolamento di procedura. </a:t>
            </a:r>
          </a:p>
          <a:p>
            <a:pPr marL="457200" lvl="1" indent="0" algn="just">
              <a:spcAft>
                <a:spcPts val="0"/>
              </a:spcAft>
              <a:buNone/>
              <a:tabLst>
                <a:tab pos="685800" algn="l"/>
              </a:tabLst>
            </a:pPr>
            <a:r>
              <a:rPr lang="en-US" sz="1400" u="heavy" kern="50" dirty="0" err="1" smtClean="0">
                <a:solidFill>
                  <a:srgbClr val="FF0000"/>
                </a:solidFill>
                <a:ea typeface="DejaVu Sans" panose="020B0603030804020204" pitchFamily="34" charset="0"/>
              </a:rPr>
              <a:t>Nomina</a:t>
            </a:r>
            <a:r>
              <a:rPr lang="en-US" sz="1400" u="heavy" kern="50" dirty="0">
                <a:solidFill>
                  <a:srgbClr val="FF0000"/>
                </a:solidFill>
                <a:ea typeface="DejaVu Sans" panose="020B0603030804020204" pitchFamily="34" charset="0"/>
              </a:rPr>
              <a:t>.</a:t>
            </a:r>
            <a:r>
              <a:rPr lang="en-US" sz="1400" kern="50" dirty="0">
                <a:ea typeface="DejaVu Sans" panose="020B0603030804020204" pitchFamily="34" charset="0"/>
              </a:rPr>
              <a:t> È </a:t>
            </a:r>
            <a:r>
              <a:rPr lang="en-US" sz="1400" kern="50" dirty="0" err="1">
                <a:ea typeface="DejaVu Sans" panose="020B0603030804020204" pitchFamily="34" charset="0"/>
              </a:rPr>
              <a:t>formata</a:t>
            </a:r>
            <a:r>
              <a:rPr lang="en-US" sz="1400" kern="50" dirty="0">
                <a:ea typeface="DejaVu Sans" panose="020B0603030804020204" pitchFamily="34" charset="0"/>
              </a:rPr>
              <a:t> da 15 </a:t>
            </a:r>
            <a:r>
              <a:rPr lang="en-US" sz="1400" kern="50" dirty="0" err="1">
                <a:ea typeface="DejaVu Sans" panose="020B0603030804020204" pitchFamily="34" charset="0"/>
              </a:rPr>
              <a:t>giudici</a:t>
            </a:r>
            <a:r>
              <a:rPr lang="en-US" sz="1400" kern="50" dirty="0">
                <a:ea typeface="DejaVu Sans" panose="020B0603030804020204" pitchFamily="34" charset="0"/>
              </a:rPr>
              <a:t> (“</a:t>
            </a:r>
            <a:r>
              <a:rPr lang="en-US" sz="1400" i="1" kern="50" dirty="0">
                <a:solidFill>
                  <a:srgbClr val="FF0000"/>
                </a:solidFill>
                <a:ea typeface="DejaVu Sans" panose="020B0603030804020204" pitchFamily="34" charset="0"/>
              </a:rPr>
              <a:t>The Court shall be composed of a body of independent judges</a:t>
            </a:r>
            <a:r>
              <a:rPr lang="en-US" sz="1400" kern="50" dirty="0">
                <a:ea typeface="DejaVu Sans" panose="020B0603030804020204" pitchFamily="34" charset="0"/>
              </a:rPr>
              <a:t>, elected regardless of their nationality from among persons of high moral character, </a:t>
            </a:r>
            <a:r>
              <a:rPr lang="en-US" sz="1400" i="1" kern="50" dirty="0">
                <a:solidFill>
                  <a:srgbClr val="FF0000"/>
                </a:solidFill>
                <a:ea typeface="DejaVu Sans" panose="020B0603030804020204" pitchFamily="34" charset="0"/>
              </a:rPr>
              <a:t>who possess the qualifications required in their respective countries for appointment to the highest judicial offices, or are </a:t>
            </a:r>
            <a:r>
              <a:rPr lang="en-US" sz="1400" i="1" kern="50" dirty="0" err="1">
                <a:solidFill>
                  <a:srgbClr val="FF0000"/>
                </a:solidFill>
                <a:ea typeface="DejaVu Sans" panose="020B0603030804020204" pitchFamily="34" charset="0"/>
              </a:rPr>
              <a:t>jurisconsults</a:t>
            </a:r>
            <a:r>
              <a:rPr lang="en-US" sz="1400" i="1" kern="50" dirty="0">
                <a:solidFill>
                  <a:srgbClr val="FF0000"/>
                </a:solidFill>
                <a:ea typeface="DejaVu Sans" panose="020B0603030804020204" pitchFamily="34" charset="0"/>
              </a:rPr>
              <a:t> of recognized competence in international law</a:t>
            </a:r>
            <a:r>
              <a:rPr lang="en-US" sz="1400" kern="50" dirty="0">
                <a:ea typeface="DejaVu Sans" panose="020B0603030804020204" pitchFamily="34" charset="0"/>
              </a:rPr>
              <a:t>”: art. 2 </a:t>
            </a:r>
            <a:r>
              <a:rPr lang="en-US" sz="1400" kern="50" dirty="0" smtClean="0">
                <a:ea typeface="DejaVu Sans" panose="020B0603030804020204" pitchFamily="34" charset="0"/>
              </a:rPr>
              <a:t>St.), </a:t>
            </a:r>
            <a:r>
              <a:rPr lang="en-US" sz="1400" kern="50" dirty="0" err="1">
                <a:ea typeface="DejaVu Sans" panose="020B0603030804020204" pitchFamily="34" charset="0"/>
              </a:rPr>
              <a:t>eletti</a:t>
            </a:r>
            <a:r>
              <a:rPr lang="en-US" sz="1400" kern="50" dirty="0">
                <a:ea typeface="DejaVu Sans" panose="020B0603030804020204" pitchFamily="34" charset="0"/>
              </a:rPr>
              <a:t> </a:t>
            </a:r>
            <a:r>
              <a:rPr lang="en-US" sz="1400" kern="50" dirty="0" err="1" smtClean="0">
                <a:ea typeface="DejaVu Sans" panose="020B0603030804020204" pitchFamily="34" charset="0"/>
              </a:rPr>
              <a:t>indipendentemente</a:t>
            </a:r>
            <a:r>
              <a:rPr lang="en-US" sz="1400" kern="50" dirty="0" smtClean="0">
                <a:ea typeface="DejaVu Sans" panose="020B0603030804020204" pitchFamily="34" charset="0"/>
              </a:rPr>
              <a:t> </a:t>
            </a:r>
            <a:r>
              <a:rPr lang="en-US" sz="1400" u="heavy" kern="50" dirty="0" err="1" smtClean="0">
                <a:solidFill>
                  <a:srgbClr val="FF0000"/>
                </a:solidFill>
                <a:ea typeface="DejaVu Sans" panose="020B0603030804020204" pitchFamily="34" charset="0"/>
              </a:rPr>
              <a:t>sulla</a:t>
            </a:r>
            <a:r>
              <a:rPr lang="en-US" sz="1400" u="heavy" kern="50" dirty="0" smtClean="0">
                <a:solidFill>
                  <a:srgbClr val="FF0000"/>
                </a:solidFill>
                <a:ea typeface="DejaVu Sans" panose="020B0603030804020204" pitchFamily="34" charset="0"/>
              </a:rPr>
              <a:t> </a:t>
            </a:r>
            <a:r>
              <a:rPr lang="en-US" sz="1400" u="heavy" kern="50" dirty="0">
                <a:solidFill>
                  <a:srgbClr val="FF0000"/>
                </a:solidFill>
                <a:ea typeface="DejaVu Sans" panose="020B0603030804020204" pitchFamily="34" charset="0"/>
              </a:rPr>
              <a:t>base di </a:t>
            </a:r>
            <a:r>
              <a:rPr lang="en-US" sz="1400" u="heavy" kern="50" dirty="0" err="1">
                <a:solidFill>
                  <a:srgbClr val="FF0000"/>
                </a:solidFill>
                <a:ea typeface="DejaVu Sans" panose="020B0603030804020204" pitchFamily="34" charset="0"/>
              </a:rPr>
              <a:t>liste</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nazionali</a:t>
            </a:r>
            <a:r>
              <a:rPr lang="en-US" sz="1400" kern="50" dirty="0">
                <a:ea typeface="DejaVu Sans" panose="020B0603030804020204" pitchFamily="34" charset="0"/>
              </a:rPr>
              <a:t> </a:t>
            </a:r>
            <a:r>
              <a:rPr lang="en-US" sz="1400" u="heavy" kern="50" dirty="0" err="1" smtClean="0">
                <a:solidFill>
                  <a:srgbClr val="FF0000"/>
                </a:solidFill>
                <a:ea typeface="DejaVu Sans" panose="020B0603030804020204" pitchFamily="34" charset="0"/>
              </a:rPr>
              <a:t>dall’AG</a:t>
            </a:r>
            <a:r>
              <a:rPr lang="en-US" sz="1400" u="heavy" kern="50" dirty="0" smtClean="0">
                <a:solidFill>
                  <a:srgbClr val="FF0000"/>
                </a:solidFill>
                <a:ea typeface="DejaVu Sans" panose="020B0603030804020204" pitchFamily="34" charset="0"/>
              </a:rPr>
              <a:t> </a:t>
            </a:r>
            <a:r>
              <a:rPr lang="en-US" sz="1400" u="heavy" kern="50" dirty="0">
                <a:solidFill>
                  <a:srgbClr val="FF0000"/>
                </a:solidFill>
                <a:ea typeface="DejaVu Sans" panose="020B0603030804020204" pitchFamily="34" charset="0"/>
              </a:rPr>
              <a:t>e dal </a:t>
            </a:r>
            <a:r>
              <a:rPr lang="en-US" sz="1400" u="heavy" kern="50" dirty="0" err="1">
                <a:solidFill>
                  <a:srgbClr val="FF0000"/>
                </a:solidFill>
                <a:ea typeface="DejaVu Sans" panose="020B0603030804020204" pitchFamily="34" charset="0"/>
              </a:rPr>
              <a:t>CdS</a:t>
            </a:r>
            <a:r>
              <a:rPr lang="en-US" sz="1400" kern="50" dirty="0">
                <a:ea typeface="DejaVu Sans" panose="020B0603030804020204" pitchFamily="34" charset="0"/>
              </a:rPr>
              <a:t> (“The members of the Court shall be elected by the General Assembly and by the Security Council from a list of persons nominated by the national groups in the Permanent Court of Arbitration”: art. 4, par. 1, </a:t>
            </a:r>
            <a:r>
              <a:rPr lang="en-US" sz="1400" kern="50" dirty="0" err="1">
                <a:ea typeface="DejaVu Sans" panose="020B0603030804020204" pitchFamily="34" charset="0"/>
              </a:rPr>
              <a:t>Statuto</a:t>
            </a:r>
            <a:r>
              <a:rPr lang="en-US" sz="1400" kern="50" dirty="0">
                <a:ea typeface="DejaVu Sans" panose="020B0603030804020204" pitchFamily="34" charset="0"/>
              </a:rPr>
              <a:t>), </a:t>
            </a:r>
            <a:r>
              <a:rPr lang="en-US" sz="1400" u="heavy" kern="50" dirty="0" err="1">
                <a:solidFill>
                  <a:srgbClr val="FF0000"/>
                </a:solidFill>
                <a:ea typeface="DejaVu Sans" panose="020B0603030804020204" pitchFamily="34" charset="0"/>
              </a:rPr>
              <a:t>avendo</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riguardo</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ai</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criteri</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individuali</a:t>
            </a:r>
            <a:r>
              <a:rPr lang="en-US" sz="1400" u="heavy" kern="50" dirty="0">
                <a:solidFill>
                  <a:srgbClr val="FF0000"/>
                </a:solidFill>
                <a:ea typeface="DejaVu Sans" panose="020B0603030804020204" pitchFamily="34" charset="0"/>
              </a:rPr>
              <a:t> di </a:t>
            </a:r>
            <a:r>
              <a:rPr lang="en-US" sz="1400" u="heavy" kern="50" dirty="0" err="1">
                <a:solidFill>
                  <a:srgbClr val="FF0000"/>
                </a:solidFill>
                <a:ea typeface="DejaVu Sans" panose="020B0603030804020204" pitchFamily="34" charset="0"/>
              </a:rPr>
              <a:t>competenza</a:t>
            </a:r>
            <a:r>
              <a:rPr lang="en-US" sz="1400" u="heavy" kern="50" dirty="0">
                <a:solidFill>
                  <a:srgbClr val="FF0000"/>
                </a:solidFill>
                <a:ea typeface="DejaVu Sans" panose="020B0603030804020204" pitchFamily="34" charset="0"/>
              </a:rPr>
              <a:t> e </a:t>
            </a:r>
            <a:r>
              <a:rPr lang="en-US" sz="1400" u="heavy" kern="50" dirty="0" err="1">
                <a:solidFill>
                  <a:srgbClr val="FF0000"/>
                </a:solidFill>
                <a:ea typeface="DejaVu Sans" panose="020B0603030804020204" pitchFamily="34" charset="0"/>
              </a:rPr>
              <a:t>alla</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composizione</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complessiva</a:t>
            </a:r>
            <a:r>
              <a:rPr lang="en-US" sz="1400" u="heavy" kern="50" dirty="0">
                <a:solidFill>
                  <a:srgbClr val="FF0000"/>
                </a:solidFill>
                <a:ea typeface="DejaVu Sans" panose="020B0603030804020204" pitchFamily="34" charset="0"/>
              </a:rPr>
              <a:t> </a:t>
            </a:r>
            <a:r>
              <a:rPr lang="en-US" sz="1400" u="heavy" kern="50" dirty="0" err="1">
                <a:solidFill>
                  <a:srgbClr val="FF0000"/>
                </a:solidFill>
                <a:ea typeface="DejaVu Sans" panose="020B0603030804020204" pitchFamily="34" charset="0"/>
              </a:rPr>
              <a:t>della</a:t>
            </a:r>
            <a:r>
              <a:rPr lang="en-US" sz="1400" u="heavy" kern="50" dirty="0">
                <a:solidFill>
                  <a:srgbClr val="FF0000"/>
                </a:solidFill>
                <a:ea typeface="DejaVu Sans" panose="020B0603030804020204" pitchFamily="34" charset="0"/>
              </a:rPr>
              <a:t> Corte</a:t>
            </a:r>
            <a:r>
              <a:rPr lang="en-US" sz="1400" kern="50" dirty="0">
                <a:ea typeface="DejaVu Sans" panose="020B0603030804020204" pitchFamily="34" charset="0"/>
              </a:rPr>
              <a:t> (“At every election, the electors shall bear in mind not only that the persons to be elected should individually possess the qualifications required, but also that in the body as a whole the representation of the main forms of civilization and of the principal legal systems of the world should be assured”, art. 9</a:t>
            </a:r>
            <a:r>
              <a:rPr lang="en-US" sz="1400" kern="50" dirty="0" smtClean="0">
                <a:ea typeface="DejaVu Sans" panose="020B0603030804020204" pitchFamily="34" charset="0"/>
              </a:rPr>
              <a:t>). </a:t>
            </a:r>
          </a:p>
          <a:p>
            <a:pPr marL="457200" lvl="1" indent="0" algn="just">
              <a:spcAft>
                <a:spcPts val="0"/>
              </a:spcAft>
              <a:buNone/>
              <a:tabLst>
                <a:tab pos="685800" algn="l"/>
              </a:tabLst>
            </a:pPr>
            <a:r>
              <a:rPr lang="en-US" sz="1400" kern="50" dirty="0" smtClean="0">
                <a:solidFill>
                  <a:srgbClr val="6A3A20"/>
                </a:solidFill>
                <a:ea typeface="DejaVu Sans" panose="020B0603030804020204" pitchFamily="34" charset="0"/>
              </a:rPr>
              <a:t>In </a:t>
            </a:r>
            <a:r>
              <a:rPr lang="en-US" sz="1400" kern="50" dirty="0" err="1">
                <a:solidFill>
                  <a:srgbClr val="6A3A20"/>
                </a:solidFill>
                <a:ea typeface="DejaVu Sans" panose="020B0603030804020204" pitchFamily="34" charset="0"/>
              </a:rPr>
              <a:t>concreto</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risultano</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eletti</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i</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candidati</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che</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ottengono</a:t>
            </a:r>
            <a:r>
              <a:rPr lang="en-US" sz="1400" kern="50" dirty="0">
                <a:solidFill>
                  <a:srgbClr val="6A3A20"/>
                </a:solidFill>
                <a:ea typeface="DejaVu Sans" panose="020B0603030804020204" pitchFamily="34" charset="0"/>
              </a:rPr>
              <a:t> in </a:t>
            </a:r>
            <a:r>
              <a:rPr lang="en-US" sz="1400" kern="50" dirty="0" err="1">
                <a:solidFill>
                  <a:srgbClr val="6A3A20"/>
                </a:solidFill>
                <a:ea typeface="DejaVu Sans" panose="020B0603030804020204" pitchFamily="34" charset="0"/>
              </a:rPr>
              <a:t>ciascuno</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degli</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organi</a:t>
            </a:r>
            <a:r>
              <a:rPr lang="en-US" sz="1400" kern="50" dirty="0">
                <a:solidFill>
                  <a:srgbClr val="6A3A20"/>
                </a:solidFill>
                <a:ea typeface="DejaVu Sans" panose="020B0603030804020204" pitchFamily="34" charset="0"/>
              </a:rPr>
              <a:t> la </a:t>
            </a:r>
            <a:r>
              <a:rPr lang="en-US" sz="1400" kern="50" dirty="0" err="1">
                <a:solidFill>
                  <a:srgbClr val="6A3A20"/>
                </a:solidFill>
                <a:ea typeface="DejaVu Sans" panose="020B0603030804020204" pitchFamily="34" charset="0"/>
              </a:rPr>
              <a:t>maggioranza</a:t>
            </a:r>
            <a:r>
              <a:rPr lang="en-US" sz="1400" kern="50" dirty="0">
                <a:solidFill>
                  <a:srgbClr val="6A3A20"/>
                </a:solidFill>
                <a:ea typeface="DejaVu Sans" panose="020B0603030804020204" pitchFamily="34" charset="0"/>
              </a:rPr>
              <a:t> </a:t>
            </a:r>
            <a:r>
              <a:rPr lang="en-US" sz="1400" kern="50" dirty="0" err="1">
                <a:solidFill>
                  <a:srgbClr val="6A3A20"/>
                </a:solidFill>
                <a:ea typeface="DejaVu Sans" panose="020B0603030804020204" pitchFamily="34" charset="0"/>
              </a:rPr>
              <a:t>assoluta</a:t>
            </a:r>
            <a:r>
              <a:rPr lang="en-US" sz="1400" kern="50" dirty="0">
                <a:solidFill>
                  <a:srgbClr val="6A3A20"/>
                </a:solidFill>
                <a:ea typeface="DejaVu Sans" panose="020B0603030804020204" pitchFamily="34" charset="0"/>
              </a:rPr>
              <a:t> (“Those candidates who obtain an absolute majority of votes in the General Assembly and in the Security Council shall be considered as elected”, art. 10, par. 1). </a:t>
            </a:r>
            <a:endParaRPr lang="en-US" sz="1400" kern="50" dirty="0" smtClean="0">
              <a:solidFill>
                <a:srgbClr val="6A3A20"/>
              </a:solidFill>
              <a:ea typeface="DejaVu Sans" panose="020B0603030804020204" pitchFamily="34" charset="0"/>
            </a:endParaRPr>
          </a:p>
          <a:p>
            <a:pPr marL="457200" lvl="1" indent="0" algn="just">
              <a:spcAft>
                <a:spcPts val="0"/>
              </a:spcAft>
              <a:buNone/>
              <a:tabLst>
                <a:tab pos="685800" algn="l"/>
              </a:tabLst>
            </a:pPr>
            <a:r>
              <a:rPr lang="it-IT" sz="1400" kern="50" dirty="0" smtClean="0">
                <a:solidFill>
                  <a:srgbClr val="6A3A20"/>
                </a:solidFill>
                <a:ea typeface="DejaVu Sans" panose="020B0603030804020204" pitchFamily="34" charset="0"/>
              </a:rPr>
              <a:t>Il </a:t>
            </a:r>
            <a:r>
              <a:rPr lang="it-IT" sz="1400" kern="50" dirty="0">
                <a:solidFill>
                  <a:srgbClr val="6A3A20"/>
                </a:solidFill>
                <a:ea typeface="DejaVu Sans" panose="020B0603030804020204" pitchFamily="34" charset="0"/>
              </a:rPr>
              <a:t>mandato dura </a:t>
            </a:r>
            <a:r>
              <a:rPr lang="it-IT" sz="1400" u="heavy" kern="50" dirty="0">
                <a:solidFill>
                  <a:srgbClr val="FF0000"/>
                </a:solidFill>
                <a:ea typeface="DejaVu Sans" panose="020B0603030804020204" pitchFamily="34" charset="0"/>
              </a:rPr>
              <a:t>9 anni</a:t>
            </a:r>
            <a:r>
              <a:rPr lang="it-IT" sz="1400" kern="50" dirty="0">
                <a:solidFill>
                  <a:srgbClr val="6A3A20"/>
                </a:solidFill>
                <a:ea typeface="DejaVu Sans" panose="020B0603030804020204" pitchFamily="34" charset="0"/>
              </a:rPr>
              <a:t> (il collegio è </a:t>
            </a:r>
            <a:r>
              <a:rPr lang="it-IT" sz="1400" u="heavy" kern="50" dirty="0">
                <a:solidFill>
                  <a:srgbClr val="6A3A20"/>
                </a:solidFill>
                <a:ea typeface="DejaVu Sans" panose="020B0603030804020204" pitchFamily="34" charset="0"/>
              </a:rPr>
              <a:t>parzialmente rinnovato</a:t>
            </a:r>
            <a:r>
              <a:rPr lang="it-IT" sz="1400" kern="50" dirty="0">
                <a:solidFill>
                  <a:srgbClr val="6A3A20"/>
                </a:solidFill>
                <a:ea typeface="DejaVu Sans" panose="020B0603030804020204" pitchFamily="34" charset="0"/>
              </a:rPr>
              <a:t>, sin dalle origini, per 1/3 ogni 3 anni e per 1/3 ogni 6); è rinnovabile (art. 13, par. 1</a:t>
            </a:r>
            <a:r>
              <a:rPr lang="it-IT" sz="1400" kern="50" dirty="0" smtClean="0">
                <a:solidFill>
                  <a:srgbClr val="6A3A20"/>
                </a:solidFill>
                <a:ea typeface="DejaVu Sans" panose="020B0603030804020204" pitchFamily="34" charset="0"/>
              </a:rPr>
              <a:t>).</a:t>
            </a:r>
          </a:p>
          <a:p>
            <a:pPr marL="457200" lvl="1" indent="0" algn="just">
              <a:spcAft>
                <a:spcPts val="0"/>
              </a:spcAft>
              <a:buNone/>
              <a:tabLst>
                <a:tab pos="685800" algn="l"/>
              </a:tabLst>
            </a:pPr>
            <a:r>
              <a:rPr lang="it-IT" sz="1400" kern="50" dirty="0">
                <a:solidFill>
                  <a:srgbClr val="6A3A20"/>
                </a:solidFill>
                <a:ea typeface="DejaVu Sans" panose="020B0603030804020204" pitchFamily="34" charset="0"/>
              </a:rPr>
              <a:t>Funzioni. Competenza. La Corte svolge una </a:t>
            </a:r>
            <a:r>
              <a:rPr lang="it-IT" sz="1400" b="1" kern="50" dirty="0">
                <a:solidFill>
                  <a:srgbClr val="FF0000"/>
                </a:solidFill>
                <a:ea typeface="DejaVu Sans" panose="020B0603030804020204" pitchFamily="34" charset="0"/>
              </a:rPr>
              <a:t>funzione giurisdizionale </a:t>
            </a:r>
            <a:r>
              <a:rPr lang="it-IT" sz="1400" kern="50" dirty="0">
                <a:solidFill>
                  <a:srgbClr val="6A3A20"/>
                </a:solidFill>
                <a:ea typeface="DejaVu Sans" panose="020B0603030804020204" pitchFamily="34" charset="0"/>
              </a:rPr>
              <a:t>di duplice natura: </a:t>
            </a:r>
            <a:r>
              <a:rPr lang="it-IT" sz="1400" b="1" kern="50" dirty="0">
                <a:solidFill>
                  <a:srgbClr val="FF0000"/>
                </a:solidFill>
                <a:ea typeface="DejaVu Sans" panose="020B0603030804020204" pitchFamily="34" charset="0"/>
              </a:rPr>
              <a:t>contenziosa e consultiva</a:t>
            </a:r>
            <a:r>
              <a:rPr lang="it-IT" sz="1400" kern="50" dirty="0">
                <a:solidFill>
                  <a:srgbClr val="6A3A20"/>
                </a:solidFill>
                <a:ea typeface="DejaVu Sans" panose="020B0603030804020204" pitchFamily="34" charset="0"/>
              </a:rPr>
              <a:t>. </a:t>
            </a:r>
          </a:p>
          <a:p>
            <a:pPr marL="457200" lvl="1" indent="0" algn="just">
              <a:spcAft>
                <a:spcPts val="0"/>
              </a:spcAft>
              <a:buNone/>
              <a:tabLst>
                <a:tab pos="685800" algn="l"/>
              </a:tabLst>
            </a:pPr>
            <a:endParaRPr lang="en-US" sz="1500" kern="50" dirty="0" smtClean="0">
              <a:ea typeface="DejaVu Sans" panose="020B0603030804020204" pitchFamily="34" charset="0"/>
            </a:endParaRPr>
          </a:p>
          <a:p>
            <a:pPr marL="457200" lvl="1" indent="0" algn="just">
              <a:spcAft>
                <a:spcPts val="0"/>
              </a:spcAft>
              <a:buNone/>
              <a:tabLst>
                <a:tab pos="685800" algn="l"/>
              </a:tabLst>
            </a:pP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266629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smtClean="0"/>
              <a:t>CIG: competenza contenziosa e consultiva</a:t>
            </a:r>
            <a:endParaRPr lang="it-IT" dirty="0"/>
          </a:p>
        </p:txBody>
      </p:sp>
      <p:sp>
        <p:nvSpPr>
          <p:cNvPr id="3" name="Segnaposto contenuto 2"/>
          <p:cNvSpPr>
            <a:spLocks noGrp="1"/>
          </p:cNvSpPr>
          <p:nvPr>
            <p:ph idx="1"/>
          </p:nvPr>
        </p:nvSpPr>
        <p:spPr/>
        <p:txBody>
          <a:bodyPr>
            <a:noAutofit/>
          </a:bodyPr>
          <a:lstStyle/>
          <a:p>
            <a:pPr marL="372745" algn="just">
              <a:spcAft>
                <a:spcPts val="0"/>
              </a:spcAft>
            </a:pPr>
            <a:r>
              <a:rPr lang="it-IT" sz="1700" kern="50" dirty="0" smtClean="0">
                <a:ea typeface="DejaVu Sans" panose="020B0603030804020204" pitchFamily="34" charset="0"/>
              </a:rPr>
              <a:t>La </a:t>
            </a:r>
            <a:r>
              <a:rPr lang="it-IT" sz="1700" b="1" u="heavy" kern="50" dirty="0" smtClean="0">
                <a:solidFill>
                  <a:srgbClr val="FF0000"/>
                </a:solidFill>
                <a:ea typeface="DejaVu Sans" panose="020B0603030804020204" pitchFamily="34" charset="0"/>
              </a:rPr>
              <a:t>competenza </a:t>
            </a:r>
            <a:r>
              <a:rPr lang="it-IT" sz="1700" b="1" u="heavy" kern="50" dirty="0">
                <a:solidFill>
                  <a:srgbClr val="FF0000"/>
                </a:solidFill>
                <a:ea typeface="DejaVu Sans" panose="020B0603030804020204" pitchFamily="34" charset="0"/>
              </a:rPr>
              <a:t>contenziosa</a:t>
            </a:r>
            <a:r>
              <a:rPr lang="it-IT" sz="1700" kern="50" dirty="0">
                <a:ea typeface="DejaVu Sans" panose="020B0603030804020204" pitchFamily="34" charset="0"/>
              </a:rPr>
              <a:t>, litigiosa, che presuppone una </a:t>
            </a:r>
            <a:r>
              <a:rPr lang="it-IT" sz="1700" kern="50" dirty="0" smtClean="0">
                <a:ea typeface="DejaVu Sans" panose="020B0603030804020204" pitchFamily="34" charset="0"/>
              </a:rPr>
              <a:t>disputa </a:t>
            </a:r>
            <a:r>
              <a:rPr lang="it-IT" sz="1700" kern="50" dirty="0">
                <a:ea typeface="DejaVu Sans" panose="020B0603030804020204" pitchFamily="34" charset="0"/>
              </a:rPr>
              <a:t>è attivabile ed esercitata solo da e fra Stati (art. 34.1 Statuto) </a:t>
            </a:r>
            <a:r>
              <a:rPr lang="it-IT" sz="1700" kern="50" dirty="0">
                <a:solidFill>
                  <a:srgbClr val="FF0000"/>
                </a:solidFill>
                <a:ea typeface="DejaVu Sans" panose="020B0603030804020204" pitchFamily="34" charset="0"/>
              </a:rPr>
              <a:t>(no individui, no organizzazioni internazionali). </a:t>
            </a:r>
            <a:endParaRPr lang="it-IT" sz="1700" kern="50" dirty="0" smtClean="0">
              <a:solidFill>
                <a:srgbClr val="FF0000"/>
              </a:solidFill>
              <a:ea typeface="DejaVu Sans" panose="020B0603030804020204" pitchFamily="34" charset="0"/>
            </a:endParaRPr>
          </a:p>
          <a:p>
            <a:pPr marL="372745" algn="just">
              <a:spcAft>
                <a:spcPts val="0"/>
              </a:spcAft>
            </a:pPr>
            <a:r>
              <a:rPr lang="it-IT" sz="1700" kern="50" dirty="0" smtClean="0">
                <a:ea typeface="DejaVu Sans" panose="020B0603030804020204" pitchFamily="34" charset="0"/>
              </a:rPr>
              <a:t>Per </a:t>
            </a:r>
            <a:r>
              <a:rPr lang="it-IT" sz="1700" kern="50" dirty="0">
                <a:ea typeface="DejaVu Sans" panose="020B0603030804020204" pitchFamily="34" charset="0"/>
              </a:rPr>
              <a:t>investire la Corte di una “controversia” </a:t>
            </a:r>
            <a:r>
              <a:rPr lang="it-IT" sz="1700" kern="50" dirty="0" smtClean="0">
                <a:ea typeface="DejaVu Sans" panose="020B0603030804020204" pitchFamily="34" charset="0"/>
              </a:rPr>
              <a:t>occorre siano soddisfatte 2 </a:t>
            </a:r>
            <a:r>
              <a:rPr lang="it-IT" sz="1700" kern="50" dirty="0">
                <a:ea typeface="DejaVu Sans" panose="020B0603030804020204" pitchFamily="34" charset="0"/>
              </a:rPr>
              <a:t>condizioni: a) gli Stati coinvolti devono essere </a:t>
            </a:r>
            <a:r>
              <a:rPr lang="it-IT" sz="1700" b="1" kern="50" dirty="0">
                <a:solidFill>
                  <a:srgbClr val="FF0000"/>
                </a:solidFill>
                <a:ea typeface="DejaVu Sans" panose="020B0603030804020204" pitchFamily="34" charset="0"/>
              </a:rPr>
              <a:t>Parti dello Statuto</a:t>
            </a:r>
            <a:r>
              <a:rPr lang="it-IT" sz="1700" kern="50" dirty="0">
                <a:ea typeface="DejaVu Sans" panose="020B0603030804020204" pitchFamily="34" charset="0"/>
              </a:rPr>
              <a:t> (art. 35 Statuto); b) entrambi gli Stati, inoltre, </a:t>
            </a:r>
            <a:r>
              <a:rPr lang="it-IT" sz="1700" i="1" kern="50" dirty="0">
                <a:solidFill>
                  <a:srgbClr val="FF0000"/>
                </a:solidFill>
                <a:ea typeface="DejaVu Sans" panose="020B0603030804020204" pitchFamily="34" charset="0"/>
              </a:rPr>
              <a:t>devono aver riconosciuto competenza alla Corte sulla specifica controversia in esame</a:t>
            </a:r>
            <a:r>
              <a:rPr lang="it-IT" sz="1700" kern="50" dirty="0">
                <a:ea typeface="DejaVu Sans" panose="020B0603030804020204" pitchFamily="34" charset="0"/>
              </a:rPr>
              <a:t> (fondamento </a:t>
            </a:r>
            <a:r>
              <a:rPr lang="it-IT" sz="1700" b="1" kern="50" dirty="0">
                <a:solidFill>
                  <a:srgbClr val="FF0000"/>
                </a:solidFill>
                <a:ea typeface="DejaVu Sans" panose="020B0603030804020204" pitchFamily="34" charset="0"/>
              </a:rPr>
              <a:t>“volontario” della giurisdizione</a:t>
            </a:r>
            <a:r>
              <a:rPr lang="it-IT" sz="1700" kern="50" dirty="0">
                <a:ea typeface="DejaVu Sans" panose="020B0603030804020204" pitchFamily="34" charset="0"/>
              </a:rPr>
              <a:t> della CIG); l’atto “statale” che conferisce la competenza può essere a) </a:t>
            </a:r>
            <a:r>
              <a:rPr lang="it-IT" sz="1700" u="heavy" kern="50" dirty="0">
                <a:solidFill>
                  <a:srgbClr val="FF0000"/>
                </a:solidFill>
                <a:ea typeface="DejaVu Sans" panose="020B0603030804020204" pitchFamily="34" charset="0"/>
              </a:rPr>
              <a:t>unilaterale</a:t>
            </a:r>
            <a:r>
              <a:rPr lang="it-IT" sz="1700" kern="50" dirty="0">
                <a:ea typeface="DejaVu Sans" panose="020B0603030804020204" pitchFamily="34" charset="0"/>
              </a:rPr>
              <a:t> (atto o dichiarazione unilaterale: art. 36 Statuto) ovvero b) </a:t>
            </a:r>
            <a:r>
              <a:rPr lang="it-IT" sz="1700" u="heavy" kern="50" dirty="0">
                <a:solidFill>
                  <a:srgbClr val="FF0000"/>
                </a:solidFill>
                <a:ea typeface="DejaVu Sans" panose="020B0603030804020204" pitchFamily="34" charset="0"/>
              </a:rPr>
              <a:t>convenzionale</a:t>
            </a:r>
            <a:r>
              <a:rPr lang="it-IT" sz="1700" kern="50" dirty="0">
                <a:ea typeface="DejaVu Sans" panose="020B0603030804020204" pitchFamily="34" charset="0"/>
              </a:rPr>
              <a:t> (concordato con altri Stati e di contenuto omologo: “</a:t>
            </a:r>
            <a:r>
              <a:rPr lang="it-IT" sz="1700" i="1" kern="50" dirty="0">
                <a:solidFill>
                  <a:srgbClr val="FF0000"/>
                </a:solidFill>
                <a:ea typeface="DejaVu Sans" panose="020B0603030804020204" pitchFamily="34" charset="0"/>
              </a:rPr>
              <a:t>The </a:t>
            </a:r>
            <a:r>
              <a:rPr lang="it-IT" sz="1700" i="1" kern="50" dirty="0" err="1">
                <a:solidFill>
                  <a:srgbClr val="FF0000"/>
                </a:solidFill>
                <a:ea typeface="DejaVu Sans" panose="020B0603030804020204" pitchFamily="34" charset="0"/>
              </a:rPr>
              <a:t>jurisdiction</a:t>
            </a:r>
            <a:r>
              <a:rPr lang="it-IT" sz="1700" i="1" kern="50" dirty="0">
                <a:solidFill>
                  <a:srgbClr val="FF0000"/>
                </a:solidFill>
                <a:ea typeface="DejaVu Sans" panose="020B0603030804020204" pitchFamily="34" charset="0"/>
              </a:rPr>
              <a:t> of the Court </a:t>
            </a:r>
            <a:r>
              <a:rPr lang="it-IT" sz="1700" i="1" kern="50" dirty="0" err="1">
                <a:solidFill>
                  <a:srgbClr val="FF0000"/>
                </a:solidFill>
                <a:ea typeface="DejaVu Sans" panose="020B0603030804020204" pitchFamily="34" charset="0"/>
              </a:rPr>
              <a:t>comprises</a:t>
            </a:r>
            <a:r>
              <a:rPr lang="it-IT" sz="1700" i="1" kern="50" dirty="0">
                <a:solidFill>
                  <a:srgbClr val="FF0000"/>
                </a:solidFill>
                <a:ea typeface="DejaVu Sans" panose="020B0603030804020204" pitchFamily="34" charset="0"/>
              </a:rPr>
              <a:t> </a:t>
            </a:r>
            <a:r>
              <a:rPr lang="it-IT" sz="1700" i="1" kern="50" dirty="0" err="1">
                <a:solidFill>
                  <a:srgbClr val="FF0000"/>
                </a:solidFill>
                <a:ea typeface="DejaVu Sans" panose="020B0603030804020204" pitchFamily="34" charset="0"/>
              </a:rPr>
              <a:t>all</a:t>
            </a:r>
            <a:r>
              <a:rPr lang="it-IT" sz="1700" i="1" kern="50" dirty="0">
                <a:solidFill>
                  <a:srgbClr val="FF0000"/>
                </a:solidFill>
                <a:ea typeface="DejaVu Sans" panose="020B0603030804020204" pitchFamily="34" charset="0"/>
              </a:rPr>
              <a:t> </a:t>
            </a:r>
            <a:r>
              <a:rPr lang="it-IT" sz="1700" i="1" kern="50" dirty="0" err="1">
                <a:solidFill>
                  <a:srgbClr val="FF0000"/>
                </a:solidFill>
                <a:ea typeface="DejaVu Sans" panose="020B0603030804020204" pitchFamily="34" charset="0"/>
              </a:rPr>
              <a:t>cases</a:t>
            </a:r>
            <a:r>
              <a:rPr lang="it-IT" sz="1700" i="1" kern="50" dirty="0">
                <a:solidFill>
                  <a:srgbClr val="FF0000"/>
                </a:solidFill>
                <a:ea typeface="DejaVu Sans" panose="020B0603030804020204" pitchFamily="34" charset="0"/>
              </a:rPr>
              <a:t> </a:t>
            </a:r>
            <a:r>
              <a:rPr lang="it-IT" sz="1700" i="1" kern="50" dirty="0" err="1">
                <a:solidFill>
                  <a:srgbClr val="FF0000"/>
                </a:solidFill>
                <a:ea typeface="DejaVu Sans" panose="020B0603030804020204" pitchFamily="34" charset="0"/>
              </a:rPr>
              <a:t>which</a:t>
            </a:r>
            <a:r>
              <a:rPr lang="it-IT" sz="1700" i="1" kern="50" dirty="0">
                <a:solidFill>
                  <a:srgbClr val="FF0000"/>
                </a:solidFill>
                <a:ea typeface="DejaVu Sans" panose="020B0603030804020204" pitchFamily="34" charset="0"/>
              </a:rPr>
              <a:t> </a:t>
            </a:r>
            <a:r>
              <a:rPr lang="it-IT" sz="1700" i="1" u="heavy" kern="50" dirty="0">
                <a:solidFill>
                  <a:srgbClr val="FF0000"/>
                </a:solidFill>
                <a:ea typeface="DejaVu Sans" panose="020B0603030804020204" pitchFamily="34" charset="0"/>
              </a:rPr>
              <a:t>the parties </a:t>
            </a:r>
            <a:r>
              <a:rPr lang="it-IT" sz="1700" i="1" u="heavy" kern="50" dirty="0" err="1">
                <a:solidFill>
                  <a:srgbClr val="FF0000"/>
                </a:solidFill>
                <a:ea typeface="DejaVu Sans" panose="020B0603030804020204" pitchFamily="34" charset="0"/>
              </a:rPr>
              <a:t>refer</a:t>
            </a:r>
            <a:r>
              <a:rPr lang="it-IT" sz="1700" i="1" u="heavy" kern="50" dirty="0">
                <a:solidFill>
                  <a:srgbClr val="FF0000"/>
                </a:solidFill>
                <a:ea typeface="DejaVu Sans" panose="020B0603030804020204" pitchFamily="34" charset="0"/>
              </a:rPr>
              <a:t> to </a:t>
            </a:r>
            <a:r>
              <a:rPr lang="it-IT" sz="1700" i="1" u="heavy" kern="50" dirty="0" err="1">
                <a:solidFill>
                  <a:srgbClr val="FF0000"/>
                </a:solidFill>
                <a:ea typeface="DejaVu Sans" panose="020B0603030804020204" pitchFamily="34" charset="0"/>
              </a:rPr>
              <a:t>it</a:t>
            </a:r>
            <a:r>
              <a:rPr lang="it-IT" sz="1700" i="1" kern="50" dirty="0">
                <a:solidFill>
                  <a:srgbClr val="FF0000"/>
                </a:solidFill>
                <a:ea typeface="DejaVu Sans" panose="020B0603030804020204" pitchFamily="34" charset="0"/>
              </a:rPr>
              <a:t> and </a:t>
            </a:r>
            <a:r>
              <a:rPr lang="it-IT" sz="1700" i="1" u="heavy" kern="50" dirty="0" err="1">
                <a:solidFill>
                  <a:srgbClr val="FF0000"/>
                </a:solidFill>
                <a:ea typeface="DejaVu Sans" panose="020B0603030804020204" pitchFamily="34" charset="0"/>
              </a:rPr>
              <a:t>all</a:t>
            </a:r>
            <a:r>
              <a:rPr lang="it-IT" sz="1700" i="1" u="heavy" kern="50" dirty="0">
                <a:solidFill>
                  <a:srgbClr val="FF0000"/>
                </a:solidFill>
                <a:ea typeface="DejaVu Sans" panose="020B0603030804020204" pitchFamily="34" charset="0"/>
              </a:rPr>
              <a:t> </a:t>
            </a:r>
            <a:r>
              <a:rPr lang="it-IT" sz="1700" i="1" u="heavy" kern="50" dirty="0" err="1">
                <a:solidFill>
                  <a:srgbClr val="FF0000"/>
                </a:solidFill>
                <a:ea typeface="DejaVu Sans" panose="020B0603030804020204" pitchFamily="34" charset="0"/>
              </a:rPr>
              <a:t>matters</a:t>
            </a:r>
            <a:r>
              <a:rPr lang="it-IT" sz="1700" i="1" u="heavy" kern="50" dirty="0">
                <a:solidFill>
                  <a:srgbClr val="FF0000"/>
                </a:solidFill>
                <a:ea typeface="DejaVu Sans" panose="020B0603030804020204" pitchFamily="34" charset="0"/>
              </a:rPr>
              <a:t> </a:t>
            </a:r>
            <a:r>
              <a:rPr lang="it-IT" sz="1700" i="1" u="heavy" kern="50" dirty="0" err="1">
                <a:solidFill>
                  <a:srgbClr val="FF0000"/>
                </a:solidFill>
                <a:ea typeface="DejaVu Sans" panose="020B0603030804020204" pitchFamily="34" charset="0"/>
              </a:rPr>
              <a:t>specially</a:t>
            </a:r>
            <a:r>
              <a:rPr lang="it-IT" sz="1700" i="1" u="heavy" kern="50" dirty="0">
                <a:solidFill>
                  <a:srgbClr val="FF0000"/>
                </a:solidFill>
                <a:ea typeface="DejaVu Sans" panose="020B0603030804020204" pitchFamily="34" charset="0"/>
              </a:rPr>
              <a:t> </a:t>
            </a:r>
            <a:r>
              <a:rPr lang="it-IT" sz="1700" i="1" u="heavy" kern="50" dirty="0" err="1">
                <a:solidFill>
                  <a:srgbClr val="FF0000"/>
                </a:solidFill>
                <a:ea typeface="DejaVu Sans" panose="020B0603030804020204" pitchFamily="34" charset="0"/>
              </a:rPr>
              <a:t>provided</a:t>
            </a:r>
            <a:r>
              <a:rPr lang="it-IT" sz="1700" i="1" u="heavy" kern="50" dirty="0">
                <a:solidFill>
                  <a:srgbClr val="FF0000"/>
                </a:solidFill>
                <a:ea typeface="DejaVu Sans" panose="020B0603030804020204" pitchFamily="34" charset="0"/>
              </a:rPr>
              <a:t> for in the Charter of the </a:t>
            </a:r>
            <a:r>
              <a:rPr lang="it-IT" sz="1700" i="1" u="heavy" kern="50" dirty="0" err="1">
                <a:solidFill>
                  <a:srgbClr val="FF0000"/>
                </a:solidFill>
                <a:ea typeface="DejaVu Sans" panose="020B0603030804020204" pitchFamily="34" charset="0"/>
              </a:rPr>
              <a:t>United</a:t>
            </a:r>
            <a:r>
              <a:rPr lang="it-IT" sz="1700" i="1" u="heavy" kern="50" dirty="0">
                <a:solidFill>
                  <a:srgbClr val="FF0000"/>
                </a:solidFill>
                <a:ea typeface="DejaVu Sans" panose="020B0603030804020204" pitchFamily="34" charset="0"/>
              </a:rPr>
              <a:t> Nations or in </a:t>
            </a:r>
            <a:r>
              <a:rPr lang="it-IT" sz="1700" i="1" u="heavy" kern="50" dirty="0" err="1">
                <a:solidFill>
                  <a:srgbClr val="FF0000"/>
                </a:solidFill>
                <a:ea typeface="DejaVu Sans" panose="020B0603030804020204" pitchFamily="34" charset="0"/>
              </a:rPr>
              <a:t>treaties</a:t>
            </a:r>
            <a:r>
              <a:rPr lang="it-IT" sz="1700" i="1" u="heavy" kern="50" dirty="0">
                <a:solidFill>
                  <a:srgbClr val="FF0000"/>
                </a:solidFill>
                <a:ea typeface="DejaVu Sans" panose="020B0603030804020204" pitchFamily="34" charset="0"/>
              </a:rPr>
              <a:t> and </a:t>
            </a:r>
            <a:r>
              <a:rPr lang="it-IT" sz="1700" i="1" u="heavy" kern="50" dirty="0" err="1">
                <a:solidFill>
                  <a:srgbClr val="FF0000"/>
                </a:solidFill>
                <a:ea typeface="DejaVu Sans" panose="020B0603030804020204" pitchFamily="34" charset="0"/>
              </a:rPr>
              <a:t>conventions</a:t>
            </a:r>
            <a:r>
              <a:rPr lang="it-IT" sz="1700" i="1" u="heavy" kern="50" dirty="0">
                <a:solidFill>
                  <a:srgbClr val="FF0000"/>
                </a:solidFill>
                <a:ea typeface="DejaVu Sans" panose="020B0603030804020204" pitchFamily="34" charset="0"/>
              </a:rPr>
              <a:t> in force</a:t>
            </a:r>
            <a:r>
              <a:rPr lang="it-IT" sz="1700" kern="50" dirty="0">
                <a:ea typeface="DejaVu Sans" panose="020B0603030804020204" pitchFamily="34" charset="0"/>
              </a:rPr>
              <a:t>”: cfr. art. 36, par. 1, Statuto</a:t>
            </a:r>
            <a:r>
              <a:rPr lang="it-IT" sz="1700" kern="50" dirty="0" smtClean="0">
                <a:ea typeface="DejaVu Sans" panose="020B0603030804020204" pitchFamily="34" charset="0"/>
              </a:rPr>
              <a:t>).</a:t>
            </a:r>
            <a:endParaRPr lang="it-IT" sz="1700" kern="50" dirty="0" smtClean="0">
              <a:ea typeface="DejaVu Sans" panose="020B0603030804020204" pitchFamily="34" charset="0"/>
            </a:endParaRPr>
          </a:p>
        </p:txBody>
      </p:sp>
    </p:spTree>
    <p:extLst>
      <p:ext uri="{BB962C8B-B14F-4D97-AF65-F5344CB8AC3E}">
        <p14:creationId xmlns:p14="http://schemas.microsoft.com/office/powerpoint/2010/main" val="320867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CIG (segue)</a:t>
            </a:r>
            <a:endParaRPr lang="it-IT" dirty="0"/>
          </a:p>
        </p:txBody>
      </p:sp>
      <p:sp>
        <p:nvSpPr>
          <p:cNvPr id="3" name="Segnaposto contenuto 2"/>
          <p:cNvSpPr>
            <a:spLocks noGrp="1"/>
          </p:cNvSpPr>
          <p:nvPr>
            <p:ph idx="1"/>
          </p:nvPr>
        </p:nvSpPr>
        <p:spPr/>
        <p:txBody>
          <a:bodyPr>
            <a:normAutofit fontScale="85000" lnSpcReduction="10000"/>
          </a:bodyPr>
          <a:lstStyle/>
          <a:p>
            <a:pPr marL="372745" lvl="0" algn="just">
              <a:buClr>
                <a:srgbClr val="6A3A20"/>
              </a:buClr>
            </a:pPr>
            <a:r>
              <a:rPr lang="it-IT" kern="50" dirty="0">
                <a:ea typeface="DejaVu Sans" panose="020B0603030804020204" pitchFamily="34" charset="0"/>
              </a:rPr>
              <a:t>Le sentenze (e ordinanze: per esempio sulle misure cautelari) hanno </a:t>
            </a:r>
            <a:r>
              <a:rPr lang="it-IT" b="1" kern="50" dirty="0">
                <a:solidFill>
                  <a:srgbClr val="FF0000"/>
                </a:solidFill>
                <a:ea typeface="DejaVu Sans" panose="020B0603030804020204" pitchFamily="34" charset="0"/>
              </a:rPr>
              <a:t>valore vincolante</a:t>
            </a:r>
            <a:r>
              <a:rPr lang="it-IT" kern="50" dirty="0">
                <a:ea typeface="DejaVu Sans" panose="020B0603030804020204" pitchFamily="34" charset="0"/>
              </a:rPr>
              <a:t> per gli Stati parte alla controversia (art. 94 della Carta). </a:t>
            </a:r>
            <a:r>
              <a:rPr lang="it-IT" kern="50" dirty="0">
                <a:solidFill>
                  <a:srgbClr val="6A3A20"/>
                </a:solidFill>
                <a:ea typeface="DejaVu Sans" panose="020B0603030804020204" pitchFamily="34" charset="0"/>
              </a:rPr>
              <a:t>La funzione contenziosa della CIG </a:t>
            </a:r>
            <a:r>
              <a:rPr lang="it-IT" kern="50" dirty="0">
                <a:solidFill>
                  <a:srgbClr val="FF0000"/>
                </a:solidFill>
                <a:ea typeface="DejaVu Sans" panose="020B0603030804020204" pitchFamily="34" charset="0"/>
              </a:rPr>
              <a:t>non ha carattere esclusivo</a:t>
            </a:r>
            <a:r>
              <a:rPr lang="it-IT" kern="50" dirty="0">
                <a:solidFill>
                  <a:srgbClr val="6A3A20"/>
                </a:solidFill>
                <a:ea typeface="DejaVu Sans" panose="020B0603030804020204" pitchFamily="34" charset="0"/>
              </a:rPr>
              <a:t> (gli Stati membri possono scegliere un altro mezzo di composizione della controversia: art. 95); essa assomiglia a un “arbitro” internazionale precostituito.</a:t>
            </a:r>
            <a:endParaRPr lang="it-IT" kern="50" dirty="0">
              <a:solidFill>
                <a:srgbClr val="6A3A20"/>
              </a:solidFill>
              <a:ea typeface="Lucida Sans Unicode" panose="020B0602030504020204" pitchFamily="34" charset="0"/>
            </a:endParaRPr>
          </a:p>
          <a:p>
            <a:pPr marL="372745" algn="just">
              <a:spcAft>
                <a:spcPts val="0"/>
              </a:spcAft>
            </a:pPr>
            <a:r>
              <a:rPr lang="it-IT" kern="50" dirty="0">
                <a:ea typeface="DejaVu Sans" panose="020B0603030804020204" pitchFamily="34" charset="0"/>
              </a:rPr>
              <a:t>La competenza </a:t>
            </a:r>
            <a:r>
              <a:rPr lang="it-IT" b="1" u="sng" kern="50" dirty="0">
                <a:solidFill>
                  <a:srgbClr val="FF0000"/>
                </a:solidFill>
                <a:ea typeface="DejaVu Sans" panose="020B0603030804020204" pitchFamily="34" charset="0"/>
              </a:rPr>
              <a:t>non contenziosa (consultiva)</a:t>
            </a:r>
            <a:r>
              <a:rPr lang="it-IT" kern="50" dirty="0">
                <a:ea typeface="DejaVu Sans" panose="020B0603030804020204" pitchFamily="34" charset="0"/>
              </a:rPr>
              <a:t> è attivabile “su ogni questione giuridica” </a:t>
            </a:r>
            <a:r>
              <a:rPr lang="it-IT" u="heavy" kern="50" dirty="0">
                <a:solidFill>
                  <a:srgbClr val="FF0000"/>
                </a:solidFill>
                <a:ea typeface="DejaVu Sans" panose="020B0603030804020204" pitchFamily="34" charset="0"/>
              </a:rPr>
              <a:t>solo dall’AG e dal </a:t>
            </a:r>
            <a:r>
              <a:rPr lang="it-IT" u="heavy" kern="50" dirty="0" err="1">
                <a:solidFill>
                  <a:srgbClr val="FF0000"/>
                </a:solidFill>
                <a:ea typeface="DejaVu Sans" panose="020B0603030804020204" pitchFamily="34" charset="0"/>
              </a:rPr>
              <a:t>CdS</a:t>
            </a:r>
            <a:r>
              <a:rPr lang="it-IT" kern="50" dirty="0">
                <a:ea typeface="DejaVu Sans" panose="020B0603030804020204" pitchFamily="34" charset="0"/>
              </a:rPr>
              <a:t>, o </a:t>
            </a:r>
            <a:r>
              <a:rPr lang="it-IT" u="heavy" kern="50" dirty="0">
                <a:solidFill>
                  <a:srgbClr val="FF0000"/>
                </a:solidFill>
                <a:ea typeface="DejaVu Sans" panose="020B0603030804020204" pitchFamily="34" charset="0"/>
              </a:rPr>
              <a:t>da organizzazioni internazionali a ciò autorizzate</a:t>
            </a:r>
            <a:r>
              <a:rPr lang="it-IT" kern="50" dirty="0">
                <a:ea typeface="DejaVu Sans" panose="020B0603030804020204" pitchFamily="34" charset="0"/>
              </a:rPr>
              <a:t> dall’AG nel loro ambito di competenza (art. 96 Carta; art. 65 Statuto: “</a:t>
            </a:r>
            <a:r>
              <a:rPr lang="it-IT" i="1" kern="50" dirty="0">
                <a:solidFill>
                  <a:srgbClr val="FF0000"/>
                </a:solidFill>
                <a:ea typeface="DejaVu Sans" panose="020B0603030804020204" pitchFamily="34" charset="0"/>
              </a:rPr>
              <a:t>1. </a:t>
            </a:r>
            <a:r>
              <a:rPr lang="en-US" i="1" kern="50" dirty="0">
                <a:solidFill>
                  <a:srgbClr val="FF0000"/>
                </a:solidFill>
                <a:ea typeface="DejaVu Sans" panose="020B0603030804020204" pitchFamily="34" charset="0"/>
              </a:rPr>
              <a:t>The Court may give an advisory opinion on any legal question at the request of whatever body may be authorized by or in accordance with the Charter of the United Nations to make such a request. 2. Questions upon which the advisory opinion of the Court is asked shall be laid before the Court by means of a written request containing an exact statement of the question upon which an opinion is required, and accompanied by all documents likely to throw light upon the question</a:t>
            </a:r>
            <a:r>
              <a:rPr lang="en-US" kern="50" dirty="0">
                <a:ea typeface="DejaVu Sans" panose="020B0603030804020204" pitchFamily="34" charset="0"/>
              </a:rPr>
              <a:t>”), </a:t>
            </a:r>
            <a:r>
              <a:rPr lang="en-US" kern="50" dirty="0" err="1">
                <a:ea typeface="DejaVu Sans" panose="020B0603030804020204" pitchFamily="34" charset="0"/>
              </a:rPr>
              <a:t>il</a:t>
            </a:r>
            <a:r>
              <a:rPr lang="en-US" kern="50" dirty="0">
                <a:ea typeface="DejaVu Sans" panose="020B0603030804020204" pitchFamily="34" charset="0"/>
              </a:rPr>
              <a:t> </a:t>
            </a:r>
            <a:r>
              <a:rPr lang="en-US" kern="50" dirty="0" err="1">
                <a:ea typeface="DejaVu Sans" panose="020B0603030804020204" pitchFamily="34" charset="0"/>
              </a:rPr>
              <a:t>parere</a:t>
            </a:r>
            <a:r>
              <a:rPr lang="en-US" kern="50" dirty="0">
                <a:ea typeface="DejaVu Sans" panose="020B0603030804020204" pitchFamily="34" charset="0"/>
              </a:rPr>
              <a:t> </a:t>
            </a:r>
            <a:r>
              <a:rPr lang="en-US" kern="50" dirty="0" err="1">
                <a:ea typeface="DejaVu Sans" panose="020B0603030804020204" pitchFamily="34" charset="0"/>
              </a:rPr>
              <a:t>emesso</a:t>
            </a:r>
            <a:r>
              <a:rPr lang="en-US" kern="50" dirty="0">
                <a:ea typeface="DejaVu Sans" panose="020B0603030804020204" pitchFamily="34" charset="0"/>
              </a:rPr>
              <a:t> </a:t>
            </a:r>
            <a:r>
              <a:rPr lang="en-US" kern="50" dirty="0" err="1">
                <a:ea typeface="DejaVu Sans" panose="020B0603030804020204" pitchFamily="34" charset="0"/>
              </a:rPr>
              <a:t>dalla</a:t>
            </a:r>
            <a:r>
              <a:rPr lang="en-US" kern="50" dirty="0">
                <a:ea typeface="DejaVu Sans" panose="020B0603030804020204" pitchFamily="34" charset="0"/>
              </a:rPr>
              <a:t> CIG </a:t>
            </a:r>
            <a:r>
              <a:rPr lang="en-US" b="1" kern="50" dirty="0">
                <a:solidFill>
                  <a:srgbClr val="FF0000"/>
                </a:solidFill>
                <a:ea typeface="DejaVu Sans" panose="020B0603030804020204" pitchFamily="34" charset="0"/>
              </a:rPr>
              <a:t>non ha </a:t>
            </a:r>
            <a:r>
              <a:rPr lang="en-US" b="1" kern="50" dirty="0" err="1">
                <a:solidFill>
                  <a:srgbClr val="FF0000"/>
                </a:solidFill>
                <a:ea typeface="DejaVu Sans" panose="020B0603030804020204" pitchFamily="34" charset="0"/>
              </a:rPr>
              <a:t>valore</a:t>
            </a:r>
            <a:r>
              <a:rPr lang="en-US" b="1" kern="50" dirty="0">
                <a:solidFill>
                  <a:srgbClr val="FF0000"/>
                </a:solidFill>
                <a:ea typeface="DejaVu Sans" panose="020B0603030804020204" pitchFamily="34" charset="0"/>
              </a:rPr>
              <a:t> </a:t>
            </a:r>
            <a:r>
              <a:rPr lang="en-US" b="1" kern="50" dirty="0" err="1">
                <a:solidFill>
                  <a:srgbClr val="FF0000"/>
                </a:solidFill>
                <a:ea typeface="DejaVu Sans" panose="020B0603030804020204" pitchFamily="34" charset="0"/>
              </a:rPr>
              <a:t>vincolante</a:t>
            </a:r>
            <a:r>
              <a:rPr lang="en-US" kern="50" dirty="0">
                <a:ea typeface="DejaVu Sans" panose="020B0603030804020204" pitchFamily="34" charset="0"/>
              </a:rPr>
              <a:t> (ma </a:t>
            </a:r>
            <a:r>
              <a:rPr lang="en-US" kern="50" dirty="0" err="1">
                <a:ea typeface="DejaVu Sans" panose="020B0603030804020204" pitchFamily="34" charset="0"/>
              </a:rPr>
              <a:t>costituisce</a:t>
            </a:r>
            <a:r>
              <a:rPr lang="en-US" kern="50" dirty="0">
                <a:ea typeface="DejaVu Sans" panose="020B0603030804020204" pitchFamily="34" charset="0"/>
              </a:rPr>
              <a:t>, </a:t>
            </a:r>
            <a:r>
              <a:rPr lang="en-US" kern="50" dirty="0" err="1">
                <a:ea typeface="DejaVu Sans" panose="020B0603030804020204" pitchFamily="34" charset="0"/>
              </a:rPr>
              <a:t>talora</a:t>
            </a:r>
            <a:r>
              <a:rPr lang="en-US" kern="50" dirty="0">
                <a:ea typeface="DejaVu Sans" panose="020B0603030804020204" pitchFamily="34" charset="0"/>
              </a:rPr>
              <a:t>, </a:t>
            </a:r>
            <a:r>
              <a:rPr lang="en-US" kern="50" dirty="0" err="1">
                <a:ea typeface="DejaVu Sans" panose="020B0603030804020204" pitchFamily="34" charset="0"/>
              </a:rPr>
              <a:t>autorevole</a:t>
            </a:r>
            <a:r>
              <a:rPr lang="en-US" kern="50" dirty="0">
                <a:ea typeface="DejaVu Sans" panose="020B0603030804020204" pitchFamily="34" charset="0"/>
              </a:rPr>
              <a:t> </a:t>
            </a:r>
            <a:r>
              <a:rPr lang="en-US" kern="50" dirty="0" err="1">
                <a:ea typeface="DejaVu Sans" panose="020B0603030804020204" pitchFamily="34" charset="0"/>
              </a:rPr>
              <a:t>ricostruzione</a:t>
            </a:r>
            <a:r>
              <a:rPr lang="en-US" kern="50" dirty="0">
                <a:ea typeface="DejaVu Sans" panose="020B0603030804020204" pitchFamily="34" charset="0"/>
              </a:rPr>
              <a:t> del </a:t>
            </a:r>
            <a:r>
              <a:rPr lang="en-US" kern="50" dirty="0" err="1">
                <a:ea typeface="DejaVu Sans" panose="020B0603030804020204" pitchFamily="34" charset="0"/>
              </a:rPr>
              <a:t>diritto</a:t>
            </a:r>
            <a:r>
              <a:rPr lang="en-US" kern="50" dirty="0">
                <a:ea typeface="DejaVu Sans" panose="020B0603030804020204" pitchFamily="34" charset="0"/>
              </a:rPr>
              <a:t> </a:t>
            </a:r>
            <a:r>
              <a:rPr lang="en-US" kern="50" dirty="0" err="1">
                <a:ea typeface="DejaVu Sans" panose="020B0603030804020204" pitchFamily="34" charset="0"/>
              </a:rPr>
              <a:t>internazionale</a:t>
            </a:r>
            <a:r>
              <a:rPr lang="en-US" kern="50" dirty="0">
                <a:ea typeface="DejaVu Sans" panose="020B0603030804020204" pitchFamily="34" charset="0"/>
              </a:rPr>
              <a:t> </a:t>
            </a:r>
            <a:r>
              <a:rPr lang="en-US" kern="50" dirty="0" err="1">
                <a:ea typeface="DejaVu Sans" panose="020B0603030804020204" pitchFamily="34" charset="0"/>
              </a:rPr>
              <a:t>vigente</a:t>
            </a:r>
            <a:r>
              <a:rPr lang="en-US" kern="50" dirty="0">
                <a:ea typeface="DejaVu Sans" panose="020B0603030804020204" pitchFamily="34" charset="0"/>
              </a:rPr>
              <a:t>)</a:t>
            </a: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28874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(segue)</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a:solidFill>
                  <a:srgbClr val="0070C0"/>
                </a:solidFill>
              </a:rPr>
              <a:t>Definizione</a:t>
            </a:r>
            <a:r>
              <a:rPr lang="it-IT" dirty="0"/>
              <a:t>. Lo Stato si identifica pragmaticamente con </a:t>
            </a:r>
            <a:r>
              <a:rPr lang="it-IT" i="1" dirty="0">
                <a:solidFill>
                  <a:srgbClr val="FF0000"/>
                </a:solidFill>
              </a:rPr>
              <a:t>l’ente di governo che esercita stabilmente poteri sovrani su di un territorio e una popolazione (ovvero la comunità territoriale organizzata politicamente)</a:t>
            </a:r>
            <a:r>
              <a:rPr lang="it-IT" dirty="0"/>
              <a:t>. </a:t>
            </a:r>
          </a:p>
          <a:p>
            <a:r>
              <a:rPr lang="it-IT" dirty="0" smtClean="0"/>
              <a:t>La </a:t>
            </a:r>
            <a:r>
              <a:rPr lang="it-IT" b="1" u="sng" dirty="0">
                <a:solidFill>
                  <a:srgbClr val="FF0000"/>
                </a:solidFill>
              </a:rPr>
              <a:t>Convenzione di Montevideo </a:t>
            </a:r>
            <a:r>
              <a:rPr lang="it-IT" u="sng" dirty="0">
                <a:solidFill>
                  <a:srgbClr val="FF0000"/>
                </a:solidFill>
              </a:rPr>
              <a:t>del 1933</a:t>
            </a:r>
            <a:r>
              <a:rPr lang="it-IT" dirty="0"/>
              <a:t> sui Diritti e obblighi degli Stati definisce la </a:t>
            </a:r>
            <a:r>
              <a:rPr lang="it-IT" dirty="0" err="1"/>
              <a:t>statualità</a:t>
            </a:r>
            <a:r>
              <a:rPr lang="it-IT" dirty="0"/>
              <a:t> come segue: «</a:t>
            </a:r>
            <a:r>
              <a:rPr lang="it-IT" i="1" dirty="0">
                <a:solidFill>
                  <a:srgbClr val="FF0000"/>
                </a:solidFill>
              </a:rPr>
              <a:t>The state </a:t>
            </a:r>
            <a:r>
              <a:rPr lang="it-IT" i="1" dirty="0" err="1">
                <a:solidFill>
                  <a:srgbClr val="FF0000"/>
                </a:solidFill>
              </a:rPr>
              <a:t>as</a:t>
            </a:r>
            <a:r>
              <a:rPr lang="it-IT" i="1" dirty="0">
                <a:solidFill>
                  <a:srgbClr val="FF0000"/>
                </a:solidFill>
              </a:rPr>
              <a:t> a </a:t>
            </a:r>
            <a:r>
              <a:rPr lang="it-IT" i="1" dirty="0" err="1">
                <a:solidFill>
                  <a:srgbClr val="FF0000"/>
                </a:solidFill>
              </a:rPr>
              <a:t>person</a:t>
            </a:r>
            <a:r>
              <a:rPr lang="it-IT" i="1" dirty="0">
                <a:solidFill>
                  <a:srgbClr val="FF0000"/>
                </a:solidFill>
              </a:rPr>
              <a:t> of </a:t>
            </a:r>
            <a:r>
              <a:rPr lang="it-IT" i="1" dirty="0" err="1">
                <a:solidFill>
                  <a:srgbClr val="FF0000"/>
                </a:solidFill>
              </a:rPr>
              <a:t>international</a:t>
            </a:r>
            <a:r>
              <a:rPr lang="it-IT" i="1" dirty="0">
                <a:solidFill>
                  <a:srgbClr val="FF0000"/>
                </a:solidFill>
              </a:rPr>
              <a:t> law </a:t>
            </a:r>
            <a:r>
              <a:rPr lang="it-IT" i="1" dirty="0" err="1">
                <a:solidFill>
                  <a:srgbClr val="FF0000"/>
                </a:solidFill>
              </a:rPr>
              <a:t>should</a:t>
            </a:r>
            <a:r>
              <a:rPr lang="it-IT" i="1" dirty="0">
                <a:solidFill>
                  <a:srgbClr val="FF0000"/>
                </a:solidFill>
              </a:rPr>
              <a:t> </a:t>
            </a:r>
            <a:r>
              <a:rPr lang="it-IT" i="1" dirty="0" err="1">
                <a:solidFill>
                  <a:srgbClr val="FF0000"/>
                </a:solidFill>
              </a:rPr>
              <a:t>possess</a:t>
            </a:r>
            <a:r>
              <a:rPr lang="it-IT" i="1" dirty="0">
                <a:solidFill>
                  <a:srgbClr val="FF0000"/>
                </a:solidFill>
              </a:rPr>
              <a:t> the </a:t>
            </a:r>
            <a:r>
              <a:rPr lang="it-IT" i="1" dirty="0" err="1">
                <a:solidFill>
                  <a:srgbClr val="FF0000"/>
                </a:solidFill>
              </a:rPr>
              <a:t>following</a:t>
            </a:r>
            <a:r>
              <a:rPr lang="it-IT" i="1" dirty="0">
                <a:solidFill>
                  <a:srgbClr val="FF0000"/>
                </a:solidFill>
              </a:rPr>
              <a:t> </a:t>
            </a:r>
            <a:r>
              <a:rPr lang="it-IT" i="1" dirty="0" err="1">
                <a:solidFill>
                  <a:srgbClr val="FF0000"/>
                </a:solidFill>
              </a:rPr>
              <a:t>qualifications</a:t>
            </a:r>
            <a:r>
              <a:rPr lang="it-IT" i="1" dirty="0">
                <a:solidFill>
                  <a:srgbClr val="FF0000"/>
                </a:solidFill>
              </a:rPr>
              <a:t>: a </a:t>
            </a:r>
            <a:r>
              <a:rPr lang="it-IT" i="1" dirty="0" err="1">
                <a:solidFill>
                  <a:srgbClr val="FF0000"/>
                </a:solidFill>
              </a:rPr>
              <a:t>permanent</a:t>
            </a:r>
            <a:r>
              <a:rPr lang="it-IT" i="1" dirty="0">
                <a:solidFill>
                  <a:srgbClr val="FF0000"/>
                </a:solidFill>
              </a:rPr>
              <a:t> </a:t>
            </a:r>
            <a:r>
              <a:rPr lang="it-IT" i="1" dirty="0" err="1">
                <a:solidFill>
                  <a:srgbClr val="FF0000"/>
                </a:solidFill>
              </a:rPr>
              <a:t>population</a:t>
            </a:r>
            <a:r>
              <a:rPr lang="it-IT" i="1" dirty="0">
                <a:solidFill>
                  <a:srgbClr val="FF0000"/>
                </a:solidFill>
              </a:rPr>
              <a:t>; a </a:t>
            </a:r>
            <a:r>
              <a:rPr lang="it-IT" i="1" dirty="0" err="1">
                <a:solidFill>
                  <a:srgbClr val="FF0000"/>
                </a:solidFill>
              </a:rPr>
              <a:t>defined</a:t>
            </a:r>
            <a:r>
              <a:rPr lang="it-IT" i="1" dirty="0">
                <a:solidFill>
                  <a:srgbClr val="FF0000"/>
                </a:solidFill>
              </a:rPr>
              <a:t> </a:t>
            </a:r>
            <a:r>
              <a:rPr lang="it-IT" i="1" dirty="0" err="1">
                <a:solidFill>
                  <a:srgbClr val="FF0000"/>
                </a:solidFill>
              </a:rPr>
              <a:t>territory</a:t>
            </a:r>
            <a:r>
              <a:rPr lang="it-IT" i="1" dirty="0">
                <a:solidFill>
                  <a:srgbClr val="FF0000"/>
                </a:solidFill>
              </a:rPr>
              <a:t>; </a:t>
            </a:r>
            <a:r>
              <a:rPr lang="it-IT" i="1" dirty="0" err="1">
                <a:solidFill>
                  <a:srgbClr val="FF0000"/>
                </a:solidFill>
              </a:rPr>
              <a:t>government</a:t>
            </a:r>
            <a:r>
              <a:rPr lang="it-IT" i="1" dirty="0">
                <a:solidFill>
                  <a:srgbClr val="FF0000"/>
                </a:solidFill>
              </a:rPr>
              <a:t>; and </a:t>
            </a:r>
            <a:r>
              <a:rPr lang="it-IT" i="1" dirty="0" err="1">
                <a:solidFill>
                  <a:srgbClr val="FF0000"/>
                </a:solidFill>
              </a:rPr>
              <a:t>capacity</a:t>
            </a:r>
            <a:r>
              <a:rPr lang="it-IT" i="1" dirty="0">
                <a:solidFill>
                  <a:srgbClr val="FF0000"/>
                </a:solidFill>
              </a:rPr>
              <a:t> to </a:t>
            </a:r>
            <a:r>
              <a:rPr lang="it-IT" i="1" dirty="0" err="1">
                <a:solidFill>
                  <a:srgbClr val="FF0000"/>
                </a:solidFill>
              </a:rPr>
              <a:t>enter</a:t>
            </a:r>
            <a:r>
              <a:rPr lang="it-IT" i="1" dirty="0">
                <a:solidFill>
                  <a:srgbClr val="FF0000"/>
                </a:solidFill>
              </a:rPr>
              <a:t> </a:t>
            </a:r>
            <a:r>
              <a:rPr lang="it-IT" i="1" dirty="0" err="1">
                <a:solidFill>
                  <a:srgbClr val="FF0000"/>
                </a:solidFill>
              </a:rPr>
              <a:t>into</a:t>
            </a:r>
            <a:r>
              <a:rPr lang="it-IT" i="1" dirty="0">
                <a:solidFill>
                  <a:srgbClr val="FF0000"/>
                </a:solidFill>
              </a:rPr>
              <a:t> relations with the </a:t>
            </a:r>
            <a:r>
              <a:rPr lang="it-IT" i="1" dirty="0" err="1">
                <a:solidFill>
                  <a:srgbClr val="FF0000"/>
                </a:solidFill>
              </a:rPr>
              <a:t>other</a:t>
            </a:r>
            <a:r>
              <a:rPr lang="it-IT" i="1" dirty="0">
                <a:solidFill>
                  <a:srgbClr val="FF0000"/>
                </a:solidFill>
              </a:rPr>
              <a:t> </a:t>
            </a:r>
            <a:r>
              <a:rPr lang="it-IT" i="1" dirty="0" err="1">
                <a:solidFill>
                  <a:srgbClr val="FF0000"/>
                </a:solidFill>
              </a:rPr>
              <a:t>states</a:t>
            </a:r>
            <a:r>
              <a:rPr lang="it-IT" dirty="0"/>
              <a:t>»; secondo il Parere n. 1 della Commissione arbitrale mista (c.d. </a:t>
            </a:r>
            <a:r>
              <a:rPr lang="it-IT" b="1" u="sng" dirty="0">
                <a:solidFill>
                  <a:srgbClr val="FF0000"/>
                </a:solidFill>
              </a:rPr>
              <a:t>Commissione </a:t>
            </a:r>
            <a:r>
              <a:rPr lang="it-IT" b="1" u="sng" dirty="0" err="1">
                <a:solidFill>
                  <a:srgbClr val="FF0000"/>
                </a:solidFill>
              </a:rPr>
              <a:t>Badinter</a:t>
            </a:r>
            <a:r>
              <a:rPr lang="it-IT" dirty="0"/>
              <a:t>) reso il 29.11.1991 sulla “continuità” della RSFI – Repubblica Socialista federale di Iugoslavia (secondo la tesi della Serbia – Montenegro) ovvero sulla sua avvenuta estinzione per disgregazione (secondo la tesi delle altre Repubbliche iugoslave, emancipatesi o in via di secessione), lo Stato è «</a:t>
            </a:r>
            <a:r>
              <a:rPr lang="it-IT" i="1" dirty="0">
                <a:solidFill>
                  <a:srgbClr val="FF0000"/>
                </a:solidFill>
              </a:rPr>
              <a:t>una comunità che consiste di un territorio e di una popolazione sotto un’autorità politica organizzata</a:t>
            </a:r>
            <a:r>
              <a:rPr lang="it-IT" dirty="0"/>
              <a:t>», caratterizzato dalla sovranità</a:t>
            </a:r>
          </a:p>
          <a:p>
            <a:r>
              <a:rPr lang="it-IT" b="1" dirty="0" smtClean="0">
                <a:solidFill>
                  <a:srgbClr val="0070C0"/>
                </a:solidFill>
              </a:rPr>
              <a:t>Analisi della </a:t>
            </a:r>
            <a:r>
              <a:rPr lang="it-IT" b="1" dirty="0" smtClean="0">
                <a:solidFill>
                  <a:srgbClr val="0070C0"/>
                </a:solidFill>
              </a:rPr>
              <a:t>definizione</a:t>
            </a:r>
            <a:endParaRPr lang="it-IT" b="1" dirty="0" smtClean="0">
              <a:solidFill>
                <a:srgbClr val="0070C0"/>
              </a:solidFill>
            </a:endParaRPr>
          </a:p>
        </p:txBody>
      </p:sp>
    </p:spTree>
    <p:extLst>
      <p:ext uri="{BB962C8B-B14F-4D97-AF65-F5344CB8AC3E}">
        <p14:creationId xmlns:p14="http://schemas.microsoft.com/office/powerpoint/2010/main" val="42613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«soggettività internazionale» delle Organizzazioni: requisiti</a:t>
            </a:r>
            <a:endParaRPr lang="it-IT" dirty="0"/>
          </a:p>
        </p:txBody>
      </p:sp>
      <p:sp>
        <p:nvSpPr>
          <p:cNvPr id="3" name="Segnaposto contenuto 2"/>
          <p:cNvSpPr>
            <a:spLocks noGrp="1"/>
          </p:cNvSpPr>
          <p:nvPr>
            <p:ph idx="1"/>
          </p:nvPr>
        </p:nvSpPr>
        <p:spPr/>
        <p:txBody>
          <a:bodyPr>
            <a:normAutofit/>
          </a:bodyPr>
          <a:lstStyle/>
          <a:p>
            <a:r>
              <a:rPr lang="it-IT" sz="1600" u="sng" kern="50" dirty="0">
                <a:solidFill>
                  <a:srgbClr val="FF0000"/>
                </a:solidFill>
                <a:ea typeface="DejaVu Sans" panose="020B0603030804020204" pitchFamily="34" charset="0"/>
              </a:rPr>
              <a:t>Il problema della personalità internazionale</a:t>
            </a:r>
            <a:r>
              <a:rPr lang="it-IT" sz="1600" kern="50" dirty="0">
                <a:ea typeface="DejaVu Sans" panose="020B0603030804020204" pitchFamily="34" charset="0"/>
              </a:rPr>
              <a:t> delle organizzazioni </a:t>
            </a:r>
            <a:r>
              <a:rPr lang="it-IT" sz="1600" kern="50" dirty="0" smtClean="0">
                <a:ea typeface="DejaVu Sans" panose="020B0603030804020204" pitchFamily="34" charset="0"/>
              </a:rPr>
              <a:t>internazionale: sono le Organizzazioni internazionali titolari (e destinatarie) autonome (rispetto ai loro Stati membri), rispetto a questi e a Stati o enti terzi, di norme internazionali? O al contrario costituiscono un meri «organi comuni» degli Stati membri (Morelli), cui sono imputabili le posizioni giuridiche delle prime?</a:t>
            </a:r>
          </a:p>
          <a:p>
            <a:r>
              <a:rPr lang="it-IT" sz="1600" kern="50" dirty="0" smtClean="0">
                <a:ea typeface="DejaVu Sans" panose="020B0603030804020204" pitchFamily="34" charset="0"/>
              </a:rPr>
              <a:t>I dubbi nascono dal fatto che la maggior parte delle norme internazionali generali (istituzionali e materiali) si rivolgono a enti «detentori» di sovranità territoriale (e personale), di cui le organizzazioni internazionali sono sprovviste</a:t>
            </a:r>
          </a:p>
          <a:p>
            <a:r>
              <a:rPr lang="it-IT" sz="1600" kern="50" dirty="0" smtClean="0">
                <a:ea typeface="DejaVu Sans" panose="020B0603030804020204" pitchFamily="34" charset="0"/>
              </a:rPr>
              <a:t>La questione ha tuttavia notevole importanza sia per la vita di relazione internazionale sia per i profili legati alla responsabilità (in senso attivo e passivo) delle Organizzazioni internazionali</a:t>
            </a:r>
          </a:p>
          <a:p>
            <a:r>
              <a:rPr lang="it-IT" sz="1600" kern="50" dirty="0" smtClean="0">
                <a:ea typeface="DejaVu Sans" panose="020B0603030804020204" pitchFamily="34" charset="0"/>
              </a:rPr>
              <a:t>La risposta non è univoca, dipendendo, per ogni organizzazione, dall’autonomia che le è riconosciuta in diritto dallo Statuto e, in fatto, dall’effettività conseguita nella vita di relazione internazionale. </a:t>
            </a:r>
            <a:endParaRPr lang="it-IT" sz="1600" dirty="0"/>
          </a:p>
        </p:txBody>
      </p:sp>
    </p:spTree>
    <p:extLst>
      <p:ext uri="{BB962C8B-B14F-4D97-AF65-F5344CB8AC3E}">
        <p14:creationId xmlns:p14="http://schemas.microsoft.com/office/powerpoint/2010/main" val="4694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parere CIG 11.4.1949</a:t>
            </a:r>
            <a:endParaRPr lang="it-IT" dirty="0"/>
          </a:p>
        </p:txBody>
      </p:sp>
      <p:sp>
        <p:nvSpPr>
          <p:cNvPr id="3" name="Segnaposto contenuto 2"/>
          <p:cNvSpPr>
            <a:spLocks noGrp="1"/>
          </p:cNvSpPr>
          <p:nvPr>
            <p:ph idx="1"/>
          </p:nvPr>
        </p:nvSpPr>
        <p:spPr/>
        <p:txBody>
          <a:bodyPr>
            <a:normAutofit fontScale="62500" lnSpcReduction="20000"/>
          </a:bodyPr>
          <a:lstStyle/>
          <a:p>
            <a:pPr algn="just">
              <a:spcAft>
                <a:spcPts val="600"/>
              </a:spcAft>
            </a:pPr>
            <a:r>
              <a:rPr lang="it-IT" sz="2200" u="sng" kern="50" dirty="0" smtClean="0">
                <a:solidFill>
                  <a:srgbClr val="FF0000"/>
                </a:solidFill>
                <a:ea typeface="Lucida Sans Unicode" panose="020B0602030504020204" pitchFamily="34" charset="0"/>
              </a:rPr>
              <a:t>Parere </a:t>
            </a:r>
            <a:r>
              <a:rPr lang="it-IT" sz="2200" u="sng" kern="50" dirty="0">
                <a:solidFill>
                  <a:srgbClr val="FF0000"/>
                </a:solidFill>
                <a:ea typeface="Lucida Sans Unicode" panose="020B0602030504020204" pitchFamily="34" charset="0"/>
              </a:rPr>
              <a:t>della CIG dell’11.4.1949 sulla </a:t>
            </a:r>
            <a:r>
              <a:rPr lang="it-IT" sz="2200" i="1" u="sng" kern="50" dirty="0">
                <a:solidFill>
                  <a:srgbClr val="FF0000"/>
                </a:solidFill>
                <a:ea typeface="DejaVu Sans" panose="020B0603030804020204" pitchFamily="34" charset="0"/>
              </a:rPr>
              <a:t>Riparazione per i danni subiti al servizio delle Nazioni Unite - </a:t>
            </a:r>
            <a:r>
              <a:rPr lang="it-IT" sz="2200" i="1" u="sng" kern="50" dirty="0">
                <a:solidFill>
                  <a:srgbClr val="FF0000"/>
                </a:solidFill>
                <a:ea typeface="Lucida Sans Unicode" panose="020B0602030504020204" pitchFamily="34" charset="0"/>
              </a:rPr>
              <a:t>caso dell'uccisione del conte </a:t>
            </a:r>
            <a:r>
              <a:rPr lang="it-IT" sz="2200" i="1" u="sng" kern="50" dirty="0" err="1">
                <a:solidFill>
                  <a:srgbClr val="FF0000"/>
                </a:solidFill>
                <a:ea typeface="Lucida Sans Unicode" panose="020B0602030504020204" pitchFamily="34" charset="0"/>
              </a:rPr>
              <a:t>Bernadotte</a:t>
            </a:r>
            <a:r>
              <a:rPr lang="it-IT" sz="2200" kern="50" dirty="0">
                <a:ea typeface="DejaVu Sans" panose="020B0603030804020204" pitchFamily="34" charset="0"/>
              </a:rPr>
              <a:t>, mediatore per conto dell'ONU, di nazionalità svedese, nel conflitto arabo – israeliano. </a:t>
            </a:r>
            <a:r>
              <a:rPr lang="it-IT" sz="2200" kern="50" dirty="0" smtClean="0">
                <a:ea typeface="DejaVu Sans" panose="020B0603030804020204" pitchFamily="34" charset="0"/>
              </a:rPr>
              <a:t>Era </a:t>
            </a:r>
            <a:r>
              <a:rPr lang="it-IT" sz="2200" kern="50" dirty="0">
                <a:ea typeface="DejaVu Sans" panose="020B0603030804020204" pitchFamily="34" charset="0"/>
              </a:rPr>
              <a:t>stato richiesto alla Corte di dire se l'ONU (neocostituita) potesse agire in protezione diplomatica contro Israele (Stato terzo) per l'illecito consistente nell'uccisione del mediatore (ad opera di estremisti israeliani) e sotto il distinto profilo dei danni alla funzione e alla persona. </a:t>
            </a:r>
            <a:endParaRPr lang="it-IT" sz="2200" kern="50" dirty="0">
              <a:ea typeface="Lucida Sans Unicode" panose="020B0602030504020204" pitchFamily="34" charset="0"/>
            </a:endParaRPr>
          </a:p>
          <a:p>
            <a:pPr indent="144145" algn="just">
              <a:spcAft>
                <a:spcPts val="600"/>
              </a:spcAft>
            </a:pPr>
            <a:r>
              <a:rPr lang="it-IT" sz="2200" kern="50" dirty="0">
                <a:ea typeface="DejaVu Sans" panose="020B0603030804020204" pitchFamily="34" charset="0"/>
              </a:rPr>
              <a:t>La Corte risponde </a:t>
            </a:r>
            <a:r>
              <a:rPr lang="it-IT" sz="2200" b="1" kern="50" dirty="0">
                <a:solidFill>
                  <a:srgbClr val="FF0000"/>
                </a:solidFill>
                <a:ea typeface="DejaVu Sans" panose="020B0603030804020204" pitchFamily="34" charset="0"/>
              </a:rPr>
              <a:t>positivamente</a:t>
            </a:r>
            <a:r>
              <a:rPr lang="it-IT" sz="2200" kern="50" dirty="0">
                <a:ea typeface="DejaVu Sans" panose="020B0603030804020204" pitchFamily="34" charset="0"/>
              </a:rPr>
              <a:t> (per i danni alla funzione la competenza dell'ONU è esclusiva; per i danni alla persona, in coordinamento con la Svezia). </a:t>
            </a:r>
            <a:r>
              <a:rPr lang="it-IT" sz="2200" kern="50" dirty="0" smtClean="0">
                <a:ea typeface="DejaVu Sans" panose="020B0603030804020204" pitchFamily="34" charset="0"/>
              </a:rPr>
              <a:t>Per </a:t>
            </a:r>
            <a:r>
              <a:rPr lang="it-IT" sz="2200" kern="50" dirty="0">
                <a:ea typeface="DejaVu Sans" panose="020B0603030804020204" pitchFamily="34" charset="0"/>
              </a:rPr>
              <a:t>addivenire a tale soluzione, la Corte evince la personalità internazionale dell'ONU dal </a:t>
            </a:r>
            <a:r>
              <a:rPr lang="it-IT" sz="2200" i="1" kern="50" dirty="0">
                <a:solidFill>
                  <a:srgbClr val="FF0000"/>
                </a:solidFill>
                <a:ea typeface="DejaVu Sans" panose="020B0603030804020204" pitchFamily="34" charset="0"/>
              </a:rPr>
              <a:t>sistema della Carta di San Francisco</a:t>
            </a:r>
            <a:r>
              <a:rPr lang="it-IT" sz="2200" kern="50" dirty="0">
                <a:ea typeface="DejaVu Sans" panose="020B0603030804020204" pitchFamily="34" charset="0"/>
              </a:rPr>
              <a:t> (l'ONU ha una missione che può esplicarsi solo sul piano internazionale o dei rapporti fra Stati; ciò, sebbene non vi siano nella Carta previsioni sulla personalità internazionale dell'ente: </a:t>
            </a:r>
            <a:r>
              <a:rPr lang="it-IT" sz="2200" b="1" i="1" kern="50" dirty="0">
                <a:solidFill>
                  <a:srgbClr val="00B0F0"/>
                </a:solidFill>
                <a:ea typeface="DejaVu Sans" panose="020B0603030804020204" pitchFamily="34" charset="0"/>
              </a:rPr>
              <a:t>poteri impliciti desunti dagli obiettivi della Carta</a:t>
            </a:r>
            <a:r>
              <a:rPr lang="it-IT" sz="2200" kern="50" dirty="0">
                <a:ea typeface="DejaVu Sans" panose="020B0603030804020204" pitchFamily="34" charset="0"/>
              </a:rPr>
              <a:t>) e </a:t>
            </a:r>
            <a:r>
              <a:rPr lang="it-IT" sz="2200" i="1" kern="50" dirty="0">
                <a:solidFill>
                  <a:srgbClr val="FF0000"/>
                </a:solidFill>
                <a:ea typeface="DejaVu Sans" panose="020B0603030804020204" pitchFamily="34" charset="0"/>
              </a:rPr>
              <a:t>dai rapporti concretamente intrattenuti dall'Organizzazione sul piano internazionale</a:t>
            </a:r>
            <a:r>
              <a:rPr lang="it-IT" sz="2200" kern="50" dirty="0">
                <a:ea typeface="DejaVu Sans" panose="020B0603030804020204" pitchFamily="34" charset="0"/>
              </a:rPr>
              <a:t> (</a:t>
            </a:r>
            <a:r>
              <a:rPr lang="it-IT" sz="2200" kern="50" dirty="0">
                <a:ea typeface="Times New Roman" panose="02020603050405020304" pitchFamily="18" charset="0"/>
              </a:rPr>
              <a:t>→</a:t>
            </a:r>
            <a:r>
              <a:rPr lang="it-IT" sz="2200" kern="50" dirty="0">
                <a:ea typeface="DejaVu Sans" panose="020B0603030804020204" pitchFamily="34" charset="0"/>
              </a:rPr>
              <a:t>titolarità di diritti e obblighi internazionali distinti da quelli degli Stati membri, e capacità di farli valere: </a:t>
            </a:r>
            <a:r>
              <a:rPr lang="it-IT" sz="2200" b="1" i="1" kern="50" dirty="0">
                <a:solidFill>
                  <a:srgbClr val="FF0000"/>
                </a:solidFill>
                <a:ea typeface="DejaVu Sans" panose="020B0603030804020204" pitchFamily="34" charset="0"/>
              </a:rPr>
              <a:t>autonomia ed effettività</a:t>
            </a:r>
            <a:r>
              <a:rPr lang="it-IT" sz="2200" kern="50" dirty="0">
                <a:ea typeface="DejaVu Sans" panose="020B0603030804020204" pitchFamily="34" charset="0"/>
              </a:rPr>
              <a:t>). </a:t>
            </a:r>
            <a:r>
              <a:rPr lang="it-IT" sz="2200" kern="50" dirty="0" smtClean="0">
                <a:ea typeface="Lucida Sans Unicode" panose="020B0602030504020204" pitchFamily="34" charset="0"/>
              </a:rPr>
              <a:t>L'autonomia</a:t>
            </a:r>
            <a:r>
              <a:rPr lang="it-IT" sz="2200" kern="50" dirty="0">
                <a:ea typeface="Lucida Sans Unicode" panose="020B0602030504020204" pitchFamily="34" charset="0"/>
              </a:rPr>
              <a:t>, in particolare, è valutata con riferimento all'accordo istitutivo (eventualmente integrato da elementi della prassi): sia che questo riconosca espressamente la soggettività (art. 10 del Fondo internazionale per lo sviluppo agricolo, IFAD; art. 4 dello Statuto della Corte penale internazionale; art. 281 TCE), sia da elementi impliciti di sistema (composizione degli organi, regole di funzionamento quali la regola di decisione a maggioranza, regole di ammissione dei nuovi membri, regole di emendamento o revisione dell'accordo).</a:t>
            </a:r>
          </a:p>
          <a:p>
            <a:pPr indent="144145" algn="just">
              <a:spcAft>
                <a:spcPts val="600"/>
              </a:spcAft>
            </a:pPr>
            <a:r>
              <a:rPr lang="it-IT" sz="2200" dirty="0" smtClean="0"/>
              <a:t>La Corte trova un punto di mediazione tra </a:t>
            </a:r>
            <a:r>
              <a:rPr lang="it-IT" sz="2200" kern="50" dirty="0" smtClean="0">
                <a:ea typeface="DejaVu Sans" panose="020B0603030804020204" pitchFamily="34" charset="0"/>
              </a:rPr>
              <a:t>la </a:t>
            </a:r>
            <a:r>
              <a:rPr lang="it-IT" sz="2200" b="1" kern="50" dirty="0">
                <a:solidFill>
                  <a:srgbClr val="FF0000"/>
                </a:solidFill>
                <a:ea typeface="Lucida Sans Unicode" panose="020B0602030504020204" pitchFamily="34" charset="0"/>
              </a:rPr>
              <a:t>tesi </a:t>
            </a:r>
            <a:r>
              <a:rPr lang="it-IT" sz="2200" b="1" kern="50" dirty="0" err="1">
                <a:solidFill>
                  <a:srgbClr val="FF0000"/>
                </a:solidFill>
                <a:ea typeface="Lucida Sans Unicode" panose="020B0602030504020204" pitchFamily="34" charset="0"/>
              </a:rPr>
              <a:t>consensualista</a:t>
            </a:r>
            <a:r>
              <a:rPr lang="it-IT" sz="2200" kern="50" dirty="0">
                <a:ea typeface="DejaVu Sans" panose="020B0603030804020204" pitchFamily="34" charset="0"/>
              </a:rPr>
              <a:t>, </a:t>
            </a:r>
            <a:r>
              <a:rPr lang="it-IT" sz="2200" kern="50" dirty="0" smtClean="0">
                <a:ea typeface="DejaVu Sans" panose="020B0603030804020204" pitchFamily="34" charset="0"/>
              </a:rPr>
              <a:t>secondo cui la personalità deriva </a:t>
            </a:r>
            <a:r>
              <a:rPr lang="it-IT" sz="2200" kern="50" dirty="0">
                <a:ea typeface="DejaVu Sans" panose="020B0603030804020204" pitchFamily="34" charset="0"/>
              </a:rPr>
              <a:t>dal trattato istitutivo e da quale sia il grado di autonomia </a:t>
            </a:r>
            <a:r>
              <a:rPr lang="it-IT" sz="2200" kern="50" dirty="0" smtClean="0">
                <a:ea typeface="DejaVu Sans" panose="020B0603030804020204" pitchFamily="34" charset="0"/>
              </a:rPr>
              <a:t>conferito </a:t>
            </a:r>
            <a:r>
              <a:rPr lang="it-IT" sz="2200" kern="50" dirty="0">
                <a:ea typeface="DejaVu Sans" panose="020B0603030804020204" pitchFamily="34" charset="0"/>
              </a:rPr>
              <a:t>all'organizzazione (dottrina anglosassone</a:t>
            </a:r>
            <a:r>
              <a:rPr lang="it-IT" sz="2200" kern="50" dirty="0" smtClean="0">
                <a:ea typeface="DejaVu Sans" panose="020B0603030804020204" pitchFamily="34" charset="0"/>
              </a:rPr>
              <a:t>) e la </a:t>
            </a:r>
            <a:r>
              <a:rPr lang="it-IT" sz="2200" b="1" kern="50" dirty="0">
                <a:solidFill>
                  <a:srgbClr val="FF0000"/>
                </a:solidFill>
                <a:ea typeface="Lucida Sans Unicode" panose="020B0602030504020204" pitchFamily="34" charset="0"/>
              </a:rPr>
              <a:t>tesi </a:t>
            </a:r>
            <a:r>
              <a:rPr lang="it-IT" sz="2200" b="1" kern="50" dirty="0" err="1">
                <a:solidFill>
                  <a:srgbClr val="FF0000"/>
                </a:solidFill>
                <a:ea typeface="Lucida Sans Unicode" panose="020B0602030504020204" pitchFamily="34" charset="0"/>
              </a:rPr>
              <a:t>obiettivista</a:t>
            </a:r>
            <a:r>
              <a:rPr lang="it-IT" sz="2200" kern="50" dirty="0">
                <a:ea typeface="DejaVu Sans" panose="020B0603030804020204" pitchFamily="34" charset="0"/>
              </a:rPr>
              <a:t>, </a:t>
            </a:r>
            <a:r>
              <a:rPr lang="it-IT" sz="2200" kern="50" dirty="0" smtClean="0">
                <a:ea typeface="DejaVu Sans" panose="020B0603030804020204" pitchFamily="34" charset="0"/>
              </a:rPr>
              <a:t>secondo cui occorre invece guardare </a:t>
            </a:r>
            <a:r>
              <a:rPr lang="it-IT" sz="2200" kern="50" dirty="0" err="1" smtClean="0">
                <a:ea typeface="DejaVu Sans" panose="020B0603030804020204" pitchFamily="34" charset="0"/>
              </a:rPr>
              <a:t>lla</a:t>
            </a:r>
            <a:r>
              <a:rPr lang="it-IT" sz="2200" kern="50" dirty="0" smtClean="0">
                <a:ea typeface="DejaVu Sans" panose="020B0603030804020204" pitchFamily="34" charset="0"/>
              </a:rPr>
              <a:t> </a:t>
            </a:r>
            <a:r>
              <a:rPr lang="it-IT" sz="2200" kern="50" dirty="0">
                <a:ea typeface="DejaVu Sans" panose="020B0603030804020204" pitchFamily="34" charset="0"/>
              </a:rPr>
              <a:t>prassi internazionale, all'azione cioè concreta dell'organizzazione e al </a:t>
            </a:r>
            <a:r>
              <a:rPr lang="it-IT" sz="2200" kern="50" dirty="0">
                <a:solidFill>
                  <a:srgbClr val="FF0000"/>
                </a:solidFill>
                <a:ea typeface="DejaVu Sans" panose="020B0603030804020204" pitchFamily="34" charset="0"/>
              </a:rPr>
              <a:t>riconoscimento che questa riceve dagli Stati anche terzi rispetto ad essa</a:t>
            </a:r>
            <a:r>
              <a:rPr lang="it-IT" sz="2200" kern="50" dirty="0">
                <a:ea typeface="DejaVu Sans" panose="020B0603030804020204" pitchFamily="34" charset="0"/>
              </a:rPr>
              <a:t> </a:t>
            </a:r>
            <a:r>
              <a:rPr lang="it-IT" sz="2200" kern="50" dirty="0" smtClean="0">
                <a:ea typeface="DejaVu Sans" panose="020B0603030804020204" pitchFamily="34" charset="0"/>
              </a:rPr>
              <a:t>(in entrambi i casi la «personalità» discende in presenza delle indicate condizioni, da una norma del </a:t>
            </a:r>
            <a:r>
              <a:rPr lang="it-IT" sz="2200" kern="50" dirty="0">
                <a:ea typeface="DejaVu Sans" panose="020B0603030804020204" pitchFamily="34" charset="0"/>
              </a:rPr>
              <a:t>diritto internazionale generale).</a:t>
            </a:r>
            <a:endParaRPr lang="it-IT" sz="22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22149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teoria mista. Conseguenze</a:t>
            </a:r>
            <a:endParaRPr lang="it-IT" dirty="0"/>
          </a:p>
        </p:txBody>
      </p:sp>
      <p:sp>
        <p:nvSpPr>
          <p:cNvPr id="3" name="Segnaposto contenuto 2"/>
          <p:cNvSpPr>
            <a:spLocks noGrp="1"/>
          </p:cNvSpPr>
          <p:nvPr>
            <p:ph idx="1"/>
          </p:nvPr>
        </p:nvSpPr>
        <p:spPr/>
        <p:txBody>
          <a:bodyPr>
            <a:normAutofit fontScale="70000" lnSpcReduction="20000"/>
          </a:bodyPr>
          <a:lstStyle/>
          <a:p>
            <a:pPr indent="144145" algn="just">
              <a:spcAft>
                <a:spcPts val="0"/>
              </a:spcAft>
              <a:tabLst>
                <a:tab pos="17145" algn="l"/>
              </a:tabLst>
            </a:pPr>
            <a:r>
              <a:rPr lang="it-IT" sz="1800" kern="50" dirty="0">
                <a:ea typeface="DejaVu Sans" panose="020B0603030804020204" pitchFamily="34" charset="0"/>
              </a:rPr>
              <a:t>Se i requisiti </a:t>
            </a:r>
            <a:r>
              <a:rPr lang="it-IT" sz="1800" kern="50" dirty="0" smtClean="0">
                <a:ea typeface="DejaVu Sans" panose="020B0603030804020204" pitchFamily="34" charset="0"/>
              </a:rPr>
              <a:t>indicati dalla CIG sussistono</a:t>
            </a:r>
            <a:r>
              <a:rPr lang="it-IT" sz="1800" kern="50" dirty="0">
                <a:ea typeface="DejaVu Sans" panose="020B0603030804020204" pitchFamily="34" charset="0"/>
              </a:rPr>
              <a:t>, l'organizzazione ha soggettività per effetto di un'</a:t>
            </a:r>
            <a:r>
              <a:rPr lang="it-IT" sz="1800" u="sng" kern="50" dirty="0">
                <a:ea typeface="DejaVu Sans" panose="020B0603030804020204" pitchFamily="34" charset="0"/>
              </a:rPr>
              <a:t>autonoma regola di diritto internazionale generale</a:t>
            </a:r>
            <a:r>
              <a:rPr lang="it-IT" sz="1800" kern="50" dirty="0">
                <a:ea typeface="DejaVu Sans" panose="020B0603030804020204" pitchFamily="34" charset="0"/>
              </a:rPr>
              <a:t>. Soggettività tuttavia </a:t>
            </a:r>
            <a:r>
              <a:rPr lang="it-IT" sz="1800" kern="50" dirty="0" smtClean="0">
                <a:ea typeface="DejaVu Sans" panose="020B0603030804020204" pitchFamily="34" charset="0"/>
              </a:rPr>
              <a:t>limitata: circoscritta </a:t>
            </a:r>
            <a:r>
              <a:rPr lang="it-IT" sz="1800" kern="50" dirty="0">
                <a:ea typeface="DejaVu Sans" panose="020B0603030804020204" pitchFamily="34" charset="0"/>
              </a:rPr>
              <a:t>alle norme (</a:t>
            </a:r>
            <a:r>
              <a:rPr lang="it-IT" sz="1800" kern="50" dirty="0">
                <a:solidFill>
                  <a:srgbClr val="FF0000"/>
                </a:solidFill>
                <a:ea typeface="DejaVu Sans" panose="020B0603030804020204" pitchFamily="34" charset="0"/>
              </a:rPr>
              <a:t>diritto dei trattati, immunità </a:t>
            </a:r>
            <a:r>
              <a:rPr lang="it-IT" sz="1800" kern="50" dirty="0" err="1" smtClean="0">
                <a:solidFill>
                  <a:srgbClr val="FF0000"/>
                </a:solidFill>
                <a:ea typeface="DejaVu Sans" panose="020B0603030804020204" pitchFamily="34" charset="0"/>
              </a:rPr>
              <a:t>giursdizionali</a:t>
            </a:r>
            <a:r>
              <a:rPr lang="it-IT" sz="1800" kern="50" dirty="0" smtClean="0">
                <a:solidFill>
                  <a:srgbClr val="FF0000"/>
                </a:solidFill>
                <a:ea typeface="DejaVu Sans" panose="020B0603030804020204" pitchFamily="34" charset="0"/>
              </a:rPr>
              <a:t>, </a:t>
            </a:r>
            <a:r>
              <a:rPr lang="it-IT" sz="1800" kern="50" dirty="0">
                <a:solidFill>
                  <a:srgbClr val="FF0000"/>
                </a:solidFill>
                <a:ea typeface="DejaVu Sans" panose="020B0603030804020204" pitchFamily="34" charset="0"/>
              </a:rPr>
              <a:t>responsabilità internazionale</a:t>
            </a:r>
            <a:r>
              <a:rPr lang="it-IT" sz="1800" kern="50" dirty="0">
                <a:ea typeface="DejaVu Sans" panose="020B0603030804020204" pitchFamily="34" charset="0"/>
              </a:rPr>
              <a:t>) che possono concernere enti privi di autonoma base territoriale. </a:t>
            </a:r>
            <a:endParaRPr lang="it-IT" sz="1800" kern="50" dirty="0">
              <a:ea typeface="Lucida Sans Unicode" panose="020B0602030504020204" pitchFamily="34" charset="0"/>
            </a:endParaRPr>
          </a:p>
          <a:p>
            <a:pPr indent="144145" algn="just">
              <a:spcAft>
                <a:spcPts val="0"/>
              </a:spcAft>
              <a:tabLst>
                <a:tab pos="17145" algn="l"/>
              </a:tabLst>
            </a:pPr>
            <a:r>
              <a:rPr lang="it-IT" sz="1800" kern="50" dirty="0">
                <a:ea typeface="Lucida Sans Unicode" panose="020B0602030504020204" pitchFamily="34" charset="0"/>
              </a:rPr>
              <a:t> </a:t>
            </a:r>
            <a:r>
              <a:rPr lang="it-IT" sz="1800" kern="50" dirty="0" smtClean="0">
                <a:ea typeface="DejaVu Sans" panose="020B0603030804020204" pitchFamily="34" charset="0"/>
              </a:rPr>
              <a:t>La </a:t>
            </a:r>
            <a:r>
              <a:rPr lang="it-IT" sz="1800" kern="50" dirty="0">
                <a:ea typeface="DejaVu Sans" panose="020B0603030804020204" pitchFamily="34" charset="0"/>
              </a:rPr>
              <a:t>soggettività riconosciuta dalla Corte (</a:t>
            </a:r>
            <a:r>
              <a:rPr lang="it-IT" sz="1800" b="1" kern="50" dirty="0">
                <a:solidFill>
                  <a:srgbClr val="FF0000"/>
                </a:solidFill>
                <a:ea typeface="Lucida Sans Unicode" panose="020B0602030504020204" pitchFamily="34" charset="0"/>
              </a:rPr>
              <a:t>teoria </a:t>
            </a:r>
            <a:r>
              <a:rPr lang="it-IT" sz="1800" b="1" kern="50" dirty="0" smtClean="0">
                <a:solidFill>
                  <a:srgbClr val="FF0000"/>
                </a:solidFill>
                <a:ea typeface="Lucida Sans Unicode" panose="020B0602030504020204" pitchFamily="34" charset="0"/>
              </a:rPr>
              <a:t>mista</a:t>
            </a:r>
            <a:r>
              <a:rPr lang="it-IT" sz="1800" kern="50" dirty="0" smtClean="0">
                <a:ea typeface="Lucida Sans Unicode" panose="020B0602030504020204" pitchFamily="34" charset="0"/>
              </a:rPr>
              <a:t>) </a:t>
            </a:r>
            <a:r>
              <a:rPr lang="it-IT" sz="1800" kern="50" dirty="0">
                <a:ea typeface="DejaVu Sans" panose="020B0603030804020204" pitchFamily="34" charset="0"/>
              </a:rPr>
              <a:t>è </a:t>
            </a:r>
            <a:r>
              <a:rPr lang="it-IT" sz="1800" b="1" kern="50" dirty="0" smtClean="0">
                <a:solidFill>
                  <a:srgbClr val="00B0F0"/>
                </a:solidFill>
                <a:ea typeface="DejaVu Sans" panose="020B0603030804020204" pitchFamily="34" charset="0"/>
              </a:rPr>
              <a:t>evolutiva</a:t>
            </a:r>
            <a:r>
              <a:rPr lang="it-IT" sz="1800" kern="50" dirty="0" smtClean="0">
                <a:ea typeface="DejaVu Sans" panose="020B0603030804020204" pitchFamily="34" charset="0"/>
              </a:rPr>
              <a:t>: </a:t>
            </a:r>
            <a:r>
              <a:rPr lang="it-IT" sz="1800" i="1" kern="50" dirty="0">
                <a:ea typeface="DejaVu Sans" panose="020B0603030804020204" pitchFamily="34" charset="0"/>
              </a:rPr>
              <a:t>s'afferma con l'esercizio di funzioni internazionali, e accresce lo status dell'organizzazione</a:t>
            </a:r>
            <a:r>
              <a:rPr lang="it-IT" sz="1800" kern="50" dirty="0">
                <a:ea typeface="DejaVu Sans" panose="020B0603030804020204" pitchFamily="34" charset="0"/>
              </a:rPr>
              <a:t> per effetto delle norme generali o particolari di cui è destinataria ai sensi del diritto internazionale. </a:t>
            </a:r>
            <a:r>
              <a:rPr lang="it-IT" sz="1800" kern="50" dirty="0" smtClean="0">
                <a:ea typeface="DejaVu Sans" panose="020B0603030804020204" pitchFamily="34" charset="0"/>
              </a:rPr>
              <a:t>Tale </a:t>
            </a:r>
            <a:r>
              <a:rPr lang="it-IT" sz="1800" kern="50" dirty="0">
                <a:ea typeface="DejaVu Sans" panose="020B0603030804020204" pitchFamily="34" charset="0"/>
              </a:rPr>
              <a:t>ipotesi è particolarmente rilevante nel caso delle </a:t>
            </a:r>
            <a:r>
              <a:rPr lang="it-IT" sz="1800" b="1" kern="50" dirty="0">
                <a:solidFill>
                  <a:srgbClr val="00B0F0"/>
                </a:solidFill>
                <a:ea typeface="DejaVu Sans" panose="020B0603030804020204" pitchFamily="34" charset="0"/>
              </a:rPr>
              <a:t>organizzazioni dette “di integrazione economica”</a:t>
            </a:r>
            <a:r>
              <a:rPr lang="it-IT" sz="1800" kern="50" dirty="0">
                <a:ea typeface="DejaVu Sans" panose="020B0603030804020204" pitchFamily="34" charset="0"/>
              </a:rPr>
              <a:t> o che prevedono fenomeni di progressiva integrazione giuridico-normativa fra Stati membri, c.d. </a:t>
            </a:r>
            <a:r>
              <a:rPr lang="it-IT" sz="1800" i="1" u="sng" kern="50" dirty="0">
                <a:solidFill>
                  <a:srgbClr val="FF0000"/>
                </a:solidFill>
                <a:ea typeface="DejaVu Sans" panose="020B0603030804020204" pitchFamily="34" charset="0"/>
              </a:rPr>
              <a:t>State-</a:t>
            </a:r>
            <a:r>
              <a:rPr lang="it-IT" sz="1800" i="1" u="sng" kern="50" dirty="0" err="1">
                <a:solidFill>
                  <a:srgbClr val="FF0000"/>
                </a:solidFill>
                <a:ea typeface="DejaVu Sans" panose="020B0603030804020204" pitchFamily="34" charset="0"/>
              </a:rPr>
              <a:t>like</a:t>
            </a:r>
            <a:r>
              <a:rPr lang="it-IT" sz="1800" i="1" u="sng" kern="50" dirty="0">
                <a:solidFill>
                  <a:srgbClr val="FF0000"/>
                </a:solidFill>
                <a:ea typeface="DejaVu Sans" panose="020B0603030804020204" pitchFamily="34" charset="0"/>
              </a:rPr>
              <a:t> </a:t>
            </a:r>
            <a:r>
              <a:rPr lang="it-IT" sz="1800" i="1" u="sng" kern="50" dirty="0" err="1">
                <a:solidFill>
                  <a:srgbClr val="FF0000"/>
                </a:solidFill>
                <a:ea typeface="DejaVu Sans" panose="020B0603030804020204" pitchFamily="34" charset="0"/>
              </a:rPr>
              <a:t>entities</a:t>
            </a:r>
            <a:r>
              <a:rPr lang="it-IT" sz="1800" kern="50" dirty="0">
                <a:ea typeface="DejaVu Sans" panose="020B0603030804020204" pitchFamily="34" charset="0"/>
              </a:rPr>
              <a:t> (quali l'Unione europea), le quali </a:t>
            </a:r>
            <a:r>
              <a:rPr lang="it-IT" sz="1800" kern="50" dirty="0">
                <a:solidFill>
                  <a:srgbClr val="FF0000"/>
                </a:solidFill>
                <a:ea typeface="DejaVu Sans" panose="020B0603030804020204" pitchFamily="34" charset="0"/>
              </a:rPr>
              <a:t>trovano riconoscimento in altri trattati internazionali</a:t>
            </a:r>
            <a:r>
              <a:rPr lang="it-IT" sz="1800" kern="50" dirty="0">
                <a:ea typeface="DejaVu Sans" panose="020B0603030804020204" pitchFamily="34" charset="0"/>
              </a:rPr>
              <a:t> (cui partecipano, autonomamente o a fianco degli Stati membri: v. caso della partecipazione dell'Unione e/o della BCE a organizzazioni internazionali finanziarie; vedi caso dell'adesione dell'Unione europea alla CEDU, per effetto del Protocollo n. 14 che modifica quest'ultima). </a:t>
            </a:r>
            <a:endParaRPr lang="it-IT" sz="1800" kern="50" dirty="0">
              <a:ea typeface="Lucida Sans Unicode" panose="020B0602030504020204" pitchFamily="34" charset="0"/>
            </a:endParaRPr>
          </a:p>
          <a:p>
            <a:pPr indent="144145" algn="just">
              <a:spcAft>
                <a:spcPts val="0"/>
              </a:spcAft>
            </a:pPr>
            <a:r>
              <a:rPr lang="it-IT" sz="1800" dirty="0" smtClean="0"/>
              <a:t>Talune Organizzazioni, in base allo schema indicato, </a:t>
            </a:r>
            <a:r>
              <a:rPr lang="it-IT" sz="1800" b="1" dirty="0" smtClean="0">
                <a:solidFill>
                  <a:srgbClr val="FF0000"/>
                </a:solidFill>
              </a:rPr>
              <a:t>sono prive di personalità</a:t>
            </a:r>
            <a:r>
              <a:rPr lang="it-IT" sz="1800" dirty="0" smtClean="0"/>
              <a:t>: a) associazioni istituite su base operativa (</a:t>
            </a:r>
            <a:r>
              <a:rPr lang="it-IT" sz="1800" b="1" kern="50" dirty="0">
                <a:solidFill>
                  <a:srgbClr val="FF0000"/>
                </a:solidFill>
                <a:ea typeface="DejaVu Sans" panose="020B0603030804020204" pitchFamily="34" charset="0"/>
              </a:rPr>
              <a:t>CSCE/OSCE</a:t>
            </a:r>
            <a:r>
              <a:rPr lang="it-IT" sz="1800" kern="50" dirty="0">
                <a:ea typeface="DejaVu Sans" panose="020B0603030804020204" pitchFamily="34" charset="0"/>
              </a:rPr>
              <a:t>, </a:t>
            </a:r>
            <a:r>
              <a:rPr lang="it-IT" sz="1800" u="sng" kern="50" dirty="0">
                <a:ea typeface="DejaVu Sans" panose="020B0603030804020204" pitchFamily="34" charset="0"/>
              </a:rPr>
              <a:t>Organizzazione per la sicurezza e la cooperazione in Europa</a:t>
            </a:r>
            <a:r>
              <a:rPr lang="it-IT" sz="1800" kern="50" dirty="0">
                <a:ea typeface="DejaVu Sans" panose="020B0603030804020204" pitchFamily="34" charset="0"/>
              </a:rPr>
              <a:t>, instaurata dall’Atto finale del vertice di Helsinki, </a:t>
            </a:r>
            <a:r>
              <a:rPr lang="it-IT" sz="1800" kern="50" dirty="0" smtClean="0">
                <a:ea typeface="DejaVu Sans" panose="020B0603030804020204" pitchFamily="34" charset="0"/>
              </a:rPr>
              <a:t>1975; </a:t>
            </a:r>
            <a:r>
              <a:rPr lang="it-IT" sz="1800" b="1" kern="50" dirty="0">
                <a:solidFill>
                  <a:srgbClr val="FF0000"/>
                </a:solidFill>
                <a:ea typeface="DejaVu Sans" panose="020B0603030804020204" pitchFamily="34" charset="0"/>
              </a:rPr>
              <a:t>G8</a:t>
            </a:r>
            <a:r>
              <a:rPr lang="it-IT" sz="1800" kern="50" dirty="0">
                <a:ea typeface="DejaVu Sans" panose="020B0603030804020204" pitchFamily="34" charset="0"/>
              </a:rPr>
              <a:t>: riunioni periodiche, svolte in via di fatto, dei Capi di Stato e di Governo dei 7 Paesi più industrializzati del mondo (dal 1975, Stati Uniti, Canada, Giappone + i 4 grandi europei), poi degli 8, con la partecipazione della Russia </a:t>
            </a:r>
            <a:r>
              <a:rPr lang="it-IT" sz="1800" kern="50" dirty="0" smtClean="0">
                <a:ea typeface="DejaVu Sans" panose="020B0603030804020204" pitchFamily="34" charset="0"/>
              </a:rPr>
              <a:t>a </a:t>
            </a:r>
            <a:r>
              <a:rPr lang="it-IT" sz="1800" kern="50" dirty="0">
                <a:ea typeface="DejaVu Sans" panose="020B0603030804020204" pitchFamily="34" charset="0"/>
              </a:rPr>
              <a:t>partire dal vertice di Napoli, </a:t>
            </a:r>
            <a:r>
              <a:rPr lang="it-IT" sz="1800" kern="50" dirty="0" smtClean="0">
                <a:ea typeface="DejaVu Sans" panose="020B0603030804020204" pitchFamily="34" charset="0"/>
              </a:rPr>
              <a:t>1994; </a:t>
            </a:r>
            <a:r>
              <a:rPr lang="it-IT" sz="1800" kern="50" dirty="0">
                <a:ea typeface="DejaVu Sans" panose="020B0603030804020204" pitchFamily="34" charset="0"/>
              </a:rPr>
              <a:t>G20 (</a:t>
            </a:r>
            <a:r>
              <a:rPr lang="it-IT" sz="1800" u="sng" kern="50" dirty="0">
                <a:solidFill>
                  <a:srgbClr val="0000FF"/>
                </a:solidFill>
                <a:ea typeface="Lucida Sans Unicode" panose="020B0602030504020204" pitchFamily="34" charset="0"/>
                <a:hlinkClick r:id="rId2"/>
              </a:rPr>
              <a:t>www.g20.org</a:t>
            </a:r>
            <a:r>
              <a:rPr lang="it-IT" sz="1800" kern="50" dirty="0">
                <a:ea typeface="DejaVu Sans" panose="020B0603030804020204" pitchFamily="34" charset="0"/>
              </a:rPr>
              <a:t>) è una </a:t>
            </a:r>
            <a:r>
              <a:rPr lang="it-IT" sz="1800" b="1" kern="50" dirty="0">
                <a:solidFill>
                  <a:srgbClr val="FF0000"/>
                </a:solidFill>
                <a:ea typeface="DejaVu Sans" panose="020B0603030804020204" pitchFamily="34" charset="0"/>
              </a:rPr>
              <a:t>conferenza dei ministri delle finanze o dei governatori delle banche centrali di 20 Stati</a:t>
            </a:r>
            <a:r>
              <a:rPr lang="it-IT" sz="1800" kern="50" dirty="0">
                <a:ea typeface="DejaVu Sans" panose="020B0603030804020204" pitchFamily="34" charset="0"/>
              </a:rPr>
              <a:t> che funge da luogo di dialogo sui problemi economici e finanziari dei paesi </a:t>
            </a:r>
            <a:r>
              <a:rPr lang="it-IT" sz="1800" kern="50" dirty="0" smtClean="0">
                <a:ea typeface="DejaVu Sans" panose="020B0603030804020204" pitchFamily="34" charset="0"/>
              </a:rPr>
              <a:t>industrializzati)</a:t>
            </a:r>
            <a:r>
              <a:rPr lang="it-IT" sz="1800" dirty="0" smtClean="0"/>
              <a:t>; b) </a:t>
            </a:r>
            <a:r>
              <a:rPr lang="it-IT" sz="1800" kern="50" dirty="0">
                <a:solidFill>
                  <a:srgbClr val="FF0000"/>
                </a:solidFill>
                <a:ea typeface="DejaVu Sans" panose="020B0603030804020204" pitchFamily="34" charset="0"/>
              </a:rPr>
              <a:t>Conferenze di rappresentanti di Stati istituite, con regolarità, </a:t>
            </a:r>
            <a:r>
              <a:rPr lang="it-IT" sz="1800" kern="50" dirty="0">
                <a:ea typeface="DejaVu Sans" panose="020B0603030804020204" pitchFamily="34" charset="0"/>
              </a:rPr>
              <a:t>da risoluzioni dell’Assemblea generale, rispetto alla quale costituiscono </a:t>
            </a:r>
            <a:r>
              <a:rPr lang="it-IT" sz="1800" kern="50" dirty="0">
                <a:ea typeface="Times New Roman" panose="02020603050405020304" pitchFamily="18" charset="0"/>
              </a:rPr>
              <a:t>→</a:t>
            </a:r>
            <a:r>
              <a:rPr lang="it-IT" sz="1800" kern="50" dirty="0">
                <a:ea typeface="DejaVu Sans" panose="020B0603030804020204" pitchFamily="34" charset="0"/>
              </a:rPr>
              <a:t> </a:t>
            </a:r>
            <a:r>
              <a:rPr lang="it-IT" sz="1800" u="sng" kern="50" dirty="0">
                <a:solidFill>
                  <a:srgbClr val="FF0000"/>
                </a:solidFill>
                <a:ea typeface="DejaVu Sans" panose="020B0603030804020204" pitchFamily="34" charset="0"/>
              </a:rPr>
              <a:t>organi sussidiari</a:t>
            </a:r>
            <a:r>
              <a:rPr lang="it-IT" sz="1800" kern="50" dirty="0">
                <a:ea typeface="DejaVu Sans" panose="020B0603030804020204" pitchFamily="34" charset="0"/>
              </a:rPr>
              <a:t>, con finalità tecniche: </a:t>
            </a:r>
            <a:r>
              <a:rPr lang="it-IT" sz="1800" kern="50" dirty="0">
                <a:solidFill>
                  <a:srgbClr val="FF0000"/>
                </a:solidFill>
                <a:ea typeface="DejaVu Sans" panose="020B0603030804020204" pitchFamily="34" charset="0"/>
              </a:rPr>
              <a:t>UNCTAD</a:t>
            </a:r>
            <a:r>
              <a:rPr lang="it-IT" sz="1800" kern="50" dirty="0">
                <a:ea typeface="DejaVu Sans" panose="020B0603030804020204" pitchFamily="34" charset="0"/>
              </a:rPr>
              <a:t> (conferenza sullo sviluppo economico), </a:t>
            </a:r>
            <a:r>
              <a:rPr lang="it-IT" sz="1800" kern="50" dirty="0">
                <a:solidFill>
                  <a:srgbClr val="FF0000"/>
                </a:solidFill>
                <a:ea typeface="DejaVu Sans" panose="020B0603030804020204" pitchFamily="34" charset="0"/>
              </a:rPr>
              <a:t>UNCED</a:t>
            </a:r>
            <a:r>
              <a:rPr lang="it-IT" sz="1800" kern="50" dirty="0">
                <a:ea typeface="DejaVu Sans" panose="020B0603030804020204" pitchFamily="34" charset="0"/>
              </a:rPr>
              <a:t> (conferenza sullo sviluppo e l’ambiente), </a:t>
            </a:r>
            <a:r>
              <a:rPr lang="it-IT" sz="1800" kern="50" dirty="0">
                <a:solidFill>
                  <a:srgbClr val="FF0000"/>
                </a:solidFill>
                <a:ea typeface="DejaVu Sans" panose="020B0603030804020204" pitchFamily="34" charset="0"/>
              </a:rPr>
              <a:t>UNCITRAL</a:t>
            </a:r>
            <a:r>
              <a:rPr lang="it-IT" sz="1800" kern="50" dirty="0">
                <a:ea typeface="DejaVu Sans" panose="020B0603030804020204" pitchFamily="34" charset="0"/>
              </a:rPr>
              <a:t> (conferenza sull’unificazione del diritto del commercio internazionale</a:t>
            </a:r>
            <a:r>
              <a:rPr lang="it-IT" sz="1800" kern="50" dirty="0" smtClean="0">
                <a:ea typeface="DejaVu Sans" panose="020B0603030804020204" pitchFamily="34" charset="0"/>
              </a:rPr>
              <a:t>). </a:t>
            </a:r>
            <a:r>
              <a:rPr lang="it-IT" sz="1800" b="1" dirty="0" smtClean="0">
                <a:solidFill>
                  <a:srgbClr val="FF0000"/>
                </a:solidFill>
              </a:rPr>
              <a:t>Prive </a:t>
            </a:r>
            <a:r>
              <a:rPr lang="it-IT" sz="1800" b="1" dirty="0" smtClean="0">
                <a:solidFill>
                  <a:srgbClr val="FF0000"/>
                </a:solidFill>
              </a:rPr>
              <a:t>di personalità internazionale </a:t>
            </a:r>
            <a:r>
              <a:rPr lang="it-IT" sz="1800" dirty="0" smtClean="0"/>
              <a:t>sono inoltre le</a:t>
            </a:r>
            <a:r>
              <a:rPr lang="it-IT" sz="1800" b="1" kern="50" dirty="0" smtClean="0">
                <a:solidFill>
                  <a:srgbClr val="FF0000"/>
                </a:solidFill>
                <a:ea typeface="Lucida Sans Unicode" panose="020B0602030504020204" pitchFamily="34" charset="0"/>
              </a:rPr>
              <a:t> </a:t>
            </a:r>
            <a:r>
              <a:rPr lang="it-IT" sz="1800" b="1" kern="50" dirty="0">
                <a:solidFill>
                  <a:srgbClr val="FF0000"/>
                </a:solidFill>
                <a:ea typeface="Lucida Sans Unicode" panose="020B0602030504020204" pitchFamily="34" charset="0"/>
              </a:rPr>
              <a:t>organizzazione non governative (ONG</a:t>
            </a:r>
            <a:r>
              <a:rPr lang="it-IT" sz="1800" b="1" kern="50" dirty="0" smtClean="0">
                <a:solidFill>
                  <a:srgbClr val="FF0000"/>
                </a:solidFill>
                <a:ea typeface="Lucida Sans Unicode" panose="020B0602030504020204" pitchFamily="34" charset="0"/>
              </a:rPr>
              <a:t>). </a:t>
            </a:r>
            <a:r>
              <a:rPr lang="it-IT" sz="1800" kern="50" dirty="0" smtClean="0">
                <a:ea typeface="DejaVu Sans" panose="020B0603030804020204" pitchFamily="34" charset="0"/>
              </a:rPr>
              <a:t>Si tratta di associazioni di diritto privato che operano sul piano dei rapporti internazionali; hanno </a:t>
            </a:r>
            <a:r>
              <a:rPr lang="it-IT" sz="1800" kern="50" dirty="0">
                <a:ea typeface="DejaVu Sans" panose="020B0603030804020204" pitchFamily="34" charset="0"/>
              </a:rPr>
              <a:t>sede in uno Stato (persone giuridiche di diritto interno</a:t>
            </a:r>
            <a:r>
              <a:rPr lang="it-IT" sz="1800" kern="50" dirty="0" smtClean="0">
                <a:ea typeface="DejaVu Sans" panose="020B0603030804020204" pitchFamily="34" charset="0"/>
              </a:rPr>
              <a:t>) ove </a:t>
            </a:r>
            <a:r>
              <a:rPr lang="it-IT" sz="1800" kern="50" dirty="0">
                <a:ea typeface="DejaVu Sans" panose="020B0603030804020204" pitchFamily="34" charset="0"/>
              </a:rPr>
              <a:t>fungono da raccordo tra associazioni </a:t>
            </a:r>
            <a:r>
              <a:rPr lang="it-IT" sz="1800" kern="50" dirty="0" smtClean="0">
                <a:ea typeface="DejaVu Sans" panose="020B0603030804020204" pitchFamily="34" charset="0"/>
              </a:rPr>
              <a:t>nazionali. Operano </a:t>
            </a:r>
            <a:r>
              <a:rPr lang="it-IT" sz="1800" kern="50" dirty="0">
                <a:ea typeface="DejaVu Sans" panose="020B0603030804020204" pitchFamily="34" charset="0"/>
              </a:rPr>
              <a:t>per gli scopi più vari: umanitari (Comitato internazionale della Croce rossa CICR; </a:t>
            </a:r>
            <a:r>
              <a:rPr lang="it-IT" sz="1800" i="1" kern="50" dirty="0">
                <a:solidFill>
                  <a:srgbClr val="FF0000"/>
                </a:solidFill>
                <a:ea typeface="DejaVu Sans" panose="020B0603030804020204" pitchFamily="34" charset="0"/>
              </a:rPr>
              <a:t>Amnesty </a:t>
            </a:r>
            <a:r>
              <a:rPr lang="it-IT" sz="1800" i="1" kern="50" dirty="0" err="1">
                <a:solidFill>
                  <a:srgbClr val="FF0000"/>
                </a:solidFill>
                <a:ea typeface="DejaVu Sans" panose="020B0603030804020204" pitchFamily="34" charset="0"/>
              </a:rPr>
              <a:t>international</a:t>
            </a:r>
            <a:r>
              <a:rPr lang="it-IT" sz="1800" kern="50" dirty="0">
                <a:ea typeface="DejaVu Sans" panose="020B0603030804020204" pitchFamily="34" charset="0"/>
              </a:rPr>
              <a:t>, </a:t>
            </a:r>
            <a:r>
              <a:rPr lang="it-IT" sz="1800" i="1" kern="50" dirty="0" err="1">
                <a:solidFill>
                  <a:srgbClr val="FF0000"/>
                </a:solidFill>
                <a:ea typeface="DejaVu Sans" panose="020B0603030804020204" pitchFamily="34" charset="0"/>
              </a:rPr>
              <a:t>Médecins</a:t>
            </a:r>
            <a:r>
              <a:rPr lang="it-IT" sz="1800" i="1" kern="50" dirty="0">
                <a:solidFill>
                  <a:srgbClr val="FF0000"/>
                </a:solidFill>
                <a:ea typeface="DejaVu Sans" panose="020B0603030804020204" pitchFamily="34" charset="0"/>
              </a:rPr>
              <a:t> sans </a:t>
            </a:r>
            <a:r>
              <a:rPr lang="it-IT" sz="1800" i="1" kern="50" dirty="0" err="1">
                <a:solidFill>
                  <a:srgbClr val="FF0000"/>
                </a:solidFill>
                <a:ea typeface="DejaVu Sans" panose="020B0603030804020204" pitchFamily="34" charset="0"/>
              </a:rPr>
              <a:t>frontières</a:t>
            </a:r>
            <a:r>
              <a:rPr lang="it-IT" sz="1800" kern="50" dirty="0">
                <a:ea typeface="DejaVu Sans" panose="020B0603030804020204" pitchFamily="34" charset="0"/>
              </a:rPr>
              <a:t>), ambientali (</a:t>
            </a:r>
            <a:r>
              <a:rPr lang="it-IT" sz="1800" i="1" kern="50" dirty="0">
                <a:ea typeface="DejaVu Sans" panose="020B0603030804020204" pitchFamily="34" charset="0"/>
              </a:rPr>
              <a:t>Greenpeace</a:t>
            </a:r>
            <a:r>
              <a:rPr lang="it-IT" sz="1800" kern="50" dirty="0">
                <a:ea typeface="DejaVu Sans" panose="020B0603030804020204" pitchFamily="34" charset="0"/>
              </a:rPr>
              <a:t>), giuridici (UNIDROIT</a:t>
            </a:r>
            <a:r>
              <a:rPr lang="it-IT" sz="1800" kern="50" dirty="0" smtClean="0">
                <a:ea typeface="DejaVu Sans" panose="020B0603030804020204" pitchFamily="34" charset="0"/>
              </a:rPr>
              <a:t>).</a:t>
            </a:r>
            <a:endParaRPr lang="it-IT" sz="1800" kern="50" dirty="0">
              <a:ea typeface="Lucida Sans Unicode" panose="020B0602030504020204" pitchFamily="34" charset="0"/>
            </a:endParaRPr>
          </a:p>
          <a:p>
            <a:pPr indent="144145" algn="just">
              <a:spcAft>
                <a:spcPts val="0"/>
              </a:spcAft>
            </a:pPr>
            <a:endParaRPr lang="it-IT" dirty="0"/>
          </a:p>
        </p:txBody>
      </p:sp>
    </p:spTree>
    <p:extLst>
      <p:ext uri="{BB962C8B-B14F-4D97-AF65-F5344CB8AC3E}">
        <p14:creationId xmlns:p14="http://schemas.microsoft.com/office/powerpoint/2010/main" val="396411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immunità delle organizzazioni</a:t>
            </a:r>
            <a:endParaRPr lang="it-IT" dirty="0"/>
          </a:p>
        </p:txBody>
      </p:sp>
      <p:sp>
        <p:nvSpPr>
          <p:cNvPr id="3" name="Segnaposto contenuto 2"/>
          <p:cNvSpPr>
            <a:spLocks noGrp="1"/>
          </p:cNvSpPr>
          <p:nvPr>
            <p:ph idx="1"/>
          </p:nvPr>
        </p:nvSpPr>
        <p:spPr/>
        <p:txBody>
          <a:bodyPr>
            <a:normAutofit/>
          </a:bodyPr>
          <a:lstStyle/>
          <a:p>
            <a:pPr indent="144145" algn="just">
              <a:spcAft>
                <a:spcPts val="0"/>
              </a:spcAft>
              <a:tabLst>
                <a:tab pos="17145" algn="l"/>
              </a:tabLst>
            </a:pPr>
            <a:r>
              <a:rPr lang="it-IT" sz="1600" u="sng" kern="50" dirty="0">
                <a:solidFill>
                  <a:srgbClr val="FF0000"/>
                </a:solidFill>
                <a:ea typeface="DejaVu Sans" panose="020B0603030804020204" pitchFamily="34" charset="0"/>
              </a:rPr>
              <a:t>Le immunità e i privilegi delle </a:t>
            </a:r>
            <a:r>
              <a:rPr lang="it-IT" sz="1600" u="sng" kern="50" dirty="0" smtClean="0">
                <a:solidFill>
                  <a:srgbClr val="FF0000"/>
                </a:solidFill>
                <a:ea typeface="DejaVu Sans" panose="020B0603030804020204" pitchFamily="34" charset="0"/>
              </a:rPr>
              <a:t>organizzazioni </a:t>
            </a:r>
            <a:r>
              <a:rPr lang="it-IT" sz="1600" u="sng" kern="50" dirty="0" smtClean="0">
                <a:solidFill>
                  <a:srgbClr val="FF0000"/>
                </a:solidFill>
                <a:ea typeface="DejaVu Sans" panose="020B0603030804020204" pitchFamily="34" charset="0"/>
              </a:rPr>
              <a:t>internazionali</a:t>
            </a:r>
            <a:endParaRPr lang="it-IT" sz="1600" kern="50" dirty="0">
              <a:ea typeface="Lucida Sans Unicode" panose="020B0602030504020204" pitchFamily="34" charset="0"/>
            </a:endParaRPr>
          </a:p>
          <a:p>
            <a:pPr indent="144145" algn="just">
              <a:spcAft>
                <a:spcPts val="0"/>
              </a:spcAft>
            </a:pPr>
            <a:r>
              <a:rPr lang="it-IT" sz="1600" kern="50" dirty="0" smtClean="0">
                <a:ea typeface="DejaVu Sans" panose="020B0603030804020204" pitchFamily="34" charset="0"/>
              </a:rPr>
              <a:t>Talune </a:t>
            </a:r>
            <a:r>
              <a:rPr lang="it-IT" sz="1600" kern="50" dirty="0">
                <a:ea typeface="DejaVu Sans" panose="020B0603030804020204" pitchFamily="34" charset="0"/>
              </a:rPr>
              <a:t>regole internazionali </a:t>
            </a:r>
            <a:r>
              <a:rPr lang="it-IT" sz="1600" u="sng" kern="50" dirty="0">
                <a:ea typeface="DejaVu Sans" panose="020B0603030804020204" pitchFamily="34" charset="0"/>
              </a:rPr>
              <a:t>presidiano</a:t>
            </a:r>
            <a:r>
              <a:rPr lang="it-IT" sz="1600" kern="50" dirty="0">
                <a:ea typeface="DejaVu Sans" panose="020B0603030804020204" pitchFamily="34" charset="0"/>
              </a:rPr>
              <a:t> l'adeguato svolgimento delle funzioni </a:t>
            </a:r>
            <a:r>
              <a:rPr lang="it-IT" sz="1600" kern="50" dirty="0" smtClean="0">
                <a:ea typeface="DejaVu Sans" panose="020B0603030804020204" pitchFamily="34" charset="0"/>
              </a:rPr>
              <a:t>dell'ente. </a:t>
            </a:r>
            <a:r>
              <a:rPr lang="it-IT" sz="1600" kern="50" dirty="0">
                <a:ea typeface="DejaVu Sans" panose="020B0603030804020204" pitchFamily="34" charset="0"/>
              </a:rPr>
              <a:t>Un </a:t>
            </a:r>
            <a:r>
              <a:rPr lang="it-IT" sz="1600" kern="50" dirty="0">
                <a:solidFill>
                  <a:srgbClr val="FF0000"/>
                </a:solidFill>
                <a:ea typeface="DejaVu Sans" panose="020B0603030804020204" pitchFamily="34" charset="0"/>
              </a:rPr>
              <a:t>sistema di immunità (a base </a:t>
            </a:r>
            <a:r>
              <a:rPr lang="it-IT" sz="1600" u="sng" kern="50" dirty="0">
                <a:solidFill>
                  <a:srgbClr val="FF0000"/>
                </a:solidFill>
                <a:ea typeface="DejaVu Sans" panose="020B0603030804020204" pitchFamily="34" charset="0"/>
              </a:rPr>
              <a:t>convenzionale</a:t>
            </a:r>
            <a:r>
              <a:rPr lang="it-IT" sz="1600" kern="50" dirty="0">
                <a:solidFill>
                  <a:srgbClr val="FF0000"/>
                </a:solidFill>
                <a:ea typeface="DejaVu Sans" panose="020B0603030804020204" pitchFamily="34" charset="0"/>
              </a:rPr>
              <a:t>)</a:t>
            </a:r>
            <a:r>
              <a:rPr lang="it-IT" sz="1600" kern="50" dirty="0">
                <a:ea typeface="DejaVu Sans" panose="020B0603030804020204" pitchFamily="34" charset="0"/>
              </a:rPr>
              <a:t> che in genere ricalca l’immunità degli organi degli </a:t>
            </a:r>
            <a:r>
              <a:rPr lang="it-IT" sz="1600" kern="50" dirty="0" smtClean="0">
                <a:ea typeface="DejaVu Sans" panose="020B0603030804020204" pitchFamily="34" charset="0"/>
              </a:rPr>
              <a:t>Stati è previsto a loro favore </a:t>
            </a:r>
            <a:r>
              <a:rPr lang="it-IT" sz="1600" kern="50" dirty="0">
                <a:ea typeface="DejaVu Sans" panose="020B0603030804020204" pitchFamily="34" charset="0"/>
              </a:rPr>
              <a:t>(esempio: </a:t>
            </a:r>
            <a:r>
              <a:rPr lang="it-IT" sz="1600" kern="50" dirty="0" smtClean="0">
                <a:ea typeface="DejaVu Sans" panose="020B0603030804020204" pitchFamily="34" charset="0"/>
              </a:rPr>
              <a:t>accordo / protocollo </a:t>
            </a:r>
            <a:r>
              <a:rPr lang="it-IT" sz="1600" kern="50" dirty="0">
                <a:ea typeface="DejaVu Sans" panose="020B0603030804020204" pitchFamily="34" charset="0"/>
              </a:rPr>
              <a:t>sui privilegi e le immunità </a:t>
            </a:r>
            <a:r>
              <a:rPr lang="it-IT" sz="1600" kern="50" dirty="0" smtClean="0">
                <a:ea typeface="DejaVu Sans" panose="020B0603030804020204" pitchFamily="34" charset="0"/>
              </a:rPr>
              <a:t>UE; oppure: art. 105 Carta ONU e accordi relativi: «</a:t>
            </a:r>
            <a:r>
              <a:rPr lang="en-US" sz="1600" kern="50" dirty="0" smtClean="0">
                <a:ea typeface="DejaVu Sans" panose="020B0603030804020204" pitchFamily="34" charset="0"/>
              </a:rPr>
              <a:t>The </a:t>
            </a:r>
            <a:r>
              <a:rPr lang="en-US" sz="1600" kern="50" dirty="0">
                <a:ea typeface="DejaVu Sans" panose="020B0603030804020204" pitchFamily="34" charset="0"/>
              </a:rPr>
              <a:t>Organization shall enjoy in the territory of each of its Members such privileges and immunities as are necessary for the fulfilment of its </a:t>
            </a:r>
            <a:r>
              <a:rPr lang="en-US" sz="1600" kern="50" dirty="0" smtClean="0">
                <a:ea typeface="DejaVu Sans" panose="020B0603030804020204" pitchFamily="34" charset="0"/>
              </a:rPr>
              <a:t>purposes</a:t>
            </a:r>
            <a:r>
              <a:rPr lang="it-IT" sz="1600" kern="50" dirty="0" smtClean="0">
                <a:ea typeface="DejaVu Sans" panose="020B0603030804020204" pitchFamily="34" charset="0"/>
              </a:rPr>
              <a:t>»). </a:t>
            </a:r>
          </a:p>
          <a:p>
            <a:pPr indent="144145" algn="just">
              <a:spcAft>
                <a:spcPts val="0"/>
              </a:spcAft>
            </a:pPr>
            <a:r>
              <a:rPr lang="it-IT" sz="1600" kern="50" dirty="0" smtClean="0">
                <a:ea typeface="DejaVu Sans" panose="020B0603030804020204" pitchFamily="34" charset="0"/>
              </a:rPr>
              <a:t>La </a:t>
            </a:r>
            <a:r>
              <a:rPr lang="it-IT" sz="1600" kern="50" dirty="0">
                <a:ea typeface="DejaVu Sans" panose="020B0603030804020204" pitchFamily="34" charset="0"/>
              </a:rPr>
              <a:t>personalità internazionale </a:t>
            </a:r>
            <a:r>
              <a:rPr lang="it-IT" sz="1600" b="1" kern="50" dirty="0">
                <a:solidFill>
                  <a:srgbClr val="FF0000"/>
                </a:solidFill>
                <a:ea typeface="DejaVu Sans" panose="020B0603030804020204" pitchFamily="34" charset="0"/>
              </a:rPr>
              <a:t>è distinta dalla personalità di diritto </a:t>
            </a:r>
            <a:r>
              <a:rPr lang="it-IT" sz="1600" b="1" kern="50" dirty="0" smtClean="0">
                <a:solidFill>
                  <a:srgbClr val="FF0000"/>
                </a:solidFill>
                <a:ea typeface="DejaVu Sans" panose="020B0603030804020204" pitchFamily="34" charset="0"/>
              </a:rPr>
              <a:t>interno</a:t>
            </a:r>
            <a:r>
              <a:rPr lang="it-IT" sz="1600" kern="50" dirty="0" smtClean="0">
                <a:ea typeface="DejaVu Sans" panose="020B0603030804020204" pitchFamily="34" charset="0"/>
              </a:rPr>
              <a:t>. L’attribuzione di soggettività «interna» discende </a:t>
            </a:r>
            <a:r>
              <a:rPr lang="it-IT" sz="1600" kern="50" dirty="0">
                <a:ea typeface="DejaVu Sans" panose="020B0603030804020204" pitchFamily="34" charset="0"/>
              </a:rPr>
              <a:t>a) </a:t>
            </a:r>
            <a:r>
              <a:rPr lang="it-IT" sz="1600" kern="50" dirty="0">
                <a:solidFill>
                  <a:srgbClr val="FF0000"/>
                </a:solidFill>
                <a:ea typeface="DejaVu Sans" panose="020B0603030804020204" pitchFamily="34" charset="0"/>
              </a:rPr>
              <a:t>negli ordinamenti degli Stati membri, dalla disciplina di cui alle norme del trattato istitutivo</a:t>
            </a:r>
            <a:r>
              <a:rPr lang="it-IT" sz="1600" kern="50" dirty="0">
                <a:ea typeface="DejaVu Sans" panose="020B0603030804020204" pitchFamily="34" charset="0"/>
              </a:rPr>
              <a:t> (generalmente queste attribuiscono personalità </a:t>
            </a:r>
            <a:r>
              <a:rPr lang="it-IT" sz="1600" kern="50" dirty="0" smtClean="0">
                <a:ea typeface="DejaVu Sans" panose="020B0603030804020204" pitchFamily="34" charset="0"/>
              </a:rPr>
              <a:t>all’organizzazione: es. art. 104 Carta ONU, secondo cui «</a:t>
            </a:r>
            <a:r>
              <a:rPr lang="en-US" sz="1600" i="1" kern="50" dirty="0">
                <a:solidFill>
                  <a:srgbClr val="0070C0"/>
                </a:solidFill>
                <a:ea typeface="DejaVu Sans" panose="020B0603030804020204" pitchFamily="34" charset="0"/>
              </a:rPr>
              <a:t>The Organization shall enjoy in the territory of each of its Members such legal capacity as may be necessary for the exercise of its functions and the fulfilment of its purposes</a:t>
            </a:r>
            <a:r>
              <a:rPr lang="it-IT" sz="1600" kern="50" dirty="0" smtClean="0">
                <a:ea typeface="DejaVu Sans" panose="020B0603030804020204" pitchFamily="34" charset="0"/>
              </a:rPr>
              <a:t>»); </a:t>
            </a:r>
            <a:r>
              <a:rPr lang="it-IT" sz="1600" kern="50" dirty="0">
                <a:ea typeface="DejaVu Sans" panose="020B0603030804020204" pitchFamily="34" charset="0"/>
              </a:rPr>
              <a:t>b) </a:t>
            </a:r>
            <a:r>
              <a:rPr lang="it-IT" sz="1600" kern="50" dirty="0">
                <a:solidFill>
                  <a:srgbClr val="FF0000"/>
                </a:solidFill>
                <a:ea typeface="DejaVu Sans" panose="020B0603030804020204" pitchFamily="34" charset="0"/>
              </a:rPr>
              <a:t>negli ordinamenti degli Stati terzi, </a:t>
            </a:r>
            <a:r>
              <a:rPr lang="it-IT" sz="1600" kern="50" dirty="0" smtClean="0">
                <a:solidFill>
                  <a:srgbClr val="FF0000"/>
                </a:solidFill>
                <a:ea typeface="DejaVu Sans" panose="020B0603030804020204" pitchFamily="34" charset="0"/>
              </a:rPr>
              <a:t>dalle norme </a:t>
            </a:r>
            <a:r>
              <a:rPr lang="it-IT" sz="1600" kern="50" dirty="0">
                <a:solidFill>
                  <a:srgbClr val="FF0000"/>
                </a:solidFill>
                <a:ea typeface="DejaVu Sans" panose="020B0603030804020204" pitchFamily="34" charset="0"/>
              </a:rPr>
              <a:t>di diritto interno</a:t>
            </a:r>
            <a:r>
              <a:rPr lang="it-IT" sz="1600" kern="50" dirty="0">
                <a:ea typeface="DejaVu Sans" panose="020B0603030804020204" pitchFamily="34" charset="0"/>
              </a:rPr>
              <a:t>, ivi comprese le norme di diritto internazionale </a:t>
            </a:r>
            <a:r>
              <a:rPr lang="it-IT" sz="1600" kern="50" dirty="0" smtClean="0">
                <a:ea typeface="DejaVu Sans" panose="020B0603030804020204" pitchFamily="34" charset="0"/>
              </a:rPr>
              <a:t>privato </a:t>
            </a:r>
            <a:r>
              <a:rPr lang="it-IT" sz="1600" kern="50" dirty="0">
                <a:ea typeface="DejaVu Sans" panose="020B0603030804020204" pitchFamily="34" charset="0"/>
              </a:rPr>
              <a:t>in quanto applicabili anche per analogia (rinvio alla legislazione dello Stato in cui l’organizzazione ha la sede o svolge la sua attività principale, v. art. 25 l. 218 del 1995).</a:t>
            </a:r>
            <a:endParaRPr lang="it-IT" sz="1600" kern="50" dirty="0">
              <a:ea typeface="Lucida Sans Unicode" panose="020B0602030504020204" pitchFamily="34" charset="0"/>
            </a:endParaRPr>
          </a:p>
          <a:p>
            <a:pPr indent="144145" algn="just">
              <a:spcAft>
                <a:spcPts val="0"/>
              </a:spcAft>
            </a:pPr>
            <a:endParaRPr lang="it-IT" kern="50" dirty="0">
              <a:latin typeface="Times New Roman" panose="02020603050405020304" pitchFamily="18" charset="0"/>
              <a:ea typeface="Lucida Sans Unicode" panose="020B0602030504020204" pitchFamily="34" charset="0"/>
            </a:endParaRPr>
          </a:p>
          <a:p>
            <a:endParaRPr lang="it-IT" dirty="0"/>
          </a:p>
        </p:txBody>
      </p:sp>
    </p:spTree>
    <p:extLst>
      <p:ext uri="{BB962C8B-B14F-4D97-AF65-F5344CB8AC3E}">
        <p14:creationId xmlns:p14="http://schemas.microsoft.com/office/powerpoint/2010/main" val="50563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spcAft>
                <a:spcPts val="0"/>
              </a:spcAft>
            </a:pPr>
            <a:r>
              <a:rPr lang="it-IT" kern="50" dirty="0" smtClean="0">
                <a:solidFill>
                  <a:srgbClr val="FF0000"/>
                </a:solidFill>
                <a:latin typeface="Times New Roman" panose="02020603050405020304" pitchFamily="18" charset="0"/>
                <a:ea typeface="Lucida Sans Unicode" panose="020B0602030504020204" pitchFamily="34" charset="0"/>
              </a:rPr>
              <a:t/>
            </a:r>
            <a:br>
              <a:rPr lang="it-IT" kern="50" dirty="0" smtClean="0">
                <a:solidFill>
                  <a:srgbClr val="FF0000"/>
                </a:solidFill>
                <a:latin typeface="Times New Roman" panose="02020603050405020304" pitchFamily="18" charset="0"/>
                <a:ea typeface="Lucida Sans Unicode" panose="020B0602030504020204" pitchFamily="34" charset="0"/>
              </a:rPr>
            </a:br>
            <a:r>
              <a:rPr lang="it-IT" kern="50" dirty="0">
                <a:solidFill>
                  <a:srgbClr val="FF0000"/>
                </a:solidFill>
                <a:latin typeface="Times New Roman" panose="02020603050405020304" pitchFamily="18" charset="0"/>
                <a:ea typeface="Lucida Sans Unicode" panose="020B0602030504020204" pitchFamily="34" charset="0"/>
              </a:rPr>
              <a:t/>
            </a:r>
            <a:br>
              <a:rPr lang="it-IT" kern="50" dirty="0">
                <a:solidFill>
                  <a:srgbClr val="FF0000"/>
                </a:solidFill>
                <a:latin typeface="Times New Roman" panose="02020603050405020304" pitchFamily="18" charset="0"/>
                <a:ea typeface="Lucida Sans Unicode" panose="020B0602030504020204" pitchFamily="34" charset="0"/>
              </a:rPr>
            </a:br>
            <a:r>
              <a:rPr lang="it-IT" kern="50" dirty="0" smtClean="0">
                <a:latin typeface="Times New Roman" panose="02020603050405020304" pitchFamily="18" charset="0"/>
                <a:ea typeface="Lucida Sans Unicode" panose="020B0602030504020204" pitchFamily="34" charset="0"/>
              </a:rPr>
              <a:t>Funzioni </a:t>
            </a:r>
            <a:r>
              <a:rPr lang="it-IT" kern="50" dirty="0">
                <a:latin typeface="Times New Roman" panose="02020603050405020304" pitchFamily="18" charset="0"/>
                <a:ea typeface="Lucida Sans Unicode" panose="020B0602030504020204" pitchFamily="34" charset="0"/>
              </a:rPr>
              <a:t>e strumenti delle Organizzazioni internazionali. </a:t>
            </a:r>
            <a:r>
              <a:rPr lang="it-IT" b="1" kern="50" dirty="0">
                <a:latin typeface="Times New Roman" panose="02020603050405020304" pitchFamily="18" charset="0"/>
                <a:ea typeface="Lucida Sans Unicode" panose="020B0602030504020204" pitchFamily="34" charset="0"/>
              </a:rPr>
              <a:t>Il sistema di sicurezza collettiva delle Nazioni </a:t>
            </a:r>
            <a:r>
              <a:rPr lang="it-IT" b="1" kern="50" dirty="0" smtClean="0">
                <a:latin typeface="Times New Roman" panose="02020603050405020304" pitchFamily="18" charset="0"/>
                <a:ea typeface="Lucida Sans Unicode" panose="020B0602030504020204" pitchFamily="34" charset="0"/>
              </a:rPr>
              <a:t>Unite</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La funzione di mantenimento della pace spetta prioritariamente al Consiglio di Sicurezza (cui gli Stati membri hanno delegato la gestione dell’uso della </a:t>
            </a:r>
            <a:r>
              <a:rPr lang="it-IT" dirty="0" smtClean="0"/>
              <a:t>forza). </a:t>
            </a:r>
          </a:p>
          <a:p>
            <a:r>
              <a:rPr lang="it-IT" dirty="0" smtClean="0"/>
              <a:t>Ex art</a:t>
            </a:r>
            <a:r>
              <a:rPr lang="it-IT" dirty="0" smtClean="0"/>
              <a:t>. 24, par. 1 e </a:t>
            </a:r>
            <a:r>
              <a:rPr lang="it-IT" dirty="0" smtClean="0"/>
              <a:t>2, </a:t>
            </a:r>
            <a:r>
              <a:rPr lang="it-IT" dirty="0" smtClean="0"/>
              <a:t>«</a:t>
            </a:r>
            <a:r>
              <a:rPr lang="en-US" dirty="0"/>
              <a:t>In order to ensure prompt and effective action by the United Nations, its Members </a:t>
            </a:r>
            <a:r>
              <a:rPr lang="en-US" i="1" dirty="0">
                <a:solidFill>
                  <a:srgbClr val="FF0000"/>
                </a:solidFill>
              </a:rPr>
              <a:t>confer on the Security Council primary responsibility for the maintenance of international peace and security</a:t>
            </a:r>
            <a:r>
              <a:rPr lang="en-US" dirty="0"/>
              <a:t>, and agree that in carrying out its duties under this responsibility the Security Council acts on their behalf</a:t>
            </a:r>
            <a:r>
              <a:rPr lang="en-US" dirty="0" smtClean="0"/>
              <a:t>. # In </a:t>
            </a:r>
            <a:r>
              <a:rPr lang="en-US" dirty="0"/>
              <a:t>discharging these duties the Security Council </a:t>
            </a:r>
            <a:r>
              <a:rPr lang="en-US" i="1" dirty="0">
                <a:solidFill>
                  <a:srgbClr val="FF0000"/>
                </a:solidFill>
              </a:rPr>
              <a:t>shall act in accordance with the Purposes and Principles</a:t>
            </a:r>
            <a:r>
              <a:rPr lang="en-US" dirty="0"/>
              <a:t> of the United Nations</a:t>
            </a:r>
            <a:r>
              <a:rPr lang="it-IT" dirty="0" smtClean="0"/>
              <a:t>»</a:t>
            </a:r>
            <a:endParaRPr lang="it-IT" dirty="0" smtClean="0"/>
          </a:p>
          <a:p>
            <a:r>
              <a:rPr lang="it-IT" dirty="0" smtClean="0"/>
              <a:t>Il Consiglio esercita detta funzione a) attraverso la sua attività «conciliativa» a scopi preventivi (prevenzione e risoluzione delle controversie fra Stati che possono pregiudicare la pace e la sicurezza internazionale (art. 33.2 e 34 ss.: Cap. VI della Carta); b) attraverso </a:t>
            </a:r>
            <a:r>
              <a:rPr lang="it-IT" dirty="0" smtClean="0">
                <a:solidFill>
                  <a:srgbClr val="FF0000"/>
                </a:solidFill>
              </a:rPr>
              <a:t>la sua azione di «gestione della forza»</a:t>
            </a:r>
            <a:r>
              <a:rPr lang="it-IT" dirty="0" smtClean="0"/>
              <a:t> articolata negli strumenti di cui al Capitolo VII della Carta (art. </a:t>
            </a:r>
            <a:r>
              <a:rPr lang="it-IT" dirty="0" smtClean="0"/>
              <a:t>39-42) come modificati nella prassi (a causa della mancata attuazione degli </a:t>
            </a:r>
            <a:r>
              <a:rPr lang="it-IT" dirty="0" smtClean="0"/>
              <a:t>art. </a:t>
            </a:r>
            <a:r>
              <a:rPr lang="it-IT" dirty="0" smtClean="0"/>
              <a:t>43-50).</a:t>
            </a:r>
          </a:p>
          <a:p>
            <a:r>
              <a:rPr lang="it-IT" dirty="0" smtClean="0"/>
              <a:t>S</a:t>
            </a:r>
            <a:r>
              <a:rPr lang="it-IT" dirty="0" smtClean="0"/>
              <a:t>i </a:t>
            </a:r>
            <a:r>
              <a:rPr lang="it-IT" dirty="0" smtClean="0"/>
              <a:t>tratta </a:t>
            </a:r>
            <a:r>
              <a:rPr lang="it-IT" dirty="0" smtClean="0"/>
              <a:t>delle misure provvisorie, delle misure non implicanti l’uso della forza e delle misure implicanti l’uso della forza, come interpretate nella prassi dal Consiglio di Sicurezza (infra)</a:t>
            </a:r>
          </a:p>
          <a:p>
            <a:r>
              <a:rPr lang="it-IT" dirty="0" smtClean="0"/>
              <a:t>Nota bene: le organizzazioni militari regionali possono (e talora ai sensi delle proprie regole, devono) agire anche come «strument</a:t>
            </a:r>
            <a:r>
              <a:rPr lang="it-IT" dirty="0" smtClean="0"/>
              <a:t>i decentrati» d’attuazione del diritto alla legittima difesa collettiva (sopra: art. 51 della Carta ONU): ai sensi </a:t>
            </a:r>
            <a:r>
              <a:rPr lang="it-IT" u="sng" dirty="0" smtClean="0">
                <a:solidFill>
                  <a:srgbClr val="FF0000"/>
                </a:solidFill>
              </a:rPr>
              <a:t>dell’art. 52</a:t>
            </a:r>
            <a:r>
              <a:rPr lang="it-IT" dirty="0" smtClean="0"/>
              <a:t> (Capitolo VIII), «</a:t>
            </a:r>
            <a:r>
              <a:rPr lang="en-US" dirty="0"/>
              <a:t>Nothing in the present Charter </a:t>
            </a:r>
            <a:r>
              <a:rPr lang="en-US" i="1" dirty="0">
                <a:solidFill>
                  <a:srgbClr val="FF0000"/>
                </a:solidFill>
              </a:rPr>
              <a:t>precludes the existence of regional arrangements or agencies for dealing with such matters relating to the maintenance of international peace and security</a:t>
            </a:r>
            <a:r>
              <a:rPr lang="en-US" dirty="0"/>
              <a:t> as are appropriate for regional action </a:t>
            </a:r>
            <a:r>
              <a:rPr lang="en-US" i="1" dirty="0">
                <a:solidFill>
                  <a:srgbClr val="FF0000"/>
                </a:solidFill>
              </a:rPr>
              <a:t>provided that such arrangements or agencies and their activities are consistent</a:t>
            </a:r>
            <a:r>
              <a:rPr lang="en-US" dirty="0"/>
              <a:t> with the Purposes and Principles of the United Nations</a:t>
            </a:r>
            <a:r>
              <a:rPr lang="it-IT" dirty="0" smtClean="0"/>
              <a:t>»</a:t>
            </a:r>
            <a:endParaRPr lang="it-IT" dirty="0"/>
          </a:p>
        </p:txBody>
      </p:sp>
    </p:spTree>
    <p:extLst>
      <p:ext uri="{BB962C8B-B14F-4D97-AF65-F5344CB8AC3E}">
        <p14:creationId xmlns:p14="http://schemas.microsoft.com/office/powerpoint/2010/main" val="13223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L’azione del Consiglio di Sicurezza. Presupposti</a:t>
            </a:r>
            <a:endParaRPr lang="it-IT" dirty="0"/>
          </a:p>
        </p:txBody>
      </p:sp>
      <p:sp>
        <p:nvSpPr>
          <p:cNvPr id="3" name="Segnaposto contenuto 2"/>
          <p:cNvSpPr>
            <a:spLocks noGrp="1"/>
          </p:cNvSpPr>
          <p:nvPr>
            <p:ph idx="1"/>
          </p:nvPr>
        </p:nvSpPr>
        <p:spPr/>
        <p:txBody>
          <a:bodyPr>
            <a:noAutofit/>
          </a:bodyPr>
          <a:lstStyle/>
          <a:p>
            <a:r>
              <a:rPr lang="it-IT" sz="1400" dirty="0" smtClean="0"/>
              <a:t>Il presupposto dell’azione del Consiglio. Le qualificazioni (politiche) di cui all’art. 39 Carta</a:t>
            </a:r>
            <a:r>
              <a:rPr lang="it-IT" sz="1400" dirty="0"/>
              <a:t>:  accertamento di </a:t>
            </a:r>
            <a:r>
              <a:rPr lang="it-IT" sz="1400" dirty="0" smtClean="0"/>
              <a:t>una «minaccia </a:t>
            </a:r>
            <a:r>
              <a:rPr lang="it-IT" sz="1400" dirty="0"/>
              <a:t>alla </a:t>
            </a:r>
            <a:r>
              <a:rPr lang="it-IT" sz="1400" dirty="0" smtClean="0"/>
              <a:t>pace», di un caso di </a:t>
            </a:r>
            <a:r>
              <a:rPr lang="it-IT" sz="1400" dirty="0"/>
              <a:t>rottura della </a:t>
            </a:r>
            <a:r>
              <a:rPr lang="it-IT" sz="1400" dirty="0" smtClean="0"/>
              <a:t>pace o di un </a:t>
            </a:r>
            <a:r>
              <a:rPr lang="it-IT" sz="1400" dirty="0"/>
              <a:t>atto di </a:t>
            </a:r>
            <a:r>
              <a:rPr lang="it-IT" sz="1400" dirty="0" smtClean="0"/>
              <a:t>aggressione. La scelta degli strumenti rimediali idonei</a:t>
            </a:r>
          </a:p>
          <a:p>
            <a:r>
              <a:rPr lang="it-IT" sz="1350" dirty="0" smtClean="0"/>
              <a:t>Art. 39: «</a:t>
            </a:r>
            <a:r>
              <a:rPr lang="en-US" sz="1350" dirty="0"/>
              <a:t>The Security Council </a:t>
            </a:r>
            <a:r>
              <a:rPr lang="en-US" sz="1350" i="1" dirty="0">
                <a:solidFill>
                  <a:srgbClr val="FF0000"/>
                </a:solidFill>
              </a:rPr>
              <a:t>shall determine the existence of any threat to the peace, breach of the peace, or act of aggression</a:t>
            </a:r>
            <a:r>
              <a:rPr lang="en-US" sz="1350" dirty="0"/>
              <a:t> and shall make recommendations, or decide what measures shall be taken in accordance with Articles 41 and 42, to maintain or restore international peace and security</a:t>
            </a:r>
            <a:r>
              <a:rPr lang="it-IT" sz="1350" dirty="0" smtClean="0"/>
              <a:t>». </a:t>
            </a:r>
            <a:r>
              <a:rPr lang="it-IT" sz="1350" dirty="0" smtClean="0"/>
              <a:t>Nozione «ampia» ed «evolutiva» di «minaccia alla pace». Competenza esclusiva del Consiglio (no decentramento della valutazione agli Stati membri). Anche situazioni «interne» possono attivare («trigger») i poteri del Consiglio (guerra civile, gravi violazioni dei diritti umani imputabili alle autorità governative, situazioni conflittuali, ecc.)</a:t>
            </a:r>
          </a:p>
          <a:p>
            <a:r>
              <a:rPr lang="it-IT" sz="1350" dirty="0"/>
              <a:t>La prassi sulla nozione di «minaccia alla pace»: </a:t>
            </a:r>
            <a:r>
              <a:rPr lang="it-IT" sz="1350" kern="50" dirty="0" smtClean="0">
                <a:ea typeface="Times New Roman" panose="02020603050405020304" pitchFamily="18" charset="0"/>
              </a:rPr>
              <a:t>-</a:t>
            </a:r>
            <a:r>
              <a:rPr lang="it-IT" sz="1350" kern="50" dirty="0">
                <a:ea typeface="Times New Roman" panose="02020603050405020304" pitchFamily="18" charset="0"/>
              </a:rPr>
              <a:t>risoluzione 770/1992 (emergenza umanitaria in Bosnia-Erzegovina); -risoluzione 929/1994 (situazione di grave guerra civile in Ruanda, con violazione su larga scala dei diritti fondamentali); -risoluzione 841/1999 (crisi di Haiti dopo la deposizione, tramite colpo di stato, del presidente eletto Aristide); -risoluzione 1101/1997 (appoggio dell'Afghanistan al terrorismo); -risoluzioni </a:t>
            </a:r>
            <a:r>
              <a:rPr lang="it-IT" sz="1350" u="sng" kern="50" dirty="0">
                <a:solidFill>
                  <a:srgbClr val="FF0000"/>
                </a:solidFill>
                <a:ea typeface="Times New Roman" panose="02020603050405020304" pitchFamily="18" charset="0"/>
              </a:rPr>
              <a:t>1970/2011</a:t>
            </a:r>
            <a:r>
              <a:rPr lang="it-IT" sz="1350" kern="50" dirty="0">
                <a:ea typeface="Times New Roman" panose="02020603050405020304" pitchFamily="18" charset="0"/>
              </a:rPr>
              <a:t> e </a:t>
            </a:r>
            <a:r>
              <a:rPr lang="it-IT" sz="1350" u="sng" kern="50" dirty="0">
                <a:solidFill>
                  <a:srgbClr val="FF0000"/>
                </a:solidFill>
                <a:ea typeface="Times New Roman" panose="02020603050405020304" pitchFamily="18" charset="0"/>
              </a:rPr>
              <a:t>1973/2011</a:t>
            </a:r>
            <a:r>
              <a:rPr lang="it-IT" sz="1350" kern="50" dirty="0">
                <a:ea typeface="Times New Roman" panose="02020603050405020304" pitchFamily="18" charset="0"/>
              </a:rPr>
              <a:t> (Libia: impiego della forza da parte delle truppe governative e mercenarie contro la popolazione civile a seguito di sollevazione di questa; nella </a:t>
            </a:r>
            <a:r>
              <a:rPr lang="it-IT" sz="1350" kern="50" dirty="0" err="1">
                <a:ea typeface="Times New Roman" panose="02020603050405020304" pitchFamily="18" charset="0"/>
              </a:rPr>
              <a:t>ris</a:t>
            </a:r>
            <a:r>
              <a:rPr lang="it-IT" sz="1350" kern="50" dirty="0">
                <a:ea typeface="Times New Roman" panose="02020603050405020304" pitchFamily="18" charset="0"/>
              </a:rPr>
              <a:t>. 1970/2011 il Consiglio, agendo ex art. 41, impone alle autorità libiche una serie di misure [cessazione delle azioni repressive violente; accesso degli osservatori internazionali; accesso degli aiuti umanitari; libertà di espatrio per gli stranieri e i loro beni; cessazione delle restrizioni sulle attività dei media; impone inoltre – agli Stati membri – misure di embargo e di «</a:t>
            </a:r>
            <a:r>
              <a:rPr lang="it-IT" sz="1350" kern="50" dirty="0" err="1">
                <a:ea typeface="Times New Roman" panose="02020603050405020304" pitchFamily="18" charset="0"/>
              </a:rPr>
              <a:t>travel</a:t>
            </a:r>
            <a:r>
              <a:rPr lang="it-IT" sz="1350" kern="50" dirty="0">
                <a:ea typeface="Times New Roman" panose="02020603050405020304" pitchFamily="18" charset="0"/>
              </a:rPr>
              <a:t> </a:t>
            </a:r>
            <a:r>
              <a:rPr lang="it-IT" sz="1350" kern="50" dirty="0" err="1">
                <a:ea typeface="Times New Roman" panose="02020603050405020304" pitchFamily="18" charset="0"/>
              </a:rPr>
              <a:t>ban</a:t>
            </a:r>
            <a:r>
              <a:rPr lang="it-IT" sz="1350" kern="50" dirty="0">
                <a:ea typeface="Times New Roman" panose="02020603050405020304" pitchFamily="18" charset="0"/>
              </a:rPr>
              <a:t>», ecc.); -risoluzione </a:t>
            </a:r>
            <a:r>
              <a:rPr lang="it-IT" sz="1350" u="sng" kern="50" dirty="0">
                <a:solidFill>
                  <a:srgbClr val="FF0000"/>
                </a:solidFill>
                <a:ea typeface="Times New Roman" panose="02020603050405020304" pitchFamily="18" charset="0"/>
              </a:rPr>
              <a:t>2118/2013</a:t>
            </a:r>
            <a:r>
              <a:rPr lang="it-IT" sz="1350" kern="50" dirty="0">
                <a:ea typeface="Times New Roman" panose="02020603050405020304" pitchFamily="18" charset="0"/>
              </a:rPr>
              <a:t> (Siria: uso di armi chimiche contro la popolazione civile, seria violazione del diritto internazionale); </a:t>
            </a:r>
            <a:r>
              <a:rPr lang="it-IT" sz="1350" kern="50" dirty="0">
                <a:ea typeface="Lucida Sans Unicode" panose="020B0602030504020204" pitchFamily="34" charset="0"/>
              </a:rPr>
              <a:t>- risoluzione </a:t>
            </a:r>
            <a:r>
              <a:rPr lang="it-IT" sz="1350" u="sng" kern="50" dirty="0">
                <a:solidFill>
                  <a:srgbClr val="FF0000"/>
                </a:solidFill>
                <a:ea typeface="Lucida Sans Unicode" panose="020B0602030504020204" pitchFamily="34" charset="0"/>
              </a:rPr>
              <a:t>2178/2014</a:t>
            </a:r>
            <a:r>
              <a:rPr lang="it-IT" sz="1350" kern="50" dirty="0">
                <a:ea typeface="Lucida Sans Unicode" panose="020B0602030504020204" pitchFamily="34" charset="0"/>
              </a:rPr>
              <a:t> sull’arruolamento dei terroristi stranieri «combattenti» («</a:t>
            </a:r>
            <a:r>
              <a:rPr lang="it-IT" sz="1350" kern="50" dirty="0" err="1">
                <a:ea typeface="Lucida Sans Unicode" panose="020B0602030504020204" pitchFamily="34" charset="0"/>
              </a:rPr>
              <a:t>foreign</a:t>
            </a:r>
            <a:r>
              <a:rPr lang="it-IT" sz="1350" kern="50" dirty="0">
                <a:ea typeface="Lucida Sans Unicode" panose="020B0602030504020204" pitchFamily="34" charset="0"/>
              </a:rPr>
              <a:t> </a:t>
            </a:r>
            <a:r>
              <a:rPr lang="it-IT" sz="1350" kern="50" dirty="0" err="1">
                <a:ea typeface="Lucida Sans Unicode" panose="020B0602030504020204" pitchFamily="34" charset="0"/>
              </a:rPr>
              <a:t>terrorist</a:t>
            </a:r>
            <a:r>
              <a:rPr lang="it-IT" sz="1350" kern="50" dirty="0">
                <a:ea typeface="Lucida Sans Unicode" panose="020B0602030504020204" pitchFamily="34" charset="0"/>
              </a:rPr>
              <a:t> fighters») presso le cellule terroristiche sorte dalle ceneri di Al-</a:t>
            </a:r>
            <a:r>
              <a:rPr lang="it-IT" sz="1350" kern="50" dirty="0" err="1">
                <a:ea typeface="Lucida Sans Unicode" panose="020B0602030504020204" pitchFamily="34" charset="0"/>
              </a:rPr>
              <a:t>Quaeda</a:t>
            </a:r>
            <a:r>
              <a:rPr lang="it-IT" sz="1350" kern="50" dirty="0">
                <a:ea typeface="Lucida Sans Unicode" panose="020B0602030504020204" pitchFamily="34" charset="0"/>
              </a:rPr>
              <a:t>; -risoluzione </a:t>
            </a:r>
            <a:r>
              <a:rPr lang="it-IT" sz="1350" u="sng" kern="50" dirty="0">
                <a:solidFill>
                  <a:srgbClr val="FF0000"/>
                </a:solidFill>
                <a:ea typeface="Lucida Sans Unicode" panose="020B0602030504020204" pitchFamily="34" charset="0"/>
              </a:rPr>
              <a:t>2240/2015</a:t>
            </a:r>
            <a:r>
              <a:rPr lang="it-IT" sz="1350" kern="50" dirty="0">
                <a:ea typeface="Lucida Sans Unicode" panose="020B0602030504020204" pitchFamily="34" charset="0"/>
              </a:rPr>
              <a:t> (repressione, nel rispetto dei diritti umani, del traffico di esseri umani nel mare Mediterraneo; deroga alle regole internazionali</a:t>
            </a:r>
            <a:r>
              <a:rPr lang="it-IT" sz="1350" kern="50" dirty="0" smtClean="0">
                <a:ea typeface="Lucida Sans Unicode" panose="020B0602030504020204" pitchFamily="34" charset="0"/>
              </a:rPr>
              <a:t>)</a:t>
            </a:r>
            <a:endParaRPr lang="it-IT" sz="1350" dirty="0"/>
          </a:p>
        </p:txBody>
      </p:sp>
    </p:spTree>
    <p:extLst>
      <p:ext uri="{BB962C8B-B14F-4D97-AF65-F5344CB8AC3E}">
        <p14:creationId xmlns:p14="http://schemas.microsoft.com/office/powerpoint/2010/main" val="2492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e </a:t>
            </a:r>
            <a:r>
              <a:rPr lang="it-IT" dirty="0"/>
              <a:t>azioni ex art. 41 </a:t>
            </a:r>
            <a:r>
              <a:rPr lang="it-IT" dirty="0" smtClean="0"/>
              <a:t>(misure «non </a:t>
            </a:r>
            <a:r>
              <a:rPr lang="it-IT" dirty="0"/>
              <a:t>implicanti l’uso della forza</a:t>
            </a:r>
            <a:r>
              <a:rPr lang="it-IT" dirty="0" smtClean="0"/>
              <a:t>»)</a:t>
            </a:r>
            <a:endParaRPr lang="it-IT" dirty="0"/>
          </a:p>
        </p:txBody>
      </p:sp>
      <p:sp>
        <p:nvSpPr>
          <p:cNvPr id="3" name="Segnaposto contenuto 2"/>
          <p:cNvSpPr>
            <a:spLocks noGrp="1"/>
          </p:cNvSpPr>
          <p:nvPr>
            <p:ph idx="1"/>
          </p:nvPr>
        </p:nvSpPr>
        <p:spPr/>
        <p:txBody>
          <a:bodyPr>
            <a:normAutofit/>
          </a:bodyPr>
          <a:lstStyle/>
          <a:p>
            <a:r>
              <a:rPr lang="it-IT" sz="1400" dirty="0" smtClean="0"/>
              <a:t>L’adozione (eventuale) di </a:t>
            </a:r>
            <a:r>
              <a:rPr lang="it-IT" sz="1400" b="1" dirty="0" smtClean="0">
                <a:solidFill>
                  <a:srgbClr val="FF0000"/>
                </a:solidFill>
              </a:rPr>
              <a:t>misure provvisorie</a:t>
            </a:r>
            <a:r>
              <a:rPr lang="it-IT" sz="1400" dirty="0" smtClean="0"/>
              <a:t> per evitare aggravamento della situazione; art. 40 Carta: «</a:t>
            </a:r>
            <a:r>
              <a:rPr lang="en-US" sz="1400" i="1" dirty="0" smtClean="0">
                <a:solidFill>
                  <a:srgbClr val="FF0000"/>
                </a:solidFill>
              </a:rPr>
              <a:t>In </a:t>
            </a:r>
            <a:r>
              <a:rPr lang="en-US" sz="1400" i="1" dirty="0">
                <a:solidFill>
                  <a:srgbClr val="FF0000"/>
                </a:solidFill>
              </a:rPr>
              <a:t>order to prevent an aggravation of the situation, the Security Council may</a:t>
            </a:r>
            <a:r>
              <a:rPr lang="en-US" sz="1400" dirty="0"/>
              <a:t>, before making the recommendations or deciding upon the measures provided for in Article 39, </a:t>
            </a:r>
            <a:r>
              <a:rPr lang="en-US" sz="1400" i="1" dirty="0">
                <a:solidFill>
                  <a:srgbClr val="FF0000"/>
                </a:solidFill>
              </a:rPr>
              <a:t>call upon the parties concerned to comply with such provisional measures as it deems necessary or desirable</a:t>
            </a:r>
            <a:r>
              <a:rPr lang="en-US" sz="1400" dirty="0"/>
              <a:t>. Such provisional measures shall be without prejudice to the rights, claims, or position of the parties concerned. The Security Council shall duly take account of failure to comply with such provisional </a:t>
            </a:r>
            <a:r>
              <a:rPr lang="en-US" sz="1400" dirty="0" smtClean="0"/>
              <a:t>measures</a:t>
            </a:r>
            <a:r>
              <a:rPr lang="it-IT" sz="1400" dirty="0" smtClean="0"/>
              <a:t>» (esempio: risoluzione </a:t>
            </a:r>
            <a:r>
              <a:rPr lang="it-IT" sz="1400" u="sng" dirty="0" smtClean="0">
                <a:solidFill>
                  <a:srgbClr val="FF0000"/>
                </a:solidFill>
              </a:rPr>
              <a:t>2254/2015 del 18.12.2015 </a:t>
            </a:r>
            <a:r>
              <a:rPr lang="it-IT" sz="1400" dirty="0" smtClean="0"/>
              <a:t>sull’istaurazione di un processo politico di pacificazione in Siria, sul cessate-il-fuoco in detto paese fra parti contrapposte, e di prevenzione e repressione delle attività dei grupp</a:t>
            </a:r>
            <a:r>
              <a:rPr lang="it-IT" sz="1400" dirty="0" smtClean="0"/>
              <a:t>i terroristici, ISIS e </a:t>
            </a:r>
            <a:r>
              <a:rPr lang="it-IT" sz="1400" dirty="0" err="1" smtClean="0"/>
              <a:t>Nusra</a:t>
            </a:r>
            <a:r>
              <a:rPr lang="it-IT" sz="1400" dirty="0" smtClean="0"/>
              <a:t> Front: punti 5 e 13 sul «cessate-il-fuoco»)</a:t>
            </a:r>
            <a:endParaRPr lang="it-IT" sz="1400" dirty="0" smtClean="0"/>
          </a:p>
          <a:p>
            <a:r>
              <a:rPr lang="it-IT" sz="1400" dirty="0" smtClean="0"/>
              <a:t>Le misure </a:t>
            </a:r>
            <a:r>
              <a:rPr lang="it-IT" sz="1400" b="1" dirty="0" smtClean="0">
                <a:solidFill>
                  <a:srgbClr val="FF0000"/>
                </a:solidFill>
              </a:rPr>
              <a:t>non implicanti</a:t>
            </a:r>
            <a:r>
              <a:rPr lang="it-IT" sz="1400" dirty="0" smtClean="0"/>
              <a:t> l’uso della </a:t>
            </a:r>
            <a:r>
              <a:rPr lang="it-IT" sz="1400" b="1" dirty="0" smtClean="0">
                <a:solidFill>
                  <a:srgbClr val="FF0000"/>
                </a:solidFill>
              </a:rPr>
              <a:t>forza armata interstatale</a:t>
            </a:r>
            <a:r>
              <a:rPr lang="it-IT" sz="1400" dirty="0" smtClean="0"/>
              <a:t>: ex art. 41 Carta «</a:t>
            </a:r>
            <a:r>
              <a:rPr lang="en-US" sz="1400" dirty="0">
                <a:solidFill>
                  <a:srgbClr val="FF0000"/>
                </a:solidFill>
              </a:rPr>
              <a:t>The Security Council may decide what measures not involving the use of armed force</a:t>
            </a:r>
            <a:r>
              <a:rPr lang="en-US" sz="1400" dirty="0"/>
              <a:t> </a:t>
            </a:r>
            <a:r>
              <a:rPr lang="en-US" sz="1400" u="sng" dirty="0">
                <a:solidFill>
                  <a:srgbClr val="FF0000"/>
                </a:solidFill>
              </a:rPr>
              <a:t>are to be employed</a:t>
            </a:r>
            <a:r>
              <a:rPr lang="en-US" sz="1400" dirty="0"/>
              <a:t> to give effect to its decisions, and </a:t>
            </a:r>
            <a:r>
              <a:rPr lang="en-US" sz="1400" u="sng" dirty="0">
                <a:solidFill>
                  <a:srgbClr val="FF0000"/>
                </a:solidFill>
              </a:rPr>
              <a:t>it may call upon the Members of the United Nations to apply such measures</a:t>
            </a:r>
            <a:r>
              <a:rPr lang="en-US" sz="1400" dirty="0"/>
              <a:t>. These </a:t>
            </a:r>
            <a:r>
              <a:rPr lang="en-US" sz="1400" u="sng" dirty="0">
                <a:solidFill>
                  <a:srgbClr val="FF0000"/>
                </a:solidFill>
              </a:rPr>
              <a:t>may include</a:t>
            </a:r>
            <a:r>
              <a:rPr lang="en-US" sz="1400" dirty="0"/>
              <a:t> complete or partial interruption of economic relations and of rail, sea, air, postal, telegraphic, radio, and other means of communication, and the severance of diplomatic relations</a:t>
            </a:r>
            <a:r>
              <a:rPr lang="it-IT" sz="1400" dirty="0" smtClean="0"/>
              <a:t>»</a:t>
            </a:r>
          </a:p>
          <a:p>
            <a:r>
              <a:rPr lang="it-IT" sz="1400" dirty="0" smtClean="0"/>
              <a:t>A) </a:t>
            </a:r>
            <a:r>
              <a:rPr lang="it-IT" sz="1400" b="1" dirty="0" smtClean="0">
                <a:solidFill>
                  <a:srgbClr val="FF0000"/>
                </a:solidFill>
              </a:rPr>
              <a:t>decisioni sanzionatorie (di «embargo»)</a:t>
            </a:r>
            <a:r>
              <a:rPr lang="it-IT" sz="1400" dirty="0" smtClean="0"/>
              <a:t> implicanti l’obbligo per gli Stati membri di «isolare» (sul piano commerciale, delle comunicazioni, politico) </a:t>
            </a:r>
            <a:r>
              <a:rPr lang="it-IT" sz="1400" b="1" dirty="0" smtClean="0">
                <a:solidFill>
                  <a:srgbClr val="FF0000"/>
                </a:solidFill>
              </a:rPr>
              <a:t>lo o gli Stati responsabili </a:t>
            </a:r>
            <a:r>
              <a:rPr lang="it-IT" sz="1400" dirty="0" smtClean="0"/>
              <a:t>di violazioni dell’art. 2.4 Carta (misure di </a:t>
            </a:r>
            <a:r>
              <a:rPr lang="it-IT" sz="1400" u="sng" dirty="0" smtClean="0">
                <a:solidFill>
                  <a:srgbClr val="FF0000"/>
                </a:solidFill>
              </a:rPr>
              <a:t>coercizione economica</a:t>
            </a:r>
            <a:r>
              <a:rPr lang="it-IT" sz="1400" dirty="0" smtClean="0"/>
              <a:t>); Questione delle «</a:t>
            </a:r>
            <a:r>
              <a:rPr lang="it-IT" sz="1400" dirty="0" smtClean="0">
                <a:solidFill>
                  <a:srgbClr val="FF0000"/>
                </a:solidFill>
              </a:rPr>
              <a:t>eccezioni umanitarie</a:t>
            </a:r>
            <a:r>
              <a:rPr lang="it-IT" sz="1400" dirty="0" smtClean="0"/>
              <a:t>» (prima guerra del Golfo, 1990-91: «</a:t>
            </a:r>
            <a:r>
              <a:rPr lang="it-IT" sz="1400" dirty="0" err="1" smtClean="0"/>
              <a:t>fuel</a:t>
            </a:r>
            <a:r>
              <a:rPr lang="it-IT" sz="1400" dirty="0" smtClean="0"/>
              <a:t> for </a:t>
            </a:r>
            <a:r>
              <a:rPr lang="it-IT" sz="1400" dirty="0" err="1" smtClean="0"/>
              <a:t>food</a:t>
            </a:r>
            <a:r>
              <a:rPr lang="it-IT" sz="1400" dirty="0" smtClean="0"/>
              <a:t>» al governo di Hussein; </a:t>
            </a:r>
            <a:r>
              <a:rPr lang="it-IT" sz="1400" dirty="0"/>
              <a:t>guerra iugoslava, 1994-1996: limiti all'embargo relativo alle armi, per consentire ove occorra alle parti del conflitto di difendersi adeguatamente </a:t>
            </a:r>
            <a:r>
              <a:rPr lang="it-IT" sz="1400" dirty="0" smtClean="0"/>
              <a:t>(caso </a:t>
            </a:r>
            <a:r>
              <a:rPr lang="it-IT" sz="1400" dirty="0"/>
              <a:t>della difesa di Sarajevo in Bosnia Erzegovina</a:t>
            </a:r>
            <a:r>
              <a:rPr lang="it-IT" sz="1400" dirty="0" smtClean="0"/>
              <a:t>)</a:t>
            </a:r>
          </a:p>
          <a:p>
            <a:endParaRPr lang="it-IT" sz="1400" dirty="0"/>
          </a:p>
        </p:txBody>
      </p:sp>
    </p:spTree>
    <p:extLst>
      <p:ext uri="{BB962C8B-B14F-4D97-AF65-F5344CB8AC3E}">
        <p14:creationId xmlns:p14="http://schemas.microsoft.com/office/powerpoint/2010/main" val="34106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(segue): </a:t>
            </a:r>
            <a:r>
              <a:rPr lang="it-IT" dirty="0" smtClean="0"/>
              <a:t>Le </a:t>
            </a:r>
            <a:r>
              <a:rPr lang="it-IT" dirty="0"/>
              <a:t>azioni ex art. 41 </a:t>
            </a:r>
          </a:p>
        </p:txBody>
      </p:sp>
      <p:sp>
        <p:nvSpPr>
          <p:cNvPr id="3" name="Segnaposto contenuto 2"/>
          <p:cNvSpPr>
            <a:spLocks noGrp="1"/>
          </p:cNvSpPr>
          <p:nvPr>
            <p:ph idx="1"/>
          </p:nvPr>
        </p:nvSpPr>
        <p:spPr/>
        <p:txBody>
          <a:bodyPr>
            <a:normAutofit fontScale="55000" lnSpcReduction="20000"/>
          </a:bodyPr>
          <a:lstStyle/>
          <a:p>
            <a:r>
              <a:rPr lang="it-IT" sz="2700" dirty="0" smtClean="0"/>
              <a:t>B) Misure che impongono agli Stati membri di «</a:t>
            </a:r>
            <a:r>
              <a:rPr lang="it-IT" sz="2700" b="1" dirty="0" smtClean="0">
                <a:solidFill>
                  <a:srgbClr val="FF0000"/>
                </a:solidFill>
              </a:rPr>
              <a:t>sanzionare» individui responsabili di minacce o violazioni </a:t>
            </a:r>
            <a:r>
              <a:rPr lang="it-IT" sz="2700" b="1" dirty="0">
                <a:solidFill>
                  <a:srgbClr val="FF0000"/>
                </a:solidFill>
              </a:rPr>
              <a:t>della </a:t>
            </a:r>
            <a:r>
              <a:rPr lang="it-IT" sz="2700" b="1" dirty="0" smtClean="0">
                <a:solidFill>
                  <a:srgbClr val="FF0000"/>
                </a:solidFill>
              </a:rPr>
              <a:t>pace </a:t>
            </a:r>
            <a:r>
              <a:rPr lang="it-IT" sz="2700" dirty="0" smtClean="0"/>
              <a:t>(riferibili o meno a Stati membri): </a:t>
            </a:r>
          </a:p>
          <a:p>
            <a:r>
              <a:rPr lang="it-IT" dirty="0" smtClean="0"/>
              <a:t>a) </a:t>
            </a:r>
            <a:r>
              <a:rPr lang="it-IT" u="sng" dirty="0" smtClean="0">
                <a:solidFill>
                  <a:srgbClr val="FF0000"/>
                </a:solidFill>
              </a:rPr>
              <a:t>esponenti governativi </a:t>
            </a:r>
            <a:r>
              <a:rPr lang="it-IT" dirty="0" smtClean="0"/>
              <a:t>e soggetti collegati, per esempio: responsabili </a:t>
            </a:r>
            <a:r>
              <a:rPr lang="it-IT" dirty="0"/>
              <a:t>di funzioni </a:t>
            </a:r>
            <a:r>
              <a:rPr lang="it-IT" dirty="0" smtClean="0"/>
              <a:t>direttive (caso </a:t>
            </a:r>
            <a:r>
              <a:rPr lang="it-IT" dirty="0"/>
              <a:t>della </a:t>
            </a:r>
            <a:r>
              <a:rPr lang="it-IT" dirty="0" smtClean="0"/>
              <a:t>Libia di Gheddafi, repressione militare delle forze anti-governative: </a:t>
            </a:r>
            <a:r>
              <a:rPr lang="it-IT" dirty="0"/>
              <a:t>v. 1970/2011 e 1973/2011</a:t>
            </a:r>
            <a:r>
              <a:rPr lang="it-IT" dirty="0" smtClean="0"/>
              <a:t>); ovvero </a:t>
            </a:r>
          </a:p>
          <a:p>
            <a:r>
              <a:rPr lang="it-IT" dirty="0" smtClean="0"/>
              <a:t>b) </a:t>
            </a:r>
            <a:r>
              <a:rPr lang="it-IT" u="sng" dirty="0" smtClean="0">
                <a:solidFill>
                  <a:srgbClr val="FF0000"/>
                </a:solidFill>
              </a:rPr>
              <a:t>sospettati di </a:t>
            </a:r>
            <a:r>
              <a:rPr lang="it-IT" u="sng" dirty="0">
                <a:solidFill>
                  <a:srgbClr val="FF0000"/>
                </a:solidFill>
              </a:rPr>
              <a:t>attività terroristiche </a:t>
            </a:r>
            <a:r>
              <a:rPr lang="it-IT" dirty="0" smtClean="0"/>
              <a:t>(appartenenti alla rete </a:t>
            </a:r>
            <a:r>
              <a:rPr lang="it-IT" dirty="0"/>
              <a:t>Al-</a:t>
            </a:r>
            <a:r>
              <a:rPr lang="it-IT" dirty="0" err="1"/>
              <a:t>Quaeda</a:t>
            </a:r>
            <a:r>
              <a:rPr lang="it-IT" dirty="0"/>
              <a:t>: risoluzione </a:t>
            </a:r>
            <a:r>
              <a:rPr lang="it-IT" dirty="0" smtClean="0"/>
              <a:t>1267/1999 e 1904/2009). Nella risoluzione 1904/2009 è sancito: i) che con riguardo ai soggetti identificati nelle «liste» elaborate dal comitato delle sanzioni («</a:t>
            </a:r>
            <a:r>
              <a:rPr lang="it-IT" dirty="0" err="1" smtClean="0"/>
              <a:t>consolidated</a:t>
            </a:r>
            <a:r>
              <a:rPr lang="it-IT" dirty="0" smtClean="0"/>
              <a:t> list») b) gli Stati membri adottino misure di congelamento dei fondi punto 1.b, «</a:t>
            </a:r>
            <a:r>
              <a:rPr lang="en-US" dirty="0"/>
              <a:t>Freeze without delay the funds and other financial assets or </a:t>
            </a:r>
            <a:r>
              <a:rPr lang="en-US" dirty="0" smtClean="0"/>
              <a:t>economic resources </a:t>
            </a:r>
            <a:r>
              <a:rPr lang="en-US" dirty="0"/>
              <a:t>of these individuals, groups, undertakings and entities, including </a:t>
            </a:r>
            <a:r>
              <a:rPr lang="en-US" dirty="0" smtClean="0"/>
              <a:t>funds derived from </a:t>
            </a:r>
            <a:r>
              <a:rPr lang="en-US" dirty="0"/>
              <a:t>property owned or controlled directly or indirectly, by them or by </a:t>
            </a:r>
            <a:r>
              <a:rPr lang="en-US" dirty="0" smtClean="0"/>
              <a:t>persons </a:t>
            </a:r>
            <a:r>
              <a:rPr lang="en-US" dirty="0"/>
              <a:t>acting on their behalf or at their direction, and ensure that neither these </a:t>
            </a:r>
            <a:r>
              <a:rPr lang="en-US" dirty="0" smtClean="0"/>
              <a:t>nor any </a:t>
            </a:r>
            <a:r>
              <a:rPr lang="en-US" dirty="0"/>
              <a:t>other funds, financial assets or economic resources are made available, </a:t>
            </a:r>
            <a:r>
              <a:rPr lang="en-US" dirty="0" smtClean="0"/>
              <a:t>directly or </a:t>
            </a:r>
            <a:r>
              <a:rPr lang="en-US" dirty="0"/>
              <a:t>indirectly for such persons’ benefit, by their nationals or by persons within </a:t>
            </a:r>
            <a:r>
              <a:rPr lang="en-US" dirty="0" smtClean="0"/>
              <a:t>their territory</a:t>
            </a:r>
            <a:r>
              <a:rPr lang="it-IT" dirty="0" smtClean="0"/>
              <a:t>», misure limitative della libertà di circolazione ecc.; </a:t>
            </a:r>
          </a:p>
          <a:p>
            <a:r>
              <a:rPr lang="it-IT" dirty="0" smtClean="0"/>
              <a:t>V. anche </a:t>
            </a:r>
            <a:r>
              <a:rPr lang="it-IT" u="sng" dirty="0" smtClean="0">
                <a:solidFill>
                  <a:srgbClr val="FF0000"/>
                </a:solidFill>
              </a:rPr>
              <a:t>2170/2014</a:t>
            </a:r>
            <a:r>
              <a:rPr lang="it-IT" dirty="0" smtClean="0"/>
              <a:t>, prevenzione e repressione delle gravi violazioni dei diritti fondamentali derivanti dalle attività terroristiche di gruppi quali ISIS ecc. </a:t>
            </a:r>
            <a:r>
              <a:rPr lang="it-IT" dirty="0" err="1" smtClean="0"/>
              <a:t>spill</a:t>
            </a:r>
            <a:r>
              <a:rPr lang="it-IT" dirty="0" smtClean="0"/>
              <a:t>-over di Al-</a:t>
            </a:r>
            <a:r>
              <a:rPr lang="it-IT" dirty="0" err="1" smtClean="0"/>
              <a:t>Quaeda</a:t>
            </a:r>
            <a:r>
              <a:rPr lang="it-IT" dirty="0" smtClean="0"/>
              <a:t>; al </a:t>
            </a:r>
            <a:r>
              <a:rPr lang="it-IT" u="sng" dirty="0" smtClean="0">
                <a:solidFill>
                  <a:srgbClr val="FF0000"/>
                </a:solidFill>
              </a:rPr>
              <a:t>punto 6</a:t>
            </a:r>
            <a:r>
              <a:rPr lang="it-IT" dirty="0" smtClean="0"/>
              <a:t> s’afferma: «</a:t>
            </a:r>
            <a:r>
              <a:rPr lang="en-US" dirty="0"/>
              <a:t>Reiterates its call upon all States to take all measures as may </a:t>
            </a:r>
            <a:r>
              <a:rPr lang="en-US" dirty="0" smtClean="0"/>
              <a:t>be necessary </a:t>
            </a:r>
            <a:r>
              <a:rPr lang="en-US" dirty="0"/>
              <a:t>and appropriate and in accordance with their obligations </a:t>
            </a:r>
            <a:r>
              <a:rPr lang="en-US" dirty="0" smtClean="0"/>
              <a:t>under international </a:t>
            </a:r>
            <a:r>
              <a:rPr lang="en-US" dirty="0"/>
              <a:t>law to counter incitement of terrorist acts motivated by extremism </a:t>
            </a:r>
            <a:r>
              <a:rPr lang="en-US" dirty="0" smtClean="0"/>
              <a:t>and intolerance </a:t>
            </a:r>
            <a:r>
              <a:rPr lang="en-US" dirty="0"/>
              <a:t>perpetrated by individuals or entities associated with ISIL, ANF and </a:t>
            </a:r>
            <a:r>
              <a:rPr lang="en-US" dirty="0" smtClean="0"/>
              <a:t>Al-Qaida </a:t>
            </a:r>
            <a:r>
              <a:rPr lang="en-US" dirty="0"/>
              <a:t>and to prevent the subversion of educational, cultural, and </a:t>
            </a:r>
            <a:r>
              <a:rPr lang="en-US" dirty="0" smtClean="0"/>
              <a:t>religious institutions </a:t>
            </a:r>
            <a:r>
              <a:rPr lang="en-US" dirty="0"/>
              <a:t>by terrorists and their </a:t>
            </a:r>
            <a:r>
              <a:rPr lang="en-US" dirty="0" smtClean="0"/>
              <a:t>supporters</a:t>
            </a:r>
            <a:r>
              <a:rPr lang="it-IT" dirty="0" smtClean="0"/>
              <a:t>»; </a:t>
            </a:r>
          </a:p>
          <a:p>
            <a:r>
              <a:rPr lang="it-IT" dirty="0" smtClean="0"/>
              <a:t>c) sospettati di </a:t>
            </a:r>
            <a:r>
              <a:rPr lang="it-IT" u="sng" dirty="0" smtClean="0">
                <a:solidFill>
                  <a:srgbClr val="FF0000"/>
                </a:solidFill>
              </a:rPr>
              <a:t>traffico di esseri umani («</a:t>
            </a:r>
            <a:r>
              <a:rPr lang="it-IT" u="sng" dirty="0" err="1" smtClean="0">
                <a:solidFill>
                  <a:srgbClr val="FF0000"/>
                </a:solidFill>
              </a:rPr>
              <a:t>smuggling</a:t>
            </a:r>
            <a:r>
              <a:rPr lang="it-IT" u="sng" dirty="0" smtClean="0">
                <a:solidFill>
                  <a:srgbClr val="FF0000"/>
                </a:solidFill>
              </a:rPr>
              <a:t>») </a:t>
            </a:r>
            <a:r>
              <a:rPr lang="it-IT" dirty="0" smtClean="0"/>
              <a:t>(</a:t>
            </a:r>
            <a:r>
              <a:rPr lang="en-US" dirty="0" smtClean="0"/>
              <a:t>2240/2015, con cui </a:t>
            </a:r>
            <a:r>
              <a:rPr lang="en-US" dirty="0" err="1" smtClean="0"/>
              <a:t>il</a:t>
            </a:r>
            <a:r>
              <a:rPr lang="en-US" dirty="0" smtClean="0"/>
              <a:t> </a:t>
            </a:r>
            <a:r>
              <a:rPr lang="en-US" dirty="0" err="1" smtClean="0"/>
              <a:t>Consiglio</a:t>
            </a:r>
            <a:r>
              <a:rPr lang="en-US" dirty="0" smtClean="0"/>
              <a:t> </a:t>
            </a:r>
            <a:r>
              <a:rPr lang="en-US" dirty="0" err="1" smtClean="0"/>
              <a:t>autorizza</a:t>
            </a:r>
            <a:r>
              <a:rPr lang="en-US" dirty="0" smtClean="0"/>
              <a:t> </a:t>
            </a:r>
            <a:r>
              <a:rPr lang="en-US" dirty="0" err="1" smtClean="0"/>
              <a:t>gli</a:t>
            </a:r>
            <a:r>
              <a:rPr lang="en-US" dirty="0" smtClean="0"/>
              <a:t> </a:t>
            </a:r>
            <a:r>
              <a:rPr lang="en-US" dirty="0" err="1" smtClean="0"/>
              <a:t>Stati</a:t>
            </a:r>
            <a:r>
              <a:rPr lang="en-US" dirty="0" smtClean="0"/>
              <a:t> </a:t>
            </a:r>
            <a:r>
              <a:rPr lang="en-US" dirty="0" err="1" smtClean="0"/>
              <a:t>membri</a:t>
            </a:r>
            <a:r>
              <a:rPr lang="en-US" dirty="0" smtClean="0"/>
              <a:t>, </a:t>
            </a:r>
            <a:r>
              <a:rPr lang="en-US" dirty="0" err="1" smtClean="0"/>
              <a:t>anche</a:t>
            </a:r>
            <a:r>
              <a:rPr lang="en-US" dirty="0" smtClean="0"/>
              <a:t> </a:t>
            </a:r>
            <a:r>
              <a:rPr lang="en-US" dirty="0" err="1" smtClean="0"/>
              <a:t>operanti</a:t>
            </a:r>
            <a:r>
              <a:rPr lang="en-US" dirty="0" smtClean="0"/>
              <a:t> </a:t>
            </a:r>
            <a:r>
              <a:rPr lang="en-US" dirty="0" err="1" smtClean="0"/>
              <a:t>attraverso</a:t>
            </a:r>
            <a:r>
              <a:rPr lang="en-US" dirty="0" smtClean="0"/>
              <a:t> </a:t>
            </a:r>
            <a:r>
              <a:rPr lang="en-US" dirty="0" err="1" smtClean="0"/>
              <a:t>organizzazioni</a:t>
            </a:r>
            <a:r>
              <a:rPr lang="en-US" dirty="0" smtClean="0"/>
              <a:t> </a:t>
            </a:r>
            <a:r>
              <a:rPr lang="en-US" dirty="0" err="1" smtClean="0"/>
              <a:t>regionali</a:t>
            </a:r>
            <a:r>
              <a:rPr lang="en-US" dirty="0" smtClean="0"/>
              <a:t> </a:t>
            </a:r>
            <a:r>
              <a:rPr lang="en-US" dirty="0" err="1" smtClean="0"/>
              <a:t>quali</a:t>
            </a:r>
            <a:r>
              <a:rPr lang="en-US" dirty="0" smtClean="0"/>
              <a:t> </a:t>
            </a:r>
            <a:r>
              <a:rPr lang="en-US" dirty="0" err="1" smtClean="0"/>
              <a:t>l’Unione</a:t>
            </a:r>
            <a:r>
              <a:rPr lang="en-US" dirty="0" smtClean="0"/>
              <a:t> </a:t>
            </a:r>
            <a:r>
              <a:rPr lang="en-US" dirty="0" err="1" smtClean="0"/>
              <a:t>europea</a:t>
            </a:r>
            <a:r>
              <a:rPr lang="en-US" dirty="0" smtClean="0"/>
              <a:t>, ad </a:t>
            </a:r>
            <a:r>
              <a:rPr lang="en-US" i="1" dirty="0" err="1" smtClean="0">
                <a:solidFill>
                  <a:srgbClr val="FF0000"/>
                </a:solidFill>
              </a:rPr>
              <a:t>abbordare</a:t>
            </a:r>
            <a:r>
              <a:rPr lang="en-US" i="1" dirty="0" smtClean="0">
                <a:solidFill>
                  <a:srgbClr val="FF0000"/>
                </a:solidFill>
              </a:rPr>
              <a:t>, </a:t>
            </a:r>
            <a:r>
              <a:rPr lang="en-US" i="1" dirty="0" err="1" smtClean="0">
                <a:solidFill>
                  <a:srgbClr val="FF0000"/>
                </a:solidFill>
              </a:rPr>
              <a:t>ispezionare</a:t>
            </a:r>
            <a:r>
              <a:rPr lang="en-US" i="1" dirty="0" smtClean="0">
                <a:solidFill>
                  <a:srgbClr val="FF0000"/>
                </a:solidFill>
              </a:rPr>
              <a:t>, </a:t>
            </a:r>
            <a:r>
              <a:rPr lang="en-US" i="1" dirty="0" err="1" smtClean="0">
                <a:solidFill>
                  <a:srgbClr val="FF0000"/>
                </a:solidFill>
              </a:rPr>
              <a:t>sequestrare</a:t>
            </a:r>
            <a:r>
              <a:rPr lang="en-US" i="1" dirty="0" smtClean="0">
                <a:solidFill>
                  <a:srgbClr val="FF0000"/>
                </a:solidFill>
              </a:rPr>
              <a:t> </a:t>
            </a:r>
            <a:r>
              <a:rPr lang="en-US" i="1" dirty="0" err="1" smtClean="0">
                <a:solidFill>
                  <a:srgbClr val="FF0000"/>
                </a:solidFill>
              </a:rPr>
              <a:t>imbarcazioni</a:t>
            </a:r>
            <a:r>
              <a:rPr lang="en-US" i="1" dirty="0" smtClean="0">
                <a:solidFill>
                  <a:srgbClr val="FF0000"/>
                </a:solidFill>
              </a:rPr>
              <a:t> </a:t>
            </a:r>
            <a:r>
              <a:rPr lang="en-US" i="1" dirty="0" err="1" smtClean="0">
                <a:solidFill>
                  <a:srgbClr val="FF0000"/>
                </a:solidFill>
              </a:rPr>
              <a:t>sospettate</a:t>
            </a:r>
            <a:r>
              <a:rPr lang="en-US" i="1" dirty="0" smtClean="0">
                <a:solidFill>
                  <a:srgbClr val="FF0000"/>
                </a:solidFill>
              </a:rPr>
              <a:t> di </a:t>
            </a:r>
            <a:r>
              <a:rPr lang="en-US" i="1" dirty="0" err="1" smtClean="0">
                <a:solidFill>
                  <a:srgbClr val="FF0000"/>
                </a:solidFill>
              </a:rPr>
              <a:t>traffici</a:t>
            </a:r>
            <a:r>
              <a:rPr lang="en-US" i="1" dirty="0" smtClean="0">
                <a:solidFill>
                  <a:srgbClr val="FF0000"/>
                </a:solidFill>
              </a:rPr>
              <a:t> </a:t>
            </a:r>
            <a:r>
              <a:rPr lang="en-US" i="1" dirty="0" err="1" smtClean="0">
                <a:solidFill>
                  <a:srgbClr val="FF0000"/>
                </a:solidFill>
              </a:rPr>
              <a:t>illeciti</a:t>
            </a:r>
            <a:r>
              <a:rPr lang="en-US" i="1" dirty="0" smtClean="0">
                <a:solidFill>
                  <a:srgbClr val="FF0000"/>
                </a:solidFill>
              </a:rPr>
              <a:t> di </a:t>
            </a:r>
            <a:r>
              <a:rPr lang="en-US" i="1" dirty="0" err="1" smtClean="0">
                <a:solidFill>
                  <a:srgbClr val="FF0000"/>
                </a:solidFill>
              </a:rPr>
              <a:t>migranti</a:t>
            </a:r>
            <a:r>
              <a:rPr lang="en-US" dirty="0" smtClean="0"/>
              <a:t>: v. </a:t>
            </a:r>
            <a:r>
              <a:rPr lang="en-US" dirty="0" err="1" smtClean="0"/>
              <a:t>anche</a:t>
            </a:r>
            <a:r>
              <a:rPr lang="en-US" dirty="0" smtClean="0"/>
              <a:t> 2312/2016, in cui </a:t>
            </a:r>
            <a:r>
              <a:rPr lang="en-US" dirty="0" err="1" smtClean="0"/>
              <a:t>si</a:t>
            </a:r>
            <a:r>
              <a:rPr lang="en-US" dirty="0" smtClean="0"/>
              <a:t> </a:t>
            </a:r>
            <a:r>
              <a:rPr lang="en-US" dirty="0" err="1" smtClean="0"/>
              <a:t>riafferma</a:t>
            </a:r>
            <a:r>
              <a:rPr lang="en-US" dirty="0" smtClean="0"/>
              <a:t> la </a:t>
            </a:r>
            <a:r>
              <a:rPr lang="en-US" dirty="0" err="1" smtClean="0"/>
              <a:t>precedente</a:t>
            </a:r>
            <a:r>
              <a:rPr lang="en-US" dirty="0" smtClean="0"/>
              <a:t> </a:t>
            </a:r>
            <a:r>
              <a:rPr lang="en-US" dirty="0" err="1" smtClean="0"/>
              <a:t>autorizzazione</a:t>
            </a:r>
            <a:r>
              <a:rPr lang="en-US" dirty="0" smtClean="0"/>
              <a:t> e </a:t>
            </a:r>
            <a:r>
              <a:rPr lang="en-US" dirty="0" err="1" smtClean="0"/>
              <a:t>il</a:t>
            </a:r>
            <a:r>
              <a:rPr lang="en-US" dirty="0" smtClean="0"/>
              <a:t> </a:t>
            </a:r>
            <a:r>
              <a:rPr lang="en-US" dirty="0" err="1" smtClean="0"/>
              <a:t>suo</a:t>
            </a:r>
            <a:r>
              <a:rPr lang="en-US" dirty="0" smtClean="0"/>
              <a:t> </a:t>
            </a:r>
            <a:r>
              <a:rPr lang="en-US" dirty="0" err="1" smtClean="0"/>
              <a:t>ambito</a:t>
            </a:r>
            <a:r>
              <a:rPr lang="en-US" dirty="0" smtClean="0"/>
              <a:t> </a:t>
            </a:r>
            <a:r>
              <a:rPr lang="en-US" dirty="0" err="1" smtClean="0"/>
              <a:t>d’applicazione</a:t>
            </a:r>
            <a:r>
              <a:rPr lang="en-US" dirty="0" smtClean="0"/>
              <a:t> </a:t>
            </a:r>
            <a:r>
              <a:rPr lang="en-US" dirty="0" err="1" smtClean="0"/>
              <a:t>relativo</a:t>
            </a:r>
            <a:r>
              <a:rPr lang="en-US" dirty="0" smtClean="0"/>
              <a:t> a «</a:t>
            </a:r>
            <a:r>
              <a:rPr lang="en-US" i="1" dirty="0" smtClean="0">
                <a:solidFill>
                  <a:srgbClr val="FF0000"/>
                </a:solidFill>
              </a:rPr>
              <a:t>the </a:t>
            </a:r>
            <a:r>
              <a:rPr lang="en-US" i="1" dirty="0">
                <a:solidFill>
                  <a:srgbClr val="FF0000"/>
                </a:solidFill>
              </a:rPr>
              <a:t>situation of </a:t>
            </a:r>
            <a:r>
              <a:rPr lang="en-US" i="1" dirty="0" smtClean="0">
                <a:solidFill>
                  <a:srgbClr val="FF0000"/>
                </a:solidFill>
              </a:rPr>
              <a:t>migrant smuggling </a:t>
            </a:r>
            <a:r>
              <a:rPr lang="en-US" i="1" dirty="0">
                <a:solidFill>
                  <a:srgbClr val="FF0000"/>
                </a:solidFill>
              </a:rPr>
              <a:t>and human trafficking on the high seas off the coast of </a:t>
            </a:r>
            <a:r>
              <a:rPr lang="en-US" i="1" dirty="0" smtClean="0">
                <a:solidFill>
                  <a:srgbClr val="FF0000"/>
                </a:solidFill>
              </a:rPr>
              <a:t>Libya</a:t>
            </a:r>
            <a:r>
              <a:rPr lang="en-US" dirty="0" smtClean="0"/>
              <a:t>»)  </a:t>
            </a:r>
            <a:endParaRPr lang="it-IT" dirty="0"/>
          </a:p>
        </p:txBody>
      </p:sp>
    </p:spTree>
    <p:extLst>
      <p:ext uri="{BB962C8B-B14F-4D97-AF65-F5344CB8AC3E}">
        <p14:creationId xmlns:p14="http://schemas.microsoft.com/office/powerpoint/2010/main" val="310230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Le azioni ex art. 41 </a:t>
            </a:r>
            <a:endParaRPr lang="it-IT" dirty="0"/>
          </a:p>
        </p:txBody>
      </p:sp>
      <p:sp>
        <p:nvSpPr>
          <p:cNvPr id="3" name="Segnaposto contenuto 2"/>
          <p:cNvSpPr>
            <a:spLocks noGrp="1"/>
          </p:cNvSpPr>
          <p:nvPr>
            <p:ph idx="1"/>
          </p:nvPr>
        </p:nvSpPr>
        <p:spPr/>
        <p:txBody>
          <a:bodyPr>
            <a:normAutofit/>
          </a:bodyPr>
          <a:lstStyle/>
          <a:p>
            <a:r>
              <a:rPr lang="it-IT" sz="1500" dirty="0"/>
              <a:t>C) </a:t>
            </a:r>
            <a:r>
              <a:rPr lang="it-IT" sz="1500" dirty="0" smtClean="0"/>
              <a:t>L'istituzione </a:t>
            </a:r>
            <a:r>
              <a:rPr lang="it-IT" sz="1500" dirty="0"/>
              <a:t>di </a:t>
            </a:r>
            <a:r>
              <a:rPr lang="it-IT" sz="1500" dirty="0">
                <a:solidFill>
                  <a:srgbClr val="FF0000"/>
                </a:solidFill>
              </a:rPr>
              <a:t>Tribunali penali </a:t>
            </a:r>
            <a:r>
              <a:rPr lang="it-IT" sz="1500" dirty="0" smtClean="0">
                <a:solidFill>
                  <a:srgbClr val="FF0000"/>
                </a:solidFill>
              </a:rPr>
              <a:t>internazionali</a:t>
            </a:r>
          </a:p>
          <a:p>
            <a:r>
              <a:rPr lang="it-IT" sz="1400" dirty="0"/>
              <a:t>All'art. 41 della Carta è stata ricondotta l'istituzione, da parte del Consiglio, di Tribunali specializzati (penali) e temporanei (ad hoc) per reprimere gravi violazioni del diritto internazionale (</a:t>
            </a:r>
            <a:r>
              <a:rPr lang="it-IT" sz="1400" i="1" dirty="0">
                <a:solidFill>
                  <a:srgbClr val="FF0000"/>
                </a:solidFill>
              </a:rPr>
              <a:t>di guerra, umanitario, o relativo allo </a:t>
            </a:r>
            <a:r>
              <a:rPr lang="it-IT" sz="1400" i="1" dirty="0" err="1">
                <a:solidFill>
                  <a:srgbClr val="FF0000"/>
                </a:solidFill>
              </a:rPr>
              <a:t>ius</a:t>
            </a:r>
            <a:r>
              <a:rPr lang="it-IT" sz="1400" i="1" dirty="0">
                <a:solidFill>
                  <a:srgbClr val="FF0000"/>
                </a:solidFill>
              </a:rPr>
              <a:t> ad </a:t>
            </a:r>
            <a:r>
              <a:rPr lang="it-IT" sz="1400" i="1" dirty="0" err="1">
                <a:solidFill>
                  <a:srgbClr val="FF0000"/>
                </a:solidFill>
              </a:rPr>
              <a:t>bellum</a:t>
            </a:r>
            <a:r>
              <a:rPr lang="it-IT" sz="1400" dirty="0"/>
              <a:t>) imputabili (all’interno degli Stati) a alti funzionari o politici o altresì membri della società civile (dimensione </a:t>
            </a:r>
            <a:r>
              <a:rPr lang="it-IT" sz="1400" u="sng" dirty="0">
                <a:solidFill>
                  <a:srgbClr val="FF0000"/>
                </a:solidFill>
              </a:rPr>
              <a:t>interindividuale</a:t>
            </a:r>
            <a:r>
              <a:rPr lang="it-IT" sz="1400" dirty="0"/>
              <a:t> del diritto internazionale</a:t>
            </a:r>
            <a:r>
              <a:rPr lang="it-IT" sz="1400" dirty="0" smtClean="0"/>
              <a:t>)</a:t>
            </a:r>
          </a:p>
          <a:p>
            <a:r>
              <a:rPr lang="it-IT" sz="1400" dirty="0"/>
              <a:t>Prassi: </a:t>
            </a:r>
            <a:r>
              <a:rPr lang="it-IT" sz="1400" dirty="0">
                <a:solidFill>
                  <a:srgbClr val="FF0000"/>
                </a:solidFill>
              </a:rPr>
              <a:t>Tribunale internazionale penale per la </a:t>
            </a:r>
            <a:r>
              <a:rPr lang="it-IT" sz="1400" dirty="0" smtClean="0">
                <a:solidFill>
                  <a:srgbClr val="FF0000"/>
                </a:solidFill>
              </a:rPr>
              <a:t>Ex-Iugoslavia</a:t>
            </a:r>
            <a:r>
              <a:rPr lang="it-IT" sz="1400" dirty="0" smtClean="0"/>
              <a:t> (</a:t>
            </a:r>
            <a:r>
              <a:rPr lang="it-IT" sz="1400" i="1" dirty="0" smtClean="0"/>
              <a:t>International </a:t>
            </a:r>
            <a:r>
              <a:rPr lang="it-IT" sz="1400" i="1" dirty="0" err="1"/>
              <a:t>Tribunal</a:t>
            </a:r>
            <a:r>
              <a:rPr lang="it-IT" sz="1400" i="1" dirty="0"/>
              <a:t> for the </a:t>
            </a:r>
            <a:r>
              <a:rPr lang="it-IT" sz="1400" i="1" dirty="0" err="1"/>
              <a:t>Prosecution</a:t>
            </a:r>
            <a:r>
              <a:rPr lang="it-IT" sz="1400" i="1" dirty="0"/>
              <a:t> of </a:t>
            </a:r>
            <a:r>
              <a:rPr lang="it-IT" sz="1400" i="1" dirty="0" err="1"/>
              <a:t>Persons</a:t>
            </a:r>
            <a:r>
              <a:rPr lang="it-IT" sz="1400" i="1" dirty="0"/>
              <a:t> </a:t>
            </a:r>
            <a:r>
              <a:rPr lang="it-IT" sz="1400" i="1" dirty="0" err="1"/>
              <a:t>Responsible</a:t>
            </a:r>
            <a:r>
              <a:rPr lang="it-IT" sz="1400" i="1" dirty="0"/>
              <a:t> for </a:t>
            </a:r>
            <a:r>
              <a:rPr lang="it-IT" sz="1400" i="1" dirty="0" err="1"/>
              <a:t>Serious</a:t>
            </a:r>
            <a:r>
              <a:rPr lang="it-IT" sz="1400" i="1" dirty="0"/>
              <a:t> </a:t>
            </a:r>
            <a:r>
              <a:rPr lang="it-IT" sz="1400" i="1" dirty="0" err="1"/>
              <a:t>Violations</a:t>
            </a:r>
            <a:r>
              <a:rPr lang="it-IT" sz="1400" i="1" dirty="0"/>
              <a:t> of International </a:t>
            </a:r>
            <a:r>
              <a:rPr lang="it-IT" sz="1400" i="1" dirty="0" err="1"/>
              <a:t>Humanitarian</a:t>
            </a:r>
            <a:r>
              <a:rPr lang="it-IT" sz="1400" i="1" dirty="0"/>
              <a:t> Law </a:t>
            </a:r>
            <a:r>
              <a:rPr lang="it-IT" sz="1400" i="1" dirty="0" err="1"/>
              <a:t>Committed</a:t>
            </a:r>
            <a:r>
              <a:rPr lang="it-IT" sz="1400" i="1" dirty="0"/>
              <a:t> in the </a:t>
            </a:r>
            <a:r>
              <a:rPr lang="it-IT" sz="1400" i="1" dirty="0" err="1"/>
              <a:t>Territory</a:t>
            </a:r>
            <a:r>
              <a:rPr lang="it-IT" sz="1400" i="1" dirty="0"/>
              <a:t> of the </a:t>
            </a:r>
            <a:r>
              <a:rPr lang="it-IT" sz="1400" i="1" dirty="0" err="1"/>
              <a:t>Former</a:t>
            </a:r>
            <a:r>
              <a:rPr lang="it-IT" sz="1400" i="1" dirty="0"/>
              <a:t> </a:t>
            </a:r>
            <a:r>
              <a:rPr lang="it-IT" sz="1400" i="1" dirty="0" err="1"/>
              <a:t>Yugoslavia</a:t>
            </a:r>
            <a:r>
              <a:rPr lang="it-IT" sz="1400" i="1" dirty="0"/>
              <a:t> </a:t>
            </a:r>
            <a:r>
              <a:rPr lang="it-IT" sz="1400" i="1" dirty="0" err="1"/>
              <a:t>since</a:t>
            </a:r>
            <a:r>
              <a:rPr lang="it-IT" sz="1400" i="1" dirty="0"/>
              <a:t> </a:t>
            </a:r>
            <a:r>
              <a:rPr lang="it-IT" sz="1400" i="1" dirty="0" smtClean="0"/>
              <a:t>1991</a:t>
            </a:r>
            <a:r>
              <a:rPr lang="it-IT" sz="1400" dirty="0" smtClean="0"/>
              <a:t>): </a:t>
            </a:r>
            <a:r>
              <a:rPr lang="it-IT" sz="1400" dirty="0"/>
              <a:t>istituito con risoluzione </a:t>
            </a:r>
            <a:r>
              <a:rPr lang="it-IT" sz="1400" dirty="0" smtClean="0"/>
              <a:t>827/1993, </a:t>
            </a:r>
            <a:r>
              <a:rPr lang="it-IT" sz="1400" dirty="0"/>
              <a:t>operante dal 25.3.1993 </a:t>
            </a:r>
            <a:r>
              <a:rPr lang="it-IT" sz="1400" dirty="0" smtClean="0"/>
              <a:t>al 31.12.2014</a:t>
            </a:r>
          </a:p>
          <a:p>
            <a:r>
              <a:rPr lang="it-IT" sz="1400" dirty="0" smtClean="0"/>
              <a:t>Ha stabilito un organo giudicante chiamato ad accertare e punire i gravi «crimini» (di guerra, contro la pace, contro l’umanità) posti in essere da individui durante il conflitto iugoslavo, qualora detti crimini non fossero stati oggetto di adeguato accertamento e sanzione da parte dei giudici nazionali (logica di «sussidiarietà» internazionale rispetto al diritto interno)</a:t>
            </a:r>
          </a:p>
          <a:p>
            <a:r>
              <a:rPr lang="it-IT" sz="1400" dirty="0"/>
              <a:t>Si vedano anche: Tribunale internazionale penale per il Ruanda (risoluzione 955/1994), Tribunale speciale per il Libano (1.3.2009</a:t>
            </a:r>
            <a:r>
              <a:rPr lang="it-IT" sz="1400" dirty="0" smtClean="0"/>
              <a:t>)</a:t>
            </a:r>
            <a:endParaRPr lang="it-IT" sz="1400" dirty="0"/>
          </a:p>
        </p:txBody>
      </p:sp>
    </p:spTree>
    <p:extLst>
      <p:ext uri="{BB962C8B-B14F-4D97-AF65-F5344CB8AC3E}">
        <p14:creationId xmlns:p14="http://schemas.microsoft.com/office/powerpoint/2010/main" val="7019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Obblighi degli Stati ex art. 41 Carta e rispetto dei diritti fondamentali della persona</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L’inserimento </a:t>
            </a:r>
            <a:r>
              <a:rPr lang="it-IT" dirty="0"/>
              <a:t>nelle «liste» è determinato da un comitato intergovernativo </a:t>
            </a:r>
            <a:r>
              <a:rPr lang="it-IT" dirty="0" smtClean="0"/>
              <a:t>(il «Comitato delle sanzioni», formato da delegati </a:t>
            </a:r>
            <a:r>
              <a:rPr lang="it-IT" dirty="0"/>
              <a:t>governativi) che svolge le sue valutazioni in base a segnalazioni dei servizi di «intelligence» nazionali;</a:t>
            </a:r>
          </a:p>
          <a:p>
            <a:r>
              <a:rPr lang="it-IT" dirty="0" smtClean="0"/>
              <a:t>Il sistema delle sanzioni ex art. 41 attuate dagli Stati membri pone il rischio di violazioni dei diritti dell’uomo, in particolare dei diritti della difesa e di tutela giurisdizionale delle persone «obiettivo» sospettate di attività terroristiche, e di altri diritti fondamentali compromessi dalle misure di sanzione (congelamento delle risorse, divieti di circolazione, divieto di lavoro). Limitazione, se non esclusione, del </a:t>
            </a:r>
            <a:r>
              <a:rPr lang="it-IT" dirty="0" smtClean="0">
                <a:solidFill>
                  <a:srgbClr val="FF0000"/>
                </a:solidFill>
              </a:rPr>
              <a:t>controllo giurisdizionale statale </a:t>
            </a:r>
            <a:r>
              <a:rPr lang="it-IT" dirty="0" smtClean="0"/>
              <a:t>di dette «sanzioni», nella misura in cui esse sono imputabili «direttamente» a una organizzazione internazionale (immunità dalla giurisdizione interna). Quali «rimedi» sono ipotizzabili?</a:t>
            </a:r>
          </a:p>
          <a:p>
            <a:r>
              <a:rPr lang="it-IT" dirty="0" smtClean="0"/>
              <a:t>Controlli «europei» (in ambito UE sindacato di legittimità delle misure vincolanti adottate dalle istituzioni europee per dare applicazione immediata e «uniforme» alle decisioni ex art. 41 del Consiglio di Sicurezza: sindacato «diretto»); controlli dei </a:t>
            </a:r>
            <a:r>
              <a:rPr lang="it-IT" b="1" dirty="0" smtClean="0">
                <a:solidFill>
                  <a:srgbClr val="FF0000"/>
                </a:solidFill>
              </a:rPr>
              <a:t>giudici internazionali </a:t>
            </a:r>
            <a:r>
              <a:rPr lang="it-IT" dirty="0" smtClean="0"/>
              <a:t>(Corte EDU) e dunque nazionali </a:t>
            </a:r>
            <a:r>
              <a:rPr lang="it-IT" u="sng" dirty="0" smtClean="0">
                <a:solidFill>
                  <a:srgbClr val="FF0000"/>
                </a:solidFill>
              </a:rPr>
              <a:t>sulle misure statali «discrezionali»</a:t>
            </a:r>
            <a:r>
              <a:rPr lang="it-IT" dirty="0" smtClean="0"/>
              <a:t> assunte in base ai principi direttivi fissati dalle risoluzioni del Consiglio di sicurezza (in presenza di discrezionalità imputabili agli Stati, e non all’ONU, delle misure lesive); </a:t>
            </a:r>
          </a:p>
          <a:p>
            <a:r>
              <a:rPr lang="it-IT" kern="50" dirty="0" smtClean="0">
                <a:ea typeface="Times New Roman" panose="02020603050405020304" pitchFamily="18" charset="0"/>
                <a:cs typeface="Times New Roman" panose="02020603050405020304" pitchFamily="18" charset="0"/>
              </a:rPr>
              <a:t>Si vedano: CGUE</a:t>
            </a:r>
            <a:r>
              <a:rPr lang="it-IT" kern="50" dirty="0">
                <a:ea typeface="Times New Roman" panose="02020603050405020304" pitchFamily="18" charset="0"/>
                <a:cs typeface="Times New Roman" panose="02020603050405020304" pitchFamily="18" charset="0"/>
              </a:rPr>
              <a:t>, </a:t>
            </a:r>
            <a:r>
              <a:rPr lang="it-IT" i="1" u="sng" kern="50" dirty="0" err="1">
                <a:solidFill>
                  <a:srgbClr val="FF0000"/>
                </a:solidFill>
                <a:ea typeface="Times New Roman" panose="02020603050405020304" pitchFamily="18" charset="0"/>
                <a:cs typeface="Times New Roman" panose="02020603050405020304" pitchFamily="18" charset="0"/>
              </a:rPr>
              <a:t>Kadi</a:t>
            </a:r>
            <a:r>
              <a:rPr lang="it-IT" i="1" u="sng" kern="50" dirty="0">
                <a:solidFill>
                  <a:srgbClr val="FF0000"/>
                </a:solidFill>
                <a:ea typeface="Times New Roman" panose="02020603050405020304" pitchFamily="18" charset="0"/>
                <a:cs typeface="Times New Roman" panose="02020603050405020304" pitchFamily="18" charset="0"/>
              </a:rPr>
              <a:t> c. Consiglio e Commissione</a:t>
            </a:r>
            <a:r>
              <a:rPr lang="it-IT" kern="50" dirty="0">
                <a:ea typeface="Times New Roman" panose="02020603050405020304" pitchFamily="18" charset="0"/>
                <a:cs typeface="Times New Roman" panose="02020603050405020304" pitchFamily="18" charset="0"/>
              </a:rPr>
              <a:t>, 3.9.2008, C-402/05, sulla validità della normativa UE che non lede i diritti di proprietà e di tutela effettiva in giudizio</a:t>
            </a:r>
            <a:r>
              <a:rPr lang="it-IT" kern="50" dirty="0">
                <a:ea typeface="DejaVu Sans" panose="020B0603030804020204" pitchFamily="34" charset="0"/>
                <a:cs typeface="Times New Roman" panose="02020603050405020304" pitchFamily="18" charset="0"/>
              </a:rPr>
              <a:t>; Corte EDU, </a:t>
            </a:r>
            <a:r>
              <a:rPr lang="it-IT" i="1" u="sng" kern="50" dirty="0">
                <a:solidFill>
                  <a:srgbClr val="FF0000"/>
                </a:solidFill>
                <a:ea typeface="DejaVu Sans" panose="020B0603030804020204" pitchFamily="34" charset="0"/>
                <a:cs typeface="Times New Roman" panose="02020603050405020304" pitchFamily="18" charset="0"/>
              </a:rPr>
              <a:t>Nada v. </a:t>
            </a:r>
            <a:r>
              <a:rPr lang="it-IT" i="1" u="sng" kern="50" dirty="0" err="1">
                <a:solidFill>
                  <a:srgbClr val="FF0000"/>
                </a:solidFill>
                <a:ea typeface="DejaVu Sans" panose="020B0603030804020204" pitchFamily="34" charset="0"/>
                <a:cs typeface="Times New Roman" panose="02020603050405020304" pitchFamily="18" charset="0"/>
              </a:rPr>
              <a:t>Switzerland</a:t>
            </a:r>
            <a:r>
              <a:rPr lang="it-IT" kern="50" dirty="0">
                <a:ea typeface="DejaVu Sans" panose="020B0603030804020204" pitchFamily="34" charset="0"/>
                <a:cs typeface="Times New Roman" panose="02020603050405020304" pitchFamily="18" charset="0"/>
              </a:rPr>
              <a:t>, 12.9.2012, limiti al diritto di circolare tra l'Italia – Campione e la Svizzera, ed effettività dei rimedi, art. 8 e 13 CEDU; </a:t>
            </a:r>
            <a:r>
              <a:rPr lang="it-IT" i="1" u="sng" kern="50" dirty="0">
                <a:solidFill>
                  <a:srgbClr val="FF0000"/>
                </a:solidFill>
                <a:ea typeface="DejaVu Sans" panose="020B0603030804020204" pitchFamily="34" charset="0"/>
                <a:cs typeface="Times New Roman" panose="02020603050405020304" pitchFamily="18" charset="0"/>
              </a:rPr>
              <a:t>Commissione e Consiglio c. </a:t>
            </a:r>
            <a:r>
              <a:rPr lang="it-IT" i="1" u="sng" kern="50" dirty="0" err="1">
                <a:solidFill>
                  <a:srgbClr val="FF0000"/>
                </a:solidFill>
                <a:ea typeface="DejaVu Sans" panose="020B0603030804020204" pitchFamily="34" charset="0"/>
                <a:cs typeface="Times New Roman" panose="02020603050405020304" pitchFamily="18" charset="0"/>
              </a:rPr>
              <a:t>Kadi</a:t>
            </a:r>
            <a:r>
              <a:rPr lang="it-IT" kern="50" dirty="0">
                <a:ea typeface="DejaVu Sans" panose="020B0603030804020204" pitchFamily="34" charset="0"/>
                <a:cs typeface="Times New Roman" panose="02020603050405020304" pitchFamily="18" charset="0"/>
              </a:rPr>
              <a:t>, 18.7.2013, C-584/10 P ecc., sull'intensità del controllo giurisdizionale</a:t>
            </a:r>
            <a:endParaRPr lang="it-IT" dirty="0" smtClean="0"/>
          </a:p>
          <a:p>
            <a:r>
              <a:rPr lang="it-IT" dirty="0" smtClean="0"/>
              <a:t>Introduzione di </a:t>
            </a:r>
            <a:r>
              <a:rPr lang="it-IT" i="1" dirty="0" smtClean="0">
                <a:solidFill>
                  <a:srgbClr val="FF0000"/>
                </a:solidFill>
              </a:rPr>
              <a:t>strumenti di garanzia dei diritti umani a livello internazionale (ONU)</a:t>
            </a:r>
            <a:r>
              <a:rPr lang="it-IT" dirty="0" smtClean="0"/>
              <a:t>: a) individuazione dei criteri che presiedono all’inclusione nelle liste; b) onere degli Stati membri adottare le misure di attuazione; c) istruzioni al Comitato (delle sanzioni) di agire secondo regole e procedure eque; d) richieste di stralcio («De-listing») verificate da un «difensore civico» (</a:t>
            </a:r>
            <a:r>
              <a:rPr lang="it-IT" dirty="0" err="1" smtClean="0"/>
              <a:t>Ombudsperson</a:t>
            </a:r>
            <a:r>
              <a:rPr lang="it-IT" dirty="0" smtClean="0"/>
              <a:t>); e) invito a dare priorità agli strumenti di garanzia internazionale rispetto a quelli interni (o regionali) («</a:t>
            </a:r>
            <a:r>
              <a:rPr lang="en-US" dirty="0"/>
              <a:t>Strongly urges Member States and relevant international </a:t>
            </a:r>
            <a:r>
              <a:rPr lang="en-US" dirty="0" smtClean="0"/>
              <a:t>organizations and </a:t>
            </a:r>
            <a:r>
              <a:rPr lang="en-US" dirty="0"/>
              <a:t>bodies to encourage individuals and entities that are considering challenging </a:t>
            </a:r>
            <a:r>
              <a:rPr lang="en-US" dirty="0" smtClean="0"/>
              <a:t>or are </a:t>
            </a:r>
            <a:r>
              <a:rPr lang="en-US" dirty="0"/>
              <a:t>already in the process of challenging their listing through national and </a:t>
            </a:r>
            <a:r>
              <a:rPr lang="en-US" dirty="0" smtClean="0"/>
              <a:t>regional courts </a:t>
            </a:r>
            <a:r>
              <a:rPr lang="en-US" dirty="0"/>
              <a:t>to first seek removal from the ISIL (</a:t>
            </a:r>
            <a:r>
              <a:rPr lang="en-US" dirty="0" err="1"/>
              <a:t>Da’esh</a:t>
            </a:r>
            <a:r>
              <a:rPr lang="en-US" dirty="0"/>
              <a:t>) &amp; Al-Qaida Sanctions List </a:t>
            </a:r>
            <a:r>
              <a:rPr lang="en-US" dirty="0" smtClean="0"/>
              <a:t>by submitting </a:t>
            </a:r>
            <a:r>
              <a:rPr lang="en-US" dirty="0"/>
              <a:t>delisting petitions to the Office of the </a:t>
            </a:r>
            <a:r>
              <a:rPr lang="en-US" dirty="0" smtClean="0"/>
              <a:t>Ombudsperson</a:t>
            </a:r>
            <a:r>
              <a:rPr lang="it-IT" dirty="0" smtClean="0"/>
              <a:t>»: risoluzione 2253/2015 sulle misure anti-terrorismo, punti 1-60, specialmente 61).</a:t>
            </a:r>
          </a:p>
          <a:p>
            <a:endParaRPr lang="it-IT" dirty="0" smtClean="0"/>
          </a:p>
          <a:p>
            <a:endParaRPr lang="it-IT" dirty="0"/>
          </a:p>
        </p:txBody>
      </p:sp>
    </p:spTree>
    <p:extLst>
      <p:ext uri="{BB962C8B-B14F-4D97-AF65-F5344CB8AC3E}">
        <p14:creationId xmlns:p14="http://schemas.microsoft.com/office/powerpoint/2010/main" val="251294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(segue)</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a:solidFill>
                  <a:srgbClr val="0070C0"/>
                </a:solidFill>
              </a:rPr>
              <a:t>«Ente di governo»</a:t>
            </a:r>
            <a:r>
              <a:rPr lang="it-IT" dirty="0"/>
              <a:t>: Si tratta delle persone (fisiche) che esercitano concretamente la funzione di governo; i soggetti in concreto autorizzati ad agire, a nome dello Stato, sul piano internazionale sono stabiliti dal </a:t>
            </a:r>
            <a:r>
              <a:rPr lang="it-IT" u="sng" dirty="0">
                <a:solidFill>
                  <a:srgbClr val="0070C0"/>
                </a:solidFill>
              </a:rPr>
              <a:t>diritto interno</a:t>
            </a:r>
            <a:r>
              <a:rPr lang="it-IT" dirty="0"/>
              <a:t> (valutazioni eventualmente corrette alla luce del </a:t>
            </a:r>
            <a:r>
              <a:rPr lang="it-IT" u="sng" dirty="0">
                <a:solidFill>
                  <a:srgbClr val="0070C0"/>
                </a:solidFill>
              </a:rPr>
              <a:t>principio di effettività</a:t>
            </a:r>
            <a:r>
              <a:rPr lang="it-IT" dirty="0"/>
              <a:t>, salvo norme speciali quali quelle in materia di stipulazione dei trattati) </a:t>
            </a:r>
          </a:p>
          <a:p>
            <a:r>
              <a:rPr lang="it-IT" dirty="0"/>
              <a:t>L’ente di governo è concepito in maniera unitaria: le persone giuridiche, giuridicamente distinte dal governo, sono incluse nell’esercizio della funzione governativa o attratte alle responsabilità della funzione governativa (cfr. Tribunale UE, </a:t>
            </a:r>
            <a:r>
              <a:rPr lang="it-IT" i="1" u="sng" dirty="0" err="1">
                <a:solidFill>
                  <a:srgbClr val="FF0000"/>
                </a:solidFill>
              </a:rPr>
              <a:t>Ministry</a:t>
            </a:r>
            <a:r>
              <a:rPr lang="it-IT" i="1" u="sng" dirty="0">
                <a:solidFill>
                  <a:srgbClr val="FF0000"/>
                </a:solidFill>
              </a:rPr>
              <a:t> of Energy of Iran c. Consiglio</a:t>
            </a:r>
            <a:r>
              <a:rPr lang="it-IT" dirty="0"/>
              <a:t>, 8.9.2015, T 564/12)</a:t>
            </a:r>
          </a:p>
          <a:p>
            <a:r>
              <a:rPr lang="it-IT" dirty="0"/>
              <a:t>Modifiche nell’assetto costituzionale dello Stato non incidono, in principio, sulla sua soggettività (</a:t>
            </a:r>
            <a:r>
              <a:rPr lang="it-IT" u="sng" dirty="0">
                <a:solidFill>
                  <a:srgbClr val="FF0000"/>
                </a:solidFill>
              </a:rPr>
              <a:t>principio di continuità </a:t>
            </a:r>
            <a:r>
              <a:rPr lang="it-IT" dirty="0"/>
              <a:t>dello Stato)</a:t>
            </a:r>
          </a:p>
          <a:p>
            <a:r>
              <a:rPr lang="it-IT" dirty="0" smtClean="0"/>
              <a:t>«</a:t>
            </a:r>
            <a:r>
              <a:rPr lang="it-IT" b="1" dirty="0">
                <a:solidFill>
                  <a:srgbClr val="0070C0"/>
                </a:solidFill>
              </a:rPr>
              <a:t>C</a:t>
            </a:r>
            <a:r>
              <a:rPr lang="it-IT" b="1" dirty="0" smtClean="0">
                <a:solidFill>
                  <a:srgbClr val="0070C0"/>
                </a:solidFill>
              </a:rPr>
              <a:t>he esercita (stabilmente) poteri sovrani</a:t>
            </a:r>
            <a:r>
              <a:rPr lang="it-IT" dirty="0" smtClean="0"/>
              <a:t>»: Lo </a:t>
            </a:r>
            <a:r>
              <a:rPr lang="it-IT" dirty="0"/>
              <a:t>Stato gode di «sovranità»: nozione politica (autonomia nella determinazione dei fini dell’attività statale e dei mezzi per conseguirla) che vale a esprimere, in ambito giuridico internazionale: </a:t>
            </a:r>
            <a:endParaRPr lang="it-IT" dirty="0" smtClean="0"/>
          </a:p>
          <a:p>
            <a:r>
              <a:rPr lang="it-IT" dirty="0" smtClean="0"/>
              <a:t>i) </a:t>
            </a:r>
            <a:r>
              <a:rPr lang="it-IT" b="1" u="sng" dirty="0" smtClean="0">
                <a:solidFill>
                  <a:srgbClr val="0070C0"/>
                </a:solidFill>
              </a:rPr>
              <a:t>sul </a:t>
            </a:r>
            <a:r>
              <a:rPr lang="it-IT" b="1" u="sng" dirty="0">
                <a:solidFill>
                  <a:srgbClr val="0070C0"/>
                </a:solidFill>
              </a:rPr>
              <a:t>piano interno</a:t>
            </a:r>
            <a:r>
              <a:rPr lang="it-IT" dirty="0"/>
              <a:t> </a:t>
            </a:r>
            <a:r>
              <a:rPr lang="it-IT" b="1" dirty="0">
                <a:solidFill>
                  <a:srgbClr val="FF0000"/>
                </a:solidFill>
              </a:rPr>
              <a:t>l’esercizio originario, effettivo e </a:t>
            </a:r>
            <a:r>
              <a:rPr lang="it-IT" b="1" dirty="0" smtClean="0">
                <a:solidFill>
                  <a:srgbClr val="FF0000"/>
                </a:solidFill>
              </a:rPr>
              <a:t>indisturbato, nonché esclusivo</a:t>
            </a:r>
            <a:r>
              <a:rPr lang="it-IT" dirty="0" smtClean="0"/>
              <a:t>, del </a:t>
            </a:r>
            <a:r>
              <a:rPr lang="it-IT" dirty="0"/>
              <a:t>potere di governo (su territorio e popolazione); </a:t>
            </a:r>
            <a:endParaRPr lang="it-IT" dirty="0" smtClean="0"/>
          </a:p>
          <a:p>
            <a:r>
              <a:rPr lang="it-IT" dirty="0" smtClean="0"/>
              <a:t>ii</a:t>
            </a:r>
            <a:r>
              <a:rPr lang="it-IT" b="1" u="sng" dirty="0" smtClean="0">
                <a:solidFill>
                  <a:srgbClr val="0070C0"/>
                </a:solidFill>
              </a:rPr>
              <a:t>) sul </a:t>
            </a:r>
            <a:r>
              <a:rPr lang="it-IT" b="1" u="sng" dirty="0">
                <a:solidFill>
                  <a:srgbClr val="0070C0"/>
                </a:solidFill>
              </a:rPr>
              <a:t>piano esterno</a:t>
            </a:r>
            <a:r>
              <a:rPr lang="it-IT" dirty="0"/>
              <a:t>, o delle relazioni internazionali, </a:t>
            </a:r>
            <a:r>
              <a:rPr lang="it-IT" b="1" dirty="0">
                <a:solidFill>
                  <a:srgbClr val="FF0000"/>
                </a:solidFill>
              </a:rPr>
              <a:t>l’indipendenza</a:t>
            </a:r>
            <a:r>
              <a:rPr lang="it-IT" dirty="0"/>
              <a:t> del potere di governo (rispetto ad altri enti sovrani concorrenti</a:t>
            </a:r>
            <a:r>
              <a:rPr lang="it-IT" dirty="0" smtClean="0"/>
              <a:t>)</a:t>
            </a:r>
            <a:endParaRPr lang="it-IT" dirty="0"/>
          </a:p>
        </p:txBody>
      </p:sp>
    </p:spTree>
    <p:extLst>
      <p:ext uri="{BB962C8B-B14F-4D97-AF65-F5344CB8AC3E}">
        <p14:creationId xmlns:p14="http://schemas.microsoft.com/office/powerpoint/2010/main" val="93280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azioni ex art. 42 Carta ONU («implicanti l’uso della forza armata internazionale»)</a:t>
            </a:r>
            <a:endParaRPr lang="it-IT" dirty="0"/>
          </a:p>
        </p:txBody>
      </p:sp>
      <p:sp>
        <p:nvSpPr>
          <p:cNvPr id="3" name="Segnaposto contenuto 2"/>
          <p:cNvSpPr>
            <a:spLocks noGrp="1"/>
          </p:cNvSpPr>
          <p:nvPr>
            <p:ph idx="1"/>
          </p:nvPr>
        </p:nvSpPr>
        <p:spPr/>
        <p:txBody>
          <a:bodyPr>
            <a:normAutofit lnSpcReduction="10000"/>
          </a:bodyPr>
          <a:lstStyle/>
          <a:p>
            <a:r>
              <a:rPr lang="en-US" sz="1500" dirty="0" smtClean="0"/>
              <a:t>Art. 42: «Should </a:t>
            </a:r>
            <a:r>
              <a:rPr lang="en-US" sz="1500" dirty="0"/>
              <a:t>the Security Council consider that measures provided for in Article 41 would be inadequate or have proved to be inadequate, </a:t>
            </a:r>
            <a:r>
              <a:rPr lang="en-US" sz="1500" i="1" dirty="0">
                <a:solidFill>
                  <a:srgbClr val="FF0000"/>
                </a:solidFill>
              </a:rPr>
              <a:t>it may take such action by air, sea, or land forces as may be necessary to maintain or restore international peace and security</a:t>
            </a:r>
            <a:r>
              <a:rPr lang="en-US" sz="1500" dirty="0"/>
              <a:t>. Such action may include demonstrations, blockade, and other operations by air, sea, or land forces of Members of the United Nations</a:t>
            </a:r>
            <a:r>
              <a:rPr lang="en-US" sz="1500" dirty="0" smtClean="0"/>
              <a:t>»</a:t>
            </a:r>
          </a:p>
          <a:p>
            <a:pPr algn="just">
              <a:spcAft>
                <a:spcPts val="0"/>
              </a:spcAft>
            </a:pPr>
            <a:r>
              <a:rPr lang="it-IT" sz="1500" kern="50" dirty="0">
                <a:ea typeface="Lucida Sans Unicode" panose="020B0602030504020204" pitchFamily="34" charset="0"/>
              </a:rPr>
              <a:t>Il modello </a:t>
            </a:r>
            <a:r>
              <a:rPr lang="it-IT" sz="1500" kern="50" dirty="0">
                <a:solidFill>
                  <a:srgbClr val="FF0000"/>
                </a:solidFill>
                <a:ea typeface="Lucida Sans Unicode" panose="020B0602030504020204" pitchFamily="34" charset="0"/>
              </a:rPr>
              <a:t>accentrato di gestione e </a:t>
            </a:r>
            <a:r>
              <a:rPr lang="it-IT" sz="1500" i="1" kern="50" dirty="0">
                <a:solidFill>
                  <a:srgbClr val="FF0000"/>
                </a:solidFill>
                <a:ea typeface="Lucida Sans Unicode" panose="020B0602030504020204" pitchFamily="34" charset="0"/>
              </a:rPr>
              <a:t>di esercizio </a:t>
            </a:r>
            <a:r>
              <a:rPr lang="it-IT" sz="1500" kern="50" dirty="0">
                <a:solidFill>
                  <a:srgbClr val="FF0000"/>
                </a:solidFill>
                <a:ea typeface="Lucida Sans Unicode" panose="020B0602030504020204" pitchFamily="34" charset="0"/>
              </a:rPr>
              <a:t>dell'uso della forza</a:t>
            </a:r>
            <a:r>
              <a:rPr lang="it-IT" sz="1500" kern="50" dirty="0">
                <a:ea typeface="Lucida Sans Unicode" panose="020B0602030504020204" pitchFamily="34" charset="0"/>
              </a:rPr>
              <a:t>, previsto dagli art. 43 ss. della Carta, non s'è realizzato. Un certo surrogato è offerto dalla </a:t>
            </a:r>
            <a:r>
              <a:rPr lang="it-IT" sz="1500" kern="50" dirty="0" smtClean="0">
                <a:ea typeface="Lucida Sans Unicode" panose="020B0602030504020204" pitchFamily="34" charset="0"/>
              </a:rPr>
              <a:t>prassi: azioni di pacificazione («caschi blu»); autorizzazioni all’uso della forza da parte degli Stati membri; delega alle organizzazioni regionali (art. 53)</a:t>
            </a:r>
          </a:p>
          <a:p>
            <a:pPr algn="just">
              <a:spcAft>
                <a:spcPts val="0"/>
              </a:spcAft>
            </a:pPr>
            <a:r>
              <a:rPr lang="it-IT" sz="1500" kern="50" dirty="0" smtClean="0">
                <a:ea typeface="Lucida Sans Unicode" panose="020B0602030504020204" pitchFamily="34" charset="0"/>
              </a:rPr>
              <a:t>A) </a:t>
            </a:r>
            <a:r>
              <a:rPr lang="it-IT" sz="1500" b="1" kern="50" dirty="0">
                <a:solidFill>
                  <a:srgbClr val="FF0000"/>
                </a:solidFill>
                <a:ea typeface="Times New Roman" panose="02020603050405020304" pitchFamily="18" charset="0"/>
              </a:rPr>
              <a:t>Le azioni di pacificazione e (para) militari decise e coordinate dal </a:t>
            </a:r>
            <a:r>
              <a:rPr lang="it-IT" sz="1500" b="1" kern="50" dirty="0" smtClean="0">
                <a:solidFill>
                  <a:srgbClr val="FF0000"/>
                </a:solidFill>
                <a:ea typeface="Times New Roman" panose="02020603050405020304" pitchFamily="18" charset="0"/>
              </a:rPr>
              <a:t>Consiglio di Sicurezza</a:t>
            </a:r>
          </a:p>
          <a:p>
            <a:pPr algn="just">
              <a:spcAft>
                <a:spcPts val="0"/>
              </a:spcAft>
            </a:pPr>
            <a:r>
              <a:rPr lang="it-IT" sz="1500" kern="50" dirty="0">
                <a:ea typeface="Times New Roman" panose="02020603050405020304" pitchFamily="18" charset="0"/>
              </a:rPr>
              <a:t>Costituzione di forze conferite dagli Stati membri alle Nazioni Unite, attraverso </a:t>
            </a:r>
            <a:r>
              <a:rPr lang="it-IT" sz="1500" u="sng" kern="50" dirty="0">
                <a:solidFill>
                  <a:srgbClr val="FF0000"/>
                </a:solidFill>
                <a:ea typeface="Times New Roman" panose="02020603050405020304" pitchFamily="18" charset="0"/>
              </a:rPr>
              <a:t>accordi ad hoc tra il Segretario generale e gli Stati</a:t>
            </a:r>
            <a:r>
              <a:rPr lang="it-IT" sz="1500" kern="50" dirty="0">
                <a:ea typeface="Times New Roman" panose="02020603050405020304" pitchFamily="18" charset="0"/>
              </a:rPr>
              <a:t> che v'acconsentono: </a:t>
            </a:r>
            <a:r>
              <a:rPr lang="it-IT" sz="1500" i="1" kern="50" dirty="0">
                <a:solidFill>
                  <a:srgbClr val="FF0000"/>
                </a:solidFill>
                <a:ea typeface="Times New Roman" panose="02020603050405020304" pitchFamily="18" charset="0"/>
              </a:rPr>
              <a:t>gestione di crisi limitate</a:t>
            </a:r>
            <a:r>
              <a:rPr lang="it-IT" sz="1500" kern="50" dirty="0">
                <a:ea typeface="Times New Roman" panose="02020603050405020304" pitchFamily="18" charset="0"/>
              </a:rPr>
              <a:t>, che </a:t>
            </a:r>
            <a:r>
              <a:rPr lang="it-IT" sz="1500" u="sng" kern="50" dirty="0">
                <a:ea typeface="Times New Roman" panose="02020603050405020304" pitchFamily="18" charset="0"/>
              </a:rPr>
              <a:t>non</a:t>
            </a:r>
            <a:r>
              <a:rPr lang="it-IT" sz="1500" kern="50" dirty="0">
                <a:ea typeface="Times New Roman" panose="02020603050405020304" pitchFamily="18" charset="0"/>
              </a:rPr>
              <a:t> richiedono l'uso della forza bellica </a:t>
            </a:r>
            <a:r>
              <a:rPr lang="it-IT" sz="1500" u="sng" kern="50" dirty="0">
                <a:ea typeface="Times New Roman" panose="02020603050405020304" pitchFamily="18" charset="0"/>
              </a:rPr>
              <a:t>su larga scala</a:t>
            </a:r>
            <a:r>
              <a:rPr lang="it-IT" sz="1500" kern="50" dirty="0">
                <a:ea typeface="Times New Roman" panose="02020603050405020304" pitchFamily="18" charset="0"/>
              </a:rPr>
              <a:t>. </a:t>
            </a:r>
            <a:endParaRPr lang="it-IT" sz="1500" kern="50" dirty="0">
              <a:ea typeface="Lucida Sans Unicode" panose="020B0602030504020204" pitchFamily="34" charset="0"/>
            </a:endParaRPr>
          </a:p>
          <a:p>
            <a:pPr algn="just">
              <a:spcAft>
                <a:spcPts val="0"/>
              </a:spcAft>
            </a:pPr>
            <a:r>
              <a:rPr lang="it-IT" sz="1500" kern="50" dirty="0">
                <a:ea typeface="Times New Roman" panose="02020603050405020304" pitchFamily="18" charset="0"/>
              </a:rPr>
              <a:t>La catena di comando risponde direttamente agli organi dell'Organizzazione (Segretariato generale, Consiglio di Sicurezza o organi ausiliari), di cui i militari portano le insegne (caschi blu). </a:t>
            </a:r>
            <a:endParaRPr lang="it-IT" sz="1500" kern="50" dirty="0">
              <a:ea typeface="Lucida Sans Unicode" panose="020B0602030504020204" pitchFamily="34" charset="0"/>
            </a:endParaRPr>
          </a:p>
          <a:p>
            <a:pPr algn="just">
              <a:spcAft>
                <a:spcPts val="0"/>
              </a:spcAft>
            </a:pPr>
            <a:r>
              <a:rPr lang="it-IT" sz="1500" kern="50" dirty="0">
                <a:ea typeface="Times New Roman" panose="02020603050405020304" pitchFamily="18" charset="0"/>
              </a:rPr>
              <a:t> </a:t>
            </a:r>
            <a:r>
              <a:rPr lang="it-IT" sz="1500" kern="50" dirty="0" smtClean="0">
                <a:ea typeface="Times New Roman" panose="02020603050405020304" pitchFamily="18" charset="0"/>
                <a:cs typeface="Times New Roman" panose="02020603050405020304" pitchFamily="18" charset="0"/>
              </a:rPr>
              <a:t>Azioni </a:t>
            </a:r>
            <a:r>
              <a:rPr lang="it-IT" sz="1500" kern="50" dirty="0">
                <a:ea typeface="Times New Roman" panose="02020603050405020304" pitchFamily="18" charset="0"/>
                <a:cs typeface="Times New Roman" panose="02020603050405020304" pitchFamily="18" charset="0"/>
              </a:rPr>
              <a:t>“tripartite” a seconda degli scopi che perseguono </a:t>
            </a:r>
            <a:r>
              <a:rPr lang="it-IT" sz="1500" kern="50" dirty="0" smtClean="0">
                <a:ea typeface="Times New Roman" panose="02020603050405020304" pitchFamily="18" charset="0"/>
                <a:cs typeface="Times New Roman" panose="02020603050405020304" pitchFamily="18" charset="0"/>
              </a:rPr>
              <a:t>e delle modalità organizzative (</a:t>
            </a:r>
            <a:r>
              <a:rPr lang="it-IT" sz="1500" b="1" i="1" kern="50" dirty="0" err="1" smtClean="0">
                <a:ea typeface="Times New Roman" panose="02020603050405020304" pitchFamily="18" charset="0"/>
                <a:cs typeface="Times New Roman" panose="02020603050405020304" pitchFamily="18" charset="0"/>
              </a:rPr>
              <a:t>peace-keeping</a:t>
            </a:r>
            <a:r>
              <a:rPr lang="it-IT" sz="1500" b="1" kern="50" dirty="0">
                <a:ea typeface="Times New Roman" panose="02020603050405020304" pitchFamily="18" charset="0"/>
                <a:cs typeface="Times New Roman" panose="02020603050405020304" pitchFamily="18" charset="0"/>
              </a:rPr>
              <a:t>; </a:t>
            </a:r>
            <a:r>
              <a:rPr lang="it-IT" sz="1500" b="1" i="1" kern="50" dirty="0" err="1">
                <a:ea typeface="Times New Roman" panose="02020603050405020304" pitchFamily="18" charset="0"/>
                <a:cs typeface="Times New Roman" panose="02020603050405020304" pitchFamily="18" charset="0"/>
              </a:rPr>
              <a:t>peace-enforcing</a:t>
            </a:r>
            <a:r>
              <a:rPr lang="it-IT" sz="1500" b="1" kern="50" dirty="0">
                <a:ea typeface="Times New Roman" panose="02020603050405020304" pitchFamily="18" charset="0"/>
                <a:cs typeface="Times New Roman" panose="02020603050405020304" pitchFamily="18" charset="0"/>
              </a:rPr>
              <a:t>; </a:t>
            </a:r>
            <a:r>
              <a:rPr lang="it-IT" sz="1500" b="1" i="1" kern="50" dirty="0">
                <a:ea typeface="Times New Roman" panose="02020603050405020304" pitchFamily="18" charset="0"/>
                <a:cs typeface="Times New Roman" panose="02020603050405020304" pitchFamily="18" charset="0"/>
              </a:rPr>
              <a:t>post-</a:t>
            </a:r>
            <a:r>
              <a:rPr lang="it-IT" sz="1500" b="1" i="1" kern="50" dirty="0" err="1">
                <a:ea typeface="Times New Roman" panose="02020603050405020304" pitchFamily="18" charset="0"/>
                <a:cs typeface="Times New Roman" panose="02020603050405020304" pitchFamily="18" charset="0"/>
              </a:rPr>
              <a:t>conflict</a:t>
            </a:r>
            <a:r>
              <a:rPr lang="it-IT" sz="1500" b="1" i="1" kern="50" dirty="0">
                <a:ea typeface="Times New Roman" panose="02020603050405020304" pitchFamily="18" charset="0"/>
                <a:cs typeface="Times New Roman" panose="02020603050405020304" pitchFamily="18" charset="0"/>
              </a:rPr>
              <a:t> </a:t>
            </a:r>
            <a:r>
              <a:rPr lang="it-IT" sz="1500" b="1" i="1" kern="50" dirty="0" err="1">
                <a:ea typeface="Times New Roman" panose="02020603050405020304" pitchFamily="18" charset="0"/>
                <a:cs typeface="Times New Roman" panose="02020603050405020304" pitchFamily="18" charset="0"/>
              </a:rPr>
              <a:t>peace</a:t>
            </a:r>
            <a:r>
              <a:rPr lang="it-IT" sz="1500" b="1" i="1" kern="50" dirty="0">
                <a:ea typeface="Times New Roman" panose="02020603050405020304" pitchFamily="18" charset="0"/>
                <a:cs typeface="Times New Roman" panose="02020603050405020304" pitchFamily="18" charset="0"/>
              </a:rPr>
              <a:t> </a:t>
            </a:r>
            <a:r>
              <a:rPr lang="it-IT" sz="1500" b="1" i="1" kern="50" dirty="0" smtClean="0">
                <a:ea typeface="Times New Roman" panose="02020603050405020304" pitchFamily="18" charset="0"/>
                <a:cs typeface="Times New Roman" panose="02020603050405020304" pitchFamily="18" charset="0"/>
              </a:rPr>
              <a:t>building</a:t>
            </a:r>
            <a:r>
              <a:rPr lang="it-IT" sz="1500" kern="50" dirty="0">
                <a:ea typeface="Times New Roman" panose="02020603050405020304" pitchFamily="18" charset="0"/>
                <a:cs typeface="Times New Roman" panose="02020603050405020304" pitchFamily="18" charset="0"/>
              </a:rPr>
              <a:t>).</a:t>
            </a:r>
            <a:endParaRPr lang="it-IT" sz="15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345619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L’autorizzazione all’uso della forza</a:t>
            </a:r>
            <a:endParaRPr lang="it-IT" dirty="0"/>
          </a:p>
        </p:txBody>
      </p:sp>
      <p:sp>
        <p:nvSpPr>
          <p:cNvPr id="3" name="Segnaposto contenuto 2"/>
          <p:cNvSpPr>
            <a:spLocks noGrp="1"/>
          </p:cNvSpPr>
          <p:nvPr>
            <p:ph idx="1"/>
          </p:nvPr>
        </p:nvSpPr>
        <p:spPr/>
        <p:txBody>
          <a:bodyPr>
            <a:normAutofit fontScale="70000" lnSpcReduction="20000"/>
          </a:bodyPr>
          <a:lstStyle/>
          <a:p>
            <a:r>
              <a:rPr lang="it-IT" sz="2200" dirty="0"/>
              <a:t>B) </a:t>
            </a:r>
            <a:r>
              <a:rPr lang="it-IT" sz="2200" b="1" dirty="0" smtClean="0">
                <a:solidFill>
                  <a:srgbClr val="FF0000"/>
                </a:solidFill>
              </a:rPr>
              <a:t>L'autorizzazione </a:t>
            </a:r>
            <a:r>
              <a:rPr lang="it-IT" sz="2200" b="1" dirty="0">
                <a:solidFill>
                  <a:srgbClr val="FF0000"/>
                </a:solidFill>
              </a:rPr>
              <a:t>all'uso della forza da parte degli Stati o da parte di organizzazioni regionali militari (l'esercizio </a:t>
            </a:r>
            <a:r>
              <a:rPr lang="it-IT" sz="2200" b="1" dirty="0" smtClean="0">
                <a:solidFill>
                  <a:srgbClr val="FF0000"/>
                </a:solidFill>
              </a:rPr>
              <a:t>«decentrato» </a:t>
            </a:r>
            <a:r>
              <a:rPr lang="it-IT" sz="2200" b="1" dirty="0">
                <a:solidFill>
                  <a:srgbClr val="FF0000"/>
                </a:solidFill>
              </a:rPr>
              <a:t>dell'uso della forza</a:t>
            </a:r>
            <a:r>
              <a:rPr lang="it-IT" sz="2200" b="1" dirty="0" smtClean="0">
                <a:solidFill>
                  <a:srgbClr val="FF0000"/>
                </a:solidFill>
              </a:rPr>
              <a:t>)</a:t>
            </a:r>
          </a:p>
          <a:p>
            <a:r>
              <a:rPr lang="it-IT" sz="2200" b="1" kern="50" dirty="0">
                <a:solidFill>
                  <a:srgbClr val="FF0000"/>
                </a:solidFill>
                <a:ea typeface="Times New Roman" panose="02020603050405020304" pitchFamily="18" charset="0"/>
              </a:rPr>
              <a:t>Prassi antica</a:t>
            </a:r>
            <a:r>
              <a:rPr lang="it-IT" sz="2200" kern="50" dirty="0">
                <a:ea typeface="Times New Roman" panose="02020603050405020304" pitchFamily="18" charset="0"/>
              </a:rPr>
              <a:t> (risoluzione sulla Corea del Sud, 83/1950, adottata in assenza del rappresentante dell'Unione </a:t>
            </a:r>
            <a:r>
              <a:rPr lang="it-IT" sz="2200" kern="50" dirty="0" smtClean="0">
                <a:ea typeface="Times New Roman" panose="02020603050405020304" pitchFamily="18" charset="0"/>
              </a:rPr>
              <a:t>Sovietica)</a:t>
            </a:r>
          </a:p>
          <a:p>
            <a:pPr algn="just">
              <a:spcAft>
                <a:spcPts val="0"/>
              </a:spcAft>
            </a:pPr>
            <a:r>
              <a:rPr lang="it-IT" sz="2200" b="1" kern="50" dirty="0" smtClean="0">
                <a:solidFill>
                  <a:srgbClr val="FF0000"/>
                </a:solidFill>
              </a:rPr>
              <a:t>Prassi recente</a:t>
            </a:r>
            <a:r>
              <a:rPr lang="it-IT" sz="2200" kern="50" dirty="0" smtClean="0"/>
              <a:t>: </a:t>
            </a:r>
            <a:r>
              <a:rPr lang="it-IT" sz="2200" kern="50" dirty="0">
                <a:solidFill>
                  <a:srgbClr val="FF0000"/>
                </a:solidFill>
                <a:ea typeface="Times New Roman" panose="02020603050405020304" pitchFamily="18" charset="0"/>
              </a:rPr>
              <a:t>risoluzione </a:t>
            </a:r>
            <a:r>
              <a:rPr lang="it-IT" sz="2200" u="sng" kern="50" dirty="0">
                <a:solidFill>
                  <a:srgbClr val="FF0000"/>
                </a:solidFill>
                <a:ea typeface="Times New Roman" panose="02020603050405020304" pitchFamily="18" charset="0"/>
              </a:rPr>
              <a:t>678/1990</a:t>
            </a:r>
            <a:r>
              <a:rPr lang="it-IT" sz="2200" kern="50" dirty="0">
                <a:ea typeface="Times New Roman" panose="02020603050405020304" pitchFamily="18" charset="0"/>
              </a:rPr>
              <a:t>, relativa </a:t>
            </a:r>
            <a:r>
              <a:rPr lang="it-IT" sz="2200" kern="50" dirty="0" smtClean="0">
                <a:ea typeface="Times New Roman" panose="02020603050405020304" pitchFamily="18" charset="0"/>
              </a:rPr>
              <a:t>alla reazione all'invasione </a:t>
            </a:r>
            <a:r>
              <a:rPr lang="it-IT" sz="2200" kern="50" dirty="0">
                <a:ea typeface="Times New Roman" panose="02020603050405020304" pitchFamily="18" charset="0"/>
              </a:rPr>
              <a:t>(</a:t>
            </a:r>
            <a:r>
              <a:rPr lang="it-IT" sz="2200" kern="50" dirty="0" smtClean="0">
                <a:ea typeface="Times New Roman" panose="02020603050405020304" pitchFamily="18" charset="0"/>
              </a:rPr>
              <a:t>aggressione) </a:t>
            </a:r>
            <a:r>
              <a:rPr lang="it-IT" sz="2200" kern="50" dirty="0">
                <a:ea typeface="Times New Roman" panose="02020603050405020304" pitchFamily="18" charset="0"/>
              </a:rPr>
              <a:t>del Kuwait da parte </a:t>
            </a:r>
            <a:r>
              <a:rPr lang="it-IT" sz="2200" kern="50" dirty="0" smtClean="0">
                <a:ea typeface="Times New Roman" panose="02020603050405020304" pitchFamily="18" charset="0"/>
              </a:rPr>
              <a:t>dell'Iraq: il </a:t>
            </a:r>
            <a:r>
              <a:rPr lang="it-IT" sz="2200" kern="50" dirty="0">
                <a:ea typeface="Times New Roman" panose="02020603050405020304" pitchFamily="18" charset="0"/>
              </a:rPr>
              <a:t>Consiglio vi </a:t>
            </a:r>
            <a:r>
              <a:rPr lang="it-IT" sz="2200" b="1" kern="50" dirty="0">
                <a:solidFill>
                  <a:srgbClr val="FF0000"/>
                </a:solidFill>
                <a:ea typeface="Times New Roman" panose="02020603050405020304" pitchFamily="18" charset="0"/>
              </a:rPr>
              <a:t>fissa un termine per il ritiro delle milizie occupanti</a:t>
            </a:r>
            <a:r>
              <a:rPr lang="it-IT" sz="2200" kern="50" dirty="0">
                <a:ea typeface="Times New Roman" panose="02020603050405020304" pitchFamily="18" charset="0"/>
              </a:rPr>
              <a:t>, scaduto il quale gli Stati membri cooperanti con il governo del Kuwait </a:t>
            </a:r>
            <a:r>
              <a:rPr lang="it-IT" sz="2200" b="1" kern="50" dirty="0">
                <a:solidFill>
                  <a:srgbClr val="FF0000"/>
                </a:solidFill>
                <a:ea typeface="Times New Roman" panose="02020603050405020304" pitchFamily="18" charset="0"/>
              </a:rPr>
              <a:t>avrebbero potuto assumere “</a:t>
            </a:r>
            <a:r>
              <a:rPr lang="it-IT" sz="2200" b="1" i="1" kern="50" dirty="0">
                <a:solidFill>
                  <a:srgbClr val="FF0000"/>
                </a:solidFill>
                <a:ea typeface="Times New Roman" panose="02020603050405020304" pitchFamily="18" charset="0"/>
              </a:rPr>
              <a:t>tutte le misure necessarie</a:t>
            </a:r>
            <a:r>
              <a:rPr lang="it-IT" sz="2200" b="1" kern="50" dirty="0">
                <a:solidFill>
                  <a:srgbClr val="FF0000"/>
                </a:solidFill>
                <a:ea typeface="Times New Roman" panose="02020603050405020304" pitchFamily="18" charset="0"/>
              </a:rPr>
              <a:t>” per liberare il Paese</a:t>
            </a:r>
            <a:r>
              <a:rPr lang="it-IT" sz="2200" kern="50" dirty="0">
                <a:ea typeface="Times New Roman" panose="02020603050405020304" pitchFamily="18" charset="0"/>
              </a:rPr>
              <a:t>: ossia per assicurare il rispetto della risoluzione 660/1990 e per “</a:t>
            </a:r>
            <a:r>
              <a:rPr lang="it-IT" sz="2200" i="1" kern="50" dirty="0">
                <a:solidFill>
                  <a:srgbClr val="FF0000"/>
                </a:solidFill>
                <a:ea typeface="Times New Roman" panose="02020603050405020304" pitchFamily="18" charset="0"/>
              </a:rPr>
              <a:t>ristabilire la pace e la sicurezza internazionale nell'area</a:t>
            </a:r>
            <a:r>
              <a:rPr lang="it-IT" sz="2200" kern="50" dirty="0">
                <a:ea typeface="Times New Roman" panose="02020603050405020304" pitchFamily="18" charset="0"/>
              </a:rPr>
              <a:t>”: v. punto 2 della risoluzione, e l'appello a tutti gli Stati membri, ex punto 3</a:t>
            </a:r>
            <a:r>
              <a:rPr lang="it-IT" sz="2200" kern="50" dirty="0" smtClean="0">
                <a:ea typeface="Times New Roman" panose="02020603050405020304" pitchFamily="18" charset="0"/>
              </a:rPr>
              <a:t>;</a:t>
            </a:r>
          </a:p>
          <a:p>
            <a:pPr algn="just">
              <a:spcAft>
                <a:spcPts val="0"/>
              </a:spcAft>
            </a:pPr>
            <a:r>
              <a:rPr lang="it-IT" sz="2200" kern="50" dirty="0" smtClean="0">
                <a:ea typeface="Times New Roman" panose="02020603050405020304" pitchFamily="18" charset="0"/>
              </a:rPr>
              <a:t>Autorizzazioni </a:t>
            </a:r>
            <a:r>
              <a:rPr lang="it-IT" sz="2200" b="1" u="sng" kern="50" dirty="0" smtClean="0">
                <a:solidFill>
                  <a:srgbClr val="FF0000"/>
                </a:solidFill>
                <a:ea typeface="Times New Roman" panose="02020603050405020304" pitchFamily="18" charset="0"/>
              </a:rPr>
              <a:t>per risolvere gravi situazioni di guerra civile e di crisi umanitaria</a:t>
            </a:r>
            <a:r>
              <a:rPr lang="it-IT" sz="2200" kern="50" dirty="0" smtClean="0">
                <a:ea typeface="Times New Roman" panose="02020603050405020304" pitchFamily="18" charset="0"/>
              </a:rPr>
              <a:t>: crisi libica: </a:t>
            </a:r>
            <a:r>
              <a:rPr lang="it-IT" sz="2200" kern="50" dirty="0">
                <a:ea typeface="Lucida Sans Unicode" panose="020B0602030504020204" pitchFamily="34" charset="0"/>
              </a:rPr>
              <a:t>Su pressione dei paesi occidentali (USA, Regno Unito e Francia) la </a:t>
            </a:r>
            <a:r>
              <a:rPr lang="it-IT" sz="2200" kern="50" dirty="0">
                <a:solidFill>
                  <a:srgbClr val="FF0000"/>
                </a:solidFill>
                <a:ea typeface="Lucida Sans Unicode" panose="020B0602030504020204" pitchFamily="34" charset="0"/>
              </a:rPr>
              <a:t>risoluzione </a:t>
            </a:r>
            <a:r>
              <a:rPr lang="it-IT" sz="2200" u="sng" kern="50" dirty="0">
                <a:solidFill>
                  <a:srgbClr val="FF0000"/>
                </a:solidFill>
                <a:ea typeface="Lucida Sans Unicode" panose="020B0602030504020204" pitchFamily="34" charset="0"/>
              </a:rPr>
              <a:t>1973/2011</a:t>
            </a:r>
            <a:r>
              <a:rPr lang="it-IT" sz="2200" kern="50" dirty="0">
                <a:solidFill>
                  <a:srgbClr val="FF0000"/>
                </a:solidFill>
                <a:ea typeface="Lucida Sans Unicode" panose="020B0602030504020204" pitchFamily="34" charset="0"/>
              </a:rPr>
              <a:t> </a:t>
            </a:r>
            <a:r>
              <a:rPr lang="it-IT" sz="2200" u="sng" kern="50" dirty="0">
                <a:solidFill>
                  <a:srgbClr val="FF0000"/>
                </a:solidFill>
                <a:ea typeface="Lucida Sans Unicode" panose="020B0602030504020204" pitchFamily="34" charset="0"/>
              </a:rPr>
              <a:t>autorizza i paesi interessati a istituire una no-</a:t>
            </a:r>
            <a:r>
              <a:rPr lang="it-IT" sz="2200" u="sng" kern="50" dirty="0" err="1">
                <a:solidFill>
                  <a:srgbClr val="FF0000"/>
                </a:solidFill>
                <a:ea typeface="Lucida Sans Unicode" panose="020B0602030504020204" pitchFamily="34" charset="0"/>
              </a:rPr>
              <a:t>fly</a:t>
            </a:r>
            <a:r>
              <a:rPr lang="it-IT" sz="2200" u="sng" kern="50" dirty="0">
                <a:solidFill>
                  <a:srgbClr val="FF0000"/>
                </a:solidFill>
                <a:ea typeface="Lucida Sans Unicode" panose="020B0602030504020204" pitchFamily="34" charset="0"/>
              </a:rPr>
              <a:t> zone e ad assumere tutte le misure necessarie per proteggere i civili ed imporre il cessate il fuoco</a:t>
            </a:r>
            <a:r>
              <a:rPr lang="it-IT" sz="2200" kern="50" dirty="0">
                <a:ea typeface="Lucida Sans Unicode" panose="020B0602030504020204" pitchFamily="34" charset="0"/>
              </a:rPr>
              <a:t> tra le fazioni in lotta; la risoluzione è adottata con l'astensione di 5 paesi (Brasile, Germania, India e, fra i membri permanenti, Russia e Cina – che non hanno esercitato il diritto di veto</a:t>
            </a:r>
            <a:r>
              <a:rPr lang="it-IT" sz="2200" kern="50" dirty="0" smtClean="0">
                <a:ea typeface="Lucida Sans Unicode" panose="020B0602030504020204" pitchFamily="34" charset="0"/>
              </a:rPr>
              <a:t>); al punto 6 è stabilito: «</a:t>
            </a:r>
            <a:r>
              <a:rPr lang="en-US" sz="2200" i="1" dirty="0" smtClean="0">
                <a:solidFill>
                  <a:srgbClr val="FF0000"/>
                </a:solidFill>
              </a:rPr>
              <a:t>to </a:t>
            </a:r>
            <a:r>
              <a:rPr lang="en-US" sz="2200" i="1" dirty="0">
                <a:solidFill>
                  <a:srgbClr val="FF0000"/>
                </a:solidFill>
              </a:rPr>
              <a:t>establish a ban on all flights in the airspace of the Libyan Arab Jamahiriya in order to help protect </a:t>
            </a:r>
            <a:r>
              <a:rPr lang="en-US" sz="2200" i="1" dirty="0" smtClean="0">
                <a:solidFill>
                  <a:srgbClr val="FF0000"/>
                </a:solidFill>
              </a:rPr>
              <a:t>civilians</a:t>
            </a:r>
            <a:r>
              <a:rPr lang="it-IT" sz="2200" kern="50" dirty="0" smtClean="0">
                <a:ea typeface="Lucida Sans Unicode" panose="020B0602030504020204" pitchFamily="34" charset="0"/>
              </a:rPr>
              <a:t>» e salva la deroga per i «voli umanitari»; al punto 8 il Consiglio «</a:t>
            </a:r>
            <a:r>
              <a:rPr lang="en-US" sz="2200" i="1" dirty="0">
                <a:solidFill>
                  <a:srgbClr val="FF0000"/>
                </a:solidFill>
              </a:rPr>
              <a:t>Authorizes Member States that have notified the Secretary-General and the Secretary-General of the League of Arab States, acting nationally or through regional organizations or arrangements, to take all necessary measures to enforce compliance with the ban on flights imposed by paragraph 6 above, as necessary, and requests the States concerned in cooperation with the League of Arab States to coordinate closely with the Secretary General on the measures they are taking to implement this ban</a:t>
            </a:r>
            <a:r>
              <a:rPr lang="it-IT" sz="2200" kern="50" dirty="0" smtClean="0">
                <a:ea typeface="Lucida Sans Unicode" panose="020B0602030504020204" pitchFamily="34" charset="0"/>
              </a:rPr>
              <a:t>»</a:t>
            </a:r>
            <a:endParaRPr lang="it-IT" sz="2200" kern="50" dirty="0" smtClean="0">
              <a:ea typeface="Times New Roman" panose="02020603050405020304" pitchFamily="18" charset="0"/>
            </a:endParaRPr>
          </a:p>
          <a:p>
            <a:pPr algn="just">
              <a:spcAft>
                <a:spcPts val="0"/>
              </a:spcAft>
            </a:pPr>
            <a:endParaRPr lang="it-IT" kern="50" dirty="0">
              <a:latin typeface="Times New Roman" panose="02020603050405020304" pitchFamily="18" charset="0"/>
              <a:ea typeface="Times New Roman" panose="02020603050405020304" pitchFamily="18" charset="0"/>
            </a:endParaRPr>
          </a:p>
          <a:p>
            <a:pPr algn="just">
              <a:spcAft>
                <a:spcPts val="0"/>
              </a:spcAft>
            </a:pPr>
            <a:endParaRPr lang="it-IT" kern="50" dirty="0" smtClean="0">
              <a:latin typeface="Times New Roman" panose="02020603050405020304" pitchFamily="18" charset="0"/>
              <a:ea typeface="Times New Roman" panose="02020603050405020304" pitchFamily="18" charset="0"/>
            </a:endParaRPr>
          </a:p>
          <a:p>
            <a:pPr algn="just">
              <a:spcAft>
                <a:spcPts val="0"/>
              </a:spcAft>
            </a:pPr>
            <a:endParaRPr lang="it-IT" dirty="0"/>
          </a:p>
        </p:txBody>
      </p:sp>
    </p:spTree>
    <p:extLst>
      <p:ext uri="{BB962C8B-B14F-4D97-AF65-F5344CB8AC3E}">
        <p14:creationId xmlns:p14="http://schemas.microsoft.com/office/powerpoint/2010/main" val="40719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6A3A20"/>
                </a:solidFill>
              </a:rPr>
              <a:t>L’autorizzazione all’uso della </a:t>
            </a:r>
            <a:r>
              <a:rPr lang="it-IT" dirty="0" smtClean="0">
                <a:solidFill>
                  <a:srgbClr val="6A3A20"/>
                </a:solidFill>
              </a:rPr>
              <a:t>forza (segue)</a:t>
            </a:r>
            <a:endParaRPr lang="it-IT" dirty="0"/>
          </a:p>
        </p:txBody>
      </p:sp>
      <p:sp>
        <p:nvSpPr>
          <p:cNvPr id="3" name="Segnaposto contenuto 2"/>
          <p:cNvSpPr>
            <a:spLocks noGrp="1"/>
          </p:cNvSpPr>
          <p:nvPr>
            <p:ph idx="1"/>
          </p:nvPr>
        </p:nvSpPr>
        <p:spPr/>
        <p:txBody>
          <a:bodyPr>
            <a:normAutofit fontScale="85000" lnSpcReduction="20000"/>
          </a:bodyPr>
          <a:lstStyle/>
          <a:p>
            <a:r>
              <a:rPr lang="it-IT" sz="2100" dirty="0" smtClean="0"/>
              <a:t>Autorizzazioni </a:t>
            </a:r>
            <a:r>
              <a:rPr lang="it-IT" sz="2100" b="1" u="sng" dirty="0" smtClean="0">
                <a:solidFill>
                  <a:srgbClr val="FF0000"/>
                </a:solidFill>
              </a:rPr>
              <a:t>intese a contrastare gravi minacce terroristiche</a:t>
            </a:r>
          </a:p>
          <a:p>
            <a:pPr algn="just">
              <a:spcAft>
                <a:spcPts val="0"/>
              </a:spcAft>
            </a:pPr>
            <a:r>
              <a:rPr lang="en-US" sz="2100" kern="50" dirty="0">
                <a:ea typeface="Times New Roman" panose="02020603050405020304" pitchFamily="18" charset="0"/>
              </a:rPr>
              <a:t>A </a:t>
            </a:r>
            <a:r>
              <a:rPr lang="en-US" sz="2100" kern="50" dirty="0" err="1">
                <a:ea typeface="Times New Roman" panose="02020603050405020304" pitchFamily="18" charset="0"/>
              </a:rPr>
              <a:t>seguito</a:t>
            </a:r>
            <a:r>
              <a:rPr lang="en-US" sz="2100" kern="50" dirty="0">
                <a:ea typeface="Times New Roman" panose="02020603050405020304" pitchFamily="18" charset="0"/>
              </a:rPr>
              <a:t> </a:t>
            </a:r>
            <a:r>
              <a:rPr lang="en-US" sz="2100" kern="50" dirty="0" err="1">
                <a:ea typeface="Times New Roman" panose="02020603050405020304" pitchFamily="18" charset="0"/>
              </a:rPr>
              <a:t>degli</a:t>
            </a:r>
            <a:r>
              <a:rPr lang="en-US" sz="2100" kern="50" dirty="0">
                <a:ea typeface="Times New Roman" panose="02020603050405020304" pitchFamily="18" charset="0"/>
              </a:rPr>
              <a:t> </a:t>
            </a:r>
            <a:r>
              <a:rPr lang="en-US" sz="2100" b="1" kern="50" dirty="0" err="1">
                <a:solidFill>
                  <a:srgbClr val="FF0000"/>
                </a:solidFill>
                <a:ea typeface="Times New Roman" panose="02020603050405020304" pitchFamily="18" charset="0"/>
              </a:rPr>
              <a:t>attentati</a:t>
            </a:r>
            <a:r>
              <a:rPr lang="en-US" sz="2100" b="1" kern="50" dirty="0">
                <a:solidFill>
                  <a:srgbClr val="FF0000"/>
                </a:solidFill>
                <a:ea typeface="Times New Roman" panose="02020603050405020304" pitchFamily="18" charset="0"/>
              </a:rPr>
              <a:t> di </a:t>
            </a:r>
            <a:r>
              <a:rPr lang="en-US" sz="2100" b="1" kern="50" dirty="0" err="1">
                <a:solidFill>
                  <a:srgbClr val="FF0000"/>
                </a:solidFill>
                <a:ea typeface="Times New Roman" panose="02020603050405020304" pitchFamily="18" charset="0"/>
              </a:rPr>
              <a:t>Parigi</a:t>
            </a:r>
            <a:r>
              <a:rPr lang="en-US" sz="2100" b="1" kern="50" dirty="0">
                <a:solidFill>
                  <a:srgbClr val="FF0000"/>
                </a:solidFill>
                <a:ea typeface="Times New Roman" panose="02020603050405020304" pitchFamily="18" charset="0"/>
              </a:rPr>
              <a:t> del 13/11/2015 e in Mali (20/11/2015)</a:t>
            </a:r>
            <a:r>
              <a:rPr lang="en-US" sz="2100" kern="50" dirty="0">
                <a:ea typeface="Times New Roman" panose="02020603050405020304" pitchFamily="18" charset="0"/>
              </a:rPr>
              <a:t> </a:t>
            </a:r>
            <a:r>
              <a:rPr lang="en-US" sz="2100" kern="50" dirty="0" err="1">
                <a:ea typeface="Times New Roman" panose="02020603050405020304" pitchFamily="18" charset="0"/>
              </a:rPr>
              <a:t>il</a:t>
            </a:r>
            <a:r>
              <a:rPr lang="en-US" sz="2100" kern="50" dirty="0">
                <a:ea typeface="Times New Roman" panose="02020603050405020304" pitchFamily="18" charset="0"/>
              </a:rPr>
              <a:t> </a:t>
            </a:r>
            <a:r>
              <a:rPr lang="en-US" sz="2100" kern="50" dirty="0" err="1">
                <a:ea typeface="Times New Roman" panose="02020603050405020304" pitchFamily="18" charset="0"/>
              </a:rPr>
              <a:t>Consiglio</a:t>
            </a:r>
            <a:r>
              <a:rPr lang="en-US" sz="2100" kern="50" dirty="0">
                <a:ea typeface="Times New Roman" panose="02020603050405020304" pitchFamily="18" charset="0"/>
              </a:rPr>
              <a:t> di </a:t>
            </a:r>
            <a:r>
              <a:rPr lang="en-US" sz="2100" kern="50" dirty="0" err="1">
                <a:ea typeface="Times New Roman" panose="02020603050405020304" pitchFamily="18" charset="0"/>
              </a:rPr>
              <a:t>Sicurezza</a:t>
            </a:r>
            <a:r>
              <a:rPr lang="en-US" sz="2100" kern="50" dirty="0">
                <a:ea typeface="Times New Roman" panose="02020603050405020304" pitchFamily="18" charset="0"/>
              </a:rPr>
              <a:t> ha </a:t>
            </a:r>
            <a:r>
              <a:rPr lang="en-US" sz="2100" kern="50" dirty="0" err="1">
                <a:ea typeface="Times New Roman" panose="02020603050405020304" pitchFamily="18" charset="0"/>
              </a:rPr>
              <a:t>adottato</a:t>
            </a:r>
            <a:r>
              <a:rPr lang="en-US" sz="2100" kern="50" dirty="0">
                <a:ea typeface="Times New Roman" panose="02020603050405020304" pitchFamily="18" charset="0"/>
              </a:rPr>
              <a:t> </a:t>
            </a:r>
            <a:r>
              <a:rPr lang="en-US" sz="2100" kern="50" dirty="0" smtClean="0">
                <a:ea typeface="Times New Roman" panose="02020603050405020304" pitchFamily="18" charset="0"/>
              </a:rPr>
              <a:t>la </a:t>
            </a:r>
            <a:r>
              <a:rPr lang="en-US" sz="2100" kern="50" dirty="0" err="1">
                <a:ea typeface="Times New Roman" panose="02020603050405020304" pitchFamily="18" charset="0"/>
              </a:rPr>
              <a:t>risoluzione</a:t>
            </a:r>
            <a:r>
              <a:rPr lang="en-US" sz="2100" kern="50" dirty="0">
                <a:ea typeface="Times New Roman" panose="02020603050405020304" pitchFamily="18" charset="0"/>
              </a:rPr>
              <a:t> </a:t>
            </a:r>
            <a:r>
              <a:rPr lang="en-US" sz="2100" b="1" u="sng" kern="50" dirty="0" smtClean="0">
                <a:solidFill>
                  <a:srgbClr val="FF0000"/>
                </a:solidFill>
                <a:ea typeface="Times New Roman" panose="02020603050405020304" pitchFamily="18" charset="0"/>
              </a:rPr>
              <a:t>2249/2015</a:t>
            </a:r>
            <a:r>
              <a:rPr lang="en-US" sz="2100" kern="50" dirty="0">
                <a:ea typeface="Times New Roman" panose="02020603050405020304" pitchFamily="18" charset="0"/>
              </a:rPr>
              <a:t>, del </a:t>
            </a:r>
            <a:r>
              <a:rPr lang="en-US" sz="2100" kern="50" dirty="0" smtClean="0">
                <a:ea typeface="Times New Roman" panose="02020603050405020304" pitchFamily="18" charset="0"/>
              </a:rPr>
              <a:t>20.11.2015, </a:t>
            </a:r>
            <a:r>
              <a:rPr lang="en-US" sz="2100" kern="50" dirty="0" err="1">
                <a:ea typeface="Times New Roman" panose="02020603050405020304" pitchFamily="18" charset="0"/>
              </a:rPr>
              <a:t>che</a:t>
            </a:r>
            <a:r>
              <a:rPr lang="en-US" sz="2100" kern="50" dirty="0">
                <a:ea typeface="Times New Roman" panose="02020603050405020304" pitchFamily="18" charset="0"/>
              </a:rPr>
              <a:t> </a:t>
            </a:r>
            <a:r>
              <a:rPr lang="en-US" sz="2100" kern="50" dirty="0" err="1">
                <a:ea typeface="Times New Roman" panose="02020603050405020304" pitchFamily="18" charset="0"/>
              </a:rPr>
              <a:t>affida</a:t>
            </a:r>
            <a:r>
              <a:rPr lang="en-US" sz="2100" kern="50" dirty="0">
                <a:ea typeface="Times New Roman" panose="02020603050405020304" pitchFamily="18" charset="0"/>
              </a:rPr>
              <a:t> </a:t>
            </a:r>
            <a:r>
              <a:rPr lang="en-US" sz="2100" kern="50" dirty="0" err="1">
                <a:ea typeface="Times New Roman" panose="02020603050405020304" pitchFamily="18" charset="0"/>
              </a:rPr>
              <a:t>agli</a:t>
            </a:r>
            <a:r>
              <a:rPr lang="en-US" sz="2100" kern="50" dirty="0">
                <a:ea typeface="Times New Roman" panose="02020603050405020304" pitchFamily="18" charset="0"/>
              </a:rPr>
              <a:t> </a:t>
            </a:r>
            <a:r>
              <a:rPr lang="en-US" sz="2100" kern="50" dirty="0" err="1">
                <a:ea typeface="Times New Roman" panose="02020603050405020304" pitchFamily="18" charset="0"/>
              </a:rPr>
              <a:t>Stati</a:t>
            </a:r>
            <a:r>
              <a:rPr lang="en-US" sz="2100" kern="50" dirty="0">
                <a:ea typeface="Times New Roman" panose="02020603050405020304" pitchFamily="18" charset="0"/>
              </a:rPr>
              <a:t> </a:t>
            </a:r>
            <a:r>
              <a:rPr lang="en-US" sz="2100" kern="50" dirty="0" err="1">
                <a:ea typeface="Times New Roman" panose="02020603050405020304" pitchFamily="18" charset="0"/>
              </a:rPr>
              <a:t>l’adozione</a:t>
            </a:r>
            <a:r>
              <a:rPr lang="en-US" sz="2100" kern="50" dirty="0">
                <a:ea typeface="Times New Roman" panose="02020603050405020304" pitchFamily="18" charset="0"/>
              </a:rPr>
              <a:t> di </a:t>
            </a:r>
            <a:r>
              <a:rPr lang="en-US" sz="2100" kern="50" dirty="0" err="1">
                <a:ea typeface="Times New Roman" panose="02020603050405020304" pitchFamily="18" charset="0"/>
              </a:rPr>
              <a:t>misure</a:t>
            </a:r>
            <a:r>
              <a:rPr lang="en-US" sz="2100" kern="50" dirty="0">
                <a:ea typeface="Times New Roman" panose="02020603050405020304" pitchFamily="18" charset="0"/>
              </a:rPr>
              <a:t> preventive e repressive </a:t>
            </a:r>
            <a:r>
              <a:rPr lang="en-US" sz="2100" kern="50" dirty="0" err="1">
                <a:ea typeface="Times New Roman" panose="02020603050405020304" pitchFamily="18" charset="0"/>
              </a:rPr>
              <a:t>delle</a:t>
            </a:r>
            <a:r>
              <a:rPr lang="en-US" sz="2100" kern="50" dirty="0">
                <a:ea typeface="Times New Roman" panose="02020603050405020304" pitchFamily="18" charset="0"/>
              </a:rPr>
              <a:t> </a:t>
            </a:r>
            <a:r>
              <a:rPr lang="en-US" sz="2100" kern="50" dirty="0" err="1">
                <a:ea typeface="Times New Roman" panose="02020603050405020304" pitchFamily="18" charset="0"/>
              </a:rPr>
              <a:t>attività</a:t>
            </a:r>
            <a:r>
              <a:rPr lang="en-US" sz="2100" kern="50" dirty="0">
                <a:ea typeface="Times New Roman" panose="02020603050405020304" pitchFamily="18" charset="0"/>
              </a:rPr>
              <a:t> di Al-Qaeda, ISIL e </a:t>
            </a:r>
            <a:r>
              <a:rPr lang="en-US" sz="2100" kern="50" dirty="0" err="1">
                <a:ea typeface="Times New Roman" panose="02020603050405020304" pitchFamily="18" charset="0"/>
              </a:rPr>
              <a:t>altri</a:t>
            </a:r>
            <a:r>
              <a:rPr lang="en-US" sz="2100" kern="50" dirty="0">
                <a:ea typeface="Times New Roman" panose="02020603050405020304" pitchFamily="18" charset="0"/>
              </a:rPr>
              <a:t> </a:t>
            </a:r>
            <a:r>
              <a:rPr lang="en-US" sz="2100" kern="50" dirty="0" err="1">
                <a:ea typeface="Times New Roman" panose="02020603050405020304" pitchFamily="18" charset="0"/>
              </a:rPr>
              <a:t>reti</a:t>
            </a:r>
            <a:r>
              <a:rPr lang="en-US" sz="2100" kern="50" dirty="0">
                <a:ea typeface="Times New Roman" panose="02020603050405020304" pitchFamily="18" charset="0"/>
              </a:rPr>
              <a:t> </a:t>
            </a:r>
            <a:r>
              <a:rPr lang="en-US" sz="2100" kern="50" dirty="0" err="1">
                <a:ea typeface="Times New Roman" panose="02020603050405020304" pitchFamily="18" charset="0"/>
              </a:rPr>
              <a:t>terroristiche</a:t>
            </a:r>
            <a:r>
              <a:rPr lang="en-US" sz="2100" kern="50" dirty="0">
                <a:ea typeface="Times New Roman" panose="02020603050405020304" pitchFamily="18" charset="0"/>
              </a:rPr>
              <a:t> in </a:t>
            </a:r>
            <a:r>
              <a:rPr lang="en-US" sz="2100" kern="50" dirty="0" err="1">
                <a:ea typeface="Times New Roman" panose="02020603050405020304" pitchFamily="18" charset="0"/>
              </a:rPr>
              <a:t>medio</a:t>
            </a:r>
            <a:r>
              <a:rPr lang="en-US" sz="2100" kern="50" dirty="0">
                <a:ea typeface="Times New Roman" panose="02020603050405020304" pitchFamily="18" charset="0"/>
              </a:rPr>
              <a:t> </a:t>
            </a:r>
            <a:r>
              <a:rPr lang="en-US" sz="2100" kern="50" dirty="0" err="1" smtClean="0">
                <a:ea typeface="Times New Roman" panose="02020603050405020304" pitchFamily="18" charset="0"/>
              </a:rPr>
              <a:t>oriente</a:t>
            </a:r>
            <a:r>
              <a:rPr lang="en-US" sz="2100" kern="50" dirty="0" smtClean="0">
                <a:ea typeface="Times New Roman" panose="02020603050405020304" pitchFamily="18" charset="0"/>
              </a:rPr>
              <a:t>;</a:t>
            </a:r>
          </a:p>
          <a:p>
            <a:pPr algn="just">
              <a:spcAft>
                <a:spcPts val="0"/>
              </a:spcAft>
            </a:pPr>
            <a:r>
              <a:rPr lang="en-US" sz="2100" kern="50" dirty="0" err="1" smtClean="0">
                <a:ea typeface="Times New Roman" panose="02020603050405020304" pitchFamily="18" charset="0"/>
              </a:rPr>
              <a:t>Importante</a:t>
            </a:r>
            <a:r>
              <a:rPr lang="en-US" sz="2100" kern="50" dirty="0" smtClean="0">
                <a:ea typeface="Times New Roman" panose="02020603050405020304" pitchFamily="18" charset="0"/>
              </a:rPr>
              <a:t> </a:t>
            </a:r>
            <a:r>
              <a:rPr lang="en-US" sz="2100" kern="50" dirty="0" err="1" smtClean="0">
                <a:ea typeface="Times New Roman" panose="02020603050405020304" pitchFamily="18" charset="0"/>
              </a:rPr>
              <a:t>nella</a:t>
            </a:r>
            <a:r>
              <a:rPr lang="en-US" sz="2100" kern="50" dirty="0" smtClean="0">
                <a:ea typeface="Times New Roman" panose="02020603050405020304" pitchFamily="18" charset="0"/>
              </a:rPr>
              <a:t> </a:t>
            </a:r>
            <a:r>
              <a:rPr lang="en-US" sz="2100" kern="50" dirty="0" err="1" smtClean="0">
                <a:ea typeface="Times New Roman" panose="02020603050405020304" pitchFamily="18" charset="0"/>
              </a:rPr>
              <a:t>risoluzione</a:t>
            </a:r>
            <a:r>
              <a:rPr lang="en-US" sz="2100" kern="50" dirty="0" smtClean="0">
                <a:ea typeface="Times New Roman" panose="02020603050405020304" pitchFamily="18" charset="0"/>
              </a:rPr>
              <a:t> </a:t>
            </a:r>
            <a:r>
              <a:rPr lang="en-US" sz="2100" kern="50" dirty="0" err="1" smtClean="0">
                <a:ea typeface="Times New Roman" panose="02020603050405020304" pitchFamily="18" charset="0"/>
              </a:rPr>
              <a:t>il</a:t>
            </a:r>
            <a:r>
              <a:rPr lang="en-US" sz="2100" kern="50" dirty="0" smtClean="0">
                <a:ea typeface="Times New Roman" panose="02020603050405020304" pitchFamily="18" charset="0"/>
              </a:rPr>
              <a:t> </a:t>
            </a:r>
            <a:r>
              <a:rPr lang="en-US" sz="2100" kern="50" dirty="0" err="1" smtClean="0">
                <a:ea typeface="Times New Roman" panose="02020603050405020304" pitchFamily="18" charset="0"/>
              </a:rPr>
              <a:t>richiamo</a:t>
            </a:r>
            <a:r>
              <a:rPr lang="en-US" sz="2100" kern="50" dirty="0" smtClean="0">
                <a:ea typeface="Times New Roman" panose="02020603050405020304" pitchFamily="18" charset="0"/>
              </a:rPr>
              <a:t> al </a:t>
            </a:r>
            <a:r>
              <a:rPr lang="en-US" sz="2100" kern="50" dirty="0" err="1" smtClean="0">
                <a:ea typeface="Times New Roman" panose="02020603050405020304" pitchFamily="18" charset="0"/>
              </a:rPr>
              <a:t>rispetto</a:t>
            </a:r>
            <a:r>
              <a:rPr lang="en-US" sz="2100" kern="50" dirty="0" smtClean="0">
                <a:ea typeface="Times New Roman" panose="02020603050405020304" pitchFamily="18" charset="0"/>
              </a:rPr>
              <a:t> </a:t>
            </a:r>
            <a:r>
              <a:rPr lang="en-US" sz="2100" kern="50" dirty="0" err="1">
                <a:ea typeface="Times New Roman" panose="02020603050405020304" pitchFamily="18" charset="0"/>
              </a:rPr>
              <a:t>dei</a:t>
            </a:r>
            <a:r>
              <a:rPr lang="en-US" sz="2100" kern="50" dirty="0">
                <a:ea typeface="Times New Roman" panose="02020603050405020304" pitchFamily="18" charset="0"/>
              </a:rPr>
              <a:t> </a:t>
            </a:r>
            <a:r>
              <a:rPr lang="en-US" sz="2100" i="1" kern="50" dirty="0" err="1">
                <a:solidFill>
                  <a:srgbClr val="FF0000"/>
                </a:solidFill>
                <a:ea typeface="Times New Roman" panose="02020603050405020304" pitchFamily="18" charset="0"/>
              </a:rPr>
              <a:t>diritti</a:t>
            </a:r>
            <a:r>
              <a:rPr lang="en-US" sz="2100" i="1" kern="50" dirty="0">
                <a:solidFill>
                  <a:srgbClr val="FF0000"/>
                </a:solidFill>
                <a:ea typeface="Times New Roman" panose="02020603050405020304" pitchFamily="18" charset="0"/>
              </a:rPr>
              <a:t> </a:t>
            </a:r>
            <a:r>
              <a:rPr lang="en-US" sz="2100" i="1" kern="50" dirty="0" err="1">
                <a:solidFill>
                  <a:srgbClr val="FF0000"/>
                </a:solidFill>
                <a:ea typeface="Times New Roman" panose="02020603050405020304" pitchFamily="18" charset="0"/>
              </a:rPr>
              <a:t>fondamentali</a:t>
            </a:r>
            <a:r>
              <a:rPr lang="en-US" sz="2100" i="1" kern="50" dirty="0">
                <a:solidFill>
                  <a:srgbClr val="FF0000"/>
                </a:solidFill>
                <a:ea typeface="Times New Roman" panose="02020603050405020304" pitchFamily="18" charset="0"/>
              </a:rPr>
              <a:t> </a:t>
            </a:r>
            <a:r>
              <a:rPr lang="en-US" sz="2100" i="1" kern="50" dirty="0" err="1">
                <a:solidFill>
                  <a:srgbClr val="FF0000"/>
                </a:solidFill>
                <a:ea typeface="Times New Roman" panose="02020603050405020304" pitchFamily="18" charset="0"/>
              </a:rPr>
              <a:t>della</a:t>
            </a:r>
            <a:r>
              <a:rPr lang="en-US" sz="2100" i="1" kern="50" dirty="0">
                <a:solidFill>
                  <a:srgbClr val="FF0000"/>
                </a:solidFill>
                <a:ea typeface="Times New Roman" panose="02020603050405020304" pitchFamily="18" charset="0"/>
              </a:rPr>
              <a:t> persona</a:t>
            </a:r>
            <a:r>
              <a:rPr lang="en-US" sz="2100" kern="50" dirty="0">
                <a:ea typeface="Times New Roman" panose="02020603050405020304" pitchFamily="18" charset="0"/>
              </a:rPr>
              <a:t>; </a:t>
            </a:r>
            <a:endParaRPr lang="en-US" sz="2100" kern="50" dirty="0" smtClean="0">
              <a:ea typeface="Times New Roman" panose="02020603050405020304" pitchFamily="18" charset="0"/>
            </a:endParaRPr>
          </a:p>
          <a:p>
            <a:pPr algn="just">
              <a:spcAft>
                <a:spcPts val="0"/>
              </a:spcAft>
            </a:pPr>
            <a:r>
              <a:rPr lang="en-US" sz="2100" kern="50" dirty="0" err="1" smtClean="0">
                <a:ea typeface="Times New Roman" panose="02020603050405020304" pitchFamily="18" charset="0"/>
              </a:rPr>
              <a:t>particolarmente</a:t>
            </a:r>
            <a:r>
              <a:rPr lang="en-US" sz="2100" kern="50" dirty="0" smtClean="0">
                <a:ea typeface="Times New Roman" panose="02020603050405020304" pitchFamily="18" charset="0"/>
              </a:rPr>
              <a:t> </a:t>
            </a:r>
            <a:r>
              <a:rPr lang="en-US" sz="2100" kern="50" dirty="0" err="1">
                <a:ea typeface="Times New Roman" panose="02020603050405020304" pitchFamily="18" charset="0"/>
              </a:rPr>
              <a:t>rilevante</a:t>
            </a:r>
            <a:r>
              <a:rPr lang="en-US" sz="2100" kern="50" dirty="0">
                <a:ea typeface="Times New Roman" panose="02020603050405020304" pitchFamily="18" charset="0"/>
              </a:rPr>
              <a:t> </a:t>
            </a:r>
            <a:r>
              <a:rPr lang="en-US" sz="2100" kern="50" dirty="0" err="1">
                <a:ea typeface="Times New Roman" panose="02020603050405020304" pitchFamily="18" charset="0"/>
              </a:rPr>
              <a:t>il</a:t>
            </a:r>
            <a:r>
              <a:rPr lang="en-US" sz="2100" kern="50" dirty="0">
                <a:ea typeface="Times New Roman" panose="02020603050405020304" pitchFamily="18" charset="0"/>
              </a:rPr>
              <a:t> </a:t>
            </a:r>
            <a:r>
              <a:rPr lang="en-US" sz="2100" u="sng" kern="50" dirty="0" err="1">
                <a:solidFill>
                  <a:srgbClr val="FF0000"/>
                </a:solidFill>
                <a:ea typeface="Times New Roman" panose="02020603050405020304" pitchFamily="18" charset="0"/>
              </a:rPr>
              <a:t>punto</a:t>
            </a:r>
            <a:r>
              <a:rPr lang="en-US" sz="2100" u="sng" kern="50" dirty="0">
                <a:solidFill>
                  <a:srgbClr val="FF0000"/>
                </a:solidFill>
                <a:ea typeface="Times New Roman" panose="02020603050405020304" pitchFamily="18" charset="0"/>
              </a:rPr>
              <a:t> 5</a:t>
            </a:r>
            <a:r>
              <a:rPr lang="en-US" sz="2100" kern="50" dirty="0">
                <a:ea typeface="Times New Roman" panose="02020603050405020304" pitchFamily="18" charset="0"/>
              </a:rPr>
              <a:t>, secondo cui </a:t>
            </a:r>
            <a:r>
              <a:rPr lang="en-US" sz="2100" kern="50" dirty="0" err="1" smtClean="0">
                <a:ea typeface="Times New Roman" panose="02020603050405020304" pitchFamily="18" charset="0"/>
              </a:rPr>
              <a:t>il</a:t>
            </a:r>
            <a:r>
              <a:rPr lang="en-US" sz="2100" kern="50" dirty="0" smtClean="0">
                <a:ea typeface="Times New Roman" panose="02020603050405020304" pitchFamily="18" charset="0"/>
              </a:rPr>
              <a:t> </a:t>
            </a:r>
            <a:r>
              <a:rPr lang="en-US" sz="2100" kern="50" dirty="0" err="1" smtClean="0">
                <a:ea typeface="Times New Roman" panose="02020603050405020304" pitchFamily="18" charset="0"/>
              </a:rPr>
              <a:t>Consiglio</a:t>
            </a:r>
            <a:r>
              <a:rPr lang="en-US" sz="2100" kern="50" dirty="0" smtClean="0">
                <a:ea typeface="Times New Roman" panose="02020603050405020304" pitchFamily="18" charset="0"/>
              </a:rPr>
              <a:t> «</a:t>
            </a:r>
            <a:r>
              <a:rPr lang="en-US" sz="2100" i="1" kern="50" dirty="0" smtClean="0">
                <a:solidFill>
                  <a:srgbClr val="FF0000"/>
                </a:solidFill>
                <a:ea typeface="Times New Roman" panose="02020603050405020304" pitchFamily="18" charset="0"/>
              </a:rPr>
              <a:t>Calls </a:t>
            </a:r>
            <a:r>
              <a:rPr lang="en-US" sz="2100" i="1" kern="50" dirty="0">
                <a:solidFill>
                  <a:srgbClr val="FF0000"/>
                </a:solidFill>
                <a:ea typeface="Times New Roman" panose="02020603050405020304" pitchFamily="18" charset="0"/>
              </a:rPr>
              <a:t>upon Member States that have the capacity to do so to take all necessary measures, in compliance with international law</a:t>
            </a:r>
            <a:r>
              <a:rPr lang="en-US" sz="2100" i="1" kern="50" dirty="0">
                <a:ea typeface="Times New Roman" panose="02020603050405020304" pitchFamily="18" charset="0"/>
              </a:rPr>
              <a:t>, in particular with the United Nations Charter, as well as international human rights, refugee and humanitarian law, </a:t>
            </a:r>
            <a:r>
              <a:rPr lang="en-US" sz="2100" i="1" kern="50" dirty="0">
                <a:solidFill>
                  <a:srgbClr val="FF0000"/>
                </a:solidFill>
                <a:ea typeface="Times New Roman" panose="02020603050405020304" pitchFamily="18" charset="0"/>
              </a:rPr>
              <a:t>on the territory under the control of ISIL also known as </a:t>
            </a:r>
            <a:r>
              <a:rPr lang="en-US" sz="2100" i="1" kern="50" dirty="0" err="1">
                <a:solidFill>
                  <a:srgbClr val="FF0000"/>
                </a:solidFill>
                <a:ea typeface="Times New Roman" panose="02020603050405020304" pitchFamily="18" charset="0"/>
              </a:rPr>
              <a:t>Da’esh</a:t>
            </a:r>
            <a:r>
              <a:rPr lang="en-US" sz="2100" i="1" kern="50" dirty="0">
                <a:solidFill>
                  <a:srgbClr val="FF0000"/>
                </a:solidFill>
                <a:ea typeface="Times New Roman" panose="02020603050405020304" pitchFamily="18" charset="0"/>
              </a:rPr>
              <a:t>, in Syria and Iraq</a:t>
            </a:r>
            <a:r>
              <a:rPr lang="en-US" sz="2100" i="1" kern="50" dirty="0">
                <a:ea typeface="Times New Roman" panose="02020603050405020304" pitchFamily="18" charset="0"/>
              </a:rPr>
              <a:t>, to redouble and coordinate their efforts </a:t>
            </a:r>
            <a:r>
              <a:rPr lang="en-US" sz="2100" i="1" kern="50" dirty="0">
                <a:solidFill>
                  <a:srgbClr val="FF0000"/>
                </a:solidFill>
                <a:ea typeface="Times New Roman" panose="02020603050405020304" pitchFamily="18" charset="0"/>
              </a:rPr>
              <a:t>to prevent and suppress terrorist acts committed specifically</a:t>
            </a:r>
            <a:r>
              <a:rPr lang="en-US" sz="2100" i="1" kern="50" dirty="0">
                <a:ea typeface="Times New Roman" panose="02020603050405020304" pitchFamily="18" charset="0"/>
              </a:rPr>
              <a:t> by ISIL also known as </a:t>
            </a:r>
            <a:r>
              <a:rPr lang="en-US" sz="2100" i="1" kern="50" dirty="0" err="1">
                <a:ea typeface="Times New Roman" panose="02020603050405020304" pitchFamily="18" charset="0"/>
              </a:rPr>
              <a:t>Da’esh</a:t>
            </a:r>
            <a:r>
              <a:rPr lang="en-US" sz="2100" i="1" kern="50" dirty="0">
                <a:ea typeface="Times New Roman" panose="02020603050405020304" pitchFamily="18" charset="0"/>
              </a:rPr>
              <a:t> as well as ANF, and all other individuals, groups, undertakings, and entities associated with Al Qaeda, and other terrorist groups, as designated by the United Nations Security Council, and as may further be agreed by the International Syria Support Group (ISSG) and endorsed by the UN Security Council, pursuant to the Statement of </a:t>
            </a:r>
            <a:r>
              <a:rPr lang="en-US" sz="2100" i="1" kern="50" dirty="0" smtClean="0">
                <a:ea typeface="Times New Roman" panose="02020603050405020304" pitchFamily="18" charset="0"/>
              </a:rPr>
              <a:t>the International </a:t>
            </a:r>
            <a:r>
              <a:rPr lang="en-US" sz="2100" i="1" kern="50" dirty="0">
                <a:ea typeface="Times New Roman" panose="02020603050405020304" pitchFamily="18" charset="0"/>
              </a:rPr>
              <a:t>Syria Support Group (ISSG) of 14 November, </a:t>
            </a:r>
            <a:r>
              <a:rPr lang="en-US" sz="2100" i="1" kern="50" dirty="0">
                <a:solidFill>
                  <a:srgbClr val="FF0000"/>
                </a:solidFill>
                <a:ea typeface="Times New Roman" panose="02020603050405020304" pitchFamily="18" charset="0"/>
              </a:rPr>
              <a:t>and to eradicate the safe haven they have established over significant parts of Iraq and </a:t>
            </a:r>
            <a:r>
              <a:rPr lang="en-US" sz="2100" i="1" kern="50" dirty="0" smtClean="0">
                <a:solidFill>
                  <a:srgbClr val="FF0000"/>
                </a:solidFill>
                <a:ea typeface="Times New Roman" panose="02020603050405020304" pitchFamily="18" charset="0"/>
              </a:rPr>
              <a:t>Syria</a:t>
            </a:r>
            <a:r>
              <a:rPr lang="en-US" sz="2100" kern="50" dirty="0" smtClean="0">
                <a:ea typeface="Times New Roman" panose="02020603050405020304" pitchFamily="18" charset="0"/>
              </a:rPr>
              <a:t>»</a:t>
            </a:r>
            <a:endParaRPr lang="it-IT" sz="21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398956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a:t>
            </a:r>
            <a:endParaRPr lang="it-IT" dirty="0"/>
          </a:p>
        </p:txBody>
      </p:sp>
      <p:sp>
        <p:nvSpPr>
          <p:cNvPr id="3" name="Segnaposto contenuto 2"/>
          <p:cNvSpPr>
            <a:spLocks noGrp="1"/>
          </p:cNvSpPr>
          <p:nvPr>
            <p:ph idx="1"/>
          </p:nvPr>
        </p:nvSpPr>
        <p:spPr/>
        <p:txBody>
          <a:bodyPr>
            <a:normAutofit fontScale="70000" lnSpcReduction="20000"/>
          </a:bodyPr>
          <a:lstStyle/>
          <a:p>
            <a:r>
              <a:rPr lang="it-IT" kern="50" dirty="0" smtClean="0">
                <a:ea typeface="Lucida Sans Unicode" panose="020B0602030504020204" pitchFamily="34" charset="0"/>
              </a:rPr>
              <a:t>L'unico </a:t>
            </a:r>
            <a:r>
              <a:rPr lang="it-IT" kern="50" dirty="0">
                <a:ea typeface="Lucida Sans Unicode" panose="020B0602030504020204" pitchFamily="34" charset="0"/>
              </a:rPr>
              <a:t>elemento legittimante l'azione degli Stati (oltre all'elemento formale dell'autorizzazione, per cui s'è parlato di “</a:t>
            </a:r>
            <a:r>
              <a:rPr lang="it-IT" u="sng" kern="50" dirty="0">
                <a:solidFill>
                  <a:srgbClr val="FF0000"/>
                </a:solidFill>
                <a:ea typeface="Lucida Sans Unicode" panose="020B0602030504020204" pitchFamily="34" charset="0"/>
              </a:rPr>
              <a:t>guerra proceduralmente giusta</a:t>
            </a:r>
            <a:r>
              <a:rPr lang="it-IT" kern="50" dirty="0">
                <a:ea typeface="Lucida Sans Unicode" panose="020B0602030504020204" pitchFamily="34" charset="0"/>
              </a:rPr>
              <a:t>”) è costituito dai </a:t>
            </a:r>
            <a:r>
              <a:rPr lang="it-IT" kern="50" dirty="0">
                <a:solidFill>
                  <a:srgbClr val="FF0000"/>
                </a:solidFill>
                <a:ea typeface="Lucida Sans Unicode" panose="020B0602030504020204" pitchFamily="34" charset="0"/>
              </a:rPr>
              <a:t>fini</a:t>
            </a:r>
            <a:r>
              <a:rPr lang="it-IT" kern="50" dirty="0">
                <a:ea typeface="Lucida Sans Unicode" panose="020B0602030504020204" pitchFamily="34" charset="0"/>
              </a:rPr>
              <a:t> per i quali tali operazioni sono poste in essere </a:t>
            </a:r>
            <a:endParaRPr lang="it-IT" kern="50" dirty="0" smtClean="0">
              <a:ea typeface="Lucida Sans Unicode" panose="020B0602030504020204" pitchFamily="34" charset="0"/>
            </a:endParaRPr>
          </a:p>
          <a:p>
            <a:pPr algn="just">
              <a:spcAft>
                <a:spcPts val="0"/>
              </a:spcAft>
            </a:pPr>
            <a:r>
              <a:rPr lang="it-IT" kern="50" dirty="0">
                <a:ea typeface="Lucida Sans Unicode" panose="020B0602030504020204" pitchFamily="34" charset="0"/>
              </a:rPr>
              <a:t>La </a:t>
            </a:r>
            <a:r>
              <a:rPr lang="it-IT" i="1" kern="50" dirty="0">
                <a:solidFill>
                  <a:srgbClr val="FF0000"/>
                </a:solidFill>
                <a:ea typeface="Lucida Sans Unicode" panose="020B0602030504020204" pitchFamily="34" charset="0"/>
              </a:rPr>
              <a:t>liceità dell’intervento </a:t>
            </a:r>
            <a:r>
              <a:rPr lang="it-IT" i="1" kern="50" dirty="0" err="1">
                <a:solidFill>
                  <a:srgbClr val="FF0000"/>
                </a:solidFill>
                <a:ea typeface="Lucida Sans Unicode" panose="020B0602030504020204" pitchFamily="34" charset="0"/>
              </a:rPr>
              <a:t>autorizzatorio</a:t>
            </a:r>
            <a:r>
              <a:rPr lang="it-IT" kern="50" dirty="0">
                <a:ea typeface="Lucida Sans Unicode" panose="020B0602030504020204" pitchFamily="34" charset="0"/>
              </a:rPr>
              <a:t> (e della sua attuazione) può essere valutata alla luce dei principi riconosciuti dalla Carta </a:t>
            </a:r>
            <a:r>
              <a:rPr lang="it-IT" kern="50" dirty="0" smtClean="0">
                <a:ea typeface="Lucida Sans Unicode" panose="020B0602030504020204" pitchFamily="34" charset="0"/>
              </a:rPr>
              <a:t>ONU (art</a:t>
            </a:r>
            <a:r>
              <a:rPr lang="it-IT" kern="50" dirty="0">
                <a:ea typeface="Lucida Sans Unicode" panose="020B0602030504020204" pitchFamily="34" charset="0"/>
              </a:rPr>
              <a:t>. 1 e 2): a) </a:t>
            </a:r>
            <a:r>
              <a:rPr lang="it-IT" kern="50" dirty="0" smtClean="0">
                <a:ea typeface="Lucida Sans Unicode" panose="020B0602030504020204" pitchFamily="34" charset="0"/>
              </a:rPr>
              <a:t>la sovrana uguaglianza degli Stati membri; </a:t>
            </a:r>
            <a:r>
              <a:rPr lang="it-IT" kern="50" dirty="0">
                <a:ea typeface="Lucida Sans Unicode" panose="020B0602030504020204" pitchFamily="34" charset="0"/>
              </a:rPr>
              <a:t>b) </a:t>
            </a:r>
            <a:r>
              <a:rPr lang="it-IT" kern="50" dirty="0" smtClean="0">
                <a:ea typeface="Lucida Sans Unicode" panose="020B0602030504020204" pitchFamily="34" charset="0"/>
              </a:rPr>
              <a:t>il divieto </a:t>
            </a:r>
            <a:r>
              <a:rPr lang="it-IT" kern="50" dirty="0">
                <a:ea typeface="Lucida Sans Unicode" panose="020B0602030504020204" pitchFamily="34" charset="0"/>
              </a:rPr>
              <a:t>di azioni che possano mettere in pericolo a loro volta la pace e la sicurezza internazionale: </a:t>
            </a:r>
            <a:r>
              <a:rPr lang="it-IT" kern="50" dirty="0" smtClean="0">
                <a:ea typeface="Lucida Sans Unicode" panose="020B0602030504020204" pitchFamily="34" charset="0"/>
              </a:rPr>
              <a:t>la proporzionalità dell’intervento; </a:t>
            </a:r>
            <a:r>
              <a:rPr lang="it-IT" kern="50" dirty="0">
                <a:ea typeface="Lucida Sans Unicode" panose="020B0602030504020204" pitchFamily="34" charset="0"/>
              </a:rPr>
              <a:t>c) </a:t>
            </a:r>
            <a:r>
              <a:rPr lang="it-IT" kern="50" dirty="0" smtClean="0">
                <a:ea typeface="Lucida Sans Unicode" panose="020B0602030504020204" pitchFamily="34" charset="0"/>
              </a:rPr>
              <a:t>la leale </a:t>
            </a:r>
            <a:r>
              <a:rPr lang="it-IT" kern="50" dirty="0">
                <a:ea typeface="Lucida Sans Unicode" panose="020B0602030504020204" pitchFamily="34" charset="0"/>
              </a:rPr>
              <a:t>cooperazione rispetto alle autorizzazioni ONU; d) </a:t>
            </a:r>
            <a:r>
              <a:rPr lang="it-IT" kern="50" dirty="0" smtClean="0">
                <a:ea typeface="Lucida Sans Unicode" panose="020B0602030504020204" pitchFamily="34" charset="0"/>
              </a:rPr>
              <a:t>il rispetto </a:t>
            </a:r>
            <a:r>
              <a:rPr lang="it-IT" kern="50" dirty="0">
                <a:ea typeface="Lucida Sans Unicode" panose="020B0602030504020204" pitchFamily="34" charset="0"/>
              </a:rPr>
              <a:t>dei diritti fondamentali della persona (art. 1 par. 3 Carta ONU), che costituiscono anche norme internazionali fondamentali (imperative</a:t>
            </a:r>
            <a:r>
              <a:rPr lang="it-IT" kern="50" dirty="0" smtClean="0">
                <a:ea typeface="Lucida Sans Unicode" panose="020B0602030504020204" pitchFamily="34" charset="0"/>
              </a:rPr>
              <a:t>)</a:t>
            </a:r>
          </a:p>
          <a:p>
            <a:pPr algn="just">
              <a:spcAft>
                <a:spcPts val="0"/>
              </a:spcAft>
            </a:pPr>
            <a:r>
              <a:rPr lang="it-IT" kern="50" dirty="0">
                <a:ea typeface="Times New Roman" panose="02020603050405020304" pitchFamily="18" charset="0"/>
              </a:rPr>
              <a:t>Possibili </a:t>
            </a:r>
            <a:r>
              <a:rPr lang="it-IT" u="sng" kern="50" dirty="0">
                <a:solidFill>
                  <a:srgbClr val="FF0000"/>
                </a:solidFill>
                <a:ea typeface="Times New Roman" panose="02020603050405020304" pitchFamily="18" charset="0"/>
              </a:rPr>
              <a:t>abusi</a:t>
            </a:r>
            <a:r>
              <a:rPr lang="it-IT" kern="50" dirty="0">
                <a:ea typeface="Times New Roman" panose="02020603050405020304" pitchFamily="18" charset="0"/>
              </a:rPr>
              <a:t> dell’autorizzazione </a:t>
            </a:r>
            <a:r>
              <a:rPr lang="it-IT" kern="50" dirty="0" smtClean="0">
                <a:ea typeface="Times New Roman" panose="02020603050405020304" pitchFamily="18" charset="0"/>
              </a:rPr>
              <a:t>rilasciata («delega in bianco»), </a:t>
            </a:r>
            <a:r>
              <a:rPr lang="it-IT" kern="50" dirty="0">
                <a:ea typeface="Times New Roman" panose="02020603050405020304" pitchFamily="18" charset="0"/>
              </a:rPr>
              <a:t>che si sono in effetti verificati: per </a:t>
            </a:r>
            <a:r>
              <a:rPr lang="it-IT" kern="50" dirty="0" smtClean="0">
                <a:ea typeface="Times New Roman" panose="02020603050405020304" pitchFamily="18" charset="0"/>
              </a:rPr>
              <a:t>esempio la </a:t>
            </a:r>
            <a:r>
              <a:rPr lang="it-IT" kern="50" dirty="0">
                <a:ea typeface="Times New Roman" panose="02020603050405020304" pitchFamily="18" charset="0"/>
              </a:rPr>
              <a:t>risoluzione </a:t>
            </a:r>
            <a:r>
              <a:rPr lang="it-IT" u="sng" kern="50" dirty="0" smtClean="0">
                <a:ea typeface="Times New Roman" panose="02020603050405020304" pitchFamily="18" charset="0"/>
              </a:rPr>
              <a:t>1973/2011</a:t>
            </a:r>
            <a:r>
              <a:rPr lang="it-IT" kern="50" dirty="0" smtClean="0">
                <a:ea typeface="Times New Roman" panose="02020603050405020304" pitchFamily="18" charset="0"/>
              </a:rPr>
              <a:t>, </a:t>
            </a:r>
            <a:r>
              <a:rPr lang="it-IT" kern="50" dirty="0">
                <a:ea typeface="Times New Roman" panose="02020603050405020304" pitchFamily="18" charset="0"/>
              </a:rPr>
              <a:t>adottata in occasione della crisi </a:t>
            </a:r>
            <a:r>
              <a:rPr lang="it-IT" kern="50" dirty="0" smtClean="0">
                <a:ea typeface="Times New Roman" panose="02020603050405020304" pitchFamily="18" charset="0"/>
              </a:rPr>
              <a:t>libica, consente </a:t>
            </a:r>
            <a:r>
              <a:rPr lang="it-IT" kern="50" dirty="0">
                <a:ea typeface="Times New Roman" panose="02020603050405020304" pitchFamily="18" charset="0"/>
              </a:rPr>
              <a:t>l'uso della forza – misura necessaria – solo per tutelare la popolazione civile, </a:t>
            </a:r>
            <a:r>
              <a:rPr lang="it-IT" u="sng" kern="50" dirty="0">
                <a:solidFill>
                  <a:srgbClr val="FF0000"/>
                </a:solidFill>
                <a:ea typeface="Times New Roman" panose="02020603050405020304" pitchFamily="18" charset="0"/>
              </a:rPr>
              <a:t>mentre l'intervento ha in fatto comportato </a:t>
            </a:r>
            <a:r>
              <a:rPr lang="it-IT" u="sng" kern="50" dirty="0" err="1" smtClean="0">
                <a:solidFill>
                  <a:srgbClr val="FF0000"/>
                </a:solidFill>
                <a:ea typeface="Times New Roman" panose="02020603050405020304" pitchFamily="18" charset="0"/>
              </a:rPr>
              <a:t>un‘impiego</a:t>
            </a:r>
            <a:r>
              <a:rPr lang="it-IT" u="sng" kern="50" dirty="0" smtClean="0">
                <a:solidFill>
                  <a:srgbClr val="FF0000"/>
                </a:solidFill>
                <a:ea typeface="Times New Roman" panose="02020603050405020304" pitchFamily="18" charset="0"/>
              </a:rPr>
              <a:t> della </a:t>
            </a:r>
            <a:r>
              <a:rPr lang="it-IT" u="sng" kern="50" dirty="0">
                <a:solidFill>
                  <a:srgbClr val="FF0000"/>
                </a:solidFill>
                <a:ea typeface="Times New Roman" panose="02020603050405020304" pitchFamily="18" charset="0"/>
              </a:rPr>
              <a:t>forza </a:t>
            </a:r>
            <a:r>
              <a:rPr lang="it-IT" u="sng" kern="50" dirty="0" err="1" smtClean="0">
                <a:solidFill>
                  <a:srgbClr val="FF0000"/>
                </a:solidFill>
                <a:ea typeface="Times New Roman" panose="02020603050405020304" pitchFamily="18" charset="0"/>
              </a:rPr>
              <a:t>taòe</a:t>
            </a:r>
            <a:r>
              <a:rPr lang="it-IT" u="sng" kern="50" dirty="0" smtClean="0">
                <a:solidFill>
                  <a:srgbClr val="FF0000"/>
                </a:solidFill>
                <a:ea typeface="Times New Roman" panose="02020603050405020304" pitchFamily="18" charset="0"/>
              </a:rPr>
              <a:t> da </a:t>
            </a:r>
            <a:r>
              <a:rPr lang="it-IT" u="sng" kern="50" dirty="0">
                <a:solidFill>
                  <a:srgbClr val="FF0000"/>
                </a:solidFill>
                <a:ea typeface="Times New Roman" panose="02020603050405020304" pitchFamily="18" charset="0"/>
              </a:rPr>
              <a:t>determinare la caduta del regime libico al </a:t>
            </a:r>
            <a:r>
              <a:rPr lang="it-IT" u="sng" kern="50" dirty="0" smtClean="0">
                <a:solidFill>
                  <a:srgbClr val="FF0000"/>
                </a:solidFill>
                <a:ea typeface="Times New Roman" panose="02020603050405020304" pitchFamily="18" charset="0"/>
              </a:rPr>
              <a:t>potere (regime di </a:t>
            </a:r>
            <a:r>
              <a:rPr lang="it-IT" u="sng" kern="50" dirty="0" err="1" smtClean="0">
                <a:solidFill>
                  <a:srgbClr val="FF0000"/>
                </a:solidFill>
                <a:ea typeface="Times New Roman" panose="02020603050405020304" pitchFamily="18" charset="0"/>
              </a:rPr>
              <a:t>Muhammar</a:t>
            </a:r>
            <a:r>
              <a:rPr lang="it-IT" u="sng" kern="50" dirty="0" smtClean="0">
                <a:solidFill>
                  <a:srgbClr val="FF0000"/>
                </a:solidFill>
                <a:ea typeface="Times New Roman" panose="02020603050405020304" pitchFamily="18" charset="0"/>
              </a:rPr>
              <a:t> Gheddafi)</a:t>
            </a:r>
            <a:endParaRPr lang="it-IT" kern="50" dirty="0" smtClean="0">
              <a:ea typeface="Times New Roman" panose="02020603050405020304" pitchFamily="18" charset="0"/>
            </a:endParaRPr>
          </a:p>
          <a:p>
            <a:pPr algn="just">
              <a:spcAft>
                <a:spcPts val="0"/>
              </a:spcAft>
            </a:pPr>
            <a:r>
              <a:rPr lang="it-IT" kern="50" dirty="0" smtClean="0">
                <a:ea typeface="Lucida Sans Unicode" panose="020B0602030504020204" pitchFamily="34" charset="0"/>
              </a:rPr>
              <a:t>Possibili rimedi: oltre alle misure autonomamente adottabili dal Consiglio di sicurezza, controlli «decentrati» (regionali) sull’azione decentrata degli Stati partecipanti alle azioni umanitarie autorizzate</a:t>
            </a:r>
            <a:endParaRPr lang="it-IT" dirty="0"/>
          </a:p>
        </p:txBody>
      </p:sp>
    </p:spTree>
    <p:extLst>
      <p:ext uri="{BB962C8B-B14F-4D97-AF65-F5344CB8AC3E}">
        <p14:creationId xmlns:p14="http://schemas.microsoft.com/office/powerpoint/2010/main" val="33215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mantenimento della pace attraverso l’azione delle organizzazioni militari regionali (art. 53 e 52 Carta)</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«Delega» a organizzazioni internazionali d’azioni per il mantenimento o il ristabilimento della pace, purché vi sia autorizzazione del Consiglio; implicita previsione da parte dell’art. </a:t>
            </a:r>
            <a:r>
              <a:rPr lang="it-IT" dirty="0" smtClean="0"/>
              <a:t>53 della Carta ONU: «</a:t>
            </a:r>
            <a:r>
              <a:rPr lang="en-US" kern="50" dirty="0">
                <a:ea typeface="DejaVu Sans" panose="020B0603030804020204" pitchFamily="34" charset="0"/>
              </a:rPr>
              <a:t>«The Security Council shall, where appropriate, </a:t>
            </a:r>
            <a:r>
              <a:rPr lang="en-US" i="1" kern="50" dirty="0">
                <a:solidFill>
                  <a:srgbClr val="FF0000"/>
                </a:solidFill>
                <a:ea typeface="DejaVu Sans" panose="020B0603030804020204" pitchFamily="34" charset="0"/>
              </a:rPr>
              <a:t>utilize such regional arrangements or agencies for enforcement action under its authority</a:t>
            </a:r>
            <a:r>
              <a:rPr lang="en-US" kern="50" dirty="0">
                <a:ea typeface="DejaVu Sans" panose="020B0603030804020204" pitchFamily="34" charset="0"/>
              </a:rPr>
              <a:t>. But no enforcement action shall be taken under regional arrangements or by regional agencies </a:t>
            </a:r>
            <a:r>
              <a:rPr lang="en-US" i="1" kern="50" dirty="0">
                <a:solidFill>
                  <a:srgbClr val="FF0000"/>
                </a:solidFill>
                <a:ea typeface="DejaVu Sans" panose="020B0603030804020204" pitchFamily="34" charset="0"/>
              </a:rPr>
              <a:t>without the authorization of the Security Council</a:t>
            </a:r>
            <a:r>
              <a:rPr lang="it-IT" dirty="0" smtClean="0"/>
              <a:t>».</a:t>
            </a:r>
          </a:p>
          <a:p>
            <a:r>
              <a:rPr lang="it-IT" dirty="0" smtClean="0"/>
              <a:t>In diverse occasioni il Consiglio ha autorizzato l’intervento NATO a partire dalla crisi iugoslava: </a:t>
            </a:r>
            <a:r>
              <a:rPr lang="it-IT" kern="50" dirty="0">
                <a:ea typeface="DejaVu Sans" panose="020B0603030804020204" pitchFamily="34" charset="0"/>
              </a:rPr>
              <a:t>In diverse occasioni il Consiglio di sicurezza ha autorizzato azioni “regionali” miranti al mantenimento o al ristabilimento della pace in Europa (in un contesto multilaterale, non – formalmente – unilaterale: esempio risoluzioni 816 e 836/1993: garanzia dell'inviolabilità delle </a:t>
            </a:r>
            <a:r>
              <a:rPr lang="it-IT" kern="50" dirty="0" err="1">
                <a:ea typeface="DejaVu Sans" panose="020B0603030804020204" pitchFamily="34" charset="0"/>
              </a:rPr>
              <a:t>safe</a:t>
            </a:r>
            <a:r>
              <a:rPr lang="it-IT" kern="50" dirty="0">
                <a:ea typeface="DejaVu Sans" panose="020B0603030804020204" pitchFamily="34" charset="0"/>
              </a:rPr>
              <a:t> </a:t>
            </a:r>
            <a:r>
              <a:rPr lang="it-IT" kern="50" dirty="0" err="1">
                <a:ea typeface="DejaVu Sans" panose="020B0603030804020204" pitchFamily="34" charset="0"/>
              </a:rPr>
              <a:t>zones</a:t>
            </a:r>
            <a:r>
              <a:rPr lang="it-IT" kern="50" dirty="0">
                <a:ea typeface="DejaVu Sans" panose="020B0603030804020204" pitchFamily="34" charset="0"/>
              </a:rPr>
              <a:t> in Bosnia Erzegovina; o 1031/1995, che affida alla NATO l'amministrazione militare della Bosnia Erzegovina o 1244/1999 del </a:t>
            </a:r>
            <a:r>
              <a:rPr lang="it-IT" kern="50" dirty="0" smtClean="0">
                <a:ea typeface="DejaVu Sans" panose="020B0603030804020204" pitchFamily="34" charset="0"/>
              </a:rPr>
              <a:t>Kosovo</a:t>
            </a:r>
          </a:p>
          <a:p>
            <a:pPr algn="just">
              <a:spcAft>
                <a:spcPts val="0"/>
              </a:spcAft>
            </a:pPr>
            <a:r>
              <a:rPr lang="it-IT" dirty="0" smtClean="0"/>
              <a:t>Attuazione «concertata» di azioni di legittima difesa «collettiva» attraverso le organizzazioni regionali evocate dall’art. 52: «</a:t>
            </a:r>
            <a:r>
              <a:rPr lang="en-US" kern="50" dirty="0" smtClean="0">
                <a:ea typeface="DejaVu Sans" panose="020B0603030804020204" pitchFamily="34" charset="0"/>
              </a:rPr>
              <a:t>Nothing </a:t>
            </a:r>
            <a:r>
              <a:rPr lang="en-US" kern="50" dirty="0">
                <a:ea typeface="DejaVu Sans" panose="020B0603030804020204" pitchFamily="34" charset="0"/>
              </a:rPr>
              <a:t>in the present Charter </a:t>
            </a:r>
            <a:r>
              <a:rPr lang="en-US" i="1" kern="50" dirty="0">
                <a:solidFill>
                  <a:srgbClr val="FF0000"/>
                </a:solidFill>
                <a:ea typeface="DejaVu Sans" panose="020B0603030804020204" pitchFamily="34" charset="0"/>
              </a:rPr>
              <a:t>precludes the existence of regional arrangements or agencies for dealing with such matters relating to the maintenance of international peace and security as are appropriate for regional action</a:t>
            </a:r>
            <a:r>
              <a:rPr lang="en-US" kern="50" dirty="0">
                <a:ea typeface="DejaVu Sans" panose="020B0603030804020204" pitchFamily="34" charset="0"/>
              </a:rPr>
              <a:t> provided that such arrangements or agencies and their activities are consistent with the Purposes and Principles of the United Nations</a:t>
            </a:r>
            <a:r>
              <a:rPr lang="it-IT" dirty="0" smtClean="0"/>
              <a:t>». </a:t>
            </a:r>
            <a:r>
              <a:rPr lang="en-US" kern="50" dirty="0" err="1">
                <a:ea typeface="DejaVu Sans" panose="020B0603030804020204" pitchFamily="34" charset="0"/>
              </a:rPr>
              <a:t>L’</a:t>
            </a:r>
            <a:r>
              <a:rPr lang="en-US" b="1" u="sng" kern="50" dirty="0" err="1">
                <a:solidFill>
                  <a:srgbClr val="FF0000"/>
                </a:solidFill>
                <a:ea typeface="DejaVu Sans" panose="020B0603030804020204" pitchFamily="34" charset="0"/>
              </a:rPr>
              <a:t>art</a:t>
            </a:r>
            <a:r>
              <a:rPr lang="en-US" b="1" u="sng" kern="50" dirty="0">
                <a:solidFill>
                  <a:srgbClr val="FF0000"/>
                </a:solidFill>
                <a:ea typeface="DejaVu Sans" panose="020B0603030804020204" pitchFamily="34" charset="0"/>
              </a:rPr>
              <a:t>. 5 del </a:t>
            </a:r>
            <a:r>
              <a:rPr lang="en-US" b="1" u="sng" kern="50" dirty="0" err="1">
                <a:solidFill>
                  <a:srgbClr val="FF0000"/>
                </a:solidFill>
                <a:ea typeface="DejaVu Sans" panose="020B0603030804020204" pitchFamily="34" charset="0"/>
              </a:rPr>
              <a:t>Trattato</a:t>
            </a:r>
            <a:r>
              <a:rPr lang="en-US" b="1" u="sng" kern="50" dirty="0">
                <a:solidFill>
                  <a:srgbClr val="FF0000"/>
                </a:solidFill>
                <a:ea typeface="DejaVu Sans" panose="020B0603030804020204" pitchFamily="34" charset="0"/>
              </a:rPr>
              <a:t> NATO</a:t>
            </a:r>
            <a:r>
              <a:rPr lang="en-US" kern="50" dirty="0">
                <a:ea typeface="DejaVu Sans" panose="020B0603030804020204" pitchFamily="34" charset="0"/>
              </a:rPr>
              <a:t> </a:t>
            </a:r>
            <a:r>
              <a:rPr lang="en-US" kern="50" dirty="0" err="1">
                <a:ea typeface="DejaVu Sans" panose="020B0603030804020204" pitchFamily="34" charset="0"/>
              </a:rPr>
              <a:t>prevede</a:t>
            </a:r>
            <a:r>
              <a:rPr lang="en-US" kern="50" dirty="0">
                <a:ea typeface="DejaVu Sans" panose="020B0603030804020204" pitchFamily="34" charset="0"/>
              </a:rPr>
              <a:t>: «The Parties agree that </a:t>
            </a:r>
            <a:r>
              <a:rPr lang="en-US" i="1" kern="50" dirty="0">
                <a:solidFill>
                  <a:srgbClr val="FF0000"/>
                </a:solidFill>
                <a:ea typeface="DejaVu Sans" panose="020B0603030804020204" pitchFamily="34" charset="0"/>
              </a:rPr>
              <a:t>an armed attack against one or more of them in Europe or North America</a:t>
            </a:r>
            <a:r>
              <a:rPr lang="en-US" kern="50" dirty="0">
                <a:ea typeface="DejaVu Sans" panose="020B0603030804020204" pitchFamily="34" charset="0"/>
              </a:rPr>
              <a:t> shall be considered </a:t>
            </a:r>
            <a:r>
              <a:rPr lang="en-US" i="1" kern="50" dirty="0">
                <a:solidFill>
                  <a:srgbClr val="FF0000"/>
                </a:solidFill>
                <a:ea typeface="DejaVu Sans" panose="020B0603030804020204" pitchFamily="34" charset="0"/>
              </a:rPr>
              <a:t>an attack against them all and consequently they agree that, if such an armed attack occurs, each of them</a:t>
            </a:r>
            <a:r>
              <a:rPr lang="en-US" kern="50" dirty="0">
                <a:ea typeface="DejaVu Sans" panose="020B0603030804020204" pitchFamily="34" charset="0"/>
              </a:rPr>
              <a:t>, in exercise of the right of individual or collective </a:t>
            </a:r>
            <a:r>
              <a:rPr lang="en-US" kern="50" dirty="0" err="1">
                <a:ea typeface="DejaVu Sans" panose="020B0603030804020204" pitchFamily="34" charset="0"/>
              </a:rPr>
              <a:t>self-defence</a:t>
            </a:r>
            <a:r>
              <a:rPr lang="en-US" kern="50" dirty="0">
                <a:ea typeface="DejaVu Sans" panose="020B0603030804020204" pitchFamily="34" charset="0"/>
              </a:rPr>
              <a:t> </a:t>
            </a:r>
            <a:r>
              <a:rPr lang="en-US" kern="50" dirty="0" err="1">
                <a:ea typeface="DejaVu Sans" panose="020B0603030804020204" pitchFamily="34" charset="0"/>
              </a:rPr>
              <a:t>recognised</a:t>
            </a:r>
            <a:r>
              <a:rPr lang="en-US" kern="50" dirty="0">
                <a:ea typeface="DejaVu Sans" panose="020B0603030804020204" pitchFamily="34" charset="0"/>
              </a:rPr>
              <a:t> by Article 51 of the Charter of the United Nations, </a:t>
            </a:r>
            <a:r>
              <a:rPr lang="en-US" i="1" kern="50" dirty="0">
                <a:solidFill>
                  <a:srgbClr val="FF0000"/>
                </a:solidFill>
                <a:ea typeface="DejaVu Sans" panose="020B0603030804020204" pitchFamily="34" charset="0"/>
              </a:rPr>
              <a:t>will assist the Party or Parties so attacked by taking forthwith, individually and in concert with the other Parties, such action as it deems necessary</a:t>
            </a:r>
            <a:r>
              <a:rPr lang="en-US" kern="50" dirty="0">
                <a:ea typeface="DejaVu Sans" panose="020B0603030804020204" pitchFamily="34" charset="0"/>
              </a:rPr>
              <a:t>, including the use of armed force, to restore and maintain the security of the North Atlantic area. </a:t>
            </a:r>
            <a:r>
              <a:rPr lang="en-US" kern="50" dirty="0" smtClean="0">
                <a:ea typeface="DejaVu Sans" panose="020B0603030804020204" pitchFamily="34" charset="0"/>
              </a:rPr>
              <a:t>Any </a:t>
            </a:r>
            <a:r>
              <a:rPr lang="en-US" kern="50" dirty="0">
                <a:ea typeface="DejaVu Sans" panose="020B0603030804020204" pitchFamily="34" charset="0"/>
              </a:rPr>
              <a:t>such armed attack and all measures taken as a result </a:t>
            </a:r>
            <a:r>
              <a:rPr lang="en-US" i="1" kern="50" dirty="0">
                <a:solidFill>
                  <a:srgbClr val="FF0000"/>
                </a:solidFill>
                <a:ea typeface="DejaVu Sans" panose="020B0603030804020204" pitchFamily="34" charset="0"/>
              </a:rPr>
              <a:t>thereof shall immediately be reported to the Security Council</a:t>
            </a:r>
            <a:r>
              <a:rPr lang="en-US" kern="50" dirty="0">
                <a:ea typeface="DejaVu Sans" panose="020B0603030804020204" pitchFamily="34" charset="0"/>
              </a:rPr>
              <a:t>. Such measures </a:t>
            </a:r>
            <a:r>
              <a:rPr lang="en-US" i="1" kern="50" dirty="0">
                <a:solidFill>
                  <a:srgbClr val="FF0000"/>
                </a:solidFill>
                <a:ea typeface="DejaVu Sans" panose="020B0603030804020204" pitchFamily="34" charset="0"/>
              </a:rPr>
              <a:t>shall be terminated</a:t>
            </a:r>
            <a:r>
              <a:rPr lang="en-US" kern="50" dirty="0">
                <a:ea typeface="DejaVu Sans" panose="020B0603030804020204" pitchFamily="34" charset="0"/>
              </a:rPr>
              <a:t> when the Security Council has taken the measures necessary to restore and maintain international peace and security».</a:t>
            </a:r>
            <a:endParaRPr lang="it-IT" kern="50" dirty="0">
              <a:ea typeface="Lucida Sans Unicode" panose="020B0602030504020204" pitchFamily="34" charset="0"/>
            </a:endParaRPr>
          </a:p>
          <a:p>
            <a:r>
              <a:rPr lang="it-IT" kern="50" dirty="0">
                <a:solidFill>
                  <a:srgbClr val="6A3A20"/>
                </a:solidFill>
                <a:ea typeface="DejaVu Sans" panose="020B0603030804020204" pitchFamily="34" charset="0"/>
              </a:rPr>
              <a:t>Ma la prassi tende a </a:t>
            </a:r>
            <a:r>
              <a:rPr lang="it-IT" kern="50" dirty="0" smtClean="0">
                <a:solidFill>
                  <a:srgbClr val="6A3A20"/>
                </a:solidFill>
                <a:ea typeface="DejaVu Sans" panose="020B0603030804020204" pitchFamily="34" charset="0"/>
              </a:rPr>
              <a:t>debordare, essendo la NATO intervenuta </a:t>
            </a:r>
            <a:r>
              <a:rPr lang="it-IT" kern="50" dirty="0" smtClean="0">
                <a:ea typeface="DejaVu Sans" panose="020B0603030804020204" pitchFamily="34" charset="0"/>
              </a:rPr>
              <a:t>a</a:t>
            </a:r>
            <a:r>
              <a:rPr lang="it-IT" kern="50" dirty="0">
                <a:ea typeface="DejaVu Sans" panose="020B0603030804020204" pitchFamily="34" charset="0"/>
              </a:rPr>
              <a:t>) </a:t>
            </a:r>
            <a:r>
              <a:rPr lang="it-IT" i="1" kern="50" dirty="0">
                <a:solidFill>
                  <a:srgbClr val="FF0000"/>
                </a:solidFill>
                <a:ea typeface="DejaVu Sans" panose="020B0603030804020204" pitchFamily="34" charset="0"/>
              </a:rPr>
              <a:t>al di fuori dell’ambito geografico d’applicazione</a:t>
            </a:r>
            <a:r>
              <a:rPr lang="it-IT" kern="50" dirty="0">
                <a:ea typeface="DejaVu Sans" panose="020B0603030804020204" pitchFamily="34" charset="0"/>
              </a:rPr>
              <a:t> del Trattato, quale previsto dall’art. 5; e b) in situazioni che </a:t>
            </a:r>
            <a:r>
              <a:rPr lang="it-IT" i="1" kern="50" dirty="0">
                <a:solidFill>
                  <a:srgbClr val="FF0000"/>
                </a:solidFill>
                <a:ea typeface="DejaVu Sans" panose="020B0603030804020204" pitchFamily="34" charset="0"/>
              </a:rPr>
              <a:t>non sono autorizzate</a:t>
            </a:r>
            <a:r>
              <a:rPr lang="it-IT" kern="50" dirty="0">
                <a:ea typeface="DejaVu Sans" panose="020B0603030804020204" pitchFamily="34" charset="0"/>
              </a:rPr>
              <a:t> dal Consiglio di Sicurezza ovvero che </a:t>
            </a:r>
            <a:r>
              <a:rPr lang="it-IT" i="1" kern="50" dirty="0">
                <a:solidFill>
                  <a:srgbClr val="FF0000"/>
                </a:solidFill>
                <a:ea typeface="DejaVu Sans" panose="020B0603030804020204" pitchFamily="34" charset="0"/>
              </a:rPr>
              <a:t>è dubbio rientrino nella nozione di legittima difesa collettiva</a:t>
            </a:r>
            <a:endParaRPr lang="it-IT" dirty="0"/>
          </a:p>
        </p:txBody>
      </p:sp>
    </p:spTree>
    <p:extLst>
      <p:ext uri="{BB962C8B-B14F-4D97-AF65-F5344CB8AC3E}">
        <p14:creationId xmlns:p14="http://schemas.microsoft.com/office/powerpoint/2010/main" val="8648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L’individuo nel diritto internazionale: lo «straniero»</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Istituti tradizionali (protezione dello straniero) e istituti recenti (la protezione dei diritti fondamentali della persona)</a:t>
            </a:r>
            <a:endParaRPr lang="it-IT" dirty="0"/>
          </a:p>
          <a:p>
            <a:r>
              <a:rPr lang="it-IT" dirty="0" smtClean="0"/>
              <a:t>La protezione dello straniero (diritto consuetudinario):</a:t>
            </a:r>
          </a:p>
          <a:p>
            <a:r>
              <a:rPr lang="it-IT" dirty="0" smtClean="0"/>
              <a:t>-</a:t>
            </a:r>
            <a:r>
              <a:rPr lang="it-IT" dirty="0" smtClean="0">
                <a:solidFill>
                  <a:srgbClr val="FF0000"/>
                </a:solidFill>
              </a:rPr>
              <a:t>libertà degli Stati di ammettere (o meno) lo straniero sul proprio territorio </a:t>
            </a:r>
            <a:r>
              <a:rPr lang="it-IT" dirty="0" smtClean="0"/>
              <a:t>(salvo determinate categorie di stranieri: rifugiati, ossia soggetti che fuggono dalla persecuzione, cui lo Stato di cittadinanza o di residenza non è grado d’offrire protezione: </a:t>
            </a:r>
            <a:r>
              <a:rPr lang="it-IT" i="1" u="sng" dirty="0">
                <a:solidFill>
                  <a:srgbClr val="FF0000"/>
                </a:solidFill>
              </a:rPr>
              <a:t>Convenzione di Ginevra </a:t>
            </a:r>
            <a:r>
              <a:rPr lang="it-IT" i="1" u="sng" dirty="0" smtClean="0">
                <a:solidFill>
                  <a:srgbClr val="FF0000"/>
                </a:solidFill>
              </a:rPr>
              <a:t>sullo status di rifugiato</a:t>
            </a:r>
            <a:r>
              <a:rPr lang="it-IT" dirty="0" smtClean="0">
                <a:solidFill>
                  <a:srgbClr val="6A3A20"/>
                </a:solidFill>
              </a:rPr>
              <a:t>, 28.7.</a:t>
            </a:r>
            <a:r>
              <a:rPr lang="en-US" dirty="0" smtClean="0">
                <a:solidFill>
                  <a:srgbClr val="6A3A20"/>
                </a:solidFill>
              </a:rPr>
              <a:t>1951, </a:t>
            </a:r>
            <a:r>
              <a:rPr lang="en-US" dirty="0" err="1" smtClean="0">
                <a:solidFill>
                  <a:srgbClr val="6A3A20"/>
                </a:solidFill>
              </a:rPr>
              <a:t>adottata</a:t>
            </a:r>
            <a:r>
              <a:rPr lang="en-US" dirty="0" smtClean="0">
                <a:solidFill>
                  <a:srgbClr val="6A3A20"/>
                </a:solidFill>
              </a:rPr>
              <a:t> </a:t>
            </a:r>
            <a:r>
              <a:rPr lang="en-US" dirty="0" err="1" smtClean="0">
                <a:solidFill>
                  <a:srgbClr val="6A3A20"/>
                </a:solidFill>
              </a:rPr>
              <a:t>dalla</a:t>
            </a:r>
            <a:r>
              <a:rPr lang="en-US" dirty="0" smtClean="0">
                <a:solidFill>
                  <a:srgbClr val="6A3A20"/>
                </a:solidFill>
              </a:rPr>
              <a:t> </a:t>
            </a:r>
            <a:r>
              <a:rPr lang="en-US" dirty="0" err="1" smtClean="0">
                <a:solidFill>
                  <a:srgbClr val="6A3A20"/>
                </a:solidFill>
              </a:rPr>
              <a:t>Conferenza</a:t>
            </a:r>
            <a:r>
              <a:rPr lang="en-US" dirty="0" smtClean="0">
                <a:solidFill>
                  <a:srgbClr val="6A3A20"/>
                </a:solidFill>
              </a:rPr>
              <a:t> </a:t>
            </a:r>
            <a:r>
              <a:rPr lang="en-US" dirty="0" err="1" smtClean="0">
                <a:solidFill>
                  <a:srgbClr val="6A3A20"/>
                </a:solidFill>
              </a:rPr>
              <a:t>delle</a:t>
            </a:r>
            <a:r>
              <a:rPr lang="en-US" dirty="0" smtClean="0">
                <a:solidFill>
                  <a:srgbClr val="6A3A20"/>
                </a:solidFill>
              </a:rPr>
              <a:t> </a:t>
            </a:r>
            <a:r>
              <a:rPr lang="en-US" dirty="0" err="1" smtClean="0">
                <a:solidFill>
                  <a:srgbClr val="6A3A20"/>
                </a:solidFill>
              </a:rPr>
              <a:t>Nazioni</a:t>
            </a:r>
            <a:r>
              <a:rPr lang="en-US" dirty="0" smtClean="0">
                <a:solidFill>
                  <a:srgbClr val="6A3A20"/>
                </a:solidFill>
              </a:rPr>
              <a:t> Unite </a:t>
            </a:r>
            <a:r>
              <a:rPr lang="en-US" dirty="0" err="1" smtClean="0">
                <a:solidFill>
                  <a:srgbClr val="6A3A20"/>
                </a:solidFill>
              </a:rPr>
              <a:t>sullo</a:t>
            </a:r>
            <a:r>
              <a:rPr lang="en-US" dirty="0" smtClean="0">
                <a:solidFill>
                  <a:srgbClr val="6A3A20"/>
                </a:solidFill>
              </a:rPr>
              <a:t> status </a:t>
            </a:r>
            <a:r>
              <a:rPr lang="en-US" dirty="0" err="1" smtClean="0">
                <a:solidFill>
                  <a:srgbClr val="6A3A20"/>
                </a:solidFill>
              </a:rPr>
              <a:t>dei</a:t>
            </a:r>
            <a:r>
              <a:rPr lang="en-US" dirty="0" smtClean="0">
                <a:solidFill>
                  <a:srgbClr val="6A3A20"/>
                </a:solidFill>
              </a:rPr>
              <a:t> </a:t>
            </a:r>
            <a:r>
              <a:rPr lang="en-US" dirty="0" err="1" smtClean="0">
                <a:solidFill>
                  <a:srgbClr val="6A3A20"/>
                </a:solidFill>
              </a:rPr>
              <a:t>rifugiati</a:t>
            </a:r>
            <a:r>
              <a:rPr lang="en-US" dirty="0" smtClean="0">
                <a:solidFill>
                  <a:srgbClr val="6A3A20"/>
                </a:solidFill>
              </a:rPr>
              <a:t> e </a:t>
            </a:r>
            <a:r>
              <a:rPr lang="en-US" dirty="0" err="1" smtClean="0">
                <a:solidFill>
                  <a:srgbClr val="6A3A20"/>
                </a:solidFill>
              </a:rPr>
              <a:t>degli</a:t>
            </a:r>
            <a:r>
              <a:rPr lang="en-US" dirty="0" smtClean="0">
                <a:solidFill>
                  <a:srgbClr val="6A3A20"/>
                </a:solidFill>
              </a:rPr>
              <a:t> </a:t>
            </a:r>
            <a:r>
              <a:rPr lang="en-US" dirty="0" err="1" smtClean="0">
                <a:solidFill>
                  <a:srgbClr val="6A3A20"/>
                </a:solidFill>
              </a:rPr>
              <a:t>apolidi</a:t>
            </a:r>
            <a:r>
              <a:rPr lang="it-IT" dirty="0" smtClean="0"/>
              <a:t>), e salvo diversa previsione di accordi (c.d. accordi di amicizia e di stabilimento, per i cittadini di ciascuna Parte contraente nel territorio dell’altra Parte); libertà degli Stati di espellere gli stranieri già ammessi;</a:t>
            </a:r>
          </a:p>
          <a:p>
            <a:r>
              <a:rPr lang="it-IT" dirty="0" smtClean="0"/>
              <a:t>-</a:t>
            </a:r>
            <a:r>
              <a:rPr lang="it-IT" dirty="0" smtClean="0">
                <a:solidFill>
                  <a:srgbClr val="FF0000"/>
                </a:solidFill>
              </a:rPr>
              <a:t>standard minimo di protezione dello straniero regolarmente residente </a:t>
            </a:r>
            <a:r>
              <a:rPr lang="it-IT" dirty="0" smtClean="0"/>
              <a:t>nello Stato territoriale (per esempio quanto all’accesso alla giustizia); eventuali regole sul «trattamento nazionale» previste da specifici accordi (per esempio: TFUE, art. 18; regole sul «trattamento nazionale» o sul «miglior trattamento concesso agli stranieri» nella Convenzione di Ginevra sui rifugiati)</a:t>
            </a:r>
          </a:p>
          <a:p>
            <a:r>
              <a:rPr lang="it-IT" dirty="0" smtClean="0"/>
              <a:t>-</a:t>
            </a:r>
            <a:r>
              <a:rPr lang="it-IT" dirty="0" smtClean="0">
                <a:solidFill>
                  <a:srgbClr val="FF0000"/>
                </a:solidFill>
              </a:rPr>
              <a:t>protezione dei beni dello straniero</a:t>
            </a:r>
            <a:r>
              <a:rPr lang="it-IT" dirty="0" smtClean="0"/>
              <a:t>: lecite le nazionalizzazioni (previsione legislativa) o le espropriazioni (atto amministrativo), salvo l’obbligo (consuetudinario) di «</a:t>
            </a:r>
            <a:r>
              <a:rPr lang="it-IT" dirty="0" smtClean="0">
                <a:solidFill>
                  <a:srgbClr val="FF0000"/>
                </a:solidFill>
              </a:rPr>
              <a:t>indennizzo</a:t>
            </a:r>
            <a:r>
              <a:rPr lang="it-IT" dirty="0" smtClean="0"/>
              <a:t>»; disciplina minima delle modalità e dei tempi dell’indennizzo (formula </a:t>
            </a:r>
            <a:r>
              <a:rPr lang="it-IT" dirty="0" err="1" smtClean="0"/>
              <a:t>Hull</a:t>
            </a:r>
            <a:r>
              <a:rPr lang="it-IT" dirty="0" smtClean="0"/>
              <a:t>: indennizzo «pronto, adeguato, effettivo); accordi (bilaterali) sulla tutela degli investimenti (</a:t>
            </a:r>
            <a:r>
              <a:rPr lang="it-IT" dirty="0" err="1" smtClean="0"/>
              <a:t>BIT’s</a:t>
            </a:r>
            <a:r>
              <a:rPr lang="it-IT" dirty="0"/>
              <a:t> ovvero </a:t>
            </a:r>
            <a:r>
              <a:rPr lang="it-IT" dirty="0" err="1">
                <a:solidFill>
                  <a:srgbClr val="FF0000"/>
                </a:solidFill>
              </a:rPr>
              <a:t>Bilateral</a:t>
            </a:r>
            <a:r>
              <a:rPr lang="it-IT" dirty="0">
                <a:solidFill>
                  <a:srgbClr val="FF0000"/>
                </a:solidFill>
              </a:rPr>
              <a:t> </a:t>
            </a:r>
            <a:r>
              <a:rPr lang="it-IT" dirty="0" err="1">
                <a:solidFill>
                  <a:srgbClr val="FF0000"/>
                </a:solidFill>
              </a:rPr>
              <a:t>investment</a:t>
            </a:r>
            <a:r>
              <a:rPr lang="it-IT" dirty="0">
                <a:solidFill>
                  <a:srgbClr val="FF0000"/>
                </a:solidFill>
              </a:rPr>
              <a:t> </a:t>
            </a:r>
            <a:r>
              <a:rPr lang="it-IT" dirty="0" err="1" smtClean="0">
                <a:solidFill>
                  <a:srgbClr val="FF0000"/>
                </a:solidFill>
              </a:rPr>
              <a:t>treaties</a:t>
            </a:r>
            <a:r>
              <a:rPr lang="it-IT" dirty="0" smtClean="0"/>
              <a:t>)</a:t>
            </a:r>
          </a:p>
        </p:txBody>
      </p:sp>
    </p:spTree>
    <p:extLst>
      <p:ext uri="{BB962C8B-B14F-4D97-AF65-F5344CB8AC3E}">
        <p14:creationId xmlns:p14="http://schemas.microsoft.com/office/powerpoint/2010/main" val="366066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«protezione diplomatica» e la «protezione consolare» dello straniero</a:t>
            </a:r>
            <a:endParaRPr lang="it-IT" dirty="0"/>
          </a:p>
        </p:txBody>
      </p:sp>
      <p:sp>
        <p:nvSpPr>
          <p:cNvPr id="3" name="Segnaposto contenuto 2"/>
          <p:cNvSpPr>
            <a:spLocks noGrp="1"/>
          </p:cNvSpPr>
          <p:nvPr>
            <p:ph idx="1"/>
          </p:nvPr>
        </p:nvSpPr>
        <p:spPr/>
        <p:txBody>
          <a:bodyPr>
            <a:normAutofit fontScale="55000" lnSpcReduction="20000"/>
          </a:bodyPr>
          <a:lstStyle/>
          <a:p>
            <a:r>
              <a:rPr lang="it-IT" dirty="0"/>
              <a:t>-</a:t>
            </a:r>
            <a:r>
              <a:rPr lang="it-IT" dirty="0">
                <a:solidFill>
                  <a:srgbClr val="FF0000"/>
                </a:solidFill>
              </a:rPr>
              <a:t>istituto «classico» della «protezione diplomatica»</a:t>
            </a:r>
            <a:r>
              <a:rPr lang="it-IT" dirty="0"/>
              <a:t>: mira a rimediare a violazioni di obblighi internazionali dello Stato territoriale nei confronti dello </a:t>
            </a:r>
            <a:r>
              <a:rPr lang="it-IT" dirty="0" smtClean="0"/>
              <a:t>Stato cui l’individuo appartiene. Dunque </a:t>
            </a:r>
            <a:r>
              <a:rPr lang="it-IT" dirty="0"/>
              <a:t>lo Stato della cittadinanza (o della residenza abituale, nel caso di persone «apolidi», o della cittadinanza «residenziale», nel caso di persone fornite di più cittadinanze) può «agire» sul piano internazionale «contro» lo Stato </a:t>
            </a:r>
            <a:r>
              <a:rPr lang="it-IT" dirty="0" smtClean="0"/>
              <a:t>ospite dell’individuo o dei suoi beni (preteso autore dell’illecito); può agire tramite proteste, rimostranze, prese di posizione, o attivando mezzi di soluzione delle controversie (ricorso ad arbitrato o a una giurisdizione internazionale)</a:t>
            </a:r>
          </a:p>
          <a:p>
            <a:r>
              <a:rPr lang="it-IT" dirty="0" smtClean="0"/>
              <a:t>Presupposto</a:t>
            </a:r>
            <a:r>
              <a:rPr lang="it-IT" dirty="0"/>
              <a:t>: </a:t>
            </a:r>
            <a:r>
              <a:rPr lang="it-IT" dirty="0" smtClean="0"/>
              <a:t>l’individuo deve </a:t>
            </a:r>
            <a:r>
              <a:rPr lang="it-IT" dirty="0"/>
              <a:t>avere esperito o coltivato i rimedi interni accessibili secondo il diritto dello Stato ospite (regola consuetudinaria del «</a:t>
            </a:r>
            <a:r>
              <a:rPr lang="it-IT" u="sng" dirty="0">
                <a:solidFill>
                  <a:srgbClr val="FF0000"/>
                </a:solidFill>
              </a:rPr>
              <a:t>previo esaurimento dei rimedi interni disponibili</a:t>
            </a:r>
            <a:r>
              <a:rPr lang="it-IT" dirty="0"/>
              <a:t>», ispirata a considerazioni di economia procedurale</a:t>
            </a:r>
            <a:r>
              <a:rPr lang="it-IT" dirty="0" smtClean="0"/>
              <a:t>)</a:t>
            </a:r>
          </a:p>
          <a:p>
            <a:r>
              <a:rPr lang="it-IT" dirty="0" smtClean="0"/>
              <a:t>Diversa dalla «protezione diplomatica» è la «</a:t>
            </a:r>
            <a:r>
              <a:rPr lang="it-IT" dirty="0" smtClean="0">
                <a:solidFill>
                  <a:srgbClr val="FF0000"/>
                </a:solidFill>
              </a:rPr>
              <a:t>protezione consolare</a:t>
            </a:r>
            <a:r>
              <a:rPr lang="it-IT" dirty="0" smtClean="0"/>
              <a:t>» (assistenza al cittadino residente all’estero). Esempio: l’art</a:t>
            </a:r>
            <a:r>
              <a:rPr lang="it-IT" dirty="0"/>
              <a:t>. 36, par. 1, della Convenzione di Vienna sulle </a:t>
            </a:r>
            <a:r>
              <a:rPr lang="it-IT" i="1" dirty="0">
                <a:solidFill>
                  <a:srgbClr val="FF0000"/>
                </a:solidFill>
              </a:rPr>
              <a:t>relazioni </a:t>
            </a:r>
            <a:r>
              <a:rPr lang="it-IT" i="1" dirty="0" smtClean="0">
                <a:solidFill>
                  <a:srgbClr val="FF0000"/>
                </a:solidFill>
              </a:rPr>
              <a:t>consolari</a:t>
            </a:r>
            <a:r>
              <a:rPr lang="it-IT" dirty="0" smtClean="0"/>
              <a:t> </a:t>
            </a:r>
            <a:r>
              <a:rPr lang="it-IT" dirty="0"/>
              <a:t>del 24 aprile </a:t>
            </a:r>
            <a:r>
              <a:rPr lang="it-IT" dirty="0" smtClean="0"/>
              <a:t>1963 (Convenzione di codificazione: infra), prevede l’obbligo, per lo Stato ospite, di permettere allo straniero coinvolto in un processo penale d’accedere alle «comunicazioni consolari» con il proprio Stato di cittadinanza; detta norma </a:t>
            </a:r>
            <a:r>
              <a:rPr lang="it-IT" i="1" dirty="0" smtClean="0">
                <a:solidFill>
                  <a:srgbClr val="FF0000"/>
                </a:solidFill>
              </a:rPr>
              <a:t>pone </a:t>
            </a:r>
            <a:r>
              <a:rPr lang="it-IT" i="1" dirty="0">
                <a:solidFill>
                  <a:srgbClr val="FF0000"/>
                </a:solidFill>
              </a:rPr>
              <a:t>in essere dei diritti individuali, </a:t>
            </a:r>
            <a:r>
              <a:rPr lang="it-IT" i="1" dirty="0" smtClean="0">
                <a:solidFill>
                  <a:srgbClr val="FF0000"/>
                </a:solidFill>
              </a:rPr>
              <a:t>che possono </a:t>
            </a:r>
            <a:r>
              <a:rPr lang="it-IT" i="1" dirty="0">
                <a:solidFill>
                  <a:srgbClr val="FF0000"/>
                </a:solidFill>
              </a:rPr>
              <a:t>essere invocati</a:t>
            </a:r>
            <a:r>
              <a:rPr lang="it-IT" dirty="0"/>
              <a:t> dinanzi </a:t>
            </a:r>
            <a:r>
              <a:rPr lang="it-IT" dirty="0" smtClean="0"/>
              <a:t>alla Corte internazionale di giustizia (CIG) «dallo </a:t>
            </a:r>
            <a:r>
              <a:rPr lang="it-IT" dirty="0"/>
              <a:t>Stato di cittadinanza della persona detenuta» (CIG, sentenza del 27.6.2001 sul caso </a:t>
            </a:r>
            <a:r>
              <a:rPr lang="it-IT" i="1" u="sng" dirty="0">
                <a:solidFill>
                  <a:srgbClr val="FF0000"/>
                </a:solidFill>
              </a:rPr>
              <a:t>La </a:t>
            </a:r>
            <a:r>
              <a:rPr lang="it-IT" i="1" u="sng" dirty="0" err="1">
                <a:solidFill>
                  <a:srgbClr val="FF0000"/>
                </a:solidFill>
              </a:rPr>
              <a:t>Grand</a:t>
            </a:r>
            <a:r>
              <a:rPr lang="it-IT" i="1" u="sng" dirty="0">
                <a:solidFill>
                  <a:srgbClr val="FF0000"/>
                </a:solidFill>
              </a:rPr>
              <a:t> (Germania c. Stati Uniti d’America</a:t>
            </a:r>
            <a:r>
              <a:rPr lang="it-IT" i="1" u="sng" dirty="0" smtClean="0">
                <a:solidFill>
                  <a:srgbClr val="FF0000"/>
                </a:solidFill>
              </a:rPr>
              <a:t>)</a:t>
            </a:r>
            <a:r>
              <a:rPr lang="it-IT" dirty="0" smtClean="0"/>
              <a:t>, punto 77)</a:t>
            </a:r>
          </a:p>
          <a:p>
            <a:r>
              <a:rPr lang="it-IT" dirty="0" smtClean="0"/>
              <a:t>La protezione (o tutela) consolare può essere convenzionalmente estesa (all’estero) anche a soggetti che non sono cittadini dello Stato interessato. Nel </a:t>
            </a:r>
            <a:r>
              <a:rPr lang="it-IT" dirty="0"/>
              <a:t>sistema dell’UE, v. </a:t>
            </a:r>
            <a:r>
              <a:rPr lang="it-IT" dirty="0" smtClean="0"/>
              <a:t>art. 21 TFUE e </a:t>
            </a:r>
            <a:r>
              <a:rPr lang="it-IT" u="sng" dirty="0" smtClean="0">
                <a:solidFill>
                  <a:srgbClr val="FF0000"/>
                </a:solidFill>
              </a:rPr>
              <a:t>direttiva </a:t>
            </a:r>
            <a:r>
              <a:rPr lang="it-IT" u="sng" dirty="0">
                <a:solidFill>
                  <a:srgbClr val="FF0000"/>
                </a:solidFill>
              </a:rPr>
              <a:t>(UE) 2015/637 </a:t>
            </a:r>
            <a:r>
              <a:rPr lang="it-IT" dirty="0"/>
              <a:t>del Consiglio, del 20 aprile 2015, sulle misure di coordinamento e cooperazione per facilitare la tutela consolare dei cittadini dell’Unione non rappresentati nei paesi </a:t>
            </a:r>
            <a:r>
              <a:rPr lang="it-IT" dirty="0" smtClean="0"/>
              <a:t>terzi; ai </a:t>
            </a:r>
            <a:r>
              <a:rPr lang="it-IT" dirty="0"/>
              <a:t>sensi dell’art. 2, par. 1, </a:t>
            </a:r>
            <a:r>
              <a:rPr lang="it-IT" dirty="0" smtClean="0"/>
              <a:t>«</a:t>
            </a:r>
            <a:r>
              <a:rPr lang="it-IT" dirty="0"/>
              <a:t>Le ambasciate e i consolati degli Stati membri forniscono tutela consolare ai cittadini non rappresentati alle stesse condizioni riservate ai loro </a:t>
            </a:r>
            <a:r>
              <a:rPr lang="it-IT" dirty="0" smtClean="0"/>
              <a:t>cittadini». Contenuto della </a:t>
            </a:r>
            <a:r>
              <a:rPr lang="it-IT" dirty="0"/>
              <a:t>tutela consolare: l’obbligo di protezione è attivabile </a:t>
            </a:r>
            <a:r>
              <a:rPr lang="it-IT" dirty="0" smtClean="0"/>
              <a:t>in una varietà di casi, quali: a</a:t>
            </a:r>
            <a:r>
              <a:rPr lang="it-IT" dirty="0"/>
              <a:t>) arresto e detenzione; b) persona vittima di reato; c) incidente o malattia grave; d) decesso; e) necessità di aiuto o di rimpatrio in caso di emergenza; f) necessità di documenti di viaggio provvisori (art. 9 della direttiva)</a:t>
            </a:r>
          </a:p>
        </p:txBody>
      </p:sp>
    </p:spTree>
    <p:extLst>
      <p:ext uri="{BB962C8B-B14F-4D97-AF65-F5344CB8AC3E}">
        <p14:creationId xmlns:p14="http://schemas.microsoft.com/office/powerpoint/2010/main" val="268322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protezione internazionale dei diritti fondamentali dell’uomo</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Sino al 1945 la protezione internazionale riguarda lo straniero (e specifici diritti di questo); i rapporti tra lo Stato e i suoi cittadini (ivi compresi i criteri che sostanziano il rapporto di cittadinanza) rientrano per lo più nella «competenza domestica»; </a:t>
            </a:r>
          </a:p>
          <a:p>
            <a:r>
              <a:rPr lang="it-IT" dirty="0" smtClean="0"/>
              <a:t>Dopo il 1945 prende corpo l’emersione «internazionale» dei diritti fondamentali della persona, oggetto di «promozione» da parte delle Nazioni Unite (art. 55: «</a:t>
            </a:r>
            <a:r>
              <a:rPr lang="en-US" dirty="0"/>
              <a:t>With a view to the creation of conditions of stability and well-being which are necessary for peaceful and friendly relations among nations based on respect for the principle of equal rights and self-determination of peoples, the United Nations shall promote</a:t>
            </a:r>
            <a:r>
              <a:rPr lang="en-US" dirty="0" smtClean="0"/>
              <a:t>:  a) higher </a:t>
            </a:r>
            <a:r>
              <a:rPr lang="en-US" dirty="0"/>
              <a:t>standards of living, full employment, and conditions of economic and social progress and development</a:t>
            </a:r>
            <a:r>
              <a:rPr lang="en-US" dirty="0" smtClean="0"/>
              <a:t>; b) </a:t>
            </a:r>
            <a:r>
              <a:rPr lang="en-US" dirty="0"/>
              <a:t>solutions of international economic, social, health, and related problems; and international cultural and </a:t>
            </a:r>
            <a:r>
              <a:rPr lang="en-US" dirty="0" smtClean="0"/>
              <a:t>educational </a:t>
            </a:r>
            <a:r>
              <a:rPr lang="en-US" dirty="0"/>
              <a:t>cooperation; </a:t>
            </a:r>
            <a:r>
              <a:rPr lang="en-US" dirty="0" smtClean="0"/>
              <a:t>and c) </a:t>
            </a:r>
            <a:r>
              <a:rPr lang="en-US" i="1" dirty="0">
                <a:solidFill>
                  <a:srgbClr val="FF0000"/>
                </a:solidFill>
              </a:rPr>
              <a:t>universal respect for, and observance of, human rights and fundamental freedoms for all without distinction as to race, </a:t>
            </a:r>
            <a:r>
              <a:rPr lang="en-US" i="1" dirty="0" smtClean="0">
                <a:solidFill>
                  <a:srgbClr val="FF0000"/>
                </a:solidFill>
              </a:rPr>
              <a:t>sex, language</a:t>
            </a:r>
            <a:r>
              <a:rPr lang="en-US" i="1" dirty="0">
                <a:solidFill>
                  <a:srgbClr val="FF0000"/>
                </a:solidFill>
              </a:rPr>
              <a:t>, or </a:t>
            </a:r>
            <a:r>
              <a:rPr lang="en-US" i="1" dirty="0" smtClean="0">
                <a:solidFill>
                  <a:srgbClr val="FF0000"/>
                </a:solidFill>
              </a:rPr>
              <a:t>religion</a:t>
            </a:r>
            <a:r>
              <a:rPr lang="it-IT" dirty="0" smtClean="0"/>
              <a:t>»)</a:t>
            </a:r>
          </a:p>
          <a:p>
            <a:r>
              <a:rPr lang="it-IT" dirty="0" smtClean="0"/>
              <a:t>Gli strumenti di garanzia che ne conseguono hanno molteplici scopi: a) sancire il riconoscimento universale (e «presupposto» o «preesistente» rispetto al diritto positivo) di determinati </a:t>
            </a:r>
            <a:r>
              <a:rPr lang="it-IT" u="sng" dirty="0" smtClean="0">
                <a:solidFill>
                  <a:srgbClr val="FF0000"/>
                </a:solidFill>
              </a:rPr>
              <a:t>diritti individuali «fondamentali»</a:t>
            </a:r>
            <a:r>
              <a:rPr lang="it-IT" dirty="0" smtClean="0"/>
              <a:t>, espressione della dignità della persona e posti ad argine dell’arbitrio del potere pubblico; </a:t>
            </a:r>
          </a:p>
          <a:p>
            <a:r>
              <a:rPr lang="it-IT" dirty="0" smtClean="0"/>
              <a:t>si tratta dei diritti costitutivi del </a:t>
            </a:r>
            <a:r>
              <a:rPr lang="it-IT" b="1" dirty="0" smtClean="0">
                <a:solidFill>
                  <a:srgbClr val="FF0000"/>
                </a:solidFill>
              </a:rPr>
              <a:t>nocciolo duro</a:t>
            </a:r>
            <a:r>
              <a:rPr lang="it-IT" dirty="0" smtClean="0"/>
              <a:t> della protezione internazionale, ormai ribaditi da numerose convenzioni ed entrati a far parte del </a:t>
            </a:r>
            <a:r>
              <a:rPr lang="it-IT" b="1" dirty="0" smtClean="0">
                <a:solidFill>
                  <a:srgbClr val="FF0000"/>
                </a:solidFill>
              </a:rPr>
              <a:t>diritto consuetudinario </a:t>
            </a:r>
            <a:r>
              <a:rPr lang="it-IT" dirty="0" smtClean="0"/>
              <a:t>(divieto di genocidio; di tortura e trattamenti inumani e degradanti; di discriminazione razziale o etnica: </a:t>
            </a:r>
            <a:r>
              <a:rPr lang="it-IT" b="1" dirty="0" err="1" smtClean="0">
                <a:solidFill>
                  <a:srgbClr val="FF0000"/>
                </a:solidFill>
              </a:rPr>
              <a:t>gross</a:t>
            </a:r>
            <a:r>
              <a:rPr lang="it-IT" b="1" dirty="0" smtClean="0">
                <a:solidFill>
                  <a:srgbClr val="FF0000"/>
                </a:solidFill>
              </a:rPr>
              <a:t> </a:t>
            </a:r>
            <a:r>
              <a:rPr lang="it-IT" b="1" dirty="0" err="1" smtClean="0">
                <a:solidFill>
                  <a:srgbClr val="FF0000"/>
                </a:solidFill>
              </a:rPr>
              <a:t>violations</a:t>
            </a:r>
            <a:r>
              <a:rPr lang="it-IT" b="1" dirty="0" smtClean="0">
                <a:solidFill>
                  <a:srgbClr val="FF0000"/>
                </a:solidFill>
              </a:rPr>
              <a:t> </a:t>
            </a:r>
            <a:r>
              <a:rPr lang="it-IT" dirty="0" smtClean="0"/>
              <a:t>dei diritti fondamentali «inderogabili»). Si noti come i comportamenti «messi al bando» costituiscono atti </a:t>
            </a:r>
            <a:r>
              <a:rPr lang="it-IT" b="1" dirty="0" smtClean="0">
                <a:solidFill>
                  <a:srgbClr val="FF0000"/>
                </a:solidFill>
              </a:rPr>
              <a:t>gravemente lesivi del diritto internazionale </a:t>
            </a:r>
            <a:r>
              <a:rPr lang="it-IT" dirty="0" smtClean="0"/>
              <a:t>(«crimini» degli individui che li pongono in essere o che vi partecipano </a:t>
            </a:r>
            <a:r>
              <a:rPr lang="it-IT" b="1" dirty="0" smtClean="0">
                <a:solidFill>
                  <a:srgbClr val="FF0000"/>
                </a:solidFill>
              </a:rPr>
              <a:t>e</a:t>
            </a:r>
            <a:r>
              <a:rPr lang="it-IT" dirty="0" smtClean="0"/>
              <a:t> «gravi violazioni» di norme internazionali imperative da parte degli Stati cui sono imputabili);</a:t>
            </a:r>
          </a:p>
          <a:p>
            <a:r>
              <a:rPr lang="it-IT" dirty="0" smtClean="0"/>
              <a:t>b) sancire a livello internazionale un «minimo standard» comune (uno «</a:t>
            </a:r>
            <a:r>
              <a:rPr lang="it-IT" u="sng" dirty="0" err="1" smtClean="0">
                <a:solidFill>
                  <a:srgbClr val="FF0000"/>
                </a:solidFill>
              </a:rPr>
              <a:t>ius</a:t>
            </a:r>
            <a:r>
              <a:rPr lang="it-IT" u="sng" dirty="0" smtClean="0">
                <a:solidFill>
                  <a:srgbClr val="FF0000"/>
                </a:solidFill>
              </a:rPr>
              <a:t> </a:t>
            </a:r>
            <a:r>
              <a:rPr lang="it-IT" u="sng" dirty="0" err="1" smtClean="0">
                <a:solidFill>
                  <a:srgbClr val="FF0000"/>
                </a:solidFill>
              </a:rPr>
              <a:t>commune</a:t>
            </a:r>
            <a:r>
              <a:rPr lang="it-IT" dirty="0" smtClean="0"/>
              <a:t>») degli altri diritti fondamentali, ivi compresi i diritti a tutela di speciali categorie di soggetti «deboli» (il minore; la donna; il lavoratore; ecc.);</a:t>
            </a:r>
          </a:p>
          <a:p>
            <a:r>
              <a:rPr lang="it-IT" dirty="0" smtClean="0"/>
              <a:t>c) garantire «effettività» a detti diritti: attraverso «standard punitivi» comuni (statali); attraverso l’istituzione di rimedi internazionali specializzati, ispirati (sotto il profilo dell’accertamento e della sanzione) a logiche di «sussidiarietà» internazionale</a:t>
            </a:r>
            <a:endParaRPr lang="it-IT" dirty="0"/>
          </a:p>
        </p:txBody>
      </p:sp>
    </p:spTree>
    <p:extLst>
      <p:ext uri="{BB962C8B-B14F-4D97-AF65-F5344CB8AC3E}">
        <p14:creationId xmlns:p14="http://schemas.microsoft.com/office/powerpoint/2010/main" val="4697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diritti fondamentali costitutivi del «nocciolo duro» della protezione internazionale</a:t>
            </a:r>
            <a:endParaRPr lang="it-IT" dirty="0"/>
          </a:p>
        </p:txBody>
      </p:sp>
      <p:sp>
        <p:nvSpPr>
          <p:cNvPr id="3" name="Segnaposto contenuto 2"/>
          <p:cNvSpPr>
            <a:spLocks noGrp="1"/>
          </p:cNvSpPr>
          <p:nvPr>
            <p:ph idx="1"/>
          </p:nvPr>
        </p:nvSpPr>
        <p:spPr/>
        <p:txBody>
          <a:bodyPr>
            <a:normAutofit lnSpcReduction="10000"/>
          </a:bodyPr>
          <a:lstStyle/>
          <a:p>
            <a:r>
              <a:rPr lang="it-IT" dirty="0"/>
              <a:t>Preambolo della </a:t>
            </a:r>
            <a:r>
              <a:rPr lang="it-IT" dirty="0">
                <a:solidFill>
                  <a:srgbClr val="FF0000"/>
                </a:solidFill>
              </a:rPr>
              <a:t>Dichiarazione universale dei diritti dell'uomo</a:t>
            </a:r>
            <a:r>
              <a:rPr lang="it-IT" dirty="0"/>
              <a:t>, New York 9.12.1948, primo e terzo trattino: </a:t>
            </a:r>
            <a:endParaRPr lang="it-IT" dirty="0" smtClean="0"/>
          </a:p>
          <a:p>
            <a:r>
              <a:rPr lang="it-IT" dirty="0" smtClean="0"/>
              <a:t>«</a:t>
            </a:r>
            <a:r>
              <a:rPr lang="it-IT" i="1" dirty="0" smtClean="0"/>
              <a:t>Considerato </a:t>
            </a:r>
            <a:r>
              <a:rPr lang="it-IT" i="1" dirty="0"/>
              <a:t>che il riconoscimento della dignità inerente a tutti i membri della famiglia umana, e dei diritto diritti, uguali ed inalienabili, costituisce il fondamento della libertà, della giustizia e della pace nel mondo;…; Considerato che è indispensabile che i diritti dell'uomo siano protetti da norme giuridiche, se si vuole evitare che l'uomo sia costretto a ricorrere, come ultima istanza, alla ribellione contro la tirannia e </a:t>
            </a:r>
            <a:r>
              <a:rPr lang="it-IT" i="1" dirty="0" smtClean="0"/>
              <a:t>l'oppressione</a:t>
            </a:r>
            <a:r>
              <a:rPr lang="it-IT" dirty="0" smtClean="0"/>
              <a:t>»</a:t>
            </a:r>
          </a:p>
          <a:p>
            <a:r>
              <a:rPr lang="it-IT" dirty="0" smtClean="0"/>
              <a:t>Numerosi strumenti (convenzioni) promosse dalle Nazioni Unite hanno dato attuazione alla Dichiarazione universale, in particolare ai diritti cd del nocciolo duro o </a:t>
            </a:r>
            <a:r>
              <a:rPr lang="it-IT" u="sng" dirty="0" smtClean="0">
                <a:solidFill>
                  <a:srgbClr val="FF0000"/>
                </a:solidFill>
              </a:rPr>
              <a:t>Core UN </a:t>
            </a:r>
            <a:r>
              <a:rPr lang="it-IT" u="sng" dirty="0" err="1" smtClean="0">
                <a:solidFill>
                  <a:srgbClr val="FF0000"/>
                </a:solidFill>
              </a:rPr>
              <a:t>Fundamental</a:t>
            </a:r>
            <a:r>
              <a:rPr lang="it-IT" u="sng" dirty="0" smtClean="0">
                <a:solidFill>
                  <a:srgbClr val="FF0000"/>
                </a:solidFill>
              </a:rPr>
              <a:t> </a:t>
            </a:r>
            <a:r>
              <a:rPr lang="it-IT" u="sng" dirty="0" err="1" smtClean="0">
                <a:solidFill>
                  <a:srgbClr val="FF0000"/>
                </a:solidFill>
              </a:rPr>
              <a:t>Rights</a:t>
            </a:r>
            <a:r>
              <a:rPr lang="it-IT" u="sng" dirty="0" smtClean="0">
                <a:solidFill>
                  <a:srgbClr val="FF0000"/>
                </a:solidFill>
              </a:rPr>
              <a:t> </a:t>
            </a:r>
            <a:r>
              <a:rPr lang="it-IT" u="sng" dirty="0" err="1" smtClean="0">
                <a:solidFill>
                  <a:srgbClr val="FF0000"/>
                </a:solidFill>
              </a:rPr>
              <a:t>Treaties</a:t>
            </a:r>
            <a:r>
              <a:rPr lang="it-IT" dirty="0" smtClean="0"/>
              <a:t>:</a:t>
            </a:r>
          </a:p>
        </p:txBody>
      </p:sp>
    </p:spTree>
    <p:extLst>
      <p:ext uri="{BB962C8B-B14F-4D97-AF65-F5344CB8AC3E}">
        <p14:creationId xmlns:p14="http://schemas.microsoft.com/office/powerpoint/2010/main" val="311092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diritti fondamentali costitutivi del «nocciolo duro» della protezione </a:t>
            </a:r>
            <a:r>
              <a:rPr lang="it-IT" dirty="0" smtClean="0"/>
              <a:t>internazionale. Il divieto di genocidio</a:t>
            </a:r>
            <a:endParaRPr lang="it-IT" dirty="0"/>
          </a:p>
        </p:txBody>
      </p:sp>
      <p:sp>
        <p:nvSpPr>
          <p:cNvPr id="3" name="Segnaposto contenuto 2"/>
          <p:cNvSpPr>
            <a:spLocks noGrp="1"/>
          </p:cNvSpPr>
          <p:nvPr>
            <p:ph idx="1"/>
          </p:nvPr>
        </p:nvSpPr>
        <p:spPr/>
        <p:txBody>
          <a:bodyPr>
            <a:normAutofit fontScale="70000" lnSpcReduction="20000"/>
          </a:bodyPr>
          <a:lstStyle/>
          <a:p>
            <a:r>
              <a:rPr lang="en-US" sz="2300" dirty="0"/>
              <a:t>L</a:t>
            </a:r>
            <a:r>
              <a:rPr lang="en-US" sz="2300" dirty="0" smtClean="0"/>
              <a:t>a </a:t>
            </a:r>
            <a:r>
              <a:rPr lang="en-US" sz="2300" i="1" u="heavy" dirty="0" err="1">
                <a:solidFill>
                  <a:srgbClr val="FF0000"/>
                </a:solidFill>
              </a:rPr>
              <a:t>Convenzione</a:t>
            </a:r>
            <a:r>
              <a:rPr lang="en-US" sz="2300" i="1" u="heavy" dirty="0">
                <a:solidFill>
                  <a:srgbClr val="FF0000"/>
                </a:solidFill>
              </a:rPr>
              <a:t> </a:t>
            </a:r>
            <a:r>
              <a:rPr lang="en-US" sz="2300" i="1" u="heavy" dirty="0" err="1">
                <a:solidFill>
                  <a:srgbClr val="FF0000"/>
                </a:solidFill>
              </a:rPr>
              <a:t>sulla</a:t>
            </a:r>
            <a:r>
              <a:rPr lang="en-US" sz="2300" i="1" u="heavy" dirty="0">
                <a:solidFill>
                  <a:srgbClr val="FF0000"/>
                </a:solidFill>
              </a:rPr>
              <a:t> </a:t>
            </a:r>
            <a:r>
              <a:rPr lang="en-US" sz="2300" i="1" u="heavy" dirty="0" err="1">
                <a:solidFill>
                  <a:srgbClr val="FF0000"/>
                </a:solidFill>
              </a:rPr>
              <a:t>prevenzione</a:t>
            </a:r>
            <a:r>
              <a:rPr lang="en-US" sz="2300" i="1" u="heavy" dirty="0">
                <a:solidFill>
                  <a:srgbClr val="FF0000"/>
                </a:solidFill>
              </a:rPr>
              <a:t> e la </a:t>
            </a:r>
            <a:r>
              <a:rPr lang="en-US" sz="2300" i="1" u="heavy" dirty="0" err="1">
                <a:solidFill>
                  <a:srgbClr val="FF0000"/>
                </a:solidFill>
              </a:rPr>
              <a:t>punizione</a:t>
            </a:r>
            <a:r>
              <a:rPr lang="en-US" sz="2300" i="1" u="heavy" dirty="0">
                <a:solidFill>
                  <a:srgbClr val="FF0000"/>
                </a:solidFill>
              </a:rPr>
              <a:t> del </a:t>
            </a:r>
            <a:r>
              <a:rPr lang="en-US" sz="2300" i="1" u="heavy" dirty="0" err="1">
                <a:solidFill>
                  <a:srgbClr val="FF0000"/>
                </a:solidFill>
              </a:rPr>
              <a:t>crimine</a:t>
            </a:r>
            <a:r>
              <a:rPr lang="en-US" sz="2300" i="1" u="heavy" dirty="0">
                <a:solidFill>
                  <a:srgbClr val="FF0000"/>
                </a:solidFill>
              </a:rPr>
              <a:t> di </a:t>
            </a:r>
            <a:r>
              <a:rPr lang="en-US" sz="2300" i="1" u="heavy" dirty="0" err="1">
                <a:solidFill>
                  <a:srgbClr val="FF0000"/>
                </a:solidFill>
              </a:rPr>
              <a:t>genocidio</a:t>
            </a:r>
            <a:r>
              <a:rPr lang="en-US" sz="2300" dirty="0">
                <a:solidFill>
                  <a:srgbClr val="FF0000"/>
                </a:solidFill>
              </a:rPr>
              <a:t> </a:t>
            </a:r>
            <a:r>
              <a:rPr lang="en-US" sz="2300" dirty="0" smtClean="0"/>
              <a:t>(Convention on the prevention and punishment of the crime of Genocide), </a:t>
            </a:r>
            <a:r>
              <a:rPr lang="en-US" sz="2300" dirty="0" err="1" smtClean="0"/>
              <a:t>adottata</a:t>
            </a:r>
            <a:r>
              <a:rPr lang="en-US" sz="2300" dirty="0" smtClean="0"/>
              <a:t> </a:t>
            </a:r>
            <a:r>
              <a:rPr lang="en-US" sz="2300" dirty="0" err="1" smtClean="0"/>
              <a:t>dall’Assemblea</a:t>
            </a:r>
            <a:r>
              <a:rPr lang="en-US" sz="2300" dirty="0" smtClean="0"/>
              <a:t> </a:t>
            </a:r>
            <a:r>
              <a:rPr lang="en-US" sz="2300" dirty="0" err="1" smtClean="0"/>
              <a:t>generale</a:t>
            </a:r>
            <a:r>
              <a:rPr lang="en-US" sz="2300" dirty="0" smtClean="0"/>
              <a:t> </a:t>
            </a:r>
            <a:r>
              <a:rPr lang="en-US" sz="2300" dirty="0" err="1" smtClean="0"/>
              <a:t>il</a:t>
            </a:r>
            <a:r>
              <a:rPr lang="en-US" sz="2300" dirty="0" smtClean="0"/>
              <a:t> 9.12.1948</a:t>
            </a:r>
          </a:p>
          <a:p>
            <a:r>
              <a:rPr lang="en-US" sz="2300" dirty="0" smtClean="0"/>
              <a:t>Mette </a:t>
            </a:r>
            <a:r>
              <a:rPr lang="en-US" sz="2300" dirty="0"/>
              <a:t>al </a:t>
            </a:r>
            <a:r>
              <a:rPr lang="en-US" sz="2300" dirty="0" err="1"/>
              <a:t>bando</a:t>
            </a:r>
            <a:r>
              <a:rPr lang="en-US" sz="2300" dirty="0"/>
              <a:t> </a:t>
            </a:r>
            <a:r>
              <a:rPr lang="en-US" sz="2300" dirty="0" err="1"/>
              <a:t>il</a:t>
            </a:r>
            <a:r>
              <a:rPr lang="en-US" sz="2300" dirty="0"/>
              <a:t> </a:t>
            </a:r>
            <a:r>
              <a:rPr lang="en-US" sz="2300" dirty="0" err="1" smtClean="0"/>
              <a:t>crimine</a:t>
            </a:r>
            <a:r>
              <a:rPr lang="en-US" sz="2300" dirty="0" smtClean="0"/>
              <a:t> di “</a:t>
            </a:r>
            <a:r>
              <a:rPr lang="en-US" sz="2300" dirty="0" err="1" smtClean="0"/>
              <a:t>genocidio</a:t>
            </a:r>
            <a:r>
              <a:rPr lang="en-US" sz="2300" dirty="0" smtClean="0"/>
              <a:t>” </a:t>
            </a:r>
            <a:r>
              <a:rPr lang="en-US" sz="2300" dirty="0" err="1" smtClean="0"/>
              <a:t>definito</a:t>
            </a:r>
            <a:r>
              <a:rPr lang="en-US" sz="2300" dirty="0" smtClean="0"/>
              <a:t> </a:t>
            </a:r>
            <a:r>
              <a:rPr lang="en-US" sz="2300" dirty="0"/>
              <a:t>come “</a:t>
            </a:r>
            <a:r>
              <a:rPr lang="en-US" sz="2300" i="1" dirty="0"/>
              <a:t>any of the following acts </a:t>
            </a:r>
            <a:r>
              <a:rPr lang="en-US" sz="2300" i="1" u="sng" dirty="0">
                <a:solidFill>
                  <a:srgbClr val="FF0000"/>
                </a:solidFill>
              </a:rPr>
              <a:t>committed with intent</a:t>
            </a:r>
            <a:r>
              <a:rPr lang="en-US" sz="2300" i="1" dirty="0"/>
              <a:t> </a:t>
            </a:r>
            <a:r>
              <a:rPr lang="en-US" sz="2300" i="1" u="sng" dirty="0">
                <a:solidFill>
                  <a:srgbClr val="FF0000"/>
                </a:solidFill>
              </a:rPr>
              <a:t>to destroy</a:t>
            </a:r>
            <a:r>
              <a:rPr lang="en-US" sz="2300" i="1" dirty="0"/>
              <a:t>, in whole or in part, </a:t>
            </a:r>
            <a:r>
              <a:rPr lang="en-US" sz="2300" i="1" u="sng" dirty="0">
                <a:solidFill>
                  <a:srgbClr val="FF0000"/>
                </a:solidFill>
              </a:rPr>
              <a:t>a national, ethnical, racial or religious group</a:t>
            </a:r>
            <a:r>
              <a:rPr lang="en-US" sz="2300" dirty="0"/>
              <a:t>, as such: </a:t>
            </a:r>
            <a:r>
              <a:rPr lang="en-US" sz="2300" i="1" dirty="0"/>
              <a:t>(a) Killing members of the group; (b) Causing serious bodily or mental harm to members of the group; (c) Deliberately inflicting on the group conditions of life calculated to bring about its physical destruction in whole or in part; (d) Imposing measures intended to prevent births within the group; (e) Forcibly transferring children of the group to another group</a:t>
            </a:r>
            <a:r>
              <a:rPr lang="en-US" sz="2300" dirty="0"/>
              <a:t>” (art. </a:t>
            </a:r>
            <a:r>
              <a:rPr lang="it-IT" sz="2300" dirty="0"/>
              <a:t>II); </a:t>
            </a:r>
            <a:endParaRPr lang="it-IT" sz="2300" dirty="0" smtClean="0"/>
          </a:p>
          <a:p>
            <a:r>
              <a:rPr lang="it-IT" sz="2300" dirty="0" smtClean="0"/>
              <a:t>la </a:t>
            </a:r>
            <a:r>
              <a:rPr lang="it-IT" sz="2300" dirty="0"/>
              <a:t>Convenzione impone agli Stati contraenti di assumere le </a:t>
            </a:r>
            <a:r>
              <a:rPr lang="it-IT" sz="2300" u="sng" dirty="0">
                <a:solidFill>
                  <a:srgbClr val="FF0000"/>
                </a:solidFill>
              </a:rPr>
              <a:t>misure necessarie a punire il crimine</a:t>
            </a:r>
            <a:r>
              <a:rPr lang="it-IT" sz="2300" dirty="0"/>
              <a:t> nonché </a:t>
            </a:r>
            <a:r>
              <a:rPr lang="it-IT" sz="2300" u="sng" dirty="0">
                <a:solidFill>
                  <a:srgbClr val="FF0000"/>
                </a:solidFill>
              </a:rPr>
              <a:t>altri atti </a:t>
            </a:r>
            <a:r>
              <a:rPr lang="it-IT" sz="2300" dirty="0"/>
              <a:t>diretti </a:t>
            </a:r>
            <a:r>
              <a:rPr lang="it-IT" sz="2300" dirty="0" smtClean="0"/>
              <a:t>o collegati </a:t>
            </a:r>
            <a:r>
              <a:rPr lang="it-IT" sz="2300" u="sng" dirty="0" smtClean="0">
                <a:solidFill>
                  <a:srgbClr val="FF0000"/>
                </a:solidFill>
              </a:rPr>
              <a:t>alla </a:t>
            </a:r>
            <a:r>
              <a:rPr lang="it-IT" sz="2300" u="sng" dirty="0">
                <a:solidFill>
                  <a:srgbClr val="FF0000"/>
                </a:solidFill>
              </a:rPr>
              <a:t>sua commissione</a:t>
            </a:r>
            <a:r>
              <a:rPr lang="it-IT" sz="2300" dirty="0"/>
              <a:t> (pianificazione, incitamento, tentativo e complicità: art. III), che siano commessi </a:t>
            </a:r>
            <a:r>
              <a:rPr lang="it-IT" sz="2300" dirty="0">
                <a:solidFill>
                  <a:srgbClr val="FF0000"/>
                </a:solidFill>
              </a:rPr>
              <a:t>da persone con poteri di governo </a:t>
            </a:r>
            <a:r>
              <a:rPr lang="it-IT" sz="2300" dirty="0"/>
              <a:t>(“</a:t>
            </a:r>
            <a:r>
              <a:rPr lang="it-IT" sz="2300" dirty="0" err="1"/>
              <a:t>constitutionally</a:t>
            </a:r>
            <a:r>
              <a:rPr lang="it-IT" sz="2300" dirty="0"/>
              <a:t> </a:t>
            </a:r>
            <a:r>
              <a:rPr lang="it-IT" sz="2300" dirty="0" err="1"/>
              <a:t>responsible</a:t>
            </a:r>
            <a:r>
              <a:rPr lang="it-IT" sz="2300" dirty="0"/>
              <a:t> </a:t>
            </a:r>
            <a:r>
              <a:rPr lang="it-IT" sz="2300" dirty="0" err="1"/>
              <a:t>rulers</a:t>
            </a:r>
            <a:r>
              <a:rPr lang="it-IT" sz="2300" dirty="0"/>
              <a:t>”) o </a:t>
            </a:r>
            <a:r>
              <a:rPr lang="it-IT" sz="2300" dirty="0">
                <a:solidFill>
                  <a:srgbClr val="FF0000"/>
                </a:solidFill>
              </a:rPr>
              <a:t>da pubblici ufficiali </a:t>
            </a:r>
            <a:r>
              <a:rPr lang="it-IT" sz="2300" dirty="0"/>
              <a:t>o </a:t>
            </a:r>
            <a:r>
              <a:rPr lang="it-IT" sz="2300" dirty="0">
                <a:solidFill>
                  <a:srgbClr val="FF0000"/>
                </a:solidFill>
              </a:rPr>
              <a:t>da soggetti privati </a:t>
            </a:r>
            <a:r>
              <a:rPr lang="it-IT" sz="2300" dirty="0"/>
              <a:t>(art. IV</a:t>
            </a:r>
            <a:r>
              <a:rPr lang="it-IT" sz="2300" dirty="0" smtClean="0"/>
              <a:t>);</a:t>
            </a:r>
          </a:p>
          <a:p>
            <a:r>
              <a:rPr lang="it-IT" sz="2300" dirty="0" smtClean="0"/>
              <a:t>la Convenzione prevede </a:t>
            </a:r>
            <a:r>
              <a:rPr lang="it-IT" sz="2300" u="sng" dirty="0" smtClean="0">
                <a:solidFill>
                  <a:srgbClr val="FF0000"/>
                </a:solidFill>
              </a:rPr>
              <a:t>meccanismi di coordinamento </a:t>
            </a:r>
            <a:r>
              <a:rPr lang="it-IT" sz="2300" dirty="0" smtClean="0"/>
              <a:t>della sanzione statale, ossia dell’esercizio della </a:t>
            </a:r>
            <a:r>
              <a:rPr lang="it-IT" sz="2300" u="sng" dirty="0" smtClean="0">
                <a:solidFill>
                  <a:srgbClr val="FF0000"/>
                </a:solidFill>
              </a:rPr>
              <a:t>giurisdizione statale </a:t>
            </a:r>
            <a:r>
              <a:rPr lang="it-IT" sz="2300" dirty="0" smtClean="0"/>
              <a:t>(territoriale): sancendo (art. 7) che «</a:t>
            </a:r>
            <a:r>
              <a:rPr lang="en-US" sz="2300" i="1" dirty="0">
                <a:solidFill>
                  <a:srgbClr val="FF0000"/>
                </a:solidFill>
              </a:rPr>
              <a:t>Genocide and the other acts enumerated in Article 3 shall not be considered as political crimes for the purpose of extradition</a:t>
            </a:r>
            <a:r>
              <a:rPr lang="en-US" sz="2300" dirty="0" smtClean="0"/>
              <a:t>. The </a:t>
            </a:r>
            <a:r>
              <a:rPr lang="en-US" sz="2300" dirty="0"/>
              <a:t>Contracting Parties pledge themselves in such cases </a:t>
            </a:r>
            <a:r>
              <a:rPr lang="en-US" sz="2300" i="1" dirty="0">
                <a:solidFill>
                  <a:srgbClr val="FF0000"/>
                </a:solidFill>
              </a:rPr>
              <a:t>to grant extradition </a:t>
            </a:r>
            <a:r>
              <a:rPr lang="en-US" sz="2300" dirty="0"/>
              <a:t>in accordance with their laws and treaties in </a:t>
            </a:r>
            <a:r>
              <a:rPr lang="en-US" sz="2300" dirty="0" smtClean="0"/>
              <a:t>force</a:t>
            </a:r>
            <a:r>
              <a:rPr lang="it-IT" sz="2300" dirty="0" smtClean="0"/>
              <a:t>»;</a:t>
            </a:r>
          </a:p>
          <a:p>
            <a:r>
              <a:rPr lang="it-IT" sz="2300" dirty="0" smtClean="0"/>
              <a:t>Contempla una «clausola giurisdizionale» di competenza della Corte internazionale di giustizia per le controversie interstatali (art. IX)</a:t>
            </a:r>
            <a:endParaRPr lang="it-IT" sz="2300" dirty="0"/>
          </a:p>
          <a:p>
            <a:endParaRPr lang="it-IT" dirty="0"/>
          </a:p>
        </p:txBody>
      </p:sp>
    </p:spTree>
    <p:extLst>
      <p:ext uri="{BB962C8B-B14F-4D97-AF65-F5344CB8AC3E}">
        <p14:creationId xmlns:p14="http://schemas.microsoft.com/office/powerpoint/2010/main" val="407818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(sovranità interna)</a:t>
            </a:r>
            <a:endParaRPr lang="it-IT" dirty="0"/>
          </a:p>
        </p:txBody>
      </p:sp>
      <p:sp>
        <p:nvSpPr>
          <p:cNvPr id="3" name="Segnaposto contenuto 2"/>
          <p:cNvSpPr>
            <a:spLocks noGrp="1"/>
          </p:cNvSpPr>
          <p:nvPr>
            <p:ph idx="1"/>
          </p:nvPr>
        </p:nvSpPr>
        <p:spPr/>
        <p:txBody>
          <a:bodyPr>
            <a:noAutofit/>
          </a:bodyPr>
          <a:lstStyle/>
          <a:p>
            <a:r>
              <a:rPr lang="it-IT" sz="1500" dirty="0">
                <a:solidFill>
                  <a:srgbClr val="FF0000"/>
                </a:solidFill>
              </a:rPr>
              <a:t>L’</a:t>
            </a:r>
            <a:r>
              <a:rPr lang="it-IT" sz="1500" b="1" dirty="0" err="1">
                <a:solidFill>
                  <a:srgbClr val="FF0000"/>
                </a:solidFill>
              </a:rPr>
              <a:t>originarietà</a:t>
            </a:r>
            <a:r>
              <a:rPr lang="it-IT" sz="1500" b="1" dirty="0">
                <a:solidFill>
                  <a:srgbClr val="FF0000"/>
                </a:solidFill>
              </a:rPr>
              <a:t> interna</a:t>
            </a:r>
            <a:r>
              <a:rPr lang="it-IT" sz="1500" b="1" dirty="0"/>
              <a:t> </a:t>
            </a:r>
            <a:r>
              <a:rPr lang="it-IT" sz="1500" dirty="0"/>
              <a:t>dell’esercizio di poteri sovrani è presupposto che vale a escludere l’autonomia, sul piano internazionale, delle </a:t>
            </a:r>
            <a:r>
              <a:rPr lang="it-IT" sz="1500" b="1" dirty="0">
                <a:solidFill>
                  <a:srgbClr val="FF0000"/>
                </a:solidFill>
              </a:rPr>
              <a:t>ripartizioni amministrative (o politiche) interne</a:t>
            </a:r>
            <a:r>
              <a:rPr lang="it-IT" sz="1500" dirty="0"/>
              <a:t>. </a:t>
            </a:r>
            <a:endParaRPr lang="it-IT" sz="1500" dirty="0" smtClean="0"/>
          </a:p>
          <a:p>
            <a:r>
              <a:rPr lang="it-IT" sz="1500" b="1" u="sng" dirty="0" smtClean="0">
                <a:solidFill>
                  <a:srgbClr val="FF0000"/>
                </a:solidFill>
              </a:rPr>
              <a:t>Principio </a:t>
            </a:r>
            <a:r>
              <a:rPr lang="it-IT" sz="1500" b="1" u="sng" dirty="0">
                <a:solidFill>
                  <a:srgbClr val="FF0000"/>
                </a:solidFill>
              </a:rPr>
              <a:t>di unità dello Stato nel diritto internazionale</a:t>
            </a:r>
            <a:r>
              <a:rPr lang="it-IT" sz="1500" dirty="0"/>
              <a:t>. Lo Stato è libero di organizzare come crede il suo ordimento costituzionale (accentramento o decentramento organico; principio di auto-organizzazione interna dello Stato, garantita ma non disciplinata dal diritto internazionale: vedi </a:t>
            </a:r>
            <a:r>
              <a:rPr lang="it-IT" sz="1500" dirty="0">
                <a:cs typeface="Times New Roman" panose="02020603050405020304" pitchFamily="18" charset="0"/>
              </a:rPr>
              <a:t>↔immunità dalla giurisdizione estera</a:t>
            </a:r>
            <a:r>
              <a:rPr lang="it-IT" sz="1500" dirty="0"/>
              <a:t>). A fronte di tale discrezionalità, i comportamenti e atti di tutti i suoi organi, agenti nell’esercizio di potestà pubbliche, </a:t>
            </a:r>
            <a:r>
              <a:rPr lang="it-IT" sz="1500" b="1" dirty="0">
                <a:solidFill>
                  <a:srgbClr val="FF0000"/>
                </a:solidFill>
              </a:rPr>
              <a:t>sono riconducibili allo Stato in modo unitario </a:t>
            </a:r>
            <a:r>
              <a:rPr lang="it-IT" sz="1500" dirty="0"/>
              <a:t>(anche se, sotto il profilo interno, si tratta di un ente complesso: potere esecutivo, ma anche potere legislativo e giudiziario; Stati unitari o federali o amministrativamente decentrati). Conferme giurisprudenziali: CIG, 19.1.2009, domanda di interpretazione della sentenza del 31.3.2004, </a:t>
            </a:r>
            <a:r>
              <a:rPr lang="it-IT" sz="1500" i="1" u="sng" dirty="0">
                <a:solidFill>
                  <a:srgbClr val="FF0000"/>
                </a:solidFill>
              </a:rPr>
              <a:t>Messico c. Stati Uniti (Avena)</a:t>
            </a:r>
            <a:r>
              <a:rPr lang="it-IT" sz="1500" dirty="0"/>
              <a:t>; CGUE, Commissione c. Italia, 9.12.2003, C-129/00. </a:t>
            </a:r>
            <a:endParaRPr lang="it-IT" sz="1500" dirty="0" smtClean="0"/>
          </a:p>
          <a:p>
            <a:r>
              <a:rPr lang="it-IT" sz="1500" dirty="0" smtClean="0"/>
              <a:t>Il </a:t>
            </a:r>
            <a:r>
              <a:rPr lang="it-IT" sz="1500" dirty="0"/>
              <a:t>c.d. </a:t>
            </a:r>
            <a:r>
              <a:rPr lang="it-IT" sz="1500" b="1" dirty="0">
                <a:solidFill>
                  <a:srgbClr val="FF0000"/>
                </a:solidFill>
              </a:rPr>
              <a:t>principio di indifferenza</a:t>
            </a:r>
            <a:r>
              <a:rPr lang="it-IT" sz="1500" dirty="0"/>
              <a:t> del diritto internazionale per le articolazioni interne dello Stato (prospettiva della soggettività) costringe lo Stato a dotarsi di strumenti per far sì che le sue articolazioni interne (orizzontali o verticali) rispettino le norme internazionali (prospettiva della responsabilità internazionale: oltre ai casi citati, v. CIG, 3.2.2012, </a:t>
            </a:r>
            <a:r>
              <a:rPr lang="it-IT" sz="1500" i="1" u="sng" dirty="0">
                <a:solidFill>
                  <a:srgbClr val="FF0000"/>
                </a:solidFill>
              </a:rPr>
              <a:t>Immunità giurisdizionali dello Stato (Germania c. Italia)</a:t>
            </a:r>
            <a:r>
              <a:rPr lang="it-IT" sz="1500" dirty="0"/>
              <a:t>. Le ripartizioni interne degli Stati federali non hanno, dunque, in principio, «esistenza» sul piano internazionale (si tratta di organi decentrati del governo federale (Quadri). </a:t>
            </a:r>
            <a:r>
              <a:rPr lang="it-IT" sz="1500" b="1" dirty="0">
                <a:solidFill>
                  <a:srgbClr val="0070C0"/>
                </a:solidFill>
              </a:rPr>
              <a:t>Regola di eccezione</a:t>
            </a:r>
            <a:r>
              <a:rPr lang="it-IT" sz="1500" dirty="0"/>
              <a:t> (difficilmente applicata in pratica) che ricorre quando, secondo il diritto interno nella sua dimensione “effettiva”, le articolazioni federate interne </a:t>
            </a:r>
            <a:r>
              <a:rPr lang="it-IT" sz="1500" b="1" i="1" u="sng" dirty="0">
                <a:solidFill>
                  <a:srgbClr val="0070C0"/>
                </a:solidFill>
              </a:rPr>
              <a:t>contraggono e sono responsabili in proprio</a:t>
            </a:r>
            <a:r>
              <a:rPr lang="it-IT" sz="1500" dirty="0"/>
              <a:t> di obblighi internazionali (rinvio al diritto interno, al suo modo di essere in concreto).</a:t>
            </a:r>
          </a:p>
          <a:p>
            <a:endParaRPr lang="it-IT" sz="1100" dirty="0"/>
          </a:p>
        </p:txBody>
      </p:sp>
    </p:spTree>
    <p:extLst>
      <p:ext uri="{BB962C8B-B14F-4D97-AF65-F5344CB8AC3E}">
        <p14:creationId xmlns:p14="http://schemas.microsoft.com/office/powerpoint/2010/main" val="60244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Divieto di discriminazione razziale</a:t>
            </a:r>
            <a:endParaRPr lang="it-IT" dirty="0"/>
          </a:p>
        </p:txBody>
      </p:sp>
      <p:sp>
        <p:nvSpPr>
          <p:cNvPr id="3" name="Segnaposto contenuto 2"/>
          <p:cNvSpPr>
            <a:spLocks noGrp="1"/>
          </p:cNvSpPr>
          <p:nvPr>
            <p:ph idx="1"/>
          </p:nvPr>
        </p:nvSpPr>
        <p:spPr/>
        <p:txBody>
          <a:bodyPr>
            <a:normAutofit fontScale="62500" lnSpcReduction="20000"/>
          </a:bodyPr>
          <a:lstStyle/>
          <a:p>
            <a:pPr algn="just"/>
            <a:r>
              <a:rPr lang="en-US" kern="50" dirty="0" smtClean="0">
                <a:ea typeface="DejaVu Sans" panose="020B0603030804020204" pitchFamily="34" charset="0"/>
              </a:rPr>
              <a:t>La </a:t>
            </a:r>
            <a:r>
              <a:rPr lang="en-US" i="1" u="heavy" kern="50" dirty="0" err="1">
                <a:solidFill>
                  <a:srgbClr val="FF0000"/>
                </a:solidFill>
                <a:ea typeface="DejaVu Sans" panose="020B0603030804020204" pitchFamily="34" charset="0"/>
              </a:rPr>
              <a:t>Convenzione</a:t>
            </a:r>
            <a:r>
              <a:rPr lang="en-US" i="1" u="heavy" kern="50" dirty="0">
                <a:solidFill>
                  <a:srgbClr val="FF0000"/>
                </a:solidFill>
                <a:ea typeface="DejaVu Sans" panose="020B0603030804020204" pitchFamily="34" charset="0"/>
              </a:rPr>
              <a:t> </a:t>
            </a:r>
            <a:r>
              <a:rPr lang="en-US" i="1" u="heavy" kern="50" dirty="0" err="1">
                <a:solidFill>
                  <a:srgbClr val="FF0000"/>
                </a:solidFill>
                <a:ea typeface="DejaVu Sans" panose="020B0603030804020204" pitchFamily="34" charset="0"/>
              </a:rPr>
              <a:t>internazionale</a:t>
            </a:r>
            <a:r>
              <a:rPr lang="en-US" i="1" u="heavy" kern="50" dirty="0">
                <a:solidFill>
                  <a:srgbClr val="FF0000"/>
                </a:solidFill>
                <a:ea typeface="DejaVu Sans" panose="020B0603030804020204" pitchFamily="34" charset="0"/>
              </a:rPr>
              <a:t> per </a:t>
            </a:r>
            <a:r>
              <a:rPr lang="en-US" i="1" u="heavy" kern="50" dirty="0" err="1">
                <a:solidFill>
                  <a:srgbClr val="FF0000"/>
                </a:solidFill>
                <a:ea typeface="DejaVu Sans" panose="020B0603030804020204" pitchFamily="34" charset="0"/>
              </a:rPr>
              <a:t>l’eliminazione</a:t>
            </a:r>
            <a:r>
              <a:rPr lang="en-US" i="1" u="heavy" kern="50" dirty="0">
                <a:solidFill>
                  <a:srgbClr val="FF0000"/>
                </a:solidFill>
                <a:ea typeface="DejaVu Sans" panose="020B0603030804020204" pitchFamily="34" charset="0"/>
              </a:rPr>
              <a:t> di </a:t>
            </a:r>
            <a:r>
              <a:rPr lang="en-US" i="1" u="heavy" kern="50" dirty="0" err="1">
                <a:solidFill>
                  <a:srgbClr val="FF0000"/>
                </a:solidFill>
                <a:ea typeface="DejaVu Sans" panose="020B0603030804020204" pitchFamily="34" charset="0"/>
              </a:rPr>
              <a:t>ogni</a:t>
            </a:r>
            <a:r>
              <a:rPr lang="en-US" i="1" u="heavy" kern="50" dirty="0">
                <a:solidFill>
                  <a:srgbClr val="FF0000"/>
                </a:solidFill>
                <a:ea typeface="DejaVu Sans" panose="020B0603030804020204" pitchFamily="34" charset="0"/>
              </a:rPr>
              <a:t> forma di </a:t>
            </a:r>
            <a:r>
              <a:rPr lang="en-US" i="1" u="heavy" kern="50" dirty="0" err="1">
                <a:solidFill>
                  <a:srgbClr val="FF0000"/>
                </a:solidFill>
                <a:ea typeface="DejaVu Sans" panose="020B0603030804020204" pitchFamily="34" charset="0"/>
              </a:rPr>
              <a:t>discriminazione</a:t>
            </a:r>
            <a:r>
              <a:rPr lang="en-US" i="1" u="heavy" kern="50" dirty="0">
                <a:solidFill>
                  <a:srgbClr val="FF0000"/>
                </a:solidFill>
                <a:ea typeface="DejaVu Sans" panose="020B0603030804020204" pitchFamily="34" charset="0"/>
              </a:rPr>
              <a:t> </a:t>
            </a:r>
            <a:r>
              <a:rPr lang="en-US" i="1" u="heavy" kern="50" dirty="0" err="1">
                <a:solidFill>
                  <a:srgbClr val="FF0000"/>
                </a:solidFill>
                <a:ea typeface="DejaVu Sans" panose="020B0603030804020204" pitchFamily="34" charset="0"/>
              </a:rPr>
              <a:t>razziale</a:t>
            </a:r>
            <a:r>
              <a:rPr lang="en-US" kern="50" dirty="0">
                <a:ea typeface="DejaVu Sans" panose="020B0603030804020204" pitchFamily="34" charset="0"/>
              </a:rPr>
              <a:t> (21.12.1965) (International Convention on the Elimination of All Forms of Racial </a:t>
            </a:r>
            <a:r>
              <a:rPr lang="en-US" kern="50" dirty="0" smtClean="0">
                <a:ea typeface="DejaVu Sans" panose="020B0603030804020204" pitchFamily="34" charset="0"/>
              </a:rPr>
              <a:t>Discrimination). La </a:t>
            </a:r>
            <a:r>
              <a:rPr lang="en-US" kern="50" dirty="0" err="1">
                <a:ea typeface="DejaVu Sans" panose="020B0603030804020204" pitchFamily="34" charset="0"/>
              </a:rPr>
              <a:t>Convenzione</a:t>
            </a:r>
            <a:r>
              <a:rPr lang="en-US" kern="50" dirty="0">
                <a:ea typeface="DejaVu Sans" panose="020B0603030804020204" pitchFamily="34" charset="0"/>
              </a:rPr>
              <a:t> </a:t>
            </a:r>
            <a:r>
              <a:rPr lang="en-US" kern="50" dirty="0" err="1">
                <a:ea typeface="DejaVu Sans" panose="020B0603030804020204" pitchFamily="34" charset="0"/>
              </a:rPr>
              <a:t>ribadisce</a:t>
            </a:r>
            <a:r>
              <a:rPr lang="en-US" kern="50" dirty="0">
                <a:ea typeface="DejaVu Sans" panose="020B0603030804020204" pitchFamily="34" charset="0"/>
              </a:rPr>
              <a:t> </a:t>
            </a:r>
            <a:r>
              <a:rPr lang="en-US" kern="50" dirty="0" err="1">
                <a:ea typeface="DejaVu Sans" panose="020B0603030804020204" pitchFamily="34" charset="0"/>
              </a:rPr>
              <a:t>che</a:t>
            </a:r>
            <a:r>
              <a:rPr lang="en-US" kern="50" dirty="0">
                <a:ea typeface="DejaVu Sans" panose="020B0603030804020204" pitchFamily="34" charset="0"/>
              </a:rPr>
              <a:t> “</a:t>
            </a:r>
            <a:r>
              <a:rPr lang="en-US" i="1" kern="50" dirty="0">
                <a:solidFill>
                  <a:srgbClr val="FF0000"/>
                </a:solidFill>
                <a:ea typeface="DejaVu Sans" panose="020B0603030804020204" pitchFamily="34" charset="0"/>
              </a:rPr>
              <a:t>any doctrine of superiority based on racial differentiation is scientifically false, morally condemnable, socially unjust and dangerous</a:t>
            </a:r>
            <a:r>
              <a:rPr lang="en-US" kern="50" dirty="0">
                <a:ea typeface="DejaVu Sans" panose="020B0603030804020204" pitchFamily="34" charset="0"/>
              </a:rPr>
              <a:t>, and that </a:t>
            </a:r>
            <a:r>
              <a:rPr lang="en-US" i="1" kern="50" dirty="0">
                <a:solidFill>
                  <a:srgbClr val="FF0000"/>
                </a:solidFill>
                <a:ea typeface="DejaVu Sans" panose="020B0603030804020204" pitchFamily="34" charset="0"/>
              </a:rPr>
              <a:t>there is no justification for racial discrimination, in theory or in practice, anywhere</a:t>
            </a:r>
            <a:r>
              <a:rPr lang="en-US" kern="50" dirty="0">
                <a:ea typeface="DejaVu Sans" panose="020B0603030804020204" pitchFamily="34" charset="0"/>
              </a:rPr>
              <a:t>”, e </a:t>
            </a:r>
            <a:endParaRPr lang="en-US" kern="50" dirty="0" smtClean="0">
              <a:ea typeface="DejaVu Sans" panose="020B0603030804020204" pitchFamily="34" charset="0"/>
            </a:endParaRPr>
          </a:p>
          <a:p>
            <a:pPr algn="just"/>
            <a:r>
              <a:rPr lang="en-US" kern="50" dirty="0" err="1" smtClean="0">
                <a:ea typeface="DejaVu Sans" panose="020B0603030804020204" pitchFamily="34" charset="0"/>
              </a:rPr>
              <a:t>affida</a:t>
            </a:r>
            <a:r>
              <a:rPr lang="en-US" kern="50" dirty="0" smtClean="0">
                <a:ea typeface="DejaVu Sans" panose="020B0603030804020204" pitchFamily="34" charset="0"/>
              </a:rPr>
              <a:t> </a:t>
            </a:r>
            <a:r>
              <a:rPr lang="en-US" kern="50" dirty="0" err="1">
                <a:ea typeface="DejaVu Sans" panose="020B0603030804020204" pitchFamily="34" charset="0"/>
              </a:rPr>
              <a:t>alle</a:t>
            </a:r>
            <a:r>
              <a:rPr lang="en-US" kern="50" dirty="0">
                <a:ea typeface="DejaVu Sans" panose="020B0603030804020204" pitchFamily="34" charset="0"/>
              </a:rPr>
              <a:t> </a:t>
            </a:r>
            <a:r>
              <a:rPr lang="en-US" kern="50" dirty="0" err="1">
                <a:ea typeface="DejaVu Sans" panose="020B0603030804020204" pitchFamily="34" charset="0"/>
              </a:rPr>
              <a:t>Parti</a:t>
            </a:r>
            <a:r>
              <a:rPr lang="en-US" kern="50" dirty="0">
                <a:ea typeface="DejaVu Sans" panose="020B0603030804020204" pitchFamily="34" charset="0"/>
              </a:rPr>
              <a:t> </a:t>
            </a:r>
            <a:r>
              <a:rPr lang="en-US" kern="50" dirty="0" err="1">
                <a:ea typeface="DejaVu Sans" panose="020B0603030804020204" pitchFamily="34" charset="0"/>
              </a:rPr>
              <a:t>contraenti</a:t>
            </a:r>
            <a:r>
              <a:rPr lang="en-US" kern="50" dirty="0">
                <a:ea typeface="DejaVu Sans" panose="020B0603030804020204" pitchFamily="34" charset="0"/>
              </a:rPr>
              <a:t> </a:t>
            </a:r>
            <a:r>
              <a:rPr lang="en-US" kern="50" dirty="0" err="1">
                <a:ea typeface="DejaVu Sans" panose="020B0603030804020204" pitchFamily="34" charset="0"/>
              </a:rPr>
              <a:t>il</a:t>
            </a:r>
            <a:r>
              <a:rPr lang="en-US" kern="50" dirty="0">
                <a:ea typeface="DejaVu Sans" panose="020B0603030804020204" pitchFamily="34" charset="0"/>
              </a:rPr>
              <a:t> </a:t>
            </a:r>
            <a:r>
              <a:rPr lang="en-US" kern="50" dirty="0" err="1">
                <a:ea typeface="DejaVu Sans" panose="020B0603030804020204" pitchFamily="34" charset="0"/>
              </a:rPr>
              <a:t>compito</a:t>
            </a:r>
            <a:r>
              <a:rPr lang="en-US" kern="50" dirty="0">
                <a:ea typeface="DejaVu Sans" panose="020B0603030804020204" pitchFamily="34" charset="0"/>
              </a:rPr>
              <a:t> di </a:t>
            </a:r>
            <a:r>
              <a:rPr lang="en-US" u="sng" kern="50" dirty="0" err="1">
                <a:solidFill>
                  <a:srgbClr val="FF0000"/>
                </a:solidFill>
                <a:ea typeface="DejaVu Sans" panose="020B0603030804020204" pitchFamily="34" charset="0"/>
              </a:rPr>
              <a:t>prevenire</a:t>
            </a:r>
            <a:r>
              <a:rPr lang="en-US" u="sng" kern="50" dirty="0">
                <a:solidFill>
                  <a:srgbClr val="FF0000"/>
                </a:solidFill>
                <a:ea typeface="DejaVu Sans" panose="020B0603030804020204" pitchFamily="34" charset="0"/>
              </a:rPr>
              <a:t>, </a:t>
            </a:r>
            <a:r>
              <a:rPr lang="en-US" u="sng" kern="50" dirty="0" err="1">
                <a:solidFill>
                  <a:srgbClr val="FF0000"/>
                </a:solidFill>
                <a:ea typeface="DejaVu Sans" panose="020B0603030804020204" pitchFamily="34" charset="0"/>
              </a:rPr>
              <a:t>punire</a:t>
            </a:r>
            <a:r>
              <a:rPr lang="en-US" u="sng" kern="50" dirty="0">
                <a:solidFill>
                  <a:srgbClr val="FF0000"/>
                </a:solidFill>
                <a:ea typeface="DejaVu Sans" panose="020B0603030804020204" pitchFamily="34" charset="0"/>
              </a:rPr>
              <a:t> </a:t>
            </a:r>
            <a:r>
              <a:rPr lang="en-US" u="sng" kern="50" dirty="0" err="1">
                <a:solidFill>
                  <a:srgbClr val="FF0000"/>
                </a:solidFill>
                <a:ea typeface="DejaVu Sans" panose="020B0603030804020204" pitchFamily="34" charset="0"/>
              </a:rPr>
              <a:t>ed</a:t>
            </a:r>
            <a:r>
              <a:rPr lang="en-US" u="sng" kern="50" dirty="0">
                <a:solidFill>
                  <a:srgbClr val="FF0000"/>
                </a:solidFill>
                <a:ea typeface="DejaVu Sans" panose="020B0603030804020204" pitchFamily="34" charset="0"/>
              </a:rPr>
              <a:t> </a:t>
            </a:r>
            <a:r>
              <a:rPr lang="en-US" u="sng" kern="50" dirty="0" err="1">
                <a:solidFill>
                  <a:srgbClr val="FF0000"/>
                </a:solidFill>
                <a:ea typeface="DejaVu Sans" panose="020B0603030804020204" pitchFamily="34" charset="0"/>
              </a:rPr>
              <a:t>eradicare</a:t>
            </a:r>
            <a:r>
              <a:rPr lang="en-US" u="sng" kern="50" dirty="0">
                <a:solidFill>
                  <a:srgbClr val="FF0000"/>
                </a:solidFill>
                <a:ea typeface="DejaVu Sans" panose="020B0603030804020204" pitchFamily="34" charset="0"/>
              </a:rPr>
              <a:t> </a:t>
            </a:r>
            <a:r>
              <a:rPr lang="en-US" kern="50" dirty="0">
                <a:ea typeface="DejaVu Sans" panose="020B0603030804020204" pitchFamily="34" charset="0"/>
              </a:rPr>
              <a:t>(art. 2) </a:t>
            </a:r>
            <a:r>
              <a:rPr lang="en-US" kern="50" dirty="0" err="1">
                <a:ea typeface="DejaVu Sans" panose="020B0603030804020204" pitchFamily="34" charset="0"/>
              </a:rPr>
              <a:t>ogni</a:t>
            </a:r>
            <a:r>
              <a:rPr lang="en-US" kern="50" dirty="0">
                <a:ea typeface="DejaVu Sans" panose="020B0603030804020204" pitchFamily="34" charset="0"/>
              </a:rPr>
              <a:t> forma di </a:t>
            </a:r>
            <a:r>
              <a:rPr lang="en-US" kern="50" dirty="0" err="1">
                <a:ea typeface="DejaVu Sans" panose="020B0603030804020204" pitchFamily="34" charset="0"/>
              </a:rPr>
              <a:t>discriminazione</a:t>
            </a:r>
            <a:r>
              <a:rPr lang="en-US" kern="50" dirty="0">
                <a:ea typeface="DejaVu Sans" panose="020B0603030804020204" pitchFamily="34" charset="0"/>
              </a:rPr>
              <a:t> </a:t>
            </a:r>
            <a:r>
              <a:rPr lang="en-US" kern="50" dirty="0" err="1">
                <a:ea typeface="DejaVu Sans" panose="020B0603030804020204" pitchFamily="34" charset="0"/>
              </a:rPr>
              <a:t>razziale</a:t>
            </a:r>
            <a:r>
              <a:rPr lang="en-US" kern="50" dirty="0">
                <a:ea typeface="DejaVu Sans" panose="020B0603030804020204" pitchFamily="34" charset="0"/>
              </a:rPr>
              <a:t>, </a:t>
            </a:r>
            <a:r>
              <a:rPr lang="en-US" kern="50" dirty="0" err="1">
                <a:ea typeface="DejaVu Sans" panose="020B0603030804020204" pitchFamily="34" charset="0"/>
              </a:rPr>
              <a:t>intesa</a:t>
            </a:r>
            <a:r>
              <a:rPr lang="en-US" kern="50" dirty="0">
                <a:ea typeface="DejaVu Sans" panose="020B0603030804020204" pitchFamily="34" charset="0"/>
              </a:rPr>
              <a:t> come “</a:t>
            </a:r>
            <a:r>
              <a:rPr lang="en-US" i="1" kern="50" dirty="0">
                <a:solidFill>
                  <a:srgbClr val="FF0000"/>
                </a:solidFill>
                <a:ea typeface="DejaVu Sans" panose="020B0603030804020204" pitchFamily="34" charset="0"/>
              </a:rPr>
              <a:t>any distinction, exclusion, restriction or preference</a:t>
            </a:r>
            <a:r>
              <a:rPr lang="en-US" kern="50" dirty="0">
                <a:ea typeface="DejaVu Sans" panose="020B0603030804020204" pitchFamily="34" charset="0"/>
              </a:rPr>
              <a:t> based on race, </a:t>
            </a:r>
            <a:r>
              <a:rPr lang="en-US" kern="50" dirty="0" err="1">
                <a:ea typeface="DejaVu Sans" panose="020B0603030804020204" pitchFamily="34" charset="0"/>
              </a:rPr>
              <a:t>colour</a:t>
            </a:r>
            <a:r>
              <a:rPr lang="en-US" kern="50" dirty="0">
                <a:ea typeface="DejaVu Sans" panose="020B0603030804020204" pitchFamily="34" charset="0"/>
              </a:rPr>
              <a:t>, descent, or national or ethnic origin </a:t>
            </a:r>
            <a:r>
              <a:rPr lang="en-US" i="1" kern="50" dirty="0">
                <a:solidFill>
                  <a:srgbClr val="FF0000"/>
                </a:solidFill>
                <a:ea typeface="DejaVu Sans" panose="020B0603030804020204" pitchFamily="34" charset="0"/>
              </a:rPr>
              <a:t>which has the purpose or effect of nullifying or impairing the recognition, enjoyment or exercise</a:t>
            </a:r>
            <a:r>
              <a:rPr lang="en-US" kern="50" dirty="0">
                <a:ea typeface="DejaVu Sans" panose="020B0603030804020204" pitchFamily="34" charset="0"/>
              </a:rPr>
              <a:t>, on an equal footing, </a:t>
            </a:r>
            <a:r>
              <a:rPr lang="en-US" i="1" kern="50" dirty="0">
                <a:solidFill>
                  <a:srgbClr val="FF0000"/>
                </a:solidFill>
                <a:ea typeface="DejaVu Sans" panose="020B0603030804020204" pitchFamily="34" charset="0"/>
              </a:rPr>
              <a:t>of human rights and fundamental freedoms in the political, economic, social, cultural or any other field of public life</a:t>
            </a:r>
            <a:r>
              <a:rPr lang="en-US" kern="50" dirty="0">
                <a:ea typeface="DejaVu Sans" panose="020B0603030804020204" pitchFamily="34" charset="0"/>
              </a:rPr>
              <a:t>” (art. 1</a:t>
            </a:r>
            <a:r>
              <a:rPr lang="en-US" kern="50" dirty="0" smtClean="0">
                <a:ea typeface="DejaVu Sans" panose="020B0603030804020204" pitchFamily="34" charset="0"/>
              </a:rPr>
              <a:t>): la </a:t>
            </a:r>
            <a:r>
              <a:rPr lang="en-US" kern="50" dirty="0" err="1" smtClean="0">
                <a:ea typeface="DejaVu Sans" panose="020B0603030804020204" pitchFamily="34" charset="0"/>
              </a:rPr>
              <a:t>Convenzione</a:t>
            </a:r>
            <a:r>
              <a:rPr lang="en-US" kern="50" dirty="0" smtClean="0">
                <a:ea typeface="DejaVu Sans" panose="020B0603030804020204" pitchFamily="34" charset="0"/>
              </a:rPr>
              <a:t> </a:t>
            </a:r>
            <a:r>
              <a:rPr lang="en-US" kern="50" dirty="0" err="1" smtClean="0">
                <a:ea typeface="DejaVu Sans" panose="020B0603030804020204" pitchFamily="34" charset="0"/>
              </a:rPr>
              <a:t>sancisce</a:t>
            </a:r>
            <a:r>
              <a:rPr lang="en-US" kern="50" dirty="0" smtClean="0">
                <a:ea typeface="DejaVu Sans" panose="020B0603030804020204" pitchFamily="34" charset="0"/>
              </a:rPr>
              <a:t> </a:t>
            </a:r>
            <a:r>
              <a:rPr lang="en-US" kern="50" dirty="0" err="1" smtClean="0">
                <a:ea typeface="DejaVu Sans" panose="020B0603030804020204" pitchFamily="34" charset="0"/>
              </a:rPr>
              <a:t>dunque</a:t>
            </a:r>
            <a:r>
              <a:rPr lang="en-US" kern="50" dirty="0" smtClean="0">
                <a:ea typeface="DejaVu Sans" panose="020B0603030804020204" pitchFamily="34" charset="0"/>
              </a:rPr>
              <a:t> un </a:t>
            </a:r>
            <a:r>
              <a:rPr lang="en-US" kern="50" dirty="0" err="1" smtClean="0">
                <a:ea typeface="DejaVu Sans" panose="020B0603030804020204" pitchFamily="34" charset="0"/>
              </a:rPr>
              <a:t>divieto</a:t>
            </a:r>
            <a:r>
              <a:rPr lang="en-US" kern="50" dirty="0" smtClean="0">
                <a:ea typeface="DejaVu Sans" panose="020B0603030804020204" pitchFamily="34" charset="0"/>
              </a:rPr>
              <a:t> di “</a:t>
            </a:r>
            <a:r>
              <a:rPr lang="en-US" kern="50" dirty="0" err="1" smtClean="0">
                <a:ea typeface="DejaVu Sans" panose="020B0603030804020204" pitchFamily="34" charset="0"/>
              </a:rPr>
              <a:t>discriminazione</a:t>
            </a:r>
            <a:r>
              <a:rPr lang="en-US" kern="50" dirty="0" smtClean="0">
                <a:ea typeface="DejaVu Sans" panose="020B0603030804020204" pitchFamily="34" charset="0"/>
              </a:rPr>
              <a:t> </a:t>
            </a:r>
            <a:r>
              <a:rPr lang="en-US" kern="50" dirty="0" err="1" smtClean="0">
                <a:ea typeface="DejaVu Sans" panose="020B0603030804020204" pitchFamily="34" charset="0"/>
              </a:rPr>
              <a:t>razziale</a:t>
            </a:r>
            <a:r>
              <a:rPr lang="en-US" kern="50" dirty="0" smtClean="0">
                <a:ea typeface="DejaVu Sans" panose="020B0603030804020204" pitchFamily="34" charset="0"/>
              </a:rPr>
              <a:t>” </a:t>
            </a:r>
            <a:r>
              <a:rPr lang="en-US" kern="50" dirty="0" err="1" smtClean="0">
                <a:ea typeface="DejaVu Sans" panose="020B0603030804020204" pitchFamily="34" charset="0"/>
              </a:rPr>
              <a:t>nel</a:t>
            </a:r>
            <a:r>
              <a:rPr lang="en-US" kern="50" dirty="0" smtClean="0">
                <a:ea typeface="DejaVu Sans" panose="020B0603030804020204" pitchFamily="34" charset="0"/>
              </a:rPr>
              <a:t> </a:t>
            </a:r>
            <a:r>
              <a:rPr lang="en-US" kern="50" dirty="0" err="1" smtClean="0">
                <a:ea typeface="DejaVu Sans" panose="020B0603030804020204" pitchFamily="34" charset="0"/>
              </a:rPr>
              <a:t>godimento</a:t>
            </a:r>
            <a:r>
              <a:rPr lang="en-US" kern="50" dirty="0" smtClean="0">
                <a:ea typeface="DejaVu Sans" panose="020B0603030804020204" pitchFamily="34" charset="0"/>
              </a:rPr>
              <a:t> </a:t>
            </a:r>
            <a:r>
              <a:rPr lang="en-US" kern="50" dirty="0" err="1" smtClean="0">
                <a:ea typeface="DejaVu Sans" panose="020B0603030804020204" pitchFamily="34" charset="0"/>
              </a:rPr>
              <a:t>dei</a:t>
            </a:r>
            <a:r>
              <a:rPr lang="en-US" kern="50" dirty="0" smtClean="0">
                <a:ea typeface="DejaVu Sans" panose="020B0603030804020204" pitchFamily="34" charset="0"/>
              </a:rPr>
              <a:t> </a:t>
            </a:r>
            <a:r>
              <a:rPr lang="en-US" kern="50" dirty="0" err="1" smtClean="0">
                <a:ea typeface="DejaVu Sans" panose="020B0603030804020204" pitchFamily="34" charset="0"/>
              </a:rPr>
              <a:t>diritti</a:t>
            </a:r>
            <a:r>
              <a:rPr lang="en-US" kern="50" dirty="0" smtClean="0">
                <a:ea typeface="DejaVu Sans" panose="020B0603030804020204" pitchFamily="34" charset="0"/>
              </a:rPr>
              <a:t> </a:t>
            </a:r>
            <a:r>
              <a:rPr lang="en-US" kern="50" dirty="0" err="1" smtClean="0">
                <a:ea typeface="DejaVu Sans" panose="020B0603030804020204" pitchFamily="34" charset="0"/>
              </a:rPr>
              <a:t>fondamentali</a:t>
            </a:r>
            <a:r>
              <a:rPr lang="en-US" kern="50" dirty="0" smtClean="0">
                <a:ea typeface="DejaVu Sans" panose="020B0603030804020204" pitchFamily="34" charset="0"/>
              </a:rPr>
              <a:t>; </a:t>
            </a:r>
          </a:p>
          <a:p>
            <a:pPr algn="just"/>
            <a:r>
              <a:rPr lang="en-US" kern="50" dirty="0" smtClean="0">
                <a:ea typeface="DejaVu Sans" panose="020B0603030804020204" pitchFamily="34" charset="0"/>
              </a:rPr>
              <a:t>le </a:t>
            </a:r>
            <a:r>
              <a:rPr lang="en-US" u="sng" kern="50" dirty="0" err="1">
                <a:solidFill>
                  <a:srgbClr val="FF0000"/>
                </a:solidFill>
                <a:ea typeface="DejaVu Sans" panose="020B0603030804020204" pitchFamily="34" charset="0"/>
              </a:rPr>
              <a:t>distinzioni</a:t>
            </a:r>
            <a:r>
              <a:rPr lang="en-US" u="sng" kern="50" dirty="0">
                <a:solidFill>
                  <a:srgbClr val="FF0000"/>
                </a:solidFill>
                <a:ea typeface="DejaVu Sans" panose="020B0603030804020204" pitchFamily="34" charset="0"/>
              </a:rPr>
              <a:t> </a:t>
            </a:r>
            <a:r>
              <a:rPr lang="en-US" u="sng" kern="50" dirty="0" smtClean="0">
                <a:solidFill>
                  <a:srgbClr val="FF0000"/>
                </a:solidFill>
                <a:ea typeface="DejaVu Sans" panose="020B0603030804020204" pitchFamily="34" charset="0"/>
              </a:rPr>
              <a:t>di </a:t>
            </a:r>
            <a:r>
              <a:rPr lang="en-US" u="sng" kern="50" dirty="0" err="1" smtClean="0">
                <a:solidFill>
                  <a:srgbClr val="FF0000"/>
                </a:solidFill>
                <a:ea typeface="DejaVu Sans" panose="020B0603030804020204" pitchFamily="34" charset="0"/>
              </a:rPr>
              <a:t>trattamento</a:t>
            </a:r>
            <a:r>
              <a:rPr lang="en-US" u="sng" kern="50" dirty="0" smtClean="0">
                <a:solidFill>
                  <a:srgbClr val="FF0000"/>
                </a:solidFill>
                <a:ea typeface="DejaVu Sans" panose="020B0603030804020204" pitchFamily="34" charset="0"/>
              </a:rPr>
              <a:t> </a:t>
            </a:r>
            <a:r>
              <a:rPr lang="en-US" b="1" u="sng" kern="50" dirty="0" err="1" smtClean="0">
                <a:solidFill>
                  <a:srgbClr val="FF0000"/>
                </a:solidFill>
                <a:ea typeface="DejaVu Sans" panose="020B0603030804020204" pitchFamily="34" charset="0"/>
              </a:rPr>
              <a:t>basate</a:t>
            </a:r>
            <a:r>
              <a:rPr lang="en-US" b="1" u="sng" kern="50" dirty="0" smtClean="0">
                <a:solidFill>
                  <a:srgbClr val="FF0000"/>
                </a:solidFill>
                <a:ea typeface="DejaVu Sans" panose="020B0603030804020204" pitchFamily="34" charset="0"/>
              </a:rPr>
              <a:t> </a:t>
            </a:r>
            <a:r>
              <a:rPr lang="en-US" b="1" u="sng" kern="50" dirty="0" err="1">
                <a:solidFill>
                  <a:srgbClr val="FF0000"/>
                </a:solidFill>
                <a:ea typeface="DejaVu Sans" panose="020B0603030804020204" pitchFamily="34" charset="0"/>
              </a:rPr>
              <a:t>sulla</a:t>
            </a:r>
            <a:r>
              <a:rPr lang="en-US" b="1" u="sng" kern="50" dirty="0">
                <a:solidFill>
                  <a:srgbClr val="FF0000"/>
                </a:solidFill>
                <a:ea typeface="DejaVu Sans" panose="020B0603030804020204" pitchFamily="34" charset="0"/>
              </a:rPr>
              <a:t> </a:t>
            </a:r>
            <a:r>
              <a:rPr lang="en-US" b="1" u="sng" kern="50" dirty="0" err="1">
                <a:solidFill>
                  <a:srgbClr val="FF0000"/>
                </a:solidFill>
                <a:ea typeface="DejaVu Sans" panose="020B0603030804020204" pitchFamily="34" charset="0"/>
              </a:rPr>
              <a:t>cittadinanza</a:t>
            </a:r>
            <a:r>
              <a:rPr lang="en-US" b="1" u="sng" kern="50" dirty="0">
                <a:solidFill>
                  <a:srgbClr val="FF0000"/>
                </a:solidFill>
                <a:ea typeface="DejaVu Sans" panose="020B0603030804020204" pitchFamily="34" charset="0"/>
              </a:rPr>
              <a:t> o la </a:t>
            </a:r>
            <a:r>
              <a:rPr lang="en-US" b="1" u="sng" kern="50" dirty="0" err="1">
                <a:solidFill>
                  <a:srgbClr val="FF0000"/>
                </a:solidFill>
                <a:ea typeface="DejaVu Sans" panose="020B0603030804020204" pitchFamily="34" charset="0"/>
              </a:rPr>
              <a:t>nazionalità</a:t>
            </a:r>
            <a:r>
              <a:rPr lang="en-US" b="1" kern="50" dirty="0">
                <a:ea typeface="DejaVu Sans" panose="020B0603030804020204" pitchFamily="34" charset="0"/>
              </a:rPr>
              <a:t> </a:t>
            </a:r>
            <a:r>
              <a:rPr lang="en-US" kern="50" dirty="0">
                <a:ea typeface="DejaVu Sans" panose="020B0603030804020204" pitchFamily="34" charset="0"/>
              </a:rPr>
              <a:t>non </a:t>
            </a:r>
            <a:r>
              <a:rPr lang="en-US" kern="50" dirty="0" err="1">
                <a:ea typeface="DejaVu Sans" panose="020B0603030804020204" pitchFamily="34" charset="0"/>
              </a:rPr>
              <a:t>sono</a:t>
            </a:r>
            <a:r>
              <a:rPr lang="en-US" kern="50" dirty="0">
                <a:ea typeface="DejaVu Sans" panose="020B0603030804020204" pitchFamily="34" charset="0"/>
              </a:rPr>
              <a:t> </a:t>
            </a:r>
            <a:r>
              <a:rPr lang="en-US" kern="50" dirty="0" err="1">
                <a:ea typeface="DejaVu Sans" panose="020B0603030804020204" pitchFamily="34" charset="0"/>
              </a:rPr>
              <a:t>pregiudicate</a:t>
            </a:r>
            <a:r>
              <a:rPr lang="en-US" kern="50" dirty="0">
                <a:ea typeface="DejaVu Sans" panose="020B0603030804020204" pitchFamily="34" charset="0"/>
              </a:rPr>
              <a:t>; né lo </a:t>
            </a:r>
            <a:r>
              <a:rPr lang="en-US" kern="50" dirty="0" err="1">
                <a:ea typeface="DejaVu Sans" panose="020B0603030804020204" pitchFamily="34" charset="0"/>
              </a:rPr>
              <a:t>sono</a:t>
            </a:r>
            <a:r>
              <a:rPr lang="en-US" kern="50" dirty="0">
                <a:ea typeface="DejaVu Sans" panose="020B0603030804020204" pitchFamily="34" charset="0"/>
              </a:rPr>
              <a:t> le “</a:t>
            </a:r>
            <a:r>
              <a:rPr lang="en-US" b="1" u="sng" kern="50" dirty="0" err="1">
                <a:solidFill>
                  <a:srgbClr val="FF0000"/>
                </a:solidFill>
                <a:ea typeface="DejaVu Sans" panose="020B0603030804020204" pitchFamily="34" charset="0"/>
              </a:rPr>
              <a:t>azioni</a:t>
            </a:r>
            <a:r>
              <a:rPr lang="en-US" b="1" u="sng" kern="50" dirty="0">
                <a:solidFill>
                  <a:srgbClr val="FF0000"/>
                </a:solidFill>
                <a:ea typeface="DejaVu Sans" panose="020B0603030804020204" pitchFamily="34" charset="0"/>
              </a:rPr>
              <a:t> positive</a:t>
            </a:r>
            <a:r>
              <a:rPr lang="en-US" kern="50" dirty="0">
                <a:ea typeface="DejaVu Sans" panose="020B0603030804020204" pitchFamily="34" charset="0"/>
              </a:rPr>
              <a:t>”, </a:t>
            </a:r>
            <a:r>
              <a:rPr lang="en-US" kern="50" dirty="0" err="1">
                <a:ea typeface="DejaVu Sans" panose="020B0603030804020204" pitchFamily="34" charset="0"/>
              </a:rPr>
              <a:t>ossia</a:t>
            </a:r>
            <a:r>
              <a:rPr lang="en-US" kern="50" dirty="0">
                <a:ea typeface="DejaVu Sans" panose="020B0603030804020204" pitchFamily="34" charset="0"/>
              </a:rPr>
              <a:t> </a:t>
            </a:r>
            <a:r>
              <a:rPr lang="en-US" kern="50" dirty="0" err="1">
                <a:ea typeface="DejaVu Sans" panose="020B0603030804020204" pitchFamily="34" charset="0"/>
              </a:rPr>
              <a:t>gli</a:t>
            </a:r>
            <a:r>
              <a:rPr lang="en-US" kern="50" dirty="0">
                <a:ea typeface="DejaVu Sans" panose="020B0603030804020204" pitchFamily="34" charset="0"/>
              </a:rPr>
              <a:t> </a:t>
            </a:r>
            <a:r>
              <a:rPr lang="en-US" kern="50" dirty="0" err="1">
                <a:ea typeface="DejaVu Sans" panose="020B0603030804020204" pitchFamily="34" charset="0"/>
              </a:rPr>
              <a:t>interventi</a:t>
            </a:r>
            <a:r>
              <a:rPr lang="en-US" kern="50" dirty="0">
                <a:ea typeface="DejaVu Sans" panose="020B0603030804020204" pitchFamily="34" charset="0"/>
              </a:rPr>
              <a:t> </a:t>
            </a:r>
            <a:r>
              <a:rPr lang="en-US" kern="50" dirty="0" err="1" smtClean="0">
                <a:ea typeface="DejaVu Sans" panose="020B0603030804020204" pitchFamily="34" charset="0"/>
              </a:rPr>
              <a:t>normativi</a:t>
            </a:r>
            <a:r>
              <a:rPr lang="en-US" kern="50" dirty="0" smtClean="0">
                <a:ea typeface="DejaVu Sans" panose="020B0603030804020204" pitchFamily="34" charset="0"/>
              </a:rPr>
              <a:t> </a:t>
            </a:r>
            <a:r>
              <a:rPr lang="en-US" kern="50" dirty="0" err="1">
                <a:ea typeface="DejaVu Sans" panose="020B0603030804020204" pitchFamily="34" charset="0"/>
              </a:rPr>
              <a:t>intesi</a:t>
            </a:r>
            <a:r>
              <a:rPr lang="en-US" kern="50" dirty="0">
                <a:ea typeface="DejaVu Sans" panose="020B0603030804020204" pitchFamily="34" charset="0"/>
              </a:rPr>
              <a:t> </a:t>
            </a:r>
            <a:r>
              <a:rPr lang="en-US" kern="50" dirty="0" err="1">
                <a:ea typeface="DejaVu Sans" panose="020B0603030804020204" pitchFamily="34" charset="0"/>
              </a:rPr>
              <a:t>alla</a:t>
            </a:r>
            <a:r>
              <a:rPr lang="en-US" kern="50" dirty="0">
                <a:ea typeface="DejaVu Sans" panose="020B0603030804020204" pitchFamily="34" charset="0"/>
              </a:rPr>
              <a:t> </a:t>
            </a:r>
            <a:r>
              <a:rPr lang="en-US" kern="50" dirty="0" err="1">
                <a:ea typeface="DejaVu Sans" panose="020B0603030804020204" pitchFamily="34" charset="0"/>
              </a:rPr>
              <a:t>rimozione</a:t>
            </a:r>
            <a:r>
              <a:rPr lang="en-US" kern="50" dirty="0">
                <a:ea typeface="DejaVu Sans" panose="020B0603030804020204" pitchFamily="34" charset="0"/>
              </a:rPr>
              <a:t> di </a:t>
            </a:r>
            <a:r>
              <a:rPr lang="en-US" kern="50" dirty="0" err="1">
                <a:ea typeface="DejaVu Sans" panose="020B0603030804020204" pitchFamily="34" charset="0"/>
              </a:rPr>
              <a:t>preesistenti</a:t>
            </a:r>
            <a:r>
              <a:rPr lang="en-US" kern="50" dirty="0">
                <a:ea typeface="DejaVu Sans" panose="020B0603030804020204" pitchFamily="34" charset="0"/>
              </a:rPr>
              <a:t> </a:t>
            </a:r>
            <a:r>
              <a:rPr lang="en-US" kern="50" dirty="0" err="1">
                <a:ea typeface="DejaVu Sans" panose="020B0603030804020204" pitchFamily="34" charset="0"/>
              </a:rPr>
              <a:t>svantaggi</a:t>
            </a:r>
            <a:r>
              <a:rPr lang="en-US" kern="50" dirty="0">
                <a:ea typeface="DejaVu Sans" panose="020B0603030804020204" pitchFamily="34" charset="0"/>
              </a:rPr>
              <a:t> </a:t>
            </a:r>
            <a:r>
              <a:rPr lang="en-US" kern="50" dirty="0" err="1">
                <a:ea typeface="DejaVu Sans" panose="020B0603030804020204" pitchFamily="34" charset="0"/>
              </a:rPr>
              <a:t>fra</a:t>
            </a:r>
            <a:r>
              <a:rPr lang="en-US" kern="50" dirty="0">
                <a:ea typeface="DejaVu Sans" panose="020B0603030804020204" pitchFamily="34" charset="0"/>
              </a:rPr>
              <a:t> </a:t>
            </a:r>
            <a:r>
              <a:rPr lang="en-US" kern="50" dirty="0" err="1">
                <a:ea typeface="DejaVu Sans" panose="020B0603030804020204" pitchFamily="34" charset="0"/>
              </a:rPr>
              <a:t>gruppi</a:t>
            </a:r>
            <a:r>
              <a:rPr lang="en-US" kern="50" dirty="0">
                <a:ea typeface="DejaVu Sans" panose="020B0603030804020204" pitchFamily="34" charset="0"/>
              </a:rPr>
              <a:t> </a:t>
            </a:r>
            <a:r>
              <a:rPr lang="en-US" kern="50" dirty="0" err="1">
                <a:ea typeface="DejaVu Sans" panose="020B0603030804020204" pitchFamily="34" charset="0"/>
              </a:rPr>
              <a:t>etnici</a:t>
            </a:r>
            <a:r>
              <a:rPr lang="en-US" kern="50" dirty="0">
                <a:ea typeface="DejaVu Sans" panose="020B0603030804020204" pitchFamily="34" charset="0"/>
              </a:rPr>
              <a:t> o </a:t>
            </a:r>
            <a:r>
              <a:rPr lang="en-US" kern="50" dirty="0" err="1">
                <a:ea typeface="DejaVu Sans" panose="020B0603030804020204" pitchFamily="34" charset="0"/>
              </a:rPr>
              <a:t>razziali</a:t>
            </a:r>
            <a:r>
              <a:rPr lang="en-US" kern="50" dirty="0">
                <a:ea typeface="DejaVu Sans" panose="020B0603030804020204" pitchFamily="34" charset="0"/>
              </a:rPr>
              <a:t> (“</a:t>
            </a:r>
            <a:r>
              <a:rPr lang="en-US" kern="50" dirty="0">
                <a:solidFill>
                  <a:srgbClr val="FF0000"/>
                </a:solidFill>
                <a:ea typeface="DejaVu Sans" panose="020B0603030804020204" pitchFamily="34" charset="0"/>
              </a:rPr>
              <a:t>Special measures taken for the sole purpose of securing adequate advancement of certain racial or ethnic groups or individuals requiring such protection</a:t>
            </a:r>
            <a:r>
              <a:rPr lang="en-US" kern="50" dirty="0">
                <a:ea typeface="DejaVu Sans" panose="020B0603030804020204" pitchFamily="34" charset="0"/>
              </a:rPr>
              <a:t> as may be necessary in order to ensure such groups or individuals </a:t>
            </a:r>
            <a:r>
              <a:rPr lang="en-US" i="1" kern="50" dirty="0">
                <a:solidFill>
                  <a:srgbClr val="FF0000"/>
                </a:solidFill>
                <a:ea typeface="DejaVu Sans" panose="020B0603030804020204" pitchFamily="34" charset="0"/>
              </a:rPr>
              <a:t>equal enjoyment or exercise of human rights and fundamental freedoms</a:t>
            </a:r>
            <a:r>
              <a:rPr lang="en-US" kern="50" dirty="0">
                <a:ea typeface="DejaVu Sans" panose="020B0603030804020204" pitchFamily="34" charset="0"/>
              </a:rPr>
              <a:t> shall not be deemed racial discrimination, </a:t>
            </a:r>
            <a:r>
              <a:rPr lang="en-US" i="1" kern="50" dirty="0">
                <a:solidFill>
                  <a:srgbClr val="FF0000"/>
                </a:solidFill>
                <a:ea typeface="DejaVu Sans" panose="020B0603030804020204" pitchFamily="34" charset="0"/>
              </a:rPr>
              <a:t>provided, however, that such measures do not, as a consequence</a:t>
            </a:r>
            <a:r>
              <a:rPr lang="en-US" kern="50" dirty="0">
                <a:ea typeface="DejaVu Sans" panose="020B0603030804020204" pitchFamily="34" charset="0"/>
              </a:rPr>
              <a:t>, lead to the maintenance of separate rights for different racial groups and </a:t>
            </a:r>
            <a:r>
              <a:rPr lang="en-US" i="1" kern="50" dirty="0">
                <a:solidFill>
                  <a:srgbClr val="FF0000"/>
                </a:solidFill>
                <a:ea typeface="DejaVu Sans" panose="020B0603030804020204" pitchFamily="34" charset="0"/>
              </a:rPr>
              <a:t>that they shall not be continued after</a:t>
            </a:r>
            <a:r>
              <a:rPr lang="en-US" kern="50" dirty="0">
                <a:ea typeface="DejaVu Sans" panose="020B0603030804020204" pitchFamily="34" charset="0"/>
              </a:rPr>
              <a:t> the objectives for which they were taken have been achieved”, art. 1, par. 4);</a:t>
            </a: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30019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Divieto di tortura</a:t>
            </a:r>
            <a:endParaRPr lang="it-IT" dirty="0"/>
          </a:p>
        </p:txBody>
      </p:sp>
      <p:sp>
        <p:nvSpPr>
          <p:cNvPr id="3" name="Segnaposto contenuto 2"/>
          <p:cNvSpPr>
            <a:spLocks noGrp="1"/>
          </p:cNvSpPr>
          <p:nvPr>
            <p:ph idx="1"/>
          </p:nvPr>
        </p:nvSpPr>
        <p:spPr/>
        <p:txBody>
          <a:bodyPr>
            <a:noAutofit/>
          </a:bodyPr>
          <a:lstStyle/>
          <a:p>
            <a:pPr algn="just"/>
            <a:r>
              <a:rPr lang="en-US" sz="1200" kern="50" dirty="0" smtClean="0">
                <a:ea typeface="DejaVu Sans" panose="020B0603030804020204" pitchFamily="34" charset="0"/>
              </a:rPr>
              <a:t>La </a:t>
            </a:r>
            <a:r>
              <a:rPr lang="en-US" sz="1200" i="1" u="heavy" kern="50" dirty="0" err="1">
                <a:solidFill>
                  <a:srgbClr val="FF0000"/>
                </a:solidFill>
                <a:ea typeface="DejaVu Sans" panose="020B0603030804020204" pitchFamily="34" charset="0"/>
              </a:rPr>
              <a:t>Convenzione</a:t>
            </a:r>
            <a:r>
              <a:rPr lang="en-US" sz="1200" i="1" u="heavy" kern="50" dirty="0">
                <a:solidFill>
                  <a:srgbClr val="FF0000"/>
                </a:solidFill>
                <a:ea typeface="DejaVu Sans" panose="020B0603030804020204" pitchFamily="34" charset="0"/>
              </a:rPr>
              <a:t> </a:t>
            </a:r>
            <a:r>
              <a:rPr lang="en-US" sz="1200" i="1" u="heavy" kern="50" dirty="0" err="1">
                <a:solidFill>
                  <a:srgbClr val="FF0000"/>
                </a:solidFill>
                <a:ea typeface="DejaVu Sans" panose="020B0603030804020204" pitchFamily="34" charset="0"/>
              </a:rPr>
              <a:t>contro</a:t>
            </a:r>
            <a:r>
              <a:rPr lang="en-US" sz="1200" i="1" u="heavy" kern="50" dirty="0">
                <a:solidFill>
                  <a:srgbClr val="FF0000"/>
                </a:solidFill>
                <a:ea typeface="DejaVu Sans" panose="020B0603030804020204" pitchFamily="34" charset="0"/>
              </a:rPr>
              <a:t> la </a:t>
            </a:r>
            <a:r>
              <a:rPr lang="en-US" sz="1200" i="1" u="heavy" kern="50" dirty="0" err="1">
                <a:solidFill>
                  <a:srgbClr val="FF0000"/>
                </a:solidFill>
                <a:ea typeface="DejaVu Sans" panose="020B0603030804020204" pitchFamily="34" charset="0"/>
              </a:rPr>
              <a:t>tortura</a:t>
            </a:r>
            <a:r>
              <a:rPr lang="en-US" sz="1200" kern="50" dirty="0">
                <a:ea typeface="DejaVu Sans" panose="020B0603030804020204" pitchFamily="34" charset="0"/>
              </a:rPr>
              <a:t>, </a:t>
            </a:r>
            <a:r>
              <a:rPr lang="en-US" sz="1200" kern="50" dirty="0" smtClean="0">
                <a:ea typeface="DejaVu Sans" panose="020B0603030804020204" pitchFamily="34" charset="0"/>
              </a:rPr>
              <a:t>10.12.1984, </a:t>
            </a:r>
            <a:r>
              <a:rPr lang="en-US" sz="1200" kern="50" dirty="0" err="1">
                <a:ea typeface="DejaVu Sans" panose="020B0603030804020204" pitchFamily="34" charset="0"/>
              </a:rPr>
              <a:t>contiene</a:t>
            </a:r>
            <a:r>
              <a:rPr lang="en-US" sz="1200" kern="50" dirty="0">
                <a:ea typeface="DejaVu Sans" panose="020B0603030804020204" pitchFamily="34" charset="0"/>
              </a:rPr>
              <a:t> </a:t>
            </a:r>
            <a:r>
              <a:rPr lang="en-US" sz="1200" kern="50" dirty="0" err="1">
                <a:ea typeface="DejaVu Sans" panose="020B0603030804020204" pitchFamily="34" charset="0"/>
              </a:rPr>
              <a:t>una</a:t>
            </a:r>
            <a:r>
              <a:rPr lang="en-US" sz="1200" kern="50" dirty="0">
                <a:ea typeface="DejaVu Sans" panose="020B0603030804020204" pitchFamily="34" charset="0"/>
              </a:rPr>
              <a:t> </a:t>
            </a:r>
            <a:r>
              <a:rPr lang="en-US" sz="1200" kern="50" dirty="0" err="1">
                <a:ea typeface="DejaVu Sans" panose="020B0603030804020204" pitchFamily="34" charset="0"/>
              </a:rPr>
              <a:t>definizione</a:t>
            </a:r>
            <a:r>
              <a:rPr lang="en-US" sz="1200" kern="50" dirty="0">
                <a:ea typeface="DejaVu Sans" panose="020B0603030804020204" pitchFamily="34" charset="0"/>
              </a:rPr>
              <a:t> (minima) </a:t>
            </a:r>
            <a:r>
              <a:rPr lang="en-US" sz="1200" kern="50" dirty="0" err="1">
                <a:ea typeface="DejaVu Sans" panose="020B0603030804020204" pitchFamily="34" charset="0"/>
              </a:rPr>
              <a:t>della</a:t>
            </a:r>
            <a:r>
              <a:rPr lang="en-US" sz="1200" kern="50" dirty="0">
                <a:ea typeface="DejaVu Sans" panose="020B0603030804020204" pitchFamily="34" charset="0"/>
              </a:rPr>
              <a:t> </a:t>
            </a:r>
            <a:r>
              <a:rPr lang="en-US" sz="1200" kern="50" dirty="0" err="1">
                <a:ea typeface="DejaVu Sans" panose="020B0603030804020204" pitchFamily="34" charset="0"/>
              </a:rPr>
              <a:t>tortura</a:t>
            </a:r>
            <a:r>
              <a:rPr lang="en-US" sz="1200" kern="50" dirty="0">
                <a:ea typeface="DejaVu Sans" panose="020B0603030804020204" pitchFamily="34" charset="0"/>
              </a:rPr>
              <a:t>, </a:t>
            </a:r>
            <a:r>
              <a:rPr lang="en-US" sz="1200" kern="50" dirty="0" err="1">
                <a:ea typeface="DejaVu Sans" panose="020B0603030804020204" pitchFamily="34" charset="0"/>
              </a:rPr>
              <a:t>atto</a:t>
            </a:r>
            <a:r>
              <a:rPr lang="en-US" sz="1200" kern="50" dirty="0">
                <a:ea typeface="DejaVu Sans" panose="020B0603030804020204" pitchFamily="34" charset="0"/>
              </a:rPr>
              <a:t> </a:t>
            </a:r>
            <a:r>
              <a:rPr lang="en-US" sz="1200" kern="50" dirty="0" err="1">
                <a:ea typeface="DejaVu Sans" panose="020B0603030804020204" pitchFamily="34" charset="0"/>
              </a:rPr>
              <a:t>odioso</a:t>
            </a:r>
            <a:r>
              <a:rPr lang="en-US" sz="1200" kern="50" dirty="0">
                <a:ea typeface="DejaVu Sans" panose="020B0603030804020204" pitchFamily="34" charset="0"/>
              </a:rPr>
              <a:t> </a:t>
            </a:r>
            <a:r>
              <a:rPr lang="en-US" sz="1200" kern="50" dirty="0" err="1">
                <a:ea typeface="DejaVu Sans" panose="020B0603030804020204" pitchFamily="34" charset="0"/>
              </a:rPr>
              <a:t>contro</a:t>
            </a:r>
            <a:r>
              <a:rPr lang="en-US" sz="1200" kern="50" dirty="0">
                <a:ea typeface="DejaVu Sans" panose="020B0603030804020204" pitchFamily="34" charset="0"/>
              </a:rPr>
              <a:t> la </a:t>
            </a:r>
            <a:r>
              <a:rPr lang="en-US" sz="1200" b="1" kern="50" dirty="0" err="1">
                <a:solidFill>
                  <a:srgbClr val="FF0000"/>
                </a:solidFill>
                <a:ea typeface="DejaVu Sans" panose="020B0603030804020204" pitchFamily="34" charset="0"/>
              </a:rPr>
              <a:t>dignità</a:t>
            </a:r>
            <a:r>
              <a:rPr lang="en-US" sz="1200" b="1" kern="50" dirty="0">
                <a:solidFill>
                  <a:srgbClr val="FF0000"/>
                </a:solidFill>
                <a:ea typeface="DejaVu Sans" panose="020B0603030804020204" pitchFamily="34" charset="0"/>
              </a:rPr>
              <a:t> </a:t>
            </a:r>
            <a:r>
              <a:rPr lang="en-US" sz="1200" b="1" kern="50" dirty="0" err="1" smtClean="0">
                <a:solidFill>
                  <a:srgbClr val="FF0000"/>
                </a:solidFill>
                <a:ea typeface="DejaVu Sans" panose="020B0603030804020204" pitchFamily="34" charset="0"/>
              </a:rPr>
              <a:t>dell’uomo</a:t>
            </a:r>
            <a:r>
              <a:rPr lang="en-US" sz="1200" kern="50" dirty="0" smtClean="0">
                <a:ea typeface="DejaVu Sans" panose="020B0603030804020204" pitchFamily="34" charset="0"/>
              </a:rPr>
              <a:t>; </a:t>
            </a:r>
          </a:p>
          <a:p>
            <a:pPr algn="just"/>
            <a:r>
              <a:rPr lang="en-US" sz="1200" kern="50" dirty="0">
                <a:ea typeface="DejaVu Sans" panose="020B0603030804020204" pitchFamily="34" charset="0"/>
              </a:rPr>
              <a:t>L</a:t>
            </a:r>
            <a:r>
              <a:rPr lang="en-US" sz="1200" kern="50" dirty="0" smtClean="0">
                <a:ea typeface="DejaVu Sans" panose="020B0603030804020204" pitchFamily="34" charset="0"/>
              </a:rPr>
              <a:t>a </a:t>
            </a:r>
            <a:r>
              <a:rPr lang="en-US" sz="1200" kern="50" dirty="0" err="1">
                <a:ea typeface="DejaVu Sans" panose="020B0603030804020204" pitchFamily="34" charset="0"/>
              </a:rPr>
              <a:t>tortura</a:t>
            </a:r>
            <a:r>
              <a:rPr lang="en-US" sz="1200" kern="50" dirty="0">
                <a:ea typeface="DejaVu Sans" panose="020B0603030804020204" pitchFamily="34" charset="0"/>
              </a:rPr>
              <a:t> </a:t>
            </a:r>
            <a:r>
              <a:rPr lang="en-US" sz="1200" kern="50" dirty="0" smtClean="0">
                <a:ea typeface="DejaVu Sans" panose="020B0603030804020204" pitchFamily="34" charset="0"/>
              </a:rPr>
              <a:t>è </a:t>
            </a:r>
            <a:r>
              <a:rPr lang="en-US" sz="1200" kern="50" dirty="0" err="1">
                <a:ea typeface="DejaVu Sans" panose="020B0603030804020204" pitchFamily="34" charset="0"/>
              </a:rPr>
              <a:t>definita</a:t>
            </a:r>
            <a:r>
              <a:rPr lang="en-US" sz="1200" kern="50" dirty="0">
                <a:ea typeface="DejaVu Sans" panose="020B0603030804020204" pitchFamily="34" charset="0"/>
              </a:rPr>
              <a:t> come “</a:t>
            </a:r>
            <a:r>
              <a:rPr lang="en-US" sz="1200" i="1" kern="50" dirty="0">
                <a:solidFill>
                  <a:srgbClr val="FF0000"/>
                </a:solidFill>
                <a:ea typeface="DejaVu Sans" panose="020B0603030804020204" pitchFamily="34" charset="0"/>
              </a:rPr>
              <a:t>any act by which </a:t>
            </a:r>
            <a:r>
              <a:rPr lang="en-US" sz="1200" i="1" u="sng" kern="50" dirty="0">
                <a:solidFill>
                  <a:srgbClr val="FF0000"/>
                </a:solidFill>
                <a:ea typeface="DejaVu Sans" panose="020B0603030804020204" pitchFamily="34" charset="0"/>
              </a:rPr>
              <a:t>severe pain or suffering, whether physical or mental</a:t>
            </a:r>
            <a:r>
              <a:rPr lang="en-US" sz="1200" i="1" kern="50" dirty="0">
                <a:solidFill>
                  <a:srgbClr val="FF0000"/>
                </a:solidFill>
                <a:ea typeface="DejaVu Sans" panose="020B0603030804020204" pitchFamily="34" charset="0"/>
              </a:rPr>
              <a:t>, is </a:t>
            </a:r>
            <a:r>
              <a:rPr lang="en-US" sz="1200" i="1" u="sng" kern="50" dirty="0">
                <a:solidFill>
                  <a:srgbClr val="FF0000"/>
                </a:solidFill>
                <a:ea typeface="DejaVu Sans" panose="020B0603030804020204" pitchFamily="34" charset="0"/>
              </a:rPr>
              <a:t>intentionally inflicted</a:t>
            </a:r>
            <a:r>
              <a:rPr lang="en-US" sz="1200" u="sng" kern="50" dirty="0">
                <a:ea typeface="DejaVu Sans" panose="020B0603030804020204" pitchFamily="34" charset="0"/>
              </a:rPr>
              <a:t> </a:t>
            </a:r>
            <a:r>
              <a:rPr lang="en-US" sz="1200" kern="50" dirty="0">
                <a:ea typeface="DejaVu Sans" panose="020B0603030804020204" pitchFamily="34" charset="0"/>
              </a:rPr>
              <a:t>on a person for such purposes as obtaining from him or a third person information or a confession, punishing him for an act he or a third person has committed or is suspected of having committed, or intimidating or coercing him or a third person, or for any reason based on discrimination of any kind, when such pain or suffering </a:t>
            </a:r>
            <a:r>
              <a:rPr lang="en-US" sz="1200" u="sng" kern="50" dirty="0">
                <a:solidFill>
                  <a:srgbClr val="FF0000"/>
                </a:solidFill>
                <a:ea typeface="DejaVu Sans" panose="020B0603030804020204" pitchFamily="34" charset="0"/>
              </a:rPr>
              <a:t>is inflicted by or at the instigation of or with the consent or acquiescence</a:t>
            </a:r>
            <a:r>
              <a:rPr lang="en-US" sz="1200" kern="50" dirty="0">
                <a:ea typeface="DejaVu Sans" panose="020B0603030804020204" pitchFamily="34" charset="0"/>
              </a:rPr>
              <a:t> of a public official or other person acting in an official capacity. </a:t>
            </a:r>
            <a:r>
              <a:rPr lang="en-US" sz="1200" i="1" kern="50" dirty="0">
                <a:solidFill>
                  <a:srgbClr val="FF0000"/>
                </a:solidFill>
                <a:ea typeface="DejaVu Sans" panose="020B0603030804020204" pitchFamily="34" charset="0"/>
              </a:rPr>
              <a:t>It does not include pain or suffering arising only from, inherent in or incidental to lawful sanctions</a:t>
            </a:r>
            <a:r>
              <a:rPr lang="en-US" sz="1200" kern="50" dirty="0" smtClean="0">
                <a:ea typeface="DejaVu Sans" panose="020B0603030804020204" pitchFamily="34" charset="0"/>
              </a:rPr>
              <a:t>” (art. I)</a:t>
            </a:r>
          </a:p>
          <a:p>
            <a:pPr algn="just"/>
            <a:r>
              <a:rPr lang="en-US" sz="1200" kern="50" dirty="0" smtClean="0">
                <a:ea typeface="DejaVu Sans" panose="020B0603030804020204" pitchFamily="34" charset="0"/>
              </a:rPr>
              <a:t>La </a:t>
            </a:r>
            <a:r>
              <a:rPr lang="en-US" sz="1200" kern="50" dirty="0" err="1" smtClean="0">
                <a:ea typeface="DejaVu Sans" panose="020B0603030804020204" pitchFamily="34" charset="0"/>
              </a:rPr>
              <a:t>Convenzione</a:t>
            </a:r>
            <a:r>
              <a:rPr lang="en-US" sz="1200" kern="50" dirty="0" smtClean="0">
                <a:ea typeface="DejaVu Sans" panose="020B0603030804020204" pitchFamily="34" charset="0"/>
              </a:rPr>
              <a:t> </a:t>
            </a:r>
            <a:r>
              <a:rPr lang="en-US" sz="1200" kern="50" dirty="0" err="1" smtClean="0">
                <a:ea typeface="DejaVu Sans" panose="020B0603030804020204" pitchFamily="34" charset="0"/>
              </a:rPr>
              <a:t>stabilisce</a:t>
            </a:r>
            <a:r>
              <a:rPr lang="en-US" sz="1200" kern="50" dirty="0" smtClean="0">
                <a:ea typeface="DejaVu Sans" panose="020B0603030804020204" pitchFamily="34" charset="0"/>
              </a:rPr>
              <a:t> </a:t>
            </a:r>
            <a:r>
              <a:rPr lang="en-US" sz="1200" kern="50" dirty="0" err="1" smtClean="0">
                <a:ea typeface="DejaVu Sans" panose="020B0603030804020204" pitchFamily="34" charset="0"/>
              </a:rPr>
              <a:t>che</a:t>
            </a:r>
            <a:r>
              <a:rPr lang="en-US" sz="1200" kern="50" dirty="0" smtClean="0">
                <a:ea typeface="DejaVu Sans" panose="020B0603030804020204" pitchFamily="34" charset="0"/>
              </a:rPr>
              <a:t> la </a:t>
            </a:r>
            <a:r>
              <a:rPr lang="en-US" sz="1200" kern="50" dirty="0" err="1" smtClean="0">
                <a:ea typeface="DejaVu Sans" panose="020B0603030804020204" pitchFamily="34" charset="0"/>
              </a:rPr>
              <a:t>tortura</a:t>
            </a:r>
            <a:r>
              <a:rPr lang="en-US" sz="1200" kern="50" dirty="0" smtClean="0">
                <a:ea typeface="DejaVu Sans" panose="020B0603030804020204" pitchFamily="34" charset="0"/>
              </a:rPr>
              <a:t> non è </a:t>
            </a:r>
            <a:r>
              <a:rPr lang="en-US" sz="1200" kern="50" dirty="0" err="1" smtClean="0">
                <a:ea typeface="DejaVu Sans" panose="020B0603030804020204" pitchFamily="34" charset="0"/>
              </a:rPr>
              <a:t>giustificabile</a:t>
            </a:r>
            <a:r>
              <a:rPr lang="en-US" sz="1200" kern="50" dirty="0" smtClean="0">
                <a:ea typeface="DejaVu Sans" panose="020B0603030804020204" pitchFamily="34" charset="0"/>
              </a:rPr>
              <a:t> in </a:t>
            </a:r>
            <a:r>
              <a:rPr lang="en-US" sz="1200" kern="50" dirty="0" err="1" smtClean="0">
                <a:ea typeface="DejaVu Sans" panose="020B0603030804020204" pitchFamily="34" charset="0"/>
              </a:rPr>
              <a:t>nessun</a:t>
            </a:r>
            <a:r>
              <a:rPr lang="en-US" sz="1200" kern="50" dirty="0" smtClean="0">
                <a:ea typeface="DejaVu Sans" panose="020B0603030804020204" pitchFamily="34" charset="0"/>
              </a:rPr>
              <a:t> </a:t>
            </a:r>
            <a:r>
              <a:rPr lang="en-US" sz="1200" kern="50" dirty="0" err="1" smtClean="0">
                <a:ea typeface="DejaVu Sans" panose="020B0603030804020204" pitchFamily="34" charset="0"/>
              </a:rPr>
              <a:t>caso</a:t>
            </a:r>
            <a:r>
              <a:rPr lang="en-US" sz="1200" kern="50" dirty="0" smtClean="0">
                <a:ea typeface="DejaVu Sans" panose="020B0603030804020204" pitchFamily="34" charset="0"/>
              </a:rPr>
              <a:t> (</a:t>
            </a:r>
            <a:r>
              <a:rPr lang="en-US" sz="1200" b="1" u="sng" kern="50" dirty="0" err="1" smtClean="0">
                <a:solidFill>
                  <a:srgbClr val="FF0000"/>
                </a:solidFill>
                <a:ea typeface="DejaVu Sans" panose="020B0603030804020204" pitchFamily="34" charset="0"/>
              </a:rPr>
              <a:t>divieto</a:t>
            </a:r>
            <a:r>
              <a:rPr lang="en-US" sz="1200" b="1" u="sng" kern="50" dirty="0" smtClean="0">
                <a:solidFill>
                  <a:srgbClr val="FF0000"/>
                </a:solidFill>
                <a:ea typeface="DejaVu Sans" panose="020B0603030804020204" pitchFamily="34" charset="0"/>
              </a:rPr>
              <a:t> </a:t>
            </a:r>
            <a:r>
              <a:rPr lang="en-US" sz="1200" b="1" u="sng" kern="50" dirty="0" err="1" smtClean="0">
                <a:solidFill>
                  <a:srgbClr val="FF0000"/>
                </a:solidFill>
                <a:ea typeface="DejaVu Sans" panose="020B0603030804020204" pitchFamily="34" charset="0"/>
              </a:rPr>
              <a:t>assoluto</a:t>
            </a:r>
            <a:r>
              <a:rPr lang="en-US" sz="1200" kern="50" dirty="0" smtClean="0">
                <a:ea typeface="DejaVu Sans" panose="020B0603030804020204" pitchFamily="34" charset="0"/>
              </a:rPr>
              <a:t>) (art. 2.2); </a:t>
            </a:r>
            <a:r>
              <a:rPr lang="en-US" sz="1200" kern="50" dirty="0" err="1" smtClean="0">
                <a:ea typeface="DejaVu Sans" panose="020B0603030804020204" pitchFamily="34" charset="0"/>
              </a:rPr>
              <a:t>obbliga</a:t>
            </a:r>
            <a:r>
              <a:rPr lang="en-US" sz="1200" kern="50" dirty="0" smtClean="0">
                <a:ea typeface="DejaVu Sans" panose="020B0603030804020204" pitchFamily="34" charset="0"/>
              </a:rPr>
              <a:t> </a:t>
            </a:r>
            <a:r>
              <a:rPr lang="en-US" sz="1200" kern="50" dirty="0" err="1" smtClean="0">
                <a:ea typeface="DejaVu Sans" panose="020B0603030804020204" pitchFamily="34" charset="0"/>
              </a:rPr>
              <a:t>gli</a:t>
            </a:r>
            <a:r>
              <a:rPr lang="en-US" sz="1200" kern="50" dirty="0" smtClean="0">
                <a:ea typeface="DejaVu Sans" panose="020B0603030804020204" pitchFamily="34" charset="0"/>
              </a:rPr>
              <a:t> </a:t>
            </a:r>
            <a:r>
              <a:rPr lang="en-US" sz="1200" kern="50" dirty="0" err="1" smtClean="0">
                <a:ea typeface="DejaVu Sans" panose="020B0603030804020204" pitchFamily="34" charset="0"/>
              </a:rPr>
              <a:t>Stati</a:t>
            </a:r>
            <a:r>
              <a:rPr lang="en-US" sz="1200" kern="50" dirty="0" smtClean="0">
                <a:ea typeface="DejaVu Sans" panose="020B0603030804020204" pitchFamily="34" charset="0"/>
              </a:rPr>
              <a:t> parte a “</a:t>
            </a:r>
            <a:r>
              <a:rPr lang="en-US" sz="1200" u="sng" kern="50" dirty="0" err="1" smtClean="0">
                <a:solidFill>
                  <a:srgbClr val="FF0000"/>
                </a:solidFill>
                <a:ea typeface="DejaVu Sans" panose="020B0603030804020204" pitchFamily="34" charset="0"/>
              </a:rPr>
              <a:t>criminalizzare</a:t>
            </a:r>
            <a:r>
              <a:rPr lang="en-US" sz="1200" kern="50" dirty="0" smtClean="0">
                <a:ea typeface="DejaVu Sans" panose="020B0603030804020204" pitchFamily="34" charset="0"/>
              </a:rPr>
              <a:t>” </a:t>
            </a:r>
            <a:r>
              <a:rPr lang="en-US" sz="1200" kern="50" dirty="0" err="1" smtClean="0">
                <a:ea typeface="DejaVu Sans" panose="020B0603030804020204" pitchFamily="34" charset="0"/>
              </a:rPr>
              <a:t>gli</a:t>
            </a:r>
            <a:r>
              <a:rPr lang="en-US" sz="1200" kern="50" dirty="0" smtClean="0">
                <a:ea typeface="DejaVu Sans" panose="020B0603030804020204" pitchFamily="34" charset="0"/>
              </a:rPr>
              <a:t> </a:t>
            </a:r>
            <a:r>
              <a:rPr lang="en-US" sz="1200" kern="50" dirty="0" err="1" smtClean="0">
                <a:ea typeface="DejaVu Sans" panose="020B0603030804020204" pitchFamily="34" charset="0"/>
              </a:rPr>
              <a:t>atti</a:t>
            </a:r>
            <a:r>
              <a:rPr lang="en-US" sz="1200" kern="50" dirty="0" smtClean="0">
                <a:ea typeface="DejaVu Sans" panose="020B0603030804020204" pitchFamily="34" charset="0"/>
              </a:rPr>
              <a:t> di </a:t>
            </a:r>
            <a:r>
              <a:rPr lang="en-US" sz="1200" kern="50" dirty="0" err="1" smtClean="0">
                <a:ea typeface="DejaVu Sans" panose="020B0603030804020204" pitchFamily="34" charset="0"/>
              </a:rPr>
              <a:t>tortura</a:t>
            </a:r>
            <a:r>
              <a:rPr lang="en-US" sz="1200" kern="50" dirty="0" smtClean="0">
                <a:ea typeface="DejaVu Sans" panose="020B0603030804020204" pitchFamily="34" charset="0"/>
              </a:rPr>
              <a:t>, </a:t>
            </a:r>
            <a:r>
              <a:rPr lang="en-US" sz="1200" kern="50" dirty="0" err="1" smtClean="0">
                <a:ea typeface="DejaVu Sans" panose="020B0603030804020204" pitchFamily="34" charset="0"/>
              </a:rPr>
              <a:t>nonché</a:t>
            </a:r>
            <a:r>
              <a:rPr lang="en-US" sz="1200" kern="50" dirty="0" smtClean="0">
                <a:ea typeface="DejaVu Sans" panose="020B0603030804020204" pitchFamily="34" charset="0"/>
              </a:rPr>
              <a:t> </a:t>
            </a:r>
            <a:r>
              <a:rPr lang="en-US" sz="1200" kern="50" dirty="0" err="1" smtClean="0">
                <a:ea typeface="DejaVu Sans" panose="020B0603030804020204" pitchFamily="34" charset="0"/>
              </a:rPr>
              <a:t>i</a:t>
            </a:r>
            <a:r>
              <a:rPr lang="en-US" sz="1200" kern="50" dirty="0" smtClean="0">
                <a:ea typeface="DejaVu Sans" panose="020B0603030804020204" pitchFamily="34" charset="0"/>
              </a:rPr>
              <a:t> </a:t>
            </a:r>
            <a:r>
              <a:rPr lang="en-US" sz="1200" kern="50" dirty="0" err="1" smtClean="0">
                <a:ea typeface="DejaVu Sans" panose="020B0603030804020204" pitchFamily="34" charset="0"/>
              </a:rPr>
              <a:t>comportamenti</a:t>
            </a:r>
            <a:r>
              <a:rPr lang="en-US" sz="1200" kern="50" dirty="0" smtClean="0">
                <a:ea typeface="DejaVu Sans" panose="020B0603030804020204" pitchFamily="34" charset="0"/>
              </a:rPr>
              <a:t> a </a:t>
            </a:r>
            <a:r>
              <a:rPr lang="en-US" sz="1200" kern="50" dirty="0" err="1" smtClean="0">
                <a:ea typeface="DejaVu Sans" panose="020B0603030804020204" pitchFamily="34" charset="0"/>
              </a:rPr>
              <a:t>questa</a:t>
            </a:r>
            <a:r>
              <a:rPr lang="en-US" sz="1200" kern="50" dirty="0" smtClean="0">
                <a:ea typeface="DejaVu Sans" panose="020B0603030804020204" pitchFamily="34" charset="0"/>
              </a:rPr>
              <a:t> </a:t>
            </a:r>
            <a:r>
              <a:rPr lang="en-US" sz="1200" kern="50" dirty="0" err="1" smtClean="0">
                <a:ea typeface="DejaVu Sans" panose="020B0603030804020204" pitchFamily="34" charset="0"/>
              </a:rPr>
              <a:t>connessi</a:t>
            </a:r>
            <a:r>
              <a:rPr lang="en-US" sz="1200" kern="50" dirty="0" smtClean="0">
                <a:ea typeface="DejaVu Sans" panose="020B0603030804020204" pitchFamily="34" charset="0"/>
              </a:rPr>
              <a:t> (art. 4). </a:t>
            </a:r>
            <a:r>
              <a:rPr lang="en-US" sz="1200" kern="50" dirty="0" err="1" smtClean="0">
                <a:ea typeface="DejaVu Sans" panose="020B0603030804020204" pitchFamily="34" charset="0"/>
              </a:rPr>
              <a:t>Oltre</a:t>
            </a:r>
            <a:r>
              <a:rPr lang="en-US" sz="1200" kern="50" dirty="0" smtClean="0">
                <a:ea typeface="DejaVu Sans" panose="020B0603030804020204" pitchFamily="34" charset="0"/>
              </a:rPr>
              <a:t> </a:t>
            </a:r>
            <a:r>
              <a:rPr lang="en-US" sz="1200" kern="50" dirty="0" err="1" smtClean="0">
                <a:ea typeface="DejaVu Sans" panose="020B0603030804020204" pitchFamily="34" charset="0"/>
              </a:rPr>
              <a:t>alla</a:t>
            </a:r>
            <a:r>
              <a:rPr lang="en-US" sz="1200" kern="50" dirty="0" smtClean="0">
                <a:ea typeface="DejaVu Sans" panose="020B0603030804020204" pitchFamily="34" charset="0"/>
              </a:rPr>
              <a:t> </a:t>
            </a:r>
            <a:r>
              <a:rPr lang="en-US" sz="1200" kern="50" dirty="0" err="1" smtClean="0">
                <a:ea typeface="DejaVu Sans" panose="020B0603030804020204" pitchFamily="34" charset="0"/>
              </a:rPr>
              <a:t>tortura</a:t>
            </a:r>
            <a:r>
              <a:rPr lang="en-US" sz="1200" kern="50" dirty="0" smtClean="0">
                <a:ea typeface="DejaVu Sans" panose="020B0603030804020204" pitchFamily="34" charset="0"/>
              </a:rPr>
              <a:t> la </a:t>
            </a:r>
            <a:r>
              <a:rPr lang="en-US" sz="1200" kern="50" dirty="0" err="1" smtClean="0">
                <a:ea typeface="DejaVu Sans" panose="020B0603030804020204" pitchFamily="34" charset="0"/>
              </a:rPr>
              <a:t>Convenzione</a:t>
            </a:r>
            <a:r>
              <a:rPr lang="en-US" sz="1200" kern="50" dirty="0" smtClean="0">
                <a:ea typeface="DejaVu Sans" panose="020B0603030804020204" pitchFamily="34" charset="0"/>
              </a:rPr>
              <a:t> </a:t>
            </a:r>
            <a:r>
              <a:rPr lang="en-US" sz="1200" kern="50" dirty="0" err="1" smtClean="0">
                <a:ea typeface="DejaVu Sans" panose="020B0603030804020204" pitchFamily="34" charset="0"/>
              </a:rPr>
              <a:t>vieta</a:t>
            </a:r>
            <a:r>
              <a:rPr lang="en-US" sz="1200" kern="50" dirty="0" smtClean="0">
                <a:ea typeface="DejaVu Sans" panose="020B0603030804020204" pitchFamily="34" charset="0"/>
              </a:rPr>
              <a:t> “</a:t>
            </a:r>
            <a:r>
              <a:rPr lang="en-US" sz="1200" i="1" kern="50" dirty="0" err="1" smtClean="0">
                <a:solidFill>
                  <a:srgbClr val="FF0000"/>
                </a:solidFill>
                <a:ea typeface="DejaVu Sans" panose="020B0603030804020204" pitchFamily="34" charset="0"/>
              </a:rPr>
              <a:t>i</a:t>
            </a:r>
            <a:r>
              <a:rPr lang="en-US" sz="1200" i="1" kern="50" dirty="0" smtClean="0">
                <a:solidFill>
                  <a:srgbClr val="FF0000"/>
                </a:solidFill>
                <a:ea typeface="DejaVu Sans" panose="020B0603030804020204" pitchFamily="34" charset="0"/>
              </a:rPr>
              <a:t> </a:t>
            </a:r>
            <a:r>
              <a:rPr lang="en-US" sz="1200" i="1" kern="50" dirty="0" err="1">
                <a:solidFill>
                  <a:srgbClr val="FF0000"/>
                </a:solidFill>
                <a:ea typeface="DejaVu Sans" panose="020B0603030804020204" pitchFamily="34" charset="0"/>
              </a:rPr>
              <a:t>trattamenti</a:t>
            </a:r>
            <a:r>
              <a:rPr lang="en-US" sz="1200" i="1" kern="50" dirty="0">
                <a:solidFill>
                  <a:srgbClr val="FF0000"/>
                </a:solidFill>
                <a:ea typeface="DejaVu Sans" panose="020B0603030804020204" pitchFamily="34" charset="0"/>
              </a:rPr>
              <a:t> o </a:t>
            </a:r>
            <a:r>
              <a:rPr lang="en-US" sz="1200" i="1" kern="50" dirty="0" smtClean="0">
                <a:solidFill>
                  <a:srgbClr val="FF0000"/>
                </a:solidFill>
                <a:ea typeface="DejaVu Sans" panose="020B0603030804020204" pitchFamily="34" charset="0"/>
              </a:rPr>
              <a:t>le </a:t>
            </a:r>
            <a:r>
              <a:rPr lang="en-US" sz="1200" i="1" kern="50" dirty="0" err="1">
                <a:solidFill>
                  <a:srgbClr val="FF0000"/>
                </a:solidFill>
                <a:ea typeface="DejaVu Sans" panose="020B0603030804020204" pitchFamily="34" charset="0"/>
              </a:rPr>
              <a:t>punizioni</a:t>
            </a:r>
            <a:r>
              <a:rPr lang="en-US" sz="1200" i="1" kern="50" dirty="0">
                <a:solidFill>
                  <a:srgbClr val="FF0000"/>
                </a:solidFill>
                <a:ea typeface="DejaVu Sans" panose="020B0603030804020204" pitchFamily="34" charset="0"/>
              </a:rPr>
              <a:t> </a:t>
            </a:r>
            <a:r>
              <a:rPr lang="en-US" sz="1200" i="1" kern="50" dirty="0" err="1">
                <a:solidFill>
                  <a:srgbClr val="FF0000"/>
                </a:solidFill>
                <a:ea typeface="DejaVu Sans" panose="020B0603030804020204" pitchFamily="34" charset="0"/>
              </a:rPr>
              <a:t>crudeli</a:t>
            </a:r>
            <a:r>
              <a:rPr lang="en-US" sz="1200" i="1" kern="50" dirty="0">
                <a:solidFill>
                  <a:srgbClr val="FF0000"/>
                </a:solidFill>
                <a:ea typeface="DejaVu Sans" panose="020B0603030804020204" pitchFamily="34" charset="0"/>
              </a:rPr>
              <a:t>, </a:t>
            </a:r>
            <a:r>
              <a:rPr lang="en-US" sz="1200" i="1" kern="50" dirty="0" err="1">
                <a:solidFill>
                  <a:srgbClr val="FF0000"/>
                </a:solidFill>
                <a:ea typeface="DejaVu Sans" panose="020B0603030804020204" pitchFamily="34" charset="0"/>
              </a:rPr>
              <a:t>inumane</a:t>
            </a:r>
            <a:r>
              <a:rPr lang="en-US" sz="1200" i="1" kern="50" dirty="0">
                <a:solidFill>
                  <a:srgbClr val="FF0000"/>
                </a:solidFill>
                <a:ea typeface="DejaVu Sans" panose="020B0603030804020204" pitchFamily="34" charset="0"/>
              </a:rPr>
              <a:t> o </a:t>
            </a:r>
            <a:r>
              <a:rPr lang="en-US" sz="1200" i="1" kern="50" dirty="0" err="1" smtClean="0">
                <a:solidFill>
                  <a:srgbClr val="FF0000"/>
                </a:solidFill>
                <a:ea typeface="DejaVu Sans" panose="020B0603030804020204" pitchFamily="34" charset="0"/>
              </a:rPr>
              <a:t>degradanti</a:t>
            </a:r>
            <a:r>
              <a:rPr lang="en-US" sz="1200" kern="50" dirty="0">
                <a:ea typeface="DejaVu Sans" panose="020B0603030804020204" pitchFamily="34" charset="0"/>
              </a:rPr>
              <a:t>” (“</a:t>
            </a:r>
            <a:r>
              <a:rPr lang="en-US" sz="1200" i="1" kern="50" dirty="0">
                <a:solidFill>
                  <a:srgbClr val="FF0000"/>
                </a:solidFill>
                <a:ea typeface="DejaVu Sans" panose="020B0603030804020204" pitchFamily="34" charset="0"/>
              </a:rPr>
              <a:t>other acts of cruel, inhuman or degrading treatment or punishment which do not amount to torture as defined in article I</a:t>
            </a:r>
            <a:r>
              <a:rPr lang="en-US" sz="1200" kern="50" dirty="0" smtClean="0">
                <a:ea typeface="DejaVu Sans" panose="020B0603030804020204" pitchFamily="34" charset="0"/>
              </a:rPr>
              <a:t>”) (art. 16)</a:t>
            </a:r>
          </a:p>
          <a:p>
            <a:pPr algn="just"/>
            <a:r>
              <a:rPr lang="en-US" sz="1200" kern="50" dirty="0" smtClean="0">
                <a:ea typeface="DejaVu Sans" panose="020B0603030804020204" pitchFamily="34" charset="0"/>
              </a:rPr>
              <a:t>Sotto </a:t>
            </a:r>
            <a:r>
              <a:rPr lang="en-US" sz="1200" kern="50" dirty="0" err="1" smtClean="0">
                <a:ea typeface="DejaVu Sans" panose="020B0603030804020204" pitchFamily="34" charset="0"/>
              </a:rPr>
              <a:t>il</a:t>
            </a:r>
            <a:r>
              <a:rPr lang="en-US" sz="1200" kern="50" dirty="0" smtClean="0">
                <a:ea typeface="DejaVu Sans" panose="020B0603030804020204" pitchFamily="34" charset="0"/>
              </a:rPr>
              <a:t> </a:t>
            </a:r>
            <a:r>
              <a:rPr lang="en-US" sz="1200" kern="50" dirty="0" err="1" smtClean="0">
                <a:ea typeface="DejaVu Sans" panose="020B0603030804020204" pitchFamily="34" charset="0"/>
              </a:rPr>
              <a:t>profilo</a:t>
            </a:r>
            <a:r>
              <a:rPr lang="en-US" sz="1200" kern="50" dirty="0" smtClean="0">
                <a:ea typeface="DejaVu Sans" panose="020B0603030804020204" pitchFamily="34" charset="0"/>
              </a:rPr>
              <a:t> </a:t>
            </a:r>
            <a:r>
              <a:rPr lang="en-US" sz="1200" kern="50" dirty="0" err="1" smtClean="0">
                <a:ea typeface="DejaVu Sans" panose="020B0603030804020204" pitchFamily="34" charset="0"/>
              </a:rPr>
              <a:t>degli</a:t>
            </a:r>
            <a:r>
              <a:rPr lang="en-US" sz="1200" kern="50" dirty="0" smtClean="0">
                <a:ea typeface="DejaVu Sans" panose="020B0603030804020204" pitchFamily="34" charset="0"/>
              </a:rPr>
              <a:t> </a:t>
            </a:r>
            <a:r>
              <a:rPr lang="en-US" sz="1200" u="sng" kern="50" dirty="0" err="1" smtClean="0">
                <a:solidFill>
                  <a:srgbClr val="FF0000"/>
                </a:solidFill>
                <a:ea typeface="DejaVu Sans" panose="020B0603030804020204" pitchFamily="34" charset="0"/>
              </a:rPr>
              <a:t>strumenti</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punitivi</a:t>
            </a:r>
            <a:r>
              <a:rPr lang="en-US" sz="1200" kern="50" dirty="0" smtClean="0">
                <a:ea typeface="DejaVu Sans" panose="020B0603030804020204" pitchFamily="34" charset="0"/>
              </a:rPr>
              <a:t>, </a:t>
            </a:r>
            <a:r>
              <a:rPr lang="en-US" sz="1200" kern="50" dirty="0" err="1" smtClean="0">
                <a:ea typeface="DejaVu Sans" panose="020B0603030804020204" pitchFamily="34" charset="0"/>
              </a:rPr>
              <a:t>obbliga</a:t>
            </a:r>
            <a:r>
              <a:rPr lang="en-US" sz="1200" kern="50" dirty="0" smtClean="0">
                <a:ea typeface="DejaVu Sans" panose="020B0603030804020204" pitchFamily="34" charset="0"/>
              </a:rPr>
              <a:t> </a:t>
            </a:r>
            <a:r>
              <a:rPr lang="en-US" sz="1200" kern="50" dirty="0" err="1" smtClean="0">
                <a:ea typeface="DejaVu Sans" panose="020B0603030804020204" pitchFamily="34" charset="0"/>
              </a:rPr>
              <a:t>gli</a:t>
            </a:r>
            <a:r>
              <a:rPr lang="en-US" sz="1200" kern="50" dirty="0" smtClean="0">
                <a:ea typeface="DejaVu Sans" panose="020B0603030804020204" pitchFamily="34" charset="0"/>
              </a:rPr>
              <a:t> </a:t>
            </a:r>
            <a:r>
              <a:rPr lang="en-US" sz="1200" kern="50" dirty="0" err="1" smtClean="0">
                <a:ea typeface="DejaVu Sans" panose="020B0603030804020204" pitchFamily="34" charset="0"/>
              </a:rPr>
              <a:t>Stati</a:t>
            </a:r>
            <a:r>
              <a:rPr lang="en-US" sz="1200" kern="50" dirty="0" smtClean="0">
                <a:ea typeface="DejaVu Sans" panose="020B0603030804020204" pitchFamily="34" charset="0"/>
              </a:rPr>
              <a:t> </a:t>
            </a:r>
            <a:r>
              <a:rPr lang="en-US" sz="1200" kern="50" dirty="0" err="1" smtClean="0">
                <a:ea typeface="DejaVu Sans" panose="020B0603030804020204" pitchFamily="34" charset="0"/>
              </a:rPr>
              <a:t>membri</a:t>
            </a:r>
            <a:r>
              <a:rPr lang="en-US" sz="1200" kern="50" dirty="0" smtClean="0">
                <a:ea typeface="DejaVu Sans" panose="020B0603030804020204" pitchFamily="34" charset="0"/>
              </a:rPr>
              <a:t> ad </a:t>
            </a:r>
            <a:r>
              <a:rPr lang="en-US" sz="1200" kern="50" dirty="0" err="1" smtClean="0">
                <a:ea typeface="DejaVu Sans" panose="020B0603030804020204" pitchFamily="34" charset="0"/>
              </a:rPr>
              <a:t>affermare</a:t>
            </a:r>
            <a:r>
              <a:rPr lang="en-US" sz="1200" kern="50" dirty="0" smtClean="0">
                <a:ea typeface="DejaVu Sans" panose="020B0603030804020204" pitchFamily="34" charset="0"/>
              </a:rPr>
              <a:t> la </a:t>
            </a:r>
            <a:r>
              <a:rPr lang="en-US" sz="1200" kern="50" dirty="0" err="1" smtClean="0">
                <a:ea typeface="DejaVu Sans" panose="020B0603030804020204" pitchFamily="34" charset="0"/>
              </a:rPr>
              <a:t>propria</a:t>
            </a:r>
            <a:r>
              <a:rPr lang="en-US" sz="1200" kern="50" dirty="0" smtClean="0">
                <a:ea typeface="DejaVu Sans" panose="020B0603030804020204" pitchFamily="34" charset="0"/>
              </a:rPr>
              <a:t> </a:t>
            </a:r>
            <a:r>
              <a:rPr lang="en-US" sz="1200" kern="50" dirty="0" err="1" smtClean="0">
                <a:ea typeface="DejaVu Sans" panose="020B0603030804020204" pitchFamily="34" charset="0"/>
              </a:rPr>
              <a:t>giurisdizione</a:t>
            </a:r>
            <a:r>
              <a:rPr lang="en-US" sz="1200" kern="50" dirty="0" smtClean="0">
                <a:ea typeface="DejaVu Sans" panose="020B0603030804020204" pitchFamily="34" charset="0"/>
              </a:rPr>
              <a:t>: </a:t>
            </a:r>
            <a:r>
              <a:rPr lang="en-US" sz="1200" u="sng" kern="50" dirty="0" err="1" smtClean="0">
                <a:solidFill>
                  <a:srgbClr val="FF0000"/>
                </a:solidFill>
                <a:ea typeface="DejaVu Sans" panose="020B0603030804020204" pitchFamily="34" charset="0"/>
              </a:rPr>
              <a:t>territoriale</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personale</a:t>
            </a:r>
            <a:r>
              <a:rPr lang="en-US" sz="1200" kern="50" dirty="0" smtClean="0">
                <a:ea typeface="DejaVu Sans" panose="020B0603030804020204" pitchFamily="34" charset="0"/>
              </a:rPr>
              <a:t>, </a:t>
            </a:r>
            <a:r>
              <a:rPr lang="en-US" sz="1200" kern="50" dirty="0" err="1" smtClean="0">
                <a:ea typeface="DejaVu Sans" panose="020B0603030804020204" pitchFamily="34" charset="0"/>
              </a:rPr>
              <a:t>ovvero</a:t>
            </a:r>
            <a:r>
              <a:rPr lang="en-US" sz="1200" kern="50" dirty="0" smtClean="0">
                <a:ea typeface="DejaVu Sans" panose="020B0603030804020204" pitchFamily="34" charset="0"/>
              </a:rPr>
              <a:t> </a:t>
            </a:r>
            <a:r>
              <a:rPr lang="en-US" sz="1200" kern="50" dirty="0" err="1" smtClean="0">
                <a:ea typeface="DejaVu Sans" panose="020B0603030804020204" pitchFamily="34" charset="0"/>
              </a:rPr>
              <a:t>fondata</a:t>
            </a:r>
            <a:r>
              <a:rPr lang="en-US" sz="1200" kern="50" dirty="0" smtClean="0">
                <a:ea typeface="DejaVu Sans" panose="020B0603030804020204" pitchFamily="34" charset="0"/>
              </a:rPr>
              <a:t> </a:t>
            </a:r>
            <a:r>
              <a:rPr lang="en-US" sz="1200" kern="50" dirty="0" err="1" smtClean="0">
                <a:ea typeface="DejaVu Sans" panose="020B0603030804020204" pitchFamily="34" charset="0"/>
              </a:rPr>
              <a:t>sul</a:t>
            </a:r>
            <a:r>
              <a:rPr lang="en-US" sz="1200" kern="50" dirty="0" smtClean="0">
                <a:ea typeface="DejaVu Sans" panose="020B0603030804020204" pitchFamily="34" charset="0"/>
              </a:rPr>
              <a:t> </a:t>
            </a:r>
            <a:r>
              <a:rPr lang="en-US" sz="1200" u="sng" kern="50" dirty="0" smtClean="0">
                <a:solidFill>
                  <a:srgbClr val="FF0000"/>
                </a:solidFill>
                <a:ea typeface="DejaVu Sans" panose="020B0603030804020204" pitchFamily="34" charset="0"/>
              </a:rPr>
              <a:t>principio </a:t>
            </a:r>
            <a:r>
              <a:rPr lang="en-US" sz="1200" u="sng" kern="50" dirty="0" err="1" smtClean="0">
                <a:solidFill>
                  <a:srgbClr val="FF0000"/>
                </a:solidFill>
                <a:ea typeface="DejaVu Sans" panose="020B0603030804020204" pitchFamily="34" charset="0"/>
              </a:rPr>
              <a:t>della</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giurisdizione</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universale</a:t>
            </a:r>
            <a:r>
              <a:rPr lang="en-US" sz="1200" u="sng" kern="50" dirty="0" smtClean="0">
                <a:solidFill>
                  <a:srgbClr val="FF0000"/>
                </a:solidFill>
                <a:ea typeface="DejaVu Sans" panose="020B0603030804020204" pitchFamily="34" charset="0"/>
              </a:rPr>
              <a:t>” (</a:t>
            </a:r>
            <a:r>
              <a:rPr lang="en-US" sz="1200" kern="50" dirty="0" smtClean="0">
                <a:ea typeface="DejaVu Sans" panose="020B0603030804020204" pitchFamily="34" charset="0"/>
              </a:rPr>
              <a:t>«</a:t>
            </a:r>
            <a:r>
              <a:rPr lang="en-US" sz="1200" kern="50" dirty="0">
                <a:ea typeface="DejaVu Sans" panose="020B0603030804020204" pitchFamily="34" charset="0"/>
              </a:rPr>
              <a:t>Each State Party </a:t>
            </a:r>
            <a:r>
              <a:rPr lang="en-US" sz="1200" u="sng" kern="50" dirty="0">
                <a:solidFill>
                  <a:srgbClr val="FF0000"/>
                </a:solidFill>
                <a:ea typeface="DejaVu Sans" panose="020B0603030804020204" pitchFamily="34" charset="0"/>
              </a:rPr>
              <a:t>shall likewise take such measures as may be necessary to establish its jurisdiction over such offences in cases where the alleged offender is present </a:t>
            </a:r>
            <a:r>
              <a:rPr lang="en-US" sz="1200" kern="50" dirty="0">
                <a:ea typeface="DejaVu Sans" panose="020B0603030804020204" pitchFamily="34" charset="0"/>
              </a:rPr>
              <a:t>in any territory under its </a:t>
            </a:r>
            <a:r>
              <a:rPr lang="en-US" sz="1200" kern="50" dirty="0" smtClean="0">
                <a:ea typeface="DejaVu Sans" panose="020B0603030804020204" pitchFamily="34" charset="0"/>
              </a:rPr>
              <a:t>jurisdiction») </a:t>
            </a:r>
            <a:r>
              <a:rPr lang="en-US" sz="1200" kern="50" dirty="0" err="1" smtClean="0">
                <a:ea typeface="DejaVu Sans" panose="020B0603030804020204" pitchFamily="34" charset="0"/>
              </a:rPr>
              <a:t>nonché</a:t>
            </a:r>
            <a:r>
              <a:rPr lang="en-US" sz="1200" kern="50" dirty="0" smtClean="0">
                <a:ea typeface="DejaVu Sans" panose="020B0603030804020204" pitchFamily="34" charset="0"/>
              </a:rPr>
              <a:t> a </a:t>
            </a:r>
            <a:r>
              <a:rPr lang="en-US" sz="1200" kern="50" dirty="0" err="1" smtClean="0">
                <a:ea typeface="DejaVu Sans" panose="020B0603030804020204" pitchFamily="34" charset="0"/>
              </a:rPr>
              <a:t>esercitare</a:t>
            </a:r>
            <a:r>
              <a:rPr lang="en-US" sz="1200" kern="50" dirty="0" smtClean="0">
                <a:ea typeface="DejaVu Sans" panose="020B0603030804020204" pitchFamily="34" charset="0"/>
              </a:rPr>
              <a:t> </a:t>
            </a:r>
            <a:r>
              <a:rPr lang="en-US" sz="1200" kern="50" dirty="0" err="1" smtClean="0">
                <a:ea typeface="DejaVu Sans" panose="020B0603030804020204" pitchFamily="34" charset="0"/>
              </a:rPr>
              <a:t>detta</a:t>
            </a:r>
            <a:r>
              <a:rPr lang="en-US" sz="1200" kern="50" dirty="0" smtClean="0">
                <a:ea typeface="DejaVu Sans" panose="020B0603030804020204" pitchFamily="34" charset="0"/>
              </a:rPr>
              <a:t> </a:t>
            </a:r>
            <a:r>
              <a:rPr lang="en-US" sz="1200" kern="50" dirty="0" err="1" smtClean="0">
                <a:ea typeface="DejaVu Sans" panose="020B0603030804020204" pitchFamily="34" charset="0"/>
              </a:rPr>
              <a:t>competenza</a:t>
            </a:r>
            <a:r>
              <a:rPr lang="en-US" sz="1200" kern="50" dirty="0" smtClean="0">
                <a:ea typeface="DejaVu Sans" panose="020B0603030804020204" pitchFamily="34" charset="0"/>
              </a:rPr>
              <a:t> </a:t>
            </a:r>
            <a:r>
              <a:rPr lang="en-US" sz="1200" kern="50" dirty="0" err="1" smtClean="0">
                <a:ea typeface="DejaVu Sans" panose="020B0603030804020204" pitchFamily="34" charset="0"/>
              </a:rPr>
              <a:t>punitiva</a:t>
            </a:r>
            <a:r>
              <a:rPr lang="en-US" sz="1200" kern="50" dirty="0" smtClean="0">
                <a:ea typeface="DejaVu Sans" panose="020B0603030804020204" pitchFamily="34" charset="0"/>
              </a:rPr>
              <a:t>, salvo </a:t>
            </a:r>
            <a:r>
              <a:rPr lang="en-US" sz="1200" u="sng" kern="50" dirty="0" err="1" smtClean="0">
                <a:solidFill>
                  <a:srgbClr val="FF0000"/>
                </a:solidFill>
                <a:ea typeface="DejaVu Sans" panose="020B0603030804020204" pitchFamily="34" charset="0"/>
              </a:rPr>
              <a:t>estradizione</a:t>
            </a:r>
            <a:r>
              <a:rPr lang="en-US" sz="1200" u="sng" kern="50" dirty="0" smtClean="0">
                <a:solidFill>
                  <a:srgbClr val="FF0000"/>
                </a:solidFill>
                <a:ea typeface="DejaVu Sans" panose="020B0603030804020204" pitchFamily="34" charset="0"/>
              </a:rPr>
              <a:t> del reo</a:t>
            </a:r>
            <a:r>
              <a:rPr lang="en-US" sz="1200" kern="50" dirty="0" smtClean="0">
                <a:ea typeface="DejaVu Sans" panose="020B0603030804020204" pitchFamily="34" charset="0"/>
              </a:rPr>
              <a:t> </a:t>
            </a:r>
            <a:r>
              <a:rPr lang="en-US" sz="1200" kern="50" dirty="0" err="1" smtClean="0">
                <a:ea typeface="DejaVu Sans" panose="020B0603030804020204" pitchFamily="34" charset="0"/>
              </a:rPr>
              <a:t>allo</a:t>
            </a:r>
            <a:r>
              <a:rPr lang="en-US" sz="1200" kern="50" dirty="0" smtClean="0">
                <a:ea typeface="DejaVu Sans" panose="020B0603030804020204" pitchFamily="34" charset="0"/>
              </a:rPr>
              <a:t> </a:t>
            </a:r>
            <a:r>
              <a:rPr lang="en-US" sz="1200" kern="50" dirty="0" err="1" smtClean="0">
                <a:ea typeface="DejaVu Sans" panose="020B0603030804020204" pitchFamily="34" charset="0"/>
              </a:rPr>
              <a:t>Stato</a:t>
            </a:r>
            <a:r>
              <a:rPr lang="en-US" sz="1200" kern="50" dirty="0" smtClean="0">
                <a:ea typeface="DejaVu Sans" panose="020B0603030804020204" pitchFamily="34" charset="0"/>
              </a:rPr>
              <a:t> </a:t>
            </a:r>
            <a:r>
              <a:rPr lang="en-US" sz="1200" kern="50" dirty="0" err="1" smtClean="0">
                <a:ea typeface="DejaVu Sans" panose="020B0603030804020204" pitchFamily="34" charset="0"/>
              </a:rPr>
              <a:t>richiedente</a:t>
            </a:r>
            <a:r>
              <a:rPr lang="en-US" sz="1200" kern="50" dirty="0" smtClean="0">
                <a:ea typeface="DejaVu Sans" panose="020B0603030804020204" pitchFamily="34" charset="0"/>
              </a:rPr>
              <a:t> (art. 5.2 e art. 8: principio </a:t>
            </a:r>
            <a:r>
              <a:rPr lang="en-US" sz="1200" kern="50" dirty="0" err="1" smtClean="0">
                <a:ea typeface="DejaVu Sans" panose="020B0603030804020204" pitchFamily="34" charset="0"/>
              </a:rPr>
              <a:t>dell’</a:t>
            </a:r>
            <a:r>
              <a:rPr lang="en-US" sz="1200" b="1" i="1" kern="50" dirty="0" err="1" smtClean="0">
                <a:solidFill>
                  <a:srgbClr val="FF0000"/>
                </a:solidFill>
                <a:ea typeface="DejaVu Sans" panose="020B0603030804020204" pitchFamily="34" charset="0"/>
              </a:rPr>
              <a:t>aut</a:t>
            </a:r>
            <a:r>
              <a:rPr lang="en-US" sz="1200" b="1" i="1" kern="50" dirty="0" smtClean="0">
                <a:solidFill>
                  <a:srgbClr val="FF0000"/>
                </a:solidFill>
                <a:ea typeface="DejaVu Sans" panose="020B0603030804020204" pitchFamily="34" charset="0"/>
              </a:rPr>
              <a:t> </a:t>
            </a:r>
            <a:r>
              <a:rPr lang="en-US" sz="1200" b="1" i="1" kern="50" dirty="0" err="1" smtClean="0">
                <a:solidFill>
                  <a:srgbClr val="FF0000"/>
                </a:solidFill>
                <a:ea typeface="DejaVu Sans" panose="020B0603030804020204" pitchFamily="34" charset="0"/>
              </a:rPr>
              <a:t>dedere</a:t>
            </a:r>
            <a:r>
              <a:rPr lang="en-US" sz="1200" b="1" i="1" kern="50" dirty="0" smtClean="0">
                <a:solidFill>
                  <a:srgbClr val="FF0000"/>
                </a:solidFill>
                <a:ea typeface="DejaVu Sans" panose="020B0603030804020204" pitchFamily="34" charset="0"/>
              </a:rPr>
              <a:t> </a:t>
            </a:r>
            <a:r>
              <a:rPr lang="en-US" sz="1200" b="1" i="1" kern="50" dirty="0" err="1" smtClean="0">
                <a:solidFill>
                  <a:srgbClr val="FF0000"/>
                </a:solidFill>
                <a:ea typeface="DejaVu Sans" panose="020B0603030804020204" pitchFamily="34" charset="0"/>
              </a:rPr>
              <a:t>aut</a:t>
            </a:r>
            <a:r>
              <a:rPr lang="en-US" sz="1200" b="1" i="1" kern="50" dirty="0" smtClean="0">
                <a:solidFill>
                  <a:srgbClr val="FF0000"/>
                </a:solidFill>
                <a:ea typeface="DejaVu Sans" panose="020B0603030804020204" pitchFamily="34" charset="0"/>
              </a:rPr>
              <a:t> </a:t>
            </a:r>
            <a:r>
              <a:rPr lang="en-US" sz="1200" b="1" i="1" kern="50" dirty="0" err="1" smtClean="0">
                <a:solidFill>
                  <a:srgbClr val="FF0000"/>
                </a:solidFill>
                <a:ea typeface="DejaVu Sans" panose="020B0603030804020204" pitchFamily="34" charset="0"/>
              </a:rPr>
              <a:t>iudicare</a:t>
            </a:r>
            <a:r>
              <a:rPr lang="en-US" sz="1200" kern="50" dirty="0" smtClean="0">
                <a:ea typeface="DejaVu Sans" panose="020B0603030804020204" pitchFamily="34" charset="0"/>
              </a:rPr>
              <a:t>)</a:t>
            </a:r>
          </a:p>
          <a:p>
            <a:pPr algn="just"/>
            <a:r>
              <a:rPr lang="en-US" sz="1200" kern="50" dirty="0" err="1" smtClean="0">
                <a:ea typeface="DejaVu Sans" panose="020B0603030804020204" pitchFamily="34" charset="0"/>
              </a:rPr>
              <a:t>Prevede</a:t>
            </a:r>
            <a:r>
              <a:rPr lang="en-US" sz="1200" kern="50" dirty="0" smtClean="0">
                <a:ea typeface="DejaVu Sans" panose="020B0603030804020204" pitchFamily="34" charset="0"/>
              </a:rPr>
              <a:t> </a:t>
            </a:r>
            <a:r>
              <a:rPr lang="en-US" sz="1200" kern="50" dirty="0" err="1" smtClean="0">
                <a:ea typeface="DejaVu Sans" panose="020B0603030804020204" pitchFamily="34" charset="0"/>
              </a:rPr>
              <a:t>altresì</a:t>
            </a:r>
            <a:r>
              <a:rPr lang="en-US" sz="1200" kern="50" dirty="0">
                <a:ea typeface="DejaVu Sans" panose="020B0603030804020204" pitchFamily="34" charset="0"/>
              </a:rPr>
              <a:t> </a:t>
            </a:r>
            <a:r>
              <a:rPr lang="en-US" sz="1200" kern="50" dirty="0" err="1" smtClean="0">
                <a:ea typeface="DejaVu Sans" panose="020B0603030804020204" pitchFamily="34" charset="0"/>
              </a:rPr>
              <a:t>l’istituzione</a:t>
            </a:r>
            <a:r>
              <a:rPr lang="en-US" sz="1200" kern="50" dirty="0" smtClean="0">
                <a:ea typeface="DejaVu Sans" panose="020B0603030804020204" pitchFamily="34" charset="0"/>
              </a:rPr>
              <a:t> di un </a:t>
            </a:r>
            <a:r>
              <a:rPr lang="en-US" sz="1200" u="sng" kern="50" dirty="0" err="1" smtClean="0">
                <a:solidFill>
                  <a:srgbClr val="FF0000"/>
                </a:solidFill>
                <a:ea typeface="DejaVu Sans" panose="020B0603030804020204" pitchFamily="34" charset="0"/>
              </a:rPr>
              <a:t>Comitato</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contro</a:t>
            </a:r>
            <a:r>
              <a:rPr lang="en-US" sz="1200" u="sng" kern="50" dirty="0" smtClean="0">
                <a:solidFill>
                  <a:srgbClr val="FF0000"/>
                </a:solidFill>
                <a:ea typeface="DejaVu Sans" panose="020B0603030804020204" pitchFamily="34" charset="0"/>
              </a:rPr>
              <a:t> la </a:t>
            </a:r>
            <a:r>
              <a:rPr lang="en-US" sz="1200" u="sng" kern="50" dirty="0" err="1" smtClean="0">
                <a:solidFill>
                  <a:srgbClr val="FF0000"/>
                </a:solidFill>
                <a:ea typeface="DejaVu Sans" panose="020B0603030804020204" pitchFamily="34" charset="0"/>
              </a:rPr>
              <a:t>tortura</a:t>
            </a:r>
            <a:r>
              <a:rPr lang="en-US" sz="1200" u="sng" kern="50" dirty="0" smtClean="0">
                <a:solidFill>
                  <a:srgbClr val="FF0000"/>
                </a:solidFill>
                <a:ea typeface="DejaVu Sans" panose="020B0603030804020204" pitchFamily="34" charset="0"/>
              </a:rPr>
              <a:t> </a:t>
            </a:r>
            <a:r>
              <a:rPr lang="en-US" sz="1200" kern="50" dirty="0" smtClean="0">
                <a:ea typeface="DejaVu Sans" panose="020B0603030804020204" pitchFamily="34" charset="0"/>
              </a:rPr>
              <a:t>(art. 17) </a:t>
            </a:r>
            <a:r>
              <a:rPr lang="en-US" sz="1200" kern="50" dirty="0" err="1" smtClean="0">
                <a:ea typeface="DejaVu Sans" panose="020B0603030804020204" pitchFamily="34" charset="0"/>
              </a:rPr>
              <a:t>competente</a:t>
            </a:r>
            <a:r>
              <a:rPr lang="en-US" sz="1200" kern="50" dirty="0" smtClean="0">
                <a:ea typeface="DejaVu Sans" panose="020B0603030804020204" pitchFamily="34" charset="0"/>
              </a:rPr>
              <a:t> a  </a:t>
            </a:r>
            <a:r>
              <a:rPr lang="en-US" sz="1200" kern="50" dirty="0" err="1" smtClean="0">
                <a:ea typeface="DejaVu Sans" panose="020B0603030804020204" pitchFamily="34" charset="0"/>
              </a:rPr>
              <a:t>conoscere</a:t>
            </a:r>
            <a:r>
              <a:rPr lang="en-US" sz="1200" kern="50" dirty="0" smtClean="0">
                <a:ea typeface="DejaVu Sans" panose="020B0603030804020204" pitchFamily="34" charset="0"/>
              </a:rPr>
              <a:t> di </a:t>
            </a:r>
            <a:r>
              <a:rPr lang="en-US" sz="1200" kern="50" dirty="0" err="1" smtClean="0">
                <a:ea typeface="DejaVu Sans" panose="020B0603030804020204" pitchFamily="34" charset="0"/>
              </a:rPr>
              <a:t>violazioni</a:t>
            </a:r>
            <a:r>
              <a:rPr lang="en-US" sz="1200" kern="50" dirty="0" smtClean="0">
                <a:ea typeface="DejaVu Sans" panose="020B0603030804020204" pitchFamily="34" charset="0"/>
              </a:rPr>
              <a:t> </a:t>
            </a:r>
            <a:r>
              <a:rPr lang="en-US" sz="1200" kern="50" dirty="0" err="1" smtClean="0">
                <a:ea typeface="DejaVu Sans" panose="020B0603030804020204" pitchFamily="34" charset="0"/>
              </a:rPr>
              <a:t>delle</a:t>
            </a:r>
            <a:r>
              <a:rPr lang="en-US" sz="1200" kern="50" dirty="0" smtClean="0">
                <a:ea typeface="DejaVu Sans" panose="020B0603030804020204" pitchFamily="34" charset="0"/>
              </a:rPr>
              <a:t> </a:t>
            </a:r>
            <a:r>
              <a:rPr lang="en-US" sz="1200" kern="50" dirty="0" err="1" smtClean="0">
                <a:ea typeface="DejaVu Sans" panose="020B0603030804020204" pitchFamily="34" charset="0"/>
              </a:rPr>
              <a:t>regole</a:t>
            </a:r>
            <a:r>
              <a:rPr lang="en-US" sz="1200" kern="50" dirty="0" smtClean="0">
                <a:ea typeface="DejaVu Sans" panose="020B0603030804020204" pitchFamily="34" charset="0"/>
              </a:rPr>
              <a:t> </a:t>
            </a:r>
            <a:r>
              <a:rPr lang="en-US" sz="1200" kern="50" dirty="0" err="1" smtClean="0">
                <a:ea typeface="DejaVu Sans" panose="020B0603030804020204" pitchFamily="34" charset="0"/>
              </a:rPr>
              <a:t>convenzionali</a:t>
            </a:r>
            <a:r>
              <a:rPr lang="en-US" sz="1200" kern="50" dirty="0" smtClean="0">
                <a:ea typeface="DejaVu Sans" panose="020B0603030804020204" pitchFamily="34" charset="0"/>
              </a:rPr>
              <a:t> </a:t>
            </a:r>
            <a:r>
              <a:rPr lang="en-US" sz="1200" kern="50" dirty="0" err="1" smtClean="0">
                <a:ea typeface="DejaVu Sans" panose="020B0603030804020204" pitchFamily="34" charset="0"/>
              </a:rPr>
              <a:t>attraverso</a:t>
            </a:r>
            <a:r>
              <a:rPr lang="en-US" sz="1200" kern="50" dirty="0" smtClean="0">
                <a:ea typeface="DejaVu Sans" panose="020B0603030804020204" pitchFamily="34" charset="0"/>
              </a:rPr>
              <a:t> </a:t>
            </a:r>
            <a:r>
              <a:rPr lang="en-US" sz="1200" kern="50" dirty="0" err="1" smtClean="0">
                <a:ea typeface="DejaVu Sans" panose="020B0603030804020204" pitchFamily="34" charset="0"/>
              </a:rPr>
              <a:t>il</a:t>
            </a:r>
            <a:r>
              <a:rPr lang="en-US" sz="1200" kern="50" dirty="0" smtClean="0">
                <a:ea typeface="DejaVu Sans" panose="020B0603030804020204" pitchFamily="34" charset="0"/>
              </a:rPr>
              <a:t> </a:t>
            </a:r>
            <a:r>
              <a:rPr lang="en-US" sz="1200" kern="50" dirty="0" err="1" smtClean="0">
                <a:ea typeface="DejaVu Sans" panose="020B0603030804020204" pitchFamily="34" charset="0"/>
              </a:rPr>
              <a:t>sistema</a:t>
            </a:r>
            <a:r>
              <a:rPr lang="en-US" sz="1200" kern="50" dirty="0" smtClean="0">
                <a:ea typeface="DejaVu Sans" panose="020B0603030804020204" pitchFamily="34" charset="0"/>
              </a:rPr>
              <a:t> </a:t>
            </a:r>
            <a:r>
              <a:rPr lang="en-US" sz="1200" kern="50" dirty="0" err="1" smtClean="0">
                <a:ea typeface="DejaVu Sans" panose="020B0603030804020204" pitchFamily="34" charset="0"/>
              </a:rPr>
              <a:t>dei</a:t>
            </a:r>
            <a:r>
              <a:rPr lang="en-US" sz="1200" kern="50" dirty="0" smtClean="0">
                <a:ea typeface="DejaVu Sans" panose="020B0603030804020204" pitchFamily="34" charset="0"/>
              </a:rPr>
              <a:t> </a:t>
            </a:r>
            <a:r>
              <a:rPr lang="en-US" sz="1200" kern="50" dirty="0" err="1" smtClean="0">
                <a:ea typeface="DejaVu Sans" panose="020B0603030804020204" pitchFamily="34" charset="0"/>
              </a:rPr>
              <a:t>rapporti</a:t>
            </a:r>
            <a:r>
              <a:rPr lang="en-US" sz="1200" kern="50" dirty="0" smtClean="0">
                <a:ea typeface="DejaVu Sans" panose="020B0603030804020204" pitchFamily="34" charset="0"/>
              </a:rPr>
              <a:t> </a:t>
            </a:r>
            <a:r>
              <a:rPr lang="en-US" sz="1200" kern="50" dirty="0" err="1" smtClean="0">
                <a:ea typeface="DejaVu Sans" panose="020B0603030804020204" pitchFamily="34" charset="0"/>
              </a:rPr>
              <a:t>presentati</a:t>
            </a:r>
            <a:r>
              <a:rPr lang="en-US" sz="1200" kern="50" dirty="0" smtClean="0">
                <a:ea typeface="DejaVu Sans" panose="020B0603030804020204" pitchFamily="34" charset="0"/>
              </a:rPr>
              <a:t> </a:t>
            </a:r>
            <a:r>
              <a:rPr lang="en-US" sz="1200" kern="50" dirty="0" err="1" smtClean="0">
                <a:ea typeface="DejaVu Sans" panose="020B0603030804020204" pitchFamily="34" charset="0"/>
              </a:rPr>
              <a:t>dagli</a:t>
            </a:r>
            <a:r>
              <a:rPr lang="en-US" sz="1200" kern="50" dirty="0" smtClean="0">
                <a:ea typeface="DejaVu Sans" panose="020B0603030804020204" pitchFamily="34" charset="0"/>
              </a:rPr>
              <a:t> </a:t>
            </a:r>
            <a:r>
              <a:rPr lang="en-US" sz="1200" kern="50" dirty="0" err="1" smtClean="0">
                <a:ea typeface="DejaVu Sans" panose="020B0603030804020204" pitchFamily="34" charset="0"/>
              </a:rPr>
              <a:t>Stati</a:t>
            </a:r>
            <a:r>
              <a:rPr lang="en-US" sz="1200" kern="50" dirty="0" smtClean="0">
                <a:ea typeface="DejaVu Sans" panose="020B0603030804020204" pitchFamily="34" charset="0"/>
              </a:rPr>
              <a:t> </a:t>
            </a:r>
            <a:r>
              <a:rPr lang="en-US" sz="1200" kern="50" dirty="0" err="1" smtClean="0">
                <a:ea typeface="DejaVu Sans" panose="020B0603030804020204" pitchFamily="34" charset="0"/>
              </a:rPr>
              <a:t>parti</a:t>
            </a:r>
            <a:r>
              <a:rPr lang="en-US" sz="1200" kern="50" dirty="0" smtClean="0">
                <a:ea typeface="DejaVu Sans" panose="020B0603030804020204" pitchFamily="34" charset="0"/>
              </a:rPr>
              <a:t> </a:t>
            </a:r>
            <a:r>
              <a:rPr lang="en-US" sz="1200" kern="50" dirty="0" err="1" smtClean="0">
                <a:ea typeface="DejaVu Sans" panose="020B0603030804020204" pitchFamily="34" charset="0"/>
              </a:rPr>
              <a:t>che</a:t>
            </a:r>
            <a:r>
              <a:rPr lang="en-US" sz="1200" kern="50" dirty="0" smtClean="0">
                <a:ea typeface="DejaVu Sans" panose="020B0603030804020204" pitchFamily="34" charset="0"/>
              </a:rPr>
              <a:t> </a:t>
            </a:r>
            <a:r>
              <a:rPr lang="en-US" sz="1200" kern="50" dirty="0" err="1" smtClean="0">
                <a:ea typeface="DejaVu Sans" panose="020B0603030804020204" pitchFamily="34" charset="0"/>
              </a:rPr>
              <a:t>possono</a:t>
            </a:r>
            <a:r>
              <a:rPr lang="en-US" sz="1200" kern="50" dirty="0" smtClean="0">
                <a:ea typeface="DejaVu Sans" panose="020B0603030804020204" pitchFamily="34" charset="0"/>
              </a:rPr>
              <a:t> </a:t>
            </a:r>
            <a:r>
              <a:rPr lang="en-US" sz="1200" kern="50" dirty="0" err="1" smtClean="0">
                <a:ea typeface="DejaVu Sans" panose="020B0603030804020204" pitchFamily="34" charset="0"/>
              </a:rPr>
              <a:t>dar</a:t>
            </a:r>
            <a:r>
              <a:rPr lang="en-US" sz="1200" kern="50" dirty="0" smtClean="0">
                <a:ea typeface="DejaVu Sans" panose="020B0603030804020204" pitchFamily="34" charset="0"/>
              </a:rPr>
              <a:t> </a:t>
            </a:r>
            <a:r>
              <a:rPr lang="en-US" sz="1200" kern="50" dirty="0" err="1" smtClean="0">
                <a:ea typeface="DejaVu Sans" panose="020B0603030804020204" pitchFamily="34" charset="0"/>
              </a:rPr>
              <a:t>luogo</a:t>
            </a:r>
            <a:r>
              <a:rPr lang="en-US" sz="1200" kern="50" dirty="0" smtClean="0">
                <a:ea typeface="DejaVu Sans" panose="020B0603030804020204" pitchFamily="34" charset="0"/>
              </a:rPr>
              <a:t> a </a:t>
            </a:r>
            <a:r>
              <a:rPr lang="en-US" sz="1200" kern="50" dirty="0" err="1" smtClean="0">
                <a:ea typeface="DejaVu Sans" panose="020B0603030804020204" pitchFamily="34" charset="0"/>
              </a:rPr>
              <a:t>inchieste</a:t>
            </a:r>
            <a:r>
              <a:rPr lang="en-US" sz="1200" kern="50" dirty="0" smtClean="0">
                <a:ea typeface="DejaVu Sans" panose="020B0603030804020204" pitchFamily="34" charset="0"/>
              </a:rPr>
              <a:t> (art. 19-20), o </a:t>
            </a:r>
            <a:r>
              <a:rPr lang="en-US" sz="1200" kern="50" dirty="0" err="1" smtClean="0">
                <a:ea typeface="DejaVu Sans" panose="020B0603030804020204" pitchFamily="34" charset="0"/>
              </a:rPr>
              <a:t>attraverso</a:t>
            </a:r>
            <a:r>
              <a:rPr lang="en-US" sz="1200" kern="50" dirty="0" smtClean="0">
                <a:ea typeface="DejaVu Sans" panose="020B0603030804020204" pitchFamily="34" charset="0"/>
              </a:rPr>
              <a:t> </a:t>
            </a:r>
            <a:r>
              <a:rPr lang="en-US" sz="1200" kern="50" dirty="0" err="1" smtClean="0">
                <a:ea typeface="DejaVu Sans" panose="020B0603030804020204" pitchFamily="34" charset="0"/>
              </a:rPr>
              <a:t>il</a:t>
            </a:r>
            <a:r>
              <a:rPr lang="en-US" sz="1200" kern="50" dirty="0" smtClean="0">
                <a:ea typeface="DejaVu Sans" panose="020B0603030804020204" pitchFamily="34" charset="0"/>
              </a:rPr>
              <a:t> </a:t>
            </a:r>
            <a:r>
              <a:rPr lang="en-US" sz="1200" kern="50" dirty="0" err="1" smtClean="0">
                <a:ea typeface="DejaVu Sans" panose="020B0603030804020204" pitchFamily="34" charset="0"/>
              </a:rPr>
              <a:t>sistema</a:t>
            </a:r>
            <a:r>
              <a:rPr lang="en-US" sz="1200" kern="50" dirty="0" smtClean="0">
                <a:ea typeface="DejaVu Sans" panose="020B0603030804020204" pitchFamily="34" charset="0"/>
              </a:rPr>
              <a:t> </a:t>
            </a:r>
            <a:r>
              <a:rPr lang="en-US" sz="1200" kern="50" dirty="0" err="1" smtClean="0">
                <a:ea typeface="DejaVu Sans" panose="020B0603030804020204" pitchFamily="34" charset="0"/>
              </a:rPr>
              <a:t>delle</a:t>
            </a:r>
            <a:r>
              <a:rPr lang="en-US" sz="1200" kern="50" dirty="0" smtClean="0">
                <a:ea typeface="DejaVu Sans" panose="020B0603030804020204" pitchFamily="34" charset="0"/>
              </a:rPr>
              <a:t> </a:t>
            </a:r>
            <a:r>
              <a:rPr lang="en-US" sz="1200" kern="50" dirty="0" err="1" smtClean="0">
                <a:ea typeface="DejaVu Sans" panose="020B0603030804020204" pitchFamily="34" charset="0"/>
              </a:rPr>
              <a:t>comunicazioni</a:t>
            </a:r>
            <a:r>
              <a:rPr lang="en-US" sz="1200" kern="50" dirty="0" smtClean="0">
                <a:ea typeface="DejaVu Sans" panose="020B0603030804020204" pitchFamily="34" charset="0"/>
              </a:rPr>
              <a:t> </a:t>
            </a:r>
            <a:r>
              <a:rPr lang="en-US" sz="1200" kern="50" dirty="0" err="1" smtClean="0">
                <a:ea typeface="DejaVu Sans" panose="020B0603030804020204" pitchFamily="34" charset="0"/>
              </a:rPr>
              <a:t>degli</a:t>
            </a:r>
            <a:r>
              <a:rPr lang="en-US" sz="1200" kern="50" dirty="0" smtClean="0">
                <a:ea typeface="DejaVu Sans" panose="020B0603030804020204" pitchFamily="34" charset="0"/>
              </a:rPr>
              <a:t> </a:t>
            </a:r>
            <a:r>
              <a:rPr lang="en-US" sz="1200" kern="50" dirty="0" err="1" smtClean="0">
                <a:ea typeface="DejaVu Sans" panose="020B0603030804020204" pitchFamily="34" charset="0"/>
              </a:rPr>
              <a:t>Stati</a:t>
            </a:r>
            <a:r>
              <a:rPr lang="en-US" sz="1200" kern="50" dirty="0" smtClean="0">
                <a:ea typeface="DejaVu Sans" panose="020B0603030804020204" pitchFamily="34" charset="0"/>
              </a:rPr>
              <a:t> </a:t>
            </a:r>
            <a:r>
              <a:rPr lang="en-US" sz="1200" kern="50" dirty="0" err="1" smtClean="0">
                <a:ea typeface="DejaVu Sans" panose="020B0603030804020204" pitchFamily="34" charset="0"/>
              </a:rPr>
              <a:t>parti</a:t>
            </a:r>
            <a:r>
              <a:rPr lang="en-US" sz="1200" kern="50" dirty="0" smtClean="0">
                <a:ea typeface="DejaVu Sans" panose="020B0603030804020204" pitchFamily="34" charset="0"/>
              </a:rPr>
              <a:t> (art. 21) o </a:t>
            </a:r>
            <a:r>
              <a:rPr lang="en-US" sz="1200" kern="50" dirty="0" err="1" smtClean="0">
                <a:ea typeface="DejaVu Sans" panose="020B0603030804020204" pitchFamily="34" charset="0"/>
              </a:rPr>
              <a:t>ancora</a:t>
            </a:r>
            <a:r>
              <a:rPr lang="en-US" sz="1200" kern="50" dirty="0" smtClean="0">
                <a:ea typeface="DejaVu Sans" panose="020B0603030804020204" pitchFamily="34" charset="0"/>
              </a:rPr>
              <a:t> </a:t>
            </a:r>
            <a:r>
              <a:rPr lang="en-US" sz="1200" kern="50" dirty="0" err="1" smtClean="0">
                <a:ea typeface="DejaVu Sans" panose="020B0603030804020204" pitchFamily="34" charset="0"/>
              </a:rPr>
              <a:t>dei</a:t>
            </a:r>
            <a:r>
              <a:rPr lang="en-US" sz="1200" kern="50" dirty="0" smtClean="0">
                <a:ea typeface="DejaVu Sans" panose="020B0603030804020204" pitchFamily="34" charset="0"/>
              </a:rPr>
              <a:t> </a:t>
            </a:r>
            <a:r>
              <a:rPr lang="en-US" sz="1200" kern="50" dirty="0" err="1" smtClean="0">
                <a:ea typeface="DejaVu Sans" panose="020B0603030804020204" pitchFamily="34" charset="0"/>
              </a:rPr>
              <a:t>reclami</a:t>
            </a:r>
            <a:r>
              <a:rPr lang="en-US" sz="1200" kern="50" dirty="0" smtClean="0">
                <a:ea typeface="DejaVu Sans" panose="020B0603030804020204" pitchFamily="34" charset="0"/>
              </a:rPr>
              <a:t> </a:t>
            </a:r>
            <a:r>
              <a:rPr lang="en-US" sz="1200" kern="50" dirty="0" err="1" smtClean="0">
                <a:ea typeface="DejaVu Sans" panose="020B0603030804020204" pitchFamily="34" charset="0"/>
              </a:rPr>
              <a:t>individuali</a:t>
            </a:r>
            <a:r>
              <a:rPr lang="en-US" sz="1200" kern="50" dirty="0" smtClean="0">
                <a:ea typeface="DejaVu Sans" panose="020B0603030804020204" pitchFamily="34" charset="0"/>
              </a:rPr>
              <a:t> (art. 22) (</a:t>
            </a:r>
            <a:r>
              <a:rPr lang="en-US" sz="1200" kern="50" dirty="0" err="1" smtClean="0">
                <a:ea typeface="DejaVu Sans" panose="020B0603030804020204" pitchFamily="34" charset="0"/>
              </a:rPr>
              <a:t>si</a:t>
            </a:r>
            <a:r>
              <a:rPr lang="en-US" sz="1200" kern="50" dirty="0" smtClean="0">
                <a:ea typeface="DejaVu Sans" panose="020B0603030804020204" pitchFamily="34" charset="0"/>
              </a:rPr>
              <a:t> </a:t>
            </a:r>
            <a:r>
              <a:rPr lang="en-US" sz="1200" kern="50" dirty="0" err="1" smtClean="0">
                <a:ea typeface="DejaVu Sans" panose="020B0603030804020204" pitchFamily="34" charset="0"/>
              </a:rPr>
              <a:t>tratta</a:t>
            </a:r>
            <a:r>
              <a:rPr lang="en-US" sz="1200" kern="50" dirty="0" smtClean="0">
                <a:ea typeface="DejaVu Sans" panose="020B0603030804020204" pitchFamily="34" charset="0"/>
              </a:rPr>
              <a:t> in </a:t>
            </a:r>
            <a:r>
              <a:rPr lang="en-US" sz="1200" kern="50" dirty="0" err="1" smtClean="0">
                <a:ea typeface="DejaVu Sans" panose="020B0603030804020204" pitchFamily="34" charset="0"/>
              </a:rPr>
              <a:t>tali</a:t>
            </a:r>
            <a:r>
              <a:rPr lang="en-US" sz="1200" kern="50" dirty="0" smtClean="0">
                <a:ea typeface="DejaVu Sans" panose="020B0603030804020204" pitchFamily="34" charset="0"/>
              </a:rPr>
              <a:t> </a:t>
            </a:r>
            <a:r>
              <a:rPr lang="en-US" sz="1200" kern="50" dirty="0" err="1" smtClean="0">
                <a:ea typeface="DejaVu Sans" panose="020B0603030804020204" pitchFamily="34" charset="0"/>
              </a:rPr>
              <a:t>casi</a:t>
            </a:r>
            <a:r>
              <a:rPr lang="en-US" sz="1200" kern="50" dirty="0" smtClean="0">
                <a:ea typeface="DejaVu Sans" panose="020B0603030804020204" pitchFamily="34" charset="0"/>
              </a:rPr>
              <a:t> di “</a:t>
            </a:r>
            <a:r>
              <a:rPr lang="en-US" sz="1200" u="sng" kern="50" dirty="0" err="1" smtClean="0">
                <a:solidFill>
                  <a:srgbClr val="FF0000"/>
                </a:solidFill>
                <a:ea typeface="DejaVu Sans" panose="020B0603030804020204" pitchFamily="34" charset="0"/>
              </a:rPr>
              <a:t>competenza</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opzionale</a:t>
            </a:r>
            <a:r>
              <a:rPr lang="en-US" sz="1200" kern="50" dirty="0" smtClean="0">
                <a:ea typeface="DejaVu Sans" panose="020B0603030804020204" pitchFamily="34" charset="0"/>
              </a:rPr>
              <a:t>”, con </a:t>
            </a:r>
            <a:r>
              <a:rPr lang="en-US" sz="1200" kern="50" dirty="0" err="1" smtClean="0">
                <a:ea typeface="DejaVu Sans" panose="020B0603030804020204" pitchFamily="34" charset="0"/>
              </a:rPr>
              <a:t>clausole</a:t>
            </a:r>
            <a:r>
              <a:rPr lang="en-US" sz="1200" kern="50" dirty="0" smtClean="0">
                <a:ea typeface="DejaVu Sans" panose="020B0603030804020204" pitchFamily="34" charset="0"/>
              </a:rPr>
              <a:t> di opting-in, art. 21-22, o di opting out, art. 28). È </a:t>
            </a:r>
            <a:r>
              <a:rPr lang="en-US" sz="1200" kern="50" dirty="0" err="1" smtClean="0">
                <a:ea typeface="DejaVu Sans" panose="020B0603030804020204" pitchFamily="34" charset="0"/>
              </a:rPr>
              <a:t>infine</a:t>
            </a:r>
            <a:r>
              <a:rPr lang="en-US" sz="1200" kern="50" dirty="0" smtClean="0">
                <a:ea typeface="DejaVu Sans" panose="020B0603030804020204" pitchFamily="34" charset="0"/>
              </a:rPr>
              <a:t> </a:t>
            </a:r>
            <a:r>
              <a:rPr lang="en-US" sz="1200" kern="50" dirty="0" err="1" smtClean="0">
                <a:ea typeface="DejaVu Sans" panose="020B0603030804020204" pitchFamily="34" charset="0"/>
              </a:rPr>
              <a:t>prevista</a:t>
            </a:r>
            <a:r>
              <a:rPr lang="en-US" sz="1200" kern="50" dirty="0" smtClean="0">
                <a:ea typeface="DejaVu Sans" panose="020B0603030804020204" pitchFamily="34" charset="0"/>
              </a:rPr>
              <a:t> </a:t>
            </a:r>
            <a:r>
              <a:rPr lang="en-US" sz="1200" kern="50" dirty="0" err="1" smtClean="0">
                <a:ea typeface="DejaVu Sans" panose="020B0603030804020204" pitchFamily="34" charset="0"/>
              </a:rPr>
              <a:t>una</a:t>
            </a:r>
            <a:r>
              <a:rPr lang="en-US" sz="1200" kern="50" dirty="0" smtClean="0">
                <a:ea typeface="DejaVu Sans" panose="020B0603030804020204" pitchFamily="34" charset="0"/>
              </a:rPr>
              <a:t> “</a:t>
            </a:r>
            <a:r>
              <a:rPr lang="en-US" sz="1200" u="sng" kern="50" dirty="0" err="1" smtClean="0">
                <a:solidFill>
                  <a:srgbClr val="FF0000"/>
                </a:solidFill>
                <a:ea typeface="DejaVu Sans" panose="020B0603030804020204" pitchFamily="34" charset="0"/>
              </a:rPr>
              <a:t>clausola</a:t>
            </a:r>
            <a:r>
              <a:rPr lang="en-US" sz="1200" u="sng" kern="50" dirty="0" smtClean="0">
                <a:solidFill>
                  <a:srgbClr val="FF0000"/>
                </a:solidFill>
                <a:ea typeface="DejaVu Sans" panose="020B0603030804020204" pitchFamily="34" charset="0"/>
              </a:rPr>
              <a:t> </a:t>
            </a:r>
            <a:r>
              <a:rPr lang="en-US" sz="1200" u="sng" kern="50" dirty="0" err="1" smtClean="0">
                <a:solidFill>
                  <a:srgbClr val="FF0000"/>
                </a:solidFill>
                <a:ea typeface="DejaVu Sans" panose="020B0603030804020204" pitchFamily="34" charset="0"/>
              </a:rPr>
              <a:t>giurisdizionale</a:t>
            </a:r>
            <a:r>
              <a:rPr lang="en-US" sz="1200" kern="50" dirty="0" smtClean="0">
                <a:ea typeface="DejaVu Sans" panose="020B0603030804020204" pitchFamily="34" charset="0"/>
              </a:rPr>
              <a:t>”, </a:t>
            </a:r>
            <a:r>
              <a:rPr lang="en-US" sz="1200" kern="50" dirty="0" err="1" smtClean="0">
                <a:ea typeface="DejaVu Sans" panose="020B0603030804020204" pitchFamily="34" charset="0"/>
              </a:rPr>
              <a:t>attributiva</a:t>
            </a:r>
            <a:r>
              <a:rPr lang="en-US" sz="1200" kern="50" dirty="0" smtClean="0">
                <a:ea typeface="DejaVu Sans" panose="020B0603030804020204" pitchFamily="34" charset="0"/>
              </a:rPr>
              <a:t> di </a:t>
            </a:r>
            <a:r>
              <a:rPr lang="en-US" sz="1200" kern="50" dirty="0" err="1" smtClean="0">
                <a:ea typeface="DejaVu Sans" panose="020B0603030804020204" pitchFamily="34" charset="0"/>
              </a:rPr>
              <a:t>competenza</a:t>
            </a:r>
            <a:r>
              <a:rPr lang="en-US" sz="1200" kern="50" dirty="0" smtClean="0">
                <a:ea typeface="DejaVu Sans" panose="020B0603030804020204" pitchFamily="34" charset="0"/>
              </a:rPr>
              <a:t> </a:t>
            </a:r>
            <a:r>
              <a:rPr lang="en-US" sz="1200" kern="50" dirty="0" err="1" smtClean="0">
                <a:ea typeface="DejaVu Sans" panose="020B0603030804020204" pitchFamily="34" charset="0"/>
              </a:rPr>
              <a:t>alla</a:t>
            </a:r>
            <a:r>
              <a:rPr lang="en-US" sz="1200" kern="50" dirty="0" smtClean="0">
                <a:ea typeface="DejaVu Sans" panose="020B0603030804020204" pitchFamily="34" charset="0"/>
              </a:rPr>
              <a:t> Corte </a:t>
            </a:r>
            <a:r>
              <a:rPr lang="en-US" sz="1200" kern="50" dirty="0" err="1" smtClean="0">
                <a:ea typeface="DejaVu Sans" panose="020B0603030804020204" pitchFamily="34" charset="0"/>
              </a:rPr>
              <a:t>internazionale</a:t>
            </a:r>
            <a:r>
              <a:rPr lang="en-US" sz="1200" kern="50" dirty="0" smtClean="0">
                <a:ea typeface="DejaVu Sans" panose="020B0603030804020204" pitchFamily="34" charset="0"/>
              </a:rPr>
              <a:t> di </a:t>
            </a:r>
            <a:r>
              <a:rPr lang="en-US" sz="1200" kern="50" dirty="0" err="1" smtClean="0">
                <a:ea typeface="DejaVu Sans" panose="020B0603030804020204" pitchFamily="34" charset="0"/>
              </a:rPr>
              <a:t>giustizia</a:t>
            </a:r>
            <a:r>
              <a:rPr lang="en-US" sz="1200" kern="50" dirty="0" smtClean="0">
                <a:ea typeface="DejaVu Sans" panose="020B0603030804020204" pitchFamily="34" charset="0"/>
              </a:rPr>
              <a:t> per </a:t>
            </a:r>
            <a:r>
              <a:rPr lang="en-US" sz="1200" kern="50" dirty="0" err="1" smtClean="0">
                <a:ea typeface="DejaVu Sans" panose="020B0603030804020204" pitchFamily="34" charset="0"/>
              </a:rPr>
              <a:t>ogni</a:t>
            </a:r>
            <a:r>
              <a:rPr lang="en-US" sz="1200" kern="50" dirty="0">
                <a:ea typeface="DejaVu Sans" panose="020B0603030804020204" pitchFamily="34" charset="0"/>
              </a:rPr>
              <a:t> </a:t>
            </a:r>
            <a:r>
              <a:rPr lang="en-US" sz="1200" kern="50" dirty="0" err="1" smtClean="0">
                <a:ea typeface="DejaVu Sans" panose="020B0603030804020204" pitchFamily="34" charset="0"/>
              </a:rPr>
              <a:t>controversia</a:t>
            </a:r>
            <a:r>
              <a:rPr lang="en-US" sz="1200" kern="50" dirty="0" smtClean="0">
                <a:ea typeface="DejaVu Sans" panose="020B0603030804020204" pitchFamily="34" charset="0"/>
              </a:rPr>
              <a:t> “</a:t>
            </a:r>
            <a:r>
              <a:rPr lang="en-US" sz="1200" i="1" kern="50" dirty="0" smtClean="0">
                <a:solidFill>
                  <a:srgbClr val="FF0000"/>
                </a:solidFill>
                <a:ea typeface="DejaVu Sans" panose="020B0603030804020204" pitchFamily="34" charset="0"/>
              </a:rPr>
              <a:t>between </a:t>
            </a:r>
            <a:r>
              <a:rPr lang="en-US" sz="1200" i="1" kern="50" dirty="0">
                <a:solidFill>
                  <a:srgbClr val="FF0000"/>
                </a:solidFill>
                <a:ea typeface="DejaVu Sans" panose="020B0603030804020204" pitchFamily="34" charset="0"/>
              </a:rPr>
              <a:t>two or more States Parties concerning the interpretation or application of this Convention</a:t>
            </a:r>
            <a:r>
              <a:rPr lang="en-US" sz="1200" kern="50" dirty="0" smtClean="0">
                <a:ea typeface="DejaVu Sans" panose="020B0603030804020204" pitchFamily="34" charset="0"/>
              </a:rPr>
              <a:t>”, </a:t>
            </a:r>
            <a:r>
              <a:rPr lang="en-US" sz="1200" kern="50" dirty="0" err="1" smtClean="0">
                <a:ea typeface="DejaVu Sans" panose="020B0603030804020204" pitchFamily="34" charset="0"/>
              </a:rPr>
              <a:t>clausola</a:t>
            </a:r>
            <a:r>
              <a:rPr lang="en-US" sz="1200" kern="50" dirty="0" smtClean="0">
                <a:ea typeface="DejaVu Sans" panose="020B0603030804020204" pitchFamily="34" charset="0"/>
              </a:rPr>
              <a:t> </a:t>
            </a:r>
            <a:r>
              <a:rPr lang="en-US" sz="1200" kern="50" dirty="0" err="1" smtClean="0">
                <a:ea typeface="DejaVu Sans" panose="020B0603030804020204" pitchFamily="34" charset="0"/>
              </a:rPr>
              <a:t>che</a:t>
            </a:r>
            <a:r>
              <a:rPr lang="en-US" sz="1200" kern="50" dirty="0" smtClean="0">
                <a:ea typeface="DejaVu Sans" panose="020B0603030804020204" pitchFamily="34" charset="0"/>
              </a:rPr>
              <a:t> </a:t>
            </a:r>
            <a:r>
              <a:rPr lang="en-US" sz="1200" kern="50" dirty="0" err="1" smtClean="0">
                <a:ea typeface="DejaVu Sans" panose="020B0603030804020204" pitchFamily="34" charset="0"/>
              </a:rPr>
              <a:t>può</a:t>
            </a:r>
            <a:r>
              <a:rPr lang="en-US" sz="1200" kern="50" dirty="0" smtClean="0">
                <a:ea typeface="DejaVu Sans" panose="020B0603030804020204" pitchFamily="34" charset="0"/>
              </a:rPr>
              <a:t> </a:t>
            </a:r>
            <a:r>
              <a:rPr lang="en-US" sz="1200" kern="50" dirty="0" err="1" smtClean="0">
                <a:ea typeface="DejaVu Sans" panose="020B0603030804020204" pitchFamily="34" charset="0"/>
              </a:rPr>
              <a:t>essere</a:t>
            </a:r>
            <a:r>
              <a:rPr lang="en-US" sz="1200" kern="50" dirty="0" smtClean="0">
                <a:ea typeface="DejaVu Sans" panose="020B0603030804020204" pitchFamily="34" charset="0"/>
              </a:rPr>
              <a:t> </a:t>
            </a:r>
            <a:r>
              <a:rPr lang="en-US" sz="1200" kern="50" dirty="0" err="1" smtClean="0">
                <a:ea typeface="DejaVu Sans" panose="020B0603030804020204" pitchFamily="34" charset="0"/>
              </a:rPr>
              <a:t>oggetto</a:t>
            </a:r>
            <a:r>
              <a:rPr lang="en-US" sz="1200" kern="50" dirty="0" smtClean="0">
                <a:ea typeface="DejaVu Sans" panose="020B0603030804020204" pitchFamily="34" charset="0"/>
              </a:rPr>
              <a:t> di </a:t>
            </a:r>
            <a:r>
              <a:rPr lang="en-US" sz="1200" kern="50" dirty="0" err="1" smtClean="0">
                <a:ea typeface="DejaVu Sans" panose="020B0603030804020204" pitchFamily="34" charset="0"/>
              </a:rPr>
              <a:t>riserva</a:t>
            </a:r>
            <a:r>
              <a:rPr lang="en-US" sz="1200" kern="50" dirty="0" smtClean="0">
                <a:ea typeface="DejaVu Sans" panose="020B0603030804020204" pitchFamily="34" charset="0"/>
              </a:rPr>
              <a:t> (art. 30)</a:t>
            </a:r>
            <a:endParaRPr lang="it-IT" sz="1200" kern="50" dirty="0">
              <a:ea typeface="Lucida Sans Unicode" panose="020B0602030504020204" pitchFamily="34" charset="0"/>
            </a:endParaRPr>
          </a:p>
          <a:p>
            <a:endParaRPr lang="it-IT" sz="1200" dirty="0"/>
          </a:p>
        </p:txBody>
      </p:sp>
    </p:spTree>
    <p:extLst>
      <p:ext uri="{BB962C8B-B14F-4D97-AF65-F5344CB8AC3E}">
        <p14:creationId xmlns:p14="http://schemas.microsoft.com/office/powerpoint/2010/main" val="42869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Diritti dei lavoratori migranti</a:t>
            </a:r>
            <a:endParaRPr lang="it-IT" dirty="0"/>
          </a:p>
        </p:txBody>
      </p:sp>
      <p:sp>
        <p:nvSpPr>
          <p:cNvPr id="3" name="Segnaposto contenuto 2"/>
          <p:cNvSpPr>
            <a:spLocks noGrp="1"/>
          </p:cNvSpPr>
          <p:nvPr>
            <p:ph idx="1"/>
          </p:nvPr>
        </p:nvSpPr>
        <p:spPr/>
        <p:txBody>
          <a:bodyPr>
            <a:normAutofit lnSpcReduction="10000"/>
          </a:bodyPr>
          <a:lstStyle/>
          <a:p>
            <a:r>
              <a:rPr lang="en-US" sz="1500" dirty="0" smtClean="0"/>
              <a:t>La </a:t>
            </a:r>
            <a:r>
              <a:rPr lang="en-US" sz="1500" u="sng" dirty="0" err="1" smtClean="0">
                <a:solidFill>
                  <a:srgbClr val="FF0000"/>
                </a:solidFill>
              </a:rPr>
              <a:t>Convenzione</a:t>
            </a:r>
            <a:r>
              <a:rPr lang="en-US" sz="1500" u="sng" dirty="0" smtClean="0">
                <a:solidFill>
                  <a:srgbClr val="FF0000"/>
                </a:solidFill>
              </a:rPr>
              <a:t> per la </a:t>
            </a:r>
            <a:r>
              <a:rPr lang="en-US" sz="1500" u="sng" dirty="0" err="1" smtClean="0">
                <a:solidFill>
                  <a:srgbClr val="FF0000"/>
                </a:solidFill>
              </a:rPr>
              <a:t>protezione</a:t>
            </a:r>
            <a:r>
              <a:rPr lang="en-US" sz="1500" u="sng" dirty="0" smtClean="0">
                <a:solidFill>
                  <a:srgbClr val="FF0000"/>
                </a:solidFill>
              </a:rPr>
              <a:t> </a:t>
            </a:r>
            <a:r>
              <a:rPr lang="en-US" sz="1500" u="sng" dirty="0" err="1" smtClean="0">
                <a:solidFill>
                  <a:srgbClr val="FF0000"/>
                </a:solidFill>
              </a:rPr>
              <a:t>dei</a:t>
            </a:r>
            <a:r>
              <a:rPr lang="en-US" sz="1500" u="sng" dirty="0" smtClean="0">
                <a:solidFill>
                  <a:srgbClr val="FF0000"/>
                </a:solidFill>
              </a:rPr>
              <a:t> </a:t>
            </a:r>
            <a:r>
              <a:rPr lang="en-US" sz="1500" u="sng" dirty="0" err="1" smtClean="0">
                <a:solidFill>
                  <a:srgbClr val="FF0000"/>
                </a:solidFill>
              </a:rPr>
              <a:t>diritti</a:t>
            </a:r>
            <a:r>
              <a:rPr lang="en-US" sz="1500" u="sng" dirty="0" smtClean="0">
                <a:solidFill>
                  <a:srgbClr val="FF0000"/>
                </a:solidFill>
              </a:rPr>
              <a:t> </a:t>
            </a:r>
            <a:r>
              <a:rPr lang="en-US" sz="1500" u="sng" dirty="0" err="1" smtClean="0">
                <a:solidFill>
                  <a:srgbClr val="FF0000"/>
                </a:solidFill>
              </a:rPr>
              <a:t>dei</a:t>
            </a:r>
            <a:r>
              <a:rPr lang="en-US" sz="1500" u="sng" dirty="0" smtClean="0">
                <a:solidFill>
                  <a:srgbClr val="FF0000"/>
                </a:solidFill>
              </a:rPr>
              <a:t> </a:t>
            </a:r>
            <a:r>
              <a:rPr lang="en-US" sz="1500" u="sng" dirty="0" err="1" smtClean="0">
                <a:solidFill>
                  <a:srgbClr val="FF0000"/>
                </a:solidFill>
              </a:rPr>
              <a:t>lavoratori</a:t>
            </a:r>
            <a:r>
              <a:rPr lang="en-US" sz="1500" u="sng" dirty="0" smtClean="0">
                <a:solidFill>
                  <a:srgbClr val="FF0000"/>
                </a:solidFill>
              </a:rPr>
              <a:t> </a:t>
            </a:r>
            <a:r>
              <a:rPr lang="en-US" sz="1500" u="sng" dirty="0" err="1" smtClean="0">
                <a:solidFill>
                  <a:srgbClr val="FF0000"/>
                </a:solidFill>
              </a:rPr>
              <a:t>migranti</a:t>
            </a:r>
            <a:r>
              <a:rPr lang="en-US" sz="1500" u="sng" dirty="0" smtClean="0">
                <a:solidFill>
                  <a:srgbClr val="FF0000"/>
                </a:solidFill>
              </a:rPr>
              <a:t> e </a:t>
            </a:r>
            <a:r>
              <a:rPr lang="en-US" sz="1500" u="sng" dirty="0" err="1" smtClean="0">
                <a:solidFill>
                  <a:srgbClr val="FF0000"/>
                </a:solidFill>
              </a:rPr>
              <a:t>delle</a:t>
            </a:r>
            <a:r>
              <a:rPr lang="en-US" sz="1500" u="sng" dirty="0" smtClean="0">
                <a:solidFill>
                  <a:srgbClr val="FF0000"/>
                </a:solidFill>
              </a:rPr>
              <a:t> </a:t>
            </a:r>
            <a:r>
              <a:rPr lang="en-US" sz="1500" u="sng" dirty="0" err="1" smtClean="0">
                <a:solidFill>
                  <a:srgbClr val="FF0000"/>
                </a:solidFill>
              </a:rPr>
              <a:t>loro</a:t>
            </a:r>
            <a:r>
              <a:rPr lang="en-US" sz="1500" u="sng" dirty="0" smtClean="0">
                <a:solidFill>
                  <a:srgbClr val="FF0000"/>
                </a:solidFill>
              </a:rPr>
              <a:t> </a:t>
            </a:r>
            <a:r>
              <a:rPr lang="en-US" sz="1500" u="sng" dirty="0" err="1" smtClean="0">
                <a:solidFill>
                  <a:srgbClr val="FF0000"/>
                </a:solidFill>
              </a:rPr>
              <a:t>famiglie</a:t>
            </a:r>
            <a:r>
              <a:rPr lang="en-US" sz="1500" dirty="0" smtClean="0"/>
              <a:t> (International </a:t>
            </a:r>
            <a:r>
              <a:rPr lang="en-US" sz="1500" dirty="0"/>
              <a:t>Convention on the Protection of the Rights of All Migrant Workers and Members of Their </a:t>
            </a:r>
            <a:r>
              <a:rPr lang="en-US" sz="1500" dirty="0" smtClean="0"/>
              <a:t>Families), </a:t>
            </a:r>
            <a:r>
              <a:rPr lang="en-US" sz="1500" dirty="0" err="1" smtClean="0"/>
              <a:t>adottata</a:t>
            </a:r>
            <a:r>
              <a:rPr lang="en-US" sz="1500" dirty="0" smtClean="0"/>
              <a:t> e </a:t>
            </a:r>
            <a:r>
              <a:rPr lang="en-US" sz="1500" dirty="0" err="1" smtClean="0"/>
              <a:t>aperta</a:t>
            </a:r>
            <a:r>
              <a:rPr lang="en-US" sz="1500" dirty="0" smtClean="0"/>
              <a:t> </a:t>
            </a:r>
            <a:r>
              <a:rPr lang="en-US" sz="1500" dirty="0" err="1" smtClean="0"/>
              <a:t>alla</a:t>
            </a:r>
            <a:r>
              <a:rPr lang="en-US" sz="1500" dirty="0" smtClean="0"/>
              <a:t> firma </a:t>
            </a:r>
            <a:r>
              <a:rPr lang="en-US" sz="1500" dirty="0" err="1" smtClean="0"/>
              <a:t>dall’Assemblea</a:t>
            </a:r>
            <a:r>
              <a:rPr lang="en-US" sz="1500" dirty="0" smtClean="0"/>
              <a:t> </a:t>
            </a:r>
            <a:r>
              <a:rPr lang="en-US" sz="1500" dirty="0" err="1" smtClean="0"/>
              <a:t>generale</a:t>
            </a:r>
            <a:r>
              <a:rPr lang="en-US" sz="1500" dirty="0" smtClean="0"/>
              <a:t> </a:t>
            </a:r>
            <a:r>
              <a:rPr lang="en-US" sz="1500" dirty="0" err="1" smtClean="0"/>
              <a:t>il</a:t>
            </a:r>
            <a:r>
              <a:rPr lang="en-US" sz="1500" dirty="0" smtClean="0"/>
              <a:t> 18.12.1990;</a:t>
            </a:r>
          </a:p>
          <a:p>
            <a:r>
              <a:rPr lang="en-US" sz="1500" dirty="0" smtClean="0"/>
              <a:t>La </a:t>
            </a:r>
            <a:r>
              <a:rPr lang="en-US" sz="1500" dirty="0" err="1" smtClean="0"/>
              <a:t>Convenzione</a:t>
            </a:r>
            <a:r>
              <a:rPr lang="en-US" sz="1500" dirty="0" smtClean="0"/>
              <a:t> “</a:t>
            </a:r>
            <a:r>
              <a:rPr lang="en-US" sz="1500" dirty="0" err="1" smtClean="0"/>
              <a:t>ribadisce</a:t>
            </a:r>
            <a:r>
              <a:rPr lang="en-US" sz="1500" dirty="0" smtClean="0"/>
              <a:t>” </a:t>
            </a:r>
            <a:r>
              <a:rPr lang="en-US" sz="1500" dirty="0" err="1" smtClean="0"/>
              <a:t>alcuni</a:t>
            </a:r>
            <a:r>
              <a:rPr lang="en-US" sz="1500" dirty="0" smtClean="0"/>
              <a:t> </a:t>
            </a:r>
            <a:r>
              <a:rPr lang="en-US" sz="1500" dirty="0" err="1" smtClean="0"/>
              <a:t>diritti</a:t>
            </a:r>
            <a:r>
              <a:rPr lang="en-US" sz="1500" dirty="0" smtClean="0"/>
              <a:t> </a:t>
            </a:r>
            <a:r>
              <a:rPr lang="en-US" sz="1500" dirty="0" err="1" smtClean="0"/>
              <a:t>fondamentali</a:t>
            </a:r>
            <a:r>
              <a:rPr lang="en-US" sz="1500" dirty="0" smtClean="0"/>
              <a:t> </a:t>
            </a:r>
            <a:r>
              <a:rPr lang="en-US" sz="1500" dirty="0" err="1" smtClean="0"/>
              <a:t>basici</a:t>
            </a:r>
            <a:r>
              <a:rPr lang="en-US" sz="1500" dirty="0" smtClean="0"/>
              <a:t> a </a:t>
            </a:r>
            <a:r>
              <a:rPr lang="en-US" sz="1500" dirty="0" err="1" smtClean="0"/>
              <a:t>beneficio</a:t>
            </a:r>
            <a:r>
              <a:rPr lang="en-US" sz="1500" dirty="0" smtClean="0"/>
              <a:t> </a:t>
            </a:r>
            <a:r>
              <a:rPr lang="en-US" sz="1500" dirty="0" err="1" smtClean="0"/>
              <a:t>dei</a:t>
            </a:r>
            <a:r>
              <a:rPr lang="en-US" sz="1500" dirty="0" smtClean="0"/>
              <a:t> </a:t>
            </a:r>
            <a:r>
              <a:rPr lang="en-US" sz="1500" dirty="0" err="1" smtClean="0"/>
              <a:t>lavoratori</a:t>
            </a:r>
            <a:r>
              <a:rPr lang="en-US" sz="1500" dirty="0" smtClean="0"/>
              <a:t> </a:t>
            </a:r>
            <a:r>
              <a:rPr lang="en-US" sz="1500" dirty="0" err="1" smtClean="0"/>
              <a:t>migranti</a:t>
            </a:r>
            <a:r>
              <a:rPr lang="en-US" sz="1500" dirty="0" smtClean="0"/>
              <a:t> e </a:t>
            </a:r>
            <a:r>
              <a:rPr lang="en-US" sz="1500" dirty="0" err="1" smtClean="0"/>
              <a:t>dei</a:t>
            </a:r>
            <a:r>
              <a:rPr lang="en-US" sz="1500" dirty="0" smtClean="0"/>
              <a:t> </a:t>
            </a:r>
            <a:r>
              <a:rPr lang="en-US" sz="1500" dirty="0" err="1" smtClean="0"/>
              <a:t>loro</a:t>
            </a:r>
            <a:r>
              <a:rPr lang="en-US" sz="1500" dirty="0" smtClean="0"/>
              <a:t> </a:t>
            </a:r>
            <a:r>
              <a:rPr lang="en-US" sz="1500" dirty="0" err="1" smtClean="0"/>
              <a:t>familiari</a:t>
            </a:r>
            <a:r>
              <a:rPr lang="en-US" sz="1500" dirty="0" smtClean="0"/>
              <a:t> (ma non </a:t>
            </a:r>
            <a:r>
              <a:rPr lang="en-US" sz="1500" dirty="0" err="1" smtClean="0"/>
              <a:t>prevede</a:t>
            </a:r>
            <a:r>
              <a:rPr lang="en-US" sz="1500" dirty="0" smtClean="0"/>
              <a:t>, se non per </a:t>
            </a:r>
            <a:r>
              <a:rPr lang="en-US" sz="1500" dirty="0" err="1" smtClean="0"/>
              <a:t>settori</a:t>
            </a:r>
            <a:r>
              <a:rPr lang="en-US" sz="1500" dirty="0" smtClean="0"/>
              <a:t> </a:t>
            </a:r>
            <a:r>
              <a:rPr lang="en-US" sz="1500" dirty="0" err="1" smtClean="0"/>
              <a:t>specifici</a:t>
            </a:r>
            <a:r>
              <a:rPr lang="en-US" sz="1500" dirty="0" smtClean="0"/>
              <a:t>: accesso </a:t>
            </a:r>
            <a:r>
              <a:rPr lang="en-US" sz="1500" dirty="0" err="1" smtClean="0"/>
              <a:t>alla</a:t>
            </a:r>
            <a:r>
              <a:rPr lang="en-US" sz="1500" dirty="0" smtClean="0"/>
              <a:t> </a:t>
            </a:r>
            <a:r>
              <a:rPr lang="en-US" sz="1500" dirty="0" err="1" smtClean="0"/>
              <a:t>giustizia</a:t>
            </a:r>
            <a:r>
              <a:rPr lang="en-US" sz="1500" dirty="0" smtClean="0"/>
              <a:t>, art. 18; </a:t>
            </a:r>
            <a:r>
              <a:rPr lang="en-US" sz="1500" dirty="0" err="1" smtClean="0"/>
              <a:t>remunerazione</a:t>
            </a:r>
            <a:r>
              <a:rPr lang="en-US" sz="1500" dirty="0" smtClean="0"/>
              <a:t>, art. 25, </a:t>
            </a:r>
            <a:r>
              <a:rPr lang="en-US" sz="1500" dirty="0" err="1" smtClean="0"/>
              <a:t>il</a:t>
            </a:r>
            <a:r>
              <a:rPr lang="en-US" sz="1500" dirty="0" smtClean="0"/>
              <a:t> </a:t>
            </a:r>
            <a:r>
              <a:rPr lang="en-US" sz="1500" dirty="0" err="1" smtClean="0"/>
              <a:t>diritto</a:t>
            </a:r>
            <a:r>
              <a:rPr lang="en-US" sz="1500" dirty="0" smtClean="0"/>
              <a:t> al </a:t>
            </a:r>
            <a:r>
              <a:rPr lang="en-US" sz="1500" dirty="0" err="1" smtClean="0"/>
              <a:t>trattamento</a:t>
            </a:r>
            <a:r>
              <a:rPr lang="en-US" sz="1500" dirty="0" smtClean="0"/>
              <a:t> </a:t>
            </a:r>
            <a:r>
              <a:rPr lang="en-US" sz="1500" dirty="0" err="1" smtClean="0"/>
              <a:t>nazionale</a:t>
            </a:r>
            <a:r>
              <a:rPr lang="en-US" sz="1500" dirty="0" smtClean="0"/>
              <a:t> o </a:t>
            </a:r>
            <a:r>
              <a:rPr lang="en-US" sz="1500" dirty="0" err="1" smtClean="0"/>
              <a:t>alla</a:t>
            </a:r>
            <a:r>
              <a:rPr lang="en-US" sz="1500" dirty="0" smtClean="0"/>
              <a:t> </a:t>
            </a:r>
            <a:r>
              <a:rPr lang="en-US" sz="1500" dirty="0" err="1" smtClean="0"/>
              <a:t>parità</a:t>
            </a:r>
            <a:r>
              <a:rPr lang="en-US" sz="1500" dirty="0" smtClean="0"/>
              <a:t> di </a:t>
            </a:r>
            <a:r>
              <a:rPr lang="en-US" sz="1500" dirty="0" err="1" smtClean="0"/>
              <a:t>trattamento</a:t>
            </a:r>
            <a:r>
              <a:rPr lang="en-US" sz="1500" dirty="0" smtClean="0"/>
              <a:t> </a:t>
            </a:r>
            <a:r>
              <a:rPr lang="en-US" sz="1500" dirty="0" err="1" smtClean="0"/>
              <a:t>rispetto</a:t>
            </a:r>
            <a:r>
              <a:rPr lang="en-US" sz="1500" dirty="0" smtClean="0"/>
              <a:t> </a:t>
            </a:r>
            <a:r>
              <a:rPr lang="en-US" sz="1500" dirty="0" err="1" smtClean="0"/>
              <a:t>ai</a:t>
            </a:r>
            <a:r>
              <a:rPr lang="en-US" sz="1500" dirty="0" smtClean="0"/>
              <a:t> </a:t>
            </a:r>
            <a:r>
              <a:rPr lang="en-US" sz="1500" dirty="0" err="1" smtClean="0"/>
              <a:t>cittadini</a:t>
            </a:r>
            <a:r>
              <a:rPr lang="en-US" sz="1500" dirty="0" smtClean="0"/>
              <a:t>);</a:t>
            </a:r>
          </a:p>
          <a:p>
            <a:r>
              <a:rPr lang="en-US" sz="1500" dirty="0" smtClean="0"/>
              <a:t>La </a:t>
            </a:r>
            <a:r>
              <a:rPr lang="en-US" sz="1500" dirty="0" err="1" smtClean="0"/>
              <a:t>Convenzione</a:t>
            </a:r>
            <a:r>
              <a:rPr lang="en-US" sz="1500" dirty="0" smtClean="0"/>
              <a:t>, </a:t>
            </a:r>
            <a:r>
              <a:rPr lang="en-US" sz="1500" dirty="0" err="1" smtClean="0"/>
              <a:t>entrata</a:t>
            </a:r>
            <a:r>
              <a:rPr lang="en-US" sz="1500" dirty="0" smtClean="0"/>
              <a:t> in </a:t>
            </a:r>
            <a:r>
              <a:rPr lang="en-US" sz="1500" dirty="0" err="1" smtClean="0"/>
              <a:t>vigore</a:t>
            </a:r>
            <a:r>
              <a:rPr lang="en-US" sz="1500" dirty="0" smtClean="0"/>
              <a:t> </a:t>
            </a:r>
            <a:r>
              <a:rPr lang="en-US" sz="1500" dirty="0" err="1" smtClean="0"/>
              <a:t>il</a:t>
            </a:r>
            <a:r>
              <a:rPr lang="en-US" sz="1500" dirty="0" smtClean="0"/>
              <a:t> 1.7.2003, non è </a:t>
            </a:r>
            <a:r>
              <a:rPr lang="en-US" sz="1500" dirty="0" err="1" smtClean="0"/>
              <a:t>stata</a:t>
            </a:r>
            <a:r>
              <a:rPr lang="en-US" sz="1500" dirty="0" smtClean="0"/>
              <a:t> né </a:t>
            </a:r>
            <a:r>
              <a:rPr lang="en-US" sz="1500" dirty="0" err="1" smtClean="0"/>
              <a:t>firmata</a:t>
            </a:r>
            <a:r>
              <a:rPr lang="en-US" sz="1500" dirty="0" smtClean="0"/>
              <a:t> né </a:t>
            </a:r>
            <a:r>
              <a:rPr lang="en-US" sz="1500" dirty="0" err="1" smtClean="0"/>
              <a:t>ratificata</a:t>
            </a:r>
            <a:r>
              <a:rPr lang="en-US" sz="1500" dirty="0" smtClean="0"/>
              <a:t> </a:t>
            </a:r>
            <a:r>
              <a:rPr lang="en-US" sz="1500" dirty="0" err="1" smtClean="0"/>
              <a:t>dall’Italia</a:t>
            </a:r>
            <a:r>
              <a:rPr lang="en-US" sz="1500" dirty="0" smtClean="0"/>
              <a:t> (né </a:t>
            </a:r>
            <a:r>
              <a:rPr lang="en-US" sz="1500" dirty="0" err="1" smtClean="0"/>
              <a:t>dagli</a:t>
            </a:r>
            <a:r>
              <a:rPr lang="en-US" sz="1500" dirty="0" smtClean="0"/>
              <a:t> </a:t>
            </a:r>
            <a:r>
              <a:rPr lang="en-US" sz="1500" dirty="0" err="1" smtClean="0"/>
              <a:t>altri</a:t>
            </a:r>
            <a:r>
              <a:rPr lang="en-US" sz="1500" dirty="0" smtClean="0"/>
              <a:t> </a:t>
            </a:r>
            <a:r>
              <a:rPr lang="en-US" sz="1500" dirty="0" err="1" smtClean="0"/>
              <a:t>Stati</a:t>
            </a:r>
            <a:r>
              <a:rPr lang="en-US" sz="1500" dirty="0" smtClean="0"/>
              <a:t> </a:t>
            </a:r>
            <a:r>
              <a:rPr lang="en-US" sz="1500" dirty="0" err="1" smtClean="0"/>
              <a:t>europei</a:t>
            </a:r>
            <a:r>
              <a:rPr lang="en-US" sz="1500" dirty="0" smtClean="0"/>
              <a:t>)</a:t>
            </a:r>
          </a:p>
          <a:p>
            <a:r>
              <a:rPr lang="it-IT" sz="1500" kern="50" dirty="0" smtClean="0">
                <a:ea typeface="Times New Roman" panose="02020603050405020304" pitchFamily="18" charset="0"/>
              </a:rPr>
              <a:t>Vedi anche, a tutela del </a:t>
            </a:r>
            <a:r>
              <a:rPr lang="it-IT" sz="1500" b="1" u="sng" kern="50" dirty="0">
                <a:solidFill>
                  <a:srgbClr val="FF0000"/>
                </a:solidFill>
                <a:ea typeface="Times New Roman" panose="02020603050405020304" pitchFamily="18" charset="0"/>
              </a:rPr>
              <a:t>lavoratore dipendente</a:t>
            </a:r>
            <a:r>
              <a:rPr lang="it-IT" sz="1500" kern="50" dirty="0">
                <a:ea typeface="Times New Roman" panose="02020603050405020304" pitchFamily="18" charset="0"/>
              </a:rPr>
              <a:t>: Convenzioni stipulate nell'ambito </a:t>
            </a:r>
            <a:r>
              <a:rPr lang="it-IT" sz="1500" u="sng" kern="50" dirty="0">
                <a:solidFill>
                  <a:srgbClr val="FF0000"/>
                </a:solidFill>
                <a:ea typeface="Times New Roman" panose="02020603050405020304" pitchFamily="18" charset="0"/>
              </a:rPr>
              <a:t>dell'Organizzazione internazionale del lavoro</a:t>
            </a:r>
            <a:r>
              <a:rPr lang="it-IT" sz="1500" kern="50" dirty="0">
                <a:ea typeface="Times New Roman" panose="02020603050405020304" pitchFamily="18" charset="0"/>
              </a:rPr>
              <a:t>; la Costituzione dell’</a:t>
            </a:r>
            <a:r>
              <a:rPr lang="it-IT" sz="1500" u="sng" kern="50" dirty="0">
                <a:ea typeface="Times New Roman" panose="02020603050405020304" pitchFamily="18" charset="0"/>
              </a:rPr>
              <a:t>OIL-OIT</a:t>
            </a:r>
            <a:r>
              <a:rPr lang="it-IT" sz="1500" kern="50" dirty="0">
                <a:ea typeface="Times New Roman" panose="02020603050405020304" pitchFamily="18" charset="0"/>
              </a:rPr>
              <a:t> compare come allegato del Trattato di pace di Versailles (1919) ed è stata adattata nel dopoguerra; istituisce un </a:t>
            </a:r>
            <a:r>
              <a:rPr lang="it-IT" sz="1500" u="sng" kern="50" dirty="0">
                <a:solidFill>
                  <a:srgbClr val="FF0000"/>
                </a:solidFill>
                <a:ea typeface="Times New Roman" panose="02020603050405020304" pitchFamily="18" charset="0"/>
              </a:rPr>
              <a:t>sistema organico tripartito </a:t>
            </a:r>
            <a:r>
              <a:rPr lang="it-IT" sz="1500" kern="50" dirty="0" smtClean="0">
                <a:ea typeface="Times New Roman" panose="02020603050405020304" pitchFamily="18" charset="0"/>
              </a:rPr>
              <a:t>(formato da rappresentanze dei governi nazionali, dei datori di lavoro e dei lavoratori) per </a:t>
            </a:r>
            <a:r>
              <a:rPr lang="it-IT" sz="1500" kern="50" dirty="0">
                <a:ea typeface="Times New Roman" panose="02020603050405020304" pitchFamily="18" charset="0"/>
              </a:rPr>
              <a:t>l'elaborazione </a:t>
            </a:r>
            <a:r>
              <a:rPr lang="it-IT" sz="1500" kern="50" dirty="0" smtClean="0">
                <a:ea typeface="Times New Roman" panose="02020603050405020304" pitchFamily="18" charset="0"/>
              </a:rPr>
              <a:t>di </a:t>
            </a:r>
            <a:r>
              <a:rPr lang="it-IT" sz="1500" kern="50" dirty="0">
                <a:ea typeface="Times New Roman" panose="02020603050405020304" pitchFamily="18" charset="0"/>
              </a:rPr>
              <a:t>convenzioni aperte alla firma e alla ratifica degli Stati </a:t>
            </a:r>
            <a:r>
              <a:rPr lang="it-IT" sz="1500" kern="50" dirty="0" smtClean="0">
                <a:ea typeface="Times New Roman" panose="02020603050405020304" pitchFamily="18" charset="0"/>
              </a:rPr>
              <a:t>membri). </a:t>
            </a:r>
          </a:p>
          <a:p>
            <a:r>
              <a:rPr lang="it-IT" sz="1400" kern="50" dirty="0" smtClean="0">
                <a:ea typeface="Times New Roman" panose="02020603050405020304" pitchFamily="18" charset="0"/>
              </a:rPr>
              <a:t>In </a:t>
            </a:r>
            <a:r>
              <a:rPr lang="it-IT" sz="1400" kern="50" dirty="0">
                <a:ea typeface="Times New Roman" panose="02020603050405020304" pitchFamily="18" charset="0"/>
              </a:rPr>
              <a:t>seno all’OIL è stata adottata, nel 1988, una «Dichiarazione sui diritti sociali fondamentali</a:t>
            </a:r>
            <a:r>
              <a:rPr lang="it-IT" sz="1400" kern="50" dirty="0" smtClean="0">
                <a:ea typeface="Times New Roman" panose="02020603050405020304" pitchFamily="18" charset="0"/>
              </a:rPr>
              <a:t>», che «obbliga» gli Stati membri, che abbiano o meno ratificato le Convenzioni corrispondenti, a rispettare e a promuovere i principi e i diritti appartenenti a 4 categorie fondamentali:</a:t>
            </a:r>
            <a:r>
              <a:rPr lang="fr-FR" sz="1400" kern="50" dirty="0" smtClean="0">
                <a:ea typeface="Times New Roman" panose="02020603050405020304" pitchFamily="18" charset="0"/>
              </a:rPr>
              <a:t> «</a:t>
            </a:r>
            <a:r>
              <a:rPr lang="fr-FR" sz="1400" i="1" kern="50" dirty="0" smtClean="0">
                <a:solidFill>
                  <a:srgbClr val="FF0000"/>
                </a:solidFill>
                <a:ea typeface="Times New Roman" panose="02020603050405020304" pitchFamily="18" charset="0"/>
              </a:rPr>
              <a:t>la </a:t>
            </a:r>
            <a:r>
              <a:rPr lang="fr-FR" sz="1400" i="1" kern="50" dirty="0" err="1" smtClean="0">
                <a:solidFill>
                  <a:srgbClr val="FF0000"/>
                </a:solidFill>
                <a:ea typeface="Times New Roman" panose="02020603050405020304" pitchFamily="18" charset="0"/>
              </a:rPr>
              <a:t>libertà</a:t>
            </a:r>
            <a:r>
              <a:rPr lang="fr-FR" sz="1400" i="1" kern="50" dirty="0" smtClean="0">
                <a:solidFill>
                  <a:srgbClr val="FF0000"/>
                </a:solidFill>
                <a:ea typeface="Times New Roman" panose="02020603050405020304" pitchFamily="18" charset="0"/>
              </a:rPr>
              <a:t> d’</a:t>
            </a:r>
            <a:r>
              <a:rPr lang="fr-FR" sz="1400" i="1" kern="50" dirty="0" err="1" smtClean="0">
                <a:solidFill>
                  <a:srgbClr val="FF0000"/>
                </a:solidFill>
                <a:ea typeface="Times New Roman" panose="02020603050405020304" pitchFamily="18" charset="0"/>
              </a:rPr>
              <a:t>associazione</a:t>
            </a:r>
            <a:r>
              <a:rPr lang="fr-FR" sz="1400" i="1" kern="50" dirty="0" smtClean="0">
                <a:solidFill>
                  <a:srgbClr val="FF0000"/>
                </a:solidFill>
                <a:ea typeface="Times New Roman" panose="02020603050405020304" pitchFamily="18" charset="0"/>
              </a:rPr>
              <a:t> e il </a:t>
            </a:r>
            <a:r>
              <a:rPr lang="fr-FR" sz="1400" i="1" kern="50" dirty="0" err="1" smtClean="0">
                <a:solidFill>
                  <a:srgbClr val="FF0000"/>
                </a:solidFill>
                <a:ea typeface="Times New Roman" panose="02020603050405020304" pitchFamily="18" charset="0"/>
              </a:rPr>
              <a:t>riconoscimento</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effettivo</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del</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diritto</a:t>
            </a:r>
            <a:r>
              <a:rPr lang="fr-FR" sz="1400" i="1" kern="50" dirty="0" smtClean="0">
                <a:solidFill>
                  <a:srgbClr val="FF0000"/>
                </a:solidFill>
                <a:ea typeface="Times New Roman" panose="02020603050405020304" pitchFamily="18" charset="0"/>
              </a:rPr>
              <a:t> di </a:t>
            </a:r>
            <a:r>
              <a:rPr lang="fr-FR" sz="1400" i="1" kern="50" dirty="0" err="1" smtClean="0">
                <a:solidFill>
                  <a:srgbClr val="FF0000"/>
                </a:solidFill>
                <a:ea typeface="Times New Roman" panose="02020603050405020304" pitchFamily="18" charset="0"/>
              </a:rPr>
              <a:t>contrattazione</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collettiva</a:t>
            </a:r>
            <a:r>
              <a:rPr lang="fr-FR" sz="1400" i="1" kern="50" dirty="0" smtClean="0">
                <a:solidFill>
                  <a:srgbClr val="FF0000"/>
                </a:solidFill>
                <a:ea typeface="Times New Roman" panose="02020603050405020304" pitchFamily="18" charset="0"/>
              </a:rPr>
              <a:t>, l’</a:t>
            </a:r>
            <a:r>
              <a:rPr lang="fr-FR" sz="1400" i="1" kern="50" dirty="0" err="1" smtClean="0">
                <a:solidFill>
                  <a:srgbClr val="FF0000"/>
                </a:solidFill>
                <a:ea typeface="Times New Roman" panose="02020603050405020304" pitchFamily="18" charset="0"/>
              </a:rPr>
              <a:t>eliminazione</a:t>
            </a:r>
            <a:r>
              <a:rPr lang="fr-FR" sz="1400" i="1" kern="50" dirty="0" smtClean="0">
                <a:solidFill>
                  <a:srgbClr val="FF0000"/>
                </a:solidFill>
                <a:ea typeface="Times New Roman" panose="02020603050405020304" pitchFamily="18" charset="0"/>
              </a:rPr>
              <a:t> di </a:t>
            </a:r>
            <a:r>
              <a:rPr lang="fr-FR" sz="1400" i="1" kern="50" dirty="0" err="1" smtClean="0">
                <a:solidFill>
                  <a:srgbClr val="FF0000"/>
                </a:solidFill>
                <a:ea typeface="Times New Roman" panose="02020603050405020304" pitchFamily="18" charset="0"/>
              </a:rPr>
              <a:t>ogni</a:t>
            </a:r>
            <a:r>
              <a:rPr lang="fr-FR" sz="1400" i="1" kern="50" dirty="0" smtClean="0">
                <a:solidFill>
                  <a:srgbClr val="FF0000"/>
                </a:solidFill>
                <a:ea typeface="Times New Roman" panose="02020603050405020304" pitchFamily="18" charset="0"/>
              </a:rPr>
              <a:t> forma di </a:t>
            </a:r>
            <a:r>
              <a:rPr lang="fr-FR" sz="1400" i="1" kern="50" dirty="0" err="1" smtClean="0">
                <a:solidFill>
                  <a:srgbClr val="FF0000"/>
                </a:solidFill>
                <a:ea typeface="Times New Roman" panose="02020603050405020304" pitchFamily="18" charset="0"/>
              </a:rPr>
              <a:t>lavoro</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forzato</a:t>
            </a:r>
            <a:r>
              <a:rPr lang="fr-FR" sz="1400" i="1" kern="50" dirty="0" smtClean="0">
                <a:solidFill>
                  <a:srgbClr val="FF0000"/>
                </a:solidFill>
                <a:ea typeface="Times New Roman" panose="02020603050405020304" pitchFamily="18" charset="0"/>
              </a:rPr>
              <a:t> o </a:t>
            </a:r>
            <a:r>
              <a:rPr lang="fr-FR" sz="1400" i="1" kern="50" dirty="0" err="1" smtClean="0">
                <a:solidFill>
                  <a:srgbClr val="FF0000"/>
                </a:solidFill>
                <a:ea typeface="Times New Roman" panose="02020603050405020304" pitchFamily="18" charset="0"/>
              </a:rPr>
              <a:t>obbligatorio</a:t>
            </a:r>
            <a:r>
              <a:rPr lang="fr-FR" sz="1400" i="1" kern="50" dirty="0" smtClean="0">
                <a:solidFill>
                  <a:srgbClr val="FF0000"/>
                </a:solidFill>
                <a:ea typeface="Times New Roman" panose="02020603050405020304" pitchFamily="18" charset="0"/>
              </a:rPr>
              <a:t>, l’</a:t>
            </a:r>
            <a:r>
              <a:rPr lang="fr-FR" sz="1400" i="1" kern="50" dirty="0" err="1" smtClean="0">
                <a:solidFill>
                  <a:srgbClr val="FF0000"/>
                </a:solidFill>
                <a:ea typeface="Times New Roman" panose="02020603050405020304" pitchFamily="18" charset="0"/>
              </a:rPr>
              <a:t>abolizione</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effettiva</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del</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lavoro</a:t>
            </a:r>
            <a:r>
              <a:rPr lang="fr-FR" sz="1400" i="1" kern="50" dirty="0" smtClean="0">
                <a:solidFill>
                  <a:srgbClr val="FF0000"/>
                </a:solidFill>
                <a:ea typeface="Times New Roman" panose="02020603050405020304" pitchFamily="18" charset="0"/>
              </a:rPr>
              <a:t> </a:t>
            </a:r>
            <a:r>
              <a:rPr lang="fr-FR" sz="1400" i="1" kern="50" dirty="0" err="1" smtClean="0">
                <a:solidFill>
                  <a:srgbClr val="FF0000"/>
                </a:solidFill>
                <a:ea typeface="Times New Roman" panose="02020603050405020304" pitchFamily="18" charset="0"/>
              </a:rPr>
              <a:t>minorile</a:t>
            </a:r>
            <a:r>
              <a:rPr lang="fr-FR" sz="1400" i="1" kern="50" dirty="0" smtClean="0">
                <a:solidFill>
                  <a:srgbClr val="FF0000"/>
                </a:solidFill>
                <a:ea typeface="Times New Roman" panose="02020603050405020304" pitchFamily="18" charset="0"/>
              </a:rPr>
              <a:t>, l’</a:t>
            </a:r>
            <a:r>
              <a:rPr lang="fr-FR" sz="1400" i="1" kern="50" dirty="0" err="1" smtClean="0">
                <a:solidFill>
                  <a:srgbClr val="FF0000"/>
                </a:solidFill>
                <a:ea typeface="Times New Roman" panose="02020603050405020304" pitchFamily="18" charset="0"/>
              </a:rPr>
              <a:t>eliminazione</a:t>
            </a:r>
            <a:r>
              <a:rPr lang="fr-FR" sz="1400" i="1" kern="50" dirty="0" smtClean="0">
                <a:solidFill>
                  <a:srgbClr val="FF0000"/>
                </a:solidFill>
                <a:ea typeface="Times New Roman" panose="02020603050405020304" pitchFamily="18" charset="0"/>
              </a:rPr>
              <a:t> delle </a:t>
            </a:r>
            <a:r>
              <a:rPr lang="fr-FR" sz="1400" i="1" kern="50" dirty="0" err="1" smtClean="0">
                <a:solidFill>
                  <a:srgbClr val="FF0000"/>
                </a:solidFill>
                <a:ea typeface="Times New Roman" panose="02020603050405020304" pitchFamily="18" charset="0"/>
              </a:rPr>
              <a:t>discriminazioni</a:t>
            </a:r>
            <a:r>
              <a:rPr lang="fr-FR" sz="1400" i="1" kern="50" dirty="0" smtClean="0">
                <a:solidFill>
                  <a:srgbClr val="FF0000"/>
                </a:solidFill>
                <a:ea typeface="Times New Roman" panose="02020603050405020304" pitchFamily="18" charset="0"/>
              </a:rPr>
              <a:t> in </a:t>
            </a:r>
            <a:r>
              <a:rPr lang="fr-FR" sz="1400" i="1" kern="50" dirty="0" err="1" smtClean="0">
                <a:solidFill>
                  <a:srgbClr val="FF0000"/>
                </a:solidFill>
                <a:ea typeface="Times New Roman" panose="02020603050405020304" pitchFamily="18" charset="0"/>
              </a:rPr>
              <a:t>materia</a:t>
            </a:r>
            <a:r>
              <a:rPr lang="fr-FR" sz="1400" i="1" kern="50" dirty="0" smtClean="0">
                <a:solidFill>
                  <a:srgbClr val="FF0000"/>
                </a:solidFill>
                <a:ea typeface="Times New Roman" panose="02020603050405020304" pitchFamily="18" charset="0"/>
              </a:rPr>
              <a:t> di </a:t>
            </a:r>
            <a:r>
              <a:rPr lang="fr-FR" sz="1400" i="1" kern="50" dirty="0" err="1" smtClean="0">
                <a:solidFill>
                  <a:srgbClr val="FF0000"/>
                </a:solidFill>
                <a:ea typeface="Times New Roman" panose="02020603050405020304" pitchFamily="18" charset="0"/>
              </a:rPr>
              <a:t>impiego</a:t>
            </a:r>
            <a:r>
              <a:rPr lang="fr-FR" sz="1400" kern="50" dirty="0" smtClean="0">
                <a:ea typeface="Times New Roman" panose="02020603050405020304" pitchFamily="18" charset="0"/>
              </a:rPr>
              <a:t>»</a:t>
            </a:r>
            <a:endParaRPr lang="it-IT" sz="1400" kern="50" dirty="0">
              <a:ea typeface="Times New Roman" panose="02020603050405020304" pitchFamily="18" charset="0"/>
            </a:endParaRPr>
          </a:p>
          <a:p>
            <a:endParaRPr lang="it-IT" dirty="0"/>
          </a:p>
        </p:txBody>
      </p:sp>
    </p:spTree>
    <p:extLst>
      <p:ext uri="{BB962C8B-B14F-4D97-AF65-F5344CB8AC3E}">
        <p14:creationId xmlns:p14="http://schemas.microsoft.com/office/powerpoint/2010/main" val="417684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altri strumenti di protezione dei «soggetti deboli»</a:t>
            </a:r>
          </a:p>
        </p:txBody>
      </p:sp>
      <p:sp>
        <p:nvSpPr>
          <p:cNvPr id="3" name="Segnaposto contenuto 2"/>
          <p:cNvSpPr>
            <a:spLocks noGrp="1"/>
          </p:cNvSpPr>
          <p:nvPr>
            <p:ph idx="1"/>
          </p:nvPr>
        </p:nvSpPr>
        <p:spPr/>
        <p:txBody>
          <a:bodyPr>
            <a:normAutofit fontScale="47500" lnSpcReduction="20000"/>
          </a:bodyPr>
          <a:lstStyle/>
          <a:p>
            <a:pPr marL="589788" indent="-342900" algn="just"/>
            <a:r>
              <a:rPr lang="it-IT" kern="50" dirty="0">
                <a:ea typeface="DejaVu Sans" panose="020B0603030804020204" pitchFamily="34" charset="0"/>
              </a:rPr>
              <a:t>Il </a:t>
            </a:r>
            <a:r>
              <a:rPr lang="it-IT" b="1" u="sng" kern="50" dirty="0">
                <a:solidFill>
                  <a:srgbClr val="FF0000"/>
                </a:solidFill>
                <a:ea typeface="DejaVu Sans" panose="020B0603030804020204" pitchFamily="34" charset="0"/>
              </a:rPr>
              <a:t>bambino</a:t>
            </a:r>
            <a:r>
              <a:rPr lang="it-IT" kern="50" dirty="0">
                <a:ea typeface="DejaVu Sans" panose="020B0603030804020204" pitchFamily="34" charset="0"/>
              </a:rPr>
              <a:t>: </a:t>
            </a:r>
            <a:r>
              <a:rPr lang="it-IT" u="sng" kern="50" dirty="0">
                <a:solidFill>
                  <a:srgbClr val="FF0000"/>
                </a:solidFill>
                <a:ea typeface="DejaVu Sans" panose="020B0603030804020204" pitchFamily="34" charset="0"/>
              </a:rPr>
              <a:t>Convenzione sui diritti del bambino </a:t>
            </a:r>
            <a:r>
              <a:rPr lang="it-IT" kern="50" dirty="0" smtClean="0">
                <a:ea typeface="DejaVu Sans" panose="020B0603030804020204" pitchFamily="34" charset="0"/>
              </a:rPr>
              <a:t>(«</a:t>
            </a:r>
            <a:r>
              <a:rPr lang="en-US" kern="50" dirty="0">
                <a:solidFill>
                  <a:srgbClr val="6A3A20"/>
                </a:solidFill>
                <a:ea typeface="DejaVu Sans" panose="020B0603030804020204" pitchFamily="34" charset="0"/>
              </a:rPr>
              <a:t>Convention on the Rights of the Child</a:t>
            </a:r>
            <a:r>
              <a:rPr lang="it-IT" kern="50" dirty="0" smtClean="0">
                <a:ea typeface="DejaVu Sans" panose="020B0603030804020204" pitchFamily="34" charset="0"/>
              </a:rPr>
              <a:t>») aperta </a:t>
            </a:r>
            <a:r>
              <a:rPr lang="it-IT" kern="50" dirty="0">
                <a:ea typeface="DejaVu Sans" panose="020B0603030804020204" pitchFamily="34" charset="0"/>
              </a:rPr>
              <a:t>alla firma presso l’Assemblea generale il </a:t>
            </a:r>
            <a:r>
              <a:rPr lang="it-IT" kern="50" dirty="0" smtClean="0">
                <a:ea typeface="DejaVu Sans" panose="020B0603030804020204" pitchFamily="34" charset="0"/>
              </a:rPr>
              <a:t>20.11.1989; </a:t>
            </a:r>
            <a:r>
              <a:rPr lang="it-IT" kern="50" dirty="0">
                <a:ea typeface="DejaVu Sans" panose="020B0603030804020204" pitchFamily="34" charset="0"/>
              </a:rPr>
              <a:t>pone al centro dell’azione degli Stati parti </a:t>
            </a:r>
            <a:r>
              <a:rPr lang="it-IT" i="1" kern="50" dirty="0">
                <a:solidFill>
                  <a:srgbClr val="FF0000"/>
                </a:solidFill>
                <a:ea typeface="DejaVu Sans" panose="020B0603030804020204" pitchFamily="34" charset="0"/>
              </a:rPr>
              <a:t>l’interesse </a:t>
            </a:r>
            <a:r>
              <a:rPr lang="it-IT" i="1" kern="50" dirty="0" smtClean="0">
                <a:solidFill>
                  <a:srgbClr val="FF0000"/>
                </a:solidFill>
                <a:ea typeface="DejaVu Sans" panose="020B0603030804020204" pitchFamily="34" charset="0"/>
              </a:rPr>
              <a:t>preminente </a:t>
            </a:r>
            <a:r>
              <a:rPr lang="it-IT" i="1" kern="50" dirty="0">
                <a:solidFill>
                  <a:srgbClr val="FF0000"/>
                </a:solidFill>
                <a:ea typeface="DejaVu Sans" panose="020B0603030804020204" pitchFamily="34" charset="0"/>
              </a:rPr>
              <a:t>del bambino</a:t>
            </a:r>
            <a:r>
              <a:rPr lang="it-IT" kern="50" dirty="0">
                <a:ea typeface="DejaVu Sans" panose="020B0603030804020204" pitchFamily="34" charset="0"/>
              </a:rPr>
              <a:t>, senza discriminazioni: «</a:t>
            </a:r>
            <a:r>
              <a:rPr lang="en-US" kern="50" dirty="0">
                <a:ea typeface="DejaVu Sans" panose="020B0603030804020204" pitchFamily="34" charset="0"/>
              </a:rPr>
              <a:t>In all actions concerning children, whether undertaken by public or private social welfare institutions, courts of law, administrative authorities or legislative bodies, </a:t>
            </a:r>
            <a:r>
              <a:rPr lang="en-US" i="1" kern="50" dirty="0">
                <a:solidFill>
                  <a:srgbClr val="FF0000"/>
                </a:solidFill>
                <a:ea typeface="DejaVu Sans" panose="020B0603030804020204" pitchFamily="34" charset="0"/>
              </a:rPr>
              <a:t>the best interests of the child shall be a primary consideration</a:t>
            </a:r>
            <a:r>
              <a:rPr lang="it-IT" kern="50" dirty="0">
                <a:ea typeface="DejaVu Sans" panose="020B0603030804020204" pitchFamily="34" charset="0"/>
              </a:rPr>
              <a:t>»</a:t>
            </a:r>
          </a:p>
          <a:p>
            <a:pPr marL="589788" indent="-342900" algn="just"/>
            <a:r>
              <a:rPr lang="it-IT" kern="50" dirty="0">
                <a:ea typeface="DejaVu Sans" panose="020B0603030804020204" pitchFamily="34" charset="0"/>
              </a:rPr>
              <a:t>La </a:t>
            </a:r>
            <a:r>
              <a:rPr lang="it-IT" b="1" u="sng" kern="50" dirty="0">
                <a:solidFill>
                  <a:srgbClr val="FF0000"/>
                </a:solidFill>
                <a:ea typeface="DejaVu Sans" panose="020B0603030804020204" pitchFamily="34" charset="0"/>
              </a:rPr>
              <a:t>donna</a:t>
            </a:r>
            <a:r>
              <a:rPr lang="it-IT" kern="50" dirty="0">
                <a:ea typeface="DejaVu Sans" panose="020B0603030804020204" pitchFamily="34" charset="0"/>
              </a:rPr>
              <a:t>: </a:t>
            </a:r>
            <a:r>
              <a:rPr lang="it-IT" u="sng" kern="50" dirty="0">
                <a:solidFill>
                  <a:srgbClr val="FF0000"/>
                </a:solidFill>
                <a:ea typeface="DejaVu Sans" panose="020B0603030804020204" pitchFamily="34" charset="0"/>
              </a:rPr>
              <a:t>Convenzione sull’eliminazione di ogni forma di discriminazione contro la donna</a:t>
            </a:r>
            <a:r>
              <a:rPr lang="it-IT" kern="50" dirty="0">
                <a:ea typeface="DejaVu Sans" panose="020B0603030804020204" pitchFamily="34" charset="0"/>
              </a:rPr>
              <a:t>, 18.12.1979: adottata in considerazione </a:t>
            </a:r>
            <a:r>
              <a:rPr lang="it-IT" kern="50" dirty="0" smtClean="0">
                <a:ea typeface="DejaVu Sans" panose="020B0603030804020204" pitchFamily="34" charset="0"/>
              </a:rPr>
              <a:t>che </a:t>
            </a:r>
            <a:r>
              <a:rPr lang="it-IT" kern="50" dirty="0">
                <a:ea typeface="DejaVu Sans" panose="020B0603030804020204" pitchFamily="34" charset="0"/>
              </a:rPr>
              <a:t>«</a:t>
            </a:r>
            <a:r>
              <a:rPr lang="en-US" i="1" kern="50" dirty="0">
                <a:solidFill>
                  <a:srgbClr val="FF0000"/>
                </a:solidFill>
                <a:ea typeface="DejaVu Sans" panose="020B0603030804020204" pitchFamily="34" charset="0"/>
              </a:rPr>
              <a:t>the full and complete development of a country, the welfare of the world and the cause of peace require the maximum participation of women on equal terms with men in all fields</a:t>
            </a:r>
            <a:r>
              <a:rPr lang="it-IT" kern="50" dirty="0" smtClean="0">
                <a:ea typeface="DejaVu Sans" panose="020B0603030804020204" pitchFamily="34" charset="0"/>
              </a:rPr>
              <a:t>»;</a:t>
            </a:r>
          </a:p>
          <a:p>
            <a:pPr marL="589788" indent="-342900" algn="just"/>
            <a:r>
              <a:rPr lang="it-IT" kern="50" dirty="0" smtClean="0">
                <a:ea typeface="DejaVu Sans" panose="020B0603030804020204" pitchFamily="34" charset="0"/>
              </a:rPr>
              <a:t>Sancisce la «parità </a:t>
            </a:r>
            <a:r>
              <a:rPr lang="it-IT" kern="50" dirty="0">
                <a:ea typeface="DejaVu Sans" panose="020B0603030804020204" pitchFamily="34" charset="0"/>
              </a:rPr>
              <a:t>di </a:t>
            </a:r>
            <a:r>
              <a:rPr lang="it-IT" kern="50" dirty="0" smtClean="0">
                <a:ea typeface="DejaVu Sans" panose="020B0603030804020204" pitchFamily="34" charset="0"/>
              </a:rPr>
              <a:t>trattamento» </a:t>
            </a:r>
            <a:r>
              <a:rPr lang="it-IT" kern="50" dirty="0">
                <a:ea typeface="DejaVu Sans" panose="020B0603030804020204" pitchFamily="34" charset="0"/>
              </a:rPr>
              <a:t>ovvero </a:t>
            </a:r>
            <a:r>
              <a:rPr lang="it-IT" kern="50" dirty="0" smtClean="0">
                <a:ea typeface="DejaVu Sans" panose="020B0603030804020204" pitchFamily="34" charset="0"/>
              </a:rPr>
              <a:t>la «speciale protezione» </a:t>
            </a:r>
            <a:r>
              <a:rPr lang="it-IT" kern="50" dirty="0">
                <a:ea typeface="DejaVu Sans" panose="020B0603030804020204" pitchFamily="34" charset="0"/>
              </a:rPr>
              <a:t>della donna nelle attività lavorative o in altri settori» (</a:t>
            </a:r>
            <a:r>
              <a:rPr lang="it-IT" kern="50" dirty="0" smtClean="0">
                <a:ea typeface="DejaVu Sans" panose="020B0603030804020204" pitchFamily="34" charset="0"/>
              </a:rPr>
              <a:t>Preambolo; v. anche art. 4 sulla portata delle «azioni positive» miranti a garantire una effettiva «eguaglianza delle opportunità»); </a:t>
            </a:r>
          </a:p>
          <a:p>
            <a:pPr marL="589788" indent="-342900" algn="just"/>
            <a:r>
              <a:rPr lang="it-IT" kern="50" dirty="0" smtClean="0">
                <a:ea typeface="DejaVu Sans" panose="020B0603030804020204" pitchFamily="34" charset="0"/>
              </a:rPr>
              <a:t>Definizione di discriminazione </a:t>
            </a:r>
            <a:r>
              <a:rPr lang="it-IT" kern="50" dirty="0">
                <a:ea typeface="DejaVu Sans" panose="020B0603030804020204" pitchFamily="34" charset="0"/>
              </a:rPr>
              <a:t>vietata: «</a:t>
            </a:r>
            <a:r>
              <a:rPr lang="en-US" kern="50" dirty="0">
                <a:ea typeface="DejaVu Sans" panose="020B0603030804020204" pitchFamily="34" charset="0"/>
              </a:rPr>
              <a:t>For the purposes of the present Convention, the term "</a:t>
            </a:r>
            <a:r>
              <a:rPr lang="en-US" u="sng" kern="50" dirty="0">
                <a:solidFill>
                  <a:srgbClr val="FF0000"/>
                </a:solidFill>
                <a:ea typeface="DejaVu Sans" panose="020B0603030804020204" pitchFamily="34" charset="0"/>
              </a:rPr>
              <a:t>discrimination against women</a:t>
            </a:r>
            <a:r>
              <a:rPr lang="en-US" kern="50" dirty="0">
                <a:ea typeface="DejaVu Sans" panose="020B0603030804020204" pitchFamily="34" charset="0"/>
              </a:rPr>
              <a:t>" shall mean </a:t>
            </a:r>
            <a:r>
              <a:rPr lang="en-US" i="1" kern="50" dirty="0">
                <a:solidFill>
                  <a:srgbClr val="FF0000"/>
                </a:solidFill>
                <a:ea typeface="DejaVu Sans" panose="020B0603030804020204" pitchFamily="34" charset="0"/>
              </a:rPr>
              <a:t>any distinction, exclusion or restriction made on the basis of sex </a:t>
            </a:r>
            <a:r>
              <a:rPr lang="en-US" kern="50" dirty="0">
                <a:ea typeface="DejaVu Sans" panose="020B0603030804020204" pitchFamily="34" charset="0"/>
              </a:rPr>
              <a:t>which has </a:t>
            </a:r>
            <a:r>
              <a:rPr lang="en-US" i="1" kern="50" dirty="0">
                <a:solidFill>
                  <a:srgbClr val="FF0000"/>
                </a:solidFill>
                <a:ea typeface="DejaVu Sans" panose="020B0603030804020204" pitchFamily="34" charset="0"/>
              </a:rPr>
              <a:t>the effect or purpose </a:t>
            </a:r>
            <a:r>
              <a:rPr lang="en-US" kern="50" dirty="0">
                <a:ea typeface="DejaVu Sans" panose="020B0603030804020204" pitchFamily="34" charset="0"/>
              </a:rPr>
              <a:t>of impairing or nullifying the recognition, enjoyment or exercise by women, irrespective of their marital status, on a basis of equality of men and women, </a:t>
            </a:r>
            <a:r>
              <a:rPr lang="en-US" i="1" kern="50" dirty="0">
                <a:solidFill>
                  <a:srgbClr val="FF0000"/>
                </a:solidFill>
                <a:ea typeface="DejaVu Sans" panose="020B0603030804020204" pitchFamily="34" charset="0"/>
              </a:rPr>
              <a:t>of human rights and fundamental freedoms in the political, economic, social, cultural, civil or any other field</a:t>
            </a:r>
            <a:r>
              <a:rPr lang="it-IT" kern="50" dirty="0">
                <a:ea typeface="DejaVu Sans" panose="020B0603030804020204" pitchFamily="34" charset="0"/>
              </a:rPr>
              <a:t>» (art. 1); </a:t>
            </a:r>
            <a:r>
              <a:rPr lang="it-IT" kern="50" dirty="0" smtClean="0">
                <a:ea typeface="DejaVu Sans" panose="020B0603030804020204" pitchFamily="34" charset="0"/>
              </a:rPr>
              <a:t>si tratta dunque di uguaglianza di trattamento nel godimento dei diritti e libertà fondamentali; la Convenzione non pregiudica misure interne o strumenti convenzionali più protettivi (assicura dunque un «minimo standard»: art. 23);</a:t>
            </a:r>
          </a:p>
          <a:p>
            <a:pPr marL="589788" indent="-342900" algn="just"/>
            <a:r>
              <a:rPr lang="it-IT" kern="50" dirty="0" smtClean="0">
                <a:ea typeface="DejaVu Sans" panose="020B0603030804020204" pitchFamily="34" charset="0"/>
              </a:rPr>
              <a:t>Quanto </a:t>
            </a:r>
            <a:r>
              <a:rPr lang="it-IT" kern="50" dirty="0">
                <a:ea typeface="DejaVu Sans" panose="020B0603030804020204" pitchFamily="34" charset="0"/>
              </a:rPr>
              <a:t>agli obblighi degli Stati membri: «</a:t>
            </a:r>
            <a:r>
              <a:rPr lang="en-US" kern="50" dirty="0">
                <a:ea typeface="DejaVu Sans" panose="020B0603030804020204" pitchFamily="34" charset="0"/>
              </a:rPr>
              <a:t>States Parties condemn discrimination against women in all its forms, agree to pursue by all appropriate means and without delay a policy of eliminating discrimination against women and, to this end, undertake: (a) To embody the principle of the equality of men and women in their national constitutions or other appropriate legislation if not yet incorporated therein and to ensure, through law and other appropriate means, the practical realization of this principle; </a:t>
            </a:r>
            <a:r>
              <a:rPr lang="en-US" kern="50" dirty="0" smtClean="0">
                <a:ea typeface="DejaVu Sans" panose="020B0603030804020204" pitchFamily="34" charset="0"/>
              </a:rPr>
              <a:t>(</a:t>
            </a:r>
            <a:r>
              <a:rPr lang="en-US" kern="50" dirty="0">
                <a:ea typeface="DejaVu Sans" panose="020B0603030804020204" pitchFamily="34" charset="0"/>
              </a:rPr>
              <a:t>b) To adopt appropriate legislative and other measures, including sanctions where appropriate, prohibiting all discrimination against women; (c) To establish legal protection of the rights of women on an equal basis with men and to ensure through competent national tribunals and other public institutions the effective protection of women against any act of discrimination; (…)</a:t>
            </a:r>
            <a:r>
              <a:rPr lang="it-IT" kern="50" dirty="0">
                <a:ea typeface="DejaVu Sans" panose="020B0603030804020204" pitchFamily="34" charset="0"/>
              </a:rPr>
              <a:t>» art. 2</a:t>
            </a:r>
            <a:r>
              <a:rPr lang="it-IT" kern="50" dirty="0" smtClean="0">
                <a:ea typeface="DejaVu Sans" panose="020B0603030804020204" pitchFamily="34" charset="0"/>
              </a:rPr>
              <a:t>.</a:t>
            </a:r>
          </a:p>
          <a:p>
            <a:pPr marL="589788" indent="-342900" algn="just"/>
            <a:r>
              <a:rPr lang="it-IT" kern="50" dirty="0" smtClean="0">
                <a:ea typeface="DejaVu Sans" panose="020B0603030804020204" pitchFamily="34" charset="0"/>
              </a:rPr>
              <a:t>Prevede l’istituzione di un «Comitato per l’eliminazione di ogni discriminazione contro le donne» incaricato di monitorare l’attuazione della Convenzione (art. 17 ss.)</a:t>
            </a:r>
            <a:endParaRPr lang="it-IT" dirty="0"/>
          </a:p>
          <a:p>
            <a:pPr marL="0" indent="0">
              <a:buNone/>
            </a:pPr>
            <a:endParaRPr lang="it-IT" dirty="0"/>
          </a:p>
        </p:txBody>
      </p:sp>
    </p:spTree>
    <p:extLst>
      <p:ext uri="{BB962C8B-B14F-4D97-AF65-F5344CB8AC3E}">
        <p14:creationId xmlns:p14="http://schemas.microsoft.com/office/powerpoint/2010/main" val="43507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«sistema» dei Patti ONU del 1966</a:t>
            </a:r>
            <a:endParaRPr lang="it-IT" dirty="0"/>
          </a:p>
        </p:txBody>
      </p:sp>
      <p:sp>
        <p:nvSpPr>
          <p:cNvPr id="3" name="Segnaposto contenuto 2"/>
          <p:cNvSpPr>
            <a:spLocks noGrp="1"/>
          </p:cNvSpPr>
          <p:nvPr>
            <p:ph idx="1"/>
          </p:nvPr>
        </p:nvSpPr>
        <p:spPr/>
        <p:txBody>
          <a:bodyPr>
            <a:normAutofit fontScale="77500" lnSpcReduction="20000"/>
          </a:bodyPr>
          <a:lstStyle/>
          <a:p>
            <a:r>
              <a:rPr lang="it-IT" sz="2200" kern="50" dirty="0" smtClean="0">
                <a:ea typeface="DejaVu Sans" panose="020B0603030804020204" pitchFamily="34" charset="0"/>
              </a:rPr>
              <a:t>I </a:t>
            </a:r>
            <a:r>
              <a:rPr lang="it-IT" sz="2200" b="1" u="heavy" kern="50" dirty="0">
                <a:solidFill>
                  <a:srgbClr val="FF0000"/>
                </a:solidFill>
                <a:ea typeface="DejaVu Sans" panose="020B0603030804020204" pitchFamily="34" charset="0"/>
              </a:rPr>
              <a:t>Patti internazionali</a:t>
            </a:r>
            <a:r>
              <a:rPr lang="it-IT" sz="2200" kern="50" dirty="0">
                <a:ea typeface="DejaVu Sans" panose="020B0603030804020204" pitchFamily="34" charset="0"/>
              </a:rPr>
              <a:t> del 16/12/1966, sui </a:t>
            </a:r>
            <a:r>
              <a:rPr lang="it-IT" sz="2200" i="1" kern="50" dirty="0">
                <a:solidFill>
                  <a:srgbClr val="FF0000"/>
                </a:solidFill>
                <a:ea typeface="DejaVu Sans" panose="020B0603030804020204" pitchFamily="34" charset="0"/>
              </a:rPr>
              <a:t>diritti civili e politici</a:t>
            </a:r>
            <a:r>
              <a:rPr lang="it-IT" sz="2200" kern="50" dirty="0">
                <a:ea typeface="DejaVu Sans" panose="020B0603030804020204" pitchFamily="34" charset="0"/>
              </a:rPr>
              <a:t> (</a:t>
            </a:r>
            <a:r>
              <a:rPr lang="it-IT" sz="2200" i="1" u="heavy" kern="50" dirty="0">
                <a:solidFill>
                  <a:srgbClr val="FF0000"/>
                </a:solidFill>
                <a:ea typeface="DejaVu Sans" panose="020B0603030804020204" pitchFamily="34" charset="0"/>
              </a:rPr>
              <a:t>International </a:t>
            </a:r>
            <a:r>
              <a:rPr lang="it-IT" sz="2200" i="1" u="heavy" kern="50" dirty="0" err="1">
                <a:solidFill>
                  <a:srgbClr val="FF0000"/>
                </a:solidFill>
                <a:ea typeface="DejaVu Sans" panose="020B0603030804020204" pitchFamily="34" charset="0"/>
              </a:rPr>
              <a:t>Covenant</a:t>
            </a:r>
            <a:r>
              <a:rPr lang="it-IT" sz="2200" i="1" u="heavy" kern="50" dirty="0">
                <a:solidFill>
                  <a:srgbClr val="FF0000"/>
                </a:solidFill>
                <a:ea typeface="DejaVu Sans" panose="020B0603030804020204" pitchFamily="34" charset="0"/>
              </a:rPr>
              <a:t> on </a:t>
            </a:r>
            <a:r>
              <a:rPr lang="it-IT" sz="2200" i="1" u="heavy" kern="50" dirty="0" err="1">
                <a:solidFill>
                  <a:srgbClr val="FF0000"/>
                </a:solidFill>
                <a:ea typeface="DejaVu Sans" panose="020B0603030804020204" pitchFamily="34" charset="0"/>
              </a:rPr>
              <a:t>Civil</a:t>
            </a:r>
            <a:r>
              <a:rPr lang="it-IT" sz="2200" i="1" u="heavy" kern="50" dirty="0">
                <a:solidFill>
                  <a:srgbClr val="FF0000"/>
                </a:solidFill>
                <a:ea typeface="DejaVu Sans" panose="020B0603030804020204" pitchFamily="34" charset="0"/>
              </a:rPr>
              <a:t> and </a:t>
            </a:r>
            <a:r>
              <a:rPr lang="it-IT" sz="2200" i="1" u="heavy" kern="50" dirty="0" err="1">
                <a:solidFill>
                  <a:srgbClr val="FF0000"/>
                </a:solidFill>
                <a:ea typeface="DejaVu Sans" panose="020B0603030804020204" pitchFamily="34" charset="0"/>
              </a:rPr>
              <a:t>Political</a:t>
            </a:r>
            <a:r>
              <a:rPr lang="it-IT" sz="2200" i="1" u="heavy" kern="50" dirty="0">
                <a:solidFill>
                  <a:srgbClr val="FF0000"/>
                </a:solidFill>
                <a:ea typeface="DejaVu Sans" panose="020B0603030804020204" pitchFamily="34" charset="0"/>
              </a:rPr>
              <a:t> </a:t>
            </a:r>
            <a:r>
              <a:rPr lang="it-IT" sz="2200" i="1" u="heavy" kern="50" dirty="0" err="1">
                <a:solidFill>
                  <a:srgbClr val="FF0000"/>
                </a:solidFill>
                <a:ea typeface="DejaVu Sans" panose="020B0603030804020204" pitchFamily="34" charset="0"/>
              </a:rPr>
              <a:t>Rights</a:t>
            </a:r>
            <a:r>
              <a:rPr lang="it-IT" sz="2200" kern="50" dirty="0">
                <a:ea typeface="DejaVu Sans" panose="020B0603030804020204" pitchFamily="34" charset="0"/>
              </a:rPr>
              <a:t>, New York, 16 </a:t>
            </a:r>
            <a:r>
              <a:rPr lang="it-IT" sz="2200" kern="50" dirty="0" err="1">
                <a:ea typeface="DejaVu Sans" panose="020B0603030804020204" pitchFamily="34" charset="0"/>
              </a:rPr>
              <a:t>December</a:t>
            </a:r>
            <a:r>
              <a:rPr lang="it-IT" sz="2200" kern="50" dirty="0">
                <a:ea typeface="DejaVu Sans" panose="020B0603030804020204" pitchFamily="34" charset="0"/>
              </a:rPr>
              <a:t> 1966: entrato in vigore il 23.3.1976 e, per l’Italia, il 15.9.1978), e sui </a:t>
            </a:r>
            <a:r>
              <a:rPr lang="it-IT" sz="2200" i="1" kern="50" dirty="0">
                <a:solidFill>
                  <a:srgbClr val="FF0000"/>
                </a:solidFill>
                <a:ea typeface="DejaVu Sans" panose="020B0603030804020204" pitchFamily="34" charset="0"/>
              </a:rPr>
              <a:t>diritti economici sociali e culturali</a:t>
            </a:r>
            <a:r>
              <a:rPr lang="it-IT" sz="2200" kern="50" dirty="0">
                <a:ea typeface="DejaVu Sans" panose="020B0603030804020204" pitchFamily="34" charset="0"/>
              </a:rPr>
              <a:t> (International </a:t>
            </a:r>
            <a:r>
              <a:rPr lang="it-IT" sz="2200" kern="50" dirty="0" err="1">
                <a:ea typeface="DejaVu Sans" panose="020B0603030804020204" pitchFamily="34" charset="0"/>
              </a:rPr>
              <a:t>Covenant</a:t>
            </a:r>
            <a:r>
              <a:rPr lang="it-IT" sz="2200" kern="50" dirty="0">
                <a:ea typeface="DejaVu Sans" panose="020B0603030804020204" pitchFamily="34" charset="0"/>
              </a:rPr>
              <a:t> on </a:t>
            </a:r>
            <a:r>
              <a:rPr lang="it-IT" sz="2200" kern="50" dirty="0" err="1">
                <a:ea typeface="DejaVu Sans" panose="020B0603030804020204" pitchFamily="34" charset="0"/>
              </a:rPr>
              <a:t>Economic</a:t>
            </a:r>
            <a:r>
              <a:rPr lang="it-IT" sz="2200" kern="50" dirty="0">
                <a:ea typeface="DejaVu Sans" panose="020B0603030804020204" pitchFamily="34" charset="0"/>
              </a:rPr>
              <a:t>, Social and Cultural </a:t>
            </a:r>
            <a:r>
              <a:rPr lang="it-IT" sz="2200" kern="50" dirty="0" err="1">
                <a:ea typeface="DejaVu Sans" panose="020B0603030804020204" pitchFamily="34" charset="0"/>
              </a:rPr>
              <a:t>Rights</a:t>
            </a:r>
            <a:r>
              <a:rPr lang="it-IT" sz="2200" kern="50" dirty="0">
                <a:ea typeface="DejaVu Sans" panose="020B0603030804020204" pitchFamily="34" charset="0"/>
              </a:rPr>
              <a:t>, New York, 16 </a:t>
            </a:r>
            <a:r>
              <a:rPr lang="it-IT" sz="2200" kern="50" dirty="0" err="1">
                <a:ea typeface="DejaVu Sans" panose="020B0603030804020204" pitchFamily="34" charset="0"/>
              </a:rPr>
              <a:t>December</a:t>
            </a:r>
            <a:r>
              <a:rPr lang="it-IT" sz="2200" kern="50" dirty="0">
                <a:ea typeface="DejaVu Sans" panose="020B0603030804020204" pitchFamily="34" charset="0"/>
              </a:rPr>
              <a:t> 1966, entrato in vigore il 3.1.1976, e per l’Italia, come il precedente: </a:t>
            </a:r>
            <a:r>
              <a:rPr lang="it-IT" sz="2200" u="sng" kern="50" dirty="0" smtClean="0">
                <a:solidFill>
                  <a:srgbClr val="0000FF"/>
                </a:solidFill>
                <a:ea typeface="DejaVu Sans" panose="020B0603030804020204" pitchFamily="34" charset="0"/>
                <a:hlinkClick r:id="rId2"/>
              </a:rPr>
              <a:t>http</a:t>
            </a:r>
            <a:r>
              <a:rPr lang="it-IT" sz="2200" u="sng" kern="50" dirty="0">
                <a:solidFill>
                  <a:srgbClr val="0000FF"/>
                </a:solidFill>
                <a:ea typeface="DejaVu Sans" panose="020B0603030804020204" pitchFamily="34" charset="0"/>
                <a:hlinkClick r:id="rId2"/>
              </a:rPr>
              <a:t>://treaties.un.org</a:t>
            </a:r>
            <a:r>
              <a:rPr lang="it-IT" sz="2200" u="sng" kern="50" dirty="0" smtClean="0">
                <a:solidFill>
                  <a:srgbClr val="0000FF"/>
                </a:solidFill>
                <a:ea typeface="DejaVu Sans" panose="020B0603030804020204" pitchFamily="34" charset="0"/>
                <a:hlinkClick r:id="rId2"/>
              </a:rPr>
              <a:t>/</a:t>
            </a:r>
            <a:r>
              <a:rPr lang="it-IT" sz="2200" kern="50" dirty="0" smtClean="0">
                <a:ea typeface="DejaVu Sans" panose="020B0603030804020204" pitchFamily="34" charset="0"/>
              </a:rPr>
              <a:t>)</a:t>
            </a:r>
          </a:p>
          <a:p>
            <a:pPr algn="just">
              <a:spcAft>
                <a:spcPts val="0"/>
              </a:spcAft>
            </a:pPr>
            <a:r>
              <a:rPr lang="it-IT" sz="2200" kern="50" dirty="0">
                <a:ea typeface="Times New Roman" panose="02020603050405020304" pitchFamily="18" charset="0"/>
              </a:rPr>
              <a:t>I Patti prevedono </a:t>
            </a:r>
            <a:r>
              <a:rPr lang="it-IT" sz="2200" u="sng" kern="50" dirty="0">
                <a:solidFill>
                  <a:srgbClr val="FF0000"/>
                </a:solidFill>
                <a:ea typeface="Times New Roman" panose="02020603050405020304" pitchFamily="18" charset="0"/>
              </a:rPr>
              <a:t>due cataloghi</a:t>
            </a:r>
            <a:r>
              <a:rPr lang="it-IT" sz="2200" kern="50" dirty="0">
                <a:ea typeface="Times New Roman" panose="02020603050405020304" pitchFamily="18" charset="0"/>
              </a:rPr>
              <a:t> di diritti </a:t>
            </a:r>
            <a:r>
              <a:rPr lang="it-IT" sz="2200" kern="50" dirty="0" smtClean="0">
                <a:ea typeface="Times New Roman" panose="02020603050405020304" pitchFamily="18" charset="0"/>
              </a:rPr>
              <a:t>protetti di </a:t>
            </a:r>
            <a:r>
              <a:rPr lang="it-IT" sz="2200" b="1" kern="50" dirty="0" smtClean="0">
                <a:solidFill>
                  <a:srgbClr val="FF0000"/>
                </a:solidFill>
                <a:ea typeface="Times New Roman" panose="02020603050405020304" pitchFamily="18" charset="0"/>
              </a:rPr>
              <a:t>valore universale</a:t>
            </a:r>
            <a:r>
              <a:rPr lang="it-IT" sz="2200" kern="50" dirty="0" smtClean="0">
                <a:ea typeface="Times New Roman" panose="02020603050405020304" pitchFamily="18" charset="0"/>
              </a:rPr>
              <a:t>. Essi hanno </a:t>
            </a:r>
            <a:r>
              <a:rPr lang="it-IT" sz="2200" b="1" kern="50" dirty="0">
                <a:solidFill>
                  <a:srgbClr val="FF0000"/>
                </a:solidFill>
                <a:ea typeface="Times New Roman" panose="02020603050405020304" pitchFamily="18" charset="0"/>
              </a:rPr>
              <a:t>diversa natura</a:t>
            </a:r>
            <a:r>
              <a:rPr lang="it-IT" sz="2200" kern="50" dirty="0">
                <a:ea typeface="Times New Roman" panose="02020603050405020304" pitchFamily="18" charset="0"/>
              </a:rPr>
              <a:t>: </a:t>
            </a:r>
            <a:r>
              <a:rPr lang="it-IT" sz="2200" kern="50" dirty="0" smtClean="0">
                <a:ea typeface="Times New Roman" panose="02020603050405020304" pitchFamily="18" charset="0"/>
              </a:rPr>
              <a:t>a) diritti </a:t>
            </a:r>
            <a:r>
              <a:rPr lang="it-IT" sz="2200" kern="50" dirty="0">
                <a:ea typeface="Times New Roman" panose="02020603050405020304" pitchFamily="18" charset="0"/>
              </a:rPr>
              <a:t>immediatamente </a:t>
            </a:r>
            <a:r>
              <a:rPr lang="it-IT" sz="2200" kern="50" dirty="0" smtClean="0">
                <a:ea typeface="Times New Roman" panose="02020603050405020304" pitchFamily="18" charset="0"/>
              </a:rPr>
              <a:t>esigibili (diritto alla vita, alla libertà e sicurezza, alla tutela della vita privata e familiare, ecc.) ovvero b) </a:t>
            </a:r>
            <a:r>
              <a:rPr lang="it-IT" sz="2200" kern="50" dirty="0">
                <a:ea typeface="Times New Roman" panose="02020603050405020304" pitchFamily="18" charset="0"/>
              </a:rPr>
              <a:t>diritti che richiedono </a:t>
            </a:r>
            <a:r>
              <a:rPr lang="it-IT" sz="2200" u="heavy" kern="50" dirty="0">
                <a:solidFill>
                  <a:srgbClr val="FF0000"/>
                </a:solidFill>
                <a:ea typeface="Times New Roman" panose="02020603050405020304" pitchFamily="18" charset="0"/>
              </a:rPr>
              <a:t>un intervento statale di attuazione</a:t>
            </a:r>
            <a:r>
              <a:rPr lang="it-IT" sz="2200" kern="50" dirty="0">
                <a:ea typeface="Times New Roman" panose="02020603050405020304" pitchFamily="18" charset="0"/>
              </a:rPr>
              <a:t> ampiamente </a:t>
            </a:r>
            <a:r>
              <a:rPr lang="it-IT" sz="2200" kern="50" dirty="0" smtClean="0">
                <a:ea typeface="Times New Roman" panose="02020603050405020304" pitchFamily="18" charset="0"/>
              </a:rPr>
              <a:t>condizionato e un’azione progressiva (diritto al lavoro, a condizioni di lavoro «eque», diritto alla sicurezza sociale, diritto alla protezione della famiglia nel lavoro, diritto a un adeguato standard di vita, alla salute, all’educazione (con eccezioni: per esempio il diritto di sciopero: art. 8). </a:t>
            </a:r>
            <a:endParaRPr lang="it-IT" sz="2200" kern="50" dirty="0">
              <a:ea typeface="Lucida Sans Unicode" panose="020B0602030504020204" pitchFamily="34" charset="0"/>
            </a:endParaRPr>
          </a:p>
          <a:p>
            <a:pPr algn="just">
              <a:spcAft>
                <a:spcPts val="0"/>
              </a:spcAft>
            </a:pPr>
            <a:r>
              <a:rPr lang="it-IT" sz="2200" kern="50" dirty="0">
                <a:ea typeface="Times New Roman" panose="02020603050405020304" pitchFamily="18" charset="0"/>
              </a:rPr>
              <a:t> </a:t>
            </a:r>
            <a:r>
              <a:rPr lang="it-IT" sz="2200" kern="50" dirty="0" smtClean="0">
                <a:ea typeface="Times New Roman" panose="02020603050405020304" pitchFamily="18" charset="0"/>
              </a:rPr>
              <a:t>Esempio: ex </a:t>
            </a:r>
            <a:r>
              <a:rPr lang="it-IT" sz="2200" kern="50" dirty="0">
                <a:ea typeface="Times New Roman" panose="02020603050405020304" pitchFamily="18" charset="0"/>
              </a:rPr>
              <a:t>art. 6 del Patto sui diritti economici sociali e culturali, il </a:t>
            </a:r>
            <a:r>
              <a:rPr lang="it-IT" sz="2200" u="sng" kern="50" dirty="0">
                <a:solidFill>
                  <a:srgbClr val="FF0000"/>
                </a:solidFill>
                <a:ea typeface="Times New Roman" panose="02020603050405020304" pitchFamily="18" charset="0"/>
              </a:rPr>
              <a:t>diritto al lavoro</a:t>
            </a:r>
            <a:r>
              <a:rPr lang="it-IT" sz="2200" kern="50" dirty="0">
                <a:ea typeface="Times New Roman" panose="02020603050405020304" pitchFamily="18" charset="0"/>
              </a:rPr>
              <a:t>: «</a:t>
            </a:r>
            <a:r>
              <a:rPr lang="it-IT" sz="2200" kern="50" dirty="0" err="1">
                <a:ea typeface="Times New Roman" panose="02020603050405020304" pitchFamily="18" charset="0"/>
              </a:rPr>
              <a:t>Article</a:t>
            </a:r>
            <a:r>
              <a:rPr lang="it-IT" sz="2200" kern="50" dirty="0">
                <a:ea typeface="Times New Roman" panose="02020603050405020304" pitchFamily="18" charset="0"/>
              </a:rPr>
              <a:t> 6 - 1. </a:t>
            </a:r>
            <a:r>
              <a:rPr lang="en-US" sz="2200" kern="50" dirty="0">
                <a:ea typeface="Times New Roman" panose="02020603050405020304" pitchFamily="18" charset="0"/>
              </a:rPr>
              <a:t>The States Parties to the present Covenant recognize the right to work, which includes the right of everyone to the opportunity to gain his living by work which he freely chooses or accepts, and </a:t>
            </a:r>
            <a:r>
              <a:rPr lang="en-US" sz="2200" i="1" kern="50" dirty="0">
                <a:solidFill>
                  <a:srgbClr val="FF0000"/>
                </a:solidFill>
                <a:ea typeface="Times New Roman" panose="02020603050405020304" pitchFamily="18" charset="0"/>
              </a:rPr>
              <a:t>will take appropriate steps to safeguard this right</a:t>
            </a:r>
            <a:r>
              <a:rPr lang="en-US" sz="2200" kern="50" dirty="0">
                <a:ea typeface="Times New Roman" panose="02020603050405020304" pitchFamily="18" charset="0"/>
              </a:rPr>
              <a:t>. 2. The steps to be taken by a State Party to the present Covenant to achieve the full realization of this right </a:t>
            </a:r>
            <a:r>
              <a:rPr lang="en-US" sz="2200" i="1" kern="50" dirty="0">
                <a:solidFill>
                  <a:srgbClr val="FF0000"/>
                </a:solidFill>
                <a:ea typeface="Times New Roman" panose="02020603050405020304" pitchFamily="18" charset="0"/>
              </a:rPr>
              <a:t>shall include technical and vocational guidance and training </a:t>
            </a:r>
            <a:r>
              <a:rPr lang="en-US" sz="2200" i="1" kern="50" dirty="0" err="1">
                <a:solidFill>
                  <a:srgbClr val="FF0000"/>
                </a:solidFill>
                <a:ea typeface="Times New Roman" panose="02020603050405020304" pitchFamily="18" charset="0"/>
              </a:rPr>
              <a:t>programmes</a:t>
            </a:r>
            <a:r>
              <a:rPr lang="en-US" sz="2200" i="1" kern="50" dirty="0">
                <a:solidFill>
                  <a:srgbClr val="FF0000"/>
                </a:solidFill>
                <a:ea typeface="Times New Roman" panose="02020603050405020304" pitchFamily="18" charset="0"/>
              </a:rPr>
              <a:t>, policies and techniques to achieve steady economic, social and cultural development and full and productive employment </a:t>
            </a:r>
            <a:r>
              <a:rPr lang="en-US" sz="2200" kern="50" dirty="0">
                <a:ea typeface="Times New Roman" panose="02020603050405020304" pitchFamily="18" charset="0"/>
              </a:rPr>
              <a:t>under conditions safeguarding fundamental political and economic freedoms to the individual».</a:t>
            </a:r>
            <a:endParaRPr lang="it-IT" sz="22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30578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diritti individuali e collettivi</a:t>
            </a:r>
            <a:endParaRPr lang="it-IT" dirty="0"/>
          </a:p>
        </p:txBody>
      </p:sp>
      <p:sp>
        <p:nvSpPr>
          <p:cNvPr id="3" name="Segnaposto contenuto 2"/>
          <p:cNvSpPr>
            <a:spLocks noGrp="1"/>
          </p:cNvSpPr>
          <p:nvPr>
            <p:ph idx="1"/>
          </p:nvPr>
        </p:nvSpPr>
        <p:spPr/>
        <p:txBody>
          <a:bodyPr>
            <a:normAutofit/>
          </a:bodyPr>
          <a:lstStyle/>
          <a:p>
            <a:pPr algn="just">
              <a:spcAft>
                <a:spcPts val="0"/>
              </a:spcAft>
            </a:pPr>
            <a:r>
              <a:rPr lang="it-IT" sz="1600" kern="50" dirty="0">
                <a:ea typeface="Times New Roman" panose="02020603050405020304" pitchFamily="18" charset="0"/>
              </a:rPr>
              <a:t>I Patti prevedono </a:t>
            </a:r>
            <a:r>
              <a:rPr lang="it-IT" sz="1600" u="heavy" kern="50" dirty="0">
                <a:solidFill>
                  <a:srgbClr val="FF0000"/>
                </a:solidFill>
                <a:ea typeface="Times New Roman" panose="02020603050405020304" pitchFamily="18" charset="0"/>
              </a:rPr>
              <a:t>diritti “individuali” ma anche diritti “collettivi”</a:t>
            </a:r>
            <a:r>
              <a:rPr lang="it-IT" sz="1600" kern="50" dirty="0">
                <a:ea typeface="Times New Roman" panose="02020603050405020304" pitchFamily="18" charset="0"/>
              </a:rPr>
              <a:t>: art. 1 comune ai 2 Patti prevede: “1. </a:t>
            </a:r>
            <a:r>
              <a:rPr lang="en-US" sz="1600" i="1" kern="50" dirty="0">
                <a:solidFill>
                  <a:srgbClr val="FF0000"/>
                </a:solidFill>
                <a:ea typeface="Times New Roman" panose="02020603050405020304" pitchFamily="18" charset="0"/>
              </a:rPr>
              <a:t>All peoples have the right of self-determination. By virtue of that right they freely determine their political status and freely pursue their economic, social and cultural development</a:t>
            </a:r>
            <a:r>
              <a:rPr lang="en-US" sz="1600" kern="50" dirty="0">
                <a:ea typeface="Times New Roman" panose="02020603050405020304" pitchFamily="18" charset="0"/>
              </a:rPr>
              <a:t>. # 2. All peoples may, for their own ends, </a:t>
            </a:r>
            <a:r>
              <a:rPr lang="en-US" sz="1600" i="1" kern="50" dirty="0">
                <a:solidFill>
                  <a:srgbClr val="FF0000"/>
                </a:solidFill>
                <a:ea typeface="Times New Roman" panose="02020603050405020304" pitchFamily="18" charset="0"/>
              </a:rPr>
              <a:t>freely dispose of their natural wealth and resources</a:t>
            </a:r>
            <a:r>
              <a:rPr lang="en-US" sz="1600" kern="50" dirty="0">
                <a:ea typeface="Times New Roman" panose="02020603050405020304" pitchFamily="18" charset="0"/>
              </a:rPr>
              <a:t> without prejudice to any obligations arising out of international economic co-operation, based upon the principle of mutual benefit, and international law. In no case may a people be deprived of its own means of subsistence. # 3. The States Parties to the present Covenant, including those having responsibility for the administration of Non-Self-Governing and Trust Territories, </a:t>
            </a:r>
            <a:r>
              <a:rPr lang="en-US" sz="1600" i="1" kern="50" dirty="0">
                <a:solidFill>
                  <a:srgbClr val="FF0000"/>
                </a:solidFill>
                <a:ea typeface="Times New Roman" panose="02020603050405020304" pitchFamily="18" charset="0"/>
              </a:rPr>
              <a:t>shall promote the realization of the right of self-determination, and shall respect that right</a:t>
            </a:r>
            <a:r>
              <a:rPr lang="en-US" sz="1600" kern="50" dirty="0">
                <a:ea typeface="Times New Roman" panose="02020603050405020304" pitchFamily="18" charset="0"/>
              </a:rPr>
              <a:t>, in conformity with the provisions of the Charter of the United Nations”.</a:t>
            </a:r>
            <a:endParaRPr lang="it-IT" sz="1600" kern="50" dirty="0">
              <a:ea typeface="Lucida Sans Unicode" panose="020B0602030504020204" pitchFamily="34" charset="0"/>
            </a:endParaRPr>
          </a:p>
          <a:p>
            <a:r>
              <a:rPr lang="en-US" sz="1600" kern="50" dirty="0">
                <a:ea typeface="Times New Roman" panose="02020603050405020304" pitchFamily="18" charset="0"/>
              </a:rPr>
              <a:t>I Patti </a:t>
            </a:r>
            <a:r>
              <a:rPr lang="en-US" sz="1600" kern="50" dirty="0" err="1">
                <a:ea typeface="Times New Roman" panose="02020603050405020304" pitchFamily="18" charset="0"/>
              </a:rPr>
              <a:t>prevedono</a:t>
            </a:r>
            <a:r>
              <a:rPr lang="en-US" sz="1600" kern="50" dirty="0">
                <a:ea typeface="Times New Roman" panose="02020603050405020304" pitchFamily="18" charset="0"/>
              </a:rPr>
              <a:t> un </a:t>
            </a:r>
            <a:r>
              <a:rPr lang="en-US" sz="1600" u="heavy" kern="50" dirty="0" err="1">
                <a:solidFill>
                  <a:srgbClr val="FF0000"/>
                </a:solidFill>
                <a:ea typeface="Times New Roman" panose="02020603050405020304" pitchFamily="18" charset="0"/>
              </a:rPr>
              <a:t>generale</a:t>
            </a:r>
            <a:r>
              <a:rPr lang="en-US" sz="1600" u="heavy" kern="50" dirty="0">
                <a:solidFill>
                  <a:srgbClr val="FF0000"/>
                </a:solidFill>
                <a:ea typeface="Times New Roman" panose="02020603050405020304" pitchFamily="18" charset="0"/>
              </a:rPr>
              <a:t> “</a:t>
            </a:r>
            <a:r>
              <a:rPr lang="en-US" sz="1600" u="heavy" kern="50" dirty="0" err="1">
                <a:solidFill>
                  <a:srgbClr val="FF0000"/>
                </a:solidFill>
                <a:ea typeface="Times New Roman" panose="02020603050405020304" pitchFamily="18" charset="0"/>
              </a:rPr>
              <a:t>divieto</a:t>
            </a:r>
            <a:r>
              <a:rPr lang="en-US" sz="1600" u="heavy" kern="50" dirty="0">
                <a:solidFill>
                  <a:srgbClr val="FF0000"/>
                </a:solidFill>
                <a:ea typeface="Times New Roman" panose="02020603050405020304" pitchFamily="18" charset="0"/>
              </a:rPr>
              <a:t> di </a:t>
            </a:r>
            <a:r>
              <a:rPr lang="en-US" sz="1600" u="heavy" kern="50" dirty="0" err="1">
                <a:solidFill>
                  <a:srgbClr val="FF0000"/>
                </a:solidFill>
                <a:ea typeface="Times New Roman" panose="02020603050405020304" pitchFamily="18" charset="0"/>
              </a:rPr>
              <a:t>discriminazione</a:t>
            </a:r>
            <a:r>
              <a:rPr lang="en-US" sz="1600" u="heavy" kern="50" dirty="0">
                <a:solidFill>
                  <a:srgbClr val="FF0000"/>
                </a:solidFill>
                <a:ea typeface="Times New Roman" panose="02020603050405020304" pitchFamily="18" charset="0"/>
              </a:rPr>
              <a:t>”</a:t>
            </a:r>
            <a:r>
              <a:rPr lang="en-US" sz="1600" kern="50" dirty="0">
                <a:ea typeface="Times New Roman" panose="02020603050405020304" pitchFamily="18" charset="0"/>
              </a:rPr>
              <a:t> </a:t>
            </a:r>
            <a:r>
              <a:rPr lang="en-US" sz="1600" kern="50" dirty="0" err="1">
                <a:ea typeface="Times New Roman" panose="02020603050405020304" pitchFamily="18" charset="0"/>
              </a:rPr>
              <a:t>nel</a:t>
            </a:r>
            <a:r>
              <a:rPr lang="en-US" sz="1600" kern="50" dirty="0">
                <a:ea typeface="Times New Roman" panose="02020603050405020304" pitchFamily="18" charset="0"/>
              </a:rPr>
              <a:t> </a:t>
            </a:r>
            <a:r>
              <a:rPr lang="en-US" sz="1600" kern="50" dirty="0" err="1">
                <a:ea typeface="Times New Roman" panose="02020603050405020304" pitchFamily="18" charset="0"/>
              </a:rPr>
              <a:t>godimento</a:t>
            </a:r>
            <a:r>
              <a:rPr lang="en-US" sz="1600" kern="50" dirty="0">
                <a:ea typeface="Times New Roman" panose="02020603050405020304" pitchFamily="18" charset="0"/>
              </a:rPr>
              <a:t> </a:t>
            </a:r>
            <a:r>
              <a:rPr lang="en-US" sz="1600" kern="50" dirty="0" err="1">
                <a:ea typeface="Times New Roman" panose="02020603050405020304" pitchFamily="18" charset="0"/>
              </a:rPr>
              <a:t>dei</a:t>
            </a:r>
            <a:r>
              <a:rPr lang="en-US" sz="1600" kern="50" dirty="0">
                <a:ea typeface="Times New Roman" panose="02020603050405020304" pitchFamily="18" charset="0"/>
              </a:rPr>
              <a:t> </a:t>
            </a:r>
            <a:r>
              <a:rPr lang="en-US" sz="1600" kern="50" dirty="0" err="1">
                <a:ea typeface="Times New Roman" panose="02020603050405020304" pitchFamily="18" charset="0"/>
              </a:rPr>
              <a:t>diritti</a:t>
            </a:r>
            <a:r>
              <a:rPr lang="en-US" sz="1600" kern="50" dirty="0">
                <a:ea typeface="Times New Roman" panose="02020603050405020304" pitchFamily="18" charset="0"/>
              </a:rPr>
              <a:t> </a:t>
            </a:r>
            <a:r>
              <a:rPr lang="en-US" sz="1600" kern="50" dirty="0" err="1">
                <a:ea typeface="Times New Roman" panose="02020603050405020304" pitchFamily="18" charset="0"/>
              </a:rPr>
              <a:t>protetti</a:t>
            </a:r>
            <a:r>
              <a:rPr lang="en-US" sz="1600" kern="50" dirty="0">
                <a:ea typeface="Times New Roman" panose="02020603050405020304" pitchFamily="18" charset="0"/>
              </a:rPr>
              <a:t>: art. 2: “Each State Party to the present Covenant undertakes to respect and </a:t>
            </a:r>
            <a:r>
              <a:rPr lang="en-US" sz="1600" i="1" kern="50" dirty="0">
                <a:solidFill>
                  <a:srgbClr val="FF0000"/>
                </a:solidFill>
                <a:ea typeface="Times New Roman" panose="02020603050405020304" pitchFamily="18" charset="0"/>
              </a:rPr>
              <a:t>to ensure to all individuals within its territory and subject to its jurisdiction</a:t>
            </a:r>
            <a:r>
              <a:rPr lang="en-US" sz="1600" kern="50" dirty="0">
                <a:ea typeface="Times New Roman" panose="02020603050405020304" pitchFamily="18" charset="0"/>
              </a:rPr>
              <a:t> the </a:t>
            </a:r>
            <a:r>
              <a:rPr lang="en-US" sz="1600" i="1" u="heavy" kern="50" dirty="0">
                <a:solidFill>
                  <a:srgbClr val="FF0000"/>
                </a:solidFill>
                <a:ea typeface="Times New Roman" panose="02020603050405020304" pitchFamily="18" charset="0"/>
              </a:rPr>
              <a:t>rights recognized in the present Covenant, without distinction of any kind</a:t>
            </a:r>
            <a:r>
              <a:rPr lang="en-US" sz="1600" kern="50" dirty="0">
                <a:ea typeface="Times New Roman" panose="02020603050405020304" pitchFamily="18" charset="0"/>
              </a:rPr>
              <a:t>, such as race, </a:t>
            </a:r>
            <a:r>
              <a:rPr lang="en-US" sz="1600" kern="50" dirty="0" err="1">
                <a:ea typeface="Times New Roman" panose="02020603050405020304" pitchFamily="18" charset="0"/>
              </a:rPr>
              <a:t>colour</a:t>
            </a:r>
            <a:r>
              <a:rPr lang="en-US" sz="1600" kern="50" dirty="0">
                <a:ea typeface="Times New Roman" panose="02020603050405020304" pitchFamily="18" charset="0"/>
              </a:rPr>
              <a:t>, sex, language, religion, political or other opinion, national or social origin, property, birth or other status”</a:t>
            </a:r>
            <a:endParaRPr lang="it-IT" sz="1600" dirty="0"/>
          </a:p>
        </p:txBody>
      </p:sp>
    </p:spTree>
    <p:extLst>
      <p:ext uri="{BB962C8B-B14F-4D97-AF65-F5344CB8AC3E}">
        <p14:creationId xmlns:p14="http://schemas.microsoft.com/office/powerpoint/2010/main" val="424120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’effettività interna dei diritti garantiti</a:t>
            </a:r>
            <a:endParaRPr lang="it-IT" dirty="0"/>
          </a:p>
        </p:txBody>
      </p:sp>
      <p:sp>
        <p:nvSpPr>
          <p:cNvPr id="3" name="Segnaposto contenuto 2"/>
          <p:cNvSpPr>
            <a:spLocks noGrp="1"/>
          </p:cNvSpPr>
          <p:nvPr>
            <p:ph idx="1"/>
          </p:nvPr>
        </p:nvSpPr>
        <p:spPr/>
        <p:txBody>
          <a:bodyPr>
            <a:normAutofit/>
          </a:bodyPr>
          <a:lstStyle/>
          <a:p>
            <a:pPr algn="just">
              <a:spcAft>
                <a:spcPts val="0"/>
              </a:spcAft>
            </a:pPr>
            <a:r>
              <a:rPr lang="en-US" sz="1900" kern="50" dirty="0" smtClean="0">
                <a:ea typeface="Times New Roman" panose="02020603050405020304" pitchFamily="18" charset="0"/>
              </a:rPr>
              <a:t>Il </a:t>
            </a:r>
            <a:r>
              <a:rPr lang="en-US" sz="1900" kern="50" dirty="0" err="1" smtClean="0">
                <a:ea typeface="Times New Roman" panose="02020603050405020304" pitchFamily="18" charset="0"/>
              </a:rPr>
              <a:t>Patto</a:t>
            </a:r>
            <a:r>
              <a:rPr lang="en-US" sz="1900" kern="50" dirty="0" smtClean="0">
                <a:ea typeface="Times New Roman" panose="02020603050405020304" pitchFamily="18" charset="0"/>
              </a:rPr>
              <a:t> sui </a:t>
            </a:r>
            <a:r>
              <a:rPr lang="en-US" sz="1900" kern="50" dirty="0" err="1" smtClean="0">
                <a:ea typeface="Times New Roman" panose="02020603050405020304" pitchFamily="18" charset="0"/>
              </a:rPr>
              <a:t>diritti</a:t>
            </a:r>
            <a:r>
              <a:rPr lang="en-US" sz="1900" kern="50" dirty="0" smtClean="0">
                <a:ea typeface="Times New Roman" panose="02020603050405020304" pitchFamily="18" charset="0"/>
              </a:rPr>
              <a:t> </a:t>
            </a:r>
            <a:r>
              <a:rPr lang="en-US" sz="1900" kern="50" dirty="0" err="1" smtClean="0">
                <a:ea typeface="Times New Roman" panose="02020603050405020304" pitchFamily="18" charset="0"/>
              </a:rPr>
              <a:t>civili</a:t>
            </a:r>
            <a:r>
              <a:rPr lang="en-US" sz="1900" kern="50" dirty="0" smtClean="0">
                <a:ea typeface="Times New Roman" panose="02020603050405020304" pitchFamily="18" charset="0"/>
              </a:rPr>
              <a:t> e </a:t>
            </a:r>
            <a:r>
              <a:rPr lang="en-US" sz="1900" kern="50" dirty="0" err="1" smtClean="0">
                <a:ea typeface="Times New Roman" panose="02020603050405020304" pitchFamily="18" charset="0"/>
              </a:rPr>
              <a:t>politici</a:t>
            </a:r>
            <a:r>
              <a:rPr lang="en-US" sz="1900" kern="50" dirty="0" smtClean="0">
                <a:ea typeface="Times New Roman" panose="02020603050405020304" pitchFamily="18" charset="0"/>
              </a:rPr>
              <a:t> </a:t>
            </a:r>
            <a:r>
              <a:rPr lang="en-US" sz="1900" kern="50" dirty="0" err="1" smtClean="0">
                <a:ea typeface="Times New Roman" panose="02020603050405020304" pitchFamily="18" charset="0"/>
              </a:rPr>
              <a:t>prevede</a:t>
            </a:r>
            <a:r>
              <a:rPr lang="en-US" sz="1900" kern="50" dirty="0" smtClean="0">
                <a:ea typeface="Times New Roman" panose="02020603050405020304" pitchFamily="18" charset="0"/>
              </a:rPr>
              <a:t>, </a:t>
            </a:r>
            <a:r>
              <a:rPr lang="en-US" sz="1900" kern="50" dirty="0" err="1">
                <a:ea typeface="Times New Roman" panose="02020603050405020304" pitchFamily="18" charset="0"/>
              </a:rPr>
              <a:t>infine</a:t>
            </a:r>
            <a:r>
              <a:rPr lang="en-US" sz="1900" kern="50" dirty="0">
                <a:ea typeface="Times New Roman" panose="02020603050405020304" pitchFamily="18" charset="0"/>
              </a:rPr>
              <a:t>, </a:t>
            </a:r>
            <a:r>
              <a:rPr lang="en-US" sz="1900" kern="50" dirty="0" err="1">
                <a:ea typeface="Times New Roman" panose="02020603050405020304" pitchFamily="18" charset="0"/>
              </a:rPr>
              <a:t>l’obbligo</a:t>
            </a:r>
            <a:r>
              <a:rPr lang="en-US" sz="1900" kern="50" dirty="0">
                <a:ea typeface="Times New Roman" panose="02020603050405020304" pitchFamily="18" charset="0"/>
              </a:rPr>
              <a:t> </a:t>
            </a:r>
            <a:r>
              <a:rPr lang="en-US" sz="1900" kern="50" dirty="0" err="1">
                <a:ea typeface="Times New Roman" panose="02020603050405020304" pitchFamily="18" charset="0"/>
              </a:rPr>
              <a:t>degli</a:t>
            </a:r>
            <a:r>
              <a:rPr lang="en-US" sz="1900" kern="50" dirty="0">
                <a:ea typeface="Times New Roman" panose="02020603050405020304" pitchFamily="18" charset="0"/>
              </a:rPr>
              <a:t> </a:t>
            </a:r>
            <a:r>
              <a:rPr lang="en-US" sz="1900" kern="50" dirty="0" err="1">
                <a:ea typeface="Times New Roman" panose="02020603050405020304" pitchFamily="18" charset="0"/>
              </a:rPr>
              <a:t>Stati</a:t>
            </a:r>
            <a:r>
              <a:rPr lang="en-US" sz="1900" kern="50" dirty="0">
                <a:ea typeface="Times New Roman" panose="02020603050405020304" pitchFamily="18" charset="0"/>
              </a:rPr>
              <a:t> </a:t>
            </a:r>
            <a:r>
              <a:rPr lang="en-US" sz="1900" kern="50" dirty="0" err="1">
                <a:ea typeface="Times New Roman" panose="02020603050405020304" pitchFamily="18" charset="0"/>
              </a:rPr>
              <a:t>membri</a:t>
            </a:r>
            <a:r>
              <a:rPr lang="en-US" sz="1900" kern="50" dirty="0">
                <a:ea typeface="Times New Roman" panose="02020603050405020304" pitchFamily="18" charset="0"/>
              </a:rPr>
              <a:t> di </a:t>
            </a:r>
            <a:r>
              <a:rPr lang="en-US" sz="1900" kern="50" dirty="0" err="1">
                <a:ea typeface="Times New Roman" panose="02020603050405020304" pitchFamily="18" charset="0"/>
              </a:rPr>
              <a:t>garantire</a:t>
            </a:r>
            <a:r>
              <a:rPr lang="en-US" sz="1900" kern="50" dirty="0">
                <a:ea typeface="Times New Roman" panose="02020603050405020304" pitchFamily="18" charset="0"/>
              </a:rPr>
              <a:t> </a:t>
            </a:r>
            <a:r>
              <a:rPr lang="en-US" sz="1900" kern="50" dirty="0" err="1">
                <a:ea typeface="Times New Roman" panose="02020603050405020304" pitchFamily="18" charset="0"/>
              </a:rPr>
              <a:t>agli</a:t>
            </a:r>
            <a:r>
              <a:rPr lang="en-US" sz="1900" kern="50" dirty="0">
                <a:ea typeface="Times New Roman" panose="02020603050405020304" pitchFamily="18" charset="0"/>
              </a:rPr>
              <a:t> </a:t>
            </a:r>
            <a:r>
              <a:rPr lang="en-US" sz="1900" kern="50" dirty="0" err="1">
                <a:ea typeface="Times New Roman" panose="02020603050405020304" pitchFamily="18" charset="0"/>
              </a:rPr>
              <a:t>individui</a:t>
            </a:r>
            <a:r>
              <a:rPr lang="en-US" sz="1900" kern="50" dirty="0">
                <a:ea typeface="Times New Roman" panose="02020603050405020304" pitchFamily="18" charset="0"/>
              </a:rPr>
              <a:t> </a:t>
            </a:r>
            <a:r>
              <a:rPr lang="en-US" sz="1900" kern="50" dirty="0" err="1">
                <a:ea typeface="Times New Roman" panose="02020603050405020304" pitchFamily="18" charset="0"/>
              </a:rPr>
              <a:t>lesi</a:t>
            </a:r>
            <a:r>
              <a:rPr lang="en-US" sz="1900" kern="50" dirty="0">
                <a:ea typeface="Times New Roman" panose="02020603050405020304" pitchFamily="18" charset="0"/>
              </a:rPr>
              <a:t> </a:t>
            </a:r>
            <a:r>
              <a:rPr lang="en-US" sz="1900" u="heavy" kern="50" dirty="0">
                <a:solidFill>
                  <a:srgbClr val="FF0000"/>
                </a:solidFill>
                <a:ea typeface="Times New Roman" panose="02020603050405020304" pitchFamily="18" charset="0"/>
              </a:rPr>
              <a:t>un </a:t>
            </a:r>
            <a:r>
              <a:rPr lang="en-US" sz="1900" u="heavy" kern="50" dirty="0" err="1">
                <a:solidFill>
                  <a:srgbClr val="FF0000"/>
                </a:solidFill>
                <a:ea typeface="Times New Roman" panose="02020603050405020304" pitchFamily="18" charset="0"/>
              </a:rPr>
              <a:t>ricorso</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effettivo</a:t>
            </a:r>
            <a:r>
              <a:rPr lang="en-US" sz="1900" u="heavy" kern="50" dirty="0">
                <a:solidFill>
                  <a:srgbClr val="FF0000"/>
                </a:solidFill>
                <a:ea typeface="Times New Roman" panose="02020603050405020304" pitchFamily="18" charset="0"/>
              </a:rPr>
              <a:t> e </a:t>
            </a:r>
            <a:r>
              <a:rPr lang="en-US" sz="1900" u="heavy" kern="50" dirty="0" err="1">
                <a:solidFill>
                  <a:srgbClr val="FF0000"/>
                </a:solidFill>
                <a:ea typeface="Times New Roman" panose="02020603050405020304" pitchFamily="18" charset="0"/>
              </a:rPr>
              <a:t>una</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sanzione</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effettiva</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della</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violazione</a:t>
            </a:r>
            <a:r>
              <a:rPr lang="en-US" sz="1900" u="heavy" kern="50" dirty="0">
                <a:solidFill>
                  <a:srgbClr val="FF0000"/>
                </a:solidFill>
                <a:ea typeface="Times New Roman" panose="02020603050405020304" pitchFamily="18" charset="0"/>
              </a:rPr>
              <a:t> </a:t>
            </a:r>
            <a:r>
              <a:rPr lang="en-US" sz="1900" u="heavy" kern="50" dirty="0" err="1">
                <a:solidFill>
                  <a:srgbClr val="FF0000"/>
                </a:solidFill>
                <a:ea typeface="Times New Roman" panose="02020603050405020304" pitchFamily="18" charset="0"/>
              </a:rPr>
              <a:t>accertata</a:t>
            </a:r>
            <a:r>
              <a:rPr lang="en-US" sz="1900" kern="50" dirty="0">
                <a:ea typeface="Times New Roman" panose="02020603050405020304" pitchFamily="18" charset="0"/>
              </a:rPr>
              <a:t>: art. </a:t>
            </a:r>
            <a:r>
              <a:rPr lang="en-US" sz="1900" kern="50" dirty="0" smtClean="0">
                <a:ea typeface="Times New Roman" panose="02020603050405020304" pitchFamily="18" charset="0"/>
              </a:rPr>
              <a:t>2.3: «Each </a:t>
            </a:r>
            <a:r>
              <a:rPr lang="en-US" sz="1900" kern="50" dirty="0">
                <a:ea typeface="Times New Roman" panose="02020603050405020304" pitchFamily="18" charset="0"/>
              </a:rPr>
              <a:t>State Party to the present Covenant undertakes: (a) To ensure that any person whose rights or freedoms as herein recognized are violated shall have an effective remedy, notwithstanding that the violation has been committed by persons acting in an official capacity; (b) To ensure that any person claiming such a remedy shall have his right thereto determined by competent judicial, administrative or legislative authorities, or by any other competent authority provided for by the legal system of the State, and to develop the possibilities of judicial remedy; (c) To ensure that the competent authorities shall enforce such remedies when </a:t>
            </a:r>
            <a:r>
              <a:rPr lang="en-US" sz="1900" kern="50" dirty="0" smtClean="0">
                <a:ea typeface="Times New Roman" panose="02020603050405020304" pitchFamily="18" charset="0"/>
              </a:rPr>
              <a:t>granted».</a:t>
            </a:r>
          </a:p>
          <a:p>
            <a:pPr algn="just">
              <a:spcAft>
                <a:spcPts val="0"/>
              </a:spcAft>
            </a:pPr>
            <a:r>
              <a:rPr lang="en-US" sz="1900" kern="50" dirty="0" err="1" smtClean="0">
                <a:ea typeface="Lucida Sans Unicode" panose="020B0602030504020204" pitchFamily="34" charset="0"/>
              </a:rPr>
              <a:t>Analoga</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obbligazione</a:t>
            </a:r>
            <a:r>
              <a:rPr lang="en-US" sz="1900" kern="50" dirty="0" smtClean="0">
                <a:ea typeface="Lucida Sans Unicode" panose="020B0602030504020204" pitchFamily="34" charset="0"/>
              </a:rPr>
              <a:t> non è </a:t>
            </a:r>
            <a:r>
              <a:rPr lang="en-US" sz="1900" kern="50" dirty="0" err="1" smtClean="0">
                <a:ea typeface="Lucida Sans Unicode" panose="020B0602030504020204" pitchFamily="34" charset="0"/>
              </a:rPr>
              <a:t>riscontrabile</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nel</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Patto</a:t>
            </a:r>
            <a:r>
              <a:rPr lang="en-US" sz="1900" kern="50" dirty="0" smtClean="0">
                <a:ea typeface="Lucida Sans Unicode" panose="020B0602030504020204" pitchFamily="34" charset="0"/>
              </a:rPr>
              <a:t> sui </a:t>
            </a:r>
            <a:r>
              <a:rPr lang="en-US" sz="1900" kern="50" dirty="0" err="1" smtClean="0">
                <a:ea typeface="Lucida Sans Unicode" panose="020B0602030504020204" pitchFamily="34" charset="0"/>
              </a:rPr>
              <a:t>diritti</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economici</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sociali</a:t>
            </a:r>
            <a:r>
              <a:rPr lang="en-US" sz="1900" kern="50" dirty="0" smtClean="0">
                <a:ea typeface="Lucida Sans Unicode" panose="020B0602030504020204" pitchFamily="34" charset="0"/>
              </a:rPr>
              <a:t> e </a:t>
            </a:r>
            <a:r>
              <a:rPr lang="en-US" sz="1900" kern="50" dirty="0" err="1" smtClean="0">
                <a:ea typeface="Lucida Sans Unicode" panose="020B0602030504020204" pitchFamily="34" charset="0"/>
              </a:rPr>
              <a:t>culturali</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carattere</a:t>
            </a:r>
            <a:r>
              <a:rPr lang="en-US" sz="1900" kern="50" dirty="0" smtClean="0">
                <a:ea typeface="Lucida Sans Unicode" panose="020B0602030504020204" pitchFamily="34" charset="0"/>
              </a:rPr>
              <a:t> non </a:t>
            </a:r>
            <a:r>
              <a:rPr lang="en-US" sz="1900" kern="50" dirty="0" err="1" smtClean="0">
                <a:ea typeface="Lucida Sans Unicode" panose="020B0602030504020204" pitchFamily="34" charset="0"/>
              </a:rPr>
              <a:t>autoapplicativo</a:t>
            </a:r>
            <a:r>
              <a:rPr lang="en-US" sz="1900" kern="50" dirty="0" smtClean="0">
                <a:ea typeface="Lucida Sans Unicode" panose="020B0602030504020204" pitchFamily="34" charset="0"/>
              </a:rPr>
              <a:t> o </a:t>
            </a:r>
            <a:r>
              <a:rPr lang="en-US" sz="1900" kern="50" dirty="0" err="1" smtClean="0">
                <a:ea typeface="Lucida Sans Unicode" panose="020B0602030504020204" pitchFamily="34" charset="0"/>
              </a:rPr>
              <a:t>immediatamente</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giustiziabile</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dei</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diritti</a:t>
            </a:r>
            <a:r>
              <a:rPr lang="en-US" sz="1900" kern="50" dirty="0" smtClean="0">
                <a:ea typeface="Lucida Sans Unicode" panose="020B0602030504020204" pitchFamily="34" charset="0"/>
              </a:rPr>
              <a:t> </a:t>
            </a:r>
            <a:r>
              <a:rPr lang="en-US" sz="1900" kern="50" dirty="0" err="1" smtClean="0">
                <a:ea typeface="Lucida Sans Unicode" panose="020B0602030504020204" pitchFamily="34" charset="0"/>
              </a:rPr>
              <a:t>protetti</a:t>
            </a:r>
            <a:r>
              <a:rPr lang="en-US" sz="1900" kern="50" dirty="0" smtClean="0">
                <a:ea typeface="Lucida Sans Unicode" panose="020B0602030504020204" pitchFamily="34" charset="0"/>
              </a:rPr>
              <a:t>)</a:t>
            </a:r>
            <a:endParaRPr lang="it-IT" sz="19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140045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diritti fondamentali «assoluti» e i diritti «derogabili»</a:t>
            </a:r>
            <a:endParaRPr lang="it-IT" dirty="0"/>
          </a:p>
        </p:txBody>
      </p:sp>
      <p:sp>
        <p:nvSpPr>
          <p:cNvPr id="3" name="Segnaposto contenuto 2"/>
          <p:cNvSpPr>
            <a:spLocks noGrp="1"/>
          </p:cNvSpPr>
          <p:nvPr>
            <p:ph idx="1"/>
          </p:nvPr>
        </p:nvSpPr>
        <p:spPr/>
        <p:txBody>
          <a:bodyPr>
            <a:normAutofit fontScale="62500" lnSpcReduction="20000"/>
          </a:bodyPr>
          <a:lstStyle/>
          <a:p>
            <a:pPr algn="just">
              <a:spcAft>
                <a:spcPts val="0"/>
              </a:spcAft>
            </a:pPr>
            <a:r>
              <a:rPr lang="it-IT" kern="50" dirty="0">
                <a:ea typeface="Times New Roman" panose="02020603050405020304" pitchFamily="18" charset="0"/>
              </a:rPr>
              <a:t>I Patti, e particolarmente il primo, prevedono una fondamentale distinzione fra </a:t>
            </a:r>
            <a:r>
              <a:rPr lang="it-IT" u="heavy" kern="50" dirty="0">
                <a:solidFill>
                  <a:srgbClr val="FF0000"/>
                </a:solidFill>
                <a:ea typeface="Times New Roman" panose="02020603050405020304" pitchFamily="18" charset="0"/>
              </a:rPr>
              <a:t>diritti “inderogabili” o assoluti</a:t>
            </a:r>
            <a:r>
              <a:rPr lang="it-IT" kern="50" dirty="0">
                <a:ea typeface="Times New Roman" panose="02020603050405020304" pitchFamily="18" charset="0"/>
              </a:rPr>
              <a:t>, anche in tempo di grave emergenza pubblica (“In time of public </a:t>
            </a:r>
            <a:r>
              <a:rPr lang="it-IT" kern="50" dirty="0" err="1">
                <a:ea typeface="Times New Roman" panose="02020603050405020304" pitchFamily="18" charset="0"/>
              </a:rPr>
              <a:t>emergency</a:t>
            </a:r>
            <a:r>
              <a:rPr lang="it-IT" kern="50" dirty="0">
                <a:ea typeface="Times New Roman" panose="02020603050405020304" pitchFamily="18" charset="0"/>
              </a:rPr>
              <a:t> </a:t>
            </a:r>
            <a:r>
              <a:rPr lang="it-IT" kern="50" dirty="0" err="1">
                <a:ea typeface="Times New Roman" panose="02020603050405020304" pitchFamily="18" charset="0"/>
              </a:rPr>
              <a:t>which</a:t>
            </a:r>
            <a:r>
              <a:rPr lang="it-IT" kern="50" dirty="0">
                <a:ea typeface="Times New Roman" panose="02020603050405020304" pitchFamily="18" charset="0"/>
              </a:rPr>
              <a:t> </a:t>
            </a:r>
            <a:r>
              <a:rPr lang="it-IT" kern="50" dirty="0" err="1">
                <a:ea typeface="Times New Roman" panose="02020603050405020304" pitchFamily="18" charset="0"/>
              </a:rPr>
              <a:t>threatens</a:t>
            </a:r>
            <a:r>
              <a:rPr lang="it-IT" kern="50" dirty="0">
                <a:ea typeface="Times New Roman" panose="02020603050405020304" pitchFamily="18" charset="0"/>
              </a:rPr>
              <a:t> the life of the </a:t>
            </a:r>
            <a:r>
              <a:rPr lang="it-IT" kern="50" dirty="0" err="1">
                <a:ea typeface="Times New Roman" panose="02020603050405020304" pitchFamily="18" charset="0"/>
              </a:rPr>
              <a:t>nation</a:t>
            </a:r>
            <a:r>
              <a:rPr lang="it-IT" kern="50" dirty="0">
                <a:ea typeface="Times New Roman" panose="02020603050405020304" pitchFamily="18" charset="0"/>
              </a:rPr>
              <a:t> and the </a:t>
            </a:r>
            <a:r>
              <a:rPr lang="it-IT" kern="50" dirty="0" err="1">
                <a:ea typeface="Times New Roman" panose="02020603050405020304" pitchFamily="18" charset="0"/>
              </a:rPr>
              <a:t>existence</a:t>
            </a:r>
            <a:r>
              <a:rPr lang="it-IT" kern="50" dirty="0">
                <a:ea typeface="Times New Roman" panose="02020603050405020304" pitchFamily="18" charset="0"/>
              </a:rPr>
              <a:t> of </a:t>
            </a:r>
            <a:r>
              <a:rPr lang="it-IT" kern="50" dirty="0" err="1">
                <a:ea typeface="Times New Roman" panose="02020603050405020304" pitchFamily="18" charset="0"/>
              </a:rPr>
              <a:t>which</a:t>
            </a:r>
            <a:r>
              <a:rPr lang="it-IT" kern="50" dirty="0">
                <a:ea typeface="Times New Roman" panose="02020603050405020304" pitchFamily="18" charset="0"/>
              </a:rPr>
              <a:t> </a:t>
            </a:r>
            <a:r>
              <a:rPr lang="it-IT" kern="50" dirty="0" err="1">
                <a:ea typeface="Times New Roman" panose="02020603050405020304" pitchFamily="18" charset="0"/>
              </a:rPr>
              <a:t>is</a:t>
            </a:r>
            <a:r>
              <a:rPr lang="it-IT" kern="50" dirty="0">
                <a:ea typeface="Times New Roman" panose="02020603050405020304" pitchFamily="18" charset="0"/>
              </a:rPr>
              <a:t> </a:t>
            </a:r>
            <a:r>
              <a:rPr lang="it-IT" kern="50" dirty="0" err="1">
                <a:ea typeface="Times New Roman" panose="02020603050405020304" pitchFamily="18" charset="0"/>
              </a:rPr>
              <a:t>officially</a:t>
            </a:r>
            <a:r>
              <a:rPr lang="it-IT" kern="50" dirty="0">
                <a:ea typeface="Times New Roman" panose="02020603050405020304" pitchFamily="18" charset="0"/>
              </a:rPr>
              <a:t> </a:t>
            </a:r>
            <a:r>
              <a:rPr lang="it-IT" kern="50" dirty="0" err="1">
                <a:ea typeface="Times New Roman" panose="02020603050405020304" pitchFamily="18" charset="0"/>
              </a:rPr>
              <a:t>proclaimed</a:t>
            </a:r>
            <a:r>
              <a:rPr lang="it-IT" kern="50" dirty="0">
                <a:ea typeface="Times New Roman" panose="02020603050405020304" pitchFamily="18" charset="0"/>
              </a:rPr>
              <a:t>”, art. 4.1): art. 4, par. 2, Patto sui diritti civili e politici: “No </a:t>
            </a:r>
            <a:r>
              <a:rPr lang="it-IT" kern="50" dirty="0" err="1">
                <a:ea typeface="Times New Roman" panose="02020603050405020304" pitchFamily="18" charset="0"/>
              </a:rPr>
              <a:t>derogation</a:t>
            </a:r>
            <a:r>
              <a:rPr lang="it-IT" kern="50" dirty="0">
                <a:ea typeface="Times New Roman" panose="02020603050405020304" pitchFamily="18" charset="0"/>
              </a:rPr>
              <a:t> from </a:t>
            </a:r>
            <a:r>
              <a:rPr lang="it-IT" kern="50" dirty="0" err="1">
                <a:ea typeface="Times New Roman" panose="02020603050405020304" pitchFamily="18" charset="0"/>
              </a:rPr>
              <a:t>articles</a:t>
            </a:r>
            <a:r>
              <a:rPr lang="it-IT" kern="50" dirty="0">
                <a:ea typeface="Times New Roman" panose="02020603050405020304" pitchFamily="18" charset="0"/>
              </a:rPr>
              <a:t> 6, 7, 8 (</a:t>
            </a:r>
            <a:r>
              <a:rPr lang="it-IT" kern="50" dirty="0" err="1">
                <a:ea typeface="Times New Roman" panose="02020603050405020304" pitchFamily="18" charset="0"/>
              </a:rPr>
              <a:t>paragraphs</a:t>
            </a:r>
            <a:r>
              <a:rPr lang="it-IT" kern="50" dirty="0">
                <a:ea typeface="Times New Roman" panose="02020603050405020304" pitchFamily="18" charset="0"/>
              </a:rPr>
              <a:t> I and 2), 11, 15, 16 and 18 </a:t>
            </a:r>
            <a:r>
              <a:rPr lang="it-IT" kern="50" dirty="0" err="1">
                <a:ea typeface="Times New Roman" panose="02020603050405020304" pitchFamily="18" charset="0"/>
              </a:rPr>
              <a:t>may</a:t>
            </a:r>
            <a:r>
              <a:rPr lang="it-IT" kern="50" dirty="0">
                <a:ea typeface="Times New Roman" panose="02020603050405020304" pitchFamily="18" charset="0"/>
              </a:rPr>
              <a:t> be made under </a:t>
            </a:r>
            <a:r>
              <a:rPr lang="it-IT" kern="50" dirty="0" err="1">
                <a:ea typeface="Times New Roman" panose="02020603050405020304" pitchFamily="18" charset="0"/>
              </a:rPr>
              <a:t>this</a:t>
            </a:r>
            <a:r>
              <a:rPr lang="it-IT" kern="50" dirty="0">
                <a:ea typeface="Times New Roman" panose="02020603050405020304" pitchFamily="18" charset="0"/>
              </a:rPr>
              <a:t> </a:t>
            </a:r>
            <a:r>
              <a:rPr lang="it-IT" kern="50" dirty="0" err="1">
                <a:ea typeface="Times New Roman" panose="02020603050405020304" pitchFamily="18" charset="0"/>
              </a:rPr>
              <a:t>provision</a:t>
            </a:r>
            <a:r>
              <a:rPr lang="it-IT" kern="50" dirty="0">
                <a:ea typeface="Times New Roman" panose="02020603050405020304" pitchFamily="18" charset="0"/>
              </a:rPr>
              <a:t>” (diritto alla vita, divieto di tortura, divieto di schiavitù e di lavoro forzato; divieto di imprigionamento per incapacità di onorare un obbligo contrattuale; principio di legalità; riconoscimento dei diritti della personalità; diritto alla libertà di opinione, di coscienza o di religione); e </a:t>
            </a:r>
            <a:r>
              <a:rPr lang="it-IT" u="heavy" kern="50" dirty="0">
                <a:solidFill>
                  <a:srgbClr val="FF0000"/>
                </a:solidFill>
                <a:ea typeface="Times New Roman" panose="02020603050405020304" pitchFamily="18" charset="0"/>
              </a:rPr>
              <a:t>diritti che possono tollerare “ingerenze” o “limitazioni”</a:t>
            </a:r>
            <a:r>
              <a:rPr lang="it-IT" kern="50" dirty="0">
                <a:ea typeface="Times New Roman" panose="02020603050405020304" pitchFamily="18" charset="0"/>
              </a:rPr>
              <a:t> per esigenze di interesse pubblico, in ogni caso subordinatamente a strette condizioni di necessità e di </a:t>
            </a:r>
            <a:r>
              <a:rPr lang="it-IT" kern="50" dirty="0" smtClean="0">
                <a:ea typeface="Times New Roman" panose="02020603050405020304" pitchFamily="18" charset="0"/>
              </a:rPr>
              <a:t>proporzionalità</a:t>
            </a:r>
            <a:endParaRPr lang="it-IT" kern="50" dirty="0">
              <a:ea typeface="Times New Roman" panose="02020603050405020304" pitchFamily="18" charset="0"/>
            </a:endParaRPr>
          </a:p>
          <a:p>
            <a:pPr algn="just">
              <a:spcAft>
                <a:spcPts val="0"/>
              </a:spcAft>
            </a:pPr>
            <a:r>
              <a:rPr lang="en-US" kern="50" dirty="0" err="1">
                <a:ea typeface="Times New Roman" panose="02020603050405020304" pitchFamily="18" charset="0"/>
              </a:rPr>
              <a:t>Esempio</a:t>
            </a:r>
            <a:r>
              <a:rPr lang="en-US" kern="50" dirty="0">
                <a:ea typeface="Times New Roman" panose="02020603050405020304" pitchFamily="18" charset="0"/>
              </a:rPr>
              <a:t>: </a:t>
            </a:r>
            <a:r>
              <a:rPr lang="it-IT" kern="50" dirty="0" smtClean="0">
                <a:ea typeface="Times New Roman" panose="02020603050405020304" pitchFamily="18" charset="0"/>
              </a:rPr>
              <a:t>Art</a:t>
            </a:r>
            <a:r>
              <a:rPr lang="it-IT" kern="50" dirty="0">
                <a:ea typeface="Times New Roman" panose="02020603050405020304" pitchFamily="18" charset="0"/>
              </a:rPr>
              <a:t>. 12: libertà di circolazione e diritto di scegliere la propria residenza: “1. </a:t>
            </a:r>
            <a:r>
              <a:rPr lang="en-US" i="1" kern="50" dirty="0">
                <a:solidFill>
                  <a:srgbClr val="FF0000"/>
                </a:solidFill>
                <a:ea typeface="Times New Roman" panose="02020603050405020304" pitchFamily="18" charset="0"/>
              </a:rPr>
              <a:t>Everyone lawfully within the territory of a State</a:t>
            </a:r>
            <a:r>
              <a:rPr lang="en-US" kern="50" dirty="0">
                <a:ea typeface="Times New Roman" panose="02020603050405020304" pitchFamily="18" charset="0"/>
              </a:rPr>
              <a:t> shall, within that territory, </a:t>
            </a:r>
            <a:r>
              <a:rPr lang="en-US" i="1" kern="50" dirty="0">
                <a:solidFill>
                  <a:srgbClr val="FF0000"/>
                </a:solidFill>
                <a:ea typeface="Times New Roman" panose="02020603050405020304" pitchFamily="18" charset="0"/>
              </a:rPr>
              <a:t>have the right to liberty of movement and freedom to choose his residence</a:t>
            </a:r>
            <a:r>
              <a:rPr lang="en-US" kern="50" dirty="0">
                <a:ea typeface="Times New Roman" panose="02020603050405020304" pitchFamily="18" charset="0"/>
              </a:rPr>
              <a:t>. 2. Everyone shall be free to leave any country, including his own. 3. The above-mentioned rights shall not be subject to any restrictions </a:t>
            </a:r>
            <a:r>
              <a:rPr lang="en-US" i="1" kern="50" dirty="0">
                <a:solidFill>
                  <a:srgbClr val="FF0000"/>
                </a:solidFill>
                <a:ea typeface="Times New Roman" panose="02020603050405020304" pitchFamily="18" charset="0"/>
              </a:rPr>
              <a:t>except those which are provided by law, are necessary to protect national security, public order (</a:t>
            </a:r>
            <a:r>
              <a:rPr lang="en-US" i="1" kern="50" dirty="0" err="1">
                <a:solidFill>
                  <a:srgbClr val="FF0000"/>
                </a:solidFill>
                <a:ea typeface="Times New Roman" panose="02020603050405020304" pitchFamily="18" charset="0"/>
              </a:rPr>
              <a:t>ordre</a:t>
            </a:r>
            <a:r>
              <a:rPr lang="en-US" i="1" kern="50" dirty="0">
                <a:solidFill>
                  <a:srgbClr val="FF0000"/>
                </a:solidFill>
                <a:ea typeface="Times New Roman" panose="02020603050405020304" pitchFamily="18" charset="0"/>
              </a:rPr>
              <a:t> public), public health or morals or the rights and freedoms of others, and are consistent with the other rights recognized in the present Covenant</a:t>
            </a:r>
            <a:r>
              <a:rPr lang="en-US" kern="50" dirty="0">
                <a:ea typeface="Times New Roman" panose="02020603050405020304" pitchFamily="18" charset="0"/>
              </a:rPr>
              <a:t>. 4. No one shall be arbitrarily deprived of the right to enter his own country”.</a:t>
            </a:r>
            <a:endParaRPr lang="it-IT" kern="50" dirty="0">
              <a:ea typeface="Lucida Sans Unicode" panose="020B0602030504020204" pitchFamily="34" charset="0"/>
            </a:endParaRPr>
          </a:p>
          <a:p>
            <a:pPr algn="just">
              <a:spcAft>
                <a:spcPts val="0"/>
              </a:spcAft>
            </a:pPr>
            <a:r>
              <a:rPr lang="en-US" kern="50" dirty="0">
                <a:ea typeface="Times New Roman" panose="02020603050405020304" pitchFamily="18" charset="0"/>
              </a:rPr>
              <a:t> </a:t>
            </a:r>
            <a:r>
              <a:rPr lang="en-US" kern="50" dirty="0" smtClean="0">
                <a:ea typeface="Times New Roman" panose="02020603050405020304" pitchFamily="18" charset="0"/>
              </a:rPr>
              <a:t>Art</a:t>
            </a:r>
            <a:r>
              <a:rPr lang="en-US" kern="50" dirty="0">
                <a:ea typeface="Times New Roman" panose="02020603050405020304" pitchFamily="18" charset="0"/>
              </a:rPr>
              <a:t>. 13 (</a:t>
            </a:r>
            <a:r>
              <a:rPr lang="en-US" kern="50" dirty="0" err="1">
                <a:ea typeface="Times New Roman" panose="02020603050405020304" pitchFamily="18" charset="0"/>
              </a:rPr>
              <a:t>espulsione</a:t>
            </a:r>
            <a:r>
              <a:rPr lang="en-US" kern="50" dirty="0">
                <a:ea typeface="Times New Roman" panose="02020603050405020304" pitchFamily="18" charset="0"/>
              </a:rPr>
              <a:t> di </a:t>
            </a:r>
            <a:r>
              <a:rPr lang="en-US" kern="50" dirty="0" err="1">
                <a:ea typeface="Times New Roman" panose="02020603050405020304" pitchFamily="18" charset="0"/>
              </a:rPr>
              <a:t>stranieri</a:t>
            </a:r>
            <a:r>
              <a:rPr lang="en-US" kern="50" dirty="0">
                <a:ea typeface="Times New Roman" panose="02020603050405020304" pitchFamily="18" charset="0"/>
              </a:rPr>
              <a:t>): “</a:t>
            </a:r>
            <a:r>
              <a:rPr lang="en-US" i="1" kern="50" dirty="0">
                <a:solidFill>
                  <a:srgbClr val="FF0000"/>
                </a:solidFill>
                <a:ea typeface="Times New Roman" panose="02020603050405020304" pitchFamily="18" charset="0"/>
              </a:rPr>
              <a:t>An alien lawfully in the territory of a State Party to the present Covenant may be expelled therefrom only in pursuance</a:t>
            </a:r>
            <a:r>
              <a:rPr lang="en-US" kern="50" dirty="0">
                <a:ea typeface="Times New Roman" panose="02020603050405020304" pitchFamily="18" charset="0"/>
              </a:rPr>
              <a:t> of a decision reached in accordance with law and shall, except where compelling reasons of national security otherwise require, </a:t>
            </a:r>
            <a:r>
              <a:rPr lang="en-US" i="1" kern="50" dirty="0">
                <a:solidFill>
                  <a:srgbClr val="FF0000"/>
                </a:solidFill>
                <a:ea typeface="Times New Roman" panose="02020603050405020304" pitchFamily="18" charset="0"/>
              </a:rPr>
              <a:t>be allowed to submit the reasons against his expulsion and to have his case reviewed by</a:t>
            </a:r>
            <a:r>
              <a:rPr lang="en-US" kern="50" dirty="0">
                <a:ea typeface="Times New Roman" panose="02020603050405020304" pitchFamily="18" charset="0"/>
              </a:rPr>
              <a:t>, and </a:t>
            </a:r>
            <a:r>
              <a:rPr lang="en-US" i="1" kern="50" dirty="0">
                <a:solidFill>
                  <a:srgbClr val="FF0000"/>
                </a:solidFill>
                <a:ea typeface="Times New Roman" panose="02020603050405020304" pitchFamily="18" charset="0"/>
              </a:rPr>
              <a:t>be represented</a:t>
            </a:r>
            <a:r>
              <a:rPr lang="en-US" kern="50" dirty="0">
                <a:ea typeface="Times New Roman" panose="02020603050405020304" pitchFamily="18" charset="0"/>
              </a:rPr>
              <a:t> for the purpose </a:t>
            </a:r>
            <a:r>
              <a:rPr lang="en-US" i="1" kern="50" dirty="0">
                <a:solidFill>
                  <a:srgbClr val="FF0000"/>
                </a:solidFill>
                <a:ea typeface="Times New Roman" panose="02020603050405020304" pitchFamily="18" charset="0"/>
              </a:rPr>
              <a:t>before the competent authority or a person or persons especially designated by the competent authority</a:t>
            </a:r>
            <a:r>
              <a:rPr lang="en-US" kern="50" dirty="0">
                <a:ea typeface="Times New Roman" panose="02020603050405020304" pitchFamily="18" charset="0"/>
              </a:rPr>
              <a:t>” (la </a:t>
            </a:r>
            <a:r>
              <a:rPr lang="en-US" kern="50" dirty="0" err="1">
                <a:ea typeface="Times New Roman" panose="02020603050405020304" pitchFamily="18" charset="0"/>
              </a:rPr>
              <a:t>norma</a:t>
            </a:r>
            <a:r>
              <a:rPr lang="en-US" kern="50" dirty="0">
                <a:ea typeface="Times New Roman" panose="02020603050405020304" pitchFamily="18" charset="0"/>
              </a:rPr>
              <a:t> </a:t>
            </a:r>
            <a:r>
              <a:rPr lang="en-US" kern="50" dirty="0" err="1">
                <a:ea typeface="Times New Roman" panose="02020603050405020304" pitchFamily="18" charset="0"/>
              </a:rPr>
              <a:t>riconosce</a:t>
            </a:r>
            <a:r>
              <a:rPr lang="en-US" kern="50" dirty="0">
                <a:ea typeface="Times New Roman" panose="02020603050405020304" pitchFamily="18" charset="0"/>
              </a:rPr>
              <a:t> </a:t>
            </a:r>
            <a:r>
              <a:rPr lang="en-US" kern="50" dirty="0" err="1">
                <a:ea typeface="Times New Roman" panose="02020603050405020304" pitchFamily="18" charset="0"/>
              </a:rPr>
              <a:t>il</a:t>
            </a:r>
            <a:r>
              <a:rPr lang="en-US" kern="50" dirty="0">
                <a:ea typeface="Times New Roman" panose="02020603050405020304" pitchFamily="18" charset="0"/>
              </a:rPr>
              <a:t> </a:t>
            </a:r>
            <a:r>
              <a:rPr lang="en-US" kern="50" dirty="0" err="1">
                <a:ea typeface="Times New Roman" panose="02020603050405020304" pitchFamily="18" charset="0"/>
              </a:rPr>
              <a:t>diritto</a:t>
            </a:r>
            <a:r>
              <a:rPr lang="en-US" kern="50" dirty="0">
                <a:ea typeface="Times New Roman" panose="02020603050405020304" pitchFamily="18" charset="0"/>
              </a:rPr>
              <a:t> </a:t>
            </a:r>
            <a:r>
              <a:rPr lang="en-US" kern="50" dirty="0" err="1">
                <a:ea typeface="Times New Roman" panose="02020603050405020304" pitchFamily="18" charset="0"/>
              </a:rPr>
              <a:t>statale</a:t>
            </a:r>
            <a:r>
              <a:rPr lang="en-US" kern="50" dirty="0">
                <a:ea typeface="Times New Roman" panose="02020603050405020304" pitchFamily="18" charset="0"/>
              </a:rPr>
              <a:t> di </a:t>
            </a:r>
            <a:r>
              <a:rPr lang="en-US" kern="50" dirty="0" err="1">
                <a:ea typeface="Times New Roman" panose="02020603050405020304" pitchFamily="18" charset="0"/>
              </a:rPr>
              <a:t>espellere</a:t>
            </a:r>
            <a:r>
              <a:rPr lang="en-US" kern="50" dirty="0">
                <a:ea typeface="Times New Roman" panose="02020603050405020304" pitchFamily="18" charset="0"/>
              </a:rPr>
              <a:t> </a:t>
            </a:r>
            <a:r>
              <a:rPr lang="en-US" kern="50" dirty="0" err="1">
                <a:ea typeface="Times New Roman" panose="02020603050405020304" pitchFamily="18" charset="0"/>
              </a:rPr>
              <a:t>gli</a:t>
            </a:r>
            <a:r>
              <a:rPr lang="en-US" kern="50" dirty="0">
                <a:ea typeface="Times New Roman" panose="02020603050405020304" pitchFamily="18" charset="0"/>
              </a:rPr>
              <a:t> </a:t>
            </a:r>
            <a:r>
              <a:rPr lang="en-US" kern="50" dirty="0" err="1">
                <a:ea typeface="Times New Roman" panose="02020603050405020304" pitchFamily="18" charset="0"/>
              </a:rPr>
              <a:t>stranieri</a:t>
            </a:r>
            <a:r>
              <a:rPr lang="en-US" kern="50" dirty="0">
                <a:ea typeface="Times New Roman" panose="02020603050405020304" pitchFamily="18" charset="0"/>
              </a:rPr>
              <a:t> ma </a:t>
            </a:r>
            <a:r>
              <a:rPr lang="en-US" kern="50" dirty="0" err="1">
                <a:ea typeface="Times New Roman" panose="02020603050405020304" pitchFamily="18" charset="0"/>
              </a:rPr>
              <a:t>garantisce</a:t>
            </a:r>
            <a:r>
              <a:rPr lang="en-US" kern="50" dirty="0">
                <a:ea typeface="Times New Roman" panose="02020603050405020304" pitchFamily="18" charset="0"/>
              </a:rPr>
              <a:t> </a:t>
            </a:r>
            <a:r>
              <a:rPr lang="en-US" kern="50" dirty="0" err="1">
                <a:ea typeface="Times New Roman" panose="02020603050405020304" pitchFamily="18" charset="0"/>
              </a:rPr>
              <a:t>loro</a:t>
            </a:r>
            <a:r>
              <a:rPr lang="en-US" kern="50" dirty="0">
                <a:ea typeface="Times New Roman" panose="02020603050405020304" pitchFamily="18" charset="0"/>
              </a:rPr>
              <a:t>, salvo </a:t>
            </a:r>
            <a:r>
              <a:rPr lang="en-US" kern="50" dirty="0" err="1">
                <a:ea typeface="Times New Roman" panose="02020603050405020304" pitchFamily="18" charset="0"/>
              </a:rPr>
              <a:t>situazioni</a:t>
            </a:r>
            <a:r>
              <a:rPr lang="en-US" kern="50" dirty="0">
                <a:ea typeface="Times New Roman" panose="02020603050405020304" pitchFamily="18" charset="0"/>
              </a:rPr>
              <a:t> </a:t>
            </a:r>
            <a:r>
              <a:rPr lang="en-US" kern="50" dirty="0" err="1">
                <a:ea typeface="Times New Roman" panose="02020603050405020304" pitchFamily="18" charset="0"/>
              </a:rPr>
              <a:t>eccezionali</a:t>
            </a:r>
            <a:r>
              <a:rPr lang="en-US" kern="50" dirty="0">
                <a:ea typeface="Times New Roman" panose="02020603050405020304" pitchFamily="18" charset="0"/>
              </a:rPr>
              <a:t>, la </a:t>
            </a:r>
            <a:r>
              <a:rPr lang="en-US" kern="50" dirty="0" err="1">
                <a:ea typeface="Times New Roman" panose="02020603050405020304" pitchFamily="18" charset="0"/>
              </a:rPr>
              <a:t>previa</a:t>
            </a:r>
            <a:r>
              <a:rPr lang="en-US" kern="50" dirty="0">
                <a:ea typeface="Times New Roman" panose="02020603050405020304" pitchFamily="18" charset="0"/>
              </a:rPr>
              <a:t> </a:t>
            </a:r>
            <a:r>
              <a:rPr lang="en-US" kern="50" dirty="0" err="1">
                <a:ea typeface="Times New Roman" panose="02020603050405020304" pitchFamily="18" charset="0"/>
              </a:rPr>
              <a:t>adozione</a:t>
            </a:r>
            <a:r>
              <a:rPr lang="en-US" kern="50" dirty="0">
                <a:ea typeface="Times New Roman" panose="02020603050405020304" pitchFamily="18" charset="0"/>
              </a:rPr>
              <a:t> di </a:t>
            </a:r>
            <a:r>
              <a:rPr lang="en-US" kern="50" dirty="0" err="1">
                <a:ea typeface="Times New Roman" panose="02020603050405020304" pitchFamily="18" charset="0"/>
              </a:rPr>
              <a:t>una</a:t>
            </a:r>
            <a:r>
              <a:rPr lang="en-US" kern="50" dirty="0">
                <a:ea typeface="Times New Roman" panose="02020603050405020304" pitchFamily="18" charset="0"/>
              </a:rPr>
              <a:t> </a:t>
            </a:r>
            <a:r>
              <a:rPr lang="en-US" kern="50" dirty="0" err="1">
                <a:ea typeface="Times New Roman" panose="02020603050405020304" pitchFamily="18" charset="0"/>
              </a:rPr>
              <a:t>decisione</a:t>
            </a:r>
            <a:r>
              <a:rPr lang="en-US" kern="50" dirty="0">
                <a:ea typeface="Times New Roman" panose="02020603050405020304" pitchFamily="18" charset="0"/>
              </a:rPr>
              <a:t> “secondo </a:t>
            </a:r>
            <a:r>
              <a:rPr lang="en-US" kern="50" dirty="0" err="1">
                <a:ea typeface="Times New Roman" panose="02020603050405020304" pitchFamily="18" charset="0"/>
              </a:rPr>
              <a:t>legge</a:t>
            </a:r>
            <a:r>
              <a:rPr lang="en-US" kern="50" dirty="0">
                <a:ea typeface="Times New Roman" panose="02020603050405020304" pitchFamily="18" charset="0"/>
              </a:rPr>
              <a:t>”, </a:t>
            </a:r>
            <a:r>
              <a:rPr lang="en-US" kern="50" dirty="0" err="1">
                <a:ea typeface="Times New Roman" panose="02020603050405020304" pitchFamily="18" charset="0"/>
              </a:rPr>
              <a:t>motivata</a:t>
            </a:r>
            <a:r>
              <a:rPr lang="en-US" kern="50" dirty="0">
                <a:ea typeface="Times New Roman" panose="02020603050405020304" pitchFamily="18" charset="0"/>
              </a:rPr>
              <a:t> e </a:t>
            </a:r>
            <a:r>
              <a:rPr lang="en-US" kern="50" dirty="0" err="1">
                <a:ea typeface="Times New Roman" panose="02020603050405020304" pitchFamily="18" charset="0"/>
              </a:rPr>
              <a:t>ricorribile</a:t>
            </a:r>
            <a:r>
              <a:rPr lang="en-US" kern="50" dirty="0">
                <a:ea typeface="Times New Roman" panose="02020603050405020304" pitchFamily="18" charset="0"/>
              </a:rPr>
              <a:t> </a:t>
            </a:r>
            <a:r>
              <a:rPr lang="en-US" kern="50" dirty="0" err="1">
                <a:ea typeface="Times New Roman" panose="02020603050405020304" pitchFamily="18" charset="0"/>
              </a:rPr>
              <a:t>dinanzi</a:t>
            </a:r>
            <a:r>
              <a:rPr lang="en-US" kern="50" dirty="0">
                <a:ea typeface="Times New Roman" panose="02020603050405020304" pitchFamily="18" charset="0"/>
              </a:rPr>
              <a:t> a </a:t>
            </a:r>
            <a:r>
              <a:rPr lang="en-US" kern="50" dirty="0" err="1">
                <a:ea typeface="Times New Roman" panose="02020603050405020304" pitchFamily="18" charset="0"/>
              </a:rPr>
              <a:t>una</a:t>
            </a:r>
            <a:r>
              <a:rPr lang="en-US" kern="50" dirty="0">
                <a:ea typeface="Times New Roman" panose="02020603050405020304" pitchFamily="18" charset="0"/>
              </a:rPr>
              <a:t> </a:t>
            </a:r>
            <a:r>
              <a:rPr lang="en-US" kern="50" dirty="0" err="1">
                <a:ea typeface="Times New Roman" panose="02020603050405020304" pitchFamily="18" charset="0"/>
              </a:rPr>
              <a:t>autorità</a:t>
            </a:r>
            <a:r>
              <a:rPr lang="en-US" kern="50" dirty="0">
                <a:ea typeface="Times New Roman" panose="02020603050405020304" pitchFamily="18" charset="0"/>
              </a:rPr>
              <a:t> </a:t>
            </a:r>
            <a:r>
              <a:rPr lang="en-US" kern="50" dirty="0" err="1">
                <a:ea typeface="Times New Roman" panose="02020603050405020304" pitchFamily="18" charset="0"/>
              </a:rPr>
              <a:t>terza</a:t>
            </a:r>
            <a:r>
              <a:rPr lang="en-US" kern="50" dirty="0">
                <a:ea typeface="Times New Roman" panose="02020603050405020304" pitchFamily="18" charset="0"/>
              </a:rPr>
              <a:t>). </a:t>
            </a:r>
            <a:endParaRPr lang="it-IT" kern="50" dirty="0">
              <a:ea typeface="Lucida Sans Unicode" panose="020B0602030504020204" pitchFamily="34" charset="0"/>
            </a:endParaRPr>
          </a:p>
          <a:p>
            <a:pPr algn="just">
              <a:spcAft>
                <a:spcPts val="0"/>
              </a:spcAft>
            </a:pP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371241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L’effettività dei diritti: rimedi «nazionali» e rimedi «internazionali»</a:t>
            </a:r>
            <a:endParaRPr lang="it-IT" dirty="0"/>
          </a:p>
        </p:txBody>
      </p:sp>
      <p:sp>
        <p:nvSpPr>
          <p:cNvPr id="3" name="Segnaposto contenuto 2"/>
          <p:cNvSpPr>
            <a:spLocks noGrp="1"/>
          </p:cNvSpPr>
          <p:nvPr>
            <p:ph idx="1"/>
          </p:nvPr>
        </p:nvSpPr>
        <p:spPr/>
        <p:txBody>
          <a:bodyPr>
            <a:normAutofit/>
          </a:bodyPr>
          <a:lstStyle/>
          <a:p>
            <a:pPr algn="just">
              <a:spcAft>
                <a:spcPts val="0"/>
              </a:spcAft>
            </a:pPr>
            <a:r>
              <a:rPr lang="it-IT" sz="1800" kern="50" dirty="0">
                <a:ea typeface="Times New Roman" panose="02020603050405020304" pitchFamily="18" charset="0"/>
              </a:rPr>
              <a:t>Gli Stati parte ai detti strumenti debbono attuare e rispettare i diritti fondamentali ivi sanciti, anche attraverso opportune misure legislative (art. 2.2: “</a:t>
            </a:r>
            <a:r>
              <a:rPr lang="it-IT" sz="1800" i="1" kern="50" dirty="0" err="1">
                <a:solidFill>
                  <a:srgbClr val="FF0000"/>
                </a:solidFill>
                <a:ea typeface="Times New Roman" panose="02020603050405020304" pitchFamily="18" charset="0"/>
              </a:rPr>
              <a:t>Each</a:t>
            </a:r>
            <a:r>
              <a:rPr lang="it-IT" sz="1800" i="1" kern="50" dirty="0">
                <a:solidFill>
                  <a:srgbClr val="FF0000"/>
                </a:solidFill>
                <a:ea typeface="Times New Roman" panose="02020603050405020304" pitchFamily="18" charset="0"/>
              </a:rPr>
              <a:t> State Party to the </a:t>
            </a:r>
            <a:r>
              <a:rPr lang="it-IT" sz="1800" i="1" kern="50" dirty="0" err="1">
                <a:solidFill>
                  <a:srgbClr val="FF0000"/>
                </a:solidFill>
                <a:ea typeface="Times New Roman" panose="02020603050405020304" pitchFamily="18" charset="0"/>
              </a:rPr>
              <a:t>present</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Covenant</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undertakes</a:t>
            </a:r>
            <a:r>
              <a:rPr lang="it-IT" sz="1800" i="1" kern="50" dirty="0">
                <a:solidFill>
                  <a:srgbClr val="FF0000"/>
                </a:solidFill>
                <a:ea typeface="Times New Roman" panose="02020603050405020304" pitchFamily="18" charset="0"/>
              </a:rPr>
              <a:t> to take the </a:t>
            </a:r>
            <a:r>
              <a:rPr lang="it-IT" sz="1800" i="1" kern="50" dirty="0" err="1">
                <a:solidFill>
                  <a:srgbClr val="FF0000"/>
                </a:solidFill>
                <a:ea typeface="Times New Roman" panose="02020603050405020304" pitchFamily="18" charset="0"/>
              </a:rPr>
              <a:t>necessary</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steps</a:t>
            </a:r>
            <a:r>
              <a:rPr lang="it-IT" sz="1800" i="1" kern="50" dirty="0">
                <a:solidFill>
                  <a:srgbClr val="FF0000"/>
                </a:solidFill>
                <a:ea typeface="Times New Roman" panose="02020603050405020304" pitchFamily="18" charset="0"/>
              </a:rPr>
              <a:t>, in </a:t>
            </a:r>
            <a:r>
              <a:rPr lang="it-IT" sz="1800" i="1" kern="50" dirty="0" err="1">
                <a:solidFill>
                  <a:srgbClr val="FF0000"/>
                </a:solidFill>
                <a:ea typeface="Times New Roman" panose="02020603050405020304" pitchFamily="18" charset="0"/>
              </a:rPr>
              <a:t>accordance</a:t>
            </a:r>
            <a:r>
              <a:rPr lang="it-IT" sz="1800" i="1" kern="50" dirty="0">
                <a:solidFill>
                  <a:srgbClr val="FF0000"/>
                </a:solidFill>
                <a:ea typeface="Times New Roman" panose="02020603050405020304" pitchFamily="18" charset="0"/>
              </a:rPr>
              <a:t> with </a:t>
            </a:r>
            <a:r>
              <a:rPr lang="it-IT" sz="1800" i="1" kern="50" dirty="0" err="1">
                <a:solidFill>
                  <a:srgbClr val="FF0000"/>
                </a:solidFill>
                <a:ea typeface="Times New Roman" panose="02020603050405020304" pitchFamily="18" charset="0"/>
              </a:rPr>
              <a:t>its</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constitutional</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processes</a:t>
            </a:r>
            <a:r>
              <a:rPr lang="it-IT" sz="1800" i="1" kern="50" dirty="0">
                <a:solidFill>
                  <a:srgbClr val="FF0000"/>
                </a:solidFill>
                <a:ea typeface="Times New Roman" panose="02020603050405020304" pitchFamily="18" charset="0"/>
              </a:rPr>
              <a:t> and with the </a:t>
            </a:r>
            <a:r>
              <a:rPr lang="it-IT" sz="1800" i="1" kern="50" dirty="0" err="1">
                <a:solidFill>
                  <a:srgbClr val="FF0000"/>
                </a:solidFill>
                <a:ea typeface="Times New Roman" panose="02020603050405020304" pitchFamily="18" charset="0"/>
              </a:rPr>
              <a:t>provisions</a:t>
            </a:r>
            <a:r>
              <a:rPr lang="it-IT" sz="1800" i="1" kern="50" dirty="0">
                <a:solidFill>
                  <a:srgbClr val="FF0000"/>
                </a:solidFill>
                <a:ea typeface="Times New Roman" panose="02020603050405020304" pitchFamily="18" charset="0"/>
              </a:rPr>
              <a:t> of the </a:t>
            </a:r>
            <a:r>
              <a:rPr lang="it-IT" sz="1800" i="1" kern="50" dirty="0" err="1">
                <a:solidFill>
                  <a:srgbClr val="FF0000"/>
                </a:solidFill>
                <a:ea typeface="Times New Roman" panose="02020603050405020304" pitchFamily="18" charset="0"/>
              </a:rPr>
              <a:t>present</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Covenant</a:t>
            </a:r>
            <a:r>
              <a:rPr lang="it-IT" sz="1800" i="1" kern="50" dirty="0">
                <a:solidFill>
                  <a:srgbClr val="FF0000"/>
                </a:solidFill>
                <a:ea typeface="Times New Roman" panose="02020603050405020304" pitchFamily="18" charset="0"/>
              </a:rPr>
              <a:t>, to </a:t>
            </a:r>
            <a:r>
              <a:rPr lang="it-IT" sz="1800" i="1" kern="50" dirty="0" err="1">
                <a:solidFill>
                  <a:srgbClr val="FF0000"/>
                </a:solidFill>
                <a:ea typeface="Times New Roman" panose="02020603050405020304" pitchFamily="18" charset="0"/>
              </a:rPr>
              <a:t>adopt</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such</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laws</a:t>
            </a:r>
            <a:r>
              <a:rPr lang="it-IT" sz="1800" i="1" kern="50" dirty="0">
                <a:solidFill>
                  <a:srgbClr val="FF0000"/>
                </a:solidFill>
                <a:ea typeface="Times New Roman" panose="02020603050405020304" pitchFamily="18" charset="0"/>
              </a:rPr>
              <a:t> or </a:t>
            </a:r>
            <a:r>
              <a:rPr lang="it-IT" sz="1800" i="1" kern="50" dirty="0" err="1">
                <a:solidFill>
                  <a:srgbClr val="FF0000"/>
                </a:solidFill>
                <a:ea typeface="Times New Roman" panose="02020603050405020304" pitchFamily="18" charset="0"/>
              </a:rPr>
              <a:t>other</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measures</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as</a:t>
            </a:r>
            <a:r>
              <a:rPr lang="it-IT" sz="1800" i="1" kern="50" dirty="0">
                <a:solidFill>
                  <a:srgbClr val="FF0000"/>
                </a:solidFill>
                <a:ea typeface="Times New Roman" panose="02020603050405020304" pitchFamily="18" charset="0"/>
              </a:rPr>
              <a:t> </a:t>
            </a:r>
            <a:r>
              <a:rPr lang="it-IT" sz="1800" i="1" kern="50" dirty="0" err="1">
                <a:solidFill>
                  <a:srgbClr val="FF0000"/>
                </a:solidFill>
                <a:ea typeface="Times New Roman" panose="02020603050405020304" pitchFamily="18" charset="0"/>
              </a:rPr>
              <a:t>may</a:t>
            </a:r>
            <a:r>
              <a:rPr lang="it-IT" sz="1800" i="1" kern="50" dirty="0">
                <a:solidFill>
                  <a:srgbClr val="FF0000"/>
                </a:solidFill>
                <a:ea typeface="Times New Roman" panose="02020603050405020304" pitchFamily="18" charset="0"/>
              </a:rPr>
              <a:t> be </a:t>
            </a:r>
            <a:r>
              <a:rPr lang="it-IT" sz="1800" i="1" kern="50" dirty="0" err="1">
                <a:solidFill>
                  <a:srgbClr val="FF0000"/>
                </a:solidFill>
                <a:ea typeface="Times New Roman" panose="02020603050405020304" pitchFamily="18" charset="0"/>
              </a:rPr>
              <a:t>necessary</a:t>
            </a:r>
            <a:r>
              <a:rPr lang="it-IT" sz="1800" kern="50" dirty="0">
                <a:ea typeface="Times New Roman" panose="02020603050405020304" pitchFamily="18" charset="0"/>
              </a:rPr>
              <a:t> to </a:t>
            </a:r>
            <a:r>
              <a:rPr lang="it-IT" sz="1800" u="sng" kern="50" dirty="0" err="1">
                <a:solidFill>
                  <a:srgbClr val="FF0000"/>
                </a:solidFill>
                <a:effectLst>
                  <a:outerShdw blurRad="38100" dist="38100" dir="2700000" algn="tl">
                    <a:srgbClr val="000000">
                      <a:alpha val="43137"/>
                    </a:srgbClr>
                  </a:outerShdw>
                </a:effectLst>
                <a:ea typeface="Times New Roman" panose="02020603050405020304" pitchFamily="18" charset="0"/>
              </a:rPr>
              <a:t>give</a:t>
            </a:r>
            <a:r>
              <a:rPr lang="it-IT" sz="1800" u="sng" kern="50" dirty="0">
                <a:solidFill>
                  <a:srgbClr val="FF0000"/>
                </a:solidFill>
                <a:effectLst>
                  <a:outerShdw blurRad="38100" dist="38100" dir="2700000" algn="tl">
                    <a:srgbClr val="000000">
                      <a:alpha val="43137"/>
                    </a:srgbClr>
                  </a:outerShdw>
                </a:effectLst>
                <a:ea typeface="Times New Roman" panose="02020603050405020304" pitchFamily="18" charset="0"/>
              </a:rPr>
              <a:t> </a:t>
            </a:r>
            <a:r>
              <a:rPr lang="it-IT" sz="1800" u="sng" kern="50" dirty="0" err="1">
                <a:solidFill>
                  <a:srgbClr val="FF0000"/>
                </a:solidFill>
                <a:effectLst>
                  <a:outerShdw blurRad="38100" dist="38100" dir="2700000" algn="tl">
                    <a:srgbClr val="000000">
                      <a:alpha val="43137"/>
                    </a:srgbClr>
                  </a:outerShdw>
                </a:effectLst>
                <a:ea typeface="Times New Roman" panose="02020603050405020304" pitchFamily="18" charset="0"/>
              </a:rPr>
              <a:t>effect</a:t>
            </a:r>
            <a:r>
              <a:rPr lang="it-IT" sz="1800" u="sng" kern="50" dirty="0">
                <a:solidFill>
                  <a:srgbClr val="FF0000"/>
                </a:solidFill>
                <a:effectLst>
                  <a:outerShdw blurRad="38100" dist="38100" dir="2700000" algn="tl">
                    <a:srgbClr val="000000">
                      <a:alpha val="43137"/>
                    </a:srgbClr>
                  </a:outerShdw>
                </a:effectLst>
                <a:ea typeface="Times New Roman" panose="02020603050405020304" pitchFamily="18" charset="0"/>
              </a:rPr>
              <a:t> </a:t>
            </a:r>
            <a:r>
              <a:rPr lang="it-IT" sz="1800" kern="50" dirty="0">
                <a:ea typeface="Times New Roman" panose="02020603050405020304" pitchFamily="18" charset="0"/>
              </a:rPr>
              <a:t>to the </a:t>
            </a:r>
            <a:r>
              <a:rPr lang="it-IT" sz="1800" kern="50" dirty="0" err="1">
                <a:ea typeface="Times New Roman" panose="02020603050405020304" pitchFamily="18" charset="0"/>
              </a:rPr>
              <a:t>rights</a:t>
            </a:r>
            <a:r>
              <a:rPr lang="it-IT" sz="1800" kern="50" dirty="0">
                <a:ea typeface="Times New Roman" panose="02020603050405020304" pitchFamily="18" charset="0"/>
              </a:rPr>
              <a:t> </a:t>
            </a:r>
            <a:r>
              <a:rPr lang="it-IT" sz="1800" kern="50" dirty="0" err="1">
                <a:ea typeface="Times New Roman" panose="02020603050405020304" pitchFamily="18" charset="0"/>
              </a:rPr>
              <a:t>recognized</a:t>
            </a:r>
            <a:r>
              <a:rPr lang="it-IT" sz="1800" kern="50" dirty="0">
                <a:ea typeface="Times New Roman" panose="02020603050405020304" pitchFamily="18" charset="0"/>
              </a:rPr>
              <a:t> in the </a:t>
            </a:r>
            <a:r>
              <a:rPr lang="it-IT" sz="1800" kern="50" dirty="0" err="1">
                <a:ea typeface="Times New Roman" panose="02020603050405020304" pitchFamily="18" charset="0"/>
              </a:rPr>
              <a:t>present</a:t>
            </a:r>
            <a:r>
              <a:rPr lang="it-IT" sz="1800" kern="50" dirty="0">
                <a:ea typeface="Times New Roman" panose="02020603050405020304" pitchFamily="18" charset="0"/>
              </a:rPr>
              <a:t> </a:t>
            </a:r>
            <a:r>
              <a:rPr lang="it-IT" sz="1800" kern="50" dirty="0" err="1">
                <a:ea typeface="Times New Roman" panose="02020603050405020304" pitchFamily="18" charset="0"/>
              </a:rPr>
              <a:t>Covenant</a:t>
            </a:r>
            <a:r>
              <a:rPr lang="it-IT" sz="1800" kern="50" dirty="0">
                <a:ea typeface="Times New Roman" panose="02020603050405020304" pitchFamily="18" charset="0"/>
              </a:rPr>
              <a:t>”), e devono garantire il godimento dei diritti senza discriminazioni, assicurando un’adeguata (“effettiva”) </a:t>
            </a:r>
            <a:r>
              <a:rPr lang="it-IT" sz="1800" u="sng" kern="50" dirty="0">
                <a:solidFill>
                  <a:srgbClr val="FF0000"/>
                </a:solidFill>
                <a:ea typeface="Times New Roman" panose="02020603050405020304" pitchFamily="18" charset="0"/>
              </a:rPr>
              <a:t>tutela giurisdizionale interna</a:t>
            </a:r>
            <a:r>
              <a:rPr lang="it-IT" sz="1800" kern="50" dirty="0">
                <a:ea typeface="Times New Roman" panose="02020603050405020304" pitchFamily="18" charset="0"/>
              </a:rPr>
              <a:t> (art. 2, par. 3: anche se la violazione è imputabile a un pubblico ufficiale nell’esercizio delle proprie funzioni).</a:t>
            </a:r>
            <a:endParaRPr lang="it-IT" sz="1800" kern="50" dirty="0">
              <a:ea typeface="Lucida Sans Unicode" panose="020B0602030504020204" pitchFamily="34" charset="0"/>
            </a:endParaRPr>
          </a:p>
          <a:p>
            <a:pPr algn="just">
              <a:spcAft>
                <a:spcPts val="0"/>
              </a:spcAft>
            </a:pPr>
            <a:r>
              <a:rPr lang="it-IT" sz="1800" kern="50" dirty="0">
                <a:ea typeface="Times New Roman" panose="02020603050405020304" pitchFamily="18" charset="0"/>
              </a:rPr>
              <a:t> </a:t>
            </a:r>
            <a:r>
              <a:rPr lang="it-IT" sz="1800" kern="50" dirty="0" smtClean="0">
                <a:ea typeface="Times New Roman" panose="02020603050405020304" pitchFamily="18" charset="0"/>
              </a:rPr>
              <a:t>Ove </a:t>
            </a:r>
            <a:r>
              <a:rPr lang="it-IT" sz="1800" kern="50" dirty="0">
                <a:ea typeface="Times New Roman" panose="02020603050405020304" pitchFamily="18" charset="0"/>
              </a:rPr>
              <a:t>i rimedi interni (di “</a:t>
            </a:r>
            <a:r>
              <a:rPr lang="it-IT" sz="1800" kern="50" dirty="0" err="1">
                <a:ea typeface="Times New Roman" panose="02020603050405020304" pitchFamily="18" charset="0"/>
              </a:rPr>
              <a:t>redress</a:t>
            </a:r>
            <a:r>
              <a:rPr lang="it-IT" sz="1800" kern="50" dirty="0">
                <a:ea typeface="Times New Roman" panose="02020603050405020304" pitchFamily="18" charset="0"/>
              </a:rPr>
              <a:t>”) non fossero adeguati o non risultassero effettivi, vengono in rilievo taluni </a:t>
            </a:r>
            <a:r>
              <a:rPr lang="it-IT" sz="1800" u="sng" kern="50" dirty="0">
                <a:solidFill>
                  <a:srgbClr val="FF0000"/>
                </a:solidFill>
                <a:ea typeface="Times New Roman" panose="02020603050405020304" pitchFamily="18" charset="0"/>
              </a:rPr>
              <a:t>rimedi </a:t>
            </a:r>
            <a:r>
              <a:rPr lang="it-IT" sz="1800" u="sng" kern="50" dirty="0" smtClean="0">
                <a:solidFill>
                  <a:srgbClr val="FF0000"/>
                </a:solidFill>
                <a:ea typeface="Times New Roman" panose="02020603050405020304" pitchFamily="18" charset="0"/>
              </a:rPr>
              <a:t>internazionali</a:t>
            </a:r>
            <a:r>
              <a:rPr lang="it-IT" sz="1800" kern="50" dirty="0" smtClean="0">
                <a:ea typeface="Times New Roman" panose="02020603050405020304" pitchFamily="18" charset="0"/>
              </a:rPr>
              <a:t>, azionabili dagli Stati membri ovvero dagli individui che si pretendono lesi da un’azione o omissione statale, purché accettati dagli Stati parte (sistema delle clausole «opzionali»).</a:t>
            </a:r>
          </a:p>
          <a:p>
            <a:pPr algn="just">
              <a:spcAft>
                <a:spcPts val="0"/>
              </a:spcAft>
            </a:pPr>
            <a:r>
              <a:rPr lang="it-IT" sz="1800" kern="50" dirty="0" smtClean="0"/>
              <a:t>Si tratta di rimedi di tipo non giurisdizionale, provvisti di limitata effettività: i Comitati istituiti dai Patti sono formati da esperti indipendenti, ma svolgono funzioni d’accertamento e conciliative sprovviste di effetti «vincolanti» per gli Stati coinvolti  </a:t>
            </a:r>
            <a:endParaRPr lang="it-IT" sz="1800" dirty="0"/>
          </a:p>
        </p:txBody>
      </p:sp>
    </p:spTree>
    <p:extLst>
      <p:ext uri="{BB962C8B-B14F-4D97-AF65-F5344CB8AC3E}">
        <p14:creationId xmlns:p14="http://schemas.microsoft.com/office/powerpoint/2010/main" val="2117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rimedi interstatali: le procedure non giurisdizionali di controllo</a:t>
            </a:r>
            <a:endParaRPr lang="it-IT" dirty="0"/>
          </a:p>
        </p:txBody>
      </p:sp>
      <p:sp>
        <p:nvSpPr>
          <p:cNvPr id="3" name="Segnaposto contenuto 2"/>
          <p:cNvSpPr>
            <a:spLocks noGrp="1"/>
          </p:cNvSpPr>
          <p:nvPr>
            <p:ph idx="1"/>
          </p:nvPr>
        </p:nvSpPr>
        <p:spPr/>
        <p:txBody>
          <a:bodyPr>
            <a:normAutofit fontScale="70000" lnSpcReduction="20000"/>
          </a:bodyPr>
          <a:lstStyle/>
          <a:p>
            <a:pPr algn="just">
              <a:spcAft>
                <a:spcPts val="0"/>
              </a:spcAft>
            </a:pPr>
            <a:r>
              <a:rPr lang="it-IT" sz="2300" kern="50" dirty="0">
                <a:ea typeface="Times New Roman" panose="02020603050405020304" pitchFamily="18" charset="0"/>
              </a:rPr>
              <a:t>Sul </a:t>
            </a:r>
            <a:r>
              <a:rPr lang="it-IT" sz="2300" b="1" kern="50" dirty="0">
                <a:solidFill>
                  <a:srgbClr val="FF0000"/>
                </a:solidFill>
                <a:ea typeface="Times New Roman" panose="02020603050405020304" pitchFamily="18" charset="0"/>
              </a:rPr>
              <a:t>piano </a:t>
            </a:r>
            <a:r>
              <a:rPr lang="it-IT" sz="2300" b="1" kern="50" dirty="0" smtClean="0">
                <a:solidFill>
                  <a:srgbClr val="FF0000"/>
                </a:solidFill>
                <a:ea typeface="Times New Roman" panose="02020603050405020304" pitchFamily="18" charset="0"/>
              </a:rPr>
              <a:t>inter-statale</a:t>
            </a:r>
            <a:r>
              <a:rPr lang="it-IT" sz="2300" kern="50" dirty="0">
                <a:ea typeface="Times New Roman" panose="02020603050405020304" pitchFamily="18" charset="0"/>
              </a:rPr>
              <a:t>: </a:t>
            </a:r>
            <a:endParaRPr lang="it-IT" sz="2300" kern="50" dirty="0" smtClean="0">
              <a:ea typeface="Times New Roman" panose="02020603050405020304" pitchFamily="18" charset="0"/>
            </a:endParaRPr>
          </a:p>
          <a:p>
            <a:pPr algn="just">
              <a:spcAft>
                <a:spcPts val="0"/>
              </a:spcAft>
            </a:pPr>
            <a:r>
              <a:rPr lang="it-IT" sz="2300" kern="50" dirty="0" smtClean="0">
                <a:ea typeface="Times New Roman" panose="02020603050405020304" pitchFamily="18" charset="0"/>
              </a:rPr>
              <a:t>a</a:t>
            </a:r>
            <a:r>
              <a:rPr lang="it-IT" sz="2300" kern="50" dirty="0">
                <a:ea typeface="Times New Roman" panose="02020603050405020304" pitchFamily="18" charset="0"/>
              </a:rPr>
              <a:t>) meccanismo di controllo del rispetto dei Patti attraverso il </a:t>
            </a:r>
            <a:r>
              <a:rPr lang="it-IT" sz="2300" u="heavy" kern="50" dirty="0">
                <a:solidFill>
                  <a:srgbClr val="FF0000"/>
                </a:solidFill>
                <a:ea typeface="Times New Roman" panose="02020603050405020304" pitchFamily="18" charset="0"/>
              </a:rPr>
              <a:t>sistema dei “rapporti periodici”</a:t>
            </a:r>
            <a:r>
              <a:rPr lang="it-IT" sz="2300" kern="50" dirty="0">
                <a:ea typeface="Times New Roman" panose="02020603050405020304" pitchFamily="18" charset="0"/>
              </a:rPr>
              <a:t>, inviati dagli Stati (al Segretario generale delle NU) ed esaminati dal </a:t>
            </a:r>
            <a:r>
              <a:rPr lang="it-IT" sz="2300" u="sng" kern="50" dirty="0">
                <a:solidFill>
                  <a:srgbClr val="FF0000"/>
                </a:solidFill>
                <a:ea typeface="Times New Roman" panose="02020603050405020304" pitchFamily="18" charset="0"/>
              </a:rPr>
              <a:t>Comitato dei diritti dell’uomo </a:t>
            </a:r>
            <a:r>
              <a:rPr lang="it-IT" sz="2300" kern="50" dirty="0">
                <a:ea typeface="Times New Roman" panose="02020603050405020304" pitchFamily="18" charset="0"/>
              </a:rPr>
              <a:t>(per quanto riguarda il Patto sui diritti civili e politici) e dal </a:t>
            </a:r>
            <a:r>
              <a:rPr lang="it-IT" sz="2300" u="sng" kern="50" dirty="0">
                <a:solidFill>
                  <a:srgbClr val="FF0000"/>
                </a:solidFill>
                <a:ea typeface="Times New Roman" panose="02020603050405020304" pitchFamily="18" charset="0"/>
              </a:rPr>
              <a:t>Comitato per i diritti economici, sociali e culturali </a:t>
            </a:r>
            <a:r>
              <a:rPr lang="it-IT" sz="2300" kern="50" dirty="0">
                <a:ea typeface="Times New Roman" panose="02020603050405020304" pitchFamily="18" charset="0"/>
              </a:rPr>
              <a:t>(per quanto riguarda l’omonimo Patto); i Comitati sono formati ciascuno da 18 membri indipendenti.</a:t>
            </a:r>
            <a:endParaRPr lang="it-IT" sz="2300" kern="50" dirty="0">
              <a:ea typeface="Lucida Sans Unicode" panose="020B0602030504020204" pitchFamily="34" charset="0"/>
            </a:endParaRPr>
          </a:p>
          <a:p>
            <a:pPr algn="just">
              <a:spcAft>
                <a:spcPts val="0"/>
              </a:spcAft>
            </a:pPr>
            <a:r>
              <a:rPr lang="it-IT" sz="2300" kern="50" dirty="0" smtClean="0">
                <a:ea typeface="Times New Roman" panose="02020603050405020304" pitchFamily="18" charset="0"/>
              </a:rPr>
              <a:t>b) Un </a:t>
            </a:r>
            <a:r>
              <a:rPr lang="it-IT" sz="2300" u="heavy" kern="50" dirty="0">
                <a:solidFill>
                  <a:srgbClr val="FF0000"/>
                </a:solidFill>
                <a:ea typeface="Times New Roman" panose="02020603050405020304" pitchFamily="18" charset="0"/>
              </a:rPr>
              <a:t>meccanismo di controllo più avanzato</a:t>
            </a:r>
            <a:r>
              <a:rPr lang="it-IT" sz="2300" kern="50" dirty="0">
                <a:ea typeface="Times New Roman" panose="02020603050405020304" pitchFamily="18" charset="0"/>
              </a:rPr>
              <a:t> (ma comunque di tipo </a:t>
            </a:r>
            <a:r>
              <a:rPr lang="it-IT" sz="2300" u="sng" kern="50" dirty="0">
                <a:solidFill>
                  <a:srgbClr val="FF0000"/>
                </a:solidFill>
                <a:ea typeface="Times New Roman" panose="02020603050405020304" pitchFamily="18" charset="0"/>
              </a:rPr>
              <a:t>non giurisdizionale</a:t>
            </a:r>
            <a:r>
              <a:rPr lang="it-IT" sz="2300" kern="50" dirty="0">
                <a:ea typeface="Times New Roman" panose="02020603050405020304" pitchFamily="18" charset="0"/>
              </a:rPr>
              <a:t>) è previsto dai due Patti. </a:t>
            </a:r>
            <a:endParaRPr lang="it-IT" sz="2300" kern="50" dirty="0" smtClean="0">
              <a:ea typeface="Times New Roman" panose="02020603050405020304" pitchFamily="18" charset="0"/>
            </a:endParaRPr>
          </a:p>
          <a:p>
            <a:pPr algn="just">
              <a:spcAft>
                <a:spcPts val="0"/>
              </a:spcAft>
            </a:pPr>
            <a:r>
              <a:rPr lang="it-IT" sz="2300" kern="50" dirty="0" smtClean="0">
                <a:ea typeface="Times New Roman" panose="02020603050405020304" pitchFamily="18" charset="0"/>
              </a:rPr>
              <a:t>Il </a:t>
            </a:r>
            <a:r>
              <a:rPr lang="it-IT" sz="2300" kern="50" dirty="0">
                <a:ea typeface="Times New Roman" panose="02020603050405020304" pitchFamily="18" charset="0"/>
              </a:rPr>
              <a:t>Patto sui diritti civili e politici (art. 41 e 42) prevede la possibilità che il Comitato, su </a:t>
            </a:r>
            <a:r>
              <a:rPr lang="it-IT" sz="2300" u="heavy" kern="50" dirty="0">
                <a:solidFill>
                  <a:srgbClr val="FF0000"/>
                </a:solidFill>
                <a:ea typeface="Times New Roman" panose="02020603050405020304" pitchFamily="18" charset="0"/>
              </a:rPr>
              <a:t>domanda di uno Stato parte</a:t>
            </a:r>
            <a:r>
              <a:rPr lang="it-IT" sz="2300" kern="50" dirty="0">
                <a:ea typeface="Times New Roman" panose="02020603050405020304" pitchFamily="18" charset="0"/>
              </a:rPr>
              <a:t>, esamini violazioni del Patto imputabili a un altro Stato parte (procedura </a:t>
            </a:r>
            <a:r>
              <a:rPr lang="it-IT" sz="2300" u="heavy" kern="50" dirty="0">
                <a:solidFill>
                  <a:srgbClr val="FF0000"/>
                </a:solidFill>
                <a:ea typeface="Times New Roman" panose="02020603050405020304" pitchFamily="18" charset="0"/>
              </a:rPr>
              <a:t>opzionale</a:t>
            </a:r>
            <a:r>
              <a:rPr lang="it-IT" sz="2300" kern="50" dirty="0">
                <a:ea typeface="Times New Roman" panose="02020603050405020304" pitchFamily="18" charset="0"/>
              </a:rPr>
              <a:t>: sono obbligati solo gli Stati parte che hanno accettato la competenza del Comitato). </a:t>
            </a:r>
            <a:endParaRPr lang="it-IT" sz="2300" kern="50" dirty="0" smtClean="0">
              <a:ea typeface="Times New Roman" panose="02020603050405020304" pitchFamily="18" charset="0"/>
            </a:endParaRPr>
          </a:p>
          <a:p>
            <a:pPr algn="just">
              <a:spcAft>
                <a:spcPts val="0"/>
              </a:spcAft>
            </a:pPr>
            <a:r>
              <a:rPr lang="it-IT" sz="2300" kern="50" dirty="0" smtClean="0">
                <a:ea typeface="Times New Roman" panose="02020603050405020304" pitchFamily="18" charset="0"/>
              </a:rPr>
              <a:t>Il </a:t>
            </a:r>
            <a:r>
              <a:rPr lang="it-IT" sz="2300" kern="50" dirty="0">
                <a:ea typeface="Times New Roman" panose="02020603050405020304" pitchFamily="18" charset="0"/>
              </a:rPr>
              <a:t>Comitato svolge una funzione </a:t>
            </a:r>
            <a:r>
              <a:rPr lang="it-IT" sz="2300" u="sng" kern="50" dirty="0">
                <a:solidFill>
                  <a:srgbClr val="FF0000"/>
                </a:solidFill>
                <a:ea typeface="Times New Roman" panose="02020603050405020304" pitchFamily="18" charset="0"/>
              </a:rPr>
              <a:t>conciliativa</a:t>
            </a:r>
            <a:r>
              <a:rPr lang="it-IT" sz="2300" kern="50" dirty="0">
                <a:ea typeface="Times New Roman" panose="02020603050405020304" pitchFamily="18" charset="0"/>
              </a:rPr>
              <a:t> ispirata al rispetto dei diritti dell’uomo. Se non si raggiunge una soluzione il Comitato, con il consenso delle parti, può istituire una Commissione di conciliazione (che esamina i fatti, svolge accertamenti di diritto e suggerisce soluzioni).</a:t>
            </a:r>
            <a:endParaRPr lang="it-IT" sz="2300" kern="50" dirty="0">
              <a:ea typeface="Lucida Sans Unicode" panose="020B0602030504020204" pitchFamily="34" charset="0"/>
            </a:endParaRPr>
          </a:p>
          <a:p>
            <a:pPr algn="just">
              <a:spcAft>
                <a:spcPts val="0"/>
              </a:spcAft>
            </a:pPr>
            <a:r>
              <a:rPr lang="it-IT" sz="2300" kern="50" dirty="0" smtClean="0">
                <a:ea typeface="Times New Roman" panose="02020603050405020304" pitchFamily="18" charset="0"/>
              </a:rPr>
              <a:t>Sul </a:t>
            </a:r>
            <a:r>
              <a:rPr lang="it-IT" sz="2300" b="1" kern="50" dirty="0" smtClean="0">
                <a:solidFill>
                  <a:srgbClr val="FF0000"/>
                </a:solidFill>
                <a:ea typeface="Times New Roman" panose="02020603050405020304" pitchFamily="18" charset="0"/>
              </a:rPr>
              <a:t>piano dei rapporti «individui-Stati parte»</a:t>
            </a:r>
            <a:r>
              <a:rPr lang="it-IT" sz="2300" kern="50" dirty="0" smtClean="0">
                <a:ea typeface="Times New Roman" panose="02020603050405020304" pitchFamily="18" charset="0"/>
              </a:rPr>
              <a:t>:</a:t>
            </a:r>
            <a:r>
              <a:rPr lang="it-IT" sz="2300" kern="50" dirty="0">
                <a:ea typeface="Times New Roman" panose="02020603050405020304" pitchFamily="18" charset="0"/>
              </a:rPr>
              <a:t> </a:t>
            </a:r>
            <a:r>
              <a:rPr lang="it-IT" sz="2300" kern="50" dirty="0" smtClean="0">
                <a:ea typeface="Times New Roman" panose="02020603050405020304" pitchFamily="18" charset="0"/>
              </a:rPr>
              <a:t>Entrambi </a:t>
            </a:r>
            <a:r>
              <a:rPr lang="it-IT" sz="2300" kern="50" dirty="0">
                <a:ea typeface="Times New Roman" panose="02020603050405020304" pitchFamily="18" charset="0"/>
              </a:rPr>
              <a:t>i Patti prevedono, attraverso protocolli liberamente sottoscrivibili dagli Stati parte (c.d. </a:t>
            </a:r>
            <a:r>
              <a:rPr lang="it-IT" sz="2300" u="heavy" kern="50" dirty="0">
                <a:solidFill>
                  <a:srgbClr val="FF0000"/>
                </a:solidFill>
                <a:ea typeface="Times New Roman" panose="02020603050405020304" pitchFamily="18" charset="0"/>
              </a:rPr>
              <a:t>opzionali</a:t>
            </a:r>
            <a:r>
              <a:rPr lang="it-IT" sz="2300" kern="50" dirty="0">
                <a:ea typeface="Times New Roman" panose="02020603050405020304" pitchFamily="18" charset="0"/>
              </a:rPr>
              <a:t>) un meccanismo </a:t>
            </a:r>
            <a:r>
              <a:rPr lang="it-IT" sz="2300" u="sng" kern="50" dirty="0">
                <a:solidFill>
                  <a:srgbClr val="FF0000"/>
                </a:solidFill>
                <a:ea typeface="Times New Roman" panose="02020603050405020304" pitchFamily="18" charset="0"/>
              </a:rPr>
              <a:t>di controllo</a:t>
            </a:r>
            <a:r>
              <a:rPr lang="it-IT" sz="2300" kern="50" dirty="0">
                <a:ea typeface="Times New Roman" panose="02020603050405020304" pitchFamily="18" charset="0"/>
              </a:rPr>
              <a:t> attivabile </a:t>
            </a:r>
            <a:r>
              <a:rPr lang="it-IT" sz="2300" b="1" u="sng" kern="50" dirty="0">
                <a:solidFill>
                  <a:srgbClr val="FF0000"/>
                </a:solidFill>
                <a:ea typeface="Times New Roman" panose="02020603050405020304" pitchFamily="18" charset="0"/>
              </a:rPr>
              <a:t>dai singoli </a:t>
            </a:r>
            <a:r>
              <a:rPr lang="it-IT" sz="2300" kern="50" dirty="0">
                <a:ea typeface="Times New Roman" panose="02020603050405020304" pitchFamily="18" charset="0"/>
              </a:rPr>
              <a:t>(diritto di </a:t>
            </a:r>
            <a:r>
              <a:rPr lang="it-IT" sz="2300" u="heavy" kern="50" dirty="0">
                <a:solidFill>
                  <a:srgbClr val="FF0000"/>
                </a:solidFill>
                <a:ea typeface="Times New Roman" panose="02020603050405020304" pitchFamily="18" charset="0"/>
              </a:rPr>
              <a:t>reclamo</a:t>
            </a:r>
            <a:r>
              <a:rPr lang="it-IT" sz="2300" kern="50" dirty="0">
                <a:ea typeface="Times New Roman" panose="02020603050405020304" pitchFamily="18" charset="0"/>
              </a:rPr>
              <a:t>). </a:t>
            </a:r>
            <a:endParaRPr lang="it-IT" sz="23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29870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(sovranità interna: segue)</a:t>
            </a:r>
            <a:endParaRPr lang="it-IT" dirty="0"/>
          </a:p>
        </p:txBody>
      </p:sp>
      <p:sp>
        <p:nvSpPr>
          <p:cNvPr id="3" name="Segnaposto contenuto 2"/>
          <p:cNvSpPr>
            <a:spLocks noGrp="1"/>
          </p:cNvSpPr>
          <p:nvPr>
            <p:ph idx="1"/>
          </p:nvPr>
        </p:nvSpPr>
        <p:spPr/>
        <p:txBody>
          <a:bodyPr>
            <a:noAutofit/>
          </a:bodyPr>
          <a:lstStyle/>
          <a:p>
            <a:r>
              <a:rPr lang="it-IT" sz="1400" b="1" u="sng" dirty="0">
                <a:solidFill>
                  <a:srgbClr val="FF0000"/>
                </a:solidFill>
              </a:rPr>
              <a:t>L’esclusività dell’esercizio di poteri sovrani</a:t>
            </a:r>
            <a:r>
              <a:rPr lang="it-IT" sz="1400" dirty="0"/>
              <a:t>. Questioni problematiche possono porsi ove sul territorio statale </a:t>
            </a:r>
            <a:r>
              <a:rPr lang="it-IT" sz="1400" b="1" dirty="0">
                <a:solidFill>
                  <a:srgbClr val="0070C0"/>
                </a:solidFill>
              </a:rPr>
              <a:t>insistano più autorità di governo</a:t>
            </a:r>
            <a:r>
              <a:rPr lang="it-IT" sz="1400" dirty="0"/>
              <a:t> (</a:t>
            </a:r>
            <a:r>
              <a:rPr lang="it-IT" sz="1400" b="1" dirty="0">
                <a:solidFill>
                  <a:srgbClr val="FF0000"/>
                </a:solidFill>
              </a:rPr>
              <a:t>governi rivoluzionari o insorti</a:t>
            </a:r>
            <a:r>
              <a:rPr lang="it-IT" sz="1400" dirty="0"/>
              <a:t>, gruppi terroristici, nonché </a:t>
            </a:r>
            <a:r>
              <a:rPr lang="it-IT" sz="1400" b="1" dirty="0">
                <a:solidFill>
                  <a:srgbClr val="FF0000"/>
                </a:solidFill>
              </a:rPr>
              <a:t>movimenti di liberazione nazionale</a:t>
            </a:r>
            <a:r>
              <a:rPr lang="it-IT" sz="1400" dirty="0"/>
              <a:t>, a partire dal secondo dopoguerra). </a:t>
            </a:r>
          </a:p>
          <a:p>
            <a:r>
              <a:rPr lang="it-IT" sz="1400" dirty="0"/>
              <a:t>Gli Stati e gli enti citati hanno tutti una base territoriale e personale propria (valutazione della «soggettività» in funzione delle circostanze). La sovranità (effettività e autonomia) in capo allo Stato si presume per effetto della stabilità. </a:t>
            </a:r>
            <a:r>
              <a:rPr lang="it-IT" sz="1400" b="1" dirty="0">
                <a:solidFill>
                  <a:srgbClr val="0070C0"/>
                </a:solidFill>
              </a:rPr>
              <a:t>Vi possono tuttavia essere casi dubbi</a:t>
            </a:r>
            <a:r>
              <a:rPr lang="it-IT" sz="1400" dirty="0"/>
              <a:t>. In genere in concomitanza con conflitti internazionali (guerre interstatali e conseguente estinzione dello Stato) o gravi sommovimenti interni (vedi il fenomeno degli insorti -movimenti rivoluzionari o dei movimenti di liberazione nazionale, figura politica affermatasi storicamente nella prassi internazionale negli anni 70) sorge il problema di verificare a chi spetta la sovranità (il potere di governo effettivo o il controllo effettivo di porzioni di territorio), cui seguono le regole di imputabilità della responsabilità per danni a terzi, Stati o cittadini di Stati terzi. </a:t>
            </a:r>
            <a:endParaRPr lang="it-IT" sz="1400" dirty="0" smtClean="0"/>
          </a:p>
        </p:txBody>
      </p:sp>
    </p:spTree>
    <p:extLst>
      <p:ext uri="{BB962C8B-B14F-4D97-AF65-F5344CB8AC3E}">
        <p14:creationId xmlns:p14="http://schemas.microsoft.com/office/powerpoint/2010/main" val="28800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«controllo internazionale» attivabile dagli individui lesi</a:t>
            </a:r>
            <a:endParaRPr lang="it-IT" dirty="0"/>
          </a:p>
        </p:txBody>
      </p:sp>
      <p:sp>
        <p:nvSpPr>
          <p:cNvPr id="3" name="Segnaposto contenuto 2"/>
          <p:cNvSpPr>
            <a:spLocks noGrp="1"/>
          </p:cNvSpPr>
          <p:nvPr>
            <p:ph idx="1"/>
          </p:nvPr>
        </p:nvSpPr>
        <p:spPr/>
        <p:txBody>
          <a:bodyPr>
            <a:normAutofit fontScale="70000" lnSpcReduction="20000"/>
          </a:bodyPr>
          <a:lstStyle/>
          <a:p>
            <a:pPr marL="342900" lvl="0" indent="-342900" algn="just">
              <a:spcAft>
                <a:spcPts val="0"/>
              </a:spcAft>
              <a:buFont typeface="+mj-lt"/>
              <a:buAutoNum type="alphaLcParenR"/>
            </a:pPr>
            <a:r>
              <a:rPr lang="it-IT" sz="2000" u="sng" kern="50" dirty="0">
                <a:solidFill>
                  <a:srgbClr val="FF0000"/>
                </a:solidFill>
                <a:ea typeface="Times New Roman" panose="02020603050405020304" pitchFamily="18" charset="0"/>
              </a:rPr>
              <a:t>Protocollo opzionale al Patto sui diritti civili e politici</a:t>
            </a:r>
            <a:r>
              <a:rPr lang="it-IT" sz="2000" kern="50" dirty="0">
                <a:ea typeface="Times New Roman" panose="02020603050405020304" pitchFamily="18" charset="0"/>
              </a:rPr>
              <a:t>, New York, 16.12.1966, entrato in vigore il 23.3.1976, per </a:t>
            </a:r>
            <a:r>
              <a:rPr lang="it-IT" sz="2000" kern="50" dirty="0" smtClean="0">
                <a:ea typeface="Times New Roman" panose="02020603050405020304" pitchFamily="18" charset="0"/>
              </a:rPr>
              <a:t>l’Italia </a:t>
            </a:r>
            <a:r>
              <a:rPr lang="it-IT" sz="2000" kern="50" dirty="0">
                <a:ea typeface="Times New Roman" panose="02020603050405020304" pitchFamily="18" charset="0"/>
              </a:rPr>
              <a:t>il 15.9.1978; annovera 115 Stati parte. </a:t>
            </a:r>
            <a:endParaRPr lang="it-IT" sz="2000" kern="50" dirty="0">
              <a:ea typeface="Lucida Sans Unicode" panose="020B0602030504020204" pitchFamily="34" charset="0"/>
            </a:endParaRPr>
          </a:p>
          <a:p>
            <a:pPr marL="457200" algn="just">
              <a:spcAft>
                <a:spcPts val="0"/>
              </a:spcAft>
            </a:pPr>
            <a:r>
              <a:rPr lang="it-IT" sz="2000" kern="50" dirty="0" smtClean="0">
                <a:ea typeface="Times New Roman" panose="02020603050405020304" pitchFamily="18" charset="0"/>
              </a:rPr>
              <a:t>Prevede </a:t>
            </a:r>
            <a:r>
              <a:rPr lang="it-IT" sz="2000" kern="50" dirty="0">
                <a:ea typeface="Times New Roman" panose="02020603050405020304" pitchFamily="18" charset="0"/>
              </a:rPr>
              <a:t>che </a:t>
            </a:r>
            <a:r>
              <a:rPr lang="it-IT" sz="2000" kern="50" dirty="0" smtClean="0">
                <a:ea typeface="Times New Roman" panose="02020603050405020304" pitchFamily="18" charset="0"/>
              </a:rPr>
              <a:t>a</a:t>
            </a:r>
            <a:r>
              <a:rPr lang="it-IT" sz="2000" kern="50" dirty="0">
                <a:ea typeface="Times New Roman" panose="02020603050405020304" pitchFamily="18" charset="0"/>
              </a:rPr>
              <a:t>) lo Stato parte (chiamato in causa) abbia previamente accettato il protocollo (art. 1); </a:t>
            </a:r>
            <a:endParaRPr lang="it-IT" sz="2000" kern="50" dirty="0" smtClean="0">
              <a:ea typeface="Times New Roman" panose="02020603050405020304" pitchFamily="18" charset="0"/>
            </a:endParaRPr>
          </a:p>
          <a:p>
            <a:pPr marL="457200" algn="just">
              <a:spcAft>
                <a:spcPts val="0"/>
              </a:spcAft>
            </a:pPr>
            <a:r>
              <a:rPr lang="it-IT" sz="2000" kern="50" dirty="0" smtClean="0">
                <a:ea typeface="Times New Roman" panose="02020603050405020304" pitchFamily="18" charset="0"/>
              </a:rPr>
              <a:t>b</a:t>
            </a:r>
            <a:r>
              <a:rPr lang="it-IT" sz="2000" kern="50" dirty="0">
                <a:ea typeface="Times New Roman" panose="02020603050405020304" pitchFamily="18" charset="0"/>
              </a:rPr>
              <a:t>) l’individuo </a:t>
            </a:r>
            <a:r>
              <a:rPr lang="it-IT" sz="2000" kern="50" dirty="0" smtClean="0">
                <a:ea typeface="Times New Roman" panose="02020603050405020304" pitchFamily="18" charset="0"/>
              </a:rPr>
              <a:t>«</a:t>
            </a:r>
            <a:r>
              <a:rPr lang="it-IT" sz="2000" u="sng" kern="50" dirty="0" smtClean="0">
                <a:solidFill>
                  <a:srgbClr val="FF0000"/>
                </a:solidFill>
                <a:ea typeface="Times New Roman" panose="02020603050405020304" pitchFamily="18" charset="0"/>
              </a:rPr>
              <a:t>sotto la giurisdizione</a:t>
            </a:r>
            <a:r>
              <a:rPr lang="it-IT" sz="2000" kern="50" dirty="0" smtClean="0">
                <a:ea typeface="Times New Roman" panose="02020603050405020304" pitchFamily="18" charset="0"/>
              </a:rPr>
              <a:t>» di uno Stato parte, che </a:t>
            </a:r>
            <a:r>
              <a:rPr lang="it-IT" sz="2000" kern="50" dirty="0">
                <a:ea typeface="Times New Roman" panose="02020603050405020304" pitchFamily="18" charset="0"/>
              </a:rPr>
              <a:t>rivendica d’aver subito la violazione di uno dei diritti protetti dal Patto </a:t>
            </a:r>
            <a:r>
              <a:rPr lang="it-IT" sz="2000" kern="50" dirty="0" smtClean="0">
                <a:ea typeface="Times New Roman" panose="02020603050405020304" pitchFamily="18" charset="0"/>
              </a:rPr>
              <a:t>(l’individuo che si pretende «</a:t>
            </a:r>
            <a:r>
              <a:rPr lang="it-IT" sz="2000" u="sng" kern="50" dirty="0">
                <a:solidFill>
                  <a:srgbClr val="FF0000"/>
                </a:solidFill>
                <a:ea typeface="Times New Roman" panose="02020603050405020304" pitchFamily="18" charset="0"/>
              </a:rPr>
              <a:t>vittima</a:t>
            </a:r>
            <a:r>
              <a:rPr lang="it-IT" sz="2000" kern="50" dirty="0">
                <a:ea typeface="Times New Roman" panose="02020603050405020304" pitchFamily="18" charset="0"/>
              </a:rPr>
              <a:t>»), </a:t>
            </a:r>
            <a:r>
              <a:rPr lang="it-IT" sz="2000" kern="50" dirty="0" smtClean="0">
                <a:ea typeface="Times New Roman" panose="02020603050405020304" pitchFamily="18" charset="0"/>
              </a:rPr>
              <a:t>può </a:t>
            </a:r>
            <a:r>
              <a:rPr lang="it-IT" sz="2000" u="heavy" kern="50" dirty="0">
                <a:solidFill>
                  <a:srgbClr val="FF0000"/>
                </a:solidFill>
                <a:ea typeface="Times New Roman" panose="02020603050405020304" pitchFamily="18" charset="0"/>
              </a:rPr>
              <a:t>sottoporre una comunicazione scritta al Comitato</a:t>
            </a:r>
            <a:r>
              <a:rPr lang="it-IT" sz="2000" kern="50" dirty="0">
                <a:ea typeface="Times New Roman" panose="02020603050405020304" pitchFamily="18" charset="0"/>
              </a:rPr>
              <a:t> (art. 2; il Comitato è istituito ai sensi della 4a parte del Patto sui diritti civili e politici); </a:t>
            </a:r>
            <a:endParaRPr lang="it-IT" sz="2000" kern="50" dirty="0" smtClean="0">
              <a:ea typeface="Times New Roman" panose="02020603050405020304" pitchFamily="18" charset="0"/>
            </a:endParaRPr>
          </a:p>
          <a:p>
            <a:pPr marL="457200" algn="just">
              <a:spcAft>
                <a:spcPts val="0"/>
              </a:spcAft>
            </a:pPr>
            <a:r>
              <a:rPr lang="it-IT" sz="2000" kern="50" dirty="0" smtClean="0">
                <a:solidFill>
                  <a:srgbClr val="6A3A20"/>
                </a:solidFill>
                <a:ea typeface="Times New Roman" panose="02020603050405020304" pitchFamily="18" charset="0"/>
              </a:rPr>
              <a:t>Condizioni di ricevibilità dei reclami: sono ricevibili i reclami dell’individuo </a:t>
            </a:r>
            <a:r>
              <a:rPr lang="it-IT" sz="2100" kern="50" dirty="0" smtClean="0">
                <a:solidFill>
                  <a:srgbClr val="6A3A20"/>
                </a:solidFill>
                <a:ea typeface="Times New Roman" panose="02020603050405020304" pitchFamily="18" charset="0"/>
              </a:rPr>
              <a:t>che </a:t>
            </a:r>
            <a:r>
              <a:rPr lang="it-IT" sz="2100" kern="50" dirty="0">
                <a:solidFill>
                  <a:srgbClr val="6A3A20"/>
                </a:solidFill>
                <a:ea typeface="Times New Roman" panose="02020603050405020304" pitchFamily="18" charset="0"/>
              </a:rPr>
              <a:t>ha </a:t>
            </a:r>
            <a:r>
              <a:rPr lang="it-IT" sz="2100" u="sng" kern="50" dirty="0">
                <a:solidFill>
                  <a:srgbClr val="FF0000"/>
                </a:solidFill>
                <a:ea typeface="Times New Roman" panose="02020603050405020304" pitchFamily="18" charset="0"/>
              </a:rPr>
              <a:t>esaurito «tutti i rimedi interni </a:t>
            </a:r>
            <a:r>
              <a:rPr lang="it-IT" sz="2100" u="sng" kern="50" dirty="0" smtClean="0">
                <a:solidFill>
                  <a:srgbClr val="FF0000"/>
                </a:solidFill>
                <a:ea typeface="Times New Roman" panose="02020603050405020304" pitchFamily="18" charset="0"/>
              </a:rPr>
              <a:t>disponibili»</a:t>
            </a:r>
            <a:r>
              <a:rPr lang="it-IT" sz="2100" kern="50" dirty="0" smtClean="0">
                <a:solidFill>
                  <a:schemeClr val="tx2"/>
                </a:solidFill>
                <a:ea typeface="Times New Roman" panose="02020603050405020304" pitchFamily="18" charset="0"/>
              </a:rPr>
              <a:t> (</a:t>
            </a:r>
            <a:r>
              <a:rPr lang="it-IT" sz="2000" kern="50" dirty="0" smtClean="0">
                <a:solidFill>
                  <a:srgbClr val="6A3A20"/>
                </a:solidFill>
                <a:ea typeface="Times New Roman" panose="02020603050405020304" pitchFamily="18" charset="0"/>
              </a:rPr>
              <a:t>ex </a:t>
            </a:r>
            <a:r>
              <a:rPr lang="it-IT" sz="2000" kern="50" dirty="0">
                <a:solidFill>
                  <a:srgbClr val="6A3A20"/>
                </a:solidFill>
                <a:ea typeface="Times New Roman" panose="02020603050405020304" pitchFamily="18" charset="0"/>
              </a:rPr>
              <a:t>art. 5, </a:t>
            </a:r>
            <a:r>
              <a:rPr lang="it-IT" sz="2000" kern="50" dirty="0" smtClean="0">
                <a:solidFill>
                  <a:srgbClr val="6A3A20"/>
                </a:solidFill>
                <a:ea typeface="Times New Roman" panose="02020603050405020304" pitchFamily="18" charset="0"/>
              </a:rPr>
              <a:t>la </a:t>
            </a:r>
            <a:r>
              <a:rPr lang="it-IT" sz="2000" kern="50" dirty="0">
                <a:solidFill>
                  <a:srgbClr val="6A3A20"/>
                </a:solidFill>
                <a:ea typeface="Times New Roman" panose="02020603050405020304" pitchFamily="18" charset="0"/>
              </a:rPr>
              <a:t>condizione dell’esaurimento dei ricorsi interni è considerata di ordine pubblico – valutabile autonomamente dal Comitato, salvo se «le procedure di ricorso eccedono un termine ragionevole»);</a:t>
            </a:r>
            <a:endParaRPr lang="it-IT" sz="2000" kern="50" dirty="0" smtClean="0">
              <a:ea typeface="Times New Roman" panose="02020603050405020304" pitchFamily="18" charset="0"/>
            </a:endParaRPr>
          </a:p>
          <a:p>
            <a:pPr marL="457200" algn="just">
              <a:spcAft>
                <a:spcPts val="0"/>
              </a:spcAft>
            </a:pPr>
            <a:r>
              <a:rPr lang="it-IT" sz="2000" kern="50" dirty="0">
                <a:ea typeface="Times New Roman" panose="02020603050405020304" pitchFamily="18" charset="0"/>
              </a:rPr>
              <a:t>L</a:t>
            </a:r>
            <a:r>
              <a:rPr lang="it-IT" sz="2000" kern="50" dirty="0" smtClean="0">
                <a:ea typeface="Times New Roman" panose="02020603050405020304" pitchFamily="18" charset="0"/>
              </a:rPr>
              <a:t>’art</a:t>
            </a:r>
            <a:r>
              <a:rPr lang="it-IT" sz="2000" kern="50" dirty="0">
                <a:ea typeface="Times New Roman" panose="02020603050405020304" pitchFamily="18" charset="0"/>
              </a:rPr>
              <a:t>. 3 prevede </a:t>
            </a:r>
            <a:r>
              <a:rPr lang="it-IT" sz="2000" kern="50" dirty="0" smtClean="0">
                <a:ea typeface="Times New Roman" panose="02020603050405020304" pitchFamily="18" charset="0"/>
              </a:rPr>
              <a:t>ulteriori «condizioni </a:t>
            </a:r>
            <a:r>
              <a:rPr lang="it-IT" sz="2000" kern="50" dirty="0">
                <a:ea typeface="Times New Roman" panose="02020603050405020304" pitchFamily="18" charset="0"/>
              </a:rPr>
              <a:t>di </a:t>
            </a:r>
            <a:r>
              <a:rPr lang="it-IT" sz="2000" kern="50" dirty="0" smtClean="0">
                <a:ea typeface="Times New Roman" panose="02020603050405020304" pitchFamily="18" charset="0"/>
              </a:rPr>
              <a:t>ricevibilità» del reclamo: esclusione delle comunicazioni anonime, abusive, manifestamente infondate o incompatibili </a:t>
            </a:r>
            <a:r>
              <a:rPr lang="it-IT" sz="2000" kern="50" dirty="0">
                <a:ea typeface="Times New Roman" panose="02020603050405020304" pitchFamily="18" charset="0"/>
              </a:rPr>
              <a:t>con le disposizioni del Patto; </a:t>
            </a:r>
            <a:r>
              <a:rPr lang="it-IT" sz="2000" kern="50" dirty="0" smtClean="0">
                <a:ea typeface="Times New Roman" panose="02020603050405020304" pitchFamily="18" charset="0"/>
              </a:rPr>
              <a:t>o delle comunicazioni che siano già state oggetto di esame, o siano all’esame di un’altra istanza internazionale di regolamento;</a:t>
            </a:r>
          </a:p>
          <a:p>
            <a:pPr marL="457200" algn="just">
              <a:spcAft>
                <a:spcPts val="0"/>
              </a:spcAft>
            </a:pPr>
            <a:r>
              <a:rPr lang="it-IT" sz="2000" i="1" kern="50" dirty="0" smtClean="0">
                <a:solidFill>
                  <a:srgbClr val="FF0000"/>
                </a:solidFill>
                <a:ea typeface="Times New Roman" panose="02020603050405020304" pitchFamily="18" charset="0"/>
              </a:rPr>
              <a:t>Se </a:t>
            </a:r>
            <a:r>
              <a:rPr lang="it-IT" sz="2000" i="1" kern="50" dirty="0">
                <a:solidFill>
                  <a:srgbClr val="FF0000"/>
                </a:solidFill>
                <a:ea typeface="Times New Roman" panose="02020603050405020304" pitchFamily="18" charset="0"/>
              </a:rPr>
              <a:t>la comunicazione è ritenuta ricevibile, il Comitato mette le parti </a:t>
            </a:r>
            <a:r>
              <a:rPr lang="it-IT" sz="2000" i="1" kern="50" dirty="0" smtClean="0">
                <a:solidFill>
                  <a:srgbClr val="FF0000"/>
                </a:solidFill>
                <a:ea typeface="Times New Roman" panose="02020603050405020304" pitchFamily="18" charset="0"/>
              </a:rPr>
              <a:t>(individuo – Stato) in </a:t>
            </a:r>
            <a:r>
              <a:rPr lang="it-IT" sz="2000" i="1" kern="50" dirty="0">
                <a:solidFill>
                  <a:srgbClr val="FF0000"/>
                </a:solidFill>
                <a:ea typeface="Times New Roman" panose="02020603050405020304" pitchFamily="18" charset="0"/>
              </a:rPr>
              <a:t>contraddittorio e, successivamente, decide a porte chiuse</a:t>
            </a:r>
            <a:r>
              <a:rPr lang="it-IT" sz="2000" kern="50" dirty="0">
                <a:ea typeface="Times New Roman" panose="02020603050405020304" pitchFamily="18" charset="0"/>
              </a:rPr>
              <a:t>, mettendo le parti al corrente delle sue decisioni; </a:t>
            </a:r>
            <a:endParaRPr lang="it-IT" sz="2000" kern="50" dirty="0" smtClean="0">
              <a:ea typeface="Times New Roman" panose="02020603050405020304" pitchFamily="18" charset="0"/>
            </a:endParaRPr>
          </a:p>
          <a:p>
            <a:pPr marL="457200" algn="just">
              <a:spcAft>
                <a:spcPts val="0"/>
              </a:spcAft>
            </a:pPr>
            <a:r>
              <a:rPr lang="it-IT" sz="2000" kern="50" dirty="0" smtClean="0">
                <a:ea typeface="Times New Roman" panose="02020603050405020304" pitchFamily="18" charset="0"/>
              </a:rPr>
              <a:t>un </a:t>
            </a:r>
            <a:r>
              <a:rPr lang="it-IT" sz="2000" kern="50" dirty="0">
                <a:ea typeface="Times New Roman" panose="02020603050405020304" pitchFamily="18" charset="0"/>
              </a:rPr>
              <a:t>riassunto delle attività svolte ai sensi del protocollo è contenuto nella </a:t>
            </a:r>
            <a:r>
              <a:rPr lang="it-IT" sz="2000" i="1" kern="50" dirty="0">
                <a:solidFill>
                  <a:srgbClr val="FF0000"/>
                </a:solidFill>
                <a:ea typeface="Times New Roman" panose="02020603050405020304" pitchFamily="18" charset="0"/>
              </a:rPr>
              <a:t>relazione annuale</a:t>
            </a:r>
            <a:r>
              <a:rPr lang="it-IT" sz="2000" kern="50" dirty="0">
                <a:ea typeface="Times New Roman" panose="02020603050405020304" pitchFamily="18" charset="0"/>
              </a:rPr>
              <a:t> presentata ai sensi dell’art. 45 del Patto (art. 5 e 6</a:t>
            </a:r>
            <a:r>
              <a:rPr lang="it-IT" sz="2000" kern="50" dirty="0" smtClean="0">
                <a:ea typeface="Times New Roman" panose="02020603050405020304" pitchFamily="18" charset="0"/>
              </a:rPr>
              <a:t>)</a:t>
            </a:r>
            <a:endParaRPr lang="it-IT" sz="2000"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22251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tutela dei diritti fondamentali a livello regionale: la CEDU (cenni)</a:t>
            </a:r>
            <a:endParaRPr lang="it-IT" dirty="0"/>
          </a:p>
        </p:txBody>
      </p:sp>
      <p:sp>
        <p:nvSpPr>
          <p:cNvPr id="3" name="Segnaposto contenuto 2"/>
          <p:cNvSpPr>
            <a:spLocks noGrp="1"/>
          </p:cNvSpPr>
          <p:nvPr>
            <p:ph idx="1"/>
          </p:nvPr>
        </p:nvSpPr>
        <p:spPr/>
        <p:txBody>
          <a:bodyPr>
            <a:noAutofit/>
          </a:bodyPr>
          <a:lstStyle/>
          <a:p>
            <a:pPr marL="0" indent="0">
              <a:buNone/>
            </a:pPr>
            <a:r>
              <a:rPr lang="it-IT" sz="1400" dirty="0" smtClean="0"/>
              <a:t>b) Una procedura analoga è prevista dal Protocollo opzionale al Patto sui diritti economici sociali e culturali: </a:t>
            </a:r>
            <a:r>
              <a:rPr lang="en-US" sz="1400" kern="50" dirty="0">
                <a:ea typeface="Times New Roman" panose="02020603050405020304" pitchFamily="18" charset="0"/>
              </a:rPr>
              <a:t>(</a:t>
            </a:r>
            <a:r>
              <a:rPr lang="en-US" sz="1400" u="sng" kern="50" dirty="0">
                <a:solidFill>
                  <a:srgbClr val="FF0000"/>
                </a:solidFill>
                <a:ea typeface="Times New Roman" panose="02020603050405020304" pitchFamily="18" charset="0"/>
              </a:rPr>
              <a:t>Optional Protocol to the International Covenant on Social, Economic and Cultural Rights</a:t>
            </a:r>
            <a:r>
              <a:rPr lang="en-US" sz="1400" kern="50" dirty="0">
                <a:ea typeface="Times New Roman" panose="02020603050405020304" pitchFamily="18" charset="0"/>
              </a:rPr>
              <a:t> </a:t>
            </a:r>
            <a:r>
              <a:rPr lang="en-US" sz="1400" kern="50" dirty="0" smtClean="0">
                <a:ea typeface="Times New Roman" panose="02020603050405020304" pitchFamily="18" charset="0"/>
              </a:rPr>
              <a:t> - New </a:t>
            </a:r>
            <a:r>
              <a:rPr lang="en-US" sz="1400" kern="50" dirty="0">
                <a:ea typeface="Times New Roman" panose="02020603050405020304" pitchFamily="18" charset="0"/>
              </a:rPr>
              <a:t>York, 10.12.2008; </a:t>
            </a:r>
            <a:r>
              <a:rPr lang="en-US" sz="1400" kern="50" dirty="0" err="1">
                <a:ea typeface="Times New Roman" panose="02020603050405020304" pitchFamily="18" charset="0"/>
              </a:rPr>
              <a:t>entrata</a:t>
            </a:r>
            <a:r>
              <a:rPr lang="en-US" sz="1400" kern="50" dirty="0">
                <a:ea typeface="Times New Roman" panose="02020603050405020304" pitchFamily="18" charset="0"/>
              </a:rPr>
              <a:t> in </a:t>
            </a:r>
            <a:r>
              <a:rPr lang="en-US" sz="1400" kern="50" dirty="0" err="1" smtClean="0">
                <a:ea typeface="Times New Roman" panose="02020603050405020304" pitchFamily="18" charset="0"/>
              </a:rPr>
              <a:t>vigore</a:t>
            </a:r>
            <a:r>
              <a:rPr lang="en-US" sz="1400" kern="50" dirty="0" smtClean="0">
                <a:ea typeface="Times New Roman" panose="02020603050405020304" pitchFamily="18" charset="0"/>
              </a:rPr>
              <a:t> </a:t>
            </a:r>
            <a:r>
              <a:rPr lang="en-US" sz="1400" kern="50" dirty="0" err="1" smtClean="0">
                <a:ea typeface="Times New Roman" panose="02020603050405020304" pitchFamily="18" charset="0"/>
              </a:rPr>
              <a:t>internazionale</a:t>
            </a:r>
            <a:r>
              <a:rPr lang="en-US" sz="1400" kern="50" dirty="0" smtClean="0">
                <a:ea typeface="Times New Roman" panose="02020603050405020304" pitchFamily="18" charset="0"/>
              </a:rPr>
              <a:t>: 5.5.2013; </a:t>
            </a:r>
            <a:r>
              <a:rPr lang="en-US" sz="1400" kern="50" dirty="0" err="1">
                <a:ea typeface="Times New Roman" panose="02020603050405020304" pitchFamily="18" charset="0"/>
              </a:rPr>
              <a:t>l’Italia</a:t>
            </a:r>
            <a:r>
              <a:rPr lang="en-US" sz="1400" kern="50" dirty="0">
                <a:ea typeface="Times New Roman" panose="02020603050405020304" pitchFamily="18" charset="0"/>
              </a:rPr>
              <a:t> non ne è </a:t>
            </a:r>
            <a:r>
              <a:rPr lang="en-US" sz="1400" kern="50" dirty="0" err="1">
                <a:ea typeface="Times New Roman" panose="02020603050405020304" pitchFamily="18" charset="0"/>
              </a:rPr>
              <a:t>vincolata</a:t>
            </a:r>
            <a:r>
              <a:rPr lang="en-US" sz="1400" kern="50" dirty="0" smtClean="0">
                <a:ea typeface="Times New Roman" panose="02020603050405020304" pitchFamily="18" charset="0"/>
              </a:rPr>
              <a:t>)</a:t>
            </a:r>
          </a:p>
          <a:p>
            <a:pPr algn="just">
              <a:spcAft>
                <a:spcPts val="0"/>
              </a:spcAft>
            </a:pPr>
            <a:r>
              <a:rPr lang="it-IT" sz="1400" b="1" kern="50" dirty="0">
                <a:solidFill>
                  <a:srgbClr val="FF0000"/>
                </a:solidFill>
                <a:ea typeface="DejaVu Sans" panose="020B0603030804020204" pitchFamily="34" charset="0"/>
              </a:rPr>
              <a:t>Convenzione europea per la salvaguardia dei diritti dell’uomo e delle libertà fondamentali</a:t>
            </a:r>
            <a:r>
              <a:rPr lang="it-IT" sz="1400" kern="50" dirty="0">
                <a:ea typeface="DejaVu Sans" panose="020B0603030804020204" pitchFamily="34" charset="0"/>
              </a:rPr>
              <a:t>, Roma, 4/11/1950 (</a:t>
            </a:r>
            <a:r>
              <a:rPr lang="it-IT" sz="1400" u="sng" kern="50" dirty="0">
                <a:solidFill>
                  <a:srgbClr val="0000FF"/>
                </a:solidFill>
                <a:ea typeface="DejaVu Sans" panose="020B0603030804020204" pitchFamily="34" charset="0"/>
                <a:hlinkClick r:id="rId2"/>
              </a:rPr>
              <a:t>www.echr.org</a:t>
            </a:r>
            <a:r>
              <a:rPr lang="it-IT" sz="1400" u="sng" kern="50" dirty="0" smtClean="0">
                <a:solidFill>
                  <a:srgbClr val="0000FF"/>
                </a:solidFill>
                <a:ea typeface="DejaVu Sans" panose="020B0603030804020204" pitchFamily="34" charset="0"/>
                <a:hlinkClick r:id="rId2"/>
              </a:rPr>
              <a:t>/</a:t>
            </a:r>
            <a:r>
              <a:rPr lang="it-IT" sz="1400" kern="50" dirty="0" smtClean="0">
                <a:ea typeface="DejaVu Sans" panose="020B0603030804020204" pitchFamily="34" charset="0"/>
              </a:rPr>
              <a:t>)</a:t>
            </a:r>
          </a:p>
          <a:p>
            <a:pPr algn="just">
              <a:spcAft>
                <a:spcPts val="0"/>
              </a:spcAft>
            </a:pPr>
            <a:r>
              <a:rPr lang="it-IT" sz="1400" kern="50" dirty="0" smtClean="0">
                <a:ea typeface="DejaVu Sans" panose="020B0603030804020204" pitchFamily="34" charset="0"/>
              </a:rPr>
              <a:t>Principale conseguimento dell’Organizzazione del </a:t>
            </a:r>
            <a:r>
              <a:rPr lang="it-IT" sz="1400" u="sng" kern="50" dirty="0" smtClean="0">
                <a:solidFill>
                  <a:srgbClr val="FF0000"/>
                </a:solidFill>
                <a:ea typeface="DejaVu Sans" panose="020B0603030804020204" pitchFamily="34" charset="0"/>
              </a:rPr>
              <a:t>Consiglio d’Europa </a:t>
            </a:r>
            <a:r>
              <a:rPr lang="it-IT" sz="1400" kern="50" dirty="0" smtClean="0">
                <a:ea typeface="DejaVu Sans" panose="020B0603030804020204" pitchFamily="34" charset="0"/>
              </a:rPr>
              <a:t>(Londra, 5.5.1949); scopi di detta organizzazione (in cui la CEDU è integrata): «</a:t>
            </a:r>
            <a:r>
              <a:rPr lang="en-US" sz="1400" kern="50" dirty="0">
                <a:ea typeface="DejaVu Sans" panose="020B0603030804020204" pitchFamily="34" charset="0"/>
              </a:rPr>
              <a:t>Convinced that the pursuit of peace based upon justice and international co-operation is vital for the preservation of human society and </a:t>
            </a:r>
            <a:r>
              <a:rPr lang="en-US" sz="1400" kern="50" dirty="0" err="1">
                <a:ea typeface="DejaVu Sans" panose="020B0603030804020204" pitchFamily="34" charset="0"/>
              </a:rPr>
              <a:t>civilisation</a:t>
            </a:r>
            <a:r>
              <a:rPr lang="en-US" sz="1400" kern="50" dirty="0" smtClean="0">
                <a:ea typeface="DejaVu Sans" panose="020B0603030804020204" pitchFamily="34" charset="0"/>
              </a:rPr>
              <a:t>; </a:t>
            </a:r>
            <a:r>
              <a:rPr lang="en-US" sz="1400" i="1" kern="50" dirty="0" smtClean="0">
                <a:solidFill>
                  <a:srgbClr val="FF0000"/>
                </a:solidFill>
                <a:ea typeface="DejaVu Sans" panose="020B0603030804020204" pitchFamily="34" charset="0"/>
              </a:rPr>
              <a:t>Reaffirming </a:t>
            </a:r>
            <a:r>
              <a:rPr lang="en-US" sz="1400" i="1" kern="50" dirty="0">
                <a:solidFill>
                  <a:srgbClr val="FF0000"/>
                </a:solidFill>
                <a:ea typeface="DejaVu Sans" panose="020B0603030804020204" pitchFamily="34" charset="0"/>
              </a:rPr>
              <a:t>their devotion to the spiritual and moral values which are the common heritage of their peoples and the true source of individual freedom, political liberty and the rule of law, principles which form the basis of all genuine democracy</a:t>
            </a:r>
            <a:r>
              <a:rPr lang="en-US" sz="1400" kern="50" dirty="0" smtClean="0">
                <a:ea typeface="DejaVu Sans" panose="020B0603030804020204" pitchFamily="34" charset="0"/>
              </a:rPr>
              <a:t>; Believing </a:t>
            </a:r>
            <a:r>
              <a:rPr lang="en-US" sz="1400" kern="50" dirty="0">
                <a:ea typeface="DejaVu Sans" panose="020B0603030804020204" pitchFamily="34" charset="0"/>
              </a:rPr>
              <a:t>that, for the maintenance and further </a:t>
            </a:r>
            <a:r>
              <a:rPr lang="en-US" sz="1400" kern="50" dirty="0" err="1">
                <a:ea typeface="DejaVu Sans" panose="020B0603030804020204" pitchFamily="34" charset="0"/>
              </a:rPr>
              <a:t>realisation</a:t>
            </a:r>
            <a:r>
              <a:rPr lang="en-US" sz="1400" kern="50" dirty="0">
                <a:ea typeface="DejaVu Sans" panose="020B0603030804020204" pitchFamily="34" charset="0"/>
              </a:rPr>
              <a:t> of these ideals and in the interests of economic and social progress, </a:t>
            </a:r>
            <a:r>
              <a:rPr lang="en-US" sz="1400" i="1" kern="50" dirty="0">
                <a:solidFill>
                  <a:srgbClr val="FF0000"/>
                </a:solidFill>
                <a:ea typeface="DejaVu Sans" panose="020B0603030804020204" pitchFamily="34" charset="0"/>
              </a:rPr>
              <a:t>there is a need of a closer unity between all like-minded countries of Europe</a:t>
            </a:r>
            <a:r>
              <a:rPr lang="en-US" sz="1400" kern="50" dirty="0" smtClean="0">
                <a:ea typeface="DejaVu Sans" panose="020B0603030804020204" pitchFamily="34" charset="0"/>
              </a:rPr>
              <a:t>; Considering </a:t>
            </a:r>
            <a:r>
              <a:rPr lang="en-US" sz="1400" kern="50" dirty="0">
                <a:ea typeface="DejaVu Sans" panose="020B0603030804020204" pitchFamily="34" charset="0"/>
              </a:rPr>
              <a:t>that, to respond to this need and to the expressed aspirations of their peoples in this regard, </a:t>
            </a:r>
            <a:r>
              <a:rPr lang="en-US" sz="1400" i="1" kern="50" dirty="0">
                <a:solidFill>
                  <a:srgbClr val="FF0000"/>
                </a:solidFill>
                <a:ea typeface="DejaVu Sans" panose="020B0603030804020204" pitchFamily="34" charset="0"/>
              </a:rPr>
              <a:t>it is necessary forthwith to create an </a:t>
            </a:r>
            <a:r>
              <a:rPr lang="en-US" sz="1400" i="1" kern="50" dirty="0" err="1">
                <a:solidFill>
                  <a:srgbClr val="FF0000"/>
                </a:solidFill>
                <a:ea typeface="DejaVu Sans" panose="020B0603030804020204" pitchFamily="34" charset="0"/>
              </a:rPr>
              <a:t>organisation</a:t>
            </a:r>
            <a:r>
              <a:rPr lang="en-US" sz="1400" i="1" kern="50" dirty="0">
                <a:solidFill>
                  <a:srgbClr val="FF0000"/>
                </a:solidFill>
                <a:ea typeface="DejaVu Sans" panose="020B0603030804020204" pitchFamily="34" charset="0"/>
              </a:rPr>
              <a:t> which will bring European States into closer association</a:t>
            </a:r>
            <a:r>
              <a:rPr lang="it-IT" sz="1400" kern="50" dirty="0" smtClean="0">
                <a:ea typeface="DejaVu Sans" panose="020B0603030804020204" pitchFamily="34" charset="0"/>
              </a:rPr>
              <a:t>» (</a:t>
            </a:r>
            <a:r>
              <a:rPr lang="it-IT" sz="1400" u="sng" kern="50" dirty="0" smtClean="0">
                <a:solidFill>
                  <a:srgbClr val="FF0000"/>
                </a:solidFill>
                <a:ea typeface="DejaVu Sans" panose="020B0603030804020204" pitchFamily="34" charset="0"/>
              </a:rPr>
              <a:t>Preambolo dello Statuto </a:t>
            </a:r>
            <a:r>
              <a:rPr lang="it-IT" sz="1400" kern="50" dirty="0" smtClean="0">
                <a:ea typeface="DejaVu Sans" panose="020B0603030804020204" pitchFamily="34" charset="0"/>
              </a:rPr>
              <a:t>del Consiglio d’Europa); </a:t>
            </a:r>
          </a:p>
          <a:p>
            <a:pPr algn="just">
              <a:spcAft>
                <a:spcPts val="0"/>
              </a:spcAft>
            </a:pPr>
            <a:r>
              <a:rPr lang="it-IT" sz="1400" kern="50" dirty="0" smtClean="0">
                <a:ea typeface="DejaVu Sans" panose="020B0603030804020204" pitchFamily="34" charset="0"/>
              </a:rPr>
              <a:t>Art. 3 dello Statuto: «</a:t>
            </a:r>
            <a:r>
              <a:rPr lang="en-US" sz="1400" kern="50" dirty="0">
                <a:ea typeface="DejaVu Sans" panose="020B0603030804020204" pitchFamily="34" charset="0"/>
              </a:rPr>
              <a:t>Every member of the Council of Europe must accept </a:t>
            </a:r>
            <a:r>
              <a:rPr lang="en-US" sz="1400" i="1" kern="50" dirty="0">
                <a:solidFill>
                  <a:srgbClr val="FF0000"/>
                </a:solidFill>
                <a:ea typeface="DejaVu Sans" panose="020B0603030804020204" pitchFamily="34" charset="0"/>
              </a:rPr>
              <a:t>the principles of the rule of law and of the enjoyment by all persons within its jurisdiction of human rights and fundamental freedoms</a:t>
            </a:r>
            <a:r>
              <a:rPr lang="en-US" sz="1400" kern="50" dirty="0">
                <a:ea typeface="DejaVu Sans" panose="020B0603030804020204" pitchFamily="34" charset="0"/>
              </a:rPr>
              <a:t>, and </a:t>
            </a:r>
            <a:r>
              <a:rPr lang="en-US" sz="1400" i="1" kern="50" dirty="0">
                <a:solidFill>
                  <a:srgbClr val="FF0000"/>
                </a:solidFill>
                <a:ea typeface="DejaVu Sans" panose="020B0603030804020204" pitchFamily="34" charset="0"/>
              </a:rPr>
              <a:t>collaborate sincerely and effectively</a:t>
            </a:r>
            <a:r>
              <a:rPr lang="en-US" sz="1400" kern="50" dirty="0">
                <a:ea typeface="DejaVu Sans" panose="020B0603030804020204" pitchFamily="34" charset="0"/>
              </a:rPr>
              <a:t> in the </a:t>
            </a:r>
            <a:r>
              <a:rPr lang="en-US" sz="1400" kern="50" dirty="0" err="1">
                <a:ea typeface="DejaVu Sans" panose="020B0603030804020204" pitchFamily="34" charset="0"/>
              </a:rPr>
              <a:t>realisation</a:t>
            </a:r>
            <a:r>
              <a:rPr lang="en-US" sz="1400" kern="50" dirty="0">
                <a:ea typeface="DejaVu Sans" panose="020B0603030804020204" pitchFamily="34" charset="0"/>
              </a:rPr>
              <a:t> of the aim of the Council as specified in Chapter I</a:t>
            </a:r>
            <a:r>
              <a:rPr lang="it-IT" sz="1400" kern="50" dirty="0" smtClean="0">
                <a:ea typeface="DejaVu Sans" panose="020B0603030804020204" pitchFamily="34" charset="0"/>
              </a:rPr>
              <a:t>»</a:t>
            </a:r>
            <a:endParaRPr lang="it-IT" sz="1400" kern="50" dirty="0">
              <a:ea typeface="Lucida Sans Unicode" panose="020B0602030504020204" pitchFamily="34" charset="0"/>
            </a:endParaRPr>
          </a:p>
        </p:txBody>
      </p:sp>
    </p:spTree>
    <p:extLst>
      <p:ext uri="{BB962C8B-B14F-4D97-AF65-F5344CB8AC3E}">
        <p14:creationId xmlns:p14="http://schemas.microsoft.com/office/powerpoint/2010/main" val="9087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Diritti fondamentali e diritto di azione internazionale (1998-)</a:t>
            </a:r>
            <a:endParaRPr lang="it-IT" dirty="0"/>
          </a:p>
        </p:txBody>
      </p:sp>
      <p:sp>
        <p:nvSpPr>
          <p:cNvPr id="3" name="Segnaposto contenuto 2"/>
          <p:cNvSpPr>
            <a:spLocks noGrp="1"/>
          </p:cNvSpPr>
          <p:nvPr>
            <p:ph idx="1"/>
          </p:nvPr>
        </p:nvSpPr>
        <p:spPr/>
        <p:txBody>
          <a:bodyPr>
            <a:normAutofit fontScale="55000" lnSpcReduction="20000"/>
          </a:bodyPr>
          <a:lstStyle/>
          <a:p>
            <a:pPr algn="just">
              <a:spcAft>
                <a:spcPts val="0"/>
              </a:spcAft>
            </a:pPr>
            <a:r>
              <a:rPr lang="it-IT" kern="50" dirty="0">
                <a:ea typeface="Lucida Sans Unicode" panose="020B0602030504020204" pitchFamily="34" charset="0"/>
              </a:rPr>
              <a:t>La CEDU, mira a dare realizzazione a tali nobili fini, tramite un catalogo di diritti soggettivi fondamentali irrinunciabili e «inerenti» a ciascun individuo (senza distinzioni) che gli Stati partecipanti (e, mediatamente, i singoli) </a:t>
            </a:r>
            <a:r>
              <a:rPr lang="it-IT" kern="50" dirty="0" smtClean="0">
                <a:ea typeface="Lucida Sans Unicode" panose="020B0602030504020204" pitchFamily="34" charset="0"/>
              </a:rPr>
              <a:t>riconoscono, obbligandosi alla loro osservanza (800 </a:t>
            </a:r>
            <a:r>
              <a:rPr lang="it-IT" kern="50" dirty="0">
                <a:ea typeface="Lucida Sans Unicode" panose="020B0602030504020204" pitchFamily="34" charset="0"/>
              </a:rPr>
              <a:t>milioni di persone, 47 Stati membri);</a:t>
            </a:r>
          </a:p>
          <a:p>
            <a:pPr algn="just">
              <a:spcAft>
                <a:spcPts val="0"/>
              </a:spcAft>
            </a:pPr>
            <a:r>
              <a:rPr lang="it-IT" kern="50" dirty="0">
                <a:ea typeface="Lucida Sans Unicode" panose="020B0602030504020204" pitchFamily="34" charset="0"/>
              </a:rPr>
              <a:t>Importante è il catalogo (evolutivo) dei diritti (manifesto del «liberalismo politico»: </a:t>
            </a:r>
            <a:r>
              <a:rPr lang="en-US" i="1" kern="50" dirty="0">
                <a:solidFill>
                  <a:srgbClr val="FF0000"/>
                </a:solidFill>
                <a:ea typeface="Lucida Sans Unicode" panose="020B0602030504020204" pitchFamily="34" charset="0"/>
              </a:rPr>
              <a:t>right to life, prohibition of torture, prohibition of slavery and forced </a:t>
            </a:r>
            <a:r>
              <a:rPr lang="en-US" i="1" kern="50" dirty="0" err="1">
                <a:solidFill>
                  <a:srgbClr val="FF0000"/>
                </a:solidFill>
                <a:ea typeface="Lucida Sans Unicode" panose="020B0602030504020204" pitchFamily="34" charset="0"/>
              </a:rPr>
              <a:t>labour</a:t>
            </a:r>
            <a:r>
              <a:rPr lang="en-US" i="1" kern="50" dirty="0">
                <a:solidFill>
                  <a:srgbClr val="FF0000"/>
                </a:solidFill>
                <a:ea typeface="Lucida Sans Unicode" panose="020B0602030504020204" pitchFamily="34" charset="0"/>
              </a:rPr>
              <a:t>, right to liberty and security, right to a fair trial, no punishment without law, right to respect for private and family life, freedom of thought, conscience and religion, freedom of expression, freedom of assembly and association, right to marry, right to an effective remedy, prohibition of discrimination</a:t>
            </a:r>
            <a:r>
              <a:rPr lang="it-IT" kern="50" dirty="0">
                <a:ea typeface="Lucida Sans Unicode" panose="020B0602030504020204" pitchFamily="34" charset="0"/>
              </a:rPr>
              <a:t>); ancor più importante è il sistema (internazionale, di accertamento, con esiti vincolanti e non meramente raccomandatori) istituito dalla CEDU</a:t>
            </a:r>
          </a:p>
          <a:p>
            <a:pPr algn="just">
              <a:spcAft>
                <a:spcPts val="0"/>
              </a:spcAft>
            </a:pPr>
            <a:r>
              <a:rPr lang="it-IT" kern="50" dirty="0" smtClean="0">
                <a:ea typeface="DejaVu Sans" panose="020B0603030804020204" pitchFamily="34" charset="0"/>
              </a:rPr>
              <a:t>Strumento convenzionale «costituzionale» molto avanzato; </a:t>
            </a:r>
            <a:r>
              <a:rPr lang="it-IT" kern="50" dirty="0">
                <a:ea typeface="DejaVu Sans" panose="020B0603030804020204" pitchFamily="34" charset="0"/>
              </a:rPr>
              <a:t>in sintesi </a:t>
            </a:r>
            <a:r>
              <a:rPr lang="it-IT" kern="50" dirty="0" smtClean="0">
                <a:ea typeface="DejaVu Sans" panose="020B0603030804020204" pitchFamily="34" charset="0"/>
              </a:rPr>
              <a:t>(</a:t>
            </a:r>
            <a:r>
              <a:rPr lang="it-IT" u="sng" kern="50" dirty="0" smtClean="0">
                <a:solidFill>
                  <a:srgbClr val="FF0000"/>
                </a:solidFill>
                <a:ea typeface="DejaVu Sans" panose="020B0603030804020204" pitchFamily="34" charset="0"/>
              </a:rPr>
              <a:t>4 </a:t>
            </a:r>
            <a:r>
              <a:rPr lang="it-IT" u="sng" kern="50" dirty="0">
                <a:solidFill>
                  <a:srgbClr val="FF0000"/>
                </a:solidFill>
                <a:ea typeface="DejaVu Sans" panose="020B0603030804020204" pitchFamily="34" charset="0"/>
              </a:rPr>
              <a:t>punti</a:t>
            </a:r>
            <a:r>
              <a:rPr lang="it-IT" kern="50" dirty="0">
                <a:ea typeface="DejaVu Sans" panose="020B0603030804020204" pitchFamily="34" charset="0"/>
              </a:rPr>
              <a:t>): </a:t>
            </a:r>
            <a:endParaRPr lang="it-IT" kern="50" dirty="0">
              <a:ea typeface="Lucida Sans Unicode" panose="020B0602030504020204" pitchFamily="34" charset="0"/>
            </a:endParaRPr>
          </a:p>
          <a:p>
            <a:pPr algn="just">
              <a:spcAft>
                <a:spcPts val="0"/>
              </a:spcAft>
            </a:pPr>
            <a:r>
              <a:rPr lang="it-IT" kern="50" dirty="0">
                <a:ea typeface="DejaVu Sans" panose="020B0603030804020204" pitchFamily="34" charset="0"/>
              </a:rPr>
              <a:t>-Gli Stati membri della CEDU (47) sono tenuti convenzionalmente a rispettare un “set” di diritti fondamentali (catalogo nella CEDU, art. 2-14 + i protocolli addizionali e opzionali) a beneficio degli individui che si trovano “</a:t>
            </a:r>
            <a:r>
              <a:rPr lang="it-IT" u="heavy" kern="50" dirty="0">
                <a:solidFill>
                  <a:srgbClr val="FF0000"/>
                </a:solidFill>
                <a:ea typeface="DejaVu Sans" panose="020B0603030804020204" pitchFamily="34" charset="0"/>
              </a:rPr>
              <a:t>sotto la loro giurisdizione</a:t>
            </a:r>
            <a:r>
              <a:rPr lang="it-IT" kern="50" dirty="0">
                <a:ea typeface="DejaVu Sans" panose="020B0603030804020204" pitchFamily="34" charset="0"/>
              </a:rPr>
              <a:t>” (art. 1: “The High </a:t>
            </a:r>
            <a:r>
              <a:rPr lang="it-IT" kern="50" dirty="0" err="1">
                <a:ea typeface="DejaVu Sans" panose="020B0603030804020204" pitchFamily="34" charset="0"/>
              </a:rPr>
              <a:t>Contracting</a:t>
            </a:r>
            <a:r>
              <a:rPr lang="it-IT" kern="50" dirty="0">
                <a:ea typeface="DejaVu Sans" panose="020B0603030804020204" pitchFamily="34" charset="0"/>
              </a:rPr>
              <a:t> Parties </a:t>
            </a:r>
            <a:r>
              <a:rPr lang="it-IT" i="1" kern="50" dirty="0" err="1">
                <a:solidFill>
                  <a:srgbClr val="FF0000"/>
                </a:solidFill>
                <a:ea typeface="DejaVu Sans" panose="020B0603030804020204" pitchFamily="34" charset="0"/>
              </a:rPr>
              <a:t>shall</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secure</a:t>
            </a:r>
            <a:r>
              <a:rPr lang="it-IT" kern="50" dirty="0">
                <a:ea typeface="DejaVu Sans" panose="020B0603030804020204" pitchFamily="34" charset="0"/>
              </a:rPr>
              <a:t> to </a:t>
            </a:r>
            <a:r>
              <a:rPr lang="it-IT" i="1" kern="50" dirty="0" err="1">
                <a:solidFill>
                  <a:srgbClr val="FF0000"/>
                </a:solidFill>
                <a:ea typeface="DejaVu Sans" panose="020B0603030804020204" pitchFamily="34" charset="0"/>
              </a:rPr>
              <a:t>everyone</a:t>
            </a:r>
            <a:r>
              <a:rPr lang="it-IT" kern="50" dirty="0">
                <a:ea typeface="DejaVu Sans" panose="020B0603030804020204" pitchFamily="34" charset="0"/>
              </a:rPr>
              <a:t> </a:t>
            </a:r>
            <a:r>
              <a:rPr lang="it-IT" i="1" kern="50" dirty="0" err="1">
                <a:solidFill>
                  <a:srgbClr val="FF0000"/>
                </a:solidFill>
                <a:ea typeface="DejaVu Sans" panose="020B0603030804020204" pitchFamily="34" charset="0"/>
              </a:rPr>
              <a:t>within</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their</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jurisdiction</a:t>
            </a:r>
            <a:r>
              <a:rPr lang="it-IT" kern="50" dirty="0">
                <a:ea typeface="DejaVu Sans" panose="020B0603030804020204" pitchFamily="34" charset="0"/>
              </a:rPr>
              <a:t> the </a:t>
            </a:r>
            <a:r>
              <a:rPr lang="it-IT" kern="50" dirty="0" err="1">
                <a:ea typeface="DejaVu Sans" panose="020B0603030804020204" pitchFamily="34" charset="0"/>
              </a:rPr>
              <a:t>rights</a:t>
            </a:r>
            <a:r>
              <a:rPr lang="it-IT" kern="50" dirty="0">
                <a:ea typeface="DejaVu Sans" panose="020B0603030804020204" pitchFamily="34" charset="0"/>
              </a:rPr>
              <a:t> and </a:t>
            </a:r>
            <a:r>
              <a:rPr lang="it-IT" kern="50" dirty="0" err="1">
                <a:ea typeface="DejaVu Sans" panose="020B0603030804020204" pitchFamily="34" charset="0"/>
              </a:rPr>
              <a:t>freedoms</a:t>
            </a:r>
            <a:r>
              <a:rPr lang="it-IT" kern="50" dirty="0">
                <a:ea typeface="DejaVu Sans" panose="020B0603030804020204" pitchFamily="34" charset="0"/>
              </a:rPr>
              <a:t> </a:t>
            </a:r>
            <a:r>
              <a:rPr lang="it-IT" kern="50" dirty="0" err="1">
                <a:ea typeface="DejaVu Sans" panose="020B0603030804020204" pitchFamily="34" charset="0"/>
              </a:rPr>
              <a:t>defined</a:t>
            </a:r>
            <a:r>
              <a:rPr lang="it-IT" kern="50" dirty="0">
                <a:ea typeface="DejaVu Sans" panose="020B0603030804020204" pitchFamily="34" charset="0"/>
              </a:rPr>
              <a:t>…”), senza distinzione alcuna (art. 14: “</a:t>
            </a:r>
            <a:r>
              <a:rPr lang="it-IT" i="1" kern="50" dirty="0">
                <a:solidFill>
                  <a:srgbClr val="FF0000"/>
                </a:solidFill>
                <a:ea typeface="DejaVu Sans" panose="020B0603030804020204" pitchFamily="34" charset="0"/>
              </a:rPr>
              <a:t>The </a:t>
            </a:r>
            <a:r>
              <a:rPr lang="it-IT" i="1" kern="50" dirty="0" err="1">
                <a:solidFill>
                  <a:srgbClr val="FF0000"/>
                </a:solidFill>
                <a:ea typeface="DejaVu Sans" panose="020B0603030804020204" pitchFamily="34" charset="0"/>
              </a:rPr>
              <a:t>enjoyment</a:t>
            </a:r>
            <a:r>
              <a:rPr lang="it-IT" i="1" kern="50" dirty="0">
                <a:solidFill>
                  <a:srgbClr val="FF0000"/>
                </a:solidFill>
                <a:ea typeface="DejaVu Sans" panose="020B0603030804020204" pitchFamily="34" charset="0"/>
              </a:rPr>
              <a:t> of the </a:t>
            </a:r>
            <a:r>
              <a:rPr lang="it-IT" i="1" kern="50" dirty="0" err="1">
                <a:solidFill>
                  <a:srgbClr val="FF0000"/>
                </a:solidFill>
                <a:ea typeface="DejaVu Sans" panose="020B0603030804020204" pitchFamily="34" charset="0"/>
              </a:rPr>
              <a:t>rights</a:t>
            </a:r>
            <a:r>
              <a:rPr lang="it-IT" i="1" kern="50" dirty="0">
                <a:solidFill>
                  <a:srgbClr val="FF0000"/>
                </a:solidFill>
                <a:ea typeface="DejaVu Sans" panose="020B0603030804020204" pitchFamily="34" charset="0"/>
              </a:rPr>
              <a:t> and </a:t>
            </a:r>
            <a:r>
              <a:rPr lang="it-IT" i="1" kern="50" dirty="0" err="1">
                <a:solidFill>
                  <a:srgbClr val="FF0000"/>
                </a:solidFill>
                <a:ea typeface="DejaVu Sans" panose="020B0603030804020204" pitchFamily="34" charset="0"/>
              </a:rPr>
              <a:t>freedoms</a:t>
            </a:r>
            <a:r>
              <a:rPr lang="it-IT" i="1" kern="50" dirty="0">
                <a:solidFill>
                  <a:srgbClr val="FF0000"/>
                </a:solidFill>
                <a:ea typeface="DejaVu Sans" panose="020B0603030804020204" pitchFamily="34" charset="0"/>
              </a:rPr>
              <a:t> set </a:t>
            </a:r>
            <a:r>
              <a:rPr lang="it-IT" i="1" kern="50" dirty="0" err="1">
                <a:solidFill>
                  <a:srgbClr val="FF0000"/>
                </a:solidFill>
                <a:ea typeface="DejaVu Sans" panose="020B0603030804020204" pitchFamily="34" charset="0"/>
              </a:rPr>
              <a:t>forth</a:t>
            </a:r>
            <a:r>
              <a:rPr lang="it-IT" i="1" kern="50" dirty="0">
                <a:solidFill>
                  <a:srgbClr val="FF0000"/>
                </a:solidFill>
                <a:ea typeface="DejaVu Sans" panose="020B0603030804020204" pitchFamily="34" charset="0"/>
              </a:rPr>
              <a:t> in </a:t>
            </a:r>
            <a:r>
              <a:rPr lang="it-IT" i="1" kern="50" dirty="0" err="1">
                <a:solidFill>
                  <a:srgbClr val="FF0000"/>
                </a:solidFill>
                <a:ea typeface="DejaVu Sans" panose="020B0603030804020204" pitchFamily="34" charset="0"/>
              </a:rPr>
              <a:t>this</a:t>
            </a:r>
            <a:r>
              <a:rPr lang="it-IT" i="1" kern="50" dirty="0">
                <a:solidFill>
                  <a:srgbClr val="FF0000"/>
                </a:solidFill>
                <a:ea typeface="DejaVu Sans" panose="020B0603030804020204" pitchFamily="34" charset="0"/>
              </a:rPr>
              <a:t> Convention </a:t>
            </a:r>
            <a:r>
              <a:rPr lang="it-IT" i="1" kern="50" dirty="0" err="1">
                <a:solidFill>
                  <a:srgbClr val="FF0000"/>
                </a:solidFill>
                <a:ea typeface="DejaVu Sans" panose="020B0603030804020204" pitchFamily="34" charset="0"/>
              </a:rPr>
              <a:t>shall</a:t>
            </a:r>
            <a:r>
              <a:rPr lang="it-IT" i="1" kern="50" dirty="0">
                <a:solidFill>
                  <a:srgbClr val="FF0000"/>
                </a:solidFill>
                <a:ea typeface="DejaVu Sans" panose="020B0603030804020204" pitchFamily="34" charset="0"/>
              </a:rPr>
              <a:t> be </a:t>
            </a:r>
            <a:r>
              <a:rPr lang="it-IT" i="1" kern="50" dirty="0" err="1">
                <a:solidFill>
                  <a:srgbClr val="FF0000"/>
                </a:solidFill>
                <a:ea typeface="DejaVu Sans" panose="020B0603030804020204" pitchFamily="34" charset="0"/>
              </a:rPr>
              <a:t>secured</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without</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discrimination</a:t>
            </a:r>
            <a:r>
              <a:rPr lang="it-IT" i="1" kern="50" dirty="0">
                <a:solidFill>
                  <a:srgbClr val="FF0000"/>
                </a:solidFill>
                <a:ea typeface="DejaVu Sans" panose="020B0603030804020204" pitchFamily="34" charset="0"/>
              </a:rPr>
              <a:t> on </a:t>
            </a:r>
            <a:r>
              <a:rPr lang="it-IT" i="1" kern="50" dirty="0" err="1">
                <a:solidFill>
                  <a:srgbClr val="FF0000"/>
                </a:solidFill>
                <a:ea typeface="DejaVu Sans" panose="020B0603030804020204" pitchFamily="34" charset="0"/>
              </a:rPr>
              <a:t>any</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ground</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such</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as</a:t>
            </a:r>
            <a:r>
              <a:rPr lang="it-IT" i="1" kern="50" dirty="0">
                <a:solidFill>
                  <a:srgbClr val="FF0000"/>
                </a:solidFill>
                <a:ea typeface="DejaVu Sans" panose="020B0603030804020204" pitchFamily="34" charset="0"/>
              </a:rPr>
              <a:t> sex, race, </a:t>
            </a:r>
            <a:r>
              <a:rPr lang="it-IT" i="1" kern="50" dirty="0" err="1">
                <a:solidFill>
                  <a:srgbClr val="FF0000"/>
                </a:solidFill>
                <a:ea typeface="DejaVu Sans" panose="020B0603030804020204" pitchFamily="34" charset="0"/>
              </a:rPr>
              <a:t>colour</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language</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religion</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political</a:t>
            </a:r>
            <a:r>
              <a:rPr lang="it-IT" i="1" kern="50" dirty="0">
                <a:solidFill>
                  <a:srgbClr val="FF0000"/>
                </a:solidFill>
                <a:ea typeface="DejaVu Sans" panose="020B0603030804020204" pitchFamily="34" charset="0"/>
              </a:rPr>
              <a:t> or </a:t>
            </a:r>
            <a:r>
              <a:rPr lang="it-IT" i="1" kern="50" dirty="0" err="1">
                <a:solidFill>
                  <a:srgbClr val="FF0000"/>
                </a:solidFill>
                <a:ea typeface="DejaVu Sans" panose="020B0603030804020204" pitchFamily="34" charset="0"/>
              </a:rPr>
              <a:t>other</a:t>
            </a:r>
            <a:r>
              <a:rPr lang="it-IT" i="1" kern="50" dirty="0">
                <a:solidFill>
                  <a:srgbClr val="FF0000"/>
                </a:solidFill>
                <a:ea typeface="DejaVu Sans" panose="020B0603030804020204" pitchFamily="34" charset="0"/>
              </a:rPr>
              <a:t> opinion, </a:t>
            </a:r>
            <a:r>
              <a:rPr lang="it-IT" i="1" kern="50" dirty="0" err="1">
                <a:solidFill>
                  <a:srgbClr val="FF0000"/>
                </a:solidFill>
                <a:ea typeface="DejaVu Sans" panose="020B0603030804020204" pitchFamily="34" charset="0"/>
              </a:rPr>
              <a:t>national</a:t>
            </a:r>
            <a:r>
              <a:rPr lang="it-IT" i="1" kern="50" dirty="0">
                <a:solidFill>
                  <a:srgbClr val="FF0000"/>
                </a:solidFill>
                <a:ea typeface="DejaVu Sans" panose="020B0603030804020204" pitchFamily="34" charset="0"/>
              </a:rPr>
              <a:t> or social </a:t>
            </a:r>
            <a:r>
              <a:rPr lang="it-IT" i="1" kern="50" dirty="0" err="1">
                <a:solidFill>
                  <a:srgbClr val="FF0000"/>
                </a:solidFill>
                <a:ea typeface="DejaVu Sans" panose="020B0603030804020204" pitchFamily="34" charset="0"/>
              </a:rPr>
              <a:t>origin</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association</a:t>
            </a:r>
            <a:r>
              <a:rPr lang="it-IT" i="1" kern="50" dirty="0">
                <a:solidFill>
                  <a:srgbClr val="FF0000"/>
                </a:solidFill>
                <a:ea typeface="DejaVu Sans" panose="020B0603030804020204" pitchFamily="34" charset="0"/>
              </a:rPr>
              <a:t> with a </a:t>
            </a:r>
            <a:r>
              <a:rPr lang="it-IT" i="1" kern="50" dirty="0" err="1">
                <a:solidFill>
                  <a:srgbClr val="FF0000"/>
                </a:solidFill>
                <a:ea typeface="DejaVu Sans" panose="020B0603030804020204" pitchFamily="34" charset="0"/>
              </a:rPr>
              <a:t>national</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minority</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property</a:t>
            </a:r>
            <a:r>
              <a:rPr lang="it-IT" i="1" kern="50" dirty="0">
                <a:solidFill>
                  <a:srgbClr val="FF0000"/>
                </a:solidFill>
                <a:ea typeface="DejaVu Sans" panose="020B0603030804020204" pitchFamily="34" charset="0"/>
              </a:rPr>
              <a:t>, </a:t>
            </a:r>
            <a:r>
              <a:rPr lang="it-IT" i="1" kern="50" dirty="0" err="1">
                <a:solidFill>
                  <a:srgbClr val="FF0000"/>
                </a:solidFill>
                <a:ea typeface="DejaVu Sans" panose="020B0603030804020204" pitchFamily="34" charset="0"/>
              </a:rPr>
              <a:t>birth</a:t>
            </a:r>
            <a:r>
              <a:rPr lang="it-IT" i="1" kern="50" dirty="0">
                <a:solidFill>
                  <a:srgbClr val="FF0000"/>
                </a:solidFill>
                <a:ea typeface="DejaVu Sans" panose="020B0603030804020204" pitchFamily="34" charset="0"/>
              </a:rPr>
              <a:t> or </a:t>
            </a:r>
            <a:r>
              <a:rPr lang="it-IT" i="1" kern="50" dirty="0" err="1">
                <a:solidFill>
                  <a:srgbClr val="FF0000"/>
                </a:solidFill>
                <a:ea typeface="DejaVu Sans" panose="020B0603030804020204" pitchFamily="34" charset="0"/>
              </a:rPr>
              <a:t>other</a:t>
            </a:r>
            <a:r>
              <a:rPr lang="it-IT" i="1" kern="50" dirty="0">
                <a:solidFill>
                  <a:srgbClr val="FF0000"/>
                </a:solidFill>
                <a:ea typeface="DejaVu Sans" panose="020B0603030804020204" pitchFamily="34" charset="0"/>
              </a:rPr>
              <a:t> status</a:t>
            </a:r>
            <a:r>
              <a:rPr lang="it-IT" kern="50" dirty="0">
                <a:ea typeface="DejaVu Sans" panose="020B0603030804020204" pitchFamily="34" charset="0"/>
              </a:rPr>
              <a:t>”); detti Stati membri hanno </a:t>
            </a:r>
            <a:r>
              <a:rPr lang="it-IT" b="1" kern="50" dirty="0">
                <a:solidFill>
                  <a:srgbClr val="FF0000"/>
                </a:solidFill>
                <a:ea typeface="DejaVu Sans" panose="020B0603030804020204" pitchFamily="34" charset="0"/>
              </a:rPr>
              <a:t>discrezionalità</a:t>
            </a:r>
            <a:r>
              <a:rPr lang="it-IT" kern="50" dirty="0">
                <a:ea typeface="DejaVu Sans" panose="020B0603030804020204" pitchFamily="34" charset="0"/>
              </a:rPr>
              <a:t> sul come assicurare detti diritti ai singoli, ma è previsto un sistema internazionale </a:t>
            </a:r>
            <a:r>
              <a:rPr lang="it-IT" kern="50" dirty="0" smtClean="0">
                <a:ea typeface="DejaVu Sans" panose="020B0603030804020204" pitchFamily="34" charset="0"/>
              </a:rPr>
              <a:t>(“</a:t>
            </a:r>
            <a:r>
              <a:rPr lang="it-IT" b="1" u="sng" kern="50" dirty="0" err="1" smtClean="0">
                <a:solidFill>
                  <a:srgbClr val="FF0000"/>
                </a:solidFill>
                <a:ea typeface="DejaVu Sans" panose="020B0603030804020204" pitchFamily="34" charset="0"/>
              </a:rPr>
              <a:t>enforcement</a:t>
            </a:r>
            <a:r>
              <a:rPr lang="it-IT" b="1" u="sng" kern="50" dirty="0" smtClean="0">
                <a:solidFill>
                  <a:srgbClr val="FF0000"/>
                </a:solidFill>
                <a:ea typeface="DejaVu Sans" panose="020B0603030804020204" pitchFamily="34" charset="0"/>
              </a:rPr>
              <a:t> </a:t>
            </a:r>
            <a:r>
              <a:rPr lang="it-IT" b="1" u="sng" kern="50" dirty="0" err="1" smtClean="0">
                <a:solidFill>
                  <a:srgbClr val="FF0000"/>
                </a:solidFill>
                <a:ea typeface="DejaVu Sans" panose="020B0603030804020204" pitchFamily="34" charset="0"/>
              </a:rPr>
              <a:t>machinery</a:t>
            </a:r>
            <a:r>
              <a:rPr lang="it-IT" kern="50" dirty="0">
                <a:ea typeface="DejaVu Sans" panose="020B0603030804020204" pitchFamily="34" charset="0"/>
              </a:rPr>
              <a:t>”) di controllo giurisdizionale “</a:t>
            </a:r>
            <a:r>
              <a:rPr lang="it-IT" i="1" u="heavy" kern="50" dirty="0">
                <a:solidFill>
                  <a:srgbClr val="FF0000"/>
                </a:solidFill>
                <a:ea typeface="DejaVu Sans" panose="020B0603030804020204" pitchFamily="34" charset="0"/>
              </a:rPr>
              <a:t>sussidiario</a:t>
            </a:r>
            <a:r>
              <a:rPr lang="it-IT" kern="50" dirty="0">
                <a:ea typeface="DejaVu Sans" panose="020B0603030804020204" pitchFamily="34" charset="0"/>
              </a:rPr>
              <a:t>” ed «esterno» attivabile dai singoli o (sul piano collettivo) dagli altri Stati membri; </a:t>
            </a:r>
            <a:endParaRPr lang="it-IT" kern="50" dirty="0" smtClean="0">
              <a:ea typeface="DejaVu Sans" panose="020B0603030804020204" pitchFamily="34" charset="0"/>
            </a:endParaRPr>
          </a:p>
          <a:p>
            <a:pPr algn="just">
              <a:spcAft>
                <a:spcPts val="0"/>
              </a:spcAft>
            </a:pPr>
            <a:r>
              <a:rPr lang="it-IT" kern="50" dirty="0" smtClean="0">
                <a:ea typeface="DejaVu Sans" panose="020B0603030804020204" pitchFamily="34" charset="0"/>
              </a:rPr>
              <a:t>Il </a:t>
            </a:r>
            <a:r>
              <a:rPr lang="it-IT" kern="50" dirty="0">
                <a:ea typeface="DejaVu Sans" panose="020B0603030804020204" pitchFamily="34" charset="0"/>
              </a:rPr>
              <a:t>sistema di supervisione </a:t>
            </a:r>
            <a:r>
              <a:rPr lang="it-IT" kern="50" dirty="0" smtClean="0">
                <a:ea typeface="DejaVu Sans" panose="020B0603030804020204" pitchFamily="34" charset="0"/>
              </a:rPr>
              <a:t>(rilevazione delle «patologie» non </a:t>
            </a:r>
            <a:r>
              <a:rPr lang="it-IT" kern="50" dirty="0">
                <a:ea typeface="DejaVu Sans" panose="020B0603030804020204" pitchFamily="34" charset="0"/>
              </a:rPr>
              <a:t>è integrato nel sistema giuridico nazionale (sistema delle fonti: in Italia, art. 117, par. 1, </a:t>
            </a:r>
            <a:r>
              <a:rPr lang="it-IT" kern="50" dirty="0" err="1">
                <a:ea typeface="DejaVu Sans" panose="020B0603030804020204" pitchFamily="34" charset="0"/>
              </a:rPr>
              <a:t>Cost</a:t>
            </a:r>
            <a:r>
              <a:rPr lang="it-IT" kern="50" dirty="0" smtClean="0">
                <a:ea typeface="DejaVu Sans" panose="020B0603030804020204" pitchFamily="34" charset="0"/>
              </a:rPr>
              <a:t>.)</a:t>
            </a:r>
            <a:endParaRPr lang="it-IT" kern="50" dirty="0">
              <a:ea typeface="Lucida Sans Unicode" panose="020B0602030504020204" pitchFamily="34" charset="0"/>
            </a:endParaRPr>
          </a:p>
        </p:txBody>
      </p:sp>
    </p:spTree>
    <p:extLst>
      <p:ext uri="{BB962C8B-B14F-4D97-AF65-F5344CB8AC3E}">
        <p14:creationId xmlns:p14="http://schemas.microsoft.com/office/powerpoint/2010/main" val="220972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err="1" smtClean="0"/>
              <a:t>enforcement</a:t>
            </a:r>
            <a:r>
              <a:rPr lang="it-IT" dirty="0" smtClean="0"/>
              <a:t> </a:t>
            </a:r>
            <a:r>
              <a:rPr lang="it-IT" dirty="0" err="1" smtClean="0"/>
              <a:t>machinery</a:t>
            </a:r>
            <a:r>
              <a:rPr lang="it-IT" dirty="0" smtClean="0"/>
              <a:t>»: il sistema (giurisdizionale) di controllo (esterno)</a:t>
            </a:r>
            <a:endParaRPr lang="it-IT" dirty="0"/>
          </a:p>
        </p:txBody>
      </p:sp>
      <p:sp>
        <p:nvSpPr>
          <p:cNvPr id="3" name="Segnaposto contenuto 2"/>
          <p:cNvSpPr>
            <a:spLocks noGrp="1"/>
          </p:cNvSpPr>
          <p:nvPr>
            <p:ph idx="1"/>
          </p:nvPr>
        </p:nvSpPr>
        <p:spPr/>
        <p:txBody>
          <a:bodyPr>
            <a:normAutofit lnSpcReduction="10000"/>
          </a:bodyPr>
          <a:lstStyle/>
          <a:p>
            <a:pPr lvl="0" algn="just">
              <a:buClr>
                <a:srgbClr val="6A3A20"/>
              </a:buClr>
            </a:pPr>
            <a:r>
              <a:rPr lang="it-IT" sz="1200" kern="50" dirty="0">
                <a:solidFill>
                  <a:srgbClr val="6A3A20"/>
                </a:solidFill>
                <a:ea typeface="DejaVu Sans" panose="020B0603030804020204" pitchFamily="34" charset="0"/>
              </a:rPr>
              <a:t> -in caso di (pretesa) violazione, gli individui hanno la “</a:t>
            </a:r>
            <a:r>
              <a:rPr lang="it-IT" sz="1200" u="heavy" kern="50" dirty="0">
                <a:solidFill>
                  <a:srgbClr val="FF0000"/>
                </a:solidFill>
                <a:ea typeface="DejaVu Sans" panose="020B0603030804020204" pitchFamily="34" charset="0"/>
              </a:rPr>
              <a:t>titolarità internazionale</a:t>
            </a:r>
            <a:r>
              <a:rPr lang="it-IT" sz="1200" kern="50" dirty="0">
                <a:solidFill>
                  <a:srgbClr val="6A3A20"/>
                </a:solidFill>
                <a:ea typeface="DejaVu Sans" panose="020B0603030804020204" pitchFamily="34" charset="0"/>
              </a:rPr>
              <a:t>” di un </a:t>
            </a:r>
            <a:r>
              <a:rPr lang="it-IT" sz="1200" u="heavy" kern="50" dirty="0">
                <a:solidFill>
                  <a:srgbClr val="FF0000"/>
                </a:solidFill>
                <a:ea typeface="DejaVu Sans" panose="020B0603030804020204" pitchFamily="34" charset="0"/>
              </a:rPr>
              <a:t>diritto di azione dinanzi alla Corte EDU</a:t>
            </a:r>
            <a:r>
              <a:rPr lang="it-IT" sz="1200" kern="50" dirty="0">
                <a:solidFill>
                  <a:srgbClr val="6A3A20"/>
                </a:solidFill>
                <a:ea typeface="DejaVu Sans" panose="020B0603030804020204" pitchFamily="34" charset="0"/>
              </a:rPr>
              <a:t> (Strasburgo) chiamata ad assicurare il rispetto degli impegni assunti dagli Stati contraenti (art. 19); la Corte può essere investita di un ricorso da parte di “</a:t>
            </a:r>
            <a:r>
              <a:rPr lang="it-IT" sz="1200" u="heavy" kern="50" dirty="0">
                <a:solidFill>
                  <a:srgbClr val="FF0000"/>
                </a:solidFill>
                <a:ea typeface="DejaVu Sans" panose="020B0603030804020204" pitchFamily="34" charset="0"/>
              </a:rPr>
              <a:t>qualsiasi persona</a:t>
            </a:r>
            <a:r>
              <a:rPr lang="it-IT" sz="1200" kern="50" dirty="0">
                <a:solidFill>
                  <a:srgbClr val="6A3A20"/>
                </a:solidFill>
                <a:ea typeface="DejaVu Sans" panose="020B0603030804020204" pitchFamily="34" charset="0"/>
              </a:rPr>
              <a:t>” che si pretende vittima di una violazione dei diritti convenzionali (“</a:t>
            </a:r>
            <a:r>
              <a:rPr lang="it-IT" sz="1200" i="1" u="heavy" kern="50" dirty="0">
                <a:solidFill>
                  <a:srgbClr val="FF0000"/>
                </a:solidFill>
                <a:ea typeface="DejaVu Sans" panose="020B0603030804020204" pitchFamily="34" charset="0"/>
              </a:rPr>
              <a:t>from </a:t>
            </a:r>
            <a:r>
              <a:rPr lang="it-IT" sz="1200" i="1" u="heavy" kern="50" dirty="0" err="1">
                <a:solidFill>
                  <a:srgbClr val="FF0000"/>
                </a:solidFill>
                <a:ea typeface="DejaVu Sans" panose="020B0603030804020204" pitchFamily="34" charset="0"/>
              </a:rPr>
              <a:t>any</a:t>
            </a:r>
            <a:r>
              <a:rPr lang="it-IT" sz="1200" i="1" u="heavy" kern="50" dirty="0">
                <a:solidFill>
                  <a:srgbClr val="FF0000"/>
                </a:solidFill>
                <a:ea typeface="DejaVu Sans" panose="020B0603030804020204" pitchFamily="34" charset="0"/>
              </a:rPr>
              <a:t> </a:t>
            </a:r>
            <a:r>
              <a:rPr lang="it-IT" sz="1200" i="1" u="heavy" kern="50" dirty="0" err="1">
                <a:solidFill>
                  <a:srgbClr val="FF0000"/>
                </a:solidFill>
                <a:ea typeface="DejaVu Sans" panose="020B0603030804020204" pitchFamily="34" charset="0"/>
              </a:rPr>
              <a:t>person</a:t>
            </a:r>
            <a:r>
              <a:rPr lang="it-IT" sz="1200" i="1" u="heavy" kern="50" dirty="0">
                <a:solidFill>
                  <a:srgbClr val="FF0000"/>
                </a:solidFill>
                <a:ea typeface="DejaVu Sans" panose="020B0603030804020204" pitchFamily="34" charset="0"/>
              </a:rPr>
              <a:t>, </a:t>
            </a:r>
            <a:r>
              <a:rPr lang="it-IT" sz="1200" i="1" u="heavy" kern="50" dirty="0" err="1">
                <a:solidFill>
                  <a:srgbClr val="FF0000"/>
                </a:solidFill>
                <a:ea typeface="DejaVu Sans" panose="020B0603030804020204" pitchFamily="34" charset="0"/>
              </a:rPr>
              <a:t>nongovernmental</a:t>
            </a:r>
            <a:r>
              <a:rPr lang="it-IT" sz="1200" i="1" u="heavy" kern="50" dirty="0">
                <a:solidFill>
                  <a:srgbClr val="FF0000"/>
                </a:solidFill>
                <a:ea typeface="DejaVu Sans" panose="020B0603030804020204" pitchFamily="34" charset="0"/>
              </a:rPr>
              <a:t> </a:t>
            </a:r>
            <a:r>
              <a:rPr lang="it-IT" sz="1200" i="1" u="heavy" kern="50" dirty="0" err="1">
                <a:solidFill>
                  <a:srgbClr val="FF0000"/>
                </a:solidFill>
                <a:ea typeface="DejaVu Sans" panose="020B0603030804020204" pitchFamily="34" charset="0"/>
              </a:rPr>
              <a:t>organisation</a:t>
            </a:r>
            <a:r>
              <a:rPr lang="it-IT" sz="1200" i="1" u="heavy" kern="50" dirty="0">
                <a:solidFill>
                  <a:srgbClr val="FF0000"/>
                </a:solidFill>
                <a:ea typeface="DejaVu Sans" panose="020B0603030804020204" pitchFamily="34" charset="0"/>
              </a:rPr>
              <a:t> or </a:t>
            </a:r>
            <a:r>
              <a:rPr lang="it-IT" sz="1200" i="1" u="heavy" kern="50" dirty="0" err="1">
                <a:solidFill>
                  <a:srgbClr val="FF0000"/>
                </a:solidFill>
                <a:ea typeface="DejaVu Sans" panose="020B0603030804020204" pitchFamily="34" charset="0"/>
              </a:rPr>
              <a:t>group</a:t>
            </a:r>
            <a:r>
              <a:rPr lang="it-IT" sz="1200" i="1" u="heavy" kern="50" dirty="0">
                <a:solidFill>
                  <a:srgbClr val="FF0000"/>
                </a:solidFill>
                <a:ea typeface="DejaVu Sans" panose="020B0603030804020204" pitchFamily="34" charset="0"/>
              </a:rPr>
              <a:t> of </a:t>
            </a:r>
            <a:r>
              <a:rPr lang="it-IT" sz="1200" i="1" u="heavy" kern="50" dirty="0" err="1">
                <a:solidFill>
                  <a:srgbClr val="FF0000"/>
                </a:solidFill>
                <a:ea typeface="DejaVu Sans" panose="020B0603030804020204" pitchFamily="34" charset="0"/>
              </a:rPr>
              <a:t>individuals</a:t>
            </a:r>
            <a:r>
              <a:rPr lang="it-IT" sz="1200" i="1" u="heavy" kern="50" dirty="0">
                <a:solidFill>
                  <a:srgbClr val="FF0000"/>
                </a:solidFill>
                <a:ea typeface="DejaVu Sans" panose="020B0603030804020204" pitchFamily="34" charset="0"/>
              </a:rPr>
              <a:t> </a:t>
            </a:r>
            <a:r>
              <a:rPr lang="it-IT" sz="1200" i="1" u="heavy" kern="50" dirty="0" err="1">
                <a:solidFill>
                  <a:srgbClr val="FF0000"/>
                </a:solidFill>
                <a:ea typeface="DejaVu Sans" panose="020B0603030804020204" pitchFamily="34" charset="0"/>
              </a:rPr>
              <a:t>claiming</a:t>
            </a:r>
            <a:r>
              <a:rPr lang="it-IT" sz="1200" i="1" u="heavy" kern="50" dirty="0">
                <a:solidFill>
                  <a:srgbClr val="FF0000"/>
                </a:solidFill>
                <a:ea typeface="DejaVu Sans" panose="020B0603030804020204" pitchFamily="34" charset="0"/>
              </a:rPr>
              <a:t> to be the </a:t>
            </a:r>
            <a:r>
              <a:rPr lang="it-IT" sz="1200" i="1" u="heavy" kern="50" dirty="0" err="1">
                <a:solidFill>
                  <a:srgbClr val="FF0000"/>
                </a:solidFill>
                <a:ea typeface="DejaVu Sans" panose="020B0603030804020204" pitchFamily="34" charset="0"/>
              </a:rPr>
              <a:t>victim</a:t>
            </a:r>
            <a:r>
              <a:rPr lang="it-IT" sz="1200" kern="50" dirty="0">
                <a:solidFill>
                  <a:srgbClr val="6A3A20"/>
                </a:solidFill>
                <a:ea typeface="DejaVu Sans" panose="020B0603030804020204" pitchFamily="34" charset="0"/>
              </a:rPr>
              <a:t> of a </a:t>
            </a:r>
            <a:r>
              <a:rPr lang="it-IT" sz="1200" kern="50" dirty="0" err="1">
                <a:solidFill>
                  <a:srgbClr val="6A3A20"/>
                </a:solidFill>
                <a:ea typeface="DejaVu Sans" panose="020B0603030804020204" pitchFamily="34" charset="0"/>
              </a:rPr>
              <a:t>violation</a:t>
            </a:r>
            <a:r>
              <a:rPr lang="it-IT" sz="1200" kern="50" dirty="0">
                <a:solidFill>
                  <a:srgbClr val="6A3A20"/>
                </a:solidFill>
                <a:ea typeface="DejaVu Sans" panose="020B0603030804020204" pitchFamily="34" charset="0"/>
              </a:rPr>
              <a:t> by </a:t>
            </a:r>
            <a:r>
              <a:rPr lang="it-IT" sz="1200" kern="50" dirty="0" err="1">
                <a:solidFill>
                  <a:srgbClr val="6A3A20"/>
                </a:solidFill>
                <a:ea typeface="DejaVu Sans" panose="020B0603030804020204" pitchFamily="34" charset="0"/>
              </a:rPr>
              <a:t>one</a:t>
            </a:r>
            <a:r>
              <a:rPr lang="it-IT" sz="1200" kern="50" dirty="0">
                <a:solidFill>
                  <a:srgbClr val="6A3A20"/>
                </a:solidFill>
                <a:ea typeface="DejaVu Sans" panose="020B0603030804020204" pitchFamily="34" charset="0"/>
              </a:rPr>
              <a:t> of the High </a:t>
            </a:r>
            <a:r>
              <a:rPr lang="it-IT" sz="1200" kern="50" dirty="0" err="1">
                <a:solidFill>
                  <a:srgbClr val="6A3A20"/>
                </a:solidFill>
                <a:ea typeface="DejaVu Sans" panose="020B0603030804020204" pitchFamily="34" charset="0"/>
              </a:rPr>
              <a:t>Contracting</a:t>
            </a:r>
            <a:r>
              <a:rPr lang="it-IT" sz="1200" kern="50" dirty="0">
                <a:solidFill>
                  <a:srgbClr val="6A3A20"/>
                </a:solidFill>
                <a:ea typeface="DejaVu Sans" panose="020B0603030804020204" pitchFamily="34" charset="0"/>
              </a:rPr>
              <a:t> Parties of the </a:t>
            </a:r>
            <a:r>
              <a:rPr lang="it-IT" sz="1200" kern="50" dirty="0" err="1">
                <a:solidFill>
                  <a:srgbClr val="6A3A20"/>
                </a:solidFill>
                <a:ea typeface="DejaVu Sans" panose="020B0603030804020204" pitchFamily="34" charset="0"/>
              </a:rPr>
              <a:t>rights</a:t>
            </a:r>
            <a:r>
              <a:rPr lang="it-IT" sz="1200" kern="50" dirty="0">
                <a:solidFill>
                  <a:srgbClr val="6A3A20"/>
                </a:solidFill>
                <a:ea typeface="DejaVu Sans" panose="020B0603030804020204" pitchFamily="34" charset="0"/>
              </a:rPr>
              <a:t> set </a:t>
            </a:r>
            <a:r>
              <a:rPr lang="it-IT" sz="1200" kern="50" dirty="0" err="1">
                <a:solidFill>
                  <a:srgbClr val="6A3A20"/>
                </a:solidFill>
                <a:ea typeface="DejaVu Sans" panose="020B0603030804020204" pitchFamily="34" charset="0"/>
              </a:rPr>
              <a:t>forth</a:t>
            </a:r>
            <a:r>
              <a:rPr lang="it-IT" sz="1200" kern="50" dirty="0">
                <a:solidFill>
                  <a:srgbClr val="6A3A20"/>
                </a:solidFill>
                <a:ea typeface="DejaVu Sans" panose="020B0603030804020204" pitchFamily="34" charset="0"/>
              </a:rPr>
              <a:t> in the Convention or the </a:t>
            </a:r>
            <a:r>
              <a:rPr lang="it-IT" sz="1200" kern="50" dirty="0" err="1">
                <a:solidFill>
                  <a:srgbClr val="6A3A20"/>
                </a:solidFill>
                <a:ea typeface="DejaVu Sans" panose="020B0603030804020204" pitchFamily="34" charset="0"/>
              </a:rPr>
              <a:t>Protocols</a:t>
            </a:r>
            <a:r>
              <a:rPr lang="it-IT" sz="1200" kern="50" dirty="0">
                <a:solidFill>
                  <a:srgbClr val="6A3A20"/>
                </a:solidFill>
                <a:ea typeface="DejaVu Sans" panose="020B0603030804020204" pitchFamily="34" charset="0"/>
              </a:rPr>
              <a:t> </a:t>
            </a:r>
            <a:r>
              <a:rPr lang="it-IT" sz="1200" kern="50" dirty="0" err="1">
                <a:solidFill>
                  <a:srgbClr val="6A3A20"/>
                </a:solidFill>
                <a:ea typeface="DejaVu Sans" panose="020B0603030804020204" pitchFamily="34" charset="0"/>
              </a:rPr>
              <a:t>thereto</a:t>
            </a:r>
            <a:r>
              <a:rPr lang="it-IT" sz="1200" kern="50" dirty="0">
                <a:solidFill>
                  <a:srgbClr val="6A3A20"/>
                </a:solidFill>
                <a:ea typeface="DejaVu Sans" panose="020B0603030804020204" pitchFamily="34" charset="0"/>
              </a:rPr>
              <a:t>”: art. 34); detto diritto non è originario: è stato introdotto dai Protocolli n. 9 e n. 11 (entrati in vigore rispettivamente il 1.10.1994 e l’1.11.1998), in precedenza il diritto di azione essendo rimesso, in via residuale, alla Commissione dei diritti dell’uomo;</a:t>
            </a:r>
            <a:endParaRPr lang="it-IT" sz="1200" dirty="0">
              <a:solidFill>
                <a:srgbClr val="6A3A20"/>
              </a:solidFill>
            </a:endParaRPr>
          </a:p>
          <a:p>
            <a:pPr lvl="0" algn="just">
              <a:buClr>
                <a:srgbClr val="6A3A20"/>
              </a:buClr>
            </a:pPr>
            <a:r>
              <a:rPr lang="it-IT" sz="1200" kern="50" dirty="0">
                <a:solidFill>
                  <a:srgbClr val="6A3A20"/>
                </a:solidFill>
                <a:ea typeface="DejaVu Sans" panose="020B0603030804020204" pitchFamily="34" charset="0"/>
              </a:rPr>
              <a:t> -il diritto di azione individuale coesiste con il (classico) </a:t>
            </a:r>
            <a:r>
              <a:rPr lang="it-IT" sz="1200" b="1" u="heavy" kern="50" dirty="0">
                <a:solidFill>
                  <a:srgbClr val="FF0000"/>
                </a:solidFill>
                <a:ea typeface="DejaVu Sans" panose="020B0603030804020204" pitchFamily="34" charset="0"/>
              </a:rPr>
              <a:t>diritto di azione interstatale</a:t>
            </a:r>
            <a:r>
              <a:rPr lang="it-IT" sz="1200" kern="50" dirty="0">
                <a:solidFill>
                  <a:srgbClr val="6A3A20"/>
                </a:solidFill>
                <a:ea typeface="DejaVu Sans" panose="020B0603030804020204" pitchFamily="34" charset="0"/>
              </a:rPr>
              <a:t>: ciascuno Stato contraente può deferire alla Corte un altro Stato sul presupposto di una pretesa violazione, da parte di questi, dei diritti convenzionali (art. 33: “</a:t>
            </a:r>
            <a:r>
              <a:rPr lang="it-IT" sz="1200" kern="50" dirty="0" err="1">
                <a:solidFill>
                  <a:srgbClr val="6A3A20"/>
                </a:solidFill>
                <a:ea typeface="DejaVu Sans" panose="020B0603030804020204" pitchFamily="34" charset="0"/>
              </a:rPr>
              <a:t>Any</a:t>
            </a:r>
            <a:r>
              <a:rPr lang="it-IT" sz="1200" kern="50" dirty="0">
                <a:solidFill>
                  <a:srgbClr val="6A3A20"/>
                </a:solidFill>
                <a:ea typeface="DejaVu Sans" panose="020B0603030804020204" pitchFamily="34" charset="0"/>
              </a:rPr>
              <a:t> High </a:t>
            </a:r>
            <a:r>
              <a:rPr lang="it-IT" sz="1200" kern="50" dirty="0" err="1">
                <a:solidFill>
                  <a:srgbClr val="6A3A20"/>
                </a:solidFill>
                <a:ea typeface="DejaVu Sans" panose="020B0603030804020204" pitchFamily="34" charset="0"/>
              </a:rPr>
              <a:t>Contracting</a:t>
            </a:r>
            <a:r>
              <a:rPr lang="it-IT" sz="1200" kern="50" dirty="0">
                <a:solidFill>
                  <a:srgbClr val="6A3A20"/>
                </a:solidFill>
                <a:ea typeface="DejaVu Sans" panose="020B0603030804020204" pitchFamily="34" charset="0"/>
              </a:rPr>
              <a:t> Party </a:t>
            </a:r>
            <a:r>
              <a:rPr lang="it-IT" sz="1200" kern="50" dirty="0" err="1">
                <a:solidFill>
                  <a:srgbClr val="FF0000"/>
                </a:solidFill>
                <a:ea typeface="DejaVu Sans" panose="020B0603030804020204" pitchFamily="34" charset="0"/>
              </a:rPr>
              <a:t>may</a:t>
            </a:r>
            <a:r>
              <a:rPr lang="it-IT" sz="1200" kern="50" dirty="0">
                <a:solidFill>
                  <a:srgbClr val="FF0000"/>
                </a:solidFill>
                <a:ea typeface="DejaVu Sans" panose="020B0603030804020204" pitchFamily="34" charset="0"/>
              </a:rPr>
              <a:t> </a:t>
            </a:r>
            <a:r>
              <a:rPr lang="it-IT" sz="1200" kern="50" dirty="0" err="1">
                <a:solidFill>
                  <a:srgbClr val="FF0000"/>
                </a:solidFill>
                <a:ea typeface="DejaVu Sans" panose="020B0603030804020204" pitchFamily="34" charset="0"/>
              </a:rPr>
              <a:t>refer</a:t>
            </a:r>
            <a:r>
              <a:rPr lang="it-IT" sz="1200" kern="50" dirty="0">
                <a:solidFill>
                  <a:srgbClr val="FF0000"/>
                </a:solidFill>
                <a:ea typeface="DejaVu Sans" panose="020B0603030804020204" pitchFamily="34" charset="0"/>
              </a:rPr>
              <a:t> to the Court </a:t>
            </a:r>
            <a:r>
              <a:rPr lang="it-IT" sz="1200" kern="50" dirty="0" err="1">
                <a:solidFill>
                  <a:srgbClr val="FF0000"/>
                </a:solidFill>
                <a:ea typeface="DejaVu Sans" panose="020B0603030804020204" pitchFamily="34" charset="0"/>
              </a:rPr>
              <a:t>any</a:t>
            </a:r>
            <a:r>
              <a:rPr lang="it-IT" sz="1200" kern="50" dirty="0">
                <a:solidFill>
                  <a:srgbClr val="FF0000"/>
                </a:solidFill>
                <a:ea typeface="DejaVu Sans" panose="020B0603030804020204" pitchFamily="34" charset="0"/>
              </a:rPr>
              <a:t> </a:t>
            </a:r>
            <a:r>
              <a:rPr lang="it-IT" sz="1200" kern="50" dirty="0" err="1">
                <a:solidFill>
                  <a:srgbClr val="FF0000"/>
                </a:solidFill>
                <a:ea typeface="DejaVu Sans" panose="020B0603030804020204" pitchFamily="34" charset="0"/>
              </a:rPr>
              <a:t>alleged</a:t>
            </a:r>
            <a:r>
              <a:rPr lang="it-IT" sz="1200" kern="50" dirty="0">
                <a:solidFill>
                  <a:srgbClr val="FF0000"/>
                </a:solidFill>
                <a:ea typeface="DejaVu Sans" panose="020B0603030804020204" pitchFamily="34" charset="0"/>
              </a:rPr>
              <a:t> </a:t>
            </a:r>
            <a:r>
              <a:rPr lang="it-IT" sz="1200" kern="50" dirty="0" err="1">
                <a:solidFill>
                  <a:srgbClr val="FF0000"/>
                </a:solidFill>
                <a:ea typeface="DejaVu Sans" panose="020B0603030804020204" pitchFamily="34" charset="0"/>
              </a:rPr>
              <a:t>breach</a:t>
            </a:r>
            <a:r>
              <a:rPr lang="it-IT" sz="1200" kern="50" dirty="0">
                <a:solidFill>
                  <a:srgbClr val="FF0000"/>
                </a:solidFill>
                <a:ea typeface="DejaVu Sans" panose="020B0603030804020204" pitchFamily="34" charset="0"/>
              </a:rPr>
              <a:t> of the </a:t>
            </a:r>
            <a:r>
              <a:rPr lang="it-IT" sz="1200" kern="50" dirty="0" err="1">
                <a:solidFill>
                  <a:srgbClr val="FF0000"/>
                </a:solidFill>
                <a:ea typeface="DejaVu Sans" panose="020B0603030804020204" pitchFamily="34" charset="0"/>
              </a:rPr>
              <a:t>provisions</a:t>
            </a:r>
            <a:r>
              <a:rPr lang="it-IT" sz="1200" kern="50" dirty="0">
                <a:solidFill>
                  <a:srgbClr val="FF0000"/>
                </a:solidFill>
                <a:ea typeface="DejaVu Sans" panose="020B0603030804020204" pitchFamily="34" charset="0"/>
              </a:rPr>
              <a:t> of the Convention and the </a:t>
            </a:r>
            <a:r>
              <a:rPr lang="it-IT" sz="1200" kern="50" dirty="0" err="1">
                <a:solidFill>
                  <a:srgbClr val="FF0000"/>
                </a:solidFill>
                <a:ea typeface="DejaVu Sans" panose="020B0603030804020204" pitchFamily="34" charset="0"/>
              </a:rPr>
              <a:t>Protocols</a:t>
            </a:r>
            <a:r>
              <a:rPr lang="it-IT" sz="1200" kern="50" dirty="0">
                <a:solidFill>
                  <a:srgbClr val="6A3A20"/>
                </a:solidFill>
                <a:ea typeface="DejaVu Sans" panose="020B0603030804020204" pitchFamily="34" charset="0"/>
              </a:rPr>
              <a:t> </a:t>
            </a:r>
            <a:r>
              <a:rPr lang="it-IT" sz="1200" kern="50" dirty="0" err="1">
                <a:solidFill>
                  <a:srgbClr val="6A3A20"/>
                </a:solidFill>
                <a:ea typeface="DejaVu Sans" panose="020B0603030804020204" pitchFamily="34" charset="0"/>
              </a:rPr>
              <a:t>thereto</a:t>
            </a:r>
            <a:r>
              <a:rPr lang="it-IT" sz="1200" kern="50" dirty="0">
                <a:solidFill>
                  <a:srgbClr val="6A3A20"/>
                </a:solidFill>
                <a:ea typeface="DejaVu Sans" panose="020B0603030804020204" pitchFamily="34" charset="0"/>
              </a:rPr>
              <a:t> </a:t>
            </a:r>
            <a:r>
              <a:rPr lang="it-IT" sz="1200" u="heavy" kern="50" dirty="0">
                <a:solidFill>
                  <a:srgbClr val="FF0000"/>
                </a:solidFill>
                <a:ea typeface="DejaVu Sans" panose="020B0603030804020204" pitchFamily="34" charset="0"/>
              </a:rPr>
              <a:t>by </a:t>
            </a:r>
            <a:r>
              <a:rPr lang="it-IT" sz="1200" u="heavy" kern="50" dirty="0" err="1">
                <a:solidFill>
                  <a:srgbClr val="FF0000"/>
                </a:solidFill>
                <a:ea typeface="DejaVu Sans" panose="020B0603030804020204" pitchFamily="34" charset="0"/>
              </a:rPr>
              <a:t>another</a:t>
            </a:r>
            <a:r>
              <a:rPr lang="it-IT" sz="1200" u="heavy" kern="50" dirty="0">
                <a:solidFill>
                  <a:srgbClr val="FF0000"/>
                </a:solidFill>
                <a:ea typeface="DejaVu Sans" panose="020B0603030804020204" pitchFamily="34" charset="0"/>
              </a:rPr>
              <a:t> High </a:t>
            </a:r>
            <a:r>
              <a:rPr lang="it-IT" sz="1200" u="heavy" kern="50" dirty="0" err="1">
                <a:solidFill>
                  <a:srgbClr val="FF0000"/>
                </a:solidFill>
                <a:ea typeface="DejaVu Sans" panose="020B0603030804020204" pitchFamily="34" charset="0"/>
              </a:rPr>
              <a:t>Contracting</a:t>
            </a:r>
            <a:r>
              <a:rPr lang="it-IT" sz="1200" u="heavy" kern="50" dirty="0">
                <a:solidFill>
                  <a:srgbClr val="FF0000"/>
                </a:solidFill>
                <a:ea typeface="DejaVu Sans" panose="020B0603030804020204" pitchFamily="34" charset="0"/>
              </a:rPr>
              <a:t> Party</a:t>
            </a:r>
            <a:r>
              <a:rPr lang="it-IT" sz="1200" kern="50" dirty="0">
                <a:solidFill>
                  <a:srgbClr val="6A3A20"/>
                </a:solidFill>
                <a:ea typeface="DejaVu Sans" panose="020B0603030804020204" pitchFamily="34" charset="0"/>
              </a:rPr>
              <a:t>”); detto controllo </a:t>
            </a:r>
            <a:r>
              <a:rPr lang="it-IT" sz="1200" b="1" kern="50" dirty="0">
                <a:solidFill>
                  <a:srgbClr val="FF0000"/>
                </a:solidFill>
                <a:ea typeface="DejaVu Sans" panose="020B0603030804020204" pitchFamily="34" charset="0"/>
              </a:rPr>
              <a:t>è </a:t>
            </a:r>
            <a:r>
              <a:rPr lang="it-IT" sz="1200" b="1" kern="50" dirty="0" smtClean="0">
                <a:solidFill>
                  <a:srgbClr val="FF0000"/>
                </a:solidFill>
                <a:ea typeface="DejaVu Sans" panose="020B0603030804020204" pitchFamily="34" charset="0"/>
              </a:rPr>
              <a:t>“di natura obiettiva” </a:t>
            </a:r>
            <a:r>
              <a:rPr lang="it-IT" sz="1200" kern="50" dirty="0">
                <a:solidFill>
                  <a:srgbClr val="6A3A20"/>
                </a:solidFill>
                <a:ea typeface="DejaVu Sans" panose="020B0603030804020204" pitchFamily="34" charset="0"/>
              </a:rPr>
              <a:t>(superamento dello schema classico dell’azione statale sul presupposto dell’illecito subito da un proprio cittadino), </a:t>
            </a:r>
            <a:r>
              <a:rPr lang="it-IT" sz="1200" u="heavy" kern="50" dirty="0">
                <a:solidFill>
                  <a:srgbClr val="FF0000"/>
                </a:solidFill>
                <a:ea typeface="DejaVu Sans" panose="020B0603030804020204" pitchFamily="34" charset="0"/>
              </a:rPr>
              <a:t>non è subordinato a un “interesse ad agire”</a:t>
            </a:r>
            <a:r>
              <a:rPr lang="it-IT" sz="1200" kern="50" dirty="0">
                <a:solidFill>
                  <a:srgbClr val="6A3A20"/>
                </a:solidFill>
                <a:ea typeface="DejaVu Sans" panose="020B0603030804020204" pitchFamily="34" charset="0"/>
              </a:rPr>
              <a:t> (lesione di “diritti propri”) ed </a:t>
            </a:r>
            <a:r>
              <a:rPr lang="it-IT" sz="1200" u="heavy" kern="50" dirty="0">
                <a:solidFill>
                  <a:srgbClr val="FF0000"/>
                </a:solidFill>
                <a:ea typeface="DejaVu Sans" panose="020B0603030804020204" pitchFamily="34" charset="0"/>
              </a:rPr>
              <a:t>è sottratto a logiche di reciprocità</a:t>
            </a:r>
            <a:r>
              <a:rPr lang="it-IT" sz="1200" kern="50" dirty="0">
                <a:solidFill>
                  <a:srgbClr val="6A3A20"/>
                </a:solidFill>
                <a:ea typeface="DejaVu Sans" panose="020B0603030804020204" pitchFamily="34" charset="0"/>
              </a:rPr>
              <a:t> (ciascuno Stato membro è tenuto a rispettare i diritti fondamentali anche se lo Stato che agisce dinanzi alla Corte non sarebbe stato tenuto, sotto il profilo temporale o territoriale, a un obbligo analogo - invero l'obbligo di rispettare la CEDU per ciascuno Stato parte </a:t>
            </a:r>
            <a:r>
              <a:rPr lang="it-IT" sz="1200" i="1" kern="50" dirty="0">
                <a:solidFill>
                  <a:srgbClr val="FF0000"/>
                </a:solidFill>
                <a:ea typeface="DejaVu Sans" panose="020B0603030804020204" pitchFamily="34" charset="0"/>
              </a:rPr>
              <a:t>è autonomo, non legato al rispetto del medesimo diritto da parte dello Stato che ne invoca la violazione: </a:t>
            </a:r>
            <a:r>
              <a:rPr lang="it-IT" sz="1200" kern="50" dirty="0">
                <a:solidFill>
                  <a:srgbClr val="FF0000"/>
                </a:solidFill>
                <a:ea typeface="DejaVu Sans" panose="020B0603030804020204" pitchFamily="34" charset="0"/>
              </a:rPr>
              <a:t>Comm. </a:t>
            </a:r>
            <a:r>
              <a:rPr lang="it-IT" sz="1200" kern="50" dirty="0" err="1">
                <a:solidFill>
                  <a:srgbClr val="FF0000"/>
                </a:solidFill>
                <a:ea typeface="DejaVu Sans" panose="020B0603030804020204" pitchFamily="34" charset="0"/>
              </a:rPr>
              <a:t>Eur</a:t>
            </a:r>
            <a:r>
              <a:rPr lang="it-IT" sz="1200" kern="50" dirty="0">
                <a:solidFill>
                  <a:srgbClr val="FF0000"/>
                </a:solidFill>
                <a:ea typeface="DejaVu Sans" panose="020B0603030804020204" pitchFamily="34" charset="0"/>
              </a:rPr>
              <a:t>. dir. uomo, </a:t>
            </a:r>
            <a:r>
              <a:rPr lang="it-IT" sz="1200" i="1" u="heavy" kern="50" dirty="0">
                <a:solidFill>
                  <a:srgbClr val="FF0000"/>
                </a:solidFill>
                <a:ea typeface="DejaVu Sans" panose="020B0603030804020204" pitchFamily="34" charset="0"/>
              </a:rPr>
              <a:t>Austria c. Italia</a:t>
            </a:r>
            <a:r>
              <a:rPr lang="it-IT" sz="1200" kern="50" dirty="0">
                <a:solidFill>
                  <a:srgbClr val="FF0000"/>
                </a:solidFill>
                <a:ea typeface="DejaVu Sans" panose="020B0603030804020204" pitchFamily="34" charset="0"/>
              </a:rPr>
              <a:t>, decisione della Commissione europea dei diritti dell'uomo, 11.1.1961, ric. n. 788/60</a:t>
            </a:r>
            <a:r>
              <a:rPr lang="it-IT" sz="1200" kern="50" dirty="0">
                <a:solidFill>
                  <a:srgbClr val="6A3A20"/>
                </a:solidFill>
                <a:ea typeface="DejaVu Sans" panose="020B0603030804020204" pitchFamily="34" charset="0"/>
              </a:rPr>
              <a:t>).</a:t>
            </a:r>
            <a:endParaRPr lang="it-IT" sz="1200" kern="50" dirty="0">
              <a:solidFill>
                <a:srgbClr val="6A3A20"/>
              </a:solidFill>
              <a:ea typeface="Lucida Sans Unicode" panose="020B0602030504020204" pitchFamily="34" charset="0"/>
            </a:endParaRPr>
          </a:p>
          <a:p>
            <a:pPr lvl="0" algn="just">
              <a:buClr>
                <a:srgbClr val="6A3A20"/>
              </a:buClr>
            </a:pPr>
            <a:r>
              <a:rPr lang="it-IT" sz="1200" kern="50" dirty="0">
                <a:solidFill>
                  <a:srgbClr val="6A3A20"/>
                </a:solidFill>
                <a:ea typeface="Lucida Sans Unicode" panose="020B0602030504020204" pitchFamily="34" charset="0"/>
              </a:rPr>
              <a:t> -la sentenza della Corte EDU che accerta la violazione (patologia) </a:t>
            </a:r>
            <a:r>
              <a:rPr lang="it-IT" sz="1200" u="heavy" kern="50" dirty="0">
                <a:solidFill>
                  <a:srgbClr val="FF0000"/>
                </a:solidFill>
                <a:ea typeface="Lucida Sans Unicode" panose="020B0602030504020204" pitchFamily="34" charset="0"/>
              </a:rPr>
              <a:t>è vincolante</a:t>
            </a:r>
            <a:r>
              <a:rPr lang="it-IT" sz="1200" kern="50" dirty="0">
                <a:solidFill>
                  <a:srgbClr val="6A3A20"/>
                </a:solidFill>
                <a:ea typeface="Lucida Sans Unicode" panose="020B0602030504020204" pitchFamily="34" charset="0"/>
              </a:rPr>
              <a:t> per lo Stato </a:t>
            </a:r>
            <a:r>
              <a:rPr lang="it-IT" sz="1200" kern="50" dirty="0" err="1">
                <a:solidFill>
                  <a:srgbClr val="6A3A20"/>
                </a:solidFill>
                <a:ea typeface="Lucida Sans Unicode" panose="020B0602030504020204" pitchFamily="34" charset="0"/>
              </a:rPr>
              <a:t>défendeur</a:t>
            </a:r>
            <a:r>
              <a:rPr lang="it-IT" sz="1200" kern="50" dirty="0">
                <a:solidFill>
                  <a:srgbClr val="6A3A20"/>
                </a:solidFill>
                <a:ea typeface="Lucida Sans Unicode" panose="020B0602030504020204" pitchFamily="34" charset="0"/>
              </a:rPr>
              <a:t> (art. 46, par. 1: “</a:t>
            </a:r>
            <a:r>
              <a:rPr lang="it-IT" sz="1200" i="1" kern="50" dirty="0">
                <a:solidFill>
                  <a:srgbClr val="FF0000"/>
                </a:solidFill>
                <a:ea typeface="Lucida Sans Unicode" panose="020B0602030504020204" pitchFamily="34" charset="0"/>
              </a:rPr>
              <a:t>The High </a:t>
            </a:r>
            <a:r>
              <a:rPr lang="it-IT" sz="1200" i="1" kern="50" dirty="0" err="1">
                <a:solidFill>
                  <a:srgbClr val="FF0000"/>
                </a:solidFill>
                <a:ea typeface="Lucida Sans Unicode" panose="020B0602030504020204" pitchFamily="34" charset="0"/>
              </a:rPr>
              <a:t>Contracting</a:t>
            </a:r>
            <a:r>
              <a:rPr lang="it-IT" sz="1200" i="1" kern="50" dirty="0">
                <a:solidFill>
                  <a:srgbClr val="FF0000"/>
                </a:solidFill>
                <a:ea typeface="Lucida Sans Unicode" panose="020B0602030504020204" pitchFamily="34" charset="0"/>
              </a:rPr>
              <a:t> Parties </a:t>
            </a:r>
            <a:r>
              <a:rPr lang="it-IT" sz="1200" i="1" kern="50" dirty="0" err="1">
                <a:solidFill>
                  <a:srgbClr val="FF0000"/>
                </a:solidFill>
                <a:ea typeface="Lucida Sans Unicode" panose="020B0602030504020204" pitchFamily="34" charset="0"/>
              </a:rPr>
              <a:t>undertake</a:t>
            </a:r>
            <a:r>
              <a:rPr lang="it-IT" sz="1200" i="1" kern="50" dirty="0">
                <a:solidFill>
                  <a:srgbClr val="FF0000"/>
                </a:solidFill>
                <a:ea typeface="Lucida Sans Unicode" panose="020B0602030504020204" pitchFamily="34" charset="0"/>
              </a:rPr>
              <a:t> to </a:t>
            </a:r>
            <a:r>
              <a:rPr lang="it-IT" sz="1200" i="1" kern="50" dirty="0" err="1">
                <a:solidFill>
                  <a:srgbClr val="FF0000"/>
                </a:solidFill>
                <a:ea typeface="Lucida Sans Unicode" panose="020B0602030504020204" pitchFamily="34" charset="0"/>
              </a:rPr>
              <a:t>abide</a:t>
            </a:r>
            <a:r>
              <a:rPr lang="it-IT" sz="1200" i="1" kern="50" dirty="0">
                <a:solidFill>
                  <a:srgbClr val="FF0000"/>
                </a:solidFill>
                <a:ea typeface="Lucida Sans Unicode" panose="020B0602030504020204" pitchFamily="34" charset="0"/>
              </a:rPr>
              <a:t> by the </a:t>
            </a:r>
            <a:r>
              <a:rPr lang="it-IT" sz="1200" i="1" kern="50" dirty="0" err="1">
                <a:solidFill>
                  <a:srgbClr val="FF0000"/>
                </a:solidFill>
                <a:ea typeface="Lucida Sans Unicode" panose="020B0602030504020204" pitchFamily="34" charset="0"/>
              </a:rPr>
              <a:t>final</a:t>
            </a:r>
            <a:r>
              <a:rPr lang="it-IT" sz="1200" i="1" kern="50" dirty="0">
                <a:solidFill>
                  <a:srgbClr val="FF0000"/>
                </a:solidFill>
                <a:ea typeface="Lucida Sans Unicode" panose="020B0602030504020204" pitchFamily="34" charset="0"/>
              </a:rPr>
              <a:t> </a:t>
            </a:r>
            <a:r>
              <a:rPr lang="it-IT" sz="1200" i="1" kern="50" dirty="0" err="1">
                <a:solidFill>
                  <a:srgbClr val="FF0000"/>
                </a:solidFill>
                <a:ea typeface="Lucida Sans Unicode" panose="020B0602030504020204" pitchFamily="34" charset="0"/>
              </a:rPr>
              <a:t>judgment</a:t>
            </a:r>
            <a:r>
              <a:rPr lang="it-IT" sz="1200" i="1" kern="50" dirty="0">
                <a:solidFill>
                  <a:srgbClr val="FF0000"/>
                </a:solidFill>
                <a:ea typeface="Lucida Sans Unicode" panose="020B0602030504020204" pitchFamily="34" charset="0"/>
              </a:rPr>
              <a:t> of the Court in </a:t>
            </a:r>
            <a:r>
              <a:rPr lang="it-IT" sz="1200" i="1" kern="50" dirty="0" err="1">
                <a:solidFill>
                  <a:srgbClr val="FF0000"/>
                </a:solidFill>
                <a:ea typeface="Lucida Sans Unicode" panose="020B0602030504020204" pitchFamily="34" charset="0"/>
              </a:rPr>
              <a:t>any</a:t>
            </a:r>
            <a:r>
              <a:rPr lang="it-IT" sz="1200" i="1" kern="50" dirty="0">
                <a:solidFill>
                  <a:srgbClr val="FF0000"/>
                </a:solidFill>
                <a:ea typeface="Lucida Sans Unicode" panose="020B0602030504020204" pitchFamily="34" charset="0"/>
              </a:rPr>
              <a:t> case to </a:t>
            </a:r>
            <a:r>
              <a:rPr lang="it-IT" sz="1200" i="1" kern="50" dirty="0" err="1">
                <a:solidFill>
                  <a:srgbClr val="FF0000"/>
                </a:solidFill>
                <a:ea typeface="Lucida Sans Unicode" panose="020B0602030504020204" pitchFamily="34" charset="0"/>
              </a:rPr>
              <a:t>which</a:t>
            </a:r>
            <a:r>
              <a:rPr lang="it-IT" sz="1200" i="1" kern="50" dirty="0">
                <a:solidFill>
                  <a:srgbClr val="FF0000"/>
                </a:solidFill>
                <a:ea typeface="Lucida Sans Unicode" panose="020B0602030504020204" pitchFamily="34" charset="0"/>
              </a:rPr>
              <a:t> </a:t>
            </a:r>
            <a:r>
              <a:rPr lang="it-IT" sz="1200" i="1" kern="50" dirty="0" err="1">
                <a:solidFill>
                  <a:srgbClr val="FF0000"/>
                </a:solidFill>
                <a:ea typeface="Lucida Sans Unicode" panose="020B0602030504020204" pitchFamily="34" charset="0"/>
              </a:rPr>
              <a:t>they</a:t>
            </a:r>
            <a:r>
              <a:rPr lang="it-IT" sz="1200" i="1" kern="50" dirty="0">
                <a:solidFill>
                  <a:srgbClr val="FF0000"/>
                </a:solidFill>
                <a:ea typeface="Lucida Sans Unicode" panose="020B0602030504020204" pitchFamily="34" charset="0"/>
              </a:rPr>
              <a:t> are parties</a:t>
            </a:r>
            <a:r>
              <a:rPr lang="it-IT" sz="1200" kern="50" dirty="0">
                <a:solidFill>
                  <a:srgbClr val="6A3A20"/>
                </a:solidFill>
                <a:ea typeface="Lucida Sans Unicode" panose="020B0602030504020204" pitchFamily="34" charset="0"/>
              </a:rPr>
              <a:t>”); questi è tenuto ad assumere le misure necessarie per rimuovere la violazione (a beneficio dell’individuo leso); il controllo delle misure “di seguito” è rimesso al </a:t>
            </a:r>
            <a:r>
              <a:rPr lang="it-IT" sz="1200" kern="50" dirty="0">
                <a:solidFill>
                  <a:srgbClr val="FF0000"/>
                </a:solidFill>
                <a:ea typeface="Lucida Sans Unicode" panose="020B0602030504020204" pitchFamily="34" charset="0"/>
              </a:rPr>
              <a:t>Comitato dei ministri del Consiglio d’Europa</a:t>
            </a:r>
            <a:r>
              <a:rPr lang="it-IT" sz="1200" kern="50" dirty="0">
                <a:solidFill>
                  <a:srgbClr val="6A3A20"/>
                </a:solidFill>
                <a:ea typeface="Lucida Sans Unicode" panose="020B0602030504020204" pitchFamily="34" charset="0"/>
              </a:rPr>
              <a:t>, che può, all’occorrenza, attivare la Corte perché accerti la violazione dell’obbligo di eseguire la sentenza (art. 46, par. 4 e 5). </a:t>
            </a:r>
            <a:r>
              <a:rPr lang="it-IT" sz="1200" kern="50" dirty="0" smtClean="0">
                <a:solidFill>
                  <a:srgbClr val="6A3A20"/>
                </a:solidFill>
                <a:ea typeface="Lucida Sans Unicode" panose="020B0602030504020204" pitchFamily="34" charset="0"/>
              </a:rPr>
              <a:t>La </a:t>
            </a:r>
            <a:r>
              <a:rPr lang="it-IT" sz="1200" kern="50" dirty="0">
                <a:solidFill>
                  <a:srgbClr val="6A3A20"/>
                </a:solidFill>
                <a:ea typeface="Lucida Sans Unicode" panose="020B0602030504020204" pitchFamily="34" charset="0"/>
              </a:rPr>
              <a:t>sentenza della Corte (ex art. 46) può altresì obbligare lo Stato responsabile di una violazione a versare </a:t>
            </a:r>
            <a:r>
              <a:rPr lang="it-IT" sz="1200" u="heavy" kern="50" dirty="0">
                <a:solidFill>
                  <a:srgbClr val="FF0000"/>
                </a:solidFill>
                <a:ea typeface="Lucida Sans Unicode" panose="020B0602030504020204" pitchFamily="34" charset="0"/>
              </a:rPr>
              <a:t>all'individuo leso un indennizzo, commisurato al </a:t>
            </a:r>
            <a:r>
              <a:rPr lang="it-IT" sz="1200" u="heavy" kern="50" dirty="0" smtClean="0">
                <a:solidFill>
                  <a:srgbClr val="FF0000"/>
                </a:solidFill>
                <a:ea typeface="Lucida Sans Unicode" panose="020B0602030504020204" pitchFamily="34" charset="0"/>
              </a:rPr>
              <a:t>pregiudizio </a:t>
            </a:r>
            <a:r>
              <a:rPr lang="it-IT" sz="1200" u="heavy" kern="50" dirty="0">
                <a:solidFill>
                  <a:srgbClr val="FF0000"/>
                </a:solidFill>
                <a:ea typeface="Lucida Sans Unicode" panose="020B0602030504020204" pitchFamily="34" charset="0"/>
              </a:rPr>
              <a:t>ex aequo</a:t>
            </a:r>
            <a:r>
              <a:rPr lang="it-IT" sz="1200" kern="50" dirty="0">
                <a:solidFill>
                  <a:srgbClr val="6A3A20"/>
                </a:solidFill>
                <a:ea typeface="Lucida Sans Unicode" panose="020B0602030504020204" pitchFamily="34" charset="0"/>
              </a:rPr>
              <a:t>, detto “</a:t>
            </a:r>
            <a:r>
              <a:rPr lang="it-IT" sz="1200" u="sng" kern="50" dirty="0">
                <a:solidFill>
                  <a:srgbClr val="FF0000"/>
                </a:solidFill>
                <a:ea typeface="Lucida Sans Unicode" panose="020B0602030504020204" pitchFamily="34" charset="0"/>
              </a:rPr>
              <a:t>equa soddisfazione</a:t>
            </a:r>
            <a:r>
              <a:rPr lang="it-IT" sz="1200" kern="50" dirty="0">
                <a:solidFill>
                  <a:srgbClr val="6A3A20"/>
                </a:solidFill>
                <a:ea typeface="Lucida Sans Unicode" panose="020B0602030504020204" pitchFamily="34" charset="0"/>
              </a:rPr>
              <a:t>” (alle condizioni dell'art. 41 CEDU: riparazione per equivalenti). </a:t>
            </a:r>
            <a:endParaRPr lang="it-IT" sz="1200" kern="50" dirty="0" smtClean="0">
              <a:solidFill>
                <a:srgbClr val="6A3A20"/>
              </a:solidFill>
              <a:ea typeface="Lucida Sans Unicode" panose="020B0602030504020204" pitchFamily="34" charset="0"/>
            </a:endParaRPr>
          </a:p>
          <a:p>
            <a:pPr lvl="0" algn="just">
              <a:buClr>
                <a:srgbClr val="6A3A20"/>
              </a:buClr>
            </a:pPr>
            <a:r>
              <a:rPr lang="it-IT" sz="1200" kern="50" dirty="0" smtClean="0">
                <a:solidFill>
                  <a:srgbClr val="6A3A20"/>
                </a:solidFill>
              </a:rPr>
              <a:t>Quanto ai diritti protetti e alla loro interpretazione: </a:t>
            </a:r>
            <a:endParaRPr lang="it-IT" sz="1200" dirty="0">
              <a:solidFill>
                <a:srgbClr val="6A3A20"/>
              </a:solidFill>
            </a:endParaRPr>
          </a:p>
        </p:txBody>
      </p:sp>
    </p:spTree>
    <p:extLst>
      <p:ext uri="{BB962C8B-B14F-4D97-AF65-F5344CB8AC3E}">
        <p14:creationId xmlns:p14="http://schemas.microsoft.com/office/powerpoint/2010/main" val="21272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6A3A20"/>
                </a:solidFill>
              </a:rPr>
              <a:t>La CEDU </a:t>
            </a:r>
            <a:r>
              <a:rPr lang="it-IT" dirty="0" smtClean="0">
                <a:solidFill>
                  <a:srgbClr val="6A3A20"/>
                </a:solidFill>
              </a:rPr>
              <a:t>strumento «dell’ordine </a:t>
            </a:r>
            <a:r>
              <a:rPr lang="it-IT" dirty="0">
                <a:solidFill>
                  <a:srgbClr val="6A3A20"/>
                </a:solidFill>
              </a:rPr>
              <a:t>pubblico </a:t>
            </a:r>
            <a:r>
              <a:rPr lang="it-IT" dirty="0" smtClean="0">
                <a:solidFill>
                  <a:srgbClr val="6A3A20"/>
                </a:solidFill>
              </a:rPr>
              <a:t>europeo»</a:t>
            </a:r>
            <a:endParaRPr lang="it-IT" dirty="0"/>
          </a:p>
        </p:txBody>
      </p:sp>
      <p:sp>
        <p:nvSpPr>
          <p:cNvPr id="3" name="Segnaposto contenuto 2"/>
          <p:cNvSpPr>
            <a:spLocks noGrp="1"/>
          </p:cNvSpPr>
          <p:nvPr>
            <p:ph idx="1"/>
          </p:nvPr>
        </p:nvSpPr>
        <p:spPr/>
        <p:txBody>
          <a:bodyPr>
            <a:normAutofit fontScale="62500" lnSpcReduction="20000"/>
          </a:bodyPr>
          <a:lstStyle/>
          <a:p>
            <a:pPr indent="144145" algn="just">
              <a:spcAft>
                <a:spcPts val="0"/>
              </a:spcAft>
            </a:pPr>
            <a:r>
              <a:rPr lang="it-IT" kern="50" dirty="0" smtClean="0">
                <a:ea typeface="DejaVu Sans" panose="020B0603030804020204" pitchFamily="34" charset="0"/>
              </a:rPr>
              <a:t>I diritti protetti hanno </a:t>
            </a:r>
            <a:r>
              <a:rPr lang="it-IT" kern="50" dirty="0">
                <a:ea typeface="DejaVu Sans" panose="020B0603030804020204" pitchFamily="34" charset="0"/>
              </a:rPr>
              <a:t>contenuto (prevalentemente) </a:t>
            </a:r>
            <a:r>
              <a:rPr lang="it-IT" b="1" kern="50" dirty="0">
                <a:ea typeface="DejaVu Sans" panose="020B0603030804020204" pitchFamily="34" charset="0"/>
              </a:rPr>
              <a:t>civile e politico</a:t>
            </a:r>
            <a:r>
              <a:rPr lang="it-IT" kern="50" dirty="0">
                <a:ea typeface="DejaVu Sans" panose="020B0603030804020204" pitchFamily="34" charset="0"/>
              </a:rPr>
              <a:t> (diritto alla vita, art. 2; divieto di tortura e trattamenti inumani e degradanti, art. 3, ecc.), integrati da vari Protocolli; </a:t>
            </a:r>
            <a:endParaRPr lang="it-IT" kern="50" dirty="0" smtClean="0">
              <a:ea typeface="DejaVu Sans" panose="020B0603030804020204" pitchFamily="34" charset="0"/>
            </a:endParaRPr>
          </a:p>
          <a:p>
            <a:pPr indent="144145" algn="just">
              <a:spcAft>
                <a:spcPts val="0"/>
              </a:spcAft>
            </a:pPr>
            <a:r>
              <a:rPr lang="it-IT" kern="50" dirty="0">
                <a:solidFill>
                  <a:srgbClr val="6A3A20"/>
                </a:solidFill>
                <a:ea typeface="DejaVu Sans" panose="020B0603030804020204" pitchFamily="34" charset="0"/>
              </a:rPr>
              <a:t>Diritti che prevedono obblighi “negativi” (immediatamente esigibili) ma anche </a:t>
            </a:r>
            <a:r>
              <a:rPr lang="it-IT" b="1" kern="50" dirty="0">
                <a:solidFill>
                  <a:srgbClr val="FF0000"/>
                </a:solidFill>
                <a:ea typeface="DejaVu Sans" panose="020B0603030804020204" pitchFamily="34" charset="0"/>
              </a:rPr>
              <a:t>obblighi positivi</a:t>
            </a:r>
            <a:r>
              <a:rPr lang="it-IT" kern="50" dirty="0">
                <a:solidFill>
                  <a:srgbClr val="6A3A20"/>
                </a:solidFill>
                <a:ea typeface="DejaVu Sans" panose="020B0603030804020204" pitchFamily="34" charset="0"/>
              </a:rPr>
              <a:t> (interventi normativi) da parte degli Stati membri (schema dei diritti economici, sociali, culturali).</a:t>
            </a:r>
            <a:endParaRPr lang="it-IT" kern="50" dirty="0" smtClean="0">
              <a:ea typeface="DejaVu Sans" panose="020B0603030804020204" pitchFamily="34" charset="0"/>
            </a:endParaRPr>
          </a:p>
          <a:p>
            <a:pPr indent="144145" algn="just">
              <a:spcAft>
                <a:spcPts val="0"/>
              </a:spcAft>
            </a:pPr>
            <a:r>
              <a:rPr lang="it-IT" kern="50" dirty="0" smtClean="0">
                <a:ea typeface="DejaVu Sans" panose="020B0603030804020204" pitchFamily="34" charset="0"/>
              </a:rPr>
              <a:t>alcuni sono </a:t>
            </a:r>
            <a:r>
              <a:rPr lang="it-IT" b="1" kern="50" dirty="0" smtClean="0">
                <a:ea typeface="DejaVu Sans" panose="020B0603030804020204" pitchFamily="34" charset="0"/>
              </a:rPr>
              <a:t>incondizionati </a:t>
            </a:r>
            <a:r>
              <a:rPr lang="it-IT" b="1" kern="50" dirty="0">
                <a:ea typeface="DejaVu Sans" panose="020B0603030804020204" pitchFamily="34" charset="0"/>
              </a:rPr>
              <a:t>e inderogabili</a:t>
            </a:r>
            <a:r>
              <a:rPr lang="it-IT" kern="50" dirty="0">
                <a:ea typeface="DejaVu Sans" panose="020B0603030804020204" pitchFamily="34" charset="0"/>
              </a:rPr>
              <a:t> (art. </a:t>
            </a:r>
            <a:r>
              <a:rPr lang="it-IT" kern="50" dirty="0" smtClean="0">
                <a:ea typeface="DejaVu Sans" panose="020B0603030804020204" pitchFamily="34" charset="0"/>
              </a:rPr>
              <a:t>15, limiti alla derogabilità dei diritti in caso di grave emergenza nazionale, quali conflitto internazionale o interno, terrorismo; </a:t>
            </a:r>
            <a:r>
              <a:rPr lang="it-IT" kern="50" dirty="0">
                <a:ea typeface="DejaVu Sans" panose="020B0603030804020204" pitchFamily="34" charset="0"/>
              </a:rPr>
              <a:t>diritto alla vita, divieto di tortura, divieto di riduzione in schiavitù, legalità delle pene, non derogabili neppure in situazioni di grave emergenza </a:t>
            </a:r>
            <a:r>
              <a:rPr lang="it-IT" kern="50" dirty="0" smtClean="0">
                <a:ea typeface="DejaVu Sans" panose="020B0603030804020204" pitchFamily="34" charset="0"/>
              </a:rPr>
              <a:t>nazionale);</a:t>
            </a:r>
          </a:p>
          <a:p>
            <a:pPr indent="144145" algn="just">
              <a:spcAft>
                <a:spcPts val="0"/>
              </a:spcAft>
            </a:pPr>
            <a:r>
              <a:rPr lang="it-IT" kern="50" dirty="0" smtClean="0">
                <a:ea typeface="DejaVu Sans" panose="020B0603030804020204" pitchFamily="34" charset="0"/>
              </a:rPr>
              <a:t>Gli altri sono </a:t>
            </a:r>
            <a:r>
              <a:rPr lang="it-IT" b="1" kern="50" dirty="0" smtClean="0">
                <a:ea typeface="DejaVu Sans" panose="020B0603030804020204" pitchFamily="34" charset="0"/>
              </a:rPr>
              <a:t>derogabili</a:t>
            </a:r>
            <a:r>
              <a:rPr lang="it-IT" kern="50" dirty="0" smtClean="0">
                <a:ea typeface="DejaVu Sans" panose="020B0603030804020204" pitchFamily="34" charset="0"/>
              </a:rPr>
              <a:t>, oltre che per </a:t>
            </a:r>
            <a:r>
              <a:rPr lang="it-IT" kern="50" dirty="0">
                <a:ea typeface="DejaVu Sans" panose="020B0603030804020204" pitchFamily="34" charset="0"/>
              </a:rPr>
              <a:t>esigenze </a:t>
            </a:r>
            <a:r>
              <a:rPr lang="it-IT" kern="50" dirty="0" smtClean="0">
                <a:ea typeface="DejaVu Sans" panose="020B0603030804020204" pitchFamily="34" charset="0"/>
              </a:rPr>
              <a:t>d’emergenza pubblica (art. 15) anche per offrire garanzia a contrapposte esigenze di «</a:t>
            </a:r>
            <a:r>
              <a:rPr lang="it-IT" kern="50" dirty="0" err="1" smtClean="0">
                <a:ea typeface="DejaVu Sans" panose="020B0603030804020204" pitchFamily="34" charset="0"/>
              </a:rPr>
              <a:t>governance</a:t>
            </a:r>
            <a:r>
              <a:rPr lang="it-IT" kern="50" dirty="0" smtClean="0">
                <a:ea typeface="DejaVu Sans" panose="020B0603030804020204" pitchFamily="34" charset="0"/>
              </a:rPr>
              <a:t>» nazionale o per rendere effettivi diritti dei terzi (es. art. 8, 9, 10, 11); dette deroghe («ingerenze») </a:t>
            </a:r>
            <a:r>
              <a:rPr lang="it-IT" u="sng" kern="50" dirty="0" smtClean="0">
                <a:solidFill>
                  <a:srgbClr val="FF0000"/>
                </a:solidFill>
                <a:ea typeface="DejaVu Sans" panose="020B0603030804020204" pitchFamily="34" charset="0"/>
              </a:rPr>
              <a:t>sono tuttavia auto-limitate</a:t>
            </a:r>
            <a:r>
              <a:rPr lang="it-IT" kern="50" dirty="0" smtClean="0">
                <a:ea typeface="DejaVu Sans" panose="020B0603030804020204" pitchFamily="34" charset="0"/>
              </a:rPr>
              <a:t>: debbono rispondere a requisiti sanciti dalle specifiche norme protettive della CEDU (previsione da parte della legge; perseguimento di esigenze imperiose in una società democratica; necessità; proporzionalità); detti requisiti limitano il «margine di discrezionalità» del legislatore nazionale; essi sono oggetto di controllo da parte degli organi della CEDU;</a:t>
            </a:r>
          </a:p>
          <a:p>
            <a:pPr indent="144145" algn="just">
              <a:spcAft>
                <a:spcPts val="0"/>
              </a:spcAft>
            </a:pPr>
            <a:r>
              <a:rPr lang="it-IT" kern="50" dirty="0" smtClean="0">
                <a:ea typeface="DejaVu Sans" panose="020B0603030804020204" pitchFamily="34" charset="0"/>
              </a:rPr>
              <a:t>Esigenza (complessa) di stabilire un «giusto equilibrio» (test </a:t>
            </a:r>
            <a:r>
              <a:rPr lang="it-IT" kern="50" dirty="0">
                <a:ea typeface="DejaVu Sans" panose="020B0603030804020204" pitchFamily="34" charset="0"/>
              </a:rPr>
              <a:t>di </a:t>
            </a:r>
            <a:r>
              <a:rPr lang="it-IT" u="sng" kern="50" dirty="0">
                <a:solidFill>
                  <a:srgbClr val="FF0000"/>
                </a:solidFill>
                <a:ea typeface="DejaVu Sans" panose="020B0603030804020204" pitchFamily="34" charset="0"/>
              </a:rPr>
              <a:t>“bilanciamento</a:t>
            </a:r>
            <a:r>
              <a:rPr lang="it-IT" u="sng" kern="50" dirty="0" smtClean="0">
                <a:solidFill>
                  <a:srgbClr val="FF0000"/>
                </a:solidFill>
                <a:ea typeface="DejaVu Sans" panose="020B0603030804020204" pitchFamily="34" charset="0"/>
              </a:rPr>
              <a:t>”</a:t>
            </a:r>
            <a:r>
              <a:rPr lang="it-IT" kern="50" dirty="0" smtClean="0">
                <a:ea typeface="DejaVu Sans" panose="020B0603030804020204" pitchFamily="34" charset="0"/>
              </a:rPr>
              <a:t>) fra l’esigenza di rispettare i diritti </a:t>
            </a:r>
            <a:r>
              <a:rPr lang="it-IT" kern="50" dirty="0">
                <a:ea typeface="DejaVu Sans" panose="020B0603030804020204" pitchFamily="34" charset="0"/>
              </a:rPr>
              <a:t>fondamentali e </a:t>
            </a:r>
            <a:r>
              <a:rPr lang="it-IT" kern="50" dirty="0" smtClean="0">
                <a:ea typeface="DejaVu Sans" panose="020B0603030804020204" pitchFamily="34" charset="0"/>
              </a:rPr>
              <a:t>le specifiche scelte di governo dei vari Stati membri, ivi </a:t>
            </a:r>
            <a:r>
              <a:rPr lang="it-IT" kern="50" dirty="0">
                <a:ea typeface="DejaVu Sans" panose="020B0603030804020204" pitchFamily="34" charset="0"/>
              </a:rPr>
              <a:t>compresi la tutela dei </a:t>
            </a:r>
            <a:r>
              <a:rPr lang="it-IT" kern="50" dirty="0" smtClean="0">
                <a:ea typeface="DejaVu Sans" panose="020B0603030804020204" pitchFamily="34" charset="0"/>
              </a:rPr>
              <a:t>terzi). </a:t>
            </a:r>
            <a:endParaRPr lang="it-IT" kern="50" dirty="0">
              <a:ea typeface="Lucida Sans Unicode" panose="020B0602030504020204" pitchFamily="34" charset="0"/>
            </a:endParaRPr>
          </a:p>
          <a:p>
            <a:endParaRPr lang="it-IT" dirty="0"/>
          </a:p>
        </p:txBody>
      </p:sp>
    </p:spTree>
    <p:extLst>
      <p:ext uri="{BB962C8B-B14F-4D97-AF65-F5344CB8AC3E}">
        <p14:creationId xmlns:p14="http://schemas.microsoft.com/office/powerpoint/2010/main" val="14509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Questioni</a:t>
            </a:r>
            <a:endParaRPr lang="en-US" dirty="0"/>
          </a:p>
        </p:txBody>
      </p:sp>
      <p:sp>
        <p:nvSpPr>
          <p:cNvPr id="3" name="Segnaposto contenuto 2"/>
          <p:cNvSpPr>
            <a:spLocks noGrp="1"/>
          </p:cNvSpPr>
          <p:nvPr>
            <p:ph sz="half" idx="1"/>
          </p:nvPr>
        </p:nvSpPr>
        <p:spPr/>
        <p:txBody>
          <a:bodyPr>
            <a:normAutofit fontScale="70000" lnSpcReduction="20000"/>
          </a:bodyPr>
          <a:lstStyle/>
          <a:p>
            <a:r>
              <a:rPr lang="en-US" dirty="0" smtClean="0"/>
              <a:t>I </a:t>
            </a:r>
            <a:r>
              <a:rPr lang="en-US" dirty="0" err="1" smtClean="0"/>
              <a:t>soggetti</a:t>
            </a:r>
            <a:r>
              <a:rPr lang="en-US" dirty="0" smtClean="0"/>
              <a:t> del </a:t>
            </a:r>
            <a:r>
              <a:rPr lang="en-US" dirty="0" err="1" smtClean="0"/>
              <a:t>diritto</a:t>
            </a:r>
            <a:r>
              <a:rPr lang="en-US" dirty="0" smtClean="0"/>
              <a:t> </a:t>
            </a:r>
            <a:r>
              <a:rPr lang="en-US" dirty="0" err="1" smtClean="0"/>
              <a:t>internazionale</a:t>
            </a:r>
            <a:endParaRPr lang="en-US" dirty="0" smtClean="0"/>
          </a:p>
          <a:p>
            <a:r>
              <a:rPr lang="en-US" dirty="0" smtClean="0"/>
              <a:t>Lo </a:t>
            </a:r>
            <a:r>
              <a:rPr lang="en-US" dirty="0" err="1" smtClean="0"/>
              <a:t>Stato</a:t>
            </a:r>
            <a:r>
              <a:rPr lang="en-US" dirty="0" smtClean="0"/>
              <a:t>: </a:t>
            </a:r>
            <a:r>
              <a:rPr lang="en-US" dirty="0" err="1" smtClean="0"/>
              <a:t>definizione</a:t>
            </a:r>
            <a:endParaRPr lang="en-US" dirty="0" smtClean="0"/>
          </a:p>
          <a:p>
            <a:r>
              <a:rPr lang="en-US" dirty="0" smtClean="0"/>
              <a:t>La </a:t>
            </a:r>
            <a:r>
              <a:rPr lang="en-US" dirty="0" err="1" smtClean="0"/>
              <a:t>sovranità</a:t>
            </a:r>
            <a:r>
              <a:rPr lang="en-US" dirty="0" smtClean="0"/>
              <a:t> </a:t>
            </a:r>
            <a:r>
              <a:rPr lang="en-US" dirty="0" err="1" smtClean="0"/>
              <a:t>interna</a:t>
            </a:r>
            <a:r>
              <a:rPr lang="en-US" dirty="0" smtClean="0"/>
              <a:t>. </a:t>
            </a:r>
            <a:r>
              <a:rPr lang="en-US" dirty="0" err="1" smtClean="0"/>
              <a:t>Nozione</a:t>
            </a:r>
            <a:r>
              <a:rPr lang="en-US" dirty="0" smtClean="0"/>
              <a:t>. </a:t>
            </a:r>
            <a:endParaRPr lang="en-US" dirty="0" smtClean="0"/>
          </a:p>
          <a:p>
            <a:r>
              <a:rPr lang="en-US" dirty="0" err="1" smtClean="0"/>
              <a:t>Gli</a:t>
            </a:r>
            <a:r>
              <a:rPr lang="en-US" dirty="0" smtClean="0"/>
              <a:t> </a:t>
            </a:r>
            <a:r>
              <a:rPr lang="en-US" dirty="0" err="1" smtClean="0"/>
              <a:t>enti</a:t>
            </a:r>
            <a:r>
              <a:rPr lang="en-US" dirty="0" smtClean="0"/>
              <a:t> infra-</a:t>
            </a:r>
            <a:r>
              <a:rPr lang="en-US" dirty="0" err="1" smtClean="0"/>
              <a:t>statali</a:t>
            </a:r>
            <a:r>
              <a:rPr lang="en-US" dirty="0" smtClean="0"/>
              <a:t> </a:t>
            </a:r>
            <a:r>
              <a:rPr lang="en-US" dirty="0" err="1" smtClean="0"/>
              <a:t>nel</a:t>
            </a:r>
            <a:r>
              <a:rPr lang="en-US" dirty="0" smtClean="0"/>
              <a:t> </a:t>
            </a:r>
            <a:r>
              <a:rPr lang="en-US" dirty="0" err="1" smtClean="0"/>
              <a:t>diritto</a:t>
            </a:r>
            <a:r>
              <a:rPr lang="en-US" dirty="0" smtClean="0"/>
              <a:t> </a:t>
            </a:r>
            <a:r>
              <a:rPr lang="en-US" dirty="0" err="1" smtClean="0"/>
              <a:t>internazionale</a:t>
            </a:r>
            <a:endParaRPr lang="en-US" dirty="0" smtClean="0"/>
          </a:p>
          <a:p>
            <a:r>
              <a:rPr lang="en-US" dirty="0" smtClean="0"/>
              <a:t>La </a:t>
            </a:r>
            <a:r>
              <a:rPr lang="en-US" dirty="0" err="1" smtClean="0"/>
              <a:t>sovranità</a:t>
            </a:r>
            <a:r>
              <a:rPr lang="en-US" dirty="0" smtClean="0"/>
              <a:t> </a:t>
            </a:r>
            <a:r>
              <a:rPr lang="en-US" dirty="0" err="1" smtClean="0"/>
              <a:t>interna</a:t>
            </a:r>
            <a:r>
              <a:rPr lang="en-US" dirty="0" smtClean="0"/>
              <a:t>. </a:t>
            </a:r>
            <a:r>
              <a:rPr lang="en-US" dirty="0" err="1" smtClean="0"/>
              <a:t>Gli</a:t>
            </a:r>
            <a:r>
              <a:rPr lang="en-US" dirty="0" smtClean="0"/>
              <a:t> </a:t>
            </a:r>
            <a:r>
              <a:rPr lang="en-US" dirty="0" err="1" smtClean="0"/>
              <a:t>insorti</a:t>
            </a:r>
            <a:endParaRPr lang="en-US" dirty="0" smtClean="0"/>
          </a:p>
          <a:p>
            <a:r>
              <a:rPr lang="en-US" dirty="0" smtClean="0"/>
              <a:t>La </a:t>
            </a:r>
            <a:r>
              <a:rPr lang="en-US" dirty="0" err="1" smtClean="0"/>
              <a:t>sovranità</a:t>
            </a:r>
            <a:r>
              <a:rPr lang="en-US" dirty="0" smtClean="0"/>
              <a:t> </a:t>
            </a:r>
            <a:r>
              <a:rPr lang="en-US" dirty="0" err="1" smtClean="0"/>
              <a:t>esterna</a:t>
            </a:r>
            <a:r>
              <a:rPr lang="en-US" dirty="0" smtClean="0"/>
              <a:t>. </a:t>
            </a:r>
            <a:r>
              <a:rPr lang="en-US" dirty="0" err="1" smtClean="0"/>
              <a:t>L’appartenenza</a:t>
            </a:r>
            <a:r>
              <a:rPr lang="en-US" dirty="0" smtClean="0"/>
              <a:t> a </a:t>
            </a:r>
            <a:r>
              <a:rPr lang="en-US" dirty="0" err="1" smtClean="0"/>
              <a:t>organizzazioni</a:t>
            </a:r>
            <a:r>
              <a:rPr lang="en-US" dirty="0" smtClean="0"/>
              <a:t> di </a:t>
            </a:r>
            <a:r>
              <a:rPr lang="en-US" dirty="0" err="1" smtClean="0"/>
              <a:t>integrazione</a:t>
            </a:r>
            <a:r>
              <a:rPr lang="en-US" dirty="0" smtClean="0"/>
              <a:t> </a:t>
            </a:r>
            <a:r>
              <a:rPr lang="en-US" dirty="0" err="1" smtClean="0"/>
              <a:t>economica</a:t>
            </a:r>
            <a:endParaRPr lang="en-US" dirty="0" smtClean="0"/>
          </a:p>
          <a:p>
            <a:r>
              <a:rPr lang="en-US" dirty="0" smtClean="0"/>
              <a:t>La base </a:t>
            </a:r>
            <a:r>
              <a:rPr lang="en-US" dirty="0" err="1" smtClean="0"/>
              <a:t>territoriale</a:t>
            </a:r>
            <a:r>
              <a:rPr lang="en-US" dirty="0" smtClean="0"/>
              <a:t> </a:t>
            </a:r>
            <a:r>
              <a:rPr lang="en-US" dirty="0" err="1" smtClean="0"/>
              <a:t>dello</a:t>
            </a:r>
            <a:r>
              <a:rPr lang="en-US" dirty="0" smtClean="0"/>
              <a:t> </a:t>
            </a:r>
            <a:r>
              <a:rPr lang="en-US" dirty="0" err="1" smtClean="0"/>
              <a:t>Stato</a:t>
            </a:r>
            <a:endParaRPr lang="en-US" dirty="0" smtClean="0"/>
          </a:p>
          <a:p>
            <a:r>
              <a:rPr lang="en-US" dirty="0"/>
              <a:t>La </a:t>
            </a:r>
            <a:r>
              <a:rPr lang="en-US" dirty="0" err="1"/>
              <a:t>soggettività</a:t>
            </a:r>
            <a:r>
              <a:rPr lang="en-US" dirty="0"/>
              <a:t> </a:t>
            </a:r>
            <a:r>
              <a:rPr lang="en-US" dirty="0" err="1"/>
              <a:t>dello</a:t>
            </a:r>
            <a:r>
              <a:rPr lang="en-US" dirty="0"/>
              <a:t> </a:t>
            </a:r>
            <a:r>
              <a:rPr lang="en-US" dirty="0" err="1"/>
              <a:t>Stato</a:t>
            </a:r>
            <a:r>
              <a:rPr lang="en-US" dirty="0"/>
              <a:t> e </a:t>
            </a:r>
            <a:r>
              <a:rPr lang="en-US" dirty="0" err="1"/>
              <a:t>il</a:t>
            </a:r>
            <a:r>
              <a:rPr lang="en-US" dirty="0"/>
              <a:t> principio di </a:t>
            </a:r>
            <a:r>
              <a:rPr lang="en-US" dirty="0" err="1"/>
              <a:t>autodeterminazione</a:t>
            </a:r>
            <a:endParaRPr lang="en-US" dirty="0"/>
          </a:p>
          <a:p>
            <a:r>
              <a:rPr lang="en-US" dirty="0"/>
              <a:t>La </a:t>
            </a:r>
            <a:r>
              <a:rPr lang="en-US" dirty="0" err="1"/>
              <a:t>soggettività</a:t>
            </a:r>
            <a:r>
              <a:rPr lang="en-US" dirty="0"/>
              <a:t> </a:t>
            </a:r>
            <a:r>
              <a:rPr lang="en-US" dirty="0" err="1"/>
              <a:t>dello</a:t>
            </a:r>
            <a:r>
              <a:rPr lang="en-US" dirty="0"/>
              <a:t> </a:t>
            </a:r>
            <a:r>
              <a:rPr lang="en-US" dirty="0" err="1"/>
              <a:t>Stato</a:t>
            </a:r>
            <a:r>
              <a:rPr lang="en-US" dirty="0"/>
              <a:t> e </a:t>
            </a:r>
            <a:r>
              <a:rPr lang="en-US" dirty="0" err="1"/>
              <a:t>il</a:t>
            </a:r>
            <a:r>
              <a:rPr lang="en-US" dirty="0"/>
              <a:t> </a:t>
            </a:r>
            <a:r>
              <a:rPr lang="en-US" dirty="0" err="1"/>
              <a:t>riconoscimento</a:t>
            </a:r>
            <a:r>
              <a:rPr lang="en-US" dirty="0"/>
              <a:t> </a:t>
            </a:r>
          </a:p>
        </p:txBody>
      </p:sp>
      <p:sp>
        <p:nvSpPr>
          <p:cNvPr id="4" name="Segnaposto contenuto 3"/>
          <p:cNvSpPr>
            <a:spLocks noGrp="1"/>
          </p:cNvSpPr>
          <p:nvPr>
            <p:ph sz="half" idx="2"/>
          </p:nvPr>
        </p:nvSpPr>
        <p:spPr/>
        <p:txBody>
          <a:bodyPr>
            <a:normAutofit fontScale="70000" lnSpcReduction="20000"/>
          </a:bodyPr>
          <a:lstStyle/>
          <a:p>
            <a:r>
              <a:rPr lang="en-US" dirty="0"/>
              <a:t>I </a:t>
            </a:r>
            <a:r>
              <a:rPr lang="en-US" dirty="0" err="1"/>
              <a:t>diritti</a:t>
            </a:r>
            <a:r>
              <a:rPr lang="en-US" dirty="0"/>
              <a:t> e </a:t>
            </a:r>
            <a:r>
              <a:rPr lang="en-US" dirty="0" err="1"/>
              <a:t>gli</a:t>
            </a:r>
            <a:r>
              <a:rPr lang="en-US" dirty="0"/>
              <a:t> </a:t>
            </a:r>
            <a:r>
              <a:rPr lang="en-US" dirty="0" err="1"/>
              <a:t>obblighi</a:t>
            </a:r>
            <a:r>
              <a:rPr lang="en-US" dirty="0"/>
              <a:t> </a:t>
            </a:r>
            <a:r>
              <a:rPr lang="en-US" dirty="0" err="1"/>
              <a:t>degli</a:t>
            </a:r>
            <a:r>
              <a:rPr lang="en-US" dirty="0"/>
              <a:t> </a:t>
            </a:r>
            <a:r>
              <a:rPr lang="en-US" dirty="0" err="1"/>
              <a:t>Stati</a:t>
            </a:r>
            <a:r>
              <a:rPr lang="en-US" dirty="0"/>
              <a:t>: </a:t>
            </a:r>
            <a:r>
              <a:rPr lang="en-US" dirty="0" err="1"/>
              <a:t>il</a:t>
            </a:r>
            <a:r>
              <a:rPr lang="en-US" dirty="0"/>
              <a:t> </a:t>
            </a:r>
            <a:r>
              <a:rPr lang="en-US" dirty="0" err="1"/>
              <a:t>divieto</a:t>
            </a:r>
            <a:r>
              <a:rPr lang="en-US" dirty="0"/>
              <a:t> </a:t>
            </a:r>
            <a:r>
              <a:rPr lang="en-US" dirty="0" err="1"/>
              <a:t>dell’uso</a:t>
            </a:r>
            <a:r>
              <a:rPr lang="en-US" dirty="0"/>
              <a:t> </a:t>
            </a:r>
            <a:r>
              <a:rPr lang="en-US" dirty="0" err="1"/>
              <a:t>della</a:t>
            </a:r>
            <a:r>
              <a:rPr lang="en-US" dirty="0"/>
              <a:t> </a:t>
            </a:r>
            <a:r>
              <a:rPr lang="en-US" dirty="0" err="1"/>
              <a:t>forza</a:t>
            </a:r>
            <a:endParaRPr lang="en-US" dirty="0"/>
          </a:p>
          <a:p>
            <a:r>
              <a:rPr lang="en-US" dirty="0"/>
              <a:t>La </a:t>
            </a:r>
            <a:r>
              <a:rPr lang="en-US" dirty="0" err="1"/>
              <a:t>legittima</a:t>
            </a:r>
            <a:r>
              <a:rPr lang="en-US" dirty="0"/>
              <a:t> </a:t>
            </a:r>
            <a:r>
              <a:rPr lang="en-US" dirty="0" err="1"/>
              <a:t>difesa</a:t>
            </a:r>
            <a:r>
              <a:rPr lang="en-US" dirty="0"/>
              <a:t>: </a:t>
            </a:r>
            <a:r>
              <a:rPr lang="en-US" dirty="0" err="1"/>
              <a:t>nozione</a:t>
            </a:r>
            <a:endParaRPr lang="en-US" dirty="0"/>
          </a:p>
          <a:p>
            <a:r>
              <a:rPr lang="en-US" dirty="0"/>
              <a:t>La </a:t>
            </a:r>
            <a:r>
              <a:rPr lang="en-US" dirty="0" err="1"/>
              <a:t>legittima</a:t>
            </a:r>
            <a:r>
              <a:rPr lang="en-US" dirty="0"/>
              <a:t> </a:t>
            </a:r>
            <a:r>
              <a:rPr lang="en-US" dirty="0" err="1"/>
              <a:t>difesa</a:t>
            </a:r>
            <a:r>
              <a:rPr lang="en-US" dirty="0"/>
              <a:t>: </a:t>
            </a:r>
            <a:r>
              <a:rPr lang="en-US" dirty="0" err="1"/>
              <a:t>forme</a:t>
            </a:r>
            <a:endParaRPr lang="en-US" dirty="0"/>
          </a:p>
          <a:p>
            <a:r>
              <a:rPr lang="en-US" dirty="0" smtClean="0"/>
              <a:t>La </a:t>
            </a:r>
            <a:r>
              <a:rPr lang="en-US" dirty="0" err="1" smtClean="0"/>
              <a:t>legittima</a:t>
            </a:r>
            <a:r>
              <a:rPr lang="en-US" dirty="0" smtClean="0"/>
              <a:t> </a:t>
            </a:r>
            <a:r>
              <a:rPr lang="en-US" dirty="0" err="1" smtClean="0"/>
              <a:t>difesa</a:t>
            </a:r>
            <a:r>
              <a:rPr lang="en-US" dirty="0" smtClean="0"/>
              <a:t>: </a:t>
            </a:r>
            <a:r>
              <a:rPr lang="en-US" dirty="0" err="1" smtClean="0"/>
              <a:t>presupposti</a:t>
            </a:r>
            <a:endParaRPr lang="en-US" dirty="0"/>
          </a:p>
          <a:p>
            <a:r>
              <a:rPr lang="en-US" dirty="0"/>
              <a:t>Le </a:t>
            </a:r>
            <a:r>
              <a:rPr lang="en-US" dirty="0" err="1"/>
              <a:t>immunità</a:t>
            </a:r>
            <a:r>
              <a:rPr lang="en-US" dirty="0"/>
              <a:t> </a:t>
            </a:r>
            <a:r>
              <a:rPr lang="en-US" dirty="0" err="1" smtClean="0"/>
              <a:t>statali</a:t>
            </a:r>
            <a:r>
              <a:rPr lang="en-US" dirty="0" smtClean="0"/>
              <a:t> </a:t>
            </a:r>
            <a:r>
              <a:rPr lang="en-US" dirty="0" err="1" smtClean="0"/>
              <a:t>dalla</a:t>
            </a:r>
            <a:r>
              <a:rPr lang="en-US" dirty="0" smtClean="0"/>
              <a:t> </a:t>
            </a:r>
            <a:r>
              <a:rPr lang="en-US" dirty="0" err="1"/>
              <a:t>giurisdizione</a:t>
            </a:r>
            <a:r>
              <a:rPr lang="en-US" dirty="0"/>
              <a:t> </a:t>
            </a:r>
            <a:r>
              <a:rPr lang="en-US" dirty="0" err="1" smtClean="0"/>
              <a:t>straniera</a:t>
            </a:r>
            <a:r>
              <a:rPr lang="en-US" dirty="0" smtClean="0"/>
              <a:t>: </a:t>
            </a:r>
            <a:r>
              <a:rPr lang="en-US" dirty="0" err="1" smtClean="0"/>
              <a:t>contenuto</a:t>
            </a:r>
            <a:r>
              <a:rPr lang="en-US" dirty="0" smtClean="0"/>
              <a:t> e </a:t>
            </a:r>
            <a:r>
              <a:rPr lang="en-US" dirty="0" err="1" smtClean="0"/>
              <a:t>caratteri</a:t>
            </a:r>
            <a:endParaRPr lang="en-US" dirty="0"/>
          </a:p>
          <a:p>
            <a:r>
              <a:rPr lang="en-US" dirty="0" smtClean="0"/>
              <a:t>Le </a:t>
            </a:r>
            <a:r>
              <a:rPr lang="en-US" dirty="0" err="1"/>
              <a:t>organizzazioni</a:t>
            </a:r>
            <a:r>
              <a:rPr lang="en-US" dirty="0"/>
              <a:t> </a:t>
            </a:r>
            <a:r>
              <a:rPr lang="en-US" dirty="0" err="1" smtClean="0"/>
              <a:t>internazionali</a:t>
            </a:r>
            <a:r>
              <a:rPr lang="en-US" dirty="0" smtClean="0"/>
              <a:t>: </a:t>
            </a:r>
            <a:r>
              <a:rPr lang="en-US" dirty="0" err="1" smtClean="0"/>
              <a:t>nozione</a:t>
            </a:r>
            <a:endParaRPr lang="en-US" dirty="0" smtClean="0"/>
          </a:p>
          <a:p>
            <a:r>
              <a:rPr lang="en-US" dirty="0" smtClean="0"/>
              <a:t>Il principio di </a:t>
            </a:r>
            <a:r>
              <a:rPr lang="en-US" dirty="0" err="1" smtClean="0"/>
              <a:t>specialità</a:t>
            </a:r>
            <a:r>
              <a:rPr lang="en-US" dirty="0" smtClean="0"/>
              <a:t>: </a:t>
            </a:r>
            <a:r>
              <a:rPr lang="en-US" dirty="0" err="1" smtClean="0"/>
              <a:t>nozione</a:t>
            </a:r>
            <a:r>
              <a:rPr lang="en-US" dirty="0" smtClean="0"/>
              <a:t> e </a:t>
            </a:r>
            <a:r>
              <a:rPr lang="en-US" dirty="0" err="1" smtClean="0"/>
              <a:t>implicazioni</a:t>
            </a: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24312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Questioni</a:t>
            </a:r>
            <a:endParaRPr lang="it-IT" dirty="0"/>
          </a:p>
        </p:txBody>
      </p:sp>
      <p:sp>
        <p:nvSpPr>
          <p:cNvPr id="3" name="Segnaposto contenuto 2"/>
          <p:cNvSpPr>
            <a:spLocks noGrp="1"/>
          </p:cNvSpPr>
          <p:nvPr>
            <p:ph sz="half" idx="1"/>
          </p:nvPr>
        </p:nvSpPr>
        <p:spPr/>
        <p:txBody>
          <a:bodyPr>
            <a:normAutofit fontScale="85000" lnSpcReduction="20000"/>
          </a:bodyPr>
          <a:lstStyle/>
          <a:p>
            <a:r>
              <a:rPr lang="en-US" dirty="0" err="1"/>
              <a:t>Gli</a:t>
            </a:r>
            <a:r>
              <a:rPr lang="en-US" dirty="0"/>
              <a:t> </a:t>
            </a:r>
            <a:r>
              <a:rPr lang="en-US" dirty="0" err="1"/>
              <a:t>organi</a:t>
            </a:r>
            <a:r>
              <a:rPr lang="en-US" dirty="0"/>
              <a:t> </a:t>
            </a:r>
            <a:r>
              <a:rPr lang="en-US" dirty="0" err="1"/>
              <a:t>delle</a:t>
            </a:r>
            <a:r>
              <a:rPr lang="en-US" dirty="0"/>
              <a:t> </a:t>
            </a:r>
            <a:r>
              <a:rPr lang="en-US" dirty="0" err="1"/>
              <a:t>Nazioni</a:t>
            </a:r>
            <a:r>
              <a:rPr lang="en-US" dirty="0"/>
              <a:t> Unite</a:t>
            </a:r>
          </a:p>
          <a:p>
            <a:r>
              <a:rPr lang="en-US" dirty="0"/>
              <a:t>Le </a:t>
            </a:r>
            <a:r>
              <a:rPr lang="en-US" dirty="0" err="1"/>
              <a:t>teorie</a:t>
            </a:r>
            <a:r>
              <a:rPr lang="en-US" dirty="0"/>
              <a:t> </a:t>
            </a:r>
            <a:r>
              <a:rPr lang="en-US" dirty="0" err="1"/>
              <a:t>sulla</a:t>
            </a:r>
            <a:r>
              <a:rPr lang="en-US" dirty="0"/>
              <a:t> </a:t>
            </a:r>
            <a:r>
              <a:rPr lang="en-US" dirty="0" err="1"/>
              <a:t>soggettività</a:t>
            </a:r>
            <a:r>
              <a:rPr lang="en-US" dirty="0"/>
              <a:t> </a:t>
            </a:r>
            <a:r>
              <a:rPr lang="en-US" dirty="0" err="1"/>
              <a:t>delle</a:t>
            </a:r>
            <a:r>
              <a:rPr lang="en-US" dirty="0"/>
              <a:t> </a:t>
            </a:r>
            <a:r>
              <a:rPr lang="en-US" dirty="0" err="1"/>
              <a:t>organizzazioni</a:t>
            </a:r>
            <a:endParaRPr lang="en-US" dirty="0"/>
          </a:p>
          <a:p>
            <a:r>
              <a:rPr lang="en-US" dirty="0"/>
              <a:t>I </a:t>
            </a:r>
            <a:r>
              <a:rPr lang="en-US" dirty="0" err="1"/>
              <a:t>poteri</a:t>
            </a:r>
            <a:r>
              <a:rPr lang="en-US" dirty="0"/>
              <a:t> del </a:t>
            </a:r>
            <a:r>
              <a:rPr lang="en-US" dirty="0" err="1"/>
              <a:t>Consiglio</a:t>
            </a:r>
            <a:r>
              <a:rPr lang="en-US" dirty="0"/>
              <a:t> di </a:t>
            </a:r>
            <a:r>
              <a:rPr lang="en-US" dirty="0" err="1"/>
              <a:t>sicurezza</a:t>
            </a:r>
            <a:r>
              <a:rPr lang="en-US" dirty="0"/>
              <a:t> </a:t>
            </a:r>
            <a:r>
              <a:rPr lang="en-US" dirty="0" err="1"/>
              <a:t>nel</a:t>
            </a:r>
            <a:r>
              <a:rPr lang="en-US" dirty="0"/>
              <a:t> </a:t>
            </a:r>
            <a:r>
              <a:rPr lang="en-US" dirty="0" err="1"/>
              <a:t>mantenimento</a:t>
            </a:r>
            <a:r>
              <a:rPr lang="en-US" dirty="0"/>
              <a:t> </a:t>
            </a:r>
            <a:r>
              <a:rPr lang="en-US" dirty="0" err="1"/>
              <a:t>della</a:t>
            </a:r>
            <a:r>
              <a:rPr lang="en-US" dirty="0"/>
              <a:t> pace</a:t>
            </a:r>
          </a:p>
          <a:p>
            <a:r>
              <a:rPr lang="en-US" dirty="0"/>
              <a:t>Le </a:t>
            </a:r>
            <a:r>
              <a:rPr lang="en-US" dirty="0" err="1"/>
              <a:t>azioni</a:t>
            </a:r>
            <a:r>
              <a:rPr lang="en-US" dirty="0"/>
              <a:t> </a:t>
            </a:r>
            <a:r>
              <a:rPr lang="en-US" dirty="0" err="1"/>
              <a:t>coercitive</a:t>
            </a:r>
            <a:r>
              <a:rPr lang="en-US" dirty="0"/>
              <a:t>. </a:t>
            </a:r>
            <a:r>
              <a:rPr lang="en-US" dirty="0" err="1"/>
              <a:t>L’art</a:t>
            </a:r>
            <a:r>
              <a:rPr lang="en-US" dirty="0"/>
              <a:t>. 41 Carta ONU e la </a:t>
            </a:r>
            <a:r>
              <a:rPr lang="en-US" dirty="0" err="1"/>
              <a:t>prassi</a:t>
            </a:r>
            <a:r>
              <a:rPr lang="en-US" dirty="0"/>
              <a:t> </a:t>
            </a:r>
            <a:r>
              <a:rPr lang="en-US" dirty="0" err="1"/>
              <a:t>applicativa</a:t>
            </a:r>
            <a:endParaRPr lang="en-US" dirty="0"/>
          </a:p>
          <a:p>
            <a:r>
              <a:rPr lang="en-US" dirty="0"/>
              <a:t>Le </a:t>
            </a:r>
            <a:r>
              <a:rPr lang="en-US" dirty="0" err="1"/>
              <a:t>azioni</a:t>
            </a:r>
            <a:r>
              <a:rPr lang="en-US" dirty="0"/>
              <a:t> </a:t>
            </a:r>
            <a:r>
              <a:rPr lang="en-US" dirty="0" err="1"/>
              <a:t>implicanti</a:t>
            </a:r>
            <a:r>
              <a:rPr lang="en-US" dirty="0"/>
              <a:t> </a:t>
            </a:r>
            <a:r>
              <a:rPr lang="en-US" dirty="0" err="1"/>
              <a:t>l’uso</a:t>
            </a:r>
            <a:r>
              <a:rPr lang="en-US" dirty="0"/>
              <a:t> </a:t>
            </a:r>
            <a:r>
              <a:rPr lang="en-US" dirty="0" err="1"/>
              <a:t>della</a:t>
            </a:r>
            <a:r>
              <a:rPr lang="en-US" dirty="0"/>
              <a:t> </a:t>
            </a:r>
            <a:r>
              <a:rPr lang="en-US" dirty="0" err="1"/>
              <a:t>forza</a:t>
            </a:r>
            <a:r>
              <a:rPr lang="en-US" dirty="0"/>
              <a:t> (</a:t>
            </a:r>
            <a:r>
              <a:rPr lang="en-US" dirty="0" err="1"/>
              <a:t>descrizione</a:t>
            </a:r>
            <a:r>
              <a:rPr lang="en-US" dirty="0"/>
              <a:t>)</a:t>
            </a:r>
          </a:p>
          <a:p>
            <a:r>
              <a:rPr lang="en-US" dirty="0" err="1" smtClean="0"/>
              <a:t>L’individuo</a:t>
            </a:r>
            <a:r>
              <a:rPr lang="en-US" dirty="0" smtClean="0"/>
              <a:t> </a:t>
            </a:r>
            <a:r>
              <a:rPr lang="en-US" dirty="0" err="1"/>
              <a:t>nel</a:t>
            </a:r>
            <a:r>
              <a:rPr lang="en-US" dirty="0"/>
              <a:t> </a:t>
            </a:r>
            <a:r>
              <a:rPr lang="en-US" dirty="0" err="1"/>
              <a:t>diritto</a:t>
            </a:r>
            <a:r>
              <a:rPr lang="en-US" dirty="0"/>
              <a:t> </a:t>
            </a:r>
            <a:r>
              <a:rPr lang="en-US" dirty="0" err="1"/>
              <a:t>internazionale</a:t>
            </a:r>
            <a:r>
              <a:rPr lang="en-US" dirty="0"/>
              <a:t>: la </a:t>
            </a:r>
            <a:r>
              <a:rPr lang="en-US" dirty="0" err="1"/>
              <a:t>protezione</a:t>
            </a:r>
            <a:r>
              <a:rPr lang="en-US" dirty="0"/>
              <a:t> </a:t>
            </a:r>
            <a:r>
              <a:rPr lang="en-US" dirty="0" err="1"/>
              <a:t>diplomatica</a:t>
            </a:r>
            <a:endParaRPr lang="en-US" dirty="0"/>
          </a:p>
          <a:p>
            <a:r>
              <a:rPr lang="it-IT" dirty="0" smtClean="0"/>
              <a:t>L’individuo nel diritto internazionale: la protezione consolare</a:t>
            </a:r>
          </a:p>
        </p:txBody>
      </p:sp>
      <p:sp>
        <p:nvSpPr>
          <p:cNvPr id="4" name="Segnaposto contenuto 3"/>
          <p:cNvSpPr>
            <a:spLocks noGrp="1"/>
          </p:cNvSpPr>
          <p:nvPr>
            <p:ph sz="half" idx="2"/>
          </p:nvPr>
        </p:nvSpPr>
        <p:spPr/>
        <p:txBody>
          <a:bodyPr>
            <a:normAutofit fontScale="85000" lnSpcReduction="20000"/>
          </a:bodyPr>
          <a:lstStyle/>
          <a:p>
            <a:r>
              <a:rPr lang="it-IT" dirty="0"/>
              <a:t>L’individuo e i «diritti fondamentali»</a:t>
            </a:r>
          </a:p>
          <a:p>
            <a:r>
              <a:rPr lang="it-IT" dirty="0"/>
              <a:t>Gli «accordi» sulla tutela dei diritti fondamentali</a:t>
            </a:r>
          </a:p>
          <a:p>
            <a:r>
              <a:rPr lang="it-IT" dirty="0"/>
              <a:t>Le forme di protezione: obblighi interni e rimedi internazionali</a:t>
            </a:r>
          </a:p>
          <a:p>
            <a:r>
              <a:rPr lang="it-IT" dirty="0" smtClean="0"/>
              <a:t>La CEDU: obiettivi</a:t>
            </a:r>
          </a:p>
          <a:p>
            <a:r>
              <a:rPr lang="it-IT" dirty="0" smtClean="0"/>
              <a:t>La CEDU: l’accesso individuale alla Corte (presupposti)</a:t>
            </a:r>
          </a:p>
          <a:p>
            <a:endParaRPr lang="it-IT" dirty="0"/>
          </a:p>
        </p:txBody>
      </p:sp>
    </p:spTree>
    <p:extLst>
      <p:ext uri="{BB962C8B-B14F-4D97-AF65-F5344CB8AC3E}">
        <p14:creationId xmlns:p14="http://schemas.microsoft.com/office/powerpoint/2010/main" val="272111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Sovranità interna e movimenti insurrezionali</a:t>
            </a:r>
            <a:endParaRPr lang="it-IT" dirty="0"/>
          </a:p>
        </p:txBody>
      </p:sp>
      <p:sp>
        <p:nvSpPr>
          <p:cNvPr id="3" name="Segnaposto contenuto 2"/>
          <p:cNvSpPr>
            <a:spLocks noGrp="1"/>
          </p:cNvSpPr>
          <p:nvPr>
            <p:ph idx="1"/>
          </p:nvPr>
        </p:nvSpPr>
        <p:spPr/>
        <p:txBody>
          <a:bodyPr/>
          <a:lstStyle/>
          <a:p>
            <a:pPr lvl="0">
              <a:buClr>
                <a:srgbClr val="6A3A20"/>
              </a:buClr>
            </a:pPr>
            <a:r>
              <a:rPr lang="it-IT" sz="1400" dirty="0">
                <a:solidFill>
                  <a:srgbClr val="6A3A20"/>
                </a:solidFill>
              </a:rPr>
              <a:t>Recentemente: caso dell’</a:t>
            </a:r>
            <a:r>
              <a:rPr lang="it-IT" sz="1400" b="1" dirty="0">
                <a:solidFill>
                  <a:srgbClr val="0070C0"/>
                </a:solidFill>
              </a:rPr>
              <a:t>ISIL</a:t>
            </a:r>
            <a:r>
              <a:rPr lang="it-IT" sz="1400" dirty="0">
                <a:solidFill>
                  <a:srgbClr val="6A3A20"/>
                </a:solidFill>
              </a:rPr>
              <a:t> (</a:t>
            </a:r>
            <a:r>
              <a:rPr lang="it-IT" sz="1400" dirty="0" err="1">
                <a:solidFill>
                  <a:srgbClr val="6A3A20"/>
                </a:solidFill>
              </a:rPr>
              <a:t>Islamic</a:t>
            </a:r>
            <a:r>
              <a:rPr lang="it-IT" sz="1400" dirty="0">
                <a:solidFill>
                  <a:srgbClr val="6A3A20"/>
                </a:solidFill>
              </a:rPr>
              <a:t> State in Iraq and the </a:t>
            </a:r>
            <a:r>
              <a:rPr lang="it-IT" sz="1400" dirty="0" err="1">
                <a:solidFill>
                  <a:srgbClr val="6A3A20"/>
                </a:solidFill>
              </a:rPr>
              <a:t>Levant</a:t>
            </a:r>
            <a:r>
              <a:rPr lang="it-IT" sz="1400" dirty="0">
                <a:solidFill>
                  <a:srgbClr val="6A3A20"/>
                </a:solidFill>
              </a:rPr>
              <a:t>) o </a:t>
            </a:r>
            <a:r>
              <a:rPr lang="it-IT" sz="1400" dirty="0" err="1">
                <a:solidFill>
                  <a:srgbClr val="6A3A20"/>
                </a:solidFill>
              </a:rPr>
              <a:t>Daesch</a:t>
            </a:r>
            <a:r>
              <a:rPr lang="it-IT" sz="1400" dirty="0">
                <a:solidFill>
                  <a:srgbClr val="6A3A20"/>
                </a:solidFill>
              </a:rPr>
              <a:t>, embrione di nuovo Stato o cellula insurrezionale/gruppo terroristico operante in Iraq e in Siria sin dal 2004, per combattere l'occupazione americana dell'Iraq e il governo iracheno sciita sostenuto dagli Stati Uniti d'America dopo il rovesciamento di Saddam Hussein. Il leader, Abu </a:t>
            </a:r>
            <a:r>
              <a:rPr lang="it-IT" sz="1400" dirty="0" err="1">
                <a:solidFill>
                  <a:srgbClr val="6A3A20"/>
                </a:solidFill>
              </a:rPr>
              <a:t>Bakr</a:t>
            </a:r>
            <a:r>
              <a:rPr lang="it-IT" sz="1400" dirty="0">
                <a:solidFill>
                  <a:srgbClr val="6A3A20"/>
                </a:solidFill>
              </a:rPr>
              <a:t> al-</a:t>
            </a:r>
            <a:r>
              <a:rPr lang="it-IT" sz="1400" dirty="0" err="1">
                <a:solidFill>
                  <a:srgbClr val="6A3A20"/>
                </a:solidFill>
              </a:rPr>
              <a:t>Baghdadi</a:t>
            </a:r>
            <a:r>
              <a:rPr lang="it-IT" sz="1400" dirty="0">
                <a:solidFill>
                  <a:srgbClr val="6A3A20"/>
                </a:solidFill>
              </a:rPr>
              <a:t>, nel giugno 2014 ha unilateralmente proclamato la nascita di un califfato nei territori caduti sotto il suo controllo in una fascia di territorio compresa tra la Siria nord-orientale e l'Iraq occidentale. A partire dal 2012 lo Stato Islamico dell'Iraq è intervenuto nella guerra civile siriana contro il governo di </a:t>
            </a:r>
            <a:r>
              <a:rPr lang="it-IT" sz="1400" dirty="0" err="1">
                <a:solidFill>
                  <a:srgbClr val="6A3A20"/>
                </a:solidFill>
              </a:rPr>
              <a:t>Baššār</a:t>
            </a:r>
            <a:r>
              <a:rPr lang="it-IT" sz="1400" dirty="0">
                <a:solidFill>
                  <a:srgbClr val="6A3A20"/>
                </a:solidFill>
              </a:rPr>
              <a:t> al-</a:t>
            </a:r>
            <a:r>
              <a:rPr lang="it-IT" sz="1400" dirty="0" err="1">
                <a:solidFill>
                  <a:srgbClr val="6A3A20"/>
                </a:solidFill>
              </a:rPr>
              <a:t>Asad</a:t>
            </a:r>
            <a:r>
              <a:rPr lang="it-IT" sz="1400" dirty="0">
                <a:solidFill>
                  <a:srgbClr val="6A3A20"/>
                </a:solidFill>
              </a:rPr>
              <a:t> e nel 2013, avendo conquistato una parte del territorio siriano e scelto come propria capitale </a:t>
            </a:r>
            <a:r>
              <a:rPr lang="it-IT" sz="1400" dirty="0" err="1">
                <a:solidFill>
                  <a:srgbClr val="6A3A20"/>
                </a:solidFill>
              </a:rPr>
              <a:t>Raqqa</a:t>
            </a:r>
            <a:r>
              <a:rPr lang="it-IT" sz="1400" dirty="0">
                <a:solidFill>
                  <a:srgbClr val="6A3A20"/>
                </a:solidFill>
              </a:rPr>
              <a:t>, ha cambiato nome in Stato Islamico dell'Iraq e della Siria (ISIS). Nel 2014 l'ISIS ha espanso il proprio controllo in territorio iracheno (con la presa in giugno di </a:t>
            </a:r>
            <a:r>
              <a:rPr lang="it-IT" sz="1400" dirty="0" err="1">
                <a:solidFill>
                  <a:srgbClr val="6A3A20"/>
                </a:solidFill>
              </a:rPr>
              <a:t>Mossul</a:t>
            </a:r>
            <a:r>
              <a:rPr lang="it-IT" sz="1400" dirty="0">
                <a:solidFill>
                  <a:srgbClr val="6A3A20"/>
                </a:solidFill>
              </a:rPr>
              <a:t>), proclamando la nascita del "califfato" il 29 giugno 2014. </a:t>
            </a:r>
            <a:endParaRPr lang="it-IT" sz="1400" dirty="0" smtClean="0">
              <a:solidFill>
                <a:srgbClr val="6A3A20"/>
              </a:solidFill>
            </a:endParaRPr>
          </a:p>
          <a:p>
            <a:pPr lvl="0">
              <a:buClr>
                <a:srgbClr val="6A3A20"/>
              </a:buClr>
            </a:pPr>
            <a:r>
              <a:rPr lang="it-IT" sz="1400" dirty="0" smtClean="0">
                <a:solidFill>
                  <a:srgbClr val="6A3A20"/>
                </a:solidFill>
              </a:rPr>
              <a:t>Le </a:t>
            </a:r>
            <a:r>
              <a:rPr lang="it-IT" sz="1400" dirty="0">
                <a:solidFill>
                  <a:srgbClr val="6A3A20"/>
                </a:solidFill>
              </a:rPr>
              <a:t>rapide conquiste territoriali dell'ISIS hanno finito per attirare la preoccupazione della comunità internazionale, spingendo gli Stati Uniti e altri Stati occidentali e arabi a intervenire militarmente contro l'ISIS con bombardamenti aerei in Iraq da agosto 2014 e in Siria da settembre </a:t>
            </a:r>
            <a:r>
              <a:rPr lang="it-IT" sz="1400" dirty="0" smtClean="0">
                <a:solidFill>
                  <a:srgbClr val="6A3A20"/>
                </a:solidFill>
              </a:rPr>
              <a:t>2014</a:t>
            </a:r>
            <a:endParaRPr lang="it-IT" sz="1400" dirty="0">
              <a:solidFill>
                <a:srgbClr val="6A3A20"/>
              </a:solidFill>
            </a:endParaRPr>
          </a:p>
        </p:txBody>
      </p:sp>
    </p:spTree>
    <p:extLst>
      <p:ext uri="{BB962C8B-B14F-4D97-AF65-F5344CB8AC3E}">
        <p14:creationId xmlns:p14="http://schemas.microsoft.com/office/powerpoint/2010/main" val="22734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Stato (sovranità esterna)</a:t>
            </a:r>
            <a:endParaRPr lang="it-IT" dirty="0"/>
          </a:p>
        </p:txBody>
      </p:sp>
      <p:sp>
        <p:nvSpPr>
          <p:cNvPr id="3" name="Segnaposto contenuto 2"/>
          <p:cNvSpPr>
            <a:spLocks noGrp="1"/>
          </p:cNvSpPr>
          <p:nvPr>
            <p:ph idx="1"/>
          </p:nvPr>
        </p:nvSpPr>
        <p:spPr/>
        <p:txBody>
          <a:bodyPr>
            <a:normAutofit/>
          </a:bodyPr>
          <a:lstStyle/>
          <a:p>
            <a:r>
              <a:rPr lang="it-IT" sz="2000" b="1" u="sng" dirty="0" smtClean="0">
                <a:solidFill>
                  <a:srgbClr val="FF0000"/>
                </a:solidFill>
              </a:rPr>
              <a:t>L’indipendenza </a:t>
            </a:r>
            <a:r>
              <a:rPr lang="it-IT" sz="2000" b="1" u="sng" dirty="0">
                <a:solidFill>
                  <a:srgbClr val="FF0000"/>
                </a:solidFill>
              </a:rPr>
              <a:t>nell’esercizio delle relazioni internazionali </a:t>
            </a:r>
            <a:r>
              <a:rPr lang="it-IT" sz="2000" dirty="0"/>
              <a:t>(</a:t>
            </a:r>
            <a:r>
              <a:rPr lang="it-IT" sz="2000" b="1" u="sng" dirty="0">
                <a:solidFill>
                  <a:srgbClr val="FF0000"/>
                </a:solidFill>
              </a:rPr>
              <a:t>sovranità sul piano esterno</a:t>
            </a:r>
            <a:r>
              <a:rPr lang="it-IT" sz="2000" dirty="0"/>
              <a:t>): condizione esistenziale dello Stato è la sovranità nella condotta delle sue relazioni internazionali (vedi Convenzione di Montevideo), che non deve «dipendere» </a:t>
            </a:r>
            <a:r>
              <a:rPr lang="it-IT" sz="2000" dirty="0" smtClean="0"/>
              <a:t>dal controllo esercitato da </a:t>
            </a:r>
            <a:r>
              <a:rPr lang="it-IT" sz="2000" dirty="0"/>
              <a:t>soggetti esterni (caso dei governi fantoccio – </a:t>
            </a:r>
            <a:r>
              <a:rPr lang="it-IT" sz="2000" b="1" dirty="0" err="1">
                <a:solidFill>
                  <a:srgbClr val="0070C0"/>
                </a:solidFill>
              </a:rPr>
              <a:t>Puppet-States</a:t>
            </a:r>
            <a:r>
              <a:rPr lang="it-IT" sz="2000" dirty="0"/>
              <a:t>; diverso caso dei c.d. Governi in esilio; situazioni – limite in cui lo Stato affida ad altri soggetti la condotta delle proprie relazioni internazionali); </a:t>
            </a:r>
            <a:endParaRPr lang="it-IT" sz="2000" dirty="0" smtClean="0"/>
          </a:p>
          <a:p>
            <a:r>
              <a:rPr lang="it-IT" sz="2000" dirty="0" smtClean="0"/>
              <a:t>il </a:t>
            </a:r>
            <a:r>
              <a:rPr lang="it-IT" sz="2000" dirty="0"/>
              <a:t>conferimento/trasferimento a soggetti terzi (organizzazioni internazionali) di «porzioni di sovranità» (</a:t>
            </a:r>
            <a:r>
              <a:rPr lang="it-IT" sz="2000" dirty="0" err="1"/>
              <a:t>rectius</a:t>
            </a:r>
            <a:r>
              <a:rPr lang="it-IT" sz="2000" dirty="0"/>
              <a:t>, di competenze esterne, per esempio convenzionali, in materie determinate) non incide sulla soggettività (caso dell’Unione europea – organizzazione di integrazione </a:t>
            </a:r>
            <a:r>
              <a:rPr lang="it-IT" sz="2000" dirty="0" smtClean="0"/>
              <a:t>economica</a:t>
            </a:r>
            <a:r>
              <a:rPr lang="it-IT" sz="2000" dirty="0"/>
              <a:t>)</a:t>
            </a:r>
          </a:p>
        </p:txBody>
      </p:sp>
    </p:spTree>
    <p:extLst>
      <p:ext uri="{BB962C8B-B14F-4D97-AF65-F5344CB8AC3E}">
        <p14:creationId xmlns:p14="http://schemas.microsoft.com/office/powerpoint/2010/main" val="375167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Classic_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BooksClassic_16x9">
      <a:majorFont>
        <a:latin typeface="Constantia"/>
        <a:ea typeface=""/>
        <a:cs typeface=""/>
      </a:majorFont>
      <a:minorFont>
        <a:latin typeface="Constant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8575"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770035-53AD-43BC-9BF9-4253FE0A4B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libro classico (widescreen)</Template>
  <TotalTime>0</TotalTime>
  <Words>20231</Words>
  <Application>Microsoft Office PowerPoint</Application>
  <PresentationFormat>Personalizzato</PresentationFormat>
  <Paragraphs>401</Paragraphs>
  <Slides>76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76</vt:i4>
      </vt:variant>
    </vt:vector>
  </HeadingPairs>
  <TitlesOfParts>
    <vt:vector size="82" baseType="lpstr">
      <vt:lpstr>Arial</vt:lpstr>
      <vt:lpstr>Constantia</vt:lpstr>
      <vt:lpstr>DejaVu Sans</vt:lpstr>
      <vt:lpstr>Lucida Sans Unicode</vt:lpstr>
      <vt:lpstr>Times New Roman</vt:lpstr>
      <vt:lpstr>BooksClassic_16x9</vt:lpstr>
      <vt:lpstr>I Soggetti del diritto internazionale</vt:lpstr>
      <vt:lpstr>I soggetti del diritto internazionale</vt:lpstr>
      <vt:lpstr>Lo Stato</vt:lpstr>
      <vt:lpstr>Lo Stato (segue)</vt:lpstr>
      <vt:lpstr>Lo Stato (segue)</vt:lpstr>
      <vt:lpstr>Lo Stato (sovranità interna)</vt:lpstr>
      <vt:lpstr>Lo Stato (sovranità interna: segue)</vt:lpstr>
      <vt:lpstr>Sovranità interna e movimenti insurrezionali</vt:lpstr>
      <vt:lpstr>Lo Stato (sovranità esterna)</vt:lpstr>
      <vt:lpstr>Lo Stato (il territorio)</vt:lpstr>
      <vt:lpstr>Modifiche territoriali</vt:lpstr>
      <vt:lpstr>Lo Stato (la popolazione)</vt:lpstr>
      <vt:lpstr>La soggettività e la «dimensione valoriale»: auto-determinazione dei popoli</vt:lpstr>
      <vt:lpstr>Il «riconoscimento» di Stati o di governi</vt:lpstr>
      <vt:lpstr>I diritti e gli obblighi (consuetudinari) degli Stati</vt:lpstr>
      <vt:lpstr>Il divieto della minaccia o dell’uso della forza</vt:lpstr>
      <vt:lpstr>La prassi (non uniforme)</vt:lpstr>
      <vt:lpstr>La deroga al divieto di uso della forza</vt:lpstr>
      <vt:lpstr>Condizioni e forme della «legittima difesa»</vt:lpstr>
      <vt:lpstr>La legittima difesa «collettiva». La prassi (non omogenea)</vt:lpstr>
      <vt:lpstr>Le immunità dello Stato e dei suoi organi dalla giurisdizione degli altri Stati</vt:lpstr>
      <vt:lpstr>L’immunità dello Stato dalla giurisdizione straniera</vt:lpstr>
      <vt:lpstr>La prassi: le attività  iure imperii</vt:lpstr>
      <vt:lpstr>Le attività militari</vt:lpstr>
      <vt:lpstr>Immunità dello Stato estero e sanzione giudiziaria dei suoi «crimini» internazionali </vt:lpstr>
      <vt:lpstr>La soluzione «italiana» del conflitto fra immunità, accesso alla giustizia (art. 24 Costituzione) e tutela dei diritti fondamentali della persona (art. 2 Costituzione)</vt:lpstr>
      <vt:lpstr>Le organizzazioni internazionali: i principi</vt:lpstr>
      <vt:lpstr>La dimensione organica e decisionale delle Organizzazioni</vt:lpstr>
      <vt:lpstr>Gli strumenti delle Organizzazioni internazionali</vt:lpstr>
      <vt:lpstr>L’ONU e il suo sistema (funzioni e organi)</vt:lpstr>
      <vt:lpstr>La struttura organica: l’Assemblea generale</vt:lpstr>
      <vt:lpstr>L’Asseblea generale e la funzione «normativa»</vt:lpstr>
      <vt:lpstr>(segue): il Consiglio di Sicurezza</vt:lpstr>
      <vt:lpstr>Il Consiglio di Sicurezza: metodi di voto</vt:lpstr>
      <vt:lpstr>Il Consiglio di sicurezza (segue)</vt:lpstr>
      <vt:lpstr>(segue:) Il Segretario generale</vt:lpstr>
      <vt:lpstr>La Corte internazionale di giustizia</vt:lpstr>
      <vt:lpstr>La CIG: competenza contenziosa e consultiva</vt:lpstr>
      <vt:lpstr>La CIG (segue)</vt:lpstr>
      <vt:lpstr>La «soggettività internazionale» delle Organizzazioni: requisiti</vt:lpstr>
      <vt:lpstr>Il parere CIG 11.4.1949</vt:lpstr>
      <vt:lpstr>La teoria mista. Conseguenze</vt:lpstr>
      <vt:lpstr>Le immunità delle organizzazioni</vt:lpstr>
      <vt:lpstr>  Funzioni e strumenti delle Organizzazioni internazionali. Il sistema di sicurezza collettiva delle Nazioni Unite</vt:lpstr>
      <vt:lpstr>L’azione del Consiglio di Sicurezza. Presupposti</vt:lpstr>
      <vt:lpstr>Le azioni ex art. 41 (misure «non implicanti l’uso della forza»)</vt:lpstr>
      <vt:lpstr>(segue): Le azioni ex art. 41 </vt:lpstr>
      <vt:lpstr>(segue): Le azioni ex art. 41 </vt:lpstr>
      <vt:lpstr>Obblighi degli Stati ex art. 41 Carta e rispetto dei diritti fondamentali della persona</vt:lpstr>
      <vt:lpstr>Le azioni ex art. 42 Carta ONU («implicanti l’uso della forza armata internazionale»)</vt:lpstr>
      <vt:lpstr>L’autorizzazione all’uso della forza</vt:lpstr>
      <vt:lpstr>L’autorizzazione all’uso della forza (segue)</vt:lpstr>
      <vt:lpstr>Valutazione</vt:lpstr>
      <vt:lpstr>Il mantenimento della pace attraverso l’azione delle organizzazioni militari regionali (art. 53 e 52 Carta)</vt:lpstr>
      <vt:lpstr>L’individuo nel diritto internazionale: lo «straniero»</vt:lpstr>
      <vt:lpstr>La «protezione diplomatica» e la «protezione consolare» dello straniero</vt:lpstr>
      <vt:lpstr>La protezione internazionale dei diritti fondamentali dell’uomo</vt:lpstr>
      <vt:lpstr>I diritti fondamentali costitutivi del «nocciolo duro» della protezione internazionale</vt:lpstr>
      <vt:lpstr>I diritti fondamentali costitutivi del «nocciolo duro» della protezione internazionale. Il divieto di genocidio</vt:lpstr>
      <vt:lpstr>Divieto di discriminazione razziale</vt:lpstr>
      <vt:lpstr>Divieto di tortura</vt:lpstr>
      <vt:lpstr>Diritti dei lavoratori migranti</vt:lpstr>
      <vt:lpstr>Gli altri strumenti di protezione dei «soggetti deboli»</vt:lpstr>
      <vt:lpstr>Il «sistema» dei Patti ONU del 1966</vt:lpstr>
      <vt:lpstr>I diritti individuali e collettivi</vt:lpstr>
      <vt:lpstr>L’effettività interna dei diritti garantiti</vt:lpstr>
      <vt:lpstr>I diritti fondamentali «assoluti» e i diritti «derogabili»</vt:lpstr>
      <vt:lpstr>L’effettività dei diritti: rimedi «nazionali» e rimedi «internazionali»</vt:lpstr>
      <vt:lpstr>I rimedi interstatali: le procedure non giurisdizionali di controllo</vt:lpstr>
      <vt:lpstr>Il «controllo internazionale» attivabile dagli individui lesi</vt:lpstr>
      <vt:lpstr>La tutela dei diritti fondamentali a livello regionale: la CEDU (cenni)</vt:lpstr>
      <vt:lpstr>Diritti fondamentali e diritto di azione internazionale (1998-)</vt:lpstr>
      <vt:lpstr>La «enforcement machinery»: il sistema (giurisdizionale) di controllo (esterno)</vt:lpstr>
      <vt:lpstr>La CEDU strumento «dell’ordine pubblico europeo»</vt:lpstr>
      <vt:lpstr>Questioni</vt:lpstr>
      <vt:lpstr>Questioni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2016-10-04T04:33:32Z</dcterms:created>
  <dcterms:modified xsi:type="dcterms:W3CDTF">2016-10-25T08:19:30Z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