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 id="260" r:id="rId6"/>
    <p:sldId id="261" r:id="rId7"/>
    <p:sldId id="262" r:id="rId8"/>
    <p:sldId id="264" r:id="rId9"/>
    <p:sldId id="265" r:id="rId10"/>
    <p:sldId id="266" r:id="rId11"/>
    <p:sldId id="267" r:id="rId12"/>
    <p:sldId id="263" r:id="rId13"/>
    <p:sldId id="268" r:id="rId14"/>
    <p:sldId id="269" r:id="rId15"/>
    <p:sldId id="270" r:id="rId16"/>
    <p:sldId id="271" r:id="rId17"/>
    <p:sldId id="272" r:id="rId18"/>
    <p:sldId id="275" r:id="rId19"/>
    <p:sldId id="273" r:id="rId20"/>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20" y="-8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099468D-6336-1841-A5CC-3487A91CFBBC}" type="datetimeFigureOut">
              <a:rPr lang="it-IT" smtClean="0"/>
              <a:t>26/10/16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E278A60-A2CB-6B46-B4A4-8419129F67B1}" type="slidenum">
              <a:rPr lang="it-IT" smtClean="0"/>
              <a:t>‹n.›</a:t>
            </a:fld>
            <a:endParaRPr lang="it-IT"/>
          </a:p>
        </p:txBody>
      </p:sp>
    </p:spTree>
    <p:extLst>
      <p:ext uri="{BB962C8B-B14F-4D97-AF65-F5344CB8AC3E}">
        <p14:creationId xmlns:p14="http://schemas.microsoft.com/office/powerpoint/2010/main" val="2807989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099468D-6336-1841-A5CC-3487A91CFBBC}" type="datetimeFigureOut">
              <a:rPr lang="it-IT" smtClean="0"/>
              <a:t>26/10/16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E278A60-A2CB-6B46-B4A4-8419129F67B1}" type="slidenum">
              <a:rPr lang="it-IT" smtClean="0"/>
              <a:t>‹n.›</a:t>
            </a:fld>
            <a:endParaRPr lang="it-IT"/>
          </a:p>
        </p:txBody>
      </p:sp>
    </p:spTree>
    <p:extLst>
      <p:ext uri="{BB962C8B-B14F-4D97-AF65-F5344CB8AC3E}">
        <p14:creationId xmlns:p14="http://schemas.microsoft.com/office/powerpoint/2010/main" val="4016708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099468D-6336-1841-A5CC-3487A91CFBBC}" type="datetimeFigureOut">
              <a:rPr lang="it-IT" smtClean="0"/>
              <a:t>26/10/16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E278A60-A2CB-6B46-B4A4-8419129F67B1}" type="slidenum">
              <a:rPr lang="it-IT" smtClean="0"/>
              <a:t>‹n.›</a:t>
            </a:fld>
            <a:endParaRPr lang="it-IT"/>
          </a:p>
        </p:txBody>
      </p:sp>
    </p:spTree>
    <p:extLst>
      <p:ext uri="{BB962C8B-B14F-4D97-AF65-F5344CB8AC3E}">
        <p14:creationId xmlns:p14="http://schemas.microsoft.com/office/powerpoint/2010/main" val="2998846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099468D-6336-1841-A5CC-3487A91CFBBC}" type="datetimeFigureOut">
              <a:rPr lang="it-IT" smtClean="0"/>
              <a:t>26/10/16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E278A60-A2CB-6B46-B4A4-8419129F67B1}" type="slidenum">
              <a:rPr lang="it-IT" smtClean="0"/>
              <a:t>‹n.›</a:t>
            </a:fld>
            <a:endParaRPr lang="it-IT"/>
          </a:p>
        </p:txBody>
      </p:sp>
    </p:spTree>
    <p:extLst>
      <p:ext uri="{BB962C8B-B14F-4D97-AF65-F5344CB8AC3E}">
        <p14:creationId xmlns:p14="http://schemas.microsoft.com/office/powerpoint/2010/main" val="675942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4099468D-6336-1841-A5CC-3487A91CFBBC}" type="datetimeFigureOut">
              <a:rPr lang="it-IT" smtClean="0"/>
              <a:t>26/10/16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E278A60-A2CB-6B46-B4A4-8419129F67B1}" type="slidenum">
              <a:rPr lang="it-IT" smtClean="0"/>
              <a:t>‹n.›</a:t>
            </a:fld>
            <a:endParaRPr lang="it-IT"/>
          </a:p>
        </p:txBody>
      </p:sp>
    </p:spTree>
    <p:extLst>
      <p:ext uri="{BB962C8B-B14F-4D97-AF65-F5344CB8AC3E}">
        <p14:creationId xmlns:p14="http://schemas.microsoft.com/office/powerpoint/2010/main" val="159136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099468D-6336-1841-A5CC-3487A91CFBBC}" type="datetimeFigureOut">
              <a:rPr lang="it-IT" smtClean="0"/>
              <a:t>26/10/16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E278A60-A2CB-6B46-B4A4-8419129F67B1}" type="slidenum">
              <a:rPr lang="it-IT" smtClean="0"/>
              <a:t>‹n.›</a:t>
            </a:fld>
            <a:endParaRPr lang="it-IT"/>
          </a:p>
        </p:txBody>
      </p:sp>
    </p:spTree>
    <p:extLst>
      <p:ext uri="{BB962C8B-B14F-4D97-AF65-F5344CB8AC3E}">
        <p14:creationId xmlns:p14="http://schemas.microsoft.com/office/powerpoint/2010/main" val="3825198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099468D-6336-1841-A5CC-3487A91CFBBC}" type="datetimeFigureOut">
              <a:rPr lang="it-IT" smtClean="0"/>
              <a:t>26/10/16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E278A60-A2CB-6B46-B4A4-8419129F67B1}" type="slidenum">
              <a:rPr lang="it-IT" smtClean="0"/>
              <a:t>‹n.›</a:t>
            </a:fld>
            <a:endParaRPr lang="it-IT"/>
          </a:p>
        </p:txBody>
      </p:sp>
    </p:spTree>
    <p:extLst>
      <p:ext uri="{BB962C8B-B14F-4D97-AF65-F5344CB8AC3E}">
        <p14:creationId xmlns:p14="http://schemas.microsoft.com/office/powerpoint/2010/main" val="489717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4099468D-6336-1841-A5CC-3487A91CFBBC}" type="datetimeFigureOut">
              <a:rPr lang="it-IT" smtClean="0"/>
              <a:t>26/10/16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E278A60-A2CB-6B46-B4A4-8419129F67B1}" type="slidenum">
              <a:rPr lang="it-IT" smtClean="0"/>
              <a:t>‹n.›</a:t>
            </a:fld>
            <a:endParaRPr lang="it-IT"/>
          </a:p>
        </p:txBody>
      </p:sp>
    </p:spTree>
    <p:extLst>
      <p:ext uri="{BB962C8B-B14F-4D97-AF65-F5344CB8AC3E}">
        <p14:creationId xmlns:p14="http://schemas.microsoft.com/office/powerpoint/2010/main" val="1090259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099468D-6336-1841-A5CC-3487A91CFBBC}" type="datetimeFigureOut">
              <a:rPr lang="it-IT" smtClean="0"/>
              <a:t>26/10/16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E278A60-A2CB-6B46-B4A4-8419129F67B1}" type="slidenum">
              <a:rPr lang="it-IT" smtClean="0"/>
              <a:t>‹n.›</a:t>
            </a:fld>
            <a:endParaRPr lang="it-IT"/>
          </a:p>
        </p:txBody>
      </p:sp>
    </p:spTree>
    <p:extLst>
      <p:ext uri="{BB962C8B-B14F-4D97-AF65-F5344CB8AC3E}">
        <p14:creationId xmlns:p14="http://schemas.microsoft.com/office/powerpoint/2010/main" val="3630235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4099468D-6336-1841-A5CC-3487A91CFBBC}" type="datetimeFigureOut">
              <a:rPr lang="it-IT" smtClean="0"/>
              <a:t>26/10/16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E278A60-A2CB-6B46-B4A4-8419129F67B1}" type="slidenum">
              <a:rPr lang="it-IT" smtClean="0"/>
              <a:t>‹n.›</a:t>
            </a:fld>
            <a:endParaRPr lang="it-IT"/>
          </a:p>
        </p:txBody>
      </p:sp>
    </p:spTree>
    <p:extLst>
      <p:ext uri="{BB962C8B-B14F-4D97-AF65-F5344CB8AC3E}">
        <p14:creationId xmlns:p14="http://schemas.microsoft.com/office/powerpoint/2010/main" val="1122067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4099468D-6336-1841-A5CC-3487A91CFBBC}" type="datetimeFigureOut">
              <a:rPr lang="it-IT" smtClean="0"/>
              <a:t>26/10/16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E278A60-A2CB-6B46-B4A4-8419129F67B1}" type="slidenum">
              <a:rPr lang="it-IT" smtClean="0"/>
              <a:t>‹n.›</a:t>
            </a:fld>
            <a:endParaRPr lang="it-IT"/>
          </a:p>
        </p:txBody>
      </p:sp>
    </p:spTree>
    <p:extLst>
      <p:ext uri="{BB962C8B-B14F-4D97-AF65-F5344CB8AC3E}">
        <p14:creationId xmlns:p14="http://schemas.microsoft.com/office/powerpoint/2010/main" val="38072030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99468D-6336-1841-A5CC-3487A91CFBBC}" type="datetimeFigureOut">
              <a:rPr lang="it-IT" smtClean="0"/>
              <a:t>26/10/16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78A60-A2CB-6B46-B4A4-8419129F67B1}" type="slidenum">
              <a:rPr lang="it-IT" smtClean="0"/>
              <a:t>‹n.›</a:t>
            </a:fld>
            <a:endParaRPr lang="it-IT"/>
          </a:p>
        </p:txBody>
      </p:sp>
    </p:spTree>
    <p:extLst>
      <p:ext uri="{BB962C8B-B14F-4D97-AF65-F5344CB8AC3E}">
        <p14:creationId xmlns:p14="http://schemas.microsoft.com/office/powerpoint/2010/main" val="2951977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78792" y="2130425"/>
            <a:ext cx="8456700" cy="1470025"/>
          </a:xfrm>
        </p:spPr>
        <p:txBody>
          <a:bodyPr>
            <a:normAutofit/>
          </a:bodyPr>
          <a:lstStyle/>
          <a:p>
            <a:r>
              <a:rPr lang="it-IT" dirty="0" smtClean="0"/>
              <a:t>obbligo </a:t>
            </a:r>
            <a:r>
              <a:rPr lang="it-IT" dirty="0"/>
              <a:t>di deroga ex art 2423 </a:t>
            </a:r>
            <a:r>
              <a:rPr lang="it-IT" dirty="0" smtClean="0"/>
              <a:t>5°cpv</a:t>
            </a:r>
            <a:br>
              <a:rPr lang="it-IT" dirty="0" smtClean="0"/>
            </a:br>
            <a:r>
              <a:rPr lang="it-IT" dirty="0" smtClean="0"/>
              <a:t>Esempio di applicazione   </a:t>
            </a:r>
            <a:endParaRPr lang="it-IT" dirty="0"/>
          </a:p>
        </p:txBody>
      </p:sp>
    </p:spTree>
    <p:extLst>
      <p:ext uri="{BB962C8B-B14F-4D97-AF65-F5344CB8AC3E}">
        <p14:creationId xmlns:p14="http://schemas.microsoft.com/office/powerpoint/2010/main" val="2602807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77284"/>
          </a:xfrm>
        </p:spPr>
        <p:txBody>
          <a:bodyPr/>
          <a:lstStyle/>
          <a:p>
            <a:r>
              <a:rPr lang="it-IT" dirty="0" smtClean="0"/>
              <a:t>Prime </a:t>
            </a:r>
            <a:r>
              <a:rPr lang="it-IT" dirty="0" smtClean="0"/>
              <a:t>sommarie valutazioni</a:t>
            </a:r>
            <a:endParaRPr lang="it-IT" dirty="0"/>
          </a:p>
        </p:txBody>
      </p:sp>
      <p:sp>
        <p:nvSpPr>
          <p:cNvPr id="3" name="Segnaposto contenuto 2"/>
          <p:cNvSpPr>
            <a:spLocks noGrp="1"/>
          </p:cNvSpPr>
          <p:nvPr>
            <p:ph idx="1"/>
          </p:nvPr>
        </p:nvSpPr>
        <p:spPr>
          <a:xfrm>
            <a:off x="457200" y="1417638"/>
            <a:ext cx="8229600" cy="5139459"/>
          </a:xfrm>
        </p:spPr>
        <p:txBody>
          <a:bodyPr>
            <a:normAutofit fontScale="70000" lnSpcReduction="20000"/>
          </a:bodyPr>
          <a:lstStyle/>
          <a:p>
            <a:r>
              <a:rPr lang="it-IT" dirty="0" smtClean="0"/>
              <a:t>Si potrebbe credere di  iscrivere a conto economico una rivalutazione di </a:t>
            </a:r>
            <a:r>
              <a:rPr lang="it-IT" dirty="0"/>
              <a:t>€ </a:t>
            </a:r>
            <a:r>
              <a:rPr lang="it-IT" dirty="0" smtClean="0"/>
              <a:t>130.000 per eliminare la perdita di esercizio di € 500</a:t>
            </a:r>
          </a:p>
          <a:p>
            <a:r>
              <a:rPr lang="it-IT" dirty="0" smtClean="0"/>
              <a:t>Potrebbe anche pensare in prima battuta che l’utile d’esercizio di 129.500 € determini una </a:t>
            </a:r>
            <a:r>
              <a:rPr lang="it-IT" dirty="0" smtClean="0"/>
              <a:t>pesante </a:t>
            </a:r>
            <a:r>
              <a:rPr lang="it-IT" dirty="0" smtClean="0"/>
              <a:t>imposizione</a:t>
            </a:r>
            <a:r>
              <a:rPr lang="it-IT" dirty="0" smtClean="0"/>
              <a:t> </a:t>
            </a:r>
            <a:r>
              <a:rPr lang="it-IT" dirty="0" smtClean="0"/>
              <a:t>fiscale</a:t>
            </a:r>
          </a:p>
          <a:p>
            <a:r>
              <a:rPr lang="it-IT" dirty="0" smtClean="0"/>
              <a:t>Una eventuale rivalutazione, rilevante ai fini fiscali, potrebbe però riguardare le attività finanziarie e non le immobilizzazioni materiali, che sono diritti pluriennali</a:t>
            </a:r>
          </a:p>
          <a:p>
            <a:r>
              <a:rPr lang="it-IT" dirty="0" smtClean="0"/>
              <a:t>L’art. 2425 vieta le rivalutazioni delle immobilizzazioni immateriali, a meno che non si debba ripristinare in tutto o in parte l’originario ammontare di valori in passato svalutati</a:t>
            </a:r>
            <a:endParaRPr lang="it-IT" dirty="0"/>
          </a:p>
          <a:p>
            <a:r>
              <a:rPr lang="it-IT" dirty="0" smtClean="0"/>
              <a:t>Una rilevanza fiscale ai fini delle imposte dirette sul reddito di impresa si potrebbe manifestare solo in caso di vendita a terzi dei diritti </a:t>
            </a:r>
            <a:r>
              <a:rPr lang="it-IT" dirty="0" smtClean="0"/>
              <a:t>pluriennali, </a:t>
            </a:r>
            <a:r>
              <a:rPr lang="it-IT" dirty="0" smtClean="0"/>
              <a:t>con la realizzazione di una plusvalenza rispetto al valore contabile storico di 26.000 €</a:t>
            </a:r>
          </a:p>
          <a:p>
            <a:r>
              <a:rPr lang="it-IT" dirty="0" smtClean="0"/>
              <a:t>In caso contrario </a:t>
            </a:r>
            <a:r>
              <a:rPr lang="it-IT" dirty="0" smtClean="0"/>
              <a:t>continuano a valere gli originari valori dell’</a:t>
            </a:r>
            <a:r>
              <a:rPr lang="it-IT" dirty="0" err="1" smtClean="0"/>
              <a:t>asset</a:t>
            </a:r>
            <a:r>
              <a:rPr lang="it-IT" dirty="0" smtClean="0"/>
              <a:t> </a:t>
            </a:r>
            <a:endParaRPr lang="it-IT" dirty="0"/>
          </a:p>
        </p:txBody>
      </p:sp>
    </p:spTree>
    <p:extLst>
      <p:ext uri="{BB962C8B-B14F-4D97-AF65-F5344CB8AC3E}">
        <p14:creationId xmlns:p14="http://schemas.microsoft.com/office/powerpoint/2010/main" val="2895107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Ulteriori considerazioni</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Il Codice civile non fornisce suggerimenti specifici riguardo alla necessità aziendale di dimostrare nel bilancio un favorevole trend gestionale </a:t>
            </a:r>
          </a:p>
          <a:p>
            <a:r>
              <a:rPr lang="it-IT" dirty="0" smtClean="0"/>
              <a:t>Continuare a valutare i diritti pluriennali al loro costo storico originario è comunque incompatibile con una rappresentazione veritiera della nuova situazione gestionale che si è nei fatti determinata</a:t>
            </a:r>
          </a:p>
          <a:p>
            <a:r>
              <a:rPr lang="it-IT" dirty="0" smtClean="0"/>
              <a:t>È possibile applicare corretti e accettati principi contabili per rispettare l’obbligo di deroga sancito dall’art. 2423, per una rideterminazione dell’</a:t>
            </a:r>
            <a:r>
              <a:rPr lang="it-IT" dirty="0" err="1" smtClean="0"/>
              <a:t>assett</a:t>
            </a:r>
            <a:r>
              <a:rPr lang="it-IT" dirty="0" smtClean="0"/>
              <a:t>, più che per una rivalutazione dei diritti pari a 130.000 €</a:t>
            </a:r>
            <a:endParaRPr lang="it-IT" dirty="0"/>
          </a:p>
        </p:txBody>
      </p:sp>
    </p:spTree>
    <p:extLst>
      <p:ext uri="{BB962C8B-B14F-4D97-AF65-F5344CB8AC3E}">
        <p14:creationId xmlns:p14="http://schemas.microsoft.com/office/powerpoint/2010/main" val="1368915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Approfondimenti più specifici</a:t>
            </a:r>
            <a:endParaRPr lang="it-IT" dirty="0"/>
          </a:p>
        </p:txBody>
      </p:sp>
      <p:sp>
        <p:nvSpPr>
          <p:cNvPr id="3" name="Segnaposto contenuto 2"/>
          <p:cNvSpPr>
            <a:spLocks noGrp="1"/>
          </p:cNvSpPr>
          <p:nvPr>
            <p:ph idx="1"/>
          </p:nvPr>
        </p:nvSpPr>
        <p:spPr>
          <a:xfrm>
            <a:off x="324857" y="1299605"/>
            <a:ext cx="8505359" cy="5168883"/>
          </a:xfrm>
        </p:spPr>
        <p:txBody>
          <a:bodyPr>
            <a:normAutofit fontScale="92500" lnSpcReduction="20000"/>
          </a:bodyPr>
          <a:lstStyle/>
          <a:p>
            <a:r>
              <a:rPr lang="it-IT" dirty="0" smtClean="0"/>
              <a:t>La rideterminazione dell’</a:t>
            </a:r>
            <a:r>
              <a:rPr lang="it-IT" dirty="0" err="1" smtClean="0"/>
              <a:t>assett</a:t>
            </a:r>
            <a:r>
              <a:rPr lang="it-IT" dirty="0" smtClean="0"/>
              <a:t> attribuita direttamente a incremento del patrimonio netto, e il nome del reddito d’esercizio, inserendola in una riserva indisponibile, come prevede il codice civile</a:t>
            </a:r>
          </a:p>
          <a:p>
            <a:r>
              <a:rPr lang="it-IT" dirty="0" smtClean="0"/>
              <a:t>La perdita di esercizio di € 500 resta visibile, perché il conto economico dà evidenza dei “valori-flusso” di tutto l’intero anno 2015, nel quale gli accadimenti gestionali non sono stati favorevoli</a:t>
            </a:r>
          </a:p>
          <a:p>
            <a:r>
              <a:rPr lang="it-IT" dirty="0" smtClean="0"/>
              <a:t>Il conto economico non può essere cambiato, a cambiare è invece lo stato patrimoniale alla data del 31.12.2015, in particolare il valore dell’</a:t>
            </a:r>
            <a:r>
              <a:rPr lang="it-IT" dirty="0" err="1" smtClean="0"/>
              <a:t>asset</a:t>
            </a:r>
            <a:r>
              <a:rPr lang="it-IT" dirty="0" smtClean="0"/>
              <a:t> rappresentato dai diritti pluriennali</a:t>
            </a:r>
            <a:endParaRPr lang="it-IT" dirty="0"/>
          </a:p>
        </p:txBody>
      </p:sp>
    </p:spTree>
    <p:extLst>
      <p:ext uri="{BB962C8B-B14F-4D97-AF65-F5344CB8AC3E}">
        <p14:creationId xmlns:p14="http://schemas.microsoft.com/office/powerpoint/2010/main" val="2837608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seconda bozza dello STATO PATRIMONIALE al </a:t>
            </a:r>
            <a:r>
              <a:rPr lang="it-IT" dirty="0" smtClean="0"/>
              <a:t>31.12.2015 </a:t>
            </a:r>
            <a:r>
              <a:rPr lang="it-IT" dirty="0"/>
              <a:t>	</a:t>
            </a:r>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val="1574382845"/>
              </p:ext>
            </p:extLst>
          </p:nvPr>
        </p:nvGraphicFramePr>
        <p:xfrm>
          <a:off x="147109" y="1511478"/>
          <a:ext cx="8859751" cy="2912541"/>
        </p:xfrm>
        <a:graphic>
          <a:graphicData uri="http://schemas.openxmlformats.org/drawingml/2006/table">
            <a:tbl>
              <a:tblPr firstRow="1" bandRow="1">
                <a:tableStyleId>{5C22544A-7EE6-4342-B048-85BDC9FD1C3A}</a:tableStyleId>
              </a:tblPr>
              <a:tblGrid>
                <a:gridCol w="3101466"/>
                <a:gridCol w="1092702"/>
                <a:gridCol w="3662030"/>
                <a:gridCol w="1003553"/>
              </a:tblGrid>
              <a:tr h="516888">
                <a:tc gridSpan="4">
                  <a:txBody>
                    <a:bodyPr/>
                    <a:lstStyle/>
                    <a:p>
                      <a:pPr algn="ctr"/>
                      <a:r>
                        <a:rPr lang="it-IT" dirty="0" smtClean="0">
                          <a:solidFill>
                            <a:srgbClr val="000000"/>
                          </a:solidFill>
                        </a:rPr>
                        <a:t>Seconda bozza </a:t>
                      </a:r>
                      <a:r>
                        <a:rPr lang="it-IT" dirty="0" smtClean="0">
                          <a:solidFill>
                            <a:srgbClr val="000000"/>
                          </a:solidFill>
                        </a:rPr>
                        <a:t>di stato patrimoniale al 31 </a:t>
                      </a:r>
                      <a:r>
                        <a:rPr lang="it-IT" dirty="0" smtClean="0">
                          <a:solidFill>
                            <a:srgbClr val="000000"/>
                          </a:solidFill>
                        </a:rPr>
                        <a:t>dicembre 2015</a:t>
                      </a:r>
                      <a:endParaRPr lang="it-IT" dirty="0">
                        <a:solidFill>
                          <a:srgbClr val="000000"/>
                        </a:solidFill>
                      </a:endParaRPr>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r>
              <a:tr h="383974">
                <a:tc gridSpan="2">
                  <a:txBody>
                    <a:bodyPr/>
                    <a:lstStyle/>
                    <a:p>
                      <a:r>
                        <a:rPr lang="it-IT" sz="1800" b="0" i="0" u="none" strike="noStrike" kern="1200" baseline="0" dirty="0" smtClean="0">
                          <a:solidFill>
                            <a:schemeClr val="dk1"/>
                          </a:solidFill>
                          <a:latin typeface="+mn-lt"/>
                          <a:ea typeface="+mn-ea"/>
                          <a:cs typeface="+mn-cs"/>
                        </a:rPr>
                        <a:t>Attività (dare +)</a:t>
                      </a:r>
                    </a:p>
                  </a:txBody>
                  <a:tcPr/>
                </a:tc>
                <a:tc hMerge="1">
                  <a:txBody>
                    <a:bodyPr/>
                    <a:lstStyle/>
                    <a:p>
                      <a:endParaRPr lang="it-IT" sz="1400" b="1" i="0" u="none" strike="noStrike" baseline="0" dirty="0" smtClean="0">
                        <a:solidFill>
                          <a:srgbClr val="000000"/>
                        </a:solidFill>
                        <a:latin typeface="Arial"/>
                      </a:endParaRPr>
                    </a:p>
                  </a:txBody>
                  <a:tcPr/>
                </a:tc>
                <a:tc gridSpan="2">
                  <a:txBody>
                    <a:bodyPr/>
                    <a:lstStyle/>
                    <a:p>
                      <a:r>
                        <a:rPr lang="it-IT" sz="1800" b="0" i="0" u="none" strike="noStrike" kern="1200" baseline="0" dirty="0" smtClean="0">
                          <a:solidFill>
                            <a:schemeClr val="dk1"/>
                          </a:solidFill>
                          <a:latin typeface="+mn-lt"/>
                          <a:ea typeface="+mn-ea"/>
                          <a:cs typeface="+mn-cs"/>
                        </a:rPr>
                        <a:t>Passività e patrimonio netto (avere -)</a:t>
                      </a:r>
                    </a:p>
                  </a:txBody>
                  <a:tcPr/>
                </a:tc>
                <a:tc hMerge="1">
                  <a:txBody>
                    <a:bodyPr/>
                    <a:lstStyle/>
                    <a:p>
                      <a:endParaRPr lang="it-IT" sz="1400" b="1" i="0" u="none" strike="noStrike" baseline="0" dirty="0" smtClean="0">
                        <a:solidFill>
                          <a:srgbClr val="000000"/>
                        </a:solidFill>
                        <a:latin typeface="Arial"/>
                      </a:endParaRPr>
                    </a:p>
                  </a:txBody>
                  <a:tcPr/>
                </a:tc>
              </a:tr>
              <a:tr h="781845">
                <a:tc>
                  <a:txBody>
                    <a:bodyPr/>
                    <a:lstStyle/>
                    <a:p>
                      <a:r>
                        <a:rPr lang="it-IT" sz="1800" b="0" i="0" u="none" strike="noStrike" kern="1200" baseline="0" dirty="0" smtClean="0">
                          <a:solidFill>
                            <a:schemeClr val="dk1"/>
                          </a:solidFill>
                          <a:latin typeface="+mn-lt"/>
                          <a:ea typeface="+mn-ea"/>
                          <a:cs typeface="+mn-cs"/>
                        </a:rPr>
                        <a:t>Diritti pluriennali netti di ammortamenti</a:t>
                      </a:r>
                    </a:p>
                    <a:p>
                      <a:r>
                        <a:rPr lang="it-IT" sz="1800" b="0" i="0" u="none" strike="noStrike" kern="1200" baseline="0" dirty="0" smtClean="0">
                          <a:solidFill>
                            <a:schemeClr val="dk1"/>
                          </a:solidFill>
                          <a:latin typeface="+mn-lt"/>
                          <a:ea typeface="+mn-ea"/>
                          <a:cs typeface="+mn-cs"/>
                        </a:rPr>
                        <a:t>Altre attività patrimoniali </a:t>
                      </a:r>
                    </a:p>
                    <a:p>
                      <a:endParaRPr lang="it-IT" sz="1800" b="0" i="0" u="none" strike="noStrike" kern="1200" baseline="0" dirty="0" smtClean="0">
                        <a:solidFill>
                          <a:schemeClr val="dk1"/>
                        </a:solidFill>
                        <a:latin typeface="+mn-lt"/>
                        <a:ea typeface="+mn-ea"/>
                        <a:cs typeface="+mn-cs"/>
                      </a:endParaRPr>
                    </a:p>
                    <a:p>
                      <a:endParaRPr lang="it-IT" sz="1800" b="1" i="0" u="none" strike="noStrike" kern="1200" baseline="0" dirty="0" smtClean="0">
                        <a:solidFill>
                          <a:schemeClr val="dk1"/>
                        </a:solidFill>
                        <a:latin typeface="+mn-lt"/>
                        <a:ea typeface="+mn-ea"/>
                        <a:cs typeface="+mn-cs"/>
                      </a:endParaRPr>
                    </a:p>
                    <a:p>
                      <a:endParaRPr lang="it-IT" sz="1800" b="1" i="0" u="none" strike="noStrike" kern="1200" baseline="0" dirty="0" smtClean="0">
                        <a:solidFill>
                          <a:schemeClr val="dk1"/>
                        </a:solidFill>
                        <a:latin typeface="+mn-lt"/>
                        <a:ea typeface="+mn-ea"/>
                        <a:cs typeface="+mn-cs"/>
                      </a:endParaRPr>
                    </a:p>
                    <a:p>
                      <a:r>
                        <a:rPr lang="it-IT" sz="1800" b="1" i="0" u="none" strike="noStrike" kern="1200" baseline="0" dirty="0" smtClean="0">
                          <a:solidFill>
                            <a:schemeClr val="dk1"/>
                          </a:solidFill>
                          <a:latin typeface="+mn-lt"/>
                          <a:ea typeface="+mn-ea"/>
                          <a:cs typeface="+mn-cs"/>
                        </a:rPr>
                        <a:t>Totale </a:t>
                      </a:r>
                      <a:r>
                        <a:rPr lang="it-IT" sz="1800" b="1" i="0" u="none" strike="noStrike" kern="1200" baseline="0" dirty="0" smtClean="0">
                          <a:solidFill>
                            <a:schemeClr val="dk1"/>
                          </a:solidFill>
                          <a:latin typeface="+mn-lt"/>
                          <a:ea typeface="+mn-ea"/>
                          <a:cs typeface="+mn-cs"/>
                        </a:rPr>
                        <a:t>a quadratura	</a:t>
                      </a:r>
                    </a:p>
                  </a:txBody>
                  <a:tcPr/>
                </a:tc>
                <a:tc>
                  <a:txBody>
                    <a:bodyPr/>
                    <a:lstStyle/>
                    <a:p>
                      <a:r>
                        <a:rPr lang="it-IT" dirty="0" smtClean="0"/>
                        <a:t>156.000</a:t>
                      </a:r>
                      <a:endParaRPr lang="it-IT" dirty="0" smtClean="0"/>
                    </a:p>
                    <a:p>
                      <a:r>
                        <a:rPr lang="it-IT" dirty="0" smtClean="0"/>
                        <a:t>  </a:t>
                      </a:r>
                    </a:p>
                    <a:p>
                      <a:r>
                        <a:rPr lang="it-IT" dirty="0" smtClean="0"/>
                        <a:t>  </a:t>
                      </a:r>
                      <a:r>
                        <a:rPr lang="it-IT" dirty="0" smtClean="0"/>
                        <a:t>9.000</a:t>
                      </a:r>
                    </a:p>
                    <a:p>
                      <a:endParaRPr lang="it-IT" dirty="0" smtClean="0"/>
                    </a:p>
                    <a:p>
                      <a:endParaRPr lang="it-IT" dirty="0" smtClean="0"/>
                    </a:p>
                    <a:p>
                      <a:endParaRPr lang="it-IT" dirty="0" smtClean="0"/>
                    </a:p>
                    <a:p>
                      <a:r>
                        <a:rPr lang="it-IT" dirty="0" smtClean="0"/>
                        <a:t>165.000</a:t>
                      </a:r>
                      <a:endParaRPr lang="it-IT" dirty="0"/>
                    </a:p>
                  </a:txBody>
                  <a:tcPr/>
                </a:tc>
                <a:tc>
                  <a:txBody>
                    <a:bodyPr/>
                    <a:lstStyle/>
                    <a:p>
                      <a:r>
                        <a:rPr lang="it-IT" dirty="0" smtClean="0"/>
                        <a:t>Attività patrimoniali varie (debiti </a:t>
                      </a:r>
                      <a:r>
                        <a:rPr lang="it-IT" dirty="0" err="1" smtClean="0"/>
                        <a:t>ecc</a:t>
                      </a:r>
                      <a:r>
                        <a:rPr lang="it-IT" dirty="0" smtClean="0"/>
                        <a:t>)</a:t>
                      </a:r>
                    </a:p>
                    <a:p>
                      <a:r>
                        <a:rPr lang="it-IT" dirty="0" smtClean="0"/>
                        <a:t>Capitale sociale</a:t>
                      </a:r>
                    </a:p>
                    <a:p>
                      <a:r>
                        <a:rPr lang="it-IT" dirty="0" smtClean="0"/>
                        <a:t>(Perdita d’esercizio 2015)</a:t>
                      </a:r>
                    </a:p>
                    <a:p>
                      <a:r>
                        <a:rPr lang="it-IT" dirty="0" smtClean="0"/>
                        <a:t>(Perdite esercizi precedenti)</a:t>
                      </a:r>
                    </a:p>
                    <a:p>
                      <a:pPr marL="0" marR="0" indent="0" algn="l" defTabSz="457200" rtl="0" eaLnBrk="1" fontAlgn="auto" latinLnBrk="0" hangingPunct="1">
                        <a:lnSpc>
                          <a:spcPct val="100000"/>
                        </a:lnSpc>
                        <a:spcBef>
                          <a:spcPts val="0"/>
                        </a:spcBef>
                        <a:spcAft>
                          <a:spcPts val="0"/>
                        </a:spcAft>
                        <a:buClrTx/>
                        <a:buSzTx/>
                        <a:buFontTx/>
                        <a:buNone/>
                        <a:tabLst/>
                        <a:defRPr/>
                      </a:pPr>
                      <a:r>
                        <a:rPr lang="it-IT" sz="1800" b="0" i="0" u="none" strike="noStrike" kern="1200" baseline="0" dirty="0" smtClean="0">
                          <a:solidFill>
                            <a:schemeClr val="dk1"/>
                          </a:solidFill>
                          <a:latin typeface="+mn-lt"/>
                          <a:ea typeface="+mn-ea"/>
                          <a:cs typeface="+mn-cs"/>
                        </a:rPr>
                        <a:t>Riserva indisponibile</a:t>
                      </a:r>
                    </a:p>
                    <a:p>
                      <a:pPr marL="0" marR="0" indent="0" algn="l" defTabSz="457200" rtl="0" eaLnBrk="1" fontAlgn="auto" latinLnBrk="0" hangingPunct="1">
                        <a:lnSpc>
                          <a:spcPct val="100000"/>
                        </a:lnSpc>
                        <a:spcBef>
                          <a:spcPts val="0"/>
                        </a:spcBef>
                        <a:spcAft>
                          <a:spcPts val="0"/>
                        </a:spcAft>
                        <a:buClrTx/>
                        <a:buSzTx/>
                        <a:buFontTx/>
                        <a:buNone/>
                        <a:tabLst/>
                        <a:defRPr/>
                      </a:pPr>
                      <a:endParaRPr lang="it-IT" sz="1800" b="0" i="0" u="none" strike="noStrike" kern="1200" baseline="0" dirty="0" smtClean="0">
                        <a:solidFill>
                          <a:schemeClr val="dk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it-IT" sz="1800" b="1" i="0" u="none" strike="noStrike" kern="1200" baseline="0" dirty="0" smtClean="0">
                          <a:solidFill>
                            <a:schemeClr val="dk1"/>
                          </a:solidFill>
                          <a:latin typeface="+mn-lt"/>
                          <a:ea typeface="+mn-ea"/>
                          <a:cs typeface="+mn-cs"/>
                        </a:rPr>
                        <a:t>Totale </a:t>
                      </a:r>
                      <a:r>
                        <a:rPr lang="it-IT" sz="1800" b="1" i="0" u="none" strike="noStrike" kern="1200" baseline="0" dirty="0" smtClean="0">
                          <a:solidFill>
                            <a:schemeClr val="dk1"/>
                          </a:solidFill>
                          <a:latin typeface="+mn-lt"/>
                          <a:ea typeface="+mn-ea"/>
                          <a:cs typeface="+mn-cs"/>
                        </a:rPr>
                        <a:t>a quadratura	</a:t>
                      </a:r>
                    </a:p>
                  </a:txBody>
                  <a:tcPr/>
                </a:tc>
                <a:tc>
                  <a:txBody>
                    <a:bodyPr/>
                    <a:lstStyle/>
                    <a:p>
                      <a:r>
                        <a:rPr lang="it-IT" dirty="0" smtClean="0"/>
                        <a:t>22.000</a:t>
                      </a:r>
                    </a:p>
                    <a:p>
                      <a:r>
                        <a:rPr lang="it-IT" dirty="0" smtClean="0"/>
                        <a:t>20.000</a:t>
                      </a:r>
                    </a:p>
                    <a:p>
                      <a:r>
                        <a:rPr lang="it-IT" dirty="0" smtClean="0"/>
                        <a:t>   </a:t>
                      </a:r>
                      <a:r>
                        <a:rPr lang="it-IT" baseline="0" dirty="0" smtClean="0"/>
                        <a:t> </a:t>
                      </a:r>
                      <a:r>
                        <a:rPr lang="it-IT" dirty="0" smtClean="0"/>
                        <a:t>(500)</a:t>
                      </a:r>
                    </a:p>
                    <a:p>
                      <a:r>
                        <a:rPr lang="it-IT" dirty="0" smtClean="0"/>
                        <a:t> (6.500</a:t>
                      </a:r>
                      <a:r>
                        <a:rPr lang="it-IT" dirty="0" smtClean="0"/>
                        <a:t>)</a:t>
                      </a:r>
                    </a:p>
                    <a:p>
                      <a:r>
                        <a:rPr lang="it-IT" dirty="0" smtClean="0"/>
                        <a:t>130.000</a:t>
                      </a:r>
                      <a:endParaRPr lang="it-IT" dirty="0" smtClean="0"/>
                    </a:p>
                    <a:p>
                      <a:r>
                        <a:rPr lang="it-IT" dirty="0" smtClean="0"/>
                        <a:t> </a:t>
                      </a:r>
                      <a:r>
                        <a:rPr lang="it-IT" dirty="0" smtClean="0"/>
                        <a:t> 165.000</a:t>
                      </a:r>
                      <a:endParaRPr lang="it-IT" dirty="0"/>
                    </a:p>
                  </a:txBody>
                  <a:tcPr/>
                </a:tc>
              </a:tr>
            </a:tbl>
          </a:graphicData>
        </a:graphic>
      </p:graphicFrame>
      <p:sp>
        <p:nvSpPr>
          <p:cNvPr id="6" name="CasellaDiTesto 5"/>
          <p:cNvSpPr txBox="1"/>
          <p:nvPr/>
        </p:nvSpPr>
        <p:spPr>
          <a:xfrm>
            <a:off x="0" y="4707092"/>
            <a:ext cx="9144000" cy="2031325"/>
          </a:xfrm>
          <a:prstGeom prst="rect">
            <a:avLst/>
          </a:prstGeom>
          <a:noFill/>
        </p:spPr>
        <p:txBody>
          <a:bodyPr wrap="square" rtlCol="0">
            <a:spAutoFit/>
          </a:bodyPr>
          <a:lstStyle/>
          <a:p>
            <a:r>
              <a:rPr lang="it-IT" dirty="0" smtClean="0"/>
              <a:t>Nella nota integrativa vanno documentati adeguatamente gli accadimenti eccezionali e le speciali ragioni che di fatto obbligano a determinare il valore dei diritti pluriennali in deroga al principio del costo storico previsto dall'art. 2426</a:t>
            </a:r>
          </a:p>
          <a:p>
            <a:r>
              <a:rPr lang="it-IT" dirty="0" smtClean="0"/>
              <a:t>L’amministratore che presenta il bilancio deve proporre ai soci di iniziare a utilizzare la riserva per coprire tutte le perdite d’esercizio (7000 €) ed eventualmente per costituire l’intera riserva legale di cui l’articolo 2430 (4000 €), cioè 1/5 del capitale sociale</a:t>
            </a:r>
            <a:endParaRPr lang="it-IT" dirty="0" smtClean="0"/>
          </a:p>
          <a:p>
            <a:endParaRPr lang="it-IT" dirty="0"/>
          </a:p>
        </p:txBody>
      </p:sp>
    </p:spTree>
    <p:extLst>
      <p:ext uri="{BB962C8B-B14F-4D97-AF65-F5344CB8AC3E}">
        <p14:creationId xmlns:p14="http://schemas.microsoft.com/office/powerpoint/2010/main" val="3332234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Art. 2430</a:t>
            </a:r>
            <a:r>
              <a:rPr lang="it-IT" dirty="0" smtClean="0"/>
              <a:t>. Riserva </a:t>
            </a:r>
            <a:r>
              <a:rPr lang="it-IT" dirty="0"/>
              <a:t>legale</a:t>
            </a:r>
          </a:p>
        </p:txBody>
      </p:sp>
      <p:sp>
        <p:nvSpPr>
          <p:cNvPr id="3" name="Segnaposto contenuto 2"/>
          <p:cNvSpPr>
            <a:spLocks noGrp="1"/>
          </p:cNvSpPr>
          <p:nvPr>
            <p:ph idx="1"/>
          </p:nvPr>
        </p:nvSpPr>
        <p:spPr/>
        <p:txBody>
          <a:bodyPr>
            <a:normAutofit lnSpcReduction="10000"/>
          </a:bodyPr>
          <a:lstStyle/>
          <a:p>
            <a:r>
              <a:rPr lang="it-IT" dirty="0" smtClean="0"/>
              <a:t>Dagli </a:t>
            </a:r>
            <a:r>
              <a:rPr lang="it-IT" dirty="0"/>
              <a:t>utili netti annuali deve essere dedotta una somma corrispondente almeno alla ventesima parte di essi per costituire una riserva, fino a che questa non abbia raggiunto il quinto del capitale sociale.</a:t>
            </a:r>
          </a:p>
          <a:p>
            <a:r>
              <a:rPr lang="it-IT" dirty="0"/>
              <a:t>La riserva deve essere reintegrata a norma del comma precedente se viene diminuita per qualsiasi ragione.</a:t>
            </a:r>
          </a:p>
          <a:p>
            <a:r>
              <a:rPr lang="it-IT" dirty="0"/>
              <a:t>Sono salve le disposizioni delle leggi speciali.</a:t>
            </a:r>
            <a:endParaRPr lang="it-IT" dirty="0"/>
          </a:p>
        </p:txBody>
      </p:sp>
    </p:spTree>
    <p:extLst>
      <p:ext uri="{BB962C8B-B14F-4D97-AF65-F5344CB8AC3E}">
        <p14:creationId xmlns:p14="http://schemas.microsoft.com/office/powerpoint/2010/main" val="4221549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62452"/>
            <a:ext cx="9144000" cy="1048544"/>
          </a:xfrm>
        </p:spPr>
        <p:txBody>
          <a:bodyPr>
            <a:noAutofit/>
          </a:bodyPr>
          <a:lstStyle/>
          <a:p>
            <a:r>
              <a:rPr lang="it-IT" sz="3600" dirty="0" smtClean="0"/>
              <a:t>Stato patrimoniale approvato al 31.12.2015</a:t>
            </a:r>
            <a:endParaRPr lang="it-IT" sz="3600" dirty="0"/>
          </a:p>
        </p:txBody>
      </p:sp>
      <p:sp>
        <p:nvSpPr>
          <p:cNvPr id="3" name="Segnaposto contenuto 2"/>
          <p:cNvSpPr>
            <a:spLocks noGrp="1"/>
          </p:cNvSpPr>
          <p:nvPr>
            <p:ph idx="1"/>
          </p:nvPr>
        </p:nvSpPr>
        <p:spPr>
          <a:xfrm>
            <a:off x="0" y="4637225"/>
            <a:ext cx="9144000" cy="2038017"/>
          </a:xfrm>
        </p:spPr>
        <p:txBody>
          <a:bodyPr>
            <a:normAutofit fontScale="62500" lnSpcReduction="20000"/>
          </a:bodyPr>
          <a:lstStyle/>
          <a:p>
            <a:r>
              <a:rPr lang="it-IT" dirty="0" smtClean="0"/>
              <a:t>Questa situazione patrimoniale è certamente confortante per i creditori sociali</a:t>
            </a:r>
          </a:p>
          <a:p>
            <a:r>
              <a:rPr lang="it-IT" dirty="0" smtClean="0"/>
              <a:t>Il principio contabile OIC 28 non vieta di usare la specifica riserva indisponibile per aumentare a titolo gratuito il capitale sociale in base all’articolo 2442</a:t>
            </a:r>
          </a:p>
          <a:p>
            <a:r>
              <a:rPr lang="it-IT" dirty="0" smtClean="0"/>
              <a:t>Ci sono delle perplessità al riguardo in quanto ciò rappresenterebbe una devoluzione di ricchezza ai soci (ad esempio le quote potrebbero essere alienate, il che costituirebbe una distribuzione di utili indiretta, ma sicuramente reale)</a:t>
            </a:r>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val="3133208438"/>
              </p:ext>
            </p:extLst>
          </p:nvPr>
        </p:nvGraphicFramePr>
        <p:xfrm>
          <a:off x="136587" y="1210996"/>
          <a:ext cx="8859751" cy="3186862"/>
        </p:xfrm>
        <a:graphic>
          <a:graphicData uri="http://schemas.openxmlformats.org/drawingml/2006/table">
            <a:tbl>
              <a:tblPr firstRow="1" bandRow="1">
                <a:tableStyleId>{5C22544A-7EE6-4342-B048-85BDC9FD1C3A}</a:tableStyleId>
              </a:tblPr>
              <a:tblGrid>
                <a:gridCol w="3101466"/>
                <a:gridCol w="1092702"/>
                <a:gridCol w="3662030"/>
                <a:gridCol w="1003553"/>
              </a:tblGrid>
              <a:tr h="516888">
                <a:tc gridSpan="4">
                  <a:txBody>
                    <a:bodyPr/>
                    <a:lstStyle/>
                    <a:p>
                      <a:pPr algn="ctr"/>
                      <a:r>
                        <a:rPr lang="it-IT" dirty="0" smtClean="0">
                          <a:solidFill>
                            <a:srgbClr val="000000"/>
                          </a:solidFill>
                        </a:rPr>
                        <a:t>stato </a:t>
                      </a:r>
                      <a:r>
                        <a:rPr lang="it-IT" dirty="0" smtClean="0">
                          <a:solidFill>
                            <a:srgbClr val="000000"/>
                          </a:solidFill>
                        </a:rPr>
                        <a:t>patrimoniale al 31 </a:t>
                      </a:r>
                      <a:r>
                        <a:rPr lang="it-IT" dirty="0" smtClean="0">
                          <a:solidFill>
                            <a:srgbClr val="000000"/>
                          </a:solidFill>
                        </a:rPr>
                        <a:t>dicembre 2015 </a:t>
                      </a:r>
                      <a:r>
                        <a:rPr lang="it-IT" dirty="0" smtClean="0">
                          <a:solidFill>
                            <a:srgbClr val="000000"/>
                          </a:solidFill>
                        </a:rPr>
                        <a:t>approvato dall’assemblea</a:t>
                      </a:r>
                      <a:endParaRPr lang="it-IT" dirty="0">
                        <a:solidFill>
                          <a:srgbClr val="000000"/>
                        </a:solidFill>
                      </a:endParaRPr>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r>
              <a:tr h="383974">
                <a:tc gridSpan="2">
                  <a:txBody>
                    <a:bodyPr/>
                    <a:lstStyle/>
                    <a:p>
                      <a:r>
                        <a:rPr lang="it-IT" sz="1800" b="0" i="0" u="none" strike="noStrike" kern="1200" baseline="0" dirty="0" smtClean="0">
                          <a:solidFill>
                            <a:schemeClr val="dk1"/>
                          </a:solidFill>
                          <a:latin typeface="+mn-lt"/>
                          <a:ea typeface="+mn-ea"/>
                          <a:cs typeface="+mn-cs"/>
                        </a:rPr>
                        <a:t>Attività (dare +)</a:t>
                      </a:r>
                    </a:p>
                  </a:txBody>
                  <a:tcPr/>
                </a:tc>
                <a:tc hMerge="1">
                  <a:txBody>
                    <a:bodyPr/>
                    <a:lstStyle/>
                    <a:p>
                      <a:endParaRPr lang="it-IT" sz="1400" b="1" i="0" u="none" strike="noStrike" baseline="0" dirty="0" smtClean="0">
                        <a:solidFill>
                          <a:srgbClr val="000000"/>
                        </a:solidFill>
                        <a:latin typeface="Arial"/>
                      </a:endParaRPr>
                    </a:p>
                  </a:txBody>
                  <a:tcPr/>
                </a:tc>
                <a:tc gridSpan="2">
                  <a:txBody>
                    <a:bodyPr/>
                    <a:lstStyle/>
                    <a:p>
                      <a:r>
                        <a:rPr lang="it-IT" sz="1800" b="0" i="0" u="none" strike="noStrike" kern="1200" baseline="0" dirty="0" smtClean="0">
                          <a:solidFill>
                            <a:schemeClr val="dk1"/>
                          </a:solidFill>
                          <a:latin typeface="+mn-lt"/>
                          <a:ea typeface="+mn-ea"/>
                          <a:cs typeface="+mn-cs"/>
                        </a:rPr>
                        <a:t>Passività e patrimonio netto (avere -)</a:t>
                      </a:r>
                    </a:p>
                  </a:txBody>
                  <a:tcPr/>
                </a:tc>
                <a:tc hMerge="1">
                  <a:txBody>
                    <a:bodyPr/>
                    <a:lstStyle/>
                    <a:p>
                      <a:endParaRPr lang="it-IT" sz="1400" b="1" i="0" u="none" strike="noStrike" baseline="0" dirty="0" smtClean="0">
                        <a:solidFill>
                          <a:srgbClr val="000000"/>
                        </a:solidFill>
                        <a:latin typeface="Arial"/>
                      </a:endParaRPr>
                    </a:p>
                  </a:txBody>
                  <a:tcPr/>
                </a:tc>
              </a:tr>
              <a:tr h="781845">
                <a:tc>
                  <a:txBody>
                    <a:bodyPr/>
                    <a:lstStyle/>
                    <a:p>
                      <a:r>
                        <a:rPr lang="it-IT" sz="1800" b="0" i="0" u="none" strike="noStrike" kern="1200" baseline="0" dirty="0" smtClean="0">
                          <a:solidFill>
                            <a:schemeClr val="dk1"/>
                          </a:solidFill>
                          <a:latin typeface="+mn-lt"/>
                          <a:ea typeface="+mn-ea"/>
                          <a:cs typeface="+mn-cs"/>
                        </a:rPr>
                        <a:t>Diritti pluriennali netti di ammortamenti</a:t>
                      </a:r>
                    </a:p>
                    <a:p>
                      <a:r>
                        <a:rPr lang="it-IT" sz="1800" b="0" i="0" u="none" strike="noStrike" kern="1200" baseline="0" dirty="0" smtClean="0">
                          <a:solidFill>
                            <a:schemeClr val="dk1"/>
                          </a:solidFill>
                          <a:latin typeface="+mn-lt"/>
                          <a:ea typeface="+mn-ea"/>
                          <a:cs typeface="+mn-cs"/>
                        </a:rPr>
                        <a:t>Altre attività patrimoniali </a:t>
                      </a:r>
                    </a:p>
                    <a:p>
                      <a:endParaRPr lang="it-IT" sz="1800" b="0" i="0" u="none" strike="noStrike" kern="1200" baseline="0" dirty="0" smtClean="0">
                        <a:solidFill>
                          <a:schemeClr val="dk1"/>
                        </a:solidFill>
                        <a:latin typeface="+mn-lt"/>
                        <a:ea typeface="+mn-ea"/>
                        <a:cs typeface="+mn-cs"/>
                      </a:endParaRPr>
                    </a:p>
                    <a:p>
                      <a:endParaRPr lang="it-IT" sz="1800" b="1" i="0" u="none" strike="noStrike" kern="1200" baseline="0" dirty="0" smtClean="0">
                        <a:solidFill>
                          <a:schemeClr val="dk1"/>
                        </a:solidFill>
                        <a:latin typeface="+mn-lt"/>
                        <a:ea typeface="+mn-ea"/>
                        <a:cs typeface="+mn-cs"/>
                      </a:endParaRPr>
                    </a:p>
                    <a:p>
                      <a:endParaRPr lang="it-IT" sz="1800" b="1" i="0" u="none" strike="noStrike" kern="1200" baseline="0" dirty="0" smtClean="0">
                        <a:solidFill>
                          <a:schemeClr val="dk1"/>
                        </a:solidFill>
                        <a:latin typeface="+mn-lt"/>
                        <a:ea typeface="+mn-ea"/>
                        <a:cs typeface="+mn-cs"/>
                      </a:endParaRPr>
                    </a:p>
                    <a:p>
                      <a:endParaRPr lang="it-IT" sz="1800" b="1" i="0" u="none" strike="noStrike" kern="1200" baseline="0" dirty="0" smtClean="0">
                        <a:solidFill>
                          <a:schemeClr val="dk1"/>
                        </a:solidFill>
                        <a:latin typeface="+mn-lt"/>
                        <a:ea typeface="+mn-ea"/>
                        <a:cs typeface="+mn-cs"/>
                      </a:endParaRPr>
                    </a:p>
                    <a:p>
                      <a:r>
                        <a:rPr lang="it-IT" sz="1800" b="1" i="0" u="none" strike="noStrike" kern="1200" baseline="0" dirty="0" smtClean="0">
                          <a:solidFill>
                            <a:schemeClr val="dk1"/>
                          </a:solidFill>
                          <a:latin typeface="+mn-lt"/>
                          <a:ea typeface="+mn-ea"/>
                          <a:cs typeface="+mn-cs"/>
                        </a:rPr>
                        <a:t>Totale </a:t>
                      </a:r>
                      <a:r>
                        <a:rPr lang="it-IT" sz="1800" b="1" i="0" u="none" strike="noStrike" kern="1200" baseline="0" dirty="0" smtClean="0">
                          <a:solidFill>
                            <a:schemeClr val="dk1"/>
                          </a:solidFill>
                          <a:latin typeface="+mn-lt"/>
                          <a:ea typeface="+mn-ea"/>
                          <a:cs typeface="+mn-cs"/>
                        </a:rPr>
                        <a:t>a quadratura	</a:t>
                      </a:r>
                    </a:p>
                  </a:txBody>
                  <a:tcPr/>
                </a:tc>
                <a:tc>
                  <a:txBody>
                    <a:bodyPr/>
                    <a:lstStyle/>
                    <a:p>
                      <a:r>
                        <a:rPr lang="it-IT" dirty="0" smtClean="0"/>
                        <a:t>156.000</a:t>
                      </a:r>
                      <a:endParaRPr lang="it-IT" dirty="0" smtClean="0"/>
                    </a:p>
                    <a:p>
                      <a:r>
                        <a:rPr lang="it-IT" dirty="0" smtClean="0"/>
                        <a:t>  </a:t>
                      </a:r>
                    </a:p>
                    <a:p>
                      <a:r>
                        <a:rPr lang="it-IT" dirty="0" smtClean="0"/>
                        <a:t>  </a:t>
                      </a:r>
                      <a:r>
                        <a:rPr lang="it-IT" dirty="0" smtClean="0"/>
                        <a:t>9.000</a:t>
                      </a:r>
                    </a:p>
                    <a:p>
                      <a:endParaRPr lang="it-IT" dirty="0" smtClean="0"/>
                    </a:p>
                    <a:p>
                      <a:endParaRPr lang="it-IT" dirty="0" smtClean="0"/>
                    </a:p>
                    <a:p>
                      <a:endParaRPr lang="it-IT" dirty="0" smtClean="0"/>
                    </a:p>
                    <a:p>
                      <a:endParaRPr lang="it-IT" dirty="0" smtClean="0"/>
                    </a:p>
                    <a:p>
                      <a:r>
                        <a:rPr lang="it-IT" dirty="0" smtClean="0"/>
                        <a:t>165.000</a:t>
                      </a:r>
                      <a:endParaRPr lang="it-IT" dirty="0"/>
                    </a:p>
                  </a:txBody>
                  <a:tcPr/>
                </a:tc>
                <a:tc>
                  <a:txBody>
                    <a:bodyPr/>
                    <a:lstStyle/>
                    <a:p>
                      <a:r>
                        <a:rPr lang="it-IT" dirty="0" smtClean="0"/>
                        <a:t>Attività patrimoniali varie (debiti </a:t>
                      </a:r>
                      <a:r>
                        <a:rPr lang="it-IT" dirty="0" err="1" smtClean="0"/>
                        <a:t>ecc</a:t>
                      </a:r>
                      <a:r>
                        <a:rPr lang="it-IT" dirty="0" smtClean="0"/>
                        <a:t>)</a:t>
                      </a:r>
                    </a:p>
                    <a:p>
                      <a:r>
                        <a:rPr lang="it-IT" dirty="0" smtClean="0"/>
                        <a:t>Capitale sociale</a:t>
                      </a:r>
                    </a:p>
                    <a:p>
                      <a:r>
                        <a:rPr lang="it-IT" dirty="0" smtClean="0"/>
                        <a:t>(Perdita d’esercizio 2015)</a:t>
                      </a:r>
                    </a:p>
                    <a:p>
                      <a:r>
                        <a:rPr lang="it-IT" dirty="0" smtClean="0"/>
                        <a:t>(Perdite esercizi precedenti)</a:t>
                      </a:r>
                    </a:p>
                    <a:p>
                      <a:pPr marL="0" marR="0" indent="0" algn="l" defTabSz="457200" rtl="0" eaLnBrk="1" fontAlgn="auto" latinLnBrk="0" hangingPunct="1">
                        <a:lnSpc>
                          <a:spcPct val="100000"/>
                        </a:lnSpc>
                        <a:spcBef>
                          <a:spcPts val="0"/>
                        </a:spcBef>
                        <a:spcAft>
                          <a:spcPts val="0"/>
                        </a:spcAft>
                        <a:buClrTx/>
                        <a:buSzTx/>
                        <a:buFontTx/>
                        <a:buNone/>
                        <a:tabLst/>
                        <a:defRPr/>
                      </a:pPr>
                      <a:r>
                        <a:rPr lang="it-IT" sz="1800" b="0" i="0" u="none" strike="noStrike" kern="1200" baseline="0" dirty="0" smtClean="0">
                          <a:solidFill>
                            <a:schemeClr val="dk1"/>
                          </a:solidFill>
                          <a:latin typeface="+mn-lt"/>
                          <a:ea typeface="+mn-ea"/>
                          <a:cs typeface="+mn-cs"/>
                        </a:rPr>
                        <a:t>Riserva indisponibile</a:t>
                      </a:r>
                    </a:p>
                    <a:p>
                      <a:pPr marL="0" marR="0" indent="0" algn="l" defTabSz="457200" rtl="0" eaLnBrk="1" fontAlgn="auto" latinLnBrk="0" hangingPunct="1">
                        <a:lnSpc>
                          <a:spcPct val="100000"/>
                        </a:lnSpc>
                        <a:spcBef>
                          <a:spcPts val="0"/>
                        </a:spcBef>
                        <a:spcAft>
                          <a:spcPts val="0"/>
                        </a:spcAft>
                        <a:buClrTx/>
                        <a:buSzTx/>
                        <a:buFontTx/>
                        <a:buNone/>
                        <a:tabLst/>
                        <a:defRPr/>
                      </a:pPr>
                      <a:r>
                        <a:rPr lang="it-IT" sz="1800" b="0" i="0" u="none" strike="noStrike" kern="1200" baseline="0" dirty="0" smtClean="0">
                          <a:solidFill>
                            <a:schemeClr val="dk1"/>
                          </a:solidFill>
                          <a:latin typeface="+mn-lt"/>
                          <a:ea typeface="+mn-ea"/>
                          <a:cs typeface="+mn-cs"/>
                        </a:rPr>
                        <a:t>Riserva legale</a:t>
                      </a:r>
                    </a:p>
                    <a:p>
                      <a:pPr marL="0" marR="0" indent="0" algn="l" defTabSz="457200" rtl="0" eaLnBrk="1" fontAlgn="auto" latinLnBrk="0" hangingPunct="1">
                        <a:lnSpc>
                          <a:spcPct val="100000"/>
                        </a:lnSpc>
                        <a:spcBef>
                          <a:spcPts val="0"/>
                        </a:spcBef>
                        <a:spcAft>
                          <a:spcPts val="0"/>
                        </a:spcAft>
                        <a:buClrTx/>
                        <a:buSzTx/>
                        <a:buFontTx/>
                        <a:buNone/>
                        <a:tabLst/>
                        <a:defRPr/>
                      </a:pPr>
                      <a:endParaRPr lang="it-IT" sz="1800" b="0" i="0" u="none" strike="noStrike" kern="1200" baseline="0" dirty="0" smtClean="0">
                        <a:solidFill>
                          <a:schemeClr val="dk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it-IT" sz="1800" b="1" i="0" u="none" strike="noStrike" kern="1200" baseline="0" dirty="0" smtClean="0">
                          <a:solidFill>
                            <a:schemeClr val="dk1"/>
                          </a:solidFill>
                          <a:latin typeface="+mn-lt"/>
                          <a:ea typeface="+mn-ea"/>
                          <a:cs typeface="+mn-cs"/>
                        </a:rPr>
                        <a:t>Totale </a:t>
                      </a:r>
                      <a:r>
                        <a:rPr lang="it-IT" sz="1800" b="1" i="0" u="none" strike="noStrike" kern="1200" baseline="0" dirty="0" smtClean="0">
                          <a:solidFill>
                            <a:schemeClr val="dk1"/>
                          </a:solidFill>
                          <a:latin typeface="+mn-lt"/>
                          <a:ea typeface="+mn-ea"/>
                          <a:cs typeface="+mn-cs"/>
                        </a:rPr>
                        <a:t>a quadratura	</a:t>
                      </a:r>
                    </a:p>
                  </a:txBody>
                  <a:tcPr/>
                </a:tc>
                <a:tc>
                  <a:txBody>
                    <a:bodyPr/>
                    <a:lstStyle/>
                    <a:p>
                      <a:r>
                        <a:rPr lang="it-IT" dirty="0" smtClean="0"/>
                        <a:t> 22.000</a:t>
                      </a:r>
                      <a:endParaRPr lang="it-IT" dirty="0" smtClean="0"/>
                    </a:p>
                    <a:p>
                      <a:r>
                        <a:rPr lang="it-IT" dirty="0" smtClean="0"/>
                        <a:t> 20.000</a:t>
                      </a:r>
                      <a:endParaRPr lang="it-IT" dirty="0" smtClean="0"/>
                    </a:p>
                    <a:p>
                      <a:pPr algn="ctr"/>
                      <a:r>
                        <a:rPr lang="it-IT" dirty="0" smtClean="0"/>
                        <a:t> </a:t>
                      </a:r>
                      <a:r>
                        <a:rPr lang="it-IT" baseline="0" dirty="0" smtClean="0"/>
                        <a:t>       </a:t>
                      </a:r>
                      <a:r>
                        <a:rPr lang="it-IT" dirty="0" smtClean="0"/>
                        <a:t>0</a:t>
                      </a:r>
                      <a:endParaRPr lang="it-IT" dirty="0" smtClean="0"/>
                    </a:p>
                    <a:p>
                      <a:r>
                        <a:rPr lang="it-IT" dirty="0" smtClean="0"/>
                        <a:t>           0</a:t>
                      </a:r>
                    </a:p>
                    <a:p>
                      <a:r>
                        <a:rPr lang="it-IT" dirty="0" smtClean="0"/>
                        <a:t>119.000</a:t>
                      </a:r>
                      <a:endParaRPr lang="it-IT" dirty="0" smtClean="0"/>
                    </a:p>
                    <a:p>
                      <a:r>
                        <a:rPr lang="it-IT" dirty="0" smtClean="0"/>
                        <a:t> </a:t>
                      </a:r>
                      <a:r>
                        <a:rPr lang="it-IT" dirty="0" smtClean="0"/>
                        <a:t>    4.000   </a:t>
                      </a:r>
                    </a:p>
                    <a:p>
                      <a:endParaRPr lang="it-IT" dirty="0" smtClean="0"/>
                    </a:p>
                    <a:p>
                      <a:r>
                        <a:rPr lang="it-IT" dirty="0" smtClean="0"/>
                        <a:t>165.000</a:t>
                      </a:r>
                      <a:endParaRPr lang="it-IT" dirty="0"/>
                    </a:p>
                  </a:txBody>
                  <a:tcPr/>
                </a:tc>
              </a:tr>
            </a:tbl>
          </a:graphicData>
        </a:graphic>
      </p:graphicFrame>
    </p:spTree>
    <p:extLst>
      <p:ext uri="{BB962C8B-B14F-4D97-AF65-F5344CB8AC3E}">
        <p14:creationId xmlns:p14="http://schemas.microsoft.com/office/powerpoint/2010/main" val="2492002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L’ammortamento</a:t>
            </a:r>
            <a:endParaRPr lang="it-IT" dirty="0"/>
          </a:p>
        </p:txBody>
      </p:sp>
      <p:sp>
        <p:nvSpPr>
          <p:cNvPr id="3" name="Segnaposto contenuto 2"/>
          <p:cNvSpPr>
            <a:spLocks noGrp="1"/>
          </p:cNvSpPr>
          <p:nvPr>
            <p:ph idx="1"/>
          </p:nvPr>
        </p:nvSpPr>
        <p:spPr>
          <a:xfrm>
            <a:off x="457200" y="1255300"/>
            <a:ext cx="8229600" cy="5316565"/>
          </a:xfrm>
        </p:spPr>
        <p:txBody>
          <a:bodyPr>
            <a:normAutofit fontScale="92500" lnSpcReduction="10000"/>
          </a:bodyPr>
          <a:lstStyle/>
          <a:p>
            <a:r>
              <a:rPr lang="it-IT" dirty="0" smtClean="0"/>
              <a:t>La riserva indisponibile non resta tale sine die</a:t>
            </a:r>
          </a:p>
          <a:p>
            <a:r>
              <a:rPr lang="it-IT" dirty="0" smtClean="0"/>
              <a:t>Nel determinare la quota annuale di ammortamento dei diritti è stato ad oggi seguito il criterio della durata contrattuale, suddividendo il costo originario di 30.000 € per 30 anni e ottenendo così nei 4 anni passati un ammortamento costante di 1000 €</a:t>
            </a:r>
          </a:p>
          <a:p>
            <a:r>
              <a:rPr lang="it-IT" dirty="0" smtClean="0"/>
              <a:t>Mantenendo il medesimo criterio della durata contrattuale anche in futuro, il nuovo valore rideterminato al 31 dicembre 2015 (156.000 €) andrebbe diviso per i 26 anni residui</a:t>
            </a:r>
          </a:p>
          <a:p>
            <a:r>
              <a:rPr lang="it-IT" dirty="0" smtClean="0"/>
              <a:t>L’ammortamento annuale risulterebbe di 6000 €</a:t>
            </a:r>
          </a:p>
          <a:p>
            <a:endParaRPr lang="it-IT" dirty="0"/>
          </a:p>
        </p:txBody>
      </p:sp>
    </p:spTree>
    <p:extLst>
      <p:ext uri="{BB962C8B-B14F-4D97-AF65-F5344CB8AC3E}">
        <p14:creationId xmlns:p14="http://schemas.microsoft.com/office/powerpoint/2010/main" val="981684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Ipotetico bilancio 2016 (1) </a:t>
            </a:r>
            <a:endParaRPr lang="it-IT" dirty="0"/>
          </a:p>
        </p:txBody>
      </p:sp>
      <p:sp>
        <p:nvSpPr>
          <p:cNvPr id="3" name="Segnaposto contenuto 2"/>
          <p:cNvSpPr>
            <a:spLocks noGrp="1"/>
          </p:cNvSpPr>
          <p:nvPr>
            <p:ph idx="1"/>
          </p:nvPr>
        </p:nvSpPr>
        <p:spPr>
          <a:xfrm>
            <a:off x="457200" y="1600200"/>
            <a:ext cx="8229600" cy="1205765"/>
          </a:xfrm>
        </p:spPr>
        <p:txBody>
          <a:bodyPr>
            <a:normAutofit fontScale="85000" lnSpcReduction="10000"/>
          </a:bodyPr>
          <a:lstStyle/>
          <a:p>
            <a:r>
              <a:rPr lang="it-IT" dirty="0" smtClean="0"/>
              <a:t>caso di applicazione del precedente ammortamento di 1000 €, con ipotetici ricavi per 100.000 € e costi, esclusi gli ammortamenti, per 60.000 €</a:t>
            </a:r>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val="2680612519"/>
              </p:ext>
            </p:extLst>
          </p:nvPr>
        </p:nvGraphicFramePr>
        <p:xfrm>
          <a:off x="177195" y="3160403"/>
          <a:ext cx="8859751" cy="2036785"/>
        </p:xfrm>
        <a:graphic>
          <a:graphicData uri="http://schemas.openxmlformats.org/drawingml/2006/table">
            <a:tbl>
              <a:tblPr firstRow="1" bandRow="1">
                <a:tableStyleId>{5C22544A-7EE6-4342-B048-85BDC9FD1C3A}</a:tableStyleId>
              </a:tblPr>
              <a:tblGrid>
                <a:gridCol w="3450228"/>
                <a:gridCol w="890228"/>
                <a:gridCol w="3470890"/>
                <a:gridCol w="1048405"/>
              </a:tblGrid>
              <a:tr h="629804">
                <a:tc gridSpan="4">
                  <a:txBody>
                    <a:bodyPr/>
                    <a:lstStyle/>
                    <a:p>
                      <a:pPr algn="ctr"/>
                      <a:r>
                        <a:rPr lang="it-IT" dirty="0" smtClean="0">
                          <a:solidFill>
                            <a:srgbClr val="000000"/>
                          </a:solidFill>
                        </a:rPr>
                        <a:t>Ipotetico</a:t>
                      </a:r>
                      <a:r>
                        <a:rPr lang="it-IT" baseline="0" dirty="0" smtClean="0">
                          <a:solidFill>
                            <a:srgbClr val="000000"/>
                          </a:solidFill>
                        </a:rPr>
                        <a:t> </a:t>
                      </a:r>
                      <a:r>
                        <a:rPr lang="it-IT" dirty="0" smtClean="0">
                          <a:solidFill>
                            <a:srgbClr val="000000"/>
                          </a:solidFill>
                        </a:rPr>
                        <a:t>conto economico</a:t>
                      </a:r>
                      <a:r>
                        <a:rPr lang="it-IT" baseline="0" dirty="0" smtClean="0">
                          <a:solidFill>
                            <a:srgbClr val="000000"/>
                          </a:solidFill>
                        </a:rPr>
                        <a:t> </a:t>
                      </a:r>
                      <a:r>
                        <a:rPr lang="it-IT" dirty="0" smtClean="0">
                          <a:solidFill>
                            <a:srgbClr val="000000"/>
                          </a:solidFill>
                        </a:rPr>
                        <a:t>esercizio 2016</a:t>
                      </a:r>
                      <a:endParaRPr lang="it-IT" dirty="0">
                        <a:solidFill>
                          <a:srgbClr val="000000"/>
                        </a:solidFill>
                      </a:endParaRPr>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r>
              <a:tr h="492582">
                <a:tc gridSpan="2">
                  <a:txBody>
                    <a:bodyPr/>
                    <a:lstStyle/>
                    <a:p>
                      <a:r>
                        <a:rPr lang="it-IT" sz="1800" b="0" i="0" u="none" strike="noStrike" kern="1200" baseline="0" dirty="0" smtClean="0">
                          <a:solidFill>
                            <a:schemeClr val="dk1"/>
                          </a:solidFill>
                          <a:latin typeface="+mn-lt"/>
                          <a:ea typeface="+mn-ea"/>
                          <a:cs typeface="+mn-cs"/>
                        </a:rPr>
                        <a:t>Componenti negativi di reddito (dare +) 	</a:t>
                      </a:r>
                      <a:endParaRPr lang="it-IT" sz="1800" b="0" i="0" u="none" strike="noStrike" kern="1200" baseline="0" dirty="0" smtClean="0">
                        <a:solidFill>
                          <a:schemeClr val="dk1"/>
                        </a:solidFill>
                        <a:latin typeface="+mn-lt"/>
                        <a:ea typeface="+mn-ea"/>
                        <a:cs typeface="+mn-cs"/>
                      </a:endParaRPr>
                    </a:p>
                  </a:txBody>
                  <a:tcPr/>
                </a:tc>
                <a:tc hMerge="1">
                  <a:txBody>
                    <a:bodyPr/>
                    <a:lstStyle/>
                    <a:p>
                      <a:endParaRPr lang="it-IT" sz="1400" b="1" i="0" u="none" strike="noStrike" baseline="0" dirty="0" smtClean="0">
                        <a:solidFill>
                          <a:srgbClr val="000000"/>
                        </a:solidFill>
                        <a:latin typeface="Arial"/>
                      </a:endParaRPr>
                    </a:p>
                  </a:txBody>
                  <a:tcPr/>
                </a:tc>
                <a:tc gridSpan="2">
                  <a:txBody>
                    <a:bodyPr/>
                    <a:lstStyle/>
                    <a:p>
                      <a:r>
                        <a:rPr lang="it-IT" sz="1800" b="0" i="0" u="none" strike="noStrike" kern="1200" baseline="0" dirty="0" smtClean="0">
                          <a:solidFill>
                            <a:schemeClr val="dk1"/>
                          </a:solidFill>
                          <a:latin typeface="+mn-lt"/>
                          <a:ea typeface="+mn-ea"/>
                          <a:cs typeface="+mn-cs"/>
                        </a:rPr>
                        <a:t>Componenti positivi di reddito (avere -)</a:t>
                      </a:r>
                      <a:endParaRPr lang="it-IT" sz="1800" b="0" i="0" u="none" strike="noStrike" kern="1200" baseline="0" dirty="0" smtClean="0">
                        <a:solidFill>
                          <a:schemeClr val="dk1"/>
                        </a:solidFill>
                        <a:latin typeface="+mn-lt"/>
                        <a:ea typeface="+mn-ea"/>
                        <a:cs typeface="+mn-cs"/>
                      </a:endParaRPr>
                    </a:p>
                  </a:txBody>
                  <a:tcPr/>
                </a:tc>
                <a:tc hMerge="1">
                  <a:txBody>
                    <a:bodyPr/>
                    <a:lstStyle/>
                    <a:p>
                      <a:endParaRPr lang="it-IT" sz="1400" b="1" i="0" u="none" strike="noStrike" baseline="0" dirty="0" smtClean="0">
                        <a:solidFill>
                          <a:srgbClr val="000000"/>
                        </a:solidFill>
                        <a:latin typeface="Arial"/>
                      </a:endParaRPr>
                    </a:p>
                  </a:txBody>
                  <a:tcPr/>
                </a:tc>
              </a:tr>
              <a:tr h="781845">
                <a:tc>
                  <a:txBody>
                    <a:bodyPr/>
                    <a:lstStyle/>
                    <a:p>
                      <a:r>
                        <a:rPr lang="it-IT" sz="1800" b="0" i="0" u="none" strike="noStrike" kern="1200" baseline="0" dirty="0" smtClean="0">
                          <a:solidFill>
                            <a:schemeClr val="dk1"/>
                          </a:solidFill>
                          <a:latin typeface="+mn-lt"/>
                          <a:ea typeface="+mn-ea"/>
                          <a:cs typeface="+mn-cs"/>
                        </a:rPr>
                        <a:t>Ammortamento diritti pluriennali </a:t>
                      </a:r>
                    </a:p>
                    <a:p>
                      <a:r>
                        <a:rPr lang="it-IT" sz="1800" b="0" i="0" u="none" strike="noStrike" kern="1200" baseline="0" dirty="0" smtClean="0">
                          <a:solidFill>
                            <a:schemeClr val="dk1"/>
                          </a:solidFill>
                          <a:latin typeface="+mn-lt"/>
                          <a:ea typeface="+mn-ea"/>
                          <a:cs typeface="+mn-cs"/>
                        </a:rPr>
                        <a:t>Altri costi 	</a:t>
                      </a:r>
                    </a:p>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Util</a:t>
                      </a:r>
                      <a:r>
                        <a:rPr lang="it-IT" baseline="0" dirty="0" smtClean="0"/>
                        <a:t>e </a:t>
                      </a:r>
                      <a:r>
                        <a:rPr lang="it-IT" dirty="0" smtClean="0"/>
                        <a:t>d’esercizio 2016</a:t>
                      </a:r>
                    </a:p>
                  </a:txBody>
                  <a:tcPr/>
                </a:tc>
                <a:tc>
                  <a:txBody>
                    <a:bodyPr/>
                    <a:lstStyle/>
                    <a:p>
                      <a:r>
                        <a:rPr lang="it-IT" dirty="0" smtClean="0"/>
                        <a:t>  1.000</a:t>
                      </a:r>
                    </a:p>
                    <a:p>
                      <a:r>
                        <a:rPr lang="it-IT" dirty="0" smtClean="0"/>
                        <a:t>60.000</a:t>
                      </a:r>
                    </a:p>
                    <a:p>
                      <a:r>
                        <a:rPr lang="it-IT" dirty="0" smtClean="0"/>
                        <a:t>39.000</a:t>
                      </a:r>
                      <a:endParaRPr lang="it-IT" dirty="0"/>
                    </a:p>
                  </a:txBody>
                  <a:tcPr/>
                </a:tc>
                <a:tc>
                  <a:txBody>
                    <a:bodyPr/>
                    <a:lstStyle/>
                    <a:p>
                      <a:r>
                        <a:rPr lang="it-IT" dirty="0" smtClean="0"/>
                        <a:t>Ricavi</a:t>
                      </a:r>
                    </a:p>
                    <a:p>
                      <a:endParaRPr lang="it-IT" dirty="0" smtClean="0"/>
                    </a:p>
                  </a:txBody>
                  <a:tcPr/>
                </a:tc>
                <a:tc>
                  <a:txBody>
                    <a:bodyPr/>
                    <a:lstStyle/>
                    <a:p>
                      <a:r>
                        <a:rPr lang="it-IT" dirty="0" smtClean="0"/>
                        <a:t>100.000</a:t>
                      </a:r>
                    </a:p>
                    <a:p>
                      <a:endParaRPr lang="it-IT" dirty="0" smtClean="0"/>
                    </a:p>
                    <a:p>
                      <a:r>
                        <a:rPr lang="it-IT" dirty="0" smtClean="0"/>
                        <a:t>    </a:t>
                      </a:r>
                      <a:endParaRPr lang="it-IT" dirty="0"/>
                    </a:p>
                  </a:txBody>
                  <a:tcPr/>
                </a:tc>
              </a:tr>
            </a:tbl>
          </a:graphicData>
        </a:graphic>
      </p:graphicFrame>
    </p:spTree>
    <p:extLst>
      <p:ext uri="{BB962C8B-B14F-4D97-AF65-F5344CB8AC3E}">
        <p14:creationId xmlns:p14="http://schemas.microsoft.com/office/powerpoint/2010/main" val="1697190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32980"/>
          </a:xfrm>
        </p:spPr>
        <p:txBody>
          <a:bodyPr/>
          <a:lstStyle/>
          <a:p>
            <a:r>
              <a:rPr lang="it-IT" dirty="0" smtClean="0"/>
              <a:t>Ipotetico bilancio 2016 (2) </a:t>
            </a:r>
            <a:endParaRPr lang="it-IT" dirty="0"/>
          </a:p>
        </p:txBody>
      </p:sp>
      <p:sp>
        <p:nvSpPr>
          <p:cNvPr id="3" name="Segnaposto contenuto 2"/>
          <p:cNvSpPr>
            <a:spLocks noGrp="1"/>
          </p:cNvSpPr>
          <p:nvPr>
            <p:ph idx="1"/>
          </p:nvPr>
        </p:nvSpPr>
        <p:spPr>
          <a:xfrm>
            <a:off x="0" y="1240532"/>
            <a:ext cx="9144000" cy="3396694"/>
          </a:xfrm>
        </p:spPr>
        <p:txBody>
          <a:bodyPr>
            <a:normAutofit fontScale="62500" lnSpcReduction="20000"/>
          </a:bodyPr>
          <a:lstStyle/>
          <a:p>
            <a:r>
              <a:rPr lang="it-IT" dirty="0" smtClean="0"/>
              <a:t>L’ammortamento deve però correttamente essere determinato in 6000 €, in ragione del nuovo valore e della mantenuta durata di sfruttamento del diritto</a:t>
            </a:r>
          </a:p>
          <a:p>
            <a:r>
              <a:rPr lang="it-IT" dirty="0" smtClean="0"/>
              <a:t>Il reddito d’esercizio è inferiore di 5000 € rispetto alla prima ipotesi (differenziale tra le due quote di ammortamento) </a:t>
            </a:r>
          </a:p>
          <a:p>
            <a:r>
              <a:rPr lang="it-IT" dirty="0" smtClean="0"/>
              <a:t>il patrimonio netto, nel quale confluisce il reddito d'esercizio, è inferiore di 5000 €</a:t>
            </a:r>
          </a:p>
          <a:p>
            <a:r>
              <a:rPr lang="it-IT" dirty="0" smtClean="0"/>
              <a:t>Nella misura in cui il conto economico dà evidenza di un minore utile d'esercizio, la riserva indisponibile viene liberata, cioè diventa riserva disponibile, nel senso che può essere distribuita </a:t>
            </a:r>
            <a:r>
              <a:rPr lang="it-IT" dirty="0" err="1" smtClean="0"/>
              <a:t>sottoforma</a:t>
            </a:r>
            <a:r>
              <a:rPr lang="it-IT" dirty="0" smtClean="0"/>
              <a:t> di dividendi oppure imputata ad aumento gratuito del capitale sociale</a:t>
            </a:r>
          </a:p>
          <a:p>
            <a:r>
              <a:rPr lang="it-IT" dirty="0" smtClean="0"/>
              <a:t>Tra 26 anni non residuerà nulla di indisponibile nel patrimonio netto, in quanto tutta la riserva indisponibile sarà stata liberata (5000 € ad anno) e azzerata</a:t>
            </a:r>
          </a:p>
        </p:txBody>
      </p:sp>
      <p:graphicFrame>
        <p:nvGraphicFramePr>
          <p:cNvPr id="4" name="Tabella 3"/>
          <p:cNvGraphicFramePr>
            <a:graphicFrameLocks noGrp="1"/>
          </p:cNvGraphicFramePr>
          <p:nvPr>
            <p:extLst>
              <p:ext uri="{D42A27DB-BD31-4B8C-83A1-F6EECF244321}">
                <p14:modId xmlns:p14="http://schemas.microsoft.com/office/powerpoint/2010/main" val="2133372640"/>
              </p:ext>
            </p:extLst>
          </p:nvPr>
        </p:nvGraphicFramePr>
        <p:xfrm>
          <a:off x="0" y="4821215"/>
          <a:ext cx="8859751" cy="2036785"/>
        </p:xfrm>
        <a:graphic>
          <a:graphicData uri="http://schemas.openxmlformats.org/drawingml/2006/table">
            <a:tbl>
              <a:tblPr firstRow="1" bandRow="1">
                <a:tableStyleId>{5C22544A-7EE6-4342-B048-85BDC9FD1C3A}</a:tableStyleId>
              </a:tblPr>
              <a:tblGrid>
                <a:gridCol w="3450228"/>
                <a:gridCol w="890228"/>
                <a:gridCol w="3470890"/>
                <a:gridCol w="1048405"/>
              </a:tblGrid>
              <a:tr h="629804">
                <a:tc gridSpan="4">
                  <a:txBody>
                    <a:bodyPr/>
                    <a:lstStyle/>
                    <a:p>
                      <a:pPr algn="ctr"/>
                      <a:r>
                        <a:rPr lang="it-IT" dirty="0" smtClean="0">
                          <a:solidFill>
                            <a:srgbClr val="000000"/>
                          </a:solidFill>
                        </a:rPr>
                        <a:t>Ipotetico</a:t>
                      </a:r>
                      <a:r>
                        <a:rPr lang="it-IT" baseline="0" dirty="0" smtClean="0">
                          <a:solidFill>
                            <a:srgbClr val="000000"/>
                          </a:solidFill>
                        </a:rPr>
                        <a:t> </a:t>
                      </a:r>
                      <a:r>
                        <a:rPr lang="it-IT" dirty="0" smtClean="0">
                          <a:solidFill>
                            <a:srgbClr val="000000"/>
                          </a:solidFill>
                        </a:rPr>
                        <a:t>conto economico</a:t>
                      </a:r>
                      <a:r>
                        <a:rPr lang="it-IT" baseline="0" dirty="0" smtClean="0">
                          <a:solidFill>
                            <a:srgbClr val="000000"/>
                          </a:solidFill>
                        </a:rPr>
                        <a:t> </a:t>
                      </a:r>
                      <a:r>
                        <a:rPr lang="it-IT" dirty="0" smtClean="0">
                          <a:solidFill>
                            <a:srgbClr val="000000"/>
                          </a:solidFill>
                        </a:rPr>
                        <a:t>esercizio 2016</a:t>
                      </a:r>
                      <a:endParaRPr lang="it-IT" dirty="0">
                        <a:solidFill>
                          <a:srgbClr val="000000"/>
                        </a:solidFill>
                      </a:endParaRPr>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r>
              <a:tr h="492582">
                <a:tc gridSpan="2">
                  <a:txBody>
                    <a:bodyPr/>
                    <a:lstStyle/>
                    <a:p>
                      <a:r>
                        <a:rPr lang="it-IT" sz="1800" b="0" i="0" u="none" strike="noStrike" kern="1200" baseline="0" dirty="0" smtClean="0">
                          <a:solidFill>
                            <a:schemeClr val="dk1"/>
                          </a:solidFill>
                          <a:latin typeface="+mn-lt"/>
                          <a:ea typeface="+mn-ea"/>
                          <a:cs typeface="+mn-cs"/>
                        </a:rPr>
                        <a:t>Componenti negativi di reddito (dare +) 	</a:t>
                      </a:r>
                      <a:endParaRPr lang="it-IT" sz="1800" b="0" i="0" u="none" strike="noStrike" kern="1200" baseline="0" dirty="0" smtClean="0">
                        <a:solidFill>
                          <a:schemeClr val="dk1"/>
                        </a:solidFill>
                        <a:latin typeface="+mn-lt"/>
                        <a:ea typeface="+mn-ea"/>
                        <a:cs typeface="+mn-cs"/>
                      </a:endParaRPr>
                    </a:p>
                  </a:txBody>
                  <a:tcPr/>
                </a:tc>
                <a:tc hMerge="1">
                  <a:txBody>
                    <a:bodyPr/>
                    <a:lstStyle/>
                    <a:p>
                      <a:endParaRPr lang="it-IT" sz="1400" b="1" i="0" u="none" strike="noStrike" baseline="0" dirty="0" smtClean="0">
                        <a:solidFill>
                          <a:srgbClr val="000000"/>
                        </a:solidFill>
                        <a:latin typeface="Arial"/>
                      </a:endParaRPr>
                    </a:p>
                  </a:txBody>
                  <a:tcPr/>
                </a:tc>
                <a:tc gridSpan="2">
                  <a:txBody>
                    <a:bodyPr/>
                    <a:lstStyle/>
                    <a:p>
                      <a:r>
                        <a:rPr lang="it-IT" sz="1800" b="0" i="0" u="none" strike="noStrike" kern="1200" baseline="0" dirty="0" smtClean="0">
                          <a:solidFill>
                            <a:schemeClr val="dk1"/>
                          </a:solidFill>
                          <a:latin typeface="+mn-lt"/>
                          <a:ea typeface="+mn-ea"/>
                          <a:cs typeface="+mn-cs"/>
                        </a:rPr>
                        <a:t>Componenti positivi di reddito (avere -)</a:t>
                      </a:r>
                      <a:endParaRPr lang="it-IT" sz="1800" b="0" i="0" u="none" strike="noStrike" kern="1200" baseline="0" dirty="0" smtClean="0">
                        <a:solidFill>
                          <a:schemeClr val="dk1"/>
                        </a:solidFill>
                        <a:latin typeface="+mn-lt"/>
                        <a:ea typeface="+mn-ea"/>
                        <a:cs typeface="+mn-cs"/>
                      </a:endParaRPr>
                    </a:p>
                  </a:txBody>
                  <a:tcPr/>
                </a:tc>
                <a:tc hMerge="1">
                  <a:txBody>
                    <a:bodyPr/>
                    <a:lstStyle/>
                    <a:p>
                      <a:endParaRPr lang="it-IT" sz="1400" b="1" i="0" u="none" strike="noStrike" baseline="0" dirty="0" smtClean="0">
                        <a:solidFill>
                          <a:srgbClr val="000000"/>
                        </a:solidFill>
                        <a:latin typeface="Arial"/>
                      </a:endParaRPr>
                    </a:p>
                  </a:txBody>
                  <a:tcPr/>
                </a:tc>
              </a:tr>
              <a:tr h="781845">
                <a:tc>
                  <a:txBody>
                    <a:bodyPr/>
                    <a:lstStyle/>
                    <a:p>
                      <a:r>
                        <a:rPr lang="it-IT" sz="1800" b="0" i="0" u="none" strike="noStrike" kern="1200" baseline="0" dirty="0" smtClean="0">
                          <a:solidFill>
                            <a:schemeClr val="dk1"/>
                          </a:solidFill>
                          <a:latin typeface="+mn-lt"/>
                          <a:ea typeface="+mn-ea"/>
                          <a:cs typeface="+mn-cs"/>
                        </a:rPr>
                        <a:t>Ammortamento diritti pluriennali </a:t>
                      </a:r>
                    </a:p>
                    <a:p>
                      <a:r>
                        <a:rPr lang="it-IT" sz="1800" b="0" i="0" u="none" strike="noStrike" kern="1200" baseline="0" dirty="0" smtClean="0">
                          <a:solidFill>
                            <a:schemeClr val="dk1"/>
                          </a:solidFill>
                          <a:latin typeface="+mn-lt"/>
                          <a:ea typeface="+mn-ea"/>
                          <a:cs typeface="+mn-cs"/>
                        </a:rPr>
                        <a:t>Altri costi 	</a:t>
                      </a:r>
                    </a:p>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Util</a:t>
                      </a:r>
                      <a:r>
                        <a:rPr lang="it-IT" baseline="0" dirty="0" smtClean="0"/>
                        <a:t>e </a:t>
                      </a:r>
                      <a:r>
                        <a:rPr lang="it-IT" dirty="0" smtClean="0"/>
                        <a:t>d’esercizio 2016</a:t>
                      </a:r>
                    </a:p>
                  </a:txBody>
                  <a:tcPr/>
                </a:tc>
                <a:tc>
                  <a:txBody>
                    <a:bodyPr/>
                    <a:lstStyle/>
                    <a:p>
                      <a:r>
                        <a:rPr lang="it-IT" dirty="0" smtClean="0"/>
                        <a:t>  6.000</a:t>
                      </a:r>
                    </a:p>
                    <a:p>
                      <a:r>
                        <a:rPr lang="it-IT" dirty="0" smtClean="0"/>
                        <a:t>60.000</a:t>
                      </a:r>
                    </a:p>
                    <a:p>
                      <a:r>
                        <a:rPr lang="it-IT" dirty="0" smtClean="0"/>
                        <a:t>34.000</a:t>
                      </a:r>
                      <a:endParaRPr lang="it-IT" dirty="0"/>
                    </a:p>
                  </a:txBody>
                  <a:tcPr/>
                </a:tc>
                <a:tc>
                  <a:txBody>
                    <a:bodyPr/>
                    <a:lstStyle/>
                    <a:p>
                      <a:r>
                        <a:rPr lang="it-IT" dirty="0" smtClean="0"/>
                        <a:t>Ricavi</a:t>
                      </a:r>
                    </a:p>
                    <a:p>
                      <a:endParaRPr lang="it-IT" dirty="0" smtClean="0"/>
                    </a:p>
                  </a:txBody>
                  <a:tcPr/>
                </a:tc>
                <a:tc>
                  <a:txBody>
                    <a:bodyPr/>
                    <a:lstStyle/>
                    <a:p>
                      <a:r>
                        <a:rPr lang="it-IT" dirty="0" smtClean="0"/>
                        <a:t>100.000</a:t>
                      </a:r>
                    </a:p>
                    <a:p>
                      <a:endParaRPr lang="it-IT" dirty="0" smtClean="0"/>
                    </a:p>
                    <a:p>
                      <a:r>
                        <a:rPr lang="it-IT" dirty="0" smtClean="0"/>
                        <a:t>    </a:t>
                      </a:r>
                      <a:endParaRPr lang="it-IT" dirty="0"/>
                    </a:p>
                  </a:txBody>
                  <a:tcPr/>
                </a:tc>
              </a:tr>
            </a:tbl>
          </a:graphicData>
        </a:graphic>
      </p:graphicFrame>
    </p:spTree>
    <p:extLst>
      <p:ext uri="{BB962C8B-B14F-4D97-AF65-F5344CB8AC3E}">
        <p14:creationId xmlns:p14="http://schemas.microsoft.com/office/powerpoint/2010/main" val="2275184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Considerazioni finali</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Al termine del 2016 la riserva indisponibile diminuisce da 112 119.000 € a 114.000 € e si crea una nuova riserva libera per 5000 €</a:t>
            </a:r>
          </a:p>
          <a:p>
            <a:r>
              <a:rPr lang="it-IT" dirty="0" smtClean="0"/>
              <a:t>Per liberare </a:t>
            </a:r>
            <a:r>
              <a:rPr lang="it-IT" dirty="0"/>
              <a:t>la riserva indisponibile </a:t>
            </a:r>
            <a:r>
              <a:rPr lang="it-IT" dirty="0" smtClean="0"/>
              <a:t>prima dei 26 anni si può solo vendere l’</a:t>
            </a:r>
            <a:r>
              <a:rPr lang="it-IT" dirty="0" err="1" smtClean="0"/>
              <a:t>asset</a:t>
            </a:r>
            <a:endParaRPr lang="it-IT" dirty="0" smtClean="0"/>
          </a:p>
          <a:p>
            <a:r>
              <a:rPr lang="it-IT" dirty="0" smtClean="0"/>
              <a:t>In tal caso non rileva se ci sia una plusvalenza o una minusvalenza, ma comunque non ha più senso che la riserva resti congelata nel patrimonio netto e quanto residua di essa può venire viene totalmente liberata</a:t>
            </a:r>
            <a:endParaRPr lang="it-IT" dirty="0"/>
          </a:p>
        </p:txBody>
      </p:sp>
    </p:spTree>
    <p:extLst>
      <p:ext uri="{BB962C8B-B14F-4D97-AF65-F5344CB8AC3E}">
        <p14:creationId xmlns:p14="http://schemas.microsoft.com/office/powerpoint/2010/main" val="1596958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introduzione</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“OIL &amp; GAS” è una piccola </a:t>
            </a:r>
            <a:r>
              <a:rPr lang="it-IT" dirty="0" err="1" smtClean="0"/>
              <a:t>srl</a:t>
            </a:r>
            <a:r>
              <a:rPr lang="it-IT" dirty="0" smtClean="0"/>
              <a:t> costituita </a:t>
            </a:r>
            <a:r>
              <a:rPr lang="it-IT" dirty="0" smtClean="0"/>
              <a:t>nel 2010 con capitale sociale di 20.000 €</a:t>
            </a:r>
          </a:p>
          <a:p>
            <a:r>
              <a:rPr lang="it-IT" dirty="0" smtClean="0"/>
              <a:t>Per statuto fornisce consulenze per trivellazioni collegate alla reperimento e allo sfruttamento di giacimenti petroliferi</a:t>
            </a:r>
          </a:p>
          <a:p>
            <a:r>
              <a:rPr lang="it-IT" dirty="0" smtClean="0"/>
              <a:t>A fronte di limitati ricavi da consulenze, ci sono costi notevoli per la locazione passiva degli impianti necessari per le trivellazioni </a:t>
            </a:r>
          </a:p>
          <a:p>
            <a:r>
              <a:rPr lang="it-IT" dirty="0" smtClean="0"/>
              <a:t>negli anni sino al 2015 si sono accumulate perdite d’esercizio che ora superano1/3 del capitale sociale, il che richiede il rispetto dell’art. 2446</a:t>
            </a:r>
            <a:endParaRPr lang="it-IT" dirty="0"/>
          </a:p>
        </p:txBody>
      </p:sp>
    </p:spTree>
    <p:extLst>
      <p:ext uri="{BB962C8B-B14F-4D97-AF65-F5344CB8AC3E}">
        <p14:creationId xmlns:p14="http://schemas.microsoft.com/office/powerpoint/2010/main" val="3170691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9790"/>
            <a:ext cx="8229600" cy="869828"/>
          </a:xfrm>
        </p:spPr>
        <p:txBody>
          <a:bodyPr/>
          <a:lstStyle/>
          <a:p>
            <a:r>
              <a:rPr lang="it-IT" dirty="0" smtClean="0"/>
              <a:t>Art. 2446 c.c.</a:t>
            </a:r>
            <a:endParaRPr lang="it-IT" dirty="0"/>
          </a:p>
        </p:txBody>
      </p:sp>
      <p:sp>
        <p:nvSpPr>
          <p:cNvPr id="3" name="Segnaposto contenuto 2"/>
          <p:cNvSpPr>
            <a:spLocks noGrp="1"/>
          </p:cNvSpPr>
          <p:nvPr>
            <p:ph idx="1"/>
          </p:nvPr>
        </p:nvSpPr>
        <p:spPr>
          <a:xfrm>
            <a:off x="340319" y="913017"/>
            <a:ext cx="8532877" cy="5944983"/>
          </a:xfrm>
        </p:spPr>
        <p:txBody>
          <a:bodyPr>
            <a:normAutofit fontScale="55000" lnSpcReduction="20000"/>
          </a:bodyPr>
          <a:lstStyle/>
          <a:p>
            <a:pPr marL="0" indent="0" algn="ctr">
              <a:buNone/>
            </a:pPr>
            <a:r>
              <a:rPr lang="it-IT" b="1" dirty="0" smtClean="0"/>
              <a:t>Riduzione </a:t>
            </a:r>
            <a:r>
              <a:rPr lang="it-IT" b="1" dirty="0"/>
              <a:t>del capitale per </a:t>
            </a:r>
            <a:r>
              <a:rPr lang="it-IT" b="1" dirty="0" smtClean="0"/>
              <a:t>perdite</a:t>
            </a:r>
            <a:endParaRPr lang="it-IT" dirty="0"/>
          </a:p>
          <a:p>
            <a:r>
              <a:rPr lang="it-IT" dirty="0"/>
              <a:t>Quando risulta che il capitale è diminuito di oltre un terzo in conseguenza di perdite, gli amministratori o il consiglio di gestione, e nel caso di loro inerzia il collegio sindacale ovvero il consiglio di sorveglianza, devono senza indugio convocare l'assemblea per gli opportuni provvedimenti. All'assemblea deve essere sottoposta una relazione sulla situazione patrimoniale della società, con le osservazioni del collegio sindacale o del comitato per il controllo sulla gestione. La relazione e le osservazioni devono restare depositate in copia nella sede della società durante gli otto giorni che precedono l'assemblea, perché i soci possano prenderne visione. Nell'assemblea gli amministratori devono dare conto dei fatti di rilievo avvenuti dopo la redazione della relazione.</a:t>
            </a:r>
          </a:p>
          <a:p>
            <a:r>
              <a:rPr lang="it-IT" dirty="0"/>
              <a:t>Se entro l'esercizio successivo la perdita non risulta diminuita a meno di un terzo, l'assemblea ordinaria o il consiglio di sorveglianza che approva il bilancio di tale esercizio deve ridurre il capitale in proporzione delle perdite accertate. In mancanza gli amministratori e i sindaci o il consiglio di sorveglianza devono chiedere al tribunale che venga disposta la riduzione del capitale in ragione delle perdite risultanti dal bilancio. Il tribunale provvede, sentito il pubblico ministero, con decreto soggetto a reclamo, che deve essere iscritto nel registro delle imprese a cura degli amministratori.</a:t>
            </a:r>
          </a:p>
          <a:p>
            <a:r>
              <a:rPr lang="it-IT" dirty="0"/>
              <a:t>Nel caso in cui le azioni emesse dalla società siano senza valore nominale, lo statuto, una sua modificazione ovvero una deliberazione adottata con le maggioranze previste per l'assemblea straordinaria possono prevedere che la riduzione del capitale di cui al precedente comma sia deliberata dal consiglio di amministrazione. Si applica in tal caso l'articolo 2436</a:t>
            </a:r>
            <a:r>
              <a:rPr lang="it-IT" dirty="0" smtClean="0"/>
              <a:t>.</a:t>
            </a:r>
            <a:endParaRPr lang="it-IT" dirty="0"/>
          </a:p>
        </p:txBody>
      </p:sp>
    </p:spTree>
    <p:extLst>
      <p:ext uri="{BB962C8B-B14F-4D97-AF65-F5344CB8AC3E}">
        <p14:creationId xmlns:p14="http://schemas.microsoft.com/office/powerpoint/2010/main" val="3538131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Acquisizione di diritti di sfruttamento</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OIL &amp; GAS nel 2012 acquisisce diritti di sfruttamento economico trentennale per la trivellazione di un fondale marino, per un corrispettivo complessivo di </a:t>
            </a:r>
            <a:r>
              <a:rPr lang="it-IT" dirty="0" smtClean="0"/>
              <a:t>€30.000</a:t>
            </a:r>
            <a:r>
              <a:rPr lang="it-IT" dirty="0" smtClean="0"/>
              <a:t>, investimento sostenuto con </a:t>
            </a:r>
            <a:r>
              <a:rPr lang="it-IT" dirty="0" smtClean="0"/>
              <a:t>indebitamento</a:t>
            </a:r>
          </a:p>
          <a:p>
            <a:r>
              <a:rPr lang="it-IT" dirty="0" smtClean="0"/>
              <a:t>Ex art. 2426 i diritti pluriennali sono stati contabilizzati al loro costo storico effettivo (“l</a:t>
            </a:r>
            <a:r>
              <a:rPr lang="it-IT" dirty="0" smtClean="0"/>
              <a:t>e </a:t>
            </a:r>
            <a:r>
              <a:rPr lang="it-IT" dirty="0"/>
              <a:t>immobilizzazioni sono iscritte al costo di acquisto o di </a:t>
            </a:r>
            <a:r>
              <a:rPr lang="it-IT" dirty="0" smtClean="0"/>
              <a:t>produzione”)</a:t>
            </a:r>
          </a:p>
          <a:p>
            <a:r>
              <a:rPr lang="it-IT" dirty="0" smtClean="0"/>
              <a:t>la società ha deciso di ammortizzarli per quote costanti annuali di €1000, conformemente al principio di valutazione della durata contrattuale, che è di 30 anni</a:t>
            </a:r>
            <a:endParaRPr lang="it-IT" dirty="0" smtClean="0"/>
          </a:p>
          <a:p>
            <a:endParaRPr lang="it-IT" dirty="0"/>
          </a:p>
        </p:txBody>
      </p:sp>
    </p:spTree>
    <p:extLst>
      <p:ext uri="{BB962C8B-B14F-4D97-AF65-F5344CB8AC3E}">
        <p14:creationId xmlns:p14="http://schemas.microsoft.com/office/powerpoint/2010/main" val="3976596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Libro cespiti </a:t>
            </a:r>
            <a:r>
              <a:rPr lang="it-IT" sz="3200" dirty="0" smtClean="0"/>
              <a:t>ammortizzabili (art. 16 </a:t>
            </a:r>
            <a:r>
              <a:rPr lang="it-IT" sz="3200" dirty="0" err="1" smtClean="0"/>
              <a:t>dpr</a:t>
            </a:r>
            <a:r>
              <a:rPr lang="it-IT" sz="3200" dirty="0" smtClean="0"/>
              <a:t> 600/1973) e inventario (art. 2217) al 31.12.2015 </a:t>
            </a:r>
            <a:endParaRPr lang="it-IT" sz="32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623918248"/>
              </p:ext>
            </p:extLst>
          </p:nvPr>
        </p:nvGraphicFramePr>
        <p:xfrm>
          <a:off x="457200" y="1600198"/>
          <a:ext cx="8229600" cy="5128425"/>
        </p:xfrm>
        <a:graphic>
          <a:graphicData uri="http://schemas.openxmlformats.org/drawingml/2006/table">
            <a:tbl>
              <a:tblPr firstRow="1" bandRow="1">
                <a:tableStyleId>{5C22544A-7EE6-4342-B048-85BDC9FD1C3A}</a:tableStyleId>
              </a:tblPr>
              <a:tblGrid>
                <a:gridCol w="2057400"/>
                <a:gridCol w="2057400"/>
                <a:gridCol w="2057400"/>
                <a:gridCol w="2057400"/>
              </a:tblGrid>
              <a:tr h="781845">
                <a:tc grid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2800" b="1" i="0" u="none" strike="noStrike" kern="1200" baseline="0" dirty="0" smtClean="0">
                          <a:solidFill>
                            <a:schemeClr val="tx1"/>
                          </a:solidFill>
                          <a:latin typeface="+mn-lt"/>
                          <a:ea typeface="+mn-ea"/>
                          <a:cs typeface="+mn-cs"/>
                        </a:rPr>
                        <a:t>Voce delle attività patrimoniali: DIRITTI PLURIENNALI (30 ANNI) DI SFRUTTAMENTO ECONOMICO 	</a:t>
                      </a:r>
                    </a:p>
                    <a:p>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r>
              <a:tr h="781845">
                <a:tc>
                  <a:txBody>
                    <a:bodyPr/>
                    <a:lstStyle/>
                    <a:p>
                      <a:r>
                        <a:rPr lang="it-IT" sz="1400" b="1" i="0" u="none" strike="noStrike" baseline="0" dirty="0" smtClean="0">
                          <a:solidFill>
                            <a:srgbClr val="000000"/>
                          </a:solidFill>
                          <a:latin typeface="Arial"/>
                        </a:rPr>
                        <a:t>ESERCIZIO 	</a:t>
                      </a:r>
                      <a:endParaRPr lang="it-IT" sz="1400" b="1" i="0" u="none" strike="noStrike" baseline="0" dirty="0" smtClean="0">
                        <a:solidFill>
                          <a:srgbClr val="000000"/>
                        </a:solidFill>
                        <a:latin typeface="Arial"/>
                      </a:endParaRPr>
                    </a:p>
                  </a:txBody>
                  <a:tcPr/>
                </a:tc>
                <a:tc>
                  <a:txBody>
                    <a:bodyPr/>
                    <a:lstStyle/>
                    <a:p>
                      <a:r>
                        <a:rPr lang="it-IT" sz="1400" b="1" i="0" u="none" strike="noStrike" baseline="0" dirty="0" smtClean="0">
                          <a:solidFill>
                            <a:srgbClr val="000000"/>
                          </a:solidFill>
                          <a:latin typeface="Arial"/>
                        </a:rPr>
                        <a:t>	VALORE INIZIALE 	</a:t>
                      </a:r>
                      <a:endParaRPr lang="it-IT" sz="1400" b="1" i="0" u="none" strike="noStrike" baseline="0" dirty="0" smtClean="0">
                        <a:solidFill>
                          <a:srgbClr val="000000"/>
                        </a:solidFill>
                        <a:latin typeface="Arial"/>
                      </a:endParaRPr>
                    </a:p>
                  </a:txBody>
                  <a:tcPr/>
                </a:tc>
                <a:tc>
                  <a:txBody>
                    <a:bodyPr/>
                    <a:lstStyle/>
                    <a:p>
                      <a:r>
                        <a:rPr lang="it-IT" sz="1400" b="1" i="0" u="none" strike="noStrike" baseline="0" dirty="0" smtClean="0">
                          <a:solidFill>
                            <a:srgbClr val="000000"/>
                          </a:solidFill>
                          <a:latin typeface="Arial"/>
                        </a:rPr>
                        <a:t>AMMORTAMENTO (costo nel conto economico) 	</a:t>
                      </a:r>
                      <a:endParaRPr lang="it-IT" sz="1400" b="1" i="0" u="none" strike="noStrike" baseline="0" dirty="0" smtClean="0">
                        <a:solidFill>
                          <a:srgbClr val="000000"/>
                        </a:solidFill>
                        <a:latin typeface="Arial"/>
                      </a:endParaRPr>
                    </a:p>
                  </a:txBody>
                  <a:tcPr/>
                </a:tc>
                <a:tc>
                  <a:txBody>
                    <a:bodyPr/>
                    <a:lstStyle/>
                    <a:p>
                      <a:r>
                        <a:rPr lang="it-IT" sz="1400" b="1" i="0" u="none" strike="noStrike" baseline="0" dirty="0" smtClean="0">
                          <a:solidFill>
                            <a:srgbClr val="000000"/>
                          </a:solidFill>
                          <a:latin typeface="Arial"/>
                        </a:rPr>
                        <a:t>VALORE FINALE (attività dello stato patrimoniale) 	</a:t>
                      </a:r>
                      <a:endParaRPr lang="it-IT" sz="1400" b="1" i="0" u="none" strike="noStrike" baseline="0" dirty="0" smtClean="0">
                        <a:solidFill>
                          <a:srgbClr val="000000"/>
                        </a:solidFill>
                        <a:latin typeface="Arial"/>
                      </a:endParaRPr>
                    </a:p>
                  </a:txBody>
                  <a:tcPr/>
                </a:tc>
              </a:tr>
              <a:tr h="781845">
                <a:tc>
                  <a:txBody>
                    <a:bodyPr/>
                    <a:lstStyle/>
                    <a:p>
                      <a:r>
                        <a:rPr lang="it-IT" dirty="0" smtClean="0"/>
                        <a:t>2012</a:t>
                      </a:r>
                      <a:endParaRPr lang="it-IT" dirty="0"/>
                    </a:p>
                  </a:txBody>
                  <a:tcPr/>
                </a:tc>
                <a:tc>
                  <a:txBody>
                    <a:bodyPr/>
                    <a:lstStyle/>
                    <a:p>
                      <a:r>
                        <a:rPr lang="it-IT" dirty="0" smtClean="0"/>
                        <a:t>30.000</a:t>
                      </a:r>
                      <a:endParaRPr lang="it-IT" dirty="0"/>
                    </a:p>
                  </a:txBody>
                  <a:tcPr/>
                </a:tc>
                <a:tc>
                  <a:txBody>
                    <a:bodyPr/>
                    <a:lstStyle/>
                    <a:p>
                      <a:r>
                        <a:rPr lang="it-IT" dirty="0" smtClean="0"/>
                        <a:t>1.000</a:t>
                      </a:r>
                      <a:endParaRPr lang="it-IT" dirty="0"/>
                    </a:p>
                  </a:txBody>
                  <a:tcPr/>
                </a:tc>
                <a:tc>
                  <a:txBody>
                    <a:bodyPr/>
                    <a:lstStyle/>
                    <a:p>
                      <a:r>
                        <a:rPr lang="it-IT" dirty="0" smtClean="0"/>
                        <a:t>29.000</a:t>
                      </a:r>
                      <a:endParaRPr lang="it-IT" dirty="0"/>
                    </a:p>
                  </a:txBody>
                  <a:tcPr/>
                </a:tc>
              </a:tr>
              <a:tr h="781845">
                <a:tc>
                  <a:txBody>
                    <a:bodyPr/>
                    <a:lstStyle/>
                    <a:p>
                      <a:r>
                        <a:rPr lang="it-IT" dirty="0" smtClean="0"/>
                        <a:t>2013</a:t>
                      </a:r>
                      <a:endParaRPr lang="it-IT" dirty="0"/>
                    </a:p>
                  </a:txBody>
                  <a:tcPr/>
                </a:tc>
                <a:tc>
                  <a:txBody>
                    <a:bodyPr/>
                    <a:lstStyle/>
                    <a:p>
                      <a:r>
                        <a:rPr lang="it-IT" dirty="0" smtClean="0"/>
                        <a:t>29.000</a:t>
                      </a:r>
                      <a:endParaRPr lang="it-IT" dirty="0"/>
                    </a:p>
                  </a:txBody>
                  <a:tcPr/>
                </a:tc>
                <a:tc>
                  <a:txBody>
                    <a:bodyPr/>
                    <a:lstStyle/>
                    <a:p>
                      <a:r>
                        <a:rPr lang="it-IT" dirty="0" smtClean="0"/>
                        <a:t>1.000</a:t>
                      </a:r>
                      <a:endParaRPr lang="it-IT" dirty="0"/>
                    </a:p>
                  </a:txBody>
                  <a:tcPr/>
                </a:tc>
                <a:tc>
                  <a:txBody>
                    <a:bodyPr/>
                    <a:lstStyle/>
                    <a:p>
                      <a:r>
                        <a:rPr lang="it-IT" dirty="0" smtClean="0"/>
                        <a:t>28.000</a:t>
                      </a:r>
                      <a:endParaRPr lang="it-IT" dirty="0"/>
                    </a:p>
                  </a:txBody>
                  <a:tcPr/>
                </a:tc>
              </a:tr>
              <a:tr h="781845">
                <a:tc>
                  <a:txBody>
                    <a:bodyPr/>
                    <a:lstStyle/>
                    <a:p>
                      <a:r>
                        <a:rPr lang="it-IT" dirty="0" smtClean="0"/>
                        <a:t>2014</a:t>
                      </a:r>
                      <a:endParaRPr lang="it-IT" dirty="0"/>
                    </a:p>
                  </a:txBody>
                  <a:tcPr/>
                </a:tc>
                <a:tc>
                  <a:txBody>
                    <a:bodyPr/>
                    <a:lstStyle/>
                    <a:p>
                      <a:r>
                        <a:rPr lang="it-IT" dirty="0" smtClean="0"/>
                        <a:t>28.000</a:t>
                      </a:r>
                      <a:endParaRPr lang="it-IT" dirty="0"/>
                    </a:p>
                  </a:txBody>
                  <a:tcPr/>
                </a:tc>
                <a:tc>
                  <a:txBody>
                    <a:bodyPr/>
                    <a:lstStyle/>
                    <a:p>
                      <a:r>
                        <a:rPr lang="it-IT" dirty="0" smtClean="0"/>
                        <a:t>1.000</a:t>
                      </a:r>
                      <a:endParaRPr lang="it-IT" dirty="0"/>
                    </a:p>
                  </a:txBody>
                  <a:tcPr/>
                </a:tc>
                <a:tc>
                  <a:txBody>
                    <a:bodyPr/>
                    <a:lstStyle/>
                    <a:p>
                      <a:r>
                        <a:rPr lang="it-IT" dirty="0" smtClean="0"/>
                        <a:t>27.000</a:t>
                      </a:r>
                      <a:endParaRPr lang="it-IT" dirty="0"/>
                    </a:p>
                  </a:txBody>
                  <a:tcPr/>
                </a:tc>
              </a:tr>
              <a:tr h="781845">
                <a:tc>
                  <a:txBody>
                    <a:bodyPr/>
                    <a:lstStyle/>
                    <a:p>
                      <a:r>
                        <a:rPr lang="it-IT" dirty="0" smtClean="0"/>
                        <a:t>2015</a:t>
                      </a:r>
                      <a:endParaRPr lang="it-IT" dirty="0"/>
                    </a:p>
                  </a:txBody>
                  <a:tcPr/>
                </a:tc>
                <a:tc>
                  <a:txBody>
                    <a:bodyPr/>
                    <a:lstStyle/>
                    <a:p>
                      <a:r>
                        <a:rPr lang="it-IT" dirty="0" smtClean="0"/>
                        <a:t>27.000</a:t>
                      </a:r>
                      <a:endParaRPr lang="it-IT" dirty="0"/>
                    </a:p>
                  </a:txBody>
                  <a:tcPr/>
                </a:tc>
                <a:tc>
                  <a:txBody>
                    <a:bodyPr/>
                    <a:lstStyle/>
                    <a:p>
                      <a:r>
                        <a:rPr lang="it-IT" dirty="0" smtClean="0"/>
                        <a:t>1.000</a:t>
                      </a:r>
                      <a:endParaRPr lang="it-IT" dirty="0"/>
                    </a:p>
                  </a:txBody>
                  <a:tcPr/>
                </a:tc>
                <a:tc>
                  <a:txBody>
                    <a:bodyPr/>
                    <a:lstStyle/>
                    <a:p>
                      <a:r>
                        <a:rPr lang="it-IT" dirty="0" smtClean="0"/>
                        <a:t>26.000</a:t>
                      </a:r>
                      <a:endParaRPr lang="it-IT" dirty="0"/>
                    </a:p>
                  </a:txBody>
                  <a:tcPr/>
                </a:tc>
              </a:tr>
            </a:tbl>
          </a:graphicData>
        </a:graphic>
      </p:graphicFrame>
    </p:spTree>
    <p:extLst>
      <p:ext uri="{BB962C8B-B14F-4D97-AF65-F5344CB8AC3E}">
        <p14:creationId xmlns:p14="http://schemas.microsoft.com/office/powerpoint/2010/main" val="1185881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59139"/>
          </a:xfrm>
        </p:spPr>
        <p:txBody>
          <a:bodyPr>
            <a:normAutofit fontScale="90000"/>
          </a:bodyPr>
          <a:lstStyle/>
          <a:p>
            <a:r>
              <a:rPr lang="it-IT" dirty="0" smtClean="0"/>
              <a:t>Bozza di bilancio al 31.12.2015</a:t>
            </a:r>
            <a:endParaRPr lang="it-IT" dirty="0"/>
          </a:p>
        </p:txBody>
      </p:sp>
      <p:sp>
        <p:nvSpPr>
          <p:cNvPr id="3" name="Segnaposto contenuto 2"/>
          <p:cNvSpPr>
            <a:spLocks noGrp="1"/>
          </p:cNvSpPr>
          <p:nvPr>
            <p:ph idx="1"/>
          </p:nvPr>
        </p:nvSpPr>
        <p:spPr>
          <a:xfrm>
            <a:off x="0" y="1210996"/>
            <a:ext cx="9144000" cy="649802"/>
          </a:xfrm>
        </p:spPr>
        <p:txBody>
          <a:bodyPr>
            <a:normAutofit/>
          </a:bodyPr>
          <a:lstStyle/>
          <a:p>
            <a:pPr marL="0" indent="0">
              <a:buNone/>
            </a:pPr>
            <a:r>
              <a:rPr lang="it-IT" sz="3000" dirty="0" smtClean="0"/>
              <a:t>Da sottoporre  per l’approvazione all’assemblea dei soci</a:t>
            </a:r>
            <a:endParaRPr lang="it-IT" sz="3000" dirty="0"/>
          </a:p>
        </p:txBody>
      </p:sp>
      <p:graphicFrame>
        <p:nvGraphicFramePr>
          <p:cNvPr id="4" name="Tabella 3"/>
          <p:cNvGraphicFramePr>
            <a:graphicFrameLocks noGrp="1"/>
          </p:cNvGraphicFramePr>
          <p:nvPr>
            <p:extLst>
              <p:ext uri="{D42A27DB-BD31-4B8C-83A1-F6EECF244321}">
                <p14:modId xmlns:p14="http://schemas.microsoft.com/office/powerpoint/2010/main" val="3932631270"/>
              </p:ext>
            </p:extLst>
          </p:nvPr>
        </p:nvGraphicFramePr>
        <p:xfrm>
          <a:off x="177195" y="1860798"/>
          <a:ext cx="8859751" cy="2036785"/>
        </p:xfrm>
        <a:graphic>
          <a:graphicData uri="http://schemas.openxmlformats.org/drawingml/2006/table">
            <a:tbl>
              <a:tblPr firstRow="1" bandRow="1">
                <a:tableStyleId>{5C22544A-7EE6-4342-B048-85BDC9FD1C3A}</a:tableStyleId>
              </a:tblPr>
              <a:tblGrid>
                <a:gridCol w="3450228"/>
                <a:gridCol w="890228"/>
                <a:gridCol w="3621347"/>
                <a:gridCol w="897948"/>
              </a:tblGrid>
              <a:tr h="629804">
                <a:tc gridSpan="4">
                  <a:txBody>
                    <a:bodyPr/>
                    <a:lstStyle/>
                    <a:p>
                      <a:pPr algn="ctr"/>
                      <a:r>
                        <a:rPr lang="it-IT" dirty="0" smtClean="0">
                          <a:solidFill>
                            <a:srgbClr val="000000"/>
                          </a:solidFill>
                        </a:rPr>
                        <a:t>Prima bozza di conto economico dell’esercizio 2015</a:t>
                      </a:r>
                      <a:endParaRPr lang="it-IT" dirty="0">
                        <a:solidFill>
                          <a:srgbClr val="000000"/>
                        </a:solidFill>
                      </a:endParaRPr>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r>
              <a:tr h="492582">
                <a:tc gridSpan="2">
                  <a:txBody>
                    <a:bodyPr/>
                    <a:lstStyle/>
                    <a:p>
                      <a:r>
                        <a:rPr lang="it-IT" sz="1800" b="0" i="0" u="none" strike="noStrike" kern="1200" baseline="0" dirty="0" smtClean="0">
                          <a:solidFill>
                            <a:schemeClr val="dk1"/>
                          </a:solidFill>
                          <a:latin typeface="+mn-lt"/>
                          <a:ea typeface="+mn-ea"/>
                          <a:cs typeface="+mn-cs"/>
                        </a:rPr>
                        <a:t>Componenti negativi di reddito (dare +) 	</a:t>
                      </a:r>
                      <a:endParaRPr lang="it-IT" sz="1800" b="0" i="0" u="none" strike="noStrike" kern="1200" baseline="0" dirty="0" smtClean="0">
                        <a:solidFill>
                          <a:schemeClr val="dk1"/>
                        </a:solidFill>
                        <a:latin typeface="+mn-lt"/>
                        <a:ea typeface="+mn-ea"/>
                        <a:cs typeface="+mn-cs"/>
                      </a:endParaRPr>
                    </a:p>
                  </a:txBody>
                  <a:tcPr/>
                </a:tc>
                <a:tc hMerge="1">
                  <a:txBody>
                    <a:bodyPr/>
                    <a:lstStyle/>
                    <a:p>
                      <a:endParaRPr lang="it-IT" sz="1400" b="1" i="0" u="none" strike="noStrike" baseline="0" dirty="0" smtClean="0">
                        <a:solidFill>
                          <a:srgbClr val="000000"/>
                        </a:solidFill>
                        <a:latin typeface="Arial"/>
                      </a:endParaRPr>
                    </a:p>
                  </a:txBody>
                  <a:tcPr/>
                </a:tc>
                <a:tc gridSpan="2">
                  <a:txBody>
                    <a:bodyPr/>
                    <a:lstStyle/>
                    <a:p>
                      <a:r>
                        <a:rPr lang="it-IT" sz="1800" b="0" i="0" u="none" strike="noStrike" kern="1200" baseline="0" dirty="0" smtClean="0">
                          <a:solidFill>
                            <a:schemeClr val="dk1"/>
                          </a:solidFill>
                          <a:latin typeface="+mn-lt"/>
                          <a:ea typeface="+mn-ea"/>
                          <a:cs typeface="+mn-cs"/>
                        </a:rPr>
                        <a:t>Componenti positivi di reddito (avere -)</a:t>
                      </a:r>
                      <a:endParaRPr lang="it-IT" sz="1800" b="0" i="0" u="none" strike="noStrike" kern="1200" baseline="0" dirty="0" smtClean="0">
                        <a:solidFill>
                          <a:schemeClr val="dk1"/>
                        </a:solidFill>
                        <a:latin typeface="+mn-lt"/>
                        <a:ea typeface="+mn-ea"/>
                        <a:cs typeface="+mn-cs"/>
                      </a:endParaRPr>
                    </a:p>
                  </a:txBody>
                  <a:tcPr/>
                </a:tc>
                <a:tc hMerge="1">
                  <a:txBody>
                    <a:bodyPr/>
                    <a:lstStyle/>
                    <a:p>
                      <a:endParaRPr lang="it-IT" sz="1400" b="1" i="0" u="none" strike="noStrike" baseline="0" dirty="0" smtClean="0">
                        <a:solidFill>
                          <a:srgbClr val="000000"/>
                        </a:solidFill>
                        <a:latin typeface="Arial"/>
                      </a:endParaRPr>
                    </a:p>
                  </a:txBody>
                  <a:tcPr/>
                </a:tc>
              </a:tr>
              <a:tr h="781845">
                <a:tc>
                  <a:txBody>
                    <a:bodyPr/>
                    <a:lstStyle/>
                    <a:p>
                      <a:r>
                        <a:rPr lang="it-IT" sz="1800" b="0" i="0" u="none" strike="noStrike" kern="1200" baseline="0" dirty="0" smtClean="0">
                          <a:solidFill>
                            <a:schemeClr val="dk1"/>
                          </a:solidFill>
                          <a:latin typeface="+mn-lt"/>
                          <a:ea typeface="+mn-ea"/>
                          <a:cs typeface="+mn-cs"/>
                        </a:rPr>
                        <a:t>Ammortamento diritti pluriennali </a:t>
                      </a:r>
                    </a:p>
                    <a:p>
                      <a:r>
                        <a:rPr lang="it-IT" sz="1800" b="0" i="0" u="none" strike="noStrike" kern="1200" baseline="0" dirty="0" smtClean="0">
                          <a:solidFill>
                            <a:schemeClr val="dk1"/>
                          </a:solidFill>
                          <a:latin typeface="+mn-lt"/>
                          <a:ea typeface="+mn-ea"/>
                          <a:cs typeface="+mn-cs"/>
                        </a:rPr>
                        <a:t>Altri costi 	</a:t>
                      </a:r>
                      <a:endParaRPr lang="it-IT" sz="1800" b="0" i="0" u="none" strike="noStrike" kern="1200" baseline="0" dirty="0" smtClean="0">
                        <a:solidFill>
                          <a:schemeClr val="dk1"/>
                        </a:solidFill>
                        <a:latin typeface="+mn-lt"/>
                        <a:ea typeface="+mn-ea"/>
                        <a:cs typeface="+mn-cs"/>
                      </a:endParaRPr>
                    </a:p>
                  </a:txBody>
                  <a:tcPr/>
                </a:tc>
                <a:tc>
                  <a:txBody>
                    <a:bodyPr/>
                    <a:lstStyle/>
                    <a:p>
                      <a:r>
                        <a:rPr lang="it-IT" dirty="0" smtClean="0"/>
                        <a:t>1.000</a:t>
                      </a:r>
                    </a:p>
                    <a:p>
                      <a:r>
                        <a:rPr lang="it-IT" dirty="0" smtClean="0"/>
                        <a:t>3.000</a:t>
                      </a:r>
                    </a:p>
                    <a:p>
                      <a:endParaRPr lang="it-IT" dirty="0"/>
                    </a:p>
                  </a:txBody>
                  <a:tcPr/>
                </a:tc>
                <a:tc>
                  <a:txBody>
                    <a:bodyPr/>
                    <a:lstStyle/>
                    <a:p>
                      <a:r>
                        <a:rPr lang="it-IT" dirty="0" smtClean="0"/>
                        <a:t>Ricavi</a:t>
                      </a:r>
                    </a:p>
                    <a:p>
                      <a:endParaRPr lang="it-IT" dirty="0" smtClean="0"/>
                    </a:p>
                    <a:p>
                      <a:r>
                        <a:rPr lang="it-IT" dirty="0" smtClean="0"/>
                        <a:t>Perdita d’esercizio 2015</a:t>
                      </a:r>
                      <a:endParaRPr lang="it-IT" dirty="0"/>
                    </a:p>
                  </a:txBody>
                  <a:tcPr/>
                </a:tc>
                <a:tc>
                  <a:txBody>
                    <a:bodyPr/>
                    <a:lstStyle/>
                    <a:p>
                      <a:r>
                        <a:rPr lang="it-IT" dirty="0" smtClean="0"/>
                        <a:t>3.500</a:t>
                      </a:r>
                    </a:p>
                    <a:p>
                      <a:endParaRPr lang="it-IT" dirty="0" smtClean="0"/>
                    </a:p>
                    <a:p>
                      <a:r>
                        <a:rPr lang="it-IT" dirty="0" smtClean="0"/>
                        <a:t>    500</a:t>
                      </a:r>
                      <a:endParaRPr lang="it-IT" dirty="0"/>
                    </a:p>
                  </a:txBody>
                  <a:tcPr/>
                </a:tc>
              </a:tr>
            </a:tbl>
          </a:graphicData>
        </a:graphic>
      </p:graphicFrame>
      <p:graphicFrame>
        <p:nvGraphicFramePr>
          <p:cNvPr id="5" name="Tabella 4"/>
          <p:cNvGraphicFramePr>
            <a:graphicFrameLocks noGrp="1"/>
          </p:cNvGraphicFramePr>
          <p:nvPr>
            <p:extLst>
              <p:ext uri="{D42A27DB-BD31-4B8C-83A1-F6EECF244321}">
                <p14:modId xmlns:p14="http://schemas.microsoft.com/office/powerpoint/2010/main" val="3047112488"/>
              </p:ext>
            </p:extLst>
          </p:nvPr>
        </p:nvGraphicFramePr>
        <p:xfrm>
          <a:off x="177195" y="4046497"/>
          <a:ext cx="8859751" cy="2363901"/>
        </p:xfrm>
        <a:graphic>
          <a:graphicData uri="http://schemas.openxmlformats.org/drawingml/2006/table">
            <a:tbl>
              <a:tblPr firstRow="1" bandRow="1">
                <a:tableStyleId>{5C22544A-7EE6-4342-B048-85BDC9FD1C3A}</a:tableStyleId>
              </a:tblPr>
              <a:tblGrid>
                <a:gridCol w="3450228"/>
                <a:gridCol w="890228"/>
                <a:gridCol w="3621347"/>
                <a:gridCol w="897948"/>
              </a:tblGrid>
              <a:tr h="516888">
                <a:tc gridSpan="4">
                  <a:txBody>
                    <a:bodyPr/>
                    <a:lstStyle/>
                    <a:p>
                      <a:pPr algn="ctr"/>
                      <a:r>
                        <a:rPr lang="it-IT" dirty="0" smtClean="0">
                          <a:solidFill>
                            <a:srgbClr val="000000"/>
                          </a:solidFill>
                        </a:rPr>
                        <a:t>Prima bozza di stato patrimoniale al 31 dicembre 2015</a:t>
                      </a:r>
                      <a:endParaRPr lang="it-IT" dirty="0">
                        <a:solidFill>
                          <a:srgbClr val="000000"/>
                        </a:solidFill>
                      </a:endParaRPr>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r>
              <a:tr h="383974">
                <a:tc gridSpan="2">
                  <a:txBody>
                    <a:bodyPr/>
                    <a:lstStyle/>
                    <a:p>
                      <a:r>
                        <a:rPr lang="it-IT" sz="1800" b="0" i="0" u="none" strike="noStrike" kern="1200" baseline="0" dirty="0" smtClean="0">
                          <a:solidFill>
                            <a:schemeClr val="dk1"/>
                          </a:solidFill>
                          <a:latin typeface="+mn-lt"/>
                          <a:ea typeface="+mn-ea"/>
                          <a:cs typeface="+mn-cs"/>
                        </a:rPr>
                        <a:t>Attività (dare +)</a:t>
                      </a:r>
                      <a:endParaRPr lang="it-IT" sz="1800" b="0" i="0" u="none" strike="noStrike" kern="1200" baseline="0" dirty="0" smtClean="0">
                        <a:solidFill>
                          <a:schemeClr val="dk1"/>
                        </a:solidFill>
                        <a:latin typeface="+mn-lt"/>
                        <a:ea typeface="+mn-ea"/>
                        <a:cs typeface="+mn-cs"/>
                      </a:endParaRPr>
                    </a:p>
                  </a:txBody>
                  <a:tcPr/>
                </a:tc>
                <a:tc hMerge="1">
                  <a:txBody>
                    <a:bodyPr/>
                    <a:lstStyle/>
                    <a:p>
                      <a:endParaRPr lang="it-IT" sz="1400" b="1" i="0" u="none" strike="noStrike" baseline="0" dirty="0" smtClean="0">
                        <a:solidFill>
                          <a:srgbClr val="000000"/>
                        </a:solidFill>
                        <a:latin typeface="Arial"/>
                      </a:endParaRPr>
                    </a:p>
                  </a:txBody>
                  <a:tcPr/>
                </a:tc>
                <a:tc gridSpan="2">
                  <a:txBody>
                    <a:bodyPr/>
                    <a:lstStyle/>
                    <a:p>
                      <a:r>
                        <a:rPr lang="it-IT" sz="1800" b="0" i="0" u="none" strike="noStrike" kern="1200" baseline="0" dirty="0" smtClean="0">
                          <a:solidFill>
                            <a:schemeClr val="dk1"/>
                          </a:solidFill>
                          <a:latin typeface="+mn-lt"/>
                          <a:ea typeface="+mn-ea"/>
                          <a:cs typeface="+mn-cs"/>
                        </a:rPr>
                        <a:t>Passività e patrimonio netto (avere -)</a:t>
                      </a:r>
                      <a:endParaRPr lang="it-IT" sz="1800" b="0" i="0" u="none" strike="noStrike" kern="1200" baseline="0" dirty="0" smtClean="0">
                        <a:solidFill>
                          <a:schemeClr val="dk1"/>
                        </a:solidFill>
                        <a:latin typeface="+mn-lt"/>
                        <a:ea typeface="+mn-ea"/>
                        <a:cs typeface="+mn-cs"/>
                      </a:endParaRPr>
                    </a:p>
                  </a:txBody>
                  <a:tcPr/>
                </a:tc>
                <a:tc hMerge="1">
                  <a:txBody>
                    <a:bodyPr/>
                    <a:lstStyle/>
                    <a:p>
                      <a:endParaRPr lang="it-IT" sz="1400" b="1" i="0" u="none" strike="noStrike" baseline="0" dirty="0" smtClean="0">
                        <a:solidFill>
                          <a:srgbClr val="000000"/>
                        </a:solidFill>
                        <a:latin typeface="Arial"/>
                      </a:endParaRPr>
                    </a:p>
                  </a:txBody>
                  <a:tcPr/>
                </a:tc>
              </a:tr>
              <a:tr h="781845">
                <a:tc>
                  <a:txBody>
                    <a:bodyPr/>
                    <a:lstStyle/>
                    <a:p>
                      <a:r>
                        <a:rPr lang="it-IT" sz="1800" b="0" i="0" u="none" strike="noStrike" kern="1200" baseline="0" dirty="0" smtClean="0">
                          <a:solidFill>
                            <a:schemeClr val="dk1"/>
                          </a:solidFill>
                          <a:latin typeface="+mn-lt"/>
                          <a:ea typeface="+mn-ea"/>
                          <a:cs typeface="+mn-cs"/>
                        </a:rPr>
                        <a:t>Diritti pluriennali netti di ammortamenti</a:t>
                      </a:r>
                      <a:endParaRPr lang="it-IT" sz="1800" b="0" i="0" u="none" strike="noStrike" kern="1200" baseline="0" dirty="0" smtClean="0">
                        <a:solidFill>
                          <a:schemeClr val="dk1"/>
                        </a:solidFill>
                        <a:latin typeface="+mn-lt"/>
                        <a:ea typeface="+mn-ea"/>
                        <a:cs typeface="+mn-cs"/>
                      </a:endParaRPr>
                    </a:p>
                    <a:p>
                      <a:r>
                        <a:rPr lang="it-IT" sz="1800" b="0" i="0" u="none" strike="noStrike" kern="1200" baseline="0" dirty="0" smtClean="0">
                          <a:solidFill>
                            <a:schemeClr val="dk1"/>
                          </a:solidFill>
                          <a:latin typeface="+mn-lt"/>
                          <a:ea typeface="+mn-ea"/>
                          <a:cs typeface="+mn-cs"/>
                        </a:rPr>
                        <a:t>Altre </a:t>
                      </a:r>
                      <a:r>
                        <a:rPr lang="it-IT" sz="1800" b="0" i="0" u="none" strike="noStrike" kern="1200" baseline="0" dirty="0" smtClean="0">
                          <a:solidFill>
                            <a:schemeClr val="dk1"/>
                          </a:solidFill>
                          <a:latin typeface="+mn-lt"/>
                          <a:ea typeface="+mn-ea"/>
                          <a:cs typeface="+mn-cs"/>
                        </a:rPr>
                        <a:t>attività patrimoniali </a:t>
                      </a:r>
                    </a:p>
                    <a:p>
                      <a:endParaRPr lang="it-IT" sz="1800" b="0" i="0" u="none" strike="noStrike" kern="1200" baseline="0" dirty="0" smtClean="0">
                        <a:solidFill>
                          <a:schemeClr val="dk1"/>
                        </a:solidFill>
                        <a:latin typeface="+mn-lt"/>
                        <a:ea typeface="+mn-ea"/>
                        <a:cs typeface="+mn-cs"/>
                      </a:endParaRPr>
                    </a:p>
                    <a:p>
                      <a:r>
                        <a:rPr lang="it-IT" sz="1800" b="1" i="0" u="none" strike="noStrike" kern="1200" baseline="0" dirty="0" smtClean="0">
                          <a:solidFill>
                            <a:schemeClr val="dk1"/>
                          </a:solidFill>
                          <a:latin typeface="+mn-lt"/>
                          <a:ea typeface="+mn-ea"/>
                          <a:cs typeface="+mn-cs"/>
                        </a:rPr>
                        <a:t>Totale a quadratura</a:t>
                      </a:r>
                      <a:r>
                        <a:rPr lang="it-IT" sz="1800" b="1" i="0" u="none" strike="noStrike" kern="1200" baseline="0" dirty="0" smtClean="0">
                          <a:solidFill>
                            <a:schemeClr val="dk1"/>
                          </a:solidFill>
                          <a:latin typeface="+mn-lt"/>
                          <a:ea typeface="+mn-ea"/>
                          <a:cs typeface="+mn-cs"/>
                        </a:rPr>
                        <a:t>	</a:t>
                      </a:r>
                      <a:endParaRPr lang="it-IT" sz="1800" b="1" i="0" u="none" strike="noStrike" kern="1200" baseline="0" dirty="0" smtClean="0">
                        <a:solidFill>
                          <a:schemeClr val="dk1"/>
                        </a:solidFill>
                        <a:latin typeface="+mn-lt"/>
                        <a:ea typeface="+mn-ea"/>
                        <a:cs typeface="+mn-cs"/>
                      </a:endParaRPr>
                    </a:p>
                  </a:txBody>
                  <a:tcPr/>
                </a:tc>
                <a:tc>
                  <a:txBody>
                    <a:bodyPr/>
                    <a:lstStyle/>
                    <a:p>
                      <a:r>
                        <a:rPr lang="it-IT" dirty="0" smtClean="0"/>
                        <a:t>26.000</a:t>
                      </a:r>
                    </a:p>
                    <a:p>
                      <a:r>
                        <a:rPr lang="it-IT" dirty="0" smtClean="0"/>
                        <a:t>  </a:t>
                      </a:r>
                    </a:p>
                    <a:p>
                      <a:r>
                        <a:rPr lang="it-IT" dirty="0" smtClean="0"/>
                        <a:t>  9.000</a:t>
                      </a:r>
                    </a:p>
                    <a:p>
                      <a:endParaRPr lang="it-IT" dirty="0" smtClean="0"/>
                    </a:p>
                    <a:p>
                      <a:r>
                        <a:rPr lang="it-IT" dirty="0" smtClean="0"/>
                        <a:t>35.000</a:t>
                      </a:r>
                      <a:endParaRPr lang="it-IT" dirty="0"/>
                    </a:p>
                  </a:txBody>
                  <a:tcPr/>
                </a:tc>
                <a:tc>
                  <a:txBody>
                    <a:bodyPr/>
                    <a:lstStyle/>
                    <a:p>
                      <a:r>
                        <a:rPr lang="it-IT" dirty="0" smtClean="0"/>
                        <a:t>Attività patrimoniali varie (debiti </a:t>
                      </a:r>
                      <a:r>
                        <a:rPr lang="it-IT" dirty="0" err="1" smtClean="0"/>
                        <a:t>ecc</a:t>
                      </a:r>
                      <a:r>
                        <a:rPr lang="it-IT" dirty="0" smtClean="0"/>
                        <a:t>)</a:t>
                      </a:r>
                      <a:endParaRPr lang="it-IT" dirty="0" smtClean="0"/>
                    </a:p>
                    <a:p>
                      <a:r>
                        <a:rPr lang="it-IT" dirty="0" smtClean="0"/>
                        <a:t>Capitale sociale</a:t>
                      </a:r>
                    </a:p>
                    <a:p>
                      <a:r>
                        <a:rPr lang="it-IT" dirty="0" smtClean="0"/>
                        <a:t>(Perdita d’esercizio 2015)</a:t>
                      </a:r>
                    </a:p>
                    <a:p>
                      <a:r>
                        <a:rPr lang="it-IT" dirty="0" smtClean="0"/>
                        <a:t>(Perdite esercizi precedenti)</a:t>
                      </a:r>
                    </a:p>
                    <a:p>
                      <a:pPr marL="0" marR="0" indent="0" algn="l" defTabSz="457200" rtl="0" eaLnBrk="1" fontAlgn="auto" latinLnBrk="0" hangingPunct="1">
                        <a:lnSpc>
                          <a:spcPct val="100000"/>
                        </a:lnSpc>
                        <a:spcBef>
                          <a:spcPts val="0"/>
                        </a:spcBef>
                        <a:spcAft>
                          <a:spcPts val="0"/>
                        </a:spcAft>
                        <a:buClrTx/>
                        <a:buSzTx/>
                        <a:buFontTx/>
                        <a:buNone/>
                        <a:tabLst/>
                        <a:defRPr/>
                      </a:pPr>
                      <a:r>
                        <a:rPr lang="it-IT" sz="1800" b="1" i="0" u="none" strike="noStrike" kern="1200" baseline="0" dirty="0" smtClean="0">
                          <a:solidFill>
                            <a:schemeClr val="dk1"/>
                          </a:solidFill>
                          <a:latin typeface="+mn-lt"/>
                          <a:ea typeface="+mn-ea"/>
                          <a:cs typeface="+mn-cs"/>
                        </a:rPr>
                        <a:t>Totale a quadratura	</a:t>
                      </a:r>
                    </a:p>
                  </a:txBody>
                  <a:tcPr/>
                </a:tc>
                <a:tc>
                  <a:txBody>
                    <a:bodyPr/>
                    <a:lstStyle/>
                    <a:p>
                      <a:r>
                        <a:rPr lang="it-IT" dirty="0" smtClean="0"/>
                        <a:t>22.000</a:t>
                      </a:r>
                    </a:p>
                    <a:p>
                      <a:r>
                        <a:rPr lang="it-IT" dirty="0" smtClean="0"/>
                        <a:t>20.000</a:t>
                      </a:r>
                    </a:p>
                    <a:p>
                      <a:r>
                        <a:rPr lang="it-IT" dirty="0" smtClean="0"/>
                        <a:t>   </a:t>
                      </a:r>
                      <a:r>
                        <a:rPr lang="it-IT" baseline="0" dirty="0" smtClean="0"/>
                        <a:t> </a:t>
                      </a:r>
                      <a:r>
                        <a:rPr lang="it-IT" dirty="0" smtClean="0"/>
                        <a:t>(500)</a:t>
                      </a:r>
                    </a:p>
                    <a:p>
                      <a:r>
                        <a:rPr lang="it-IT" dirty="0" smtClean="0"/>
                        <a:t> (6.500)</a:t>
                      </a:r>
                    </a:p>
                    <a:p>
                      <a:r>
                        <a:rPr lang="it-IT" dirty="0" smtClean="0"/>
                        <a:t> 35.000</a:t>
                      </a:r>
                      <a:endParaRPr lang="it-IT" dirty="0"/>
                    </a:p>
                  </a:txBody>
                  <a:tcPr/>
                </a:tc>
              </a:tr>
            </a:tbl>
          </a:graphicData>
        </a:graphic>
      </p:graphicFrame>
    </p:spTree>
    <p:extLst>
      <p:ext uri="{BB962C8B-B14F-4D97-AF65-F5344CB8AC3E}">
        <p14:creationId xmlns:p14="http://schemas.microsoft.com/office/powerpoint/2010/main" val="1411415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Valutazione dei documenti di bilancio</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La difficile situazione finanziaria rende problematica la continuità della gestione, con eventuali conseguenze come la liquidazione volontaria ex artt. 2484 </a:t>
            </a:r>
            <a:r>
              <a:rPr lang="it-IT" dirty="0" err="1" smtClean="0"/>
              <a:t>ss</a:t>
            </a:r>
            <a:r>
              <a:rPr lang="it-IT" dirty="0" smtClean="0"/>
              <a:t>, se non addirittura una procedura concorsuale</a:t>
            </a:r>
          </a:p>
          <a:p>
            <a:r>
              <a:rPr lang="it-IT" dirty="0" smtClean="0"/>
              <a:t>è possibile ridurre il capitale sociale, tenendosi al di sopra del minimo di legge (art. 2463, n.4 - </a:t>
            </a:r>
            <a:r>
              <a:rPr lang="it-IT" dirty="0" smtClean="0"/>
              <a:t>l'ammontare </a:t>
            </a:r>
            <a:r>
              <a:rPr lang="it-IT" dirty="0"/>
              <a:t>del </a:t>
            </a:r>
            <a:r>
              <a:rPr lang="it-IT" dirty="0" smtClean="0"/>
              <a:t>capitale </a:t>
            </a:r>
            <a:r>
              <a:rPr lang="it-IT" dirty="0"/>
              <a:t>non </a:t>
            </a:r>
            <a:r>
              <a:rPr lang="it-IT" dirty="0" smtClean="0"/>
              <a:t>può essere inferiore </a:t>
            </a:r>
            <a:r>
              <a:rPr lang="it-IT" dirty="0"/>
              <a:t>a </a:t>
            </a:r>
            <a:r>
              <a:rPr lang="it-IT" dirty="0" smtClean="0"/>
              <a:t>10.000 €), </a:t>
            </a:r>
            <a:r>
              <a:rPr lang="it-IT" dirty="0" smtClean="0"/>
              <a:t>però con negativi effetti </a:t>
            </a:r>
            <a:r>
              <a:rPr lang="it-IT" dirty="0" err="1" smtClean="0"/>
              <a:t>reputazionali</a:t>
            </a:r>
            <a:r>
              <a:rPr lang="it-IT" dirty="0" smtClean="0"/>
              <a:t> verso i creditori sociali</a:t>
            </a:r>
          </a:p>
          <a:p>
            <a:r>
              <a:rPr lang="it-IT" dirty="0"/>
              <a:t>In alternativa, </a:t>
            </a:r>
            <a:r>
              <a:rPr lang="it-IT" dirty="0" smtClean="0"/>
              <a:t>può </a:t>
            </a:r>
            <a:r>
              <a:rPr lang="it-IT" dirty="0" smtClean="0"/>
              <a:t>essere richiesto ai soci di aderire ad un aumento del capitale sociale, per mantenere le perdite, pari a 7000 €, al di sotto del terzo del capitale</a:t>
            </a:r>
            <a:endParaRPr lang="it-IT" dirty="0"/>
          </a:p>
        </p:txBody>
      </p:sp>
    </p:spTree>
    <p:extLst>
      <p:ext uri="{BB962C8B-B14F-4D97-AF65-F5344CB8AC3E}">
        <p14:creationId xmlns:p14="http://schemas.microsoft.com/office/powerpoint/2010/main" val="1321527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29602"/>
          </a:xfrm>
        </p:spPr>
        <p:txBody>
          <a:bodyPr>
            <a:normAutofit fontScale="90000"/>
          </a:bodyPr>
          <a:lstStyle/>
          <a:p>
            <a:r>
              <a:rPr lang="it-IT" dirty="0" smtClean="0"/>
              <a:t>Evento eccezion</a:t>
            </a:r>
            <a:r>
              <a:rPr lang="it-IT" dirty="0" smtClean="0"/>
              <a:t>ale</a:t>
            </a:r>
            <a:endParaRPr lang="it-IT" dirty="0"/>
          </a:p>
        </p:txBody>
      </p:sp>
      <p:sp>
        <p:nvSpPr>
          <p:cNvPr id="3" name="Segnaposto contenuto 2"/>
          <p:cNvSpPr>
            <a:spLocks noGrp="1"/>
          </p:cNvSpPr>
          <p:nvPr>
            <p:ph idx="1"/>
          </p:nvPr>
        </p:nvSpPr>
        <p:spPr>
          <a:xfrm>
            <a:off x="457200" y="1255300"/>
            <a:ext cx="8229600" cy="4870863"/>
          </a:xfrm>
        </p:spPr>
        <p:txBody>
          <a:bodyPr>
            <a:normAutofit fontScale="85000" lnSpcReduction="20000"/>
          </a:bodyPr>
          <a:lstStyle/>
          <a:p>
            <a:r>
              <a:rPr lang="it-IT" dirty="0" smtClean="0"/>
              <a:t>Nel mese di marzo 2016, prima della convocazione dell’assemblea dei soci per aprile, analisi dei carotaggi eseguiti nel dicembre 2015 nell’area marina in concessione rivelano inaspettatamente un enorme giacimento petrolifero</a:t>
            </a:r>
          </a:p>
          <a:p>
            <a:r>
              <a:rPr lang="it-IT" dirty="0" err="1" smtClean="0"/>
              <a:t>Rumours</a:t>
            </a:r>
            <a:r>
              <a:rPr lang="it-IT" dirty="0" smtClean="0"/>
              <a:t> avevano addirittura spinto un petroliere a voler stipulare un </a:t>
            </a:r>
            <a:r>
              <a:rPr lang="it-IT" dirty="0" err="1" smtClean="0"/>
              <a:t>agreement</a:t>
            </a:r>
            <a:r>
              <a:rPr lang="it-IT" dirty="0" smtClean="0"/>
              <a:t> per la vendita dell’intero quantitativo di petrolio che poteva essere estratto</a:t>
            </a:r>
          </a:p>
          <a:p>
            <a:r>
              <a:rPr lang="it-IT" dirty="0" smtClean="0"/>
              <a:t>Una perizia autorevole e indipendente stima che il valore dei soli diritti di sfruttamento dal 31.12.2015 per i 26 anni successivi ammonti ad almeno 156.000 €, con un maggior valore non inferiore ad almeno 130.000 € (considerato il valore contabile residuo di 26.000 €)</a:t>
            </a:r>
            <a:endParaRPr lang="it-IT" dirty="0"/>
          </a:p>
        </p:txBody>
      </p:sp>
    </p:spTree>
    <p:extLst>
      <p:ext uri="{BB962C8B-B14F-4D97-AF65-F5344CB8AC3E}">
        <p14:creationId xmlns:p14="http://schemas.microsoft.com/office/powerpoint/2010/main" val="893771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Conseguenze aziendali</a:t>
            </a:r>
            <a:endParaRPr lang="it-IT" dirty="0"/>
          </a:p>
        </p:txBody>
      </p:sp>
      <p:sp>
        <p:nvSpPr>
          <p:cNvPr id="3" name="Segnaposto contenuto 2"/>
          <p:cNvSpPr>
            <a:spLocks noGrp="1"/>
          </p:cNvSpPr>
          <p:nvPr>
            <p:ph idx="1"/>
          </p:nvPr>
        </p:nvSpPr>
        <p:spPr/>
        <p:txBody>
          <a:bodyPr>
            <a:normAutofit lnSpcReduction="10000"/>
          </a:bodyPr>
          <a:lstStyle/>
          <a:p>
            <a:r>
              <a:rPr lang="it-IT" dirty="0" smtClean="0"/>
              <a:t>Notevole variazione in crescita del valore del capitale di funzionamento </a:t>
            </a:r>
          </a:p>
          <a:p>
            <a:r>
              <a:rPr lang="it-IT" dirty="0" smtClean="0"/>
              <a:t>cambia il valore dei diritti di sfruttamento, che sono potenzialmente alienabili a terzi</a:t>
            </a:r>
          </a:p>
          <a:p>
            <a:r>
              <a:rPr lang="it-IT" dirty="0" smtClean="0"/>
              <a:t>Necessità di modificare la bozza di bilancio, la cui prima versione  fornisce una immagine distorta della realtà aziendale e risulta incompatibile con il principio di aderenza al vero</a:t>
            </a:r>
            <a:endParaRPr lang="it-IT" dirty="0"/>
          </a:p>
        </p:txBody>
      </p:sp>
    </p:spTree>
    <p:extLst>
      <p:ext uri="{BB962C8B-B14F-4D97-AF65-F5344CB8AC3E}">
        <p14:creationId xmlns:p14="http://schemas.microsoft.com/office/powerpoint/2010/main" val="184562617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227</TotalTime>
  <Words>2047</Words>
  <Application>Microsoft Macintosh PowerPoint</Application>
  <PresentationFormat>Presentazione su schermo (4:3)</PresentationFormat>
  <Paragraphs>218</Paragraphs>
  <Slides>19</Slides>
  <Notes>0</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Tema di Office</vt:lpstr>
      <vt:lpstr>obbligo di deroga ex art 2423 5°cpv Esempio di applicazione   </vt:lpstr>
      <vt:lpstr>introduzione</vt:lpstr>
      <vt:lpstr>Art. 2446 c.c.</vt:lpstr>
      <vt:lpstr>Acquisizione di diritti di sfruttamento</vt:lpstr>
      <vt:lpstr>Libro cespiti ammortizzabili (art. 16 dpr 600/1973) e inventario (art. 2217) al 31.12.2015 </vt:lpstr>
      <vt:lpstr>Bozza di bilancio al 31.12.2015</vt:lpstr>
      <vt:lpstr>Valutazione dei documenti di bilancio</vt:lpstr>
      <vt:lpstr>Evento eccezionale</vt:lpstr>
      <vt:lpstr>Conseguenze aziendali</vt:lpstr>
      <vt:lpstr>Prime sommarie valutazioni</vt:lpstr>
      <vt:lpstr>Ulteriori considerazioni</vt:lpstr>
      <vt:lpstr>Approfondimenti più specifici</vt:lpstr>
      <vt:lpstr>seconda bozza dello STATO PATRIMONIALE al 31.12.2015  </vt:lpstr>
      <vt:lpstr>Art. 2430. Riserva legale</vt:lpstr>
      <vt:lpstr>Stato patrimoniale approvato al 31.12.2015</vt:lpstr>
      <vt:lpstr>L’ammortamento</vt:lpstr>
      <vt:lpstr>Ipotetico bilancio 2016 (1) </vt:lpstr>
      <vt:lpstr>Ipotetico bilancio 2016 (2) </vt:lpstr>
      <vt:lpstr>Considerazioni finali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obbligo di deroga ex art 2423 5°cpv Esempio di applicazione   </dc:title>
  <dc:creator>giorgio pani</dc:creator>
  <cp:lastModifiedBy>giorgio pani</cp:lastModifiedBy>
  <cp:revision>29</cp:revision>
  <dcterms:created xsi:type="dcterms:W3CDTF">2016-10-26T06:48:51Z</dcterms:created>
  <dcterms:modified xsi:type="dcterms:W3CDTF">2016-10-26T10:42:37Z</dcterms:modified>
</cp:coreProperties>
</file>