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58" r:id="rId5"/>
    <p:sldId id="259" r:id="rId6"/>
    <p:sldId id="261" r:id="rId7"/>
    <p:sldId id="264" r:id="rId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20" y="-8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BDE93B0-A6A5-8D4A-8EA9-62085606595C}" type="datetimeFigureOut">
              <a:rPr lang="it-IT" smtClean="0"/>
              <a:t>28/10/16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362048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BDE93B0-A6A5-8D4A-8EA9-62085606595C}" type="datetimeFigureOut">
              <a:rPr lang="it-IT" smtClean="0"/>
              <a:t>28/10/16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226420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BDE93B0-A6A5-8D4A-8EA9-62085606595C}" type="datetimeFigureOut">
              <a:rPr lang="it-IT" smtClean="0"/>
              <a:t>28/10/16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11420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BDE93B0-A6A5-8D4A-8EA9-62085606595C}" type="datetimeFigureOut">
              <a:rPr lang="it-IT" smtClean="0"/>
              <a:t>28/10/16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1583099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7BDE93B0-A6A5-8D4A-8EA9-62085606595C}" type="datetimeFigureOut">
              <a:rPr lang="it-IT" smtClean="0"/>
              <a:t>28/10/16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191980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BDE93B0-A6A5-8D4A-8EA9-62085606595C}" type="datetimeFigureOut">
              <a:rPr lang="it-IT" smtClean="0"/>
              <a:t>28/10/16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345732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BDE93B0-A6A5-8D4A-8EA9-62085606595C}" type="datetimeFigureOut">
              <a:rPr lang="it-IT" smtClean="0"/>
              <a:t>28/10/16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136991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7BDE93B0-A6A5-8D4A-8EA9-62085606595C}" type="datetimeFigureOut">
              <a:rPr lang="it-IT" smtClean="0"/>
              <a:t>28/10/16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3629732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BDE93B0-A6A5-8D4A-8EA9-62085606595C}" type="datetimeFigureOut">
              <a:rPr lang="it-IT" smtClean="0"/>
              <a:t>28/10/16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1699978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BDE93B0-A6A5-8D4A-8EA9-62085606595C}" type="datetimeFigureOut">
              <a:rPr lang="it-IT" smtClean="0"/>
              <a:t>28/10/16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2965806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BDE93B0-A6A5-8D4A-8EA9-62085606595C}" type="datetimeFigureOut">
              <a:rPr lang="it-IT" smtClean="0"/>
              <a:t>28/10/16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68C96F-586A-E243-8EA1-283454DE06C5}" type="slidenum">
              <a:rPr lang="it-IT" smtClean="0"/>
              <a:t>‹n.›</a:t>
            </a:fld>
            <a:endParaRPr lang="it-IT"/>
          </a:p>
        </p:txBody>
      </p:sp>
    </p:spTree>
    <p:extLst>
      <p:ext uri="{BB962C8B-B14F-4D97-AF65-F5344CB8AC3E}">
        <p14:creationId xmlns:p14="http://schemas.microsoft.com/office/powerpoint/2010/main" val="13341493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E93B0-A6A5-8D4A-8EA9-62085606595C}" type="datetimeFigureOut">
              <a:rPr lang="it-IT" smtClean="0"/>
              <a:t>28/10/16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8C96F-586A-E243-8EA1-283454DE06C5}" type="slidenum">
              <a:rPr lang="it-IT" smtClean="0"/>
              <a:t>‹n.›</a:t>
            </a:fld>
            <a:endParaRPr lang="it-IT"/>
          </a:p>
        </p:txBody>
      </p:sp>
    </p:spTree>
    <p:extLst>
      <p:ext uri="{BB962C8B-B14F-4D97-AF65-F5344CB8AC3E}">
        <p14:creationId xmlns:p14="http://schemas.microsoft.com/office/powerpoint/2010/main" val="2088308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Rilevazione </a:t>
            </a:r>
            <a:r>
              <a:rPr lang="it-IT" dirty="0"/>
              <a:t>r</a:t>
            </a:r>
            <a:r>
              <a:rPr lang="it-IT" dirty="0" smtClean="0"/>
              <a:t>imanenze di magazzino </a:t>
            </a:r>
            <a:r>
              <a:rPr lang="it-IT" dirty="0" smtClean="0"/>
              <a:t>a </a:t>
            </a:r>
            <a:r>
              <a:rPr lang="it-IT" dirty="0"/>
              <a:t>fine esercizio	</a:t>
            </a:r>
            <a:br>
              <a:rPr lang="it-IT" dirty="0"/>
            </a:br>
            <a:endParaRPr lang="it-IT" dirty="0"/>
          </a:p>
        </p:txBody>
      </p:sp>
    </p:spTree>
    <p:extLst>
      <p:ext uri="{BB962C8B-B14F-4D97-AF65-F5344CB8AC3E}">
        <p14:creationId xmlns:p14="http://schemas.microsoft.com/office/powerpoint/2010/main" val="4135453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2451"/>
            <a:ext cx="8229600" cy="575961"/>
          </a:xfrm>
        </p:spPr>
        <p:txBody>
          <a:bodyPr>
            <a:normAutofit fontScale="90000"/>
          </a:bodyPr>
          <a:lstStyle/>
          <a:p>
            <a:r>
              <a:rPr lang="it-IT" dirty="0" smtClean="0"/>
              <a:t>rimanenze di magazzino</a:t>
            </a:r>
            <a:endParaRPr lang="it-IT" dirty="0"/>
          </a:p>
        </p:txBody>
      </p:sp>
      <p:sp>
        <p:nvSpPr>
          <p:cNvPr id="3" name="Segnaposto contenuto 2"/>
          <p:cNvSpPr>
            <a:spLocks noGrp="1"/>
          </p:cNvSpPr>
          <p:nvPr>
            <p:ph idx="1"/>
          </p:nvPr>
        </p:nvSpPr>
        <p:spPr>
          <a:xfrm>
            <a:off x="457200" y="886095"/>
            <a:ext cx="8229600" cy="5971906"/>
          </a:xfrm>
        </p:spPr>
        <p:txBody>
          <a:bodyPr>
            <a:normAutofit fontScale="70000" lnSpcReduction="20000"/>
          </a:bodyPr>
          <a:lstStyle/>
          <a:p>
            <a:pPr marL="0" indent="0">
              <a:buNone/>
            </a:pPr>
            <a:r>
              <a:rPr lang="it-IT" dirty="0" smtClean="0"/>
              <a:t>contabilmente </a:t>
            </a:r>
            <a:r>
              <a:rPr lang="it-IT" dirty="0"/>
              <a:t>sono complessi di costi d'esercizio che si rinviano al futuro come rettifica indiretta e indistinta dei costi di acquisizione e di gestione delle merci, degli imballaggi e degli altri materiali di </a:t>
            </a:r>
            <a:r>
              <a:rPr lang="it-IT" dirty="0" smtClean="0"/>
              <a:t>consumo. Esistono </a:t>
            </a:r>
            <a:r>
              <a:rPr lang="it-IT" dirty="0"/>
              <a:t>vari metodi per la valutazione delle rimanenze:</a:t>
            </a:r>
          </a:p>
          <a:p>
            <a:r>
              <a:rPr lang="it-IT" dirty="0"/>
              <a:t>Metodo del costo medio ponderato: </a:t>
            </a:r>
            <a:r>
              <a:rPr lang="it-IT" dirty="0" smtClean="0"/>
              <a:t>si assume come </a:t>
            </a:r>
            <a:r>
              <a:rPr lang="it-IT" dirty="0"/>
              <a:t>costo la media ponderata dei costi di acquisto, integrati dei costi accessori;</a:t>
            </a:r>
          </a:p>
          <a:p>
            <a:r>
              <a:rPr lang="it-IT" dirty="0" smtClean="0"/>
              <a:t>FIFO</a:t>
            </a:r>
            <a:r>
              <a:rPr lang="it-IT" dirty="0"/>
              <a:t>: </a:t>
            </a:r>
            <a:r>
              <a:rPr lang="it-IT" dirty="0" smtClean="0"/>
              <a:t>si </a:t>
            </a:r>
            <a:r>
              <a:rPr lang="it-IT" dirty="0"/>
              <a:t>ipotizza che le merci </a:t>
            </a:r>
            <a:r>
              <a:rPr lang="it-IT" dirty="0" smtClean="0"/>
              <a:t>siano vendute </a:t>
            </a:r>
            <a:r>
              <a:rPr lang="it-IT" dirty="0"/>
              <a:t>secondo l'ordine con cui sono state acquistate, sicché le rimanenze risultano idealmente costituite dalle quantità più recenti e sono vendute al costo effettivo degli ultimi acquisti;</a:t>
            </a:r>
          </a:p>
          <a:p>
            <a:r>
              <a:rPr lang="it-IT" dirty="0" smtClean="0"/>
              <a:t>LIFO</a:t>
            </a:r>
            <a:r>
              <a:rPr lang="it-IT" dirty="0"/>
              <a:t>: </a:t>
            </a:r>
            <a:r>
              <a:rPr lang="it-IT" dirty="0" smtClean="0"/>
              <a:t>le </a:t>
            </a:r>
            <a:r>
              <a:rPr lang="it-IT" dirty="0"/>
              <a:t>merci che vengono vendute per prime </a:t>
            </a:r>
            <a:r>
              <a:rPr lang="it-IT" dirty="0" smtClean="0"/>
              <a:t>sono quelle </a:t>
            </a:r>
            <a:r>
              <a:rPr lang="it-IT" dirty="0"/>
              <a:t>acquistate per ultime; le rimanenze </a:t>
            </a:r>
            <a:r>
              <a:rPr lang="it-IT" dirty="0" smtClean="0"/>
              <a:t>sono idealmente </a:t>
            </a:r>
            <a:r>
              <a:rPr lang="it-IT" dirty="0"/>
              <a:t>rappresentate dalle quantità acquistate in epoca più remota e la valutazione è </a:t>
            </a:r>
            <a:r>
              <a:rPr lang="it-IT" dirty="0" smtClean="0"/>
              <a:t>effettuata </a:t>
            </a:r>
            <a:r>
              <a:rPr lang="it-IT" dirty="0"/>
              <a:t>al costo effettivo degli acquisti più </a:t>
            </a:r>
            <a:r>
              <a:rPr lang="it-IT" dirty="0" smtClean="0"/>
              <a:t>lontani</a:t>
            </a:r>
            <a:endParaRPr lang="it-IT" dirty="0"/>
          </a:p>
          <a:p>
            <a:pPr marL="0" indent="0">
              <a:buNone/>
            </a:pPr>
            <a:r>
              <a:rPr lang="it-IT" dirty="0"/>
              <a:t>Rilevazione delle rimanenze: </a:t>
            </a:r>
            <a:endParaRPr lang="it-IT" dirty="0" smtClean="0"/>
          </a:p>
          <a:p>
            <a:r>
              <a:rPr lang="it-IT" dirty="0" smtClean="0"/>
              <a:t>dà luogo </a:t>
            </a:r>
            <a:r>
              <a:rPr lang="it-IT" dirty="0"/>
              <a:t>al rinvio di un complesso indistinto di costi d'esercizio che in tal modo verranno </a:t>
            </a:r>
            <a:r>
              <a:rPr lang="it-IT" dirty="0" smtClean="0"/>
              <a:t>rettificati</a:t>
            </a:r>
          </a:p>
          <a:p>
            <a:r>
              <a:rPr lang="it-IT" dirty="0" smtClean="0"/>
              <a:t>genera la </a:t>
            </a:r>
            <a:r>
              <a:rPr lang="it-IT" dirty="0"/>
              <a:t>rilevazione di un componente positivo di reddito cui si accompagna l'inserimento di un elemento attivo del patrimonio di </a:t>
            </a:r>
            <a:r>
              <a:rPr lang="it-IT" dirty="0" smtClean="0"/>
              <a:t>funzionamento</a:t>
            </a:r>
            <a:endParaRPr lang="it-IT" dirty="0"/>
          </a:p>
        </p:txBody>
      </p:sp>
    </p:spTree>
    <p:extLst>
      <p:ext uri="{BB962C8B-B14F-4D97-AF65-F5344CB8AC3E}">
        <p14:creationId xmlns:p14="http://schemas.microsoft.com/office/powerpoint/2010/main" val="3468641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dirty="0" smtClean="0"/>
              <a:t>Azienda neo costituita </a:t>
            </a:r>
            <a:r>
              <a:rPr lang="mr-IN" dirty="0" smtClean="0"/>
              <a:t>–</a:t>
            </a:r>
            <a:r>
              <a:rPr lang="it-IT" dirty="0" smtClean="0"/>
              <a:t> acquisto merci</a:t>
            </a:r>
            <a:endParaRPr lang="it-IT" dirty="0"/>
          </a:p>
        </p:txBody>
      </p:sp>
      <p:sp>
        <p:nvSpPr>
          <p:cNvPr id="3" name="Segnaposto contenuto 2"/>
          <p:cNvSpPr>
            <a:spLocks noGrp="1"/>
          </p:cNvSpPr>
          <p:nvPr>
            <p:ph idx="1"/>
          </p:nvPr>
        </p:nvSpPr>
        <p:spPr>
          <a:xfrm>
            <a:off x="265793" y="1600200"/>
            <a:ext cx="8653022" cy="4525963"/>
          </a:xfrm>
        </p:spPr>
        <p:txBody>
          <a:bodyPr>
            <a:normAutofit fontScale="85000" lnSpcReduction="10000"/>
          </a:bodyPr>
          <a:lstStyle/>
          <a:p>
            <a:r>
              <a:rPr lang="it-IT" dirty="0" smtClean="0"/>
              <a:t>Ipotesi di impresa </a:t>
            </a:r>
            <a:r>
              <a:rPr lang="it-IT" dirty="0"/>
              <a:t>mercantile che si costituisce nel corso </a:t>
            </a:r>
            <a:r>
              <a:rPr lang="it-IT" dirty="0" smtClean="0"/>
              <a:t>del 2015</a:t>
            </a:r>
            <a:endParaRPr lang="it-IT" dirty="0"/>
          </a:p>
          <a:p>
            <a:r>
              <a:rPr lang="it-IT" dirty="0" smtClean="0"/>
              <a:t>Nel corso del 2015 sono </a:t>
            </a:r>
            <a:r>
              <a:rPr lang="it-IT" dirty="0" smtClean="0"/>
              <a:t>acquistate </a:t>
            </a:r>
            <a:r>
              <a:rPr lang="it-IT" dirty="0"/>
              <a:t>merci per </a:t>
            </a:r>
            <a:r>
              <a:rPr lang="it-IT" dirty="0" smtClean="0"/>
              <a:t>200.000 €</a:t>
            </a:r>
          </a:p>
          <a:p>
            <a:r>
              <a:rPr lang="it-IT" dirty="0" smtClean="0"/>
              <a:t>Per semplicità: acquisti effettuati </a:t>
            </a:r>
            <a:r>
              <a:rPr lang="it-IT" dirty="0"/>
              <a:t>in un’unica </a:t>
            </a:r>
            <a:r>
              <a:rPr lang="it-IT" dirty="0" smtClean="0"/>
              <a:t>soluzione</a:t>
            </a:r>
            <a:endParaRPr lang="it-IT" dirty="0"/>
          </a:p>
          <a:p>
            <a:r>
              <a:rPr lang="it-IT" dirty="0" smtClean="0"/>
              <a:t>conseguente registrazione </a:t>
            </a:r>
            <a:r>
              <a:rPr lang="it-IT" dirty="0"/>
              <a:t>in Partita </a:t>
            </a:r>
            <a:r>
              <a:rPr lang="it-IT" dirty="0" smtClean="0"/>
              <a:t>Doppia:</a:t>
            </a:r>
            <a:endParaRPr lang="it-IT" dirty="0"/>
          </a:p>
          <a:p>
            <a:pPr marL="0" indent="0">
              <a:buNone/>
            </a:pPr>
            <a:r>
              <a:rPr lang="sk-SK" dirty="0"/>
              <a:t> </a:t>
            </a:r>
          </a:p>
          <a:p>
            <a:pPr marL="0" indent="0">
              <a:buNone/>
            </a:pPr>
            <a:r>
              <a:rPr lang="sk-SK" dirty="0"/>
              <a:t>Diversi	</a:t>
            </a:r>
            <a:r>
              <a:rPr lang="sk-SK" dirty="0" smtClean="0"/>
              <a:t>			A</a:t>
            </a:r>
            <a:r>
              <a:rPr lang="sk-SK" dirty="0"/>
              <a:t>	</a:t>
            </a:r>
            <a:r>
              <a:rPr lang="sk-SK" dirty="0" smtClean="0"/>
              <a:t>Fornitori</a:t>
            </a:r>
            <a:r>
              <a:rPr lang="sk-SK" dirty="0"/>
              <a:t>	 	</a:t>
            </a:r>
            <a:r>
              <a:rPr lang="sk-SK" dirty="0" smtClean="0"/>
              <a:t>				122.000</a:t>
            </a:r>
            <a:endParaRPr lang="sk-SK" dirty="0"/>
          </a:p>
          <a:p>
            <a:pPr marL="0" indent="0">
              <a:buNone/>
            </a:pPr>
            <a:r>
              <a:rPr lang="it-IT" dirty="0"/>
              <a:t>Merci c/acquisti	 	 </a:t>
            </a:r>
            <a:r>
              <a:rPr lang="it-IT" dirty="0" smtClean="0"/>
              <a:t>						  100.000</a:t>
            </a:r>
            <a:r>
              <a:rPr lang="it-IT" dirty="0"/>
              <a:t>	 	</a:t>
            </a:r>
          </a:p>
          <a:p>
            <a:pPr marL="0" indent="0">
              <a:buNone/>
            </a:pPr>
            <a:r>
              <a:rPr lang="it-IT" dirty="0" smtClean="0"/>
              <a:t>Erario C/ IVA </a:t>
            </a:r>
            <a:r>
              <a:rPr lang="it-IT" dirty="0"/>
              <a:t>	 	 	</a:t>
            </a:r>
            <a:r>
              <a:rPr lang="it-IT" dirty="0" smtClean="0"/>
              <a:t>			</a:t>
            </a:r>
            <a:r>
              <a:rPr lang="it-IT" dirty="0"/>
              <a:t> </a:t>
            </a:r>
            <a:r>
              <a:rPr lang="it-IT" dirty="0" smtClean="0"/>
              <a:t>               22.000</a:t>
            </a:r>
            <a:r>
              <a:rPr lang="it-IT" dirty="0"/>
              <a:t>	 	</a:t>
            </a:r>
          </a:p>
          <a:p>
            <a:pPr marL="0" indent="0">
              <a:buNone/>
            </a:pPr>
            <a:r>
              <a:rPr lang="sk-SK" dirty="0"/>
              <a:t> </a:t>
            </a:r>
            <a:endParaRPr lang="it-IT" dirty="0"/>
          </a:p>
        </p:txBody>
      </p:sp>
    </p:spTree>
    <p:extLst>
      <p:ext uri="{BB962C8B-B14F-4D97-AF65-F5344CB8AC3E}">
        <p14:creationId xmlns:p14="http://schemas.microsoft.com/office/powerpoint/2010/main" val="1728305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Rimanenze al termine dell'esercizio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le </a:t>
            </a:r>
            <a:r>
              <a:rPr lang="it-IT" dirty="0"/>
              <a:t>merci in rimanenza </a:t>
            </a:r>
            <a:r>
              <a:rPr lang="it-IT" dirty="0" smtClean="0"/>
              <a:t>al 31.12.2015 ammontano </a:t>
            </a:r>
            <a:r>
              <a:rPr lang="it-IT" dirty="0"/>
              <a:t>a </a:t>
            </a:r>
            <a:r>
              <a:rPr lang="it-IT" dirty="0" smtClean="0"/>
              <a:t>€ 30.000</a:t>
            </a:r>
            <a:endParaRPr lang="it-IT" dirty="0"/>
          </a:p>
          <a:p>
            <a:r>
              <a:rPr lang="it-IT" dirty="0" smtClean="0"/>
              <a:t>in </a:t>
            </a:r>
            <a:r>
              <a:rPr lang="it-IT" dirty="0"/>
              <a:t>sede di scritture di </a:t>
            </a:r>
            <a:r>
              <a:rPr lang="it-IT" dirty="0" smtClean="0"/>
              <a:t>assestamento </a:t>
            </a:r>
            <a:r>
              <a:rPr lang="it-IT" dirty="0"/>
              <a:t>l</a:t>
            </a:r>
            <a:r>
              <a:rPr lang="it-IT" dirty="0" smtClean="0"/>
              <a:t>a scrittura</a:t>
            </a:r>
            <a:r>
              <a:rPr lang="it-IT" dirty="0" smtClean="0"/>
              <a:t> sarà:</a:t>
            </a:r>
            <a:endParaRPr lang="it-IT" dirty="0"/>
          </a:p>
          <a:p>
            <a:pPr marL="0" indent="0">
              <a:buNone/>
            </a:pPr>
            <a:r>
              <a:rPr lang="it-IT" sz="2100" dirty="0"/>
              <a:t>Merci c/rimanenze </a:t>
            </a:r>
            <a:r>
              <a:rPr lang="it-IT" sz="2100" dirty="0" smtClean="0"/>
              <a:t>finali </a:t>
            </a:r>
            <a:r>
              <a:rPr lang="it-IT" sz="2100" dirty="0"/>
              <a:t>	a	Variazione rimanenze di merci	 	</a:t>
            </a:r>
            <a:r>
              <a:rPr lang="it-IT" sz="2100" dirty="0" smtClean="0"/>
              <a:t>	30.000</a:t>
            </a:r>
            <a:r>
              <a:rPr lang="it-IT" sz="2100" dirty="0"/>
              <a:t>	</a:t>
            </a:r>
          </a:p>
          <a:p>
            <a:r>
              <a:rPr lang="sk-SK" dirty="0" smtClean="0"/>
              <a:t>Scritture di assestamento: sono costituite da quelle di </a:t>
            </a:r>
            <a:r>
              <a:rPr lang="it-IT" dirty="0"/>
              <a:t>c</a:t>
            </a:r>
            <a:r>
              <a:rPr lang="it-IT" dirty="0" smtClean="0"/>
              <a:t>ompletamento</a:t>
            </a:r>
            <a:r>
              <a:rPr lang="it-IT" dirty="0"/>
              <a:t>, integrazione, rettifica e </a:t>
            </a:r>
            <a:r>
              <a:rPr lang="it-IT" dirty="0" smtClean="0"/>
              <a:t>ammortamento. </a:t>
            </a:r>
            <a:r>
              <a:rPr lang="it-IT" dirty="0" smtClean="0"/>
              <a:t>Tra quelle di rettifica rientra anche la valutazione delle rimanenze di magazzino </a:t>
            </a:r>
            <a:endParaRPr lang="it-IT" dirty="0"/>
          </a:p>
        </p:txBody>
      </p:sp>
    </p:spTree>
    <p:extLst>
      <p:ext uri="{BB962C8B-B14F-4D97-AF65-F5344CB8AC3E}">
        <p14:creationId xmlns:p14="http://schemas.microsoft.com/office/powerpoint/2010/main" val="269370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Rimanenze al termine dell'esercizio</a:t>
            </a:r>
            <a:endParaRPr lang="it-IT" dirty="0"/>
          </a:p>
        </p:txBody>
      </p:sp>
      <p:sp>
        <p:nvSpPr>
          <p:cNvPr id="3" name="Segnaposto contenuto 2"/>
          <p:cNvSpPr>
            <a:spLocks noGrp="1"/>
          </p:cNvSpPr>
          <p:nvPr>
            <p:ph idx="1"/>
          </p:nvPr>
        </p:nvSpPr>
        <p:spPr>
          <a:xfrm>
            <a:off x="1" y="1417638"/>
            <a:ext cx="9144000" cy="5272373"/>
          </a:xfrm>
        </p:spPr>
        <p:txBody>
          <a:bodyPr>
            <a:normAutofit fontScale="77500" lnSpcReduction="20000"/>
          </a:bodyPr>
          <a:lstStyle/>
          <a:p>
            <a:pPr marL="0" indent="0">
              <a:buNone/>
            </a:pPr>
            <a:r>
              <a:rPr lang="sk-SK" dirty="0" smtClean="0"/>
              <a:t>“</a:t>
            </a:r>
            <a:r>
              <a:rPr lang="sk-SK" b="1" dirty="0"/>
              <a:t>merci c/rimanenze finali</a:t>
            </a:r>
            <a:r>
              <a:rPr lang="sk-SK" dirty="0" smtClean="0"/>
              <a:t>”</a:t>
            </a:r>
            <a:r>
              <a:rPr lang="sk-SK" b="1" dirty="0" smtClean="0"/>
              <a:t>: </a:t>
            </a:r>
            <a:r>
              <a:rPr lang="sk-SK" dirty="0" smtClean="0"/>
              <a:t>conto di natura economica (afferisce a costi sostenuti per l‘acquisizione di beni). Tuttavia, </a:t>
            </a:r>
            <a:r>
              <a:rPr lang="sk-SK" dirty="0" smtClean="0"/>
              <a:t>per rilevare il valore delle merci in rimanenza, </a:t>
            </a:r>
            <a:r>
              <a:rPr lang="sk-SK" dirty="0" smtClean="0"/>
              <a:t>sarà chiuso </a:t>
            </a:r>
            <a:r>
              <a:rPr lang="sk-SK" dirty="0"/>
              <a:t>a </a:t>
            </a:r>
            <a:r>
              <a:rPr lang="sk-SK" b="1" dirty="0"/>
              <a:t>Stato Patrimoniale</a:t>
            </a:r>
            <a:r>
              <a:rPr lang="sk-SK" dirty="0"/>
              <a:t> </a:t>
            </a:r>
            <a:r>
              <a:rPr lang="sk-SK" dirty="0" smtClean="0"/>
              <a:t>: </a:t>
            </a:r>
          </a:p>
          <a:p>
            <a:pPr marL="0" indent="0">
              <a:buNone/>
            </a:pPr>
            <a:r>
              <a:rPr lang="sk-SK" dirty="0" smtClean="0"/>
              <a:t>I </a:t>
            </a:r>
            <a:r>
              <a:rPr lang="sk-SK" dirty="0" smtClean="0"/>
              <a:t>costi sostenuti non sono ancora collegati a ricavi (futuri ed eventuali, che si genereranno negli esercizi futuri): le merci risultano invendute e il costo non può essere considerato deducibile</a:t>
            </a:r>
          </a:p>
          <a:p>
            <a:pPr marL="0" indent="0">
              <a:buNone/>
            </a:pPr>
            <a:r>
              <a:rPr lang="sk-SK" dirty="0" smtClean="0"/>
              <a:t>Siamo in una fase di conversione di voci dell‘attivo: la diminuzione di attivo e cioè di dare, determinata dall‘acquisizione di merci, trova controconto nell‘aumento della voce </a:t>
            </a:r>
            <a:r>
              <a:rPr lang="sk-SK" b="1" dirty="0" smtClean="0"/>
              <a:t>merci c/rimanenze finali</a:t>
            </a:r>
            <a:r>
              <a:rPr lang="sk-SK" dirty="0" smtClean="0"/>
              <a:t>, sempre in dare</a:t>
            </a:r>
            <a:endParaRPr lang="sk-SK" dirty="0"/>
          </a:p>
          <a:p>
            <a:pPr marL="0" indent="0">
              <a:buNone/>
            </a:pPr>
            <a:r>
              <a:rPr lang="sk-SK" dirty="0" smtClean="0"/>
              <a:t>Anche </a:t>
            </a:r>
            <a:r>
              <a:rPr lang="sk-SK" dirty="0" smtClean="0"/>
              <a:t>“</a:t>
            </a:r>
            <a:r>
              <a:rPr lang="sk-SK" b="1" dirty="0" smtClean="0"/>
              <a:t>variazione </a:t>
            </a:r>
            <a:r>
              <a:rPr lang="sk-SK" b="1" dirty="0"/>
              <a:t>delle rimanenze di merci</a:t>
            </a:r>
            <a:r>
              <a:rPr lang="sk-SK" dirty="0"/>
              <a:t>” è </a:t>
            </a:r>
            <a:r>
              <a:rPr lang="sk-SK" dirty="0" smtClean="0"/>
              <a:t>un </a:t>
            </a:r>
            <a:r>
              <a:rPr lang="sk-SK" dirty="0"/>
              <a:t>conto </a:t>
            </a:r>
            <a:r>
              <a:rPr lang="sk-SK" dirty="0" smtClean="0"/>
              <a:t>di natura economica, </a:t>
            </a:r>
            <a:r>
              <a:rPr lang="sk-SK" dirty="0"/>
              <a:t>che </a:t>
            </a:r>
            <a:r>
              <a:rPr lang="sk-SK" dirty="0" smtClean="0"/>
              <a:t>però andrà </a:t>
            </a:r>
            <a:r>
              <a:rPr lang="sk-SK" dirty="0"/>
              <a:t>chiuso a </a:t>
            </a:r>
            <a:r>
              <a:rPr lang="sk-SK" b="1" dirty="0"/>
              <a:t>Conto Economico </a:t>
            </a:r>
            <a:r>
              <a:rPr lang="sk-SK" dirty="0"/>
              <a:t>e che va a rettificare, in modo indiretto, il costo </a:t>
            </a:r>
            <a:r>
              <a:rPr lang="sk-SK" dirty="0" smtClean="0"/>
              <a:t>a suo tempo sostenuto </a:t>
            </a:r>
            <a:r>
              <a:rPr lang="sk-SK" dirty="0"/>
              <a:t>per l’acquisto delle </a:t>
            </a:r>
            <a:r>
              <a:rPr lang="sk-SK" dirty="0" smtClean="0"/>
              <a:t>merci</a:t>
            </a:r>
            <a:endParaRPr lang="it-IT" dirty="0"/>
          </a:p>
        </p:txBody>
      </p:sp>
    </p:spTree>
    <p:extLst>
      <p:ext uri="{BB962C8B-B14F-4D97-AF65-F5344CB8AC3E}">
        <p14:creationId xmlns:p14="http://schemas.microsoft.com/office/powerpoint/2010/main" val="32194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chiusura dei due conti</a:t>
            </a:r>
            <a:endParaRPr lang="it-IT" dirty="0"/>
          </a:p>
        </p:txBody>
      </p:sp>
      <p:sp>
        <p:nvSpPr>
          <p:cNvPr id="3" name="Segnaposto contenuto 2"/>
          <p:cNvSpPr>
            <a:spLocks noGrp="1"/>
          </p:cNvSpPr>
          <p:nvPr>
            <p:ph idx="1"/>
          </p:nvPr>
        </p:nvSpPr>
        <p:spPr/>
        <p:txBody>
          <a:bodyPr/>
          <a:lstStyle/>
          <a:p>
            <a:r>
              <a:rPr lang="it-IT" dirty="0"/>
              <a:t>i</a:t>
            </a:r>
            <a:r>
              <a:rPr lang="it-IT" dirty="0" smtClean="0"/>
              <a:t> due conti (</a:t>
            </a:r>
            <a:r>
              <a:rPr lang="it-IT" i="1" dirty="0" smtClean="0"/>
              <a:t>Merci c/rimanenze finali</a:t>
            </a:r>
            <a:r>
              <a:rPr lang="it-IT" dirty="0" smtClean="0"/>
              <a:t>, che risultava acceso in DARE, e il contro-conto </a:t>
            </a:r>
            <a:r>
              <a:rPr lang="it-IT" i="1" dirty="0" smtClean="0"/>
              <a:t>Variazione rimanenze di merci</a:t>
            </a:r>
            <a:r>
              <a:rPr lang="it-IT" dirty="0" smtClean="0"/>
              <a:t>, acceso in AVERE) vengono chiusi con le scritture </a:t>
            </a:r>
          </a:p>
          <a:p>
            <a:pPr marL="0" indent="0">
              <a:buNone/>
            </a:pPr>
            <a:r>
              <a:rPr lang="it-IT" sz="2400" dirty="0" smtClean="0"/>
              <a:t>Stato Patrimoniale a Merci c/rimanenze finali 			  30.000</a:t>
            </a:r>
          </a:p>
          <a:p>
            <a:pPr marL="0" indent="0">
              <a:buNone/>
            </a:pPr>
            <a:r>
              <a:rPr lang="it-IT" sz="2400" dirty="0" smtClean="0"/>
              <a:t>Variazione rimanenze di merci a Conto Economico	         30.000</a:t>
            </a:r>
            <a:endParaRPr lang="it-IT" sz="2400" dirty="0"/>
          </a:p>
          <a:p>
            <a:r>
              <a:rPr lang="it-IT" dirty="0" smtClean="0"/>
              <a:t>evidente è il conseguente trasferimento dei rispettivi saldi ai due prospetti del bilancio</a:t>
            </a:r>
            <a:endParaRPr lang="it-IT" dirty="0"/>
          </a:p>
        </p:txBody>
      </p:sp>
    </p:spTree>
    <p:extLst>
      <p:ext uri="{BB962C8B-B14F-4D97-AF65-F5344CB8AC3E}">
        <p14:creationId xmlns:p14="http://schemas.microsoft.com/office/powerpoint/2010/main" val="330071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1260"/>
            <a:ext cx="8229600" cy="1143000"/>
          </a:xfrm>
        </p:spPr>
        <p:txBody>
          <a:bodyPr anchor="t">
            <a:noAutofit/>
          </a:bodyPr>
          <a:lstStyle/>
          <a:p>
            <a:r>
              <a:rPr lang="it-IT" sz="2100" dirty="0" smtClean="0"/>
              <a:t>Partendo dalle risultanze iniziali, si evidenza con le successive scritturazioni come i conti si “</a:t>
            </a:r>
            <a:r>
              <a:rPr lang="it-IT" sz="2100" b="1" dirty="0" smtClean="0"/>
              <a:t>epilogano</a:t>
            </a:r>
            <a:r>
              <a:rPr lang="it-IT" sz="2100" dirty="0" smtClean="0"/>
              <a:t>” e cioè si chiudono, per fare confluire i rispettivi saldi a Stato Patrimoniale ovvero a Conto Economico</a:t>
            </a:r>
            <a:endParaRPr lang="it-IT" sz="21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419524712"/>
              </p:ext>
            </p:extLst>
          </p:nvPr>
        </p:nvGraphicFramePr>
        <p:xfrm>
          <a:off x="339624" y="1314260"/>
          <a:ext cx="3942588" cy="741680"/>
        </p:xfrm>
        <a:graphic>
          <a:graphicData uri="http://schemas.openxmlformats.org/drawingml/2006/table">
            <a:tbl>
              <a:tblPr firstRow="1" bandRow="1">
                <a:tableStyleId>{5C22544A-7EE6-4342-B048-85BDC9FD1C3A}</a:tableStyleId>
              </a:tblPr>
              <a:tblGrid>
                <a:gridCol w="1971294"/>
                <a:gridCol w="1971294"/>
              </a:tblGrid>
              <a:tr h="370840">
                <a:tc gridSpan="2">
                  <a:txBody>
                    <a:bodyPr/>
                    <a:lstStyle/>
                    <a:p>
                      <a:pPr algn="ctr"/>
                      <a:r>
                        <a:rPr lang="it-IT" dirty="0" smtClean="0">
                          <a:solidFill>
                            <a:srgbClr val="000000"/>
                          </a:solidFill>
                        </a:rPr>
                        <a:t>Merci c/acquisti</a:t>
                      </a:r>
                      <a:endParaRPr lang="it-IT" dirty="0">
                        <a:solidFill>
                          <a:srgbClr val="000000"/>
                        </a:solidFill>
                      </a:endParaRPr>
                    </a:p>
                  </a:txBody>
                  <a:tcPr/>
                </a:tc>
                <a:tc hMerge="1">
                  <a:txBody>
                    <a:bodyPr/>
                    <a:lstStyle/>
                    <a:p>
                      <a:endParaRPr lang="it-IT" dirty="0"/>
                    </a:p>
                  </a:txBody>
                  <a:tcPr/>
                </a:tc>
              </a:tr>
              <a:tr h="370840">
                <a:tc>
                  <a:txBody>
                    <a:bodyPr/>
                    <a:lstStyle/>
                    <a:p>
                      <a:r>
                        <a:rPr lang="it-IT" dirty="0" smtClean="0"/>
                        <a:t>100.000</a:t>
                      </a:r>
                      <a:endParaRPr lang="it-IT" dirty="0"/>
                    </a:p>
                  </a:txBody>
                  <a:tcPr/>
                </a:tc>
                <a:tc>
                  <a:txBody>
                    <a:bodyPr/>
                    <a:lstStyle/>
                    <a:p>
                      <a:endParaRPr lang="it-IT" dirty="0"/>
                    </a:p>
                  </a:txBody>
                  <a:tcPr/>
                </a:tc>
              </a:tr>
            </a:tbl>
          </a:graphicData>
        </a:graphic>
      </p:graphicFrame>
      <p:graphicFrame>
        <p:nvGraphicFramePr>
          <p:cNvPr id="6" name="Segnaposto contenuto 3"/>
          <p:cNvGraphicFramePr>
            <a:graphicFrameLocks/>
          </p:cNvGraphicFramePr>
          <p:nvPr>
            <p:extLst>
              <p:ext uri="{D42A27DB-BD31-4B8C-83A1-F6EECF244321}">
                <p14:modId xmlns:p14="http://schemas.microsoft.com/office/powerpoint/2010/main" val="1554281178"/>
              </p:ext>
            </p:extLst>
          </p:nvPr>
        </p:nvGraphicFramePr>
        <p:xfrm>
          <a:off x="4744212" y="2417156"/>
          <a:ext cx="3942588" cy="741680"/>
        </p:xfrm>
        <a:graphic>
          <a:graphicData uri="http://schemas.openxmlformats.org/drawingml/2006/table">
            <a:tbl>
              <a:tblPr firstRow="1" bandRow="1">
                <a:tableStyleId>{5C22544A-7EE6-4342-B048-85BDC9FD1C3A}</a:tableStyleId>
              </a:tblPr>
              <a:tblGrid>
                <a:gridCol w="1971294"/>
                <a:gridCol w="1971294"/>
              </a:tblGrid>
              <a:tr h="370840">
                <a:tc gridSpan="2">
                  <a:txBody>
                    <a:bodyPr/>
                    <a:lstStyle/>
                    <a:p>
                      <a:pPr algn="ctr"/>
                      <a:r>
                        <a:rPr lang="it-IT" sz="1800" dirty="0" smtClean="0">
                          <a:solidFill>
                            <a:srgbClr val="000000"/>
                          </a:solidFill>
                        </a:rPr>
                        <a:t>Variazione rimanenze merci</a:t>
                      </a:r>
                      <a:endParaRPr lang="it-IT" dirty="0">
                        <a:solidFill>
                          <a:srgbClr val="000000"/>
                        </a:solidFill>
                      </a:endParaRPr>
                    </a:p>
                  </a:txBody>
                  <a:tcPr/>
                </a:tc>
                <a:tc hMerge="1">
                  <a:txBody>
                    <a:bodyPr/>
                    <a:lstStyle/>
                    <a:p>
                      <a:endParaRPr lang="it-IT" dirty="0"/>
                    </a:p>
                  </a:txBody>
                  <a:tcPr/>
                </a:tc>
              </a:tr>
              <a:tr h="370840">
                <a:tc>
                  <a:txBody>
                    <a:bodyPr/>
                    <a:lstStyle/>
                    <a:p>
                      <a:endParaRPr lang="it-IT"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it-IT" dirty="0" smtClean="0"/>
                        <a:t>30.000</a:t>
                      </a:r>
                    </a:p>
                  </a:txBody>
                  <a:tcPr/>
                </a:tc>
              </a:tr>
            </a:tbl>
          </a:graphicData>
        </a:graphic>
      </p:graphicFrame>
      <p:graphicFrame>
        <p:nvGraphicFramePr>
          <p:cNvPr id="9" name="Segnaposto contenuto 3"/>
          <p:cNvGraphicFramePr>
            <a:graphicFrameLocks/>
          </p:cNvGraphicFramePr>
          <p:nvPr>
            <p:extLst>
              <p:ext uri="{D42A27DB-BD31-4B8C-83A1-F6EECF244321}">
                <p14:modId xmlns:p14="http://schemas.microsoft.com/office/powerpoint/2010/main" val="3288824208"/>
              </p:ext>
            </p:extLst>
          </p:nvPr>
        </p:nvGraphicFramePr>
        <p:xfrm>
          <a:off x="281521" y="2417156"/>
          <a:ext cx="3942588" cy="731520"/>
        </p:xfrm>
        <a:graphic>
          <a:graphicData uri="http://schemas.openxmlformats.org/drawingml/2006/table">
            <a:tbl>
              <a:tblPr firstRow="1" bandRow="1">
                <a:tableStyleId>{5C22544A-7EE6-4342-B048-85BDC9FD1C3A}</a:tableStyleId>
              </a:tblPr>
              <a:tblGrid>
                <a:gridCol w="1971294"/>
                <a:gridCol w="1971294"/>
              </a:tblGrid>
              <a:tr h="148735">
                <a:tc gridSpan="2">
                  <a:txBody>
                    <a:bodyPr/>
                    <a:lstStyle/>
                    <a:p>
                      <a:pPr algn="ctr"/>
                      <a:r>
                        <a:rPr lang="sk-SK" b="1" dirty="0" smtClean="0">
                          <a:solidFill>
                            <a:srgbClr val="000000"/>
                          </a:solidFill>
                        </a:rPr>
                        <a:t>merci c/rimanenze finali</a:t>
                      </a:r>
                      <a:endParaRPr lang="it-IT" dirty="0">
                        <a:solidFill>
                          <a:srgbClr val="000000"/>
                        </a:solidFill>
                      </a:endParaRPr>
                    </a:p>
                  </a:txBody>
                  <a:tcPr/>
                </a:tc>
                <a:tc hMerge="1">
                  <a:txBody>
                    <a:bodyPr/>
                    <a:lstStyle/>
                    <a:p>
                      <a:endParaRPr lang="it-IT" dirty="0"/>
                    </a:p>
                  </a:txBody>
                  <a:tcPr/>
                </a:tc>
              </a:tr>
              <a:tr h="148735">
                <a:tc>
                  <a:txBody>
                    <a:bodyPr/>
                    <a:lstStyle/>
                    <a:p>
                      <a:r>
                        <a:rPr lang="it-IT" dirty="0" smtClean="0"/>
                        <a:t>30.000</a:t>
                      </a:r>
                      <a:endParaRPr lang="it-IT" dirty="0"/>
                    </a:p>
                  </a:txBody>
                  <a:tcPr/>
                </a:tc>
                <a:tc>
                  <a:txBody>
                    <a:bodyPr/>
                    <a:lstStyle/>
                    <a:p>
                      <a:endParaRPr lang="it-IT" dirty="0"/>
                    </a:p>
                  </a:txBody>
                  <a:tcPr/>
                </a:tc>
              </a:tr>
            </a:tbl>
          </a:graphicData>
        </a:graphic>
      </p:graphicFrame>
      <p:graphicFrame>
        <p:nvGraphicFramePr>
          <p:cNvPr id="11" name="Segnaposto contenuto 3"/>
          <p:cNvGraphicFramePr>
            <a:graphicFrameLocks/>
          </p:cNvGraphicFramePr>
          <p:nvPr>
            <p:extLst>
              <p:ext uri="{D42A27DB-BD31-4B8C-83A1-F6EECF244321}">
                <p14:modId xmlns:p14="http://schemas.microsoft.com/office/powerpoint/2010/main" val="746987676"/>
              </p:ext>
            </p:extLst>
          </p:nvPr>
        </p:nvGraphicFramePr>
        <p:xfrm>
          <a:off x="281521" y="3454129"/>
          <a:ext cx="3942588" cy="741680"/>
        </p:xfrm>
        <a:graphic>
          <a:graphicData uri="http://schemas.openxmlformats.org/drawingml/2006/table">
            <a:tbl>
              <a:tblPr firstRow="1" bandRow="1">
                <a:tableStyleId>{5C22544A-7EE6-4342-B048-85BDC9FD1C3A}</a:tableStyleId>
              </a:tblPr>
              <a:tblGrid>
                <a:gridCol w="1971294"/>
                <a:gridCol w="1971294"/>
              </a:tblGrid>
              <a:tr h="370840">
                <a:tc gridSpan="2">
                  <a:txBody>
                    <a:bodyPr/>
                    <a:lstStyle/>
                    <a:p>
                      <a:pPr algn="ctr"/>
                      <a:r>
                        <a:rPr lang="it-IT" sz="1800" dirty="0" smtClean="0">
                          <a:solidFill>
                            <a:srgbClr val="000000"/>
                          </a:solidFill>
                        </a:rPr>
                        <a:t>Stato Patrimoniale</a:t>
                      </a:r>
                      <a:endParaRPr lang="it-IT" dirty="0">
                        <a:solidFill>
                          <a:srgbClr val="000000"/>
                        </a:solidFill>
                      </a:endParaRPr>
                    </a:p>
                  </a:txBody>
                  <a:tcPr/>
                </a:tc>
                <a:tc hMerge="1">
                  <a:txBody>
                    <a:bodyPr/>
                    <a:lstStyle/>
                    <a:p>
                      <a:endParaRPr lang="it-IT" dirty="0"/>
                    </a:p>
                  </a:txBody>
                  <a:tcPr/>
                </a:tc>
              </a:tr>
              <a:tr h="370840">
                <a:tc>
                  <a:txBody>
                    <a:bodyPr/>
                    <a:lstStyle/>
                    <a:p>
                      <a:r>
                        <a:rPr lang="it-IT" dirty="0" smtClean="0"/>
                        <a:t>30.000</a:t>
                      </a:r>
                      <a:endParaRPr lang="it-IT"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it-IT" dirty="0" smtClean="0"/>
                    </a:p>
                  </a:txBody>
                  <a:tcPr/>
                </a:tc>
              </a:tr>
            </a:tbl>
          </a:graphicData>
        </a:graphic>
      </p:graphicFrame>
      <p:graphicFrame>
        <p:nvGraphicFramePr>
          <p:cNvPr id="12" name="Segnaposto contenuto 3"/>
          <p:cNvGraphicFramePr>
            <a:graphicFrameLocks/>
          </p:cNvGraphicFramePr>
          <p:nvPr>
            <p:extLst>
              <p:ext uri="{D42A27DB-BD31-4B8C-83A1-F6EECF244321}">
                <p14:modId xmlns:p14="http://schemas.microsoft.com/office/powerpoint/2010/main" val="38609111"/>
              </p:ext>
            </p:extLst>
          </p:nvPr>
        </p:nvGraphicFramePr>
        <p:xfrm>
          <a:off x="4744212" y="3454129"/>
          <a:ext cx="3942588" cy="741680"/>
        </p:xfrm>
        <a:graphic>
          <a:graphicData uri="http://schemas.openxmlformats.org/drawingml/2006/table">
            <a:tbl>
              <a:tblPr firstRow="1" bandRow="1">
                <a:tableStyleId>{5C22544A-7EE6-4342-B048-85BDC9FD1C3A}</a:tableStyleId>
              </a:tblPr>
              <a:tblGrid>
                <a:gridCol w="1971294"/>
                <a:gridCol w="1971294"/>
              </a:tblGrid>
              <a:tr h="370840">
                <a:tc gridSpan="2">
                  <a:txBody>
                    <a:bodyPr/>
                    <a:lstStyle/>
                    <a:p>
                      <a:pPr algn="ctr"/>
                      <a:r>
                        <a:rPr lang="sk-SK" b="1" dirty="0" smtClean="0">
                          <a:solidFill>
                            <a:srgbClr val="000000"/>
                          </a:solidFill>
                        </a:rPr>
                        <a:t>merci c/rimanenze finali</a:t>
                      </a:r>
                      <a:endParaRPr lang="it-IT" dirty="0">
                        <a:solidFill>
                          <a:srgbClr val="000000"/>
                        </a:solidFill>
                      </a:endParaRPr>
                    </a:p>
                  </a:txBody>
                  <a:tcPr/>
                </a:tc>
                <a:tc hMerge="1">
                  <a:txBody>
                    <a:bodyPr/>
                    <a:lstStyle/>
                    <a:p>
                      <a:endParaRPr lang="it-IT" dirty="0"/>
                    </a:p>
                  </a:txBody>
                  <a:tcPr/>
                </a:tc>
              </a:tr>
              <a:tr h="370840">
                <a:tc>
                  <a:txBody>
                    <a:bodyPr/>
                    <a:lstStyle/>
                    <a:p>
                      <a:r>
                        <a:rPr lang="it-IT" dirty="0" smtClean="0"/>
                        <a:t>30.000</a:t>
                      </a:r>
                      <a:endParaRPr lang="it-IT" dirty="0"/>
                    </a:p>
                  </a:txBody>
                  <a:tcPr/>
                </a:tc>
                <a:tc>
                  <a:txBody>
                    <a:bodyPr/>
                    <a:lstStyle/>
                    <a:p>
                      <a:pPr algn="r"/>
                      <a:r>
                        <a:rPr lang="it-IT" dirty="0" smtClean="0"/>
                        <a:t>30.000</a:t>
                      </a:r>
                      <a:endParaRPr lang="it-IT" dirty="0"/>
                    </a:p>
                  </a:txBody>
                  <a:tcPr/>
                </a:tc>
              </a:tr>
            </a:tbl>
          </a:graphicData>
        </a:graphic>
      </p:graphicFrame>
      <p:graphicFrame>
        <p:nvGraphicFramePr>
          <p:cNvPr id="13" name="Segnaposto contenuto 3"/>
          <p:cNvGraphicFramePr>
            <a:graphicFrameLocks/>
          </p:cNvGraphicFramePr>
          <p:nvPr>
            <p:extLst>
              <p:ext uri="{D42A27DB-BD31-4B8C-83A1-F6EECF244321}">
                <p14:modId xmlns:p14="http://schemas.microsoft.com/office/powerpoint/2010/main" val="3923914061"/>
              </p:ext>
            </p:extLst>
          </p:nvPr>
        </p:nvGraphicFramePr>
        <p:xfrm>
          <a:off x="339624" y="6020681"/>
          <a:ext cx="3942588" cy="741680"/>
        </p:xfrm>
        <a:graphic>
          <a:graphicData uri="http://schemas.openxmlformats.org/drawingml/2006/table">
            <a:tbl>
              <a:tblPr firstRow="1" bandRow="1">
                <a:tableStyleId>{5C22544A-7EE6-4342-B048-85BDC9FD1C3A}</a:tableStyleId>
              </a:tblPr>
              <a:tblGrid>
                <a:gridCol w="1971294"/>
                <a:gridCol w="1971294"/>
              </a:tblGrid>
              <a:tr h="370840">
                <a:tc gridSpan="2">
                  <a:txBody>
                    <a:bodyPr/>
                    <a:lstStyle/>
                    <a:p>
                      <a:pPr algn="ctr"/>
                      <a:r>
                        <a:rPr lang="it-IT" sz="1800" dirty="0" smtClean="0">
                          <a:solidFill>
                            <a:srgbClr val="000000"/>
                          </a:solidFill>
                        </a:rPr>
                        <a:t>Variazione rimanenze merci</a:t>
                      </a:r>
                      <a:endParaRPr lang="it-IT" dirty="0">
                        <a:solidFill>
                          <a:srgbClr val="000000"/>
                        </a:solidFill>
                      </a:endParaRPr>
                    </a:p>
                  </a:txBody>
                  <a:tcPr/>
                </a:tc>
                <a:tc hMerge="1">
                  <a:txBody>
                    <a:bodyPr/>
                    <a:lstStyle/>
                    <a:p>
                      <a:endParaRPr lang="it-IT" dirty="0"/>
                    </a:p>
                  </a:txBody>
                  <a:tcPr/>
                </a:tc>
              </a:tr>
              <a:tr h="370840">
                <a:tc>
                  <a:txBody>
                    <a:bodyPr/>
                    <a:lstStyle/>
                    <a:p>
                      <a:r>
                        <a:rPr lang="it-IT" dirty="0" smtClean="0"/>
                        <a:t>30.000</a:t>
                      </a:r>
                      <a:endParaRPr lang="it-IT"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it-IT" dirty="0" smtClean="0"/>
                        <a:t>30.000</a:t>
                      </a:r>
                    </a:p>
                  </a:txBody>
                  <a:tcPr/>
                </a:tc>
              </a:tr>
            </a:tbl>
          </a:graphicData>
        </a:graphic>
      </p:graphicFrame>
      <p:graphicFrame>
        <p:nvGraphicFramePr>
          <p:cNvPr id="15" name="Segnaposto contenuto 3"/>
          <p:cNvGraphicFramePr>
            <a:graphicFrameLocks/>
          </p:cNvGraphicFramePr>
          <p:nvPr>
            <p:extLst>
              <p:ext uri="{D42A27DB-BD31-4B8C-83A1-F6EECF244321}">
                <p14:modId xmlns:p14="http://schemas.microsoft.com/office/powerpoint/2010/main" val="1196300614"/>
              </p:ext>
            </p:extLst>
          </p:nvPr>
        </p:nvGraphicFramePr>
        <p:xfrm>
          <a:off x="4744212" y="6020681"/>
          <a:ext cx="3942588" cy="741680"/>
        </p:xfrm>
        <a:graphic>
          <a:graphicData uri="http://schemas.openxmlformats.org/drawingml/2006/table">
            <a:tbl>
              <a:tblPr firstRow="1" bandRow="1">
                <a:tableStyleId>{5C22544A-7EE6-4342-B048-85BDC9FD1C3A}</a:tableStyleId>
              </a:tblPr>
              <a:tblGrid>
                <a:gridCol w="1971294"/>
                <a:gridCol w="1971294"/>
              </a:tblGrid>
              <a:tr h="370840">
                <a:tc gridSpan="2">
                  <a:txBody>
                    <a:bodyPr/>
                    <a:lstStyle/>
                    <a:p>
                      <a:pPr algn="ctr"/>
                      <a:r>
                        <a:rPr lang="it-IT" sz="1800" dirty="0" smtClean="0">
                          <a:solidFill>
                            <a:srgbClr val="000000"/>
                          </a:solidFill>
                        </a:rPr>
                        <a:t>Conto Economico</a:t>
                      </a:r>
                      <a:endParaRPr lang="it-IT" dirty="0">
                        <a:solidFill>
                          <a:srgbClr val="000000"/>
                        </a:solidFill>
                      </a:endParaRPr>
                    </a:p>
                  </a:txBody>
                  <a:tcPr/>
                </a:tc>
                <a:tc hMerge="1">
                  <a:txBody>
                    <a:bodyPr/>
                    <a:lstStyle/>
                    <a:p>
                      <a:endParaRPr lang="it-IT" dirty="0"/>
                    </a:p>
                  </a:txBody>
                  <a:tcPr/>
                </a:tc>
              </a:tr>
              <a:tr h="370840">
                <a:tc>
                  <a:txBody>
                    <a:bodyPr/>
                    <a:lstStyle/>
                    <a:p>
                      <a:r>
                        <a:rPr lang="it-IT" dirty="0" smtClean="0"/>
                        <a:t>100.000</a:t>
                      </a:r>
                      <a:endParaRPr lang="it-IT"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it-IT" dirty="0" smtClean="0"/>
                        <a:t>30.000</a:t>
                      </a:r>
                    </a:p>
                  </a:txBody>
                  <a:tcPr/>
                </a:tc>
              </a:tr>
            </a:tbl>
          </a:graphicData>
        </a:graphic>
      </p:graphicFrame>
      <p:graphicFrame>
        <p:nvGraphicFramePr>
          <p:cNvPr id="16" name="Segnaposto contenuto 3"/>
          <p:cNvGraphicFramePr>
            <a:graphicFrameLocks/>
          </p:cNvGraphicFramePr>
          <p:nvPr>
            <p:extLst>
              <p:ext uri="{D42A27DB-BD31-4B8C-83A1-F6EECF244321}">
                <p14:modId xmlns:p14="http://schemas.microsoft.com/office/powerpoint/2010/main" val="2155161162"/>
              </p:ext>
            </p:extLst>
          </p:nvPr>
        </p:nvGraphicFramePr>
        <p:xfrm>
          <a:off x="4744212" y="4501382"/>
          <a:ext cx="3942588" cy="731520"/>
        </p:xfrm>
        <a:graphic>
          <a:graphicData uri="http://schemas.openxmlformats.org/drawingml/2006/table">
            <a:tbl>
              <a:tblPr firstRow="1" bandRow="1">
                <a:tableStyleId>{5C22544A-7EE6-4342-B048-85BDC9FD1C3A}</a:tableStyleId>
              </a:tblPr>
              <a:tblGrid>
                <a:gridCol w="1971294"/>
                <a:gridCol w="1971294"/>
              </a:tblGrid>
              <a:tr h="340109">
                <a:tc gridSpan="2">
                  <a:txBody>
                    <a:bodyPr/>
                    <a:lstStyle/>
                    <a:p>
                      <a:pPr algn="ctr"/>
                      <a:r>
                        <a:rPr lang="it-IT" dirty="0" smtClean="0">
                          <a:solidFill>
                            <a:srgbClr val="000000"/>
                          </a:solidFill>
                        </a:rPr>
                        <a:t>Merci c/acquisti</a:t>
                      </a:r>
                      <a:endParaRPr lang="it-IT" dirty="0">
                        <a:solidFill>
                          <a:srgbClr val="000000"/>
                        </a:solidFill>
                      </a:endParaRPr>
                    </a:p>
                  </a:txBody>
                  <a:tcPr/>
                </a:tc>
                <a:tc hMerge="1">
                  <a:txBody>
                    <a:bodyPr/>
                    <a:lstStyle/>
                    <a:p>
                      <a:endParaRPr lang="it-IT" dirty="0"/>
                    </a:p>
                  </a:txBody>
                  <a:tcPr/>
                </a:tc>
              </a:tr>
              <a:tr h="340109">
                <a:tc>
                  <a:txBody>
                    <a:bodyPr/>
                    <a:lstStyle/>
                    <a:p>
                      <a:r>
                        <a:rPr lang="it-IT" dirty="0" smtClean="0"/>
                        <a:t>100.000</a:t>
                      </a:r>
                      <a:endParaRPr lang="it-IT"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it-IT" dirty="0" smtClean="0"/>
                        <a:t>100.000</a:t>
                      </a:r>
                    </a:p>
                  </a:txBody>
                  <a:tcPr/>
                </a:tc>
              </a:tr>
            </a:tbl>
          </a:graphicData>
        </a:graphic>
      </p:graphicFrame>
      <p:graphicFrame>
        <p:nvGraphicFramePr>
          <p:cNvPr id="17" name="Segnaposto contenuto 3"/>
          <p:cNvGraphicFramePr>
            <a:graphicFrameLocks/>
          </p:cNvGraphicFramePr>
          <p:nvPr>
            <p:extLst>
              <p:ext uri="{D42A27DB-BD31-4B8C-83A1-F6EECF244321}">
                <p14:modId xmlns:p14="http://schemas.microsoft.com/office/powerpoint/2010/main" val="821773236"/>
              </p:ext>
            </p:extLst>
          </p:nvPr>
        </p:nvGraphicFramePr>
        <p:xfrm>
          <a:off x="339624" y="4501382"/>
          <a:ext cx="3942588" cy="741680"/>
        </p:xfrm>
        <a:graphic>
          <a:graphicData uri="http://schemas.openxmlformats.org/drawingml/2006/table">
            <a:tbl>
              <a:tblPr firstRow="1" bandRow="1">
                <a:tableStyleId>{5C22544A-7EE6-4342-B048-85BDC9FD1C3A}</a:tableStyleId>
              </a:tblPr>
              <a:tblGrid>
                <a:gridCol w="1971294"/>
                <a:gridCol w="1971294"/>
              </a:tblGrid>
              <a:tr h="370840">
                <a:tc gridSpan="2">
                  <a:txBody>
                    <a:bodyPr/>
                    <a:lstStyle/>
                    <a:p>
                      <a:pPr algn="ctr"/>
                      <a:r>
                        <a:rPr lang="it-IT" sz="1800" dirty="0" smtClean="0">
                          <a:solidFill>
                            <a:srgbClr val="000000"/>
                          </a:solidFill>
                        </a:rPr>
                        <a:t>Conto Economico</a:t>
                      </a:r>
                      <a:endParaRPr lang="it-IT" dirty="0">
                        <a:solidFill>
                          <a:srgbClr val="000000"/>
                        </a:solidFill>
                      </a:endParaRPr>
                    </a:p>
                  </a:txBody>
                  <a:tcPr/>
                </a:tc>
                <a:tc hMerge="1">
                  <a:txBody>
                    <a:bodyPr/>
                    <a:lstStyle/>
                    <a:p>
                      <a:endParaRPr lang="it-IT" dirty="0"/>
                    </a:p>
                  </a:txBody>
                  <a:tcPr/>
                </a:tc>
              </a:tr>
              <a:tr h="370840">
                <a:tc>
                  <a:txBody>
                    <a:bodyPr/>
                    <a:lstStyle/>
                    <a:p>
                      <a:r>
                        <a:rPr lang="it-IT" dirty="0" smtClean="0"/>
                        <a:t>100.000</a:t>
                      </a:r>
                      <a:endParaRPr lang="it-IT"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it-IT" dirty="0" smtClean="0"/>
                    </a:p>
                  </a:txBody>
                  <a:tcPr/>
                </a:tc>
              </a:tr>
            </a:tbl>
          </a:graphicData>
        </a:graphic>
      </p:graphicFrame>
      <p:sp>
        <p:nvSpPr>
          <p:cNvPr id="18" name="CasellaDiTesto 17"/>
          <p:cNvSpPr txBox="1"/>
          <p:nvPr/>
        </p:nvSpPr>
        <p:spPr>
          <a:xfrm>
            <a:off x="1592690" y="2084609"/>
            <a:ext cx="6113122" cy="276999"/>
          </a:xfrm>
          <a:prstGeom prst="rect">
            <a:avLst/>
          </a:prstGeom>
          <a:noFill/>
        </p:spPr>
        <p:txBody>
          <a:bodyPr wrap="none" rtlCol="0">
            <a:spAutoFit/>
          </a:bodyPr>
          <a:lstStyle/>
          <a:p>
            <a:r>
              <a:rPr lang="it-IT" sz="1200" dirty="0" smtClean="0"/>
              <a:t>Si procede con la scrittura di assestamento, attivando i due conti ed evidenziando le rimanenze</a:t>
            </a:r>
            <a:endParaRPr lang="it-IT" sz="1200" dirty="0"/>
          </a:p>
        </p:txBody>
      </p:sp>
      <p:sp>
        <p:nvSpPr>
          <p:cNvPr id="19" name="CasellaDiTesto 18"/>
          <p:cNvSpPr txBox="1"/>
          <p:nvPr/>
        </p:nvSpPr>
        <p:spPr>
          <a:xfrm>
            <a:off x="1592690" y="3177130"/>
            <a:ext cx="4932059" cy="276999"/>
          </a:xfrm>
          <a:prstGeom prst="rect">
            <a:avLst/>
          </a:prstGeom>
          <a:noFill/>
        </p:spPr>
        <p:txBody>
          <a:bodyPr wrap="none" rtlCol="0">
            <a:spAutoFit/>
          </a:bodyPr>
          <a:lstStyle/>
          <a:p>
            <a:r>
              <a:rPr lang="it-IT" sz="1200" dirty="0" smtClean="0"/>
              <a:t>Si chiude il c/merci rimanenze finale e si storna il saldo a Stato Patrimoniale</a:t>
            </a:r>
            <a:endParaRPr lang="it-IT" sz="1200" dirty="0"/>
          </a:p>
        </p:txBody>
      </p:sp>
      <p:sp>
        <p:nvSpPr>
          <p:cNvPr id="20" name="CasellaDiTesto 19"/>
          <p:cNvSpPr txBox="1"/>
          <p:nvPr/>
        </p:nvSpPr>
        <p:spPr>
          <a:xfrm>
            <a:off x="281521" y="4196837"/>
            <a:ext cx="8523229" cy="276999"/>
          </a:xfrm>
          <a:prstGeom prst="rect">
            <a:avLst/>
          </a:prstGeom>
          <a:noFill/>
        </p:spPr>
        <p:txBody>
          <a:bodyPr wrap="square" rtlCol="0">
            <a:spAutoFit/>
          </a:bodyPr>
          <a:lstStyle/>
          <a:p>
            <a:r>
              <a:rPr lang="it-IT" sz="1200" dirty="0" smtClean="0"/>
              <a:t>Si chiude il c/merci acquisti e si storna il saldo a Conto Economico, ove figurerà ancora come costo di esercizio nella sezione DARE</a:t>
            </a:r>
            <a:endParaRPr lang="it-IT" sz="1200" dirty="0"/>
          </a:p>
        </p:txBody>
      </p:sp>
      <p:sp>
        <p:nvSpPr>
          <p:cNvPr id="22" name="CasellaDiTesto 21"/>
          <p:cNvSpPr txBox="1"/>
          <p:nvPr/>
        </p:nvSpPr>
        <p:spPr>
          <a:xfrm>
            <a:off x="281521" y="5262360"/>
            <a:ext cx="8760879" cy="830997"/>
          </a:xfrm>
          <a:prstGeom prst="rect">
            <a:avLst/>
          </a:prstGeom>
          <a:noFill/>
        </p:spPr>
        <p:txBody>
          <a:bodyPr wrap="square" rtlCol="0">
            <a:spAutoFit/>
          </a:bodyPr>
          <a:lstStyle/>
          <a:p>
            <a:r>
              <a:rPr lang="it-IT" sz="1200" dirty="0" smtClean="0"/>
              <a:t>Si chiude il c/variazione rimanenze merci e si storna il saldo ancora a Conto Economico, questa volta in AVERE, a fungere da componente positivo di reddito. In questo modo, attraverso una parziale compensazione, le materie prime acquistate rilevano per la determinazione del risultato di esercizio solo per la parte effettivamente impiegata nel ciclo produttivo, e quindi tale parte si determina con la sottrazione tra tutto quanto acquistato nell’anno (100.000) e quanto è rimasto non impiegato (30.000 , le rimanenze) al 31.12.2015</a:t>
            </a:r>
            <a:endParaRPr lang="it-IT" sz="1200" dirty="0"/>
          </a:p>
        </p:txBody>
      </p:sp>
    </p:spTree>
    <p:extLst>
      <p:ext uri="{BB962C8B-B14F-4D97-AF65-F5344CB8AC3E}">
        <p14:creationId xmlns:p14="http://schemas.microsoft.com/office/powerpoint/2010/main" val="293459668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498</TotalTime>
  <Words>696</Words>
  <Application>Microsoft Macintosh PowerPoint</Application>
  <PresentationFormat>Presentazione su schermo (4:3)</PresentationFormat>
  <Paragraphs>61</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Rilevazione rimanenze di magazzino a fine esercizio  </vt:lpstr>
      <vt:lpstr>rimanenze di magazzino</vt:lpstr>
      <vt:lpstr>Azienda neo costituita – acquisto merci</vt:lpstr>
      <vt:lpstr>Rimanenze al termine dell'esercizio</vt:lpstr>
      <vt:lpstr>Rimanenze al termine dell'esercizio</vt:lpstr>
      <vt:lpstr>La chiusura dei due conti</vt:lpstr>
      <vt:lpstr>Partendo dalle risultanze iniziali, si evidenza con le successive scritturazioni come i conti si “epilogano” e cioè si chiudono, per fare confluire i rispettivi saldi a Stato Patrimoniale ovvero a Conto Economico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Rilevazione rimanenze di magazzino a fine esercizio  </dc:title>
  <dc:creator>giorgio pani</dc:creator>
  <cp:lastModifiedBy>giorgio pani</cp:lastModifiedBy>
  <cp:revision>15</cp:revision>
  <dcterms:created xsi:type="dcterms:W3CDTF">2016-10-28T06:47:01Z</dcterms:created>
  <dcterms:modified xsi:type="dcterms:W3CDTF">2016-10-28T15:05:53Z</dcterms:modified>
</cp:coreProperties>
</file>