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300" r:id="rId3"/>
    <p:sldId id="299" r:id="rId4"/>
    <p:sldId id="280" r:id="rId5"/>
    <p:sldId id="318" r:id="rId6"/>
    <p:sldId id="275" r:id="rId7"/>
    <p:sldId id="277" r:id="rId8"/>
    <p:sldId id="285" r:id="rId9"/>
    <p:sldId id="278" r:id="rId10"/>
    <p:sldId id="279" r:id="rId11"/>
    <p:sldId id="301" r:id="rId12"/>
    <p:sldId id="319" r:id="rId13"/>
    <p:sldId id="261" r:id="rId14"/>
    <p:sldId id="315" r:id="rId15"/>
    <p:sldId id="311" r:id="rId16"/>
    <p:sldId id="312" r:id="rId17"/>
    <p:sldId id="295" r:id="rId18"/>
    <p:sldId id="289" r:id="rId19"/>
    <p:sldId id="292" r:id="rId20"/>
    <p:sldId id="260" r:id="rId21"/>
    <p:sldId id="316" r:id="rId22"/>
    <p:sldId id="294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2F9"/>
    <a:srgbClr val="FF0000"/>
    <a:srgbClr val="D60093"/>
    <a:srgbClr val="0000CC"/>
    <a:srgbClr val="CCFFFF"/>
    <a:srgbClr val="008000"/>
    <a:srgbClr val="9900FF"/>
    <a:srgbClr val="CCCCFF"/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7" autoAdjust="0"/>
    <p:restoredTop sz="86447" autoAdjust="0"/>
  </p:normalViewPr>
  <p:slideViewPr>
    <p:cSldViewPr>
      <p:cViewPr varScale="1">
        <p:scale>
          <a:sx n="91" d="100"/>
          <a:sy n="91" d="100"/>
        </p:scale>
        <p:origin x="174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5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B906C-7389-4028-8D64-FF3A2FB267CD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5F1A4-1389-4755-AC34-AB61DC7745D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942018-001D-41B9-B8CD-FB09F125797E}" type="slidenum">
              <a:rPr lang="it-IT" smtClean="0"/>
              <a:pPr/>
              <a:t>1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695431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B3901A-3D9D-4EDD-BFBB-78BADFCBBD9E}" type="slidenum">
              <a:rPr lang="it-IT" smtClean="0"/>
              <a:pPr/>
              <a:t>10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746261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00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0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7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579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1065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FB2242-A403-45D9-A0E7-16FDA8F72379}" type="slidenum">
              <a:rPr lang="it-IT" smtClean="0"/>
              <a:pPr/>
              <a:t>15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079688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16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442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2388E-B040-4F65-9C56-71823468DA90}" type="slidenum">
              <a:rPr lang="it-IT" smtClean="0"/>
              <a:pPr/>
              <a:t>18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561045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97B0A-6C81-478C-B20F-4A1E2844795A}" type="slidenum">
              <a:rPr lang="it-IT" smtClean="0"/>
              <a:pPr/>
              <a:t>19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2997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88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988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8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CC7E0-B2B3-4B8A-A2F7-36DA259DEA09}" type="slidenum">
              <a:rPr lang="it-IT" smtClean="0"/>
              <a:pPr/>
              <a:t>22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22464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32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419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73D91-D9DA-4856-967F-CC7A47D5F088}" type="slidenum">
              <a:rPr lang="it-IT" smtClean="0"/>
              <a:pPr/>
              <a:t>4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15613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5F1A4-1389-4755-AC34-AB61DC7745D3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8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816DE-F9C6-4042-9DE2-6FBC61681825}" type="slidenum">
              <a:rPr lang="it-IT" smtClean="0"/>
              <a:pPr/>
              <a:t>6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11386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DA66F5-A806-444B-A54C-9B857E20E3B8}" type="slidenum">
              <a:rPr lang="it-IT" smtClean="0"/>
              <a:pPr/>
              <a:t>7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58404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471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375288-4D04-423F-A8FC-8CD4A8BF4060}" type="slidenum">
              <a:rPr lang="it-IT" smtClean="0"/>
              <a:pPr/>
              <a:t>8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4037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6977C-8AAD-4632-A71F-8094F71F1F94}" type="slidenum">
              <a:rPr lang="it-IT" smtClean="0"/>
              <a:pPr/>
              <a:t>9</a:t>
            </a:fld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022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2AA53-EAB2-4E46-8281-F80FD9A94F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1EB87-6708-48C5-A7C1-A91FDF2B6574}" type="datetimeFigureOut">
              <a:rPr lang="it-IT" smtClean="0"/>
              <a:pPr/>
              <a:t>08/11/2016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F7FAE-4C56-4CD5-8690-B091D879EA0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10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908720"/>
            <a:ext cx="8776231" cy="4590802"/>
          </a:xfrm>
          <a:ln w="38100" cmpd="dbl">
            <a:solidFill>
              <a:schemeClr val="tx1"/>
            </a:solidFill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043608" y="5661248"/>
            <a:ext cx="7213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solidFill>
                  <a:srgbClr val="0000FF"/>
                </a:solidFill>
              </a:rPr>
              <a:t>UNITA’ </a:t>
            </a:r>
            <a:r>
              <a:rPr lang="it-IT" dirty="0" err="1">
                <a:solidFill>
                  <a:srgbClr val="0000FF"/>
                </a:solidFill>
              </a:rPr>
              <a:t>DI</a:t>
            </a:r>
            <a:r>
              <a:rPr lang="it-IT" dirty="0">
                <a:solidFill>
                  <a:srgbClr val="0000FF"/>
                </a:solidFill>
              </a:rPr>
              <a:t> MISURA UTILIZZATE IN ISTOLOGIA</a:t>
            </a:r>
          </a:p>
          <a:p>
            <a:pPr algn="ctr">
              <a:spcBef>
                <a:spcPct val="50000"/>
              </a:spcBef>
            </a:pPr>
            <a:r>
              <a:rPr lang="it-IT" dirty="0">
                <a:solidFill>
                  <a:srgbClr val="0000FF"/>
                </a:solidFill>
              </a:rPr>
              <a:t>centimetro, millimetro, micron (μ o μm), nanometro (</a:t>
            </a:r>
            <a:r>
              <a:rPr lang="it-IT" dirty="0" err="1">
                <a:solidFill>
                  <a:srgbClr val="0000FF"/>
                </a:solidFill>
              </a:rPr>
              <a:t>nm</a:t>
            </a:r>
            <a:r>
              <a:rPr lang="it-IT" dirty="0">
                <a:solidFill>
                  <a:srgbClr val="0000FF"/>
                </a:solidFill>
              </a:rPr>
              <a:t>), Angström (Å</a:t>
            </a:r>
            <a:r>
              <a:rPr lang="it-IT" dirty="0" smtClean="0">
                <a:solidFill>
                  <a:srgbClr val="0000FF"/>
                </a:solidFill>
              </a:rPr>
              <a:t>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2627784" y="188640"/>
            <a:ext cx="4152868" cy="64633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0" dirty="0">
                <a:solidFill>
                  <a:srgbClr val="0033CC"/>
                </a:solidFill>
              </a:rPr>
              <a:t>ORDINE </a:t>
            </a:r>
            <a:r>
              <a:rPr lang="it-IT" b="0" dirty="0" err="1">
                <a:solidFill>
                  <a:srgbClr val="0033CC"/>
                </a:solidFill>
              </a:rPr>
              <a:t>DI</a:t>
            </a:r>
            <a:r>
              <a:rPr lang="it-IT" b="0" dirty="0">
                <a:solidFill>
                  <a:srgbClr val="0033CC"/>
                </a:solidFill>
              </a:rPr>
              <a:t> GRANDEZZA DELLE STRUTTURE</a:t>
            </a:r>
          </a:p>
          <a:p>
            <a:pPr algn="ctr"/>
            <a:r>
              <a:rPr lang="it-IT" b="0" dirty="0">
                <a:solidFill>
                  <a:srgbClr val="0033CC"/>
                </a:solidFill>
              </a:rPr>
              <a:t>CELLULARI, SUB- E </a:t>
            </a:r>
            <a:r>
              <a:rPr lang="it-IT" b="0" dirty="0" smtClean="0">
                <a:solidFill>
                  <a:srgbClr val="0033CC"/>
                </a:solidFill>
              </a:rPr>
              <a:t>SOVRACELLULARI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027"/>
          <p:cNvSpPr txBox="1">
            <a:spLocks noChangeArrowheads="1"/>
          </p:cNvSpPr>
          <p:nvPr/>
        </p:nvSpPr>
        <p:spPr bwMode="auto">
          <a:xfrm>
            <a:off x="3563888" y="620688"/>
            <a:ext cx="2304029" cy="36933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/>
              <a:t>MICROSCOPIO OTTICO</a:t>
            </a:r>
            <a:endParaRPr lang="it-IT" dirty="0"/>
          </a:p>
        </p:txBody>
      </p:sp>
      <p:pic>
        <p:nvPicPr>
          <p:cNvPr id="2" name="Picture 4" descr="http://www.difossombrone.it/images/microbiologia/microscopi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3833962" cy="501482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campustore.it/media/catalog/product/cache/1/image/250x250/6fca868313fb1a8293898a604bfce498/5/7/573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2592288" cy="25922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2468" name="Picture 4" descr="http://upload.wikimedia.org/wikipedia/commons/6/60/Tissue_processing_-_Stained_section_on_the_slide_is_mounted_under_a_thin_glass_coversl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000634" cy="28083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2470" name="Picture 6" descr="http://cdn-1.vivalascuola.it/o/j/come-chiudere-un-vetrino-di-sezioni-istologiche_ab57ee933ec14ad245e4b74b0a78b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84984"/>
            <a:ext cx="4680520" cy="31099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6156176" y="4077072"/>
            <a:ext cx="2232248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    Campioni   istologici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unifi.it/anatistol/immagini/istoteca/epiteliale/figura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171075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9512" y="2132856"/>
            <a:ext cx="4105275" cy="1800225"/>
          </a:xfrm>
          <a:solidFill>
            <a:srgbClr val="FED2F9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2000" dirty="0" smtClean="0">
                <a:latin typeface="Comic Sans MS" pitchFamily="66" charset="0"/>
              </a:rPr>
              <a:t>MICROSCOPIO  ELETTRONICO </a:t>
            </a:r>
            <a:br>
              <a:rPr lang="it-IT" sz="2000" dirty="0" smtClean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A TRASMISSIONE</a:t>
            </a:r>
            <a:br>
              <a:rPr lang="it-IT" sz="2000" dirty="0" smtClean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/>
            </a:r>
            <a:br>
              <a:rPr lang="it-IT" sz="2000" dirty="0" smtClean="0">
                <a:latin typeface="Comic Sans MS" pitchFamily="66" charset="0"/>
              </a:rPr>
            </a:br>
            <a:endParaRPr lang="it-IT" sz="18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21506" name="Picture 2" descr="http://www.cisme.unina.it/T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3852428" cy="51365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upload.wikimedia.org/wikipedia/commons/thumb/2/25/Scheme_TEM_en.svg/200px-Scheme_TEM_e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3816425" cy="614444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724128" y="2780928"/>
            <a:ext cx="2890932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Struttura interna del  </a:t>
            </a:r>
            <a:r>
              <a:rPr lang="it-IT" dirty="0" err="1" smtClean="0"/>
              <a:t>T.E.M.</a:t>
            </a:r>
            <a:endParaRPr lang="it-IT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051720" y="188640"/>
            <a:ext cx="44389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latin typeface="Times New Roman" pitchFamily="18" charset="0"/>
              </a:rPr>
              <a:t>ALLESTIMENTO DEI CAMPIONI BIOLOGICI PER LA</a:t>
            </a:r>
          </a:p>
          <a:p>
            <a:pPr algn="ctr"/>
            <a:r>
              <a:rPr lang="it-IT" sz="1400" dirty="0">
                <a:latin typeface="Times New Roman" pitchFamily="18" charset="0"/>
              </a:rPr>
              <a:t>MICROSCOPIA ELETTRONICA A TRASMISSIONE</a:t>
            </a:r>
          </a:p>
        </p:txBody>
      </p:sp>
      <p:sp>
        <p:nvSpPr>
          <p:cNvPr id="53260" name="Text Box 14"/>
          <p:cNvSpPr txBox="1">
            <a:spLocks noChangeArrowheads="1"/>
          </p:cNvSpPr>
          <p:nvPr/>
        </p:nvSpPr>
        <p:spPr bwMode="auto">
          <a:xfrm>
            <a:off x="2423999" y="857251"/>
            <a:ext cx="32736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>
                <a:latin typeface="Times New Roman" pitchFamily="18" charset="0"/>
              </a:rPr>
              <a:t>FISSAZIONE</a:t>
            </a:r>
            <a:r>
              <a:rPr lang="it-IT" sz="1200" b="0">
                <a:latin typeface="Times New Roman" pitchFamily="18" charset="0"/>
              </a:rPr>
              <a:t> </a:t>
            </a:r>
          </a:p>
          <a:p>
            <a:pPr algn="ctr"/>
            <a:r>
              <a:rPr lang="it-IT" sz="1200" b="0">
                <a:latin typeface="Times New Roman" pitchFamily="18" charset="0"/>
              </a:rPr>
              <a:t>(glutaraldeide, paraformaldeide)</a:t>
            </a:r>
          </a:p>
          <a:p>
            <a:pPr algn="ctr"/>
            <a:r>
              <a:rPr lang="it-IT" sz="1200" b="0">
                <a:latin typeface="Times New Roman" pitchFamily="18" charset="0"/>
              </a:rPr>
              <a:t>immediatamente dopo il prelievo o per perfusione</a:t>
            </a:r>
          </a:p>
        </p:txBody>
      </p:sp>
      <p:sp>
        <p:nvSpPr>
          <p:cNvPr id="53261" name="Text Box 15"/>
          <p:cNvSpPr txBox="1">
            <a:spLocks noChangeArrowheads="1"/>
          </p:cNvSpPr>
          <p:nvPr/>
        </p:nvSpPr>
        <p:spPr bwMode="auto">
          <a:xfrm>
            <a:off x="3347864" y="1556792"/>
            <a:ext cx="1438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it-IT" sz="1200" dirty="0">
              <a:latin typeface="Times New Roman" pitchFamily="18" charset="0"/>
            </a:endParaRPr>
          </a:p>
          <a:p>
            <a:pPr algn="ctr"/>
            <a:r>
              <a:rPr lang="it-IT" sz="1200" dirty="0">
                <a:latin typeface="Times New Roman" pitchFamily="18" charset="0"/>
              </a:rPr>
              <a:t>POSTFISSAZIONE</a:t>
            </a:r>
          </a:p>
          <a:p>
            <a:pPr algn="ctr"/>
            <a:r>
              <a:rPr lang="it-IT" sz="1200" b="0" dirty="0">
                <a:latin typeface="Times New Roman" pitchFamily="18" charset="0"/>
              </a:rPr>
              <a:t>Tetrossido d’osmio</a:t>
            </a:r>
          </a:p>
          <a:p>
            <a:pPr algn="ctr"/>
            <a:endParaRPr lang="it-IT" sz="1200" b="0" dirty="0">
              <a:latin typeface="Times New Roman" pitchFamily="18" charset="0"/>
            </a:endParaRPr>
          </a:p>
        </p:txBody>
      </p:sp>
      <p:sp>
        <p:nvSpPr>
          <p:cNvPr id="53262" name="Text Box 17"/>
          <p:cNvSpPr txBox="1">
            <a:spLocks noChangeArrowheads="1"/>
          </p:cNvSpPr>
          <p:nvPr/>
        </p:nvSpPr>
        <p:spPr bwMode="auto">
          <a:xfrm>
            <a:off x="3059832" y="2564904"/>
            <a:ext cx="19495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DISIDRATAZIONE</a:t>
            </a:r>
          </a:p>
          <a:p>
            <a:pPr algn="ctr"/>
            <a:r>
              <a:rPr lang="it-IT" sz="1200" b="0" dirty="0">
                <a:latin typeface="Times New Roman" pitchFamily="18" charset="0"/>
              </a:rPr>
              <a:t>con </a:t>
            </a:r>
            <a:r>
              <a:rPr lang="it-IT" sz="1200" b="0" dirty="0" err="1">
                <a:latin typeface="Times New Roman" pitchFamily="18" charset="0"/>
              </a:rPr>
              <a:t>alcooli</a:t>
            </a:r>
            <a:r>
              <a:rPr lang="it-IT" sz="1200" b="0" dirty="0">
                <a:latin typeface="Times New Roman" pitchFamily="18" charset="0"/>
              </a:rPr>
              <a:t> a concentrazione</a:t>
            </a:r>
          </a:p>
          <a:p>
            <a:pPr algn="ctr"/>
            <a:r>
              <a:rPr lang="it-IT" sz="1200" b="0" dirty="0">
                <a:latin typeface="Times New Roman" pitchFamily="18" charset="0"/>
              </a:rPr>
              <a:t>crescente</a:t>
            </a:r>
          </a:p>
        </p:txBody>
      </p:sp>
      <p:sp>
        <p:nvSpPr>
          <p:cNvPr id="53265" name="Text Box 20"/>
          <p:cNvSpPr txBox="1">
            <a:spLocks noChangeArrowheads="1"/>
          </p:cNvSpPr>
          <p:nvPr/>
        </p:nvSpPr>
        <p:spPr bwMode="auto">
          <a:xfrm>
            <a:off x="2843808" y="3356992"/>
            <a:ext cx="2348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PREPARAZIONE ALLA RESINA</a:t>
            </a:r>
          </a:p>
          <a:p>
            <a:pPr algn="ctr"/>
            <a:r>
              <a:rPr lang="it-IT" sz="1200" b="0" dirty="0">
                <a:latin typeface="Times New Roman" pitchFamily="18" charset="0"/>
              </a:rPr>
              <a:t>(ossido di propilene, facoltativo)</a:t>
            </a:r>
          </a:p>
        </p:txBody>
      </p:sp>
      <p:sp>
        <p:nvSpPr>
          <p:cNvPr id="53267" name="Text Box 22"/>
          <p:cNvSpPr txBox="1">
            <a:spLocks noChangeArrowheads="1"/>
          </p:cNvSpPr>
          <p:nvPr/>
        </p:nvSpPr>
        <p:spPr bwMode="auto">
          <a:xfrm>
            <a:off x="1763688" y="4005064"/>
            <a:ext cx="4372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INCLUSIONE IN RESINA </a:t>
            </a:r>
            <a:r>
              <a:rPr lang="it-IT" sz="1200" dirty="0" err="1">
                <a:latin typeface="Times New Roman" pitchFamily="18" charset="0"/>
              </a:rPr>
              <a:t>EPOSSIDICA-idrofoba</a:t>
            </a:r>
            <a:r>
              <a:rPr lang="it-IT" sz="1200" dirty="0">
                <a:latin typeface="Times New Roman" pitchFamily="18" charset="0"/>
              </a:rPr>
              <a:t> </a:t>
            </a:r>
            <a:r>
              <a:rPr lang="it-IT" sz="1200" b="0" dirty="0">
                <a:latin typeface="Times New Roman" pitchFamily="18" charset="0"/>
              </a:rPr>
              <a:t>(</a:t>
            </a:r>
            <a:r>
              <a:rPr lang="it-IT" sz="1200" b="0" dirty="0" err="1">
                <a:latin typeface="Times New Roman" pitchFamily="18" charset="0"/>
              </a:rPr>
              <a:t>araldite</a:t>
            </a:r>
            <a:r>
              <a:rPr lang="it-IT" sz="1200" b="0" dirty="0">
                <a:latin typeface="Times New Roman" pitchFamily="18" charset="0"/>
              </a:rPr>
              <a:t>, </a:t>
            </a:r>
            <a:r>
              <a:rPr lang="it-IT" sz="1200" b="0" dirty="0" err="1">
                <a:latin typeface="Times New Roman" pitchFamily="18" charset="0"/>
              </a:rPr>
              <a:t>epon</a:t>
            </a:r>
            <a:r>
              <a:rPr lang="it-IT" sz="1200" b="0" dirty="0">
                <a:latin typeface="Times New Roman" pitchFamily="18" charset="0"/>
              </a:rPr>
              <a:t>)</a:t>
            </a:r>
          </a:p>
          <a:p>
            <a:pPr algn="ctr"/>
            <a:r>
              <a:rPr lang="it-IT" sz="1200" b="0" dirty="0">
                <a:latin typeface="Times New Roman" pitchFamily="18" charset="0"/>
              </a:rPr>
              <a:t>oppure </a:t>
            </a:r>
            <a:r>
              <a:rPr lang="it-IT" sz="1200" dirty="0">
                <a:latin typeface="Times New Roman" pitchFamily="18" charset="0"/>
              </a:rPr>
              <a:t>RESINA </a:t>
            </a:r>
            <a:r>
              <a:rPr lang="it-IT" sz="1200" dirty="0" err="1">
                <a:latin typeface="Times New Roman" pitchFamily="18" charset="0"/>
              </a:rPr>
              <a:t>ACRILICA-idrofila</a:t>
            </a:r>
            <a:r>
              <a:rPr lang="it-IT" sz="1200" dirty="0">
                <a:latin typeface="Times New Roman" pitchFamily="18" charset="0"/>
              </a:rPr>
              <a:t>  </a:t>
            </a:r>
            <a:r>
              <a:rPr lang="it-IT" sz="1200" b="0" dirty="0">
                <a:latin typeface="Times New Roman" pitchFamily="18" charset="0"/>
              </a:rPr>
              <a:t>(</a:t>
            </a:r>
            <a:r>
              <a:rPr lang="it-IT" sz="1200" b="0" dirty="0" err="1">
                <a:latin typeface="Times New Roman" pitchFamily="18" charset="0"/>
              </a:rPr>
              <a:t>Lowcryl</a:t>
            </a:r>
            <a:r>
              <a:rPr lang="it-IT" sz="1200" b="0" dirty="0">
                <a:latin typeface="Times New Roman" pitchFamily="18" charset="0"/>
              </a:rPr>
              <a:t>, LWR)</a:t>
            </a:r>
          </a:p>
        </p:txBody>
      </p:sp>
      <p:sp>
        <p:nvSpPr>
          <p:cNvPr id="53269" name="Text Box 24"/>
          <p:cNvSpPr txBox="1">
            <a:spLocks noChangeArrowheads="1"/>
          </p:cNvSpPr>
          <p:nvPr/>
        </p:nvSpPr>
        <p:spPr bwMode="auto">
          <a:xfrm>
            <a:off x="2918249" y="4599385"/>
            <a:ext cx="2160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>
                <a:latin typeface="Times New Roman" pitchFamily="18" charset="0"/>
              </a:rPr>
              <a:t>POLIMERIZZAZIONE A 60°C</a:t>
            </a:r>
          </a:p>
          <a:p>
            <a:pPr algn="ctr"/>
            <a:r>
              <a:rPr lang="it-IT" sz="1200">
                <a:latin typeface="Times New Roman" pitchFamily="18" charset="0"/>
              </a:rPr>
              <a:t>o altri procedimenti</a:t>
            </a:r>
          </a:p>
        </p:txBody>
      </p:sp>
      <p:sp>
        <p:nvSpPr>
          <p:cNvPr id="53272" name="Text Box 27"/>
          <p:cNvSpPr txBox="1">
            <a:spLocks noChangeArrowheads="1"/>
          </p:cNvSpPr>
          <p:nvPr/>
        </p:nvSpPr>
        <p:spPr bwMode="auto">
          <a:xfrm>
            <a:off x="2739675" y="5138738"/>
            <a:ext cx="310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TAGLIO </a:t>
            </a:r>
            <a:r>
              <a:rPr lang="it-IT" sz="1200" dirty="0" smtClean="0">
                <a:latin typeface="Times New Roman" pitchFamily="18" charset="0"/>
              </a:rPr>
              <a:t>SEZIONI</a:t>
            </a:r>
            <a:endParaRPr lang="it-IT" sz="1200" dirty="0">
              <a:latin typeface="Times New Roman" pitchFamily="18" charset="0"/>
            </a:endParaRPr>
          </a:p>
          <a:p>
            <a:pPr algn="ctr"/>
            <a:r>
              <a:rPr lang="it-IT" sz="1200" dirty="0">
                <a:latin typeface="Times New Roman" pitchFamily="18" charset="0"/>
              </a:rPr>
              <a:t>ALL’ULTRAMICROTOMO </a:t>
            </a:r>
            <a:r>
              <a:rPr lang="it-IT" sz="1200" b="0" dirty="0">
                <a:latin typeface="Times New Roman" pitchFamily="18" charset="0"/>
              </a:rPr>
              <a:t>(spessore 80 </a:t>
            </a:r>
            <a:r>
              <a:rPr lang="it-IT" sz="1200" b="0" dirty="0" err="1">
                <a:latin typeface="Times New Roman" pitchFamily="18" charset="0"/>
              </a:rPr>
              <a:t>nm</a:t>
            </a:r>
            <a:r>
              <a:rPr lang="it-IT" sz="1200" b="0" dirty="0">
                <a:latin typeface="Times New Roman" pitchFamily="18" charset="0"/>
              </a:rPr>
              <a:t>) </a:t>
            </a:r>
            <a:endParaRPr lang="it-IT" sz="1200" b="0" dirty="0" smtClean="0">
              <a:latin typeface="Times New Roman" pitchFamily="18" charset="0"/>
            </a:endParaRPr>
          </a:p>
          <a:p>
            <a:pPr algn="ctr"/>
            <a:r>
              <a:rPr lang="it-IT" sz="1200" dirty="0" smtClean="0">
                <a:latin typeface="Times New Roman" pitchFamily="18" charset="0"/>
              </a:rPr>
              <a:t>e loro deposizione sui retini</a:t>
            </a:r>
            <a:endParaRPr lang="it-IT" sz="1200" b="0" dirty="0">
              <a:latin typeface="Times New Roman" pitchFamily="18" charset="0"/>
            </a:endParaRPr>
          </a:p>
        </p:txBody>
      </p:sp>
      <p:sp>
        <p:nvSpPr>
          <p:cNvPr id="53274" name="Text Box 29"/>
          <p:cNvSpPr txBox="1">
            <a:spLocks noChangeArrowheads="1"/>
          </p:cNvSpPr>
          <p:nvPr/>
        </p:nvSpPr>
        <p:spPr bwMode="auto">
          <a:xfrm>
            <a:off x="2483768" y="5805264"/>
            <a:ext cx="3365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“COLORAZIONE”</a:t>
            </a:r>
          </a:p>
          <a:p>
            <a:pPr algn="ctr"/>
            <a:r>
              <a:rPr lang="it-IT" sz="1200" b="0" dirty="0">
                <a:latin typeface="Times New Roman" pitchFamily="18" charset="0"/>
              </a:rPr>
              <a:t>(acetato d’uranile, citrato di  piombo)</a:t>
            </a:r>
          </a:p>
        </p:txBody>
      </p:sp>
      <p:sp>
        <p:nvSpPr>
          <p:cNvPr id="53276" name="Text Box 31"/>
          <p:cNvSpPr txBox="1">
            <a:spLocks noChangeArrowheads="1"/>
          </p:cNvSpPr>
          <p:nvPr/>
        </p:nvSpPr>
        <p:spPr bwMode="auto">
          <a:xfrm>
            <a:off x="3707904" y="6381328"/>
            <a:ext cx="1153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FOTOGRAFIA</a:t>
            </a:r>
          </a:p>
        </p:txBody>
      </p:sp>
      <p:sp>
        <p:nvSpPr>
          <p:cNvPr id="53278" name="Rectangle 33"/>
          <p:cNvSpPr>
            <a:spLocks noChangeArrowheads="1"/>
          </p:cNvSpPr>
          <p:nvPr/>
        </p:nvSpPr>
        <p:spPr bwMode="auto">
          <a:xfrm>
            <a:off x="3563888" y="2276872"/>
            <a:ext cx="84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latin typeface="Times New Roman" pitchFamily="18" charset="0"/>
              </a:rPr>
              <a:t>LAVAGGI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users.unimi.it/cmena/microscopio/libro/inclusion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225" y="4221088"/>
            <a:ext cx="3152775" cy="2419351"/>
          </a:xfrm>
          <a:prstGeom prst="rect">
            <a:avLst/>
          </a:prstGeom>
          <a:noFill/>
        </p:spPr>
      </p:pic>
      <p:pic>
        <p:nvPicPr>
          <p:cNvPr id="100356" name="Picture 4" descr="http://www.emme3-srl.it/wp-content/uploads/2012/07/Pelco2.jpg"/>
          <p:cNvPicPr>
            <a:picLocks noChangeAspect="1" noChangeArrowheads="1"/>
          </p:cNvPicPr>
          <p:nvPr/>
        </p:nvPicPr>
        <p:blipFill>
          <a:blip r:embed="rId4" cstate="print"/>
          <a:srcRect b="43172"/>
          <a:stretch>
            <a:fillRect/>
          </a:stretch>
        </p:blipFill>
        <p:spPr bwMode="auto">
          <a:xfrm>
            <a:off x="467544" y="404664"/>
            <a:ext cx="6657975" cy="2376264"/>
          </a:xfrm>
          <a:prstGeom prst="rect">
            <a:avLst/>
          </a:prstGeom>
          <a:noFill/>
        </p:spPr>
      </p:pic>
      <p:pic>
        <p:nvPicPr>
          <p:cNvPr id="100358" name="Picture 6" descr="http://labteam.com/ita/emme/jpg/categoria%20base/consumele/consume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8"/>
            <a:ext cx="2857500" cy="2152650"/>
          </a:xfrm>
          <a:prstGeom prst="rect">
            <a:avLst/>
          </a:prstGeom>
          <a:noFill/>
        </p:spPr>
      </p:pic>
      <p:pic>
        <p:nvPicPr>
          <p:cNvPr id="100360" name="Picture 8" descr="http://www.emme3-srl.it/wp-content/uploads/2012/07/Dumont1.jpg"/>
          <p:cNvPicPr>
            <a:picLocks noChangeAspect="1" noChangeArrowheads="1"/>
          </p:cNvPicPr>
          <p:nvPr/>
        </p:nvPicPr>
        <p:blipFill>
          <a:blip r:embed="rId6" cstate="print"/>
          <a:srcRect t="36452" b="9662"/>
          <a:stretch>
            <a:fillRect/>
          </a:stretch>
        </p:blipFill>
        <p:spPr bwMode="auto">
          <a:xfrm>
            <a:off x="2195736" y="2636912"/>
            <a:ext cx="2267744" cy="906521"/>
          </a:xfrm>
          <a:prstGeom prst="rect">
            <a:avLst/>
          </a:prstGeom>
          <a:noFill/>
        </p:spPr>
      </p:pic>
      <p:pic>
        <p:nvPicPr>
          <p:cNvPr id="100362" name="Picture 10" descr="http://www.emme3-srl.it/wp-content/uploads/2012/07/Golder-Grids1.jpg"/>
          <p:cNvPicPr>
            <a:picLocks noChangeAspect="1" noChangeArrowheads="1"/>
          </p:cNvPicPr>
          <p:nvPr/>
        </p:nvPicPr>
        <p:blipFill>
          <a:blip r:embed="rId7" cstate="print"/>
          <a:srcRect t="16829" b="32686"/>
          <a:stretch>
            <a:fillRect/>
          </a:stretch>
        </p:blipFill>
        <p:spPr bwMode="auto">
          <a:xfrm>
            <a:off x="3131840" y="4581128"/>
            <a:ext cx="2592288" cy="1455809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283968" y="3645024"/>
            <a:ext cx="423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Materiali per la microscopia </a:t>
            </a:r>
            <a:r>
              <a:rPr lang="it-IT" dirty="0" err="1" smtClean="0"/>
              <a:t>E.T.</a:t>
            </a:r>
            <a:r>
              <a:rPr lang="it-IT" dirty="0" smtClean="0"/>
              <a:t> e campioni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5733256"/>
            <a:ext cx="2026568" cy="432048"/>
          </a:xfrm>
          <a:solidFill>
            <a:srgbClr val="FED2F9"/>
          </a:solidFill>
          <a:ln w="95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it-IT" sz="2400" dirty="0" smtClean="0">
                <a:latin typeface="Comic Sans MS" pitchFamily="66" charset="0"/>
              </a:rPr>
              <a:t/>
            </a:r>
            <a:br>
              <a:rPr lang="it-IT" sz="2400" dirty="0" smtClean="0">
                <a:latin typeface="Comic Sans MS" pitchFamily="66" charset="0"/>
              </a:rPr>
            </a:br>
            <a:r>
              <a:rPr lang="it-IT" sz="2400" dirty="0" smtClean="0">
                <a:latin typeface="Comic Sans MS" pitchFamily="66" charset="0"/>
              </a:rPr>
              <a:t/>
            </a:r>
            <a:br>
              <a:rPr lang="it-IT" sz="2400" dirty="0" smtClean="0">
                <a:latin typeface="Comic Sans MS" pitchFamily="66" charset="0"/>
              </a:rPr>
            </a:br>
            <a:r>
              <a:rPr lang="it-IT" sz="1800" dirty="0" smtClean="0">
                <a:latin typeface="Comic Sans MS" pitchFamily="66" charset="0"/>
              </a:rPr>
              <a:t>PIASTRINE</a:t>
            </a:r>
            <a:r>
              <a:rPr lang="it-IT" sz="2400" dirty="0" smtClean="0">
                <a:latin typeface="Comic Sans MS" pitchFamily="66" charset="0"/>
              </a:rPr>
              <a:t> </a:t>
            </a:r>
            <a:br>
              <a:rPr lang="it-IT" sz="2400" dirty="0" smtClean="0">
                <a:latin typeface="Comic Sans MS" pitchFamily="66" charset="0"/>
              </a:rPr>
            </a:br>
            <a:r>
              <a:rPr lang="it-IT" sz="2400" dirty="0" smtClean="0"/>
              <a:t/>
            </a:r>
            <a:br>
              <a:rPr lang="it-IT" sz="2400" dirty="0" smtClean="0"/>
            </a:b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8024" y="1556792"/>
            <a:ext cx="4032448" cy="648071"/>
          </a:xfrm>
          <a:solidFill>
            <a:srgbClr val="CCCCFF"/>
          </a:solidFill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1800" dirty="0" smtClean="0">
                <a:latin typeface="Comic Sans MS" pitchFamily="66" charset="0"/>
              </a:rPr>
              <a:t>MICROSCOPIO  ELETTRONICO</a:t>
            </a:r>
            <a:br>
              <a:rPr lang="it-IT" sz="1800" dirty="0" smtClean="0">
                <a:latin typeface="Comic Sans MS" pitchFamily="66" charset="0"/>
              </a:rPr>
            </a:br>
            <a:r>
              <a:rPr lang="it-IT" sz="1800" dirty="0" smtClean="0">
                <a:latin typeface="Comic Sans MS" pitchFamily="66" charset="0"/>
              </a:rPr>
              <a:t>A TRASMISSIONE</a:t>
            </a:r>
            <a:endParaRPr lang="it-IT" sz="1800" dirty="0">
              <a:latin typeface="Comic Sans MS" pitchFamily="66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899592" y="476672"/>
          <a:ext cx="3528392" cy="572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Fotografia Photo Editor" r:id="rId4" imgW="12514286" imgH="23314286" progId="">
                  <p:embed/>
                </p:oleObj>
              </mc:Choice>
              <mc:Fallback>
                <p:oleObj name="Fotografia Photo Editor" r:id="rId4" imgW="12514286" imgH="233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76672"/>
                        <a:ext cx="3528392" cy="572531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483768" y="1484784"/>
          <a:ext cx="4176464" cy="447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Fotografia Photo Editor" r:id="rId4" imgW="3772427" imgH="3457143" progId="">
                  <p:embed/>
                </p:oleObj>
              </mc:Choice>
              <mc:Fallback>
                <p:oleObj name="Fotografia Photo Editor" r:id="rId4" imgW="3772427" imgH="345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484784"/>
                        <a:ext cx="4176464" cy="447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1027"/>
          <p:cNvSpPr txBox="1">
            <a:spLocks noChangeArrowheads="1"/>
          </p:cNvSpPr>
          <p:nvPr/>
        </p:nvSpPr>
        <p:spPr bwMode="auto">
          <a:xfrm>
            <a:off x="1835696" y="620688"/>
            <a:ext cx="5328592" cy="64633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333399"/>
                </a:solidFill>
              </a:rPr>
              <a:t>Ultramicrotomo, per il taglio delle sezioni </a:t>
            </a:r>
            <a:r>
              <a:rPr lang="it-IT" dirty="0" smtClean="0">
                <a:solidFill>
                  <a:srgbClr val="333399"/>
                </a:solidFill>
              </a:rPr>
              <a:t>ultrasottili (spessore </a:t>
            </a:r>
            <a:r>
              <a:rPr lang="it-IT" dirty="0">
                <a:solidFill>
                  <a:srgbClr val="333399"/>
                </a:solidFill>
              </a:rPr>
              <a:t>circa 80 nanometri)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026"/>
          <p:cNvGraphicFramePr>
            <a:graphicFrameLocks noChangeAspect="1"/>
          </p:cNvGraphicFramePr>
          <p:nvPr/>
        </p:nvGraphicFramePr>
        <p:xfrm>
          <a:off x="2987824" y="1412776"/>
          <a:ext cx="3530096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Fotografia Photo Editor" r:id="rId4" imgW="2029108" imgH="3924848" progId="">
                  <p:embed/>
                </p:oleObj>
              </mc:Choice>
              <mc:Fallback>
                <p:oleObj name="Fotografia Photo Editor" r:id="rId4" imgW="2029108" imgH="3924848" progId="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412776"/>
                        <a:ext cx="3530096" cy="4968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1027"/>
          <p:cNvSpPr txBox="1">
            <a:spLocks noChangeArrowheads="1"/>
          </p:cNvSpPr>
          <p:nvPr/>
        </p:nvSpPr>
        <p:spPr bwMode="auto">
          <a:xfrm>
            <a:off x="2054379" y="620316"/>
            <a:ext cx="5746445" cy="64633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333399"/>
                </a:solidFill>
              </a:rPr>
              <a:t>Taglio delle sezioni ultrasottili e loro osservazione</a:t>
            </a:r>
          </a:p>
          <a:p>
            <a:pPr algn="ctr"/>
            <a:r>
              <a:rPr lang="it-IT" dirty="0">
                <a:solidFill>
                  <a:srgbClr val="333399"/>
                </a:solidFill>
              </a:rPr>
              <a:t>attraverso il microscopio stereoscopico dell’ultramicrotomo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Marina Zweyer\Documenti\Immagini\img713.jpg"/>
          <p:cNvPicPr>
            <a:picLocks noChangeAspect="1" noChangeArrowheads="1"/>
          </p:cNvPicPr>
          <p:nvPr/>
        </p:nvPicPr>
        <p:blipFill>
          <a:blip r:embed="rId3" cstate="print"/>
          <a:srcRect l="14302" t="2070" r="3944" b="47222"/>
          <a:stretch>
            <a:fillRect/>
          </a:stretch>
        </p:blipFill>
        <p:spPr bwMode="auto">
          <a:xfrm>
            <a:off x="1547663" y="1124744"/>
            <a:ext cx="6275547" cy="52656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2771800" y="548680"/>
            <a:ext cx="3929409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Diverse dimensioni e forme delle cellule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5904656" cy="868958"/>
          </a:xfrm>
          <a:solidFill>
            <a:srgbClr val="CCCCFF"/>
          </a:solidFill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2400" dirty="0" smtClean="0">
                <a:latin typeface="Comic Sans MS" pitchFamily="66" charset="0"/>
              </a:rPr>
              <a:t>Microscopio elettronico e scansione</a:t>
            </a:r>
            <a:endParaRPr lang="it-IT" sz="2400" dirty="0">
              <a:latin typeface="Comic Sans MS" pitchFamily="66" charset="0"/>
            </a:endParaRPr>
          </a:p>
        </p:txBody>
      </p:sp>
      <p:pic>
        <p:nvPicPr>
          <p:cNvPr id="23556" name="Picture 4" descr="http://www.icis.cnr.it/images/S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16832"/>
            <a:ext cx="5040560" cy="37804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mineraldata.org/img_cristallografia/s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20688"/>
            <a:ext cx="3581400" cy="55245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5580112" y="2924944"/>
            <a:ext cx="3171253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/>
              <a:t>Microscopio elettronico a scansione</a:t>
            </a:r>
            <a:endParaRPr lang="it-IT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volte3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6632"/>
            <a:ext cx="3960440" cy="6373813"/>
          </a:xfrm>
          <a:prstGeom prst="rect">
            <a:avLst/>
          </a:prstGeom>
          <a:solidFill>
            <a:srgbClr val="FED2F9"/>
          </a:solidFill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580112" y="2420888"/>
            <a:ext cx="2800025" cy="12926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400" dirty="0" smtClean="0"/>
          </a:p>
          <a:p>
            <a:pPr algn="ctr"/>
            <a:r>
              <a:rPr lang="it-IT" sz="1600" dirty="0" smtClean="0"/>
              <a:t>Neuroni </a:t>
            </a:r>
            <a:r>
              <a:rPr lang="it-IT" sz="1600" dirty="0" err="1"/>
              <a:t>pseudounipolari</a:t>
            </a:r>
            <a:r>
              <a:rPr lang="it-IT" sz="1600" dirty="0"/>
              <a:t> del ganglio trigeminale </a:t>
            </a:r>
            <a:r>
              <a:rPr lang="it-IT" sz="1600" dirty="0" smtClean="0"/>
              <a:t>osservati </a:t>
            </a:r>
            <a:r>
              <a:rPr lang="it-IT" sz="1600" dirty="0"/>
              <a:t>al </a:t>
            </a:r>
          </a:p>
          <a:p>
            <a:pPr algn="ctr"/>
            <a:r>
              <a:rPr lang="it-IT" sz="1600" dirty="0"/>
              <a:t>microscopio elettronico a scansione. </a:t>
            </a:r>
            <a:endParaRPr lang="it-IT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Marina Zweyer\Documenti\Immagini\img710.jpg"/>
          <p:cNvPicPr>
            <a:picLocks noChangeAspect="1" noChangeArrowheads="1"/>
          </p:cNvPicPr>
          <p:nvPr/>
        </p:nvPicPr>
        <p:blipFill>
          <a:blip r:embed="rId3" cstate="print"/>
          <a:srcRect l="4641" t="16980" r="14292" b="2173"/>
          <a:stretch>
            <a:fillRect/>
          </a:stretch>
        </p:blipFill>
        <p:spPr bwMode="auto">
          <a:xfrm>
            <a:off x="179512" y="980728"/>
            <a:ext cx="3672408" cy="509851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3491" name="Picture 3" descr="C:\Documents and Settings\Marina Zweyer\Documenti\Immagini\img711.jpg"/>
          <p:cNvPicPr>
            <a:picLocks noChangeAspect="1" noChangeArrowheads="1"/>
          </p:cNvPicPr>
          <p:nvPr/>
        </p:nvPicPr>
        <p:blipFill>
          <a:blip r:embed="rId4" cstate="print"/>
          <a:srcRect l="13723" t="1487" r="4756" b="31462"/>
          <a:stretch>
            <a:fillRect/>
          </a:stretch>
        </p:blipFill>
        <p:spPr bwMode="auto">
          <a:xfrm>
            <a:off x="4132816" y="980728"/>
            <a:ext cx="4571217" cy="50740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2123728" y="476672"/>
            <a:ext cx="4784771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>
                <a:cs typeface="Times New Roman" pitchFamily="18" charset="0"/>
              </a:rPr>
              <a:t>I tessuti si differenziano durante lo sviluppo embrionale</a:t>
            </a:r>
            <a:endParaRPr lang="it-IT" sz="16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essuto oss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76672"/>
            <a:ext cx="3168351" cy="29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tessuto osse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645024"/>
            <a:ext cx="5904656" cy="27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74834" y="598885"/>
            <a:ext cx="1481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Tessuto osseo</a:t>
            </a:r>
            <a:endParaRPr lang="it-IT">
              <a:latin typeface="Symbol" pitchFamily="18" charset="2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148064" y="548680"/>
            <a:ext cx="3251200" cy="28575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r>
              <a:rPr lang="it-IT" sz="1400" dirty="0" smtClean="0"/>
              <a:t>EPIFISI </a:t>
            </a:r>
            <a:endParaRPr lang="it-IT" sz="1400" dirty="0"/>
          </a:p>
          <a:p>
            <a:pPr algn="ctr"/>
            <a:r>
              <a:rPr lang="it-IT" sz="1400" dirty="0"/>
              <a:t>PROSSIMALE</a:t>
            </a:r>
          </a:p>
          <a:p>
            <a:pPr algn="ctr"/>
            <a:r>
              <a:rPr lang="it-IT" sz="1400" dirty="0"/>
              <a:t>DEL </a:t>
            </a:r>
            <a:r>
              <a:rPr lang="it-IT" sz="1400" dirty="0" smtClean="0"/>
              <a:t>FEMORE. </a:t>
            </a:r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r>
              <a:rPr lang="it-IT" sz="1200" dirty="0" smtClean="0"/>
              <a:t>Immagine </a:t>
            </a:r>
            <a:r>
              <a:rPr lang="it-IT" sz="1200" dirty="0"/>
              <a:t>macroscopica del</a:t>
            </a:r>
          </a:p>
          <a:p>
            <a:pPr algn="ctr"/>
            <a:r>
              <a:rPr lang="it-IT" sz="1200" dirty="0"/>
              <a:t>tessuto osseo spugnoso e del</a:t>
            </a:r>
          </a:p>
          <a:p>
            <a:pPr algn="ctr"/>
            <a:r>
              <a:rPr lang="it-IT" sz="1200" dirty="0"/>
              <a:t>tessuto osseo compatto</a:t>
            </a:r>
          </a:p>
          <a:p>
            <a:pPr algn="ctr"/>
            <a:endParaRPr lang="it-IT" sz="12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endParaRPr lang="it-IT" sz="1400" dirty="0" smtClean="0"/>
          </a:p>
          <a:p>
            <a:pPr algn="ctr"/>
            <a:r>
              <a:rPr lang="it-IT" sz="1400" dirty="0" smtClean="0"/>
              <a:t>                                                                 Immagine </a:t>
            </a:r>
            <a:r>
              <a:rPr lang="it-IT" sz="1400" dirty="0"/>
              <a:t>microscopica </a:t>
            </a:r>
          </a:p>
          <a:p>
            <a:pPr algn="ctr"/>
            <a:r>
              <a:rPr lang="it-IT" sz="1400" dirty="0" smtClean="0"/>
              <a:t>                                                           del </a:t>
            </a:r>
            <a:endParaRPr lang="it-IT" sz="1400" dirty="0"/>
          </a:p>
          <a:p>
            <a:pPr algn="ctr"/>
            <a:r>
              <a:rPr lang="it-IT" sz="1400" dirty="0" smtClean="0"/>
              <a:t>                                                                  tessuto </a:t>
            </a:r>
            <a:r>
              <a:rPr lang="it-IT" sz="1400" dirty="0"/>
              <a:t>osseo compatto</a:t>
            </a:r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endParaRPr lang="it-IT" sz="1400" dirty="0"/>
          </a:p>
          <a:p>
            <a:pPr algn="ctr"/>
            <a:r>
              <a:rPr lang="it-IT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775247"/>
              </p:ext>
            </p:extLst>
          </p:nvPr>
        </p:nvGraphicFramePr>
        <p:xfrm>
          <a:off x="899592" y="980728"/>
          <a:ext cx="7416800" cy="554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2" name="Fotografia di Photo Editor" r:id="rId4" imgW="10607959" imgH="7925487" progId="">
                  <p:embed/>
                </p:oleObj>
              </mc:Choice>
              <mc:Fallback>
                <p:oleObj name="Fotografia di Photo Editor" r:id="rId4" imgW="10607959" imgH="792548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980728"/>
                        <a:ext cx="7416800" cy="554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419872" y="260648"/>
            <a:ext cx="2027606" cy="369332"/>
          </a:xfrm>
          <a:prstGeom prst="rect">
            <a:avLst/>
          </a:prstGeom>
          <a:solidFill>
            <a:srgbClr val="FED2F9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MUCOSA GASTRICA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ChangeArrowheads="1"/>
          </p:cNvSpPr>
          <p:nvPr/>
        </p:nvSpPr>
        <p:spPr bwMode="auto">
          <a:xfrm>
            <a:off x="4480984" y="3048000"/>
            <a:ext cx="1841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9459" name="Rectangle 1027"/>
          <p:cNvSpPr>
            <a:spLocks noChangeArrowheads="1"/>
          </p:cNvSpPr>
          <p:nvPr/>
        </p:nvSpPr>
        <p:spPr bwMode="auto">
          <a:xfrm>
            <a:off x="1625600" y="571500"/>
            <a:ext cx="6324600" cy="1143000"/>
          </a:xfrm>
          <a:prstGeom prst="rect">
            <a:avLst/>
          </a:prstGeom>
          <a:gradFill rotWithShape="0">
            <a:gsLst>
              <a:gs pos="0">
                <a:srgbClr val="CC99FF"/>
              </a:gs>
              <a:gs pos="100000">
                <a:srgbClr val="5E47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19460" name="Text Box 1028"/>
          <p:cNvSpPr txBox="1">
            <a:spLocks noChangeArrowheads="1"/>
          </p:cNvSpPr>
          <p:nvPr/>
        </p:nvSpPr>
        <p:spPr bwMode="auto">
          <a:xfrm>
            <a:off x="2629943" y="732235"/>
            <a:ext cx="43476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000">
                <a:solidFill>
                  <a:schemeClr val="bg1"/>
                </a:solidFill>
                <a:latin typeface="Times New Roman" pitchFamily="18" charset="0"/>
              </a:rPr>
              <a:t>TECNICHE PER LO STUDIO DELLE </a:t>
            </a:r>
          </a:p>
          <a:p>
            <a:pPr algn="ctr">
              <a:lnSpc>
                <a:spcPct val="130000"/>
              </a:lnSpc>
            </a:pPr>
            <a:r>
              <a:rPr lang="it-IT" sz="2000">
                <a:solidFill>
                  <a:schemeClr val="bg1"/>
                </a:solidFill>
                <a:latin typeface="Times New Roman" pitchFamily="18" charset="0"/>
              </a:rPr>
              <a:t>CELLULE  E  DEI  TESSUTI</a:t>
            </a:r>
            <a:endParaRPr lang="it-IT" sz="20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61" name="Rectangle 1029"/>
          <p:cNvSpPr>
            <a:spLocks noChangeArrowheads="1"/>
          </p:cNvSpPr>
          <p:nvPr/>
        </p:nvSpPr>
        <p:spPr bwMode="auto">
          <a:xfrm>
            <a:off x="457200" y="2667000"/>
            <a:ext cx="3581400" cy="1066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7894" name="Rectangle 1030"/>
          <p:cNvSpPr>
            <a:spLocks noChangeArrowheads="1"/>
          </p:cNvSpPr>
          <p:nvPr/>
        </p:nvSpPr>
        <p:spPr bwMode="auto">
          <a:xfrm>
            <a:off x="4953000" y="2667000"/>
            <a:ext cx="3581400" cy="10668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463" name="Rectangle 1031"/>
          <p:cNvSpPr>
            <a:spLocks noChangeArrowheads="1"/>
          </p:cNvSpPr>
          <p:nvPr/>
        </p:nvSpPr>
        <p:spPr bwMode="auto">
          <a:xfrm>
            <a:off x="508000" y="4514850"/>
            <a:ext cx="3581400" cy="107513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7896" name="Rectangle 1032"/>
          <p:cNvSpPr>
            <a:spLocks noChangeArrowheads="1"/>
          </p:cNvSpPr>
          <p:nvPr/>
        </p:nvSpPr>
        <p:spPr bwMode="auto">
          <a:xfrm>
            <a:off x="4673600" y="4457700"/>
            <a:ext cx="4038600" cy="9906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465" name="Rectangle 1033"/>
          <p:cNvSpPr>
            <a:spLocks noChangeArrowheads="1"/>
          </p:cNvSpPr>
          <p:nvPr/>
        </p:nvSpPr>
        <p:spPr bwMode="auto">
          <a:xfrm>
            <a:off x="4978400" y="2857500"/>
            <a:ext cx="3454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1600">
                <a:solidFill>
                  <a:srgbClr val="FFFF00"/>
                </a:solidFill>
                <a:latin typeface="Times New Roman" pitchFamily="18" charset="0"/>
              </a:rPr>
              <a:t>TECNICHE PER LO STUDIO MORFOLOGICO</a:t>
            </a:r>
          </a:p>
        </p:txBody>
      </p:sp>
      <p:sp>
        <p:nvSpPr>
          <p:cNvPr id="19466" name="Text Box 1034"/>
          <p:cNvSpPr txBox="1">
            <a:spLocks noChangeArrowheads="1"/>
          </p:cNvSpPr>
          <p:nvPr/>
        </p:nvSpPr>
        <p:spPr bwMode="auto">
          <a:xfrm>
            <a:off x="611717" y="4686300"/>
            <a:ext cx="324908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400">
                <a:solidFill>
                  <a:srgbClr val="FF3300"/>
                </a:solidFill>
                <a:latin typeface="Times New Roman" pitchFamily="18" charset="0"/>
              </a:rPr>
              <a:t>SEPARAZIONE DELLE STRUTTURE</a:t>
            </a:r>
          </a:p>
          <a:p>
            <a:pPr algn="ctr">
              <a:lnSpc>
                <a:spcPct val="120000"/>
              </a:lnSpc>
            </a:pPr>
            <a:r>
              <a:rPr lang="it-IT" sz="1400">
                <a:solidFill>
                  <a:srgbClr val="FF3300"/>
                </a:solidFill>
                <a:latin typeface="Times New Roman" pitchFamily="18" charset="0"/>
              </a:rPr>
              <a:t>CELLULARI</a:t>
            </a:r>
            <a:endParaRPr lang="it-IT" sz="1200">
              <a:latin typeface="Times New Roman" pitchFamily="18" charset="0"/>
            </a:endParaRPr>
          </a:p>
        </p:txBody>
      </p:sp>
      <p:sp>
        <p:nvSpPr>
          <p:cNvPr id="19467" name="Rectangle 1035"/>
          <p:cNvSpPr>
            <a:spLocks noChangeArrowheads="1"/>
          </p:cNvSpPr>
          <p:nvPr/>
        </p:nvSpPr>
        <p:spPr bwMode="auto">
          <a:xfrm>
            <a:off x="4673600" y="4686301"/>
            <a:ext cx="40640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it-IT" sz="1400">
                <a:solidFill>
                  <a:srgbClr val="FFFF00"/>
                </a:solidFill>
                <a:latin typeface="Times New Roman" pitchFamily="18" charset="0"/>
              </a:rPr>
              <a:t>CONSERVAZIONE DELLA ORGANIZZAZIONE DELLE STRUTTURE CELLULARI</a:t>
            </a:r>
            <a:endParaRPr lang="it-IT" sz="1200">
              <a:latin typeface="Times New Roman" pitchFamily="18" charset="0"/>
            </a:endParaRPr>
          </a:p>
        </p:txBody>
      </p:sp>
      <p:sp>
        <p:nvSpPr>
          <p:cNvPr id="19468" name="Line 1036"/>
          <p:cNvSpPr>
            <a:spLocks noChangeShapeType="1"/>
          </p:cNvSpPr>
          <p:nvPr/>
        </p:nvSpPr>
        <p:spPr bwMode="auto">
          <a:xfrm flipH="1">
            <a:off x="2540000" y="1714500"/>
            <a:ext cx="584200" cy="971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69" name="Line 1037"/>
          <p:cNvSpPr>
            <a:spLocks noChangeShapeType="1"/>
          </p:cNvSpPr>
          <p:nvPr/>
        </p:nvSpPr>
        <p:spPr bwMode="auto">
          <a:xfrm flipH="1">
            <a:off x="1905000" y="3733800"/>
            <a:ext cx="381000" cy="762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70" name="Line 1038"/>
          <p:cNvSpPr>
            <a:spLocks noChangeShapeType="1"/>
          </p:cNvSpPr>
          <p:nvPr/>
        </p:nvSpPr>
        <p:spPr bwMode="auto">
          <a:xfrm>
            <a:off x="6197600" y="1714500"/>
            <a:ext cx="6604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71" name="Line 1039"/>
          <p:cNvSpPr>
            <a:spLocks noChangeShapeType="1"/>
          </p:cNvSpPr>
          <p:nvPr/>
        </p:nvSpPr>
        <p:spPr bwMode="auto">
          <a:xfrm>
            <a:off x="7010400" y="3714750"/>
            <a:ext cx="508000" cy="742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72" name="Rectangle 1040"/>
          <p:cNvSpPr>
            <a:spLocks noChangeArrowheads="1"/>
          </p:cNvSpPr>
          <p:nvPr/>
        </p:nvSpPr>
        <p:spPr bwMode="auto">
          <a:xfrm>
            <a:off x="711200" y="2914650"/>
            <a:ext cx="31750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1600">
                <a:solidFill>
                  <a:srgbClr val="FF6600"/>
                </a:solidFill>
                <a:latin typeface="Times New Roman" pitchFamily="18" charset="0"/>
              </a:rPr>
              <a:t>TECNICHE PER LO STUDIO BIOCHIMICO</a:t>
            </a:r>
            <a:endParaRPr lang="it-IT" sz="16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010834" y="2571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79712" y="188640"/>
            <a:ext cx="4824536" cy="51435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000">
                <a:solidFill>
                  <a:srgbClr val="0000FF"/>
                </a:solidFill>
                <a:latin typeface="Times New Roman" pitchFamily="18" charset="0"/>
              </a:rPr>
              <a:t>VARI TIPI DI MICROSCOPI</a:t>
            </a:r>
            <a:endParaRPr lang="it-IT">
              <a:solidFill>
                <a:srgbClr val="0000FF"/>
              </a:solidFill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691680" y="764704"/>
            <a:ext cx="5419327" cy="5904656"/>
          </a:xfrm>
          <a:prstGeom prst="rect">
            <a:avLst/>
          </a:prstGeom>
          <a:solidFill>
            <a:srgbClr val="B0EBF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16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OTTICO   (MICROSC. LUCE)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A  CONTRASTO  </a:t>
            </a:r>
            <a:r>
              <a:rPr lang="it-IT" sz="1600" u="sng" dirty="0" err="1">
                <a:solidFill>
                  <a:srgbClr val="0000CC"/>
                </a:solidFill>
                <a:latin typeface="Times New Roman" pitchFamily="18" charset="0"/>
              </a:rPr>
              <a:t>DI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  FASE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AD  INTERFERENZA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IN  CAMPO OSCURO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POLARIZZATORE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STEREOSCOPICO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en-US" sz="1600" u="sng" dirty="0">
                <a:solidFill>
                  <a:srgbClr val="0000CC"/>
                </a:solidFill>
              </a:rPr>
              <a:t>*</a:t>
            </a:r>
            <a:r>
              <a:rPr lang="it-IT" sz="1600" dirty="0">
                <a:solidFill>
                  <a:srgbClr val="0000CC"/>
                </a:solidFill>
              </a:rPr>
              <a:t> 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A  FLUORESCENZA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en-US" sz="1600" u="sng" dirty="0" smtClean="0">
                <a:solidFill>
                  <a:srgbClr val="0000CC"/>
                </a:solidFill>
              </a:rPr>
              <a:t>*  </a:t>
            </a:r>
            <a:r>
              <a:rPr lang="it-IT" sz="1600" u="sng" dirty="0" smtClean="0">
                <a:solidFill>
                  <a:srgbClr val="0000CC"/>
                </a:solidFill>
                <a:latin typeface="Times New Roman" pitchFamily="18" charset="0"/>
              </a:rPr>
              <a:t>MICROSCOPIO 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CONFOCALE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en-US" sz="1600" u="sng" dirty="0">
                <a:solidFill>
                  <a:srgbClr val="0000CC"/>
                </a:solidFill>
              </a:rPr>
              <a:t>* </a:t>
            </a:r>
            <a:r>
              <a:rPr lang="it-IT" sz="1600" dirty="0">
                <a:solidFill>
                  <a:srgbClr val="0000CC"/>
                </a:solidFill>
              </a:rPr>
              <a:t>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MICROSC.  ELETTRONICO  A  TRASMISSIONE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en-US" sz="1600" u="sng" dirty="0">
                <a:solidFill>
                  <a:srgbClr val="0000CC"/>
                </a:solidFill>
              </a:rPr>
              <a:t>*</a:t>
            </a:r>
            <a:r>
              <a:rPr lang="it-IT" sz="1600" dirty="0">
                <a:solidFill>
                  <a:srgbClr val="0000CC"/>
                </a:solidFill>
              </a:rPr>
              <a:t> 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MICROSCOPIO  ELETTRONICO  A  SCANSIONE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en-US" sz="1600" u="sng" dirty="0" smtClean="0">
                <a:solidFill>
                  <a:srgbClr val="0000CC"/>
                </a:solidFill>
              </a:rPr>
              <a:t>*</a:t>
            </a:r>
            <a:r>
              <a:rPr lang="it-IT" sz="1600" dirty="0" smtClean="0">
                <a:solidFill>
                  <a:srgbClr val="0000CC"/>
                </a:solidFill>
              </a:rPr>
              <a:t> </a:t>
            </a:r>
            <a:r>
              <a:rPr lang="it-IT" sz="1600" u="sng" dirty="0" smtClean="0">
                <a:solidFill>
                  <a:srgbClr val="0000CC"/>
                </a:solidFill>
                <a:latin typeface="Times New Roman" pitchFamily="18" charset="0"/>
              </a:rPr>
              <a:t>MICROSCOPIO 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A  FORZA  ATOMICA,  AFM</a:t>
            </a:r>
          </a:p>
          <a:p>
            <a:pPr marL="457200" indent="-457200"/>
            <a:endParaRPr lang="it-IT" sz="1600" u="sng" dirty="0">
              <a:solidFill>
                <a:srgbClr val="0000CC"/>
              </a:solidFill>
              <a:latin typeface="Times New Roman" pitchFamily="18" charset="0"/>
            </a:endParaRPr>
          </a:p>
          <a:p>
            <a:pPr marL="457200" indent="-457200"/>
            <a:r>
              <a:rPr lang="en-US" sz="1600" u="sng" dirty="0" smtClean="0">
                <a:solidFill>
                  <a:srgbClr val="0000CC"/>
                </a:solidFill>
              </a:rPr>
              <a:t>*</a:t>
            </a:r>
            <a:r>
              <a:rPr lang="it-IT" sz="1600" dirty="0" smtClean="0">
                <a:solidFill>
                  <a:srgbClr val="0000CC"/>
                </a:solidFill>
              </a:rPr>
              <a:t> </a:t>
            </a:r>
            <a:r>
              <a:rPr lang="it-IT" sz="1600" u="sng" dirty="0" smtClean="0">
                <a:solidFill>
                  <a:srgbClr val="0000CC"/>
                </a:solidFill>
                <a:latin typeface="Times New Roman" pitchFamily="18" charset="0"/>
              </a:rPr>
              <a:t>MICROSCOPIO </a:t>
            </a:r>
            <a:r>
              <a:rPr lang="it-IT" sz="1600" u="sng" dirty="0">
                <a:solidFill>
                  <a:srgbClr val="0000CC"/>
                </a:solidFill>
                <a:latin typeface="Times New Roman" pitchFamily="18" charset="0"/>
              </a:rPr>
              <a:t>IN CAMPO PROSSIMO,  SNOM      ecc.</a:t>
            </a: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 flipH="1">
            <a:off x="7620000" y="6858000"/>
            <a:ext cx="101600" cy="40005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27584" y="1556792"/>
          <a:ext cx="7684817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Fotografia Photo Editor" r:id="rId4" imgW="18385816" imgH="12123810" progId="">
                  <p:embed/>
                </p:oleObj>
              </mc:Choice>
              <mc:Fallback>
                <p:oleObj name="Fotografia Photo Editor" r:id="rId4" imgW="18385816" imgH="1212381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556792"/>
                        <a:ext cx="7684817" cy="4536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759200" y="2114550"/>
            <a:ext cx="132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      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64000" y="1657350"/>
            <a:ext cx="91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    </a:t>
            </a:r>
          </a:p>
        </p:txBody>
      </p:sp>
      <p:sp>
        <p:nvSpPr>
          <p:cNvPr id="4101" name="Text Box 1027"/>
          <p:cNvSpPr txBox="1">
            <a:spLocks noChangeArrowheads="1"/>
          </p:cNvSpPr>
          <p:nvPr/>
        </p:nvSpPr>
        <p:spPr bwMode="auto">
          <a:xfrm>
            <a:off x="1403351" y="4563666"/>
            <a:ext cx="105621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4102" name="Text Box 1028"/>
          <p:cNvSpPr txBox="1">
            <a:spLocks noChangeArrowheads="1"/>
          </p:cNvSpPr>
          <p:nvPr/>
        </p:nvSpPr>
        <p:spPr bwMode="auto">
          <a:xfrm>
            <a:off x="2605890" y="692696"/>
            <a:ext cx="4027641" cy="5847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333399"/>
                </a:solidFill>
              </a:rPr>
              <a:t>Microscopi: ottico, elettronico a trasmissione, </a:t>
            </a:r>
          </a:p>
          <a:p>
            <a:pPr algn="ctr"/>
            <a:r>
              <a:rPr lang="it-IT" sz="1600" dirty="0">
                <a:solidFill>
                  <a:srgbClr val="333399"/>
                </a:solidFill>
              </a:rPr>
              <a:t>elettronico a scansione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0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3608" y="1844824"/>
            <a:ext cx="7079827" cy="3744416"/>
          </a:xfr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364</Words>
  <Application>Microsoft Office PowerPoint</Application>
  <PresentationFormat>Presentazione su schermo (4:3)</PresentationFormat>
  <Paragraphs>151</Paragraphs>
  <Slides>22</Slides>
  <Notes>22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Comic Sans MS</vt:lpstr>
      <vt:lpstr>Symbol</vt:lpstr>
      <vt:lpstr>Times New Roman</vt:lpstr>
      <vt:lpstr>Tema di Office</vt:lpstr>
      <vt:lpstr>Fotografia di Photo Editor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MICROSCOPIO  ELETTRONICO  A TRASMISSIONE  </vt:lpstr>
      <vt:lpstr>Presentazione standard di PowerPoint</vt:lpstr>
      <vt:lpstr>Presentazione standard di PowerPoint</vt:lpstr>
      <vt:lpstr>Presentazione standard di PowerPoint</vt:lpstr>
      <vt:lpstr>  PIASTRINE   </vt:lpstr>
      <vt:lpstr>Presentazione standard di PowerPoint</vt:lpstr>
      <vt:lpstr>Presentazione standard di PowerPoint</vt:lpstr>
      <vt:lpstr>Microscopio elettronico e scansione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ZWEYER MARINA</dc:creator>
  <cp:lastModifiedBy>ZWEYER MARINA</cp:lastModifiedBy>
  <cp:revision>92</cp:revision>
  <dcterms:created xsi:type="dcterms:W3CDTF">2011-01-24T10:59:46Z</dcterms:created>
  <dcterms:modified xsi:type="dcterms:W3CDTF">2016-11-08T15:57:29Z</dcterms:modified>
</cp:coreProperties>
</file>