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96" y="-3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7206E4C-4B11-284A-88B6-E58559F11496}" type="datetimeFigureOut">
              <a:rPr lang="it-IT" smtClean="0"/>
              <a:t>25/10/16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228878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06E4C-4B11-284A-88B6-E58559F11496}" type="datetimeFigureOut">
              <a:rPr lang="it-IT" smtClean="0"/>
              <a:t>25/10/16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1593853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06E4C-4B11-284A-88B6-E58559F11496}" type="datetimeFigureOut">
              <a:rPr lang="it-IT" smtClean="0"/>
              <a:t>25/10/16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358551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7206E4C-4B11-284A-88B6-E58559F11496}" type="datetimeFigureOut">
              <a:rPr lang="it-IT" smtClean="0"/>
              <a:t>25/10/16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299416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47206E4C-4B11-284A-88B6-E58559F11496}" type="datetimeFigureOut">
              <a:rPr lang="it-IT" smtClean="0"/>
              <a:t>25/10/16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14658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7206E4C-4B11-284A-88B6-E58559F11496}" type="datetimeFigureOut">
              <a:rPr lang="it-IT" smtClean="0"/>
              <a:t>25/10/16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1066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7206E4C-4B11-284A-88B6-E58559F11496}" type="datetimeFigureOut">
              <a:rPr lang="it-IT" smtClean="0"/>
              <a:t>25/10/16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402669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7206E4C-4B11-284A-88B6-E58559F11496}" type="datetimeFigureOut">
              <a:rPr lang="it-IT" smtClean="0"/>
              <a:t>25/10/16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374755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206E4C-4B11-284A-88B6-E58559F11496}" type="datetimeFigureOut">
              <a:rPr lang="it-IT" smtClean="0"/>
              <a:t>25/10/16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262601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7206E4C-4B11-284A-88B6-E58559F11496}" type="datetimeFigureOut">
              <a:rPr lang="it-IT" smtClean="0"/>
              <a:t>25/10/16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280637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47206E4C-4B11-284A-88B6-E58559F11496}" type="datetimeFigureOut">
              <a:rPr lang="it-IT" smtClean="0"/>
              <a:t>25/10/16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D117630-4B3F-6B42-8ED4-75EA2DDA30A8}" type="slidenum">
              <a:rPr lang="it-IT" smtClean="0"/>
              <a:t>‹n.›</a:t>
            </a:fld>
            <a:endParaRPr lang="it-IT"/>
          </a:p>
        </p:txBody>
      </p:sp>
    </p:spTree>
    <p:extLst>
      <p:ext uri="{BB962C8B-B14F-4D97-AF65-F5344CB8AC3E}">
        <p14:creationId xmlns:p14="http://schemas.microsoft.com/office/powerpoint/2010/main" val="18604538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06E4C-4B11-284A-88B6-E58559F11496}" type="datetimeFigureOut">
              <a:rPr lang="it-IT" smtClean="0"/>
              <a:t>25/10/16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117630-4B3F-6B42-8ED4-75EA2DDA30A8}" type="slidenum">
              <a:rPr lang="it-IT" smtClean="0"/>
              <a:t>‹n.›</a:t>
            </a:fld>
            <a:endParaRPr lang="it-IT"/>
          </a:p>
        </p:txBody>
      </p:sp>
    </p:spTree>
    <p:extLst>
      <p:ext uri="{BB962C8B-B14F-4D97-AF65-F5344CB8AC3E}">
        <p14:creationId xmlns:p14="http://schemas.microsoft.com/office/powerpoint/2010/main" val="240756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00419" y="2130425"/>
            <a:ext cx="8616560" cy="1470025"/>
          </a:xfrm>
        </p:spPr>
        <p:txBody>
          <a:bodyPr>
            <a:normAutofit fontScale="90000"/>
          </a:bodyPr>
          <a:lstStyle/>
          <a:p>
            <a:r>
              <a:rPr lang="it-IT" dirty="0" smtClean="0"/>
              <a:t/>
            </a:r>
            <a:br>
              <a:rPr lang="it-IT" dirty="0" smtClean="0"/>
            </a:br>
            <a:r>
              <a:rPr lang="it-IT" dirty="0" smtClean="0"/>
              <a:t> l’applicazione del principio di competenza economica e del principio di prudenza: le valutazioni di bilancio e le rettifiche di storno e di integrazione</a:t>
            </a:r>
            <a:endParaRPr lang="it-IT" dirty="0"/>
          </a:p>
        </p:txBody>
      </p:sp>
    </p:spTree>
    <p:extLst>
      <p:ext uri="{BB962C8B-B14F-4D97-AF65-F5344CB8AC3E}">
        <p14:creationId xmlns:p14="http://schemas.microsoft.com/office/powerpoint/2010/main" val="573539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valutazioni di bilancio</a:t>
            </a:r>
            <a:endParaRPr lang="it-IT" dirty="0"/>
          </a:p>
        </p:txBody>
      </p:sp>
      <p:sp>
        <p:nvSpPr>
          <p:cNvPr id="3" name="Segnaposto contenuto 2"/>
          <p:cNvSpPr>
            <a:spLocks noGrp="1"/>
          </p:cNvSpPr>
          <p:nvPr>
            <p:ph idx="1"/>
          </p:nvPr>
        </p:nvSpPr>
        <p:spPr/>
        <p:txBody>
          <a:bodyPr>
            <a:normAutofit fontScale="92500"/>
          </a:bodyPr>
          <a:lstStyle/>
          <a:p>
            <a:r>
              <a:rPr lang="it-IT" dirty="0" smtClean="0"/>
              <a:t>Sono quelle operazioni fondamentali per valutare </a:t>
            </a:r>
          </a:p>
          <a:p>
            <a:pPr lvl="1"/>
            <a:r>
              <a:rPr lang="it-IT" dirty="0" smtClean="0"/>
              <a:t>se un costo o un ricavo sia o meno di competenza economica, cioè se un costo o se un ricavo sia da stornare o da integrare</a:t>
            </a:r>
          </a:p>
          <a:p>
            <a:pPr lvl="1"/>
            <a:r>
              <a:rPr lang="it-IT" dirty="0"/>
              <a:t>q</a:t>
            </a:r>
            <a:r>
              <a:rPr lang="it-IT" dirty="0" smtClean="0"/>
              <a:t>uale sia la misura e quale l’ammontare di un costo o di un ricavo che non è di competenza economica</a:t>
            </a:r>
            <a:endParaRPr lang="it-IT" dirty="0"/>
          </a:p>
          <a:p>
            <a:r>
              <a:rPr lang="it-IT" dirty="0" smtClean="0"/>
              <a:t>L’esito delle valutazioni di bilancio fornisce i valori che si rilevano con le scritture contabili di storno e di integrazione </a:t>
            </a:r>
            <a:endParaRPr lang="it-IT" dirty="0" smtClean="0"/>
          </a:p>
        </p:txBody>
      </p:sp>
    </p:spTree>
    <p:extLst>
      <p:ext uri="{BB962C8B-B14F-4D97-AF65-F5344CB8AC3E}">
        <p14:creationId xmlns:p14="http://schemas.microsoft.com/office/powerpoint/2010/main" val="194139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Natura delle valutazioni di bilancio</a:t>
            </a:r>
            <a:endParaRPr lang="it-IT" dirty="0"/>
          </a:p>
        </p:txBody>
      </p:sp>
      <p:sp>
        <p:nvSpPr>
          <p:cNvPr id="3" name="Segnaposto contenuto 2"/>
          <p:cNvSpPr>
            <a:spLocks noGrp="1"/>
          </p:cNvSpPr>
          <p:nvPr>
            <p:ph idx="1"/>
          </p:nvPr>
        </p:nvSpPr>
        <p:spPr>
          <a:xfrm>
            <a:off x="457200" y="1600200"/>
            <a:ext cx="8229600" cy="5058369"/>
          </a:xfrm>
        </p:spPr>
        <p:txBody>
          <a:bodyPr>
            <a:normAutofit fontScale="85000" lnSpcReduction="20000"/>
          </a:bodyPr>
          <a:lstStyle/>
          <a:p>
            <a:r>
              <a:rPr lang="it-IT" dirty="0" smtClean="0"/>
              <a:t>Sono processi cognitivi extra contabili e cioè non si svolgono in base alla sintassi della partita doppia</a:t>
            </a:r>
          </a:p>
          <a:p>
            <a:r>
              <a:rPr lang="it-IT" dirty="0" smtClean="0"/>
              <a:t>Poggiano su giudizi critici e cioè su ipotesi avanzate da chi redige il bilancio, e concernono anche previsioni sul futuro della gestione aziendale e su variabili esterne ambientali</a:t>
            </a:r>
          </a:p>
          <a:p>
            <a:r>
              <a:rPr lang="it-IT" dirty="0" smtClean="0"/>
              <a:t>In alcuni casi l’esattezza delle ipotesi può essere riscontrata puntualmente ex post (con le valutazioni si formulano valori stimati </a:t>
            </a:r>
            <a:r>
              <a:rPr lang="mr-IN" dirty="0" smtClean="0"/>
              <a:t>–</a:t>
            </a:r>
            <a:r>
              <a:rPr lang="it-IT" dirty="0" smtClean="0"/>
              <a:t> es. esigibilità di un credito)</a:t>
            </a:r>
          </a:p>
          <a:p>
            <a:r>
              <a:rPr lang="it-IT" dirty="0" smtClean="0"/>
              <a:t>In altri casi è impossibile giungere a un riscontro veritativo delle ipotesi assunte: le valutazioni generano valori congetturati, come per la determinazione dell’ammontare delle quote di ammortamento</a:t>
            </a:r>
          </a:p>
          <a:p>
            <a:endParaRPr lang="it-IT" dirty="0" smtClean="0"/>
          </a:p>
        </p:txBody>
      </p:sp>
    </p:spTree>
    <p:extLst>
      <p:ext uri="{BB962C8B-B14F-4D97-AF65-F5344CB8AC3E}">
        <p14:creationId xmlns:p14="http://schemas.microsoft.com/office/powerpoint/2010/main" val="410319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Valutazione e </a:t>
            </a:r>
            <a:r>
              <a:rPr lang="it-IT" dirty="0" smtClean="0"/>
              <a:t>discrezionalità</a:t>
            </a:r>
            <a:endParaRPr lang="it-IT" dirty="0"/>
          </a:p>
        </p:txBody>
      </p:sp>
      <p:sp>
        <p:nvSpPr>
          <p:cNvPr id="3" name="Segnaposto contenuto 2"/>
          <p:cNvSpPr>
            <a:spLocks noGrp="1"/>
          </p:cNvSpPr>
          <p:nvPr>
            <p:ph idx="1"/>
          </p:nvPr>
        </p:nvSpPr>
        <p:spPr/>
        <p:txBody>
          <a:bodyPr/>
          <a:lstStyle/>
          <a:p>
            <a:r>
              <a:rPr lang="it-IT" dirty="0" smtClean="0"/>
              <a:t>Le valutazioni di bilancio sono conseguenza dell’estensione del potere discrezionale degli amministratori, il cosiddetto potere causale, frutto di soggettività più o meno intensa</a:t>
            </a:r>
          </a:p>
          <a:p>
            <a:r>
              <a:rPr lang="it-IT" dirty="0" smtClean="0"/>
              <a:t>il rischio è che possano diventare strumento per realizzare illecite politiche di bilancio, con eventuale conseguenze di falsi </a:t>
            </a:r>
            <a:r>
              <a:rPr lang="it-IT" dirty="0"/>
              <a:t>n</a:t>
            </a:r>
            <a:r>
              <a:rPr lang="it-IT" dirty="0" smtClean="0"/>
              <a:t>el documento (artt. 2621 </a:t>
            </a:r>
            <a:r>
              <a:rPr lang="it-IT" dirty="0" err="1" smtClean="0"/>
              <a:t>ss</a:t>
            </a:r>
            <a:r>
              <a:rPr lang="it-IT" dirty="0" smtClean="0"/>
              <a:t>)</a:t>
            </a:r>
          </a:p>
          <a:p>
            <a:endParaRPr lang="it-IT" dirty="0"/>
          </a:p>
        </p:txBody>
      </p:sp>
    </p:spTree>
    <p:extLst>
      <p:ext uri="{BB962C8B-B14F-4D97-AF65-F5344CB8AC3E}">
        <p14:creationId xmlns:p14="http://schemas.microsoft.com/office/powerpoint/2010/main" val="441507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Limiti alla </a:t>
            </a:r>
            <a:r>
              <a:rPr lang="it-IT" dirty="0" smtClean="0"/>
              <a:t>discrezionalità</a:t>
            </a:r>
            <a:endParaRPr lang="it-IT" dirty="0"/>
          </a:p>
        </p:txBody>
      </p:sp>
      <p:sp>
        <p:nvSpPr>
          <p:cNvPr id="3" name="Segnaposto contenuto 2"/>
          <p:cNvSpPr>
            <a:spLocks noGrp="1"/>
          </p:cNvSpPr>
          <p:nvPr>
            <p:ph idx="1"/>
          </p:nvPr>
        </p:nvSpPr>
        <p:spPr>
          <a:xfrm>
            <a:off x="457200" y="1600200"/>
            <a:ext cx="8229600" cy="4928128"/>
          </a:xfrm>
        </p:spPr>
        <p:txBody>
          <a:bodyPr>
            <a:normAutofit fontScale="85000" lnSpcReduction="10000"/>
          </a:bodyPr>
          <a:lstStyle/>
          <a:p>
            <a:r>
              <a:rPr lang="it-IT" dirty="0" smtClean="0"/>
              <a:t>Gli articoli 2423 </a:t>
            </a:r>
            <a:r>
              <a:rPr lang="it-IT" dirty="0" err="1" smtClean="0"/>
              <a:t>ss</a:t>
            </a:r>
            <a:r>
              <a:rPr lang="it-IT" dirty="0" smtClean="0"/>
              <a:t> e i principi contabili sono finalizzati a circoscrivere e regolamentare il potere discrezionale degli amministratori affinché le ipotesi assunte risultino aderenti al vero e corrette</a:t>
            </a:r>
          </a:p>
          <a:p>
            <a:r>
              <a:rPr lang="it-IT" dirty="0" smtClean="0"/>
              <a:t>Tuttavia le disposizioni non possono evitare chi è il bilancio costituisca anche un sistema di scelte con riferimento alle valutazioni</a:t>
            </a:r>
          </a:p>
          <a:p>
            <a:r>
              <a:rPr lang="it-IT" dirty="0" smtClean="0"/>
              <a:t>In funzione delle scelte adottate si modifica il reddito di esercizio e la composizione quali-quantitativa del capitale di funzionamento, per cui le valutazioni di bilancio hanno una evidente valenza morale prima ancora che pratico-metodologica</a:t>
            </a:r>
            <a:endParaRPr lang="it-IT" dirty="0"/>
          </a:p>
        </p:txBody>
      </p:sp>
    </p:spTree>
    <p:extLst>
      <p:ext uri="{BB962C8B-B14F-4D97-AF65-F5344CB8AC3E}">
        <p14:creationId xmlns:p14="http://schemas.microsoft.com/office/powerpoint/2010/main" val="150856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0" y="114300"/>
            <a:ext cx="9144000" cy="6622248"/>
          </a:xfrm>
          <a:prstGeom prst="rect">
            <a:avLst/>
          </a:prstGeom>
        </p:spPr>
      </p:pic>
    </p:spTree>
    <p:extLst>
      <p:ext uri="{BB962C8B-B14F-4D97-AF65-F5344CB8AC3E}">
        <p14:creationId xmlns:p14="http://schemas.microsoft.com/office/powerpoint/2010/main" val="451217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8100" y="469900"/>
            <a:ext cx="9067800" cy="5905500"/>
          </a:xfrm>
          <a:prstGeom prst="rect">
            <a:avLst/>
          </a:prstGeom>
        </p:spPr>
      </p:pic>
    </p:spTree>
    <p:extLst>
      <p:ext uri="{BB962C8B-B14F-4D97-AF65-F5344CB8AC3E}">
        <p14:creationId xmlns:p14="http://schemas.microsoft.com/office/powerpoint/2010/main" val="347172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a:t>
            </a:r>
            <a:r>
              <a:rPr lang="it-IT" dirty="0" smtClean="0"/>
              <a:t>l rispetto dei principi</a:t>
            </a:r>
            <a:endParaRPr lang="it-IT" dirty="0"/>
          </a:p>
        </p:txBody>
      </p:sp>
      <p:sp>
        <p:nvSpPr>
          <p:cNvPr id="3" name="Segnaposto contenuto 2"/>
          <p:cNvSpPr>
            <a:spLocks noGrp="1"/>
          </p:cNvSpPr>
          <p:nvPr>
            <p:ph idx="1"/>
          </p:nvPr>
        </p:nvSpPr>
        <p:spPr/>
        <p:txBody>
          <a:bodyPr/>
          <a:lstStyle/>
          <a:p>
            <a:r>
              <a:rPr lang="it-IT" dirty="0" smtClean="0"/>
              <a:t>il bilancio deve risultare composto in maniera tale da rispettare i principi di </a:t>
            </a:r>
            <a:r>
              <a:rPr lang="it-IT" b="1" dirty="0" smtClean="0"/>
              <a:t>correttezza</a:t>
            </a:r>
            <a:r>
              <a:rPr lang="it-IT" dirty="0" smtClean="0"/>
              <a:t> e di </a:t>
            </a:r>
            <a:r>
              <a:rPr lang="it-IT" b="1" dirty="0" smtClean="0"/>
              <a:t>aderenza al vero </a:t>
            </a:r>
            <a:r>
              <a:rPr lang="it-IT" dirty="0" smtClean="0"/>
              <a:t>previsti dalla clausola generale (art. 2423)</a:t>
            </a:r>
          </a:p>
          <a:p>
            <a:r>
              <a:rPr lang="it-IT" dirty="0" smtClean="0"/>
              <a:t>è così di fondamentale importanza applicare al meglio il principio di </a:t>
            </a:r>
            <a:r>
              <a:rPr lang="it-IT" b="1" dirty="0" smtClean="0"/>
              <a:t>competenza economica </a:t>
            </a:r>
            <a:r>
              <a:rPr lang="it-IT" dirty="0" smtClean="0"/>
              <a:t>e quello di </a:t>
            </a:r>
            <a:r>
              <a:rPr lang="it-IT" b="1" dirty="0" smtClean="0"/>
              <a:t>prudenza </a:t>
            </a:r>
            <a:r>
              <a:rPr lang="it-IT" b="1" dirty="0" smtClean="0"/>
              <a:t>estimativa </a:t>
            </a:r>
            <a:r>
              <a:rPr lang="it-IT" dirty="0" smtClean="0"/>
              <a:t>(art. 2423-bis)</a:t>
            </a:r>
            <a:endParaRPr lang="it-IT" dirty="0"/>
          </a:p>
        </p:txBody>
      </p:sp>
    </p:spTree>
    <p:extLst>
      <p:ext uri="{BB962C8B-B14F-4D97-AF65-F5344CB8AC3E}">
        <p14:creationId xmlns:p14="http://schemas.microsoft.com/office/powerpoint/2010/main" val="1182683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g</a:t>
            </a:r>
            <a:r>
              <a:rPr lang="it-IT" dirty="0" smtClean="0"/>
              <a:t>li storni</a:t>
            </a:r>
            <a:endParaRPr lang="it-IT" dirty="0"/>
          </a:p>
        </p:txBody>
      </p:sp>
      <p:sp>
        <p:nvSpPr>
          <p:cNvPr id="3" name="Segnaposto contenuto 2"/>
          <p:cNvSpPr>
            <a:spLocks noGrp="1"/>
          </p:cNvSpPr>
          <p:nvPr>
            <p:ph idx="1"/>
          </p:nvPr>
        </p:nvSpPr>
        <p:spPr/>
        <p:txBody>
          <a:bodyPr>
            <a:normAutofit fontScale="85000" lnSpcReduction="20000"/>
          </a:bodyPr>
          <a:lstStyle/>
          <a:p>
            <a:pPr marL="0" indent="0">
              <a:buNone/>
            </a:pPr>
            <a:r>
              <a:rPr lang="it-IT" dirty="0" smtClean="0"/>
              <a:t>Al momento della chiusura dell’esercizio</a:t>
            </a:r>
          </a:p>
          <a:p>
            <a:r>
              <a:rPr lang="it-IT" dirty="0"/>
              <a:t>s</a:t>
            </a:r>
            <a:r>
              <a:rPr lang="it-IT" dirty="0" smtClean="0"/>
              <a:t>i deve verificare se nel periodo amministrativo sono stati rilevati costi e ricavi che non devono influenzare per competenza economica il reddito dell’esercizio che si sta chiudendo, bensì sono di pertinenza di redditi di futuri esercizi</a:t>
            </a:r>
          </a:p>
          <a:p>
            <a:r>
              <a:rPr lang="it-IT" dirty="0"/>
              <a:t>d</a:t>
            </a:r>
            <a:r>
              <a:rPr lang="it-IT" dirty="0" smtClean="0"/>
              <a:t>evono effettuarsi modifiche contabili al sistema dei valori, chiamate </a:t>
            </a:r>
            <a:r>
              <a:rPr lang="it-IT" b="1" dirty="0" smtClean="0"/>
              <a:t>rettifiche di storno</a:t>
            </a:r>
            <a:r>
              <a:rPr lang="it-IT" dirty="0" smtClean="0"/>
              <a:t>, poiché attraverso di esse si deflettono dal sottosistema del reddito quei costi e quei ricavi che non possono influenzare il reddito dell'esercizio in chiusura, in </a:t>
            </a:r>
            <a:r>
              <a:rPr lang="it-IT" dirty="0" smtClean="0"/>
              <a:t>quanto non risultano di sua competenza economica</a:t>
            </a:r>
            <a:endParaRPr lang="it-IT" dirty="0"/>
          </a:p>
        </p:txBody>
      </p:sp>
    </p:spTree>
    <p:extLst>
      <p:ext uri="{BB962C8B-B14F-4D97-AF65-F5344CB8AC3E}">
        <p14:creationId xmlns:p14="http://schemas.microsoft.com/office/powerpoint/2010/main" val="2702313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capitalizzazione</a:t>
            </a:r>
            <a:endParaRPr lang="it-IT" dirty="0"/>
          </a:p>
        </p:txBody>
      </p:sp>
      <p:sp>
        <p:nvSpPr>
          <p:cNvPr id="3" name="Segnaposto contenuto 2"/>
          <p:cNvSpPr>
            <a:spLocks noGrp="1"/>
          </p:cNvSpPr>
          <p:nvPr>
            <p:ph idx="1"/>
          </p:nvPr>
        </p:nvSpPr>
        <p:spPr/>
        <p:txBody>
          <a:bodyPr/>
          <a:lstStyle/>
          <a:p>
            <a:r>
              <a:rPr lang="it-IT" dirty="0" smtClean="0"/>
              <a:t>I </a:t>
            </a:r>
            <a:r>
              <a:rPr lang="it-IT" b="1" dirty="0" smtClean="0"/>
              <a:t>costi</a:t>
            </a:r>
            <a:r>
              <a:rPr lang="it-IT" dirty="0" smtClean="0"/>
              <a:t> e i </a:t>
            </a:r>
            <a:r>
              <a:rPr lang="it-IT" b="1" dirty="0" smtClean="0"/>
              <a:t>ricavi</a:t>
            </a:r>
            <a:r>
              <a:rPr lang="it-IT" dirty="0" smtClean="0"/>
              <a:t> che sono </a:t>
            </a:r>
            <a:r>
              <a:rPr lang="it-IT" b="1" dirty="0" smtClean="0"/>
              <a:t>oggetto di storno</a:t>
            </a:r>
            <a:r>
              <a:rPr lang="it-IT" dirty="0" smtClean="0"/>
              <a:t>, e che pertanto non influenzano il calcolo del reddito d'esercizio, sono destinati al sottosistema del patrimonio e vanno a costituire quei valori comunemente denominati </a:t>
            </a:r>
            <a:r>
              <a:rPr lang="it-IT" b="1" dirty="0" smtClean="0"/>
              <a:t>costi capitalizzati</a:t>
            </a:r>
            <a:r>
              <a:rPr lang="it-IT" dirty="0" smtClean="0"/>
              <a:t> e </a:t>
            </a:r>
            <a:r>
              <a:rPr lang="it-IT" b="1" dirty="0" smtClean="0"/>
              <a:t>ricavi capitalizzati</a:t>
            </a:r>
            <a:r>
              <a:rPr lang="it-IT" dirty="0" smtClean="0"/>
              <a:t>, </a:t>
            </a:r>
            <a:r>
              <a:rPr lang="it-IT" dirty="0" smtClean="0"/>
              <a:t>e che figurano nello stato patrimoniale</a:t>
            </a:r>
            <a:endParaRPr lang="it-IT" dirty="0"/>
          </a:p>
        </p:txBody>
      </p:sp>
    </p:spTree>
    <p:extLst>
      <p:ext uri="{BB962C8B-B14F-4D97-AF65-F5344CB8AC3E}">
        <p14:creationId xmlns:p14="http://schemas.microsoft.com/office/powerpoint/2010/main" val="92642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 e ric</a:t>
            </a:r>
            <a:r>
              <a:rPr lang="it-IT" dirty="0" smtClean="0"/>
              <a:t>avi capitalizzati </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I </a:t>
            </a:r>
            <a:r>
              <a:rPr lang="it-IT" b="1" dirty="0" smtClean="0"/>
              <a:t>costi capitalizzati </a:t>
            </a:r>
            <a:r>
              <a:rPr lang="it-IT" dirty="0" smtClean="0"/>
              <a:t>sono inseriti tra le attività in quanto esprimono modalità di investimento del capitale di funzionamento, ad esempio il costo di un impianto che viene utilizzato per cinque esercizi tra loro susseguenti</a:t>
            </a:r>
          </a:p>
          <a:p>
            <a:r>
              <a:rPr lang="it-IT" dirty="0" smtClean="0"/>
              <a:t>I </a:t>
            </a:r>
            <a:r>
              <a:rPr lang="it-IT" b="1" dirty="0" smtClean="0"/>
              <a:t>ricavi capitalizzati </a:t>
            </a:r>
            <a:r>
              <a:rPr lang="it-IT" dirty="0" smtClean="0"/>
              <a:t>sono inseriti tra le passività o nel patrimonio netto in quanto sono fonti di finanziamento del capitale di funzionamento, ad esempio il ricavo derivante dall’incasso di un fitto attivo relativo a un periodo di locazione che termina in un successivo esercizio </a:t>
            </a:r>
            <a:endParaRPr lang="it-IT" dirty="0"/>
          </a:p>
        </p:txBody>
      </p:sp>
    </p:spTree>
    <p:extLst>
      <p:ext uri="{BB962C8B-B14F-4D97-AF65-F5344CB8AC3E}">
        <p14:creationId xmlns:p14="http://schemas.microsoft.com/office/powerpoint/2010/main" val="320066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9850"/>
          </a:xfrm>
        </p:spPr>
        <p:txBody>
          <a:bodyPr/>
          <a:lstStyle/>
          <a:p>
            <a:r>
              <a:rPr lang="it-IT" dirty="0" smtClean="0"/>
              <a:t>La loro </a:t>
            </a:r>
            <a:r>
              <a:rPr lang="it-IT" dirty="0" smtClean="0"/>
              <a:t>collocazione</a:t>
            </a:r>
            <a:endParaRPr lang="it-IT" dirty="0"/>
          </a:p>
        </p:txBody>
      </p:sp>
      <p:sp>
        <p:nvSpPr>
          <p:cNvPr id="3" name="Segnaposto contenuto 2"/>
          <p:cNvSpPr>
            <a:spLocks noGrp="1"/>
          </p:cNvSpPr>
          <p:nvPr>
            <p:ph idx="1"/>
          </p:nvPr>
        </p:nvSpPr>
        <p:spPr>
          <a:xfrm>
            <a:off x="457200" y="1417638"/>
            <a:ext cx="8229600" cy="4708525"/>
          </a:xfrm>
        </p:spPr>
        <p:txBody>
          <a:bodyPr>
            <a:normAutofit fontScale="85000" lnSpcReduction="10000"/>
          </a:bodyPr>
          <a:lstStyle/>
          <a:p>
            <a:r>
              <a:rPr lang="it-IT" dirty="0" smtClean="0"/>
              <a:t>Un </a:t>
            </a:r>
            <a:r>
              <a:rPr lang="it-IT" b="1" dirty="0" smtClean="0"/>
              <a:t>costo capitalizzato</a:t>
            </a:r>
            <a:r>
              <a:rPr lang="it-IT" dirty="0" smtClean="0"/>
              <a:t>, invece che risultare nel nella sezione DARE (segno +) del conto economico è inserito in quella </a:t>
            </a:r>
            <a:r>
              <a:rPr lang="it-IT" dirty="0" smtClean="0"/>
              <a:t>DARE (segno +) </a:t>
            </a:r>
            <a:r>
              <a:rPr lang="it-IT" dirty="0" smtClean="0"/>
              <a:t>dello stato patrimoniale</a:t>
            </a:r>
          </a:p>
          <a:p>
            <a:r>
              <a:rPr lang="it-IT" dirty="0" smtClean="0"/>
              <a:t>un </a:t>
            </a:r>
            <a:r>
              <a:rPr lang="it-IT" b="1" dirty="0" smtClean="0"/>
              <a:t>ricavo capitalizzato</a:t>
            </a:r>
            <a:r>
              <a:rPr lang="it-IT" dirty="0" smtClean="0"/>
              <a:t>, </a:t>
            </a:r>
            <a:r>
              <a:rPr lang="it-IT" dirty="0" smtClean="0"/>
              <a:t>invece che</a:t>
            </a:r>
            <a:r>
              <a:rPr lang="it-IT" dirty="0" smtClean="0"/>
              <a:t> figurare in AVERE </a:t>
            </a:r>
            <a:r>
              <a:rPr lang="it-IT" dirty="0" smtClean="0"/>
              <a:t>(segno -) </a:t>
            </a:r>
            <a:r>
              <a:rPr lang="it-IT" dirty="0" smtClean="0"/>
              <a:t>del conto economico, figura in </a:t>
            </a:r>
            <a:r>
              <a:rPr lang="it-IT" dirty="0" smtClean="0"/>
              <a:t>AVERE (segno -) </a:t>
            </a:r>
            <a:r>
              <a:rPr lang="it-IT" dirty="0" smtClean="0"/>
              <a:t>dello stato patrimoniale</a:t>
            </a:r>
          </a:p>
          <a:p>
            <a:r>
              <a:rPr lang="it-IT" dirty="0" smtClean="0"/>
              <a:t>In ragione della loro iscrizione nello stato patrimoniale, i costi e i ricavi capitalizzati risultano deflessi ai successivi esercizi, fino a quell’esercizio in cui anche essi non diventano di competenza economica e sono pertanto rilevanti per il calcolo del reddito</a:t>
            </a:r>
            <a:endParaRPr lang="it-IT" dirty="0"/>
          </a:p>
        </p:txBody>
      </p:sp>
    </p:spTree>
    <p:extLst>
      <p:ext uri="{BB962C8B-B14F-4D97-AF65-F5344CB8AC3E}">
        <p14:creationId xmlns:p14="http://schemas.microsoft.com/office/powerpoint/2010/main" val="4137283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Costi sospesi e ricavi rinviati</a:t>
            </a:r>
            <a:endParaRPr lang="it-IT" dirty="0"/>
          </a:p>
        </p:txBody>
      </p:sp>
      <p:sp>
        <p:nvSpPr>
          <p:cNvPr id="3" name="Segnaposto contenuto 2"/>
          <p:cNvSpPr>
            <a:spLocks noGrp="1"/>
          </p:cNvSpPr>
          <p:nvPr>
            <p:ph idx="1"/>
          </p:nvPr>
        </p:nvSpPr>
        <p:spPr/>
        <p:txBody>
          <a:bodyPr>
            <a:normAutofit lnSpcReduction="10000"/>
          </a:bodyPr>
          <a:lstStyle/>
          <a:p>
            <a:r>
              <a:rPr lang="it-IT" dirty="0" smtClean="0"/>
              <a:t>Nella pratica i </a:t>
            </a:r>
            <a:r>
              <a:rPr lang="it-IT" dirty="0" smtClean="0"/>
              <a:t>costi capitalizzati </a:t>
            </a:r>
            <a:r>
              <a:rPr lang="it-IT" dirty="0" smtClean="0"/>
              <a:t>sono definiti </a:t>
            </a:r>
            <a:r>
              <a:rPr lang="it-IT" b="1" dirty="0" smtClean="0"/>
              <a:t>costi sospesi </a:t>
            </a:r>
            <a:r>
              <a:rPr lang="it-IT" dirty="0" smtClean="0"/>
              <a:t>in quanto è sospesa la loro influenza sulla determinazione del reddito</a:t>
            </a:r>
          </a:p>
          <a:p>
            <a:r>
              <a:rPr lang="it-IT" dirty="0" smtClean="0"/>
              <a:t>i ricavi capitalizzati sono chiamati anche </a:t>
            </a:r>
            <a:r>
              <a:rPr lang="it-IT" b="1" dirty="0" smtClean="0"/>
              <a:t>ricavi rinviati</a:t>
            </a:r>
            <a:r>
              <a:rPr lang="it-IT" dirty="0" smtClean="0"/>
              <a:t>, in quanto è rinviato il loro effetto sul reddito</a:t>
            </a:r>
          </a:p>
          <a:p>
            <a:r>
              <a:rPr lang="it-IT" dirty="0" smtClean="0"/>
              <a:t>Quando essi diventano di competenza economica, si può parlare di costi e di ricavi e </a:t>
            </a:r>
            <a:r>
              <a:rPr lang="it-IT" b="1" dirty="0" smtClean="0"/>
              <a:t>ripresi</a:t>
            </a:r>
            <a:r>
              <a:rPr lang="it-IT" dirty="0" smtClean="0"/>
              <a:t> dagli esercizi precedenti</a:t>
            </a:r>
            <a:endParaRPr lang="it-IT" dirty="0"/>
          </a:p>
        </p:txBody>
      </p:sp>
    </p:spTree>
    <p:extLst>
      <p:ext uri="{BB962C8B-B14F-4D97-AF65-F5344CB8AC3E}">
        <p14:creationId xmlns:p14="http://schemas.microsoft.com/office/powerpoint/2010/main" val="384965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Rettifiche di integrazione</a:t>
            </a:r>
            <a:endParaRPr lang="it-IT" dirty="0"/>
          </a:p>
        </p:txBody>
      </p:sp>
      <p:sp>
        <p:nvSpPr>
          <p:cNvPr id="3" name="Segnaposto contenuto 2"/>
          <p:cNvSpPr>
            <a:spLocks noGrp="1"/>
          </p:cNvSpPr>
          <p:nvPr>
            <p:ph idx="1"/>
          </p:nvPr>
        </p:nvSpPr>
        <p:spPr>
          <a:xfrm>
            <a:off x="457200" y="1600200"/>
            <a:ext cx="8229600" cy="5025808"/>
          </a:xfrm>
        </p:spPr>
        <p:txBody>
          <a:bodyPr>
            <a:normAutofit fontScale="85000" lnSpcReduction="20000"/>
          </a:bodyPr>
          <a:lstStyle/>
          <a:p>
            <a:r>
              <a:rPr lang="it-IT" dirty="0" smtClean="0"/>
              <a:t>Alla fine dell'esercizio occorre rilevare se nel corso di tale periodo amministrativo non siano stati rilevati i costi e ricavi che spettano per competenza economica all’esercizio in chiusura, anche se la loro manifestazione numeraria avverrà in futuri esercizi</a:t>
            </a:r>
          </a:p>
          <a:p>
            <a:r>
              <a:rPr lang="it-IT" dirty="0" smtClean="0"/>
              <a:t>L’</a:t>
            </a:r>
            <a:r>
              <a:rPr lang="it-IT" dirty="0" smtClean="0"/>
              <a:t>analisi è fondamentale per rispettare il principio di prudenza </a:t>
            </a:r>
          </a:p>
          <a:p>
            <a:r>
              <a:rPr lang="it-IT" dirty="0" smtClean="0"/>
              <a:t>Si chiamano rettifiche di integrazione e sono modifiche contabili da apportare al sistema dei valori per aggiungere al sottosistema del reddito ulteriori costi e ricavi che devono influenzare il reddito dell'esercizio in chiusura, dal momento che sono effettivamente </a:t>
            </a:r>
            <a:r>
              <a:rPr lang="it-IT" dirty="0" smtClean="0"/>
              <a:t>di sua competenza economica</a:t>
            </a:r>
            <a:endParaRPr lang="it-IT" dirty="0"/>
          </a:p>
        </p:txBody>
      </p:sp>
    </p:spTree>
    <p:extLst>
      <p:ext uri="{BB962C8B-B14F-4D97-AF65-F5344CB8AC3E}">
        <p14:creationId xmlns:p14="http://schemas.microsoft.com/office/powerpoint/2010/main" val="2859993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32410"/>
          </a:xfrm>
        </p:spPr>
        <p:txBody>
          <a:bodyPr/>
          <a:lstStyle/>
          <a:p>
            <a:r>
              <a:rPr lang="it-IT" dirty="0" smtClean="0"/>
              <a:t>contropartita contabile</a:t>
            </a:r>
            <a:endParaRPr lang="it-IT" dirty="0"/>
          </a:p>
        </p:txBody>
      </p:sp>
      <p:sp>
        <p:nvSpPr>
          <p:cNvPr id="3" name="Segnaposto contenuto 2"/>
          <p:cNvSpPr>
            <a:spLocks noGrp="1"/>
          </p:cNvSpPr>
          <p:nvPr>
            <p:ph idx="1"/>
          </p:nvPr>
        </p:nvSpPr>
        <p:spPr>
          <a:xfrm>
            <a:off x="457200" y="1417638"/>
            <a:ext cx="8229600" cy="5175810"/>
          </a:xfrm>
        </p:spPr>
        <p:txBody>
          <a:bodyPr>
            <a:normAutofit fontScale="77500" lnSpcReduction="20000"/>
          </a:bodyPr>
          <a:lstStyle/>
          <a:p>
            <a:r>
              <a:rPr lang="it-IT" dirty="0" smtClean="0"/>
              <a:t>La rilevazione contabile dei costi e dei ricavi integrati nel sistema dei valori richiede naturalmente una contropartita contabile</a:t>
            </a:r>
          </a:p>
          <a:p>
            <a:r>
              <a:rPr lang="it-IT" dirty="0" smtClean="0"/>
              <a:t>L'inserimento di un nuovo costo nel sistema di valori ha come contropartita un valore nelle passività o nel patrimonio netto dello stato patrimoniale (es. rilevazione di un costo di acquisto di materie </a:t>
            </a:r>
            <a:r>
              <a:rPr lang="it-IT" dirty="0" smtClean="0"/>
              <a:t>prime delle quali non è ancora pervenuta la relativa fattura, iscrivendo in contropartita un debito verso fornitori)</a:t>
            </a:r>
          </a:p>
          <a:p>
            <a:r>
              <a:rPr lang="it-IT" dirty="0" smtClean="0"/>
              <a:t>L'inserimento di un nuovo ricavo nel sistema di valori ha per contropartita un valore nelle attività dello stato patrimoniale (es. rilevazione di un ricavo per un </a:t>
            </a:r>
            <a:r>
              <a:rPr lang="it-IT" dirty="0" smtClean="0"/>
              <a:t>fitto attivo, che </a:t>
            </a:r>
            <a:r>
              <a:rPr lang="it-IT" dirty="0" smtClean="0"/>
              <a:t>va fatturato al locatario soltanto nel successivo esercizio, iscrivendo in contropartita un valore numerario attivo che esprime il credito che si è già formato o maturato alla chiusura dell’esercizio)</a:t>
            </a:r>
          </a:p>
        </p:txBody>
      </p:sp>
    </p:spTree>
    <p:extLst>
      <p:ext uri="{BB962C8B-B14F-4D97-AF65-F5344CB8AC3E}">
        <p14:creationId xmlns:p14="http://schemas.microsoft.com/office/powerpoint/2010/main" val="21676898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TotalTime>
  <Words>1007</Words>
  <Application>Microsoft Macintosh PowerPoint</Application>
  <PresentationFormat>Presentazione su schermo (4:3)</PresentationFormat>
  <Paragraphs>46</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Tema di Office</vt:lpstr>
      <vt:lpstr>  l’applicazione del principio di competenza economica e del principio di prudenza: le valutazioni di bilancio e le rettifiche di storno e di integrazione</vt:lpstr>
      <vt:lpstr>il rispetto dei principi</vt:lpstr>
      <vt:lpstr>gli storni</vt:lpstr>
      <vt:lpstr>La capitalizzazione</vt:lpstr>
      <vt:lpstr>Costi e ricavi capitalizzati </vt:lpstr>
      <vt:lpstr>La loro collocazione</vt:lpstr>
      <vt:lpstr>Costi sospesi e ricavi rinviati</vt:lpstr>
      <vt:lpstr>Rettifiche di integrazione</vt:lpstr>
      <vt:lpstr>contropartita contabile</vt:lpstr>
      <vt:lpstr>valutazioni di bilancio</vt:lpstr>
      <vt:lpstr>Natura delle valutazioni di bilancio</vt:lpstr>
      <vt:lpstr>Valutazione e discrezionalità</vt:lpstr>
      <vt:lpstr>Limiti alla discrezionalità</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l’applicazione del principio di competenza economica e del principio di prudenza: le valutazioni di bilancio e le rettifiche di storno e di integrazione</dc:title>
  <dc:creator>giorgio pani</dc:creator>
  <cp:lastModifiedBy>giorgio pani</cp:lastModifiedBy>
  <cp:revision>8</cp:revision>
  <dcterms:created xsi:type="dcterms:W3CDTF">2016-10-25T07:12:32Z</dcterms:created>
  <dcterms:modified xsi:type="dcterms:W3CDTF">2016-10-25T08:47:28Z</dcterms:modified>
</cp:coreProperties>
</file>