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331" r:id="rId5"/>
    <p:sldId id="259" r:id="rId6"/>
    <p:sldId id="260" r:id="rId7"/>
    <p:sldId id="261" r:id="rId8"/>
    <p:sldId id="302" r:id="rId9"/>
    <p:sldId id="262" r:id="rId10"/>
    <p:sldId id="263" r:id="rId11"/>
    <p:sldId id="264" r:id="rId12"/>
    <p:sldId id="304" r:id="rId13"/>
    <p:sldId id="303" r:id="rId14"/>
    <p:sldId id="299" r:id="rId15"/>
    <p:sldId id="301" r:id="rId16"/>
    <p:sldId id="265" r:id="rId17"/>
    <p:sldId id="307" r:id="rId18"/>
    <p:sldId id="266" r:id="rId19"/>
    <p:sldId id="305" r:id="rId20"/>
    <p:sldId id="306" r:id="rId21"/>
    <p:sldId id="308" r:id="rId22"/>
    <p:sldId id="300" r:id="rId23"/>
    <p:sldId id="332" r:id="rId24"/>
    <p:sldId id="333" r:id="rId25"/>
    <p:sldId id="268" r:id="rId26"/>
    <p:sldId id="335" r:id="rId27"/>
    <p:sldId id="269" r:id="rId28"/>
    <p:sldId id="270" r:id="rId29"/>
    <p:sldId id="271" r:id="rId30"/>
    <p:sldId id="272" r:id="rId31"/>
    <p:sldId id="273" r:id="rId32"/>
    <p:sldId id="309" r:id="rId33"/>
    <p:sldId id="310" r:id="rId34"/>
    <p:sldId id="311" r:id="rId35"/>
    <p:sldId id="274" r:id="rId36"/>
    <p:sldId id="312" r:id="rId37"/>
    <p:sldId id="275" r:id="rId38"/>
    <p:sldId id="336" r:id="rId39"/>
    <p:sldId id="276" r:id="rId40"/>
    <p:sldId id="277" r:id="rId41"/>
    <p:sldId id="278" r:id="rId42"/>
    <p:sldId id="340" r:id="rId43"/>
    <p:sldId id="338" r:id="rId44"/>
    <p:sldId id="339" r:id="rId45"/>
    <p:sldId id="279" r:id="rId46"/>
    <p:sldId id="280" r:id="rId47"/>
    <p:sldId id="281" r:id="rId48"/>
    <p:sldId id="282" r:id="rId49"/>
    <p:sldId id="315" r:id="rId50"/>
    <p:sldId id="283" r:id="rId51"/>
    <p:sldId id="284" r:id="rId52"/>
    <p:sldId id="285" r:id="rId53"/>
    <p:sldId id="286" r:id="rId54"/>
    <p:sldId id="316" r:id="rId55"/>
    <p:sldId id="287" r:id="rId56"/>
    <p:sldId id="317" r:id="rId57"/>
    <p:sldId id="318" r:id="rId58"/>
    <p:sldId id="319" r:id="rId59"/>
    <p:sldId id="320" r:id="rId60"/>
    <p:sldId id="334" r:id="rId61"/>
    <p:sldId id="324" r:id="rId62"/>
    <p:sldId id="325" r:id="rId63"/>
    <p:sldId id="326" r:id="rId64"/>
    <p:sldId id="327" r:id="rId65"/>
    <p:sldId id="328" r:id="rId66"/>
    <p:sldId id="329" r:id="rId67"/>
    <p:sldId id="313" r:id="rId68"/>
    <p:sldId id="288" r:id="rId69"/>
    <p:sldId id="289" r:id="rId70"/>
    <p:sldId id="290" r:id="rId71"/>
    <p:sldId id="291" r:id="rId72"/>
    <p:sldId id="292" r:id="rId73"/>
    <p:sldId id="293" r:id="rId74"/>
    <p:sldId id="297" r:id="rId75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22D90-17CA-4AA6-97C4-F94A69A8F36E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0853C-C36C-4DFF-804C-ED14BDD5363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7DC4FD-9936-4A32-B704-C9EDC0328E1D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921" y="3259926"/>
            <a:ext cx="6704159" cy="2887521"/>
          </a:xfrm>
          <a:noFill/>
          <a:ln/>
        </p:spPr>
        <p:txBody>
          <a:bodyPr lIns="90488" tIns="44450" rIns="90488" bIns="44450"/>
          <a:lstStyle/>
          <a:p>
            <a:r>
              <a:rPr lang="en-US" altLang="it-IT" b="1"/>
              <a:t>Aree cerebrali coinvolte nel circuito extrapiramidale</a:t>
            </a:r>
            <a:endParaRPr lang="en-US" altLang="it-IT"/>
          </a:p>
          <a:p>
            <a:r>
              <a:rPr lang="en-US" altLang="it-IT"/>
              <a:t>Nel circuito nigro-striatal ee’ necessaria una perdita di almeno il 50% delle cellule dopaminergiche per avere dei sintomi motori</a:t>
            </a:r>
          </a:p>
        </p:txBody>
      </p:sp>
      <p:sp>
        <p:nvSpPr>
          <p:cNvPr id="2662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971800" y="598488"/>
            <a:ext cx="3203575" cy="24034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1E2C63-C9BD-45F2-B3D3-EBE4F42E2A4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78DF2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29565" y="2388870"/>
            <a:ext cx="3628390" cy="3747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65140" y="2774820"/>
            <a:ext cx="2852420" cy="3559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1">
                <a:solidFill>
                  <a:srgbClr val="FF66CC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68312" y="115887"/>
            <a:ext cx="8237855" cy="6670675"/>
          </a:xfrm>
          <a:custGeom>
            <a:avLst/>
            <a:gdLst/>
            <a:ahLst/>
            <a:cxnLst/>
            <a:rect l="l" t="t" r="r" b="b"/>
            <a:pathLst>
              <a:path w="8237855" h="6670675">
                <a:moveTo>
                  <a:pt x="0" y="0"/>
                </a:moveTo>
                <a:lnTo>
                  <a:pt x="8237537" y="0"/>
                </a:lnTo>
                <a:lnTo>
                  <a:pt x="8237537" y="6670675"/>
                </a:lnTo>
                <a:lnTo>
                  <a:pt x="0" y="6670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30078" y="714946"/>
            <a:ext cx="8141512" cy="6028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21635" y="736968"/>
            <a:ext cx="7957184" cy="5969000"/>
          </a:xfrm>
          <a:custGeom>
            <a:avLst/>
            <a:gdLst/>
            <a:ahLst/>
            <a:cxnLst/>
            <a:rect l="l" t="t" r="r" b="b"/>
            <a:pathLst>
              <a:path w="7957184" h="5969000">
                <a:moveTo>
                  <a:pt x="7912573" y="0"/>
                </a:moveTo>
                <a:lnTo>
                  <a:pt x="44090" y="0"/>
                </a:lnTo>
                <a:lnTo>
                  <a:pt x="26470" y="3549"/>
                </a:lnTo>
                <a:lnTo>
                  <a:pt x="12506" y="13138"/>
                </a:lnTo>
                <a:lnTo>
                  <a:pt x="3312" y="27174"/>
                </a:lnTo>
                <a:lnTo>
                  <a:pt x="0" y="44069"/>
                </a:lnTo>
                <a:lnTo>
                  <a:pt x="0" y="5924943"/>
                </a:lnTo>
                <a:lnTo>
                  <a:pt x="3312" y="5941838"/>
                </a:lnTo>
                <a:lnTo>
                  <a:pt x="12506" y="5955873"/>
                </a:lnTo>
                <a:lnTo>
                  <a:pt x="26470" y="5965459"/>
                </a:lnTo>
                <a:lnTo>
                  <a:pt x="44090" y="5969007"/>
                </a:lnTo>
                <a:lnTo>
                  <a:pt x="7912573" y="5969007"/>
                </a:lnTo>
                <a:lnTo>
                  <a:pt x="7930195" y="5965459"/>
                </a:lnTo>
                <a:lnTo>
                  <a:pt x="7944160" y="5955873"/>
                </a:lnTo>
                <a:lnTo>
                  <a:pt x="7953355" y="5941838"/>
                </a:lnTo>
                <a:lnTo>
                  <a:pt x="7956668" y="5924943"/>
                </a:lnTo>
                <a:lnTo>
                  <a:pt x="88181" y="5924943"/>
                </a:lnTo>
                <a:lnTo>
                  <a:pt x="44090" y="5879184"/>
                </a:lnTo>
                <a:lnTo>
                  <a:pt x="88181" y="5879184"/>
                </a:lnTo>
                <a:lnTo>
                  <a:pt x="88181" y="88137"/>
                </a:lnTo>
                <a:lnTo>
                  <a:pt x="44090" y="88137"/>
                </a:lnTo>
                <a:lnTo>
                  <a:pt x="88181" y="44069"/>
                </a:lnTo>
                <a:lnTo>
                  <a:pt x="7956668" y="44069"/>
                </a:lnTo>
                <a:lnTo>
                  <a:pt x="7953355" y="27174"/>
                </a:lnTo>
                <a:lnTo>
                  <a:pt x="7944160" y="13138"/>
                </a:lnTo>
                <a:lnTo>
                  <a:pt x="7930195" y="3549"/>
                </a:lnTo>
                <a:lnTo>
                  <a:pt x="7912573" y="0"/>
                </a:lnTo>
                <a:close/>
              </a:path>
              <a:path w="7957184" h="5969000">
                <a:moveTo>
                  <a:pt x="88181" y="5879184"/>
                </a:moveTo>
                <a:lnTo>
                  <a:pt x="44090" y="5879184"/>
                </a:lnTo>
                <a:lnTo>
                  <a:pt x="88181" y="5924943"/>
                </a:lnTo>
                <a:lnTo>
                  <a:pt x="88181" y="5879184"/>
                </a:lnTo>
                <a:close/>
              </a:path>
              <a:path w="7957184" h="5969000">
                <a:moveTo>
                  <a:pt x="7868492" y="5879184"/>
                </a:moveTo>
                <a:lnTo>
                  <a:pt x="88181" y="5879184"/>
                </a:lnTo>
                <a:lnTo>
                  <a:pt x="88181" y="5924943"/>
                </a:lnTo>
                <a:lnTo>
                  <a:pt x="7868492" y="5924943"/>
                </a:lnTo>
                <a:lnTo>
                  <a:pt x="7868492" y="5879184"/>
                </a:lnTo>
                <a:close/>
              </a:path>
              <a:path w="7957184" h="5969000">
                <a:moveTo>
                  <a:pt x="7868492" y="44069"/>
                </a:moveTo>
                <a:lnTo>
                  <a:pt x="7868492" y="5924943"/>
                </a:lnTo>
                <a:lnTo>
                  <a:pt x="7912573" y="5879184"/>
                </a:lnTo>
                <a:lnTo>
                  <a:pt x="7956668" y="5879184"/>
                </a:lnTo>
                <a:lnTo>
                  <a:pt x="7956668" y="88137"/>
                </a:lnTo>
                <a:lnTo>
                  <a:pt x="7912573" y="88137"/>
                </a:lnTo>
                <a:lnTo>
                  <a:pt x="7868492" y="44069"/>
                </a:lnTo>
                <a:close/>
              </a:path>
              <a:path w="7957184" h="5969000">
                <a:moveTo>
                  <a:pt x="7956668" y="5879184"/>
                </a:moveTo>
                <a:lnTo>
                  <a:pt x="7912573" y="5879184"/>
                </a:lnTo>
                <a:lnTo>
                  <a:pt x="7868492" y="5924943"/>
                </a:lnTo>
                <a:lnTo>
                  <a:pt x="7956668" y="5924943"/>
                </a:lnTo>
                <a:lnTo>
                  <a:pt x="7956668" y="5879184"/>
                </a:lnTo>
                <a:close/>
              </a:path>
              <a:path w="7957184" h="5969000">
                <a:moveTo>
                  <a:pt x="88181" y="44069"/>
                </a:moveTo>
                <a:lnTo>
                  <a:pt x="44090" y="88137"/>
                </a:lnTo>
                <a:lnTo>
                  <a:pt x="88181" y="88137"/>
                </a:lnTo>
                <a:lnTo>
                  <a:pt x="88181" y="44069"/>
                </a:lnTo>
                <a:close/>
              </a:path>
              <a:path w="7957184" h="5969000">
                <a:moveTo>
                  <a:pt x="7868492" y="44069"/>
                </a:moveTo>
                <a:lnTo>
                  <a:pt x="88181" y="44069"/>
                </a:lnTo>
                <a:lnTo>
                  <a:pt x="88181" y="88137"/>
                </a:lnTo>
                <a:lnTo>
                  <a:pt x="7868492" y="88137"/>
                </a:lnTo>
                <a:lnTo>
                  <a:pt x="7868492" y="44069"/>
                </a:lnTo>
                <a:close/>
              </a:path>
              <a:path w="7957184" h="5969000">
                <a:moveTo>
                  <a:pt x="7956668" y="44069"/>
                </a:moveTo>
                <a:lnTo>
                  <a:pt x="7868492" y="44069"/>
                </a:lnTo>
                <a:lnTo>
                  <a:pt x="7912573" y="88137"/>
                </a:lnTo>
                <a:lnTo>
                  <a:pt x="7956668" y="88137"/>
                </a:lnTo>
                <a:lnTo>
                  <a:pt x="7956668" y="440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06/10/2016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25CE1A9-3317-4085-8A3F-91CC450A363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774FD-0D3E-47FE-BDE9-ECAC094632E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0F34C-CC96-4379-ADA8-5B7D223BAD1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745" y="294640"/>
            <a:ext cx="8124508" cy="969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39811" y="1119346"/>
            <a:ext cx="4565015" cy="3333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78DF2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1" r:id="rId9"/>
    <p:sldLayoutId id="2147483672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jpe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23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33.png"/><Relationship Id="rId10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61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image" Target="../media/image174.jpeg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62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88.png"/><Relationship Id="rId7" Type="http://schemas.openxmlformats.org/officeDocument/2006/relationships/image" Target="../media/image201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89.png"/><Relationship Id="rId9" Type="http://schemas.openxmlformats.org/officeDocument/2006/relationships/image" Target="../media/image20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3" Type="http://schemas.openxmlformats.org/officeDocument/2006/relationships/image" Target="../media/image188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png"/><Relationship Id="rId11" Type="http://schemas.openxmlformats.org/officeDocument/2006/relationships/image" Target="../media/image216.png"/><Relationship Id="rId5" Type="http://schemas.openxmlformats.org/officeDocument/2006/relationships/image" Target="../media/image211.png"/><Relationship Id="rId10" Type="http://schemas.openxmlformats.org/officeDocument/2006/relationships/image" Target="../media/image215.png"/><Relationship Id="rId4" Type="http://schemas.openxmlformats.org/officeDocument/2006/relationships/image" Target="../media/image189.png"/><Relationship Id="rId9" Type="http://schemas.openxmlformats.org/officeDocument/2006/relationships/image" Target="../media/image2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7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12" Type="http://schemas.openxmlformats.org/officeDocument/2006/relationships/image" Target="../media/image234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233.png"/><Relationship Id="rId5" Type="http://schemas.openxmlformats.org/officeDocument/2006/relationships/image" Target="../media/image228.png"/><Relationship Id="rId10" Type="http://schemas.openxmlformats.org/officeDocument/2006/relationships/image" Target="../media/image232.png"/><Relationship Id="rId4" Type="http://schemas.openxmlformats.org/officeDocument/2006/relationships/image" Target="../media/image227.png"/><Relationship Id="rId9" Type="http://schemas.openxmlformats.org/officeDocument/2006/relationships/image" Target="../media/image231.png"/><Relationship Id="rId14" Type="http://schemas.openxmlformats.org/officeDocument/2006/relationships/image" Target="../media/image23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10" Type="http://schemas.openxmlformats.org/officeDocument/2006/relationships/image" Target="../media/image244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5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12" Type="http://schemas.openxmlformats.org/officeDocument/2006/relationships/image" Target="../media/image274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3.png"/><Relationship Id="rId5" Type="http://schemas.openxmlformats.org/officeDocument/2006/relationships/image" Target="../media/image267.png"/><Relationship Id="rId10" Type="http://schemas.openxmlformats.org/officeDocument/2006/relationships/image" Target="../media/image272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287.png"/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12" Type="http://schemas.openxmlformats.org/officeDocument/2006/relationships/image" Target="../media/image286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5" Type="http://schemas.openxmlformats.org/officeDocument/2006/relationships/image" Target="../media/image279.png"/><Relationship Id="rId10" Type="http://schemas.openxmlformats.org/officeDocument/2006/relationships/image" Target="../media/image284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3.png"/><Relationship Id="rId18" Type="http://schemas.openxmlformats.org/officeDocument/2006/relationships/image" Target="../media/image318.png"/><Relationship Id="rId3" Type="http://schemas.openxmlformats.org/officeDocument/2006/relationships/image" Target="../media/image303.png"/><Relationship Id="rId21" Type="http://schemas.openxmlformats.org/officeDocument/2006/relationships/image" Target="../media/image321.png"/><Relationship Id="rId7" Type="http://schemas.openxmlformats.org/officeDocument/2006/relationships/image" Target="../media/image307.png"/><Relationship Id="rId12" Type="http://schemas.openxmlformats.org/officeDocument/2006/relationships/image" Target="../media/image312.png"/><Relationship Id="rId17" Type="http://schemas.openxmlformats.org/officeDocument/2006/relationships/image" Target="../media/image317.png"/><Relationship Id="rId2" Type="http://schemas.openxmlformats.org/officeDocument/2006/relationships/image" Target="../media/image302.png"/><Relationship Id="rId16" Type="http://schemas.openxmlformats.org/officeDocument/2006/relationships/image" Target="../media/image316.png"/><Relationship Id="rId20" Type="http://schemas.openxmlformats.org/officeDocument/2006/relationships/image" Target="../media/image3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6.png"/><Relationship Id="rId11" Type="http://schemas.openxmlformats.org/officeDocument/2006/relationships/image" Target="../media/image311.png"/><Relationship Id="rId5" Type="http://schemas.openxmlformats.org/officeDocument/2006/relationships/image" Target="../media/image305.png"/><Relationship Id="rId15" Type="http://schemas.openxmlformats.org/officeDocument/2006/relationships/image" Target="../media/image315.png"/><Relationship Id="rId10" Type="http://schemas.openxmlformats.org/officeDocument/2006/relationships/image" Target="../media/image310.png"/><Relationship Id="rId19" Type="http://schemas.openxmlformats.org/officeDocument/2006/relationships/image" Target="../media/image319.png"/><Relationship Id="rId4" Type="http://schemas.openxmlformats.org/officeDocument/2006/relationships/image" Target="../media/image304.png"/><Relationship Id="rId9" Type="http://schemas.openxmlformats.org/officeDocument/2006/relationships/image" Target="../media/image309.png"/><Relationship Id="rId14" Type="http://schemas.openxmlformats.org/officeDocument/2006/relationships/image" Target="../media/image31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13" Type="http://schemas.openxmlformats.org/officeDocument/2006/relationships/image" Target="../media/image332.png"/><Relationship Id="rId18" Type="http://schemas.openxmlformats.org/officeDocument/2006/relationships/image" Target="../media/image337.png"/><Relationship Id="rId3" Type="http://schemas.openxmlformats.org/officeDocument/2006/relationships/image" Target="../media/image322.png"/><Relationship Id="rId21" Type="http://schemas.openxmlformats.org/officeDocument/2006/relationships/image" Target="../media/image255.png"/><Relationship Id="rId7" Type="http://schemas.openxmlformats.org/officeDocument/2006/relationships/image" Target="../media/image326.png"/><Relationship Id="rId12" Type="http://schemas.openxmlformats.org/officeDocument/2006/relationships/image" Target="../media/image331.png"/><Relationship Id="rId17" Type="http://schemas.openxmlformats.org/officeDocument/2006/relationships/image" Target="../media/image336.png"/><Relationship Id="rId2" Type="http://schemas.openxmlformats.org/officeDocument/2006/relationships/image" Target="../media/image256.png"/><Relationship Id="rId16" Type="http://schemas.openxmlformats.org/officeDocument/2006/relationships/image" Target="../media/image335.png"/><Relationship Id="rId20" Type="http://schemas.openxmlformats.org/officeDocument/2006/relationships/image" Target="../media/image3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5.png"/><Relationship Id="rId11" Type="http://schemas.openxmlformats.org/officeDocument/2006/relationships/image" Target="../media/image330.png"/><Relationship Id="rId5" Type="http://schemas.openxmlformats.org/officeDocument/2006/relationships/image" Target="../media/image324.png"/><Relationship Id="rId15" Type="http://schemas.openxmlformats.org/officeDocument/2006/relationships/image" Target="../media/image334.png"/><Relationship Id="rId10" Type="http://schemas.openxmlformats.org/officeDocument/2006/relationships/image" Target="../media/image329.png"/><Relationship Id="rId19" Type="http://schemas.openxmlformats.org/officeDocument/2006/relationships/image" Target="../media/image338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Relationship Id="rId14" Type="http://schemas.openxmlformats.org/officeDocument/2006/relationships/image" Target="../media/image333.png"/><Relationship Id="rId22" Type="http://schemas.openxmlformats.org/officeDocument/2006/relationships/image" Target="../media/image3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13" Type="http://schemas.openxmlformats.org/officeDocument/2006/relationships/image" Target="../media/image351.png"/><Relationship Id="rId3" Type="http://schemas.openxmlformats.org/officeDocument/2006/relationships/image" Target="../media/image322.png"/><Relationship Id="rId7" Type="http://schemas.openxmlformats.org/officeDocument/2006/relationships/image" Target="../media/image345.png"/><Relationship Id="rId12" Type="http://schemas.openxmlformats.org/officeDocument/2006/relationships/image" Target="../media/image350.pn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4.png"/><Relationship Id="rId11" Type="http://schemas.openxmlformats.org/officeDocument/2006/relationships/image" Target="../media/image349.png"/><Relationship Id="rId5" Type="http://schemas.openxmlformats.org/officeDocument/2006/relationships/image" Target="../media/image343.png"/><Relationship Id="rId15" Type="http://schemas.openxmlformats.org/officeDocument/2006/relationships/image" Target="../media/image352.png"/><Relationship Id="rId10" Type="http://schemas.openxmlformats.org/officeDocument/2006/relationships/image" Target="../media/image348.png"/><Relationship Id="rId4" Type="http://schemas.openxmlformats.org/officeDocument/2006/relationships/image" Target="../media/image342.png"/><Relationship Id="rId9" Type="http://schemas.openxmlformats.org/officeDocument/2006/relationships/image" Target="../media/image347.png"/><Relationship Id="rId14" Type="http://schemas.openxmlformats.org/officeDocument/2006/relationships/image" Target="../media/image20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64.png"/><Relationship Id="rId3" Type="http://schemas.openxmlformats.org/officeDocument/2006/relationships/image" Target="../media/image354.png"/><Relationship Id="rId7" Type="http://schemas.openxmlformats.org/officeDocument/2006/relationships/image" Target="../media/image358.png"/><Relationship Id="rId12" Type="http://schemas.openxmlformats.org/officeDocument/2006/relationships/image" Target="../media/image363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7.png"/><Relationship Id="rId11" Type="http://schemas.openxmlformats.org/officeDocument/2006/relationships/image" Target="../media/image362.png"/><Relationship Id="rId5" Type="http://schemas.openxmlformats.org/officeDocument/2006/relationships/image" Target="../media/image356.png"/><Relationship Id="rId10" Type="http://schemas.openxmlformats.org/officeDocument/2006/relationships/image" Target="../media/image361.png"/><Relationship Id="rId4" Type="http://schemas.openxmlformats.org/officeDocument/2006/relationships/image" Target="../media/image355.png"/><Relationship Id="rId9" Type="http://schemas.openxmlformats.org/officeDocument/2006/relationships/image" Target="../media/image36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5.png"/><Relationship Id="rId18" Type="http://schemas.openxmlformats.org/officeDocument/2006/relationships/image" Target="../media/image380.png"/><Relationship Id="rId3" Type="http://schemas.openxmlformats.org/officeDocument/2006/relationships/image" Target="../media/image365.png"/><Relationship Id="rId21" Type="http://schemas.openxmlformats.org/officeDocument/2006/relationships/image" Target="../media/image383.png"/><Relationship Id="rId7" Type="http://schemas.openxmlformats.org/officeDocument/2006/relationships/image" Target="../media/image369.png"/><Relationship Id="rId12" Type="http://schemas.openxmlformats.org/officeDocument/2006/relationships/image" Target="../media/image374.png"/><Relationship Id="rId17" Type="http://schemas.openxmlformats.org/officeDocument/2006/relationships/image" Target="../media/image379.png"/><Relationship Id="rId2" Type="http://schemas.openxmlformats.org/officeDocument/2006/relationships/image" Target="../media/image256.png"/><Relationship Id="rId16" Type="http://schemas.openxmlformats.org/officeDocument/2006/relationships/image" Target="../media/image378.png"/><Relationship Id="rId20" Type="http://schemas.openxmlformats.org/officeDocument/2006/relationships/image" Target="../media/image3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8.png"/><Relationship Id="rId11" Type="http://schemas.openxmlformats.org/officeDocument/2006/relationships/image" Target="../media/image373.png"/><Relationship Id="rId5" Type="http://schemas.openxmlformats.org/officeDocument/2006/relationships/image" Target="../media/image367.png"/><Relationship Id="rId15" Type="http://schemas.openxmlformats.org/officeDocument/2006/relationships/image" Target="../media/image377.png"/><Relationship Id="rId10" Type="http://schemas.openxmlformats.org/officeDocument/2006/relationships/image" Target="../media/image372.png"/><Relationship Id="rId19" Type="http://schemas.openxmlformats.org/officeDocument/2006/relationships/image" Target="../media/image381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Relationship Id="rId14" Type="http://schemas.openxmlformats.org/officeDocument/2006/relationships/image" Target="../media/image376.png"/><Relationship Id="rId22" Type="http://schemas.openxmlformats.org/officeDocument/2006/relationships/image" Target="../media/image3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7" Type="http://schemas.openxmlformats.org/officeDocument/2006/relationships/image" Target="../media/image390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9.png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hyperlink" Target="https://it.wikipedia.org/wiki/Proteasi" TargetMode="External"/><Relationship Id="rId7" Type="http://schemas.openxmlformats.org/officeDocument/2006/relationships/hyperlink" Target="https://it.wikipedia.org/wiki/Giunzione_neuromuscolare" TargetMode="External"/><Relationship Id="rId2" Type="http://schemas.openxmlformats.org/officeDocument/2006/relationships/hyperlink" Target="https://it.wikipedia.org/wiki/Enzim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t.wikipedia.org/wiki/Sinaptobrevina" TargetMode="External"/><Relationship Id="rId5" Type="http://schemas.openxmlformats.org/officeDocument/2006/relationships/hyperlink" Target="https://it.wikipedia.org/wiki/Sintaxina" TargetMode="External"/><Relationship Id="rId4" Type="http://schemas.openxmlformats.org/officeDocument/2006/relationships/hyperlink" Target="https://it.wikipedia.org/w/index.php?title=SNAP-25&amp;action=edit&amp;redlink=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2912" y="411477"/>
            <a:ext cx="6080760" cy="901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042035">
              <a:lnSpc>
                <a:spcPct val="100000"/>
              </a:lnSpc>
            </a:pPr>
            <a:r>
              <a:rPr sz="4400" b="1" spc="-5" dirty="0">
                <a:solidFill>
                  <a:srgbClr val="FF6699"/>
                </a:solidFill>
                <a:latin typeface="Comic Sans MS"/>
                <a:cs typeface="Comic Sans MS"/>
              </a:rPr>
              <a:t>Antagonisti</a:t>
            </a:r>
            <a:r>
              <a:rPr sz="4400" b="1" spc="-45" dirty="0">
                <a:solidFill>
                  <a:srgbClr val="FF6699"/>
                </a:solidFill>
                <a:latin typeface="Comic Sans MS"/>
                <a:cs typeface="Comic Sans MS"/>
              </a:rPr>
              <a:t> </a:t>
            </a:r>
            <a:r>
              <a:rPr sz="4400" b="1" spc="-5" dirty="0">
                <a:solidFill>
                  <a:srgbClr val="FF6699"/>
                </a:solidFill>
                <a:latin typeface="Comic Sans MS"/>
                <a:cs typeface="Comic Sans MS"/>
              </a:rPr>
              <a:t>Colinergici</a:t>
            </a:r>
            <a:endParaRPr sz="44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228600"/>
            <a:ext cx="7010400" cy="1143000"/>
          </a:xfrm>
          <a:custGeom>
            <a:avLst/>
            <a:gdLst/>
            <a:ahLst/>
            <a:cxnLst/>
            <a:rect l="l" t="t" r="r" b="b"/>
            <a:pathLst>
              <a:path w="7010400" h="1143000">
                <a:moveTo>
                  <a:pt x="0" y="190503"/>
                </a:moveTo>
                <a:lnTo>
                  <a:pt x="5031" y="146822"/>
                </a:lnTo>
                <a:lnTo>
                  <a:pt x="19363" y="106725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5" y="19363"/>
                </a:lnTo>
                <a:lnTo>
                  <a:pt x="146823" y="5031"/>
                </a:lnTo>
                <a:lnTo>
                  <a:pt x="190503" y="0"/>
                </a:lnTo>
                <a:lnTo>
                  <a:pt x="6819895" y="0"/>
                </a:lnTo>
                <a:lnTo>
                  <a:pt x="6863574" y="5031"/>
                </a:lnTo>
                <a:lnTo>
                  <a:pt x="6903671" y="19363"/>
                </a:lnTo>
                <a:lnTo>
                  <a:pt x="6939042" y="41851"/>
                </a:lnTo>
                <a:lnTo>
                  <a:pt x="6968544" y="71353"/>
                </a:lnTo>
                <a:lnTo>
                  <a:pt x="6991032" y="106725"/>
                </a:lnTo>
                <a:lnTo>
                  <a:pt x="7005363" y="146822"/>
                </a:lnTo>
                <a:lnTo>
                  <a:pt x="7010394" y="190503"/>
                </a:lnTo>
                <a:lnTo>
                  <a:pt x="7010394" y="952495"/>
                </a:lnTo>
                <a:lnTo>
                  <a:pt x="7005363" y="996176"/>
                </a:lnTo>
                <a:lnTo>
                  <a:pt x="6991032" y="1036274"/>
                </a:lnTo>
                <a:lnTo>
                  <a:pt x="6968544" y="1071646"/>
                </a:lnTo>
                <a:lnTo>
                  <a:pt x="6939042" y="1101147"/>
                </a:lnTo>
                <a:lnTo>
                  <a:pt x="6903671" y="1123636"/>
                </a:lnTo>
                <a:lnTo>
                  <a:pt x="6863574" y="1137967"/>
                </a:lnTo>
                <a:lnTo>
                  <a:pt x="6819895" y="1142998"/>
                </a:lnTo>
                <a:lnTo>
                  <a:pt x="190503" y="1142998"/>
                </a:lnTo>
                <a:lnTo>
                  <a:pt x="146823" y="1137967"/>
                </a:lnTo>
                <a:lnTo>
                  <a:pt x="106725" y="1123636"/>
                </a:lnTo>
                <a:lnTo>
                  <a:pt x="71353" y="1101147"/>
                </a:lnTo>
                <a:lnTo>
                  <a:pt x="41851" y="1071646"/>
                </a:lnTo>
                <a:lnTo>
                  <a:pt x="19363" y="1036274"/>
                </a:lnTo>
                <a:lnTo>
                  <a:pt x="5031" y="996176"/>
                </a:lnTo>
                <a:lnTo>
                  <a:pt x="0" y="952495"/>
                </a:lnTo>
                <a:lnTo>
                  <a:pt x="0" y="190503"/>
                </a:lnTo>
                <a:close/>
              </a:path>
            </a:pathLst>
          </a:custGeom>
          <a:ln w="507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690" y="1675009"/>
            <a:ext cx="4098175" cy="602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0177" y="1749107"/>
            <a:ext cx="4024629" cy="44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06855" algn="l"/>
              </a:tabLst>
            </a:pPr>
            <a:r>
              <a:rPr sz="2800" b="1" dirty="0">
                <a:solidFill>
                  <a:srgbClr val="FFFFFF"/>
                </a:solidFill>
                <a:latin typeface="Comic Sans MS"/>
                <a:cs typeface="Comic Sans MS"/>
              </a:rPr>
              <a:t>Farmaci	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antimuscarinici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0163" y="4971014"/>
            <a:ext cx="4272737" cy="602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3052" y="5044757"/>
            <a:ext cx="4201795" cy="44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91639" algn="l"/>
              </a:tabLst>
            </a:pP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Bloccanti	neuromuscolari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93822" y="3262750"/>
            <a:ext cx="3204552" cy="602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17139" y="3336607"/>
            <a:ext cx="3129280" cy="44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Bloccanti</a:t>
            </a:r>
            <a:r>
              <a:rPr sz="2800" b="1" spc="-8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gangliari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86841" y="3183780"/>
            <a:ext cx="1288478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86841" y="3537069"/>
            <a:ext cx="1874520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86841" y="3906982"/>
            <a:ext cx="2053247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012940" y="3249777"/>
            <a:ext cx="1974214" cy="110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000"/>
              </a:lnSpc>
            </a:pPr>
            <a:r>
              <a:rPr sz="2400" spc="-5" dirty="0">
                <a:solidFill>
                  <a:srgbClr val="FF0066"/>
                </a:solidFill>
                <a:latin typeface="Comic Sans MS"/>
                <a:cs typeface="Comic Sans MS"/>
              </a:rPr>
              <a:t>Nicotina  Trimetafano  </a:t>
            </a:r>
            <a:r>
              <a:rPr sz="2400" dirty="0">
                <a:solidFill>
                  <a:srgbClr val="FF0066"/>
                </a:solidFill>
                <a:latin typeface="Comic Sans MS"/>
                <a:cs typeface="Comic Sans MS"/>
              </a:rPr>
              <a:t>Mecami</a:t>
            </a:r>
            <a:r>
              <a:rPr sz="2400" spc="-5" dirty="0">
                <a:solidFill>
                  <a:srgbClr val="FF0066"/>
                </a:solidFill>
                <a:latin typeface="Comic Sans MS"/>
                <a:cs typeface="Comic Sans MS"/>
              </a:rPr>
              <a:t>lam</a:t>
            </a:r>
            <a:r>
              <a:rPr sz="2400" dirty="0">
                <a:solidFill>
                  <a:srgbClr val="FF0066"/>
                </a:solidFill>
                <a:latin typeface="Comic Sans MS"/>
                <a:cs typeface="Comic Sans MS"/>
              </a:rPr>
              <a:t>ina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68088" y="1749823"/>
            <a:ext cx="1620977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088" y="2107277"/>
            <a:ext cx="2103120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766800" y="1834515"/>
            <a:ext cx="1754505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spc="-5" dirty="0">
                <a:solidFill>
                  <a:srgbClr val="FF0066"/>
                </a:solidFill>
                <a:latin typeface="Comic Sans MS"/>
                <a:cs typeface="Comic Sans MS"/>
              </a:rPr>
              <a:t>Atropina  </a:t>
            </a:r>
            <a:r>
              <a:rPr sz="2400" dirty="0">
                <a:solidFill>
                  <a:srgbClr val="FF0066"/>
                </a:solidFill>
                <a:latin typeface="Comic Sans MS"/>
                <a:cs typeface="Comic Sans MS"/>
              </a:rPr>
              <a:t>Scopolam</a:t>
            </a:r>
            <a:r>
              <a:rPr sz="2400" spc="-5" dirty="0">
                <a:solidFill>
                  <a:srgbClr val="FF0066"/>
                </a:solidFill>
                <a:latin typeface="Comic Sans MS"/>
                <a:cs typeface="Comic Sans MS"/>
              </a:rPr>
              <a:t>i</a:t>
            </a:r>
            <a:r>
              <a:rPr sz="2400" dirty="0">
                <a:solidFill>
                  <a:srgbClr val="FF0066"/>
                </a:solidFill>
                <a:latin typeface="Comic Sans MS"/>
                <a:cs typeface="Comic Sans MS"/>
              </a:rPr>
              <a:t>na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75657" y="5133108"/>
            <a:ext cx="1978431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75657" y="5490556"/>
            <a:ext cx="1608518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75657" y="5860473"/>
            <a:ext cx="1429791" cy="5278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75657" y="6226233"/>
            <a:ext cx="2244432" cy="5278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803140" y="5200573"/>
            <a:ext cx="2169160" cy="147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500"/>
              </a:lnSpc>
            </a:pPr>
            <a:r>
              <a:rPr sz="2400" dirty="0">
                <a:solidFill>
                  <a:srgbClr val="FF0066"/>
                </a:solidFill>
                <a:latin typeface="Comic Sans MS"/>
                <a:cs typeface="Comic Sans MS"/>
              </a:rPr>
              <a:t>Tubocurarina  Pancuronio  </a:t>
            </a:r>
            <a:r>
              <a:rPr sz="2400" spc="-5" dirty="0">
                <a:solidFill>
                  <a:srgbClr val="FF0066"/>
                </a:solidFill>
                <a:latin typeface="Comic Sans MS"/>
                <a:cs typeface="Comic Sans MS"/>
              </a:rPr>
              <a:t>Gallamina  </a:t>
            </a:r>
            <a:r>
              <a:rPr sz="2400" dirty="0">
                <a:solidFill>
                  <a:srgbClr val="FF0066"/>
                </a:solidFill>
                <a:latin typeface="Comic Sans MS"/>
                <a:cs typeface="Comic Sans MS"/>
              </a:rPr>
              <a:t>Succininilcolina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600" y="76200"/>
            <a:ext cx="8940800" cy="6705600"/>
          </a:xfrm>
          <a:custGeom>
            <a:avLst/>
            <a:gdLst/>
            <a:ahLst/>
            <a:cxnLst/>
            <a:rect l="l" t="t" r="r" b="b"/>
            <a:pathLst>
              <a:path w="8940800" h="6705600">
                <a:moveTo>
                  <a:pt x="0" y="0"/>
                </a:moveTo>
                <a:lnTo>
                  <a:pt x="8940800" y="0"/>
                </a:lnTo>
                <a:lnTo>
                  <a:pt x="8940800" y="6705599"/>
                </a:lnTo>
                <a:lnTo>
                  <a:pt x="0" y="670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600" y="76200"/>
            <a:ext cx="242784" cy="511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936" y="190372"/>
            <a:ext cx="8571463" cy="274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887" y="190379"/>
            <a:ext cx="139065" cy="142240"/>
          </a:xfrm>
          <a:custGeom>
            <a:avLst/>
            <a:gdLst/>
            <a:ahLst/>
            <a:cxnLst/>
            <a:rect l="l" t="t" r="r" b="b"/>
            <a:pathLst>
              <a:path w="139065" h="142240">
                <a:moveTo>
                  <a:pt x="0" y="141636"/>
                </a:moveTo>
                <a:lnTo>
                  <a:pt x="138748" y="141636"/>
                </a:lnTo>
                <a:lnTo>
                  <a:pt x="138748" y="0"/>
                </a:lnTo>
                <a:lnTo>
                  <a:pt x="0" y="0"/>
                </a:lnTo>
                <a:lnTo>
                  <a:pt x="0" y="141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7887" y="190372"/>
            <a:ext cx="139065" cy="142240"/>
          </a:xfrm>
          <a:custGeom>
            <a:avLst/>
            <a:gdLst/>
            <a:ahLst/>
            <a:cxnLst/>
            <a:rect l="l" t="t" r="r" b="b"/>
            <a:pathLst>
              <a:path w="139065" h="142240">
                <a:moveTo>
                  <a:pt x="0" y="140119"/>
                </a:moveTo>
                <a:lnTo>
                  <a:pt x="0" y="141643"/>
                </a:lnTo>
                <a:lnTo>
                  <a:pt x="1523" y="141643"/>
                </a:lnTo>
                <a:lnTo>
                  <a:pt x="0" y="140119"/>
                </a:lnTo>
                <a:close/>
              </a:path>
              <a:path w="139065" h="142240">
                <a:moveTo>
                  <a:pt x="1523" y="0"/>
                </a:moveTo>
                <a:lnTo>
                  <a:pt x="0" y="1524"/>
                </a:lnTo>
                <a:lnTo>
                  <a:pt x="0" y="140119"/>
                </a:lnTo>
                <a:lnTo>
                  <a:pt x="1523" y="141643"/>
                </a:lnTo>
                <a:lnTo>
                  <a:pt x="1523" y="0"/>
                </a:lnTo>
                <a:close/>
              </a:path>
              <a:path w="139065" h="142240">
                <a:moveTo>
                  <a:pt x="137223" y="140119"/>
                </a:moveTo>
                <a:lnTo>
                  <a:pt x="1523" y="140119"/>
                </a:lnTo>
                <a:lnTo>
                  <a:pt x="1523" y="141643"/>
                </a:lnTo>
                <a:lnTo>
                  <a:pt x="137223" y="141643"/>
                </a:lnTo>
                <a:lnTo>
                  <a:pt x="137223" y="140119"/>
                </a:lnTo>
                <a:close/>
              </a:path>
              <a:path w="139065" h="142240">
                <a:moveTo>
                  <a:pt x="137223" y="0"/>
                </a:moveTo>
                <a:lnTo>
                  <a:pt x="137223" y="141643"/>
                </a:lnTo>
                <a:lnTo>
                  <a:pt x="138748" y="140119"/>
                </a:lnTo>
                <a:lnTo>
                  <a:pt x="138748" y="1524"/>
                </a:lnTo>
                <a:lnTo>
                  <a:pt x="137223" y="0"/>
                </a:lnTo>
                <a:close/>
              </a:path>
              <a:path w="139065" h="142240">
                <a:moveTo>
                  <a:pt x="138748" y="140119"/>
                </a:moveTo>
                <a:lnTo>
                  <a:pt x="137223" y="141643"/>
                </a:lnTo>
                <a:lnTo>
                  <a:pt x="138748" y="141643"/>
                </a:lnTo>
                <a:lnTo>
                  <a:pt x="138748" y="140119"/>
                </a:lnTo>
                <a:close/>
              </a:path>
              <a:path w="139065" h="142240">
                <a:moveTo>
                  <a:pt x="1523" y="0"/>
                </a:moveTo>
                <a:lnTo>
                  <a:pt x="0" y="0"/>
                </a:lnTo>
                <a:lnTo>
                  <a:pt x="0" y="1524"/>
                </a:lnTo>
                <a:lnTo>
                  <a:pt x="1523" y="0"/>
                </a:lnTo>
                <a:close/>
              </a:path>
              <a:path w="139065" h="142240">
                <a:moveTo>
                  <a:pt x="137223" y="0"/>
                </a:moveTo>
                <a:lnTo>
                  <a:pt x="1523" y="0"/>
                </a:lnTo>
                <a:lnTo>
                  <a:pt x="1523" y="1524"/>
                </a:lnTo>
                <a:lnTo>
                  <a:pt x="137223" y="1524"/>
                </a:lnTo>
                <a:lnTo>
                  <a:pt x="137223" y="0"/>
                </a:lnTo>
                <a:close/>
              </a:path>
              <a:path w="139065" h="142240">
                <a:moveTo>
                  <a:pt x="138748" y="0"/>
                </a:moveTo>
                <a:lnTo>
                  <a:pt x="137223" y="0"/>
                </a:lnTo>
                <a:lnTo>
                  <a:pt x="138748" y="1524"/>
                </a:lnTo>
                <a:lnTo>
                  <a:pt x="1387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635" y="76200"/>
            <a:ext cx="140335" cy="117475"/>
          </a:xfrm>
          <a:custGeom>
            <a:avLst/>
            <a:gdLst/>
            <a:ahLst/>
            <a:cxnLst/>
            <a:rect l="l" t="t" r="r" b="b"/>
            <a:pathLst>
              <a:path w="140334" h="117475">
                <a:moveTo>
                  <a:pt x="0" y="117221"/>
                </a:moveTo>
                <a:lnTo>
                  <a:pt x="140274" y="117221"/>
                </a:lnTo>
                <a:lnTo>
                  <a:pt x="140274" y="0"/>
                </a:lnTo>
                <a:lnTo>
                  <a:pt x="0" y="0"/>
                </a:lnTo>
                <a:lnTo>
                  <a:pt x="0" y="117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5110" y="76200"/>
            <a:ext cx="142240" cy="118745"/>
          </a:xfrm>
          <a:custGeom>
            <a:avLst/>
            <a:gdLst/>
            <a:ahLst/>
            <a:cxnLst/>
            <a:rect l="l" t="t" r="r" b="b"/>
            <a:pathLst>
              <a:path w="142240" h="118745">
                <a:moveTo>
                  <a:pt x="1525" y="0"/>
                </a:moveTo>
                <a:lnTo>
                  <a:pt x="0" y="0"/>
                </a:lnTo>
                <a:lnTo>
                  <a:pt x="0" y="117221"/>
                </a:lnTo>
                <a:lnTo>
                  <a:pt x="1525" y="118745"/>
                </a:lnTo>
                <a:lnTo>
                  <a:pt x="141799" y="118745"/>
                </a:lnTo>
                <a:lnTo>
                  <a:pt x="141799" y="117221"/>
                </a:lnTo>
                <a:lnTo>
                  <a:pt x="1525" y="117221"/>
                </a:lnTo>
                <a:lnTo>
                  <a:pt x="1525" y="0"/>
                </a:lnTo>
                <a:close/>
              </a:path>
              <a:path w="142240" h="118745">
                <a:moveTo>
                  <a:pt x="141799" y="0"/>
                </a:moveTo>
                <a:lnTo>
                  <a:pt x="140274" y="0"/>
                </a:lnTo>
                <a:lnTo>
                  <a:pt x="140274" y="117221"/>
                </a:lnTo>
                <a:lnTo>
                  <a:pt x="141799" y="117221"/>
                </a:lnTo>
                <a:lnTo>
                  <a:pt x="141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6635" y="190379"/>
            <a:ext cx="140335" cy="142240"/>
          </a:xfrm>
          <a:custGeom>
            <a:avLst/>
            <a:gdLst/>
            <a:ahLst/>
            <a:cxnLst/>
            <a:rect l="l" t="t" r="r" b="b"/>
            <a:pathLst>
              <a:path w="140334" h="142240">
                <a:moveTo>
                  <a:pt x="0" y="141636"/>
                </a:moveTo>
                <a:lnTo>
                  <a:pt x="140274" y="141636"/>
                </a:lnTo>
                <a:lnTo>
                  <a:pt x="140274" y="0"/>
                </a:lnTo>
                <a:lnTo>
                  <a:pt x="0" y="0"/>
                </a:lnTo>
                <a:lnTo>
                  <a:pt x="0" y="141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5110" y="19037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40">
                <a:moveTo>
                  <a:pt x="1525" y="0"/>
                </a:moveTo>
                <a:lnTo>
                  <a:pt x="0" y="0"/>
                </a:lnTo>
                <a:lnTo>
                  <a:pt x="0" y="141643"/>
                </a:lnTo>
                <a:lnTo>
                  <a:pt x="1525" y="141643"/>
                </a:lnTo>
                <a:lnTo>
                  <a:pt x="1525" y="0"/>
                </a:lnTo>
                <a:close/>
              </a:path>
              <a:path w="142240" h="142240">
                <a:moveTo>
                  <a:pt x="140274" y="140119"/>
                </a:moveTo>
                <a:lnTo>
                  <a:pt x="1525" y="140119"/>
                </a:lnTo>
                <a:lnTo>
                  <a:pt x="1525" y="141643"/>
                </a:lnTo>
                <a:lnTo>
                  <a:pt x="140274" y="141643"/>
                </a:lnTo>
                <a:lnTo>
                  <a:pt x="140274" y="140119"/>
                </a:lnTo>
                <a:close/>
              </a:path>
              <a:path w="142240" h="142240">
                <a:moveTo>
                  <a:pt x="140274" y="0"/>
                </a:moveTo>
                <a:lnTo>
                  <a:pt x="140274" y="141643"/>
                </a:lnTo>
                <a:lnTo>
                  <a:pt x="141799" y="140119"/>
                </a:lnTo>
                <a:lnTo>
                  <a:pt x="141799" y="1524"/>
                </a:lnTo>
                <a:lnTo>
                  <a:pt x="140274" y="0"/>
                </a:lnTo>
                <a:close/>
              </a:path>
              <a:path w="142240" h="142240">
                <a:moveTo>
                  <a:pt x="141799" y="140119"/>
                </a:moveTo>
                <a:lnTo>
                  <a:pt x="140274" y="141643"/>
                </a:lnTo>
                <a:lnTo>
                  <a:pt x="141799" y="141643"/>
                </a:lnTo>
                <a:lnTo>
                  <a:pt x="141799" y="140119"/>
                </a:lnTo>
                <a:close/>
              </a:path>
              <a:path w="142240" h="142240">
                <a:moveTo>
                  <a:pt x="140274" y="0"/>
                </a:moveTo>
                <a:lnTo>
                  <a:pt x="1525" y="0"/>
                </a:lnTo>
                <a:lnTo>
                  <a:pt x="1525" y="1524"/>
                </a:lnTo>
                <a:lnTo>
                  <a:pt x="140274" y="1524"/>
                </a:lnTo>
                <a:lnTo>
                  <a:pt x="140274" y="0"/>
                </a:lnTo>
                <a:close/>
              </a:path>
              <a:path w="142240" h="142240">
                <a:moveTo>
                  <a:pt x="141799" y="0"/>
                </a:moveTo>
                <a:lnTo>
                  <a:pt x="140274" y="0"/>
                </a:lnTo>
                <a:lnTo>
                  <a:pt x="141799" y="1524"/>
                </a:lnTo>
                <a:lnTo>
                  <a:pt x="141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711" y="330481"/>
            <a:ext cx="135890" cy="137160"/>
          </a:xfrm>
          <a:custGeom>
            <a:avLst/>
            <a:gdLst/>
            <a:ahLst/>
            <a:cxnLst/>
            <a:rect l="l" t="t" r="r" b="b"/>
            <a:pathLst>
              <a:path w="135890" h="137159">
                <a:moveTo>
                  <a:pt x="0" y="137068"/>
                </a:moveTo>
                <a:lnTo>
                  <a:pt x="135699" y="137068"/>
                </a:lnTo>
                <a:lnTo>
                  <a:pt x="135699" y="0"/>
                </a:lnTo>
                <a:lnTo>
                  <a:pt x="0" y="0"/>
                </a:lnTo>
                <a:lnTo>
                  <a:pt x="0" y="13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187" y="46799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949" y="33020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187" y="32956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0173" y="330492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389" y="191900"/>
            <a:ext cx="142240" cy="139065"/>
          </a:xfrm>
          <a:custGeom>
            <a:avLst/>
            <a:gdLst/>
            <a:ahLst/>
            <a:cxnLst/>
            <a:rect l="l" t="t" r="r" b="b"/>
            <a:pathLst>
              <a:path w="142240" h="139065">
                <a:moveTo>
                  <a:pt x="0" y="138591"/>
                </a:moveTo>
                <a:lnTo>
                  <a:pt x="141798" y="138591"/>
                </a:lnTo>
                <a:lnTo>
                  <a:pt x="141798" y="0"/>
                </a:lnTo>
                <a:lnTo>
                  <a:pt x="0" y="0"/>
                </a:lnTo>
                <a:lnTo>
                  <a:pt x="0" y="1385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864" y="191896"/>
            <a:ext cx="143510" cy="139065"/>
          </a:xfrm>
          <a:custGeom>
            <a:avLst/>
            <a:gdLst/>
            <a:ahLst/>
            <a:cxnLst/>
            <a:rect l="l" t="t" r="r" b="b"/>
            <a:pathLst>
              <a:path w="143510" h="139065">
                <a:moveTo>
                  <a:pt x="1525" y="0"/>
                </a:moveTo>
                <a:lnTo>
                  <a:pt x="0" y="0"/>
                </a:lnTo>
                <a:lnTo>
                  <a:pt x="0" y="138595"/>
                </a:lnTo>
                <a:lnTo>
                  <a:pt x="1525" y="138595"/>
                </a:lnTo>
                <a:lnTo>
                  <a:pt x="1525" y="0"/>
                </a:lnTo>
                <a:close/>
              </a:path>
              <a:path w="143510" h="139065">
                <a:moveTo>
                  <a:pt x="141798" y="137071"/>
                </a:moveTo>
                <a:lnTo>
                  <a:pt x="1525" y="137071"/>
                </a:lnTo>
                <a:lnTo>
                  <a:pt x="1525" y="138595"/>
                </a:lnTo>
                <a:lnTo>
                  <a:pt x="141798" y="138595"/>
                </a:lnTo>
                <a:lnTo>
                  <a:pt x="141798" y="137071"/>
                </a:lnTo>
                <a:close/>
              </a:path>
              <a:path w="143510" h="139065">
                <a:moveTo>
                  <a:pt x="141798" y="0"/>
                </a:moveTo>
                <a:lnTo>
                  <a:pt x="141798" y="138595"/>
                </a:lnTo>
                <a:lnTo>
                  <a:pt x="143323" y="137071"/>
                </a:lnTo>
                <a:lnTo>
                  <a:pt x="143323" y="1524"/>
                </a:lnTo>
                <a:lnTo>
                  <a:pt x="141798" y="0"/>
                </a:lnTo>
                <a:close/>
              </a:path>
              <a:path w="143510" h="139065">
                <a:moveTo>
                  <a:pt x="143323" y="137071"/>
                </a:moveTo>
                <a:lnTo>
                  <a:pt x="141798" y="138595"/>
                </a:lnTo>
                <a:lnTo>
                  <a:pt x="143323" y="138595"/>
                </a:lnTo>
                <a:lnTo>
                  <a:pt x="143323" y="137071"/>
                </a:lnTo>
                <a:close/>
              </a:path>
              <a:path w="143510" h="139065">
                <a:moveTo>
                  <a:pt x="141798" y="0"/>
                </a:moveTo>
                <a:lnTo>
                  <a:pt x="1525" y="0"/>
                </a:lnTo>
                <a:lnTo>
                  <a:pt x="1525" y="1524"/>
                </a:lnTo>
                <a:lnTo>
                  <a:pt x="141798" y="1524"/>
                </a:lnTo>
                <a:lnTo>
                  <a:pt x="141798" y="0"/>
                </a:lnTo>
                <a:close/>
              </a:path>
              <a:path w="143510" h="139065">
                <a:moveTo>
                  <a:pt x="143323" y="0"/>
                </a:moveTo>
                <a:lnTo>
                  <a:pt x="141798" y="0"/>
                </a:lnTo>
                <a:lnTo>
                  <a:pt x="143323" y="1524"/>
                </a:lnTo>
                <a:lnTo>
                  <a:pt x="1433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7887" y="327433"/>
            <a:ext cx="139065" cy="137160"/>
          </a:xfrm>
          <a:custGeom>
            <a:avLst/>
            <a:gdLst/>
            <a:ahLst/>
            <a:cxnLst/>
            <a:rect l="l" t="t" r="r" b="b"/>
            <a:pathLst>
              <a:path w="139065" h="137159">
                <a:moveTo>
                  <a:pt x="0" y="137068"/>
                </a:moveTo>
                <a:lnTo>
                  <a:pt x="138748" y="137068"/>
                </a:lnTo>
                <a:lnTo>
                  <a:pt x="138748" y="0"/>
                </a:lnTo>
                <a:lnTo>
                  <a:pt x="0" y="0"/>
                </a:lnTo>
                <a:lnTo>
                  <a:pt x="0" y="13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7887" y="46545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649" y="327659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7887" y="32702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5873" y="327444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3711" y="464505"/>
            <a:ext cx="135890" cy="137160"/>
          </a:xfrm>
          <a:custGeom>
            <a:avLst/>
            <a:gdLst/>
            <a:ahLst/>
            <a:cxnLst/>
            <a:rect l="l" t="t" r="r" b="b"/>
            <a:pathLst>
              <a:path w="135890" h="137159">
                <a:moveTo>
                  <a:pt x="0" y="137068"/>
                </a:moveTo>
                <a:lnTo>
                  <a:pt x="135699" y="137068"/>
                </a:lnTo>
                <a:lnTo>
                  <a:pt x="135699" y="0"/>
                </a:lnTo>
                <a:lnTo>
                  <a:pt x="0" y="0"/>
                </a:lnTo>
                <a:lnTo>
                  <a:pt x="0" y="13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2949" y="464502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3711" y="600811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9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0173" y="464502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3711" y="465264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9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599372" y="3388531"/>
            <a:ext cx="67945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6307" y="1323812"/>
            <a:ext cx="124714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L'atropina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14304" y="1323812"/>
            <a:ext cx="293370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tono del </a:t>
            </a:r>
            <a:r>
              <a:rPr sz="2000" b="1" spc="-5" dirty="0">
                <a:latin typeface="Arial"/>
                <a:cs typeface="Arial"/>
              </a:rPr>
              <a:t>muscolo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ciliare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20456" y="1323812"/>
            <a:ext cx="3960495" cy="933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9735" marR="352425" indent="15303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altera  acc</a:t>
            </a:r>
            <a:r>
              <a:rPr sz="2000" b="1" spc="-5" dirty="0">
                <a:latin typeface="Arial"/>
                <a:cs typeface="Arial"/>
              </a:rPr>
              <a:t>o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spc="-5" dirty="0">
                <a:latin typeface="Arial"/>
                <a:cs typeface="Arial"/>
              </a:rPr>
              <a:t>od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5" dirty="0">
                <a:latin typeface="Arial"/>
                <a:cs typeface="Arial"/>
              </a:rPr>
              <a:t>z</a:t>
            </a:r>
            <a:r>
              <a:rPr sz="2000" b="1" spc="-5" dirty="0">
                <a:latin typeface="Arial"/>
                <a:cs typeface="Arial"/>
              </a:rPr>
              <a:t>ion</a:t>
            </a:r>
            <a:r>
              <a:rPr sz="2000" b="1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400"/>
              </a:lnSpc>
            </a:pPr>
            <a:r>
              <a:rPr sz="2000" b="1" dirty="0">
                <a:latin typeface="Arial"/>
                <a:cs typeface="Arial"/>
              </a:rPr>
              <a:t>Ciclopegia: paralisi musc.</a:t>
            </a:r>
            <a:r>
              <a:rPr sz="2000" b="1" spc="-1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ciliare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6444" y="2542195"/>
            <a:ext cx="500189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Paralisi del </a:t>
            </a:r>
            <a:r>
              <a:rPr sz="2000" b="1" spc="-5" dirty="0">
                <a:latin typeface="Arial"/>
                <a:cs typeface="Arial"/>
              </a:rPr>
              <a:t>muscolo </a:t>
            </a:r>
            <a:r>
              <a:rPr sz="2000" b="1" dirty="0">
                <a:latin typeface="Arial"/>
                <a:cs typeface="Arial"/>
              </a:rPr>
              <a:t>sfintere </a:t>
            </a:r>
            <a:r>
              <a:rPr sz="2000" b="1" spc="-5" dirty="0">
                <a:latin typeface="Arial"/>
                <a:cs typeface="Arial"/>
              </a:rPr>
              <a:t>della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pupilla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50115" y="2542195"/>
            <a:ext cx="2058035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dilatazione  </a:t>
            </a:r>
            <a:r>
              <a:rPr sz="2000" b="1" spc="-5" dirty="0">
                <a:latin typeface="Arial"/>
                <a:cs typeface="Arial"/>
              </a:rPr>
              <a:t>pupilla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(midriasi)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6307" y="3455982"/>
            <a:ext cx="838136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Per questo </a:t>
            </a:r>
            <a:r>
              <a:rPr sz="2000" b="1" spc="5" dirty="0">
                <a:latin typeface="Arial"/>
                <a:cs typeface="Arial"/>
              </a:rPr>
              <a:t>fatto </a:t>
            </a:r>
            <a:r>
              <a:rPr sz="2000" b="1" dirty="0">
                <a:latin typeface="Arial"/>
                <a:cs typeface="Arial"/>
              </a:rPr>
              <a:t>si </a:t>
            </a:r>
            <a:r>
              <a:rPr sz="2000" b="1" spc="-5" dirty="0">
                <a:latin typeface="Arial"/>
                <a:cs typeface="Arial"/>
              </a:rPr>
              <a:t>osservano: </a:t>
            </a:r>
            <a:r>
              <a:rPr sz="2000" b="1" dirty="0">
                <a:latin typeface="Arial"/>
                <a:cs typeface="Arial"/>
              </a:rPr>
              <a:t>disturbi </a:t>
            </a:r>
            <a:r>
              <a:rPr sz="2000" b="1" spc="-5" dirty="0">
                <a:latin typeface="Arial"/>
                <a:cs typeface="Arial"/>
              </a:rPr>
              <a:t>dell’accomodazione,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fotofobia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6307" y="4065174"/>
            <a:ext cx="8671560" cy="26622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Questi </a:t>
            </a:r>
            <a:r>
              <a:rPr sz="2000" b="1" spc="-5" dirty="0">
                <a:latin typeface="Arial"/>
                <a:cs typeface="Arial"/>
              </a:rPr>
              <a:t>sintomi </a:t>
            </a:r>
            <a:r>
              <a:rPr sz="2000" b="1" dirty="0">
                <a:latin typeface="Arial"/>
                <a:cs typeface="Arial"/>
              </a:rPr>
              <a:t>sono </a:t>
            </a:r>
            <a:r>
              <a:rPr sz="2000" b="1" spc="-5" dirty="0">
                <a:latin typeface="Arial"/>
                <a:cs typeface="Arial"/>
              </a:rPr>
              <a:t>osservabili </a:t>
            </a:r>
            <a:r>
              <a:rPr sz="2000" b="1" dirty="0">
                <a:latin typeface="Arial"/>
                <a:cs typeface="Arial"/>
              </a:rPr>
              <a:t>anche </a:t>
            </a:r>
            <a:r>
              <a:rPr sz="2000" b="1" spc="-5" dirty="0">
                <a:latin typeface="Arial"/>
                <a:cs typeface="Arial"/>
              </a:rPr>
              <a:t>dopo somministrazione </a:t>
            </a:r>
            <a:r>
              <a:rPr sz="2000" b="1" dirty="0">
                <a:latin typeface="Arial"/>
                <a:cs typeface="Arial"/>
              </a:rPr>
              <a:t>per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305435" marR="195580">
              <a:lnSpc>
                <a:spcPct val="100000"/>
              </a:lnSpc>
              <a:spcBef>
                <a:spcPts val="153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Nei pazienti con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glaucoma </a:t>
            </a:r>
            <a:r>
              <a:rPr sz="2000" b="1" dirty="0">
                <a:latin typeface="Arial"/>
                <a:cs typeface="Arial"/>
              </a:rPr>
              <a:t>(non in </a:t>
            </a:r>
            <a:r>
              <a:rPr sz="2000" b="1" spc="-5" dirty="0">
                <a:latin typeface="Arial"/>
                <a:cs typeface="Arial"/>
              </a:rPr>
              <a:t>normali)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si ha un </a:t>
            </a:r>
            <a:r>
              <a:rPr sz="2000" b="1" dirty="0" err="1">
                <a:solidFill>
                  <a:srgbClr val="FF0000"/>
                </a:solidFill>
                <a:latin typeface="Arial"/>
                <a:cs typeface="Arial"/>
              </a:rPr>
              <a:t>aumento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Arial"/>
                <a:cs typeface="Arial"/>
              </a:rPr>
              <a:t>        </a:t>
            </a:r>
            <a:r>
              <a:rPr sz="20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della</a:t>
            </a:r>
            <a:r>
              <a:rPr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sz="20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pressione</a:t>
            </a:r>
            <a:r>
              <a:rPr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intraoculare,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poichè compromesso </a:t>
            </a:r>
            <a:r>
              <a:rPr sz="2000" b="1" spc="-5" dirty="0" err="1">
                <a:solidFill>
                  <a:srgbClr val="FF0000"/>
                </a:solidFill>
                <a:latin typeface="Arial"/>
                <a:cs typeface="Arial"/>
              </a:rPr>
              <a:t>il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          </a:t>
            </a:r>
            <a:r>
              <a:rPr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deflusso</a:t>
            </a:r>
            <a:r>
              <a:rPr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dell'umore 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acqueo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attraverso il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canale di</a:t>
            </a:r>
            <a:r>
              <a:rPr sz="20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Schlemm.</a:t>
            </a:r>
            <a:endParaRPr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16205" marR="5080" algn="ctr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Le turbe </a:t>
            </a:r>
            <a:r>
              <a:rPr sz="2000" b="1" spc="-5" dirty="0">
                <a:latin typeface="Arial"/>
                <a:cs typeface="Arial"/>
              </a:rPr>
              <a:t>dell'accomodazione durano </a:t>
            </a:r>
            <a:r>
              <a:rPr sz="2000" b="1" dirty="0">
                <a:latin typeface="Arial"/>
                <a:cs typeface="Arial"/>
              </a:rPr>
              <a:t>per </a:t>
            </a:r>
            <a:r>
              <a:rPr sz="2000" b="1" spc="-5" dirty="0">
                <a:latin typeface="Arial"/>
                <a:cs typeface="Arial"/>
              </a:rPr>
              <a:t>qualche giorno, la pupilla può  </a:t>
            </a:r>
            <a:r>
              <a:rPr sz="2000" b="1" dirty="0">
                <a:latin typeface="Arial"/>
                <a:cs typeface="Arial"/>
              </a:rPr>
              <a:t>restare </a:t>
            </a:r>
            <a:r>
              <a:rPr sz="2000" b="1" spc="-5" dirty="0">
                <a:latin typeface="Arial"/>
                <a:cs typeface="Arial"/>
              </a:rPr>
              <a:t>dilatata </a:t>
            </a:r>
            <a:r>
              <a:rPr sz="2000" b="1" dirty="0">
                <a:latin typeface="Arial"/>
                <a:cs typeface="Arial"/>
              </a:rPr>
              <a:t>anche una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settimana.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64144" y="1390484"/>
            <a:ext cx="170815" cy="502920"/>
          </a:xfrm>
          <a:custGeom>
            <a:avLst/>
            <a:gdLst/>
            <a:ahLst/>
            <a:cxnLst/>
            <a:rect l="l" t="t" r="r" b="b"/>
            <a:pathLst>
              <a:path w="170814" h="502919">
                <a:moveTo>
                  <a:pt x="56413" y="330492"/>
                </a:moveTo>
                <a:lnTo>
                  <a:pt x="0" y="330492"/>
                </a:lnTo>
                <a:lnTo>
                  <a:pt x="85394" y="502589"/>
                </a:lnTo>
                <a:lnTo>
                  <a:pt x="156423" y="359422"/>
                </a:lnTo>
                <a:lnTo>
                  <a:pt x="56413" y="359422"/>
                </a:lnTo>
                <a:lnTo>
                  <a:pt x="56413" y="330492"/>
                </a:lnTo>
                <a:close/>
              </a:path>
              <a:path w="170814" h="502919">
                <a:moveTo>
                  <a:pt x="114350" y="0"/>
                </a:moveTo>
                <a:lnTo>
                  <a:pt x="56413" y="0"/>
                </a:lnTo>
                <a:lnTo>
                  <a:pt x="56413" y="359422"/>
                </a:lnTo>
                <a:lnTo>
                  <a:pt x="114350" y="359422"/>
                </a:lnTo>
                <a:lnTo>
                  <a:pt x="114350" y="0"/>
                </a:lnTo>
                <a:close/>
              </a:path>
              <a:path w="170814" h="502919">
                <a:moveTo>
                  <a:pt x="170776" y="330492"/>
                </a:moveTo>
                <a:lnTo>
                  <a:pt x="114350" y="330492"/>
                </a:lnTo>
                <a:lnTo>
                  <a:pt x="114350" y="359422"/>
                </a:lnTo>
                <a:lnTo>
                  <a:pt x="156423" y="359422"/>
                </a:lnTo>
                <a:lnTo>
                  <a:pt x="170776" y="3304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16995" y="1454454"/>
            <a:ext cx="1301115" cy="238125"/>
          </a:xfrm>
          <a:custGeom>
            <a:avLst/>
            <a:gdLst/>
            <a:ahLst/>
            <a:cxnLst/>
            <a:rect l="l" t="t" r="r" b="b"/>
            <a:pathLst>
              <a:path w="1301114" h="238125">
                <a:moveTo>
                  <a:pt x="1126773" y="181072"/>
                </a:moveTo>
                <a:lnTo>
                  <a:pt x="1120660" y="237578"/>
                </a:lnTo>
                <a:lnTo>
                  <a:pt x="1267106" y="184276"/>
                </a:lnTo>
                <a:lnTo>
                  <a:pt x="1155725" y="184276"/>
                </a:lnTo>
                <a:lnTo>
                  <a:pt x="1126773" y="181072"/>
                </a:lnTo>
                <a:close/>
              </a:path>
              <a:path w="1301114" h="238125">
                <a:moveTo>
                  <a:pt x="1132869" y="124722"/>
                </a:moveTo>
                <a:lnTo>
                  <a:pt x="1126773" y="181072"/>
                </a:lnTo>
                <a:lnTo>
                  <a:pt x="1155725" y="184276"/>
                </a:lnTo>
                <a:lnTo>
                  <a:pt x="1161821" y="127927"/>
                </a:lnTo>
                <a:lnTo>
                  <a:pt x="1132869" y="124722"/>
                </a:lnTo>
                <a:close/>
              </a:path>
              <a:path w="1301114" h="238125">
                <a:moveTo>
                  <a:pt x="1138948" y="68529"/>
                </a:moveTo>
                <a:lnTo>
                  <a:pt x="1132869" y="124722"/>
                </a:lnTo>
                <a:lnTo>
                  <a:pt x="1161821" y="127927"/>
                </a:lnTo>
                <a:lnTo>
                  <a:pt x="1155725" y="184276"/>
                </a:lnTo>
                <a:lnTo>
                  <a:pt x="1267106" y="184276"/>
                </a:lnTo>
                <a:lnTo>
                  <a:pt x="1300568" y="172097"/>
                </a:lnTo>
                <a:lnTo>
                  <a:pt x="1138948" y="68529"/>
                </a:lnTo>
                <a:close/>
              </a:path>
              <a:path w="1301114" h="238125">
                <a:moveTo>
                  <a:pt x="6095" y="0"/>
                </a:moveTo>
                <a:lnTo>
                  <a:pt x="0" y="56349"/>
                </a:lnTo>
                <a:lnTo>
                  <a:pt x="1126773" y="181072"/>
                </a:lnTo>
                <a:lnTo>
                  <a:pt x="1132869" y="124722"/>
                </a:lnTo>
                <a:lnTo>
                  <a:pt x="6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57213" y="1317383"/>
            <a:ext cx="93345" cy="685800"/>
          </a:xfrm>
          <a:custGeom>
            <a:avLst/>
            <a:gdLst/>
            <a:ahLst/>
            <a:cxnLst/>
            <a:rect l="l" t="t" r="r" b="b"/>
            <a:pathLst>
              <a:path w="93345" h="685800">
                <a:moveTo>
                  <a:pt x="72042" y="379222"/>
                </a:moveTo>
                <a:lnTo>
                  <a:pt x="33540" y="379222"/>
                </a:lnTo>
                <a:lnTo>
                  <a:pt x="35064" y="386829"/>
                </a:lnTo>
                <a:lnTo>
                  <a:pt x="36588" y="395973"/>
                </a:lnTo>
                <a:lnTo>
                  <a:pt x="36588" y="627468"/>
                </a:lnTo>
                <a:lnTo>
                  <a:pt x="39636" y="636600"/>
                </a:lnTo>
                <a:lnTo>
                  <a:pt x="39636" y="639648"/>
                </a:lnTo>
                <a:lnTo>
                  <a:pt x="42697" y="648792"/>
                </a:lnTo>
                <a:lnTo>
                  <a:pt x="44221" y="650316"/>
                </a:lnTo>
                <a:lnTo>
                  <a:pt x="44221" y="651840"/>
                </a:lnTo>
                <a:lnTo>
                  <a:pt x="48793" y="659447"/>
                </a:lnTo>
                <a:lnTo>
                  <a:pt x="48793" y="660971"/>
                </a:lnTo>
                <a:lnTo>
                  <a:pt x="50317" y="660971"/>
                </a:lnTo>
                <a:lnTo>
                  <a:pt x="50317" y="662495"/>
                </a:lnTo>
                <a:lnTo>
                  <a:pt x="56413" y="668591"/>
                </a:lnTo>
                <a:lnTo>
                  <a:pt x="56413" y="670115"/>
                </a:lnTo>
                <a:lnTo>
                  <a:pt x="57937" y="670115"/>
                </a:lnTo>
                <a:lnTo>
                  <a:pt x="57937" y="671626"/>
                </a:lnTo>
                <a:lnTo>
                  <a:pt x="64033" y="676198"/>
                </a:lnTo>
                <a:lnTo>
                  <a:pt x="65557" y="677722"/>
                </a:lnTo>
                <a:lnTo>
                  <a:pt x="67081" y="677722"/>
                </a:lnTo>
                <a:lnTo>
                  <a:pt x="68605" y="679246"/>
                </a:lnTo>
                <a:lnTo>
                  <a:pt x="74714" y="682294"/>
                </a:lnTo>
                <a:lnTo>
                  <a:pt x="76238" y="682294"/>
                </a:lnTo>
                <a:lnTo>
                  <a:pt x="79286" y="683818"/>
                </a:lnTo>
                <a:lnTo>
                  <a:pt x="80810" y="683818"/>
                </a:lnTo>
                <a:lnTo>
                  <a:pt x="88430" y="685342"/>
                </a:lnTo>
                <a:lnTo>
                  <a:pt x="93002" y="647268"/>
                </a:lnTo>
                <a:lnTo>
                  <a:pt x="88430" y="647268"/>
                </a:lnTo>
                <a:lnTo>
                  <a:pt x="86398" y="645744"/>
                </a:lnTo>
                <a:lnTo>
                  <a:pt x="85382" y="645744"/>
                </a:lnTo>
                <a:lnTo>
                  <a:pt x="82334" y="642696"/>
                </a:lnTo>
                <a:lnTo>
                  <a:pt x="83553" y="642696"/>
                </a:lnTo>
                <a:lnTo>
                  <a:pt x="82638" y="641172"/>
                </a:lnTo>
                <a:lnTo>
                  <a:pt x="82334" y="641172"/>
                </a:lnTo>
                <a:lnTo>
                  <a:pt x="77762" y="633552"/>
                </a:lnTo>
                <a:lnTo>
                  <a:pt x="78777" y="633552"/>
                </a:lnTo>
                <a:lnTo>
                  <a:pt x="77255" y="628992"/>
                </a:lnTo>
                <a:lnTo>
                  <a:pt x="76238" y="628992"/>
                </a:lnTo>
                <a:lnTo>
                  <a:pt x="73190" y="610717"/>
                </a:lnTo>
                <a:lnTo>
                  <a:pt x="74714" y="395973"/>
                </a:lnTo>
                <a:lnTo>
                  <a:pt x="73190" y="383794"/>
                </a:lnTo>
                <a:lnTo>
                  <a:pt x="72042" y="379222"/>
                </a:lnTo>
                <a:close/>
              </a:path>
              <a:path w="93345" h="685800">
                <a:moveTo>
                  <a:pt x="86906" y="645744"/>
                </a:moveTo>
                <a:lnTo>
                  <a:pt x="88430" y="647268"/>
                </a:lnTo>
                <a:lnTo>
                  <a:pt x="91478" y="647268"/>
                </a:lnTo>
                <a:lnTo>
                  <a:pt x="86906" y="645744"/>
                </a:lnTo>
                <a:close/>
              </a:path>
              <a:path w="93345" h="685800">
                <a:moveTo>
                  <a:pt x="86906" y="645744"/>
                </a:moveTo>
                <a:lnTo>
                  <a:pt x="91478" y="647268"/>
                </a:lnTo>
                <a:lnTo>
                  <a:pt x="89954" y="646506"/>
                </a:lnTo>
                <a:lnTo>
                  <a:pt x="86906" y="645744"/>
                </a:lnTo>
                <a:close/>
              </a:path>
              <a:path w="93345" h="685800">
                <a:moveTo>
                  <a:pt x="89954" y="646506"/>
                </a:moveTo>
                <a:lnTo>
                  <a:pt x="91478" y="647268"/>
                </a:lnTo>
                <a:lnTo>
                  <a:pt x="93002" y="647268"/>
                </a:lnTo>
                <a:lnTo>
                  <a:pt x="89954" y="646506"/>
                </a:lnTo>
                <a:close/>
              </a:path>
              <a:path w="93345" h="685800">
                <a:moveTo>
                  <a:pt x="85382" y="644220"/>
                </a:moveTo>
                <a:lnTo>
                  <a:pt x="86906" y="645744"/>
                </a:lnTo>
                <a:lnTo>
                  <a:pt x="89954" y="646506"/>
                </a:lnTo>
                <a:lnTo>
                  <a:pt x="85382" y="644220"/>
                </a:lnTo>
                <a:close/>
              </a:path>
              <a:path w="93345" h="685800">
                <a:moveTo>
                  <a:pt x="82334" y="642696"/>
                </a:moveTo>
                <a:lnTo>
                  <a:pt x="85382" y="645744"/>
                </a:lnTo>
                <a:lnTo>
                  <a:pt x="84550" y="644358"/>
                </a:lnTo>
                <a:lnTo>
                  <a:pt x="82334" y="642696"/>
                </a:lnTo>
                <a:close/>
              </a:path>
              <a:path w="93345" h="685800">
                <a:moveTo>
                  <a:pt x="84550" y="644358"/>
                </a:moveTo>
                <a:lnTo>
                  <a:pt x="85382" y="645744"/>
                </a:lnTo>
                <a:lnTo>
                  <a:pt x="86398" y="645744"/>
                </a:lnTo>
                <a:lnTo>
                  <a:pt x="84550" y="644358"/>
                </a:lnTo>
                <a:close/>
              </a:path>
              <a:path w="93345" h="685800">
                <a:moveTo>
                  <a:pt x="83553" y="642696"/>
                </a:moveTo>
                <a:lnTo>
                  <a:pt x="82334" y="642696"/>
                </a:lnTo>
                <a:lnTo>
                  <a:pt x="84550" y="644358"/>
                </a:lnTo>
                <a:lnTo>
                  <a:pt x="83553" y="642696"/>
                </a:lnTo>
                <a:close/>
              </a:path>
              <a:path w="93345" h="685800">
                <a:moveTo>
                  <a:pt x="80810" y="638124"/>
                </a:moveTo>
                <a:lnTo>
                  <a:pt x="82334" y="641172"/>
                </a:lnTo>
                <a:lnTo>
                  <a:pt x="82638" y="641172"/>
                </a:lnTo>
                <a:lnTo>
                  <a:pt x="80810" y="638124"/>
                </a:lnTo>
                <a:close/>
              </a:path>
              <a:path w="93345" h="685800">
                <a:moveTo>
                  <a:pt x="78777" y="633552"/>
                </a:moveTo>
                <a:lnTo>
                  <a:pt x="77762" y="633552"/>
                </a:lnTo>
                <a:lnTo>
                  <a:pt x="79286" y="635076"/>
                </a:lnTo>
                <a:lnTo>
                  <a:pt x="78777" y="633552"/>
                </a:lnTo>
                <a:close/>
              </a:path>
              <a:path w="93345" h="685800">
                <a:moveTo>
                  <a:pt x="76238" y="625944"/>
                </a:moveTo>
                <a:lnTo>
                  <a:pt x="76238" y="628992"/>
                </a:lnTo>
                <a:lnTo>
                  <a:pt x="77255" y="628992"/>
                </a:lnTo>
                <a:lnTo>
                  <a:pt x="76238" y="625944"/>
                </a:lnTo>
                <a:close/>
              </a:path>
              <a:path w="93345" h="685800">
                <a:moveTo>
                  <a:pt x="30492" y="373125"/>
                </a:moveTo>
                <a:lnTo>
                  <a:pt x="33540" y="382270"/>
                </a:lnTo>
                <a:lnTo>
                  <a:pt x="33540" y="379222"/>
                </a:lnTo>
                <a:lnTo>
                  <a:pt x="72042" y="379222"/>
                </a:lnTo>
                <a:lnTo>
                  <a:pt x="70894" y="374650"/>
                </a:lnTo>
                <a:lnTo>
                  <a:pt x="32016" y="374650"/>
                </a:lnTo>
                <a:lnTo>
                  <a:pt x="30492" y="373125"/>
                </a:lnTo>
                <a:close/>
              </a:path>
              <a:path w="93345" h="685800">
                <a:moveTo>
                  <a:pt x="27454" y="367045"/>
                </a:moveTo>
                <a:lnTo>
                  <a:pt x="32016" y="374650"/>
                </a:lnTo>
                <a:lnTo>
                  <a:pt x="70894" y="374650"/>
                </a:lnTo>
                <a:lnTo>
                  <a:pt x="70129" y="371601"/>
                </a:lnTo>
                <a:lnTo>
                  <a:pt x="70129" y="370077"/>
                </a:lnTo>
                <a:lnTo>
                  <a:pt x="30492" y="370077"/>
                </a:lnTo>
                <a:lnTo>
                  <a:pt x="27454" y="367045"/>
                </a:lnTo>
                <a:close/>
              </a:path>
              <a:path w="93345" h="685800">
                <a:moveTo>
                  <a:pt x="56074" y="342332"/>
                </a:moveTo>
                <a:lnTo>
                  <a:pt x="53365" y="345719"/>
                </a:lnTo>
                <a:lnTo>
                  <a:pt x="51841" y="347243"/>
                </a:lnTo>
                <a:lnTo>
                  <a:pt x="51841" y="348754"/>
                </a:lnTo>
                <a:lnTo>
                  <a:pt x="45745" y="353326"/>
                </a:lnTo>
                <a:lnTo>
                  <a:pt x="44221" y="353326"/>
                </a:lnTo>
                <a:lnTo>
                  <a:pt x="42697" y="354850"/>
                </a:lnTo>
                <a:lnTo>
                  <a:pt x="41160" y="354850"/>
                </a:lnTo>
                <a:lnTo>
                  <a:pt x="35064" y="357898"/>
                </a:lnTo>
                <a:lnTo>
                  <a:pt x="33540" y="359422"/>
                </a:lnTo>
                <a:lnTo>
                  <a:pt x="30492" y="359422"/>
                </a:lnTo>
                <a:lnTo>
                  <a:pt x="28968" y="360946"/>
                </a:lnTo>
                <a:lnTo>
                  <a:pt x="21348" y="360946"/>
                </a:lnTo>
                <a:lnTo>
                  <a:pt x="30492" y="370077"/>
                </a:lnTo>
                <a:lnTo>
                  <a:pt x="70129" y="370077"/>
                </a:lnTo>
                <a:lnTo>
                  <a:pt x="70129" y="368553"/>
                </a:lnTo>
                <a:lnTo>
                  <a:pt x="67081" y="359422"/>
                </a:lnTo>
                <a:lnTo>
                  <a:pt x="65557" y="357898"/>
                </a:lnTo>
                <a:lnTo>
                  <a:pt x="60985" y="348754"/>
                </a:lnTo>
                <a:lnTo>
                  <a:pt x="59461" y="347243"/>
                </a:lnTo>
                <a:lnTo>
                  <a:pt x="59461" y="345719"/>
                </a:lnTo>
                <a:lnTo>
                  <a:pt x="56074" y="342332"/>
                </a:lnTo>
                <a:close/>
              </a:path>
              <a:path w="93345" h="685800">
                <a:moveTo>
                  <a:pt x="19824" y="361708"/>
                </a:moveTo>
                <a:lnTo>
                  <a:pt x="24396" y="363994"/>
                </a:lnTo>
                <a:lnTo>
                  <a:pt x="22872" y="362470"/>
                </a:lnTo>
                <a:lnTo>
                  <a:pt x="19824" y="361708"/>
                </a:lnTo>
                <a:close/>
              </a:path>
              <a:path w="93345" h="685800">
                <a:moveTo>
                  <a:pt x="18300" y="360946"/>
                </a:moveTo>
                <a:lnTo>
                  <a:pt x="19824" y="361708"/>
                </a:lnTo>
                <a:lnTo>
                  <a:pt x="22872" y="362470"/>
                </a:lnTo>
                <a:lnTo>
                  <a:pt x="18300" y="360946"/>
                </a:lnTo>
                <a:close/>
              </a:path>
              <a:path w="93345" h="685800">
                <a:moveTo>
                  <a:pt x="21348" y="360946"/>
                </a:moveTo>
                <a:lnTo>
                  <a:pt x="18300" y="360946"/>
                </a:lnTo>
                <a:lnTo>
                  <a:pt x="22872" y="362470"/>
                </a:lnTo>
                <a:lnTo>
                  <a:pt x="21348" y="360946"/>
                </a:lnTo>
                <a:close/>
              </a:path>
              <a:path w="93345" h="685800">
                <a:moveTo>
                  <a:pt x="19824" y="323634"/>
                </a:moveTo>
                <a:lnTo>
                  <a:pt x="16776" y="324396"/>
                </a:lnTo>
                <a:lnTo>
                  <a:pt x="7619" y="325920"/>
                </a:lnTo>
                <a:lnTo>
                  <a:pt x="0" y="333527"/>
                </a:lnTo>
                <a:lnTo>
                  <a:pt x="0" y="351802"/>
                </a:lnTo>
                <a:lnTo>
                  <a:pt x="7619" y="359422"/>
                </a:lnTo>
                <a:lnTo>
                  <a:pt x="16776" y="360946"/>
                </a:lnTo>
                <a:lnTo>
                  <a:pt x="19824" y="361708"/>
                </a:lnTo>
                <a:lnTo>
                  <a:pt x="18300" y="360946"/>
                </a:lnTo>
                <a:lnTo>
                  <a:pt x="22872" y="360946"/>
                </a:lnTo>
                <a:lnTo>
                  <a:pt x="22872" y="324396"/>
                </a:lnTo>
                <a:lnTo>
                  <a:pt x="18300" y="324396"/>
                </a:lnTo>
                <a:lnTo>
                  <a:pt x="19824" y="323634"/>
                </a:lnTo>
                <a:close/>
              </a:path>
              <a:path w="93345" h="685800">
                <a:moveTo>
                  <a:pt x="30492" y="324396"/>
                </a:moveTo>
                <a:lnTo>
                  <a:pt x="22872" y="324396"/>
                </a:lnTo>
                <a:lnTo>
                  <a:pt x="22872" y="360946"/>
                </a:lnTo>
                <a:lnTo>
                  <a:pt x="28968" y="360946"/>
                </a:lnTo>
                <a:lnTo>
                  <a:pt x="30492" y="359422"/>
                </a:lnTo>
                <a:lnTo>
                  <a:pt x="33540" y="359422"/>
                </a:lnTo>
                <a:lnTo>
                  <a:pt x="35064" y="357898"/>
                </a:lnTo>
                <a:lnTo>
                  <a:pt x="41160" y="354850"/>
                </a:lnTo>
                <a:lnTo>
                  <a:pt x="42697" y="354850"/>
                </a:lnTo>
                <a:lnTo>
                  <a:pt x="44221" y="353326"/>
                </a:lnTo>
                <a:lnTo>
                  <a:pt x="45745" y="353326"/>
                </a:lnTo>
                <a:lnTo>
                  <a:pt x="51841" y="348754"/>
                </a:lnTo>
                <a:lnTo>
                  <a:pt x="51841" y="347243"/>
                </a:lnTo>
                <a:lnTo>
                  <a:pt x="53365" y="345719"/>
                </a:lnTo>
                <a:lnTo>
                  <a:pt x="56074" y="342332"/>
                </a:lnTo>
                <a:lnTo>
                  <a:pt x="53365" y="339623"/>
                </a:lnTo>
                <a:lnTo>
                  <a:pt x="53365" y="338099"/>
                </a:lnTo>
                <a:lnTo>
                  <a:pt x="51841" y="338099"/>
                </a:lnTo>
                <a:lnTo>
                  <a:pt x="51841" y="336575"/>
                </a:lnTo>
                <a:lnTo>
                  <a:pt x="45745" y="332003"/>
                </a:lnTo>
                <a:lnTo>
                  <a:pt x="44221" y="330479"/>
                </a:lnTo>
                <a:lnTo>
                  <a:pt x="42697" y="330479"/>
                </a:lnTo>
                <a:lnTo>
                  <a:pt x="41160" y="328968"/>
                </a:lnTo>
                <a:lnTo>
                  <a:pt x="35064" y="325920"/>
                </a:lnTo>
                <a:lnTo>
                  <a:pt x="33540" y="325920"/>
                </a:lnTo>
                <a:lnTo>
                  <a:pt x="30492" y="324396"/>
                </a:lnTo>
                <a:close/>
              </a:path>
              <a:path w="93345" h="685800">
                <a:moveTo>
                  <a:pt x="68097" y="322872"/>
                </a:moveTo>
                <a:lnTo>
                  <a:pt x="22872" y="322872"/>
                </a:lnTo>
                <a:lnTo>
                  <a:pt x="18300" y="324396"/>
                </a:lnTo>
                <a:lnTo>
                  <a:pt x="30492" y="324396"/>
                </a:lnTo>
                <a:lnTo>
                  <a:pt x="33540" y="325920"/>
                </a:lnTo>
                <a:lnTo>
                  <a:pt x="35064" y="325920"/>
                </a:lnTo>
                <a:lnTo>
                  <a:pt x="41160" y="328968"/>
                </a:lnTo>
                <a:lnTo>
                  <a:pt x="42697" y="330479"/>
                </a:lnTo>
                <a:lnTo>
                  <a:pt x="44221" y="330479"/>
                </a:lnTo>
                <a:lnTo>
                  <a:pt x="45745" y="332003"/>
                </a:lnTo>
                <a:lnTo>
                  <a:pt x="51841" y="336575"/>
                </a:lnTo>
                <a:lnTo>
                  <a:pt x="51841" y="338099"/>
                </a:lnTo>
                <a:lnTo>
                  <a:pt x="53365" y="338099"/>
                </a:lnTo>
                <a:lnTo>
                  <a:pt x="53365" y="339623"/>
                </a:lnTo>
                <a:lnTo>
                  <a:pt x="56074" y="342332"/>
                </a:lnTo>
                <a:lnTo>
                  <a:pt x="59461" y="338099"/>
                </a:lnTo>
                <a:lnTo>
                  <a:pt x="60985" y="336575"/>
                </a:lnTo>
                <a:lnTo>
                  <a:pt x="60985" y="335051"/>
                </a:lnTo>
                <a:lnTo>
                  <a:pt x="65557" y="327444"/>
                </a:lnTo>
                <a:lnTo>
                  <a:pt x="67081" y="325920"/>
                </a:lnTo>
                <a:lnTo>
                  <a:pt x="68097" y="322872"/>
                </a:lnTo>
                <a:close/>
              </a:path>
              <a:path w="93345" h="685800">
                <a:moveTo>
                  <a:pt x="22872" y="322872"/>
                </a:moveTo>
                <a:lnTo>
                  <a:pt x="19824" y="323634"/>
                </a:lnTo>
                <a:lnTo>
                  <a:pt x="18300" y="324396"/>
                </a:lnTo>
                <a:lnTo>
                  <a:pt x="22872" y="322872"/>
                </a:lnTo>
                <a:close/>
              </a:path>
              <a:path w="93345" h="685800">
                <a:moveTo>
                  <a:pt x="70129" y="315252"/>
                </a:moveTo>
                <a:lnTo>
                  <a:pt x="30492" y="315252"/>
                </a:lnTo>
                <a:lnTo>
                  <a:pt x="24396" y="321348"/>
                </a:lnTo>
                <a:lnTo>
                  <a:pt x="19824" y="323634"/>
                </a:lnTo>
                <a:lnTo>
                  <a:pt x="22872" y="322872"/>
                </a:lnTo>
                <a:lnTo>
                  <a:pt x="68097" y="322872"/>
                </a:lnTo>
                <a:lnTo>
                  <a:pt x="70129" y="316776"/>
                </a:lnTo>
                <a:lnTo>
                  <a:pt x="70129" y="315252"/>
                </a:lnTo>
                <a:close/>
              </a:path>
              <a:path w="93345" h="685800">
                <a:moveTo>
                  <a:pt x="27444" y="318300"/>
                </a:moveTo>
                <a:lnTo>
                  <a:pt x="21348" y="322872"/>
                </a:lnTo>
                <a:lnTo>
                  <a:pt x="24396" y="321348"/>
                </a:lnTo>
                <a:lnTo>
                  <a:pt x="27444" y="318300"/>
                </a:lnTo>
                <a:close/>
              </a:path>
              <a:path w="93345" h="685800">
                <a:moveTo>
                  <a:pt x="71439" y="309168"/>
                </a:moveTo>
                <a:lnTo>
                  <a:pt x="32016" y="309168"/>
                </a:lnTo>
                <a:lnTo>
                  <a:pt x="27444" y="318300"/>
                </a:lnTo>
                <a:lnTo>
                  <a:pt x="30492" y="315252"/>
                </a:lnTo>
                <a:lnTo>
                  <a:pt x="70129" y="315252"/>
                </a:lnTo>
                <a:lnTo>
                  <a:pt x="70129" y="313728"/>
                </a:lnTo>
                <a:lnTo>
                  <a:pt x="71439" y="309168"/>
                </a:lnTo>
                <a:close/>
              </a:path>
              <a:path w="93345" h="685800">
                <a:moveTo>
                  <a:pt x="33540" y="303072"/>
                </a:moveTo>
                <a:lnTo>
                  <a:pt x="30492" y="312204"/>
                </a:lnTo>
                <a:lnTo>
                  <a:pt x="32016" y="309168"/>
                </a:lnTo>
                <a:lnTo>
                  <a:pt x="71439" y="309168"/>
                </a:lnTo>
                <a:lnTo>
                  <a:pt x="72314" y="306120"/>
                </a:lnTo>
                <a:lnTo>
                  <a:pt x="33540" y="306120"/>
                </a:lnTo>
                <a:lnTo>
                  <a:pt x="33540" y="303072"/>
                </a:lnTo>
                <a:close/>
              </a:path>
              <a:path w="93345" h="685800">
                <a:moveTo>
                  <a:pt x="88430" y="0"/>
                </a:moveTo>
                <a:lnTo>
                  <a:pt x="80810" y="1524"/>
                </a:lnTo>
                <a:lnTo>
                  <a:pt x="76238" y="1524"/>
                </a:lnTo>
                <a:lnTo>
                  <a:pt x="74714" y="3048"/>
                </a:lnTo>
                <a:lnTo>
                  <a:pt x="68605" y="6096"/>
                </a:lnTo>
                <a:lnTo>
                  <a:pt x="67081" y="6096"/>
                </a:lnTo>
                <a:lnTo>
                  <a:pt x="64033" y="9131"/>
                </a:lnTo>
                <a:lnTo>
                  <a:pt x="57937" y="13703"/>
                </a:lnTo>
                <a:lnTo>
                  <a:pt x="56413" y="15227"/>
                </a:lnTo>
                <a:lnTo>
                  <a:pt x="56413" y="16751"/>
                </a:lnTo>
                <a:lnTo>
                  <a:pt x="50317" y="22847"/>
                </a:lnTo>
                <a:lnTo>
                  <a:pt x="50317" y="24371"/>
                </a:lnTo>
                <a:lnTo>
                  <a:pt x="48793" y="24371"/>
                </a:lnTo>
                <a:lnTo>
                  <a:pt x="48793" y="25895"/>
                </a:lnTo>
                <a:lnTo>
                  <a:pt x="44221" y="33502"/>
                </a:lnTo>
                <a:lnTo>
                  <a:pt x="44221" y="35026"/>
                </a:lnTo>
                <a:lnTo>
                  <a:pt x="42697" y="36550"/>
                </a:lnTo>
                <a:lnTo>
                  <a:pt x="39636" y="45694"/>
                </a:lnTo>
                <a:lnTo>
                  <a:pt x="39636" y="48729"/>
                </a:lnTo>
                <a:lnTo>
                  <a:pt x="36588" y="60921"/>
                </a:lnTo>
                <a:lnTo>
                  <a:pt x="36588" y="287845"/>
                </a:lnTo>
                <a:lnTo>
                  <a:pt x="35064" y="295452"/>
                </a:lnTo>
                <a:lnTo>
                  <a:pt x="33540" y="306120"/>
                </a:lnTo>
                <a:lnTo>
                  <a:pt x="72314" y="306120"/>
                </a:lnTo>
                <a:lnTo>
                  <a:pt x="73190" y="303072"/>
                </a:lnTo>
                <a:lnTo>
                  <a:pt x="73200" y="287845"/>
                </a:lnTo>
                <a:lnTo>
                  <a:pt x="74714" y="73101"/>
                </a:lnTo>
                <a:lnTo>
                  <a:pt x="74714" y="63969"/>
                </a:lnTo>
                <a:lnTo>
                  <a:pt x="76238" y="54825"/>
                </a:lnTo>
                <a:lnTo>
                  <a:pt x="77254" y="54825"/>
                </a:lnTo>
                <a:lnTo>
                  <a:pt x="78270" y="51777"/>
                </a:lnTo>
                <a:lnTo>
                  <a:pt x="77762" y="51777"/>
                </a:lnTo>
                <a:lnTo>
                  <a:pt x="79286" y="48729"/>
                </a:lnTo>
                <a:lnTo>
                  <a:pt x="79593" y="48729"/>
                </a:lnTo>
                <a:lnTo>
                  <a:pt x="82334" y="44170"/>
                </a:lnTo>
                <a:lnTo>
                  <a:pt x="82634" y="44170"/>
                </a:lnTo>
                <a:lnTo>
                  <a:pt x="83550" y="42646"/>
                </a:lnTo>
                <a:lnTo>
                  <a:pt x="82334" y="42646"/>
                </a:lnTo>
                <a:lnTo>
                  <a:pt x="85382" y="39598"/>
                </a:lnTo>
                <a:lnTo>
                  <a:pt x="86398" y="39598"/>
                </a:lnTo>
                <a:lnTo>
                  <a:pt x="88430" y="38074"/>
                </a:lnTo>
                <a:lnTo>
                  <a:pt x="89192" y="38074"/>
                </a:lnTo>
                <a:lnTo>
                  <a:pt x="91478" y="36550"/>
                </a:lnTo>
                <a:lnTo>
                  <a:pt x="92819" y="36550"/>
                </a:lnTo>
                <a:lnTo>
                  <a:pt x="88430" y="0"/>
                </a:lnTo>
                <a:close/>
              </a:path>
              <a:path w="93345" h="685800">
                <a:moveTo>
                  <a:pt x="77254" y="54825"/>
                </a:moveTo>
                <a:lnTo>
                  <a:pt x="76238" y="54825"/>
                </a:lnTo>
                <a:lnTo>
                  <a:pt x="76238" y="57873"/>
                </a:lnTo>
                <a:lnTo>
                  <a:pt x="77254" y="54825"/>
                </a:lnTo>
                <a:close/>
              </a:path>
              <a:path w="93345" h="685800">
                <a:moveTo>
                  <a:pt x="79286" y="48729"/>
                </a:moveTo>
                <a:lnTo>
                  <a:pt x="77762" y="51777"/>
                </a:lnTo>
                <a:lnTo>
                  <a:pt x="78902" y="49880"/>
                </a:lnTo>
                <a:lnTo>
                  <a:pt x="79286" y="48729"/>
                </a:lnTo>
                <a:close/>
              </a:path>
              <a:path w="93345" h="685800">
                <a:moveTo>
                  <a:pt x="78902" y="49880"/>
                </a:moveTo>
                <a:lnTo>
                  <a:pt x="77762" y="51777"/>
                </a:lnTo>
                <a:lnTo>
                  <a:pt x="78270" y="51777"/>
                </a:lnTo>
                <a:lnTo>
                  <a:pt x="78902" y="49880"/>
                </a:lnTo>
                <a:close/>
              </a:path>
              <a:path w="93345" h="685800">
                <a:moveTo>
                  <a:pt x="79593" y="48729"/>
                </a:moveTo>
                <a:lnTo>
                  <a:pt x="79286" y="48729"/>
                </a:lnTo>
                <a:lnTo>
                  <a:pt x="78902" y="49880"/>
                </a:lnTo>
                <a:lnTo>
                  <a:pt x="79593" y="48729"/>
                </a:lnTo>
                <a:close/>
              </a:path>
              <a:path w="93345" h="685800">
                <a:moveTo>
                  <a:pt x="82634" y="44170"/>
                </a:moveTo>
                <a:lnTo>
                  <a:pt x="82334" y="44170"/>
                </a:lnTo>
                <a:lnTo>
                  <a:pt x="80810" y="47205"/>
                </a:lnTo>
                <a:lnTo>
                  <a:pt x="82634" y="44170"/>
                </a:lnTo>
                <a:close/>
              </a:path>
              <a:path w="93345" h="685800">
                <a:moveTo>
                  <a:pt x="85382" y="39598"/>
                </a:moveTo>
                <a:lnTo>
                  <a:pt x="82334" y="42646"/>
                </a:lnTo>
                <a:lnTo>
                  <a:pt x="84548" y="40985"/>
                </a:lnTo>
                <a:lnTo>
                  <a:pt x="85382" y="39598"/>
                </a:lnTo>
                <a:close/>
              </a:path>
              <a:path w="93345" h="685800">
                <a:moveTo>
                  <a:pt x="84548" y="40985"/>
                </a:moveTo>
                <a:lnTo>
                  <a:pt x="82334" y="42646"/>
                </a:lnTo>
                <a:lnTo>
                  <a:pt x="83550" y="42646"/>
                </a:lnTo>
                <a:lnTo>
                  <a:pt x="84548" y="40985"/>
                </a:lnTo>
                <a:close/>
              </a:path>
              <a:path w="93345" h="685800">
                <a:moveTo>
                  <a:pt x="87668" y="39408"/>
                </a:moveTo>
                <a:lnTo>
                  <a:pt x="86906" y="39598"/>
                </a:lnTo>
                <a:lnTo>
                  <a:pt x="85382" y="41122"/>
                </a:lnTo>
                <a:lnTo>
                  <a:pt x="87668" y="39408"/>
                </a:lnTo>
                <a:close/>
              </a:path>
              <a:path w="93345" h="685800">
                <a:moveTo>
                  <a:pt x="86398" y="39598"/>
                </a:moveTo>
                <a:lnTo>
                  <a:pt x="85382" y="39598"/>
                </a:lnTo>
                <a:lnTo>
                  <a:pt x="84548" y="40985"/>
                </a:lnTo>
                <a:lnTo>
                  <a:pt x="86398" y="39598"/>
                </a:lnTo>
                <a:close/>
              </a:path>
              <a:path w="93345" h="685800">
                <a:moveTo>
                  <a:pt x="89192" y="38074"/>
                </a:moveTo>
                <a:lnTo>
                  <a:pt x="88430" y="38074"/>
                </a:lnTo>
                <a:lnTo>
                  <a:pt x="86906" y="39598"/>
                </a:lnTo>
                <a:lnTo>
                  <a:pt x="89192" y="38074"/>
                </a:lnTo>
                <a:close/>
              </a:path>
              <a:path w="93345" h="685800">
                <a:moveTo>
                  <a:pt x="91478" y="36550"/>
                </a:moveTo>
                <a:lnTo>
                  <a:pt x="86906" y="39598"/>
                </a:lnTo>
                <a:lnTo>
                  <a:pt x="87668" y="39408"/>
                </a:lnTo>
                <a:lnTo>
                  <a:pt x="91478" y="36550"/>
                </a:lnTo>
                <a:close/>
              </a:path>
              <a:path w="93345" h="685800">
                <a:moveTo>
                  <a:pt x="92819" y="36550"/>
                </a:moveTo>
                <a:lnTo>
                  <a:pt x="91478" y="36550"/>
                </a:lnTo>
                <a:lnTo>
                  <a:pt x="87668" y="39408"/>
                </a:lnTo>
                <a:lnTo>
                  <a:pt x="93002" y="38074"/>
                </a:lnTo>
                <a:lnTo>
                  <a:pt x="92819" y="36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37134" y="2531198"/>
            <a:ext cx="93345" cy="685800"/>
          </a:xfrm>
          <a:custGeom>
            <a:avLst/>
            <a:gdLst/>
            <a:ahLst/>
            <a:cxnLst/>
            <a:rect l="l" t="t" r="r" b="b"/>
            <a:pathLst>
              <a:path w="93345" h="685800">
                <a:moveTo>
                  <a:pt x="79286" y="638124"/>
                </a:moveTo>
                <a:lnTo>
                  <a:pt x="39636" y="638124"/>
                </a:lnTo>
                <a:lnTo>
                  <a:pt x="39636" y="639648"/>
                </a:lnTo>
                <a:lnTo>
                  <a:pt x="42684" y="648792"/>
                </a:lnTo>
                <a:lnTo>
                  <a:pt x="44208" y="650303"/>
                </a:lnTo>
                <a:lnTo>
                  <a:pt x="44208" y="651827"/>
                </a:lnTo>
                <a:lnTo>
                  <a:pt x="48780" y="659447"/>
                </a:lnTo>
                <a:lnTo>
                  <a:pt x="48780" y="660971"/>
                </a:lnTo>
                <a:lnTo>
                  <a:pt x="50304" y="662495"/>
                </a:lnTo>
                <a:lnTo>
                  <a:pt x="54889" y="668578"/>
                </a:lnTo>
                <a:lnTo>
                  <a:pt x="56413" y="670102"/>
                </a:lnTo>
                <a:lnTo>
                  <a:pt x="57937" y="670102"/>
                </a:lnTo>
                <a:lnTo>
                  <a:pt x="57937" y="671626"/>
                </a:lnTo>
                <a:lnTo>
                  <a:pt x="64033" y="676198"/>
                </a:lnTo>
                <a:lnTo>
                  <a:pt x="65557" y="677722"/>
                </a:lnTo>
                <a:lnTo>
                  <a:pt x="67081" y="677722"/>
                </a:lnTo>
                <a:lnTo>
                  <a:pt x="68605" y="679246"/>
                </a:lnTo>
                <a:lnTo>
                  <a:pt x="74701" y="682294"/>
                </a:lnTo>
                <a:lnTo>
                  <a:pt x="76225" y="682294"/>
                </a:lnTo>
                <a:lnTo>
                  <a:pt x="77749" y="683818"/>
                </a:lnTo>
                <a:lnTo>
                  <a:pt x="80810" y="683818"/>
                </a:lnTo>
                <a:lnTo>
                  <a:pt x="86906" y="685342"/>
                </a:lnTo>
                <a:lnTo>
                  <a:pt x="93002" y="647268"/>
                </a:lnTo>
                <a:lnTo>
                  <a:pt x="88430" y="647268"/>
                </a:lnTo>
                <a:lnTo>
                  <a:pt x="86601" y="646049"/>
                </a:lnTo>
                <a:lnTo>
                  <a:pt x="85382" y="645744"/>
                </a:lnTo>
                <a:lnTo>
                  <a:pt x="86144" y="645744"/>
                </a:lnTo>
                <a:lnTo>
                  <a:pt x="83858" y="644220"/>
                </a:lnTo>
                <a:lnTo>
                  <a:pt x="85382" y="644220"/>
                </a:lnTo>
                <a:lnTo>
                  <a:pt x="79286" y="638124"/>
                </a:lnTo>
                <a:close/>
              </a:path>
              <a:path w="93345" h="685800">
                <a:moveTo>
                  <a:pt x="86601" y="646049"/>
                </a:moveTo>
                <a:lnTo>
                  <a:pt x="88430" y="647268"/>
                </a:lnTo>
                <a:lnTo>
                  <a:pt x="87414" y="646252"/>
                </a:lnTo>
                <a:lnTo>
                  <a:pt x="86601" y="646049"/>
                </a:lnTo>
                <a:close/>
              </a:path>
              <a:path w="93345" h="685800">
                <a:moveTo>
                  <a:pt x="87414" y="646252"/>
                </a:moveTo>
                <a:lnTo>
                  <a:pt x="88430" y="647268"/>
                </a:lnTo>
                <a:lnTo>
                  <a:pt x="91478" y="647268"/>
                </a:lnTo>
                <a:lnTo>
                  <a:pt x="87414" y="646252"/>
                </a:lnTo>
                <a:close/>
              </a:path>
              <a:path w="93345" h="685800">
                <a:moveTo>
                  <a:pt x="87287" y="646125"/>
                </a:moveTo>
                <a:lnTo>
                  <a:pt x="87414" y="646252"/>
                </a:lnTo>
                <a:lnTo>
                  <a:pt x="91478" y="647268"/>
                </a:lnTo>
                <a:lnTo>
                  <a:pt x="89954" y="646658"/>
                </a:lnTo>
                <a:lnTo>
                  <a:pt x="87287" y="646125"/>
                </a:lnTo>
                <a:close/>
              </a:path>
              <a:path w="93345" h="685800">
                <a:moveTo>
                  <a:pt x="89954" y="646658"/>
                </a:moveTo>
                <a:lnTo>
                  <a:pt x="91478" y="647268"/>
                </a:lnTo>
                <a:lnTo>
                  <a:pt x="93002" y="647268"/>
                </a:lnTo>
                <a:lnTo>
                  <a:pt x="89954" y="646658"/>
                </a:lnTo>
                <a:close/>
              </a:path>
              <a:path w="93345" h="685800">
                <a:moveTo>
                  <a:pt x="86398" y="645236"/>
                </a:moveTo>
                <a:lnTo>
                  <a:pt x="87287" y="646125"/>
                </a:lnTo>
                <a:lnTo>
                  <a:pt x="89954" y="646658"/>
                </a:lnTo>
                <a:lnTo>
                  <a:pt x="86398" y="645236"/>
                </a:lnTo>
                <a:close/>
              </a:path>
              <a:path w="93345" h="685800">
                <a:moveTo>
                  <a:pt x="86470" y="645961"/>
                </a:moveTo>
                <a:lnTo>
                  <a:pt x="86601" y="646049"/>
                </a:lnTo>
                <a:lnTo>
                  <a:pt x="87414" y="646252"/>
                </a:lnTo>
                <a:lnTo>
                  <a:pt x="87287" y="646125"/>
                </a:lnTo>
                <a:lnTo>
                  <a:pt x="86470" y="645961"/>
                </a:lnTo>
                <a:close/>
              </a:path>
              <a:path w="93345" h="685800">
                <a:moveTo>
                  <a:pt x="83858" y="644220"/>
                </a:moveTo>
                <a:lnTo>
                  <a:pt x="86470" y="645961"/>
                </a:lnTo>
                <a:lnTo>
                  <a:pt x="87287" y="646125"/>
                </a:lnTo>
                <a:lnTo>
                  <a:pt x="86398" y="645236"/>
                </a:lnTo>
                <a:lnTo>
                  <a:pt x="83858" y="644220"/>
                </a:lnTo>
                <a:close/>
              </a:path>
              <a:path w="93345" h="685800">
                <a:moveTo>
                  <a:pt x="85382" y="645744"/>
                </a:moveTo>
                <a:lnTo>
                  <a:pt x="86601" y="646049"/>
                </a:lnTo>
                <a:lnTo>
                  <a:pt x="86470" y="645961"/>
                </a:lnTo>
                <a:lnTo>
                  <a:pt x="85382" y="645744"/>
                </a:lnTo>
                <a:close/>
              </a:path>
              <a:path w="93345" h="685800">
                <a:moveTo>
                  <a:pt x="86144" y="645744"/>
                </a:moveTo>
                <a:lnTo>
                  <a:pt x="85382" y="645744"/>
                </a:lnTo>
                <a:lnTo>
                  <a:pt x="86470" y="645961"/>
                </a:lnTo>
                <a:lnTo>
                  <a:pt x="86144" y="645744"/>
                </a:lnTo>
                <a:close/>
              </a:path>
              <a:path w="93345" h="685800">
                <a:moveTo>
                  <a:pt x="85382" y="644220"/>
                </a:moveTo>
                <a:lnTo>
                  <a:pt x="83858" y="644220"/>
                </a:lnTo>
                <a:lnTo>
                  <a:pt x="86398" y="645236"/>
                </a:lnTo>
                <a:lnTo>
                  <a:pt x="85382" y="644220"/>
                </a:lnTo>
                <a:close/>
              </a:path>
              <a:path w="93345" h="685800">
                <a:moveTo>
                  <a:pt x="72034" y="379221"/>
                </a:moveTo>
                <a:lnTo>
                  <a:pt x="33540" y="379221"/>
                </a:lnTo>
                <a:lnTo>
                  <a:pt x="35064" y="386829"/>
                </a:lnTo>
                <a:lnTo>
                  <a:pt x="35064" y="613752"/>
                </a:lnTo>
                <a:lnTo>
                  <a:pt x="36588" y="625944"/>
                </a:lnTo>
                <a:lnTo>
                  <a:pt x="38112" y="636600"/>
                </a:lnTo>
                <a:lnTo>
                  <a:pt x="38112" y="638124"/>
                </a:lnTo>
                <a:lnTo>
                  <a:pt x="79286" y="638124"/>
                </a:lnTo>
                <a:lnTo>
                  <a:pt x="82334" y="641172"/>
                </a:lnTo>
                <a:lnTo>
                  <a:pt x="77749" y="633552"/>
                </a:lnTo>
                <a:lnTo>
                  <a:pt x="78520" y="633552"/>
                </a:lnTo>
                <a:lnTo>
                  <a:pt x="74701" y="625944"/>
                </a:lnTo>
                <a:lnTo>
                  <a:pt x="75789" y="625944"/>
                </a:lnTo>
                <a:lnTo>
                  <a:pt x="74701" y="618324"/>
                </a:lnTo>
                <a:lnTo>
                  <a:pt x="73177" y="610717"/>
                </a:lnTo>
                <a:lnTo>
                  <a:pt x="73177" y="383793"/>
                </a:lnTo>
                <a:lnTo>
                  <a:pt x="72034" y="379221"/>
                </a:lnTo>
                <a:close/>
              </a:path>
              <a:path w="93345" h="685800">
                <a:moveTo>
                  <a:pt x="78520" y="633552"/>
                </a:moveTo>
                <a:lnTo>
                  <a:pt x="77749" y="633552"/>
                </a:lnTo>
                <a:lnTo>
                  <a:pt x="79286" y="635076"/>
                </a:lnTo>
                <a:lnTo>
                  <a:pt x="78520" y="633552"/>
                </a:lnTo>
                <a:close/>
              </a:path>
              <a:path w="93345" h="685800">
                <a:moveTo>
                  <a:pt x="76222" y="628975"/>
                </a:moveTo>
                <a:close/>
              </a:path>
              <a:path w="93345" h="685800">
                <a:moveTo>
                  <a:pt x="75789" y="625944"/>
                </a:moveTo>
                <a:lnTo>
                  <a:pt x="74701" y="625944"/>
                </a:lnTo>
                <a:lnTo>
                  <a:pt x="76222" y="628975"/>
                </a:lnTo>
                <a:lnTo>
                  <a:pt x="75789" y="625944"/>
                </a:lnTo>
                <a:close/>
              </a:path>
              <a:path w="93345" h="685800">
                <a:moveTo>
                  <a:pt x="30492" y="373125"/>
                </a:moveTo>
                <a:lnTo>
                  <a:pt x="33540" y="382269"/>
                </a:lnTo>
                <a:lnTo>
                  <a:pt x="33540" y="379221"/>
                </a:lnTo>
                <a:lnTo>
                  <a:pt x="72034" y="379221"/>
                </a:lnTo>
                <a:lnTo>
                  <a:pt x="70891" y="374650"/>
                </a:lnTo>
                <a:lnTo>
                  <a:pt x="32016" y="374650"/>
                </a:lnTo>
                <a:lnTo>
                  <a:pt x="30492" y="373125"/>
                </a:lnTo>
                <a:close/>
              </a:path>
              <a:path w="93345" h="685800">
                <a:moveTo>
                  <a:pt x="69620" y="367029"/>
                </a:moveTo>
                <a:lnTo>
                  <a:pt x="27444" y="367029"/>
                </a:lnTo>
                <a:lnTo>
                  <a:pt x="32016" y="374650"/>
                </a:lnTo>
                <a:lnTo>
                  <a:pt x="70891" y="374650"/>
                </a:lnTo>
                <a:lnTo>
                  <a:pt x="70129" y="371601"/>
                </a:lnTo>
                <a:lnTo>
                  <a:pt x="70129" y="368553"/>
                </a:lnTo>
                <a:lnTo>
                  <a:pt x="69620" y="367029"/>
                </a:lnTo>
                <a:close/>
              </a:path>
              <a:path w="93345" h="685800">
                <a:moveTo>
                  <a:pt x="24384" y="363994"/>
                </a:moveTo>
                <a:lnTo>
                  <a:pt x="28968" y="370077"/>
                </a:lnTo>
                <a:lnTo>
                  <a:pt x="27444" y="367029"/>
                </a:lnTo>
                <a:lnTo>
                  <a:pt x="69620" y="367029"/>
                </a:lnTo>
                <a:lnTo>
                  <a:pt x="69111" y="365505"/>
                </a:lnTo>
                <a:lnTo>
                  <a:pt x="27444" y="365505"/>
                </a:lnTo>
                <a:lnTo>
                  <a:pt x="24384" y="363994"/>
                </a:lnTo>
                <a:close/>
              </a:path>
              <a:path w="93345" h="685800">
                <a:moveTo>
                  <a:pt x="60985" y="347230"/>
                </a:moveTo>
                <a:lnTo>
                  <a:pt x="50304" y="347230"/>
                </a:lnTo>
                <a:lnTo>
                  <a:pt x="42684" y="354850"/>
                </a:lnTo>
                <a:lnTo>
                  <a:pt x="41160" y="354850"/>
                </a:lnTo>
                <a:lnTo>
                  <a:pt x="33540" y="357898"/>
                </a:lnTo>
                <a:lnTo>
                  <a:pt x="32016" y="359422"/>
                </a:lnTo>
                <a:lnTo>
                  <a:pt x="28968" y="359422"/>
                </a:lnTo>
                <a:lnTo>
                  <a:pt x="21336" y="360946"/>
                </a:lnTo>
                <a:lnTo>
                  <a:pt x="27444" y="365505"/>
                </a:lnTo>
                <a:lnTo>
                  <a:pt x="69111" y="365505"/>
                </a:lnTo>
                <a:lnTo>
                  <a:pt x="67081" y="359422"/>
                </a:lnTo>
                <a:lnTo>
                  <a:pt x="65557" y="357898"/>
                </a:lnTo>
                <a:lnTo>
                  <a:pt x="65557" y="356374"/>
                </a:lnTo>
                <a:lnTo>
                  <a:pt x="60985" y="348754"/>
                </a:lnTo>
                <a:lnTo>
                  <a:pt x="60985" y="347230"/>
                </a:lnTo>
                <a:close/>
              </a:path>
              <a:path w="93345" h="685800">
                <a:moveTo>
                  <a:pt x="20320" y="361962"/>
                </a:moveTo>
                <a:lnTo>
                  <a:pt x="24384" y="363994"/>
                </a:lnTo>
                <a:lnTo>
                  <a:pt x="22860" y="362470"/>
                </a:lnTo>
                <a:lnTo>
                  <a:pt x="20320" y="361962"/>
                </a:lnTo>
                <a:close/>
              </a:path>
              <a:path w="93345" h="685800">
                <a:moveTo>
                  <a:pt x="18287" y="360946"/>
                </a:moveTo>
                <a:lnTo>
                  <a:pt x="20320" y="361962"/>
                </a:lnTo>
                <a:lnTo>
                  <a:pt x="22860" y="362470"/>
                </a:lnTo>
                <a:lnTo>
                  <a:pt x="18287" y="360946"/>
                </a:lnTo>
                <a:close/>
              </a:path>
              <a:path w="93345" h="685800">
                <a:moveTo>
                  <a:pt x="21336" y="360946"/>
                </a:moveTo>
                <a:lnTo>
                  <a:pt x="18287" y="360946"/>
                </a:lnTo>
                <a:lnTo>
                  <a:pt x="22860" y="362470"/>
                </a:lnTo>
                <a:lnTo>
                  <a:pt x="21336" y="360946"/>
                </a:lnTo>
                <a:close/>
              </a:path>
              <a:path w="93345" h="685800">
                <a:moveTo>
                  <a:pt x="21336" y="322872"/>
                </a:moveTo>
                <a:lnTo>
                  <a:pt x="15239" y="322872"/>
                </a:lnTo>
                <a:lnTo>
                  <a:pt x="6096" y="324396"/>
                </a:lnTo>
                <a:lnTo>
                  <a:pt x="0" y="333527"/>
                </a:lnTo>
                <a:lnTo>
                  <a:pt x="0" y="351802"/>
                </a:lnTo>
                <a:lnTo>
                  <a:pt x="6096" y="359422"/>
                </a:lnTo>
                <a:lnTo>
                  <a:pt x="15239" y="360946"/>
                </a:lnTo>
                <a:lnTo>
                  <a:pt x="20320" y="361962"/>
                </a:lnTo>
                <a:lnTo>
                  <a:pt x="18287" y="360946"/>
                </a:lnTo>
                <a:lnTo>
                  <a:pt x="21336" y="360946"/>
                </a:lnTo>
                <a:lnTo>
                  <a:pt x="21336" y="324396"/>
                </a:lnTo>
                <a:lnTo>
                  <a:pt x="18287" y="324396"/>
                </a:lnTo>
                <a:lnTo>
                  <a:pt x="21336" y="322872"/>
                </a:lnTo>
                <a:close/>
              </a:path>
              <a:path w="93345" h="685800">
                <a:moveTo>
                  <a:pt x="22289" y="323062"/>
                </a:moveTo>
                <a:lnTo>
                  <a:pt x="21336" y="323380"/>
                </a:lnTo>
                <a:lnTo>
                  <a:pt x="21336" y="360946"/>
                </a:lnTo>
                <a:lnTo>
                  <a:pt x="28968" y="359422"/>
                </a:lnTo>
                <a:lnTo>
                  <a:pt x="32016" y="359422"/>
                </a:lnTo>
                <a:lnTo>
                  <a:pt x="33540" y="357898"/>
                </a:lnTo>
                <a:lnTo>
                  <a:pt x="41160" y="354850"/>
                </a:lnTo>
                <a:lnTo>
                  <a:pt x="42684" y="354850"/>
                </a:lnTo>
                <a:lnTo>
                  <a:pt x="50304" y="347230"/>
                </a:lnTo>
                <a:lnTo>
                  <a:pt x="51828" y="347230"/>
                </a:lnTo>
                <a:lnTo>
                  <a:pt x="53352" y="345719"/>
                </a:lnTo>
                <a:lnTo>
                  <a:pt x="53352" y="344195"/>
                </a:lnTo>
                <a:lnTo>
                  <a:pt x="55642" y="341908"/>
                </a:lnTo>
                <a:lnTo>
                  <a:pt x="53352" y="339623"/>
                </a:lnTo>
                <a:lnTo>
                  <a:pt x="53352" y="338099"/>
                </a:lnTo>
                <a:lnTo>
                  <a:pt x="51828" y="338099"/>
                </a:lnTo>
                <a:lnTo>
                  <a:pt x="50304" y="336575"/>
                </a:lnTo>
                <a:lnTo>
                  <a:pt x="44208" y="332003"/>
                </a:lnTo>
                <a:lnTo>
                  <a:pt x="44208" y="330479"/>
                </a:lnTo>
                <a:lnTo>
                  <a:pt x="42684" y="330479"/>
                </a:lnTo>
                <a:lnTo>
                  <a:pt x="41160" y="328955"/>
                </a:lnTo>
                <a:lnTo>
                  <a:pt x="33540" y="325920"/>
                </a:lnTo>
                <a:lnTo>
                  <a:pt x="32016" y="325920"/>
                </a:lnTo>
                <a:lnTo>
                  <a:pt x="30492" y="324396"/>
                </a:lnTo>
                <a:lnTo>
                  <a:pt x="28968" y="324396"/>
                </a:lnTo>
                <a:lnTo>
                  <a:pt x="22289" y="323062"/>
                </a:lnTo>
                <a:close/>
              </a:path>
              <a:path w="93345" h="685800">
                <a:moveTo>
                  <a:pt x="55642" y="341908"/>
                </a:moveTo>
                <a:lnTo>
                  <a:pt x="53352" y="344195"/>
                </a:lnTo>
                <a:lnTo>
                  <a:pt x="53352" y="345719"/>
                </a:lnTo>
                <a:lnTo>
                  <a:pt x="51828" y="347230"/>
                </a:lnTo>
                <a:lnTo>
                  <a:pt x="59461" y="347230"/>
                </a:lnTo>
                <a:lnTo>
                  <a:pt x="59461" y="345719"/>
                </a:lnTo>
                <a:lnTo>
                  <a:pt x="55642" y="341908"/>
                </a:lnTo>
                <a:close/>
              </a:path>
              <a:path w="93345" h="685800">
                <a:moveTo>
                  <a:pt x="67589" y="322872"/>
                </a:moveTo>
                <a:lnTo>
                  <a:pt x="22860" y="322872"/>
                </a:lnTo>
                <a:lnTo>
                  <a:pt x="22289" y="323062"/>
                </a:lnTo>
                <a:lnTo>
                  <a:pt x="28968" y="324396"/>
                </a:lnTo>
                <a:lnTo>
                  <a:pt x="30492" y="324396"/>
                </a:lnTo>
                <a:lnTo>
                  <a:pt x="32016" y="325920"/>
                </a:lnTo>
                <a:lnTo>
                  <a:pt x="33540" y="325920"/>
                </a:lnTo>
                <a:lnTo>
                  <a:pt x="41160" y="328955"/>
                </a:lnTo>
                <a:lnTo>
                  <a:pt x="42684" y="330479"/>
                </a:lnTo>
                <a:lnTo>
                  <a:pt x="44208" y="330479"/>
                </a:lnTo>
                <a:lnTo>
                  <a:pt x="44208" y="332003"/>
                </a:lnTo>
                <a:lnTo>
                  <a:pt x="50304" y="336575"/>
                </a:lnTo>
                <a:lnTo>
                  <a:pt x="51828" y="338099"/>
                </a:lnTo>
                <a:lnTo>
                  <a:pt x="53352" y="338099"/>
                </a:lnTo>
                <a:lnTo>
                  <a:pt x="53352" y="339623"/>
                </a:lnTo>
                <a:lnTo>
                  <a:pt x="55642" y="341908"/>
                </a:lnTo>
                <a:lnTo>
                  <a:pt x="60985" y="336575"/>
                </a:lnTo>
                <a:lnTo>
                  <a:pt x="60985" y="335051"/>
                </a:lnTo>
                <a:lnTo>
                  <a:pt x="65557" y="327431"/>
                </a:lnTo>
                <a:lnTo>
                  <a:pt x="65557" y="325920"/>
                </a:lnTo>
                <a:lnTo>
                  <a:pt x="67081" y="324396"/>
                </a:lnTo>
                <a:lnTo>
                  <a:pt x="67589" y="322872"/>
                </a:lnTo>
                <a:close/>
              </a:path>
              <a:path w="93345" h="685800">
                <a:moveTo>
                  <a:pt x="21336" y="322872"/>
                </a:moveTo>
                <a:lnTo>
                  <a:pt x="18287" y="324396"/>
                </a:lnTo>
                <a:lnTo>
                  <a:pt x="21336" y="323380"/>
                </a:lnTo>
                <a:lnTo>
                  <a:pt x="21336" y="322872"/>
                </a:lnTo>
                <a:close/>
              </a:path>
              <a:path w="93345" h="685800">
                <a:moveTo>
                  <a:pt x="21336" y="323380"/>
                </a:moveTo>
                <a:lnTo>
                  <a:pt x="18287" y="324396"/>
                </a:lnTo>
                <a:lnTo>
                  <a:pt x="21336" y="324396"/>
                </a:lnTo>
                <a:lnTo>
                  <a:pt x="21336" y="323380"/>
                </a:lnTo>
                <a:close/>
              </a:path>
              <a:path w="93345" h="685800">
                <a:moveTo>
                  <a:pt x="21336" y="322872"/>
                </a:moveTo>
                <a:lnTo>
                  <a:pt x="21336" y="323380"/>
                </a:lnTo>
                <a:lnTo>
                  <a:pt x="22289" y="323062"/>
                </a:lnTo>
                <a:lnTo>
                  <a:pt x="21336" y="322872"/>
                </a:lnTo>
                <a:close/>
              </a:path>
              <a:path w="93345" h="685800">
                <a:moveTo>
                  <a:pt x="69113" y="318300"/>
                </a:moveTo>
                <a:lnTo>
                  <a:pt x="27444" y="318300"/>
                </a:lnTo>
                <a:lnTo>
                  <a:pt x="24384" y="321348"/>
                </a:lnTo>
                <a:lnTo>
                  <a:pt x="21336" y="322872"/>
                </a:lnTo>
                <a:lnTo>
                  <a:pt x="22289" y="323062"/>
                </a:lnTo>
                <a:lnTo>
                  <a:pt x="22860" y="322872"/>
                </a:lnTo>
                <a:lnTo>
                  <a:pt x="67589" y="322872"/>
                </a:lnTo>
                <a:lnTo>
                  <a:pt x="69113" y="318300"/>
                </a:lnTo>
                <a:close/>
              </a:path>
              <a:path w="93345" h="685800">
                <a:moveTo>
                  <a:pt x="25686" y="319615"/>
                </a:moveTo>
                <a:lnTo>
                  <a:pt x="21336" y="322872"/>
                </a:lnTo>
                <a:lnTo>
                  <a:pt x="24384" y="321348"/>
                </a:lnTo>
                <a:lnTo>
                  <a:pt x="25686" y="319615"/>
                </a:lnTo>
                <a:close/>
              </a:path>
              <a:path w="93345" h="685800">
                <a:moveTo>
                  <a:pt x="27444" y="318300"/>
                </a:moveTo>
                <a:lnTo>
                  <a:pt x="25686" y="319615"/>
                </a:lnTo>
                <a:lnTo>
                  <a:pt x="24384" y="321348"/>
                </a:lnTo>
                <a:lnTo>
                  <a:pt x="27444" y="318300"/>
                </a:lnTo>
                <a:close/>
              </a:path>
              <a:path w="93345" h="685800">
                <a:moveTo>
                  <a:pt x="70129" y="315252"/>
                </a:moveTo>
                <a:lnTo>
                  <a:pt x="28968" y="315252"/>
                </a:lnTo>
                <a:lnTo>
                  <a:pt x="25686" y="319615"/>
                </a:lnTo>
                <a:lnTo>
                  <a:pt x="27444" y="318300"/>
                </a:lnTo>
                <a:lnTo>
                  <a:pt x="69113" y="318300"/>
                </a:lnTo>
                <a:lnTo>
                  <a:pt x="70129" y="315252"/>
                </a:lnTo>
                <a:close/>
              </a:path>
              <a:path w="93345" h="685800">
                <a:moveTo>
                  <a:pt x="30867" y="311080"/>
                </a:moveTo>
                <a:lnTo>
                  <a:pt x="27444" y="316776"/>
                </a:lnTo>
                <a:lnTo>
                  <a:pt x="28968" y="315252"/>
                </a:lnTo>
                <a:lnTo>
                  <a:pt x="70129" y="315252"/>
                </a:lnTo>
                <a:lnTo>
                  <a:pt x="70129" y="313728"/>
                </a:lnTo>
                <a:lnTo>
                  <a:pt x="70565" y="312204"/>
                </a:lnTo>
                <a:lnTo>
                  <a:pt x="30492" y="312204"/>
                </a:lnTo>
                <a:lnTo>
                  <a:pt x="30867" y="311080"/>
                </a:lnTo>
                <a:close/>
              </a:path>
              <a:path w="93345" h="685800">
                <a:moveTo>
                  <a:pt x="32016" y="309168"/>
                </a:moveTo>
                <a:lnTo>
                  <a:pt x="30867" y="311080"/>
                </a:lnTo>
                <a:lnTo>
                  <a:pt x="30492" y="312204"/>
                </a:lnTo>
                <a:lnTo>
                  <a:pt x="32016" y="309168"/>
                </a:lnTo>
                <a:close/>
              </a:path>
              <a:path w="93345" h="685800">
                <a:moveTo>
                  <a:pt x="71433" y="309168"/>
                </a:moveTo>
                <a:lnTo>
                  <a:pt x="32016" y="309168"/>
                </a:lnTo>
                <a:lnTo>
                  <a:pt x="30492" y="312204"/>
                </a:lnTo>
                <a:lnTo>
                  <a:pt x="70565" y="312204"/>
                </a:lnTo>
                <a:lnTo>
                  <a:pt x="71433" y="309168"/>
                </a:lnTo>
                <a:close/>
              </a:path>
              <a:path w="93345" h="685800">
                <a:moveTo>
                  <a:pt x="33540" y="303072"/>
                </a:moveTo>
                <a:lnTo>
                  <a:pt x="30867" y="311080"/>
                </a:lnTo>
                <a:lnTo>
                  <a:pt x="32016" y="309168"/>
                </a:lnTo>
                <a:lnTo>
                  <a:pt x="71433" y="309168"/>
                </a:lnTo>
                <a:lnTo>
                  <a:pt x="72305" y="306120"/>
                </a:lnTo>
                <a:lnTo>
                  <a:pt x="33540" y="306120"/>
                </a:lnTo>
                <a:lnTo>
                  <a:pt x="33540" y="303072"/>
                </a:lnTo>
                <a:close/>
              </a:path>
              <a:path w="93345" h="685800">
                <a:moveTo>
                  <a:pt x="86906" y="0"/>
                </a:moveTo>
                <a:lnTo>
                  <a:pt x="80810" y="1524"/>
                </a:lnTo>
                <a:lnTo>
                  <a:pt x="76225" y="1524"/>
                </a:lnTo>
                <a:lnTo>
                  <a:pt x="74701" y="3048"/>
                </a:lnTo>
                <a:lnTo>
                  <a:pt x="68605" y="6083"/>
                </a:lnTo>
                <a:lnTo>
                  <a:pt x="67081" y="6083"/>
                </a:lnTo>
                <a:lnTo>
                  <a:pt x="65557" y="7607"/>
                </a:lnTo>
                <a:lnTo>
                  <a:pt x="64033" y="7607"/>
                </a:lnTo>
                <a:lnTo>
                  <a:pt x="56413" y="15227"/>
                </a:lnTo>
                <a:lnTo>
                  <a:pt x="54889" y="15227"/>
                </a:lnTo>
                <a:lnTo>
                  <a:pt x="50304" y="22847"/>
                </a:lnTo>
                <a:lnTo>
                  <a:pt x="48780" y="22847"/>
                </a:lnTo>
                <a:lnTo>
                  <a:pt x="48780" y="25882"/>
                </a:lnTo>
                <a:lnTo>
                  <a:pt x="44208" y="33502"/>
                </a:lnTo>
                <a:lnTo>
                  <a:pt x="42684" y="35026"/>
                </a:lnTo>
                <a:lnTo>
                  <a:pt x="42684" y="36550"/>
                </a:lnTo>
                <a:lnTo>
                  <a:pt x="39636" y="45681"/>
                </a:lnTo>
                <a:lnTo>
                  <a:pt x="38112" y="47205"/>
                </a:lnTo>
                <a:lnTo>
                  <a:pt x="36588" y="60921"/>
                </a:lnTo>
                <a:lnTo>
                  <a:pt x="35064" y="73101"/>
                </a:lnTo>
                <a:lnTo>
                  <a:pt x="35064" y="295452"/>
                </a:lnTo>
                <a:lnTo>
                  <a:pt x="33540" y="306120"/>
                </a:lnTo>
                <a:lnTo>
                  <a:pt x="72305" y="306120"/>
                </a:lnTo>
                <a:lnTo>
                  <a:pt x="73177" y="303072"/>
                </a:lnTo>
                <a:lnTo>
                  <a:pt x="73177" y="73101"/>
                </a:lnTo>
                <a:lnTo>
                  <a:pt x="74701" y="62445"/>
                </a:lnTo>
                <a:lnTo>
                  <a:pt x="75615" y="57873"/>
                </a:lnTo>
                <a:lnTo>
                  <a:pt x="74701" y="57873"/>
                </a:lnTo>
                <a:lnTo>
                  <a:pt x="77757" y="51777"/>
                </a:lnTo>
                <a:lnTo>
                  <a:pt x="79286" y="48729"/>
                </a:lnTo>
                <a:lnTo>
                  <a:pt x="79586" y="48729"/>
                </a:lnTo>
                <a:lnTo>
                  <a:pt x="81423" y="45681"/>
                </a:lnTo>
                <a:lnTo>
                  <a:pt x="79286" y="45681"/>
                </a:lnTo>
                <a:lnTo>
                  <a:pt x="85382" y="39598"/>
                </a:lnTo>
                <a:lnTo>
                  <a:pt x="83858" y="39598"/>
                </a:lnTo>
                <a:lnTo>
                  <a:pt x="87668" y="38074"/>
                </a:lnTo>
                <a:lnTo>
                  <a:pt x="85382" y="38074"/>
                </a:lnTo>
                <a:lnTo>
                  <a:pt x="91478" y="36550"/>
                </a:lnTo>
                <a:lnTo>
                  <a:pt x="92758" y="36550"/>
                </a:lnTo>
                <a:lnTo>
                  <a:pt x="86906" y="0"/>
                </a:lnTo>
                <a:close/>
              </a:path>
              <a:path w="93345" h="685800">
                <a:moveTo>
                  <a:pt x="76222" y="54839"/>
                </a:moveTo>
                <a:lnTo>
                  <a:pt x="74701" y="57873"/>
                </a:lnTo>
                <a:lnTo>
                  <a:pt x="75615" y="57873"/>
                </a:lnTo>
                <a:lnTo>
                  <a:pt x="76222" y="54839"/>
                </a:lnTo>
                <a:close/>
              </a:path>
              <a:path w="93345" h="685800">
                <a:moveTo>
                  <a:pt x="79586" y="48729"/>
                </a:moveTo>
                <a:lnTo>
                  <a:pt x="79286" y="48729"/>
                </a:lnTo>
                <a:lnTo>
                  <a:pt x="77799" y="51694"/>
                </a:lnTo>
                <a:lnTo>
                  <a:pt x="79586" y="48729"/>
                </a:lnTo>
                <a:close/>
              </a:path>
              <a:path w="93345" h="685800">
                <a:moveTo>
                  <a:pt x="82334" y="44170"/>
                </a:moveTo>
                <a:lnTo>
                  <a:pt x="79286" y="45681"/>
                </a:lnTo>
                <a:lnTo>
                  <a:pt x="81423" y="45681"/>
                </a:lnTo>
                <a:lnTo>
                  <a:pt x="82334" y="44170"/>
                </a:lnTo>
                <a:close/>
              </a:path>
              <a:path w="93345" h="685800">
                <a:moveTo>
                  <a:pt x="88430" y="38074"/>
                </a:moveTo>
                <a:lnTo>
                  <a:pt x="83858" y="39598"/>
                </a:lnTo>
                <a:lnTo>
                  <a:pt x="85382" y="39598"/>
                </a:lnTo>
                <a:lnTo>
                  <a:pt x="82334" y="42646"/>
                </a:lnTo>
                <a:lnTo>
                  <a:pt x="88430" y="38074"/>
                </a:lnTo>
                <a:close/>
              </a:path>
              <a:path w="93345" h="685800">
                <a:moveTo>
                  <a:pt x="91478" y="36550"/>
                </a:moveTo>
                <a:lnTo>
                  <a:pt x="85382" y="38074"/>
                </a:lnTo>
                <a:lnTo>
                  <a:pt x="87668" y="38074"/>
                </a:lnTo>
                <a:lnTo>
                  <a:pt x="91478" y="36550"/>
                </a:lnTo>
                <a:close/>
              </a:path>
              <a:path w="93345" h="685800">
                <a:moveTo>
                  <a:pt x="92758" y="36550"/>
                </a:moveTo>
                <a:lnTo>
                  <a:pt x="91478" y="36550"/>
                </a:lnTo>
                <a:lnTo>
                  <a:pt x="87668" y="38074"/>
                </a:lnTo>
                <a:lnTo>
                  <a:pt x="93002" y="38074"/>
                </a:lnTo>
                <a:lnTo>
                  <a:pt x="92758" y="36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7238" y="2723095"/>
            <a:ext cx="868044" cy="172720"/>
          </a:xfrm>
          <a:custGeom>
            <a:avLst/>
            <a:gdLst/>
            <a:ahLst/>
            <a:cxnLst/>
            <a:rect l="l" t="t" r="r" b="b"/>
            <a:pathLst>
              <a:path w="868045" h="172719">
                <a:moveTo>
                  <a:pt x="693770" y="114832"/>
                </a:moveTo>
                <a:lnTo>
                  <a:pt x="689165" y="172097"/>
                </a:lnTo>
                <a:lnTo>
                  <a:pt x="825787" y="117271"/>
                </a:lnTo>
                <a:lnTo>
                  <a:pt x="722706" y="117271"/>
                </a:lnTo>
                <a:lnTo>
                  <a:pt x="693770" y="114832"/>
                </a:lnTo>
                <a:close/>
              </a:path>
              <a:path w="868045" h="172719">
                <a:moveTo>
                  <a:pt x="698303" y="58462"/>
                </a:moveTo>
                <a:lnTo>
                  <a:pt x="693770" y="114832"/>
                </a:lnTo>
                <a:lnTo>
                  <a:pt x="722706" y="117271"/>
                </a:lnTo>
                <a:lnTo>
                  <a:pt x="727278" y="60909"/>
                </a:lnTo>
                <a:lnTo>
                  <a:pt x="698303" y="58462"/>
                </a:lnTo>
                <a:close/>
              </a:path>
              <a:path w="868045" h="172719">
                <a:moveTo>
                  <a:pt x="702881" y="1524"/>
                </a:moveTo>
                <a:lnTo>
                  <a:pt x="698303" y="58462"/>
                </a:lnTo>
                <a:lnTo>
                  <a:pt x="727278" y="60909"/>
                </a:lnTo>
                <a:lnTo>
                  <a:pt x="722706" y="117271"/>
                </a:lnTo>
                <a:lnTo>
                  <a:pt x="825787" y="117271"/>
                </a:lnTo>
                <a:lnTo>
                  <a:pt x="867562" y="100507"/>
                </a:lnTo>
                <a:lnTo>
                  <a:pt x="702881" y="1524"/>
                </a:lnTo>
                <a:close/>
              </a:path>
              <a:path w="868045" h="172719">
                <a:moveTo>
                  <a:pt x="6096" y="0"/>
                </a:moveTo>
                <a:lnTo>
                  <a:pt x="0" y="56349"/>
                </a:lnTo>
                <a:lnTo>
                  <a:pt x="693770" y="114832"/>
                </a:lnTo>
                <a:lnTo>
                  <a:pt x="698303" y="58462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95284" y="76200"/>
            <a:ext cx="1152682" cy="11254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18305" y="194946"/>
            <a:ext cx="1750695" cy="645795"/>
          </a:xfrm>
          <a:custGeom>
            <a:avLst/>
            <a:gdLst/>
            <a:ahLst/>
            <a:cxnLst/>
            <a:rect l="l" t="t" r="r" b="b"/>
            <a:pathLst>
              <a:path w="1750695" h="645794">
                <a:moveTo>
                  <a:pt x="0" y="645742"/>
                </a:moveTo>
                <a:lnTo>
                  <a:pt x="1750364" y="645742"/>
                </a:lnTo>
                <a:lnTo>
                  <a:pt x="1750364" y="0"/>
                </a:lnTo>
                <a:lnTo>
                  <a:pt x="0" y="0"/>
                </a:lnTo>
                <a:lnTo>
                  <a:pt x="0" y="6457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16781" y="194945"/>
            <a:ext cx="1751964" cy="647700"/>
          </a:xfrm>
          <a:custGeom>
            <a:avLst/>
            <a:gdLst/>
            <a:ahLst/>
            <a:cxnLst/>
            <a:rect l="l" t="t" r="r" b="b"/>
            <a:pathLst>
              <a:path w="1751964" h="647700">
                <a:moveTo>
                  <a:pt x="1524" y="0"/>
                </a:moveTo>
                <a:lnTo>
                  <a:pt x="0" y="0"/>
                </a:lnTo>
                <a:lnTo>
                  <a:pt x="0" y="647268"/>
                </a:lnTo>
                <a:lnTo>
                  <a:pt x="1751888" y="647268"/>
                </a:lnTo>
                <a:lnTo>
                  <a:pt x="1751888" y="645744"/>
                </a:lnTo>
                <a:lnTo>
                  <a:pt x="1524" y="645744"/>
                </a:lnTo>
                <a:lnTo>
                  <a:pt x="1524" y="0"/>
                </a:lnTo>
                <a:close/>
              </a:path>
              <a:path w="1751964" h="647700">
                <a:moveTo>
                  <a:pt x="1750364" y="0"/>
                </a:moveTo>
                <a:lnTo>
                  <a:pt x="1750364" y="645744"/>
                </a:lnTo>
                <a:lnTo>
                  <a:pt x="1751888" y="645744"/>
                </a:lnTo>
                <a:lnTo>
                  <a:pt x="1751888" y="1524"/>
                </a:lnTo>
                <a:lnTo>
                  <a:pt x="1750364" y="0"/>
                </a:lnTo>
                <a:close/>
              </a:path>
              <a:path w="1751964" h="647700">
                <a:moveTo>
                  <a:pt x="1750364" y="0"/>
                </a:moveTo>
                <a:lnTo>
                  <a:pt x="1524" y="0"/>
                </a:lnTo>
                <a:lnTo>
                  <a:pt x="1524" y="1524"/>
                </a:lnTo>
                <a:lnTo>
                  <a:pt x="1750364" y="1524"/>
                </a:lnTo>
                <a:lnTo>
                  <a:pt x="1750364" y="0"/>
                </a:lnTo>
                <a:close/>
              </a:path>
              <a:path w="1751964" h="647700">
                <a:moveTo>
                  <a:pt x="1751888" y="0"/>
                </a:moveTo>
                <a:lnTo>
                  <a:pt x="1750364" y="0"/>
                </a:lnTo>
                <a:lnTo>
                  <a:pt x="1751888" y="1524"/>
                </a:lnTo>
                <a:lnTo>
                  <a:pt x="17518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4006257" y="229663"/>
            <a:ext cx="157480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600" b="1" dirty="0">
                <a:solidFill>
                  <a:srgbClr val="000000"/>
                </a:solidFill>
                <a:latin typeface="Arial"/>
                <a:cs typeface="Arial"/>
              </a:rPr>
              <a:t>cc</a:t>
            </a:r>
            <a:r>
              <a:rPr sz="3600" b="1" spc="-5" dirty="0">
                <a:solidFill>
                  <a:srgbClr val="000000"/>
                </a:solidFill>
                <a:latin typeface="Arial"/>
                <a:cs typeface="Arial"/>
              </a:rPr>
              <a:t>hio</a:t>
            </a:r>
            <a:endParaRPr sz="36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017416" y="757681"/>
            <a:ext cx="1549400" cy="0"/>
          </a:xfrm>
          <a:custGeom>
            <a:avLst/>
            <a:gdLst/>
            <a:ahLst/>
            <a:cxnLst/>
            <a:rect l="l" t="t" r="r" b="b"/>
            <a:pathLst>
              <a:path w="1549400">
                <a:moveTo>
                  <a:pt x="0" y="0"/>
                </a:moveTo>
                <a:lnTo>
                  <a:pt x="1549095" y="0"/>
                </a:lnTo>
              </a:path>
            </a:pathLst>
          </a:custGeom>
          <a:ln w="472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50400" t="14700" b="14700"/>
          <a:stretch>
            <a:fillRect/>
          </a:stretch>
        </p:blipFill>
        <p:spPr bwMode="auto">
          <a:xfrm>
            <a:off x="8001000" y="4648200"/>
            <a:ext cx="850404" cy="121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381000"/>
            <a:ext cx="8674100" cy="6083300"/>
          </a:xfrm>
          <a:custGeom>
            <a:avLst/>
            <a:gdLst/>
            <a:ahLst/>
            <a:cxnLst/>
            <a:rect l="l" t="t" r="r" b="b"/>
            <a:pathLst>
              <a:path w="8674100" h="6083300">
                <a:moveTo>
                  <a:pt x="0" y="0"/>
                </a:moveTo>
                <a:lnTo>
                  <a:pt x="8674100" y="0"/>
                </a:lnTo>
                <a:lnTo>
                  <a:pt x="8674100" y="6083300"/>
                </a:lnTo>
                <a:lnTo>
                  <a:pt x="0" y="6083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381000"/>
            <a:ext cx="131309" cy="329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464" y="381000"/>
            <a:ext cx="8416235" cy="206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414" y="381000"/>
            <a:ext cx="139065" cy="74295"/>
          </a:xfrm>
          <a:custGeom>
            <a:avLst/>
            <a:gdLst/>
            <a:ahLst/>
            <a:cxnLst/>
            <a:rect l="l" t="t" r="r" b="b"/>
            <a:pathLst>
              <a:path w="139065" h="74295">
                <a:moveTo>
                  <a:pt x="0" y="73901"/>
                </a:moveTo>
                <a:lnTo>
                  <a:pt x="138753" y="73901"/>
                </a:lnTo>
                <a:lnTo>
                  <a:pt x="138753" y="0"/>
                </a:lnTo>
                <a:lnTo>
                  <a:pt x="0" y="0"/>
                </a:lnTo>
                <a:lnTo>
                  <a:pt x="0" y="73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3414" y="381000"/>
            <a:ext cx="139065" cy="74295"/>
          </a:xfrm>
          <a:custGeom>
            <a:avLst/>
            <a:gdLst/>
            <a:ahLst/>
            <a:cxnLst/>
            <a:rect l="l" t="t" r="r" b="b"/>
            <a:pathLst>
              <a:path w="139065" h="74295">
                <a:moveTo>
                  <a:pt x="0" y="72377"/>
                </a:moveTo>
                <a:lnTo>
                  <a:pt x="0" y="73901"/>
                </a:lnTo>
                <a:lnTo>
                  <a:pt x="1525" y="73901"/>
                </a:lnTo>
                <a:lnTo>
                  <a:pt x="0" y="72377"/>
                </a:lnTo>
                <a:close/>
              </a:path>
              <a:path w="139065" h="74295">
                <a:moveTo>
                  <a:pt x="1525" y="0"/>
                </a:moveTo>
                <a:lnTo>
                  <a:pt x="0" y="0"/>
                </a:lnTo>
                <a:lnTo>
                  <a:pt x="0" y="72377"/>
                </a:lnTo>
                <a:lnTo>
                  <a:pt x="1525" y="73901"/>
                </a:lnTo>
                <a:lnTo>
                  <a:pt x="1525" y="0"/>
                </a:lnTo>
                <a:close/>
              </a:path>
              <a:path w="139065" h="74295">
                <a:moveTo>
                  <a:pt x="137229" y="72377"/>
                </a:moveTo>
                <a:lnTo>
                  <a:pt x="1525" y="72377"/>
                </a:lnTo>
                <a:lnTo>
                  <a:pt x="1525" y="73901"/>
                </a:lnTo>
                <a:lnTo>
                  <a:pt x="137229" y="73901"/>
                </a:lnTo>
                <a:lnTo>
                  <a:pt x="137229" y="72377"/>
                </a:lnTo>
                <a:close/>
              </a:path>
              <a:path w="139065" h="74295">
                <a:moveTo>
                  <a:pt x="138753" y="0"/>
                </a:moveTo>
                <a:lnTo>
                  <a:pt x="137229" y="0"/>
                </a:lnTo>
                <a:lnTo>
                  <a:pt x="137229" y="73901"/>
                </a:lnTo>
                <a:lnTo>
                  <a:pt x="138753" y="72377"/>
                </a:lnTo>
                <a:lnTo>
                  <a:pt x="138753" y="0"/>
                </a:lnTo>
                <a:close/>
              </a:path>
              <a:path w="139065" h="74295">
                <a:moveTo>
                  <a:pt x="138753" y="72377"/>
                </a:moveTo>
                <a:lnTo>
                  <a:pt x="137229" y="73901"/>
                </a:lnTo>
                <a:lnTo>
                  <a:pt x="138753" y="73901"/>
                </a:lnTo>
                <a:lnTo>
                  <a:pt x="138753" y="72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2167" y="381000"/>
            <a:ext cx="140335" cy="74295"/>
          </a:xfrm>
          <a:custGeom>
            <a:avLst/>
            <a:gdLst/>
            <a:ahLst/>
            <a:cxnLst/>
            <a:rect l="l" t="t" r="r" b="b"/>
            <a:pathLst>
              <a:path w="140334" h="74295">
                <a:moveTo>
                  <a:pt x="0" y="73901"/>
                </a:moveTo>
                <a:lnTo>
                  <a:pt x="140277" y="73901"/>
                </a:lnTo>
                <a:lnTo>
                  <a:pt x="140277" y="0"/>
                </a:lnTo>
                <a:lnTo>
                  <a:pt x="0" y="0"/>
                </a:lnTo>
                <a:lnTo>
                  <a:pt x="0" y="73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0643" y="381000"/>
            <a:ext cx="142240" cy="74295"/>
          </a:xfrm>
          <a:custGeom>
            <a:avLst/>
            <a:gdLst/>
            <a:ahLst/>
            <a:cxnLst/>
            <a:rect l="l" t="t" r="r" b="b"/>
            <a:pathLst>
              <a:path w="142240" h="74295">
                <a:moveTo>
                  <a:pt x="1524" y="0"/>
                </a:moveTo>
                <a:lnTo>
                  <a:pt x="0" y="0"/>
                </a:lnTo>
                <a:lnTo>
                  <a:pt x="0" y="73901"/>
                </a:lnTo>
                <a:lnTo>
                  <a:pt x="1524" y="73901"/>
                </a:lnTo>
                <a:lnTo>
                  <a:pt x="1524" y="0"/>
                </a:lnTo>
                <a:close/>
              </a:path>
              <a:path w="142240" h="74295">
                <a:moveTo>
                  <a:pt x="140277" y="72377"/>
                </a:moveTo>
                <a:lnTo>
                  <a:pt x="1524" y="72377"/>
                </a:lnTo>
                <a:lnTo>
                  <a:pt x="1524" y="73901"/>
                </a:lnTo>
                <a:lnTo>
                  <a:pt x="140277" y="73901"/>
                </a:lnTo>
                <a:lnTo>
                  <a:pt x="140277" y="72377"/>
                </a:lnTo>
                <a:close/>
              </a:path>
              <a:path w="142240" h="74295">
                <a:moveTo>
                  <a:pt x="141803" y="0"/>
                </a:moveTo>
                <a:lnTo>
                  <a:pt x="140277" y="0"/>
                </a:lnTo>
                <a:lnTo>
                  <a:pt x="140277" y="73901"/>
                </a:lnTo>
                <a:lnTo>
                  <a:pt x="141803" y="72377"/>
                </a:lnTo>
                <a:lnTo>
                  <a:pt x="141803" y="0"/>
                </a:lnTo>
                <a:close/>
              </a:path>
              <a:path w="142240" h="74295">
                <a:moveTo>
                  <a:pt x="141803" y="72377"/>
                </a:moveTo>
                <a:lnTo>
                  <a:pt x="140277" y="73901"/>
                </a:lnTo>
                <a:lnTo>
                  <a:pt x="141803" y="73901"/>
                </a:lnTo>
                <a:lnTo>
                  <a:pt x="141803" y="72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9234" y="453384"/>
            <a:ext cx="135890" cy="137160"/>
          </a:xfrm>
          <a:custGeom>
            <a:avLst/>
            <a:gdLst/>
            <a:ahLst/>
            <a:cxnLst/>
            <a:rect l="l" t="t" r="r" b="b"/>
            <a:pathLst>
              <a:path w="135890" h="137159">
                <a:moveTo>
                  <a:pt x="0" y="137050"/>
                </a:moveTo>
                <a:lnTo>
                  <a:pt x="135704" y="137050"/>
                </a:lnTo>
                <a:lnTo>
                  <a:pt x="135704" y="0"/>
                </a:lnTo>
                <a:lnTo>
                  <a:pt x="0" y="0"/>
                </a:lnTo>
                <a:lnTo>
                  <a:pt x="0" y="137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7710" y="59118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8472" y="45339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7710" y="45275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5701" y="453377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8600" y="381000"/>
            <a:ext cx="119380" cy="72390"/>
          </a:xfrm>
          <a:custGeom>
            <a:avLst/>
            <a:gdLst/>
            <a:ahLst/>
            <a:cxnLst/>
            <a:rect l="l" t="t" r="r" b="b"/>
            <a:pathLst>
              <a:path w="119379" h="72390">
                <a:moveTo>
                  <a:pt x="0" y="0"/>
                </a:moveTo>
                <a:lnTo>
                  <a:pt x="0" y="72377"/>
                </a:lnTo>
                <a:lnTo>
                  <a:pt x="119110" y="72377"/>
                </a:lnTo>
                <a:lnTo>
                  <a:pt x="1191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8600" y="381000"/>
            <a:ext cx="119380" cy="72390"/>
          </a:xfrm>
          <a:custGeom>
            <a:avLst/>
            <a:gdLst/>
            <a:ahLst/>
            <a:cxnLst/>
            <a:rect l="l" t="t" r="r" b="b"/>
            <a:pathLst>
              <a:path w="119379" h="72390">
                <a:moveTo>
                  <a:pt x="117585" y="70853"/>
                </a:moveTo>
                <a:lnTo>
                  <a:pt x="0" y="70853"/>
                </a:lnTo>
                <a:lnTo>
                  <a:pt x="0" y="72377"/>
                </a:lnTo>
                <a:lnTo>
                  <a:pt x="117585" y="72377"/>
                </a:lnTo>
                <a:lnTo>
                  <a:pt x="117585" y="70853"/>
                </a:lnTo>
                <a:close/>
              </a:path>
              <a:path w="119379" h="72390">
                <a:moveTo>
                  <a:pt x="119110" y="0"/>
                </a:moveTo>
                <a:lnTo>
                  <a:pt x="117585" y="0"/>
                </a:lnTo>
                <a:lnTo>
                  <a:pt x="117585" y="72377"/>
                </a:lnTo>
                <a:lnTo>
                  <a:pt x="119110" y="70853"/>
                </a:lnTo>
                <a:lnTo>
                  <a:pt x="119110" y="0"/>
                </a:lnTo>
                <a:close/>
              </a:path>
              <a:path w="119379" h="72390">
                <a:moveTo>
                  <a:pt x="119110" y="70853"/>
                </a:moveTo>
                <a:lnTo>
                  <a:pt x="117585" y="72377"/>
                </a:lnTo>
                <a:lnTo>
                  <a:pt x="119110" y="72377"/>
                </a:lnTo>
                <a:lnTo>
                  <a:pt x="119110" y="70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3414" y="450336"/>
            <a:ext cx="139065" cy="137160"/>
          </a:xfrm>
          <a:custGeom>
            <a:avLst/>
            <a:gdLst/>
            <a:ahLst/>
            <a:cxnLst/>
            <a:rect l="l" t="t" r="r" b="b"/>
            <a:pathLst>
              <a:path w="139065" h="137159">
                <a:moveTo>
                  <a:pt x="0" y="137050"/>
                </a:moveTo>
                <a:lnTo>
                  <a:pt x="138753" y="137050"/>
                </a:lnTo>
                <a:lnTo>
                  <a:pt x="138753" y="0"/>
                </a:lnTo>
                <a:lnTo>
                  <a:pt x="0" y="0"/>
                </a:lnTo>
                <a:lnTo>
                  <a:pt x="0" y="137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3414" y="58864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4176" y="45085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3414" y="449580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1405" y="450329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9234" y="587382"/>
            <a:ext cx="135890" cy="137160"/>
          </a:xfrm>
          <a:custGeom>
            <a:avLst/>
            <a:gdLst/>
            <a:ahLst/>
            <a:cxnLst/>
            <a:rect l="l" t="t" r="r" b="b"/>
            <a:pathLst>
              <a:path w="135890" h="137159">
                <a:moveTo>
                  <a:pt x="0" y="137050"/>
                </a:moveTo>
                <a:lnTo>
                  <a:pt x="135704" y="137050"/>
                </a:lnTo>
                <a:lnTo>
                  <a:pt x="135704" y="0"/>
                </a:lnTo>
                <a:lnTo>
                  <a:pt x="0" y="0"/>
                </a:lnTo>
                <a:lnTo>
                  <a:pt x="0" y="137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8472" y="587387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9234" y="723671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7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5701" y="587387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9234" y="588149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7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3625" y="1740456"/>
            <a:ext cx="8511775" cy="4344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 marR="6350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L'influsso del </a:t>
            </a:r>
            <a:r>
              <a:rPr sz="2000" b="1" spc="-5" dirty="0">
                <a:latin typeface="Arial"/>
                <a:cs typeface="Arial"/>
              </a:rPr>
              <a:t>vago </a:t>
            </a:r>
            <a:r>
              <a:rPr sz="2000" b="1" dirty="0">
                <a:latin typeface="Arial"/>
                <a:cs typeface="Arial"/>
              </a:rPr>
              <a:t>sul </a:t>
            </a:r>
            <a:r>
              <a:rPr sz="2000" b="1" spc="-5" dirty="0">
                <a:latin typeface="Arial"/>
                <a:cs typeface="Arial"/>
              </a:rPr>
              <a:t>cuore viene </a:t>
            </a:r>
            <a:r>
              <a:rPr sz="2000" b="1" dirty="0">
                <a:latin typeface="Arial"/>
                <a:cs typeface="Arial"/>
              </a:rPr>
              <a:t>ridotto o </a:t>
            </a:r>
            <a:r>
              <a:rPr sz="2000" b="1" spc="-5" dirty="0">
                <a:latin typeface="Arial"/>
                <a:cs typeface="Arial"/>
              </a:rPr>
              <a:t>soppresso, </a:t>
            </a:r>
            <a:r>
              <a:rPr sz="2000" b="1" dirty="0">
                <a:latin typeface="Arial"/>
                <a:cs typeface="Arial"/>
              </a:rPr>
              <a:t>in </a:t>
            </a:r>
            <a:r>
              <a:rPr sz="2000" b="1" spc="-5" dirty="0">
                <a:latin typeface="Arial"/>
                <a:cs typeface="Arial"/>
              </a:rPr>
              <a:t>rapporto  alle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5" dirty="0" err="1">
                <a:latin typeface="Arial"/>
                <a:cs typeface="Arial"/>
              </a:rPr>
              <a:t>dosi</a:t>
            </a:r>
            <a:r>
              <a:rPr sz="2000" b="1" spc="-5" dirty="0" smtClean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09855" marR="508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La frequenza cardiaca può aumentare a </a:t>
            </a:r>
            <a:r>
              <a:rPr sz="2000" b="1" spc="-5" dirty="0">
                <a:latin typeface="Arial"/>
                <a:cs typeface="Arial"/>
              </a:rPr>
              <a:t>valori </a:t>
            </a:r>
            <a:r>
              <a:rPr sz="2000" b="1" dirty="0">
                <a:latin typeface="Arial"/>
                <a:cs typeface="Arial"/>
              </a:rPr>
              <a:t>di 120 battiti al</a:t>
            </a:r>
            <a:r>
              <a:rPr sz="2000" b="1" spc="-2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minuto  a </a:t>
            </a:r>
            <a:r>
              <a:rPr sz="2000" b="1" spc="-5" dirty="0">
                <a:latin typeface="Arial"/>
                <a:cs typeface="Arial"/>
              </a:rPr>
              <a:t>riposo </a:t>
            </a:r>
            <a:r>
              <a:rPr sz="2000" b="1" spc="-15" dirty="0">
                <a:latin typeface="Arial"/>
                <a:cs typeface="Arial"/>
              </a:rPr>
              <a:t>(Tachicardia </a:t>
            </a:r>
            <a:r>
              <a:rPr sz="2000" b="1" dirty="0">
                <a:latin typeface="Arial"/>
                <a:cs typeface="Arial"/>
              </a:rPr>
              <a:t>per dosi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5" dirty="0" err="1">
                <a:latin typeface="Arial"/>
                <a:cs typeface="Arial"/>
              </a:rPr>
              <a:t>medio-alte</a:t>
            </a:r>
            <a:r>
              <a:rPr sz="2000" b="1" spc="-5" dirty="0" smtClean="0">
                <a:latin typeface="Arial"/>
                <a:cs typeface="Arial"/>
              </a:rPr>
              <a:t>)</a:t>
            </a:r>
            <a:r>
              <a:rPr lang="it-IT" sz="2000" b="1" spc="-5" dirty="0" smtClean="0">
                <a:latin typeface="Arial"/>
                <a:cs typeface="Arial"/>
              </a:rPr>
              <a:t> </a:t>
            </a:r>
            <a:r>
              <a:rPr lang="it-IT" sz="1400" b="1" spc="-5" dirty="0" smtClean="0">
                <a:latin typeface="Arial"/>
                <a:cs typeface="Arial"/>
              </a:rPr>
              <a:t>(per blocco Parasimpatico M2)</a:t>
            </a:r>
            <a:r>
              <a:rPr sz="2000" b="1" spc="-5" dirty="0" smtClean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423164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(Effetto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 err="1">
                <a:latin typeface="Arial"/>
                <a:cs typeface="Arial"/>
              </a:rPr>
              <a:t>Centrale</a:t>
            </a:r>
            <a:r>
              <a:rPr sz="1800" b="1" spc="-5" dirty="0" smtClean="0"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Dosi basse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Bradicardia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423418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(Blocco recettori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5" dirty="0" err="1">
                <a:latin typeface="Arial"/>
                <a:cs typeface="Arial"/>
              </a:rPr>
              <a:t>presinaptici</a:t>
            </a:r>
            <a:r>
              <a:rPr sz="2000" b="1" spc="-5" dirty="0" smtClean="0">
                <a:latin typeface="Arial"/>
                <a:cs typeface="Arial"/>
              </a:rPr>
              <a:t>)</a:t>
            </a:r>
            <a:r>
              <a:rPr lang="it-IT" sz="2000" b="1" spc="-5" dirty="0" smtClean="0">
                <a:latin typeface="Arial"/>
                <a:cs typeface="Arial"/>
              </a:rPr>
              <a:t> (M1)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98425" algn="ctr">
              <a:lnSpc>
                <a:spcPts val="2400"/>
              </a:lnSpc>
            </a:pPr>
            <a:r>
              <a:rPr sz="2000" b="1" dirty="0">
                <a:latin typeface="Arial"/>
                <a:cs typeface="Arial"/>
              </a:rPr>
              <a:t>A dosaggi terapeutici I'atropina non influenza </a:t>
            </a:r>
            <a:r>
              <a:rPr sz="2000" b="1" spc="-5" dirty="0">
                <a:latin typeface="Arial"/>
                <a:cs typeface="Arial"/>
              </a:rPr>
              <a:t>il </a:t>
            </a:r>
            <a:r>
              <a:rPr sz="2000" b="1" dirty="0">
                <a:latin typeface="Arial"/>
                <a:cs typeface="Arial"/>
              </a:rPr>
              <a:t>sistema</a:t>
            </a:r>
            <a:r>
              <a:rPr sz="2000" b="1" spc="-27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vascolare.</a:t>
            </a:r>
            <a:endParaRPr sz="2000" dirty="0">
              <a:latin typeface="Arial"/>
              <a:cs typeface="Arial"/>
            </a:endParaRPr>
          </a:p>
          <a:p>
            <a:pPr marL="98425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E’ preferibile </a:t>
            </a:r>
            <a:r>
              <a:rPr sz="2000" b="1" spc="-5" dirty="0">
                <a:latin typeface="Arial"/>
                <a:cs typeface="Arial"/>
              </a:rPr>
              <a:t>l'impiego dell'ipratropio, </a:t>
            </a:r>
            <a:r>
              <a:rPr sz="2000" b="1" dirty="0">
                <a:latin typeface="Arial"/>
                <a:cs typeface="Arial"/>
              </a:rPr>
              <a:t>che non </a:t>
            </a:r>
            <a:r>
              <a:rPr sz="2000" b="1" spc="-5" dirty="0">
                <a:latin typeface="Arial"/>
                <a:cs typeface="Arial"/>
              </a:rPr>
              <a:t>penetra </a:t>
            </a:r>
            <a:r>
              <a:rPr sz="2000" b="1" dirty="0">
                <a:latin typeface="Arial"/>
                <a:cs typeface="Arial"/>
              </a:rPr>
              <a:t>nel</a:t>
            </a:r>
            <a:r>
              <a:rPr sz="2000" b="1" spc="-20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SNC.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79825" y="3681704"/>
            <a:ext cx="1235075" cy="544195"/>
          </a:xfrm>
          <a:custGeom>
            <a:avLst/>
            <a:gdLst/>
            <a:ahLst/>
            <a:cxnLst/>
            <a:rect l="l" t="t" r="r" b="b"/>
            <a:pathLst>
              <a:path w="1235075" h="544195">
                <a:moveTo>
                  <a:pt x="1065469" y="51928"/>
                </a:moveTo>
                <a:lnTo>
                  <a:pt x="0" y="490346"/>
                </a:lnTo>
                <a:lnTo>
                  <a:pt x="21348" y="543636"/>
                </a:lnTo>
                <a:lnTo>
                  <a:pt x="1086987" y="105147"/>
                </a:lnTo>
                <a:lnTo>
                  <a:pt x="1065469" y="51928"/>
                </a:lnTo>
                <a:close/>
              </a:path>
              <a:path w="1235075" h="544195">
                <a:moveTo>
                  <a:pt x="1211075" y="41122"/>
                </a:moveTo>
                <a:lnTo>
                  <a:pt x="1091730" y="41122"/>
                </a:lnTo>
                <a:lnTo>
                  <a:pt x="1113078" y="94411"/>
                </a:lnTo>
                <a:lnTo>
                  <a:pt x="1086987" y="105147"/>
                </a:lnTo>
                <a:lnTo>
                  <a:pt x="1108506" y="158368"/>
                </a:lnTo>
                <a:lnTo>
                  <a:pt x="1211075" y="41122"/>
                </a:lnTo>
                <a:close/>
              </a:path>
              <a:path w="1235075" h="544195">
                <a:moveTo>
                  <a:pt x="1091730" y="41122"/>
                </a:moveTo>
                <a:lnTo>
                  <a:pt x="1065469" y="51928"/>
                </a:lnTo>
                <a:lnTo>
                  <a:pt x="1086987" y="105147"/>
                </a:lnTo>
                <a:lnTo>
                  <a:pt x="1113078" y="94411"/>
                </a:lnTo>
                <a:lnTo>
                  <a:pt x="1091730" y="41122"/>
                </a:lnTo>
                <a:close/>
              </a:path>
              <a:path w="1235075" h="544195">
                <a:moveTo>
                  <a:pt x="1044473" y="0"/>
                </a:moveTo>
                <a:lnTo>
                  <a:pt x="1065469" y="51928"/>
                </a:lnTo>
                <a:lnTo>
                  <a:pt x="1091730" y="41122"/>
                </a:lnTo>
                <a:lnTo>
                  <a:pt x="1211075" y="41122"/>
                </a:lnTo>
                <a:lnTo>
                  <a:pt x="1235062" y="13703"/>
                </a:lnTo>
                <a:lnTo>
                  <a:pt x="10444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78301" y="4173575"/>
            <a:ext cx="1236980" cy="606425"/>
          </a:xfrm>
          <a:custGeom>
            <a:avLst/>
            <a:gdLst/>
            <a:ahLst/>
            <a:cxnLst/>
            <a:rect l="l" t="t" r="r" b="b"/>
            <a:pathLst>
              <a:path w="1236979" h="606425">
                <a:moveTo>
                  <a:pt x="1068860" y="554285"/>
                </a:moveTo>
                <a:lnTo>
                  <a:pt x="1044460" y="606069"/>
                </a:lnTo>
                <a:lnTo>
                  <a:pt x="1236586" y="599973"/>
                </a:lnTo>
                <a:lnTo>
                  <a:pt x="1209886" y="566470"/>
                </a:lnTo>
                <a:lnTo>
                  <a:pt x="1094778" y="566470"/>
                </a:lnTo>
                <a:lnTo>
                  <a:pt x="1068860" y="554285"/>
                </a:lnTo>
                <a:close/>
              </a:path>
              <a:path w="1236979" h="606425">
                <a:moveTo>
                  <a:pt x="1093251" y="502518"/>
                </a:moveTo>
                <a:lnTo>
                  <a:pt x="1068860" y="554285"/>
                </a:lnTo>
                <a:lnTo>
                  <a:pt x="1094778" y="566470"/>
                </a:lnTo>
                <a:lnTo>
                  <a:pt x="1119174" y="514705"/>
                </a:lnTo>
                <a:lnTo>
                  <a:pt x="1093251" y="502518"/>
                </a:lnTo>
                <a:close/>
              </a:path>
              <a:path w="1236979" h="606425">
                <a:moveTo>
                  <a:pt x="1117650" y="450735"/>
                </a:moveTo>
                <a:lnTo>
                  <a:pt x="1093251" y="502518"/>
                </a:lnTo>
                <a:lnTo>
                  <a:pt x="1119174" y="514705"/>
                </a:lnTo>
                <a:lnTo>
                  <a:pt x="1094778" y="566470"/>
                </a:lnTo>
                <a:lnTo>
                  <a:pt x="1209886" y="566470"/>
                </a:lnTo>
                <a:lnTo>
                  <a:pt x="1117650" y="450735"/>
                </a:lnTo>
                <a:close/>
              </a:path>
              <a:path w="1236979" h="606425">
                <a:moveTo>
                  <a:pt x="24396" y="0"/>
                </a:moveTo>
                <a:lnTo>
                  <a:pt x="0" y="51765"/>
                </a:lnTo>
                <a:lnTo>
                  <a:pt x="1068860" y="554285"/>
                </a:lnTo>
                <a:lnTo>
                  <a:pt x="1093251" y="502518"/>
                </a:lnTo>
                <a:lnTo>
                  <a:pt x="24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2261" y="389434"/>
            <a:ext cx="962127" cy="1234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9382" rIns="0" bIns="0" rtlCol="0">
            <a:spAutoFit/>
          </a:bodyPr>
          <a:lstStyle/>
          <a:p>
            <a:pPr marL="2442210">
              <a:lnSpc>
                <a:spcPct val="100000"/>
              </a:lnSpc>
            </a:pPr>
            <a:r>
              <a:rPr sz="3200" b="1" u="heavy" spc="-5" dirty="0">
                <a:solidFill>
                  <a:srgbClr val="000000"/>
                </a:solidFill>
                <a:latin typeface="Arial"/>
                <a:cs typeface="Arial"/>
              </a:rPr>
              <a:t>Cardiovascolare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7408" t="5715" r="7408" b="13812"/>
          <a:stretch>
            <a:fillRect/>
          </a:stretch>
        </p:blipFill>
        <p:spPr>
          <a:xfrm>
            <a:off x="419877" y="457200"/>
            <a:ext cx="8439042" cy="5638800"/>
          </a:xfrm>
          <a:prstGeom prst="rect">
            <a:avLst/>
          </a:prstGeom>
        </p:spPr>
      </p:pic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495800" y="5257800"/>
            <a:ext cx="46482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dirty="0" smtClean="0"/>
              <a:t> L’effetto sulla frequenza cardiaca sembra risulti dall’inibizione di recettori M</a:t>
            </a:r>
            <a:r>
              <a:rPr lang="it-IT" baseline="-25000" dirty="0" smtClean="0"/>
              <a:t>1</a:t>
            </a:r>
            <a:r>
              <a:rPr lang="it-IT" dirty="0" smtClean="0"/>
              <a:t> sui neuroni parasimpatici </a:t>
            </a:r>
            <a:r>
              <a:rPr lang="it-IT" dirty="0" err="1" smtClean="0"/>
              <a:t>postgangliari</a:t>
            </a:r>
            <a:r>
              <a:rPr lang="it-IT" dirty="0" smtClean="0"/>
              <a:t>, il che riduce l’effetto inibitorio dell’</a:t>
            </a:r>
            <a:r>
              <a:rPr lang="it-IT" dirty="0" err="1" smtClean="0"/>
              <a:t>ACh</a:t>
            </a:r>
            <a:r>
              <a:rPr lang="it-IT" dirty="0" smtClean="0"/>
              <a:t> sul suo stesso rilascio a livello </a:t>
            </a:r>
            <a:r>
              <a:rPr lang="it-IT" dirty="0" err="1" smtClean="0"/>
              <a:t>sinaptico</a:t>
            </a:r>
            <a:r>
              <a:rPr lang="it-IT" dirty="0" smtClean="0"/>
              <a:t>.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8" name="Freccia circolare a destra 7"/>
          <p:cNvSpPr/>
          <p:nvPr/>
        </p:nvSpPr>
        <p:spPr>
          <a:xfrm rot="1355838">
            <a:off x="4740609" y="2746673"/>
            <a:ext cx="690238" cy="241013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7744" t="5715" r="7408" b="13336"/>
          <a:stretch>
            <a:fillRect/>
          </a:stretch>
        </p:blipFill>
        <p:spPr>
          <a:xfrm>
            <a:off x="685800" y="609600"/>
            <a:ext cx="7758351" cy="52352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4284663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5524500"/>
            <a:ext cx="6686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r="38931"/>
          <a:stretch>
            <a:fillRect/>
          </a:stretch>
        </p:blipFill>
        <p:spPr bwMode="auto">
          <a:xfrm>
            <a:off x="4953000" y="914400"/>
            <a:ext cx="404477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curva 8"/>
          <p:cNvSpPr/>
          <p:nvPr/>
        </p:nvSpPr>
        <p:spPr>
          <a:xfrm>
            <a:off x="4572000" y="1752600"/>
            <a:ext cx="457200" cy="457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457200"/>
            <a:ext cx="8714105" cy="5837555"/>
          </a:xfrm>
          <a:custGeom>
            <a:avLst/>
            <a:gdLst/>
            <a:ahLst/>
            <a:cxnLst/>
            <a:rect l="l" t="t" r="r" b="b"/>
            <a:pathLst>
              <a:path w="8714105" h="5837555">
                <a:moveTo>
                  <a:pt x="0" y="0"/>
                </a:moveTo>
                <a:lnTo>
                  <a:pt x="8713787" y="0"/>
                </a:lnTo>
                <a:lnTo>
                  <a:pt x="8713787" y="5837237"/>
                </a:lnTo>
                <a:lnTo>
                  <a:pt x="0" y="5837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040" y="236912"/>
            <a:ext cx="112221" cy="67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756" y="627612"/>
            <a:ext cx="4505502" cy="6816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0040" y="1034939"/>
            <a:ext cx="112221" cy="681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756" y="1442253"/>
            <a:ext cx="7676807" cy="6816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2756" y="1849583"/>
            <a:ext cx="4746561" cy="677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2756" y="2252755"/>
            <a:ext cx="8429104" cy="681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2756" y="2660069"/>
            <a:ext cx="4060761" cy="6816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040" y="3067396"/>
            <a:ext cx="112221" cy="681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2756" y="3474726"/>
            <a:ext cx="7818120" cy="694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2756" y="3882043"/>
            <a:ext cx="5877102" cy="6899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040" y="4285214"/>
            <a:ext cx="112221" cy="694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2756" y="4692529"/>
            <a:ext cx="8375065" cy="6941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2756" y="5099857"/>
            <a:ext cx="7410792" cy="6941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2756" y="5507180"/>
            <a:ext cx="2369121" cy="6899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04801" y="693949"/>
            <a:ext cx="8298496" cy="538455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5" dirty="0">
                <a:latin typeface="Comic Sans MS"/>
                <a:cs typeface="Comic Sans MS"/>
              </a:rPr>
              <a:t>SISTEMA</a:t>
            </a:r>
            <a:r>
              <a:rPr sz="2650" spc="-35" dirty="0">
                <a:latin typeface="Comic Sans MS"/>
                <a:cs typeface="Comic Sans MS"/>
              </a:rPr>
              <a:t> </a:t>
            </a:r>
            <a:r>
              <a:rPr sz="2650" spc="5" dirty="0">
                <a:latin typeface="Comic Sans MS"/>
                <a:cs typeface="Comic Sans MS"/>
              </a:rPr>
              <a:t>RESPIRATORIO</a:t>
            </a:r>
            <a:endParaRPr sz="265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 marR="754380">
              <a:lnSpc>
                <a:spcPct val="100600"/>
              </a:lnSpc>
            </a:pP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Recettori </a:t>
            </a:r>
            <a:r>
              <a:rPr sz="265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M3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nella muscolatura liscia bronchiale  mediano la</a:t>
            </a:r>
            <a:r>
              <a:rPr sz="265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broncocostrizione.</a:t>
            </a:r>
            <a:endParaRPr sz="2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  <a:p>
            <a:pPr marL="12700" marR="5080">
              <a:lnSpc>
                <a:spcPct val="100600"/>
              </a:lnSpc>
            </a:pP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Recettori </a:t>
            </a:r>
            <a:r>
              <a:rPr sz="265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M3 </a:t>
            </a:r>
            <a:r>
              <a:rPr sz="2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nelle ghiandole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submucosali mediano un  aumento delle</a:t>
            </a:r>
            <a:r>
              <a:rPr sz="2650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secrezioni.</a:t>
            </a:r>
            <a:endParaRPr sz="2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 marR="610235">
              <a:lnSpc>
                <a:spcPct val="100600"/>
              </a:lnSpc>
            </a:pPr>
            <a:r>
              <a:rPr sz="2650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Gli antimuscarinici provocano broncodilatazione e  inibizione delle secrezioni</a:t>
            </a:r>
            <a:r>
              <a:rPr sz="2650" spc="-3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bronchiali.</a:t>
            </a:r>
            <a:endParaRPr sz="26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 marR="50165">
              <a:lnSpc>
                <a:spcPct val="100600"/>
              </a:lnSpc>
            </a:pP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Usati nella medicazione pre-anestetica per diminuire  le secrezioni bronchiali e diminuire </a:t>
            </a:r>
            <a:r>
              <a:rPr sz="2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il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rischio di  laringospasmo.</a:t>
            </a:r>
            <a:endParaRPr sz="2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7408" t="5715" r="7408" b="13812"/>
          <a:stretch>
            <a:fillRect/>
          </a:stretch>
        </p:blipFill>
        <p:spPr>
          <a:xfrm>
            <a:off x="685800" y="685800"/>
            <a:ext cx="7789150" cy="52044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00" y="266700"/>
            <a:ext cx="8597900" cy="6324600"/>
          </a:xfrm>
          <a:custGeom>
            <a:avLst/>
            <a:gdLst/>
            <a:ahLst/>
            <a:cxnLst/>
            <a:rect l="l" t="t" r="r" b="b"/>
            <a:pathLst>
              <a:path w="8597900" h="6324600">
                <a:moveTo>
                  <a:pt x="0" y="0"/>
                </a:moveTo>
                <a:lnTo>
                  <a:pt x="8597900" y="0"/>
                </a:lnTo>
                <a:lnTo>
                  <a:pt x="8597900" y="6324600"/>
                </a:lnTo>
                <a:lnTo>
                  <a:pt x="0" y="6324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" y="253772"/>
            <a:ext cx="25855" cy="208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042" y="266700"/>
            <a:ext cx="8445557" cy="591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1887" y="266700"/>
            <a:ext cx="135890" cy="62230"/>
          </a:xfrm>
          <a:custGeom>
            <a:avLst/>
            <a:gdLst/>
            <a:ahLst/>
            <a:cxnLst/>
            <a:rect l="l" t="t" r="r" b="b"/>
            <a:pathLst>
              <a:path w="135890" h="62229">
                <a:moveTo>
                  <a:pt x="0" y="62217"/>
                </a:moveTo>
                <a:lnTo>
                  <a:pt x="135630" y="62217"/>
                </a:lnTo>
                <a:lnTo>
                  <a:pt x="135630" y="0"/>
                </a:lnTo>
                <a:lnTo>
                  <a:pt x="0" y="0"/>
                </a:lnTo>
                <a:lnTo>
                  <a:pt x="0" y="622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0363" y="32956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1125" y="266700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22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280" y="266700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21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5994" y="266700"/>
            <a:ext cx="139065" cy="59690"/>
          </a:xfrm>
          <a:custGeom>
            <a:avLst/>
            <a:gdLst/>
            <a:ahLst/>
            <a:cxnLst/>
            <a:rect l="l" t="t" r="r" b="b"/>
            <a:pathLst>
              <a:path w="139065" h="59689">
                <a:moveTo>
                  <a:pt x="0" y="59169"/>
                </a:moveTo>
                <a:lnTo>
                  <a:pt x="138678" y="59169"/>
                </a:lnTo>
                <a:lnTo>
                  <a:pt x="138678" y="0"/>
                </a:lnTo>
                <a:lnTo>
                  <a:pt x="0" y="0"/>
                </a:lnTo>
                <a:lnTo>
                  <a:pt x="0" y="5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5994" y="32702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6756" y="266700"/>
            <a:ext cx="0" cy="59690"/>
          </a:xfrm>
          <a:custGeom>
            <a:avLst/>
            <a:gdLst/>
            <a:ahLst/>
            <a:cxnLst/>
            <a:rect l="l" t="t" r="r" b="b"/>
            <a:pathLst>
              <a:path h="59689">
                <a:moveTo>
                  <a:pt x="0" y="0"/>
                </a:moveTo>
                <a:lnTo>
                  <a:pt x="0" y="5968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3913" y="266700"/>
            <a:ext cx="0" cy="59690"/>
          </a:xfrm>
          <a:custGeom>
            <a:avLst/>
            <a:gdLst/>
            <a:ahLst/>
            <a:cxnLst/>
            <a:rect l="l" t="t" r="r" b="b"/>
            <a:pathLst>
              <a:path h="59689">
                <a:moveTo>
                  <a:pt x="0" y="0"/>
                </a:moveTo>
                <a:lnTo>
                  <a:pt x="0" y="591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1887" y="325870"/>
            <a:ext cx="135890" cy="137795"/>
          </a:xfrm>
          <a:custGeom>
            <a:avLst/>
            <a:gdLst/>
            <a:ahLst/>
            <a:cxnLst/>
            <a:rect l="l" t="t" r="r" b="b"/>
            <a:pathLst>
              <a:path w="135890" h="137795">
                <a:moveTo>
                  <a:pt x="0" y="137234"/>
                </a:moveTo>
                <a:lnTo>
                  <a:pt x="135630" y="137234"/>
                </a:lnTo>
                <a:lnTo>
                  <a:pt x="135630" y="0"/>
                </a:lnTo>
                <a:lnTo>
                  <a:pt x="0" y="0"/>
                </a:lnTo>
                <a:lnTo>
                  <a:pt x="0" y="1372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1125" y="325869"/>
            <a:ext cx="0" cy="137795"/>
          </a:xfrm>
          <a:custGeom>
            <a:avLst/>
            <a:gdLst/>
            <a:ahLst/>
            <a:cxnLst/>
            <a:rect l="l" t="t" r="r" b="b"/>
            <a:pathLst>
              <a:path h="137795">
                <a:moveTo>
                  <a:pt x="0" y="0"/>
                </a:moveTo>
                <a:lnTo>
                  <a:pt x="0" y="13723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1887" y="462343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8280" y="325869"/>
            <a:ext cx="0" cy="137795"/>
          </a:xfrm>
          <a:custGeom>
            <a:avLst/>
            <a:gdLst/>
            <a:ahLst/>
            <a:cxnLst/>
            <a:rect l="l" t="t" r="r" b="b"/>
            <a:pathLst>
              <a:path h="137795">
                <a:moveTo>
                  <a:pt x="0" y="0"/>
                </a:moveTo>
                <a:lnTo>
                  <a:pt x="0" y="13723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1887" y="326631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71730" y="1309729"/>
            <a:ext cx="7294245" cy="431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3600"/>
              </a:lnSpc>
            </a:pPr>
            <a:r>
              <a:rPr sz="2000" b="1" spc="-5" dirty="0">
                <a:latin typeface="Arial"/>
                <a:cs typeface="Arial"/>
              </a:rPr>
              <a:t>Il tono </a:t>
            </a:r>
            <a:r>
              <a:rPr sz="2000" b="1" dirty="0">
                <a:latin typeface="Arial"/>
                <a:cs typeface="Arial"/>
              </a:rPr>
              <a:t>del </a:t>
            </a:r>
            <a:r>
              <a:rPr sz="2000" b="1" spc="-5" dirty="0">
                <a:latin typeface="Arial"/>
                <a:cs typeface="Arial"/>
              </a:rPr>
              <a:t>tubo gastroenterico </a:t>
            </a:r>
            <a:r>
              <a:rPr sz="2000" b="1" dirty="0">
                <a:latin typeface="Arial"/>
                <a:cs typeface="Arial"/>
              </a:rPr>
              <a:t>e </a:t>
            </a:r>
            <a:r>
              <a:rPr sz="2000" b="1" spc="-5" dirty="0">
                <a:latin typeface="Arial"/>
                <a:cs typeface="Arial"/>
              </a:rPr>
              <a:t>delle </a:t>
            </a:r>
            <a:r>
              <a:rPr sz="2000" b="1" spc="-10" dirty="0">
                <a:latin typeface="Arial"/>
                <a:cs typeface="Arial"/>
              </a:rPr>
              <a:t>vie </a:t>
            </a:r>
            <a:r>
              <a:rPr sz="2000" b="1" spc="-5" dirty="0">
                <a:latin typeface="Arial"/>
                <a:cs typeface="Arial"/>
              </a:rPr>
              <a:t>biliari, già </a:t>
            </a:r>
            <a:r>
              <a:rPr sz="2000" b="1" dirty="0">
                <a:latin typeface="Arial"/>
                <a:cs typeface="Arial"/>
              </a:rPr>
              <a:t>a </a:t>
            </a:r>
            <a:r>
              <a:rPr sz="2000" b="1" spc="-5" dirty="0">
                <a:latin typeface="Arial"/>
                <a:cs typeface="Arial"/>
              </a:rPr>
              <a:t>piccoli  dosaggi, viene </a:t>
            </a:r>
            <a:r>
              <a:rPr sz="2000" b="1" dirty="0">
                <a:latin typeface="Arial"/>
                <a:cs typeface="Arial"/>
              </a:rPr>
              <a:t>ridotto </a:t>
            </a:r>
            <a:r>
              <a:rPr sz="2000" b="1" spc="-5" dirty="0">
                <a:latin typeface="Arial"/>
                <a:cs typeface="Arial"/>
              </a:rPr>
              <a:t>più della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motilità.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R="7493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Ciò </a:t>
            </a:r>
            <a:r>
              <a:rPr sz="2000" b="1" spc="-10" dirty="0">
                <a:latin typeface="Arial"/>
                <a:cs typeface="Arial"/>
              </a:rPr>
              <a:t>vale </a:t>
            </a:r>
            <a:r>
              <a:rPr sz="2000" b="1" spc="-5" dirty="0">
                <a:latin typeface="Arial"/>
                <a:cs typeface="Arial"/>
              </a:rPr>
              <a:t>in </a:t>
            </a:r>
            <a:r>
              <a:rPr sz="2000" b="1" dirty="0">
                <a:latin typeface="Arial"/>
                <a:cs typeface="Arial"/>
              </a:rPr>
              <a:t>particolare per </a:t>
            </a:r>
            <a:r>
              <a:rPr sz="2000" b="1" spc="-5" dirty="0">
                <a:latin typeface="Arial"/>
                <a:cs typeface="Arial"/>
              </a:rPr>
              <a:t>gli </a:t>
            </a:r>
            <a:r>
              <a:rPr sz="2000" b="1" dirty="0">
                <a:latin typeface="Arial"/>
                <a:cs typeface="Arial"/>
              </a:rPr>
              <a:t>stati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spastici.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R="74295" algn="ctr">
              <a:lnSpc>
                <a:spcPct val="100000"/>
              </a:lnSpc>
              <a:tabLst>
                <a:tab pos="2523490" algn="l"/>
              </a:tabLst>
            </a:pP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dosi </a:t>
            </a:r>
            <a:r>
              <a:rPr sz="2000" b="1" dirty="0">
                <a:latin typeface="Arial"/>
                <a:cs typeface="Arial"/>
              </a:rPr>
              <a:t>medio-alte	motilità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G.I.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1470660" marR="154432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Rilasciamento Parete </a:t>
            </a:r>
            <a:r>
              <a:rPr sz="2000" b="1" spc="-10" dirty="0">
                <a:latin typeface="Arial"/>
                <a:cs typeface="Arial"/>
              </a:rPr>
              <a:t>Visceri  </a:t>
            </a:r>
            <a:r>
              <a:rPr sz="2000" b="1" dirty="0">
                <a:latin typeface="Arial"/>
                <a:cs typeface="Arial"/>
              </a:rPr>
              <a:t>Riduzione dei </a:t>
            </a:r>
            <a:r>
              <a:rPr sz="2000" b="1" spc="-5" dirty="0">
                <a:latin typeface="Arial"/>
                <a:cs typeface="Arial"/>
              </a:rPr>
              <a:t>Movimenti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Propulsivi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1114425" marR="118872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Aumento tempo </a:t>
            </a:r>
            <a:r>
              <a:rPr sz="2000" b="1" spc="-5" dirty="0">
                <a:latin typeface="Arial"/>
                <a:cs typeface="Arial"/>
              </a:rPr>
              <a:t>di svuotamento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Gastrico  Aumento tempo </a:t>
            </a:r>
            <a:r>
              <a:rPr sz="2000" b="1" spc="-5" dirty="0">
                <a:latin typeface="Arial"/>
                <a:cs typeface="Arial"/>
              </a:rPr>
              <a:t>di </a:t>
            </a:r>
            <a:r>
              <a:rPr sz="2000" b="1" dirty="0">
                <a:latin typeface="Arial"/>
                <a:cs typeface="Arial"/>
              </a:rPr>
              <a:t>transito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Intestinale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6245" y="5905364"/>
            <a:ext cx="5314950" cy="386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Il tono della muscolatura </a:t>
            </a:r>
            <a:r>
              <a:rPr sz="2400" b="1" u="heavy" spc="-5" dirty="0">
                <a:latin typeface="Arial"/>
                <a:cs typeface="Arial"/>
              </a:rPr>
              <a:t>vescica </a:t>
            </a:r>
            <a:r>
              <a:rPr sz="2000" b="1" dirty="0">
                <a:latin typeface="Arial"/>
                <a:cs typeface="Arial"/>
              </a:rPr>
              <a:t>si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riduce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73452" y="5956164"/>
            <a:ext cx="280543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svuotamento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vescicale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67427" y="2774746"/>
            <a:ext cx="172720" cy="433070"/>
          </a:xfrm>
          <a:custGeom>
            <a:avLst/>
            <a:gdLst/>
            <a:ahLst/>
            <a:cxnLst/>
            <a:rect l="l" t="t" r="r" b="b"/>
            <a:pathLst>
              <a:path w="172720" h="433069">
                <a:moveTo>
                  <a:pt x="57912" y="260743"/>
                </a:moveTo>
                <a:lnTo>
                  <a:pt x="0" y="260743"/>
                </a:lnTo>
                <a:lnTo>
                  <a:pt x="86867" y="433044"/>
                </a:lnTo>
                <a:lnTo>
                  <a:pt x="157863" y="289712"/>
                </a:lnTo>
                <a:lnTo>
                  <a:pt x="57912" y="289712"/>
                </a:lnTo>
                <a:lnTo>
                  <a:pt x="57912" y="260743"/>
                </a:lnTo>
                <a:close/>
              </a:path>
              <a:path w="172720" h="433069">
                <a:moveTo>
                  <a:pt x="114300" y="0"/>
                </a:moveTo>
                <a:lnTo>
                  <a:pt x="57912" y="0"/>
                </a:lnTo>
                <a:lnTo>
                  <a:pt x="57912" y="289712"/>
                </a:lnTo>
                <a:lnTo>
                  <a:pt x="114300" y="289712"/>
                </a:lnTo>
                <a:lnTo>
                  <a:pt x="114300" y="0"/>
                </a:lnTo>
                <a:close/>
              </a:path>
              <a:path w="172720" h="433069">
                <a:moveTo>
                  <a:pt x="172212" y="260743"/>
                </a:moveTo>
                <a:lnTo>
                  <a:pt x="114300" y="260743"/>
                </a:lnTo>
                <a:lnTo>
                  <a:pt x="114300" y="289712"/>
                </a:lnTo>
                <a:lnTo>
                  <a:pt x="157863" y="289712"/>
                </a:lnTo>
                <a:lnTo>
                  <a:pt x="172212" y="2607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21918" y="4828679"/>
            <a:ext cx="358140" cy="647065"/>
          </a:xfrm>
          <a:custGeom>
            <a:avLst/>
            <a:gdLst/>
            <a:ahLst/>
            <a:cxnLst/>
            <a:rect l="l" t="t" r="r" b="b"/>
            <a:pathLst>
              <a:path w="358140" h="647064">
                <a:moveTo>
                  <a:pt x="118872" y="275996"/>
                </a:moveTo>
                <a:lnTo>
                  <a:pt x="0" y="489470"/>
                </a:lnTo>
                <a:lnTo>
                  <a:pt x="118872" y="646531"/>
                </a:lnTo>
                <a:lnTo>
                  <a:pt x="118872" y="523011"/>
                </a:lnTo>
                <a:lnTo>
                  <a:pt x="154664" y="502960"/>
                </a:lnTo>
                <a:lnTo>
                  <a:pt x="188084" y="478232"/>
                </a:lnTo>
                <a:lnTo>
                  <a:pt x="218977" y="449186"/>
                </a:lnTo>
                <a:lnTo>
                  <a:pt x="247190" y="416180"/>
                </a:lnTo>
                <a:lnTo>
                  <a:pt x="259807" y="397979"/>
                </a:lnTo>
                <a:lnTo>
                  <a:pt x="118872" y="397979"/>
                </a:lnTo>
                <a:lnTo>
                  <a:pt x="118872" y="275996"/>
                </a:lnTo>
                <a:close/>
              </a:path>
              <a:path w="358140" h="647064">
                <a:moveTo>
                  <a:pt x="355079" y="0"/>
                </a:moveTo>
                <a:lnTo>
                  <a:pt x="347851" y="53961"/>
                </a:lnTo>
                <a:lnTo>
                  <a:pt x="336370" y="105800"/>
                </a:lnTo>
                <a:lnTo>
                  <a:pt x="320866" y="155132"/>
                </a:lnTo>
                <a:lnTo>
                  <a:pt x="301566" y="201573"/>
                </a:lnTo>
                <a:lnTo>
                  <a:pt x="278699" y="244738"/>
                </a:lnTo>
                <a:lnTo>
                  <a:pt x="252495" y="284243"/>
                </a:lnTo>
                <a:lnTo>
                  <a:pt x="223181" y="319705"/>
                </a:lnTo>
                <a:lnTo>
                  <a:pt x="190987" y="350737"/>
                </a:lnTo>
                <a:lnTo>
                  <a:pt x="156141" y="376957"/>
                </a:lnTo>
                <a:lnTo>
                  <a:pt x="118872" y="397979"/>
                </a:lnTo>
                <a:lnTo>
                  <a:pt x="259807" y="397979"/>
                </a:lnTo>
                <a:lnTo>
                  <a:pt x="294958" y="339719"/>
                </a:lnTo>
                <a:lnTo>
                  <a:pt x="314205" y="296981"/>
                </a:lnTo>
                <a:lnTo>
                  <a:pt x="330156" y="251715"/>
                </a:lnTo>
                <a:lnTo>
                  <a:pt x="342657" y="204279"/>
                </a:lnTo>
                <a:lnTo>
                  <a:pt x="351553" y="155031"/>
                </a:lnTo>
                <a:lnTo>
                  <a:pt x="356692" y="104330"/>
                </a:lnTo>
                <a:lnTo>
                  <a:pt x="357918" y="52533"/>
                </a:lnTo>
                <a:lnTo>
                  <a:pt x="355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21918" y="4276699"/>
            <a:ext cx="358140" cy="614680"/>
          </a:xfrm>
          <a:custGeom>
            <a:avLst/>
            <a:gdLst/>
            <a:ahLst/>
            <a:cxnLst/>
            <a:rect l="l" t="t" r="r" b="b"/>
            <a:pathLst>
              <a:path w="358140" h="614679">
                <a:moveTo>
                  <a:pt x="0" y="0"/>
                </a:moveTo>
                <a:lnTo>
                  <a:pt x="0" y="125031"/>
                </a:lnTo>
                <a:lnTo>
                  <a:pt x="39079" y="127889"/>
                </a:lnTo>
                <a:lnTo>
                  <a:pt x="76926" y="136270"/>
                </a:lnTo>
                <a:lnTo>
                  <a:pt x="113323" y="149879"/>
                </a:lnTo>
                <a:lnTo>
                  <a:pt x="148053" y="168425"/>
                </a:lnTo>
                <a:lnTo>
                  <a:pt x="180901" y="191614"/>
                </a:lnTo>
                <a:lnTo>
                  <a:pt x="211648" y="219154"/>
                </a:lnTo>
                <a:lnTo>
                  <a:pt x="240079" y="250753"/>
                </a:lnTo>
                <a:lnTo>
                  <a:pt x="265977" y="286116"/>
                </a:lnTo>
                <a:lnTo>
                  <a:pt x="289125" y="324953"/>
                </a:lnTo>
                <a:lnTo>
                  <a:pt x="309306" y="366969"/>
                </a:lnTo>
                <a:lnTo>
                  <a:pt x="326303" y="411872"/>
                </a:lnTo>
                <a:lnTo>
                  <a:pt x="339901" y="459370"/>
                </a:lnTo>
                <a:lnTo>
                  <a:pt x="349882" y="509169"/>
                </a:lnTo>
                <a:lnTo>
                  <a:pt x="356029" y="560977"/>
                </a:lnTo>
                <a:lnTo>
                  <a:pt x="358127" y="614502"/>
                </a:lnTo>
                <a:lnTo>
                  <a:pt x="358127" y="489470"/>
                </a:lnTo>
                <a:lnTo>
                  <a:pt x="356029" y="435946"/>
                </a:lnTo>
                <a:lnTo>
                  <a:pt x="349882" y="384138"/>
                </a:lnTo>
                <a:lnTo>
                  <a:pt x="339901" y="334338"/>
                </a:lnTo>
                <a:lnTo>
                  <a:pt x="326303" y="286841"/>
                </a:lnTo>
                <a:lnTo>
                  <a:pt x="309306" y="241937"/>
                </a:lnTo>
                <a:lnTo>
                  <a:pt x="289125" y="199921"/>
                </a:lnTo>
                <a:lnTo>
                  <a:pt x="265977" y="161085"/>
                </a:lnTo>
                <a:lnTo>
                  <a:pt x="240079" y="125721"/>
                </a:lnTo>
                <a:lnTo>
                  <a:pt x="211648" y="94123"/>
                </a:lnTo>
                <a:lnTo>
                  <a:pt x="180901" y="66583"/>
                </a:lnTo>
                <a:lnTo>
                  <a:pt x="148053" y="43393"/>
                </a:lnTo>
                <a:lnTo>
                  <a:pt x="113323" y="24848"/>
                </a:lnTo>
                <a:lnTo>
                  <a:pt x="76926" y="11238"/>
                </a:lnTo>
                <a:lnTo>
                  <a:pt x="39079" y="28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88390" y="4250969"/>
            <a:ext cx="421005" cy="1308100"/>
          </a:xfrm>
          <a:custGeom>
            <a:avLst/>
            <a:gdLst/>
            <a:ahLst/>
            <a:cxnLst/>
            <a:rect l="l" t="t" r="r" b="b"/>
            <a:pathLst>
              <a:path w="421004" h="1308100">
                <a:moveTo>
                  <a:pt x="181355" y="749300"/>
                </a:moveTo>
                <a:lnTo>
                  <a:pt x="0" y="1079500"/>
                </a:lnTo>
                <a:lnTo>
                  <a:pt x="181355" y="1308100"/>
                </a:lnTo>
                <a:lnTo>
                  <a:pt x="181355" y="1231900"/>
                </a:lnTo>
                <a:lnTo>
                  <a:pt x="124968" y="1231900"/>
                </a:lnTo>
                <a:lnTo>
                  <a:pt x="124968" y="1142023"/>
                </a:lnTo>
                <a:lnTo>
                  <a:pt x="86106" y="1092200"/>
                </a:lnTo>
                <a:lnTo>
                  <a:pt x="57912" y="1092200"/>
                </a:lnTo>
                <a:lnTo>
                  <a:pt x="56388" y="1054100"/>
                </a:lnTo>
                <a:lnTo>
                  <a:pt x="79158" y="1054100"/>
                </a:lnTo>
                <a:lnTo>
                  <a:pt x="124968" y="971951"/>
                </a:lnTo>
                <a:lnTo>
                  <a:pt x="124968" y="863600"/>
                </a:lnTo>
                <a:lnTo>
                  <a:pt x="181355" y="863600"/>
                </a:lnTo>
                <a:lnTo>
                  <a:pt x="181355" y="749300"/>
                </a:lnTo>
                <a:close/>
              </a:path>
              <a:path w="421004" h="1308100">
                <a:moveTo>
                  <a:pt x="124968" y="1142023"/>
                </a:moveTo>
                <a:lnTo>
                  <a:pt x="124968" y="1231900"/>
                </a:lnTo>
                <a:lnTo>
                  <a:pt x="175260" y="1206500"/>
                </a:lnTo>
                <a:lnTo>
                  <a:pt x="124968" y="1142023"/>
                </a:lnTo>
                <a:close/>
              </a:path>
              <a:path w="421004" h="1308100">
                <a:moveTo>
                  <a:pt x="417563" y="584200"/>
                </a:moveTo>
                <a:lnTo>
                  <a:pt x="412991" y="622300"/>
                </a:lnTo>
                <a:lnTo>
                  <a:pt x="406895" y="660400"/>
                </a:lnTo>
                <a:lnTo>
                  <a:pt x="399275" y="685800"/>
                </a:lnTo>
                <a:lnTo>
                  <a:pt x="390131" y="723900"/>
                </a:lnTo>
                <a:lnTo>
                  <a:pt x="379463" y="749300"/>
                </a:lnTo>
                <a:lnTo>
                  <a:pt x="367271" y="787400"/>
                </a:lnTo>
                <a:lnTo>
                  <a:pt x="336803" y="838200"/>
                </a:lnTo>
                <a:lnTo>
                  <a:pt x="320040" y="876300"/>
                </a:lnTo>
                <a:lnTo>
                  <a:pt x="318008" y="877711"/>
                </a:lnTo>
                <a:lnTo>
                  <a:pt x="313944" y="889000"/>
                </a:lnTo>
                <a:lnTo>
                  <a:pt x="315468" y="889000"/>
                </a:lnTo>
                <a:lnTo>
                  <a:pt x="300227" y="914400"/>
                </a:lnTo>
                <a:lnTo>
                  <a:pt x="301751" y="914400"/>
                </a:lnTo>
                <a:lnTo>
                  <a:pt x="284988" y="939800"/>
                </a:lnTo>
                <a:lnTo>
                  <a:pt x="286512" y="939800"/>
                </a:lnTo>
                <a:lnTo>
                  <a:pt x="249936" y="990600"/>
                </a:lnTo>
                <a:lnTo>
                  <a:pt x="230124" y="1016000"/>
                </a:lnTo>
                <a:lnTo>
                  <a:pt x="219455" y="1028700"/>
                </a:lnTo>
                <a:lnTo>
                  <a:pt x="220979" y="1028700"/>
                </a:lnTo>
                <a:lnTo>
                  <a:pt x="208788" y="1041400"/>
                </a:lnTo>
                <a:lnTo>
                  <a:pt x="199644" y="1041400"/>
                </a:lnTo>
                <a:lnTo>
                  <a:pt x="175260" y="1066800"/>
                </a:lnTo>
                <a:lnTo>
                  <a:pt x="164592" y="1066800"/>
                </a:lnTo>
                <a:lnTo>
                  <a:pt x="152400" y="1079500"/>
                </a:lnTo>
                <a:lnTo>
                  <a:pt x="153924" y="1079500"/>
                </a:lnTo>
                <a:lnTo>
                  <a:pt x="124968" y="1092200"/>
                </a:lnTo>
                <a:lnTo>
                  <a:pt x="124968" y="1142023"/>
                </a:lnTo>
                <a:lnTo>
                  <a:pt x="175260" y="1206500"/>
                </a:lnTo>
                <a:lnTo>
                  <a:pt x="124968" y="1231900"/>
                </a:lnTo>
                <a:lnTo>
                  <a:pt x="181355" y="1231900"/>
                </a:lnTo>
                <a:lnTo>
                  <a:pt x="181355" y="1130300"/>
                </a:lnTo>
                <a:lnTo>
                  <a:pt x="166116" y="1130300"/>
                </a:lnTo>
                <a:lnTo>
                  <a:pt x="181355" y="1104900"/>
                </a:lnTo>
                <a:lnTo>
                  <a:pt x="220979" y="1104900"/>
                </a:lnTo>
                <a:lnTo>
                  <a:pt x="234696" y="1092200"/>
                </a:lnTo>
                <a:lnTo>
                  <a:pt x="271272" y="1054100"/>
                </a:lnTo>
                <a:lnTo>
                  <a:pt x="315468" y="1003300"/>
                </a:lnTo>
                <a:lnTo>
                  <a:pt x="352044" y="939800"/>
                </a:lnTo>
                <a:lnTo>
                  <a:pt x="367271" y="914400"/>
                </a:lnTo>
                <a:lnTo>
                  <a:pt x="380987" y="876300"/>
                </a:lnTo>
                <a:lnTo>
                  <a:pt x="393179" y="838200"/>
                </a:lnTo>
                <a:lnTo>
                  <a:pt x="402323" y="800100"/>
                </a:lnTo>
                <a:lnTo>
                  <a:pt x="409943" y="762000"/>
                </a:lnTo>
                <a:lnTo>
                  <a:pt x="416039" y="723900"/>
                </a:lnTo>
                <a:lnTo>
                  <a:pt x="419087" y="685800"/>
                </a:lnTo>
                <a:lnTo>
                  <a:pt x="420611" y="647700"/>
                </a:lnTo>
                <a:lnTo>
                  <a:pt x="420611" y="622300"/>
                </a:lnTo>
                <a:lnTo>
                  <a:pt x="419087" y="596900"/>
                </a:lnTo>
                <a:lnTo>
                  <a:pt x="417563" y="584200"/>
                </a:lnTo>
                <a:close/>
              </a:path>
              <a:path w="421004" h="1308100">
                <a:moveTo>
                  <a:pt x="181355" y="1104900"/>
                </a:moveTo>
                <a:lnTo>
                  <a:pt x="166116" y="1130300"/>
                </a:lnTo>
                <a:lnTo>
                  <a:pt x="181355" y="1123244"/>
                </a:lnTo>
                <a:lnTo>
                  <a:pt x="181355" y="1104900"/>
                </a:lnTo>
                <a:close/>
              </a:path>
              <a:path w="421004" h="1308100">
                <a:moveTo>
                  <a:pt x="181355" y="1123244"/>
                </a:moveTo>
                <a:lnTo>
                  <a:pt x="166116" y="1130300"/>
                </a:lnTo>
                <a:lnTo>
                  <a:pt x="181355" y="1130300"/>
                </a:lnTo>
                <a:lnTo>
                  <a:pt x="181355" y="1123244"/>
                </a:lnTo>
                <a:close/>
              </a:path>
              <a:path w="421004" h="1308100">
                <a:moveTo>
                  <a:pt x="220979" y="1104900"/>
                </a:moveTo>
                <a:lnTo>
                  <a:pt x="181355" y="1104900"/>
                </a:lnTo>
                <a:lnTo>
                  <a:pt x="181355" y="1123244"/>
                </a:lnTo>
                <a:lnTo>
                  <a:pt x="220979" y="1104900"/>
                </a:lnTo>
                <a:close/>
              </a:path>
              <a:path w="421004" h="1308100">
                <a:moveTo>
                  <a:pt x="56388" y="1054100"/>
                </a:moveTo>
                <a:lnTo>
                  <a:pt x="57912" y="1092200"/>
                </a:lnTo>
                <a:lnTo>
                  <a:pt x="69665" y="1071122"/>
                </a:lnTo>
                <a:lnTo>
                  <a:pt x="56388" y="1054100"/>
                </a:lnTo>
                <a:close/>
              </a:path>
              <a:path w="421004" h="1308100">
                <a:moveTo>
                  <a:pt x="69665" y="1071122"/>
                </a:moveTo>
                <a:lnTo>
                  <a:pt x="57912" y="1092200"/>
                </a:lnTo>
                <a:lnTo>
                  <a:pt x="86106" y="1092200"/>
                </a:lnTo>
                <a:lnTo>
                  <a:pt x="69665" y="1071122"/>
                </a:lnTo>
                <a:close/>
              </a:path>
              <a:path w="421004" h="1308100">
                <a:moveTo>
                  <a:pt x="79158" y="1054100"/>
                </a:moveTo>
                <a:lnTo>
                  <a:pt x="56388" y="1054100"/>
                </a:lnTo>
                <a:lnTo>
                  <a:pt x="69665" y="1071122"/>
                </a:lnTo>
                <a:lnTo>
                  <a:pt x="79158" y="1054100"/>
                </a:lnTo>
                <a:close/>
              </a:path>
              <a:path w="421004" h="1308100">
                <a:moveTo>
                  <a:pt x="181355" y="863600"/>
                </a:moveTo>
                <a:lnTo>
                  <a:pt x="124968" y="863600"/>
                </a:lnTo>
                <a:lnTo>
                  <a:pt x="178307" y="876300"/>
                </a:lnTo>
                <a:lnTo>
                  <a:pt x="124968" y="971951"/>
                </a:lnTo>
                <a:lnTo>
                  <a:pt x="124968" y="1028700"/>
                </a:lnTo>
                <a:lnTo>
                  <a:pt x="190500" y="990600"/>
                </a:lnTo>
                <a:lnTo>
                  <a:pt x="214884" y="977900"/>
                </a:lnTo>
                <a:lnTo>
                  <a:pt x="181355" y="977900"/>
                </a:lnTo>
                <a:lnTo>
                  <a:pt x="140207" y="952500"/>
                </a:lnTo>
                <a:lnTo>
                  <a:pt x="163068" y="939800"/>
                </a:lnTo>
                <a:lnTo>
                  <a:pt x="161544" y="939800"/>
                </a:lnTo>
                <a:lnTo>
                  <a:pt x="181355" y="928007"/>
                </a:lnTo>
                <a:lnTo>
                  <a:pt x="181355" y="863600"/>
                </a:lnTo>
                <a:close/>
              </a:path>
              <a:path w="421004" h="1308100">
                <a:moveTo>
                  <a:pt x="181355" y="928007"/>
                </a:moveTo>
                <a:lnTo>
                  <a:pt x="161544" y="939800"/>
                </a:lnTo>
                <a:lnTo>
                  <a:pt x="163068" y="939800"/>
                </a:lnTo>
                <a:lnTo>
                  <a:pt x="140207" y="952500"/>
                </a:lnTo>
                <a:lnTo>
                  <a:pt x="181355" y="977900"/>
                </a:lnTo>
                <a:lnTo>
                  <a:pt x="181355" y="928007"/>
                </a:lnTo>
                <a:close/>
              </a:path>
              <a:path w="421004" h="1308100">
                <a:moveTo>
                  <a:pt x="335279" y="698500"/>
                </a:moveTo>
                <a:lnTo>
                  <a:pt x="326136" y="736600"/>
                </a:lnTo>
                <a:lnTo>
                  <a:pt x="313944" y="762000"/>
                </a:lnTo>
                <a:lnTo>
                  <a:pt x="315468" y="762000"/>
                </a:lnTo>
                <a:lnTo>
                  <a:pt x="288036" y="812800"/>
                </a:lnTo>
                <a:lnTo>
                  <a:pt x="272796" y="838200"/>
                </a:lnTo>
                <a:lnTo>
                  <a:pt x="256031" y="863600"/>
                </a:lnTo>
                <a:lnTo>
                  <a:pt x="257555" y="863600"/>
                </a:lnTo>
                <a:lnTo>
                  <a:pt x="239268" y="876300"/>
                </a:lnTo>
                <a:lnTo>
                  <a:pt x="240792" y="876300"/>
                </a:lnTo>
                <a:lnTo>
                  <a:pt x="220979" y="901700"/>
                </a:lnTo>
                <a:lnTo>
                  <a:pt x="222503" y="901700"/>
                </a:lnTo>
                <a:lnTo>
                  <a:pt x="201168" y="914400"/>
                </a:lnTo>
                <a:lnTo>
                  <a:pt x="202692" y="914400"/>
                </a:lnTo>
                <a:lnTo>
                  <a:pt x="181355" y="927100"/>
                </a:lnTo>
                <a:lnTo>
                  <a:pt x="182879" y="927100"/>
                </a:lnTo>
                <a:lnTo>
                  <a:pt x="181355" y="928007"/>
                </a:lnTo>
                <a:lnTo>
                  <a:pt x="181355" y="977900"/>
                </a:lnTo>
                <a:lnTo>
                  <a:pt x="214884" y="977900"/>
                </a:lnTo>
                <a:lnTo>
                  <a:pt x="239268" y="965200"/>
                </a:lnTo>
                <a:lnTo>
                  <a:pt x="281940" y="914400"/>
                </a:lnTo>
                <a:lnTo>
                  <a:pt x="301751" y="889000"/>
                </a:lnTo>
                <a:lnTo>
                  <a:pt x="318008" y="877711"/>
                </a:lnTo>
                <a:lnTo>
                  <a:pt x="327660" y="850900"/>
                </a:lnTo>
                <a:lnTo>
                  <a:pt x="338327" y="825500"/>
                </a:lnTo>
                <a:lnTo>
                  <a:pt x="347472" y="787400"/>
                </a:lnTo>
                <a:lnTo>
                  <a:pt x="353568" y="749300"/>
                </a:lnTo>
                <a:lnTo>
                  <a:pt x="359651" y="723900"/>
                </a:lnTo>
                <a:lnTo>
                  <a:pt x="360671" y="711200"/>
                </a:lnTo>
                <a:lnTo>
                  <a:pt x="335279" y="711200"/>
                </a:lnTo>
                <a:lnTo>
                  <a:pt x="335279" y="698500"/>
                </a:lnTo>
                <a:close/>
              </a:path>
              <a:path w="421004" h="1308100">
                <a:moveTo>
                  <a:pt x="124968" y="863600"/>
                </a:moveTo>
                <a:lnTo>
                  <a:pt x="124968" y="971951"/>
                </a:lnTo>
                <a:lnTo>
                  <a:pt x="178307" y="876300"/>
                </a:lnTo>
                <a:lnTo>
                  <a:pt x="124968" y="863600"/>
                </a:lnTo>
                <a:close/>
              </a:path>
              <a:path w="421004" h="1308100">
                <a:moveTo>
                  <a:pt x="327964" y="309879"/>
                </a:moveTo>
                <a:lnTo>
                  <a:pt x="330707" y="317500"/>
                </a:lnTo>
                <a:lnTo>
                  <a:pt x="329183" y="317500"/>
                </a:lnTo>
                <a:lnTo>
                  <a:pt x="336803" y="342900"/>
                </a:lnTo>
                <a:lnTo>
                  <a:pt x="342887" y="355600"/>
                </a:lnTo>
                <a:lnTo>
                  <a:pt x="348996" y="381000"/>
                </a:lnTo>
                <a:lnTo>
                  <a:pt x="347472" y="381000"/>
                </a:lnTo>
                <a:lnTo>
                  <a:pt x="356603" y="431800"/>
                </a:lnTo>
                <a:lnTo>
                  <a:pt x="359651" y="444500"/>
                </a:lnTo>
                <a:lnTo>
                  <a:pt x="364236" y="520700"/>
                </a:lnTo>
                <a:lnTo>
                  <a:pt x="364236" y="647700"/>
                </a:lnTo>
                <a:lnTo>
                  <a:pt x="362712" y="685800"/>
                </a:lnTo>
                <a:lnTo>
                  <a:pt x="359651" y="723900"/>
                </a:lnTo>
                <a:lnTo>
                  <a:pt x="353568" y="749300"/>
                </a:lnTo>
                <a:lnTo>
                  <a:pt x="347472" y="787400"/>
                </a:lnTo>
                <a:lnTo>
                  <a:pt x="338327" y="825500"/>
                </a:lnTo>
                <a:lnTo>
                  <a:pt x="327660" y="850900"/>
                </a:lnTo>
                <a:lnTo>
                  <a:pt x="318008" y="877711"/>
                </a:lnTo>
                <a:lnTo>
                  <a:pt x="320040" y="876300"/>
                </a:lnTo>
                <a:lnTo>
                  <a:pt x="336803" y="838200"/>
                </a:lnTo>
                <a:lnTo>
                  <a:pt x="367271" y="787400"/>
                </a:lnTo>
                <a:lnTo>
                  <a:pt x="379463" y="749300"/>
                </a:lnTo>
                <a:lnTo>
                  <a:pt x="390131" y="723900"/>
                </a:lnTo>
                <a:lnTo>
                  <a:pt x="399275" y="685800"/>
                </a:lnTo>
                <a:lnTo>
                  <a:pt x="406895" y="660400"/>
                </a:lnTo>
                <a:lnTo>
                  <a:pt x="412991" y="622300"/>
                </a:lnTo>
                <a:lnTo>
                  <a:pt x="417563" y="584200"/>
                </a:lnTo>
                <a:lnTo>
                  <a:pt x="412991" y="546100"/>
                </a:lnTo>
                <a:lnTo>
                  <a:pt x="403847" y="495300"/>
                </a:lnTo>
                <a:lnTo>
                  <a:pt x="391655" y="444500"/>
                </a:lnTo>
                <a:lnTo>
                  <a:pt x="384048" y="419100"/>
                </a:lnTo>
                <a:lnTo>
                  <a:pt x="374891" y="406400"/>
                </a:lnTo>
                <a:lnTo>
                  <a:pt x="356603" y="355600"/>
                </a:lnTo>
                <a:lnTo>
                  <a:pt x="345948" y="342900"/>
                </a:lnTo>
                <a:lnTo>
                  <a:pt x="335279" y="317500"/>
                </a:lnTo>
                <a:lnTo>
                  <a:pt x="327964" y="309879"/>
                </a:lnTo>
                <a:close/>
              </a:path>
              <a:path w="421004" h="1308100">
                <a:moveTo>
                  <a:pt x="360605" y="587363"/>
                </a:moveTo>
                <a:lnTo>
                  <a:pt x="356603" y="609600"/>
                </a:lnTo>
                <a:lnTo>
                  <a:pt x="350520" y="647700"/>
                </a:lnTo>
                <a:lnTo>
                  <a:pt x="352044" y="647700"/>
                </a:lnTo>
                <a:lnTo>
                  <a:pt x="344424" y="673100"/>
                </a:lnTo>
                <a:lnTo>
                  <a:pt x="335279" y="711200"/>
                </a:lnTo>
                <a:lnTo>
                  <a:pt x="360671" y="711200"/>
                </a:lnTo>
                <a:lnTo>
                  <a:pt x="362712" y="685800"/>
                </a:lnTo>
                <a:lnTo>
                  <a:pt x="364236" y="647700"/>
                </a:lnTo>
                <a:lnTo>
                  <a:pt x="360605" y="587363"/>
                </a:lnTo>
                <a:close/>
              </a:path>
              <a:path w="421004" h="1308100">
                <a:moveTo>
                  <a:pt x="364236" y="584200"/>
                </a:moveTo>
                <a:lnTo>
                  <a:pt x="361175" y="584200"/>
                </a:lnTo>
                <a:lnTo>
                  <a:pt x="360605" y="587363"/>
                </a:lnTo>
                <a:lnTo>
                  <a:pt x="364236" y="647700"/>
                </a:lnTo>
                <a:lnTo>
                  <a:pt x="364236" y="584200"/>
                </a:lnTo>
                <a:close/>
              </a:path>
              <a:path w="421004" h="1308100">
                <a:moveTo>
                  <a:pt x="379473" y="292100"/>
                </a:moveTo>
                <a:lnTo>
                  <a:pt x="321564" y="292100"/>
                </a:lnTo>
                <a:lnTo>
                  <a:pt x="327964" y="309879"/>
                </a:lnTo>
                <a:lnTo>
                  <a:pt x="335279" y="317500"/>
                </a:lnTo>
                <a:lnTo>
                  <a:pt x="345948" y="342900"/>
                </a:lnTo>
                <a:lnTo>
                  <a:pt x="356603" y="355600"/>
                </a:lnTo>
                <a:lnTo>
                  <a:pt x="374891" y="406400"/>
                </a:lnTo>
                <a:lnTo>
                  <a:pt x="384048" y="419100"/>
                </a:lnTo>
                <a:lnTo>
                  <a:pt x="403847" y="495300"/>
                </a:lnTo>
                <a:lnTo>
                  <a:pt x="412991" y="546100"/>
                </a:lnTo>
                <a:lnTo>
                  <a:pt x="419087" y="596900"/>
                </a:lnTo>
                <a:lnTo>
                  <a:pt x="420611" y="622300"/>
                </a:lnTo>
                <a:lnTo>
                  <a:pt x="420611" y="495300"/>
                </a:lnTo>
                <a:lnTo>
                  <a:pt x="412991" y="419100"/>
                </a:lnTo>
                <a:lnTo>
                  <a:pt x="403847" y="368300"/>
                </a:lnTo>
                <a:lnTo>
                  <a:pt x="391655" y="317500"/>
                </a:lnTo>
                <a:lnTo>
                  <a:pt x="384048" y="304800"/>
                </a:lnTo>
                <a:lnTo>
                  <a:pt x="379473" y="292100"/>
                </a:lnTo>
                <a:close/>
              </a:path>
              <a:path w="421004" h="1308100">
                <a:moveTo>
                  <a:pt x="74675" y="0"/>
                </a:moveTo>
                <a:lnTo>
                  <a:pt x="4572" y="0"/>
                </a:lnTo>
                <a:lnTo>
                  <a:pt x="4572" y="190500"/>
                </a:lnTo>
                <a:lnTo>
                  <a:pt x="97536" y="190500"/>
                </a:lnTo>
                <a:lnTo>
                  <a:pt x="114300" y="203200"/>
                </a:lnTo>
                <a:lnTo>
                  <a:pt x="128016" y="203200"/>
                </a:lnTo>
                <a:lnTo>
                  <a:pt x="144779" y="215900"/>
                </a:lnTo>
                <a:lnTo>
                  <a:pt x="158496" y="215900"/>
                </a:lnTo>
                <a:lnTo>
                  <a:pt x="173736" y="228600"/>
                </a:lnTo>
                <a:lnTo>
                  <a:pt x="172212" y="228600"/>
                </a:lnTo>
                <a:lnTo>
                  <a:pt x="187451" y="241300"/>
                </a:lnTo>
                <a:lnTo>
                  <a:pt x="214883" y="266700"/>
                </a:lnTo>
                <a:lnTo>
                  <a:pt x="227075" y="266700"/>
                </a:lnTo>
                <a:lnTo>
                  <a:pt x="240792" y="292100"/>
                </a:lnTo>
                <a:lnTo>
                  <a:pt x="239268" y="292100"/>
                </a:lnTo>
                <a:lnTo>
                  <a:pt x="252983" y="304800"/>
                </a:lnTo>
                <a:lnTo>
                  <a:pt x="251460" y="304800"/>
                </a:lnTo>
                <a:lnTo>
                  <a:pt x="275844" y="330200"/>
                </a:lnTo>
                <a:lnTo>
                  <a:pt x="274320" y="330200"/>
                </a:lnTo>
                <a:lnTo>
                  <a:pt x="286512" y="342900"/>
                </a:lnTo>
                <a:lnTo>
                  <a:pt x="284988" y="342900"/>
                </a:lnTo>
                <a:lnTo>
                  <a:pt x="295655" y="368300"/>
                </a:lnTo>
                <a:lnTo>
                  <a:pt x="304800" y="381000"/>
                </a:lnTo>
                <a:lnTo>
                  <a:pt x="313944" y="406400"/>
                </a:lnTo>
                <a:lnTo>
                  <a:pt x="323088" y="419100"/>
                </a:lnTo>
                <a:lnTo>
                  <a:pt x="321564" y="419100"/>
                </a:lnTo>
                <a:lnTo>
                  <a:pt x="330707" y="444500"/>
                </a:lnTo>
                <a:lnTo>
                  <a:pt x="329183" y="444500"/>
                </a:lnTo>
                <a:lnTo>
                  <a:pt x="336803" y="469900"/>
                </a:lnTo>
                <a:lnTo>
                  <a:pt x="342887" y="482600"/>
                </a:lnTo>
                <a:lnTo>
                  <a:pt x="348996" y="508000"/>
                </a:lnTo>
                <a:lnTo>
                  <a:pt x="347472" y="508000"/>
                </a:lnTo>
                <a:lnTo>
                  <a:pt x="352044" y="533400"/>
                </a:lnTo>
                <a:lnTo>
                  <a:pt x="356603" y="546100"/>
                </a:lnTo>
                <a:lnTo>
                  <a:pt x="359651" y="571500"/>
                </a:lnTo>
                <a:lnTo>
                  <a:pt x="360605" y="587363"/>
                </a:lnTo>
                <a:lnTo>
                  <a:pt x="361175" y="584200"/>
                </a:lnTo>
                <a:lnTo>
                  <a:pt x="364236" y="584200"/>
                </a:lnTo>
                <a:lnTo>
                  <a:pt x="364236" y="520700"/>
                </a:lnTo>
                <a:lnTo>
                  <a:pt x="359651" y="444500"/>
                </a:lnTo>
                <a:lnTo>
                  <a:pt x="356603" y="431800"/>
                </a:lnTo>
                <a:lnTo>
                  <a:pt x="347472" y="381000"/>
                </a:lnTo>
                <a:lnTo>
                  <a:pt x="348996" y="381000"/>
                </a:lnTo>
                <a:lnTo>
                  <a:pt x="342887" y="355600"/>
                </a:lnTo>
                <a:lnTo>
                  <a:pt x="336803" y="342900"/>
                </a:lnTo>
                <a:lnTo>
                  <a:pt x="329183" y="317500"/>
                </a:lnTo>
                <a:lnTo>
                  <a:pt x="330707" y="317500"/>
                </a:lnTo>
                <a:lnTo>
                  <a:pt x="327964" y="309879"/>
                </a:lnTo>
                <a:lnTo>
                  <a:pt x="323088" y="304800"/>
                </a:lnTo>
                <a:lnTo>
                  <a:pt x="309372" y="279400"/>
                </a:lnTo>
                <a:lnTo>
                  <a:pt x="297179" y="266700"/>
                </a:lnTo>
                <a:lnTo>
                  <a:pt x="283464" y="254000"/>
                </a:lnTo>
                <a:lnTo>
                  <a:pt x="268224" y="228600"/>
                </a:lnTo>
                <a:lnTo>
                  <a:pt x="237744" y="203200"/>
                </a:lnTo>
                <a:lnTo>
                  <a:pt x="187451" y="165100"/>
                </a:lnTo>
                <a:lnTo>
                  <a:pt x="169164" y="165100"/>
                </a:lnTo>
                <a:lnTo>
                  <a:pt x="150875" y="152400"/>
                </a:lnTo>
                <a:lnTo>
                  <a:pt x="62483" y="152400"/>
                </a:lnTo>
                <a:lnTo>
                  <a:pt x="35064" y="127000"/>
                </a:lnTo>
                <a:lnTo>
                  <a:pt x="62483" y="127000"/>
                </a:lnTo>
                <a:lnTo>
                  <a:pt x="62483" y="63500"/>
                </a:lnTo>
                <a:lnTo>
                  <a:pt x="32003" y="63500"/>
                </a:lnTo>
                <a:lnTo>
                  <a:pt x="62483" y="38100"/>
                </a:lnTo>
                <a:lnTo>
                  <a:pt x="169164" y="38100"/>
                </a:lnTo>
                <a:lnTo>
                  <a:pt x="132588" y="25400"/>
                </a:lnTo>
                <a:lnTo>
                  <a:pt x="112775" y="12700"/>
                </a:lnTo>
                <a:lnTo>
                  <a:pt x="94488" y="12700"/>
                </a:lnTo>
                <a:lnTo>
                  <a:pt x="74675" y="0"/>
                </a:lnTo>
                <a:close/>
              </a:path>
              <a:path w="421004" h="1308100">
                <a:moveTo>
                  <a:pt x="365751" y="254000"/>
                </a:moveTo>
                <a:lnTo>
                  <a:pt x="304800" y="254000"/>
                </a:lnTo>
                <a:lnTo>
                  <a:pt x="323088" y="304800"/>
                </a:lnTo>
                <a:lnTo>
                  <a:pt x="321564" y="292100"/>
                </a:lnTo>
                <a:lnTo>
                  <a:pt x="379473" y="292100"/>
                </a:lnTo>
                <a:lnTo>
                  <a:pt x="365751" y="254000"/>
                </a:lnTo>
                <a:close/>
              </a:path>
              <a:path w="421004" h="1308100">
                <a:moveTo>
                  <a:pt x="227075" y="266700"/>
                </a:moveTo>
                <a:lnTo>
                  <a:pt x="213360" y="266700"/>
                </a:lnTo>
                <a:lnTo>
                  <a:pt x="228600" y="279400"/>
                </a:lnTo>
                <a:lnTo>
                  <a:pt x="227075" y="266700"/>
                </a:lnTo>
                <a:close/>
              </a:path>
              <a:path w="421004" h="1308100">
                <a:moveTo>
                  <a:pt x="169164" y="38100"/>
                </a:moveTo>
                <a:lnTo>
                  <a:pt x="62483" y="38100"/>
                </a:lnTo>
                <a:lnTo>
                  <a:pt x="62483" y="63500"/>
                </a:lnTo>
                <a:lnTo>
                  <a:pt x="97536" y="63500"/>
                </a:lnTo>
                <a:lnTo>
                  <a:pt x="114300" y="76200"/>
                </a:lnTo>
                <a:lnTo>
                  <a:pt x="128016" y="76200"/>
                </a:lnTo>
                <a:lnTo>
                  <a:pt x="144779" y="88900"/>
                </a:lnTo>
                <a:lnTo>
                  <a:pt x="158496" y="88900"/>
                </a:lnTo>
                <a:lnTo>
                  <a:pt x="173736" y="101600"/>
                </a:lnTo>
                <a:lnTo>
                  <a:pt x="172212" y="101600"/>
                </a:lnTo>
                <a:lnTo>
                  <a:pt x="187451" y="114300"/>
                </a:lnTo>
                <a:lnTo>
                  <a:pt x="214883" y="139700"/>
                </a:lnTo>
                <a:lnTo>
                  <a:pt x="213360" y="139700"/>
                </a:lnTo>
                <a:lnTo>
                  <a:pt x="228600" y="152400"/>
                </a:lnTo>
                <a:lnTo>
                  <a:pt x="227075" y="152400"/>
                </a:lnTo>
                <a:lnTo>
                  <a:pt x="240792" y="165100"/>
                </a:lnTo>
                <a:lnTo>
                  <a:pt x="239268" y="165100"/>
                </a:lnTo>
                <a:lnTo>
                  <a:pt x="252983" y="177800"/>
                </a:lnTo>
                <a:lnTo>
                  <a:pt x="251460" y="177800"/>
                </a:lnTo>
                <a:lnTo>
                  <a:pt x="275844" y="203200"/>
                </a:lnTo>
                <a:lnTo>
                  <a:pt x="274320" y="203200"/>
                </a:lnTo>
                <a:lnTo>
                  <a:pt x="286512" y="228600"/>
                </a:lnTo>
                <a:lnTo>
                  <a:pt x="284988" y="228600"/>
                </a:lnTo>
                <a:lnTo>
                  <a:pt x="295655" y="241300"/>
                </a:lnTo>
                <a:lnTo>
                  <a:pt x="304800" y="266700"/>
                </a:lnTo>
                <a:lnTo>
                  <a:pt x="304800" y="254000"/>
                </a:lnTo>
                <a:lnTo>
                  <a:pt x="365751" y="254000"/>
                </a:lnTo>
                <a:lnTo>
                  <a:pt x="356603" y="228600"/>
                </a:lnTo>
                <a:lnTo>
                  <a:pt x="335279" y="190500"/>
                </a:lnTo>
                <a:lnTo>
                  <a:pt x="323088" y="177800"/>
                </a:lnTo>
                <a:lnTo>
                  <a:pt x="309372" y="152400"/>
                </a:lnTo>
                <a:lnTo>
                  <a:pt x="297179" y="139700"/>
                </a:lnTo>
                <a:lnTo>
                  <a:pt x="283464" y="127000"/>
                </a:lnTo>
                <a:lnTo>
                  <a:pt x="268224" y="114300"/>
                </a:lnTo>
                <a:lnTo>
                  <a:pt x="237744" y="76200"/>
                </a:lnTo>
                <a:lnTo>
                  <a:pt x="220979" y="63500"/>
                </a:lnTo>
                <a:lnTo>
                  <a:pt x="187451" y="50800"/>
                </a:lnTo>
                <a:lnTo>
                  <a:pt x="169164" y="38100"/>
                </a:lnTo>
                <a:close/>
              </a:path>
              <a:path w="421004" h="1308100">
                <a:moveTo>
                  <a:pt x="62483" y="127000"/>
                </a:moveTo>
                <a:lnTo>
                  <a:pt x="35064" y="127000"/>
                </a:lnTo>
                <a:lnTo>
                  <a:pt x="62483" y="152400"/>
                </a:lnTo>
                <a:lnTo>
                  <a:pt x="62483" y="127000"/>
                </a:lnTo>
                <a:close/>
              </a:path>
              <a:path w="421004" h="1308100">
                <a:moveTo>
                  <a:pt x="74675" y="127000"/>
                </a:moveTo>
                <a:lnTo>
                  <a:pt x="62483" y="127000"/>
                </a:lnTo>
                <a:lnTo>
                  <a:pt x="62483" y="152400"/>
                </a:lnTo>
                <a:lnTo>
                  <a:pt x="150875" y="152400"/>
                </a:lnTo>
                <a:lnTo>
                  <a:pt x="132588" y="139700"/>
                </a:lnTo>
                <a:lnTo>
                  <a:pt x="94488" y="139700"/>
                </a:lnTo>
                <a:lnTo>
                  <a:pt x="74675" y="127000"/>
                </a:lnTo>
                <a:close/>
              </a:path>
              <a:path w="421004" h="1308100">
                <a:moveTo>
                  <a:pt x="62483" y="38100"/>
                </a:moveTo>
                <a:lnTo>
                  <a:pt x="32003" y="63500"/>
                </a:lnTo>
                <a:lnTo>
                  <a:pt x="62483" y="63500"/>
                </a:lnTo>
                <a:lnTo>
                  <a:pt x="62483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4288" y="4357509"/>
            <a:ext cx="735965" cy="869315"/>
          </a:xfrm>
          <a:custGeom>
            <a:avLst/>
            <a:gdLst/>
            <a:ahLst/>
            <a:cxnLst/>
            <a:rect l="l" t="t" r="r" b="b"/>
            <a:pathLst>
              <a:path w="735964" h="869314">
                <a:moveTo>
                  <a:pt x="16154" y="0"/>
                </a:moveTo>
                <a:lnTo>
                  <a:pt x="2438" y="126568"/>
                </a:lnTo>
                <a:lnTo>
                  <a:pt x="0" y="169296"/>
                </a:lnTo>
                <a:lnTo>
                  <a:pt x="1756" y="211816"/>
                </a:lnTo>
                <a:lnTo>
                  <a:pt x="7600" y="253981"/>
                </a:lnTo>
                <a:lnTo>
                  <a:pt x="17422" y="295648"/>
                </a:lnTo>
                <a:lnTo>
                  <a:pt x="31116" y="336671"/>
                </a:lnTo>
                <a:lnTo>
                  <a:pt x="48572" y="376904"/>
                </a:lnTo>
                <a:lnTo>
                  <a:pt x="69684" y="416202"/>
                </a:lnTo>
                <a:lnTo>
                  <a:pt x="94343" y="454421"/>
                </a:lnTo>
                <a:lnTo>
                  <a:pt x="122442" y="491414"/>
                </a:lnTo>
                <a:lnTo>
                  <a:pt x="153872" y="527036"/>
                </a:lnTo>
                <a:lnTo>
                  <a:pt x="188525" y="561143"/>
                </a:lnTo>
                <a:lnTo>
                  <a:pt x="226294" y="593588"/>
                </a:lnTo>
                <a:lnTo>
                  <a:pt x="267070" y="624228"/>
                </a:lnTo>
                <a:lnTo>
                  <a:pt x="310746" y="652915"/>
                </a:lnTo>
                <a:lnTo>
                  <a:pt x="357214" y="679506"/>
                </a:lnTo>
                <a:lnTo>
                  <a:pt x="406365" y="703855"/>
                </a:lnTo>
                <a:lnTo>
                  <a:pt x="458092" y="725817"/>
                </a:lnTo>
                <a:lnTo>
                  <a:pt x="442852" y="869149"/>
                </a:lnTo>
                <a:lnTo>
                  <a:pt x="735460" y="728865"/>
                </a:lnTo>
                <a:lnTo>
                  <a:pt x="616778" y="599262"/>
                </a:lnTo>
                <a:lnTo>
                  <a:pt x="470284" y="599262"/>
                </a:lnTo>
                <a:lnTo>
                  <a:pt x="418810" y="577300"/>
                </a:lnTo>
                <a:lnTo>
                  <a:pt x="369883" y="552950"/>
                </a:lnTo>
                <a:lnTo>
                  <a:pt x="323611" y="526359"/>
                </a:lnTo>
                <a:lnTo>
                  <a:pt x="280104" y="497670"/>
                </a:lnTo>
                <a:lnTo>
                  <a:pt x="239473" y="467030"/>
                </a:lnTo>
                <a:lnTo>
                  <a:pt x="201828" y="434583"/>
                </a:lnTo>
                <a:lnTo>
                  <a:pt x="167277" y="400476"/>
                </a:lnTo>
                <a:lnTo>
                  <a:pt x="135931" y="364852"/>
                </a:lnTo>
                <a:lnTo>
                  <a:pt x="107900" y="327858"/>
                </a:lnTo>
                <a:lnTo>
                  <a:pt x="83293" y="289639"/>
                </a:lnTo>
                <a:lnTo>
                  <a:pt x="62221" y="250339"/>
                </a:lnTo>
                <a:lnTo>
                  <a:pt x="44792" y="210105"/>
                </a:lnTo>
                <a:lnTo>
                  <a:pt x="31118" y="169082"/>
                </a:lnTo>
                <a:lnTo>
                  <a:pt x="21307" y="127414"/>
                </a:lnTo>
                <a:lnTo>
                  <a:pt x="15469" y="85248"/>
                </a:lnTo>
                <a:lnTo>
                  <a:pt x="13715" y="42728"/>
                </a:lnTo>
                <a:lnTo>
                  <a:pt x="16154" y="0"/>
                </a:lnTo>
                <a:close/>
              </a:path>
              <a:path w="735964" h="869314">
                <a:moveTo>
                  <a:pt x="485524" y="455930"/>
                </a:moveTo>
                <a:lnTo>
                  <a:pt x="470284" y="599262"/>
                </a:lnTo>
                <a:lnTo>
                  <a:pt x="616778" y="599262"/>
                </a:lnTo>
                <a:lnTo>
                  <a:pt x="485524" y="4559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8919" y="3854322"/>
            <a:ext cx="852169" cy="567690"/>
          </a:xfrm>
          <a:custGeom>
            <a:avLst/>
            <a:gdLst/>
            <a:ahLst/>
            <a:cxnLst/>
            <a:rect l="l" t="t" r="r" b="b"/>
            <a:pathLst>
              <a:path w="852169" h="567689">
                <a:moveTo>
                  <a:pt x="765013" y="0"/>
                </a:moveTo>
                <a:lnTo>
                  <a:pt x="708713" y="87"/>
                </a:lnTo>
                <a:lnTo>
                  <a:pt x="653598" y="3071"/>
                </a:lnTo>
                <a:lnTo>
                  <a:pt x="599797" y="8858"/>
                </a:lnTo>
                <a:lnTo>
                  <a:pt x="547440" y="17353"/>
                </a:lnTo>
                <a:lnTo>
                  <a:pt x="496657" y="28461"/>
                </a:lnTo>
                <a:lnTo>
                  <a:pt x="447579" y="42088"/>
                </a:lnTo>
                <a:lnTo>
                  <a:pt x="400335" y="58138"/>
                </a:lnTo>
                <a:lnTo>
                  <a:pt x="355055" y="76517"/>
                </a:lnTo>
                <a:lnTo>
                  <a:pt x="311870" y="97130"/>
                </a:lnTo>
                <a:lnTo>
                  <a:pt x="270909" y="119882"/>
                </a:lnTo>
                <a:lnTo>
                  <a:pt x="232303" y="144679"/>
                </a:lnTo>
                <a:lnTo>
                  <a:pt x="196181" y="171426"/>
                </a:lnTo>
                <a:lnTo>
                  <a:pt x="162674" y="200028"/>
                </a:lnTo>
                <a:lnTo>
                  <a:pt x="131911" y="230390"/>
                </a:lnTo>
                <a:lnTo>
                  <a:pt x="104022" y="262418"/>
                </a:lnTo>
                <a:lnTo>
                  <a:pt x="79138" y="296016"/>
                </a:lnTo>
                <a:lnTo>
                  <a:pt x="57389" y="331091"/>
                </a:lnTo>
                <a:lnTo>
                  <a:pt x="38904" y="367547"/>
                </a:lnTo>
                <a:lnTo>
                  <a:pt x="23814" y="405290"/>
                </a:lnTo>
                <a:lnTo>
                  <a:pt x="12248" y="444225"/>
                </a:lnTo>
                <a:lnTo>
                  <a:pt x="4337" y="484257"/>
                </a:lnTo>
                <a:lnTo>
                  <a:pt x="211" y="525291"/>
                </a:lnTo>
                <a:lnTo>
                  <a:pt x="0" y="567232"/>
                </a:lnTo>
                <a:lnTo>
                  <a:pt x="11934" y="528171"/>
                </a:lnTo>
                <a:lnTo>
                  <a:pt x="27282" y="490468"/>
                </a:lnTo>
                <a:lnTo>
                  <a:pt x="45906" y="454194"/>
                </a:lnTo>
                <a:lnTo>
                  <a:pt x="67666" y="419423"/>
                </a:lnTo>
                <a:lnTo>
                  <a:pt x="92425" y="386225"/>
                </a:lnTo>
                <a:lnTo>
                  <a:pt x="120045" y="354674"/>
                </a:lnTo>
                <a:lnTo>
                  <a:pt x="150387" y="324842"/>
                </a:lnTo>
                <a:lnTo>
                  <a:pt x="183313" y="296800"/>
                </a:lnTo>
                <a:lnTo>
                  <a:pt x="218684" y="270621"/>
                </a:lnTo>
                <a:lnTo>
                  <a:pt x="256363" y="246377"/>
                </a:lnTo>
                <a:lnTo>
                  <a:pt x="296211" y="224140"/>
                </a:lnTo>
                <a:lnTo>
                  <a:pt x="338090" y="203983"/>
                </a:lnTo>
                <a:lnTo>
                  <a:pt x="381862" y="185977"/>
                </a:lnTo>
                <a:lnTo>
                  <a:pt x="427388" y="170195"/>
                </a:lnTo>
                <a:lnTo>
                  <a:pt x="474530" y="156708"/>
                </a:lnTo>
                <a:lnTo>
                  <a:pt x="523151" y="145590"/>
                </a:lnTo>
                <a:lnTo>
                  <a:pt x="573110" y="136912"/>
                </a:lnTo>
                <a:lnTo>
                  <a:pt x="624272" y="130746"/>
                </a:lnTo>
                <a:lnTo>
                  <a:pt x="676496" y="127165"/>
                </a:lnTo>
                <a:lnTo>
                  <a:pt x="729645" y="126241"/>
                </a:lnTo>
                <a:lnTo>
                  <a:pt x="838860" y="126241"/>
                </a:lnTo>
                <a:lnTo>
                  <a:pt x="851881" y="6095"/>
                </a:lnTo>
                <a:lnTo>
                  <a:pt x="830164" y="3857"/>
                </a:lnTo>
                <a:lnTo>
                  <a:pt x="808447" y="1904"/>
                </a:lnTo>
                <a:lnTo>
                  <a:pt x="786730" y="523"/>
                </a:lnTo>
                <a:lnTo>
                  <a:pt x="765013" y="0"/>
                </a:lnTo>
                <a:close/>
              </a:path>
              <a:path w="852169" h="567689">
                <a:moveTo>
                  <a:pt x="838860" y="126241"/>
                </a:moveTo>
                <a:lnTo>
                  <a:pt x="729645" y="126241"/>
                </a:lnTo>
                <a:lnTo>
                  <a:pt x="783581" y="128045"/>
                </a:lnTo>
                <a:lnTo>
                  <a:pt x="838165" y="132651"/>
                </a:lnTo>
                <a:lnTo>
                  <a:pt x="838860" y="1262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6248" y="3827653"/>
            <a:ext cx="925194" cy="1447800"/>
          </a:xfrm>
          <a:custGeom>
            <a:avLst/>
            <a:gdLst/>
            <a:ahLst/>
            <a:cxnLst/>
            <a:rect l="l" t="t" r="r" b="b"/>
            <a:pathLst>
              <a:path w="925194" h="1447800">
                <a:moveTo>
                  <a:pt x="453968" y="1285967"/>
                </a:moveTo>
                <a:lnTo>
                  <a:pt x="435853" y="1447800"/>
                </a:lnTo>
                <a:lnTo>
                  <a:pt x="516184" y="1409700"/>
                </a:lnTo>
                <a:lnTo>
                  <a:pt x="498325" y="1409700"/>
                </a:lnTo>
                <a:lnTo>
                  <a:pt x="457177" y="1384300"/>
                </a:lnTo>
                <a:lnTo>
                  <a:pt x="503579" y="1362260"/>
                </a:lnTo>
                <a:lnTo>
                  <a:pt x="510986" y="1295400"/>
                </a:lnTo>
                <a:lnTo>
                  <a:pt x="475465" y="1295400"/>
                </a:lnTo>
                <a:lnTo>
                  <a:pt x="453968" y="1285967"/>
                </a:lnTo>
                <a:close/>
              </a:path>
              <a:path w="925194" h="1447800">
                <a:moveTo>
                  <a:pt x="503579" y="1362260"/>
                </a:moveTo>
                <a:lnTo>
                  <a:pt x="457177" y="1384300"/>
                </a:lnTo>
                <a:lnTo>
                  <a:pt x="498325" y="1409700"/>
                </a:lnTo>
                <a:lnTo>
                  <a:pt x="503579" y="1362260"/>
                </a:lnTo>
                <a:close/>
              </a:path>
              <a:path w="925194" h="1447800">
                <a:moveTo>
                  <a:pt x="720366" y="1259296"/>
                </a:moveTo>
                <a:lnTo>
                  <a:pt x="503579" y="1362260"/>
                </a:lnTo>
                <a:lnTo>
                  <a:pt x="498325" y="1409700"/>
                </a:lnTo>
                <a:lnTo>
                  <a:pt x="516184" y="1409700"/>
                </a:lnTo>
                <a:lnTo>
                  <a:pt x="783955" y="1282700"/>
                </a:lnTo>
                <a:lnTo>
                  <a:pt x="742165" y="1282700"/>
                </a:lnTo>
                <a:lnTo>
                  <a:pt x="720366" y="1259296"/>
                </a:lnTo>
                <a:close/>
              </a:path>
              <a:path w="925194" h="1447800">
                <a:moveTo>
                  <a:pt x="457177" y="1257300"/>
                </a:moveTo>
                <a:lnTo>
                  <a:pt x="453968" y="1285967"/>
                </a:lnTo>
                <a:lnTo>
                  <a:pt x="475465" y="1295400"/>
                </a:lnTo>
                <a:lnTo>
                  <a:pt x="457177" y="1257300"/>
                </a:lnTo>
                <a:close/>
              </a:path>
              <a:path w="925194" h="1447800">
                <a:moveTo>
                  <a:pt x="515206" y="1257300"/>
                </a:moveTo>
                <a:lnTo>
                  <a:pt x="457177" y="1257300"/>
                </a:lnTo>
                <a:lnTo>
                  <a:pt x="475465" y="1295400"/>
                </a:lnTo>
                <a:lnTo>
                  <a:pt x="510986" y="1295400"/>
                </a:lnTo>
                <a:lnTo>
                  <a:pt x="515206" y="1257300"/>
                </a:lnTo>
                <a:close/>
              </a:path>
              <a:path w="925194" h="1447800">
                <a:moveTo>
                  <a:pt x="15239" y="533400"/>
                </a:moveTo>
                <a:lnTo>
                  <a:pt x="3047" y="660400"/>
                </a:lnTo>
                <a:lnTo>
                  <a:pt x="0" y="685800"/>
                </a:lnTo>
                <a:lnTo>
                  <a:pt x="0" y="736600"/>
                </a:lnTo>
                <a:lnTo>
                  <a:pt x="1523" y="762000"/>
                </a:lnTo>
                <a:lnTo>
                  <a:pt x="4571" y="774700"/>
                </a:lnTo>
                <a:lnTo>
                  <a:pt x="9143" y="800100"/>
                </a:lnTo>
                <a:lnTo>
                  <a:pt x="21334" y="850900"/>
                </a:lnTo>
                <a:lnTo>
                  <a:pt x="28954" y="876300"/>
                </a:lnTo>
                <a:lnTo>
                  <a:pt x="38098" y="901700"/>
                </a:lnTo>
                <a:lnTo>
                  <a:pt x="59433" y="939800"/>
                </a:lnTo>
                <a:lnTo>
                  <a:pt x="83822" y="990600"/>
                </a:lnTo>
                <a:lnTo>
                  <a:pt x="99062" y="1003300"/>
                </a:lnTo>
                <a:lnTo>
                  <a:pt x="112765" y="1028700"/>
                </a:lnTo>
                <a:lnTo>
                  <a:pt x="146293" y="1066800"/>
                </a:lnTo>
                <a:lnTo>
                  <a:pt x="164581" y="1092200"/>
                </a:lnTo>
                <a:lnTo>
                  <a:pt x="182869" y="1104900"/>
                </a:lnTo>
                <a:lnTo>
                  <a:pt x="202681" y="1117600"/>
                </a:lnTo>
                <a:lnTo>
                  <a:pt x="245353" y="1155700"/>
                </a:lnTo>
                <a:lnTo>
                  <a:pt x="268213" y="1181100"/>
                </a:lnTo>
                <a:lnTo>
                  <a:pt x="291073" y="1193800"/>
                </a:lnTo>
                <a:lnTo>
                  <a:pt x="339841" y="1219200"/>
                </a:lnTo>
                <a:lnTo>
                  <a:pt x="391657" y="1257300"/>
                </a:lnTo>
                <a:lnTo>
                  <a:pt x="446521" y="1282700"/>
                </a:lnTo>
                <a:lnTo>
                  <a:pt x="453968" y="1285967"/>
                </a:lnTo>
                <a:lnTo>
                  <a:pt x="457177" y="1257300"/>
                </a:lnTo>
                <a:lnTo>
                  <a:pt x="515206" y="1257300"/>
                </a:lnTo>
                <a:lnTo>
                  <a:pt x="516613" y="1244600"/>
                </a:lnTo>
                <a:lnTo>
                  <a:pt x="469381" y="1219200"/>
                </a:lnTo>
                <a:lnTo>
                  <a:pt x="443461" y="1219200"/>
                </a:lnTo>
                <a:lnTo>
                  <a:pt x="417565" y="1206500"/>
                </a:lnTo>
                <a:lnTo>
                  <a:pt x="391657" y="1181100"/>
                </a:lnTo>
                <a:lnTo>
                  <a:pt x="393181" y="1181100"/>
                </a:lnTo>
                <a:lnTo>
                  <a:pt x="344413" y="1155700"/>
                </a:lnTo>
                <a:lnTo>
                  <a:pt x="345937" y="1155700"/>
                </a:lnTo>
                <a:lnTo>
                  <a:pt x="323077" y="1143000"/>
                </a:lnTo>
                <a:lnTo>
                  <a:pt x="280405" y="1117600"/>
                </a:lnTo>
                <a:lnTo>
                  <a:pt x="270499" y="1104900"/>
                </a:lnTo>
                <a:lnTo>
                  <a:pt x="260593" y="1104900"/>
                </a:lnTo>
                <a:lnTo>
                  <a:pt x="240781" y="1079500"/>
                </a:lnTo>
                <a:lnTo>
                  <a:pt x="242305" y="1079500"/>
                </a:lnTo>
                <a:lnTo>
                  <a:pt x="222493" y="1066800"/>
                </a:lnTo>
                <a:lnTo>
                  <a:pt x="224017" y="1066800"/>
                </a:lnTo>
                <a:lnTo>
                  <a:pt x="205729" y="1041400"/>
                </a:lnTo>
                <a:lnTo>
                  <a:pt x="188965" y="1028700"/>
                </a:lnTo>
                <a:lnTo>
                  <a:pt x="173725" y="1016000"/>
                </a:lnTo>
                <a:lnTo>
                  <a:pt x="158485" y="990600"/>
                </a:lnTo>
                <a:lnTo>
                  <a:pt x="160009" y="990600"/>
                </a:lnTo>
                <a:lnTo>
                  <a:pt x="144769" y="977900"/>
                </a:lnTo>
                <a:lnTo>
                  <a:pt x="146293" y="977900"/>
                </a:lnTo>
                <a:lnTo>
                  <a:pt x="132577" y="952500"/>
                </a:lnTo>
                <a:lnTo>
                  <a:pt x="120385" y="939800"/>
                </a:lnTo>
                <a:lnTo>
                  <a:pt x="104393" y="901700"/>
                </a:lnTo>
                <a:lnTo>
                  <a:pt x="100586" y="901700"/>
                </a:lnTo>
                <a:lnTo>
                  <a:pt x="89905" y="876300"/>
                </a:lnTo>
                <a:lnTo>
                  <a:pt x="91442" y="876300"/>
                </a:lnTo>
                <a:lnTo>
                  <a:pt x="82298" y="850900"/>
                </a:lnTo>
                <a:lnTo>
                  <a:pt x="83822" y="850900"/>
                </a:lnTo>
                <a:lnTo>
                  <a:pt x="76202" y="838200"/>
                </a:lnTo>
                <a:lnTo>
                  <a:pt x="70101" y="812800"/>
                </a:lnTo>
                <a:lnTo>
                  <a:pt x="68274" y="802649"/>
                </a:lnTo>
                <a:lnTo>
                  <a:pt x="42670" y="749300"/>
                </a:lnTo>
                <a:lnTo>
                  <a:pt x="35050" y="723900"/>
                </a:lnTo>
                <a:lnTo>
                  <a:pt x="22858" y="673100"/>
                </a:lnTo>
                <a:lnTo>
                  <a:pt x="18286" y="647700"/>
                </a:lnTo>
                <a:lnTo>
                  <a:pt x="15239" y="635000"/>
                </a:lnTo>
                <a:lnTo>
                  <a:pt x="13715" y="609600"/>
                </a:lnTo>
                <a:lnTo>
                  <a:pt x="13715" y="558800"/>
                </a:lnTo>
                <a:lnTo>
                  <a:pt x="15239" y="533400"/>
                </a:lnTo>
                <a:close/>
              </a:path>
              <a:path w="925194" h="1447800">
                <a:moveTo>
                  <a:pt x="751309" y="1244600"/>
                </a:moveTo>
                <a:lnTo>
                  <a:pt x="720366" y="1259296"/>
                </a:lnTo>
                <a:lnTo>
                  <a:pt x="742165" y="1282700"/>
                </a:lnTo>
                <a:lnTo>
                  <a:pt x="751309" y="1244600"/>
                </a:lnTo>
                <a:close/>
              </a:path>
              <a:path w="925194" h="1447800">
                <a:moveTo>
                  <a:pt x="787139" y="1244600"/>
                </a:moveTo>
                <a:lnTo>
                  <a:pt x="751309" y="1244600"/>
                </a:lnTo>
                <a:lnTo>
                  <a:pt x="742165" y="1282700"/>
                </a:lnTo>
                <a:lnTo>
                  <a:pt x="783955" y="1282700"/>
                </a:lnTo>
                <a:lnTo>
                  <a:pt x="810732" y="1270000"/>
                </a:lnTo>
                <a:lnTo>
                  <a:pt x="787139" y="1244600"/>
                </a:lnTo>
                <a:close/>
              </a:path>
              <a:path w="925194" h="1447800">
                <a:moveTo>
                  <a:pt x="551211" y="990600"/>
                </a:moveTo>
                <a:lnTo>
                  <a:pt x="542521" y="990600"/>
                </a:lnTo>
                <a:lnTo>
                  <a:pt x="535246" y="1060548"/>
                </a:lnTo>
                <a:lnTo>
                  <a:pt x="720366" y="1259296"/>
                </a:lnTo>
                <a:lnTo>
                  <a:pt x="751309" y="1244600"/>
                </a:lnTo>
                <a:lnTo>
                  <a:pt x="787139" y="1244600"/>
                </a:lnTo>
                <a:lnTo>
                  <a:pt x="551211" y="990600"/>
                </a:lnTo>
                <a:close/>
              </a:path>
              <a:path w="925194" h="1447800">
                <a:moveTo>
                  <a:pt x="112765" y="762000"/>
                </a:moveTo>
                <a:lnTo>
                  <a:pt x="114302" y="774700"/>
                </a:lnTo>
                <a:lnTo>
                  <a:pt x="60957" y="774700"/>
                </a:lnTo>
                <a:lnTo>
                  <a:pt x="65529" y="787400"/>
                </a:lnTo>
                <a:lnTo>
                  <a:pt x="68274" y="802649"/>
                </a:lnTo>
                <a:lnTo>
                  <a:pt x="97525" y="863600"/>
                </a:lnTo>
                <a:lnTo>
                  <a:pt x="111254" y="876300"/>
                </a:lnTo>
                <a:lnTo>
                  <a:pt x="126481" y="901700"/>
                </a:lnTo>
                <a:lnTo>
                  <a:pt x="160009" y="939800"/>
                </a:lnTo>
                <a:lnTo>
                  <a:pt x="178297" y="965200"/>
                </a:lnTo>
                <a:lnTo>
                  <a:pt x="216397" y="1003300"/>
                </a:lnTo>
                <a:lnTo>
                  <a:pt x="259069" y="1028700"/>
                </a:lnTo>
                <a:lnTo>
                  <a:pt x="281929" y="1054100"/>
                </a:lnTo>
                <a:lnTo>
                  <a:pt x="304789" y="1066800"/>
                </a:lnTo>
                <a:lnTo>
                  <a:pt x="353557" y="1092200"/>
                </a:lnTo>
                <a:lnTo>
                  <a:pt x="405373" y="1130300"/>
                </a:lnTo>
                <a:lnTo>
                  <a:pt x="460225" y="1155700"/>
                </a:lnTo>
                <a:lnTo>
                  <a:pt x="522709" y="1181100"/>
                </a:lnTo>
                <a:lnTo>
                  <a:pt x="527992" y="1130300"/>
                </a:lnTo>
                <a:lnTo>
                  <a:pt x="470893" y="1130300"/>
                </a:lnTo>
                <a:lnTo>
                  <a:pt x="474001" y="1100694"/>
                </a:lnTo>
                <a:lnTo>
                  <a:pt x="455653" y="1092200"/>
                </a:lnTo>
                <a:lnTo>
                  <a:pt x="457177" y="1092200"/>
                </a:lnTo>
                <a:lnTo>
                  <a:pt x="405373" y="1066800"/>
                </a:lnTo>
                <a:lnTo>
                  <a:pt x="406897" y="1066800"/>
                </a:lnTo>
                <a:lnTo>
                  <a:pt x="394705" y="1054100"/>
                </a:lnTo>
                <a:lnTo>
                  <a:pt x="382513" y="1054100"/>
                </a:lnTo>
                <a:lnTo>
                  <a:pt x="358129" y="1028700"/>
                </a:lnTo>
                <a:lnTo>
                  <a:pt x="359653" y="1028700"/>
                </a:lnTo>
                <a:lnTo>
                  <a:pt x="313933" y="1003300"/>
                </a:lnTo>
                <a:lnTo>
                  <a:pt x="315457" y="1003300"/>
                </a:lnTo>
                <a:lnTo>
                  <a:pt x="294121" y="990600"/>
                </a:lnTo>
                <a:lnTo>
                  <a:pt x="284215" y="977900"/>
                </a:lnTo>
                <a:lnTo>
                  <a:pt x="274309" y="977900"/>
                </a:lnTo>
                <a:lnTo>
                  <a:pt x="254497" y="952500"/>
                </a:lnTo>
                <a:lnTo>
                  <a:pt x="256021" y="952500"/>
                </a:lnTo>
                <a:lnTo>
                  <a:pt x="236209" y="939800"/>
                </a:lnTo>
                <a:lnTo>
                  <a:pt x="237733" y="939800"/>
                </a:lnTo>
                <a:lnTo>
                  <a:pt x="219445" y="914400"/>
                </a:lnTo>
                <a:lnTo>
                  <a:pt x="202681" y="901700"/>
                </a:lnTo>
                <a:lnTo>
                  <a:pt x="187441" y="889000"/>
                </a:lnTo>
                <a:lnTo>
                  <a:pt x="172201" y="863600"/>
                </a:lnTo>
                <a:lnTo>
                  <a:pt x="158485" y="850900"/>
                </a:lnTo>
                <a:lnTo>
                  <a:pt x="134101" y="812800"/>
                </a:lnTo>
                <a:lnTo>
                  <a:pt x="112765" y="762000"/>
                </a:lnTo>
                <a:close/>
              </a:path>
              <a:path w="925194" h="1447800">
                <a:moveTo>
                  <a:pt x="474001" y="1100694"/>
                </a:moveTo>
                <a:lnTo>
                  <a:pt x="470893" y="1130300"/>
                </a:lnTo>
                <a:lnTo>
                  <a:pt x="510517" y="1104900"/>
                </a:lnTo>
                <a:lnTo>
                  <a:pt x="483085" y="1104900"/>
                </a:lnTo>
                <a:lnTo>
                  <a:pt x="474001" y="1100694"/>
                </a:lnTo>
                <a:close/>
              </a:path>
              <a:path w="925194" h="1447800">
                <a:moveTo>
                  <a:pt x="531954" y="1092200"/>
                </a:moveTo>
                <a:lnTo>
                  <a:pt x="481561" y="1092200"/>
                </a:lnTo>
                <a:lnTo>
                  <a:pt x="510517" y="1104900"/>
                </a:lnTo>
                <a:lnTo>
                  <a:pt x="470893" y="1130300"/>
                </a:lnTo>
                <a:lnTo>
                  <a:pt x="527992" y="1130300"/>
                </a:lnTo>
                <a:lnTo>
                  <a:pt x="531954" y="1092200"/>
                </a:lnTo>
                <a:close/>
              </a:path>
              <a:path w="925194" h="1447800">
                <a:moveTo>
                  <a:pt x="260593" y="1092200"/>
                </a:moveTo>
                <a:lnTo>
                  <a:pt x="260593" y="1104900"/>
                </a:lnTo>
                <a:lnTo>
                  <a:pt x="270499" y="1104900"/>
                </a:lnTo>
                <a:lnTo>
                  <a:pt x="260593" y="1092200"/>
                </a:lnTo>
                <a:close/>
              </a:path>
              <a:path w="925194" h="1447800">
                <a:moveTo>
                  <a:pt x="492229" y="927100"/>
                </a:moveTo>
                <a:lnTo>
                  <a:pt x="474001" y="1100694"/>
                </a:lnTo>
                <a:lnTo>
                  <a:pt x="483085" y="1104900"/>
                </a:lnTo>
                <a:lnTo>
                  <a:pt x="481561" y="1092200"/>
                </a:lnTo>
                <a:lnTo>
                  <a:pt x="531954" y="1092200"/>
                </a:lnTo>
                <a:lnTo>
                  <a:pt x="535246" y="1060548"/>
                </a:lnTo>
                <a:lnTo>
                  <a:pt x="493753" y="1016000"/>
                </a:lnTo>
                <a:lnTo>
                  <a:pt x="542521" y="990600"/>
                </a:lnTo>
                <a:lnTo>
                  <a:pt x="551211" y="990600"/>
                </a:lnTo>
                <a:lnTo>
                  <a:pt x="492229" y="927100"/>
                </a:lnTo>
                <a:close/>
              </a:path>
              <a:path w="925194" h="1447800">
                <a:moveTo>
                  <a:pt x="481561" y="1092200"/>
                </a:moveTo>
                <a:lnTo>
                  <a:pt x="483085" y="1104900"/>
                </a:lnTo>
                <a:lnTo>
                  <a:pt x="510517" y="1104900"/>
                </a:lnTo>
                <a:lnTo>
                  <a:pt x="481561" y="1092200"/>
                </a:lnTo>
                <a:close/>
              </a:path>
              <a:path w="925194" h="1447800">
                <a:moveTo>
                  <a:pt x="542521" y="990600"/>
                </a:moveTo>
                <a:lnTo>
                  <a:pt x="493753" y="1016000"/>
                </a:lnTo>
                <a:lnTo>
                  <a:pt x="535246" y="1060548"/>
                </a:lnTo>
                <a:lnTo>
                  <a:pt x="542521" y="990600"/>
                </a:lnTo>
                <a:close/>
              </a:path>
              <a:path w="925194" h="1447800">
                <a:moveTo>
                  <a:pt x="382513" y="1041400"/>
                </a:moveTo>
                <a:lnTo>
                  <a:pt x="382513" y="1054100"/>
                </a:lnTo>
                <a:lnTo>
                  <a:pt x="394705" y="1054100"/>
                </a:lnTo>
                <a:lnTo>
                  <a:pt x="382513" y="1041400"/>
                </a:lnTo>
                <a:close/>
              </a:path>
              <a:path w="925194" h="1447800">
                <a:moveTo>
                  <a:pt x="274309" y="965200"/>
                </a:moveTo>
                <a:lnTo>
                  <a:pt x="274309" y="977900"/>
                </a:lnTo>
                <a:lnTo>
                  <a:pt x="284215" y="977900"/>
                </a:lnTo>
                <a:lnTo>
                  <a:pt x="274309" y="965200"/>
                </a:lnTo>
                <a:close/>
              </a:path>
              <a:path w="925194" h="1447800">
                <a:moveTo>
                  <a:pt x="99062" y="889000"/>
                </a:moveTo>
                <a:lnTo>
                  <a:pt x="100586" y="901700"/>
                </a:lnTo>
                <a:lnTo>
                  <a:pt x="104393" y="901700"/>
                </a:lnTo>
                <a:lnTo>
                  <a:pt x="99062" y="889000"/>
                </a:lnTo>
                <a:close/>
              </a:path>
              <a:path w="925194" h="1447800">
                <a:moveTo>
                  <a:pt x="925032" y="12700"/>
                </a:moveTo>
                <a:lnTo>
                  <a:pt x="615673" y="12700"/>
                </a:lnTo>
                <a:lnTo>
                  <a:pt x="539473" y="25400"/>
                </a:lnTo>
                <a:lnTo>
                  <a:pt x="502897" y="38100"/>
                </a:lnTo>
                <a:lnTo>
                  <a:pt x="432805" y="63500"/>
                </a:lnTo>
                <a:lnTo>
                  <a:pt x="335269" y="101600"/>
                </a:lnTo>
                <a:lnTo>
                  <a:pt x="304789" y="127000"/>
                </a:lnTo>
                <a:lnTo>
                  <a:pt x="275833" y="139700"/>
                </a:lnTo>
                <a:lnTo>
                  <a:pt x="246877" y="165100"/>
                </a:lnTo>
                <a:lnTo>
                  <a:pt x="219445" y="177800"/>
                </a:lnTo>
                <a:lnTo>
                  <a:pt x="170677" y="228600"/>
                </a:lnTo>
                <a:lnTo>
                  <a:pt x="126481" y="279400"/>
                </a:lnTo>
                <a:lnTo>
                  <a:pt x="73149" y="355600"/>
                </a:lnTo>
                <a:lnTo>
                  <a:pt x="45718" y="406400"/>
                </a:lnTo>
                <a:lnTo>
                  <a:pt x="35050" y="444500"/>
                </a:lnTo>
                <a:lnTo>
                  <a:pt x="19811" y="495300"/>
                </a:lnTo>
                <a:lnTo>
                  <a:pt x="15239" y="533400"/>
                </a:lnTo>
                <a:lnTo>
                  <a:pt x="13715" y="558800"/>
                </a:lnTo>
                <a:lnTo>
                  <a:pt x="13715" y="609600"/>
                </a:lnTo>
                <a:lnTo>
                  <a:pt x="15239" y="635000"/>
                </a:lnTo>
                <a:lnTo>
                  <a:pt x="18286" y="647700"/>
                </a:lnTo>
                <a:lnTo>
                  <a:pt x="22858" y="673100"/>
                </a:lnTo>
                <a:lnTo>
                  <a:pt x="35050" y="723900"/>
                </a:lnTo>
                <a:lnTo>
                  <a:pt x="42670" y="749300"/>
                </a:lnTo>
                <a:lnTo>
                  <a:pt x="68274" y="802649"/>
                </a:lnTo>
                <a:lnTo>
                  <a:pt x="65529" y="787400"/>
                </a:lnTo>
                <a:lnTo>
                  <a:pt x="60957" y="774700"/>
                </a:lnTo>
                <a:lnTo>
                  <a:pt x="62481" y="774700"/>
                </a:lnTo>
                <a:lnTo>
                  <a:pt x="59433" y="749300"/>
                </a:lnTo>
                <a:lnTo>
                  <a:pt x="57910" y="723900"/>
                </a:lnTo>
                <a:lnTo>
                  <a:pt x="56385" y="711200"/>
                </a:lnTo>
                <a:lnTo>
                  <a:pt x="59433" y="660400"/>
                </a:lnTo>
                <a:lnTo>
                  <a:pt x="65046" y="608429"/>
                </a:lnTo>
                <a:lnTo>
                  <a:pt x="15239" y="596900"/>
                </a:lnTo>
                <a:lnTo>
                  <a:pt x="22858" y="558800"/>
                </a:lnTo>
                <a:lnTo>
                  <a:pt x="44194" y="508000"/>
                </a:lnTo>
                <a:lnTo>
                  <a:pt x="73149" y="457200"/>
                </a:lnTo>
                <a:lnTo>
                  <a:pt x="114306" y="397909"/>
                </a:lnTo>
                <a:lnTo>
                  <a:pt x="123446" y="381000"/>
                </a:lnTo>
                <a:lnTo>
                  <a:pt x="138673" y="355600"/>
                </a:lnTo>
                <a:lnTo>
                  <a:pt x="137149" y="355600"/>
                </a:lnTo>
                <a:lnTo>
                  <a:pt x="153913" y="330200"/>
                </a:lnTo>
                <a:lnTo>
                  <a:pt x="152389" y="330200"/>
                </a:lnTo>
                <a:lnTo>
                  <a:pt x="172201" y="304800"/>
                </a:lnTo>
                <a:lnTo>
                  <a:pt x="170677" y="304800"/>
                </a:lnTo>
                <a:lnTo>
                  <a:pt x="190489" y="292100"/>
                </a:lnTo>
                <a:lnTo>
                  <a:pt x="188965" y="292100"/>
                </a:lnTo>
                <a:lnTo>
                  <a:pt x="211825" y="266700"/>
                </a:lnTo>
                <a:lnTo>
                  <a:pt x="210301" y="266700"/>
                </a:lnTo>
                <a:lnTo>
                  <a:pt x="233161" y="241300"/>
                </a:lnTo>
                <a:lnTo>
                  <a:pt x="243829" y="241300"/>
                </a:lnTo>
                <a:lnTo>
                  <a:pt x="256021" y="228600"/>
                </a:lnTo>
                <a:lnTo>
                  <a:pt x="254497" y="228600"/>
                </a:lnTo>
                <a:lnTo>
                  <a:pt x="280405" y="203200"/>
                </a:lnTo>
                <a:lnTo>
                  <a:pt x="306313" y="190500"/>
                </a:lnTo>
                <a:lnTo>
                  <a:pt x="333745" y="177800"/>
                </a:lnTo>
                <a:lnTo>
                  <a:pt x="332221" y="177800"/>
                </a:lnTo>
                <a:lnTo>
                  <a:pt x="362701" y="152400"/>
                </a:lnTo>
                <a:lnTo>
                  <a:pt x="361177" y="152400"/>
                </a:lnTo>
                <a:lnTo>
                  <a:pt x="391657" y="139700"/>
                </a:lnTo>
                <a:lnTo>
                  <a:pt x="390133" y="139700"/>
                </a:lnTo>
                <a:lnTo>
                  <a:pt x="422137" y="127000"/>
                </a:lnTo>
                <a:lnTo>
                  <a:pt x="420613" y="127000"/>
                </a:lnTo>
                <a:lnTo>
                  <a:pt x="454141" y="114300"/>
                </a:lnTo>
                <a:lnTo>
                  <a:pt x="452617" y="114300"/>
                </a:lnTo>
                <a:lnTo>
                  <a:pt x="486133" y="101600"/>
                </a:lnTo>
                <a:lnTo>
                  <a:pt x="518137" y="101600"/>
                </a:lnTo>
                <a:lnTo>
                  <a:pt x="588241" y="76200"/>
                </a:lnTo>
                <a:lnTo>
                  <a:pt x="623293" y="76200"/>
                </a:lnTo>
                <a:lnTo>
                  <a:pt x="661393" y="63500"/>
                </a:lnTo>
                <a:lnTo>
                  <a:pt x="862853" y="63500"/>
                </a:lnTo>
                <a:lnTo>
                  <a:pt x="865596" y="38100"/>
                </a:lnTo>
                <a:lnTo>
                  <a:pt x="922202" y="38100"/>
                </a:lnTo>
                <a:lnTo>
                  <a:pt x="925032" y="12700"/>
                </a:lnTo>
                <a:close/>
              </a:path>
              <a:path w="925194" h="1447800">
                <a:moveTo>
                  <a:pt x="72007" y="603251"/>
                </a:moveTo>
                <a:lnTo>
                  <a:pt x="71625" y="604523"/>
                </a:lnTo>
                <a:lnTo>
                  <a:pt x="71625" y="609600"/>
                </a:lnTo>
                <a:lnTo>
                  <a:pt x="64919" y="609600"/>
                </a:lnTo>
                <a:lnTo>
                  <a:pt x="59433" y="660400"/>
                </a:lnTo>
                <a:lnTo>
                  <a:pt x="56385" y="711200"/>
                </a:lnTo>
                <a:lnTo>
                  <a:pt x="57910" y="723900"/>
                </a:lnTo>
                <a:lnTo>
                  <a:pt x="59433" y="749300"/>
                </a:lnTo>
                <a:lnTo>
                  <a:pt x="62481" y="774700"/>
                </a:lnTo>
                <a:lnTo>
                  <a:pt x="114302" y="774700"/>
                </a:lnTo>
                <a:lnTo>
                  <a:pt x="103634" y="749300"/>
                </a:lnTo>
                <a:lnTo>
                  <a:pt x="105145" y="749300"/>
                </a:lnTo>
                <a:lnTo>
                  <a:pt x="96014" y="723900"/>
                </a:lnTo>
                <a:lnTo>
                  <a:pt x="89905" y="711200"/>
                </a:lnTo>
                <a:lnTo>
                  <a:pt x="74678" y="647700"/>
                </a:lnTo>
                <a:lnTo>
                  <a:pt x="72388" y="609600"/>
                </a:lnTo>
                <a:lnTo>
                  <a:pt x="70101" y="609600"/>
                </a:lnTo>
                <a:lnTo>
                  <a:pt x="65046" y="608429"/>
                </a:lnTo>
                <a:lnTo>
                  <a:pt x="72318" y="608429"/>
                </a:lnTo>
                <a:lnTo>
                  <a:pt x="72007" y="603251"/>
                </a:lnTo>
                <a:close/>
              </a:path>
              <a:path w="925194" h="1447800">
                <a:moveTo>
                  <a:pt x="73149" y="533400"/>
                </a:moveTo>
                <a:lnTo>
                  <a:pt x="65046" y="608429"/>
                </a:lnTo>
                <a:lnTo>
                  <a:pt x="70101" y="609600"/>
                </a:lnTo>
                <a:lnTo>
                  <a:pt x="71371" y="605369"/>
                </a:lnTo>
                <a:lnTo>
                  <a:pt x="70101" y="584200"/>
                </a:lnTo>
                <a:lnTo>
                  <a:pt x="73149" y="533400"/>
                </a:lnTo>
                <a:close/>
              </a:path>
              <a:path w="925194" h="1447800">
                <a:moveTo>
                  <a:pt x="71371" y="605369"/>
                </a:moveTo>
                <a:lnTo>
                  <a:pt x="70101" y="609600"/>
                </a:lnTo>
                <a:lnTo>
                  <a:pt x="71625" y="609600"/>
                </a:lnTo>
                <a:lnTo>
                  <a:pt x="71371" y="605369"/>
                </a:lnTo>
                <a:close/>
              </a:path>
              <a:path w="925194" h="1447800">
                <a:moveTo>
                  <a:pt x="114306" y="397909"/>
                </a:moveTo>
                <a:lnTo>
                  <a:pt x="89905" y="431800"/>
                </a:lnTo>
                <a:lnTo>
                  <a:pt x="57910" y="482600"/>
                </a:lnTo>
                <a:lnTo>
                  <a:pt x="22858" y="558800"/>
                </a:lnTo>
                <a:lnTo>
                  <a:pt x="15239" y="596900"/>
                </a:lnTo>
                <a:lnTo>
                  <a:pt x="65046" y="608429"/>
                </a:lnTo>
                <a:lnTo>
                  <a:pt x="73149" y="533400"/>
                </a:lnTo>
                <a:lnTo>
                  <a:pt x="74167" y="533400"/>
                </a:lnTo>
                <a:lnTo>
                  <a:pt x="82298" y="482600"/>
                </a:lnTo>
                <a:lnTo>
                  <a:pt x="99062" y="431800"/>
                </a:lnTo>
                <a:lnTo>
                  <a:pt x="111254" y="406400"/>
                </a:lnTo>
                <a:lnTo>
                  <a:pt x="109717" y="406400"/>
                </a:lnTo>
                <a:lnTo>
                  <a:pt x="114306" y="397909"/>
                </a:lnTo>
                <a:close/>
              </a:path>
              <a:path w="925194" h="1447800">
                <a:moveTo>
                  <a:pt x="73149" y="533400"/>
                </a:moveTo>
                <a:lnTo>
                  <a:pt x="70101" y="584200"/>
                </a:lnTo>
                <a:lnTo>
                  <a:pt x="71371" y="605369"/>
                </a:lnTo>
                <a:lnTo>
                  <a:pt x="71625" y="604523"/>
                </a:lnTo>
                <a:lnTo>
                  <a:pt x="71625" y="596900"/>
                </a:lnTo>
                <a:lnTo>
                  <a:pt x="73913" y="596900"/>
                </a:lnTo>
                <a:lnTo>
                  <a:pt x="77726" y="584200"/>
                </a:lnTo>
                <a:lnTo>
                  <a:pt x="86870" y="558800"/>
                </a:lnTo>
                <a:lnTo>
                  <a:pt x="85346" y="558800"/>
                </a:lnTo>
                <a:lnTo>
                  <a:pt x="91436" y="546100"/>
                </a:lnTo>
                <a:lnTo>
                  <a:pt x="73149" y="546100"/>
                </a:lnTo>
                <a:lnTo>
                  <a:pt x="73149" y="533400"/>
                </a:lnTo>
                <a:close/>
              </a:path>
              <a:path w="925194" h="1447800">
                <a:moveTo>
                  <a:pt x="71625" y="596900"/>
                </a:moveTo>
                <a:lnTo>
                  <a:pt x="71625" y="604523"/>
                </a:lnTo>
                <a:lnTo>
                  <a:pt x="72007" y="603251"/>
                </a:lnTo>
                <a:lnTo>
                  <a:pt x="71625" y="596900"/>
                </a:lnTo>
                <a:close/>
              </a:path>
              <a:path w="925194" h="1447800">
                <a:moveTo>
                  <a:pt x="73913" y="596900"/>
                </a:moveTo>
                <a:lnTo>
                  <a:pt x="71625" y="596900"/>
                </a:lnTo>
                <a:lnTo>
                  <a:pt x="72007" y="603251"/>
                </a:lnTo>
                <a:lnTo>
                  <a:pt x="73913" y="596900"/>
                </a:lnTo>
                <a:close/>
              </a:path>
              <a:path w="925194" h="1447800">
                <a:moveTo>
                  <a:pt x="74167" y="533400"/>
                </a:moveTo>
                <a:lnTo>
                  <a:pt x="73149" y="533400"/>
                </a:lnTo>
                <a:lnTo>
                  <a:pt x="73149" y="546100"/>
                </a:lnTo>
                <a:lnTo>
                  <a:pt x="74167" y="533400"/>
                </a:lnTo>
                <a:close/>
              </a:path>
              <a:path w="925194" h="1447800">
                <a:moveTo>
                  <a:pt x="188965" y="406400"/>
                </a:moveTo>
                <a:lnTo>
                  <a:pt x="111254" y="406400"/>
                </a:lnTo>
                <a:lnTo>
                  <a:pt x="99062" y="431800"/>
                </a:lnTo>
                <a:lnTo>
                  <a:pt x="89905" y="457200"/>
                </a:lnTo>
                <a:lnTo>
                  <a:pt x="82298" y="482600"/>
                </a:lnTo>
                <a:lnTo>
                  <a:pt x="76202" y="508000"/>
                </a:lnTo>
                <a:lnTo>
                  <a:pt x="73149" y="546100"/>
                </a:lnTo>
                <a:lnTo>
                  <a:pt x="91436" y="546100"/>
                </a:lnTo>
                <a:lnTo>
                  <a:pt x="97525" y="533400"/>
                </a:lnTo>
                <a:lnTo>
                  <a:pt x="96014" y="533400"/>
                </a:lnTo>
                <a:lnTo>
                  <a:pt x="108206" y="508000"/>
                </a:lnTo>
                <a:lnTo>
                  <a:pt x="121922" y="482600"/>
                </a:lnTo>
                <a:lnTo>
                  <a:pt x="137149" y="469900"/>
                </a:lnTo>
                <a:lnTo>
                  <a:pt x="135625" y="469900"/>
                </a:lnTo>
                <a:lnTo>
                  <a:pt x="152389" y="444500"/>
                </a:lnTo>
                <a:lnTo>
                  <a:pt x="170677" y="419100"/>
                </a:lnTo>
                <a:lnTo>
                  <a:pt x="169153" y="419100"/>
                </a:lnTo>
                <a:lnTo>
                  <a:pt x="188965" y="406400"/>
                </a:lnTo>
                <a:close/>
              </a:path>
              <a:path w="925194" h="1447800">
                <a:moveTo>
                  <a:pt x="806160" y="127000"/>
                </a:moveTo>
                <a:lnTo>
                  <a:pt x="731497" y="127000"/>
                </a:lnTo>
                <a:lnTo>
                  <a:pt x="693397" y="139700"/>
                </a:lnTo>
                <a:lnTo>
                  <a:pt x="585193" y="139700"/>
                </a:lnTo>
                <a:lnTo>
                  <a:pt x="550141" y="152400"/>
                </a:lnTo>
                <a:lnTo>
                  <a:pt x="516613" y="165100"/>
                </a:lnTo>
                <a:lnTo>
                  <a:pt x="449557" y="177800"/>
                </a:lnTo>
                <a:lnTo>
                  <a:pt x="385561" y="203200"/>
                </a:lnTo>
                <a:lnTo>
                  <a:pt x="355081" y="215900"/>
                </a:lnTo>
                <a:lnTo>
                  <a:pt x="297169" y="254000"/>
                </a:lnTo>
                <a:lnTo>
                  <a:pt x="242305" y="279400"/>
                </a:lnTo>
                <a:lnTo>
                  <a:pt x="217921" y="304800"/>
                </a:lnTo>
                <a:lnTo>
                  <a:pt x="193537" y="317500"/>
                </a:lnTo>
                <a:lnTo>
                  <a:pt x="169153" y="342900"/>
                </a:lnTo>
                <a:lnTo>
                  <a:pt x="147817" y="368300"/>
                </a:lnTo>
                <a:lnTo>
                  <a:pt x="126481" y="381000"/>
                </a:lnTo>
                <a:lnTo>
                  <a:pt x="114306" y="397909"/>
                </a:lnTo>
                <a:lnTo>
                  <a:pt x="109717" y="406400"/>
                </a:lnTo>
                <a:lnTo>
                  <a:pt x="187441" y="406400"/>
                </a:lnTo>
                <a:lnTo>
                  <a:pt x="208777" y="381000"/>
                </a:lnTo>
                <a:lnTo>
                  <a:pt x="207253" y="381000"/>
                </a:lnTo>
                <a:lnTo>
                  <a:pt x="230113" y="368300"/>
                </a:lnTo>
                <a:lnTo>
                  <a:pt x="228589" y="368300"/>
                </a:lnTo>
                <a:lnTo>
                  <a:pt x="252973" y="342900"/>
                </a:lnTo>
                <a:lnTo>
                  <a:pt x="251449" y="342900"/>
                </a:lnTo>
                <a:lnTo>
                  <a:pt x="275833" y="330200"/>
                </a:lnTo>
                <a:lnTo>
                  <a:pt x="274309" y="330200"/>
                </a:lnTo>
                <a:lnTo>
                  <a:pt x="300217" y="317500"/>
                </a:lnTo>
                <a:lnTo>
                  <a:pt x="298693" y="317500"/>
                </a:lnTo>
                <a:lnTo>
                  <a:pt x="326125" y="292100"/>
                </a:lnTo>
                <a:lnTo>
                  <a:pt x="324601" y="292100"/>
                </a:lnTo>
                <a:lnTo>
                  <a:pt x="379465" y="266700"/>
                </a:lnTo>
                <a:lnTo>
                  <a:pt x="408421" y="254000"/>
                </a:lnTo>
                <a:lnTo>
                  <a:pt x="406897" y="254000"/>
                </a:lnTo>
                <a:lnTo>
                  <a:pt x="467845" y="228600"/>
                </a:lnTo>
                <a:lnTo>
                  <a:pt x="466321" y="228600"/>
                </a:lnTo>
                <a:lnTo>
                  <a:pt x="530329" y="215900"/>
                </a:lnTo>
                <a:lnTo>
                  <a:pt x="528805" y="215900"/>
                </a:lnTo>
                <a:lnTo>
                  <a:pt x="562333" y="203200"/>
                </a:lnTo>
                <a:lnTo>
                  <a:pt x="594337" y="203200"/>
                </a:lnTo>
                <a:lnTo>
                  <a:pt x="629389" y="190500"/>
                </a:lnTo>
                <a:lnTo>
                  <a:pt x="905220" y="190500"/>
                </a:lnTo>
                <a:lnTo>
                  <a:pt x="908050" y="165100"/>
                </a:lnTo>
                <a:lnTo>
                  <a:pt x="851880" y="165100"/>
                </a:lnTo>
                <a:lnTo>
                  <a:pt x="855114" y="135158"/>
                </a:lnTo>
                <a:lnTo>
                  <a:pt x="806160" y="127000"/>
                </a:lnTo>
                <a:close/>
              </a:path>
              <a:path w="925194" h="1447800">
                <a:moveTo>
                  <a:pt x="243829" y="241300"/>
                </a:moveTo>
                <a:lnTo>
                  <a:pt x="233161" y="241300"/>
                </a:lnTo>
                <a:lnTo>
                  <a:pt x="231637" y="254000"/>
                </a:lnTo>
                <a:lnTo>
                  <a:pt x="243829" y="241300"/>
                </a:lnTo>
                <a:close/>
              </a:path>
              <a:path w="925194" h="1447800">
                <a:moveTo>
                  <a:pt x="664441" y="190500"/>
                </a:moveTo>
                <a:lnTo>
                  <a:pt x="629389" y="190500"/>
                </a:lnTo>
                <a:lnTo>
                  <a:pt x="627865" y="203200"/>
                </a:lnTo>
                <a:lnTo>
                  <a:pt x="664441" y="190500"/>
                </a:lnTo>
                <a:close/>
              </a:path>
              <a:path w="925194" h="1447800">
                <a:moveTo>
                  <a:pt x="855114" y="135158"/>
                </a:moveTo>
                <a:lnTo>
                  <a:pt x="851880" y="165100"/>
                </a:lnTo>
                <a:lnTo>
                  <a:pt x="882360" y="139700"/>
                </a:lnTo>
                <a:lnTo>
                  <a:pt x="855114" y="135158"/>
                </a:lnTo>
                <a:close/>
              </a:path>
              <a:path w="925194" h="1447800">
                <a:moveTo>
                  <a:pt x="865596" y="38100"/>
                </a:moveTo>
                <a:lnTo>
                  <a:pt x="855114" y="135158"/>
                </a:lnTo>
                <a:lnTo>
                  <a:pt x="882360" y="139700"/>
                </a:lnTo>
                <a:lnTo>
                  <a:pt x="851880" y="165100"/>
                </a:lnTo>
                <a:lnTo>
                  <a:pt x="908050" y="165100"/>
                </a:lnTo>
                <a:lnTo>
                  <a:pt x="919371" y="63500"/>
                </a:lnTo>
                <a:lnTo>
                  <a:pt x="891504" y="63500"/>
                </a:lnTo>
                <a:lnTo>
                  <a:pt x="865596" y="38100"/>
                </a:lnTo>
                <a:close/>
              </a:path>
              <a:path w="925194" h="1447800">
                <a:moveTo>
                  <a:pt x="922202" y="38100"/>
                </a:moveTo>
                <a:lnTo>
                  <a:pt x="865596" y="38100"/>
                </a:lnTo>
                <a:lnTo>
                  <a:pt x="891504" y="63500"/>
                </a:lnTo>
                <a:lnTo>
                  <a:pt x="919371" y="63500"/>
                </a:lnTo>
                <a:lnTo>
                  <a:pt x="922202" y="38100"/>
                </a:lnTo>
                <a:close/>
              </a:path>
              <a:path w="925194" h="1447800">
                <a:moveTo>
                  <a:pt x="813780" y="0"/>
                </a:moveTo>
                <a:lnTo>
                  <a:pt x="772645" y="0"/>
                </a:lnTo>
                <a:lnTo>
                  <a:pt x="693397" y="12700"/>
                </a:lnTo>
                <a:lnTo>
                  <a:pt x="854928" y="12700"/>
                </a:lnTo>
                <a:lnTo>
                  <a:pt x="8137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16270" y="5915882"/>
            <a:ext cx="172720" cy="576580"/>
          </a:xfrm>
          <a:custGeom>
            <a:avLst/>
            <a:gdLst/>
            <a:ahLst/>
            <a:cxnLst/>
            <a:rect l="l" t="t" r="r" b="b"/>
            <a:pathLst>
              <a:path w="172720" h="576579">
                <a:moveTo>
                  <a:pt x="57912" y="404078"/>
                </a:moveTo>
                <a:lnTo>
                  <a:pt x="0" y="404078"/>
                </a:lnTo>
                <a:lnTo>
                  <a:pt x="86855" y="576383"/>
                </a:lnTo>
                <a:lnTo>
                  <a:pt x="157848" y="433050"/>
                </a:lnTo>
                <a:lnTo>
                  <a:pt x="57912" y="433050"/>
                </a:lnTo>
                <a:lnTo>
                  <a:pt x="57912" y="404078"/>
                </a:lnTo>
                <a:close/>
              </a:path>
              <a:path w="172720" h="576579">
                <a:moveTo>
                  <a:pt x="114287" y="0"/>
                </a:moveTo>
                <a:lnTo>
                  <a:pt x="57912" y="0"/>
                </a:lnTo>
                <a:lnTo>
                  <a:pt x="57912" y="433050"/>
                </a:lnTo>
                <a:lnTo>
                  <a:pt x="114287" y="433050"/>
                </a:lnTo>
                <a:lnTo>
                  <a:pt x="114287" y="0"/>
                </a:lnTo>
                <a:close/>
              </a:path>
              <a:path w="172720" h="576579">
                <a:moveTo>
                  <a:pt x="172199" y="404078"/>
                </a:moveTo>
                <a:lnTo>
                  <a:pt x="114287" y="404078"/>
                </a:lnTo>
                <a:lnTo>
                  <a:pt x="114287" y="433050"/>
                </a:lnTo>
                <a:lnTo>
                  <a:pt x="157848" y="433050"/>
                </a:lnTo>
                <a:lnTo>
                  <a:pt x="172199" y="404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797" rIns="0" bIns="0" rtlCol="0">
            <a:spAutoFit/>
          </a:bodyPr>
          <a:lstStyle/>
          <a:p>
            <a:pPr marL="1753235">
              <a:lnSpc>
                <a:spcPct val="100000"/>
              </a:lnSpc>
            </a:pPr>
            <a:r>
              <a:rPr sz="3200" b="1" u="heavy" spc="-5" dirty="0">
                <a:solidFill>
                  <a:srgbClr val="000000"/>
                </a:solidFill>
                <a:latin typeface="Arial"/>
                <a:cs typeface="Arial"/>
              </a:rPr>
              <a:t>Gastroenterico-Urinario</a:t>
            </a:r>
            <a:endParaRPr sz="3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86323" y="339600"/>
            <a:ext cx="583670" cy="981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7744" t="5239" r="7408" b="12384"/>
          <a:stretch>
            <a:fillRect/>
          </a:stretch>
        </p:blipFill>
        <p:spPr>
          <a:xfrm>
            <a:off x="708192" y="545175"/>
            <a:ext cx="7758377" cy="53276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488" y="29742"/>
            <a:ext cx="7439025" cy="495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b="1" dirty="0">
                <a:solidFill>
                  <a:srgbClr val="000000"/>
                </a:solidFill>
                <a:latin typeface="Arial"/>
                <a:cs typeface="Arial"/>
              </a:rPr>
              <a:t>Siti d’azione degli agenti</a:t>
            </a:r>
            <a:r>
              <a:rPr sz="3100" b="1" spc="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000000"/>
                </a:solidFill>
                <a:latin typeface="Arial"/>
                <a:cs typeface="Arial"/>
              </a:rPr>
              <a:t>anticolinergici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7408" t="5715" r="7408" b="17623"/>
          <a:stretch>
            <a:fillRect/>
          </a:stretch>
        </p:blipFill>
        <p:spPr>
          <a:xfrm>
            <a:off x="677428" y="575991"/>
            <a:ext cx="7789154" cy="4958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7744" t="5715" r="7408" b="13336"/>
          <a:stretch>
            <a:fillRect/>
          </a:stretch>
        </p:blipFill>
        <p:spPr>
          <a:xfrm>
            <a:off x="914400" y="1066800"/>
            <a:ext cx="7758351" cy="5235314"/>
          </a:xfrm>
          <a:prstGeom prst="rect">
            <a:avLst/>
          </a:prstGeom>
        </p:spPr>
      </p:pic>
      <p:sp>
        <p:nvSpPr>
          <p:cNvPr id="5" name="object 20"/>
          <p:cNvSpPr/>
          <p:nvPr/>
        </p:nvSpPr>
        <p:spPr>
          <a:xfrm>
            <a:off x="0" y="0"/>
            <a:ext cx="1389494" cy="1724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>
          <a:blip r:embed="rId2" cstate="print"/>
          <a:srcRect t="10002" r="15826" b="10002"/>
          <a:stretch>
            <a:fillRect/>
          </a:stretch>
        </p:blipFill>
        <p:spPr>
          <a:xfrm>
            <a:off x="914400" y="2350564"/>
            <a:ext cx="6705600" cy="4507436"/>
          </a:xfrm>
          <a:prstGeom prst="rect">
            <a:avLst/>
          </a:prstGeom>
        </p:spPr>
      </p:pic>
      <p:pic>
        <p:nvPicPr>
          <p:cNvPr id="7" name="Picture 4" descr="Risultati immagini per atropina effetti sul cuore"/>
          <p:cNvPicPr>
            <a:picLocks noChangeAspect="1" noChangeArrowheads="1"/>
          </p:cNvPicPr>
          <p:nvPr/>
        </p:nvPicPr>
        <p:blipFill>
          <a:blip r:embed="rId3" cstate="print"/>
          <a:srcRect t="9764" b="45736"/>
          <a:stretch>
            <a:fillRect/>
          </a:stretch>
        </p:blipFill>
        <p:spPr bwMode="auto">
          <a:xfrm>
            <a:off x="762000" y="0"/>
            <a:ext cx="7000875" cy="2335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914400"/>
            <a:ext cx="8642350" cy="5427980"/>
          </a:xfrm>
          <a:custGeom>
            <a:avLst/>
            <a:gdLst/>
            <a:ahLst/>
            <a:cxnLst/>
            <a:rect l="l" t="t" r="r" b="b"/>
            <a:pathLst>
              <a:path w="8642350" h="5427980">
                <a:moveTo>
                  <a:pt x="0" y="0"/>
                </a:moveTo>
                <a:lnTo>
                  <a:pt x="8642350" y="0"/>
                </a:lnTo>
                <a:lnTo>
                  <a:pt x="8642350" y="5427662"/>
                </a:lnTo>
                <a:lnTo>
                  <a:pt x="0" y="54276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34585" y="881155"/>
            <a:ext cx="108065" cy="681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99958" y="1275998"/>
            <a:ext cx="5773191" cy="681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34585" y="1683325"/>
            <a:ext cx="108065" cy="681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34144" y="2090654"/>
            <a:ext cx="3108960" cy="677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98913" y="2493813"/>
            <a:ext cx="1566951" cy="681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16286" y="2901140"/>
            <a:ext cx="2140521" cy="6816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27312" y="3308468"/>
            <a:ext cx="4322622" cy="6816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30487" y="3715795"/>
            <a:ext cx="3512121" cy="681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39542" y="4123114"/>
            <a:ext cx="4098175" cy="6899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8062" y="4526286"/>
            <a:ext cx="6928662" cy="694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19944" y="4933604"/>
            <a:ext cx="1724888" cy="6941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75257" y="5340927"/>
            <a:ext cx="6026721" cy="694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64472" y="5748249"/>
            <a:ext cx="4035831" cy="6899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53513" y="1341649"/>
            <a:ext cx="6842759" cy="489077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Usi terapeutici degli</a:t>
            </a:r>
            <a:r>
              <a:rPr sz="265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antimuscarinici</a:t>
            </a:r>
            <a:endParaRPr sz="2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919605" marR="1911985" algn="ctr">
              <a:lnSpc>
                <a:spcPct val="100600"/>
              </a:lnSpc>
            </a:pPr>
            <a:r>
              <a:rPr sz="265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Morbo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di</a:t>
            </a:r>
            <a:r>
              <a:rPr sz="2650" spc="-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Parkinson  </a:t>
            </a:r>
            <a:r>
              <a:rPr sz="2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Chinetosi 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Oftalmologia</a:t>
            </a:r>
            <a:endParaRPr sz="2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  <a:p>
            <a:pPr marL="1309370" marR="1301115" algn="ctr">
              <a:lnSpc>
                <a:spcPct val="100600"/>
              </a:lnSpc>
            </a:pP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Medicazione</a:t>
            </a:r>
            <a:r>
              <a:rPr sz="265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preanestetica  Infarto del </a:t>
            </a:r>
            <a:r>
              <a:rPr sz="2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miocardio 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Disturbi</a:t>
            </a:r>
            <a:r>
              <a:rPr sz="2650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gastrointestinali</a:t>
            </a:r>
            <a:endParaRPr sz="2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  <a:p>
            <a:pPr marL="12700" marR="5080" algn="ctr">
              <a:lnSpc>
                <a:spcPct val="100600"/>
              </a:lnSpc>
            </a:pP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Disturbi infiammatori a carico della vescica  </a:t>
            </a:r>
            <a:r>
              <a:rPr sz="2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Iperidrosi</a:t>
            </a:r>
          </a:p>
          <a:p>
            <a:pPr marL="565150" marR="455295" algn="ctr">
              <a:lnSpc>
                <a:spcPct val="100600"/>
              </a:lnSpc>
            </a:pP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Avvelenamento da</a:t>
            </a:r>
            <a:r>
              <a:rPr sz="265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anticolinesterasici  Avvelenamento da</a:t>
            </a:r>
            <a:r>
              <a:rPr sz="265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65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funghi</a:t>
            </a:r>
            <a:endParaRPr sz="2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/>
          <p:cNvPicPr>
            <a:picLocks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1600200"/>
            <a:ext cx="3317875" cy="4679950"/>
          </a:xfrm>
          <a:prstGeom prst="rect">
            <a:avLst/>
          </a:prstGeom>
          <a:noFill/>
          <a:ln w="38100">
            <a:solidFill>
              <a:srgbClr val="003366"/>
            </a:solidFill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381000" y="9144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dirty="0" smtClean="0"/>
              <a:t>La </a:t>
            </a:r>
            <a:r>
              <a:rPr lang="en-US" altLang="it-IT" dirty="0" err="1" smtClean="0"/>
              <a:t>diagnosi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di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Malattia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di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parkinson</a:t>
            </a:r>
            <a:r>
              <a:rPr lang="en-US" altLang="it-IT" dirty="0" smtClean="0"/>
              <a:t> è </a:t>
            </a:r>
            <a:r>
              <a:rPr lang="en-US" altLang="it-IT" dirty="0" err="1" smtClean="0"/>
              <a:t>essenzialmente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clinica</a:t>
            </a:r>
            <a:r>
              <a:rPr lang="en-US" altLang="it-IT" dirty="0" smtClean="0"/>
              <a:t> e </a:t>
            </a:r>
            <a:r>
              <a:rPr lang="en-US" altLang="it-IT" dirty="0" err="1" smtClean="0"/>
              <a:t>richiede</a:t>
            </a:r>
            <a:r>
              <a:rPr lang="en-US" altLang="it-IT" dirty="0" smtClean="0"/>
              <a:t> la </a:t>
            </a:r>
            <a:r>
              <a:rPr lang="en-US" altLang="it-IT" dirty="0" err="1" smtClean="0"/>
              <a:t>presenza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di</a:t>
            </a:r>
            <a:r>
              <a:rPr lang="en-US" altLang="it-IT" dirty="0" smtClean="0"/>
              <a:t> 2 </a:t>
            </a:r>
            <a:r>
              <a:rPr lang="en-US" altLang="it-IT" dirty="0" err="1" smtClean="0"/>
              <a:t>dei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seguenti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sintomi</a:t>
            </a:r>
            <a:r>
              <a:rPr lang="en-US" altLang="it-IT" dirty="0" smtClean="0"/>
              <a:t>: </a:t>
            </a:r>
            <a:r>
              <a:rPr lang="en-US" altLang="it-IT" dirty="0" err="1" smtClean="0"/>
              <a:t>bradicinesia</a:t>
            </a:r>
            <a:r>
              <a:rPr lang="en-US" altLang="it-IT" dirty="0" smtClean="0"/>
              <a:t>; </a:t>
            </a:r>
            <a:r>
              <a:rPr lang="en-US" altLang="it-IT" dirty="0" err="1" smtClean="0"/>
              <a:t>rigidità</a:t>
            </a:r>
            <a:r>
              <a:rPr lang="en-US" altLang="it-IT" dirty="0" smtClean="0"/>
              <a:t>; </a:t>
            </a:r>
            <a:r>
              <a:rPr lang="en-US" altLang="it-IT" dirty="0" err="1" smtClean="0"/>
              <a:t>tremore</a:t>
            </a:r>
            <a:r>
              <a:rPr lang="en-US" altLang="it-IT" dirty="0" smtClean="0"/>
              <a:t> (a </a:t>
            </a:r>
            <a:r>
              <a:rPr lang="en-US" altLang="it-IT" dirty="0" err="1" smtClean="0"/>
              <a:t>riposo</a:t>
            </a:r>
            <a:r>
              <a:rPr lang="en-US" altLang="it-IT" dirty="0" smtClean="0"/>
              <a:t>) </a:t>
            </a:r>
            <a:r>
              <a:rPr lang="en-US" altLang="it-IT" dirty="0" err="1" smtClean="0"/>
              <a:t>ed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instabilità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posturale</a:t>
            </a:r>
            <a:r>
              <a:rPr lang="en-US" altLang="it-IT" dirty="0" smtClean="0"/>
              <a:t>.</a:t>
            </a:r>
          </a:p>
          <a:p>
            <a:r>
              <a:rPr lang="en-US" altLang="it-IT" dirty="0" smtClean="0"/>
              <a:t>La </a:t>
            </a:r>
            <a:r>
              <a:rPr lang="en-US" altLang="it-IT" dirty="0" err="1" smtClean="0"/>
              <a:t>malattia</a:t>
            </a:r>
            <a:r>
              <a:rPr lang="en-US" altLang="it-IT" dirty="0" smtClean="0"/>
              <a:t> è </a:t>
            </a:r>
            <a:r>
              <a:rPr lang="en-US" altLang="it-IT" dirty="0" err="1" smtClean="0"/>
              <a:t>caratterizzata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una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degenerazione</a:t>
            </a:r>
            <a:r>
              <a:rPr lang="en-US" altLang="it-IT" dirty="0" smtClean="0"/>
              <a:t>  </a:t>
            </a:r>
            <a:r>
              <a:rPr lang="en-US" altLang="it-IT" dirty="0" err="1" smtClean="0"/>
              <a:t>progressiva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delle</a:t>
            </a:r>
            <a:r>
              <a:rPr lang="en-US" altLang="it-IT" dirty="0" smtClean="0"/>
              <a:t> cellule </a:t>
            </a:r>
            <a:r>
              <a:rPr lang="en-US" altLang="it-IT" dirty="0" err="1" smtClean="0"/>
              <a:t>della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Substanza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Nigra</a:t>
            </a:r>
            <a:r>
              <a:rPr lang="en-US" altLang="it-IT" dirty="0" smtClean="0"/>
              <a:t>. </a:t>
            </a:r>
            <a:endParaRPr lang="en-US" altLang="it-IT" dirty="0" smtClean="0"/>
          </a:p>
          <a:p>
            <a:r>
              <a:rPr lang="en-US" altLang="it-IT" dirty="0" err="1" smtClean="0"/>
              <a:t>L’alterazione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biochimica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principale</a:t>
            </a:r>
            <a:r>
              <a:rPr lang="en-US" altLang="it-IT" dirty="0" smtClean="0"/>
              <a:t> è la </a:t>
            </a:r>
            <a:r>
              <a:rPr lang="en-US" altLang="it-IT" dirty="0" err="1" smtClean="0"/>
              <a:t>riduzione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di</a:t>
            </a:r>
            <a:r>
              <a:rPr lang="en-US" altLang="it-IT" dirty="0" smtClean="0"/>
              <a:t> un </a:t>
            </a:r>
            <a:r>
              <a:rPr lang="en-US" altLang="it-IT" dirty="0" err="1" smtClean="0"/>
              <a:t>neurotrasmettitore</a:t>
            </a:r>
            <a:r>
              <a:rPr lang="en-US" altLang="it-IT" dirty="0" smtClean="0"/>
              <a:t>, </a:t>
            </a:r>
            <a:r>
              <a:rPr lang="en-US" altLang="it-IT" dirty="0" err="1" smtClean="0"/>
              <a:t>dopamina</a:t>
            </a:r>
            <a:r>
              <a:rPr lang="en-US" altLang="it-IT" dirty="0" smtClean="0"/>
              <a:t>. </a:t>
            </a:r>
            <a:endParaRPr lang="en-US" altLang="it-IT" dirty="0" smtClean="0"/>
          </a:p>
          <a:p>
            <a:endParaRPr lang="en-US" altLang="it-IT" dirty="0" smtClean="0"/>
          </a:p>
          <a:p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3657600" y="228600"/>
            <a:ext cx="5029200" cy="707886"/>
          </a:xfrm>
          <a:solidFill>
            <a:schemeClr val="accent1"/>
          </a:solidFill>
        </p:spPr>
        <p:txBody>
          <a:bodyPr/>
          <a:lstStyle/>
          <a:p>
            <a:r>
              <a:rPr lang="it-IT" dirty="0" smtClean="0"/>
              <a:t>PARKINSON</a:t>
            </a:r>
            <a:endParaRPr lang="it-IT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6047" y="1338345"/>
            <a:ext cx="3200399" cy="67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2215" y="1820487"/>
            <a:ext cx="120534" cy="677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3450" y="1417320"/>
            <a:ext cx="3102610" cy="504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Farmacocinetica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76800" y="1165224"/>
            <a:ext cx="3657600" cy="1196975"/>
          </a:xfrm>
          <a:custGeom>
            <a:avLst/>
            <a:gdLst/>
            <a:ahLst/>
            <a:cxnLst/>
            <a:rect l="l" t="t" r="r" b="b"/>
            <a:pathLst>
              <a:path w="3657600" h="1196975">
                <a:moveTo>
                  <a:pt x="0" y="0"/>
                </a:moveTo>
                <a:lnTo>
                  <a:pt x="3657597" y="0"/>
                </a:lnTo>
                <a:lnTo>
                  <a:pt x="3657597" y="1196969"/>
                </a:lnTo>
                <a:lnTo>
                  <a:pt x="0" y="119696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29441" y="1147159"/>
            <a:ext cx="3449777" cy="540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29441" y="1504600"/>
            <a:ext cx="3549535" cy="540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29441" y="1870359"/>
            <a:ext cx="2140521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955540" y="1214602"/>
            <a:ext cx="3469004" cy="110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000"/>
              </a:lnSpc>
              <a:tabLst>
                <a:tab pos="1631950" algn="l"/>
                <a:tab pos="3035300" algn="l"/>
              </a:tabLst>
            </a:pPr>
            <a:r>
              <a:rPr sz="2400" b="1" spc="-5" dirty="0">
                <a:latin typeface="Comic Sans MS"/>
                <a:cs typeface="Comic Sans MS"/>
              </a:rPr>
              <a:t>L’Atropina	</a:t>
            </a:r>
            <a:r>
              <a:rPr sz="2400" b="1" dirty="0">
                <a:latin typeface="Comic Sans MS"/>
                <a:cs typeface="Comic Sans MS"/>
              </a:rPr>
              <a:t>presenta	un  tempo </a:t>
            </a:r>
            <a:r>
              <a:rPr sz="2400" b="1" spc="-5" dirty="0">
                <a:latin typeface="Comic Sans MS"/>
                <a:cs typeface="Comic Sans MS"/>
              </a:rPr>
              <a:t>di</a:t>
            </a:r>
            <a:r>
              <a:rPr sz="2400" b="1" spc="-7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dimezzamento  di circa </a:t>
            </a:r>
            <a:r>
              <a:rPr sz="2400" b="1" dirty="0">
                <a:latin typeface="Comic Sans MS"/>
                <a:cs typeface="Comic Sans MS"/>
              </a:rPr>
              <a:t>2</a:t>
            </a:r>
            <a:r>
              <a:rPr sz="2400" b="1" spc="-8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ore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84312" y="3703317"/>
            <a:ext cx="1500441" cy="6733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0777" y="4185460"/>
            <a:ext cx="2007527" cy="6733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61303" y="3799840"/>
            <a:ext cx="1921510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00">
              <a:lnSpc>
                <a:spcPts val="3800"/>
              </a:lnSpc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Effetti  </a:t>
            </a: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colla</a:t>
            </a: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te</a:t>
            </a: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rali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18457" y="3246113"/>
            <a:ext cx="1039091" cy="5403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18457" y="3599413"/>
            <a:ext cx="1911921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18457" y="3969326"/>
            <a:ext cx="3424847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18457" y="4339239"/>
            <a:ext cx="3906977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18457" y="4704999"/>
            <a:ext cx="4314304" cy="5278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345940" y="3309620"/>
            <a:ext cx="4233545" cy="184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Stipsi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ts val="284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Tachicardia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1801495" algn="l"/>
                <a:tab pos="262001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Secchezza	delle	fauci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2319020" algn="l"/>
                <a:tab pos="313690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Offuscamento	della	vista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1604010" algn="l"/>
                <a:tab pos="2196465" algn="l"/>
                <a:tab pos="322326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Glaucoma	(ad	angolo	chiuso)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90950" y="5397500"/>
            <a:ext cx="5353050" cy="11271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51275" y="6453187"/>
            <a:ext cx="5292725" cy="144780"/>
          </a:xfrm>
          <a:custGeom>
            <a:avLst/>
            <a:gdLst/>
            <a:ahLst/>
            <a:cxnLst/>
            <a:rect l="l" t="t" r="r" b="b"/>
            <a:pathLst>
              <a:path w="5292725" h="144779">
                <a:moveTo>
                  <a:pt x="0" y="144463"/>
                </a:moveTo>
                <a:lnTo>
                  <a:pt x="5292725" y="144463"/>
                </a:lnTo>
                <a:lnTo>
                  <a:pt x="5292725" y="0"/>
                </a:lnTo>
                <a:lnTo>
                  <a:pt x="0" y="0"/>
                </a:lnTo>
                <a:lnTo>
                  <a:pt x="0" y="144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79837" y="5445125"/>
            <a:ext cx="71755" cy="1152525"/>
          </a:xfrm>
          <a:custGeom>
            <a:avLst/>
            <a:gdLst/>
            <a:ahLst/>
            <a:cxnLst/>
            <a:rect l="l" t="t" r="r" b="b"/>
            <a:pathLst>
              <a:path w="71754" h="1152525">
                <a:moveTo>
                  <a:pt x="0" y="0"/>
                </a:moveTo>
                <a:lnTo>
                  <a:pt x="71437" y="0"/>
                </a:lnTo>
                <a:lnTo>
                  <a:pt x="71437" y="1152525"/>
                </a:lnTo>
                <a:lnTo>
                  <a:pt x="0" y="11525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400" y="1295400"/>
            <a:ext cx="3276600" cy="2771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8400" y="1552575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0" y="0"/>
                </a:moveTo>
                <a:lnTo>
                  <a:pt x="1219200" y="0"/>
                </a:lnTo>
                <a:lnTo>
                  <a:pt x="12192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38400" y="1552575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0" y="0"/>
                </a:moveTo>
                <a:lnTo>
                  <a:pt x="1219199" y="0"/>
                </a:lnTo>
                <a:lnTo>
                  <a:pt x="1219199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432" y="4247799"/>
            <a:ext cx="2406535" cy="527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3139" y="4312920"/>
            <a:ext cx="232727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66FFFF"/>
                </a:solidFill>
                <a:latin typeface="Comic Sans MS"/>
                <a:cs typeface="Comic Sans MS"/>
              </a:rPr>
              <a:t>Estere</a:t>
            </a:r>
            <a:r>
              <a:rPr sz="2400" b="1" spc="-85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organico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" y="1295400"/>
            <a:ext cx="3276600" cy="2819400"/>
          </a:xfrm>
          <a:custGeom>
            <a:avLst/>
            <a:gdLst/>
            <a:ahLst/>
            <a:cxnLst/>
            <a:rect l="l" t="t" r="r" b="b"/>
            <a:pathLst>
              <a:path w="3276600" h="2819400">
                <a:moveTo>
                  <a:pt x="0" y="0"/>
                </a:moveTo>
                <a:lnTo>
                  <a:pt x="3276597" y="0"/>
                </a:lnTo>
                <a:lnTo>
                  <a:pt x="3276597" y="2819397"/>
                </a:lnTo>
                <a:lnTo>
                  <a:pt x="0" y="2819397"/>
                </a:lnTo>
                <a:lnTo>
                  <a:pt x="0" y="0"/>
                </a:lnTo>
                <a:close/>
              </a:path>
            </a:pathLst>
          </a:custGeom>
          <a:ln w="41274">
            <a:solidFill>
              <a:srgbClr val="434D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43441" y="369920"/>
            <a:ext cx="3429000" cy="935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68384" y="1118065"/>
            <a:ext cx="3391585" cy="1122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6529" rIns="0" bIns="0" rtlCol="0">
            <a:spAutoFit/>
          </a:bodyPr>
          <a:lstStyle/>
          <a:p>
            <a:pPr marL="2173605">
              <a:lnSpc>
                <a:spcPct val="100000"/>
              </a:lnSpc>
            </a:pPr>
            <a:r>
              <a:rPr u="heavy" spc="-5" dirty="0">
                <a:solidFill>
                  <a:srgbClr val="FF3399"/>
                </a:solidFill>
              </a:rPr>
              <a:t>Scopolamina</a:t>
            </a:r>
          </a:p>
        </p:txBody>
      </p:sp>
      <p:sp>
        <p:nvSpPr>
          <p:cNvPr id="12" name="object 12"/>
          <p:cNvSpPr/>
          <p:nvPr/>
        </p:nvSpPr>
        <p:spPr>
          <a:xfrm>
            <a:off x="5311825" y="1733199"/>
            <a:ext cx="3832161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56567" y="2090653"/>
            <a:ext cx="3005048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56567" y="2456412"/>
            <a:ext cx="3005048" cy="5444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42765" y="1798320"/>
            <a:ext cx="3748404" cy="1107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15"/>
              </a:lnSpc>
            </a:pPr>
            <a:r>
              <a:rPr sz="2400" b="1" spc="-5" dirty="0">
                <a:solidFill>
                  <a:srgbClr val="FFCCCC"/>
                </a:solidFill>
                <a:latin typeface="Comic Sans MS"/>
                <a:cs typeface="Comic Sans MS"/>
              </a:rPr>
              <a:t>alcaloide della</a:t>
            </a:r>
            <a:r>
              <a:rPr sz="2400" b="1" spc="-25" dirty="0">
                <a:solidFill>
                  <a:srgbClr val="FFCCCC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CCCC"/>
                </a:solidFill>
                <a:latin typeface="Comic Sans MS"/>
                <a:cs typeface="Comic Sans MS"/>
              </a:rPr>
              <a:t>belladonna</a:t>
            </a:r>
            <a:endParaRPr sz="2400">
              <a:latin typeface="Comic Sans MS"/>
              <a:cs typeface="Comic Sans MS"/>
            </a:endParaRPr>
          </a:p>
          <a:p>
            <a:pPr algn="ctr">
              <a:lnSpc>
                <a:spcPts val="2855"/>
              </a:lnSpc>
            </a:pPr>
            <a:r>
              <a:rPr sz="2450" b="1" i="1" spc="-30" dirty="0">
                <a:solidFill>
                  <a:srgbClr val="FF99FF"/>
                </a:solidFill>
                <a:latin typeface="Comic Sans MS"/>
                <a:cs typeface="Comic Sans MS"/>
              </a:rPr>
              <a:t>-Hyoscyamus</a:t>
            </a:r>
            <a:r>
              <a:rPr sz="2450" b="1" i="1" spc="-110" dirty="0">
                <a:solidFill>
                  <a:srgbClr val="FF99FF"/>
                </a:solidFill>
                <a:latin typeface="Comic Sans MS"/>
                <a:cs typeface="Comic Sans MS"/>
              </a:rPr>
              <a:t> </a:t>
            </a:r>
            <a:r>
              <a:rPr sz="2450" b="1" i="1" spc="-25" dirty="0">
                <a:solidFill>
                  <a:srgbClr val="FF99FF"/>
                </a:solidFill>
                <a:latin typeface="Comic Sans MS"/>
                <a:cs typeface="Comic Sans MS"/>
              </a:rPr>
              <a:t>niger</a:t>
            </a:r>
            <a:endParaRPr sz="2450">
              <a:latin typeface="Comic Sans MS"/>
              <a:cs typeface="Comic Sans MS"/>
            </a:endParaRPr>
          </a:p>
          <a:p>
            <a:pPr algn="ctr">
              <a:lnSpc>
                <a:spcPts val="2920"/>
              </a:lnSpc>
            </a:pPr>
            <a:r>
              <a:rPr sz="2450" b="1" i="1" spc="-30" dirty="0">
                <a:solidFill>
                  <a:srgbClr val="FF99FF"/>
                </a:solidFill>
                <a:latin typeface="Comic Sans MS"/>
                <a:cs typeface="Comic Sans MS"/>
              </a:rPr>
              <a:t>-Scopolica</a:t>
            </a:r>
            <a:r>
              <a:rPr sz="2450" b="1" i="1" spc="-90" dirty="0">
                <a:solidFill>
                  <a:srgbClr val="FF99FF"/>
                </a:solidFill>
                <a:latin typeface="Comic Sans MS"/>
                <a:cs typeface="Comic Sans MS"/>
              </a:rPr>
              <a:t> </a:t>
            </a:r>
            <a:r>
              <a:rPr sz="2450" b="1" i="1" spc="-30" dirty="0">
                <a:solidFill>
                  <a:srgbClr val="FF99FF"/>
                </a:solidFill>
                <a:latin typeface="Comic Sans MS"/>
                <a:cs typeface="Comic Sans MS"/>
              </a:rPr>
              <a:t>carniola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30950" y="3124200"/>
            <a:ext cx="2159000" cy="2819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792" y="5012568"/>
            <a:ext cx="2776448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9792" y="5365864"/>
            <a:ext cx="2281847" cy="540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9792" y="5735780"/>
            <a:ext cx="2626817" cy="5403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59740" y="5068570"/>
            <a:ext cx="2597785" cy="111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</a:pP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-anello</a:t>
            </a:r>
            <a:r>
              <a:rPr sz="2450" b="1" i="1" spc="-9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aromatico</a:t>
            </a:r>
            <a:endParaRPr sz="2450">
              <a:latin typeface="Comic Sans MS"/>
              <a:cs typeface="Comic Sans MS"/>
            </a:endParaRPr>
          </a:p>
          <a:p>
            <a:pPr marL="12700">
              <a:lnSpc>
                <a:spcPts val="2850"/>
              </a:lnSpc>
            </a:pP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-acido</a:t>
            </a:r>
            <a:r>
              <a:rPr sz="2450" b="1" i="1" spc="-8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tropico</a:t>
            </a:r>
            <a:endParaRPr sz="2450">
              <a:latin typeface="Comic Sans MS"/>
              <a:cs typeface="Comic Sans MS"/>
            </a:endParaRPr>
          </a:p>
          <a:p>
            <a:pPr marL="12700">
              <a:lnSpc>
                <a:spcPts val="2920"/>
              </a:lnSpc>
            </a:pP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-base</a:t>
            </a:r>
            <a:r>
              <a:rPr sz="2450" b="1" i="1" spc="-1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complessa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57104" y="5569526"/>
            <a:ext cx="1832952" cy="7523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09377" y="5646420"/>
            <a:ext cx="1590040" cy="581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b="1" i="1" spc="-50" dirty="0">
                <a:solidFill>
                  <a:srgbClr val="FFFF66"/>
                </a:solidFill>
                <a:latin typeface="Comic Sans MS"/>
                <a:cs typeface="Comic Sans MS"/>
              </a:rPr>
              <a:t>scopina</a:t>
            </a:r>
            <a:endParaRPr sz="3700">
              <a:latin typeface="Comic Sans MS"/>
              <a:cs typeface="Comic Sans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79864" y="5798127"/>
            <a:ext cx="926868" cy="49460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24199" y="6019799"/>
            <a:ext cx="565785" cy="0"/>
          </a:xfrm>
          <a:custGeom>
            <a:avLst/>
            <a:gdLst/>
            <a:ahLst/>
            <a:cxnLst/>
            <a:rect l="l" t="t" r="r" b="b"/>
            <a:pathLst>
              <a:path w="565785">
                <a:moveTo>
                  <a:pt x="0" y="0"/>
                </a:moveTo>
                <a:lnTo>
                  <a:pt x="565490" y="0"/>
                </a:lnTo>
              </a:path>
            </a:pathLst>
          </a:custGeom>
          <a:ln w="44449">
            <a:solidFill>
              <a:srgbClr val="FFFC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34290" y="5919963"/>
            <a:ext cx="200025" cy="200025"/>
          </a:xfrm>
          <a:custGeom>
            <a:avLst/>
            <a:gdLst/>
            <a:ahLst/>
            <a:cxnLst/>
            <a:rect l="l" t="t" r="r" b="b"/>
            <a:pathLst>
              <a:path w="200025" h="200025">
                <a:moveTo>
                  <a:pt x="24899" y="0"/>
                </a:moveTo>
                <a:lnTo>
                  <a:pt x="16394" y="554"/>
                </a:lnTo>
                <a:lnTo>
                  <a:pt x="8718" y="4257"/>
                </a:lnTo>
                <a:lnTo>
                  <a:pt x="2850" y="10850"/>
                </a:lnTo>
                <a:lnTo>
                  <a:pt x="0" y="19202"/>
                </a:lnTo>
                <a:lnTo>
                  <a:pt x="554" y="27704"/>
                </a:lnTo>
                <a:lnTo>
                  <a:pt x="4257" y="35378"/>
                </a:lnTo>
                <a:lnTo>
                  <a:pt x="10851" y="41246"/>
                </a:lnTo>
                <a:lnTo>
                  <a:pt x="111295" y="99835"/>
                </a:lnTo>
                <a:lnTo>
                  <a:pt x="10851" y="158425"/>
                </a:lnTo>
                <a:lnTo>
                  <a:pt x="4257" y="164293"/>
                </a:lnTo>
                <a:lnTo>
                  <a:pt x="554" y="171967"/>
                </a:lnTo>
                <a:lnTo>
                  <a:pt x="0" y="180469"/>
                </a:lnTo>
                <a:lnTo>
                  <a:pt x="2850" y="188821"/>
                </a:lnTo>
                <a:lnTo>
                  <a:pt x="8718" y="195414"/>
                </a:lnTo>
                <a:lnTo>
                  <a:pt x="16394" y="199116"/>
                </a:lnTo>
                <a:lnTo>
                  <a:pt x="24899" y="199671"/>
                </a:lnTo>
                <a:lnTo>
                  <a:pt x="33254" y="196821"/>
                </a:lnTo>
                <a:lnTo>
                  <a:pt x="199509" y="99835"/>
                </a:lnTo>
                <a:lnTo>
                  <a:pt x="33254" y="2850"/>
                </a:lnTo>
                <a:lnTo>
                  <a:pt x="24899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1D2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11046" y="4114802"/>
            <a:ext cx="1068185" cy="1201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15200" y="4594859"/>
            <a:ext cx="914400" cy="565785"/>
          </a:xfrm>
          <a:custGeom>
            <a:avLst/>
            <a:gdLst/>
            <a:ahLst/>
            <a:cxnLst/>
            <a:rect l="l" t="t" r="r" b="b"/>
            <a:pathLst>
              <a:path w="914400" h="565785">
                <a:moveTo>
                  <a:pt x="304800" y="138658"/>
                </a:moveTo>
                <a:lnTo>
                  <a:pt x="0" y="373379"/>
                </a:lnTo>
                <a:lnTo>
                  <a:pt x="304800" y="565391"/>
                </a:lnTo>
                <a:lnTo>
                  <a:pt x="304800" y="458698"/>
                </a:lnTo>
                <a:lnTo>
                  <a:pt x="372119" y="447755"/>
                </a:lnTo>
                <a:lnTo>
                  <a:pt x="436180" y="434890"/>
                </a:lnTo>
                <a:lnTo>
                  <a:pt x="496848" y="420213"/>
                </a:lnTo>
                <a:lnTo>
                  <a:pt x="553986" y="403834"/>
                </a:lnTo>
                <a:lnTo>
                  <a:pt x="607455" y="385864"/>
                </a:lnTo>
                <a:lnTo>
                  <a:pt x="657120" y="366411"/>
                </a:lnTo>
                <a:lnTo>
                  <a:pt x="702843" y="345587"/>
                </a:lnTo>
                <a:lnTo>
                  <a:pt x="744488" y="323500"/>
                </a:lnTo>
                <a:lnTo>
                  <a:pt x="781918" y="300260"/>
                </a:lnTo>
                <a:lnTo>
                  <a:pt x="814995" y="275978"/>
                </a:lnTo>
                <a:lnTo>
                  <a:pt x="843583" y="250764"/>
                </a:lnTo>
                <a:lnTo>
                  <a:pt x="848565" y="245351"/>
                </a:lnTo>
                <a:lnTo>
                  <a:pt x="304800" y="245351"/>
                </a:lnTo>
                <a:lnTo>
                  <a:pt x="304800" y="138658"/>
                </a:lnTo>
                <a:close/>
              </a:path>
              <a:path w="914400" h="565785">
                <a:moveTo>
                  <a:pt x="876287" y="0"/>
                </a:moveTo>
                <a:lnTo>
                  <a:pt x="828829" y="51039"/>
                </a:lnTo>
                <a:lnTo>
                  <a:pt x="798686" y="75131"/>
                </a:lnTo>
                <a:lnTo>
                  <a:pt x="764505" y="98169"/>
                </a:lnTo>
                <a:lnTo>
                  <a:pt x="726466" y="120076"/>
                </a:lnTo>
                <a:lnTo>
                  <a:pt x="684749" y="140774"/>
                </a:lnTo>
                <a:lnTo>
                  <a:pt x="639532" y="160186"/>
                </a:lnTo>
                <a:lnTo>
                  <a:pt x="590996" y="178236"/>
                </a:lnTo>
                <a:lnTo>
                  <a:pt x="539319" y="194846"/>
                </a:lnTo>
                <a:lnTo>
                  <a:pt x="484682" y="209940"/>
                </a:lnTo>
                <a:lnTo>
                  <a:pt x="427263" y="223440"/>
                </a:lnTo>
                <a:lnTo>
                  <a:pt x="367243" y="235269"/>
                </a:lnTo>
                <a:lnTo>
                  <a:pt x="304800" y="245351"/>
                </a:lnTo>
                <a:lnTo>
                  <a:pt x="848565" y="245351"/>
                </a:lnTo>
                <a:lnTo>
                  <a:pt x="886746" y="197977"/>
                </a:lnTo>
                <a:lnTo>
                  <a:pt x="910309" y="142778"/>
                </a:lnTo>
                <a:lnTo>
                  <a:pt x="914399" y="114549"/>
                </a:lnTo>
                <a:lnTo>
                  <a:pt x="913179" y="86047"/>
                </a:lnTo>
                <a:lnTo>
                  <a:pt x="906511" y="57381"/>
                </a:lnTo>
                <a:lnTo>
                  <a:pt x="894259" y="28662"/>
                </a:lnTo>
                <a:lnTo>
                  <a:pt x="876287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5200" y="4114800"/>
            <a:ext cx="914400" cy="586740"/>
          </a:xfrm>
          <a:custGeom>
            <a:avLst/>
            <a:gdLst/>
            <a:ahLst/>
            <a:cxnLst/>
            <a:rect l="l" t="t" r="r" b="b"/>
            <a:pathLst>
              <a:path w="914400" h="586739">
                <a:moveTo>
                  <a:pt x="0" y="0"/>
                </a:moveTo>
                <a:lnTo>
                  <a:pt x="0" y="213360"/>
                </a:lnTo>
                <a:lnTo>
                  <a:pt x="65301" y="214297"/>
                </a:lnTo>
                <a:lnTo>
                  <a:pt x="129364" y="217067"/>
                </a:lnTo>
                <a:lnTo>
                  <a:pt x="192033" y="221607"/>
                </a:lnTo>
                <a:lnTo>
                  <a:pt x="253154" y="227854"/>
                </a:lnTo>
                <a:lnTo>
                  <a:pt x="312571" y="235744"/>
                </a:lnTo>
                <a:lnTo>
                  <a:pt x="370130" y="245214"/>
                </a:lnTo>
                <a:lnTo>
                  <a:pt x="425676" y="256201"/>
                </a:lnTo>
                <a:lnTo>
                  <a:pt x="479054" y="268642"/>
                </a:lnTo>
                <a:lnTo>
                  <a:pt x="530111" y="282473"/>
                </a:lnTo>
                <a:lnTo>
                  <a:pt x="578690" y="297632"/>
                </a:lnTo>
                <a:lnTo>
                  <a:pt x="624637" y="314055"/>
                </a:lnTo>
                <a:lnTo>
                  <a:pt x="667798" y="331679"/>
                </a:lnTo>
                <a:lnTo>
                  <a:pt x="708018" y="350441"/>
                </a:lnTo>
                <a:lnTo>
                  <a:pt x="745141" y="370277"/>
                </a:lnTo>
                <a:lnTo>
                  <a:pt x="779014" y="391125"/>
                </a:lnTo>
                <a:lnTo>
                  <a:pt x="836388" y="435603"/>
                </a:lnTo>
                <a:lnTo>
                  <a:pt x="878903" y="483368"/>
                </a:lnTo>
                <a:lnTo>
                  <a:pt x="905319" y="533915"/>
                </a:lnTo>
                <a:lnTo>
                  <a:pt x="914400" y="586739"/>
                </a:lnTo>
                <a:lnTo>
                  <a:pt x="914400" y="373380"/>
                </a:lnTo>
                <a:lnTo>
                  <a:pt x="905319" y="320555"/>
                </a:lnTo>
                <a:lnTo>
                  <a:pt x="878903" y="270008"/>
                </a:lnTo>
                <a:lnTo>
                  <a:pt x="836388" y="222243"/>
                </a:lnTo>
                <a:lnTo>
                  <a:pt x="779014" y="177765"/>
                </a:lnTo>
                <a:lnTo>
                  <a:pt x="745141" y="156917"/>
                </a:lnTo>
                <a:lnTo>
                  <a:pt x="708018" y="137081"/>
                </a:lnTo>
                <a:lnTo>
                  <a:pt x="667798" y="118319"/>
                </a:lnTo>
                <a:lnTo>
                  <a:pt x="624637" y="100695"/>
                </a:lnTo>
                <a:lnTo>
                  <a:pt x="578690" y="84272"/>
                </a:lnTo>
                <a:lnTo>
                  <a:pt x="530111" y="69113"/>
                </a:lnTo>
                <a:lnTo>
                  <a:pt x="479054" y="55282"/>
                </a:lnTo>
                <a:lnTo>
                  <a:pt x="425676" y="42841"/>
                </a:lnTo>
                <a:lnTo>
                  <a:pt x="370130" y="31854"/>
                </a:lnTo>
                <a:lnTo>
                  <a:pt x="312571" y="22384"/>
                </a:lnTo>
                <a:lnTo>
                  <a:pt x="253154" y="14494"/>
                </a:lnTo>
                <a:lnTo>
                  <a:pt x="192033" y="8247"/>
                </a:lnTo>
                <a:lnTo>
                  <a:pt x="129364" y="3707"/>
                </a:lnTo>
                <a:lnTo>
                  <a:pt x="65301" y="937"/>
                </a:lnTo>
                <a:lnTo>
                  <a:pt x="0" y="0"/>
                </a:lnTo>
                <a:close/>
              </a:path>
            </a:pathLst>
          </a:custGeom>
          <a:solidFill>
            <a:srgbClr val="D6D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5200" y="4114800"/>
            <a:ext cx="914400" cy="1045844"/>
          </a:xfrm>
          <a:custGeom>
            <a:avLst/>
            <a:gdLst/>
            <a:ahLst/>
            <a:cxnLst/>
            <a:rect l="l" t="t" r="r" b="b"/>
            <a:pathLst>
              <a:path w="914400" h="1045845">
                <a:moveTo>
                  <a:pt x="914399" y="586736"/>
                </a:moveTo>
                <a:lnTo>
                  <a:pt x="905319" y="533912"/>
                </a:lnTo>
                <a:lnTo>
                  <a:pt x="878902" y="483364"/>
                </a:lnTo>
                <a:lnTo>
                  <a:pt x="836389" y="435599"/>
                </a:lnTo>
                <a:lnTo>
                  <a:pt x="779015" y="391121"/>
                </a:lnTo>
                <a:lnTo>
                  <a:pt x="745142" y="370273"/>
                </a:lnTo>
                <a:lnTo>
                  <a:pt x="708019" y="350437"/>
                </a:lnTo>
                <a:lnTo>
                  <a:pt x="667800" y="331675"/>
                </a:lnTo>
                <a:lnTo>
                  <a:pt x="624639" y="314051"/>
                </a:lnTo>
                <a:lnTo>
                  <a:pt x="578692" y="297628"/>
                </a:lnTo>
                <a:lnTo>
                  <a:pt x="530113" y="282469"/>
                </a:lnTo>
                <a:lnTo>
                  <a:pt x="479057" y="268638"/>
                </a:lnTo>
                <a:lnTo>
                  <a:pt x="425678" y="256197"/>
                </a:lnTo>
                <a:lnTo>
                  <a:pt x="370132" y="245211"/>
                </a:lnTo>
                <a:lnTo>
                  <a:pt x="312573" y="235741"/>
                </a:lnTo>
                <a:lnTo>
                  <a:pt x="253156" y="227851"/>
                </a:lnTo>
                <a:lnTo>
                  <a:pt x="192035" y="221604"/>
                </a:lnTo>
                <a:lnTo>
                  <a:pt x="129366" y="217064"/>
                </a:lnTo>
                <a:lnTo>
                  <a:pt x="65302" y="214294"/>
                </a:lnTo>
                <a:lnTo>
                  <a:pt x="0" y="213356"/>
                </a:lnTo>
                <a:lnTo>
                  <a:pt x="0" y="0"/>
                </a:lnTo>
                <a:lnTo>
                  <a:pt x="65302" y="937"/>
                </a:lnTo>
                <a:lnTo>
                  <a:pt x="129366" y="3707"/>
                </a:lnTo>
                <a:lnTo>
                  <a:pt x="192035" y="8247"/>
                </a:lnTo>
                <a:lnTo>
                  <a:pt x="253156" y="14494"/>
                </a:lnTo>
                <a:lnTo>
                  <a:pt x="312573" y="22384"/>
                </a:lnTo>
                <a:lnTo>
                  <a:pt x="370132" y="31854"/>
                </a:lnTo>
                <a:lnTo>
                  <a:pt x="425678" y="42841"/>
                </a:lnTo>
                <a:lnTo>
                  <a:pt x="479057" y="55281"/>
                </a:lnTo>
                <a:lnTo>
                  <a:pt x="530113" y="69113"/>
                </a:lnTo>
                <a:lnTo>
                  <a:pt x="578692" y="84271"/>
                </a:lnTo>
                <a:lnTo>
                  <a:pt x="624639" y="100694"/>
                </a:lnTo>
                <a:lnTo>
                  <a:pt x="667800" y="118318"/>
                </a:lnTo>
                <a:lnTo>
                  <a:pt x="708019" y="137080"/>
                </a:lnTo>
                <a:lnTo>
                  <a:pt x="745142" y="156916"/>
                </a:lnTo>
                <a:lnTo>
                  <a:pt x="779015" y="177764"/>
                </a:lnTo>
                <a:lnTo>
                  <a:pt x="836389" y="222242"/>
                </a:lnTo>
                <a:lnTo>
                  <a:pt x="878902" y="270007"/>
                </a:lnTo>
                <a:lnTo>
                  <a:pt x="905319" y="320555"/>
                </a:lnTo>
                <a:lnTo>
                  <a:pt x="914399" y="373379"/>
                </a:lnTo>
                <a:lnTo>
                  <a:pt x="914399" y="586736"/>
                </a:lnTo>
                <a:lnTo>
                  <a:pt x="903190" y="645129"/>
                </a:lnTo>
                <a:lnTo>
                  <a:pt x="870525" y="701078"/>
                </a:lnTo>
                <a:lnTo>
                  <a:pt x="817849" y="753748"/>
                </a:lnTo>
                <a:lnTo>
                  <a:pt x="784457" y="778594"/>
                </a:lnTo>
                <a:lnTo>
                  <a:pt x="746603" y="802308"/>
                </a:lnTo>
                <a:lnTo>
                  <a:pt x="704467" y="824785"/>
                </a:lnTo>
                <a:lnTo>
                  <a:pt x="658231" y="845922"/>
                </a:lnTo>
                <a:lnTo>
                  <a:pt x="608074" y="865615"/>
                </a:lnTo>
                <a:lnTo>
                  <a:pt x="554177" y="883759"/>
                </a:lnTo>
                <a:lnTo>
                  <a:pt x="496721" y="900250"/>
                </a:lnTo>
                <a:lnTo>
                  <a:pt x="435885" y="914983"/>
                </a:lnTo>
                <a:lnTo>
                  <a:pt x="371850" y="927856"/>
                </a:lnTo>
                <a:lnTo>
                  <a:pt x="304796" y="938763"/>
                </a:lnTo>
                <a:lnTo>
                  <a:pt x="304796" y="1045449"/>
                </a:lnTo>
                <a:lnTo>
                  <a:pt x="0" y="853437"/>
                </a:lnTo>
                <a:lnTo>
                  <a:pt x="304796" y="618722"/>
                </a:lnTo>
                <a:lnTo>
                  <a:pt x="304796" y="725405"/>
                </a:lnTo>
                <a:lnTo>
                  <a:pt x="367240" y="715324"/>
                </a:lnTo>
                <a:lnTo>
                  <a:pt x="427262" y="703496"/>
                </a:lnTo>
                <a:lnTo>
                  <a:pt x="484681" y="689997"/>
                </a:lnTo>
                <a:lnTo>
                  <a:pt x="539318" y="674904"/>
                </a:lnTo>
                <a:lnTo>
                  <a:pt x="590995" y="658294"/>
                </a:lnTo>
                <a:lnTo>
                  <a:pt x="639531" y="640245"/>
                </a:lnTo>
                <a:lnTo>
                  <a:pt x="684748" y="620833"/>
                </a:lnTo>
                <a:lnTo>
                  <a:pt x="726465" y="600135"/>
                </a:lnTo>
                <a:lnTo>
                  <a:pt x="764503" y="578229"/>
                </a:lnTo>
                <a:lnTo>
                  <a:pt x="798684" y="555191"/>
                </a:lnTo>
                <a:lnTo>
                  <a:pt x="828827" y="531098"/>
                </a:lnTo>
                <a:lnTo>
                  <a:pt x="854753" y="506028"/>
                </a:lnTo>
                <a:lnTo>
                  <a:pt x="876283" y="480057"/>
                </a:lnTo>
              </a:path>
            </a:pathLst>
          </a:custGeom>
          <a:ln w="9524">
            <a:solidFill>
              <a:srgbClr val="E02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0800" y="5029200"/>
            <a:ext cx="4114800" cy="1590675"/>
          </a:xfrm>
          <a:custGeom>
            <a:avLst/>
            <a:gdLst/>
            <a:ahLst/>
            <a:cxnLst/>
            <a:rect l="l" t="t" r="r" b="b"/>
            <a:pathLst>
              <a:path w="4114800" h="1590675">
                <a:moveTo>
                  <a:pt x="0" y="0"/>
                </a:moveTo>
                <a:lnTo>
                  <a:pt x="4114800" y="0"/>
                </a:lnTo>
                <a:lnTo>
                  <a:pt x="4114800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3239" y="5012568"/>
            <a:ext cx="3196247" cy="527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4767" y="5365864"/>
            <a:ext cx="3753192" cy="540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5825" y="5735780"/>
            <a:ext cx="3271062" cy="540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18711" y="6101541"/>
            <a:ext cx="885305" cy="540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90800" y="5029200"/>
            <a:ext cx="4114800" cy="1590675"/>
          </a:xfrm>
          <a:prstGeom prst="rect">
            <a:avLst/>
          </a:prstGeom>
          <a:ln w="38099">
            <a:solidFill>
              <a:srgbClr val="E02DA4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213360" marR="200660" indent="-635" algn="ctr">
              <a:lnSpc>
                <a:spcPct val="99500"/>
              </a:lnSpc>
              <a:spcBef>
                <a:spcPts val="225"/>
              </a:spcBef>
              <a:tabLst>
                <a:tab pos="1137285" algn="l"/>
                <a:tab pos="1796414" algn="l"/>
                <a:tab pos="1939925" algn="l"/>
                <a:tab pos="2635885" algn="l"/>
                <a:tab pos="3199130" algn="l"/>
                <a:tab pos="3622675" algn="l"/>
              </a:tabLst>
            </a:pPr>
            <a:r>
              <a:rPr sz="2400" b="1" dirty="0">
                <a:solidFill>
                  <a:srgbClr val="FF99FF"/>
                </a:solidFill>
                <a:latin typeface="Comic Sans MS"/>
                <a:cs typeface="Comic Sans MS"/>
              </a:rPr>
              <a:t>Viene	utilizzata	nelle  procedure	anestetiche	in  particolare	durante	il  parto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8723" y="3790599"/>
            <a:ext cx="4239488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43158" y="3790599"/>
            <a:ext cx="2473032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60024" y="2788913"/>
            <a:ext cx="3283521" cy="540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2632" y="2269369"/>
            <a:ext cx="5124792" cy="5403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2632" y="440569"/>
            <a:ext cx="7385856" cy="5403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11584" y="793869"/>
            <a:ext cx="108065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7446" y="818799"/>
            <a:ext cx="5228704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7694" y="2801385"/>
            <a:ext cx="4185462" cy="5403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6417" y="3183780"/>
            <a:ext cx="1799704" cy="5278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2632" y="1504599"/>
            <a:ext cx="1924392" cy="5278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06830" y="487558"/>
            <a:ext cx="7409815" cy="3788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 marR="5080" indent="-76200">
              <a:lnSpc>
                <a:spcPct val="104200"/>
              </a:lnSpc>
              <a:tabLst>
                <a:tab pos="700405" algn="l"/>
                <a:tab pos="2587625" algn="l"/>
                <a:tab pos="2890520" algn="l"/>
                <a:tab pos="3429635" algn="l"/>
                <a:tab pos="4866005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La	Scopolamina	è	più	efficacie	a</a:t>
            </a:r>
            <a:r>
              <a:rPr sz="2400" b="1" spc="-4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livello</a:t>
            </a:r>
            <a:r>
              <a:rPr sz="2400" b="1" spc="-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centrale,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 anche a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dosi relativamente</a:t>
            </a:r>
            <a:r>
              <a:rPr sz="2400" b="1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ridotte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113030">
              <a:lnSpc>
                <a:spcPct val="100000"/>
              </a:lnSpc>
            </a:pPr>
            <a:r>
              <a:rPr sz="2400" spc="-5" dirty="0">
                <a:solidFill>
                  <a:srgbClr val="FFFF66"/>
                </a:solidFill>
                <a:latin typeface="Comic Sans MS"/>
                <a:cs typeface="Comic Sans MS"/>
              </a:rPr>
              <a:t>•</a:t>
            </a:r>
            <a:r>
              <a:rPr sz="2400" b="1" spc="-5" dirty="0" err="1" smtClean="0">
                <a:solidFill>
                  <a:srgbClr val="FFFF66"/>
                </a:solidFill>
                <a:latin typeface="Comic Sans MS"/>
                <a:cs typeface="Comic Sans MS"/>
              </a:rPr>
              <a:t>Anticinetosi</a:t>
            </a:r>
            <a:r>
              <a:rPr lang="it-IT" sz="2400" b="1" spc="-5" dirty="0" smtClean="0">
                <a:solidFill>
                  <a:srgbClr val="FFFF66"/>
                </a:solidFill>
                <a:latin typeface="Comic Sans MS"/>
                <a:cs typeface="Comic Sans MS"/>
              </a:rPr>
              <a:t>		</a:t>
            </a:r>
            <a:r>
              <a:rPr lang="it-IT" sz="2400" b="1" spc="-5" dirty="0" smtClean="0">
                <a:solidFill>
                  <a:schemeClr val="bg1">
                    <a:lumMod val="95000"/>
                  </a:schemeClr>
                </a:solidFill>
                <a:latin typeface="Comic Sans MS"/>
                <a:cs typeface="Comic Sans MS"/>
              </a:rPr>
              <a:t>TRANSCOP (cerotto)</a:t>
            </a:r>
            <a:endParaRPr sz="2400" dirty="0">
              <a:solidFill>
                <a:schemeClr val="bg1">
                  <a:lumMod val="95000"/>
                </a:schemeClr>
              </a:solidFill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 dirty="0">
              <a:latin typeface="Times New Roman"/>
              <a:cs typeface="Times New Roman"/>
            </a:endParaRPr>
          </a:p>
          <a:p>
            <a:pPr marL="113030">
              <a:lnSpc>
                <a:spcPct val="100000"/>
              </a:lnSpc>
              <a:tabLst>
                <a:tab pos="3949065" algn="l"/>
              </a:tabLst>
            </a:pPr>
            <a:r>
              <a:rPr sz="2400" spc="-5" dirty="0">
                <a:solidFill>
                  <a:srgbClr val="FFFF66"/>
                </a:solidFill>
                <a:latin typeface="Comic Sans MS"/>
                <a:cs typeface="Comic Sans MS"/>
              </a:rPr>
              <a:t>•</a:t>
            </a:r>
            <a:r>
              <a:rPr sz="2400" b="1" spc="-5" dirty="0">
                <a:solidFill>
                  <a:srgbClr val="FFFF66"/>
                </a:solidFill>
                <a:latin typeface="Comic Sans MS"/>
                <a:cs typeface="Comic Sans MS"/>
              </a:rPr>
              <a:t>midriasi </a:t>
            </a:r>
            <a:r>
              <a:rPr sz="2400" b="1" dirty="0">
                <a:solidFill>
                  <a:srgbClr val="FFFF66"/>
                </a:solidFill>
                <a:latin typeface="Comic Sans MS"/>
                <a:cs typeface="Comic Sans MS"/>
              </a:rPr>
              <a:t>e</a:t>
            </a:r>
            <a:r>
              <a:rPr sz="2400" b="1" spc="35" dirty="0">
                <a:solidFill>
                  <a:srgbClr val="FFFF66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66"/>
                </a:solidFill>
                <a:latin typeface="Comic Sans MS"/>
                <a:cs typeface="Comic Sans MS"/>
              </a:rPr>
              <a:t>cicloplegia</a:t>
            </a:r>
            <a:r>
              <a:rPr sz="2400" b="1" spc="20" dirty="0">
                <a:solidFill>
                  <a:srgbClr val="FFFF66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66"/>
                </a:solidFill>
                <a:latin typeface="Comic Sans MS"/>
                <a:cs typeface="Comic Sans MS"/>
              </a:rPr>
              <a:t>più	marcate</a:t>
            </a:r>
            <a:endParaRPr sz="2400" dirty="0">
              <a:latin typeface="Comic Sans MS"/>
              <a:cs typeface="Comic Sans MS"/>
            </a:endParaRPr>
          </a:p>
          <a:p>
            <a:pPr marL="268605" marR="26034" indent="-177800">
              <a:lnSpc>
                <a:spcPct val="104200"/>
              </a:lnSpc>
              <a:spcBef>
                <a:spcPts val="1200"/>
              </a:spcBef>
              <a:tabLst>
                <a:tab pos="4577715" algn="l"/>
                <a:tab pos="646557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 co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ntr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ari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ll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’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Atrop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in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b="1" spc="-110" dirty="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sz="3600" b="1" baseline="2314" dirty="0">
                <a:solidFill>
                  <a:srgbClr val="FFFFFF"/>
                </a:solidFill>
                <a:latin typeface="Comic Sans MS"/>
                <a:cs typeface="Comic Sans MS"/>
              </a:rPr>
              <a:t>la	Scopolamina	induce  </a:t>
            </a:r>
            <a:r>
              <a:rPr sz="2400" b="1" dirty="0">
                <a:solidFill>
                  <a:srgbClr val="FFFF66"/>
                </a:solidFill>
                <a:latin typeface="Comic Sans MS"/>
                <a:cs typeface="Comic Sans MS"/>
              </a:rPr>
              <a:t>sudorazione</a:t>
            </a:r>
            <a:endParaRPr sz="2400" dirty="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  <a:tabLst>
                <a:tab pos="1096645" algn="l"/>
                <a:tab pos="212725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Causa	blocco	della </a:t>
            </a:r>
            <a:r>
              <a:rPr sz="2400" b="1" spc="-5" dirty="0">
                <a:solidFill>
                  <a:srgbClr val="FFFF66"/>
                </a:solidFill>
                <a:latin typeface="Comic Sans MS"/>
                <a:cs typeface="Comic Sans MS"/>
              </a:rPr>
              <a:t>memoria </a:t>
            </a:r>
            <a:r>
              <a:rPr sz="2400" b="1" dirty="0">
                <a:solidFill>
                  <a:srgbClr val="FFFF66"/>
                </a:solidFill>
                <a:latin typeface="Comic Sans MS"/>
                <a:cs typeface="Comic Sans MS"/>
              </a:rPr>
              <a:t>a </a:t>
            </a:r>
            <a:r>
              <a:rPr sz="2400" b="1" spc="-5" dirty="0">
                <a:solidFill>
                  <a:srgbClr val="FFFF66"/>
                </a:solidFill>
                <a:latin typeface="Comic Sans MS"/>
                <a:cs typeface="Comic Sans MS"/>
              </a:rPr>
              <a:t>breve</a:t>
            </a:r>
            <a:r>
              <a:rPr sz="2400" b="1" spc="-90" dirty="0">
                <a:solidFill>
                  <a:srgbClr val="FFFF66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66"/>
                </a:solidFill>
                <a:latin typeface="Comic Sans MS"/>
                <a:cs typeface="Comic Sans MS"/>
              </a:rPr>
              <a:t>termine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24" name="Freccia a destra 23"/>
          <p:cNvSpPr/>
          <p:nvPr/>
        </p:nvSpPr>
        <p:spPr>
          <a:xfrm>
            <a:off x="2667000" y="1676400"/>
            <a:ext cx="990600" cy="1524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100" y="393700"/>
            <a:ext cx="8801100" cy="6070600"/>
          </a:xfrm>
          <a:custGeom>
            <a:avLst/>
            <a:gdLst/>
            <a:ahLst/>
            <a:cxnLst/>
            <a:rect l="l" t="t" r="r" b="b"/>
            <a:pathLst>
              <a:path w="8801100" h="6070600">
                <a:moveTo>
                  <a:pt x="0" y="0"/>
                </a:moveTo>
                <a:lnTo>
                  <a:pt x="8801100" y="0"/>
                </a:lnTo>
                <a:lnTo>
                  <a:pt x="8801100" y="6070600"/>
                </a:lnTo>
                <a:lnTo>
                  <a:pt x="0" y="6070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5495">
              <a:lnSpc>
                <a:spcPct val="100000"/>
              </a:lnSpc>
            </a:pPr>
            <a:r>
              <a:rPr sz="3200" b="1" u="heavy" spc="-5" dirty="0">
                <a:solidFill>
                  <a:srgbClr val="000000"/>
                </a:solidFill>
                <a:latin typeface="Arial"/>
                <a:cs typeface="Arial"/>
              </a:rPr>
              <a:t>Antagonisti</a:t>
            </a:r>
            <a:r>
              <a:rPr sz="3200" b="1" u="heavy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000000"/>
                </a:solidFill>
                <a:latin typeface="Arial"/>
                <a:cs typeface="Arial"/>
              </a:rPr>
              <a:t>muscarinici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17033" y="4217069"/>
            <a:ext cx="3849166" cy="2247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2000" y="1500377"/>
            <a:ext cx="4613275" cy="842010"/>
          </a:xfrm>
          <a:custGeom>
            <a:avLst/>
            <a:gdLst/>
            <a:ahLst/>
            <a:cxnLst/>
            <a:rect l="l" t="t" r="r" b="b"/>
            <a:pathLst>
              <a:path w="4613275" h="842010">
                <a:moveTo>
                  <a:pt x="4612932" y="0"/>
                </a:moveTo>
                <a:lnTo>
                  <a:pt x="0" y="0"/>
                </a:lnTo>
                <a:lnTo>
                  <a:pt x="0" y="841540"/>
                </a:lnTo>
                <a:lnTo>
                  <a:pt x="4612932" y="841540"/>
                </a:lnTo>
                <a:lnTo>
                  <a:pt x="4612932" y="836968"/>
                </a:lnTo>
                <a:lnTo>
                  <a:pt x="9146" y="836968"/>
                </a:lnTo>
                <a:lnTo>
                  <a:pt x="4573" y="832396"/>
                </a:lnTo>
                <a:lnTo>
                  <a:pt x="9146" y="832396"/>
                </a:lnTo>
                <a:lnTo>
                  <a:pt x="9146" y="10680"/>
                </a:lnTo>
                <a:lnTo>
                  <a:pt x="4573" y="10680"/>
                </a:lnTo>
                <a:lnTo>
                  <a:pt x="9146" y="4584"/>
                </a:lnTo>
                <a:lnTo>
                  <a:pt x="4612932" y="4584"/>
                </a:lnTo>
                <a:lnTo>
                  <a:pt x="4612932" y="0"/>
                </a:lnTo>
                <a:close/>
              </a:path>
              <a:path w="4613275" h="842010">
                <a:moveTo>
                  <a:pt x="9146" y="832396"/>
                </a:moveTo>
                <a:lnTo>
                  <a:pt x="4573" y="832396"/>
                </a:lnTo>
                <a:lnTo>
                  <a:pt x="9146" y="836968"/>
                </a:lnTo>
                <a:lnTo>
                  <a:pt x="9146" y="832396"/>
                </a:lnTo>
                <a:close/>
              </a:path>
              <a:path w="4613275" h="842010">
                <a:moveTo>
                  <a:pt x="4603788" y="832396"/>
                </a:moveTo>
                <a:lnTo>
                  <a:pt x="9146" y="832396"/>
                </a:lnTo>
                <a:lnTo>
                  <a:pt x="9146" y="836968"/>
                </a:lnTo>
                <a:lnTo>
                  <a:pt x="4603788" y="836968"/>
                </a:lnTo>
                <a:lnTo>
                  <a:pt x="4603788" y="832396"/>
                </a:lnTo>
                <a:close/>
              </a:path>
              <a:path w="4613275" h="842010">
                <a:moveTo>
                  <a:pt x="4603788" y="4584"/>
                </a:moveTo>
                <a:lnTo>
                  <a:pt x="4603788" y="836968"/>
                </a:lnTo>
                <a:lnTo>
                  <a:pt x="4608360" y="832396"/>
                </a:lnTo>
                <a:lnTo>
                  <a:pt x="4612932" y="832396"/>
                </a:lnTo>
                <a:lnTo>
                  <a:pt x="4612932" y="10680"/>
                </a:lnTo>
                <a:lnTo>
                  <a:pt x="4608360" y="10680"/>
                </a:lnTo>
                <a:lnTo>
                  <a:pt x="4603788" y="4584"/>
                </a:lnTo>
                <a:close/>
              </a:path>
              <a:path w="4613275" h="842010">
                <a:moveTo>
                  <a:pt x="4612932" y="832396"/>
                </a:moveTo>
                <a:lnTo>
                  <a:pt x="4608360" y="832396"/>
                </a:lnTo>
                <a:lnTo>
                  <a:pt x="4603788" y="836968"/>
                </a:lnTo>
                <a:lnTo>
                  <a:pt x="4612932" y="836968"/>
                </a:lnTo>
                <a:lnTo>
                  <a:pt x="4612932" y="832396"/>
                </a:lnTo>
                <a:close/>
              </a:path>
              <a:path w="4613275" h="842010">
                <a:moveTo>
                  <a:pt x="9146" y="4584"/>
                </a:moveTo>
                <a:lnTo>
                  <a:pt x="4573" y="10680"/>
                </a:lnTo>
                <a:lnTo>
                  <a:pt x="9146" y="10680"/>
                </a:lnTo>
                <a:lnTo>
                  <a:pt x="9146" y="4584"/>
                </a:lnTo>
                <a:close/>
              </a:path>
              <a:path w="4613275" h="842010">
                <a:moveTo>
                  <a:pt x="4603788" y="4584"/>
                </a:moveTo>
                <a:lnTo>
                  <a:pt x="9146" y="4584"/>
                </a:lnTo>
                <a:lnTo>
                  <a:pt x="9146" y="10680"/>
                </a:lnTo>
                <a:lnTo>
                  <a:pt x="4603788" y="10680"/>
                </a:lnTo>
                <a:lnTo>
                  <a:pt x="4603788" y="4584"/>
                </a:lnTo>
                <a:close/>
              </a:path>
              <a:path w="4613275" h="842010">
                <a:moveTo>
                  <a:pt x="4612932" y="4584"/>
                </a:moveTo>
                <a:lnTo>
                  <a:pt x="4603788" y="4584"/>
                </a:lnTo>
                <a:lnTo>
                  <a:pt x="4608360" y="10680"/>
                </a:lnTo>
                <a:lnTo>
                  <a:pt x="4612932" y="10680"/>
                </a:lnTo>
                <a:lnTo>
                  <a:pt x="4612932" y="4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6687" y="1544706"/>
            <a:ext cx="4316095" cy="753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455" marR="5080" indent="-83439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Sono antagonisti competitivi dei  recettori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muscarinici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5446" y="2857204"/>
            <a:ext cx="475623" cy="836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17290" y="2787074"/>
            <a:ext cx="474099" cy="836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9440" y="3858805"/>
            <a:ext cx="1873885" cy="471170"/>
          </a:xfrm>
          <a:custGeom>
            <a:avLst/>
            <a:gdLst/>
            <a:ahLst/>
            <a:cxnLst/>
            <a:rect l="l" t="t" r="r" b="b"/>
            <a:pathLst>
              <a:path w="1873885" h="471170">
                <a:moveTo>
                  <a:pt x="1873521" y="0"/>
                </a:moveTo>
                <a:lnTo>
                  <a:pt x="0" y="0"/>
                </a:lnTo>
                <a:lnTo>
                  <a:pt x="0" y="471081"/>
                </a:lnTo>
                <a:lnTo>
                  <a:pt x="1873521" y="471081"/>
                </a:lnTo>
                <a:lnTo>
                  <a:pt x="1873521" y="466496"/>
                </a:lnTo>
                <a:lnTo>
                  <a:pt x="10671" y="466496"/>
                </a:lnTo>
                <a:lnTo>
                  <a:pt x="6098" y="461924"/>
                </a:lnTo>
                <a:lnTo>
                  <a:pt x="10671" y="461924"/>
                </a:lnTo>
                <a:lnTo>
                  <a:pt x="10671" y="9144"/>
                </a:lnTo>
                <a:lnTo>
                  <a:pt x="6098" y="9144"/>
                </a:lnTo>
                <a:lnTo>
                  <a:pt x="10671" y="4572"/>
                </a:lnTo>
                <a:lnTo>
                  <a:pt x="1873521" y="4572"/>
                </a:lnTo>
                <a:lnTo>
                  <a:pt x="1873521" y="0"/>
                </a:lnTo>
                <a:close/>
              </a:path>
              <a:path w="1873885" h="471170">
                <a:moveTo>
                  <a:pt x="10671" y="461924"/>
                </a:moveTo>
                <a:lnTo>
                  <a:pt x="6098" y="461924"/>
                </a:lnTo>
                <a:lnTo>
                  <a:pt x="10671" y="466496"/>
                </a:lnTo>
                <a:lnTo>
                  <a:pt x="10671" y="461924"/>
                </a:lnTo>
                <a:close/>
              </a:path>
              <a:path w="1873885" h="471170">
                <a:moveTo>
                  <a:pt x="1864377" y="461924"/>
                </a:moveTo>
                <a:lnTo>
                  <a:pt x="10671" y="461924"/>
                </a:lnTo>
                <a:lnTo>
                  <a:pt x="10671" y="466496"/>
                </a:lnTo>
                <a:lnTo>
                  <a:pt x="1864377" y="466496"/>
                </a:lnTo>
                <a:lnTo>
                  <a:pt x="1864377" y="461924"/>
                </a:lnTo>
                <a:close/>
              </a:path>
              <a:path w="1873885" h="471170">
                <a:moveTo>
                  <a:pt x="1864377" y="4572"/>
                </a:moveTo>
                <a:lnTo>
                  <a:pt x="1864377" y="466496"/>
                </a:lnTo>
                <a:lnTo>
                  <a:pt x="1868949" y="461924"/>
                </a:lnTo>
                <a:lnTo>
                  <a:pt x="1873521" y="461924"/>
                </a:lnTo>
                <a:lnTo>
                  <a:pt x="1873521" y="9144"/>
                </a:lnTo>
                <a:lnTo>
                  <a:pt x="1868949" y="9144"/>
                </a:lnTo>
                <a:lnTo>
                  <a:pt x="1864377" y="4572"/>
                </a:lnTo>
                <a:close/>
              </a:path>
              <a:path w="1873885" h="471170">
                <a:moveTo>
                  <a:pt x="1873521" y="461924"/>
                </a:moveTo>
                <a:lnTo>
                  <a:pt x="1868949" y="461924"/>
                </a:lnTo>
                <a:lnTo>
                  <a:pt x="1864377" y="466496"/>
                </a:lnTo>
                <a:lnTo>
                  <a:pt x="1873521" y="466496"/>
                </a:lnTo>
                <a:lnTo>
                  <a:pt x="1873521" y="461924"/>
                </a:lnTo>
                <a:close/>
              </a:path>
              <a:path w="1873885" h="471170">
                <a:moveTo>
                  <a:pt x="10671" y="4572"/>
                </a:moveTo>
                <a:lnTo>
                  <a:pt x="6098" y="9144"/>
                </a:lnTo>
                <a:lnTo>
                  <a:pt x="10671" y="9144"/>
                </a:lnTo>
                <a:lnTo>
                  <a:pt x="10671" y="4572"/>
                </a:lnTo>
                <a:close/>
              </a:path>
              <a:path w="1873885" h="471170">
                <a:moveTo>
                  <a:pt x="1864377" y="4572"/>
                </a:moveTo>
                <a:lnTo>
                  <a:pt x="10671" y="4572"/>
                </a:lnTo>
                <a:lnTo>
                  <a:pt x="10671" y="9144"/>
                </a:lnTo>
                <a:lnTo>
                  <a:pt x="1864377" y="9144"/>
                </a:lnTo>
                <a:lnTo>
                  <a:pt x="1864377" y="4572"/>
                </a:lnTo>
                <a:close/>
              </a:path>
              <a:path w="1873885" h="471170">
                <a:moveTo>
                  <a:pt x="1873521" y="4572"/>
                </a:moveTo>
                <a:lnTo>
                  <a:pt x="1864377" y="4572"/>
                </a:lnTo>
                <a:lnTo>
                  <a:pt x="1868949" y="9144"/>
                </a:lnTo>
                <a:lnTo>
                  <a:pt x="1873521" y="9144"/>
                </a:lnTo>
                <a:lnTo>
                  <a:pt x="187352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34639" y="3858805"/>
            <a:ext cx="1274445" cy="471170"/>
          </a:xfrm>
          <a:custGeom>
            <a:avLst/>
            <a:gdLst/>
            <a:ahLst/>
            <a:cxnLst/>
            <a:rect l="l" t="t" r="r" b="b"/>
            <a:pathLst>
              <a:path w="1274445" h="471170">
                <a:moveTo>
                  <a:pt x="1274432" y="0"/>
                </a:moveTo>
                <a:lnTo>
                  <a:pt x="0" y="0"/>
                </a:lnTo>
                <a:lnTo>
                  <a:pt x="0" y="471081"/>
                </a:lnTo>
                <a:lnTo>
                  <a:pt x="1274432" y="471081"/>
                </a:lnTo>
                <a:lnTo>
                  <a:pt x="1274432" y="466496"/>
                </a:lnTo>
                <a:lnTo>
                  <a:pt x="10668" y="466496"/>
                </a:lnTo>
                <a:lnTo>
                  <a:pt x="4571" y="461924"/>
                </a:lnTo>
                <a:lnTo>
                  <a:pt x="10668" y="461924"/>
                </a:lnTo>
                <a:lnTo>
                  <a:pt x="10668" y="9144"/>
                </a:lnTo>
                <a:lnTo>
                  <a:pt x="4571" y="9144"/>
                </a:lnTo>
                <a:lnTo>
                  <a:pt x="10668" y="4572"/>
                </a:lnTo>
                <a:lnTo>
                  <a:pt x="1274432" y="4572"/>
                </a:lnTo>
                <a:lnTo>
                  <a:pt x="1274432" y="0"/>
                </a:lnTo>
                <a:close/>
              </a:path>
              <a:path w="1274445" h="471170">
                <a:moveTo>
                  <a:pt x="10668" y="461924"/>
                </a:moveTo>
                <a:lnTo>
                  <a:pt x="4571" y="461924"/>
                </a:lnTo>
                <a:lnTo>
                  <a:pt x="10668" y="466496"/>
                </a:lnTo>
                <a:lnTo>
                  <a:pt x="10668" y="461924"/>
                </a:lnTo>
                <a:close/>
              </a:path>
              <a:path w="1274445" h="471170">
                <a:moveTo>
                  <a:pt x="1263751" y="461924"/>
                </a:moveTo>
                <a:lnTo>
                  <a:pt x="10668" y="461924"/>
                </a:lnTo>
                <a:lnTo>
                  <a:pt x="10668" y="466496"/>
                </a:lnTo>
                <a:lnTo>
                  <a:pt x="1263751" y="466496"/>
                </a:lnTo>
                <a:lnTo>
                  <a:pt x="1263751" y="461924"/>
                </a:lnTo>
                <a:close/>
              </a:path>
              <a:path w="1274445" h="471170">
                <a:moveTo>
                  <a:pt x="1263751" y="4572"/>
                </a:moveTo>
                <a:lnTo>
                  <a:pt x="1263751" y="466496"/>
                </a:lnTo>
                <a:lnTo>
                  <a:pt x="1268323" y="461924"/>
                </a:lnTo>
                <a:lnTo>
                  <a:pt x="1274432" y="461924"/>
                </a:lnTo>
                <a:lnTo>
                  <a:pt x="1274432" y="9144"/>
                </a:lnTo>
                <a:lnTo>
                  <a:pt x="1268323" y="9144"/>
                </a:lnTo>
                <a:lnTo>
                  <a:pt x="1263751" y="4572"/>
                </a:lnTo>
                <a:close/>
              </a:path>
              <a:path w="1274445" h="471170">
                <a:moveTo>
                  <a:pt x="1274432" y="461924"/>
                </a:moveTo>
                <a:lnTo>
                  <a:pt x="1268323" y="461924"/>
                </a:lnTo>
                <a:lnTo>
                  <a:pt x="1263751" y="466496"/>
                </a:lnTo>
                <a:lnTo>
                  <a:pt x="1274432" y="466496"/>
                </a:lnTo>
                <a:lnTo>
                  <a:pt x="1274432" y="461924"/>
                </a:lnTo>
                <a:close/>
              </a:path>
              <a:path w="1274445" h="471170">
                <a:moveTo>
                  <a:pt x="10668" y="4572"/>
                </a:moveTo>
                <a:lnTo>
                  <a:pt x="4571" y="9144"/>
                </a:lnTo>
                <a:lnTo>
                  <a:pt x="10668" y="9144"/>
                </a:lnTo>
                <a:lnTo>
                  <a:pt x="10668" y="4572"/>
                </a:lnTo>
                <a:close/>
              </a:path>
              <a:path w="1274445" h="471170">
                <a:moveTo>
                  <a:pt x="1263751" y="4572"/>
                </a:moveTo>
                <a:lnTo>
                  <a:pt x="10668" y="4572"/>
                </a:lnTo>
                <a:lnTo>
                  <a:pt x="10668" y="9144"/>
                </a:lnTo>
                <a:lnTo>
                  <a:pt x="1263751" y="9144"/>
                </a:lnTo>
                <a:lnTo>
                  <a:pt x="1263751" y="4572"/>
                </a:lnTo>
                <a:close/>
              </a:path>
              <a:path w="1274445" h="471170">
                <a:moveTo>
                  <a:pt x="1274432" y="4572"/>
                </a:moveTo>
                <a:lnTo>
                  <a:pt x="1263751" y="4572"/>
                </a:lnTo>
                <a:lnTo>
                  <a:pt x="1268323" y="9144"/>
                </a:lnTo>
                <a:lnTo>
                  <a:pt x="1274432" y="9144"/>
                </a:lnTo>
                <a:lnTo>
                  <a:pt x="127443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25624" y="3903136"/>
            <a:ext cx="109220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Selettivi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85320" y="3242906"/>
            <a:ext cx="3510915" cy="840105"/>
          </a:xfrm>
          <a:custGeom>
            <a:avLst/>
            <a:gdLst/>
            <a:ahLst/>
            <a:cxnLst/>
            <a:rect l="l" t="t" r="r" b="b"/>
            <a:pathLst>
              <a:path w="3510915" h="840104">
                <a:moveTo>
                  <a:pt x="3510775" y="0"/>
                </a:moveTo>
                <a:lnTo>
                  <a:pt x="0" y="0"/>
                </a:lnTo>
                <a:lnTo>
                  <a:pt x="0" y="840003"/>
                </a:lnTo>
                <a:lnTo>
                  <a:pt x="3510775" y="840003"/>
                </a:lnTo>
                <a:lnTo>
                  <a:pt x="3510775" y="835431"/>
                </a:lnTo>
                <a:lnTo>
                  <a:pt x="9144" y="835431"/>
                </a:lnTo>
                <a:lnTo>
                  <a:pt x="4572" y="830859"/>
                </a:lnTo>
                <a:lnTo>
                  <a:pt x="9144" y="830859"/>
                </a:lnTo>
                <a:lnTo>
                  <a:pt x="9144" y="9144"/>
                </a:lnTo>
                <a:lnTo>
                  <a:pt x="4572" y="9144"/>
                </a:lnTo>
                <a:lnTo>
                  <a:pt x="9144" y="4572"/>
                </a:lnTo>
                <a:lnTo>
                  <a:pt x="3510775" y="4572"/>
                </a:lnTo>
                <a:lnTo>
                  <a:pt x="3510775" y="0"/>
                </a:lnTo>
                <a:close/>
              </a:path>
              <a:path w="3510915" h="840104">
                <a:moveTo>
                  <a:pt x="9144" y="830859"/>
                </a:moveTo>
                <a:lnTo>
                  <a:pt x="4572" y="830859"/>
                </a:lnTo>
                <a:lnTo>
                  <a:pt x="9144" y="835431"/>
                </a:lnTo>
                <a:lnTo>
                  <a:pt x="9144" y="830859"/>
                </a:lnTo>
                <a:close/>
              </a:path>
              <a:path w="3510915" h="840104">
                <a:moveTo>
                  <a:pt x="3501631" y="830859"/>
                </a:moveTo>
                <a:lnTo>
                  <a:pt x="9144" y="830859"/>
                </a:lnTo>
                <a:lnTo>
                  <a:pt x="9144" y="835431"/>
                </a:lnTo>
                <a:lnTo>
                  <a:pt x="3501631" y="835431"/>
                </a:lnTo>
                <a:lnTo>
                  <a:pt x="3501631" y="830859"/>
                </a:lnTo>
                <a:close/>
              </a:path>
              <a:path w="3510915" h="840104">
                <a:moveTo>
                  <a:pt x="3501631" y="4572"/>
                </a:moveTo>
                <a:lnTo>
                  <a:pt x="3501631" y="835431"/>
                </a:lnTo>
                <a:lnTo>
                  <a:pt x="3506203" y="830859"/>
                </a:lnTo>
                <a:lnTo>
                  <a:pt x="3510775" y="830859"/>
                </a:lnTo>
                <a:lnTo>
                  <a:pt x="3510775" y="9144"/>
                </a:lnTo>
                <a:lnTo>
                  <a:pt x="3506203" y="9144"/>
                </a:lnTo>
                <a:lnTo>
                  <a:pt x="3501631" y="4572"/>
                </a:lnTo>
                <a:close/>
              </a:path>
              <a:path w="3510915" h="840104">
                <a:moveTo>
                  <a:pt x="3510775" y="830859"/>
                </a:moveTo>
                <a:lnTo>
                  <a:pt x="3506203" y="830859"/>
                </a:lnTo>
                <a:lnTo>
                  <a:pt x="3501631" y="835431"/>
                </a:lnTo>
                <a:lnTo>
                  <a:pt x="3510775" y="835431"/>
                </a:lnTo>
                <a:lnTo>
                  <a:pt x="3510775" y="830859"/>
                </a:lnTo>
                <a:close/>
              </a:path>
              <a:path w="3510915" h="840104">
                <a:moveTo>
                  <a:pt x="9144" y="4572"/>
                </a:moveTo>
                <a:lnTo>
                  <a:pt x="4572" y="9144"/>
                </a:lnTo>
                <a:lnTo>
                  <a:pt x="9144" y="9144"/>
                </a:lnTo>
                <a:lnTo>
                  <a:pt x="9144" y="4572"/>
                </a:lnTo>
                <a:close/>
              </a:path>
              <a:path w="3510915" h="840104">
                <a:moveTo>
                  <a:pt x="3501631" y="4572"/>
                </a:moveTo>
                <a:lnTo>
                  <a:pt x="9144" y="4572"/>
                </a:lnTo>
                <a:lnTo>
                  <a:pt x="9144" y="9144"/>
                </a:lnTo>
                <a:lnTo>
                  <a:pt x="3501631" y="9144"/>
                </a:lnTo>
                <a:lnTo>
                  <a:pt x="3501631" y="4572"/>
                </a:lnTo>
                <a:close/>
              </a:path>
              <a:path w="3510915" h="840104">
                <a:moveTo>
                  <a:pt x="3510775" y="4572"/>
                </a:moveTo>
                <a:lnTo>
                  <a:pt x="3501631" y="4572"/>
                </a:lnTo>
                <a:lnTo>
                  <a:pt x="3506203" y="9144"/>
                </a:lnTo>
                <a:lnTo>
                  <a:pt x="3510775" y="9144"/>
                </a:lnTo>
                <a:lnTo>
                  <a:pt x="3510775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0352" y="5029631"/>
            <a:ext cx="4871085" cy="840105"/>
          </a:xfrm>
          <a:custGeom>
            <a:avLst/>
            <a:gdLst/>
            <a:ahLst/>
            <a:cxnLst/>
            <a:rect l="l" t="t" r="r" b="b"/>
            <a:pathLst>
              <a:path w="4871085" h="840104">
                <a:moveTo>
                  <a:pt x="4870571" y="0"/>
                </a:moveTo>
                <a:lnTo>
                  <a:pt x="0" y="0"/>
                </a:lnTo>
                <a:lnTo>
                  <a:pt x="0" y="840011"/>
                </a:lnTo>
                <a:lnTo>
                  <a:pt x="4870571" y="840011"/>
                </a:lnTo>
                <a:lnTo>
                  <a:pt x="4870571" y="835437"/>
                </a:lnTo>
                <a:lnTo>
                  <a:pt x="9146" y="835437"/>
                </a:lnTo>
                <a:lnTo>
                  <a:pt x="4573" y="830863"/>
                </a:lnTo>
                <a:lnTo>
                  <a:pt x="9146" y="830863"/>
                </a:lnTo>
                <a:lnTo>
                  <a:pt x="9146" y="9156"/>
                </a:lnTo>
                <a:lnTo>
                  <a:pt x="4573" y="9156"/>
                </a:lnTo>
                <a:lnTo>
                  <a:pt x="9146" y="4572"/>
                </a:lnTo>
                <a:lnTo>
                  <a:pt x="4870571" y="4572"/>
                </a:lnTo>
                <a:lnTo>
                  <a:pt x="4870571" y="0"/>
                </a:lnTo>
                <a:close/>
              </a:path>
              <a:path w="4871085" h="840104">
                <a:moveTo>
                  <a:pt x="9146" y="830863"/>
                </a:moveTo>
                <a:lnTo>
                  <a:pt x="4573" y="830863"/>
                </a:lnTo>
                <a:lnTo>
                  <a:pt x="9146" y="835437"/>
                </a:lnTo>
                <a:lnTo>
                  <a:pt x="9146" y="830863"/>
                </a:lnTo>
                <a:close/>
              </a:path>
              <a:path w="4871085" h="840104">
                <a:moveTo>
                  <a:pt x="4859891" y="830863"/>
                </a:moveTo>
                <a:lnTo>
                  <a:pt x="9146" y="830863"/>
                </a:lnTo>
                <a:lnTo>
                  <a:pt x="9146" y="835437"/>
                </a:lnTo>
                <a:lnTo>
                  <a:pt x="4859891" y="835437"/>
                </a:lnTo>
                <a:lnTo>
                  <a:pt x="4859891" y="830863"/>
                </a:lnTo>
                <a:close/>
              </a:path>
              <a:path w="4871085" h="840104">
                <a:moveTo>
                  <a:pt x="4859891" y="4572"/>
                </a:moveTo>
                <a:lnTo>
                  <a:pt x="4859891" y="835437"/>
                </a:lnTo>
                <a:lnTo>
                  <a:pt x="4865987" y="830863"/>
                </a:lnTo>
                <a:lnTo>
                  <a:pt x="4870571" y="830863"/>
                </a:lnTo>
                <a:lnTo>
                  <a:pt x="4870571" y="9156"/>
                </a:lnTo>
                <a:lnTo>
                  <a:pt x="4865987" y="9156"/>
                </a:lnTo>
                <a:lnTo>
                  <a:pt x="4859891" y="4572"/>
                </a:lnTo>
                <a:close/>
              </a:path>
              <a:path w="4871085" h="840104">
                <a:moveTo>
                  <a:pt x="4870571" y="830863"/>
                </a:moveTo>
                <a:lnTo>
                  <a:pt x="4865987" y="830863"/>
                </a:lnTo>
                <a:lnTo>
                  <a:pt x="4859891" y="835437"/>
                </a:lnTo>
                <a:lnTo>
                  <a:pt x="4870571" y="835437"/>
                </a:lnTo>
                <a:lnTo>
                  <a:pt x="4870571" y="830863"/>
                </a:lnTo>
                <a:close/>
              </a:path>
              <a:path w="4871085" h="840104">
                <a:moveTo>
                  <a:pt x="9146" y="4572"/>
                </a:moveTo>
                <a:lnTo>
                  <a:pt x="4573" y="9156"/>
                </a:lnTo>
                <a:lnTo>
                  <a:pt x="9146" y="9156"/>
                </a:lnTo>
                <a:lnTo>
                  <a:pt x="9146" y="4572"/>
                </a:lnTo>
                <a:close/>
              </a:path>
              <a:path w="4871085" h="840104">
                <a:moveTo>
                  <a:pt x="4859891" y="4572"/>
                </a:moveTo>
                <a:lnTo>
                  <a:pt x="9146" y="4572"/>
                </a:lnTo>
                <a:lnTo>
                  <a:pt x="9146" y="9156"/>
                </a:lnTo>
                <a:lnTo>
                  <a:pt x="4859891" y="9156"/>
                </a:lnTo>
                <a:lnTo>
                  <a:pt x="4859891" y="4572"/>
                </a:lnTo>
                <a:close/>
              </a:path>
              <a:path w="4871085" h="840104">
                <a:moveTo>
                  <a:pt x="4870571" y="4572"/>
                </a:moveTo>
                <a:lnTo>
                  <a:pt x="4859891" y="4572"/>
                </a:lnTo>
                <a:lnTo>
                  <a:pt x="4865987" y="9156"/>
                </a:lnTo>
                <a:lnTo>
                  <a:pt x="4870571" y="9156"/>
                </a:lnTo>
                <a:lnTo>
                  <a:pt x="48705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8087" y="3903136"/>
            <a:ext cx="4654550" cy="1922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Non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selettivi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234950" marR="5080" indent="-22288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Sono numerosi e possono essere:  naturali, semisintetici o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sintetici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42086" y="857043"/>
            <a:ext cx="475623" cy="8384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42026" y="1715338"/>
            <a:ext cx="3510915" cy="1210945"/>
          </a:xfrm>
          <a:custGeom>
            <a:avLst/>
            <a:gdLst/>
            <a:ahLst/>
            <a:cxnLst/>
            <a:rect l="l" t="t" r="r" b="b"/>
            <a:pathLst>
              <a:path w="3510915" h="1210945">
                <a:moveTo>
                  <a:pt x="3510775" y="0"/>
                </a:moveTo>
                <a:lnTo>
                  <a:pt x="0" y="0"/>
                </a:lnTo>
                <a:lnTo>
                  <a:pt x="0" y="1210462"/>
                </a:lnTo>
                <a:lnTo>
                  <a:pt x="3510775" y="1210462"/>
                </a:lnTo>
                <a:lnTo>
                  <a:pt x="3510775" y="1205890"/>
                </a:lnTo>
                <a:lnTo>
                  <a:pt x="9144" y="1205890"/>
                </a:lnTo>
                <a:lnTo>
                  <a:pt x="4572" y="1199794"/>
                </a:lnTo>
                <a:lnTo>
                  <a:pt x="9144" y="1199794"/>
                </a:lnTo>
                <a:lnTo>
                  <a:pt x="9144" y="9144"/>
                </a:lnTo>
                <a:lnTo>
                  <a:pt x="4572" y="9144"/>
                </a:lnTo>
                <a:lnTo>
                  <a:pt x="9144" y="4572"/>
                </a:lnTo>
                <a:lnTo>
                  <a:pt x="3510775" y="4572"/>
                </a:lnTo>
                <a:lnTo>
                  <a:pt x="3510775" y="0"/>
                </a:lnTo>
                <a:close/>
              </a:path>
              <a:path w="3510915" h="1210945">
                <a:moveTo>
                  <a:pt x="9144" y="1199794"/>
                </a:moveTo>
                <a:lnTo>
                  <a:pt x="4572" y="1199794"/>
                </a:lnTo>
                <a:lnTo>
                  <a:pt x="9144" y="1205890"/>
                </a:lnTo>
                <a:lnTo>
                  <a:pt x="9144" y="1199794"/>
                </a:lnTo>
                <a:close/>
              </a:path>
              <a:path w="3510915" h="1210945">
                <a:moveTo>
                  <a:pt x="3501618" y="1199794"/>
                </a:moveTo>
                <a:lnTo>
                  <a:pt x="9144" y="1199794"/>
                </a:lnTo>
                <a:lnTo>
                  <a:pt x="9144" y="1205890"/>
                </a:lnTo>
                <a:lnTo>
                  <a:pt x="3501618" y="1205890"/>
                </a:lnTo>
                <a:lnTo>
                  <a:pt x="3501618" y="1199794"/>
                </a:lnTo>
                <a:close/>
              </a:path>
              <a:path w="3510915" h="1210945">
                <a:moveTo>
                  <a:pt x="3501618" y="4572"/>
                </a:moveTo>
                <a:lnTo>
                  <a:pt x="3501618" y="1205890"/>
                </a:lnTo>
                <a:lnTo>
                  <a:pt x="3506203" y="1199794"/>
                </a:lnTo>
                <a:lnTo>
                  <a:pt x="3510775" y="1199794"/>
                </a:lnTo>
                <a:lnTo>
                  <a:pt x="3510775" y="9144"/>
                </a:lnTo>
                <a:lnTo>
                  <a:pt x="3506203" y="9144"/>
                </a:lnTo>
                <a:lnTo>
                  <a:pt x="3501618" y="4572"/>
                </a:lnTo>
                <a:close/>
              </a:path>
              <a:path w="3510915" h="1210945">
                <a:moveTo>
                  <a:pt x="3510775" y="1199794"/>
                </a:moveTo>
                <a:lnTo>
                  <a:pt x="3506203" y="1199794"/>
                </a:lnTo>
                <a:lnTo>
                  <a:pt x="3501618" y="1205890"/>
                </a:lnTo>
                <a:lnTo>
                  <a:pt x="3510775" y="1205890"/>
                </a:lnTo>
                <a:lnTo>
                  <a:pt x="3510775" y="1199794"/>
                </a:lnTo>
                <a:close/>
              </a:path>
              <a:path w="3510915" h="1210945">
                <a:moveTo>
                  <a:pt x="9144" y="4572"/>
                </a:moveTo>
                <a:lnTo>
                  <a:pt x="4572" y="9144"/>
                </a:lnTo>
                <a:lnTo>
                  <a:pt x="9144" y="9144"/>
                </a:lnTo>
                <a:lnTo>
                  <a:pt x="9144" y="4572"/>
                </a:lnTo>
                <a:close/>
              </a:path>
              <a:path w="3510915" h="1210945">
                <a:moveTo>
                  <a:pt x="3501618" y="4572"/>
                </a:moveTo>
                <a:lnTo>
                  <a:pt x="9144" y="4572"/>
                </a:lnTo>
                <a:lnTo>
                  <a:pt x="9144" y="9144"/>
                </a:lnTo>
                <a:lnTo>
                  <a:pt x="3501618" y="9144"/>
                </a:lnTo>
                <a:lnTo>
                  <a:pt x="3501618" y="4572"/>
                </a:lnTo>
                <a:close/>
              </a:path>
              <a:path w="3510915" h="1210945">
                <a:moveTo>
                  <a:pt x="3510775" y="4572"/>
                </a:moveTo>
                <a:lnTo>
                  <a:pt x="3501618" y="4572"/>
                </a:lnTo>
                <a:lnTo>
                  <a:pt x="3506203" y="9144"/>
                </a:lnTo>
                <a:lnTo>
                  <a:pt x="3510775" y="9144"/>
                </a:lnTo>
                <a:lnTo>
                  <a:pt x="3510775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554060" y="1758139"/>
            <a:ext cx="3174365" cy="2282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05" marR="355600" algn="ctr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Inibiscono gli </a:t>
            </a:r>
            <a:r>
              <a:rPr sz="2400" spc="-10" dirty="0">
                <a:latin typeface="Arial"/>
                <a:cs typeface="Arial"/>
              </a:rPr>
              <a:t>effetti  </a:t>
            </a:r>
            <a:r>
              <a:rPr sz="2400" spc="-5" dirty="0">
                <a:latin typeface="Arial"/>
                <a:cs typeface="Arial"/>
              </a:rPr>
              <a:t>dell’Ach sui recettori  muscarinici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Times New Roman"/>
              <a:cs typeface="Times New Roman"/>
            </a:endParaRPr>
          </a:p>
          <a:p>
            <a:pPr marL="492759" marR="5080" indent="-48069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Atropina,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Scopolamina:  alcaloidi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naturali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919" y="243789"/>
            <a:ext cx="4113047" cy="446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7200" y="914400"/>
            <a:ext cx="8318500" cy="551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99000"/>
              </a:lnSpc>
              <a:buChar char="-"/>
              <a:tabLst>
                <a:tab pos="331470" algn="l"/>
              </a:tabLst>
            </a:pP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è </a:t>
            </a: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meno</a:t>
            </a:r>
            <a:r>
              <a:rPr sz="2400" b="1" spc="-5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efficace</a:t>
            </a:r>
            <a:r>
              <a:rPr sz="2400" b="1" spc="-5" dirty="0" smtClean="0">
                <a:solidFill>
                  <a:srgbClr val="FFFFFF"/>
                </a:solidFill>
                <a:latin typeface="Comic Sans MS"/>
                <a:cs typeface="Comic Sans MS"/>
              </a:rPr>
              <a:t>: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nel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rallentare</a:t>
            </a:r>
            <a:r>
              <a:rPr sz="2400" b="1" spc="-5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attraverso</a:t>
            </a:r>
            <a:r>
              <a:rPr sz="2400" b="1" spc="-5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il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vago</a:t>
            </a:r>
            <a:r>
              <a:rPr sz="2400" b="1" spc="-5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il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cuore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nel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ridurre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l’attività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intestinale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e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nel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rilassare</a:t>
            </a:r>
            <a:r>
              <a:rPr sz="2400" b="1" spc="-1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la 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muscolatura</a:t>
            </a:r>
            <a:r>
              <a:rPr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liscia</a:t>
            </a:r>
            <a:r>
              <a:rPr sz="2400" b="1" spc="-1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bronchiale</a:t>
            </a:r>
            <a:endParaRPr sz="2400" dirty="0" smtClean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Comic Sans MS"/>
              <a:buChar char="-"/>
            </a:pPr>
            <a:endParaRPr sz="2100" dirty="0" smtClean="0">
              <a:latin typeface="Times New Roman"/>
              <a:cs typeface="Times New Roman"/>
            </a:endParaRPr>
          </a:p>
          <a:p>
            <a:pPr marL="12700" marR="509270">
              <a:lnSpc>
                <a:spcPts val="2800"/>
              </a:lnSpc>
              <a:buChar char="-"/>
              <a:tabLst>
                <a:tab pos="331470" algn="l"/>
                <a:tab pos="1353820" algn="l"/>
                <a:tab pos="1656714" algn="l"/>
                <a:tab pos="1687830" algn="l"/>
                <a:tab pos="2307590" algn="l"/>
                <a:tab pos="2590800" algn="l"/>
                <a:tab pos="3406140" algn="l"/>
                <a:tab pos="3859529" algn="l"/>
                <a:tab pos="4695190" algn="l"/>
                <a:tab pos="6120130" algn="l"/>
                <a:tab pos="6308725" algn="l"/>
              </a:tabLst>
            </a:pP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possiede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		una	durata	d’azione	maggiore	soprattutto  sull’iride	e	causa	midriasi	e</a:t>
            </a:r>
            <a:r>
              <a:rPr sz="2400" b="1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cicloplegia</a:t>
            </a:r>
            <a:r>
              <a:rPr sz="2400" b="1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più	marcate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Comic Sans MS"/>
              <a:buChar char="-"/>
            </a:pPr>
            <a:endParaRPr sz="2000" dirty="0">
              <a:latin typeface="Times New Roman"/>
              <a:cs typeface="Times New Roman"/>
            </a:endParaRPr>
          </a:p>
          <a:p>
            <a:pPr marL="12700" marR="66040">
              <a:lnSpc>
                <a:spcPts val="2800"/>
              </a:lnSpc>
              <a:buChar char="-"/>
              <a:tabLst>
                <a:tab pos="331470" algn="l"/>
                <a:tab pos="1687830" algn="l"/>
                <a:tab pos="2843530" algn="l"/>
                <a:tab pos="3382645" algn="l"/>
                <a:tab pos="5102225" algn="l"/>
                <a:tab pos="5624830" algn="l"/>
                <a:tab pos="7369175" algn="l"/>
                <a:tab pos="7670800" algn="l"/>
              </a:tabLst>
            </a:pPr>
            <a:r>
              <a:rPr lang="it-IT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ossiede</a:t>
            </a:r>
            <a:r>
              <a:rPr lang="it-IT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effetti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	più	pronunciati	sul	SNC anche	a	dosi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relativamente</a:t>
            </a:r>
            <a:r>
              <a:rPr sz="2400" b="1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ridotte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Comic Sans MS"/>
              <a:buChar char="-"/>
            </a:pPr>
            <a:endParaRPr sz="1900" dirty="0">
              <a:latin typeface="Times New Roman"/>
              <a:cs typeface="Times New Roman"/>
            </a:endParaRPr>
          </a:p>
          <a:p>
            <a:pPr marL="330835" indent="-318135" algn="just">
              <a:lnSpc>
                <a:spcPct val="100000"/>
              </a:lnSpc>
              <a:buChar char="-"/>
              <a:tabLst>
                <a:tab pos="331470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induce</a:t>
            </a:r>
            <a:r>
              <a:rPr sz="2400" b="1" spc="-1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sudorazione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Comic Sans MS"/>
              <a:buChar char="-"/>
            </a:pPr>
            <a:endParaRPr sz="1850" dirty="0">
              <a:latin typeface="Times New Roman"/>
              <a:cs typeface="Times New Roman"/>
            </a:endParaRPr>
          </a:p>
          <a:p>
            <a:pPr marL="330835" indent="-318135" algn="just">
              <a:lnSpc>
                <a:spcPct val="100000"/>
              </a:lnSpc>
              <a:buChar char="-"/>
              <a:tabLst>
                <a:tab pos="331470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causa blocco della memoria a breve</a:t>
            </a:r>
            <a:r>
              <a:rPr sz="2400" b="1" spc="-1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termine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323850">
              <a:lnSpc>
                <a:spcPts val="2800"/>
              </a:lnSpc>
              <a:tabLst>
                <a:tab pos="501015" algn="l"/>
                <a:tab pos="951230" algn="l"/>
                <a:tab pos="3370579" algn="l"/>
                <a:tab pos="4236720" algn="l"/>
                <a:tab pos="4970145" algn="l"/>
                <a:tab pos="5735320" algn="l"/>
                <a:tab pos="6534784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-é	un	anticin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os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ico</a:t>
            </a:r>
            <a:r>
              <a:rPr sz="24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e	viene	utilizzata	nelle	procedure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anestetiche ed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in</a:t>
            </a:r>
            <a:r>
              <a:rPr sz="2400" b="1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particolare</a:t>
            </a:r>
            <a:r>
              <a:rPr sz="2400" b="1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nel	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parto</a:t>
            </a:r>
            <a:endParaRPr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4731" y="195345"/>
            <a:ext cx="8283625" cy="67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44928" y="677487"/>
            <a:ext cx="5095697" cy="677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9090" marR="5080" indent="-1597025">
              <a:lnSpc>
                <a:spcPts val="3800"/>
              </a:lnSpc>
            </a:pPr>
            <a:r>
              <a:rPr sz="3300" b="1" i="1" spc="-60" dirty="0">
                <a:solidFill>
                  <a:srgbClr val="FF3399"/>
                </a:solidFill>
                <a:latin typeface="Comic Sans MS"/>
                <a:cs typeface="Comic Sans MS"/>
              </a:rPr>
              <a:t>Assorbimento, Metabolismo e Escrezione  </a:t>
            </a:r>
            <a:r>
              <a:rPr sz="3300" b="1" i="1" spc="-50" dirty="0">
                <a:solidFill>
                  <a:srgbClr val="FF3399"/>
                </a:solidFill>
                <a:latin typeface="Comic Sans MS"/>
                <a:cs typeface="Comic Sans MS"/>
              </a:rPr>
              <a:t>dei Bloccanti</a:t>
            </a:r>
            <a:r>
              <a:rPr sz="3300" b="1" i="1" spc="-105" dirty="0">
                <a:solidFill>
                  <a:srgbClr val="FF3399"/>
                </a:solidFill>
                <a:latin typeface="Comic Sans MS"/>
                <a:cs typeface="Comic Sans MS"/>
              </a:rPr>
              <a:t> </a:t>
            </a:r>
            <a:r>
              <a:rPr sz="3300" b="1" i="1" spc="-50" dirty="0">
                <a:solidFill>
                  <a:srgbClr val="FF3399"/>
                </a:solidFill>
                <a:latin typeface="Comic Sans MS"/>
                <a:cs typeface="Comic Sans MS"/>
              </a:rPr>
              <a:t>Muscarinici</a:t>
            </a:r>
            <a:endParaRPr sz="33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95255" y="4247799"/>
            <a:ext cx="108065" cy="527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0160" y="5864628"/>
            <a:ext cx="7414945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94801" y="6222075"/>
            <a:ext cx="5785662" cy="540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116" y="1521225"/>
            <a:ext cx="2718257" cy="677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8268" y="2938545"/>
            <a:ext cx="2518752" cy="677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7116" y="4189613"/>
            <a:ext cx="2414841" cy="6733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9697" y="4704999"/>
            <a:ext cx="2560320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64968" y="1961799"/>
            <a:ext cx="3599408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9041" y="2319253"/>
            <a:ext cx="2356662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96984" y="3578624"/>
            <a:ext cx="2838792" cy="5403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8842" y="1599882"/>
            <a:ext cx="7824470" cy="5067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270">
              <a:lnSpc>
                <a:spcPts val="3600"/>
              </a:lnSpc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Assorbimento</a:t>
            </a:r>
            <a:endParaRPr sz="3200">
              <a:latin typeface="Comic Sans MS"/>
              <a:cs typeface="Comic Sans MS"/>
            </a:endParaRPr>
          </a:p>
          <a:p>
            <a:pPr marL="1671955">
              <a:lnSpc>
                <a:spcPts val="2600"/>
              </a:lnSpc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tratto</a:t>
            </a:r>
            <a:r>
              <a:rPr sz="2400" b="1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gastrointestinale</a:t>
            </a:r>
            <a:endParaRPr sz="2400">
              <a:latin typeface="Comic Sans MS"/>
              <a:cs typeface="Comic Sans MS"/>
            </a:endParaRPr>
          </a:p>
          <a:p>
            <a:pPr marL="1689735">
              <a:lnSpc>
                <a:spcPts val="2840"/>
              </a:lnSpc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congiuntiva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Metabolismo</a:t>
            </a:r>
            <a:endParaRPr sz="3200">
              <a:latin typeface="Comic Sans MS"/>
              <a:cs typeface="Comic Sans MS"/>
            </a:endParaRPr>
          </a:p>
          <a:p>
            <a:pPr marL="2205990">
              <a:lnSpc>
                <a:spcPct val="100000"/>
              </a:lnSpc>
              <a:spcBef>
                <a:spcPts val="1085"/>
              </a:spcBef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poche</a:t>
            </a:r>
            <a:r>
              <a:rPr sz="2400" b="1" spc="-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informazioni</a:t>
            </a:r>
            <a:endParaRPr sz="2400">
              <a:latin typeface="Comic Sans MS"/>
              <a:cs typeface="Comic Sans MS"/>
            </a:endParaRPr>
          </a:p>
          <a:p>
            <a:pPr marL="127000">
              <a:lnSpc>
                <a:spcPct val="100000"/>
              </a:lnSpc>
              <a:spcBef>
                <a:spcPts val="2030"/>
              </a:spcBef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Eliminazione</a:t>
            </a:r>
            <a:endParaRPr sz="3200">
              <a:latin typeface="Comic Sans MS"/>
              <a:cs typeface="Comic Sans MS"/>
            </a:endParaRPr>
          </a:p>
          <a:p>
            <a:pPr marL="2111375">
              <a:lnSpc>
                <a:spcPct val="100000"/>
              </a:lnSpc>
              <a:spcBef>
                <a:spcPts val="120"/>
              </a:spcBef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attraverso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400" b="1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reni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Times New Roman"/>
              <a:cs typeface="Times New Roman"/>
            </a:endParaRPr>
          </a:p>
          <a:p>
            <a:pPr marL="1422400" marR="5080" indent="-818515">
              <a:lnSpc>
                <a:spcPts val="2800"/>
              </a:lnSpc>
            </a:pPr>
            <a:r>
              <a:rPr sz="2450" b="1" i="1" spc="-30" dirty="0">
                <a:solidFill>
                  <a:srgbClr val="FF99FF"/>
                </a:solidFill>
                <a:latin typeface="Comic Sans MS"/>
                <a:cs typeface="Comic Sans MS"/>
              </a:rPr>
              <a:t>Attraversano facilmenente </a:t>
            </a:r>
            <a:r>
              <a:rPr sz="2450" b="1" i="1" spc="-25" dirty="0">
                <a:solidFill>
                  <a:srgbClr val="FF99FF"/>
                </a:solidFill>
                <a:latin typeface="Comic Sans MS"/>
                <a:cs typeface="Comic Sans MS"/>
              </a:rPr>
              <a:t>le </a:t>
            </a:r>
            <a:r>
              <a:rPr sz="2450" b="1" i="1" spc="-30" dirty="0">
                <a:solidFill>
                  <a:srgbClr val="FF99FF"/>
                </a:solidFill>
                <a:latin typeface="Comic Sans MS"/>
                <a:cs typeface="Comic Sans MS"/>
              </a:rPr>
              <a:t>barriere biologiche  compresa </a:t>
            </a:r>
            <a:r>
              <a:rPr sz="2450" b="1" i="1" spc="-25" dirty="0">
                <a:solidFill>
                  <a:srgbClr val="FF99FF"/>
                </a:solidFill>
                <a:latin typeface="Comic Sans MS"/>
                <a:cs typeface="Comic Sans MS"/>
              </a:rPr>
              <a:t>la </a:t>
            </a:r>
            <a:r>
              <a:rPr sz="2450" b="1" i="1" spc="-30" dirty="0">
                <a:solidFill>
                  <a:srgbClr val="FF99FF"/>
                </a:solidFill>
                <a:latin typeface="Comic Sans MS"/>
                <a:cs typeface="Comic Sans MS"/>
              </a:rPr>
              <a:t>barriera</a:t>
            </a:r>
            <a:r>
              <a:rPr sz="2450" b="1" i="1" spc="-40" dirty="0">
                <a:solidFill>
                  <a:srgbClr val="FF99FF"/>
                </a:solidFill>
                <a:latin typeface="Comic Sans MS"/>
                <a:cs typeface="Comic Sans MS"/>
              </a:rPr>
              <a:t> </a:t>
            </a:r>
            <a:r>
              <a:rPr sz="2450" b="1" i="1" spc="-30" dirty="0">
                <a:solidFill>
                  <a:srgbClr val="FF99FF"/>
                </a:solidFill>
                <a:latin typeface="Comic Sans MS"/>
                <a:cs typeface="Comic Sans MS"/>
              </a:rPr>
              <a:t>ematoencefalica</a:t>
            </a:r>
            <a:endParaRPr sz="245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7315200" cy="493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200400"/>
            <a:ext cx="5867400" cy="212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34480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074" y="327316"/>
            <a:ext cx="6652526" cy="59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4600" y="304800"/>
            <a:ext cx="4400550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/>
              <a:t>Bloccanti</a:t>
            </a:r>
            <a:r>
              <a:rPr sz="4000" spc="-85" dirty="0"/>
              <a:t> </a:t>
            </a:r>
            <a:r>
              <a:rPr sz="4000" spc="-5" dirty="0"/>
              <a:t>Gangliari</a:t>
            </a:r>
            <a:endParaRPr sz="4000" dirty="0"/>
          </a:p>
        </p:txBody>
      </p:sp>
      <p:sp>
        <p:nvSpPr>
          <p:cNvPr id="5" name="object 5"/>
          <p:cNvSpPr/>
          <p:nvPr/>
        </p:nvSpPr>
        <p:spPr>
          <a:xfrm>
            <a:off x="514535" y="1102398"/>
            <a:ext cx="5914504" cy="341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5800" y="1600200"/>
            <a:ext cx="6664325" cy="7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Inizialmente stimolano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i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gangli per poi bloccarli 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Non sono usati in</a:t>
            </a:r>
            <a:r>
              <a:rPr sz="2400" spc="-1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terapia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4535" y="2758579"/>
            <a:ext cx="6888810" cy="331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27537" y="6249988"/>
            <a:ext cx="4469130" cy="492125"/>
          </a:xfrm>
          <a:custGeom>
            <a:avLst/>
            <a:gdLst/>
            <a:ahLst/>
            <a:cxnLst/>
            <a:rect l="l" t="t" r="r" b="b"/>
            <a:pathLst>
              <a:path w="4469130" h="492125">
                <a:moveTo>
                  <a:pt x="0" y="0"/>
                </a:moveTo>
                <a:lnTo>
                  <a:pt x="4468812" y="0"/>
                </a:lnTo>
                <a:lnTo>
                  <a:pt x="4468812" y="492124"/>
                </a:lnTo>
                <a:lnTo>
                  <a:pt x="0" y="492124"/>
                </a:lnTo>
                <a:lnTo>
                  <a:pt x="0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0559" y="6217919"/>
            <a:ext cx="4339247" cy="581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2430" y="3270944"/>
            <a:ext cx="8370570" cy="305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9445" marR="775970">
              <a:lnSpc>
                <a:spcPct val="116799"/>
              </a:lnSpc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Agiscono inibendo l’azione post-sinaptica dell’Ach 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Usati in</a:t>
            </a:r>
            <a:r>
              <a:rPr sz="2400" spc="-7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terapia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12700" marR="441959" algn="just">
              <a:lnSpc>
                <a:spcPct val="99000"/>
              </a:lnSpc>
              <a:spcBef>
                <a:spcPts val="5"/>
              </a:spcBef>
            </a:pPr>
            <a:r>
              <a:rPr sz="2400" b="1" dirty="0">
                <a:solidFill>
                  <a:srgbClr val="FF9999"/>
                </a:solidFill>
                <a:latin typeface="Comic Sans MS"/>
                <a:cs typeface="Comic Sans MS"/>
              </a:rPr>
              <a:t>Questi farmaci non sono in grado di agire in maniera  </a:t>
            </a:r>
            <a:r>
              <a:rPr sz="2400" b="1" spc="-5" dirty="0">
                <a:solidFill>
                  <a:srgbClr val="FF9999"/>
                </a:solidFill>
                <a:latin typeface="Comic Sans MS"/>
                <a:cs typeface="Comic Sans MS"/>
              </a:rPr>
              <a:t>selettiva, </a:t>
            </a:r>
            <a:r>
              <a:rPr sz="2400" b="1" dirty="0">
                <a:solidFill>
                  <a:srgbClr val="FF9999"/>
                </a:solidFill>
                <a:latin typeface="Comic Sans MS"/>
                <a:cs typeface="Comic Sans MS"/>
              </a:rPr>
              <a:t>ma </a:t>
            </a:r>
            <a:r>
              <a:rPr sz="2400" b="1" spc="-5" dirty="0">
                <a:solidFill>
                  <a:srgbClr val="FF9999"/>
                </a:solidFill>
                <a:latin typeface="Comic Sans MS"/>
                <a:cs typeface="Comic Sans MS"/>
              </a:rPr>
              <a:t>bloccano l’intera afferenza del </a:t>
            </a:r>
            <a:r>
              <a:rPr sz="2400" b="1" dirty="0">
                <a:solidFill>
                  <a:srgbClr val="FF9999"/>
                </a:solidFill>
                <a:latin typeface="Comic Sans MS"/>
                <a:cs typeface="Comic Sans MS"/>
              </a:rPr>
              <a:t>Sistema  Nervoso </a:t>
            </a:r>
            <a:r>
              <a:rPr sz="2400" b="1" spc="-5" dirty="0">
                <a:solidFill>
                  <a:srgbClr val="FF9999"/>
                </a:solidFill>
                <a:latin typeface="Comic Sans MS"/>
                <a:cs typeface="Comic Sans MS"/>
              </a:rPr>
              <a:t>Autonomo </a:t>
            </a:r>
            <a:r>
              <a:rPr sz="2400" b="1" dirty="0">
                <a:solidFill>
                  <a:srgbClr val="FF9999"/>
                </a:solidFill>
                <a:latin typeface="Comic Sans MS"/>
                <a:cs typeface="Comic Sans MS"/>
              </a:rPr>
              <a:t>a livello dei recettori</a:t>
            </a:r>
            <a:r>
              <a:rPr sz="2400" b="1" spc="-60" dirty="0">
                <a:solidFill>
                  <a:srgbClr val="FF9999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9999"/>
                </a:solidFill>
                <a:latin typeface="Comic Sans MS"/>
                <a:cs typeface="Comic Sans MS"/>
              </a:rPr>
              <a:t>Nicotinici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46615" y="5773189"/>
            <a:ext cx="1712417" cy="10806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9112" y="5805488"/>
            <a:ext cx="1222375" cy="610235"/>
          </a:xfrm>
          <a:custGeom>
            <a:avLst/>
            <a:gdLst/>
            <a:ahLst/>
            <a:cxnLst/>
            <a:rect l="l" t="t" r="r" b="b"/>
            <a:pathLst>
              <a:path w="1222375" h="610235">
                <a:moveTo>
                  <a:pt x="0" y="0"/>
                </a:moveTo>
                <a:lnTo>
                  <a:pt x="1221959" y="610229"/>
                </a:lnTo>
              </a:path>
            </a:pathLst>
          </a:custGeom>
          <a:ln w="88899">
            <a:solidFill>
              <a:srgbClr val="FFFC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28109" y="6192897"/>
            <a:ext cx="328295" cy="287655"/>
          </a:xfrm>
          <a:custGeom>
            <a:avLst/>
            <a:gdLst/>
            <a:ahLst/>
            <a:cxnLst/>
            <a:rect l="l" t="t" r="r" b="b"/>
            <a:pathLst>
              <a:path w="328295" h="287654">
                <a:moveTo>
                  <a:pt x="136927" y="0"/>
                </a:moveTo>
                <a:lnTo>
                  <a:pt x="120345" y="6049"/>
                </a:lnTo>
                <a:lnTo>
                  <a:pt x="107408" y="18058"/>
                </a:lnTo>
                <a:lnTo>
                  <a:pt x="100326" y="33558"/>
                </a:lnTo>
                <a:lnTo>
                  <a:pt x="99574" y="50582"/>
                </a:lnTo>
                <a:lnTo>
                  <a:pt x="105625" y="67164"/>
                </a:lnTo>
                <a:lnTo>
                  <a:pt x="177927" y="185350"/>
                </a:lnTo>
                <a:lnTo>
                  <a:pt x="40005" y="198554"/>
                </a:lnTo>
                <a:lnTo>
                  <a:pt x="23115" y="203680"/>
                </a:lnTo>
                <a:lnTo>
                  <a:pt x="9958" y="214509"/>
                </a:lnTo>
                <a:lnTo>
                  <a:pt x="1823" y="229481"/>
                </a:lnTo>
                <a:lnTo>
                  <a:pt x="0" y="247038"/>
                </a:lnTo>
                <a:lnTo>
                  <a:pt x="5124" y="263928"/>
                </a:lnTo>
                <a:lnTo>
                  <a:pt x="15951" y="277084"/>
                </a:lnTo>
                <a:lnTo>
                  <a:pt x="30921" y="285221"/>
                </a:lnTo>
                <a:lnTo>
                  <a:pt x="48475" y="287049"/>
                </a:lnTo>
                <a:lnTo>
                  <a:pt x="327990" y="260291"/>
                </a:lnTo>
                <a:lnTo>
                  <a:pt x="181457" y="20769"/>
                </a:lnTo>
                <a:lnTo>
                  <a:pt x="169447" y="7833"/>
                </a:lnTo>
                <a:lnTo>
                  <a:pt x="153949" y="752"/>
                </a:lnTo>
                <a:lnTo>
                  <a:pt x="136927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2400"/>
            <a:ext cx="8458200" cy="738664"/>
          </a:xfrm>
          <a:solidFill>
            <a:schemeClr val="bg1"/>
          </a:solidFill>
        </p:spPr>
        <p:txBody>
          <a:bodyPr/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Recettore </a:t>
            </a:r>
            <a:r>
              <a:rPr lang="it-IT" sz="2400" b="1" dirty="0" err="1" smtClean="0">
                <a:solidFill>
                  <a:srgbClr val="7030A0"/>
                </a:solidFill>
              </a:rPr>
              <a:t>nicotico</a:t>
            </a:r>
            <a:r>
              <a:rPr lang="it-IT" sz="2400" b="1" dirty="0" smtClean="0">
                <a:solidFill>
                  <a:srgbClr val="7030A0"/>
                </a:solidFill>
              </a:rPr>
              <a:t> gangliare (N1) e neuromuscolare (N2)</a:t>
            </a:r>
            <a:endParaRPr lang="it-IT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N1-Nicotin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454" y="1524000"/>
            <a:ext cx="4232978" cy="4419600"/>
          </a:xfrm>
          <a:prstGeom prst="rect">
            <a:avLst/>
          </a:prstGeom>
          <a:noFill/>
        </p:spPr>
      </p:pic>
      <p:pic>
        <p:nvPicPr>
          <p:cNvPr id="5" name="Picture 2" descr="N2-Nicotin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930" y="1524000"/>
            <a:ext cx="4233270" cy="4419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151" y="369920"/>
            <a:ext cx="2398217" cy="935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92081" y="1118065"/>
            <a:ext cx="2360815" cy="11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6529" rIns="0" bIns="0" rtlCol="0">
            <a:spAutoFit/>
          </a:bodyPr>
          <a:lstStyle/>
          <a:p>
            <a:pPr marL="2696210">
              <a:lnSpc>
                <a:spcPts val="5105"/>
              </a:lnSpc>
            </a:pPr>
            <a:r>
              <a:rPr u="heavy" spc="-5" dirty="0">
                <a:solidFill>
                  <a:srgbClr val="FF3399"/>
                </a:solidFill>
              </a:rPr>
              <a:t>Nicotina</a:t>
            </a:r>
          </a:p>
        </p:txBody>
      </p:sp>
      <p:sp>
        <p:nvSpPr>
          <p:cNvPr id="6" name="object 6"/>
          <p:cNvSpPr/>
          <p:nvPr/>
        </p:nvSpPr>
        <p:spPr>
          <a:xfrm>
            <a:off x="2107272" y="989222"/>
            <a:ext cx="4650968" cy="648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67888" y="1683326"/>
            <a:ext cx="3358337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36072" y="2036615"/>
            <a:ext cx="1226127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05302" y="2406540"/>
            <a:ext cx="3283521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78377" y="2772288"/>
            <a:ext cx="1737360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68584" y="5320145"/>
            <a:ext cx="602672" cy="1197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01490" y="5440045"/>
            <a:ext cx="490855" cy="934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dirty="0">
                <a:solidFill>
                  <a:srgbClr val="FF5050"/>
                </a:solidFill>
                <a:latin typeface="Comic Sans MS"/>
                <a:cs typeface="Comic Sans MS"/>
              </a:rPr>
              <a:t>+</a:t>
            </a:r>
            <a:endParaRPr sz="60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43200" y="5353396"/>
            <a:ext cx="3574465" cy="4904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776795" y="5419407"/>
            <a:ext cx="3493770" cy="35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dirty="0">
                <a:solidFill>
                  <a:srgbClr val="FF5050"/>
                </a:solidFill>
                <a:latin typeface="Comic Sans MS"/>
                <a:cs typeface="Comic Sans MS"/>
              </a:rPr>
              <a:t>EFFETTI</a:t>
            </a:r>
            <a:r>
              <a:rPr sz="2200" b="1" spc="-70" dirty="0">
                <a:solidFill>
                  <a:srgbClr val="FF5050"/>
                </a:solidFill>
                <a:latin typeface="Comic Sans MS"/>
                <a:cs typeface="Comic Sans MS"/>
              </a:rPr>
              <a:t> </a:t>
            </a:r>
            <a:r>
              <a:rPr sz="2200" b="1" spc="-5" dirty="0">
                <a:solidFill>
                  <a:srgbClr val="FF5050"/>
                </a:solidFill>
                <a:latin typeface="Comic Sans MS"/>
                <a:cs typeface="Comic Sans MS"/>
              </a:rPr>
              <a:t>STIMOLATORI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71545" y="6047508"/>
            <a:ext cx="3071545" cy="4904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106747" y="6113145"/>
            <a:ext cx="2986405" cy="35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dirty="0">
                <a:solidFill>
                  <a:srgbClr val="FF5050"/>
                </a:solidFill>
                <a:latin typeface="Comic Sans MS"/>
                <a:cs typeface="Comic Sans MS"/>
              </a:rPr>
              <a:t>EFFETTI</a:t>
            </a:r>
            <a:r>
              <a:rPr sz="2200" b="1" spc="-100" dirty="0">
                <a:solidFill>
                  <a:srgbClr val="FF5050"/>
                </a:solidFill>
                <a:latin typeface="Comic Sans MS"/>
                <a:cs typeface="Comic Sans MS"/>
              </a:rPr>
              <a:t> </a:t>
            </a:r>
            <a:r>
              <a:rPr sz="2200" b="1" dirty="0">
                <a:solidFill>
                  <a:srgbClr val="FF5050"/>
                </a:solidFill>
                <a:latin typeface="Comic Sans MS"/>
                <a:cs typeface="Comic Sans MS"/>
              </a:rPr>
              <a:t>INIBITORI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65222" y="3902830"/>
            <a:ext cx="4447311" cy="6483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85"/>
              </a:lnSpc>
            </a:pPr>
            <a:r>
              <a:rPr dirty="0"/>
              <a:t>-Attività</a:t>
            </a:r>
            <a:r>
              <a:rPr spc="-70" dirty="0"/>
              <a:t> </a:t>
            </a:r>
            <a:r>
              <a:rPr spc="-5" dirty="0"/>
              <a:t>farmacologiche-</a:t>
            </a:r>
          </a:p>
          <a:p>
            <a:pPr marL="775970" marR="534035" algn="ctr">
              <a:lnSpc>
                <a:spcPct val="99000"/>
              </a:lnSpc>
              <a:spcBef>
                <a:spcPts val="1775"/>
              </a:spcBef>
            </a:pPr>
            <a:r>
              <a:rPr sz="2400" spc="-5" dirty="0">
                <a:solidFill>
                  <a:srgbClr val="FFFFFF"/>
                </a:solidFill>
              </a:rPr>
              <a:t>Agisce </a:t>
            </a:r>
            <a:r>
              <a:rPr sz="2400" dirty="0">
                <a:solidFill>
                  <a:srgbClr val="FFFFFF"/>
                </a:solidFill>
              </a:rPr>
              <a:t>su</a:t>
            </a:r>
            <a:r>
              <a:rPr sz="2400" spc="-50" dirty="0">
                <a:solidFill>
                  <a:srgbClr val="FFFFFF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numerosi</a:t>
            </a:r>
            <a:r>
              <a:rPr sz="2400" spc="-25" dirty="0">
                <a:solidFill>
                  <a:srgbClr val="FFFFFF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siti  </a:t>
            </a:r>
            <a:r>
              <a:rPr sz="2400" spc="-5" dirty="0">
                <a:solidFill>
                  <a:srgbClr val="FFFFFF"/>
                </a:solidFill>
              </a:rPr>
              <a:t>d’azione  </a:t>
            </a:r>
            <a:r>
              <a:rPr sz="2400" b="1" spc="-5" dirty="0">
                <a:solidFill>
                  <a:srgbClr val="66CCFF"/>
                </a:solidFill>
                <a:latin typeface="Comic Sans MS"/>
                <a:cs typeface="Comic Sans MS"/>
              </a:rPr>
              <a:t>DESENSITIZZANDO</a:t>
            </a:r>
            <a:endParaRPr sz="2400">
              <a:latin typeface="Comic Sans MS"/>
              <a:cs typeface="Comic Sans MS"/>
            </a:endParaRPr>
          </a:p>
          <a:p>
            <a:pPr marL="1718945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solidFill>
                  <a:srgbClr val="FFFFFF"/>
                </a:solidFill>
              </a:rPr>
              <a:t>i</a:t>
            </a:r>
            <a:r>
              <a:rPr sz="2400" spc="-70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recettori</a:t>
            </a:r>
            <a:endParaRPr sz="2400"/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00">
              <a:latin typeface="Times New Roman"/>
              <a:cs typeface="Times New Roman"/>
            </a:endParaRPr>
          </a:p>
          <a:p>
            <a:pPr marL="111125" algn="ctr">
              <a:lnSpc>
                <a:spcPct val="100000"/>
              </a:lnSpc>
              <a:tabLst>
                <a:tab pos="764540" algn="l"/>
                <a:tab pos="2961005" algn="l"/>
              </a:tabLst>
            </a:pPr>
            <a:r>
              <a:rPr b="1" dirty="0">
                <a:solidFill>
                  <a:srgbClr val="FFFFFF"/>
                </a:solidFill>
                <a:latin typeface="Comic Sans MS"/>
                <a:cs typeface="Comic Sans MS"/>
              </a:rPr>
              <a:t>LA	</a:t>
            </a:r>
            <a:r>
              <a:rPr b="1" spc="-5" dirty="0">
                <a:solidFill>
                  <a:srgbClr val="FFFFFF"/>
                </a:solidFill>
                <a:latin typeface="Comic Sans MS"/>
                <a:cs typeface="Comic Sans MS"/>
              </a:rPr>
              <a:t>RISPOSTA	FINALE</a:t>
            </a:r>
          </a:p>
        </p:txBody>
      </p:sp>
      <p:sp>
        <p:nvSpPr>
          <p:cNvPr id="19" name="object 19"/>
          <p:cNvSpPr/>
          <p:nvPr/>
        </p:nvSpPr>
        <p:spPr>
          <a:xfrm>
            <a:off x="4206240" y="4439001"/>
            <a:ext cx="714894" cy="12718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8524" y="4432744"/>
            <a:ext cx="2540" cy="748030"/>
          </a:xfrm>
          <a:custGeom>
            <a:avLst/>
            <a:gdLst/>
            <a:ahLst/>
            <a:cxnLst/>
            <a:rect l="l" t="t" r="r" b="b"/>
            <a:pathLst>
              <a:path w="2539" h="748029">
                <a:moveTo>
                  <a:pt x="2119" y="0"/>
                </a:moveTo>
                <a:lnTo>
                  <a:pt x="0" y="747775"/>
                </a:lnTo>
              </a:path>
            </a:pathLst>
          </a:custGeom>
          <a:ln w="76199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55817" y="4913545"/>
            <a:ext cx="267335" cy="366395"/>
          </a:xfrm>
          <a:custGeom>
            <a:avLst/>
            <a:gdLst/>
            <a:ahLst/>
            <a:cxnLst/>
            <a:rect l="l" t="t" r="r" b="b"/>
            <a:pathLst>
              <a:path w="267335" h="366395">
                <a:moveTo>
                  <a:pt x="38408" y="0"/>
                </a:moveTo>
                <a:lnTo>
                  <a:pt x="23561" y="2891"/>
                </a:lnTo>
                <a:lnTo>
                  <a:pt x="10994" y="11325"/>
                </a:lnTo>
                <a:lnTo>
                  <a:pt x="2919" y="23500"/>
                </a:lnTo>
                <a:lnTo>
                  <a:pt x="0" y="37814"/>
                </a:lnTo>
                <a:lnTo>
                  <a:pt x="2898" y="52663"/>
                </a:lnTo>
                <a:lnTo>
                  <a:pt x="132426" y="366035"/>
                </a:lnTo>
                <a:lnTo>
                  <a:pt x="215635" y="167915"/>
                </a:lnTo>
                <a:lnTo>
                  <a:pt x="132997" y="167915"/>
                </a:lnTo>
                <a:lnTo>
                  <a:pt x="73320" y="23554"/>
                </a:lnTo>
                <a:lnTo>
                  <a:pt x="64888" y="10994"/>
                </a:lnTo>
                <a:lnTo>
                  <a:pt x="52717" y="2921"/>
                </a:lnTo>
                <a:lnTo>
                  <a:pt x="38408" y="0"/>
                </a:lnTo>
                <a:close/>
              </a:path>
              <a:path w="267335" h="366395">
                <a:moveTo>
                  <a:pt x="228531" y="535"/>
                </a:moveTo>
                <a:lnTo>
                  <a:pt x="214204" y="3376"/>
                </a:lnTo>
                <a:lnTo>
                  <a:pt x="201987" y="11381"/>
                </a:lnTo>
                <a:lnTo>
                  <a:pt x="193487" y="23897"/>
                </a:lnTo>
                <a:lnTo>
                  <a:pt x="132997" y="167915"/>
                </a:lnTo>
                <a:lnTo>
                  <a:pt x="215635" y="167915"/>
                </a:lnTo>
                <a:lnTo>
                  <a:pt x="263731" y="53399"/>
                </a:lnTo>
                <a:lnTo>
                  <a:pt x="266717" y="38570"/>
                </a:lnTo>
                <a:lnTo>
                  <a:pt x="263880" y="24242"/>
                </a:lnTo>
                <a:lnTo>
                  <a:pt x="255877" y="12021"/>
                </a:lnTo>
                <a:lnTo>
                  <a:pt x="243360" y="3514"/>
                </a:lnTo>
                <a:lnTo>
                  <a:pt x="228531" y="535"/>
                </a:lnTo>
                <a:close/>
              </a:path>
            </a:pathLst>
          </a:custGeom>
          <a:solidFill>
            <a:srgbClr val="FF4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Risultati immagini per desensitizzazione"/>
          <p:cNvPicPr>
            <a:picLocks noChangeAspect="1" noChangeArrowheads="1"/>
          </p:cNvPicPr>
          <p:nvPr/>
        </p:nvPicPr>
        <p:blipFill>
          <a:blip r:embed="rId2" cstate="print"/>
          <a:srcRect b="7708"/>
          <a:stretch>
            <a:fillRect/>
          </a:stretch>
        </p:blipFill>
        <p:spPr bwMode="auto">
          <a:xfrm>
            <a:off x="533400" y="761999"/>
            <a:ext cx="7912459" cy="5474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151" y="369920"/>
            <a:ext cx="2398217" cy="935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92081" y="1118065"/>
            <a:ext cx="2360815" cy="11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98217" y="989222"/>
            <a:ext cx="4069079" cy="648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30212" y="471170"/>
            <a:ext cx="3983354" cy="1068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5335">
              <a:lnSpc>
                <a:spcPts val="5105"/>
              </a:lnSpc>
            </a:pPr>
            <a:r>
              <a:rPr u="heavy" spc="-5" dirty="0">
                <a:solidFill>
                  <a:srgbClr val="FF3399"/>
                </a:solidFill>
              </a:rPr>
              <a:t>Nicotina</a:t>
            </a:r>
          </a:p>
          <a:p>
            <a:pPr marL="12700">
              <a:lnSpc>
                <a:spcPts val="3185"/>
              </a:lnSpc>
            </a:pPr>
            <a:r>
              <a:rPr sz="3000" spc="-5" dirty="0">
                <a:solidFill>
                  <a:srgbClr val="F78DF2"/>
                </a:solidFill>
              </a:rPr>
              <a:t>-Meccanismo</a:t>
            </a:r>
            <a:r>
              <a:rPr sz="3000" spc="-40" dirty="0">
                <a:solidFill>
                  <a:srgbClr val="F78DF2"/>
                </a:solidFill>
              </a:rPr>
              <a:t> </a:t>
            </a:r>
            <a:r>
              <a:rPr sz="3000" spc="-5" dirty="0">
                <a:solidFill>
                  <a:srgbClr val="F78DF2"/>
                </a:solidFill>
              </a:rPr>
              <a:t>d’azione-</a:t>
            </a:r>
            <a:endParaRPr sz="3000"/>
          </a:p>
        </p:txBody>
      </p:sp>
      <p:sp>
        <p:nvSpPr>
          <p:cNvPr id="7" name="object 7"/>
          <p:cNvSpPr/>
          <p:nvPr/>
        </p:nvSpPr>
        <p:spPr>
          <a:xfrm>
            <a:off x="8312" y="2418999"/>
            <a:ext cx="3192081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174" y="2484120"/>
            <a:ext cx="311975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fase iniziale (fase</a:t>
            </a:r>
            <a:r>
              <a:rPr sz="2400" b="1" spc="-45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1)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73928" y="2115583"/>
            <a:ext cx="2560319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58041" y="2468881"/>
            <a:ext cx="3196247" cy="5320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54625" y="2838799"/>
            <a:ext cx="3815537" cy="540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81175" y="2182977"/>
            <a:ext cx="3733800" cy="110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99000"/>
              </a:lnSpc>
              <a:tabLst>
                <a:tab pos="1171575" algn="l"/>
                <a:tab pos="1557655" algn="l"/>
                <a:tab pos="1946910" algn="l"/>
                <a:tab pos="2759075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stimola	le	cellule  gangliari e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facilita la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trasmissione	degli	impulsi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30637" y="2666999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5">
                <a:moveTo>
                  <a:pt x="0" y="0"/>
                </a:moveTo>
                <a:lnTo>
                  <a:pt x="937894" y="0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24043" y="2544753"/>
            <a:ext cx="335915" cy="245110"/>
          </a:xfrm>
          <a:custGeom>
            <a:avLst/>
            <a:gdLst/>
            <a:ahLst/>
            <a:cxnLst/>
            <a:rect l="l" t="t" r="r" b="b"/>
            <a:pathLst>
              <a:path w="335914" h="245110">
                <a:moveTo>
                  <a:pt x="34771" y="0"/>
                </a:moveTo>
                <a:lnTo>
                  <a:pt x="21643" y="2636"/>
                </a:lnTo>
                <a:lnTo>
                  <a:pt x="10462" y="10004"/>
                </a:lnTo>
                <a:lnTo>
                  <a:pt x="2693" y="21497"/>
                </a:lnTo>
                <a:lnTo>
                  <a:pt x="0" y="35102"/>
                </a:lnTo>
                <a:lnTo>
                  <a:pt x="2640" y="48229"/>
                </a:lnTo>
                <a:lnTo>
                  <a:pt x="10009" y="59410"/>
                </a:lnTo>
                <a:lnTo>
                  <a:pt x="21502" y="67179"/>
                </a:lnTo>
                <a:lnTo>
                  <a:pt x="153684" y="122246"/>
                </a:lnTo>
                <a:lnTo>
                  <a:pt x="21502" y="177326"/>
                </a:lnTo>
                <a:lnTo>
                  <a:pt x="10009" y="185087"/>
                </a:lnTo>
                <a:lnTo>
                  <a:pt x="2640" y="196265"/>
                </a:lnTo>
                <a:lnTo>
                  <a:pt x="0" y="209391"/>
                </a:lnTo>
                <a:lnTo>
                  <a:pt x="2693" y="222995"/>
                </a:lnTo>
                <a:lnTo>
                  <a:pt x="10462" y="234489"/>
                </a:lnTo>
                <a:lnTo>
                  <a:pt x="21643" y="241858"/>
                </a:lnTo>
                <a:lnTo>
                  <a:pt x="34771" y="244498"/>
                </a:lnTo>
                <a:lnTo>
                  <a:pt x="48375" y="241804"/>
                </a:lnTo>
                <a:lnTo>
                  <a:pt x="335294" y="122246"/>
                </a:lnTo>
                <a:lnTo>
                  <a:pt x="48375" y="2701"/>
                </a:lnTo>
                <a:lnTo>
                  <a:pt x="34771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7632" y="4488870"/>
            <a:ext cx="3653447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94718" y="4846325"/>
            <a:ext cx="2639288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6601" y="5212079"/>
            <a:ext cx="3512121" cy="5444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44832" y="5581996"/>
            <a:ext cx="2739047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03662" y="5084761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5">
                <a:moveTo>
                  <a:pt x="0" y="0"/>
                </a:moveTo>
                <a:lnTo>
                  <a:pt x="937894" y="0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97068" y="4962510"/>
            <a:ext cx="335915" cy="245110"/>
          </a:xfrm>
          <a:custGeom>
            <a:avLst/>
            <a:gdLst/>
            <a:ahLst/>
            <a:cxnLst/>
            <a:rect l="l" t="t" r="r" b="b"/>
            <a:pathLst>
              <a:path w="335914" h="245110">
                <a:moveTo>
                  <a:pt x="34771" y="0"/>
                </a:moveTo>
                <a:lnTo>
                  <a:pt x="21643" y="2640"/>
                </a:lnTo>
                <a:lnTo>
                  <a:pt x="10462" y="10009"/>
                </a:lnTo>
                <a:lnTo>
                  <a:pt x="2693" y="21502"/>
                </a:lnTo>
                <a:lnTo>
                  <a:pt x="0" y="35107"/>
                </a:lnTo>
                <a:lnTo>
                  <a:pt x="2640" y="48233"/>
                </a:lnTo>
                <a:lnTo>
                  <a:pt x="10009" y="59410"/>
                </a:lnTo>
                <a:lnTo>
                  <a:pt x="21502" y="67171"/>
                </a:lnTo>
                <a:lnTo>
                  <a:pt x="153684" y="122251"/>
                </a:lnTo>
                <a:lnTo>
                  <a:pt x="21502" y="177318"/>
                </a:lnTo>
                <a:lnTo>
                  <a:pt x="10009" y="185087"/>
                </a:lnTo>
                <a:lnTo>
                  <a:pt x="2640" y="196268"/>
                </a:lnTo>
                <a:lnTo>
                  <a:pt x="0" y="209396"/>
                </a:lnTo>
                <a:lnTo>
                  <a:pt x="2693" y="223000"/>
                </a:lnTo>
                <a:lnTo>
                  <a:pt x="10462" y="234492"/>
                </a:lnTo>
                <a:lnTo>
                  <a:pt x="21643" y="241857"/>
                </a:lnTo>
                <a:lnTo>
                  <a:pt x="34771" y="244492"/>
                </a:lnTo>
                <a:lnTo>
                  <a:pt x="48375" y="241796"/>
                </a:lnTo>
                <a:lnTo>
                  <a:pt x="335294" y="122251"/>
                </a:lnTo>
                <a:lnTo>
                  <a:pt x="48375" y="2693"/>
                </a:lnTo>
                <a:lnTo>
                  <a:pt x="34771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970" y="4779816"/>
            <a:ext cx="3819702" cy="5403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71854" y="5133108"/>
            <a:ext cx="1429791" cy="5278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6988" y="4843145"/>
            <a:ext cx="3729990" cy="737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fase</a:t>
            </a:r>
            <a:r>
              <a:rPr sz="2400" b="1" spc="-55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post-depolarizzante</a:t>
            </a:r>
            <a:endParaRPr sz="2400">
              <a:latin typeface="Comic Sans MS"/>
              <a:cs typeface="Comic Sans MS"/>
            </a:endParaRPr>
          </a:p>
          <a:p>
            <a:pPr marL="1338580">
              <a:lnSpc>
                <a:spcPts val="2840"/>
              </a:lnSpc>
            </a:pP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(fase</a:t>
            </a:r>
            <a:r>
              <a:rPr sz="2400" b="1" spc="-85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66FFFF"/>
                </a:solidFill>
                <a:latin typeface="Comic Sans MS"/>
                <a:cs typeface="Comic Sans MS"/>
              </a:rPr>
              <a:t>2)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96193" y="6205451"/>
            <a:ext cx="3458095" cy="5153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920615" y="4556049"/>
            <a:ext cx="3669665" cy="2082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 marR="5080" algn="ctr">
              <a:lnSpc>
                <a:spcPct val="99500"/>
              </a:lnSpc>
              <a:tabLst>
                <a:tab pos="572135" algn="l"/>
                <a:tab pos="1864995" algn="l"/>
                <a:tab pos="2172970" algn="l"/>
                <a:tab pos="2623185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alla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stimolazione</a:t>
            </a:r>
            <a:r>
              <a:rPr sz="2400" b="1" spc="-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iniziale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fa	seguito,	molto  rapidamente,	un	blocco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della</a:t>
            </a:r>
            <a:r>
              <a:rPr sz="2400" b="1" spc="-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trasmissione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z="2300" spc="-5" dirty="0">
                <a:solidFill>
                  <a:srgbClr val="FF0066"/>
                </a:solidFill>
                <a:latin typeface="Comic Sans MS"/>
                <a:cs typeface="Comic Sans MS"/>
              </a:rPr>
              <a:t>DESENSITIZZAZIONE</a:t>
            </a:r>
            <a:endParaRPr sz="23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7071" t="4763" r="7071" b="34293"/>
          <a:stretch>
            <a:fillRect/>
          </a:stretch>
        </p:blipFill>
        <p:spPr>
          <a:xfrm>
            <a:off x="457200" y="0"/>
            <a:ext cx="5599500" cy="2809905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l="7408" t="5239" r="7071" b="10955"/>
          <a:stretch>
            <a:fillRect/>
          </a:stretch>
        </p:blipFill>
        <p:spPr>
          <a:xfrm>
            <a:off x="3414078" y="2819400"/>
            <a:ext cx="5577522" cy="3863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25342" y="245229"/>
            <a:ext cx="2398217" cy="939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0272" y="997529"/>
            <a:ext cx="2360815" cy="11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756535">
              <a:lnSpc>
                <a:spcPct val="100000"/>
              </a:lnSpc>
            </a:pPr>
            <a:r>
              <a:rPr u="heavy" spc="-5" dirty="0">
                <a:solidFill>
                  <a:srgbClr val="FF3399"/>
                </a:solidFill>
              </a:rPr>
              <a:t>Nicotina</a:t>
            </a:r>
          </a:p>
        </p:txBody>
      </p:sp>
      <p:sp>
        <p:nvSpPr>
          <p:cNvPr id="6" name="object 6"/>
          <p:cNvSpPr/>
          <p:nvPr/>
        </p:nvSpPr>
        <p:spPr>
          <a:xfrm>
            <a:off x="1637601" y="989222"/>
            <a:ext cx="5590311" cy="648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50272" y="1446409"/>
            <a:ext cx="2364968" cy="648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74444" y="1066482"/>
            <a:ext cx="5495925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19885" marR="5080" indent="-1607820">
              <a:lnSpc>
                <a:spcPct val="100000"/>
              </a:lnSpc>
            </a:pPr>
            <a:r>
              <a:rPr sz="3000" spc="-5" dirty="0">
                <a:solidFill>
                  <a:srgbClr val="F78DF2"/>
                </a:solidFill>
                <a:latin typeface="Comic Sans MS"/>
                <a:cs typeface="Comic Sans MS"/>
              </a:rPr>
              <a:t>-azione </a:t>
            </a:r>
            <a:r>
              <a:rPr sz="3000" dirty="0">
                <a:solidFill>
                  <a:srgbClr val="F78DF2"/>
                </a:solidFill>
                <a:latin typeface="Comic Sans MS"/>
                <a:cs typeface="Comic Sans MS"/>
              </a:rPr>
              <a:t>bifasica sulla</a:t>
            </a:r>
            <a:r>
              <a:rPr sz="3000" spc="-75" dirty="0">
                <a:solidFill>
                  <a:srgbClr val="F78DF2"/>
                </a:solidFill>
                <a:latin typeface="Comic Sans MS"/>
                <a:cs typeface="Comic Sans MS"/>
              </a:rPr>
              <a:t> </a:t>
            </a:r>
            <a:r>
              <a:rPr sz="3000" dirty="0">
                <a:solidFill>
                  <a:srgbClr val="F78DF2"/>
                </a:solidFill>
                <a:latin typeface="Comic Sans MS"/>
                <a:cs typeface="Comic Sans MS"/>
              </a:rPr>
              <a:t>Midollare  del</a:t>
            </a:r>
            <a:r>
              <a:rPr sz="3000" spc="-70" dirty="0">
                <a:solidFill>
                  <a:srgbClr val="F78DF2"/>
                </a:solidFill>
                <a:latin typeface="Comic Sans MS"/>
                <a:cs typeface="Comic Sans MS"/>
              </a:rPr>
              <a:t> </a:t>
            </a:r>
            <a:r>
              <a:rPr sz="3000" spc="-5" dirty="0">
                <a:solidFill>
                  <a:srgbClr val="F78DF2"/>
                </a:solidFill>
                <a:latin typeface="Comic Sans MS"/>
                <a:cs typeface="Comic Sans MS"/>
              </a:rPr>
              <a:t>Surrene-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9462" y="2527063"/>
            <a:ext cx="2140521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7066" y="2592070"/>
            <a:ext cx="206121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66FFFF"/>
                </a:solidFill>
                <a:latin typeface="Comic Sans MS"/>
                <a:cs typeface="Comic Sans MS"/>
              </a:rPr>
              <a:t>a BASSE</a:t>
            </a:r>
            <a:r>
              <a:rPr sz="2400" b="1" spc="-95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dosi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57800" y="2298463"/>
            <a:ext cx="3005048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69038" y="2655917"/>
            <a:ext cx="1974278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88815" y="2383790"/>
            <a:ext cx="2919095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marR="5080" indent="-515620">
              <a:lnSpc>
                <a:spcPts val="2800"/>
              </a:lnSpc>
            </a:pPr>
            <a:r>
              <a:rPr sz="2400" b="1" dirty="0">
                <a:solidFill>
                  <a:srgbClr val="FF5050"/>
                </a:solidFill>
                <a:latin typeface="Comic Sans MS"/>
                <a:cs typeface="Comic Sans MS"/>
              </a:rPr>
              <a:t>stimola il </a:t>
            </a:r>
            <a:r>
              <a:rPr sz="2400" b="1" spc="-5" dirty="0">
                <a:solidFill>
                  <a:srgbClr val="FF5050"/>
                </a:solidFill>
                <a:latin typeface="Comic Sans MS"/>
                <a:cs typeface="Comic Sans MS"/>
              </a:rPr>
              <a:t>rilascio</a:t>
            </a:r>
            <a:r>
              <a:rPr sz="2400" b="1" spc="-85" dirty="0">
                <a:solidFill>
                  <a:srgbClr val="FF505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5050"/>
                </a:solidFill>
                <a:latin typeface="Comic Sans MS"/>
                <a:cs typeface="Comic Sans MS"/>
              </a:rPr>
              <a:t>di  </a:t>
            </a:r>
            <a:r>
              <a:rPr sz="2400" b="1" spc="-5" dirty="0">
                <a:solidFill>
                  <a:srgbClr val="FF5050"/>
                </a:solidFill>
                <a:latin typeface="Comic Sans MS"/>
                <a:cs typeface="Comic Sans MS"/>
              </a:rPr>
              <a:t>catecolamine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71900" y="2819399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5">
                <a:moveTo>
                  <a:pt x="0" y="0"/>
                </a:moveTo>
                <a:lnTo>
                  <a:pt x="937894" y="0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5305" y="2697153"/>
            <a:ext cx="335915" cy="245110"/>
          </a:xfrm>
          <a:custGeom>
            <a:avLst/>
            <a:gdLst/>
            <a:ahLst/>
            <a:cxnLst/>
            <a:rect l="l" t="t" r="r" b="b"/>
            <a:pathLst>
              <a:path w="335914" h="245110">
                <a:moveTo>
                  <a:pt x="34771" y="0"/>
                </a:moveTo>
                <a:lnTo>
                  <a:pt x="21643" y="2636"/>
                </a:lnTo>
                <a:lnTo>
                  <a:pt x="10462" y="10004"/>
                </a:lnTo>
                <a:lnTo>
                  <a:pt x="2693" y="21497"/>
                </a:lnTo>
                <a:lnTo>
                  <a:pt x="0" y="35102"/>
                </a:lnTo>
                <a:lnTo>
                  <a:pt x="2640" y="48229"/>
                </a:lnTo>
                <a:lnTo>
                  <a:pt x="10009" y="59410"/>
                </a:lnTo>
                <a:lnTo>
                  <a:pt x="21502" y="67179"/>
                </a:lnTo>
                <a:lnTo>
                  <a:pt x="153684" y="122246"/>
                </a:lnTo>
                <a:lnTo>
                  <a:pt x="21502" y="177326"/>
                </a:lnTo>
                <a:lnTo>
                  <a:pt x="10009" y="185087"/>
                </a:lnTo>
                <a:lnTo>
                  <a:pt x="2640" y="196265"/>
                </a:lnTo>
                <a:lnTo>
                  <a:pt x="0" y="209391"/>
                </a:lnTo>
                <a:lnTo>
                  <a:pt x="2693" y="222995"/>
                </a:lnTo>
                <a:lnTo>
                  <a:pt x="10462" y="234489"/>
                </a:lnTo>
                <a:lnTo>
                  <a:pt x="21643" y="241858"/>
                </a:lnTo>
                <a:lnTo>
                  <a:pt x="34771" y="244498"/>
                </a:lnTo>
                <a:lnTo>
                  <a:pt x="48375" y="241804"/>
                </a:lnTo>
                <a:lnTo>
                  <a:pt x="335294" y="122246"/>
                </a:lnTo>
                <a:lnTo>
                  <a:pt x="48375" y="2701"/>
                </a:lnTo>
                <a:lnTo>
                  <a:pt x="34771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3371" y="4675903"/>
            <a:ext cx="2090648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21168" y="4741545"/>
            <a:ext cx="200469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66FFFF"/>
                </a:solidFill>
                <a:latin typeface="Comic Sans MS"/>
                <a:cs typeface="Comic Sans MS"/>
              </a:rPr>
              <a:t>ad ALTE</a:t>
            </a:r>
            <a:r>
              <a:rPr sz="2400" b="1" spc="-100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66FFFF"/>
                </a:solidFill>
                <a:latin typeface="Comic Sans MS"/>
                <a:cs typeface="Comic Sans MS"/>
              </a:rPr>
              <a:t>dosi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08168" y="4493023"/>
            <a:ext cx="3599408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88328" y="4850477"/>
            <a:ext cx="1039091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137085" y="4577715"/>
            <a:ext cx="3526790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7940" marR="5080" indent="-1285875">
              <a:lnSpc>
                <a:spcPts val="2800"/>
              </a:lnSpc>
            </a:pPr>
            <a:r>
              <a:rPr sz="2400" b="1" spc="-5" dirty="0">
                <a:solidFill>
                  <a:srgbClr val="FF5050"/>
                </a:solidFill>
                <a:latin typeface="Comic Sans MS"/>
                <a:cs typeface="Comic Sans MS"/>
              </a:rPr>
              <a:t>Previene </a:t>
            </a:r>
            <a:r>
              <a:rPr sz="2400" b="1" dirty="0">
                <a:solidFill>
                  <a:srgbClr val="FF5050"/>
                </a:solidFill>
                <a:latin typeface="Comic Sans MS"/>
                <a:cs typeface="Comic Sans MS"/>
              </a:rPr>
              <a:t>il </a:t>
            </a:r>
            <a:r>
              <a:rPr sz="2400" b="1" spc="-5" dirty="0">
                <a:solidFill>
                  <a:srgbClr val="FF5050"/>
                </a:solidFill>
                <a:latin typeface="Comic Sans MS"/>
                <a:cs typeface="Comic Sans MS"/>
              </a:rPr>
              <a:t>rilascio delle  </a:t>
            </a:r>
            <a:r>
              <a:rPr sz="2400" b="1" dirty="0">
                <a:solidFill>
                  <a:srgbClr val="FF5050"/>
                </a:solidFill>
                <a:latin typeface="Comic Sans MS"/>
                <a:cs typeface="Comic Sans MS"/>
              </a:rPr>
              <a:t>stesse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71900" y="4952999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5">
                <a:moveTo>
                  <a:pt x="0" y="0"/>
                </a:moveTo>
                <a:lnTo>
                  <a:pt x="937894" y="0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65305" y="4830753"/>
            <a:ext cx="335915" cy="244475"/>
          </a:xfrm>
          <a:custGeom>
            <a:avLst/>
            <a:gdLst/>
            <a:ahLst/>
            <a:cxnLst/>
            <a:rect l="l" t="t" r="r" b="b"/>
            <a:pathLst>
              <a:path w="335914" h="244475">
                <a:moveTo>
                  <a:pt x="34771" y="0"/>
                </a:moveTo>
                <a:lnTo>
                  <a:pt x="21643" y="2636"/>
                </a:lnTo>
                <a:lnTo>
                  <a:pt x="10462" y="10004"/>
                </a:lnTo>
                <a:lnTo>
                  <a:pt x="2693" y="21497"/>
                </a:lnTo>
                <a:lnTo>
                  <a:pt x="0" y="35101"/>
                </a:lnTo>
                <a:lnTo>
                  <a:pt x="2640" y="48227"/>
                </a:lnTo>
                <a:lnTo>
                  <a:pt x="10009" y="59405"/>
                </a:lnTo>
                <a:lnTo>
                  <a:pt x="21502" y="67166"/>
                </a:lnTo>
                <a:lnTo>
                  <a:pt x="153684" y="122246"/>
                </a:lnTo>
                <a:lnTo>
                  <a:pt x="21502" y="177326"/>
                </a:lnTo>
                <a:lnTo>
                  <a:pt x="10009" y="185087"/>
                </a:lnTo>
                <a:lnTo>
                  <a:pt x="2640" y="196265"/>
                </a:lnTo>
                <a:lnTo>
                  <a:pt x="0" y="209391"/>
                </a:lnTo>
                <a:lnTo>
                  <a:pt x="2693" y="222995"/>
                </a:lnTo>
                <a:lnTo>
                  <a:pt x="10462" y="234487"/>
                </a:lnTo>
                <a:lnTo>
                  <a:pt x="21643" y="241851"/>
                </a:lnTo>
                <a:lnTo>
                  <a:pt x="34771" y="244487"/>
                </a:lnTo>
                <a:lnTo>
                  <a:pt x="48375" y="241791"/>
                </a:lnTo>
                <a:lnTo>
                  <a:pt x="335294" y="122246"/>
                </a:lnTo>
                <a:lnTo>
                  <a:pt x="48375" y="2701"/>
                </a:lnTo>
                <a:lnTo>
                  <a:pt x="34771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25342" y="245229"/>
            <a:ext cx="2398217" cy="939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0272" y="997529"/>
            <a:ext cx="2360815" cy="11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756535">
              <a:lnSpc>
                <a:spcPct val="100000"/>
              </a:lnSpc>
            </a:pPr>
            <a:r>
              <a:rPr u="heavy" spc="-5" dirty="0">
                <a:solidFill>
                  <a:srgbClr val="FF3399"/>
                </a:solidFill>
              </a:rPr>
              <a:t>Nicotina</a:t>
            </a:r>
          </a:p>
        </p:txBody>
      </p:sp>
      <p:sp>
        <p:nvSpPr>
          <p:cNvPr id="6" name="object 6"/>
          <p:cNvSpPr/>
          <p:nvPr/>
        </p:nvSpPr>
        <p:spPr>
          <a:xfrm>
            <a:off x="1396542" y="1978424"/>
            <a:ext cx="1641767" cy="677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3331" y="2460567"/>
            <a:ext cx="3088182" cy="677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4512" y="2077402"/>
            <a:ext cx="3002280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22630">
              <a:lnSpc>
                <a:spcPts val="3800"/>
              </a:lnSpc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Sistema  Car</a:t>
            </a: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di</a:t>
            </a: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o</a:t>
            </a: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v</a:t>
            </a: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ascolar</a:t>
            </a: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e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8185" y="5390803"/>
            <a:ext cx="2090648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97368" y="5455920"/>
            <a:ext cx="200469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CCFF"/>
                </a:solidFill>
                <a:latin typeface="Comic Sans MS"/>
                <a:cs typeface="Comic Sans MS"/>
              </a:rPr>
              <a:t>ad ALTE</a:t>
            </a:r>
            <a:r>
              <a:rPr sz="2400" b="1" spc="-100" dirty="0">
                <a:solidFill>
                  <a:srgbClr val="FFCC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CCFF"/>
                </a:solidFill>
                <a:latin typeface="Comic Sans MS"/>
                <a:cs typeface="Comic Sans MS"/>
              </a:rPr>
              <a:t>dosi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79072" y="5415742"/>
            <a:ext cx="665017" cy="1242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3999" y="5410200"/>
            <a:ext cx="0" cy="747395"/>
          </a:xfrm>
          <a:custGeom>
            <a:avLst/>
            <a:gdLst/>
            <a:ahLst/>
            <a:cxnLst/>
            <a:rect l="l" t="t" r="r" b="b"/>
            <a:pathLst>
              <a:path h="747395">
                <a:moveTo>
                  <a:pt x="0" y="0"/>
                </a:moveTo>
                <a:lnTo>
                  <a:pt x="0" y="747394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11748" y="5913111"/>
            <a:ext cx="245110" cy="335280"/>
          </a:xfrm>
          <a:custGeom>
            <a:avLst/>
            <a:gdLst/>
            <a:ahLst/>
            <a:cxnLst/>
            <a:rect l="l" t="t" r="r" b="b"/>
            <a:pathLst>
              <a:path w="245110" h="335279">
                <a:moveTo>
                  <a:pt x="35107" y="0"/>
                </a:moveTo>
                <a:lnTo>
                  <a:pt x="21502" y="2694"/>
                </a:lnTo>
                <a:lnTo>
                  <a:pt x="10009" y="10457"/>
                </a:lnTo>
                <a:lnTo>
                  <a:pt x="2640" y="21636"/>
                </a:lnTo>
                <a:lnTo>
                  <a:pt x="0" y="34762"/>
                </a:lnTo>
                <a:lnTo>
                  <a:pt x="2693" y="48366"/>
                </a:lnTo>
                <a:lnTo>
                  <a:pt x="122251" y="335288"/>
                </a:lnTo>
                <a:lnTo>
                  <a:pt x="197918" y="153678"/>
                </a:lnTo>
                <a:lnTo>
                  <a:pt x="122251" y="153678"/>
                </a:lnTo>
                <a:lnTo>
                  <a:pt x="67171" y="21501"/>
                </a:lnTo>
                <a:lnTo>
                  <a:pt x="59410" y="10007"/>
                </a:lnTo>
                <a:lnTo>
                  <a:pt x="48233" y="2639"/>
                </a:lnTo>
                <a:lnTo>
                  <a:pt x="35107" y="0"/>
                </a:lnTo>
                <a:close/>
              </a:path>
              <a:path w="245110" h="335279">
                <a:moveTo>
                  <a:pt x="209396" y="0"/>
                </a:moveTo>
                <a:lnTo>
                  <a:pt x="196268" y="2639"/>
                </a:lnTo>
                <a:lnTo>
                  <a:pt x="185087" y="10007"/>
                </a:lnTo>
                <a:lnTo>
                  <a:pt x="177318" y="21501"/>
                </a:lnTo>
                <a:lnTo>
                  <a:pt x="122251" y="153678"/>
                </a:lnTo>
                <a:lnTo>
                  <a:pt x="197918" y="153678"/>
                </a:lnTo>
                <a:lnTo>
                  <a:pt x="241796" y="48366"/>
                </a:lnTo>
                <a:lnTo>
                  <a:pt x="244492" y="34762"/>
                </a:lnTo>
                <a:lnTo>
                  <a:pt x="241857" y="21636"/>
                </a:lnTo>
                <a:lnTo>
                  <a:pt x="234492" y="10457"/>
                </a:lnTo>
                <a:lnTo>
                  <a:pt x="223000" y="2694"/>
                </a:lnTo>
                <a:lnTo>
                  <a:pt x="209396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79072" y="3096494"/>
            <a:ext cx="665017" cy="12427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34000" y="3443605"/>
            <a:ext cx="0" cy="747395"/>
          </a:xfrm>
          <a:custGeom>
            <a:avLst/>
            <a:gdLst/>
            <a:ahLst/>
            <a:cxnLst/>
            <a:rect l="l" t="t" r="r" b="b"/>
            <a:pathLst>
              <a:path h="747395">
                <a:moveTo>
                  <a:pt x="0" y="747394"/>
                </a:moveTo>
                <a:lnTo>
                  <a:pt x="0" y="0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11748" y="3352800"/>
            <a:ext cx="245110" cy="335915"/>
          </a:xfrm>
          <a:custGeom>
            <a:avLst/>
            <a:gdLst/>
            <a:ahLst/>
            <a:cxnLst/>
            <a:rect l="l" t="t" r="r" b="b"/>
            <a:pathLst>
              <a:path w="245110" h="335914">
                <a:moveTo>
                  <a:pt x="122251" y="0"/>
                </a:moveTo>
                <a:lnTo>
                  <a:pt x="2693" y="286918"/>
                </a:lnTo>
                <a:lnTo>
                  <a:pt x="0" y="300523"/>
                </a:lnTo>
                <a:lnTo>
                  <a:pt x="2640" y="313650"/>
                </a:lnTo>
                <a:lnTo>
                  <a:pt x="10009" y="324832"/>
                </a:lnTo>
                <a:lnTo>
                  <a:pt x="21502" y="332600"/>
                </a:lnTo>
                <a:lnTo>
                  <a:pt x="35107" y="335294"/>
                </a:lnTo>
                <a:lnTo>
                  <a:pt x="48233" y="332654"/>
                </a:lnTo>
                <a:lnTo>
                  <a:pt x="59410" y="325285"/>
                </a:lnTo>
                <a:lnTo>
                  <a:pt x="67171" y="313791"/>
                </a:lnTo>
                <a:lnTo>
                  <a:pt x="122251" y="181610"/>
                </a:lnTo>
                <a:lnTo>
                  <a:pt x="197919" y="181610"/>
                </a:lnTo>
                <a:lnTo>
                  <a:pt x="122251" y="0"/>
                </a:lnTo>
                <a:close/>
              </a:path>
              <a:path w="245110" h="335914">
                <a:moveTo>
                  <a:pt x="197919" y="181610"/>
                </a:moveTo>
                <a:lnTo>
                  <a:pt x="122251" y="181610"/>
                </a:lnTo>
                <a:lnTo>
                  <a:pt x="177318" y="313791"/>
                </a:lnTo>
                <a:lnTo>
                  <a:pt x="185087" y="325285"/>
                </a:lnTo>
                <a:lnTo>
                  <a:pt x="196268" y="332654"/>
                </a:lnTo>
                <a:lnTo>
                  <a:pt x="209396" y="335294"/>
                </a:lnTo>
                <a:lnTo>
                  <a:pt x="223000" y="332600"/>
                </a:lnTo>
                <a:lnTo>
                  <a:pt x="234494" y="324832"/>
                </a:lnTo>
                <a:lnTo>
                  <a:pt x="241861" y="313650"/>
                </a:lnTo>
                <a:lnTo>
                  <a:pt x="244498" y="300523"/>
                </a:lnTo>
                <a:lnTo>
                  <a:pt x="241796" y="286918"/>
                </a:lnTo>
                <a:lnTo>
                  <a:pt x="197919" y="18161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84967" y="1275999"/>
            <a:ext cx="4617720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422140" y="1334770"/>
            <a:ext cx="4443730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i="1" spc="-30" dirty="0">
                <a:solidFill>
                  <a:srgbClr val="FFFFFF"/>
                </a:solidFill>
                <a:latin typeface="Comic Sans MS"/>
                <a:cs typeface="Comic Sans MS"/>
              </a:rPr>
              <a:t>Liberazione </a:t>
            </a:r>
            <a:r>
              <a:rPr sz="2450" i="1" spc="-25" dirty="0">
                <a:solidFill>
                  <a:srgbClr val="FFFFFF"/>
                </a:solidFill>
                <a:latin typeface="Comic Sans MS"/>
                <a:cs typeface="Comic Sans MS"/>
              </a:rPr>
              <a:t>di </a:t>
            </a:r>
            <a:r>
              <a:rPr sz="2450" i="1" spc="-30" dirty="0">
                <a:solidFill>
                  <a:srgbClr val="FFFFFF"/>
                </a:solidFill>
                <a:latin typeface="Comic Sans MS"/>
                <a:cs typeface="Comic Sans MS"/>
              </a:rPr>
              <a:t>Adrenalina e</a:t>
            </a:r>
            <a:r>
              <a:rPr sz="2450" i="1" spc="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50" i="1" spc="-45" dirty="0">
                <a:solidFill>
                  <a:srgbClr val="FFFFFF"/>
                </a:solidFill>
                <a:latin typeface="Comic Sans MS"/>
                <a:cs typeface="Comic Sans MS"/>
              </a:rPr>
              <a:t>NA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sz="half" idx="3"/>
          </p:nvPr>
        </p:nvSpPr>
        <p:spPr>
          <a:xfrm>
            <a:off x="5562600" y="2895600"/>
            <a:ext cx="2852420" cy="355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8260" algn="ctr">
              <a:lnSpc>
                <a:spcPct val="163300"/>
              </a:lnSpc>
            </a:pPr>
            <a:r>
              <a:rPr spc="-25" dirty="0"/>
              <a:t>pressione</a:t>
            </a:r>
            <a:r>
              <a:rPr spc="-110" dirty="0"/>
              <a:t> </a:t>
            </a:r>
            <a:r>
              <a:rPr spc="-25" dirty="0"/>
              <a:t>sanguigna </a:t>
            </a:r>
            <a:r>
              <a:rPr i="1" spc="-15" dirty="0"/>
              <a:t> </a:t>
            </a:r>
            <a:r>
              <a:rPr i="1" spc="-30" dirty="0"/>
              <a:t>frequenza</a:t>
            </a:r>
            <a:r>
              <a:rPr i="1" spc="-80" dirty="0"/>
              <a:t> </a:t>
            </a:r>
            <a:r>
              <a:rPr i="1" spc="-25" dirty="0"/>
              <a:t>cardiaca</a:t>
            </a:r>
          </a:p>
          <a:p>
            <a:pPr marL="517525">
              <a:lnSpc>
                <a:spcPct val="100000"/>
              </a:lnSpc>
              <a:spcBef>
                <a:spcPts val="1260"/>
              </a:spcBef>
            </a:pPr>
            <a:r>
              <a:rPr spc="-25" dirty="0"/>
              <a:t>peristalsi</a:t>
            </a: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55880" marR="5080" algn="ctr">
              <a:lnSpc>
                <a:spcPct val="96900"/>
              </a:lnSpc>
            </a:pPr>
            <a:r>
              <a:rPr spc="-25" dirty="0"/>
              <a:t>pressione</a:t>
            </a:r>
            <a:r>
              <a:rPr spc="-110" dirty="0"/>
              <a:t> </a:t>
            </a:r>
            <a:r>
              <a:rPr spc="-25" dirty="0"/>
              <a:t>sanguigna </a:t>
            </a:r>
            <a:r>
              <a:rPr i="1" spc="-15" dirty="0"/>
              <a:t> </a:t>
            </a:r>
            <a:r>
              <a:rPr i="1" spc="-20" dirty="0"/>
              <a:t>in </a:t>
            </a:r>
            <a:r>
              <a:rPr i="1" spc="-25" dirty="0"/>
              <a:t>seguito </a:t>
            </a:r>
            <a:r>
              <a:rPr i="1" spc="-20" dirty="0"/>
              <a:t>al </a:t>
            </a:r>
            <a:r>
              <a:rPr i="1" spc="-25" dirty="0"/>
              <a:t>blocco  gangliare</a:t>
            </a:r>
          </a:p>
        </p:txBody>
      </p:sp>
      <p:sp>
        <p:nvSpPr>
          <p:cNvPr id="26" name="object 26"/>
          <p:cNvSpPr/>
          <p:nvPr/>
        </p:nvSpPr>
        <p:spPr>
          <a:xfrm>
            <a:off x="6492240" y="1986747"/>
            <a:ext cx="710737" cy="12676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54341" y="1980856"/>
            <a:ext cx="15240" cy="740410"/>
          </a:xfrm>
          <a:custGeom>
            <a:avLst/>
            <a:gdLst/>
            <a:ahLst/>
            <a:cxnLst/>
            <a:rect l="l" t="t" r="r" b="b"/>
            <a:pathLst>
              <a:path w="15240" h="740410">
                <a:moveTo>
                  <a:pt x="0" y="0"/>
                </a:moveTo>
                <a:lnTo>
                  <a:pt x="14825" y="739856"/>
                </a:lnTo>
              </a:path>
            </a:pathLst>
          </a:custGeom>
          <a:ln w="76200">
            <a:solidFill>
              <a:srgbClr val="FF80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31254" y="2452149"/>
            <a:ext cx="266700" cy="367665"/>
          </a:xfrm>
          <a:custGeom>
            <a:avLst/>
            <a:gdLst/>
            <a:ahLst/>
            <a:cxnLst/>
            <a:rect l="l" t="t" r="r" b="b"/>
            <a:pathLst>
              <a:path w="266700" h="367664">
                <a:moveTo>
                  <a:pt x="37528" y="3807"/>
                </a:moveTo>
                <a:lnTo>
                  <a:pt x="22745" y="7040"/>
                </a:lnTo>
                <a:lnTo>
                  <a:pt x="10382" y="15760"/>
                </a:lnTo>
                <a:lnTo>
                  <a:pt x="2590" y="28116"/>
                </a:lnTo>
                <a:lnTo>
                  <a:pt x="0" y="42491"/>
                </a:lnTo>
                <a:lnTo>
                  <a:pt x="3238" y="57269"/>
                </a:lnTo>
                <a:lnTo>
                  <a:pt x="139903" y="367606"/>
                </a:lnTo>
                <a:lnTo>
                  <a:pt x="217814" y="169524"/>
                </a:lnTo>
                <a:lnTo>
                  <a:pt x="135928" y="169524"/>
                </a:lnTo>
                <a:lnTo>
                  <a:pt x="72974" y="26560"/>
                </a:lnTo>
                <a:lnTo>
                  <a:pt x="64256" y="14191"/>
                </a:lnTo>
                <a:lnTo>
                  <a:pt x="51903" y="6399"/>
                </a:lnTo>
                <a:lnTo>
                  <a:pt x="37528" y="3807"/>
                </a:lnTo>
                <a:close/>
              </a:path>
              <a:path w="266700" h="367664">
                <a:moveTo>
                  <a:pt x="227614" y="0"/>
                </a:moveTo>
                <a:lnTo>
                  <a:pt x="213356" y="3162"/>
                </a:lnTo>
                <a:lnTo>
                  <a:pt x="201322" y="11442"/>
                </a:lnTo>
                <a:lnTo>
                  <a:pt x="193103" y="24147"/>
                </a:lnTo>
                <a:lnTo>
                  <a:pt x="135928" y="169524"/>
                </a:lnTo>
                <a:lnTo>
                  <a:pt x="217814" y="169524"/>
                </a:lnTo>
                <a:lnTo>
                  <a:pt x="264020" y="52049"/>
                </a:lnTo>
                <a:lnTo>
                  <a:pt x="266664" y="37150"/>
                </a:lnTo>
                <a:lnTo>
                  <a:pt x="263498" y="22890"/>
                </a:lnTo>
                <a:lnTo>
                  <a:pt x="255213" y="10858"/>
                </a:lnTo>
                <a:lnTo>
                  <a:pt x="242506" y="2646"/>
                </a:lnTo>
                <a:lnTo>
                  <a:pt x="227614" y="0"/>
                </a:lnTo>
                <a:close/>
              </a:path>
            </a:pathLst>
          </a:custGeom>
          <a:solidFill>
            <a:srgbClr val="FF80A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36538"/>
            <a:ext cx="69723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54" y="279715"/>
            <a:ext cx="8873946" cy="627348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5051"/>
          <a:stretch>
            <a:fillRect/>
          </a:stretch>
        </p:blipFill>
        <p:spPr>
          <a:xfrm>
            <a:off x="-6672" y="188640"/>
            <a:ext cx="8682112" cy="6467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44208" y="764704"/>
            <a:ext cx="23042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PLB:  peptide che  inibisce SERCA cioè la pompa che riporta il Ca2+ dal </a:t>
            </a:r>
            <a:r>
              <a:rPr lang="it-IT" sz="1400" dirty="0" err="1" smtClean="0"/>
              <a:t>citosol</a:t>
            </a:r>
            <a:r>
              <a:rPr lang="it-IT" sz="1400" dirty="0" smtClean="0"/>
              <a:t> al reticolo </a:t>
            </a:r>
            <a:r>
              <a:rPr lang="it-IT" sz="1400" dirty="0" err="1" smtClean="0"/>
              <a:t>sarcoplasmatico</a:t>
            </a:r>
            <a:r>
              <a:rPr lang="it-IT" sz="1400" dirty="0" smtClean="0"/>
              <a:t> nei </a:t>
            </a:r>
            <a:r>
              <a:rPr lang="it-IT" sz="1400" dirty="0" err="1" smtClean="0"/>
              <a:t>miociti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l="40069" t="7144" r="7408" b="32388"/>
          <a:stretch>
            <a:fillRect/>
          </a:stretch>
        </p:blipFill>
        <p:spPr>
          <a:xfrm>
            <a:off x="5381617" y="260648"/>
            <a:ext cx="3762383" cy="3062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25342" y="245229"/>
            <a:ext cx="2398217" cy="939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0272" y="997529"/>
            <a:ext cx="2360815" cy="11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756535">
              <a:lnSpc>
                <a:spcPct val="100000"/>
              </a:lnSpc>
            </a:pPr>
            <a:r>
              <a:rPr u="heavy" spc="-5" dirty="0">
                <a:solidFill>
                  <a:srgbClr val="FF3399"/>
                </a:solidFill>
              </a:rPr>
              <a:t>Nicotina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638800" y="2743200"/>
            <a:ext cx="2359660" cy="930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01675">
              <a:lnSpc>
                <a:spcPct val="122400"/>
              </a:lnSpc>
              <a:tabLst>
                <a:tab pos="1257300" algn="l"/>
              </a:tabLst>
            </a:pPr>
            <a:r>
              <a:rPr sz="2450" i="1" spc="-35" dirty="0">
                <a:solidFill>
                  <a:srgbClr val="FF66CC"/>
                </a:solidFill>
                <a:latin typeface="Comic Sans MS"/>
                <a:cs typeface="Comic Sans MS"/>
              </a:rPr>
              <a:t>tono  </a:t>
            </a: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attività</a:t>
            </a:r>
            <a:r>
              <a:rPr sz="2450" i="1" dirty="0">
                <a:solidFill>
                  <a:srgbClr val="FF66CC"/>
                </a:solidFill>
                <a:latin typeface="Comic Sans MS"/>
                <a:cs typeface="Comic Sans MS"/>
              </a:rPr>
              <a:t>	</a:t>
            </a:r>
            <a:r>
              <a:rPr sz="2450" i="1" spc="-40" dirty="0">
                <a:solidFill>
                  <a:srgbClr val="FF66CC"/>
                </a:solidFill>
                <a:latin typeface="Comic Sans MS"/>
                <a:cs typeface="Comic Sans MS"/>
              </a:rPr>
              <a:t>mo</a:t>
            </a: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t</a:t>
            </a:r>
            <a:r>
              <a:rPr sz="2450" i="1" spc="-35" dirty="0">
                <a:solidFill>
                  <a:srgbClr val="FF66CC"/>
                </a:solidFill>
                <a:latin typeface="Comic Sans MS"/>
                <a:cs typeface="Comic Sans MS"/>
              </a:rPr>
              <a:t>o</a:t>
            </a: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ria</a:t>
            </a:r>
            <a:endParaRPr sz="2450" dirty="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29200" y="2641600"/>
            <a:ext cx="3124200" cy="1219200"/>
          </a:xfrm>
          <a:custGeom>
            <a:avLst/>
            <a:gdLst/>
            <a:ahLst/>
            <a:cxnLst/>
            <a:rect l="l" t="t" r="r" b="b"/>
            <a:pathLst>
              <a:path w="3124200" h="1219200">
                <a:moveTo>
                  <a:pt x="0" y="0"/>
                </a:moveTo>
                <a:lnTo>
                  <a:pt x="3124197" y="0"/>
                </a:lnTo>
                <a:lnTo>
                  <a:pt x="3124197" y="1219198"/>
                </a:lnTo>
                <a:lnTo>
                  <a:pt x="0" y="12191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24793" y="2660073"/>
            <a:ext cx="569422" cy="10432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34000" y="2944495"/>
            <a:ext cx="0" cy="611505"/>
          </a:xfrm>
          <a:custGeom>
            <a:avLst/>
            <a:gdLst/>
            <a:ahLst/>
            <a:cxnLst/>
            <a:rect l="l" t="t" r="r" b="b"/>
            <a:pathLst>
              <a:path h="611504">
                <a:moveTo>
                  <a:pt x="0" y="611504"/>
                </a:moveTo>
                <a:lnTo>
                  <a:pt x="0" y="0"/>
                </a:lnTo>
              </a:path>
            </a:pathLst>
          </a:custGeom>
          <a:ln w="57149">
            <a:solidFill>
              <a:srgbClr val="A8D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33980" y="2870200"/>
            <a:ext cx="200660" cy="274320"/>
          </a:xfrm>
          <a:custGeom>
            <a:avLst/>
            <a:gdLst/>
            <a:ahLst/>
            <a:cxnLst/>
            <a:rect l="l" t="t" r="r" b="b"/>
            <a:pathLst>
              <a:path w="200660" h="274319">
                <a:moveTo>
                  <a:pt x="100019" y="0"/>
                </a:moveTo>
                <a:lnTo>
                  <a:pt x="2204" y="234759"/>
                </a:lnTo>
                <a:lnTo>
                  <a:pt x="0" y="245889"/>
                </a:lnTo>
                <a:lnTo>
                  <a:pt x="2161" y="256627"/>
                </a:lnTo>
                <a:lnTo>
                  <a:pt x="8192" y="265772"/>
                </a:lnTo>
                <a:lnTo>
                  <a:pt x="17596" y="272122"/>
                </a:lnTo>
                <a:lnTo>
                  <a:pt x="28726" y="274329"/>
                </a:lnTo>
                <a:lnTo>
                  <a:pt x="39464" y="272170"/>
                </a:lnTo>
                <a:lnTo>
                  <a:pt x="48609" y="266140"/>
                </a:lnTo>
                <a:lnTo>
                  <a:pt x="54960" y="256730"/>
                </a:lnTo>
                <a:lnTo>
                  <a:pt x="100019" y="148589"/>
                </a:lnTo>
                <a:lnTo>
                  <a:pt x="161931" y="148589"/>
                </a:lnTo>
                <a:lnTo>
                  <a:pt x="100019" y="0"/>
                </a:lnTo>
                <a:close/>
              </a:path>
              <a:path w="200660" h="274319">
                <a:moveTo>
                  <a:pt x="161931" y="148589"/>
                </a:moveTo>
                <a:lnTo>
                  <a:pt x="100019" y="148589"/>
                </a:lnTo>
                <a:lnTo>
                  <a:pt x="145079" y="256730"/>
                </a:lnTo>
                <a:lnTo>
                  <a:pt x="151430" y="266140"/>
                </a:lnTo>
                <a:lnTo>
                  <a:pt x="160575" y="272170"/>
                </a:lnTo>
                <a:lnTo>
                  <a:pt x="171313" y="274329"/>
                </a:lnTo>
                <a:lnTo>
                  <a:pt x="182442" y="272122"/>
                </a:lnTo>
                <a:lnTo>
                  <a:pt x="191846" y="265772"/>
                </a:lnTo>
                <a:lnTo>
                  <a:pt x="197878" y="256627"/>
                </a:lnTo>
                <a:lnTo>
                  <a:pt x="200039" y="245889"/>
                </a:lnTo>
                <a:lnTo>
                  <a:pt x="197835" y="234759"/>
                </a:lnTo>
                <a:lnTo>
                  <a:pt x="161931" y="148589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57400" y="5241174"/>
            <a:ext cx="2090648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84793" y="5303520"/>
            <a:ext cx="200469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5050"/>
                </a:solidFill>
                <a:latin typeface="Comic Sans MS"/>
                <a:cs typeface="Comic Sans MS"/>
              </a:rPr>
              <a:t>ad ALTE</a:t>
            </a:r>
            <a:r>
              <a:rPr sz="2400" b="1" spc="-100" dirty="0">
                <a:solidFill>
                  <a:srgbClr val="FF505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5050"/>
                </a:solidFill>
                <a:latin typeface="Comic Sans MS"/>
                <a:cs typeface="Comic Sans MS"/>
              </a:rPr>
              <a:t>dosi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0" y="4800600"/>
            <a:ext cx="4114800" cy="1295400"/>
          </a:xfrm>
          <a:custGeom>
            <a:avLst/>
            <a:gdLst/>
            <a:ahLst/>
            <a:cxnLst/>
            <a:rect l="l" t="t" r="r" b="b"/>
            <a:pathLst>
              <a:path w="4114800" h="1295400">
                <a:moveTo>
                  <a:pt x="0" y="0"/>
                </a:moveTo>
                <a:lnTo>
                  <a:pt x="4114797" y="0"/>
                </a:lnTo>
                <a:lnTo>
                  <a:pt x="4114797" y="1295399"/>
                </a:lnTo>
                <a:lnTo>
                  <a:pt x="0" y="12953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486400" y="4953000"/>
            <a:ext cx="2985135" cy="107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243965" algn="l"/>
              </a:tabLst>
            </a:pP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attività	</a:t>
            </a:r>
            <a:r>
              <a:rPr sz="2450" i="1" spc="-30" dirty="0">
                <a:solidFill>
                  <a:srgbClr val="FF66CC"/>
                </a:solidFill>
                <a:latin typeface="Comic Sans MS"/>
                <a:cs typeface="Comic Sans MS"/>
              </a:rPr>
              <a:t>muscolature</a:t>
            </a:r>
            <a:endParaRPr sz="2450" dirty="0">
              <a:latin typeface="Comic Sans MS"/>
              <a:cs typeface="Comic Sans MS"/>
            </a:endParaRPr>
          </a:p>
          <a:p>
            <a:pPr algn="ctr">
              <a:lnSpc>
                <a:spcPts val="2670"/>
              </a:lnSpc>
              <a:spcBef>
                <a:spcPts val="60"/>
              </a:spcBef>
            </a:pPr>
            <a:r>
              <a:rPr sz="2400" spc="-25" dirty="0">
                <a:solidFill>
                  <a:srgbClr val="FF66CC"/>
                </a:solidFill>
                <a:latin typeface="Comic Sans MS"/>
                <a:cs typeface="Comic Sans MS"/>
              </a:rPr>
              <a:t>•</a:t>
            </a: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dell</a:t>
            </a:r>
            <a:r>
              <a:rPr sz="2450" i="1" spc="-25" dirty="0">
                <a:solidFill>
                  <a:srgbClr val="FF82D6"/>
                </a:solidFill>
                <a:latin typeface="MS PGothic"/>
                <a:cs typeface="MS PGothic"/>
              </a:rPr>
              <a:t>’</a:t>
            </a: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intestino</a:t>
            </a:r>
            <a:endParaRPr sz="2450" dirty="0">
              <a:latin typeface="Comic Sans MS"/>
              <a:cs typeface="Comic Sans MS"/>
            </a:endParaRPr>
          </a:p>
          <a:p>
            <a:pPr algn="ctr">
              <a:lnSpc>
                <a:spcPts val="2670"/>
              </a:lnSpc>
              <a:tabLst>
                <a:tab pos="967740" algn="l"/>
              </a:tabLst>
            </a:pPr>
            <a:r>
              <a:rPr sz="2400" spc="-25" dirty="0">
                <a:solidFill>
                  <a:srgbClr val="FF66CC"/>
                </a:solidFill>
                <a:latin typeface="Comic Sans MS"/>
                <a:cs typeface="Comic Sans MS"/>
              </a:rPr>
              <a:t>•</a:t>
            </a: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della	</a:t>
            </a:r>
            <a:r>
              <a:rPr sz="2450" i="1" spc="-30" dirty="0">
                <a:solidFill>
                  <a:srgbClr val="FF66CC"/>
                </a:solidFill>
                <a:latin typeface="Comic Sans MS"/>
                <a:cs typeface="Comic Sans MS"/>
              </a:rPr>
              <a:t>vescica</a:t>
            </a:r>
            <a:endParaRPr sz="2450" dirty="0">
              <a:latin typeface="Comic Sans MS"/>
              <a:cs typeface="Comic Sans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38255" y="5112326"/>
            <a:ext cx="569422" cy="1039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46960" y="5105514"/>
            <a:ext cx="15875" cy="611505"/>
          </a:xfrm>
          <a:custGeom>
            <a:avLst/>
            <a:gdLst/>
            <a:ahLst/>
            <a:cxnLst/>
            <a:rect l="l" t="t" r="r" b="b"/>
            <a:pathLst>
              <a:path w="15875" h="611504">
                <a:moveTo>
                  <a:pt x="15564" y="0"/>
                </a:moveTo>
                <a:lnTo>
                  <a:pt x="0" y="611308"/>
                </a:lnTo>
              </a:path>
            </a:pathLst>
          </a:custGeom>
          <a:ln w="57150">
            <a:solidFill>
              <a:srgbClr val="A8D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51336" y="5515037"/>
            <a:ext cx="200025" cy="276225"/>
          </a:xfrm>
          <a:custGeom>
            <a:avLst/>
            <a:gdLst/>
            <a:ahLst/>
            <a:cxnLst/>
            <a:rect l="l" t="t" r="r" b="b"/>
            <a:pathLst>
              <a:path w="200025" h="276225">
                <a:moveTo>
                  <a:pt x="29434" y="0"/>
                </a:moveTo>
                <a:lnTo>
                  <a:pt x="18250" y="1918"/>
                </a:lnTo>
                <a:lnTo>
                  <a:pt x="8688" y="8030"/>
                </a:lnTo>
                <a:lnTo>
                  <a:pt x="2431" y="17021"/>
                </a:lnTo>
                <a:lnTo>
                  <a:pt x="0" y="27703"/>
                </a:lnTo>
                <a:lnTo>
                  <a:pt x="1918" y="38887"/>
                </a:lnTo>
                <a:lnTo>
                  <a:pt x="93726" y="276051"/>
                </a:lnTo>
                <a:lnTo>
                  <a:pt x="160106" y="127509"/>
                </a:lnTo>
                <a:lnTo>
                  <a:pt x="97511" y="127509"/>
                </a:lnTo>
                <a:lnTo>
                  <a:pt x="55220" y="18250"/>
                </a:lnTo>
                <a:lnTo>
                  <a:pt x="49107" y="8688"/>
                </a:lnTo>
                <a:lnTo>
                  <a:pt x="40116" y="2431"/>
                </a:lnTo>
                <a:lnTo>
                  <a:pt x="29434" y="0"/>
                </a:lnTo>
                <a:close/>
              </a:path>
              <a:path w="200025" h="276225">
                <a:moveTo>
                  <a:pt x="171985" y="3627"/>
                </a:moveTo>
                <a:lnTo>
                  <a:pt x="161195" y="5513"/>
                </a:lnTo>
                <a:lnTo>
                  <a:pt x="151900" y="11308"/>
                </a:lnTo>
                <a:lnTo>
                  <a:pt x="145313" y="20549"/>
                </a:lnTo>
                <a:lnTo>
                  <a:pt x="97511" y="127509"/>
                </a:lnTo>
                <a:lnTo>
                  <a:pt x="160106" y="127509"/>
                </a:lnTo>
                <a:lnTo>
                  <a:pt x="197485" y="43866"/>
                </a:lnTo>
                <a:lnTo>
                  <a:pt x="199973" y="32791"/>
                </a:lnTo>
                <a:lnTo>
                  <a:pt x="198087" y="21996"/>
                </a:lnTo>
                <a:lnTo>
                  <a:pt x="192293" y="12698"/>
                </a:lnTo>
                <a:lnTo>
                  <a:pt x="183058" y="6109"/>
                </a:lnTo>
                <a:lnTo>
                  <a:pt x="171985" y="3627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75015" y="1234446"/>
            <a:ext cx="1388224" cy="677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7240" y="1716576"/>
            <a:ext cx="3187928" cy="677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02739" y="1334452"/>
            <a:ext cx="3112770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04875">
              <a:lnSpc>
                <a:spcPts val="3800"/>
              </a:lnSpc>
            </a:pP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Tratto  Gast</a:t>
            </a: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o</a:t>
            </a: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int</a:t>
            </a: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es</a:t>
            </a:r>
            <a:r>
              <a:rPr sz="3200" dirty="0">
                <a:solidFill>
                  <a:srgbClr val="FF9999"/>
                </a:solidFill>
                <a:latin typeface="Comic Sans MS"/>
                <a:cs typeface="Comic Sans MS"/>
              </a:rPr>
              <a:t>tinale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27116" y="3079869"/>
            <a:ext cx="2992577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85338" y="3136582"/>
            <a:ext cx="2807335" cy="38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gangli</a:t>
            </a:r>
            <a:r>
              <a:rPr sz="2450" i="1" spc="-40" dirty="0">
                <a:solidFill>
                  <a:srgbClr val="FF66CC"/>
                </a:solidFill>
                <a:latin typeface="Comic Sans MS"/>
                <a:cs typeface="Comic Sans MS"/>
              </a:rPr>
              <a:t> </a:t>
            </a:r>
            <a:r>
              <a:rPr sz="2450" i="1" spc="-30" dirty="0">
                <a:solidFill>
                  <a:srgbClr val="FF66CC"/>
                </a:solidFill>
                <a:latin typeface="Comic Sans MS"/>
                <a:cs typeface="Comic Sans MS"/>
              </a:rPr>
              <a:t>parasimpatici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065705" y="3100650"/>
            <a:ext cx="598516" cy="1192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096452" y="3219132"/>
            <a:ext cx="490855" cy="934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dirty="0">
                <a:solidFill>
                  <a:srgbClr val="FF5050"/>
                </a:solidFill>
                <a:latin typeface="Comic Sans MS"/>
                <a:cs typeface="Comic Sans MS"/>
              </a:rPr>
              <a:t>+</a:t>
            </a:r>
            <a:endParaRPr sz="6000">
              <a:latin typeface="Comic Sans MS"/>
              <a:cs typeface="Comic Sans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6294" y="3915300"/>
            <a:ext cx="3765664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40876" y="3974782"/>
            <a:ext cx="3571875" cy="38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terminazioni</a:t>
            </a:r>
            <a:r>
              <a:rPr sz="2450" i="1" spc="-110" dirty="0">
                <a:solidFill>
                  <a:srgbClr val="FF66CC"/>
                </a:solidFill>
                <a:latin typeface="Comic Sans MS"/>
                <a:cs typeface="Comic Sans MS"/>
              </a:rPr>
              <a:t> </a:t>
            </a:r>
            <a:r>
              <a:rPr sz="2450" i="1" spc="-25" dirty="0">
                <a:solidFill>
                  <a:srgbClr val="FF66CC"/>
                </a:solidFill>
                <a:latin typeface="Comic Sans MS"/>
                <a:cs typeface="Comic Sans MS"/>
              </a:rPr>
              <a:t>colinergiche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032457" y="2340036"/>
            <a:ext cx="714894" cy="12676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96642" y="2334869"/>
            <a:ext cx="15240" cy="740410"/>
          </a:xfrm>
          <a:custGeom>
            <a:avLst/>
            <a:gdLst/>
            <a:ahLst/>
            <a:cxnLst/>
            <a:rect l="l" t="t" r="r" b="b"/>
            <a:pathLst>
              <a:path w="15239" h="740410">
                <a:moveTo>
                  <a:pt x="0" y="0"/>
                </a:moveTo>
                <a:lnTo>
                  <a:pt x="14825" y="739856"/>
                </a:lnTo>
              </a:path>
            </a:pathLst>
          </a:custGeom>
          <a:ln w="76200">
            <a:solidFill>
              <a:srgbClr val="D6D7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73554" y="2806161"/>
            <a:ext cx="266700" cy="367665"/>
          </a:xfrm>
          <a:custGeom>
            <a:avLst/>
            <a:gdLst/>
            <a:ahLst/>
            <a:cxnLst/>
            <a:rect l="l" t="t" r="r" b="b"/>
            <a:pathLst>
              <a:path w="266700" h="367664">
                <a:moveTo>
                  <a:pt x="37528" y="3809"/>
                </a:moveTo>
                <a:lnTo>
                  <a:pt x="22745" y="7040"/>
                </a:lnTo>
                <a:lnTo>
                  <a:pt x="10382" y="15760"/>
                </a:lnTo>
                <a:lnTo>
                  <a:pt x="2590" y="28116"/>
                </a:lnTo>
                <a:lnTo>
                  <a:pt x="0" y="42491"/>
                </a:lnTo>
                <a:lnTo>
                  <a:pt x="3238" y="57269"/>
                </a:lnTo>
                <a:lnTo>
                  <a:pt x="139903" y="367606"/>
                </a:lnTo>
                <a:lnTo>
                  <a:pt x="217814" y="169524"/>
                </a:lnTo>
                <a:lnTo>
                  <a:pt x="135928" y="169524"/>
                </a:lnTo>
                <a:lnTo>
                  <a:pt x="72974" y="26560"/>
                </a:lnTo>
                <a:lnTo>
                  <a:pt x="64256" y="14197"/>
                </a:lnTo>
                <a:lnTo>
                  <a:pt x="51903" y="6404"/>
                </a:lnTo>
                <a:lnTo>
                  <a:pt x="37528" y="3809"/>
                </a:lnTo>
                <a:close/>
              </a:path>
              <a:path w="266700" h="367664">
                <a:moveTo>
                  <a:pt x="227615" y="0"/>
                </a:moveTo>
                <a:lnTo>
                  <a:pt x="213358" y="3162"/>
                </a:lnTo>
                <a:lnTo>
                  <a:pt x="201328" y="11442"/>
                </a:lnTo>
                <a:lnTo>
                  <a:pt x="193116" y="24147"/>
                </a:lnTo>
                <a:lnTo>
                  <a:pt x="135928" y="169524"/>
                </a:lnTo>
                <a:lnTo>
                  <a:pt x="217814" y="169524"/>
                </a:lnTo>
                <a:lnTo>
                  <a:pt x="264020" y="52049"/>
                </a:lnTo>
                <a:lnTo>
                  <a:pt x="266664" y="37150"/>
                </a:lnTo>
                <a:lnTo>
                  <a:pt x="263498" y="22890"/>
                </a:lnTo>
                <a:lnTo>
                  <a:pt x="255213" y="10858"/>
                </a:lnTo>
                <a:lnTo>
                  <a:pt x="242506" y="2646"/>
                </a:lnTo>
                <a:lnTo>
                  <a:pt x="227615" y="0"/>
                </a:lnTo>
                <a:close/>
              </a:path>
            </a:pathLst>
          </a:custGeom>
          <a:solidFill>
            <a:srgbClr val="D6D7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8600"/>
            <a:ext cx="9144000" cy="3329304"/>
          </a:xfrm>
          <a:custGeom>
            <a:avLst/>
            <a:gdLst/>
            <a:ahLst/>
            <a:cxnLst/>
            <a:rect l="l" t="t" r="r" b="b"/>
            <a:pathLst>
              <a:path w="9144000" h="3329304">
                <a:moveTo>
                  <a:pt x="0" y="3328987"/>
                </a:moveTo>
                <a:lnTo>
                  <a:pt x="9144000" y="3328987"/>
                </a:lnTo>
                <a:lnTo>
                  <a:pt x="9144000" y="0"/>
                </a:lnTo>
                <a:lnTo>
                  <a:pt x="0" y="0"/>
                </a:lnTo>
                <a:lnTo>
                  <a:pt x="0" y="3328987"/>
                </a:lnTo>
                <a:close/>
              </a:path>
            </a:pathLst>
          </a:custGeom>
          <a:solidFill>
            <a:srgbClr val="1D2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86138"/>
            <a:ext cx="9144000" cy="3472179"/>
          </a:xfrm>
          <a:custGeom>
            <a:avLst/>
            <a:gdLst/>
            <a:ahLst/>
            <a:cxnLst/>
            <a:rect l="l" t="t" r="r" b="b"/>
            <a:pathLst>
              <a:path w="9144000" h="3472179">
                <a:moveTo>
                  <a:pt x="0" y="3471860"/>
                </a:moveTo>
                <a:lnTo>
                  <a:pt x="9144000" y="3471860"/>
                </a:lnTo>
                <a:lnTo>
                  <a:pt x="9144000" y="0"/>
                </a:lnTo>
                <a:lnTo>
                  <a:pt x="0" y="0"/>
                </a:lnTo>
                <a:lnTo>
                  <a:pt x="0" y="3471860"/>
                </a:lnTo>
                <a:close/>
              </a:path>
            </a:pathLst>
          </a:custGeom>
          <a:solidFill>
            <a:srgbClr val="1D2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600" y="685800"/>
            <a:ext cx="4343400" cy="57975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82905">
              <a:lnSpc>
                <a:spcPct val="100000"/>
              </a:lnSpc>
              <a:spcBef>
                <a:spcPts val="320"/>
              </a:spcBef>
            </a:pPr>
            <a:r>
              <a:rPr sz="3200" spc="-5" dirty="0">
                <a:solidFill>
                  <a:srgbClr val="FFFF66"/>
                </a:solidFill>
              </a:rPr>
              <a:t>Ghiandole</a:t>
            </a:r>
            <a:r>
              <a:rPr sz="3200" spc="-35" dirty="0">
                <a:solidFill>
                  <a:srgbClr val="FFFF66"/>
                </a:solidFill>
              </a:rPr>
              <a:t> </a:t>
            </a:r>
            <a:r>
              <a:rPr sz="3200" spc="-5" dirty="0">
                <a:solidFill>
                  <a:srgbClr val="FFFF66"/>
                </a:solidFill>
              </a:rPr>
              <a:t>Esocrine</a:t>
            </a:r>
            <a:endParaRPr sz="3200" dirty="0"/>
          </a:p>
        </p:txBody>
      </p:sp>
      <p:sp>
        <p:nvSpPr>
          <p:cNvPr id="8" name="object 8"/>
          <p:cNvSpPr txBox="1"/>
          <p:nvPr/>
        </p:nvSpPr>
        <p:spPr>
          <a:xfrm>
            <a:off x="1447800" y="1524000"/>
            <a:ext cx="2175510" cy="131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4300">
              <a:lnSpc>
                <a:spcPts val="5400"/>
              </a:lnSpc>
              <a:tabLst>
                <a:tab pos="625475" algn="l"/>
              </a:tabLst>
            </a:pPr>
            <a:r>
              <a:rPr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 BASSE</a:t>
            </a:r>
            <a:r>
              <a:rPr sz="2400" spc="-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dosi  </a:t>
            </a:r>
            <a:r>
              <a:rPr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ad	ALTE</a:t>
            </a:r>
            <a:r>
              <a:rPr sz="2400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dosi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3000" y="1752600"/>
            <a:ext cx="1812925" cy="44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secrezione</a:t>
            </a:r>
            <a:endParaRPr sz="2800" dirty="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40679" y="843744"/>
            <a:ext cx="573577" cy="1043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1499" y="1126807"/>
            <a:ext cx="0" cy="611505"/>
          </a:xfrm>
          <a:custGeom>
            <a:avLst/>
            <a:gdLst/>
            <a:ahLst/>
            <a:cxnLst/>
            <a:rect l="l" t="t" r="r" b="b"/>
            <a:pathLst>
              <a:path h="611505">
                <a:moveTo>
                  <a:pt x="0" y="611504"/>
                </a:moveTo>
                <a:lnTo>
                  <a:pt x="0" y="0"/>
                </a:lnTo>
              </a:path>
            </a:pathLst>
          </a:custGeom>
          <a:ln w="57149">
            <a:solidFill>
              <a:srgbClr val="FFFC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51480" y="1052512"/>
            <a:ext cx="200660" cy="274320"/>
          </a:xfrm>
          <a:custGeom>
            <a:avLst/>
            <a:gdLst/>
            <a:ahLst/>
            <a:cxnLst/>
            <a:rect l="l" t="t" r="r" b="b"/>
            <a:pathLst>
              <a:path w="200660" h="274319">
                <a:moveTo>
                  <a:pt x="100020" y="0"/>
                </a:moveTo>
                <a:lnTo>
                  <a:pt x="2204" y="234759"/>
                </a:lnTo>
                <a:lnTo>
                  <a:pt x="0" y="245889"/>
                </a:lnTo>
                <a:lnTo>
                  <a:pt x="2160" y="256627"/>
                </a:lnTo>
                <a:lnTo>
                  <a:pt x="8187" y="265772"/>
                </a:lnTo>
                <a:lnTo>
                  <a:pt x="17584" y="272122"/>
                </a:lnTo>
                <a:lnTo>
                  <a:pt x="28721" y="274329"/>
                </a:lnTo>
                <a:lnTo>
                  <a:pt x="39463" y="272172"/>
                </a:lnTo>
                <a:lnTo>
                  <a:pt x="48609" y="266145"/>
                </a:lnTo>
                <a:lnTo>
                  <a:pt x="54960" y="256743"/>
                </a:lnTo>
                <a:lnTo>
                  <a:pt x="100020" y="148589"/>
                </a:lnTo>
                <a:lnTo>
                  <a:pt x="161931" y="148589"/>
                </a:lnTo>
                <a:lnTo>
                  <a:pt x="100020" y="0"/>
                </a:lnTo>
                <a:close/>
              </a:path>
              <a:path w="200660" h="274319">
                <a:moveTo>
                  <a:pt x="161931" y="148589"/>
                </a:moveTo>
                <a:lnTo>
                  <a:pt x="100020" y="148589"/>
                </a:lnTo>
                <a:lnTo>
                  <a:pt x="145079" y="256743"/>
                </a:lnTo>
                <a:lnTo>
                  <a:pt x="151430" y="266145"/>
                </a:lnTo>
                <a:lnTo>
                  <a:pt x="160575" y="272172"/>
                </a:lnTo>
                <a:lnTo>
                  <a:pt x="171313" y="274329"/>
                </a:lnTo>
                <a:lnTo>
                  <a:pt x="182443" y="272122"/>
                </a:lnTo>
                <a:lnTo>
                  <a:pt x="191847" y="265772"/>
                </a:lnTo>
                <a:lnTo>
                  <a:pt x="197878" y="256627"/>
                </a:lnTo>
                <a:lnTo>
                  <a:pt x="200039" y="245889"/>
                </a:lnTo>
                <a:lnTo>
                  <a:pt x="197835" y="234759"/>
                </a:lnTo>
                <a:lnTo>
                  <a:pt x="161931" y="148589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3400" y="3657600"/>
            <a:ext cx="4015104" cy="504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>
                <a:solidFill>
                  <a:srgbClr val="FFFF00"/>
                </a:solidFill>
                <a:latin typeface="Comic Sans MS"/>
                <a:cs typeface="Comic Sans MS"/>
              </a:rPr>
              <a:t>Sistema</a:t>
            </a:r>
            <a:r>
              <a:rPr sz="3200" spc="-65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Comic Sans MS"/>
                <a:cs typeface="Comic Sans MS"/>
              </a:rPr>
              <a:t>Respiratorio</a:t>
            </a:r>
            <a:endParaRPr sz="3200" dirty="0">
              <a:latin typeface="Comic Sans MS"/>
              <a:cs typeface="Comic Sans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24000" y="4419600"/>
            <a:ext cx="1891664" cy="35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a BASSE</a:t>
            </a:r>
            <a:r>
              <a:rPr sz="2200" b="1" spc="-9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dosi</a:t>
            </a:r>
            <a:endParaRPr sz="2200" dirty="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53000" y="3962400"/>
            <a:ext cx="1645920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" marR="5080" indent="-15240">
              <a:lnSpc>
                <a:spcPts val="2600"/>
              </a:lnSpc>
            </a:pP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sti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molaz</a:t>
            </a: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ne  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respiratoria</a:t>
            </a:r>
            <a:endParaRPr sz="2200" dirty="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19200" y="5181600"/>
            <a:ext cx="2191385" cy="35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dosi</a:t>
            </a:r>
            <a:r>
              <a:rPr sz="2200" b="1" spc="-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TOSSICHE</a:t>
            </a:r>
            <a:endParaRPr sz="2200" dirty="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81600" y="5105400"/>
            <a:ext cx="161607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04">
              <a:lnSpc>
                <a:spcPts val="2600"/>
              </a:lnSpc>
            </a:pP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depressione  </a:t>
            </a: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res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ir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200" b="1" spc="-5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200" b="1" dirty="0">
                <a:solidFill>
                  <a:srgbClr val="FFFFFF"/>
                </a:solidFill>
                <a:latin typeface="Comic Sans MS"/>
                <a:cs typeface="Comic Sans MS"/>
              </a:rPr>
              <a:t>ria</a:t>
            </a:r>
            <a:endParaRPr sz="2200" dirty="0">
              <a:latin typeface="Comic Sans MS"/>
              <a:cs typeface="Comic Sans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195512" y="6242050"/>
            <a:ext cx="5565775" cy="427355"/>
          </a:xfrm>
          <a:custGeom>
            <a:avLst/>
            <a:gdLst/>
            <a:ahLst/>
            <a:cxnLst/>
            <a:rect l="l" t="t" r="r" b="b"/>
            <a:pathLst>
              <a:path w="5565775" h="427354">
                <a:moveTo>
                  <a:pt x="0" y="0"/>
                </a:moveTo>
                <a:lnTo>
                  <a:pt x="5565775" y="0"/>
                </a:lnTo>
                <a:lnTo>
                  <a:pt x="5565775" y="427037"/>
                </a:lnTo>
                <a:lnTo>
                  <a:pt x="0" y="427037"/>
                </a:lnTo>
                <a:lnTo>
                  <a:pt x="0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73287" y="6222075"/>
            <a:ext cx="5241175" cy="50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195512" y="6242050"/>
            <a:ext cx="5565775" cy="42735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360"/>
              </a:spcBef>
            </a:pPr>
            <a:r>
              <a:rPr sz="2200" b="1" dirty="0">
                <a:solidFill>
                  <a:srgbClr val="CC00FF"/>
                </a:solidFill>
                <a:latin typeface="Comic Sans MS"/>
                <a:cs typeface="Comic Sans MS"/>
              </a:rPr>
              <a:t>paralisi della muscolatura</a:t>
            </a:r>
            <a:r>
              <a:rPr sz="2200" b="1" spc="-100" dirty="0">
                <a:solidFill>
                  <a:srgbClr val="CC00FF"/>
                </a:solidFill>
                <a:latin typeface="Comic Sans MS"/>
                <a:cs typeface="Comic Sans MS"/>
              </a:rPr>
              <a:t> </a:t>
            </a:r>
            <a:r>
              <a:rPr sz="2200" b="1" dirty="0">
                <a:solidFill>
                  <a:srgbClr val="CC00FF"/>
                </a:solidFill>
                <a:latin typeface="Comic Sans MS"/>
                <a:cs typeface="Comic Sans MS"/>
              </a:rPr>
              <a:t>respiratoria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43063" y="5889566"/>
            <a:ext cx="1072342" cy="8977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48600" y="6230937"/>
            <a:ext cx="914400" cy="403860"/>
          </a:xfrm>
          <a:custGeom>
            <a:avLst/>
            <a:gdLst/>
            <a:ahLst/>
            <a:cxnLst/>
            <a:rect l="l" t="t" r="r" b="b"/>
            <a:pathLst>
              <a:path w="914400" h="403859">
                <a:moveTo>
                  <a:pt x="304800" y="99047"/>
                </a:moveTo>
                <a:lnTo>
                  <a:pt x="0" y="266700"/>
                </a:lnTo>
                <a:lnTo>
                  <a:pt x="304800" y="403847"/>
                </a:lnTo>
                <a:lnTo>
                  <a:pt x="304800" y="327647"/>
                </a:lnTo>
                <a:lnTo>
                  <a:pt x="375573" y="319379"/>
                </a:lnTo>
                <a:lnTo>
                  <a:pt x="442729" y="309595"/>
                </a:lnTo>
                <a:lnTo>
                  <a:pt x="506109" y="298386"/>
                </a:lnTo>
                <a:lnTo>
                  <a:pt x="565553" y="285845"/>
                </a:lnTo>
                <a:lnTo>
                  <a:pt x="620901" y="272062"/>
                </a:lnTo>
                <a:lnTo>
                  <a:pt x="671994" y="257128"/>
                </a:lnTo>
                <a:lnTo>
                  <a:pt x="718671" y="241137"/>
                </a:lnTo>
                <a:lnTo>
                  <a:pt x="760773" y="224178"/>
                </a:lnTo>
                <a:lnTo>
                  <a:pt x="798141" y="206344"/>
                </a:lnTo>
                <a:lnTo>
                  <a:pt x="848336" y="175247"/>
                </a:lnTo>
                <a:lnTo>
                  <a:pt x="304800" y="175247"/>
                </a:lnTo>
                <a:lnTo>
                  <a:pt x="304800" y="99047"/>
                </a:lnTo>
                <a:close/>
              </a:path>
              <a:path w="914400" h="403859">
                <a:moveTo>
                  <a:pt x="876287" y="0"/>
                </a:moveTo>
                <a:lnTo>
                  <a:pt x="824093" y="39375"/>
                </a:lnTo>
                <a:lnTo>
                  <a:pt x="790512" y="57852"/>
                </a:lnTo>
                <a:lnTo>
                  <a:pt x="752245" y="75430"/>
                </a:lnTo>
                <a:lnTo>
                  <a:pt x="709520" y="92037"/>
                </a:lnTo>
                <a:lnTo>
                  <a:pt x="662566" y="107604"/>
                </a:lnTo>
                <a:lnTo>
                  <a:pt x="611611" y="122061"/>
                </a:lnTo>
                <a:lnTo>
                  <a:pt x="556883" y="135338"/>
                </a:lnTo>
                <a:lnTo>
                  <a:pt x="498609" y="147365"/>
                </a:lnTo>
                <a:lnTo>
                  <a:pt x="437019" y="158072"/>
                </a:lnTo>
                <a:lnTo>
                  <a:pt x="372340" y="167389"/>
                </a:lnTo>
                <a:lnTo>
                  <a:pt x="304800" y="175247"/>
                </a:lnTo>
                <a:lnTo>
                  <a:pt x="848336" y="175247"/>
                </a:lnTo>
                <a:lnTo>
                  <a:pt x="880240" y="148506"/>
                </a:lnTo>
                <a:lnTo>
                  <a:pt x="908373" y="107248"/>
                </a:lnTo>
                <a:lnTo>
                  <a:pt x="913980" y="86085"/>
                </a:lnTo>
                <a:lnTo>
                  <a:pt x="913734" y="64686"/>
                </a:lnTo>
                <a:lnTo>
                  <a:pt x="907477" y="43145"/>
                </a:lnTo>
                <a:lnTo>
                  <a:pt x="895048" y="21552"/>
                </a:lnTo>
                <a:lnTo>
                  <a:pt x="876287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48600" y="5888038"/>
            <a:ext cx="914400" cy="419100"/>
          </a:xfrm>
          <a:custGeom>
            <a:avLst/>
            <a:gdLst/>
            <a:ahLst/>
            <a:cxnLst/>
            <a:rect l="l" t="t" r="r" b="b"/>
            <a:pathLst>
              <a:path w="914400" h="419100">
                <a:moveTo>
                  <a:pt x="0" y="0"/>
                </a:moveTo>
                <a:lnTo>
                  <a:pt x="0" y="152398"/>
                </a:lnTo>
                <a:lnTo>
                  <a:pt x="71460" y="153201"/>
                </a:lnTo>
                <a:lnTo>
                  <a:pt x="141416" y="155568"/>
                </a:lnTo>
                <a:lnTo>
                  <a:pt x="209665" y="159442"/>
                </a:lnTo>
                <a:lnTo>
                  <a:pt x="276003" y="164762"/>
                </a:lnTo>
                <a:lnTo>
                  <a:pt x="340226" y="171470"/>
                </a:lnTo>
                <a:lnTo>
                  <a:pt x="402132" y="179506"/>
                </a:lnTo>
                <a:lnTo>
                  <a:pt x="461518" y="188811"/>
                </a:lnTo>
                <a:lnTo>
                  <a:pt x="518179" y="199325"/>
                </a:lnTo>
                <a:lnTo>
                  <a:pt x="571913" y="210990"/>
                </a:lnTo>
                <a:lnTo>
                  <a:pt x="622516" y="223745"/>
                </a:lnTo>
                <a:lnTo>
                  <a:pt x="669786" y="237532"/>
                </a:lnTo>
                <a:lnTo>
                  <a:pt x="713518" y="252291"/>
                </a:lnTo>
                <a:lnTo>
                  <a:pt x="753510" y="267964"/>
                </a:lnTo>
                <a:lnTo>
                  <a:pt x="789558" y="284490"/>
                </a:lnTo>
                <a:lnTo>
                  <a:pt x="849011" y="319867"/>
                </a:lnTo>
                <a:lnTo>
                  <a:pt x="890250" y="357947"/>
                </a:lnTo>
                <a:lnTo>
                  <a:pt x="911648" y="398256"/>
                </a:lnTo>
                <a:lnTo>
                  <a:pt x="914400" y="419098"/>
                </a:lnTo>
                <a:lnTo>
                  <a:pt x="914400" y="266698"/>
                </a:lnTo>
                <a:lnTo>
                  <a:pt x="903531" y="225452"/>
                </a:lnTo>
                <a:lnTo>
                  <a:pt x="872009" y="186198"/>
                </a:lnTo>
                <a:lnTo>
                  <a:pt x="821460" y="149411"/>
                </a:lnTo>
                <a:lnTo>
                  <a:pt x="753510" y="115564"/>
                </a:lnTo>
                <a:lnTo>
                  <a:pt x="713518" y="99892"/>
                </a:lnTo>
                <a:lnTo>
                  <a:pt x="669786" y="85133"/>
                </a:lnTo>
                <a:lnTo>
                  <a:pt x="622516" y="71346"/>
                </a:lnTo>
                <a:lnTo>
                  <a:pt x="571913" y="58590"/>
                </a:lnTo>
                <a:lnTo>
                  <a:pt x="518179" y="46926"/>
                </a:lnTo>
                <a:lnTo>
                  <a:pt x="461518" y="36412"/>
                </a:lnTo>
                <a:lnTo>
                  <a:pt x="402132" y="27107"/>
                </a:lnTo>
                <a:lnTo>
                  <a:pt x="340226" y="19071"/>
                </a:lnTo>
                <a:lnTo>
                  <a:pt x="276003" y="12364"/>
                </a:lnTo>
                <a:lnTo>
                  <a:pt x="209665" y="7043"/>
                </a:lnTo>
                <a:lnTo>
                  <a:pt x="141416" y="3170"/>
                </a:lnTo>
                <a:lnTo>
                  <a:pt x="71460" y="802"/>
                </a:lnTo>
                <a:lnTo>
                  <a:pt x="0" y="0"/>
                </a:lnTo>
                <a:close/>
              </a:path>
            </a:pathLst>
          </a:custGeom>
          <a:solidFill>
            <a:srgbClr val="D6D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48600" y="5888038"/>
            <a:ext cx="914400" cy="746760"/>
          </a:xfrm>
          <a:custGeom>
            <a:avLst/>
            <a:gdLst/>
            <a:ahLst/>
            <a:cxnLst/>
            <a:rect l="l" t="t" r="r" b="b"/>
            <a:pathLst>
              <a:path w="914400" h="746759">
                <a:moveTo>
                  <a:pt x="914399" y="419099"/>
                </a:moveTo>
                <a:lnTo>
                  <a:pt x="903530" y="377853"/>
                </a:lnTo>
                <a:lnTo>
                  <a:pt x="872008" y="338599"/>
                </a:lnTo>
                <a:lnTo>
                  <a:pt x="821458" y="301812"/>
                </a:lnTo>
                <a:lnTo>
                  <a:pt x="753508" y="267965"/>
                </a:lnTo>
                <a:lnTo>
                  <a:pt x="713516" y="252292"/>
                </a:lnTo>
                <a:lnTo>
                  <a:pt x="669783" y="237533"/>
                </a:lnTo>
                <a:lnTo>
                  <a:pt x="622513" y="223746"/>
                </a:lnTo>
                <a:lnTo>
                  <a:pt x="571910" y="210990"/>
                </a:lnTo>
                <a:lnTo>
                  <a:pt x="518176" y="199326"/>
                </a:lnTo>
                <a:lnTo>
                  <a:pt x="461514" y="188812"/>
                </a:lnTo>
                <a:lnTo>
                  <a:pt x="402129" y="179507"/>
                </a:lnTo>
                <a:lnTo>
                  <a:pt x="340223" y="171471"/>
                </a:lnTo>
                <a:lnTo>
                  <a:pt x="276000" y="164764"/>
                </a:lnTo>
                <a:lnTo>
                  <a:pt x="209663" y="159443"/>
                </a:lnTo>
                <a:lnTo>
                  <a:pt x="141415" y="155569"/>
                </a:lnTo>
                <a:lnTo>
                  <a:pt x="71459" y="153202"/>
                </a:lnTo>
                <a:lnTo>
                  <a:pt x="0" y="152399"/>
                </a:lnTo>
                <a:lnTo>
                  <a:pt x="0" y="0"/>
                </a:lnTo>
                <a:lnTo>
                  <a:pt x="71459" y="802"/>
                </a:lnTo>
                <a:lnTo>
                  <a:pt x="141415" y="3170"/>
                </a:lnTo>
                <a:lnTo>
                  <a:pt x="209663" y="7043"/>
                </a:lnTo>
                <a:lnTo>
                  <a:pt x="276000" y="12364"/>
                </a:lnTo>
                <a:lnTo>
                  <a:pt x="340223" y="19071"/>
                </a:lnTo>
                <a:lnTo>
                  <a:pt x="402129" y="27107"/>
                </a:lnTo>
                <a:lnTo>
                  <a:pt x="461514" y="36412"/>
                </a:lnTo>
                <a:lnTo>
                  <a:pt x="518176" y="46926"/>
                </a:lnTo>
                <a:lnTo>
                  <a:pt x="571910" y="58591"/>
                </a:lnTo>
                <a:lnTo>
                  <a:pt x="622513" y="71346"/>
                </a:lnTo>
                <a:lnTo>
                  <a:pt x="669783" y="85133"/>
                </a:lnTo>
                <a:lnTo>
                  <a:pt x="713516" y="99892"/>
                </a:lnTo>
                <a:lnTo>
                  <a:pt x="753508" y="115565"/>
                </a:lnTo>
                <a:lnTo>
                  <a:pt x="789557" y="132091"/>
                </a:lnTo>
                <a:lnTo>
                  <a:pt x="849010" y="167468"/>
                </a:lnTo>
                <a:lnTo>
                  <a:pt x="890249" y="205548"/>
                </a:lnTo>
                <a:lnTo>
                  <a:pt x="911648" y="245857"/>
                </a:lnTo>
                <a:lnTo>
                  <a:pt x="914399" y="266699"/>
                </a:lnTo>
                <a:lnTo>
                  <a:pt x="914399" y="419099"/>
                </a:lnTo>
                <a:lnTo>
                  <a:pt x="901664" y="463533"/>
                </a:lnTo>
                <a:lnTo>
                  <a:pt x="864627" y="505936"/>
                </a:lnTo>
                <a:lnTo>
                  <a:pt x="805039" y="545584"/>
                </a:lnTo>
                <a:lnTo>
                  <a:pt x="767336" y="564150"/>
                </a:lnTo>
                <a:lnTo>
                  <a:pt x="724653" y="581756"/>
                </a:lnTo>
                <a:lnTo>
                  <a:pt x="677207" y="598312"/>
                </a:lnTo>
                <a:lnTo>
                  <a:pt x="625219" y="613728"/>
                </a:lnTo>
                <a:lnTo>
                  <a:pt x="568907" y="627914"/>
                </a:lnTo>
                <a:lnTo>
                  <a:pt x="508490" y="640779"/>
                </a:lnTo>
                <a:lnTo>
                  <a:pt x="444187" y="652233"/>
                </a:lnTo>
                <a:lnTo>
                  <a:pt x="376217" y="662185"/>
                </a:lnTo>
                <a:lnTo>
                  <a:pt x="304799" y="670546"/>
                </a:lnTo>
                <a:lnTo>
                  <a:pt x="304799" y="746746"/>
                </a:lnTo>
                <a:lnTo>
                  <a:pt x="0" y="609599"/>
                </a:lnTo>
                <a:lnTo>
                  <a:pt x="304799" y="441946"/>
                </a:lnTo>
                <a:lnTo>
                  <a:pt x="304799" y="518146"/>
                </a:lnTo>
                <a:lnTo>
                  <a:pt x="372339" y="510288"/>
                </a:lnTo>
                <a:lnTo>
                  <a:pt x="437019" y="500971"/>
                </a:lnTo>
                <a:lnTo>
                  <a:pt x="498609" y="490264"/>
                </a:lnTo>
                <a:lnTo>
                  <a:pt x="556882" y="478237"/>
                </a:lnTo>
                <a:lnTo>
                  <a:pt x="611610" y="464960"/>
                </a:lnTo>
                <a:lnTo>
                  <a:pt x="662565" y="450503"/>
                </a:lnTo>
                <a:lnTo>
                  <a:pt x="709518" y="434936"/>
                </a:lnTo>
                <a:lnTo>
                  <a:pt x="752242" y="418329"/>
                </a:lnTo>
                <a:lnTo>
                  <a:pt x="790509" y="400752"/>
                </a:lnTo>
                <a:lnTo>
                  <a:pt x="824090" y="382275"/>
                </a:lnTo>
                <a:lnTo>
                  <a:pt x="852757" y="362967"/>
                </a:lnTo>
                <a:lnTo>
                  <a:pt x="876282" y="342899"/>
                </a:lnTo>
              </a:path>
            </a:pathLst>
          </a:custGeom>
          <a:ln w="9524">
            <a:solidFill>
              <a:srgbClr val="FF8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82942" y="3894515"/>
            <a:ext cx="569422" cy="1039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92950" y="4176395"/>
            <a:ext cx="0" cy="611505"/>
          </a:xfrm>
          <a:custGeom>
            <a:avLst/>
            <a:gdLst/>
            <a:ahLst/>
            <a:cxnLst/>
            <a:rect l="l" t="t" r="r" b="b"/>
            <a:pathLst>
              <a:path h="611504">
                <a:moveTo>
                  <a:pt x="0" y="611504"/>
                </a:moveTo>
                <a:lnTo>
                  <a:pt x="0" y="0"/>
                </a:lnTo>
              </a:path>
            </a:pathLst>
          </a:custGeom>
          <a:ln w="57149">
            <a:solidFill>
              <a:srgbClr val="FFFC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92928" y="4102100"/>
            <a:ext cx="200660" cy="274320"/>
          </a:xfrm>
          <a:custGeom>
            <a:avLst/>
            <a:gdLst/>
            <a:ahLst/>
            <a:cxnLst/>
            <a:rect l="l" t="t" r="r" b="b"/>
            <a:pathLst>
              <a:path w="200659" h="274320">
                <a:moveTo>
                  <a:pt x="100021" y="0"/>
                </a:moveTo>
                <a:lnTo>
                  <a:pt x="2206" y="234759"/>
                </a:lnTo>
                <a:lnTo>
                  <a:pt x="0" y="245889"/>
                </a:lnTo>
                <a:lnTo>
                  <a:pt x="2158" y="256627"/>
                </a:lnTo>
                <a:lnTo>
                  <a:pt x="8189" y="265772"/>
                </a:lnTo>
                <a:lnTo>
                  <a:pt x="17598" y="272122"/>
                </a:lnTo>
                <a:lnTo>
                  <a:pt x="28728" y="274327"/>
                </a:lnTo>
                <a:lnTo>
                  <a:pt x="39466" y="272165"/>
                </a:lnTo>
                <a:lnTo>
                  <a:pt x="48611" y="266134"/>
                </a:lnTo>
                <a:lnTo>
                  <a:pt x="54962" y="256730"/>
                </a:lnTo>
                <a:lnTo>
                  <a:pt x="100021" y="148589"/>
                </a:lnTo>
                <a:lnTo>
                  <a:pt x="161933" y="148589"/>
                </a:lnTo>
                <a:lnTo>
                  <a:pt x="100021" y="0"/>
                </a:lnTo>
                <a:close/>
              </a:path>
              <a:path w="200659" h="274320">
                <a:moveTo>
                  <a:pt x="161933" y="148589"/>
                </a:moveTo>
                <a:lnTo>
                  <a:pt x="100021" y="148589"/>
                </a:lnTo>
                <a:lnTo>
                  <a:pt x="145081" y="256730"/>
                </a:lnTo>
                <a:lnTo>
                  <a:pt x="151431" y="266134"/>
                </a:lnTo>
                <a:lnTo>
                  <a:pt x="160576" y="272165"/>
                </a:lnTo>
                <a:lnTo>
                  <a:pt x="171314" y="274327"/>
                </a:lnTo>
                <a:lnTo>
                  <a:pt x="182444" y="272122"/>
                </a:lnTo>
                <a:lnTo>
                  <a:pt x="191848" y="265772"/>
                </a:lnTo>
                <a:lnTo>
                  <a:pt x="197879" y="256627"/>
                </a:lnTo>
                <a:lnTo>
                  <a:pt x="200041" y="245889"/>
                </a:lnTo>
                <a:lnTo>
                  <a:pt x="197837" y="234759"/>
                </a:lnTo>
                <a:lnTo>
                  <a:pt x="161933" y="148589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13808" y="4904508"/>
            <a:ext cx="573577" cy="1118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24400" y="4897437"/>
            <a:ext cx="0" cy="687705"/>
          </a:xfrm>
          <a:custGeom>
            <a:avLst/>
            <a:gdLst/>
            <a:ahLst/>
            <a:cxnLst/>
            <a:rect l="l" t="t" r="r" b="b"/>
            <a:pathLst>
              <a:path h="687704">
                <a:moveTo>
                  <a:pt x="0" y="0"/>
                </a:moveTo>
                <a:lnTo>
                  <a:pt x="0" y="687704"/>
                </a:lnTo>
              </a:path>
            </a:pathLst>
          </a:custGeom>
          <a:ln w="57149">
            <a:solidFill>
              <a:srgbClr val="FFFC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24378" y="5385110"/>
            <a:ext cx="200660" cy="274320"/>
          </a:xfrm>
          <a:custGeom>
            <a:avLst/>
            <a:gdLst/>
            <a:ahLst/>
            <a:cxnLst/>
            <a:rect l="l" t="t" r="r" b="b"/>
            <a:pathLst>
              <a:path w="200660" h="274320">
                <a:moveTo>
                  <a:pt x="28728" y="0"/>
                </a:moveTo>
                <a:lnTo>
                  <a:pt x="17598" y="2204"/>
                </a:lnTo>
                <a:lnTo>
                  <a:pt x="8189" y="8555"/>
                </a:lnTo>
                <a:lnTo>
                  <a:pt x="2158" y="17700"/>
                </a:lnTo>
                <a:lnTo>
                  <a:pt x="0" y="28438"/>
                </a:lnTo>
                <a:lnTo>
                  <a:pt x="2206" y="39567"/>
                </a:lnTo>
                <a:lnTo>
                  <a:pt x="100021" y="274327"/>
                </a:lnTo>
                <a:lnTo>
                  <a:pt x="161933" y="125737"/>
                </a:lnTo>
                <a:lnTo>
                  <a:pt x="100021" y="125737"/>
                </a:lnTo>
                <a:lnTo>
                  <a:pt x="54962" y="17596"/>
                </a:lnTo>
                <a:lnTo>
                  <a:pt x="48611" y="8192"/>
                </a:lnTo>
                <a:lnTo>
                  <a:pt x="39466" y="2161"/>
                </a:lnTo>
                <a:lnTo>
                  <a:pt x="28728" y="0"/>
                </a:lnTo>
                <a:close/>
              </a:path>
              <a:path w="200660" h="274320">
                <a:moveTo>
                  <a:pt x="171314" y="0"/>
                </a:moveTo>
                <a:lnTo>
                  <a:pt x="160576" y="2161"/>
                </a:lnTo>
                <a:lnTo>
                  <a:pt x="151431" y="8192"/>
                </a:lnTo>
                <a:lnTo>
                  <a:pt x="145081" y="17596"/>
                </a:lnTo>
                <a:lnTo>
                  <a:pt x="100021" y="125737"/>
                </a:lnTo>
                <a:lnTo>
                  <a:pt x="161933" y="125737"/>
                </a:lnTo>
                <a:lnTo>
                  <a:pt x="197837" y="39567"/>
                </a:lnTo>
                <a:lnTo>
                  <a:pt x="200041" y="28438"/>
                </a:lnTo>
                <a:lnTo>
                  <a:pt x="197879" y="17700"/>
                </a:lnTo>
                <a:lnTo>
                  <a:pt x="191848" y="8555"/>
                </a:lnTo>
                <a:lnTo>
                  <a:pt x="182444" y="2204"/>
                </a:lnTo>
                <a:lnTo>
                  <a:pt x="171314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40679" y="2281842"/>
            <a:ext cx="573577" cy="11180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51499" y="2276475"/>
            <a:ext cx="0" cy="687705"/>
          </a:xfrm>
          <a:custGeom>
            <a:avLst/>
            <a:gdLst/>
            <a:ahLst/>
            <a:cxnLst/>
            <a:rect l="l" t="t" r="r" b="b"/>
            <a:pathLst>
              <a:path h="687705">
                <a:moveTo>
                  <a:pt x="0" y="0"/>
                </a:moveTo>
                <a:lnTo>
                  <a:pt x="0" y="687704"/>
                </a:lnTo>
              </a:path>
            </a:pathLst>
          </a:custGeom>
          <a:ln w="57149">
            <a:solidFill>
              <a:srgbClr val="FFFC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51480" y="2764147"/>
            <a:ext cx="200660" cy="274320"/>
          </a:xfrm>
          <a:custGeom>
            <a:avLst/>
            <a:gdLst/>
            <a:ahLst/>
            <a:cxnLst/>
            <a:rect l="l" t="t" r="r" b="b"/>
            <a:pathLst>
              <a:path w="200660" h="274319">
                <a:moveTo>
                  <a:pt x="28721" y="0"/>
                </a:moveTo>
                <a:lnTo>
                  <a:pt x="17584" y="2204"/>
                </a:lnTo>
                <a:lnTo>
                  <a:pt x="8187" y="8555"/>
                </a:lnTo>
                <a:lnTo>
                  <a:pt x="2160" y="17700"/>
                </a:lnTo>
                <a:lnTo>
                  <a:pt x="0" y="28438"/>
                </a:lnTo>
                <a:lnTo>
                  <a:pt x="2204" y="39567"/>
                </a:lnTo>
                <a:lnTo>
                  <a:pt x="100020" y="274327"/>
                </a:lnTo>
                <a:lnTo>
                  <a:pt x="161931" y="125737"/>
                </a:lnTo>
                <a:lnTo>
                  <a:pt x="100020" y="125737"/>
                </a:lnTo>
                <a:lnTo>
                  <a:pt x="54960" y="17596"/>
                </a:lnTo>
                <a:lnTo>
                  <a:pt x="48609" y="8192"/>
                </a:lnTo>
                <a:lnTo>
                  <a:pt x="39463" y="2161"/>
                </a:lnTo>
                <a:lnTo>
                  <a:pt x="28721" y="0"/>
                </a:lnTo>
                <a:close/>
              </a:path>
              <a:path w="200660" h="274319">
                <a:moveTo>
                  <a:pt x="171313" y="0"/>
                </a:moveTo>
                <a:lnTo>
                  <a:pt x="160575" y="2161"/>
                </a:lnTo>
                <a:lnTo>
                  <a:pt x="151430" y="8192"/>
                </a:lnTo>
                <a:lnTo>
                  <a:pt x="145079" y="17596"/>
                </a:lnTo>
                <a:lnTo>
                  <a:pt x="100020" y="125737"/>
                </a:lnTo>
                <a:lnTo>
                  <a:pt x="161931" y="125737"/>
                </a:lnTo>
                <a:lnTo>
                  <a:pt x="197835" y="39567"/>
                </a:lnTo>
                <a:lnTo>
                  <a:pt x="200039" y="28438"/>
                </a:lnTo>
                <a:lnTo>
                  <a:pt x="197878" y="17700"/>
                </a:lnTo>
                <a:lnTo>
                  <a:pt x="191847" y="8555"/>
                </a:lnTo>
                <a:lnTo>
                  <a:pt x="182443" y="2204"/>
                </a:lnTo>
                <a:lnTo>
                  <a:pt x="171313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335756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3" y="1"/>
                </a:lnTo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7116" y="577729"/>
            <a:ext cx="2718257" cy="67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679" rIns="0" bIns="0" rtlCol="0">
            <a:spAutoFit/>
          </a:bodyPr>
          <a:lstStyle/>
          <a:p>
            <a:pPr marL="357505">
              <a:lnSpc>
                <a:spcPct val="100000"/>
              </a:lnSpc>
            </a:pPr>
            <a:r>
              <a:rPr sz="3200" spc="-5" dirty="0">
                <a:solidFill>
                  <a:srgbClr val="FF9999"/>
                </a:solidFill>
              </a:rPr>
              <a:t>Assorbimento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784767" y="1201183"/>
            <a:ext cx="3969321" cy="527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9697" y="1583580"/>
            <a:ext cx="3765664" cy="527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2295" y="1961800"/>
            <a:ext cx="5453151" cy="540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5825" y="2344185"/>
            <a:ext cx="1936864" cy="540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8268" y="2938545"/>
            <a:ext cx="2518752" cy="677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09697" y="3562000"/>
            <a:ext cx="2406535" cy="540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84767" y="3944383"/>
            <a:ext cx="2456408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30728" y="4247800"/>
            <a:ext cx="3017520" cy="5403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7116" y="4950228"/>
            <a:ext cx="2414841" cy="6774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09697" y="5698374"/>
            <a:ext cx="2560320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8842" y="1264920"/>
            <a:ext cx="7442200" cy="4925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2960">
              <a:lnSpc>
                <a:spcPct val="100000"/>
              </a:lnSpc>
              <a:tabLst>
                <a:tab pos="3406140" algn="l"/>
                <a:tab pos="4224020" algn="l"/>
                <a:tab pos="5229225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Mucose	della	cavità	orale</a:t>
            </a:r>
            <a:endParaRPr sz="2400" dirty="0">
              <a:latin typeface="Comic Sans MS"/>
              <a:cs typeface="Comic Sans MS"/>
            </a:endParaRPr>
          </a:p>
          <a:p>
            <a:pPr marL="2112010">
              <a:lnSpc>
                <a:spcPct val="100000"/>
              </a:lnSpc>
              <a:spcBef>
                <a:spcPts val="120"/>
              </a:spcBef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Tratto</a:t>
            </a:r>
            <a:r>
              <a:rPr sz="2400" b="1" spc="-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gastrointestinale</a:t>
            </a:r>
            <a:endParaRPr sz="2400" dirty="0">
              <a:latin typeface="Comic Sans MS"/>
              <a:cs typeface="Comic Sans MS"/>
            </a:endParaRPr>
          </a:p>
          <a:p>
            <a:pPr marL="2324100" marR="5080" indent="-253365">
              <a:lnSpc>
                <a:spcPct val="104200"/>
              </a:lnSpc>
              <a:tabLst>
                <a:tab pos="3340100" algn="l"/>
                <a:tab pos="3724910" algn="l"/>
                <a:tab pos="507238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Supera	la	barriera	ematoencefalica  e</a:t>
            </a:r>
            <a:r>
              <a:rPr sz="2400" b="1" spc="-10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placentare</a:t>
            </a:r>
            <a:endParaRPr sz="2400" dirty="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Metabolismo</a:t>
            </a:r>
            <a:endParaRPr sz="3200" dirty="0">
              <a:latin typeface="Comic Sans MS"/>
              <a:cs typeface="Comic Sans MS"/>
            </a:endParaRPr>
          </a:p>
          <a:p>
            <a:pPr marL="2115185">
              <a:lnSpc>
                <a:spcPct val="100000"/>
              </a:lnSpc>
              <a:spcBef>
                <a:spcPts val="960"/>
              </a:spcBef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a </a:t>
            </a:r>
            <a:r>
              <a:rPr sz="2400" b="1" spc="-5" dirty="0" err="1">
                <a:solidFill>
                  <a:srgbClr val="FFFFFF"/>
                </a:solidFill>
                <a:latin typeface="Comic Sans MS"/>
                <a:cs typeface="Comic Sans MS"/>
              </a:rPr>
              <a:t>livello</a:t>
            </a:r>
            <a:r>
              <a:rPr sz="2400" b="1" spc="-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epatico</a:t>
            </a:r>
            <a:endParaRPr sz="2400" dirty="0" smtClean="0">
              <a:latin typeface="Comic Sans MS"/>
              <a:cs typeface="Comic Sans MS"/>
            </a:endParaRPr>
          </a:p>
          <a:p>
            <a:pPr marL="3494404" marR="2489835" indent="46355">
              <a:lnSpc>
                <a:spcPts val="2400"/>
              </a:lnSpc>
              <a:spcBef>
                <a:spcPts val="600"/>
              </a:spcBef>
            </a:pP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renale</a:t>
            </a:r>
            <a:r>
              <a:rPr sz="2400" b="1" spc="-5" dirty="0" smtClean="0">
                <a:solidFill>
                  <a:srgbClr val="FFFFFF"/>
                </a:solidFill>
                <a:latin typeface="Comic Sans MS"/>
                <a:cs typeface="Comic Sans MS"/>
              </a:rPr>
              <a:t>  </a:t>
            </a:r>
            <a:r>
              <a:rPr sz="2400" b="1" spc="-5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polmona</a:t>
            </a:r>
            <a:r>
              <a:rPr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re</a:t>
            </a:r>
            <a:endParaRPr sz="2400" dirty="0" smtClean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127000">
              <a:lnSpc>
                <a:spcPct val="100000"/>
              </a:lnSpc>
            </a:pPr>
            <a:r>
              <a:rPr sz="3200" spc="-5" dirty="0">
                <a:solidFill>
                  <a:srgbClr val="FF9999"/>
                </a:solidFill>
                <a:latin typeface="Comic Sans MS"/>
                <a:cs typeface="Comic Sans MS"/>
              </a:rPr>
              <a:t>Eliminazione</a:t>
            </a:r>
            <a:endParaRPr sz="3200" dirty="0">
              <a:latin typeface="Comic Sans MS"/>
              <a:cs typeface="Comic Sans MS"/>
            </a:endParaRPr>
          </a:p>
          <a:p>
            <a:pPr marL="2111375">
              <a:lnSpc>
                <a:spcPct val="100000"/>
              </a:lnSpc>
              <a:spcBef>
                <a:spcPts val="1920"/>
              </a:spcBef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attraverso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400" b="1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reni</a:t>
            </a:r>
            <a:endParaRPr sz="2400" dirty="0">
              <a:latin typeface="Comic Sans MS"/>
              <a:cs typeface="Comic Sans MS"/>
            </a:endParaRPr>
          </a:p>
        </p:txBody>
      </p:sp>
      <p:pic>
        <p:nvPicPr>
          <p:cNvPr id="19459" name="Picture 3" descr="Risultati immagini per nicotina metabolismo"/>
          <p:cNvPicPr>
            <a:picLocks noChangeAspect="1" noChangeArrowheads="1"/>
          </p:cNvPicPr>
          <p:nvPr/>
        </p:nvPicPr>
        <p:blipFill>
          <a:blip r:embed="rId14" cstate="print"/>
          <a:srcRect l="10902" t="13844" r="8307" b="15921"/>
          <a:stretch>
            <a:fillRect/>
          </a:stretch>
        </p:blipFill>
        <p:spPr bwMode="auto">
          <a:xfrm>
            <a:off x="5640657" y="4573628"/>
            <a:ext cx="3503343" cy="2284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4600" y="228600"/>
            <a:ext cx="4400550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/>
              <a:t>Bloccanti</a:t>
            </a:r>
            <a:r>
              <a:rPr sz="4000" spc="-85" dirty="0"/>
              <a:t> </a:t>
            </a:r>
            <a:r>
              <a:rPr sz="4000" spc="-5" dirty="0"/>
              <a:t>Gangliari</a:t>
            </a:r>
            <a:endParaRPr sz="4000" dirty="0"/>
          </a:p>
        </p:txBody>
      </p:sp>
      <p:sp>
        <p:nvSpPr>
          <p:cNvPr id="5" name="object 5"/>
          <p:cNvSpPr/>
          <p:nvPr/>
        </p:nvSpPr>
        <p:spPr>
          <a:xfrm>
            <a:off x="239395" y="2026666"/>
            <a:ext cx="2957931" cy="331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40" y="2382520"/>
            <a:ext cx="2959100" cy="0"/>
          </a:xfrm>
          <a:custGeom>
            <a:avLst/>
            <a:gdLst/>
            <a:ahLst/>
            <a:cxnLst/>
            <a:rect l="l" t="t" r="r" b="b"/>
            <a:pathLst>
              <a:path w="2959100">
                <a:moveTo>
                  <a:pt x="0" y="0"/>
                </a:moveTo>
                <a:lnTo>
                  <a:pt x="2959100" y="0"/>
                </a:lnTo>
              </a:path>
            </a:pathLst>
          </a:custGeom>
          <a:ln w="254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" y="2369820"/>
            <a:ext cx="2959100" cy="25400"/>
          </a:xfrm>
          <a:custGeom>
            <a:avLst/>
            <a:gdLst/>
            <a:ahLst/>
            <a:cxnLst/>
            <a:rect l="l" t="t" r="r" b="b"/>
            <a:pathLst>
              <a:path w="2959100" h="25400">
                <a:moveTo>
                  <a:pt x="0" y="0"/>
                </a:moveTo>
                <a:lnTo>
                  <a:pt x="2959100" y="0"/>
                </a:lnTo>
                <a:lnTo>
                  <a:pt x="29591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825" y="5134990"/>
            <a:ext cx="3234448" cy="329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3840" y="5490845"/>
            <a:ext cx="3251200" cy="0"/>
          </a:xfrm>
          <a:custGeom>
            <a:avLst/>
            <a:gdLst/>
            <a:ahLst/>
            <a:cxnLst/>
            <a:rect l="l" t="t" r="r" b="b"/>
            <a:pathLst>
              <a:path w="3251200">
                <a:moveTo>
                  <a:pt x="0" y="0"/>
                </a:moveTo>
                <a:lnTo>
                  <a:pt x="3251200" y="0"/>
                </a:lnTo>
              </a:path>
            </a:pathLst>
          </a:custGeom>
          <a:ln w="254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840" y="5478145"/>
            <a:ext cx="3251200" cy="25400"/>
          </a:xfrm>
          <a:custGeom>
            <a:avLst/>
            <a:gdLst/>
            <a:ahLst/>
            <a:cxnLst/>
            <a:rect l="l" t="t" r="r" b="b"/>
            <a:pathLst>
              <a:path w="3251200" h="25400">
                <a:moveTo>
                  <a:pt x="0" y="0"/>
                </a:moveTo>
                <a:lnTo>
                  <a:pt x="3251200" y="0"/>
                </a:lnTo>
                <a:lnTo>
                  <a:pt x="3251200" y="25399"/>
                </a:lnTo>
                <a:lnTo>
                  <a:pt x="0" y="2539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69575" y="3029983"/>
            <a:ext cx="4148048" cy="527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11625" y="1275999"/>
            <a:ext cx="3844632" cy="527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0" y="1583580"/>
            <a:ext cx="2788920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99167" y="1961799"/>
            <a:ext cx="5037518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99167" y="2344183"/>
            <a:ext cx="5137264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99167" y="2726580"/>
            <a:ext cx="4555375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09201" y="3333399"/>
            <a:ext cx="3703320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05200" y="1295400"/>
            <a:ext cx="5339080" cy="2565400"/>
          </a:xfrm>
          <a:prstGeom prst="rect">
            <a:avLst/>
          </a:prstGeom>
          <a:solidFill>
            <a:srgbClr val="212879"/>
          </a:solidFill>
          <a:ln w="9524">
            <a:solidFill>
              <a:srgbClr val="FFFFFF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413384" marR="1323975" indent="-172085">
              <a:lnSpc>
                <a:spcPts val="2400"/>
              </a:lnSpc>
              <a:spcBef>
                <a:spcPts val="800"/>
              </a:spcBef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•Bloccante competitivo dei  recettori</a:t>
            </a:r>
            <a:r>
              <a:rPr sz="2400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nicotinici</a:t>
            </a:r>
            <a:endParaRPr sz="2400">
              <a:latin typeface="Comic Sans MS"/>
              <a:cs typeface="Comic Sans MS"/>
            </a:endParaRPr>
          </a:p>
          <a:p>
            <a:pPr marL="227965">
              <a:lnSpc>
                <a:spcPct val="100000"/>
              </a:lnSpc>
              <a:spcBef>
                <a:spcPts val="120"/>
              </a:spcBef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•Somministrato per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via</a:t>
            </a:r>
            <a:r>
              <a:rPr sz="24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endovenosa</a:t>
            </a:r>
            <a:endParaRPr sz="2400">
              <a:latin typeface="Comic Sans MS"/>
              <a:cs typeface="Comic Sans MS"/>
            </a:endParaRPr>
          </a:p>
          <a:p>
            <a:pPr marL="227965">
              <a:lnSpc>
                <a:spcPct val="100000"/>
              </a:lnSpc>
              <a:spcBef>
                <a:spcPts val="120"/>
              </a:spcBef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•Durata d’azione di un paio di</a:t>
            </a:r>
            <a:r>
              <a:rPr sz="2400" spc="-1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minuti</a:t>
            </a:r>
            <a:endParaRPr sz="2400">
              <a:latin typeface="Comic Sans MS"/>
              <a:cs typeface="Comic Sans MS"/>
            </a:endParaRPr>
          </a:p>
          <a:p>
            <a:pPr marL="358140" marR="631190" indent="-130810">
              <a:lnSpc>
                <a:spcPts val="2400"/>
              </a:lnSpc>
              <a:spcBef>
                <a:spcPts val="600"/>
              </a:spcBef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•Viene utilizzato, solo in caso</a:t>
            </a:r>
            <a:r>
              <a:rPr sz="2400" spc="-10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di 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emergenza,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per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abbassare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la  pressione</a:t>
            </a:r>
            <a:r>
              <a:rPr sz="2400" spc="-1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sanguigna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63937" y="4922837"/>
            <a:ext cx="5329555" cy="1562100"/>
          </a:xfrm>
          <a:custGeom>
            <a:avLst/>
            <a:gdLst/>
            <a:ahLst/>
            <a:cxnLst/>
            <a:rect l="l" t="t" r="r" b="b"/>
            <a:pathLst>
              <a:path w="5329555" h="1562100">
                <a:moveTo>
                  <a:pt x="0" y="0"/>
                </a:moveTo>
                <a:lnTo>
                  <a:pt x="5329236" y="0"/>
                </a:lnTo>
                <a:lnTo>
                  <a:pt x="5329236" y="1562098"/>
                </a:lnTo>
                <a:lnTo>
                  <a:pt x="0" y="15620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657600" y="4953000"/>
            <a:ext cx="5334000" cy="1461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  <a:buChar char="-"/>
              <a:tabLst>
                <a:tab pos="231140" algn="l"/>
              </a:tabLst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Blocco competitivo dei</a:t>
            </a:r>
            <a:r>
              <a:rPr sz="2400" spc="-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gangli</a:t>
            </a:r>
            <a:endParaRPr sz="2400" dirty="0">
              <a:latin typeface="Comic Sans MS"/>
              <a:cs typeface="Comic Sans MS"/>
            </a:endParaRPr>
          </a:p>
          <a:p>
            <a:pPr marL="12700" marR="5080">
              <a:lnSpc>
                <a:spcPts val="2900"/>
              </a:lnSpc>
              <a:spcBef>
                <a:spcPts val="40"/>
              </a:spcBef>
              <a:buChar char="-"/>
              <a:tabLst>
                <a:tab pos="23114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Ha una durata d’azione di 10</a:t>
            </a:r>
            <a:r>
              <a:rPr sz="2400" spc="-114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minuti  circa.</a:t>
            </a:r>
            <a:endParaRPr sz="2400" dirty="0">
              <a:latin typeface="Comic Sans MS"/>
              <a:cs typeface="Comic Sans MS"/>
            </a:endParaRPr>
          </a:p>
          <a:p>
            <a:pPr marL="230504" indent="-217804">
              <a:lnSpc>
                <a:spcPts val="2800"/>
              </a:lnSpc>
              <a:buChar char="-"/>
              <a:tabLst>
                <a:tab pos="231140" algn="l"/>
              </a:tabLst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Somministrato anche per via</a:t>
            </a:r>
            <a:r>
              <a:rPr sz="2400" spc="-10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orale.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62000" y="26670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Non attivo per </a:t>
            </a:r>
            <a:r>
              <a:rPr lang="it-IT" dirty="0" err="1" smtClean="0">
                <a:solidFill>
                  <a:schemeClr val="bg1"/>
                </a:solidFill>
              </a:rPr>
              <a:t>os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4595813" cy="457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533400"/>
            <a:ext cx="35147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12" y="188912"/>
            <a:ext cx="4297680" cy="995680"/>
          </a:xfrm>
          <a:custGeom>
            <a:avLst/>
            <a:gdLst/>
            <a:ahLst/>
            <a:cxnLst/>
            <a:rect l="l" t="t" r="r" b="b"/>
            <a:pathLst>
              <a:path w="4297680" h="995680">
                <a:moveTo>
                  <a:pt x="0" y="0"/>
                </a:moveTo>
                <a:lnTo>
                  <a:pt x="4297362" y="0"/>
                </a:lnTo>
                <a:lnTo>
                  <a:pt x="4297362" y="995362"/>
                </a:lnTo>
                <a:lnTo>
                  <a:pt x="0" y="9953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64472" y="4160"/>
            <a:ext cx="116378" cy="752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4483" y="448889"/>
            <a:ext cx="4181297" cy="752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1085" rIns="0" bIns="0" rtlCol="0">
            <a:spAutoFit/>
          </a:bodyPr>
          <a:lstStyle/>
          <a:p>
            <a:pPr marL="74930">
              <a:lnSpc>
                <a:spcPct val="100000"/>
              </a:lnSpc>
            </a:pPr>
            <a:r>
              <a:rPr sz="2900" spc="15" dirty="0">
                <a:solidFill>
                  <a:srgbClr val="000000"/>
                </a:solidFill>
              </a:rPr>
              <a:t>Farmaci</a:t>
            </a:r>
            <a:r>
              <a:rPr sz="2900" spc="-10" dirty="0">
                <a:solidFill>
                  <a:srgbClr val="000000"/>
                </a:solidFill>
              </a:rPr>
              <a:t> </a:t>
            </a:r>
            <a:r>
              <a:rPr sz="2900" spc="10" dirty="0">
                <a:solidFill>
                  <a:srgbClr val="000000"/>
                </a:solidFill>
              </a:rPr>
              <a:t>antimuscarinici</a:t>
            </a:r>
            <a:endParaRPr sz="2900"/>
          </a:p>
        </p:txBody>
      </p:sp>
      <p:sp>
        <p:nvSpPr>
          <p:cNvPr id="7" name="object 7"/>
          <p:cNvSpPr/>
          <p:nvPr/>
        </p:nvSpPr>
        <p:spPr>
          <a:xfrm>
            <a:off x="323850" y="1989137"/>
            <a:ext cx="3311525" cy="4605655"/>
          </a:xfrm>
          <a:custGeom>
            <a:avLst/>
            <a:gdLst/>
            <a:ahLst/>
            <a:cxnLst/>
            <a:rect l="l" t="t" r="r" b="b"/>
            <a:pathLst>
              <a:path w="3311525" h="4605655">
                <a:moveTo>
                  <a:pt x="0" y="0"/>
                </a:moveTo>
                <a:lnTo>
                  <a:pt x="3311525" y="0"/>
                </a:lnTo>
                <a:lnTo>
                  <a:pt x="3311525" y="4605337"/>
                </a:lnTo>
                <a:lnTo>
                  <a:pt x="0" y="46053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5512" y="1820487"/>
            <a:ext cx="108065" cy="677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8228" y="2211188"/>
            <a:ext cx="1479664" cy="6816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8228" y="2618502"/>
            <a:ext cx="2024151" cy="6816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8228" y="3025829"/>
            <a:ext cx="2510447" cy="681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8228" y="3433156"/>
            <a:ext cx="1783080" cy="6816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8228" y="3840473"/>
            <a:ext cx="2331720" cy="6774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8228" y="4243645"/>
            <a:ext cx="2053247" cy="6816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8228" y="4650972"/>
            <a:ext cx="1899462" cy="6816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8228" y="5058294"/>
            <a:ext cx="1899462" cy="6941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8228" y="5465617"/>
            <a:ext cx="2240280" cy="6899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8228" y="5868785"/>
            <a:ext cx="2040775" cy="6941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02590" y="2275851"/>
            <a:ext cx="2435225" cy="408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00"/>
              </a:lnSpc>
            </a:pPr>
            <a:r>
              <a:rPr sz="2650" spc="5" dirty="0">
                <a:latin typeface="Comic Sans MS"/>
                <a:cs typeface="Comic Sans MS"/>
              </a:rPr>
              <a:t>Atropina  Scopolamina  Butilscpolami</a:t>
            </a:r>
            <a:r>
              <a:rPr sz="2650" dirty="0">
                <a:latin typeface="Comic Sans MS"/>
                <a:cs typeface="Comic Sans MS"/>
              </a:rPr>
              <a:t>n</a:t>
            </a:r>
            <a:r>
              <a:rPr sz="2650" spc="5" dirty="0">
                <a:latin typeface="Comic Sans MS"/>
                <a:cs typeface="Comic Sans MS"/>
              </a:rPr>
              <a:t>a  </a:t>
            </a:r>
            <a:r>
              <a:rPr sz="2650" dirty="0">
                <a:latin typeface="Comic Sans MS"/>
                <a:cs typeface="Comic Sans MS"/>
              </a:rPr>
              <a:t>Biperidene  Ciclopentolato  Orfenadrina  </a:t>
            </a:r>
            <a:r>
              <a:rPr sz="2650" spc="5" dirty="0">
                <a:latin typeface="Comic Sans MS"/>
                <a:cs typeface="Comic Sans MS"/>
              </a:rPr>
              <a:t>Pirenzepina  Prociclidina  Triesifenidile  Tropicamide</a:t>
            </a:r>
            <a:endParaRPr sz="2650">
              <a:latin typeface="Comic Sans MS"/>
              <a:cs typeface="Comic Sans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49481" y="532020"/>
            <a:ext cx="3067392" cy="5278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90111" y="4143900"/>
            <a:ext cx="1874520" cy="52785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017327" y="4209732"/>
            <a:ext cx="179705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66FFFF"/>
                </a:solidFill>
                <a:latin typeface="Comic Sans MS"/>
                <a:cs typeface="Comic Sans MS"/>
              </a:rPr>
              <a:t>siti</a:t>
            </a:r>
            <a:r>
              <a:rPr sz="2400" spc="-70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66FFFF"/>
                </a:solidFill>
                <a:latin typeface="Comic Sans MS"/>
                <a:cs typeface="Comic Sans MS"/>
              </a:rPr>
              <a:t>d’azione: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45927" y="4912995"/>
            <a:ext cx="4274820" cy="165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>
              <a:lnSpc>
                <a:spcPct val="100000"/>
              </a:lnSpc>
            </a:pPr>
            <a:r>
              <a:rPr sz="2450" b="1" i="1" spc="-25" dirty="0">
                <a:latin typeface="Comic Sans MS"/>
                <a:cs typeface="Comic Sans MS"/>
              </a:rPr>
              <a:t>-cellule muscolari</a:t>
            </a:r>
            <a:r>
              <a:rPr sz="2450" b="1" i="1" spc="-85" dirty="0">
                <a:latin typeface="Comic Sans MS"/>
                <a:cs typeface="Comic Sans MS"/>
              </a:rPr>
              <a:t> </a:t>
            </a:r>
            <a:r>
              <a:rPr sz="2450" b="1" i="1" spc="-25" dirty="0">
                <a:latin typeface="Comic Sans MS"/>
                <a:cs typeface="Comic Sans MS"/>
              </a:rPr>
              <a:t>lisce</a:t>
            </a:r>
            <a:endParaRPr sz="24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450" b="1" i="1" spc="-25" dirty="0">
                <a:latin typeface="Comic Sans MS"/>
                <a:cs typeface="Comic Sans MS"/>
              </a:rPr>
              <a:t>-cellule del </a:t>
            </a:r>
            <a:r>
              <a:rPr sz="2450" b="1" i="1" spc="-30" dirty="0">
                <a:latin typeface="Comic Sans MS"/>
                <a:cs typeface="Comic Sans MS"/>
              </a:rPr>
              <a:t>muscolo</a:t>
            </a:r>
            <a:r>
              <a:rPr sz="2450" b="1" i="1" spc="-75" dirty="0">
                <a:latin typeface="Comic Sans MS"/>
                <a:cs typeface="Comic Sans MS"/>
              </a:rPr>
              <a:t> </a:t>
            </a:r>
            <a:r>
              <a:rPr sz="2450" b="1" i="1" spc="-25" dirty="0">
                <a:latin typeface="Comic Sans MS"/>
                <a:cs typeface="Comic Sans MS"/>
              </a:rPr>
              <a:t>cardiaco</a:t>
            </a:r>
            <a:endParaRPr sz="24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2450" b="1" i="1" spc="-25" dirty="0">
                <a:latin typeface="Comic Sans MS"/>
                <a:cs typeface="Comic Sans MS"/>
              </a:rPr>
              <a:t>-cellule</a:t>
            </a:r>
            <a:r>
              <a:rPr sz="2450" b="1" i="1" spc="-90" dirty="0">
                <a:latin typeface="Comic Sans MS"/>
                <a:cs typeface="Comic Sans MS"/>
              </a:rPr>
              <a:t> </a:t>
            </a:r>
            <a:r>
              <a:rPr sz="2450" b="1" i="1" spc="-25" dirty="0">
                <a:latin typeface="Comic Sans MS"/>
                <a:cs typeface="Comic Sans MS"/>
              </a:rPr>
              <a:t>ghiandolari</a:t>
            </a:r>
            <a:endParaRPr sz="24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2450" b="1" i="1" spc="-30" dirty="0">
                <a:latin typeface="Comic Sans MS"/>
                <a:cs typeface="Comic Sans MS"/>
              </a:rPr>
              <a:t>-gangli</a:t>
            </a:r>
            <a:r>
              <a:rPr sz="2450" b="1" i="1" spc="-85" dirty="0">
                <a:latin typeface="Comic Sans MS"/>
                <a:cs typeface="Comic Sans MS"/>
              </a:rPr>
              <a:t> </a:t>
            </a:r>
            <a:r>
              <a:rPr sz="2450" b="1" i="1" spc="-25" dirty="0">
                <a:latin typeface="Comic Sans MS"/>
                <a:cs typeface="Comic Sans MS"/>
              </a:rPr>
              <a:t>periferici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567362" y="2347912"/>
            <a:ext cx="3108325" cy="1622425"/>
          </a:xfrm>
          <a:custGeom>
            <a:avLst/>
            <a:gdLst/>
            <a:ahLst/>
            <a:cxnLst/>
            <a:rect l="l" t="t" r="r" b="b"/>
            <a:pathLst>
              <a:path w="3108325" h="1622425">
                <a:moveTo>
                  <a:pt x="0" y="0"/>
                </a:moveTo>
                <a:lnTo>
                  <a:pt x="3108325" y="0"/>
                </a:lnTo>
                <a:lnTo>
                  <a:pt x="3108325" y="1622425"/>
                </a:lnTo>
                <a:lnTo>
                  <a:pt x="0" y="1622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67362" y="2347912"/>
            <a:ext cx="3108325" cy="1622425"/>
          </a:xfrm>
          <a:custGeom>
            <a:avLst/>
            <a:gdLst/>
            <a:ahLst/>
            <a:cxnLst/>
            <a:rect l="l" t="t" r="r" b="b"/>
            <a:pathLst>
              <a:path w="3108325" h="1622425">
                <a:moveTo>
                  <a:pt x="0" y="0"/>
                </a:moveTo>
                <a:lnTo>
                  <a:pt x="3108317" y="0"/>
                </a:lnTo>
                <a:lnTo>
                  <a:pt x="3108317" y="1622428"/>
                </a:lnTo>
                <a:lnTo>
                  <a:pt x="0" y="162242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19875" y="3257930"/>
            <a:ext cx="1769110" cy="573405"/>
          </a:xfrm>
          <a:custGeom>
            <a:avLst/>
            <a:gdLst/>
            <a:ahLst/>
            <a:cxnLst/>
            <a:rect l="l" t="t" r="r" b="b"/>
            <a:pathLst>
              <a:path w="1769109" h="573404">
                <a:moveTo>
                  <a:pt x="0" y="0"/>
                </a:moveTo>
                <a:lnTo>
                  <a:pt x="1768538" y="0"/>
                </a:lnTo>
                <a:lnTo>
                  <a:pt x="1768538" y="573341"/>
                </a:lnTo>
                <a:lnTo>
                  <a:pt x="0" y="573341"/>
                </a:lnTo>
                <a:lnTo>
                  <a:pt x="0" y="0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19875" y="3257930"/>
            <a:ext cx="1769110" cy="573405"/>
          </a:xfrm>
          <a:custGeom>
            <a:avLst/>
            <a:gdLst/>
            <a:ahLst/>
            <a:cxnLst/>
            <a:rect l="l" t="t" r="r" b="b"/>
            <a:pathLst>
              <a:path w="1769109" h="573404">
                <a:moveTo>
                  <a:pt x="0" y="0"/>
                </a:moveTo>
                <a:lnTo>
                  <a:pt x="1768528" y="0"/>
                </a:lnTo>
                <a:lnTo>
                  <a:pt x="1768528" y="573337"/>
                </a:lnTo>
                <a:lnTo>
                  <a:pt x="0" y="57333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34D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07161" y="3089592"/>
            <a:ext cx="591185" cy="405130"/>
          </a:xfrm>
          <a:custGeom>
            <a:avLst/>
            <a:gdLst/>
            <a:ahLst/>
            <a:cxnLst/>
            <a:rect l="l" t="t" r="r" b="b"/>
            <a:pathLst>
              <a:path w="591184" h="405129">
                <a:moveTo>
                  <a:pt x="295313" y="0"/>
                </a:moveTo>
                <a:lnTo>
                  <a:pt x="242227" y="3262"/>
                </a:lnTo>
                <a:lnTo>
                  <a:pt x="192265" y="12669"/>
                </a:lnTo>
                <a:lnTo>
                  <a:pt x="146258" y="27647"/>
                </a:lnTo>
                <a:lnTo>
                  <a:pt x="105042" y="47626"/>
                </a:lnTo>
                <a:lnTo>
                  <a:pt x="69450" y="72033"/>
                </a:lnTo>
                <a:lnTo>
                  <a:pt x="40316" y="100296"/>
                </a:lnTo>
                <a:lnTo>
                  <a:pt x="18474" y="131843"/>
                </a:lnTo>
                <a:lnTo>
                  <a:pt x="0" y="202501"/>
                </a:lnTo>
                <a:lnTo>
                  <a:pt x="4757" y="238900"/>
                </a:lnTo>
                <a:lnTo>
                  <a:pt x="40316" y="304706"/>
                </a:lnTo>
                <a:lnTo>
                  <a:pt x="69450" y="332969"/>
                </a:lnTo>
                <a:lnTo>
                  <a:pt x="105042" y="357376"/>
                </a:lnTo>
                <a:lnTo>
                  <a:pt x="146258" y="377355"/>
                </a:lnTo>
                <a:lnTo>
                  <a:pt x="192265" y="392333"/>
                </a:lnTo>
                <a:lnTo>
                  <a:pt x="242227" y="401740"/>
                </a:lnTo>
                <a:lnTo>
                  <a:pt x="295313" y="405003"/>
                </a:lnTo>
                <a:lnTo>
                  <a:pt x="348395" y="401740"/>
                </a:lnTo>
                <a:lnTo>
                  <a:pt x="398355" y="392333"/>
                </a:lnTo>
                <a:lnTo>
                  <a:pt x="444361" y="377355"/>
                </a:lnTo>
                <a:lnTo>
                  <a:pt x="485578" y="357376"/>
                </a:lnTo>
                <a:lnTo>
                  <a:pt x="521171" y="332969"/>
                </a:lnTo>
                <a:lnTo>
                  <a:pt x="550306" y="304706"/>
                </a:lnTo>
                <a:lnTo>
                  <a:pt x="572150" y="273159"/>
                </a:lnTo>
                <a:lnTo>
                  <a:pt x="590626" y="202501"/>
                </a:lnTo>
                <a:lnTo>
                  <a:pt x="585868" y="166102"/>
                </a:lnTo>
                <a:lnTo>
                  <a:pt x="550306" y="100296"/>
                </a:lnTo>
                <a:lnTo>
                  <a:pt x="521171" y="72033"/>
                </a:lnTo>
                <a:lnTo>
                  <a:pt x="485578" y="47626"/>
                </a:lnTo>
                <a:lnTo>
                  <a:pt x="444361" y="27647"/>
                </a:lnTo>
                <a:lnTo>
                  <a:pt x="398355" y="12669"/>
                </a:lnTo>
                <a:lnTo>
                  <a:pt x="348395" y="3262"/>
                </a:lnTo>
                <a:lnTo>
                  <a:pt x="295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07161" y="3089592"/>
            <a:ext cx="591185" cy="405130"/>
          </a:xfrm>
          <a:custGeom>
            <a:avLst/>
            <a:gdLst/>
            <a:ahLst/>
            <a:cxnLst/>
            <a:rect l="l" t="t" r="r" b="b"/>
            <a:pathLst>
              <a:path w="591184" h="405129">
                <a:moveTo>
                  <a:pt x="0" y="202497"/>
                </a:moveTo>
                <a:lnTo>
                  <a:pt x="18475" y="131839"/>
                </a:lnTo>
                <a:lnTo>
                  <a:pt x="40318" y="100293"/>
                </a:lnTo>
                <a:lnTo>
                  <a:pt x="69453" y="72031"/>
                </a:lnTo>
                <a:lnTo>
                  <a:pt x="105046" y="47624"/>
                </a:lnTo>
                <a:lnTo>
                  <a:pt x="146262" y="27646"/>
                </a:lnTo>
                <a:lnTo>
                  <a:pt x="192268" y="12668"/>
                </a:lnTo>
                <a:lnTo>
                  <a:pt x="242230" y="3262"/>
                </a:lnTo>
                <a:lnTo>
                  <a:pt x="295313" y="0"/>
                </a:lnTo>
                <a:lnTo>
                  <a:pt x="348395" y="3262"/>
                </a:lnTo>
                <a:lnTo>
                  <a:pt x="398357" y="12668"/>
                </a:lnTo>
                <a:lnTo>
                  <a:pt x="444363" y="27646"/>
                </a:lnTo>
                <a:lnTo>
                  <a:pt x="485579" y="47624"/>
                </a:lnTo>
                <a:lnTo>
                  <a:pt x="521171" y="72031"/>
                </a:lnTo>
                <a:lnTo>
                  <a:pt x="550306" y="100293"/>
                </a:lnTo>
                <a:lnTo>
                  <a:pt x="572150" y="131839"/>
                </a:lnTo>
                <a:lnTo>
                  <a:pt x="590625" y="202497"/>
                </a:lnTo>
                <a:lnTo>
                  <a:pt x="585867" y="238897"/>
                </a:lnTo>
                <a:lnTo>
                  <a:pt x="550306" y="304702"/>
                </a:lnTo>
                <a:lnTo>
                  <a:pt x="521171" y="332964"/>
                </a:lnTo>
                <a:lnTo>
                  <a:pt x="485579" y="357370"/>
                </a:lnTo>
                <a:lnTo>
                  <a:pt x="444363" y="377348"/>
                </a:lnTo>
                <a:lnTo>
                  <a:pt x="398357" y="392326"/>
                </a:lnTo>
                <a:lnTo>
                  <a:pt x="348395" y="401733"/>
                </a:lnTo>
                <a:lnTo>
                  <a:pt x="295313" y="404995"/>
                </a:lnTo>
                <a:lnTo>
                  <a:pt x="242230" y="401733"/>
                </a:lnTo>
                <a:lnTo>
                  <a:pt x="192268" y="392326"/>
                </a:lnTo>
                <a:lnTo>
                  <a:pt x="146262" y="377348"/>
                </a:lnTo>
                <a:lnTo>
                  <a:pt x="105046" y="357370"/>
                </a:lnTo>
                <a:lnTo>
                  <a:pt x="69453" y="332964"/>
                </a:lnTo>
                <a:lnTo>
                  <a:pt x="40318" y="304702"/>
                </a:lnTo>
                <a:lnTo>
                  <a:pt x="18475" y="273155"/>
                </a:lnTo>
                <a:lnTo>
                  <a:pt x="0" y="202497"/>
                </a:lnTo>
                <a:close/>
              </a:path>
            </a:pathLst>
          </a:custGeom>
          <a:ln w="9524">
            <a:solidFill>
              <a:srgbClr val="434D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24279" y="2394267"/>
            <a:ext cx="482600" cy="417195"/>
          </a:xfrm>
          <a:custGeom>
            <a:avLst/>
            <a:gdLst/>
            <a:ahLst/>
            <a:cxnLst/>
            <a:rect l="l" t="t" r="r" b="b"/>
            <a:pathLst>
              <a:path w="482600" h="417194">
                <a:moveTo>
                  <a:pt x="241173" y="0"/>
                </a:moveTo>
                <a:lnTo>
                  <a:pt x="192567" y="4238"/>
                </a:lnTo>
                <a:lnTo>
                  <a:pt x="147296" y="16393"/>
                </a:lnTo>
                <a:lnTo>
                  <a:pt x="106330" y="35626"/>
                </a:lnTo>
                <a:lnTo>
                  <a:pt x="70637" y="61098"/>
                </a:lnTo>
                <a:lnTo>
                  <a:pt x="41188" y="91970"/>
                </a:lnTo>
                <a:lnTo>
                  <a:pt x="18952" y="127403"/>
                </a:lnTo>
                <a:lnTo>
                  <a:pt x="4899" y="166558"/>
                </a:lnTo>
                <a:lnTo>
                  <a:pt x="0" y="208597"/>
                </a:lnTo>
                <a:lnTo>
                  <a:pt x="4899" y="250636"/>
                </a:lnTo>
                <a:lnTo>
                  <a:pt x="18952" y="289791"/>
                </a:lnTo>
                <a:lnTo>
                  <a:pt x="41188" y="325224"/>
                </a:lnTo>
                <a:lnTo>
                  <a:pt x="70637" y="356096"/>
                </a:lnTo>
                <a:lnTo>
                  <a:pt x="106330" y="381568"/>
                </a:lnTo>
                <a:lnTo>
                  <a:pt x="147296" y="400801"/>
                </a:lnTo>
                <a:lnTo>
                  <a:pt x="192567" y="412956"/>
                </a:lnTo>
                <a:lnTo>
                  <a:pt x="241173" y="417195"/>
                </a:lnTo>
                <a:lnTo>
                  <a:pt x="289773" y="412956"/>
                </a:lnTo>
                <a:lnTo>
                  <a:pt x="335041" y="400801"/>
                </a:lnTo>
                <a:lnTo>
                  <a:pt x="376006" y="381568"/>
                </a:lnTo>
                <a:lnTo>
                  <a:pt x="411697" y="356096"/>
                </a:lnTo>
                <a:lnTo>
                  <a:pt x="441145" y="325224"/>
                </a:lnTo>
                <a:lnTo>
                  <a:pt x="463381" y="289791"/>
                </a:lnTo>
                <a:lnTo>
                  <a:pt x="477433" y="250636"/>
                </a:lnTo>
                <a:lnTo>
                  <a:pt x="482333" y="208597"/>
                </a:lnTo>
                <a:lnTo>
                  <a:pt x="477433" y="166558"/>
                </a:lnTo>
                <a:lnTo>
                  <a:pt x="463381" y="127403"/>
                </a:lnTo>
                <a:lnTo>
                  <a:pt x="441145" y="91970"/>
                </a:lnTo>
                <a:lnTo>
                  <a:pt x="411697" y="61098"/>
                </a:lnTo>
                <a:lnTo>
                  <a:pt x="376006" y="35626"/>
                </a:lnTo>
                <a:lnTo>
                  <a:pt x="335041" y="16393"/>
                </a:lnTo>
                <a:lnTo>
                  <a:pt x="289773" y="4238"/>
                </a:lnTo>
                <a:lnTo>
                  <a:pt x="241173" y="0"/>
                </a:lnTo>
                <a:close/>
              </a:path>
            </a:pathLst>
          </a:custGeom>
          <a:solidFill>
            <a:srgbClr val="F9D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07161" y="2996882"/>
            <a:ext cx="589915" cy="278130"/>
          </a:xfrm>
          <a:custGeom>
            <a:avLst/>
            <a:gdLst/>
            <a:ahLst/>
            <a:cxnLst/>
            <a:rect l="l" t="t" r="r" b="b"/>
            <a:pathLst>
              <a:path w="589915" h="278129">
                <a:moveTo>
                  <a:pt x="0" y="0"/>
                </a:moveTo>
                <a:lnTo>
                  <a:pt x="589508" y="0"/>
                </a:lnTo>
                <a:lnTo>
                  <a:pt x="589508" y="278129"/>
                </a:lnTo>
                <a:lnTo>
                  <a:pt x="0" y="2781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952739" y="2810827"/>
            <a:ext cx="4883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omic Sans MS"/>
                <a:cs typeface="Comic Sans MS"/>
              </a:rPr>
              <a:t>A</a:t>
            </a:r>
            <a:r>
              <a:rPr sz="2000" spc="-5" dirty="0">
                <a:latin typeface="Comic Sans MS"/>
                <a:cs typeface="Comic Sans MS"/>
              </a:rPr>
              <a:t>c</a:t>
            </a:r>
            <a:r>
              <a:rPr sz="2000" dirty="0">
                <a:latin typeface="Comic Sans MS"/>
                <a:cs typeface="Comic Sans MS"/>
              </a:rPr>
              <a:t>h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099693" y="2059241"/>
            <a:ext cx="1019175" cy="185420"/>
          </a:xfrm>
          <a:custGeom>
            <a:avLst/>
            <a:gdLst/>
            <a:ahLst/>
            <a:cxnLst/>
            <a:rect l="l" t="t" r="r" b="b"/>
            <a:pathLst>
              <a:path w="1019175" h="185419">
                <a:moveTo>
                  <a:pt x="1019098" y="0"/>
                </a:moveTo>
                <a:lnTo>
                  <a:pt x="0" y="0"/>
                </a:lnTo>
                <a:lnTo>
                  <a:pt x="254774" y="185318"/>
                </a:lnTo>
                <a:lnTo>
                  <a:pt x="764324" y="185318"/>
                </a:lnTo>
                <a:lnTo>
                  <a:pt x="1019098" y="0"/>
                </a:lnTo>
                <a:close/>
              </a:path>
            </a:pathLst>
          </a:custGeom>
          <a:solidFill>
            <a:srgbClr val="D6D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67587" y="2104605"/>
            <a:ext cx="482600" cy="418465"/>
          </a:xfrm>
          <a:custGeom>
            <a:avLst/>
            <a:gdLst/>
            <a:ahLst/>
            <a:cxnLst/>
            <a:rect l="l" t="t" r="r" b="b"/>
            <a:pathLst>
              <a:path w="482600" h="418464">
                <a:moveTo>
                  <a:pt x="241096" y="0"/>
                </a:moveTo>
                <a:lnTo>
                  <a:pt x="192509" y="4245"/>
                </a:lnTo>
                <a:lnTo>
                  <a:pt x="147254" y="16422"/>
                </a:lnTo>
                <a:lnTo>
                  <a:pt x="106300" y="35689"/>
                </a:lnTo>
                <a:lnTo>
                  <a:pt x="70618" y="61206"/>
                </a:lnTo>
                <a:lnTo>
                  <a:pt x="41177" y="92132"/>
                </a:lnTo>
                <a:lnTo>
                  <a:pt x="18947" y="127628"/>
                </a:lnTo>
                <a:lnTo>
                  <a:pt x="4898" y="166852"/>
                </a:lnTo>
                <a:lnTo>
                  <a:pt x="0" y="208965"/>
                </a:lnTo>
                <a:lnTo>
                  <a:pt x="4898" y="251078"/>
                </a:lnTo>
                <a:lnTo>
                  <a:pt x="18947" y="290303"/>
                </a:lnTo>
                <a:lnTo>
                  <a:pt x="41177" y="325798"/>
                </a:lnTo>
                <a:lnTo>
                  <a:pt x="70618" y="356725"/>
                </a:lnTo>
                <a:lnTo>
                  <a:pt x="106300" y="382242"/>
                </a:lnTo>
                <a:lnTo>
                  <a:pt x="147254" y="401509"/>
                </a:lnTo>
                <a:lnTo>
                  <a:pt x="192509" y="413686"/>
                </a:lnTo>
                <a:lnTo>
                  <a:pt x="241096" y="417931"/>
                </a:lnTo>
                <a:lnTo>
                  <a:pt x="289688" y="413686"/>
                </a:lnTo>
                <a:lnTo>
                  <a:pt x="334946" y="401509"/>
                </a:lnTo>
                <a:lnTo>
                  <a:pt x="375902" y="382242"/>
                </a:lnTo>
                <a:lnTo>
                  <a:pt x="411586" y="356725"/>
                </a:lnTo>
                <a:lnTo>
                  <a:pt x="441028" y="325798"/>
                </a:lnTo>
                <a:lnTo>
                  <a:pt x="463258" y="290303"/>
                </a:lnTo>
                <a:lnTo>
                  <a:pt x="477307" y="251078"/>
                </a:lnTo>
                <a:lnTo>
                  <a:pt x="482206" y="208965"/>
                </a:lnTo>
                <a:lnTo>
                  <a:pt x="477307" y="166852"/>
                </a:lnTo>
                <a:lnTo>
                  <a:pt x="463258" y="127628"/>
                </a:lnTo>
                <a:lnTo>
                  <a:pt x="441028" y="92132"/>
                </a:lnTo>
                <a:lnTo>
                  <a:pt x="411586" y="61206"/>
                </a:lnTo>
                <a:lnTo>
                  <a:pt x="375902" y="35689"/>
                </a:lnTo>
                <a:lnTo>
                  <a:pt x="334946" y="16422"/>
                </a:lnTo>
                <a:lnTo>
                  <a:pt x="289688" y="4245"/>
                </a:lnTo>
                <a:lnTo>
                  <a:pt x="241096" y="0"/>
                </a:lnTo>
                <a:close/>
              </a:path>
            </a:pathLst>
          </a:custGeom>
          <a:solidFill>
            <a:srgbClr val="D6D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227002" y="594995"/>
            <a:ext cx="3566795" cy="132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2400" spc="-5" dirty="0">
                <a:solidFill>
                  <a:srgbClr val="66FFFF"/>
                </a:solidFill>
                <a:latin typeface="Comic Sans MS"/>
                <a:cs typeface="Comic Sans MS"/>
              </a:rPr>
              <a:t>meccanismo</a:t>
            </a:r>
            <a:r>
              <a:rPr sz="2400" spc="-45" dirty="0">
                <a:solidFill>
                  <a:srgbClr val="66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66FFFF"/>
                </a:solidFill>
                <a:latin typeface="Comic Sans MS"/>
                <a:cs typeface="Comic Sans MS"/>
              </a:rPr>
              <a:t>d’azione: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z="2450" b="1" i="1" spc="-30" dirty="0">
                <a:latin typeface="Comic Sans MS"/>
                <a:cs typeface="Comic Sans MS"/>
              </a:rPr>
              <a:t>antagonismo</a:t>
            </a:r>
            <a:r>
              <a:rPr sz="2450" b="1" i="1" spc="-35" dirty="0">
                <a:latin typeface="Comic Sans MS"/>
                <a:cs typeface="Comic Sans MS"/>
              </a:rPr>
              <a:t> </a:t>
            </a:r>
            <a:r>
              <a:rPr sz="2450" b="1" i="1" spc="-30" dirty="0">
                <a:latin typeface="Comic Sans MS"/>
                <a:cs typeface="Comic Sans MS"/>
              </a:rPr>
              <a:t>competitivo</a:t>
            </a:r>
            <a:endParaRPr sz="2450">
              <a:latin typeface="Comic Sans MS"/>
              <a:cs typeface="Comic Sans MS"/>
            </a:endParaRPr>
          </a:p>
          <a:p>
            <a:pPr marL="1841500">
              <a:lnSpc>
                <a:spcPct val="100000"/>
              </a:lnSpc>
              <a:spcBef>
                <a:spcPts val="185"/>
              </a:spcBef>
            </a:pPr>
            <a:r>
              <a:rPr sz="2000" spc="-5" dirty="0">
                <a:latin typeface="Comic Sans MS"/>
                <a:cs typeface="Comic Sans MS"/>
              </a:rPr>
              <a:t>Atropina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47329" y="2366936"/>
            <a:ext cx="146558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Comic Sans MS"/>
                <a:cs typeface="Comic Sans MS"/>
              </a:rPr>
              <a:t>Scopolamina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670131" y="1814461"/>
            <a:ext cx="694055" cy="410209"/>
          </a:xfrm>
          <a:custGeom>
            <a:avLst/>
            <a:gdLst/>
            <a:ahLst/>
            <a:cxnLst/>
            <a:rect l="l" t="t" r="r" b="b"/>
            <a:pathLst>
              <a:path w="694054" h="410210">
                <a:moveTo>
                  <a:pt x="637044" y="0"/>
                </a:moveTo>
                <a:lnTo>
                  <a:pt x="0" y="281965"/>
                </a:lnTo>
                <a:lnTo>
                  <a:pt x="56667" y="409994"/>
                </a:lnTo>
                <a:lnTo>
                  <a:pt x="693712" y="128028"/>
                </a:lnTo>
                <a:lnTo>
                  <a:pt x="637044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29427" y="1949450"/>
            <a:ext cx="482600" cy="372745"/>
          </a:xfrm>
          <a:custGeom>
            <a:avLst/>
            <a:gdLst/>
            <a:ahLst/>
            <a:cxnLst/>
            <a:rect l="l" t="t" r="r" b="b"/>
            <a:pathLst>
              <a:path w="482600" h="372744">
                <a:moveTo>
                  <a:pt x="241147" y="0"/>
                </a:moveTo>
                <a:lnTo>
                  <a:pt x="185853" y="4922"/>
                </a:lnTo>
                <a:lnTo>
                  <a:pt x="135095" y="18942"/>
                </a:lnTo>
                <a:lnTo>
                  <a:pt x="90320" y="40942"/>
                </a:lnTo>
                <a:lnTo>
                  <a:pt x="52976" y="69802"/>
                </a:lnTo>
                <a:lnTo>
                  <a:pt x="24510" y="104404"/>
                </a:lnTo>
                <a:lnTo>
                  <a:pt x="6368" y="143630"/>
                </a:lnTo>
                <a:lnTo>
                  <a:pt x="0" y="186359"/>
                </a:lnTo>
                <a:lnTo>
                  <a:pt x="6368" y="229094"/>
                </a:lnTo>
                <a:lnTo>
                  <a:pt x="24510" y="268322"/>
                </a:lnTo>
                <a:lnTo>
                  <a:pt x="52976" y="302927"/>
                </a:lnTo>
                <a:lnTo>
                  <a:pt x="90320" y="331789"/>
                </a:lnTo>
                <a:lnTo>
                  <a:pt x="135095" y="353789"/>
                </a:lnTo>
                <a:lnTo>
                  <a:pt x="185853" y="367810"/>
                </a:lnTo>
                <a:lnTo>
                  <a:pt x="241147" y="372732"/>
                </a:lnTo>
                <a:lnTo>
                  <a:pt x="296441" y="367810"/>
                </a:lnTo>
                <a:lnTo>
                  <a:pt x="347199" y="353789"/>
                </a:lnTo>
                <a:lnTo>
                  <a:pt x="391974" y="331789"/>
                </a:lnTo>
                <a:lnTo>
                  <a:pt x="429318" y="302927"/>
                </a:lnTo>
                <a:lnTo>
                  <a:pt x="457785" y="268322"/>
                </a:lnTo>
                <a:lnTo>
                  <a:pt x="475926" y="229094"/>
                </a:lnTo>
                <a:lnTo>
                  <a:pt x="482295" y="186359"/>
                </a:lnTo>
                <a:lnTo>
                  <a:pt x="475926" y="143630"/>
                </a:lnTo>
                <a:lnTo>
                  <a:pt x="457785" y="104404"/>
                </a:lnTo>
                <a:lnTo>
                  <a:pt x="429318" y="69802"/>
                </a:lnTo>
                <a:lnTo>
                  <a:pt x="391974" y="40942"/>
                </a:lnTo>
                <a:lnTo>
                  <a:pt x="347199" y="18942"/>
                </a:lnTo>
                <a:lnTo>
                  <a:pt x="296441" y="4922"/>
                </a:lnTo>
                <a:lnTo>
                  <a:pt x="241147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9462" y="274325"/>
            <a:ext cx="5357558" cy="939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61807" y="1026625"/>
            <a:ext cx="5266118" cy="11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465580">
              <a:lnSpc>
                <a:spcPct val="100000"/>
              </a:lnSpc>
            </a:pPr>
            <a:r>
              <a:rPr sz="4750" i="1" u="heavy" spc="-75" dirty="0">
                <a:latin typeface="Comic Sans MS"/>
                <a:cs typeface="Comic Sans MS"/>
              </a:rPr>
              <a:t>Bloccanti</a:t>
            </a:r>
            <a:r>
              <a:rPr sz="4750" i="1" u="heavy" spc="-120" dirty="0">
                <a:latin typeface="Comic Sans MS"/>
                <a:cs typeface="Comic Sans MS"/>
              </a:rPr>
              <a:t> </a:t>
            </a:r>
            <a:r>
              <a:rPr sz="4750" i="1" u="heavy" spc="-75" dirty="0">
                <a:latin typeface="Comic Sans MS"/>
                <a:cs typeface="Comic Sans MS"/>
              </a:rPr>
              <a:t>Gangliari</a:t>
            </a:r>
            <a:endParaRPr sz="475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1847" y="1234446"/>
            <a:ext cx="4613567" cy="677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15923" y="1314132"/>
            <a:ext cx="452247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9999"/>
                </a:solidFill>
                <a:latin typeface="Comic Sans MS"/>
                <a:cs typeface="Comic Sans MS"/>
              </a:rPr>
              <a:t>-Meccanismo</a:t>
            </a:r>
            <a:r>
              <a:rPr sz="3200" b="1" spc="-65" dirty="0">
                <a:solidFill>
                  <a:srgbClr val="FF9999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9999"/>
                </a:solidFill>
                <a:latin typeface="Comic Sans MS"/>
                <a:cs typeface="Comic Sans MS"/>
              </a:rPr>
              <a:t>d’azione-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8432" y="3183769"/>
            <a:ext cx="7219607" cy="540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93139" y="3246120"/>
            <a:ext cx="714311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Agisce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inibendo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l’attività post-sinaptica</a:t>
            </a:r>
            <a:r>
              <a:rPr sz="2400" b="1" spc="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dell’Ach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61057" y="4704999"/>
            <a:ext cx="4871262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62985" y="5062451"/>
            <a:ext cx="3067392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31224" y="5428211"/>
            <a:ext cx="4335081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89234" y="4773777"/>
            <a:ext cx="4799330" cy="110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000"/>
              </a:lnSpc>
              <a:tabLst>
                <a:tab pos="2263775" algn="l"/>
                <a:tab pos="2696845" algn="l"/>
              </a:tabLst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Bloccano la trasmissione</a:t>
            </a:r>
            <a:r>
              <a:rPr sz="2400" b="1" spc="-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mic Sans MS"/>
                <a:cs typeface="Comic Sans MS"/>
              </a:rPr>
              <a:t>SENZA  PROMUOVERE	UNA   </a:t>
            </a:r>
            <a:r>
              <a:rPr sz="2400" b="1" spc="-5" dirty="0">
                <a:solidFill>
                  <a:srgbClr val="FF66FF"/>
                </a:solidFill>
                <a:latin typeface="Comic Sans MS"/>
                <a:cs typeface="Comic Sans MS"/>
              </a:rPr>
              <a:t>STIMOLAZIONE	INIZIALE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55871" y="3736566"/>
            <a:ext cx="714894" cy="12676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20742" y="3733456"/>
            <a:ext cx="15240" cy="740410"/>
          </a:xfrm>
          <a:custGeom>
            <a:avLst/>
            <a:gdLst/>
            <a:ahLst/>
            <a:cxnLst/>
            <a:rect l="l" t="t" r="r" b="b"/>
            <a:pathLst>
              <a:path w="15239" h="740410">
                <a:moveTo>
                  <a:pt x="0" y="0"/>
                </a:moveTo>
                <a:lnTo>
                  <a:pt x="14825" y="739856"/>
                </a:lnTo>
              </a:path>
            </a:pathLst>
          </a:custGeom>
          <a:ln w="76200">
            <a:solidFill>
              <a:srgbClr val="FFA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97654" y="4204749"/>
            <a:ext cx="266700" cy="367665"/>
          </a:xfrm>
          <a:custGeom>
            <a:avLst/>
            <a:gdLst/>
            <a:ahLst/>
            <a:cxnLst/>
            <a:rect l="l" t="t" r="r" b="b"/>
            <a:pathLst>
              <a:path w="266700" h="367664">
                <a:moveTo>
                  <a:pt x="37528" y="3809"/>
                </a:moveTo>
                <a:lnTo>
                  <a:pt x="22745" y="7040"/>
                </a:lnTo>
                <a:lnTo>
                  <a:pt x="10382" y="15760"/>
                </a:lnTo>
                <a:lnTo>
                  <a:pt x="2590" y="28116"/>
                </a:lnTo>
                <a:lnTo>
                  <a:pt x="0" y="42491"/>
                </a:lnTo>
                <a:lnTo>
                  <a:pt x="3238" y="57269"/>
                </a:lnTo>
                <a:lnTo>
                  <a:pt x="139903" y="367593"/>
                </a:lnTo>
                <a:lnTo>
                  <a:pt x="217812" y="169524"/>
                </a:lnTo>
                <a:lnTo>
                  <a:pt x="135928" y="169524"/>
                </a:lnTo>
                <a:lnTo>
                  <a:pt x="72974" y="26560"/>
                </a:lnTo>
                <a:lnTo>
                  <a:pt x="64256" y="14197"/>
                </a:lnTo>
                <a:lnTo>
                  <a:pt x="51903" y="6404"/>
                </a:lnTo>
                <a:lnTo>
                  <a:pt x="37528" y="3809"/>
                </a:lnTo>
                <a:close/>
              </a:path>
              <a:path w="266700" h="367664">
                <a:moveTo>
                  <a:pt x="227615" y="0"/>
                </a:moveTo>
                <a:lnTo>
                  <a:pt x="213358" y="3162"/>
                </a:lnTo>
                <a:lnTo>
                  <a:pt x="201328" y="11442"/>
                </a:lnTo>
                <a:lnTo>
                  <a:pt x="193116" y="24147"/>
                </a:lnTo>
                <a:lnTo>
                  <a:pt x="135928" y="169524"/>
                </a:lnTo>
                <a:lnTo>
                  <a:pt x="217812" y="169524"/>
                </a:lnTo>
                <a:lnTo>
                  <a:pt x="264020" y="52049"/>
                </a:lnTo>
                <a:lnTo>
                  <a:pt x="266664" y="37150"/>
                </a:lnTo>
                <a:lnTo>
                  <a:pt x="263498" y="22890"/>
                </a:lnTo>
                <a:lnTo>
                  <a:pt x="255213" y="10858"/>
                </a:lnTo>
                <a:lnTo>
                  <a:pt x="242506" y="2646"/>
                </a:lnTo>
                <a:lnTo>
                  <a:pt x="227615" y="0"/>
                </a:lnTo>
                <a:close/>
              </a:path>
            </a:pathLst>
          </a:custGeom>
          <a:solidFill>
            <a:srgbClr val="FF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9081" y="253535"/>
            <a:ext cx="5357558" cy="939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11425" y="1005835"/>
            <a:ext cx="5266118" cy="11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767" rIns="0" bIns="0" rtlCol="0">
            <a:spAutoFit/>
          </a:bodyPr>
          <a:lstStyle/>
          <a:p>
            <a:pPr marL="1616710">
              <a:lnSpc>
                <a:spcPct val="100000"/>
              </a:lnSpc>
            </a:pPr>
            <a:r>
              <a:rPr sz="4750" i="1" u="heavy" spc="-75" dirty="0">
                <a:latin typeface="Comic Sans MS"/>
                <a:cs typeface="Comic Sans MS"/>
              </a:rPr>
              <a:t>Bloccanti</a:t>
            </a:r>
            <a:r>
              <a:rPr sz="4750" i="1" u="heavy" spc="-120" dirty="0">
                <a:latin typeface="Comic Sans MS"/>
                <a:cs typeface="Comic Sans MS"/>
              </a:rPr>
              <a:t> </a:t>
            </a:r>
            <a:r>
              <a:rPr sz="4750" i="1" u="heavy" spc="-75" dirty="0">
                <a:latin typeface="Comic Sans MS"/>
                <a:cs typeface="Comic Sans MS"/>
              </a:rPr>
              <a:t>Gangliari</a:t>
            </a:r>
            <a:endParaRPr sz="475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1311" y="1417322"/>
            <a:ext cx="5074920" cy="606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87014" y="1493520"/>
            <a:ext cx="499046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9999"/>
                </a:solidFill>
                <a:latin typeface="Comic Sans MS"/>
                <a:cs typeface="Comic Sans MS"/>
              </a:rPr>
              <a:t>AZIONI</a:t>
            </a:r>
            <a:r>
              <a:rPr sz="2800" spc="-75" dirty="0">
                <a:solidFill>
                  <a:srgbClr val="FF9999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FF9999"/>
                </a:solidFill>
                <a:latin typeface="Comic Sans MS"/>
                <a:cs typeface="Comic Sans MS"/>
              </a:rPr>
              <a:t>FARMACOLOGICHE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4771" y="3304303"/>
            <a:ext cx="7942808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8640" y="3661757"/>
            <a:ext cx="8375065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9585" y="4031670"/>
            <a:ext cx="7793177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89911" y="4397430"/>
            <a:ext cx="4692535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5180" y="3371774"/>
            <a:ext cx="8303895" cy="147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99500"/>
              </a:lnSpc>
              <a:tabLst>
                <a:tab pos="478790" algn="l"/>
                <a:tab pos="722630" algn="l"/>
                <a:tab pos="1113790" algn="l"/>
                <a:tab pos="1671320" algn="l"/>
                <a:tab pos="1699260" algn="l"/>
                <a:tab pos="1801495" algn="l"/>
                <a:tab pos="3776345" algn="l"/>
                <a:tab pos="4592320" algn="l"/>
                <a:tab pos="4928235" algn="l"/>
                <a:tab pos="5507990" algn="l"/>
                <a:tab pos="6031230" algn="l"/>
                <a:tab pos="6122035" algn="l"/>
                <a:tab pos="6792595" algn="l"/>
                <a:tab pos="7367270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IL	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GRADO		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DELL’IPOTENSIONE	PRODOTTO	DA	UN  F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RM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CO	G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NGLIOPLEGICO	DIPENDE		D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LL’ENTIT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’  DEL	TONO			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SIMPATICO	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PRESENTE	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AL	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MOMENTO  DELLA	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SOMMINISTRAZIONE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8124508" cy="969010"/>
          </a:xfrm>
          <a:prstGeom prst="rect">
            <a:avLst/>
          </a:prstGeom>
        </p:spPr>
        <p:txBody>
          <a:bodyPr vert="horz" wrap="square" lIns="0" tIns="63817" rIns="0" bIns="0" rtlCol="0">
            <a:spAutoFit/>
          </a:bodyPr>
          <a:lstStyle/>
          <a:p>
            <a:pPr marL="1486535">
              <a:lnSpc>
                <a:spcPct val="100000"/>
              </a:lnSpc>
            </a:pPr>
            <a:r>
              <a:rPr spc="-5" dirty="0"/>
              <a:t>Bloccanti</a:t>
            </a:r>
            <a:r>
              <a:rPr spc="-85" dirty="0"/>
              <a:t> </a:t>
            </a:r>
            <a:r>
              <a:rPr spc="-5" dirty="0"/>
              <a:t>Gangliari</a:t>
            </a:r>
          </a:p>
        </p:txBody>
      </p:sp>
      <p:sp>
        <p:nvSpPr>
          <p:cNvPr id="5" name="object 5"/>
          <p:cNvSpPr/>
          <p:nvPr/>
        </p:nvSpPr>
        <p:spPr>
          <a:xfrm>
            <a:off x="598516" y="1492129"/>
            <a:ext cx="2884512" cy="648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2320" y="1569720"/>
            <a:ext cx="279209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Comic Sans MS"/>
                <a:cs typeface="Comic Sans MS"/>
              </a:rPr>
              <a:t>Usi</a:t>
            </a:r>
            <a:r>
              <a:rPr sz="3000" spc="-1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000" dirty="0">
                <a:solidFill>
                  <a:srgbClr val="FFFFFF"/>
                </a:solidFill>
                <a:latin typeface="Comic Sans MS"/>
                <a:cs typeface="Comic Sans MS"/>
              </a:rPr>
              <a:t>terapeutici: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5400" y="2209800"/>
            <a:ext cx="4724400" cy="1562100"/>
          </a:xfrm>
          <a:custGeom>
            <a:avLst/>
            <a:gdLst/>
            <a:ahLst/>
            <a:cxnLst/>
            <a:rect l="l" t="t" r="r" b="b"/>
            <a:pathLst>
              <a:path w="4724400" h="1562100">
                <a:moveTo>
                  <a:pt x="0" y="0"/>
                </a:moveTo>
                <a:lnTo>
                  <a:pt x="4724396" y="0"/>
                </a:lnTo>
                <a:lnTo>
                  <a:pt x="4724396" y="1562098"/>
                </a:lnTo>
                <a:lnTo>
                  <a:pt x="0" y="15620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6657" y="2190400"/>
            <a:ext cx="2826321" cy="540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6657" y="2547854"/>
            <a:ext cx="4227017" cy="540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6657" y="2913612"/>
            <a:ext cx="3325088" cy="5444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6657" y="3283526"/>
            <a:ext cx="3108960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1600" y="3733800"/>
            <a:ext cx="6184900" cy="549275"/>
          </a:xfrm>
          <a:custGeom>
            <a:avLst/>
            <a:gdLst/>
            <a:ahLst/>
            <a:cxnLst/>
            <a:rect l="l" t="t" r="r" b="b"/>
            <a:pathLst>
              <a:path w="6184900" h="549275">
                <a:moveTo>
                  <a:pt x="0" y="0"/>
                </a:moveTo>
                <a:lnTo>
                  <a:pt x="6184900" y="0"/>
                </a:lnTo>
                <a:lnTo>
                  <a:pt x="6184900" y="549275"/>
                </a:lnTo>
                <a:lnTo>
                  <a:pt x="0" y="549275"/>
                </a:lnTo>
                <a:lnTo>
                  <a:pt x="0" y="0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5543" y="3855465"/>
            <a:ext cx="2420848" cy="419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0200" y="4413250"/>
            <a:ext cx="3276600" cy="2292350"/>
          </a:xfrm>
          <a:custGeom>
            <a:avLst/>
            <a:gdLst/>
            <a:ahLst/>
            <a:cxnLst/>
            <a:rect l="l" t="t" r="r" b="b"/>
            <a:pathLst>
              <a:path w="3276600" h="2292350">
                <a:moveTo>
                  <a:pt x="0" y="0"/>
                </a:moveTo>
                <a:lnTo>
                  <a:pt x="3276597" y="0"/>
                </a:lnTo>
                <a:lnTo>
                  <a:pt x="3276597" y="2292348"/>
                </a:lnTo>
                <a:lnTo>
                  <a:pt x="0" y="229234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1457" y="4393277"/>
            <a:ext cx="2140521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61457" y="4750719"/>
            <a:ext cx="1928558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61457" y="5120640"/>
            <a:ext cx="2547848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61457" y="5486400"/>
            <a:ext cx="2955175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61457" y="5856316"/>
            <a:ext cx="1039091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61457" y="6222076"/>
            <a:ext cx="2244432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74139" y="2257348"/>
            <a:ext cx="6997065" cy="4411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9405">
              <a:lnSpc>
                <a:spcPct val="99500"/>
              </a:lnSpc>
              <a:tabLst>
                <a:tab pos="1849120" algn="l"/>
                <a:tab pos="3264535" algn="l"/>
                <a:tab pos="3876040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Un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tempo venivano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ampiamente	utilizzati	per	la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terapia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ed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il controllo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dell’IPERTENSIONE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4127500" marR="5080">
              <a:lnSpc>
                <a:spcPct val="100000"/>
              </a:lnSpc>
              <a:tabLst>
                <a:tab pos="5542280" algn="l"/>
                <a:tab pos="6047740" algn="l"/>
              </a:tabLst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Oggi, vengono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utilizzati	nel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TRATTAMENTO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D’URGENZA	DELLE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CRISI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IPERTENSIVE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0825" y="3433559"/>
            <a:ext cx="936625" cy="774065"/>
          </a:xfrm>
          <a:custGeom>
            <a:avLst/>
            <a:gdLst/>
            <a:ahLst/>
            <a:cxnLst/>
            <a:rect l="l" t="t" r="r" b="b"/>
            <a:pathLst>
              <a:path w="936625" h="774064">
                <a:moveTo>
                  <a:pt x="0" y="0"/>
                </a:moveTo>
                <a:lnTo>
                  <a:pt x="0" y="234162"/>
                </a:lnTo>
                <a:lnTo>
                  <a:pt x="2377" y="265357"/>
                </a:lnTo>
                <a:lnTo>
                  <a:pt x="20962" y="326143"/>
                </a:lnTo>
                <a:lnTo>
                  <a:pt x="57032" y="384216"/>
                </a:lnTo>
                <a:lnTo>
                  <a:pt x="109436" y="438884"/>
                </a:lnTo>
                <a:lnTo>
                  <a:pt x="141403" y="464726"/>
                </a:lnTo>
                <a:lnTo>
                  <a:pt x="177023" y="489456"/>
                </a:lnTo>
                <a:lnTo>
                  <a:pt x="216151" y="512990"/>
                </a:lnTo>
                <a:lnTo>
                  <a:pt x="258644" y="535240"/>
                </a:lnTo>
                <a:lnTo>
                  <a:pt x="304358" y="556120"/>
                </a:lnTo>
                <a:lnTo>
                  <a:pt x="353149" y="575545"/>
                </a:lnTo>
                <a:lnTo>
                  <a:pt x="404874" y="593426"/>
                </a:lnTo>
                <a:lnTo>
                  <a:pt x="459388" y="609678"/>
                </a:lnTo>
                <a:lnTo>
                  <a:pt x="516549" y="624214"/>
                </a:lnTo>
                <a:lnTo>
                  <a:pt x="576211" y="636949"/>
                </a:lnTo>
                <a:lnTo>
                  <a:pt x="638232" y="647795"/>
                </a:lnTo>
                <a:lnTo>
                  <a:pt x="702468" y="656666"/>
                </a:lnTo>
                <a:lnTo>
                  <a:pt x="702468" y="773747"/>
                </a:lnTo>
                <a:lnTo>
                  <a:pt x="936625" y="553453"/>
                </a:lnTo>
                <a:lnTo>
                  <a:pt x="813006" y="422516"/>
                </a:lnTo>
                <a:lnTo>
                  <a:pt x="702468" y="422516"/>
                </a:lnTo>
                <a:lnTo>
                  <a:pt x="638232" y="413645"/>
                </a:lnTo>
                <a:lnTo>
                  <a:pt x="576211" y="402799"/>
                </a:lnTo>
                <a:lnTo>
                  <a:pt x="516549" y="390064"/>
                </a:lnTo>
                <a:lnTo>
                  <a:pt x="459388" y="375527"/>
                </a:lnTo>
                <a:lnTo>
                  <a:pt x="404874" y="359274"/>
                </a:lnTo>
                <a:lnTo>
                  <a:pt x="353149" y="341392"/>
                </a:lnTo>
                <a:lnTo>
                  <a:pt x="304358" y="321967"/>
                </a:lnTo>
                <a:lnTo>
                  <a:pt x="258644" y="301085"/>
                </a:lnTo>
                <a:lnTo>
                  <a:pt x="216151" y="278834"/>
                </a:lnTo>
                <a:lnTo>
                  <a:pt x="177023" y="255299"/>
                </a:lnTo>
                <a:lnTo>
                  <a:pt x="141403" y="230568"/>
                </a:lnTo>
                <a:lnTo>
                  <a:pt x="109436" y="204726"/>
                </a:lnTo>
                <a:lnTo>
                  <a:pt x="81264" y="177859"/>
                </a:lnTo>
                <a:lnTo>
                  <a:pt x="36884" y="121401"/>
                </a:lnTo>
                <a:lnTo>
                  <a:pt x="9412" y="61884"/>
                </a:lnTo>
                <a:lnTo>
                  <a:pt x="2377" y="31194"/>
                </a:lnTo>
                <a:lnTo>
                  <a:pt x="0" y="0"/>
                </a:lnTo>
                <a:close/>
              </a:path>
              <a:path w="936625" h="774064">
                <a:moveTo>
                  <a:pt x="702468" y="305435"/>
                </a:moveTo>
                <a:lnTo>
                  <a:pt x="702468" y="422516"/>
                </a:lnTo>
                <a:lnTo>
                  <a:pt x="813006" y="422516"/>
                </a:lnTo>
                <a:lnTo>
                  <a:pt x="702468" y="305435"/>
                </a:lnTo>
                <a:close/>
              </a:path>
            </a:pathLst>
          </a:custGeom>
          <a:solidFill>
            <a:srgbClr val="FFFC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0619" y="2997200"/>
            <a:ext cx="937260" cy="553720"/>
          </a:xfrm>
          <a:custGeom>
            <a:avLst/>
            <a:gdLst/>
            <a:ahLst/>
            <a:cxnLst/>
            <a:rect l="l" t="t" r="r" b="b"/>
            <a:pathLst>
              <a:path w="937260" h="553720">
                <a:moveTo>
                  <a:pt x="936830" y="0"/>
                </a:moveTo>
                <a:lnTo>
                  <a:pt x="885934" y="644"/>
                </a:lnTo>
                <a:lnTo>
                  <a:pt x="835245" y="2574"/>
                </a:lnTo>
                <a:lnTo>
                  <a:pt x="784873" y="5782"/>
                </a:lnTo>
                <a:lnTo>
                  <a:pt x="734931" y="10260"/>
                </a:lnTo>
                <a:lnTo>
                  <a:pt x="685530" y="16001"/>
                </a:lnTo>
                <a:lnTo>
                  <a:pt x="621724" y="25418"/>
                </a:lnTo>
                <a:lnTo>
                  <a:pt x="560374" y="36739"/>
                </a:lnTo>
                <a:lnTo>
                  <a:pt x="501590" y="49874"/>
                </a:lnTo>
                <a:lnTo>
                  <a:pt x="445484" y="64732"/>
                </a:lnTo>
                <a:lnTo>
                  <a:pt x="392164" y="81222"/>
                </a:lnTo>
                <a:lnTo>
                  <a:pt x="341741" y="99253"/>
                </a:lnTo>
                <a:lnTo>
                  <a:pt x="294326" y="118735"/>
                </a:lnTo>
                <a:lnTo>
                  <a:pt x="250027" y="139575"/>
                </a:lnTo>
                <a:lnTo>
                  <a:pt x="208957" y="161684"/>
                </a:lnTo>
                <a:lnTo>
                  <a:pt x="171224" y="184970"/>
                </a:lnTo>
                <a:lnTo>
                  <a:pt x="136939" y="209343"/>
                </a:lnTo>
                <a:lnTo>
                  <a:pt x="106212" y="234711"/>
                </a:lnTo>
                <a:lnTo>
                  <a:pt x="55872" y="288069"/>
                </a:lnTo>
                <a:lnTo>
                  <a:pt x="21087" y="344317"/>
                </a:lnTo>
                <a:lnTo>
                  <a:pt x="2736" y="402728"/>
                </a:lnTo>
                <a:lnTo>
                  <a:pt x="0" y="432517"/>
                </a:lnTo>
                <a:lnTo>
                  <a:pt x="1702" y="462573"/>
                </a:lnTo>
                <a:lnTo>
                  <a:pt x="7954" y="492807"/>
                </a:lnTo>
                <a:lnTo>
                  <a:pt x="18866" y="523126"/>
                </a:lnTo>
                <a:lnTo>
                  <a:pt x="34547" y="553440"/>
                </a:lnTo>
                <a:lnTo>
                  <a:pt x="53366" y="525577"/>
                </a:lnTo>
                <a:lnTo>
                  <a:pt x="75873" y="498641"/>
                </a:lnTo>
                <a:lnTo>
                  <a:pt x="131340" y="447766"/>
                </a:lnTo>
                <a:lnTo>
                  <a:pt x="163993" y="423936"/>
                </a:lnTo>
                <a:lnTo>
                  <a:pt x="199720" y="401250"/>
                </a:lnTo>
                <a:lnTo>
                  <a:pt x="238369" y="379762"/>
                </a:lnTo>
                <a:lnTo>
                  <a:pt x="279786" y="359526"/>
                </a:lnTo>
                <a:lnTo>
                  <a:pt x="323817" y="340598"/>
                </a:lnTo>
                <a:lnTo>
                  <a:pt x="370309" y="323030"/>
                </a:lnTo>
                <a:lnTo>
                  <a:pt x="419109" y="306878"/>
                </a:lnTo>
                <a:lnTo>
                  <a:pt x="470063" y="292196"/>
                </a:lnTo>
                <a:lnTo>
                  <a:pt x="523018" y="279038"/>
                </a:lnTo>
                <a:lnTo>
                  <a:pt x="577819" y="267458"/>
                </a:lnTo>
                <a:lnTo>
                  <a:pt x="634315" y="257510"/>
                </a:lnTo>
                <a:lnTo>
                  <a:pt x="692351" y="249250"/>
                </a:lnTo>
                <a:lnTo>
                  <a:pt x="751774" y="242730"/>
                </a:lnTo>
                <a:lnTo>
                  <a:pt x="812431" y="238006"/>
                </a:lnTo>
                <a:lnTo>
                  <a:pt x="874167" y="235132"/>
                </a:lnTo>
                <a:lnTo>
                  <a:pt x="936830" y="234162"/>
                </a:lnTo>
                <a:lnTo>
                  <a:pt x="936830" y="0"/>
                </a:lnTo>
                <a:close/>
              </a:path>
            </a:pathLst>
          </a:custGeom>
          <a:solidFill>
            <a:srgbClr val="D6D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0825" y="2997200"/>
            <a:ext cx="936625" cy="1210310"/>
          </a:xfrm>
          <a:custGeom>
            <a:avLst/>
            <a:gdLst/>
            <a:ahLst/>
            <a:cxnLst/>
            <a:rect l="l" t="t" r="r" b="b"/>
            <a:pathLst>
              <a:path w="936625" h="1210310">
                <a:moveTo>
                  <a:pt x="0" y="436363"/>
                </a:moveTo>
                <a:lnTo>
                  <a:pt x="9412" y="498246"/>
                </a:lnTo>
                <a:lnTo>
                  <a:pt x="36884" y="557762"/>
                </a:lnTo>
                <a:lnTo>
                  <a:pt x="81264" y="614220"/>
                </a:lnTo>
                <a:lnTo>
                  <a:pt x="109436" y="641085"/>
                </a:lnTo>
                <a:lnTo>
                  <a:pt x="141403" y="666927"/>
                </a:lnTo>
                <a:lnTo>
                  <a:pt x="177023" y="691658"/>
                </a:lnTo>
                <a:lnTo>
                  <a:pt x="216151" y="715192"/>
                </a:lnTo>
                <a:lnTo>
                  <a:pt x="258644" y="737443"/>
                </a:lnTo>
                <a:lnTo>
                  <a:pt x="304358" y="758324"/>
                </a:lnTo>
                <a:lnTo>
                  <a:pt x="353149" y="777748"/>
                </a:lnTo>
                <a:lnTo>
                  <a:pt x="404874" y="795630"/>
                </a:lnTo>
                <a:lnTo>
                  <a:pt x="459388" y="811882"/>
                </a:lnTo>
                <a:lnTo>
                  <a:pt x="516549" y="826419"/>
                </a:lnTo>
                <a:lnTo>
                  <a:pt x="576211" y="839154"/>
                </a:lnTo>
                <a:lnTo>
                  <a:pt x="638232" y="850000"/>
                </a:lnTo>
                <a:lnTo>
                  <a:pt x="702468" y="858871"/>
                </a:lnTo>
                <a:lnTo>
                  <a:pt x="702468" y="741793"/>
                </a:lnTo>
                <a:lnTo>
                  <a:pt x="936624" y="989806"/>
                </a:lnTo>
                <a:lnTo>
                  <a:pt x="702468" y="1210109"/>
                </a:lnTo>
                <a:lnTo>
                  <a:pt x="702468" y="1093029"/>
                </a:lnTo>
                <a:lnTo>
                  <a:pt x="638232" y="1084157"/>
                </a:lnTo>
                <a:lnTo>
                  <a:pt x="576211" y="1073311"/>
                </a:lnTo>
                <a:lnTo>
                  <a:pt x="516549" y="1060576"/>
                </a:lnTo>
                <a:lnTo>
                  <a:pt x="459388" y="1046038"/>
                </a:lnTo>
                <a:lnTo>
                  <a:pt x="404874" y="1029786"/>
                </a:lnTo>
                <a:lnTo>
                  <a:pt x="353149" y="1011904"/>
                </a:lnTo>
                <a:lnTo>
                  <a:pt x="304358" y="992479"/>
                </a:lnTo>
                <a:lnTo>
                  <a:pt x="258644" y="971598"/>
                </a:lnTo>
                <a:lnTo>
                  <a:pt x="216151" y="949348"/>
                </a:lnTo>
                <a:lnTo>
                  <a:pt x="177023" y="925814"/>
                </a:lnTo>
                <a:lnTo>
                  <a:pt x="141403" y="901083"/>
                </a:lnTo>
                <a:lnTo>
                  <a:pt x="109436" y="875241"/>
                </a:lnTo>
                <a:lnTo>
                  <a:pt x="81264" y="848376"/>
                </a:lnTo>
                <a:lnTo>
                  <a:pt x="36884" y="791918"/>
                </a:lnTo>
                <a:lnTo>
                  <a:pt x="9412" y="732402"/>
                </a:lnTo>
                <a:lnTo>
                  <a:pt x="0" y="670519"/>
                </a:lnTo>
                <a:lnTo>
                  <a:pt x="0" y="436363"/>
                </a:lnTo>
                <a:lnTo>
                  <a:pt x="2160" y="406487"/>
                </a:lnTo>
                <a:lnTo>
                  <a:pt x="19028" y="348421"/>
                </a:lnTo>
                <a:lnTo>
                  <a:pt x="51695" y="293035"/>
                </a:lnTo>
                <a:lnTo>
                  <a:pt x="99044" y="240851"/>
                </a:lnTo>
                <a:lnTo>
                  <a:pt x="159960" y="192388"/>
                </a:lnTo>
                <a:lnTo>
                  <a:pt x="195157" y="169714"/>
                </a:lnTo>
                <a:lnTo>
                  <a:pt x="233327" y="148166"/>
                </a:lnTo>
                <a:lnTo>
                  <a:pt x="274330" y="127808"/>
                </a:lnTo>
                <a:lnTo>
                  <a:pt x="318028" y="108704"/>
                </a:lnTo>
                <a:lnTo>
                  <a:pt x="364280" y="90921"/>
                </a:lnTo>
                <a:lnTo>
                  <a:pt x="412948" y="74524"/>
                </a:lnTo>
                <a:lnTo>
                  <a:pt x="463891" y="59576"/>
                </a:lnTo>
                <a:lnTo>
                  <a:pt x="516971" y="46143"/>
                </a:lnTo>
                <a:lnTo>
                  <a:pt x="572047" y="34291"/>
                </a:lnTo>
                <a:lnTo>
                  <a:pt x="628981" y="24084"/>
                </a:lnTo>
                <a:lnTo>
                  <a:pt x="687632" y="15587"/>
                </a:lnTo>
                <a:lnTo>
                  <a:pt x="747861" y="8865"/>
                </a:lnTo>
                <a:lnTo>
                  <a:pt x="809529" y="3983"/>
                </a:lnTo>
                <a:lnTo>
                  <a:pt x="872497" y="1006"/>
                </a:lnTo>
                <a:lnTo>
                  <a:pt x="936624" y="0"/>
                </a:lnTo>
                <a:lnTo>
                  <a:pt x="936624" y="234155"/>
                </a:lnTo>
                <a:lnTo>
                  <a:pt x="873961" y="235125"/>
                </a:lnTo>
                <a:lnTo>
                  <a:pt x="812224" y="238000"/>
                </a:lnTo>
                <a:lnTo>
                  <a:pt x="751568" y="242724"/>
                </a:lnTo>
                <a:lnTo>
                  <a:pt x="692145" y="249244"/>
                </a:lnTo>
                <a:lnTo>
                  <a:pt x="634109" y="257504"/>
                </a:lnTo>
                <a:lnTo>
                  <a:pt x="577613" y="267452"/>
                </a:lnTo>
                <a:lnTo>
                  <a:pt x="522811" y="279033"/>
                </a:lnTo>
                <a:lnTo>
                  <a:pt x="469857" y="292191"/>
                </a:lnTo>
                <a:lnTo>
                  <a:pt x="418903" y="306874"/>
                </a:lnTo>
                <a:lnTo>
                  <a:pt x="370103" y="323027"/>
                </a:lnTo>
                <a:lnTo>
                  <a:pt x="323611" y="340595"/>
                </a:lnTo>
                <a:lnTo>
                  <a:pt x="279580" y="359524"/>
                </a:lnTo>
                <a:lnTo>
                  <a:pt x="238163" y="379760"/>
                </a:lnTo>
                <a:lnTo>
                  <a:pt x="199514" y="401248"/>
                </a:lnTo>
                <a:lnTo>
                  <a:pt x="163787" y="423935"/>
                </a:lnTo>
                <a:lnTo>
                  <a:pt x="131134" y="447765"/>
                </a:lnTo>
                <a:lnTo>
                  <a:pt x="101710" y="472686"/>
                </a:lnTo>
                <a:lnTo>
                  <a:pt x="53160" y="525578"/>
                </a:lnTo>
                <a:lnTo>
                  <a:pt x="34341" y="553441"/>
                </a:lnTo>
              </a:path>
            </a:pathLst>
          </a:custGeom>
          <a:ln w="9524">
            <a:solidFill>
              <a:srgbClr val="FFFC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6910070" cy="719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66365" algn="l"/>
              </a:tabLst>
            </a:pPr>
            <a:r>
              <a:rPr spc="-5" dirty="0"/>
              <a:t>Bloccanti	Neuromuscolari</a:t>
            </a:r>
          </a:p>
        </p:txBody>
      </p:sp>
      <p:sp>
        <p:nvSpPr>
          <p:cNvPr id="5" name="object 5"/>
          <p:cNvSpPr/>
          <p:nvPr/>
        </p:nvSpPr>
        <p:spPr>
          <a:xfrm>
            <a:off x="5641479" y="2062162"/>
            <a:ext cx="3272790" cy="2035175"/>
          </a:xfrm>
          <a:custGeom>
            <a:avLst/>
            <a:gdLst/>
            <a:ahLst/>
            <a:cxnLst/>
            <a:rect l="l" t="t" r="r" b="b"/>
            <a:pathLst>
              <a:path w="3272790" h="2035175">
                <a:moveTo>
                  <a:pt x="0" y="0"/>
                </a:moveTo>
                <a:lnTo>
                  <a:pt x="3272332" y="0"/>
                </a:lnTo>
                <a:lnTo>
                  <a:pt x="3272332" y="2035175"/>
                </a:lnTo>
                <a:lnTo>
                  <a:pt x="0" y="20351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41479" y="2062162"/>
            <a:ext cx="3272790" cy="2035175"/>
          </a:xfrm>
          <a:custGeom>
            <a:avLst/>
            <a:gdLst/>
            <a:ahLst/>
            <a:cxnLst/>
            <a:rect l="l" t="t" r="r" b="b"/>
            <a:pathLst>
              <a:path w="3272790" h="2035175">
                <a:moveTo>
                  <a:pt x="0" y="0"/>
                </a:moveTo>
                <a:lnTo>
                  <a:pt x="3272327" y="0"/>
                </a:lnTo>
                <a:lnTo>
                  <a:pt x="3272327" y="2035168"/>
                </a:lnTo>
                <a:lnTo>
                  <a:pt x="0" y="203516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38987" y="2188146"/>
            <a:ext cx="500380" cy="523875"/>
          </a:xfrm>
          <a:custGeom>
            <a:avLst/>
            <a:gdLst/>
            <a:ahLst/>
            <a:cxnLst/>
            <a:rect l="l" t="t" r="r" b="b"/>
            <a:pathLst>
              <a:path w="500379" h="523875">
                <a:moveTo>
                  <a:pt x="250164" y="0"/>
                </a:moveTo>
                <a:lnTo>
                  <a:pt x="205196" y="4215"/>
                </a:lnTo>
                <a:lnTo>
                  <a:pt x="162873" y="16371"/>
                </a:lnTo>
                <a:lnTo>
                  <a:pt x="123901" y="35726"/>
                </a:lnTo>
                <a:lnTo>
                  <a:pt x="88986" y="61542"/>
                </a:lnTo>
                <a:lnTo>
                  <a:pt x="58835" y="93081"/>
                </a:lnTo>
                <a:lnTo>
                  <a:pt x="34154" y="129602"/>
                </a:lnTo>
                <a:lnTo>
                  <a:pt x="15650" y="170366"/>
                </a:lnTo>
                <a:lnTo>
                  <a:pt x="4030" y="214636"/>
                </a:lnTo>
                <a:lnTo>
                  <a:pt x="0" y="261670"/>
                </a:lnTo>
                <a:lnTo>
                  <a:pt x="4030" y="308705"/>
                </a:lnTo>
                <a:lnTo>
                  <a:pt x="15650" y="352973"/>
                </a:lnTo>
                <a:lnTo>
                  <a:pt x="34154" y="393736"/>
                </a:lnTo>
                <a:lnTo>
                  <a:pt x="58835" y="430255"/>
                </a:lnTo>
                <a:lnTo>
                  <a:pt x="88986" y="461791"/>
                </a:lnTo>
                <a:lnTo>
                  <a:pt x="123901" y="487605"/>
                </a:lnTo>
                <a:lnTo>
                  <a:pt x="162873" y="506959"/>
                </a:lnTo>
                <a:lnTo>
                  <a:pt x="205196" y="519113"/>
                </a:lnTo>
                <a:lnTo>
                  <a:pt x="250164" y="523328"/>
                </a:lnTo>
                <a:lnTo>
                  <a:pt x="295132" y="519113"/>
                </a:lnTo>
                <a:lnTo>
                  <a:pt x="337455" y="506959"/>
                </a:lnTo>
                <a:lnTo>
                  <a:pt x="376427" y="487605"/>
                </a:lnTo>
                <a:lnTo>
                  <a:pt x="411342" y="461791"/>
                </a:lnTo>
                <a:lnTo>
                  <a:pt x="441494" y="430255"/>
                </a:lnTo>
                <a:lnTo>
                  <a:pt x="466174" y="393736"/>
                </a:lnTo>
                <a:lnTo>
                  <a:pt x="484678" y="352973"/>
                </a:lnTo>
                <a:lnTo>
                  <a:pt x="496298" y="308705"/>
                </a:lnTo>
                <a:lnTo>
                  <a:pt x="500329" y="261670"/>
                </a:lnTo>
                <a:lnTo>
                  <a:pt x="496298" y="214636"/>
                </a:lnTo>
                <a:lnTo>
                  <a:pt x="484678" y="170366"/>
                </a:lnTo>
                <a:lnTo>
                  <a:pt x="466174" y="129602"/>
                </a:lnTo>
                <a:lnTo>
                  <a:pt x="441494" y="93081"/>
                </a:lnTo>
                <a:lnTo>
                  <a:pt x="411342" y="61542"/>
                </a:lnTo>
                <a:lnTo>
                  <a:pt x="376427" y="35726"/>
                </a:lnTo>
                <a:lnTo>
                  <a:pt x="337455" y="16371"/>
                </a:lnTo>
                <a:lnTo>
                  <a:pt x="295132" y="4215"/>
                </a:lnTo>
                <a:lnTo>
                  <a:pt x="250164" y="0"/>
                </a:lnTo>
                <a:close/>
              </a:path>
            </a:pathLst>
          </a:custGeom>
          <a:solidFill>
            <a:srgbClr val="F9D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00461" y="2694203"/>
            <a:ext cx="212915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omic Sans MS"/>
                <a:cs typeface="Comic Sans MS"/>
              </a:rPr>
              <a:t>Tubocurarina</a:t>
            </a:r>
            <a:r>
              <a:rPr sz="2000" spc="-55" dirty="0">
                <a:latin typeface="Comic Sans MS"/>
                <a:cs typeface="Comic Sans MS"/>
              </a:rPr>
              <a:t> </a:t>
            </a:r>
            <a:r>
              <a:rPr sz="3000" spc="-7" baseline="16666" dirty="0">
                <a:latin typeface="Comic Sans MS"/>
                <a:cs typeface="Comic Sans MS"/>
              </a:rPr>
              <a:t>Ach</a:t>
            </a:r>
            <a:endParaRPr sz="3000" baseline="16666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3431" y="3352977"/>
            <a:ext cx="1830705" cy="718185"/>
          </a:xfrm>
          <a:custGeom>
            <a:avLst/>
            <a:gdLst/>
            <a:ahLst/>
            <a:cxnLst/>
            <a:rect l="l" t="t" r="r" b="b"/>
            <a:pathLst>
              <a:path w="1830704" h="718185">
                <a:moveTo>
                  <a:pt x="0" y="0"/>
                </a:moveTo>
                <a:lnTo>
                  <a:pt x="1830285" y="0"/>
                </a:lnTo>
                <a:lnTo>
                  <a:pt x="1830285" y="717715"/>
                </a:lnTo>
                <a:lnTo>
                  <a:pt x="0" y="717715"/>
                </a:lnTo>
                <a:lnTo>
                  <a:pt x="0" y="0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73431" y="3352977"/>
            <a:ext cx="1830705" cy="718185"/>
          </a:xfrm>
          <a:custGeom>
            <a:avLst/>
            <a:gdLst/>
            <a:ahLst/>
            <a:cxnLst/>
            <a:rect l="l" t="t" r="r" b="b"/>
            <a:pathLst>
              <a:path w="1830704" h="718185">
                <a:moveTo>
                  <a:pt x="0" y="0"/>
                </a:moveTo>
                <a:lnTo>
                  <a:pt x="1830288" y="0"/>
                </a:lnTo>
                <a:lnTo>
                  <a:pt x="1830288" y="717712"/>
                </a:lnTo>
                <a:lnTo>
                  <a:pt x="0" y="7177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34D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83526" y="3182721"/>
            <a:ext cx="607060" cy="508000"/>
          </a:xfrm>
          <a:custGeom>
            <a:avLst/>
            <a:gdLst/>
            <a:ahLst/>
            <a:cxnLst/>
            <a:rect l="l" t="t" r="r" b="b"/>
            <a:pathLst>
              <a:path w="607059" h="508000">
                <a:moveTo>
                  <a:pt x="303314" y="0"/>
                </a:moveTo>
                <a:lnTo>
                  <a:pt x="254115" y="3322"/>
                </a:lnTo>
                <a:lnTo>
                  <a:pt x="207444" y="12941"/>
                </a:lnTo>
                <a:lnTo>
                  <a:pt x="163925" y="28334"/>
                </a:lnTo>
                <a:lnTo>
                  <a:pt x="124181" y="48978"/>
                </a:lnTo>
                <a:lnTo>
                  <a:pt x="88839" y="74350"/>
                </a:lnTo>
                <a:lnTo>
                  <a:pt x="58522" y="103928"/>
                </a:lnTo>
                <a:lnTo>
                  <a:pt x="33855" y="137190"/>
                </a:lnTo>
                <a:lnTo>
                  <a:pt x="15463" y="173612"/>
                </a:lnTo>
                <a:lnTo>
                  <a:pt x="3969" y="212672"/>
                </a:lnTo>
                <a:lnTo>
                  <a:pt x="0" y="253847"/>
                </a:lnTo>
                <a:lnTo>
                  <a:pt x="3969" y="295022"/>
                </a:lnTo>
                <a:lnTo>
                  <a:pt x="15463" y="334082"/>
                </a:lnTo>
                <a:lnTo>
                  <a:pt x="33855" y="370504"/>
                </a:lnTo>
                <a:lnTo>
                  <a:pt x="58522" y="403766"/>
                </a:lnTo>
                <a:lnTo>
                  <a:pt x="88839" y="433344"/>
                </a:lnTo>
                <a:lnTo>
                  <a:pt x="124181" y="458717"/>
                </a:lnTo>
                <a:lnTo>
                  <a:pt x="163925" y="479361"/>
                </a:lnTo>
                <a:lnTo>
                  <a:pt x="207444" y="494753"/>
                </a:lnTo>
                <a:lnTo>
                  <a:pt x="254115" y="504372"/>
                </a:lnTo>
                <a:lnTo>
                  <a:pt x="303314" y="507695"/>
                </a:lnTo>
                <a:lnTo>
                  <a:pt x="352512" y="504372"/>
                </a:lnTo>
                <a:lnTo>
                  <a:pt x="399183" y="494753"/>
                </a:lnTo>
                <a:lnTo>
                  <a:pt x="442703" y="479361"/>
                </a:lnTo>
                <a:lnTo>
                  <a:pt x="482446" y="458717"/>
                </a:lnTo>
                <a:lnTo>
                  <a:pt x="517788" y="433344"/>
                </a:lnTo>
                <a:lnTo>
                  <a:pt x="548105" y="403766"/>
                </a:lnTo>
                <a:lnTo>
                  <a:pt x="572772" y="370504"/>
                </a:lnTo>
                <a:lnTo>
                  <a:pt x="591164" y="334082"/>
                </a:lnTo>
                <a:lnTo>
                  <a:pt x="602658" y="295022"/>
                </a:lnTo>
                <a:lnTo>
                  <a:pt x="606628" y="253847"/>
                </a:lnTo>
                <a:lnTo>
                  <a:pt x="602658" y="212672"/>
                </a:lnTo>
                <a:lnTo>
                  <a:pt x="591164" y="173612"/>
                </a:lnTo>
                <a:lnTo>
                  <a:pt x="572772" y="137190"/>
                </a:lnTo>
                <a:lnTo>
                  <a:pt x="548105" y="103928"/>
                </a:lnTo>
                <a:lnTo>
                  <a:pt x="517788" y="74350"/>
                </a:lnTo>
                <a:lnTo>
                  <a:pt x="482446" y="48978"/>
                </a:lnTo>
                <a:lnTo>
                  <a:pt x="442703" y="28334"/>
                </a:lnTo>
                <a:lnTo>
                  <a:pt x="399183" y="12941"/>
                </a:lnTo>
                <a:lnTo>
                  <a:pt x="352512" y="3322"/>
                </a:lnTo>
                <a:lnTo>
                  <a:pt x="303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83526" y="3182721"/>
            <a:ext cx="607060" cy="508000"/>
          </a:xfrm>
          <a:custGeom>
            <a:avLst/>
            <a:gdLst/>
            <a:ahLst/>
            <a:cxnLst/>
            <a:rect l="l" t="t" r="r" b="b"/>
            <a:pathLst>
              <a:path w="607059" h="508000">
                <a:moveTo>
                  <a:pt x="0" y="253849"/>
                </a:moveTo>
                <a:lnTo>
                  <a:pt x="3969" y="212674"/>
                </a:lnTo>
                <a:lnTo>
                  <a:pt x="15463" y="173613"/>
                </a:lnTo>
                <a:lnTo>
                  <a:pt x="33855" y="137191"/>
                </a:lnTo>
                <a:lnTo>
                  <a:pt x="58522" y="103929"/>
                </a:lnTo>
                <a:lnTo>
                  <a:pt x="88839" y="74350"/>
                </a:lnTo>
                <a:lnTo>
                  <a:pt x="124181" y="48978"/>
                </a:lnTo>
                <a:lnTo>
                  <a:pt x="163924" y="28334"/>
                </a:lnTo>
                <a:lnTo>
                  <a:pt x="207444" y="12941"/>
                </a:lnTo>
                <a:lnTo>
                  <a:pt x="254115" y="3322"/>
                </a:lnTo>
                <a:lnTo>
                  <a:pt x="303314" y="0"/>
                </a:lnTo>
                <a:lnTo>
                  <a:pt x="352514" y="3322"/>
                </a:lnTo>
                <a:lnTo>
                  <a:pt x="399185" y="12941"/>
                </a:lnTo>
                <a:lnTo>
                  <a:pt x="442705" y="28334"/>
                </a:lnTo>
                <a:lnTo>
                  <a:pt x="482448" y="48978"/>
                </a:lnTo>
                <a:lnTo>
                  <a:pt x="517790" y="74350"/>
                </a:lnTo>
                <a:lnTo>
                  <a:pt x="548107" y="103929"/>
                </a:lnTo>
                <a:lnTo>
                  <a:pt x="572774" y="137191"/>
                </a:lnTo>
                <a:lnTo>
                  <a:pt x="591166" y="173613"/>
                </a:lnTo>
                <a:lnTo>
                  <a:pt x="602659" y="212674"/>
                </a:lnTo>
                <a:lnTo>
                  <a:pt x="606629" y="253849"/>
                </a:lnTo>
                <a:lnTo>
                  <a:pt x="602659" y="295025"/>
                </a:lnTo>
                <a:lnTo>
                  <a:pt x="591166" y="334085"/>
                </a:lnTo>
                <a:lnTo>
                  <a:pt x="572774" y="370508"/>
                </a:lnTo>
                <a:lnTo>
                  <a:pt x="548107" y="403769"/>
                </a:lnTo>
                <a:lnTo>
                  <a:pt x="517790" y="433348"/>
                </a:lnTo>
                <a:lnTo>
                  <a:pt x="482448" y="458721"/>
                </a:lnTo>
                <a:lnTo>
                  <a:pt x="442705" y="479365"/>
                </a:lnTo>
                <a:lnTo>
                  <a:pt x="399185" y="494757"/>
                </a:lnTo>
                <a:lnTo>
                  <a:pt x="352514" y="504376"/>
                </a:lnTo>
                <a:lnTo>
                  <a:pt x="303314" y="507699"/>
                </a:lnTo>
                <a:lnTo>
                  <a:pt x="254115" y="504376"/>
                </a:lnTo>
                <a:lnTo>
                  <a:pt x="207444" y="494757"/>
                </a:lnTo>
                <a:lnTo>
                  <a:pt x="163924" y="479365"/>
                </a:lnTo>
                <a:lnTo>
                  <a:pt x="124181" y="458721"/>
                </a:lnTo>
                <a:lnTo>
                  <a:pt x="88839" y="433348"/>
                </a:lnTo>
                <a:lnTo>
                  <a:pt x="58522" y="403769"/>
                </a:lnTo>
                <a:lnTo>
                  <a:pt x="33855" y="370508"/>
                </a:lnTo>
                <a:lnTo>
                  <a:pt x="15463" y="334085"/>
                </a:lnTo>
                <a:lnTo>
                  <a:pt x="3969" y="295025"/>
                </a:lnTo>
                <a:lnTo>
                  <a:pt x="0" y="253849"/>
                </a:lnTo>
                <a:close/>
              </a:path>
            </a:pathLst>
          </a:custGeom>
          <a:ln w="9524">
            <a:solidFill>
              <a:srgbClr val="434D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83526" y="3068853"/>
            <a:ext cx="607060" cy="349250"/>
          </a:xfrm>
          <a:custGeom>
            <a:avLst/>
            <a:gdLst/>
            <a:ahLst/>
            <a:cxnLst/>
            <a:rect l="l" t="t" r="r" b="b"/>
            <a:pathLst>
              <a:path w="607059" h="349250">
                <a:moveTo>
                  <a:pt x="0" y="0"/>
                </a:moveTo>
                <a:lnTo>
                  <a:pt x="606628" y="0"/>
                </a:lnTo>
                <a:lnTo>
                  <a:pt x="606628" y="348881"/>
                </a:lnTo>
                <a:lnTo>
                  <a:pt x="0" y="348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48117" y="2319413"/>
            <a:ext cx="196215" cy="318135"/>
          </a:xfrm>
          <a:custGeom>
            <a:avLst/>
            <a:gdLst/>
            <a:ahLst/>
            <a:cxnLst/>
            <a:rect l="l" t="t" r="r" b="b"/>
            <a:pathLst>
              <a:path w="196215" h="318135">
                <a:moveTo>
                  <a:pt x="162997" y="121793"/>
                </a:moveTo>
                <a:lnTo>
                  <a:pt x="48996" y="121793"/>
                </a:lnTo>
                <a:lnTo>
                  <a:pt x="63207" y="172565"/>
                </a:lnTo>
                <a:lnTo>
                  <a:pt x="65843" y="223553"/>
                </a:lnTo>
                <a:lnTo>
                  <a:pt x="57029" y="272724"/>
                </a:lnTo>
                <a:lnTo>
                  <a:pt x="36893" y="318046"/>
                </a:lnTo>
                <a:lnTo>
                  <a:pt x="79216" y="296144"/>
                </a:lnTo>
                <a:lnTo>
                  <a:pt x="113725" y="265681"/>
                </a:lnTo>
                <a:lnTo>
                  <a:pt x="139789" y="228246"/>
                </a:lnTo>
                <a:lnTo>
                  <a:pt x="156779" y="185429"/>
                </a:lnTo>
                <a:lnTo>
                  <a:pt x="164062" y="138821"/>
                </a:lnTo>
                <a:lnTo>
                  <a:pt x="162997" y="121793"/>
                </a:lnTo>
                <a:close/>
              </a:path>
              <a:path w="196215" h="318135">
                <a:moveTo>
                  <a:pt x="195986" y="0"/>
                </a:moveTo>
                <a:lnTo>
                  <a:pt x="58038" y="14135"/>
                </a:lnTo>
                <a:lnTo>
                  <a:pt x="0" y="162382"/>
                </a:lnTo>
                <a:lnTo>
                  <a:pt x="48996" y="121793"/>
                </a:lnTo>
                <a:lnTo>
                  <a:pt x="162997" y="121793"/>
                </a:lnTo>
                <a:lnTo>
                  <a:pt x="161009" y="90011"/>
                </a:lnTo>
                <a:lnTo>
                  <a:pt x="146989" y="40589"/>
                </a:lnTo>
                <a:lnTo>
                  <a:pt x="195986" y="0"/>
                </a:lnTo>
                <a:close/>
              </a:path>
            </a:pathLst>
          </a:custGeom>
          <a:solidFill>
            <a:srgbClr val="F9D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33474" y="2561145"/>
            <a:ext cx="407670" cy="170180"/>
          </a:xfrm>
          <a:custGeom>
            <a:avLst/>
            <a:gdLst/>
            <a:ahLst/>
            <a:cxnLst/>
            <a:rect l="l" t="t" r="r" b="b"/>
            <a:pathLst>
              <a:path w="407670" h="170180">
                <a:moveTo>
                  <a:pt x="97993" y="0"/>
                </a:moveTo>
                <a:lnTo>
                  <a:pt x="0" y="81203"/>
                </a:lnTo>
                <a:lnTo>
                  <a:pt x="33040" y="114386"/>
                </a:lnTo>
                <a:lnTo>
                  <a:pt x="70182" y="140015"/>
                </a:lnTo>
                <a:lnTo>
                  <a:pt x="110182" y="157914"/>
                </a:lnTo>
                <a:lnTo>
                  <a:pt x="151793" y="167906"/>
                </a:lnTo>
                <a:lnTo>
                  <a:pt x="193772" y="169814"/>
                </a:lnTo>
                <a:lnTo>
                  <a:pt x="234875" y="163460"/>
                </a:lnTo>
                <a:lnTo>
                  <a:pt x="273857" y="148668"/>
                </a:lnTo>
                <a:lnTo>
                  <a:pt x="309473" y="125260"/>
                </a:lnTo>
                <a:lnTo>
                  <a:pt x="353697" y="88619"/>
                </a:lnTo>
                <a:lnTo>
                  <a:pt x="291766" y="88619"/>
                </a:lnTo>
                <a:lnTo>
                  <a:pt x="249786" y="86709"/>
                </a:lnTo>
                <a:lnTo>
                  <a:pt x="208175" y="76714"/>
                </a:lnTo>
                <a:lnTo>
                  <a:pt x="168176" y="58813"/>
                </a:lnTo>
                <a:lnTo>
                  <a:pt x="131033" y="33182"/>
                </a:lnTo>
                <a:lnTo>
                  <a:pt x="97993" y="0"/>
                </a:lnTo>
                <a:close/>
              </a:path>
              <a:path w="407670" h="170180">
                <a:moveTo>
                  <a:pt x="407466" y="44068"/>
                </a:moveTo>
                <a:lnTo>
                  <a:pt x="371850" y="67476"/>
                </a:lnTo>
                <a:lnTo>
                  <a:pt x="332868" y="82267"/>
                </a:lnTo>
                <a:lnTo>
                  <a:pt x="291766" y="88619"/>
                </a:lnTo>
                <a:lnTo>
                  <a:pt x="353697" y="88619"/>
                </a:lnTo>
                <a:lnTo>
                  <a:pt x="407466" y="44068"/>
                </a:lnTo>
                <a:close/>
              </a:path>
            </a:pathLst>
          </a:custGeom>
          <a:solidFill>
            <a:srgbClr val="D1B1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3474" y="2319411"/>
            <a:ext cx="511175" cy="412115"/>
          </a:xfrm>
          <a:custGeom>
            <a:avLst/>
            <a:gdLst/>
            <a:ahLst/>
            <a:cxnLst/>
            <a:rect l="l" t="t" r="r" b="b"/>
            <a:pathLst>
              <a:path w="511175" h="412114">
                <a:moveTo>
                  <a:pt x="351537" y="318044"/>
                </a:moveTo>
                <a:lnTo>
                  <a:pt x="371669" y="272723"/>
                </a:lnTo>
                <a:lnTo>
                  <a:pt x="380480" y="223552"/>
                </a:lnTo>
                <a:lnTo>
                  <a:pt x="377845" y="172564"/>
                </a:lnTo>
                <a:lnTo>
                  <a:pt x="363638" y="121791"/>
                </a:lnTo>
                <a:lnTo>
                  <a:pt x="314643" y="162389"/>
                </a:lnTo>
                <a:lnTo>
                  <a:pt x="372681" y="14137"/>
                </a:lnTo>
                <a:lnTo>
                  <a:pt x="510626" y="0"/>
                </a:lnTo>
                <a:lnTo>
                  <a:pt x="461630" y="40597"/>
                </a:lnTo>
                <a:lnTo>
                  <a:pt x="474922" y="86109"/>
                </a:lnTo>
                <a:lnTo>
                  <a:pt x="478881" y="131598"/>
                </a:lnTo>
                <a:lnTo>
                  <a:pt x="473810" y="175689"/>
                </a:lnTo>
                <a:lnTo>
                  <a:pt x="460014" y="217005"/>
                </a:lnTo>
                <a:lnTo>
                  <a:pt x="437796" y="254170"/>
                </a:lnTo>
                <a:lnTo>
                  <a:pt x="407460" y="285807"/>
                </a:lnTo>
                <a:lnTo>
                  <a:pt x="309469" y="367001"/>
                </a:lnTo>
                <a:lnTo>
                  <a:pt x="273853" y="390408"/>
                </a:lnTo>
                <a:lnTo>
                  <a:pt x="234871" y="405198"/>
                </a:lnTo>
                <a:lnTo>
                  <a:pt x="193768" y="411551"/>
                </a:lnTo>
                <a:lnTo>
                  <a:pt x="151790" y="409642"/>
                </a:lnTo>
                <a:lnTo>
                  <a:pt x="110179" y="399649"/>
                </a:lnTo>
                <a:lnTo>
                  <a:pt x="70181" y="381749"/>
                </a:lnTo>
                <a:lnTo>
                  <a:pt x="33039" y="356119"/>
                </a:lnTo>
                <a:lnTo>
                  <a:pt x="0" y="322937"/>
                </a:lnTo>
                <a:lnTo>
                  <a:pt x="97991" y="241742"/>
                </a:lnTo>
                <a:lnTo>
                  <a:pt x="131031" y="274924"/>
                </a:lnTo>
                <a:lnTo>
                  <a:pt x="168172" y="300554"/>
                </a:lnTo>
                <a:lnTo>
                  <a:pt x="208171" y="318454"/>
                </a:lnTo>
                <a:lnTo>
                  <a:pt x="249782" y="328447"/>
                </a:lnTo>
                <a:lnTo>
                  <a:pt x="291760" y="330356"/>
                </a:lnTo>
                <a:lnTo>
                  <a:pt x="332863" y="324004"/>
                </a:lnTo>
                <a:lnTo>
                  <a:pt x="371844" y="309213"/>
                </a:lnTo>
                <a:lnTo>
                  <a:pt x="407461" y="285807"/>
                </a:lnTo>
              </a:path>
            </a:pathLst>
          </a:custGeom>
          <a:ln w="9525">
            <a:solidFill>
              <a:srgbClr val="FFA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087283" y="2769311"/>
            <a:ext cx="43942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omic Sans MS"/>
                <a:cs typeface="Comic Sans MS"/>
              </a:rPr>
              <a:t>Na</a:t>
            </a:r>
            <a:r>
              <a:rPr sz="1950" spc="22" baseline="25641" dirty="0">
                <a:latin typeface="Comic Sans MS"/>
                <a:cs typeface="Comic Sans MS"/>
              </a:rPr>
              <a:t>+</a:t>
            </a:r>
            <a:endParaRPr sz="1950" baseline="25641">
              <a:latin typeface="Comic Sans MS"/>
              <a:cs typeface="Comic Sans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12383" y="2317775"/>
            <a:ext cx="506730" cy="464184"/>
          </a:xfrm>
          <a:custGeom>
            <a:avLst/>
            <a:gdLst/>
            <a:ahLst/>
            <a:cxnLst/>
            <a:rect l="l" t="t" r="r" b="b"/>
            <a:pathLst>
              <a:path w="506729" h="464185">
                <a:moveTo>
                  <a:pt x="253060" y="0"/>
                </a:moveTo>
                <a:lnTo>
                  <a:pt x="202059" y="4712"/>
                </a:lnTo>
                <a:lnTo>
                  <a:pt x="154556" y="18230"/>
                </a:lnTo>
                <a:lnTo>
                  <a:pt x="111570" y="39618"/>
                </a:lnTo>
                <a:lnTo>
                  <a:pt x="74118" y="67944"/>
                </a:lnTo>
                <a:lnTo>
                  <a:pt x="43218" y="102277"/>
                </a:lnTo>
                <a:lnTo>
                  <a:pt x="19886" y="141681"/>
                </a:lnTo>
                <a:lnTo>
                  <a:pt x="5141" y="185226"/>
                </a:lnTo>
                <a:lnTo>
                  <a:pt x="0" y="231978"/>
                </a:lnTo>
                <a:lnTo>
                  <a:pt x="5141" y="278733"/>
                </a:lnTo>
                <a:lnTo>
                  <a:pt x="19886" y="322281"/>
                </a:lnTo>
                <a:lnTo>
                  <a:pt x="43218" y="361688"/>
                </a:lnTo>
                <a:lnTo>
                  <a:pt x="74118" y="396022"/>
                </a:lnTo>
                <a:lnTo>
                  <a:pt x="111570" y="424350"/>
                </a:lnTo>
                <a:lnTo>
                  <a:pt x="154556" y="445738"/>
                </a:lnTo>
                <a:lnTo>
                  <a:pt x="202059" y="459256"/>
                </a:lnTo>
                <a:lnTo>
                  <a:pt x="253060" y="463969"/>
                </a:lnTo>
                <a:lnTo>
                  <a:pt x="304057" y="459256"/>
                </a:lnTo>
                <a:lnTo>
                  <a:pt x="351556" y="445738"/>
                </a:lnTo>
                <a:lnTo>
                  <a:pt x="394539" y="424350"/>
                </a:lnTo>
                <a:lnTo>
                  <a:pt x="431990" y="396022"/>
                </a:lnTo>
                <a:lnTo>
                  <a:pt x="462890" y="361688"/>
                </a:lnTo>
                <a:lnTo>
                  <a:pt x="486221" y="322281"/>
                </a:lnTo>
                <a:lnTo>
                  <a:pt x="500966" y="278733"/>
                </a:lnTo>
                <a:lnTo>
                  <a:pt x="506107" y="231978"/>
                </a:lnTo>
                <a:lnTo>
                  <a:pt x="500966" y="185226"/>
                </a:lnTo>
                <a:lnTo>
                  <a:pt x="486221" y="141681"/>
                </a:lnTo>
                <a:lnTo>
                  <a:pt x="462890" y="102277"/>
                </a:lnTo>
                <a:lnTo>
                  <a:pt x="431990" y="67945"/>
                </a:lnTo>
                <a:lnTo>
                  <a:pt x="394539" y="39618"/>
                </a:lnTo>
                <a:lnTo>
                  <a:pt x="351556" y="18230"/>
                </a:lnTo>
                <a:lnTo>
                  <a:pt x="304057" y="4712"/>
                </a:lnTo>
                <a:lnTo>
                  <a:pt x="253060" y="0"/>
                </a:lnTo>
                <a:close/>
              </a:path>
            </a:pathLst>
          </a:custGeom>
          <a:solidFill>
            <a:srgbClr val="FFA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43528" y="2155552"/>
            <a:ext cx="666115" cy="528320"/>
          </a:xfrm>
          <a:custGeom>
            <a:avLst/>
            <a:gdLst/>
            <a:ahLst/>
            <a:cxnLst/>
            <a:rect l="l" t="t" r="r" b="b"/>
            <a:pathLst>
              <a:path w="666115" h="528319">
                <a:moveTo>
                  <a:pt x="613945" y="0"/>
                </a:moveTo>
                <a:lnTo>
                  <a:pt x="537159" y="15659"/>
                </a:lnTo>
                <a:lnTo>
                  <a:pt x="489514" y="34444"/>
                </a:lnTo>
                <a:lnTo>
                  <a:pt x="437189" y="59946"/>
                </a:lnTo>
                <a:lnTo>
                  <a:pt x="381302" y="91723"/>
                </a:lnTo>
                <a:lnTo>
                  <a:pt x="322968" y="129336"/>
                </a:lnTo>
                <a:lnTo>
                  <a:pt x="263304" y="172344"/>
                </a:lnTo>
                <a:lnTo>
                  <a:pt x="205888" y="218309"/>
                </a:lnTo>
                <a:lnTo>
                  <a:pt x="154025" y="264437"/>
                </a:lnTo>
                <a:lnTo>
                  <a:pt x="108440" y="309771"/>
                </a:lnTo>
                <a:lnTo>
                  <a:pt x="69856" y="353353"/>
                </a:lnTo>
                <a:lnTo>
                  <a:pt x="38997" y="394227"/>
                </a:lnTo>
                <a:lnTo>
                  <a:pt x="16585" y="431433"/>
                </a:lnTo>
                <a:lnTo>
                  <a:pt x="0" y="491013"/>
                </a:lnTo>
                <a:lnTo>
                  <a:pt x="7272" y="511472"/>
                </a:lnTo>
                <a:lnTo>
                  <a:pt x="25035" y="523956"/>
                </a:lnTo>
                <a:lnTo>
                  <a:pt x="51942" y="527963"/>
                </a:lnTo>
                <a:lnTo>
                  <a:pt x="86878" y="523931"/>
                </a:lnTo>
                <a:lnTo>
                  <a:pt x="128725" y="512302"/>
                </a:lnTo>
                <a:lnTo>
                  <a:pt x="176368" y="493516"/>
                </a:lnTo>
                <a:lnTo>
                  <a:pt x="228690" y="468013"/>
                </a:lnTo>
                <a:lnTo>
                  <a:pt x="284576" y="436233"/>
                </a:lnTo>
                <a:lnTo>
                  <a:pt x="342909" y="398617"/>
                </a:lnTo>
                <a:lnTo>
                  <a:pt x="402572" y="355605"/>
                </a:lnTo>
                <a:lnTo>
                  <a:pt x="459989" y="309644"/>
                </a:lnTo>
                <a:lnTo>
                  <a:pt x="511851" y="263518"/>
                </a:lnTo>
                <a:lnTo>
                  <a:pt x="557437" y="218185"/>
                </a:lnTo>
                <a:lnTo>
                  <a:pt x="596021" y="174602"/>
                </a:lnTo>
                <a:lnTo>
                  <a:pt x="626882" y="133729"/>
                </a:lnTo>
                <a:lnTo>
                  <a:pt x="649295" y="96523"/>
                </a:lnTo>
                <a:lnTo>
                  <a:pt x="665886" y="36946"/>
                </a:lnTo>
                <a:lnTo>
                  <a:pt x="658617" y="16490"/>
                </a:lnTo>
                <a:lnTo>
                  <a:pt x="640854" y="4006"/>
                </a:lnTo>
                <a:lnTo>
                  <a:pt x="613945" y="0"/>
                </a:lnTo>
                <a:close/>
              </a:path>
            </a:pathLst>
          </a:custGeom>
          <a:solidFill>
            <a:srgbClr val="FFA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59444" y="3251847"/>
            <a:ext cx="321310" cy="130810"/>
          </a:xfrm>
          <a:custGeom>
            <a:avLst/>
            <a:gdLst/>
            <a:ahLst/>
            <a:cxnLst/>
            <a:rect l="l" t="t" r="r" b="b"/>
            <a:pathLst>
              <a:path w="321309" h="130810">
                <a:moveTo>
                  <a:pt x="0" y="78905"/>
                </a:moveTo>
                <a:lnTo>
                  <a:pt x="628" y="104460"/>
                </a:lnTo>
                <a:lnTo>
                  <a:pt x="14279" y="121596"/>
                </a:lnTo>
                <a:lnTo>
                  <a:pt x="39691" y="130303"/>
                </a:lnTo>
                <a:lnTo>
                  <a:pt x="75602" y="130574"/>
                </a:lnTo>
                <a:lnTo>
                  <a:pt x="120751" y="122398"/>
                </a:lnTo>
                <a:lnTo>
                  <a:pt x="173877" y="105766"/>
                </a:lnTo>
                <a:lnTo>
                  <a:pt x="231538" y="81584"/>
                </a:lnTo>
                <a:lnTo>
                  <a:pt x="36702" y="81584"/>
                </a:lnTo>
                <a:lnTo>
                  <a:pt x="0" y="78905"/>
                </a:lnTo>
                <a:close/>
              </a:path>
              <a:path w="321309" h="130810">
                <a:moveTo>
                  <a:pt x="266047" y="80670"/>
                </a:moveTo>
                <a:lnTo>
                  <a:pt x="233718" y="80670"/>
                </a:lnTo>
                <a:lnTo>
                  <a:pt x="249110" y="105486"/>
                </a:lnTo>
                <a:lnTo>
                  <a:pt x="266047" y="80670"/>
                </a:lnTo>
                <a:close/>
              </a:path>
              <a:path w="321309" h="130810">
                <a:moveTo>
                  <a:pt x="321106" y="0"/>
                </a:moveTo>
                <a:lnTo>
                  <a:pt x="187566" y="6235"/>
                </a:lnTo>
                <a:lnTo>
                  <a:pt x="202945" y="31051"/>
                </a:lnTo>
                <a:lnTo>
                  <a:pt x="140247" y="57168"/>
                </a:lnTo>
                <a:lnTo>
                  <a:pt x="84142" y="74175"/>
                </a:lnTo>
                <a:lnTo>
                  <a:pt x="36702" y="81584"/>
                </a:lnTo>
                <a:lnTo>
                  <a:pt x="231538" y="81584"/>
                </a:lnTo>
                <a:lnTo>
                  <a:pt x="233718" y="80670"/>
                </a:lnTo>
                <a:lnTo>
                  <a:pt x="266047" y="80670"/>
                </a:lnTo>
                <a:lnTo>
                  <a:pt x="3211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27244" y="3053359"/>
            <a:ext cx="260985" cy="309880"/>
          </a:xfrm>
          <a:custGeom>
            <a:avLst/>
            <a:gdLst/>
            <a:ahLst/>
            <a:cxnLst/>
            <a:rect l="l" t="t" r="r" b="b"/>
            <a:pathLst>
              <a:path w="260984" h="309879">
                <a:moveTo>
                  <a:pt x="230206" y="0"/>
                </a:moveTo>
                <a:lnTo>
                  <a:pt x="175099" y="36619"/>
                </a:lnTo>
                <a:lnTo>
                  <a:pt x="125890" y="74142"/>
                </a:lnTo>
                <a:lnTo>
                  <a:pt x="83485" y="111526"/>
                </a:lnTo>
                <a:lnTo>
                  <a:pt x="48788" y="147726"/>
                </a:lnTo>
                <a:lnTo>
                  <a:pt x="22705" y="181697"/>
                </a:lnTo>
                <a:lnTo>
                  <a:pt x="0" y="238773"/>
                </a:lnTo>
                <a:lnTo>
                  <a:pt x="5187" y="259791"/>
                </a:lnTo>
                <a:lnTo>
                  <a:pt x="35959" y="309410"/>
                </a:lnTo>
                <a:lnTo>
                  <a:pt x="30772" y="288396"/>
                </a:lnTo>
                <a:lnTo>
                  <a:pt x="36912" y="262018"/>
                </a:lnTo>
                <a:lnTo>
                  <a:pt x="79560" y="197350"/>
                </a:lnTo>
                <a:lnTo>
                  <a:pt x="114257" y="161149"/>
                </a:lnTo>
                <a:lnTo>
                  <a:pt x="156662" y="123763"/>
                </a:lnTo>
                <a:lnTo>
                  <a:pt x="205871" y="86238"/>
                </a:lnTo>
                <a:lnTo>
                  <a:pt x="260978" y="49618"/>
                </a:lnTo>
                <a:lnTo>
                  <a:pt x="2302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27235" y="3053359"/>
            <a:ext cx="353695" cy="330200"/>
          </a:xfrm>
          <a:custGeom>
            <a:avLst/>
            <a:gdLst/>
            <a:ahLst/>
            <a:cxnLst/>
            <a:rect l="l" t="t" r="r" b="b"/>
            <a:pathLst>
              <a:path w="353695" h="330200">
                <a:moveTo>
                  <a:pt x="32199" y="277392"/>
                </a:moveTo>
                <a:lnTo>
                  <a:pt x="68903" y="280075"/>
                </a:lnTo>
                <a:lnTo>
                  <a:pt x="116345" y="272668"/>
                </a:lnTo>
                <a:lnTo>
                  <a:pt x="172453" y="255661"/>
                </a:lnTo>
                <a:lnTo>
                  <a:pt x="235153" y="229541"/>
                </a:lnTo>
                <a:lnTo>
                  <a:pt x="219766" y="204729"/>
                </a:lnTo>
                <a:lnTo>
                  <a:pt x="353310" y="198489"/>
                </a:lnTo>
                <a:lnTo>
                  <a:pt x="281314" y="303974"/>
                </a:lnTo>
                <a:lnTo>
                  <a:pt x="265928" y="279163"/>
                </a:lnTo>
                <a:lnTo>
                  <a:pt x="199570" y="306601"/>
                </a:lnTo>
                <a:lnTo>
                  <a:pt x="141257" y="323626"/>
                </a:lnTo>
                <a:lnTo>
                  <a:pt x="93125" y="329957"/>
                </a:lnTo>
                <a:lnTo>
                  <a:pt x="57313" y="325313"/>
                </a:lnTo>
                <a:lnTo>
                  <a:pt x="35962" y="309412"/>
                </a:lnTo>
                <a:lnTo>
                  <a:pt x="5187" y="259791"/>
                </a:lnTo>
                <a:lnTo>
                  <a:pt x="0" y="238776"/>
                </a:lnTo>
                <a:lnTo>
                  <a:pt x="6141" y="212397"/>
                </a:lnTo>
                <a:lnTo>
                  <a:pt x="48789" y="147730"/>
                </a:lnTo>
                <a:lnTo>
                  <a:pt x="83487" y="111529"/>
                </a:lnTo>
                <a:lnTo>
                  <a:pt x="125893" y="74144"/>
                </a:lnTo>
                <a:lnTo>
                  <a:pt x="175104" y="36620"/>
                </a:lnTo>
                <a:lnTo>
                  <a:pt x="230215" y="0"/>
                </a:lnTo>
                <a:lnTo>
                  <a:pt x="260989" y="49622"/>
                </a:lnTo>
                <a:lnTo>
                  <a:pt x="205879" y="86242"/>
                </a:lnTo>
                <a:lnTo>
                  <a:pt x="156668" y="123766"/>
                </a:lnTo>
                <a:lnTo>
                  <a:pt x="114261" y="161151"/>
                </a:lnTo>
                <a:lnTo>
                  <a:pt x="79563" y="197352"/>
                </a:lnTo>
                <a:lnTo>
                  <a:pt x="53479" y="231323"/>
                </a:lnTo>
                <a:lnTo>
                  <a:pt x="30773" y="288398"/>
                </a:lnTo>
                <a:lnTo>
                  <a:pt x="35961" y="309413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032" y="4168828"/>
            <a:ext cx="4247807" cy="606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032" y="4588630"/>
            <a:ext cx="5328462" cy="602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032" y="5020887"/>
            <a:ext cx="5174665" cy="602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032" y="5440679"/>
            <a:ext cx="4463935" cy="602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032" y="5872942"/>
            <a:ext cx="4667592" cy="602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032" y="6301047"/>
            <a:ext cx="3233648" cy="5569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" y="4244657"/>
            <a:ext cx="5252720" cy="2576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214120" algn="l"/>
                <a:tab pos="1367790" algn="l"/>
                <a:tab pos="1760220" algn="l"/>
                <a:tab pos="3623945" algn="l"/>
                <a:tab pos="4067175" algn="l"/>
              </a:tabLst>
            </a:pP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Bloccano la trasmissione  colinergica </a:t>
            </a:r>
            <a:r>
              <a:rPr sz="2800" b="1" dirty="0">
                <a:solidFill>
                  <a:srgbClr val="FFFFFF"/>
                </a:solidFill>
                <a:latin typeface="Comic Sans MS"/>
                <a:cs typeface="Comic Sans MS"/>
              </a:rPr>
              <a:t>tra 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le Terminazioni  nervose Motorie </a:t>
            </a:r>
            <a:r>
              <a:rPr sz="2800" b="1" dirty="0">
                <a:solidFill>
                  <a:srgbClr val="FFFFFF"/>
                </a:solidFill>
                <a:latin typeface="Comic Sans MS"/>
                <a:cs typeface="Comic Sans MS"/>
              </a:rPr>
              <a:t>e i 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recettori  Nicotinici	</a:t>
            </a:r>
            <a:r>
              <a:rPr sz="2800" b="1" dirty="0">
                <a:solidFill>
                  <a:srgbClr val="FFFFFF"/>
                </a:solidFill>
                <a:latin typeface="Comic Sans MS"/>
                <a:cs typeface="Comic Sans MS"/>
              </a:rPr>
              <a:t>localizzati	sulla  Placca	Neuromuscolare	dei  muscoli		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scheletrici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427238" y="3888625"/>
            <a:ext cx="2154491" cy="3025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9237" y="1099388"/>
            <a:ext cx="3568954" cy="311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8847" y="1392383"/>
            <a:ext cx="5074920" cy="602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8847" y="1812169"/>
            <a:ext cx="3678377" cy="6026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8847" y="2244439"/>
            <a:ext cx="3271062" cy="6026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8847" y="2664224"/>
            <a:ext cx="4655121" cy="6026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54939" y="1471533"/>
            <a:ext cx="4999990" cy="1709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130"/>
              </a:spcBef>
            </a:pPr>
            <a:r>
              <a:rPr sz="2800" b="1" spc="-5" dirty="0">
                <a:solidFill>
                  <a:srgbClr val="FFFF66"/>
                </a:solidFill>
                <a:latin typeface="Comic Sans MS"/>
                <a:cs typeface="Comic Sans MS"/>
              </a:rPr>
              <a:t>Antagonisti 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(come </a:t>
            </a:r>
            <a:r>
              <a:rPr sz="2800" b="1" dirty="0">
                <a:solidFill>
                  <a:srgbClr val="FFFFFF"/>
                </a:solidFill>
                <a:latin typeface="Comic Sans MS"/>
                <a:cs typeface="Comic Sans MS"/>
              </a:rPr>
              <a:t>i 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Bloccanti  non depolarizzanti)</a:t>
            </a:r>
            <a:r>
              <a:rPr sz="2800" b="1" spc="-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endParaRPr sz="2800">
              <a:latin typeface="Comic Sans MS"/>
              <a:cs typeface="Comic Sans MS"/>
            </a:endParaRPr>
          </a:p>
          <a:p>
            <a:pPr marL="12700" marR="430530">
              <a:lnSpc>
                <a:spcPts val="33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66"/>
                </a:solidFill>
                <a:latin typeface="Comic Sans MS"/>
                <a:cs typeface="Comic Sans MS"/>
              </a:rPr>
              <a:t>Agonisti </a:t>
            </a:r>
            <a:r>
              <a:rPr sz="2800" b="1" spc="-5" dirty="0">
                <a:solidFill>
                  <a:srgbClr val="FFFFFF"/>
                </a:solidFill>
                <a:latin typeface="Comic Sans MS"/>
                <a:cs typeface="Comic Sans MS"/>
              </a:rPr>
              <a:t>(Bloccanti  depolarizzanti)</a:t>
            </a:r>
            <a:r>
              <a:rPr sz="2800" b="1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FF66"/>
                </a:solidFill>
                <a:latin typeface="Comic Sans MS"/>
                <a:cs typeface="Comic Sans MS"/>
              </a:rPr>
              <a:t>Competitivi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Arial Rounded MT Bold" pitchFamily="34" charset="0"/>
              </a:rPr>
              <a:t>LA PLACCA NEUROMUSCOLARE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00200"/>
            <a:ext cx="4419600" cy="4525963"/>
          </a:xfrm>
        </p:spPr>
        <p:txBody>
          <a:bodyPr/>
          <a:lstStyle/>
          <a:p>
            <a:pPr>
              <a:buFontTx/>
              <a:buNone/>
            </a:pP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La parte terminale dell’</a:t>
            </a:r>
            <a:r>
              <a:rPr lang="it-IT" sz="1600" dirty="0" err="1">
                <a:latin typeface="Arial Rounded MT Bold" pitchFamily="34" charset="0"/>
              </a:rPr>
              <a:t>assone</a:t>
            </a:r>
            <a:r>
              <a:rPr lang="it-IT" sz="1600" dirty="0">
                <a:latin typeface="Arial Rounded MT Bold" pitchFamily="34" charset="0"/>
              </a:rPr>
              <a:t> (SINAPSI) 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è deputata alla produzione ed al rilascio di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ACETILCOLINA.</a:t>
            </a:r>
          </a:p>
          <a:p>
            <a:pPr>
              <a:buFontTx/>
              <a:buNone/>
            </a:pP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La SINAPSI è separata dalla FIBRA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MUSCOLARE da un VALLO SINAPTICO di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ampiezza di 50 </a:t>
            </a:r>
            <a:r>
              <a:rPr lang="it-IT" sz="1600" dirty="0" err="1">
                <a:latin typeface="Arial Rounded MT Bold" pitchFamily="34" charset="0"/>
              </a:rPr>
              <a:t>nm</a:t>
            </a:r>
            <a:r>
              <a:rPr lang="it-IT" sz="1600" dirty="0">
                <a:latin typeface="Arial Rounded MT Bold" pitchFamily="34" charset="0"/>
              </a:rPr>
              <a:t>.</a:t>
            </a:r>
          </a:p>
          <a:p>
            <a:pPr>
              <a:buFontTx/>
              <a:buNone/>
            </a:pP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La PLACCA MUSCOLARE è una porzione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della fibra muscolare in cui viene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propagato l’impulso elettrico per la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contrazione, in cui sono presenti i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RECET. NICOTINICI ACETILCOLINERGICI</a:t>
            </a:r>
          </a:p>
        </p:txBody>
      </p:sp>
      <p:pic>
        <p:nvPicPr>
          <p:cNvPr id="19464" name="Picture 8" descr="placca neuromuscol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40386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228600"/>
            <a:ext cx="8496300" cy="5710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343400" cy="4525963"/>
          </a:xfrm>
        </p:spPr>
        <p:txBody>
          <a:bodyPr/>
          <a:lstStyle/>
          <a:p>
            <a:pPr>
              <a:buFontTx/>
              <a:buNone/>
            </a:pP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POTENZIALE </a:t>
            </a:r>
            <a:r>
              <a:rPr lang="it-IT" sz="1600" dirty="0" err="1">
                <a:latin typeface="Arial Rounded MT Bold" pitchFamily="34" charset="0"/>
              </a:rPr>
              <a:t>DI</a:t>
            </a:r>
            <a:r>
              <a:rPr lang="it-IT" sz="1600" dirty="0">
                <a:latin typeface="Arial Rounded MT Bold" pitchFamily="34" charset="0"/>
              </a:rPr>
              <a:t> </a:t>
            </a:r>
            <a:r>
              <a:rPr lang="it-IT" sz="1600" dirty="0" err="1">
                <a:latin typeface="Arial Rounded MT Bold" pitchFamily="34" charset="0"/>
              </a:rPr>
              <a:t>RIPOSO=</a:t>
            </a:r>
            <a:r>
              <a:rPr lang="it-IT" sz="1600" dirty="0">
                <a:latin typeface="Arial Rounded MT Bold" pitchFamily="34" charset="0"/>
              </a:rPr>
              <a:t> -90 </a:t>
            </a:r>
            <a:r>
              <a:rPr lang="it-IT" sz="1600" dirty="0" err="1">
                <a:latin typeface="Arial Rounded MT Bold" pitchFamily="34" charset="0"/>
              </a:rPr>
              <a:t>mV</a:t>
            </a: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endParaRPr lang="it-IT" sz="16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POTENZIALE D’AZIONE= apertura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canali </a:t>
            </a:r>
            <a:r>
              <a:rPr lang="it-IT" sz="1600" dirty="0" err="1">
                <a:latin typeface="Arial Rounded MT Bold" pitchFamily="34" charset="0"/>
              </a:rPr>
              <a:t>Na</a:t>
            </a:r>
            <a:r>
              <a:rPr lang="it-IT" sz="1600" baseline="30000" dirty="0" err="1">
                <a:latin typeface="Arial Rounded MT Bold" pitchFamily="34" charset="0"/>
              </a:rPr>
              <a:t>+</a:t>
            </a:r>
            <a:r>
              <a:rPr lang="it-IT" sz="1600" dirty="0">
                <a:latin typeface="Arial Rounded MT Bold" pitchFamily="34" charset="0"/>
              </a:rPr>
              <a:t> e depolarizzazione della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</a:rPr>
              <a:t>membrana con</a:t>
            </a:r>
            <a:r>
              <a:rPr lang="it-IT" sz="1600" dirty="0">
                <a:latin typeface="Arial Rounded MT Bold" pitchFamily="34" charset="0"/>
                <a:sym typeface="Symbol" pitchFamily="18" charset="2"/>
              </a:rPr>
              <a:t>Ca</a:t>
            </a:r>
            <a:r>
              <a:rPr lang="it-IT" sz="1600" baseline="30000" dirty="0">
                <a:latin typeface="Arial Rounded MT Bold" pitchFamily="34" charset="0"/>
                <a:sym typeface="Symbol" pitchFamily="18" charset="2"/>
              </a:rPr>
              <a:t>++ </a:t>
            </a:r>
            <a:r>
              <a:rPr lang="it-IT" sz="1600" dirty="0" err="1">
                <a:latin typeface="Arial Rounded MT Bold" pitchFamily="34" charset="0"/>
                <a:sym typeface="Symbol" pitchFamily="18" charset="2"/>
              </a:rPr>
              <a:t>intracitoplasmatico</a:t>
            </a:r>
            <a:endParaRPr lang="it-IT" sz="1600" dirty="0">
              <a:latin typeface="Arial Rounded MT Bold" pitchFamily="34" charset="0"/>
              <a:sym typeface="Symbol" pitchFamily="18" charset="2"/>
            </a:endParaRP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  <a:sym typeface="Symbol" pitchFamily="18" charset="2"/>
              </a:rPr>
              <a:t>e liberazione dell’ACETILCOLINA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  <a:sym typeface="Symbol" pitchFamily="18" charset="2"/>
              </a:rPr>
              <a:t>contenuta nelle vescicole per fusione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  <a:sym typeface="Symbol" pitchFamily="18" charset="2"/>
              </a:rPr>
              <a:t>della loro membrana con quella cellulare</a:t>
            </a:r>
          </a:p>
          <a:p>
            <a:pPr>
              <a:buFontTx/>
              <a:buNone/>
            </a:pPr>
            <a:r>
              <a:rPr lang="it-IT" sz="1600" dirty="0">
                <a:latin typeface="Arial Rounded MT Bold" pitchFamily="34" charset="0"/>
                <a:sym typeface="Symbol" pitchFamily="18" charset="2"/>
              </a:rPr>
              <a:t>e quindi rilascio nel vallo </a:t>
            </a:r>
            <a:r>
              <a:rPr lang="it-IT" sz="1600" dirty="0" err="1">
                <a:latin typeface="Arial Rounded MT Bold" pitchFamily="34" charset="0"/>
                <a:sym typeface="Symbol" pitchFamily="18" charset="2"/>
              </a:rPr>
              <a:t>sinaptico</a:t>
            </a:r>
            <a:r>
              <a:rPr lang="it-IT" sz="1600" dirty="0">
                <a:latin typeface="Arial Rounded MT Bold" pitchFamily="34" charset="0"/>
                <a:sym typeface="Symbol" pitchFamily="18" charset="2"/>
              </a:rPr>
              <a:t> di </a:t>
            </a:r>
            <a:r>
              <a:rPr lang="it-IT" sz="1600" dirty="0" err="1">
                <a:latin typeface="Arial Rounded MT Bold" pitchFamily="34" charset="0"/>
                <a:sym typeface="Symbol" pitchFamily="18" charset="2"/>
              </a:rPr>
              <a:t>Ach</a:t>
            </a:r>
            <a:r>
              <a:rPr lang="it-IT" sz="1600" dirty="0">
                <a:latin typeface="Arial Rounded MT Bold" pitchFamily="34" charset="0"/>
                <a:sym typeface="Symbol" pitchFamily="18" charset="2"/>
              </a:rPr>
              <a:t>.</a:t>
            </a:r>
          </a:p>
          <a:p>
            <a:pPr>
              <a:buFontTx/>
              <a:buNone/>
            </a:pPr>
            <a:endParaRPr lang="it-IT" sz="1600" dirty="0">
              <a:latin typeface="Arial Rounded MT Bold" pitchFamily="34" charset="0"/>
              <a:sym typeface="Symbol" pitchFamily="18" charset="2"/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Arial Rounded MT Bold" pitchFamily="34" charset="0"/>
              </a:rPr>
              <a:t>EVENTI SINAPTICI</a:t>
            </a:r>
          </a:p>
        </p:txBody>
      </p:sp>
      <p:pic>
        <p:nvPicPr>
          <p:cNvPr id="21512" name="Picture 8" descr="vescic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39624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Arial Rounded MT Bold" pitchFamily="34" charset="0"/>
              </a:rPr>
              <a:t>EVENTI SINAPTICI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1800" u="sng">
                <a:latin typeface="Arial Rounded MT Bold" pitchFamily="34" charset="0"/>
                <a:sym typeface="Symbol" pitchFamily="18" charset="2"/>
              </a:rPr>
              <a:t>ACETILCOLINA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800" u="sng">
              <a:latin typeface="Arial Rounded MT Bold" pitchFamily="34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it-IT" sz="1600">
                <a:latin typeface="Arial Rounded MT Bold" pitchFamily="34" charset="0"/>
                <a:sym typeface="Symbol" pitchFamily="18" charset="2"/>
              </a:rPr>
              <a:t>Sintetizzata dalla COLINA+ CoA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600">
              <a:latin typeface="Arial Rounded MT Bold" pitchFamily="34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it-IT" sz="1600">
                <a:latin typeface="Arial Rounded MT Bold" pitchFamily="34" charset="0"/>
                <a:sym typeface="Symbol" pitchFamily="18" charset="2"/>
              </a:rPr>
              <a:t>Contenuta in vescicole(5000-10000 molecole di Ach ogni vescicola)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600">
              <a:latin typeface="Arial Rounded MT Bold" pitchFamily="34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it-IT" sz="1600">
                <a:latin typeface="Arial Rounded MT Bold" pitchFamily="34" charset="0"/>
                <a:sym typeface="Symbol" pitchFamily="18" charset="2"/>
              </a:rPr>
              <a:t>Viene liberata in QUANTA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600">
              <a:latin typeface="Arial Rounded MT Bold" pitchFamily="34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it-IT" sz="1600">
                <a:latin typeface="Arial Rounded MT Bold" pitchFamily="34" charset="0"/>
                <a:sym typeface="Symbol" pitchFamily="18" charset="2"/>
              </a:rPr>
              <a:t>Ogni PdA si liberano 200-400 quanta di Ach che rappresenta il 0.2-0.5% delle vescicole presenti all’interno della terminazione dell’assone. Questo meccanismo è di sicurezza per assicurare la liberazione di Ach nella contrazione sostenuta</a:t>
            </a:r>
            <a:r>
              <a:rPr lang="it-IT" sz="1800">
                <a:latin typeface="Arial Rounded MT Bold" pitchFamily="34" charset="0"/>
                <a:sym typeface="Symbol" pitchFamily="18" charset="2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800">
              <a:latin typeface="Arial Rounded MT Bold" pitchFamily="34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it-IT" sz="1800">
              <a:latin typeface="Arial Rounded MT Bold" pitchFamily="34" charset="0"/>
            </a:endParaRPr>
          </a:p>
        </p:txBody>
      </p:sp>
      <p:pic>
        <p:nvPicPr>
          <p:cNvPr id="23559" name="Picture 7" descr="acetilicol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62200"/>
            <a:ext cx="38100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Arial Rounded MT Bold" pitchFamily="34" charset="0"/>
              </a:rPr>
              <a:t>EVENTI VALLO SINAPTICO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it-IT" sz="1800">
                <a:latin typeface="Arial Rounded MT Bold" pitchFamily="34" charset="0"/>
              </a:rPr>
              <a:t>All’interno del vallo sinaptico si trova una membrana basale sulla quale si trova adeso l’enzima ACETICOLINESTAERASI</a:t>
            </a:r>
          </a:p>
          <a:p>
            <a:r>
              <a:rPr lang="it-IT" sz="1800">
                <a:latin typeface="Arial Rounded MT Bold" pitchFamily="34" charset="0"/>
              </a:rPr>
              <a:t>Tale enzima è prodotto dai miotubuli delle cellule nevose</a:t>
            </a:r>
          </a:p>
          <a:p>
            <a:r>
              <a:rPr lang="it-IT" sz="1800">
                <a:latin typeface="Arial Rounded MT Bold" pitchFamily="34" charset="0"/>
              </a:rPr>
              <a:t>Idrolizza rapidamente la molecola di acetilcolina</a:t>
            </a:r>
          </a:p>
          <a:p>
            <a:r>
              <a:rPr lang="it-IT" sz="1800">
                <a:latin typeface="Arial Rounded MT Bold" pitchFamily="34" charset="0"/>
              </a:rPr>
              <a:t>I prodotti di degradazione vengono riassorbiti dalle terminazioni nervose e riutilizzate per la risintesi dell’ACh</a:t>
            </a:r>
          </a:p>
        </p:txBody>
      </p:sp>
      <p:pic>
        <p:nvPicPr>
          <p:cNvPr id="44039" name="Picture 7" descr="placca neuromuscola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2057400"/>
            <a:ext cx="3352800" cy="3281363"/>
          </a:xfrm>
          <a:noFill/>
          <a:ln/>
        </p:spPr>
      </p:pic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2590800" y="2514600"/>
            <a:ext cx="12192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Arial Rounded MT Bold" pitchFamily="34" charset="0"/>
              </a:rPr>
              <a:t>EVENTI MUSCOLARI</a:t>
            </a:r>
          </a:p>
        </p:txBody>
      </p:sp>
      <p:sp>
        <p:nvSpPr>
          <p:cNvPr id="3380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600200"/>
            <a:ext cx="4648200" cy="3276600"/>
          </a:xfrm>
        </p:spPr>
        <p:txBody>
          <a:bodyPr/>
          <a:lstStyle/>
          <a:p>
            <a:pPr>
              <a:buFontTx/>
              <a:buNone/>
            </a:pPr>
            <a:r>
              <a:rPr lang="it-IT" sz="1800">
                <a:latin typeface="Arial Rounded MT Bold" pitchFamily="34" charset="0"/>
              </a:rPr>
              <a:t>	</a:t>
            </a:r>
            <a:r>
              <a:rPr lang="it-IT" sz="1600">
                <a:latin typeface="Arial Rounded MT Bold" pitchFamily="34" charset="0"/>
              </a:rPr>
              <a:t>Il legame dell’ACh con il recettore nicotinico post-sinaptico determina l’insorgenza di depolarizzazione della placca motrice con conseguente e progressiva depolarizzazione della fibra muscolare striata anche per attivazione dei canali Na</a:t>
            </a:r>
            <a:r>
              <a:rPr lang="it-IT" sz="1600" baseline="30000">
                <a:latin typeface="Arial Rounded MT Bold" pitchFamily="34" charset="0"/>
              </a:rPr>
              <a:t>+</a:t>
            </a:r>
            <a:r>
              <a:rPr lang="it-IT" sz="1600">
                <a:latin typeface="Arial Rounded MT Bold" pitchFamily="34" charset="0"/>
              </a:rPr>
              <a:t>voltaggio dipendente localizzati al di fuori della placca motrice;</a:t>
            </a:r>
          </a:p>
          <a:p>
            <a:pPr>
              <a:buFontTx/>
              <a:buNone/>
            </a:pPr>
            <a:r>
              <a:rPr lang="it-IT" sz="1600">
                <a:latin typeface="Arial Rounded MT Bold" pitchFamily="34" charset="0"/>
              </a:rPr>
              <a:t>	questo determina mobilizzazione del Ca</a:t>
            </a:r>
            <a:r>
              <a:rPr lang="it-IT" sz="1600" baseline="30000">
                <a:latin typeface="Arial Rounded MT Bold" pitchFamily="34" charset="0"/>
              </a:rPr>
              <a:t>++</a:t>
            </a:r>
            <a:r>
              <a:rPr lang="it-IT" sz="1600">
                <a:latin typeface="Arial Rounded MT Bold" pitchFamily="34" charset="0"/>
              </a:rPr>
              <a:t> dai tubuli T e dal reticolo sarcoplasmatico e conseguente contrazione per legame del Ca</a:t>
            </a:r>
            <a:r>
              <a:rPr lang="it-IT" sz="1600" baseline="30000">
                <a:latin typeface="Arial Rounded MT Bold" pitchFamily="34" charset="0"/>
              </a:rPr>
              <a:t>++</a:t>
            </a:r>
            <a:r>
              <a:rPr lang="it-IT" sz="1600">
                <a:latin typeface="Arial Rounded MT Bold" pitchFamily="34" charset="0"/>
              </a:rPr>
              <a:t> con le proteine contrattili muscolari (actina, miosina….) </a:t>
            </a:r>
            <a:endParaRPr lang="it-IT" sz="1600" baseline="30000">
              <a:latin typeface="Arial Rounded MT Bold" pitchFamily="34" charset="0"/>
            </a:endParaRPr>
          </a:p>
        </p:txBody>
      </p:sp>
      <p:pic>
        <p:nvPicPr>
          <p:cNvPr id="33796" name="Picture 4" descr="muscol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0"/>
            <a:ext cx="1457325" cy="1314450"/>
          </a:xfrm>
          <a:prstGeom prst="rect">
            <a:avLst/>
          </a:prstGeom>
          <a:noFill/>
        </p:spPr>
      </p:pic>
      <p:pic>
        <p:nvPicPr>
          <p:cNvPr id="33797" name="Picture 5" descr="muscol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334000"/>
            <a:ext cx="1428750" cy="1304925"/>
          </a:xfrm>
          <a:prstGeom prst="rect">
            <a:avLst/>
          </a:prstGeom>
          <a:noFill/>
        </p:spPr>
      </p:pic>
      <p:pic>
        <p:nvPicPr>
          <p:cNvPr id="33798" name="Picture 6" descr="muscolo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334000"/>
            <a:ext cx="1438275" cy="1295400"/>
          </a:xfrm>
          <a:prstGeom prst="rect">
            <a:avLst/>
          </a:prstGeom>
          <a:noFill/>
        </p:spPr>
      </p:pic>
      <p:pic>
        <p:nvPicPr>
          <p:cNvPr id="33799" name="Picture 7" descr="muscolo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5334000"/>
            <a:ext cx="1409700" cy="1276350"/>
          </a:xfrm>
          <a:prstGeom prst="rect">
            <a:avLst/>
          </a:prstGeom>
          <a:noFill/>
        </p:spPr>
      </p:pic>
      <p:pic>
        <p:nvPicPr>
          <p:cNvPr id="33800" name="Picture 8" descr="riassunto event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524000"/>
            <a:ext cx="38100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" y="165100"/>
            <a:ext cx="9055100" cy="6515100"/>
          </a:xfrm>
          <a:custGeom>
            <a:avLst/>
            <a:gdLst/>
            <a:ahLst/>
            <a:cxnLst/>
            <a:rect l="l" t="t" r="r" b="b"/>
            <a:pathLst>
              <a:path w="9055100" h="6515100">
                <a:moveTo>
                  <a:pt x="0" y="0"/>
                </a:moveTo>
                <a:lnTo>
                  <a:pt x="9055100" y="0"/>
                </a:lnTo>
                <a:lnTo>
                  <a:pt x="9055100" y="6515100"/>
                </a:lnTo>
                <a:lnTo>
                  <a:pt x="0" y="6515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" y="165100"/>
            <a:ext cx="228536" cy="364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110" y="165100"/>
            <a:ext cx="8700089" cy="241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0063" y="165100"/>
            <a:ext cx="139065" cy="109220"/>
          </a:xfrm>
          <a:custGeom>
            <a:avLst/>
            <a:gdLst/>
            <a:ahLst/>
            <a:cxnLst/>
            <a:rect l="l" t="t" r="r" b="b"/>
            <a:pathLst>
              <a:path w="139065" h="109220">
                <a:moveTo>
                  <a:pt x="0" y="108673"/>
                </a:moveTo>
                <a:lnTo>
                  <a:pt x="138666" y="108673"/>
                </a:lnTo>
                <a:lnTo>
                  <a:pt x="138666" y="0"/>
                </a:lnTo>
                <a:lnTo>
                  <a:pt x="0" y="0"/>
                </a:lnTo>
                <a:lnTo>
                  <a:pt x="0" y="1086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063" y="165100"/>
            <a:ext cx="139065" cy="109220"/>
          </a:xfrm>
          <a:custGeom>
            <a:avLst/>
            <a:gdLst/>
            <a:ahLst/>
            <a:cxnLst/>
            <a:rect l="l" t="t" r="r" b="b"/>
            <a:pathLst>
              <a:path w="139065" h="109220">
                <a:moveTo>
                  <a:pt x="0" y="107149"/>
                </a:moveTo>
                <a:lnTo>
                  <a:pt x="0" y="108673"/>
                </a:lnTo>
                <a:lnTo>
                  <a:pt x="1524" y="108673"/>
                </a:lnTo>
                <a:lnTo>
                  <a:pt x="0" y="107149"/>
                </a:lnTo>
                <a:close/>
              </a:path>
              <a:path w="139065" h="109220">
                <a:moveTo>
                  <a:pt x="1524" y="0"/>
                </a:moveTo>
                <a:lnTo>
                  <a:pt x="0" y="0"/>
                </a:lnTo>
                <a:lnTo>
                  <a:pt x="0" y="107149"/>
                </a:lnTo>
                <a:lnTo>
                  <a:pt x="1524" y="108673"/>
                </a:lnTo>
                <a:lnTo>
                  <a:pt x="1524" y="0"/>
                </a:lnTo>
                <a:close/>
              </a:path>
              <a:path w="139065" h="109220">
                <a:moveTo>
                  <a:pt x="137142" y="107149"/>
                </a:moveTo>
                <a:lnTo>
                  <a:pt x="1524" y="107149"/>
                </a:lnTo>
                <a:lnTo>
                  <a:pt x="1524" y="108673"/>
                </a:lnTo>
                <a:lnTo>
                  <a:pt x="137142" y="108673"/>
                </a:lnTo>
                <a:lnTo>
                  <a:pt x="137142" y="107149"/>
                </a:lnTo>
                <a:close/>
              </a:path>
              <a:path w="139065" h="109220">
                <a:moveTo>
                  <a:pt x="138666" y="0"/>
                </a:moveTo>
                <a:lnTo>
                  <a:pt x="137142" y="0"/>
                </a:lnTo>
                <a:lnTo>
                  <a:pt x="137142" y="108673"/>
                </a:lnTo>
                <a:lnTo>
                  <a:pt x="138666" y="107149"/>
                </a:lnTo>
                <a:lnTo>
                  <a:pt x="138666" y="0"/>
                </a:lnTo>
                <a:close/>
              </a:path>
              <a:path w="139065" h="109220">
                <a:moveTo>
                  <a:pt x="138666" y="107149"/>
                </a:moveTo>
                <a:lnTo>
                  <a:pt x="137142" y="108673"/>
                </a:lnTo>
                <a:lnTo>
                  <a:pt x="138666" y="108673"/>
                </a:lnTo>
                <a:lnTo>
                  <a:pt x="138666" y="10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8730" y="165100"/>
            <a:ext cx="140335" cy="109220"/>
          </a:xfrm>
          <a:custGeom>
            <a:avLst/>
            <a:gdLst/>
            <a:ahLst/>
            <a:cxnLst/>
            <a:rect l="l" t="t" r="r" b="b"/>
            <a:pathLst>
              <a:path w="140334" h="109220">
                <a:moveTo>
                  <a:pt x="0" y="108673"/>
                </a:moveTo>
                <a:lnTo>
                  <a:pt x="140190" y="108673"/>
                </a:lnTo>
                <a:lnTo>
                  <a:pt x="140190" y="0"/>
                </a:lnTo>
                <a:lnTo>
                  <a:pt x="0" y="0"/>
                </a:lnTo>
                <a:lnTo>
                  <a:pt x="0" y="1086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206" y="165100"/>
            <a:ext cx="142240" cy="109220"/>
          </a:xfrm>
          <a:custGeom>
            <a:avLst/>
            <a:gdLst/>
            <a:ahLst/>
            <a:cxnLst/>
            <a:rect l="l" t="t" r="r" b="b"/>
            <a:pathLst>
              <a:path w="142240" h="109220">
                <a:moveTo>
                  <a:pt x="1523" y="0"/>
                </a:moveTo>
                <a:lnTo>
                  <a:pt x="0" y="0"/>
                </a:lnTo>
                <a:lnTo>
                  <a:pt x="0" y="108673"/>
                </a:lnTo>
                <a:lnTo>
                  <a:pt x="1523" y="108673"/>
                </a:lnTo>
                <a:lnTo>
                  <a:pt x="1523" y="0"/>
                </a:lnTo>
                <a:close/>
              </a:path>
              <a:path w="142240" h="109220">
                <a:moveTo>
                  <a:pt x="140188" y="107149"/>
                </a:moveTo>
                <a:lnTo>
                  <a:pt x="1523" y="107149"/>
                </a:lnTo>
                <a:lnTo>
                  <a:pt x="1523" y="108673"/>
                </a:lnTo>
                <a:lnTo>
                  <a:pt x="140188" y="108673"/>
                </a:lnTo>
                <a:lnTo>
                  <a:pt x="140188" y="107149"/>
                </a:lnTo>
                <a:close/>
              </a:path>
              <a:path w="142240" h="109220">
                <a:moveTo>
                  <a:pt x="141712" y="0"/>
                </a:moveTo>
                <a:lnTo>
                  <a:pt x="140188" y="0"/>
                </a:lnTo>
                <a:lnTo>
                  <a:pt x="140188" y="108673"/>
                </a:lnTo>
                <a:lnTo>
                  <a:pt x="141712" y="107149"/>
                </a:lnTo>
                <a:lnTo>
                  <a:pt x="141712" y="0"/>
                </a:lnTo>
                <a:close/>
              </a:path>
              <a:path w="142240" h="109220">
                <a:moveTo>
                  <a:pt x="141712" y="107149"/>
                </a:moveTo>
                <a:lnTo>
                  <a:pt x="140188" y="108673"/>
                </a:lnTo>
                <a:lnTo>
                  <a:pt x="141712" y="108673"/>
                </a:lnTo>
                <a:lnTo>
                  <a:pt x="141712" y="10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5969" y="272256"/>
            <a:ext cx="135890" cy="137160"/>
          </a:xfrm>
          <a:custGeom>
            <a:avLst/>
            <a:gdLst/>
            <a:ahLst/>
            <a:cxnLst/>
            <a:rect l="l" t="t" r="r" b="b"/>
            <a:pathLst>
              <a:path w="135890" h="137159">
                <a:moveTo>
                  <a:pt x="0" y="137140"/>
                </a:moveTo>
                <a:lnTo>
                  <a:pt x="135618" y="137140"/>
                </a:lnTo>
                <a:lnTo>
                  <a:pt x="135618" y="0"/>
                </a:lnTo>
                <a:lnTo>
                  <a:pt x="0" y="0"/>
                </a:lnTo>
                <a:lnTo>
                  <a:pt x="0" y="137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4445" y="41020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6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207" y="271779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4445" y="27114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6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2349" y="272249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32" y="165100"/>
            <a:ext cx="142240" cy="107314"/>
          </a:xfrm>
          <a:custGeom>
            <a:avLst/>
            <a:gdLst/>
            <a:ahLst/>
            <a:cxnLst/>
            <a:rect l="l" t="t" r="r" b="b"/>
            <a:pathLst>
              <a:path w="142240" h="107314">
                <a:moveTo>
                  <a:pt x="0" y="107149"/>
                </a:moveTo>
                <a:lnTo>
                  <a:pt x="141712" y="107149"/>
                </a:lnTo>
                <a:lnTo>
                  <a:pt x="141712" y="0"/>
                </a:lnTo>
                <a:lnTo>
                  <a:pt x="0" y="0"/>
                </a:lnTo>
                <a:lnTo>
                  <a:pt x="0" y="107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208" y="165100"/>
            <a:ext cx="143510" cy="107314"/>
          </a:xfrm>
          <a:custGeom>
            <a:avLst/>
            <a:gdLst/>
            <a:ahLst/>
            <a:cxnLst/>
            <a:rect l="l" t="t" r="r" b="b"/>
            <a:pathLst>
              <a:path w="143510" h="107314">
                <a:moveTo>
                  <a:pt x="1523" y="0"/>
                </a:moveTo>
                <a:lnTo>
                  <a:pt x="0" y="0"/>
                </a:lnTo>
                <a:lnTo>
                  <a:pt x="0" y="107149"/>
                </a:lnTo>
                <a:lnTo>
                  <a:pt x="1523" y="107149"/>
                </a:lnTo>
                <a:lnTo>
                  <a:pt x="1523" y="0"/>
                </a:lnTo>
                <a:close/>
              </a:path>
              <a:path w="143510" h="107314">
                <a:moveTo>
                  <a:pt x="141713" y="105625"/>
                </a:moveTo>
                <a:lnTo>
                  <a:pt x="1523" y="105625"/>
                </a:lnTo>
                <a:lnTo>
                  <a:pt x="1523" y="107149"/>
                </a:lnTo>
                <a:lnTo>
                  <a:pt x="141713" y="107149"/>
                </a:lnTo>
                <a:lnTo>
                  <a:pt x="141713" y="105625"/>
                </a:lnTo>
                <a:close/>
              </a:path>
              <a:path w="143510" h="107314">
                <a:moveTo>
                  <a:pt x="143237" y="0"/>
                </a:moveTo>
                <a:lnTo>
                  <a:pt x="141713" y="0"/>
                </a:lnTo>
                <a:lnTo>
                  <a:pt x="141713" y="107149"/>
                </a:lnTo>
                <a:lnTo>
                  <a:pt x="143237" y="105625"/>
                </a:lnTo>
                <a:lnTo>
                  <a:pt x="143237" y="0"/>
                </a:lnTo>
                <a:close/>
              </a:path>
              <a:path w="143510" h="107314">
                <a:moveTo>
                  <a:pt x="143237" y="105625"/>
                </a:moveTo>
                <a:lnTo>
                  <a:pt x="141713" y="107149"/>
                </a:lnTo>
                <a:lnTo>
                  <a:pt x="143237" y="107149"/>
                </a:lnTo>
                <a:lnTo>
                  <a:pt x="143237" y="105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0063" y="269208"/>
            <a:ext cx="139065" cy="137160"/>
          </a:xfrm>
          <a:custGeom>
            <a:avLst/>
            <a:gdLst/>
            <a:ahLst/>
            <a:cxnLst/>
            <a:rect l="l" t="t" r="r" b="b"/>
            <a:pathLst>
              <a:path w="139065" h="137160">
                <a:moveTo>
                  <a:pt x="0" y="137140"/>
                </a:moveTo>
                <a:lnTo>
                  <a:pt x="138666" y="137140"/>
                </a:lnTo>
                <a:lnTo>
                  <a:pt x="138666" y="0"/>
                </a:lnTo>
                <a:lnTo>
                  <a:pt x="0" y="0"/>
                </a:lnTo>
                <a:lnTo>
                  <a:pt x="0" y="137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0063" y="40703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0825" y="26924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0063" y="26860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7968" y="269201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71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5969" y="406342"/>
            <a:ext cx="135890" cy="137160"/>
          </a:xfrm>
          <a:custGeom>
            <a:avLst/>
            <a:gdLst/>
            <a:ahLst/>
            <a:cxnLst/>
            <a:rect l="l" t="t" r="r" b="b"/>
            <a:pathLst>
              <a:path w="135890" h="137159">
                <a:moveTo>
                  <a:pt x="0" y="137140"/>
                </a:moveTo>
                <a:lnTo>
                  <a:pt x="135618" y="137140"/>
                </a:lnTo>
                <a:lnTo>
                  <a:pt x="135618" y="0"/>
                </a:lnTo>
                <a:lnTo>
                  <a:pt x="0" y="0"/>
                </a:lnTo>
                <a:lnTo>
                  <a:pt x="0" y="137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5207" y="406349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3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5969" y="542721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1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349" y="406349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3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5969" y="407111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1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46631" y="423113"/>
            <a:ext cx="7364526" cy="5200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0702" y="5853371"/>
            <a:ext cx="8882380" cy="750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L'alcaloide naturale presente nella pianta è la (-)-iosciamina, che rappresenta </a:t>
            </a:r>
            <a:r>
              <a:rPr sz="1600" b="1" spc="-10" dirty="0">
                <a:latin typeface="Arial"/>
                <a:cs typeface="Arial"/>
              </a:rPr>
              <a:t>anche  </a:t>
            </a:r>
            <a:r>
              <a:rPr sz="1600" b="1" i="1" u="heavy" spc="-10" dirty="0">
                <a:latin typeface="Arial"/>
                <a:cs typeface="Arial"/>
              </a:rPr>
              <a:t>I'enantiomero </a:t>
            </a:r>
            <a:r>
              <a:rPr sz="1600" b="1" i="1" u="heavy" spc="-5" dirty="0">
                <a:latin typeface="Arial"/>
                <a:cs typeface="Arial"/>
              </a:rPr>
              <a:t>farmacologicamente attivo</a:t>
            </a:r>
            <a:r>
              <a:rPr sz="1600" b="1" spc="-5" dirty="0">
                <a:latin typeface="Arial"/>
                <a:cs typeface="Arial"/>
              </a:rPr>
              <a:t>. Nella </a:t>
            </a:r>
            <a:r>
              <a:rPr sz="1600" b="1" spc="-10" dirty="0">
                <a:latin typeface="Arial"/>
                <a:cs typeface="Arial"/>
              </a:rPr>
              <a:t>lavorazione </a:t>
            </a:r>
            <a:r>
              <a:rPr sz="1600" b="1" spc="-5" dirty="0">
                <a:latin typeface="Arial"/>
                <a:cs typeface="Arial"/>
              </a:rPr>
              <a:t>della pianta e, </a:t>
            </a:r>
            <a:r>
              <a:rPr sz="1600" b="1" spc="-10" dirty="0">
                <a:latin typeface="Arial"/>
                <a:cs typeface="Arial"/>
              </a:rPr>
              <a:t>spontaneamente  </a:t>
            </a:r>
            <a:r>
              <a:rPr sz="1600" b="1" spc="-5" dirty="0">
                <a:latin typeface="Arial"/>
                <a:cs typeface="Arial"/>
              </a:rPr>
              <a:t>in soluzione, la (-)-iosciamina </a:t>
            </a:r>
            <a:r>
              <a:rPr sz="1600" b="1" i="1" u="heavy" spc="-5" dirty="0">
                <a:latin typeface="Arial"/>
                <a:cs typeface="Arial"/>
              </a:rPr>
              <a:t>racemizza </a:t>
            </a:r>
            <a:r>
              <a:rPr sz="1600" b="1" spc="-5" dirty="0">
                <a:latin typeface="Arial"/>
                <a:cs typeface="Arial"/>
              </a:rPr>
              <a:t>in </a:t>
            </a:r>
            <a:r>
              <a:rPr sz="1600" b="1" spc="-10" dirty="0">
                <a:latin typeface="Arial"/>
                <a:cs typeface="Arial"/>
              </a:rPr>
              <a:t>(±)-iosciamina</a:t>
            </a:r>
            <a:r>
              <a:rPr sz="1600" b="1" spc="3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(atropina).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1975" y="2417756"/>
            <a:ext cx="1043802" cy="1261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2587" y="908050"/>
            <a:ext cx="2087562" cy="13033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94535" y="1030224"/>
            <a:ext cx="725805" cy="170180"/>
          </a:xfrm>
          <a:custGeom>
            <a:avLst/>
            <a:gdLst/>
            <a:ahLst/>
            <a:cxnLst/>
            <a:rect l="l" t="t" r="r" b="b"/>
            <a:pathLst>
              <a:path w="725804" h="170180">
                <a:moveTo>
                  <a:pt x="0" y="0"/>
                </a:moveTo>
                <a:lnTo>
                  <a:pt x="725614" y="0"/>
                </a:lnTo>
                <a:lnTo>
                  <a:pt x="725614" y="169913"/>
                </a:lnTo>
                <a:lnTo>
                  <a:pt x="0" y="169913"/>
                </a:lnTo>
                <a:lnTo>
                  <a:pt x="0" y="0"/>
                </a:lnTo>
                <a:close/>
              </a:path>
            </a:pathLst>
          </a:custGeom>
          <a:solidFill>
            <a:srgbClr val="FEFD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53273" y="962190"/>
            <a:ext cx="373380" cy="101600"/>
          </a:xfrm>
          <a:custGeom>
            <a:avLst/>
            <a:gdLst/>
            <a:ahLst/>
            <a:cxnLst/>
            <a:rect l="l" t="t" r="r" b="b"/>
            <a:pathLst>
              <a:path w="373379" h="101600">
                <a:moveTo>
                  <a:pt x="0" y="0"/>
                </a:moveTo>
                <a:lnTo>
                  <a:pt x="373113" y="0"/>
                </a:lnTo>
                <a:lnTo>
                  <a:pt x="373113" y="101523"/>
                </a:lnTo>
                <a:lnTo>
                  <a:pt x="0" y="101523"/>
                </a:lnTo>
                <a:lnTo>
                  <a:pt x="0" y="0"/>
                </a:lnTo>
                <a:close/>
              </a:path>
            </a:pathLst>
          </a:custGeom>
          <a:solidFill>
            <a:srgbClr val="FEFD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213" y="620687"/>
            <a:ext cx="6835171" cy="487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t="47594"/>
          <a:stretch>
            <a:fillRect/>
          </a:stretch>
        </p:blipFill>
        <p:spPr bwMode="auto">
          <a:xfrm>
            <a:off x="236554" y="6053781"/>
            <a:ext cx="8727934" cy="74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563888" y="116632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B: recettore </a:t>
            </a:r>
            <a:r>
              <a:rPr lang="it-IT" dirty="0" err="1" smtClean="0"/>
              <a:t>Nm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066800"/>
          </a:xfrm>
        </p:spPr>
        <p:txBody>
          <a:bodyPr/>
          <a:lstStyle/>
          <a:p>
            <a:r>
              <a:rPr lang="it-IT" sz="3200">
                <a:solidFill>
                  <a:schemeClr val="tx1"/>
                </a:solidFill>
                <a:latin typeface="Arial Rounded MT Bold" pitchFamily="34" charset="0"/>
              </a:rPr>
              <a:t>I MIORILASSANTI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828800"/>
            <a:ext cx="7848600" cy="3810000"/>
          </a:xfrm>
        </p:spPr>
        <p:txBody>
          <a:bodyPr/>
          <a:lstStyle/>
          <a:p>
            <a:endParaRPr lang="it-IT">
              <a:latin typeface="Arial Rounded MT Bold" pitchFamily="34" charset="0"/>
            </a:endParaRPr>
          </a:p>
          <a:p>
            <a:r>
              <a:rPr lang="it-IT">
                <a:latin typeface="Arial Rounded MT Bold" pitchFamily="34" charset="0"/>
              </a:rPr>
              <a:t>Farmaci che agiscono sul recettore </a:t>
            </a:r>
            <a:r>
              <a:rPr lang="it-IT">
                <a:solidFill>
                  <a:srgbClr val="FFFF00"/>
                </a:solidFill>
                <a:latin typeface="Arial Rounded MT Bold" pitchFamily="34" charset="0"/>
              </a:rPr>
              <a:t>COLINERGICO NICOTINICO</a:t>
            </a:r>
            <a:r>
              <a:rPr lang="it-IT">
                <a:latin typeface="Arial Rounded MT Bold" pitchFamily="34" charset="0"/>
              </a:rPr>
              <a:t> a livello della giunzione neuromuscolare.</a:t>
            </a:r>
          </a:p>
          <a:p>
            <a:endParaRPr lang="it-IT">
              <a:latin typeface="Arial Rounded MT Bold" pitchFamily="34" charset="0"/>
            </a:endParaRPr>
          </a:p>
          <a:p>
            <a:endParaRPr lang="it-IT">
              <a:latin typeface="Arial Rounded MT Bold" pitchFamily="34" charset="0"/>
            </a:endParaRPr>
          </a:p>
          <a:p>
            <a:pPr algn="l"/>
            <a:endParaRPr lang="it-IT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144018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I MIORILASSANTI: LA </a:t>
            </a:r>
            <a:r>
              <a:rPr lang="it-IT" sz="2800" dirty="0" err="1">
                <a:solidFill>
                  <a:schemeClr val="tx1"/>
                </a:solidFill>
                <a:latin typeface="Arial Rounded MT Bold" pitchFamily="34" charset="0"/>
              </a:rPr>
              <a:t>STORIA………I</a:t>
            </a:r>
            <a:endParaRPr lang="it-IT" sz="28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6764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it-IT" sz="2000" dirty="0">
                <a:latin typeface="Arial Rounded MT Bold" pitchFamily="34" charset="0"/>
              </a:rPr>
              <a:t>	CURARO: termine generico per indicare veleni da freccia usati originariamente nel Sud America dagli indiani per uccidere animali selvatici. La morte avviene per paralisi della muscolatura scheletrica.</a:t>
            </a:r>
          </a:p>
          <a:p>
            <a:pPr>
              <a:buFontTx/>
              <a:buNone/>
            </a:pPr>
            <a:endParaRPr lang="it-IT" sz="20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2000" dirty="0">
                <a:latin typeface="Arial Rounded MT Bold" pitchFamily="34" charset="0"/>
              </a:rPr>
              <a:t> 	Nel XVI secolo Sir Walter Raleigh ed altri esploratori botanici portarono campioni del composto in Europa.</a:t>
            </a:r>
          </a:p>
          <a:p>
            <a:pPr>
              <a:buFontTx/>
              <a:buNone/>
            </a:pPr>
            <a:endParaRPr lang="it-IT" sz="20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2000" dirty="0">
                <a:latin typeface="Arial Rounded MT Bold" pitchFamily="34" charset="0"/>
              </a:rPr>
              <a:t>	La fonte botanica del curaro è rappresentata da diverse specie di </a:t>
            </a:r>
            <a:r>
              <a:rPr lang="it-IT" sz="2000" i="1" dirty="0" err="1">
                <a:latin typeface="Arial Rounded MT Bold" pitchFamily="34" charset="0"/>
              </a:rPr>
              <a:t>Strychnos</a:t>
            </a:r>
            <a:r>
              <a:rPr lang="it-IT" sz="2000" i="1" dirty="0">
                <a:latin typeface="Arial Rounded MT Bold" pitchFamily="34" charset="0"/>
              </a:rPr>
              <a:t> </a:t>
            </a:r>
            <a:r>
              <a:rPr lang="it-IT" sz="2000" dirty="0">
                <a:latin typeface="Arial Rounded MT Bold" pitchFamily="34" charset="0"/>
              </a:rPr>
              <a:t>provenienti dall’Amazzonia centrale </a:t>
            </a:r>
          </a:p>
          <a:p>
            <a:pPr>
              <a:buFontTx/>
              <a:buNone/>
            </a:pPr>
            <a:r>
              <a:rPr lang="it-IT" sz="2000" dirty="0">
                <a:latin typeface="Arial Rounded MT Bold" pitchFamily="34" charset="0"/>
              </a:rPr>
              <a:t>	(1805 da studi pionieristici dell’esploratore-scienziato von </a:t>
            </a:r>
            <a:r>
              <a:rPr lang="it-IT" sz="2000" dirty="0" err="1">
                <a:latin typeface="Arial Rounded MT Bold" pitchFamily="34" charset="0"/>
              </a:rPr>
              <a:t>Humboldt</a:t>
            </a:r>
            <a:r>
              <a:rPr lang="it-IT" sz="2000" dirty="0">
                <a:latin typeface="Arial Rounded MT Bold" pitchFamily="34" charset="0"/>
              </a:rPr>
              <a:t>)</a:t>
            </a:r>
          </a:p>
          <a:p>
            <a:pPr>
              <a:buFontTx/>
              <a:buNone/>
            </a:pPr>
            <a:endParaRPr lang="it-IT" sz="2000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it-IT" sz="2000" dirty="0">
                <a:latin typeface="Arial Rounded MT Bold" pitchFamily="34" charset="0"/>
              </a:rPr>
              <a:t> </a:t>
            </a:r>
            <a:r>
              <a:rPr lang="it-IT" sz="2000" i="1" dirty="0">
                <a:latin typeface="Arial Rounded MT Bold" pitchFamily="34" charset="0"/>
              </a:rPr>
              <a:t> </a:t>
            </a:r>
            <a:r>
              <a:rPr lang="it-IT" sz="2000" dirty="0">
                <a:latin typeface="Arial Rounded MT Bold" pitchFamily="34" charset="0"/>
              </a:rPr>
              <a:t> </a:t>
            </a:r>
          </a:p>
          <a:p>
            <a:pPr>
              <a:buFontTx/>
              <a:buNone/>
            </a:pPr>
            <a:endParaRPr lang="it-IT" sz="2000" dirty="0">
              <a:latin typeface="Arial Rounded MT Bold" pitchFamily="34" charset="0"/>
            </a:endParaRPr>
          </a:p>
          <a:p>
            <a:pPr>
              <a:buFontTx/>
              <a:buNone/>
            </a:pPr>
            <a:endParaRPr lang="it-IT" sz="20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/>
              <a:t>I MIORILASSANTI: LA STORIA………II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it-IT" sz="2000"/>
              <a:t>	</a:t>
            </a:r>
            <a:r>
              <a:rPr lang="it-IT"/>
              <a:t>1856 Claude Bernard lo utilizzò per descrivere la trasmissione neuromuscolare.</a:t>
            </a:r>
          </a:p>
          <a:p>
            <a:pPr marL="342900" indent="-342900">
              <a:spcBef>
                <a:spcPct val="20000"/>
              </a:spcBef>
            </a:pPr>
            <a:endParaRPr lang="it-IT"/>
          </a:p>
          <a:p>
            <a:pPr marL="342900" indent="-342900">
              <a:spcBef>
                <a:spcPct val="20000"/>
              </a:spcBef>
            </a:pPr>
            <a:r>
              <a:rPr lang="it-IT"/>
              <a:t>	1932 utilizzo moderno del curaro: West impiegò frazioni purificate per il trattamento del TETANO e di PATOLOGIE SPASTICHE.</a:t>
            </a:r>
          </a:p>
          <a:p>
            <a:pPr marL="342900" indent="-342900">
              <a:spcBef>
                <a:spcPct val="20000"/>
              </a:spcBef>
            </a:pPr>
            <a:endParaRPr lang="it-IT"/>
          </a:p>
          <a:p>
            <a:pPr marL="342900" indent="-342900">
              <a:spcBef>
                <a:spcPct val="20000"/>
              </a:spcBef>
            </a:pPr>
            <a:r>
              <a:rPr lang="it-IT"/>
              <a:t>	1940 Gill eseguì studi di caratterizzazione chimica e farmacologica.</a:t>
            </a:r>
          </a:p>
          <a:p>
            <a:pPr marL="342900" indent="-342900">
              <a:spcBef>
                <a:spcPct val="20000"/>
              </a:spcBef>
            </a:pPr>
            <a:endParaRPr lang="it-IT"/>
          </a:p>
          <a:p>
            <a:pPr marL="342900" indent="-342900" algn="ctr">
              <a:spcBef>
                <a:spcPct val="20000"/>
              </a:spcBef>
            </a:pPr>
            <a:r>
              <a:rPr lang="it-IT" sz="2000"/>
              <a:t>	</a:t>
            </a:r>
          </a:p>
          <a:p>
            <a:pPr marL="342900" indent="-342900" algn="ctr">
              <a:spcBef>
                <a:spcPct val="20000"/>
              </a:spcBef>
            </a:pPr>
            <a:r>
              <a:rPr lang="it-IT" sz="2400"/>
              <a:t>1942 GRIFFITH &amp; JOHNSON usarono per la prima volta il curaro come MIORILASSANTE in ANESTESIA</a:t>
            </a:r>
          </a:p>
          <a:p>
            <a:pPr marL="342900" indent="-342900">
              <a:spcBef>
                <a:spcPct val="20000"/>
              </a:spcBef>
            </a:pPr>
            <a:r>
              <a:rPr lang="it-IT" sz="2000"/>
              <a:t> </a:t>
            </a:r>
            <a:r>
              <a:rPr lang="it-IT" sz="2000" i="1"/>
              <a:t> </a:t>
            </a:r>
            <a:r>
              <a:rPr lang="it-IT" sz="2000"/>
              <a:t> </a:t>
            </a:r>
          </a:p>
          <a:p>
            <a:pPr marL="342900" indent="-342900">
              <a:spcBef>
                <a:spcPct val="20000"/>
              </a:spcBef>
            </a:pPr>
            <a:endParaRPr lang="it-IT" sz="2000"/>
          </a:p>
          <a:p>
            <a:pPr marL="342900" indent="-342900">
              <a:spcBef>
                <a:spcPct val="20000"/>
              </a:spcBef>
            </a:pPr>
            <a:endParaRPr lang="it-I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00200" y="1371600"/>
            <a:ext cx="5486400" cy="4648200"/>
          </a:xfrm>
          <a:prstGeom prst="actionButtonHelp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it-IT" sz="2800">
                <a:solidFill>
                  <a:schemeClr val="tx1"/>
                </a:solidFill>
                <a:latin typeface="Arial Rounded MT Bold" pitchFamily="34" charset="0"/>
              </a:rPr>
              <a:t>….PERCHE’ IL CURARO IN ANESTESIA…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2769989"/>
          </a:xfrm>
          <a:prstGeom prst="rect">
            <a:avLst/>
          </a:prstGeom>
        </p:spPr>
        <p:txBody>
          <a:bodyPr/>
          <a:lstStyle/>
          <a:p>
            <a:endParaRPr lang="it-IT" sz="2000" dirty="0">
              <a:latin typeface="Arial Rounded MT Bold" pitchFamily="34" charset="0"/>
            </a:endParaRPr>
          </a:p>
          <a:p>
            <a:endParaRPr lang="it-IT" sz="2000" dirty="0">
              <a:latin typeface="Arial Rounded MT Bold" pitchFamily="34" charset="0"/>
            </a:endParaRPr>
          </a:p>
          <a:p>
            <a:r>
              <a:rPr lang="it-IT" sz="2000" dirty="0">
                <a:solidFill>
                  <a:srgbClr val="7030A0"/>
                </a:solidFill>
                <a:latin typeface="Arial Rounded MT Bold" pitchFamily="34" charset="0"/>
              </a:rPr>
              <a:t>Migliora le condizioni di intubazione oro-tracheale</a:t>
            </a:r>
          </a:p>
          <a:p>
            <a:endParaRPr lang="it-IT" sz="2000" dirty="0">
              <a:solidFill>
                <a:srgbClr val="7030A0"/>
              </a:solidFill>
              <a:latin typeface="Arial Rounded MT Bold" pitchFamily="34" charset="0"/>
            </a:endParaRPr>
          </a:p>
          <a:p>
            <a:r>
              <a:rPr lang="it-IT" sz="2000" dirty="0">
                <a:solidFill>
                  <a:srgbClr val="7030A0"/>
                </a:solidFill>
                <a:latin typeface="Arial Rounded MT Bold" pitchFamily="34" charset="0"/>
              </a:rPr>
              <a:t>Determina </a:t>
            </a:r>
            <a:r>
              <a:rPr lang="it-IT" sz="2000" dirty="0" err="1">
                <a:solidFill>
                  <a:srgbClr val="7030A0"/>
                </a:solidFill>
                <a:latin typeface="Arial Rounded MT Bold" pitchFamily="34" charset="0"/>
              </a:rPr>
              <a:t>miorisoluzione</a:t>
            </a:r>
            <a:r>
              <a:rPr lang="it-IT" sz="2000" dirty="0">
                <a:solidFill>
                  <a:srgbClr val="7030A0"/>
                </a:solidFill>
                <a:latin typeface="Arial Rounded MT Bold" pitchFamily="34" charset="0"/>
              </a:rPr>
              <a:t> dei muscoli respiratori con conseguente possibilità di ventilazione a pressione positiva</a:t>
            </a:r>
          </a:p>
          <a:p>
            <a:endParaRPr lang="it-IT" sz="2000" dirty="0">
              <a:solidFill>
                <a:srgbClr val="7030A0"/>
              </a:solidFill>
              <a:latin typeface="Arial Rounded MT Bold" pitchFamily="34" charset="0"/>
            </a:endParaRPr>
          </a:p>
          <a:p>
            <a:r>
              <a:rPr lang="it-IT" sz="2000" dirty="0">
                <a:solidFill>
                  <a:srgbClr val="7030A0"/>
                </a:solidFill>
                <a:latin typeface="Arial Rounded MT Bold" pitchFamily="34" charset="0"/>
              </a:rPr>
              <a:t>Facilita l’accesso chirurgico alla cavità addominale per rilasciamento della muscolatura striata della parete addominale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440180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Arial Rounded MT Bold" pitchFamily="34" charset="0"/>
              </a:rPr>
              <a:t>CLASSIFICAZIONE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algn="ctr">
              <a:buFontTx/>
              <a:buNone/>
            </a:pPr>
            <a:endParaRPr lang="it-IT" dirty="0">
              <a:solidFill>
                <a:srgbClr val="0000FF"/>
              </a:solidFill>
              <a:latin typeface="Arial Rounded MT Bold" pitchFamily="34" charset="0"/>
            </a:endParaRPr>
          </a:p>
          <a:p>
            <a:pPr algn="ctr">
              <a:buFontTx/>
              <a:buNone/>
            </a:pPr>
            <a:r>
              <a:rPr lang="it-IT" sz="3200" dirty="0">
                <a:latin typeface="Arial Rounded MT Bold" pitchFamily="34" charset="0"/>
              </a:rPr>
              <a:t>Si dividono in</a:t>
            </a:r>
          </a:p>
          <a:p>
            <a:pPr algn="ctr">
              <a:buFontTx/>
              <a:buNone/>
            </a:pPr>
            <a:r>
              <a:rPr lang="it-IT" sz="3200" dirty="0">
                <a:solidFill>
                  <a:srgbClr val="0000FF"/>
                </a:solidFill>
                <a:latin typeface="Arial Rounded MT Bold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it-IT" sz="3200" dirty="0">
                <a:solidFill>
                  <a:srgbClr val="FF0000"/>
                </a:solidFill>
                <a:latin typeface="Arial Rounded MT Bold" pitchFamily="34" charset="0"/>
              </a:rPr>
              <a:t>AGONISTI = DEPOLARIZZANTI</a:t>
            </a:r>
          </a:p>
          <a:p>
            <a:pPr algn="ctr">
              <a:buFontTx/>
              <a:buNone/>
            </a:pPr>
            <a:endParaRPr lang="it-IT" sz="3200" dirty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>
              <a:buFontTx/>
              <a:buNone/>
            </a:pPr>
            <a:r>
              <a:rPr lang="it-IT" sz="3200" dirty="0">
                <a:solidFill>
                  <a:srgbClr val="996633"/>
                </a:solidFill>
                <a:latin typeface="Arial Rounded MT Bold" pitchFamily="34" charset="0"/>
              </a:rPr>
              <a:t>ANTAGONISTI = NON DEPOLARIZZANTI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solidFill>
                  <a:srgbClr val="FF0000"/>
                </a:solidFill>
                <a:latin typeface="Arial Rounded MT Bold" pitchFamily="34" charset="0"/>
              </a:rPr>
              <a:t>DEPOLARIZZANTI</a:t>
            </a:r>
          </a:p>
        </p:txBody>
      </p:sp>
      <p:sp>
        <p:nvSpPr>
          <p:cNvPr id="37901" name="Rectangle 13"/>
          <p:cNvSpPr>
            <a:spLocks noGrp="1" noChangeArrowheads="1"/>
          </p:cNvSpPr>
          <p:nvPr>
            <p:ph sz="half" idx="3"/>
          </p:nvPr>
        </p:nvSpPr>
        <p:spPr>
          <a:xfrm>
            <a:off x="4800600" y="1600200"/>
            <a:ext cx="3886200" cy="4525963"/>
          </a:xfrm>
        </p:spPr>
        <p:txBody>
          <a:bodyPr/>
          <a:lstStyle/>
          <a:p>
            <a:r>
              <a:rPr lang="it-IT" sz="1600">
                <a:latin typeface="Arial Rounded MT Bold" pitchFamily="34" charset="0"/>
              </a:rPr>
              <a:t>2 molecole di ACh legate con legame estereo</a:t>
            </a:r>
          </a:p>
          <a:p>
            <a:r>
              <a:rPr lang="it-IT" sz="1600">
                <a:latin typeface="Arial Rounded MT Bold" pitchFamily="34" charset="0"/>
              </a:rPr>
              <a:t>Depolarizza la placca motrice per legame AGONISTA con i recettori nicotinici.(simula il neurotrasmettitore endogeno)</a:t>
            </a:r>
          </a:p>
          <a:p>
            <a:r>
              <a:rPr lang="it-IT" sz="1600">
                <a:latin typeface="Arial Rounded MT Bold" pitchFamily="34" charset="0"/>
              </a:rPr>
              <a:t>Non idrolizzabile dalle aceticolinesterasi del vallo sinaptico</a:t>
            </a:r>
          </a:p>
          <a:p>
            <a:r>
              <a:rPr lang="it-IT" sz="1600">
                <a:latin typeface="Arial Rounded MT Bold" pitchFamily="34" charset="0"/>
              </a:rPr>
              <a:t>Scissa dalle colinesterasi plasmatiche</a:t>
            </a:r>
          </a:p>
          <a:p>
            <a:r>
              <a:rPr lang="it-IT" sz="1600">
                <a:latin typeface="Arial Rounded MT Bold" pitchFamily="34" charset="0"/>
              </a:rPr>
              <a:t>Rapido onset</a:t>
            </a:r>
          </a:p>
          <a:p>
            <a:r>
              <a:rPr lang="it-IT" sz="1600">
                <a:latin typeface="Arial Rounded MT Bold" pitchFamily="34" charset="0"/>
              </a:rPr>
              <a:t>Breve durata</a:t>
            </a:r>
          </a:p>
          <a:p>
            <a:r>
              <a:rPr lang="it-IT" sz="1600">
                <a:latin typeface="Arial Rounded MT Bold" pitchFamily="34" charset="0"/>
              </a:rPr>
              <a:t>EFFETTI COLLATERALI: mialgie, stimolazione</a:t>
            </a:r>
            <a:r>
              <a:rPr lang="it-IT" sz="2000">
                <a:latin typeface="Arial Rounded MT Bold" pitchFamily="34" charset="0"/>
              </a:rPr>
              <a:t> </a:t>
            </a:r>
            <a:r>
              <a:rPr lang="it-IT" sz="1600">
                <a:latin typeface="Arial Rounded MT Bold" pitchFamily="34" charset="0"/>
              </a:rPr>
              <a:t>vagale,   K</a:t>
            </a:r>
            <a:r>
              <a:rPr lang="it-IT" sz="1600" baseline="30000">
                <a:latin typeface="Arial Rounded MT Bold" pitchFamily="34" charset="0"/>
              </a:rPr>
              <a:t>+</a:t>
            </a:r>
            <a:r>
              <a:rPr lang="it-IT" sz="1600">
                <a:latin typeface="Arial Rounded MT Bold" pitchFamily="34" charset="0"/>
              </a:rPr>
              <a:t>,   PIC,    pressione intragastrica</a:t>
            </a:r>
            <a:endParaRPr lang="it-IT" sz="1600" baseline="30000">
              <a:latin typeface="Arial Rounded MT Bold" pitchFamily="34" charset="0"/>
            </a:endParaRPr>
          </a:p>
          <a:p>
            <a:endParaRPr lang="it-IT" sz="2800"/>
          </a:p>
        </p:txBody>
      </p:sp>
      <p:pic>
        <p:nvPicPr>
          <p:cNvPr id="37892" name="Picture 4" descr="succinilcol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3733800" cy="2286000"/>
          </a:xfrm>
          <a:prstGeom prst="rect">
            <a:avLst/>
          </a:prstGeom>
          <a:noFill/>
        </p:spPr>
      </p:pic>
      <p:pic>
        <p:nvPicPr>
          <p:cNvPr id="37893" name="Picture 5" descr="calc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038600"/>
            <a:ext cx="2590800" cy="1981200"/>
          </a:xfrm>
          <a:prstGeom prst="rect">
            <a:avLst/>
          </a:prstGeom>
          <a:noFill/>
        </p:spPr>
      </p:pic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7315200" y="4572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V="1">
            <a:off x="7848600" y="4572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V="1">
            <a:off x="4648200" y="487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f0509"/>
          <p:cNvPicPr>
            <a:picLocks noChangeAspect="1" noChangeArrowheads="1"/>
          </p:cNvPicPr>
          <p:nvPr/>
        </p:nvPicPr>
        <p:blipFill>
          <a:blip r:embed="rId2" cstate="print"/>
          <a:srcRect b="45450"/>
          <a:stretch>
            <a:fillRect/>
          </a:stretch>
        </p:blipFill>
        <p:spPr bwMode="auto">
          <a:xfrm>
            <a:off x="914400" y="1371600"/>
            <a:ext cx="2791465" cy="3749675"/>
          </a:xfrm>
          <a:prstGeom prst="rect">
            <a:avLst/>
          </a:prstGeom>
          <a:noFill/>
        </p:spPr>
      </p:pic>
      <p:pic>
        <p:nvPicPr>
          <p:cNvPr id="5" name="Picture 3" descr="f0509"/>
          <p:cNvPicPr>
            <a:picLocks noChangeAspect="1" noChangeArrowheads="1"/>
          </p:cNvPicPr>
          <p:nvPr/>
        </p:nvPicPr>
        <p:blipFill>
          <a:blip r:embed="rId2" cstate="print"/>
          <a:srcRect t="54918" b="-3156"/>
          <a:stretch>
            <a:fillRect/>
          </a:stretch>
        </p:blipFill>
        <p:spPr bwMode="auto">
          <a:xfrm>
            <a:off x="4724400" y="1447800"/>
            <a:ext cx="3271697" cy="38862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73751" y="381000"/>
            <a:ext cx="88702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Meccanismo d’azione dei bloccanti muscolari depolarizzanti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6453" y="1862988"/>
            <a:ext cx="2682658" cy="260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8104" y="2213406"/>
            <a:ext cx="2824162" cy="266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4444" y="4483874"/>
            <a:ext cx="1815122" cy="2601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6095" y="4834293"/>
            <a:ext cx="2824162" cy="2662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4000" y="1676400"/>
            <a:ext cx="3276600" cy="1562100"/>
          </a:xfrm>
          <a:custGeom>
            <a:avLst/>
            <a:gdLst/>
            <a:ahLst/>
            <a:cxnLst/>
            <a:rect l="l" t="t" r="r" b="b"/>
            <a:pathLst>
              <a:path w="3276600" h="1562100">
                <a:moveTo>
                  <a:pt x="0" y="0"/>
                </a:moveTo>
                <a:lnTo>
                  <a:pt x="3276597" y="0"/>
                </a:lnTo>
                <a:lnTo>
                  <a:pt x="3276597" y="1562098"/>
                </a:lnTo>
                <a:lnTo>
                  <a:pt x="0" y="15620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90057" y="1658385"/>
            <a:ext cx="2651760" cy="540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99113" y="2011683"/>
            <a:ext cx="3221177" cy="5444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26225" y="2381598"/>
            <a:ext cx="1566951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18911" y="2751510"/>
            <a:ext cx="2394064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457636" y="1725104"/>
            <a:ext cx="3034030" cy="147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97500"/>
              </a:lnSpc>
            </a:pP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Competono con </a:t>
            </a:r>
            <a:r>
              <a:rPr sz="2450" b="1" i="1" spc="-20" dirty="0">
                <a:solidFill>
                  <a:srgbClr val="FFFFFF"/>
                </a:solidFill>
                <a:latin typeface="Comic Sans MS"/>
                <a:cs typeface="Comic Sans MS"/>
              </a:rPr>
              <a:t>l’  </a:t>
            </a:r>
            <a:r>
              <a:rPr sz="2450" b="1" i="1" spc="-35" dirty="0">
                <a:solidFill>
                  <a:srgbClr val="FFFFFF"/>
                </a:solidFill>
                <a:latin typeface="Comic Sans MS"/>
                <a:cs typeface="Comic Sans MS"/>
              </a:rPr>
              <a:t>Ach </a:t>
            </a: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per </a:t>
            </a:r>
            <a:r>
              <a:rPr sz="2450" b="1" i="1" spc="-15" dirty="0">
                <a:solidFill>
                  <a:srgbClr val="FFFFFF"/>
                </a:solidFill>
                <a:latin typeface="Comic Sans MS"/>
                <a:cs typeface="Comic Sans MS"/>
              </a:rPr>
              <a:t>il</a:t>
            </a:r>
            <a:r>
              <a:rPr sz="2450" b="1" i="1" spc="-8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recettore  </a:t>
            </a:r>
            <a:r>
              <a:rPr sz="2450" b="1" i="1" spc="-25" dirty="0">
                <a:solidFill>
                  <a:srgbClr val="FFFFFF"/>
                </a:solidFill>
                <a:latin typeface="Comic Sans MS"/>
                <a:cs typeface="Comic Sans MS"/>
              </a:rPr>
              <a:t>nicotinico  </a:t>
            </a:r>
            <a:r>
              <a:rPr sz="2450" b="1" i="1" spc="-40" dirty="0">
                <a:solidFill>
                  <a:srgbClr val="FFFFFF"/>
                </a:solidFill>
                <a:latin typeface="Comic Sans MS"/>
                <a:cs typeface="Comic Sans MS"/>
              </a:rPr>
              <a:t>COMPETITIVI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200" y="4221162"/>
            <a:ext cx="4038600" cy="1562100"/>
          </a:xfrm>
          <a:custGeom>
            <a:avLst/>
            <a:gdLst/>
            <a:ahLst/>
            <a:cxnLst/>
            <a:rect l="l" t="t" r="r" b="b"/>
            <a:pathLst>
              <a:path w="4038600" h="1562100">
                <a:moveTo>
                  <a:pt x="0" y="0"/>
                </a:moveTo>
                <a:lnTo>
                  <a:pt x="4038597" y="0"/>
                </a:lnTo>
                <a:lnTo>
                  <a:pt x="4038597" y="1562098"/>
                </a:lnTo>
                <a:lnTo>
                  <a:pt x="0" y="15620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49240" y="4202079"/>
            <a:ext cx="3474719" cy="527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18911" y="4559533"/>
            <a:ext cx="2547848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99367" y="4925295"/>
            <a:ext cx="3586937" cy="540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25984" y="5295207"/>
            <a:ext cx="1521231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48917" y="4269866"/>
            <a:ext cx="3405504" cy="147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2540" algn="ctr">
              <a:lnSpc>
                <a:spcPct val="97500"/>
              </a:lnSpc>
            </a:pP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Si legano </a:t>
            </a:r>
            <a:r>
              <a:rPr sz="2450" b="1" i="1" spc="-25" dirty="0">
                <a:solidFill>
                  <a:srgbClr val="FFFFFF"/>
                </a:solidFill>
                <a:latin typeface="Comic Sans MS"/>
                <a:cs typeface="Comic Sans MS"/>
              </a:rPr>
              <a:t>al </a:t>
            </a: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recettore  </a:t>
            </a:r>
            <a:r>
              <a:rPr sz="2450" b="1" i="1" spc="-25" dirty="0">
                <a:solidFill>
                  <a:srgbClr val="FFFFFF"/>
                </a:solidFill>
                <a:latin typeface="Comic Sans MS"/>
                <a:cs typeface="Comic Sans MS"/>
              </a:rPr>
              <a:t>nicotinico, </a:t>
            </a:r>
            <a:r>
              <a:rPr sz="2450" b="1" i="1" spc="-35" dirty="0">
                <a:solidFill>
                  <a:srgbClr val="FFFFFF"/>
                </a:solidFill>
                <a:latin typeface="Comic Sans MS"/>
                <a:cs typeface="Comic Sans MS"/>
              </a:rPr>
              <a:t>come  </a:t>
            </a:r>
            <a:r>
              <a:rPr sz="2450" b="1" i="1" spc="-30" dirty="0">
                <a:solidFill>
                  <a:srgbClr val="FFFFFF"/>
                </a:solidFill>
                <a:latin typeface="Comic Sans MS"/>
                <a:cs typeface="Comic Sans MS"/>
              </a:rPr>
              <a:t>l’Ach,depolarizzando </a:t>
            </a:r>
            <a:r>
              <a:rPr sz="2450" b="1" i="1" spc="-25" dirty="0">
                <a:solidFill>
                  <a:srgbClr val="FFFFFF"/>
                </a:solidFill>
                <a:latin typeface="Comic Sans MS"/>
                <a:cs typeface="Comic Sans MS"/>
              </a:rPr>
              <a:t>la  giunzione</a:t>
            </a:r>
            <a:endParaRPr sz="2450"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03857" y="2801383"/>
            <a:ext cx="2090648" cy="5278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03857" y="3154685"/>
            <a:ext cx="1720735" cy="5278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03857" y="3524598"/>
            <a:ext cx="1542008" cy="5278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828164" y="2863532"/>
            <a:ext cx="2015489" cy="1105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•Tubocurarina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ts val="284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•Pancuronio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•Gallamina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99462" y="5270269"/>
            <a:ext cx="2115591" cy="52785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25002" y="5333682"/>
            <a:ext cx="204216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•Succinilcolina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057400" y="228600"/>
            <a:ext cx="5527675" cy="831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54"/>
              </a:lnSpc>
              <a:tabLst>
                <a:tab pos="2171065" algn="l"/>
              </a:tabLst>
            </a:pPr>
            <a:r>
              <a:rPr sz="3600" b="1" dirty="0">
                <a:latin typeface="Comic Sans MS"/>
                <a:cs typeface="Comic Sans MS"/>
              </a:rPr>
              <a:t>Blocca</a:t>
            </a:r>
            <a:r>
              <a:rPr sz="3600" b="1" spc="-5" dirty="0">
                <a:latin typeface="Comic Sans MS"/>
                <a:cs typeface="Comic Sans MS"/>
              </a:rPr>
              <a:t>n</a:t>
            </a:r>
            <a:r>
              <a:rPr sz="3600" b="1" dirty="0">
                <a:latin typeface="Comic Sans MS"/>
                <a:cs typeface="Comic Sans MS"/>
              </a:rPr>
              <a:t>ti	Neuromuscolari</a:t>
            </a:r>
            <a:endParaRPr sz="3600" dirty="0">
              <a:latin typeface="Comic Sans MS"/>
              <a:cs typeface="Comic Sans MS"/>
            </a:endParaRPr>
          </a:p>
          <a:p>
            <a:pPr marL="1120140">
              <a:lnSpc>
                <a:spcPts val="2375"/>
              </a:lnSpc>
            </a:pPr>
            <a:r>
              <a:rPr sz="2200" b="1" spc="-5" dirty="0">
                <a:latin typeface="Comic Sans MS"/>
                <a:cs typeface="Comic Sans MS"/>
              </a:rPr>
              <a:t>-Meccanismo</a:t>
            </a:r>
            <a:r>
              <a:rPr sz="2200" b="1" spc="-55" dirty="0">
                <a:latin typeface="Comic Sans MS"/>
                <a:cs typeface="Comic Sans MS"/>
              </a:rPr>
              <a:t> </a:t>
            </a:r>
            <a:r>
              <a:rPr sz="2200" b="1" spc="-5" dirty="0">
                <a:latin typeface="Comic Sans MS"/>
                <a:cs typeface="Comic Sans MS"/>
              </a:rPr>
              <a:t>d’azione-</a:t>
            </a:r>
            <a:endParaRPr sz="2200" dirty="0">
              <a:latin typeface="Comic Sans MS"/>
              <a:cs typeface="Comic Sans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73486" y="2410693"/>
            <a:ext cx="1429791" cy="6650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19562" y="2666999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5">
                <a:moveTo>
                  <a:pt x="0" y="0"/>
                </a:moveTo>
                <a:lnTo>
                  <a:pt x="937894" y="0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12968" y="2544753"/>
            <a:ext cx="335915" cy="245110"/>
          </a:xfrm>
          <a:custGeom>
            <a:avLst/>
            <a:gdLst/>
            <a:ahLst/>
            <a:cxnLst/>
            <a:rect l="l" t="t" r="r" b="b"/>
            <a:pathLst>
              <a:path w="335914" h="245110">
                <a:moveTo>
                  <a:pt x="34771" y="0"/>
                </a:moveTo>
                <a:lnTo>
                  <a:pt x="21643" y="2636"/>
                </a:lnTo>
                <a:lnTo>
                  <a:pt x="10462" y="10004"/>
                </a:lnTo>
                <a:lnTo>
                  <a:pt x="2693" y="21497"/>
                </a:lnTo>
                <a:lnTo>
                  <a:pt x="0" y="35102"/>
                </a:lnTo>
                <a:lnTo>
                  <a:pt x="2640" y="48229"/>
                </a:lnTo>
                <a:lnTo>
                  <a:pt x="10009" y="59410"/>
                </a:lnTo>
                <a:lnTo>
                  <a:pt x="21502" y="67179"/>
                </a:lnTo>
                <a:lnTo>
                  <a:pt x="153684" y="122246"/>
                </a:lnTo>
                <a:lnTo>
                  <a:pt x="21502" y="177326"/>
                </a:lnTo>
                <a:lnTo>
                  <a:pt x="10009" y="185087"/>
                </a:lnTo>
                <a:lnTo>
                  <a:pt x="2640" y="196265"/>
                </a:lnTo>
                <a:lnTo>
                  <a:pt x="0" y="209391"/>
                </a:lnTo>
                <a:lnTo>
                  <a:pt x="2693" y="222995"/>
                </a:lnTo>
                <a:lnTo>
                  <a:pt x="10462" y="234489"/>
                </a:lnTo>
                <a:lnTo>
                  <a:pt x="21643" y="241858"/>
                </a:lnTo>
                <a:lnTo>
                  <a:pt x="34771" y="244498"/>
                </a:lnTo>
                <a:lnTo>
                  <a:pt x="48375" y="241804"/>
                </a:lnTo>
                <a:lnTo>
                  <a:pt x="335294" y="122246"/>
                </a:lnTo>
                <a:lnTo>
                  <a:pt x="48375" y="2701"/>
                </a:lnTo>
                <a:lnTo>
                  <a:pt x="34771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82542" y="4954385"/>
            <a:ext cx="1433944" cy="6650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30637" y="5211761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5">
                <a:moveTo>
                  <a:pt x="0" y="0"/>
                </a:moveTo>
                <a:lnTo>
                  <a:pt x="937894" y="0"/>
                </a:lnTo>
              </a:path>
            </a:pathLst>
          </a:custGeom>
          <a:ln w="69849">
            <a:solidFill>
              <a:srgbClr val="FFD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24043" y="5089510"/>
            <a:ext cx="335915" cy="245110"/>
          </a:xfrm>
          <a:custGeom>
            <a:avLst/>
            <a:gdLst/>
            <a:ahLst/>
            <a:cxnLst/>
            <a:rect l="l" t="t" r="r" b="b"/>
            <a:pathLst>
              <a:path w="335914" h="245110">
                <a:moveTo>
                  <a:pt x="34771" y="0"/>
                </a:moveTo>
                <a:lnTo>
                  <a:pt x="21643" y="2640"/>
                </a:lnTo>
                <a:lnTo>
                  <a:pt x="10462" y="10009"/>
                </a:lnTo>
                <a:lnTo>
                  <a:pt x="2693" y="21502"/>
                </a:lnTo>
                <a:lnTo>
                  <a:pt x="0" y="35107"/>
                </a:lnTo>
                <a:lnTo>
                  <a:pt x="2640" y="48233"/>
                </a:lnTo>
                <a:lnTo>
                  <a:pt x="10009" y="59410"/>
                </a:lnTo>
                <a:lnTo>
                  <a:pt x="21502" y="67171"/>
                </a:lnTo>
                <a:lnTo>
                  <a:pt x="153684" y="122251"/>
                </a:lnTo>
                <a:lnTo>
                  <a:pt x="21502" y="177318"/>
                </a:lnTo>
                <a:lnTo>
                  <a:pt x="10009" y="185087"/>
                </a:lnTo>
                <a:lnTo>
                  <a:pt x="2640" y="196268"/>
                </a:lnTo>
                <a:lnTo>
                  <a:pt x="0" y="209396"/>
                </a:lnTo>
                <a:lnTo>
                  <a:pt x="2693" y="223000"/>
                </a:lnTo>
                <a:lnTo>
                  <a:pt x="10462" y="234494"/>
                </a:lnTo>
                <a:lnTo>
                  <a:pt x="21643" y="241861"/>
                </a:lnTo>
                <a:lnTo>
                  <a:pt x="34771" y="244498"/>
                </a:lnTo>
                <a:lnTo>
                  <a:pt x="48375" y="241796"/>
                </a:lnTo>
                <a:lnTo>
                  <a:pt x="335294" y="122251"/>
                </a:lnTo>
                <a:lnTo>
                  <a:pt x="48375" y="2693"/>
                </a:lnTo>
                <a:lnTo>
                  <a:pt x="34771" y="0"/>
                </a:lnTo>
                <a:close/>
              </a:path>
            </a:pathLst>
          </a:custGeom>
          <a:solidFill>
            <a:srgbClr val="FF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7950" y="1700212"/>
            <a:ext cx="1511300" cy="257175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49437" y="5815012"/>
            <a:ext cx="2578100" cy="9271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3857" y="266009"/>
            <a:ext cx="5619407" cy="752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40025" y="773087"/>
            <a:ext cx="4476407" cy="502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31339" y="356870"/>
            <a:ext cx="5527675" cy="831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  <a:tabLst>
                <a:tab pos="2158365" algn="l"/>
              </a:tabLst>
            </a:pPr>
            <a:r>
              <a:rPr sz="3600" b="1" dirty="0">
                <a:solidFill>
                  <a:srgbClr val="FF33CC"/>
                </a:solidFill>
                <a:latin typeface="Comic Sans MS"/>
                <a:cs typeface="Comic Sans MS"/>
              </a:rPr>
              <a:t>Blocca</a:t>
            </a:r>
            <a:r>
              <a:rPr sz="3600" b="1" spc="-5" dirty="0">
                <a:solidFill>
                  <a:srgbClr val="FF33CC"/>
                </a:solidFill>
                <a:latin typeface="Comic Sans MS"/>
                <a:cs typeface="Comic Sans MS"/>
              </a:rPr>
              <a:t>n</a:t>
            </a:r>
            <a:r>
              <a:rPr sz="3600" b="1" dirty="0">
                <a:solidFill>
                  <a:srgbClr val="FF33CC"/>
                </a:solidFill>
                <a:latin typeface="Comic Sans MS"/>
                <a:cs typeface="Comic Sans MS"/>
              </a:rPr>
              <a:t>ti	Neuromuscolari</a:t>
            </a:r>
            <a:endParaRPr sz="3600">
              <a:latin typeface="Comic Sans MS"/>
              <a:cs typeface="Comic Sans MS"/>
            </a:endParaRPr>
          </a:p>
          <a:p>
            <a:pPr marR="55880" algn="ctr">
              <a:lnSpc>
                <a:spcPts val="2375"/>
              </a:lnSpc>
            </a:pPr>
            <a:r>
              <a:rPr sz="2200" b="1" spc="-5" dirty="0">
                <a:solidFill>
                  <a:srgbClr val="FF0000"/>
                </a:solidFill>
                <a:latin typeface="Comic Sans MS"/>
                <a:cs typeface="Comic Sans MS"/>
              </a:rPr>
              <a:t>-Competitivi non</a:t>
            </a:r>
            <a:r>
              <a:rPr sz="22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Comic Sans MS"/>
                <a:cs typeface="Comic Sans MS"/>
              </a:rPr>
              <a:t>depolarizzanti-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8061" y="2207024"/>
            <a:ext cx="3000895" cy="677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0327" y="2726572"/>
            <a:ext cx="1438097" cy="955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8061" y="2207024"/>
            <a:ext cx="3000895" cy="677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45539" y="2285682"/>
            <a:ext cx="2915285" cy="504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4655" algn="l"/>
              </a:tabLst>
            </a:pPr>
            <a:r>
              <a:rPr sz="3200" b="1" dirty="0">
                <a:solidFill>
                  <a:srgbClr val="00FFFF"/>
                </a:solidFill>
                <a:latin typeface="Comic Sans MS"/>
                <a:cs typeface="Comic Sans MS"/>
              </a:rPr>
              <a:t>a	</a:t>
            </a:r>
            <a:r>
              <a:rPr sz="3200" b="1" u="heavy" dirty="0">
                <a:solidFill>
                  <a:srgbClr val="00FFFF"/>
                </a:solidFill>
                <a:latin typeface="Comic Sans MS"/>
                <a:cs typeface="Comic Sans MS"/>
              </a:rPr>
              <a:t>BASSE</a:t>
            </a:r>
            <a:r>
              <a:rPr sz="3200" b="1" u="heavy" spc="-90" dirty="0">
                <a:solidFill>
                  <a:srgbClr val="00FFFF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FFFF"/>
                </a:solidFill>
                <a:latin typeface="Comic Sans MS"/>
                <a:cs typeface="Comic Sans MS"/>
              </a:rPr>
              <a:t>dosi: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56125" y="1905000"/>
            <a:ext cx="3978275" cy="1562100"/>
          </a:xfrm>
          <a:custGeom>
            <a:avLst/>
            <a:gdLst/>
            <a:ahLst/>
            <a:cxnLst/>
            <a:rect l="l" t="t" r="r" b="b"/>
            <a:pathLst>
              <a:path w="3978275" h="1562100">
                <a:moveTo>
                  <a:pt x="0" y="0"/>
                </a:moveTo>
                <a:lnTo>
                  <a:pt x="3978267" y="0"/>
                </a:lnTo>
                <a:lnTo>
                  <a:pt x="3978267" y="1562098"/>
                </a:lnTo>
                <a:lnTo>
                  <a:pt x="0" y="15620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04015" y="1886983"/>
            <a:ext cx="2917761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54142" y="2240281"/>
            <a:ext cx="3005048" cy="5320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41671" y="2610199"/>
            <a:ext cx="3029991" cy="5403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31128" y="2980110"/>
            <a:ext cx="1251065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70410" y="1952548"/>
            <a:ext cx="2955290" cy="147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99500"/>
              </a:lnSpc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Si combinano con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il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recettore nicotinico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impedendo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il</a:t>
            </a:r>
            <a:r>
              <a:rPr sz="2400" b="1" spc="-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legame  dell’Ach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56125" y="4419600"/>
            <a:ext cx="3978275" cy="1927225"/>
          </a:xfrm>
          <a:custGeom>
            <a:avLst/>
            <a:gdLst/>
            <a:ahLst/>
            <a:cxnLst/>
            <a:rect l="l" t="t" r="r" b="b"/>
            <a:pathLst>
              <a:path w="3978275" h="1927225">
                <a:moveTo>
                  <a:pt x="0" y="0"/>
                </a:moveTo>
                <a:lnTo>
                  <a:pt x="3978267" y="0"/>
                </a:lnTo>
                <a:lnTo>
                  <a:pt x="3978267" y="1927218"/>
                </a:lnTo>
                <a:lnTo>
                  <a:pt x="0" y="192721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19902" y="4401585"/>
            <a:ext cx="2281847" cy="540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00358" y="4754883"/>
            <a:ext cx="3320935" cy="5444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38001" y="5124796"/>
            <a:ext cx="3437318" cy="5278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12817" y="5494712"/>
            <a:ext cx="3283521" cy="5278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63198" y="5860473"/>
            <a:ext cx="3586937" cy="5278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796566" y="4466051"/>
            <a:ext cx="3502660" cy="184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270" algn="ctr">
              <a:lnSpc>
                <a:spcPct val="99800"/>
              </a:lnSpc>
              <a:tabLst>
                <a:tab pos="1614170" algn="l"/>
                <a:tab pos="1819910" algn="l"/>
                <a:tab pos="2385060" algn="l"/>
                <a:tab pos="2433320" algn="l"/>
              </a:tabLst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Impediscono la  depolarizzazione della 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membrana	delle		cellule  muscolari, </a:t>
            </a:r>
            <a:r>
              <a:rPr sz="2400" b="1" spc="-5" dirty="0">
                <a:solidFill>
                  <a:srgbClr val="FF00FF"/>
                </a:solidFill>
                <a:latin typeface="Comic Sans MS"/>
                <a:cs typeface="Comic Sans MS"/>
              </a:rPr>
              <a:t>inibendo </a:t>
            </a:r>
            <a:r>
              <a:rPr sz="2400" b="1" dirty="0">
                <a:solidFill>
                  <a:srgbClr val="FF00FF"/>
                </a:solidFill>
                <a:latin typeface="Comic Sans MS"/>
                <a:cs typeface="Comic Sans MS"/>
              </a:rPr>
              <a:t>la  contrazione	del	muscolo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4738247"/>
            <a:ext cx="4289361" cy="52785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9255" y="5091545"/>
            <a:ext cx="1670862" cy="532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2262" y="5461462"/>
            <a:ext cx="3424847" cy="5278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1727" y="5831377"/>
            <a:ext cx="1645920" cy="52785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1288" y="4822190"/>
            <a:ext cx="4209415" cy="145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2800"/>
              </a:lnSpc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Somministrazione di inibitori  delle</a:t>
            </a:r>
            <a:r>
              <a:rPr sz="2400" b="1" spc="-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AchE</a:t>
            </a:r>
            <a:endParaRPr sz="2400">
              <a:latin typeface="Comic Sans MS"/>
              <a:cs typeface="Comic Sans MS"/>
            </a:endParaRPr>
          </a:p>
          <a:p>
            <a:pPr marL="448309" marR="440055" algn="ctr">
              <a:lnSpc>
                <a:spcPts val="2900"/>
              </a:lnSpc>
              <a:spcBef>
                <a:spcPts val="20"/>
              </a:spcBef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come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la </a:t>
            </a:r>
            <a:r>
              <a:rPr sz="2400" b="1" dirty="0">
                <a:solidFill>
                  <a:srgbClr val="FF00FF"/>
                </a:solidFill>
                <a:latin typeface="Comic Sans MS"/>
                <a:cs typeface="Comic Sans MS"/>
              </a:rPr>
              <a:t>Neostigmina</a:t>
            </a:r>
            <a:r>
              <a:rPr sz="2400" b="1" spc="-100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e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l’</a:t>
            </a:r>
            <a:r>
              <a:rPr sz="2400" b="1" spc="-5" dirty="0">
                <a:solidFill>
                  <a:srgbClr val="FF00FF"/>
                </a:solidFill>
                <a:latin typeface="Comic Sans MS"/>
                <a:cs typeface="Comic Sans MS"/>
              </a:rPr>
              <a:t>Edrofonio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84671" y="3507966"/>
            <a:ext cx="714894" cy="12676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49542" y="3504857"/>
            <a:ext cx="15240" cy="740410"/>
          </a:xfrm>
          <a:custGeom>
            <a:avLst/>
            <a:gdLst/>
            <a:ahLst/>
            <a:cxnLst/>
            <a:rect l="l" t="t" r="r" b="b"/>
            <a:pathLst>
              <a:path w="15239" h="740410">
                <a:moveTo>
                  <a:pt x="0" y="0"/>
                </a:moveTo>
                <a:lnTo>
                  <a:pt x="14825" y="739856"/>
                </a:lnTo>
              </a:path>
            </a:pathLst>
          </a:custGeom>
          <a:ln w="76200">
            <a:solidFill>
              <a:srgbClr val="FFA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26454" y="3976149"/>
            <a:ext cx="266700" cy="367665"/>
          </a:xfrm>
          <a:custGeom>
            <a:avLst/>
            <a:gdLst/>
            <a:ahLst/>
            <a:cxnLst/>
            <a:rect l="l" t="t" r="r" b="b"/>
            <a:pathLst>
              <a:path w="266700" h="367664">
                <a:moveTo>
                  <a:pt x="37528" y="3809"/>
                </a:moveTo>
                <a:lnTo>
                  <a:pt x="22745" y="7040"/>
                </a:lnTo>
                <a:lnTo>
                  <a:pt x="10382" y="15760"/>
                </a:lnTo>
                <a:lnTo>
                  <a:pt x="2590" y="28116"/>
                </a:lnTo>
                <a:lnTo>
                  <a:pt x="0" y="42491"/>
                </a:lnTo>
                <a:lnTo>
                  <a:pt x="3238" y="57269"/>
                </a:lnTo>
                <a:lnTo>
                  <a:pt x="139903" y="367593"/>
                </a:lnTo>
                <a:lnTo>
                  <a:pt x="217812" y="169524"/>
                </a:lnTo>
                <a:lnTo>
                  <a:pt x="135928" y="169524"/>
                </a:lnTo>
                <a:lnTo>
                  <a:pt x="72974" y="26560"/>
                </a:lnTo>
                <a:lnTo>
                  <a:pt x="64256" y="14197"/>
                </a:lnTo>
                <a:lnTo>
                  <a:pt x="51903" y="6404"/>
                </a:lnTo>
                <a:lnTo>
                  <a:pt x="37528" y="3809"/>
                </a:lnTo>
                <a:close/>
              </a:path>
              <a:path w="266700" h="367664">
                <a:moveTo>
                  <a:pt x="227615" y="0"/>
                </a:moveTo>
                <a:lnTo>
                  <a:pt x="213358" y="3162"/>
                </a:lnTo>
                <a:lnTo>
                  <a:pt x="201328" y="11442"/>
                </a:lnTo>
                <a:lnTo>
                  <a:pt x="193116" y="24147"/>
                </a:lnTo>
                <a:lnTo>
                  <a:pt x="135928" y="169524"/>
                </a:lnTo>
                <a:lnTo>
                  <a:pt x="217812" y="169524"/>
                </a:lnTo>
                <a:lnTo>
                  <a:pt x="264020" y="52049"/>
                </a:lnTo>
                <a:lnTo>
                  <a:pt x="266664" y="37150"/>
                </a:lnTo>
                <a:lnTo>
                  <a:pt x="263498" y="22890"/>
                </a:lnTo>
                <a:lnTo>
                  <a:pt x="255213" y="10858"/>
                </a:lnTo>
                <a:lnTo>
                  <a:pt x="242506" y="2646"/>
                </a:lnTo>
                <a:lnTo>
                  <a:pt x="227615" y="0"/>
                </a:lnTo>
                <a:close/>
              </a:path>
            </a:pathLst>
          </a:custGeom>
          <a:solidFill>
            <a:srgbClr val="FFA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25342" y="5436523"/>
            <a:ext cx="1267691" cy="7107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04158" y="5676900"/>
            <a:ext cx="739775" cy="33655"/>
          </a:xfrm>
          <a:custGeom>
            <a:avLst/>
            <a:gdLst/>
            <a:ahLst/>
            <a:cxnLst/>
            <a:rect l="l" t="t" r="r" b="b"/>
            <a:pathLst>
              <a:path w="739775" h="33654">
                <a:moveTo>
                  <a:pt x="739241" y="0"/>
                </a:moveTo>
                <a:lnTo>
                  <a:pt x="0" y="33601"/>
                </a:lnTo>
              </a:path>
            </a:pathLst>
          </a:custGeom>
          <a:ln w="76199">
            <a:solidFill>
              <a:srgbClr val="A8D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05200" y="5566889"/>
            <a:ext cx="370205" cy="266700"/>
          </a:xfrm>
          <a:custGeom>
            <a:avLst/>
            <a:gdLst/>
            <a:ahLst/>
            <a:cxnLst/>
            <a:rect l="l" t="t" r="r" b="b"/>
            <a:pathLst>
              <a:path w="370204" h="266700">
                <a:moveTo>
                  <a:pt x="321449" y="0"/>
                </a:moveTo>
                <a:lnTo>
                  <a:pt x="306755" y="3610"/>
                </a:lnTo>
                <a:lnTo>
                  <a:pt x="0" y="148110"/>
                </a:lnTo>
                <a:lnTo>
                  <a:pt x="318604" y="264182"/>
                </a:lnTo>
                <a:lnTo>
                  <a:pt x="333564" y="266445"/>
                </a:lnTo>
                <a:lnTo>
                  <a:pt x="347737" y="262919"/>
                </a:lnTo>
                <a:lnTo>
                  <a:pt x="359554" y="254335"/>
                </a:lnTo>
                <a:lnTo>
                  <a:pt x="367449" y="241426"/>
                </a:lnTo>
                <a:lnTo>
                  <a:pt x="369711" y="226467"/>
                </a:lnTo>
                <a:lnTo>
                  <a:pt x="366185" y="212292"/>
                </a:lnTo>
                <a:lnTo>
                  <a:pt x="357601" y="200475"/>
                </a:lnTo>
                <a:lnTo>
                  <a:pt x="344690" y="192586"/>
                </a:lnTo>
                <a:lnTo>
                  <a:pt x="197916" y="139115"/>
                </a:lnTo>
                <a:lnTo>
                  <a:pt x="339229" y="72548"/>
                </a:lnTo>
                <a:lnTo>
                  <a:pt x="351371" y="63520"/>
                </a:lnTo>
                <a:lnTo>
                  <a:pt x="358849" y="50972"/>
                </a:lnTo>
                <a:lnTo>
                  <a:pt x="361077" y="36537"/>
                </a:lnTo>
                <a:lnTo>
                  <a:pt x="357466" y="21844"/>
                </a:lnTo>
                <a:lnTo>
                  <a:pt x="348437" y="9704"/>
                </a:lnTo>
                <a:lnTo>
                  <a:pt x="335888" y="2227"/>
                </a:lnTo>
                <a:lnTo>
                  <a:pt x="321449" y="0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488" y="631825"/>
            <a:ext cx="8945880" cy="5605780"/>
          </a:xfrm>
          <a:custGeom>
            <a:avLst/>
            <a:gdLst/>
            <a:ahLst/>
            <a:cxnLst/>
            <a:rect l="l" t="t" r="r" b="b"/>
            <a:pathLst>
              <a:path w="8945880" h="5605780">
                <a:moveTo>
                  <a:pt x="0" y="0"/>
                </a:moveTo>
                <a:lnTo>
                  <a:pt x="8945561" y="0"/>
                </a:lnTo>
                <a:lnTo>
                  <a:pt x="8945561" y="5605462"/>
                </a:lnTo>
                <a:lnTo>
                  <a:pt x="0" y="5605462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2038" y="794571"/>
            <a:ext cx="6669405" cy="4972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320"/>
              </a:spcBef>
            </a:pPr>
            <a:r>
              <a:rPr sz="2600" b="1" dirty="0">
                <a:solidFill>
                  <a:srgbClr val="000000"/>
                </a:solidFill>
                <a:latin typeface="Arial"/>
                <a:cs typeface="Arial"/>
              </a:rPr>
              <a:t>Effetti </a:t>
            </a:r>
            <a:r>
              <a:rPr sz="2600" b="1" spc="-5" dirty="0">
                <a:solidFill>
                  <a:srgbClr val="000000"/>
                </a:solidFill>
                <a:latin typeface="Arial"/>
                <a:cs typeface="Arial"/>
              </a:rPr>
              <a:t>dell’Atropina in relazione </a:t>
            </a:r>
            <a:r>
              <a:rPr sz="2600" b="1" dirty="0">
                <a:solidFill>
                  <a:srgbClr val="000000"/>
                </a:solidFill>
                <a:latin typeface="Arial"/>
                <a:cs typeface="Arial"/>
              </a:rPr>
              <a:t>alla</a:t>
            </a:r>
            <a:r>
              <a:rPr sz="2600" b="1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00"/>
                </a:solidFill>
                <a:latin typeface="Arial"/>
                <a:cs typeface="Arial"/>
              </a:rPr>
              <a:t>dose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8060" y="1371330"/>
            <a:ext cx="8311515" cy="0"/>
          </a:xfrm>
          <a:custGeom>
            <a:avLst/>
            <a:gdLst/>
            <a:ahLst/>
            <a:cxnLst/>
            <a:rect l="l" t="t" r="r" b="b"/>
            <a:pathLst>
              <a:path w="8311515">
                <a:moveTo>
                  <a:pt x="0" y="0"/>
                </a:moveTo>
                <a:lnTo>
                  <a:pt x="8311417" y="0"/>
                </a:lnTo>
              </a:path>
            </a:pathLst>
          </a:custGeom>
          <a:ln w="13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8060" y="1958037"/>
            <a:ext cx="8311515" cy="0"/>
          </a:xfrm>
          <a:custGeom>
            <a:avLst/>
            <a:gdLst/>
            <a:ahLst/>
            <a:cxnLst/>
            <a:rect l="l" t="t" r="r" b="b"/>
            <a:pathLst>
              <a:path w="8311515">
                <a:moveTo>
                  <a:pt x="0" y="0"/>
                </a:moveTo>
                <a:lnTo>
                  <a:pt x="8311417" y="0"/>
                </a:lnTo>
              </a:path>
            </a:pathLst>
          </a:custGeom>
          <a:ln w="13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6893" y="1562884"/>
            <a:ext cx="279527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49730" algn="l"/>
              </a:tabLst>
            </a:pP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	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073" y="2181341"/>
            <a:ext cx="72517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0.5</a:t>
            </a:r>
            <a:r>
              <a:rPr sz="1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80005" y="2103890"/>
            <a:ext cx="6599555" cy="6337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99060" marR="91440">
              <a:lnSpc>
                <a:spcPct val="102400"/>
              </a:lnSpc>
              <a:spcBef>
                <a:spcPts val="350"/>
              </a:spcBef>
              <a:tabLst>
                <a:tab pos="1163320" algn="l"/>
                <a:tab pos="2340610" algn="l"/>
                <a:tab pos="2938780" algn="l"/>
                <a:tab pos="3594100" algn="l"/>
                <a:tab pos="4643755" algn="l"/>
                <a:tab pos="5236845" algn="l"/>
              </a:tabLst>
            </a:pPr>
            <a:r>
              <a:rPr sz="1700" spc="20" dirty="0">
                <a:latin typeface="Arial"/>
                <a:cs typeface="Arial"/>
              </a:rPr>
              <a:t>Mode</a:t>
            </a:r>
            <a:r>
              <a:rPr sz="1700" spc="5" dirty="0">
                <a:latin typeface="Arial"/>
                <a:cs typeface="Arial"/>
              </a:rPr>
              <a:t>r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10" dirty="0">
                <a:latin typeface="Arial"/>
                <a:cs typeface="Arial"/>
              </a:rPr>
              <a:t>ta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20" dirty="0">
                <a:latin typeface="Arial"/>
                <a:cs typeface="Arial"/>
              </a:rPr>
              <a:t>s</a:t>
            </a:r>
            <a:r>
              <a:rPr sz="1700" spc="15" dirty="0">
                <a:latin typeface="Arial"/>
                <a:cs typeface="Arial"/>
              </a:rPr>
              <a:t>e</a:t>
            </a:r>
            <a:r>
              <a:rPr sz="1700" spc="20" dirty="0">
                <a:latin typeface="Arial"/>
                <a:cs typeface="Arial"/>
              </a:rPr>
              <a:t>cc</a:t>
            </a:r>
            <a:r>
              <a:rPr sz="1700" spc="15" dirty="0">
                <a:latin typeface="Arial"/>
                <a:cs typeface="Arial"/>
              </a:rPr>
              <a:t>he</a:t>
            </a:r>
            <a:r>
              <a:rPr sz="1700" spc="20" dirty="0">
                <a:latin typeface="Arial"/>
                <a:cs typeface="Arial"/>
              </a:rPr>
              <a:t>zz</a:t>
            </a:r>
            <a:r>
              <a:rPr sz="1700" spc="15" dirty="0">
                <a:latin typeface="Arial"/>
                <a:cs typeface="Arial"/>
              </a:rPr>
              <a:t>a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15" dirty="0">
                <a:latin typeface="Arial"/>
                <a:cs typeface="Arial"/>
              </a:rPr>
              <a:t>de</a:t>
            </a:r>
            <a:r>
              <a:rPr sz="1700" spc="-5" dirty="0">
                <a:latin typeface="Arial"/>
                <a:cs typeface="Arial"/>
              </a:rPr>
              <a:t>l</a:t>
            </a:r>
            <a:r>
              <a:rPr sz="1700" spc="10" dirty="0">
                <a:latin typeface="Arial"/>
                <a:cs typeface="Arial"/>
              </a:rPr>
              <a:t>l</a:t>
            </a:r>
            <a:r>
              <a:rPr sz="1700" spc="15" dirty="0">
                <a:latin typeface="Arial"/>
                <a:cs typeface="Arial"/>
              </a:rPr>
              <a:t>e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15" dirty="0">
                <a:latin typeface="Arial"/>
                <a:cs typeface="Arial"/>
              </a:rPr>
              <a:t>fau</a:t>
            </a:r>
            <a:r>
              <a:rPr sz="1700" dirty="0">
                <a:latin typeface="Arial"/>
                <a:cs typeface="Arial"/>
              </a:rPr>
              <a:t>ci</a:t>
            </a:r>
            <a:r>
              <a:rPr sz="1700" spc="5" dirty="0">
                <a:latin typeface="Arial"/>
                <a:cs typeface="Arial"/>
              </a:rPr>
              <a:t>;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10" dirty="0">
                <a:latin typeface="Arial"/>
                <a:cs typeface="Arial"/>
              </a:rPr>
              <a:t>i</a:t>
            </a:r>
            <a:r>
              <a:rPr sz="1700" spc="15" dirty="0">
                <a:latin typeface="Arial"/>
                <a:cs typeface="Arial"/>
              </a:rPr>
              <a:t>n</a:t>
            </a:r>
            <a:r>
              <a:rPr sz="1700" spc="10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b</a:t>
            </a:r>
            <a:r>
              <a:rPr sz="1700" spc="10" dirty="0">
                <a:latin typeface="Arial"/>
                <a:cs typeface="Arial"/>
              </a:rPr>
              <a:t>i</a:t>
            </a:r>
            <a:r>
              <a:rPr sz="1700" spc="5" dirty="0">
                <a:latin typeface="Arial"/>
                <a:cs typeface="Arial"/>
              </a:rPr>
              <a:t>z</a:t>
            </a:r>
            <a:r>
              <a:rPr sz="1700" spc="10" dirty="0">
                <a:latin typeface="Arial"/>
                <a:cs typeface="Arial"/>
              </a:rPr>
              <a:t>i</a:t>
            </a:r>
            <a:r>
              <a:rPr sz="1700" spc="15" dirty="0">
                <a:latin typeface="Arial"/>
                <a:cs typeface="Arial"/>
              </a:rPr>
              <a:t>one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15" dirty="0">
                <a:latin typeface="Arial"/>
                <a:cs typeface="Arial"/>
              </a:rPr>
              <a:t>d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-5" dirty="0">
                <a:latin typeface="Arial"/>
                <a:cs typeface="Arial"/>
              </a:rPr>
              <a:t>ll</a:t>
            </a:r>
            <a:r>
              <a:rPr sz="1700" spc="15" dirty="0">
                <a:latin typeface="Arial"/>
                <a:cs typeface="Arial"/>
              </a:rPr>
              <a:t>a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20" dirty="0">
                <a:latin typeface="Arial"/>
                <a:cs typeface="Arial"/>
              </a:rPr>
              <a:t>s</a:t>
            </a:r>
            <a:r>
              <a:rPr sz="1700" spc="10" dirty="0">
                <a:latin typeface="Arial"/>
                <a:cs typeface="Arial"/>
              </a:rPr>
              <a:t>u</a:t>
            </a:r>
            <a:r>
              <a:rPr sz="1700" spc="15" dirty="0">
                <a:latin typeface="Arial"/>
                <a:cs typeface="Arial"/>
              </a:rPr>
              <a:t>do</a:t>
            </a:r>
            <a:r>
              <a:rPr sz="1700" spc="5" dirty="0">
                <a:latin typeface="Arial"/>
                <a:cs typeface="Arial"/>
              </a:rPr>
              <a:t>r</a:t>
            </a:r>
            <a:r>
              <a:rPr sz="1700" spc="15" dirty="0">
                <a:latin typeface="Arial"/>
                <a:cs typeface="Arial"/>
              </a:rPr>
              <a:t>azi</a:t>
            </a:r>
            <a:r>
              <a:rPr sz="1700" spc="10" dirty="0">
                <a:latin typeface="Arial"/>
                <a:cs typeface="Arial"/>
              </a:rPr>
              <a:t>one,  </a:t>
            </a:r>
            <a:r>
              <a:rPr sz="1700" spc="10" dirty="0">
                <a:solidFill>
                  <a:srgbClr val="FF0000"/>
                </a:solidFill>
                <a:latin typeface="Arial"/>
                <a:cs typeface="Arial"/>
              </a:rPr>
              <a:t>lieve </a:t>
            </a:r>
            <a:r>
              <a:rPr sz="1700" spc="15" dirty="0">
                <a:solidFill>
                  <a:srgbClr val="FF0000"/>
                </a:solidFill>
                <a:latin typeface="Arial"/>
                <a:cs typeface="Arial"/>
              </a:rPr>
              <a:t>rallentamento della frequenza</a:t>
            </a:r>
            <a:r>
              <a:rPr sz="17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FF0000"/>
                </a:solidFill>
                <a:latin typeface="Arial"/>
                <a:cs typeface="Arial"/>
              </a:rPr>
              <a:t>cardiaca</a:t>
            </a:r>
            <a:r>
              <a:rPr sz="1700" spc="15" dirty="0"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073" y="2965275"/>
            <a:ext cx="53911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0005" y="2887823"/>
            <a:ext cx="6599555" cy="6337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99060" marR="92710">
              <a:lnSpc>
                <a:spcPct val="102400"/>
              </a:lnSpc>
              <a:spcBef>
                <a:spcPts val="350"/>
              </a:spcBef>
            </a:pPr>
            <a:r>
              <a:rPr sz="1700" spc="15" dirty="0">
                <a:latin typeface="Arial"/>
                <a:cs typeface="Arial"/>
              </a:rPr>
              <a:t>Pronunciata secchezza </a:t>
            </a:r>
            <a:r>
              <a:rPr sz="1700" spc="10" dirty="0">
                <a:latin typeface="Arial"/>
                <a:cs typeface="Arial"/>
              </a:rPr>
              <a:t>delle </a:t>
            </a:r>
            <a:r>
              <a:rPr sz="1700" spc="15" dirty="0">
                <a:latin typeface="Arial"/>
                <a:cs typeface="Arial"/>
              </a:rPr>
              <a:t>fauci; sete; accelerazione </a:t>
            </a:r>
            <a:r>
              <a:rPr sz="1700" spc="10" dirty="0">
                <a:latin typeface="Arial"/>
                <a:cs typeface="Arial"/>
              </a:rPr>
              <a:t>battito  </a:t>
            </a:r>
            <a:r>
              <a:rPr sz="1700" spc="15" dirty="0">
                <a:latin typeface="Arial"/>
                <a:cs typeface="Arial"/>
              </a:rPr>
              <a:t>cardiaco; </a:t>
            </a:r>
            <a:r>
              <a:rPr sz="1700" spc="10" dirty="0">
                <a:latin typeface="Arial"/>
                <a:cs typeface="Arial"/>
              </a:rPr>
              <a:t>lieve dilatazione della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spc="10" dirty="0">
                <a:latin typeface="Arial"/>
                <a:cs typeface="Arial"/>
              </a:rPr>
              <a:t>pupilla.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0073" y="3745894"/>
            <a:ext cx="53911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80005" y="3671750"/>
            <a:ext cx="6599555" cy="6318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99060" marR="93345">
              <a:lnSpc>
                <a:spcPct val="102400"/>
              </a:lnSpc>
              <a:spcBef>
                <a:spcPts val="350"/>
              </a:spcBef>
              <a:tabLst>
                <a:tab pos="1458595" algn="l"/>
                <a:tab pos="2416810" algn="l"/>
                <a:tab pos="3618865" algn="l"/>
                <a:tab pos="4244975" algn="l"/>
                <a:tab pos="4932045" algn="l"/>
                <a:tab pos="5726430" algn="l"/>
              </a:tabLst>
            </a:pPr>
            <a:r>
              <a:rPr sz="1700" spc="15" dirty="0">
                <a:latin typeface="Arial"/>
                <a:cs typeface="Arial"/>
              </a:rPr>
              <a:t>Ta</a:t>
            </a:r>
            <a:r>
              <a:rPr sz="1700" spc="20" dirty="0">
                <a:latin typeface="Arial"/>
                <a:cs typeface="Arial"/>
              </a:rPr>
              <a:t>c</a:t>
            </a:r>
            <a:r>
              <a:rPr sz="1700" spc="15" dirty="0">
                <a:latin typeface="Arial"/>
                <a:cs typeface="Arial"/>
              </a:rPr>
              <a:t>hica</a:t>
            </a:r>
            <a:r>
              <a:rPr sz="1700" spc="5" dirty="0">
                <a:latin typeface="Arial"/>
                <a:cs typeface="Arial"/>
              </a:rPr>
              <a:t>r</a:t>
            </a:r>
            <a:r>
              <a:rPr sz="1700" spc="15" dirty="0">
                <a:latin typeface="Arial"/>
                <a:cs typeface="Arial"/>
              </a:rPr>
              <a:t>d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10" dirty="0">
                <a:latin typeface="Arial"/>
                <a:cs typeface="Arial"/>
              </a:rPr>
              <a:t>a;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25" dirty="0">
                <a:latin typeface="Arial"/>
                <a:cs typeface="Arial"/>
              </a:rPr>
              <a:t>ma</a:t>
            </a:r>
            <a:r>
              <a:rPr sz="1700" spc="5" dirty="0">
                <a:latin typeface="Arial"/>
                <a:cs typeface="Arial"/>
              </a:rPr>
              <a:t>r</a:t>
            </a:r>
            <a:r>
              <a:rPr sz="1700" spc="20" dirty="0">
                <a:latin typeface="Arial"/>
                <a:cs typeface="Arial"/>
              </a:rPr>
              <a:t>c</a:t>
            </a:r>
            <a:r>
              <a:rPr sz="1700" spc="15" dirty="0">
                <a:latin typeface="Arial"/>
                <a:cs typeface="Arial"/>
              </a:rPr>
              <a:t>ata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20" dirty="0">
                <a:latin typeface="Arial"/>
                <a:cs typeface="Arial"/>
              </a:rPr>
              <a:t>s</a:t>
            </a:r>
            <a:r>
              <a:rPr sz="1700" spc="15" dirty="0">
                <a:latin typeface="Arial"/>
                <a:cs typeface="Arial"/>
              </a:rPr>
              <a:t>e</a:t>
            </a:r>
            <a:r>
              <a:rPr sz="1700" spc="20" dirty="0">
                <a:latin typeface="Arial"/>
                <a:cs typeface="Arial"/>
              </a:rPr>
              <a:t>cc</a:t>
            </a:r>
            <a:r>
              <a:rPr sz="1700" spc="15" dirty="0">
                <a:latin typeface="Arial"/>
                <a:cs typeface="Arial"/>
              </a:rPr>
              <a:t>he</a:t>
            </a:r>
            <a:r>
              <a:rPr sz="1700" spc="20" dirty="0">
                <a:latin typeface="Arial"/>
                <a:cs typeface="Arial"/>
              </a:rPr>
              <a:t>zz</a:t>
            </a:r>
            <a:r>
              <a:rPr sz="1700" spc="15" dirty="0">
                <a:latin typeface="Arial"/>
                <a:cs typeface="Arial"/>
              </a:rPr>
              <a:t>a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15" dirty="0">
                <a:latin typeface="Arial"/>
                <a:cs typeface="Arial"/>
              </a:rPr>
              <a:t>de</a:t>
            </a:r>
            <a:r>
              <a:rPr sz="1700" spc="10" dirty="0">
                <a:latin typeface="Arial"/>
                <a:cs typeface="Arial"/>
              </a:rPr>
              <a:t>ll</a:t>
            </a:r>
            <a:r>
              <a:rPr sz="1700" spc="15" dirty="0">
                <a:latin typeface="Arial"/>
                <a:cs typeface="Arial"/>
              </a:rPr>
              <a:t>e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15" dirty="0">
                <a:latin typeface="Arial"/>
                <a:cs typeface="Arial"/>
              </a:rPr>
              <a:t>fauci</a:t>
            </a:r>
            <a:r>
              <a:rPr sz="1700" spc="5" dirty="0">
                <a:latin typeface="Arial"/>
                <a:cs typeface="Arial"/>
              </a:rPr>
              <a:t>;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25" dirty="0">
                <a:latin typeface="Arial"/>
                <a:cs typeface="Arial"/>
              </a:rPr>
              <a:t>p</a:t>
            </a:r>
            <a:r>
              <a:rPr sz="1700" spc="15" dirty="0">
                <a:latin typeface="Arial"/>
                <a:cs typeface="Arial"/>
              </a:rPr>
              <a:t>up</a:t>
            </a:r>
            <a:r>
              <a:rPr sz="1700" spc="-5" dirty="0">
                <a:latin typeface="Arial"/>
                <a:cs typeface="Arial"/>
              </a:rPr>
              <a:t>il</a:t>
            </a:r>
            <a:r>
              <a:rPr sz="1700" spc="10" dirty="0">
                <a:latin typeface="Arial"/>
                <a:cs typeface="Arial"/>
              </a:rPr>
              <a:t>l</a:t>
            </a:r>
            <a:r>
              <a:rPr sz="1700" spc="15" dirty="0">
                <a:latin typeface="Arial"/>
                <a:cs typeface="Arial"/>
              </a:rPr>
              <a:t>a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spc="15" dirty="0">
                <a:latin typeface="Arial"/>
                <a:cs typeface="Arial"/>
              </a:rPr>
              <a:t>d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10" dirty="0">
                <a:latin typeface="Arial"/>
                <a:cs typeface="Arial"/>
              </a:rPr>
              <a:t>latata;  </a:t>
            </a:r>
            <a:r>
              <a:rPr sz="1700" spc="15" dirty="0">
                <a:latin typeface="Arial"/>
                <a:cs typeface="Arial"/>
              </a:rPr>
              <a:t>moderato offuscamento della </a:t>
            </a:r>
            <a:r>
              <a:rPr sz="1700" spc="10" dirty="0">
                <a:latin typeface="Arial"/>
                <a:cs typeface="Arial"/>
              </a:rPr>
              <a:t>visione </a:t>
            </a:r>
            <a:r>
              <a:rPr sz="1700" spc="15" dirty="0">
                <a:latin typeface="Arial"/>
                <a:cs typeface="Arial"/>
              </a:rPr>
              <a:t>da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spc="10" dirty="0">
                <a:latin typeface="Arial"/>
                <a:cs typeface="Arial"/>
              </a:rPr>
              <a:t>vicino.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0073" y="4481764"/>
            <a:ext cx="53911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80005" y="4454024"/>
            <a:ext cx="6599555" cy="8985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99060" marR="91440" algn="just">
              <a:lnSpc>
                <a:spcPct val="102699"/>
              </a:lnSpc>
              <a:spcBef>
                <a:spcPts val="345"/>
              </a:spcBef>
            </a:pPr>
            <a:r>
              <a:rPr sz="1700" spc="15" dirty="0">
                <a:latin typeface="Arial"/>
                <a:cs typeface="Arial"/>
              </a:rPr>
              <a:t>Accentuazione dei sintomi precedenti; </a:t>
            </a:r>
            <a:r>
              <a:rPr sz="1700" spc="10" dirty="0">
                <a:latin typeface="Arial"/>
                <a:cs typeface="Arial"/>
              </a:rPr>
              <a:t>difficoltà </a:t>
            </a:r>
            <a:r>
              <a:rPr sz="1700" spc="15" dirty="0">
                <a:latin typeface="Arial"/>
                <a:cs typeface="Arial"/>
              </a:rPr>
              <a:t>nella parola;  irrequietezza; cefalea; </a:t>
            </a:r>
            <a:r>
              <a:rPr sz="1700" spc="10" dirty="0">
                <a:latin typeface="Arial"/>
                <a:cs typeface="Arial"/>
              </a:rPr>
              <a:t>difficoltà nella </a:t>
            </a:r>
            <a:r>
              <a:rPr sz="1700" spc="15" dirty="0">
                <a:latin typeface="Arial"/>
                <a:cs typeface="Arial"/>
              </a:rPr>
              <a:t>minzione; </a:t>
            </a:r>
            <a:r>
              <a:rPr sz="1700" spc="10" dirty="0">
                <a:latin typeface="Arial"/>
                <a:cs typeface="Arial"/>
              </a:rPr>
              <a:t>ridotta peristalsi  intestinale.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0271" y="5532534"/>
            <a:ext cx="66167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80005" y="5481587"/>
            <a:ext cx="6599555" cy="6318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99060" marR="94615">
              <a:lnSpc>
                <a:spcPct val="102400"/>
              </a:lnSpc>
              <a:spcBef>
                <a:spcPts val="350"/>
              </a:spcBef>
            </a:pPr>
            <a:r>
              <a:rPr sz="1700" spc="15" dirty="0">
                <a:latin typeface="Arial"/>
                <a:cs typeface="Arial"/>
              </a:rPr>
              <a:t>Sintomi precedenti ancor più pronunciati; vista offuscata; cute  secca; irrequietezza ed eccitazione; </a:t>
            </a:r>
            <a:r>
              <a:rPr sz="1700" spc="10" dirty="0">
                <a:latin typeface="Arial"/>
                <a:cs typeface="Arial"/>
              </a:rPr>
              <a:t>allucinazioni </a:t>
            </a:r>
            <a:r>
              <a:rPr sz="1700" spc="15" dirty="0">
                <a:latin typeface="Arial"/>
                <a:cs typeface="Arial"/>
              </a:rPr>
              <a:t>e </a:t>
            </a:r>
            <a:r>
              <a:rPr sz="1700" spc="10" dirty="0">
                <a:latin typeface="Arial"/>
                <a:cs typeface="Arial"/>
              </a:rPr>
              <a:t>delirio;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spc="20" dirty="0">
                <a:latin typeface="Arial"/>
                <a:cs typeface="Arial"/>
              </a:rPr>
              <a:t>coma.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3857" y="266009"/>
            <a:ext cx="5619407" cy="752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4276" y="2539540"/>
            <a:ext cx="2926080" cy="673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5142" y="3059087"/>
            <a:ext cx="1134686" cy="91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4276" y="2539540"/>
            <a:ext cx="2926080" cy="673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3139" y="2615882"/>
            <a:ext cx="2840990" cy="504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52780" algn="l"/>
              </a:tabLst>
            </a:pPr>
            <a:r>
              <a:rPr sz="3200" b="1" dirty="0">
                <a:solidFill>
                  <a:srgbClr val="00FFFF"/>
                </a:solidFill>
                <a:latin typeface="Comic Sans MS"/>
                <a:cs typeface="Comic Sans MS"/>
              </a:rPr>
              <a:t>ad	</a:t>
            </a:r>
            <a:r>
              <a:rPr sz="3200" b="1" u="heavy" spc="-5" dirty="0">
                <a:solidFill>
                  <a:srgbClr val="00FFFF"/>
                </a:solidFill>
                <a:latin typeface="Comic Sans MS"/>
                <a:cs typeface="Comic Sans MS"/>
              </a:rPr>
              <a:t>ALTE</a:t>
            </a:r>
            <a:r>
              <a:rPr sz="3200" b="1" u="heavy" spc="-80" dirty="0">
                <a:solidFill>
                  <a:srgbClr val="00FFFF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FFFF"/>
                </a:solidFill>
                <a:latin typeface="Comic Sans MS"/>
                <a:cs typeface="Comic Sans MS"/>
              </a:rPr>
              <a:t>dosi: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56125" y="1905000"/>
            <a:ext cx="3978275" cy="1196975"/>
          </a:xfrm>
          <a:custGeom>
            <a:avLst/>
            <a:gdLst/>
            <a:ahLst/>
            <a:cxnLst/>
            <a:rect l="l" t="t" r="r" b="b"/>
            <a:pathLst>
              <a:path w="3978275" h="1196975">
                <a:moveTo>
                  <a:pt x="0" y="0"/>
                </a:moveTo>
                <a:lnTo>
                  <a:pt x="3978267" y="0"/>
                </a:lnTo>
                <a:lnTo>
                  <a:pt x="3978267" y="1196969"/>
                </a:lnTo>
                <a:lnTo>
                  <a:pt x="0" y="119696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2944" y="1886983"/>
            <a:ext cx="3387432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23801" y="2240281"/>
            <a:ext cx="2078177" cy="5320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91798" y="2610198"/>
            <a:ext cx="3129737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96802" y="1954377"/>
            <a:ext cx="3300729" cy="110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000"/>
              </a:lnSpc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Bloccano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canali</a:t>
            </a:r>
            <a:r>
              <a:rPr sz="2400" b="1" spc="-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ionici  della PLACCA  NEUROMUSCOLARE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48200" y="4451350"/>
            <a:ext cx="3978275" cy="1562100"/>
          </a:xfrm>
          <a:custGeom>
            <a:avLst/>
            <a:gdLst/>
            <a:ahLst/>
            <a:cxnLst/>
            <a:rect l="l" t="t" r="r" b="b"/>
            <a:pathLst>
              <a:path w="3978275" h="1562100">
                <a:moveTo>
                  <a:pt x="0" y="0"/>
                </a:moveTo>
                <a:lnTo>
                  <a:pt x="3978267" y="0"/>
                </a:lnTo>
                <a:lnTo>
                  <a:pt x="3978267" y="1562098"/>
                </a:lnTo>
                <a:lnTo>
                  <a:pt x="0" y="15620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54625" y="4434833"/>
            <a:ext cx="3586937" cy="5403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79327" y="4788133"/>
            <a:ext cx="3337560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95697" y="5158047"/>
            <a:ext cx="3117265" cy="527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47511" y="5523807"/>
            <a:ext cx="1201188" cy="5278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883284" y="4498899"/>
            <a:ext cx="3513454" cy="147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500"/>
              </a:lnSpc>
              <a:tabLst>
                <a:tab pos="1089660" algn="l"/>
                <a:tab pos="1474470" algn="l"/>
                <a:tab pos="2820035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Riduce	la	capacità	degli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inibitori delle AchE di  antagonizzare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il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loro  effetto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63640" y="3358347"/>
            <a:ext cx="710737" cy="12676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5741" y="3352456"/>
            <a:ext cx="15240" cy="740410"/>
          </a:xfrm>
          <a:custGeom>
            <a:avLst/>
            <a:gdLst/>
            <a:ahLst/>
            <a:cxnLst/>
            <a:rect l="l" t="t" r="r" b="b"/>
            <a:pathLst>
              <a:path w="15240" h="740410">
                <a:moveTo>
                  <a:pt x="0" y="0"/>
                </a:moveTo>
                <a:lnTo>
                  <a:pt x="14825" y="739856"/>
                </a:lnTo>
              </a:path>
            </a:pathLst>
          </a:custGeom>
          <a:ln w="76200">
            <a:solidFill>
              <a:srgbClr val="73FD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02654" y="3823749"/>
            <a:ext cx="266700" cy="367665"/>
          </a:xfrm>
          <a:custGeom>
            <a:avLst/>
            <a:gdLst/>
            <a:ahLst/>
            <a:cxnLst/>
            <a:rect l="l" t="t" r="r" b="b"/>
            <a:pathLst>
              <a:path w="266700" h="367664">
                <a:moveTo>
                  <a:pt x="37528" y="3809"/>
                </a:moveTo>
                <a:lnTo>
                  <a:pt x="22745" y="7040"/>
                </a:lnTo>
                <a:lnTo>
                  <a:pt x="10382" y="15760"/>
                </a:lnTo>
                <a:lnTo>
                  <a:pt x="2590" y="28116"/>
                </a:lnTo>
                <a:lnTo>
                  <a:pt x="0" y="42491"/>
                </a:lnTo>
                <a:lnTo>
                  <a:pt x="3238" y="57269"/>
                </a:lnTo>
                <a:lnTo>
                  <a:pt x="139903" y="367606"/>
                </a:lnTo>
                <a:lnTo>
                  <a:pt x="217814" y="169524"/>
                </a:lnTo>
                <a:lnTo>
                  <a:pt x="135928" y="169524"/>
                </a:lnTo>
                <a:lnTo>
                  <a:pt x="72974" y="26560"/>
                </a:lnTo>
                <a:lnTo>
                  <a:pt x="64256" y="14197"/>
                </a:lnTo>
                <a:lnTo>
                  <a:pt x="51903" y="6404"/>
                </a:lnTo>
                <a:lnTo>
                  <a:pt x="37528" y="3809"/>
                </a:lnTo>
                <a:close/>
              </a:path>
              <a:path w="266700" h="367664">
                <a:moveTo>
                  <a:pt x="227614" y="0"/>
                </a:moveTo>
                <a:lnTo>
                  <a:pt x="213356" y="3162"/>
                </a:lnTo>
                <a:lnTo>
                  <a:pt x="201322" y="11442"/>
                </a:lnTo>
                <a:lnTo>
                  <a:pt x="193103" y="24147"/>
                </a:lnTo>
                <a:lnTo>
                  <a:pt x="135928" y="169524"/>
                </a:lnTo>
                <a:lnTo>
                  <a:pt x="217814" y="169524"/>
                </a:lnTo>
                <a:lnTo>
                  <a:pt x="264020" y="52049"/>
                </a:lnTo>
                <a:lnTo>
                  <a:pt x="266664" y="37150"/>
                </a:lnTo>
                <a:lnTo>
                  <a:pt x="263498" y="22890"/>
                </a:lnTo>
                <a:lnTo>
                  <a:pt x="255213" y="10858"/>
                </a:lnTo>
                <a:lnTo>
                  <a:pt x="242506" y="2646"/>
                </a:lnTo>
                <a:lnTo>
                  <a:pt x="227614" y="0"/>
                </a:lnTo>
                <a:close/>
              </a:path>
            </a:pathLst>
          </a:custGeom>
          <a:solidFill>
            <a:srgbClr val="73F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14841" y="926871"/>
            <a:ext cx="4476407" cy="5029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831339" y="356870"/>
            <a:ext cx="5527675" cy="984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158365" algn="l"/>
              </a:tabLst>
            </a:pPr>
            <a:r>
              <a:rPr sz="3600" b="1" dirty="0">
                <a:solidFill>
                  <a:srgbClr val="FF33CC"/>
                </a:solidFill>
                <a:latin typeface="Comic Sans MS"/>
                <a:cs typeface="Comic Sans MS"/>
              </a:rPr>
              <a:t>Blocca</a:t>
            </a:r>
            <a:r>
              <a:rPr sz="3600" b="1" spc="-5" dirty="0">
                <a:solidFill>
                  <a:srgbClr val="FF33CC"/>
                </a:solidFill>
                <a:latin typeface="Comic Sans MS"/>
                <a:cs typeface="Comic Sans MS"/>
              </a:rPr>
              <a:t>n</a:t>
            </a:r>
            <a:r>
              <a:rPr sz="3600" b="1" dirty="0">
                <a:solidFill>
                  <a:srgbClr val="FF33CC"/>
                </a:solidFill>
                <a:latin typeface="Comic Sans MS"/>
                <a:cs typeface="Comic Sans MS"/>
              </a:rPr>
              <a:t>ti	Neuromuscolari</a:t>
            </a:r>
            <a:endParaRPr sz="3600">
              <a:latin typeface="Comic Sans MS"/>
              <a:cs typeface="Comic Sans MS"/>
            </a:endParaRPr>
          </a:p>
          <a:p>
            <a:pPr marL="88265" algn="ctr">
              <a:lnSpc>
                <a:spcPct val="100000"/>
              </a:lnSpc>
              <a:spcBef>
                <a:spcPts val="665"/>
              </a:spcBef>
            </a:pPr>
            <a:r>
              <a:rPr sz="2200" b="1" spc="-5" dirty="0">
                <a:solidFill>
                  <a:srgbClr val="FF0000"/>
                </a:solidFill>
                <a:latin typeface="Comic Sans MS"/>
                <a:cs typeface="Comic Sans MS"/>
              </a:rPr>
              <a:t>-Competitivi non</a:t>
            </a:r>
            <a:r>
              <a:rPr sz="22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Comic Sans MS"/>
                <a:cs typeface="Comic Sans MS"/>
              </a:rPr>
              <a:t>depolarizzanti-</a:t>
            </a:r>
            <a:endParaRPr sz="2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5511" y="4154"/>
            <a:ext cx="6247015" cy="577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2914" y="79057"/>
            <a:ext cx="6172200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8045" algn="l"/>
                <a:tab pos="3081655" algn="l"/>
              </a:tabLst>
            </a:pPr>
            <a:r>
              <a:rPr sz="2600" b="1" spc="-5" dirty="0">
                <a:latin typeface="Comic Sans MS"/>
                <a:cs typeface="Comic Sans MS"/>
              </a:rPr>
              <a:t>BLOCCANTI	NON	DEPOLARIZZANTI</a:t>
            </a:r>
            <a:endParaRPr sz="26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14777" y="748829"/>
            <a:ext cx="3160865" cy="319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3414" y="2310936"/>
            <a:ext cx="3266897" cy="648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076" y="2855422"/>
            <a:ext cx="2431478" cy="527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7076" y="3208707"/>
            <a:ext cx="2838792" cy="532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59" y="4231175"/>
            <a:ext cx="3399904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359" y="4584463"/>
            <a:ext cx="2560319" cy="527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4359" y="4954389"/>
            <a:ext cx="2876207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359" y="5320145"/>
            <a:ext cx="3079864" cy="532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4359" y="5690062"/>
            <a:ext cx="1770608" cy="527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39420" algn="ctr">
              <a:lnSpc>
                <a:spcPct val="100000"/>
              </a:lnSpc>
            </a:pPr>
            <a:r>
              <a:rPr dirty="0"/>
              <a:t>Paralisi</a:t>
            </a:r>
            <a:r>
              <a:rPr spc="-100" dirty="0"/>
              <a:t> </a:t>
            </a:r>
            <a:r>
              <a:rPr dirty="0"/>
              <a:t>muscolare</a:t>
            </a:r>
          </a:p>
          <a:p>
            <a:pPr marL="213995">
              <a:lnSpc>
                <a:spcPts val="2840"/>
              </a:lnSpc>
              <a:spcBef>
                <a:spcPts val="575"/>
              </a:spcBef>
            </a:pPr>
            <a:r>
              <a:rPr sz="2400" dirty="0"/>
              <a:t>•Muscoli del</a:t>
            </a:r>
            <a:r>
              <a:rPr sz="2400" spc="-105" dirty="0"/>
              <a:t> </a:t>
            </a:r>
            <a:r>
              <a:rPr sz="2400" dirty="0"/>
              <a:t>viso</a:t>
            </a:r>
            <a:endParaRPr sz="2400"/>
          </a:p>
          <a:p>
            <a:pPr marR="457834" algn="ctr">
              <a:lnSpc>
                <a:spcPts val="2840"/>
              </a:lnSpc>
            </a:pPr>
            <a:r>
              <a:rPr sz="2400" dirty="0"/>
              <a:t>•Muscoli</a:t>
            </a:r>
            <a:r>
              <a:rPr sz="2400" spc="-100" dirty="0"/>
              <a:t> </a:t>
            </a:r>
            <a:r>
              <a:rPr sz="2400" dirty="0"/>
              <a:t>dell’occhio</a:t>
            </a:r>
            <a:endParaRPr sz="2400"/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Times New Roman"/>
              <a:cs typeface="Times New Roman"/>
            </a:endParaRPr>
          </a:p>
          <a:p>
            <a:pPr marL="302895">
              <a:lnSpc>
                <a:spcPts val="2840"/>
              </a:lnSpc>
            </a:pPr>
            <a:r>
              <a:rPr sz="2400" dirty="0"/>
              <a:t>•Muscolatura degli</a:t>
            </a:r>
            <a:r>
              <a:rPr sz="2400" spc="-90" dirty="0"/>
              <a:t> </a:t>
            </a:r>
            <a:r>
              <a:rPr sz="2400" spc="-5" dirty="0"/>
              <a:t>Arti</a:t>
            </a:r>
            <a:endParaRPr sz="2400"/>
          </a:p>
          <a:p>
            <a:pPr marL="302895">
              <a:lnSpc>
                <a:spcPts val="2840"/>
              </a:lnSpc>
            </a:pPr>
            <a:r>
              <a:rPr sz="2400" dirty="0"/>
              <a:t>•Muscoli del</a:t>
            </a:r>
            <a:r>
              <a:rPr sz="2400" spc="-105" dirty="0"/>
              <a:t> </a:t>
            </a:r>
            <a:r>
              <a:rPr sz="2400" dirty="0"/>
              <a:t>Collo</a:t>
            </a:r>
            <a:endParaRPr sz="2400"/>
          </a:p>
          <a:p>
            <a:pPr marL="302895">
              <a:lnSpc>
                <a:spcPct val="100000"/>
              </a:lnSpc>
              <a:spcBef>
                <a:spcPts val="20"/>
              </a:spcBef>
            </a:pPr>
            <a:r>
              <a:rPr sz="2400" dirty="0"/>
              <a:t>•Muscoli del</a:t>
            </a:r>
            <a:r>
              <a:rPr sz="2400" spc="-105" dirty="0"/>
              <a:t> </a:t>
            </a:r>
            <a:r>
              <a:rPr sz="2400" dirty="0"/>
              <a:t>Tronco</a:t>
            </a:r>
            <a:endParaRPr sz="2400"/>
          </a:p>
          <a:p>
            <a:pPr marL="302895">
              <a:lnSpc>
                <a:spcPct val="100000"/>
              </a:lnSpc>
              <a:spcBef>
                <a:spcPts val="20"/>
              </a:spcBef>
            </a:pPr>
            <a:r>
              <a:rPr sz="2400" dirty="0"/>
              <a:t>•Muscoli</a:t>
            </a:r>
            <a:r>
              <a:rPr sz="2400" spc="-100" dirty="0"/>
              <a:t> </a:t>
            </a:r>
            <a:r>
              <a:rPr sz="2400" dirty="0"/>
              <a:t>Intercostali</a:t>
            </a:r>
            <a:endParaRPr sz="2400"/>
          </a:p>
          <a:p>
            <a:pPr marL="302895">
              <a:lnSpc>
                <a:spcPct val="100000"/>
              </a:lnSpc>
              <a:spcBef>
                <a:spcPts val="20"/>
              </a:spcBef>
            </a:pPr>
            <a:r>
              <a:rPr sz="2400" dirty="0"/>
              <a:t>•Diaframma</a:t>
            </a:r>
            <a:endParaRPr sz="2400"/>
          </a:p>
        </p:txBody>
      </p:sp>
      <p:sp>
        <p:nvSpPr>
          <p:cNvPr id="20" name="object 20"/>
          <p:cNvSpPr txBox="1"/>
          <p:nvPr/>
        </p:nvSpPr>
        <p:spPr>
          <a:xfrm>
            <a:off x="5257800" y="1981200"/>
            <a:ext cx="3503929" cy="2413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7675">
              <a:lnSpc>
                <a:spcPct val="100000"/>
              </a:lnSpc>
            </a:pPr>
            <a:r>
              <a:rPr sz="3000" spc="-5" dirty="0">
                <a:solidFill>
                  <a:srgbClr val="FFFFFF"/>
                </a:solidFill>
                <a:latin typeface="Comic Sans MS"/>
                <a:cs typeface="Comic Sans MS"/>
              </a:rPr>
              <a:t>Altri</a:t>
            </a:r>
            <a:r>
              <a:rPr sz="3000" spc="-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Comic Sans MS"/>
                <a:cs typeface="Comic Sans MS"/>
              </a:rPr>
              <a:t>Effetti:</a:t>
            </a:r>
            <a:endParaRPr sz="30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750" dirty="0">
              <a:latin typeface="Times New Roman"/>
              <a:cs typeface="Times New Roman"/>
            </a:endParaRPr>
          </a:p>
          <a:p>
            <a:pPr marL="12700" marR="5080" indent="-28575" algn="ctr">
              <a:lnSpc>
                <a:spcPct val="9420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Brusca diminuzione della  </a:t>
            </a:r>
            <a:r>
              <a:rPr sz="2400" dirty="0">
                <a:solidFill>
                  <a:srgbClr val="FFFF66"/>
                </a:solidFill>
                <a:latin typeface="Comic Sans MS"/>
                <a:cs typeface="Comic Sans MS"/>
              </a:rPr>
              <a:t>pressione sanguigna 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causata dalla</a:t>
            </a:r>
            <a:r>
              <a:rPr sz="2400" spc="-1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liberazione</a:t>
            </a:r>
            <a:endParaRPr sz="2400" dirty="0">
              <a:latin typeface="Comic Sans MS"/>
              <a:cs typeface="Comic Sans MS"/>
            </a:endParaRPr>
          </a:p>
          <a:p>
            <a:pPr marL="7620" algn="ctr">
              <a:lnSpc>
                <a:spcPts val="2800"/>
              </a:lnSpc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d’Istamina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38800" y="5715000"/>
            <a:ext cx="2971800" cy="914400"/>
          </a:xfrm>
          <a:prstGeom prst="rect">
            <a:avLst/>
          </a:prstGeom>
          <a:ln w="9524">
            <a:solidFill>
              <a:srgbClr val="FFFFFF"/>
            </a:solidFill>
          </a:ln>
        </p:spPr>
        <p:txBody>
          <a:bodyPr vert="horz" wrap="square" lIns="0" tIns="116839" rIns="0" bIns="0" rtlCol="0">
            <a:spAutoFit/>
          </a:bodyPr>
          <a:lstStyle/>
          <a:p>
            <a:pPr marL="86360">
              <a:lnSpc>
                <a:spcPts val="2840"/>
              </a:lnSpc>
              <a:spcBef>
                <a:spcPts val="919"/>
              </a:spcBef>
            </a:pPr>
            <a:r>
              <a:rPr sz="2400" spc="-5" dirty="0">
                <a:solidFill>
                  <a:srgbClr val="FFFF66"/>
                </a:solidFill>
                <a:latin typeface="Comic Sans MS"/>
                <a:cs typeface="Comic Sans MS"/>
              </a:rPr>
              <a:t>•Broncocostrizione</a:t>
            </a:r>
            <a:endParaRPr sz="2400" dirty="0">
              <a:latin typeface="Comic Sans MS"/>
              <a:cs typeface="Comic Sans MS"/>
            </a:endParaRPr>
          </a:p>
          <a:p>
            <a:pPr marL="86360">
              <a:lnSpc>
                <a:spcPts val="2840"/>
              </a:lnSpc>
            </a:pPr>
            <a:r>
              <a:rPr sz="2400" dirty="0">
                <a:solidFill>
                  <a:srgbClr val="FFFF66"/>
                </a:solidFill>
                <a:latin typeface="Comic Sans MS"/>
                <a:cs typeface="Comic Sans MS"/>
              </a:rPr>
              <a:t>•Reazioni</a:t>
            </a:r>
            <a:r>
              <a:rPr sz="2400" spc="-100" dirty="0">
                <a:solidFill>
                  <a:srgbClr val="FFFF66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66"/>
                </a:solidFill>
                <a:latin typeface="Comic Sans MS"/>
                <a:cs typeface="Comic Sans MS"/>
              </a:rPr>
              <a:t>cutanee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29400" y="4617720"/>
            <a:ext cx="710737" cy="12635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90866" y="4611344"/>
            <a:ext cx="15240" cy="740410"/>
          </a:xfrm>
          <a:custGeom>
            <a:avLst/>
            <a:gdLst/>
            <a:ahLst/>
            <a:cxnLst/>
            <a:rect l="l" t="t" r="r" b="b"/>
            <a:pathLst>
              <a:path w="15240" h="740410">
                <a:moveTo>
                  <a:pt x="0" y="0"/>
                </a:moveTo>
                <a:lnTo>
                  <a:pt x="14825" y="739856"/>
                </a:lnTo>
              </a:path>
            </a:pathLst>
          </a:custGeom>
          <a:ln w="76200">
            <a:solidFill>
              <a:srgbClr val="D4FB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67779" y="5082636"/>
            <a:ext cx="266700" cy="367665"/>
          </a:xfrm>
          <a:custGeom>
            <a:avLst/>
            <a:gdLst/>
            <a:ahLst/>
            <a:cxnLst/>
            <a:rect l="l" t="t" r="r" b="b"/>
            <a:pathLst>
              <a:path w="266700" h="367664">
                <a:moveTo>
                  <a:pt x="37528" y="3809"/>
                </a:moveTo>
                <a:lnTo>
                  <a:pt x="22745" y="7040"/>
                </a:lnTo>
                <a:lnTo>
                  <a:pt x="10382" y="15760"/>
                </a:lnTo>
                <a:lnTo>
                  <a:pt x="2590" y="28116"/>
                </a:lnTo>
                <a:lnTo>
                  <a:pt x="0" y="42491"/>
                </a:lnTo>
                <a:lnTo>
                  <a:pt x="3238" y="57269"/>
                </a:lnTo>
                <a:lnTo>
                  <a:pt x="139903" y="367593"/>
                </a:lnTo>
                <a:lnTo>
                  <a:pt x="217812" y="169524"/>
                </a:lnTo>
                <a:lnTo>
                  <a:pt x="135928" y="169524"/>
                </a:lnTo>
                <a:lnTo>
                  <a:pt x="72974" y="26560"/>
                </a:lnTo>
                <a:lnTo>
                  <a:pt x="64256" y="14197"/>
                </a:lnTo>
                <a:lnTo>
                  <a:pt x="51903" y="6404"/>
                </a:lnTo>
                <a:lnTo>
                  <a:pt x="37528" y="3809"/>
                </a:lnTo>
                <a:close/>
              </a:path>
              <a:path w="266700" h="367664">
                <a:moveTo>
                  <a:pt x="227615" y="0"/>
                </a:moveTo>
                <a:lnTo>
                  <a:pt x="213358" y="3162"/>
                </a:lnTo>
                <a:lnTo>
                  <a:pt x="201328" y="11442"/>
                </a:lnTo>
                <a:lnTo>
                  <a:pt x="193116" y="24147"/>
                </a:lnTo>
                <a:lnTo>
                  <a:pt x="135928" y="169524"/>
                </a:lnTo>
                <a:lnTo>
                  <a:pt x="217812" y="169524"/>
                </a:lnTo>
                <a:lnTo>
                  <a:pt x="264020" y="52049"/>
                </a:lnTo>
                <a:lnTo>
                  <a:pt x="266664" y="37150"/>
                </a:lnTo>
                <a:lnTo>
                  <a:pt x="263498" y="22890"/>
                </a:lnTo>
                <a:lnTo>
                  <a:pt x="255213" y="10858"/>
                </a:lnTo>
                <a:lnTo>
                  <a:pt x="242506" y="2646"/>
                </a:lnTo>
                <a:lnTo>
                  <a:pt x="227615" y="0"/>
                </a:lnTo>
                <a:close/>
              </a:path>
            </a:pathLst>
          </a:custGeom>
          <a:solidFill>
            <a:srgbClr val="D4FB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11384" y="3075715"/>
            <a:ext cx="710737" cy="26600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52633" y="3069374"/>
            <a:ext cx="37465" cy="2133600"/>
          </a:xfrm>
          <a:custGeom>
            <a:avLst/>
            <a:gdLst/>
            <a:ahLst/>
            <a:cxnLst/>
            <a:rect l="l" t="t" r="r" b="b"/>
            <a:pathLst>
              <a:path w="37464" h="2133600">
                <a:moveTo>
                  <a:pt x="0" y="0"/>
                </a:moveTo>
                <a:lnTo>
                  <a:pt x="36887" y="2133094"/>
                </a:lnTo>
              </a:path>
            </a:pathLst>
          </a:custGeom>
          <a:ln w="76200">
            <a:solidFill>
              <a:srgbClr val="D4FB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52228" y="4934153"/>
            <a:ext cx="266700" cy="367665"/>
          </a:xfrm>
          <a:custGeom>
            <a:avLst/>
            <a:gdLst/>
            <a:ahLst/>
            <a:cxnLst/>
            <a:rect l="l" t="t" r="r" b="b"/>
            <a:pathLst>
              <a:path w="266700" h="367664">
                <a:moveTo>
                  <a:pt x="37633" y="3290"/>
                </a:moveTo>
                <a:lnTo>
                  <a:pt x="22845" y="6488"/>
                </a:lnTo>
                <a:lnTo>
                  <a:pt x="10456" y="15168"/>
                </a:lnTo>
                <a:lnTo>
                  <a:pt x="2630" y="27499"/>
                </a:lnTo>
                <a:lnTo>
                  <a:pt x="0" y="41866"/>
                </a:lnTo>
                <a:lnTo>
                  <a:pt x="3198" y="56653"/>
                </a:lnTo>
                <a:lnTo>
                  <a:pt x="139012" y="367359"/>
                </a:lnTo>
                <a:lnTo>
                  <a:pt x="217556" y="169264"/>
                </a:lnTo>
                <a:lnTo>
                  <a:pt x="135583" y="169264"/>
                </a:lnTo>
                <a:lnTo>
                  <a:pt x="73023" y="26135"/>
                </a:lnTo>
                <a:lnTo>
                  <a:pt x="64336" y="13746"/>
                </a:lnTo>
                <a:lnTo>
                  <a:pt x="52001" y="5920"/>
                </a:lnTo>
                <a:lnTo>
                  <a:pt x="37633" y="3290"/>
                </a:lnTo>
                <a:close/>
              </a:path>
              <a:path w="266700" h="367664">
                <a:moveTo>
                  <a:pt x="227730" y="0"/>
                </a:moveTo>
                <a:lnTo>
                  <a:pt x="213463" y="3126"/>
                </a:lnTo>
                <a:lnTo>
                  <a:pt x="201410" y="11372"/>
                </a:lnTo>
                <a:lnTo>
                  <a:pt x="193165" y="24053"/>
                </a:lnTo>
                <a:lnTo>
                  <a:pt x="135583" y="169264"/>
                </a:lnTo>
                <a:lnTo>
                  <a:pt x="217556" y="169264"/>
                </a:lnTo>
                <a:lnTo>
                  <a:pt x="263993" y="52145"/>
                </a:lnTo>
                <a:lnTo>
                  <a:pt x="266677" y="37256"/>
                </a:lnTo>
                <a:lnTo>
                  <a:pt x="263550" y="22987"/>
                </a:lnTo>
                <a:lnTo>
                  <a:pt x="255301" y="10931"/>
                </a:lnTo>
                <a:lnTo>
                  <a:pt x="242619" y="2678"/>
                </a:lnTo>
                <a:lnTo>
                  <a:pt x="227730" y="0"/>
                </a:lnTo>
                <a:close/>
              </a:path>
            </a:pathLst>
          </a:custGeom>
          <a:solidFill>
            <a:srgbClr val="D4FB4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0441" y="428105"/>
            <a:ext cx="6242862" cy="577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7968" y="822966"/>
            <a:ext cx="2231961" cy="602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26726" y="502920"/>
            <a:ext cx="6172200" cy="394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10"/>
              </a:lnSpc>
              <a:tabLst>
                <a:tab pos="2138045" algn="l"/>
                <a:tab pos="3081655" algn="l"/>
              </a:tabLst>
            </a:pPr>
            <a:r>
              <a:rPr sz="2600" b="1" spc="-5" dirty="0">
                <a:solidFill>
                  <a:srgbClr val="FF3399"/>
                </a:solidFill>
                <a:latin typeface="Comic Sans MS"/>
                <a:cs typeface="Comic Sans MS"/>
              </a:rPr>
              <a:t>BLOCCANTI	NON	DEPOLARIZZANTI</a:t>
            </a:r>
            <a:endParaRPr sz="26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34968" y="897890"/>
            <a:ext cx="2157095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50"/>
              </a:lnSpc>
            </a:pPr>
            <a:r>
              <a:rPr sz="2800" spc="-5" dirty="0">
                <a:solidFill>
                  <a:srgbClr val="FF3399"/>
                </a:solidFill>
              </a:rPr>
              <a:t>(Competitivi)</a:t>
            </a:r>
            <a:endParaRPr sz="2800"/>
          </a:p>
        </p:txBody>
      </p:sp>
      <p:sp>
        <p:nvSpPr>
          <p:cNvPr id="7" name="object 7"/>
          <p:cNvSpPr/>
          <p:nvPr/>
        </p:nvSpPr>
        <p:spPr>
          <a:xfrm>
            <a:off x="4572000" y="1524000"/>
            <a:ext cx="4279900" cy="2657475"/>
          </a:xfrm>
          <a:custGeom>
            <a:avLst/>
            <a:gdLst/>
            <a:ahLst/>
            <a:cxnLst/>
            <a:rect l="l" t="t" r="r" b="b"/>
            <a:pathLst>
              <a:path w="4279900" h="2657475">
                <a:moveTo>
                  <a:pt x="0" y="0"/>
                </a:moveTo>
                <a:lnTo>
                  <a:pt x="4279896" y="0"/>
                </a:lnTo>
                <a:lnTo>
                  <a:pt x="4279896" y="2657468"/>
                </a:lnTo>
                <a:lnTo>
                  <a:pt x="0" y="265746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13313" y="1504600"/>
            <a:ext cx="4019207" cy="540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2441" y="1862053"/>
            <a:ext cx="1300937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66855" y="2227813"/>
            <a:ext cx="3512121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63198" y="2597727"/>
            <a:ext cx="3919448" cy="540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5000" y="2967639"/>
            <a:ext cx="2015832" cy="527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16728" y="3333400"/>
            <a:ext cx="3412375" cy="5403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24055" y="3690854"/>
            <a:ext cx="2597721" cy="5403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95800" y="4876800"/>
            <a:ext cx="4495800" cy="1927225"/>
          </a:xfrm>
          <a:custGeom>
            <a:avLst/>
            <a:gdLst/>
            <a:ahLst/>
            <a:cxnLst/>
            <a:rect l="l" t="t" r="r" b="b"/>
            <a:pathLst>
              <a:path w="4495800" h="1927225">
                <a:moveTo>
                  <a:pt x="0" y="0"/>
                </a:moveTo>
                <a:lnTo>
                  <a:pt x="4495796" y="0"/>
                </a:lnTo>
                <a:lnTo>
                  <a:pt x="4495796" y="1927218"/>
                </a:lnTo>
                <a:lnTo>
                  <a:pt x="0" y="192721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41913" y="4858785"/>
            <a:ext cx="3628504" cy="540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00600" y="5212079"/>
            <a:ext cx="3906977" cy="5320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6855" y="5581996"/>
            <a:ext cx="3578631" cy="5278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57800" y="5951912"/>
            <a:ext cx="2992577" cy="5403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56567" y="6317672"/>
            <a:ext cx="1999208" cy="5278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747602" y="1590040"/>
            <a:ext cx="3934460" cy="517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2800"/>
              </a:lnSpc>
              <a:tabLst>
                <a:tab pos="711835" algn="l"/>
                <a:tab pos="1948180" algn="l"/>
                <a:tab pos="3656329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Non	provoca	liberazione	di 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istamina</a:t>
            </a:r>
            <a:endParaRPr sz="2400">
              <a:latin typeface="Comic Sans MS"/>
              <a:cs typeface="Comic Sans MS"/>
            </a:endParaRPr>
          </a:p>
          <a:p>
            <a:pPr marL="65405" marR="57785" algn="ctr">
              <a:lnSpc>
                <a:spcPts val="2900"/>
              </a:lnSpc>
              <a:spcBef>
                <a:spcPts val="20"/>
              </a:spcBef>
              <a:tabLst>
                <a:tab pos="601345" algn="l"/>
                <a:tab pos="982344" algn="l"/>
                <a:tab pos="1221105" algn="l"/>
                <a:tab pos="1924050" algn="l"/>
                <a:tab pos="2225675" algn="l"/>
                <a:tab pos="2319020" algn="l"/>
                <a:tab pos="3181985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Ha	una	durata		d’azione  molto	simile	a	quella	della  Tubocurarina</a:t>
            </a:r>
            <a:endParaRPr sz="2400">
              <a:latin typeface="Comic Sans MS"/>
              <a:cs typeface="Comic Sans MS"/>
            </a:endParaRPr>
          </a:p>
          <a:p>
            <a:pPr marL="320675" marR="313055" algn="ctr">
              <a:lnSpc>
                <a:spcPts val="2800"/>
              </a:lnSpc>
              <a:spcBef>
                <a:spcPts val="80"/>
              </a:spcBef>
              <a:tabLst>
                <a:tab pos="1158875" algn="l"/>
                <a:tab pos="1613535" algn="l"/>
                <a:tab pos="1697989" algn="l"/>
                <a:tab pos="2251710" algn="l"/>
                <a:tab pos="3124200" algn="l"/>
                <a:tab pos="3426460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rispetto	alla	quale	è	5  volte	più		potente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00">
              <a:latin typeface="Times New Roman"/>
              <a:cs typeface="Times New Roman"/>
            </a:endParaRPr>
          </a:p>
          <a:p>
            <a:pPr marL="104775" marR="33655" algn="ctr">
              <a:lnSpc>
                <a:spcPct val="99800"/>
              </a:lnSpc>
              <a:tabLst>
                <a:tab pos="804545" algn="l"/>
                <a:tab pos="1047115" algn="l"/>
                <a:tab pos="1203325" algn="l"/>
                <a:tab pos="1348105" algn="l"/>
                <a:tab pos="1764030" algn="l"/>
                <a:tab pos="2040889" algn="l"/>
                <a:tab pos="2066289" algn="l"/>
                <a:tab pos="2304415" algn="l"/>
                <a:tab pos="2492375" algn="l"/>
                <a:tab pos="2795270" algn="l"/>
                <a:tab pos="3030855" algn="l"/>
                <a:tab pos="3415665" algn="l"/>
              </a:tabLst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Non	provoca	liberazione  d’Istamina	e		anche	la	sua  durata	d’azione	è	molto  simile	a	quella	della  Tubocurarina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5636" y="1234442"/>
            <a:ext cx="2755671" cy="6525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0574" y="1716582"/>
            <a:ext cx="2718257" cy="914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42277" y="1314132"/>
            <a:ext cx="2675890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u="heavy" spc="-5" dirty="0">
                <a:solidFill>
                  <a:srgbClr val="F56DEF"/>
                </a:solidFill>
                <a:latin typeface="Comic Sans MS"/>
                <a:cs typeface="Comic Sans MS"/>
              </a:rPr>
              <a:t>PANCURONIO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6363" y="1844675"/>
            <a:ext cx="3313429" cy="2160905"/>
          </a:xfrm>
          <a:custGeom>
            <a:avLst/>
            <a:gdLst/>
            <a:ahLst/>
            <a:cxnLst/>
            <a:rect l="l" t="t" r="r" b="b"/>
            <a:pathLst>
              <a:path w="3313429" h="2160904">
                <a:moveTo>
                  <a:pt x="0" y="0"/>
                </a:moveTo>
                <a:lnTo>
                  <a:pt x="3313111" y="0"/>
                </a:lnTo>
                <a:lnTo>
                  <a:pt x="3313111" y="2160587"/>
                </a:lnTo>
                <a:lnTo>
                  <a:pt x="0" y="21605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9011" y="2005177"/>
            <a:ext cx="2801962" cy="18519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0162" y="2005177"/>
            <a:ext cx="464184" cy="640715"/>
          </a:xfrm>
          <a:custGeom>
            <a:avLst/>
            <a:gdLst/>
            <a:ahLst/>
            <a:cxnLst/>
            <a:rect l="l" t="t" r="r" b="b"/>
            <a:pathLst>
              <a:path w="464184" h="640714">
                <a:moveTo>
                  <a:pt x="0" y="0"/>
                </a:moveTo>
                <a:lnTo>
                  <a:pt x="463598" y="0"/>
                </a:lnTo>
                <a:lnTo>
                  <a:pt x="463598" y="640245"/>
                </a:lnTo>
                <a:lnTo>
                  <a:pt x="0" y="6402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0911" y="2005177"/>
            <a:ext cx="304165" cy="240029"/>
          </a:xfrm>
          <a:custGeom>
            <a:avLst/>
            <a:gdLst/>
            <a:ahLst/>
            <a:cxnLst/>
            <a:rect l="l" t="t" r="r" b="b"/>
            <a:pathLst>
              <a:path w="304165" h="240030">
                <a:moveTo>
                  <a:pt x="0" y="0"/>
                </a:moveTo>
                <a:lnTo>
                  <a:pt x="303970" y="0"/>
                </a:lnTo>
                <a:lnTo>
                  <a:pt x="303970" y="239864"/>
                </a:lnTo>
                <a:lnTo>
                  <a:pt x="0" y="2398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3744" y="2245042"/>
            <a:ext cx="76835" cy="79375"/>
          </a:xfrm>
          <a:custGeom>
            <a:avLst/>
            <a:gdLst/>
            <a:ahLst/>
            <a:cxnLst/>
            <a:rect l="l" t="t" r="r" b="b"/>
            <a:pathLst>
              <a:path w="76834" h="79375">
                <a:moveTo>
                  <a:pt x="0" y="0"/>
                </a:moveTo>
                <a:lnTo>
                  <a:pt x="76417" y="0"/>
                </a:lnTo>
                <a:lnTo>
                  <a:pt x="76417" y="79375"/>
                </a:lnTo>
                <a:lnTo>
                  <a:pt x="0" y="79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7327" y="3525520"/>
            <a:ext cx="1002030" cy="240029"/>
          </a:xfrm>
          <a:custGeom>
            <a:avLst/>
            <a:gdLst/>
            <a:ahLst/>
            <a:cxnLst/>
            <a:rect l="l" t="t" r="r" b="b"/>
            <a:pathLst>
              <a:path w="1002030" h="240029">
                <a:moveTo>
                  <a:pt x="0" y="0"/>
                </a:moveTo>
                <a:lnTo>
                  <a:pt x="1001916" y="0"/>
                </a:lnTo>
                <a:lnTo>
                  <a:pt x="1001916" y="239877"/>
                </a:lnTo>
                <a:lnTo>
                  <a:pt x="0" y="2398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9011" y="3902830"/>
            <a:ext cx="2477185" cy="6483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3948" y="4384967"/>
            <a:ext cx="2427312" cy="914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26402" y="3979545"/>
            <a:ext cx="2388870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u="heavy" spc="-5" dirty="0">
                <a:solidFill>
                  <a:srgbClr val="F56DEF"/>
                </a:solidFill>
                <a:latin typeface="Comic Sans MS"/>
                <a:cs typeface="Comic Sans MS"/>
              </a:rPr>
              <a:t>GALLAMINA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4212" y="4537075"/>
            <a:ext cx="1871980" cy="2205355"/>
          </a:xfrm>
          <a:custGeom>
            <a:avLst/>
            <a:gdLst/>
            <a:ahLst/>
            <a:cxnLst/>
            <a:rect l="l" t="t" r="r" b="b"/>
            <a:pathLst>
              <a:path w="1871980" h="2205354">
                <a:moveTo>
                  <a:pt x="0" y="0"/>
                </a:moveTo>
                <a:lnTo>
                  <a:pt x="1871662" y="0"/>
                </a:lnTo>
                <a:lnTo>
                  <a:pt x="1871662" y="2205037"/>
                </a:lnTo>
                <a:lnTo>
                  <a:pt x="0" y="22050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3272" y="4882103"/>
            <a:ext cx="1619008" cy="16467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03350" y="6381750"/>
            <a:ext cx="360680" cy="215900"/>
          </a:xfrm>
          <a:custGeom>
            <a:avLst/>
            <a:gdLst/>
            <a:ahLst/>
            <a:cxnLst/>
            <a:rect l="l" t="t" r="r" b="b"/>
            <a:pathLst>
              <a:path w="360680" h="215900">
                <a:moveTo>
                  <a:pt x="0" y="0"/>
                </a:moveTo>
                <a:lnTo>
                  <a:pt x="360362" y="0"/>
                </a:lnTo>
                <a:lnTo>
                  <a:pt x="360362" y="215900"/>
                </a:ln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128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40232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8045" algn="l"/>
                <a:tab pos="3081655" algn="l"/>
              </a:tabLst>
            </a:pPr>
            <a:r>
              <a:rPr sz="2600" b="1" spc="-5" dirty="0">
                <a:latin typeface="Comic Sans MS"/>
                <a:cs typeface="Comic Sans MS"/>
              </a:rPr>
              <a:t>BLOCCANTI	NON	DEPOLARIZZANTI</a:t>
            </a:r>
            <a:r>
              <a:rPr sz="2600" b="1" spc="-400" dirty="0">
                <a:latin typeface="Comic Sans MS"/>
                <a:cs typeface="Comic Sans MS"/>
              </a:rPr>
              <a:t> </a:t>
            </a:r>
            <a:r>
              <a:rPr sz="2800" spc="-5" dirty="0"/>
              <a:t>(Competitivi)</a:t>
            </a:r>
            <a:endParaRPr sz="2800" dirty="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000" y="1143000"/>
            <a:ext cx="8119745" cy="271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>
                <a:solidFill>
                  <a:srgbClr val="FFFFFF"/>
                </a:solidFill>
                <a:latin typeface="Comic Sans MS"/>
                <a:cs typeface="Comic Sans MS"/>
              </a:rPr>
              <a:t>Farmacocinetica:</a:t>
            </a:r>
            <a:endParaRPr sz="3200" dirty="0">
              <a:latin typeface="Comic Sans MS"/>
              <a:cs typeface="Comic Sans MS"/>
            </a:endParaRPr>
          </a:p>
          <a:p>
            <a:pPr marL="12700" marR="5080">
              <a:lnSpc>
                <a:spcPts val="2800"/>
              </a:lnSpc>
              <a:spcBef>
                <a:spcPts val="295"/>
              </a:spcBef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Somministrati per via parenterale, in quanto per via</a:t>
            </a:r>
            <a:r>
              <a:rPr sz="2400" spc="-114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orale  non vengono ben</a:t>
            </a:r>
            <a:r>
              <a:rPr sz="2400" spc="-1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assorbiti.</a:t>
            </a:r>
            <a:endParaRPr sz="2400" dirty="0">
              <a:latin typeface="Comic Sans MS"/>
              <a:cs typeface="Comic Sans MS"/>
            </a:endParaRPr>
          </a:p>
          <a:p>
            <a:pPr marL="12700" marR="1259205">
              <a:lnSpc>
                <a:spcPts val="2900"/>
              </a:lnSpc>
              <a:spcBef>
                <a:spcPts val="20"/>
              </a:spcBef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Non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vengono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metabolizzati; secreti</a:t>
            </a:r>
            <a:r>
              <a:rPr sz="2400" spc="-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immodificati 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attraverso le</a:t>
            </a:r>
            <a:r>
              <a:rPr sz="2400" spc="-1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urine.</a:t>
            </a:r>
            <a:endParaRPr sz="2400" dirty="0">
              <a:latin typeface="Comic Sans MS"/>
              <a:cs typeface="Comic Sans MS"/>
            </a:endParaRPr>
          </a:p>
          <a:p>
            <a:pPr marL="12700" marR="209550">
              <a:lnSpc>
                <a:spcPts val="290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La maggior parte ha una durata d’azione che varia da</a:t>
            </a:r>
            <a:r>
              <a:rPr sz="2400" spc="-1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30  min a 2</a:t>
            </a:r>
            <a:r>
              <a:rPr sz="2400" spc="-1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ore.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8432" y="4318463"/>
            <a:ext cx="2759824" cy="602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52195" y="4433570"/>
            <a:ext cx="2681605" cy="44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FFFFFF"/>
                </a:solidFill>
                <a:latin typeface="Comic Sans MS"/>
                <a:cs typeface="Comic Sans MS"/>
              </a:rPr>
              <a:t>Usi</a:t>
            </a:r>
            <a:r>
              <a:rPr sz="2800" spc="-1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800" dirty="0">
                <a:solidFill>
                  <a:srgbClr val="FFFFFF"/>
                </a:solidFill>
                <a:latin typeface="Comic Sans MS"/>
                <a:cs typeface="Comic Sans MS"/>
              </a:rPr>
              <a:t>Terapeutici:</a:t>
            </a:r>
            <a:endParaRPr sz="2800" dirty="0">
              <a:latin typeface="Comic Sans MS"/>
              <a:cs typeface="Comic Sans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77640" y="4272742"/>
            <a:ext cx="4376648" cy="527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77640" y="4630183"/>
            <a:ext cx="1313408" cy="527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03040" y="4358640"/>
            <a:ext cx="4302760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Miorilassamento nell’anestesia  generale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9545" y="5561214"/>
            <a:ext cx="3528758" cy="602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51727" y="5635308"/>
            <a:ext cx="3437890" cy="44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mic Sans MS"/>
                <a:cs typeface="Comic Sans MS"/>
              </a:rPr>
              <a:t>Effetti</a:t>
            </a:r>
            <a:r>
              <a:rPr sz="28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mic Sans MS"/>
                <a:cs typeface="Comic Sans MS"/>
              </a:rPr>
              <a:t>indesiderati: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87632" y="5428211"/>
            <a:ext cx="2967647" cy="527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05744" y="5781502"/>
            <a:ext cx="4131424" cy="527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31268" y="5511165"/>
            <a:ext cx="4062729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88010">
              <a:lnSpc>
                <a:spcPts val="280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La Tubocurarina può 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provocare</a:t>
            </a:r>
            <a:r>
              <a:rPr sz="24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broncocostrizione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5791200" y="0"/>
            <a:ext cx="3106688" cy="6206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it-IT" sz="2400" b="1" dirty="0" smtClean="0"/>
              <a:t>TOSSINA botulinica</a:t>
            </a:r>
          </a:p>
        </p:txBody>
      </p:sp>
      <p:sp>
        <p:nvSpPr>
          <p:cNvPr id="5124" name="CasellaDiTesto 4"/>
          <p:cNvSpPr txBox="1">
            <a:spLocks noChangeArrowheads="1"/>
          </p:cNvSpPr>
          <p:nvPr/>
        </p:nvSpPr>
        <p:spPr bwMode="auto">
          <a:xfrm>
            <a:off x="5868144" y="620688"/>
            <a:ext cx="295232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 smtClean="0"/>
              <a:t>Le </a:t>
            </a:r>
            <a:r>
              <a:rPr lang="it-IT" sz="1400" b="1" dirty="0"/>
              <a:t>proteine SNARE rilevanti per la esocitosi regolata sono: </a:t>
            </a:r>
            <a:endParaRPr lang="it-IT" sz="1400" b="1" dirty="0" smtClean="0"/>
          </a:p>
          <a:p>
            <a:r>
              <a:rPr lang="it-IT" sz="1400" b="1" dirty="0" smtClean="0"/>
              <a:t>-la </a:t>
            </a:r>
            <a:r>
              <a:rPr lang="it-IT" sz="1400" b="1" dirty="0" err="1"/>
              <a:t>synaptobrevin</a:t>
            </a:r>
            <a:r>
              <a:rPr lang="it-IT" sz="1400" b="1" dirty="0"/>
              <a:t>/VAMP (localizzata sulla membrana vescicolare), </a:t>
            </a:r>
            <a:endParaRPr lang="it-IT" sz="1400" b="1" dirty="0" smtClean="0"/>
          </a:p>
          <a:p>
            <a:r>
              <a:rPr lang="it-IT" sz="1400" b="1" dirty="0" smtClean="0"/>
              <a:t>-la </a:t>
            </a:r>
            <a:r>
              <a:rPr lang="it-IT" sz="1400" b="1" dirty="0"/>
              <a:t>syntaxin-1 e la SNAP-25 (entrambe localizzate sulla membrana plasmatica) che insieme formano un complesso proteico chiamato complesso SNARE. </a:t>
            </a:r>
            <a:endParaRPr lang="it-IT" sz="1400" b="1" dirty="0" smtClean="0"/>
          </a:p>
          <a:p>
            <a:r>
              <a:rPr lang="it-IT" sz="1400" b="1" dirty="0" smtClean="0"/>
              <a:t>Nella </a:t>
            </a:r>
            <a:r>
              <a:rPr lang="it-IT" sz="1400" b="1" dirty="0"/>
              <a:t>zona attiva </a:t>
            </a:r>
            <a:r>
              <a:rPr lang="it-IT" sz="1400" b="1" dirty="0" err="1"/>
              <a:t>presinaptica</a:t>
            </a:r>
            <a:r>
              <a:rPr lang="it-IT" sz="1400" b="1" dirty="0"/>
              <a:t>, l’aumento di calcio dovuto all’influsso di calcio attraverso VDCC, riconosciuto dalla </a:t>
            </a:r>
            <a:r>
              <a:rPr lang="it-IT" sz="1400" b="1" dirty="0" err="1"/>
              <a:t>synaptotagmin</a:t>
            </a:r>
            <a:r>
              <a:rPr lang="it-IT" sz="1400" b="1" dirty="0"/>
              <a:t>  in qualità di sensore del calcio, costituisce il segnale che dà il via alla fusione delle vescicole </a:t>
            </a:r>
            <a:r>
              <a:rPr lang="it-IT" sz="1400" b="1" dirty="0" err="1"/>
              <a:t>sinaptiche</a:t>
            </a:r>
            <a:r>
              <a:rPr lang="it-IT" sz="1400" b="1" dirty="0"/>
              <a:t>. </a:t>
            </a:r>
            <a:endParaRPr lang="it-IT" sz="1400" b="1" dirty="0" smtClean="0"/>
          </a:p>
          <a:p>
            <a:r>
              <a:rPr lang="it-IT" sz="1400" b="1" dirty="0" smtClean="0"/>
              <a:t>La </a:t>
            </a:r>
            <a:r>
              <a:rPr lang="it-IT" sz="1400" b="1" dirty="0"/>
              <a:t>fusione è guidata dal progressivo ancoraggio tra di loro delle proteine SNARE vescicolari e di membrana. La formazione del complesso SNARE rappresenta uno stadio cruciale nel processo di neurotrasmissione. </a:t>
            </a:r>
            <a:endParaRPr lang="it-IT" sz="1400" b="1" dirty="0" smtClean="0"/>
          </a:p>
          <a:p>
            <a:endParaRPr lang="it-IT" sz="1400" b="1" dirty="0" smtClean="0"/>
          </a:p>
          <a:p>
            <a:r>
              <a:rPr lang="it-IT" sz="1400" b="1" dirty="0" smtClean="0">
                <a:solidFill>
                  <a:srgbClr val="0070C0"/>
                </a:solidFill>
              </a:rPr>
              <a:t>La catena leggera della tossina botulinica è un </a:t>
            </a:r>
            <a:r>
              <a:rPr lang="it-IT" sz="1400" b="1" dirty="0" smtClean="0">
                <a:solidFill>
                  <a:srgbClr val="0070C0"/>
                </a:solidFill>
                <a:hlinkClick r:id="rId2" tooltip="Enzima"/>
              </a:rPr>
              <a:t>enzima</a:t>
            </a:r>
            <a:r>
              <a:rPr lang="it-IT" sz="1400" b="1" dirty="0" smtClean="0">
                <a:solidFill>
                  <a:srgbClr val="0070C0"/>
                </a:solidFill>
              </a:rPr>
              <a:t> </a:t>
            </a:r>
            <a:r>
              <a:rPr lang="it-IT" sz="1400" b="1" dirty="0" err="1" smtClean="0">
                <a:solidFill>
                  <a:srgbClr val="0070C0"/>
                </a:solidFill>
                <a:hlinkClick r:id="rId3" tooltip="Proteasi"/>
              </a:rPr>
              <a:t>proteasi</a:t>
            </a:r>
            <a:r>
              <a:rPr lang="it-IT" sz="1400" b="1" dirty="0" smtClean="0">
                <a:solidFill>
                  <a:srgbClr val="0070C0"/>
                </a:solidFill>
              </a:rPr>
              <a:t> che attacca una delle proteine (la </a:t>
            </a:r>
            <a:r>
              <a:rPr lang="it-IT" sz="1400" b="1" dirty="0" smtClean="0">
                <a:solidFill>
                  <a:srgbClr val="0070C0"/>
                </a:solidFill>
                <a:hlinkClick r:id="rId4" tooltip="SNAP-25 (la pagina non esiste)"/>
              </a:rPr>
              <a:t>SNAP-25</a:t>
            </a:r>
            <a:r>
              <a:rPr lang="it-IT" sz="1400" b="1" dirty="0" smtClean="0">
                <a:solidFill>
                  <a:srgbClr val="0070C0"/>
                </a:solidFill>
              </a:rPr>
              <a:t>, la </a:t>
            </a:r>
            <a:r>
              <a:rPr lang="it-IT" sz="1400" b="1" dirty="0" err="1" smtClean="0">
                <a:solidFill>
                  <a:srgbClr val="0070C0"/>
                </a:solidFill>
                <a:hlinkClick r:id="rId5" tooltip="Sintaxina"/>
              </a:rPr>
              <a:t>sintaxina</a:t>
            </a:r>
            <a:r>
              <a:rPr lang="it-IT" sz="1400" b="1" dirty="0" smtClean="0">
                <a:solidFill>
                  <a:srgbClr val="0070C0"/>
                </a:solidFill>
              </a:rPr>
              <a:t> o la </a:t>
            </a:r>
            <a:r>
              <a:rPr lang="it-IT" sz="1400" b="1" dirty="0" err="1" smtClean="0">
                <a:solidFill>
                  <a:srgbClr val="0070C0"/>
                </a:solidFill>
                <a:hlinkClick r:id="rId6" tooltip="Sinaptobrevina"/>
              </a:rPr>
              <a:t>sinaptobrevina</a:t>
            </a:r>
            <a:r>
              <a:rPr lang="it-IT" sz="1400" b="1" dirty="0" smtClean="0">
                <a:solidFill>
                  <a:srgbClr val="0070C0"/>
                </a:solidFill>
              </a:rPr>
              <a:t>) della </a:t>
            </a:r>
            <a:r>
              <a:rPr lang="it-IT" sz="1400" b="1" dirty="0" smtClean="0">
                <a:solidFill>
                  <a:srgbClr val="0070C0"/>
                </a:solidFill>
                <a:hlinkClick r:id="rId7" tooltip="Giunzione neuromuscolare"/>
              </a:rPr>
              <a:t>giunzione neuromuscolare</a:t>
            </a:r>
            <a:r>
              <a:rPr lang="it-IT" sz="1400" b="1" dirty="0" smtClean="0">
                <a:solidFill>
                  <a:srgbClr val="0070C0"/>
                </a:solidFill>
              </a:rPr>
              <a:t>.</a:t>
            </a:r>
            <a:endParaRPr lang="it-IT" dirty="0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0"/>
            <a:ext cx="5548694" cy="673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537747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81000" y="1143000"/>
            <a:ext cx="19812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Vengono inibite tutte le via del parasimpatico con recettori muscarinici</a:t>
            </a:r>
            <a:endParaRPr lang="it-IT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6400" y="330200"/>
            <a:ext cx="8331200" cy="6184900"/>
          </a:xfrm>
          <a:custGeom>
            <a:avLst/>
            <a:gdLst/>
            <a:ahLst/>
            <a:cxnLst/>
            <a:rect l="l" t="t" r="r" b="b"/>
            <a:pathLst>
              <a:path w="8331200" h="6184900">
                <a:moveTo>
                  <a:pt x="0" y="0"/>
                </a:moveTo>
                <a:lnTo>
                  <a:pt x="8331200" y="0"/>
                </a:lnTo>
                <a:lnTo>
                  <a:pt x="8331200" y="6184900"/>
                </a:lnTo>
                <a:lnTo>
                  <a:pt x="0" y="6184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400" y="334384"/>
            <a:ext cx="80010" cy="0"/>
          </a:xfrm>
          <a:custGeom>
            <a:avLst/>
            <a:gdLst/>
            <a:ahLst/>
            <a:cxnLst/>
            <a:rect l="l" t="t" r="r" b="b"/>
            <a:pathLst>
              <a:path w="80009">
                <a:moveTo>
                  <a:pt x="0" y="0"/>
                </a:moveTo>
                <a:lnTo>
                  <a:pt x="80003" y="0"/>
                </a:lnTo>
              </a:path>
            </a:pathLst>
          </a:custGeom>
          <a:ln w="83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5730" y="341249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95" y="0"/>
                </a:lnTo>
              </a:path>
            </a:pathLst>
          </a:custGeom>
          <a:ln w="220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205" y="34124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5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5730" y="351536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9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426" y="34124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5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441" rIns="0" bIns="0" rtlCol="0">
            <a:spAutoFit/>
          </a:bodyPr>
          <a:lstStyle/>
          <a:p>
            <a:pPr marL="2237740">
              <a:lnSpc>
                <a:spcPct val="100000"/>
              </a:lnSpc>
            </a:pPr>
            <a:r>
              <a:rPr sz="2800" b="1" u="heavy" spc="-5" dirty="0">
                <a:solidFill>
                  <a:srgbClr val="000000"/>
                </a:solidFill>
                <a:latin typeface="Arial"/>
                <a:cs typeface="Arial"/>
              </a:rPr>
              <a:t>Secrezione</a:t>
            </a:r>
            <a:r>
              <a:rPr sz="2800" b="1" u="heavy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b="1" u="heavy" spc="-5" dirty="0">
                <a:solidFill>
                  <a:srgbClr val="000000"/>
                </a:solidFill>
                <a:latin typeface="Arial"/>
                <a:cs typeface="Arial"/>
              </a:rPr>
              <a:t>Ghiandolare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0118" y="1272559"/>
            <a:ext cx="8078470" cy="4990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7670" algn="ctr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Il primo </a:t>
            </a:r>
            <a:r>
              <a:rPr sz="2000" b="1" dirty="0">
                <a:latin typeface="Arial"/>
                <a:cs typeface="Arial"/>
              </a:rPr>
              <a:t>effetto che si registra è </a:t>
            </a:r>
            <a:r>
              <a:rPr sz="2000" b="1" spc="-5" dirty="0">
                <a:latin typeface="Arial"/>
                <a:cs typeface="Arial"/>
              </a:rPr>
              <a:t>l'inibizione della</a:t>
            </a:r>
            <a:r>
              <a:rPr sz="2000" b="1" spc="-2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secrezione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407034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di </a:t>
            </a:r>
            <a:r>
              <a:rPr sz="2000" b="1" spc="-5" dirty="0">
                <a:latin typeface="Arial"/>
                <a:cs typeface="Arial"/>
              </a:rPr>
              <a:t>saliva </a:t>
            </a:r>
            <a:r>
              <a:rPr sz="2000" b="1" dirty="0">
                <a:latin typeface="Arial"/>
                <a:cs typeface="Arial"/>
              </a:rPr>
              <a:t>e di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sudore</a:t>
            </a:r>
            <a:endParaRPr sz="2000">
              <a:latin typeface="Arial"/>
              <a:cs typeface="Arial"/>
            </a:endParaRPr>
          </a:p>
          <a:p>
            <a:pPr marL="1672589" marR="1257935" algn="ctr">
              <a:lnSpc>
                <a:spcPct val="190100"/>
              </a:lnSpc>
            </a:pPr>
            <a:r>
              <a:rPr sz="2000" b="1" spc="-20" dirty="0">
                <a:latin typeface="Arial"/>
                <a:cs typeface="Arial"/>
              </a:rPr>
              <a:t>Vengono </a:t>
            </a:r>
            <a:r>
              <a:rPr sz="2000" b="1" dirty="0">
                <a:latin typeface="Arial"/>
                <a:cs typeface="Arial"/>
              </a:rPr>
              <a:t>ridotte anche </a:t>
            </a:r>
            <a:r>
              <a:rPr sz="2000" b="1" spc="-5" dirty="0">
                <a:latin typeface="Arial"/>
                <a:cs typeface="Arial"/>
              </a:rPr>
              <a:t>la </a:t>
            </a:r>
            <a:r>
              <a:rPr sz="2000" b="1" dirty="0">
                <a:latin typeface="Arial"/>
                <a:cs typeface="Arial"/>
              </a:rPr>
              <a:t>secrezione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della:  </a:t>
            </a:r>
            <a:r>
              <a:rPr sz="2000" b="1" spc="-120" dirty="0">
                <a:latin typeface="Arial"/>
                <a:cs typeface="Arial"/>
              </a:rPr>
              <a:t>mucosa</a:t>
            </a:r>
            <a:r>
              <a:rPr sz="1800" spc="-179" baseline="-11574" dirty="0">
                <a:latin typeface="Arial"/>
                <a:cs typeface="Arial"/>
              </a:rPr>
              <a:t>. </a:t>
            </a:r>
            <a:r>
              <a:rPr sz="1800" spc="7" baseline="-11574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nasale</a:t>
            </a:r>
            <a:endParaRPr sz="2000">
              <a:latin typeface="Arial"/>
              <a:cs typeface="Arial"/>
            </a:endParaRPr>
          </a:p>
          <a:p>
            <a:pPr marL="3811904" marR="3324860" indent="-2540" algn="ctr">
              <a:lnSpc>
                <a:spcPct val="190100"/>
              </a:lnSpc>
            </a:pPr>
            <a:r>
              <a:rPr sz="2000" b="1" spc="-5" dirty="0">
                <a:latin typeface="Arial"/>
                <a:cs typeface="Arial"/>
              </a:rPr>
              <a:t>faringe  bron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-5" dirty="0">
                <a:latin typeface="Arial"/>
                <a:cs typeface="Arial"/>
              </a:rPr>
              <a:t>hi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567055" marR="5080" indent="-554990">
              <a:lnSpc>
                <a:spcPct val="1901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La secrezione </a:t>
            </a:r>
            <a:r>
              <a:rPr sz="2000" b="1" spc="-5" dirty="0">
                <a:latin typeface="Arial"/>
                <a:cs typeface="Arial"/>
              </a:rPr>
              <a:t>dello </a:t>
            </a:r>
            <a:r>
              <a:rPr sz="2000" b="1" dirty="0">
                <a:latin typeface="Arial"/>
                <a:cs typeface="Arial"/>
              </a:rPr>
              <a:t>stomaco è ridotta a dosi </a:t>
            </a:r>
            <a:r>
              <a:rPr sz="2000" b="1" spc="-5" dirty="0">
                <a:latin typeface="Arial"/>
                <a:cs typeface="Arial"/>
              </a:rPr>
              <a:t>elevate (almeno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17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mg)  </a:t>
            </a:r>
            <a:r>
              <a:rPr sz="2000" b="1" dirty="0">
                <a:latin typeface="Arial"/>
                <a:cs typeface="Arial"/>
              </a:rPr>
              <a:t>La secrezione pancreatica </a:t>
            </a:r>
            <a:r>
              <a:rPr sz="2000" b="1" spc="-5" dirty="0">
                <a:latin typeface="Arial"/>
                <a:cs typeface="Arial"/>
              </a:rPr>
              <a:t>diminuisce </a:t>
            </a:r>
            <a:r>
              <a:rPr sz="2000" b="1" dirty="0">
                <a:latin typeface="Arial"/>
                <a:cs typeface="Arial"/>
              </a:rPr>
              <a:t>a dosi </a:t>
            </a:r>
            <a:r>
              <a:rPr sz="2000" b="1" spc="-5" dirty="0">
                <a:latin typeface="Arial"/>
                <a:cs typeface="Arial"/>
              </a:rPr>
              <a:t>elevate</a:t>
            </a:r>
            <a:r>
              <a:rPr sz="2000" b="1" spc="-1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(tuttavia</a:t>
            </a:r>
            <a:endParaRPr sz="2000">
              <a:latin typeface="Arial"/>
              <a:cs typeface="Arial"/>
            </a:endParaRPr>
          </a:p>
          <a:p>
            <a:pPr marL="407670" algn="ctr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I'atropina </a:t>
            </a:r>
            <a:r>
              <a:rPr sz="2000" b="1" dirty="0">
                <a:latin typeface="Arial"/>
                <a:cs typeface="Arial"/>
              </a:rPr>
              <a:t>non è </a:t>
            </a:r>
            <a:r>
              <a:rPr sz="2000" b="1" spc="-5" dirty="0">
                <a:latin typeface="Arial"/>
                <a:cs typeface="Arial"/>
              </a:rPr>
              <a:t>utile nella </a:t>
            </a:r>
            <a:r>
              <a:rPr sz="2000" b="1" dirty="0">
                <a:latin typeface="Arial"/>
                <a:cs typeface="Arial"/>
              </a:rPr>
              <a:t>terapia </a:t>
            </a:r>
            <a:r>
              <a:rPr sz="2000" b="1" spc="-5" dirty="0">
                <a:latin typeface="Arial"/>
                <a:cs typeface="Arial"/>
              </a:rPr>
              <a:t>della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pancreatite)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1680</Words>
  <Application>Microsoft Office PowerPoint</Application>
  <PresentationFormat>Presentazione su schermo (4:3)</PresentationFormat>
  <Paragraphs>418</Paragraphs>
  <Slides>74</Slides>
  <Notes>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75" baseType="lpstr">
      <vt:lpstr>Office Theme</vt:lpstr>
      <vt:lpstr>Antagonisti Colinergici</vt:lpstr>
      <vt:lpstr>Siti d’azione degli agenti anticolinergici</vt:lpstr>
      <vt:lpstr>Antagonisti muscarinici</vt:lpstr>
      <vt:lpstr>Diapositiva 4</vt:lpstr>
      <vt:lpstr>Farmaci antimuscarinici</vt:lpstr>
      <vt:lpstr>Diapositiva 6</vt:lpstr>
      <vt:lpstr>Effetti dell’Atropina in relazione alla dose</vt:lpstr>
      <vt:lpstr>Diapositiva 8</vt:lpstr>
      <vt:lpstr>Secrezione Ghiandolare</vt:lpstr>
      <vt:lpstr>Occhio</vt:lpstr>
      <vt:lpstr>Cardiovascolare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Gastroenterico-Urinario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PARKINSON</vt:lpstr>
      <vt:lpstr>L’Atropina presenta un  tempo di dimezzamento  di circa 2 ore</vt:lpstr>
      <vt:lpstr>Scopolamina</vt:lpstr>
      <vt:lpstr>Diapositiva 29</vt:lpstr>
      <vt:lpstr>Diapositiva 30</vt:lpstr>
      <vt:lpstr>Assorbimento, Metabolismo e Escrezione  dei Bloccanti Muscarinici</vt:lpstr>
      <vt:lpstr>Diapositiva 32</vt:lpstr>
      <vt:lpstr>Diapositiva 33</vt:lpstr>
      <vt:lpstr>Diapositiva 34</vt:lpstr>
      <vt:lpstr>Bloccanti Gangliari</vt:lpstr>
      <vt:lpstr>Diapositiva 36</vt:lpstr>
      <vt:lpstr>Nicotina</vt:lpstr>
      <vt:lpstr>Diapositiva 38</vt:lpstr>
      <vt:lpstr>Nicotina -Meccanismo d’azione-</vt:lpstr>
      <vt:lpstr>Nicotina</vt:lpstr>
      <vt:lpstr>Nicotina</vt:lpstr>
      <vt:lpstr>Diapositiva 42</vt:lpstr>
      <vt:lpstr>Diapositiva 43</vt:lpstr>
      <vt:lpstr>Diapositiva 44</vt:lpstr>
      <vt:lpstr>Nicotina</vt:lpstr>
      <vt:lpstr>Ghiandole Esocrine</vt:lpstr>
      <vt:lpstr>Assorbimento</vt:lpstr>
      <vt:lpstr>Bloccanti Gangliari</vt:lpstr>
      <vt:lpstr>Diapositiva 49</vt:lpstr>
      <vt:lpstr>Bloccanti Gangliari</vt:lpstr>
      <vt:lpstr>Bloccanti Gangliari</vt:lpstr>
      <vt:lpstr>Bloccanti Gangliari</vt:lpstr>
      <vt:lpstr>Bloccanti Neuromuscolari</vt:lpstr>
      <vt:lpstr>LA PLACCA NEUROMUSCOLARE</vt:lpstr>
      <vt:lpstr>Diapositiva 55</vt:lpstr>
      <vt:lpstr>EVENTI SINAPTICI</vt:lpstr>
      <vt:lpstr>EVENTI SINAPTICI</vt:lpstr>
      <vt:lpstr>EVENTI VALLO SINAPTICO</vt:lpstr>
      <vt:lpstr>EVENTI MUSCOLARI</vt:lpstr>
      <vt:lpstr>Diapositiva 60</vt:lpstr>
      <vt:lpstr>I MIORILASSANTI</vt:lpstr>
      <vt:lpstr>I MIORILASSANTI: LA STORIA………I</vt:lpstr>
      <vt:lpstr>Diapositiva 63</vt:lpstr>
      <vt:lpstr>….PERCHE’ IL CURARO IN ANESTESIA…</vt:lpstr>
      <vt:lpstr>CLASSIFICAZIONE</vt:lpstr>
      <vt:lpstr>DEPOLARIZZANTI</vt:lpstr>
      <vt:lpstr>Diapositiva 67</vt:lpstr>
      <vt:lpstr>Bloccanti Neuromuscolari -Meccanismo d’azione-</vt:lpstr>
      <vt:lpstr>Bloccanti Neuromuscolari -Competitivi non depolarizzanti-</vt:lpstr>
      <vt:lpstr>Bloccanti Neuromuscolari -Competitivi non depolarizzanti-</vt:lpstr>
      <vt:lpstr>BLOCCANTI NON DEPOLARIZZANTI</vt:lpstr>
      <vt:lpstr>(Competitivi)</vt:lpstr>
      <vt:lpstr>BLOCCANTI NON DEPOLARIZZANTI (Competitivi)</vt:lpstr>
      <vt:lpstr>TOSSINA botulinica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Antagonisti Colinergici</dc:title>
  <dc:creator>Sonia Zorzet</dc:creator>
  <cp:lastModifiedBy>Zorzet</cp:lastModifiedBy>
  <cp:revision>38</cp:revision>
  <dcterms:created xsi:type="dcterms:W3CDTF">2016-08-26T09:25:00Z</dcterms:created>
  <dcterms:modified xsi:type="dcterms:W3CDTF">2016-10-06T09:02:44Z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2016-08-26T00:00:00Z</vt:filetime>
  </property>
</Properties>
</file>