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97" r:id="rId2"/>
    <p:sldId id="275" r:id="rId3"/>
    <p:sldId id="368" r:id="rId4"/>
    <p:sldId id="395" r:id="rId5"/>
    <p:sldId id="320" r:id="rId6"/>
    <p:sldId id="286" r:id="rId7"/>
    <p:sldId id="284" r:id="rId8"/>
    <p:sldId id="321" r:id="rId9"/>
    <p:sldId id="322" r:id="rId10"/>
    <p:sldId id="289" r:id="rId11"/>
    <p:sldId id="288" r:id="rId12"/>
    <p:sldId id="351" r:id="rId13"/>
    <p:sldId id="398" r:id="rId14"/>
    <p:sldId id="400" r:id="rId15"/>
    <p:sldId id="401" r:id="rId16"/>
    <p:sldId id="276" r:id="rId17"/>
    <p:sldId id="394" r:id="rId18"/>
    <p:sldId id="287" r:id="rId19"/>
    <p:sldId id="341" r:id="rId20"/>
    <p:sldId id="353" r:id="rId21"/>
    <p:sldId id="354" r:id="rId22"/>
    <p:sldId id="324" r:id="rId23"/>
    <p:sldId id="325" r:id="rId24"/>
    <p:sldId id="367" r:id="rId25"/>
    <p:sldId id="326" r:id="rId26"/>
    <p:sldId id="327" r:id="rId27"/>
    <p:sldId id="295" r:id="rId28"/>
    <p:sldId id="331" r:id="rId29"/>
    <p:sldId id="357" r:id="rId30"/>
    <p:sldId id="296" r:id="rId31"/>
    <p:sldId id="330" r:id="rId32"/>
    <p:sldId id="388" r:id="rId33"/>
    <p:sldId id="402" r:id="rId34"/>
    <p:sldId id="359" r:id="rId35"/>
    <p:sldId id="360" r:id="rId36"/>
    <p:sldId id="319" r:id="rId37"/>
    <p:sldId id="390" r:id="rId38"/>
    <p:sldId id="378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pPr/>
              <a:t>10/10/2016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9A755-2FFB-4BBE-9796-2A30AE475D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B7785-4412-4749-A90E-0418DB65B5DC}" type="datetimeFigureOut">
              <a:rPr lang="it-IT" smtClean="0"/>
              <a:pPr/>
              <a:t>10/10/2016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334E4-D05E-4500-B382-CBEF7675910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590800" y="381000"/>
            <a:ext cx="34686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ADRENERGICI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481888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590800" y="381000"/>
            <a:ext cx="34686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ADRENERGICI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86868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it-IT">
                <a:solidFill>
                  <a:srgbClr val="FFFF00"/>
                </a:solidFill>
                <a:latin typeface="Comic Sans MS" pitchFamily="66" charset="0"/>
              </a:rPr>
              <a:t>Lo schema precedente può così essere riassunto:</a:t>
            </a:r>
          </a:p>
          <a:p>
            <a:pPr marL="457200" indent="-457200"/>
            <a:endParaRPr lang="it-IT">
              <a:solidFill>
                <a:srgbClr val="99FF33"/>
              </a:solidFill>
              <a:latin typeface="Comic Sans MS" pitchFamily="66" charset="0"/>
            </a:endParaRPr>
          </a:p>
          <a:p>
            <a:pPr marL="457200" indent="-457200">
              <a:buFontTx/>
              <a:buAutoNum type="arabicParenR"/>
            </a:pPr>
            <a:r>
              <a:rPr lang="it-IT" sz="1800">
                <a:solidFill>
                  <a:schemeClr val="bg1"/>
                </a:solidFill>
                <a:latin typeface="Comic Sans MS" pitchFamily="66" charset="0"/>
              </a:rPr>
              <a:t>La tirosina viene trasportata attivamente nell’assoplasma e convertita in </a:t>
            </a:r>
          </a:p>
          <a:p>
            <a:pPr marL="457200" indent="-457200"/>
            <a:r>
              <a:rPr lang="it-IT" sz="1800">
                <a:solidFill>
                  <a:schemeClr val="bg1"/>
                </a:solidFill>
                <a:latin typeface="Comic Sans MS" pitchFamily="66" charset="0"/>
              </a:rPr>
              <a:t>       L-DOPA e poi in dopamina dagli enzimi citoplasmatici.</a:t>
            </a:r>
          </a:p>
          <a:p>
            <a:pPr marL="457200" indent="-457200">
              <a:buFontTx/>
              <a:buAutoNum type="arabicParenR"/>
            </a:pPr>
            <a:r>
              <a:rPr lang="it-IT" sz="1800">
                <a:solidFill>
                  <a:schemeClr val="bg1"/>
                </a:solidFill>
                <a:latin typeface="Comic Sans MS" pitchFamily="66" charset="0"/>
              </a:rPr>
              <a:t>La dopamina è trasportata nelle vescicole, dove avvengono sintesi e immagazzinamento di norepinefrina (NE).</a:t>
            </a:r>
          </a:p>
          <a:p>
            <a:pPr marL="457200" indent="-457200">
              <a:buFontTx/>
              <a:buAutoNum type="arabicParenR"/>
            </a:pPr>
            <a:r>
              <a:rPr lang="it-IT" sz="1800">
                <a:solidFill>
                  <a:schemeClr val="bg1"/>
                </a:solidFill>
                <a:latin typeface="Comic Sans MS" pitchFamily="66" charset="0"/>
              </a:rPr>
              <a:t>Un potenziale d’azione causa l’influsso di Ca</a:t>
            </a:r>
            <a:r>
              <a:rPr lang="it-IT" sz="1800" baseline="30000">
                <a:solidFill>
                  <a:schemeClr val="bg1"/>
                </a:solidFill>
                <a:latin typeface="Comic Sans MS" pitchFamily="66" charset="0"/>
              </a:rPr>
              <a:t>2+</a:t>
            </a:r>
            <a:r>
              <a:rPr lang="it-IT" sz="1800">
                <a:solidFill>
                  <a:schemeClr val="bg1"/>
                </a:solidFill>
                <a:latin typeface="Comic Sans MS" pitchFamily="66" charset="0"/>
              </a:rPr>
              <a:t> nella terminazione nervosa, con conseguente fusione della vescicola con la membrana plasmatica e esocitosi dell’ NE.</a:t>
            </a:r>
          </a:p>
          <a:p>
            <a:pPr marL="457200" indent="-457200">
              <a:buFontTx/>
              <a:buAutoNum type="arabicParenR"/>
            </a:pPr>
            <a:r>
              <a:rPr lang="it-IT" sz="1800">
                <a:solidFill>
                  <a:schemeClr val="bg1"/>
                </a:solidFill>
                <a:latin typeface="Comic Sans MS" pitchFamily="66" charset="0"/>
              </a:rPr>
              <a:t>Il trasmettitore attiva recettori adrenergici </a:t>
            </a:r>
            <a:r>
              <a:rPr lang="it-IT" sz="1800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it-IT" sz="1800">
                <a:solidFill>
                  <a:schemeClr val="bg1"/>
                </a:solidFill>
                <a:latin typeface="Comic Sans MS" pitchFamily="66" charset="0"/>
              </a:rPr>
              <a:t>- e </a:t>
            </a:r>
            <a:r>
              <a:rPr lang="it-IT" sz="1800">
                <a:solidFill>
                  <a:schemeClr val="bg1"/>
                </a:solidFill>
                <a:latin typeface="Symbol" pitchFamily="18" charset="2"/>
              </a:rPr>
              <a:t>b</a:t>
            </a:r>
            <a:r>
              <a:rPr lang="it-IT" sz="1800">
                <a:solidFill>
                  <a:schemeClr val="bg1"/>
                </a:solidFill>
                <a:latin typeface="Comic Sans MS" pitchFamily="66" charset="0"/>
              </a:rPr>
              <a:t>- nella membrana della cellula post sinaptica.</a:t>
            </a:r>
          </a:p>
          <a:p>
            <a:pPr marL="457200" indent="-457200">
              <a:buFontTx/>
              <a:buAutoNum type="arabicParenR"/>
            </a:pPr>
            <a:r>
              <a:rPr lang="it-IT" sz="1800">
                <a:solidFill>
                  <a:schemeClr val="bg1"/>
                </a:solidFill>
                <a:latin typeface="Comic Sans MS" pitchFamily="66" charset="0"/>
              </a:rPr>
              <a:t>La NE che penetra in queste cellule probabilmente viene rapidamente inattivata dalla catecol-O-metiltransferasi (COMT) a normetanefrina.</a:t>
            </a:r>
          </a:p>
          <a:p>
            <a:pPr marL="457200" indent="-457200">
              <a:buFontTx/>
              <a:buAutoNum type="arabicParenR"/>
            </a:pPr>
            <a:r>
              <a:rPr lang="it-IT" sz="1800" u="sng">
                <a:solidFill>
                  <a:srgbClr val="FFFF00"/>
                </a:solidFill>
                <a:latin typeface="Comic Sans MS" pitchFamily="66" charset="0"/>
              </a:rPr>
              <a:t>Il più importante meccanismo per la terminazione dell’azione della NE nello spazio giunzionale è il re-uptake attivo nel nervo e nelle vescicole dove viene immagazzinata.</a:t>
            </a:r>
          </a:p>
          <a:p>
            <a:pPr marL="457200" indent="-457200">
              <a:buFontTx/>
              <a:buAutoNum type="arabicParenR"/>
            </a:pPr>
            <a:r>
              <a:rPr lang="it-IT" sz="1800">
                <a:solidFill>
                  <a:schemeClr val="bg1"/>
                </a:solidFill>
                <a:latin typeface="Comic Sans MS" pitchFamily="66" charset="0"/>
              </a:rPr>
              <a:t>Altri potenziali neurotrasmettitori (e.e. ATP, peptidi, etc..) possono essere immagazzinati nelle stesse vescicole o in altre differenti.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t="87145"/>
          <a:stretch>
            <a:fillRect/>
          </a:stretch>
        </p:blipFill>
        <p:spPr bwMode="auto">
          <a:xfrm>
            <a:off x="1115616" y="1526773"/>
            <a:ext cx="7523512" cy="5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060848"/>
            <a:ext cx="7491222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t="4896" b="81270"/>
          <a:stretch>
            <a:fillRect/>
          </a:stretch>
        </p:blipFill>
        <p:spPr bwMode="auto">
          <a:xfrm>
            <a:off x="1115616" y="968148"/>
            <a:ext cx="7523512" cy="5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3059832" y="332656"/>
            <a:ext cx="30243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b="1" cap="all" dirty="0" smtClean="0">
                <a:solidFill>
                  <a:srgbClr val="FF0000"/>
                </a:solidFill>
              </a:rPr>
              <a:t>Recettori del simpatico</a:t>
            </a:r>
            <a:endParaRPr lang="it-IT" b="1" cap="all" dirty="0">
              <a:solidFill>
                <a:srgbClr val="FF0000"/>
              </a:solidFill>
            </a:endParaRPr>
          </a:p>
        </p:txBody>
      </p:sp>
      <p:sp>
        <p:nvSpPr>
          <p:cNvPr id="6" name="Freccia in su 5"/>
          <p:cNvSpPr/>
          <p:nvPr/>
        </p:nvSpPr>
        <p:spPr>
          <a:xfrm>
            <a:off x="8676456" y="2636912"/>
            <a:ext cx="72008" cy="3600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su 6"/>
          <p:cNvSpPr/>
          <p:nvPr/>
        </p:nvSpPr>
        <p:spPr>
          <a:xfrm>
            <a:off x="8676456" y="1628800"/>
            <a:ext cx="72008" cy="3600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su 7"/>
          <p:cNvSpPr/>
          <p:nvPr/>
        </p:nvSpPr>
        <p:spPr>
          <a:xfrm>
            <a:off x="8676456" y="2060848"/>
            <a:ext cx="72008" cy="432048"/>
          </a:xfrm>
          <a:prstGeom prst="up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scene3d>
            <a:camera prst="orthographicFront">
              <a:rot lat="90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su 8"/>
          <p:cNvSpPr/>
          <p:nvPr/>
        </p:nvSpPr>
        <p:spPr>
          <a:xfrm>
            <a:off x="8676456" y="3212976"/>
            <a:ext cx="72008" cy="3600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su 9"/>
          <p:cNvSpPr/>
          <p:nvPr/>
        </p:nvSpPr>
        <p:spPr>
          <a:xfrm>
            <a:off x="8676456" y="3717032"/>
            <a:ext cx="72008" cy="3600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su 10"/>
          <p:cNvSpPr/>
          <p:nvPr/>
        </p:nvSpPr>
        <p:spPr>
          <a:xfrm>
            <a:off x="8676456" y="4581128"/>
            <a:ext cx="72008" cy="792088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90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3700315" cy="649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427984" y="188640"/>
            <a:ext cx="446333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FFFF00"/>
                </a:solidFill>
              </a:rPr>
              <a:t>I recettori adrenergici alfa</a:t>
            </a:r>
          </a:p>
          <a:p>
            <a:pPr>
              <a:spcBef>
                <a:spcPct val="50000"/>
              </a:spcBef>
            </a:pPr>
            <a:r>
              <a:rPr lang="it-IT" sz="2000" b="1" dirty="0">
                <a:solidFill>
                  <a:srgbClr val="FFFF00"/>
                </a:solidFill>
              </a:rPr>
              <a:t>Recettori alfa1: attivano PLC e quindi fanno aumentare la concentrazione intracellulare di Ca (contrazione)</a:t>
            </a:r>
          </a:p>
          <a:p>
            <a:pPr>
              <a:spcBef>
                <a:spcPct val="50000"/>
              </a:spcBef>
            </a:pPr>
            <a:r>
              <a:rPr lang="it-IT" sz="2000" b="1" dirty="0">
                <a:solidFill>
                  <a:srgbClr val="002060"/>
                </a:solidFill>
              </a:rPr>
              <a:t>Recettori alfa2: inibiscono produzione </a:t>
            </a:r>
            <a:r>
              <a:rPr lang="it-IT" sz="2000" b="1" dirty="0" err="1">
                <a:solidFill>
                  <a:srgbClr val="002060"/>
                </a:solidFill>
              </a:rPr>
              <a:t>cAMP</a:t>
            </a:r>
            <a:endParaRPr lang="it-IT" sz="2000" b="1" dirty="0">
              <a:solidFill>
                <a:srgbClr val="00206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355976" y="3356992"/>
            <a:ext cx="460851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 smtClean="0">
                <a:solidFill>
                  <a:srgbClr val="FF0000"/>
                </a:solidFill>
              </a:rPr>
              <a:t>I recettori adrenergici beta</a:t>
            </a:r>
          </a:p>
          <a:p>
            <a:pPr>
              <a:spcBef>
                <a:spcPct val="50000"/>
              </a:spcBef>
            </a:pPr>
            <a:r>
              <a:rPr lang="it-IT" sz="2000" b="1" dirty="0" smtClean="0">
                <a:solidFill>
                  <a:srgbClr val="FF0000"/>
                </a:solidFill>
              </a:rPr>
              <a:t>Recettori beta 1, beta 2 e beta 3</a:t>
            </a:r>
          </a:p>
          <a:p>
            <a:pPr>
              <a:spcBef>
                <a:spcPct val="50000"/>
              </a:spcBef>
            </a:pPr>
            <a:r>
              <a:rPr lang="it-IT" sz="2000" b="1" dirty="0" smtClean="0">
                <a:solidFill>
                  <a:srgbClr val="FF0000"/>
                </a:solidFill>
              </a:rPr>
              <a:t>Tutti stimolano la produzione di </a:t>
            </a:r>
            <a:r>
              <a:rPr lang="it-IT" sz="2000" b="1" dirty="0" err="1" smtClean="0">
                <a:solidFill>
                  <a:srgbClr val="FF0000"/>
                </a:solidFill>
              </a:rPr>
              <a:t>cAMP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it-IT" sz="2000" b="1" dirty="0" smtClean="0">
                <a:solidFill>
                  <a:schemeClr val="bg1"/>
                </a:solidFill>
              </a:rPr>
              <a:t>Distribuzione</a:t>
            </a:r>
          </a:p>
          <a:p>
            <a:pPr>
              <a:spcBef>
                <a:spcPct val="50000"/>
              </a:spcBef>
            </a:pPr>
            <a:r>
              <a:rPr lang="it-IT" sz="2000" b="1" dirty="0" smtClean="0">
                <a:solidFill>
                  <a:schemeClr val="bg1"/>
                </a:solidFill>
              </a:rPr>
              <a:t>I recettori beta del cuore sono solo beta 1</a:t>
            </a:r>
          </a:p>
          <a:p>
            <a:pPr>
              <a:spcBef>
                <a:spcPct val="50000"/>
              </a:spcBef>
            </a:pPr>
            <a:r>
              <a:rPr lang="it-IT" sz="2000" b="1" dirty="0" smtClean="0">
                <a:solidFill>
                  <a:schemeClr val="bg1"/>
                </a:solidFill>
              </a:rPr>
              <a:t>I recettori beta dei bronchi sono beta2 </a:t>
            </a:r>
          </a:p>
          <a:p>
            <a:pPr>
              <a:spcBef>
                <a:spcPct val="50000"/>
              </a:spcBef>
            </a:pPr>
            <a:r>
              <a:rPr lang="it-IT" sz="2000" b="1" dirty="0" smtClean="0">
                <a:solidFill>
                  <a:schemeClr val="bg1"/>
                </a:solidFill>
              </a:rPr>
              <a:t>I recettori beta degli </a:t>
            </a:r>
            <a:r>
              <a:rPr lang="it-IT" sz="2000" b="1" dirty="0" err="1" smtClean="0">
                <a:solidFill>
                  <a:schemeClr val="bg1"/>
                </a:solidFill>
              </a:rPr>
              <a:t>adipociti</a:t>
            </a:r>
            <a:r>
              <a:rPr lang="it-IT" sz="2000" b="1" dirty="0" smtClean="0">
                <a:solidFill>
                  <a:schemeClr val="bg1"/>
                </a:solidFill>
              </a:rPr>
              <a:t> sono beta3</a:t>
            </a:r>
            <a:endParaRPr lang="it-IT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7071" t="4763" r="7071" b="4287"/>
          <a:stretch>
            <a:fillRect/>
          </a:stretch>
        </p:blipFill>
        <p:spPr>
          <a:xfrm>
            <a:off x="646595" y="643188"/>
            <a:ext cx="7850794" cy="588215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411760" y="0"/>
            <a:ext cx="41764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entury" pitchFamily="18" charset="0"/>
              </a:rPr>
              <a:t>SISTEMA </a:t>
            </a:r>
            <a:r>
              <a:rPr lang="it-IT" sz="2400" b="1" dirty="0" smtClean="0">
                <a:solidFill>
                  <a:schemeClr val="tx2"/>
                </a:solidFill>
                <a:latin typeface="Century" pitchFamily="18" charset="0"/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  <a:latin typeface="Century" pitchFamily="18" charset="0"/>
              </a:rPr>
              <a:t>ADRENERGICO</a:t>
            </a:r>
            <a:endParaRPr lang="it-IT" sz="2400" b="1" dirty="0">
              <a:solidFill>
                <a:srgbClr val="FF00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16836" t="22386" r="14816" b="6192"/>
          <a:stretch>
            <a:fillRect/>
          </a:stretch>
        </p:blipFill>
        <p:spPr>
          <a:xfrm>
            <a:off x="683568" y="764704"/>
            <a:ext cx="7772522" cy="5744800"/>
          </a:xfrm>
          <a:prstGeom prst="rect">
            <a:avLst/>
          </a:prstGeom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2" cstate="print"/>
          <a:srcRect l="7408" t="6192" r="7408" b="78112"/>
          <a:stretch>
            <a:fillRect/>
          </a:stretch>
        </p:blipFill>
        <p:spPr>
          <a:xfrm>
            <a:off x="2322532" y="188640"/>
            <a:ext cx="4553724" cy="59318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87624" y="2132856"/>
            <a:ext cx="50405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α</a:t>
            </a:r>
            <a:r>
              <a:rPr lang="it-IT" dirty="0" smtClean="0">
                <a:solidFill>
                  <a:srgbClr val="FF0000"/>
                </a:solidFill>
              </a:rPr>
              <a:t>1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19530" t="35245" r="19866" b="4763"/>
          <a:stretch>
            <a:fillRect/>
          </a:stretch>
        </p:blipFill>
        <p:spPr>
          <a:xfrm>
            <a:off x="1115616" y="404664"/>
            <a:ext cx="7171362" cy="502105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115616" y="692696"/>
            <a:ext cx="3096344" cy="27363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Slide"/>
          <p:cNvPicPr>
            <a:picLocks noChangeAspect="1"/>
          </p:cNvPicPr>
          <p:nvPr/>
        </p:nvPicPr>
        <p:blipFill>
          <a:blip r:embed="rId2" cstate="print"/>
          <a:srcRect l="7744" t="6668" r="8081" b="64775"/>
          <a:stretch>
            <a:fillRect/>
          </a:stretch>
        </p:blipFill>
        <p:spPr>
          <a:xfrm>
            <a:off x="72157" y="404664"/>
            <a:ext cx="4139803" cy="992890"/>
          </a:xfrm>
          <a:prstGeom prst="rect">
            <a:avLst/>
          </a:prstGeom>
        </p:spPr>
      </p:pic>
      <p:pic>
        <p:nvPicPr>
          <p:cNvPr id="5" name="Slide"/>
          <p:cNvPicPr>
            <a:picLocks noChangeAspect="1"/>
          </p:cNvPicPr>
          <p:nvPr/>
        </p:nvPicPr>
        <p:blipFill>
          <a:blip r:embed="rId3" cstate="print"/>
          <a:srcRect l="21213" t="86685" r="21550" b="4763"/>
          <a:stretch>
            <a:fillRect/>
          </a:stretch>
        </p:blipFill>
        <p:spPr>
          <a:xfrm>
            <a:off x="611560" y="5517232"/>
            <a:ext cx="7973401" cy="84199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275856" y="1844824"/>
            <a:ext cx="504056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B050"/>
                </a:solidFill>
              </a:rPr>
              <a:t>α</a:t>
            </a:r>
            <a:r>
              <a:rPr lang="it-IT" dirty="0" smtClean="0">
                <a:solidFill>
                  <a:srgbClr val="00B050"/>
                </a:solidFill>
              </a:rPr>
              <a:t>2</a:t>
            </a:r>
            <a:endParaRPr lang="it-IT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Risultati immagini per muscolatura liscia contrazione"/>
          <p:cNvPicPr>
            <a:picLocks noChangeAspect="1" noChangeArrowheads="1"/>
          </p:cNvPicPr>
          <p:nvPr/>
        </p:nvPicPr>
        <p:blipFill>
          <a:blip r:embed="rId2" cstate="print"/>
          <a:srcRect l="4625" t="14903" r="5010" b="3083"/>
          <a:stretch>
            <a:fillRect/>
          </a:stretch>
        </p:blipFill>
        <p:spPr bwMode="auto">
          <a:xfrm>
            <a:off x="4383591" y="3573016"/>
            <a:ext cx="4760410" cy="3240361"/>
          </a:xfrm>
          <a:prstGeom prst="rect">
            <a:avLst/>
          </a:prstGeom>
          <a:noFill/>
        </p:spPr>
      </p:pic>
      <p:pic>
        <p:nvPicPr>
          <p:cNvPr id="2" name="Slide"/>
          <p:cNvPicPr>
            <a:picLocks noChangeAspect="1"/>
          </p:cNvPicPr>
          <p:nvPr/>
        </p:nvPicPr>
        <p:blipFill>
          <a:blip r:embed="rId3" cstate="print"/>
          <a:srcRect l="3937" t="3150" r="3937" b="3675"/>
          <a:stretch>
            <a:fillRect/>
          </a:stretch>
        </p:blipFill>
        <p:spPr>
          <a:xfrm>
            <a:off x="0" y="0"/>
            <a:ext cx="5138217" cy="3897543"/>
          </a:xfrm>
          <a:prstGeom prst="rect">
            <a:avLst/>
          </a:prstGeom>
        </p:spPr>
      </p:pic>
      <p:sp>
        <p:nvSpPr>
          <p:cNvPr id="4" name="Per 3"/>
          <p:cNvSpPr/>
          <p:nvPr/>
        </p:nvSpPr>
        <p:spPr>
          <a:xfrm>
            <a:off x="7308304" y="4941168"/>
            <a:ext cx="360040" cy="2880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Per 4"/>
          <p:cNvSpPr/>
          <p:nvPr/>
        </p:nvSpPr>
        <p:spPr>
          <a:xfrm>
            <a:off x="7596336" y="5301208"/>
            <a:ext cx="360040" cy="2880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5496" y="0"/>
            <a:ext cx="5076056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cap="all" dirty="0" smtClean="0">
                <a:solidFill>
                  <a:srgbClr val="FF0000"/>
                </a:solidFill>
              </a:rPr>
              <a:t>RECETTORI </a:t>
            </a:r>
            <a:r>
              <a:rPr lang="el-GR" sz="2400" dirty="0" smtClean="0">
                <a:solidFill>
                  <a:srgbClr val="FF0000"/>
                </a:solidFill>
              </a:rPr>
              <a:t>α</a:t>
            </a:r>
            <a:r>
              <a:rPr lang="it-IT" baseline="-25000" dirty="0" smtClean="0">
                <a:solidFill>
                  <a:srgbClr val="FF0000"/>
                </a:solidFill>
              </a:rPr>
              <a:t>2</a:t>
            </a:r>
            <a:r>
              <a:rPr lang="it-IT" dirty="0" smtClean="0">
                <a:solidFill>
                  <a:srgbClr val="FF0000"/>
                </a:solidFill>
              </a:rPr>
              <a:t>-ADRENERGICI </a:t>
            </a:r>
            <a:r>
              <a:rPr lang="it-IT" cap="all" dirty="0" err="1" smtClean="0">
                <a:solidFill>
                  <a:srgbClr val="FF0000"/>
                </a:solidFill>
              </a:rPr>
              <a:t>POSTsinaptici</a:t>
            </a:r>
            <a:endParaRPr lang="it-IT" cap="al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4377" r="4714"/>
          <a:stretch>
            <a:fillRect/>
          </a:stretch>
        </p:blipFill>
        <p:spPr>
          <a:xfrm>
            <a:off x="400371" y="206324"/>
            <a:ext cx="8312421" cy="64674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732240" y="476672"/>
            <a:ext cx="2880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α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de"/>
          <p:cNvPicPr>
            <a:picLocks noChangeAspect="1"/>
          </p:cNvPicPr>
          <p:nvPr/>
        </p:nvPicPr>
        <p:blipFill>
          <a:blip r:embed="rId2" cstate="print"/>
          <a:srcRect l="6734" t="17623" r="7408" b="17146"/>
          <a:stretch>
            <a:fillRect/>
          </a:stretch>
        </p:blipFill>
        <p:spPr>
          <a:xfrm>
            <a:off x="971600" y="1844824"/>
            <a:ext cx="6664871" cy="3579787"/>
          </a:xfrm>
          <a:prstGeom prst="rect">
            <a:avLst/>
          </a:prstGeom>
        </p:spPr>
      </p:pic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0" y="0"/>
            <a:ext cx="8964166" cy="706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chemeClr val="bg1"/>
                </a:solidFill>
              </a:rPr>
              <a:t>Effetti opposti dei recettori alfa e beta sulla contrazione delle cellule muscolari </a:t>
            </a:r>
            <a:r>
              <a:rPr lang="it-IT" sz="2400" b="1" dirty="0" smtClean="0">
                <a:solidFill>
                  <a:schemeClr val="bg1"/>
                </a:solidFill>
              </a:rPr>
              <a:t>lisce</a:t>
            </a:r>
            <a:endParaRPr lang="it-IT" sz="24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it-IT" b="1" dirty="0" smtClean="0">
                <a:solidFill>
                  <a:schemeClr val="bg1"/>
                </a:solidFill>
              </a:rPr>
              <a:t> I </a:t>
            </a:r>
            <a:r>
              <a:rPr lang="it-IT" b="1" dirty="0">
                <a:solidFill>
                  <a:schemeClr val="bg1"/>
                </a:solidFill>
              </a:rPr>
              <a:t>recettori </a:t>
            </a:r>
            <a:r>
              <a:rPr lang="it-IT" b="1" dirty="0" smtClean="0">
                <a:solidFill>
                  <a:schemeClr val="bg1"/>
                </a:solidFill>
              </a:rPr>
              <a:t>alfa (1) </a:t>
            </a:r>
            <a:r>
              <a:rPr lang="it-IT" b="1" dirty="0">
                <a:solidFill>
                  <a:schemeClr val="bg1"/>
                </a:solidFill>
              </a:rPr>
              <a:t>fanno aumentare la concentrazione intracellulare di Ca</a:t>
            </a:r>
            <a:r>
              <a:rPr lang="it-IT" b="1" dirty="0" smtClean="0">
                <a:solidFill>
                  <a:schemeClr val="bg1"/>
                </a:solidFill>
              </a:rPr>
              <a:t>++:   </a:t>
            </a:r>
            <a:r>
              <a:rPr lang="it-IT" b="1" dirty="0" smtClean="0">
                <a:solidFill>
                  <a:srgbClr val="FF0000"/>
                </a:solidFill>
              </a:rPr>
              <a:t>CONTRAZIONE</a:t>
            </a:r>
          </a:p>
          <a:p>
            <a:pPr algn="ctr">
              <a:spcBef>
                <a:spcPct val="50000"/>
              </a:spcBef>
            </a:pPr>
            <a:r>
              <a:rPr lang="it-IT" b="1" dirty="0" smtClean="0">
                <a:solidFill>
                  <a:schemeClr val="bg1"/>
                </a:solidFill>
              </a:rPr>
              <a:t>I recettori alfa (2) fanno diminuire la concentrazione intracellulare di </a:t>
            </a:r>
            <a:r>
              <a:rPr lang="it-IT" b="1" dirty="0" err="1" smtClean="0">
                <a:solidFill>
                  <a:schemeClr val="bg1"/>
                </a:solidFill>
              </a:rPr>
              <a:t>cAMP</a:t>
            </a:r>
            <a:r>
              <a:rPr lang="it-IT" b="1" dirty="0" smtClean="0">
                <a:solidFill>
                  <a:schemeClr val="bg1"/>
                </a:solidFill>
              </a:rPr>
              <a:t>: </a:t>
            </a:r>
            <a:r>
              <a:rPr lang="it-IT" b="1" dirty="0" smtClean="0">
                <a:solidFill>
                  <a:srgbClr val="FF0000"/>
                </a:solidFill>
              </a:rPr>
              <a:t>CONTRAZIONE</a:t>
            </a:r>
          </a:p>
          <a:p>
            <a:pPr algn="ctr">
              <a:spcBef>
                <a:spcPct val="50000"/>
              </a:spcBef>
            </a:pPr>
            <a:endParaRPr lang="it-IT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it-IT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it-IT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it-IT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it-IT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it-IT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it-IT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it-IT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it-IT" b="1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it-IT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it-IT" b="1" dirty="0" smtClean="0">
                <a:solidFill>
                  <a:schemeClr val="bg1"/>
                </a:solidFill>
              </a:rPr>
              <a:t>	I </a:t>
            </a:r>
            <a:r>
              <a:rPr lang="it-IT" b="1" dirty="0">
                <a:solidFill>
                  <a:schemeClr val="bg1"/>
                </a:solidFill>
              </a:rPr>
              <a:t>recettori beta </a:t>
            </a:r>
            <a:r>
              <a:rPr lang="it-IT" b="1" dirty="0" smtClean="0">
                <a:solidFill>
                  <a:schemeClr val="bg1"/>
                </a:solidFill>
              </a:rPr>
              <a:t> fanno </a:t>
            </a:r>
            <a:r>
              <a:rPr lang="it-IT" b="1" dirty="0">
                <a:solidFill>
                  <a:schemeClr val="bg1"/>
                </a:solidFill>
              </a:rPr>
              <a:t>aumentare la concentrazione intracellulare di </a:t>
            </a:r>
            <a:r>
              <a:rPr lang="it-IT" b="1" dirty="0" err="1">
                <a:solidFill>
                  <a:schemeClr val="bg1"/>
                </a:solidFill>
              </a:rPr>
              <a:t>cAMP</a:t>
            </a:r>
            <a:r>
              <a:rPr lang="it-IT" b="1" dirty="0">
                <a:solidFill>
                  <a:schemeClr val="bg1"/>
                </a:solidFill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it-IT" b="1" dirty="0">
                <a:solidFill>
                  <a:srgbClr val="FFFF00"/>
                </a:solidFill>
              </a:rPr>
              <a:t>RILASSAMENTO</a:t>
            </a:r>
          </a:p>
          <a:p>
            <a:pPr>
              <a:spcBef>
                <a:spcPct val="50000"/>
              </a:spcBef>
            </a:pP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971600" y="1988840"/>
            <a:ext cx="4283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b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2</a:t>
            </a:r>
            <a:endParaRPr lang="it-IT" sz="1600" dirty="0">
              <a:solidFill>
                <a:srgbClr val="FFFF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779912" y="2060848"/>
            <a:ext cx="450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α</a:t>
            </a:r>
            <a:r>
              <a:rPr lang="it-IT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1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948264" y="2060848"/>
            <a:ext cx="450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α</a:t>
            </a:r>
            <a:r>
              <a:rPr lang="it-IT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2</a:t>
            </a:r>
            <a:endParaRPr lang="it-IT" sz="1400" dirty="0">
              <a:solidFill>
                <a:srgbClr val="FF0000"/>
              </a:solidFill>
            </a:endParaRPr>
          </a:p>
        </p:txBody>
      </p:sp>
      <p:pic>
        <p:nvPicPr>
          <p:cNvPr id="7" name="Picture 3" descr="Risultati immagini per muscolatura liscia contrazione"/>
          <p:cNvPicPr>
            <a:picLocks noChangeAspect="1" noChangeArrowheads="1"/>
          </p:cNvPicPr>
          <p:nvPr/>
        </p:nvPicPr>
        <p:blipFill>
          <a:blip r:embed="rId3" cstate="print"/>
          <a:srcRect l="47792" t="19528" r="21198" b="24153"/>
          <a:stretch>
            <a:fillRect/>
          </a:stretch>
        </p:blipFill>
        <p:spPr bwMode="auto">
          <a:xfrm>
            <a:off x="7510435" y="3645024"/>
            <a:ext cx="1633565" cy="2224992"/>
          </a:xfrm>
          <a:prstGeom prst="rect">
            <a:avLst/>
          </a:prstGeom>
          <a:noFill/>
        </p:spPr>
      </p:pic>
      <p:sp>
        <p:nvSpPr>
          <p:cNvPr id="9" name="Freccia in giù 8"/>
          <p:cNvSpPr/>
          <p:nvPr/>
        </p:nvSpPr>
        <p:spPr>
          <a:xfrm>
            <a:off x="8604448" y="4509120"/>
            <a:ext cx="72008" cy="28803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77" y="0"/>
            <a:ext cx="6217407" cy="4663055"/>
          </a:xfrm>
          <a:prstGeom prst="rect">
            <a:avLst/>
          </a:prstGeom>
        </p:spPr>
      </p:pic>
      <p:pic>
        <p:nvPicPr>
          <p:cNvPr id="3" name="Picture 3" descr="Risultati immagini per muscolatura liscia contrazione"/>
          <p:cNvPicPr>
            <a:picLocks noChangeAspect="1" noChangeArrowheads="1"/>
          </p:cNvPicPr>
          <p:nvPr/>
        </p:nvPicPr>
        <p:blipFill>
          <a:blip r:embed="rId3" cstate="print"/>
          <a:srcRect l="4625" t="14903" r="5010" b="3083"/>
          <a:stretch>
            <a:fillRect/>
          </a:stretch>
        </p:blipFill>
        <p:spPr bwMode="auto">
          <a:xfrm>
            <a:off x="4456909" y="3668987"/>
            <a:ext cx="4687091" cy="3189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21213" t="26672" r="21887" b="4287"/>
          <a:stretch>
            <a:fillRect/>
          </a:stretch>
        </p:blipFill>
        <p:spPr>
          <a:xfrm>
            <a:off x="1124037" y="692696"/>
            <a:ext cx="7120371" cy="6107848"/>
          </a:xfrm>
          <a:prstGeom prst="rect">
            <a:avLst/>
          </a:prstGeom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2" cstate="print"/>
          <a:srcRect l="9428" t="3810" r="9765" b="74778"/>
          <a:stretch>
            <a:fillRect/>
          </a:stretch>
        </p:blipFill>
        <p:spPr>
          <a:xfrm>
            <a:off x="2843808" y="-27384"/>
            <a:ext cx="3801372" cy="7121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316416" y="1844824"/>
            <a:ext cx="504056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B050"/>
                </a:solidFill>
              </a:rPr>
              <a:t>α</a:t>
            </a:r>
            <a:r>
              <a:rPr lang="it-IT" dirty="0" smtClean="0">
                <a:solidFill>
                  <a:srgbClr val="00B050"/>
                </a:solidFill>
              </a:rPr>
              <a:t>2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39552" y="1772816"/>
            <a:ext cx="50405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β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4377" r="4377"/>
          <a:stretch>
            <a:fillRect/>
          </a:stretch>
        </p:blipFill>
        <p:spPr>
          <a:xfrm>
            <a:off x="400280" y="206324"/>
            <a:ext cx="8343467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R beta catec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1341438"/>
            <a:ext cx="3786187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b="1">
                <a:solidFill>
                  <a:schemeClr val="bg1"/>
                </a:solidFill>
              </a:rPr>
              <a:t>Sui muscoli striati (scheletrico e cardiaco) l’aumento di cAMP provoca maggiore influsso di Ca++ attraverso i canali al ca-volt-dipendenti e quindi potenzia la contrazione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395288" y="5373688"/>
            <a:ext cx="8497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>
                <a:solidFill>
                  <a:schemeClr val="bg1"/>
                </a:solidFill>
              </a:rPr>
              <a:t>L’attivazione dei recettori beta del cuore provoca effetti inotropo e cronotropo positivi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Aumento di </a:t>
            </a:r>
            <a:r>
              <a:rPr lang="it-IT" sz="2000" dirty="0" err="1" smtClean="0"/>
              <a:t>cAMP</a:t>
            </a:r>
            <a:r>
              <a:rPr lang="it-IT" sz="2000" dirty="0" smtClean="0"/>
              <a:t> rende i canali </a:t>
            </a:r>
            <a:r>
              <a:rPr lang="it-IT" sz="2000" dirty="0" err="1" smtClean="0"/>
              <a:t>I</a:t>
            </a:r>
            <a:r>
              <a:rPr lang="it-IT" sz="2000" baseline="-25000" dirty="0" err="1" smtClean="0"/>
              <a:t>f</a:t>
            </a:r>
            <a:r>
              <a:rPr lang="it-IT" sz="2000" dirty="0" smtClean="0"/>
              <a:t>  più </a:t>
            </a:r>
            <a:r>
              <a:rPr lang="it-IT" sz="2000" smtClean="0"/>
              <a:t>facilmente attivabili, </a:t>
            </a:r>
            <a:r>
              <a:rPr lang="it-IT" sz="2000" dirty="0" smtClean="0"/>
              <a:t>si aprono a potenziali di membrana più negativi del normale con anticipo della depolarizzazione.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0505" y="1772816"/>
            <a:ext cx="5487057" cy="396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325" t="11025" r="17719" b="18375"/>
          <a:stretch>
            <a:fillRect/>
          </a:stretch>
        </p:blipFill>
        <p:spPr bwMode="auto">
          <a:xfrm>
            <a:off x="539552" y="143240"/>
            <a:ext cx="7992888" cy="6516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6018" name="Picture 2" descr="Risultati immagini per recettori beta 1 fosfolamban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13"/>
          <a:stretch>
            <a:fillRect/>
          </a:stretch>
        </p:blipFill>
        <p:spPr bwMode="auto">
          <a:xfrm>
            <a:off x="-36512" y="360041"/>
            <a:ext cx="7186126" cy="5517231"/>
          </a:xfrm>
          <a:prstGeom prst="rect">
            <a:avLst/>
          </a:prstGeom>
          <a:noFill/>
        </p:spPr>
      </p:pic>
      <p:pic>
        <p:nvPicPr>
          <p:cNvPr id="7" name="Picture 4" descr="Risultati immagini per recettori beta 1 fosfolambano"/>
          <p:cNvPicPr>
            <a:picLocks noChangeAspect="1" noChangeArrowheads="1"/>
          </p:cNvPicPr>
          <p:nvPr/>
        </p:nvPicPr>
        <p:blipFill>
          <a:blip r:embed="rId3" cstate="print"/>
          <a:srcRect t="23639" r="47792" b="19528"/>
          <a:stretch>
            <a:fillRect/>
          </a:stretch>
        </p:blipFill>
        <p:spPr bwMode="auto">
          <a:xfrm>
            <a:off x="5885808" y="692696"/>
            <a:ext cx="3150688" cy="2572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4" descr="Risultati immagini per recettori beta 1 fosfolambano"/>
          <p:cNvPicPr>
            <a:picLocks noChangeAspect="1" noChangeArrowheads="1"/>
          </p:cNvPicPr>
          <p:nvPr/>
        </p:nvPicPr>
        <p:blipFill>
          <a:blip r:embed="rId3" cstate="print"/>
          <a:srcRect l="11948" t="10792" r="22740" b="83764"/>
          <a:stretch>
            <a:fillRect/>
          </a:stretch>
        </p:blipFill>
        <p:spPr bwMode="auto">
          <a:xfrm>
            <a:off x="5910738" y="490568"/>
            <a:ext cx="3233262" cy="202128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8712968" y="1124744"/>
            <a:ext cx="32352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Slide"/>
          <p:cNvPicPr>
            <a:picLocks noChangeAspect="1"/>
          </p:cNvPicPr>
          <p:nvPr/>
        </p:nvPicPr>
        <p:blipFill>
          <a:blip r:embed="rId4" cstate="print"/>
          <a:srcRect l="10775" t="23338" r="63639" b="8573"/>
          <a:stretch>
            <a:fillRect/>
          </a:stretch>
        </p:blipFill>
        <p:spPr>
          <a:xfrm>
            <a:off x="7236296" y="3344711"/>
            <a:ext cx="1805448" cy="3396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lide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051"/>
          <a:stretch>
            <a:fillRect/>
          </a:stretch>
        </p:blipFill>
        <p:spPr>
          <a:xfrm>
            <a:off x="35496" y="116632"/>
            <a:ext cx="8784976" cy="6408712"/>
          </a:xfrm>
          <a:prstGeom prst="rect">
            <a:avLst/>
          </a:prstGeom>
        </p:spPr>
      </p:pic>
      <p:pic>
        <p:nvPicPr>
          <p:cNvPr id="5" name="Slide"/>
          <p:cNvPicPr>
            <a:picLocks noChangeAspect="1"/>
          </p:cNvPicPr>
          <p:nvPr/>
        </p:nvPicPr>
        <p:blipFill>
          <a:blip r:embed="rId3" cstate="print"/>
          <a:srcRect l="40743" t="7144" r="7408" b="33340"/>
          <a:stretch>
            <a:fillRect/>
          </a:stretch>
        </p:blipFill>
        <p:spPr>
          <a:xfrm>
            <a:off x="5412350" y="188640"/>
            <a:ext cx="3714121" cy="3013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5051" t="2381" r="4714" b="2381"/>
          <a:stretch>
            <a:fillRect/>
          </a:stretch>
        </p:blipFill>
        <p:spPr>
          <a:xfrm>
            <a:off x="323528" y="257044"/>
            <a:ext cx="8712968" cy="650437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355976" y="1340768"/>
            <a:ext cx="4320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β</a:t>
            </a:r>
            <a:endParaRPr lang="it-IT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5387" t="31911" r="5387" b="8573"/>
          <a:stretch>
            <a:fillRect/>
          </a:stretch>
        </p:blipFill>
        <p:spPr>
          <a:xfrm>
            <a:off x="35496" y="2"/>
            <a:ext cx="7536283" cy="3553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4646" t="8189" r="14646" b="8189"/>
          <a:stretch>
            <a:fillRect/>
          </a:stretch>
        </p:blipFill>
        <p:spPr bwMode="auto">
          <a:xfrm>
            <a:off x="5156917" y="3321542"/>
            <a:ext cx="3987083" cy="353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lide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>
          <a:xfrm rot="-5400000">
            <a:off x="2375756" y="2600908"/>
            <a:ext cx="720080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508104" y="2926685"/>
            <a:ext cx="1152128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Nelle vescicole</a:t>
            </a:r>
            <a:endParaRPr lang="it-IT" dirty="0"/>
          </a:p>
        </p:txBody>
      </p:sp>
      <p:sp>
        <p:nvSpPr>
          <p:cNvPr id="9" name="Freccia circolare a destra 8"/>
          <p:cNvSpPr/>
          <p:nvPr/>
        </p:nvSpPr>
        <p:spPr>
          <a:xfrm>
            <a:off x="4067944" y="2852936"/>
            <a:ext cx="1296144" cy="158417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5783413" cy="531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904"/>
            <a:ext cx="7655201" cy="62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9449" t="17008" r="9449" b="17008"/>
          <a:stretch>
            <a:fillRect/>
          </a:stretch>
        </p:blipFill>
        <p:spPr bwMode="auto">
          <a:xfrm>
            <a:off x="5312417" y="4519989"/>
            <a:ext cx="3831583" cy="233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6228184" y="3933056"/>
            <a:ext cx="2592288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b="1" dirty="0" smtClean="0"/>
              <a:t>ADH: aldeide deidrogenasi</a:t>
            </a:r>
          </a:p>
          <a:p>
            <a:r>
              <a:rPr lang="it-IT" sz="1100" b="1" dirty="0" smtClean="0"/>
              <a:t>AR: aldeide reduttasi</a:t>
            </a:r>
          </a:p>
          <a:p>
            <a:r>
              <a:rPr lang="it-IT" sz="1100" b="1" dirty="0" smtClean="0"/>
              <a:t>MOPEG: 3-metossi-4idrossifenilglicole</a:t>
            </a:r>
            <a:endParaRPr lang="it-IT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919" y="0"/>
            <a:ext cx="4544663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212518"/>
            <a:ext cx="7704856" cy="164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de"/>
          <p:cNvPicPr>
            <a:picLocks noChangeAspect="1"/>
          </p:cNvPicPr>
          <p:nvPr/>
        </p:nvPicPr>
        <p:blipFill>
          <a:blip r:embed="rId4" cstate="print"/>
          <a:srcRect l="6398" r="7744"/>
          <a:stretch>
            <a:fillRect/>
          </a:stretch>
        </p:blipFill>
        <p:spPr>
          <a:xfrm>
            <a:off x="4952227" y="692696"/>
            <a:ext cx="4156277" cy="3422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368</Words>
  <Application>Microsoft Office PowerPoint</Application>
  <PresentationFormat>Presentazione su schermo (4:3)</PresentationFormat>
  <Paragraphs>56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39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Aumento di cAMP rende i canali If  più facilmente attivabili, si aprono a potenziali di membrana più negativi del normale con anticipo della depolarizzazione.</vt:lpstr>
      <vt:lpstr>Diapositiva 34</vt:lpstr>
      <vt:lpstr>Diapositiva 35</vt:lpstr>
      <vt:lpstr>Diapositiva 36</vt:lpstr>
      <vt:lpstr>Diapositiva 37</vt:lpstr>
      <vt:lpstr>Diapositiva 38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Zorzet</cp:lastModifiedBy>
  <cp:revision>65</cp:revision>
  <dcterms:created xsi:type="dcterms:W3CDTF">2016-08-26T10:00:05Z</dcterms:created>
  <dcterms:modified xsi:type="dcterms:W3CDTF">2016-10-10T11:31:37Z</dcterms:modified>
</cp:coreProperties>
</file>