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notesSlides/notesSlide8.xml" ContentType="application/vnd.openxmlformats-officedocument.presentationml.notesSlide+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notesSlides/notesSlide14.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2"/>
  </p:notesMasterIdLst>
  <p:sldIdLst>
    <p:sldId id="424" r:id="rId2"/>
    <p:sldId id="461" r:id="rId3"/>
    <p:sldId id="464" r:id="rId4"/>
    <p:sldId id="463" r:id="rId5"/>
    <p:sldId id="429" r:id="rId6"/>
    <p:sldId id="468" r:id="rId7"/>
    <p:sldId id="467" r:id="rId8"/>
    <p:sldId id="462" r:id="rId9"/>
    <p:sldId id="466" r:id="rId10"/>
    <p:sldId id="465" r:id="rId11"/>
    <p:sldId id="436" r:id="rId12"/>
    <p:sldId id="437" r:id="rId13"/>
    <p:sldId id="257" r:id="rId14"/>
    <p:sldId id="419" r:id="rId15"/>
    <p:sldId id="430" r:id="rId16"/>
    <p:sldId id="258" r:id="rId17"/>
    <p:sldId id="443" r:id="rId18"/>
    <p:sldId id="427" r:id="rId19"/>
    <p:sldId id="441" r:id="rId20"/>
    <p:sldId id="439" r:id="rId21"/>
    <p:sldId id="428" r:id="rId22"/>
    <p:sldId id="259" r:id="rId23"/>
    <p:sldId id="475" r:id="rId24"/>
    <p:sldId id="421" r:id="rId25"/>
    <p:sldId id="431" r:id="rId26"/>
    <p:sldId id="260" r:id="rId27"/>
    <p:sldId id="261" r:id="rId28"/>
    <p:sldId id="262" r:id="rId29"/>
    <p:sldId id="432" r:id="rId30"/>
    <p:sldId id="263" r:id="rId31"/>
    <p:sldId id="265" r:id="rId32"/>
    <p:sldId id="266" r:id="rId33"/>
    <p:sldId id="267" r:id="rId34"/>
    <p:sldId id="268" r:id="rId35"/>
    <p:sldId id="269" r:id="rId36"/>
    <p:sldId id="270" r:id="rId37"/>
    <p:sldId id="271" r:id="rId38"/>
    <p:sldId id="272" r:id="rId39"/>
    <p:sldId id="273" r:id="rId40"/>
    <p:sldId id="274" r:id="rId41"/>
    <p:sldId id="275" r:id="rId42"/>
    <p:sldId id="276" r:id="rId43"/>
    <p:sldId id="281" r:id="rId44"/>
    <p:sldId id="282" r:id="rId45"/>
    <p:sldId id="277" r:id="rId46"/>
    <p:sldId id="278" r:id="rId47"/>
    <p:sldId id="280" r:id="rId48"/>
    <p:sldId id="283" r:id="rId49"/>
    <p:sldId id="284" r:id="rId50"/>
    <p:sldId id="285" r:id="rId51"/>
    <p:sldId id="286" r:id="rId52"/>
    <p:sldId id="446" r:id="rId53"/>
    <p:sldId id="287" r:id="rId54"/>
    <p:sldId id="469" r:id="rId55"/>
    <p:sldId id="447" r:id="rId56"/>
    <p:sldId id="289" r:id="rId57"/>
    <p:sldId id="360" r:id="rId58"/>
    <p:sldId id="361" r:id="rId59"/>
    <p:sldId id="362" r:id="rId60"/>
    <p:sldId id="363" r:id="rId61"/>
    <p:sldId id="364" r:id="rId62"/>
    <p:sldId id="481" r:id="rId63"/>
    <p:sldId id="365" r:id="rId64"/>
    <p:sldId id="366" r:id="rId65"/>
    <p:sldId id="367" r:id="rId66"/>
    <p:sldId id="448" r:id="rId67"/>
    <p:sldId id="290" r:id="rId68"/>
    <p:sldId id="291" r:id="rId69"/>
    <p:sldId id="368" r:id="rId70"/>
    <p:sldId id="374" r:id="rId71"/>
    <p:sldId id="292" r:id="rId72"/>
    <p:sldId id="449" r:id="rId73"/>
    <p:sldId id="294" r:id="rId74"/>
    <p:sldId id="370" r:id="rId75"/>
    <p:sldId id="455" r:id="rId76"/>
    <p:sldId id="408" r:id="rId77"/>
    <p:sldId id="409" r:id="rId78"/>
    <p:sldId id="371" r:id="rId79"/>
    <p:sldId id="372" r:id="rId80"/>
    <p:sldId id="297" r:id="rId81"/>
    <p:sldId id="295" r:id="rId82"/>
    <p:sldId id="299" r:id="rId83"/>
    <p:sldId id="302" r:id="rId84"/>
    <p:sldId id="303" r:id="rId85"/>
    <p:sldId id="411" r:id="rId86"/>
    <p:sldId id="304" r:id="rId87"/>
    <p:sldId id="451" r:id="rId88"/>
    <p:sldId id="414" r:id="rId89"/>
    <p:sldId id="415" r:id="rId90"/>
    <p:sldId id="305" r:id="rId91"/>
    <p:sldId id="452" r:id="rId92"/>
    <p:sldId id="376" r:id="rId93"/>
    <p:sldId id="479" r:id="rId94"/>
    <p:sldId id="480" r:id="rId95"/>
    <p:sldId id="459" r:id="rId96"/>
    <p:sldId id="434" r:id="rId97"/>
    <p:sldId id="416" r:id="rId98"/>
    <p:sldId id="470" r:id="rId99"/>
    <p:sldId id="306" r:id="rId100"/>
    <p:sldId id="307" r:id="rId101"/>
    <p:sldId id="308" r:id="rId102"/>
    <p:sldId id="309" r:id="rId103"/>
    <p:sldId id="312" r:id="rId104"/>
    <p:sldId id="476" r:id="rId105"/>
    <p:sldId id="311" r:id="rId106"/>
    <p:sldId id="453" r:id="rId107"/>
    <p:sldId id="310" r:id="rId108"/>
    <p:sldId id="314" r:id="rId109"/>
    <p:sldId id="460" r:id="rId110"/>
    <p:sldId id="313" r:id="rId111"/>
    <p:sldId id="417" r:id="rId112"/>
    <p:sldId id="315" r:id="rId113"/>
    <p:sldId id="316" r:id="rId114"/>
    <p:sldId id="482" r:id="rId115"/>
    <p:sldId id="317" r:id="rId116"/>
    <p:sldId id="472" r:id="rId117"/>
    <p:sldId id="458" r:id="rId118"/>
    <p:sldId id="456" r:id="rId119"/>
    <p:sldId id="318" r:id="rId120"/>
    <p:sldId id="473" r:id="rId121"/>
    <p:sldId id="319" r:id="rId122"/>
    <p:sldId id="379" r:id="rId123"/>
    <p:sldId id="320" r:id="rId124"/>
    <p:sldId id="381" r:id="rId125"/>
    <p:sldId id="322" r:id="rId126"/>
    <p:sldId id="382" r:id="rId127"/>
    <p:sldId id="324" r:id="rId128"/>
    <p:sldId id="323" r:id="rId129"/>
    <p:sldId id="474" r:id="rId130"/>
    <p:sldId id="325" r:id="rId131"/>
    <p:sldId id="445" r:id="rId132"/>
    <p:sldId id="326" r:id="rId133"/>
    <p:sldId id="327" r:id="rId134"/>
    <p:sldId id="328" r:id="rId135"/>
    <p:sldId id="329" r:id="rId136"/>
    <p:sldId id="492" r:id="rId137"/>
    <p:sldId id="331" r:id="rId138"/>
    <p:sldId id="332" r:id="rId139"/>
    <p:sldId id="493" r:id="rId140"/>
    <p:sldId id="494" r:id="rId141"/>
    <p:sldId id="495" r:id="rId142"/>
    <p:sldId id="496" r:id="rId143"/>
    <p:sldId id="497" r:id="rId144"/>
    <p:sldId id="333" r:id="rId145"/>
    <p:sldId id="334" r:id="rId146"/>
    <p:sldId id="335" r:id="rId147"/>
    <p:sldId id="498" r:id="rId148"/>
    <p:sldId id="336" r:id="rId149"/>
    <p:sldId id="337" r:id="rId150"/>
    <p:sldId id="338" r:id="rId151"/>
    <p:sldId id="339" r:id="rId152"/>
    <p:sldId id="340" r:id="rId153"/>
    <p:sldId id="341" r:id="rId154"/>
    <p:sldId id="342" r:id="rId155"/>
    <p:sldId id="343" r:id="rId156"/>
    <p:sldId id="344" r:id="rId157"/>
    <p:sldId id="345" r:id="rId158"/>
    <p:sldId id="346" r:id="rId159"/>
    <p:sldId id="347" r:id="rId160"/>
    <p:sldId id="433" r:id="rId161"/>
    <p:sldId id="348" r:id="rId162"/>
    <p:sldId id="349" r:id="rId163"/>
    <p:sldId id="350" r:id="rId164"/>
    <p:sldId id="499" r:id="rId165"/>
    <p:sldId id="352" r:id="rId166"/>
    <p:sldId id="491" r:id="rId167"/>
    <p:sldId id="404" r:id="rId168"/>
    <p:sldId id="407" r:id="rId169"/>
    <p:sldId id="353" r:id="rId170"/>
    <p:sldId id="486" r:id="rId171"/>
    <p:sldId id="487" r:id="rId172"/>
    <p:sldId id="354" r:id="rId173"/>
    <p:sldId id="483" r:id="rId174"/>
    <p:sldId id="390" r:id="rId175"/>
    <p:sldId id="391" r:id="rId176"/>
    <p:sldId id="356" r:id="rId177"/>
    <p:sldId id="500" r:id="rId178"/>
    <p:sldId id="357" r:id="rId179"/>
    <p:sldId id="501" r:id="rId180"/>
    <p:sldId id="488" r:id="rId181"/>
    <p:sldId id="398" r:id="rId182"/>
    <p:sldId id="399" r:id="rId183"/>
    <p:sldId id="489" r:id="rId184"/>
    <p:sldId id="400" r:id="rId185"/>
    <p:sldId id="401" r:id="rId186"/>
    <p:sldId id="503" r:id="rId187"/>
    <p:sldId id="504" r:id="rId188"/>
    <p:sldId id="373" r:id="rId189"/>
    <p:sldId id="435" r:id="rId190"/>
    <p:sldId id="358" r:id="rId19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2" autoAdjust="0"/>
    <p:restoredTop sz="86457" autoAdjust="0"/>
  </p:normalViewPr>
  <p:slideViewPr>
    <p:cSldViewPr>
      <p:cViewPr varScale="1">
        <p:scale>
          <a:sx n="91" d="100"/>
          <a:sy n="91" d="100"/>
        </p:scale>
        <p:origin x="-192" y="-102"/>
      </p:cViewPr>
      <p:guideLst>
        <p:guide orient="horz" pos="2160"/>
        <p:guide pos="2880"/>
      </p:guideLst>
    </p:cSldViewPr>
  </p:slideViewPr>
  <p:outlineViewPr>
    <p:cViewPr>
      <p:scale>
        <a:sx n="33" d="100"/>
        <a:sy n="33" d="100"/>
      </p:scale>
      <p:origin x="0" y="16860"/>
    </p:cViewPr>
  </p:outlineViewPr>
  <p:notesTextViewPr>
    <p:cViewPr>
      <p:scale>
        <a:sx n="100" d="100"/>
        <a:sy n="100" d="100"/>
      </p:scale>
      <p:origin x="0" y="0"/>
    </p:cViewPr>
  </p:notesTextViewPr>
  <p:sorterViewPr>
    <p:cViewPr>
      <p:scale>
        <a:sx n="66" d="100"/>
        <a:sy n="66" d="100"/>
      </p:scale>
      <p:origin x="0" y="21258"/>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28407E-0893-4040-9E02-5FB666FC48DA}" type="datetimeFigureOut">
              <a:rPr lang="it-IT" smtClean="0"/>
              <a:pPr/>
              <a:t>25/10/2016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2C3B9C-D5BF-493F-A80C-745A10712CC6}"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0478D54A-8298-4F5C-ACBA-80C64B3C0D69}" type="slidenum">
              <a:rPr lang="en-GB"/>
              <a:pPr/>
              <a:t>5</a:t>
            </a:fld>
            <a:endParaRPr lang="en-GB"/>
          </a:p>
        </p:txBody>
      </p:sp>
      <p:sp>
        <p:nvSpPr>
          <p:cNvPr id="95233" name="Text Box 1"/>
          <p:cNvSpPr txBox="1">
            <a:spLocks noChangeArrowheads="1"/>
          </p:cNvSpPr>
          <p:nvPr/>
        </p:nvSpPr>
        <p:spPr bwMode="auto">
          <a:xfrm>
            <a:off x="900113" y="760413"/>
            <a:ext cx="4967287" cy="3725862"/>
          </a:xfrm>
          <a:prstGeom prst="rect">
            <a:avLst/>
          </a:prstGeom>
          <a:solidFill>
            <a:srgbClr val="FFFFFF"/>
          </a:solidFill>
          <a:ln w="9360">
            <a:solidFill>
              <a:srgbClr val="000000"/>
            </a:solidFill>
            <a:miter lim="800000"/>
            <a:headEnd/>
            <a:tailEnd/>
          </a:ln>
          <a:effectLst/>
        </p:spPr>
        <p:txBody>
          <a:bodyPr wrap="none" anchor="ctr"/>
          <a:lstStyle/>
          <a:p>
            <a:endParaRPr lang="it-IT"/>
          </a:p>
        </p:txBody>
      </p:sp>
      <p:sp>
        <p:nvSpPr>
          <p:cNvPr id="95234" name="Rectangle 2"/>
          <p:cNvSpPr txBox="1">
            <a:spLocks noGrp="1" noChangeArrowheads="1"/>
          </p:cNvSpPr>
          <p:nvPr>
            <p:ph type="body"/>
          </p:nvPr>
        </p:nvSpPr>
        <p:spPr bwMode="auto">
          <a:xfrm>
            <a:off x="914400" y="4343400"/>
            <a:ext cx="5022850" cy="4114800"/>
          </a:xfrm>
          <a:prstGeom prst="rect">
            <a:avLst/>
          </a:prstGeom>
          <a:noFill/>
          <a:ln>
            <a:round/>
            <a:headEnd/>
            <a:tailEnd/>
          </a:ln>
        </p:spPr>
        <p:txBody>
          <a:bodyPr wrap="none" anchor="ct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8A2C3B9C-D5BF-493F-A80C-745A10712CC6}" type="slidenum">
              <a:rPr lang="it-IT" smtClean="0"/>
              <a:pPr/>
              <a:t>122</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DBCB79FC-C210-48AC-A715-0E4B3755872A}" type="slidenum">
              <a:rPr lang="it-IT" smtClean="0"/>
              <a:pPr/>
              <a:t>167</a:t>
            </a:fld>
            <a:endParaRPr lang="it-IT"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it-IT" dirty="0" err="1" smtClean="0"/>
              <a:t>Sites</a:t>
            </a:r>
            <a:r>
              <a:rPr lang="it-IT" dirty="0" smtClean="0"/>
              <a:t> </a:t>
            </a:r>
            <a:r>
              <a:rPr lang="it-IT" dirty="0" err="1" smtClean="0"/>
              <a:t>of</a:t>
            </a:r>
            <a:r>
              <a:rPr lang="it-IT" dirty="0" smtClean="0"/>
              <a:t> </a:t>
            </a:r>
            <a:r>
              <a:rPr lang="it-IT" dirty="0" err="1" smtClean="0"/>
              <a:t>action</a:t>
            </a:r>
            <a:r>
              <a:rPr lang="it-IT" dirty="0" smtClean="0"/>
              <a:t> </a:t>
            </a:r>
            <a:r>
              <a:rPr lang="it-IT" dirty="0" err="1" smtClean="0"/>
              <a:t>of</a:t>
            </a:r>
            <a:r>
              <a:rPr lang="it-IT" dirty="0" smtClean="0"/>
              <a:t> </a:t>
            </a:r>
            <a:r>
              <a:rPr lang="it-IT" dirty="0" err="1" smtClean="0"/>
              <a:t>vasodilators</a:t>
            </a:r>
            <a:r>
              <a:rPr lang="it-IT" dirty="0" smtClean="0"/>
              <a:t>. </a:t>
            </a:r>
            <a:r>
              <a:rPr lang="it-IT" dirty="0" err="1" smtClean="0"/>
              <a:t>Vasodilators</a:t>
            </a:r>
            <a:r>
              <a:rPr lang="it-IT" dirty="0" smtClean="0"/>
              <a:t> </a:t>
            </a:r>
            <a:r>
              <a:rPr lang="it-IT" dirty="0" err="1" smtClean="0"/>
              <a:t>act</a:t>
            </a:r>
            <a:r>
              <a:rPr lang="it-IT" dirty="0" smtClean="0"/>
              <a:t> at </a:t>
            </a:r>
            <a:r>
              <a:rPr lang="it-IT" dirty="0" err="1" smtClean="0"/>
              <a:t>several</a:t>
            </a:r>
            <a:r>
              <a:rPr lang="it-IT" dirty="0" smtClean="0"/>
              <a:t> </a:t>
            </a:r>
            <a:r>
              <a:rPr lang="it-IT" dirty="0" err="1" smtClean="0"/>
              <a:t>sites</a:t>
            </a:r>
            <a:r>
              <a:rPr lang="it-IT" dirty="0" smtClean="0"/>
              <a:t> in the </a:t>
            </a:r>
            <a:r>
              <a:rPr lang="it-IT" dirty="0" err="1" smtClean="0"/>
              <a:t>vascular</a:t>
            </a:r>
            <a:r>
              <a:rPr lang="it-IT" dirty="0" smtClean="0"/>
              <a:t> </a:t>
            </a:r>
            <a:r>
              <a:rPr lang="it-IT" dirty="0" err="1" smtClean="0"/>
              <a:t>smooth</a:t>
            </a:r>
            <a:r>
              <a:rPr lang="it-IT" dirty="0" smtClean="0"/>
              <a:t> </a:t>
            </a:r>
            <a:r>
              <a:rPr lang="it-IT" dirty="0" err="1" smtClean="0"/>
              <a:t>muscle</a:t>
            </a:r>
            <a:r>
              <a:rPr lang="it-IT" dirty="0" smtClean="0"/>
              <a:t> </a:t>
            </a:r>
            <a:r>
              <a:rPr lang="it-IT" dirty="0" err="1" smtClean="0"/>
              <a:t>cell</a:t>
            </a:r>
            <a:r>
              <a:rPr lang="it-IT" dirty="0" smtClean="0"/>
              <a:t>. </a:t>
            </a:r>
            <a:r>
              <a:rPr lang="it-IT" dirty="0" err="1" smtClean="0"/>
              <a:t>Left</a:t>
            </a:r>
            <a:r>
              <a:rPr lang="it-IT" dirty="0" smtClean="0"/>
              <a:t> </a:t>
            </a:r>
            <a:r>
              <a:rPr lang="it-IT" dirty="0" err="1" smtClean="0"/>
              <a:t>panel</a:t>
            </a:r>
            <a:r>
              <a:rPr lang="it-IT" dirty="0" smtClean="0"/>
              <a:t>: Ca2+ </a:t>
            </a:r>
            <a:r>
              <a:rPr lang="it-IT" dirty="0" err="1" smtClean="0"/>
              <a:t>channel</a:t>
            </a:r>
            <a:r>
              <a:rPr lang="it-IT" dirty="0" smtClean="0"/>
              <a:t> </a:t>
            </a:r>
            <a:r>
              <a:rPr lang="it-IT" dirty="0" err="1" smtClean="0"/>
              <a:t>blockers</a:t>
            </a:r>
            <a:r>
              <a:rPr lang="it-IT" dirty="0" smtClean="0"/>
              <a:t> and </a:t>
            </a:r>
            <a:r>
              <a:rPr lang="it-IT" dirty="0" err="1" smtClean="0"/>
              <a:t>K+</a:t>
            </a:r>
            <a:r>
              <a:rPr lang="it-IT" dirty="0" smtClean="0"/>
              <a:t> </a:t>
            </a:r>
            <a:r>
              <a:rPr lang="it-IT" dirty="0" err="1" smtClean="0"/>
              <a:t>channel</a:t>
            </a:r>
            <a:r>
              <a:rPr lang="it-IT" dirty="0" smtClean="0"/>
              <a:t> </a:t>
            </a:r>
            <a:r>
              <a:rPr lang="it-IT" dirty="0" err="1" smtClean="0"/>
              <a:t>openers</a:t>
            </a:r>
            <a:r>
              <a:rPr lang="it-IT" dirty="0" smtClean="0"/>
              <a:t> </a:t>
            </a:r>
            <a:r>
              <a:rPr lang="it-IT" dirty="0" err="1" smtClean="0"/>
              <a:t>inhibit</a:t>
            </a:r>
            <a:r>
              <a:rPr lang="it-IT" dirty="0" smtClean="0"/>
              <a:t> the entry </a:t>
            </a:r>
            <a:r>
              <a:rPr lang="it-IT" dirty="0" err="1" smtClean="0"/>
              <a:t>of</a:t>
            </a:r>
            <a:r>
              <a:rPr lang="it-IT" dirty="0" smtClean="0"/>
              <a:t> Ca2+ </a:t>
            </a:r>
            <a:r>
              <a:rPr lang="it-IT" dirty="0" err="1" smtClean="0"/>
              <a:t>into</a:t>
            </a:r>
            <a:r>
              <a:rPr lang="it-IT" dirty="0" smtClean="0"/>
              <a:t> </a:t>
            </a:r>
            <a:r>
              <a:rPr lang="it-IT" dirty="0" err="1" smtClean="0"/>
              <a:t>vascular</a:t>
            </a:r>
            <a:r>
              <a:rPr lang="it-IT" dirty="0" smtClean="0"/>
              <a:t> </a:t>
            </a:r>
            <a:r>
              <a:rPr lang="it-IT" dirty="0" err="1" smtClean="0"/>
              <a:t>smooth</a:t>
            </a:r>
            <a:r>
              <a:rPr lang="it-IT" dirty="0" smtClean="0"/>
              <a:t> </a:t>
            </a:r>
            <a:r>
              <a:rPr lang="it-IT" dirty="0" err="1" smtClean="0"/>
              <a:t>muscle</a:t>
            </a:r>
            <a:r>
              <a:rPr lang="it-IT" dirty="0" smtClean="0"/>
              <a:t> </a:t>
            </a:r>
            <a:r>
              <a:rPr lang="it-IT" dirty="0" err="1" smtClean="0"/>
              <a:t>by</a:t>
            </a:r>
            <a:r>
              <a:rPr lang="it-IT" dirty="0" smtClean="0"/>
              <a:t> </a:t>
            </a:r>
            <a:r>
              <a:rPr lang="it-IT" dirty="0" err="1" smtClean="0"/>
              <a:t>decreasing</a:t>
            </a:r>
            <a:r>
              <a:rPr lang="it-IT" dirty="0" smtClean="0"/>
              <a:t> </a:t>
            </a:r>
            <a:r>
              <a:rPr lang="it-IT" dirty="0" err="1" smtClean="0"/>
              <a:t>activation</a:t>
            </a:r>
            <a:r>
              <a:rPr lang="it-IT" dirty="0" smtClean="0"/>
              <a:t> </a:t>
            </a:r>
            <a:r>
              <a:rPr lang="it-IT" dirty="0" err="1" smtClean="0"/>
              <a:t>of</a:t>
            </a:r>
            <a:r>
              <a:rPr lang="it-IT" dirty="0" smtClean="0"/>
              <a:t> </a:t>
            </a:r>
            <a:r>
              <a:rPr lang="it-IT" dirty="0" err="1" smtClean="0"/>
              <a:t>L-type</a:t>
            </a:r>
            <a:r>
              <a:rPr lang="it-IT" dirty="0" smtClean="0"/>
              <a:t> Ca2+ </a:t>
            </a:r>
            <a:r>
              <a:rPr lang="it-IT" dirty="0" err="1" smtClean="0"/>
              <a:t>channels</a:t>
            </a:r>
            <a:r>
              <a:rPr lang="it-IT" dirty="0" smtClean="0"/>
              <a:t>. ACE </a:t>
            </a:r>
            <a:r>
              <a:rPr lang="it-IT" dirty="0" err="1" smtClean="0"/>
              <a:t>inhibitors</a:t>
            </a:r>
            <a:r>
              <a:rPr lang="it-IT" dirty="0" smtClean="0"/>
              <a:t>, AT1 </a:t>
            </a:r>
            <a:r>
              <a:rPr lang="it-IT" dirty="0" err="1" smtClean="0"/>
              <a:t>antagonists</a:t>
            </a:r>
            <a:r>
              <a:rPr lang="it-IT" dirty="0" smtClean="0"/>
              <a:t>, alpha1 </a:t>
            </a:r>
            <a:r>
              <a:rPr lang="it-IT" dirty="0" err="1" smtClean="0"/>
              <a:t>antagonists</a:t>
            </a:r>
            <a:r>
              <a:rPr lang="it-IT" dirty="0" smtClean="0"/>
              <a:t> and </a:t>
            </a:r>
            <a:r>
              <a:rPr lang="it-IT" dirty="0" err="1" smtClean="0"/>
              <a:t>endothelin</a:t>
            </a:r>
            <a:r>
              <a:rPr lang="it-IT" dirty="0" smtClean="0"/>
              <a:t> </a:t>
            </a:r>
            <a:r>
              <a:rPr lang="it-IT" dirty="0" err="1" smtClean="0"/>
              <a:t>receptor</a:t>
            </a:r>
            <a:r>
              <a:rPr lang="it-IT" dirty="0" smtClean="0"/>
              <a:t> (</a:t>
            </a:r>
            <a:r>
              <a:rPr lang="it-IT" dirty="0" err="1" smtClean="0"/>
              <a:t>ETa</a:t>
            </a:r>
            <a:r>
              <a:rPr lang="it-IT" dirty="0" smtClean="0"/>
              <a:t>, </a:t>
            </a:r>
            <a:r>
              <a:rPr lang="it-IT" dirty="0" err="1" smtClean="0"/>
              <a:t>ETb</a:t>
            </a:r>
            <a:r>
              <a:rPr lang="it-IT" dirty="0" smtClean="0"/>
              <a:t>) </a:t>
            </a:r>
            <a:r>
              <a:rPr lang="it-IT" dirty="0" err="1" smtClean="0"/>
              <a:t>antagonists</a:t>
            </a:r>
            <a:r>
              <a:rPr lang="it-IT" dirty="0" smtClean="0"/>
              <a:t> </a:t>
            </a:r>
            <a:r>
              <a:rPr lang="it-IT" dirty="0" err="1" smtClean="0"/>
              <a:t>all</a:t>
            </a:r>
            <a:r>
              <a:rPr lang="it-IT" dirty="0" smtClean="0"/>
              <a:t> </a:t>
            </a:r>
            <a:r>
              <a:rPr lang="it-IT" dirty="0" err="1" smtClean="0"/>
              <a:t>decrease</a:t>
            </a:r>
            <a:r>
              <a:rPr lang="it-IT" dirty="0" smtClean="0"/>
              <a:t> </a:t>
            </a:r>
            <a:r>
              <a:rPr lang="it-IT" dirty="0" err="1" smtClean="0"/>
              <a:t>intracellular</a:t>
            </a:r>
            <a:r>
              <a:rPr lang="it-IT" dirty="0" smtClean="0"/>
              <a:t> Ca2+ </a:t>
            </a:r>
            <a:r>
              <a:rPr lang="it-IT" dirty="0" err="1" smtClean="0"/>
              <a:t>signaling</a:t>
            </a:r>
            <a:r>
              <a:rPr lang="it-IT" dirty="0" smtClean="0"/>
              <a:t>. The </a:t>
            </a:r>
            <a:r>
              <a:rPr lang="it-IT" dirty="0" err="1" smtClean="0"/>
              <a:t>decreased</a:t>
            </a:r>
            <a:r>
              <a:rPr lang="it-IT" dirty="0" smtClean="0"/>
              <a:t> </a:t>
            </a:r>
            <a:r>
              <a:rPr lang="it-IT" dirty="0" err="1" smtClean="0"/>
              <a:t>cytosolic</a:t>
            </a:r>
            <a:r>
              <a:rPr lang="it-IT" dirty="0" smtClean="0"/>
              <a:t> Ca2+ </a:t>
            </a:r>
            <a:r>
              <a:rPr lang="it-IT" dirty="0" err="1" smtClean="0"/>
              <a:t>results</a:t>
            </a:r>
            <a:r>
              <a:rPr lang="it-IT" dirty="0" smtClean="0"/>
              <a:t> in </a:t>
            </a:r>
            <a:r>
              <a:rPr lang="it-IT" dirty="0" err="1" smtClean="0"/>
              <a:t>less</a:t>
            </a:r>
            <a:r>
              <a:rPr lang="it-IT" dirty="0" smtClean="0"/>
              <a:t> </a:t>
            </a:r>
            <a:r>
              <a:rPr lang="it-IT" dirty="0" err="1" smtClean="0"/>
              <a:t>vascular</a:t>
            </a:r>
            <a:r>
              <a:rPr lang="it-IT" dirty="0" smtClean="0"/>
              <a:t> </a:t>
            </a:r>
            <a:r>
              <a:rPr lang="it-IT" dirty="0" err="1" smtClean="0"/>
              <a:t>smooth</a:t>
            </a:r>
            <a:r>
              <a:rPr lang="it-IT" dirty="0" smtClean="0"/>
              <a:t> </a:t>
            </a:r>
            <a:r>
              <a:rPr lang="it-IT" dirty="0" err="1" smtClean="0"/>
              <a:t>muscle</a:t>
            </a:r>
            <a:r>
              <a:rPr lang="it-IT" dirty="0" smtClean="0"/>
              <a:t> </a:t>
            </a:r>
            <a:r>
              <a:rPr lang="it-IT" dirty="0" err="1" smtClean="0"/>
              <a:t>cell</a:t>
            </a:r>
            <a:r>
              <a:rPr lang="it-IT" dirty="0" smtClean="0"/>
              <a:t> </a:t>
            </a:r>
            <a:r>
              <a:rPr lang="it-IT" dirty="0" err="1" smtClean="0"/>
              <a:t>contraction</a:t>
            </a:r>
            <a:r>
              <a:rPr lang="it-IT" dirty="0" smtClean="0"/>
              <a:t> and </a:t>
            </a:r>
            <a:r>
              <a:rPr lang="it-IT" dirty="0" err="1" smtClean="0"/>
              <a:t>hence</a:t>
            </a:r>
            <a:r>
              <a:rPr lang="it-IT" dirty="0" smtClean="0"/>
              <a:t> in </a:t>
            </a:r>
            <a:r>
              <a:rPr lang="it-IT" dirty="0" err="1" smtClean="0"/>
              <a:t>relaxation</a:t>
            </a:r>
            <a:r>
              <a:rPr lang="it-IT" dirty="0" smtClean="0"/>
              <a:t>. Right </a:t>
            </a:r>
            <a:r>
              <a:rPr lang="it-IT" dirty="0" err="1" smtClean="0"/>
              <a:t>panel</a:t>
            </a:r>
            <a:r>
              <a:rPr lang="it-IT" dirty="0" smtClean="0"/>
              <a:t>: ACE </a:t>
            </a:r>
            <a:r>
              <a:rPr lang="it-IT" dirty="0" err="1" smtClean="0"/>
              <a:t>inhibitors</a:t>
            </a:r>
            <a:r>
              <a:rPr lang="it-IT" dirty="0" smtClean="0"/>
              <a:t> </a:t>
            </a:r>
            <a:r>
              <a:rPr lang="it-IT" dirty="0" err="1" smtClean="0"/>
              <a:t>inhibit</a:t>
            </a:r>
            <a:r>
              <a:rPr lang="it-IT" dirty="0" smtClean="0"/>
              <a:t> </a:t>
            </a:r>
            <a:r>
              <a:rPr lang="it-IT" dirty="0" err="1" smtClean="0"/>
              <a:t>Kininase</a:t>
            </a:r>
            <a:r>
              <a:rPr lang="it-IT" dirty="0" smtClean="0"/>
              <a:t> II, </a:t>
            </a:r>
            <a:r>
              <a:rPr lang="it-IT" dirty="0" err="1" smtClean="0"/>
              <a:t>leading</a:t>
            </a:r>
            <a:r>
              <a:rPr lang="it-IT" dirty="0" smtClean="0"/>
              <a:t> </a:t>
            </a:r>
            <a:r>
              <a:rPr lang="it-IT" dirty="0" err="1" smtClean="0"/>
              <a:t>to</a:t>
            </a:r>
            <a:r>
              <a:rPr lang="it-IT" dirty="0" smtClean="0"/>
              <a:t> </a:t>
            </a:r>
            <a:r>
              <a:rPr lang="it-IT" dirty="0" err="1" smtClean="0"/>
              <a:t>increased</a:t>
            </a:r>
            <a:r>
              <a:rPr lang="it-IT" dirty="0" smtClean="0"/>
              <a:t> </a:t>
            </a:r>
            <a:r>
              <a:rPr lang="it-IT" dirty="0" err="1" smtClean="0"/>
              <a:t>level</a:t>
            </a:r>
            <a:r>
              <a:rPr lang="it-IT" dirty="0" smtClean="0"/>
              <a:t> </a:t>
            </a:r>
            <a:r>
              <a:rPr lang="it-IT" dirty="0" err="1" smtClean="0"/>
              <a:t>of</a:t>
            </a:r>
            <a:r>
              <a:rPr lang="it-IT" dirty="0" smtClean="0"/>
              <a:t> </a:t>
            </a:r>
            <a:r>
              <a:rPr lang="it-IT" dirty="0" err="1" smtClean="0"/>
              <a:t>bradykinin</a:t>
            </a:r>
            <a:r>
              <a:rPr lang="it-IT" dirty="0" smtClean="0"/>
              <a:t>. </a:t>
            </a:r>
            <a:r>
              <a:rPr lang="it-IT" dirty="0" err="1" smtClean="0"/>
              <a:t>Nitrates</a:t>
            </a:r>
            <a:r>
              <a:rPr lang="it-IT" dirty="0" smtClean="0"/>
              <a:t> </a:t>
            </a:r>
            <a:r>
              <a:rPr lang="it-IT" dirty="0" err="1" smtClean="0"/>
              <a:t>release</a:t>
            </a:r>
            <a:r>
              <a:rPr lang="it-IT" dirty="0" smtClean="0"/>
              <a:t> NO. </a:t>
            </a:r>
            <a:r>
              <a:rPr lang="it-IT" dirty="0" err="1" smtClean="0"/>
              <a:t>Sildenafil</a:t>
            </a:r>
            <a:r>
              <a:rPr lang="it-IT" dirty="0" smtClean="0"/>
              <a:t> </a:t>
            </a:r>
            <a:r>
              <a:rPr lang="it-IT" dirty="0" err="1" smtClean="0"/>
              <a:t>inhibits</a:t>
            </a:r>
            <a:r>
              <a:rPr lang="it-IT" dirty="0" smtClean="0"/>
              <a:t> </a:t>
            </a:r>
            <a:r>
              <a:rPr lang="it-IT" dirty="0" err="1" smtClean="0"/>
              <a:t>phosphodiesterase</a:t>
            </a:r>
            <a:r>
              <a:rPr lang="it-IT" dirty="0" smtClean="0"/>
              <a:t> (PDE). </a:t>
            </a:r>
            <a:r>
              <a:rPr lang="it-IT" dirty="0" err="1" smtClean="0"/>
              <a:t>These</a:t>
            </a:r>
            <a:r>
              <a:rPr lang="it-IT" dirty="0" smtClean="0"/>
              <a:t> </a:t>
            </a:r>
            <a:r>
              <a:rPr lang="it-IT" dirty="0" err="1" smtClean="0"/>
              <a:t>agents</a:t>
            </a:r>
            <a:r>
              <a:rPr lang="it-IT" dirty="0" smtClean="0"/>
              <a:t> </a:t>
            </a:r>
            <a:r>
              <a:rPr lang="it-IT" dirty="0" err="1" smtClean="0"/>
              <a:t>all</a:t>
            </a:r>
            <a:r>
              <a:rPr lang="it-IT" dirty="0" smtClean="0"/>
              <a:t> cause </a:t>
            </a:r>
            <a:r>
              <a:rPr lang="it-IT" dirty="0" err="1" smtClean="0"/>
              <a:t>an</a:t>
            </a:r>
            <a:r>
              <a:rPr lang="it-IT" dirty="0" smtClean="0"/>
              <a:t> </a:t>
            </a:r>
            <a:r>
              <a:rPr lang="it-IT" dirty="0" err="1" smtClean="0"/>
              <a:t>increase</a:t>
            </a:r>
            <a:r>
              <a:rPr lang="it-IT" dirty="0" smtClean="0"/>
              <a:t> in </a:t>
            </a:r>
            <a:r>
              <a:rPr lang="it-IT" dirty="0" err="1" smtClean="0"/>
              <a:t>cGMP</a:t>
            </a:r>
            <a:r>
              <a:rPr lang="it-IT" dirty="0" smtClean="0"/>
              <a:t>, </a:t>
            </a:r>
            <a:r>
              <a:rPr lang="it-IT" dirty="0" err="1" smtClean="0"/>
              <a:t>an</a:t>
            </a:r>
            <a:r>
              <a:rPr lang="it-IT" dirty="0" smtClean="0"/>
              <a:t> </a:t>
            </a:r>
            <a:r>
              <a:rPr lang="it-IT" dirty="0" err="1" smtClean="0"/>
              <a:t>effect</a:t>
            </a:r>
            <a:r>
              <a:rPr lang="it-IT" dirty="0" smtClean="0"/>
              <a:t> </a:t>
            </a:r>
            <a:r>
              <a:rPr lang="it-IT" dirty="0" err="1" smtClean="0"/>
              <a:t>that</a:t>
            </a:r>
            <a:r>
              <a:rPr lang="it-IT" dirty="0" smtClean="0"/>
              <a:t> </a:t>
            </a:r>
            <a:r>
              <a:rPr lang="it-IT" dirty="0" err="1" smtClean="0"/>
              <a:t>promotes</a:t>
            </a:r>
            <a:r>
              <a:rPr lang="it-IT" dirty="0" smtClean="0"/>
              <a:t> </a:t>
            </a:r>
            <a:r>
              <a:rPr lang="it-IT" dirty="0" err="1" smtClean="0"/>
              <a:t>vascular</a:t>
            </a:r>
            <a:r>
              <a:rPr lang="it-IT" dirty="0" smtClean="0"/>
              <a:t> </a:t>
            </a:r>
            <a:r>
              <a:rPr lang="it-IT" dirty="0" err="1" smtClean="0"/>
              <a:t>smooth</a:t>
            </a:r>
            <a:r>
              <a:rPr lang="it-IT" dirty="0" smtClean="0"/>
              <a:t> </a:t>
            </a:r>
            <a:r>
              <a:rPr lang="it-IT" dirty="0" err="1" smtClean="0"/>
              <a:t>muscle</a:t>
            </a:r>
            <a:r>
              <a:rPr lang="it-IT" dirty="0" smtClean="0"/>
              <a:t> </a:t>
            </a:r>
            <a:r>
              <a:rPr lang="it-IT" dirty="0" err="1" smtClean="0"/>
              <a:t>relaxation</a:t>
            </a:r>
            <a:r>
              <a:rPr lang="it-IT" dirty="0"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71E4A8A1-0CD5-4C66-9E34-CA1CA3852D40}" type="slidenum">
              <a:rPr lang="it-IT" smtClean="0"/>
              <a:pPr/>
              <a:t>173</a:t>
            </a:fld>
            <a:endParaRPr lang="it-IT"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it-IT" dirty="0" err="1" smtClean="0"/>
              <a:t>L-arginine</a:t>
            </a:r>
            <a:r>
              <a:rPr lang="it-IT" dirty="0" smtClean="0"/>
              <a:t> </a:t>
            </a:r>
            <a:r>
              <a:rPr lang="it-IT" dirty="0" err="1" smtClean="0"/>
              <a:t>is</a:t>
            </a:r>
            <a:r>
              <a:rPr lang="it-IT" dirty="0" smtClean="0"/>
              <a:t> </a:t>
            </a:r>
            <a:r>
              <a:rPr lang="it-IT" dirty="0" err="1" smtClean="0"/>
              <a:t>converted</a:t>
            </a:r>
            <a:r>
              <a:rPr lang="it-IT" dirty="0" smtClean="0"/>
              <a:t> in the </a:t>
            </a:r>
            <a:r>
              <a:rPr lang="it-IT" dirty="0" err="1" smtClean="0"/>
              <a:t>endothelium</a:t>
            </a:r>
            <a:r>
              <a:rPr lang="it-IT" dirty="0" smtClean="0"/>
              <a:t> </a:t>
            </a:r>
            <a:r>
              <a:rPr lang="it-IT" dirty="0" err="1" smtClean="0"/>
              <a:t>monolayer</a:t>
            </a:r>
            <a:r>
              <a:rPr lang="it-IT" dirty="0" smtClean="0"/>
              <a:t> </a:t>
            </a:r>
            <a:r>
              <a:rPr lang="it-IT" dirty="0" err="1" smtClean="0"/>
              <a:t>by</a:t>
            </a:r>
            <a:r>
              <a:rPr lang="it-IT" dirty="0" smtClean="0"/>
              <a:t> the </a:t>
            </a:r>
            <a:r>
              <a:rPr lang="it-IT" dirty="0" err="1" smtClean="0"/>
              <a:t>endothelial</a:t>
            </a:r>
            <a:r>
              <a:rPr lang="it-IT" dirty="0" smtClean="0"/>
              <a:t> </a:t>
            </a:r>
            <a:r>
              <a:rPr lang="it-IT" dirty="0" err="1" smtClean="0"/>
              <a:t>nitric</a:t>
            </a:r>
            <a:r>
              <a:rPr lang="it-IT" dirty="0" smtClean="0"/>
              <a:t> </a:t>
            </a:r>
            <a:r>
              <a:rPr lang="it-IT" dirty="0" err="1" smtClean="0"/>
              <a:t>oxide</a:t>
            </a:r>
            <a:r>
              <a:rPr lang="it-IT" dirty="0" smtClean="0"/>
              <a:t> </a:t>
            </a:r>
            <a:r>
              <a:rPr lang="it-IT" dirty="0" err="1" smtClean="0"/>
              <a:t>synthase</a:t>
            </a:r>
            <a:r>
              <a:rPr lang="it-IT" dirty="0" smtClean="0"/>
              <a:t> (</a:t>
            </a:r>
            <a:r>
              <a:rPr lang="it-IT" dirty="0" err="1" smtClean="0"/>
              <a:t>eNOS</a:t>
            </a:r>
            <a:r>
              <a:rPr lang="it-IT" dirty="0" smtClean="0"/>
              <a:t>) </a:t>
            </a:r>
            <a:r>
              <a:rPr lang="it-IT" dirty="0" err="1" smtClean="0"/>
              <a:t>to</a:t>
            </a:r>
            <a:r>
              <a:rPr lang="it-IT" dirty="0" smtClean="0"/>
              <a:t> NO, </a:t>
            </a:r>
            <a:r>
              <a:rPr lang="it-IT" dirty="0" err="1" smtClean="0"/>
              <a:t>which</a:t>
            </a:r>
            <a:r>
              <a:rPr lang="it-IT" dirty="0" smtClean="0"/>
              <a:t> </a:t>
            </a:r>
            <a:r>
              <a:rPr lang="it-IT" dirty="0" err="1" smtClean="0"/>
              <a:t>diffuses</a:t>
            </a:r>
            <a:r>
              <a:rPr lang="it-IT" dirty="0" smtClean="0"/>
              <a:t> </a:t>
            </a:r>
            <a:r>
              <a:rPr lang="it-IT" dirty="0" err="1" smtClean="0"/>
              <a:t>into</a:t>
            </a:r>
            <a:r>
              <a:rPr lang="it-IT" dirty="0" smtClean="0"/>
              <a:t> </a:t>
            </a:r>
            <a:r>
              <a:rPr lang="it-IT" dirty="0" err="1" smtClean="0"/>
              <a:t>both</a:t>
            </a:r>
            <a:r>
              <a:rPr lang="it-IT" dirty="0" smtClean="0"/>
              <a:t> the vessel lumen and the vessel </a:t>
            </a:r>
            <a:r>
              <a:rPr lang="it-IT" dirty="0" err="1" smtClean="0"/>
              <a:t>wall</a:t>
            </a:r>
            <a:r>
              <a:rPr lang="it-IT" dirty="0" smtClean="0"/>
              <a:t>, </a:t>
            </a:r>
            <a:r>
              <a:rPr lang="it-IT" dirty="0" err="1" smtClean="0"/>
              <a:t>thereby</a:t>
            </a:r>
            <a:r>
              <a:rPr lang="it-IT" dirty="0" smtClean="0"/>
              <a:t> </a:t>
            </a:r>
            <a:r>
              <a:rPr lang="it-IT" dirty="0" err="1" smtClean="0"/>
              <a:t>activating</a:t>
            </a:r>
            <a:r>
              <a:rPr lang="it-IT" dirty="0" smtClean="0"/>
              <a:t> </a:t>
            </a:r>
            <a:r>
              <a:rPr lang="it-IT" dirty="0" err="1" smtClean="0"/>
              <a:t>soluble</a:t>
            </a:r>
            <a:r>
              <a:rPr lang="it-IT" dirty="0" smtClean="0"/>
              <a:t> </a:t>
            </a:r>
            <a:r>
              <a:rPr lang="it-IT" dirty="0" err="1" smtClean="0"/>
              <a:t>guanylate</a:t>
            </a:r>
            <a:r>
              <a:rPr lang="it-IT" dirty="0" smtClean="0"/>
              <a:t> </a:t>
            </a:r>
            <a:r>
              <a:rPr lang="it-IT" dirty="0" err="1" smtClean="0"/>
              <a:t>cyclase</a:t>
            </a:r>
            <a:r>
              <a:rPr lang="it-IT" dirty="0" smtClean="0"/>
              <a:t> (</a:t>
            </a:r>
            <a:r>
              <a:rPr lang="it-IT" dirty="0" err="1" smtClean="0"/>
              <a:t>sGC</a:t>
            </a:r>
            <a:r>
              <a:rPr lang="it-IT" dirty="0" smtClean="0"/>
              <a:t>). </a:t>
            </a:r>
            <a:r>
              <a:rPr lang="it-IT" dirty="0" err="1" smtClean="0"/>
              <a:t>Haem-dependent</a:t>
            </a:r>
            <a:r>
              <a:rPr lang="it-IT" dirty="0" smtClean="0"/>
              <a:t> </a:t>
            </a:r>
            <a:r>
              <a:rPr lang="it-IT" dirty="0" err="1" smtClean="0"/>
              <a:t>sGC</a:t>
            </a:r>
            <a:r>
              <a:rPr lang="it-IT" dirty="0" smtClean="0"/>
              <a:t> </a:t>
            </a:r>
            <a:r>
              <a:rPr lang="it-IT" dirty="0" err="1" smtClean="0"/>
              <a:t>stimulators</a:t>
            </a:r>
            <a:r>
              <a:rPr lang="it-IT" dirty="0" smtClean="0"/>
              <a:t> and </a:t>
            </a:r>
            <a:r>
              <a:rPr lang="it-IT" dirty="0" err="1" smtClean="0"/>
              <a:t>haem-independent</a:t>
            </a:r>
            <a:r>
              <a:rPr lang="it-IT" dirty="0" smtClean="0"/>
              <a:t> </a:t>
            </a:r>
            <a:r>
              <a:rPr lang="it-IT" dirty="0" err="1" smtClean="0"/>
              <a:t>sGC</a:t>
            </a:r>
            <a:r>
              <a:rPr lang="it-IT" dirty="0" smtClean="0"/>
              <a:t> </a:t>
            </a:r>
            <a:r>
              <a:rPr lang="it-IT" dirty="0" err="1" smtClean="0"/>
              <a:t>activators</a:t>
            </a:r>
            <a:r>
              <a:rPr lang="it-IT" dirty="0" smtClean="0"/>
              <a:t> </a:t>
            </a:r>
            <a:r>
              <a:rPr lang="it-IT" dirty="0" err="1" smtClean="0"/>
              <a:t>increase</a:t>
            </a:r>
            <a:r>
              <a:rPr lang="it-IT" dirty="0" smtClean="0"/>
              <a:t> the </a:t>
            </a:r>
            <a:r>
              <a:rPr lang="it-IT" dirty="0" err="1" smtClean="0"/>
              <a:t>cellular</a:t>
            </a:r>
            <a:r>
              <a:rPr lang="it-IT" dirty="0" smtClean="0"/>
              <a:t> </a:t>
            </a:r>
            <a:r>
              <a:rPr lang="it-IT" dirty="0" err="1" smtClean="0"/>
              <a:t>cGMP</a:t>
            </a:r>
            <a:r>
              <a:rPr lang="it-IT" dirty="0" smtClean="0"/>
              <a:t> </a:t>
            </a:r>
            <a:r>
              <a:rPr lang="it-IT" dirty="0" err="1" smtClean="0"/>
              <a:t>concentration</a:t>
            </a:r>
            <a:r>
              <a:rPr lang="it-IT" dirty="0" smtClean="0"/>
              <a:t> via the </a:t>
            </a:r>
            <a:r>
              <a:rPr lang="it-IT" dirty="0" err="1" smtClean="0"/>
              <a:t>direct</a:t>
            </a:r>
            <a:r>
              <a:rPr lang="it-IT" dirty="0" smtClean="0"/>
              <a:t> </a:t>
            </a:r>
            <a:r>
              <a:rPr lang="it-IT" dirty="0" err="1" smtClean="0"/>
              <a:t>activation</a:t>
            </a:r>
            <a:r>
              <a:rPr lang="it-IT" dirty="0" smtClean="0"/>
              <a:t> </a:t>
            </a:r>
            <a:r>
              <a:rPr lang="it-IT" dirty="0" err="1" smtClean="0"/>
              <a:t>of</a:t>
            </a:r>
            <a:r>
              <a:rPr lang="it-IT" dirty="0" smtClean="0"/>
              <a:t> </a:t>
            </a:r>
            <a:r>
              <a:rPr lang="it-IT" dirty="0" err="1" smtClean="0"/>
              <a:t>sGC</a:t>
            </a:r>
            <a:r>
              <a:rPr lang="it-IT" dirty="0" smtClean="0"/>
              <a:t>, </a:t>
            </a:r>
            <a:r>
              <a:rPr lang="it-IT" dirty="0" err="1" smtClean="0"/>
              <a:t>which</a:t>
            </a:r>
            <a:r>
              <a:rPr lang="it-IT" dirty="0" smtClean="0"/>
              <a:t> </a:t>
            </a:r>
            <a:r>
              <a:rPr lang="it-IT" dirty="0" err="1" smtClean="0"/>
              <a:t>results</a:t>
            </a:r>
            <a:r>
              <a:rPr lang="it-IT" dirty="0" smtClean="0"/>
              <a:t> in </a:t>
            </a:r>
            <a:r>
              <a:rPr lang="it-IT" dirty="0" err="1" smtClean="0"/>
              <a:t>both</a:t>
            </a:r>
            <a:r>
              <a:rPr lang="it-IT" dirty="0" smtClean="0"/>
              <a:t> </a:t>
            </a:r>
            <a:r>
              <a:rPr lang="it-IT" dirty="0" err="1" smtClean="0"/>
              <a:t>vasorelaxation</a:t>
            </a:r>
            <a:r>
              <a:rPr lang="it-IT" dirty="0" smtClean="0"/>
              <a:t> and </a:t>
            </a:r>
            <a:r>
              <a:rPr lang="it-IT" dirty="0" err="1" smtClean="0"/>
              <a:t>inhibition</a:t>
            </a:r>
            <a:r>
              <a:rPr lang="it-IT" dirty="0" smtClean="0"/>
              <a:t> </a:t>
            </a:r>
            <a:r>
              <a:rPr lang="it-IT" dirty="0" err="1" smtClean="0"/>
              <a:t>of</a:t>
            </a:r>
            <a:r>
              <a:rPr lang="it-IT" dirty="0" smtClean="0"/>
              <a:t> </a:t>
            </a:r>
            <a:r>
              <a:rPr lang="it-IT" dirty="0" err="1" smtClean="0"/>
              <a:t>platelet</a:t>
            </a:r>
            <a:r>
              <a:rPr lang="it-IT" dirty="0" smtClean="0"/>
              <a:t> </a:t>
            </a:r>
            <a:r>
              <a:rPr lang="it-IT" dirty="0" err="1" smtClean="0"/>
              <a:t>aggregation</a:t>
            </a:r>
            <a:r>
              <a:rPr lang="it-IT" dirty="0" smtClean="0"/>
              <a:t>. In </a:t>
            </a:r>
            <a:r>
              <a:rPr lang="it-IT" dirty="0" err="1" smtClean="0"/>
              <a:t>contrast</a:t>
            </a:r>
            <a:r>
              <a:rPr lang="it-IT" dirty="0" smtClean="0"/>
              <a:t>, </a:t>
            </a:r>
            <a:r>
              <a:rPr lang="it-IT" dirty="0" err="1" smtClean="0"/>
              <a:t>organic</a:t>
            </a:r>
            <a:r>
              <a:rPr lang="it-IT" dirty="0" smtClean="0"/>
              <a:t> </a:t>
            </a:r>
            <a:r>
              <a:rPr lang="it-IT" dirty="0" err="1" smtClean="0"/>
              <a:t>nitrates</a:t>
            </a:r>
            <a:r>
              <a:rPr lang="it-IT" dirty="0" smtClean="0"/>
              <a:t> </a:t>
            </a:r>
            <a:r>
              <a:rPr lang="it-IT" dirty="0" err="1" smtClean="0"/>
              <a:t>require</a:t>
            </a:r>
            <a:r>
              <a:rPr lang="it-IT" dirty="0" smtClean="0"/>
              <a:t> </a:t>
            </a:r>
            <a:r>
              <a:rPr lang="it-IT" dirty="0" err="1" smtClean="0"/>
              <a:t>bioconversion</a:t>
            </a:r>
            <a:r>
              <a:rPr lang="it-IT" dirty="0" smtClean="0"/>
              <a:t> </a:t>
            </a:r>
            <a:r>
              <a:rPr lang="it-IT" dirty="0" err="1" smtClean="0"/>
              <a:t>to</a:t>
            </a:r>
            <a:r>
              <a:rPr lang="it-IT" dirty="0" smtClean="0"/>
              <a:t> </a:t>
            </a:r>
            <a:r>
              <a:rPr lang="it-IT" dirty="0" err="1" smtClean="0"/>
              <a:t>release</a:t>
            </a:r>
            <a:r>
              <a:rPr lang="it-IT" dirty="0" smtClean="0"/>
              <a:t> NO, </a:t>
            </a:r>
            <a:r>
              <a:rPr lang="it-IT" dirty="0" err="1" smtClean="0"/>
              <a:t>which</a:t>
            </a:r>
            <a:r>
              <a:rPr lang="it-IT" dirty="0" smtClean="0"/>
              <a:t> </a:t>
            </a:r>
            <a:r>
              <a:rPr lang="it-IT" dirty="0" err="1" smtClean="0"/>
              <a:t>is</a:t>
            </a:r>
            <a:r>
              <a:rPr lang="it-IT" dirty="0" smtClean="0"/>
              <a:t> </a:t>
            </a:r>
            <a:r>
              <a:rPr lang="it-IT" dirty="0" err="1" smtClean="0"/>
              <a:t>not</a:t>
            </a:r>
            <a:r>
              <a:rPr lang="it-IT" dirty="0" smtClean="0"/>
              <a:t> </a:t>
            </a:r>
            <a:r>
              <a:rPr lang="it-IT" dirty="0" err="1" smtClean="0"/>
              <a:t>implemented</a:t>
            </a:r>
            <a:r>
              <a:rPr lang="it-IT" dirty="0" smtClean="0"/>
              <a:t> in </a:t>
            </a:r>
            <a:r>
              <a:rPr lang="it-IT" dirty="0" err="1" smtClean="0"/>
              <a:t>platelets</a:t>
            </a:r>
            <a:r>
              <a:rPr lang="it-IT" dirty="0" smtClean="0"/>
              <a:t>, </a:t>
            </a:r>
            <a:r>
              <a:rPr lang="it-IT" dirty="0" err="1" smtClean="0"/>
              <a:t>leading</a:t>
            </a:r>
            <a:r>
              <a:rPr lang="it-IT" dirty="0" smtClean="0"/>
              <a:t> </a:t>
            </a:r>
            <a:r>
              <a:rPr lang="it-IT" dirty="0" err="1" smtClean="0"/>
              <a:t>to</a:t>
            </a:r>
            <a:r>
              <a:rPr lang="it-IT" dirty="0" smtClean="0"/>
              <a:t> </a:t>
            </a:r>
            <a:r>
              <a:rPr lang="it-IT" dirty="0" err="1" smtClean="0"/>
              <a:t>poor</a:t>
            </a:r>
            <a:r>
              <a:rPr lang="it-IT" dirty="0" smtClean="0"/>
              <a:t> </a:t>
            </a:r>
            <a:r>
              <a:rPr lang="it-IT" dirty="0" err="1" smtClean="0"/>
              <a:t>anti-aggregatory</a:t>
            </a:r>
            <a:r>
              <a:rPr lang="it-IT" dirty="0" smtClean="0"/>
              <a:t> </a:t>
            </a:r>
            <a:r>
              <a:rPr lang="it-IT" dirty="0" err="1" smtClean="0"/>
              <a:t>effect</a:t>
            </a:r>
            <a:r>
              <a:rPr lang="it-IT" dirty="0" smtClean="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9B1CB678-E460-4EDA-BACA-697C23DB7854}" type="slidenum">
              <a:rPr lang="it-IT" smtClean="0"/>
              <a:pPr/>
              <a:t>186</a:t>
            </a:fld>
            <a:endParaRPr lang="it-IT"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it-IT"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3269CFE8-2389-428F-A6D7-0A0F439D0B81}" type="slidenum">
              <a:rPr lang="it-IT" smtClean="0"/>
              <a:pPr/>
              <a:t>187</a:t>
            </a:fld>
            <a:endParaRPr lang="it-IT"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it-IT" dirty="0" smtClean="0"/>
              <a:t>Meccanismi neuroendocrini attivati in seguito a una diminuzione della pressione sistemica causata da vasodilatatori. L’evento finale è n aumento della pressione sistemica che pertanto compromette l’efficacia della </a:t>
            </a:r>
            <a:r>
              <a:rPr lang="it-IT" dirty="0" err="1" smtClean="0"/>
              <a:t>terapiacon</a:t>
            </a:r>
            <a:r>
              <a:rPr lang="it-IT" dirty="0" smtClean="0"/>
              <a:t> vasodilatatori. Tale efficacia può essere preservata attraverso la </a:t>
            </a:r>
            <a:r>
              <a:rPr lang="it-IT" dirty="0" err="1" smtClean="0"/>
              <a:t>co-somministrazione</a:t>
            </a:r>
            <a:r>
              <a:rPr lang="it-IT" dirty="0" smtClean="0"/>
              <a:t> di beta bloccanti e di un diuretico.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BCB8C43-E822-45C1-998E-1781DA035F5D}" type="slidenum">
              <a:rPr lang="en-GB"/>
              <a:pPr/>
              <a:t>11</a:t>
            </a:fld>
            <a:endParaRPr lang="en-GB"/>
          </a:p>
        </p:txBody>
      </p:sp>
      <p:sp>
        <p:nvSpPr>
          <p:cNvPr id="97281" name="Text Box 1"/>
          <p:cNvSpPr txBox="1">
            <a:spLocks noChangeArrowheads="1"/>
          </p:cNvSpPr>
          <p:nvPr/>
        </p:nvSpPr>
        <p:spPr bwMode="auto">
          <a:xfrm>
            <a:off x="914400" y="742950"/>
            <a:ext cx="4953000" cy="3714750"/>
          </a:xfrm>
          <a:prstGeom prst="rect">
            <a:avLst/>
          </a:prstGeom>
          <a:solidFill>
            <a:srgbClr val="FFFFFF"/>
          </a:solidFill>
          <a:ln w="9360">
            <a:solidFill>
              <a:srgbClr val="000000"/>
            </a:solidFill>
            <a:miter lim="800000"/>
            <a:headEnd/>
            <a:tailEnd/>
          </a:ln>
          <a:effectLst/>
        </p:spPr>
        <p:txBody>
          <a:bodyPr wrap="none" anchor="ctr"/>
          <a:lstStyle/>
          <a:p>
            <a:endParaRPr lang="it-IT"/>
          </a:p>
        </p:txBody>
      </p:sp>
      <p:sp>
        <p:nvSpPr>
          <p:cNvPr id="97282" name="Text Box 2"/>
          <p:cNvSpPr txBox="1">
            <a:spLocks noGrp="1" noChangeArrowheads="1"/>
          </p:cNvSpPr>
          <p:nvPr>
            <p:ph type="body"/>
          </p:nvPr>
        </p:nvSpPr>
        <p:spPr bwMode="auto">
          <a:xfrm>
            <a:off x="904875" y="4705350"/>
            <a:ext cx="4972050" cy="4459288"/>
          </a:xfrm>
          <a:prstGeom prst="rect">
            <a:avLst/>
          </a:prstGeom>
          <a:noFill/>
          <a:ln>
            <a:round/>
            <a:headEnd/>
            <a:tailEnd/>
          </a:ln>
        </p:spPr>
        <p:txBody>
          <a:bodyPr lIns="91080" rIns="91080"/>
          <a:lstStyle/>
          <a:p>
            <a:pPr algn="ctr">
              <a:spcBef>
                <a:spcPts val="4388"/>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1700">
                <a:ea typeface="MS Gothic" charset="-128"/>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DED178B-DCEC-4652-BBC6-2BD61FE56875}" type="slidenum">
              <a:rPr lang="en-GB"/>
              <a:pPr/>
              <a:t>12</a:t>
            </a:fld>
            <a:endParaRPr lang="en-GB"/>
          </a:p>
        </p:txBody>
      </p:sp>
      <p:sp>
        <p:nvSpPr>
          <p:cNvPr id="98305" name="Text Box 1"/>
          <p:cNvSpPr txBox="1">
            <a:spLocks noChangeArrowheads="1"/>
          </p:cNvSpPr>
          <p:nvPr/>
        </p:nvSpPr>
        <p:spPr bwMode="auto">
          <a:xfrm>
            <a:off x="914400" y="742950"/>
            <a:ext cx="4953000" cy="3714750"/>
          </a:xfrm>
          <a:prstGeom prst="rect">
            <a:avLst/>
          </a:prstGeom>
          <a:solidFill>
            <a:srgbClr val="FFFFFF"/>
          </a:solidFill>
          <a:ln w="9360">
            <a:solidFill>
              <a:srgbClr val="000000"/>
            </a:solidFill>
            <a:miter lim="800000"/>
            <a:headEnd/>
            <a:tailEnd/>
          </a:ln>
          <a:effectLst/>
        </p:spPr>
        <p:txBody>
          <a:bodyPr wrap="none" anchor="ctr"/>
          <a:lstStyle/>
          <a:p>
            <a:endParaRPr lang="it-IT"/>
          </a:p>
        </p:txBody>
      </p:sp>
      <p:sp>
        <p:nvSpPr>
          <p:cNvPr id="98306" name="Rectangle 2"/>
          <p:cNvSpPr txBox="1">
            <a:spLocks noGrp="1" noChangeArrowheads="1"/>
          </p:cNvSpPr>
          <p:nvPr>
            <p:ph type="body"/>
          </p:nvPr>
        </p:nvSpPr>
        <p:spPr bwMode="auto">
          <a:xfrm>
            <a:off x="914400" y="4343400"/>
            <a:ext cx="5022850" cy="4114800"/>
          </a:xfrm>
          <a:prstGeom prst="rect">
            <a:avLst/>
          </a:prstGeom>
          <a:noFill/>
          <a:ln>
            <a:round/>
            <a:headEnd/>
            <a:tailEnd/>
          </a:ln>
        </p:spPr>
        <p:txBody>
          <a:bodyPr wrap="none" anchor="ct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4AE5CCC-441A-472A-B47B-2F2FDC3FB969}" type="slidenum">
              <a:rPr lang="en-GB"/>
              <a:pPr/>
              <a:t>15</a:t>
            </a:fld>
            <a:endParaRPr lang="en-GB"/>
          </a:p>
        </p:txBody>
      </p:sp>
      <p:sp>
        <p:nvSpPr>
          <p:cNvPr id="91137" name="Text Box 1"/>
          <p:cNvSpPr txBox="1">
            <a:spLocks noChangeArrowheads="1"/>
          </p:cNvSpPr>
          <p:nvPr/>
        </p:nvSpPr>
        <p:spPr bwMode="auto">
          <a:xfrm>
            <a:off x="914400" y="742950"/>
            <a:ext cx="4953000" cy="3714750"/>
          </a:xfrm>
          <a:prstGeom prst="rect">
            <a:avLst/>
          </a:prstGeom>
          <a:solidFill>
            <a:srgbClr val="FFFFFF"/>
          </a:solidFill>
          <a:ln w="9360">
            <a:solidFill>
              <a:srgbClr val="000000"/>
            </a:solidFill>
            <a:miter lim="800000"/>
            <a:headEnd/>
            <a:tailEnd/>
          </a:ln>
          <a:effectLst/>
        </p:spPr>
        <p:txBody>
          <a:bodyPr wrap="none" anchor="ctr"/>
          <a:lstStyle/>
          <a:p>
            <a:endParaRPr lang="it-IT"/>
          </a:p>
        </p:txBody>
      </p:sp>
      <p:sp>
        <p:nvSpPr>
          <p:cNvPr id="91138" name="Text Box 2"/>
          <p:cNvSpPr txBox="1">
            <a:spLocks noGrp="1" noChangeArrowheads="1"/>
          </p:cNvSpPr>
          <p:nvPr>
            <p:ph type="body"/>
          </p:nvPr>
        </p:nvSpPr>
        <p:spPr bwMode="auto">
          <a:xfrm>
            <a:off x="904875" y="4705350"/>
            <a:ext cx="4972050" cy="4459288"/>
          </a:xfrm>
          <a:prstGeom prst="rect">
            <a:avLst/>
          </a:prstGeom>
          <a:noFill/>
          <a:ln>
            <a:round/>
            <a:headEnd/>
            <a:tailEnd/>
          </a:ln>
        </p:spPr>
        <p:txBody>
          <a:bodyPr lIns="91080" rIns="91080"/>
          <a:lstStyle/>
          <a:p>
            <a:pPr algn="ctr">
              <a:spcBef>
                <a:spcPts val="4388"/>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1700">
                <a:ea typeface="MS Gothic" charset="-128"/>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5505D50-D3F8-430C-8379-69144B71F482}" type="slidenum">
              <a:rPr lang="en-GB"/>
              <a:pPr/>
              <a:t>18</a:t>
            </a:fld>
            <a:endParaRPr lang="en-GB"/>
          </a:p>
        </p:txBody>
      </p:sp>
      <p:sp>
        <p:nvSpPr>
          <p:cNvPr id="93185" name="Text Box 1"/>
          <p:cNvSpPr txBox="1">
            <a:spLocks noChangeArrowheads="1"/>
          </p:cNvSpPr>
          <p:nvPr/>
        </p:nvSpPr>
        <p:spPr bwMode="auto">
          <a:xfrm>
            <a:off x="900113" y="760413"/>
            <a:ext cx="4967287" cy="3725862"/>
          </a:xfrm>
          <a:prstGeom prst="rect">
            <a:avLst/>
          </a:prstGeom>
          <a:solidFill>
            <a:srgbClr val="FFFFFF"/>
          </a:solidFill>
          <a:ln w="9360">
            <a:solidFill>
              <a:srgbClr val="000000"/>
            </a:solidFill>
            <a:miter lim="800000"/>
            <a:headEnd/>
            <a:tailEnd/>
          </a:ln>
          <a:effectLst/>
        </p:spPr>
        <p:txBody>
          <a:bodyPr wrap="none" anchor="ctr"/>
          <a:lstStyle/>
          <a:p>
            <a:endParaRPr lang="it-IT"/>
          </a:p>
        </p:txBody>
      </p:sp>
      <p:sp>
        <p:nvSpPr>
          <p:cNvPr id="93186" name="Rectangle 2"/>
          <p:cNvSpPr txBox="1">
            <a:spLocks noGrp="1" noChangeArrowheads="1"/>
          </p:cNvSpPr>
          <p:nvPr>
            <p:ph type="body"/>
          </p:nvPr>
        </p:nvSpPr>
        <p:spPr bwMode="auto">
          <a:xfrm>
            <a:off x="914400" y="4343400"/>
            <a:ext cx="5022850" cy="4114800"/>
          </a:xfrm>
          <a:prstGeom prst="rect">
            <a:avLst/>
          </a:prstGeom>
          <a:noFill/>
          <a:ln>
            <a:round/>
            <a:headEnd/>
            <a:tailEnd/>
          </a:ln>
        </p:spPr>
        <p:txBody>
          <a:bodyPr wrap="none" anchor="ct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E578C30F-9071-4450-B2E8-F4F393C2EE51}" type="slidenum">
              <a:rPr lang="it-IT"/>
              <a:pPr/>
              <a:t>19</a:t>
            </a:fld>
            <a:endParaRPr lang="it-IT"/>
          </a:p>
        </p:txBody>
      </p:sp>
      <p:sp>
        <p:nvSpPr>
          <p:cNvPr id="46083" name="Rectangle 2"/>
          <p:cNvSpPr>
            <a:spLocks noGrp="1" noRot="1" noChangeAspect="1" noChangeArrowheads="1" noTextEdit="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E0A7CBB3-B68F-4F19-B9E1-615340DCA32E}" type="slidenum">
              <a:rPr lang="it-IT"/>
              <a:pPr/>
              <a:t>20</a:t>
            </a:fld>
            <a:endParaRPr lang="it-IT"/>
          </a:p>
        </p:txBody>
      </p:sp>
      <p:sp>
        <p:nvSpPr>
          <p:cNvPr id="45059" name="Rectangle 2"/>
          <p:cNvSpPr>
            <a:spLocks noGrp="1" noRot="1" noChangeAspect="1" noChangeArrowheads="1" noTextEdit="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1D7AD7B-66F1-486F-A3BD-4714BC8E68CC}" type="slidenum">
              <a:rPr lang="en-GB"/>
              <a:pPr/>
              <a:t>21</a:t>
            </a:fld>
            <a:endParaRPr lang="en-GB"/>
          </a:p>
        </p:txBody>
      </p:sp>
      <p:sp>
        <p:nvSpPr>
          <p:cNvPr id="94209" name="Text Box 1"/>
          <p:cNvSpPr txBox="1">
            <a:spLocks noChangeArrowheads="1"/>
          </p:cNvSpPr>
          <p:nvPr/>
        </p:nvSpPr>
        <p:spPr bwMode="auto">
          <a:xfrm>
            <a:off x="914400" y="742950"/>
            <a:ext cx="4953000" cy="3714750"/>
          </a:xfrm>
          <a:prstGeom prst="rect">
            <a:avLst/>
          </a:prstGeom>
          <a:solidFill>
            <a:srgbClr val="FFFFFF"/>
          </a:solidFill>
          <a:ln w="9360">
            <a:solidFill>
              <a:srgbClr val="000000"/>
            </a:solidFill>
            <a:miter lim="800000"/>
            <a:headEnd/>
            <a:tailEnd/>
          </a:ln>
          <a:effectLst/>
        </p:spPr>
        <p:txBody>
          <a:bodyPr wrap="none" anchor="ctr"/>
          <a:lstStyle/>
          <a:p>
            <a:endParaRPr lang="it-IT"/>
          </a:p>
        </p:txBody>
      </p:sp>
      <p:sp>
        <p:nvSpPr>
          <p:cNvPr id="94210" name="Text Box 2"/>
          <p:cNvSpPr txBox="1">
            <a:spLocks noGrp="1" noChangeArrowheads="1"/>
          </p:cNvSpPr>
          <p:nvPr>
            <p:ph type="body"/>
          </p:nvPr>
        </p:nvSpPr>
        <p:spPr bwMode="auto">
          <a:xfrm>
            <a:off x="904875" y="4705350"/>
            <a:ext cx="4972050" cy="4459288"/>
          </a:xfrm>
          <a:prstGeom prst="rect">
            <a:avLst/>
          </a:prstGeom>
          <a:noFill/>
          <a:ln>
            <a:round/>
            <a:headEnd/>
            <a:tailEnd/>
          </a:ln>
        </p:spPr>
        <p:txBody>
          <a:bodyPr lIns="91080" rIns="91080"/>
          <a:lstStyle/>
          <a:p>
            <a:pPr algn="ctr">
              <a:spcBef>
                <a:spcPts val="4388"/>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1700">
                <a:ea typeface="MS Gothic" charset="-128"/>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egnaposto immagine diapositiva 1"/>
          <p:cNvSpPr>
            <a:spLocks noGrp="1" noRot="1" noChangeAspect="1" noTextEdit="1"/>
          </p:cNvSpPr>
          <p:nvPr>
            <p:ph type="sldImg"/>
          </p:nvPr>
        </p:nvSpPr>
        <p:spPr>
          <a:ln/>
        </p:spPr>
      </p:sp>
      <p:sp>
        <p:nvSpPr>
          <p:cNvPr id="76803" name="Segnaposto note 2"/>
          <p:cNvSpPr>
            <a:spLocks noGrp="1"/>
          </p:cNvSpPr>
          <p:nvPr>
            <p:ph type="body" idx="1"/>
          </p:nvPr>
        </p:nvSpPr>
        <p:spPr>
          <a:noFill/>
          <a:ln/>
        </p:spPr>
        <p:txBody>
          <a:bodyPr/>
          <a:lstStyle/>
          <a:p>
            <a:endParaRPr lang="it-IT" smtClean="0"/>
          </a:p>
        </p:txBody>
      </p:sp>
      <p:sp>
        <p:nvSpPr>
          <p:cNvPr id="76804" name="Segnaposto numero diapositiva 3"/>
          <p:cNvSpPr>
            <a:spLocks noGrp="1"/>
          </p:cNvSpPr>
          <p:nvPr>
            <p:ph type="sldNum" sz="quarter" idx="5"/>
          </p:nvPr>
        </p:nvSpPr>
        <p:spPr>
          <a:noFill/>
        </p:spPr>
        <p:txBody>
          <a:bodyPr/>
          <a:lstStyle/>
          <a:p>
            <a:fld id="{B6E6D492-E1C6-47BD-900F-2A889FA9BBB7}" type="slidenum">
              <a:rPr lang="it-IT" smtClean="0"/>
              <a:pPr/>
              <a:t>69</a:t>
            </a:fld>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DA8BB-0D18-469F-8022-DD923457DE3A}" type="datetimeFigureOut">
              <a:rPr lang="nl-BE" smtClean="0"/>
              <a:pPr/>
              <a:t>25/10/2016</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5274F97-0F13-42E5-9A1D-07478243785D}" type="slidenum">
              <a:rPr lang="nl-BE" smtClean="0"/>
              <a:pPr/>
              <a:t>‹N›</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9549DC9-7D30-4F2C-8C0F-FA800B08E9FE}"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piè di pagina 2"/>
          <p:cNvSpPr>
            <a:spLocks noGrp="1"/>
          </p:cNvSpPr>
          <p:nvPr>
            <p:ph type="ftr" sz="quarter" idx="10"/>
          </p:nvPr>
        </p:nvSpPr>
        <p:spPr/>
        <p:txBody>
          <a:bodyPr/>
          <a:lstStyle>
            <a:lvl1pPr>
              <a:defRPr/>
            </a:lvl1pPr>
          </a:lstStyle>
          <a:p>
            <a:endParaRPr lang="it-IT"/>
          </a:p>
        </p:txBody>
      </p:sp>
      <p:sp>
        <p:nvSpPr>
          <p:cNvPr id="4" name="Segnaposto numero diapositiva 3"/>
          <p:cNvSpPr>
            <a:spLocks noGrp="1"/>
          </p:cNvSpPr>
          <p:nvPr>
            <p:ph type="sldNum" sz="quarter" idx="11"/>
          </p:nvPr>
        </p:nvSpPr>
        <p:spPr/>
        <p:txBody>
          <a:bodyPr/>
          <a:lstStyle>
            <a:lvl1pPr>
              <a:defRPr/>
            </a:lvl1pPr>
          </a:lstStyle>
          <a:p>
            <a:fld id="{ACBCF60D-F2FE-4AFE-8F24-F260B72E3A10}" type="slidenum">
              <a:rPr lang="it-IT"/>
              <a:pPr/>
              <a:t>‹N›</a:t>
            </a:fld>
            <a:endParaRPr lang="it-IT"/>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63550"/>
            <a:ext cx="7764463" cy="1427163"/>
          </a:xfrm>
        </p:spPr>
        <p:txBody>
          <a:bodyPr/>
          <a:lstStyle/>
          <a:p>
            <a:r>
              <a:rPr lang="it-IT" smtClean="0"/>
              <a:t>Fare clic per modificare lo stile del titolo</a:t>
            </a:r>
            <a:endParaRPr lang="it-IT"/>
          </a:p>
        </p:txBody>
      </p:sp>
      <p:sp>
        <p:nvSpPr>
          <p:cNvPr id="3" name="Segnaposto data 2"/>
          <p:cNvSpPr>
            <a:spLocks noGrp="1"/>
          </p:cNvSpPr>
          <p:nvPr>
            <p:ph type="dt" idx="10"/>
          </p:nvPr>
        </p:nvSpPr>
        <p:spPr>
          <a:xfrm>
            <a:off x="685800" y="6248400"/>
            <a:ext cx="1897063" cy="449263"/>
          </a:xfrm>
        </p:spPr>
        <p:txBody>
          <a:bodyPr/>
          <a:lstStyle>
            <a:lvl1pPr>
              <a:defRPr/>
            </a:lvl1pPr>
          </a:lstStyle>
          <a:p>
            <a:endParaRPr lang="en-GB"/>
          </a:p>
        </p:txBody>
      </p:sp>
      <p:sp>
        <p:nvSpPr>
          <p:cNvPr id="4" name="Segnaposto piè di pagina 3"/>
          <p:cNvSpPr>
            <a:spLocks noGrp="1"/>
          </p:cNvSpPr>
          <p:nvPr>
            <p:ph type="ftr" idx="11"/>
          </p:nvPr>
        </p:nvSpPr>
        <p:spPr>
          <a:xfrm>
            <a:off x="3124200" y="6248400"/>
            <a:ext cx="2887663" cy="449263"/>
          </a:xfrm>
        </p:spPr>
        <p:txBody>
          <a:bodyPr/>
          <a:lstStyle>
            <a:lvl1pPr>
              <a:defRPr/>
            </a:lvl1pPr>
          </a:lstStyle>
          <a:p>
            <a:endParaRPr lang="en-GB"/>
          </a:p>
        </p:txBody>
      </p:sp>
      <p:sp>
        <p:nvSpPr>
          <p:cNvPr id="5" name="Segnaposto numero diapositiva 4"/>
          <p:cNvSpPr>
            <a:spLocks noGrp="1"/>
          </p:cNvSpPr>
          <p:nvPr>
            <p:ph type="sldNum" idx="12"/>
          </p:nvPr>
        </p:nvSpPr>
        <p:spPr>
          <a:xfrm>
            <a:off x="6553200" y="6248400"/>
            <a:ext cx="1897063" cy="449263"/>
          </a:xfrm>
        </p:spPr>
        <p:txBody>
          <a:bodyPr/>
          <a:lstStyle>
            <a:lvl1pPr>
              <a:defRPr/>
            </a:lvl1pPr>
          </a:lstStyle>
          <a:p>
            <a:fld id="{47168E63-300E-444E-A348-00A7B942309D}" type="slidenum">
              <a:rPr lang="en-GB"/>
              <a:pPr/>
              <a:t>‹N›</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idx="10"/>
          </p:nvPr>
        </p:nvSpPr>
        <p:spPr/>
        <p:txBody>
          <a:bodyPr/>
          <a:lstStyle>
            <a:lvl1pPr>
              <a:defRPr/>
            </a:lvl1pPr>
          </a:lstStyle>
          <a:p>
            <a:endParaRPr lang="en-GB"/>
          </a:p>
        </p:txBody>
      </p:sp>
      <p:sp>
        <p:nvSpPr>
          <p:cNvPr id="5" name="Segnaposto piè di pagina 4"/>
          <p:cNvSpPr>
            <a:spLocks noGrp="1"/>
          </p:cNvSpPr>
          <p:nvPr>
            <p:ph type="ftr" idx="11"/>
          </p:nvPr>
        </p:nvSpPr>
        <p:spPr/>
        <p:txBody>
          <a:bodyPr/>
          <a:lstStyle>
            <a:lvl1pPr>
              <a:defRPr/>
            </a:lvl1pPr>
          </a:lstStyle>
          <a:p>
            <a:endParaRPr lang="en-GB"/>
          </a:p>
        </p:txBody>
      </p:sp>
      <p:sp>
        <p:nvSpPr>
          <p:cNvPr id="6" name="Segnaposto numero diapositiva 5"/>
          <p:cNvSpPr>
            <a:spLocks noGrp="1"/>
          </p:cNvSpPr>
          <p:nvPr>
            <p:ph type="sldNum" idx="12"/>
          </p:nvPr>
        </p:nvSpPr>
        <p:spPr/>
        <p:txBody>
          <a:bodyPr/>
          <a:lstStyle>
            <a:lvl1pPr>
              <a:defRPr/>
            </a:lvl1pPr>
          </a:lstStyle>
          <a:p>
            <a:fld id="{5BB0C531-93A2-41BD-86E4-25B85824201F}" type="slidenum">
              <a:rPr lang="en-GB"/>
              <a:pPr/>
              <a:t>‹N›</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8C963-91E9-4D0C-BFD9-A4A1BB46E3E0}" type="datetimeFigureOut">
              <a:rPr lang="it-IT" smtClean="0"/>
              <a:pPr/>
              <a:t>25/10/2016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1254A-E8AB-49D6-B9E3-A40236F2168B}"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12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7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1.xml"/><Relationship Id="rId4" Type="http://schemas.openxmlformats.org/officeDocument/2006/relationships/image" Target="../media/image184.jpeg"/></Relationships>
</file>

<file path=ppt/slides/_rels/slide18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19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9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395536" y="332656"/>
            <a:ext cx="8421688" cy="1241425"/>
          </a:xfrm>
        </p:spPr>
        <p:txBody>
          <a:bodyPr/>
          <a:lstStyle/>
          <a:p>
            <a:r>
              <a:rPr lang="it-IT" dirty="0">
                <a:solidFill>
                  <a:schemeClr val="accent2"/>
                </a:solidFill>
                <a:latin typeface="Broadway" pitchFamily="82" charset="0"/>
              </a:rPr>
              <a:t>Farmaci attivi sul sistema cardiovascolare</a:t>
            </a:r>
          </a:p>
        </p:txBody>
      </p:sp>
      <p:sp>
        <p:nvSpPr>
          <p:cNvPr id="4" name="Text Box 4"/>
          <p:cNvSpPr txBox="1">
            <a:spLocks noChangeArrowheads="1"/>
          </p:cNvSpPr>
          <p:nvPr/>
        </p:nvSpPr>
        <p:spPr bwMode="auto">
          <a:xfrm>
            <a:off x="827584" y="3429000"/>
            <a:ext cx="7696200" cy="3109185"/>
          </a:xfrm>
          <a:prstGeom prst="rect">
            <a:avLst/>
          </a:prstGeom>
          <a:noFill/>
          <a:ln w="9525">
            <a:noFill/>
            <a:miter lim="800000"/>
            <a:headEnd/>
            <a:tailEnd/>
          </a:ln>
          <a:effectLst/>
        </p:spPr>
        <p:txBody>
          <a:bodyPr lIns="92075" tIns="46038" rIns="92075" bIns="46038">
            <a:spAutoFit/>
          </a:bodyPr>
          <a:lstStyle/>
          <a:p>
            <a:pPr algn="just">
              <a:spcBef>
                <a:spcPct val="50000"/>
              </a:spcBef>
              <a:buFontTx/>
              <a:buChar char="-"/>
            </a:pPr>
            <a:r>
              <a:rPr lang="en-US" sz="2800" dirty="0" err="1" smtClean="0">
                <a:solidFill>
                  <a:schemeClr val="accent2"/>
                </a:solidFill>
                <a:latin typeface="Arial Rounded MT Bold" pitchFamily="34" charset="0"/>
                <a:cs typeface="Arial" charset="0"/>
              </a:rPr>
              <a:t>Ipertensione</a:t>
            </a:r>
            <a:r>
              <a:rPr lang="en-US" sz="2800" dirty="0" smtClean="0">
                <a:solidFill>
                  <a:schemeClr val="accent2"/>
                </a:solidFill>
                <a:latin typeface="Arial Rounded MT Bold" pitchFamily="34" charset="0"/>
                <a:cs typeface="Arial" charset="0"/>
              </a:rPr>
              <a:t> </a:t>
            </a:r>
            <a:r>
              <a:rPr lang="en-US" sz="2800" dirty="0" err="1" smtClean="0">
                <a:solidFill>
                  <a:schemeClr val="accent2"/>
                </a:solidFill>
                <a:latin typeface="Arial Rounded MT Bold" pitchFamily="34" charset="0"/>
                <a:cs typeface="Arial" charset="0"/>
              </a:rPr>
              <a:t>arteriosa</a:t>
            </a:r>
            <a:endParaRPr lang="en-US" sz="2800" dirty="0" smtClean="0">
              <a:solidFill>
                <a:schemeClr val="accent2"/>
              </a:solidFill>
              <a:latin typeface="Arial Rounded MT Bold" pitchFamily="34" charset="0"/>
              <a:cs typeface="Arial" charset="0"/>
            </a:endParaRPr>
          </a:p>
          <a:p>
            <a:pPr algn="just">
              <a:spcBef>
                <a:spcPct val="50000"/>
              </a:spcBef>
              <a:buFontTx/>
              <a:buChar char="-"/>
            </a:pPr>
            <a:r>
              <a:rPr lang="en-US" sz="2800" dirty="0" smtClean="0">
                <a:solidFill>
                  <a:schemeClr val="accent2"/>
                </a:solidFill>
                <a:latin typeface="Arial Rounded MT Bold" pitchFamily="34" charset="0"/>
                <a:cs typeface="Arial" charset="0"/>
              </a:rPr>
              <a:t>Angina pectoris</a:t>
            </a:r>
            <a:endParaRPr lang="it-IT" sz="2800" dirty="0">
              <a:solidFill>
                <a:schemeClr val="accent2"/>
              </a:solidFill>
              <a:latin typeface="Arial Rounded MT Bold" pitchFamily="34" charset="0"/>
              <a:cs typeface="Courier New" pitchFamily="49" charset="0"/>
            </a:endParaRPr>
          </a:p>
          <a:p>
            <a:pPr algn="just">
              <a:spcBef>
                <a:spcPct val="50000"/>
              </a:spcBef>
            </a:pPr>
            <a:r>
              <a:rPr lang="en-US" sz="2800" dirty="0">
                <a:solidFill>
                  <a:schemeClr val="accent2"/>
                </a:solidFill>
                <a:latin typeface="Arial Rounded MT Bold" pitchFamily="34" charset="0"/>
                <a:cs typeface="Arial" charset="0"/>
              </a:rPr>
              <a:t>- </a:t>
            </a:r>
            <a:r>
              <a:rPr lang="en-US" sz="2800" dirty="0" err="1">
                <a:solidFill>
                  <a:schemeClr val="accent2"/>
                </a:solidFill>
                <a:latin typeface="Arial Rounded MT Bold" pitchFamily="34" charset="0"/>
                <a:cs typeface="Arial" charset="0"/>
              </a:rPr>
              <a:t>Aritmia</a:t>
            </a:r>
            <a:endParaRPr lang="it-IT" sz="2800" dirty="0">
              <a:solidFill>
                <a:schemeClr val="accent2"/>
              </a:solidFill>
              <a:latin typeface="Arial Rounded MT Bold" pitchFamily="34" charset="0"/>
              <a:cs typeface="Courier New" pitchFamily="49" charset="0"/>
            </a:endParaRPr>
          </a:p>
          <a:p>
            <a:pPr algn="just">
              <a:spcBef>
                <a:spcPct val="50000"/>
              </a:spcBef>
            </a:pPr>
            <a:r>
              <a:rPr lang="en-US" sz="2800" dirty="0">
                <a:solidFill>
                  <a:schemeClr val="accent2"/>
                </a:solidFill>
                <a:latin typeface="Arial Rounded MT Bold" pitchFamily="34" charset="0"/>
                <a:cs typeface="Arial" charset="0"/>
              </a:rPr>
              <a:t>- </a:t>
            </a:r>
            <a:r>
              <a:rPr lang="en-US" sz="2800" dirty="0" err="1">
                <a:solidFill>
                  <a:schemeClr val="accent2"/>
                </a:solidFill>
                <a:latin typeface="Arial Rounded MT Bold" pitchFamily="34" charset="0"/>
                <a:cs typeface="Arial" charset="0"/>
              </a:rPr>
              <a:t>Cardiopatia</a:t>
            </a:r>
            <a:r>
              <a:rPr lang="en-US" sz="2800" dirty="0">
                <a:solidFill>
                  <a:schemeClr val="accent2"/>
                </a:solidFill>
                <a:latin typeface="Arial Rounded MT Bold" pitchFamily="34" charset="0"/>
                <a:cs typeface="Arial" charset="0"/>
              </a:rPr>
              <a:t> </a:t>
            </a:r>
            <a:r>
              <a:rPr lang="en-US" sz="2800" dirty="0" err="1">
                <a:solidFill>
                  <a:schemeClr val="accent2"/>
                </a:solidFill>
                <a:latin typeface="Arial Rounded MT Bold" pitchFamily="34" charset="0"/>
                <a:cs typeface="Arial" charset="0"/>
              </a:rPr>
              <a:t>ischemica</a:t>
            </a:r>
            <a:endParaRPr lang="it-IT" sz="2800" dirty="0">
              <a:solidFill>
                <a:schemeClr val="accent2"/>
              </a:solidFill>
              <a:latin typeface="Arial Rounded MT Bold" pitchFamily="34" charset="0"/>
              <a:cs typeface="Courier New" pitchFamily="49" charset="0"/>
            </a:endParaRPr>
          </a:p>
          <a:p>
            <a:pPr algn="just">
              <a:spcBef>
                <a:spcPct val="50000"/>
              </a:spcBef>
            </a:pPr>
            <a:r>
              <a:rPr lang="en-US" sz="2800" dirty="0">
                <a:solidFill>
                  <a:schemeClr val="accent2"/>
                </a:solidFill>
                <a:latin typeface="Arial Rounded MT Bold" pitchFamily="34" charset="0"/>
                <a:cs typeface="Arial" charset="0"/>
              </a:rPr>
              <a:t>- </a:t>
            </a:r>
            <a:r>
              <a:rPr lang="en-US" sz="2800" dirty="0" err="1">
                <a:solidFill>
                  <a:schemeClr val="accent2"/>
                </a:solidFill>
                <a:latin typeface="Arial Rounded MT Bold" pitchFamily="34" charset="0"/>
                <a:cs typeface="Arial" charset="0"/>
              </a:rPr>
              <a:t>Scompenso</a:t>
            </a:r>
            <a:r>
              <a:rPr lang="en-US" sz="2800" dirty="0">
                <a:solidFill>
                  <a:schemeClr val="accent2"/>
                </a:solidFill>
                <a:latin typeface="Arial Rounded MT Bold" pitchFamily="34" charset="0"/>
                <a:cs typeface="Arial" charset="0"/>
              </a:rPr>
              <a:t> </a:t>
            </a:r>
            <a:r>
              <a:rPr lang="en-US" sz="2800" dirty="0" err="1">
                <a:solidFill>
                  <a:schemeClr val="accent2"/>
                </a:solidFill>
                <a:latin typeface="Arial Rounded MT Bold" pitchFamily="34" charset="0"/>
                <a:cs typeface="Arial" charset="0"/>
              </a:rPr>
              <a:t>cardiocircolatorio</a:t>
            </a:r>
            <a:endParaRPr lang="it-IT" sz="2800" dirty="0">
              <a:solidFill>
                <a:schemeClr val="accent2"/>
              </a:solidFill>
              <a:latin typeface="Arial Rounded MT Bold" pitchFamily="34" charset="0"/>
            </a:endParaRPr>
          </a:p>
        </p:txBody>
      </p:sp>
      <p:sp>
        <p:nvSpPr>
          <p:cNvPr id="5" name="Rectangle 3"/>
          <p:cNvSpPr txBox="1">
            <a:spLocks noChangeArrowheads="1"/>
          </p:cNvSpPr>
          <p:nvPr/>
        </p:nvSpPr>
        <p:spPr bwMode="auto">
          <a:xfrm>
            <a:off x="323528" y="2060848"/>
            <a:ext cx="8421688" cy="798513"/>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marL="0" marR="0" lvl="0" indent="0" algn="ctr" defTabSz="914400" rtl="0" eaLnBrk="0" fontAlgn="base" latinLnBrk="0" hangingPunct="0">
              <a:lnSpc>
                <a:spcPct val="85000"/>
              </a:lnSpc>
              <a:spcBef>
                <a:spcPct val="0"/>
              </a:spcBef>
              <a:spcAft>
                <a:spcPct val="0"/>
              </a:spcAft>
              <a:buClrTx/>
              <a:buSzTx/>
              <a:buFontTx/>
              <a:buNone/>
              <a:tabLst/>
              <a:defRPr/>
            </a:pPr>
            <a:r>
              <a:rPr kumimoji="1" lang="it-IT" sz="4000" b="0" i="0" u="none" strike="noStrike" kern="0" cap="none" spc="0" normalizeH="0" baseline="0" noProof="0" dirty="0" smtClean="0">
                <a:ln>
                  <a:noFill/>
                </a:ln>
                <a:solidFill>
                  <a:schemeClr val="accent2"/>
                </a:solidFill>
                <a:effectLst/>
                <a:uLnTx/>
                <a:uFillTx/>
                <a:latin typeface="+mj-lt"/>
                <a:ea typeface="+mj-ea"/>
                <a:cs typeface="+mj-cs"/>
              </a:rPr>
              <a:t>PATOLOGIE CARDIOVASCOLARI</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14018" name="Picture 2" descr="Risultati immagini per ruolo del rimodellamento del miocardio e ipertensione"/>
          <p:cNvPicPr>
            <a:picLocks noChangeAspect="1" noChangeArrowheads="1"/>
          </p:cNvPicPr>
          <p:nvPr/>
        </p:nvPicPr>
        <p:blipFill>
          <a:blip r:embed="rId2" cstate="print"/>
          <a:srcRect/>
          <a:stretch>
            <a:fillRect/>
          </a:stretch>
        </p:blipFill>
        <p:spPr bwMode="auto">
          <a:xfrm>
            <a:off x="1043608" y="908720"/>
            <a:ext cx="7000875" cy="5248275"/>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8081" t="2858" r="5051" b="2381"/>
          <a:stretch>
            <a:fillRect/>
          </a:stretch>
        </p:blipFill>
        <p:spPr>
          <a:xfrm>
            <a:off x="251520" y="391223"/>
            <a:ext cx="7942920" cy="6128539"/>
          </a:xfrm>
          <a:prstGeom prst="rect">
            <a:avLst/>
          </a:prstGeom>
        </p:spPr>
      </p:pic>
      <p:sp>
        <p:nvSpPr>
          <p:cNvPr id="3" name="CasellaDiTesto 2"/>
          <p:cNvSpPr txBox="1"/>
          <p:nvPr/>
        </p:nvSpPr>
        <p:spPr>
          <a:xfrm>
            <a:off x="7667328" y="2996952"/>
            <a:ext cx="1476672" cy="461665"/>
          </a:xfrm>
          <a:prstGeom prst="rect">
            <a:avLst/>
          </a:prstGeom>
          <a:solidFill>
            <a:schemeClr val="bg1"/>
          </a:solidFill>
        </p:spPr>
        <p:txBody>
          <a:bodyPr wrap="square" rtlCol="0">
            <a:spAutoFit/>
          </a:bodyPr>
          <a:lstStyle/>
          <a:p>
            <a:r>
              <a:rPr lang="it-IT" sz="1200" b="1" dirty="0" err="1" smtClean="0"/>
              <a:t>Profarmaci</a:t>
            </a:r>
            <a:r>
              <a:rPr lang="it-IT" sz="1200" b="1" dirty="0" smtClean="0"/>
              <a:t> attivati per  idrolisi</a:t>
            </a:r>
            <a:endParaRPr lang="it-IT" sz="1200" b="1" dirty="0"/>
          </a:p>
        </p:txBody>
      </p:sp>
      <p:sp>
        <p:nvSpPr>
          <p:cNvPr id="4" name="Freccia circolare a sinistra 3"/>
          <p:cNvSpPr/>
          <p:nvPr/>
        </p:nvSpPr>
        <p:spPr>
          <a:xfrm rot="2112615">
            <a:off x="8316416" y="3542677"/>
            <a:ext cx="288032" cy="57606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5724" t="3334" r="4714" b="3334"/>
          <a:stretch>
            <a:fillRect/>
          </a:stretch>
        </p:blipFill>
        <p:spPr>
          <a:xfrm>
            <a:off x="523534" y="422009"/>
            <a:ext cx="8189258" cy="6036106"/>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6061" t="4287" r="7071" b="19052"/>
          <a:stretch>
            <a:fillRect/>
          </a:stretch>
        </p:blipFill>
        <p:spPr>
          <a:xfrm>
            <a:off x="661720" y="847307"/>
            <a:ext cx="7942728" cy="4957957"/>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3132" t="5715" r="11785" b="7144"/>
          <a:stretch>
            <a:fillRect/>
          </a:stretch>
        </p:blipFill>
        <p:spPr>
          <a:xfrm>
            <a:off x="1200939" y="575991"/>
            <a:ext cx="6865250" cy="5635713"/>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2221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071" t="4287" r="4714" b="4287"/>
          <a:stretch>
            <a:fillRect/>
          </a:stretch>
        </p:blipFill>
        <p:spPr>
          <a:xfrm>
            <a:off x="646753" y="483599"/>
            <a:ext cx="8066159" cy="5912925"/>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058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071" t="1429" r="12795" b="3334"/>
          <a:stretch>
            <a:fillRect/>
          </a:stretch>
        </p:blipFill>
        <p:spPr>
          <a:xfrm>
            <a:off x="845447" y="332656"/>
            <a:ext cx="7326953" cy="6159371"/>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9765" t="1905" r="7071" b="2381"/>
          <a:stretch>
            <a:fillRect/>
          </a:stretch>
        </p:blipFill>
        <p:spPr>
          <a:xfrm>
            <a:off x="611560" y="667777"/>
            <a:ext cx="7604382" cy="6190223"/>
          </a:xfrm>
          <a:prstGeom prst="rect">
            <a:avLst/>
          </a:prstGeom>
        </p:spPr>
      </p:pic>
      <p:sp>
        <p:nvSpPr>
          <p:cNvPr id="4" name="CasellaDiTesto 3"/>
          <p:cNvSpPr txBox="1"/>
          <p:nvPr/>
        </p:nvSpPr>
        <p:spPr>
          <a:xfrm>
            <a:off x="6300192" y="3284984"/>
            <a:ext cx="2448272" cy="1815882"/>
          </a:xfrm>
          <a:prstGeom prst="rect">
            <a:avLst/>
          </a:prstGeom>
          <a:solidFill>
            <a:schemeClr val="accent6">
              <a:lumMod val="20000"/>
              <a:lumOff val="80000"/>
            </a:schemeClr>
          </a:solidFill>
        </p:spPr>
        <p:txBody>
          <a:bodyPr wrap="square" rtlCol="0">
            <a:spAutoFit/>
          </a:bodyPr>
          <a:lstStyle/>
          <a:p>
            <a:r>
              <a:rPr lang="it-IT" sz="1400" b="1" dirty="0" smtClean="0"/>
              <a:t>Bradichinina :       anafilassi. </a:t>
            </a:r>
          </a:p>
          <a:p>
            <a:endParaRPr lang="it-IT" sz="1400" b="1" dirty="0" smtClean="0"/>
          </a:p>
          <a:p>
            <a:r>
              <a:rPr lang="it-IT" sz="1400" b="1" dirty="0" smtClean="0"/>
              <a:t>Favorisce la contrazione della muscolatura liscia non </a:t>
            </a:r>
            <a:r>
              <a:rPr lang="it-IT" sz="1400" b="1" dirty="0" err="1" smtClean="0"/>
              <a:t>arteriolare</a:t>
            </a:r>
            <a:r>
              <a:rPr lang="it-IT" sz="1400" b="1" dirty="0" smtClean="0"/>
              <a:t>, stimolando la costrizione dei bronchi, dell'utero e di alcuni tratti dell'intestino.</a:t>
            </a:r>
            <a:endParaRPr lang="it-IT" dirty="0"/>
          </a:p>
        </p:txBody>
      </p:sp>
      <p:sp>
        <p:nvSpPr>
          <p:cNvPr id="5" name="Freccia in su 4"/>
          <p:cNvSpPr>
            <a:spLocks noChangeAspect="1"/>
          </p:cNvSpPr>
          <p:nvPr/>
        </p:nvSpPr>
        <p:spPr>
          <a:xfrm>
            <a:off x="7596336" y="3284984"/>
            <a:ext cx="121158" cy="24460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250825" y="3306763"/>
            <a:ext cx="1922463" cy="914400"/>
          </a:xfrm>
          <a:prstGeom prst="rect">
            <a:avLst/>
          </a:prstGeom>
          <a:gradFill rotWithShape="0">
            <a:gsLst>
              <a:gs pos="0">
                <a:srgbClr val="800080"/>
              </a:gs>
              <a:gs pos="100000">
                <a:srgbClr val="000000"/>
              </a:gs>
            </a:gsLst>
            <a:path path="shape">
              <a:fillToRect l="50000" t="50000" r="50000" b="50000"/>
            </a:path>
          </a:gradFill>
          <a:ln w="9525">
            <a:noFill/>
            <a:round/>
            <a:headEnd/>
            <a:tailEnd/>
          </a:ln>
          <a:effectLst>
            <a:outerShdw dist="17819" dir="2700000" algn="ctr" rotWithShape="0">
              <a:srgbClr val="4C004C"/>
            </a:outerShdw>
          </a:effectLst>
        </p:spPr>
        <p:txBody>
          <a:bodyPr wrap="none" anchor="ctr"/>
          <a:lstStyle/>
          <a:p>
            <a:endParaRPr lang="it-IT"/>
          </a:p>
        </p:txBody>
      </p:sp>
      <p:sp>
        <p:nvSpPr>
          <p:cNvPr id="12290" name="Rectangle 2"/>
          <p:cNvSpPr>
            <a:spLocks noChangeArrowheads="1"/>
          </p:cNvSpPr>
          <p:nvPr/>
        </p:nvSpPr>
        <p:spPr bwMode="auto">
          <a:xfrm>
            <a:off x="3265488" y="2978150"/>
            <a:ext cx="2243137" cy="595313"/>
          </a:xfrm>
          <a:prstGeom prst="rect">
            <a:avLst/>
          </a:prstGeom>
          <a:gradFill rotWithShape="0">
            <a:gsLst>
              <a:gs pos="0">
                <a:srgbClr val="000066"/>
              </a:gs>
              <a:gs pos="100000">
                <a:srgbClr val="000000"/>
              </a:gs>
            </a:gsLst>
            <a:path path="shape">
              <a:fillToRect l="50000" t="50000" r="50000" b="50000"/>
            </a:path>
          </a:gradFill>
          <a:ln w="9525">
            <a:noFill/>
            <a:round/>
            <a:headEnd/>
            <a:tailEnd/>
          </a:ln>
          <a:effectLst>
            <a:outerShdw dist="17819" dir="2700000" algn="ctr" rotWithShape="0">
              <a:srgbClr val="00003C"/>
            </a:outerShdw>
          </a:effectLst>
        </p:spPr>
        <p:txBody>
          <a:bodyPr wrap="none" anchor="ctr"/>
          <a:lstStyle/>
          <a:p>
            <a:endParaRPr lang="it-IT"/>
          </a:p>
        </p:txBody>
      </p:sp>
      <p:sp>
        <p:nvSpPr>
          <p:cNvPr id="12291" name="Rectangle 3"/>
          <p:cNvSpPr>
            <a:spLocks noChangeArrowheads="1"/>
          </p:cNvSpPr>
          <p:nvPr/>
        </p:nvSpPr>
        <p:spPr bwMode="auto">
          <a:xfrm>
            <a:off x="3265488" y="4129088"/>
            <a:ext cx="2243137" cy="595312"/>
          </a:xfrm>
          <a:prstGeom prst="rect">
            <a:avLst/>
          </a:prstGeom>
          <a:gradFill rotWithShape="0">
            <a:gsLst>
              <a:gs pos="0">
                <a:srgbClr val="000066"/>
              </a:gs>
              <a:gs pos="100000">
                <a:srgbClr val="000000"/>
              </a:gs>
            </a:gsLst>
            <a:path path="shape">
              <a:fillToRect l="50000" t="50000" r="50000" b="50000"/>
            </a:path>
          </a:gradFill>
          <a:ln w="9525">
            <a:noFill/>
            <a:round/>
            <a:headEnd/>
            <a:tailEnd/>
          </a:ln>
          <a:effectLst>
            <a:outerShdw dist="17819" dir="2700000" algn="ctr" rotWithShape="0">
              <a:srgbClr val="00003C"/>
            </a:outerShdw>
          </a:effectLst>
        </p:spPr>
        <p:txBody>
          <a:bodyPr wrap="none" anchor="ctr"/>
          <a:lstStyle/>
          <a:p>
            <a:endParaRPr lang="it-IT"/>
          </a:p>
        </p:txBody>
      </p:sp>
      <p:sp>
        <p:nvSpPr>
          <p:cNvPr id="12292" name="Rectangle 4"/>
          <p:cNvSpPr>
            <a:spLocks noChangeArrowheads="1"/>
          </p:cNvSpPr>
          <p:nvPr/>
        </p:nvSpPr>
        <p:spPr bwMode="auto">
          <a:xfrm>
            <a:off x="3265488" y="5013325"/>
            <a:ext cx="2243137" cy="595313"/>
          </a:xfrm>
          <a:prstGeom prst="rect">
            <a:avLst/>
          </a:prstGeom>
          <a:gradFill rotWithShape="0">
            <a:gsLst>
              <a:gs pos="0">
                <a:srgbClr val="000066"/>
              </a:gs>
              <a:gs pos="100000">
                <a:srgbClr val="000000"/>
              </a:gs>
            </a:gsLst>
            <a:path path="shape">
              <a:fillToRect l="50000" t="50000" r="50000" b="50000"/>
            </a:path>
          </a:gradFill>
          <a:ln w="9525">
            <a:noFill/>
            <a:round/>
            <a:headEnd/>
            <a:tailEnd/>
          </a:ln>
          <a:effectLst>
            <a:outerShdw dist="17819" dir="2700000" algn="ctr" rotWithShape="0">
              <a:srgbClr val="00003C"/>
            </a:outerShdw>
          </a:effectLst>
        </p:spPr>
        <p:txBody>
          <a:bodyPr wrap="none" anchor="ctr"/>
          <a:lstStyle/>
          <a:p>
            <a:endParaRPr lang="it-IT"/>
          </a:p>
        </p:txBody>
      </p:sp>
      <p:sp>
        <p:nvSpPr>
          <p:cNvPr id="12293" name="Rectangle 5"/>
          <p:cNvSpPr>
            <a:spLocks noChangeArrowheads="1"/>
          </p:cNvSpPr>
          <p:nvPr/>
        </p:nvSpPr>
        <p:spPr bwMode="auto">
          <a:xfrm>
            <a:off x="3265488" y="5969000"/>
            <a:ext cx="2243137" cy="595313"/>
          </a:xfrm>
          <a:prstGeom prst="rect">
            <a:avLst/>
          </a:prstGeom>
          <a:gradFill rotWithShape="0">
            <a:gsLst>
              <a:gs pos="0">
                <a:srgbClr val="000066"/>
              </a:gs>
              <a:gs pos="100000">
                <a:srgbClr val="000000"/>
              </a:gs>
            </a:gsLst>
            <a:path path="shape">
              <a:fillToRect l="50000" t="50000" r="50000" b="50000"/>
            </a:path>
          </a:gradFill>
          <a:ln w="9525">
            <a:noFill/>
            <a:round/>
            <a:headEnd/>
            <a:tailEnd/>
          </a:ln>
          <a:effectLst>
            <a:outerShdw dist="17819" dir="2700000" algn="ctr" rotWithShape="0">
              <a:srgbClr val="00003C"/>
            </a:outerShdw>
          </a:effectLst>
        </p:spPr>
        <p:txBody>
          <a:bodyPr wrap="none" anchor="ctr"/>
          <a:lstStyle/>
          <a:p>
            <a:endParaRPr lang="it-IT"/>
          </a:p>
        </p:txBody>
      </p:sp>
      <p:sp>
        <p:nvSpPr>
          <p:cNvPr id="12294" name="Rectangle 6"/>
          <p:cNvSpPr>
            <a:spLocks noChangeArrowheads="1"/>
          </p:cNvSpPr>
          <p:nvPr/>
        </p:nvSpPr>
        <p:spPr bwMode="auto">
          <a:xfrm>
            <a:off x="3265488" y="1393825"/>
            <a:ext cx="2243137" cy="595313"/>
          </a:xfrm>
          <a:prstGeom prst="rect">
            <a:avLst/>
          </a:prstGeom>
          <a:gradFill rotWithShape="0">
            <a:gsLst>
              <a:gs pos="0">
                <a:srgbClr val="000066"/>
              </a:gs>
              <a:gs pos="100000">
                <a:srgbClr val="000000"/>
              </a:gs>
            </a:gsLst>
            <a:path path="shape">
              <a:fillToRect l="50000" t="50000" r="50000" b="50000"/>
            </a:path>
          </a:gradFill>
          <a:ln w="9525">
            <a:noFill/>
            <a:round/>
            <a:headEnd/>
            <a:tailEnd/>
          </a:ln>
          <a:effectLst>
            <a:outerShdw dist="17819" dir="2700000" algn="ctr" rotWithShape="0">
              <a:srgbClr val="00003C"/>
            </a:outerShdw>
          </a:effectLst>
        </p:spPr>
        <p:txBody>
          <a:bodyPr wrap="none" anchor="ctr"/>
          <a:lstStyle/>
          <a:p>
            <a:endParaRPr lang="it-IT"/>
          </a:p>
        </p:txBody>
      </p:sp>
      <p:sp>
        <p:nvSpPr>
          <p:cNvPr id="12295" name="Rectangle 7"/>
          <p:cNvSpPr>
            <a:spLocks noChangeArrowheads="1"/>
          </p:cNvSpPr>
          <p:nvPr/>
        </p:nvSpPr>
        <p:spPr bwMode="auto">
          <a:xfrm>
            <a:off x="0" y="358775"/>
            <a:ext cx="9144000" cy="576263"/>
          </a:xfrm>
          <a:prstGeom prst="rect">
            <a:avLst/>
          </a:prstGeom>
          <a:noFill/>
          <a:ln w="9525">
            <a:noFill/>
            <a:round/>
            <a:headEnd/>
            <a:tailEnd/>
          </a:ln>
          <a:effectLst/>
        </p:spPr>
        <p:txBody>
          <a:bodyPr lIns="82440" tIns="41040" rIns="82440" bIns="41040" anchor="ctr">
            <a:spAutoFit/>
          </a:bodyPr>
          <a:lstStyle/>
          <a:p>
            <a:pPr algn="ctr">
              <a:lnSpc>
                <a:spcPct val="90000"/>
              </a:lnSpc>
              <a:buClr>
                <a:srgbClr val="FFF0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a:solidFill>
                  <a:srgbClr val="FFF000"/>
                </a:solidFill>
                <a:latin typeface="Arial" charset="0"/>
              </a:rPr>
              <a:t>Complicanze</a:t>
            </a:r>
          </a:p>
        </p:txBody>
      </p:sp>
      <p:sp>
        <p:nvSpPr>
          <p:cNvPr id="12296" name="Rectangle 8"/>
          <p:cNvSpPr>
            <a:spLocks noChangeArrowheads="1"/>
          </p:cNvSpPr>
          <p:nvPr/>
        </p:nvSpPr>
        <p:spPr bwMode="auto">
          <a:xfrm>
            <a:off x="5924550" y="1055688"/>
            <a:ext cx="1082675" cy="214312"/>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Encefalopatia</a:t>
            </a:r>
          </a:p>
        </p:txBody>
      </p:sp>
      <p:sp>
        <p:nvSpPr>
          <p:cNvPr id="12297" name="Rectangle 9"/>
          <p:cNvSpPr>
            <a:spLocks noChangeArrowheads="1"/>
          </p:cNvSpPr>
          <p:nvPr/>
        </p:nvSpPr>
        <p:spPr bwMode="auto">
          <a:xfrm>
            <a:off x="373063" y="3568700"/>
            <a:ext cx="1677987" cy="366713"/>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solidFill>
                  <a:srgbClr val="FFFFFF"/>
                </a:solidFill>
                <a:latin typeface="Arial" charset="0"/>
              </a:rPr>
              <a:t>Ipertensione</a:t>
            </a:r>
          </a:p>
        </p:txBody>
      </p:sp>
      <p:sp>
        <p:nvSpPr>
          <p:cNvPr id="12298" name="Rectangle 10"/>
          <p:cNvSpPr>
            <a:spLocks noChangeArrowheads="1"/>
          </p:cNvSpPr>
          <p:nvPr/>
        </p:nvSpPr>
        <p:spPr bwMode="auto">
          <a:xfrm>
            <a:off x="3357563" y="1565275"/>
            <a:ext cx="2011362" cy="244475"/>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FFFFFF"/>
                </a:solidFill>
                <a:latin typeface="Arial" charset="0"/>
              </a:rPr>
              <a:t>Complicanze cerebrali</a:t>
            </a:r>
          </a:p>
        </p:txBody>
      </p:sp>
      <p:sp>
        <p:nvSpPr>
          <p:cNvPr id="12299" name="Rectangle 11"/>
          <p:cNvSpPr>
            <a:spLocks noChangeArrowheads="1"/>
          </p:cNvSpPr>
          <p:nvPr/>
        </p:nvSpPr>
        <p:spPr bwMode="auto">
          <a:xfrm>
            <a:off x="3357563" y="3148013"/>
            <a:ext cx="2112962" cy="244475"/>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FFFFFF"/>
                </a:solidFill>
                <a:latin typeface="Arial" charset="0"/>
              </a:rPr>
              <a:t>Complicanze cardiache</a:t>
            </a:r>
          </a:p>
        </p:txBody>
      </p:sp>
      <p:sp>
        <p:nvSpPr>
          <p:cNvPr id="12300" name="Rectangle 12"/>
          <p:cNvSpPr>
            <a:spLocks noChangeArrowheads="1"/>
          </p:cNvSpPr>
          <p:nvPr/>
        </p:nvSpPr>
        <p:spPr bwMode="auto">
          <a:xfrm>
            <a:off x="3357563" y="4300538"/>
            <a:ext cx="2000250" cy="244475"/>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FFFFFF"/>
                </a:solidFill>
                <a:latin typeface="Arial" charset="0"/>
              </a:rPr>
              <a:t>Complicanze retiniche</a:t>
            </a:r>
          </a:p>
        </p:txBody>
      </p:sp>
      <p:sp>
        <p:nvSpPr>
          <p:cNvPr id="12301" name="Rectangle 13"/>
          <p:cNvSpPr>
            <a:spLocks noChangeArrowheads="1"/>
          </p:cNvSpPr>
          <p:nvPr/>
        </p:nvSpPr>
        <p:spPr bwMode="auto">
          <a:xfrm>
            <a:off x="3355975" y="5192713"/>
            <a:ext cx="2035175" cy="244475"/>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FFFFFF"/>
                </a:solidFill>
                <a:latin typeface="Arial" charset="0"/>
              </a:rPr>
              <a:t>Complicanze vascolari</a:t>
            </a:r>
          </a:p>
        </p:txBody>
      </p:sp>
      <p:sp>
        <p:nvSpPr>
          <p:cNvPr id="12302" name="Rectangle 14"/>
          <p:cNvSpPr>
            <a:spLocks noChangeArrowheads="1"/>
          </p:cNvSpPr>
          <p:nvPr/>
        </p:nvSpPr>
        <p:spPr bwMode="auto">
          <a:xfrm>
            <a:off x="3565525" y="6140450"/>
            <a:ext cx="1728788" cy="244475"/>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FFFFFF"/>
                </a:solidFill>
                <a:latin typeface="Arial" charset="0"/>
              </a:rPr>
              <a:t>Complicanze renali</a:t>
            </a:r>
          </a:p>
        </p:txBody>
      </p:sp>
      <p:sp>
        <p:nvSpPr>
          <p:cNvPr id="12303" name="Rectangle 15"/>
          <p:cNvSpPr>
            <a:spLocks noChangeArrowheads="1"/>
          </p:cNvSpPr>
          <p:nvPr/>
        </p:nvSpPr>
        <p:spPr bwMode="auto">
          <a:xfrm>
            <a:off x="5927725" y="1268413"/>
            <a:ext cx="822325" cy="214312"/>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Emorragia</a:t>
            </a:r>
          </a:p>
        </p:txBody>
      </p:sp>
      <p:sp>
        <p:nvSpPr>
          <p:cNvPr id="12304" name="Rectangle 16"/>
          <p:cNvSpPr>
            <a:spLocks noChangeArrowheads="1"/>
          </p:cNvSpPr>
          <p:nvPr/>
        </p:nvSpPr>
        <p:spPr bwMode="auto">
          <a:xfrm>
            <a:off x="5929313" y="1471613"/>
            <a:ext cx="109537" cy="214312"/>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T</a:t>
            </a:r>
          </a:p>
        </p:txBody>
      </p:sp>
      <p:sp>
        <p:nvSpPr>
          <p:cNvPr id="12305" name="Rectangle 17"/>
          <p:cNvSpPr>
            <a:spLocks noChangeArrowheads="1"/>
          </p:cNvSpPr>
          <p:nvPr/>
        </p:nvSpPr>
        <p:spPr bwMode="auto">
          <a:xfrm>
            <a:off x="6037263" y="1471613"/>
            <a:ext cx="635000" cy="214312"/>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rombosi</a:t>
            </a:r>
          </a:p>
        </p:txBody>
      </p:sp>
      <p:sp>
        <p:nvSpPr>
          <p:cNvPr id="12306" name="Rectangle 18"/>
          <p:cNvSpPr>
            <a:spLocks noChangeArrowheads="1"/>
          </p:cNvSpPr>
          <p:nvPr/>
        </p:nvSpPr>
        <p:spPr bwMode="auto">
          <a:xfrm>
            <a:off x="5922963" y="1674813"/>
            <a:ext cx="1243012" cy="214312"/>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Infarto lacunare</a:t>
            </a:r>
          </a:p>
        </p:txBody>
      </p:sp>
      <p:sp>
        <p:nvSpPr>
          <p:cNvPr id="12307" name="Rectangle 19"/>
          <p:cNvSpPr>
            <a:spLocks noChangeArrowheads="1"/>
          </p:cNvSpPr>
          <p:nvPr/>
        </p:nvSpPr>
        <p:spPr bwMode="auto">
          <a:xfrm>
            <a:off x="5927725" y="1876425"/>
            <a:ext cx="277813" cy="214313"/>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TIA</a:t>
            </a:r>
          </a:p>
        </p:txBody>
      </p:sp>
      <p:sp>
        <p:nvSpPr>
          <p:cNvPr id="12308" name="Rectangle 20"/>
          <p:cNvSpPr>
            <a:spLocks noChangeArrowheads="1"/>
          </p:cNvSpPr>
          <p:nvPr/>
        </p:nvSpPr>
        <p:spPr bwMode="auto">
          <a:xfrm>
            <a:off x="5927725" y="2066925"/>
            <a:ext cx="763588" cy="214313"/>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Demenza</a:t>
            </a:r>
          </a:p>
        </p:txBody>
      </p:sp>
      <p:sp>
        <p:nvSpPr>
          <p:cNvPr id="12309" name="Rectangle 21"/>
          <p:cNvSpPr>
            <a:spLocks noChangeArrowheads="1"/>
          </p:cNvSpPr>
          <p:nvPr/>
        </p:nvSpPr>
        <p:spPr bwMode="auto">
          <a:xfrm>
            <a:off x="5921375" y="2728913"/>
            <a:ext cx="2006600" cy="214312"/>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Ipertrofia ventricolare sin.</a:t>
            </a:r>
          </a:p>
        </p:txBody>
      </p:sp>
      <p:sp>
        <p:nvSpPr>
          <p:cNvPr id="12310" name="Rectangle 22"/>
          <p:cNvSpPr>
            <a:spLocks noChangeArrowheads="1"/>
          </p:cNvSpPr>
          <p:nvPr/>
        </p:nvSpPr>
        <p:spPr bwMode="auto">
          <a:xfrm>
            <a:off x="5922963" y="2932113"/>
            <a:ext cx="1668462" cy="214312"/>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Scompenso cardiaco</a:t>
            </a:r>
          </a:p>
        </p:txBody>
      </p:sp>
      <p:sp>
        <p:nvSpPr>
          <p:cNvPr id="12311" name="Rectangle 23"/>
          <p:cNvSpPr>
            <a:spLocks noChangeArrowheads="1"/>
          </p:cNvSpPr>
          <p:nvPr/>
        </p:nvSpPr>
        <p:spPr bwMode="auto">
          <a:xfrm>
            <a:off x="5927725" y="3135313"/>
            <a:ext cx="555625" cy="214312"/>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Aritmie</a:t>
            </a:r>
          </a:p>
        </p:txBody>
      </p:sp>
      <p:sp>
        <p:nvSpPr>
          <p:cNvPr id="12312" name="Rectangle 24"/>
          <p:cNvSpPr>
            <a:spLocks noChangeArrowheads="1"/>
          </p:cNvSpPr>
          <p:nvPr/>
        </p:nvSpPr>
        <p:spPr bwMode="auto">
          <a:xfrm>
            <a:off x="5927725" y="3338513"/>
            <a:ext cx="555625" cy="214312"/>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Angina</a:t>
            </a:r>
          </a:p>
        </p:txBody>
      </p:sp>
      <p:sp>
        <p:nvSpPr>
          <p:cNvPr id="12313" name="Rectangle 25"/>
          <p:cNvSpPr>
            <a:spLocks noChangeArrowheads="1"/>
          </p:cNvSpPr>
          <p:nvPr/>
        </p:nvSpPr>
        <p:spPr bwMode="auto">
          <a:xfrm>
            <a:off x="5926138" y="3540125"/>
            <a:ext cx="508000" cy="214313"/>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Infarto</a:t>
            </a:r>
          </a:p>
        </p:txBody>
      </p:sp>
      <p:sp>
        <p:nvSpPr>
          <p:cNvPr id="12314" name="Rectangle 26"/>
          <p:cNvSpPr>
            <a:spLocks noChangeArrowheads="1"/>
          </p:cNvSpPr>
          <p:nvPr/>
        </p:nvSpPr>
        <p:spPr bwMode="auto">
          <a:xfrm>
            <a:off x="5924550" y="4151313"/>
            <a:ext cx="1538288" cy="214312"/>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Emorragie essudati</a:t>
            </a:r>
          </a:p>
        </p:txBody>
      </p:sp>
      <p:sp>
        <p:nvSpPr>
          <p:cNvPr id="12315" name="Rectangle 27"/>
          <p:cNvSpPr>
            <a:spLocks noChangeArrowheads="1"/>
          </p:cNvSpPr>
          <p:nvPr/>
        </p:nvSpPr>
        <p:spPr bwMode="auto">
          <a:xfrm>
            <a:off x="5924550" y="4354513"/>
            <a:ext cx="1557338" cy="214312"/>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Edema della papilla</a:t>
            </a:r>
          </a:p>
        </p:txBody>
      </p:sp>
      <p:sp>
        <p:nvSpPr>
          <p:cNvPr id="12316" name="Rectangle 28"/>
          <p:cNvSpPr>
            <a:spLocks noChangeArrowheads="1"/>
          </p:cNvSpPr>
          <p:nvPr/>
        </p:nvSpPr>
        <p:spPr bwMode="auto">
          <a:xfrm>
            <a:off x="5922963" y="4962525"/>
            <a:ext cx="1649412" cy="214313"/>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Dissecazione aortica</a:t>
            </a:r>
          </a:p>
        </p:txBody>
      </p:sp>
      <p:sp>
        <p:nvSpPr>
          <p:cNvPr id="12317" name="Rectangle 29"/>
          <p:cNvSpPr>
            <a:spLocks noChangeArrowheads="1"/>
          </p:cNvSpPr>
          <p:nvPr/>
        </p:nvSpPr>
        <p:spPr bwMode="auto">
          <a:xfrm>
            <a:off x="5922963" y="5165725"/>
            <a:ext cx="1679575" cy="214313"/>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Placche ateromatose</a:t>
            </a:r>
          </a:p>
        </p:txBody>
      </p:sp>
      <p:sp>
        <p:nvSpPr>
          <p:cNvPr id="12318" name="Rectangle 30"/>
          <p:cNvSpPr>
            <a:spLocks noChangeArrowheads="1"/>
          </p:cNvSpPr>
          <p:nvPr/>
        </p:nvSpPr>
        <p:spPr bwMode="auto">
          <a:xfrm>
            <a:off x="5919788" y="5368925"/>
            <a:ext cx="2047875" cy="214313"/>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(aorta, carotidi, coronarie)</a:t>
            </a:r>
            <a:r>
              <a:rPr lang="ar-SA" sz="1400">
                <a:solidFill>
                  <a:srgbClr val="FFFFFF"/>
                </a:solidFill>
                <a:latin typeface="Arial" charset="0"/>
                <a:cs typeface="Arial" charset="0"/>
              </a:rPr>
              <a:t>‏</a:t>
            </a:r>
            <a:endParaRPr lang="en-GB" sz="1400">
              <a:solidFill>
                <a:srgbClr val="FFFFFF"/>
              </a:solidFill>
              <a:latin typeface="Arial" charset="0"/>
            </a:endParaRPr>
          </a:p>
        </p:txBody>
      </p:sp>
      <p:sp>
        <p:nvSpPr>
          <p:cNvPr id="12319" name="Rectangle 31"/>
          <p:cNvSpPr>
            <a:spLocks noChangeArrowheads="1"/>
          </p:cNvSpPr>
          <p:nvPr/>
        </p:nvSpPr>
        <p:spPr bwMode="auto">
          <a:xfrm>
            <a:off x="5924550" y="5976938"/>
            <a:ext cx="1042988" cy="214312"/>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Nefrosclerosi</a:t>
            </a:r>
          </a:p>
        </p:txBody>
      </p:sp>
      <p:sp>
        <p:nvSpPr>
          <p:cNvPr id="12320" name="Rectangle 32"/>
          <p:cNvSpPr>
            <a:spLocks noChangeArrowheads="1"/>
          </p:cNvSpPr>
          <p:nvPr/>
        </p:nvSpPr>
        <p:spPr bwMode="auto">
          <a:xfrm>
            <a:off x="5921375" y="6180138"/>
            <a:ext cx="1541463" cy="214312"/>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FFFFFF"/>
                </a:solidFill>
                <a:latin typeface="Arial" charset="0"/>
              </a:rPr>
              <a:t>Insufficienza renale</a:t>
            </a:r>
          </a:p>
        </p:txBody>
      </p:sp>
      <p:grpSp>
        <p:nvGrpSpPr>
          <p:cNvPr id="2" name="Group 33"/>
          <p:cNvGrpSpPr>
            <a:grpSpLocks/>
          </p:cNvGrpSpPr>
          <p:nvPr/>
        </p:nvGrpSpPr>
        <p:grpSpPr bwMode="auto">
          <a:xfrm>
            <a:off x="2263775" y="1498600"/>
            <a:ext cx="958850" cy="4964113"/>
            <a:chOff x="1426" y="944"/>
            <a:chExt cx="604" cy="3127"/>
          </a:xfrm>
        </p:grpSpPr>
        <p:sp>
          <p:nvSpPr>
            <p:cNvPr id="12322" name="Rectangle 34"/>
            <p:cNvSpPr>
              <a:spLocks noChangeArrowheads="1"/>
            </p:cNvSpPr>
            <p:nvPr/>
          </p:nvSpPr>
          <p:spPr bwMode="auto">
            <a:xfrm>
              <a:off x="1511" y="1021"/>
              <a:ext cx="256" cy="68"/>
            </a:xfrm>
            <a:prstGeom prst="rect">
              <a:avLst/>
            </a:prstGeom>
            <a:gradFill rotWithShape="0">
              <a:gsLst>
                <a:gs pos="0">
                  <a:srgbClr val="FFFFFF"/>
                </a:gs>
                <a:gs pos="100000">
                  <a:srgbClr val="FFFF00"/>
                </a:gs>
              </a:gsLst>
              <a:path path="shape">
                <a:fillToRect l="50000" t="50000" r="50000" b="50000"/>
              </a:path>
            </a:gradFill>
            <a:ln w="9525">
              <a:noFill/>
              <a:round/>
              <a:headEnd/>
              <a:tailEnd/>
            </a:ln>
            <a:effectLst/>
          </p:spPr>
          <p:txBody>
            <a:bodyPr wrap="none" anchor="ctr"/>
            <a:lstStyle/>
            <a:p>
              <a:endParaRPr lang="it-IT"/>
            </a:p>
          </p:txBody>
        </p:sp>
        <p:sp>
          <p:nvSpPr>
            <p:cNvPr id="12323" name="Rectangle 35"/>
            <p:cNvSpPr>
              <a:spLocks noChangeArrowheads="1"/>
            </p:cNvSpPr>
            <p:nvPr/>
          </p:nvSpPr>
          <p:spPr bwMode="auto">
            <a:xfrm>
              <a:off x="1511" y="1055"/>
              <a:ext cx="68" cy="2906"/>
            </a:xfrm>
            <a:prstGeom prst="rect">
              <a:avLst/>
            </a:prstGeom>
            <a:gradFill rotWithShape="0">
              <a:gsLst>
                <a:gs pos="0">
                  <a:srgbClr val="FFFFFF"/>
                </a:gs>
                <a:gs pos="100000">
                  <a:srgbClr val="FFFF00"/>
                </a:gs>
              </a:gsLst>
              <a:path path="shape">
                <a:fillToRect l="50000" t="50000" r="50000" b="50000"/>
              </a:path>
            </a:gradFill>
            <a:ln w="9525">
              <a:noFill/>
              <a:round/>
              <a:headEnd/>
              <a:tailEnd/>
            </a:ln>
            <a:effectLst/>
          </p:spPr>
          <p:txBody>
            <a:bodyPr wrap="none" anchor="ctr"/>
            <a:lstStyle/>
            <a:p>
              <a:endParaRPr lang="it-IT"/>
            </a:p>
          </p:txBody>
        </p:sp>
        <p:sp>
          <p:nvSpPr>
            <p:cNvPr id="12324" name="Rectangle 36"/>
            <p:cNvSpPr>
              <a:spLocks noChangeArrowheads="1"/>
            </p:cNvSpPr>
            <p:nvPr/>
          </p:nvSpPr>
          <p:spPr bwMode="auto">
            <a:xfrm>
              <a:off x="1511" y="3927"/>
              <a:ext cx="230" cy="68"/>
            </a:xfrm>
            <a:prstGeom prst="rect">
              <a:avLst/>
            </a:prstGeom>
            <a:gradFill rotWithShape="0">
              <a:gsLst>
                <a:gs pos="0">
                  <a:srgbClr val="FFFFFF"/>
                </a:gs>
                <a:gs pos="100000">
                  <a:srgbClr val="FFFF00"/>
                </a:gs>
              </a:gsLst>
              <a:path path="shape">
                <a:fillToRect l="50000" t="50000" r="50000" b="50000"/>
              </a:path>
            </a:gradFill>
            <a:ln w="9525">
              <a:noFill/>
              <a:round/>
              <a:headEnd/>
              <a:tailEnd/>
            </a:ln>
            <a:effectLst/>
          </p:spPr>
          <p:txBody>
            <a:bodyPr wrap="none" anchor="ctr"/>
            <a:lstStyle/>
            <a:p>
              <a:endParaRPr lang="it-IT"/>
            </a:p>
          </p:txBody>
        </p:sp>
        <p:sp>
          <p:nvSpPr>
            <p:cNvPr id="12325" name="Freeform 37"/>
            <p:cNvSpPr>
              <a:spLocks noChangeArrowheads="1"/>
            </p:cNvSpPr>
            <p:nvPr/>
          </p:nvSpPr>
          <p:spPr bwMode="auto">
            <a:xfrm>
              <a:off x="1750" y="944"/>
              <a:ext cx="281" cy="221"/>
            </a:xfrm>
            <a:custGeom>
              <a:avLst/>
              <a:gdLst/>
              <a:ahLst/>
              <a:cxnLst>
                <a:cxn ang="0">
                  <a:pos x="0" y="104"/>
                </a:cxn>
                <a:cxn ang="0">
                  <a:pos x="0" y="0"/>
                </a:cxn>
                <a:cxn ang="0">
                  <a:pos x="264" y="104"/>
                </a:cxn>
                <a:cxn ang="0">
                  <a:pos x="0" y="208"/>
                </a:cxn>
                <a:cxn ang="0">
                  <a:pos x="0" y="104"/>
                </a:cxn>
              </a:cxnLst>
              <a:rect l="0" t="0" r="r" b="b"/>
              <a:pathLst>
                <a:path w="264" h="208">
                  <a:moveTo>
                    <a:pt x="0" y="104"/>
                  </a:moveTo>
                  <a:lnTo>
                    <a:pt x="0" y="0"/>
                  </a:lnTo>
                  <a:lnTo>
                    <a:pt x="264" y="104"/>
                  </a:lnTo>
                  <a:lnTo>
                    <a:pt x="0" y="208"/>
                  </a:lnTo>
                  <a:lnTo>
                    <a:pt x="0" y="104"/>
                  </a:lnTo>
                  <a:close/>
                </a:path>
              </a:pathLst>
            </a:custGeom>
            <a:gradFill rotWithShape="0">
              <a:gsLst>
                <a:gs pos="0">
                  <a:srgbClr val="FFFFFF"/>
                </a:gs>
                <a:gs pos="100000">
                  <a:srgbClr val="FFFF00"/>
                </a:gs>
              </a:gsLst>
              <a:path path="rect">
                <a:fillToRect l="50000" t="50000" r="50000" b="50000"/>
              </a:path>
            </a:gradFill>
            <a:ln w="9525">
              <a:noFill/>
              <a:round/>
              <a:headEnd/>
              <a:tailEnd/>
            </a:ln>
            <a:effectLst/>
          </p:spPr>
          <p:txBody>
            <a:bodyPr wrap="none" anchor="ctr"/>
            <a:lstStyle/>
            <a:p>
              <a:endParaRPr lang="it-IT"/>
            </a:p>
          </p:txBody>
        </p:sp>
        <p:sp>
          <p:nvSpPr>
            <p:cNvPr id="12326" name="Freeform 38"/>
            <p:cNvSpPr>
              <a:spLocks noChangeArrowheads="1"/>
            </p:cNvSpPr>
            <p:nvPr/>
          </p:nvSpPr>
          <p:spPr bwMode="auto">
            <a:xfrm>
              <a:off x="1724" y="3850"/>
              <a:ext cx="281" cy="222"/>
            </a:xfrm>
            <a:custGeom>
              <a:avLst/>
              <a:gdLst/>
              <a:ahLst/>
              <a:cxnLst>
                <a:cxn ang="0">
                  <a:pos x="0" y="104"/>
                </a:cxn>
                <a:cxn ang="0">
                  <a:pos x="0" y="0"/>
                </a:cxn>
                <a:cxn ang="0">
                  <a:pos x="264" y="104"/>
                </a:cxn>
                <a:cxn ang="0">
                  <a:pos x="0" y="208"/>
                </a:cxn>
                <a:cxn ang="0">
                  <a:pos x="0" y="104"/>
                </a:cxn>
              </a:cxnLst>
              <a:rect l="0" t="0" r="r" b="b"/>
              <a:pathLst>
                <a:path w="264" h="208">
                  <a:moveTo>
                    <a:pt x="0" y="104"/>
                  </a:moveTo>
                  <a:lnTo>
                    <a:pt x="0" y="0"/>
                  </a:lnTo>
                  <a:lnTo>
                    <a:pt x="264" y="104"/>
                  </a:lnTo>
                  <a:lnTo>
                    <a:pt x="0" y="208"/>
                  </a:lnTo>
                  <a:lnTo>
                    <a:pt x="0" y="104"/>
                  </a:lnTo>
                  <a:close/>
                </a:path>
              </a:pathLst>
            </a:custGeom>
            <a:gradFill rotWithShape="0">
              <a:gsLst>
                <a:gs pos="0">
                  <a:srgbClr val="FFFFFF"/>
                </a:gs>
                <a:gs pos="100000">
                  <a:srgbClr val="FFFF00"/>
                </a:gs>
              </a:gsLst>
              <a:path path="rect">
                <a:fillToRect l="50000" t="50000" r="50000" b="50000"/>
              </a:path>
            </a:gradFill>
            <a:ln w="9525">
              <a:noFill/>
              <a:round/>
              <a:headEnd/>
              <a:tailEnd/>
            </a:ln>
            <a:effectLst/>
          </p:spPr>
          <p:txBody>
            <a:bodyPr wrap="none" anchor="ctr"/>
            <a:lstStyle/>
            <a:p>
              <a:endParaRPr lang="it-IT"/>
            </a:p>
          </p:txBody>
        </p:sp>
        <p:sp>
          <p:nvSpPr>
            <p:cNvPr id="12327" name="Rectangle 39"/>
            <p:cNvSpPr>
              <a:spLocks noChangeArrowheads="1"/>
            </p:cNvSpPr>
            <p:nvPr/>
          </p:nvSpPr>
          <p:spPr bwMode="auto">
            <a:xfrm>
              <a:off x="1545" y="2017"/>
              <a:ext cx="222" cy="69"/>
            </a:xfrm>
            <a:prstGeom prst="rect">
              <a:avLst/>
            </a:prstGeom>
            <a:gradFill rotWithShape="0">
              <a:gsLst>
                <a:gs pos="0">
                  <a:srgbClr val="FFFFFF"/>
                </a:gs>
                <a:gs pos="100000">
                  <a:srgbClr val="FFFF00"/>
                </a:gs>
              </a:gsLst>
              <a:path path="shape">
                <a:fillToRect l="50000" t="50000" r="50000" b="50000"/>
              </a:path>
            </a:gradFill>
            <a:ln w="9525">
              <a:noFill/>
              <a:round/>
              <a:headEnd/>
              <a:tailEnd/>
            </a:ln>
            <a:effectLst/>
          </p:spPr>
          <p:txBody>
            <a:bodyPr wrap="none" anchor="ctr"/>
            <a:lstStyle/>
            <a:p>
              <a:endParaRPr lang="it-IT"/>
            </a:p>
          </p:txBody>
        </p:sp>
        <p:sp>
          <p:nvSpPr>
            <p:cNvPr id="12328" name="Freeform 40"/>
            <p:cNvSpPr>
              <a:spLocks noChangeArrowheads="1"/>
            </p:cNvSpPr>
            <p:nvPr/>
          </p:nvSpPr>
          <p:spPr bwMode="auto">
            <a:xfrm>
              <a:off x="1741" y="1941"/>
              <a:ext cx="281" cy="221"/>
            </a:xfrm>
            <a:custGeom>
              <a:avLst/>
              <a:gdLst/>
              <a:ahLst/>
              <a:cxnLst>
                <a:cxn ang="0">
                  <a:pos x="0" y="104"/>
                </a:cxn>
                <a:cxn ang="0">
                  <a:pos x="0" y="0"/>
                </a:cxn>
                <a:cxn ang="0">
                  <a:pos x="264" y="104"/>
                </a:cxn>
                <a:cxn ang="0">
                  <a:pos x="0" y="208"/>
                </a:cxn>
                <a:cxn ang="0">
                  <a:pos x="0" y="104"/>
                </a:cxn>
              </a:cxnLst>
              <a:rect l="0" t="0" r="r" b="b"/>
              <a:pathLst>
                <a:path w="264" h="208">
                  <a:moveTo>
                    <a:pt x="0" y="104"/>
                  </a:moveTo>
                  <a:lnTo>
                    <a:pt x="0" y="0"/>
                  </a:lnTo>
                  <a:lnTo>
                    <a:pt x="264" y="104"/>
                  </a:lnTo>
                  <a:lnTo>
                    <a:pt x="0" y="208"/>
                  </a:lnTo>
                  <a:lnTo>
                    <a:pt x="0" y="104"/>
                  </a:lnTo>
                  <a:close/>
                </a:path>
              </a:pathLst>
            </a:custGeom>
            <a:gradFill rotWithShape="0">
              <a:gsLst>
                <a:gs pos="0">
                  <a:srgbClr val="FFFFFF"/>
                </a:gs>
                <a:gs pos="100000">
                  <a:srgbClr val="FFFF00"/>
                </a:gs>
              </a:gsLst>
              <a:path path="rect">
                <a:fillToRect l="50000" t="50000" r="50000" b="50000"/>
              </a:path>
            </a:gradFill>
            <a:ln w="9525">
              <a:noFill/>
              <a:round/>
              <a:headEnd/>
              <a:tailEnd/>
            </a:ln>
            <a:effectLst/>
          </p:spPr>
          <p:txBody>
            <a:bodyPr wrap="none" anchor="ctr"/>
            <a:lstStyle/>
            <a:p>
              <a:endParaRPr lang="it-IT"/>
            </a:p>
          </p:txBody>
        </p:sp>
        <p:sp>
          <p:nvSpPr>
            <p:cNvPr id="12329" name="Rectangle 41"/>
            <p:cNvSpPr>
              <a:spLocks noChangeArrowheads="1"/>
            </p:cNvSpPr>
            <p:nvPr/>
          </p:nvSpPr>
          <p:spPr bwMode="auto">
            <a:xfrm>
              <a:off x="1545" y="2760"/>
              <a:ext cx="222" cy="68"/>
            </a:xfrm>
            <a:prstGeom prst="rect">
              <a:avLst/>
            </a:prstGeom>
            <a:gradFill rotWithShape="0">
              <a:gsLst>
                <a:gs pos="0">
                  <a:srgbClr val="FFFFFF"/>
                </a:gs>
                <a:gs pos="100000">
                  <a:srgbClr val="FFFF00"/>
                </a:gs>
              </a:gsLst>
              <a:path path="shape">
                <a:fillToRect l="50000" t="50000" r="50000" b="50000"/>
              </a:path>
            </a:gradFill>
            <a:ln w="9525">
              <a:noFill/>
              <a:round/>
              <a:headEnd/>
              <a:tailEnd/>
            </a:ln>
            <a:effectLst/>
          </p:spPr>
          <p:txBody>
            <a:bodyPr wrap="none" anchor="ctr"/>
            <a:lstStyle/>
            <a:p>
              <a:endParaRPr lang="it-IT"/>
            </a:p>
          </p:txBody>
        </p:sp>
        <p:sp>
          <p:nvSpPr>
            <p:cNvPr id="12330" name="Freeform 42"/>
            <p:cNvSpPr>
              <a:spLocks noChangeArrowheads="1"/>
            </p:cNvSpPr>
            <p:nvPr/>
          </p:nvSpPr>
          <p:spPr bwMode="auto">
            <a:xfrm>
              <a:off x="1741" y="2683"/>
              <a:ext cx="281" cy="222"/>
            </a:xfrm>
            <a:custGeom>
              <a:avLst/>
              <a:gdLst/>
              <a:ahLst/>
              <a:cxnLst>
                <a:cxn ang="0">
                  <a:pos x="0" y="104"/>
                </a:cxn>
                <a:cxn ang="0">
                  <a:pos x="0" y="0"/>
                </a:cxn>
                <a:cxn ang="0">
                  <a:pos x="264" y="104"/>
                </a:cxn>
                <a:cxn ang="0">
                  <a:pos x="0" y="208"/>
                </a:cxn>
                <a:cxn ang="0">
                  <a:pos x="0" y="104"/>
                </a:cxn>
              </a:cxnLst>
              <a:rect l="0" t="0" r="r" b="b"/>
              <a:pathLst>
                <a:path w="264" h="208">
                  <a:moveTo>
                    <a:pt x="0" y="104"/>
                  </a:moveTo>
                  <a:lnTo>
                    <a:pt x="0" y="0"/>
                  </a:lnTo>
                  <a:lnTo>
                    <a:pt x="264" y="104"/>
                  </a:lnTo>
                  <a:lnTo>
                    <a:pt x="0" y="208"/>
                  </a:lnTo>
                  <a:lnTo>
                    <a:pt x="0" y="104"/>
                  </a:lnTo>
                  <a:close/>
                </a:path>
              </a:pathLst>
            </a:custGeom>
            <a:gradFill rotWithShape="0">
              <a:gsLst>
                <a:gs pos="0">
                  <a:srgbClr val="FFFFFF"/>
                </a:gs>
                <a:gs pos="100000">
                  <a:srgbClr val="FFFF00"/>
                </a:gs>
              </a:gsLst>
              <a:path path="rect">
                <a:fillToRect l="50000" t="50000" r="50000" b="50000"/>
              </a:path>
            </a:gradFill>
            <a:ln w="9525">
              <a:noFill/>
              <a:round/>
              <a:headEnd/>
              <a:tailEnd/>
            </a:ln>
            <a:effectLst/>
          </p:spPr>
          <p:txBody>
            <a:bodyPr wrap="none" anchor="ctr"/>
            <a:lstStyle/>
            <a:p>
              <a:endParaRPr lang="it-IT"/>
            </a:p>
          </p:txBody>
        </p:sp>
        <p:sp>
          <p:nvSpPr>
            <p:cNvPr id="12331" name="Rectangle 43"/>
            <p:cNvSpPr>
              <a:spLocks noChangeArrowheads="1"/>
            </p:cNvSpPr>
            <p:nvPr/>
          </p:nvSpPr>
          <p:spPr bwMode="auto">
            <a:xfrm>
              <a:off x="1545" y="3297"/>
              <a:ext cx="222" cy="68"/>
            </a:xfrm>
            <a:prstGeom prst="rect">
              <a:avLst/>
            </a:prstGeom>
            <a:gradFill rotWithShape="0">
              <a:gsLst>
                <a:gs pos="0">
                  <a:srgbClr val="FFFFFF"/>
                </a:gs>
                <a:gs pos="100000">
                  <a:srgbClr val="FFFF00"/>
                </a:gs>
              </a:gsLst>
              <a:path path="shape">
                <a:fillToRect l="50000" t="50000" r="50000" b="50000"/>
              </a:path>
            </a:gradFill>
            <a:ln w="9525">
              <a:noFill/>
              <a:round/>
              <a:headEnd/>
              <a:tailEnd/>
            </a:ln>
            <a:effectLst/>
          </p:spPr>
          <p:txBody>
            <a:bodyPr wrap="none" anchor="ctr"/>
            <a:lstStyle/>
            <a:p>
              <a:endParaRPr lang="it-IT"/>
            </a:p>
          </p:txBody>
        </p:sp>
        <p:sp>
          <p:nvSpPr>
            <p:cNvPr id="12332" name="Freeform 44"/>
            <p:cNvSpPr>
              <a:spLocks noChangeArrowheads="1"/>
            </p:cNvSpPr>
            <p:nvPr/>
          </p:nvSpPr>
          <p:spPr bwMode="auto">
            <a:xfrm>
              <a:off x="1741" y="3220"/>
              <a:ext cx="281" cy="221"/>
            </a:xfrm>
            <a:custGeom>
              <a:avLst/>
              <a:gdLst/>
              <a:ahLst/>
              <a:cxnLst>
                <a:cxn ang="0">
                  <a:pos x="0" y="104"/>
                </a:cxn>
                <a:cxn ang="0">
                  <a:pos x="0" y="0"/>
                </a:cxn>
                <a:cxn ang="0">
                  <a:pos x="264" y="104"/>
                </a:cxn>
                <a:cxn ang="0">
                  <a:pos x="0" y="208"/>
                </a:cxn>
                <a:cxn ang="0">
                  <a:pos x="0" y="104"/>
                </a:cxn>
              </a:cxnLst>
              <a:rect l="0" t="0" r="r" b="b"/>
              <a:pathLst>
                <a:path w="264" h="208">
                  <a:moveTo>
                    <a:pt x="0" y="104"/>
                  </a:moveTo>
                  <a:lnTo>
                    <a:pt x="0" y="0"/>
                  </a:lnTo>
                  <a:lnTo>
                    <a:pt x="264" y="104"/>
                  </a:lnTo>
                  <a:lnTo>
                    <a:pt x="0" y="208"/>
                  </a:lnTo>
                  <a:lnTo>
                    <a:pt x="0" y="104"/>
                  </a:lnTo>
                  <a:close/>
                </a:path>
              </a:pathLst>
            </a:custGeom>
            <a:gradFill rotWithShape="0">
              <a:gsLst>
                <a:gs pos="0">
                  <a:srgbClr val="FFFFFF"/>
                </a:gs>
                <a:gs pos="100000">
                  <a:srgbClr val="FFFF00"/>
                </a:gs>
              </a:gsLst>
              <a:path path="rect">
                <a:fillToRect l="50000" t="50000" r="50000" b="50000"/>
              </a:path>
            </a:gradFill>
            <a:ln w="9525">
              <a:noFill/>
              <a:round/>
              <a:headEnd/>
              <a:tailEnd/>
            </a:ln>
            <a:effectLst/>
          </p:spPr>
          <p:txBody>
            <a:bodyPr wrap="none" anchor="ctr"/>
            <a:lstStyle/>
            <a:p>
              <a:endParaRPr lang="it-IT"/>
            </a:p>
          </p:txBody>
        </p:sp>
        <p:sp>
          <p:nvSpPr>
            <p:cNvPr id="12333" name="Rectangle 45"/>
            <p:cNvSpPr>
              <a:spLocks noChangeArrowheads="1"/>
            </p:cNvSpPr>
            <p:nvPr/>
          </p:nvSpPr>
          <p:spPr bwMode="auto">
            <a:xfrm>
              <a:off x="1426" y="2341"/>
              <a:ext cx="136" cy="69"/>
            </a:xfrm>
            <a:prstGeom prst="rect">
              <a:avLst/>
            </a:prstGeom>
            <a:gradFill rotWithShape="0">
              <a:gsLst>
                <a:gs pos="0">
                  <a:srgbClr val="FFFFFF"/>
                </a:gs>
                <a:gs pos="100000">
                  <a:srgbClr val="FFFF00"/>
                </a:gs>
              </a:gsLst>
              <a:path path="shape">
                <a:fillToRect l="50000" t="50000" r="50000" b="50000"/>
              </a:path>
            </a:gradFill>
            <a:ln w="9525">
              <a:noFill/>
              <a:round/>
              <a:headEnd/>
              <a:tailEnd/>
            </a:ln>
            <a:effectLst/>
          </p:spPr>
          <p:txBody>
            <a:bodyPr wrap="none" anchor="ctr"/>
            <a:lstStyle/>
            <a:p>
              <a:endParaRPr lang="it-IT"/>
            </a:p>
          </p:txBody>
        </p:sp>
      </p:grpSp>
      <p:sp>
        <p:nvSpPr>
          <p:cNvPr id="12334" name="AutoShape 46"/>
          <p:cNvSpPr>
            <a:spLocks/>
          </p:cNvSpPr>
          <p:nvPr/>
        </p:nvSpPr>
        <p:spPr bwMode="auto">
          <a:xfrm>
            <a:off x="5662613" y="984250"/>
            <a:ext cx="204787" cy="1436688"/>
          </a:xfrm>
          <a:prstGeom prst="leftBrace">
            <a:avLst>
              <a:gd name="adj1" fmla="val 58463"/>
              <a:gd name="adj2" fmla="val 50000"/>
            </a:avLst>
          </a:prstGeom>
          <a:noFill/>
          <a:ln w="28440">
            <a:solidFill>
              <a:srgbClr val="FFFF00"/>
            </a:solidFill>
            <a:miter lim="800000"/>
            <a:headEnd/>
            <a:tailEnd/>
          </a:ln>
          <a:effectLst/>
        </p:spPr>
        <p:txBody>
          <a:bodyPr wrap="none" anchor="ctr"/>
          <a:lstStyle/>
          <a:p>
            <a:endParaRPr lang="it-IT"/>
          </a:p>
        </p:txBody>
      </p:sp>
      <p:sp>
        <p:nvSpPr>
          <p:cNvPr id="12335" name="AutoShape 47"/>
          <p:cNvSpPr>
            <a:spLocks/>
          </p:cNvSpPr>
          <p:nvPr/>
        </p:nvSpPr>
        <p:spPr bwMode="auto">
          <a:xfrm>
            <a:off x="5662613" y="2592388"/>
            <a:ext cx="266700" cy="1233487"/>
          </a:xfrm>
          <a:prstGeom prst="leftBrace">
            <a:avLst>
              <a:gd name="adj1" fmla="val 38542"/>
              <a:gd name="adj2" fmla="val 50000"/>
            </a:avLst>
          </a:prstGeom>
          <a:noFill/>
          <a:ln w="28440">
            <a:solidFill>
              <a:srgbClr val="FFFF00"/>
            </a:solidFill>
            <a:miter lim="800000"/>
            <a:headEnd/>
            <a:tailEnd/>
          </a:ln>
          <a:effectLst/>
        </p:spPr>
        <p:txBody>
          <a:bodyPr wrap="none" anchor="ctr"/>
          <a:lstStyle/>
          <a:p>
            <a:endParaRPr lang="it-IT"/>
          </a:p>
        </p:txBody>
      </p:sp>
      <p:sp>
        <p:nvSpPr>
          <p:cNvPr id="12336" name="AutoShape 48"/>
          <p:cNvSpPr>
            <a:spLocks/>
          </p:cNvSpPr>
          <p:nvPr/>
        </p:nvSpPr>
        <p:spPr bwMode="auto">
          <a:xfrm>
            <a:off x="5662613" y="4059238"/>
            <a:ext cx="277812" cy="665162"/>
          </a:xfrm>
          <a:prstGeom prst="leftBrace">
            <a:avLst>
              <a:gd name="adj1" fmla="val 19952"/>
              <a:gd name="adj2" fmla="val 50000"/>
            </a:avLst>
          </a:prstGeom>
          <a:noFill/>
          <a:ln w="28440">
            <a:solidFill>
              <a:srgbClr val="FFFF00"/>
            </a:solidFill>
            <a:miter lim="800000"/>
            <a:headEnd/>
            <a:tailEnd/>
          </a:ln>
          <a:effectLst/>
        </p:spPr>
        <p:txBody>
          <a:bodyPr wrap="none" anchor="ctr"/>
          <a:lstStyle/>
          <a:p>
            <a:endParaRPr lang="it-IT"/>
          </a:p>
        </p:txBody>
      </p:sp>
      <p:sp>
        <p:nvSpPr>
          <p:cNvPr id="12337" name="AutoShape 49"/>
          <p:cNvSpPr>
            <a:spLocks/>
          </p:cNvSpPr>
          <p:nvPr/>
        </p:nvSpPr>
        <p:spPr bwMode="auto">
          <a:xfrm>
            <a:off x="5662613" y="4962525"/>
            <a:ext cx="277812" cy="646113"/>
          </a:xfrm>
          <a:prstGeom prst="leftBrace">
            <a:avLst>
              <a:gd name="adj1" fmla="val 19381"/>
              <a:gd name="adj2" fmla="val 50000"/>
            </a:avLst>
          </a:prstGeom>
          <a:noFill/>
          <a:ln w="28440">
            <a:solidFill>
              <a:srgbClr val="FFFF00"/>
            </a:solidFill>
            <a:miter lim="800000"/>
            <a:headEnd/>
            <a:tailEnd/>
          </a:ln>
          <a:effectLst/>
        </p:spPr>
        <p:txBody>
          <a:bodyPr wrap="none" anchor="ctr"/>
          <a:lstStyle/>
          <a:p>
            <a:endParaRPr lang="it-IT"/>
          </a:p>
        </p:txBody>
      </p:sp>
      <p:sp>
        <p:nvSpPr>
          <p:cNvPr id="12338" name="AutoShape 50"/>
          <p:cNvSpPr>
            <a:spLocks/>
          </p:cNvSpPr>
          <p:nvPr/>
        </p:nvSpPr>
        <p:spPr bwMode="auto">
          <a:xfrm>
            <a:off x="5662613" y="5910263"/>
            <a:ext cx="277812" cy="646112"/>
          </a:xfrm>
          <a:prstGeom prst="leftBrace">
            <a:avLst>
              <a:gd name="adj1" fmla="val 19381"/>
              <a:gd name="adj2" fmla="val 50000"/>
            </a:avLst>
          </a:prstGeom>
          <a:noFill/>
          <a:ln w="28440">
            <a:solidFill>
              <a:srgbClr val="FFFF00"/>
            </a:solidFill>
            <a:miter lim="800000"/>
            <a:headEnd/>
            <a:tailEnd/>
          </a:ln>
          <a:effectLst/>
        </p:spPr>
        <p:txBody>
          <a:bodyPr wrap="none"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4714" t="4763" r="6061" b="7144"/>
          <a:stretch>
            <a:fillRect/>
          </a:stretch>
        </p:blipFill>
        <p:spPr>
          <a:xfrm>
            <a:off x="517853" y="514378"/>
            <a:ext cx="8158603" cy="5697323"/>
          </a:xfrm>
          <a:prstGeom prst="rect">
            <a:avLst/>
          </a:prstGeo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5724" t="4287" r="7071" b="15241"/>
          <a:stretch>
            <a:fillRect/>
          </a:stretch>
        </p:blipFill>
        <p:spPr>
          <a:xfrm>
            <a:off x="611560" y="620688"/>
            <a:ext cx="7973886" cy="5204476"/>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3" cstate="print"/>
          <a:srcRect l="6398" t="5715" r="6734" b="5715"/>
          <a:stretch>
            <a:fillRect/>
          </a:stretch>
        </p:blipFill>
        <p:spPr>
          <a:xfrm>
            <a:off x="585080" y="576003"/>
            <a:ext cx="7943104" cy="5728117"/>
          </a:xfrm>
          <a:prstGeom prst="rect">
            <a:avLst/>
          </a:prstGeom>
          <a:ln w="12700">
            <a:solidFill>
              <a:srgbClr val="FF0000"/>
            </a:solidFill>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giotensina 1"/>
          <p:cNvPicPr>
            <a:picLocks noChangeAspect="1" noChangeArrowheads="1"/>
          </p:cNvPicPr>
          <p:nvPr/>
        </p:nvPicPr>
        <p:blipFill>
          <a:blip r:embed="rId2" cstate="print"/>
          <a:srcRect b="4610"/>
          <a:stretch>
            <a:fillRect/>
          </a:stretch>
        </p:blipFill>
        <p:spPr bwMode="auto">
          <a:xfrm>
            <a:off x="899592" y="-19050"/>
            <a:ext cx="7048500" cy="6877050"/>
          </a:xfrm>
          <a:prstGeom prst="rect">
            <a:avLst/>
          </a:prstGeom>
          <a:noFill/>
          <a:ln w="9525">
            <a:noFill/>
            <a:miter lim="800000"/>
            <a:headEnd/>
            <a:tailEnd/>
          </a:ln>
        </p:spPr>
      </p:pic>
      <p:sp>
        <p:nvSpPr>
          <p:cNvPr id="3" name="Rettangolo 2"/>
          <p:cNvSpPr/>
          <p:nvPr/>
        </p:nvSpPr>
        <p:spPr>
          <a:xfrm>
            <a:off x="899592" y="0"/>
            <a:ext cx="3312368" cy="494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p:cNvSpPr/>
          <p:nvPr/>
        </p:nvSpPr>
        <p:spPr>
          <a:xfrm>
            <a:off x="899592" y="5013176"/>
            <a:ext cx="2016224" cy="184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408" t="2381" r="5724" b="6668"/>
          <a:stretch>
            <a:fillRect/>
          </a:stretch>
        </p:blipFill>
        <p:spPr>
          <a:xfrm>
            <a:off x="677429" y="360362"/>
            <a:ext cx="7943017" cy="5882111"/>
          </a:xfrm>
          <a:prstGeom prst="rect">
            <a:avLst/>
          </a:prstGeo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10946" name="Picture 2" descr="Risultati immagini per ace metabolismo chinina e angiotensina"/>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08898" name="Picture 2" descr="Risultati immagini per angiotensina funzioni fisiologiche"/>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5387" t="3810" r="8418" b="5715"/>
          <a:stretch>
            <a:fillRect/>
          </a:stretch>
        </p:blipFill>
        <p:spPr>
          <a:xfrm>
            <a:off x="755576" y="476672"/>
            <a:ext cx="7881476" cy="585125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313" name="Rectangle 1"/>
          <p:cNvSpPr>
            <a:spLocks noChangeArrowheads="1"/>
          </p:cNvSpPr>
          <p:nvPr/>
        </p:nvSpPr>
        <p:spPr bwMode="auto">
          <a:xfrm>
            <a:off x="539750" y="2997200"/>
            <a:ext cx="7924800" cy="3024188"/>
          </a:xfrm>
          <a:prstGeom prst="rect">
            <a:avLst/>
          </a:prstGeom>
          <a:solidFill>
            <a:srgbClr val="0000FF"/>
          </a:solidFill>
          <a:ln w="9525">
            <a:noFill/>
            <a:round/>
            <a:headEnd/>
            <a:tailEnd/>
          </a:ln>
          <a:effectLst>
            <a:outerShdw dist="17819" dir="2700000" algn="ctr" rotWithShape="0">
              <a:srgbClr val="000098"/>
            </a:outerShdw>
          </a:effectLst>
        </p:spPr>
        <p:txBody>
          <a:bodyPr wrap="none" anchor="ctr"/>
          <a:lstStyle/>
          <a:p>
            <a:endParaRPr lang="it-IT"/>
          </a:p>
        </p:txBody>
      </p:sp>
      <p:sp>
        <p:nvSpPr>
          <p:cNvPr id="13314" name="Rectangle 2"/>
          <p:cNvSpPr>
            <a:spLocks noGrp="1" noChangeArrowheads="1"/>
          </p:cNvSpPr>
          <p:nvPr>
            <p:ph type="title"/>
          </p:nvPr>
        </p:nvSpPr>
        <p:spPr>
          <a:xfrm>
            <a:off x="0" y="358775"/>
            <a:ext cx="9144000" cy="576263"/>
          </a:xfrm>
          <a:ln/>
        </p:spPr>
        <p:txBody>
          <a:bodyPr lIns="82440" tIns="41040" rIns="82440" bIns="41040"/>
          <a:lstStyle/>
          <a:p>
            <a:pPr>
              <a:lnSpc>
                <a:spcPct val="90000"/>
              </a:lnSpc>
              <a:buClr>
                <a:srgbClr val="FFF0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b="1">
                <a:solidFill>
                  <a:srgbClr val="FFF000"/>
                </a:solidFill>
              </a:rPr>
              <a:t>Ipertensione e rischio di ulteriori malattie</a:t>
            </a:r>
          </a:p>
        </p:txBody>
      </p:sp>
      <p:sp>
        <p:nvSpPr>
          <p:cNvPr id="13315" name="Rectangle 3"/>
          <p:cNvSpPr>
            <a:spLocks noChangeArrowheads="1"/>
          </p:cNvSpPr>
          <p:nvPr/>
        </p:nvSpPr>
        <p:spPr bwMode="auto">
          <a:xfrm>
            <a:off x="533400" y="2057400"/>
            <a:ext cx="7924800" cy="939800"/>
          </a:xfrm>
          <a:prstGeom prst="rect">
            <a:avLst/>
          </a:prstGeom>
          <a:solidFill>
            <a:srgbClr val="0000FF"/>
          </a:solidFill>
          <a:ln w="9525">
            <a:noFill/>
            <a:round/>
            <a:headEnd/>
            <a:tailEnd/>
          </a:ln>
          <a:effectLst>
            <a:outerShdw dist="17819" dir="2700000" algn="ctr" rotWithShape="0">
              <a:srgbClr val="000098"/>
            </a:outerShdw>
          </a:effectLst>
        </p:spPr>
        <p:txBody>
          <a:bodyPr wrap="none" anchor="ctr"/>
          <a:lstStyle/>
          <a:p>
            <a:endParaRPr lang="it-IT"/>
          </a:p>
        </p:txBody>
      </p:sp>
      <p:sp>
        <p:nvSpPr>
          <p:cNvPr id="13316" name="Rectangle 4"/>
          <p:cNvSpPr>
            <a:spLocks noChangeArrowheads="1"/>
          </p:cNvSpPr>
          <p:nvPr/>
        </p:nvSpPr>
        <p:spPr bwMode="auto">
          <a:xfrm>
            <a:off x="762000" y="2209800"/>
            <a:ext cx="7620000" cy="3567113"/>
          </a:xfrm>
          <a:prstGeom prst="rect">
            <a:avLst/>
          </a:prstGeom>
          <a:solidFill>
            <a:srgbClr val="0000FF"/>
          </a:solidFill>
          <a:ln w="9525">
            <a:noFill/>
            <a:round/>
            <a:headEnd/>
            <a:tailEnd/>
          </a:ln>
          <a:effectLst/>
        </p:spPr>
        <p:txBody>
          <a:bodyPr lIns="0" tIns="0" rIns="0" bIns="0">
            <a:spAutoFit/>
          </a:bodyPr>
          <a:lstStyle/>
          <a:p>
            <a:pPr>
              <a:lnSpc>
                <a:spcPct val="100000"/>
              </a:lnSpc>
              <a:buClr>
                <a:srgbClr val="FFFF00"/>
              </a:buClr>
              <a:buFont typeface="Arial" charset="0"/>
              <a:buNone/>
              <a:tabLst>
                <a:tab pos="0" algn="l"/>
                <a:tab pos="3330575" algn="l"/>
                <a:tab pos="4572000" algn="l"/>
                <a:tab pos="5486400" algn="l"/>
                <a:tab pos="6400800" algn="l"/>
                <a:tab pos="7315200" algn="l"/>
                <a:tab pos="8229600" algn="l"/>
                <a:tab pos="9144000" algn="l"/>
                <a:tab pos="10058400" algn="l"/>
                <a:tab pos="10321925" algn="l"/>
                <a:tab pos="10779125" algn="l"/>
                <a:tab pos="10779125" algn="l"/>
                <a:tab pos="10780713" algn="l"/>
              </a:tabLst>
            </a:pPr>
            <a:r>
              <a:rPr lang="en-GB" b="1">
                <a:solidFill>
                  <a:srgbClr val="FFFF00"/>
                </a:solidFill>
                <a:latin typeface="Arial" charset="0"/>
              </a:rPr>
              <a:t>Malattia		 Rischio relativo</a:t>
            </a:r>
          </a:p>
          <a:p>
            <a:pPr>
              <a:lnSpc>
                <a:spcPct val="100000"/>
              </a:lnSpc>
              <a:buClr>
                <a:srgbClr val="FFFF00"/>
              </a:buClr>
              <a:buFont typeface="Arial" charset="0"/>
              <a:buNone/>
              <a:tabLst>
                <a:tab pos="0" algn="l"/>
                <a:tab pos="3330575" algn="l"/>
                <a:tab pos="4572000" algn="l"/>
                <a:tab pos="5486400" algn="l"/>
                <a:tab pos="6400800" algn="l"/>
                <a:tab pos="7315200" algn="l"/>
                <a:tab pos="8229600" algn="l"/>
                <a:tab pos="9144000" algn="l"/>
                <a:tab pos="10058400" algn="l"/>
                <a:tab pos="10321925" algn="l"/>
                <a:tab pos="10779125" algn="l"/>
                <a:tab pos="10779125" algn="l"/>
                <a:tab pos="10780713" algn="l"/>
              </a:tabLst>
            </a:pPr>
            <a:r>
              <a:rPr lang="en-GB" sz="1800" b="1">
                <a:solidFill>
                  <a:srgbClr val="FFFF00"/>
                </a:solidFill>
                <a:latin typeface="Arial" charset="0"/>
              </a:rPr>
              <a:t>	             	(ipertesi </a:t>
            </a:r>
            <a:r>
              <a:rPr lang="en-GB" sz="1800" b="1" i="1">
                <a:solidFill>
                  <a:srgbClr val="FFFF00"/>
                </a:solidFill>
                <a:latin typeface="Arial" charset="0"/>
              </a:rPr>
              <a:t>vs</a:t>
            </a:r>
            <a:r>
              <a:rPr lang="en-GB" sz="1800" b="1">
                <a:solidFill>
                  <a:srgbClr val="FFFF00"/>
                </a:solidFill>
                <a:latin typeface="Arial" charset="0"/>
              </a:rPr>
              <a:t> normotesi)</a:t>
            </a:r>
            <a:r>
              <a:rPr lang="ar-SA" sz="1800" b="1">
                <a:solidFill>
                  <a:srgbClr val="FFFF00"/>
                </a:solidFill>
                <a:latin typeface="Arial" charset="0"/>
                <a:cs typeface="Arial" charset="0"/>
              </a:rPr>
              <a:t>‏</a:t>
            </a:r>
            <a:endParaRPr lang="en-GB" sz="1800" b="1">
              <a:solidFill>
                <a:srgbClr val="FFFF00"/>
              </a:solidFill>
              <a:latin typeface="Arial" charset="0"/>
            </a:endParaRPr>
          </a:p>
          <a:p>
            <a:pPr>
              <a:lnSpc>
                <a:spcPct val="100000"/>
              </a:lnSpc>
              <a:buClr>
                <a:srgbClr val="FFFF00"/>
              </a:buClr>
              <a:buFont typeface="Arial" charset="0"/>
              <a:buNone/>
              <a:tabLst>
                <a:tab pos="0" algn="l"/>
                <a:tab pos="3330575" algn="l"/>
                <a:tab pos="4572000" algn="l"/>
                <a:tab pos="5486400" algn="l"/>
                <a:tab pos="6400800" algn="l"/>
                <a:tab pos="7315200" algn="l"/>
                <a:tab pos="8229600" algn="l"/>
                <a:tab pos="9144000" algn="l"/>
                <a:tab pos="10058400" algn="l"/>
                <a:tab pos="10321925" algn="l"/>
                <a:tab pos="10779125" algn="l"/>
                <a:tab pos="10779125" algn="l"/>
                <a:tab pos="10780713" algn="l"/>
              </a:tabLst>
            </a:pPr>
            <a:endParaRPr lang="en-GB" b="1">
              <a:solidFill>
                <a:srgbClr val="FFFF00"/>
              </a:solidFill>
              <a:latin typeface="Arial" charset="0"/>
            </a:endParaRPr>
          </a:p>
          <a:p>
            <a:pPr>
              <a:lnSpc>
                <a:spcPct val="100000"/>
              </a:lnSpc>
              <a:buFont typeface="Arial" charset="0"/>
              <a:buNone/>
              <a:tabLst>
                <a:tab pos="0" algn="l"/>
                <a:tab pos="3330575" algn="l"/>
                <a:tab pos="4572000" algn="l"/>
                <a:tab pos="5486400" algn="l"/>
                <a:tab pos="6400800" algn="l"/>
                <a:tab pos="7315200" algn="l"/>
                <a:tab pos="8229600" algn="l"/>
                <a:tab pos="9144000" algn="l"/>
                <a:tab pos="10058400" algn="l"/>
                <a:tab pos="10321925" algn="l"/>
                <a:tab pos="10779125" algn="l"/>
                <a:tab pos="10779125" algn="l"/>
                <a:tab pos="10780713" algn="l"/>
              </a:tabLst>
            </a:pPr>
            <a:r>
              <a:rPr lang="en-GB" b="1">
                <a:solidFill>
                  <a:srgbClr val="FFFFFF"/>
                </a:solidFill>
                <a:latin typeface="Arial" charset="0"/>
              </a:rPr>
              <a:t>Arteriopatia coronarica	     2 - 3 volte</a:t>
            </a:r>
          </a:p>
          <a:p>
            <a:pPr>
              <a:lnSpc>
                <a:spcPct val="100000"/>
              </a:lnSpc>
              <a:buFont typeface="Arial" charset="0"/>
              <a:buNone/>
              <a:tabLst>
                <a:tab pos="0" algn="l"/>
                <a:tab pos="3330575" algn="l"/>
                <a:tab pos="4572000" algn="l"/>
                <a:tab pos="5486400" algn="l"/>
                <a:tab pos="6400800" algn="l"/>
                <a:tab pos="7315200" algn="l"/>
                <a:tab pos="8229600" algn="l"/>
                <a:tab pos="9144000" algn="l"/>
                <a:tab pos="10058400" algn="l"/>
                <a:tab pos="10321925" algn="l"/>
                <a:tab pos="10779125" algn="l"/>
                <a:tab pos="10779125" algn="l"/>
                <a:tab pos="10780713" algn="l"/>
              </a:tabLst>
            </a:pPr>
            <a:endParaRPr lang="en-GB" b="1">
              <a:solidFill>
                <a:srgbClr val="FFFFFF"/>
              </a:solidFill>
              <a:latin typeface="Arial" charset="0"/>
            </a:endParaRPr>
          </a:p>
          <a:p>
            <a:pPr>
              <a:lnSpc>
                <a:spcPct val="100000"/>
              </a:lnSpc>
              <a:buFont typeface="Arial" charset="0"/>
              <a:buNone/>
              <a:tabLst>
                <a:tab pos="0" algn="l"/>
                <a:tab pos="3330575" algn="l"/>
                <a:tab pos="4572000" algn="l"/>
                <a:tab pos="5486400" algn="l"/>
                <a:tab pos="6400800" algn="l"/>
                <a:tab pos="7315200" algn="l"/>
                <a:tab pos="8229600" algn="l"/>
                <a:tab pos="9144000" algn="l"/>
                <a:tab pos="10058400" algn="l"/>
                <a:tab pos="10321925" algn="l"/>
                <a:tab pos="10779125" algn="l"/>
                <a:tab pos="10779125" algn="l"/>
                <a:tab pos="10780713" algn="l"/>
              </a:tabLst>
            </a:pPr>
            <a:r>
              <a:rPr lang="en-GB" b="1">
                <a:solidFill>
                  <a:srgbClr val="FFFFFF"/>
                </a:solidFill>
                <a:latin typeface="Arial" charset="0"/>
              </a:rPr>
              <a:t>Ictus		          7 volte</a:t>
            </a:r>
          </a:p>
          <a:p>
            <a:pPr>
              <a:lnSpc>
                <a:spcPct val="100000"/>
              </a:lnSpc>
              <a:buFont typeface="Arial" charset="0"/>
              <a:buNone/>
              <a:tabLst>
                <a:tab pos="0" algn="l"/>
                <a:tab pos="3330575" algn="l"/>
                <a:tab pos="4572000" algn="l"/>
                <a:tab pos="5486400" algn="l"/>
                <a:tab pos="6400800" algn="l"/>
                <a:tab pos="7315200" algn="l"/>
                <a:tab pos="8229600" algn="l"/>
                <a:tab pos="9144000" algn="l"/>
                <a:tab pos="10058400" algn="l"/>
                <a:tab pos="10321925" algn="l"/>
                <a:tab pos="10779125" algn="l"/>
                <a:tab pos="10779125" algn="l"/>
                <a:tab pos="10780713" algn="l"/>
              </a:tabLst>
            </a:pPr>
            <a:endParaRPr lang="en-GB" b="1">
              <a:solidFill>
                <a:srgbClr val="FFFFFF"/>
              </a:solidFill>
              <a:latin typeface="Arial" charset="0"/>
            </a:endParaRPr>
          </a:p>
          <a:p>
            <a:pPr>
              <a:lnSpc>
                <a:spcPct val="100000"/>
              </a:lnSpc>
              <a:buFont typeface="Arial" charset="0"/>
              <a:buNone/>
              <a:tabLst>
                <a:tab pos="0" algn="l"/>
                <a:tab pos="3330575" algn="l"/>
                <a:tab pos="4572000" algn="l"/>
                <a:tab pos="5486400" algn="l"/>
                <a:tab pos="6400800" algn="l"/>
                <a:tab pos="7315200" algn="l"/>
                <a:tab pos="8229600" algn="l"/>
                <a:tab pos="9144000" algn="l"/>
                <a:tab pos="10058400" algn="l"/>
                <a:tab pos="10321925" algn="l"/>
                <a:tab pos="10779125" algn="l"/>
                <a:tab pos="10779125" algn="l"/>
                <a:tab pos="10780713" algn="l"/>
              </a:tabLst>
            </a:pPr>
            <a:r>
              <a:rPr lang="en-GB" b="1">
                <a:solidFill>
                  <a:srgbClr val="FFFFFF"/>
                </a:solidFill>
                <a:latin typeface="Arial" charset="0"/>
              </a:rPr>
              <a:t>Scompenso cardiaco		     2 - 3 volte</a:t>
            </a:r>
          </a:p>
          <a:p>
            <a:pPr>
              <a:lnSpc>
                <a:spcPct val="100000"/>
              </a:lnSpc>
              <a:buFont typeface="Arial" charset="0"/>
              <a:buNone/>
              <a:tabLst>
                <a:tab pos="0" algn="l"/>
                <a:tab pos="3330575" algn="l"/>
                <a:tab pos="4572000" algn="l"/>
                <a:tab pos="5486400" algn="l"/>
                <a:tab pos="6400800" algn="l"/>
                <a:tab pos="7315200" algn="l"/>
                <a:tab pos="8229600" algn="l"/>
                <a:tab pos="9144000" algn="l"/>
                <a:tab pos="10058400" algn="l"/>
                <a:tab pos="10321925" algn="l"/>
                <a:tab pos="10779125" algn="l"/>
                <a:tab pos="10779125" algn="l"/>
                <a:tab pos="10780713" algn="l"/>
              </a:tabLst>
            </a:pPr>
            <a:endParaRPr lang="en-GB" b="1">
              <a:solidFill>
                <a:srgbClr val="FFFFFF"/>
              </a:solidFill>
              <a:latin typeface="Arial" charset="0"/>
            </a:endParaRPr>
          </a:p>
          <a:p>
            <a:pPr>
              <a:lnSpc>
                <a:spcPct val="100000"/>
              </a:lnSpc>
              <a:buFont typeface="Arial" charset="0"/>
              <a:buNone/>
              <a:tabLst>
                <a:tab pos="0" algn="l"/>
                <a:tab pos="3330575" algn="l"/>
                <a:tab pos="4572000" algn="l"/>
                <a:tab pos="5486400" algn="l"/>
                <a:tab pos="6400800" algn="l"/>
                <a:tab pos="7315200" algn="l"/>
                <a:tab pos="8229600" algn="l"/>
                <a:tab pos="9144000" algn="l"/>
                <a:tab pos="10058400" algn="l"/>
                <a:tab pos="10321925" algn="l"/>
                <a:tab pos="10779125" algn="l"/>
                <a:tab pos="10779125" algn="l"/>
                <a:tab pos="10780713" algn="l"/>
              </a:tabLst>
            </a:pPr>
            <a:r>
              <a:rPr lang="en-GB" b="1">
                <a:solidFill>
                  <a:srgbClr val="FFFFFF"/>
                </a:solidFill>
                <a:latin typeface="Arial" charset="0"/>
              </a:rPr>
              <a:t>Arteriopatia periferica		     2 - 3 volte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744" t="4287" r="10438" b="3334"/>
          <a:stretch>
            <a:fillRect/>
          </a:stretch>
        </p:blipFill>
        <p:spPr>
          <a:xfrm>
            <a:off x="971600" y="476672"/>
            <a:ext cx="7481193" cy="5974554"/>
          </a:xfrm>
          <a:prstGeom prst="rect">
            <a:avLst/>
          </a:prstGeom>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29698" name="Picture 2" descr="inibitori RAA"/>
          <p:cNvPicPr>
            <a:picLocks noChangeAspect="1" noChangeArrowheads="1"/>
          </p:cNvPicPr>
          <p:nvPr/>
        </p:nvPicPr>
        <p:blipFill>
          <a:blip r:embed="rId3" cstate="print"/>
          <a:srcRect l="2528" t="33592" r="2972" b="26556"/>
          <a:stretch>
            <a:fillRect/>
          </a:stretch>
        </p:blipFill>
        <p:spPr bwMode="auto">
          <a:xfrm>
            <a:off x="1403350" y="1341438"/>
            <a:ext cx="6913563" cy="4373562"/>
          </a:xfrm>
          <a:prstGeom prst="rect">
            <a:avLst/>
          </a:prstGeom>
          <a:noFill/>
          <a:ln w="9525">
            <a:noFill/>
            <a:miter lim="800000"/>
            <a:headEnd/>
            <a:tailEnd/>
          </a:ln>
        </p:spPr>
      </p:pic>
      <p:sp>
        <p:nvSpPr>
          <p:cNvPr id="29699" name="Text Box 3"/>
          <p:cNvSpPr txBox="1">
            <a:spLocks noChangeArrowheads="1"/>
          </p:cNvSpPr>
          <p:nvPr/>
        </p:nvSpPr>
        <p:spPr bwMode="auto">
          <a:xfrm>
            <a:off x="971550" y="476250"/>
            <a:ext cx="7643813" cy="641350"/>
          </a:xfrm>
          <a:prstGeom prst="rect">
            <a:avLst/>
          </a:prstGeom>
          <a:noFill/>
          <a:ln w="9525">
            <a:noFill/>
            <a:miter lim="800000"/>
            <a:headEnd/>
            <a:tailEnd/>
          </a:ln>
        </p:spPr>
        <p:txBody>
          <a:bodyPr wrap="none">
            <a:spAutoFit/>
          </a:bodyPr>
          <a:lstStyle/>
          <a:p>
            <a:r>
              <a:rPr lang="it-IT" sz="3600">
                <a:latin typeface="Tahoma" pitchFamily="34" charset="0"/>
              </a:rPr>
              <a:t>ANTAGONISTI DEL RECETTORE AT</a:t>
            </a:r>
            <a:r>
              <a:rPr lang="it-IT" sz="3600" baseline="-25000">
                <a:latin typeface="Tahoma" pitchFamily="34" charset="0"/>
              </a:rPr>
              <a:t>1</a:t>
            </a:r>
            <a:r>
              <a:rPr lang="it-IT" sz="3600">
                <a:latin typeface="Tahoma" pitchFamily="34" charset="0"/>
              </a:rPr>
              <a:t> </a:t>
            </a:r>
          </a:p>
        </p:txBody>
      </p:sp>
      <p:pic>
        <p:nvPicPr>
          <p:cNvPr id="4" name="Picture 2"/>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408" t="6668" r="7408" b="5239"/>
          <a:stretch>
            <a:fillRect/>
          </a:stretch>
        </p:blipFill>
        <p:spPr>
          <a:xfrm>
            <a:off x="677428" y="637615"/>
            <a:ext cx="7789113" cy="5697416"/>
          </a:xfrm>
          <a:prstGeom prst="rect">
            <a:avLst/>
          </a:prstGeom>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539750" y="404813"/>
            <a:ext cx="7704138" cy="523220"/>
          </a:xfrm>
          <a:prstGeom prst="rect">
            <a:avLst/>
          </a:prstGeom>
          <a:noFill/>
          <a:ln w="9525">
            <a:noFill/>
            <a:miter lim="800000"/>
            <a:headEnd/>
            <a:tailEnd/>
          </a:ln>
        </p:spPr>
        <p:txBody>
          <a:bodyPr>
            <a:spAutoFit/>
          </a:bodyPr>
          <a:lstStyle/>
          <a:p>
            <a:pPr marL="457200" indent="-457200" algn="ctr"/>
            <a:r>
              <a:rPr lang="it-IT" sz="2800" dirty="0" smtClean="0">
                <a:solidFill>
                  <a:srgbClr val="FF0000"/>
                </a:solidFill>
                <a:latin typeface="Tahoma" pitchFamily="34" charset="0"/>
              </a:rPr>
              <a:t>INIBITORI DELLA RENINA</a:t>
            </a:r>
            <a:endParaRPr lang="it-IT" sz="2800" dirty="0">
              <a:solidFill>
                <a:srgbClr val="FF0000"/>
              </a:solidFill>
              <a:latin typeface="Tahoma" pitchFamily="34" charset="0"/>
            </a:endParaRPr>
          </a:p>
        </p:txBody>
      </p:sp>
      <p:sp>
        <p:nvSpPr>
          <p:cNvPr id="203780" name="Text Box 4"/>
          <p:cNvSpPr txBox="1">
            <a:spLocks noChangeArrowheads="1"/>
          </p:cNvSpPr>
          <p:nvPr/>
        </p:nvSpPr>
        <p:spPr bwMode="auto">
          <a:xfrm>
            <a:off x="900113" y="2708275"/>
            <a:ext cx="641350" cy="366713"/>
          </a:xfrm>
          <a:prstGeom prst="rect">
            <a:avLst/>
          </a:prstGeom>
          <a:noFill/>
          <a:ln w="9525">
            <a:noFill/>
            <a:miter lim="800000"/>
            <a:headEnd/>
            <a:tailEnd/>
          </a:ln>
        </p:spPr>
        <p:txBody>
          <a:bodyPr wrap="none">
            <a:spAutoFit/>
          </a:bodyPr>
          <a:lstStyle/>
          <a:p>
            <a:pPr marL="457200" indent="-457200">
              <a:buFontTx/>
              <a:buAutoNum type="arabicParenR" startAt="4"/>
            </a:pPr>
            <a:endParaRPr lang="it-IT" sz="1800">
              <a:latin typeface="Tahoma" pitchFamily="34" charset="0"/>
            </a:endParaRPr>
          </a:p>
        </p:txBody>
      </p:sp>
      <p:pic>
        <p:nvPicPr>
          <p:cNvPr id="5" name="Slide"/>
          <p:cNvPicPr>
            <a:picLocks noChangeAspect="1"/>
          </p:cNvPicPr>
          <p:nvPr/>
        </p:nvPicPr>
        <p:blipFill>
          <a:blip r:embed="rId3" cstate="print"/>
          <a:srcRect l="8418" t="3810" r="7744" b="5715"/>
          <a:stretch>
            <a:fillRect/>
          </a:stretch>
        </p:blipFill>
        <p:spPr>
          <a:xfrm>
            <a:off x="899592" y="980728"/>
            <a:ext cx="7350104" cy="56075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nodePh="1">
                                  <p:stCondLst>
                                    <p:cond delay="0"/>
                                  </p:stCondLst>
                                  <p:endCondLst>
                                    <p:cond evt="begin" delay="0">
                                      <p:tn val="5"/>
                                    </p:cond>
                                  </p:endCondLst>
                                  <p:childTnLst>
                                    <p:set>
                                      <p:cBhvr>
                                        <p:cTn id="6" dur="1" fill="hold">
                                          <p:stCondLst>
                                            <p:cond delay="0"/>
                                          </p:stCondLst>
                                        </p:cTn>
                                        <p:tgtEl>
                                          <p:spTgt spid="203780"/>
                                        </p:tgtEl>
                                        <p:attrNameLst>
                                          <p:attrName>style.visibility</p:attrName>
                                        </p:attrNameLst>
                                      </p:cBhvr>
                                      <p:to>
                                        <p:strVal val="visible"/>
                                      </p:to>
                                    </p:set>
                                    <p:animEffect transition="in" filter="dissolve">
                                      <p:cBhvr>
                                        <p:cTn id="7" dur="500"/>
                                        <p:tgtEl>
                                          <p:spTgt spid="203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0"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071" t="5239" r="6734" b="11431"/>
          <a:stretch>
            <a:fillRect/>
          </a:stretch>
        </p:blipFill>
        <p:spPr>
          <a:xfrm>
            <a:off x="646664" y="545175"/>
            <a:ext cx="7881506" cy="5389321"/>
          </a:xfrm>
          <a:prstGeom prst="rect">
            <a:avLst/>
          </a:prstGeom>
        </p:spPr>
      </p:pic>
      <p:sp>
        <p:nvSpPr>
          <p:cNvPr id="3" name="CasellaDiTesto 2"/>
          <p:cNvSpPr txBox="1"/>
          <p:nvPr/>
        </p:nvSpPr>
        <p:spPr>
          <a:xfrm>
            <a:off x="611560" y="5589240"/>
            <a:ext cx="7920880" cy="1107996"/>
          </a:xfrm>
          <a:prstGeom prst="rect">
            <a:avLst/>
          </a:prstGeom>
          <a:solidFill>
            <a:schemeClr val="accent6">
              <a:lumMod val="20000"/>
              <a:lumOff val="80000"/>
            </a:schemeClr>
          </a:solidFill>
        </p:spPr>
        <p:txBody>
          <a:bodyPr wrap="square" rtlCol="0">
            <a:spAutoFit/>
          </a:bodyPr>
          <a:lstStyle/>
          <a:p>
            <a:r>
              <a:rPr lang="it-IT" b="1" dirty="0" smtClean="0"/>
              <a:t>Tossicità:  </a:t>
            </a:r>
            <a:r>
              <a:rPr lang="it-IT" b="1" dirty="0" err="1" smtClean="0"/>
              <a:t>Angioedema</a:t>
            </a:r>
            <a:r>
              <a:rPr lang="it-IT" b="1" dirty="0" smtClean="0"/>
              <a:t> </a:t>
            </a:r>
            <a:r>
              <a:rPr lang="it-IT" sz="1600" dirty="0" smtClean="0"/>
              <a:t>caratterizzato dalla tumefazione della cute, del tessuto sottocutaneo, della mucosa della bocca e la gola. Esso si può sviluppare in modo rapido e in casi rari può essere pericoloso </a:t>
            </a:r>
            <a:r>
              <a:rPr lang="it-IT" sz="1600" dirty="0" err="1" smtClean="0"/>
              <a:t>perchè</a:t>
            </a:r>
            <a:r>
              <a:rPr lang="it-IT" sz="1600" dirty="0" smtClean="0"/>
              <a:t> se interessa la gola può determinare l’ostruzione delle vie aeree. EMEA post-marketing ha aggiornato il foglietto illustrativo con controindicazioni.</a:t>
            </a:r>
            <a:endParaRPr lang="it-IT" sz="1600" b="1"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33794" name="Rectangle 6"/>
          <p:cNvSpPr>
            <a:spLocks noChangeArrowheads="1"/>
          </p:cNvSpPr>
          <p:nvPr/>
        </p:nvSpPr>
        <p:spPr bwMode="auto">
          <a:xfrm>
            <a:off x="0" y="187325"/>
            <a:ext cx="8462963" cy="800219"/>
          </a:xfrm>
          <a:prstGeom prst="rect">
            <a:avLst/>
          </a:prstGeom>
          <a:noFill/>
          <a:ln w="9525">
            <a:noFill/>
            <a:miter lim="800000"/>
            <a:headEnd/>
            <a:tailEnd/>
          </a:ln>
        </p:spPr>
        <p:txBody>
          <a:bodyPr>
            <a:spAutoFit/>
          </a:bodyPr>
          <a:lstStyle/>
          <a:p>
            <a:pPr algn="ctr"/>
            <a:r>
              <a:rPr lang="it-IT" sz="2800" dirty="0" smtClean="0">
                <a:solidFill>
                  <a:srgbClr val="FFFF00"/>
                </a:solidFill>
              </a:rPr>
              <a:t>FUTURO </a:t>
            </a:r>
            <a:r>
              <a:rPr lang="it-IT" dirty="0" smtClean="0">
                <a:solidFill>
                  <a:srgbClr val="FFFF00"/>
                </a:solidFill>
              </a:rPr>
              <a:t>(in sviluppo)</a:t>
            </a:r>
          </a:p>
          <a:p>
            <a:pPr algn="ctr"/>
            <a:r>
              <a:rPr lang="it-IT" dirty="0" smtClean="0">
                <a:solidFill>
                  <a:srgbClr val="FFFF00"/>
                </a:solidFill>
              </a:rPr>
              <a:t>FARMACI </a:t>
            </a:r>
            <a:r>
              <a:rPr lang="it-IT" dirty="0">
                <a:solidFill>
                  <a:srgbClr val="FFFF00"/>
                </a:solidFill>
              </a:rPr>
              <a:t>ATTIVI SUL SISTEMA </a:t>
            </a:r>
            <a:r>
              <a:rPr lang="it-IT" dirty="0" smtClean="0">
                <a:solidFill>
                  <a:srgbClr val="FFFF00"/>
                </a:solidFill>
              </a:rPr>
              <a:t>RENINA-ANGIOTENSINA-ALDOSTERONE</a:t>
            </a:r>
          </a:p>
        </p:txBody>
      </p:sp>
      <p:sp>
        <p:nvSpPr>
          <p:cNvPr id="33795" name="Text Box 7"/>
          <p:cNvSpPr txBox="1">
            <a:spLocks noChangeArrowheads="1"/>
          </p:cNvSpPr>
          <p:nvPr/>
        </p:nvSpPr>
        <p:spPr bwMode="auto">
          <a:xfrm>
            <a:off x="467544" y="1196752"/>
            <a:ext cx="8407400" cy="822325"/>
          </a:xfrm>
          <a:prstGeom prst="rect">
            <a:avLst/>
          </a:prstGeom>
          <a:noFill/>
          <a:ln w="9525">
            <a:noFill/>
            <a:miter lim="800000"/>
            <a:headEnd/>
            <a:tailEnd/>
          </a:ln>
        </p:spPr>
        <p:txBody>
          <a:bodyPr>
            <a:spAutoFit/>
          </a:bodyPr>
          <a:lstStyle/>
          <a:p>
            <a:pPr marL="457200" indent="-457200"/>
            <a:r>
              <a:rPr lang="it-IT">
                <a:solidFill>
                  <a:srgbClr val="FFFF00"/>
                </a:solidFill>
              </a:rPr>
              <a:t>Inibitori dell’Angiotensin Converting Enzyme e delle Endopeptidasi Neutre (ACE/NEP inibitori)</a:t>
            </a:r>
          </a:p>
        </p:txBody>
      </p:sp>
      <p:pic>
        <p:nvPicPr>
          <p:cNvPr id="142344" name="Picture 8" descr="inibitori RAA"/>
          <p:cNvPicPr>
            <a:picLocks noChangeAspect="1" noChangeArrowheads="1"/>
          </p:cNvPicPr>
          <p:nvPr/>
        </p:nvPicPr>
        <p:blipFill>
          <a:blip r:embed="rId2" cstate="print"/>
          <a:srcRect l="51250" t="74759" b="9277"/>
          <a:stretch>
            <a:fillRect/>
          </a:stretch>
        </p:blipFill>
        <p:spPr bwMode="auto">
          <a:xfrm>
            <a:off x="2195750" y="1772834"/>
            <a:ext cx="5014913" cy="2463325"/>
          </a:xfrm>
          <a:prstGeom prst="rect">
            <a:avLst/>
          </a:prstGeom>
          <a:noFill/>
          <a:ln w="9525">
            <a:noFill/>
            <a:miter lim="800000"/>
            <a:headEnd/>
            <a:tailEnd/>
          </a:ln>
        </p:spPr>
      </p:pic>
      <p:pic>
        <p:nvPicPr>
          <p:cNvPr id="6" name="Picture 2" descr="Risultati immagini per NEP e ANP"/>
          <p:cNvPicPr>
            <a:picLocks noChangeAspect="1" noChangeArrowheads="1"/>
          </p:cNvPicPr>
          <p:nvPr/>
        </p:nvPicPr>
        <p:blipFill>
          <a:blip r:embed="rId3" cstate="print"/>
          <a:srcRect/>
          <a:stretch>
            <a:fillRect/>
          </a:stretch>
        </p:blipFill>
        <p:spPr bwMode="auto">
          <a:xfrm>
            <a:off x="107504" y="4305662"/>
            <a:ext cx="3384376" cy="2384684"/>
          </a:xfrm>
          <a:prstGeom prst="rect">
            <a:avLst/>
          </a:prstGeom>
          <a:noFill/>
        </p:spPr>
      </p:pic>
      <p:sp>
        <p:nvSpPr>
          <p:cNvPr id="7" name="CasellaDiTesto 6"/>
          <p:cNvSpPr txBox="1"/>
          <p:nvPr/>
        </p:nvSpPr>
        <p:spPr>
          <a:xfrm>
            <a:off x="3563888" y="6021288"/>
            <a:ext cx="2376264" cy="646331"/>
          </a:xfrm>
          <a:prstGeom prst="rect">
            <a:avLst/>
          </a:prstGeom>
          <a:solidFill>
            <a:schemeClr val="bg1"/>
          </a:solidFill>
        </p:spPr>
        <p:txBody>
          <a:bodyPr wrap="square" rtlCol="0">
            <a:spAutoFit/>
          </a:bodyPr>
          <a:lstStyle/>
          <a:p>
            <a:r>
              <a:rPr lang="it-IT" sz="1200" dirty="0" smtClean="0"/>
              <a:t>NEP: NEPRILESINA, </a:t>
            </a:r>
            <a:r>
              <a:rPr lang="it-IT" sz="1200" dirty="0" err="1" smtClean="0"/>
              <a:t>endopeptidasi</a:t>
            </a:r>
            <a:endParaRPr lang="it-IT" sz="1200" dirty="0" smtClean="0"/>
          </a:p>
          <a:p>
            <a:r>
              <a:rPr lang="it-IT" sz="1200" dirty="0" smtClean="0"/>
              <a:t>ANP: peptide </a:t>
            </a:r>
            <a:r>
              <a:rPr lang="it-IT" sz="1200" dirty="0" err="1" smtClean="0"/>
              <a:t>natriuretico</a:t>
            </a:r>
            <a:r>
              <a:rPr lang="it-IT" sz="1200" dirty="0" smtClean="0"/>
              <a:t> atriale </a:t>
            </a:r>
          </a:p>
          <a:p>
            <a:r>
              <a:rPr lang="it-IT" sz="1200" dirty="0" smtClean="0"/>
              <a:t>BNP; peptide </a:t>
            </a:r>
            <a:r>
              <a:rPr lang="it-IT" sz="1200" dirty="0" err="1" smtClean="0"/>
              <a:t>natriuretico</a:t>
            </a:r>
            <a:r>
              <a:rPr lang="it-IT" sz="1200" dirty="0" smtClean="0"/>
              <a:t> cerebrale</a:t>
            </a:r>
            <a:endParaRPr lang="it-IT" sz="1200"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5387" t="2381" r="6734" b="5715"/>
          <a:stretch>
            <a:fillRect/>
          </a:stretch>
        </p:blipFill>
        <p:spPr>
          <a:xfrm>
            <a:off x="492653" y="360362"/>
            <a:ext cx="8035556" cy="5943772"/>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8081" t="2858" r="4714" b="6192"/>
          <a:stretch>
            <a:fillRect/>
          </a:stretch>
        </p:blipFill>
        <p:spPr>
          <a:xfrm>
            <a:off x="739109" y="391223"/>
            <a:ext cx="7973684" cy="5881996"/>
          </a:xfrm>
          <a:prstGeom prst="rect">
            <a:avLst/>
          </a:prstGeom>
        </p:spPr>
      </p:pic>
      <p:sp>
        <p:nvSpPr>
          <p:cNvPr id="4" name="CasellaDiTesto 3"/>
          <p:cNvSpPr txBox="1"/>
          <p:nvPr/>
        </p:nvSpPr>
        <p:spPr>
          <a:xfrm>
            <a:off x="6372200" y="5877272"/>
            <a:ext cx="2376264" cy="461665"/>
          </a:xfrm>
          <a:prstGeom prst="rect">
            <a:avLst/>
          </a:prstGeom>
          <a:noFill/>
        </p:spPr>
        <p:txBody>
          <a:bodyPr wrap="square" rtlCol="0">
            <a:spAutoFit/>
          </a:bodyPr>
          <a:lstStyle/>
          <a:p>
            <a:r>
              <a:rPr lang="it-IT" sz="1200" dirty="0" smtClean="0"/>
              <a:t>ANP: peptide </a:t>
            </a:r>
            <a:r>
              <a:rPr lang="it-IT" sz="1200" dirty="0" err="1" smtClean="0"/>
              <a:t>natriuretico</a:t>
            </a:r>
            <a:r>
              <a:rPr lang="it-IT" sz="1200" dirty="0" smtClean="0"/>
              <a:t> atriale </a:t>
            </a:r>
          </a:p>
          <a:p>
            <a:r>
              <a:rPr lang="it-IT" sz="1200" dirty="0" smtClean="0"/>
              <a:t>BNP; peptide </a:t>
            </a:r>
            <a:r>
              <a:rPr lang="it-IT" sz="1200" dirty="0" err="1" smtClean="0"/>
              <a:t>natriuretico</a:t>
            </a:r>
            <a:r>
              <a:rPr lang="it-IT" sz="1200" dirty="0" smtClean="0"/>
              <a:t> cerebrale</a:t>
            </a:r>
            <a:endParaRPr lang="it-IT" sz="1200"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a:xfrm>
            <a:off x="251520" y="5589240"/>
            <a:ext cx="8568952" cy="2212032"/>
          </a:xfrm>
        </p:spPr>
        <p:txBody>
          <a:bodyPr>
            <a:normAutofit/>
          </a:bodyPr>
          <a:lstStyle/>
          <a:p>
            <a:r>
              <a:rPr lang="it-IT" sz="1600" dirty="0" smtClean="0"/>
              <a:t>L'ANP è coinvolto nel controllo omeostatico di acqua, sodio, potassio e grasso presenti nell'organismo. Viene rilasciato in seguito ad un eccessivo aumento del volume ematico (alta pressione sanguigna) da particolari </a:t>
            </a:r>
            <a:r>
              <a:rPr lang="it-IT" sz="1600" dirty="0" err="1" smtClean="0"/>
              <a:t>miociti</a:t>
            </a:r>
            <a:r>
              <a:rPr lang="it-IT" sz="1600" dirty="0" smtClean="0"/>
              <a:t>, nell'auricola destra del cuore. L'ANP agisce a livello dei reni, per ridurre l'acqua, il sodio e i carichi adiposi nel </a:t>
            </a:r>
            <a:r>
              <a:rPr lang="it-IT" sz="1600" dirty="0" smtClean="0">
                <a:solidFill>
                  <a:schemeClr val="tx1"/>
                </a:solidFill>
              </a:rPr>
              <a:t>sistema circolatorio</a:t>
            </a:r>
            <a:r>
              <a:rPr lang="it-IT" sz="1600" dirty="0" smtClean="0"/>
              <a:t>.</a:t>
            </a:r>
            <a:endParaRPr lang="it-IT" sz="1600" dirty="0"/>
          </a:p>
        </p:txBody>
      </p:sp>
      <p:pic>
        <p:nvPicPr>
          <p:cNvPr id="222210" name="Picture 2"/>
          <p:cNvPicPr>
            <a:picLocks noChangeAspect="1" noChangeArrowheads="1"/>
          </p:cNvPicPr>
          <p:nvPr/>
        </p:nvPicPr>
        <p:blipFill>
          <a:blip r:embed="rId2" cstate="print"/>
          <a:srcRect/>
          <a:stretch>
            <a:fillRect/>
          </a:stretch>
        </p:blipFill>
        <p:spPr bwMode="auto">
          <a:xfrm>
            <a:off x="1115616" y="260648"/>
            <a:ext cx="6893019" cy="52281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4714" t="1905" r="6398" b="4763"/>
          <a:stretch>
            <a:fillRect/>
          </a:stretch>
        </p:blipFill>
        <p:spPr>
          <a:xfrm>
            <a:off x="611560" y="332656"/>
            <a:ext cx="8127828" cy="6036207"/>
          </a:xfrm>
          <a:prstGeom prst="rect">
            <a:avLst/>
          </a:prstGeo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539750" y="404813"/>
            <a:ext cx="7704138" cy="946150"/>
          </a:xfrm>
          <a:prstGeom prst="rect">
            <a:avLst/>
          </a:prstGeom>
          <a:noFill/>
          <a:ln w="9525">
            <a:noFill/>
            <a:miter lim="800000"/>
            <a:headEnd/>
            <a:tailEnd/>
          </a:ln>
        </p:spPr>
        <p:txBody>
          <a:bodyPr>
            <a:spAutoFit/>
          </a:bodyPr>
          <a:lstStyle/>
          <a:p>
            <a:pPr marL="457200" indent="-457200" algn="ctr"/>
            <a:r>
              <a:rPr lang="it-IT" sz="2800" dirty="0">
                <a:latin typeface="Tahoma" pitchFamily="34" charset="0"/>
              </a:rPr>
              <a:t>FARMACI ATTIVI SUL SISTEMA </a:t>
            </a:r>
          </a:p>
          <a:p>
            <a:pPr marL="457200" indent="-457200" algn="ctr"/>
            <a:r>
              <a:rPr lang="it-IT" sz="2800" dirty="0">
                <a:latin typeface="Tahoma" pitchFamily="34" charset="0"/>
              </a:rPr>
              <a:t>RENINA-ANGIOTENSINA-ALDOSTERONE</a:t>
            </a:r>
          </a:p>
        </p:txBody>
      </p:sp>
      <p:sp>
        <p:nvSpPr>
          <p:cNvPr id="31747" name="Text Box 3"/>
          <p:cNvSpPr txBox="1">
            <a:spLocks noChangeArrowheads="1"/>
          </p:cNvSpPr>
          <p:nvPr/>
        </p:nvSpPr>
        <p:spPr bwMode="auto">
          <a:xfrm>
            <a:off x="900113" y="1916113"/>
            <a:ext cx="6551612" cy="1190625"/>
          </a:xfrm>
          <a:prstGeom prst="rect">
            <a:avLst/>
          </a:prstGeom>
          <a:noFill/>
          <a:ln w="9525">
            <a:noFill/>
            <a:miter lim="800000"/>
            <a:headEnd/>
            <a:tailEnd/>
          </a:ln>
        </p:spPr>
        <p:txBody>
          <a:bodyPr>
            <a:spAutoFit/>
          </a:bodyPr>
          <a:lstStyle/>
          <a:p>
            <a:pPr marL="457200" indent="-457200">
              <a:buFontTx/>
              <a:buAutoNum type="arabicParenR"/>
            </a:pPr>
            <a:r>
              <a:rPr lang="it-IT" sz="1800">
                <a:latin typeface="Tahoma" pitchFamily="34" charset="0"/>
              </a:rPr>
              <a:t>Inibitori della renina</a:t>
            </a:r>
          </a:p>
          <a:p>
            <a:pPr marL="457200" indent="-457200">
              <a:buFontTx/>
              <a:buAutoNum type="arabicParenR"/>
            </a:pPr>
            <a:r>
              <a:rPr lang="it-IT" sz="1800">
                <a:latin typeface="Tahoma" pitchFamily="34" charset="0"/>
              </a:rPr>
              <a:t>Inibitori dell’Angiotensin-converting enzyme (ACE)</a:t>
            </a:r>
          </a:p>
          <a:p>
            <a:pPr marL="457200" indent="-457200">
              <a:buFontTx/>
              <a:buAutoNum type="arabicParenR"/>
            </a:pPr>
            <a:r>
              <a:rPr lang="it-IT" sz="1800">
                <a:latin typeface="Tahoma" pitchFamily="34" charset="0"/>
              </a:rPr>
              <a:t>Antagonisti del recettore AT</a:t>
            </a:r>
            <a:r>
              <a:rPr lang="it-IT" sz="1800" baseline="-25000">
                <a:latin typeface="Tahoma" pitchFamily="34" charset="0"/>
              </a:rPr>
              <a:t>1</a:t>
            </a:r>
          </a:p>
          <a:p>
            <a:pPr marL="457200" indent="-457200">
              <a:buFontTx/>
              <a:buAutoNum type="arabicParenR"/>
            </a:pPr>
            <a:r>
              <a:rPr lang="it-IT" sz="1800">
                <a:latin typeface="Tahoma" pitchFamily="34" charset="0"/>
              </a:rPr>
              <a:t>ACE/NEP inibitori</a:t>
            </a:r>
          </a:p>
        </p:txBody>
      </p:sp>
      <p:pic>
        <p:nvPicPr>
          <p:cNvPr id="130052" name="Picture 4" descr="inibitori RAA"/>
          <p:cNvPicPr>
            <a:picLocks noChangeAspect="1" noChangeArrowheads="1"/>
          </p:cNvPicPr>
          <p:nvPr/>
        </p:nvPicPr>
        <p:blipFill>
          <a:blip r:embed="rId2" cstate="print"/>
          <a:srcRect l="2528" t="73926" r="50861" b="7593"/>
          <a:stretch>
            <a:fillRect/>
          </a:stretch>
        </p:blipFill>
        <p:spPr bwMode="auto">
          <a:xfrm>
            <a:off x="4716463" y="3716338"/>
            <a:ext cx="3887787" cy="2312987"/>
          </a:xfrm>
          <a:prstGeom prst="rect">
            <a:avLst/>
          </a:prstGeom>
          <a:noFill/>
          <a:ln w="9525">
            <a:noFill/>
            <a:miter lim="800000"/>
            <a:headEnd/>
            <a:tailEnd/>
          </a:ln>
        </p:spPr>
      </p:pic>
      <p:sp>
        <p:nvSpPr>
          <p:cNvPr id="130053" name="Text Box 5"/>
          <p:cNvSpPr txBox="1">
            <a:spLocks noChangeArrowheads="1"/>
          </p:cNvSpPr>
          <p:nvPr/>
        </p:nvSpPr>
        <p:spPr bwMode="auto">
          <a:xfrm>
            <a:off x="898525" y="3014663"/>
            <a:ext cx="3409950" cy="366712"/>
          </a:xfrm>
          <a:prstGeom prst="rect">
            <a:avLst/>
          </a:prstGeom>
          <a:noFill/>
          <a:ln w="9525">
            <a:noFill/>
            <a:miter lim="800000"/>
            <a:headEnd/>
            <a:tailEnd/>
          </a:ln>
        </p:spPr>
        <p:txBody>
          <a:bodyPr wrap="none">
            <a:spAutoFit/>
          </a:bodyPr>
          <a:lstStyle/>
          <a:p>
            <a:pPr marL="457200" indent="-457200">
              <a:buFontTx/>
              <a:buAutoNum type="arabicParenR" startAt="5"/>
            </a:pPr>
            <a:r>
              <a:rPr lang="it-IT" sz="1800" dirty="0">
                <a:latin typeface="Tahoma" pitchFamily="34" charset="0"/>
              </a:rPr>
              <a:t>Antagonisti dell’</a:t>
            </a:r>
            <a:r>
              <a:rPr lang="it-IT" sz="1800" dirty="0" err="1">
                <a:latin typeface="Tahoma" pitchFamily="34" charset="0"/>
              </a:rPr>
              <a:t>aldosterone</a:t>
            </a:r>
            <a:endParaRPr lang="it-IT" dirty="0">
              <a:latin typeface="Times New Roman" pitchFamily="18" charset="0"/>
            </a:endParaRPr>
          </a:p>
        </p:txBody>
      </p:sp>
      <p:pic>
        <p:nvPicPr>
          <p:cNvPr id="31750" name="Picture 6" descr="eplerenone"/>
          <p:cNvPicPr>
            <a:picLocks noChangeAspect="1" noChangeArrowheads="1"/>
          </p:cNvPicPr>
          <p:nvPr/>
        </p:nvPicPr>
        <p:blipFill>
          <a:blip r:embed="rId3" cstate="print"/>
          <a:srcRect l="45473" t="51939" r="32224" b="14359"/>
          <a:stretch>
            <a:fillRect/>
          </a:stretch>
        </p:blipFill>
        <p:spPr bwMode="auto">
          <a:xfrm>
            <a:off x="1446213" y="3703638"/>
            <a:ext cx="2387600" cy="2170112"/>
          </a:xfrm>
          <a:prstGeom prst="rect">
            <a:avLst/>
          </a:prstGeom>
          <a:noFill/>
          <a:ln w="9525">
            <a:noFill/>
            <a:miter lim="800000"/>
            <a:headEnd/>
            <a:tailEnd/>
          </a:ln>
        </p:spPr>
      </p:pic>
      <p:sp>
        <p:nvSpPr>
          <p:cNvPr id="31751" name="Text Box 7"/>
          <p:cNvSpPr txBox="1">
            <a:spLocks noChangeArrowheads="1"/>
          </p:cNvSpPr>
          <p:nvPr/>
        </p:nvSpPr>
        <p:spPr bwMode="auto">
          <a:xfrm>
            <a:off x="1795463" y="5702300"/>
            <a:ext cx="1182687" cy="304800"/>
          </a:xfrm>
          <a:prstGeom prst="rect">
            <a:avLst/>
          </a:prstGeom>
          <a:noFill/>
          <a:ln w="9525">
            <a:noFill/>
            <a:miter lim="800000"/>
            <a:headEnd/>
            <a:tailEnd/>
          </a:ln>
        </p:spPr>
        <p:txBody>
          <a:bodyPr wrap="none">
            <a:spAutoFit/>
          </a:bodyPr>
          <a:lstStyle/>
          <a:p>
            <a:r>
              <a:rPr lang="it-IT" sz="1400">
                <a:latin typeface="Arial Rounded MT Bold" pitchFamily="34" charset="0"/>
              </a:rPr>
              <a:t>Eplerenone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0053"/>
                                        </p:tgtEl>
                                        <p:attrNameLst>
                                          <p:attrName>style.visibility</p:attrName>
                                        </p:attrNameLst>
                                      </p:cBhvr>
                                      <p:to>
                                        <p:strVal val="visible"/>
                                      </p:to>
                                    </p:set>
                                    <p:animEffect transition="in" filter="wipe(left)">
                                      <p:cBhvr>
                                        <p:cTn id="7" dur="500"/>
                                        <p:tgtEl>
                                          <p:spTgt spid="13005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30052"/>
                                        </p:tgtEl>
                                        <p:attrNameLst>
                                          <p:attrName>style.visibility</p:attrName>
                                        </p:attrNameLst>
                                      </p:cBhvr>
                                      <p:to>
                                        <p:strVal val="visible"/>
                                      </p:to>
                                    </p:set>
                                    <p:animEffect transition="in" filter="dissolve">
                                      <p:cBhvr>
                                        <p:cTn id="11" dur="500"/>
                                        <p:tgtEl>
                                          <p:spTgt spid="130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3"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8418" t="5715" r="23907" b="15718"/>
          <a:stretch>
            <a:fillRect/>
          </a:stretch>
        </p:blipFill>
        <p:spPr>
          <a:xfrm>
            <a:off x="323528" y="260648"/>
            <a:ext cx="6188058" cy="5081244"/>
          </a:xfrm>
          <a:prstGeom prst="rect">
            <a:avLst/>
          </a:prstGeom>
        </p:spPr>
      </p:pic>
      <p:pic>
        <p:nvPicPr>
          <p:cNvPr id="3" name="Picture 2" descr="Calcio antagonisti"/>
          <p:cNvPicPr>
            <a:picLocks noChangeAspect="1" noChangeArrowheads="1"/>
          </p:cNvPicPr>
          <p:nvPr/>
        </p:nvPicPr>
        <p:blipFill>
          <a:blip r:embed="rId3" cstate="print"/>
          <a:srcRect/>
          <a:stretch>
            <a:fillRect/>
          </a:stretch>
        </p:blipFill>
        <p:spPr bwMode="auto">
          <a:xfrm>
            <a:off x="5559552" y="1481328"/>
            <a:ext cx="3584448" cy="537667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6061" t="2858" r="5387" b="4287"/>
          <a:stretch>
            <a:fillRect/>
          </a:stretch>
        </p:blipFill>
        <p:spPr>
          <a:xfrm>
            <a:off x="554302" y="391223"/>
            <a:ext cx="8097048" cy="6005303"/>
          </a:xfrm>
          <a:prstGeom prst="rect">
            <a:avLst/>
          </a:prstGeom>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8418" t="2858" r="8418" b="5239"/>
          <a:stretch>
            <a:fillRect/>
          </a:stretch>
        </p:blipFill>
        <p:spPr>
          <a:xfrm>
            <a:off x="769831" y="391184"/>
            <a:ext cx="7604308" cy="5943765"/>
          </a:xfrm>
          <a:prstGeom prst="rect">
            <a:avLst/>
          </a:prstGeom>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6162" t="2858" r="16836" b="5715"/>
          <a:stretch>
            <a:fillRect/>
          </a:stretch>
        </p:blipFill>
        <p:spPr>
          <a:xfrm>
            <a:off x="1478037" y="391184"/>
            <a:ext cx="6126430" cy="5912949"/>
          </a:xfrm>
          <a:prstGeom prst="rect">
            <a:avLst/>
          </a:prstGeom>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3132" t="5239" r="17846" b="13336"/>
          <a:stretch>
            <a:fillRect/>
          </a:stretch>
        </p:blipFill>
        <p:spPr>
          <a:xfrm>
            <a:off x="251520" y="0"/>
            <a:ext cx="7920880" cy="6609320"/>
          </a:xfrm>
          <a:prstGeom prst="rect">
            <a:avLst/>
          </a:prstGeom>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408" t="4763" r="10438" b="7621"/>
          <a:stretch>
            <a:fillRect/>
          </a:stretch>
        </p:blipFill>
        <p:spPr>
          <a:xfrm>
            <a:off x="899592" y="548680"/>
            <a:ext cx="7512000" cy="5666497"/>
          </a:xfrm>
          <a:prstGeom prst="rect">
            <a:avLst/>
          </a:prstGeo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6734" t="3810" r="10775" b="3810"/>
          <a:stretch>
            <a:fillRect/>
          </a:stretch>
        </p:blipFill>
        <p:spPr>
          <a:xfrm>
            <a:off x="845678" y="452775"/>
            <a:ext cx="7542746" cy="5974574"/>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969" t="5775" r="2362" b="-2100"/>
          <a:stretch>
            <a:fillRect/>
          </a:stretch>
        </p:blipFill>
        <p:spPr>
          <a:xfrm>
            <a:off x="35496" y="44624"/>
            <a:ext cx="9096986" cy="686962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638"/>
            <a:ext cx="8229600" cy="922114"/>
          </a:xfrm>
          <a:solidFill>
            <a:schemeClr val="bg1"/>
          </a:solidFill>
        </p:spPr>
        <p:txBody>
          <a:bodyPr>
            <a:normAutofit/>
          </a:bodyPr>
          <a:lstStyle/>
          <a:p>
            <a:pPr algn="ctr"/>
            <a:r>
              <a:rPr lang="it-IT" sz="2800" dirty="0">
                <a:solidFill>
                  <a:schemeClr val="accent2"/>
                </a:solidFill>
              </a:rPr>
              <a:t>DIAGNOSI </a:t>
            </a:r>
            <a:r>
              <a:rPr lang="it-IT" sz="2800" dirty="0" err="1">
                <a:solidFill>
                  <a:schemeClr val="accent2"/>
                </a:solidFill>
              </a:rPr>
              <a:t>DI</a:t>
            </a:r>
            <a:r>
              <a:rPr lang="it-IT" sz="2800" dirty="0">
                <a:solidFill>
                  <a:schemeClr val="accent2"/>
                </a:solidFill>
              </a:rPr>
              <a:t> IPERTENSIONE</a:t>
            </a:r>
          </a:p>
        </p:txBody>
      </p:sp>
      <p:sp>
        <p:nvSpPr>
          <p:cNvPr id="68611" name="Text Box 3"/>
          <p:cNvSpPr txBox="1">
            <a:spLocks noChangeArrowheads="1"/>
          </p:cNvSpPr>
          <p:nvPr/>
        </p:nvSpPr>
        <p:spPr bwMode="auto">
          <a:xfrm>
            <a:off x="539552" y="1412776"/>
            <a:ext cx="8458200" cy="2443163"/>
          </a:xfrm>
          <a:prstGeom prst="rect">
            <a:avLst/>
          </a:prstGeom>
          <a:noFill/>
          <a:ln w="9525">
            <a:noFill/>
            <a:miter lim="800000"/>
            <a:headEnd/>
            <a:tailEnd/>
          </a:ln>
          <a:effectLst/>
        </p:spPr>
        <p:txBody>
          <a:bodyPr lIns="92075" tIns="46038" rIns="92075" bIns="46038">
            <a:spAutoFit/>
          </a:bodyPr>
          <a:lstStyle/>
          <a:p>
            <a:pPr>
              <a:spcBef>
                <a:spcPct val="50000"/>
              </a:spcBef>
              <a:buFontTx/>
              <a:buChar char="-"/>
            </a:pPr>
            <a:r>
              <a:rPr lang="it-IT" sz="2800" dirty="0">
                <a:solidFill>
                  <a:schemeClr val="accent2"/>
                </a:solidFill>
                <a:latin typeface="Arial Rounded MT Bold" pitchFamily="34" charset="0"/>
                <a:sym typeface="Arial Alternative" pitchFamily="49" charset="2"/>
              </a:rPr>
              <a:t>      VALORI PRESSORI (MASSIMA e MINIMA)</a:t>
            </a:r>
          </a:p>
          <a:p>
            <a:pPr>
              <a:spcBef>
                <a:spcPct val="50000"/>
              </a:spcBef>
              <a:buFontTx/>
              <a:buChar char="-"/>
            </a:pPr>
            <a:r>
              <a:rPr lang="it-IT" sz="2800" dirty="0">
                <a:solidFill>
                  <a:schemeClr val="accent2"/>
                </a:solidFill>
                <a:latin typeface="Arial Rounded MT Bold" pitchFamily="34" charset="0"/>
              </a:rPr>
              <a:t> STABILITA’</a:t>
            </a:r>
          </a:p>
          <a:p>
            <a:pPr>
              <a:spcBef>
                <a:spcPct val="50000"/>
              </a:spcBef>
              <a:buFontTx/>
              <a:buChar char="-"/>
            </a:pPr>
            <a:r>
              <a:rPr lang="it-IT" sz="2800" dirty="0">
                <a:solidFill>
                  <a:schemeClr val="accent2"/>
                </a:solidFill>
                <a:latin typeface="Arial Rounded MT Bold" pitchFamily="34" charset="0"/>
              </a:rPr>
              <a:t> CORRELAZIONE CON ETA’ (ANZIANI)</a:t>
            </a:r>
          </a:p>
          <a:p>
            <a:pPr>
              <a:spcBef>
                <a:spcPct val="50000"/>
              </a:spcBef>
              <a:buFontTx/>
              <a:buChar char="-"/>
            </a:pPr>
            <a:r>
              <a:rPr lang="it-IT" sz="2800" dirty="0">
                <a:solidFill>
                  <a:schemeClr val="accent2"/>
                </a:solidFill>
                <a:latin typeface="Arial Rounded MT Bold" pitchFamily="34" charset="0"/>
              </a:rPr>
              <a:t> EZIOPATOGENESI (</a:t>
            </a:r>
            <a:r>
              <a:rPr lang="it-IT" sz="2400" dirty="0">
                <a:solidFill>
                  <a:schemeClr val="accent2"/>
                </a:solidFill>
                <a:latin typeface="Arial Rounded MT Bold" pitchFamily="34" charset="0"/>
              </a:rPr>
              <a:t>PRIMARIA e SECONDARIA</a:t>
            </a:r>
            <a:r>
              <a:rPr lang="it-IT" sz="2800" dirty="0">
                <a:solidFill>
                  <a:schemeClr val="accent2"/>
                </a:solidFill>
                <a:latin typeface="Arial Rounded MT Bold" pitchFamily="34" charset="0"/>
              </a:rPr>
              <a:t>)</a:t>
            </a:r>
          </a:p>
        </p:txBody>
      </p:sp>
      <p:sp>
        <p:nvSpPr>
          <p:cNvPr id="68612" name="AutoShape 4"/>
          <p:cNvSpPr>
            <a:spLocks noChangeArrowheads="1"/>
          </p:cNvSpPr>
          <p:nvPr/>
        </p:nvSpPr>
        <p:spPr bwMode="auto">
          <a:xfrm>
            <a:off x="899592" y="1484784"/>
            <a:ext cx="287337" cy="360362"/>
          </a:xfrm>
          <a:prstGeom prst="upArrow">
            <a:avLst>
              <a:gd name="adj1" fmla="val 50000"/>
              <a:gd name="adj2" fmla="val 31354"/>
            </a:avLst>
          </a:prstGeom>
          <a:solidFill>
            <a:schemeClr val="accent2"/>
          </a:solidFill>
          <a:ln w="9525">
            <a:solidFill>
              <a:srgbClr val="FFFF00"/>
            </a:solidFill>
            <a:miter lim="800000"/>
            <a:headEnd/>
            <a:tailEnd/>
          </a:ln>
          <a:effectLst/>
        </p:spPr>
        <p:txBody>
          <a:bodyPr wrap="none" lIns="92075" tIns="46038" rIns="92075" bIns="46038" anchor="ctr"/>
          <a:lstStyle/>
          <a:p>
            <a:endParaRPr lang="it-IT"/>
          </a:p>
        </p:txBody>
      </p:sp>
      <p:sp>
        <p:nvSpPr>
          <p:cNvPr id="5" name="Text Box 3"/>
          <p:cNvSpPr txBox="1">
            <a:spLocks noChangeArrowheads="1"/>
          </p:cNvSpPr>
          <p:nvPr/>
        </p:nvSpPr>
        <p:spPr bwMode="auto">
          <a:xfrm>
            <a:off x="611560" y="4221088"/>
            <a:ext cx="8229600" cy="2014538"/>
          </a:xfrm>
          <a:prstGeom prst="rect">
            <a:avLst/>
          </a:prstGeom>
          <a:noFill/>
          <a:ln w="9525">
            <a:noFill/>
            <a:miter lim="800000"/>
            <a:headEnd/>
            <a:tailEnd/>
          </a:ln>
          <a:effectLst/>
        </p:spPr>
        <p:txBody>
          <a:bodyPr lIns="92075" tIns="46038" rIns="92075" bIns="46038">
            <a:spAutoFit/>
          </a:bodyPr>
          <a:lstStyle/>
          <a:p>
            <a:pPr>
              <a:spcBef>
                <a:spcPct val="50000"/>
              </a:spcBef>
              <a:buFontTx/>
              <a:buChar char="-"/>
            </a:pPr>
            <a:r>
              <a:rPr lang="it-IT" sz="2800" dirty="0">
                <a:solidFill>
                  <a:schemeClr val="accent2"/>
                </a:solidFill>
                <a:latin typeface="Arial Rounded MT Bold" pitchFamily="34" charset="0"/>
              </a:rPr>
              <a:t> CORREZIONE SITUAZIONI STRESS</a:t>
            </a:r>
          </a:p>
          <a:p>
            <a:pPr>
              <a:spcBef>
                <a:spcPct val="50000"/>
              </a:spcBef>
              <a:buFontTx/>
              <a:buChar char="-"/>
            </a:pPr>
            <a:r>
              <a:rPr lang="it-IT" sz="2800" dirty="0">
                <a:solidFill>
                  <a:schemeClr val="accent2"/>
                </a:solidFill>
                <a:latin typeface="Arial Rounded MT Bold" pitchFamily="34" charset="0"/>
              </a:rPr>
              <a:t> FATTORI ALIMENTARI-DIETETICI (DIMINUZIONE APPORTO </a:t>
            </a:r>
            <a:r>
              <a:rPr lang="it-IT" sz="2800" dirty="0" err="1">
                <a:solidFill>
                  <a:schemeClr val="accent2"/>
                </a:solidFill>
                <a:latin typeface="Arial Rounded MT Bold" pitchFamily="34" charset="0"/>
              </a:rPr>
              <a:t>DI</a:t>
            </a:r>
            <a:r>
              <a:rPr lang="it-IT" sz="2800" dirty="0">
                <a:solidFill>
                  <a:schemeClr val="accent2"/>
                </a:solidFill>
                <a:latin typeface="Arial Rounded MT Bold" pitchFamily="34" charset="0"/>
              </a:rPr>
              <a:t> SODIO, DIMINUZIONE PESO CORPOREO)</a:t>
            </a:r>
          </a:p>
        </p:txBody>
      </p:sp>
    </p:spTree>
  </p:cSld>
  <p:clrMapOvr>
    <a:masterClrMapping/>
  </p:clrMapOvr>
  <p:transition spd="med"/>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a:stretch>
            <a:fillRect/>
          </a:stretch>
        </p:blipFill>
        <p:spPr>
          <a:xfrm>
            <a:off x="0" y="9521"/>
            <a:ext cx="9144000" cy="6858004"/>
          </a:xfrm>
          <a:prstGeom prst="rect">
            <a:avLst/>
          </a:prstGeom>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1331913" y="195263"/>
            <a:ext cx="7183437" cy="366712"/>
          </a:xfrm>
          <a:prstGeom prst="rect">
            <a:avLst/>
          </a:prstGeom>
          <a:noFill/>
          <a:ln w="9525">
            <a:noFill/>
            <a:miter lim="800000"/>
            <a:headEnd/>
            <a:tailEnd/>
          </a:ln>
          <a:effectLst/>
        </p:spPr>
        <p:txBody>
          <a:bodyPr>
            <a:spAutoFit/>
          </a:bodyPr>
          <a:lstStyle/>
          <a:p>
            <a:pPr algn="ctr"/>
            <a:r>
              <a:rPr lang="it-IT" b="1">
                <a:solidFill>
                  <a:srgbClr val="660033"/>
                </a:solidFill>
                <a:latin typeface="Comic Sans MS" pitchFamily="66" charset="0"/>
              </a:rPr>
              <a:t>MECCANISMO DI AZIONE DEI CALCIO-ANTAGONISTI</a:t>
            </a:r>
          </a:p>
        </p:txBody>
      </p:sp>
      <p:sp>
        <p:nvSpPr>
          <p:cNvPr id="17414" name="Text Box 6"/>
          <p:cNvSpPr txBox="1">
            <a:spLocks noChangeArrowheads="1"/>
          </p:cNvSpPr>
          <p:nvPr/>
        </p:nvSpPr>
        <p:spPr bwMode="auto">
          <a:xfrm>
            <a:off x="193675" y="750888"/>
            <a:ext cx="3730625" cy="6035675"/>
          </a:xfrm>
          <a:prstGeom prst="rect">
            <a:avLst/>
          </a:prstGeom>
          <a:noFill/>
          <a:ln w="9525">
            <a:noFill/>
            <a:miter lim="800000"/>
            <a:headEnd/>
            <a:tailEnd/>
          </a:ln>
          <a:effectLst/>
        </p:spPr>
        <p:txBody>
          <a:bodyPr>
            <a:spAutoFit/>
          </a:bodyPr>
          <a:lstStyle/>
          <a:p>
            <a:pPr algn="just">
              <a:lnSpc>
                <a:spcPct val="120000"/>
              </a:lnSpc>
              <a:buClr>
                <a:srgbClr val="500050"/>
              </a:buClr>
              <a:buSzPct val="120000"/>
              <a:buFont typeface="Wingdings" pitchFamily="2" charset="2"/>
              <a:buChar char="Ø"/>
            </a:pPr>
            <a:r>
              <a:rPr lang="it-IT" b="1">
                <a:solidFill>
                  <a:srgbClr val="000044"/>
                </a:solidFill>
              </a:rPr>
              <a:t> La concentrazione intracellulare di Ca</a:t>
            </a:r>
            <a:r>
              <a:rPr lang="it-IT" b="1" baseline="30000">
                <a:solidFill>
                  <a:srgbClr val="000044"/>
                </a:solidFill>
              </a:rPr>
              <a:t>2+</a:t>
            </a:r>
            <a:r>
              <a:rPr lang="it-IT" b="1">
                <a:solidFill>
                  <a:srgbClr val="000044"/>
                </a:solidFill>
              </a:rPr>
              <a:t> gioca un ruolo fondamentale per la contrazione del miocardio e per il tono del muscolo liscio dei vasi</a:t>
            </a:r>
          </a:p>
          <a:p>
            <a:pPr algn="just">
              <a:lnSpc>
                <a:spcPct val="120000"/>
              </a:lnSpc>
              <a:buClr>
                <a:srgbClr val="500050"/>
              </a:buClr>
              <a:buSzPct val="120000"/>
              <a:buFont typeface="Wingdings" pitchFamily="2" charset="2"/>
              <a:buChar char="Ø"/>
            </a:pPr>
            <a:r>
              <a:rPr lang="it-IT" b="1">
                <a:solidFill>
                  <a:srgbClr val="000044"/>
                </a:solidFill>
              </a:rPr>
              <a:t> Il Ca2+ entra nelle cellule muscolari grazie a canali sensibili alla differenza di potenziale (canali del Ca</a:t>
            </a:r>
            <a:r>
              <a:rPr lang="it-IT" b="1" baseline="30000">
                <a:solidFill>
                  <a:srgbClr val="000044"/>
                </a:solidFill>
              </a:rPr>
              <a:t>2+</a:t>
            </a:r>
            <a:r>
              <a:rPr lang="it-IT" b="1">
                <a:solidFill>
                  <a:srgbClr val="000044"/>
                </a:solidFill>
              </a:rPr>
              <a:t> voltaggio dipendenti)</a:t>
            </a:r>
          </a:p>
          <a:p>
            <a:pPr algn="just">
              <a:lnSpc>
                <a:spcPct val="120000"/>
              </a:lnSpc>
              <a:buClr>
                <a:srgbClr val="500050"/>
              </a:buClr>
              <a:buSzPct val="120000"/>
              <a:buFont typeface="Wingdings" pitchFamily="2" charset="2"/>
              <a:buChar char="Ø"/>
            </a:pPr>
            <a:r>
              <a:rPr lang="it-IT" b="1">
                <a:solidFill>
                  <a:srgbClr val="000044"/>
                </a:solidFill>
              </a:rPr>
              <a:t> Nel CUORE questo ingresso innesca la liberazione di Ca</a:t>
            </a:r>
            <a:r>
              <a:rPr lang="it-IT" b="1" baseline="30000">
                <a:solidFill>
                  <a:srgbClr val="000044"/>
                </a:solidFill>
              </a:rPr>
              <a:t>2+</a:t>
            </a:r>
            <a:r>
              <a:rPr lang="it-IT" b="1">
                <a:solidFill>
                  <a:srgbClr val="000044"/>
                </a:solidFill>
              </a:rPr>
              <a:t> dal reticolo sarcoplasmatico e dai mitocondri</a:t>
            </a:r>
          </a:p>
          <a:p>
            <a:pPr algn="just">
              <a:lnSpc>
                <a:spcPct val="120000"/>
              </a:lnSpc>
              <a:buClr>
                <a:srgbClr val="500050"/>
              </a:buClr>
              <a:buSzPct val="120000"/>
              <a:buFont typeface="Wingdings" pitchFamily="2" charset="2"/>
              <a:buChar char="Ø"/>
            </a:pPr>
            <a:r>
              <a:rPr lang="it-IT" b="1">
                <a:solidFill>
                  <a:srgbClr val="000044"/>
                </a:solidFill>
              </a:rPr>
              <a:t> I calcio-antagonisti bloccano l’entrata di Ca2+ legandosi ai canali di tipo L del muscolo cardiaco e della muscolatura liscia dei vasi coronarici e periferici.</a:t>
            </a:r>
          </a:p>
        </p:txBody>
      </p:sp>
      <p:pic>
        <p:nvPicPr>
          <p:cNvPr id="17418" name="Picture 10" descr="east_mar02_img1"/>
          <p:cNvPicPr>
            <a:picLocks noChangeAspect="1" noChangeArrowheads="1"/>
          </p:cNvPicPr>
          <p:nvPr/>
        </p:nvPicPr>
        <p:blipFill>
          <a:blip r:embed="rId2" cstate="print"/>
          <a:srcRect/>
          <a:stretch>
            <a:fillRect/>
          </a:stretch>
        </p:blipFill>
        <p:spPr bwMode="auto">
          <a:xfrm>
            <a:off x="3924300" y="1125538"/>
            <a:ext cx="4867275" cy="3806825"/>
          </a:xfrm>
          <a:prstGeom prst="rect">
            <a:avLst/>
          </a:prstGeom>
          <a:noFill/>
        </p:spPr>
      </p:pic>
      <p:sp>
        <p:nvSpPr>
          <p:cNvPr id="17419" name="Rectangle 11"/>
          <p:cNvSpPr>
            <a:spLocks noChangeArrowheads="1"/>
          </p:cNvSpPr>
          <p:nvPr/>
        </p:nvSpPr>
        <p:spPr bwMode="auto">
          <a:xfrm>
            <a:off x="7453313" y="2420938"/>
            <a:ext cx="863600" cy="1008062"/>
          </a:xfrm>
          <a:prstGeom prst="rect">
            <a:avLst/>
          </a:prstGeom>
          <a:solidFill>
            <a:schemeClr val="bg1"/>
          </a:solidFill>
          <a:ln w="9525">
            <a:noFill/>
            <a:miter lim="800000"/>
            <a:headEnd/>
            <a:tailEnd/>
          </a:ln>
          <a:effectLst/>
        </p:spPr>
        <p:txBody>
          <a:bodyPr wrap="none" anchor="ctr"/>
          <a:lstStyle/>
          <a:p>
            <a:pPr algn="ctr"/>
            <a:endParaRPr lang="it-IT" sz="1000">
              <a:latin typeface="Arial" charset="0"/>
            </a:endParaRPr>
          </a:p>
        </p:txBody>
      </p:sp>
      <p:sp>
        <p:nvSpPr>
          <p:cNvPr id="17421" name="Text Box 13"/>
          <p:cNvSpPr txBox="1">
            <a:spLocks noChangeArrowheads="1"/>
          </p:cNvSpPr>
          <p:nvPr/>
        </p:nvSpPr>
        <p:spPr bwMode="auto">
          <a:xfrm>
            <a:off x="7380288" y="2552700"/>
            <a:ext cx="1022350" cy="854075"/>
          </a:xfrm>
          <a:prstGeom prst="rect">
            <a:avLst/>
          </a:prstGeom>
          <a:noFill/>
          <a:ln w="9525">
            <a:noFill/>
            <a:miter lim="800000"/>
            <a:headEnd/>
            <a:tailEnd/>
          </a:ln>
          <a:effectLst/>
        </p:spPr>
        <p:txBody>
          <a:bodyPr wrap="none">
            <a:spAutoFit/>
          </a:bodyPr>
          <a:lstStyle/>
          <a:p>
            <a:pPr algn="ctr"/>
            <a:r>
              <a:rPr lang="it-IT" sz="1000" b="1"/>
              <a:t>Ca-Calmodulin</a:t>
            </a:r>
          </a:p>
          <a:p>
            <a:pPr algn="ctr"/>
            <a:endParaRPr lang="it-IT" sz="1000" b="1"/>
          </a:p>
          <a:p>
            <a:pPr algn="ctr"/>
            <a:r>
              <a:rPr lang="it-IT" sz="1000" b="1"/>
              <a:t>MLCK</a:t>
            </a:r>
          </a:p>
          <a:p>
            <a:pPr algn="ctr"/>
            <a:endParaRPr lang="it-IT" sz="1000" b="1"/>
          </a:p>
          <a:p>
            <a:pPr algn="ctr"/>
            <a:r>
              <a:rPr lang="it-IT" sz="1000" b="1"/>
              <a:t>contraction</a:t>
            </a:r>
          </a:p>
        </p:txBody>
      </p:sp>
      <p:sp>
        <p:nvSpPr>
          <p:cNvPr id="17422" name="Line 14"/>
          <p:cNvSpPr>
            <a:spLocks noChangeShapeType="1"/>
          </p:cNvSpPr>
          <p:nvPr/>
        </p:nvSpPr>
        <p:spPr bwMode="auto">
          <a:xfrm>
            <a:off x="7885113" y="2781300"/>
            <a:ext cx="0" cy="142875"/>
          </a:xfrm>
          <a:prstGeom prst="line">
            <a:avLst/>
          </a:prstGeom>
          <a:noFill/>
          <a:ln w="28575">
            <a:solidFill>
              <a:srgbClr val="008000"/>
            </a:solidFill>
            <a:round/>
            <a:headEnd/>
            <a:tailEnd type="triangle" w="med" len="med"/>
          </a:ln>
          <a:effectLst/>
        </p:spPr>
        <p:txBody>
          <a:bodyPr/>
          <a:lstStyle/>
          <a:p>
            <a:endParaRPr lang="it-IT"/>
          </a:p>
        </p:txBody>
      </p:sp>
      <p:sp>
        <p:nvSpPr>
          <p:cNvPr id="17423" name="Line 15"/>
          <p:cNvSpPr>
            <a:spLocks noChangeShapeType="1"/>
          </p:cNvSpPr>
          <p:nvPr/>
        </p:nvSpPr>
        <p:spPr bwMode="auto">
          <a:xfrm>
            <a:off x="7885113" y="3068638"/>
            <a:ext cx="0" cy="215900"/>
          </a:xfrm>
          <a:prstGeom prst="line">
            <a:avLst/>
          </a:prstGeom>
          <a:noFill/>
          <a:ln w="28575">
            <a:solidFill>
              <a:srgbClr val="008000"/>
            </a:solidFill>
            <a:round/>
            <a:headEnd/>
            <a:tailEnd type="triangle" w="med" len="med"/>
          </a:ln>
          <a:effectLst/>
        </p:spPr>
        <p:txBody>
          <a:bodyPr/>
          <a:lstStyle/>
          <a:p>
            <a:endParaRPr lang="it-IT"/>
          </a:p>
        </p:txBody>
      </p:sp>
      <p:sp>
        <p:nvSpPr>
          <p:cNvPr id="17424" name="Line 16"/>
          <p:cNvSpPr>
            <a:spLocks noChangeShapeType="1"/>
          </p:cNvSpPr>
          <p:nvPr/>
        </p:nvSpPr>
        <p:spPr bwMode="auto">
          <a:xfrm>
            <a:off x="7380288" y="3409950"/>
            <a:ext cx="360362" cy="0"/>
          </a:xfrm>
          <a:prstGeom prst="line">
            <a:avLst/>
          </a:prstGeom>
          <a:noFill/>
          <a:ln w="28575">
            <a:solidFill>
              <a:schemeClr val="tx1"/>
            </a:solidFill>
            <a:round/>
            <a:headEnd/>
            <a:tailEnd/>
          </a:ln>
          <a:effectLst/>
        </p:spPr>
        <p:txBody>
          <a:bodyPr/>
          <a:lstStyle/>
          <a:p>
            <a:endParaRPr lang="it-IT"/>
          </a:p>
        </p:txBody>
      </p:sp>
      <p:sp>
        <p:nvSpPr>
          <p:cNvPr id="17425" name="Line 17"/>
          <p:cNvSpPr>
            <a:spLocks noChangeShapeType="1"/>
          </p:cNvSpPr>
          <p:nvPr/>
        </p:nvSpPr>
        <p:spPr bwMode="auto">
          <a:xfrm>
            <a:off x="7956550" y="3409950"/>
            <a:ext cx="360363" cy="0"/>
          </a:xfrm>
          <a:prstGeom prst="line">
            <a:avLst/>
          </a:prstGeom>
          <a:noFill/>
          <a:ln w="28575">
            <a:solidFill>
              <a:schemeClr val="tx1"/>
            </a:solidFill>
            <a:round/>
            <a:headEnd/>
            <a:tailEnd/>
          </a:ln>
          <a:effectLst/>
        </p:spPr>
        <p:txBody>
          <a:bodyPr/>
          <a:lstStyle/>
          <a:p>
            <a:endParaRPr lang="it-IT"/>
          </a:p>
        </p:txBody>
      </p:sp>
      <p:sp>
        <p:nvSpPr>
          <p:cNvPr id="17426" name="Line 18"/>
          <p:cNvSpPr>
            <a:spLocks noChangeShapeType="1"/>
          </p:cNvSpPr>
          <p:nvPr/>
        </p:nvSpPr>
        <p:spPr bwMode="auto">
          <a:xfrm>
            <a:off x="7380288" y="3506788"/>
            <a:ext cx="360362" cy="0"/>
          </a:xfrm>
          <a:prstGeom prst="line">
            <a:avLst/>
          </a:prstGeom>
          <a:noFill/>
          <a:ln w="28575">
            <a:solidFill>
              <a:schemeClr val="tx1"/>
            </a:solidFill>
            <a:round/>
            <a:headEnd/>
            <a:tailEnd/>
          </a:ln>
          <a:effectLst/>
        </p:spPr>
        <p:txBody>
          <a:bodyPr/>
          <a:lstStyle/>
          <a:p>
            <a:endParaRPr lang="it-IT"/>
          </a:p>
        </p:txBody>
      </p:sp>
      <p:sp>
        <p:nvSpPr>
          <p:cNvPr id="17427" name="Line 19"/>
          <p:cNvSpPr>
            <a:spLocks noChangeShapeType="1"/>
          </p:cNvSpPr>
          <p:nvPr/>
        </p:nvSpPr>
        <p:spPr bwMode="auto">
          <a:xfrm>
            <a:off x="7956550" y="3506788"/>
            <a:ext cx="360363" cy="0"/>
          </a:xfrm>
          <a:prstGeom prst="line">
            <a:avLst/>
          </a:prstGeom>
          <a:noFill/>
          <a:ln w="28575">
            <a:solidFill>
              <a:schemeClr val="tx1"/>
            </a:solidFill>
            <a:round/>
            <a:headEnd/>
            <a:tailEnd/>
          </a:ln>
          <a:effectLst/>
        </p:spPr>
        <p:txBody>
          <a:bodyPr/>
          <a:lstStyle/>
          <a:p>
            <a:endParaRPr lang="it-IT"/>
          </a:p>
        </p:txBody>
      </p:sp>
      <p:sp>
        <p:nvSpPr>
          <p:cNvPr id="17428" name="Line 20"/>
          <p:cNvSpPr>
            <a:spLocks noChangeShapeType="1"/>
          </p:cNvSpPr>
          <p:nvPr/>
        </p:nvSpPr>
        <p:spPr bwMode="auto">
          <a:xfrm>
            <a:off x="7380288" y="3597275"/>
            <a:ext cx="360362" cy="0"/>
          </a:xfrm>
          <a:prstGeom prst="line">
            <a:avLst/>
          </a:prstGeom>
          <a:noFill/>
          <a:ln w="28575">
            <a:solidFill>
              <a:schemeClr val="tx1"/>
            </a:solidFill>
            <a:round/>
            <a:headEnd/>
            <a:tailEnd/>
          </a:ln>
          <a:effectLst/>
        </p:spPr>
        <p:txBody>
          <a:bodyPr/>
          <a:lstStyle/>
          <a:p>
            <a:endParaRPr lang="it-IT"/>
          </a:p>
        </p:txBody>
      </p:sp>
      <p:sp>
        <p:nvSpPr>
          <p:cNvPr id="17429" name="Line 21"/>
          <p:cNvSpPr>
            <a:spLocks noChangeShapeType="1"/>
          </p:cNvSpPr>
          <p:nvPr/>
        </p:nvSpPr>
        <p:spPr bwMode="auto">
          <a:xfrm>
            <a:off x="7956550" y="3597275"/>
            <a:ext cx="360363" cy="0"/>
          </a:xfrm>
          <a:prstGeom prst="line">
            <a:avLst/>
          </a:prstGeom>
          <a:noFill/>
          <a:ln w="28575">
            <a:solidFill>
              <a:schemeClr val="tx1"/>
            </a:solidFill>
            <a:round/>
            <a:headEnd/>
            <a:tailEnd/>
          </a:ln>
          <a:effectLst/>
        </p:spPr>
        <p:txBody>
          <a:bodyPr/>
          <a:lstStyle/>
          <a:p>
            <a:endParaRPr lang="it-IT"/>
          </a:p>
        </p:txBody>
      </p:sp>
      <p:sp>
        <p:nvSpPr>
          <p:cNvPr id="17430" name="Line 22"/>
          <p:cNvSpPr>
            <a:spLocks noChangeShapeType="1"/>
          </p:cNvSpPr>
          <p:nvPr/>
        </p:nvSpPr>
        <p:spPr bwMode="auto">
          <a:xfrm>
            <a:off x="7696200" y="3367088"/>
            <a:ext cx="287338" cy="0"/>
          </a:xfrm>
          <a:prstGeom prst="line">
            <a:avLst/>
          </a:prstGeom>
          <a:noFill/>
          <a:ln w="9525">
            <a:solidFill>
              <a:schemeClr val="tx1"/>
            </a:solidFill>
            <a:round/>
            <a:headEnd/>
            <a:tailEnd/>
          </a:ln>
          <a:effectLst/>
        </p:spPr>
        <p:txBody>
          <a:bodyPr/>
          <a:lstStyle/>
          <a:p>
            <a:endParaRPr lang="it-IT"/>
          </a:p>
        </p:txBody>
      </p:sp>
      <p:sp>
        <p:nvSpPr>
          <p:cNvPr id="17431" name="Line 23"/>
          <p:cNvSpPr>
            <a:spLocks noChangeShapeType="1"/>
          </p:cNvSpPr>
          <p:nvPr/>
        </p:nvSpPr>
        <p:spPr bwMode="auto">
          <a:xfrm>
            <a:off x="7702550" y="3452813"/>
            <a:ext cx="287338" cy="0"/>
          </a:xfrm>
          <a:prstGeom prst="line">
            <a:avLst/>
          </a:prstGeom>
          <a:noFill/>
          <a:ln w="9525">
            <a:solidFill>
              <a:schemeClr val="tx1"/>
            </a:solidFill>
            <a:round/>
            <a:headEnd/>
            <a:tailEnd/>
          </a:ln>
          <a:effectLst/>
        </p:spPr>
        <p:txBody>
          <a:bodyPr/>
          <a:lstStyle/>
          <a:p>
            <a:endParaRPr lang="it-IT"/>
          </a:p>
        </p:txBody>
      </p:sp>
      <p:sp>
        <p:nvSpPr>
          <p:cNvPr id="17432" name="Line 24"/>
          <p:cNvSpPr>
            <a:spLocks noChangeShapeType="1"/>
          </p:cNvSpPr>
          <p:nvPr/>
        </p:nvSpPr>
        <p:spPr bwMode="auto">
          <a:xfrm>
            <a:off x="7688263" y="3544888"/>
            <a:ext cx="287337" cy="0"/>
          </a:xfrm>
          <a:prstGeom prst="line">
            <a:avLst/>
          </a:prstGeom>
          <a:noFill/>
          <a:ln w="9525">
            <a:solidFill>
              <a:schemeClr val="tx1"/>
            </a:solidFill>
            <a:round/>
            <a:headEnd/>
            <a:tailEnd/>
          </a:ln>
          <a:effectLst/>
        </p:spPr>
        <p:txBody>
          <a:bodyPr/>
          <a:lstStyle/>
          <a:p>
            <a:endParaRPr lang="it-IT"/>
          </a:p>
        </p:txBody>
      </p:sp>
      <p:sp>
        <p:nvSpPr>
          <p:cNvPr id="17433" name="Line 25"/>
          <p:cNvSpPr>
            <a:spLocks noChangeShapeType="1"/>
          </p:cNvSpPr>
          <p:nvPr/>
        </p:nvSpPr>
        <p:spPr bwMode="auto">
          <a:xfrm>
            <a:off x="7683500" y="3644900"/>
            <a:ext cx="287338" cy="0"/>
          </a:xfrm>
          <a:prstGeom prst="line">
            <a:avLst/>
          </a:prstGeom>
          <a:noFill/>
          <a:ln w="9525">
            <a:solidFill>
              <a:schemeClr val="tx1"/>
            </a:solidFill>
            <a:round/>
            <a:headEnd/>
            <a:tailEnd/>
          </a:ln>
          <a:effectLst/>
        </p:spPr>
        <p:txBody>
          <a:bodyPr/>
          <a:lstStyle/>
          <a:p>
            <a:endParaRPr lang="it-IT"/>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53975"/>
            <a:ext cx="8229600" cy="1143000"/>
          </a:xfrm>
          <a:noFill/>
          <a:ln/>
          <a:effectLst>
            <a:outerShdw dist="35921" dir="2700000" algn="ctr" rotWithShape="0">
              <a:srgbClr val="000066"/>
            </a:outerShdw>
          </a:effectLst>
        </p:spPr>
        <p:txBody>
          <a:bodyPr/>
          <a:lstStyle/>
          <a:p>
            <a:r>
              <a:rPr lang="it-IT" b="1">
                <a:solidFill>
                  <a:schemeClr val="hlink"/>
                </a:solidFill>
                <a:latin typeface="Comic Sans MS" pitchFamily="66" charset="0"/>
              </a:rPr>
              <a:t>Ca</a:t>
            </a:r>
            <a:r>
              <a:rPr lang="it-IT" b="1" baseline="30000">
                <a:solidFill>
                  <a:schemeClr val="hlink"/>
                </a:solidFill>
                <a:latin typeface="Comic Sans MS" pitchFamily="66" charset="0"/>
              </a:rPr>
              <a:t>2+</a:t>
            </a:r>
            <a:r>
              <a:rPr lang="it-IT" b="1">
                <a:solidFill>
                  <a:schemeClr val="hlink"/>
                </a:solidFill>
                <a:latin typeface="Comic Sans MS" pitchFamily="66" charset="0"/>
              </a:rPr>
              <a:t>-antagonisti</a:t>
            </a:r>
          </a:p>
        </p:txBody>
      </p:sp>
      <p:sp>
        <p:nvSpPr>
          <p:cNvPr id="61443" name="Oval 3"/>
          <p:cNvSpPr>
            <a:spLocks noChangeArrowheads="1"/>
          </p:cNvSpPr>
          <p:nvPr/>
        </p:nvSpPr>
        <p:spPr bwMode="auto">
          <a:xfrm>
            <a:off x="5553075" y="6203950"/>
            <a:ext cx="3371850" cy="465138"/>
          </a:xfrm>
          <a:prstGeom prst="ellipse">
            <a:avLst/>
          </a:prstGeom>
          <a:gradFill rotWithShape="1">
            <a:gsLst>
              <a:gs pos="0">
                <a:srgbClr val="00CC00"/>
              </a:gs>
              <a:gs pos="50000">
                <a:schemeClr val="bg1"/>
              </a:gs>
              <a:gs pos="100000">
                <a:srgbClr val="00CC00"/>
              </a:gs>
            </a:gsLst>
            <a:lin ang="5400000" scaled="1"/>
          </a:gradFill>
          <a:ln w="9525">
            <a:solidFill>
              <a:schemeClr val="tx1"/>
            </a:solidFill>
            <a:round/>
            <a:headEnd/>
            <a:tailEnd/>
          </a:ln>
          <a:effectLst/>
        </p:spPr>
        <p:txBody>
          <a:bodyPr wrap="none" anchor="ctr"/>
          <a:lstStyle/>
          <a:p>
            <a:endParaRPr lang="it-IT"/>
          </a:p>
        </p:txBody>
      </p:sp>
      <p:sp>
        <p:nvSpPr>
          <p:cNvPr id="61444" name="Text Box 4"/>
          <p:cNvSpPr txBox="1">
            <a:spLocks noChangeArrowheads="1"/>
          </p:cNvSpPr>
          <p:nvPr/>
        </p:nvSpPr>
        <p:spPr bwMode="auto">
          <a:xfrm>
            <a:off x="771525" y="842963"/>
            <a:ext cx="7208838" cy="701675"/>
          </a:xfrm>
          <a:prstGeom prst="rect">
            <a:avLst/>
          </a:prstGeom>
          <a:noFill/>
          <a:ln w="9525">
            <a:noFill/>
            <a:miter lim="800000"/>
            <a:headEnd/>
            <a:tailEnd/>
          </a:ln>
          <a:effectLst/>
        </p:spPr>
        <p:txBody>
          <a:bodyPr wrap="none">
            <a:spAutoFit/>
          </a:bodyPr>
          <a:lstStyle/>
          <a:p>
            <a:r>
              <a:rPr lang="it-IT" sz="2000" b="1">
                <a:solidFill>
                  <a:srgbClr val="000044"/>
                </a:solidFill>
              </a:rPr>
              <a:t>Si dividono in tre classi:</a:t>
            </a:r>
          </a:p>
          <a:p>
            <a:r>
              <a:rPr lang="it-IT" sz="2000" b="1">
                <a:solidFill>
                  <a:srgbClr val="FF0000"/>
                </a:solidFill>
              </a:rPr>
              <a:t>Difenilalchilamine</a:t>
            </a:r>
            <a:r>
              <a:rPr lang="it-IT" sz="2000" b="1">
                <a:solidFill>
                  <a:srgbClr val="000044"/>
                </a:solidFill>
              </a:rPr>
              <a:t>            </a:t>
            </a:r>
            <a:r>
              <a:rPr lang="it-IT" sz="2000" b="1">
                <a:solidFill>
                  <a:srgbClr val="FF0000"/>
                </a:solidFill>
              </a:rPr>
              <a:t>Benzotiazepine</a:t>
            </a:r>
            <a:r>
              <a:rPr lang="it-IT" sz="2000" b="1">
                <a:solidFill>
                  <a:srgbClr val="000044"/>
                </a:solidFill>
              </a:rPr>
              <a:t>                 </a:t>
            </a:r>
            <a:r>
              <a:rPr lang="it-IT" sz="2000" b="1">
                <a:solidFill>
                  <a:srgbClr val="FF0000"/>
                </a:solidFill>
              </a:rPr>
              <a:t>Diidropiridine</a:t>
            </a:r>
          </a:p>
        </p:txBody>
      </p:sp>
      <p:sp>
        <p:nvSpPr>
          <p:cNvPr id="61445" name="Text Box 5"/>
          <p:cNvSpPr txBox="1">
            <a:spLocks noChangeArrowheads="1"/>
          </p:cNvSpPr>
          <p:nvPr/>
        </p:nvSpPr>
        <p:spPr bwMode="auto">
          <a:xfrm>
            <a:off x="935038" y="2038350"/>
            <a:ext cx="1425575" cy="425450"/>
          </a:xfrm>
          <a:prstGeom prst="rect">
            <a:avLst/>
          </a:prstGeom>
          <a:solidFill>
            <a:srgbClr val="CCFFCC"/>
          </a:solidFill>
          <a:ln w="28575">
            <a:solidFill>
              <a:srgbClr val="500050"/>
            </a:solidFill>
            <a:miter lim="800000"/>
            <a:headEnd/>
            <a:tailEnd/>
          </a:ln>
          <a:effectLst/>
        </p:spPr>
        <p:txBody>
          <a:bodyPr wrap="none">
            <a:spAutoFit/>
          </a:bodyPr>
          <a:lstStyle/>
          <a:p>
            <a:r>
              <a:rPr lang="it-IT" sz="2000" b="1">
                <a:solidFill>
                  <a:srgbClr val="500050"/>
                </a:solidFill>
                <a:latin typeface="Arial" charset="0"/>
              </a:rPr>
              <a:t>Verapamil</a:t>
            </a:r>
          </a:p>
        </p:txBody>
      </p:sp>
      <p:sp>
        <p:nvSpPr>
          <p:cNvPr id="61446" name="Text Box 6"/>
          <p:cNvSpPr txBox="1">
            <a:spLocks noChangeArrowheads="1"/>
          </p:cNvSpPr>
          <p:nvPr/>
        </p:nvSpPr>
        <p:spPr bwMode="auto">
          <a:xfrm>
            <a:off x="3743325" y="2038350"/>
            <a:ext cx="1325563" cy="425450"/>
          </a:xfrm>
          <a:prstGeom prst="rect">
            <a:avLst/>
          </a:prstGeom>
          <a:solidFill>
            <a:srgbClr val="CCFFCC"/>
          </a:solidFill>
          <a:ln w="28575">
            <a:solidFill>
              <a:srgbClr val="500050"/>
            </a:solidFill>
            <a:miter lim="800000"/>
            <a:headEnd/>
            <a:tailEnd/>
          </a:ln>
          <a:effectLst/>
        </p:spPr>
        <p:txBody>
          <a:bodyPr wrap="none">
            <a:spAutoFit/>
          </a:bodyPr>
          <a:lstStyle/>
          <a:p>
            <a:r>
              <a:rPr lang="it-IT" sz="2000" b="1">
                <a:solidFill>
                  <a:srgbClr val="500050"/>
                </a:solidFill>
                <a:latin typeface="Arial" charset="0"/>
              </a:rPr>
              <a:t>Diltiazem</a:t>
            </a:r>
          </a:p>
        </p:txBody>
      </p:sp>
      <p:sp>
        <p:nvSpPr>
          <p:cNvPr id="61447" name="Text Box 7"/>
          <p:cNvSpPr txBox="1">
            <a:spLocks noChangeArrowheads="1"/>
          </p:cNvSpPr>
          <p:nvPr/>
        </p:nvSpPr>
        <p:spPr bwMode="auto">
          <a:xfrm>
            <a:off x="3311525" y="3514725"/>
            <a:ext cx="2181225" cy="1625600"/>
          </a:xfrm>
          <a:prstGeom prst="rect">
            <a:avLst/>
          </a:prstGeom>
          <a:noFill/>
          <a:ln w="9525">
            <a:solidFill>
              <a:srgbClr val="FF9900"/>
            </a:solidFill>
            <a:miter lim="800000"/>
            <a:headEnd/>
            <a:tailEnd/>
          </a:ln>
          <a:effectLst/>
        </p:spPr>
        <p:txBody>
          <a:bodyPr>
            <a:spAutoFit/>
          </a:bodyPr>
          <a:lstStyle/>
          <a:p>
            <a:pPr algn="ctr"/>
            <a:r>
              <a:rPr lang="it-IT" sz="2000" b="1">
                <a:solidFill>
                  <a:srgbClr val="000044"/>
                </a:solidFill>
              </a:rPr>
              <a:t>Non sono selettivi: hanno effetti sul cuore (ma minori del </a:t>
            </a:r>
            <a:r>
              <a:rPr lang="it-IT" sz="2000" b="1" i="1">
                <a:solidFill>
                  <a:srgbClr val="000044"/>
                </a:solidFill>
              </a:rPr>
              <a:t>verapamil</a:t>
            </a:r>
            <a:r>
              <a:rPr lang="it-IT" sz="2000" b="1">
                <a:solidFill>
                  <a:srgbClr val="000044"/>
                </a:solidFill>
              </a:rPr>
              <a:t>) e sui vasi</a:t>
            </a:r>
          </a:p>
        </p:txBody>
      </p:sp>
      <p:sp>
        <p:nvSpPr>
          <p:cNvPr id="61448" name="Text Box 8"/>
          <p:cNvSpPr txBox="1">
            <a:spLocks noChangeArrowheads="1"/>
          </p:cNvSpPr>
          <p:nvPr/>
        </p:nvSpPr>
        <p:spPr bwMode="auto">
          <a:xfrm>
            <a:off x="5589588" y="1990725"/>
            <a:ext cx="3294062" cy="1339850"/>
          </a:xfrm>
          <a:prstGeom prst="rect">
            <a:avLst/>
          </a:prstGeom>
          <a:solidFill>
            <a:srgbClr val="CCFFCC"/>
          </a:solidFill>
          <a:ln w="28575">
            <a:solidFill>
              <a:srgbClr val="500050"/>
            </a:solidFill>
            <a:miter lim="800000"/>
            <a:headEnd/>
            <a:tailEnd/>
          </a:ln>
          <a:effectLst/>
        </p:spPr>
        <p:txBody>
          <a:bodyPr wrap="none">
            <a:spAutoFit/>
          </a:bodyPr>
          <a:lstStyle/>
          <a:p>
            <a:r>
              <a:rPr lang="it-IT" sz="2000" b="1">
                <a:solidFill>
                  <a:srgbClr val="500050"/>
                </a:solidFill>
                <a:latin typeface="Arial" charset="0"/>
              </a:rPr>
              <a:t>Nifedipina </a:t>
            </a:r>
            <a:r>
              <a:rPr lang="it-IT" sz="1600" b="1">
                <a:solidFill>
                  <a:srgbClr val="500050"/>
                </a:solidFill>
                <a:latin typeface="Arial" charset="0"/>
              </a:rPr>
              <a:t>(1° generazione)</a:t>
            </a:r>
          </a:p>
          <a:p>
            <a:r>
              <a:rPr lang="it-IT" sz="2000" b="1">
                <a:solidFill>
                  <a:srgbClr val="500050"/>
                </a:solidFill>
                <a:latin typeface="Arial" charset="0"/>
              </a:rPr>
              <a:t>Felodipina </a:t>
            </a:r>
            <a:r>
              <a:rPr lang="it-IT" sz="1600" b="1">
                <a:solidFill>
                  <a:srgbClr val="500050"/>
                </a:solidFill>
                <a:latin typeface="Arial" charset="0"/>
              </a:rPr>
              <a:t>(2° generazione)</a:t>
            </a:r>
          </a:p>
          <a:p>
            <a:r>
              <a:rPr lang="it-IT" sz="2000" b="1">
                <a:solidFill>
                  <a:srgbClr val="500050"/>
                </a:solidFill>
                <a:latin typeface="Arial" charset="0"/>
              </a:rPr>
              <a:t>Nicardipina </a:t>
            </a:r>
            <a:r>
              <a:rPr lang="it-IT" sz="1600" b="1">
                <a:solidFill>
                  <a:srgbClr val="500050"/>
                </a:solidFill>
                <a:latin typeface="Arial" charset="0"/>
              </a:rPr>
              <a:t>(2° generazione) </a:t>
            </a:r>
          </a:p>
          <a:p>
            <a:r>
              <a:rPr lang="it-IT" sz="2000" b="1">
                <a:solidFill>
                  <a:srgbClr val="500050"/>
                </a:solidFill>
                <a:latin typeface="Arial" charset="0"/>
              </a:rPr>
              <a:t>Amlodipina </a:t>
            </a:r>
            <a:r>
              <a:rPr lang="it-IT" sz="1600" b="1">
                <a:solidFill>
                  <a:srgbClr val="500050"/>
                </a:solidFill>
                <a:latin typeface="Arial" charset="0"/>
              </a:rPr>
              <a:t>(3° generazione)</a:t>
            </a:r>
            <a:endParaRPr lang="it-IT" b="1">
              <a:solidFill>
                <a:srgbClr val="500050"/>
              </a:solidFill>
              <a:latin typeface="Arial" charset="0"/>
            </a:endParaRPr>
          </a:p>
        </p:txBody>
      </p:sp>
      <p:sp>
        <p:nvSpPr>
          <p:cNvPr id="61449" name="Text Box 9"/>
          <p:cNvSpPr txBox="1">
            <a:spLocks noChangeArrowheads="1"/>
          </p:cNvSpPr>
          <p:nvPr/>
        </p:nvSpPr>
        <p:spPr bwMode="auto">
          <a:xfrm>
            <a:off x="6111875" y="3857625"/>
            <a:ext cx="2252663" cy="406400"/>
          </a:xfrm>
          <a:prstGeom prst="rect">
            <a:avLst/>
          </a:prstGeom>
          <a:noFill/>
          <a:ln w="9525">
            <a:solidFill>
              <a:srgbClr val="FF9900"/>
            </a:solidFill>
            <a:miter lim="800000"/>
            <a:headEnd/>
            <a:tailEnd/>
          </a:ln>
          <a:effectLst/>
        </p:spPr>
        <p:txBody>
          <a:bodyPr>
            <a:spAutoFit/>
          </a:bodyPr>
          <a:lstStyle/>
          <a:p>
            <a:pPr algn="ctr"/>
            <a:r>
              <a:rPr lang="it-IT" sz="2000" b="1">
                <a:solidFill>
                  <a:srgbClr val="000044"/>
                </a:solidFill>
              </a:rPr>
              <a:t>Selettivi per i vasi</a:t>
            </a:r>
          </a:p>
        </p:txBody>
      </p:sp>
      <p:sp>
        <p:nvSpPr>
          <p:cNvPr id="61450" name="Line 10"/>
          <p:cNvSpPr>
            <a:spLocks noChangeShapeType="1"/>
          </p:cNvSpPr>
          <p:nvPr/>
        </p:nvSpPr>
        <p:spPr bwMode="auto">
          <a:xfrm>
            <a:off x="1654175" y="1539875"/>
            <a:ext cx="0" cy="431800"/>
          </a:xfrm>
          <a:prstGeom prst="line">
            <a:avLst/>
          </a:prstGeom>
          <a:noFill/>
          <a:ln w="57150">
            <a:solidFill>
              <a:srgbClr val="500050"/>
            </a:solidFill>
            <a:round/>
            <a:headEnd/>
            <a:tailEnd type="triangle" w="med" len="med"/>
          </a:ln>
          <a:effectLst/>
        </p:spPr>
        <p:txBody>
          <a:bodyPr/>
          <a:lstStyle/>
          <a:p>
            <a:endParaRPr lang="it-IT"/>
          </a:p>
        </p:txBody>
      </p:sp>
      <p:sp>
        <p:nvSpPr>
          <p:cNvPr id="61451" name="Line 11"/>
          <p:cNvSpPr>
            <a:spLocks noChangeShapeType="1"/>
          </p:cNvSpPr>
          <p:nvPr/>
        </p:nvSpPr>
        <p:spPr bwMode="auto">
          <a:xfrm>
            <a:off x="4391025" y="1539875"/>
            <a:ext cx="0" cy="431800"/>
          </a:xfrm>
          <a:prstGeom prst="line">
            <a:avLst/>
          </a:prstGeom>
          <a:noFill/>
          <a:ln w="57150">
            <a:solidFill>
              <a:srgbClr val="500050"/>
            </a:solidFill>
            <a:round/>
            <a:headEnd/>
            <a:tailEnd type="triangle" w="med" len="med"/>
          </a:ln>
          <a:effectLst/>
        </p:spPr>
        <p:txBody>
          <a:bodyPr/>
          <a:lstStyle/>
          <a:p>
            <a:endParaRPr lang="it-IT"/>
          </a:p>
        </p:txBody>
      </p:sp>
      <p:sp>
        <p:nvSpPr>
          <p:cNvPr id="61452" name="Line 12"/>
          <p:cNvSpPr>
            <a:spLocks noChangeShapeType="1"/>
          </p:cNvSpPr>
          <p:nvPr/>
        </p:nvSpPr>
        <p:spPr bwMode="auto">
          <a:xfrm>
            <a:off x="7105650" y="1530350"/>
            <a:ext cx="0" cy="431800"/>
          </a:xfrm>
          <a:prstGeom prst="line">
            <a:avLst/>
          </a:prstGeom>
          <a:noFill/>
          <a:ln w="57150">
            <a:solidFill>
              <a:srgbClr val="500050"/>
            </a:solidFill>
            <a:round/>
            <a:headEnd/>
            <a:tailEnd type="triangle" w="med" len="med"/>
          </a:ln>
          <a:effectLst/>
        </p:spPr>
        <p:txBody>
          <a:bodyPr/>
          <a:lstStyle/>
          <a:p>
            <a:endParaRPr lang="it-IT"/>
          </a:p>
        </p:txBody>
      </p:sp>
      <p:sp>
        <p:nvSpPr>
          <p:cNvPr id="61453" name="Line 13"/>
          <p:cNvSpPr>
            <a:spLocks noChangeShapeType="1"/>
          </p:cNvSpPr>
          <p:nvPr/>
        </p:nvSpPr>
        <p:spPr bwMode="auto">
          <a:xfrm>
            <a:off x="1654175" y="2625725"/>
            <a:ext cx="0" cy="863600"/>
          </a:xfrm>
          <a:prstGeom prst="line">
            <a:avLst/>
          </a:prstGeom>
          <a:noFill/>
          <a:ln w="57150">
            <a:solidFill>
              <a:srgbClr val="500050"/>
            </a:solidFill>
            <a:round/>
            <a:headEnd/>
            <a:tailEnd type="triangle" w="med" len="med"/>
          </a:ln>
          <a:effectLst/>
        </p:spPr>
        <p:txBody>
          <a:bodyPr/>
          <a:lstStyle/>
          <a:p>
            <a:endParaRPr lang="it-IT"/>
          </a:p>
        </p:txBody>
      </p:sp>
      <p:sp>
        <p:nvSpPr>
          <p:cNvPr id="61454" name="Line 14"/>
          <p:cNvSpPr>
            <a:spLocks noChangeShapeType="1"/>
          </p:cNvSpPr>
          <p:nvPr/>
        </p:nvSpPr>
        <p:spPr bwMode="auto">
          <a:xfrm>
            <a:off x="4391025" y="2625725"/>
            <a:ext cx="0" cy="863600"/>
          </a:xfrm>
          <a:prstGeom prst="line">
            <a:avLst/>
          </a:prstGeom>
          <a:noFill/>
          <a:ln w="57150">
            <a:solidFill>
              <a:srgbClr val="500050"/>
            </a:solidFill>
            <a:round/>
            <a:headEnd/>
            <a:tailEnd type="triangle" w="med" len="med"/>
          </a:ln>
          <a:effectLst/>
        </p:spPr>
        <p:txBody>
          <a:bodyPr/>
          <a:lstStyle/>
          <a:p>
            <a:endParaRPr lang="it-IT"/>
          </a:p>
        </p:txBody>
      </p:sp>
      <p:sp>
        <p:nvSpPr>
          <p:cNvPr id="61455" name="Line 15"/>
          <p:cNvSpPr>
            <a:spLocks noChangeShapeType="1"/>
          </p:cNvSpPr>
          <p:nvPr/>
        </p:nvSpPr>
        <p:spPr bwMode="auto">
          <a:xfrm>
            <a:off x="7134225" y="3386138"/>
            <a:ext cx="0" cy="431800"/>
          </a:xfrm>
          <a:prstGeom prst="line">
            <a:avLst/>
          </a:prstGeom>
          <a:noFill/>
          <a:ln w="57150">
            <a:solidFill>
              <a:srgbClr val="500050"/>
            </a:solidFill>
            <a:round/>
            <a:headEnd/>
            <a:tailEnd type="triangle" w="med" len="med"/>
          </a:ln>
          <a:effectLst/>
        </p:spPr>
        <p:txBody>
          <a:bodyPr/>
          <a:lstStyle/>
          <a:p>
            <a:endParaRPr lang="it-IT"/>
          </a:p>
        </p:txBody>
      </p:sp>
      <p:sp>
        <p:nvSpPr>
          <p:cNvPr id="61456" name="Text Box 16"/>
          <p:cNvSpPr txBox="1">
            <a:spLocks noChangeArrowheads="1"/>
          </p:cNvSpPr>
          <p:nvPr/>
        </p:nvSpPr>
        <p:spPr bwMode="auto">
          <a:xfrm>
            <a:off x="693738" y="3543300"/>
            <a:ext cx="2181225" cy="711200"/>
          </a:xfrm>
          <a:prstGeom prst="rect">
            <a:avLst/>
          </a:prstGeom>
          <a:noFill/>
          <a:ln w="9525">
            <a:solidFill>
              <a:srgbClr val="FF9900"/>
            </a:solidFill>
            <a:miter lim="800000"/>
            <a:headEnd/>
            <a:tailEnd/>
          </a:ln>
          <a:effectLst/>
        </p:spPr>
        <p:txBody>
          <a:bodyPr>
            <a:spAutoFit/>
          </a:bodyPr>
          <a:lstStyle/>
          <a:p>
            <a:pPr algn="ctr"/>
            <a:r>
              <a:rPr lang="it-IT" sz="2000" b="1">
                <a:solidFill>
                  <a:srgbClr val="000044"/>
                </a:solidFill>
              </a:rPr>
              <a:t>Ha prevalenti effetti sul cuore</a:t>
            </a:r>
          </a:p>
        </p:txBody>
      </p:sp>
      <p:sp>
        <p:nvSpPr>
          <p:cNvPr id="61457" name="Line 17"/>
          <p:cNvSpPr>
            <a:spLocks noChangeShapeType="1"/>
          </p:cNvSpPr>
          <p:nvPr/>
        </p:nvSpPr>
        <p:spPr bwMode="auto">
          <a:xfrm>
            <a:off x="7134225" y="4275138"/>
            <a:ext cx="9525" cy="346075"/>
          </a:xfrm>
          <a:prstGeom prst="line">
            <a:avLst/>
          </a:prstGeom>
          <a:noFill/>
          <a:ln w="57150">
            <a:solidFill>
              <a:srgbClr val="500050"/>
            </a:solidFill>
            <a:round/>
            <a:headEnd/>
            <a:tailEnd type="triangle" w="med" len="med"/>
          </a:ln>
          <a:effectLst/>
        </p:spPr>
        <p:txBody>
          <a:bodyPr/>
          <a:lstStyle/>
          <a:p>
            <a:endParaRPr lang="it-IT"/>
          </a:p>
        </p:txBody>
      </p:sp>
      <p:sp>
        <p:nvSpPr>
          <p:cNvPr id="61458" name="Line 18"/>
          <p:cNvSpPr>
            <a:spLocks noChangeShapeType="1"/>
          </p:cNvSpPr>
          <p:nvPr/>
        </p:nvSpPr>
        <p:spPr bwMode="auto">
          <a:xfrm>
            <a:off x="5521325" y="4410075"/>
            <a:ext cx="301625" cy="250825"/>
          </a:xfrm>
          <a:prstGeom prst="line">
            <a:avLst/>
          </a:prstGeom>
          <a:noFill/>
          <a:ln w="57150">
            <a:solidFill>
              <a:srgbClr val="500050"/>
            </a:solidFill>
            <a:round/>
            <a:headEnd/>
            <a:tailEnd type="triangle" w="med" len="med"/>
          </a:ln>
          <a:effectLst/>
        </p:spPr>
        <p:txBody>
          <a:bodyPr/>
          <a:lstStyle/>
          <a:p>
            <a:endParaRPr lang="it-IT"/>
          </a:p>
        </p:txBody>
      </p:sp>
      <p:sp>
        <p:nvSpPr>
          <p:cNvPr id="61459" name="Text Box 19"/>
          <p:cNvSpPr txBox="1">
            <a:spLocks noChangeArrowheads="1"/>
          </p:cNvSpPr>
          <p:nvPr/>
        </p:nvSpPr>
        <p:spPr bwMode="auto">
          <a:xfrm>
            <a:off x="5822950" y="4673600"/>
            <a:ext cx="2833688" cy="314325"/>
          </a:xfrm>
          <a:prstGeom prst="rect">
            <a:avLst/>
          </a:prstGeom>
          <a:solidFill>
            <a:srgbClr val="FFFF66"/>
          </a:solidFill>
          <a:ln w="9525">
            <a:solidFill>
              <a:srgbClr val="FFFF66"/>
            </a:solidFill>
            <a:miter lim="800000"/>
            <a:headEnd/>
            <a:tailEnd/>
          </a:ln>
          <a:effectLst/>
        </p:spPr>
        <p:txBody>
          <a:bodyPr>
            <a:spAutoFit/>
          </a:bodyPr>
          <a:lstStyle/>
          <a:p>
            <a:pPr algn="ctr"/>
            <a:r>
              <a:rPr lang="it-IT" sz="1400">
                <a:latin typeface="Arial" charset="0"/>
              </a:rPr>
              <a:t>Diminuzione pressione arteriosa</a:t>
            </a:r>
          </a:p>
        </p:txBody>
      </p:sp>
      <p:sp>
        <p:nvSpPr>
          <p:cNvPr id="61460" name="Text Box 20"/>
          <p:cNvSpPr txBox="1">
            <a:spLocks noChangeArrowheads="1"/>
          </p:cNvSpPr>
          <p:nvPr/>
        </p:nvSpPr>
        <p:spPr bwMode="auto">
          <a:xfrm>
            <a:off x="6188075" y="5438775"/>
            <a:ext cx="2100263" cy="314325"/>
          </a:xfrm>
          <a:prstGeom prst="rect">
            <a:avLst/>
          </a:prstGeom>
          <a:solidFill>
            <a:srgbClr val="FFFF66"/>
          </a:solidFill>
          <a:ln w="9525">
            <a:solidFill>
              <a:srgbClr val="FFFF66"/>
            </a:solidFill>
            <a:miter lim="800000"/>
            <a:headEnd/>
            <a:tailEnd/>
          </a:ln>
          <a:effectLst/>
        </p:spPr>
        <p:txBody>
          <a:bodyPr>
            <a:spAutoFit/>
          </a:bodyPr>
          <a:lstStyle/>
          <a:p>
            <a:pPr algn="ctr"/>
            <a:r>
              <a:rPr lang="it-IT" sz="1400">
                <a:latin typeface="Arial" charset="0"/>
              </a:rPr>
              <a:t>Diminuzione postcarico</a:t>
            </a:r>
          </a:p>
        </p:txBody>
      </p:sp>
      <p:sp>
        <p:nvSpPr>
          <p:cNvPr id="61461" name="Text Box 21"/>
          <p:cNvSpPr txBox="1">
            <a:spLocks noChangeArrowheads="1"/>
          </p:cNvSpPr>
          <p:nvPr/>
        </p:nvSpPr>
        <p:spPr bwMode="auto">
          <a:xfrm>
            <a:off x="5684838" y="6292850"/>
            <a:ext cx="3249612" cy="304800"/>
          </a:xfrm>
          <a:prstGeom prst="rect">
            <a:avLst/>
          </a:prstGeom>
          <a:noFill/>
          <a:ln w="9525">
            <a:noFill/>
            <a:miter lim="800000"/>
            <a:headEnd/>
            <a:tailEnd/>
          </a:ln>
          <a:effectLst/>
        </p:spPr>
        <p:txBody>
          <a:bodyPr>
            <a:spAutoFit/>
          </a:bodyPr>
          <a:lstStyle/>
          <a:p>
            <a:pPr algn="ctr"/>
            <a:r>
              <a:rPr lang="it-IT" sz="1400">
                <a:latin typeface="Arial" charset="0"/>
              </a:rPr>
              <a:t>Diminuzione consumo di ossigeno</a:t>
            </a:r>
          </a:p>
        </p:txBody>
      </p:sp>
      <p:sp>
        <p:nvSpPr>
          <p:cNvPr id="61462" name="Line 22"/>
          <p:cNvSpPr>
            <a:spLocks noChangeShapeType="1"/>
          </p:cNvSpPr>
          <p:nvPr/>
        </p:nvSpPr>
        <p:spPr bwMode="auto">
          <a:xfrm>
            <a:off x="7137400" y="5761038"/>
            <a:ext cx="0" cy="431800"/>
          </a:xfrm>
          <a:prstGeom prst="line">
            <a:avLst/>
          </a:prstGeom>
          <a:noFill/>
          <a:ln w="57150">
            <a:solidFill>
              <a:srgbClr val="500050"/>
            </a:solidFill>
            <a:round/>
            <a:headEnd/>
            <a:tailEnd type="triangle" w="med" len="med"/>
          </a:ln>
          <a:effectLst/>
        </p:spPr>
        <p:txBody>
          <a:bodyPr/>
          <a:lstStyle/>
          <a:p>
            <a:endParaRPr lang="it-IT"/>
          </a:p>
        </p:txBody>
      </p:sp>
      <p:sp>
        <p:nvSpPr>
          <p:cNvPr id="61463" name="Line 23"/>
          <p:cNvSpPr>
            <a:spLocks noChangeShapeType="1"/>
          </p:cNvSpPr>
          <p:nvPr/>
        </p:nvSpPr>
        <p:spPr bwMode="auto">
          <a:xfrm>
            <a:off x="7138988" y="5003800"/>
            <a:ext cx="0" cy="431800"/>
          </a:xfrm>
          <a:prstGeom prst="line">
            <a:avLst/>
          </a:prstGeom>
          <a:noFill/>
          <a:ln w="57150">
            <a:solidFill>
              <a:srgbClr val="500050"/>
            </a:solidFill>
            <a:round/>
            <a:headEnd/>
            <a:tailEnd type="triangle" w="med" len="med"/>
          </a:ln>
          <a:effectLst/>
        </p:spPr>
        <p:txBody>
          <a:bodyPr/>
          <a:lstStyle/>
          <a:p>
            <a:endParaRPr lang="it-IT"/>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5051" t="2381" r="11785" b="4287"/>
          <a:stretch>
            <a:fillRect/>
          </a:stretch>
        </p:blipFill>
        <p:spPr>
          <a:xfrm>
            <a:off x="712043" y="360352"/>
            <a:ext cx="7604373" cy="6036173"/>
          </a:xfrm>
          <a:prstGeom prst="rect">
            <a:avLst/>
          </a:prstGeom>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0438" t="4287" r="13469" b="19528"/>
          <a:stretch>
            <a:fillRect/>
          </a:stretch>
        </p:blipFill>
        <p:spPr>
          <a:xfrm>
            <a:off x="1358712" y="734003"/>
            <a:ext cx="6957704" cy="4927245"/>
          </a:xfrm>
          <a:prstGeom prst="rect">
            <a:avLst/>
          </a:prstGeom>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4714" t="3334" r="4377" b="4287"/>
          <a:stretch>
            <a:fillRect/>
          </a:stretch>
        </p:blipFill>
        <p:spPr>
          <a:xfrm>
            <a:off x="431107" y="421970"/>
            <a:ext cx="8312615" cy="5974554"/>
          </a:xfrm>
          <a:prstGeom prst="rect">
            <a:avLst/>
          </a:prstGeom>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6061" t="3810" r="6061" b="25243"/>
          <a:stretch>
            <a:fillRect/>
          </a:stretch>
        </p:blipFill>
        <p:spPr>
          <a:xfrm>
            <a:off x="554302" y="856869"/>
            <a:ext cx="8035424" cy="4588355"/>
          </a:xfrm>
          <a:prstGeom prst="rect">
            <a:avLst/>
          </a:prstGeom>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5051" t="1905" r="12458" b="9050"/>
          <a:stretch>
            <a:fillRect/>
          </a:stretch>
        </p:blipFill>
        <p:spPr>
          <a:xfrm>
            <a:off x="845613" y="478372"/>
            <a:ext cx="7542811" cy="575894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6145" name="Rectangle 1"/>
          <p:cNvSpPr>
            <a:spLocks noChangeArrowheads="1"/>
          </p:cNvSpPr>
          <p:nvPr/>
        </p:nvSpPr>
        <p:spPr bwMode="auto">
          <a:xfrm>
            <a:off x="0" y="358775"/>
            <a:ext cx="9144000" cy="631825"/>
          </a:xfrm>
          <a:prstGeom prst="rect">
            <a:avLst/>
          </a:prstGeom>
          <a:noFill/>
          <a:ln w="9525">
            <a:noFill/>
            <a:round/>
            <a:headEnd/>
            <a:tailEnd/>
          </a:ln>
          <a:effectLst/>
        </p:spPr>
        <p:txBody>
          <a:bodyPr lIns="82440" tIns="41040" rIns="82440" bIns="41040">
            <a:spAutoFit/>
          </a:bodyPr>
          <a:lstStyle/>
          <a:p>
            <a:pPr algn="ctr">
              <a:lnSpc>
                <a:spcPct val="100000"/>
              </a:lnSpc>
              <a:buClr>
                <a:srgbClr val="FFF0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a:solidFill>
                  <a:srgbClr val="FFF000"/>
                </a:solidFill>
                <a:latin typeface="Arial" charset="0"/>
              </a:rPr>
              <a:t>Ipertensione arteriosa primaria</a:t>
            </a:r>
          </a:p>
        </p:txBody>
      </p:sp>
      <p:sp>
        <p:nvSpPr>
          <p:cNvPr id="6146" name="Text Box 2"/>
          <p:cNvSpPr txBox="1">
            <a:spLocks noChangeArrowheads="1"/>
          </p:cNvSpPr>
          <p:nvPr/>
        </p:nvSpPr>
        <p:spPr bwMode="auto">
          <a:xfrm>
            <a:off x="715963" y="1341438"/>
            <a:ext cx="4491037" cy="463550"/>
          </a:xfrm>
          <a:prstGeom prst="rect">
            <a:avLst/>
          </a:prstGeom>
          <a:noFill/>
          <a:ln w="9525">
            <a:noFill/>
            <a:round/>
            <a:headEnd/>
            <a:tailEnd/>
          </a:ln>
          <a:effectLst/>
        </p:spPr>
        <p:txBody>
          <a:bodyPr wrap="none" lIns="82440" tIns="41040" rIns="82440" bIns="41040" anchor="ctr">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500">
                <a:solidFill>
                  <a:srgbClr val="FFFFFF"/>
                </a:solidFill>
                <a:latin typeface="Arial" charset="0"/>
              </a:rPr>
              <a:t>La sua eziologia è sconosciuta</a:t>
            </a:r>
          </a:p>
        </p:txBody>
      </p:sp>
      <p:sp>
        <p:nvSpPr>
          <p:cNvPr id="6147" name="Text Box 3"/>
          <p:cNvSpPr txBox="1">
            <a:spLocks noChangeArrowheads="1"/>
          </p:cNvSpPr>
          <p:nvPr/>
        </p:nvSpPr>
        <p:spPr bwMode="auto">
          <a:xfrm>
            <a:off x="611560" y="2204864"/>
            <a:ext cx="8288337" cy="1606550"/>
          </a:xfrm>
          <a:prstGeom prst="rect">
            <a:avLst/>
          </a:prstGeom>
          <a:noFill/>
          <a:ln w="9525">
            <a:noFill/>
            <a:round/>
            <a:headEnd/>
            <a:tailEnd/>
          </a:ln>
          <a:effectLst/>
        </p:spPr>
        <p:txBody>
          <a:bodyPr lIns="82440" tIns="41040" rIns="82440" bIns="41040" anchor="ctr">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500" dirty="0" err="1">
                <a:solidFill>
                  <a:srgbClr val="FFFFFF"/>
                </a:solidFill>
                <a:latin typeface="Arial" charset="0"/>
              </a:rPr>
              <a:t>L’interazione</a:t>
            </a:r>
            <a:r>
              <a:rPr lang="en-GB" sz="2500" dirty="0">
                <a:solidFill>
                  <a:srgbClr val="FFFFFF"/>
                </a:solidFill>
                <a:latin typeface="Arial" charset="0"/>
              </a:rPr>
              <a:t> </a:t>
            </a:r>
            <a:r>
              <a:rPr lang="en-GB" sz="2500" dirty="0" err="1">
                <a:solidFill>
                  <a:srgbClr val="FFFFFF"/>
                </a:solidFill>
                <a:latin typeface="Arial" charset="0"/>
              </a:rPr>
              <a:t>di</a:t>
            </a:r>
            <a:r>
              <a:rPr lang="en-GB" sz="2500" dirty="0">
                <a:solidFill>
                  <a:srgbClr val="FFFFFF"/>
                </a:solidFill>
                <a:latin typeface="Arial" charset="0"/>
              </a:rPr>
              <a:t> </a:t>
            </a:r>
            <a:r>
              <a:rPr lang="en-GB" sz="2500" dirty="0" err="1">
                <a:solidFill>
                  <a:srgbClr val="FFFFFF"/>
                </a:solidFill>
                <a:latin typeface="Arial" charset="0"/>
              </a:rPr>
              <a:t>condizionamenti</a:t>
            </a:r>
            <a:r>
              <a:rPr lang="en-GB" sz="2500" dirty="0">
                <a:solidFill>
                  <a:srgbClr val="FFFFFF"/>
                </a:solidFill>
                <a:latin typeface="Arial" charset="0"/>
              </a:rPr>
              <a:t> </a:t>
            </a:r>
            <a:r>
              <a:rPr lang="en-GB" sz="2500" dirty="0" err="1">
                <a:solidFill>
                  <a:srgbClr val="FFFFFF"/>
                </a:solidFill>
                <a:latin typeface="Arial" charset="0"/>
              </a:rPr>
              <a:t>ambientali</a:t>
            </a:r>
            <a:r>
              <a:rPr lang="en-GB" sz="2500" dirty="0">
                <a:solidFill>
                  <a:srgbClr val="FFFFFF"/>
                </a:solidFill>
                <a:latin typeface="Arial" charset="0"/>
              </a:rPr>
              <a:t> (stress, </a:t>
            </a:r>
            <a:br>
              <a:rPr lang="en-GB" sz="2500" dirty="0">
                <a:solidFill>
                  <a:srgbClr val="FFFFFF"/>
                </a:solidFill>
                <a:latin typeface="Arial" charset="0"/>
              </a:rPr>
            </a:br>
            <a:r>
              <a:rPr lang="en-GB" sz="2500" dirty="0" err="1">
                <a:solidFill>
                  <a:srgbClr val="FFFFFF"/>
                </a:solidFill>
                <a:latin typeface="Arial" charset="0"/>
              </a:rPr>
              <a:t>livello</a:t>
            </a:r>
            <a:r>
              <a:rPr lang="en-GB" sz="2500" dirty="0">
                <a:solidFill>
                  <a:srgbClr val="FFFFFF"/>
                </a:solidFill>
                <a:latin typeface="Arial" charset="0"/>
              </a:rPr>
              <a:t> </a:t>
            </a:r>
            <a:r>
              <a:rPr lang="en-GB" sz="2500" dirty="0" err="1">
                <a:solidFill>
                  <a:srgbClr val="FFFFFF"/>
                </a:solidFill>
                <a:latin typeface="Arial" charset="0"/>
              </a:rPr>
              <a:t>di</a:t>
            </a:r>
            <a:r>
              <a:rPr lang="en-GB" sz="2500" dirty="0">
                <a:solidFill>
                  <a:srgbClr val="FFFFFF"/>
                </a:solidFill>
                <a:latin typeface="Arial" charset="0"/>
              </a:rPr>
              <a:t> </a:t>
            </a:r>
            <a:r>
              <a:rPr lang="en-GB" sz="2500" dirty="0" err="1">
                <a:solidFill>
                  <a:srgbClr val="FFFFFF"/>
                </a:solidFill>
                <a:latin typeface="Arial" charset="0"/>
              </a:rPr>
              <a:t>sedentarietà</a:t>
            </a:r>
            <a:r>
              <a:rPr lang="en-GB" sz="2500" dirty="0">
                <a:solidFill>
                  <a:srgbClr val="FFFFFF"/>
                </a:solidFill>
                <a:latin typeface="Arial" charset="0"/>
              </a:rPr>
              <a:t>, </a:t>
            </a:r>
            <a:r>
              <a:rPr lang="en-GB" sz="2500" dirty="0" err="1">
                <a:solidFill>
                  <a:srgbClr val="FFFFFF"/>
                </a:solidFill>
                <a:latin typeface="Arial" charset="0"/>
              </a:rPr>
              <a:t>obesità</a:t>
            </a:r>
            <a:r>
              <a:rPr lang="en-GB" sz="2500" dirty="0">
                <a:solidFill>
                  <a:srgbClr val="FFFFFF"/>
                </a:solidFill>
                <a:latin typeface="Arial" charset="0"/>
              </a:rPr>
              <a:t> e </a:t>
            </a:r>
            <a:r>
              <a:rPr lang="en-GB" sz="2500" dirty="0" err="1">
                <a:solidFill>
                  <a:srgbClr val="FFFFFF"/>
                </a:solidFill>
                <a:latin typeface="Arial" charset="0"/>
              </a:rPr>
              <a:t>componenti</a:t>
            </a:r>
            <a:r>
              <a:rPr lang="en-GB" sz="2500" dirty="0">
                <a:solidFill>
                  <a:srgbClr val="FFFFFF"/>
                </a:solidFill>
                <a:latin typeface="Arial" charset="0"/>
              </a:rPr>
              <a:t> </a:t>
            </a:r>
            <a:r>
              <a:rPr lang="en-GB" sz="2500" dirty="0" err="1">
                <a:solidFill>
                  <a:srgbClr val="FFFFFF"/>
                </a:solidFill>
                <a:latin typeface="Arial" charset="0"/>
              </a:rPr>
              <a:t>della</a:t>
            </a:r>
            <a:r>
              <a:rPr lang="en-GB" sz="2500" dirty="0">
                <a:solidFill>
                  <a:srgbClr val="FFFFFF"/>
                </a:solidFill>
                <a:latin typeface="Arial" charset="0"/>
              </a:rPr>
              <a:t> </a:t>
            </a:r>
            <a:r>
              <a:rPr lang="en-GB" sz="2500" dirty="0" err="1">
                <a:solidFill>
                  <a:srgbClr val="FFFFFF"/>
                </a:solidFill>
                <a:latin typeface="Arial" charset="0"/>
              </a:rPr>
              <a:t>dieta</a:t>
            </a:r>
            <a:r>
              <a:rPr lang="en-GB" sz="2500" dirty="0">
                <a:solidFill>
                  <a:srgbClr val="FFFFFF"/>
                </a:solidFill>
                <a:latin typeface="Arial" charset="0"/>
              </a:rPr>
              <a:t>) </a:t>
            </a:r>
            <a:br>
              <a:rPr lang="en-GB" sz="2500" dirty="0">
                <a:solidFill>
                  <a:srgbClr val="FFFFFF"/>
                </a:solidFill>
                <a:latin typeface="Arial" charset="0"/>
              </a:rPr>
            </a:br>
            <a:r>
              <a:rPr lang="en-GB" sz="2500" dirty="0">
                <a:solidFill>
                  <a:srgbClr val="FFFFFF"/>
                </a:solidFill>
                <a:latin typeface="Arial" charset="0"/>
              </a:rPr>
              <a:t>e </a:t>
            </a:r>
            <a:r>
              <a:rPr lang="en-GB" sz="2500" dirty="0" err="1">
                <a:solidFill>
                  <a:srgbClr val="FFFFFF"/>
                </a:solidFill>
                <a:latin typeface="Arial" charset="0"/>
              </a:rPr>
              <a:t>di</a:t>
            </a:r>
            <a:r>
              <a:rPr lang="en-GB" sz="2500" dirty="0">
                <a:solidFill>
                  <a:srgbClr val="FFFFFF"/>
                </a:solidFill>
                <a:latin typeface="Arial" charset="0"/>
              </a:rPr>
              <a:t> </a:t>
            </a:r>
            <a:r>
              <a:rPr lang="en-GB" sz="2500" dirty="0" err="1">
                <a:solidFill>
                  <a:srgbClr val="FFFFFF"/>
                </a:solidFill>
                <a:latin typeface="Arial" charset="0"/>
              </a:rPr>
              <a:t>influenze</a:t>
            </a:r>
            <a:r>
              <a:rPr lang="en-GB" sz="2500" dirty="0">
                <a:solidFill>
                  <a:srgbClr val="FFFFFF"/>
                </a:solidFill>
                <a:latin typeface="Arial" charset="0"/>
              </a:rPr>
              <a:t> </a:t>
            </a:r>
            <a:r>
              <a:rPr lang="en-GB" sz="2500" dirty="0" err="1">
                <a:solidFill>
                  <a:srgbClr val="FFFFFF"/>
                </a:solidFill>
                <a:latin typeface="Arial" charset="0"/>
              </a:rPr>
              <a:t>genetiche</a:t>
            </a:r>
            <a:r>
              <a:rPr lang="en-GB" sz="2500" dirty="0">
                <a:solidFill>
                  <a:srgbClr val="FFFFFF"/>
                </a:solidFill>
                <a:latin typeface="Arial" charset="0"/>
              </a:rPr>
              <a:t> </a:t>
            </a:r>
            <a:r>
              <a:rPr lang="en-GB" sz="2500" dirty="0" err="1">
                <a:solidFill>
                  <a:srgbClr val="FFFFFF"/>
                </a:solidFill>
                <a:latin typeface="Arial" charset="0"/>
              </a:rPr>
              <a:t>può</a:t>
            </a:r>
            <a:r>
              <a:rPr lang="en-GB" sz="2500" dirty="0">
                <a:solidFill>
                  <a:srgbClr val="FFFFFF"/>
                </a:solidFill>
                <a:latin typeface="Arial" charset="0"/>
              </a:rPr>
              <a:t> </a:t>
            </a:r>
            <a:r>
              <a:rPr lang="en-GB" sz="2500" dirty="0" err="1">
                <a:solidFill>
                  <a:srgbClr val="FFFFFF"/>
                </a:solidFill>
                <a:latin typeface="Arial" charset="0"/>
              </a:rPr>
              <a:t>favorire</a:t>
            </a:r>
            <a:r>
              <a:rPr lang="en-GB" sz="2500" dirty="0">
                <a:solidFill>
                  <a:srgbClr val="FFFFFF"/>
                </a:solidFill>
                <a:latin typeface="Arial" charset="0"/>
              </a:rPr>
              <a:t> </a:t>
            </a:r>
            <a:r>
              <a:rPr lang="en-GB" sz="2500" dirty="0" err="1">
                <a:solidFill>
                  <a:srgbClr val="FFFFFF"/>
                </a:solidFill>
                <a:latin typeface="Arial" charset="0"/>
              </a:rPr>
              <a:t>l’aumento</a:t>
            </a:r>
            <a:r>
              <a:rPr lang="en-GB" sz="2500" dirty="0">
                <a:solidFill>
                  <a:srgbClr val="FFFFFF"/>
                </a:solidFill>
                <a:latin typeface="Arial" charset="0"/>
              </a:rPr>
              <a:t> </a:t>
            </a:r>
            <a:r>
              <a:rPr lang="en-GB" sz="2500" dirty="0" err="1">
                <a:solidFill>
                  <a:srgbClr val="FFFFFF"/>
                </a:solidFill>
                <a:latin typeface="Arial" charset="0"/>
              </a:rPr>
              <a:t>dei</a:t>
            </a:r>
            <a:r>
              <a:rPr lang="en-GB" sz="2500" dirty="0">
                <a:solidFill>
                  <a:srgbClr val="FFFFFF"/>
                </a:solidFill>
                <a:latin typeface="Arial" charset="0"/>
              </a:rPr>
              <a:t> </a:t>
            </a:r>
            <a:r>
              <a:rPr lang="en-GB" sz="2500" dirty="0" err="1">
                <a:solidFill>
                  <a:srgbClr val="FFFFFF"/>
                </a:solidFill>
                <a:latin typeface="Arial" charset="0"/>
              </a:rPr>
              <a:t>valori</a:t>
            </a:r>
            <a:r>
              <a:rPr lang="en-GB" sz="2500" dirty="0">
                <a:solidFill>
                  <a:srgbClr val="FFFFFF"/>
                </a:solidFill>
                <a:latin typeface="Arial" charset="0"/>
              </a:rPr>
              <a:t> e </a:t>
            </a:r>
            <a:r>
              <a:rPr lang="en-GB" sz="2500" dirty="0" err="1">
                <a:solidFill>
                  <a:srgbClr val="FFFFFF"/>
                </a:solidFill>
                <a:latin typeface="Arial" charset="0"/>
              </a:rPr>
              <a:t>influenzare</a:t>
            </a:r>
            <a:r>
              <a:rPr lang="en-GB" sz="2500" dirty="0">
                <a:solidFill>
                  <a:srgbClr val="FFFFFF"/>
                </a:solidFill>
                <a:latin typeface="Arial" charset="0"/>
              </a:rPr>
              <a:t> </a:t>
            </a:r>
            <a:r>
              <a:rPr lang="en-GB" sz="2500" dirty="0" err="1">
                <a:solidFill>
                  <a:srgbClr val="FFFFFF"/>
                </a:solidFill>
                <a:latin typeface="Arial" charset="0"/>
              </a:rPr>
              <a:t>il</a:t>
            </a:r>
            <a:r>
              <a:rPr lang="en-GB" sz="2500" dirty="0">
                <a:solidFill>
                  <a:srgbClr val="FFFFFF"/>
                </a:solidFill>
                <a:latin typeface="Arial" charset="0"/>
              </a:rPr>
              <a:t> </a:t>
            </a:r>
            <a:r>
              <a:rPr lang="en-GB" sz="2500" dirty="0" err="1">
                <a:solidFill>
                  <a:srgbClr val="FFFFFF"/>
                </a:solidFill>
                <a:latin typeface="Arial" charset="0"/>
              </a:rPr>
              <a:t>decorso</a:t>
            </a:r>
            <a:r>
              <a:rPr lang="en-GB" sz="2500" dirty="0">
                <a:solidFill>
                  <a:srgbClr val="FFFFFF"/>
                </a:solidFill>
                <a:latin typeface="Arial" charset="0"/>
              </a:rPr>
              <a:t> e la </a:t>
            </a:r>
            <a:r>
              <a:rPr lang="en-GB" sz="2500" dirty="0" err="1">
                <a:solidFill>
                  <a:srgbClr val="FFFFFF"/>
                </a:solidFill>
                <a:latin typeface="Arial" charset="0"/>
              </a:rPr>
              <a:t>prognosi</a:t>
            </a:r>
            <a:endParaRPr lang="en-GB" sz="2500" dirty="0">
              <a:solidFill>
                <a:srgbClr val="FFFFFF"/>
              </a:solidFill>
              <a:latin typeface="Arial" charset="0"/>
            </a:endParaRPr>
          </a:p>
        </p:txBody>
      </p:sp>
      <p:sp>
        <p:nvSpPr>
          <p:cNvPr id="6148" name="Oval 4"/>
          <p:cNvSpPr>
            <a:spLocks noChangeArrowheads="1"/>
          </p:cNvSpPr>
          <p:nvPr/>
        </p:nvSpPr>
        <p:spPr bwMode="auto">
          <a:xfrm>
            <a:off x="358775" y="1479550"/>
            <a:ext cx="206375" cy="204788"/>
          </a:xfrm>
          <a:prstGeom prst="ellipse">
            <a:avLst/>
          </a:prstGeom>
          <a:gradFill rotWithShape="0">
            <a:gsLst>
              <a:gs pos="0">
                <a:srgbClr val="FFFFFF"/>
              </a:gs>
              <a:gs pos="100000">
                <a:srgbClr val="FFFF00"/>
              </a:gs>
            </a:gsLst>
            <a:path path="shape">
              <a:fillToRect l="50000" t="50000" r="50000" b="50000"/>
            </a:path>
          </a:gradFill>
          <a:ln w="9525">
            <a:noFill/>
            <a:round/>
            <a:headEnd/>
            <a:tailEnd/>
          </a:ln>
          <a:effectLst>
            <a:outerShdw dist="17819" dir="2700000" algn="ctr" rotWithShape="0">
              <a:srgbClr val="000000"/>
            </a:outerShdw>
          </a:effectLst>
        </p:spPr>
        <p:txBody>
          <a:bodyPr wrap="none" anchor="ctr"/>
          <a:lstStyle/>
          <a:p>
            <a:endParaRPr lang="it-IT"/>
          </a:p>
        </p:txBody>
      </p:sp>
      <p:sp>
        <p:nvSpPr>
          <p:cNvPr id="6149" name="Oval 5"/>
          <p:cNvSpPr>
            <a:spLocks noChangeArrowheads="1"/>
          </p:cNvSpPr>
          <p:nvPr/>
        </p:nvSpPr>
        <p:spPr bwMode="auto">
          <a:xfrm>
            <a:off x="358775" y="2617788"/>
            <a:ext cx="206375" cy="206375"/>
          </a:xfrm>
          <a:prstGeom prst="ellipse">
            <a:avLst/>
          </a:prstGeom>
          <a:gradFill rotWithShape="0">
            <a:gsLst>
              <a:gs pos="0">
                <a:srgbClr val="FFFFFF"/>
              </a:gs>
              <a:gs pos="100000">
                <a:srgbClr val="FFFF00"/>
              </a:gs>
            </a:gsLst>
            <a:path path="shape">
              <a:fillToRect l="50000" t="50000" r="50000" b="50000"/>
            </a:path>
          </a:gradFill>
          <a:ln w="9525">
            <a:noFill/>
            <a:round/>
            <a:headEnd/>
            <a:tailEnd/>
          </a:ln>
          <a:effectLst>
            <a:outerShdw dist="17819" dir="2700000" algn="ctr" rotWithShape="0">
              <a:srgbClr val="000000"/>
            </a:outerShdw>
          </a:effectLst>
        </p:spPr>
        <p:txBody>
          <a:bodyPr wrap="none" anchor="ctr"/>
          <a:lstStyle/>
          <a:p>
            <a:endParaRPr lang="it-IT"/>
          </a:p>
        </p:txBody>
      </p:sp>
      <p:sp>
        <p:nvSpPr>
          <p:cNvPr id="7" name="Rectangle 1"/>
          <p:cNvSpPr>
            <a:spLocks noChangeArrowheads="1"/>
          </p:cNvSpPr>
          <p:nvPr/>
        </p:nvSpPr>
        <p:spPr bwMode="auto">
          <a:xfrm>
            <a:off x="179512" y="4005064"/>
            <a:ext cx="9144000" cy="631825"/>
          </a:xfrm>
          <a:prstGeom prst="rect">
            <a:avLst/>
          </a:prstGeom>
          <a:noFill/>
          <a:ln w="9525">
            <a:noFill/>
            <a:round/>
            <a:headEnd/>
            <a:tailEnd/>
          </a:ln>
          <a:effectLst/>
        </p:spPr>
        <p:txBody>
          <a:bodyPr lIns="82440" tIns="41040" rIns="82440" bIns="41040" anchor="ctr">
            <a:spAutoFit/>
          </a:bodyPr>
          <a:lstStyle/>
          <a:p>
            <a:pPr algn="ctr">
              <a:lnSpc>
                <a:spcPct val="100000"/>
              </a:lnSpc>
              <a:buClr>
                <a:srgbClr val="FFF0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dirty="0" err="1">
                <a:solidFill>
                  <a:srgbClr val="FFF000"/>
                </a:solidFill>
                <a:latin typeface="Arial" charset="0"/>
              </a:rPr>
              <a:t>Ipertensione</a:t>
            </a:r>
            <a:r>
              <a:rPr lang="en-GB" sz="3600" dirty="0">
                <a:solidFill>
                  <a:srgbClr val="FFF000"/>
                </a:solidFill>
                <a:latin typeface="Arial" charset="0"/>
              </a:rPr>
              <a:t> </a:t>
            </a:r>
            <a:r>
              <a:rPr lang="en-GB" sz="3600" dirty="0" err="1">
                <a:solidFill>
                  <a:srgbClr val="FFF000"/>
                </a:solidFill>
                <a:latin typeface="Arial" charset="0"/>
              </a:rPr>
              <a:t>secondaria</a:t>
            </a:r>
            <a:endParaRPr lang="en-GB" sz="3600" dirty="0">
              <a:solidFill>
                <a:srgbClr val="FFF000"/>
              </a:solidFill>
              <a:latin typeface="Arial" charset="0"/>
            </a:endParaRPr>
          </a:p>
        </p:txBody>
      </p:sp>
      <p:sp>
        <p:nvSpPr>
          <p:cNvPr id="8" name="Text Box 2"/>
          <p:cNvSpPr txBox="1">
            <a:spLocks noChangeArrowheads="1"/>
          </p:cNvSpPr>
          <p:nvPr/>
        </p:nvSpPr>
        <p:spPr bwMode="auto">
          <a:xfrm>
            <a:off x="611560" y="4869160"/>
            <a:ext cx="5972567" cy="467602"/>
          </a:xfrm>
          <a:prstGeom prst="rect">
            <a:avLst/>
          </a:prstGeom>
          <a:noFill/>
          <a:ln w="9525">
            <a:noFill/>
            <a:round/>
            <a:headEnd/>
            <a:tailEnd/>
          </a:ln>
          <a:effectLst/>
        </p:spPr>
        <p:txBody>
          <a:bodyPr wrap="none" lIns="82440" tIns="41040" rIns="82440" bIns="41040" anchor="ctr">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500" dirty="0" smtClean="0">
                <a:solidFill>
                  <a:srgbClr val="FFFFFF"/>
                </a:solidFill>
                <a:latin typeface="Arial" charset="0"/>
              </a:rPr>
              <a:t>- Ha </a:t>
            </a:r>
            <a:r>
              <a:rPr lang="en-GB" sz="2500" dirty="0" err="1">
                <a:solidFill>
                  <a:srgbClr val="FFFFFF"/>
                </a:solidFill>
                <a:latin typeface="Arial" charset="0"/>
              </a:rPr>
              <a:t>meccanismi</a:t>
            </a:r>
            <a:r>
              <a:rPr lang="en-GB" sz="2500" dirty="0">
                <a:solidFill>
                  <a:srgbClr val="FFFFFF"/>
                </a:solidFill>
                <a:latin typeface="Arial" charset="0"/>
              </a:rPr>
              <a:t> </a:t>
            </a:r>
            <a:r>
              <a:rPr lang="en-GB" sz="2500" dirty="0" err="1">
                <a:solidFill>
                  <a:srgbClr val="FFFFFF"/>
                </a:solidFill>
                <a:latin typeface="Arial" charset="0"/>
              </a:rPr>
              <a:t>patogenetici</a:t>
            </a:r>
            <a:r>
              <a:rPr lang="en-GB" sz="2500" dirty="0">
                <a:solidFill>
                  <a:srgbClr val="FFFFFF"/>
                </a:solidFill>
                <a:latin typeface="Arial" charset="0"/>
              </a:rPr>
              <a:t> </a:t>
            </a:r>
            <a:r>
              <a:rPr lang="en-GB" sz="2500" dirty="0" err="1">
                <a:solidFill>
                  <a:srgbClr val="FFFFFF"/>
                </a:solidFill>
                <a:latin typeface="Arial" charset="0"/>
              </a:rPr>
              <a:t>conosciuti</a:t>
            </a:r>
            <a:r>
              <a:rPr lang="en-GB" sz="2500" dirty="0">
                <a:solidFill>
                  <a:srgbClr val="FFFFFF"/>
                </a:solidFill>
                <a:latin typeface="Arial" charset="0"/>
              </a:rPr>
              <a:t> </a:t>
            </a:r>
          </a:p>
        </p:txBody>
      </p:sp>
      <p:sp>
        <p:nvSpPr>
          <p:cNvPr id="9" name="Text Box 3"/>
          <p:cNvSpPr txBox="1">
            <a:spLocks noChangeArrowheads="1"/>
          </p:cNvSpPr>
          <p:nvPr/>
        </p:nvSpPr>
        <p:spPr bwMode="auto">
          <a:xfrm>
            <a:off x="539552" y="5373216"/>
            <a:ext cx="8350250" cy="1225550"/>
          </a:xfrm>
          <a:prstGeom prst="rect">
            <a:avLst/>
          </a:prstGeom>
          <a:noFill/>
          <a:ln w="9525">
            <a:noFill/>
            <a:round/>
            <a:headEnd/>
            <a:tailEnd/>
          </a:ln>
          <a:effectLst/>
        </p:spPr>
        <p:txBody>
          <a:bodyPr lIns="82440" tIns="41040" rIns="82440" bIns="41040" anchor="ctr">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500" dirty="0" smtClean="0">
                <a:solidFill>
                  <a:srgbClr val="FFFFFF"/>
                </a:solidFill>
                <a:latin typeface="Arial" charset="0"/>
              </a:rPr>
              <a:t>- Si </a:t>
            </a:r>
            <a:r>
              <a:rPr lang="en-GB" sz="2500" dirty="0" err="1">
                <a:solidFill>
                  <a:srgbClr val="FFFFFF"/>
                </a:solidFill>
                <a:latin typeface="Arial" charset="0"/>
              </a:rPr>
              <a:t>sviluppa</a:t>
            </a:r>
            <a:r>
              <a:rPr lang="en-GB" sz="2500" dirty="0">
                <a:solidFill>
                  <a:srgbClr val="FFFFFF"/>
                </a:solidFill>
                <a:latin typeface="Arial" charset="0"/>
              </a:rPr>
              <a:t> a </a:t>
            </a:r>
            <a:r>
              <a:rPr lang="en-GB" sz="2500" dirty="0" err="1">
                <a:solidFill>
                  <a:srgbClr val="FFFFFF"/>
                </a:solidFill>
                <a:latin typeface="Arial" charset="0"/>
              </a:rPr>
              <a:t>causa</a:t>
            </a:r>
            <a:r>
              <a:rPr lang="en-GB" sz="2500" dirty="0">
                <a:solidFill>
                  <a:srgbClr val="FFFFFF"/>
                </a:solidFill>
                <a:latin typeface="Arial" charset="0"/>
              </a:rPr>
              <a:t> </a:t>
            </a:r>
            <a:r>
              <a:rPr lang="en-GB" sz="2500" dirty="0" err="1">
                <a:solidFill>
                  <a:srgbClr val="FFFFFF"/>
                </a:solidFill>
                <a:latin typeface="Arial" charset="0"/>
              </a:rPr>
              <a:t>di</a:t>
            </a:r>
            <a:r>
              <a:rPr lang="en-GB" sz="2500" dirty="0">
                <a:solidFill>
                  <a:srgbClr val="FFFFFF"/>
                </a:solidFill>
                <a:latin typeface="Arial" charset="0"/>
              </a:rPr>
              <a:t> </a:t>
            </a:r>
            <a:r>
              <a:rPr lang="en-GB" sz="2500" dirty="0" err="1">
                <a:solidFill>
                  <a:srgbClr val="FFFFFF"/>
                </a:solidFill>
                <a:latin typeface="Arial" charset="0"/>
              </a:rPr>
              <a:t>una</a:t>
            </a:r>
            <a:r>
              <a:rPr lang="en-GB" sz="2500" dirty="0">
                <a:solidFill>
                  <a:srgbClr val="FFFFFF"/>
                </a:solidFill>
                <a:latin typeface="Arial" charset="0"/>
              </a:rPr>
              <a:t> </a:t>
            </a:r>
            <a:r>
              <a:rPr lang="en-GB" sz="2500" dirty="0" err="1">
                <a:solidFill>
                  <a:srgbClr val="FFFFFF"/>
                </a:solidFill>
                <a:latin typeface="Arial" charset="0"/>
              </a:rPr>
              <a:t>patologia</a:t>
            </a:r>
            <a:r>
              <a:rPr lang="en-GB" sz="2500" dirty="0">
                <a:solidFill>
                  <a:srgbClr val="FFFFFF"/>
                </a:solidFill>
                <a:latin typeface="Arial" charset="0"/>
              </a:rPr>
              <a:t> </a:t>
            </a:r>
            <a:r>
              <a:rPr lang="en-GB" sz="2500" dirty="0" err="1">
                <a:solidFill>
                  <a:srgbClr val="FFFFFF"/>
                </a:solidFill>
                <a:latin typeface="Arial" charset="0"/>
              </a:rPr>
              <a:t>sottostante</a:t>
            </a:r>
            <a:r>
              <a:rPr lang="en-GB" sz="2500" dirty="0">
                <a:solidFill>
                  <a:srgbClr val="FFFFFF"/>
                </a:solidFill>
                <a:latin typeface="Arial" charset="0"/>
              </a:rPr>
              <a:t> </a:t>
            </a:r>
            <a:r>
              <a:rPr lang="en-GB" sz="2500" dirty="0" err="1">
                <a:solidFill>
                  <a:srgbClr val="FFFFFF"/>
                </a:solidFill>
                <a:latin typeface="Arial" charset="0"/>
              </a:rPr>
              <a:t>che</a:t>
            </a:r>
            <a:r>
              <a:rPr lang="en-GB" sz="2500" dirty="0">
                <a:solidFill>
                  <a:srgbClr val="FFFFFF"/>
                </a:solidFill>
                <a:latin typeface="Arial" charset="0"/>
              </a:rPr>
              <a:t>, </a:t>
            </a:r>
            <a:br>
              <a:rPr lang="en-GB" sz="2500" dirty="0">
                <a:solidFill>
                  <a:srgbClr val="FFFFFF"/>
                </a:solidFill>
                <a:latin typeface="Arial" charset="0"/>
              </a:rPr>
            </a:br>
            <a:r>
              <a:rPr lang="en-GB" sz="2500" dirty="0">
                <a:solidFill>
                  <a:srgbClr val="FFFFFF"/>
                </a:solidFill>
                <a:latin typeface="Arial" charset="0"/>
              </a:rPr>
              <a:t>se </a:t>
            </a:r>
            <a:r>
              <a:rPr lang="en-GB" sz="2500" dirty="0" err="1">
                <a:solidFill>
                  <a:srgbClr val="FFFFFF"/>
                </a:solidFill>
                <a:latin typeface="Arial" charset="0"/>
              </a:rPr>
              <a:t>identificata</a:t>
            </a:r>
            <a:r>
              <a:rPr lang="en-GB" sz="2500" dirty="0">
                <a:solidFill>
                  <a:srgbClr val="FFFFFF"/>
                </a:solidFill>
                <a:latin typeface="Arial" charset="0"/>
              </a:rPr>
              <a:t> in tempo, </a:t>
            </a:r>
            <a:r>
              <a:rPr lang="en-GB" sz="2500" dirty="0" err="1">
                <a:solidFill>
                  <a:srgbClr val="FFFFFF"/>
                </a:solidFill>
                <a:latin typeface="Arial" charset="0"/>
              </a:rPr>
              <a:t>può</a:t>
            </a:r>
            <a:r>
              <a:rPr lang="en-GB" sz="2500" dirty="0">
                <a:solidFill>
                  <a:srgbClr val="FFFFFF"/>
                </a:solidFill>
                <a:latin typeface="Arial" charset="0"/>
              </a:rPr>
              <a:t> </a:t>
            </a:r>
            <a:r>
              <a:rPr lang="en-GB" sz="2500" dirty="0" err="1">
                <a:solidFill>
                  <a:srgbClr val="FFFFFF"/>
                </a:solidFill>
                <a:latin typeface="Arial" charset="0"/>
              </a:rPr>
              <a:t>essere</a:t>
            </a:r>
            <a:r>
              <a:rPr lang="en-GB" sz="2500" dirty="0">
                <a:solidFill>
                  <a:srgbClr val="FFFFFF"/>
                </a:solidFill>
                <a:latin typeface="Arial" charset="0"/>
              </a:rPr>
              <a:t> </a:t>
            </a:r>
            <a:r>
              <a:rPr lang="en-GB" sz="2500" dirty="0" err="1">
                <a:solidFill>
                  <a:srgbClr val="FFFFFF"/>
                </a:solidFill>
                <a:latin typeface="Arial" charset="0"/>
              </a:rPr>
              <a:t>spesso</a:t>
            </a:r>
            <a:r>
              <a:rPr lang="en-GB" sz="2500" dirty="0">
                <a:solidFill>
                  <a:srgbClr val="FFFFFF"/>
                </a:solidFill>
                <a:latin typeface="Arial" charset="0"/>
              </a:rPr>
              <a:t> </a:t>
            </a:r>
            <a:r>
              <a:rPr lang="en-GB" sz="2500" dirty="0" err="1">
                <a:solidFill>
                  <a:srgbClr val="FFFFFF"/>
                </a:solidFill>
                <a:latin typeface="Arial" charset="0"/>
              </a:rPr>
              <a:t>corretta</a:t>
            </a:r>
            <a:r>
              <a:rPr lang="en-GB" sz="2500" dirty="0">
                <a:solidFill>
                  <a:srgbClr val="FFFFFF"/>
                </a:solidFill>
                <a:latin typeface="Arial" charset="0"/>
              </a:rPr>
              <a:t> </a:t>
            </a:r>
            <a:br>
              <a:rPr lang="en-GB" sz="2500" dirty="0">
                <a:solidFill>
                  <a:srgbClr val="FFFFFF"/>
                </a:solidFill>
                <a:latin typeface="Arial" charset="0"/>
              </a:rPr>
            </a:br>
            <a:r>
              <a:rPr lang="en-GB" sz="2500" dirty="0">
                <a:solidFill>
                  <a:srgbClr val="FFFFFF"/>
                </a:solidFill>
                <a:latin typeface="Arial" charset="0"/>
              </a:rPr>
              <a:t>con la </a:t>
            </a:r>
            <a:r>
              <a:rPr lang="en-GB" sz="2500" dirty="0" err="1">
                <a:solidFill>
                  <a:srgbClr val="FFFFFF"/>
                </a:solidFill>
                <a:latin typeface="Arial" charset="0"/>
              </a:rPr>
              <a:t>conseguente</a:t>
            </a:r>
            <a:r>
              <a:rPr lang="en-GB" sz="2500" dirty="0">
                <a:solidFill>
                  <a:srgbClr val="FFFFFF"/>
                </a:solidFill>
                <a:latin typeface="Arial" charset="0"/>
              </a:rPr>
              <a:t> </a:t>
            </a:r>
            <a:r>
              <a:rPr lang="en-GB" sz="2500" dirty="0" err="1">
                <a:solidFill>
                  <a:srgbClr val="FFFFFF"/>
                </a:solidFill>
                <a:latin typeface="Arial" charset="0"/>
              </a:rPr>
              <a:t>risoluzione</a:t>
            </a:r>
            <a:r>
              <a:rPr lang="en-GB" sz="2500" dirty="0">
                <a:solidFill>
                  <a:srgbClr val="FFFFFF"/>
                </a:solidFill>
                <a:latin typeface="Arial" charset="0"/>
              </a:rPr>
              <a:t> </a:t>
            </a:r>
            <a:r>
              <a:rPr lang="en-GB" sz="2500" dirty="0" err="1">
                <a:solidFill>
                  <a:srgbClr val="FFFFFF"/>
                </a:solidFill>
                <a:latin typeface="Arial" charset="0"/>
              </a:rPr>
              <a:t>dello</a:t>
            </a:r>
            <a:r>
              <a:rPr lang="en-GB" sz="2500" dirty="0">
                <a:solidFill>
                  <a:srgbClr val="FFFFFF"/>
                </a:solidFill>
                <a:latin typeface="Arial" charset="0"/>
              </a:rPr>
              <a:t> </a:t>
            </a:r>
            <a:r>
              <a:rPr lang="en-GB" sz="2500" dirty="0" err="1">
                <a:solidFill>
                  <a:srgbClr val="FFFFFF"/>
                </a:solidFill>
                <a:latin typeface="Arial" charset="0"/>
              </a:rPr>
              <a:t>stato</a:t>
            </a:r>
            <a:r>
              <a:rPr lang="en-GB" sz="2500" dirty="0">
                <a:solidFill>
                  <a:srgbClr val="FFFFFF"/>
                </a:solidFill>
                <a:latin typeface="Arial" charset="0"/>
              </a:rPr>
              <a:t> </a:t>
            </a:r>
            <a:r>
              <a:rPr lang="en-GB" sz="2500" dirty="0" err="1">
                <a:solidFill>
                  <a:srgbClr val="FFFFFF"/>
                </a:solidFill>
                <a:latin typeface="Arial" charset="0"/>
              </a:rPr>
              <a:t>ipertensivo</a:t>
            </a:r>
            <a:r>
              <a:rPr lang="en-GB" sz="2500" dirty="0">
                <a:solidFill>
                  <a:srgbClr val="000000"/>
                </a:solidFill>
                <a:latin typeface="Arial" charset="0"/>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5724" t="2858" r="6734" b="11431"/>
          <a:stretch>
            <a:fillRect/>
          </a:stretch>
        </p:blipFill>
        <p:spPr>
          <a:xfrm>
            <a:off x="671796" y="550015"/>
            <a:ext cx="8004660" cy="5543281"/>
          </a:xfrm>
          <a:prstGeom prst="rect">
            <a:avLst/>
          </a:prstGeom>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3805" t="3334" r="13132" b="16194"/>
          <a:stretch>
            <a:fillRect/>
          </a:stretch>
        </p:blipFill>
        <p:spPr>
          <a:xfrm>
            <a:off x="1347849" y="672723"/>
            <a:ext cx="6680535" cy="5204549"/>
          </a:xfrm>
          <a:prstGeom prst="rect">
            <a:avLst/>
          </a:prstGeom>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2795" t="2381" r="12458" b="3334"/>
          <a:stretch>
            <a:fillRect/>
          </a:stretch>
        </p:blipFill>
        <p:spPr>
          <a:xfrm>
            <a:off x="1170119" y="360352"/>
            <a:ext cx="6834549" cy="6097802"/>
          </a:xfrm>
          <a:prstGeom prst="rect">
            <a:avLst/>
          </a:prstGeom>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071" t="1905" r="7408" b="4287"/>
          <a:stretch>
            <a:fillRect/>
          </a:stretch>
        </p:blipFill>
        <p:spPr>
          <a:xfrm>
            <a:off x="712561" y="329538"/>
            <a:ext cx="7819879" cy="6066986"/>
          </a:xfrm>
          <a:prstGeom prst="rect">
            <a:avLst/>
          </a:prstGeom>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6061" t="2858" r="14816" b="5239"/>
          <a:stretch>
            <a:fillRect/>
          </a:stretch>
        </p:blipFill>
        <p:spPr>
          <a:xfrm>
            <a:off x="865569" y="391184"/>
            <a:ext cx="7234823" cy="5943765"/>
          </a:xfrm>
          <a:prstGeom prst="rect">
            <a:avLst/>
          </a:prstGeom>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5387" t="2381" r="6061" b="5239"/>
          <a:stretch>
            <a:fillRect/>
          </a:stretch>
        </p:blipFill>
        <p:spPr>
          <a:xfrm>
            <a:off x="492653" y="360352"/>
            <a:ext cx="8097021" cy="5974598"/>
          </a:xfrm>
          <a:prstGeom prst="rect">
            <a:avLst/>
          </a:prstGeom>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0101" t="2858" r="14479" b="3810"/>
          <a:stretch>
            <a:fillRect/>
          </a:stretch>
        </p:blipFill>
        <p:spPr>
          <a:xfrm>
            <a:off x="1132209" y="391223"/>
            <a:ext cx="6896175" cy="6036086"/>
          </a:xfrm>
          <a:prstGeom prst="rect">
            <a:avLst/>
          </a:prstGeom>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6398" t="1905" r="10438" b="3334"/>
          <a:stretch>
            <a:fillRect/>
          </a:stretch>
        </p:blipFill>
        <p:spPr>
          <a:xfrm>
            <a:off x="784138" y="329538"/>
            <a:ext cx="7604286" cy="6128576"/>
          </a:xfrm>
          <a:prstGeom prst="rect">
            <a:avLst/>
          </a:prstGeom>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6061" t="3334" r="14816" b="3334"/>
          <a:stretch>
            <a:fillRect/>
          </a:stretch>
        </p:blipFill>
        <p:spPr>
          <a:xfrm>
            <a:off x="937569" y="421999"/>
            <a:ext cx="7234831" cy="6036155"/>
          </a:xfrm>
          <a:prstGeom prst="rect">
            <a:avLst/>
          </a:prstGeom>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1112" t="5239" r="15489" b="20004"/>
          <a:stretch>
            <a:fillRect/>
          </a:stretch>
        </p:blipFill>
        <p:spPr>
          <a:xfrm>
            <a:off x="1115616" y="620688"/>
            <a:ext cx="6711666" cy="483487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1448" t="5239" r="7408" b="4763"/>
          <a:stretch>
            <a:fillRect/>
          </a:stretch>
        </p:blipFill>
        <p:spPr>
          <a:xfrm>
            <a:off x="971600" y="548680"/>
            <a:ext cx="7416000" cy="5817586"/>
          </a:xfrm>
          <a:prstGeom prst="rect">
            <a:avLst/>
          </a:prstGeom>
        </p:spPr>
      </p:pic>
      <p:sp>
        <p:nvSpPr>
          <p:cNvPr id="3" name="CasellaDiTesto 2"/>
          <p:cNvSpPr txBox="1"/>
          <p:nvPr/>
        </p:nvSpPr>
        <p:spPr>
          <a:xfrm>
            <a:off x="5508104" y="3573016"/>
            <a:ext cx="2592288" cy="646331"/>
          </a:xfrm>
          <a:prstGeom prst="rect">
            <a:avLst/>
          </a:prstGeom>
          <a:gradFill>
            <a:gsLst>
              <a:gs pos="0">
                <a:srgbClr val="FFEFD1"/>
              </a:gs>
              <a:gs pos="64999">
                <a:srgbClr val="F0EBD5"/>
              </a:gs>
              <a:gs pos="100000">
                <a:srgbClr val="D1C39F"/>
              </a:gs>
            </a:gsLst>
            <a:lin ang="5400000" scaled="0"/>
          </a:gradFill>
        </p:spPr>
        <p:txBody>
          <a:bodyPr wrap="square" rtlCol="0">
            <a:spAutoFit/>
          </a:bodyPr>
          <a:lstStyle/>
          <a:p>
            <a:r>
              <a:rPr lang="it-IT" dirty="0" smtClean="0"/>
              <a:t>Malattia sociale </a:t>
            </a:r>
          </a:p>
          <a:p>
            <a:r>
              <a:rPr lang="it-IT" dirty="0" smtClean="0"/>
              <a:t>20% della popolazione</a:t>
            </a:r>
            <a:endParaRPr lang="it-IT" dirty="0"/>
          </a:p>
        </p:txBody>
      </p:sp>
      <p:pic>
        <p:nvPicPr>
          <p:cNvPr id="4" name="Picture 3"/>
          <p:cNvPicPr>
            <a:picLocks noChangeAspect="1" noChangeArrowheads="1"/>
          </p:cNvPicPr>
          <p:nvPr/>
        </p:nvPicPr>
        <p:blipFill>
          <a:blip r:embed="rId3" cstate="print"/>
          <a:srcRect b="43072"/>
          <a:stretch>
            <a:fillRect/>
          </a:stretch>
        </p:blipFill>
        <p:spPr bwMode="auto">
          <a:xfrm>
            <a:off x="4860032" y="4478096"/>
            <a:ext cx="3505200" cy="1903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cstate="print"/>
          <a:srcRect/>
          <a:stretch>
            <a:fillRect/>
          </a:stretch>
        </p:blipFill>
        <p:spPr bwMode="auto">
          <a:xfrm>
            <a:off x="683568" y="397650"/>
            <a:ext cx="7920880" cy="57519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071" t="3334" r="8081" b="7621"/>
          <a:stretch>
            <a:fillRect/>
          </a:stretch>
        </p:blipFill>
        <p:spPr>
          <a:xfrm>
            <a:off x="702090" y="422009"/>
            <a:ext cx="7758342" cy="5758870"/>
          </a:xfrm>
          <a:prstGeom prst="rect">
            <a:avLst/>
          </a:prstGeom>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5051" t="3810" r="14479" b="3334"/>
          <a:stretch>
            <a:fillRect/>
          </a:stretch>
        </p:blipFill>
        <p:spPr>
          <a:xfrm>
            <a:off x="886417" y="452775"/>
            <a:ext cx="7357991" cy="6005379"/>
          </a:xfrm>
          <a:prstGeom prst="rect">
            <a:avLst/>
          </a:prstGeom>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6398" t="4763" r="10438" b="11907"/>
          <a:stretch>
            <a:fillRect/>
          </a:stretch>
        </p:blipFill>
        <p:spPr>
          <a:xfrm>
            <a:off x="784162" y="631972"/>
            <a:ext cx="7604262" cy="5389316"/>
          </a:xfrm>
          <a:prstGeom prst="rect">
            <a:avLst/>
          </a:prstGeom>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dothelin1"/>
          <p:cNvPicPr>
            <a:picLocks noChangeAspect="1" noChangeArrowheads="1"/>
          </p:cNvPicPr>
          <p:nvPr/>
        </p:nvPicPr>
        <p:blipFill>
          <a:blip r:embed="rId2" cstate="print"/>
          <a:srcRect t="2662" r="2112" b="8745"/>
          <a:stretch>
            <a:fillRect/>
          </a:stretch>
        </p:blipFill>
        <p:spPr bwMode="auto">
          <a:xfrm>
            <a:off x="3158100" y="0"/>
            <a:ext cx="5985900" cy="5128572"/>
          </a:xfrm>
          <a:prstGeom prst="rect">
            <a:avLst/>
          </a:prstGeom>
          <a:noFill/>
          <a:ln w="9525">
            <a:noFill/>
            <a:miter lim="800000"/>
            <a:headEnd/>
            <a:tailEnd/>
          </a:ln>
        </p:spPr>
      </p:pic>
      <p:pic>
        <p:nvPicPr>
          <p:cNvPr id="2" name="Slide"/>
          <p:cNvPicPr>
            <a:picLocks noChangeAspect="1"/>
          </p:cNvPicPr>
          <p:nvPr/>
        </p:nvPicPr>
        <p:blipFill>
          <a:blip r:embed="rId3" cstate="print"/>
          <a:srcRect l="28284" t="14765" r="27611" b="11431"/>
          <a:stretch>
            <a:fillRect/>
          </a:stretch>
        </p:blipFill>
        <p:spPr>
          <a:xfrm>
            <a:off x="0" y="2084944"/>
            <a:ext cx="4032918" cy="4773056"/>
          </a:xfrm>
          <a:prstGeom prst="rect">
            <a:avLst/>
          </a:prstGeom>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4377" t="5239" r="7408" b="5715"/>
          <a:stretch>
            <a:fillRect/>
          </a:stretch>
        </p:blipFill>
        <p:spPr>
          <a:xfrm>
            <a:off x="400280" y="545175"/>
            <a:ext cx="8066291" cy="5758958"/>
          </a:xfrm>
          <a:prstGeom prst="rect">
            <a:avLst/>
          </a:prstGeom>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t="6825"/>
          <a:stretch>
            <a:fillRect/>
          </a:stretch>
        </p:blipFill>
        <p:spPr>
          <a:xfrm>
            <a:off x="0" y="188640"/>
            <a:ext cx="9144000" cy="6390083"/>
          </a:xfrm>
          <a:prstGeom prst="rect">
            <a:avLst/>
          </a:prstGeom>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6500" name="Picture 4" descr="nitro5"/>
          <p:cNvPicPr>
            <a:picLocks noChangeAspect="1" noChangeArrowheads="1"/>
          </p:cNvPicPr>
          <p:nvPr/>
        </p:nvPicPr>
        <p:blipFill>
          <a:blip r:embed="rId3" cstate="print"/>
          <a:srcRect l="5167" t="1553" r="12160" b="29012"/>
          <a:stretch>
            <a:fillRect/>
          </a:stretch>
        </p:blipFill>
        <p:spPr bwMode="auto">
          <a:xfrm>
            <a:off x="0" y="765175"/>
            <a:ext cx="9144000" cy="5133975"/>
          </a:xfrm>
          <a:prstGeom prst="rect">
            <a:avLst/>
          </a:prstGeom>
          <a:noFill/>
          <a:ln w="9525">
            <a:noFill/>
            <a:miter lim="800000"/>
            <a:headEnd/>
            <a:tailEnd/>
          </a:ln>
        </p:spPr>
      </p:pic>
      <p:sp>
        <p:nvSpPr>
          <p:cNvPr id="106504" name="AutoShape 8"/>
          <p:cNvSpPr>
            <a:spLocks noChangeArrowheads="1"/>
          </p:cNvSpPr>
          <p:nvPr/>
        </p:nvSpPr>
        <p:spPr bwMode="auto">
          <a:xfrm rot="-2302318">
            <a:off x="4659313" y="333375"/>
            <a:ext cx="1058862" cy="434975"/>
          </a:xfrm>
          <a:prstGeom prst="leftArrow">
            <a:avLst>
              <a:gd name="adj1" fmla="val 50000"/>
              <a:gd name="adj2" fmla="val 60858"/>
            </a:avLst>
          </a:prstGeom>
          <a:solidFill>
            <a:srgbClr val="FF3300"/>
          </a:solidFill>
          <a:ln w="9525">
            <a:solidFill>
              <a:srgbClr val="FF3300"/>
            </a:solidFill>
            <a:miter lim="800000"/>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6500"/>
                                        </p:tgtEl>
                                        <p:attrNameLst>
                                          <p:attrName>style.visibility</p:attrName>
                                        </p:attrNameLst>
                                      </p:cBhvr>
                                      <p:to>
                                        <p:strVal val="visible"/>
                                      </p:to>
                                    </p:set>
                                    <p:anim calcmode="lin" valueType="num">
                                      <p:cBhvr>
                                        <p:cTn id="7" dur="500" fill="hold"/>
                                        <p:tgtEl>
                                          <p:spTgt spid="106500"/>
                                        </p:tgtEl>
                                        <p:attrNameLst>
                                          <p:attrName>ppt_w</p:attrName>
                                        </p:attrNameLst>
                                      </p:cBhvr>
                                      <p:tavLst>
                                        <p:tav tm="0">
                                          <p:val>
                                            <p:fltVal val="0"/>
                                          </p:val>
                                        </p:tav>
                                        <p:tav tm="100000">
                                          <p:val>
                                            <p:strVal val="#ppt_w"/>
                                          </p:val>
                                        </p:tav>
                                      </p:tavLst>
                                    </p:anim>
                                    <p:anim calcmode="lin" valueType="num">
                                      <p:cBhvr>
                                        <p:cTn id="8" dur="500" fill="hold"/>
                                        <p:tgtEl>
                                          <p:spTgt spid="106500"/>
                                        </p:tgtEl>
                                        <p:attrNameLst>
                                          <p:attrName>ppt_h</p:attrName>
                                        </p:attrNameLst>
                                      </p:cBhvr>
                                      <p:tavLst>
                                        <p:tav tm="0">
                                          <p:val>
                                            <p:fltVal val="0"/>
                                          </p:val>
                                        </p:tav>
                                        <p:tav tm="100000">
                                          <p:val>
                                            <p:strVal val="#ppt_h"/>
                                          </p:val>
                                        </p:tav>
                                      </p:tavLst>
                                    </p:anim>
                                    <p:animEffect transition="in" filter="fade">
                                      <p:cBhvr>
                                        <p:cTn id="9" dur="500"/>
                                        <p:tgtEl>
                                          <p:spTgt spid="106500"/>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106504"/>
                                        </p:tgtEl>
                                        <p:attrNameLst>
                                          <p:attrName>style.visibility</p:attrName>
                                        </p:attrNameLst>
                                      </p:cBhvr>
                                      <p:to>
                                        <p:strVal val="visible"/>
                                      </p:to>
                                    </p:set>
                                    <p:animEffect transition="in" filter="strips(downLeft)">
                                      <p:cBhvr>
                                        <p:cTn id="14" dur="500"/>
                                        <p:tgtEl>
                                          <p:spTgt spid="106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4"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3" descr="ENDOthelin aNTAG"/>
          <p:cNvPicPr>
            <a:picLocks noChangeAspect="1" noChangeArrowheads="1"/>
          </p:cNvPicPr>
          <p:nvPr/>
        </p:nvPicPr>
        <p:blipFill>
          <a:blip r:embed="rId2" cstate="print"/>
          <a:srcRect r="68584" b="69080"/>
          <a:stretch>
            <a:fillRect/>
          </a:stretch>
        </p:blipFill>
        <p:spPr bwMode="auto">
          <a:xfrm>
            <a:off x="1115616" y="1196752"/>
            <a:ext cx="3203575" cy="3048000"/>
          </a:xfrm>
          <a:prstGeom prst="rect">
            <a:avLst/>
          </a:prstGeom>
          <a:noFill/>
          <a:ln w="9525">
            <a:noFill/>
            <a:miter lim="800000"/>
            <a:headEnd/>
            <a:tailEnd/>
          </a:ln>
        </p:spPr>
      </p:pic>
      <p:pic>
        <p:nvPicPr>
          <p:cNvPr id="212996" name="Picture 4" descr="ENDOthelin aNTAG"/>
          <p:cNvPicPr>
            <a:picLocks noChangeAspect="1" noChangeArrowheads="1"/>
          </p:cNvPicPr>
          <p:nvPr/>
        </p:nvPicPr>
        <p:blipFill>
          <a:blip r:embed="rId2" cstate="print"/>
          <a:srcRect t="30927" r="68584" b="39655"/>
          <a:stretch>
            <a:fillRect/>
          </a:stretch>
        </p:blipFill>
        <p:spPr bwMode="auto">
          <a:xfrm>
            <a:off x="5292080" y="1412776"/>
            <a:ext cx="3203575" cy="2900363"/>
          </a:xfrm>
          <a:prstGeom prst="rect">
            <a:avLst/>
          </a:prstGeom>
          <a:noFill/>
          <a:ln w="9525">
            <a:noFill/>
            <a:miter lim="800000"/>
            <a:headEnd/>
            <a:tailEnd/>
          </a:ln>
        </p:spPr>
      </p:pic>
      <p:sp>
        <p:nvSpPr>
          <p:cNvPr id="212997" name="Text Box 5"/>
          <p:cNvSpPr txBox="1">
            <a:spLocks noChangeArrowheads="1"/>
          </p:cNvSpPr>
          <p:nvPr/>
        </p:nvSpPr>
        <p:spPr bwMode="auto">
          <a:xfrm>
            <a:off x="1360488" y="504825"/>
            <a:ext cx="6523037" cy="519113"/>
          </a:xfrm>
          <a:prstGeom prst="rect">
            <a:avLst/>
          </a:prstGeom>
          <a:noFill/>
          <a:ln w="9525">
            <a:noFill/>
            <a:miter lim="800000"/>
            <a:headEnd/>
            <a:tailEnd/>
          </a:ln>
        </p:spPr>
        <p:txBody>
          <a:bodyPr wrap="none">
            <a:spAutoFit/>
          </a:bodyPr>
          <a:lstStyle/>
          <a:p>
            <a:r>
              <a:rPr lang="it-IT" sz="2800">
                <a:solidFill>
                  <a:srgbClr val="666699"/>
                </a:solidFill>
                <a:latin typeface="Arial Rounded MT Bold" pitchFamily="34" charset="0"/>
              </a:rPr>
              <a:t>ANTAGONISTI DEL RECETTORE ET</a:t>
            </a:r>
            <a:r>
              <a:rPr lang="it-IT" sz="2800" baseline="-25000">
                <a:solidFill>
                  <a:srgbClr val="666699"/>
                </a:solidFill>
                <a:latin typeface="Arial Rounded MT Bold" pitchFamily="34" charset="0"/>
              </a:rPr>
              <a:t>A</a:t>
            </a:r>
          </a:p>
        </p:txBody>
      </p:sp>
      <p:sp>
        <p:nvSpPr>
          <p:cNvPr id="5" name="CasellaDiTesto 4"/>
          <p:cNvSpPr txBox="1"/>
          <p:nvPr/>
        </p:nvSpPr>
        <p:spPr>
          <a:xfrm>
            <a:off x="683568" y="4869160"/>
            <a:ext cx="4608512" cy="1815882"/>
          </a:xfrm>
          <a:prstGeom prst="rect">
            <a:avLst/>
          </a:prstGeom>
          <a:noFill/>
        </p:spPr>
        <p:txBody>
          <a:bodyPr wrap="square" rtlCol="0">
            <a:spAutoFit/>
          </a:bodyPr>
          <a:lstStyle/>
          <a:p>
            <a:r>
              <a:rPr lang="it-IT" sz="1400" dirty="0" smtClean="0"/>
              <a:t>Il </a:t>
            </a:r>
            <a:r>
              <a:rPr lang="it-IT" sz="1400" b="1" dirty="0" err="1" smtClean="0"/>
              <a:t>Bosentan</a:t>
            </a:r>
            <a:r>
              <a:rPr lang="it-IT" sz="1400" dirty="0" smtClean="0"/>
              <a:t> è indicato specificatamente  contro l'ipertensione arteriosa polmonare (PAH).</a:t>
            </a:r>
          </a:p>
          <a:p>
            <a:r>
              <a:rPr lang="it-IT" sz="1400" dirty="0" smtClean="0"/>
              <a:t>La PAH è una </a:t>
            </a:r>
            <a:r>
              <a:rPr lang="it-IT" sz="1400" b="1" dirty="0" smtClean="0"/>
              <a:t>malattia rara  progressiva</a:t>
            </a:r>
            <a:r>
              <a:rPr lang="it-IT" sz="1400" dirty="0" smtClean="0"/>
              <a:t> caratterizzata da un’anomala alta pressione sanguigna nell'arteria polmonare, il che riduce il flusso di sangue dal lato destro del cuore ai polmoni (i pazienti hanno alti livelli di </a:t>
            </a:r>
            <a:r>
              <a:rPr lang="it-IT" sz="1400" dirty="0" err="1" smtClean="0"/>
              <a:t>endotelina</a:t>
            </a:r>
            <a:r>
              <a:rPr lang="it-IT" sz="1400" dirty="0" smtClean="0"/>
              <a:t>). Nel corso del tempo questo malfunzionamento può indebolire il muscolo cardiaco e portare ad insufficienza cardiaca destra.</a:t>
            </a:r>
            <a:endParaRPr lang="it-IT" sz="1400" dirty="0"/>
          </a:p>
        </p:txBody>
      </p:sp>
      <p:pic>
        <p:nvPicPr>
          <p:cNvPr id="38914" name="Picture 2" descr="Risultati immagini per bosentan"/>
          <p:cNvPicPr>
            <a:picLocks noChangeAspect="1" noChangeArrowheads="1"/>
          </p:cNvPicPr>
          <p:nvPr/>
        </p:nvPicPr>
        <p:blipFill>
          <a:blip r:embed="rId3" cstate="print"/>
          <a:srcRect l="4378" t="11689" r="4378" b="11689"/>
          <a:stretch>
            <a:fillRect/>
          </a:stretch>
        </p:blipFill>
        <p:spPr bwMode="auto">
          <a:xfrm>
            <a:off x="5672527" y="4797152"/>
            <a:ext cx="2862043" cy="1800200"/>
          </a:xfrm>
          <a:prstGeom prst="rect">
            <a:avLst/>
          </a:prstGeom>
          <a:noFill/>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8418" t="4287" r="12795" b="11431"/>
          <a:stretch>
            <a:fillRect/>
          </a:stretch>
        </p:blipFill>
        <p:spPr>
          <a:xfrm>
            <a:off x="1040465" y="483599"/>
            <a:ext cx="7203943" cy="545089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02754" name="Picture 2" descr="Risultati immagini per sodio e ipertensione meccanismo"/>
          <p:cNvPicPr>
            <a:picLocks noChangeAspect="1" noChangeArrowheads="1"/>
          </p:cNvPicPr>
          <p:nvPr/>
        </p:nvPicPr>
        <p:blipFill>
          <a:blip r:embed="rId2" cstate="print"/>
          <a:srcRect/>
          <a:stretch>
            <a:fillRect/>
          </a:stretch>
        </p:blipFill>
        <p:spPr bwMode="auto">
          <a:xfrm>
            <a:off x="755576" y="836712"/>
            <a:ext cx="7620000" cy="5029201"/>
          </a:xfrm>
          <a:prstGeom prst="rect">
            <a:avLst/>
          </a:prstGeom>
          <a:noFill/>
        </p:spPr>
      </p:pic>
      <p:sp>
        <p:nvSpPr>
          <p:cNvPr id="5" name="Rettangolo 4"/>
          <p:cNvSpPr/>
          <p:nvPr/>
        </p:nvSpPr>
        <p:spPr>
          <a:xfrm>
            <a:off x="3563888" y="5877272"/>
            <a:ext cx="5184576" cy="76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smtClean="0"/>
              <a:t>Studi hanno dimostrato che l'ipertensione insorge prevalentemente in società in cui l'assunzione media di sodio è &gt; a 100 </a:t>
            </a:r>
            <a:r>
              <a:rPr lang="it-IT" sz="1200" dirty="0" err="1" smtClean="0"/>
              <a:t>mEq</a:t>
            </a:r>
            <a:r>
              <a:rPr lang="it-IT" sz="1200" dirty="0" smtClean="0"/>
              <a:t>/</a:t>
            </a:r>
            <a:r>
              <a:rPr lang="it-IT" sz="1200" dirty="0" err="1" smtClean="0"/>
              <a:t>die</a:t>
            </a:r>
            <a:r>
              <a:rPr lang="it-IT" sz="1200" dirty="0" smtClean="0"/>
              <a:t> (2,3 g di sale), mentre, è rara in società in cui l'assunzione media di sodio è &lt; a 50 </a:t>
            </a:r>
            <a:r>
              <a:rPr lang="it-IT" sz="1200" dirty="0" err="1" smtClean="0"/>
              <a:t>mEq</a:t>
            </a:r>
            <a:r>
              <a:rPr lang="it-IT" sz="1200" dirty="0" smtClean="0"/>
              <a:t>/</a:t>
            </a:r>
            <a:r>
              <a:rPr lang="it-IT" sz="1200" dirty="0" err="1" smtClean="0"/>
              <a:t>die</a:t>
            </a:r>
            <a:r>
              <a:rPr lang="it-IT" sz="1200" dirty="0" smtClean="0"/>
              <a:t> (1,2 g di sale).</a:t>
            </a:r>
            <a:endParaRPr lang="it-IT" sz="1200" dirty="0"/>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AH5"/>
          <p:cNvPicPr>
            <a:picLocks noChangeAspect="1" noChangeArrowheads="1"/>
          </p:cNvPicPr>
          <p:nvPr/>
        </p:nvPicPr>
        <p:blipFill>
          <a:blip r:embed="rId2" cstate="print"/>
          <a:srcRect t="5824" r="8487" b="34628"/>
          <a:stretch>
            <a:fillRect/>
          </a:stretch>
        </p:blipFill>
        <p:spPr bwMode="auto">
          <a:xfrm>
            <a:off x="1201738" y="588963"/>
            <a:ext cx="6948487" cy="548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22425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8081" t="5239" r="8418" b="9526"/>
          <a:stretch>
            <a:fillRect/>
          </a:stretch>
        </p:blipFill>
        <p:spPr>
          <a:xfrm>
            <a:off x="251520" y="0"/>
            <a:ext cx="7634993" cy="5512532"/>
          </a:xfrm>
          <a:prstGeom prst="rect">
            <a:avLst/>
          </a:prstGeom>
        </p:spPr>
      </p:pic>
      <p:pic>
        <p:nvPicPr>
          <p:cNvPr id="3" name="Picture 2" descr="NO1"/>
          <p:cNvPicPr>
            <a:picLocks noChangeAspect="1" noChangeArrowheads="1"/>
          </p:cNvPicPr>
          <p:nvPr/>
        </p:nvPicPr>
        <p:blipFill>
          <a:blip r:embed="rId3" cstate="print"/>
          <a:srcRect l="2158" r="15018" b="27299"/>
          <a:stretch>
            <a:fillRect/>
          </a:stretch>
        </p:blipFill>
        <p:spPr bwMode="auto">
          <a:xfrm>
            <a:off x="5245818" y="3861048"/>
            <a:ext cx="3790678" cy="29969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40962" name="Picture 4" descr="nrd2038-f4"/>
          <p:cNvPicPr>
            <a:picLocks noChangeAspect="1" noChangeArrowheads="1"/>
          </p:cNvPicPr>
          <p:nvPr/>
        </p:nvPicPr>
        <p:blipFill>
          <a:blip r:embed="rId3" cstate="print"/>
          <a:srcRect/>
          <a:stretch>
            <a:fillRect/>
          </a:stretch>
        </p:blipFill>
        <p:spPr bwMode="auto">
          <a:xfrm>
            <a:off x="179512" y="0"/>
            <a:ext cx="5137150" cy="6858000"/>
          </a:xfrm>
          <a:prstGeom prst="rect">
            <a:avLst/>
          </a:prstGeom>
          <a:noFill/>
          <a:ln w="9525">
            <a:noFill/>
            <a:miter lim="800000"/>
            <a:headEnd/>
            <a:tailEnd/>
          </a:ln>
        </p:spPr>
      </p:pic>
      <p:pic>
        <p:nvPicPr>
          <p:cNvPr id="3" name="Slide"/>
          <p:cNvPicPr>
            <a:picLocks noChangeAspect="1"/>
          </p:cNvPicPr>
          <p:nvPr/>
        </p:nvPicPr>
        <p:blipFill>
          <a:blip r:embed="rId4" cstate="print"/>
          <a:srcRect l="21887" t="17623" r="22897" b="15241"/>
          <a:stretch>
            <a:fillRect/>
          </a:stretch>
        </p:blipFill>
        <p:spPr>
          <a:xfrm>
            <a:off x="5365787" y="2924944"/>
            <a:ext cx="3778213" cy="3247628"/>
          </a:xfrm>
          <a:prstGeom prst="rect">
            <a:avLst/>
          </a:prstGeom>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2873375" y="254000"/>
            <a:ext cx="4375150" cy="457200"/>
          </a:xfrm>
          <a:prstGeom prst="rect">
            <a:avLst/>
          </a:prstGeom>
          <a:noFill/>
          <a:ln w="9525">
            <a:noFill/>
            <a:miter lim="800000"/>
            <a:headEnd/>
            <a:tailEnd/>
          </a:ln>
        </p:spPr>
        <p:txBody>
          <a:bodyPr wrap="none">
            <a:spAutoFit/>
          </a:bodyPr>
          <a:lstStyle/>
          <a:p>
            <a:pPr algn="ctr"/>
            <a:r>
              <a:rPr lang="it-IT" b="1">
                <a:solidFill>
                  <a:srgbClr val="FFFF00"/>
                </a:solidFill>
                <a:latin typeface="Tahoma" pitchFamily="34" charset="0"/>
              </a:rPr>
              <a:t>RUOLO DEL NO ENDOGENO</a:t>
            </a:r>
          </a:p>
        </p:txBody>
      </p:sp>
      <p:sp>
        <p:nvSpPr>
          <p:cNvPr id="158723" name="Text Box 3"/>
          <p:cNvSpPr txBox="1">
            <a:spLocks noChangeArrowheads="1"/>
          </p:cNvSpPr>
          <p:nvPr/>
        </p:nvSpPr>
        <p:spPr bwMode="auto">
          <a:xfrm>
            <a:off x="395288" y="1125538"/>
            <a:ext cx="3536950" cy="641350"/>
          </a:xfrm>
          <a:prstGeom prst="rect">
            <a:avLst/>
          </a:prstGeom>
          <a:noFill/>
          <a:ln w="9525">
            <a:noFill/>
            <a:miter lim="800000"/>
            <a:headEnd/>
            <a:tailEnd/>
          </a:ln>
        </p:spPr>
        <p:txBody>
          <a:bodyPr>
            <a:spAutoFit/>
          </a:bodyPr>
          <a:lstStyle/>
          <a:p>
            <a:r>
              <a:rPr lang="it-IT" sz="1800" b="1" dirty="0">
                <a:solidFill>
                  <a:srgbClr val="FFFF00"/>
                </a:solidFill>
                <a:latin typeface="Tahoma" pitchFamily="34" charset="0"/>
              </a:rPr>
              <a:t>SISTEMA CARDIOVASCOLARE</a:t>
            </a:r>
          </a:p>
        </p:txBody>
      </p:sp>
      <p:sp>
        <p:nvSpPr>
          <p:cNvPr id="158724" name="AutoShape 4"/>
          <p:cNvSpPr>
            <a:spLocks noChangeArrowheads="1"/>
          </p:cNvSpPr>
          <p:nvPr/>
        </p:nvSpPr>
        <p:spPr bwMode="auto">
          <a:xfrm>
            <a:off x="4175125" y="1811338"/>
            <a:ext cx="288925" cy="287337"/>
          </a:xfrm>
          <a:prstGeom prst="rightArrow">
            <a:avLst>
              <a:gd name="adj1" fmla="val 50000"/>
              <a:gd name="adj2" fmla="val 25138"/>
            </a:avLst>
          </a:prstGeom>
          <a:gradFill rotWithShape="1">
            <a:gsLst>
              <a:gs pos="0">
                <a:srgbClr val="FFFF66"/>
              </a:gs>
              <a:gs pos="100000">
                <a:srgbClr val="FF3300"/>
              </a:gs>
            </a:gsLst>
            <a:lin ang="0" scaled="1"/>
          </a:gradFill>
          <a:ln w="9525">
            <a:noFill/>
            <a:miter lim="800000"/>
            <a:headEnd/>
            <a:tailEnd/>
          </a:ln>
        </p:spPr>
        <p:txBody>
          <a:bodyPr wrap="none" anchor="ctr"/>
          <a:lstStyle/>
          <a:p>
            <a:endParaRPr lang="it-IT"/>
          </a:p>
        </p:txBody>
      </p:sp>
      <p:sp>
        <p:nvSpPr>
          <p:cNvPr id="158725" name="Text Box 5"/>
          <p:cNvSpPr txBox="1">
            <a:spLocks noChangeArrowheads="1"/>
          </p:cNvSpPr>
          <p:nvPr/>
        </p:nvSpPr>
        <p:spPr bwMode="auto">
          <a:xfrm>
            <a:off x="4859338" y="1635125"/>
            <a:ext cx="4103687" cy="641350"/>
          </a:xfrm>
          <a:prstGeom prst="rect">
            <a:avLst/>
          </a:prstGeom>
          <a:noFill/>
          <a:ln w="9525">
            <a:noFill/>
            <a:miter lim="800000"/>
            <a:headEnd/>
            <a:tailEnd/>
          </a:ln>
        </p:spPr>
        <p:txBody>
          <a:bodyPr>
            <a:spAutoFit/>
          </a:bodyPr>
          <a:lstStyle/>
          <a:p>
            <a:r>
              <a:rPr lang="it-IT" sz="1800">
                <a:solidFill>
                  <a:srgbClr val="FFFF00"/>
                </a:solidFill>
                <a:latin typeface="Tahoma" pitchFamily="34" charset="0"/>
              </a:rPr>
              <a:t>Controllo della pressione sanguigna e del flusso ematico regionale</a:t>
            </a:r>
          </a:p>
        </p:txBody>
      </p:sp>
      <p:sp>
        <p:nvSpPr>
          <p:cNvPr id="158726" name="Text Box 6"/>
          <p:cNvSpPr txBox="1">
            <a:spLocks noChangeArrowheads="1"/>
          </p:cNvSpPr>
          <p:nvPr/>
        </p:nvSpPr>
        <p:spPr bwMode="auto">
          <a:xfrm>
            <a:off x="971550" y="2638425"/>
            <a:ext cx="1296988" cy="366713"/>
          </a:xfrm>
          <a:prstGeom prst="rect">
            <a:avLst/>
          </a:prstGeom>
          <a:noFill/>
          <a:ln w="9525">
            <a:noFill/>
            <a:miter lim="800000"/>
            <a:headEnd/>
            <a:tailEnd/>
          </a:ln>
        </p:spPr>
        <p:txBody>
          <a:bodyPr>
            <a:spAutoFit/>
          </a:bodyPr>
          <a:lstStyle/>
          <a:p>
            <a:r>
              <a:rPr lang="it-IT" sz="1800">
                <a:solidFill>
                  <a:srgbClr val="FFFF00"/>
                </a:solidFill>
                <a:latin typeface="Tahoma" pitchFamily="34" charset="0"/>
              </a:rPr>
              <a:t>piastrine</a:t>
            </a:r>
          </a:p>
        </p:txBody>
      </p:sp>
      <p:sp>
        <p:nvSpPr>
          <p:cNvPr id="158727" name="Text Box 7"/>
          <p:cNvSpPr txBox="1">
            <a:spLocks noChangeArrowheads="1"/>
          </p:cNvSpPr>
          <p:nvPr/>
        </p:nvSpPr>
        <p:spPr bwMode="auto">
          <a:xfrm>
            <a:off x="4859338" y="2500313"/>
            <a:ext cx="4105275" cy="641350"/>
          </a:xfrm>
          <a:prstGeom prst="rect">
            <a:avLst/>
          </a:prstGeom>
          <a:noFill/>
          <a:ln w="9525">
            <a:noFill/>
            <a:miter lim="800000"/>
            <a:headEnd/>
            <a:tailEnd/>
          </a:ln>
        </p:spPr>
        <p:txBody>
          <a:bodyPr>
            <a:spAutoFit/>
          </a:bodyPr>
          <a:lstStyle/>
          <a:p>
            <a:r>
              <a:rPr lang="it-IT" sz="1800">
                <a:solidFill>
                  <a:srgbClr val="FFFF00"/>
                </a:solidFill>
                <a:latin typeface="Tahoma" pitchFamily="34" charset="0"/>
              </a:rPr>
              <a:t>Limitazione dell’adesione/aggregazione</a:t>
            </a:r>
          </a:p>
        </p:txBody>
      </p:sp>
      <p:sp>
        <p:nvSpPr>
          <p:cNvPr id="158728" name="AutoShape 8"/>
          <p:cNvSpPr>
            <a:spLocks noChangeArrowheads="1"/>
          </p:cNvSpPr>
          <p:nvPr/>
        </p:nvSpPr>
        <p:spPr bwMode="auto">
          <a:xfrm>
            <a:off x="4175125" y="2676525"/>
            <a:ext cx="288925" cy="287338"/>
          </a:xfrm>
          <a:prstGeom prst="rightArrow">
            <a:avLst>
              <a:gd name="adj1" fmla="val 50000"/>
              <a:gd name="adj2" fmla="val 25138"/>
            </a:avLst>
          </a:prstGeom>
          <a:gradFill rotWithShape="1">
            <a:gsLst>
              <a:gs pos="0">
                <a:srgbClr val="FFFF66"/>
              </a:gs>
              <a:gs pos="100000">
                <a:srgbClr val="FF3300"/>
              </a:gs>
            </a:gsLst>
            <a:lin ang="0" scaled="1"/>
          </a:gradFill>
          <a:ln w="9525">
            <a:noFill/>
            <a:miter lim="800000"/>
            <a:headEnd/>
            <a:tailEnd/>
          </a:ln>
        </p:spPr>
        <p:txBody>
          <a:bodyPr wrap="none" anchor="ctr"/>
          <a:lstStyle/>
          <a:p>
            <a:endParaRPr lang="it-IT"/>
          </a:p>
        </p:txBody>
      </p:sp>
      <p:sp>
        <p:nvSpPr>
          <p:cNvPr id="158729" name="Text Box 9"/>
          <p:cNvSpPr txBox="1">
            <a:spLocks noChangeArrowheads="1"/>
          </p:cNvSpPr>
          <p:nvPr/>
        </p:nvSpPr>
        <p:spPr bwMode="auto">
          <a:xfrm>
            <a:off x="395288" y="3568700"/>
            <a:ext cx="3017837" cy="366713"/>
          </a:xfrm>
          <a:prstGeom prst="rect">
            <a:avLst/>
          </a:prstGeom>
          <a:noFill/>
          <a:ln w="9525">
            <a:noFill/>
            <a:miter lim="800000"/>
            <a:headEnd/>
            <a:tailEnd/>
          </a:ln>
        </p:spPr>
        <p:txBody>
          <a:bodyPr wrap="none">
            <a:spAutoFit/>
          </a:bodyPr>
          <a:lstStyle/>
          <a:p>
            <a:r>
              <a:rPr lang="it-IT" sz="1800" b="1">
                <a:solidFill>
                  <a:srgbClr val="FFFF00"/>
                </a:solidFill>
                <a:latin typeface="Tahoma" pitchFamily="34" charset="0"/>
              </a:rPr>
              <a:t>MECCANISMI DI DIFESA</a:t>
            </a:r>
          </a:p>
        </p:txBody>
      </p:sp>
      <p:sp>
        <p:nvSpPr>
          <p:cNvPr id="158730" name="AutoShape 10"/>
          <p:cNvSpPr>
            <a:spLocks noChangeArrowheads="1"/>
          </p:cNvSpPr>
          <p:nvPr/>
        </p:nvSpPr>
        <p:spPr bwMode="auto">
          <a:xfrm>
            <a:off x="4176713" y="4038600"/>
            <a:ext cx="288925" cy="287338"/>
          </a:xfrm>
          <a:prstGeom prst="rightArrow">
            <a:avLst>
              <a:gd name="adj1" fmla="val 50000"/>
              <a:gd name="adj2" fmla="val 25138"/>
            </a:avLst>
          </a:prstGeom>
          <a:gradFill rotWithShape="1">
            <a:gsLst>
              <a:gs pos="0">
                <a:srgbClr val="FFFF66"/>
              </a:gs>
              <a:gs pos="100000">
                <a:srgbClr val="FF3300"/>
              </a:gs>
            </a:gsLst>
            <a:lin ang="0" scaled="1"/>
          </a:gradFill>
          <a:ln w="9525">
            <a:noFill/>
            <a:miter lim="800000"/>
            <a:headEnd/>
            <a:tailEnd/>
          </a:ln>
        </p:spPr>
        <p:txBody>
          <a:bodyPr wrap="none" anchor="ctr"/>
          <a:lstStyle/>
          <a:p>
            <a:endParaRPr lang="it-IT"/>
          </a:p>
        </p:txBody>
      </p:sp>
      <p:sp>
        <p:nvSpPr>
          <p:cNvPr id="158731" name="Text Box 11"/>
          <p:cNvSpPr txBox="1">
            <a:spLocks noChangeArrowheads="1"/>
          </p:cNvSpPr>
          <p:nvPr/>
        </p:nvSpPr>
        <p:spPr bwMode="auto">
          <a:xfrm>
            <a:off x="4859338" y="3860800"/>
            <a:ext cx="4105275" cy="641350"/>
          </a:xfrm>
          <a:prstGeom prst="rect">
            <a:avLst/>
          </a:prstGeom>
          <a:noFill/>
          <a:ln w="9525">
            <a:noFill/>
            <a:miter lim="800000"/>
            <a:headEnd/>
            <a:tailEnd/>
          </a:ln>
        </p:spPr>
        <p:txBody>
          <a:bodyPr>
            <a:spAutoFit/>
          </a:bodyPr>
          <a:lstStyle/>
          <a:p>
            <a:r>
              <a:rPr lang="it-IT" sz="1800">
                <a:solidFill>
                  <a:srgbClr val="FFFF00"/>
                </a:solidFill>
                <a:latin typeface="Tahoma" pitchFamily="34" charset="0"/>
              </a:rPr>
              <a:t>Difesa nei cfr. di virus, batteri, funghi, protozoi e parassiti</a:t>
            </a:r>
          </a:p>
        </p:txBody>
      </p:sp>
      <p:sp>
        <p:nvSpPr>
          <p:cNvPr id="158732" name="Text Box 12"/>
          <p:cNvSpPr txBox="1">
            <a:spLocks noChangeArrowheads="1"/>
          </p:cNvSpPr>
          <p:nvPr/>
        </p:nvSpPr>
        <p:spPr bwMode="auto">
          <a:xfrm>
            <a:off x="395288" y="4576763"/>
            <a:ext cx="2428875" cy="366712"/>
          </a:xfrm>
          <a:prstGeom prst="rect">
            <a:avLst/>
          </a:prstGeom>
          <a:noFill/>
          <a:ln w="9525">
            <a:noFill/>
            <a:miter lim="800000"/>
            <a:headEnd/>
            <a:tailEnd/>
          </a:ln>
        </p:spPr>
        <p:txBody>
          <a:bodyPr wrap="none">
            <a:spAutoFit/>
          </a:bodyPr>
          <a:lstStyle/>
          <a:p>
            <a:r>
              <a:rPr lang="it-IT" sz="1800" b="1">
                <a:solidFill>
                  <a:srgbClr val="FFFF00"/>
                </a:solidFill>
                <a:latin typeface="Tahoma" pitchFamily="34" charset="0"/>
              </a:rPr>
              <a:t>SISTEMA NERVOSO</a:t>
            </a:r>
          </a:p>
        </p:txBody>
      </p:sp>
      <p:sp>
        <p:nvSpPr>
          <p:cNvPr id="158733" name="Text Box 13"/>
          <p:cNvSpPr txBox="1">
            <a:spLocks noChangeArrowheads="1"/>
          </p:cNvSpPr>
          <p:nvPr/>
        </p:nvSpPr>
        <p:spPr bwMode="auto">
          <a:xfrm>
            <a:off x="971550" y="6018213"/>
            <a:ext cx="1123950" cy="366712"/>
          </a:xfrm>
          <a:prstGeom prst="rect">
            <a:avLst/>
          </a:prstGeom>
          <a:noFill/>
          <a:ln w="9525">
            <a:noFill/>
            <a:miter lim="800000"/>
            <a:headEnd/>
            <a:tailEnd/>
          </a:ln>
        </p:spPr>
        <p:txBody>
          <a:bodyPr wrap="none">
            <a:spAutoFit/>
          </a:bodyPr>
          <a:lstStyle/>
          <a:p>
            <a:r>
              <a:rPr lang="it-IT" sz="1800">
                <a:solidFill>
                  <a:srgbClr val="FFFF00"/>
                </a:solidFill>
                <a:latin typeface="Tahoma" pitchFamily="34" charset="0"/>
              </a:rPr>
              <a:t>periferico</a:t>
            </a:r>
          </a:p>
        </p:txBody>
      </p:sp>
      <p:sp>
        <p:nvSpPr>
          <p:cNvPr id="158734" name="Rectangle 14"/>
          <p:cNvSpPr>
            <a:spLocks noChangeArrowheads="1"/>
          </p:cNvSpPr>
          <p:nvPr/>
        </p:nvSpPr>
        <p:spPr bwMode="auto">
          <a:xfrm>
            <a:off x="971550" y="1768475"/>
            <a:ext cx="3097213" cy="366713"/>
          </a:xfrm>
          <a:prstGeom prst="rect">
            <a:avLst/>
          </a:prstGeom>
          <a:noFill/>
          <a:ln w="9525">
            <a:noFill/>
            <a:miter lim="800000"/>
            <a:headEnd/>
            <a:tailEnd/>
          </a:ln>
        </p:spPr>
        <p:txBody>
          <a:bodyPr wrap="none">
            <a:spAutoFit/>
          </a:bodyPr>
          <a:lstStyle/>
          <a:p>
            <a:r>
              <a:rPr lang="it-IT" sz="1800">
                <a:solidFill>
                  <a:srgbClr val="FFFF00"/>
                </a:solidFill>
                <a:latin typeface="Tahoma" pitchFamily="34" charset="0"/>
              </a:rPr>
              <a:t>endotelio/m. liscia vascolare </a:t>
            </a:r>
          </a:p>
        </p:txBody>
      </p:sp>
      <p:sp>
        <p:nvSpPr>
          <p:cNvPr id="158735" name="Rectangle 15"/>
          <p:cNvSpPr>
            <a:spLocks noChangeArrowheads="1"/>
          </p:cNvSpPr>
          <p:nvPr/>
        </p:nvSpPr>
        <p:spPr bwMode="auto">
          <a:xfrm>
            <a:off x="971550" y="3994150"/>
            <a:ext cx="3236913" cy="366713"/>
          </a:xfrm>
          <a:prstGeom prst="rect">
            <a:avLst/>
          </a:prstGeom>
          <a:noFill/>
          <a:ln w="9525">
            <a:noFill/>
            <a:miter lim="800000"/>
            <a:headEnd/>
            <a:tailEnd/>
          </a:ln>
        </p:spPr>
        <p:txBody>
          <a:bodyPr wrap="none">
            <a:spAutoFit/>
          </a:bodyPr>
          <a:lstStyle/>
          <a:p>
            <a:r>
              <a:rPr lang="it-IT" sz="1800">
                <a:solidFill>
                  <a:srgbClr val="FFFF00"/>
                </a:solidFill>
                <a:latin typeface="Tahoma" pitchFamily="34" charset="0"/>
              </a:rPr>
              <a:t>macrofagi, neutrofili, leucociti </a:t>
            </a:r>
          </a:p>
        </p:txBody>
      </p:sp>
      <p:sp>
        <p:nvSpPr>
          <p:cNvPr id="158736" name="Text Box 16"/>
          <p:cNvSpPr txBox="1">
            <a:spLocks noChangeArrowheads="1"/>
          </p:cNvSpPr>
          <p:nvPr/>
        </p:nvSpPr>
        <p:spPr bwMode="auto">
          <a:xfrm>
            <a:off x="971550" y="5068888"/>
            <a:ext cx="989013" cy="366712"/>
          </a:xfrm>
          <a:prstGeom prst="rect">
            <a:avLst/>
          </a:prstGeom>
          <a:noFill/>
          <a:ln w="9525">
            <a:noFill/>
            <a:miter lim="800000"/>
            <a:headEnd/>
            <a:tailEnd/>
          </a:ln>
        </p:spPr>
        <p:txBody>
          <a:bodyPr wrap="none">
            <a:spAutoFit/>
          </a:bodyPr>
          <a:lstStyle/>
          <a:p>
            <a:r>
              <a:rPr lang="it-IT" sz="1800">
                <a:solidFill>
                  <a:srgbClr val="FFFF00"/>
                </a:solidFill>
                <a:latin typeface="Tahoma" pitchFamily="34" charset="0"/>
              </a:rPr>
              <a:t>centrale</a:t>
            </a:r>
          </a:p>
        </p:txBody>
      </p:sp>
      <p:sp>
        <p:nvSpPr>
          <p:cNvPr id="158737" name="Text Box 17"/>
          <p:cNvSpPr txBox="1">
            <a:spLocks noChangeArrowheads="1"/>
          </p:cNvSpPr>
          <p:nvPr/>
        </p:nvSpPr>
        <p:spPr bwMode="auto">
          <a:xfrm>
            <a:off x="4859338" y="4797425"/>
            <a:ext cx="4105275" cy="915988"/>
          </a:xfrm>
          <a:prstGeom prst="rect">
            <a:avLst/>
          </a:prstGeom>
          <a:noFill/>
          <a:ln w="9525">
            <a:noFill/>
            <a:miter lim="800000"/>
            <a:headEnd/>
            <a:tailEnd/>
          </a:ln>
        </p:spPr>
        <p:txBody>
          <a:bodyPr>
            <a:spAutoFit/>
          </a:bodyPr>
          <a:lstStyle/>
          <a:p>
            <a:r>
              <a:rPr lang="it-IT" sz="1800">
                <a:solidFill>
                  <a:srgbClr val="FFFF00"/>
                </a:solidFill>
                <a:latin typeface="Tahoma" pitchFamily="34" charset="0"/>
              </a:rPr>
              <a:t>Neurotrasmissione, potenziamento a lungo termine; plasticità (memoria appetito, nocicezione)</a:t>
            </a:r>
          </a:p>
        </p:txBody>
      </p:sp>
      <p:sp>
        <p:nvSpPr>
          <p:cNvPr id="158738" name="AutoShape 18"/>
          <p:cNvSpPr>
            <a:spLocks noChangeArrowheads="1"/>
          </p:cNvSpPr>
          <p:nvPr/>
        </p:nvSpPr>
        <p:spPr bwMode="auto">
          <a:xfrm>
            <a:off x="4176713" y="5111750"/>
            <a:ext cx="288925" cy="287338"/>
          </a:xfrm>
          <a:prstGeom prst="rightArrow">
            <a:avLst>
              <a:gd name="adj1" fmla="val 50000"/>
              <a:gd name="adj2" fmla="val 25138"/>
            </a:avLst>
          </a:prstGeom>
          <a:gradFill rotWithShape="1">
            <a:gsLst>
              <a:gs pos="0">
                <a:srgbClr val="FFFF66"/>
              </a:gs>
              <a:gs pos="100000">
                <a:srgbClr val="FF3300"/>
              </a:gs>
            </a:gsLst>
            <a:lin ang="0" scaled="1"/>
          </a:gradFill>
          <a:ln w="9525">
            <a:noFill/>
            <a:miter lim="800000"/>
            <a:headEnd/>
            <a:tailEnd/>
          </a:ln>
        </p:spPr>
        <p:txBody>
          <a:bodyPr wrap="none" anchor="ctr"/>
          <a:lstStyle/>
          <a:p>
            <a:endParaRPr lang="it-IT"/>
          </a:p>
        </p:txBody>
      </p:sp>
      <p:sp>
        <p:nvSpPr>
          <p:cNvPr id="158739" name="AutoShape 19"/>
          <p:cNvSpPr>
            <a:spLocks noChangeArrowheads="1"/>
          </p:cNvSpPr>
          <p:nvPr/>
        </p:nvSpPr>
        <p:spPr bwMode="auto">
          <a:xfrm>
            <a:off x="4175125" y="5949950"/>
            <a:ext cx="288925" cy="287338"/>
          </a:xfrm>
          <a:prstGeom prst="rightArrow">
            <a:avLst>
              <a:gd name="adj1" fmla="val 50000"/>
              <a:gd name="adj2" fmla="val 25138"/>
            </a:avLst>
          </a:prstGeom>
          <a:gradFill rotWithShape="1">
            <a:gsLst>
              <a:gs pos="0">
                <a:srgbClr val="FFFF66"/>
              </a:gs>
              <a:gs pos="100000">
                <a:srgbClr val="FF3300"/>
              </a:gs>
            </a:gsLst>
            <a:lin ang="0" scaled="1"/>
          </a:gradFill>
          <a:ln w="9525">
            <a:noFill/>
            <a:miter lim="800000"/>
            <a:headEnd/>
            <a:tailEnd/>
          </a:ln>
        </p:spPr>
        <p:txBody>
          <a:bodyPr wrap="none" anchor="ctr"/>
          <a:lstStyle/>
          <a:p>
            <a:endParaRPr lang="it-IT"/>
          </a:p>
        </p:txBody>
      </p:sp>
      <p:sp>
        <p:nvSpPr>
          <p:cNvPr id="158740" name="Text Box 20"/>
          <p:cNvSpPr txBox="1">
            <a:spLocks noChangeArrowheads="1"/>
          </p:cNvSpPr>
          <p:nvPr/>
        </p:nvSpPr>
        <p:spPr bwMode="auto">
          <a:xfrm>
            <a:off x="4859338" y="5734050"/>
            <a:ext cx="4105275" cy="641350"/>
          </a:xfrm>
          <a:prstGeom prst="rect">
            <a:avLst/>
          </a:prstGeom>
          <a:noFill/>
          <a:ln w="9525">
            <a:noFill/>
            <a:miter lim="800000"/>
            <a:headEnd/>
            <a:tailEnd/>
          </a:ln>
        </p:spPr>
        <p:txBody>
          <a:bodyPr>
            <a:spAutoFit/>
          </a:bodyPr>
          <a:lstStyle/>
          <a:p>
            <a:r>
              <a:rPr lang="it-IT" sz="1800">
                <a:solidFill>
                  <a:srgbClr val="FFFF00"/>
                </a:solidFill>
                <a:latin typeface="Tahoma" pitchFamily="34" charset="0"/>
              </a:rPr>
              <a:t>Neurotrasmissione (p.e. svuotamento gastrico; erezione del pene)</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23528" y="0"/>
            <a:ext cx="8199437" cy="519112"/>
          </a:xfrm>
          <a:prstGeom prst="rect">
            <a:avLst/>
          </a:prstGeom>
          <a:noFill/>
          <a:ln w="9525">
            <a:noFill/>
            <a:miter lim="800000"/>
            <a:headEnd/>
            <a:tailEnd/>
          </a:ln>
        </p:spPr>
        <p:txBody>
          <a:bodyPr wrap="none">
            <a:spAutoFit/>
          </a:bodyPr>
          <a:lstStyle/>
          <a:p>
            <a:pPr algn="ctr"/>
            <a:r>
              <a:rPr lang="it-IT" sz="2800" b="1" dirty="0">
                <a:solidFill>
                  <a:srgbClr val="FFFF00"/>
                </a:solidFill>
                <a:latin typeface="Tahoma" pitchFamily="34" charset="0"/>
              </a:rPr>
              <a:t>MECCANISMO </a:t>
            </a:r>
            <a:r>
              <a:rPr lang="it-IT" sz="2800" b="1" dirty="0" err="1">
                <a:solidFill>
                  <a:srgbClr val="FFFF00"/>
                </a:solidFill>
                <a:latin typeface="Tahoma" pitchFamily="34" charset="0"/>
              </a:rPr>
              <a:t>D’AZIONE</a:t>
            </a:r>
            <a:r>
              <a:rPr lang="it-IT" sz="2800" b="1" dirty="0">
                <a:solidFill>
                  <a:srgbClr val="FFFF00"/>
                </a:solidFill>
                <a:latin typeface="Tahoma" pitchFamily="34" charset="0"/>
              </a:rPr>
              <a:t> DEL NO ENDOGENO</a:t>
            </a:r>
          </a:p>
        </p:txBody>
      </p:sp>
      <p:sp>
        <p:nvSpPr>
          <p:cNvPr id="159748" name="Text Box 4"/>
          <p:cNvSpPr txBox="1">
            <a:spLocks noChangeArrowheads="1"/>
          </p:cNvSpPr>
          <p:nvPr/>
        </p:nvSpPr>
        <p:spPr bwMode="auto">
          <a:xfrm>
            <a:off x="179512" y="560892"/>
            <a:ext cx="2160240" cy="6297108"/>
          </a:xfrm>
          <a:prstGeom prst="rect">
            <a:avLst/>
          </a:prstGeom>
          <a:solidFill>
            <a:schemeClr val="accent4">
              <a:lumMod val="20000"/>
              <a:lumOff val="80000"/>
            </a:schemeClr>
          </a:solidFill>
          <a:ln w="9525">
            <a:noFill/>
            <a:miter lim="800000"/>
            <a:headEnd/>
            <a:tailEnd/>
          </a:ln>
        </p:spPr>
        <p:txBody>
          <a:bodyPr wrap="square">
            <a:spAutoFit/>
          </a:bodyPr>
          <a:lstStyle/>
          <a:p>
            <a:pPr>
              <a:lnSpc>
                <a:spcPct val="120000"/>
              </a:lnSpc>
              <a:buFont typeface="Wingdings" pitchFamily="2" charset="2"/>
              <a:buChar char="ü"/>
            </a:pPr>
            <a:r>
              <a:rPr lang="it-IT" sz="2000" dirty="0">
                <a:solidFill>
                  <a:srgbClr val="0070C0"/>
                </a:solidFill>
                <a:latin typeface="Tahoma" pitchFamily="34" charset="0"/>
              </a:rPr>
              <a:t>   </a:t>
            </a:r>
            <a:r>
              <a:rPr lang="it-IT" sz="2400" dirty="0">
                <a:solidFill>
                  <a:srgbClr val="0070C0"/>
                </a:solidFill>
              </a:rPr>
              <a:t>Interazione con il gruppo eme della </a:t>
            </a:r>
            <a:r>
              <a:rPr lang="it-IT" sz="2400" dirty="0" err="1">
                <a:solidFill>
                  <a:srgbClr val="0070C0"/>
                </a:solidFill>
              </a:rPr>
              <a:t>guanilato</a:t>
            </a:r>
            <a:r>
              <a:rPr lang="it-IT" sz="2400" dirty="0">
                <a:solidFill>
                  <a:srgbClr val="0070C0"/>
                </a:solidFill>
              </a:rPr>
              <a:t> </a:t>
            </a:r>
            <a:r>
              <a:rPr lang="it-IT" sz="2400" dirty="0" err="1">
                <a:solidFill>
                  <a:srgbClr val="0070C0"/>
                </a:solidFill>
              </a:rPr>
              <a:t>ciclasi</a:t>
            </a:r>
            <a:endParaRPr lang="it-IT" sz="2400" dirty="0">
              <a:solidFill>
                <a:srgbClr val="0070C0"/>
              </a:solidFill>
            </a:endParaRPr>
          </a:p>
          <a:p>
            <a:pPr>
              <a:lnSpc>
                <a:spcPct val="120000"/>
              </a:lnSpc>
              <a:buFont typeface="Wingdings" pitchFamily="2" charset="2"/>
              <a:buChar char="ü"/>
            </a:pPr>
            <a:r>
              <a:rPr lang="it-IT" sz="2000" dirty="0">
                <a:solidFill>
                  <a:srgbClr val="0070C0"/>
                </a:solidFill>
                <a:latin typeface="Tahoma" pitchFamily="34" charset="0"/>
              </a:rPr>
              <a:t>   Interazione con il gruppo eme di altre proteine (citocromo c ossidasi)</a:t>
            </a:r>
          </a:p>
          <a:p>
            <a:pPr>
              <a:lnSpc>
                <a:spcPct val="120000"/>
              </a:lnSpc>
              <a:buFont typeface="Wingdings" pitchFamily="2" charset="2"/>
              <a:buChar char="ü"/>
            </a:pPr>
            <a:r>
              <a:rPr lang="it-IT" sz="2000" dirty="0">
                <a:solidFill>
                  <a:srgbClr val="0070C0"/>
                </a:solidFill>
                <a:latin typeface="Tahoma" pitchFamily="34" charset="0"/>
              </a:rPr>
              <a:t>   Interazione con l’anione superossido</a:t>
            </a:r>
          </a:p>
          <a:p>
            <a:pPr>
              <a:lnSpc>
                <a:spcPct val="120000"/>
              </a:lnSpc>
              <a:buFont typeface="Wingdings" pitchFamily="2" charset="2"/>
              <a:buChar char="ü"/>
            </a:pPr>
            <a:r>
              <a:rPr lang="it-IT" sz="2000" dirty="0">
                <a:solidFill>
                  <a:srgbClr val="0070C0"/>
                </a:solidFill>
                <a:latin typeface="Tahoma" pitchFamily="34" charset="0"/>
              </a:rPr>
              <a:t>   Nitrosazione di proteine, lipidi e acidi nucleici</a:t>
            </a:r>
          </a:p>
        </p:txBody>
      </p:sp>
      <p:pic>
        <p:nvPicPr>
          <p:cNvPr id="4" name="Picture 4" descr="nrd2038-f1"/>
          <p:cNvPicPr>
            <a:picLocks noChangeAspect="1" noChangeArrowheads="1"/>
          </p:cNvPicPr>
          <p:nvPr/>
        </p:nvPicPr>
        <p:blipFill>
          <a:blip r:embed="rId2" cstate="print"/>
          <a:srcRect b="9324"/>
          <a:stretch>
            <a:fillRect/>
          </a:stretch>
        </p:blipFill>
        <p:spPr bwMode="auto">
          <a:xfrm>
            <a:off x="2319337" y="476672"/>
            <a:ext cx="6824663" cy="62185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8418" t="5239" r="9091" b="5239"/>
          <a:stretch>
            <a:fillRect/>
          </a:stretch>
        </p:blipFill>
        <p:spPr>
          <a:xfrm>
            <a:off x="769807" y="545175"/>
            <a:ext cx="7542744" cy="5789774"/>
          </a:xfrm>
          <a:prstGeom prst="rect">
            <a:avLst/>
          </a:prstGeom>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AH2"/>
          <p:cNvPicPr>
            <a:picLocks noChangeAspect="1" noChangeArrowheads="1"/>
          </p:cNvPicPr>
          <p:nvPr/>
        </p:nvPicPr>
        <p:blipFill>
          <a:blip r:embed="rId2" cstate="print"/>
          <a:srcRect t="4271" r="5107" b="31248"/>
          <a:stretch>
            <a:fillRect/>
          </a:stretch>
        </p:blipFill>
        <p:spPr bwMode="auto">
          <a:xfrm>
            <a:off x="3451225" y="392113"/>
            <a:ext cx="5102225" cy="5772150"/>
          </a:xfrm>
          <a:prstGeom prst="rect">
            <a:avLst/>
          </a:prstGeom>
          <a:noFill/>
          <a:ln w="9525">
            <a:noFill/>
            <a:miter lim="800000"/>
            <a:headEnd/>
            <a:tailEnd/>
          </a:ln>
        </p:spPr>
      </p:pic>
      <p:pic>
        <p:nvPicPr>
          <p:cNvPr id="36867" name="Picture 5" descr="AH1"/>
          <p:cNvPicPr>
            <a:picLocks noChangeAspect="1" noChangeArrowheads="1"/>
          </p:cNvPicPr>
          <p:nvPr/>
        </p:nvPicPr>
        <p:blipFill>
          <a:blip r:embed="rId3" cstate="print"/>
          <a:srcRect l="7848" t="10086" r="53273" b="57225"/>
          <a:stretch>
            <a:fillRect/>
          </a:stretch>
        </p:blipFill>
        <p:spPr bwMode="auto">
          <a:xfrm>
            <a:off x="544513" y="674688"/>
            <a:ext cx="2225675" cy="206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8418" t="4763" r="6061" b="5239"/>
          <a:stretch>
            <a:fillRect/>
          </a:stretch>
        </p:blipFill>
        <p:spPr>
          <a:xfrm>
            <a:off x="769889" y="514436"/>
            <a:ext cx="7819827" cy="5820495"/>
          </a:xfrm>
          <a:prstGeom prst="rect">
            <a:avLst/>
          </a:prstGeom>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p:cNvPicPr>
          <p:nvPr/>
        </p:nvPicPr>
        <p:blipFill>
          <a:blip r:embed="rId2" cstate="print"/>
          <a:srcRect t="5775"/>
          <a:stretch>
            <a:fillRect/>
          </a:stretch>
        </p:blipFill>
        <p:spPr>
          <a:xfrm>
            <a:off x="0" y="-55716"/>
            <a:ext cx="9144000" cy="691371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8193" name="Rectangle 1"/>
          <p:cNvSpPr>
            <a:spLocks noChangeArrowheads="1"/>
          </p:cNvSpPr>
          <p:nvPr/>
        </p:nvSpPr>
        <p:spPr bwMode="auto">
          <a:xfrm>
            <a:off x="220663" y="1514475"/>
            <a:ext cx="8891587" cy="306388"/>
          </a:xfrm>
          <a:prstGeom prst="rect">
            <a:avLst/>
          </a:prstGeom>
          <a:noFill/>
          <a:ln w="9525">
            <a:noFill/>
            <a:round/>
            <a:headEnd/>
            <a:tailEnd/>
          </a:ln>
          <a:effectLst/>
        </p:spPr>
        <p:txBody>
          <a:bodyPr lIns="0" tIns="0" rIns="0" bIns="0">
            <a:spAutoFit/>
          </a:bodyPr>
          <a:lstStyle/>
          <a:p>
            <a:pPr>
              <a:lnSpc>
                <a:spcPct val="100000"/>
              </a:lnSpc>
              <a:buClr>
                <a:srgbClr val="FFFF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00"/>
                </a:solidFill>
                <a:latin typeface="Arial" charset="0"/>
              </a:rPr>
              <a:t>Pressione arteriosa  =  Gittata cardiaca   x   Resistenze periferiche (RP)</a:t>
            </a:r>
            <a:r>
              <a:rPr lang="ar-SA" sz="2000" b="1">
                <a:solidFill>
                  <a:srgbClr val="FFFF00"/>
                </a:solidFill>
                <a:latin typeface="Arial" charset="0"/>
                <a:cs typeface="Arial" charset="0"/>
              </a:rPr>
              <a:t>‏</a:t>
            </a:r>
            <a:endParaRPr lang="en-GB" sz="2000" b="1">
              <a:solidFill>
                <a:srgbClr val="FFFF00"/>
              </a:solidFill>
              <a:latin typeface="Arial" charset="0"/>
            </a:endParaRPr>
          </a:p>
        </p:txBody>
      </p:sp>
      <p:sp>
        <p:nvSpPr>
          <p:cNvPr id="8194" name="Rectangle 2"/>
          <p:cNvSpPr>
            <a:spLocks noChangeArrowheads="1"/>
          </p:cNvSpPr>
          <p:nvPr/>
        </p:nvSpPr>
        <p:spPr bwMode="auto">
          <a:xfrm>
            <a:off x="838200" y="1895475"/>
            <a:ext cx="7440613" cy="306388"/>
          </a:xfrm>
          <a:prstGeom prst="rect">
            <a:avLst/>
          </a:prstGeom>
          <a:noFill/>
          <a:ln w="9525">
            <a:noFill/>
            <a:round/>
            <a:headEnd/>
            <a:tailEnd/>
          </a:ln>
          <a:effectLst/>
        </p:spPr>
        <p:txBody>
          <a:bodyPr wrap="none" lIns="0" tIns="0" rIns="0" bIns="0">
            <a:spAutoFit/>
          </a:bodyPr>
          <a:lstStyle/>
          <a:p>
            <a:pPr>
              <a:lnSpc>
                <a:spcPct val="100000"/>
              </a:lnSpc>
              <a:buClr>
                <a:srgbClr val="FFFF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00"/>
                </a:solidFill>
                <a:latin typeface="Arial" charset="0"/>
              </a:rPr>
              <a:t>Ipertensione     =     Aumento gittata cardiaca e/o Aumento RP</a:t>
            </a:r>
          </a:p>
        </p:txBody>
      </p:sp>
      <p:sp>
        <p:nvSpPr>
          <p:cNvPr id="8195" name="Rectangle 3"/>
          <p:cNvSpPr>
            <a:spLocks noChangeArrowheads="1"/>
          </p:cNvSpPr>
          <p:nvPr/>
        </p:nvSpPr>
        <p:spPr bwMode="auto">
          <a:xfrm>
            <a:off x="2068513" y="3194050"/>
            <a:ext cx="157162" cy="306388"/>
          </a:xfrm>
          <a:prstGeom prst="rect">
            <a:avLst/>
          </a:prstGeom>
          <a:noFill/>
          <a:ln w="9525">
            <a:noFill/>
            <a:round/>
            <a:headEnd/>
            <a:tailEnd/>
          </a:ln>
          <a:effectLst/>
        </p:spPr>
        <p:txBody>
          <a:bodyPr wrap="none" lIns="0" tIns="0" rIns="0" bIns="0">
            <a:spAutoFit/>
          </a:bodyPr>
          <a:lstStyle/>
          <a:p>
            <a:pPr>
              <a:lnSpc>
                <a:spcPct val="100000"/>
              </a:lnSpc>
              <a:buClr>
                <a:srgbClr val="000000"/>
              </a:buClr>
              <a:buFont typeface="Symbol" pitchFamily="16"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000000"/>
                </a:solidFill>
                <a:latin typeface="Symbol" pitchFamily="16" charset="2"/>
              </a:rPr>
              <a:t></a:t>
            </a:r>
          </a:p>
        </p:txBody>
      </p:sp>
      <p:sp>
        <p:nvSpPr>
          <p:cNvPr id="8196" name="Rectangle 4"/>
          <p:cNvSpPr>
            <a:spLocks noChangeArrowheads="1"/>
          </p:cNvSpPr>
          <p:nvPr/>
        </p:nvSpPr>
        <p:spPr bwMode="auto">
          <a:xfrm>
            <a:off x="2058988" y="3184525"/>
            <a:ext cx="157162" cy="306388"/>
          </a:xfrm>
          <a:prstGeom prst="rect">
            <a:avLst/>
          </a:prstGeom>
          <a:noFill/>
          <a:ln w="9525">
            <a:noFill/>
            <a:round/>
            <a:headEnd/>
            <a:tailEnd/>
          </a:ln>
          <a:effectLst/>
        </p:spPr>
        <p:txBody>
          <a:bodyPr wrap="none" lIns="0" tIns="0" rIns="0" bIns="0">
            <a:spAutoFit/>
          </a:bodyPr>
          <a:lstStyle/>
          <a:p>
            <a:pPr>
              <a:lnSpc>
                <a:spcPct val="100000"/>
              </a:lnSpc>
              <a:buFont typeface="Symbol" pitchFamily="16"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FF"/>
                </a:solidFill>
                <a:latin typeface="Symbol" pitchFamily="16" charset="2"/>
              </a:rPr>
              <a:t></a:t>
            </a:r>
          </a:p>
        </p:txBody>
      </p:sp>
      <p:sp>
        <p:nvSpPr>
          <p:cNvPr id="8197" name="Rectangle 5"/>
          <p:cNvSpPr>
            <a:spLocks noChangeArrowheads="1"/>
          </p:cNvSpPr>
          <p:nvPr/>
        </p:nvSpPr>
        <p:spPr bwMode="auto">
          <a:xfrm>
            <a:off x="2198688" y="3165475"/>
            <a:ext cx="1336675" cy="306388"/>
          </a:xfrm>
          <a:prstGeom prst="rect">
            <a:avLst/>
          </a:prstGeom>
          <a:noFill/>
          <a:ln w="9525">
            <a:noFill/>
            <a:round/>
            <a:headEnd/>
            <a:tailEnd/>
          </a:ln>
          <a:effectLst/>
        </p:spPr>
        <p:txBody>
          <a:bodyPr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FF"/>
                </a:solidFill>
                <a:effectLst>
                  <a:outerShdw blurRad="38100" dist="38100" dir="2700000" algn="tl">
                    <a:srgbClr val="000000"/>
                  </a:outerShdw>
                </a:effectLst>
                <a:latin typeface="Arial" charset="0"/>
              </a:rPr>
              <a:t> </a:t>
            </a:r>
            <a:r>
              <a:rPr lang="en-GB" sz="2000" b="1">
                <a:solidFill>
                  <a:srgbClr val="FFFFFF"/>
                </a:solidFill>
                <a:latin typeface="Arial" charset="0"/>
              </a:rPr>
              <a:t>Precarico</a:t>
            </a:r>
          </a:p>
        </p:txBody>
      </p:sp>
      <p:sp>
        <p:nvSpPr>
          <p:cNvPr id="8198" name="Rectangle 6"/>
          <p:cNvSpPr>
            <a:spLocks noChangeArrowheads="1"/>
          </p:cNvSpPr>
          <p:nvPr/>
        </p:nvSpPr>
        <p:spPr bwMode="auto">
          <a:xfrm>
            <a:off x="1827213" y="4024313"/>
            <a:ext cx="157162" cy="306387"/>
          </a:xfrm>
          <a:prstGeom prst="rect">
            <a:avLst/>
          </a:prstGeom>
          <a:noFill/>
          <a:ln w="9525">
            <a:noFill/>
            <a:round/>
            <a:headEnd/>
            <a:tailEnd/>
          </a:ln>
          <a:effectLst/>
        </p:spPr>
        <p:txBody>
          <a:bodyPr wrap="none" lIns="0" tIns="0" rIns="0" bIns="0">
            <a:spAutoFit/>
          </a:bodyPr>
          <a:lstStyle/>
          <a:p>
            <a:pPr>
              <a:lnSpc>
                <a:spcPct val="100000"/>
              </a:lnSpc>
              <a:buClr>
                <a:srgbClr val="000000"/>
              </a:buClr>
              <a:buFont typeface="Symbol" pitchFamily="16"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000000"/>
                </a:solidFill>
                <a:latin typeface="Symbol" pitchFamily="16" charset="2"/>
              </a:rPr>
              <a:t></a:t>
            </a:r>
          </a:p>
        </p:txBody>
      </p:sp>
      <p:sp>
        <p:nvSpPr>
          <p:cNvPr id="8199" name="Rectangle 7"/>
          <p:cNvSpPr>
            <a:spLocks noChangeArrowheads="1"/>
          </p:cNvSpPr>
          <p:nvPr/>
        </p:nvSpPr>
        <p:spPr bwMode="auto">
          <a:xfrm>
            <a:off x="1817688" y="4014788"/>
            <a:ext cx="157162" cy="306387"/>
          </a:xfrm>
          <a:prstGeom prst="rect">
            <a:avLst/>
          </a:prstGeom>
          <a:noFill/>
          <a:ln w="9525">
            <a:noFill/>
            <a:round/>
            <a:headEnd/>
            <a:tailEnd/>
          </a:ln>
          <a:effectLst/>
        </p:spPr>
        <p:txBody>
          <a:bodyPr wrap="none" lIns="0" tIns="0" rIns="0" bIns="0">
            <a:spAutoFit/>
          </a:bodyPr>
          <a:lstStyle/>
          <a:p>
            <a:pPr>
              <a:lnSpc>
                <a:spcPct val="100000"/>
              </a:lnSpc>
              <a:buFont typeface="Symbol" pitchFamily="16"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FF"/>
                </a:solidFill>
                <a:latin typeface="Symbol" pitchFamily="16" charset="2"/>
              </a:rPr>
              <a:t></a:t>
            </a:r>
          </a:p>
        </p:txBody>
      </p:sp>
      <p:sp>
        <p:nvSpPr>
          <p:cNvPr id="8200" name="Rectangle 8"/>
          <p:cNvSpPr>
            <a:spLocks noChangeArrowheads="1"/>
          </p:cNvSpPr>
          <p:nvPr/>
        </p:nvSpPr>
        <p:spPr bwMode="auto">
          <a:xfrm>
            <a:off x="1955800" y="3995738"/>
            <a:ext cx="1665288" cy="306387"/>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FF"/>
                </a:solidFill>
                <a:latin typeface="Arial" charset="0"/>
              </a:rPr>
              <a:t> Volume fluidi</a:t>
            </a:r>
          </a:p>
        </p:txBody>
      </p:sp>
      <p:sp>
        <p:nvSpPr>
          <p:cNvPr id="8201" name="Rectangle 9"/>
          <p:cNvSpPr>
            <a:spLocks noChangeArrowheads="1"/>
          </p:cNvSpPr>
          <p:nvPr/>
        </p:nvSpPr>
        <p:spPr bwMode="auto">
          <a:xfrm>
            <a:off x="873125" y="5716588"/>
            <a:ext cx="1325563" cy="730250"/>
          </a:xfrm>
          <a:prstGeom prst="rect">
            <a:avLst/>
          </a:prstGeom>
          <a:noFill/>
          <a:ln w="9525">
            <a:noFill/>
            <a:round/>
            <a:headEnd/>
            <a:tailEnd/>
          </a:ln>
          <a:effectLst/>
        </p:spPr>
        <p:txBody>
          <a:bodyPr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a:solidFill>
                  <a:srgbClr val="FFFFFF"/>
                </a:solidFill>
                <a:latin typeface="Arial" charset="0"/>
              </a:rPr>
              <a:t>Eccessiva</a:t>
            </a:r>
          </a:p>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a:solidFill>
                  <a:srgbClr val="FFFFFF"/>
                </a:solidFill>
                <a:latin typeface="Arial" charset="0"/>
              </a:rPr>
              <a:t>introduzione di sodio</a:t>
            </a:r>
          </a:p>
        </p:txBody>
      </p:sp>
      <p:sp>
        <p:nvSpPr>
          <p:cNvPr id="8202" name="Rectangle 10"/>
          <p:cNvSpPr>
            <a:spLocks noChangeArrowheads="1"/>
          </p:cNvSpPr>
          <p:nvPr/>
        </p:nvSpPr>
        <p:spPr bwMode="auto">
          <a:xfrm>
            <a:off x="3673475" y="5627688"/>
            <a:ext cx="766763" cy="487362"/>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a:solidFill>
                  <a:srgbClr val="FFFFFF"/>
                </a:solidFill>
                <a:latin typeface="Arial" charset="0"/>
              </a:rPr>
              <a:t>Fattori</a:t>
            </a:r>
          </a:p>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a:solidFill>
                  <a:srgbClr val="FFFFFF"/>
                </a:solidFill>
                <a:latin typeface="Arial" charset="0"/>
              </a:rPr>
              <a:t>genetici</a:t>
            </a:r>
          </a:p>
        </p:txBody>
      </p:sp>
      <p:sp>
        <p:nvSpPr>
          <p:cNvPr id="8203" name="Rectangle 11"/>
          <p:cNvSpPr>
            <a:spLocks noChangeArrowheads="1"/>
          </p:cNvSpPr>
          <p:nvPr/>
        </p:nvSpPr>
        <p:spPr bwMode="auto">
          <a:xfrm>
            <a:off x="4402138" y="3194050"/>
            <a:ext cx="157162" cy="306388"/>
          </a:xfrm>
          <a:prstGeom prst="rect">
            <a:avLst/>
          </a:prstGeom>
          <a:noFill/>
          <a:ln w="9525">
            <a:noFill/>
            <a:round/>
            <a:headEnd/>
            <a:tailEnd/>
          </a:ln>
          <a:effectLst/>
        </p:spPr>
        <p:txBody>
          <a:bodyPr wrap="none" lIns="0" tIns="0" rIns="0" bIns="0">
            <a:spAutoFit/>
          </a:bodyPr>
          <a:lstStyle/>
          <a:p>
            <a:pPr>
              <a:lnSpc>
                <a:spcPct val="100000"/>
              </a:lnSpc>
              <a:buClr>
                <a:srgbClr val="000000"/>
              </a:buClr>
              <a:buFont typeface="Symbol" pitchFamily="16"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000000"/>
                </a:solidFill>
                <a:latin typeface="Symbol" pitchFamily="16" charset="2"/>
              </a:rPr>
              <a:t></a:t>
            </a:r>
          </a:p>
        </p:txBody>
      </p:sp>
      <p:sp>
        <p:nvSpPr>
          <p:cNvPr id="8204" name="Rectangle 12"/>
          <p:cNvSpPr>
            <a:spLocks noChangeArrowheads="1"/>
          </p:cNvSpPr>
          <p:nvPr/>
        </p:nvSpPr>
        <p:spPr bwMode="auto">
          <a:xfrm>
            <a:off x="4392613" y="3184525"/>
            <a:ext cx="157162" cy="306388"/>
          </a:xfrm>
          <a:prstGeom prst="rect">
            <a:avLst/>
          </a:prstGeom>
          <a:noFill/>
          <a:ln w="9525">
            <a:noFill/>
            <a:round/>
            <a:headEnd/>
            <a:tailEnd/>
          </a:ln>
          <a:effectLst/>
        </p:spPr>
        <p:txBody>
          <a:bodyPr wrap="none" lIns="0" tIns="0" rIns="0" bIns="0">
            <a:spAutoFit/>
          </a:bodyPr>
          <a:lstStyle/>
          <a:p>
            <a:pPr>
              <a:lnSpc>
                <a:spcPct val="100000"/>
              </a:lnSpc>
              <a:buFont typeface="Symbol" pitchFamily="16"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FF"/>
                </a:solidFill>
                <a:latin typeface="Symbol" pitchFamily="16" charset="2"/>
              </a:rPr>
              <a:t></a:t>
            </a:r>
          </a:p>
        </p:txBody>
      </p:sp>
      <p:sp>
        <p:nvSpPr>
          <p:cNvPr id="8205" name="Rectangle 13"/>
          <p:cNvSpPr>
            <a:spLocks noChangeArrowheads="1"/>
          </p:cNvSpPr>
          <p:nvPr/>
        </p:nvSpPr>
        <p:spPr bwMode="auto">
          <a:xfrm>
            <a:off x="4529138" y="3165475"/>
            <a:ext cx="1500187" cy="306388"/>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FF"/>
                </a:solidFill>
                <a:latin typeface="Arial" charset="0"/>
              </a:rPr>
              <a:t> Contrattilità</a:t>
            </a:r>
          </a:p>
        </p:txBody>
      </p:sp>
      <p:sp>
        <p:nvSpPr>
          <p:cNvPr id="8206" name="Rectangle 14"/>
          <p:cNvSpPr>
            <a:spLocks noChangeArrowheads="1"/>
          </p:cNvSpPr>
          <p:nvPr/>
        </p:nvSpPr>
        <p:spPr bwMode="auto">
          <a:xfrm>
            <a:off x="4549775" y="3500438"/>
            <a:ext cx="157163" cy="306387"/>
          </a:xfrm>
          <a:prstGeom prst="rect">
            <a:avLst/>
          </a:prstGeom>
          <a:noFill/>
          <a:ln w="9525">
            <a:noFill/>
            <a:round/>
            <a:headEnd/>
            <a:tailEnd/>
          </a:ln>
          <a:effectLst/>
        </p:spPr>
        <p:txBody>
          <a:bodyPr wrap="none" lIns="0" tIns="0" rIns="0" bIns="0">
            <a:spAutoFit/>
          </a:bodyPr>
          <a:lstStyle/>
          <a:p>
            <a:pPr>
              <a:lnSpc>
                <a:spcPct val="100000"/>
              </a:lnSpc>
              <a:buClr>
                <a:srgbClr val="000000"/>
              </a:buClr>
              <a:buFont typeface="Symbol" pitchFamily="16"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000000"/>
                </a:solidFill>
                <a:latin typeface="Symbol" pitchFamily="16" charset="2"/>
              </a:rPr>
              <a:t></a:t>
            </a:r>
          </a:p>
        </p:txBody>
      </p:sp>
      <p:sp>
        <p:nvSpPr>
          <p:cNvPr id="8207" name="Rectangle 15"/>
          <p:cNvSpPr>
            <a:spLocks noChangeArrowheads="1"/>
          </p:cNvSpPr>
          <p:nvPr/>
        </p:nvSpPr>
        <p:spPr bwMode="auto">
          <a:xfrm>
            <a:off x="4540250" y="3490913"/>
            <a:ext cx="157163" cy="306387"/>
          </a:xfrm>
          <a:prstGeom prst="rect">
            <a:avLst/>
          </a:prstGeom>
          <a:noFill/>
          <a:ln w="9525">
            <a:noFill/>
            <a:round/>
            <a:headEnd/>
            <a:tailEnd/>
          </a:ln>
          <a:effectLst/>
        </p:spPr>
        <p:txBody>
          <a:bodyPr wrap="none" lIns="0" tIns="0" rIns="0" bIns="0">
            <a:spAutoFit/>
          </a:bodyPr>
          <a:lstStyle/>
          <a:p>
            <a:pPr>
              <a:lnSpc>
                <a:spcPct val="100000"/>
              </a:lnSpc>
              <a:buFont typeface="Symbol" pitchFamily="16"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FF"/>
                </a:solidFill>
                <a:latin typeface="Symbol" pitchFamily="16" charset="2"/>
              </a:rPr>
              <a:t></a:t>
            </a:r>
          </a:p>
        </p:txBody>
      </p:sp>
      <p:sp>
        <p:nvSpPr>
          <p:cNvPr id="8208" name="Rectangle 16"/>
          <p:cNvSpPr>
            <a:spLocks noChangeArrowheads="1"/>
          </p:cNvSpPr>
          <p:nvPr/>
        </p:nvSpPr>
        <p:spPr bwMode="auto">
          <a:xfrm>
            <a:off x="4689475" y="3481388"/>
            <a:ext cx="1062038" cy="306387"/>
          </a:xfrm>
          <a:prstGeom prst="rect">
            <a:avLst/>
          </a:prstGeom>
          <a:noFill/>
          <a:ln w="9525">
            <a:noFill/>
            <a:round/>
            <a:headEnd/>
            <a:tailEnd/>
          </a:ln>
          <a:effectLst/>
        </p:spPr>
        <p:txBody>
          <a:bodyPr lIns="0" tIns="0" rIns="0" bIns="0">
            <a:spAutoFit/>
          </a:bodyPr>
          <a:lstStyle/>
          <a:p>
            <a:pPr>
              <a:lnSpc>
                <a:spcPct val="100000"/>
              </a:lnSpc>
              <a:buClr>
                <a:srgbClr val="0000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000000"/>
                </a:solidFill>
                <a:latin typeface="Arial" charset="0"/>
              </a:rPr>
              <a:t> </a:t>
            </a:r>
          </a:p>
        </p:txBody>
      </p:sp>
      <p:sp>
        <p:nvSpPr>
          <p:cNvPr id="8209" name="Rectangle 17"/>
          <p:cNvSpPr>
            <a:spLocks noChangeArrowheads="1"/>
          </p:cNvSpPr>
          <p:nvPr/>
        </p:nvSpPr>
        <p:spPr bwMode="auto">
          <a:xfrm>
            <a:off x="4678363" y="3471863"/>
            <a:ext cx="1344612" cy="306387"/>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FF"/>
                </a:solidFill>
                <a:latin typeface="Arial" charset="0"/>
              </a:rPr>
              <a:t> Frequenza</a:t>
            </a:r>
          </a:p>
        </p:txBody>
      </p:sp>
      <p:sp>
        <p:nvSpPr>
          <p:cNvPr id="8210" name="Rectangle 18"/>
          <p:cNvSpPr>
            <a:spLocks noChangeArrowheads="1"/>
          </p:cNvSpPr>
          <p:nvPr/>
        </p:nvSpPr>
        <p:spPr bwMode="auto">
          <a:xfrm>
            <a:off x="6303963" y="2717800"/>
            <a:ext cx="1952625" cy="306388"/>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FF"/>
                </a:solidFill>
                <a:latin typeface="Arial" charset="0"/>
              </a:rPr>
              <a:t>Vasocostrizione</a:t>
            </a:r>
          </a:p>
        </p:txBody>
      </p:sp>
      <p:sp>
        <p:nvSpPr>
          <p:cNvPr id="8211" name="Rectangle 19"/>
          <p:cNvSpPr>
            <a:spLocks noChangeArrowheads="1"/>
          </p:cNvSpPr>
          <p:nvPr/>
        </p:nvSpPr>
        <p:spPr bwMode="auto">
          <a:xfrm>
            <a:off x="4243388" y="4318000"/>
            <a:ext cx="2027237" cy="1257300"/>
          </a:xfrm>
          <a:prstGeom prst="rect">
            <a:avLst/>
          </a:prstGeom>
          <a:gradFill rotWithShape="0">
            <a:gsLst>
              <a:gs pos="0">
                <a:srgbClr val="000066"/>
              </a:gs>
              <a:gs pos="100000">
                <a:srgbClr val="000000"/>
              </a:gs>
            </a:gsLst>
            <a:path path="shape">
              <a:fillToRect l="50000" t="50000" r="50000" b="50000"/>
            </a:path>
          </a:gradFill>
          <a:ln w="9525">
            <a:noFill/>
            <a:round/>
            <a:headEnd/>
            <a:tailEnd/>
          </a:ln>
          <a:effectLst>
            <a:outerShdw dist="17819" dir="2700000" algn="ctr" rotWithShape="0">
              <a:srgbClr val="00003C"/>
            </a:outerShdw>
          </a:effectLst>
        </p:spPr>
        <p:txBody>
          <a:bodyPr wrap="none" anchor="ctr"/>
          <a:lstStyle/>
          <a:p>
            <a:endParaRPr lang="it-IT"/>
          </a:p>
        </p:txBody>
      </p:sp>
      <p:sp>
        <p:nvSpPr>
          <p:cNvPr id="8212" name="Rectangle 20"/>
          <p:cNvSpPr>
            <a:spLocks noChangeArrowheads="1"/>
          </p:cNvSpPr>
          <p:nvPr/>
        </p:nvSpPr>
        <p:spPr bwMode="auto">
          <a:xfrm>
            <a:off x="4500563" y="4459288"/>
            <a:ext cx="1524000" cy="915987"/>
          </a:xfrm>
          <a:prstGeom prst="rect">
            <a:avLst/>
          </a:prstGeom>
          <a:noFill/>
          <a:ln w="9525">
            <a:noFill/>
            <a:round/>
            <a:headEnd/>
            <a:tailEnd/>
          </a:ln>
          <a:effectLst/>
        </p:spPr>
        <p:txBody>
          <a:bodyPr lIns="0" tIns="0" rIns="0" bIns="0">
            <a:spAutoFit/>
          </a:bodyPr>
          <a:lstStyle/>
          <a:p>
            <a:pPr algn="ctr">
              <a:lnSpc>
                <a:spcPct val="100000"/>
              </a:lnSpc>
              <a:buClr>
                <a:srgbClr val="FFFF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00"/>
                </a:solidFill>
                <a:latin typeface="Arial" charset="0"/>
              </a:rPr>
              <a:t>Sistema</a:t>
            </a:r>
          </a:p>
          <a:p>
            <a:pPr algn="ctr">
              <a:lnSpc>
                <a:spcPct val="100000"/>
              </a:lnSpc>
              <a:buClr>
                <a:srgbClr val="FFFF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00"/>
                </a:solidFill>
                <a:latin typeface="Arial" charset="0"/>
              </a:rPr>
              <a:t>nervoso</a:t>
            </a:r>
          </a:p>
          <a:p>
            <a:pPr algn="ctr">
              <a:lnSpc>
                <a:spcPct val="100000"/>
              </a:lnSpc>
              <a:buClr>
                <a:srgbClr val="FFFF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00"/>
                </a:solidFill>
                <a:latin typeface="Arial" charset="0"/>
              </a:rPr>
              <a:t>simpatico</a:t>
            </a:r>
          </a:p>
        </p:txBody>
      </p:sp>
      <p:sp>
        <p:nvSpPr>
          <p:cNvPr id="8213" name="Rectangle 21"/>
          <p:cNvSpPr>
            <a:spLocks noChangeArrowheads="1"/>
          </p:cNvSpPr>
          <p:nvPr/>
        </p:nvSpPr>
        <p:spPr bwMode="auto">
          <a:xfrm>
            <a:off x="6888163" y="4191000"/>
            <a:ext cx="2005012" cy="1500188"/>
          </a:xfrm>
          <a:prstGeom prst="rect">
            <a:avLst/>
          </a:prstGeom>
          <a:gradFill rotWithShape="0">
            <a:gsLst>
              <a:gs pos="0">
                <a:srgbClr val="000066"/>
              </a:gs>
              <a:gs pos="100000">
                <a:srgbClr val="000000"/>
              </a:gs>
            </a:gsLst>
            <a:path path="shape">
              <a:fillToRect l="50000" t="50000" r="50000" b="50000"/>
            </a:path>
          </a:gradFill>
          <a:ln w="9525">
            <a:noFill/>
            <a:round/>
            <a:headEnd/>
            <a:tailEnd/>
          </a:ln>
          <a:effectLst>
            <a:outerShdw dist="17819" dir="2700000" algn="ctr" rotWithShape="0">
              <a:srgbClr val="00003C"/>
            </a:outerShdw>
          </a:effectLst>
        </p:spPr>
        <p:txBody>
          <a:bodyPr wrap="none" anchor="ctr"/>
          <a:lstStyle/>
          <a:p>
            <a:endParaRPr lang="it-IT"/>
          </a:p>
        </p:txBody>
      </p:sp>
      <p:sp>
        <p:nvSpPr>
          <p:cNvPr id="8214" name="Rectangle 22"/>
          <p:cNvSpPr>
            <a:spLocks noChangeArrowheads="1"/>
          </p:cNvSpPr>
          <p:nvPr/>
        </p:nvSpPr>
        <p:spPr bwMode="auto">
          <a:xfrm>
            <a:off x="6965950" y="4292600"/>
            <a:ext cx="1808163" cy="1220788"/>
          </a:xfrm>
          <a:prstGeom prst="rect">
            <a:avLst/>
          </a:prstGeom>
          <a:noFill/>
          <a:ln w="9525">
            <a:noFill/>
            <a:round/>
            <a:headEnd/>
            <a:tailEnd/>
          </a:ln>
          <a:effectLst/>
        </p:spPr>
        <p:txBody>
          <a:bodyPr lIns="0" tIns="0" rIns="0" bIns="0">
            <a:spAutoFit/>
          </a:bodyPr>
          <a:lstStyle/>
          <a:p>
            <a:pPr algn="ctr">
              <a:lnSpc>
                <a:spcPct val="100000"/>
              </a:lnSpc>
              <a:buClr>
                <a:srgbClr val="FFFF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00"/>
                </a:solidFill>
                <a:latin typeface="Arial" charset="0"/>
              </a:rPr>
              <a:t>Sistema renina-</a:t>
            </a:r>
          </a:p>
          <a:p>
            <a:pPr algn="ctr">
              <a:lnSpc>
                <a:spcPct val="100000"/>
              </a:lnSpc>
              <a:buClr>
                <a:srgbClr val="FFFF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00"/>
                </a:solidFill>
                <a:latin typeface="Arial" charset="0"/>
              </a:rPr>
              <a:t>angiotensina-</a:t>
            </a:r>
          </a:p>
          <a:p>
            <a:pPr algn="ctr">
              <a:lnSpc>
                <a:spcPct val="100000"/>
              </a:lnSpc>
              <a:buClr>
                <a:srgbClr val="FFFF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00"/>
                </a:solidFill>
                <a:latin typeface="Arial" charset="0"/>
              </a:rPr>
              <a:t>aldosterone</a:t>
            </a:r>
          </a:p>
        </p:txBody>
      </p:sp>
      <p:grpSp>
        <p:nvGrpSpPr>
          <p:cNvPr id="2" name="Group 23"/>
          <p:cNvGrpSpPr>
            <a:grpSpLocks/>
          </p:cNvGrpSpPr>
          <p:nvPr/>
        </p:nvGrpSpPr>
        <p:grpSpPr bwMode="auto">
          <a:xfrm>
            <a:off x="7181850" y="2212975"/>
            <a:ext cx="122238" cy="455613"/>
            <a:chOff x="4524" y="1394"/>
            <a:chExt cx="77" cy="287"/>
          </a:xfrm>
        </p:grpSpPr>
        <p:sp>
          <p:nvSpPr>
            <p:cNvPr id="8216" name="Rectangle 24"/>
            <p:cNvSpPr>
              <a:spLocks noChangeArrowheads="1"/>
            </p:cNvSpPr>
            <p:nvPr/>
          </p:nvSpPr>
          <p:spPr bwMode="auto">
            <a:xfrm>
              <a:off x="4557" y="1470"/>
              <a:ext cx="12" cy="212"/>
            </a:xfrm>
            <a:prstGeom prst="rect">
              <a:avLst/>
            </a:prstGeom>
            <a:gradFill rotWithShape="0">
              <a:gsLst>
                <a:gs pos="0">
                  <a:srgbClr val="FFFF00"/>
                </a:gs>
                <a:gs pos="100000">
                  <a:srgbClr val="FFFFFF"/>
                </a:gs>
              </a:gsLst>
              <a:path path="shape">
                <a:fillToRect l="50000" t="50000" r="50000" b="50000"/>
              </a:path>
            </a:gradFill>
            <a:ln w="9360">
              <a:solidFill>
                <a:srgbClr val="FFFF00"/>
              </a:solidFill>
              <a:miter lim="800000"/>
              <a:headEnd/>
              <a:tailEnd/>
            </a:ln>
            <a:effectLst/>
          </p:spPr>
          <p:txBody>
            <a:bodyPr wrap="none" anchor="ctr"/>
            <a:lstStyle/>
            <a:p>
              <a:endParaRPr lang="it-IT"/>
            </a:p>
          </p:txBody>
        </p:sp>
        <p:sp>
          <p:nvSpPr>
            <p:cNvPr id="8217" name="Freeform 25"/>
            <p:cNvSpPr>
              <a:spLocks noChangeArrowheads="1"/>
            </p:cNvSpPr>
            <p:nvPr/>
          </p:nvSpPr>
          <p:spPr bwMode="auto">
            <a:xfrm>
              <a:off x="4524" y="1394"/>
              <a:ext cx="78" cy="78"/>
            </a:xfrm>
            <a:custGeom>
              <a:avLst/>
              <a:gdLst/>
              <a:ahLst/>
              <a:cxnLst>
                <a:cxn ang="0">
                  <a:pos x="78" y="78"/>
                </a:cxn>
                <a:cxn ang="0">
                  <a:pos x="39" y="0"/>
                </a:cxn>
                <a:cxn ang="0">
                  <a:pos x="0" y="78"/>
                </a:cxn>
                <a:cxn ang="0">
                  <a:pos x="78" y="78"/>
                </a:cxn>
              </a:cxnLst>
              <a:rect l="0" t="0" r="r" b="b"/>
              <a:pathLst>
                <a:path w="78" h="78">
                  <a:moveTo>
                    <a:pt x="78" y="78"/>
                  </a:moveTo>
                  <a:lnTo>
                    <a:pt x="39" y="0"/>
                  </a:lnTo>
                  <a:lnTo>
                    <a:pt x="0" y="78"/>
                  </a:lnTo>
                  <a:lnTo>
                    <a:pt x="78" y="78"/>
                  </a:lnTo>
                  <a:close/>
                </a:path>
              </a:pathLst>
            </a:custGeom>
            <a:gradFill rotWithShape="0">
              <a:gsLst>
                <a:gs pos="0">
                  <a:srgbClr val="FFFF00"/>
                </a:gs>
                <a:gs pos="100000">
                  <a:srgbClr val="FFFFFF"/>
                </a:gs>
              </a:gsLst>
              <a:path path="rect">
                <a:fillToRect l="50000" t="50000" r="50000" b="50000"/>
              </a:path>
            </a:gradFill>
            <a:ln w="9360">
              <a:solidFill>
                <a:srgbClr val="FFFF00"/>
              </a:solidFill>
              <a:round/>
              <a:headEnd/>
              <a:tailEnd/>
            </a:ln>
            <a:effectLst/>
          </p:spPr>
          <p:txBody>
            <a:bodyPr wrap="none" anchor="ctr"/>
            <a:lstStyle/>
            <a:p>
              <a:endParaRPr lang="it-IT"/>
            </a:p>
          </p:txBody>
        </p:sp>
      </p:grpSp>
      <p:grpSp>
        <p:nvGrpSpPr>
          <p:cNvPr id="3" name="Group 26"/>
          <p:cNvGrpSpPr>
            <a:grpSpLocks/>
          </p:cNvGrpSpPr>
          <p:nvPr/>
        </p:nvGrpSpPr>
        <p:grpSpPr bwMode="auto">
          <a:xfrm>
            <a:off x="5191125" y="3846513"/>
            <a:ext cx="122238" cy="454025"/>
            <a:chOff x="3270" y="2423"/>
            <a:chExt cx="77" cy="286"/>
          </a:xfrm>
        </p:grpSpPr>
        <p:sp>
          <p:nvSpPr>
            <p:cNvPr id="8219" name="Rectangle 27"/>
            <p:cNvSpPr>
              <a:spLocks noChangeArrowheads="1"/>
            </p:cNvSpPr>
            <p:nvPr/>
          </p:nvSpPr>
          <p:spPr bwMode="auto">
            <a:xfrm>
              <a:off x="3303" y="2488"/>
              <a:ext cx="12" cy="222"/>
            </a:xfrm>
            <a:prstGeom prst="rect">
              <a:avLst/>
            </a:prstGeom>
            <a:gradFill rotWithShape="0">
              <a:gsLst>
                <a:gs pos="0">
                  <a:srgbClr val="FFFF00"/>
                </a:gs>
                <a:gs pos="100000">
                  <a:srgbClr val="FFFFFF"/>
                </a:gs>
              </a:gsLst>
              <a:path path="shape">
                <a:fillToRect l="50000" t="50000" r="50000" b="50000"/>
              </a:path>
            </a:gradFill>
            <a:ln w="9360">
              <a:solidFill>
                <a:srgbClr val="FFFF00"/>
              </a:solidFill>
              <a:miter lim="800000"/>
              <a:headEnd/>
              <a:tailEnd/>
            </a:ln>
            <a:effectLst/>
          </p:spPr>
          <p:txBody>
            <a:bodyPr wrap="none" anchor="ctr"/>
            <a:lstStyle/>
            <a:p>
              <a:endParaRPr lang="it-IT"/>
            </a:p>
          </p:txBody>
        </p:sp>
        <p:sp>
          <p:nvSpPr>
            <p:cNvPr id="8220" name="Freeform 28"/>
            <p:cNvSpPr>
              <a:spLocks noChangeArrowheads="1"/>
            </p:cNvSpPr>
            <p:nvPr/>
          </p:nvSpPr>
          <p:spPr bwMode="auto">
            <a:xfrm>
              <a:off x="3270" y="2423"/>
              <a:ext cx="78" cy="66"/>
            </a:xfrm>
            <a:custGeom>
              <a:avLst/>
              <a:gdLst/>
              <a:ahLst/>
              <a:cxnLst>
                <a:cxn ang="0">
                  <a:pos x="78" y="78"/>
                </a:cxn>
                <a:cxn ang="0">
                  <a:pos x="39" y="0"/>
                </a:cxn>
                <a:cxn ang="0">
                  <a:pos x="0" y="78"/>
                </a:cxn>
                <a:cxn ang="0">
                  <a:pos x="78" y="78"/>
                </a:cxn>
              </a:cxnLst>
              <a:rect l="0" t="0" r="r" b="b"/>
              <a:pathLst>
                <a:path w="78" h="78">
                  <a:moveTo>
                    <a:pt x="78" y="78"/>
                  </a:moveTo>
                  <a:lnTo>
                    <a:pt x="39" y="0"/>
                  </a:lnTo>
                  <a:lnTo>
                    <a:pt x="0" y="78"/>
                  </a:lnTo>
                  <a:lnTo>
                    <a:pt x="78" y="78"/>
                  </a:lnTo>
                  <a:close/>
                </a:path>
              </a:pathLst>
            </a:custGeom>
            <a:gradFill rotWithShape="0">
              <a:gsLst>
                <a:gs pos="0">
                  <a:srgbClr val="FFFF00"/>
                </a:gs>
                <a:gs pos="100000">
                  <a:srgbClr val="FFFFFF"/>
                </a:gs>
              </a:gsLst>
              <a:path path="rect">
                <a:fillToRect l="50000" t="50000" r="50000" b="50000"/>
              </a:path>
            </a:gradFill>
            <a:ln w="9360">
              <a:solidFill>
                <a:srgbClr val="FFFF00"/>
              </a:solidFill>
              <a:round/>
              <a:headEnd/>
              <a:tailEnd/>
            </a:ln>
            <a:effectLst/>
          </p:spPr>
          <p:txBody>
            <a:bodyPr wrap="none" anchor="ctr"/>
            <a:lstStyle/>
            <a:p>
              <a:endParaRPr lang="it-IT"/>
            </a:p>
          </p:txBody>
        </p:sp>
      </p:grpSp>
      <p:grpSp>
        <p:nvGrpSpPr>
          <p:cNvPr id="4" name="Group 29"/>
          <p:cNvGrpSpPr>
            <a:grpSpLocks/>
          </p:cNvGrpSpPr>
          <p:nvPr/>
        </p:nvGrpSpPr>
        <p:grpSpPr bwMode="auto">
          <a:xfrm>
            <a:off x="2608263" y="4271963"/>
            <a:ext cx="122237" cy="455612"/>
            <a:chOff x="1643" y="2691"/>
            <a:chExt cx="77" cy="287"/>
          </a:xfrm>
        </p:grpSpPr>
        <p:sp>
          <p:nvSpPr>
            <p:cNvPr id="8222" name="Rectangle 30"/>
            <p:cNvSpPr>
              <a:spLocks noChangeArrowheads="1"/>
            </p:cNvSpPr>
            <p:nvPr/>
          </p:nvSpPr>
          <p:spPr bwMode="auto">
            <a:xfrm>
              <a:off x="1676" y="2767"/>
              <a:ext cx="12" cy="212"/>
            </a:xfrm>
            <a:prstGeom prst="rect">
              <a:avLst/>
            </a:prstGeom>
            <a:gradFill rotWithShape="0">
              <a:gsLst>
                <a:gs pos="0">
                  <a:srgbClr val="FFFF00"/>
                </a:gs>
                <a:gs pos="100000">
                  <a:srgbClr val="FFFFFF"/>
                </a:gs>
              </a:gsLst>
              <a:path path="shape">
                <a:fillToRect l="50000" t="50000" r="50000" b="50000"/>
              </a:path>
            </a:gradFill>
            <a:ln w="9360">
              <a:solidFill>
                <a:srgbClr val="FFFF00"/>
              </a:solidFill>
              <a:miter lim="800000"/>
              <a:headEnd/>
              <a:tailEnd/>
            </a:ln>
            <a:effectLst/>
          </p:spPr>
          <p:txBody>
            <a:bodyPr wrap="none" anchor="ctr"/>
            <a:lstStyle/>
            <a:p>
              <a:endParaRPr lang="it-IT"/>
            </a:p>
          </p:txBody>
        </p:sp>
        <p:sp>
          <p:nvSpPr>
            <p:cNvPr id="8223" name="Freeform 31"/>
            <p:cNvSpPr>
              <a:spLocks noChangeArrowheads="1"/>
            </p:cNvSpPr>
            <p:nvPr/>
          </p:nvSpPr>
          <p:spPr bwMode="auto">
            <a:xfrm>
              <a:off x="1643" y="2691"/>
              <a:ext cx="78" cy="78"/>
            </a:xfrm>
            <a:custGeom>
              <a:avLst/>
              <a:gdLst/>
              <a:ahLst/>
              <a:cxnLst>
                <a:cxn ang="0">
                  <a:pos x="78" y="78"/>
                </a:cxn>
                <a:cxn ang="0">
                  <a:pos x="39" y="0"/>
                </a:cxn>
                <a:cxn ang="0">
                  <a:pos x="0" y="78"/>
                </a:cxn>
                <a:cxn ang="0">
                  <a:pos x="78" y="78"/>
                </a:cxn>
              </a:cxnLst>
              <a:rect l="0" t="0" r="r" b="b"/>
              <a:pathLst>
                <a:path w="78" h="78">
                  <a:moveTo>
                    <a:pt x="78" y="78"/>
                  </a:moveTo>
                  <a:lnTo>
                    <a:pt x="39" y="0"/>
                  </a:lnTo>
                  <a:lnTo>
                    <a:pt x="0" y="78"/>
                  </a:lnTo>
                  <a:lnTo>
                    <a:pt x="78" y="78"/>
                  </a:lnTo>
                  <a:close/>
                </a:path>
              </a:pathLst>
            </a:custGeom>
            <a:gradFill rotWithShape="0">
              <a:gsLst>
                <a:gs pos="0">
                  <a:srgbClr val="FFFF00"/>
                </a:gs>
                <a:gs pos="100000">
                  <a:srgbClr val="FFFFFF"/>
                </a:gs>
              </a:gsLst>
              <a:path path="rect">
                <a:fillToRect l="50000" t="50000" r="50000" b="50000"/>
              </a:path>
            </a:gradFill>
            <a:ln w="9360">
              <a:solidFill>
                <a:srgbClr val="FFFF00"/>
              </a:solidFill>
              <a:round/>
              <a:headEnd/>
              <a:tailEnd/>
            </a:ln>
            <a:effectLst/>
          </p:spPr>
          <p:txBody>
            <a:bodyPr wrap="none" anchor="ctr"/>
            <a:lstStyle/>
            <a:p>
              <a:endParaRPr lang="it-IT"/>
            </a:p>
          </p:txBody>
        </p:sp>
      </p:grpSp>
      <p:grpSp>
        <p:nvGrpSpPr>
          <p:cNvPr id="5" name="Group 32"/>
          <p:cNvGrpSpPr>
            <a:grpSpLocks/>
          </p:cNvGrpSpPr>
          <p:nvPr/>
        </p:nvGrpSpPr>
        <p:grpSpPr bwMode="auto">
          <a:xfrm>
            <a:off x="5262563" y="3051175"/>
            <a:ext cx="1903412" cy="1247775"/>
            <a:chOff x="3315" y="1922"/>
            <a:chExt cx="1199" cy="786"/>
          </a:xfrm>
        </p:grpSpPr>
        <p:sp>
          <p:nvSpPr>
            <p:cNvPr id="8225" name="Freeform 33"/>
            <p:cNvSpPr>
              <a:spLocks noChangeArrowheads="1"/>
            </p:cNvSpPr>
            <p:nvPr/>
          </p:nvSpPr>
          <p:spPr bwMode="auto">
            <a:xfrm>
              <a:off x="3315" y="1958"/>
              <a:ext cx="1139" cy="751"/>
            </a:xfrm>
            <a:custGeom>
              <a:avLst/>
              <a:gdLst/>
              <a:ahLst/>
              <a:cxnLst>
                <a:cxn ang="0">
                  <a:pos x="0" y="728"/>
                </a:cxn>
                <a:cxn ang="0">
                  <a:pos x="6" y="738"/>
                </a:cxn>
                <a:cxn ang="0">
                  <a:pos x="1142" y="10"/>
                </a:cxn>
                <a:cxn ang="0">
                  <a:pos x="1136" y="0"/>
                </a:cxn>
                <a:cxn ang="0">
                  <a:pos x="0" y="728"/>
                </a:cxn>
              </a:cxnLst>
              <a:rect l="0" t="0" r="r" b="b"/>
              <a:pathLst>
                <a:path w="1142" h="738">
                  <a:moveTo>
                    <a:pt x="0" y="728"/>
                  </a:moveTo>
                  <a:lnTo>
                    <a:pt x="6" y="738"/>
                  </a:lnTo>
                  <a:lnTo>
                    <a:pt x="1142" y="10"/>
                  </a:lnTo>
                  <a:lnTo>
                    <a:pt x="1136" y="0"/>
                  </a:lnTo>
                  <a:lnTo>
                    <a:pt x="0" y="728"/>
                  </a:lnTo>
                  <a:close/>
                </a:path>
              </a:pathLst>
            </a:custGeom>
            <a:gradFill rotWithShape="0">
              <a:gsLst>
                <a:gs pos="0">
                  <a:srgbClr val="FFFF00"/>
                </a:gs>
                <a:gs pos="100000">
                  <a:srgbClr val="FFFFFF"/>
                </a:gs>
              </a:gsLst>
              <a:path path="rect">
                <a:fillToRect l="50000" t="50000" r="50000" b="50000"/>
              </a:path>
            </a:gradFill>
            <a:ln w="9360">
              <a:solidFill>
                <a:srgbClr val="FFFF00"/>
              </a:solidFill>
              <a:round/>
              <a:headEnd/>
              <a:tailEnd/>
            </a:ln>
            <a:effectLst>
              <a:outerShdw dist="17819" dir="2700000" algn="ctr" rotWithShape="0">
                <a:srgbClr val="000066"/>
              </a:outerShdw>
            </a:effectLst>
          </p:spPr>
          <p:txBody>
            <a:bodyPr wrap="none" anchor="ctr"/>
            <a:lstStyle/>
            <a:p>
              <a:endParaRPr lang="it-IT"/>
            </a:p>
          </p:txBody>
        </p:sp>
        <p:sp>
          <p:nvSpPr>
            <p:cNvPr id="8226" name="Freeform 34"/>
            <p:cNvSpPr>
              <a:spLocks noChangeArrowheads="1"/>
            </p:cNvSpPr>
            <p:nvPr/>
          </p:nvSpPr>
          <p:spPr bwMode="auto">
            <a:xfrm>
              <a:off x="4428" y="1922"/>
              <a:ext cx="87" cy="76"/>
            </a:xfrm>
            <a:custGeom>
              <a:avLst/>
              <a:gdLst/>
              <a:ahLst/>
              <a:cxnLst>
                <a:cxn ang="0">
                  <a:pos x="42" y="75"/>
                </a:cxn>
                <a:cxn ang="0">
                  <a:pos x="87" y="0"/>
                </a:cxn>
                <a:cxn ang="0">
                  <a:pos x="0" y="9"/>
                </a:cxn>
                <a:cxn ang="0">
                  <a:pos x="42" y="75"/>
                </a:cxn>
              </a:cxnLst>
              <a:rect l="0" t="0" r="r" b="b"/>
              <a:pathLst>
                <a:path w="87" h="75">
                  <a:moveTo>
                    <a:pt x="42" y="75"/>
                  </a:moveTo>
                  <a:lnTo>
                    <a:pt x="87" y="0"/>
                  </a:lnTo>
                  <a:lnTo>
                    <a:pt x="0" y="9"/>
                  </a:lnTo>
                  <a:lnTo>
                    <a:pt x="42" y="75"/>
                  </a:lnTo>
                  <a:close/>
                </a:path>
              </a:pathLst>
            </a:custGeom>
            <a:gradFill rotWithShape="0">
              <a:gsLst>
                <a:gs pos="0">
                  <a:srgbClr val="FFFF00"/>
                </a:gs>
                <a:gs pos="100000">
                  <a:srgbClr val="FFFFFF"/>
                </a:gs>
              </a:gsLst>
              <a:path path="rect">
                <a:fillToRect l="50000" t="50000" r="50000" b="50000"/>
              </a:path>
            </a:gradFill>
            <a:ln w="9360">
              <a:solidFill>
                <a:srgbClr val="FFFF00"/>
              </a:solidFill>
              <a:round/>
              <a:headEnd/>
              <a:tailEnd/>
            </a:ln>
            <a:effectLst>
              <a:outerShdw dist="17819" dir="2700000" algn="ctr" rotWithShape="0">
                <a:srgbClr val="000066"/>
              </a:outerShdw>
            </a:effectLst>
          </p:spPr>
          <p:txBody>
            <a:bodyPr wrap="none" anchor="ctr"/>
            <a:lstStyle/>
            <a:p>
              <a:endParaRPr lang="it-IT"/>
            </a:p>
          </p:txBody>
        </p:sp>
      </p:grpSp>
      <p:grpSp>
        <p:nvGrpSpPr>
          <p:cNvPr id="6" name="Group 35"/>
          <p:cNvGrpSpPr>
            <a:grpSpLocks/>
          </p:cNvGrpSpPr>
          <p:nvPr/>
        </p:nvGrpSpPr>
        <p:grpSpPr bwMode="auto">
          <a:xfrm>
            <a:off x="7243763" y="3051175"/>
            <a:ext cx="541337" cy="1071563"/>
            <a:chOff x="4563" y="1922"/>
            <a:chExt cx="341" cy="675"/>
          </a:xfrm>
        </p:grpSpPr>
        <p:sp>
          <p:nvSpPr>
            <p:cNvPr id="8228" name="Freeform 36"/>
            <p:cNvSpPr>
              <a:spLocks noChangeArrowheads="1"/>
            </p:cNvSpPr>
            <p:nvPr/>
          </p:nvSpPr>
          <p:spPr bwMode="auto">
            <a:xfrm>
              <a:off x="4592" y="1987"/>
              <a:ext cx="313" cy="611"/>
            </a:xfrm>
            <a:custGeom>
              <a:avLst/>
              <a:gdLst/>
              <a:ahLst/>
              <a:cxnLst>
                <a:cxn ang="0">
                  <a:pos x="302" y="611"/>
                </a:cxn>
                <a:cxn ang="0">
                  <a:pos x="313" y="605"/>
                </a:cxn>
                <a:cxn ang="0">
                  <a:pos x="11" y="0"/>
                </a:cxn>
                <a:cxn ang="0">
                  <a:pos x="0" y="6"/>
                </a:cxn>
                <a:cxn ang="0">
                  <a:pos x="302" y="611"/>
                </a:cxn>
              </a:cxnLst>
              <a:rect l="0" t="0" r="r" b="b"/>
              <a:pathLst>
                <a:path w="313" h="611">
                  <a:moveTo>
                    <a:pt x="302" y="611"/>
                  </a:moveTo>
                  <a:lnTo>
                    <a:pt x="313" y="605"/>
                  </a:lnTo>
                  <a:lnTo>
                    <a:pt x="11" y="0"/>
                  </a:lnTo>
                  <a:lnTo>
                    <a:pt x="0" y="6"/>
                  </a:lnTo>
                  <a:lnTo>
                    <a:pt x="302" y="611"/>
                  </a:lnTo>
                  <a:close/>
                </a:path>
              </a:pathLst>
            </a:custGeom>
            <a:gradFill rotWithShape="0">
              <a:gsLst>
                <a:gs pos="0">
                  <a:srgbClr val="FFFF00"/>
                </a:gs>
                <a:gs pos="100000">
                  <a:srgbClr val="FFFFFF"/>
                </a:gs>
              </a:gsLst>
              <a:path path="rect">
                <a:fillToRect l="50000" t="50000" r="50000" b="50000"/>
              </a:path>
            </a:gradFill>
            <a:ln w="9360">
              <a:solidFill>
                <a:srgbClr val="FFFF00"/>
              </a:solidFill>
              <a:round/>
              <a:headEnd/>
              <a:tailEnd/>
            </a:ln>
            <a:effectLst/>
          </p:spPr>
          <p:txBody>
            <a:bodyPr wrap="none" anchor="ctr"/>
            <a:lstStyle/>
            <a:p>
              <a:endParaRPr lang="it-IT"/>
            </a:p>
          </p:txBody>
        </p:sp>
        <p:sp>
          <p:nvSpPr>
            <p:cNvPr id="8229" name="Freeform 37"/>
            <p:cNvSpPr>
              <a:spLocks noChangeArrowheads="1"/>
            </p:cNvSpPr>
            <p:nvPr/>
          </p:nvSpPr>
          <p:spPr bwMode="auto">
            <a:xfrm>
              <a:off x="4563" y="1922"/>
              <a:ext cx="70" cy="87"/>
            </a:xfrm>
            <a:custGeom>
              <a:avLst/>
              <a:gdLst/>
              <a:ahLst/>
              <a:cxnLst>
                <a:cxn ang="0">
                  <a:pos x="70" y="52"/>
                </a:cxn>
                <a:cxn ang="0">
                  <a:pos x="0" y="0"/>
                </a:cxn>
                <a:cxn ang="0">
                  <a:pos x="0" y="87"/>
                </a:cxn>
                <a:cxn ang="0">
                  <a:pos x="70" y="52"/>
                </a:cxn>
              </a:cxnLst>
              <a:rect l="0" t="0" r="r" b="b"/>
              <a:pathLst>
                <a:path w="70" h="87">
                  <a:moveTo>
                    <a:pt x="70" y="52"/>
                  </a:moveTo>
                  <a:lnTo>
                    <a:pt x="0" y="0"/>
                  </a:lnTo>
                  <a:lnTo>
                    <a:pt x="0" y="87"/>
                  </a:lnTo>
                  <a:lnTo>
                    <a:pt x="70" y="52"/>
                  </a:lnTo>
                  <a:close/>
                </a:path>
              </a:pathLst>
            </a:custGeom>
            <a:gradFill rotWithShape="0">
              <a:gsLst>
                <a:gs pos="0">
                  <a:srgbClr val="FFFF00"/>
                </a:gs>
                <a:gs pos="100000">
                  <a:srgbClr val="FFFFFF"/>
                </a:gs>
              </a:gsLst>
              <a:path path="rect">
                <a:fillToRect l="50000" t="50000" r="50000" b="50000"/>
              </a:path>
            </a:gradFill>
            <a:ln w="9360">
              <a:solidFill>
                <a:srgbClr val="FFFF00"/>
              </a:solidFill>
              <a:round/>
              <a:headEnd/>
              <a:tailEnd/>
            </a:ln>
            <a:effectLst/>
          </p:spPr>
          <p:txBody>
            <a:bodyPr wrap="none" anchor="ctr"/>
            <a:lstStyle/>
            <a:p>
              <a:endParaRPr lang="it-IT"/>
            </a:p>
          </p:txBody>
        </p:sp>
      </p:grpSp>
      <p:grpSp>
        <p:nvGrpSpPr>
          <p:cNvPr id="7" name="Group 38"/>
          <p:cNvGrpSpPr>
            <a:grpSpLocks/>
          </p:cNvGrpSpPr>
          <p:nvPr/>
        </p:nvGrpSpPr>
        <p:grpSpPr bwMode="auto">
          <a:xfrm>
            <a:off x="2608263" y="3497263"/>
            <a:ext cx="122237" cy="455612"/>
            <a:chOff x="1643" y="2203"/>
            <a:chExt cx="77" cy="287"/>
          </a:xfrm>
        </p:grpSpPr>
        <p:sp>
          <p:nvSpPr>
            <p:cNvPr id="8231" name="Rectangle 39"/>
            <p:cNvSpPr>
              <a:spLocks noChangeArrowheads="1"/>
            </p:cNvSpPr>
            <p:nvPr/>
          </p:nvSpPr>
          <p:spPr bwMode="auto">
            <a:xfrm>
              <a:off x="1676" y="2279"/>
              <a:ext cx="12" cy="212"/>
            </a:xfrm>
            <a:prstGeom prst="rect">
              <a:avLst/>
            </a:prstGeom>
            <a:gradFill rotWithShape="0">
              <a:gsLst>
                <a:gs pos="0">
                  <a:srgbClr val="FFFF00"/>
                </a:gs>
                <a:gs pos="100000">
                  <a:srgbClr val="FFFFFF"/>
                </a:gs>
              </a:gsLst>
              <a:path path="shape">
                <a:fillToRect l="50000" t="50000" r="50000" b="50000"/>
              </a:path>
            </a:gradFill>
            <a:ln w="9360">
              <a:solidFill>
                <a:srgbClr val="FFFF00"/>
              </a:solidFill>
              <a:miter lim="800000"/>
              <a:headEnd/>
              <a:tailEnd/>
            </a:ln>
            <a:effectLst/>
          </p:spPr>
          <p:txBody>
            <a:bodyPr wrap="none" anchor="ctr"/>
            <a:lstStyle/>
            <a:p>
              <a:endParaRPr lang="it-IT"/>
            </a:p>
          </p:txBody>
        </p:sp>
        <p:sp>
          <p:nvSpPr>
            <p:cNvPr id="8232" name="Freeform 40"/>
            <p:cNvSpPr>
              <a:spLocks noChangeArrowheads="1"/>
            </p:cNvSpPr>
            <p:nvPr/>
          </p:nvSpPr>
          <p:spPr bwMode="auto">
            <a:xfrm>
              <a:off x="1643" y="2203"/>
              <a:ext cx="78" cy="78"/>
            </a:xfrm>
            <a:custGeom>
              <a:avLst/>
              <a:gdLst/>
              <a:ahLst/>
              <a:cxnLst>
                <a:cxn ang="0">
                  <a:pos x="78" y="78"/>
                </a:cxn>
                <a:cxn ang="0">
                  <a:pos x="39" y="0"/>
                </a:cxn>
                <a:cxn ang="0">
                  <a:pos x="0" y="78"/>
                </a:cxn>
                <a:cxn ang="0">
                  <a:pos x="78" y="78"/>
                </a:cxn>
              </a:cxnLst>
              <a:rect l="0" t="0" r="r" b="b"/>
              <a:pathLst>
                <a:path w="78" h="78">
                  <a:moveTo>
                    <a:pt x="78" y="78"/>
                  </a:moveTo>
                  <a:lnTo>
                    <a:pt x="39" y="0"/>
                  </a:lnTo>
                  <a:lnTo>
                    <a:pt x="0" y="78"/>
                  </a:lnTo>
                  <a:lnTo>
                    <a:pt x="78" y="78"/>
                  </a:lnTo>
                  <a:close/>
                </a:path>
              </a:pathLst>
            </a:custGeom>
            <a:gradFill rotWithShape="0">
              <a:gsLst>
                <a:gs pos="0">
                  <a:srgbClr val="FFFF00"/>
                </a:gs>
                <a:gs pos="100000">
                  <a:srgbClr val="FFFFFF"/>
                </a:gs>
              </a:gsLst>
              <a:path path="rect">
                <a:fillToRect l="50000" t="50000" r="50000" b="50000"/>
              </a:path>
            </a:gradFill>
            <a:ln w="9360">
              <a:solidFill>
                <a:srgbClr val="FFFF00"/>
              </a:solidFill>
              <a:round/>
              <a:headEnd/>
              <a:tailEnd/>
            </a:ln>
            <a:effectLst/>
          </p:spPr>
          <p:txBody>
            <a:bodyPr wrap="none" anchor="ctr"/>
            <a:lstStyle/>
            <a:p>
              <a:endParaRPr lang="it-IT"/>
            </a:p>
          </p:txBody>
        </p:sp>
      </p:grpSp>
      <p:grpSp>
        <p:nvGrpSpPr>
          <p:cNvPr id="8" name="Group 41"/>
          <p:cNvGrpSpPr>
            <a:grpSpLocks/>
          </p:cNvGrpSpPr>
          <p:nvPr/>
        </p:nvGrpSpPr>
        <p:grpSpPr bwMode="auto">
          <a:xfrm>
            <a:off x="6323013" y="4743450"/>
            <a:ext cx="538162" cy="122238"/>
            <a:chOff x="3983" y="2988"/>
            <a:chExt cx="339" cy="77"/>
          </a:xfrm>
        </p:grpSpPr>
        <p:sp>
          <p:nvSpPr>
            <p:cNvPr id="8234" name="Rectangle 42"/>
            <p:cNvSpPr>
              <a:spLocks noChangeArrowheads="1"/>
            </p:cNvSpPr>
            <p:nvPr/>
          </p:nvSpPr>
          <p:spPr bwMode="auto">
            <a:xfrm>
              <a:off x="4059" y="3021"/>
              <a:ext cx="188" cy="12"/>
            </a:xfrm>
            <a:prstGeom prst="rect">
              <a:avLst/>
            </a:prstGeom>
            <a:gradFill rotWithShape="0">
              <a:gsLst>
                <a:gs pos="0">
                  <a:srgbClr val="FFFF00"/>
                </a:gs>
                <a:gs pos="100000">
                  <a:srgbClr val="FFFFFF"/>
                </a:gs>
              </a:gsLst>
              <a:path path="shape">
                <a:fillToRect l="50000" t="50000" r="50000" b="50000"/>
              </a:path>
            </a:gradFill>
            <a:ln w="9360">
              <a:solidFill>
                <a:srgbClr val="FFFF00"/>
              </a:solidFill>
              <a:miter lim="800000"/>
              <a:headEnd/>
              <a:tailEnd/>
            </a:ln>
            <a:effectLst>
              <a:outerShdw dist="17819" dir="2700000" algn="ctr" rotWithShape="0">
                <a:srgbClr val="000066"/>
              </a:outerShdw>
            </a:effectLst>
          </p:spPr>
          <p:txBody>
            <a:bodyPr wrap="none" anchor="ctr"/>
            <a:lstStyle/>
            <a:p>
              <a:endParaRPr lang="it-IT"/>
            </a:p>
          </p:txBody>
        </p:sp>
        <p:sp>
          <p:nvSpPr>
            <p:cNvPr id="8235" name="Freeform 43"/>
            <p:cNvSpPr>
              <a:spLocks noChangeArrowheads="1"/>
            </p:cNvSpPr>
            <p:nvPr/>
          </p:nvSpPr>
          <p:spPr bwMode="auto">
            <a:xfrm>
              <a:off x="3983" y="2988"/>
              <a:ext cx="78" cy="78"/>
            </a:xfrm>
            <a:custGeom>
              <a:avLst/>
              <a:gdLst/>
              <a:ahLst/>
              <a:cxnLst>
                <a:cxn ang="0">
                  <a:pos x="78" y="0"/>
                </a:cxn>
                <a:cxn ang="0">
                  <a:pos x="0" y="39"/>
                </a:cxn>
                <a:cxn ang="0">
                  <a:pos x="78" y="78"/>
                </a:cxn>
                <a:cxn ang="0">
                  <a:pos x="78" y="0"/>
                </a:cxn>
              </a:cxnLst>
              <a:rect l="0" t="0" r="r" b="b"/>
              <a:pathLst>
                <a:path w="78" h="78">
                  <a:moveTo>
                    <a:pt x="78" y="0"/>
                  </a:moveTo>
                  <a:lnTo>
                    <a:pt x="0" y="39"/>
                  </a:lnTo>
                  <a:lnTo>
                    <a:pt x="78" y="78"/>
                  </a:lnTo>
                  <a:lnTo>
                    <a:pt x="78" y="0"/>
                  </a:lnTo>
                  <a:close/>
                </a:path>
              </a:pathLst>
            </a:custGeom>
            <a:gradFill rotWithShape="0">
              <a:gsLst>
                <a:gs pos="0">
                  <a:srgbClr val="FFFF00"/>
                </a:gs>
                <a:gs pos="100000">
                  <a:srgbClr val="FFFFFF"/>
                </a:gs>
              </a:gsLst>
              <a:path path="rect">
                <a:fillToRect l="50000" t="50000" r="50000" b="50000"/>
              </a:path>
            </a:gradFill>
            <a:ln w="9360">
              <a:solidFill>
                <a:srgbClr val="FFFF00"/>
              </a:solidFill>
              <a:round/>
              <a:headEnd/>
              <a:tailEnd/>
            </a:ln>
            <a:effectLst>
              <a:outerShdw dist="17819" dir="2700000" algn="ctr" rotWithShape="0">
                <a:srgbClr val="000066"/>
              </a:outerShdw>
            </a:effectLst>
          </p:spPr>
          <p:txBody>
            <a:bodyPr wrap="none" anchor="ctr"/>
            <a:lstStyle/>
            <a:p>
              <a:endParaRPr lang="it-IT"/>
            </a:p>
          </p:txBody>
        </p:sp>
        <p:sp>
          <p:nvSpPr>
            <p:cNvPr id="8236" name="Freeform 44"/>
            <p:cNvSpPr>
              <a:spLocks noChangeArrowheads="1"/>
            </p:cNvSpPr>
            <p:nvPr/>
          </p:nvSpPr>
          <p:spPr bwMode="auto">
            <a:xfrm>
              <a:off x="4245" y="2988"/>
              <a:ext cx="78" cy="78"/>
            </a:xfrm>
            <a:custGeom>
              <a:avLst/>
              <a:gdLst/>
              <a:ahLst/>
              <a:cxnLst>
                <a:cxn ang="0">
                  <a:pos x="0" y="78"/>
                </a:cxn>
                <a:cxn ang="0">
                  <a:pos x="78" y="39"/>
                </a:cxn>
                <a:cxn ang="0">
                  <a:pos x="0" y="0"/>
                </a:cxn>
                <a:cxn ang="0">
                  <a:pos x="0" y="78"/>
                </a:cxn>
              </a:cxnLst>
              <a:rect l="0" t="0" r="r" b="b"/>
              <a:pathLst>
                <a:path w="78" h="78">
                  <a:moveTo>
                    <a:pt x="0" y="78"/>
                  </a:moveTo>
                  <a:lnTo>
                    <a:pt x="78" y="39"/>
                  </a:lnTo>
                  <a:lnTo>
                    <a:pt x="0" y="0"/>
                  </a:lnTo>
                  <a:lnTo>
                    <a:pt x="0" y="78"/>
                  </a:lnTo>
                  <a:close/>
                </a:path>
              </a:pathLst>
            </a:custGeom>
            <a:gradFill rotWithShape="0">
              <a:gsLst>
                <a:gs pos="0">
                  <a:srgbClr val="FFFF00"/>
                </a:gs>
                <a:gs pos="100000">
                  <a:srgbClr val="FFFFFF"/>
                </a:gs>
              </a:gsLst>
              <a:path path="rect">
                <a:fillToRect l="50000" t="50000" r="50000" b="50000"/>
              </a:path>
            </a:gradFill>
            <a:ln w="9360">
              <a:solidFill>
                <a:srgbClr val="FFFF00"/>
              </a:solidFill>
              <a:round/>
              <a:headEnd/>
              <a:tailEnd/>
            </a:ln>
            <a:effectLst>
              <a:outerShdw dist="17819" dir="2700000" algn="ctr" rotWithShape="0">
                <a:srgbClr val="000066"/>
              </a:outerShdw>
            </a:effectLst>
          </p:spPr>
          <p:txBody>
            <a:bodyPr wrap="none" anchor="ctr"/>
            <a:lstStyle/>
            <a:p>
              <a:endParaRPr lang="it-IT"/>
            </a:p>
          </p:txBody>
        </p:sp>
      </p:grpSp>
      <p:grpSp>
        <p:nvGrpSpPr>
          <p:cNvPr id="9" name="Group 45"/>
          <p:cNvGrpSpPr>
            <a:grpSpLocks/>
          </p:cNvGrpSpPr>
          <p:nvPr/>
        </p:nvGrpSpPr>
        <p:grpSpPr bwMode="auto">
          <a:xfrm>
            <a:off x="1217613" y="5338763"/>
            <a:ext cx="384175" cy="311150"/>
            <a:chOff x="767" y="3363"/>
            <a:chExt cx="242" cy="196"/>
          </a:xfrm>
        </p:grpSpPr>
        <p:sp>
          <p:nvSpPr>
            <p:cNvPr id="8238" name="Freeform 46"/>
            <p:cNvSpPr>
              <a:spLocks noChangeArrowheads="1"/>
            </p:cNvSpPr>
            <p:nvPr/>
          </p:nvSpPr>
          <p:spPr bwMode="auto">
            <a:xfrm>
              <a:off x="767" y="3407"/>
              <a:ext cx="187" cy="153"/>
            </a:xfrm>
            <a:custGeom>
              <a:avLst/>
              <a:gdLst/>
              <a:ahLst/>
              <a:cxnLst>
                <a:cxn ang="0">
                  <a:pos x="0" y="144"/>
                </a:cxn>
                <a:cxn ang="0">
                  <a:pos x="7" y="153"/>
                </a:cxn>
                <a:cxn ang="0">
                  <a:pos x="187" y="9"/>
                </a:cxn>
                <a:cxn ang="0">
                  <a:pos x="180" y="0"/>
                </a:cxn>
                <a:cxn ang="0">
                  <a:pos x="0" y="144"/>
                </a:cxn>
              </a:cxnLst>
              <a:rect l="0" t="0" r="r" b="b"/>
              <a:pathLst>
                <a:path w="187" h="153">
                  <a:moveTo>
                    <a:pt x="0" y="144"/>
                  </a:moveTo>
                  <a:lnTo>
                    <a:pt x="7" y="153"/>
                  </a:lnTo>
                  <a:lnTo>
                    <a:pt x="187" y="9"/>
                  </a:lnTo>
                  <a:lnTo>
                    <a:pt x="180" y="0"/>
                  </a:lnTo>
                  <a:lnTo>
                    <a:pt x="0" y="144"/>
                  </a:lnTo>
                  <a:close/>
                </a:path>
              </a:pathLst>
            </a:custGeom>
            <a:gradFill rotWithShape="0">
              <a:gsLst>
                <a:gs pos="0">
                  <a:srgbClr val="FFFF00"/>
                </a:gs>
                <a:gs pos="100000">
                  <a:srgbClr val="FFFFFF"/>
                </a:gs>
              </a:gsLst>
              <a:path path="rect">
                <a:fillToRect l="50000" t="50000" r="50000" b="50000"/>
              </a:path>
            </a:gradFill>
            <a:ln w="9360">
              <a:solidFill>
                <a:srgbClr val="FFFF00"/>
              </a:solidFill>
              <a:round/>
              <a:headEnd/>
              <a:tailEnd/>
            </a:ln>
            <a:effectLst/>
          </p:spPr>
          <p:txBody>
            <a:bodyPr wrap="none" anchor="ctr"/>
            <a:lstStyle/>
            <a:p>
              <a:endParaRPr lang="it-IT"/>
            </a:p>
          </p:txBody>
        </p:sp>
        <p:sp>
          <p:nvSpPr>
            <p:cNvPr id="8239" name="Freeform 47"/>
            <p:cNvSpPr>
              <a:spLocks noChangeArrowheads="1"/>
            </p:cNvSpPr>
            <p:nvPr/>
          </p:nvSpPr>
          <p:spPr bwMode="auto">
            <a:xfrm>
              <a:off x="925" y="3363"/>
              <a:ext cx="85" cy="79"/>
            </a:xfrm>
            <a:custGeom>
              <a:avLst/>
              <a:gdLst/>
              <a:ahLst/>
              <a:cxnLst>
                <a:cxn ang="0">
                  <a:pos x="48" y="79"/>
                </a:cxn>
                <a:cxn ang="0">
                  <a:pos x="85" y="0"/>
                </a:cxn>
                <a:cxn ang="0">
                  <a:pos x="0" y="18"/>
                </a:cxn>
                <a:cxn ang="0">
                  <a:pos x="48" y="79"/>
                </a:cxn>
              </a:cxnLst>
              <a:rect l="0" t="0" r="r" b="b"/>
              <a:pathLst>
                <a:path w="85" h="79">
                  <a:moveTo>
                    <a:pt x="48" y="79"/>
                  </a:moveTo>
                  <a:lnTo>
                    <a:pt x="85" y="0"/>
                  </a:lnTo>
                  <a:lnTo>
                    <a:pt x="0" y="18"/>
                  </a:lnTo>
                  <a:lnTo>
                    <a:pt x="48" y="79"/>
                  </a:lnTo>
                  <a:close/>
                </a:path>
              </a:pathLst>
            </a:custGeom>
            <a:gradFill rotWithShape="0">
              <a:gsLst>
                <a:gs pos="0">
                  <a:srgbClr val="FFFF00"/>
                </a:gs>
                <a:gs pos="100000">
                  <a:srgbClr val="FFFFFF"/>
                </a:gs>
              </a:gsLst>
              <a:path path="rect">
                <a:fillToRect l="50000" t="50000" r="50000" b="50000"/>
              </a:path>
            </a:gradFill>
            <a:ln w="9360">
              <a:solidFill>
                <a:srgbClr val="FFFF00"/>
              </a:solidFill>
              <a:round/>
              <a:headEnd/>
              <a:tailEnd/>
            </a:ln>
            <a:effectLst/>
          </p:spPr>
          <p:txBody>
            <a:bodyPr wrap="none" anchor="ctr"/>
            <a:lstStyle/>
            <a:p>
              <a:endParaRPr lang="it-IT"/>
            </a:p>
          </p:txBody>
        </p:sp>
      </p:grpSp>
      <p:grpSp>
        <p:nvGrpSpPr>
          <p:cNvPr id="10" name="Group 48"/>
          <p:cNvGrpSpPr>
            <a:grpSpLocks/>
          </p:cNvGrpSpPr>
          <p:nvPr/>
        </p:nvGrpSpPr>
        <p:grpSpPr bwMode="auto">
          <a:xfrm>
            <a:off x="3813175" y="5338763"/>
            <a:ext cx="234950" cy="234950"/>
            <a:chOff x="2402" y="3363"/>
            <a:chExt cx="148" cy="148"/>
          </a:xfrm>
        </p:grpSpPr>
        <p:sp>
          <p:nvSpPr>
            <p:cNvPr id="8241" name="Freeform 49"/>
            <p:cNvSpPr>
              <a:spLocks noChangeArrowheads="1"/>
            </p:cNvSpPr>
            <p:nvPr/>
          </p:nvSpPr>
          <p:spPr bwMode="auto">
            <a:xfrm>
              <a:off x="2452" y="3413"/>
              <a:ext cx="99" cy="99"/>
            </a:xfrm>
            <a:custGeom>
              <a:avLst/>
              <a:gdLst/>
              <a:ahLst/>
              <a:cxnLst>
                <a:cxn ang="0">
                  <a:pos x="90" y="99"/>
                </a:cxn>
                <a:cxn ang="0">
                  <a:pos x="99" y="90"/>
                </a:cxn>
                <a:cxn ang="0">
                  <a:pos x="9" y="0"/>
                </a:cxn>
                <a:cxn ang="0">
                  <a:pos x="0" y="9"/>
                </a:cxn>
                <a:cxn ang="0">
                  <a:pos x="90" y="99"/>
                </a:cxn>
              </a:cxnLst>
              <a:rect l="0" t="0" r="r" b="b"/>
              <a:pathLst>
                <a:path w="99" h="99">
                  <a:moveTo>
                    <a:pt x="90" y="99"/>
                  </a:moveTo>
                  <a:lnTo>
                    <a:pt x="99" y="90"/>
                  </a:lnTo>
                  <a:lnTo>
                    <a:pt x="9" y="0"/>
                  </a:lnTo>
                  <a:lnTo>
                    <a:pt x="0" y="9"/>
                  </a:lnTo>
                  <a:lnTo>
                    <a:pt x="90" y="99"/>
                  </a:lnTo>
                  <a:close/>
                </a:path>
              </a:pathLst>
            </a:custGeom>
            <a:gradFill rotWithShape="0">
              <a:gsLst>
                <a:gs pos="0">
                  <a:srgbClr val="FFFF00"/>
                </a:gs>
                <a:gs pos="100000">
                  <a:srgbClr val="FFFFFF"/>
                </a:gs>
              </a:gsLst>
              <a:path path="rect">
                <a:fillToRect l="50000" t="50000" r="50000" b="50000"/>
              </a:path>
            </a:gradFill>
            <a:ln w="9360">
              <a:solidFill>
                <a:srgbClr val="FFFF00"/>
              </a:solidFill>
              <a:round/>
              <a:headEnd/>
              <a:tailEnd/>
            </a:ln>
            <a:effectLst>
              <a:outerShdw dist="17819" dir="2700000" algn="ctr" rotWithShape="0">
                <a:srgbClr val="000066"/>
              </a:outerShdw>
            </a:effectLst>
          </p:spPr>
          <p:txBody>
            <a:bodyPr wrap="none" anchor="ctr"/>
            <a:lstStyle/>
            <a:p>
              <a:endParaRPr lang="it-IT"/>
            </a:p>
          </p:txBody>
        </p:sp>
        <p:sp>
          <p:nvSpPr>
            <p:cNvPr id="8242" name="Freeform 50"/>
            <p:cNvSpPr>
              <a:spLocks noChangeArrowheads="1"/>
            </p:cNvSpPr>
            <p:nvPr/>
          </p:nvSpPr>
          <p:spPr bwMode="auto">
            <a:xfrm>
              <a:off x="2402" y="3363"/>
              <a:ext cx="83" cy="83"/>
            </a:xfrm>
            <a:custGeom>
              <a:avLst/>
              <a:gdLst/>
              <a:ahLst/>
              <a:cxnLst>
                <a:cxn ang="0">
                  <a:pos x="83" y="28"/>
                </a:cxn>
                <a:cxn ang="0">
                  <a:pos x="0" y="0"/>
                </a:cxn>
                <a:cxn ang="0">
                  <a:pos x="28" y="83"/>
                </a:cxn>
                <a:cxn ang="0">
                  <a:pos x="83" y="28"/>
                </a:cxn>
              </a:cxnLst>
              <a:rect l="0" t="0" r="r" b="b"/>
              <a:pathLst>
                <a:path w="83" h="83">
                  <a:moveTo>
                    <a:pt x="83" y="28"/>
                  </a:moveTo>
                  <a:lnTo>
                    <a:pt x="0" y="0"/>
                  </a:lnTo>
                  <a:lnTo>
                    <a:pt x="28" y="83"/>
                  </a:lnTo>
                  <a:lnTo>
                    <a:pt x="83" y="28"/>
                  </a:lnTo>
                  <a:close/>
                </a:path>
              </a:pathLst>
            </a:custGeom>
            <a:gradFill rotWithShape="0">
              <a:gsLst>
                <a:gs pos="0">
                  <a:srgbClr val="FFFF00"/>
                </a:gs>
                <a:gs pos="100000">
                  <a:srgbClr val="FFFFFF"/>
                </a:gs>
              </a:gsLst>
              <a:path path="rect">
                <a:fillToRect l="50000" t="50000" r="50000" b="50000"/>
              </a:path>
            </a:gradFill>
            <a:ln w="9360">
              <a:solidFill>
                <a:srgbClr val="FFFF00"/>
              </a:solidFill>
              <a:round/>
              <a:headEnd/>
              <a:tailEnd/>
            </a:ln>
            <a:effectLst>
              <a:outerShdw dist="17819" dir="2700000" algn="ctr" rotWithShape="0">
                <a:srgbClr val="000066"/>
              </a:outerShdw>
            </a:effectLst>
          </p:spPr>
          <p:txBody>
            <a:bodyPr wrap="none" anchor="ctr"/>
            <a:lstStyle/>
            <a:p>
              <a:endParaRPr lang="it-IT"/>
            </a:p>
          </p:txBody>
        </p:sp>
      </p:grpSp>
      <p:sp>
        <p:nvSpPr>
          <p:cNvPr id="8243" name="Rectangle 51"/>
          <p:cNvSpPr>
            <a:spLocks noChangeArrowheads="1"/>
          </p:cNvSpPr>
          <p:nvPr/>
        </p:nvSpPr>
        <p:spPr bwMode="auto">
          <a:xfrm>
            <a:off x="2660650" y="2974975"/>
            <a:ext cx="19050" cy="152400"/>
          </a:xfrm>
          <a:prstGeom prst="rect">
            <a:avLst/>
          </a:prstGeom>
          <a:solidFill>
            <a:srgbClr val="66FF33"/>
          </a:solidFill>
          <a:ln w="28440">
            <a:solidFill>
              <a:srgbClr val="FFFF00"/>
            </a:solidFill>
            <a:miter lim="800000"/>
            <a:headEnd/>
            <a:tailEnd/>
          </a:ln>
          <a:effectLst>
            <a:outerShdw dist="17819" dir="2700000" algn="ctr" rotWithShape="0">
              <a:srgbClr val="000066"/>
            </a:outerShdw>
          </a:effectLst>
        </p:spPr>
        <p:txBody>
          <a:bodyPr wrap="none" anchor="ctr"/>
          <a:lstStyle/>
          <a:p>
            <a:endParaRPr lang="it-IT"/>
          </a:p>
        </p:txBody>
      </p:sp>
      <p:sp>
        <p:nvSpPr>
          <p:cNvPr id="8244" name="Rectangle 52"/>
          <p:cNvSpPr>
            <a:spLocks noChangeArrowheads="1"/>
          </p:cNvSpPr>
          <p:nvPr/>
        </p:nvSpPr>
        <p:spPr bwMode="auto">
          <a:xfrm>
            <a:off x="5253038" y="2974975"/>
            <a:ext cx="19050" cy="152400"/>
          </a:xfrm>
          <a:prstGeom prst="rect">
            <a:avLst/>
          </a:prstGeom>
          <a:solidFill>
            <a:srgbClr val="66FF33"/>
          </a:solidFill>
          <a:ln w="28440">
            <a:solidFill>
              <a:srgbClr val="FFFF00"/>
            </a:solidFill>
            <a:miter lim="800000"/>
            <a:headEnd/>
            <a:tailEnd/>
          </a:ln>
          <a:effectLst>
            <a:outerShdw dist="17819" dir="2700000" algn="ctr" rotWithShape="0">
              <a:srgbClr val="000066"/>
            </a:outerShdw>
          </a:effectLst>
        </p:spPr>
        <p:txBody>
          <a:bodyPr wrap="none" anchor="ctr"/>
          <a:lstStyle/>
          <a:p>
            <a:endParaRPr lang="it-IT"/>
          </a:p>
        </p:txBody>
      </p:sp>
      <p:sp>
        <p:nvSpPr>
          <p:cNvPr id="8245" name="Rectangle 53"/>
          <p:cNvSpPr>
            <a:spLocks noChangeArrowheads="1"/>
          </p:cNvSpPr>
          <p:nvPr/>
        </p:nvSpPr>
        <p:spPr bwMode="auto">
          <a:xfrm>
            <a:off x="2670175" y="2965450"/>
            <a:ext cx="2592388" cy="19050"/>
          </a:xfrm>
          <a:prstGeom prst="rect">
            <a:avLst/>
          </a:prstGeom>
          <a:gradFill rotWithShape="0">
            <a:gsLst>
              <a:gs pos="0">
                <a:srgbClr val="FFFF00"/>
              </a:gs>
              <a:gs pos="100000">
                <a:srgbClr val="FFFFFF"/>
              </a:gs>
            </a:gsLst>
            <a:path path="shape">
              <a:fillToRect l="50000" t="50000" r="50000" b="50000"/>
            </a:path>
          </a:gradFill>
          <a:ln w="9360">
            <a:solidFill>
              <a:srgbClr val="FFFF00"/>
            </a:solidFill>
            <a:miter lim="800000"/>
            <a:headEnd/>
            <a:tailEnd/>
          </a:ln>
          <a:effectLst/>
        </p:spPr>
        <p:txBody>
          <a:bodyPr wrap="none" anchor="ctr"/>
          <a:lstStyle/>
          <a:p>
            <a:endParaRPr lang="it-IT"/>
          </a:p>
        </p:txBody>
      </p:sp>
      <p:grpSp>
        <p:nvGrpSpPr>
          <p:cNvPr id="11" name="Group 54"/>
          <p:cNvGrpSpPr>
            <a:grpSpLocks/>
          </p:cNvGrpSpPr>
          <p:nvPr/>
        </p:nvGrpSpPr>
        <p:grpSpPr bwMode="auto">
          <a:xfrm>
            <a:off x="3979863" y="2212975"/>
            <a:ext cx="122237" cy="760413"/>
            <a:chOff x="2507" y="1394"/>
            <a:chExt cx="77" cy="479"/>
          </a:xfrm>
        </p:grpSpPr>
        <p:sp>
          <p:nvSpPr>
            <p:cNvPr id="8247" name="Rectangle 55"/>
            <p:cNvSpPr>
              <a:spLocks noChangeArrowheads="1"/>
            </p:cNvSpPr>
            <p:nvPr/>
          </p:nvSpPr>
          <p:spPr bwMode="auto">
            <a:xfrm>
              <a:off x="2540" y="1470"/>
              <a:ext cx="12" cy="404"/>
            </a:xfrm>
            <a:prstGeom prst="rect">
              <a:avLst/>
            </a:prstGeom>
            <a:gradFill rotWithShape="0">
              <a:gsLst>
                <a:gs pos="0">
                  <a:srgbClr val="FFFF00"/>
                </a:gs>
                <a:gs pos="100000">
                  <a:srgbClr val="FFFFFF"/>
                </a:gs>
              </a:gsLst>
              <a:path path="shape">
                <a:fillToRect l="50000" t="50000" r="50000" b="50000"/>
              </a:path>
            </a:gradFill>
            <a:ln w="9360">
              <a:solidFill>
                <a:srgbClr val="FFFF00"/>
              </a:solidFill>
              <a:miter lim="800000"/>
              <a:headEnd/>
              <a:tailEnd/>
            </a:ln>
            <a:effectLst/>
          </p:spPr>
          <p:txBody>
            <a:bodyPr wrap="none" anchor="ctr"/>
            <a:lstStyle/>
            <a:p>
              <a:endParaRPr lang="it-IT"/>
            </a:p>
          </p:txBody>
        </p:sp>
        <p:sp>
          <p:nvSpPr>
            <p:cNvPr id="8248" name="Freeform 56"/>
            <p:cNvSpPr>
              <a:spLocks noChangeArrowheads="1"/>
            </p:cNvSpPr>
            <p:nvPr/>
          </p:nvSpPr>
          <p:spPr bwMode="auto">
            <a:xfrm>
              <a:off x="2507" y="1394"/>
              <a:ext cx="78" cy="78"/>
            </a:xfrm>
            <a:custGeom>
              <a:avLst/>
              <a:gdLst/>
              <a:ahLst/>
              <a:cxnLst>
                <a:cxn ang="0">
                  <a:pos x="78" y="78"/>
                </a:cxn>
                <a:cxn ang="0">
                  <a:pos x="39" y="0"/>
                </a:cxn>
                <a:cxn ang="0">
                  <a:pos x="0" y="78"/>
                </a:cxn>
                <a:cxn ang="0">
                  <a:pos x="78" y="78"/>
                </a:cxn>
              </a:cxnLst>
              <a:rect l="0" t="0" r="r" b="b"/>
              <a:pathLst>
                <a:path w="78" h="78">
                  <a:moveTo>
                    <a:pt x="78" y="78"/>
                  </a:moveTo>
                  <a:lnTo>
                    <a:pt x="39" y="0"/>
                  </a:lnTo>
                  <a:lnTo>
                    <a:pt x="0" y="78"/>
                  </a:lnTo>
                  <a:lnTo>
                    <a:pt x="78" y="78"/>
                  </a:lnTo>
                  <a:close/>
                </a:path>
              </a:pathLst>
            </a:custGeom>
            <a:gradFill rotWithShape="0">
              <a:gsLst>
                <a:gs pos="0">
                  <a:srgbClr val="FFFF00"/>
                </a:gs>
                <a:gs pos="100000">
                  <a:srgbClr val="FFFFFF"/>
                </a:gs>
              </a:gsLst>
              <a:path path="rect">
                <a:fillToRect l="50000" t="50000" r="50000" b="50000"/>
              </a:path>
            </a:gradFill>
            <a:ln w="9360">
              <a:solidFill>
                <a:srgbClr val="FFFF00"/>
              </a:solidFill>
              <a:round/>
              <a:headEnd/>
              <a:tailEnd/>
            </a:ln>
            <a:effectLst/>
          </p:spPr>
          <p:txBody>
            <a:bodyPr wrap="none" anchor="ctr"/>
            <a:lstStyle/>
            <a:p>
              <a:endParaRPr lang="it-IT"/>
            </a:p>
          </p:txBody>
        </p:sp>
      </p:grpSp>
      <p:sp>
        <p:nvSpPr>
          <p:cNvPr id="8249" name="Rectangle 57"/>
          <p:cNvSpPr>
            <a:spLocks noChangeArrowheads="1"/>
          </p:cNvSpPr>
          <p:nvPr/>
        </p:nvSpPr>
        <p:spPr bwMode="auto">
          <a:xfrm>
            <a:off x="7524750" y="6534150"/>
            <a:ext cx="1588" cy="381000"/>
          </a:xfrm>
          <a:prstGeom prst="rect">
            <a:avLst/>
          </a:prstGeom>
          <a:noFill/>
          <a:ln w="9525">
            <a:noFill/>
            <a:round/>
            <a:headEnd/>
            <a:tailEnd/>
          </a:ln>
          <a:effectLst/>
        </p:spPr>
        <p:txBody>
          <a:bodyPr wrap="none" anchor="ctr"/>
          <a:lstStyle/>
          <a:p>
            <a:endParaRPr lang="it-IT"/>
          </a:p>
        </p:txBody>
      </p:sp>
      <p:sp>
        <p:nvSpPr>
          <p:cNvPr id="8250" name="Rectangle 58"/>
          <p:cNvSpPr>
            <a:spLocks noChangeArrowheads="1"/>
          </p:cNvSpPr>
          <p:nvPr/>
        </p:nvSpPr>
        <p:spPr bwMode="auto">
          <a:xfrm>
            <a:off x="7515225" y="6548438"/>
            <a:ext cx="1141413" cy="244475"/>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i="1">
                <a:solidFill>
                  <a:srgbClr val="FFFFFF"/>
                </a:solidFill>
                <a:latin typeface="Arial" charset="0"/>
              </a:rPr>
              <a:t>Kaplan 1994</a:t>
            </a:r>
          </a:p>
        </p:txBody>
      </p:sp>
      <p:sp>
        <p:nvSpPr>
          <p:cNvPr id="8251" name="Rectangle 59"/>
          <p:cNvSpPr>
            <a:spLocks noChangeArrowheads="1"/>
          </p:cNvSpPr>
          <p:nvPr/>
        </p:nvSpPr>
        <p:spPr bwMode="auto">
          <a:xfrm>
            <a:off x="2555875" y="6308725"/>
            <a:ext cx="5399088" cy="17463"/>
          </a:xfrm>
          <a:prstGeom prst="rect">
            <a:avLst/>
          </a:prstGeom>
          <a:gradFill rotWithShape="0">
            <a:gsLst>
              <a:gs pos="0">
                <a:srgbClr val="FFFF00"/>
              </a:gs>
              <a:gs pos="100000">
                <a:srgbClr val="FFFFFF"/>
              </a:gs>
            </a:gsLst>
            <a:path path="shape">
              <a:fillToRect l="50000" t="50000" r="50000" b="50000"/>
            </a:path>
          </a:gradFill>
          <a:ln w="9360">
            <a:solidFill>
              <a:srgbClr val="FFFF00"/>
            </a:solidFill>
            <a:miter lim="800000"/>
            <a:headEnd/>
            <a:tailEnd/>
          </a:ln>
          <a:effectLst/>
        </p:spPr>
        <p:txBody>
          <a:bodyPr wrap="none" anchor="ctr"/>
          <a:lstStyle/>
          <a:p>
            <a:endParaRPr lang="it-IT"/>
          </a:p>
        </p:txBody>
      </p:sp>
      <p:grpSp>
        <p:nvGrpSpPr>
          <p:cNvPr id="12" name="Group 60"/>
          <p:cNvGrpSpPr>
            <a:grpSpLocks/>
          </p:cNvGrpSpPr>
          <p:nvPr/>
        </p:nvGrpSpPr>
        <p:grpSpPr bwMode="auto">
          <a:xfrm>
            <a:off x="2484438" y="5851525"/>
            <a:ext cx="122237" cy="455613"/>
            <a:chOff x="1565" y="3686"/>
            <a:chExt cx="77" cy="287"/>
          </a:xfrm>
        </p:grpSpPr>
        <p:sp>
          <p:nvSpPr>
            <p:cNvPr id="8253" name="Rectangle 61"/>
            <p:cNvSpPr>
              <a:spLocks noChangeArrowheads="1"/>
            </p:cNvSpPr>
            <p:nvPr/>
          </p:nvSpPr>
          <p:spPr bwMode="auto">
            <a:xfrm>
              <a:off x="1598" y="3762"/>
              <a:ext cx="12" cy="212"/>
            </a:xfrm>
            <a:prstGeom prst="rect">
              <a:avLst/>
            </a:prstGeom>
            <a:gradFill rotWithShape="0">
              <a:gsLst>
                <a:gs pos="0">
                  <a:srgbClr val="FFFF00"/>
                </a:gs>
                <a:gs pos="100000">
                  <a:srgbClr val="FFFFFF"/>
                </a:gs>
              </a:gsLst>
              <a:path path="shape">
                <a:fillToRect l="50000" t="50000" r="50000" b="50000"/>
              </a:path>
            </a:gradFill>
            <a:ln w="9360">
              <a:solidFill>
                <a:srgbClr val="FFFF00"/>
              </a:solidFill>
              <a:miter lim="800000"/>
              <a:headEnd/>
              <a:tailEnd/>
            </a:ln>
            <a:effectLst/>
          </p:spPr>
          <p:txBody>
            <a:bodyPr wrap="none" anchor="ctr"/>
            <a:lstStyle/>
            <a:p>
              <a:endParaRPr lang="it-IT"/>
            </a:p>
          </p:txBody>
        </p:sp>
        <p:sp>
          <p:nvSpPr>
            <p:cNvPr id="8254" name="Freeform 62"/>
            <p:cNvSpPr>
              <a:spLocks noChangeArrowheads="1"/>
            </p:cNvSpPr>
            <p:nvPr/>
          </p:nvSpPr>
          <p:spPr bwMode="auto">
            <a:xfrm>
              <a:off x="1565" y="3686"/>
              <a:ext cx="78" cy="78"/>
            </a:xfrm>
            <a:custGeom>
              <a:avLst/>
              <a:gdLst/>
              <a:ahLst/>
              <a:cxnLst>
                <a:cxn ang="0">
                  <a:pos x="78" y="78"/>
                </a:cxn>
                <a:cxn ang="0">
                  <a:pos x="39" y="0"/>
                </a:cxn>
                <a:cxn ang="0">
                  <a:pos x="0" y="78"/>
                </a:cxn>
                <a:cxn ang="0">
                  <a:pos x="78" y="78"/>
                </a:cxn>
              </a:cxnLst>
              <a:rect l="0" t="0" r="r" b="b"/>
              <a:pathLst>
                <a:path w="78" h="78">
                  <a:moveTo>
                    <a:pt x="78" y="78"/>
                  </a:moveTo>
                  <a:lnTo>
                    <a:pt x="39" y="0"/>
                  </a:lnTo>
                  <a:lnTo>
                    <a:pt x="0" y="78"/>
                  </a:lnTo>
                  <a:lnTo>
                    <a:pt x="78" y="78"/>
                  </a:lnTo>
                  <a:close/>
                </a:path>
              </a:pathLst>
            </a:custGeom>
            <a:gradFill rotWithShape="0">
              <a:gsLst>
                <a:gs pos="0">
                  <a:srgbClr val="FFFF00"/>
                </a:gs>
                <a:gs pos="100000">
                  <a:srgbClr val="FFFFFF"/>
                </a:gs>
              </a:gsLst>
              <a:path path="rect">
                <a:fillToRect l="50000" t="50000" r="50000" b="50000"/>
              </a:path>
            </a:gradFill>
            <a:ln w="9360">
              <a:solidFill>
                <a:srgbClr val="FFFF00"/>
              </a:solidFill>
              <a:round/>
              <a:headEnd/>
              <a:tailEnd/>
            </a:ln>
            <a:effectLst/>
          </p:spPr>
          <p:txBody>
            <a:bodyPr wrap="none" anchor="ctr"/>
            <a:lstStyle/>
            <a:p>
              <a:endParaRPr lang="it-IT"/>
            </a:p>
          </p:txBody>
        </p:sp>
      </p:grpSp>
      <p:sp>
        <p:nvSpPr>
          <p:cNvPr id="8255" name="Freeform 63"/>
          <p:cNvSpPr>
            <a:spLocks noChangeArrowheads="1"/>
          </p:cNvSpPr>
          <p:nvPr/>
        </p:nvSpPr>
        <p:spPr bwMode="auto">
          <a:xfrm>
            <a:off x="7954963" y="5851525"/>
            <a:ext cx="1587" cy="474663"/>
          </a:xfrm>
          <a:custGeom>
            <a:avLst/>
            <a:gdLst/>
            <a:ahLst/>
            <a:cxnLst>
              <a:cxn ang="0">
                <a:pos x="0" y="0"/>
              </a:cxn>
              <a:cxn ang="0">
                <a:pos x="0" y="1319"/>
              </a:cxn>
              <a:cxn ang="0">
                <a:pos x="0" y="0"/>
              </a:cxn>
            </a:cxnLst>
            <a:rect l="0" t="0" r="r" b="b"/>
            <a:pathLst>
              <a:path w="1" h="1320">
                <a:moveTo>
                  <a:pt x="0" y="0"/>
                </a:moveTo>
                <a:lnTo>
                  <a:pt x="0" y="1319"/>
                </a:lnTo>
                <a:lnTo>
                  <a:pt x="0" y="0"/>
                </a:lnTo>
              </a:path>
            </a:pathLst>
          </a:custGeom>
          <a:gradFill rotWithShape="0">
            <a:gsLst>
              <a:gs pos="0">
                <a:srgbClr val="FFFF00"/>
              </a:gs>
              <a:gs pos="100000">
                <a:srgbClr val="FFFFFF"/>
              </a:gs>
            </a:gsLst>
            <a:path path="rect">
              <a:fillToRect l="50000" t="50000" r="50000" b="50000"/>
            </a:path>
          </a:gradFill>
          <a:ln w="28440">
            <a:solidFill>
              <a:srgbClr val="FFFF00"/>
            </a:solidFill>
            <a:miter lim="800000"/>
            <a:headEnd/>
            <a:tailEnd/>
          </a:ln>
          <a:effectLst/>
        </p:spPr>
        <p:txBody>
          <a:bodyPr wrap="none" anchor="ctr"/>
          <a:lstStyle/>
          <a:p>
            <a:endParaRPr lang="it-IT"/>
          </a:p>
        </p:txBody>
      </p:sp>
      <p:sp>
        <p:nvSpPr>
          <p:cNvPr id="8256" name="Rectangle 64"/>
          <p:cNvSpPr>
            <a:spLocks noChangeArrowheads="1"/>
          </p:cNvSpPr>
          <p:nvPr/>
        </p:nvSpPr>
        <p:spPr bwMode="auto">
          <a:xfrm>
            <a:off x="1700213" y="4729163"/>
            <a:ext cx="2006600" cy="898525"/>
          </a:xfrm>
          <a:prstGeom prst="rect">
            <a:avLst/>
          </a:prstGeom>
          <a:gradFill rotWithShape="0">
            <a:gsLst>
              <a:gs pos="0">
                <a:srgbClr val="000066"/>
              </a:gs>
              <a:gs pos="100000">
                <a:srgbClr val="000000"/>
              </a:gs>
            </a:gsLst>
            <a:path path="shape">
              <a:fillToRect l="50000" t="50000" r="50000" b="50000"/>
            </a:path>
          </a:gradFill>
          <a:ln w="9525">
            <a:noFill/>
            <a:round/>
            <a:headEnd/>
            <a:tailEnd/>
          </a:ln>
          <a:effectLst>
            <a:outerShdw dist="17819" dir="2700000" algn="ctr" rotWithShape="0">
              <a:srgbClr val="00003C"/>
            </a:outerShdw>
          </a:effectLst>
        </p:spPr>
        <p:txBody>
          <a:bodyPr wrap="none" anchor="ctr"/>
          <a:lstStyle/>
          <a:p>
            <a:endParaRPr lang="it-IT"/>
          </a:p>
        </p:txBody>
      </p:sp>
      <p:sp>
        <p:nvSpPr>
          <p:cNvPr id="8257" name="Rectangle 65"/>
          <p:cNvSpPr>
            <a:spLocks noChangeArrowheads="1"/>
          </p:cNvSpPr>
          <p:nvPr/>
        </p:nvSpPr>
        <p:spPr bwMode="auto">
          <a:xfrm>
            <a:off x="1868488" y="4848225"/>
            <a:ext cx="1795462" cy="611188"/>
          </a:xfrm>
          <a:prstGeom prst="rect">
            <a:avLst/>
          </a:prstGeom>
          <a:noFill/>
          <a:ln w="9525">
            <a:noFill/>
            <a:round/>
            <a:headEnd/>
            <a:tailEnd/>
          </a:ln>
          <a:effectLst/>
        </p:spPr>
        <p:txBody>
          <a:bodyPr wrap="none" lIns="0" tIns="0" rIns="0" bIns="0">
            <a:spAutoFit/>
          </a:bodyPr>
          <a:lstStyle/>
          <a:p>
            <a:pPr algn="ctr">
              <a:lnSpc>
                <a:spcPct val="100000"/>
              </a:lnSpc>
              <a:buClr>
                <a:srgbClr val="FFFF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00"/>
                </a:solidFill>
                <a:latin typeface="Arial" charset="0"/>
              </a:rPr>
              <a:t>Ritenzione </a:t>
            </a:r>
          </a:p>
          <a:p>
            <a:pPr algn="ctr">
              <a:lnSpc>
                <a:spcPct val="100000"/>
              </a:lnSpc>
              <a:buClr>
                <a:srgbClr val="FFFF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00"/>
                </a:solidFill>
                <a:latin typeface="Arial" charset="0"/>
              </a:rPr>
              <a:t>renale di sodio</a:t>
            </a:r>
          </a:p>
        </p:txBody>
      </p:sp>
      <p:sp>
        <p:nvSpPr>
          <p:cNvPr id="8258" name="Rectangle 66"/>
          <p:cNvSpPr>
            <a:spLocks noChangeArrowheads="1"/>
          </p:cNvSpPr>
          <p:nvPr/>
        </p:nvSpPr>
        <p:spPr bwMode="auto">
          <a:xfrm>
            <a:off x="0" y="358775"/>
            <a:ext cx="9144000" cy="631825"/>
          </a:xfrm>
          <a:prstGeom prst="rect">
            <a:avLst/>
          </a:prstGeom>
          <a:noFill/>
          <a:ln w="9525">
            <a:noFill/>
            <a:round/>
            <a:headEnd/>
            <a:tailEnd/>
          </a:ln>
          <a:effectLst/>
        </p:spPr>
        <p:txBody>
          <a:bodyPr lIns="82440" tIns="41040" rIns="82440" bIns="41040">
            <a:spAutoFit/>
          </a:bodyPr>
          <a:lstStyle/>
          <a:p>
            <a:pPr algn="ctr">
              <a:lnSpc>
                <a:spcPct val="100000"/>
              </a:lnSpc>
              <a:buClr>
                <a:srgbClr val="FFF0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a:solidFill>
                  <a:srgbClr val="FFF000"/>
                </a:solidFill>
                <a:latin typeface="Arial" charset="0"/>
              </a:rPr>
              <a:t>Controllo della pressione arteriosa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pic>
        <p:nvPicPr>
          <p:cNvPr id="52226" name="Picture 2" descr="belli capelli 2"/>
          <p:cNvPicPr>
            <a:picLocks noChangeAspect="1" noChangeArrowheads="1"/>
          </p:cNvPicPr>
          <p:nvPr/>
        </p:nvPicPr>
        <p:blipFill>
          <a:blip r:embed="rId2" cstate="print"/>
          <a:srcRect/>
          <a:stretch>
            <a:fillRect/>
          </a:stretch>
        </p:blipFill>
        <p:spPr bwMode="auto">
          <a:xfrm>
            <a:off x="4703763" y="3860800"/>
            <a:ext cx="4440237" cy="2663825"/>
          </a:xfrm>
          <a:prstGeom prst="rect">
            <a:avLst/>
          </a:prstGeom>
          <a:noFill/>
          <a:ln w="9525">
            <a:noFill/>
            <a:miter lim="800000"/>
            <a:headEnd/>
            <a:tailEnd/>
          </a:ln>
        </p:spPr>
      </p:pic>
      <p:pic>
        <p:nvPicPr>
          <p:cNvPr id="52227" name="Picture 3" descr="minoxidil2"/>
          <p:cNvPicPr>
            <a:picLocks noChangeAspect="1" noChangeArrowheads="1"/>
          </p:cNvPicPr>
          <p:nvPr/>
        </p:nvPicPr>
        <p:blipFill>
          <a:blip r:embed="rId3" cstate="print"/>
          <a:srcRect/>
          <a:stretch>
            <a:fillRect/>
          </a:stretch>
        </p:blipFill>
        <p:spPr bwMode="auto">
          <a:xfrm>
            <a:off x="250825" y="1773238"/>
            <a:ext cx="4445000" cy="2882900"/>
          </a:xfrm>
          <a:prstGeom prst="rect">
            <a:avLst/>
          </a:prstGeom>
          <a:noFill/>
          <a:ln w="9525">
            <a:noFill/>
            <a:miter lim="800000"/>
            <a:headEnd/>
            <a:tailEnd/>
          </a:ln>
        </p:spPr>
      </p:pic>
      <p:sp>
        <p:nvSpPr>
          <p:cNvPr id="52228" name="Text Box 4"/>
          <p:cNvSpPr txBox="1">
            <a:spLocks noChangeArrowheads="1"/>
          </p:cNvSpPr>
          <p:nvPr/>
        </p:nvSpPr>
        <p:spPr bwMode="auto">
          <a:xfrm>
            <a:off x="3492500" y="447675"/>
            <a:ext cx="2476500" cy="641350"/>
          </a:xfrm>
          <a:prstGeom prst="rect">
            <a:avLst/>
          </a:prstGeom>
          <a:noFill/>
          <a:ln w="9525">
            <a:noFill/>
            <a:miter lim="800000"/>
            <a:headEnd/>
            <a:tailEnd/>
          </a:ln>
        </p:spPr>
        <p:txBody>
          <a:bodyPr wrap="none">
            <a:spAutoFit/>
          </a:bodyPr>
          <a:lstStyle/>
          <a:p>
            <a:r>
              <a:rPr lang="it-IT" sz="3600">
                <a:latin typeface="Tahoma" pitchFamily="34" charset="0"/>
              </a:rPr>
              <a:t>MINOXIDIL</a:t>
            </a:r>
          </a:p>
        </p:txBody>
      </p:sp>
      <p:pic>
        <p:nvPicPr>
          <p:cNvPr id="5" name="Picture 3" descr="AH14"/>
          <p:cNvPicPr>
            <a:picLocks noChangeAspect="1" noChangeArrowheads="1"/>
          </p:cNvPicPr>
          <p:nvPr/>
        </p:nvPicPr>
        <p:blipFill>
          <a:blip r:embed="rId4" cstate="print"/>
          <a:srcRect l="7672" t="54778" r="45981" b="2315"/>
          <a:stretch>
            <a:fillRect/>
          </a:stretch>
        </p:blipFill>
        <p:spPr bwMode="auto">
          <a:xfrm>
            <a:off x="5292080" y="260648"/>
            <a:ext cx="3241675" cy="2633663"/>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pic>
        <p:nvPicPr>
          <p:cNvPr id="53250" name="Picture 2" descr="AH14"/>
          <p:cNvPicPr>
            <a:picLocks noChangeAspect="1" noChangeArrowheads="1"/>
          </p:cNvPicPr>
          <p:nvPr/>
        </p:nvPicPr>
        <p:blipFill>
          <a:blip r:embed="rId2" cstate="print"/>
          <a:srcRect l="7672" t="10190" r="53810" b="47575"/>
          <a:stretch>
            <a:fillRect/>
          </a:stretch>
        </p:blipFill>
        <p:spPr bwMode="auto">
          <a:xfrm>
            <a:off x="2495550" y="3783013"/>
            <a:ext cx="2693988" cy="2592387"/>
          </a:xfrm>
          <a:prstGeom prst="rect">
            <a:avLst/>
          </a:prstGeom>
          <a:noFill/>
          <a:ln w="9525">
            <a:noFill/>
            <a:miter lim="800000"/>
            <a:headEnd/>
            <a:tailEnd/>
          </a:ln>
        </p:spPr>
      </p:pic>
      <p:pic>
        <p:nvPicPr>
          <p:cNvPr id="53251" name="Picture 3" descr="AH14"/>
          <p:cNvPicPr>
            <a:picLocks noChangeAspect="1" noChangeArrowheads="1"/>
          </p:cNvPicPr>
          <p:nvPr/>
        </p:nvPicPr>
        <p:blipFill>
          <a:blip r:embed="rId2" cstate="print"/>
          <a:srcRect l="7672" t="54778" r="45981" b="2315"/>
          <a:stretch>
            <a:fillRect/>
          </a:stretch>
        </p:blipFill>
        <p:spPr bwMode="auto">
          <a:xfrm>
            <a:off x="4987925" y="365125"/>
            <a:ext cx="3241675" cy="2633663"/>
          </a:xfrm>
          <a:prstGeom prst="rect">
            <a:avLst/>
          </a:prstGeom>
          <a:noFill/>
          <a:ln w="9525">
            <a:noFill/>
            <a:miter lim="800000"/>
            <a:headEnd/>
            <a:tailEnd/>
          </a:ln>
        </p:spPr>
      </p:pic>
      <p:pic>
        <p:nvPicPr>
          <p:cNvPr id="53252" name="Picture 4" descr="AH14"/>
          <p:cNvPicPr>
            <a:picLocks noChangeAspect="1" noChangeArrowheads="1"/>
          </p:cNvPicPr>
          <p:nvPr/>
        </p:nvPicPr>
        <p:blipFill>
          <a:blip r:embed="rId2" cstate="print"/>
          <a:srcRect l="50864" t="10190" r="2765" b="47575"/>
          <a:stretch>
            <a:fillRect/>
          </a:stretch>
        </p:blipFill>
        <p:spPr bwMode="auto">
          <a:xfrm>
            <a:off x="433388" y="835025"/>
            <a:ext cx="3287712" cy="2592388"/>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a:stretch>
            <a:fillRect/>
          </a:stretch>
        </p:blipFill>
        <p:spPr>
          <a:xfrm>
            <a:off x="0" y="9226"/>
            <a:ext cx="9144000" cy="6858299"/>
          </a:xfrm>
          <a:prstGeom prst="rect">
            <a:avLst/>
          </a:prstGeom>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369888" y="109538"/>
            <a:ext cx="8275637" cy="762000"/>
          </a:xfrm>
          <a:prstGeom prst="rect">
            <a:avLst/>
          </a:prstGeom>
          <a:noFill/>
          <a:ln w="9525">
            <a:noFill/>
            <a:miter lim="800000"/>
            <a:headEnd/>
            <a:tailEnd/>
          </a:ln>
        </p:spPr>
        <p:txBody>
          <a:bodyPr wrap="none">
            <a:spAutoFit/>
          </a:bodyPr>
          <a:lstStyle/>
          <a:p>
            <a:pPr algn="ctr"/>
            <a:r>
              <a:rPr lang="it-IT" b="1" dirty="0">
                <a:solidFill>
                  <a:srgbClr val="FFFF00"/>
                </a:solidFill>
                <a:latin typeface="Tahoma" pitchFamily="34" charset="0"/>
              </a:rPr>
              <a:t>CLASSIFICAZIONE DEI FARMACI ANTI-IPERTENSIVI</a:t>
            </a:r>
          </a:p>
          <a:p>
            <a:pPr algn="ctr"/>
            <a:r>
              <a:rPr lang="it-IT" sz="2000" dirty="0">
                <a:solidFill>
                  <a:srgbClr val="FFFF00"/>
                </a:solidFill>
                <a:latin typeface="Tahoma" pitchFamily="34" charset="0"/>
              </a:rPr>
              <a:t>IN BASE AL LORO MECCANISMO </a:t>
            </a:r>
            <a:r>
              <a:rPr lang="it-IT" sz="2000" dirty="0" err="1">
                <a:solidFill>
                  <a:srgbClr val="FFFF00"/>
                </a:solidFill>
                <a:latin typeface="Tahoma" pitchFamily="34" charset="0"/>
              </a:rPr>
              <a:t>D’AZIONE</a:t>
            </a:r>
            <a:r>
              <a:rPr lang="it-IT" sz="2000" dirty="0">
                <a:solidFill>
                  <a:srgbClr val="FFFF00"/>
                </a:solidFill>
                <a:latin typeface="Tahoma" pitchFamily="34" charset="0"/>
              </a:rPr>
              <a:t> PRINCIPALE</a:t>
            </a:r>
          </a:p>
        </p:txBody>
      </p:sp>
      <p:sp>
        <p:nvSpPr>
          <p:cNvPr id="67587" name="Text Box 4"/>
          <p:cNvSpPr txBox="1">
            <a:spLocks noChangeArrowheads="1"/>
          </p:cNvSpPr>
          <p:nvPr/>
        </p:nvSpPr>
        <p:spPr bwMode="auto">
          <a:xfrm>
            <a:off x="323850" y="1603375"/>
            <a:ext cx="8382000" cy="366713"/>
          </a:xfrm>
          <a:prstGeom prst="rect">
            <a:avLst/>
          </a:prstGeom>
          <a:noFill/>
          <a:ln w="9525">
            <a:noFill/>
            <a:miter lim="800000"/>
            <a:headEnd/>
            <a:tailEnd/>
          </a:ln>
        </p:spPr>
        <p:txBody>
          <a:bodyPr>
            <a:spAutoFit/>
          </a:bodyPr>
          <a:lstStyle/>
          <a:p>
            <a:pPr marL="457200" indent="-457200">
              <a:buFontTx/>
              <a:buAutoNum type="arabicParenR"/>
            </a:pPr>
            <a:r>
              <a:rPr lang="it-IT" sz="1800" b="1" u="sng">
                <a:solidFill>
                  <a:srgbClr val="FFFF00"/>
                </a:solidFill>
                <a:latin typeface="Tahoma" pitchFamily="34" charset="0"/>
              </a:rPr>
              <a:t>Farmaci attivi sul sistema RAA</a:t>
            </a:r>
          </a:p>
        </p:txBody>
      </p:sp>
      <p:sp>
        <p:nvSpPr>
          <p:cNvPr id="67588" name="Text Box 5"/>
          <p:cNvSpPr txBox="1">
            <a:spLocks noChangeArrowheads="1"/>
          </p:cNvSpPr>
          <p:nvPr/>
        </p:nvSpPr>
        <p:spPr bwMode="auto">
          <a:xfrm>
            <a:off x="325438" y="2097088"/>
            <a:ext cx="8382000" cy="1465262"/>
          </a:xfrm>
          <a:prstGeom prst="rect">
            <a:avLst/>
          </a:prstGeom>
          <a:noFill/>
          <a:ln w="9525">
            <a:noFill/>
            <a:miter lim="800000"/>
            <a:headEnd/>
            <a:tailEnd/>
          </a:ln>
        </p:spPr>
        <p:txBody>
          <a:bodyPr>
            <a:spAutoFit/>
          </a:bodyPr>
          <a:lstStyle/>
          <a:p>
            <a:pPr marL="457200" indent="-457200">
              <a:buFontTx/>
              <a:buAutoNum type="arabicParenR" startAt="2"/>
            </a:pPr>
            <a:r>
              <a:rPr lang="it-IT" sz="1800" b="1" u="sng">
                <a:solidFill>
                  <a:srgbClr val="FFFF00"/>
                </a:solidFill>
                <a:latin typeface="Tahoma" pitchFamily="34" charset="0"/>
              </a:rPr>
              <a:t>Vasodilatatori diretti</a:t>
            </a:r>
          </a:p>
          <a:p>
            <a:pPr marL="914400" lvl="1" indent="-457200">
              <a:buFontTx/>
              <a:buAutoNum type="alphaLcParenR"/>
            </a:pPr>
            <a:r>
              <a:rPr lang="it-IT" sz="1800">
                <a:solidFill>
                  <a:srgbClr val="FFFF00"/>
                </a:solidFill>
                <a:latin typeface="Tahoma" pitchFamily="34" charset="0"/>
              </a:rPr>
              <a:t>nitroprussiato sodico (arterie e vene)</a:t>
            </a:r>
          </a:p>
          <a:p>
            <a:pPr marL="914400" lvl="1" indent="-457200">
              <a:buFontTx/>
              <a:buAutoNum type="alphaLcParenR"/>
            </a:pPr>
            <a:r>
              <a:rPr lang="it-IT" sz="1800">
                <a:solidFill>
                  <a:srgbClr val="FFFF00"/>
                </a:solidFill>
                <a:latin typeface="Tahoma" pitchFamily="34" charset="0"/>
              </a:rPr>
              <a:t>Inibitori delle fosfodiesterasi</a:t>
            </a:r>
          </a:p>
          <a:p>
            <a:pPr marL="914400" lvl="1" indent="-457200">
              <a:buFontTx/>
              <a:buAutoNum type="alphaLcParenR"/>
            </a:pPr>
            <a:r>
              <a:rPr lang="it-IT" sz="1800">
                <a:solidFill>
                  <a:srgbClr val="FFFF00"/>
                </a:solidFill>
                <a:latin typeface="Tahoma" pitchFamily="34" charset="0"/>
              </a:rPr>
              <a:t>potassium channel openers (arterie)</a:t>
            </a:r>
          </a:p>
          <a:p>
            <a:pPr marL="914400" lvl="1" indent="-457200">
              <a:buFontTx/>
              <a:buAutoNum type="alphaLcParenR"/>
            </a:pPr>
            <a:r>
              <a:rPr lang="it-IT" sz="1800">
                <a:solidFill>
                  <a:srgbClr val="FFFF00"/>
                </a:solidFill>
                <a:latin typeface="Tahoma" pitchFamily="34" charset="0"/>
              </a:rPr>
              <a:t>bloccanti dei canali del calcio</a:t>
            </a:r>
          </a:p>
        </p:txBody>
      </p:sp>
      <p:sp>
        <p:nvSpPr>
          <p:cNvPr id="186374" name="Text Box 6"/>
          <p:cNvSpPr txBox="1">
            <a:spLocks noChangeArrowheads="1"/>
          </p:cNvSpPr>
          <p:nvPr/>
        </p:nvSpPr>
        <p:spPr bwMode="auto">
          <a:xfrm>
            <a:off x="323850" y="3579813"/>
            <a:ext cx="8382000" cy="2014537"/>
          </a:xfrm>
          <a:prstGeom prst="rect">
            <a:avLst/>
          </a:prstGeom>
          <a:noFill/>
          <a:ln w="9525">
            <a:noFill/>
            <a:miter lim="800000"/>
            <a:headEnd/>
            <a:tailEnd/>
          </a:ln>
        </p:spPr>
        <p:txBody>
          <a:bodyPr>
            <a:spAutoFit/>
          </a:bodyPr>
          <a:lstStyle/>
          <a:p>
            <a:pPr marL="457200" indent="-457200">
              <a:buFontTx/>
              <a:buAutoNum type="arabicParenR" startAt="3"/>
            </a:pPr>
            <a:r>
              <a:rPr lang="it-IT" sz="1800" b="1" u="sng">
                <a:solidFill>
                  <a:srgbClr val="FFFF00"/>
                </a:solidFill>
                <a:latin typeface="Tahoma" pitchFamily="34" charset="0"/>
              </a:rPr>
              <a:t>Simpaticolitici</a:t>
            </a:r>
          </a:p>
          <a:p>
            <a:pPr marL="914400" lvl="1" indent="-457200">
              <a:buFontTx/>
              <a:buAutoNum type="alphaLcParenR"/>
            </a:pPr>
            <a:r>
              <a:rPr lang="it-IT" sz="1800">
                <a:solidFill>
                  <a:srgbClr val="FFFF00"/>
                </a:solidFill>
                <a:latin typeface="Tahoma" pitchFamily="34" charset="0"/>
              </a:rPr>
              <a:t>Ad azione centrale (</a:t>
            </a:r>
            <a:r>
              <a:rPr lang="it-IT" sz="1800">
                <a:solidFill>
                  <a:srgbClr val="FFFF00"/>
                </a:solidFill>
                <a:latin typeface="Tahoma" pitchFamily="34" charset="0"/>
                <a:sym typeface="Symbol" pitchFamily="18" charset="2"/>
              </a:rPr>
              <a:t>-metildopa, clonidina)</a:t>
            </a:r>
          </a:p>
          <a:p>
            <a:pPr marL="914400" lvl="1" indent="-457200">
              <a:buFontTx/>
              <a:buAutoNum type="alphaLcParenR"/>
            </a:pPr>
            <a:r>
              <a:rPr lang="it-IT" sz="1800">
                <a:solidFill>
                  <a:srgbClr val="FFFF00"/>
                </a:solidFill>
                <a:latin typeface="Tahoma" pitchFamily="34" charset="0"/>
              </a:rPr>
              <a:t>Bloccanti gangliari (trimetafano)</a:t>
            </a:r>
          </a:p>
          <a:p>
            <a:pPr marL="914400" lvl="1" indent="-457200">
              <a:buFontTx/>
              <a:buAutoNum type="alphaLcParenR"/>
            </a:pPr>
            <a:r>
              <a:rPr lang="it-IT" sz="1800">
                <a:solidFill>
                  <a:srgbClr val="FFFF00"/>
                </a:solidFill>
                <a:latin typeface="Tahoma" pitchFamily="34" charset="0"/>
              </a:rPr>
              <a:t>Bloccanti del neurone adrenergico (reserpina, guanetidina)</a:t>
            </a:r>
          </a:p>
          <a:p>
            <a:pPr marL="914400" lvl="1" indent="-457200">
              <a:buFontTx/>
              <a:buAutoNum type="alphaLcParenR"/>
            </a:pPr>
            <a:r>
              <a:rPr lang="it-IT" sz="1800">
                <a:solidFill>
                  <a:srgbClr val="FFFF00"/>
                </a:solidFill>
                <a:latin typeface="Tahoma" pitchFamily="34" charset="0"/>
              </a:rPr>
              <a:t>Antagonisti </a:t>
            </a:r>
            <a:r>
              <a:rPr lang="it-IT" sz="1800">
                <a:solidFill>
                  <a:srgbClr val="FFFF00"/>
                </a:solidFill>
                <a:latin typeface="Tahoma" pitchFamily="34" charset="0"/>
                <a:sym typeface="Symbol" pitchFamily="18" charset="2"/>
              </a:rPr>
              <a:t>-adrenergici (propranololo, metoprololo)</a:t>
            </a:r>
            <a:endParaRPr lang="it-IT" sz="1800">
              <a:solidFill>
                <a:srgbClr val="FFFF00"/>
              </a:solidFill>
              <a:latin typeface="Tahoma" pitchFamily="34" charset="0"/>
            </a:endParaRPr>
          </a:p>
          <a:p>
            <a:pPr marL="914400" lvl="1" indent="-457200">
              <a:buFontTx/>
              <a:buAutoNum type="alphaLcParenR"/>
            </a:pPr>
            <a:r>
              <a:rPr lang="it-IT" sz="1800">
                <a:solidFill>
                  <a:srgbClr val="FFFF00"/>
                </a:solidFill>
                <a:latin typeface="Tahoma" pitchFamily="34" charset="0"/>
              </a:rPr>
              <a:t>Antagonisti </a:t>
            </a:r>
            <a:r>
              <a:rPr lang="it-IT" sz="1800">
                <a:solidFill>
                  <a:srgbClr val="FFFF00"/>
                </a:solidFill>
                <a:latin typeface="Tahoma" pitchFamily="34" charset="0"/>
                <a:sym typeface="Symbol" pitchFamily="18" charset="2"/>
              </a:rPr>
              <a:t>-adrenergici (fenossibenzamina, fentolamina, prazosina)</a:t>
            </a:r>
          </a:p>
          <a:p>
            <a:pPr marL="914400" lvl="1" indent="-457200">
              <a:buFontTx/>
              <a:buAutoNum type="alphaLcParenR"/>
            </a:pPr>
            <a:r>
              <a:rPr lang="it-IT" sz="1800">
                <a:solidFill>
                  <a:srgbClr val="FFFF00"/>
                </a:solidFill>
                <a:latin typeface="Tahoma" pitchFamily="34" charset="0"/>
              </a:rPr>
              <a:t>Antagonisti </a:t>
            </a:r>
            <a:r>
              <a:rPr lang="it-IT" sz="1800">
                <a:solidFill>
                  <a:srgbClr val="FFFF00"/>
                </a:solidFill>
                <a:latin typeface="Tahoma" pitchFamily="34" charset="0"/>
                <a:sym typeface="Symbol" pitchFamily="18" charset="2"/>
              </a:rPr>
              <a:t>adrenergici misti (labetalolo)</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68610" name="Picture 2" descr="AH2"/>
          <p:cNvPicPr>
            <a:picLocks noChangeAspect="1" noChangeArrowheads="1"/>
          </p:cNvPicPr>
          <p:nvPr/>
        </p:nvPicPr>
        <p:blipFill>
          <a:blip r:embed="rId2" cstate="print"/>
          <a:srcRect/>
          <a:stretch>
            <a:fillRect/>
          </a:stretch>
        </p:blipFill>
        <p:spPr bwMode="auto">
          <a:xfrm>
            <a:off x="119063" y="946150"/>
            <a:ext cx="8905875" cy="4965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412750" y="1874838"/>
            <a:ext cx="1581150" cy="884237"/>
          </a:xfrm>
          <a:prstGeom prst="rect">
            <a:avLst/>
          </a:prstGeom>
          <a:solidFill>
            <a:srgbClr val="666699"/>
          </a:solidFill>
          <a:ln w="9525">
            <a:noFill/>
            <a:miter lim="800000"/>
            <a:headEnd/>
            <a:tailEnd/>
          </a:ln>
        </p:spPr>
        <p:txBody>
          <a:bodyPr wrap="none" anchor="ctr"/>
          <a:lstStyle/>
          <a:p>
            <a:pPr algn="ctr"/>
            <a:r>
              <a:rPr lang="it-IT" sz="1200">
                <a:solidFill>
                  <a:schemeClr val="bg1"/>
                </a:solidFill>
              </a:rPr>
              <a:t>Rilassamento della </a:t>
            </a:r>
          </a:p>
          <a:p>
            <a:pPr algn="ctr"/>
            <a:r>
              <a:rPr lang="it-IT" sz="1200">
                <a:solidFill>
                  <a:schemeClr val="bg1"/>
                </a:solidFill>
              </a:rPr>
              <a:t>muscolatura </a:t>
            </a:r>
          </a:p>
          <a:p>
            <a:pPr algn="ctr"/>
            <a:r>
              <a:rPr lang="it-IT" sz="1200">
                <a:solidFill>
                  <a:schemeClr val="bg1"/>
                </a:solidFill>
              </a:rPr>
              <a:t>liscia vascolare</a:t>
            </a:r>
          </a:p>
        </p:txBody>
      </p:sp>
      <p:grpSp>
        <p:nvGrpSpPr>
          <p:cNvPr id="2" name="Group 47"/>
          <p:cNvGrpSpPr>
            <a:grpSpLocks/>
          </p:cNvGrpSpPr>
          <p:nvPr/>
        </p:nvGrpSpPr>
        <p:grpSpPr bwMode="auto">
          <a:xfrm>
            <a:off x="396875" y="3279775"/>
            <a:ext cx="1581150" cy="884238"/>
            <a:chOff x="250" y="2066"/>
            <a:chExt cx="996" cy="557"/>
          </a:xfrm>
        </p:grpSpPr>
        <p:sp>
          <p:nvSpPr>
            <p:cNvPr id="69686" name="Rectangle 3"/>
            <p:cNvSpPr>
              <a:spLocks noChangeArrowheads="1"/>
            </p:cNvSpPr>
            <p:nvPr/>
          </p:nvSpPr>
          <p:spPr bwMode="auto">
            <a:xfrm>
              <a:off x="250" y="2066"/>
              <a:ext cx="996" cy="557"/>
            </a:xfrm>
            <a:prstGeom prst="rect">
              <a:avLst/>
            </a:prstGeom>
            <a:solidFill>
              <a:srgbClr val="666699"/>
            </a:solidFill>
            <a:ln w="9525">
              <a:noFill/>
              <a:miter lim="800000"/>
              <a:headEnd/>
              <a:tailEnd/>
            </a:ln>
          </p:spPr>
          <p:txBody>
            <a:bodyPr wrap="none" anchor="ctr"/>
            <a:lstStyle/>
            <a:p>
              <a:pPr marL="363538"/>
              <a:r>
                <a:rPr lang="it-IT" sz="1200">
                  <a:solidFill>
                    <a:schemeClr val="bg1"/>
                  </a:solidFill>
                </a:rPr>
                <a:t>Resistenze </a:t>
              </a:r>
            </a:p>
            <a:p>
              <a:pPr marL="363538"/>
              <a:r>
                <a:rPr lang="it-IT" sz="1200">
                  <a:solidFill>
                    <a:schemeClr val="bg1"/>
                  </a:solidFill>
                </a:rPr>
                <a:t>vascolari </a:t>
              </a:r>
            </a:p>
            <a:p>
              <a:pPr marL="363538"/>
              <a:r>
                <a:rPr lang="it-IT" sz="1200">
                  <a:solidFill>
                    <a:schemeClr val="bg1"/>
                  </a:solidFill>
                </a:rPr>
                <a:t>periferiche</a:t>
              </a:r>
            </a:p>
          </p:txBody>
        </p:sp>
        <p:sp>
          <p:nvSpPr>
            <p:cNvPr id="69687" name="Line 4"/>
            <p:cNvSpPr>
              <a:spLocks noChangeShapeType="1"/>
            </p:cNvSpPr>
            <p:nvPr/>
          </p:nvSpPr>
          <p:spPr bwMode="auto">
            <a:xfrm>
              <a:off x="389" y="2147"/>
              <a:ext cx="1" cy="367"/>
            </a:xfrm>
            <a:prstGeom prst="line">
              <a:avLst/>
            </a:prstGeom>
            <a:noFill/>
            <a:ln w="38100">
              <a:solidFill>
                <a:schemeClr val="bg1"/>
              </a:solidFill>
              <a:round/>
              <a:headEnd/>
              <a:tailEnd type="arrow" w="med" len="med"/>
            </a:ln>
          </p:spPr>
          <p:txBody>
            <a:bodyPr/>
            <a:lstStyle/>
            <a:p>
              <a:endParaRPr lang="it-IT"/>
            </a:p>
          </p:txBody>
        </p:sp>
      </p:grpSp>
      <p:grpSp>
        <p:nvGrpSpPr>
          <p:cNvPr id="3" name="Group 54"/>
          <p:cNvGrpSpPr>
            <a:grpSpLocks/>
          </p:cNvGrpSpPr>
          <p:nvPr/>
        </p:nvGrpSpPr>
        <p:grpSpPr bwMode="auto">
          <a:xfrm>
            <a:off x="2351088" y="3333750"/>
            <a:ext cx="1408112" cy="812800"/>
            <a:chOff x="1481" y="2100"/>
            <a:chExt cx="887" cy="512"/>
          </a:xfrm>
        </p:grpSpPr>
        <p:sp>
          <p:nvSpPr>
            <p:cNvPr id="69684" name="Rectangle 5"/>
            <p:cNvSpPr>
              <a:spLocks noChangeArrowheads="1"/>
            </p:cNvSpPr>
            <p:nvPr/>
          </p:nvSpPr>
          <p:spPr bwMode="auto">
            <a:xfrm>
              <a:off x="1481" y="2100"/>
              <a:ext cx="887" cy="512"/>
            </a:xfrm>
            <a:prstGeom prst="rect">
              <a:avLst/>
            </a:prstGeom>
            <a:solidFill>
              <a:srgbClr val="666699"/>
            </a:solidFill>
            <a:ln w="9525">
              <a:noFill/>
              <a:miter lim="800000"/>
              <a:headEnd/>
              <a:tailEnd/>
            </a:ln>
          </p:spPr>
          <p:txBody>
            <a:bodyPr wrap="none" anchor="ctr"/>
            <a:lstStyle/>
            <a:p>
              <a:pPr marL="261938"/>
              <a:r>
                <a:rPr lang="it-IT" sz="1600" b="1">
                  <a:solidFill>
                    <a:schemeClr val="bg1"/>
                  </a:solidFill>
                </a:rPr>
                <a:t>Pressione </a:t>
              </a:r>
            </a:p>
            <a:p>
              <a:pPr marL="261938"/>
              <a:r>
                <a:rPr lang="it-IT" sz="1600" b="1">
                  <a:solidFill>
                    <a:schemeClr val="bg1"/>
                  </a:solidFill>
                </a:rPr>
                <a:t>sistemica</a:t>
              </a:r>
            </a:p>
          </p:txBody>
        </p:sp>
        <p:sp>
          <p:nvSpPr>
            <p:cNvPr id="69685" name="Line 6"/>
            <p:cNvSpPr>
              <a:spLocks noChangeShapeType="1"/>
            </p:cNvSpPr>
            <p:nvPr/>
          </p:nvSpPr>
          <p:spPr bwMode="auto">
            <a:xfrm>
              <a:off x="1607" y="2166"/>
              <a:ext cx="1" cy="337"/>
            </a:xfrm>
            <a:prstGeom prst="line">
              <a:avLst/>
            </a:prstGeom>
            <a:noFill/>
            <a:ln w="38100">
              <a:solidFill>
                <a:schemeClr val="bg1"/>
              </a:solidFill>
              <a:round/>
              <a:headEnd/>
              <a:tailEnd type="arrow" w="med" len="med"/>
            </a:ln>
          </p:spPr>
          <p:txBody>
            <a:bodyPr/>
            <a:lstStyle/>
            <a:p>
              <a:endParaRPr lang="it-IT"/>
            </a:p>
          </p:txBody>
        </p:sp>
      </p:grpSp>
      <p:grpSp>
        <p:nvGrpSpPr>
          <p:cNvPr id="4" name="Group 49"/>
          <p:cNvGrpSpPr>
            <a:grpSpLocks/>
          </p:cNvGrpSpPr>
          <p:nvPr/>
        </p:nvGrpSpPr>
        <p:grpSpPr bwMode="auto">
          <a:xfrm>
            <a:off x="3238500" y="5275263"/>
            <a:ext cx="1581150" cy="754062"/>
            <a:chOff x="2040" y="3323"/>
            <a:chExt cx="996" cy="475"/>
          </a:xfrm>
        </p:grpSpPr>
        <p:sp>
          <p:nvSpPr>
            <p:cNvPr id="69682" name="Rectangle 7"/>
            <p:cNvSpPr>
              <a:spLocks noChangeArrowheads="1"/>
            </p:cNvSpPr>
            <p:nvPr/>
          </p:nvSpPr>
          <p:spPr bwMode="auto">
            <a:xfrm>
              <a:off x="2040" y="3323"/>
              <a:ext cx="996" cy="475"/>
            </a:xfrm>
            <a:prstGeom prst="rect">
              <a:avLst/>
            </a:prstGeom>
            <a:solidFill>
              <a:srgbClr val="666699"/>
            </a:solidFill>
            <a:ln w="9525">
              <a:noFill/>
              <a:miter lim="800000"/>
              <a:headEnd/>
              <a:tailEnd/>
            </a:ln>
          </p:spPr>
          <p:txBody>
            <a:bodyPr wrap="none" anchor="ctr"/>
            <a:lstStyle/>
            <a:p>
              <a:pPr marL="363538"/>
              <a:r>
                <a:rPr lang="it-IT" sz="1200">
                  <a:solidFill>
                    <a:schemeClr val="bg1"/>
                  </a:solidFill>
                </a:rPr>
                <a:t>Escrezione di </a:t>
              </a:r>
            </a:p>
            <a:p>
              <a:pPr marL="363538"/>
              <a:r>
                <a:rPr lang="it-IT" sz="1200">
                  <a:solidFill>
                    <a:schemeClr val="bg1"/>
                  </a:solidFill>
                </a:rPr>
                <a:t>sodio</a:t>
              </a:r>
            </a:p>
          </p:txBody>
        </p:sp>
        <p:sp>
          <p:nvSpPr>
            <p:cNvPr id="69683" name="Line 8"/>
            <p:cNvSpPr>
              <a:spLocks noChangeShapeType="1"/>
            </p:cNvSpPr>
            <p:nvPr/>
          </p:nvSpPr>
          <p:spPr bwMode="auto">
            <a:xfrm>
              <a:off x="2179" y="3395"/>
              <a:ext cx="1" cy="367"/>
            </a:xfrm>
            <a:prstGeom prst="line">
              <a:avLst/>
            </a:prstGeom>
            <a:noFill/>
            <a:ln w="38100">
              <a:solidFill>
                <a:schemeClr val="bg1"/>
              </a:solidFill>
              <a:round/>
              <a:headEnd/>
              <a:tailEnd type="arrow" w="med" len="med"/>
            </a:ln>
          </p:spPr>
          <p:txBody>
            <a:bodyPr/>
            <a:lstStyle/>
            <a:p>
              <a:endParaRPr lang="it-IT"/>
            </a:p>
          </p:txBody>
        </p:sp>
      </p:grpSp>
      <p:grpSp>
        <p:nvGrpSpPr>
          <p:cNvPr id="5" name="Group 51"/>
          <p:cNvGrpSpPr>
            <a:grpSpLocks/>
          </p:cNvGrpSpPr>
          <p:nvPr/>
        </p:nvGrpSpPr>
        <p:grpSpPr bwMode="auto">
          <a:xfrm>
            <a:off x="3141663" y="447675"/>
            <a:ext cx="1581150" cy="884238"/>
            <a:chOff x="1979" y="282"/>
            <a:chExt cx="996" cy="557"/>
          </a:xfrm>
        </p:grpSpPr>
        <p:sp>
          <p:nvSpPr>
            <p:cNvPr id="69680" name="Rectangle 9"/>
            <p:cNvSpPr>
              <a:spLocks noChangeArrowheads="1"/>
            </p:cNvSpPr>
            <p:nvPr/>
          </p:nvSpPr>
          <p:spPr bwMode="auto">
            <a:xfrm>
              <a:off x="1979" y="282"/>
              <a:ext cx="996" cy="557"/>
            </a:xfrm>
            <a:prstGeom prst="rect">
              <a:avLst/>
            </a:prstGeom>
            <a:solidFill>
              <a:srgbClr val="666699"/>
            </a:solidFill>
            <a:ln w="9525">
              <a:noFill/>
              <a:miter lim="800000"/>
              <a:headEnd/>
              <a:tailEnd/>
            </a:ln>
          </p:spPr>
          <p:txBody>
            <a:bodyPr wrap="none" anchor="ctr"/>
            <a:lstStyle/>
            <a:p>
              <a:pPr marL="261938"/>
              <a:r>
                <a:rPr lang="it-IT" sz="1200">
                  <a:solidFill>
                    <a:schemeClr val="bg1"/>
                  </a:solidFill>
                </a:rPr>
                <a:t>Attività del </a:t>
              </a:r>
            </a:p>
            <a:p>
              <a:pPr marL="261938"/>
              <a:r>
                <a:rPr lang="it-IT" sz="1200">
                  <a:solidFill>
                    <a:schemeClr val="bg1"/>
                  </a:solidFill>
                </a:rPr>
                <a:t>sistema nervoso</a:t>
              </a:r>
            </a:p>
            <a:p>
              <a:pPr marL="261938"/>
              <a:r>
                <a:rPr lang="it-IT" sz="1200">
                  <a:solidFill>
                    <a:schemeClr val="bg1"/>
                  </a:solidFill>
                </a:rPr>
                <a:t>simpatico</a:t>
              </a:r>
            </a:p>
          </p:txBody>
        </p:sp>
        <p:sp>
          <p:nvSpPr>
            <p:cNvPr id="69681" name="Line 10"/>
            <p:cNvSpPr>
              <a:spLocks noChangeShapeType="1"/>
            </p:cNvSpPr>
            <p:nvPr/>
          </p:nvSpPr>
          <p:spPr bwMode="auto">
            <a:xfrm>
              <a:off x="2091" y="377"/>
              <a:ext cx="1" cy="367"/>
            </a:xfrm>
            <a:prstGeom prst="line">
              <a:avLst/>
            </a:prstGeom>
            <a:noFill/>
            <a:ln w="38100">
              <a:solidFill>
                <a:schemeClr val="bg1"/>
              </a:solidFill>
              <a:round/>
              <a:headEnd type="arrow" w="med" len="med"/>
              <a:tailEnd/>
            </a:ln>
          </p:spPr>
          <p:txBody>
            <a:bodyPr/>
            <a:lstStyle/>
            <a:p>
              <a:endParaRPr lang="it-IT"/>
            </a:p>
          </p:txBody>
        </p:sp>
      </p:grpSp>
      <p:grpSp>
        <p:nvGrpSpPr>
          <p:cNvPr id="6" name="Group 52"/>
          <p:cNvGrpSpPr>
            <a:grpSpLocks/>
          </p:cNvGrpSpPr>
          <p:nvPr/>
        </p:nvGrpSpPr>
        <p:grpSpPr bwMode="auto">
          <a:xfrm>
            <a:off x="5133975" y="512763"/>
            <a:ext cx="1581150" cy="754062"/>
            <a:chOff x="3234" y="323"/>
            <a:chExt cx="996" cy="475"/>
          </a:xfrm>
        </p:grpSpPr>
        <p:sp>
          <p:nvSpPr>
            <p:cNvPr id="69678" name="Rectangle 11"/>
            <p:cNvSpPr>
              <a:spLocks noChangeArrowheads="1"/>
            </p:cNvSpPr>
            <p:nvPr/>
          </p:nvSpPr>
          <p:spPr bwMode="auto">
            <a:xfrm>
              <a:off x="3234" y="323"/>
              <a:ext cx="996" cy="475"/>
            </a:xfrm>
            <a:prstGeom prst="rect">
              <a:avLst/>
            </a:prstGeom>
            <a:solidFill>
              <a:srgbClr val="666699"/>
            </a:solidFill>
            <a:ln w="9525">
              <a:noFill/>
              <a:miter lim="800000"/>
              <a:headEnd/>
              <a:tailEnd/>
            </a:ln>
          </p:spPr>
          <p:txBody>
            <a:bodyPr wrap="none" anchor="ctr"/>
            <a:lstStyle/>
            <a:p>
              <a:pPr marL="363538"/>
              <a:r>
                <a:rPr lang="it-IT" sz="1200">
                  <a:solidFill>
                    <a:schemeClr val="bg1"/>
                  </a:solidFill>
                </a:rPr>
                <a:t>Stimolazione</a:t>
              </a:r>
            </a:p>
            <a:p>
              <a:pPr marL="363538"/>
              <a:r>
                <a:rPr lang="it-IT" sz="1200">
                  <a:solidFill>
                    <a:schemeClr val="bg1"/>
                  </a:solidFill>
                </a:rPr>
                <a:t>cardiaca</a:t>
              </a:r>
            </a:p>
          </p:txBody>
        </p:sp>
        <p:sp>
          <p:nvSpPr>
            <p:cNvPr id="69679" name="Line 12"/>
            <p:cNvSpPr>
              <a:spLocks noChangeShapeType="1"/>
            </p:cNvSpPr>
            <p:nvPr/>
          </p:nvSpPr>
          <p:spPr bwMode="auto">
            <a:xfrm>
              <a:off x="3396" y="377"/>
              <a:ext cx="1" cy="367"/>
            </a:xfrm>
            <a:prstGeom prst="line">
              <a:avLst/>
            </a:prstGeom>
            <a:noFill/>
            <a:ln w="38100">
              <a:solidFill>
                <a:schemeClr val="bg1"/>
              </a:solidFill>
              <a:round/>
              <a:headEnd type="arrow" w="med" len="med"/>
              <a:tailEnd/>
            </a:ln>
          </p:spPr>
          <p:txBody>
            <a:bodyPr/>
            <a:lstStyle/>
            <a:p>
              <a:endParaRPr lang="it-IT"/>
            </a:p>
          </p:txBody>
        </p:sp>
      </p:grpSp>
      <p:grpSp>
        <p:nvGrpSpPr>
          <p:cNvPr id="7" name="Group 53"/>
          <p:cNvGrpSpPr>
            <a:grpSpLocks/>
          </p:cNvGrpSpPr>
          <p:nvPr/>
        </p:nvGrpSpPr>
        <p:grpSpPr bwMode="auto">
          <a:xfrm>
            <a:off x="7127875" y="512763"/>
            <a:ext cx="1581150" cy="754062"/>
            <a:chOff x="4490" y="323"/>
            <a:chExt cx="996" cy="475"/>
          </a:xfrm>
        </p:grpSpPr>
        <p:sp>
          <p:nvSpPr>
            <p:cNvPr id="69676" name="Rectangle 13"/>
            <p:cNvSpPr>
              <a:spLocks noChangeArrowheads="1"/>
            </p:cNvSpPr>
            <p:nvPr/>
          </p:nvSpPr>
          <p:spPr bwMode="auto">
            <a:xfrm>
              <a:off x="4490" y="323"/>
              <a:ext cx="996" cy="475"/>
            </a:xfrm>
            <a:prstGeom prst="rect">
              <a:avLst/>
            </a:prstGeom>
            <a:solidFill>
              <a:srgbClr val="666699"/>
            </a:solidFill>
            <a:ln w="9525">
              <a:noFill/>
              <a:miter lim="800000"/>
              <a:headEnd/>
              <a:tailEnd/>
            </a:ln>
          </p:spPr>
          <p:txBody>
            <a:bodyPr wrap="none" anchor="ctr"/>
            <a:lstStyle/>
            <a:p>
              <a:pPr marL="363538"/>
              <a:r>
                <a:rPr lang="it-IT" sz="1200">
                  <a:solidFill>
                    <a:schemeClr val="bg1"/>
                  </a:solidFill>
                </a:rPr>
                <a:t>Gittata</a:t>
              </a:r>
            </a:p>
            <a:p>
              <a:pPr marL="363538"/>
              <a:r>
                <a:rPr lang="it-IT" sz="1200">
                  <a:solidFill>
                    <a:schemeClr val="bg1"/>
                  </a:solidFill>
                </a:rPr>
                <a:t>cardiaca</a:t>
              </a:r>
            </a:p>
          </p:txBody>
        </p:sp>
        <p:sp>
          <p:nvSpPr>
            <p:cNvPr id="69677" name="Line 14"/>
            <p:cNvSpPr>
              <a:spLocks noChangeShapeType="1"/>
            </p:cNvSpPr>
            <p:nvPr/>
          </p:nvSpPr>
          <p:spPr bwMode="auto">
            <a:xfrm>
              <a:off x="4629" y="377"/>
              <a:ext cx="1" cy="367"/>
            </a:xfrm>
            <a:prstGeom prst="line">
              <a:avLst/>
            </a:prstGeom>
            <a:noFill/>
            <a:ln w="38100">
              <a:solidFill>
                <a:schemeClr val="bg1"/>
              </a:solidFill>
              <a:round/>
              <a:headEnd type="arrow" w="med" len="med"/>
              <a:tailEnd/>
            </a:ln>
          </p:spPr>
          <p:txBody>
            <a:bodyPr/>
            <a:lstStyle/>
            <a:p>
              <a:endParaRPr lang="it-IT"/>
            </a:p>
          </p:txBody>
        </p:sp>
      </p:grpSp>
      <p:grpSp>
        <p:nvGrpSpPr>
          <p:cNvPr id="8" name="Group 50"/>
          <p:cNvGrpSpPr>
            <a:grpSpLocks/>
          </p:cNvGrpSpPr>
          <p:nvPr/>
        </p:nvGrpSpPr>
        <p:grpSpPr bwMode="auto">
          <a:xfrm>
            <a:off x="4138613" y="3346450"/>
            <a:ext cx="1276350" cy="754063"/>
            <a:chOff x="2607" y="2108"/>
            <a:chExt cx="804" cy="475"/>
          </a:xfrm>
        </p:grpSpPr>
        <p:sp>
          <p:nvSpPr>
            <p:cNvPr id="69674" name="Rectangle 15"/>
            <p:cNvSpPr>
              <a:spLocks noChangeArrowheads="1"/>
            </p:cNvSpPr>
            <p:nvPr/>
          </p:nvSpPr>
          <p:spPr bwMode="auto">
            <a:xfrm>
              <a:off x="2607" y="2108"/>
              <a:ext cx="804" cy="475"/>
            </a:xfrm>
            <a:prstGeom prst="rect">
              <a:avLst/>
            </a:prstGeom>
            <a:solidFill>
              <a:srgbClr val="666699"/>
            </a:solidFill>
            <a:ln w="9525">
              <a:noFill/>
              <a:miter lim="800000"/>
              <a:headEnd/>
              <a:tailEnd/>
            </a:ln>
          </p:spPr>
          <p:txBody>
            <a:bodyPr wrap="none" anchor="ctr"/>
            <a:lstStyle/>
            <a:p>
              <a:pPr marL="363538"/>
              <a:r>
                <a:rPr lang="it-IT" sz="1200">
                  <a:solidFill>
                    <a:schemeClr val="bg1"/>
                  </a:solidFill>
                </a:rPr>
                <a:t>Renina </a:t>
              </a:r>
            </a:p>
            <a:p>
              <a:pPr marL="363538"/>
              <a:r>
                <a:rPr lang="it-IT" sz="1200">
                  <a:solidFill>
                    <a:schemeClr val="bg1"/>
                  </a:solidFill>
                </a:rPr>
                <a:t>plasmatica</a:t>
              </a:r>
            </a:p>
          </p:txBody>
        </p:sp>
        <p:sp>
          <p:nvSpPr>
            <p:cNvPr id="69675" name="Line 16"/>
            <p:cNvSpPr>
              <a:spLocks noChangeShapeType="1"/>
            </p:cNvSpPr>
            <p:nvPr/>
          </p:nvSpPr>
          <p:spPr bwMode="auto">
            <a:xfrm>
              <a:off x="2747" y="2153"/>
              <a:ext cx="1" cy="367"/>
            </a:xfrm>
            <a:prstGeom prst="line">
              <a:avLst/>
            </a:prstGeom>
            <a:noFill/>
            <a:ln w="38100">
              <a:solidFill>
                <a:schemeClr val="bg1"/>
              </a:solidFill>
              <a:round/>
              <a:headEnd type="arrow" w="med" len="med"/>
              <a:tailEnd/>
            </a:ln>
          </p:spPr>
          <p:txBody>
            <a:bodyPr/>
            <a:lstStyle/>
            <a:p>
              <a:endParaRPr lang="it-IT"/>
            </a:p>
          </p:txBody>
        </p:sp>
      </p:grpSp>
      <p:grpSp>
        <p:nvGrpSpPr>
          <p:cNvPr id="9" name="Group 17"/>
          <p:cNvGrpSpPr>
            <a:grpSpLocks/>
          </p:cNvGrpSpPr>
          <p:nvPr/>
        </p:nvGrpSpPr>
        <p:grpSpPr bwMode="auto">
          <a:xfrm>
            <a:off x="5802313" y="3409950"/>
            <a:ext cx="1276350" cy="754063"/>
            <a:chOff x="3665" y="2308"/>
            <a:chExt cx="804" cy="475"/>
          </a:xfrm>
        </p:grpSpPr>
        <p:sp>
          <p:nvSpPr>
            <p:cNvPr id="69672" name="Rectangle 18"/>
            <p:cNvSpPr>
              <a:spLocks noChangeArrowheads="1"/>
            </p:cNvSpPr>
            <p:nvPr/>
          </p:nvSpPr>
          <p:spPr bwMode="auto">
            <a:xfrm>
              <a:off x="3665" y="2308"/>
              <a:ext cx="804" cy="475"/>
            </a:xfrm>
            <a:prstGeom prst="rect">
              <a:avLst/>
            </a:prstGeom>
            <a:solidFill>
              <a:srgbClr val="666699"/>
            </a:solidFill>
            <a:ln w="9525">
              <a:noFill/>
              <a:miter lim="800000"/>
              <a:headEnd/>
              <a:tailEnd/>
            </a:ln>
          </p:spPr>
          <p:txBody>
            <a:bodyPr wrap="none" anchor="ctr"/>
            <a:lstStyle/>
            <a:p>
              <a:pPr marL="174625"/>
              <a:r>
                <a:rPr lang="it-IT" sz="1200">
                  <a:solidFill>
                    <a:schemeClr val="bg1"/>
                  </a:solidFill>
                </a:rPr>
                <a:t>Angiotensina</a:t>
              </a:r>
            </a:p>
            <a:p>
              <a:pPr marL="174625"/>
              <a:r>
                <a:rPr lang="it-IT" sz="1200">
                  <a:solidFill>
                    <a:schemeClr val="bg1"/>
                  </a:solidFill>
                </a:rPr>
                <a:t>circolante</a:t>
              </a:r>
            </a:p>
          </p:txBody>
        </p:sp>
        <p:sp>
          <p:nvSpPr>
            <p:cNvPr id="69673" name="Line 19"/>
            <p:cNvSpPr>
              <a:spLocks noChangeShapeType="1"/>
            </p:cNvSpPr>
            <p:nvPr/>
          </p:nvSpPr>
          <p:spPr bwMode="auto">
            <a:xfrm>
              <a:off x="3750" y="2353"/>
              <a:ext cx="1" cy="367"/>
            </a:xfrm>
            <a:prstGeom prst="line">
              <a:avLst/>
            </a:prstGeom>
            <a:noFill/>
            <a:ln w="38100">
              <a:solidFill>
                <a:schemeClr val="bg1"/>
              </a:solidFill>
              <a:round/>
              <a:headEnd type="arrow" w="med" len="med"/>
              <a:tailEnd/>
            </a:ln>
          </p:spPr>
          <p:txBody>
            <a:bodyPr/>
            <a:lstStyle/>
            <a:p>
              <a:endParaRPr lang="it-IT"/>
            </a:p>
          </p:txBody>
        </p:sp>
      </p:grpSp>
      <p:grpSp>
        <p:nvGrpSpPr>
          <p:cNvPr id="10" name="Group 20"/>
          <p:cNvGrpSpPr>
            <a:grpSpLocks/>
          </p:cNvGrpSpPr>
          <p:nvPr/>
        </p:nvGrpSpPr>
        <p:grpSpPr bwMode="auto">
          <a:xfrm>
            <a:off x="5649913" y="1927225"/>
            <a:ext cx="1581150" cy="884238"/>
            <a:chOff x="3559" y="1214"/>
            <a:chExt cx="996" cy="557"/>
          </a:xfrm>
        </p:grpSpPr>
        <p:sp>
          <p:nvSpPr>
            <p:cNvPr id="69670" name="Rectangle 21"/>
            <p:cNvSpPr>
              <a:spLocks noChangeArrowheads="1"/>
            </p:cNvSpPr>
            <p:nvPr/>
          </p:nvSpPr>
          <p:spPr bwMode="auto">
            <a:xfrm>
              <a:off x="3559" y="1214"/>
              <a:ext cx="996" cy="557"/>
            </a:xfrm>
            <a:prstGeom prst="rect">
              <a:avLst/>
            </a:prstGeom>
            <a:solidFill>
              <a:srgbClr val="666699"/>
            </a:solidFill>
            <a:ln w="9525">
              <a:noFill/>
              <a:miter lim="800000"/>
              <a:headEnd/>
              <a:tailEnd/>
            </a:ln>
          </p:spPr>
          <p:txBody>
            <a:bodyPr wrap="none" anchor="ctr"/>
            <a:lstStyle/>
            <a:p>
              <a:pPr marL="363538"/>
              <a:r>
                <a:rPr lang="it-IT" sz="1200">
                  <a:solidFill>
                    <a:schemeClr val="bg1"/>
                  </a:solidFill>
                </a:rPr>
                <a:t>Resistenze </a:t>
              </a:r>
            </a:p>
            <a:p>
              <a:pPr marL="363538"/>
              <a:r>
                <a:rPr lang="it-IT" sz="1200">
                  <a:solidFill>
                    <a:schemeClr val="bg1"/>
                  </a:solidFill>
                </a:rPr>
                <a:t>vascolari </a:t>
              </a:r>
            </a:p>
            <a:p>
              <a:pPr marL="363538"/>
              <a:r>
                <a:rPr lang="it-IT" sz="1200">
                  <a:solidFill>
                    <a:schemeClr val="bg1"/>
                  </a:solidFill>
                </a:rPr>
                <a:t>periferiche</a:t>
              </a:r>
            </a:p>
          </p:txBody>
        </p:sp>
        <p:sp>
          <p:nvSpPr>
            <p:cNvPr id="69671" name="Line 22"/>
            <p:cNvSpPr>
              <a:spLocks noChangeShapeType="1"/>
            </p:cNvSpPr>
            <p:nvPr/>
          </p:nvSpPr>
          <p:spPr bwMode="auto">
            <a:xfrm>
              <a:off x="3698" y="1295"/>
              <a:ext cx="1" cy="367"/>
            </a:xfrm>
            <a:prstGeom prst="line">
              <a:avLst/>
            </a:prstGeom>
            <a:noFill/>
            <a:ln w="38100">
              <a:solidFill>
                <a:schemeClr val="bg1"/>
              </a:solidFill>
              <a:round/>
              <a:headEnd type="arrow" w="med" len="med"/>
              <a:tailEnd/>
            </a:ln>
          </p:spPr>
          <p:txBody>
            <a:bodyPr/>
            <a:lstStyle/>
            <a:p>
              <a:endParaRPr lang="it-IT"/>
            </a:p>
          </p:txBody>
        </p:sp>
      </p:grpSp>
      <p:grpSp>
        <p:nvGrpSpPr>
          <p:cNvPr id="11" name="Group 55"/>
          <p:cNvGrpSpPr>
            <a:grpSpLocks/>
          </p:cNvGrpSpPr>
          <p:nvPr/>
        </p:nvGrpSpPr>
        <p:grpSpPr bwMode="auto">
          <a:xfrm>
            <a:off x="7529513" y="3128963"/>
            <a:ext cx="1408112" cy="812800"/>
            <a:chOff x="4743" y="1971"/>
            <a:chExt cx="887" cy="512"/>
          </a:xfrm>
        </p:grpSpPr>
        <p:sp>
          <p:nvSpPr>
            <p:cNvPr id="69668" name="Rectangle 23"/>
            <p:cNvSpPr>
              <a:spLocks noChangeArrowheads="1"/>
            </p:cNvSpPr>
            <p:nvPr/>
          </p:nvSpPr>
          <p:spPr bwMode="auto">
            <a:xfrm>
              <a:off x="4743" y="1971"/>
              <a:ext cx="887" cy="512"/>
            </a:xfrm>
            <a:prstGeom prst="rect">
              <a:avLst/>
            </a:prstGeom>
            <a:solidFill>
              <a:srgbClr val="FF3300"/>
            </a:solidFill>
            <a:ln w="9525">
              <a:noFill/>
              <a:miter lim="800000"/>
              <a:headEnd/>
              <a:tailEnd/>
            </a:ln>
          </p:spPr>
          <p:txBody>
            <a:bodyPr wrap="none" anchor="ctr"/>
            <a:lstStyle/>
            <a:p>
              <a:pPr marL="261938"/>
              <a:r>
                <a:rPr lang="it-IT" sz="1600" b="1">
                  <a:solidFill>
                    <a:schemeClr val="bg1"/>
                  </a:solidFill>
                </a:rPr>
                <a:t>Pressione </a:t>
              </a:r>
            </a:p>
            <a:p>
              <a:pPr marL="261938"/>
              <a:r>
                <a:rPr lang="it-IT" sz="1600" b="1">
                  <a:solidFill>
                    <a:schemeClr val="bg1"/>
                  </a:solidFill>
                </a:rPr>
                <a:t>sistemica</a:t>
              </a:r>
            </a:p>
          </p:txBody>
        </p:sp>
        <p:sp>
          <p:nvSpPr>
            <p:cNvPr id="69669" name="Line 24"/>
            <p:cNvSpPr>
              <a:spLocks noChangeShapeType="1"/>
            </p:cNvSpPr>
            <p:nvPr/>
          </p:nvSpPr>
          <p:spPr bwMode="auto">
            <a:xfrm>
              <a:off x="4869" y="2037"/>
              <a:ext cx="1" cy="337"/>
            </a:xfrm>
            <a:prstGeom prst="line">
              <a:avLst/>
            </a:prstGeom>
            <a:noFill/>
            <a:ln w="38100">
              <a:solidFill>
                <a:schemeClr val="bg1"/>
              </a:solidFill>
              <a:round/>
              <a:headEnd type="arrow" w="med" len="med"/>
              <a:tailEnd/>
            </a:ln>
          </p:spPr>
          <p:txBody>
            <a:bodyPr/>
            <a:lstStyle/>
            <a:p>
              <a:endParaRPr lang="it-IT"/>
            </a:p>
          </p:txBody>
        </p:sp>
      </p:grpSp>
      <p:grpSp>
        <p:nvGrpSpPr>
          <p:cNvPr id="12" name="Group 25"/>
          <p:cNvGrpSpPr>
            <a:grpSpLocks/>
          </p:cNvGrpSpPr>
          <p:nvPr/>
        </p:nvGrpSpPr>
        <p:grpSpPr bwMode="auto">
          <a:xfrm>
            <a:off x="5802313" y="4764088"/>
            <a:ext cx="1276350" cy="492125"/>
            <a:chOff x="3636" y="3001"/>
            <a:chExt cx="804" cy="310"/>
          </a:xfrm>
        </p:grpSpPr>
        <p:sp>
          <p:nvSpPr>
            <p:cNvPr id="69666" name="Rectangle 26"/>
            <p:cNvSpPr>
              <a:spLocks noChangeArrowheads="1"/>
            </p:cNvSpPr>
            <p:nvPr/>
          </p:nvSpPr>
          <p:spPr bwMode="auto">
            <a:xfrm>
              <a:off x="3636" y="3001"/>
              <a:ext cx="804" cy="310"/>
            </a:xfrm>
            <a:prstGeom prst="rect">
              <a:avLst/>
            </a:prstGeom>
            <a:solidFill>
              <a:srgbClr val="666699"/>
            </a:solidFill>
            <a:ln w="9525">
              <a:noFill/>
              <a:miter lim="800000"/>
              <a:headEnd/>
              <a:tailEnd/>
            </a:ln>
          </p:spPr>
          <p:txBody>
            <a:bodyPr wrap="none" anchor="ctr"/>
            <a:lstStyle/>
            <a:p>
              <a:pPr marL="174625"/>
              <a:r>
                <a:rPr lang="it-IT" sz="1200">
                  <a:solidFill>
                    <a:schemeClr val="bg1"/>
                  </a:solidFill>
                </a:rPr>
                <a:t>Aldosterone</a:t>
              </a:r>
            </a:p>
          </p:txBody>
        </p:sp>
        <p:sp>
          <p:nvSpPr>
            <p:cNvPr id="69667" name="Line 27"/>
            <p:cNvSpPr>
              <a:spLocks noChangeShapeType="1"/>
            </p:cNvSpPr>
            <p:nvPr/>
          </p:nvSpPr>
          <p:spPr bwMode="auto">
            <a:xfrm>
              <a:off x="3721" y="3008"/>
              <a:ext cx="1" cy="240"/>
            </a:xfrm>
            <a:prstGeom prst="line">
              <a:avLst/>
            </a:prstGeom>
            <a:noFill/>
            <a:ln w="38100">
              <a:solidFill>
                <a:schemeClr val="bg1"/>
              </a:solidFill>
              <a:round/>
              <a:headEnd type="arrow" w="med" len="med"/>
              <a:tailEnd/>
            </a:ln>
          </p:spPr>
          <p:txBody>
            <a:bodyPr/>
            <a:lstStyle/>
            <a:p>
              <a:endParaRPr lang="it-IT"/>
            </a:p>
          </p:txBody>
        </p:sp>
      </p:grpSp>
      <p:grpSp>
        <p:nvGrpSpPr>
          <p:cNvPr id="13" name="Group 28"/>
          <p:cNvGrpSpPr>
            <a:grpSpLocks/>
          </p:cNvGrpSpPr>
          <p:nvPr/>
        </p:nvGrpSpPr>
        <p:grpSpPr bwMode="auto">
          <a:xfrm>
            <a:off x="7327900" y="5253038"/>
            <a:ext cx="1276350" cy="754062"/>
            <a:chOff x="4706" y="3309"/>
            <a:chExt cx="804" cy="475"/>
          </a:xfrm>
        </p:grpSpPr>
        <p:sp>
          <p:nvSpPr>
            <p:cNvPr id="69664" name="Rectangle 29"/>
            <p:cNvSpPr>
              <a:spLocks noChangeArrowheads="1"/>
            </p:cNvSpPr>
            <p:nvPr/>
          </p:nvSpPr>
          <p:spPr bwMode="auto">
            <a:xfrm>
              <a:off x="4706" y="3309"/>
              <a:ext cx="804" cy="475"/>
            </a:xfrm>
            <a:prstGeom prst="rect">
              <a:avLst/>
            </a:prstGeom>
            <a:solidFill>
              <a:srgbClr val="666699"/>
            </a:solidFill>
            <a:ln w="9525">
              <a:noFill/>
              <a:miter lim="800000"/>
              <a:headEnd/>
              <a:tailEnd/>
            </a:ln>
          </p:spPr>
          <p:txBody>
            <a:bodyPr wrap="none" anchor="ctr"/>
            <a:lstStyle/>
            <a:p>
              <a:pPr marL="261938"/>
              <a:r>
                <a:rPr lang="it-IT" sz="1200">
                  <a:solidFill>
                    <a:schemeClr val="bg1"/>
                  </a:solidFill>
                </a:rPr>
                <a:t>Volume</a:t>
              </a:r>
            </a:p>
            <a:p>
              <a:pPr marL="261938"/>
              <a:r>
                <a:rPr lang="it-IT" sz="1200">
                  <a:solidFill>
                    <a:schemeClr val="bg1"/>
                  </a:solidFill>
                </a:rPr>
                <a:t> dei fluidi</a:t>
              </a:r>
            </a:p>
          </p:txBody>
        </p:sp>
        <p:sp>
          <p:nvSpPr>
            <p:cNvPr id="69665" name="Line 30"/>
            <p:cNvSpPr>
              <a:spLocks noChangeShapeType="1"/>
            </p:cNvSpPr>
            <p:nvPr/>
          </p:nvSpPr>
          <p:spPr bwMode="auto">
            <a:xfrm>
              <a:off x="4791" y="3354"/>
              <a:ext cx="1" cy="367"/>
            </a:xfrm>
            <a:prstGeom prst="line">
              <a:avLst/>
            </a:prstGeom>
            <a:noFill/>
            <a:ln w="38100">
              <a:solidFill>
                <a:schemeClr val="bg1"/>
              </a:solidFill>
              <a:round/>
              <a:headEnd type="arrow" w="med" len="med"/>
              <a:tailEnd/>
            </a:ln>
          </p:spPr>
          <p:txBody>
            <a:bodyPr/>
            <a:lstStyle/>
            <a:p>
              <a:endParaRPr lang="it-IT"/>
            </a:p>
          </p:txBody>
        </p:sp>
      </p:grpSp>
      <p:sp>
        <p:nvSpPr>
          <p:cNvPr id="210975" name="Line 31"/>
          <p:cNvSpPr>
            <a:spLocks noChangeShapeType="1"/>
          </p:cNvSpPr>
          <p:nvPr/>
        </p:nvSpPr>
        <p:spPr bwMode="auto">
          <a:xfrm>
            <a:off x="1016000" y="2816225"/>
            <a:ext cx="0" cy="333375"/>
          </a:xfrm>
          <a:prstGeom prst="line">
            <a:avLst/>
          </a:prstGeom>
          <a:noFill/>
          <a:ln w="9525">
            <a:solidFill>
              <a:srgbClr val="666699"/>
            </a:solidFill>
            <a:round/>
            <a:headEnd/>
            <a:tailEnd type="arrow" w="med" len="med"/>
          </a:ln>
        </p:spPr>
        <p:txBody>
          <a:bodyPr/>
          <a:lstStyle/>
          <a:p>
            <a:endParaRPr lang="it-IT"/>
          </a:p>
        </p:txBody>
      </p:sp>
      <p:sp>
        <p:nvSpPr>
          <p:cNvPr id="210976" name="Line 32"/>
          <p:cNvSpPr>
            <a:spLocks noChangeShapeType="1"/>
          </p:cNvSpPr>
          <p:nvPr/>
        </p:nvSpPr>
        <p:spPr bwMode="auto">
          <a:xfrm>
            <a:off x="2074863" y="3730625"/>
            <a:ext cx="160337" cy="0"/>
          </a:xfrm>
          <a:prstGeom prst="line">
            <a:avLst/>
          </a:prstGeom>
          <a:noFill/>
          <a:ln w="9525">
            <a:solidFill>
              <a:srgbClr val="666699"/>
            </a:solidFill>
            <a:round/>
            <a:headEnd/>
            <a:tailEnd type="arrow" w="med" len="med"/>
          </a:ln>
        </p:spPr>
        <p:txBody>
          <a:bodyPr/>
          <a:lstStyle/>
          <a:p>
            <a:endParaRPr lang="it-IT"/>
          </a:p>
        </p:txBody>
      </p:sp>
      <p:sp>
        <p:nvSpPr>
          <p:cNvPr id="210977" name="Line 33"/>
          <p:cNvSpPr>
            <a:spLocks noChangeShapeType="1"/>
          </p:cNvSpPr>
          <p:nvPr/>
        </p:nvSpPr>
        <p:spPr bwMode="auto">
          <a:xfrm>
            <a:off x="3830638" y="3744913"/>
            <a:ext cx="290512" cy="0"/>
          </a:xfrm>
          <a:prstGeom prst="line">
            <a:avLst/>
          </a:prstGeom>
          <a:noFill/>
          <a:ln w="9525">
            <a:solidFill>
              <a:srgbClr val="FF3300"/>
            </a:solidFill>
            <a:round/>
            <a:headEnd/>
            <a:tailEnd type="arrow" w="med" len="med"/>
          </a:ln>
        </p:spPr>
        <p:txBody>
          <a:bodyPr/>
          <a:lstStyle/>
          <a:p>
            <a:endParaRPr lang="it-IT"/>
          </a:p>
        </p:txBody>
      </p:sp>
      <p:sp>
        <p:nvSpPr>
          <p:cNvPr id="210978" name="Line 34"/>
          <p:cNvSpPr>
            <a:spLocks noChangeShapeType="1"/>
          </p:cNvSpPr>
          <p:nvPr/>
        </p:nvSpPr>
        <p:spPr bwMode="auto">
          <a:xfrm flipV="1">
            <a:off x="2700338" y="1798638"/>
            <a:ext cx="796925" cy="1379537"/>
          </a:xfrm>
          <a:prstGeom prst="line">
            <a:avLst/>
          </a:prstGeom>
          <a:noFill/>
          <a:ln w="9525">
            <a:solidFill>
              <a:srgbClr val="FF3300"/>
            </a:solidFill>
            <a:round/>
            <a:headEnd/>
            <a:tailEnd type="arrow" w="med" len="med"/>
          </a:ln>
        </p:spPr>
        <p:txBody>
          <a:bodyPr/>
          <a:lstStyle/>
          <a:p>
            <a:endParaRPr lang="it-IT"/>
          </a:p>
        </p:txBody>
      </p:sp>
      <p:sp>
        <p:nvSpPr>
          <p:cNvPr id="210979" name="Line 35"/>
          <p:cNvSpPr>
            <a:spLocks noChangeShapeType="1"/>
          </p:cNvSpPr>
          <p:nvPr/>
        </p:nvSpPr>
        <p:spPr bwMode="auto">
          <a:xfrm>
            <a:off x="2613025" y="4470400"/>
            <a:ext cx="411163" cy="711200"/>
          </a:xfrm>
          <a:prstGeom prst="line">
            <a:avLst/>
          </a:prstGeom>
          <a:noFill/>
          <a:ln w="9525">
            <a:solidFill>
              <a:srgbClr val="FF3300"/>
            </a:solidFill>
            <a:round/>
            <a:headEnd/>
            <a:tailEnd type="arrow" w="med" len="med"/>
          </a:ln>
        </p:spPr>
        <p:txBody>
          <a:bodyPr/>
          <a:lstStyle/>
          <a:p>
            <a:endParaRPr lang="it-IT"/>
          </a:p>
        </p:txBody>
      </p:sp>
      <p:sp>
        <p:nvSpPr>
          <p:cNvPr id="210980" name="Line 36"/>
          <p:cNvSpPr>
            <a:spLocks noChangeShapeType="1"/>
          </p:cNvSpPr>
          <p:nvPr/>
        </p:nvSpPr>
        <p:spPr bwMode="auto">
          <a:xfrm>
            <a:off x="4354513" y="1757363"/>
            <a:ext cx="1058862" cy="463550"/>
          </a:xfrm>
          <a:prstGeom prst="line">
            <a:avLst/>
          </a:prstGeom>
          <a:noFill/>
          <a:ln w="9525">
            <a:solidFill>
              <a:srgbClr val="FF3300"/>
            </a:solidFill>
            <a:round/>
            <a:headEnd/>
            <a:tailEnd type="arrow" w="med" len="med"/>
          </a:ln>
        </p:spPr>
        <p:txBody>
          <a:bodyPr/>
          <a:lstStyle/>
          <a:p>
            <a:endParaRPr lang="it-IT"/>
          </a:p>
        </p:txBody>
      </p:sp>
      <p:sp>
        <p:nvSpPr>
          <p:cNvPr id="210981" name="Line 37"/>
          <p:cNvSpPr>
            <a:spLocks noChangeShapeType="1"/>
          </p:cNvSpPr>
          <p:nvPr/>
        </p:nvSpPr>
        <p:spPr bwMode="auto">
          <a:xfrm>
            <a:off x="4783138" y="890588"/>
            <a:ext cx="290512" cy="0"/>
          </a:xfrm>
          <a:prstGeom prst="line">
            <a:avLst/>
          </a:prstGeom>
          <a:noFill/>
          <a:ln w="9525">
            <a:solidFill>
              <a:srgbClr val="FF3300"/>
            </a:solidFill>
            <a:round/>
            <a:headEnd/>
            <a:tailEnd type="arrow" w="med" len="med"/>
          </a:ln>
        </p:spPr>
        <p:txBody>
          <a:bodyPr/>
          <a:lstStyle/>
          <a:p>
            <a:endParaRPr lang="it-IT"/>
          </a:p>
        </p:txBody>
      </p:sp>
      <p:sp>
        <p:nvSpPr>
          <p:cNvPr id="210982" name="Line 38"/>
          <p:cNvSpPr>
            <a:spLocks noChangeShapeType="1"/>
          </p:cNvSpPr>
          <p:nvPr/>
        </p:nvSpPr>
        <p:spPr bwMode="auto">
          <a:xfrm>
            <a:off x="6775450" y="890588"/>
            <a:ext cx="290513" cy="0"/>
          </a:xfrm>
          <a:prstGeom prst="line">
            <a:avLst/>
          </a:prstGeom>
          <a:noFill/>
          <a:ln w="9525">
            <a:solidFill>
              <a:srgbClr val="FF3300"/>
            </a:solidFill>
            <a:round/>
            <a:headEnd/>
            <a:tailEnd type="arrow" w="med" len="med"/>
          </a:ln>
        </p:spPr>
        <p:txBody>
          <a:bodyPr/>
          <a:lstStyle/>
          <a:p>
            <a:endParaRPr lang="it-IT"/>
          </a:p>
        </p:txBody>
      </p:sp>
      <p:sp>
        <p:nvSpPr>
          <p:cNvPr id="210983" name="Line 39"/>
          <p:cNvSpPr>
            <a:spLocks noChangeShapeType="1"/>
          </p:cNvSpPr>
          <p:nvPr/>
        </p:nvSpPr>
        <p:spPr bwMode="auto">
          <a:xfrm>
            <a:off x="7823200" y="1509713"/>
            <a:ext cx="377825" cy="1412875"/>
          </a:xfrm>
          <a:prstGeom prst="line">
            <a:avLst/>
          </a:prstGeom>
          <a:noFill/>
          <a:ln w="9525">
            <a:solidFill>
              <a:srgbClr val="FF3300"/>
            </a:solidFill>
            <a:round/>
            <a:headEnd/>
            <a:tailEnd type="arrow" w="med" len="med"/>
          </a:ln>
        </p:spPr>
        <p:txBody>
          <a:bodyPr/>
          <a:lstStyle/>
          <a:p>
            <a:endParaRPr lang="it-IT"/>
          </a:p>
        </p:txBody>
      </p:sp>
      <p:sp>
        <p:nvSpPr>
          <p:cNvPr id="210984" name="Line 40"/>
          <p:cNvSpPr>
            <a:spLocks noChangeShapeType="1"/>
          </p:cNvSpPr>
          <p:nvPr/>
        </p:nvSpPr>
        <p:spPr bwMode="auto">
          <a:xfrm flipV="1">
            <a:off x="6440488" y="2892425"/>
            <a:ext cx="0" cy="436563"/>
          </a:xfrm>
          <a:prstGeom prst="line">
            <a:avLst/>
          </a:prstGeom>
          <a:noFill/>
          <a:ln w="9525">
            <a:solidFill>
              <a:srgbClr val="FF3300"/>
            </a:solidFill>
            <a:round/>
            <a:headEnd/>
            <a:tailEnd type="arrow" w="med" len="med"/>
          </a:ln>
        </p:spPr>
        <p:txBody>
          <a:bodyPr/>
          <a:lstStyle/>
          <a:p>
            <a:endParaRPr lang="it-IT"/>
          </a:p>
        </p:txBody>
      </p:sp>
      <p:sp>
        <p:nvSpPr>
          <p:cNvPr id="210985" name="Line 41"/>
          <p:cNvSpPr>
            <a:spLocks noChangeShapeType="1"/>
          </p:cNvSpPr>
          <p:nvPr/>
        </p:nvSpPr>
        <p:spPr bwMode="auto">
          <a:xfrm flipH="1">
            <a:off x="5094288" y="5122863"/>
            <a:ext cx="465137" cy="465137"/>
          </a:xfrm>
          <a:prstGeom prst="line">
            <a:avLst/>
          </a:prstGeom>
          <a:noFill/>
          <a:ln w="9525">
            <a:solidFill>
              <a:srgbClr val="FF3300"/>
            </a:solidFill>
            <a:round/>
            <a:headEnd/>
            <a:tailEnd type="arrow" w="med" len="med"/>
          </a:ln>
        </p:spPr>
        <p:txBody>
          <a:bodyPr/>
          <a:lstStyle/>
          <a:p>
            <a:endParaRPr lang="it-IT"/>
          </a:p>
        </p:txBody>
      </p:sp>
      <p:sp>
        <p:nvSpPr>
          <p:cNvPr id="210986" name="Line 42"/>
          <p:cNvSpPr>
            <a:spLocks noChangeShapeType="1"/>
          </p:cNvSpPr>
          <p:nvPr/>
        </p:nvSpPr>
        <p:spPr bwMode="auto">
          <a:xfrm>
            <a:off x="5006975" y="5689600"/>
            <a:ext cx="2206625" cy="0"/>
          </a:xfrm>
          <a:prstGeom prst="line">
            <a:avLst/>
          </a:prstGeom>
          <a:noFill/>
          <a:ln w="9525">
            <a:solidFill>
              <a:srgbClr val="FF3300"/>
            </a:solidFill>
            <a:round/>
            <a:headEnd/>
            <a:tailEnd type="arrow" w="med" len="med"/>
          </a:ln>
        </p:spPr>
        <p:txBody>
          <a:bodyPr/>
          <a:lstStyle/>
          <a:p>
            <a:endParaRPr lang="it-IT"/>
          </a:p>
        </p:txBody>
      </p:sp>
      <p:sp>
        <p:nvSpPr>
          <p:cNvPr id="210987" name="Line 43"/>
          <p:cNvSpPr>
            <a:spLocks noChangeShapeType="1"/>
          </p:cNvSpPr>
          <p:nvPr/>
        </p:nvSpPr>
        <p:spPr bwMode="auto">
          <a:xfrm flipV="1">
            <a:off x="7735888" y="4057650"/>
            <a:ext cx="581025" cy="1008063"/>
          </a:xfrm>
          <a:prstGeom prst="line">
            <a:avLst/>
          </a:prstGeom>
          <a:noFill/>
          <a:ln w="9525">
            <a:solidFill>
              <a:srgbClr val="FF3300"/>
            </a:solidFill>
            <a:round/>
            <a:headEnd/>
            <a:tailEnd type="arrow" w="med" len="med"/>
          </a:ln>
        </p:spPr>
        <p:txBody>
          <a:bodyPr/>
          <a:lstStyle/>
          <a:p>
            <a:endParaRPr lang="it-IT"/>
          </a:p>
        </p:txBody>
      </p:sp>
      <p:sp>
        <p:nvSpPr>
          <p:cNvPr id="210988" name="Line 44"/>
          <p:cNvSpPr>
            <a:spLocks noChangeShapeType="1"/>
          </p:cNvSpPr>
          <p:nvPr/>
        </p:nvSpPr>
        <p:spPr bwMode="auto">
          <a:xfrm flipV="1">
            <a:off x="6440488" y="4244975"/>
            <a:ext cx="0" cy="436563"/>
          </a:xfrm>
          <a:prstGeom prst="line">
            <a:avLst/>
          </a:prstGeom>
          <a:noFill/>
          <a:ln w="9525">
            <a:solidFill>
              <a:srgbClr val="FF3300"/>
            </a:solidFill>
            <a:round/>
            <a:headEnd type="arrow" w="med" len="med"/>
            <a:tailEnd/>
          </a:ln>
        </p:spPr>
        <p:txBody>
          <a:bodyPr/>
          <a:lstStyle/>
          <a:p>
            <a:endParaRPr lang="it-IT"/>
          </a:p>
        </p:txBody>
      </p:sp>
      <p:sp>
        <p:nvSpPr>
          <p:cNvPr id="210989" name="Line 45"/>
          <p:cNvSpPr>
            <a:spLocks noChangeShapeType="1"/>
          </p:cNvSpPr>
          <p:nvPr/>
        </p:nvSpPr>
        <p:spPr bwMode="auto">
          <a:xfrm>
            <a:off x="5497513" y="3816350"/>
            <a:ext cx="290512" cy="0"/>
          </a:xfrm>
          <a:prstGeom prst="line">
            <a:avLst/>
          </a:prstGeom>
          <a:noFill/>
          <a:ln w="9525">
            <a:solidFill>
              <a:srgbClr val="FF3300"/>
            </a:solidFill>
            <a:round/>
            <a:headEnd/>
            <a:tailEnd type="arrow" w="med" len="med"/>
          </a:ln>
        </p:spPr>
        <p:txBody>
          <a:bodyPr/>
          <a:lstStyle/>
          <a:p>
            <a:endParaRPr lang="it-IT"/>
          </a:p>
        </p:txBody>
      </p:sp>
      <p:sp>
        <p:nvSpPr>
          <p:cNvPr id="210990" name="Line 46"/>
          <p:cNvSpPr>
            <a:spLocks noChangeShapeType="1"/>
          </p:cNvSpPr>
          <p:nvPr/>
        </p:nvSpPr>
        <p:spPr bwMode="auto">
          <a:xfrm flipV="1">
            <a:off x="7448550" y="1320800"/>
            <a:ext cx="0" cy="3875088"/>
          </a:xfrm>
          <a:prstGeom prst="line">
            <a:avLst/>
          </a:prstGeom>
          <a:noFill/>
          <a:ln w="9525">
            <a:solidFill>
              <a:srgbClr val="FF3300"/>
            </a:solidFill>
            <a:round/>
            <a:headEnd/>
            <a:tailEnd type="arrow" w="med" len="med"/>
          </a:ln>
        </p:spPr>
        <p:txBody>
          <a:bodyPr/>
          <a:lstStyle/>
          <a:p>
            <a:endParaRPr lang="it-IT"/>
          </a:p>
        </p:txBody>
      </p:sp>
      <p:sp>
        <p:nvSpPr>
          <p:cNvPr id="211000" name="Line 56"/>
          <p:cNvSpPr>
            <a:spLocks noChangeShapeType="1"/>
          </p:cNvSpPr>
          <p:nvPr/>
        </p:nvSpPr>
        <p:spPr bwMode="auto">
          <a:xfrm>
            <a:off x="7286625" y="2524125"/>
            <a:ext cx="779463" cy="450850"/>
          </a:xfrm>
          <a:prstGeom prst="line">
            <a:avLst/>
          </a:prstGeom>
          <a:noFill/>
          <a:ln w="9525">
            <a:solidFill>
              <a:srgbClr val="FF3300"/>
            </a:solidFill>
            <a:round/>
            <a:headEnd/>
            <a:tailEnd type="arrow" w="med" len="med"/>
          </a:ln>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0946"/>
                                        </p:tgtEl>
                                        <p:attrNameLst>
                                          <p:attrName>style.visibility</p:attrName>
                                        </p:attrNameLst>
                                      </p:cBhvr>
                                      <p:to>
                                        <p:strVal val="visible"/>
                                      </p:to>
                                    </p:set>
                                    <p:animEffect transition="in" filter="fade">
                                      <p:cBhvr>
                                        <p:cTn id="7" dur="500"/>
                                        <p:tgtEl>
                                          <p:spTgt spid="21094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0975"/>
                                        </p:tgtEl>
                                        <p:attrNameLst>
                                          <p:attrName>style.visibility</p:attrName>
                                        </p:attrNameLst>
                                      </p:cBhvr>
                                      <p:to>
                                        <p:strVal val="visible"/>
                                      </p:to>
                                    </p:set>
                                    <p:animEffect transition="in" filter="fade">
                                      <p:cBhvr>
                                        <p:cTn id="11" dur="500"/>
                                        <p:tgtEl>
                                          <p:spTgt spid="21097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0976"/>
                                        </p:tgtEl>
                                        <p:attrNameLst>
                                          <p:attrName>style.visibility</p:attrName>
                                        </p:attrNameLst>
                                      </p:cBhvr>
                                      <p:to>
                                        <p:strVal val="visible"/>
                                      </p:to>
                                    </p:set>
                                    <p:animEffect transition="in" filter="fade">
                                      <p:cBhvr>
                                        <p:cTn id="19" dur="500"/>
                                        <p:tgtEl>
                                          <p:spTgt spid="21097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10979"/>
                                        </p:tgtEl>
                                        <p:attrNameLst>
                                          <p:attrName>style.visibility</p:attrName>
                                        </p:attrNameLst>
                                      </p:cBhvr>
                                      <p:to>
                                        <p:strVal val="visible"/>
                                      </p:to>
                                    </p:set>
                                    <p:animEffect transition="in" filter="fade">
                                      <p:cBhvr>
                                        <p:cTn id="28" dur="500"/>
                                        <p:tgtEl>
                                          <p:spTgt spid="210979"/>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210986"/>
                                        </p:tgtEl>
                                        <p:attrNameLst>
                                          <p:attrName>style.visibility</p:attrName>
                                        </p:attrNameLst>
                                      </p:cBhvr>
                                      <p:to>
                                        <p:strVal val="visible"/>
                                      </p:to>
                                    </p:set>
                                    <p:animEffect transition="in" filter="fade">
                                      <p:cBhvr>
                                        <p:cTn id="36" dur="500"/>
                                        <p:tgtEl>
                                          <p:spTgt spid="210986"/>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10987"/>
                                        </p:tgtEl>
                                        <p:attrNameLst>
                                          <p:attrName>style.visibility</p:attrName>
                                        </p:attrNameLst>
                                      </p:cBhvr>
                                      <p:to>
                                        <p:strVal val="visible"/>
                                      </p:to>
                                    </p:set>
                                    <p:animEffect transition="in" filter="fade">
                                      <p:cBhvr>
                                        <p:cTn id="44" dur="500"/>
                                        <p:tgtEl>
                                          <p:spTgt spid="210987"/>
                                        </p:tgtEl>
                                      </p:cBhvr>
                                    </p:animEffect>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0978"/>
                                        </p:tgtEl>
                                        <p:attrNameLst>
                                          <p:attrName>style.visibility</p:attrName>
                                        </p:attrNameLst>
                                      </p:cBhvr>
                                      <p:to>
                                        <p:strVal val="visible"/>
                                      </p:to>
                                    </p:set>
                                    <p:animEffect transition="in" filter="fade">
                                      <p:cBhvr>
                                        <p:cTn id="53" dur="500"/>
                                        <p:tgtEl>
                                          <p:spTgt spid="210978"/>
                                        </p:tgtEl>
                                      </p:cBhvr>
                                    </p:animEffec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210981"/>
                                        </p:tgtEl>
                                        <p:attrNameLst>
                                          <p:attrName>style.visibility</p:attrName>
                                        </p:attrNameLst>
                                      </p:cBhvr>
                                      <p:to>
                                        <p:strVal val="visible"/>
                                      </p:to>
                                    </p:set>
                                    <p:animEffect transition="in" filter="fade">
                                      <p:cBhvr>
                                        <p:cTn id="61" dur="500"/>
                                        <p:tgtEl>
                                          <p:spTgt spid="210981"/>
                                        </p:tgtEl>
                                      </p:cBhvr>
                                    </p:animEffect>
                                  </p:childTnLst>
                                </p:cTn>
                              </p:par>
                            </p:childTnLst>
                          </p:cTn>
                        </p:par>
                        <p:par>
                          <p:cTn id="62" fill="hold">
                            <p:stCondLst>
                              <p:cond delay="1500"/>
                            </p:stCondLst>
                            <p:childTnLst>
                              <p:par>
                                <p:cTn id="63" presetID="10" presetClass="entr" presetSubtype="0" fill="hold"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par>
                          <p:cTn id="66" fill="hold">
                            <p:stCondLst>
                              <p:cond delay="2000"/>
                            </p:stCondLst>
                            <p:childTnLst>
                              <p:par>
                                <p:cTn id="67" presetID="10" presetClass="entr" presetSubtype="0" fill="hold" grpId="0" nodeType="afterEffect">
                                  <p:stCondLst>
                                    <p:cond delay="0"/>
                                  </p:stCondLst>
                                  <p:childTnLst>
                                    <p:set>
                                      <p:cBhvr>
                                        <p:cTn id="68" dur="1" fill="hold">
                                          <p:stCondLst>
                                            <p:cond delay="0"/>
                                          </p:stCondLst>
                                        </p:cTn>
                                        <p:tgtEl>
                                          <p:spTgt spid="210982"/>
                                        </p:tgtEl>
                                        <p:attrNameLst>
                                          <p:attrName>style.visibility</p:attrName>
                                        </p:attrNameLst>
                                      </p:cBhvr>
                                      <p:to>
                                        <p:strVal val="visible"/>
                                      </p:to>
                                    </p:set>
                                    <p:animEffect transition="in" filter="fade">
                                      <p:cBhvr>
                                        <p:cTn id="69" dur="500"/>
                                        <p:tgtEl>
                                          <p:spTgt spid="210982"/>
                                        </p:tgtEl>
                                      </p:cBhvr>
                                    </p:animEffect>
                                  </p:childTnLst>
                                </p:cTn>
                              </p:par>
                            </p:childTnLst>
                          </p:cTn>
                        </p:par>
                        <p:par>
                          <p:cTn id="70" fill="hold">
                            <p:stCondLst>
                              <p:cond delay="2500"/>
                            </p:stCondLst>
                            <p:childTnLst>
                              <p:par>
                                <p:cTn id="71" presetID="10" presetClass="entr" presetSubtype="0" fill="hold" nodeType="after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childTnLst>
                          </p:cTn>
                        </p:par>
                        <p:par>
                          <p:cTn id="74" fill="hold">
                            <p:stCondLst>
                              <p:cond delay="3000"/>
                            </p:stCondLst>
                            <p:childTnLst>
                              <p:par>
                                <p:cTn id="75" presetID="10" presetClass="entr" presetSubtype="0" fill="hold" grpId="0" nodeType="afterEffect">
                                  <p:stCondLst>
                                    <p:cond delay="0"/>
                                  </p:stCondLst>
                                  <p:childTnLst>
                                    <p:set>
                                      <p:cBhvr>
                                        <p:cTn id="76" dur="1" fill="hold">
                                          <p:stCondLst>
                                            <p:cond delay="0"/>
                                          </p:stCondLst>
                                        </p:cTn>
                                        <p:tgtEl>
                                          <p:spTgt spid="210980"/>
                                        </p:tgtEl>
                                        <p:attrNameLst>
                                          <p:attrName>style.visibility</p:attrName>
                                        </p:attrNameLst>
                                      </p:cBhvr>
                                      <p:to>
                                        <p:strVal val="visible"/>
                                      </p:to>
                                    </p:set>
                                    <p:animEffect transition="in" filter="fade">
                                      <p:cBhvr>
                                        <p:cTn id="77" dur="500"/>
                                        <p:tgtEl>
                                          <p:spTgt spid="210980"/>
                                        </p:tgtEl>
                                      </p:cBhvr>
                                    </p:animEffect>
                                  </p:childTnLst>
                                </p:cTn>
                              </p:par>
                            </p:childTnLst>
                          </p:cTn>
                        </p:par>
                        <p:par>
                          <p:cTn id="78" fill="hold">
                            <p:stCondLst>
                              <p:cond delay="3500"/>
                            </p:stCondLst>
                            <p:childTnLst>
                              <p:par>
                                <p:cTn id="79" presetID="10" presetClass="entr" presetSubtype="0" fill="hold"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211000"/>
                                        </p:tgtEl>
                                        <p:attrNameLst>
                                          <p:attrName>style.visibility</p:attrName>
                                        </p:attrNameLst>
                                      </p:cBhvr>
                                      <p:to>
                                        <p:strVal val="visible"/>
                                      </p:to>
                                    </p:set>
                                    <p:animEffect transition="in" filter="wipe(up)">
                                      <p:cBhvr>
                                        <p:cTn id="86" dur="500"/>
                                        <p:tgtEl>
                                          <p:spTgt spid="211000"/>
                                        </p:tgtEl>
                                      </p:cBhvr>
                                    </p:animEffect>
                                  </p:childTnLst>
                                </p:cTn>
                              </p:par>
                              <p:par>
                                <p:cTn id="87" presetID="22" presetClass="entr" presetSubtype="1" fill="hold" grpId="0" nodeType="withEffect">
                                  <p:stCondLst>
                                    <p:cond delay="0"/>
                                  </p:stCondLst>
                                  <p:childTnLst>
                                    <p:set>
                                      <p:cBhvr>
                                        <p:cTn id="88" dur="1" fill="hold">
                                          <p:stCondLst>
                                            <p:cond delay="0"/>
                                          </p:stCondLst>
                                        </p:cTn>
                                        <p:tgtEl>
                                          <p:spTgt spid="210983"/>
                                        </p:tgtEl>
                                        <p:attrNameLst>
                                          <p:attrName>style.visibility</p:attrName>
                                        </p:attrNameLst>
                                      </p:cBhvr>
                                      <p:to>
                                        <p:strVal val="visible"/>
                                      </p:to>
                                    </p:set>
                                    <p:animEffect transition="in" filter="wipe(up)">
                                      <p:cBhvr>
                                        <p:cTn id="89" dur="500"/>
                                        <p:tgtEl>
                                          <p:spTgt spid="210983"/>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10977"/>
                                        </p:tgtEl>
                                        <p:attrNameLst>
                                          <p:attrName>style.visibility</p:attrName>
                                        </p:attrNameLst>
                                      </p:cBhvr>
                                      <p:to>
                                        <p:strVal val="visible"/>
                                      </p:to>
                                    </p:set>
                                    <p:animEffect transition="in" filter="fade">
                                      <p:cBhvr>
                                        <p:cTn id="94" dur="500"/>
                                        <p:tgtEl>
                                          <p:spTgt spid="210977"/>
                                        </p:tgtEl>
                                      </p:cBhvr>
                                    </p:animEffect>
                                  </p:childTnLst>
                                </p:cTn>
                              </p:par>
                            </p:childTnLst>
                          </p:cTn>
                        </p:par>
                        <p:par>
                          <p:cTn id="95" fill="hold">
                            <p:stCondLst>
                              <p:cond delay="500"/>
                            </p:stCondLst>
                            <p:childTnLst>
                              <p:par>
                                <p:cTn id="96" presetID="10" presetClass="entr" presetSubtype="0" fill="hold" nodeType="afterEffect">
                                  <p:stCondLst>
                                    <p:cond delay="0"/>
                                  </p:stCondLst>
                                  <p:childTnLst>
                                    <p:set>
                                      <p:cBhvr>
                                        <p:cTn id="97" dur="1" fill="hold">
                                          <p:stCondLst>
                                            <p:cond delay="0"/>
                                          </p:stCondLst>
                                        </p:cTn>
                                        <p:tgtEl>
                                          <p:spTgt spid="8"/>
                                        </p:tgtEl>
                                        <p:attrNameLst>
                                          <p:attrName>style.visibility</p:attrName>
                                        </p:attrNameLst>
                                      </p:cBhvr>
                                      <p:to>
                                        <p:strVal val="visible"/>
                                      </p:to>
                                    </p:set>
                                    <p:animEffect transition="in" filter="fade">
                                      <p:cBhvr>
                                        <p:cTn id="98" dur="500"/>
                                        <p:tgtEl>
                                          <p:spTgt spid="8"/>
                                        </p:tgtEl>
                                      </p:cBhvr>
                                    </p:animEffect>
                                  </p:childTnLst>
                                </p:cTn>
                              </p:par>
                            </p:childTnLst>
                          </p:cTn>
                        </p:par>
                        <p:par>
                          <p:cTn id="99" fill="hold">
                            <p:stCondLst>
                              <p:cond delay="1000"/>
                            </p:stCondLst>
                            <p:childTnLst>
                              <p:par>
                                <p:cTn id="100" presetID="10" presetClass="entr" presetSubtype="0" fill="hold" grpId="0" nodeType="afterEffect">
                                  <p:stCondLst>
                                    <p:cond delay="0"/>
                                  </p:stCondLst>
                                  <p:childTnLst>
                                    <p:set>
                                      <p:cBhvr>
                                        <p:cTn id="101" dur="1" fill="hold">
                                          <p:stCondLst>
                                            <p:cond delay="0"/>
                                          </p:stCondLst>
                                        </p:cTn>
                                        <p:tgtEl>
                                          <p:spTgt spid="210989"/>
                                        </p:tgtEl>
                                        <p:attrNameLst>
                                          <p:attrName>style.visibility</p:attrName>
                                        </p:attrNameLst>
                                      </p:cBhvr>
                                      <p:to>
                                        <p:strVal val="visible"/>
                                      </p:to>
                                    </p:set>
                                    <p:animEffect transition="in" filter="fade">
                                      <p:cBhvr>
                                        <p:cTn id="102" dur="500"/>
                                        <p:tgtEl>
                                          <p:spTgt spid="210989"/>
                                        </p:tgtEl>
                                      </p:cBhvr>
                                    </p:animEffect>
                                  </p:childTnLst>
                                </p:cTn>
                              </p:par>
                            </p:childTnLst>
                          </p:cTn>
                        </p:par>
                        <p:par>
                          <p:cTn id="103" fill="hold">
                            <p:stCondLst>
                              <p:cond delay="1500"/>
                            </p:stCondLst>
                            <p:childTnLst>
                              <p:par>
                                <p:cTn id="104" presetID="10" presetClass="entr" presetSubtype="0" fill="hold" nodeType="afterEffect">
                                  <p:stCondLst>
                                    <p:cond delay="0"/>
                                  </p:stCondLst>
                                  <p:childTnLst>
                                    <p:set>
                                      <p:cBhvr>
                                        <p:cTn id="105" dur="1" fill="hold">
                                          <p:stCondLst>
                                            <p:cond delay="0"/>
                                          </p:stCondLst>
                                        </p:cTn>
                                        <p:tgtEl>
                                          <p:spTgt spid="9"/>
                                        </p:tgtEl>
                                        <p:attrNameLst>
                                          <p:attrName>style.visibility</p:attrName>
                                        </p:attrNameLst>
                                      </p:cBhvr>
                                      <p:to>
                                        <p:strVal val="visible"/>
                                      </p:to>
                                    </p:set>
                                    <p:animEffect transition="in" filter="fade">
                                      <p:cBhvr>
                                        <p:cTn id="106" dur="500"/>
                                        <p:tgtEl>
                                          <p:spTgt spid="9"/>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10984"/>
                                        </p:tgtEl>
                                        <p:attrNameLst>
                                          <p:attrName>style.visibility</p:attrName>
                                        </p:attrNameLst>
                                      </p:cBhvr>
                                      <p:to>
                                        <p:strVal val="visible"/>
                                      </p:to>
                                    </p:set>
                                    <p:animEffect transition="in" filter="fade">
                                      <p:cBhvr>
                                        <p:cTn id="111" dur="500"/>
                                        <p:tgtEl>
                                          <p:spTgt spid="21098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210988"/>
                                        </p:tgtEl>
                                        <p:attrNameLst>
                                          <p:attrName>style.visibility</p:attrName>
                                        </p:attrNameLst>
                                      </p:cBhvr>
                                      <p:to>
                                        <p:strVal val="visible"/>
                                      </p:to>
                                    </p:set>
                                    <p:animEffect transition="in" filter="fade">
                                      <p:cBhvr>
                                        <p:cTn id="116" dur="500"/>
                                        <p:tgtEl>
                                          <p:spTgt spid="210988"/>
                                        </p:tgtEl>
                                      </p:cBhvr>
                                    </p:animEffect>
                                  </p:childTnLst>
                                </p:cTn>
                              </p:par>
                            </p:childTnLst>
                          </p:cTn>
                        </p:par>
                        <p:par>
                          <p:cTn id="117" fill="hold">
                            <p:stCondLst>
                              <p:cond delay="500"/>
                            </p:stCondLst>
                            <p:childTnLst>
                              <p:par>
                                <p:cTn id="118" presetID="10" presetClass="entr" presetSubtype="0" fill="hold" nodeType="afterEffect">
                                  <p:stCondLst>
                                    <p:cond delay="0"/>
                                  </p:stCondLst>
                                  <p:childTnLst>
                                    <p:set>
                                      <p:cBhvr>
                                        <p:cTn id="119" dur="1" fill="hold">
                                          <p:stCondLst>
                                            <p:cond delay="0"/>
                                          </p:stCondLst>
                                        </p:cTn>
                                        <p:tgtEl>
                                          <p:spTgt spid="12"/>
                                        </p:tgtEl>
                                        <p:attrNameLst>
                                          <p:attrName>style.visibility</p:attrName>
                                        </p:attrNameLst>
                                      </p:cBhvr>
                                      <p:to>
                                        <p:strVal val="visible"/>
                                      </p:to>
                                    </p:set>
                                    <p:animEffect transition="in" filter="fade">
                                      <p:cBhvr>
                                        <p:cTn id="120" dur="500"/>
                                        <p:tgtEl>
                                          <p:spTgt spid="12"/>
                                        </p:tgtEl>
                                      </p:cBhvr>
                                    </p:animEffect>
                                  </p:childTnLst>
                                </p:cTn>
                              </p:par>
                            </p:childTnLst>
                          </p:cTn>
                        </p:par>
                        <p:par>
                          <p:cTn id="121" fill="hold">
                            <p:stCondLst>
                              <p:cond delay="1000"/>
                            </p:stCondLst>
                            <p:childTnLst>
                              <p:par>
                                <p:cTn id="122" presetID="10" presetClass="entr" presetSubtype="0" fill="hold" grpId="0" nodeType="afterEffect">
                                  <p:stCondLst>
                                    <p:cond delay="0"/>
                                  </p:stCondLst>
                                  <p:childTnLst>
                                    <p:set>
                                      <p:cBhvr>
                                        <p:cTn id="123" dur="1" fill="hold">
                                          <p:stCondLst>
                                            <p:cond delay="0"/>
                                          </p:stCondLst>
                                        </p:cTn>
                                        <p:tgtEl>
                                          <p:spTgt spid="210985"/>
                                        </p:tgtEl>
                                        <p:attrNameLst>
                                          <p:attrName>style.visibility</p:attrName>
                                        </p:attrNameLst>
                                      </p:cBhvr>
                                      <p:to>
                                        <p:strVal val="visible"/>
                                      </p:to>
                                    </p:set>
                                    <p:animEffect transition="in" filter="fade">
                                      <p:cBhvr>
                                        <p:cTn id="124" dur="500"/>
                                        <p:tgtEl>
                                          <p:spTgt spid="210985"/>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grpId="0" nodeType="clickEffect">
                                  <p:stCondLst>
                                    <p:cond delay="0"/>
                                  </p:stCondLst>
                                  <p:childTnLst>
                                    <p:set>
                                      <p:cBhvr>
                                        <p:cTn id="128" dur="1" fill="hold">
                                          <p:stCondLst>
                                            <p:cond delay="0"/>
                                          </p:stCondLst>
                                        </p:cTn>
                                        <p:tgtEl>
                                          <p:spTgt spid="210990"/>
                                        </p:tgtEl>
                                        <p:attrNameLst>
                                          <p:attrName>style.visibility</p:attrName>
                                        </p:attrNameLst>
                                      </p:cBhvr>
                                      <p:to>
                                        <p:strVal val="visible"/>
                                      </p:to>
                                    </p:set>
                                    <p:animEffect transition="in" filter="wipe(down)">
                                      <p:cBhvr>
                                        <p:cTn id="129" dur="500"/>
                                        <p:tgtEl>
                                          <p:spTgt spid="210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animBg="1"/>
      <p:bldP spid="210975" grpId="0" animBg="1"/>
      <p:bldP spid="210976" grpId="0" animBg="1"/>
      <p:bldP spid="210977" grpId="0" animBg="1"/>
      <p:bldP spid="210978" grpId="0" animBg="1"/>
      <p:bldP spid="210979" grpId="0" animBg="1"/>
      <p:bldP spid="210980" grpId="0" animBg="1"/>
      <p:bldP spid="210981" grpId="0" animBg="1"/>
      <p:bldP spid="210982" grpId="0" animBg="1"/>
      <p:bldP spid="210983" grpId="0" animBg="1"/>
      <p:bldP spid="210984" grpId="0" animBg="1"/>
      <p:bldP spid="210985" grpId="0" animBg="1"/>
      <p:bldP spid="210986" grpId="0" animBg="1"/>
      <p:bldP spid="210987" grpId="0" animBg="1"/>
      <p:bldP spid="210988" grpId="0" animBg="1"/>
      <p:bldP spid="210989" grpId="0" animBg="1"/>
      <p:bldP spid="210990" grpId="0" animBg="1"/>
      <p:bldP spid="211000"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70658" name="Rectangle 4"/>
          <p:cNvSpPr>
            <a:spLocks noChangeArrowheads="1"/>
          </p:cNvSpPr>
          <p:nvPr/>
        </p:nvSpPr>
        <p:spPr bwMode="auto">
          <a:xfrm>
            <a:off x="412750" y="1874838"/>
            <a:ext cx="1581150" cy="884237"/>
          </a:xfrm>
          <a:prstGeom prst="rect">
            <a:avLst/>
          </a:prstGeom>
          <a:solidFill>
            <a:srgbClr val="666699"/>
          </a:solidFill>
          <a:ln w="9525">
            <a:noFill/>
            <a:miter lim="800000"/>
            <a:headEnd/>
            <a:tailEnd/>
          </a:ln>
        </p:spPr>
        <p:txBody>
          <a:bodyPr wrap="none" anchor="ctr"/>
          <a:lstStyle/>
          <a:p>
            <a:pPr algn="ctr"/>
            <a:r>
              <a:rPr lang="it-IT" sz="1200">
                <a:solidFill>
                  <a:schemeClr val="bg1"/>
                </a:solidFill>
              </a:rPr>
              <a:t>Rilassamento della </a:t>
            </a:r>
          </a:p>
          <a:p>
            <a:pPr algn="ctr"/>
            <a:r>
              <a:rPr lang="it-IT" sz="1200">
                <a:solidFill>
                  <a:schemeClr val="bg1"/>
                </a:solidFill>
              </a:rPr>
              <a:t>muscolatura </a:t>
            </a:r>
          </a:p>
          <a:p>
            <a:pPr algn="ctr"/>
            <a:r>
              <a:rPr lang="it-IT" sz="1200">
                <a:solidFill>
                  <a:schemeClr val="bg1"/>
                </a:solidFill>
              </a:rPr>
              <a:t>liscia vascolare</a:t>
            </a:r>
          </a:p>
        </p:txBody>
      </p:sp>
      <p:sp>
        <p:nvSpPr>
          <p:cNvPr id="70659" name="Rectangle 6"/>
          <p:cNvSpPr>
            <a:spLocks noChangeArrowheads="1"/>
          </p:cNvSpPr>
          <p:nvPr/>
        </p:nvSpPr>
        <p:spPr bwMode="auto">
          <a:xfrm>
            <a:off x="396875" y="3279775"/>
            <a:ext cx="1581150" cy="884238"/>
          </a:xfrm>
          <a:prstGeom prst="rect">
            <a:avLst/>
          </a:prstGeom>
          <a:solidFill>
            <a:srgbClr val="666699"/>
          </a:solidFill>
          <a:ln w="9525">
            <a:noFill/>
            <a:miter lim="800000"/>
            <a:headEnd/>
            <a:tailEnd/>
          </a:ln>
        </p:spPr>
        <p:txBody>
          <a:bodyPr wrap="none" anchor="ctr"/>
          <a:lstStyle/>
          <a:p>
            <a:pPr marL="363538"/>
            <a:r>
              <a:rPr lang="it-IT" sz="1200">
                <a:solidFill>
                  <a:schemeClr val="bg1"/>
                </a:solidFill>
              </a:rPr>
              <a:t>Resistenze </a:t>
            </a:r>
          </a:p>
          <a:p>
            <a:pPr marL="363538"/>
            <a:r>
              <a:rPr lang="it-IT" sz="1200">
                <a:solidFill>
                  <a:schemeClr val="bg1"/>
                </a:solidFill>
              </a:rPr>
              <a:t>vascolari </a:t>
            </a:r>
          </a:p>
          <a:p>
            <a:pPr marL="363538"/>
            <a:r>
              <a:rPr lang="it-IT" sz="1200">
                <a:solidFill>
                  <a:schemeClr val="bg1"/>
                </a:solidFill>
              </a:rPr>
              <a:t>periferiche</a:t>
            </a:r>
          </a:p>
        </p:txBody>
      </p:sp>
      <p:sp>
        <p:nvSpPr>
          <p:cNvPr id="70660" name="Line 8"/>
          <p:cNvSpPr>
            <a:spLocks noChangeShapeType="1"/>
          </p:cNvSpPr>
          <p:nvPr/>
        </p:nvSpPr>
        <p:spPr bwMode="auto">
          <a:xfrm>
            <a:off x="617538" y="3408363"/>
            <a:ext cx="1587" cy="582612"/>
          </a:xfrm>
          <a:prstGeom prst="line">
            <a:avLst/>
          </a:prstGeom>
          <a:noFill/>
          <a:ln w="38100">
            <a:solidFill>
              <a:schemeClr val="bg1"/>
            </a:solidFill>
            <a:round/>
            <a:headEnd/>
            <a:tailEnd type="arrow" w="med" len="med"/>
          </a:ln>
        </p:spPr>
        <p:txBody>
          <a:bodyPr/>
          <a:lstStyle/>
          <a:p>
            <a:endParaRPr lang="it-IT"/>
          </a:p>
        </p:txBody>
      </p:sp>
      <p:sp>
        <p:nvSpPr>
          <p:cNvPr id="70661" name="Rectangle 9"/>
          <p:cNvSpPr>
            <a:spLocks noChangeArrowheads="1"/>
          </p:cNvSpPr>
          <p:nvPr/>
        </p:nvSpPr>
        <p:spPr bwMode="auto">
          <a:xfrm>
            <a:off x="2351088" y="3333750"/>
            <a:ext cx="1408112" cy="812800"/>
          </a:xfrm>
          <a:prstGeom prst="rect">
            <a:avLst/>
          </a:prstGeom>
          <a:solidFill>
            <a:srgbClr val="666699"/>
          </a:solidFill>
          <a:ln w="9525">
            <a:noFill/>
            <a:miter lim="800000"/>
            <a:headEnd/>
            <a:tailEnd/>
          </a:ln>
        </p:spPr>
        <p:txBody>
          <a:bodyPr wrap="none" anchor="ctr"/>
          <a:lstStyle/>
          <a:p>
            <a:pPr marL="363538"/>
            <a:r>
              <a:rPr lang="it-IT" sz="1600">
                <a:solidFill>
                  <a:schemeClr val="bg1"/>
                </a:solidFill>
              </a:rPr>
              <a:t>Pressione </a:t>
            </a:r>
          </a:p>
          <a:p>
            <a:pPr marL="363538"/>
            <a:r>
              <a:rPr lang="it-IT" sz="1600">
                <a:solidFill>
                  <a:schemeClr val="bg1"/>
                </a:solidFill>
              </a:rPr>
              <a:t>sistemica</a:t>
            </a:r>
          </a:p>
        </p:txBody>
      </p:sp>
      <p:sp>
        <p:nvSpPr>
          <p:cNvPr id="70662" name="Line 10"/>
          <p:cNvSpPr>
            <a:spLocks noChangeShapeType="1"/>
          </p:cNvSpPr>
          <p:nvPr/>
        </p:nvSpPr>
        <p:spPr bwMode="auto">
          <a:xfrm>
            <a:off x="2551113" y="3438525"/>
            <a:ext cx="1587" cy="534988"/>
          </a:xfrm>
          <a:prstGeom prst="line">
            <a:avLst/>
          </a:prstGeom>
          <a:noFill/>
          <a:ln w="38100">
            <a:solidFill>
              <a:schemeClr val="bg1"/>
            </a:solidFill>
            <a:round/>
            <a:headEnd/>
            <a:tailEnd type="arrow" w="med" len="med"/>
          </a:ln>
        </p:spPr>
        <p:txBody>
          <a:bodyPr/>
          <a:lstStyle/>
          <a:p>
            <a:endParaRPr lang="it-IT"/>
          </a:p>
        </p:txBody>
      </p:sp>
      <p:sp>
        <p:nvSpPr>
          <p:cNvPr id="208907" name="Rectangle 11"/>
          <p:cNvSpPr>
            <a:spLocks noChangeArrowheads="1"/>
          </p:cNvSpPr>
          <p:nvPr/>
        </p:nvSpPr>
        <p:spPr bwMode="auto">
          <a:xfrm>
            <a:off x="3238500" y="5275263"/>
            <a:ext cx="1581150" cy="754062"/>
          </a:xfrm>
          <a:prstGeom prst="rect">
            <a:avLst/>
          </a:prstGeom>
          <a:solidFill>
            <a:srgbClr val="666699"/>
          </a:solidFill>
          <a:ln w="9525">
            <a:noFill/>
            <a:miter lim="800000"/>
            <a:headEnd/>
            <a:tailEnd/>
          </a:ln>
        </p:spPr>
        <p:txBody>
          <a:bodyPr wrap="none" anchor="ctr"/>
          <a:lstStyle/>
          <a:p>
            <a:pPr marL="363538"/>
            <a:r>
              <a:rPr lang="it-IT" sz="1200">
                <a:solidFill>
                  <a:schemeClr val="bg1"/>
                </a:solidFill>
              </a:rPr>
              <a:t>Escrezione di </a:t>
            </a:r>
          </a:p>
          <a:p>
            <a:pPr marL="363538"/>
            <a:r>
              <a:rPr lang="it-IT" sz="1200">
                <a:solidFill>
                  <a:schemeClr val="bg1"/>
                </a:solidFill>
              </a:rPr>
              <a:t>sodio</a:t>
            </a:r>
          </a:p>
        </p:txBody>
      </p:sp>
      <p:sp>
        <p:nvSpPr>
          <p:cNvPr id="70664" name="Line 12"/>
          <p:cNvSpPr>
            <a:spLocks noChangeShapeType="1"/>
          </p:cNvSpPr>
          <p:nvPr/>
        </p:nvSpPr>
        <p:spPr bwMode="auto">
          <a:xfrm>
            <a:off x="3459163" y="5389563"/>
            <a:ext cx="1587" cy="582612"/>
          </a:xfrm>
          <a:prstGeom prst="line">
            <a:avLst/>
          </a:prstGeom>
          <a:noFill/>
          <a:ln w="38100">
            <a:solidFill>
              <a:schemeClr val="bg1"/>
            </a:solidFill>
            <a:round/>
            <a:headEnd/>
            <a:tailEnd type="arrow" w="med" len="med"/>
          </a:ln>
        </p:spPr>
        <p:txBody>
          <a:bodyPr/>
          <a:lstStyle/>
          <a:p>
            <a:endParaRPr lang="it-IT"/>
          </a:p>
        </p:txBody>
      </p:sp>
      <p:sp>
        <p:nvSpPr>
          <p:cNvPr id="70665" name="Rectangle 13"/>
          <p:cNvSpPr>
            <a:spLocks noChangeArrowheads="1"/>
          </p:cNvSpPr>
          <p:nvPr/>
        </p:nvSpPr>
        <p:spPr bwMode="auto">
          <a:xfrm>
            <a:off x="3141663" y="447675"/>
            <a:ext cx="1581150" cy="884238"/>
          </a:xfrm>
          <a:prstGeom prst="rect">
            <a:avLst/>
          </a:prstGeom>
          <a:solidFill>
            <a:srgbClr val="666699"/>
          </a:solidFill>
          <a:ln w="9525">
            <a:noFill/>
            <a:miter lim="800000"/>
            <a:headEnd/>
            <a:tailEnd/>
          </a:ln>
        </p:spPr>
        <p:txBody>
          <a:bodyPr wrap="none" anchor="ctr"/>
          <a:lstStyle/>
          <a:p>
            <a:pPr marL="261938"/>
            <a:r>
              <a:rPr lang="it-IT" sz="1200">
                <a:solidFill>
                  <a:schemeClr val="bg1"/>
                </a:solidFill>
              </a:rPr>
              <a:t>Attività del </a:t>
            </a:r>
          </a:p>
          <a:p>
            <a:pPr marL="261938"/>
            <a:r>
              <a:rPr lang="it-IT" sz="1200">
                <a:solidFill>
                  <a:schemeClr val="bg1"/>
                </a:solidFill>
              </a:rPr>
              <a:t>sistema nervoso</a:t>
            </a:r>
          </a:p>
          <a:p>
            <a:pPr marL="261938"/>
            <a:r>
              <a:rPr lang="it-IT" sz="1200">
                <a:solidFill>
                  <a:schemeClr val="bg1"/>
                </a:solidFill>
              </a:rPr>
              <a:t>simpatico</a:t>
            </a:r>
          </a:p>
        </p:txBody>
      </p:sp>
      <p:sp>
        <p:nvSpPr>
          <p:cNvPr id="70666" name="Line 14"/>
          <p:cNvSpPr>
            <a:spLocks noChangeShapeType="1"/>
          </p:cNvSpPr>
          <p:nvPr/>
        </p:nvSpPr>
        <p:spPr bwMode="auto">
          <a:xfrm>
            <a:off x="3319463" y="598488"/>
            <a:ext cx="1587" cy="582612"/>
          </a:xfrm>
          <a:prstGeom prst="line">
            <a:avLst/>
          </a:prstGeom>
          <a:noFill/>
          <a:ln w="38100">
            <a:solidFill>
              <a:schemeClr val="bg1"/>
            </a:solidFill>
            <a:round/>
            <a:headEnd type="arrow" w="med" len="med"/>
            <a:tailEnd/>
          </a:ln>
        </p:spPr>
        <p:txBody>
          <a:bodyPr/>
          <a:lstStyle/>
          <a:p>
            <a:endParaRPr lang="it-IT"/>
          </a:p>
        </p:txBody>
      </p:sp>
      <p:sp>
        <p:nvSpPr>
          <p:cNvPr id="208911" name="Rectangle 15"/>
          <p:cNvSpPr>
            <a:spLocks noChangeArrowheads="1"/>
          </p:cNvSpPr>
          <p:nvPr/>
        </p:nvSpPr>
        <p:spPr bwMode="auto">
          <a:xfrm>
            <a:off x="5133975" y="512763"/>
            <a:ext cx="1581150" cy="754062"/>
          </a:xfrm>
          <a:prstGeom prst="rect">
            <a:avLst/>
          </a:prstGeom>
          <a:solidFill>
            <a:srgbClr val="666699"/>
          </a:solidFill>
          <a:ln w="9525">
            <a:noFill/>
            <a:miter lim="800000"/>
            <a:headEnd/>
            <a:tailEnd/>
          </a:ln>
        </p:spPr>
        <p:txBody>
          <a:bodyPr wrap="none" anchor="ctr"/>
          <a:lstStyle/>
          <a:p>
            <a:pPr marL="363538"/>
            <a:r>
              <a:rPr lang="it-IT" sz="1200">
                <a:solidFill>
                  <a:schemeClr val="bg1"/>
                </a:solidFill>
              </a:rPr>
              <a:t>Stimolazione</a:t>
            </a:r>
          </a:p>
          <a:p>
            <a:pPr marL="363538"/>
            <a:r>
              <a:rPr lang="it-IT" sz="1200">
                <a:solidFill>
                  <a:schemeClr val="bg1"/>
                </a:solidFill>
              </a:rPr>
              <a:t>cardiaca</a:t>
            </a:r>
          </a:p>
        </p:txBody>
      </p:sp>
      <p:sp>
        <p:nvSpPr>
          <p:cNvPr id="70668" name="Line 16"/>
          <p:cNvSpPr>
            <a:spLocks noChangeShapeType="1"/>
          </p:cNvSpPr>
          <p:nvPr/>
        </p:nvSpPr>
        <p:spPr bwMode="auto">
          <a:xfrm>
            <a:off x="5391150" y="598488"/>
            <a:ext cx="1588" cy="582612"/>
          </a:xfrm>
          <a:prstGeom prst="line">
            <a:avLst/>
          </a:prstGeom>
          <a:noFill/>
          <a:ln w="38100">
            <a:solidFill>
              <a:schemeClr val="bg1"/>
            </a:solidFill>
            <a:round/>
            <a:headEnd type="arrow" w="med" len="med"/>
            <a:tailEnd/>
          </a:ln>
        </p:spPr>
        <p:txBody>
          <a:bodyPr/>
          <a:lstStyle/>
          <a:p>
            <a:endParaRPr lang="it-IT"/>
          </a:p>
        </p:txBody>
      </p:sp>
      <p:sp>
        <p:nvSpPr>
          <p:cNvPr id="208913" name="Rectangle 17"/>
          <p:cNvSpPr>
            <a:spLocks noChangeArrowheads="1"/>
          </p:cNvSpPr>
          <p:nvPr/>
        </p:nvSpPr>
        <p:spPr bwMode="auto">
          <a:xfrm>
            <a:off x="7127875" y="512763"/>
            <a:ext cx="1581150" cy="754062"/>
          </a:xfrm>
          <a:prstGeom prst="rect">
            <a:avLst/>
          </a:prstGeom>
          <a:solidFill>
            <a:srgbClr val="666699"/>
          </a:solidFill>
          <a:ln w="9525">
            <a:noFill/>
            <a:miter lim="800000"/>
            <a:headEnd/>
            <a:tailEnd/>
          </a:ln>
        </p:spPr>
        <p:txBody>
          <a:bodyPr wrap="none" anchor="ctr"/>
          <a:lstStyle/>
          <a:p>
            <a:pPr marL="363538"/>
            <a:r>
              <a:rPr lang="it-IT" sz="1200">
                <a:solidFill>
                  <a:schemeClr val="bg1"/>
                </a:solidFill>
              </a:rPr>
              <a:t>Gittata</a:t>
            </a:r>
          </a:p>
          <a:p>
            <a:pPr marL="363538"/>
            <a:r>
              <a:rPr lang="it-IT" sz="1200">
                <a:solidFill>
                  <a:schemeClr val="bg1"/>
                </a:solidFill>
              </a:rPr>
              <a:t>cardiaca</a:t>
            </a:r>
          </a:p>
        </p:txBody>
      </p:sp>
      <p:sp>
        <p:nvSpPr>
          <p:cNvPr id="70670" name="Line 18"/>
          <p:cNvSpPr>
            <a:spLocks noChangeShapeType="1"/>
          </p:cNvSpPr>
          <p:nvPr/>
        </p:nvSpPr>
        <p:spPr bwMode="auto">
          <a:xfrm>
            <a:off x="7348538" y="598488"/>
            <a:ext cx="1587" cy="582612"/>
          </a:xfrm>
          <a:prstGeom prst="line">
            <a:avLst/>
          </a:prstGeom>
          <a:noFill/>
          <a:ln w="38100">
            <a:solidFill>
              <a:schemeClr val="bg1"/>
            </a:solidFill>
            <a:round/>
            <a:headEnd type="arrow" w="med" len="med"/>
            <a:tailEnd/>
          </a:ln>
        </p:spPr>
        <p:txBody>
          <a:bodyPr/>
          <a:lstStyle/>
          <a:p>
            <a:endParaRPr lang="it-IT"/>
          </a:p>
        </p:txBody>
      </p:sp>
      <p:sp>
        <p:nvSpPr>
          <p:cNvPr id="208915" name="Rectangle 19"/>
          <p:cNvSpPr>
            <a:spLocks noChangeArrowheads="1"/>
          </p:cNvSpPr>
          <p:nvPr/>
        </p:nvSpPr>
        <p:spPr bwMode="auto">
          <a:xfrm>
            <a:off x="4138613" y="3346450"/>
            <a:ext cx="1276350" cy="754063"/>
          </a:xfrm>
          <a:prstGeom prst="rect">
            <a:avLst/>
          </a:prstGeom>
          <a:solidFill>
            <a:srgbClr val="666699"/>
          </a:solidFill>
          <a:ln w="9525">
            <a:noFill/>
            <a:miter lim="800000"/>
            <a:headEnd/>
            <a:tailEnd/>
          </a:ln>
        </p:spPr>
        <p:txBody>
          <a:bodyPr wrap="none" anchor="ctr"/>
          <a:lstStyle/>
          <a:p>
            <a:pPr marL="363538"/>
            <a:r>
              <a:rPr lang="it-IT" sz="1200">
                <a:solidFill>
                  <a:schemeClr val="bg1"/>
                </a:solidFill>
              </a:rPr>
              <a:t>Renina </a:t>
            </a:r>
          </a:p>
          <a:p>
            <a:pPr marL="363538"/>
            <a:r>
              <a:rPr lang="it-IT" sz="1200">
                <a:solidFill>
                  <a:schemeClr val="bg1"/>
                </a:solidFill>
              </a:rPr>
              <a:t>plasmatica</a:t>
            </a:r>
          </a:p>
        </p:txBody>
      </p:sp>
      <p:sp>
        <p:nvSpPr>
          <p:cNvPr id="208916" name="Line 20"/>
          <p:cNvSpPr>
            <a:spLocks noChangeShapeType="1"/>
          </p:cNvSpPr>
          <p:nvPr/>
        </p:nvSpPr>
        <p:spPr bwMode="auto">
          <a:xfrm>
            <a:off x="4360863" y="3417888"/>
            <a:ext cx="1587" cy="582612"/>
          </a:xfrm>
          <a:prstGeom prst="line">
            <a:avLst/>
          </a:prstGeom>
          <a:noFill/>
          <a:ln w="38100">
            <a:solidFill>
              <a:schemeClr val="bg1"/>
            </a:solidFill>
            <a:round/>
            <a:headEnd type="arrow" w="med" len="med"/>
            <a:tailEnd/>
          </a:ln>
        </p:spPr>
        <p:txBody>
          <a:bodyPr/>
          <a:lstStyle/>
          <a:p>
            <a:endParaRPr lang="it-IT"/>
          </a:p>
        </p:txBody>
      </p:sp>
      <p:grpSp>
        <p:nvGrpSpPr>
          <p:cNvPr id="2" name="Group 48"/>
          <p:cNvGrpSpPr>
            <a:grpSpLocks/>
          </p:cNvGrpSpPr>
          <p:nvPr/>
        </p:nvGrpSpPr>
        <p:grpSpPr bwMode="auto">
          <a:xfrm>
            <a:off x="5802313" y="3409950"/>
            <a:ext cx="1276350" cy="754063"/>
            <a:chOff x="3665" y="2308"/>
            <a:chExt cx="804" cy="475"/>
          </a:xfrm>
        </p:grpSpPr>
        <p:sp>
          <p:nvSpPr>
            <p:cNvPr id="70714" name="Rectangle 21"/>
            <p:cNvSpPr>
              <a:spLocks noChangeArrowheads="1"/>
            </p:cNvSpPr>
            <p:nvPr/>
          </p:nvSpPr>
          <p:spPr bwMode="auto">
            <a:xfrm>
              <a:off x="3665" y="2308"/>
              <a:ext cx="804" cy="475"/>
            </a:xfrm>
            <a:prstGeom prst="rect">
              <a:avLst/>
            </a:prstGeom>
            <a:solidFill>
              <a:srgbClr val="666699"/>
            </a:solidFill>
            <a:ln w="9525">
              <a:noFill/>
              <a:miter lim="800000"/>
              <a:headEnd/>
              <a:tailEnd/>
            </a:ln>
          </p:spPr>
          <p:txBody>
            <a:bodyPr wrap="none" anchor="ctr"/>
            <a:lstStyle/>
            <a:p>
              <a:pPr marL="174625"/>
              <a:r>
                <a:rPr lang="it-IT" sz="1200">
                  <a:solidFill>
                    <a:schemeClr val="bg1"/>
                  </a:solidFill>
                </a:rPr>
                <a:t>Angiotensina</a:t>
              </a:r>
            </a:p>
            <a:p>
              <a:pPr marL="174625"/>
              <a:r>
                <a:rPr lang="it-IT" sz="1200">
                  <a:solidFill>
                    <a:schemeClr val="bg1"/>
                  </a:solidFill>
                </a:rPr>
                <a:t>circolante</a:t>
              </a:r>
            </a:p>
          </p:txBody>
        </p:sp>
        <p:sp>
          <p:nvSpPr>
            <p:cNvPr id="70715" name="Line 22"/>
            <p:cNvSpPr>
              <a:spLocks noChangeShapeType="1"/>
            </p:cNvSpPr>
            <p:nvPr/>
          </p:nvSpPr>
          <p:spPr bwMode="auto">
            <a:xfrm>
              <a:off x="3750" y="2353"/>
              <a:ext cx="1" cy="367"/>
            </a:xfrm>
            <a:prstGeom prst="line">
              <a:avLst/>
            </a:prstGeom>
            <a:noFill/>
            <a:ln w="38100">
              <a:solidFill>
                <a:schemeClr val="bg1"/>
              </a:solidFill>
              <a:round/>
              <a:headEnd type="arrow" w="med" len="med"/>
              <a:tailEnd/>
            </a:ln>
          </p:spPr>
          <p:txBody>
            <a:bodyPr/>
            <a:lstStyle/>
            <a:p>
              <a:endParaRPr lang="it-IT"/>
            </a:p>
          </p:txBody>
        </p:sp>
      </p:grpSp>
      <p:grpSp>
        <p:nvGrpSpPr>
          <p:cNvPr id="3" name="Group 49"/>
          <p:cNvGrpSpPr>
            <a:grpSpLocks/>
          </p:cNvGrpSpPr>
          <p:nvPr/>
        </p:nvGrpSpPr>
        <p:grpSpPr bwMode="auto">
          <a:xfrm>
            <a:off x="5649913" y="1927225"/>
            <a:ext cx="1581150" cy="884238"/>
            <a:chOff x="3559" y="1214"/>
            <a:chExt cx="996" cy="557"/>
          </a:xfrm>
        </p:grpSpPr>
        <p:sp>
          <p:nvSpPr>
            <p:cNvPr id="70712" name="Rectangle 23"/>
            <p:cNvSpPr>
              <a:spLocks noChangeArrowheads="1"/>
            </p:cNvSpPr>
            <p:nvPr/>
          </p:nvSpPr>
          <p:spPr bwMode="auto">
            <a:xfrm>
              <a:off x="3559" y="1214"/>
              <a:ext cx="996" cy="557"/>
            </a:xfrm>
            <a:prstGeom prst="rect">
              <a:avLst/>
            </a:prstGeom>
            <a:solidFill>
              <a:srgbClr val="666699"/>
            </a:solidFill>
            <a:ln w="9525">
              <a:noFill/>
              <a:miter lim="800000"/>
              <a:headEnd/>
              <a:tailEnd/>
            </a:ln>
          </p:spPr>
          <p:txBody>
            <a:bodyPr wrap="none" anchor="ctr"/>
            <a:lstStyle/>
            <a:p>
              <a:pPr marL="363538"/>
              <a:r>
                <a:rPr lang="it-IT" sz="1200">
                  <a:solidFill>
                    <a:schemeClr val="bg1"/>
                  </a:solidFill>
                </a:rPr>
                <a:t>Resistenze </a:t>
              </a:r>
            </a:p>
            <a:p>
              <a:pPr marL="363538"/>
              <a:r>
                <a:rPr lang="it-IT" sz="1200">
                  <a:solidFill>
                    <a:schemeClr val="bg1"/>
                  </a:solidFill>
                </a:rPr>
                <a:t>vascolari </a:t>
              </a:r>
            </a:p>
            <a:p>
              <a:pPr marL="363538"/>
              <a:r>
                <a:rPr lang="it-IT" sz="1200">
                  <a:solidFill>
                    <a:schemeClr val="bg1"/>
                  </a:solidFill>
                </a:rPr>
                <a:t>periferiche</a:t>
              </a:r>
            </a:p>
          </p:txBody>
        </p:sp>
        <p:sp>
          <p:nvSpPr>
            <p:cNvPr id="70713" name="Line 24"/>
            <p:cNvSpPr>
              <a:spLocks noChangeShapeType="1"/>
            </p:cNvSpPr>
            <p:nvPr/>
          </p:nvSpPr>
          <p:spPr bwMode="auto">
            <a:xfrm>
              <a:off x="3698" y="1295"/>
              <a:ext cx="1" cy="367"/>
            </a:xfrm>
            <a:prstGeom prst="line">
              <a:avLst/>
            </a:prstGeom>
            <a:noFill/>
            <a:ln w="38100">
              <a:solidFill>
                <a:schemeClr val="bg1"/>
              </a:solidFill>
              <a:round/>
              <a:headEnd type="arrow" w="med" len="med"/>
              <a:tailEnd/>
            </a:ln>
          </p:spPr>
          <p:txBody>
            <a:bodyPr/>
            <a:lstStyle/>
            <a:p>
              <a:endParaRPr lang="it-IT"/>
            </a:p>
          </p:txBody>
        </p:sp>
      </p:grpSp>
      <p:sp>
        <p:nvSpPr>
          <p:cNvPr id="208921" name="Rectangle 25"/>
          <p:cNvSpPr>
            <a:spLocks noChangeArrowheads="1"/>
          </p:cNvSpPr>
          <p:nvPr/>
        </p:nvSpPr>
        <p:spPr bwMode="auto">
          <a:xfrm>
            <a:off x="7529513" y="3128963"/>
            <a:ext cx="1408112" cy="812800"/>
          </a:xfrm>
          <a:prstGeom prst="rect">
            <a:avLst/>
          </a:prstGeom>
          <a:solidFill>
            <a:srgbClr val="FF3300"/>
          </a:solidFill>
          <a:ln w="9525">
            <a:noFill/>
            <a:miter lim="800000"/>
            <a:headEnd/>
            <a:tailEnd/>
          </a:ln>
        </p:spPr>
        <p:txBody>
          <a:bodyPr wrap="none" anchor="ctr"/>
          <a:lstStyle/>
          <a:p>
            <a:pPr marL="363538"/>
            <a:r>
              <a:rPr lang="it-IT" sz="1600">
                <a:solidFill>
                  <a:schemeClr val="bg1"/>
                </a:solidFill>
              </a:rPr>
              <a:t>Pressione </a:t>
            </a:r>
          </a:p>
          <a:p>
            <a:pPr marL="363538"/>
            <a:r>
              <a:rPr lang="it-IT" sz="1600">
                <a:solidFill>
                  <a:schemeClr val="bg1"/>
                </a:solidFill>
              </a:rPr>
              <a:t>sistemica</a:t>
            </a:r>
          </a:p>
        </p:txBody>
      </p:sp>
      <p:sp>
        <p:nvSpPr>
          <p:cNvPr id="70676" name="Line 26"/>
          <p:cNvSpPr>
            <a:spLocks noChangeShapeType="1"/>
          </p:cNvSpPr>
          <p:nvPr/>
        </p:nvSpPr>
        <p:spPr bwMode="auto">
          <a:xfrm>
            <a:off x="7729538" y="3233738"/>
            <a:ext cx="1587" cy="534987"/>
          </a:xfrm>
          <a:prstGeom prst="line">
            <a:avLst/>
          </a:prstGeom>
          <a:noFill/>
          <a:ln w="38100">
            <a:solidFill>
              <a:schemeClr val="bg1"/>
            </a:solidFill>
            <a:round/>
            <a:headEnd type="arrow" w="med" len="med"/>
            <a:tailEnd/>
          </a:ln>
        </p:spPr>
        <p:txBody>
          <a:bodyPr/>
          <a:lstStyle/>
          <a:p>
            <a:endParaRPr lang="it-IT"/>
          </a:p>
        </p:txBody>
      </p:sp>
      <p:grpSp>
        <p:nvGrpSpPr>
          <p:cNvPr id="4" name="Group 47"/>
          <p:cNvGrpSpPr>
            <a:grpSpLocks/>
          </p:cNvGrpSpPr>
          <p:nvPr/>
        </p:nvGrpSpPr>
        <p:grpSpPr bwMode="auto">
          <a:xfrm>
            <a:off x="5802313" y="4764088"/>
            <a:ext cx="1276350" cy="492125"/>
            <a:chOff x="3636" y="3001"/>
            <a:chExt cx="804" cy="310"/>
          </a:xfrm>
        </p:grpSpPr>
        <p:sp>
          <p:nvSpPr>
            <p:cNvPr id="70710" name="Rectangle 27"/>
            <p:cNvSpPr>
              <a:spLocks noChangeArrowheads="1"/>
            </p:cNvSpPr>
            <p:nvPr/>
          </p:nvSpPr>
          <p:spPr bwMode="auto">
            <a:xfrm>
              <a:off x="3636" y="3001"/>
              <a:ext cx="804" cy="310"/>
            </a:xfrm>
            <a:prstGeom prst="rect">
              <a:avLst/>
            </a:prstGeom>
            <a:solidFill>
              <a:srgbClr val="666699"/>
            </a:solidFill>
            <a:ln w="9525">
              <a:noFill/>
              <a:miter lim="800000"/>
              <a:headEnd/>
              <a:tailEnd/>
            </a:ln>
          </p:spPr>
          <p:txBody>
            <a:bodyPr wrap="none" anchor="ctr"/>
            <a:lstStyle/>
            <a:p>
              <a:pPr marL="174625"/>
              <a:r>
                <a:rPr lang="it-IT" sz="1200">
                  <a:solidFill>
                    <a:schemeClr val="bg1"/>
                  </a:solidFill>
                </a:rPr>
                <a:t>Aldosterone</a:t>
              </a:r>
            </a:p>
          </p:txBody>
        </p:sp>
        <p:sp>
          <p:nvSpPr>
            <p:cNvPr id="70711" name="Line 28"/>
            <p:cNvSpPr>
              <a:spLocks noChangeShapeType="1"/>
            </p:cNvSpPr>
            <p:nvPr/>
          </p:nvSpPr>
          <p:spPr bwMode="auto">
            <a:xfrm>
              <a:off x="3721" y="3008"/>
              <a:ext cx="1" cy="240"/>
            </a:xfrm>
            <a:prstGeom prst="line">
              <a:avLst/>
            </a:prstGeom>
            <a:noFill/>
            <a:ln w="38100">
              <a:solidFill>
                <a:schemeClr val="bg1"/>
              </a:solidFill>
              <a:round/>
              <a:headEnd type="arrow" w="med" len="med"/>
              <a:tailEnd/>
            </a:ln>
          </p:spPr>
          <p:txBody>
            <a:bodyPr/>
            <a:lstStyle/>
            <a:p>
              <a:endParaRPr lang="it-IT"/>
            </a:p>
          </p:txBody>
        </p:sp>
      </p:grpSp>
      <p:grpSp>
        <p:nvGrpSpPr>
          <p:cNvPr id="5" name="Group 53"/>
          <p:cNvGrpSpPr>
            <a:grpSpLocks/>
          </p:cNvGrpSpPr>
          <p:nvPr/>
        </p:nvGrpSpPr>
        <p:grpSpPr bwMode="auto">
          <a:xfrm>
            <a:off x="7327900" y="5253038"/>
            <a:ext cx="1276350" cy="754062"/>
            <a:chOff x="4706" y="3309"/>
            <a:chExt cx="804" cy="475"/>
          </a:xfrm>
        </p:grpSpPr>
        <p:sp>
          <p:nvSpPr>
            <p:cNvPr id="70708" name="Rectangle 30"/>
            <p:cNvSpPr>
              <a:spLocks noChangeArrowheads="1"/>
            </p:cNvSpPr>
            <p:nvPr/>
          </p:nvSpPr>
          <p:spPr bwMode="auto">
            <a:xfrm>
              <a:off x="4706" y="3309"/>
              <a:ext cx="804" cy="475"/>
            </a:xfrm>
            <a:prstGeom prst="rect">
              <a:avLst/>
            </a:prstGeom>
            <a:solidFill>
              <a:srgbClr val="666699"/>
            </a:solidFill>
            <a:ln w="9525">
              <a:noFill/>
              <a:miter lim="800000"/>
              <a:headEnd/>
              <a:tailEnd/>
            </a:ln>
          </p:spPr>
          <p:txBody>
            <a:bodyPr wrap="none" anchor="ctr"/>
            <a:lstStyle/>
            <a:p>
              <a:pPr marL="261938"/>
              <a:r>
                <a:rPr lang="it-IT" sz="1200">
                  <a:solidFill>
                    <a:schemeClr val="bg1"/>
                  </a:solidFill>
                </a:rPr>
                <a:t>Volume</a:t>
              </a:r>
            </a:p>
            <a:p>
              <a:pPr marL="261938"/>
              <a:r>
                <a:rPr lang="it-IT" sz="1200">
                  <a:solidFill>
                    <a:schemeClr val="bg1"/>
                  </a:solidFill>
                </a:rPr>
                <a:t> dei fluidi</a:t>
              </a:r>
            </a:p>
          </p:txBody>
        </p:sp>
        <p:sp>
          <p:nvSpPr>
            <p:cNvPr id="70709" name="Line 31"/>
            <p:cNvSpPr>
              <a:spLocks noChangeShapeType="1"/>
            </p:cNvSpPr>
            <p:nvPr/>
          </p:nvSpPr>
          <p:spPr bwMode="auto">
            <a:xfrm>
              <a:off x="4791" y="3354"/>
              <a:ext cx="1" cy="367"/>
            </a:xfrm>
            <a:prstGeom prst="line">
              <a:avLst/>
            </a:prstGeom>
            <a:noFill/>
            <a:ln w="38100">
              <a:solidFill>
                <a:schemeClr val="bg1"/>
              </a:solidFill>
              <a:round/>
              <a:headEnd type="arrow" w="med" len="med"/>
              <a:tailEnd/>
            </a:ln>
          </p:spPr>
          <p:txBody>
            <a:bodyPr/>
            <a:lstStyle/>
            <a:p>
              <a:endParaRPr lang="it-IT"/>
            </a:p>
          </p:txBody>
        </p:sp>
      </p:grpSp>
      <p:sp>
        <p:nvSpPr>
          <p:cNvPr id="70679" name="Line 32"/>
          <p:cNvSpPr>
            <a:spLocks noChangeShapeType="1"/>
          </p:cNvSpPr>
          <p:nvPr/>
        </p:nvSpPr>
        <p:spPr bwMode="auto">
          <a:xfrm>
            <a:off x="1016000" y="2816225"/>
            <a:ext cx="0" cy="333375"/>
          </a:xfrm>
          <a:prstGeom prst="line">
            <a:avLst/>
          </a:prstGeom>
          <a:noFill/>
          <a:ln w="9525">
            <a:solidFill>
              <a:srgbClr val="666699"/>
            </a:solidFill>
            <a:round/>
            <a:headEnd/>
            <a:tailEnd type="arrow" w="med" len="med"/>
          </a:ln>
        </p:spPr>
        <p:txBody>
          <a:bodyPr/>
          <a:lstStyle/>
          <a:p>
            <a:endParaRPr lang="it-IT"/>
          </a:p>
        </p:txBody>
      </p:sp>
      <p:sp>
        <p:nvSpPr>
          <p:cNvPr id="70680" name="Line 33"/>
          <p:cNvSpPr>
            <a:spLocks noChangeShapeType="1"/>
          </p:cNvSpPr>
          <p:nvPr/>
        </p:nvSpPr>
        <p:spPr bwMode="auto">
          <a:xfrm>
            <a:off x="2074863" y="3730625"/>
            <a:ext cx="160337" cy="0"/>
          </a:xfrm>
          <a:prstGeom prst="line">
            <a:avLst/>
          </a:prstGeom>
          <a:noFill/>
          <a:ln w="9525">
            <a:solidFill>
              <a:srgbClr val="666699"/>
            </a:solidFill>
            <a:round/>
            <a:headEnd/>
            <a:tailEnd type="arrow" w="med" len="med"/>
          </a:ln>
        </p:spPr>
        <p:txBody>
          <a:bodyPr/>
          <a:lstStyle/>
          <a:p>
            <a:endParaRPr lang="it-IT"/>
          </a:p>
        </p:txBody>
      </p:sp>
      <p:sp>
        <p:nvSpPr>
          <p:cNvPr id="70681" name="Line 34"/>
          <p:cNvSpPr>
            <a:spLocks noChangeShapeType="1"/>
          </p:cNvSpPr>
          <p:nvPr/>
        </p:nvSpPr>
        <p:spPr bwMode="auto">
          <a:xfrm>
            <a:off x="3830638" y="3744913"/>
            <a:ext cx="290512" cy="0"/>
          </a:xfrm>
          <a:prstGeom prst="line">
            <a:avLst/>
          </a:prstGeom>
          <a:noFill/>
          <a:ln w="9525">
            <a:solidFill>
              <a:srgbClr val="FF3300"/>
            </a:solidFill>
            <a:round/>
            <a:headEnd/>
            <a:tailEnd type="arrow" w="med" len="med"/>
          </a:ln>
        </p:spPr>
        <p:txBody>
          <a:bodyPr/>
          <a:lstStyle/>
          <a:p>
            <a:endParaRPr lang="it-IT"/>
          </a:p>
        </p:txBody>
      </p:sp>
      <p:sp>
        <p:nvSpPr>
          <p:cNvPr id="70682" name="Line 35"/>
          <p:cNvSpPr>
            <a:spLocks noChangeShapeType="1"/>
          </p:cNvSpPr>
          <p:nvPr/>
        </p:nvSpPr>
        <p:spPr bwMode="auto">
          <a:xfrm flipV="1">
            <a:off x="2700338" y="1798638"/>
            <a:ext cx="796925" cy="1379537"/>
          </a:xfrm>
          <a:prstGeom prst="line">
            <a:avLst/>
          </a:prstGeom>
          <a:noFill/>
          <a:ln w="9525">
            <a:solidFill>
              <a:srgbClr val="FF3300"/>
            </a:solidFill>
            <a:round/>
            <a:headEnd/>
            <a:tailEnd type="arrow" w="med" len="med"/>
          </a:ln>
        </p:spPr>
        <p:txBody>
          <a:bodyPr/>
          <a:lstStyle/>
          <a:p>
            <a:endParaRPr lang="it-IT"/>
          </a:p>
        </p:txBody>
      </p:sp>
      <p:sp>
        <p:nvSpPr>
          <p:cNvPr id="70683" name="Line 36"/>
          <p:cNvSpPr>
            <a:spLocks noChangeShapeType="1"/>
          </p:cNvSpPr>
          <p:nvPr/>
        </p:nvSpPr>
        <p:spPr bwMode="auto">
          <a:xfrm>
            <a:off x="2613025" y="4470400"/>
            <a:ext cx="411163" cy="711200"/>
          </a:xfrm>
          <a:prstGeom prst="line">
            <a:avLst/>
          </a:prstGeom>
          <a:noFill/>
          <a:ln w="9525">
            <a:solidFill>
              <a:srgbClr val="FF3300"/>
            </a:solidFill>
            <a:round/>
            <a:headEnd/>
            <a:tailEnd type="arrow" w="med" len="med"/>
          </a:ln>
        </p:spPr>
        <p:txBody>
          <a:bodyPr/>
          <a:lstStyle/>
          <a:p>
            <a:endParaRPr lang="it-IT"/>
          </a:p>
        </p:txBody>
      </p:sp>
      <p:sp>
        <p:nvSpPr>
          <p:cNvPr id="208933" name="Line 37"/>
          <p:cNvSpPr>
            <a:spLocks noChangeShapeType="1"/>
          </p:cNvSpPr>
          <p:nvPr/>
        </p:nvSpPr>
        <p:spPr bwMode="auto">
          <a:xfrm>
            <a:off x="4354513" y="1757363"/>
            <a:ext cx="1058862" cy="463550"/>
          </a:xfrm>
          <a:prstGeom prst="line">
            <a:avLst/>
          </a:prstGeom>
          <a:noFill/>
          <a:ln w="9525">
            <a:solidFill>
              <a:srgbClr val="FF3300"/>
            </a:solidFill>
            <a:round/>
            <a:headEnd/>
            <a:tailEnd type="arrow" w="med" len="med"/>
          </a:ln>
        </p:spPr>
        <p:txBody>
          <a:bodyPr/>
          <a:lstStyle/>
          <a:p>
            <a:endParaRPr lang="it-IT"/>
          </a:p>
        </p:txBody>
      </p:sp>
      <p:sp>
        <p:nvSpPr>
          <p:cNvPr id="70685" name="Line 38"/>
          <p:cNvSpPr>
            <a:spLocks noChangeShapeType="1"/>
          </p:cNvSpPr>
          <p:nvPr/>
        </p:nvSpPr>
        <p:spPr bwMode="auto">
          <a:xfrm>
            <a:off x="4783138" y="890588"/>
            <a:ext cx="290512" cy="0"/>
          </a:xfrm>
          <a:prstGeom prst="line">
            <a:avLst/>
          </a:prstGeom>
          <a:noFill/>
          <a:ln w="9525">
            <a:solidFill>
              <a:srgbClr val="FF3300"/>
            </a:solidFill>
            <a:round/>
            <a:headEnd/>
            <a:tailEnd type="arrow" w="med" len="med"/>
          </a:ln>
        </p:spPr>
        <p:txBody>
          <a:bodyPr/>
          <a:lstStyle/>
          <a:p>
            <a:endParaRPr lang="it-IT"/>
          </a:p>
        </p:txBody>
      </p:sp>
      <p:sp>
        <p:nvSpPr>
          <p:cNvPr id="208935" name="Line 39"/>
          <p:cNvSpPr>
            <a:spLocks noChangeShapeType="1"/>
          </p:cNvSpPr>
          <p:nvPr/>
        </p:nvSpPr>
        <p:spPr bwMode="auto">
          <a:xfrm>
            <a:off x="6775450" y="890588"/>
            <a:ext cx="290513" cy="0"/>
          </a:xfrm>
          <a:prstGeom prst="line">
            <a:avLst/>
          </a:prstGeom>
          <a:noFill/>
          <a:ln w="9525">
            <a:solidFill>
              <a:srgbClr val="FF3300"/>
            </a:solidFill>
            <a:round/>
            <a:headEnd/>
            <a:tailEnd type="arrow" w="med" len="med"/>
          </a:ln>
        </p:spPr>
        <p:txBody>
          <a:bodyPr/>
          <a:lstStyle/>
          <a:p>
            <a:endParaRPr lang="it-IT"/>
          </a:p>
        </p:txBody>
      </p:sp>
      <p:sp>
        <p:nvSpPr>
          <p:cNvPr id="208936" name="Line 40"/>
          <p:cNvSpPr>
            <a:spLocks noChangeShapeType="1"/>
          </p:cNvSpPr>
          <p:nvPr/>
        </p:nvSpPr>
        <p:spPr bwMode="auto">
          <a:xfrm>
            <a:off x="7823200" y="1509713"/>
            <a:ext cx="377825" cy="1412875"/>
          </a:xfrm>
          <a:prstGeom prst="line">
            <a:avLst/>
          </a:prstGeom>
          <a:noFill/>
          <a:ln w="9525">
            <a:solidFill>
              <a:srgbClr val="FF3300"/>
            </a:solidFill>
            <a:round/>
            <a:headEnd/>
            <a:tailEnd type="arrow" w="med" len="med"/>
          </a:ln>
        </p:spPr>
        <p:txBody>
          <a:bodyPr/>
          <a:lstStyle/>
          <a:p>
            <a:endParaRPr lang="it-IT"/>
          </a:p>
        </p:txBody>
      </p:sp>
      <p:sp>
        <p:nvSpPr>
          <p:cNvPr id="208937" name="Line 41"/>
          <p:cNvSpPr>
            <a:spLocks noChangeShapeType="1"/>
          </p:cNvSpPr>
          <p:nvPr/>
        </p:nvSpPr>
        <p:spPr bwMode="auto">
          <a:xfrm flipV="1">
            <a:off x="6440488" y="2892425"/>
            <a:ext cx="0" cy="436563"/>
          </a:xfrm>
          <a:prstGeom prst="line">
            <a:avLst/>
          </a:prstGeom>
          <a:noFill/>
          <a:ln w="9525">
            <a:solidFill>
              <a:srgbClr val="FF3300"/>
            </a:solidFill>
            <a:round/>
            <a:headEnd/>
            <a:tailEnd type="arrow" w="med" len="med"/>
          </a:ln>
        </p:spPr>
        <p:txBody>
          <a:bodyPr/>
          <a:lstStyle/>
          <a:p>
            <a:endParaRPr lang="it-IT"/>
          </a:p>
        </p:txBody>
      </p:sp>
      <p:sp>
        <p:nvSpPr>
          <p:cNvPr id="208938" name="Line 42"/>
          <p:cNvSpPr>
            <a:spLocks noChangeShapeType="1"/>
          </p:cNvSpPr>
          <p:nvPr/>
        </p:nvSpPr>
        <p:spPr bwMode="auto">
          <a:xfrm flipH="1">
            <a:off x="5094288" y="5122863"/>
            <a:ext cx="465137" cy="465137"/>
          </a:xfrm>
          <a:prstGeom prst="line">
            <a:avLst/>
          </a:prstGeom>
          <a:noFill/>
          <a:ln w="9525">
            <a:solidFill>
              <a:srgbClr val="FF3300"/>
            </a:solidFill>
            <a:round/>
            <a:headEnd/>
            <a:tailEnd type="arrow" w="med" len="med"/>
          </a:ln>
        </p:spPr>
        <p:txBody>
          <a:bodyPr/>
          <a:lstStyle/>
          <a:p>
            <a:endParaRPr lang="it-IT"/>
          </a:p>
        </p:txBody>
      </p:sp>
      <p:sp>
        <p:nvSpPr>
          <p:cNvPr id="208940" name="Line 44"/>
          <p:cNvSpPr>
            <a:spLocks noChangeShapeType="1"/>
          </p:cNvSpPr>
          <p:nvPr/>
        </p:nvSpPr>
        <p:spPr bwMode="auto">
          <a:xfrm>
            <a:off x="5006975" y="5689600"/>
            <a:ext cx="2206625" cy="0"/>
          </a:xfrm>
          <a:prstGeom prst="line">
            <a:avLst/>
          </a:prstGeom>
          <a:noFill/>
          <a:ln w="9525">
            <a:solidFill>
              <a:srgbClr val="FF3300"/>
            </a:solidFill>
            <a:round/>
            <a:headEnd/>
            <a:tailEnd type="arrow" w="med" len="med"/>
          </a:ln>
        </p:spPr>
        <p:txBody>
          <a:bodyPr/>
          <a:lstStyle/>
          <a:p>
            <a:endParaRPr lang="it-IT"/>
          </a:p>
        </p:txBody>
      </p:sp>
      <p:sp>
        <p:nvSpPr>
          <p:cNvPr id="208942" name="Line 46"/>
          <p:cNvSpPr>
            <a:spLocks noChangeShapeType="1"/>
          </p:cNvSpPr>
          <p:nvPr/>
        </p:nvSpPr>
        <p:spPr bwMode="auto">
          <a:xfrm flipV="1">
            <a:off x="7735888" y="4057650"/>
            <a:ext cx="581025" cy="1008063"/>
          </a:xfrm>
          <a:prstGeom prst="line">
            <a:avLst/>
          </a:prstGeom>
          <a:noFill/>
          <a:ln w="9525">
            <a:solidFill>
              <a:srgbClr val="FF3300"/>
            </a:solidFill>
            <a:round/>
            <a:headEnd/>
            <a:tailEnd type="arrow" w="med" len="med"/>
          </a:ln>
        </p:spPr>
        <p:txBody>
          <a:bodyPr/>
          <a:lstStyle/>
          <a:p>
            <a:endParaRPr lang="it-IT"/>
          </a:p>
        </p:txBody>
      </p:sp>
      <p:sp>
        <p:nvSpPr>
          <p:cNvPr id="208946" name="Line 50"/>
          <p:cNvSpPr>
            <a:spLocks noChangeShapeType="1"/>
          </p:cNvSpPr>
          <p:nvPr/>
        </p:nvSpPr>
        <p:spPr bwMode="auto">
          <a:xfrm flipV="1">
            <a:off x="6440488" y="4244975"/>
            <a:ext cx="0" cy="436563"/>
          </a:xfrm>
          <a:prstGeom prst="line">
            <a:avLst/>
          </a:prstGeom>
          <a:noFill/>
          <a:ln w="9525">
            <a:solidFill>
              <a:srgbClr val="FF3300"/>
            </a:solidFill>
            <a:round/>
            <a:headEnd type="arrow" w="med" len="med"/>
            <a:tailEnd/>
          </a:ln>
        </p:spPr>
        <p:txBody>
          <a:bodyPr/>
          <a:lstStyle/>
          <a:p>
            <a:endParaRPr lang="it-IT"/>
          </a:p>
        </p:txBody>
      </p:sp>
      <p:sp>
        <p:nvSpPr>
          <p:cNvPr id="208947" name="Line 51"/>
          <p:cNvSpPr>
            <a:spLocks noChangeShapeType="1"/>
          </p:cNvSpPr>
          <p:nvPr/>
        </p:nvSpPr>
        <p:spPr bwMode="auto">
          <a:xfrm>
            <a:off x="5497513" y="3816350"/>
            <a:ext cx="290512" cy="0"/>
          </a:xfrm>
          <a:prstGeom prst="line">
            <a:avLst/>
          </a:prstGeom>
          <a:noFill/>
          <a:ln w="9525">
            <a:solidFill>
              <a:srgbClr val="FF3300"/>
            </a:solidFill>
            <a:round/>
            <a:headEnd/>
            <a:tailEnd type="arrow" w="med" len="med"/>
          </a:ln>
        </p:spPr>
        <p:txBody>
          <a:bodyPr/>
          <a:lstStyle/>
          <a:p>
            <a:endParaRPr lang="it-IT"/>
          </a:p>
        </p:txBody>
      </p:sp>
      <p:sp>
        <p:nvSpPr>
          <p:cNvPr id="208948" name="Line 52"/>
          <p:cNvSpPr>
            <a:spLocks noChangeShapeType="1"/>
          </p:cNvSpPr>
          <p:nvPr/>
        </p:nvSpPr>
        <p:spPr bwMode="auto">
          <a:xfrm flipV="1">
            <a:off x="7448550" y="1320800"/>
            <a:ext cx="0" cy="3875088"/>
          </a:xfrm>
          <a:prstGeom prst="line">
            <a:avLst/>
          </a:prstGeom>
          <a:noFill/>
          <a:ln w="9525">
            <a:solidFill>
              <a:srgbClr val="FF3300"/>
            </a:solidFill>
            <a:round/>
            <a:headEnd/>
            <a:tailEnd type="arrow" w="med" len="med"/>
          </a:ln>
        </p:spPr>
        <p:txBody>
          <a:bodyPr/>
          <a:lstStyle/>
          <a:p>
            <a:endParaRPr lang="it-IT"/>
          </a:p>
        </p:txBody>
      </p:sp>
      <p:grpSp>
        <p:nvGrpSpPr>
          <p:cNvPr id="6" name="Group 69"/>
          <p:cNvGrpSpPr>
            <a:grpSpLocks/>
          </p:cNvGrpSpPr>
          <p:nvPr/>
        </p:nvGrpSpPr>
        <p:grpSpPr bwMode="auto">
          <a:xfrm>
            <a:off x="2641600" y="4702175"/>
            <a:ext cx="349250" cy="212725"/>
            <a:chOff x="1664" y="2962"/>
            <a:chExt cx="220" cy="134"/>
          </a:xfrm>
        </p:grpSpPr>
        <p:sp>
          <p:nvSpPr>
            <p:cNvPr id="70706" name="Line 55"/>
            <p:cNvSpPr>
              <a:spLocks noChangeShapeType="1"/>
            </p:cNvSpPr>
            <p:nvPr/>
          </p:nvSpPr>
          <p:spPr bwMode="auto">
            <a:xfrm flipH="1">
              <a:off x="1664" y="2962"/>
              <a:ext cx="183" cy="106"/>
            </a:xfrm>
            <a:prstGeom prst="line">
              <a:avLst/>
            </a:prstGeom>
            <a:noFill/>
            <a:ln w="9525">
              <a:solidFill>
                <a:schemeClr val="tx1"/>
              </a:solidFill>
              <a:round/>
              <a:headEnd/>
              <a:tailEnd/>
            </a:ln>
          </p:spPr>
          <p:txBody>
            <a:bodyPr/>
            <a:lstStyle/>
            <a:p>
              <a:endParaRPr lang="it-IT"/>
            </a:p>
          </p:txBody>
        </p:sp>
        <p:sp>
          <p:nvSpPr>
            <p:cNvPr id="70707" name="Line 56"/>
            <p:cNvSpPr>
              <a:spLocks noChangeShapeType="1"/>
            </p:cNvSpPr>
            <p:nvPr/>
          </p:nvSpPr>
          <p:spPr bwMode="auto">
            <a:xfrm flipH="1">
              <a:off x="1701" y="2990"/>
              <a:ext cx="183" cy="106"/>
            </a:xfrm>
            <a:prstGeom prst="line">
              <a:avLst/>
            </a:prstGeom>
            <a:noFill/>
            <a:ln w="9525">
              <a:solidFill>
                <a:schemeClr val="tx1"/>
              </a:solidFill>
              <a:round/>
              <a:headEnd/>
              <a:tailEnd/>
            </a:ln>
          </p:spPr>
          <p:txBody>
            <a:bodyPr/>
            <a:lstStyle/>
            <a:p>
              <a:endParaRPr lang="it-IT"/>
            </a:p>
          </p:txBody>
        </p:sp>
      </p:grpSp>
      <p:sp>
        <p:nvSpPr>
          <p:cNvPr id="208953" name="Text Box 57"/>
          <p:cNvSpPr txBox="1">
            <a:spLocks noChangeArrowheads="1"/>
          </p:cNvSpPr>
          <p:nvPr/>
        </p:nvSpPr>
        <p:spPr bwMode="auto">
          <a:xfrm>
            <a:off x="3055938" y="4408488"/>
            <a:ext cx="1582737" cy="396875"/>
          </a:xfrm>
          <a:prstGeom prst="rect">
            <a:avLst/>
          </a:prstGeom>
          <a:noFill/>
          <a:ln w="9525">
            <a:noFill/>
            <a:miter lim="800000"/>
            <a:headEnd/>
            <a:tailEnd/>
          </a:ln>
        </p:spPr>
        <p:txBody>
          <a:bodyPr wrap="none">
            <a:spAutoFit/>
          </a:bodyPr>
          <a:lstStyle/>
          <a:p>
            <a:r>
              <a:rPr lang="it-IT" sz="2000"/>
              <a:t>DIURETICO</a:t>
            </a:r>
          </a:p>
        </p:txBody>
      </p:sp>
      <p:grpSp>
        <p:nvGrpSpPr>
          <p:cNvPr id="7" name="Group 60"/>
          <p:cNvGrpSpPr>
            <a:grpSpLocks/>
          </p:cNvGrpSpPr>
          <p:nvPr/>
        </p:nvGrpSpPr>
        <p:grpSpPr bwMode="auto">
          <a:xfrm>
            <a:off x="3903663" y="3570288"/>
            <a:ext cx="73025" cy="363537"/>
            <a:chOff x="2459" y="2249"/>
            <a:chExt cx="46" cy="229"/>
          </a:xfrm>
        </p:grpSpPr>
        <p:sp>
          <p:nvSpPr>
            <p:cNvPr id="70704" name="Line 58"/>
            <p:cNvSpPr>
              <a:spLocks noChangeShapeType="1"/>
            </p:cNvSpPr>
            <p:nvPr/>
          </p:nvSpPr>
          <p:spPr bwMode="auto">
            <a:xfrm>
              <a:off x="2459" y="2249"/>
              <a:ext cx="0" cy="229"/>
            </a:xfrm>
            <a:prstGeom prst="line">
              <a:avLst/>
            </a:prstGeom>
            <a:noFill/>
            <a:ln w="9525">
              <a:solidFill>
                <a:schemeClr val="tx1"/>
              </a:solidFill>
              <a:round/>
              <a:headEnd/>
              <a:tailEnd/>
            </a:ln>
          </p:spPr>
          <p:txBody>
            <a:bodyPr/>
            <a:lstStyle/>
            <a:p>
              <a:endParaRPr lang="it-IT"/>
            </a:p>
          </p:txBody>
        </p:sp>
        <p:sp>
          <p:nvSpPr>
            <p:cNvPr id="70705" name="Line 59"/>
            <p:cNvSpPr>
              <a:spLocks noChangeShapeType="1"/>
            </p:cNvSpPr>
            <p:nvPr/>
          </p:nvSpPr>
          <p:spPr bwMode="auto">
            <a:xfrm>
              <a:off x="2505" y="2249"/>
              <a:ext cx="0" cy="229"/>
            </a:xfrm>
            <a:prstGeom prst="line">
              <a:avLst/>
            </a:prstGeom>
            <a:noFill/>
            <a:ln w="9525">
              <a:solidFill>
                <a:schemeClr val="tx1"/>
              </a:solidFill>
              <a:round/>
              <a:headEnd/>
              <a:tailEnd/>
            </a:ln>
          </p:spPr>
          <p:txBody>
            <a:bodyPr/>
            <a:lstStyle/>
            <a:p>
              <a:endParaRPr lang="it-IT"/>
            </a:p>
          </p:txBody>
        </p:sp>
      </p:grpSp>
      <p:sp>
        <p:nvSpPr>
          <p:cNvPr id="208960" name="Text Box 64"/>
          <p:cNvSpPr txBox="1">
            <a:spLocks noChangeArrowheads="1"/>
          </p:cNvSpPr>
          <p:nvPr/>
        </p:nvSpPr>
        <p:spPr bwMode="auto">
          <a:xfrm>
            <a:off x="3257550" y="2549525"/>
            <a:ext cx="1970088" cy="396875"/>
          </a:xfrm>
          <a:prstGeom prst="rect">
            <a:avLst/>
          </a:prstGeom>
          <a:noFill/>
          <a:ln w="9525">
            <a:noFill/>
            <a:miter lim="800000"/>
            <a:headEnd/>
            <a:tailEnd/>
          </a:ln>
        </p:spPr>
        <p:txBody>
          <a:bodyPr wrap="none">
            <a:spAutoFit/>
          </a:bodyPr>
          <a:lstStyle/>
          <a:p>
            <a:r>
              <a:rPr lang="el-GR" sz="2000">
                <a:cs typeface="Arial" charset="0"/>
              </a:rPr>
              <a:t>β</a:t>
            </a:r>
            <a:r>
              <a:rPr lang="it-IT" sz="2000">
                <a:cs typeface="Arial" charset="0"/>
              </a:rPr>
              <a:t>-</a:t>
            </a:r>
            <a:r>
              <a:rPr lang="it-IT" sz="2000"/>
              <a:t>BLOCCANTE</a:t>
            </a:r>
          </a:p>
        </p:txBody>
      </p:sp>
      <p:grpSp>
        <p:nvGrpSpPr>
          <p:cNvPr id="8" name="Group 65"/>
          <p:cNvGrpSpPr>
            <a:grpSpLocks/>
          </p:cNvGrpSpPr>
          <p:nvPr/>
        </p:nvGrpSpPr>
        <p:grpSpPr bwMode="auto">
          <a:xfrm>
            <a:off x="4873625" y="695325"/>
            <a:ext cx="73025" cy="363538"/>
            <a:chOff x="2459" y="2249"/>
            <a:chExt cx="46" cy="229"/>
          </a:xfrm>
        </p:grpSpPr>
        <p:sp>
          <p:nvSpPr>
            <p:cNvPr id="70702" name="Line 66"/>
            <p:cNvSpPr>
              <a:spLocks noChangeShapeType="1"/>
            </p:cNvSpPr>
            <p:nvPr/>
          </p:nvSpPr>
          <p:spPr bwMode="auto">
            <a:xfrm>
              <a:off x="2459" y="2249"/>
              <a:ext cx="0" cy="229"/>
            </a:xfrm>
            <a:prstGeom prst="line">
              <a:avLst/>
            </a:prstGeom>
            <a:noFill/>
            <a:ln w="9525">
              <a:solidFill>
                <a:schemeClr val="tx1"/>
              </a:solidFill>
              <a:round/>
              <a:headEnd/>
              <a:tailEnd/>
            </a:ln>
          </p:spPr>
          <p:txBody>
            <a:bodyPr/>
            <a:lstStyle/>
            <a:p>
              <a:endParaRPr lang="it-IT"/>
            </a:p>
          </p:txBody>
        </p:sp>
        <p:sp>
          <p:nvSpPr>
            <p:cNvPr id="70703" name="Line 67"/>
            <p:cNvSpPr>
              <a:spLocks noChangeShapeType="1"/>
            </p:cNvSpPr>
            <p:nvPr/>
          </p:nvSpPr>
          <p:spPr bwMode="auto">
            <a:xfrm>
              <a:off x="2505" y="2249"/>
              <a:ext cx="0" cy="229"/>
            </a:xfrm>
            <a:prstGeom prst="line">
              <a:avLst/>
            </a:prstGeom>
            <a:noFill/>
            <a:ln w="9525">
              <a:solidFill>
                <a:schemeClr val="tx1"/>
              </a:solidFill>
              <a:round/>
              <a:headEnd/>
              <a:tailEnd/>
            </a:ln>
          </p:spPr>
          <p:txBody>
            <a:bodyPr/>
            <a:lstStyle/>
            <a:p>
              <a:endParaRPr lang="it-IT"/>
            </a:p>
          </p:txBody>
        </p:sp>
      </p:grpSp>
      <p:sp>
        <p:nvSpPr>
          <p:cNvPr id="208964" name="Text Box 68"/>
          <p:cNvSpPr txBox="1">
            <a:spLocks noChangeArrowheads="1"/>
          </p:cNvSpPr>
          <p:nvPr/>
        </p:nvSpPr>
        <p:spPr bwMode="auto">
          <a:xfrm>
            <a:off x="4532313" y="0"/>
            <a:ext cx="1970087" cy="396875"/>
          </a:xfrm>
          <a:prstGeom prst="rect">
            <a:avLst/>
          </a:prstGeom>
          <a:noFill/>
          <a:ln w="9525">
            <a:noFill/>
            <a:miter lim="800000"/>
            <a:headEnd/>
            <a:tailEnd/>
          </a:ln>
        </p:spPr>
        <p:txBody>
          <a:bodyPr wrap="none">
            <a:spAutoFit/>
          </a:bodyPr>
          <a:lstStyle/>
          <a:p>
            <a:r>
              <a:rPr lang="el-GR" sz="2000">
                <a:cs typeface="Arial" charset="0"/>
              </a:rPr>
              <a:t>β</a:t>
            </a:r>
            <a:r>
              <a:rPr lang="it-IT" sz="2000">
                <a:cs typeface="Arial" charset="0"/>
              </a:rPr>
              <a:t>-</a:t>
            </a:r>
            <a:r>
              <a:rPr lang="it-IT" sz="2000"/>
              <a:t>BLOCCANTE</a:t>
            </a:r>
          </a:p>
        </p:txBody>
      </p:sp>
      <p:sp>
        <p:nvSpPr>
          <p:cNvPr id="208966" name="Line 70"/>
          <p:cNvSpPr>
            <a:spLocks noChangeShapeType="1"/>
          </p:cNvSpPr>
          <p:nvPr/>
        </p:nvSpPr>
        <p:spPr bwMode="auto">
          <a:xfrm>
            <a:off x="7286625" y="2524125"/>
            <a:ext cx="779463" cy="450850"/>
          </a:xfrm>
          <a:prstGeom prst="line">
            <a:avLst/>
          </a:prstGeom>
          <a:noFill/>
          <a:ln w="9525">
            <a:solidFill>
              <a:srgbClr val="FF3300"/>
            </a:solidFill>
            <a:round/>
            <a:headEnd/>
            <a:tailEnd type="arrow" w="med" len="med"/>
          </a:ln>
        </p:spPr>
        <p:txBody>
          <a:bodyPr/>
          <a:lstStyle/>
          <a:p>
            <a:endParaRPr lang="it-IT"/>
          </a:p>
        </p:txBody>
      </p:sp>
      <p:sp>
        <p:nvSpPr>
          <p:cNvPr id="60" name="CasellaDiTesto 59"/>
          <p:cNvSpPr txBox="1"/>
          <p:nvPr/>
        </p:nvSpPr>
        <p:spPr>
          <a:xfrm>
            <a:off x="323528" y="6211669"/>
            <a:ext cx="8820472" cy="646331"/>
          </a:xfrm>
          <a:prstGeom prst="rect">
            <a:avLst/>
          </a:prstGeom>
          <a:noFill/>
        </p:spPr>
        <p:txBody>
          <a:bodyPr wrap="square" rtlCol="0">
            <a:spAutoFit/>
          </a:bodyPr>
          <a:lstStyle/>
          <a:p>
            <a:r>
              <a:rPr lang="it-IT" sz="1200" dirty="0" smtClean="0"/>
              <a:t>Meccanismi neuroendocrini attivati in seguito a una diminuzione della pressione sistemica causata da vasodilatatori. L’evento finale è un aumento della pressione sistemica che pertanto compromette l’efficacia della terapia con vasodilatatori. Tale efficacia può essere preservata attraverso la </a:t>
            </a:r>
            <a:r>
              <a:rPr lang="it-IT" sz="1200" dirty="0" err="1" smtClean="0"/>
              <a:t>co-somministrazione</a:t>
            </a:r>
            <a:r>
              <a:rPr lang="it-IT" sz="1200" dirty="0" smtClean="0"/>
              <a:t> di beta bloccanti e di un diuretico.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8953"/>
                                        </p:tgtEl>
                                        <p:attrNameLst>
                                          <p:attrName>style.visibility</p:attrName>
                                        </p:attrNameLst>
                                      </p:cBhvr>
                                      <p:to>
                                        <p:strVal val="visible"/>
                                      </p:to>
                                    </p:set>
                                    <p:animEffect transition="in" filter="fade">
                                      <p:cBhvr>
                                        <p:cTn id="10" dur="1000"/>
                                        <p:tgtEl>
                                          <p:spTgt spid="2089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2000"/>
                                        <p:tgtEl>
                                          <p:spTgt spid="208907"/>
                                        </p:tgtEl>
                                      </p:cBhvr>
                                    </p:animEffect>
                                    <p:set>
                                      <p:cBhvr>
                                        <p:cTn id="15" dur="1" fill="hold">
                                          <p:stCondLst>
                                            <p:cond delay="1999"/>
                                          </p:stCondLst>
                                        </p:cTn>
                                        <p:tgtEl>
                                          <p:spTgt spid="20890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000"/>
                                        <p:tgtEl>
                                          <p:spTgt spid="208940"/>
                                        </p:tgtEl>
                                      </p:cBhvr>
                                    </p:animEffect>
                                    <p:set>
                                      <p:cBhvr>
                                        <p:cTn id="18" dur="1" fill="hold">
                                          <p:stCondLst>
                                            <p:cond delay="1999"/>
                                          </p:stCondLst>
                                        </p:cTn>
                                        <p:tgtEl>
                                          <p:spTgt spid="20894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2000"/>
                                        <p:tgtEl>
                                          <p:spTgt spid="5"/>
                                        </p:tgtEl>
                                      </p:cBhvr>
                                    </p:animEffect>
                                    <p:set>
                                      <p:cBhvr>
                                        <p:cTn id="21" dur="1" fill="hold">
                                          <p:stCondLst>
                                            <p:cond delay="1999"/>
                                          </p:stCondLst>
                                        </p:cTn>
                                        <p:tgtEl>
                                          <p:spTgt spid="5"/>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000"/>
                                        <p:tgtEl>
                                          <p:spTgt spid="208942"/>
                                        </p:tgtEl>
                                      </p:cBhvr>
                                    </p:animEffect>
                                    <p:set>
                                      <p:cBhvr>
                                        <p:cTn id="24" dur="1" fill="hold">
                                          <p:stCondLst>
                                            <p:cond delay="1999"/>
                                          </p:stCondLst>
                                        </p:cTn>
                                        <p:tgtEl>
                                          <p:spTgt spid="208942"/>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208948"/>
                                        </p:tgtEl>
                                      </p:cBhvr>
                                    </p:animEffect>
                                    <p:set>
                                      <p:cBhvr>
                                        <p:cTn id="27" dur="1" fill="hold">
                                          <p:stCondLst>
                                            <p:cond delay="499"/>
                                          </p:stCondLst>
                                        </p:cTn>
                                        <p:tgtEl>
                                          <p:spTgt spid="208948"/>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208938"/>
                                        </p:tgtEl>
                                      </p:cBhvr>
                                    </p:animEffect>
                                    <p:set>
                                      <p:cBhvr>
                                        <p:cTn id="30" dur="1" fill="hold">
                                          <p:stCondLst>
                                            <p:cond delay="499"/>
                                          </p:stCondLst>
                                        </p:cTn>
                                        <p:tgtEl>
                                          <p:spTgt spid="2089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8960"/>
                                        </p:tgtEl>
                                        <p:attrNameLst>
                                          <p:attrName>style.visibility</p:attrName>
                                        </p:attrNameLst>
                                      </p:cBhvr>
                                      <p:to>
                                        <p:strVal val="visible"/>
                                      </p:to>
                                    </p:set>
                                    <p:animEffect transition="in" filter="fade">
                                      <p:cBhvr>
                                        <p:cTn id="35" dur="1000"/>
                                        <p:tgtEl>
                                          <p:spTgt spid="208960"/>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208916"/>
                                        </p:tgtEl>
                                      </p:cBhvr>
                                    </p:animEffect>
                                    <p:set>
                                      <p:cBhvr>
                                        <p:cTn id="46" dur="1" fill="hold">
                                          <p:stCondLst>
                                            <p:cond delay="499"/>
                                          </p:stCondLst>
                                        </p:cTn>
                                        <p:tgtEl>
                                          <p:spTgt spid="208916"/>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08947"/>
                                        </p:tgtEl>
                                      </p:cBhvr>
                                    </p:animEffect>
                                    <p:set>
                                      <p:cBhvr>
                                        <p:cTn id="49" dur="1" fill="hold">
                                          <p:stCondLst>
                                            <p:cond delay="499"/>
                                          </p:stCondLst>
                                        </p:cTn>
                                        <p:tgtEl>
                                          <p:spTgt spid="20894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208946"/>
                                        </p:tgtEl>
                                      </p:cBhvr>
                                    </p:animEffect>
                                    <p:set>
                                      <p:cBhvr>
                                        <p:cTn id="55" dur="1" fill="hold">
                                          <p:stCondLst>
                                            <p:cond delay="499"/>
                                          </p:stCondLst>
                                        </p:cTn>
                                        <p:tgtEl>
                                          <p:spTgt spid="208946"/>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208915"/>
                                        </p:tgtEl>
                                      </p:cBhvr>
                                    </p:animEffect>
                                    <p:set>
                                      <p:cBhvr>
                                        <p:cTn id="61" dur="1" fill="hold">
                                          <p:stCondLst>
                                            <p:cond delay="499"/>
                                          </p:stCondLst>
                                        </p:cTn>
                                        <p:tgtEl>
                                          <p:spTgt spid="208915"/>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208937"/>
                                        </p:tgtEl>
                                      </p:cBhvr>
                                    </p:animEffect>
                                    <p:set>
                                      <p:cBhvr>
                                        <p:cTn id="64" dur="1" fill="hold">
                                          <p:stCondLst>
                                            <p:cond delay="499"/>
                                          </p:stCondLst>
                                        </p:cTn>
                                        <p:tgtEl>
                                          <p:spTgt spid="20893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1000"/>
                                        <p:tgtEl>
                                          <p:spTgt spid="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8964"/>
                                        </p:tgtEl>
                                        <p:attrNameLst>
                                          <p:attrName>style.visibility</p:attrName>
                                        </p:attrNameLst>
                                      </p:cBhvr>
                                      <p:to>
                                        <p:strVal val="visible"/>
                                      </p:to>
                                    </p:set>
                                    <p:animEffect transition="in" filter="fade">
                                      <p:cBhvr>
                                        <p:cTn id="72" dur="1000"/>
                                        <p:tgtEl>
                                          <p:spTgt spid="20896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208911"/>
                                        </p:tgtEl>
                                      </p:cBhvr>
                                    </p:animEffect>
                                    <p:set>
                                      <p:cBhvr>
                                        <p:cTn id="77" dur="1" fill="hold">
                                          <p:stCondLst>
                                            <p:cond delay="499"/>
                                          </p:stCondLst>
                                        </p:cTn>
                                        <p:tgtEl>
                                          <p:spTgt spid="208911"/>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208935"/>
                                        </p:tgtEl>
                                      </p:cBhvr>
                                    </p:animEffect>
                                    <p:set>
                                      <p:cBhvr>
                                        <p:cTn id="80" dur="1" fill="hold">
                                          <p:stCondLst>
                                            <p:cond delay="499"/>
                                          </p:stCondLst>
                                        </p:cTn>
                                        <p:tgtEl>
                                          <p:spTgt spid="208935"/>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208913"/>
                                        </p:tgtEl>
                                      </p:cBhvr>
                                    </p:animEffect>
                                    <p:set>
                                      <p:cBhvr>
                                        <p:cTn id="83" dur="1" fill="hold">
                                          <p:stCondLst>
                                            <p:cond delay="499"/>
                                          </p:stCondLst>
                                        </p:cTn>
                                        <p:tgtEl>
                                          <p:spTgt spid="208913"/>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208936"/>
                                        </p:tgtEl>
                                      </p:cBhvr>
                                    </p:animEffect>
                                    <p:set>
                                      <p:cBhvr>
                                        <p:cTn id="86" dur="1" fill="hold">
                                          <p:stCondLst>
                                            <p:cond delay="499"/>
                                          </p:stCondLst>
                                        </p:cTn>
                                        <p:tgtEl>
                                          <p:spTgt spid="208936"/>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208933"/>
                                        </p:tgtEl>
                                      </p:cBhvr>
                                    </p:animEffect>
                                    <p:set>
                                      <p:cBhvr>
                                        <p:cTn id="89" dur="1" fill="hold">
                                          <p:stCondLst>
                                            <p:cond delay="499"/>
                                          </p:stCondLst>
                                        </p:cTn>
                                        <p:tgtEl>
                                          <p:spTgt spid="208933"/>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3"/>
                                        </p:tgtEl>
                                      </p:cBhvr>
                                    </p:animEffect>
                                    <p:set>
                                      <p:cBhvr>
                                        <p:cTn id="92" dur="1" fill="hold">
                                          <p:stCondLst>
                                            <p:cond delay="499"/>
                                          </p:stCondLst>
                                        </p:cTn>
                                        <p:tgtEl>
                                          <p:spTgt spid="3"/>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500"/>
                                        <p:tgtEl>
                                          <p:spTgt spid="208966"/>
                                        </p:tgtEl>
                                      </p:cBhvr>
                                    </p:animEffect>
                                    <p:set>
                                      <p:cBhvr>
                                        <p:cTn id="95" dur="1" fill="hold">
                                          <p:stCondLst>
                                            <p:cond delay="499"/>
                                          </p:stCondLst>
                                        </p:cTn>
                                        <p:tgtEl>
                                          <p:spTgt spid="208966"/>
                                        </p:tgtEl>
                                        <p:attrNameLst>
                                          <p:attrName>style.visibility</p:attrName>
                                        </p:attrNameLst>
                                      </p:cBhvr>
                                      <p:to>
                                        <p:strVal val="hidden"/>
                                      </p:to>
                                    </p:set>
                                  </p:childTnLst>
                                </p:cTn>
                              </p:par>
                            </p:childTnLst>
                          </p:cTn>
                        </p:par>
                        <p:par>
                          <p:cTn id="96" fill="hold">
                            <p:stCondLst>
                              <p:cond delay="500"/>
                            </p:stCondLst>
                            <p:childTnLst>
                              <p:par>
                                <p:cTn id="97" presetID="10" presetClass="exit" presetSubtype="0" fill="hold" grpId="0" nodeType="afterEffect">
                                  <p:stCondLst>
                                    <p:cond delay="0"/>
                                  </p:stCondLst>
                                  <p:childTnLst>
                                    <p:animEffect transition="out" filter="fade">
                                      <p:cBhvr>
                                        <p:cTn id="98" dur="500"/>
                                        <p:tgtEl>
                                          <p:spTgt spid="208921"/>
                                        </p:tgtEl>
                                      </p:cBhvr>
                                    </p:animEffect>
                                    <p:set>
                                      <p:cBhvr>
                                        <p:cTn id="99" dur="1" fill="hold">
                                          <p:stCondLst>
                                            <p:cond delay="499"/>
                                          </p:stCondLst>
                                        </p:cTn>
                                        <p:tgtEl>
                                          <p:spTgt spid="2089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7" grpId="0" animBg="1"/>
      <p:bldP spid="208911" grpId="0" animBg="1"/>
      <p:bldP spid="208913" grpId="0" animBg="1"/>
      <p:bldP spid="208915" grpId="0" animBg="1"/>
      <p:bldP spid="208916" grpId="0" animBg="1"/>
      <p:bldP spid="208921" grpId="0" animBg="1"/>
      <p:bldP spid="208933" grpId="0" animBg="1"/>
      <p:bldP spid="208935" grpId="0" animBg="1"/>
      <p:bldP spid="208936" grpId="0" animBg="1"/>
      <p:bldP spid="208937" grpId="0" animBg="1"/>
      <p:bldP spid="208938" grpId="0" animBg="1"/>
      <p:bldP spid="208940" grpId="0" animBg="1"/>
      <p:bldP spid="208942" grpId="0" animBg="1"/>
      <p:bldP spid="208946" grpId="0" animBg="1"/>
      <p:bldP spid="208947" grpId="0" animBg="1"/>
      <p:bldP spid="208948" grpId="0" animBg="1"/>
      <p:bldP spid="208953" grpId="0"/>
      <p:bldP spid="208960" grpId="0"/>
      <p:bldP spid="208964" grpId="0"/>
      <p:bldP spid="208966"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9765" t="4763" r="19193" b="12384"/>
          <a:stretch>
            <a:fillRect/>
          </a:stretch>
        </p:blipFill>
        <p:spPr>
          <a:xfrm>
            <a:off x="1331640" y="548680"/>
            <a:ext cx="6495975" cy="5358496"/>
          </a:xfrm>
          <a:prstGeom prst="rect">
            <a:avLst/>
          </a:prstGeom>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cstate="print"/>
          <a:srcRect/>
          <a:stretch>
            <a:fillRect/>
          </a:stretch>
        </p:blipFill>
        <p:spPr bwMode="auto">
          <a:xfrm>
            <a:off x="1057275" y="523875"/>
            <a:ext cx="7029450" cy="581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3554" name="Picture 2" descr="Tab"/>
          <p:cNvPicPr>
            <a:picLocks noChangeAspect="1" noChangeArrowheads="1"/>
          </p:cNvPicPr>
          <p:nvPr/>
        </p:nvPicPr>
        <p:blipFill>
          <a:blip r:embed="rId3" cstate="print"/>
          <a:srcRect/>
          <a:stretch>
            <a:fillRect/>
          </a:stretch>
        </p:blipFill>
        <p:spPr bwMode="auto">
          <a:xfrm>
            <a:off x="72008" y="4552510"/>
            <a:ext cx="5508104" cy="2116850"/>
          </a:xfrm>
          <a:prstGeom prst="rect">
            <a:avLst/>
          </a:prstGeom>
          <a:noFill/>
          <a:ln w="9525">
            <a:noFill/>
            <a:miter lim="800000"/>
            <a:headEnd/>
            <a:tailEnd/>
          </a:ln>
        </p:spPr>
      </p:pic>
      <p:pic>
        <p:nvPicPr>
          <p:cNvPr id="23555" name="Picture 3" descr="3684914004"/>
          <p:cNvPicPr>
            <a:picLocks noChangeAspect="1" noChangeArrowheads="1"/>
          </p:cNvPicPr>
          <p:nvPr/>
        </p:nvPicPr>
        <p:blipFill>
          <a:blip r:embed="rId4" cstate="print"/>
          <a:srcRect/>
          <a:stretch>
            <a:fillRect/>
          </a:stretch>
        </p:blipFill>
        <p:spPr bwMode="auto">
          <a:xfrm>
            <a:off x="5551487" y="2971800"/>
            <a:ext cx="3592513" cy="3886200"/>
          </a:xfrm>
          <a:prstGeom prst="rect">
            <a:avLst/>
          </a:prstGeom>
          <a:noFill/>
          <a:ln w="9525">
            <a:noFill/>
            <a:miter lim="800000"/>
            <a:headEnd/>
            <a:tailEnd/>
          </a:ln>
        </p:spPr>
      </p:pic>
      <p:sp>
        <p:nvSpPr>
          <p:cNvPr id="23556" name="Rectangle 4"/>
          <p:cNvSpPr>
            <a:spLocks noChangeArrowheads="1"/>
          </p:cNvSpPr>
          <p:nvPr/>
        </p:nvSpPr>
        <p:spPr bwMode="auto">
          <a:xfrm>
            <a:off x="609600" y="1981200"/>
            <a:ext cx="1412875" cy="457200"/>
          </a:xfrm>
          <a:prstGeom prst="rect">
            <a:avLst/>
          </a:prstGeom>
          <a:noFill/>
          <a:ln w="9525">
            <a:noFill/>
            <a:miter lim="800000"/>
            <a:headEnd/>
            <a:tailEnd/>
          </a:ln>
        </p:spPr>
        <p:txBody>
          <a:bodyPr wrap="none">
            <a:spAutoFit/>
          </a:bodyPr>
          <a:lstStyle/>
          <a:p>
            <a:r>
              <a:rPr lang="it-IT"/>
              <a:t>F = </a:t>
            </a:r>
            <a:r>
              <a:rPr lang="it-IT">
                <a:solidFill>
                  <a:srgbClr val="E3292B"/>
                </a:solidFill>
                <a:latin typeface="Symbol" pitchFamily="-64" charset="2"/>
                <a:sym typeface="Symbol" pitchFamily="-64" charset="2"/>
              </a:rPr>
              <a:t></a:t>
            </a:r>
            <a:r>
              <a:rPr lang="it-IT">
                <a:solidFill>
                  <a:srgbClr val="E3292B"/>
                </a:solidFill>
              </a:rPr>
              <a:t>P</a:t>
            </a:r>
            <a:r>
              <a:rPr lang="it-IT"/>
              <a:t>/R</a:t>
            </a:r>
          </a:p>
        </p:txBody>
      </p:sp>
      <p:pic>
        <p:nvPicPr>
          <p:cNvPr id="5" name="Picture 2" descr="3684915008"/>
          <p:cNvPicPr>
            <a:picLocks noChangeAspect="1" noChangeArrowheads="1"/>
          </p:cNvPicPr>
          <p:nvPr/>
        </p:nvPicPr>
        <p:blipFill>
          <a:blip r:embed="rId5" cstate="print"/>
          <a:srcRect/>
          <a:stretch>
            <a:fillRect/>
          </a:stretch>
        </p:blipFill>
        <p:spPr bwMode="auto">
          <a:xfrm>
            <a:off x="6" y="5"/>
            <a:ext cx="6196980" cy="29674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Picture 2" descr="Risultati immagini per ruolo del rimodellamento del miocardio"/>
          <p:cNvPicPr>
            <a:picLocks noChangeAspect="1" noChangeArrowheads="1"/>
          </p:cNvPicPr>
          <p:nvPr/>
        </p:nvPicPr>
        <p:blipFill>
          <a:blip r:embed="rId2" cstate="print"/>
          <a:srcRect/>
          <a:stretch>
            <a:fillRect/>
          </a:stretch>
        </p:blipFill>
        <p:spPr bwMode="auto">
          <a:xfrm>
            <a:off x="9566" y="188640"/>
            <a:ext cx="9134434" cy="6325751"/>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subTitle" idx="1"/>
          </p:nvPr>
        </p:nvSpPr>
        <p:spPr>
          <a:xfrm>
            <a:off x="251520" y="0"/>
            <a:ext cx="8388424" cy="3852664"/>
          </a:xfrm>
          <a:solidFill>
            <a:schemeClr val="bg1"/>
          </a:solidFill>
        </p:spPr>
        <p:txBody>
          <a:bodyPr>
            <a:normAutofit/>
          </a:bodyPr>
          <a:lstStyle/>
          <a:p>
            <a:pPr marL="609600" indent="-609600" eaLnBrk="1" hangingPunct="1"/>
            <a:r>
              <a:rPr lang="it-IT" sz="2000" dirty="0" smtClean="0"/>
              <a:t>La regolazione dei gradienti pressori avviene principalmente modificando le resistenze periferiche (vasocostrizione/dilatazione delle arteriole)</a:t>
            </a:r>
          </a:p>
          <a:p>
            <a:pPr marL="609600" indent="-609600" eaLnBrk="1" hangingPunct="1"/>
            <a:r>
              <a:rPr lang="it-IT" sz="2000" dirty="0" smtClean="0"/>
              <a:t>Questo è fondamentale per:</a:t>
            </a:r>
          </a:p>
          <a:p>
            <a:pPr marL="609600" indent="-609600" eaLnBrk="1" hangingPunct="1"/>
            <a:endParaRPr lang="it-IT" sz="2800" dirty="0" smtClean="0"/>
          </a:p>
          <a:p>
            <a:pPr marL="609600" indent="-609600" eaLnBrk="1" hangingPunct="1"/>
            <a:r>
              <a:rPr lang="it-IT" sz="2000" dirty="0" smtClean="0">
                <a:solidFill>
                  <a:srgbClr val="FF0000"/>
                </a:solidFill>
              </a:rPr>
              <a:t>1. Garantire il normale flusso di sangue ai capillari (con velocità e pressione idraulica tale da garantire un corretto scambio)</a:t>
            </a:r>
          </a:p>
          <a:p>
            <a:pPr marL="609600" indent="-609600" eaLnBrk="1" hangingPunct="1"/>
            <a:endParaRPr lang="it-IT" sz="2000" dirty="0" smtClean="0"/>
          </a:p>
          <a:p>
            <a:pPr marL="609600" indent="-609600" eaLnBrk="1" hangingPunct="1"/>
            <a:r>
              <a:rPr lang="it-IT" sz="2000" dirty="0" smtClean="0">
                <a:solidFill>
                  <a:srgbClr val="7030A0"/>
                </a:solidFill>
              </a:rPr>
              <a:t>2. Rispondere a variazioni di Volume del sangue</a:t>
            </a:r>
          </a:p>
          <a:p>
            <a:pPr marL="609600" indent="-609600" eaLnBrk="1" hangingPunct="1"/>
            <a:endParaRPr lang="it-IT" sz="2000" dirty="0" smtClean="0"/>
          </a:p>
          <a:p>
            <a:pPr marL="609600" indent="-609600" eaLnBrk="1" hangingPunct="1"/>
            <a:r>
              <a:rPr lang="it-IT" sz="2000" dirty="0" smtClean="0">
                <a:solidFill>
                  <a:srgbClr val="00B050"/>
                </a:solidFill>
              </a:rPr>
              <a:t>3. Variare il flusso del sangue in base alle esigenze metaboliche dei vari tessuti</a:t>
            </a:r>
          </a:p>
          <a:p>
            <a:pPr marL="609600" indent="-609600" eaLnBrk="1" hangingPunct="1"/>
            <a:endParaRPr lang="it-IT" dirty="0" smtClean="0"/>
          </a:p>
        </p:txBody>
      </p:sp>
      <p:pic>
        <p:nvPicPr>
          <p:cNvPr id="3" name="Picture 2" descr="3684915011"/>
          <p:cNvPicPr>
            <a:picLocks noChangeAspect="1" noChangeArrowheads="1"/>
          </p:cNvPicPr>
          <p:nvPr/>
        </p:nvPicPr>
        <p:blipFill>
          <a:blip r:embed="rId3" cstate="print"/>
          <a:srcRect r="58470" b="19874"/>
          <a:stretch>
            <a:fillRect/>
          </a:stretch>
        </p:blipFill>
        <p:spPr bwMode="auto">
          <a:xfrm>
            <a:off x="1763688" y="3619343"/>
            <a:ext cx="2445303" cy="3238657"/>
          </a:xfrm>
          <a:prstGeom prst="rect">
            <a:avLst/>
          </a:prstGeom>
          <a:noFill/>
          <a:ln w="9525">
            <a:noFill/>
            <a:miter lim="800000"/>
            <a:headEnd/>
            <a:tailEnd/>
          </a:ln>
        </p:spPr>
      </p:pic>
      <p:pic>
        <p:nvPicPr>
          <p:cNvPr id="4" name="Picture 2" descr="http://testdimedicina.altervista.org/blog/wp-content/uploads/2013/06/tn_Iperemia-attiva-e-reattiva.png"/>
          <p:cNvPicPr>
            <a:picLocks noChangeAspect="1" noChangeArrowheads="1"/>
          </p:cNvPicPr>
          <p:nvPr/>
        </p:nvPicPr>
        <p:blipFill>
          <a:blip r:embed="rId4" cstate="print"/>
          <a:srcRect/>
          <a:stretch>
            <a:fillRect/>
          </a:stretch>
        </p:blipFill>
        <p:spPr bwMode="auto">
          <a:xfrm>
            <a:off x="4860032" y="3848345"/>
            <a:ext cx="3024336" cy="300965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7" name="Rectangle 1"/>
          <p:cNvSpPr>
            <a:spLocks noChangeArrowheads="1"/>
          </p:cNvSpPr>
          <p:nvPr/>
        </p:nvSpPr>
        <p:spPr bwMode="auto">
          <a:xfrm>
            <a:off x="0" y="358775"/>
            <a:ext cx="9144000" cy="522288"/>
          </a:xfrm>
          <a:prstGeom prst="rect">
            <a:avLst/>
          </a:prstGeom>
          <a:noFill/>
          <a:ln w="9525">
            <a:noFill/>
            <a:round/>
            <a:headEnd/>
            <a:tailEnd/>
          </a:ln>
          <a:effectLst/>
        </p:spPr>
        <p:txBody>
          <a:bodyPr lIns="82440" tIns="41040" rIns="82440" bIns="41040">
            <a:spAutoFit/>
          </a:bodyPr>
          <a:lstStyle/>
          <a:p>
            <a:pPr algn="ctr">
              <a:lnSpc>
                <a:spcPct val="80000"/>
              </a:lnSpc>
              <a:buClr>
                <a:srgbClr val="FFF0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a:solidFill>
                  <a:srgbClr val="FFF000"/>
                </a:solidFill>
                <a:latin typeface="Arial" charset="0"/>
              </a:rPr>
              <a:t>Meccanismi di sviluppo </a:t>
            </a:r>
          </a:p>
        </p:txBody>
      </p:sp>
      <p:sp>
        <p:nvSpPr>
          <p:cNvPr id="9218" name="Text Box 2"/>
          <p:cNvSpPr txBox="1">
            <a:spLocks noChangeArrowheads="1"/>
          </p:cNvSpPr>
          <p:nvPr/>
        </p:nvSpPr>
        <p:spPr bwMode="auto">
          <a:xfrm>
            <a:off x="358775" y="2022475"/>
            <a:ext cx="8569325" cy="2062163"/>
          </a:xfrm>
          <a:prstGeom prst="rect">
            <a:avLst/>
          </a:prstGeom>
          <a:gradFill rotWithShape="0">
            <a:gsLst>
              <a:gs pos="0">
                <a:srgbClr val="000066"/>
              </a:gs>
              <a:gs pos="100000">
                <a:srgbClr val="000000">
                  <a:alpha val="50000"/>
                </a:srgbClr>
              </a:gs>
            </a:gsLst>
            <a:path path="shape">
              <a:fillToRect l="50000" t="50000" r="50000" b="50000"/>
            </a:path>
          </a:gradFill>
          <a:ln w="9525">
            <a:noFill/>
            <a:round/>
            <a:headEnd/>
            <a:tailEnd/>
          </a:ln>
          <a:effectLst>
            <a:outerShdw dist="17819" dir="2700000" algn="ctr" rotWithShape="0">
              <a:srgbClr val="00003C"/>
            </a:outerShdw>
          </a:effectLst>
        </p:spPr>
        <p:txBody>
          <a:bodyPr lIns="82440" tIns="41040" rIns="82440" bIns="41040" anchor="ctr">
            <a:spAutoFit/>
          </a:bodyPr>
          <a:lstStyle/>
          <a:p>
            <a:pPr algn="ctr">
              <a:lnSpc>
                <a:spcPct val="90000"/>
              </a:lnSpc>
              <a:buClr>
                <a:srgbClr val="FFFF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a:solidFill>
                <a:srgbClr val="FFFF00"/>
              </a:solidFill>
              <a:latin typeface="Arial" charset="0"/>
            </a:endParaRPr>
          </a:p>
          <a:p>
            <a:pPr algn="ctr">
              <a:lnSpc>
                <a:spcPct val="90000"/>
              </a:lnSpc>
              <a:buClr>
                <a:srgbClr val="FFFF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a:solidFill>
                  <a:srgbClr val="FFFF00"/>
                </a:solidFill>
                <a:latin typeface="Arial" charset="0"/>
              </a:rPr>
              <a:t>pressione arteriosa =</a:t>
            </a:r>
            <a:r>
              <a:rPr lang="en-GB" sz="2800" b="1">
                <a:solidFill>
                  <a:srgbClr val="FFFFFF"/>
                </a:solidFill>
                <a:latin typeface="Arial" charset="0"/>
              </a:rPr>
              <a:t> </a:t>
            </a:r>
          </a:p>
          <a:p>
            <a:pPr algn="ctr">
              <a:lnSpc>
                <a:spcPct val="90000"/>
              </a:lnSpc>
              <a:spcBef>
                <a:spcPts val="1750"/>
              </a:spcBef>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a:solidFill>
                  <a:srgbClr val="FFFFFF"/>
                </a:solidFill>
                <a:latin typeface="Arial" charset="0"/>
              </a:rPr>
              <a:t>portata cardiaca x resistenze periferiche totali</a:t>
            </a:r>
          </a:p>
          <a:p>
            <a:pPr algn="ctr">
              <a:lnSpc>
                <a:spcPct val="90000"/>
              </a:lnSpc>
              <a:spcBef>
                <a:spcPts val="1750"/>
              </a:spcBef>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b="1">
              <a:solidFill>
                <a:srgbClr val="FFFFFF"/>
              </a:solidFill>
              <a:latin typeface="Arial" charset="0"/>
            </a:endParaRPr>
          </a:p>
        </p:txBody>
      </p:sp>
      <p:sp>
        <p:nvSpPr>
          <p:cNvPr id="9219" name="Text Box 3"/>
          <p:cNvSpPr txBox="1">
            <a:spLocks noChangeArrowheads="1"/>
          </p:cNvSpPr>
          <p:nvPr/>
        </p:nvSpPr>
        <p:spPr bwMode="auto">
          <a:xfrm>
            <a:off x="3908425" y="1381125"/>
            <a:ext cx="1136650" cy="463550"/>
          </a:xfrm>
          <a:prstGeom prst="rect">
            <a:avLst/>
          </a:prstGeom>
          <a:noFill/>
          <a:ln w="9525">
            <a:noFill/>
            <a:round/>
            <a:headEnd/>
            <a:tailEnd/>
          </a:ln>
          <a:effectLst/>
        </p:spPr>
        <p:txBody>
          <a:bodyPr wrap="none" lIns="82440" tIns="41040" rIns="82440" bIns="41040" anchor="ctr">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500">
                <a:solidFill>
                  <a:srgbClr val="FFFFFF"/>
                </a:solidFill>
                <a:latin typeface="Arial" charset="0"/>
              </a:rPr>
              <a:t>Poiché</a:t>
            </a:r>
          </a:p>
        </p:txBody>
      </p:sp>
      <p:sp>
        <p:nvSpPr>
          <p:cNvPr id="9220" name="Text Box 4"/>
          <p:cNvSpPr txBox="1">
            <a:spLocks noChangeArrowheads="1"/>
          </p:cNvSpPr>
          <p:nvPr/>
        </p:nvSpPr>
        <p:spPr bwMode="auto">
          <a:xfrm>
            <a:off x="358775" y="4516438"/>
            <a:ext cx="7080250" cy="425450"/>
          </a:xfrm>
          <a:prstGeom prst="rect">
            <a:avLst/>
          </a:prstGeom>
          <a:noFill/>
          <a:ln w="9525">
            <a:noFill/>
            <a:round/>
            <a:headEnd/>
            <a:tailEnd/>
          </a:ln>
          <a:effectLst/>
        </p:spPr>
        <p:txBody>
          <a:bodyPr wrap="none" lIns="82440" tIns="41040" rIns="82440" bIns="41040" anchor="ctr">
            <a:spAutoFit/>
          </a:bodyPr>
          <a:lstStyle/>
          <a:p>
            <a:pPr>
              <a:lnSpc>
                <a:spcPct val="9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500">
                <a:solidFill>
                  <a:srgbClr val="FFFFFF"/>
                </a:solidFill>
                <a:latin typeface="Arial" charset="0"/>
              </a:rPr>
              <a:t>i meccanismi ipertensivi possono agire mediante:</a:t>
            </a:r>
          </a:p>
        </p:txBody>
      </p:sp>
      <p:sp>
        <p:nvSpPr>
          <p:cNvPr id="9221" name="Oval 5"/>
          <p:cNvSpPr>
            <a:spLocks noChangeArrowheads="1"/>
          </p:cNvSpPr>
          <p:nvPr/>
        </p:nvSpPr>
        <p:spPr bwMode="auto">
          <a:xfrm>
            <a:off x="358775" y="5400675"/>
            <a:ext cx="204788" cy="206375"/>
          </a:xfrm>
          <a:prstGeom prst="ellipse">
            <a:avLst/>
          </a:prstGeom>
          <a:gradFill rotWithShape="0">
            <a:gsLst>
              <a:gs pos="0">
                <a:srgbClr val="FFFFFF"/>
              </a:gs>
              <a:gs pos="100000">
                <a:srgbClr val="FFFF00"/>
              </a:gs>
            </a:gsLst>
            <a:path path="shape">
              <a:fillToRect l="50000" t="50000" r="50000" b="50000"/>
            </a:path>
          </a:gradFill>
          <a:ln w="9525">
            <a:noFill/>
            <a:round/>
            <a:headEnd/>
            <a:tailEnd/>
          </a:ln>
          <a:effectLst>
            <a:outerShdw dist="17819" dir="2700000" algn="ctr" rotWithShape="0">
              <a:srgbClr val="000000"/>
            </a:outerShdw>
          </a:effectLst>
        </p:spPr>
        <p:txBody>
          <a:bodyPr wrap="none" anchor="ctr"/>
          <a:lstStyle/>
          <a:p>
            <a:endParaRPr lang="it-IT"/>
          </a:p>
        </p:txBody>
      </p:sp>
      <p:sp>
        <p:nvSpPr>
          <p:cNvPr id="9222" name="Oval 6"/>
          <p:cNvSpPr>
            <a:spLocks noChangeArrowheads="1"/>
          </p:cNvSpPr>
          <p:nvPr/>
        </p:nvSpPr>
        <p:spPr bwMode="auto">
          <a:xfrm>
            <a:off x="358775" y="6119813"/>
            <a:ext cx="204788" cy="204787"/>
          </a:xfrm>
          <a:prstGeom prst="ellipse">
            <a:avLst/>
          </a:prstGeom>
          <a:gradFill rotWithShape="0">
            <a:gsLst>
              <a:gs pos="0">
                <a:srgbClr val="FFFFFF"/>
              </a:gs>
              <a:gs pos="100000">
                <a:srgbClr val="FFFF00"/>
              </a:gs>
            </a:gsLst>
            <a:path path="shape">
              <a:fillToRect l="50000" t="50000" r="50000" b="50000"/>
            </a:path>
          </a:gradFill>
          <a:ln w="9525">
            <a:noFill/>
            <a:round/>
            <a:headEnd/>
            <a:tailEnd/>
          </a:ln>
          <a:effectLst>
            <a:outerShdw dist="17819" dir="2700000" algn="ctr" rotWithShape="0">
              <a:srgbClr val="000000"/>
            </a:outerShdw>
          </a:effectLst>
        </p:spPr>
        <p:txBody>
          <a:bodyPr wrap="none" anchor="ctr"/>
          <a:lstStyle/>
          <a:p>
            <a:endParaRPr lang="it-IT"/>
          </a:p>
        </p:txBody>
      </p:sp>
      <p:sp>
        <p:nvSpPr>
          <p:cNvPr id="9223" name="Text Box 7"/>
          <p:cNvSpPr txBox="1">
            <a:spLocks noChangeArrowheads="1"/>
          </p:cNvSpPr>
          <p:nvPr/>
        </p:nvSpPr>
        <p:spPr bwMode="auto">
          <a:xfrm>
            <a:off x="717550" y="5270500"/>
            <a:ext cx="5265738" cy="463550"/>
          </a:xfrm>
          <a:prstGeom prst="rect">
            <a:avLst/>
          </a:prstGeom>
          <a:noFill/>
          <a:ln w="9525">
            <a:noFill/>
            <a:round/>
            <a:headEnd/>
            <a:tailEnd/>
          </a:ln>
          <a:effectLst/>
        </p:spPr>
        <p:txBody>
          <a:bodyPr wrap="none" lIns="82440" tIns="41040" rIns="82440" bIns="41040" anchor="ctr">
            <a:spAutoFit/>
          </a:bodyPr>
          <a:lstStyle/>
          <a:p>
            <a:pPr algn="ct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500">
                <a:solidFill>
                  <a:srgbClr val="FFFFFF"/>
                </a:solidFill>
                <a:latin typeface="Arial" charset="0"/>
              </a:rPr>
              <a:t>aumento delle resistenze periferiche</a:t>
            </a:r>
          </a:p>
        </p:txBody>
      </p:sp>
      <p:sp>
        <p:nvSpPr>
          <p:cNvPr id="9224" name="Text Box 8"/>
          <p:cNvSpPr txBox="1">
            <a:spLocks noChangeArrowheads="1"/>
          </p:cNvSpPr>
          <p:nvPr/>
        </p:nvSpPr>
        <p:spPr bwMode="auto">
          <a:xfrm>
            <a:off x="717550" y="5989638"/>
            <a:ext cx="4525963" cy="463550"/>
          </a:xfrm>
          <a:prstGeom prst="rect">
            <a:avLst/>
          </a:prstGeom>
          <a:noFill/>
          <a:ln w="9525">
            <a:noFill/>
            <a:round/>
            <a:headEnd/>
            <a:tailEnd/>
          </a:ln>
          <a:effectLst/>
        </p:spPr>
        <p:txBody>
          <a:bodyPr wrap="none" lIns="82440" tIns="41040" rIns="82440" bIns="41040" anchor="ctr">
            <a:spAutoFit/>
          </a:bodyPr>
          <a:lstStyle/>
          <a:p>
            <a:pPr algn="ct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500">
                <a:solidFill>
                  <a:srgbClr val="FFFFFF"/>
                </a:solidFill>
                <a:latin typeface="Arial" charset="0"/>
              </a:rPr>
              <a:t>aumento della portata cardiaca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1785" t="4287" r="10101" b="4763"/>
          <a:stretch>
            <a:fillRect/>
          </a:stretch>
        </p:blipFill>
        <p:spPr>
          <a:xfrm>
            <a:off x="971600" y="285812"/>
            <a:ext cx="7488832" cy="616734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dirty="0"/>
          </a:p>
        </p:txBody>
      </p:sp>
      <p:sp>
        <p:nvSpPr>
          <p:cNvPr id="1026" name="AutoShape 2" descr="Risultati immagini per misurazione della pressione arteriosa con sfigmomanometro"/>
          <p:cNvSpPr>
            <a:spLocks noChangeAspect="1" noChangeArrowheads="1"/>
          </p:cNvSpPr>
          <p:nvPr/>
        </p:nvSpPr>
        <p:spPr bwMode="auto">
          <a:xfrm>
            <a:off x="155575" y="-1630363"/>
            <a:ext cx="6057900" cy="340995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7" name="Picture 3"/>
          <p:cNvPicPr>
            <a:picLocks noChangeAspect="1" noChangeArrowheads="1"/>
          </p:cNvPicPr>
          <p:nvPr/>
        </p:nvPicPr>
        <p:blipFill>
          <a:blip r:embed="rId2" cstate="print"/>
          <a:srcRect/>
          <a:stretch>
            <a:fillRect/>
          </a:stretch>
        </p:blipFill>
        <p:spPr bwMode="auto">
          <a:xfrm>
            <a:off x="323528" y="764704"/>
            <a:ext cx="5330952" cy="3000756"/>
          </a:xfrm>
          <a:prstGeom prst="rect">
            <a:avLst/>
          </a:prstGeom>
          <a:noFill/>
          <a:ln w="9525">
            <a:noFill/>
            <a:miter lim="800000"/>
            <a:headEnd/>
            <a:tailEnd/>
          </a:ln>
        </p:spPr>
      </p:pic>
      <p:sp>
        <p:nvSpPr>
          <p:cNvPr id="7" name="CasellaDiTesto 6"/>
          <p:cNvSpPr txBox="1"/>
          <p:nvPr/>
        </p:nvSpPr>
        <p:spPr>
          <a:xfrm>
            <a:off x="1907704" y="188640"/>
            <a:ext cx="6048672" cy="400110"/>
          </a:xfrm>
          <a:prstGeom prst="rect">
            <a:avLst/>
          </a:prstGeom>
          <a:solidFill>
            <a:schemeClr val="bg1"/>
          </a:solidFill>
        </p:spPr>
        <p:txBody>
          <a:bodyPr wrap="square" rtlCol="0">
            <a:spAutoFit/>
          </a:bodyPr>
          <a:lstStyle/>
          <a:p>
            <a:r>
              <a:rPr lang="it-IT" sz="2000" dirty="0" smtClean="0"/>
              <a:t>MISURAZIONE DELLA PA CON SFIGOMOMANOMETRO</a:t>
            </a:r>
            <a:endParaRPr lang="it-IT" sz="2000" dirty="0"/>
          </a:p>
        </p:txBody>
      </p:sp>
      <p:pic>
        <p:nvPicPr>
          <p:cNvPr id="1028" name="Picture 4"/>
          <p:cNvPicPr>
            <a:picLocks noChangeAspect="1" noChangeArrowheads="1"/>
          </p:cNvPicPr>
          <p:nvPr/>
        </p:nvPicPr>
        <p:blipFill>
          <a:blip r:embed="rId3" cstate="print"/>
          <a:srcRect/>
          <a:stretch>
            <a:fillRect/>
          </a:stretch>
        </p:blipFill>
        <p:spPr bwMode="auto">
          <a:xfrm>
            <a:off x="4012620" y="3789041"/>
            <a:ext cx="5131380" cy="3068960"/>
          </a:xfrm>
          <a:prstGeom prst="rect">
            <a:avLst/>
          </a:prstGeom>
          <a:noFill/>
          <a:ln w="9525">
            <a:noFill/>
            <a:miter lim="800000"/>
            <a:headEnd/>
            <a:tailEnd/>
          </a:ln>
        </p:spPr>
      </p:pic>
      <p:sp>
        <p:nvSpPr>
          <p:cNvPr id="1030" name="AutoShape 6" descr="Misurapressione beurer bc 32"/>
          <p:cNvSpPr>
            <a:spLocks noChangeAspect="1" noChangeArrowheads="1"/>
          </p:cNvSpPr>
          <p:nvPr/>
        </p:nvSpPr>
        <p:spPr bwMode="auto">
          <a:xfrm>
            <a:off x="155575" y="-388938"/>
            <a:ext cx="819150" cy="81915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31" name="Picture 7"/>
          <p:cNvPicPr>
            <a:picLocks noChangeAspect="1" noChangeArrowheads="1"/>
          </p:cNvPicPr>
          <p:nvPr/>
        </p:nvPicPr>
        <p:blipFill>
          <a:blip r:embed="rId4" cstate="print"/>
          <a:srcRect/>
          <a:stretch>
            <a:fillRect/>
          </a:stretch>
        </p:blipFill>
        <p:spPr bwMode="auto">
          <a:xfrm>
            <a:off x="6372200" y="1196752"/>
            <a:ext cx="1440160" cy="1440160"/>
          </a:xfrm>
          <a:prstGeom prst="rect">
            <a:avLst/>
          </a:prstGeom>
          <a:noFill/>
          <a:ln w="9525">
            <a:noFill/>
            <a:miter lim="800000"/>
            <a:headEnd/>
            <a:tailEnd/>
          </a:ln>
        </p:spPr>
      </p:pic>
      <p:pic>
        <p:nvPicPr>
          <p:cNvPr id="11" name="Picture 3"/>
          <p:cNvPicPr>
            <a:picLocks noChangeAspect="1" noChangeArrowheads="1"/>
          </p:cNvPicPr>
          <p:nvPr/>
        </p:nvPicPr>
        <p:blipFill>
          <a:blip r:embed="rId5" cstate="print"/>
          <a:srcRect b="43072"/>
          <a:stretch>
            <a:fillRect/>
          </a:stretch>
        </p:blipFill>
        <p:spPr bwMode="auto">
          <a:xfrm>
            <a:off x="323528" y="4581128"/>
            <a:ext cx="3505200" cy="1903232"/>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539552" y="-243408"/>
            <a:ext cx="8229600" cy="1143000"/>
          </a:xfrm>
        </p:spPr>
        <p:txBody>
          <a:bodyPr>
            <a:normAutofit/>
          </a:bodyPr>
          <a:lstStyle/>
          <a:p>
            <a:pPr algn="ctr"/>
            <a:r>
              <a:rPr lang="it-IT" sz="2000" dirty="0">
                <a:solidFill>
                  <a:schemeClr val="accent2"/>
                </a:solidFill>
              </a:rPr>
              <a:t>OBIETTIVI DELLA TERAPIA</a:t>
            </a:r>
          </a:p>
        </p:txBody>
      </p:sp>
      <p:sp>
        <p:nvSpPr>
          <p:cNvPr id="69635" name="Text Box 3"/>
          <p:cNvSpPr txBox="1">
            <a:spLocks noChangeArrowheads="1"/>
          </p:cNvSpPr>
          <p:nvPr/>
        </p:nvSpPr>
        <p:spPr bwMode="auto">
          <a:xfrm>
            <a:off x="611560" y="620688"/>
            <a:ext cx="7772400" cy="2830513"/>
          </a:xfrm>
          <a:prstGeom prst="rect">
            <a:avLst/>
          </a:prstGeom>
          <a:solidFill>
            <a:schemeClr val="accent6">
              <a:lumMod val="20000"/>
              <a:lumOff val="80000"/>
            </a:schemeClr>
          </a:solidFill>
          <a:ln w="9525">
            <a:noFill/>
            <a:miter lim="800000"/>
            <a:headEnd/>
            <a:tailEnd/>
          </a:ln>
          <a:effectLst/>
        </p:spPr>
        <p:txBody>
          <a:bodyPr lIns="92075" tIns="46038" rIns="92075" bIns="46038">
            <a:spAutoFit/>
          </a:bodyPr>
          <a:lstStyle/>
          <a:p>
            <a:pPr>
              <a:spcBef>
                <a:spcPct val="50000"/>
              </a:spcBef>
              <a:buFontTx/>
              <a:buChar char="-"/>
            </a:pPr>
            <a:r>
              <a:rPr lang="it-IT" sz="2400" dirty="0">
                <a:solidFill>
                  <a:schemeClr val="accent2"/>
                </a:solidFill>
                <a:latin typeface="Arial Rounded MT Bold" pitchFamily="34" charset="0"/>
              </a:rPr>
              <a:t> RIDURRE VALORI PRESSORI</a:t>
            </a:r>
          </a:p>
          <a:p>
            <a:pPr>
              <a:spcBef>
                <a:spcPct val="50000"/>
              </a:spcBef>
              <a:buFontTx/>
              <a:buChar char="-"/>
            </a:pPr>
            <a:r>
              <a:rPr lang="it-IT" sz="2400" dirty="0">
                <a:solidFill>
                  <a:schemeClr val="accent2"/>
                </a:solidFill>
                <a:latin typeface="Arial Rounded MT Bold" pitchFamily="34" charset="0"/>
              </a:rPr>
              <a:t> AUMENTARE SOPRAVVIVENZA</a:t>
            </a:r>
          </a:p>
          <a:p>
            <a:pPr>
              <a:spcBef>
                <a:spcPct val="50000"/>
              </a:spcBef>
              <a:buFontTx/>
              <a:buChar char="-"/>
            </a:pPr>
            <a:r>
              <a:rPr lang="it-IT" sz="2400" dirty="0">
                <a:solidFill>
                  <a:schemeClr val="accent2"/>
                </a:solidFill>
                <a:latin typeface="Arial Rounded MT Bold" pitchFamily="34" charset="0"/>
              </a:rPr>
              <a:t> MINIMA INCIDENZA EFFETTI COLLATERALI</a:t>
            </a:r>
          </a:p>
          <a:p>
            <a:pPr>
              <a:spcBef>
                <a:spcPct val="50000"/>
              </a:spcBef>
              <a:buFontTx/>
              <a:buChar char="-"/>
            </a:pPr>
            <a:r>
              <a:rPr lang="it-IT" sz="2400" dirty="0">
                <a:solidFill>
                  <a:schemeClr val="accent2"/>
                </a:solidFill>
                <a:latin typeface="Arial Rounded MT Bold" pitchFamily="34" charset="0"/>
              </a:rPr>
              <a:t> RIDURRE EVENTUALI DANNI GIA’ PRESENTI (IPERTROFIA CARDIACA, IPERTROFIA MUSCOLATURA VASALE)</a:t>
            </a:r>
          </a:p>
        </p:txBody>
      </p:sp>
      <p:sp>
        <p:nvSpPr>
          <p:cNvPr id="4" name="Text Box 3"/>
          <p:cNvSpPr txBox="1">
            <a:spLocks noChangeArrowheads="1"/>
          </p:cNvSpPr>
          <p:nvPr/>
        </p:nvSpPr>
        <p:spPr bwMode="auto">
          <a:xfrm>
            <a:off x="683568" y="4077072"/>
            <a:ext cx="7467600" cy="2678298"/>
          </a:xfrm>
          <a:prstGeom prst="rect">
            <a:avLst/>
          </a:prstGeom>
          <a:solidFill>
            <a:schemeClr val="accent1">
              <a:lumMod val="20000"/>
              <a:lumOff val="80000"/>
            </a:schemeClr>
          </a:solidFill>
          <a:ln w="9525">
            <a:noFill/>
            <a:miter lim="800000"/>
            <a:headEnd/>
            <a:tailEnd/>
          </a:ln>
          <a:effectLst/>
        </p:spPr>
        <p:txBody>
          <a:bodyPr lIns="92075" tIns="46038" rIns="92075" bIns="46038">
            <a:spAutoFit/>
          </a:bodyPr>
          <a:lstStyle/>
          <a:p>
            <a:pPr>
              <a:spcBef>
                <a:spcPct val="50000"/>
              </a:spcBef>
              <a:buFontTx/>
              <a:buChar char="-"/>
            </a:pPr>
            <a:r>
              <a:rPr lang="it-IT" sz="2400" dirty="0">
                <a:solidFill>
                  <a:schemeClr val="accent2"/>
                </a:solidFill>
                <a:latin typeface="Arial Rounded MT Bold" pitchFamily="34" charset="0"/>
              </a:rPr>
              <a:t>ASSOCIAZIONE FARMACI ATTIVI SU PIU’ MECCANISMI </a:t>
            </a:r>
            <a:r>
              <a:rPr lang="it-IT" sz="2400" dirty="0" err="1">
                <a:solidFill>
                  <a:schemeClr val="accent2"/>
                </a:solidFill>
                <a:latin typeface="Arial Rounded MT Bold" pitchFamily="34" charset="0"/>
              </a:rPr>
              <a:t>DI</a:t>
            </a:r>
            <a:r>
              <a:rPr lang="it-IT" sz="2400" dirty="0">
                <a:solidFill>
                  <a:schemeClr val="accent2"/>
                </a:solidFill>
                <a:latin typeface="Arial Rounded MT Bold" pitchFamily="34" charset="0"/>
              </a:rPr>
              <a:t> CONTROLLO</a:t>
            </a:r>
          </a:p>
          <a:p>
            <a:pPr>
              <a:spcBef>
                <a:spcPct val="50000"/>
              </a:spcBef>
              <a:buFontTx/>
              <a:buChar char="-"/>
            </a:pPr>
            <a:r>
              <a:rPr lang="it-IT" sz="2400" dirty="0">
                <a:solidFill>
                  <a:schemeClr val="accent2"/>
                </a:solidFill>
                <a:latin typeface="Arial Rounded MT Bold" pitchFamily="34" charset="0"/>
              </a:rPr>
              <a:t> DOSAGGI MINIMI PER MINIMIZZARE EFFETTI COLLATERALI</a:t>
            </a:r>
          </a:p>
          <a:p>
            <a:pPr>
              <a:spcBef>
                <a:spcPct val="50000"/>
              </a:spcBef>
              <a:buFontTx/>
              <a:buChar char="-"/>
            </a:pPr>
            <a:r>
              <a:rPr lang="it-IT" sz="2400" dirty="0">
                <a:solidFill>
                  <a:schemeClr val="accent2"/>
                </a:solidFill>
                <a:latin typeface="Arial Rounded MT Bold" pitchFamily="34" charset="0"/>
              </a:rPr>
              <a:t> NON SOSPENDERE BRUSCAMENTE LA TERAPIA</a:t>
            </a:r>
          </a:p>
        </p:txBody>
      </p:sp>
      <p:sp>
        <p:nvSpPr>
          <p:cNvPr id="6" name="Rectangle 2"/>
          <p:cNvSpPr txBox="1">
            <a:spLocks noChangeArrowheads="1"/>
          </p:cNvSpPr>
          <p:nvPr/>
        </p:nvSpPr>
        <p:spPr>
          <a:xfrm>
            <a:off x="6191672" y="3356992"/>
            <a:ext cx="2952328" cy="798289"/>
          </a:xfrm>
          <a:prstGeom prst="rect">
            <a:avLst/>
          </a:prstGeom>
        </p:spPr>
        <p:txBody>
          <a:bodyPr vert="horz" lIns="91440" tIns="45720" rIns="91440" bIns="45720" rtlCol="0" anchor="ct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400" b="0" i="0" u="none" strike="noStrike" kern="0" cap="none" spc="0" normalizeH="0" baseline="0" noProof="0" dirty="0" smtClean="0">
                <a:ln>
                  <a:noFill/>
                </a:ln>
                <a:solidFill>
                  <a:schemeClr val="accent2"/>
                </a:solidFill>
                <a:effectLst/>
                <a:uLnTx/>
                <a:uFillTx/>
              </a:rPr>
              <a:t>CORRETTA TERAPIA</a:t>
            </a:r>
          </a:p>
        </p:txBody>
      </p:sp>
      <p:sp>
        <p:nvSpPr>
          <p:cNvPr id="7" name="Freccia circolare a sinistra 6"/>
          <p:cNvSpPr/>
          <p:nvPr/>
        </p:nvSpPr>
        <p:spPr>
          <a:xfrm>
            <a:off x="8244408" y="4005064"/>
            <a:ext cx="648072" cy="108012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611560" y="188640"/>
            <a:ext cx="7772400" cy="1470025"/>
          </a:xfrm>
        </p:spPr>
        <p:txBody>
          <a:bodyPr/>
          <a:lstStyle/>
          <a:p>
            <a:endParaRPr lang="it-IT" dirty="0"/>
          </a:p>
        </p:txBody>
      </p:sp>
      <p:sp>
        <p:nvSpPr>
          <p:cNvPr id="3" name="Sottotitolo 2"/>
          <p:cNvSpPr>
            <a:spLocks noGrp="1"/>
          </p:cNvSpPr>
          <p:nvPr>
            <p:ph type="subTitle" idx="1"/>
          </p:nvPr>
        </p:nvSpPr>
        <p:spPr/>
        <p:txBody>
          <a:bodyPr/>
          <a:lstStyle/>
          <a:p>
            <a:endParaRPr lang="it-IT" dirty="0"/>
          </a:p>
        </p:txBody>
      </p:sp>
      <p:pic>
        <p:nvPicPr>
          <p:cNvPr id="4" name="Picture 3"/>
          <p:cNvPicPr>
            <a:picLocks noChangeAspect="1" noChangeArrowheads="1"/>
          </p:cNvPicPr>
          <p:nvPr/>
        </p:nvPicPr>
        <p:blipFill>
          <a:blip r:embed="rId2" cstate="print"/>
          <a:srcRect/>
          <a:stretch>
            <a:fillRect/>
          </a:stretch>
        </p:blipFill>
        <p:spPr bwMode="auto">
          <a:xfrm>
            <a:off x="1043608" y="116632"/>
            <a:ext cx="3438525" cy="306705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2247900" y="3284984"/>
            <a:ext cx="6896100" cy="3333750"/>
          </a:xfrm>
          <a:prstGeom prst="rect">
            <a:avLst/>
          </a:prstGeom>
          <a:noFill/>
          <a:ln w="9525">
            <a:noFill/>
            <a:miter lim="800000"/>
            <a:headEnd/>
            <a:tailEnd/>
          </a:ln>
        </p:spPr>
      </p:pic>
      <p:sp>
        <p:nvSpPr>
          <p:cNvPr id="6" name="CasellaDiTesto 5"/>
          <p:cNvSpPr txBox="1"/>
          <p:nvPr/>
        </p:nvSpPr>
        <p:spPr>
          <a:xfrm>
            <a:off x="5148064" y="404664"/>
            <a:ext cx="3240360" cy="646331"/>
          </a:xfrm>
          <a:prstGeom prst="rect">
            <a:avLst/>
          </a:prstGeom>
          <a:solidFill>
            <a:schemeClr val="bg1"/>
          </a:solidFill>
        </p:spPr>
        <p:txBody>
          <a:bodyPr wrap="square" rtlCol="0">
            <a:spAutoFit/>
          </a:bodyPr>
          <a:lstStyle/>
          <a:p>
            <a:r>
              <a:rPr lang="it-IT" dirty="0" smtClean="0"/>
              <a:t>4 siti anatomici che controllano la pressione arteriosa</a:t>
            </a:r>
            <a:endParaRPr lang="it-IT" dirty="0"/>
          </a:p>
        </p:txBody>
      </p:sp>
      <p:sp>
        <p:nvSpPr>
          <p:cNvPr id="7" name="Freccia a sinistra 6"/>
          <p:cNvSpPr/>
          <p:nvPr/>
        </p:nvSpPr>
        <p:spPr>
          <a:xfrm>
            <a:off x="4644008" y="692696"/>
            <a:ext cx="432048" cy="144016"/>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0" y="3717032"/>
            <a:ext cx="1979712" cy="2308324"/>
          </a:xfrm>
          <a:prstGeom prst="rect">
            <a:avLst/>
          </a:prstGeom>
          <a:solidFill>
            <a:schemeClr val="bg1"/>
          </a:solidFill>
        </p:spPr>
        <p:txBody>
          <a:bodyPr wrap="square" rtlCol="0">
            <a:spAutoFit/>
          </a:bodyPr>
          <a:lstStyle/>
          <a:p>
            <a:pPr algn="ctr"/>
            <a:r>
              <a:rPr lang="it-IT" dirty="0" smtClean="0"/>
              <a:t>I riflessi </a:t>
            </a:r>
            <a:r>
              <a:rPr lang="it-IT" dirty="0" err="1" smtClean="0"/>
              <a:t>barorecettoriali</a:t>
            </a:r>
            <a:r>
              <a:rPr lang="it-IT" dirty="0" smtClean="0"/>
              <a:t> responsabili dei rapidi (istante per istante) aggiustamenti della pressione arteriosa</a:t>
            </a:r>
            <a:endParaRPr lang="it-IT" dirty="0"/>
          </a:p>
        </p:txBody>
      </p:sp>
      <p:sp>
        <p:nvSpPr>
          <p:cNvPr id="10" name="Freccia in giù 9"/>
          <p:cNvSpPr/>
          <p:nvPr/>
        </p:nvSpPr>
        <p:spPr>
          <a:xfrm>
            <a:off x="7236296" y="3140968"/>
            <a:ext cx="21602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5580112" y="1916832"/>
            <a:ext cx="3096344" cy="1200329"/>
          </a:xfrm>
          <a:prstGeom prst="rect">
            <a:avLst/>
          </a:prstGeom>
          <a:solidFill>
            <a:schemeClr val="bg1"/>
          </a:solidFill>
        </p:spPr>
        <p:txBody>
          <a:bodyPr wrap="square" rtlCol="0">
            <a:spAutoFit/>
          </a:bodyPr>
          <a:lstStyle/>
          <a:p>
            <a:r>
              <a:rPr lang="it-IT" dirty="0" smtClean="0"/>
              <a:t>Barocettori stimolati dallo stiramento delle pareti vasali: </a:t>
            </a:r>
          </a:p>
          <a:p>
            <a:r>
              <a:rPr lang="it-IT" dirty="0" smtClean="0"/>
              <a:t>    vengono attivate le vie inibitorie;     non c’è attivazione</a:t>
            </a:r>
            <a:endParaRPr lang="it-IT" dirty="0"/>
          </a:p>
        </p:txBody>
      </p:sp>
      <p:sp>
        <p:nvSpPr>
          <p:cNvPr id="12" name="Freccia in su 11"/>
          <p:cNvSpPr/>
          <p:nvPr/>
        </p:nvSpPr>
        <p:spPr>
          <a:xfrm>
            <a:off x="5724128" y="2492896"/>
            <a:ext cx="72008" cy="216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reccia in su 13"/>
          <p:cNvSpPr/>
          <p:nvPr/>
        </p:nvSpPr>
        <p:spPr>
          <a:xfrm rot="10800000">
            <a:off x="6660232" y="2852936"/>
            <a:ext cx="72000" cy="216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9428" t="8097" r="7408" b="7144"/>
          <a:stretch>
            <a:fillRect/>
          </a:stretch>
        </p:blipFill>
        <p:spPr>
          <a:xfrm>
            <a:off x="862183" y="730029"/>
            <a:ext cx="7604395" cy="548167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0438" t="4287" r="8081" b="7144"/>
          <a:stretch>
            <a:fillRect/>
          </a:stretch>
        </p:blipFill>
        <p:spPr>
          <a:xfrm>
            <a:off x="827607" y="483599"/>
            <a:ext cx="7704833" cy="592375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9091" t="4763" r="7408" b="10955"/>
          <a:stretch>
            <a:fillRect/>
          </a:stretch>
        </p:blipFill>
        <p:spPr>
          <a:xfrm>
            <a:off x="831364" y="514378"/>
            <a:ext cx="7635213" cy="54509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dirty="0"/>
          </a:p>
        </p:txBody>
      </p:sp>
      <p:pic>
        <p:nvPicPr>
          <p:cNvPr id="4" name="Picture 2"/>
          <p:cNvPicPr>
            <a:picLocks noChangeAspect="1" noChangeArrowheads="1"/>
          </p:cNvPicPr>
          <p:nvPr/>
        </p:nvPicPr>
        <p:blipFill>
          <a:blip r:embed="rId2" cstate="print"/>
          <a:srcRect/>
          <a:stretch>
            <a:fillRect/>
          </a:stretch>
        </p:blipFill>
        <p:spPr bwMode="auto">
          <a:xfrm>
            <a:off x="1619250" y="19050"/>
            <a:ext cx="5514975" cy="681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4" name="Picture 4" descr="Risultati immagini per ruolo del rimodellamento del miocardio e ipertensione"/>
          <p:cNvPicPr>
            <a:picLocks noChangeAspect="1" noChangeArrowheads="1"/>
          </p:cNvPicPr>
          <p:nvPr/>
        </p:nvPicPr>
        <p:blipFill>
          <a:blip r:embed="rId2" cstate="print"/>
          <a:srcRect/>
          <a:stretch>
            <a:fillRect/>
          </a:stretch>
        </p:blipFill>
        <p:spPr bwMode="auto">
          <a:xfrm>
            <a:off x="827584" y="692696"/>
            <a:ext cx="7468184" cy="5598598"/>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2795" t="3810" r="14479" b="5715"/>
          <a:stretch>
            <a:fillRect/>
          </a:stretch>
        </p:blipFill>
        <p:spPr>
          <a:xfrm>
            <a:off x="1170182" y="452775"/>
            <a:ext cx="6649763" cy="585135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8081" t="4287" r="13132" b="28577"/>
          <a:stretch>
            <a:fillRect/>
          </a:stretch>
        </p:blipFill>
        <p:spPr>
          <a:xfrm>
            <a:off x="1115616" y="764704"/>
            <a:ext cx="7204048" cy="4341937"/>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4479" t="3334" r="19530" b="6192"/>
          <a:stretch>
            <a:fillRect/>
          </a:stretch>
        </p:blipFill>
        <p:spPr>
          <a:xfrm>
            <a:off x="1619672" y="476672"/>
            <a:ext cx="6034207" cy="5851173"/>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408" t="2381" r="6734" b="5715"/>
          <a:stretch>
            <a:fillRect/>
          </a:stretch>
        </p:blipFill>
        <p:spPr>
          <a:xfrm>
            <a:off x="677459" y="360361"/>
            <a:ext cx="7850725" cy="5943759"/>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6398" t="2858" r="8418" b="9526"/>
          <a:stretch>
            <a:fillRect/>
          </a:stretch>
        </p:blipFill>
        <p:spPr>
          <a:xfrm>
            <a:off x="755576" y="548680"/>
            <a:ext cx="7789015" cy="5666482"/>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071" t="953" r="11112" b="11907"/>
          <a:stretch>
            <a:fillRect/>
          </a:stretch>
        </p:blipFill>
        <p:spPr>
          <a:xfrm>
            <a:off x="827584" y="529578"/>
            <a:ext cx="7481208" cy="5635726"/>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8755" t="5715" r="6061" b="8097"/>
          <a:stretch>
            <a:fillRect/>
          </a:stretch>
        </p:blipFill>
        <p:spPr>
          <a:xfrm>
            <a:off x="800610" y="575991"/>
            <a:ext cx="7789050" cy="5574107"/>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6061" t="3334" r="5387" b="5715"/>
          <a:stretch>
            <a:fillRect/>
          </a:stretch>
        </p:blipFill>
        <p:spPr>
          <a:xfrm>
            <a:off x="539552" y="404664"/>
            <a:ext cx="8097007" cy="5882054"/>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408" t="3334" r="11112" b="14765"/>
          <a:stretch>
            <a:fillRect/>
          </a:stretch>
        </p:blipFill>
        <p:spPr>
          <a:xfrm>
            <a:off x="866002" y="652369"/>
            <a:ext cx="7450414" cy="5296911"/>
          </a:xfrm>
          <a:prstGeom prst="rect">
            <a:avLst/>
          </a:prstGeom>
        </p:spPr>
      </p:pic>
      <p:sp>
        <p:nvSpPr>
          <p:cNvPr id="3" name="Freccia a sinistra 2"/>
          <p:cNvSpPr/>
          <p:nvPr/>
        </p:nvSpPr>
        <p:spPr>
          <a:xfrm>
            <a:off x="7956376" y="1484784"/>
            <a:ext cx="576064"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12994" name="Picture 2" descr="Risultati immagini per ruolo del rimodellamento del miocardio e ipertensione"/>
          <p:cNvPicPr>
            <a:picLocks noChangeAspect="1" noChangeArrowheads="1"/>
          </p:cNvPicPr>
          <p:nvPr/>
        </p:nvPicPr>
        <p:blipFill>
          <a:blip r:embed="rId2" cstate="print"/>
          <a:srcRect/>
          <a:stretch>
            <a:fillRect/>
          </a:stretch>
        </p:blipFill>
        <p:spPr bwMode="auto">
          <a:xfrm>
            <a:off x="755576" y="548680"/>
            <a:ext cx="7788209" cy="5838508"/>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408" t="5239" r="8418" b="5239"/>
          <a:stretch>
            <a:fillRect/>
          </a:stretch>
        </p:blipFill>
        <p:spPr>
          <a:xfrm>
            <a:off x="971600" y="404664"/>
            <a:ext cx="7696743" cy="5789729"/>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8418" t="5239" r="6398" b="5239"/>
          <a:stretch>
            <a:fillRect/>
          </a:stretch>
        </p:blipFill>
        <p:spPr>
          <a:xfrm>
            <a:off x="769889" y="545175"/>
            <a:ext cx="7788997" cy="5789774"/>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9765" t="4287" r="9428" b="6192"/>
          <a:stretch>
            <a:fillRect/>
          </a:stretch>
        </p:blipFill>
        <p:spPr>
          <a:xfrm>
            <a:off x="892976" y="483599"/>
            <a:ext cx="7388816" cy="5789699"/>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1112" t="4763" r="9091" b="8097"/>
          <a:stretch>
            <a:fillRect/>
          </a:stretch>
        </p:blipFill>
        <p:spPr>
          <a:xfrm>
            <a:off x="1016162" y="514378"/>
            <a:ext cx="7296423" cy="5635717"/>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408" t="4287" r="8081" b="9526"/>
          <a:stretch>
            <a:fillRect/>
          </a:stretch>
        </p:blipFill>
        <p:spPr>
          <a:xfrm>
            <a:off x="677428" y="483599"/>
            <a:ext cx="7727548" cy="557410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8755" t="5239" r="7744" b="7144"/>
          <a:stretch>
            <a:fillRect/>
          </a:stretch>
        </p:blipFill>
        <p:spPr>
          <a:xfrm>
            <a:off x="800610" y="545175"/>
            <a:ext cx="7635159" cy="5666527"/>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0101" t="4763" r="16162" b="30006"/>
          <a:stretch>
            <a:fillRect/>
          </a:stretch>
        </p:blipFill>
        <p:spPr>
          <a:xfrm>
            <a:off x="1" y="-7384"/>
            <a:ext cx="6070366" cy="3796424"/>
          </a:xfrm>
          <a:prstGeom prst="rect">
            <a:avLst/>
          </a:prstGeom>
        </p:spPr>
      </p:pic>
      <p:pic>
        <p:nvPicPr>
          <p:cNvPr id="3" name="Slide"/>
          <p:cNvPicPr>
            <a:picLocks noChangeAspect="1"/>
          </p:cNvPicPr>
          <p:nvPr/>
        </p:nvPicPr>
        <p:blipFill>
          <a:blip r:embed="rId3" cstate="print"/>
          <a:srcRect l="9765" t="7621" r="11448" b="35722"/>
          <a:stretch>
            <a:fillRect/>
          </a:stretch>
        </p:blipFill>
        <p:spPr>
          <a:xfrm>
            <a:off x="2742130" y="3603397"/>
            <a:ext cx="6401870" cy="3254603"/>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206324"/>
            <a:ext cx="9144000" cy="6467475"/>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6734" t="4763" r="7071" b="6192"/>
          <a:stretch>
            <a:fillRect/>
          </a:stretch>
        </p:blipFill>
        <p:spPr>
          <a:xfrm>
            <a:off x="615818" y="514378"/>
            <a:ext cx="7881560" cy="5758919"/>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5387" t="4287" r="6398" b="16194"/>
          <a:stretch>
            <a:fillRect/>
          </a:stretch>
        </p:blipFill>
        <p:spPr>
          <a:xfrm>
            <a:off x="611560" y="692696"/>
            <a:ext cx="8066308" cy="514278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3254375" y="1387475"/>
            <a:ext cx="2638425" cy="457200"/>
          </a:xfrm>
          <a:prstGeom prst="rect">
            <a:avLst/>
          </a:prstGeom>
          <a:solidFill>
            <a:srgbClr val="CC0099"/>
          </a:solidFill>
          <a:ln w="9525">
            <a:noFill/>
            <a:round/>
            <a:headEnd/>
            <a:tailEnd/>
          </a:ln>
          <a:effectLst/>
        </p:spPr>
        <p:txBody>
          <a:bodyPr wrap="none" anchor="ctr"/>
          <a:lstStyle/>
          <a:p>
            <a:endParaRPr lang="it-IT"/>
          </a:p>
        </p:txBody>
      </p:sp>
      <p:sp>
        <p:nvSpPr>
          <p:cNvPr id="10242" name="Rectangle 2"/>
          <p:cNvSpPr>
            <a:spLocks noChangeArrowheads="1"/>
          </p:cNvSpPr>
          <p:nvPr/>
        </p:nvSpPr>
        <p:spPr bwMode="auto">
          <a:xfrm>
            <a:off x="3244850" y="1370013"/>
            <a:ext cx="2657475" cy="476250"/>
          </a:xfrm>
          <a:prstGeom prst="rect">
            <a:avLst/>
          </a:prstGeom>
          <a:noFill/>
          <a:ln w="9525">
            <a:noFill/>
            <a:round/>
            <a:headEnd/>
            <a:tailEnd/>
          </a:ln>
          <a:effectLst/>
        </p:spPr>
        <p:txBody>
          <a:bodyPr wrap="none" anchor="ctr"/>
          <a:lstStyle/>
          <a:p>
            <a:endParaRPr lang="it-IT"/>
          </a:p>
        </p:txBody>
      </p:sp>
      <p:sp>
        <p:nvSpPr>
          <p:cNvPr id="10243" name="Rectangle 3"/>
          <p:cNvSpPr>
            <a:spLocks noChangeArrowheads="1"/>
          </p:cNvSpPr>
          <p:nvPr/>
        </p:nvSpPr>
        <p:spPr bwMode="auto">
          <a:xfrm>
            <a:off x="3665538" y="1411288"/>
            <a:ext cx="1812925" cy="366712"/>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FFFFFF"/>
                </a:solidFill>
                <a:effectLst>
                  <a:outerShdw blurRad="38100" dist="38100" dir="2700000" algn="tl">
                    <a:srgbClr val="000000"/>
                  </a:outerShdw>
                </a:effectLst>
                <a:latin typeface="Arial" charset="0"/>
              </a:rPr>
              <a:t>Ipertensione</a:t>
            </a:r>
          </a:p>
        </p:txBody>
      </p:sp>
      <p:sp>
        <p:nvSpPr>
          <p:cNvPr id="10244" name="Oval 4"/>
          <p:cNvSpPr>
            <a:spLocks noChangeArrowheads="1"/>
          </p:cNvSpPr>
          <p:nvPr/>
        </p:nvSpPr>
        <p:spPr bwMode="auto">
          <a:xfrm>
            <a:off x="552450" y="5208588"/>
            <a:ext cx="8389938" cy="1116012"/>
          </a:xfrm>
          <a:prstGeom prst="ellipse">
            <a:avLst/>
          </a:prstGeom>
          <a:gradFill rotWithShape="0">
            <a:gsLst>
              <a:gs pos="0">
                <a:srgbClr val="FF99FF"/>
              </a:gs>
              <a:gs pos="100000">
                <a:srgbClr val="754675"/>
              </a:gs>
            </a:gsLst>
            <a:path path="shape">
              <a:fillToRect l="50000" t="50000" r="50000" b="50000"/>
            </a:path>
          </a:gradFill>
          <a:ln w="9525">
            <a:noFill/>
            <a:round/>
            <a:headEnd/>
            <a:tailEnd/>
          </a:ln>
          <a:effectLst>
            <a:outerShdw dist="17819" dir="2700000" algn="ctr" rotWithShape="0">
              <a:srgbClr val="985B98"/>
            </a:outerShdw>
          </a:effectLst>
        </p:spPr>
        <p:txBody>
          <a:bodyPr wrap="none" anchor="ctr"/>
          <a:lstStyle/>
          <a:p>
            <a:endParaRPr lang="it-IT"/>
          </a:p>
        </p:txBody>
      </p:sp>
      <p:sp>
        <p:nvSpPr>
          <p:cNvPr id="10245" name="Oval 5"/>
          <p:cNvSpPr>
            <a:spLocks noChangeArrowheads="1"/>
          </p:cNvSpPr>
          <p:nvPr/>
        </p:nvSpPr>
        <p:spPr bwMode="auto">
          <a:xfrm>
            <a:off x="542925" y="5199063"/>
            <a:ext cx="8408988" cy="1135062"/>
          </a:xfrm>
          <a:prstGeom prst="ellipse">
            <a:avLst/>
          </a:prstGeom>
          <a:noFill/>
          <a:ln w="9525">
            <a:noFill/>
            <a:round/>
            <a:headEnd/>
            <a:tailEnd/>
          </a:ln>
          <a:effectLst/>
        </p:spPr>
        <p:txBody>
          <a:bodyPr wrap="none" anchor="ctr"/>
          <a:lstStyle/>
          <a:p>
            <a:endParaRPr lang="it-IT"/>
          </a:p>
        </p:txBody>
      </p:sp>
      <p:sp>
        <p:nvSpPr>
          <p:cNvPr id="10246" name="Rectangle 6"/>
          <p:cNvSpPr>
            <a:spLocks noChangeArrowheads="1"/>
          </p:cNvSpPr>
          <p:nvPr/>
        </p:nvSpPr>
        <p:spPr bwMode="auto">
          <a:xfrm>
            <a:off x="3203575" y="5534025"/>
            <a:ext cx="2754313" cy="519113"/>
          </a:xfrm>
          <a:prstGeom prst="rect">
            <a:avLst/>
          </a:prstGeom>
          <a:noFill/>
          <a:ln w="9525">
            <a:noFill/>
            <a:round/>
            <a:headEnd/>
            <a:tailEnd/>
          </a:ln>
          <a:effectLst/>
        </p:spPr>
        <p:txBody>
          <a:bodyPr wrap="none" lIns="0" tIns="0" rIns="0" bIns="0">
            <a:spAutoFit/>
          </a:bodyPr>
          <a:lstStyle/>
          <a:p>
            <a:pPr>
              <a:lnSpc>
                <a:spcPct val="100000"/>
              </a:lnSpc>
              <a:buClr>
                <a:srgbClr val="FFFF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400" b="1">
                <a:solidFill>
                  <a:srgbClr val="FFFF00"/>
                </a:solidFill>
                <a:effectLst>
                  <a:outerShdw blurRad="38100" dist="38100" dir="2700000" algn="tl">
                    <a:srgbClr val="000000"/>
                  </a:outerShdw>
                </a:effectLst>
                <a:latin typeface="Arial" charset="0"/>
              </a:rPr>
              <a:t>Aterosclerosi</a:t>
            </a:r>
          </a:p>
        </p:txBody>
      </p:sp>
      <p:grpSp>
        <p:nvGrpSpPr>
          <p:cNvPr id="2" name="Group 7"/>
          <p:cNvGrpSpPr>
            <a:grpSpLocks/>
          </p:cNvGrpSpPr>
          <p:nvPr/>
        </p:nvGrpSpPr>
        <p:grpSpPr bwMode="auto">
          <a:xfrm>
            <a:off x="250825" y="1443038"/>
            <a:ext cx="2782888" cy="876300"/>
            <a:chOff x="158" y="909"/>
            <a:chExt cx="1753" cy="552"/>
          </a:xfrm>
        </p:grpSpPr>
        <p:sp>
          <p:nvSpPr>
            <p:cNvPr id="10248" name="Freeform 8"/>
            <p:cNvSpPr>
              <a:spLocks noChangeArrowheads="1"/>
            </p:cNvSpPr>
            <p:nvPr/>
          </p:nvSpPr>
          <p:spPr bwMode="auto">
            <a:xfrm>
              <a:off x="161" y="912"/>
              <a:ext cx="1748" cy="547"/>
            </a:xfrm>
            <a:custGeom>
              <a:avLst/>
              <a:gdLst/>
              <a:ahLst/>
              <a:cxnLst>
                <a:cxn ang="0">
                  <a:pos x="499" y="547"/>
                </a:cxn>
                <a:cxn ang="0">
                  <a:pos x="999" y="365"/>
                </a:cxn>
                <a:cxn ang="0">
                  <a:pos x="749" y="365"/>
                </a:cxn>
                <a:cxn ang="0">
                  <a:pos x="749" y="182"/>
                </a:cxn>
                <a:cxn ang="0">
                  <a:pos x="1748" y="182"/>
                </a:cxn>
                <a:cxn ang="0">
                  <a:pos x="1748" y="0"/>
                </a:cxn>
                <a:cxn ang="0">
                  <a:pos x="250" y="0"/>
                </a:cxn>
                <a:cxn ang="0">
                  <a:pos x="250" y="365"/>
                </a:cxn>
                <a:cxn ang="0">
                  <a:pos x="0" y="365"/>
                </a:cxn>
                <a:cxn ang="0">
                  <a:pos x="499" y="547"/>
                </a:cxn>
              </a:cxnLst>
              <a:rect l="0" t="0" r="r" b="b"/>
              <a:pathLst>
                <a:path w="1748" h="547">
                  <a:moveTo>
                    <a:pt x="499" y="547"/>
                  </a:moveTo>
                  <a:lnTo>
                    <a:pt x="999" y="365"/>
                  </a:lnTo>
                  <a:lnTo>
                    <a:pt x="749" y="365"/>
                  </a:lnTo>
                  <a:lnTo>
                    <a:pt x="749" y="182"/>
                  </a:lnTo>
                  <a:lnTo>
                    <a:pt x="1748" y="182"/>
                  </a:lnTo>
                  <a:lnTo>
                    <a:pt x="1748" y="0"/>
                  </a:lnTo>
                  <a:lnTo>
                    <a:pt x="250" y="0"/>
                  </a:lnTo>
                  <a:lnTo>
                    <a:pt x="250" y="365"/>
                  </a:lnTo>
                  <a:lnTo>
                    <a:pt x="0" y="365"/>
                  </a:lnTo>
                  <a:lnTo>
                    <a:pt x="499" y="547"/>
                  </a:lnTo>
                  <a:close/>
                </a:path>
              </a:pathLst>
            </a:custGeom>
            <a:solidFill>
              <a:srgbClr val="CC0099"/>
            </a:solidFill>
            <a:ln w="9525">
              <a:noFill/>
              <a:round/>
              <a:headEnd/>
              <a:tailEnd/>
            </a:ln>
            <a:effectLst/>
          </p:spPr>
          <p:txBody>
            <a:bodyPr wrap="none" anchor="ctr"/>
            <a:lstStyle/>
            <a:p>
              <a:endParaRPr lang="it-IT"/>
            </a:p>
          </p:txBody>
        </p:sp>
        <p:sp>
          <p:nvSpPr>
            <p:cNvPr id="10249" name="Freeform 9"/>
            <p:cNvSpPr>
              <a:spLocks noChangeArrowheads="1"/>
            </p:cNvSpPr>
            <p:nvPr/>
          </p:nvSpPr>
          <p:spPr bwMode="auto">
            <a:xfrm>
              <a:off x="158" y="909"/>
              <a:ext cx="1754" cy="553"/>
            </a:xfrm>
            <a:custGeom>
              <a:avLst/>
              <a:gdLst/>
              <a:ahLst/>
              <a:cxnLst>
                <a:cxn ang="0">
                  <a:pos x="1003" y="371"/>
                </a:cxn>
                <a:cxn ang="0">
                  <a:pos x="1004" y="371"/>
                </a:cxn>
                <a:cxn ang="0">
                  <a:pos x="1005" y="370"/>
                </a:cxn>
                <a:cxn ang="0">
                  <a:pos x="1005" y="369"/>
                </a:cxn>
                <a:cxn ang="0">
                  <a:pos x="1005" y="368"/>
                </a:cxn>
                <a:cxn ang="0">
                  <a:pos x="1005" y="367"/>
                </a:cxn>
                <a:cxn ang="0">
                  <a:pos x="1004" y="366"/>
                </a:cxn>
                <a:cxn ang="0">
                  <a:pos x="1003" y="365"/>
                </a:cxn>
                <a:cxn ang="0">
                  <a:pos x="1002" y="365"/>
                </a:cxn>
                <a:cxn ang="0">
                  <a:pos x="755" y="365"/>
                </a:cxn>
                <a:cxn ang="0">
                  <a:pos x="755" y="188"/>
                </a:cxn>
                <a:cxn ang="0">
                  <a:pos x="1751" y="188"/>
                </a:cxn>
                <a:cxn ang="0">
                  <a:pos x="1752" y="188"/>
                </a:cxn>
                <a:cxn ang="0">
                  <a:pos x="1753" y="188"/>
                </a:cxn>
                <a:cxn ang="0">
                  <a:pos x="1754" y="187"/>
                </a:cxn>
                <a:cxn ang="0">
                  <a:pos x="1754" y="186"/>
                </a:cxn>
                <a:cxn ang="0">
                  <a:pos x="1754" y="185"/>
                </a:cxn>
                <a:cxn ang="0">
                  <a:pos x="1754" y="3"/>
                </a:cxn>
                <a:cxn ang="0">
                  <a:pos x="1754" y="2"/>
                </a:cxn>
                <a:cxn ang="0">
                  <a:pos x="1753" y="1"/>
                </a:cxn>
                <a:cxn ang="0">
                  <a:pos x="1752" y="0"/>
                </a:cxn>
                <a:cxn ang="0">
                  <a:pos x="1751" y="0"/>
                </a:cxn>
                <a:cxn ang="0">
                  <a:pos x="253" y="0"/>
                </a:cxn>
                <a:cxn ang="0">
                  <a:pos x="252" y="1"/>
                </a:cxn>
                <a:cxn ang="0">
                  <a:pos x="251" y="2"/>
                </a:cxn>
                <a:cxn ang="0">
                  <a:pos x="250" y="3"/>
                </a:cxn>
                <a:cxn ang="0">
                  <a:pos x="250" y="365"/>
                </a:cxn>
                <a:cxn ang="0">
                  <a:pos x="4" y="365"/>
                </a:cxn>
                <a:cxn ang="0">
                  <a:pos x="3" y="365"/>
                </a:cxn>
                <a:cxn ang="0">
                  <a:pos x="2" y="366"/>
                </a:cxn>
                <a:cxn ang="0">
                  <a:pos x="1" y="367"/>
                </a:cxn>
                <a:cxn ang="0">
                  <a:pos x="0" y="368"/>
                </a:cxn>
                <a:cxn ang="0">
                  <a:pos x="0" y="369"/>
                </a:cxn>
                <a:cxn ang="0">
                  <a:pos x="1" y="370"/>
                </a:cxn>
                <a:cxn ang="0">
                  <a:pos x="2" y="371"/>
                </a:cxn>
                <a:cxn ang="0">
                  <a:pos x="3" y="371"/>
                </a:cxn>
                <a:cxn ang="0">
                  <a:pos x="502" y="553"/>
                </a:cxn>
                <a:cxn ang="0">
                  <a:pos x="503" y="553"/>
                </a:cxn>
                <a:cxn ang="0">
                  <a:pos x="1003" y="371"/>
                </a:cxn>
                <a:cxn ang="0">
                  <a:pos x="502" y="547"/>
                </a:cxn>
                <a:cxn ang="0">
                  <a:pos x="20" y="371"/>
                </a:cxn>
                <a:cxn ang="0">
                  <a:pos x="254" y="371"/>
                </a:cxn>
                <a:cxn ang="0">
                  <a:pos x="255" y="371"/>
                </a:cxn>
                <a:cxn ang="0">
                  <a:pos x="256" y="370"/>
                </a:cxn>
                <a:cxn ang="0">
                  <a:pos x="256" y="369"/>
                </a:cxn>
                <a:cxn ang="0">
                  <a:pos x="256" y="6"/>
                </a:cxn>
                <a:cxn ang="0">
                  <a:pos x="1748" y="6"/>
                </a:cxn>
                <a:cxn ang="0">
                  <a:pos x="1748" y="182"/>
                </a:cxn>
                <a:cxn ang="0">
                  <a:pos x="753" y="182"/>
                </a:cxn>
                <a:cxn ang="0">
                  <a:pos x="752" y="182"/>
                </a:cxn>
                <a:cxn ang="0">
                  <a:pos x="751" y="183"/>
                </a:cxn>
                <a:cxn ang="0">
                  <a:pos x="750" y="184"/>
                </a:cxn>
                <a:cxn ang="0">
                  <a:pos x="749" y="185"/>
                </a:cxn>
                <a:cxn ang="0">
                  <a:pos x="749" y="186"/>
                </a:cxn>
                <a:cxn ang="0">
                  <a:pos x="749" y="369"/>
                </a:cxn>
                <a:cxn ang="0">
                  <a:pos x="750" y="370"/>
                </a:cxn>
                <a:cxn ang="0">
                  <a:pos x="751" y="371"/>
                </a:cxn>
                <a:cxn ang="0">
                  <a:pos x="752" y="371"/>
                </a:cxn>
                <a:cxn ang="0">
                  <a:pos x="753" y="371"/>
                </a:cxn>
                <a:cxn ang="0">
                  <a:pos x="985" y="371"/>
                </a:cxn>
                <a:cxn ang="0">
                  <a:pos x="502" y="547"/>
                </a:cxn>
                <a:cxn ang="0">
                  <a:pos x="1003" y="371"/>
                </a:cxn>
              </a:cxnLst>
              <a:rect l="0" t="0" r="r" b="b"/>
              <a:pathLst>
                <a:path w="1754" h="553">
                  <a:moveTo>
                    <a:pt x="1003" y="371"/>
                  </a:moveTo>
                  <a:lnTo>
                    <a:pt x="1004" y="371"/>
                  </a:lnTo>
                  <a:lnTo>
                    <a:pt x="1005" y="370"/>
                  </a:lnTo>
                  <a:lnTo>
                    <a:pt x="1005" y="369"/>
                  </a:lnTo>
                  <a:lnTo>
                    <a:pt x="1005" y="368"/>
                  </a:lnTo>
                  <a:lnTo>
                    <a:pt x="1005" y="367"/>
                  </a:lnTo>
                  <a:lnTo>
                    <a:pt x="1004" y="366"/>
                  </a:lnTo>
                  <a:lnTo>
                    <a:pt x="1003" y="365"/>
                  </a:lnTo>
                  <a:lnTo>
                    <a:pt x="1002" y="365"/>
                  </a:lnTo>
                  <a:lnTo>
                    <a:pt x="755" y="365"/>
                  </a:lnTo>
                  <a:lnTo>
                    <a:pt x="755" y="188"/>
                  </a:lnTo>
                  <a:lnTo>
                    <a:pt x="1751" y="188"/>
                  </a:lnTo>
                  <a:lnTo>
                    <a:pt x="1752" y="188"/>
                  </a:lnTo>
                  <a:lnTo>
                    <a:pt x="1753" y="188"/>
                  </a:lnTo>
                  <a:lnTo>
                    <a:pt x="1754" y="187"/>
                  </a:lnTo>
                  <a:lnTo>
                    <a:pt x="1754" y="186"/>
                  </a:lnTo>
                  <a:lnTo>
                    <a:pt x="1754" y="185"/>
                  </a:lnTo>
                  <a:lnTo>
                    <a:pt x="1754" y="3"/>
                  </a:lnTo>
                  <a:lnTo>
                    <a:pt x="1754" y="2"/>
                  </a:lnTo>
                  <a:lnTo>
                    <a:pt x="1753" y="1"/>
                  </a:lnTo>
                  <a:lnTo>
                    <a:pt x="1752" y="0"/>
                  </a:lnTo>
                  <a:lnTo>
                    <a:pt x="1751" y="0"/>
                  </a:lnTo>
                  <a:lnTo>
                    <a:pt x="253" y="0"/>
                  </a:lnTo>
                  <a:lnTo>
                    <a:pt x="252" y="1"/>
                  </a:lnTo>
                  <a:lnTo>
                    <a:pt x="251" y="2"/>
                  </a:lnTo>
                  <a:lnTo>
                    <a:pt x="250" y="3"/>
                  </a:lnTo>
                  <a:lnTo>
                    <a:pt x="250" y="365"/>
                  </a:lnTo>
                  <a:lnTo>
                    <a:pt x="4" y="365"/>
                  </a:lnTo>
                  <a:lnTo>
                    <a:pt x="3" y="365"/>
                  </a:lnTo>
                  <a:lnTo>
                    <a:pt x="2" y="366"/>
                  </a:lnTo>
                  <a:lnTo>
                    <a:pt x="1" y="367"/>
                  </a:lnTo>
                  <a:lnTo>
                    <a:pt x="0" y="368"/>
                  </a:lnTo>
                  <a:lnTo>
                    <a:pt x="0" y="369"/>
                  </a:lnTo>
                  <a:lnTo>
                    <a:pt x="1" y="370"/>
                  </a:lnTo>
                  <a:lnTo>
                    <a:pt x="2" y="371"/>
                  </a:lnTo>
                  <a:lnTo>
                    <a:pt x="3" y="371"/>
                  </a:lnTo>
                  <a:lnTo>
                    <a:pt x="502" y="553"/>
                  </a:lnTo>
                  <a:lnTo>
                    <a:pt x="503" y="553"/>
                  </a:lnTo>
                  <a:lnTo>
                    <a:pt x="1003" y="371"/>
                  </a:lnTo>
                  <a:lnTo>
                    <a:pt x="502" y="547"/>
                  </a:lnTo>
                  <a:lnTo>
                    <a:pt x="20" y="371"/>
                  </a:lnTo>
                  <a:lnTo>
                    <a:pt x="254" y="371"/>
                  </a:lnTo>
                  <a:lnTo>
                    <a:pt x="255" y="371"/>
                  </a:lnTo>
                  <a:lnTo>
                    <a:pt x="256" y="370"/>
                  </a:lnTo>
                  <a:lnTo>
                    <a:pt x="256" y="369"/>
                  </a:lnTo>
                  <a:lnTo>
                    <a:pt x="256" y="6"/>
                  </a:lnTo>
                  <a:lnTo>
                    <a:pt x="1748" y="6"/>
                  </a:lnTo>
                  <a:lnTo>
                    <a:pt x="1748" y="182"/>
                  </a:lnTo>
                  <a:lnTo>
                    <a:pt x="753" y="182"/>
                  </a:lnTo>
                  <a:lnTo>
                    <a:pt x="752" y="182"/>
                  </a:lnTo>
                  <a:lnTo>
                    <a:pt x="751" y="183"/>
                  </a:lnTo>
                  <a:lnTo>
                    <a:pt x="750" y="184"/>
                  </a:lnTo>
                  <a:lnTo>
                    <a:pt x="749" y="185"/>
                  </a:lnTo>
                  <a:lnTo>
                    <a:pt x="749" y="186"/>
                  </a:lnTo>
                  <a:lnTo>
                    <a:pt x="749" y="369"/>
                  </a:lnTo>
                  <a:lnTo>
                    <a:pt x="750" y="370"/>
                  </a:lnTo>
                  <a:lnTo>
                    <a:pt x="751" y="371"/>
                  </a:lnTo>
                  <a:lnTo>
                    <a:pt x="752" y="371"/>
                  </a:lnTo>
                  <a:lnTo>
                    <a:pt x="753" y="371"/>
                  </a:lnTo>
                  <a:lnTo>
                    <a:pt x="985" y="371"/>
                  </a:lnTo>
                  <a:lnTo>
                    <a:pt x="502" y="547"/>
                  </a:lnTo>
                  <a:lnTo>
                    <a:pt x="1003" y="371"/>
                  </a:lnTo>
                  <a:close/>
                </a:path>
              </a:pathLst>
            </a:custGeom>
            <a:solidFill>
              <a:srgbClr val="CC0099"/>
            </a:solidFill>
            <a:ln w="9525">
              <a:noFill/>
              <a:round/>
              <a:headEnd/>
              <a:tailEnd/>
            </a:ln>
            <a:effectLst/>
          </p:spPr>
          <p:txBody>
            <a:bodyPr wrap="none" anchor="ctr"/>
            <a:lstStyle/>
            <a:p>
              <a:endParaRPr lang="it-IT"/>
            </a:p>
          </p:txBody>
        </p:sp>
      </p:grpSp>
      <p:grpSp>
        <p:nvGrpSpPr>
          <p:cNvPr id="3" name="Group 10"/>
          <p:cNvGrpSpPr>
            <a:grpSpLocks/>
          </p:cNvGrpSpPr>
          <p:nvPr/>
        </p:nvGrpSpPr>
        <p:grpSpPr bwMode="auto">
          <a:xfrm>
            <a:off x="6167438" y="1443038"/>
            <a:ext cx="2782887" cy="876300"/>
            <a:chOff x="3885" y="909"/>
            <a:chExt cx="1753" cy="552"/>
          </a:xfrm>
        </p:grpSpPr>
        <p:sp>
          <p:nvSpPr>
            <p:cNvPr id="10251" name="Freeform 11"/>
            <p:cNvSpPr>
              <a:spLocks noChangeArrowheads="1"/>
            </p:cNvSpPr>
            <p:nvPr/>
          </p:nvSpPr>
          <p:spPr bwMode="auto">
            <a:xfrm>
              <a:off x="3888" y="912"/>
              <a:ext cx="1748" cy="547"/>
            </a:xfrm>
            <a:custGeom>
              <a:avLst/>
              <a:gdLst/>
              <a:ahLst/>
              <a:cxnLst>
                <a:cxn ang="0">
                  <a:pos x="1249" y="547"/>
                </a:cxn>
                <a:cxn ang="0">
                  <a:pos x="749" y="365"/>
                </a:cxn>
                <a:cxn ang="0">
                  <a:pos x="999" y="365"/>
                </a:cxn>
                <a:cxn ang="0">
                  <a:pos x="999" y="182"/>
                </a:cxn>
                <a:cxn ang="0">
                  <a:pos x="0" y="182"/>
                </a:cxn>
                <a:cxn ang="0">
                  <a:pos x="0" y="0"/>
                </a:cxn>
                <a:cxn ang="0">
                  <a:pos x="1498" y="0"/>
                </a:cxn>
                <a:cxn ang="0">
                  <a:pos x="1498" y="365"/>
                </a:cxn>
                <a:cxn ang="0">
                  <a:pos x="1748" y="365"/>
                </a:cxn>
                <a:cxn ang="0">
                  <a:pos x="1249" y="547"/>
                </a:cxn>
              </a:cxnLst>
              <a:rect l="0" t="0" r="r" b="b"/>
              <a:pathLst>
                <a:path w="1748" h="547">
                  <a:moveTo>
                    <a:pt x="1249" y="547"/>
                  </a:moveTo>
                  <a:lnTo>
                    <a:pt x="749" y="365"/>
                  </a:lnTo>
                  <a:lnTo>
                    <a:pt x="999" y="365"/>
                  </a:lnTo>
                  <a:lnTo>
                    <a:pt x="999" y="182"/>
                  </a:lnTo>
                  <a:lnTo>
                    <a:pt x="0" y="182"/>
                  </a:lnTo>
                  <a:lnTo>
                    <a:pt x="0" y="0"/>
                  </a:lnTo>
                  <a:lnTo>
                    <a:pt x="1498" y="0"/>
                  </a:lnTo>
                  <a:lnTo>
                    <a:pt x="1498" y="365"/>
                  </a:lnTo>
                  <a:lnTo>
                    <a:pt x="1748" y="365"/>
                  </a:lnTo>
                  <a:lnTo>
                    <a:pt x="1249" y="547"/>
                  </a:lnTo>
                  <a:close/>
                </a:path>
              </a:pathLst>
            </a:custGeom>
            <a:solidFill>
              <a:srgbClr val="CC0099"/>
            </a:solidFill>
            <a:ln w="9525">
              <a:noFill/>
              <a:round/>
              <a:headEnd/>
              <a:tailEnd/>
            </a:ln>
            <a:effectLst/>
          </p:spPr>
          <p:txBody>
            <a:bodyPr wrap="none" anchor="ctr"/>
            <a:lstStyle/>
            <a:p>
              <a:endParaRPr lang="it-IT"/>
            </a:p>
          </p:txBody>
        </p:sp>
        <p:sp>
          <p:nvSpPr>
            <p:cNvPr id="10252" name="Freeform 12"/>
            <p:cNvSpPr>
              <a:spLocks noChangeArrowheads="1"/>
            </p:cNvSpPr>
            <p:nvPr/>
          </p:nvSpPr>
          <p:spPr bwMode="auto">
            <a:xfrm>
              <a:off x="3885" y="909"/>
              <a:ext cx="1754" cy="553"/>
            </a:xfrm>
            <a:custGeom>
              <a:avLst/>
              <a:gdLst/>
              <a:ahLst/>
              <a:cxnLst>
                <a:cxn ang="0">
                  <a:pos x="1002" y="371"/>
                </a:cxn>
                <a:cxn ang="0">
                  <a:pos x="1004" y="371"/>
                </a:cxn>
                <a:cxn ang="0">
                  <a:pos x="1005" y="369"/>
                </a:cxn>
                <a:cxn ang="0">
                  <a:pos x="1005" y="185"/>
                </a:cxn>
                <a:cxn ang="0">
                  <a:pos x="1004" y="183"/>
                </a:cxn>
                <a:cxn ang="0">
                  <a:pos x="1002" y="182"/>
                </a:cxn>
                <a:cxn ang="0">
                  <a:pos x="6" y="6"/>
                </a:cxn>
                <a:cxn ang="0">
                  <a:pos x="1498" y="368"/>
                </a:cxn>
                <a:cxn ang="0">
                  <a:pos x="1499" y="370"/>
                </a:cxn>
                <a:cxn ang="0">
                  <a:pos x="1501" y="371"/>
                </a:cxn>
                <a:cxn ang="0">
                  <a:pos x="1252" y="547"/>
                </a:cxn>
                <a:cxn ang="0">
                  <a:pos x="1252" y="553"/>
                </a:cxn>
                <a:cxn ang="0">
                  <a:pos x="1752" y="371"/>
                </a:cxn>
                <a:cxn ang="0">
                  <a:pos x="1754" y="370"/>
                </a:cxn>
                <a:cxn ang="0">
                  <a:pos x="1754" y="368"/>
                </a:cxn>
                <a:cxn ang="0">
                  <a:pos x="1753" y="366"/>
                </a:cxn>
                <a:cxn ang="0">
                  <a:pos x="1751" y="365"/>
                </a:cxn>
                <a:cxn ang="0">
                  <a:pos x="1504" y="4"/>
                </a:cxn>
                <a:cxn ang="0">
                  <a:pos x="1504" y="2"/>
                </a:cxn>
                <a:cxn ang="0">
                  <a:pos x="1502" y="0"/>
                </a:cxn>
                <a:cxn ang="0">
                  <a:pos x="3" y="0"/>
                </a:cxn>
                <a:cxn ang="0">
                  <a:pos x="1" y="2"/>
                </a:cxn>
                <a:cxn ang="0">
                  <a:pos x="0" y="4"/>
                </a:cxn>
                <a:cxn ang="0">
                  <a:pos x="1" y="187"/>
                </a:cxn>
                <a:cxn ang="0">
                  <a:pos x="3" y="188"/>
                </a:cxn>
                <a:cxn ang="0">
                  <a:pos x="999" y="188"/>
                </a:cxn>
                <a:cxn ang="0">
                  <a:pos x="753" y="365"/>
                </a:cxn>
                <a:cxn ang="0">
                  <a:pos x="751" y="366"/>
                </a:cxn>
                <a:cxn ang="0">
                  <a:pos x="749" y="368"/>
                </a:cxn>
                <a:cxn ang="0">
                  <a:pos x="750" y="370"/>
                </a:cxn>
                <a:cxn ang="0">
                  <a:pos x="752" y="371"/>
                </a:cxn>
                <a:cxn ang="0">
                  <a:pos x="769" y="371"/>
                </a:cxn>
              </a:cxnLst>
              <a:rect l="0" t="0" r="r" b="b"/>
              <a:pathLst>
                <a:path w="1754" h="553">
                  <a:moveTo>
                    <a:pt x="769" y="371"/>
                  </a:moveTo>
                  <a:lnTo>
                    <a:pt x="1002" y="371"/>
                  </a:lnTo>
                  <a:lnTo>
                    <a:pt x="1003" y="371"/>
                  </a:lnTo>
                  <a:lnTo>
                    <a:pt x="1004" y="371"/>
                  </a:lnTo>
                  <a:lnTo>
                    <a:pt x="1005" y="370"/>
                  </a:lnTo>
                  <a:lnTo>
                    <a:pt x="1005" y="369"/>
                  </a:lnTo>
                  <a:lnTo>
                    <a:pt x="1005" y="368"/>
                  </a:lnTo>
                  <a:lnTo>
                    <a:pt x="1005" y="185"/>
                  </a:lnTo>
                  <a:lnTo>
                    <a:pt x="1005" y="184"/>
                  </a:lnTo>
                  <a:lnTo>
                    <a:pt x="1004" y="183"/>
                  </a:lnTo>
                  <a:lnTo>
                    <a:pt x="1003" y="182"/>
                  </a:lnTo>
                  <a:lnTo>
                    <a:pt x="1002" y="182"/>
                  </a:lnTo>
                  <a:lnTo>
                    <a:pt x="6" y="182"/>
                  </a:lnTo>
                  <a:lnTo>
                    <a:pt x="6" y="6"/>
                  </a:lnTo>
                  <a:lnTo>
                    <a:pt x="1498" y="6"/>
                  </a:lnTo>
                  <a:lnTo>
                    <a:pt x="1498" y="368"/>
                  </a:lnTo>
                  <a:lnTo>
                    <a:pt x="1498" y="369"/>
                  </a:lnTo>
                  <a:lnTo>
                    <a:pt x="1499" y="370"/>
                  </a:lnTo>
                  <a:lnTo>
                    <a:pt x="1500" y="371"/>
                  </a:lnTo>
                  <a:lnTo>
                    <a:pt x="1501" y="371"/>
                  </a:lnTo>
                  <a:lnTo>
                    <a:pt x="1734" y="371"/>
                  </a:lnTo>
                  <a:lnTo>
                    <a:pt x="1252" y="547"/>
                  </a:lnTo>
                  <a:lnTo>
                    <a:pt x="769" y="371"/>
                  </a:lnTo>
                  <a:lnTo>
                    <a:pt x="1252" y="553"/>
                  </a:lnTo>
                  <a:lnTo>
                    <a:pt x="1253" y="553"/>
                  </a:lnTo>
                  <a:lnTo>
                    <a:pt x="1752" y="371"/>
                  </a:lnTo>
                  <a:lnTo>
                    <a:pt x="1753" y="371"/>
                  </a:lnTo>
                  <a:lnTo>
                    <a:pt x="1754" y="370"/>
                  </a:lnTo>
                  <a:lnTo>
                    <a:pt x="1754" y="369"/>
                  </a:lnTo>
                  <a:lnTo>
                    <a:pt x="1754" y="368"/>
                  </a:lnTo>
                  <a:lnTo>
                    <a:pt x="1754" y="367"/>
                  </a:lnTo>
                  <a:lnTo>
                    <a:pt x="1753" y="366"/>
                  </a:lnTo>
                  <a:lnTo>
                    <a:pt x="1752" y="365"/>
                  </a:lnTo>
                  <a:lnTo>
                    <a:pt x="1751" y="365"/>
                  </a:lnTo>
                  <a:lnTo>
                    <a:pt x="1504" y="365"/>
                  </a:lnTo>
                  <a:lnTo>
                    <a:pt x="1504" y="4"/>
                  </a:lnTo>
                  <a:lnTo>
                    <a:pt x="1504" y="3"/>
                  </a:lnTo>
                  <a:lnTo>
                    <a:pt x="1504" y="2"/>
                  </a:lnTo>
                  <a:lnTo>
                    <a:pt x="1503" y="1"/>
                  </a:lnTo>
                  <a:lnTo>
                    <a:pt x="1502" y="0"/>
                  </a:lnTo>
                  <a:lnTo>
                    <a:pt x="4" y="0"/>
                  </a:lnTo>
                  <a:lnTo>
                    <a:pt x="3" y="0"/>
                  </a:lnTo>
                  <a:lnTo>
                    <a:pt x="2" y="1"/>
                  </a:lnTo>
                  <a:lnTo>
                    <a:pt x="1" y="2"/>
                  </a:lnTo>
                  <a:lnTo>
                    <a:pt x="0" y="3"/>
                  </a:lnTo>
                  <a:lnTo>
                    <a:pt x="0" y="4"/>
                  </a:lnTo>
                  <a:lnTo>
                    <a:pt x="0" y="186"/>
                  </a:lnTo>
                  <a:lnTo>
                    <a:pt x="1" y="187"/>
                  </a:lnTo>
                  <a:lnTo>
                    <a:pt x="2" y="188"/>
                  </a:lnTo>
                  <a:lnTo>
                    <a:pt x="3" y="188"/>
                  </a:lnTo>
                  <a:lnTo>
                    <a:pt x="4" y="188"/>
                  </a:lnTo>
                  <a:lnTo>
                    <a:pt x="999" y="188"/>
                  </a:lnTo>
                  <a:lnTo>
                    <a:pt x="999" y="365"/>
                  </a:lnTo>
                  <a:lnTo>
                    <a:pt x="753" y="365"/>
                  </a:lnTo>
                  <a:lnTo>
                    <a:pt x="752" y="365"/>
                  </a:lnTo>
                  <a:lnTo>
                    <a:pt x="751" y="366"/>
                  </a:lnTo>
                  <a:lnTo>
                    <a:pt x="750" y="367"/>
                  </a:lnTo>
                  <a:lnTo>
                    <a:pt x="749" y="368"/>
                  </a:lnTo>
                  <a:lnTo>
                    <a:pt x="749" y="369"/>
                  </a:lnTo>
                  <a:lnTo>
                    <a:pt x="750" y="370"/>
                  </a:lnTo>
                  <a:lnTo>
                    <a:pt x="751" y="371"/>
                  </a:lnTo>
                  <a:lnTo>
                    <a:pt x="752" y="371"/>
                  </a:lnTo>
                  <a:lnTo>
                    <a:pt x="1252" y="553"/>
                  </a:lnTo>
                  <a:lnTo>
                    <a:pt x="769" y="371"/>
                  </a:lnTo>
                  <a:close/>
                </a:path>
              </a:pathLst>
            </a:custGeom>
            <a:solidFill>
              <a:srgbClr val="CC0099"/>
            </a:solidFill>
            <a:ln w="9525">
              <a:noFill/>
              <a:round/>
              <a:headEnd/>
              <a:tailEnd/>
            </a:ln>
            <a:effectLst/>
          </p:spPr>
          <p:txBody>
            <a:bodyPr wrap="none" anchor="ctr"/>
            <a:lstStyle/>
            <a:p>
              <a:endParaRPr lang="it-IT"/>
            </a:p>
          </p:txBody>
        </p:sp>
      </p:grpSp>
      <p:sp>
        <p:nvSpPr>
          <p:cNvPr id="10253" name="Rectangle 13"/>
          <p:cNvSpPr>
            <a:spLocks noChangeArrowheads="1"/>
          </p:cNvSpPr>
          <p:nvPr/>
        </p:nvSpPr>
        <p:spPr bwMode="auto">
          <a:xfrm>
            <a:off x="271463" y="2405063"/>
            <a:ext cx="1530350" cy="306387"/>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i="1">
                <a:solidFill>
                  <a:srgbClr val="FFFFFF"/>
                </a:solidFill>
                <a:latin typeface="Arial" charset="0"/>
              </a:rPr>
              <a:t>Shear</a:t>
            </a:r>
            <a:r>
              <a:rPr lang="en-GB" sz="2000" b="1">
                <a:solidFill>
                  <a:srgbClr val="FFFFFF"/>
                </a:solidFill>
                <a:latin typeface="Arial" charset="0"/>
              </a:rPr>
              <a:t> stress</a:t>
            </a:r>
          </a:p>
        </p:txBody>
      </p:sp>
      <p:sp>
        <p:nvSpPr>
          <p:cNvPr id="10254" name="Rectangle 14"/>
          <p:cNvSpPr>
            <a:spLocks noChangeArrowheads="1"/>
          </p:cNvSpPr>
          <p:nvPr/>
        </p:nvSpPr>
        <p:spPr bwMode="auto">
          <a:xfrm>
            <a:off x="284163" y="2782888"/>
            <a:ext cx="187325" cy="366712"/>
          </a:xfrm>
          <a:prstGeom prst="rect">
            <a:avLst/>
          </a:prstGeom>
          <a:noFill/>
          <a:ln w="9525">
            <a:noFill/>
            <a:round/>
            <a:headEnd/>
            <a:tailEnd/>
          </a:ln>
          <a:effectLst/>
        </p:spPr>
        <p:txBody>
          <a:bodyPr wrap="none" lIns="0" tIns="0" rIns="0" bIns="0">
            <a:spAutoFit/>
          </a:bodyPr>
          <a:lstStyle/>
          <a:p>
            <a:pPr>
              <a:lnSpc>
                <a:spcPct val="100000"/>
              </a:lnSpc>
              <a:buFont typeface="Symbol" pitchFamily="16"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FFFFFF"/>
                </a:solidFill>
                <a:latin typeface="Symbol" pitchFamily="16" charset="2"/>
              </a:rPr>
              <a:t></a:t>
            </a:r>
          </a:p>
        </p:txBody>
      </p:sp>
      <p:sp>
        <p:nvSpPr>
          <p:cNvPr id="10255" name="Rectangle 15"/>
          <p:cNvSpPr>
            <a:spLocks noChangeArrowheads="1"/>
          </p:cNvSpPr>
          <p:nvPr/>
        </p:nvSpPr>
        <p:spPr bwMode="auto">
          <a:xfrm>
            <a:off x="450850" y="2760663"/>
            <a:ext cx="85725" cy="366712"/>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FFFFFF"/>
                </a:solidFill>
                <a:latin typeface="Arial" charset="0"/>
              </a:rPr>
              <a:t> </a:t>
            </a:r>
          </a:p>
        </p:txBody>
      </p:sp>
      <p:sp>
        <p:nvSpPr>
          <p:cNvPr id="10256" name="Rectangle 16"/>
          <p:cNvSpPr>
            <a:spLocks noChangeArrowheads="1"/>
          </p:cNvSpPr>
          <p:nvPr/>
        </p:nvSpPr>
        <p:spPr bwMode="auto">
          <a:xfrm>
            <a:off x="533400" y="2760663"/>
            <a:ext cx="3308350" cy="306387"/>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FF"/>
                </a:solidFill>
                <a:latin typeface="Arial" charset="0"/>
              </a:rPr>
              <a:t>Ispessimento parete vasale</a:t>
            </a:r>
          </a:p>
        </p:txBody>
      </p:sp>
      <p:sp>
        <p:nvSpPr>
          <p:cNvPr id="10257" name="Rectangle 17"/>
          <p:cNvSpPr>
            <a:spLocks noChangeArrowheads="1"/>
          </p:cNvSpPr>
          <p:nvPr/>
        </p:nvSpPr>
        <p:spPr bwMode="auto">
          <a:xfrm>
            <a:off x="6538913" y="2405063"/>
            <a:ext cx="2192337" cy="306387"/>
          </a:xfrm>
          <a:prstGeom prst="rect">
            <a:avLst/>
          </a:prstGeom>
          <a:noFill/>
          <a:ln w="9525">
            <a:noFill/>
            <a:round/>
            <a:headEnd/>
            <a:tailEnd/>
          </a:ln>
          <a:effectLst/>
        </p:spPr>
        <p:txBody>
          <a:bodyPr wrap="none" lIns="0" tIns="0" rIns="0" bIns="0">
            <a:spAutoFit/>
          </a:bodyPr>
          <a:lstStyle/>
          <a:p>
            <a:pP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FF"/>
                </a:solidFill>
                <a:latin typeface="Arial" charset="0"/>
              </a:rPr>
              <a:t>Danno endoteliale</a:t>
            </a:r>
          </a:p>
        </p:txBody>
      </p:sp>
      <p:sp>
        <p:nvSpPr>
          <p:cNvPr id="10258" name="Rectangle 18"/>
          <p:cNvSpPr>
            <a:spLocks noChangeArrowheads="1"/>
          </p:cNvSpPr>
          <p:nvPr/>
        </p:nvSpPr>
        <p:spPr bwMode="auto">
          <a:xfrm>
            <a:off x="4471988" y="3328988"/>
            <a:ext cx="2081212" cy="779462"/>
          </a:xfrm>
          <a:prstGeom prst="rect">
            <a:avLst/>
          </a:prstGeom>
          <a:gradFill rotWithShape="0">
            <a:gsLst>
              <a:gs pos="0">
                <a:srgbClr val="000066"/>
              </a:gs>
              <a:gs pos="100000">
                <a:srgbClr val="000000"/>
              </a:gs>
            </a:gsLst>
            <a:path path="shape">
              <a:fillToRect l="50000" t="50000" r="50000" b="50000"/>
            </a:path>
          </a:gradFill>
          <a:ln w="9525">
            <a:noFill/>
            <a:round/>
            <a:headEnd/>
            <a:tailEnd/>
          </a:ln>
          <a:effectLst>
            <a:outerShdw dist="17819" dir="2700000" algn="ctr" rotWithShape="0">
              <a:srgbClr val="00003C"/>
            </a:outerShdw>
          </a:effectLst>
        </p:spPr>
        <p:txBody>
          <a:bodyPr wrap="none" anchor="ctr"/>
          <a:lstStyle/>
          <a:p>
            <a:endParaRPr lang="it-IT"/>
          </a:p>
        </p:txBody>
      </p:sp>
      <p:sp>
        <p:nvSpPr>
          <p:cNvPr id="10259" name="Rectangle 19"/>
          <p:cNvSpPr>
            <a:spLocks noChangeArrowheads="1"/>
          </p:cNvSpPr>
          <p:nvPr/>
        </p:nvSpPr>
        <p:spPr bwMode="auto">
          <a:xfrm>
            <a:off x="4602163" y="3432175"/>
            <a:ext cx="1938337" cy="487363"/>
          </a:xfrm>
          <a:prstGeom prst="rect">
            <a:avLst/>
          </a:prstGeom>
          <a:noFill/>
          <a:ln w="9525">
            <a:noFill/>
            <a:round/>
            <a:headEnd/>
            <a:tailEnd/>
          </a:ln>
          <a:effectLst/>
        </p:spPr>
        <p:txBody>
          <a:bodyPr lIns="0" tIns="0" rIns="0" bIns="0">
            <a:spAutoFit/>
          </a:bodyPr>
          <a:lstStyle/>
          <a:p>
            <a:pPr algn="ct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a:solidFill>
                  <a:srgbClr val="FFFFFF"/>
                </a:solidFill>
                <a:latin typeface="Arial" charset="0"/>
              </a:rPr>
              <a:t>Modificazioni</a:t>
            </a:r>
          </a:p>
          <a:p>
            <a:pPr algn="ct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a:solidFill>
                  <a:srgbClr val="FFFFFF"/>
                </a:solidFill>
                <a:latin typeface="Arial" charset="0"/>
              </a:rPr>
              <a:t>metabolismo lipidi</a:t>
            </a:r>
          </a:p>
        </p:txBody>
      </p:sp>
      <p:sp>
        <p:nvSpPr>
          <p:cNvPr id="10260" name="Rectangle 20"/>
          <p:cNvSpPr>
            <a:spLocks noChangeArrowheads="1"/>
          </p:cNvSpPr>
          <p:nvPr/>
        </p:nvSpPr>
        <p:spPr bwMode="auto">
          <a:xfrm>
            <a:off x="6618288" y="3328988"/>
            <a:ext cx="2320925" cy="1084262"/>
          </a:xfrm>
          <a:prstGeom prst="rect">
            <a:avLst/>
          </a:prstGeom>
          <a:gradFill rotWithShape="0">
            <a:gsLst>
              <a:gs pos="0">
                <a:srgbClr val="000066"/>
              </a:gs>
              <a:gs pos="100000">
                <a:srgbClr val="000000"/>
              </a:gs>
            </a:gsLst>
            <a:path path="shape">
              <a:fillToRect l="50000" t="50000" r="50000" b="50000"/>
            </a:path>
          </a:gradFill>
          <a:ln w="9525">
            <a:noFill/>
            <a:round/>
            <a:headEnd/>
            <a:tailEnd/>
          </a:ln>
          <a:effectLst>
            <a:outerShdw dist="17819" dir="2700000" algn="ctr" rotWithShape="0">
              <a:srgbClr val="00003C"/>
            </a:outerShdw>
          </a:effectLst>
        </p:spPr>
        <p:txBody>
          <a:bodyPr wrap="none" anchor="ctr"/>
          <a:lstStyle/>
          <a:p>
            <a:endParaRPr lang="it-IT"/>
          </a:p>
        </p:txBody>
      </p:sp>
      <p:sp>
        <p:nvSpPr>
          <p:cNvPr id="10261" name="Rectangle 21"/>
          <p:cNvSpPr>
            <a:spLocks noChangeArrowheads="1"/>
          </p:cNvSpPr>
          <p:nvPr/>
        </p:nvSpPr>
        <p:spPr bwMode="auto">
          <a:xfrm>
            <a:off x="6845300" y="3454400"/>
            <a:ext cx="1882775" cy="852488"/>
          </a:xfrm>
          <a:prstGeom prst="rect">
            <a:avLst/>
          </a:prstGeom>
          <a:noFill/>
          <a:ln w="9525">
            <a:noFill/>
            <a:round/>
            <a:headEnd/>
            <a:tailEnd/>
          </a:ln>
          <a:effectLst/>
        </p:spPr>
        <p:txBody>
          <a:bodyPr lIns="0" tIns="0" rIns="0" bIns="0">
            <a:spAutoFit/>
          </a:bodyPr>
          <a:lstStyle/>
          <a:p>
            <a:pPr algn="ct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a:solidFill>
                  <a:srgbClr val="FFFFFF"/>
                </a:solidFill>
                <a:latin typeface="Arial" charset="0"/>
              </a:rPr>
              <a:t>Modificazioni</a:t>
            </a:r>
          </a:p>
          <a:p>
            <a:pPr algn="ct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a:solidFill>
                  <a:srgbClr val="FFFFFF"/>
                </a:solidFill>
                <a:latin typeface="Arial" charset="0"/>
              </a:rPr>
              <a:t>dello stato redox / </a:t>
            </a:r>
          </a:p>
          <a:p>
            <a:pPr algn="ctr">
              <a:lnSpc>
                <a:spcPct val="15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a:solidFill>
                  <a:srgbClr val="FFFFFF"/>
                </a:solidFill>
                <a:latin typeface="Arial" charset="0"/>
              </a:rPr>
              <a:t>       radicali liberi</a:t>
            </a:r>
          </a:p>
        </p:txBody>
      </p:sp>
      <p:sp>
        <p:nvSpPr>
          <p:cNvPr id="10262" name="Rectangle 22"/>
          <p:cNvSpPr>
            <a:spLocks noChangeArrowheads="1"/>
          </p:cNvSpPr>
          <p:nvPr/>
        </p:nvSpPr>
        <p:spPr bwMode="auto">
          <a:xfrm>
            <a:off x="7162800" y="4006850"/>
            <a:ext cx="157163" cy="306388"/>
          </a:xfrm>
          <a:prstGeom prst="rect">
            <a:avLst/>
          </a:prstGeom>
          <a:noFill/>
          <a:ln w="9525">
            <a:noFill/>
            <a:round/>
            <a:headEnd/>
            <a:tailEnd/>
          </a:ln>
          <a:effectLst/>
        </p:spPr>
        <p:txBody>
          <a:bodyPr wrap="none" lIns="0" tIns="0" rIns="0" bIns="0">
            <a:spAutoFit/>
          </a:bodyPr>
          <a:lstStyle/>
          <a:p>
            <a:pPr>
              <a:lnSpc>
                <a:spcPct val="100000"/>
              </a:lnSpc>
              <a:buFont typeface="Symbol" pitchFamily="16"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FFFFFF"/>
                </a:solidFill>
                <a:latin typeface="Symbol" pitchFamily="16" charset="2"/>
              </a:rPr>
              <a:t></a:t>
            </a:r>
          </a:p>
        </p:txBody>
      </p:sp>
      <p:sp>
        <p:nvSpPr>
          <p:cNvPr id="10263" name="Freeform 23"/>
          <p:cNvSpPr>
            <a:spLocks noChangeArrowheads="1"/>
          </p:cNvSpPr>
          <p:nvPr/>
        </p:nvSpPr>
        <p:spPr bwMode="auto">
          <a:xfrm>
            <a:off x="693738" y="3128963"/>
            <a:ext cx="292100" cy="2411412"/>
          </a:xfrm>
          <a:custGeom>
            <a:avLst/>
            <a:gdLst/>
            <a:ahLst/>
            <a:cxnLst>
              <a:cxn ang="0">
                <a:pos x="0" y="1139"/>
              </a:cxn>
              <a:cxn ang="0">
                <a:pos x="46" y="1139"/>
              </a:cxn>
              <a:cxn ang="0">
                <a:pos x="46" y="0"/>
              </a:cxn>
              <a:cxn ang="0">
                <a:pos x="138" y="0"/>
              </a:cxn>
              <a:cxn ang="0">
                <a:pos x="138" y="1139"/>
              </a:cxn>
              <a:cxn ang="0">
                <a:pos x="184" y="1139"/>
              </a:cxn>
              <a:cxn ang="0">
                <a:pos x="92" y="1519"/>
              </a:cxn>
              <a:cxn ang="0">
                <a:pos x="0" y="1139"/>
              </a:cxn>
            </a:cxnLst>
            <a:rect l="0" t="0" r="r" b="b"/>
            <a:pathLst>
              <a:path w="184" h="1519">
                <a:moveTo>
                  <a:pt x="0" y="1139"/>
                </a:moveTo>
                <a:lnTo>
                  <a:pt x="46" y="1139"/>
                </a:lnTo>
                <a:lnTo>
                  <a:pt x="46" y="0"/>
                </a:lnTo>
                <a:lnTo>
                  <a:pt x="138" y="0"/>
                </a:lnTo>
                <a:lnTo>
                  <a:pt x="138" y="1139"/>
                </a:lnTo>
                <a:lnTo>
                  <a:pt x="184" y="1139"/>
                </a:lnTo>
                <a:lnTo>
                  <a:pt x="92" y="1519"/>
                </a:lnTo>
                <a:lnTo>
                  <a:pt x="0" y="1139"/>
                </a:lnTo>
                <a:close/>
              </a:path>
            </a:pathLst>
          </a:custGeom>
          <a:gradFill rotWithShape="0">
            <a:gsLst>
              <a:gs pos="0">
                <a:srgbClr val="FFFFFF"/>
              </a:gs>
              <a:gs pos="100000">
                <a:srgbClr val="FFFF00"/>
              </a:gs>
            </a:gsLst>
            <a:path path="rect">
              <a:fillToRect l="50000" t="50000" r="50000" b="50000"/>
            </a:path>
          </a:gradFill>
          <a:ln w="9525">
            <a:noFill/>
            <a:round/>
            <a:headEnd/>
            <a:tailEnd/>
          </a:ln>
          <a:effectLst>
            <a:outerShdw dist="17819" dir="2700000" algn="ctr" rotWithShape="0">
              <a:srgbClr val="000066"/>
            </a:outerShdw>
          </a:effectLst>
        </p:spPr>
        <p:txBody>
          <a:bodyPr wrap="none" anchor="ctr"/>
          <a:lstStyle/>
          <a:p>
            <a:endParaRPr lang="it-IT"/>
          </a:p>
        </p:txBody>
      </p:sp>
      <p:sp>
        <p:nvSpPr>
          <p:cNvPr id="10264" name="Freeform 24"/>
          <p:cNvSpPr>
            <a:spLocks noChangeArrowheads="1"/>
          </p:cNvSpPr>
          <p:nvPr/>
        </p:nvSpPr>
        <p:spPr bwMode="auto">
          <a:xfrm>
            <a:off x="2592388" y="4721225"/>
            <a:ext cx="219075" cy="538163"/>
          </a:xfrm>
          <a:custGeom>
            <a:avLst/>
            <a:gdLst/>
            <a:ahLst/>
            <a:cxnLst>
              <a:cxn ang="0">
                <a:pos x="0" y="254"/>
              </a:cxn>
              <a:cxn ang="0">
                <a:pos x="34" y="254"/>
              </a:cxn>
              <a:cxn ang="0">
                <a:pos x="34" y="0"/>
              </a:cxn>
              <a:cxn ang="0">
                <a:pos x="103" y="0"/>
              </a:cxn>
              <a:cxn ang="0">
                <a:pos x="103" y="254"/>
              </a:cxn>
              <a:cxn ang="0">
                <a:pos x="138" y="254"/>
              </a:cxn>
              <a:cxn ang="0">
                <a:pos x="69" y="339"/>
              </a:cxn>
              <a:cxn ang="0">
                <a:pos x="0" y="254"/>
              </a:cxn>
            </a:cxnLst>
            <a:rect l="0" t="0" r="r" b="b"/>
            <a:pathLst>
              <a:path w="138" h="339">
                <a:moveTo>
                  <a:pt x="0" y="254"/>
                </a:moveTo>
                <a:lnTo>
                  <a:pt x="34" y="254"/>
                </a:lnTo>
                <a:lnTo>
                  <a:pt x="34" y="0"/>
                </a:lnTo>
                <a:lnTo>
                  <a:pt x="103" y="0"/>
                </a:lnTo>
                <a:lnTo>
                  <a:pt x="103" y="254"/>
                </a:lnTo>
                <a:lnTo>
                  <a:pt x="138" y="254"/>
                </a:lnTo>
                <a:lnTo>
                  <a:pt x="69" y="339"/>
                </a:lnTo>
                <a:lnTo>
                  <a:pt x="0" y="254"/>
                </a:lnTo>
                <a:close/>
              </a:path>
            </a:pathLst>
          </a:custGeom>
          <a:gradFill rotWithShape="0">
            <a:gsLst>
              <a:gs pos="0">
                <a:srgbClr val="FFFFFF"/>
              </a:gs>
              <a:gs pos="100000">
                <a:srgbClr val="FFFF00"/>
              </a:gs>
            </a:gsLst>
            <a:path path="rect">
              <a:fillToRect l="50000" t="50000" r="50000" b="50000"/>
            </a:path>
          </a:gradFill>
          <a:ln w="9525">
            <a:noFill/>
            <a:round/>
            <a:headEnd/>
            <a:tailEnd/>
          </a:ln>
          <a:effectLst/>
        </p:spPr>
        <p:txBody>
          <a:bodyPr wrap="none" anchor="ctr"/>
          <a:lstStyle/>
          <a:p>
            <a:endParaRPr lang="it-IT"/>
          </a:p>
        </p:txBody>
      </p:sp>
      <p:sp>
        <p:nvSpPr>
          <p:cNvPr id="10265" name="Freeform 25"/>
          <p:cNvSpPr>
            <a:spLocks noChangeArrowheads="1"/>
          </p:cNvSpPr>
          <p:nvPr/>
        </p:nvSpPr>
        <p:spPr bwMode="auto">
          <a:xfrm>
            <a:off x="5441950" y="4108450"/>
            <a:ext cx="219075" cy="1095375"/>
          </a:xfrm>
          <a:custGeom>
            <a:avLst/>
            <a:gdLst/>
            <a:ahLst/>
            <a:cxnLst>
              <a:cxn ang="0">
                <a:pos x="0" y="526"/>
              </a:cxn>
              <a:cxn ang="0">
                <a:pos x="34" y="526"/>
              </a:cxn>
              <a:cxn ang="0">
                <a:pos x="34" y="0"/>
              </a:cxn>
              <a:cxn ang="0">
                <a:pos x="103" y="0"/>
              </a:cxn>
              <a:cxn ang="0">
                <a:pos x="103" y="526"/>
              </a:cxn>
              <a:cxn ang="0">
                <a:pos x="138" y="526"/>
              </a:cxn>
              <a:cxn ang="0">
                <a:pos x="69" y="702"/>
              </a:cxn>
              <a:cxn ang="0">
                <a:pos x="0" y="526"/>
              </a:cxn>
            </a:cxnLst>
            <a:rect l="0" t="0" r="r" b="b"/>
            <a:pathLst>
              <a:path w="138" h="702">
                <a:moveTo>
                  <a:pt x="0" y="526"/>
                </a:moveTo>
                <a:lnTo>
                  <a:pt x="34" y="526"/>
                </a:lnTo>
                <a:lnTo>
                  <a:pt x="34" y="0"/>
                </a:lnTo>
                <a:lnTo>
                  <a:pt x="103" y="0"/>
                </a:lnTo>
                <a:lnTo>
                  <a:pt x="103" y="526"/>
                </a:lnTo>
                <a:lnTo>
                  <a:pt x="138" y="526"/>
                </a:lnTo>
                <a:lnTo>
                  <a:pt x="69" y="702"/>
                </a:lnTo>
                <a:lnTo>
                  <a:pt x="0" y="526"/>
                </a:lnTo>
                <a:close/>
              </a:path>
            </a:pathLst>
          </a:custGeom>
          <a:gradFill rotWithShape="0">
            <a:gsLst>
              <a:gs pos="0">
                <a:srgbClr val="FFFFFF"/>
              </a:gs>
              <a:gs pos="100000">
                <a:srgbClr val="FFFF00"/>
              </a:gs>
            </a:gsLst>
            <a:path path="rect">
              <a:fillToRect l="50000" t="50000" r="50000" b="50000"/>
            </a:path>
          </a:gradFill>
          <a:ln w="9525">
            <a:noFill/>
            <a:round/>
            <a:headEnd/>
            <a:tailEnd/>
          </a:ln>
          <a:effectLst/>
        </p:spPr>
        <p:txBody>
          <a:bodyPr wrap="none" anchor="ctr"/>
          <a:lstStyle/>
          <a:p>
            <a:endParaRPr lang="it-IT"/>
          </a:p>
        </p:txBody>
      </p:sp>
      <p:sp>
        <p:nvSpPr>
          <p:cNvPr id="10266" name="Freeform 26"/>
          <p:cNvSpPr>
            <a:spLocks noChangeArrowheads="1"/>
          </p:cNvSpPr>
          <p:nvPr/>
        </p:nvSpPr>
        <p:spPr bwMode="auto">
          <a:xfrm>
            <a:off x="7762875" y="4419600"/>
            <a:ext cx="219075" cy="955675"/>
          </a:xfrm>
          <a:custGeom>
            <a:avLst/>
            <a:gdLst/>
            <a:ahLst/>
            <a:cxnLst>
              <a:cxn ang="0">
                <a:pos x="0" y="451"/>
              </a:cxn>
              <a:cxn ang="0">
                <a:pos x="34" y="451"/>
              </a:cxn>
              <a:cxn ang="0">
                <a:pos x="34" y="0"/>
              </a:cxn>
              <a:cxn ang="0">
                <a:pos x="103" y="0"/>
              </a:cxn>
              <a:cxn ang="0">
                <a:pos x="103" y="451"/>
              </a:cxn>
              <a:cxn ang="0">
                <a:pos x="138" y="451"/>
              </a:cxn>
              <a:cxn ang="0">
                <a:pos x="69" y="602"/>
              </a:cxn>
              <a:cxn ang="0">
                <a:pos x="0" y="451"/>
              </a:cxn>
            </a:cxnLst>
            <a:rect l="0" t="0" r="r" b="b"/>
            <a:pathLst>
              <a:path w="138" h="602">
                <a:moveTo>
                  <a:pt x="0" y="451"/>
                </a:moveTo>
                <a:lnTo>
                  <a:pt x="34" y="451"/>
                </a:lnTo>
                <a:lnTo>
                  <a:pt x="34" y="0"/>
                </a:lnTo>
                <a:lnTo>
                  <a:pt x="103" y="0"/>
                </a:lnTo>
                <a:lnTo>
                  <a:pt x="103" y="451"/>
                </a:lnTo>
                <a:lnTo>
                  <a:pt x="138" y="451"/>
                </a:lnTo>
                <a:lnTo>
                  <a:pt x="69" y="602"/>
                </a:lnTo>
                <a:lnTo>
                  <a:pt x="0" y="451"/>
                </a:lnTo>
                <a:close/>
              </a:path>
            </a:pathLst>
          </a:custGeom>
          <a:gradFill rotWithShape="0">
            <a:gsLst>
              <a:gs pos="0">
                <a:srgbClr val="FFFFFF"/>
              </a:gs>
              <a:gs pos="100000">
                <a:srgbClr val="FFFF00"/>
              </a:gs>
            </a:gsLst>
            <a:path path="rect">
              <a:fillToRect l="50000" t="50000" r="50000" b="50000"/>
            </a:path>
          </a:gradFill>
          <a:ln w="9525">
            <a:noFill/>
            <a:round/>
            <a:headEnd/>
            <a:tailEnd/>
          </a:ln>
          <a:effectLst/>
        </p:spPr>
        <p:txBody>
          <a:bodyPr wrap="none" anchor="ctr"/>
          <a:lstStyle/>
          <a:p>
            <a:endParaRPr lang="it-IT"/>
          </a:p>
        </p:txBody>
      </p:sp>
      <p:grpSp>
        <p:nvGrpSpPr>
          <p:cNvPr id="4" name="Group 27"/>
          <p:cNvGrpSpPr>
            <a:grpSpLocks/>
          </p:cNvGrpSpPr>
          <p:nvPr/>
        </p:nvGrpSpPr>
        <p:grpSpPr bwMode="auto">
          <a:xfrm>
            <a:off x="3965575" y="2611438"/>
            <a:ext cx="2270125" cy="698500"/>
            <a:chOff x="2498" y="1645"/>
            <a:chExt cx="1430" cy="440"/>
          </a:xfrm>
        </p:grpSpPr>
        <p:sp>
          <p:nvSpPr>
            <p:cNvPr id="10268" name="Freeform 28"/>
            <p:cNvSpPr>
              <a:spLocks noChangeArrowheads="1"/>
            </p:cNvSpPr>
            <p:nvPr/>
          </p:nvSpPr>
          <p:spPr bwMode="auto">
            <a:xfrm>
              <a:off x="2625" y="1645"/>
              <a:ext cx="1304" cy="392"/>
            </a:xfrm>
            <a:custGeom>
              <a:avLst/>
              <a:gdLst/>
              <a:ahLst/>
              <a:cxnLst>
                <a:cxn ang="0">
                  <a:pos x="1304" y="34"/>
                </a:cxn>
                <a:cxn ang="0">
                  <a:pos x="1294" y="0"/>
                </a:cxn>
                <a:cxn ang="0">
                  <a:pos x="0" y="358"/>
                </a:cxn>
                <a:cxn ang="0">
                  <a:pos x="10" y="392"/>
                </a:cxn>
                <a:cxn ang="0">
                  <a:pos x="1304" y="34"/>
                </a:cxn>
              </a:cxnLst>
              <a:rect l="0" t="0" r="r" b="b"/>
              <a:pathLst>
                <a:path w="1304" h="392">
                  <a:moveTo>
                    <a:pt x="1304" y="34"/>
                  </a:moveTo>
                  <a:lnTo>
                    <a:pt x="1294" y="0"/>
                  </a:lnTo>
                  <a:lnTo>
                    <a:pt x="0" y="358"/>
                  </a:lnTo>
                  <a:lnTo>
                    <a:pt x="10" y="392"/>
                  </a:lnTo>
                  <a:lnTo>
                    <a:pt x="1304" y="34"/>
                  </a:lnTo>
                  <a:close/>
                </a:path>
              </a:pathLst>
            </a:custGeom>
            <a:solidFill>
              <a:srgbClr val="CC0099"/>
            </a:solidFill>
            <a:ln w="9525">
              <a:noFill/>
              <a:round/>
              <a:headEnd/>
              <a:tailEnd/>
            </a:ln>
            <a:effectLst/>
          </p:spPr>
          <p:txBody>
            <a:bodyPr wrap="none" anchor="ctr"/>
            <a:lstStyle/>
            <a:p>
              <a:endParaRPr lang="it-IT"/>
            </a:p>
          </p:txBody>
        </p:sp>
        <p:sp>
          <p:nvSpPr>
            <p:cNvPr id="10269" name="Freeform 29"/>
            <p:cNvSpPr>
              <a:spLocks noChangeArrowheads="1"/>
            </p:cNvSpPr>
            <p:nvPr/>
          </p:nvSpPr>
          <p:spPr bwMode="auto">
            <a:xfrm>
              <a:off x="2498" y="1953"/>
              <a:ext cx="151" cy="133"/>
            </a:xfrm>
            <a:custGeom>
              <a:avLst/>
              <a:gdLst/>
              <a:ahLst/>
              <a:cxnLst>
                <a:cxn ang="0">
                  <a:pos x="115" y="0"/>
                </a:cxn>
                <a:cxn ang="0">
                  <a:pos x="0" y="103"/>
                </a:cxn>
                <a:cxn ang="0">
                  <a:pos x="151" y="133"/>
                </a:cxn>
                <a:cxn ang="0">
                  <a:pos x="115" y="0"/>
                </a:cxn>
              </a:cxnLst>
              <a:rect l="0" t="0" r="r" b="b"/>
              <a:pathLst>
                <a:path w="151" h="133">
                  <a:moveTo>
                    <a:pt x="115" y="0"/>
                  </a:moveTo>
                  <a:lnTo>
                    <a:pt x="0" y="103"/>
                  </a:lnTo>
                  <a:lnTo>
                    <a:pt x="151" y="133"/>
                  </a:lnTo>
                  <a:lnTo>
                    <a:pt x="115" y="0"/>
                  </a:lnTo>
                  <a:close/>
                </a:path>
              </a:pathLst>
            </a:custGeom>
            <a:solidFill>
              <a:srgbClr val="CC0099"/>
            </a:solidFill>
            <a:ln w="9525">
              <a:noFill/>
              <a:round/>
              <a:headEnd/>
              <a:tailEnd/>
            </a:ln>
            <a:effectLst/>
          </p:spPr>
          <p:txBody>
            <a:bodyPr wrap="none" anchor="ctr"/>
            <a:lstStyle/>
            <a:p>
              <a:endParaRPr lang="it-IT"/>
            </a:p>
          </p:txBody>
        </p:sp>
      </p:grpSp>
      <p:grpSp>
        <p:nvGrpSpPr>
          <p:cNvPr id="5" name="Group 30"/>
          <p:cNvGrpSpPr>
            <a:grpSpLocks/>
          </p:cNvGrpSpPr>
          <p:nvPr/>
        </p:nvGrpSpPr>
        <p:grpSpPr bwMode="auto">
          <a:xfrm>
            <a:off x="6099175" y="2740025"/>
            <a:ext cx="744538" cy="517525"/>
            <a:chOff x="3842" y="1726"/>
            <a:chExt cx="469" cy="326"/>
          </a:xfrm>
        </p:grpSpPr>
        <p:sp>
          <p:nvSpPr>
            <p:cNvPr id="10271" name="Freeform 31"/>
            <p:cNvSpPr>
              <a:spLocks noChangeArrowheads="1"/>
            </p:cNvSpPr>
            <p:nvPr/>
          </p:nvSpPr>
          <p:spPr bwMode="auto">
            <a:xfrm>
              <a:off x="3945" y="1726"/>
              <a:ext cx="367" cy="265"/>
            </a:xfrm>
            <a:custGeom>
              <a:avLst/>
              <a:gdLst/>
              <a:ahLst/>
              <a:cxnLst>
                <a:cxn ang="0">
                  <a:pos x="367" y="29"/>
                </a:cxn>
                <a:cxn ang="0">
                  <a:pos x="347" y="0"/>
                </a:cxn>
                <a:cxn ang="0">
                  <a:pos x="0" y="236"/>
                </a:cxn>
                <a:cxn ang="0">
                  <a:pos x="20" y="265"/>
                </a:cxn>
                <a:cxn ang="0">
                  <a:pos x="367" y="29"/>
                </a:cxn>
              </a:cxnLst>
              <a:rect l="0" t="0" r="r" b="b"/>
              <a:pathLst>
                <a:path w="367" h="265">
                  <a:moveTo>
                    <a:pt x="367" y="29"/>
                  </a:moveTo>
                  <a:lnTo>
                    <a:pt x="347" y="0"/>
                  </a:lnTo>
                  <a:lnTo>
                    <a:pt x="0" y="236"/>
                  </a:lnTo>
                  <a:lnTo>
                    <a:pt x="20" y="265"/>
                  </a:lnTo>
                  <a:lnTo>
                    <a:pt x="367" y="29"/>
                  </a:lnTo>
                  <a:close/>
                </a:path>
              </a:pathLst>
            </a:custGeom>
            <a:solidFill>
              <a:srgbClr val="CC0099"/>
            </a:solidFill>
            <a:ln w="9525">
              <a:noFill/>
              <a:round/>
              <a:headEnd/>
              <a:tailEnd/>
            </a:ln>
            <a:effectLst/>
          </p:spPr>
          <p:txBody>
            <a:bodyPr wrap="none" anchor="ctr"/>
            <a:lstStyle/>
            <a:p>
              <a:endParaRPr lang="it-IT"/>
            </a:p>
          </p:txBody>
        </p:sp>
        <p:sp>
          <p:nvSpPr>
            <p:cNvPr id="10272" name="Freeform 32"/>
            <p:cNvSpPr>
              <a:spLocks noChangeArrowheads="1"/>
            </p:cNvSpPr>
            <p:nvPr/>
          </p:nvSpPr>
          <p:spPr bwMode="auto">
            <a:xfrm>
              <a:off x="3842" y="1918"/>
              <a:ext cx="153" cy="135"/>
            </a:xfrm>
            <a:custGeom>
              <a:avLst/>
              <a:gdLst/>
              <a:ahLst/>
              <a:cxnLst>
                <a:cxn ang="0">
                  <a:pos x="75" y="0"/>
                </a:cxn>
                <a:cxn ang="0">
                  <a:pos x="0" y="135"/>
                </a:cxn>
                <a:cxn ang="0">
                  <a:pos x="153" y="114"/>
                </a:cxn>
                <a:cxn ang="0">
                  <a:pos x="75" y="0"/>
                </a:cxn>
              </a:cxnLst>
              <a:rect l="0" t="0" r="r" b="b"/>
              <a:pathLst>
                <a:path w="153" h="135">
                  <a:moveTo>
                    <a:pt x="75" y="0"/>
                  </a:moveTo>
                  <a:lnTo>
                    <a:pt x="0" y="135"/>
                  </a:lnTo>
                  <a:lnTo>
                    <a:pt x="153" y="114"/>
                  </a:lnTo>
                  <a:lnTo>
                    <a:pt x="75" y="0"/>
                  </a:lnTo>
                  <a:close/>
                </a:path>
              </a:pathLst>
            </a:custGeom>
            <a:solidFill>
              <a:srgbClr val="CC0099"/>
            </a:solidFill>
            <a:ln w="9525">
              <a:noFill/>
              <a:round/>
              <a:headEnd/>
              <a:tailEnd/>
            </a:ln>
            <a:effectLst/>
          </p:spPr>
          <p:txBody>
            <a:bodyPr wrap="none" anchor="ctr"/>
            <a:lstStyle/>
            <a:p>
              <a:endParaRPr lang="it-IT"/>
            </a:p>
          </p:txBody>
        </p:sp>
      </p:grpSp>
      <p:grpSp>
        <p:nvGrpSpPr>
          <p:cNvPr id="6" name="Group 33"/>
          <p:cNvGrpSpPr>
            <a:grpSpLocks/>
          </p:cNvGrpSpPr>
          <p:nvPr/>
        </p:nvGrpSpPr>
        <p:grpSpPr bwMode="auto">
          <a:xfrm>
            <a:off x="7742238" y="2762250"/>
            <a:ext cx="217487" cy="568325"/>
            <a:chOff x="4877" y="1740"/>
            <a:chExt cx="137" cy="358"/>
          </a:xfrm>
        </p:grpSpPr>
        <p:sp>
          <p:nvSpPr>
            <p:cNvPr id="10274" name="Rectangle 34"/>
            <p:cNvSpPr>
              <a:spLocks noChangeArrowheads="1"/>
            </p:cNvSpPr>
            <p:nvPr/>
          </p:nvSpPr>
          <p:spPr bwMode="auto">
            <a:xfrm>
              <a:off x="4928" y="1740"/>
              <a:ext cx="36" cy="223"/>
            </a:xfrm>
            <a:prstGeom prst="rect">
              <a:avLst/>
            </a:prstGeom>
            <a:solidFill>
              <a:srgbClr val="CC0099"/>
            </a:solidFill>
            <a:ln w="9525">
              <a:noFill/>
              <a:round/>
              <a:headEnd/>
              <a:tailEnd/>
            </a:ln>
            <a:effectLst/>
          </p:spPr>
          <p:txBody>
            <a:bodyPr wrap="none" anchor="ctr"/>
            <a:lstStyle/>
            <a:p>
              <a:endParaRPr lang="it-IT"/>
            </a:p>
          </p:txBody>
        </p:sp>
        <p:sp>
          <p:nvSpPr>
            <p:cNvPr id="10275" name="Freeform 35"/>
            <p:cNvSpPr>
              <a:spLocks noChangeArrowheads="1"/>
            </p:cNvSpPr>
            <p:nvPr/>
          </p:nvSpPr>
          <p:spPr bwMode="auto">
            <a:xfrm>
              <a:off x="4877" y="1961"/>
              <a:ext cx="138" cy="138"/>
            </a:xfrm>
            <a:custGeom>
              <a:avLst/>
              <a:gdLst/>
              <a:ahLst/>
              <a:cxnLst>
                <a:cxn ang="0">
                  <a:pos x="0" y="0"/>
                </a:cxn>
                <a:cxn ang="0">
                  <a:pos x="69" y="138"/>
                </a:cxn>
                <a:cxn ang="0">
                  <a:pos x="138" y="0"/>
                </a:cxn>
                <a:cxn ang="0">
                  <a:pos x="0" y="0"/>
                </a:cxn>
              </a:cxnLst>
              <a:rect l="0" t="0" r="r" b="b"/>
              <a:pathLst>
                <a:path w="138" h="138">
                  <a:moveTo>
                    <a:pt x="0" y="0"/>
                  </a:moveTo>
                  <a:lnTo>
                    <a:pt x="69" y="138"/>
                  </a:lnTo>
                  <a:lnTo>
                    <a:pt x="138" y="0"/>
                  </a:lnTo>
                  <a:lnTo>
                    <a:pt x="0" y="0"/>
                  </a:lnTo>
                  <a:close/>
                </a:path>
              </a:pathLst>
            </a:custGeom>
            <a:solidFill>
              <a:srgbClr val="CC0099"/>
            </a:solidFill>
            <a:ln w="9525">
              <a:noFill/>
              <a:round/>
              <a:headEnd/>
              <a:tailEnd/>
            </a:ln>
            <a:effectLst/>
          </p:spPr>
          <p:txBody>
            <a:bodyPr wrap="none" anchor="ctr"/>
            <a:lstStyle/>
            <a:p>
              <a:endParaRPr lang="it-IT"/>
            </a:p>
          </p:txBody>
        </p:sp>
      </p:grpSp>
      <p:sp>
        <p:nvSpPr>
          <p:cNvPr id="10276" name="Rectangle 36"/>
          <p:cNvSpPr>
            <a:spLocks noChangeArrowheads="1"/>
          </p:cNvSpPr>
          <p:nvPr/>
        </p:nvSpPr>
        <p:spPr bwMode="auto">
          <a:xfrm>
            <a:off x="0" y="358775"/>
            <a:ext cx="9144000" cy="549275"/>
          </a:xfrm>
          <a:prstGeom prst="rect">
            <a:avLst/>
          </a:prstGeom>
          <a:noFill/>
          <a:ln w="9525">
            <a:noFill/>
            <a:round/>
            <a:headEnd/>
            <a:tailEnd/>
          </a:ln>
          <a:effectLst/>
        </p:spPr>
        <p:txBody>
          <a:bodyPr lIns="0" tIns="0" rIns="0" bIns="0">
            <a:spAutoFit/>
          </a:bodyPr>
          <a:lstStyle/>
          <a:p>
            <a:pPr algn="ctr">
              <a:lnSpc>
                <a:spcPct val="100000"/>
              </a:lnSpc>
              <a:buClr>
                <a:srgbClr val="FFF0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a:solidFill>
                  <a:srgbClr val="FFF000"/>
                </a:solidFill>
                <a:latin typeface="Arial" charset="0"/>
              </a:rPr>
              <a:t>Ipertensione e aterosclerosi</a:t>
            </a:r>
            <a:r>
              <a:rPr lang="en-GB" sz="3600" b="1">
                <a:solidFill>
                  <a:srgbClr val="FFFF00"/>
                </a:solidFill>
                <a:latin typeface="Arial" charset="0"/>
              </a:rPr>
              <a:t> </a:t>
            </a:r>
          </a:p>
        </p:txBody>
      </p:sp>
      <p:sp>
        <p:nvSpPr>
          <p:cNvPr id="10277" name="Rectangle 37"/>
          <p:cNvSpPr>
            <a:spLocks noChangeArrowheads="1"/>
          </p:cNvSpPr>
          <p:nvPr/>
        </p:nvSpPr>
        <p:spPr bwMode="auto">
          <a:xfrm>
            <a:off x="1404938" y="3351213"/>
            <a:ext cx="2982912" cy="1389062"/>
          </a:xfrm>
          <a:prstGeom prst="rect">
            <a:avLst/>
          </a:prstGeom>
          <a:gradFill rotWithShape="0">
            <a:gsLst>
              <a:gs pos="0">
                <a:srgbClr val="000066"/>
              </a:gs>
              <a:gs pos="100000">
                <a:srgbClr val="000000"/>
              </a:gs>
            </a:gsLst>
            <a:path path="shape">
              <a:fillToRect l="50000" t="50000" r="50000" b="50000"/>
            </a:path>
          </a:gradFill>
          <a:ln w="9525">
            <a:noFill/>
            <a:round/>
            <a:headEnd/>
            <a:tailEnd/>
          </a:ln>
          <a:effectLst>
            <a:outerShdw dist="17819" dir="2700000" algn="ctr" rotWithShape="0">
              <a:srgbClr val="00003C"/>
            </a:outerShdw>
          </a:effectLst>
        </p:spPr>
        <p:txBody>
          <a:bodyPr wrap="none" anchor="ctr"/>
          <a:lstStyle/>
          <a:p>
            <a:endParaRPr lang="it-IT"/>
          </a:p>
        </p:txBody>
      </p:sp>
      <p:sp>
        <p:nvSpPr>
          <p:cNvPr id="10278" name="Rectangle 38"/>
          <p:cNvSpPr>
            <a:spLocks noChangeArrowheads="1"/>
          </p:cNvSpPr>
          <p:nvPr/>
        </p:nvSpPr>
        <p:spPr bwMode="auto">
          <a:xfrm>
            <a:off x="1798638" y="3454400"/>
            <a:ext cx="2368550" cy="1217613"/>
          </a:xfrm>
          <a:prstGeom prst="rect">
            <a:avLst/>
          </a:prstGeom>
          <a:noFill/>
          <a:ln w="9525">
            <a:noFill/>
            <a:round/>
            <a:headEnd/>
            <a:tailEnd/>
          </a:ln>
          <a:effectLst/>
        </p:spPr>
        <p:txBody>
          <a:bodyPr lIns="0" tIns="0" rIns="0" bIns="0">
            <a:spAutoFit/>
          </a:bodyPr>
          <a:lstStyle/>
          <a:p>
            <a:pPr algn="ct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a:solidFill>
                  <a:srgbClr val="FFFFFF"/>
                </a:solidFill>
                <a:latin typeface="Arial" charset="0"/>
              </a:rPr>
              <a:t>Modificazioni </a:t>
            </a:r>
          </a:p>
          <a:p>
            <a:pPr algn="ct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a:solidFill>
                  <a:srgbClr val="FFFFFF"/>
                </a:solidFill>
                <a:latin typeface="Arial" charset="0"/>
              </a:rPr>
              <a:t>dell’espressione genica, </a:t>
            </a:r>
          </a:p>
          <a:p>
            <a:pPr algn="ct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a:solidFill>
                  <a:srgbClr val="FFFFFF"/>
                </a:solidFill>
                <a:latin typeface="Arial" charset="0"/>
              </a:rPr>
              <a:t>citochine, </a:t>
            </a:r>
          </a:p>
          <a:p>
            <a:pPr algn="ct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a:solidFill>
                  <a:srgbClr val="FFFFFF"/>
                </a:solidFill>
                <a:latin typeface="Arial" charset="0"/>
              </a:rPr>
              <a:t>fattori di crescita, </a:t>
            </a:r>
          </a:p>
          <a:p>
            <a:pPr algn="ctr">
              <a:lnSpc>
                <a:spcPct val="100000"/>
              </a:lnSpc>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a:solidFill>
                  <a:srgbClr val="FFFFFF"/>
                </a:solidFill>
                <a:latin typeface="Arial" charset="0"/>
              </a:rPr>
              <a:t>molecole di adesione</a:t>
            </a:r>
          </a:p>
        </p:txBody>
      </p:sp>
      <p:sp>
        <p:nvSpPr>
          <p:cNvPr id="10279" name="Rectangle 39"/>
          <p:cNvSpPr>
            <a:spLocks noChangeArrowheads="1"/>
          </p:cNvSpPr>
          <p:nvPr/>
        </p:nvSpPr>
        <p:spPr bwMode="auto">
          <a:xfrm>
            <a:off x="0" y="358775"/>
            <a:ext cx="9144000" cy="576263"/>
          </a:xfrm>
          <a:prstGeom prst="rect">
            <a:avLst/>
          </a:prstGeom>
          <a:noFill/>
          <a:ln w="9525">
            <a:noFill/>
            <a:round/>
            <a:headEnd/>
            <a:tailEnd/>
          </a:ln>
          <a:effectLst/>
        </p:spPr>
        <p:txBody>
          <a:bodyPr lIns="82440" tIns="41040" rIns="82440" bIns="41040" anchor="ctr">
            <a:spAutoFit/>
          </a:bodyPr>
          <a:lstStyle/>
          <a:p>
            <a:pPr algn="ctr">
              <a:lnSpc>
                <a:spcPct val="90000"/>
              </a:lnSpc>
              <a:buClr>
                <a:srgbClr val="FFF0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a:solidFill>
                  <a:srgbClr val="FFF000"/>
                </a:solidFill>
                <a:latin typeface="Arial" charset="0"/>
              </a:rPr>
              <a:t>Ipertensione e aterosclerosi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408" t="2858" r="6734" b="8097"/>
          <a:stretch>
            <a:fillRect/>
          </a:stretch>
        </p:blipFill>
        <p:spPr>
          <a:xfrm>
            <a:off x="677428" y="391184"/>
            <a:ext cx="7850754" cy="5758912"/>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8755" t="5239" r="13805" b="5239"/>
          <a:stretch>
            <a:fillRect/>
          </a:stretch>
        </p:blipFill>
        <p:spPr>
          <a:xfrm>
            <a:off x="1091467" y="545175"/>
            <a:ext cx="7080933" cy="5789774"/>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050" name="Picture 2" descr="Risultati immagini per angiotensina"/>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6398" t="5715" r="10775" b="5239"/>
          <a:stretch>
            <a:fillRect/>
          </a:stretch>
        </p:blipFill>
        <p:spPr>
          <a:xfrm>
            <a:off x="827584" y="548680"/>
            <a:ext cx="7573556" cy="5758959"/>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3314" name="Picture 2" descr="https://upload.wikimedia.org/wikipedia/commons/9/94/Renin-angiotensin-aldosterone_system-it.png"/>
          <p:cNvPicPr>
            <a:picLocks noChangeArrowheads="1"/>
          </p:cNvPicPr>
          <p:nvPr/>
        </p:nvPicPr>
        <p:blipFill>
          <a:blip r:embed="rId2" cstate="print"/>
          <a:srcRect/>
          <a:stretch>
            <a:fillRect/>
          </a:stretch>
        </p:blipFill>
        <p:spPr bwMode="auto">
          <a:xfrm>
            <a:off x="0" y="401638"/>
            <a:ext cx="9102725" cy="5907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19968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6061" t="6192" r="5387" b="9050"/>
          <a:stretch>
            <a:fillRect/>
          </a:stretch>
        </p:blipFill>
        <p:spPr>
          <a:xfrm>
            <a:off x="611560" y="620688"/>
            <a:ext cx="8097062" cy="5481654"/>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H10"/>
          <p:cNvPicPr>
            <a:picLocks noChangeAspect="1" noChangeArrowheads="1"/>
          </p:cNvPicPr>
          <p:nvPr/>
        </p:nvPicPr>
        <p:blipFill>
          <a:blip r:embed="rId2" cstate="print"/>
          <a:srcRect l="1793" t="13823" r="6277"/>
          <a:stretch>
            <a:fillRect/>
          </a:stretch>
        </p:blipFill>
        <p:spPr bwMode="auto">
          <a:xfrm>
            <a:off x="0" y="841375"/>
            <a:ext cx="9144000" cy="5041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isultati immagini per macula densa"/>
          <p:cNvPicPr>
            <a:picLocks noChangeAspect="1" noChangeArrowheads="1"/>
          </p:cNvPicPr>
          <p:nvPr/>
        </p:nvPicPr>
        <p:blipFill>
          <a:blip r:embed="rId2" cstate="print"/>
          <a:srcRect l="7382" r="10039" b="945"/>
          <a:stretch>
            <a:fillRect/>
          </a:stretch>
        </p:blipFill>
        <p:spPr bwMode="auto">
          <a:xfrm>
            <a:off x="0" y="0"/>
            <a:ext cx="9161463" cy="6869113"/>
          </a:xfrm>
          <a:prstGeom prst="rect">
            <a:avLst/>
          </a:prstGeom>
          <a:noFill/>
          <a:ln w="9525">
            <a:noFill/>
            <a:miter lim="800000"/>
            <a:headEnd/>
            <a:tailEnd/>
          </a:ln>
        </p:spPr>
      </p:pic>
      <p:pic>
        <p:nvPicPr>
          <p:cNvPr id="4099" name="Picture 2" descr="Risultati immagini per macula densa"/>
          <p:cNvPicPr>
            <a:picLocks noChangeAspect="1" noChangeArrowheads="1"/>
          </p:cNvPicPr>
          <p:nvPr/>
        </p:nvPicPr>
        <p:blipFill>
          <a:blip r:embed="rId3" cstate="print"/>
          <a:srcRect r="79559" b="67345"/>
          <a:stretch>
            <a:fillRect/>
          </a:stretch>
        </p:blipFill>
        <p:spPr bwMode="auto">
          <a:xfrm>
            <a:off x="7277100" y="1954213"/>
            <a:ext cx="1828800" cy="2159000"/>
          </a:xfrm>
          <a:prstGeom prst="rect">
            <a:avLst/>
          </a:prstGeom>
          <a:solidFill>
            <a:schemeClr val="bg1"/>
          </a:solidFill>
          <a:ln w="9525">
            <a:noFill/>
            <a:miter lim="800000"/>
            <a:headEnd/>
            <a:tailEnd/>
          </a:ln>
        </p:spPr>
      </p:pic>
      <p:sp>
        <p:nvSpPr>
          <p:cNvPr id="4" name="Rettangolo 3"/>
          <p:cNvSpPr/>
          <p:nvPr/>
        </p:nvSpPr>
        <p:spPr>
          <a:xfrm>
            <a:off x="8723313" y="3352800"/>
            <a:ext cx="377825" cy="769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5122" name="Picture 4" descr="Risultati immagini per macula densa"/>
          <p:cNvPicPr>
            <a:picLocks noChangeAspect="1" noChangeArrowheads="1"/>
          </p:cNvPicPr>
          <p:nvPr/>
        </p:nvPicPr>
        <p:blipFill>
          <a:blip r:embed="rId2" cstate="print"/>
          <a:srcRect/>
          <a:stretch>
            <a:fillRect/>
          </a:stretch>
        </p:blipFill>
        <p:spPr bwMode="auto">
          <a:xfrm>
            <a:off x="0" y="696913"/>
            <a:ext cx="9144000" cy="539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a:xfrm>
            <a:off x="251520" y="4365104"/>
            <a:ext cx="3384376" cy="1752600"/>
          </a:xfrm>
          <a:solidFill>
            <a:schemeClr val="bg1"/>
          </a:solidFill>
        </p:spPr>
        <p:txBody>
          <a:bodyPr/>
          <a:lstStyle/>
          <a:p>
            <a:r>
              <a:rPr lang="it-IT" dirty="0" smtClean="0"/>
              <a:t>Rimodellamento del cuore da ipertensione:</a:t>
            </a:r>
          </a:p>
          <a:p>
            <a:endParaRPr lang="it-IT" dirty="0" smtClean="0"/>
          </a:p>
          <a:p>
            <a:r>
              <a:rPr lang="it-IT" b="1" dirty="0" smtClean="0">
                <a:solidFill>
                  <a:srgbClr val="FF0000"/>
                </a:solidFill>
              </a:rPr>
              <a:t>Ipertrofia Ventricolare Sinistra</a:t>
            </a:r>
            <a:endParaRPr lang="it-IT" b="1" dirty="0">
              <a:solidFill>
                <a:srgbClr val="FF0000"/>
              </a:solidFill>
            </a:endParaRPr>
          </a:p>
        </p:txBody>
      </p:sp>
      <p:pic>
        <p:nvPicPr>
          <p:cNvPr id="4" name="Picture 2" descr="Risultati immagini per ruolo del rimodellamento del miocardio e ipertensione"/>
          <p:cNvPicPr>
            <a:picLocks noChangeAspect="1" noChangeArrowheads="1"/>
          </p:cNvPicPr>
          <p:nvPr/>
        </p:nvPicPr>
        <p:blipFill>
          <a:blip r:embed="rId2" cstate="print"/>
          <a:srcRect b="7406"/>
          <a:stretch>
            <a:fillRect/>
          </a:stretch>
        </p:blipFill>
        <p:spPr bwMode="auto">
          <a:xfrm>
            <a:off x="251520" y="-27384"/>
            <a:ext cx="8752598" cy="4267174"/>
          </a:xfrm>
          <a:prstGeom prst="rect">
            <a:avLst/>
          </a:prstGeom>
          <a:noFill/>
        </p:spPr>
      </p:pic>
      <p:pic>
        <p:nvPicPr>
          <p:cNvPr id="5" name="Slide"/>
          <p:cNvPicPr>
            <a:picLocks noChangeAspect="1"/>
          </p:cNvPicPr>
          <p:nvPr/>
        </p:nvPicPr>
        <p:blipFill>
          <a:blip r:embed="rId3" cstate="print"/>
          <a:srcRect l="30978" t="66204" r="40406" b="8097"/>
          <a:stretch>
            <a:fillRect/>
          </a:stretch>
        </p:blipFill>
        <p:spPr>
          <a:xfrm>
            <a:off x="4206307" y="4248472"/>
            <a:ext cx="4038101" cy="2564904"/>
          </a:xfrm>
          <a:prstGeom prst="rect">
            <a:avLst/>
          </a:prstGeom>
        </p:spPr>
      </p:pic>
      <p:sp>
        <p:nvSpPr>
          <p:cNvPr id="7" name="Freccia a destra 6"/>
          <p:cNvSpPr/>
          <p:nvPr/>
        </p:nvSpPr>
        <p:spPr>
          <a:xfrm>
            <a:off x="3779912" y="4797152"/>
            <a:ext cx="432048" cy="1440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5122" name="CasellaDiTesto 1"/>
          <p:cNvSpPr txBox="1">
            <a:spLocks noChangeArrowheads="1"/>
          </p:cNvSpPr>
          <p:nvPr/>
        </p:nvSpPr>
        <p:spPr bwMode="auto">
          <a:xfrm>
            <a:off x="179512" y="476672"/>
            <a:ext cx="8709025" cy="5632311"/>
          </a:xfrm>
          <a:prstGeom prst="rect">
            <a:avLst/>
          </a:prstGeom>
          <a:noFill/>
          <a:ln w="9525">
            <a:noFill/>
            <a:miter lim="800000"/>
            <a:headEnd/>
            <a:tailEnd/>
          </a:ln>
        </p:spPr>
        <p:txBody>
          <a:bodyPr>
            <a:spAutoFit/>
          </a:bodyPr>
          <a:lstStyle/>
          <a:p>
            <a:pPr>
              <a:defRPr/>
            </a:pPr>
            <a:r>
              <a:rPr lang="it-IT" sz="2400" dirty="0"/>
              <a:t>L’</a:t>
            </a:r>
            <a:r>
              <a:rPr lang="it-IT" sz="2400" b="1" dirty="0"/>
              <a:t>apparato </a:t>
            </a:r>
            <a:r>
              <a:rPr lang="it-IT" sz="2400" b="1" dirty="0" err="1"/>
              <a:t>iuxtaglomerulare</a:t>
            </a:r>
            <a:r>
              <a:rPr lang="it-IT" sz="2400" dirty="0"/>
              <a:t> è costituito da un complesso di formazioni localizzate in corrispondenza del polo vascolare di ciascun corpuscolo renale (di </a:t>
            </a:r>
            <a:r>
              <a:rPr lang="it-IT" sz="2400" dirty="0" err="1"/>
              <a:t>Malpighi</a:t>
            </a:r>
            <a:r>
              <a:rPr lang="it-IT" sz="2400" dirty="0"/>
              <a:t>). Fanno parte di questo apparato le cellule </a:t>
            </a:r>
            <a:r>
              <a:rPr lang="it-IT" sz="2400" dirty="0" err="1"/>
              <a:t>iuxtaglomerulari</a:t>
            </a:r>
            <a:r>
              <a:rPr lang="it-IT" sz="2400" dirty="0"/>
              <a:t> (cellule granulose) dell’arteriola afferente, la macula densa del tubulo distale e il </a:t>
            </a:r>
            <a:r>
              <a:rPr lang="it-IT" sz="2400" dirty="0" err="1"/>
              <a:t>mesangio</a:t>
            </a:r>
            <a:r>
              <a:rPr lang="it-IT" sz="2400" dirty="0"/>
              <a:t> extraglomerulare.</a:t>
            </a:r>
            <a:br>
              <a:rPr lang="it-IT" sz="2400" dirty="0"/>
            </a:br>
            <a:r>
              <a:rPr lang="it-IT" sz="2400" dirty="0"/>
              <a:t>Le </a:t>
            </a:r>
            <a:r>
              <a:rPr lang="it-IT" sz="2400" b="1" i="1" dirty="0"/>
              <a:t>cellule </a:t>
            </a:r>
            <a:r>
              <a:rPr lang="it-IT" sz="2400" b="1" i="1" dirty="0" err="1"/>
              <a:t>iuxtaglomerulari</a:t>
            </a:r>
            <a:r>
              <a:rPr lang="it-IT" sz="2400" dirty="0"/>
              <a:t> sono situate nella parete dell’arteriola </a:t>
            </a:r>
            <a:r>
              <a:rPr lang="it-IT" sz="2400" dirty="0">
                <a:solidFill>
                  <a:srgbClr val="7030A0"/>
                </a:solidFill>
              </a:rPr>
              <a:t>afferente</a:t>
            </a:r>
            <a:r>
              <a:rPr lang="it-IT" sz="2400" dirty="0"/>
              <a:t> prima della sua penetrazione nel corpuscolo renale. Più raramente si trovano anche nella parete dell’arteriola efferente.</a:t>
            </a:r>
            <a:br>
              <a:rPr lang="it-IT" sz="2400" dirty="0"/>
            </a:br>
            <a:r>
              <a:rPr lang="it-IT" sz="2400" dirty="0"/>
              <a:t>Le cellule </a:t>
            </a:r>
            <a:r>
              <a:rPr lang="it-IT" sz="2400" dirty="0" err="1"/>
              <a:t>iuxtaglomerulari</a:t>
            </a:r>
            <a:r>
              <a:rPr lang="it-IT" sz="2400" dirty="0"/>
              <a:t> appaiono come elementi </a:t>
            </a:r>
            <a:r>
              <a:rPr lang="it-IT" sz="2400" dirty="0" err="1"/>
              <a:t>epitelioidi</a:t>
            </a:r>
            <a:r>
              <a:rPr lang="it-IT" sz="2400" dirty="0"/>
              <a:t> che sostituiscono le fibrocellule muscolari lisce della tonaca media del vaso e si trovano perciò al di sotto dell’endotelio, disposte in una o più file. Le cellule </a:t>
            </a:r>
            <a:r>
              <a:rPr lang="it-IT" sz="2400" dirty="0" err="1"/>
              <a:t>iuxtaglomerulari</a:t>
            </a:r>
            <a:r>
              <a:rPr lang="it-IT" sz="2400" dirty="0"/>
              <a:t> sono voluminose, poliedriche e contengono granuli </a:t>
            </a:r>
            <a:r>
              <a:rPr lang="it-IT" sz="2400" dirty="0" err="1"/>
              <a:t>PAS-positivi</a:t>
            </a:r>
            <a:r>
              <a:rPr lang="it-IT" sz="2400" dirty="0"/>
              <a:t>, fittamente stipati nel citoplasma; in tali granuli, con metodi </a:t>
            </a:r>
            <a:r>
              <a:rPr lang="it-IT" sz="2400" dirty="0" err="1"/>
              <a:t>immunoistochimici</a:t>
            </a:r>
            <a:r>
              <a:rPr lang="it-IT" sz="2400" dirty="0"/>
              <a:t>, è stata dimostrata la presenza di una sostanza ad azione </a:t>
            </a:r>
            <a:r>
              <a:rPr lang="it-IT" sz="2400" dirty="0" err="1"/>
              <a:t>vasopressoria</a:t>
            </a:r>
            <a:r>
              <a:rPr lang="it-IT" sz="2400" dirty="0"/>
              <a:t>, </a:t>
            </a:r>
            <a:r>
              <a:rPr lang="it-IT" sz="2400" dirty="0">
                <a:solidFill>
                  <a:srgbClr val="FF0000"/>
                </a:solidFill>
              </a:rPr>
              <a:t>la </a:t>
            </a:r>
            <a:r>
              <a:rPr lang="it-IT" sz="2400" i="1" dirty="0">
                <a:solidFill>
                  <a:srgbClr val="FF0000"/>
                </a:solidFill>
              </a:rPr>
              <a:t>renina</a:t>
            </a:r>
            <a:r>
              <a:rPr lang="it-IT" sz="2400" dirty="0">
                <a:solidFill>
                  <a:srgbClr val="FF0000"/>
                </a:solidFill>
              </a:rPr>
              <a:t>.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6146" name="CasellaDiTesto 1"/>
          <p:cNvSpPr txBox="1">
            <a:spLocks noChangeArrowheads="1"/>
          </p:cNvSpPr>
          <p:nvPr/>
        </p:nvSpPr>
        <p:spPr bwMode="auto">
          <a:xfrm>
            <a:off x="179512" y="404664"/>
            <a:ext cx="8703567" cy="6001643"/>
          </a:xfrm>
          <a:prstGeom prst="rect">
            <a:avLst/>
          </a:prstGeom>
          <a:noFill/>
          <a:ln w="9525">
            <a:noFill/>
            <a:miter lim="800000"/>
            <a:headEnd/>
            <a:tailEnd/>
          </a:ln>
        </p:spPr>
        <p:txBody>
          <a:bodyPr wrap="square">
            <a:spAutoFit/>
          </a:bodyPr>
          <a:lstStyle/>
          <a:p>
            <a:pPr>
              <a:defRPr/>
            </a:pPr>
            <a:r>
              <a:rPr lang="it-IT" dirty="0"/>
              <a:t>Al microscopio elettronico, le cellule </a:t>
            </a:r>
            <a:r>
              <a:rPr lang="it-IT" dirty="0" err="1"/>
              <a:t>iuxtaglomerulari</a:t>
            </a:r>
            <a:r>
              <a:rPr lang="it-IT" dirty="0"/>
              <a:t> mostrano microfilamenti contrattili come le comuni fibrocellule muscolari, ma presentano il reticolo endoplasmatico granulare discretamente sviluppato e l’apparato di Golgi particolarmente evidente. Numerosi granuli secretori, circondati da una membrana e di dimensioni variabili, sono sparsi nel citoplasma; nel loro interno si possono osservare, talvolta, inclusi cristallini. </a:t>
            </a:r>
            <a:endParaRPr lang="it-IT" dirty="0" smtClean="0"/>
          </a:p>
          <a:p>
            <a:pPr>
              <a:defRPr/>
            </a:pPr>
            <a:r>
              <a:rPr lang="it-IT" sz="2400" dirty="0" smtClean="0">
                <a:solidFill>
                  <a:srgbClr val="FF0000"/>
                </a:solidFill>
              </a:rPr>
              <a:t>Fra </a:t>
            </a:r>
            <a:r>
              <a:rPr lang="it-IT" sz="2400" dirty="0">
                <a:solidFill>
                  <a:srgbClr val="FF0000"/>
                </a:solidFill>
              </a:rPr>
              <a:t>le cellule sono presenti terminali </a:t>
            </a:r>
            <a:r>
              <a:rPr lang="it-IT" sz="2400" dirty="0" err="1">
                <a:solidFill>
                  <a:srgbClr val="FF0000"/>
                </a:solidFill>
              </a:rPr>
              <a:t>assonici</a:t>
            </a:r>
            <a:r>
              <a:rPr lang="it-IT" sz="2400" dirty="0">
                <a:solidFill>
                  <a:srgbClr val="FF0000"/>
                </a:solidFill>
              </a:rPr>
              <a:t> contenenti catecolamine; ciò suggerisce che la secrezione di renina possa avvenire anche per stimolazione del simpatico.</a:t>
            </a:r>
            <a:r>
              <a:rPr lang="it-IT" sz="2400" dirty="0"/>
              <a:t/>
            </a:r>
            <a:br>
              <a:rPr lang="it-IT" sz="2400" dirty="0"/>
            </a:br>
            <a:r>
              <a:rPr lang="it-IT" sz="2400" dirty="0"/>
              <a:t>Le cellule </a:t>
            </a:r>
            <a:r>
              <a:rPr lang="it-IT" sz="2400" dirty="0" err="1"/>
              <a:t>iuxtaglomerulari</a:t>
            </a:r>
            <a:r>
              <a:rPr lang="it-IT" sz="2400" dirty="0"/>
              <a:t>, data la loro particolare localizzazione, possono essere stimolate dalla pressione esistente nell’arteriola afferente; esse agirebbero, perciò, come </a:t>
            </a:r>
            <a:r>
              <a:rPr lang="it-IT" sz="2400" dirty="0" err="1">
                <a:solidFill>
                  <a:srgbClr val="7030A0"/>
                </a:solidFill>
              </a:rPr>
              <a:t>pressocettori</a:t>
            </a:r>
            <a:r>
              <a:rPr lang="it-IT" sz="2400" dirty="0">
                <a:solidFill>
                  <a:srgbClr val="7030A0"/>
                </a:solidFill>
              </a:rPr>
              <a:t>,</a:t>
            </a:r>
            <a:r>
              <a:rPr lang="it-IT" sz="2400" dirty="0">
                <a:solidFill>
                  <a:schemeClr val="accent6">
                    <a:lumMod val="60000"/>
                    <a:lumOff val="40000"/>
                  </a:schemeClr>
                </a:solidFill>
              </a:rPr>
              <a:t> </a:t>
            </a:r>
            <a:r>
              <a:rPr lang="it-IT" sz="2400" dirty="0"/>
              <a:t>immettendo in circolo renina in quantità variabile secondo i valori pressori. </a:t>
            </a:r>
          </a:p>
          <a:p>
            <a:pPr>
              <a:defRPr/>
            </a:pPr>
            <a:r>
              <a:rPr lang="it-IT" sz="2400" dirty="0">
                <a:solidFill>
                  <a:srgbClr val="7030A0"/>
                </a:solidFill>
              </a:rPr>
              <a:t>L’azione ipertensiva della renina è indiretta; essa agisce in circolo con meccanismo enzimatico sull’</a:t>
            </a:r>
            <a:r>
              <a:rPr lang="it-IT" sz="2400" i="1" dirty="0" err="1">
                <a:solidFill>
                  <a:srgbClr val="7030A0"/>
                </a:solidFill>
              </a:rPr>
              <a:t>angiotensinogeno</a:t>
            </a:r>
            <a:r>
              <a:rPr lang="it-IT" sz="2400" dirty="0">
                <a:solidFill>
                  <a:srgbClr val="7030A0"/>
                </a:solidFill>
              </a:rPr>
              <a:t>, un’α</a:t>
            </a:r>
            <a:r>
              <a:rPr lang="it-IT" sz="2400" baseline="-25000" dirty="0">
                <a:solidFill>
                  <a:srgbClr val="7030A0"/>
                </a:solidFill>
              </a:rPr>
              <a:t>2</a:t>
            </a:r>
            <a:r>
              <a:rPr lang="it-IT" sz="2400" dirty="0">
                <a:solidFill>
                  <a:srgbClr val="7030A0"/>
                </a:solidFill>
              </a:rPr>
              <a:t>-globulina di origine epatica, trasformandolo in </a:t>
            </a:r>
            <a:r>
              <a:rPr lang="it-IT" sz="2400" i="1" dirty="0" err="1">
                <a:solidFill>
                  <a:srgbClr val="7030A0"/>
                </a:solidFill>
              </a:rPr>
              <a:t>angiotensina</a:t>
            </a:r>
            <a:r>
              <a:rPr lang="it-IT" sz="2400" i="1" dirty="0">
                <a:solidFill>
                  <a:srgbClr val="7030A0"/>
                </a:solidFill>
              </a:rPr>
              <a:t> I</a:t>
            </a:r>
            <a:r>
              <a:rPr lang="it-IT" sz="2400" dirty="0">
                <a:solidFill>
                  <a:srgbClr val="7030A0"/>
                </a:solidFill>
              </a:rPr>
              <a:t> (un </a:t>
            </a:r>
            <a:r>
              <a:rPr lang="it-IT" sz="2400" dirty="0" err="1">
                <a:solidFill>
                  <a:srgbClr val="7030A0"/>
                </a:solidFill>
              </a:rPr>
              <a:t>decapeptide</a:t>
            </a:r>
            <a:r>
              <a:rPr lang="it-IT" sz="2400" dirty="0">
                <a:solidFill>
                  <a:srgbClr val="7030A0"/>
                </a:solidFill>
              </a:rPr>
              <a:t>) che, ad opera di una peptidasi di probabile origine polmonare, viene degradata ad </a:t>
            </a:r>
            <a:r>
              <a:rPr lang="it-IT" sz="2400" i="1" dirty="0" err="1">
                <a:solidFill>
                  <a:srgbClr val="7030A0"/>
                </a:solidFill>
              </a:rPr>
              <a:t>angiotensina</a:t>
            </a:r>
            <a:r>
              <a:rPr lang="it-IT" sz="2400" i="1" dirty="0">
                <a:solidFill>
                  <a:srgbClr val="7030A0"/>
                </a:solidFill>
              </a:rPr>
              <a:t> II</a:t>
            </a:r>
            <a:r>
              <a:rPr lang="it-IT" sz="2400" dirty="0">
                <a:solidFill>
                  <a:srgbClr val="7030A0"/>
                </a:solidFill>
              </a:rPr>
              <a:t> (un </a:t>
            </a:r>
            <a:r>
              <a:rPr lang="it-IT" sz="2400" dirty="0" err="1">
                <a:solidFill>
                  <a:srgbClr val="7030A0"/>
                </a:solidFill>
              </a:rPr>
              <a:t>octapeptide</a:t>
            </a:r>
            <a:r>
              <a:rPr lang="it-IT" sz="2400" dirty="0">
                <a:solidFill>
                  <a:srgbClr val="7030A0"/>
                </a:solidFill>
              </a:rPr>
              <a:t>).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226306" name="Picture 2" descr="Risultati immagini per renina in circolo"/>
          <p:cNvPicPr>
            <a:picLocks noChangeAspect="1" noChangeArrowheads="1"/>
          </p:cNvPicPr>
          <p:nvPr/>
        </p:nvPicPr>
        <p:blipFill>
          <a:blip r:embed="rId2" cstate="print"/>
          <a:srcRect/>
          <a:stretch>
            <a:fillRect/>
          </a:stretch>
        </p:blipFill>
        <p:spPr bwMode="auto">
          <a:xfrm>
            <a:off x="467544" y="257904"/>
            <a:ext cx="8307870" cy="5979407"/>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8194" name="CasellaDiTesto 1"/>
          <p:cNvSpPr txBox="1">
            <a:spLocks noChangeArrowheads="1"/>
          </p:cNvSpPr>
          <p:nvPr/>
        </p:nvSpPr>
        <p:spPr bwMode="auto">
          <a:xfrm>
            <a:off x="246063" y="0"/>
            <a:ext cx="8646417" cy="6463308"/>
          </a:xfrm>
          <a:prstGeom prst="rect">
            <a:avLst/>
          </a:prstGeom>
          <a:noFill/>
          <a:ln w="9525">
            <a:noFill/>
            <a:miter lim="800000"/>
            <a:headEnd/>
            <a:tailEnd/>
          </a:ln>
        </p:spPr>
        <p:txBody>
          <a:bodyPr wrap="square">
            <a:spAutoFit/>
          </a:bodyPr>
          <a:lstStyle/>
          <a:p>
            <a:r>
              <a:rPr lang="it-IT" sz="2400" i="1" dirty="0">
                <a:solidFill>
                  <a:srgbClr val="FF0000"/>
                </a:solidFill>
              </a:rPr>
              <a:t>L’</a:t>
            </a:r>
            <a:r>
              <a:rPr lang="it-IT" sz="2400" i="1" dirty="0" err="1">
                <a:solidFill>
                  <a:srgbClr val="FF0000"/>
                </a:solidFill>
              </a:rPr>
              <a:t>angiotensina</a:t>
            </a:r>
            <a:r>
              <a:rPr lang="it-IT" sz="2400" i="1" dirty="0">
                <a:solidFill>
                  <a:srgbClr val="FF0000"/>
                </a:solidFill>
              </a:rPr>
              <a:t> II </a:t>
            </a:r>
            <a:r>
              <a:rPr lang="it-IT" sz="2400" dirty="0">
                <a:solidFill>
                  <a:srgbClr val="FF0000"/>
                </a:solidFill>
              </a:rPr>
              <a:t>determina:</a:t>
            </a:r>
          </a:p>
          <a:p>
            <a:pPr>
              <a:buFont typeface="Wingdings" pitchFamily="2" charset="2"/>
              <a:buChar char="ü"/>
            </a:pPr>
            <a:r>
              <a:rPr lang="it-IT" sz="2400" dirty="0">
                <a:solidFill>
                  <a:srgbClr val="FF0000"/>
                </a:solidFill>
              </a:rPr>
              <a:t> una massiva contrazione della muscolatura liscia delle arteriole riducendone il calibro, con aumento conseguente della pressione arteriosa. </a:t>
            </a:r>
          </a:p>
          <a:p>
            <a:pPr>
              <a:buFont typeface="Wingdings" pitchFamily="2" charset="2"/>
              <a:buChar char="ü"/>
            </a:pPr>
            <a:r>
              <a:rPr lang="it-IT" sz="2400" dirty="0">
                <a:solidFill>
                  <a:srgbClr val="FF0000"/>
                </a:solidFill>
              </a:rPr>
              <a:t>la secrezione di </a:t>
            </a:r>
            <a:r>
              <a:rPr lang="it-IT" sz="2400" dirty="0" err="1">
                <a:solidFill>
                  <a:srgbClr val="FF0000"/>
                </a:solidFill>
              </a:rPr>
              <a:t>aldosterone</a:t>
            </a:r>
            <a:r>
              <a:rPr lang="it-IT" sz="2400" dirty="0">
                <a:solidFill>
                  <a:srgbClr val="FF0000"/>
                </a:solidFill>
              </a:rPr>
              <a:t> da parte della zona glomerulare della corticale surrenale con conseguente aumento del riassorbimento di ioni sodio e dell’escrezione di ioni potassio e idrogenioni a livello del tubulo distale (tale è il </a:t>
            </a:r>
            <a:r>
              <a:rPr lang="it-IT" sz="2400" i="1" dirty="0">
                <a:solidFill>
                  <a:srgbClr val="FF0000"/>
                </a:solidFill>
              </a:rPr>
              <a:t>sistema </a:t>
            </a:r>
            <a:r>
              <a:rPr lang="it-IT" sz="2400" i="1" dirty="0" err="1">
                <a:solidFill>
                  <a:srgbClr val="FF0000"/>
                </a:solidFill>
              </a:rPr>
              <a:t>renina-angiotensina-aldosterone</a:t>
            </a:r>
            <a:r>
              <a:rPr lang="it-IT" sz="2400" dirty="0" smtClean="0">
                <a:solidFill>
                  <a:srgbClr val="FF0000"/>
                </a:solidFill>
              </a:rPr>
              <a:t>).</a:t>
            </a:r>
          </a:p>
          <a:p>
            <a:endParaRPr lang="it-IT" sz="2400" dirty="0">
              <a:solidFill>
                <a:srgbClr val="FF0000"/>
              </a:solidFill>
            </a:endParaRPr>
          </a:p>
          <a:p>
            <a:r>
              <a:rPr lang="it-IT" dirty="0" smtClean="0"/>
              <a:t>Le </a:t>
            </a:r>
            <a:r>
              <a:rPr lang="it-IT" dirty="0"/>
              <a:t>cellule </a:t>
            </a:r>
            <a:r>
              <a:rPr lang="it-IT" dirty="0" err="1"/>
              <a:t>iuxtaglomerulari</a:t>
            </a:r>
            <a:r>
              <a:rPr lang="it-IT" dirty="0"/>
              <a:t>, probabilmente, producono anche </a:t>
            </a:r>
            <a:r>
              <a:rPr lang="it-IT" i="1" dirty="0" err="1"/>
              <a:t>eritrogenina</a:t>
            </a:r>
            <a:r>
              <a:rPr lang="it-IT" dirty="0"/>
              <a:t> (o </a:t>
            </a:r>
            <a:r>
              <a:rPr lang="it-IT" i="1" dirty="0"/>
              <a:t>fattore </a:t>
            </a:r>
            <a:r>
              <a:rPr lang="it-IT" i="1" dirty="0" err="1"/>
              <a:t>eritropoietico</a:t>
            </a:r>
            <a:r>
              <a:rPr lang="it-IT" i="1" dirty="0"/>
              <a:t> renale</a:t>
            </a:r>
            <a:r>
              <a:rPr lang="it-IT" dirty="0"/>
              <a:t>) che, agendo sull’</a:t>
            </a:r>
            <a:r>
              <a:rPr lang="it-IT" i="1" dirty="0" err="1"/>
              <a:t>eritropoietinogeno</a:t>
            </a:r>
            <a:r>
              <a:rPr lang="it-IT" dirty="0"/>
              <a:t>, un’α-globulina, dà origine all’</a:t>
            </a:r>
            <a:r>
              <a:rPr lang="it-IT" i="1" dirty="0"/>
              <a:t>eritropoietina</a:t>
            </a:r>
            <a:r>
              <a:rPr lang="it-IT" dirty="0"/>
              <a:t>, ormone stimolante la eritropoiesi.</a:t>
            </a:r>
          </a:p>
          <a:p>
            <a:r>
              <a:rPr lang="it-IT" sz="2400" dirty="0"/>
              <a:t>La </a:t>
            </a:r>
            <a:r>
              <a:rPr lang="it-IT" sz="2400" b="1" i="1" dirty="0"/>
              <a:t>macula densa</a:t>
            </a:r>
            <a:r>
              <a:rPr lang="it-IT" sz="2400" dirty="0"/>
              <a:t> è rappresentata dal tratto di parete del tubulo distale in diretto rapporto con il polo vascolare del corpuscolo renale di origine, più precisamente con quella porzione dell’arteriola afferente dove sono situate le cellule </a:t>
            </a:r>
            <a:r>
              <a:rPr lang="it-IT" sz="2400" dirty="0" err="1"/>
              <a:t>iuxtaglomerulari</a:t>
            </a:r>
            <a:r>
              <a:rPr lang="it-IT" sz="2400" dirty="0"/>
              <a:t>: essa segna il limite fra segmento rettilineo e segmento convoluto del tubulo distale.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8194" name="CasellaDiTesto 1"/>
          <p:cNvSpPr txBox="1">
            <a:spLocks noChangeArrowheads="1"/>
          </p:cNvSpPr>
          <p:nvPr/>
        </p:nvSpPr>
        <p:spPr bwMode="auto">
          <a:xfrm>
            <a:off x="179512" y="332656"/>
            <a:ext cx="8748464" cy="6032421"/>
          </a:xfrm>
          <a:prstGeom prst="rect">
            <a:avLst/>
          </a:prstGeom>
          <a:noFill/>
          <a:ln w="9525">
            <a:noFill/>
            <a:miter lim="800000"/>
            <a:headEnd/>
            <a:tailEnd/>
          </a:ln>
        </p:spPr>
        <p:txBody>
          <a:bodyPr wrap="square">
            <a:spAutoFit/>
          </a:bodyPr>
          <a:lstStyle/>
          <a:p>
            <a:pPr>
              <a:defRPr/>
            </a:pPr>
            <a:r>
              <a:rPr lang="it-IT" dirty="0"/>
              <a:t>Nella macula densa le cellule tubulari sono piccole, povere di citoplasma e i loro nuclei risultano più ravvicinati rispetto alle altre regioni del tubulo distale. La maggiore concentrazione dei nuclei giustifica il termine di macula densa. Le cellule della macula densa non hanno struttura bacillare, sono cioè prive del labirinto basale. Al microscopio elettronico le pieghe del </a:t>
            </a:r>
            <a:r>
              <a:rPr lang="it-IT" dirty="0" err="1"/>
              <a:t>plasmalemma</a:t>
            </a:r>
            <a:r>
              <a:rPr lang="it-IT" dirty="0"/>
              <a:t> basale sono scarsamente sviluppate e i mitocondri, poco numerosi, sono sparsi in tutto il citoplasma. L’apparato di Golgi è situato in posizione sottonucleare. </a:t>
            </a:r>
          </a:p>
          <a:p>
            <a:pPr>
              <a:defRPr/>
            </a:pPr>
            <a:endParaRPr lang="it-IT" sz="2000" dirty="0"/>
          </a:p>
          <a:p>
            <a:pPr>
              <a:defRPr/>
            </a:pPr>
            <a:r>
              <a:rPr lang="it-IT" sz="2400" dirty="0"/>
              <a:t>La lamina basale su cui poggiano le cellule della macula densa è oltremodo sottile; essa separa questi elementi cellulari dalle cellule </a:t>
            </a:r>
            <a:r>
              <a:rPr lang="it-IT" sz="2400" dirty="0" err="1"/>
              <a:t>iuxtaglomerulari</a:t>
            </a:r>
            <a:r>
              <a:rPr lang="it-IT" sz="2400" dirty="0"/>
              <a:t> e dal </a:t>
            </a:r>
            <a:r>
              <a:rPr lang="it-IT" sz="2400" dirty="0" err="1"/>
              <a:t>mesangio</a:t>
            </a:r>
            <a:r>
              <a:rPr lang="it-IT" sz="2400" dirty="0"/>
              <a:t> extraglomerulare.</a:t>
            </a:r>
            <a:br>
              <a:rPr lang="it-IT" sz="2400" dirty="0"/>
            </a:br>
            <a:r>
              <a:rPr lang="it-IT" sz="2400" dirty="0"/>
              <a:t>Gli intimi rapporti esistenti fra macula densa e gli altri componenti dell’apparato </a:t>
            </a:r>
            <a:r>
              <a:rPr lang="it-IT" sz="2400" dirty="0" err="1"/>
              <a:t>iuxtaglo­merulare</a:t>
            </a:r>
            <a:r>
              <a:rPr lang="it-IT" sz="2400" dirty="0"/>
              <a:t> giustificano l’ipotesi dell’esistenza di strette correlazioni funzionali fra le diverse formazioni. </a:t>
            </a:r>
            <a:r>
              <a:rPr lang="it-IT" sz="2400" dirty="0">
                <a:solidFill>
                  <a:srgbClr val="7030A0"/>
                </a:solidFill>
              </a:rPr>
              <a:t>La macula densa rappresenta un chemorecettore </a:t>
            </a:r>
            <a:r>
              <a:rPr lang="it-IT" sz="2400" dirty="0">
                <a:solidFill>
                  <a:srgbClr val="FF0000"/>
                </a:solidFill>
              </a:rPr>
              <a:t>(sensibile alle variazioni della composizione </a:t>
            </a:r>
            <a:r>
              <a:rPr lang="it-IT" sz="2400" dirty="0" err="1">
                <a:solidFill>
                  <a:srgbClr val="FF0000"/>
                </a:solidFill>
              </a:rPr>
              <a:t>fisiocochimica</a:t>
            </a:r>
            <a:r>
              <a:rPr lang="it-IT" sz="2400" dirty="0">
                <a:solidFill>
                  <a:srgbClr val="FF0000"/>
                </a:solidFill>
              </a:rPr>
              <a:t> del contenuto tubulare e particolarmente del contenuto in sodio) </a:t>
            </a:r>
            <a:r>
              <a:rPr lang="it-IT" sz="2400" dirty="0"/>
              <a:t>che trasferirebbe il proprio stimolo alle cellule </a:t>
            </a:r>
            <a:r>
              <a:rPr lang="it-IT" sz="2400" dirty="0" err="1"/>
              <a:t>iuxtaglomerulari</a:t>
            </a:r>
            <a:r>
              <a:rPr lang="it-IT" sz="2400" dirty="0"/>
              <a:t> con un meccanismo umorale.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0242" name="CasellaDiTesto 1"/>
          <p:cNvSpPr txBox="1">
            <a:spLocks noChangeArrowheads="1"/>
          </p:cNvSpPr>
          <p:nvPr/>
        </p:nvSpPr>
        <p:spPr bwMode="auto">
          <a:xfrm>
            <a:off x="203200" y="0"/>
            <a:ext cx="8593138" cy="6370975"/>
          </a:xfrm>
          <a:prstGeom prst="rect">
            <a:avLst/>
          </a:prstGeom>
          <a:noFill/>
          <a:ln w="9525">
            <a:noFill/>
            <a:miter lim="800000"/>
            <a:headEnd/>
            <a:tailEnd/>
          </a:ln>
        </p:spPr>
        <p:txBody>
          <a:bodyPr>
            <a:spAutoFit/>
          </a:bodyPr>
          <a:lstStyle/>
          <a:p>
            <a:r>
              <a:rPr lang="it-IT" sz="2400" dirty="0"/>
              <a:t>In favore di questa ipotesi depongono sia la localizzazione dell’apparato di Golgi in sede sottonucleare, sia l’estrema sottigliezza della lamina basale.</a:t>
            </a:r>
          </a:p>
          <a:p>
            <a:r>
              <a:rPr lang="it-IT" sz="2400" dirty="0"/>
              <a:t>Il </a:t>
            </a:r>
            <a:r>
              <a:rPr lang="it-IT" sz="2400" b="1" i="1" dirty="0" err="1"/>
              <a:t>mesangio</a:t>
            </a:r>
            <a:r>
              <a:rPr lang="it-IT" sz="2400" b="1" i="1" dirty="0"/>
              <a:t> extraglomerulare</a:t>
            </a:r>
            <a:r>
              <a:rPr lang="it-IT" sz="2400" dirty="0"/>
              <a:t> (o </a:t>
            </a:r>
            <a:r>
              <a:rPr lang="it-IT" sz="2400" i="1" dirty="0"/>
              <a:t>cuscinetto polare</a:t>
            </a:r>
            <a:r>
              <a:rPr lang="it-IT" sz="2400" dirty="0"/>
              <a:t>) è rappresentato da un gruppetto di cellule (</a:t>
            </a:r>
            <a:r>
              <a:rPr lang="it-IT" sz="2400" i="1" dirty="0" err="1"/>
              <a:t>cellule</a:t>
            </a:r>
            <a:r>
              <a:rPr lang="it-IT" sz="2400" i="1" dirty="0"/>
              <a:t> ilari di </a:t>
            </a:r>
            <a:r>
              <a:rPr lang="it-IT" sz="2400" i="1" dirty="0" err="1"/>
              <a:t>Goormaghtigh</a:t>
            </a:r>
            <a:r>
              <a:rPr lang="it-IT" sz="2400" dirty="0"/>
              <a:t>) situate nell’angolo compreso fra arteriola afferente e arteriola efferente, in diretto rapporto perciò con le cellule </a:t>
            </a:r>
            <a:r>
              <a:rPr lang="it-IT" sz="2400" dirty="0" err="1"/>
              <a:t>iuxtaglomerulari</a:t>
            </a:r>
            <a:r>
              <a:rPr lang="it-IT" sz="2400" dirty="0"/>
              <a:t> e con la macula densa. Si tratta di elementi piccoli, con citoplasma chiaro e ricco di filamenti e con nucleo centrale allungato; talvolta contengono granuli. Analogamente a quanto osservato per il </a:t>
            </a:r>
            <a:r>
              <a:rPr lang="it-IT" sz="2400" dirty="0" err="1"/>
              <a:t>mesangio</a:t>
            </a:r>
            <a:r>
              <a:rPr lang="it-IT" sz="2400" dirty="0"/>
              <a:t> </a:t>
            </a:r>
            <a:r>
              <a:rPr lang="it-IT" sz="2400" dirty="0" err="1"/>
              <a:t>intraglomerulare</a:t>
            </a:r>
            <a:r>
              <a:rPr lang="it-IT" sz="2400" dirty="0"/>
              <a:t>, le cellule del </a:t>
            </a:r>
            <a:r>
              <a:rPr lang="it-IT" sz="2400" dirty="0" err="1"/>
              <a:t>mesangio</a:t>
            </a:r>
            <a:r>
              <a:rPr lang="it-IT" sz="2400" dirty="0"/>
              <a:t> extraglomerulare si trovano immerse in una matrice che talvolta si organizza in lamine basali. Attraverso questo sistema di lamine basali, gli stimoli </a:t>
            </a:r>
            <a:r>
              <a:rPr lang="it-IT" sz="2400" dirty="0" err="1"/>
              <a:t>chimicofisici</a:t>
            </a:r>
            <a:r>
              <a:rPr lang="it-IT" sz="2400" dirty="0"/>
              <a:t> recepiti dalla macula densa potrebbero essere trasmessi alle cellule </a:t>
            </a:r>
            <a:r>
              <a:rPr lang="it-IT" sz="2400" dirty="0" err="1"/>
              <a:t>iuxtaglomerulari</a:t>
            </a:r>
            <a:r>
              <a:rPr lang="it-IT" sz="2400" dirty="0"/>
              <a:t>. Le cellule </a:t>
            </a:r>
            <a:r>
              <a:rPr lang="it-IT" sz="2400" dirty="0" err="1"/>
              <a:t>ilàri</a:t>
            </a:r>
            <a:r>
              <a:rPr lang="it-IT" sz="2400" dirty="0"/>
              <a:t> potrebbero perciò agire come elementi mediatori fra macula densa e cellule </a:t>
            </a:r>
            <a:r>
              <a:rPr lang="it-IT" sz="2400" dirty="0" err="1"/>
              <a:t>iuxtaglomerulari</a:t>
            </a:r>
            <a:r>
              <a:rPr lang="it-IT" sz="2400" dirty="0"/>
              <a:t>.</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0070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744" t="6668" r="7744" b="80017"/>
          <a:stretch>
            <a:fillRect/>
          </a:stretch>
        </p:blipFill>
        <p:spPr>
          <a:xfrm>
            <a:off x="755576" y="404664"/>
            <a:ext cx="7727553" cy="860893"/>
          </a:xfrm>
          <a:prstGeom prst="rect">
            <a:avLst/>
          </a:prstGeom>
        </p:spPr>
      </p:pic>
      <p:pic>
        <p:nvPicPr>
          <p:cNvPr id="3" name="Picture 2" descr="AH1"/>
          <p:cNvPicPr>
            <a:picLocks noChangeArrowheads="1"/>
          </p:cNvPicPr>
          <p:nvPr/>
        </p:nvPicPr>
        <p:blipFill>
          <a:blip r:embed="rId3" cstate="print"/>
          <a:srcRect l="2623" t="4369" r="7796" b="40118"/>
          <a:stretch>
            <a:fillRect/>
          </a:stretch>
        </p:blipFill>
        <p:spPr bwMode="auto">
          <a:xfrm>
            <a:off x="162943" y="1340768"/>
            <a:ext cx="8729537" cy="5099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408" t="5239" r="7071" b="9050"/>
          <a:stretch>
            <a:fillRect/>
          </a:stretch>
        </p:blipFill>
        <p:spPr>
          <a:xfrm>
            <a:off x="677428" y="545175"/>
            <a:ext cx="7819937" cy="5543304"/>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2290" name="Picture 2" descr="Risultati immagini per maculadensa a ado"/>
          <p:cNvPicPr>
            <a:picLocks noChangeAspect="1" noChangeArrowheads="1"/>
          </p:cNvPicPr>
          <p:nvPr/>
        </p:nvPicPr>
        <p:blipFill>
          <a:blip r:embed="rId3" cstate="print"/>
          <a:srcRect/>
          <a:stretch>
            <a:fillRect/>
          </a:stretch>
        </p:blipFill>
        <p:spPr bwMode="auto">
          <a:xfrm>
            <a:off x="0" y="420688"/>
            <a:ext cx="5319713" cy="6118225"/>
          </a:xfrm>
          <a:prstGeom prst="rect">
            <a:avLst/>
          </a:prstGeom>
          <a:noFill/>
          <a:ln w="9525">
            <a:noFill/>
            <a:miter lim="800000"/>
            <a:headEnd/>
            <a:tailEnd/>
          </a:ln>
        </p:spPr>
      </p:pic>
      <p:sp>
        <p:nvSpPr>
          <p:cNvPr id="12291" name="Rettangolo 9"/>
          <p:cNvSpPr>
            <a:spLocks noChangeArrowheads="1"/>
          </p:cNvSpPr>
          <p:nvPr/>
        </p:nvSpPr>
        <p:spPr bwMode="auto">
          <a:xfrm>
            <a:off x="5399088" y="260648"/>
            <a:ext cx="3744912" cy="6463308"/>
          </a:xfrm>
          <a:prstGeom prst="rect">
            <a:avLst/>
          </a:prstGeom>
          <a:solidFill>
            <a:schemeClr val="bg1"/>
          </a:solidFill>
          <a:ln w="9525">
            <a:noFill/>
            <a:miter lim="800000"/>
            <a:headEnd/>
            <a:tailEnd/>
          </a:ln>
        </p:spPr>
        <p:txBody>
          <a:bodyPr>
            <a:spAutoFit/>
          </a:bodyPr>
          <a:lstStyle/>
          <a:p>
            <a:r>
              <a:rPr lang="it-IT" dirty="0"/>
              <a:t>1: </a:t>
            </a:r>
            <a:r>
              <a:rPr lang="it-IT" dirty="0" err="1"/>
              <a:t>uptake</a:t>
            </a:r>
            <a:r>
              <a:rPr lang="it-IT" dirty="0"/>
              <a:t> concentrazione-dipendente di </a:t>
            </a:r>
            <a:r>
              <a:rPr lang="it-IT" dirty="0" err="1"/>
              <a:t>Na</a:t>
            </a:r>
            <a:r>
              <a:rPr lang="it-IT" dirty="0"/>
              <a:t> </a:t>
            </a:r>
            <a:r>
              <a:rPr lang="it-IT" baseline="30000" dirty="0"/>
              <a:t>+</a:t>
            </a:r>
            <a:r>
              <a:rPr lang="it-IT" dirty="0"/>
              <a:t>, K </a:t>
            </a:r>
            <a:r>
              <a:rPr lang="it-IT" baseline="30000" dirty="0"/>
              <a:t>+</a:t>
            </a:r>
            <a:r>
              <a:rPr lang="it-IT" dirty="0"/>
              <a:t>, e di Cl</a:t>
            </a:r>
            <a:r>
              <a:rPr lang="it-IT" baseline="30000" dirty="0"/>
              <a:t>-</a:t>
            </a:r>
            <a:r>
              <a:rPr lang="it-IT" dirty="0"/>
              <a:t> mediante  il </a:t>
            </a:r>
            <a:r>
              <a:rPr lang="it-IT" dirty="0" err="1"/>
              <a:t>cotrasportatore</a:t>
            </a:r>
            <a:r>
              <a:rPr lang="it-IT" dirty="0"/>
              <a:t> </a:t>
            </a:r>
            <a:r>
              <a:rPr lang="it-IT" dirty="0" err="1"/>
              <a:t>Na</a:t>
            </a:r>
            <a:r>
              <a:rPr lang="it-IT" dirty="0"/>
              <a:t> </a:t>
            </a:r>
            <a:r>
              <a:rPr lang="it-IT" baseline="30000" dirty="0"/>
              <a:t>+</a:t>
            </a:r>
            <a:r>
              <a:rPr lang="it-IT" dirty="0"/>
              <a:t> -K </a:t>
            </a:r>
            <a:r>
              <a:rPr lang="it-IT" baseline="30000" dirty="0"/>
              <a:t>+</a:t>
            </a:r>
            <a:r>
              <a:rPr lang="it-IT" dirty="0"/>
              <a:t> -2Cl</a:t>
            </a:r>
            <a:r>
              <a:rPr lang="it-IT" baseline="30000" dirty="0"/>
              <a:t>-</a:t>
            </a:r>
            <a:r>
              <a:rPr lang="it-IT" dirty="0"/>
              <a:t> sensibile alla </a:t>
            </a:r>
            <a:r>
              <a:rPr lang="it-IT" dirty="0" err="1"/>
              <a:t>furosemide</a:t>
            </a:r>
            <a:r>
              <a:rPr lang="it-IT" dirty="0"/>
              <a:t> (NKCC2)  nelle cellule della macula densa; </a:t>
            </a:r>
          </a:p>
          <a:p>
            <a:r>
              <a:rPr lang="it-IT" dirty="0"/>
              <a:t>2-3: generazione </a:t>
            </a:r>
            <a:r>
              <a:rPr lang="it-IT" dirty="0" err="1"/>
              <a:t>intra</a:t>
            </a:r>
            <a:r>
              <a:rPr lang="it-IT" dirty="0"/>
              <a:t> o extracellulare di </a:t>
            </a:r>
            <a:r>
              <a:rPr lang="it-IT" dirty="0" err="1"/>
              <a:t>adenosina</a:t>
            </a:r>
            <a:r>
              <a:rPr lang="it-IT" dirty="0"/>
              <a:t> (ADO) che coinvolge 5'</a:t>
            </a:r>
            <a:r>
              <a:rPr lang="it-IT" dirty="0" err="1"/>
              <a:t>-nucleotidasi</a:t>
            </a:r>
            <a:r>
              <a:rPr lang="it-IT" dirty="0"/>
              <a:t>; </a:t>
            </a:r>
          </a:p>
          <a:p>
            <a:r>
              <a:rPr lang="it-IT" dirty="0"/>
              <a:t>4: ADO attiva i recettori dell'</a:t>
            </a:r>
            <a:r>
              <a:rPr lang="it-IT" dirty="0" err="1"/>
              <a:t>adenosina</a:t>
            </a:r>
            <a:r>
              <a:rPr lang="it-IT" dirty="0"/>
              <a:t> A1, innescando un aumento di Ca</a:t>
            </a:r>
            <a:r>
              <a:rPr lang="it-IT" baseline="30000" dirty="0"/>
              <a:t>2</a:t>
            </a:r>
            <a:r>
              <a:rPr lang="it-IT" dirty="0"/>
              <a:t> </a:t>
            </a:r>
            <a:r>
              <a:rPr lang="it-IT" baseline="30000" dirty="0"/>
              <a:t>+</a:t>
            </a:r>
            <a:r>
              <a:rPr lang="it-IT" dirty="0"/>
              <a:t> </a:t>
            </a:r>
            <a:r>
              <a:rPr lang="it-IT" dirty="0" err="1"/>
              <a:t>citosolico</a:t>
            </a:r>
            <a:r>
              <a:rPr lang="it-IT" dirty="0"/>
              <a:t> nelle cellule </a:t>
            </a:r>
            <a:r>
              <a:rPr lang="it-IT" dirty="0" err="1"/>
              <a:t>mesangiali</a:t>
            </a:r>
            <a:r>
              <a:rPr lang="it-IT" dirty="0"/>
              <a:t> </a:t>
            </a:r>
            <a:r>
              <a:rPr lang="it-IT" dirty="0" smtClean="0"/>
              <a:t>extraglomerulari </a:t>
            </a:r>
            <a:r>
              <a:rPr lang="it-IT" dirty="0"/>
              <a:t>(MC);</a:t>
            </a:r>
          </a:p>
          <a:p>
            <a:r>
              <a:rPr lang="it-IT" dirty="0"/>
              <a:t> 5: l'accoppiamento intenso tra </a:t>
            </a:r>
            <a:r>
              <a:rPr lang="it-IT" dirty="0" smtClean="0"/>
              <a:t>extraglomerulari </a:t>
            </a:r>
            <a:r>
              <a:rPr lang="it-IT" dirty="0"/>
              <a:t>MC, le cellule granulari contenenti renina, e le cellule muscolari lisce dell’ arteriola afferente (VSMC), tramite  giunzioni serrate, permette la propagazione del segnale della maggiore Ca</a:t>
            </a:r>
            <a:r>
              <a:rPr lang="it-IT" baseline="30000" dirty="0"/>
              <a:t>2 +</a:t>
            </a:r>
            <a:r>
              <a:rPr lang="it-IT" dirty="0"/>
              <a:t>, con conseguente vasocostrizione della arteriola afferente e inibizione della secrezione di renina.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dirty="0"/>
          </a:p>
        </p:txBody>
      </p:sp>
      <p:pic>
        <p:nvPicPr>
          <p:cNvPr id="217091" name="Picture 3"/>
          <p:cNvPicPr>
            <a:picLocks noChangeAspect="1" noChangeArrowheads="1"/>
          </p:cNvPicPr>
          <p:nvPr/>
        </p:nvPicPr>
        <p:blipFill>
          <a:blip r:embed="rId2" cstate="print"/>
          <a:srcRect/>
          <a:stretch>
            <a:fillRect/>
          </a:stretch>
        </p:blipFill>
        <p:spPr bwMode="auto">
          <a:xfrm>
            <a:off x="205680" y="188640"/>
            <a:ext cx="8686800" cy="651510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1266" name="Picture 2" descr="AH1"/>
          <p:cNvPicPr>
            <a:picLocks noChangeAspect="1" noChangeArrowheads="1"/>
          </p:cNvPicPr>
          <p:nvPr/>
        </p:nvPicPr>
        <p:blipFill>
          <a:blip r:embed="rId2" cstate="print"/>
          <a:srcRect t="58649" r="24498" b="1877"/>
          <a:stretch>
            <a:fillRect/>
          </a:stretch>
        </p:blipFill>
        <p:spPr bwMode="auto">
          <a:xfrm>
            <a:off x="261938" y="0"/>
            <a:ext cx="8882062" cy="4179888"/>
          </a:xfrm>
          <a:prstGeom prst="rect">
            <a:avLst/>
          </a:prstGeom>
          <a:noFill/>
          <a:ln w="9525">
            <a:noFill/>
            <a:miter lim="800000"/>
            <a:headEnd/>
            <a:tailEnd/>
          </a:ln>
        </p:spPr>
      </p:pic>
      <p:sp>
        <p:nvSpPr>
          <p:cNvPr id="11267" name="CasellaDiTesto 4"/>
          <p:cNvSpPr txBox="1">
            <a:spLocks noChangeArrowheads="1"/>
          </p:cNvSpPr>
          <p:nvPr/>
        </p:nvSpPr>
        <p:spPr bwMode="auto">
          <a:xfrm>
            <a:off x="188913" y="4303713"/>
            <a:ext cx="8896350" cy="2554287"/>
          </a:xfrm>
          <a:prstGeom prst="rect">
            <a:avLst/>
          </a:prstGeom>
          <a:solidFill>
            <a:schemeClr val="bg1"/>
          </a:solidFill>
          <a:ln w="9525">
            <a:noFill/>
            <a:miter lim="800000"/>
            <a:headEnd/>
            <a:tailEnd/>
          </a:ln>
        </p:spPr>
        <p:txBody>
          <a:bodyPr>
            <a:spAutoFit/>
          </a:bodyPr>
          <a:lstStyle/>
          <a:p>
            <a:pPr algn="just"/>
            <a:r>
              <a:rPr lang="it-IT" sz="2000" dirty="0"/>
              <a:t>La macula densa svolge la funzione di </a:t>
            </a:r>
            <a:r>
              <a:rPr lang="it-IT" sz="2000" dirty="0" err="1"/>
              <a:t>chemocettore</a:t>
            </a:r>
            <a:r>
              <a:rPr lang="it-IT" sz="2000" dirty="0"/>
              <a:t> specializzato nel rilevare la concentrazione di </a:t>
            </a:r>
            <a:r>
              <a:rPr lang="it-IT" sz="2000" dirty="0" err="1"/>
              <a:t>NaCl</a:t>
            </a:r>
            <a:r>
              <a:rPr lang="it-IT" sz="2000" dirty="0"/>
              <a:t> nel liquido tubulare. Una diminuzione della concentrazione di </a:t>
            </a:r>
            <a:r>
              <a:rPr lang="it-IT" sz="2000" dirty="0" err="1"/>
              <a:t>NaCl</a:t>
            </a:r>
            <a:r>
              <a:rPr lang="it-IT" sz="2000" dirty="0"/>
              <a:t> viene percepita dalla macula densa come una riduzione della pressione arteriosa sistemica, e come conseguenza, l'escrezione urinaria di sodio si riduce.</a:t>
            </a:r>
          </a:p>
          <a:p>
            <a:pPr algn="just"/>
            <a:r>
              <a:rPr lang="it-IT" sz="2000" dirty="0"/>
              <a:t>La macula densa invia quindi alle cellule </a:t>
            </a:r>
            <a:r>
              <a:rPr lang="it-IT" sz="2000" dirty="0" err="1"/>
              <a:t>iuxtaglomerulari</a:t>
            </a:r>
            <a:r>
              <a:rPr lang="it-IT" sz="2000" dirty="0"/>
              <a:t> dei segnali che portano a un aumento nella produzione di renina, innescando un meccanismo che porta infine all'aumento della pressione arteriosa.</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1448" t="6668" r="11785" b="9050"/>
          <a:stretch>
            <a:fillRect/>
          </a:stretch>
        </p:blipFill>
        <p:spPr>
          <a:xfrm>
            <a:off x="1046916" y="637611"/>
            <a:ext cx="7019232" cy="5450829"/>
          </a:xfrm>
          <a:prstGeom prst="rect">
            <a:avLst/>
          </a:prstGeom>
        </p:spPr>
      </p:pic>
      <p:sp>
        <p:nvSpPr>
          <p:cNvPr id="5" name="CasellaDiTesto 4"/>
          <p:cNvSpPr txBox="1"/>
          <p:nvPr/>
        </p:nvSpPr>
        <p:spPr>
          <a:xfrm>
            <a:off x="107504" y="1988843"/>
            <a:ext cx="864096" cy="3139321"/>
          </a:xfrm>
          <a:prstGeom prst="rect">
            <a:avLst/>
          </a:prstGeom>
          <a:solidFill>
            <a:schemeClr val="bg1"/>
          </a:solidFill>
        </p:spPr>
        <p:txBody>
          <a:bodyPr wrap="square" rtlCol="0">
            <a:spAutoFit/>
          </a:bodyPr>
          <a:lstStyle/>
          <a:p>
            <a:r>
              <a:rPr lang="it-IT" dirty="0" smtClean="0"/>
              <a:t>      </a:t>
            </a:r>
            <a:r>
              <a:rPr lang="it-IT" dirty="0" err="1" smtClean="0"/>
              <a:t>Na</a:t>
            </a:r>
            <a:r>
              <a:rPr lang="it-IT" baseline="30000" dirty="0" err="1" smtClean="0"/>
              <a:t>+</a:t>
            </a:r>
            <a:endParaRPr lang="it-IT" baseline="30000" dirty="0" smtClean="0"/>
          </a:p>
          <a:p>
            <a:endParaRPr lang="it-IT" dirty="0" smtClean="0"/>
          </a:p>
          <a:p>
            <a:endParaRPr lang="it-IT" dirty="0" smtClean="0"/>
          </a:p>
          <a:p>
            <a:r>
              <a:rPr lang="it-IT" dirty="0" smtClean="0"/>
              <a:t>COX-2</a:t>
            </a:r>
          </a:p>
          <a:p>
            <a:endParaRPr lang="it-IT" dirty="0" smtClean="0"/>
          </a:p>
          <a:p>
            <a:r>
              <a:rPr lang="it-IT" dirty="0" smtClean="0"/>
              <a:t>ADO</a:t>
            </a:r>
          </a:p>
          <a:p>
            <a:endParaRPr lang="it-IT" dirty="0" smtClean="0"/>
          </a:p>
          <a:p>
            <a:endParaRPr lang="it-IT" dirty="0" smtClean="0"/>
          </a:p>
          <a:p>
            <a:endParaRPr lang="it-IT" dirty="0" smtClean="0"/>
          </a:p>
          <a:p>
            <a:r>
              <a:rPr lang="it-IT" dirty="0" smtClean="0"/>
              <a:t>renina</a:t>
            </a:r>
          </a:p>
          <a:p>
            <a:endParaRPr lang="it-IT" dirty="0"/>
          </a:p>
        </p:txBody>
      </p:sp>
      <p:sp>
        <p:nvSpPr>
          <p:cNvPr id="6" name="Freccia in su 5"/>
          <p:cNvSpPr/>
          <p:nvPr/>
        </p:nvSpPr>
        <p:spPr>
          <a:xfrm>
            <a:off x="251520" y="1988840"/>
            <a:ext cx="72008" cy="216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circolare a destra 6"/>
          <p:cNvSpPr/>
          <p:nvPr/>
        </p:nvSpPr>
        <p:spPr>
          <a:xfrm>
            <a:off x="395536" y="2492896"/>
            <a:ext cx="144016" cy="28803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 name="Freccia in su 7"/>
          <p:cNvSpPr/>
          <p:nvPr/>
        </p:nvSpPr>
        <p:spPr>
          <a:xfrm rot="10800000">
            <a:off x="827584" y="2924944"/>
            <a:ext cx="72008" cy="216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in su 8"/>
          <p:cNvSpPr/>
          <p:nvPr/>
        </p:nvSpPr>
        <p:spPr>
          <a:xfrm>
            <a:off x="755576" y="3429000"/>
            <a:ext cx="72008" cy="216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tridirezionale 9"/>
          <p:cNvSpPr>
            <a:spLocks noChangeAspect="1"/>
          </p:cNvSpPr>
          <p:nvPr/>
        </p:nvSpPr>
        <p:spPr>
          <a:xfrm rot="10800000">
            <a:off x="323528" y="3861048"/>
            <a:ext cx="413493" cy="289133"/>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in su 10"/>
          <p:cNvSpPr/>
          <p:nvPr/>
        </p:nvSpPr>
        <p:spPr>
          <a:xfrm rot="10800000">
            <a:off x="827584" y="4581128"/>
            <a:ext cx="72008" cy="21602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01730" name="Picture 2" descr="Risultati immagini per feed back renina angiotensina"/>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5724" t="7144" r="8081" b="17146"/>
          <a:stretch>
            <a:fillRect/>
          </a:stretch>
        </p:blipFill>
        <p:spPr>
          <a:xfrm>
            <a:off x="755576" y="764704"/>
            <a:ext cx="7881487" cy="4896457"/>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2" descr="angiotensina 2"/>
          <p:cNvPicPr>
            <a:picLocks noChangeAspect="1" noChangeArrowheads="1"/>
          </p:cNvPicPr>
          <p:nvPr/>
        </p:nvPicPr>
        <p:blipFill>
          <a:blip r:embed="rId2" cstate="print"/>
          <a:srcRect b="11456"/>
          <a:stretch>
            <a:fillRect/>
          </a:stretch>
        </p:blipFill>
        <p:spPr bwMode="auto">
          <a:xfrm>
            <a:off x="0" y="588739"/>
            <a:ext cx="9144000" cy="5216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078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07963" y="674688"/>
            <a:ext cx="8394700" cy="5083175"/>
          </a:xfrm>
          <a:prstGeom prst="rect">
            <a:avLst/>
          </a:prstGeom>
          <a:noFill/>
          <a:ln w="9525">
            <a:noFill/>
            <a:miter lim="800000"/>
            <a:headEnd/>
            <a:tailEnd/>
          </a:ln>
        </p:spPr>
        <p:txBody>
          <a:bodyPr wrap="none">
            <a:spAutoFit/>
          </a:bodyPr>
          <a:lstStyle/>
          <a:p>
            <a:pPr>
              <a:lnSpc>
                <a:spcPct val="120000"/>
              </a:lnSpc>
            </a:pPr>
            <a:r>
              <a:rPr lang="it-IT">
                <a:solidFill>
                  <a:srgbClr val="FFFF00"/>
                </a:solidFill>
              </a:rPr>
              <a:t>Effetti mediati dal recettore AT1</a:t>
            </a:r>
          </a:p>
          <a:p>
            <a:pPr>
              <a:lnSpc>
                <a:spcPct val="120000"/>
              </a:lnSpc>
            </a:pPr>
            <a:endParaRPr lang="it-IT">
              <a:solidFill>
                <a:srgbClr val="FFFF00"/>
              </a:solidFill>
            </a:endParaRPr>
          </a:p>
          <a:p>
            <a:pPr marL="717550" lvl="1" indent="-260350">
              <a:lnSpc>
                <a:spcPct val="125000"/>
              </a:lnSpc>
              <a:buFontTx/>
              <a:buChar char="•"/>
            </a:pPr>
            <a:r>
              <a:rPr lang="it-IT" sz="1800">
                <a:solidFill>
                  <a:srgbClr val="FFFF00"/>
                </a:solidFill>
              </a:rPr>
              <a:t> Vasocostrizione (preferenzialmente distretti coronarico, renale, cerebrale)</a:t>
            </a:r>
          </a:p>
          <a:p>
            <a:pPr marL="717550" lvl="1" indent="-260350">
              <a:lnSpc>
                <a:spcPct val="125000"/>
              </a:lnSpc>
              <a:buFontTx/>
              <a:buChar char="•"/>
            </a:pPr>
            <a:r>
              <a:rPr lang="it-IT" sz="1800">
                <a:solidFill>
                  <a:srgbClr val="FFFF00"/>
                </a:solidFill>
              </a:rPr>
              <a:t> ritenzione di sodio (angiotensina, produzione di aldosterone</a:t>
            </a:r>
            <a:r>
              <a:rPr lang="it-IT" sz="1800"/>
              <a:t> </a:t>
            </a:r>
            <a:r>
              <a:rPr lang="it-IT" sz="1800">
                <a:solidFill>
                  <a:srgbClr val="FFFF00"/>
                </a:solidFill>
              </a:rPr>
              <a:t>)</a:t>
            </a:r>
          </a:p>
          <a:p>
            <a:pPr marL="717550" lvl="1" indent="-260350">
              <a:lnSpc>
                <a:spcPct val="125000"/>
              </a:lnSpc>
              <a:buFontTx/>
              <a:buChar char="•"/>
            </a:pPr>
            <a:r>
              <a:rPr lang="it-IT" sz="1800">
                <a:solidFill>
                  <a:srgbClr val="FFFF00"/>
                </a:solidFill>
              </a:rPr>
              <a:t> ritenzione idrica (liberazione di vasopressina)</a:t>
            </a:r>
          </a:p>
          <a:p>
            <a:pPr marL="717550" lvl="1" indent="-260350">
              <a:lnSpc>
                <a:spcPct val="125000"/>
              </a:lnSpc>
              <a:buFontTx/>
              <a:buChar char="•"/>
            </a:pPr>
            <a:r>
              <a:rPr lang="it-IT" sz="1800">
                <a:solidFill>
                  <a:srgbClr val="FFFF00"/>
                </a:solidFill>
              </a:rPr>
              <a:t> soppressione della liberazione di renina (feedback</a:t>
            </a:r>
            <a:r>
              <a:rPr lang="it-IT" sz="1800"/>
              <a:t> </a:t>
            </a:r>
            <a:r>
              <a:rPr lang="it-IT" sz="1800">
                <a:solidFill>
                  <a:srgbClr val="FFFF00"/>
                </a:solidFill>
              </a:rPr>
              <a:t>negativo)</a:t>
            </a:r>
          </a:p>
          <a:p>
            <a:pPr marL="717550" lvl="1" indent="-260350">
              <a:lnSpc>
                <a:spcPct val="125000"/>
              </a:lnSpc>
              <a:buFontTx/>
              <a:buChar char="•"/>
            </a:pPr>
            <a:r>
              <a:rPr lang="it-IT" sz="1800">
                <a:solidFill>
                  <a:srgbClr val="FFFF00"/>
                </a:solidFill>
              </a:rPr>
              <a:t> ipertrofia dei miociti e della muscolatura liscia</a:t>
            </a:r>
          </a:p>
          <a:p>
            <a:pPr marL="717550" lvl="1" indent="-260350">
              <a:lnSpc>
                <a:spcPct val="125000"/>
              </a:lnSpc>
              <a:buFontTx/>
              <a:buChar char="•"/>
            </a:pPr>
            <a:r>
              <a:rPr lang="it-IT" sz="1800">
                <a:solidFill>
                  <a:srgbClr val="FFFF00"/>
                </a:solidFill>
              </a:rPr>
              <a:t> induzione di fibrosi vascolare e miocardica</a:t>
            </a:r>
          </a:p>
          <a:p>
            <a:pPr marL="717550" lvl="1" indent="-260350">
              <a:lnSpc>
                <a:spcPct val="125000"/>
              </a:lnSpc>
              <a:buFontTx/>
              <a:buChar char="•"/>
            </a:pPr>
            <a:r>
              <a:rPr lang="it-IT" sz="1800">
                <a:solidFill>
                  <a:srgbClr val="FFFF00"/>
                </a:solidFill>
              </a:rPr>
              <a:t> effetto inotropo positivo (cardiomiociti)</a:t>
            </a:r>
          </a:p>
          <a:p>
            <a:pPr marL="717550" lvl="1" indent="-260350">
              <a:lnSpc>
                <a:spcPct val="125000"/>
              </a:lnSpc>
              <a:buFontTx/>
              <a:buChar char="•"/>
            </a:pPr>
            <a:r>
              <a:rPr lang="it-IT" sz="1800">
                <a:solidFill>
                  <a:srgbClr val="FFFF00"/>
                </a:solidFill>
              </a:rPr>
              <a:t> effetto cronotropo/aritmogenico (cardiomiociti)</a:t>
            </a:r>
          </a:p>
          <a:p>
            <a:pPr marL="717550" lvl="1" indent="-260350">
              <a:lnSpc>
                <a:spcPct val="125000"/>
              </a:lnSpc>
              <a:buFontTx/>
              <a:buChar char="•"/>
            </a:pPr>
            <a:r>
              <a:rPr lang="it-IT" sz="1800">
                <a:solidFill>
                  <a:srgbClr val="FFFF00"/>
                </a:solidFill>
              </a:rPr>
              <a:t> stimolazione dell’inibitore dell’attivatore del plasminogeno</a:t>
            </a:r>
          </a:p>
          <a:p>
            <a:pPr marL="717550" lvl="1" indent="-260350">
              <a:lnSpc>
                <a:spcPct val="125000"/>
              </a:lnSpc>
              <a:buFontTx/>
              <a:buChar char="•"/>
            </a:pPr>
            <a:r>
              <a:rPr lang="it-IT" sz="1800">
                <a:solidFill>
                  <a:srgbClr val="FFFF00"/>
                </a:solidFill>
              </a:rPr>
              <a:t> stimolazione della formazione di superossido</a:t>
            </a:r>
          </a:p>
          <a:p>
            <a:pPr marL="717550" lvl="1" indent="-260350">
              <a:lnSpc>
                <a:spcPct val="125000"/>
              </a:lnSpc>
              <a:buFontTx/>
              <a:buChar char="•"/>
            </a:pPr>
            <a:r>
              <a:rPr lang="it-IT" sz="1800">
                <a:solidFill>
                  <a:srgbClr val="FFFF00"/>
                </a:solidFill>
              </a:rPr>
              <a:t> attivazione del sistema nervoso simpatico </a:t>
            </a:r>
          </a:p>
          <a:p>
            <a:pPr marL="717550" lvl="1" indent="-260350">
              <a:lnSpc>
                <a:spcPct val="125000"/>
              </a:lnSpc>
              <a:buFontTx/>
              <a:buChar char="•"/>
            </a:pPr>
            <a:r>
              <a:rPr lang="it-IT" sz="1800">
                <a:solidFill>
                  <a:srgbClr val="FFFF00"/>
                </a:solidFill>
              </a:rPr>
              <a:t> aumento della secrezione di endotelina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19458" name="Text Box 3"/>
          <p:cNvSpPr txBox="1">
            <a:spLocks noChangeArrowheads="1"/>
          </p:cNvSpPr>
          <p:nvPr/>
        </p:nvSpPr>
        <p:spPr bwMode="auto">
          <a:xfrm>
            <a:off x="368300" y="411163"/>
            <a:ext cx="6486525" cy="3368675"/>
          </a:xfrm>
          <a:prstGeom prst="rect">
            <a:avLst/>
          </a:prstGeom>
          <a:noFill/>
          <a:ln w="9525">
            <a:noFill/>
            <a:miter lim="800000"/>
            <a:headEnd/>
            <a:tailEnd/>
          </a:ln>
        </p:spPr>
        <p:txBody>
          <a:bodyPr wrap="none">
            <a:spAutoFit/>
          </a:bodyPr>
          <a:lstStyle/>
          <a:p>
            <a:pPr>
              <a:lnSpc>
                <a:spcPct val="120000"/>
              </a:lnSpc>
            </a:pPr>
            <a:r>
              <a:rPr lang="it-IT">
                <a:solidFill>
                  <a:srgbClr val="FFFF00"/>
                </a:solidFill>
              </a:rPr>
              <a:t>Effetti mediati dal recettore AT2</a:t>
            </a:r>
          </a:p>
          <a:p>
            <a:pPr>
              <a:lnSpc>
                <a:spcPct val="120000"/>
              </a:lnSpc>
            </a:pPr>
            <a:endParaRPr lang="it-IT">
              <a:solidFill>
                <a:srgbClr val="FFFF00"/>
              </a:solidFill>
            </a:endParaRPr>
          </a:p>
          <a:p>
            <a:pPr lvl="1">
              <a:lnSpc>
                <a:spcPct val="125000"/>
              </a:lnSpc>
              <a:buFontTx/>
              <a:buChar char="•"/>
            </a:pPr>
            <a:r>
              <a:rPr lang="it-IT" sz="1800">
                <a:solidFill>
                  <a:srgbClr val="FFFF00"/>
                </a:solidFill>
              </a:rPr>
              <a:t>  effetto antiproliferativo,/inibizione della crescita cellulare</a:t>
            </a:r>
          </a:p>
          <a:p>
            <a:pPr lvl="1">
              <a:lnSpc>
                <a:spcPct val="125000"/>
              </a:lnSpc>
              <a:buFontTx/>
              <a:buChar char="•"/>
            </a:pPr>
            <a:r>
              <a:rPr lang="it-IT" sz="1800">
                <a:solidFill>
                  <a:srgbClr val="FFFF00"/>
                </a:solidFill>
              </a:rPr>
              <a:t>  differenziamento tessutale</a:t>
            </a:r>
          </a:p>
          <a:p>
            <a:pPr lvl="1">
              <a:lnSpc>
                <a:spcPct val="125000"/>
              </a:lnSpc>
              <a:buFontTx/>
              <a:buChar char="•"/>
            </a:pPr>
            <a:r>
              <a:rPr lang="it-IT" sz="1800">
                <a:solidFill>
                  <a:srgbClr val="FFFF00"/>
                </a:solidFill>
              </a:rPr>
              <a:t>  riparazione tessutale </a:t>
            </a:r>
          </a:p>
          <a:p>
            <a:pPr lvl="1">
              <a:lnSpc>
                <a:spcPct val="125000"/>
              </a:lnSpc>
              <a:buFontTx/>
              <a:buChar char="•"/>
            </a:pPr>
            <a:r>
              <a:rPr lang="it-IT" sz="1800">
                <a:solidFill>
                  <a:srgbClr val="FFFF00"/>
                </a:solidFill>
              </a:rPr>
              <a:t>  apoptosi</a:t>
            </a:r>
          </a:p>
          <a:p>
            <a:pPr lvl="1">
              <a:lnSpc>
                <a:spcPct val="125000"/>
              </a:lnSpc>
              <a:buFontTx/>
              <a:buChar char="•"/>
            </a:pPr>
            <a:r>
              <a:rPr lang="it-IT" sz="1800">
                <a:solidFill>
                  <a:srgbClr val="FFFF00"/>
                </a:solidFill>
              </a:rPr>
              <a:t>  vasodilatazione</a:t>
            </a:r>
          </a:p>
          <a:p>
            <a:pPr lvl="1">
              <a:lnSpc>
                <a:spcPct val="125000"/>
              </a:lnSpc>
              <a:buFontTx/>
              <a:buChar char="•"/>
            </a:pPr>
            <a:r>
              <a:rPr lang="it-IT" sz="1800">
                <a:solidFill>
                  <a:srgbClr val="FFFF00"/>
                </a:solidFill>
              </a:rPr>
              <a:t>  sviluppo del rene e del tratto urinario</a:t>
            </a:r>
          </a:p>
          <a:p>
            <a:pPr lvl="1">
              <a:lnSpc>
                <a:spcPct val="125000"/>
              </a:lnSpc>
              <a:buFontTx/>
              <a:buChar char="•"/>
            </a:pPr>
            <a:r>
              <a:rPr lang="it-IT" sz="1800">
                <a:solidFill>
                  <a:srgbClr val="FFFF00"/>
                </a:solidFill>
              </a:rPr>
              <a:t>  protezione nei confronti dell’ischemia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10946" name="Picture 2" descr="Risultati immagini per ruolo del rimodellamento del miocardio e ipertensione"/>
          <p:cNvPicPr>
            <a:picLocks noChangeAspect="1" noChangeArrowheads="1"/>
          </p:cNvPicPr>
          <p:nvPr/>
        </p:nvPicPr>
        <p:blipFill>
          <a:blip r:embed="rId2" cstate="print"/>
          <a:srcRect/>
          <a:stretch>
            <a:fillRect/>
          </a:stretch>
        </p:blipFill>
        <p:spPr bwMode="auto">
          <a:xfrm>
            <a:off x="683568" y="692696"/>
            <a:ext cx="7481146" cy="5608315"/>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6061" t="2858" r="6734" b="6668"/>
          <a:stretch>
            <a:fillRect/>
          </a:stretch>
        </p:blipFill>
        <p:spPr>
          <a:xfrm>
            <a:off x="554345" y="391183"/>
            <a:ext cx="7973830" cy="5851325"/>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4816" t="5239" r="18183" b="3334"/>
          <a:stretch>
            <a:fillRect/>
          </a:stretch>
        </p:blipFill>
        <p:spPr>
          <a:xfrm>
            <a:off x="0" y="0"/>
            <a:ext cx="6126455" cy="5912978"/>
          </a:xfrm>
          <a:prstGeom prst="rect">
            <a:avLst/>
          </a:prstGeom>
        </p:spPr>
      </p:pic>
      <p:pic>
        <p:nvPicPr>
          <p:cNvPr id="3" name="Slide"/>
          <p:cNvPicPr>
            <a:picLocks noChangeAspect="1"/>
          </p:cNvPicPr>
          <p:nvPr/>
        </p:nvPicPr>
        <p:blipFill>
          <a:blip r:embed="rId3" cstate="print"/>
          <a:srcRect l="29968" t="22862" r="26937" b="31435"/>
          <a:stretch>
            <a:fillRect/>
          </a:stretch>
        </p:blipFill>
        <p:spPr>
          <a:xfrm>
            <a:off x="5540585" y="4156390"/>
            <a:ext cx="3639927" cy="2728994"/>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7408" t="4763" r="7071" b="9050"/>
          <a:stretch>
            <a:fillRect/>
          </a:stretch>
        </p:blipFill>
        <p:spPr>
          <a:xfrm>
            <a:off x="677428" y="514378"/>
            <a:ext cx="7819948" cy="5574100"/>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6162" t="2381" r="14479" b="14765"/>
          <a:stretch>
            <a:fillRect/>
          </a:stretch>
        </p:blipFill>
        <p:spPr>
          <a:xfrm>
            <a:off x="1475656" y="692696"/>
            <a:ext cx="6341968" cy="5358532"/>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5051" t="3810" r="5051" b="14765"/>
          <a:stretch>
            <a:fillRect/>
          </a:stretch>
        </p:blipFill>
        <p:spPr>
          <a:xfrm>
            <a:off x="539552" y="692696"/>
            <a:ext cx="8220224" cy="5266059"/>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3" cstate="print"/>
          <a:srcRect l="6734" t="5715" r="5724" b="5715"/>
          <a:stretch>
            <a:fillRect/>
          </a:stretch>
        </p:blipFill>
        <p:spPr>
          <a:xfrm>
            <a:off x="615793" y="575991"/>
            <a:ext cx="8004724" cy="5728143"/>
          </a:xfrm>
          <a:prstGeom prst="rect">
            <a:avLst/>
          </a:prstGeom>
          <a:ln w="12700">
            <a:solidFill>
              <a:srgbClr val="FF0000"/>
            </a:solidFill>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0377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16066" name="Picture 2" descr="Risultati immagini per ruolo del rimodellamento del miocardio e ipertensione"/>
          <p:cNvPicPr>
            <a:picLocks noChangeAspect="1" noChangeArrowheads="1"/>
          </p:cNvPicPr>
          <p:nvPr/>
        </p:nvPicPr>
        <p:blipFill>
          <a:blip r:embed="rId2" cstate="print"/>
          <a:srcRect/>
          <a:stretch>
            <a:fillRect/>
          </a:stretch>
        </p:blipFill>
        <p:spPr bwMode="auto">
          <a:xfrm>
            <a:off x="755576" y="485079"/>
            <a:ext cx="7577070" cy="5680225"/>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1448" t="5715" r="8755" b="11431"/>
          <a:stretch>
            <a:fillRect/>
          </a:stretch>
        </p:blipFill>
        <p:spPr>
          <a:xfrm>
            <a:off x="1046934" y="576041"/>
            <a:ext cx="7296467" cy="5358453"/>
          </a:xfrm>
          <a:prstGeom prst="rect">
            <a:avLst/>
          </a:prstGeo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20480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23554" name="Picture 2" descr="inibitori RAA"/>
          <p:cNvPicPr>
            <a:picLocks noChangeAspect="1" noChangeArrowheads="1"/>
          </p:cNvPicPr>
          <p:nvPr/>
        </p:nvPicPr>
        <p:blipFill>
          <a:blip r:embed="rId2" cstate="print"/>
          <a:srcRect b="66406"/>
          <a:stretch>
            <a:fillRect/>
          </a:stretch>
        </p:blipFill>
        <p:spPr bwMode="auto">
          <a:xfrm>
            <a:off x="611188" y="1484313"/>
            <a:ext cx="7921625" cy="3990975"/>
          </a:xfrm>
          <a:prstGeom prst="rect">
            <a:avLst/>
          </a:prstGeom>
          <a:noFill/>
          <a:ln w="9525">
            <a:noFill/>
            <a:miter lim="800000"/>
            <a:headEnd/>
            <a:tailEnd/>
          </a:ln>
        </p:spPr>
      </p:pic>
      <p:sp>
        <p:nvSpPr>
          <p:cNvPr id="23555" name="Text Box 3"/>
          <p:cNvSpPr txBox="1">
            <a:spLocks noChangeArrowheads="1"/>
          </p:cNvSpPr>
          <p:nvPr/>
        </p:nvSpPr>
        <p:spPr bwMode="auto">
          <a:xfrm>
            <a:off x="2700338" y="404813"/>
            <a:ext cx="3405187" cy="641350"/>
          </a:xfrm>
          <a:prstGeom prst="rect">
            <a:avLst/>
          </a:prstGeom>
          <a:noFill/>
          <a:ln w="9525">
            <a:noFill/>
            <a:miter lim="800000"/>
            <a:headEnd/>
            <a:tailEnd/>
          </a:ln>
        </p:spPr>
        <p:txBody>
          <a:bodyPr wrap="none">
            <a:spAutoFit/>
          </a:bodyPr>
          <a:lstStyle/>
          <a:p>
            <a:r>
              <a:rPr lang="it-IT" sz="3600">
                <a:latin typeface="Tahoma" pitchFamily="34" charset="0"/>
              </a:rPr>
              <a:t>ACE INIBITORI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16836" t="14289" r="18519" b="15718"/>
          <a:stretch>
            <a:fillRect/>
          </a:stretch>
        </p:blipFill>
        <p:spPr>
          <a:xfrm>
            <a:off x="1539622" y="1130494"/>
            <a:ext cx="5910921" cy="4526707"/>
          </a:xfrm>
          <a:prstGeom prst="rect">
            <a:avLst/>
          </a:prstGeom>
        </p:spPr>
      </p:pic>
      <p:pic>
        <p:nvPicPr>
          <p:cNvPr id="149506" name="Picture 2" descr="Risultati immagini per ACE enzima di conversione dove si trova"/>
          <p:cNvPicPr>
            <a:picLocks noChangeAspect="1" noChangeArrowheads="1"/>
          </p:cNvPicPr>
          <p:nvPr/>
        </p:nvPicPr>
        <p:blipFill>
          <a:blip r:embed="rId3" cstate="print"/>
          <a:srcRect/>
          <a:stretch>
            <a:fillRect/>
          </a:stretch>
        </p:blipFill>
        <p:spPr bwMode="auto">
          <a:xfrm>
            <a:off x="1075077" y="476672"/>
            <a:ext cx="7961419" cy="5968356"/>
          </a:xfrm>
          <a:prstGeom prst="rect">
            <a:avLst/>
          </a:prstGeom>
          <a:noFill/>
        </p:spPr>
      </p:pic>
      <p:pic>
        <p:nvPicPr>
          <p:cNvPr id="225282" name="Picture 2" descr="Risultati immagini per bradichinina degradazione ACE"/>
          <p:cNvPicPr>
            <a:picLocks noChangeAspect="1" noChangeArrowheads="1"/>
          </p:cNvPicPr>
          <p:nvPr/>
        </p:nvPicPr>
        <p:blipFill>
          <a:blip r:embed="rId4" cstate="print"/>
          <a:srcRect l="7400" t="17515" r="4111" b="30651"/>
          <a:stretch>
            <a:fillRect/>
          </a:stretch>
        </p:blipFill>
        <p:spPr bwMode="auto">
          <a:xfrm>
            <a:off x="0" y="4365104"/>
            <a:ext cx="3792821" cy="166868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282"/>
                                        </p:tgtEl>
                                        <p:attrNameLst>
                                          <p:attrName>style.visibility</p:attrName>
                                        </p:attrNameLst>
                                      </p:cBhvr>
                                      <p:to>
                                        <p:strVal val="visible"/>
                                      </p:to>
                                    </p:set>
                                    <p:anim calcmode="lin" valueType="num">
                                      <p:cBhvr additive="base">
                                        <p:cTn id="7" dur="500" fill="hold"/>
                                        <p:tgtEl>
                                          <p:spTgt spid="225282"/>
                                        </p:tgtEl>
                                        <p:attrNameLst>
                                          <p:attrName>ppt_x</p:attrName>
                                        </p:attrNameLst>
                                      </p:cBhvr>
                                      <p:tavLst>
                                        <p:tav tm="0">
                                          <p:val>
                                            <p:strVal val="0-#ppt_w/2"/>
                                          </p:val>
                                        </p:tav>
                                        <p:tav tm="100000">
                                          <p:val>
                                            <p:strVal val="#ppt_x"/>
                                          </p:val>
                                        </p:tav>
                                      </p:tavLst>
                                    </p:anim>
                                    <p:anim calcmode="lin" valueType="num">
                                      <p:cBhvr additive="base">
                                        <p:cTn id="8" dur="500" fill="hold"/>
                                        <p:tgtEl>
                                          <p:spTgt spid="2252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23234" name="Picture 2" descr="Risultati immagini per ACE enzima dilatazione via bradichinina"/>
          <p:cNvPicPr>
            <a:picLocks noChangeAspect="1" noChangeArrowheads="1"/>
          </p:cNvPicPr>
          <p:nvPr/>
        </p:nvPicPr>
        <p:blipFill>
          <a:blip r:embed="rId2" cstate="print"/>
          <a:srcRect/>
          <a:stretch>
            <a:fillRect/>
          </a:stretch>
        </p:blipFill>
        <p:spPr bwMode="auto">
          <a:xfrm>
            <a:off x="755576" y="452884"/>
            <a:ext cx="7704856" cy="5776022"/>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10946" name="Picture 2" descr="Risultati immagini per ace metabolismo chinina e angiotensina"/>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4" name="Picture 2"/>
          <p:cNvPicPr>
            <a:picLocks noChangeAspect="1" noChangeArrowheads="1"/>
          </p:cNvPicPr>
          <p:nvPr/>
        </p:nvPicPr>
        <p:blipFill>
          <a:blip r:embed="rId2" cstate="print"/>
          <a:srcRect/>
          <a:stretch>
            <a:fillRect/>
          </a:stretch>
        </p:blipFill>
        <p:spPr bwMode="auto">
          <a:xfrm>
            <a:off x="1259632" y="357717"/>
            <a:ext cx="6458119" cy="60085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tretch>
            <a:fillRect/>
          </a:stretch>
        </p:blipFill>
        <p:spPr>
          <a:xfrm>
            <a:off x="0" y="9525"/>
            <a:ext cx="9144000" cy="6858000"/>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18114" name="Picture 2" descr="Risultati immagini per sistema chinina-callicreina pressione"/>
          <p:cNvPicPr>
            <a:picLocks noChangeAspect="1" noChangeArrowheads="1"/>
          </p:cNvPicPr>
          <p:nvPr/>
        </p:nvPicPr>
        <p:blipFill>
          <a:blip r:embed="rId2" cstate="print"/>
          <a:srcRect/>
          <a:stretch>
            <a:fillRect/>
          </a:stretch>
        </p:blipFill>
        <p:spPr bwMode="auto">
          <a:xfrm>
            <a:off x="659392" y="620688"/>
            <a:ext cx="7385092" cy="5536307"/>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2" name="Slide"/>
          <p:cNvPicPr>
            <a:picLocks noChangeAspect="1"/>
          </p:cNvPicPr>
          <p:nvPr/>
        </p:nvPicPr>
        <p:blipFill>
          <a:blip r:embed="rId2" cstate="print"/>
          <a:srcRect l="6734" t="4763" r="5724" b="2381"/>
          <a:stretch>
            <a:fillRect/>
          </a:stretch>
        </p:blipFill>
        <p:spPr>
          <a:xfrm>
            <a:off x="615817" y="514397"/>
            <a:ext cx="8004540" cy="600536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951</TotalTime>
  <Words>2184</Words>
  <Application>Microsoft Office PowerPoint</Application>
  <PresentationFormat>Presentazione su schermo (4:3)</PresentationFormat>
  <Paragraphs>368</Paragraphs>
  <Slides>190</Slides>
  <Notes>14</Notes>
  <HiddenSlides>0</HiddenSlides>
  <MMClips>0</MMClips>
  <ScaleCrop>false</ScaleCrop>
  <HeadingPairs>
    <vt:vector size="4" baseType="variant">
      <vt:variant>
        <vt:lpstr>Tema</vt:lpstr>
      </vt:variant>
      <vt:variant>
        <vt:i4>1</vt:i4>
      </vt:variant>
      <vt:variant>
        <vt:lpstr>Titoli diapositive</vt:lpstr>
      </vt:variant>
      <vt:variant>
        <vt:i4>190</vt:i4>
      </vt:variant>
    </vt:vector>
  </HeadingPairs>
  <TitlesOfParts>
    <vt:vector size="191" baseType="lpstr">
      <vt:lpstr>Tema di Office</vt:lpstr>
      <vt:lpstr>Farmaci attivi sul sistema cardiovascolare</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Ipertensione e rischio di ulteriori malattie</vt:lpstr>
      <vt:lpstr>Diapositiva 13</vt:lpstr>
      <vt:lpstr>DIAGNOSI DI IPERTENSIONE</vt:lpstr>
      <vt:lpstr>Diapositiva 15</vt:lpstr>
      <vt:lpstr>Diapositiva 16</vt:lpstr>
      <vt:lpstr>Diapositiva 17</vt:lpstr>
      <vt:lpstr>Diapositiva 18</vt:lpstr>
      <vt:lpstr>Diapositiva 19</vt:lpstr>
      <vt:lpstr>Diapositiva 20</vt:lpstr>
      <vt:lpstr>Diapositiva 21</vt:lpstr>
      <vt:lpstr>Diapositiva 22</vt:lpstr>
      <vt:lpstr>Diapositiva 23</vt:lpstr>
      <vt:lpstr>OBIETTIVI DELLA TERAPIA</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Ca2+-antagonisti</vt:lpstr>
      <vt:lpstr>Diapositiva 144</vt:lpstr>
      <vt:lpstr>Diapositiva 145</vt:lpstr>
      <vt:lpstr>Diapositiva 146</vt:lpstr>
      <vt:lpstr>Diapositiva 147</vt:lpstr>
      <vt:lpstr>Diapositiva 148</vt:lpstr>
      <vt:lpstr>Diapositiva 149</vt:lpstr>
      <vt:lpstr>Diapositiva 150</vt:lpstr>
      <vt:lpstr>Diapositiva 151</vt:lpstr>
      <vt:lpstr>Diapositiva 152</vt:lpstr>
      <vt:lpstr>Diapositiva 153</vt:lpstr>
      <vt:lpstr>Diapositiva 154</vt:lpstr>
      <vt:lpstr>Diapositiva 155</vt:lpstr>
      <vt:lpstr>Diapositiva 156</vt:lpstr>
      <vt:lpstr>Diapositiva 157</vt:lpstr>
      <vt:lpstr>Diapositiva 158</vt:lpstr>
      <vt:lpstr>Diapositiva 159</vt:lpstr>
      <vt:lpstr>Diapositiva 160</vt:lpstr>
      <vt:lpstr>Diapositiva 161</vt:lpstr>
      <vt:lpstr>Diapositiva 162</vt:lpstr>
      <vt:lpstr>Diapositiva 163</vt:lpstr>
      <vt:lpstr>Diapositiva 164</vt:lpstr>
      <vt:lpstr>Diapositiva 165</vt:lpstr>
      <vt:lpstr>Diapositiva 166</vt:lpstr>
      <vt:lpstr>Diapositiva 167</vt:lpstr>
      <vt:lpstr>Diapositiva 168</vt:lpstr>
      <vt:lpstr>Diapositiva 169</vt:lpstr>
      <vt:lpstr>Diapositiva 170</vt:lpstr>
      <vt:lpstr>Diapositiva 171</vt:lpstr>
      <vt:lpstr>Diapositiva 172</vt:lpstr>
      <vt:lpstr>Diapositiva 173</vt:lpstr>
      <vt:lpstr>Diapositiva 174</vt:lpstr>
      <vt:lpstr>Diapositiva 175</vt:lpstr>
      <vt:lpstr>Diapositiva 176</vt:lpstr>
      <vt:lpstr>Diapositiva 177</vt:lpstr>
      <vt:lpstr>Diapositiva 178</vt:lpstr>
      <vt:lpstr>Diapositiva 179</vt:lpstr>
      <vt:lpstr>Diapositiva 180</vt:lpstr>
      <vt:lpstr>Diapositiva 181</vt:lpstr>
      <vt:lpstr>Diapositiva 182</vt:lpstr>
      <vt:lpstr>Diapositiva 183</vt:lpstr>
      <vt:lpstr>Diapositiva 184</vt:lpstr>
      <vt:lpstr>Diapositiva 185</vt:lpstr>
      <vt:lpstr>Diapositiva 186</vt:lpstr>
      <vt:lpstr>Diapositiva 187</vt:lpstr>
      <vt:lpstr>Diapositiva 188</vt:lpstr>
      <vt:lpstr>Diapositiva 189</vt:lpstr>
      <vt:lpstr>Diapositiva 190</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creator>Unknown Creator</dc:creator>
  <cp:lastModifiedBy>Zorzet</cp:lastModifiedBy>
  <cp:revision>98</cp:revision>
  <dcterms:created xsi:type="dcterms:W3CDTF">2016-10-08T09:24:57Z</dcterms:created>
  <dcterms:modified xsi:type="dcterms:W3CDTF">2016-10-25T11:31:57Z</dcterms:modified>
</cp:coreProperties>
</file>