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8"/>
  </p:notesMasterIdLst>
  <p:sldIdLst>
    <p:sldId id="283" r:id="rId2"/>
    <p:sldId id="359" r:id="rId3"/>
    <p:sldId id="351" r:id="rId4"/>
    <p:sldId id="352" r:id="rId5"/>
    <p:sldId id="358" r:id="rId6"/>
    <p:sldId id="360" r:id="rId7"/>
    <p:sldId id="286" r:id="rId8"/>
    <p:sldId id="368" r:id="rId9"/>
    <p:sldId id="361" r:id="rId10"/>
    <p:sldId id="328" r:id="rId11"/>
    <p:sldId id="329" r:id="rId12"/>
    <p:sldId id="330" r:id="rId13"/>
    <p:sldId id="331" r:id="rId14"/>
    <p:sldId id="332" r:id="rId15"/>
    <p:sldId id="365" r:id="rId16"/>
    <p:sldId id="362" r:id="rId17"/>
    <p:sldId id="334" r:id="rId18"/>
    <p:sldId id="335" r:id="rId19"/>
    <p:sldId id="336" r:id="rId20"/>
    <p:sldId id="337" r:id="rId21"/>
    <p:sldId id="338" r:id="rId22"/>
    <p:sldId id="339" r:id="rId23"/>
    <p:sldId id="340" r:id="rId24"/>
    <p:sldId id="341" r:id="rId25"/>
    <p:sldId id="324" r:id="rId26"/>
    <p:sldId id="326" r:id="rId27"/>
    <p:sldId id="346" r:id="rId28"/>
    <p:sldId id="364" r:id="rId29"/>
    <p:sldId id="363" r:id="rId30"/>
    <p:sldId id="347" r:id="rId31"/>
    <p:sldId id="357" r:id="rId32"/>
    <p:sldId id="287" r:id="rId33"/>
    <p:sldId id="321" r:id="rId34"/>
    <p:sldId id="288" r:id="rId35"/>
    <p:sldId id="289" r:id="rId36"/>
    <p:sldId id="290" r:id="rId37"/>
    <p:sldId id="291" r:id="rId38"/>
    <p:sldId id="292" r:id="rId39"/>
    <p:sldId id="293" r:id="rId40"/>
    <p:sldId id="257" r:id="rId41"/>
    <p:sldId id="272" r:id="rId42"/>
    <p:sldId id="294" r:id="rId43"/>
    <p:sldId id="295" r:id="rId44"/>
    <p:sldId id="367" r:id="rId45"/>
    <p:sldId id="261" r:id="rId46"/>
    <p:sldId id="262" r:id="rId47"/>
    <p:sldId id="296" r:id="rId48"/>
    <p:sldId id="297" r:id="rId49"/>
    <p:sldId id="298" r:id="rId50"/>
    <p:sldId id="300" r:id="rId51"/>
    <p:sldId id="301" r:id="rId52"/>
    <p:sldId id="302" r:id="rId53"/>
    <p:sldId id="303" r:id="rId54"/>
    <p:sldId id="264" r:id="rId55"/>
    <p:sldId id="265" r:id="rId56"/>
    <p:sldId id="305" r:id="rId57"/>
    <p:sldId id="304" r:id="rId58"/>
    <p:sldId id="306" r:id="rId59"/>
    <p:sldId id="307" r:id="rId60"/>
    <p:sldId id="309" r:id="rId61"/>
    <p:sldId id="308" r:id="rId62"/>
    <p:sldId id="311" r:id="rId63"/>
    <p:sldId id="310" r:id="rId64"/>
    <p:sldId id="314" r:id="rId65"/>
    <p:sldId id="315" r:id="rId66"/>
    <p:sldId id="316" r:id="rId67"/>
    <p:sldId id="317" r:id="rId68"/>
    <p:sldId id="318" r:id="rId69"/>
    <p:sldId id="319" r:id="rId70"/>
    <p:sldId id="280" r:id="rId71"/>
    <p:sldId id="281" r:id="rId72"/>
    <p:sldId id="356" r:id="rId73"/>
    <p:sldId id="322" r:id="rId74"/>
    <p:sldId id="349" r:id="rId75"/>
    <p:sldId id="350" r:id="rId76"/>
    <p:sldId id="323" r:id="rId7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0" d="100"/>
          <a:sy n="100" d="100"/>
        </p:scale>
        <p:origin x="-216"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0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B157AB-F83A-40D3-ADE9-D0AFD65996C1}" type="datetimeFigureOut">
              <a:rPr lang="it-IT" smtClean="0"/>
              <a:pPr/>
              <a:t>27/10/2016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20F433-F667-41DC-A12A-041585E591EE}"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 name="CustomShape 1"/>
          <p:cNvSpPr/>
          <p:nvPr/>
        </p:nvSpPr>
        <p:spPr>
          <a:xfrm>
            <a:off x="3884760" y="8685360"/>
            <a:ext cx="2971800" cy="457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fld id="{E4E64067-DDB0-4358-870B-B3B133DF72E4}" type="slidenum">
              <a:rPr lang="it-IT" sz="1200">
                <a:latin typeface="Arial"/>
              </a:rPr>
              <a:pPr algn="r"/>
              <a:t>38</a:t>
            </a:fld>
            <a:endParaRPr/>
          </a:p>
        </p:txBody>
      </p:sp>
      <p:sp>
        <p:nvSpPr>
          <p:cNvPr id="1349" name="TextShape 2"/>
          <p:cNvSpPr txBox="1"/>
          <p:nvPr/>
        </p:nvSpPr>
        <p:spPr>
          <a:xfrm>
            <a:off x="685800" y="4343400"/>
            <a:ext cx="5486400" cy="4114800"/>
          </a:xfrm>
          <a:prstGeom prst="rect">
            <a:avLst/>
          </a:pr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0" name="CustomShape 1"/>
          <p:cNvSpPr/>
          <p:nvPr/>
        </p:nvSpPr>
        <p:spPr>
          <a:xfrm>
            <a:off x="3884760" y="8685360"/>
            <a:ext cx="2971800" cy="457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fld id="{A68C47D4-5CBE-4556-A690-1DE0DDABA25F}" type="slidenum">
              <a:rPr lang="it-IT" sz="1200">
                <a:latin typeface="Arial"/>
              </a:rPr>
              <a:pPr algn="r"/>
              <a:t>52</a:t>
            </a:fld>
            <a:endParaRPr/>
          </a:p>
        </p:txBody>
      </p:sp>
      <p:sp>
        <p:nvSpPr>
          <p:cNvPr id="1351" name="TextShape 2"/>
          <p:cNvSpPr txBox="1"/>
          <p:nvPr/>
        </p:nvSpPr>
        <p:spPr>
          <a:xfrm>
            <a:off x="685800" y="4343400"/>
            <a:ext cx="5486400" cy="4114800"/>
          </a:xfrm>
          <a:prstGeom prst="rect">
            <a:avLst/>
          </a:pr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2" name="CustomShape 1"/>
          <p:cNvSpPr/>
          <p:nvPr/>
        </p:nvSpPr>
        <p:spPr>
          <a:xfrm>
            <a:off x="1400040" y="914400"/>
            <a:ext cx="4056120" cy="313524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1353" name="TextShape 2"/>
          <p:cNvSpPr txBox="1"/>
          <p:nvPr/>
        </p:nvSpPr>
        <p:spPr>
          <a:xfrm>
            <a:off x="1045800" y="4352400"/>
            <a:ext cx="4770360" cy="5713560"/>
          </a:xfrm>
          <a:prstGeom prst="rect">
            <a:avLst/>
          </a:prstGeom>
          <a:noFill/>
          <a:ln>
            <a:noFill/>
          </a:ln>
        </p:spPr>
        <p:txBody>
          <a:bodyPr lIns="0" tIns="0" rIns="0" bIns="0"/>
          <a:lstStyle/>
          <a:p>
            <a:pPr>
              <a:lnSpc>
                <a:spcPct val="93000"/>
              </a:lnSpc>
            </a:pPr>
            <a:r>
              <a:rPr lang="en-GB" sz="1200">
                <a:latin typeface="Arial"/>
                <a:ea typeface="msgothic"/>
              </a:rPr>
              <a:t>Figure 2. Effects of inotropic therapy on intracellular calcium handling in cardiac myocytes. Depolarization of membrane by action potential leads to opening of voltage-gated L-type calcium (Ca2+) channels, which allows entry of small amount of Ca2+ into cell. Through coupling mechanism between L-type Ca2+ channel and sarcoplasmic reticulum (SR) release channels (ryanodine receptors), larger amount of Ca2+ is released, which activates myofilaments, leading to contraction. During relaxation, Ca2+ is accumulated back into SR by SR Ca2+ ATPase pump (SERCA2a) and extruded extracellularly by sarcolemmal Na+/Ca2+ exchanger. Many sarcolemmal receptors affect calcium handling in cardiac myocytes. Agonists through G proteins increase adenyl cyclase (AC) activity, which results in cAMP production. This results in activation of protein kinase A (PKA), which leads to phosphorylation of L-type calcium channels, allowing increase in calcium entry, phosphorylation of phospholamban, increasing SERCA2a activity, and phosphorylation of troponin I, which decreases sensitivity of myofilaments to Ca2+. Phosphorylation effects of PKA induce greater release of calcium from SR and faster relaxation. Digoxin inhibits Na+/K+ ATPase pump, which increases intracellular Na+. This results in increase in intracellular Ca2+ via Na+/Ca2+ exchanger, which leads to enhanced Ca2+ loading of SR and increase in Ca2+ release. Phosphodiesterase inhibitors (PDEI) block breakdown of cAMP, which increases its intracellular level and activates PKA. Calcium sensitizers increase sensitivity of myofilaments to Ca2+, enhancing myofilament activation for any concentration of Ca2+. Vesnarinone prolongs action potential duration through modulation of K+ channels, thereby prolonging opening of L-type calcium channels and increasing Ca2+ entry. Through gene transfer of SERCA2a,30 modified phospholamban (mPL),31 or antisense phospholamban (asPL),32 SR ATPase activity can be increased, which enhances SR Ca2+ content, inotropic and lusitropic state. At level of cardiomyocyte, several stimuli, including endothelin-1 (ET-1), phenylephrine, and angiotensin, are involved in development of hypertrophy through Gq-coupled receptors. They induce activation of phospholipase C (PLC) and diacylglycerol (DAG), which increases levels of inositol triphosphate (IP3). IP3 induces release of calcium from SR. Increased cytosolic calcium induces mitogen-activated protein kinases (MAPK) and activates calcineurin and caspases that contribute to apoptosis. Ang II indicates angiotensin II; NE, norepinephrine; PDE, phosphodiesterase; and PKC, protein kinase C. (Figure developed in collaboration with Roger Hajjar, MD, Cardiovascular Division, Massachusetts General Hospital, Boston, Mass.)</a:t>
            </a:r>
            <a:r>
              <a:rPr lang="ar-SA" sz="1200">
                <a:latin typeface="Arial"/>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8" name="TextShape 1"/>
          <p:cNvSpPr txBox="1"/>
          <p:nvPr/>
        </p:nvSpPr>
        <p:spPr>
          <a:xfrm>
            <a:off x="685800" y="4343400"/>
            <a:ext cx="5486400" cy="4114800"/>
          </a:xfrm>
          <a:prstGeom prst="rect">
            <a:avLst/>
          </a:prstGeom>
          <a:noFill/>
          <a:ln>
            <a:noFill/>
          </a:ln>
        </p:spPr>
        <p:txBody>
          <a:bodyPr/>
          <a:lstStyle/>
          <a:p>
            <a:r>
              <a:rPr lang="en-GB" sz="1200">
                <a:latin typeface="Arial"/>
                <a:ea typeface="msgothic"/>
              </a:rPr>
              <a:t>Mechanism of action of levosimendan. Calcium binding to the N-terminal module of troponin C (e.g. during systole) exposes a hydrophobic binding pocket for levosimendan. The binding of levosimendan to troponin C helps stabilize the binding of calcium to troponin C, thereby prolonging calcium binding for a short period of time. In the absence of calcium (e.g. during diastole), the levosimendan binding pocket is not exposed thereby preventing the binding of levosimendan.</a:t>
            </a:r>
            <a:endParaRPr/>
          </a:p>
          <a:p>
            <a:endParaRPr/>
          </a:p>
        </p:txBody>
      </p:sp>
      <p:sp>
        <p:nvSpPr>
          <p:cNvPr id="1359" name="CustomShape 2"/>
          <p:cNvSpPr/>
          <p:nvPr/>
        </p:nvSpPr>
        <p:spPr>
          <a:xfrm>
            <a:off x="3884760" y="8685360"/>
            <a:ext cx="2971800" cy="457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fld id="{D182CF6A-1BC3-4E7F-8FFB-E84893C5FB64}" type="slidenum">
              <a:rPr lang="it-IT" sz="1200">
                <a:latin typeface="Arial"/>
              </a:rPr>
              <a:pPr algn="r"/>
              <a:t>68</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6" name="CustomShape 1"/>
          <p:cNvSpPr/>
          <p:nvPr/>
        </p:nvSpPr>
        <p:spPr>
          <a:xfrm>
            <a:off x="3884760" y="8685360"/>
            <a:ext cx="2971800" cy="457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fld id="{01D314C3-2E05-4F8A-BB0A-A58B3BFD6920}" type="slidenum">
              <a:rPr lang="it-IT" sz="1200">
                <a:latin typeface="Arial"/>
              </a:rPr>
              <a:pPr algn="r"/>
              <a:t>73</a:t>
            </a:fld>
            <a:endParaRPr/>
          </a:p>
        </p:txBody>
      </p:sp>
      <p:sp>
        <p:nvSpPr>
          <p:cNvPr id="1357" name="TextShape 2"/>
          <p:cNvSpPr txBox="1"/>
          <p:nvPr/>
        </p:nvSpPr>
        <p:spPr>
          <a:xfrm>
            <a:off x="685800" y="4343400"/>
            <a:ext cx="5486400" cy="4114800"/>
          </a:xfrm>
          <a:prstGeom prst="rect">
            <a:avLst/>
          </a:prstGeom>
          <a:noFill/>
          <a:ln>
            <a:noFill/>
          </a:ln>
        </p:spPr>
        <p:txBody>
          <a:bodyPr/>
          <a:lstStyle/>
          <a:p>
            <a:r>
              <a:rPr lang="it-IT" sz="1200">
                <a:latin typeface="Arial"/>
              </a:rPr>
              <a:t>Sexual stimulation causes the release of nitric oxide (NO) from nerves and endothelial cells in the penis. NO activates guanylyl cyclase, which converts GTP into cyclic GMP. This second messenger mediates smooth-muscle relaxation in the penis, and the resulting increased blood flow into the penis leads to an erection. PDE5, which is the major PDE subtype in penile tissue, degrades cGMP, and so inhibiting PDE5 allows cGMP to remain active as a second messenger, thereby promoting erection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1AD46E09-C571-4FC4-9659-C76D918C9ABA}" type="slidenum">
              <a:rPr lang="it-IT" smtClean="0"/>
              <a:pPr/>
              <a:t>74</a:t>
            </a:fld>
            <a:endParaRPr lang="it-IT"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it-IT" dirty="0" err="1" smtClean="0"/>
              <a:t>Sexual</a:t>
            </a:r>
            <a:r>
              <a:rPr lang="it-IT" dirty="0" smtClean="0"/>
              <a:t> </a:t>
            </a:r>
            <a:r>
              <a:rPr lang="it-IT" dirty="0" err="1" smtClean="0"/>
              <a:t>stimulation</a:t>
            </a:r>
            <a:r>
              <a:rPr lang="it-IT" dirty="0" smtClean="0"/>
              <a:t> </a:t>
            </a:r>
            <a:r>
              <a:rPr lang="it-IT" dirty="0" err="1" smtClean="0"/>
              <a:t>causes</a:t>
            </a:r>
            <a:r>
              <a:rPr lang="it-IT" dirty="0" smtClean="0"/>
              <a:t> the </a:t>
            </a:r>
            <a:r>
              <a:rPr lang="it-IT" dirty="0" err="1" smtClean="0"/>
              <a:t>release</a:t>
            </a:r>
            <a:r>
              <a:rPr lang="it-IT" dirty="0" smtClean="0"/>
              <a:t> </a:t>
            </a:r>
            <a:r>
              <a:rPr lang="it-IT" dirty="0" err="1" smtClean="0"/>
              <a:t>of</a:t>
            </a:r>
            <a:r>
              <a:rPr lang="it-IT" dirty="0" smtClean="0"/>
              <a:t> </a:t>
            </a:r>
            <a:r>
              <a:rPr lang="it-IT" dirty="0" err="1" smtClean="0"/>
              <a:t>nitric</a:t>
            </a:r>
            <a:r>
              <a:rPr lang="it-IT" dirty="0" smtClean="0"/>
              <a:t> </a:t>
            </a:r>
            <a:r>
              <a:rPr lang="it-IT" dirty="0" err="1" smtClean="0"/>
              <a:t>oxide</a:t>
            </a:r>
            <a:r>
              <a:rPr lang="it-IT" dirty="0" smtClean="0"/>
              <a:t> (NO) </a:t>
            </a:r>
            <a:r>
              <a:rPr lang="it-IT" dirty="0" err="1" smtClean="0"/>
              <a:t>from</a:t>
            </a:r>
            <a:r>
              <a:rPr lang="it-IT" dirty="0" smtClean="0"/>
              <a:t> </a:t>
            </a:r>
            <a:r>
              <a:rPr lang="it-IT" dirty="0" err="1" smtClean="0"/>
              <a:t>nerves</a:t>
            </a:r>
            <a:r>
              <a:rPr lang="it-IT" dirty="0" smtClean="0"/>
              <a:t> and </a:t>
            </a:r>
            <a:r>
              <a:rPr lang="it-IT" dirty="0" err="1" smtClean="0"/>
              <a:t>endothelial</a:t>
            </a:r>
            <a:r>
              <a:rPr lang="it-IT" dirty="0" smtClean="0"/>
              <a:t> </a:t>
            </a:r>
            <a:r>
              <a:rPr lang="it-IT" dirty="0" err="1" smtClean="0"/>
              <a:t>cells</a:t>
            </a:r>
            <a:r>
              <a:rPr lang="it-IT" dirty="0" smtClean="0"/>
              <a:t> in the </a:t>
            </a:r>
            <a:r>
              <a:rPr lang="it-IT" dirty="0" err="1" smtClean="0"/>
              <a:t>penis</a:t>
            </a:r>
            <a:r>
              <a:rPr lang="it-IT" dirty="0" smtClean="0"/>
              <a:t>. NO </a:t>
            </a:r>
            <a:r>
              <a:rPr lang="it-IT" dirty="0" err="1" smtClean="0"/>
              <a:t>activates</a:t>
            </a:r>
            <a:r>
              <a:rPr lang="it-IT" dirty="0" smtClean="0"/>
              <a:t> </a:t>
            </a:r>
            <a:r>
              <a:rPr lang="it-IT" dirty="0" err="1" smtClean="0"/>
              <a:t>guanylyl</a:t>
            </a:r>
            <a:r>
              <a:rPr lang="it-IT" dirty="0" smtClean="0"/>
              <a:t> </a:t>
            </a:r>
            <a:r>
              <a:rPr lang="it-IT" dirty="0" err="1" smtClean="0"/>
              <a:t>cyclase</a:t>
            </a:r>
            <a:r>
              <a:rPr lang="it-IT" dirty="0" smtClean="0"/>
              <a:t>, </a:t>
            </a:r>
            <a:r>
              <a:rPr lang="it-IT" dirty="0" err="1" smtClean="0"/>
              <a:t>which</a:t>
            </a:r>
            <a:r>
              <a:rPr lang="it-IT" dirty="0" smtClean="0"/>
              <a:t> </a:t>
            </a:r>
            <a:r>
              <a:rPr lang="it-IT" dirty="0" err="1" smtClean="0"/>
              <a:t>converts</a:t>
            </a:r>
            <a:r>
              <a:rPr lang="it-IT" dirty="0" smtClean="0"/>
              <a:t> GTP </a:t>
            </a:r>
            <a:r>
              <a:rPr lang="it-IT" dirty="0" err="1" smtClean="0"/>
              <a:t>into</a:t>
            </a:r>
            <a:r>
              <a:rPr lang="it-IT" dirty="0" smtClean="0"/>
              <a:t> </a:t>
            </a:r>
            <a:r>
              <a:rPr lang="it-IT" dirty="0" err="1" smtClean="0"/>
              <a:t>cyclic</a:t>
            </a:r>
            <a:r>
              <a:rPr lang="it-IT" dirty="0" smtClean="0"/>
              <a:t> GMP. </a:t>
            </a:r>
            <a:r>
              <a:rPr lang="it-IT" dirty="0" err="1" smtClean="0"/>
              <a:t>This</a:t>
            </a:r>
            <a:r>
              <a:rPr lang="it-IT" dirty="0" smtClean="0"/>
              <a:t> </a:t>
            </a:r>
            <a:r>
              <a:rPr lang="it-IT" dirty="0" err="1" smtClean="0"/>
              <a:t>second</a:t>
            </a:r>
            <a:r>
              <a:rPr lang="it-IT" dirty="0" smtClean="0"/>
              <a:t> </a:t>
            </a:r>
            <a:r>
              <a:rPr lang="it-IT" dirty="0" err="1" smtClean="0"/>
              <a:t>messenger</a:t>
            </a:r>
            <a:r>
              <a:rPr lang="it-IT" dirty="0" smtClean="0"/>
              <a:t> </a:t>
            </a:r>
            <a:r>
              <a:rPr lang="it-IT" dirty="0" err="1" smtClean="0"/>
              <a:t>mediates</a:t>
            </a:r>
            <a:r>
              <a:rPr lang="it-IT" dirty="0" smtClean="0"/>
              <a:t> </a:t>
            </a:r>
            <a:r>
              <a:rPr lang="it-IT" dirty="0" err="1" smtClean="0"/>
              <a:t>smooth-muscle</a:t>
            </a:r>
            <a:r>
              <a:rPr lang="it-IT" dirty="0" smtClean="0"/>
              <a:t> </a:t>
            </a:r>
            <a:r>
              <a:rPr lang="it-IT" dirty="0" err="1" smtClean="0"/>
              <a:t>relaxation</a:t>
            </a:r>
            <a:r>
              <a:rPr lang="it-IT" dirty="0" smtClean="0"/>
              <a:t> in the </a:t>
            </a:r>
            <a:r>
              <a:rPr lang="it-IT" dirty="0" err="1" smtClean="0"/>
              <a:t>penis</a:t>
            </a:r>
            <a:r>
              <a:rPr lang="it-IT" dirty="0" smtClean="0"/>
              <a:t>, and the </a:t>
            </a:r>
            <a:r>
              <a:rPr lang="it-IT" dirty="0" err="1" smtClean="0"/>
              <a:t>resulting</a:t>
            </a:r>
            <a:r>
              <a:rPr lang="it-IT" dirty="0" smtClean="0"/>
              <a:t> </a:t>
            </a:r>
            <a:r>
              <a:rPr lang="it-IT" dirty="0" err="1" smtClean="0"/>
              <a:t>increased</a:t>
            </a:r>
            <a:r>
              <a:rPr lang="it-IT" dirty="0" smtClean="0"/>
              <a:t> </a:t>
            </a:r>
            <a:r>
              <a:rPr lang="it-IT" dirty="0" err="1" smtClean="0"/>
              <a:t>blood</a:t>
            </a:r>
            <a:r>
              <a:rPr lang="it-IT" dirty="0" smtClean="0"/>
              <a:t> flow </a:t>
            </a:r>
            <a:r>
              <a:rPr lang="it-IT" dirty="0" err="1" smtClean="0"/>
              <a:t>into</a:t>
            </a:r>
            <a:r>
              <a:rPr lang="it-IT" dirty="0" smtClean="0"/>
              <a:t> the </a:t>
            </a:r>
            <a:r>
              <a:rPr lang="it-IT" dirty="0" err="1" smtClean="0"/>
              <a:t>penis</a:t>
            </a:r>
            <a:r>
              <a:rPr lang="it-IT" dirty="0" smtClean="0"/>
              <a:t> </a:t>
            </a:r>
            <a:r>
              <a:rPr lang="it-IT" dirty="0" err="1" smtClean="0"/>
              <a:t>leads</a:t>
            </a:r>
            <a:r>
              <a:rPr lang="it-IT" dirty="0" smtClean="0"/>
              <a:t> </a:t>
            </a:r>
            <a:r>
              <a:rPr lang="it-IT" dirty="0" err="1" smtClean="0"/>
              <a:t>to</a:t>
            </a:r>
            <a:r>
              <a:rPr lang="it-IT" dirty="0" smtClean="0"/>
              <a:t> </a:t>
            </a:r>
            <a:r>
              <a:rPr lang="it-IT" dirty="0" err="1" smtClean="0"/>
              <a:t>an</a:t>
            </a:r>
            <a:r>
              <a:rPr lang="it-IT" dirty="0" smtClean="0"/>
              <a:t> </a:t>
            </a:r>
            <a:r>
              <a:rPr lang="it-IT" dirty="0" err="1" smtClean="0"/>
              <a:t>erection</a:t>
            </a:r>
            <a:r>
              <a:rPr lang="it-IT" dirty="0" smtClean="0"/>
              <a:t>. PDE5, </a:t>
            </a:r>
            <a:r>
              <a:rPr lang="it-IT" dirty="0" err="1" smtClean="0"/>
              <a:t>which</a:t>
            </a:r>
            <a:r>
              <a:rPr lang="it-IT" dirty="0" smtClean="0"/>
              <a:t> </a:t>
            </a:r>
            <a:r>
              <a:rPr lang="it-IT" dirty="0" err="1" smtClean="0"/>
              <a:t>is</a:t>
            </a:r>
            <a:r>
              <a:rPr lang="it-IT" dirty="0" smtClean="0"/>
              <a:t> the major PDE </a:t>
            </a:r>
            <a:r>
              <a:rPr lang="it-IT" dirty="0" err="1" smtClean="0"/>
              <a:t>subtype</a:t>
            </a:r>
            <a:r>
              <a:rPr lang="it-IT" dirty="0" smtClean="0"/>
              <a:t> in </a:t>
            </a:r>
            <a:r>
              <a:rPr lang="it-IT" dirty="0" err="1" smtClean="0"/>
              <a:t>penile</a:t>
            </a:r>
            <a:r>
              <a:rPr lang="it-IT" dirty="0" smtClean="0"/>
              <a:t> </a:t>
            </a:r>
            <a:r>
              <a:rPr lang="it-IT" dirty="0" err="1" smtClean="0"/>
              <a:t>tissue</a:t>
            </a:r>
            <a:r>
              <a:rPr lang="it-IT" dirty="0" smtClean="0"/>
              <a:t>, </a:t>
            </a:r>
            <a:r>
              <a:rPr lang="it-IT" dirty="0" err="1" smtClean="0"/>
              <a:t>degrades</a:t>
            </a:r>
            <a:r>
              <a:rPr lang="it-IT" dirty="0" smtClean="0"/>
              <a:t> </a:t>
            </a:r>
            <a:r>
              <a:rPr lang="it-IT" dirty="0" err="1" smtClean="0"/>
              <a:t>cGMP</a:t>
            </a:r>
            <a:r>
              <a:rPr lang="it-IT" dirty="0" smtClean="0"/>
              <a:t>, and so </a:t>
            </a:r>
            <a:r>
              <a:rPr lang="it-IT" dirty="0" err="1" smtClean="0"/>
              <a:t>inhibiting</a:t>
            </a:r>
            <a:r>
              <a:rPr lang="it-IT" dirty="0" smtClean="0"/>
              <a:t> PDE5 </a:t>
            </a:r>
            <a:r>
              <a:rPr lang="it-IT" dirty="0" err="1" smtClean="0"/>
              <a:t>allows</a:t>
            </a:r>
            <a:r>
              <a:rPr lang="it-IT" dirty="0" smtClean="0"/>
              <a:t> </a:t>
            </a:r>
            <a:r>
              <a:rPr lang="it-IT" dirty="0" err="1" smtClean="0"/>
              <a:t>cGMP</a:t>
            </a:r>
            <a:r>
              <a:rPr lang="it-IT" dirty="0" smtClean="0"/>
              <a:t> </a:t>
            </a:r>
            <a:r>
              <a:rPr lang="it-IT" dirty="0" err="1" smtClean="0"/>
              <a:t>to</a:t>
            </a:r>
            <a:r>
              <a:rPr lang="it-IT" dirty="0" smtClean="0"/>
              <a:t> </a:t>
            </a:r>
            <a:r>
              <a:rPr lang="it-IT" dirty="0" err="1" smtClean="0"/>
              <a:t>remain</a:t>
            </a:r>
            <a:r>
              <a:rPr lang="it-IT" dirty="0" smtClean="0"/>
              <a:t> </a:t>
            </a:r>
            <a:r>
              <a:rPr lang="it-IT" dirty="0" err="1" smtClean="0"/>
              <a:t>active</a:t>
            </a:r>
            <a:r>
              <a:rPr lang="it-IT" dirty="0" smtClean="0"/>
              <a:t> </a:t>
            </a:r>
            <a:r>
              <a:rPr lang="it-IT" dirty="0" err="1" smtClean="0"/>
              <a:t>as</a:t>
            </a:r>
            <a:r>
              <a:rPr lang="it-IT" dirty="0" smtClean="0"/>
              <a:t> a </a:t>
            </a:r>
            <a:r>
              <a:rPr lang="it-IT" dirty="0" err="1" smtClean="0"/>
              <a:t>second</a:t>
            </a:r>
            <a:r>
              <a:rPr lang="it-IT" dirty="0" smtClean="0"/>
              <a:t> </a:t>
            </a:r>
            <a:r>
              <a:rPr lang="it-IT" dirty="0" err="1" smtClean="0"/>
              <a:t>messenger</a:t>
            </a:r>
            <a:r>
              <a:rPr lang="it-IT" dirty="0" smtClean="0"/>
              <a:t>, </a:t>
            </a:r>
            <a:r>
              <a:rPr lang="it-IT" dirty="0" err="1" smtClean="0"/>
              <a:t>thereby</a:t>
            </a:r>
            <a:r>
              <a:rPr lang="it-IT" dirty="0" smtClean="0"/>
              <a:t> </a:t>
            </a:r>
            <a:r>
              <a:rPr lang="it-IT" dirty="0" err="1" smtClean="0"/>
              <a:t>promoting</a:t>
            </a:r>
            <a:r>
              <a:rPr lang="it-IT" dirty="0" smtClean="0"/>
              <a:t> </a:t>
            </a:r>
            <a:r>
              <a:rPr lang="it-IT" dirty="0" err="1" smtClean="0"/>
              <a:t>erection</a:t>
            </a:r>
            <a:r>
              <a:rPr lang="it-IT" dirty="0" smtClean="0"/>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DA8BB-0D18-469F-8022-DD923457DE3A}" type="datetimeFigureOut">
              <a:rPr lang="nl-BE" smtClean="0"/>
              <a:pPr/>
              <a:t>27/10/2016</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B5274F97-0F13-42E5-9A1D-07478243785D}" type="slidenum">
              <a:rPr lang="nl-BE" smtClean="0"/>
              <a:pPr/>
              <a:t>‹N›</a:t>
            </a:fld>
            <a:endParaRPr lang="nl-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C87326F-9BC1-408A-9F21-6A97AF681E03}"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320"/>
            <a:ext cx="8229600" cy="1143000"/>
          </a:xfrm>
          <a:prstGeom prst="rect">
            <a:avLst/>
          </a:prstGeom>
        </p:spPr>
        <p:txBody>
          <a:bodyPr lIns="90000" tIns="46800" rIns="90000" bIns="46800" anchor="ctr"/>
          <a:lstStyle/>
          <a:p>
            <a:pPr algn="ctr"/>
            <a:endParaRPr/>
          </a:p>
        </p:txBody>
      </p:sp>
      <p:sp>
        <p:nvSpPr>
          <p:cNvPr id="6" name="PlaceHolder 2"/>
          <p:cNvSpPr>
            <a:spLocks noGrp="1"/>
          </p:cNvSpPr>
          <p:nvPr>
            <p:ph type="subTitle"/>
          </p:nvPr>
        </p:nvSpPr>
        <p:spPr>
          <a:xfrm>
            <a:off x="457200" y="1600200"/>
            <a:ext cx="8229600" cy="4525920"/>
          </a:xfrm>
          <a:prstGeom prst="rect">
            <a:avLst/>
          </a:prstGeom>
        </p:spPr>
        <p:txBody>
          <a:bodyPr lIns="0" tIns="0" rIns="0" bIns="0" anchor="ctr"/>
          <a:lstStyle/>
          <a:p>
            <a:pPr algn="ct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A800BC-613C-4A69-8716-1989598B00C6}" type="datetimeFigureOut">
              <a:rPr lang="it-IT" smtClean="0"/>
              <a:pPr/>
              <a:t>27/10/2016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CF8953-B6CF-4491-87B8-B8DCBE55E4CF}"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7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75.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Shape 1"/>
          <p:cNvSpPr txBox="1"/>
          <p:nvPr/>
        </p:nvSpPr>
        <p:spPr>
          <a:xfrm>
            <a:off x="304560" y="762120"/>
            <a:ext cx="8305560" cy="1371600"/>
          </a:xfrm>
          <a:prstGeom prst="rect">
            <a:avLst/>
          </a:prstGeom>
          <a:noFill/>
          <a:ln>
            <a:noFill/>
          </a:ln>
        </p:spPr>
        <p:txBody>
          <a:bodyPr/>
          <a:lstStyle/>
          <a:p>
            <a:pPr algn="just">
              <a:lnSpc>
                <a:spcPct val="100000"/>
              </a:lnSpc>
            </a:pPr>
            <a:r>
              <a:rPr lang="it-IT" sz="2000">
                <a:solidFill>
                  <a:srgbClr val="002060"/>
                </a:solidFill>
                <a:latin typeface="Calibri"/>
              </a:rPr>
              <a:t>	Lo scompenso cardiaco è il risultato di ogni disordine cardiaco, strutturale o funzionale, che causa un ostacolo nel riempimento o nello svuotamento ventricolare.</a:t>
            </a:r>
            <a:endParaRPr/>
          </a:p>
          <a:p>
            <a:pPr algn="just">
              <a:lnSpc>
                <a:spcPct val="100000"/>
              </a:lnSpc>
            </a:pPr>
            <a:r>
              <a:rPr lang="it-IT" sz="2000">
                <a:solidFill>
                  <a:srgbClr val="002060"/>
                </a:solidFill>
                <a:latin typeface="Calibri"/>
              </a:rPr>
              <a:t>	</a:t>
            </a:r>
            <a:endParaRPr/>
          </a:p>
        </p:txBody>
      </p:sp>
      <p:sp>
        <p:nvSpPr>
          <p:cNvPr id="49" name="CustomShape 2"/>
          <p:cNvSpPr/>
          <p:nvPr/>
        </p:nvSpPr>
        <p:spPr>
          <a:xfrm>
            <a:off x="2712960" y="152280"/>
            <a:ext cx="3725640" cy="5205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800" b="1">
                <a:solidFill>
                  <a:srgbClr val="C00000"/>
                </a:solidFill>
                <a:latin typeface="Calibri"/>
              </a:rPr>
              <a:t>SCOMPENSO CARDIACO</a:t>
            </a:r>
            <a:endParaRPr/>
          </a:p>
        </p:txBody>
      </p:sp>
      <p:sp>
        <p:nvSpPr>
          <p:cNvPr id="50" name="CustomShape 3"/>
          <p:cNvSpPr/>
          <p:nvPr/>
        </p:nvSpPr>
        <p:spPr>
          <a:xfrm>
            <a:off x="380880" y="5334120"/>
            <a:ext cx="8305920" cy="1143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sz="2000">
                <a:solidFill>
                  <a:srgbClr val="002060"/>
                </a:solidFill>
                <a:latin typeface="Calibri"/>
                <a:ea typeface="Calibri"/>
              </a:rPr>
              <a:t>Le manifestazioni cliniche principali dello scompenso cardiaco sono dispnea, facile affaticabilità e ritenzione idrica che porta alla congestione polmonare e all’edema periferico.</a:t>
            </a:r>
            <a:endParaRPr/>
          </a:p>
          <a:p>
            <a:pPr algn="just">
              <a:lnSpc>
                <a:spcPct val="90000"/>
              </a:lnSpc>
            </a:pPr>
            <a:endParaRPr/>
          </a:p>
        </p:txBody>
      </p:sp>
      <p:pic>
        <p:nvPicPr>
          <p:cNvPr id="51" name="Picture 6"/>
          <p:cNvPicPr/>
          <p:nvPr/>
        </p:nvPicPr>
        <p:blipFill>
          <a:blip r:embed="rId2" cstate="print"/>
          <a:stretch/>
        </p:blipFill>
        <p:spPr>
          <a:xfrm>
            <a:off x="1905120" y="1828800"/>
            <a:ext cx="5257800" cy="3429000"/>
          </a:xfrm>
          <a:prstGeom prst="rect">
            <a:avLst/>
          </a:prstGeom>
          <a:ln>
            <a:noFill/>
          </a:ln>
        </p:spPr>
      </p:pic>
      <p:sp>
        <p:nvSpPr>
          <p:cNvPr id="52" name="Line 4"/>
          <p:cNvSpPr/>
          <p:nvPr/>
        </p:nvSpPr>
        <p:spPr>
          <a:xfrm>
            <a:off x="914400" y="685800"/>
            <a:ext cx="7315200" cy="0"/>
          </a:xfrm>
          <a:prstGeom prst="line">
            <a:avLst/>
          </a:prstGeom>
          <a:ln w="9360">
            <a:solidFill>
              <a:srgbClr val="C00000"/>
            </a:solidFill>
            <a:miter/>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7408" r="3367" b="4287"/>
          <a:stretch>
            <a:fillRect/>
          </a:stretch>
        </p:blipFill>
        <p:spPr>
          <a:xfrm>
            <a:off x="179512" y="110990"/>
            <a:ext cx="8892480" cy="674701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t="476" r="6734"/>
          <a:stretch>
            <a:fillRect/>
          </a:stretch>
        </p:blipFill>
        <p:spPr>
          <a:xfrm>
            <a:off x="724337" y="237127"/>
            <a:ext cx="8419663" cy="6436672"/>
          </a:xfrm>
          <a:prstGeom prst="rect">
            <a:avLst/>
          </a:prstGeom>
        </p:spPr>
      </p:pic>
      <p:sp>
        <p:nvSpPr>
          <p:cNvPr id="76802" name="AutoShape 2" descr="Risultati immagini per palloncino riempito con acqua"/>
          <p:cNvSpPr>
            <a:spLocks noChangeAspect="1" noChangeArrowheads="1"/>
          </p:cNvSpPr>
          <p:nvPr/>
        </p:nvSpPr>
        <p:spPr bwMode="auto">
          <a:xfrm>
            <a:off x="155575" y="-1462088"/>
            <a:ext cx="4572000" cy="30480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76803" name="Picture 3"/>
          <p:cNvPicPr>
            <a:picLocks noChangeAspect="1" noChangeArrowheads="1"/>
          </p:cNvPicPr>
          <p:nvPr/>
        </p:nvPicPr>
        <p:blipFill>
          <a:blip r:embed="rId3" cstate="print"/>
          <a:srcRect l="13744" r="20616"/>
          <a:stretch>
            <a:fillRect/>
          </a:stretch>
        </p:blipFill>
        <p:spPr bwMode="auto">
          <a:xfrm rot="10800000">
            <a:off x="0" y="0"/>
            <a:ext cx="1719309" cy="1743075"/>
          </a:xfrm>
          <a:prstGeom prst="rect">
            <a:avLst/>
          </a:prstGeom>
          <a:noFill/>
          <a:ln w="9525">
            <a:noFill/>
            <a:miter lim="800000"/>
            <a:headEnd/>
            <a:tailEnd/>
          </a:ln>
        </p:spPr>
      </p:pic>
      <p:pic>
        <p:nvPicPr>
          <p:cNvPr id="5" name="Slide"/>
          <p:cNvPicPr>
            <a:picLocks noChangeAspect="1"/>
          </p:cNvPicPr>
          <p:nvPr/>
        </p:nvPicPr>
        <p:blipFill>
          <a:blip r:embed="rId2" cstate="print"/>
          <a:srcRect l="7071" t="64299" r="8081" b="4287"/>
          <a:stretch>
            <a:fillRect/>
          </a:stretch>
        </p:blipFill>
        <p:spPr>
          <a:xfrm>
            <a:off x="1259632" y="4509120"/>
            <a:ext cx="7696633" cy="2031621"/>
          </a:xfrm>
          <a:prstGeom prst="rect">
            <a:avLst/>
          </a:prstGeom>
          <a:blipFill>
            <a:blip r:embed="rId4" cstate="print"/>
            <a:tile tx="0" ty="0" sx="100000" sy="100000" flip="none" algn="tl"/>
          </a:blipFill>
          <a:ln w="25400">
            <a:solidFill>
              <a:schemeClr val="accent1"/>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 name="Picture 2" descr="Risultati immagini per insufficienza sistolica"/>
          <p:cNvPicPr>
            <a:picLocks noChangeAspect="1" noChangeArrowheads="1"/>
          </p:cNvPicPr>
          <p:nvPr/>
        </p:nvPicPr>
        <p:blipFill>
          <a:blip r:embed="rId2" cstate="print"/>
          <a:srcRect b="3597"/>
          <a:stretch>
            <a:fillRect/>
          </a:stretch>
        </p:blipFill>
        <p:spPr bwMode="auto">
          <a:xfrm>
            <a:off x="1763688" y="692696"/>
            <a:ext cx="7000875" cy="5059503"/>
          </a:xfrm>
          <a:prstGeom prst="rect">
            <a:avLst/>
          </a:prstGeom>
          <a:noFill/>
        </p:spPr>
      </p:pic>
      <p:sp>
        <p:nvSpPr>
          <p:cNvPr id="5" name="Rettangolo 4"/>
          <p:cNvSpPr/>
          <p:nvPr/>
        </p:nvSpPr>
        <p:spPr>
          <a:xfrm>
            <a:off x="0" y="1988840"/>
            <a:ext cx="1763688"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Insufficiente contrattilità </a:t>
            </a:r>
            <a:endParaRPr lang="it-IT" dirty="0"/>
          </a:p>
        </p:txBody>
      </p:sp>
      <p:sp>
        <p:nvSpPr>
          <p:cNvPr id="6" name="Rettangolo 5"/>
          <p:cNvSpPr/>
          <p:nvPr/>
        </p:nvSpPr>
        <p:spPr>
          <a:xfrm>
            <a:off x="0" y="3717032"/>
            <a:ext cx="1763688"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Insufficiente capacità di rilassamento</a:t>
            </a:r>
            <a:endParaRPr lang="it-IT"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b="11907"/>
          <a:stretch>
            <a:fillRect/>
          </a:stretch>
        </p:blipFill>
        <p:spPr>
          <a:xfrm>
            <a:off x="0" y="206324"/>
            <a:ext cx="9144000" cy="569737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b="9526"/>
          <a:stretch>
            <a:fillRect/>
          </a:stretch>
        </p:blipFill>
        <p:spPr>
          <a:xfrm>
            <a:off x="0" y="206324"/>
            <a:ext cx="9144000" cy="585132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pic>
        <p:nvPicPr>
          <p:cNvPr id="3" name="Picture 2"/>
          <p:cNvPicPr>
            <a:picLocks noChangeAspect="1" noChangeArrowheads="1"/>
          </p:cNvPicPr>
          <p:nvPr/>
        </p:nvPicPr>
        <p:blipFill>
          <a:blip r:embed="rId3" cstate="print"/>
          <a:srcRect l="14073" r="18093"/>
          <a:stretch>
            <a:fillRect/>
          </a:stretch>
        </p:blipFill>
        <p:spPr bwMode="auto">
          <a:xfrm>
            <a:off x="5508104" y="3284984"/>
            <a:ext cx="3206817" cy="33528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dirty="0"/>
          </a:p>
        </p:txBody>
      </p:sp>
      <p:pic>
        <p:nvPicPr>
          <p:cNvPr id="1026" name="Picture 2"/>
          <p:cNvPicPr>
            <a:picLocks noChangeAspect="1" noChangeArrowheads="1"/>
          </p:cNvPicPr>
          <p:nvPr/>
        </p:nvPicPr>
        <p:blipFill>
          <a:blip r:embed="rId2" cstate="print"/>
          <a:srcRect b="19948"/>
          <a:stretch>
            <a:fillRect/>
          </a:stretch>
        </p:blipFill>
        <p:spPr bwMode="auto">
          <a:xfrm>
            <a:off x="-266" y="-2"/>
            <a:ext cx="9144266" cy="5072605"/>
          </a:xfrm>
          <a:prstGeom prst="rect">
            <a:avLst/>
          </a:prstGeom>
          <a:noFill/>
          <a:ln w="9525">
            <a:noFill/>
            <a:miter lim="800000"/>
            <a:headEnd/>
            <a:tailEnd/>
          </a:ln>
        </p:spPr>
      </p:pic>
      <p:pic>
        <p:nvPicPr>
          <p:cNvPr id="1028" name="Picture 4" descr="Risultati immagini per circolazione  postcarico"/>
          <p:cNvPicPr>
            <a:picLocks noChangeAspect="1" noChangeArrowheads="1"/>
          </p:cNvPicPr>
          <p:nvPr/>
        </p:nvPicPr>
        <p:blipFill>
          <a:blip r:embed="rId3" cstate="print"/>
          <a:srcRect l="1927" r="1542" b="80681"/>
          <a:stretch>
            <a:fillRect/>
          </a:stretch>
        </p:blipFill>
        <p:spPr bwMode="auto">
          <a:xfrm>
            <a:off x="107504" y="5013174"/>
            <a:ext cx="8926353" cy="1339840"/>
          </a:xfrm>
          <a:prstGeom prst="rect">
            <a:avLst/>
          </a:prstGeom>
          <a:solidFill>
            <a:schemeClr val="accent6">
              <a:lumMod val="20000"/>
              <a:lumOff val="80000"/>
            </a:schemeClr>
          </a:solid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3078" name="Picture 6" descr="Risultati immagini per circolazione  postcarico"/>
          <p:cNvPicPr>
            <a:picLocks noChangeAspect="1" noChangeArrowheads="1"/>
          </p:cNvPicPr>
          <p:nvPr/>
        </p:nvPicPr>
        <p:blipFill>
          <a:blip r:embed="rId2" cstate="print"/>
          <a:srcRect b="28135"/>
          <a:stretch>
            <a:fillRect/>
          </a:stretch>
        </p:blipFill>
        <p:spPr bwMode="auto">
          <a:xfrm>
            <a:off x="1115616" y="15891"/>
            <a:ext cx="7132615" cy="6842109"/>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b="10955"/>
          <a:stretch>
            <a:fillRect/>
          </a:stretch>
        </p:blipFill>
        <p:spPr>
          <a:xfrm>
            <a:off x="0" y="332656"/>
            <a:ext cx="9144000" cy="575894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96258" name="Picture 2"/>
          <p:cNvPicPr>
            <a:picLocks noChangeAspect="1" noChangeArrowheads="1"/>
          </p:cNvPicPr>
          <p:nvPr/>
        </p:nvPicPr>
        <p:blipFill>
          <a:blip r:embed="rId2" cstate="print"/>
          <a:srcRect/>
          <a:stretch>
            <a:fillRect/>
          </a:stretch>
        </p:blipFill>
        <p:spPr bwMode="auto">
          <a:xfrm>
            <a:off x="0" y="0"/>
            <a:ext cx="9896475" cy="68580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Risultati immagini per meccanismi molecolari dell'ipertrofia cardiaca"/>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
        <p:nvSpPr>
          <p:cNvPr id="3" name="CasellaDiTesto 2"/>
          <p:cNvSpPr txBox="1"/>
          <p:nvPr/>
        </p:nvSpPr>
        <p:spPr>
          <a:xfrm>
            <a:off x="6948264" y="4365104"/>
            <a:ext cx="2195736" cy="646331"/>
          </a:xfrm>
          <a:prstGeom prst="rect">
            <a:avLst/>
          </a:prstGeom>
          <a:solidFill>
            <a:schemeClr val="bg1"/>
          </a:solidFill>
        </p:spPr>
        <p:txBody>
          <a:bodyPr wrap="square" rtlCol="0">
            <a:spAutoFit/>
          </a:bodyPr>
          <a:lstStyle/>
          <a:p>
            <a:r>
              <a:rPr lang="it-IT" dirty="0" smtClean="0"/>
              <a:t>IVS: ipertrofia VS</a:t>
            </a:r>
          </a:p>
          <a:p>
            <a:r>
              <a:rPr lang="it-IT" dirty="0" smtClean="0"/>
              <a:t>IM: </a:t>
            </a:r>
            <a:r>
              <a:rPr lang="it-IT" dirty="0" err="1" smtClean="0"/>
              <a:t>insuff</a:t>
            </a:r>
            <a:r>
              <a:rPr lang="it-IT" dirty="0" smtClean="0"/>
              <a:t>. miocardio</a:t>
            </a:r>
            <a:endParaRPr lang="it-IT"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Shape 1"/>
          <p:cNvSpPr txBox="1"/>
          <p:nvPr/>
        </p:nvSpPr>
        <p:spPr>
          <a:xfrm>
            <a:off x="457200" y="152280"/>
            <a:ext cx="8229600" cy="563760"/>
          </a:xfrm>
          <a:prstGeom prst="rect">
            <a:avLst/>
          </a:prstGeom>
          <a:noFill/>
          <a:ln>
            <a:noFill/>
          </a:ln>
        </p:spPr>
        <p:txBody>
          <a:bodyPr anchor="ctr"/>
          <a:lstStyle/>
          <a:p>
            <a:pPr algn="ctr">
              <a:lnSpc>
                <a:spcPct val="100000"/>
              </a:lnSpc>
            </a:pPr>
            <a:r>
              <a:rPr lang="it-IT" sz="2800" b="1">
                <a:solidFill>
                  <a:srgbClr val="C00000"/>
                </a:solidFill>
                <a:latin typeface="Calibri"/>
              </a:rPr>
              <a:t>MECCANISMI MOLECOLARI DEL RIMODELLAMENTO</a:t>
            </a:r>
            <a:endParaRPr/>
          </a:p>
        </p:txBody>
      </p:sp>
      <p:sp>
        <p:nvSpPr>
          <p:cNvPr id="72" name="TextShape 2"/>
          <p:cNvSpPr txBox="1"/>
          <p:nvPr/>
        </p:nvSpPr>
        <p:spPr>
          <a:xfrm>
            <a:off x="533160" y="990720"/>
            <a:ext cx="8001000" cy="3581280"/>
          </a:xfrm>
          <a:prstGeom prst="rect">
            <a:avLst/>
          </a:prstGeom>
          <a:noFill/>
          <a:ln>
            <a:noFill/>
          </a:ln>
        </p:spPr>
        <p:txBody>
          <a:bodyPr/>
          <a:lstStyle/>
          <a:p>
            <a:pPr algn="just">
              <a:lnSpc>
                <a:spcPct val="100000"/>
              </a:lnSpc>
              <a:buFont typeface="Calibri"/>
              <a:buChar char="•"/>
            </a:pPr>
            <a:r>
              <a:rPr lang="it-IT" sz="2400" b="1">
                <a:solidFill>
                  <a:srgbClr val="C00000"/>
                </a:solidFill>
                <a:latin typeface="Calibri"/>
              </a:rPr>
              <a:t>Perdita di miociti </a:t>
            </a:r>
            <a:r>
              <a:rPr lang="it-IT" sz="2000">
                <a:solidFill>
                  <a:srgbClr val="002060"/>
                </a:solidFill>
                <a:latin typeface="Calibri"/>
              </a:rPr>
              <a:t>(necrosi e apoptosi) e accumulo di collagene e matrice interstiziale: ischemia, angiotensina II, catecolamine, alterazione dell’espressione delle metalloproteasi </a:t>
            </a:r>
            <a:endParaRPr/>
          </a:p>
          <a:p>
            <a:pPr algn="just">
              <a:lnSpc>
                <a:spcPct val="100000"/>
              </a:lnSpc>
              <a:buFont typeface="Calibri"/>
              <a:buChar char="•"/>
            </a:pPr>
            <a:r>
              <a:rPr lang="it-IT" sz="2400" b="1">
                <a:solidFill>
                  <a:srgbClr val="C00000"/>
                </a:solidFill>
                <a:latin typeface="Calibri"/>
              </a:rPr>
              <a:t>Alterazioni nel rapporto eccitazione-contrazione </a:t>
            </a:r>
            <a:r>
              <a:rPr lang="it-IT" sz="2000">
                <a:solidFill>
                  <a:srgbClr val="002060"/>
                </a:solidFill>
                <a:latin typeface="Calibri"/>
              </a:rPr>
              <a:t>(modificazioni flussi intracellulari del calcio)</a:t>
            </a:r>
            <a:endParaRPr/>
          </a:p>
          <a:p>
            <a:pPr algn="just">
              <a:lnSpc>
                <a:spcPct val="100000"/>
              </a:lnSpc>
              <a:buFont typeface="Calibri"/>
              <a:buChar char="•"/>
            </a:pPr>
            <a:r>
              <a:rPr lang="it-IT" sz="2400">
                <a:solidFill>
                  <a:srgbClr val="002060"/>
                </a:solidFill>
                <a:latin typeface="Calibri"/>
              </a:rPr>
              <a:t>Espressione di </a:t>
            </a:r>
            <a:r>
              <a:rPr lang="it-IT" sz="2400" b="1">
                <a:solidFill>
                  <a:srgbClr val="C00000"/>
                </a:solidFill>
                <a:latin typeface="Calibri"/>
              </a:rPr>
              <a:t>forme alterate delle proteine </a:t>
            </a:r>
            <a:r>
              <a:rPr lang="it-IT" sz="2400" b="1">
                <a:solidFill>
                  <a:srgbClr val="002060"/>
                </a:solidFill>
                <a:latin typeface="Calibri"/>
              </a:rPr>
              <a:t>contrattili </a:t>
            </a:r>
            <a:r>
              <a:rPr lang="it-IT" sz="2000">
                <a:solidFill>
                  <a:srgbClr val="002060"/>
                </a:solidFill>
                <a:latin typeface="Calibri"/>
              </a:rPr>
              <a:t>(ad es. riespressione di forme fetali della miosina)</a:t>
            </a:r>
            <a:endParaRPr/>
          </a:p>
          <a:p>
            <a:pPr algn="just">
              <a:lnSpc>
                <a:spcPct val="100000"/>
              </a:lnSpc>
              <a:buFont typeface="Calibri"/>
              <a:buChar char="•"/>
            </a:pPr>
            <a:r>
              <a:rPr lang="it-IT" sz="2400">
                <a:solidFill>
                  <a:srgbClr val="000074"/>
                </a:solidFill>
                <a:latin typeface="Calibri"/>
              </a:rPr>
              <a:t> </a:t>
            </a:r>
            <a:r>
              <a:rPr lang="it-IT" sz="2400" b="1">
                <a:solidFill>
                  <a:srgbClr val="C00000"/>
                </a:solidFill>
                <a:latin typeface="Calibri"/>
              </a:rPr>
              <a:t>Alterazioni nella produzione energetica </a:t>
            </a:r>
            <a:r>
              <a:rPr lang="it-IT" sz="2400">
                <a:solidFill>
                  <a:srgbClr val="002060"/>
                </a:solidFill>
                <a:latin typeface="Calibri"/>
              </a:rPr>
              <a:t>del miocardio </a:t>
            </a:r>
            <a:r>
              <a:rPr lang="it-IT" sz="2000">
                <a:solidFill>
                  <a:srgbClr val="002060"/>
                </a:solidFill>
                <a:latin typeface="Calibri"/>
              </a:rPr>
              <a:t>(ridotta produzione di ATP)</a:t>
            </a:r>
            <a:endParaRPr/>
          </a:p>
          <a:p>
            <a:pPr algn="just">
              <a:lnSpc>
                <a:spcPct val="100000"/>
              </a:lnSpc>
              <a:buFont typeface="Calibri"/>
              <a:buChar char="•"/>
            </a:pPr>
            <a:r>
              <a:rPr lang="it-IT" sz="2400" b="1">
                <a:solidFill>
                  <a:srgbClr val="C00000"/>
                </a:solidFill>
                <a:latin typeface="Calibri"/>
              </a:rPr>
              <a:t>Riduzione dell’espressione dei recettori beta-adrenergici </a:t>
            </a:r>
            <a:r>
              <a:rPr lang="it-IT" sz="2400">
                <a:solidFill>
                  <a:srgbClr val="002060"/>
                </a:solidFill>
                <a:latin typeface="Calibri"/>
              </a:rPr>
              <a:t>miocardici</a:t>
            </a:r>
            <a:endParaRPr/>
          </a:p>
        </p:txBody>
      </p:sp>
      <p:sp>
        <p:nvSpPr>
          <p:cNvPr id="73" name="Line 3"/>
          <p:cNvSpPr/>
          <p:nvPr/>
        </p:nvSpPr>
        <p:spPr>
          <a:xfrm>
            <a:off x="914400" y="685800"/>
            <a:ext cx="7315200" cy="0"/>
          </a:xfrm>
          <a:prstGeom prst="line">
            <a:avLst/>
          </a:prstGeom>
          <a:ln w="9360">
            <a:solidFill>
              <a:srgbClr val="C00000"/>
            </a:solidFill>
            <a:miter/>
          </a:ln>
        </p:spPr>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683568" y="548680"/>
            <a:ext cx="3960440" cy="4758916"/>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5076056" y="476672"/>
            <a:ext cx="3438525"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ottotitolo 2"/>
          <p:cNvSpPr>
            <a:spLocks noGrp="1"/>
          </p:cNvSpPr>
          <p:nvPr>
            <p:ph type="subTitle"/>
          </p:nvPr>
        </p:nvSpPr>
        <p:spPr/>
        <p:txBody>
          <a:bodyPr/>
          <a:lstStyle/>
          <a:p>
            <a:endParaRPr lang="it-IT" dirty="0"/>
          </a:p>
        </p:txBody>
      </p:sp>
      <p:pic>
        <p:nvPicPr>
          <p:cNvPr id="11161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Picture 2"/>
          <p:cNvPicPr/>
          <p:nvPr/>
        </p:nvPicPr>
        <p:blipFill>
          <a:blip r:embed="rId2" cstate="print"/>
          <a:srcRect l="939" t="4"/>
          <a:stretch/>
        </p:blipFill>
        <p:spPr>
          <a:xfrm>
            <a:off x="892080" y="1352520"/>
            <a:ext cx="7531200" cy="5172120"/>
          </a:xfrm>
          <a:prstGeom prst="rect">
            <a:avLst/>
          </a:prstGeom>
          <a:ln>
            <a:noFill/>
          </a:ln>
        </p:spPr>
      </p:pic>
      <p:sp>
        <p:nvSpPr>
          <p:cNvPr id="184" name="CustomShape 1"/>
          <p:cNvSpPr/>
          <p:nvPr/>
        </p:nvSpPr>
        <p:spPr>
          <a:xfrm>
            <a:off x="214200" y="2496960"/>
            <a:ext cx="1619280" cy="106740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1600" b="1">
                <a:solidFill>
                  <a:srgbClr val="C00000"/>
                </a:solidFill>
                <a:latin typeface="Calibri"/>
              </a:rPr>
              <a:t>AGONISTI ADRENERGICI</a:t>
            </a:r>
            <a:endParaRPr/>
          </a:p>
          <a:p>
            <a:pPr algn="ctr">
              <a:lnSpc>
                <a:spcPct val="100000"/>
              </a:lnSpc>
            </a:pPr>
            <a:r>
              <a:rPr lang="it-IT" sz="1600" b="1">
                <a:solidFill>
                  <a:srgbClr val="C00000"/>
                </a:solidFill>
                <a:latin typeface="Calibri"/>
              </a:rPr>
              <a:t>E DOPAMINERGICI</a:t>
            </a:r>
            <a:endParaRPr/>
          </a:p>
        </p:txBody>
      </p:sp>
      <p:sp>
        <p:nvSpPr>
          <p:cNvPr id="185" name="CustomShape 2"/>
          <p:cNvSpPr/>
          <p:nvPr/>
        </p:nvSpPr>
        <p:spPr>
          <a:xfrm>
            <a:off x="6983280" y="2022480"/>
            <a:ext cx="1079640" cy="33732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1600" b="1">
                <a:solidFill>
                  <a:srgbClr val="C00000"/>
                </a:solidFill>
                <a:latin typeface="Calibri"/>
              </a:rPr>
              <a:t>DIGITALICI</a:t>
            </a:r>
            <a:endParaRPr/>
          </a:p>
        </p:txBody>
      </p:sp>
      <p:sp>
        <p:nvSpPr>
          <p:cNvPr id="186" name="CustomShape 3"/>
          <p:cNvSpPr/>
          <p:nvPr/>
        </p:nvSpPr>
        <p:spPr>
          <a:xfrm>
            <a:off x="34920" y="3728880"/>
            <a:ext cx="1763640" cy="8240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1600" b="1">
                <a:solidFill>
                  <a:srgbClr val="C00000"/>
                </a:solidFill>
                <a:latin typeface="Calibri"/>
              </a:rPr>
              <a:t>INIBITORI della FOSFODIESTERASI III</a:t>
            </a:r>
            <a:endParaRPr/>
          </a:p>
        </p:txBody>
      </p:sp>
      <p:sp>
        <p:nvSpPr>
          <p:cNvPr id="187" name="CustomShape 4"/>
          <p:cNvSpPr/>
          <p:nvPr/>
        </p:nvSpPr>
        <p:spPr>
          <a:xfrm>
            <a:off x="7054920" y="5097600"/>
            <a:ext cx="1584360" cy="33732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1600" b="1">
                <a:solidFill>
                  <a:srgbClr val="C00000"/>
                </a:solidFill>
                <a:latin typeface="Calibri"/>
              </a:rPr>
              <a:t>LEVOSIMENDAN</a:t>
            </a:r>
            <a:endParaRPr/>
          </a:p>
        </p:txBody>
      </p:sp>
      <p:sp>
        <p:nvSpPr>
          <p:cNvPr id="188" name="CustomShape 5"/>
          <p:cNvSpPr/>
          <p:nvPr/>
        </p:nvSpPr>
        <p:spPr>
          <a:xfrm>
            <a:off x="2700360" y="115920"/>
            <a:ext cx="4353480" cy="5205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lvl="1">
              <a:lnSpc>
                <a:spcPct val="100000"/>
              </a:lnSpc>
            </a:pPr>
            <a:r>
              <a:rPr lang="it-IT" sz="2800" b="1">
                <a:solidFill>
                  <a:srgbClr val="C00000"/>
                </a:solidFill>
                <a:latin typeface="Calibri"/>
              </a:rPr>
              <a:t>INOTROPI POSITIVI</a:t>
            </a:r>
            <a:endParaRPr/>
          </a:p>
        </p:txBody>
      </p:sp>
      <p:sp>
        <p:nvSpPr>
          <p:cNvPr id="189" name="Line 6"/>
          <p:cNvSpPr/>
          <p:nvPr/>
        </p:nvSpPr>
        <p:spPr>
          <a:xfrm>
            <a:off x="641520" y="692280"/>
            <a:ext cx="7315200" cy="0"/>
          </a:xfrm>
          <a:prstGeom prst="line">
            <a:avLst/>
          </a:prstGeom>
          <a:ln w="9360">
            <a:solidFill>
              <a:srgbClr val="C00000"/>
            </a:solidFill>
            <a:miter/>
          </a:ln>
        </p:spPr>
      </p:sp>
      <p:sp>
        <p:nvSpPr>
          <p:cNvPr id="190" name="CustomShape 7"/>
          <p:cNvSpPr/>
          <p:nvPr/>
        </p:nvSpPr>
        <p:spPr>
          <a:xfrm>
            <a:off x="611280" y="777960"/>
            <a:ext cx="7777080" cy="916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a:solidFill>
                  <a:srgbClr val="292929"/>
                </a:solidFill>
                <a:latin typeface="Calibri"/>
              </a:rPr>
              <a:t>I farmaci ad azione inotropa positiva aumentano la disponibilità di calcio libero in prossimità delle proteine contrattili e favoriscono la contrazione ventricolare durante la sistole</a:t>
            </a:r>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971640" y="1131480"/>
            <a:ext cx="7165800" cy="1784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nSpc>
                <a:spcPct val="100000"/>
              </a:lnSpc>
              <a:buFont typeface="Calibri"/>
              <a:buChar char="•"/>
            </a:pPr>
            <a:r>
              <a:rPr lang="it-IT" sz="2400">
                <a:solidFill>
                  <a:srgbClr val="C00000"/>
                </a:solidFill>
                <a:latin typeface="Calibri"/>
              </a:rPr>
              <a:t> Glicosidi cardioattivi </a:t>
            </a:r>
            <a:r>
              <a:rPr lang="it-IT" sz="2400">
                <a:solidFill>
                  <a:srgbClr val="292929"/>
                </a:solidFill>
                <a:latin typeface="Calibri"/>
              </a:rPr>
              <a:t>(digossina, digitossina);</a:t>
            </a:r>
            <a:r>
              <a:rPr lang="it-IT" sz="2400">
                <a:solidFill>
                  <a:srgbClr val="CC0066"/>
                </a:solidFill>
                <a:latin typeface="Calibri"/>
              </a:rPr>
              <a:t> </a:t>
            </a:r>
            <a:endParaRPr/>
          </a:p>
          <a:p>
            <a:pPr>
              <a:lnSpc>
                <a:spcPct val="100000"/>
              </a:lnSpc>
              <a:buFont typeface="Calibri"/>
              <a:buChar char="•"/>
            </a:pPr>
            <a:r>
              <a:rPr lang="it-IT" sz="2400">
                <a:solidFill>
                  <a:srgbClr val="C00000"/>
                </a:solidFill>
                <a:latin typeface="Calibri"/>
              </a:rPr>
              <a:t> Inibitori delle fosfodiesterasi </a:t>
            </a:r>
            <a:r>
              <a:rPr lang="it-IT" sz="2400">
                <a:solidFill>
                  <a:srgbClr val="292929"/>
                </a:solidFill>
                <a:latin typeface="Calibri"/>
              </a:rPr>
              <a:t>(amrinone, milrinone);</a:t>
            </a:r>
            <a:r>
              <a:rPr lang="it-IT" sz="2400">
                <a:solidFill>
                  <a:srgbClr val="CC0066"/>
                </a:solidFill>
                <a:latin typeface="Calibri"/>
              </a:rPr>
              <a:t> </a:t>
            </a:r>
            <a:endParaRPr/>
          </a:p>
          <a:p>
            <a:pPr>
              <a:lnSpc>
                <a:spcPct val="100000"/>
              </a:lnSpc>
              <a:buFont typeface="Calibri"/>
              <a:buChar char="•"/>
            </a:pPr>
            <a:r>
              <a:rPr lang="it-IT" sz="2400">
                <a:solidFill>
                  <a:srgbClr val="C00000"/>
                </a:solidFill>
                <a:latin typeface="Calibri"/>
              </a:rPr>
              <a:t> Agonisti beta-adrenergici </a:t>
            </a:r>
            <a:r>
              <a:rPr lang="it-IT" sz="2400">
                <a:solidFill>
                  <a:srgbClr val="292929"/>
                </a:solidFill>
                <a:latin typeface="Calibri"/>
              </a:rPr>
              <a:t>(dobutamina).</a:t>
            </a:r>
            <a:r>
              <a:rPr lang="it-IT" sz="2400">
                <a:solidFill>
                  <a:srgbClr val="CC0066"/>
                </a:solidFill>
                <a:latin typeface="Calibri"/>
              </a:rPr>
              <a:t> </a:t>
            </a:r>
            <a:endParaRPr/>
          </a:p>
          <a:p>
            <a:pPr>
              <a:lnSpc>
                <a:spcPct val="100000"/>
              </a:lnSpc>
            </a:pPr>
            <a:endParaRPr/>
          </a:p>
        </p:txBody>
      </p:sp>
      <p:sp>
        <p:nvSpPr>
          <p:cNvPr id="192" name="CustomShape 2"/>
          <p:cNvSpPr/>
          <p:nvPr/>
        </p:nvSpPr>
        <p:spPr>
          <a:xfrm>
            <a:off x="2700360" y="115920"/>
            <a:ext cx="4353480" cy="5205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lvl="1">
              <a:lnSpc>
                <a:spcPct val="100000"/>
              </a:lnSpc>
            </a:pPr>
            <a:r>
              <a:rPr lang="it-IT" sz="2800" b="1">
                <a:solidFill>
                  <a:srgbClr val="C00000"/>
                </a:solidFill>
                <a:latin typeface="Calibri"/>
              </a:rPr>
              <a:t>INOTROPI POSITIVI</a:t>
            </a:r>
            <a:endParaRPr/>
          </a:p>
        </p:txBody>
      </p:sp>
      <p:sp>
        <p:nvSpPr>
          <p:cNvPr id="193" name="CustomShape 3"/>
          <p:cNvSpPr/>
          <p:nvPr/>
        </p:nvSpPr>
        <p:spPr>
          <a:xfrm>
            <a:off x="684360" y="692280"/>
            <a:ext cx="7704000" cy="337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sz="1600">
                <a:solidFill>
                  <a:srgbClr val="292929"/>
                </a:solidFill>
                <a:latin typeface="Calibri"/>
              </a:rPr>
              <a:t>A questo gruppo appartengono:  </a:t>
            </a:r>
            <a:endParaRPr/>
          </a:p>
        </p:txBody>
      </p:sp>
      <p:sp>
        <p:nvSpPr>
          <p:cNvPr id="198" name="Line 7"/>
          <p:cNvSpPr/>
          <p:nvPr/>
        </p:nvSpPr>
        <p:spPr>
          <a:xfrm>
            <a:off x="900000" y="620640"/>
            <a:ext cx="7315200" cy="0"/>
          </a:xfrm>
          <a:prstGeom prst="line">
            <a:avLst/>
          </a:prstGeom>
          <a:ln w="9360">
            <a:solidFill>
              <a:srgbClr val="C00000"/>
            </a:solidFill>
            <a:miter/>
          </a:ln>
        </p:spPr>
      </p:sp>
      <p:pic>
        <p:nvPicPr>
          <p:cNvPr id="88066" name="Picture 2" descr="Risultati immagini per contrazione muscolo cardiaca"/>
          <p:cNvPicPr>
            <a:picLocks noChangeAspect="1" noChangeArrowheads="1"/>
          </p:cNvPicPr>
          <p:nvPr/>
        </p:nvPicPr>
        <p:blipFill>
          <a:blip r:embed="rId2" cstate="print"/>
          <a:srcRect l="30063" t="10278" b="33403"/>
          <a:stretch>
            <a:fillRect/>
          </a:stretch>
        </p:blipFill>
        <p:spPr bwMode="auto">
          <a:xfrm>
            <a:off x="1115616" y="2602468"/>
            <a:ext cx="6984776" cy="4218368"/>
          </a:xfrm>
          <a:prstGeom prst="rect">
            <a:avLst/>
          </a:prstGeom>
          <a:noFill/>
        </p:spPr>
      </p:pic>
      <p:sp>
        <p:nvSpPr>
          <p:cNvPr id="196" name="CustomShape 5"/>
          <p:cNvSpPr/>
          <p:nvPr/>
        </p:nvSpPr>
        <p:spPr>
          <a:xfrm>
            <a:off x="6444208" y="3019672"/>
            <a:ext cx="2089080" cy="33732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1600" b="1" dirty="0">
                <a:solidFill>
                  <a:srgbClr val="C00000"/>
                </a:solidFill>
                <a:latin typeface="Calibri"/>
              </a:rPr>
              <a:t>DIGITALICI</a:t>
            </a:r>
            <a:endParaRPr dirty="0"/>
          </a:p>
        </p:txBody>
      </p:sp>
      <p:sp>
        <p:nvSpPr>
          <p:cNvPr id="195" name="CustomShape 4"/>
          <p:cNvSpPr/>
          <p:nvPr/>
        </p:nvSpPr>
        <p:spPr>
          <a:xfrm>
            <a:off x="755576" y="2704304"/>
            <a:ext cx="2089080" cy="5806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1600" b="1" dirty="0">
                <a:solidFill>
                  <a:srgbClr val="C00000"/>
                </a:solidFill>
                <a:latin typeface="Calibri"/>
              </a:rPr>
              <a:t>AGONISTI BETA-ADRENERGICI</a:t>
            </a:r>
            <a:endParaRPr dirty="0"/>
          </a:p>
        </p:txBody>
      </p:sp>
      <p:sp>
        <p:nvSpPr>
          <p:cNvPr id="197" name="CustomShape 6"/>
          <p:cNvSpPr>
            <a:spLocks noChangeAspect="1"/>
          </p:cNvSpPr>
          <p:nvPr/>
        </p:nvSpPr>
        <p:spPr>
          <a:xfrm>
            <a:off x="0" y="4941168"/>
            <a:ext cx="1923044" cy="516805"/>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1600" b="1" dirty="0">
                <a:solidFill>
                  <a:srgbClr val="C00000"/>
                </a:solidFill>
                <a:latin typeface="Calibri"/>
              </a:rPr>
              <a:t>INIBITORI della FOSFODIESTERASI III</a:t>
            </a:r>
            <a:endParaRPr dirty="0"/>
          </a:p>
        </p:txBody>
      </p:sp>
      <p:sp>
        <p:nvSpPr>
          <p:cNvPr id="12" name="Freccia circolare a sinistra 11"/>
          <p:cNvSpPr/>
          <p:nvPr/>
        </p:nvSpPr>
        <p:spPr>
          <a:xfrm rot="12551310">
            <a:off x="622160" y="3892342"/>
            <a:ext cx="546152" cy="81201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Picture 8" descr="ialenti-75-12-22"/>
          <p:cNvPicPr/>
          <p:nvPr/>
        </p:nvPicPr>
        <p:blipFill>
          <a:blip r:embed="rId2" cstate="print"/>
          <a:srcRect t="12007"/>
          <a:stretch/>
        </p:blipFill>
        <p:spPr>
          <a:xfrm>
            <a:off x="828720" y="765000"/>
            <a:ext cx="7704000" cy="6093000"/>
          </a:xfrm>
          <a:prstGeom prst="rect">
            <a:avLst/>
          </a:prstGeom>
          <a:ln>
            <a:noFill/>
          </a:ln>
        </p:spPr>
      </p:pic>
      <p:sp>
        <p:nvSpPr>
          <p:cNvPr id="200" name="CustomShape 1"/>
          <p:cNvSpPr/>
          <p:nvPr/>
        </p:nvSpPr>
        <p:spPr>
          <a:xfrm>
            <a:off x="569880" y="244080"/>
            <a:ext cx="8116200" cy="398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nchor="ctr"/>
          <a:lstStyle/>
          <a:p>
            <a:pPr>
              <a:lnSpc>
                <a:spcPct val="100000"/>
              </a:lnSpc>
            </a:pPr>
            <a:r>
              <a:rPr lang="it-IT" sz="2000" b="1">
                <a:solidFill>
                  <a:srgbClr val="C00000"/>
                </a:solidFill>
                <a:latin typeface="Calibri"/>
              </a:rPr>
              <a:t>FUNZIONE DEGLI INOTROPI POSITIVI NELLO SCOMPENSO CARDIACO (CHF). </a:t>
            </a:r>
            <a:endParaRPr/>
          </a:p>
        </p:txBody>
      </p:sp>
      <p:sp>
        <p:nvSpPr>
          <p:cNvPr id="201" name="CustomShape 2"/>
          <p:cNvSpPr/>
          <p:nvPr/>
        </p:nvSpPr>
        <p:spPr>
          <a:xfrm>
            <a:off x="539640" y="2421000"/>
            <a:ext cx="3167280" cy="2638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buFont typeface="Calibri"/>
              <a:buChar char="•"/>
            </a:pPr>
            <a:r>
              <a:rPr lang="it-IT">
                <a:solidFill>
                  <a:srgbClr val="C00000"/>
                </a:solidFill>
                <a:latin typeface="Calibri"/>
              </a:rPr>
              <a:t>  La maggiore disponibilità di calcio intracellulare favorisce i processi di contrazione e mantiene efficace la funzione di pompa cardiaca. </a:t>
            </a:r>
            <a:endParaRPr/>
          </a:p>
          <a:p>
            <a:pPr algn="just">
              <a:lnSpc>
                <a:spcPct val="100000"/>
              </a:lnSpc>
              <a:buFont typeface="Calibri"/>
              <a:buChar char="•"/>
            </a:pPr>
            <a:r>
              <a:rPr lang="it-IT">
                <a:solidFill>
                  <a:srgbClr val="C00000"/>
                </a:solidFill>
                <a:latin typeface="Calibri"/>
              </a:rPr>
              <a:t>  Gli inotropi positivi hanno quindi come principale indicazione il trattamento dello scompenso cardiaco congestizio</a:t>
            </a:r>
            <a:endParaRPr/>
          </a:p>
        </p:txBody>
      </p:sp>
      <p:sp>
        <p:nvSpPr>
          <p:cNvPr id="202" name="Line 3"/>
          <p:cNvSpPr/>
          <p:nvPr/>
        </p:nvSpPr>
        <p:spPr>
          <a:xfrm>
            <a:off x="914400" y="685800"/>
            <a:ext cx="7315200" cy="0"/>
          </a:xfrm>
          <a:prstGeom prst="line">
            <a:avLst/>
          </a:prstGeom>
          <a:ln w="9360">
            <a:solidFill>
              <a:srgbClr val="C00000"/>
            </a:solidFill>
            <a:miter/>
          </a:ln>
        </p:spPr>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CustomShape 1"/>
          <p:cNvSpPr/>
          <p:nvPr/>
        </p:nvSpPr>
        <p:spPr>
          <a:xfrm>
            <a:off x="3348000" y="189000"/>
            <a:ext cx="2749680" cy="520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1" algn="just">
              <a:lnSpc>
                <a:spcPct val="100000"/>
              </a:lnSpc>
            </a:pPr>
            <a:r>
              <a:rPr lang="it-IT" sz="2800" b="1">
                <a:solidFill>
                  <a:srgbClr val="C00000"/>
                </a:solidFill>
                <a:latin typeface="Calibri"/>
              </a:rPr>
              <a:t>DIGITALICI</a:t>
            </a:r>
            <a:endParaRPr/>
          </a:p>
        </p:txBody>
      </p:sp>
      <p:sp>
        <p:nvSpPr>
          <p:cNvPr id="204" name="CustomShape 2"/>
          <p:cNvSpPr/>
          <p:nvPr/>
        </p:nvSpPr>
        <p:spPr>
          <a:xfrm>
            <a:off x="6161040" y="1154160"/>
            <a:ext cx="479520" cy="59040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206" name="CustomShape 3"/>
          <p:cNvSpPr/>
          <p:nvPr/>
        </p:nvSpPr>
        <p:spPr>
          <a:xfrm>
            <a:off x="3995640" y="4797360"/>
            <a:ext cx="1871640" cy="432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it-IT" sz="1600" b="1">
                <a:solidFill>
                  <a:srgbClr val="C00000"/>
                </a:solidFill>
                <a:latin typeface="Calibri"/>
              </a:rPr>
              <a:t>Residui di </a:t>
            </a:r>
            <a:endParaRPr/>
          </a:p>
          <a:p>
            <a:pPr algn="ctr">
              <a:lnSpc>
                <a:spcPct val="100000"/>
              </a:lnSpc>
            </a:pPr>
            <a:r>
              <a:rPr lang="it-IT" sz="1600" b="1">
                <a:solidFill>
                  <a:srgbClr val="C00000"/>
                </a:solidFill>
                <a:latin typeface="Calibri"/>
              </a:rPr>
              <a:t>zuccheri</a:t>
            </a:r>
            <a:endParaRPr/>
          </a:p>
        </p:txBody>
      </p:sp>
      <p:sp>
        <p:nvSpPr>
          <p:cNvPr id="207" name="CustomShape 4"/>
          <p:cNvSpPr/>
          <p:nvPr/>
        </p:nvSpPr>
        <p:spPr>
          <a:xfrm>
            <a:off x="5651640" y="3716280"/>
            <a:ext cx="1584360" cy="432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it-IT" sz="1600" b="1">
                <a:solidFill>
                  <a:srgbClr val="C00000"/>
                </a:solidFill>
                <a:latin typeface="Calibri"/>
              </a:rPr>
              <a:t>Nucleo </a:t>
            </a:r>
            <a:endParaRPr/>
          </a:p>
          <a:p>
            <a:pPr algn="ctr">
              <a:lnSpc>
                <a:spcPct val="100000"/>
              </a:lnSpc>
            </a:pPr>
            <a:r>
              <a:rPr lang="it-IT" sz="1600" b="1">
                <a:solidFill>
                  <a:srgbClr val="C00000"/>
                </a:solidFill>
                <a:latin typeface="Calibri"/>
              </a:rPr>
              <a:t>steroideo</a:t>
            </a:r>
            <a:endParaRPr/>
          </a:p>
        </p:txBody>
      </p:sp>
      <p:sp>
        <p:nvSpPr>
          <p:cNvPr id="208" name="CustomShape 5"/>
          <p:cNvSpPr/>
          <p:nvPr/>
        </p:nvSpPr>
        <p:spPr>
          <a:xfrm>
            <a:off x="6732720" y="2565360"/>
            <a:ext cx="1657080" cy="432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it-IT" sz="1600" b="1">
                <a:solidFill>
                  <a:srgbClr val="C00000"/>
                </a:solidFill>
                <a:latin typeface="Calibri"/>
              </a:rPr>
              <a:t>Anello </a:t>
            </a:r>
            <a:endParaRPr/>
          </a:p>
          <a:p>
            <a:pPr algn="ctr">
              <a:lnSpc>
                <a:spcPct val="100000"/>
              </a:lnSpc>
            </a:pPr>
            <a:r>
              <a:rPr lang="it-IT" sz="1600" b="1">
                <a:solidFill>
                  <a:srgbClr val="C00000"/>
                </a:solidFill>
                <a:latin typeface="Calibri"/>
              </a:rPr>
              <a:t>lattonico</a:t>
            </a:r>
            <a:endParaRPr/>
          </a:p>
        </p:txBody>
      </p:sp>
      <p:pic>
        <p:nvPicPr>
          <p:cNvPr id="209" name="Picture 29" descr="Digitalis%20purpurea"/>
          <p:cNvPicPr/>
          <p:nvPr/>
        </p:nvPicPr>
        <p:blipFill>
          <a:blip r:embed="rId3" cstate="print"/>
          <a:stretch/>
        </p:blipFill>
        <p:spPr>
          <a:xfrm>
            <a:off x="611280" y="1413000"/>
            <a:ext cx="2374920" cy="3095640"/>
          </a:xfrm>
          <a:prstGeom prst="rect">
            <a:avLst/>
          </a:prstGeom>
          <a:ln>
            <a:noFill/>
          </a:ln>
        </p:spPr>
      </p:pic>
      <p:sp>
        <p:nvSpPr>
          <p:cNvPr id="210" name="CustomShape 6"/>
          <p:cNvSpPr/>
          <p:nvPr/>
        </p:nvSpPr>
        <p:spPr>
          <a:xfrm>
            <a:off x="826920" y="765000"/>
            <a:ext cx="8137800" cy="337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sz="1600">
                <a:latin typeface="Calibri"/>
              </a:rPr>
              <a:t>Sono molecole complesse ricavate dalle foglie della </a:t>
            </a:r>
            <a:r>
              <a:rPr lang="it-IT" sz="1600" i="1">
                <a:latin typeface="Calibri"/>
              </a:rPr>
              <a:t>Digitalis Lanata</a:t>
            </a:r>
            <a:r>
              <a:rPr lang="it-IT" sz="1600">
                <a:latin typeface="Calibri"/>
              </a:rPr>
              <a:t> o </a:t>
            </a:r>
            <a:r>
              <a:rPr lang="it-IT" sz="1600" i="1">
                <a:latin typeface="Calibri"/>
              </a:rPr>
              <a:t>Digitalis Purpurea.</a:t>
            </a:r>
            <a:endParaRPr/>
          </a:p>
        </p:txBody>
      </p:sp>
      <p:sp>
        <p:nvSpPr>
          <p:cNvPr id="211" name="CustomShape 7"/>
          <p:cNvSpPr/>
          <p:nvPr/>
        </p:nvSpPr>
        <p:spPr>
          <a:xfrm>
            <a:off x="684360" y="5699880"/>
            <a:ext cx="7920000" cy="824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just">
              <a:lnSpc>
                <a:spcPct val="100000"/>
              </a:lnSpc>
            </a:pPr>
            <a:r>
              <a:rPr lang="it-IT" sz="1600">
                <a:latin typeface="Calibri"/>
              </a:rPr>
              <a:t>Hanno una struttura fenantrenica e steroidea (un ciclo-pentano-peridro-fenantrene), cui è legata ad una estremità un anello lattonico ed all'altra in posizione 3, una sequenza di zuccheri (digitossosio). Sono pertanto definiti glicosidi cardioattivi. </a:t>
            </a:r>
            <a:endParaRPr/>
          </a:p>
        </p:txBody>
      </p:sp>
      <p:sp>
        <p:nvSpPr>
          <p:cNvPr id="212" name="CustomShape 8"/>
          <p:cNvSpPr/>
          <p:nvPr/>
        </p:nvSpPr>
        <p:spPr>
          <a:xfrm>
            <a:off x="971640" y="4365720"/>
            <a:ext cx="1585800" cy="2764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1200" b="1" i="1">
                <a:solidFill>
                  <a:srgbClr val="C00000"/>
                </a:solidFill>
                <a:latin typeface="Calibri"/>
              </a:rPr>
              <a:t>Digitalis purpurea</a:t>
            </a:r>
            <a:endParaRPr/>
          </a:p>
        </p:txBody>
      </p:sp>
      <p:sp>
        <p:nvSpPr>
          <p:cNvPr id="213" name="Line 9"/>
          <p:cNvSpPr/>
          <p:nvPr/>
        </p:nvSpPr>
        <p:spPr>
          <a:xfrm>
            <a:off x="914400" y="685800"/>
            <a:ext cx="7315200" cy="0"/>
          </a:xfrm>
          <a:prstGeom prst="line">
            <a:avLst/>
          </a:prstGeom>
          <a:ln w="9360">
            <a:solidFill>
              <a:srgbClr val="C00000"/>
            </a:solidFill>
            <a:miter/>
          </a:ln>
        </p:spPr>
      </p:sp>
      <p:pic>
        <p:nvPicPr>
          <p:cNvPr id="86018" name="Picture 2" descr="Risultati immagini per fattori influenzanti livelli plasmatici digitalici"/>
          <p:cNvPicPr>
            <a:picLocks noChangeAspect="1" noChangeArrowheads="1"/>
          </p:cNvPicPr>
          <p:nvPr/>
        </p:nvPicPr>
        <p:blipFill>
          <a:blip r:embed="rId4" cstate="print"/>
          <a:srcRect l="14646" t="23125" r="16573" b="17986"/>
          <a:stretch>
            <a:fillRect/>
          </a:stretch>
        </p:blipFill>
        <p:spPr bwMode="auto">
          <a:xfrm>
            <a:off x="2987824" y="1337860"/>
            <a:ext cx="6156176" cy="3952885"/>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ottotitolo 2"/>
          <p:cNvSpPr>
            <a:spLocks noGrp="1"/>
          </p:cNvSpPr>
          <p:nvPr>
            <p:ph type="subTitle"/>
          </p:nvPr>
        </p:nvSpPr>
        <p:spPr/>
        <p:txBody>
          <a:bodyPr/>
          <a:lstStyle/>
          <a:p>
            <a:endParaRPr lang="it-IT" dirty="0"/>
          </a:p>
        </p:txBody>
      </p:sp>
      <p:pic>
        <p:nvPicPr>
          <p:cNvPr id="11366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dirty="0"/>
          </a:p>
        </p:txBody>
      </p:sp>
      <p:pic>
        <p:nvPicPr>
          <p:cNvPr id="94210" name="Picture 2"/>
          <p:cNvPicPr>
            <a:picLocks noChangeAspect="1" noChangeArrowheads="1"/>
          </p:cNvPicPr>
          <p:nvPr/>
        </p:nvPicPr>
        <p:blipFill>
          <a:blip r:embed="rId2" cstate="print"/>
          <a:srcRect/>
          <a:stretch>
            <a:fillRect/>
          </a:stretch>
        </p:blipFill>
        <p:spPr bwMode="auto">
          <a:xfrm>
            <a:off x="683568" y="548680"/>
            <a:ext cx="7674974" cy="5764657"/>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cstate="print"/>
          <a:srcRect/>
          <a:stretch>
            <a:fillRect/>
          </a:stretch>
        </p:blipFill>
        <p:spPr bwMode="auto">
          <a:xfrm>
            <a:off x="190955" y="4"/>
            <a:ext cx="5145231" cy="6381324"/>
          </a:xfrm>
          <a:prstGeom prst="rect">
            <a:avLst/>
          </a:prstGeom>
          <a:noFill/>
          <a:ln w="9525">
            <a:noFill/>
            <a:miter lim="800000"/>
            <a:headEnd/>
            <a:tailEnd/>
          </a:ln>
        </p:spPr>
      </p:pic>
      <p:pic>
        <p:nvPicPr>
          <p:cNvPr id="3075" name="Picture 4"/>
          <p:cNvPicPr>
            <a:picLocks noChangeAspect="1" noChangeArrowheads="1"/>
          </p:cNvPicPr>
          <p:nvPr/>
        </p:nvPicPr>
        <p:blipFill>
          <a:blip r:embed="rId3" cstate="print"/>
          <a:srcRect/>
          <a:stretch>
            <a:fillRect/>
          </a:stretch>
        </p:blipFill>
        <p:spPr bwMode="auto">
          <a:xfrm rot="5400000">
            <a:off x="6719031" y="4006093"/>
            <a:ext cx="985837" cy="38641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ottotitolo 2"/>
          <p:cNvSpPr>
            <a:spLocks noGrp="1"/>
          </p:cNvSpPr>
          <p:nvPr>
            <p:ph type="subTitle"/>
          </p:nvPr>
        </p:nvSpPr>
        <p:spPr/>
        <p:txBody>
          <a:bodyPr/>
          <a:lstStyle/>
          <a:p>
            <a:endParaRPr lang="it-IT" dirty="0"/>
          </a:p>
        </p:txBody>
      </p:sp>
      <p:pic>
        <p:nvPicPr>
          <p:cNvPr id="11264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CustomShape 2"/>
          <p:cNvSpPr/>
          <p:nvPr/>
        </p:nvSpPr>
        <p:spPr>
          <a:xfrm>
            <a:off x="3635280" y="868320"/>
            <a:ext cx="1537920" cy="3988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000" b="1">
                <a:solidFill>
                  <a:srgbClr val="C00000"/>
                </a:solidFill>
                <a:latin typeface="Calibri"/>
              </a:rPr>
              <a:t>DIGITALICI</a:t>
            </a:r>
            <a:endParaRPr/>
          </a:p>
        </p:txBody>
      </p:sp>
      <p:sp>
        <p:nvSpPr>
          <p:cNvPr id="230" name="Line 3"/>
          <p:cNvSpPr/>
          <p:nvPr/>
        </p:nvSpPr>
        <p:spPr>
          <a:xfrm>
            <a:off x="4245120" y="1275480"/>
            <a:ext cx="0" cy="712440"/>
          </a:xfrm>
          <a:prstGeom prst="line">
            <a:avLst/>
          </a:prstGeom>
          <a:ln>
            <a:noFill/>
          </a:ln>
        </p:spPr>
      </p:sp>
      <p:pic>
        <p:nvPicPr>
          <p:cNvPr id="81922" name="Picture 2" descr="Risultati immagini per digitalici e pompa sodio potassio"/>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t="5775" b="82421"/>
          <a:stretch>
            <a:fillRect/>
          </a:stretch>
        </p:blipFill>
        <p:spPr>
          <a:xfrm>
            <a:off x="0" y="-27384"/>
            <a:ext cx="9144000" cy="809749"/>
          </a:xfrm>
          <a:prstGeom prst="rect">
            <a:avLst/>
          </a:prstGeom>
        </p:spPr>
      </p:pic>
      <p:pic>
        <p:nvPicPr>
          <p:cNvPr id="3" name="Slide"/>
          <p:cNvPicPr>
            <a:picLocks noChangeAspect="1"/>
          </p:cNvPicPr>
          <p:nvPr/>
        </p:nvPicPr>
        <p:blipFill>
          <a:blip r:embed="rId3" cstate="print"/>
          <a:srcRect t="18374"/>
          <a:stretch>
            <a:fillRect/>
          </a:stretch>
        </p:blipFill>
        <p:spPr>
          <a:xfrm>
            <a:off x="0" y="764704"/>
            <a:ext cx="4845920" cy="2966648"/>
          </a:xfrm>
          <a:prstGeom prst="rect">
            <a:avLst/>
          </a:prstGeom>
        </p:spPr>
      </p:pic>
      <p:pic>
        <p:nvPicPr>
          <p:cNvPr id="4" name="Slide"/>
          <p:cNvPicPr>
            <a:picLocks noChangeAspect="1"/>
          </p:cNvPicPr>
          <p:nvPr/>
        </p:nvPicPr>
        <p:blipFill>
          <a:blip r:embed="rId2" cstate="print"/>
          <a:srcRect l="394" t="18374" r="394"/>
          <a:stretch>
            <a:fillRect/>
          </a:stretch>
        </p:blipFill>
        <p:spPr>
          <a:xfrm>
            <a:off x="4064130" y="3723429"/>
            <a:ext cx="5079870" cy="3134571"/>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t="9975"/>
          <a:stretch>
            <a:fillRect/>
          </a:stretch>
        </p:blipFill>
        <p:spPr>
          <a:xfrm>
            <a:off x="0" y="0"/>
            <a:ext cx="9144000" cy="6174203"/>
          </a:xfrm>
          <a:prstGeom prst="rect">
            <a:avLst/>
          </a:prstGeom>
        </p:spPr>
      </p:pic>
      <p:pic>
        <p:nvPicPr>
          <p:cNvPr id="3" name="Picture 2"/>
          <p:cNvPicPr>
            <a:picLocks noChangeAspect="1" noChangeArrowheads="1"/>
          </p:cNvPicPr>
          <p:nvPr/>
        </p:nvPicPr>
        <p:blipFill>
          <a:blip r:embed="rId3" cstate="print"/>
          <a:srcRect/>
          <a:stretch>
            <a:fillRect/>
          </a:stretch>
        </p:blipFill>
        <p:spPr bwMode="auto">
          <a:xfrm>
            <a:off x="1259632" y="4797152"/>
            <a:ext cx="7029450" cy="1876425"/>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4"/>
          <p:cNvPicPr/>
          <p:nvPr/>
        </p:nvPicPr>
        <p:blipFill>
          <a:blip r:embed="rId2" cstate="print">
            <a:lum bright="6000"/>
          </a:blip>
          <a:srcRect l="1565"/>
          <a:stretch/>
        </p:blipFill>
        <p:spPr>
          <a:xfrm>
            <a:off x="468360" y="1125360"/>
            <a:ext cx="4013280" cy="4597560"/>
          </a:xfrm>
          <a:prstGeom prst="rect">
            <a:avLst/>
          </a:prstGeom>
          <a:ln>
            <a:noFill/>
          </a:ln>
        </p:spPr>
      </p:pic>
      <p:sp>
        <p:nvSpPr>
          <p:cNvPr id="234" name="CustomShape 1"/>
          <p:cNvSpPr/>
          <p:nvPr/>
        </p:nvSpPr>
        <p:spPr>
          <a:xfrm>
            <a:off x="611280" y="189000"/>
            <a:ext cx="8291520" cy="825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400" b="1">
                <a:solidFill>
                  <a:srgbClr val="C00000"/>
                </a:solidFill>
                <a:latin typeface="Calibri"/>
              </a:rPr>
              <a:t>MODIFICAZIONI DEL POTENZIALE D’AZIONE (IN ALTO) E DEL TRACCIATO ECG (IN BASSO) CON DIGITALICI.</a:t>
            </a:r>
            <a:endParaRPr/>
          </a:p>
        </p:txBody>
      </p:sp>
      <p:sp>
        <p:nvSpPr>
          <p:cNvPr id="235" name="Line 2"/>
          <p:cNvSpPr/>
          <p:nvPr/>
        </p:nvSpPr>
        <p:spPr>
          <a:xfrm>
            <a:off x="971640" y="981000"/>
            <a:ext cx="7315200" cy="0"/>
          </a:xfrm>
          <a:prstGeom prst="line">
            <a:avLst/>
          </a:prstGeom>
          <a:ln w="9360">
            <a:solidFill>
              <a:srgbClr val="C00000"/>
            </a:solidFill>
            <a:miter/>
          </a:ln>
        </p:spPr>
      </p:sp>
      <p:sp>
        <p:nvSpPr>
          <p:cNvPr id="236" name="CustomShape 3"/>
          <p:cNvSpPr/>
          <p:nvPr/>
        </p:nvSpPr>
        <p:spPr>
          <a:xfrm>
            <a:off x="4716360" y="1197000"/>
            <a:ext cx="4032360" cy="4231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sz="1600">
                <a:solidFill>
                  <a:srgbClr val="0000FF"/>
                </a:solidFill>
                <a:latin typeface="Calibri"/>
              </a:rPr>
              <a:t>Il blocco della pompa Na/K ATPasi comporta non solo una maggiore disponibilità di calcio intracellulare per i processi di accoppiamento di actina/miosina (effetto inotropo positivo) ma anche una modifica delle proprietà bioelettriche delle membrane.</a:t>
            </a:r>
            <a:endParaRPr/>
          </a:p>
          <a:p>
            <a:pPr algn="just">
              <a:lnSpc>
                <a:spcPct val="100000"/>
              </a:lnSpc>
            </a:pPr>
            <a:endParaRPr/>
          </a:p>
          <a:p>
            <a:pPr algn="just">
              <a:lnSpc>
                <a:spcPct val="100000"/>
              </a:lnSpc>
            </a:pPr>
            <a:r>
              <a:rPr lang="it-IT" sz="1600" b="1">
                <a:solidFill>
                  <a:srgbClr val="C00000"/>
                </a:solidFill>
                <a:latin typeface="Calibri"/>
              </a:rPr>
              <a:t>UNA MAGGIORE DEPOLARIZZAZIONE DELLA MEMBRANA A RIPOSO CORRELA CON:</a:t>
            </a:r>
            <a:endParaRPr/>
          </a:p>
          <a:p>
            <a:pPr algn="just">
              <a:lnSpc>
                <a:spcPct val="100000"/>
              </a:lnSpc>
            </a:pPr>
            <a:endParaRPr/>
          </a:p>
          <a:p>
            <a:pPr algn="just">
              <a:lnSpc>
                <a:spcPct val="100000"/>
              </a:lnSpc>
              <a:buFont typeface="Calibri"/>
              <a:buChar char="-"/>
            </a:pPr>
            <a:r>
              <a:rPr lang="it-IT" sz="1600" b="1">
                <a:solidFill>
                  <a:srgbClr val="C00000"/>
                </a:solidFill>
                <a:latin typeface="Calibri"/>
              </a:rPr>
              <a:t> UN POTENZIALE PIÙ POSITIVO, QUINDI UNA MINORE PENDENZA DELLA VELOCITA’ DI ASCESA DEL POTENZIALE D’AZIONE</a:t>
            </a:r>
            <a:endParaRPr/>
          </a:p>
          <a:p>
            <a:pPr algn="just">
              <a:lnSpc>
                <a:spcPct val="100000"/>
              </a:lnSpc>
              <a:buFont typeface="Calibri"/>
              <a:buChar char="-"/>
            </a:pPr>
            <a:endParaRPr/>
          </a:p>
          <a:p>
            <a:pPr algn="just">
              <a:lnSpc>
                <a:spcPct val="100000"/>
              </a:lnSpc>
              <a:buFont typeface="Calibri"/>
              <a:buChar char="-"/>
            </a:pPr>
            <a:r>
              <a:rPr lang="it-IT" sz="1600" b="1">
                <a:solidFill>
                  <a:srgbClr val="C00000"/>
                </a:solidFill>
                <a:latin typeface="Calibri"/>
              </a:rPr>
              <a:t> UN AUMENTO DELLA VELOCITÀ DI RIPOLARIZZAZIONE (VIENE FAVORITA LA CONDUTTANZA AL K</a:t>
            </a:r>
            <a:r>
              <a:rPr lang="it-IT" sz="1600" b="1" baseline="30000">
                <a:solidFill>
                  <a:srgbClr val="C00000"/>
                </a:solidFill>
                <a:latin typeface="Calibri"/>
              </a:rPr>
              <a:t>+</a:t>
            </a:r>
            <a:r>
              <a:rPr lang="it-IT" sz="1600" b="1">
                <a:solidFill>
                  <a:srgbClr val="C00000"/>
                </a:solidFill>
                <a:latin typeface="Calibri"/>
              </a:rPr>
              <a:t>)</a:t>
            </a:r>
            <a:endParaRPr/>
          </a:p>
        </p:txBody>
      </p:sp>
      <p:sp>
        <p:nvSpPr>
          <p:cNvPr id="237" name="CustomShape 4"/>
          <p:cNvSpPr/>
          <p:nvPr/>
        </p:nvSpPr>
        <p:spPr>
          <a:xfrm>
            <a:off x="395280" y="5805360"/>
            <a:ext cx="8424720" cy="916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a:latin typeface="Calibri"/>
              </a:rPr>
              <a:t>Questi fenomeni consentono un aumento della velocità di depolarizzazione diastolica responsabile della comparsa di potenziali oscillatori e degli effetti elettrofisiologici (refrattarietà del nodo AV e riduzione della velocità di conduzione)</a:t>
            </a:r>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Picture 3" descr="cardwl"/>
          <p:cNvPicPr/>
          <p:nvPr/>
        </p:nvPicPr>
        <p:blipFill>
          <a:blip r:embed="rId2" cstate="print"/>
          <a:srcRect t="22343" b="4290"/>
          <a:stretch/>
        </p:blipFill>
        <p:spPr>
          <a:xfrm>
            <a:off x="250920" y="1125360"/>
            <a:ext cx="8713800" cy="3456000"/>
          </a:xfrm>
          <a:prstGeom prst="rect">
            <a:avLst/>
          </a:prstGeom>
          <a:ln>
            <a:noFill/>
          </a:ln>
        </p:spPr>
      </p:pic>
      <p:sp>
        <p:nvSpPr>
          <p:cNvPr id="239" name="CustomShape 1"/>
          <p:cNvSpPr/>
          <p:nvPr/>
        </p:nvSpPr>
        <p:spPr>
          <a:xfrm>
            <a:off x="611280" y="189000"/>
            <a:ext cx="8291520" cy="825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400" b="1">
                <a:solidFill>
                  <a:srgbClr val="C00000"/>
                </a:solidFill>
                <a:latin typeface="Calibri"/>
              </a:rPr>
              <a:t>EFFETTO DEI DIGITALICI SULLA PRESSIONE E SUL VOLUME </a:t>
            </a:r>
            <a:endParaRPr/>
          </a:p>
          <a:p>
            <a:pPr algn="ctr">
              <a:lnSpc>
                <a:spcPct val="100000"/>
              </a:lnSpc>
            </a:pPr>
            <a:r>
              <a:rPr lang="it-IT" sz="2400" b="1">
                <a:solidFill>
                  <a:srgbClr val="C00000"/>
                </a:solidFill>
                <a:latin typeface="Calibri"/>
              </a:rPr>
              <a:t>VENTRICOLARE SINISTRO NEL CUORE SCOMPENSATO</a:t>
            </a:r>
            <a:endParaRPr/>
          </a:p>
        </p:txBody>
      </p:sp>
      <p:sp>
        <p:nvSpPr>
          <p:cNvPr id="240" name="Line 2"/>
          <p:cNvSpPr/>
          <p:nvPr/>
        </p:nvSpPr>
        <p:spPr>
          <a:xfrm>
            <a:off x="900000" y="1052640"/>
            <a:ext cx="7315200" cy="0"/>
          </a:xfrm>
          <a:prstGeom prst="line">
            <a:avLst/>
          </a:prstGeom>
          <a:ln w="9360">
            <a:solidFill>
              <a:srgbClr val="C00000"/>
            </a:solidFill>
            <a:miter/>
          </a:ln>
        </p:spPr>
      </p:sp>
      <p:sp>
        <p:nvSpPr>
          <p:cNvPr id="241" name="CustomShape 3"/>
          <p:cNvSpPr/>
          <p:nvPr/>
        </p:nvSpPr>
        <p:spPr>
          <a:xfrm>
            <a:off x="539640" y="4653000"/>
            <a:ext cx="8064720" cy="1797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sz="1600">
                <a:solidFill>
                  <a:srgbClr val="0000FF"/>
                </a:solidFill>
                <a:latin typeface="Calibri"/>
              </a:rPr>
              <a:t>In risposta alla </a:t>
            </a:r>
            <a:r>
              <a:rPr lang="it-IT" sz="1600" b="1" i="1">
                <a:solidFill>
                  <a:srgbClr val="0000FF"/>
                </a:solidFill>
                <a:latin typeface="Calibri"/>
              </a:rPr>
              <a:t>azione inotropa positiva </a:t>
            </a:r>
            <a:r>
              <a:rPr lang="it-IT" sz="1600">
                <a:solidFill>
                  <a:srgbClr val="0000FF"/>
                </a:solidFill>
                <a:latin typeface="Calibri"/>
              </a:rPr>
              <a:t>dei digitalici si verifica un </a:t>
            </a:r>
            <a:r>
              <a:rPr lang="it-IT" sz="1600" b="1" i="1" u="sng">
                <a:solidFill>
                  <a:srgbClr val="C00000"/>
                </a:solidFill>
                <a:latin typeface="Calibri"/>
              </a:rPr>
              <a:t>AUMENTO DELLA GITTATA </a:t>
            </a:r>
            <a:r>
              <a:rPr lang="it-IT" sz="1600">
                <a:solidFill>
                  <a:srgbClr val="0000FF"/>
                </a:solidFill>
                <a:latin typeface="Calibri"/>
              </a:rPr>
              <a:t>cardiaca, cui conseguono:</a:t>
            </a:r>
            <a:endParaRPr/>
          </a:p>
          <a:p>
            <a:pPr algn="just">
              <a:lnSpc>
                <a:spcPct val="100000"/>
              </a:lnSpc>
            </a:pPr>
            <a:r>
              <a:rPr lang="it-IT" sz="1600">
                <a:solidFill>
                  <a:srgbClr val="0000FF"/>
                </a:solidFill>
                <a:latin typeface="Calibri"/>
              </a:rPr>
              <a:t> - </a:t>
            </a:r>
            <a:r>
              <a:rPr lang="it-IT" sz="1600" b="1">
                <a:solidFill>
                  <a:srgbClr val="C00000"/>
                </a:solidFill>
                <a:latin typeface="Calibri"/>
              </a:rPr>
              <a:t>RIDUZIONE DELLA DILATAZIONE CARDIACA E DELLA TENSIONE SUPERFICIALE </a:t>
            </a:r>
            <a:r>
              <a:rPr lang="it-IT" sz="1600">
                <a:solidFill>
                  <a:srgbClr val="0000FF"/>
                </a:solidFill>
                <a:latin typeface="Calibri"/>
              </a:rPr>
              <a:t>(responsabili</a:t>
            </a:r>
            <a:endParaRPr/>
          </a:p>
          <a:p>
            <a:pPr algn="just">
              <a:lnSpc>
                <a:spcPct val="100000"/>
              </a:lnSpc>
            </a:pPr>
            <a:r>
              <a:rPr lang="it-IT" sz="1600">
                <a:solidFill>
                  <a:srgbClr val="0000FF"/>
                </a:solidFill>
                <a:latin typeface="Calibri"/>
              </a:rPr>
              <a:t>   del   consumo di O2)</a:t>
            </a:r>
            <a:endParaRPr/>
          </a:p>
          <a:p>
            <a:pPr algn="just">
              <a:lnSpc>
                <a:spcPct val="100000"/>
              </a:lnSpc>
            </a:pPr>
            <a:r>
              <a:rPr lang="it-IT" sz="1600">
                <a:solidFill>
                  <a:srgbClr val="0000FF"/>
                </a:solidFill>
                <a:latin typeface="Calibri"/>
              </a:rPr>
              <a:t> - </a:t>
            </a:r>
            <a:r>
              <a:rPr lang="it-IT" sz="1600" b="1">
                <a:solidFill>
                  <a:srgbClr val="C00000"/>
                </a:solidFill>
                <a:latin typeface="Calibri"/>
              </a:rPr>
              <a:t>RIDUZIONE DELL’IPERATTIVITÀ ADRENERGICA RIFLESSA CON RIDUZIONE DELLE RESISTENZE</a:t>
            </a:r>
            <a:endParaRPr/>
          </a:p>
          <a:p>
            <a:pPr algn="just">
              <a:lnSpc>
                <a:spcPct val="100000"/>
              </a:lnSpc>
            </a:pPr>
            <a:r>
              <a:rPr lang="it-IT" sz="1600" b="1">
                <a:solidFill>
                  <a:srgbClr val="C00000"/>
                </a:solidFill>
                <a:latin typeface="Calibri"/>
              </a:rPr>
              <a:t>    PERIFERICHE</a:t>
            </a:r>
            <a:endParaRPr/>
          </a:p>
          <a:p>
            <a:pPr algn="just">
              <a:lnSpc>
                <a:spcPct val="100000"/>
              </a:lnSpc>
            </a:pPr>
            <a:r>
              <a:rPr lang="it-IT" sz="1600">
                <a:solidFill>
                  <a:srgbClr val="0000FF"/>
                </a:solidFill>
                <a:latin typeface="Calibri"/>
              </a:rPr>
              <a:t> - </a:t>
            </a:r>
            <a:r>
              <a:rPr lang="it-IT" sz="1600" b="1">
                <a:solidFill>
                  <a:srgbClr val="C00000"/>
                </a:solidFill>
                <a:latin typeface="Calibri"/>
              </a:rPr>
              <a:t>AUMENTO DELLA PORTATA PLASMATICA RENALE E MIGLIORAMENTO DELLA DIURESI</a:t>
            </a:r>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Picture 5" descr="ialenti-75-12-21"/>
          <p:cNvPicPr/>
          <p:nvPr/>
        </p:nvPicPr>
        <p:blipFill>
          <a:blip r:embed="rId2" cstate="print"/>
          <a:srcRect l="7411" t="18952" r="7411" b="18055"/>
          <a:stretch/>
        </p:blipFill>
        <p:spPr>
          <a:xfrm>
            <a:off x="1332000" y="765000"/>
            <a:ext cx="6119640" cy="3392640"/>
          </a:xfrm>
          <a:prstGeom prst="rect">
            <a:avLst/>
          </a:prstGeom>
          <a:ln>
            <a:noFill/>
          </a:ln>
        </p:spPr>
      </p:pic>
      <p:sp>
        <p:nvSpPr>
          <p:cNvPr id="243" name="CustomShape 1"/>
          <p:cNvSpPr/>
          <p:nvPr/>
        </p:nvSpPr>
        <p:spPr>
          <a:xfrm>
            <a:off x="371520" y="190080"/>
            <a:ext cx="837396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nchor="ctr"/>
          <a:lstStyle/>
          <a:p>
            <a:pPr>
              <a:lnSpc>
                <a:spcPct val="100000"/>
              </a:lnSpc>
            </a:pPr>
            <a:r>
              <a:rPr lang="it-IT" sz="2400" b="1">
                <a:solidFill>
                  <a:srgbClr val="C00000"/>
                </a:solidFill>
                <a:latin typeface="Calibri"/>
              </a:rPr>
              <a:t>AZIONI DEI DIGITALICI SULLE PROPRIETÀ ELETTRICHE DEL CUORE</a:t>
            </a:r>
            <a:r>
              <a:rPr lang="it-IT" sz="2400">
                <a:solidFill>
                  <a:srgbClr val="C00000"/>
                </a:solidFill>
                <a:latin typeface="Calibri"/>
              </a:rPr>
              <a:t> </a:t>
            </a:r>
            <a:endParaRPr/>
          </a:p>
        </p:txBody>
      </p:sp>
      <p:sp>
        <p:nvSpPr>
          <p:cNvPr id="244" name="CustomShape 2"/>
          <p:cNvSpPr/>
          <p:nvPr/>
        </p:nvSpPr>
        <p:spPr>
          <a:xfrm>
            <a:off x="1476360" y="4160880"/>
            <a:ext cx="5971320" cy="2346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nchor="ctr"/>
          <a:lstStyle/>
          <a:p>
            <a:pPr>
              <a:lnSpc>
                <a:spcPct val="100000"/>
              </a:lnSpc>
            </a:pPr>
            <a:r>
              <a:rPr lang="it-IT" b="1">
                <a:solidFill>
                  <a:srgbClr val="C00000"/>
                </a:solidFill>
                <a:latin typeface="Calibri"/>
              </a:rPr>
              <a:t>A DOSI TERAPEUTICHE:</a:t>
            </a:r>
            <a:endParaRPr/>
          </a:p>
          <a:p>
            <a:pPr>
              <a:lnSpc>
                <a:spcPct val="100000"/>
              </a:lnSpc>
              <a:buFont typeface="Calibri"/>
              <a:buChar char="•"/>
            </a:pPr>
            <a:r>
              <a:rPr lang="it-IT" sz="1600">
                <a:solidFill>
                  <a:srgbClr val="0000FF"/>
                </a:solidFill>
                <a:latin typeface="Calibri"/>
              </a:rPr>
              <a:t> riduce la frequenza del nodo SA; </a:t>
            </a:r>
            <a:endParaRPr/>
          </a:p>
          <a:p>
            <a:pPr>
              <a:lnSpc>
                <a:spcPct val="100000"/>
              </a:lnSpc>
              <a:buFont typeface="Calibri"/>
              <a:buChar char="•"/>
            </a:pPr>
            <a:r>
              <a:rPr lang="it-IT" sz="1600">
                <a:solidFill>
                  <a:srgbClr val="0000FF"/>
                </a:solidFill>
                <a:latin typeface="Calibri"/>
              </a:rPr>
              <a:t> riduce la conducibilità AV; </a:t>
            </a:r>
            <a:endParaRPr/>
          </a:p>
          <a:p>
            <a:pPr>
              <a:lnSpc>
                <a:spcPct val="100000"/>
              </a:lnSpc>
              <a:buFont typeface="Calibri"/>
              <a:buChar char="•"/>
            </a:pPr>
            <a:r>
              <a:rPr lang="it-IT" sz="1600">
                <a:solidFill>
                  <a:srgbClr val="0000FF"/>
                </a:solidFill>
                <a:latin typeface="Calibri"/>
              </a:rPr>
              <a:t> aumenta il periodo refrattario del nodo AV. </a:t>
            </a:r>
            <a:endParaRPr/>
          </a:p>
          <a:p>
            <a:pPr>
              <a:lnSpc>
                <a:spcPct val="100000"/>
              </a:lnSpc>
            </a:pPr>
            <a:r>
              <a:rPr lang="it-IT" sz="1600" b="1">
                <a:solidFill>
                  <a:srgbClr val="CC0066"/>
                </a:solidFill>
                <a:latin typeface="Calibri"/>
              </a:rPr>
              <a:t>			</a:t>
            </a:r>
            <a:endParaRPr/>
          </a:p>
          <a:p>
            <a:pPr>
              <a:lnSpc>
                <a:spcPct val="100000"/>
              </a:lnSpc>
            </a:pPr>
            <a:r>
              <a:rPr lang="it-IT" b="1">
                <a:solidFill>
                  <a:srgbClr val="C00000"/>
                </a:solidFill>
                <a:latin typeface="Calibri"/>
              </a:rPr>
              <a:t>A DOSI TOSSICHE:</a:t>
            </a:r>
            <a:endParaRPr/>
          </a:p>
          <a:p>
            <a:pPr>
              <a:lnSpc>
                <a:spcPct val="100000"/>
              </a:lnSpc>
              <a:buFont typeface="Calibri"/>
              <a:buChar char="•"/>
            </a:pPr>
            <a:r>
              <a:rPr lang="it-IT" sz="1600">
                <a:solidFill>
                  <a:srgbClr val="0000FF"/>
                </a:solidFill>
                <a:latin typeface="Calibri"/>
              </a:rPr>
              <a:t> altera il ritmo del nodo SA. </a:t>
            </a:r>
            <a:endParaRPr/>
          </a:p>
          <a:p>
            <a:pPr>
              <a:lnSpc>
                <a:spcPct val="100000"/>
              </a:lnSpc>
              <a:buFont typeface="Calibri"/>
              <a:buChar char="•"/>
            </a:pPr>
            <a:r>
              <a:rPr lang="it-IT" sz="1600">
                <a:solidFill>
                  <a:srgbClr val="0000FF"/>
                </a:solidFill>
                <a:latin typeface="Calibri"/>
              </a:rPr>
              <a:t> il rallentamento della conducibilità AV può progredire sino al blocco. </a:t>
            </a:r>
            <a:endParaRPr/>
          </a:p>
          <a:p>
            <a:pPr>
              <a:lnSpc>
                <a:spcPct val="100000"/>
              </a:lnSpc>
              <a:buFont typeface="Calibri"/>
              <a:buChar char="•"/>
            </a:pPr>
            <a:r>
              <a:rPr lang="it-IT" sz="1600">
                <a:solidFill>
                  <a:srgbClr val="0000FF"/>
                </a:solidFill>
                <a:latin typeface="Calibri"/>
              </a:rPr>
              <a:t> causa disturbi del ritmo. </a:t>
            </a:r>
            <a:endParaRPr/>
          </a:p>
        </p:txBody>
      </p:sp>
      <p:sp>
        <p:nvSpPr>
          <p:cNvPr id="245" name="Line 3"/>
          <p:cNvSpPr/>
          <p:nvPr/>
        </p:nvSpPr>
        <p:spPr>
          <a:xfrm>
            <a:off x="914400" y="685800"/>
            <a:ext cx="7315200" cy="0"/>
          </a:xfrm>
          <a:prstGeom prst="line">
            <a:avLst/>
          </a:prstGeom>
          <a:ln w="9360">
            <a:solidFill>
              <a:srgbClr val="C00000"/>
            </a:solidFill>
            <a:miter/>
          </a:ln>
        </p:spPr>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descr="Risultati immagini per insufficienza sistolica"/>
          <p:cNvPicPr>
            <a:picLocks noChangeAspect="1" noChangeArrowheads="1"/>
          </p:cNvPicPr>
          <p:nvPr/>
        </p:nvPicPr>
        <p:blipFill>
          <a:blip r:embed="rId2" cstate="print"/>
          <a:srcRect/>
          <a:stretch>
            <a:fillRect/>
          </a:stretch>
        </p:blipFill>
        <p:spPr bwMode="auto">
          <a:xfrm>
            <a:off x="1547664" y="332656"/>
            <a:ext cx="6107770" cy="6201531"/>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CustomShape 1"/>
          <p:cNvSpPr/>
          <p:nvPr/>
        </p:nvSpPr>
        <p:spPr>
          <a:xfrm>
            <a:off x="179280" y="44280"/>
            <a:ext cx="8713800" cy="505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it-IT" sz="2400" b="1">
                <a:solidFill>
                  <a:srgbClr val="C00000"/>
                </a:solidFill>
                <a:latin typeface="Calibri"/>
              </a:rPr>
              <a:t>DIFFERENZE FARMACOCINETICHE  DI DIGOSSINA E DIGITOSSINA</a:t>
            </a:r>
            <a:endParaRPr/>
          </a:p>
        </p:txBody>
      </p:sp>
      <p:graphicFrame>
        <p:nvGraphicFramePr>
          <p:cNvPr id="253" name="Table 2"/>
          <p:cNvGraphicFramePr/>
          <p:nvPr/>
        </p:nvGraphicFramePr>
        <p:xfrm>
          <a:off x="1116000" y="2610000"/>
          <a:ext cx="6912000" cy="3825120"/>
        </p:xfrm>
        <a:graphic>
          <a:graphicData uri="http://schemas.openxmlformats.org/drawingml/2006/table">
            <a:tbl>
              <a:tblPr/>
              <a:tblGrid>
                <a:gridCol w="2803680"/>
                <a:gridCol w="2165040"/>
                <a:gridCol w="1943280"/>
              </a:tblGrid>
              <a:tr h="380880">
                <a:tc>
                  <a:txBody>
                    <a:bodyPr/>
                    <a:lstStyle/>
                    <a:p>
                      <a:endParaRPr lang="it-IT" dirty="0"/>
                    </a:p>
                  </a:txBody>
                  <a:tcPr/>
                </a:tc>
                <a:tc>
                  <a:txBody>
                    <a:bodyPr/>
                    <a:lstStyle/>
                    <a:p>
                      <a:pPr algn="ctr">
                        <a:lnSpc>
                          <a:spcPct val="100000"/>
                        </a:lnSpc>
                      </a:pPr>
                      <a:r>
                        <a:rPr lang="fr-FR" b="1">
                          <a:solidFill>
                            <a:srgbClr val="0E1E20"/>
                          </a:solidFill>
                          <a:latin typeface="Calibri"/>
                        </a:rPr>
                        <a:t>DIGITOSSINA</a:t>
                      </a:r>
                      <a:endParaRPr/>
                    </a:p>
                  </a:txBody>
                  <a:tcPr/>
                </a:tc>
                <a:tc>
                  <a:txBody>
                    <a:bodyPr/>
                    <a:lstStyle/>
                    <a:p>
                      <a:pPr algn="ctr">
                        <a:lnSpc>
                          <a:spcPct val="100000"/>
                        </a:lnSpc>
                      </a:pPr>
                      <a:r>
                        <a:rPr lang="fr-FR" b="1">
                          <a:solidFill>
                            <a:srgbClr val="0E1E20"/>
                          </a:solidFill>
                          <a:latin typeface="Calibri"/>
                        </a:rPr>
                        <a:t>DIGOSSINA</a:t>
                      </a:r>
                      <a:endParaRPr/>
                    </a:p>
                  </a:txBody>
                  <a:tcPr/>
                </a:tc>
              </a:tr>
              <a:tr h="3390840">
                <a:tc>
                  <a:txBody>
                    <a:bodyPr/>
                    <a:lstStyle/>
                    <a:p>
                      <a:pPr algn="ctr">
                        <a:lnSpc>
                          <a:spcPct val="100000"/>
                        </a:lnSpc>
                      </a:pPr>
                      <a:r>
                        <a:rPr lang="fr-FR" sz="1600" dirty="0">
                          <a:solidFill>
                            <a:srgbClr val="0E1E20"/>
                          </a:solidFill>
                          <a:latin typeface="Calibri"/>
                          <a:ea typeface="Times New Roman"/>
                        </a:rPr>
                        <a:t>    </a:t>
                      </a:r>
                      <a:r>
                        <a:rPr lang="fr-FR" sz="1600" dirty="0" err="1">
                          <a:solidFill>
                            <a:srgbClr val="0E1E20"/>
                          </a:solidFill>
                          <a:latin typeface="Calibri"/>
                          <a:ea typeface="Times New Roman"/>
                        </a:rPr>
                        <a:t>Assorbimento</a:t>
                      </a:r>
                      <a:endParaRPr dirty="0"/>
                    </a:p>
                    <a:p>
                      <a:pPr algn="ctr">
                        <a:lnSpc>
                          <a:spcPct val="100000"/>
                        </a:lnSpc>
                      </a:pPr>
                      <a:endParaRPr dirty="0"/>
                    </a:p>
                    <a:p>
                      <a:pPr algn="ctr">
                        <a:lnSpc>
                          <a:spcPct val="100000"/>
                        </a:lnSpc>
                      </a:pPr>
                      <a:r>
                        <a:rPr lang="en-GB" sz="1600" dirty="0" err="1">
                          <a:solidFill>
                            <a:srgbClr val="0E1E20"/>
                          </a:solidFill>
                          <a:latin typeface="Calibri"/>
                          <a:ea typeface="Times New Roman"/>
                        </a:rPr>
                        <a:t>Legame</a:t>
                      </a:r>
                      <a:r>
                        <a:rPr lang="en-GB" sz="1600" dirty="0">
                          <a:solidFill>
                            <a:srgbClr val="0E1E20"/>
                          </a:solidFill>
                          <a:latin typeface="Calibri"/>
                          <a:ea typeface="Times New Roman"/>
                        </a:rPr>
                        <a:t> </a:t>
                      </a:r>
                      <a:r>
                        <a:rPr lang="en-GB" sz="1600" dirty="0" err="1">
                          <a:solidFill>
                            <a:srgbClr val="0E1E20"/>
                          </a:solidFill>
                          <a:latin typeface="Calibri"/>
                          <a:ea typeface="Times New Roman"/>
                        </a:rPr>
                        <a:t>proteico</a:t>
                      </a:r>
                      <a:endParaRPr dirty="0"/>
                    </a:p>
                    <a:p>
                      <a:pPr algn="ctr">
                        <a:lnSpc>
                          <a:spcPct val="100000"/>
                        </a:lnSpc>
                      </a:pPr>
                      <a:endParaRPr dirty="0"/>
                    </a:p>
                    <a:p>
                      <a:pPr algn="ctr">
                        <a:lnSpc>
                          <a:spcPct val="100000"/>
                        </a:lnSpc>
                      </a:pPr>
                      <a:r>
                        <a:rPr lang="en-GB" sz="1600" dirty="0" err="1">
                          <a:solidFill>
                            <a:srgbClr val="0E1E20"/>
                          </a:solidFill>
                          <a:latin typeface="Calibri"/>
                          <a:ea typeface="Times New Roman"/>
                        </a:rPr>
                        <a:t>Metabolismo</a:t>
                      </a:r>
                      <a:endParaRPr dirty="0"/>
                    </a:p>
                    <a:p>
                      <a:pPr algn="ctr">
                        <a:lnSpc>
                          <a:spcPct val="100000"/>
                        </a:lnSpc>
                      </a:pPr>
                      <a:endParaRPr dirty="0"/>
                    </a:p>
                    <a:p>
                      <a:pPr algn="ctr">
                        <a:lnSpc>
                          <a:spcPct val="100000"/>
                        </a:lnSpc>
                      </a:pPr>
                      <a:r>
                        <a:rPr lang="en-GB" sz="1600" dirty="0" err="1">
                          <a:solidFill>
                            <a:srgbClr val="0E1E20"/>
                          </a:solidFill>
                          <a:latin typeface="Calibri"/>
                          <a:ea typeface="Times New Roman"/>
                        </a:rPr>
                        <a:t>Eliminazione</a:t>
                      </a:r>
                      <a:endParaRPr dirty="0"/>
                    </a:p>
                    <a:p>
                      <a:pPr algn="ctr">
                        <a:lnSpc>
                          <a:spcPct val="100000"/>
                        </a:lnSpc>
                      </a:pPr>
                      <a:endParaRPr dirty="0"/>
                    </a:p>
                    <a:p>
                      <a:pPr algn="ctr">
                        <a:lnSpc>
                          <a:spcPct val="100000"/>
                        </a:lnSpc>
                      </a:pPr>
                      <a:r>
                        <a:rPr lang="en-GB" sz="1600" dirty="0" err="1">
                          <a:solidFill>
                            <a:srgbClr val="0E1E20"/>
                          </a:solidFill>
                          <a:latin typeface="Calibri"/>
                          <a:ea typeface="Times New Roman"/>
                        </a:rPr>
                        <a:t>Emivita</a:t>
                      </a:r>
                      <a:r>
                        <a:rPr lang="en-GB" sz="1600" dirty="0">
                          <a:solidFill>
                            <a:srgbClr val="0E1E20"/>
                          </a:solidFill>
                          <a:latin typeface="Calibri"/>
                          <a:ea typeface="Times New Roman"/>
                        </a:rPr>
                        <a:t> (</a:t>
                      </a:r>
                      <a:r>
                        <a:rPr lang="en-GB" sz="1600" i="1" dirty="0">
                          <a:solidFill>
                            <a:srgbClr val="0E1E20"/>
                          </a:solidFill>
                          <a:latin typeface="Calibri"/>
                          <a:ea typeface="Times New Roman"/>
                        </a:rPr>
                        <a:t>t</a:t>
                      </a:r>
                      <a:r>
                        <a:rPr lang="en-GB" sz="1600" i="1" baseline="-30000" dirty="0">
                          <a:solidFill>
                            <a:srgbClr val="0E1E20"/>
                          </a:solidFill>
                          <a:latin typeface="Calibri"/>
                          <a:ea typeface="Times New Roman"/>
                        </a:rPr>
                        <a:t>1/2</a:t>
                      </a:r>
                      <a:r>
                        <a:rPr lang="en-GB" sz="1600" i="1" dirty="0">
                          <a:solidFill>
                            <a:srgbClr val="0E1E20"/>
                          </a:solidFill>
                          <a:latin typeface="Calibri"/>
                          <a:ea typeface="Times New Roman"/>
                        </a:rPr>
                        <a:t>)</a:t>
                      </a:r>
                      <a:endParaRPr dirty="0"/>
                    </a:p>
                    <a:p>
                      <a:pPr algn="ctr">
                        <a:lnSpc>
                          <a:spcPct val="100000"/>
                        </a:lnSpc>
                      </a:pPr>
                      <a:endParaRPr dirty="0"/>
                    </a:p>
                    <a:p>
                      <a:pPr algn="ctr">
                        <a:lnSpc>
                          <a:spcPct val="100000"/>
                        </a:lnSpc>
                      </a:pPr>
                      <a:r>
                        <a:rPr lang="en-GB" sz="1600" dirty="0">
                          <a:solidFill>
                            <a:srgbClr val="0E1E20"/>
                          </a:solidFill>
                          <a:latin typeface="Calibri"/>
                          <a:ea typeface="Times New Roman"/>
                        </a:rPr>
                        <a:t>Clearance (ml/min/Kg)</a:t>
                      </a:r>
                      <a:endParaRPr dirty="0"/>
                    </a:p>
                    <a:p>
                      <a:pPr algn="ctr">
                        <a:lnSpc>
                          <a:spcPct val="100000"/>
                        </a:lnSpc>
                      </a:pPr>
                      <a:endParaRPr dirty="0"/>
                    </a:p>
                    <a:p>
                      <a:pPr algn="ctr">
                        <a:lnSpc>
                          <a:spcPct val="100000"/>
                        </a:lnSpc>
                      </a:pPr>
                      <a:r>
                        <a:rPr lang="en-GB" sz="1600" dirty="0">
                          <a:solidFill>
                            <a:srgbClr val="0E1E20"/>
                          </a:solidFill>
                          <a:latin typeface="Calibri"/>
                          <a:ea typeface="Times New Roman"/>
                        </a:rPr>
                        <a:t>Range </a:t>
                      </a:r>
                      <a:r>
                        <a:rPr lang="en-GB" sz="1600" dirty="0" err="1">
                          <a:solidFill>
                            <a:srgbClr val="0E1E20"/>
                          </a:solidFill>
                          <a:latin typeface="Calibri"/>
                          <a:ea typeface="Times New Roman"/>
                        </a:rPr>
                        <a:t>terapeutico</a:t>
                      </a:r>
                      <a:endParaRPr dirty="0"/>
                    </a:p>
                  </a:txBody>
                  <a:tcPr>
                    <a:solidFill>
                      <a:schemeClr val="accent1">
                        <a:lumMod val="20000"/>
                        <a:lumOff val="80000"/>
                      </a:schemeClr>
                    </a:solidFill>
                  </a:tcPr>
                </a:tc>
                <a:tc>
                  <a:txBody>
                    <a:bodyPr/>
                    <a:lstStyle/>
                    <a:p>
                      <a:pPr algn="ctr">
                        <a:lnSpc>
                          <a:spcPct val="100000"/>
                        </a:lnSpc>
                      </a:pPr>
                      <a:r>
                        <a:rPr lang="en-GB" sz="1600" dirty="0" err="1">
                          <a:solidFill>
                            <a:srgbClr val="0E1E20"/>
                          </a:solidFill>
                          <a:latin typeface="Calibri"/>
                          <a:ea typeface="Times New Roman"/>
                        </a:rPr>
                        <a:t>Intestinale</a:t>
                      </a:r>
                      <a:r>
                        <a:rPr lang="en-GB" sz="1600" dirty="0">
                          <a:solidFill>
                            <a:srgbClr val="0E1E20"/>
                          </a:solidFill>
                          <a:latin typeface="Calibri"/>
                          <a:ea typeface="Times New Roman"/>
                        </a:rPr>
                        <a:t> 90-100%</a:t>
                      </a:r>
                      <a:endParaRPr dirty="0"/>
                    </a:p>
                    <a:p>
                      <a:pPr algn="ctr">
                        <a:lnSpc>
                          <a:spcPct val="100000"/>
                        </a:lnSpc>
                      </a:pPr>
                      <a:endParaRPr dirty="0"/>
                    </a:p>
                    <a:p>
                      <a:pPr algn="ctr">
                        <a:lnSpc>
                          <a:spcPct val="100000"/>
                        </a:lnSpc>
                      </a:pPr>
                      <a:r>
                        <a:rPr lang="en-GB" sz="1600" b="1" dirty="0">
                          <a:solidFill>
                            <a:srgbClr val="0E1E20"/>
                          </a:solidFill>
                          <a:latin typeface="Calibri"/>
                          <a:ea typeface="Times New Roman"/>
                        </a:rPr>
                        <a:t>86-94%</a:t>
                      </a:r>
                      <a:endParaRPr dirty="0"/>
                    </a:p>
                    <a:p>
                      <a:pPr algn="ctr">
                        <a:lnSpc>
                          <a:spcPct val="100000"/>
                        </a:lnSpc>
                      </a:pPr>
                      <a:endParaRPr dirty="0"/>
                    </a:p>
                    <a:p>
                      <a:pPr algn="ctr">
                        <a:lnSpc>
                          <a:spcPct val="100000"/>
                        </a:lnSpc>
                      </a:pPr>
                      <a:r>
                        <a:rPr lang="en-GB" sz="1600" b="1" dirty="0" err="1">
                          <a:solidFill>
                            <a:srgbClr val="0E1E20"/>
                          </a:solidFill>
                          <a:latin typeface="Calibri"/>
                          <a:ea typeface="Times New Roman"/>
                        </a:rPr>
                        <a:t>epatico</a:t>
                      </a:r>
                      <a:r>
                        <a:rPr lang="en-GB" sz="1600" b="1" dirty="0">
                          <a:solidFill>
                            <a:srgbClr val="0E1E20"/>
                          </a:solidFill>
                          <a:latin typeface="Calibri"/>
                          <a:ea typeface="Times New Roman"/>
                        </a:rPr>
                        <a:t>  </a:t>
                      </a:r>
                      <a:r>
                        <a:rPr lang="en-GB" sz="1600" b="1" dirty="0" err="1">
                          <a:solidFill>
                            <a:srgbClr val="0E1E20"/>
                          </a:solidFill>
                          <a:latin typeface="Calibri"/>
                          <a:ea typeface="Times New Roman"/>
                        </a:rPr>
                        <a:t>intenso</a:t>
                      </a:r>
                      <a:endParaRPr dirty="0"/>
                    </a:p>
                    <a:p>
                      <a:pPr algn="ctr">
                        <a:lnSpc>
                          <a:spcPct val="100000"/>
                        </a:lnSpc>
                      </a:pPr>
                      <a:endParaRPr dirty="0"/>
                    </a:p>
                    <a:p>
                      <a:pPr algn="ctr">
                        <a:lnSpc>
                          <a:spcPct val="100000"/>
                        </a:lnSpc>
                      </a:pPr>
                      <a:r>
                        <a:rPr lang="it-IT" sz="1600" b="1" dirty="0">
                          <a:solidFill>
                            <a:srgbClr val="0E1E20"/>
                          </a:solidFill>
                          <a:latin typeface="Calibri"/>
                          <a:ea typeface="Times New Roman"/>
                        </a:rPr>
                        <a:t>biliare</a:t>
                      </a:r>
                      <a:endParaRPr dirty="0"/>
                    </a:p>
                    <a:p>
                      <a:pPr algn="ctr">
                        <a:lnSpc>
                          <a:spcPct val="100000"/>
                        </a:lnSpc>
                      </a:pPr>
                      <a:endParaRPr dirty="0"/>
                    </a:p>
                    <a:p>
                      <a:pPr algn="ctr">
                        <a:lnSpc>
                          <a:spcPct val="100000"/>
                        </a:lnSpc>
                      </a:pPr>
                      <a:r>
                        <a:rPr lang="de-DE" sz="1600" b="1" dirty="0">
                          <a:solidFill>
                            <a:srgbClr val="0E1E20"/>
                          </a:solidFill>
                          <a:latin typeface="Calibri"/>
                          <a:ea typeface="Times New Roman"/>
                        </a:rPr>
                        <a:t>5-7 </a:t>
                      </a:r>
                      <a:r>
                        <a:rPr lang="de-DE" sz="1600" b="1" dirty="0" err="1">
                          <a:solidFill>
                            <a:srgbClr val="0E1E20"/>
                          </a:solidFill>
                          <a:latin typeface="Calibri"/>
                          <a:ea typeface="Times New Roman"/>
                        </a:rPr>
                        <a:t>gg</a:t>
                      </a:r>
                      <a:endParaRPr dirty="0"/>
                    </a:p>
                    <a:p>
                      <a:pPr algn="ctr">
                        <a:lnSpc>
                          <a:spcPct val="100000"/>
                        </a:lnSpc>
                      </a:pPr>
                      <a:endParaRPr dirty="0"/>
                    </a:p>
                    <a:p>
                      <a:pPr algn="ctr">
                        <a:lnSpc>
                          <a:spcPct val="100000"/>
                        </a:lnSpc>
                      </a:pPr>
                      <a:r>
                        <a:rPr lang="de-DE" sz="1600" dirty="0">
                          <a:solidFill>
                            <a:srgbClr val="0E1E20"/>
                          </a:solidFill>
                          <a:latin typeface="Calibri"/>
                          <a:ea typeface="Times New Roman"/>
                        </a:rPr>
                        <a:t>0.05</a:t>
                      </a:r>
                      <a:endParaRPr dirty="0"/>
                    </a:p>
                    <a:p>
                      <a:pPr algn="ctr">
                        <a:lnSpc>
                          <a:spcPct val="100000"/>
                        </a:lnSpc>
                      </a:pPr>
                      <a:endParaRPr dirty="0"/>
                    </a:p>
                    <a:p>
                      <a:pPr algn="ctr">
                        <a:lnSpc>
                          <a:spcPct val="100000"/>
                        </a:lnSpc>
                      </a:pPr>
                      <a:r>
                        <a:rPr lang="de-DE" sz="1600" dirty="0">
                          <a:solidFill>
                            <a:srgbClr val="0E1E20"/>
                          </a:solidFill>
                          <a:latin typeface="Calibri"/>
                          <a:ea typeface="Times New Roman"/>
                        </a:rPr>
                        <a:t>14-16 </a:t>
                      </a:r>
                      <a:r>
                        <a:rPr lang="de-DE" sz="1600" dirty="0" err="1">
                          <a:solidFill>
                            <a:srgbClr val="0E1E20"/>
                          </a:solidFill>
                          <a:latin typeface="Calibri"/>
                          <a:ea typeface="Times New Roman"/>
                        </a:rPr>
                        <a:t>ng</a:t>
                      </a:r>
                      <a:r>
                        <a:rPr lang="de-DE" sz="1600" dirty="0">
                          <a:solidFill>
                            <a:srgbClr val="0E1E20"/>
                          </a:solidFill>
                          <a:latin typeface="Calibri"/>
                          <a:ea typeface="Times New Roman"/>
                        </a:rPr>
                        <a:t>/ml</a:t>
                      </a:r>
                      <a:endParaRPr dirty="0"/>
                    </a:p>
                  </a:txBody>
                  <a:tcPr>
                    <a:solidFill>
                      <a:schemeClr val="accent6">
                        <a:lumMod val="20000"/>
                        <a:lumOff val="80000"/>
                      </a:schemeClr>
                    </a:solidFill>
                  </a:tcPr>
                </a:tc>
                <a:tc>
                  <a:txBody>
                    <a:bodyPr/>
                    <a:lstStyle/>
                    <a:p>
                      <a:pPr algn="ctr">
                        <a:lnSpc>
                          <a:spcPct val="100000"/>
                        </a:lnSpc>
                      </a:pPr>
                      <a:r>
                        <a:rPr lang="de-DE" sz="1600" dirty="0">
                          <a:solidFill>
                            <a:srgbClr val="0E1E20"/>
                          </a:solidFill>
                          <a:latin typeface="Calibri"/>
                          <a:ea typeface="Times New Roman"/>
                        </a:rPr>
                        <a:t>Intestinale 70-80%</a:t>
                      </a:r>
                      <a:endParaRPr dirty="0"/>
                    </a:p>
                    <a:p>
                      <a:pPr algn="ctr">
                        <a:lnSpc>
                          <a:spcPct val="100000"/>
                        </a:lnSpc>
                      </a:pPr>
                      <a:endParaRPr dirty="0"/>
                    </a:p>
                    <a:p>
                      <a:pPr algn="ctr">
                        <a:lnSpc>
                          <a:spcPct val="100000"/>
                        </a:lnSpc>
                      </a:pPr>
                      <a:r>
                        <a:rPr lang="de-DE" sz="1600" b="1" dirty="0">
                          <a:solidFill>
                            <a:srgbClr val="0E1E20"/>
                          </a:solidFill>
                          <a:latin typeface="Calibri"/>
                          <a:ea typeface="Times New Roman"/>
                        </a:rPr>
                        <a:t>25-30%</a:t>
                      </a:r>
                      <a:endParaRPr dirty="0"/>
                    </a:p>
                    <a:p>
                      <a:pPr algn="ctr">
                        <a:lnSpc>
                          <a:spcPct val="100000"/>
                        </a:lnSpc>
                      </a:pPr>
                      <a:endParaRPr dirty="0"/>
                    </a:p>
                    <a:p>
                      <a:pPr algn="ctr">
                        <a:lnSpc>
                          <a:spcPct val="100000"/>
                        </a:lnSpc>
                      </a:pPr>
                      <a:r>
                        <a:rPr lang="de-DE" sz="1600" b="1" dirty="0" err="1">
                          <a:solidFill>
                            <a:srgbClr val="0E1E20"/>
                          </a:solidFill>
                          <a:latin typeface="Calibri"/>
                          <a:ea typeface="Times New Roman"/>
                        </a:rPr>
                        <a:t>epatico</a:t>
                      </a:r>
                      <a:r>
                        <a:rPr lang="de-DE" sz="1600" b="1" dirty="0">
                          <a:solidFill>
                            <a:srgbClr val="0E1E20"/>
                          </a:solidFill>
                          <a:latin typeface="Calibri"/>
                          <a:ea typeface="Times New Roman"/>
                        </a:rPr>
                        <a:t> </a:t>
                      </a:r>
                      <a:r>
                        <a:rPr lang="de-DE" sz="1600" b="1" dirty="0" err="1">
                          <a:solidFill>
                            <a:srgbClr val="0E1E20"/>
                          </a:solidFill>
                          <a:latin typeface="Calibri"/>
                          <a:ea typeface="Times New Roman"/>
                        </a:rPr>
                        <a:t>scarso</a:t>
                      </a:r>
                      <a:endParaRPr dirty="0"/>
                    </a:p>
                    <a:p>
                      <a:pPr algn="ctr">
                        <a:lnSpc>
                          <a:spcPct val="100000"/>
                        </a:lnSpc>
                      </a:pPr>
                      <a:endParaRPr dirty="0"/>
                    </a:p>
                    <a:p>
                      <a:pPr algn="ctr">
                        <a:lnSpc>
                          <a:spcPct val="100000"/>
                        </a:lnSpc>
                      </a:pPr>
                      <a:r>
                        <a:rPr lang="en-GB" sz="1600" b="1" dirty="0" err="1">
                          <a:solidFill>
                            <a:srgbClr val="0E1E20"/>
                          </a:solidFill>
                          <a:latin typeface="Calibri"/>
                          <a:ea typeface="Times New Roman"/>
                        </a:rPr>
                        <a:t>renale</a:t>
                      </a:r>
                      <a:endParaRPr dirty="0"/>
                    </a:p>
                    <a:p>
                      <a:pPr algn="ctr">
                        <a:lnSpc>
                          <a:spcPct val="100000"/>
                        </a:lnSpc>
                      </a:pPr>
                      <a:endParaRPr dirty="0"/>
                    </a:p>
                    <a:p>
                      <a:pPr algn="ctr">
                        <a:lnSpc>
                          <a:spcPct val="100000"/>
                        </a:lnSpc>
                      </a:pPr>
                      <a:r>
                        <a:rPr lang="en-GB" sz="1600" b="1" dirty="0">
                          <a:solidFill>
                            <a:srgbClr val="0E1E20"/>
                          </a:solidFill>
                          <a:latin typeface="Calibri"/>
                          <a:ea typeface="Times New Roman"/>
                        </a:rPr>
                        <a:t>33-36 h</a:t>
                      </a:r>
                      <a:endParaRPr dirty="0"/>
                    </a:p>
                    <a:p>
                      <a:pPr algn="ctr">
                        <a:lnSpc>
                          <a:spcPct val="100000"/>
                        </a:lnSpc>
                      </a:pPr>
                      <a:endParaRPr dirty="0"/>
                    </a:p>
                    <a:p>
                      <a:pPr algn="ctr">
                        <a:lnSpc>
                          <a:spcPct val="100000"/>
                        </a:lnSpc>
                      </a:pPr>
                      <a:r>
                        <a:rPr lang="it-IT" sz="1600" dirty="0">
                          <a:solidFill>
                            <a:srgbClr val="0E1E20"/>
                          </a:solidFill>
                          <a:latin typeface="Calibri"/>
                          <a:ea typeface="Times New Roman"/>
                        </a:rPr>
                        <a:t>1.2</a:t>
                      </a:r>
                      <a:endParaRPr dirty="0"/>
                    </a:p>
                    <a:p>
                      <a:pPr algn="ctr">
                        <a:lnSpc>
                          <a:spcPct val="100000"/>
                        </a:lnSpc>
                      </a:pPr>
                      <a:endParaRPr dirty="0"/>
                    </a:p>
                    <a:p>
                      <a:pPr algn="ctr">
                        <a:lnSpc>
                          <a:spcPct val="100000"/>
                        </a:lnSpc>
                      </a:pPr>
                      <a:r>
                        <a:rPr lang="de-DE" sz="1600" dirty="0">
                          <a:solidFill>
                            <a:srgbClr val="0E1E20"/>
                          </a:solidFill>
                          <a:latin typeface="Calibri"/>
                          <a:ea typeface="Times New Roman"/>
                        </a:rPr>
                        <a:t>1-2 </a:t>
                      </a:r>
                      <a:r>
                        <a:rPr lang="de-DE" sz="1600" dirty="0" err="1">
                          <a:solidFill>
                            <a:srgbClr val="0E1E20"/>
                          </a:solidFill>
                          <a:latin typeface="Calibri"/>
                          <a:ea typeface="Times New Roman"/>
                        </a:rPr>
                        <a:t>ng</a:t>
                      </a:r>
                      <a:r>
                        <a:rPr lang="de-DE" sz="1600" dirty="0">
                          <a:solidFill>
                            <a:srgbClr val="0E1E20"/>
                          </a:solidFill>
                          <a:latin typeface="Calibri"/>
                          <a:ea typeface="Times New Roman"/>
                        </a:rPr>
                        <a:t>/ml</a:t>
                      </a:r>
                      <a:endParaRPr dirty="0"/>
                    </a:p>
                  </a:txBody>
                  <a:tcPr>
                    <a:solidFill>
                      <a:schemeClr val="accent3">
                        <a:lumMod val="20000"/>
                        <a:lumOff val="80000"/>
                      </a:schemeClr>
                    </a:solidFill>
                  </a:tcPr>
                </a:tc>
              </a:tr>
            </a:tbl>
          </a:graphicData>
        </a:graphic>
      </p:graphicFrame>
      <p:sp>
        <p:nvSpPr>
          <p:cNvPr id="254" name="Line 3"/>
          <p:cNvSpPr/>
          <p:nvPr/>
        </p:nvSpPr>
        <p:spPr>
          <a:xfrm>
            <a:off x="684360" y="3041640"/>
            <a:ext cx="8100720" cy="0"/>
          </a:xfrm>
          <a:prstGeom prst="line">
            <a:avLst/>
          </a:prstGeom>
          <a:ln w="28440">
            <a:solidFill>
              <a:srgbClr val="CC0066"/>
            </a:solidFill>
            <a:miter/>
          </a:ln>
        </p:spPr>
      </p:sp>
      <p:sp>
        <p:nvSpPr>
          <p:cNvPr id="255" name="Line 4"/>
          <p:cNvSpPr/>
          <p:nvPr/>
        </p:nvSpPr>
        <p:spPr>
          <a:xfrm>
            <a:off x="971640" y="549360"/>
            <a:ext cx="7315200" cy="0"/>
          </a:xfrm>
          <a:prstGeom prst="line">
            <a:avLst/>
          </a:prstGeom>
          <a:ln w="9360">
            <a:solidFill>
              <a:srgbClr val="C00000"/>
            </a:solidFill>
            <a:miter/>
          </a:ln>
        </p:spPr>
      </p:sp>
      <p:sp>
        <p:nvSpPr>
          <p:cNvPr id="256" name="CustomShape 5"/>
          <p:cNvSpPr/>
          <p:nvPr/>
        </p:nvSpPr>
        <p:spPr>
          <a:xfrm>
            <a:off x="1116000" y="851040"/>
            <a:ext cx="3600360" cy="1554120"/>
          </a:xfrm>
          <a:prstGeom prst="rect">
            <a:avLst/>
          </a:prstGeom>
          <a:solidFill>
            <a:srgbClr val="FFC000"/>
          </a:solid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sz="1600" b="1" u="sng">
                <a:latin typeface="Calibri"/>
              </a:rPr>
              <a:t>DIGITOSSINA</a:t>
            </a:r>
            <a:r>
              <a:rPr lang="it-IT" sz="1600" b="1">
                <a:latin typeface="Calibri"/>
              </a:rPr>
              <a:t> </a:t>
            </a:r>
            <a:r>
              <a:rPr lang="it-IT" sz="1600" b="1" u="sng">
                <a:latin typeface="Calibri"/>
              </a:rPr>
              <a:t>molto liposolubile</a:t>
            </a:r>
            <a:r>
              <a:rPr lang="it-IT" sz="1600">
                <a:latin typeface="Calibri"/>
              </a:rPr>
              <a:t>; </a:t>
            </a:r>
            <a:endParaRPr/>
          </a:p>
          <a:p>
            <a:pPr algn="just">
              <a:lnSpc>
                <a:spcPct val="100000"/>
              </a:lnSpc>
            </a:pPr>
            <a:r>
              <a:rPr lang="it-IT" sz="1600">
                <a:latin typeface="Calibri"/>
              </a:rPr>
              <a:t>ben assorbita per OS; molto legata alle PP; emivita lunga; ricircolo entero-epatico. Induttore enzimatico</a:t>
            </a:r>
            <a:endParaRPr/>
          </a:p>
          <a:p>
            <a:pPr algn="just">
              <a:lnSpc>
                <a:spcPct val="100000"/>
              </a:lnSpc>
            </a:pPr>
            <a:r>
              <a:rPr lang="it-IT" sz="1600">
                <a:latin typeface="Calibri"/>
              </a:rPr>
              <a:t>ATTENZIONE ALLE CONDIZIONI CHE RIDUCONO </a:t>
            </a:r>
            <a:r>
              <a:rPr lang="it-IT" sz="1600" b="1">
                <a:latin typeface="Calibri"/>
              </a:rPr>
              <a:t>LA FUNZIONE EPATICA</a:t>
            </a:r>
            <a:endParaRPr/>
          </a:p>
        </p:txBody>
      </p:sp>
      <p:sp>
        <p:nvSpPr>
          <p:cNvPr id="257" name="CustomShape 6"/>
          <p:cNvSpPr/>
          <p:nvPr/>
        </p:nvSpPr>
        <p:spPr>
          <a:xfrm>
            <a:off x="4859280" y="851040"/>
            <a:ext cx="3168720" cy="1554120"/>
          </a:xfrm>
          <a:prstGeom prst="rect">
            <a:avLst/>
          </a:prstGeom>
          <a:solidFill>
            <a:srgbClr val="9C9CDF"/>
          </a:solid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sz="1600" b="1" u="sng">
                <a:solidFill>
                  <a:srgbClr val="0000FF"/>
                </a:solidFill>
                <a:latin typeface="Calibri"/>
              </a:rPr>
              <a:t>DIGOSSINA</a:t>
            </a:r>
            <a:r>
              <a:rPr lang="it-IT" sz="1600" b="1">
                <a:solidFill>
                  <a:srgbClr val="0000FF"/>
                </a:solidFill>
                <a:latin typeface="Calibri"/>
              </a:rPr>
              <a:t> </a:t>
            </a:r>
            <a:r>
              <a:rPr lang="it-IT" sz="1600" b="1" u="sng">
                <a:solidFill>
                  <a:srgbClr val="0000FF"/>
                </a:solidFill>
                <a:latin typeface="Calibri"/>
              </a:rPr>
              <a:t>più idrosolubile</a:t>
            </a:r>
            <a:r>
              <a:rPr lang="it-IT" sz="1600">
                <a:solidFill>
                  <a:srgbClr val="0000FF"/>
                </a:solidFill>
                <a:latin typeface="Calibri"/>
              </a:rPr>
              <a:t>; </a:t>
            </a:r>
            <a:endParaRPr/>
          </a:p>
          <a:p>
            <a:pPr algn="just">
              <a:lnSpc>
                <a:spcPct val="100000"/>
              </a:lnSpc>
            </a:pPr>
            <a:r>
              <a:rPr lang="it-IT" sz="1600">
                <a:solidFill>
                  <a:srgbClr val="0000FF"/>
                </a:solidFill>
                <a:latin typeface="Calibri"/>
              </a:rPr>
              <a:t>somministrabile per OS e EV; meno legata alle PP; emivita più breve; eliminata per via renale</a:t>
            </a:r>
            <a:endParaRPr/>
          </a:p>
          <a:p>
            <a:pPr algn="just">
              <a:lnSpc>
                <a:spcPct val="100000"/>
              </a:lnSpc>
            </a:pPr>
            <a:r>
              <a:rPr lang="it-IT" sz="1600">
                <a:solidFill>
                  <a:srgbClr val="0000FF"/>
                </a:solidFill>
                <a:latin typeface="Calibri"/>
              </a:rPr>
              <a:t>ATTENZIONE ALLE CONDIZIONI CHE LIMITANO </a:t>
            </a:r>
            <a:r>
              <a:rPr lang="it-IT" sz="1600" b="1">
                <a:solidFill>
                  <a:srgbClr val="0000FF"/>
                </a:solidFill>
                <a:latin typeface="Calibri"/>
              </a:rPr>
              <a:t>L’ELIMINAZIONE RENALE</a:t>
            </a:r>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Picture 17" descr="01f5-ori"/>
          <p:cNvPicPr/>
          <p:nvPr/>
        </p:nvPicPr>
        <p:blipFill>
          <a:blip r:embed="rId2" cstate="print"/>
          <a:srcRect l="7480" t="22010" r="30588" b="24676"/>
          <a:stretch/>
        </p:blipFill>
        <p:spPr>
          <a:xfrm>
            <a:off x="2411640" y="1629360"/>
            <a:ext cx="4249080" cy="2880360"/>
          </a:xfrm>
          <a:prstGeom prst="rect">
            <a:avLst/>
          </a:prstGeom>
          <a:ln>
            <a:noFill/>
          </a:ln>
        </p:spPr>
      </p:pic>
      <p:sp>
        <p:nvSpPr>
          <p:cNvPr id="259" name="CustomShape 1"/>
          <p:cNvSpPr/>
          <p:nvPr/>
        </p:nvSpPr>
        <p:spPr>
          <a:xfrm>
            <a:off x="3025800" y="4449960"/>
            <a:ext cx="374508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b="1">
                <a:solidFill>
                  <a:srgbClr val="0000FF"/>
                </a:solidFill>
                <a:latin typeface="Calibri"/>
              </a:rPr>
              <a:t>0.5          1           1.5         2          2.5 </a:t>
            </a:r>
            <a:endParaRPr/>
          </a:p>
        </p:txBody>
      </p:sp>
      <p:sp>
        <p:nvSpPr>
          <p:cNvPr id="260" name="Line 2"/>
          <p:cNvSpPr/>
          <p:nvPr/>
        </p:nvSpPr>
        <p:spPr>
          <a:xfrm>
            <a:off x="2503440" y="1624320"/>
            <a:ext cx="0" cy="2743200"/>
          </a:xfrm>
          <a:prstGeom prst="line">
            <a:avLst/>
          </a:prstGeom>
          <a:ln w="38160">
            <a:solidFill>
              <a:srgbClr val="0000FF"/>
            </a:solidFill>
            <a:miter/>
            <a:tailEnd type="oval" w="med" len="med"/>
          </a:ln>
        </p:spPr>
      </p:sp>
      <p:sp>
        <p:nvSpPr>
          <p:cNvPr id="261" name="Line 3"/>
          <p:cNvSpPr/>
          <p:nvPr/>
        </p:nvSpPr>
        <p:spPr>
          <a:xfrm flipH="1">
            <a:off x="2452320" y="4367520"/>
            <a:ext cx="4942440" cy="0"/>
          </a:xfrm>
          <a:prstGeom prst="line">
            <a:avLst/>
          </a:prstGeom>
          <a:ln w="38160">
            <a:solidFill>
              <a:srgbClr val="0000FF"/>
            </a:solidFill>
            <a:miter/>
          </a:ln>
        </p:spPr>
      </p:sp>
      <p:sp>
        <p:nvSpPr>
          <p:cNvPr id="262" name="Line 4"/>
          <p:cNvSpPr/>
          <p:nvPr/>
        </p:nvSpPr>
        <p:spPr>
          <a:xfrm>
            <a:off x="3254400" y="4367520"/>
            <a:ext cx="0" cy="75960"/>
          </a:xfrm>
          <a:prstGeom prst="line">
            <a:avLst/>
          </a:prstGeom>
          <a:ln w="38160">
            <a:solidFill>
              <a:srgbClr val="0000FF"/>
            </a:solidFill>
            <a:miter/>
          </a:ln>
        </p:spPr>
      </p:sp>
      <p:sp>
        <p:nvSpPr>
          <p:cNvPr id="263" name="Line 5"/>
          <p:cNvSpPr/>
          <p:nvPr/>
        </p:nvSpPr>
        <p:spPr>
          <a:xfrm>
            <a:off x="4732560" y="4367520"/>
            <a:ext cx="0" cy="75960"/>
          </a:xfrm>
          <a:prstGeom prst="line">
            <a:avLst/>
          </a:prstGeom>
          <a:ln w="38160">
            <a:solidFill>
              <a:srgbClr val="0000FF"/>
            </a:solidFill>
            <a:miter/>
          </a:ln>
        </p:spPr>
      </p:sp>
      <p:sp>
        <p:nvSpPr>
          <p:cNvPr id="264" name="Line 6"/>
          <p:cNvSpPr/>
          <p:nvPr/>
        </p:nvSpPr>
        <p:spPr>
          <a:xfrm>
            <a:off x="5432760" y="4367520"/>
            <a:ext cx="0" cy="75960"/>
          </a:xfrm>
          <a:prstGeom prst="line">
            <a:avLst/>
          </a:prstGeom>
          <a:ln w="38160">
            <a:solidFill>
              <a:srgbClr val="0000FF"/>
            </a:solidFill>
            <a:miter/>
          </a:ln>
        </p:spPr>
      </p:sp>
      <p:sp>
        <p:nvSpPr>
          <p:cNvPr id="265" name="CustomShape 7"/>
          <p:cNvSpPr/>
          <p:nvPr/>
        </p:nvSpPr>
        <p:spPr>
          <a:xfrm rot="16200000">
            <a:off x="1104120" y="2729160"/>
            <a:ext cx="2311560" cy="398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000" b="1">
                <a:solidFill>
                  <a:srgbClr val="4D4D4D"/>
                </a:solidFill>
                <a:latin typeface="Calibri"/>
              </a:rPr>
              <a:t>Effetto (%)</a:t>
            </a:r>
            <a:endParaRPr/>
          </a:p>
        </p:txBody>
      </p:sp>
      <p:sp>
        <p:nvSpPr>
          <p:cNvPr id="266" name="CustomShape 8"/>
          <p:cNvSpPr/>
          <p:nvPr/>
        </p:nvSpPr>
        <p:spPr>
          <a:xfrm>
            <a:off x="2123640" y="4740480"/>
            <a:ext cx="5473080" cy="398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sz="2000" b="1">
                <a:solidFill>
                  <a:srgbClr val="4D4D4D"/>
                </a:solidFill>
                <a:latin typeface="Calibri"/>
              </a:rPr>
              <a:t>Concentrazioni plasmatiche di digossina (ng/ml)</a:t>
            </a:r>
            <a:endParaRPr/>
          </a:p>
        </p:txBody>
      </p:sp>
      <p:sp>
        <p:nvSpPr>
          <p:cNvPr id="267" name="Line 9"/>
          <p:cNvSpPr/>
          <p:nvPr/>
        </p:nvSpPr>
        <p:spPr>
          <a:xfrm>
            <a:off x="4007160" y="4372560"/>
            <a:ext cx="0" cy="75960"/>
          </a:xfrm>
          <a:prstGeom prst="line">
            <a:avLst/>
          </a:prstGeom>
          <a:ln w="38160">
            <a:solidFill>
              <a:srgbClr val="0000FF"/>
            </a:solidFill>
            <a:miter/>
          </a:ln>
        </p:spPr>
      </p:sp>
      <p:sp>
        <p:nvSpPr>
          <p:cNvPr id="268" name="Line 10"/>
          <p:cNvSpPr/>
          <p:nvPr/>
        </p:nvSpPr>
        <p:spPr>
          <a:xfrm>
            <a:off x="6147360" y="4372560"/>
            <a:ext cx="0" cy="75960"/>
          </a:xfrm>
          <a:prstGeom prst="line">
            <a:avLst/>
          </a:prstGeom>
          <a:ln w="38160">
            <a:solidFill>
              <a:srgbClr val="0000FF"/>
            </a:solidFill>
            <a:miter/>
          </a:ln>
        </p:spPr>
      </p:sp>
      <p:sp>
        <p:nvSpPr>
          <p:cNvPr id="269" name="CustomShape 11"/>
          <p:cNvSpPr/>
          <p:nvPr/>
        </p:nvSpPr>
        <p:spPr>
          <a:xfrm>
            <a:off x="2555640" y="1557360"/>
            <a:ext cx="3529440" cy="398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sz="2000" b="1">
                <a:solidFill>
                  <a:srgbClr val="4D4D4D"/>
                </a:solidFill>
                <a:latin typeface="Calibri"/>
              </a:rPr>
              <a:t>EFFETTO TERAPEUTICO</a:t>
            </a:r>
            <a:endParaRPr/>
          </a:p>
        </p:txBody>
      </p:sp>
      <p:sp>
        <p:nvSpPr>
          <p:cNvPr id="270" name="CustomShape 12"/>
          <p:cNvSpPr/>
          <p:nvPr/>
        </p:nvSpPr>
        <p:spPr>
          <a:xfrm>
            <a:off x="5796360" y="3861720"/>
            <a:ext cx="2160360" cy="398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sz="2000" b="1">
                <a:latin typeface="Calibri"/>
              </a:rPr>
              <a:t>EFFETTO TOSSICO</a:t>
            </a:r>
            <a:endParaRPr/>
          </a:p>
        </p:txBody>
      </p:sp>
      <p:sp>
        <p:nvSpPr>
          <p:cNvPr id="271" name="CustomShape 13"/>
          <p:cNvSpPr/>
          <p:nvPr/>
        </p:nvSpPr>
        <p:spPr>
          <a:xfrm>
            <a:off x="179280" y="0"/>
            <a:ext cx="8713800" cy="620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it-IT" sz="2400" b="1">
                <a:solidFill>
                  <a:srgbClr val="C00000"/>
                </a:solidFill>
                <a:latin typeface="Calibri"/>
              </a:rPr>
              <a:t>I DIGITALICI HANNO UN BASSO INDICE TERAPEUTICO</a:t>
            </a:r>
            <a:endParaRPr/>
          </a:p>
        </p:txBody>
      </p:sp>
      <p:sp>
        <p:nvSpPr>
          <p:cNvPr id="272" name="Line 14"/>
          <p:cNvSpPr/>
          <p:nvPr/>
        </p:nvSpPr>
        <p:spPr>
          <a:xfrm>
            <a:off x="826920" y="620640"/>
            <a:ext cx="7315200" cy="0"/>
          </a:xfrm>
          <a:prstGeom prst="line">
            <a:avLst/>
          </a:prstGeom>
          <a:ln w="9360">
            <a:solidFill>
              <a:srgbClr val="C00000"/>
            </a:solidFill>
            <a:miter/>
          </a:ln>
        </p:spPr>
      </p:sp>
      <p:sp>
        <p:nvSpPr>
          <p:cNvPr id="273" name="CustomShape 15"/>
          <p:cNvSpPr/>
          <p:nvPr/>
        </p:nvSpPr>
        <p:spPr>
          <a:xfrm>
            <a:off x="971640" y="765000"/>
            <a:ext cx="705636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a:latin typeface="Calibri"/>
              </a:rPr>
              <a:t>L’effetto tossico da digitalici si manifesta per concentrazioni plasmatiche superiori  </a:t>
            </a:r>
            <a:r>
              <a:rPr lang="it-IT" b="1">
                <a:solidFill>
                  <a:srgbClr val="C00000"/>
                </a:solidFill>
                <a:latin typeface="Calibri"/>
              </a:rPr>
              <a:t>30 ng/ml per la digitossina</a:t>
            </a:r>
            <a:r>
              <a:rPr lang="it-IT">
                <a:latin typeface="Calibri"/>
              </a:rPr>
              <a:t> e a </a:t>
            </a:r>
            <a:r>
              <a:rPr lang="it-IT" b="1">
                <a:solidFill>
                  <a:srgbClr val="69A12B"/>
                </a:solidFill>
                <a:latin typeface="Calibri"/>
              </a:rPr>
              <a:t>2 ng/ml per la digossina</a:t>
            </a:r>
            <a:endParaRPr/>
          </a:p>
        </p:txBody>
      </p:sp>
      <p:sp>
        <p:nvSpPr>
          <p:cNvPr id="274" name="CustomShape 16"/>
          <p:cNvSpPr/>
          <p:nvPr/>
        </p:nvSpPr>
        <p:spPr>
          <a:xfrm>
            <a:off x="1476360" y="5157720"/>
            <a:ext cx="6480360" cy="1465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a:latin typeface="Calibri"/>
              </a:rPr>
              <a:t>Il monitoraggio delle concentrazioni plasmatiche del farmaco deve essere accompagnato da: </a:t>
            </a:r>
            <a:endParaRPr/>
          </a:p>
          <a:p>
            <a:pPr algn="just">
              <a:lnSpc>
                <a:spcPct val="100000"/>
              </a:lnSpc>
              <a:buFont typeface="Symbol" charset="2"/>
              <a:buChar char=""/>
            </a:pPr>
            <a:r>
              <a:rPr lang="it-IT" b="1">
                <a:solidFill>
                  <a:srgbClr val="C00000"/>
                </a:solidFill>
                <a:latin typeface="Calibri"/>
              </a:rPr>
              <a:t>    Valutazione delle concentrazioni di Na e K, </a:t>
            </a:r>
            <a:endParaRPr/>
          </a:p>
          <a:p>
            <a:pPr algn="just">
              <a:lnSpc>
                <a:spcPct val="100000"/>
              </a:lnSpc>
              <a:buFont typeface="Symbol" charset="2"/>
              <a:buChar char=""/>
            </a:pPr>
            <a:r>
              <a:rPr lang="it-IT" b="1">
                <a:solidFill>
                  <a:srgbClr val="C00000"/>
                </a:solidFill>
                <a:latin typeface="Calibri"/>
              </a:rPr>
              <a:t>    Monitoraggio della funzione epatica e renale, </a:t>
            </a:r>
            <a:endParaRPr/>
          </a:p>
          <a:p>
            <a:pPr algn="just">
              <a:lnSpc>
                <a:spcPct val="100000"/>
              </a:lnSpc>
              <a:buFont typeface="Symbol" charset="2"/>
              <a:buChar char=""/>
            </a:pPr>
            <a:r>
              <a:rPr lang="it-IT" b="1">
                <a:solidFill>
                  <a:srgbClr val="C00000"/>
                </a:solidFill>
                <a:latin typeface="Calibri"/>
              </a:rPr>
              <a:t>    Monitoraggio della attività cardiaca (EGC)</a:t>
            </a:r>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CustomShape 1"/>
          <p:cNvSpPr/>
          <p:nvPr/>
        </p:nvSpPr>
        <p:spPr>
          <a:xfrm rot="16200000">
            <a:off x="-329040" y="2993040"/>
            <a:ext cx="396072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b="1">
                <a:solidFill>
                  <a:srgbClr val="4D4D4D"/>
                </a:solidFill>
                <a:latin typeface="Calibri"/>
              </a:rPr>
              <a:t>Concentrazioni plasmatiche di K</a:t>
            </a:r>
            <a:r>
              <a:rPr lang="it-IT" b="1" baseline="30000">
                <a:solidFill>
                  <a:srgbClr val="4D4D4D"/>
                </a:solidFill>
                <a:latin typeface="Calibri"/>
              </a:rPr>
              <a:t>+</a:t>
            </a:r>
            <a:r>
              <a:rPr lang="it-IT" b="1">
                <a:solidFill>
                  <a:srgbClr val="4D4D4D"/>
                </a:solidFill>
                <a:latin typeface="Calibri"/>
              </a:rPr>
              <a:t> (mM)</a:t>
            </a:r>
            <a:endParaRPr/>
          </a:p>
        </p:txBody>
      </p:sp>
      <p:sp>
        <p:nvSpPr>
          <p:cNvPr id="276" name="CustomShape 2"/>
          <p:cNvSpPr/>
          <p:nvPr/>
        </p:nvSpPr>
        <p:spPr>
          <a:xfrm>
            <a:off x="2880720" y="2647080"/>
            <a:ext cx="501840" cy="2160720"/>
          </a:xfrm>
          <a:prstGeom prst="rect">
            <a:avLst/>
          </a:prstGeom>
          <a:gradFill>
            <a:gsLst>
              <a:gs pos="0">
                <a:srgbClr val="FF3300"/>
              </a:gs>
              <a:gs pos="100000">
                <a:srgbClr val="FFFFFF"/>
              </a:gs>
            </a:gsLst>
            <a:lin ang="5400000"/>
          </a:gradFill>
          <a:ln w="12600">
            <a:solidFill>
              <a:srgbClr val="0000FF"/>
            </a:solidFill>
            <a:miter/>
          </a:ln>
        </p:spPr>
        <p:style>
          <a:lnRef idx="0">
            <a:scrgbClr r="0" g="0" b="0"/>
          </a:lnRef>
          <a:fillRef idx="0">
            <a:scrgbClr r="0" g="0" b="0"/>
          </a:fillRef>
          <a:effectRef idx="0">
            <a:scrgbClr r="0" g="0" b="0"/>
          </a:effectRef>
          <a:fontRef idx="minor"/>
        </p:style>
      </p:sp>
      <p:sp>
        <p:nvSpPr>
          <p:cNvPr id="277" name="Line 3"/>
          <p:cNvSpPr/>
          <p:nvPr/>
        </p:nvSpPr>
        <p:spPr>
          <a:xfrm flipV="1">
            <a:off x="2337120" y="1553400"/>
            <a:ext cx="3263400" cy="2320560"/>
          </a:xfrm>
          <a:prstGeom prst="line">
            <a:avLst/>
          </a:prstGeom>
          <a:ln w="19080">
            <a:solidFill>
              <a:srgbClr val="0000FF"/>
            </a:solidFill>
            <a:miter/>
          </a:ln>
        </p:spPr>
      </p:sp>
      <p:sp>
        <p:nvSpPr>
          <p:cNvPr id="278" name="Line 4"/>
          <p:cNvSpPr/>
          <p:nvPr/>
        </p:nvSpPr>
        <p:spPr>
          <a:xfrm>
            <a:off x="2337120" y="1473120"/>
            <a:ext cx="0" cy="3360960"/>
          </a:xfrm>
          <a:prstGeom prst="line">
            <a:avLst/>
          </a:prstGeom>
          <a:ln w="38160">
            <a:solidFill>
              <a:srgbClr val="0000FF"/>
            </a:solidFill>
            <a:miter/>
            <a:tailEnd type="oval" w="med" len="med"/>
          </a:ln>
        </p:spPr>
      </p:sp>
      <p:sp>
        <p:nvSpPr>
          <p:cNvPr id="279" name="Line 5"/>
          <p:cNvSpPr/>
          <p:nvPr/>
        </p:nvSpPr>
        <p:spPr>
          <a:xfrm flipH="1">
            <a:off x="2252880" y="4834440"/>
            <a:ext cx="4183560" cy="0"/>
          </a:xfrm>
          <a:prstGeom prst="line">
            <a:avLst/>
          </a:prstGeom>
          <a:ln w="38160">
            <a:solidFill>
              <a:srgbClr val="0000FF"/>
            </a:solidFill>
            <a:miter/>
          </a:ln>
        </p:spPr>
      </p:sp>
      <p:sp>
        <p:nvSpPr>
          <p:cNvPr id="280" name="Line 6"/>
          <p:cNvSpPr/>
          <p:nvPr/>
        </p:nvSpPr>
        <p:spPr>
          <a:xfrm flipH="1">
            <a:off x="2239200" y="3380760"/>
            <a:ext cx="83160" cy="0"/>
          </a:xfrm>
          <a:prstGeom prst="line">
            <a:avLst/>
          </a:prstGeom>
          <a:ln w="38160">
            <a:solidFill>
              <a:srgbClr val="0000FF"/>
            </a:solidFill>
            <a:miter/>
          </a:ln>
        </p:spPr>
      </p:sp>
      <p:sp>
        <p:nvSpPr>
          <p:cNvPr id="281" name="Line 7"/>
          <p:cNvSpPr/>
          <p:nvPr/>
        </p:nvSpPr>
        <p:spPr>
          <a:xfrm flipH="1">
            <a:off x="2239200" y="2913840"/>
            <a:ext cx="83160" cy="0"/>
          </a:xfrm>
          <a:prstGeom prst="line">
            <a:avLst/>
          </a:prstGeom>
          <a:ln w="38160">
            <a:solidFill>
              <a:srgbClr val="0000FF"/>
            </a:solidFill>
            <a:miter/>
          </a:ln>
        </p:spPr>
      </p:sp>
      <p:sp>
        <p:nvSpPr>
          <p:cNvPr id="282" name="Line 8"/>
          <p:cNvSpPr/>
          <p:nvPr/>
        </p:nvSpPr>
        <p:spPr>
          <a:xfrm flipH="1">
            <a:off x="2239200" y="2446920"/>
            <a:ext cx="83160" cy="0"/>
          </a:xfrm>
          <a:prstGeom prst="line">
            <a:avLst/>
          </a:prstGeom>
          <a:ln w="38160">
            <a:solidFill>
              <a:srgbClr val="0000FF"/>
            </a:solidFill>
            <a:miter/>
          </a:ln>
        </p:spPr>
      </p:sp>
      <p:sp>
        <p:nvSpPr>
          <p:cNvPr id="283" name="Line 9"/>
          <p:cNvSpPr/>
          <p:nvPr/>
        </p:nvSpPr>
        <p:spPr>
          <a:xfrm flipH="1">
            <a:off x="2239200" y="1993320"/>
            <a:ext cx="83160" cy="0"/>
          </a:xfrm>
          <a:prstGeom prst="line">
            <a:avLst/>
          </a:prstGeom>
          <a:ln w="38160">
            <a:solidFill>
              <a:srgbClr val="0000FF"/>
            </a:solidFill>
            <a:miter/>
          </a:ln>
        </p:spPr>
      </p:sp>
      <p:sp>
        <p:nvSpPr>
          <p:cNvPr id="284" name="Line 10"/>
          <p:cNvSpPr/>
          <p:nvPr/>
        </p:nvSpPr>
        <p:spPr>
          <a:xfrm flipH="1">
            <a:off x="2239200" y="1526400"/>
            <a:ext cx="83160" cy="0"/>
          </a:xfrm>
          <a:prstGeom prst="line">
            <a:avLst/>
          </a:prstGeom>
          <a:ln w="38160">
            <a:solidFill>
              <a:srgbClr val="0000FF"/>
            </a:solidFill>
            <a:miter/>
          </a:ln>
        </p:spPr>
      </p:sp>
      <p:sp>
        <p:nvSpPr>
          <p:cNvPr id="285" name="Line 11"/>
          <p:cNvSpPr/>
          <p:nvPr/>
        </p:nvSpPr>
        <p:spPr>
          <a:xfrm flipH="1">
            <a:off x="2239200" y="3861000"/>
            <a:ext cx="83160" cy="0"/>
          </a:xfrm>
          <a:prstGeom prst="line">
            <a:avLst/>
          </a:prstGeom>
          <a:ln w="38160">
            <a:solidFill>
              <a:srgbClr val="0000FF"/>
            </a:solidFill>
            <a:miter/>
          </a:ln>
        </p:spPr>
      </p:sp>
      <p:sp>
        <p:nvSpPr>
          <p:cNvPr id="286" name="Line 12"/>
          <p:cNvSpPr/>
          <p:nvPr/>
        </p:nvSpPr>
        <p:spPr>
          <a:xfrm flipH="1">
            <a:off x="2239200" y="4327920"/>
            <a:ext cx="83160" cy="0"/>
          </a:xfrm>
          <a:prstGeom prst="line">
            <a:avLst/>
          </a:prstGeom>
          <a:ln w="38160">
            <a:solidFill>
              <a:srgbClr val="0000FF"/>
            </a:solidFill>
            <a:miter/>
          </a:ln>
        </p:spPr>
      </p:sp>
      <p:sp>
        <p:nvSpPr>
          <p:cNvPr id="287" name="Line 13"/>
          <p:cNvSpPr/>
          <p:nvPr/>
        </p:nvSpPr>
        <p:spPr>
          <a:xfrm flipH="1">
            <a:off x="2239200" y="4808160"/>
            <a:ext cx="83160" cy="0"/>
          </a:xfrm>
          <a:prstGeom prst="line">
            <a:avLst/>
          </a:prstGeom>
          <a:ln w="38160">
            <a:solidFill>
              <a:srgbClr val="0000FF"/>
            </a:solidFill>
            <a:miter/>
          </a:ln>
        </p:spPr>
      </p:sp>
      <p:sp>
        <p:nvSpPr>
          <p:cNvPr id="288" name="Line 14"/>
          <p:cNvSpPr/>
          <p:nvPr/>
        </p:nvSpPr>
        <p:spPr>
          <a:xfrm>
            <a:off x="2867040" y="4834440"/>
            <a:ext cx="0" cy="79920"/>
          </a:xfrm>
          <a:prstGeom prst="line">
            <a:avLst/>
          </a:prstGeom>
          <a:ln w="38160">
            <a:solidFill>
              <a:srgbClr val="0000FF"/>
            </a:solidFill>
            <a:miter/>
          </a:ln>
        </p:spPr>
      </p:sp>
      <p:sp>
        <p:nvSpPr>
          <p:cNvPr id="289" name="Line 15"/>
          <p:cNvSpPr/>
          <p:nvPr/>
        </p:nvSpPr>
        <p:spPr>
          <a:xfrm>
            <a:off x="4930920" y="4834440"/>
            <a:ext cx="0" cy="79920"/>
          </a:xfrm>
          <a:prstGeom prst="line">
            <a:avLst/>
          </a:prstGeom>
          <a:ln w="38160">
            <a:solidFill>
              <a:srgbClr val="0000FF"/>
            </a:solidFill>
            <a:miter/>
          </a:ln>
        </p:spPr>
      </p:sp>
      <p:sp>
        <p:nvSpPr>
          <p:cNvPr id="290" name="Line 16"/>
          <p:cNvSpPr/>
          <p:nvPr/>
        </p:nvSpPr>
        <p:spPr>
          <a:xfrm>
            <a:off x="5447160" y="4834440"/>
            <a:ext cx="0" cy="79920"/>
          </a:xfrm>
          <a:prstGeom prst="line">
            <a:avLst/>
          </a:prstGeom>
          <a:ln w="38160">
            <a:solidFill>
              <a:srgbClr val="0000FF"/>
            </a:solidFill>
            <a:miter/>
          </a:ln>
        </p:spPr>
      </p:sp>
      <p:sp>
        <p:nvSpPr>
          <p:cNvPr id="291" name="Line 17"/>
          <p:cNvSpPr/>
          <p:nvPr/>
        </p:nvSpPr>
        <p:spPr>
          <a:xfrm>
            <a:off x="3396960" y="4861440"/>
            <a:ext cx="0" cy="79560"/>
          </a:xfrm>
          <a:prstGeom prst="line">
            <a:avLst/>
          </a:prstGeom>
          <a:ln w="38160">
            <a:solidFill>
              <a:srgbClr val="0000FF"/>
            </a:solidFill>
            <a:miter/>
          </a:ln>
        </p:spPr>
      </p:sp>
      <p:sp>
        <p:nvSpPr>
          <p:cNvPr id="292" name="Line 18"/>
          <p:cNvSpPr/>
          <p:nvPr/>
        </p:nvSpPr>
        <p:spPr>
          <a:xfrm>
            <a:off x="3899160" y="4834440"/>
            <a:ext cx="0" cy="79920"/>
          </a:xfrm>
          <a:prstGeom prst="line">
            <a:avLst/>
          </a:prstGeom>
          <a:ln w="38160">
            <a:solidFill>
              <a:srgbClr val="0000FF"/>
            </a:solidFill>
            <a:miter/>
          </a:ln>
        </p:spPr>
      </p:sp>
      <p:sp>
        <p:nvSpPr>
          <p:cNvPr id="293" name="Line 19"/>
          <p:cNvSpPr/>
          <p:nvPr/>
        </p:nvSpPr>
        <p:spPr>
          <a:xfrm>
            <a:off x="4428720" y="4834440"/>
            <a:ext cx="0" cy="79920"/>
          </a:xfrm>
          <a:prstGeom prst="line">
            <a:avLst/>
          </a:prstGeom>
          <a:ln w="38160">
            <a:solidFill>
              <a:srgbClr val="0000FF"/>
            </a:solidFill>
            <a:miter/>
          </a:ln>
        </p:spPr>
      </p:sp>
      <p:sp>
        <p:nvSpPr>
          <p:cNvPr id="294" name="Line 20"/>
          <p:cNvSpPr/>
          <p:nvPr/>
        </p:nvSpPr>
        <p:spPr>
          <a:xfrm>
            <a:off x="5949360" y="4834440"/>
            <a:ext cx="0" cy="79920"/>
          </a:xfrm>
          <a:prstGeom prst="line">
            <a:avLst/>
          </a:prstGeom>
          <a:ln w="38160">
            <a:solidFill>
              <a:srgbClr val="0000FF"/>
            </a:solidFill>
            <a:miter/>
          </a:ln>
        </p:spPr>
      </p:sp>
      <p:sp>
        <p:nvSpPr>
          <p:cNvPr id="295" name="CustomShape 21"/>
          <p:cNvSpPr/>
          <p:nvPr/>
        </p:nvSpPr>
        <p:spPr>
          <a:xfrm>
            <a:off x="5349600" y="3007080"/>
            <a:ext cx="8316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296" name="CustomShape 22"/>
          <p:cNvSpPr/>
          <p:nvPr/>
        </p:nvSpPr>
        <p:spPr>
          <a:xfrm>
            <a:off x="5753880" y="2246760"/>
            <a:ext cx="8316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297" name="CustomShape 23"/>
          <p:cNvSpPr/>
          <p:nvPr/>
        </p:nvSpPr>
        <p:spPr>
          <a:xfrm>
            <a:off x="6060600" y="2380320"/>
            <a:ext cx="8316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298" name="CustomShape 24"/>
          <p:cNvSpPr/>
          <p:nvPr/>
        </p:nvSpPr>
        <p:spPr>
          <a:xfrm>
            <a:off x="6144120" y="214020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299" name="CustomShape 25"/>
          <p:cNvSpPr/>
          <p:nvPr/>
        </p:nvSpPr>
        <p:spPr>
          <a:xfrm>
            <a:off x="5293800" y="2206800"/>
            <a:ext cx="8316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00" name="CustomShape 26"/>
          <p:cNvSpPr/>
          <p:nvPr/>
        </p:nvSpPr>
        <p:spPr>
          <a:xfrm>
            <a:off x="5279760" y="191340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01" name="CustomShape 27"/>
          <p:cNvSpPr/>
          <p:nvPr/>
        </p:nvSpPr>
        <p:spPr>
          <a:xfrm>
            <a:off x="5126040" y="214020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02" name="CustomShape 28"/>
          <p:cNvSpPr/>
          <p:nvPr/>
        </p:nvSpPr>
        <p:spPr>
          <a:xfrm>
            <a:off x="5084280" y="1927080"/>
            <a:ext cx="83520" cy="7956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03" name="CustomShape 29"/>
          <p:cNvSpPr/>
          <p:nvPr/>
        </p:nvSpPr>
        <p:spPr>
          <a:xfrm>
            <a:off x="3620160" y="167328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04" name="CustomShape 30"/>
          <p:cNvSpPr/>
          <p:nvPr/>
        </p:nvSpPr>
        <p:spPr>
          <a:xfrm>
            <a:off x="4345560" y="2193480"/>
            <a:ext cx="8316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05" name="CustomShape 31"/>
          <p:cNvSpPr/>
          <p:nvPr/>
        </p:nvSpPr>
        <p:spPr>
          <a:xfrm>
            <a:off x="4721760" y="232704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06" name="CustomShape 32"/>
          <p:cNvSpPr/>
          <p:nvPr/>
        </p:nvSpPr>
        <p:spPr>
          <a:xfrm>
            <a:off x="4777560" y="2753640"/>
            <a:ext cx="83520" cy="7956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07" name="CustomShape 33"/>
          <p:cNvSpPr/>
          <p:nvPr/>
        </p:nvSpPr>
        <p:spPr>
          <a:xfrm>
            <a:off x="4735440" y="266040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08" name="CustomShape 34"/>
          <p:cNvSpPr/>
          <p:nvPr/>
        </p:nvSpPr>
        <p:spPr>
          <a:xfrm>
            <a:off x="4582080" y="262044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09" name="CustomShape 35"/>
          <p:cNvSpPr/>
          <p:nvPr/>
        </p:nvSpPr>
        <p:spPr>
          <a:xfrm>
            <a:off x="4401000" y="2633400"/>
            <a:ext cx="8316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10" name="CustomShape 36"/>
          <p:cNvSpPr/>
          <p:nvPr/>
        </p:nvSpPr>
        <p:spPr>
          <a:xfrm>
            <a:off x="4345560" y="2473560"/>
            <a:ext cx="8316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11" name="CustomShape 37"/>
          <p:cNvSpPr/>
          <p:nvPr/>
        </p:nvSpPr>
        <p:spPr>
          <a:xfrm>
            <a:off x="4373280" y="242028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12" name="CustomShape 38"/>
          <p:cNvSpPr/>
          <p:nvPr/>
        </p:nvSpPr>
        <p:spPr>
          <a:xfrm>
            <a:off x="4192200" y="2540160"/>
            <a:ext cx="8316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13" name="CustomShape 39"/>
          <p:cNvSpPr/>
          <p:nvPr/>
        </p:nvSpPr>
        <p:spPr>
          <a:xfrm>
            <a:off x="4233600" y="287352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14" name="CustomShape 40"/>
          <p:cNvSpPr/>
          <p:nvPr/>
        </p:nvSpPr>
        <p:spPr>
          <a:xfrm>
            <a:off x="4108320" y="259344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15" name="CustomShape 41"/>
          <p:cNvSpPr/>
          <p:nvPr/>
        </p:nvSpPr>
        <p:spPr>
          <a:xfrm>
            <a:off x="4192200" y="2647080"/>
            <a:ext cx="83160" cy="7956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16" name="CustomShape 42"/>
          <p:cNvSpPr/>
          <p:nvPr/>
        </p:nvSpPr>
        <p:spPr>
          <a:xfrm>
            <a:off x="4094280" y="2673720"/>
            <a:ext cx="8316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17" name="CustomShape 43"/>
          <p:cNvSpPr/>
          <p:nvPr/>
        </p:nvSpPr>
        <p:spPr>
          <a:xfrm>
            <a:off x="4150080" y="2740680"/>
            <a:ext cx="83160" cy="7956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18" name="CustomShape 44"/>
          <p:cNvSpPr/>
          <p:nvPr/>
        </p:nvSpPr>
        <p:spPr>
          <a:xfrm>
            <a:off x="4024440" y="2753640"/>
            <a:ext cx="83520" cy="7956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19" name="CustomShape 45"/>
          <p:cNvSpPr/>
          <p:nvPr/>
        </p:nvSpPr>
        <p:spPr>
          <a:xfrm>
            <a:off x="4080240" y="238032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20" name="CustomShape 46"/>
          <p:cNvSpPr/>
          <p:nvPr/>
        </p:nvSpPr>
        <p:spPr>
          <a:xfrm>
            <a:off x="3940920" y="2286720"/>
            <a:ext cx="8316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21" name="CustomShape 47"/>
          <p:cNvSpPr/>
          <p:nvPr/>
        </p:nvSpPr>
        <p:spPr>
          <a:xfrm>
            <a:off x="3899160" y="2380320"/>
            <a:ext cx="8316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22" name="CustomShape 48"/>
          <p:cNvSpPr/>
          <p:nvPr/>
        </p:nvSpPr>
        <p:spPr>
          <a:xfrm>
            <a:off x="3828960" y="2313720"/>
            <a:ext cx="83520" cy="7956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23" name="CustomShape 49"/>
          <p:cNvSpPr/>
          <p:nvPr/>
        </p:nvSpPr>
        <p:spPr>
          <a:xfrm>
            <a:off x="3773520" y="223344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24" name="CustomShape 50"/>
          <p:cNvSpPr/>
          <p:nvPr/>
        </p:nvSpPr>
        <p:spPr>
          <a:xfrm>
            <a:off x="3773520" y="210024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25" name="CustomShape 51"/>
          <p:cNvSpPr/>
          <p:nvPr/>
        </p:nvSpPr>
        <p:spPr>
          <a:xfrm>
            <a:off x="3620160" y="228672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26" name="CustomShape 52"/>
          <p:cNvSpPr/>
          <p:nvPr/>
        </p:nvSpPr>
        <p:spPr>
          <a:xfrm>
            <a:off x="3717720" y="234000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27" name="CustomShape 53"/>
          <p:cNvSpPr/>
          <p:nvPr/>
        </p:nvSpPr>
        <p:spPr>
          <a:xfrm>
            <a:off x="3759480" y="2460240"/>
            <a:ext cx="83520" cy="7956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28" name="CustomShape 54"/>
          <p:cNvSpPr/>
          <p:nvPr/>
        </p:nvSpPr>
        <p:spPr>
          <a:xfrm>
            <a:off x="3522240" y="2500560"/>
            <a:ext cx="83520" cy="7956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29" name="CustomShape 55"/>
          <p:cNvSpPr/>
          <p:nvPr/>
        </p:nvSpPr>
        <p:spPr>
          <a:xfrm>
            <a:off x="3452760" y="256716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30" name="CustomShape 56"/>
          <p:cNvSpPr/>
          <p:nvPr/>
        </p:nvSpPr>
        <p:spPr>
          <a:xfrm>
            <a:off x="4010760" y="259344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31" name="CustomShape 57"/>
          <p:cNvSpPr/>
          <p:nvPr/>
        </p:nvSpPr>
        <p:spPr>
          <a:xfrm>
            <a:off x="3926880" y="2607120"/>
            <a:ext cx="83520" cy="7956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32" name="CustomShape 58"/>
          <p:cNvSpPr/>
          <p:nvPr/>
        </p:nvSpPr>
        <p:spPr>
          <a:xfrm>
            <a:off x="3843360" y="2647080"/>
            <a:ext cx="83160" cy="7956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33" name="CustomShape 59"/>
          <p:cNvSpPr/>
          <p:nvPr/>
        </p:nvSpPr>
        <p:spPr>
          <a:xfrm>
            <a:off x="3703680" y="2647080"/>
            <a:ext cx="83520" cy="7956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34" name="CustomShape 60"/>
          <p:cNvSpPr/>
          <p:nvPr/>
        </p:nvSpPr>
        <p:spPr>
          <a:xfrm>
            <a:off x="3717720" y="2740680"/>
            <a:ext cx="83520" cy="7956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35" name="CustomShape 61"/>
          <p:cNvSpPr/>
          <p:nvPr/>
        </p:nvSpPr>
        <p:spPr>
          <a:xfrm>
            <a:off x="3815280" y="278028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36" name="CustomShape 62"/>
          <p:cNvSpPr/>
          <p:nvPr/>
        </p:nvSpPr>
        <p:spPr>
          <a:xfrm>
            <a:off x="3871080" y="283356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37" name="CustomShape 63"/>
          <p:cNvSpPr/>
          <p:nvPr/>
        </p:nvSpPr>
        <p:spPr>
          <a:xfrm>
            <a:off x="3843360" y="2913840"/>
            <a:ext cx="8316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38" name="CustomShape 64"/>
          <p:cNvSpPr/>
          <p:nvPr/>
        </p:nvSpPr>
        <p:spPr>
          <a:xfrm>
            <a:off x="3536640" y="2793960"/>
            <a:ext cx="83160" cy="7956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39" name="CustomShape 65"/>
          <p:cNvSpPr/>
          <p:nvPr/>
        </p:nvSpPr>
        <p:spPr>
          <a:xfrm>
            <a:off x="3633840" y="283356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40" name="CustomShape 66"/>
          <p:cNvSpPr/>
          <p:nvPr/>
        </p:nvSpPr>
        <p:spPr>
          <a:xfrm>
            <a:off x="3731400" y="2847240"/>
            <a:ext cx="83520" cy="7956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41" name="CustomShape 67"/>
          <p:cNvSpPr/>
          <p:nvPr/>
        </p:nvSpPr>
        <p:spPr>
          <a:xfrm>
            <a:off x="3731400" y="2940480"/>
            <a:ext cx="83520" cy="7956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42" name="CustomShape 68"/>
          <p:cNvSpPr/>
          <p:nvPr/>
        </p:nvSpPr>
        <p:spPr>
          <a:xfrm>
            <a:off x="3731400" y="307368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43" name="CustomShape 69"/>
          <p:cNvSpPr/>
          <p:nvPr/>
        </p:nvSpPr>
        <p:spPr>
          <a:xfrm>
            <a:off x="3731400" y="3460680"/>
            <a:ext cx="83520" cy="7956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44" name="CustomShape 70"/>
          <p:cNvSpPr/>
          <p:nvPr/>
        </p:nvSpPr>
        <p:spPr>
          <a:xfrm>
            <a:off x="3466440" y="3220920"/>
            <a:ext cx="83520" cy="7956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45" name="CustomShape 71"/>
          <p:cNvSpPr/>
          <p:nvPr/>
        </p:nvSpPr>
        <p:spPr>
          <a:xfrm>
            <a:off x="3327120" y="339408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46" name="CustomShape 72"/>
          <p:cNvSpPr/>
          <p:nvPr/>
        </p:nvSpPr>
        <p:spPr>
          <a:xfrm>
            <a:off x="3257640" y="331380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47" name="CustomShape 73"/>
          <p:cNvSpPr/>
          <p:nvPr/>
        </p:nvSpPr>
        <p:spPr>
          <a:xfrm>
            <a:off x="3131640" y="319392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48" name="CustomShape 74"/>
          <p:cNvSpPr/>
          <p:nvPr/>
        </p:nvSpPr>
        <p:spPr>
          <a:xfrm>
            <a:off x="3159720" y="331380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49" name="CustomShape 75"/>
          <p:cNvSpPr/>
          <p:nvPr/>
        </p:nvSpPr>
        <p:spPr>
          <a:xfrm>
            <a:off x="3076200" y="331380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50" name="CustomShape 76"/>
          <p:cNvSpPr/>
          <p:nvPr/>
        </p:nvSpPr>
        <p:spPr>
          <a:xfrm>
            <a:off x="3020400" y="3233880"/>
            <a:ext cx="83520" cy="7956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51" name="CustomShape 77"/>
          <p:cNvSpPr/>
          <p:nvPr/>
        </p:nvSpPr>
        <p:spPr>
          <a:xfrm>
            <a:off x="2978280" y="328716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52" name="CustomShape 78"/>
          <p:cNvSpPr/>
          <p:nvPr/>
        </p:nvSpPr>
        <p:spPr>
          <a:xfrm>
            <a:off x="2867040" y="3233880"/>
            <a:ext cx="83520" cy="7956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53" name="CustomShape 79"/>
          <p:cNvSpPr/>
          <p:nvPr/>
        </p:nvSpPr>
        <p:spPr>
          <a:xfrm>
            <a:off x="2783520" y="3233880"/>
            <a:ext cx="83160" cy="7956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54" name="CustomShape 80"/>
          <p:cNvSpPr/>
          <p:nvPr/>
        </p:nvSpPr>
        <p:spPr>
          <a:xfrm>
            <a:off x="2880720" y="334044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55" name="CustomShape 81"/>
          <p:cNvSpPr/>
          <p:nvPr/>
        </p:nvSpPr>
        <p:spPr>
          <a:xfrm>
            <a:off x="2839320" y="3353760"/>
            <a:ext cx="8316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56" name="CustomShape 82"/>
          <p:cNvSpPr/>
          <p:nvPr/>
        </p:nvSpPr>
        <p:spPr>
          <a:xfrm>
            <a:off x="2895120" y="3527280"/>
            <a:ext cx="8316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57" name="CustomShape 83"/>
          <p:cNvSpPr/>
          <p:nvPr/>
        </p:nvSpPr>
        <p:spPr>
          <a:xfrm>
            <a:off x="2797200" y="3593880"/>
            <a:ext cx="8316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58" name="CustomShape 84"/>
          <p:cNvSpPr/>
          <p:nvPr/>
        </p:nvSpPr>
        <p:spPr>
          <a:xfrm>
            <a:off x="2657880" y="367416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59" name="CustomShape 85"/>
          <p:cNvSpPr/>
          <p:nvPr/>
        </p:nvSpPr>
        <p:spPr>
          <a:xfrm>
            <a:off x="2406600" y="348732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60" name="CustomShape 86"/>
          <p:cNvSpPr/>
          <p:nvPr/>
        </p:nvSpPr>
        <p:spPr>
          <a:xfrm>
            <a:off x="2643840" y="3300480"/>
            <a:ext cx="8316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61" name="CustomShape 87"/>
          <p:cNvSpPr/>
          <p:nvPr/>
        </p:nvSpPr>
        <p:spPr>
          <a:xfrm>
            <a:off x="2490480" y="3300480"/>
            <a:ext cx="8316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62" name="CustomShape 88"/>
          <p:cNvSpPr/>
          <p:nvPr/>
        </p:nvSpPr>
        <p:spPr>
          <a:xfrm>
            <a:off x="2434680" y="3274200"/>
            <a:ext cx="83160" cy="7956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63" name="CustomShape 89"/>
          <p:cNvSpPr/>
          <p:nvPr/>
        </p:nvSpPr>
        <p:spPr>
          <a:xfrm>
            <a:off x="2518200" y="316692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64" name="CustomShape 90"/>
          <p:cNvSpPr/>
          <p:nvPr/>
        </p:nvSpPr>
        <p:spPr>
          <a:xfrm>
            <a:off x="2476440" y="315396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65" name="CustomShape 91"/>
          <p:cNvSpPr/>
          <p:nvPr/>
        </p:nvSpPr>
        <p:spPr>
          <a:xfrm>
            <a:off x="2364840" y="315396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66" name="CustomShape 92"/>
          <p:cNvSpPr/>
          <p:nvPr/>
        </p:nvSpPr>
        <p:spPr>
          <a:xfrm>
            <a:off x="2351160" y="3834000"/>
            <a:ext cx="83520" cy="79920"/>
          </a:xfrm>
          <a:prstGeom prst="ellipse">
            <a:avLst/>
          </a:prstGeom>
          <a:solidFill>
            <a:srgbClr val="0000FF"/>
          </a:solidFill>
          <a:ln w="12600">
            <a:solidFill>
              <a:srgbClr val="0000FF"/>
            </a:solidFill>
            <a:miter/>
          </a:ln>
        </p:spPr>
        <p:style>
          <a:lnRef idx="0">
            <a:scrgbClr r="0" g="0" b="0"/>
          </a:lnRef>
          <a:fillRef idx="0">
            <a:scrgbClr r="0" g="0" b="0"/>
          </a:fillRef>
          <a:effectRef idx="0">
            <a:scrgbClr r="0" g="0" b="0"/>
          </a:effectRef>
          <a:fontRef idx="minor"/>
        </p:style>
      </p:sp>
      <p:sp>
        <p:nvSpPr>
          <p:cNvPr id="367" name="CustomShape 93"/>
          <p:cNvSpPr/>
          <p:nvPr/>
        </p:nvSpPr>
        <p:spPr>
          <a:xfrm>
            <a:off x="1835280" y="4141080"/>
            <a:ext cx="58536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b="1">
                <a:solidFill>
                  <a:srgbClr val="0000FF"/>
                </a:solidFill>
                <a:latin typeface="Calibri"/>
              </a:rPr>
              <a:t>1</a:t>
            </a:r>
            <a:endParaRPr/>
          </a:p>
        </p:txBody>
      </p:sp>
      <p:sp>
        <p:nvSpPr>
          <p:cNvPr id="368" name="CustomShape 94"/>
          <p:cNvSpPr/>
          <p:nvPr/>
        </p:nvSpPr>
        <p:spPr>
          <a:xfrm>
            <a:off x="1835280" y="4661280"/>
            <a:ext cx="58536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b="1">
                <a:solidFill>
                  <a:srgbClr val="0000FF"/>
                </a:solidFill>
                <a:latin typeface="Calibri"/>
              </a:rPr>
              <a:t>0</a:t>
            </a:r>
            <a:endParaRPr/>
          </a:p>
        </p:txBody>
      </p:sp>
      <p:sp>
        <p:nvSpPr>
          <p:cNvPr id="369" name="CustomShape 95"/>
          <p:cNvSpPr/>
          <p:nvPr/>
        </p:nvSpPr>
        <p:spPr>
          <a:xfrm>
            <a:off x="1835280" y="3674160"/>
            <a:ext cx="58536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b="1">
                <a:solidFill>
                  <a:srgbClr val="0000FF"/>
                </a:solidFill>
                <a:latin typeface="Calibri"/>
              </a:rPr>
              <a:t>2</a:t>
            </a:r>
            <a:endParaRPr/>
          </a:p>
        </p:txBody>
      </p:sp>
      <p:sp>
        <p:nvSpPr>
          <p:cNvPr id="370" name="CustomShape 96"/>
          <p:cNvSpPr/>
          <p:nvPr/>
        </p:nvSpPr>
        <p:spPr>
          <a:xfrm>
            <a:off x="1835280" y="3195360"/>
            <a:ext cx="58536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b="1">
                <a:solidFill>
                  <a:srgbClr val="0000FF"/>
                </a:solidFill>
                <a:latin typeface="Calibri"/>
              </a:rPr>
              <a:t>3</a:t>
            </a:r>
            <a:endParaRPr/>
          </a:p>
        </p:txBody>
      </p:sp>
      <p:sp>
        <p:nvSpPr>
          <p:cNvPr id="371" name="CustomShape 97"/>
          <p:cNvSpPr/>
          <p:nvPr/>
        </p:nvSpPr>
        <p:spPr>
          <a:xfrm>
            <a:off x="1835280" y="2700360"/>
            <a:ext cx="58536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b="1">
                <a:solidFill>
                  <a:srgbClr val="0000FF"/>
                </a:solidFill>
                <a:latin typeface="Calibri"/>
              </a:rPr>
              <a:t>4</a:t>
            </a:r>
            <a:endParaRPr/>
          </a:p>
        </p:txBody>
      </p:sp>
      <p:sp>
        <p:nvSpPr>
          <p:cNvPr id="372" name="CustomShape 98"/>
          <p:cNvSpPr/>
          <p:nvPr/>
        </p:nvSpPr>
        <p:spPr>
          <a:xfrm>
            <a:off x="1848960" y="2273760"/>
            <a:ext cx="585720" cy="337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1600" b="1">
                <a:solidFill>
                  <a:srgbClr val="0000FF"/>
                </a:solidFill>
                <a:latin typeface="Calibri"/>
              </a:rPr>
              <a:t>5</a:t>
            </a:r>
            <a:endParaRPr/>
          </a:p>
        </p:txBody>
      </p:sp>
      <p:sp>
        <p:nvSpPr>
          <p:cNvPr id="373" name="CustomShape 99"/>
          <p:cNvSpPr/>
          <p:nvPr/>
        </p:nvSpPr>
        <p:spPr>
          <a:xfrm>
            <a:off x="2615760" y="4914720"/>
            <a:ext cx="365400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it-IT" b="1">
                <a:solidFill>
                  <a:srgbClr val="0000FF"/>
                </a:solidFill>
                <a:latin typeface="Calibri"/>
              </a:rPr>
              <a:t> 1      2     3      4     5     6     7 </a:t>
            </a:r>
            <a:endParaRPr/>
          </a:p>
        </p:txBody>
      </p:sp>
      <p:sp>
        <p:nvSpPr>
          <p:cNvPr id="374" name="CustomShape 100"/>
          <p:cNvSpPr/>
          <p:nvPr/>
        </p:nvSpPr>
        <p:spPr>
          <a:xfrm>
            <a:off x="1848960" y="1806840"/>
            <a:ext cx="585720" cy="337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1600" b="1">
                <a:solidFill>
                  <a:srgbClr val="0000FF"/>
                </a:solidFill>
                <a:latin typeface="Calibri"/>
              </a:rPr>
              <a:t>6</a:t>
            </a:r>
            <a:endParaRPr/>
          </a:p>
        </p:txBody>
      </p:sp>
      <p:sp>
        <p:nvSpPr>
          <p:cNvPr id="375" name="CustomShape 101"/>
          <p:cNvSpPr/>
          <p:nvPr/>
        </p:nvSpPr>
        <p:spPr>
          <a:xfrm>
            <a:off x="1862640" y="1339920"/>
            <a:ext cx="585720" cy="337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1600" b="1">
                <a:solidFill>
                  <a:srgbClr val="0000FF"/>
                </a:solidFill>
                <a:latin typeface="Calibri"/>
              </a:rPr>
              <a:t>7</a:t>
            </a:r>
            <a:endParaRPr/>
          </a:p>
        </p:txBody>
      </p:sp>
      <p:sp>
        <p:nvSpPr>
          <p:cNvPr id="376" name="CustomShape 102"/>
          <p:cNvSpPr/>
          <p:nvPr/>
        </p:nvSpPr>
        <p:spPr>
          <a:xfrm>
            <a:off x="4763520" y="3553920"/>
            <a:ext cx="2593800" cy="1040400"/>
          </a:xfrm>
          <a:prstGeom prst="ellipse">
            <a:avLst/>
          </a:prstGeom>
          <a:gradFill>
            <a:gsLst>
              <a:gs pos="0">
                <a:srgbClr val="FF3300"/>
              </a:gs>
              <a:gs pos="100000">
                <a:srgbClr val="FFFFFF"/>
              </a:gs>
            </a:gsLst>
            <a:lin ang="5400000"/>
          </a:gradFill>
          <a:ln w="12600">
            <a:solidFill>
              <a:srgbClr val="0000FF"/>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a:lnSpc>
                <a:spcPct val="100000"/>
              </a:lnSpc>
            </a:pPr>
            <a:r>
              <a:rPr lang="it-IT" sz="1600" b="1">
                <a:solidFill>
                  <a:srgbClr val="4D4D4D"/>
                </a:solidFill>
                <a:latin typeface="Calibri"/>
              </a:rPr>
              <a:t>79 Studi di aritmia </a:t>
            </a:r>
            <a:endParaRPr/>
          </a:p>
          <a:p>
            <a:pPr algn="ctr">
              <a:lnSpc>
                <a:spcPct val="100000"/>
              </a:lnSpc>
            </a:pPr>
            <a:r>
              <a:rPr lang="it-IT" sz="1600" b="1">
                <a:solidFill>
                  <a:srgbClr val="4D4D4D"/>
                </a:solidFill>
                <a:latin typeface="Calibri"/>
              </a:rPr>
              <a:t>da digitalici</a:t>
            </a:r>
            <a:r>
              <a:rPr lang="it-IT" sz="1600">
                <a:solidFill>
                  <a:srgbClr val="4D4D4D"/>
                </a:solidFill>
                <a:latin typeface="Calibri"/>
              </a:rPr>
              <a:t> </a:t>
            </a:r>
            <a:endParaRPr/>
          </a:p>
        </p:txBody>
      </p:sp>
      <p:sp>
        <p:nvSpPr>
          <p:cNvPr id="377" name="CustomShape 103"/>
          <p:cNvSpPr/>
          <p:nvPr/>
        </p:nvSpPr>
        <p:spPr>
          <a:xfrm>
            <a:off x="1476360" y="5229360"/>
            <a:ext cx="568944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b="1">
                <a:solidFill>
                  <a:srgbClr val="4D4D4D"/>
                </a:solidFill>
                <a:latin typeface="Calibri"/>
              </a:rPr>
              <a:t>Concentrazioni plasmatiche di digossina (ng/ml)</a:t>
            </a:r>
            <a:endParaRPr/>
          </a:p>
        </p:txBody>
      </p:sp>
      <p:sp>
        <p:nvSpPr>
          <p:cNvPr id="378" name="CustomShape 104"/>
          <p:cNvSpPr/>
          <p:nvPr/>
        </p:nvSpPr>
        <p:spPr>
          <a:xfrm>
            <a:off x="539640" y="189000"/>
            <a:ext cx="8353440" cy="825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400" b="1">
                <a:solidFill>
                  <a:srgbClr val="C00000"/>
                </a:solidFill>
                <a:latin typeface="Calibri"/>
              </a:rPr>
              <a:t>LA TOSSICITA’ DA DIGITALICI E’ INFLUENZATA DALLE CONCENTRAZIONI PLASMATICHE DI POTASSIO</a:t>
            </a:r>
            <a:endParaRPr/>
          </a:p>
        </p:txBody>
      </p:sp>
      <p:sp>
        <p:nvSpPr>
          <p:cNvPr id="379" name="Line 105"/>
          <p:cNvSpPr/>
          <p:nvPr/>
        </p:nvSpPr>
        <p:spPr>
          <a:xfrm>
            <a:off x="826920" y="1052640"/>
            <a:ext cx="7315200" cy="0"/>
          </a:xfrm>
          <a:prstGeom prst="line">
            <a:avLst/>
          </a:prstGeom>
          <a:ln w="9360">
            <a:solidFill>
              <a:srgbClr val="C00000"/>
            </a:solidFill>
            <a:miter/>
          </a:ln>
        </p:spPr>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ottotitolo 2"/>
          <p:cNvSpPr>
            <a:spLocks noGrp="1"/>
          </p:cNvSpPr>
          <p:nvPr>
            <p:ph type="subTitle"/>
          </p:nvPr>
        </p:nvSpPr>
        <p:spPr/>
        <p:txBody>
          <a:bodyPr/>
          <a:lstStyle/>
          <a:p>
            <a:endParaRPr lang="it-IT" dirty="0"/>
          </a:p>
        </p:txBody>
      </p:sp>
      <p:pic>
        <p:nvPicPr>
          <p:cNvPr id="11469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CustomShape 1"/>
          <p:cNvSpPr/>
          <p:nvPr/>
        </p:nvSpPr>
        <p:spPr>
          <a:xfrm>
            <a:off x="142920" y="260280"/>
            <a:ext cx="8893080" cy="520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800" b="1">
                <a:solidFill>
                  <a:srgbClr val="C00000"/>
                </a:solidFill>
                <a:latin typeface="Calibri"/>
              </a:rPr>
              <a:t>SEGNI E SINTOMI DI INTOSSICAZIONE DA DIGITALICI</a:t>
            </a:r>
            <a:endParaRPr/>
          </a:p>
        </p:txBody>
      </p:sp>
      <p:sp>
        <p:nvSpPr>
          <p:cNvPr id="393" name="CustomShape 2"/>
          <p:cNvSpPr/>
          <p:nvPr/>
        </p:nvSpPr>
        <p:spPr>
          <a:xfrm>
            <a:off x="1619280" y="1484280"/>
            <a:ext cx="5616720" cy="649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buFont typeface="Calibri"/>
              <a:buChar char="•"/>
            </a:pPr>
            <a:r>
              <a:rPr lang="it-IT" b="1">
                <a:solidFill>
                  <a:srgbClr val="4D4D4D"/>
                </a:solidFill>
                <a:latin typeface="Calibri"/>
              </a:rPr>
              <a:t>Anoressia, nausea, vomito, diarrea</a:t>
            </a:r>
            <a:endParaRPr/>
          </a:p>
        </p:txBody>
      </p:sp>
      <p:sp>
        <p:nvSpPr>
          <p:cNvPr id="394" name="CustomShape 3"/>
          <p:cNvSpPr/>
          <p:nvPr/>
        </p:nvSpPr>
        <p:spPr>
          <a:xfrm>
            <a:off x="1619280" y="2565360"/>
            <a:ext cx="6624720" cy="1150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buFont typeface="Calibri"/>
              <a:buChar char="•"/>
            </a:pPr>
            <a:r>
              <a:rPr lang="it-IT" b="1">
                <a:solidFill>
                  <a:srgbClr val="4D4D4D"/>
                </a:solidFill>
                <a:latin typeface="Calibri"/>
              </a:rPr>
              <a:t>Malessere, fatica, confusione, dolore faciale, insonnia, depressione, vertigini</a:t>
            </a:r>
            <a:endParaRPr/>
          </a:p>
          <a:p>
            <a:pPr>
              <a:lnSpc>
                <a:spcPct val="100000"/>
              </a:lnSpc>
              <a:buFont typeface="Calibri"/>
              <a:buChar char="•"/>
            </a:pPr>
            <a:r>
              <a:rPr lang="it-IT" b="1">
                <a:solidFill>
                  <a:srgbClr val="4D4D4D"/>
                </a:solidFill>
                <a:latin typeface="Calibri"/>
              </a:rPr>
              <a:t>Visione colorata</a:t>
            </a:r>
            <a:endParaRPr/>
          </a:p>
          <a:p>
            <a:pPr>
              <a:lnSpc>
                <a:spcPct val="100000"/>
              </a:lnSpc>
              <a:buFont typeface="Calibri"/>
              <a:buChar char="•"/>
            </a:pPr>
            <a:endParaRPr/>
          </a:p>
        </p:txBody>
      </p:sp>
      <p:sp>
        <p:nvSpPr>
          <p:cNvPr id="395" name="CustomShape 4"/>
          <p:cNvSpPr/>
          <p:nvPr/>
        </p:nvSpPr>
        <p:spPr>
          <a:xfrm>
            <a:off x="1762200" y="2192400"/>
            <a:ext cx="1658880" cy="398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C00000"/>
                </a:solidFill>
                <a:latin typeface="Calibri"/>
              </a:rPr>
              <a:t>NEUROLOGICI</a:t>
            </a:r>
            <a:endParaRPr/>
          </a:p>
        </p:txBody>
      </p:sp>
      <p:sp>
        <p:nvSpPr>
          <p:cNvPr id="396" name="CustomShape 5"/>
          <p:cNvSpPr/>
          <p:nvPr/>
        </p:nvSpPr>
        <p:spPr>
          <a:xfrm>
            <a:off x="1762200" y="1111320"/>
            <a:ext cx="2346480" cy="398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C00000"/>
                </a:solidFill>
                <a:latin typeface="Calibri"/>
              </a:rPr>
              <a:t>GASTROINTESTINALI</a:t>
            </a:r>
            <a:endParaRPr/>
          </a:p>
        </p:txBody>
      </p:sp>
      <p:sp>
        <p:nvSpPr>
          <p:cNvPr id="397" name="CustomShape 6"/>
          <p:cNvSpPr/>
          <p:nvPr/>
        </p:nvSpPr>
        <p:spPr>
          <a:xfrm>
            <a:off x="1762200" y="3632040"/>
            <a:ext cx="1194120" cy="398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C00000"/>
                </a:solidFill>
                <a:latin typeface="Calibri"/>
              </a:rPr>
              <a:t>CARDIACI</a:t>
            </a:r>
            <a:endParaRPr/>
          </a:p>
        </p:txBody>
      </p:sp>
      <p:sp>
        <p:nvSpPr>
          <p:cNvPr id="398" name="CustomShape 7"/>
          <p:cNvSpPr/>
          <p:nvPr/>
        </p:nvSpPr>
        <p:spPr>
          <a:xfrm>
            <a:off x="1619280" y="4005360"/>
            <a:ext cx="6851520" cy="504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buFont typeface="Calibri"/>
              <a:buChar char="•"/>
            </a:pPr>
            <a:r>
              <a:rPr lang="it-IT" b="1">
                <a:solidFill>
                  <a:srgbClr val="4D4D4D"/>
                </a:solidFill>
                <a:latin typeface="Calibri"/>
              </a:rPr>
              <a:t>Palpitazioni, aritmie, sincope</a:t>
            </a:r>
            <a:endParaRPr/>
          </a:p>
          <a:p>
            <a:pPr>
              <a:lnSpc>
                <a:spcPct val="100000"/>
              </a:lnSpc>
              <a:buFont typeface="Calibri"/>
              <a:buChar char="•"/>
            </a:pPr>
            <a:r>
              <a:rPr lang="it-IT" b="1">
                <a:solidFill>
                  <a:srgbClr val="4D4D4D"/>
                </a:solidFill>
                <a:latin typeface="Calibri"/>
              </a:rPr>
              <a:t>Appiattimento e/o inversione dell’onda T e sottoslivellamento tratto ST. Prolungamento intervallo PR; accorciamento tratto QT</a:t>
            </a:r>
            <a:endParaRPr/>
          </a:p>
        </p:txBody>
      </p:sp>
      <p:sp>
        <p:nvSpPr>
          <p:cNvPr id="399" name="CustomShape 8"/>
          <p:cNvSpPr/>
          <p:nvPr/>
        </p:nvSpPr>
        <p:spPr>
          <a:xfrm>
            <a:off x="1619280" y="5634000"/>
            <a:ext cx="5545080" cy="531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buFont typeface="Calibri"/>
              <a:buChar char="•"/>
            </a:pPr>
            <a:r>
              <a:rPr lang="it-IT" b="1">
                <a:solidFill>
                  <a:srgbClr val="4D4D4D"/>
                </a:solidFill>
                <a:latin typeface="Calibri"/>
              </a:rPr>
              <a:t>Ipo-iperpotassiemia, creatininemia, magnesiemia, calcemia</a:t>
            </a:r>
            <a:endParaRPr/>
          </a:p>
          <a:p>
            <a:pPr>
              <a:lnSpc>
                <a:spcPct val="100000"/>
              </a:lnSpc>
              <a:buFont typeface="Calibri"/>
              <a:buChar char="•"/>
            </a:pPr>
            <a:endParaRPr/>
          </a:p>
        </p:txBody>
      </p:sp>
      <p:sp>
        <p:nvSpPr>
          <p:cNvPr id="400" name="CustomShape 9"/>
          <p:cNvSpPr/>
          <p:nvPr/>
        </p:nvSpPr>
        <p:spPr>
          <a:xfrm>
            <a:off x="1762200" y="5261040"/>
            <a:ext cx="1658880" cy="398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C00000"/>
                </a:solidFill>
                <a:latin typeface="Calibri"/>
              </a:rPr>
              <a:t>EMATOLOGICI</a:t>
            </a:r>
            <a:endParaRPr/>
          </a:p>
        </p:txBody>
      </p:sp>
      <p:sp>
        <p:nvSpPr>
          <p:cNvPr id="401" name="Line 10"/>
          <p:cNvSpPr/>
          <p:nvPr/>
        </p:nvSpPr>
        <p:spPr>
          <a:xfrm>
            <a:off x="826920" y="836640"/>
            <a:ext cx="7315200" cy="0"/>
          </a:xfrm>
          <a:prstGeom prst="line">
            <a:avLst/>
          </a:prstGeom>
          <a:ln w="9360">
            <a:solidFill>
              <a:srgbClr val="C00000"/>
            </a:solidFill>
            <a:miter/>
          </a:ln>
        </p:spPr>
      </p:sp>
      <p:sp>
        <p:nvSpPr>
          <p:cNvPr id="402" name="CustomShape 11"/>
          <p:cNvSpPr/>
          <p:nvPr/>
        </p:nvSpPr>
        <p:spPr>
          <a:xfrm>
            <a:off x="684360" y="2205000"/>
            <a:ext cx="792000" cy="432000"/>
          </a:xfrm>
          <a:prstGeom prst="rightArrow">
            <a:avLst>
              <a:gd name="adj1" fmla="val 15713"/>
              <a:gd name="adj2" fmla="val 5400"/>
            </a:avLst>
          </a:prstGeom>
          <a:solidFill>
            <a:srgbClr val="AF0D01"/>
          </a:solidFill>
          <a:ln w="25560">
            <a:solidFill>
              <a:srgbClr val="89A4A7"/>
            </a:solidFill>
            <a:miter/>
          </a:ln>
        </p:spPr>
        <p:style>
          <a:lnRef idx="0">
            <a:scrgbClr r="0" g="0" b="0"/>
          </a:lnRef>
          <a:fillRef idx="0">
            <a:scrgbClr r="0" g="0" b="0"/>
          </a:fillRef>
          <a:effectRef idx="0">
            <a:scrgbClr r="0" g="0" b="0"/>
          </a:effectRef>
          <a:fontRef idx="minor"/>
        </p:style>
      </p:sp>
      <p:sp>
        <p:nvSpPr>
          <p:cNvPr id="403" name="CustomShape 12"/>
          <p:cNvSpPr/>
          <p:nvPr/>
        </p:nvSpPr>
        <p:spPr>
          <a:xfrm>
            <a:off x="684360" y="3645000"/>
            <a:ext cx="792000" cy="431640"/>
          </a:xfrm>
          <a:prstGeom prst="rightArrow">
            <a:avLst>
              <a:gd name="adj1" fmla="val 15713"/>
              <a:gd name="adj2" fmla="val 5400"/>
            </a:avLst>
          </a:prstGeom>
          <a:solidFill>
            <a:srgbClr val="AF0D01"/>
          </a:solidFill>
          <a:ln w="25560">
            <a:solidFill>
              <a:srgbClr val="89A4A7"/>
            </a:solidFill>
            <a:miter/>
          </a:ln>
        </p:spPr>
        <p:style>
          <a:lnRef idx="0">
            <a:scrgbClr r="0" g="0" b="0"/>
          </a:lnRef>
          <a:fillRef idx="0">
            <a:scrgbClr r="0" g="0" b="0"/>
          </a:fillRef>
          <a:effectRef idx="0">
            <a:scrgbClr r="0" g="0" b="0"/>
          </a:effectRef>
          <a:fontRef idx="minor"/>
        </p:style>
      </p:sp>
      <p:sp>
        <p:nvSpPr>
          <p:cNvPr id="404" name="CustomShape 13"/>
          <p:cNvSpPr/>
          <p:nvPr/>
        </p:nvSpPr>
        <p:spPr>
          <a:xfrm>
            <a:off x="684360" y="1125360"/>
            <a:ext cx="792000" cy="432000"/>
          </a:xfrm>
          <a:prstGeom prst="rightArrow">
            <a:avLst>
              <a:gd name="adj1" fmla="val 15713"/>
              <a:gd name="adj2" fmla="val 5400"/>
            </a:avLst>
          </a:prstGeom>
          <a:solidFill>
            <a:srgbClr val="AF0D01"/>
          </a:solidFill>
          <a:ln w="25560">
            <a:solidFill>
              <a:srgbClr val="89A4A7"/>
            </a:solidFill>
            <a:miter/>
          </a:ln>
        </p:spPr>
        <p:style>
          <a:lnRef idx="0">
            <a:scrgbClr r="0" g="0" b="0"/>
          </a:lnRef>
          <a:fillRef idx="0">
            <a:scrgbClr r="0" g="0" b="0"/>
          </a:fillRef>
          <a:effectRef idx="0">
            <a:scrgbClr r="0" g="0" b="0"/>
          </a:effectRef>
          <a:fontRef idx="minor"/>
        </p:style>
      </p:sp>
      <p:sp>
        <p:nvSpPr>
          <p:cNvPr id="405" name="CustomShape 14"/>
          <p:cNvSpPr/>
          <p:nvPr/>
        </p:nvSpPr>
        <p:spPr>
          <a:xfrm>
            <a:off x="684360" y="5229360"/>
            <a:ext cx="792000" cy="431640"/>
          </a:xfrm>
          <a:prstGeom prst="rightArrow">
            <a:avLst>
              <a:gd name="adj1" fmla="val 15713"/>
              <a:gd name="adj2" fmla="val 5400"/>
            </a:avLst>
          </a:prstGeom>
          <a:solidFill>
            <a:srgbClr val="AF0D01"/>
          </a:solidFill>
          <a:ln w="25560">
            <a:solidFill>
              <a:srgbClr val="89A4A7"/>
            </a:solidFill>
            <a:miter/>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8" name="Table 1"/>
          <p:cNvGraphicFramePr/>
          <p:nvPr/>
        </p:nvGraphicFramePr>
        <p:xfrm>
          <a:off x="324000" y="620640"/>
          <a:ext cx="8064360" cy="2647080"/>
        </p:xfrm>
        <a:graphic>
          <a:graphicData uri="http://schemas.openxmlformats.org/drawingml/2006/table">
            <a:tbl>
              <a:tblPr/>
              <a:tblGrid>
                <a:gridCol w="2879640"/>
                <a:gridCol w="2663640"/>
                <a:gridCol w="2521080"/>
              </a:tblGrid>
              <a:tr h="701640">
                <a:tc>
                  <a:txBody>
                    <a:bodyPr/>
                    <a:lstStyle/>
                    <a:p>
                      <a:pPr algn="ctr">
                        <a:lnSpc>
                          <a:spcPct val="100000"/>
                        </a:lnSpc>
                      </a:pPr>
                      <a:r>
                        <a:rPr lang="it-IT" sz="2000" b="1" dirty="0">
                          <a:solidFill>
                            <a:srgbClr val="002060"/>
                          </a:solidFill>
                          <a:latin typeface="Calibri"/>
                        </a:rPr>
                        <a:t>FARMACO</a:t>
                      </a:r>
                      <a:endParaRPr dirty="0"/>
                    </a:p>
                  </a:txBody>
                  <a:tcPr>
                    <a:solidFill>
                      <a:schemeClr val="accent1">
                        <a:lumMod val="20000"/>
                        <a:lumOff val="80000"/>
                      </a:schemeClr>
                    </a:solidFill>
                  </a:tcPr>
                </a:tc>
                <a:tc>
                  <a:txBody>
                    <a:bodyPr/>
                    <a:lstStyle/>
                    <a:p>
                      <a:pPr algn="ctr">
                        <a:lnSpc>
                          <a:spcPct val="100000"/>
                        </a:lnSpc>
                      </a:pPr>
                      <a:r>
                        <a:rPr lang="it-IT" sz="2000" b="1">
                          <a:solidFill>
                            <a:srgbClr val="002060"/>
                          </a:solidFill>
                          <a:latin typeface="Calibri"/>
                        </a:rPr>
                        <a:t>MECCANISMO</a:t>
                      </a:r>
                      <a:endParaRPr/>
                    </a:p>
                  </a:txBody>
                  <a:tcPr>
                    <a:solidFill>
                      <a:schemeClr val="accent1">
                        <a:lumMod val="20000"/>
                        <a:lumOff val="80000"/>
                      </a:schemeClr>
                    </a:solidFill>
                  </a:tcPr>
                </a:tc>
                <a:tc>
                  <a:txBody>
                    <a:bodyPr/>
                    <a:lstStyle/>
                    <a:p>
                      <a:pPr algn="ctr">
                        <a:lnSpc>
                          <a:spcPct val="100000"/>
                        </a:lnSpc>
                      </a:pPr>
                      <a:r>
                        <a:rPr lang="it-IT" sz="2000" b="1" dirty="0">
                          <a:solidFill>
                            <a:srgbClr val="002060"/>
                          </a:solidFill>
                          <a:latin typeface="Calibri"/>
                        </a:rPr>
                        <a:t>CAMBIAMENTI NEI LIVELLI </a:t>
                      </a:r>
                      <a:r>
                        <a:rPr lang="it-IT" sz="2000" b="1" dirty="0" err="1">
                          <a:solidFill>
                            <a:srgbClr val="002060"/>
                          </a:solidFill>
                          <a:latin typeface="Calibri"/>
                        </a:rPr>
                        <a:t>DI</a:t>
                      </a:r>
                      <a:r>
                        <a:rPr lang="it-IT" sz="2000" b="1" dirty="0">
                          <a:solidFill>
                            <a:srgbClr val="002060"/>
                          </a:solidFill>
                          <a:latin typeface="Calibri"/>
                        </a:rPr>
                        <a:t> DIGOSSINA</a:t>
                      </a:r>
                      <a:endParaRPr dirty="0"/>
                    </a:p>
                  </a:txBody>
                  <a:tcPr>
                    <a:solidFill>
                      <a:schemeClr val="accent1">
                        <a:lumMod val="20000"/>
                        <a:lumOff val="80000"/>
                      </a:schemeClr>
                    </a:solidFill>
                  </a:tcPr>
                </a:tc>
              </a:tr>
              <a:tr h="335160">
                <a:tc>
                  <a:txBody>
                    <a:bodyPr/>
                    <a:lstStyle/>
                    <a:p>
                      <a:pPr>
                        <a:lnSpc>
                          <a:spcPct val="100000"/>
                        </a:lnSpc>
                      </a:pPr>
                      <a:r>
                        <a:rPr lang="it-IT" sz="1600" b="1">
                          <a:solidFill>
                            <a:srgbClr val="4D4D4D"/>
                          </a:solidFill>
                          <a:latin typeface="Calibri"/>
                        </a:rPr>
                        <a:t>Colestiramina, antiacidi, fibre</a:t>
                      </a:r>
                      <a:endParaRPr/>
                    </a:p>
                  </a:txBody>
                  <a:tcPr/>
                </a:tc>
                <a:tc>
                  <a:txBody>
                    <a:bodyPr/>
                    <a:lstStyle/>
                    <a:p>
                      <a:pPr algn="ctr">
                        <a:lnSpc>
                          <a:spcPct val="100000"/>
                        </a:lnSpc>
                      </a:pPr>
                      <a:r>
                        <a:rPr lang="it-IT" sz="1600">
                          <a:solidFill>
                            <a:srgbClr val="4D4D4D"/>
                          </a:solidFill>
                          <a:latin typeface="Symbol"/>
                          <a:ea typeface="Symbol"/>
                        </a:rPr>
                        <a:t></a:t>
                      </a:r>
                      <a:r>
                        <a:rPr lang="it-IT" sz="1600">
                          <a:solidFill>
                            <a:srgbClr val="4D4D4D"/>
                          </a:solidFill>
                          <a:latin typeface="Calibri"/>
                        </a:rPr>
                        <a:t> assorbimento</a:t>
                      </a:r>
                      <a:endParaRPr/>
                    </a:p>
                  </a:txBody>
                  <a:tcPr/>
                </a:tc>
                <a:tc>
                  <a:txBody>
                    <a:bodyPr/>
                    <a:lstStyle/>
                    <a:p>
                      <a:pPr algn="ctr">
                        <a:lnSpc>
                          <a:spcPct val="100000"/>
                        </a:lnSpc>
                      </a:pPr>
                      <a:r>
                        <a:rPr lang="it-IT" sz="1600" dirty="0">
                          <a:solidFill>
                            <a:srgbClr val="4D4D4D"/>
                          </a:solidFill>
                          <a:latin typeface="Calibri"/>
                        </a:rPr>
                        <a:t>- 25%</a:t>
                      </a:r>
                      <a:endParaRPr dirty="0"/>
                    </a:p>
                  </a:txBody>
                  <a:tcPr/>
                </a:tc>
              </a:tr>
              <a:tr h="335160">
                <a:tc>
                  <a:txBody>
                    <a:bodyPr/>
                    <a:lstStyle/>
                    <a:p>
                      <a:pPr>
                        <a:lnSpc>
                          <a:spcPct val="100000"/>
                        </a:lnSpc>
                      </a:pPr>
                      <a:r>
                        <a:rPr lang="it-IT" sz="1600" b="1">
                          <a:solidFill>
                            <a:srgbClr val="4D4D4D"/>
                          </a:solidFill>
                          <a:latin typeface="Calibri"/>
                        </a:rPr>
                        <a:t>Macrolidi</a:t>
                      </a:r>
                      <a:endParaRPr/>
                    </a:p>
                  </a:txBody>
                  <a:tcPr/>
                </a:tc>
                <a:tc>
                  <a:txBody>
                    <a:bodyPr/>
                    <a:lstStyle/>
                    <a:p>
                      <a:pPr algn="ctr">
                        <a:lnSpc>
                          <a:spcPct val="100000"/>
                        </a:lnSpc>
                      </a:pPr>
                      <a:r>
                        <a:rPr lang="it-IT" sz="1600">
                          <a:solidFill>
                            <a:srgbClr val="4D4D4D"/>
                          </a:solidFill>
                          <a:latin typeface="Calibri"/>
                        </a:rPr>
                        <a:t>↑ assorbimento</a:t>
                      </a:r>
                      <a:endParaRPr/>
                    </a:p>
                  </a:txBody>
                  <a:tcPr/>
                </a:tc>
                <a:tc>
                  <a:txBody>
                    <a:bodyPr/>
                    <a:lstStyle/>
                    <a:p>
                      <a:pPr algn="ctr">
                        <a:lnSpc>
                          <a:spcPct val="100000"/>
                        </a:lnSpc>
                      </a:pPr>
                      <a:r>
                        <a:rPr lang="it-IT" sz="1600" dirty="0">
                          <a:solidFill>
                            <a:srgbClr val="4D4D4D"/>
                          </a:solidFill>
                          <a:latin typeface="Calibri"/>
                        </a:rPr>
                        <a:t>+ 40-100%</a:t>
                      </a:r>
                      <a:endParaRPr dirty="0"/>
                    </a:p>
                  </a:txBody>
                  <a:tcPr/>
                </a:tc>
              </a:tr>
              <a:tr h="579240">
                <a:tc>
                  <a:txBody>
                    <a:bodyPr/>
                    <a:lstStyle/>
                    <a:p>
                      <a:pPr>
                        <a:lnSpc>
                          <a:spcPct val="100000"/>
                        </a:lnSpc>
                      </a:pPr>
                      <a:r>
                        <a:rPr lang="it-IT" sz="1600" b="1">
                          <a:solidFill>
                            <a:srgbClr val="4D4D4D"/>
                          </a:solidFill>
                          <a:latin typeface="Calibri"/>
                        </a:rPr>
                        <a:t>Chinidina, propafenone, verapamil</a:t>
                      </a:r>
                      <a:endParaRPr/>
                    </a:p>
                  </a:txBody>
                  <a:tcPr/>
                </a:tc>
                <a:tc>
                  <a:txBody>
                    <a:bodyPr/>
                    <a:lstStyle/>
                    <a:p>
                      <a:pPr algn="ctr">
                        <a:lnSpc>
                          <a:spcPct val="100000"/>
                        </a:lnSpc>
                      </a:pPr>
                      <a:r>
                        <a:rPr lang="it-IT" sz="1600">
                          <a:solidFill>
                            <a:srgbClr val="4D4D4D"/>
                          </a:solidFill>
                          <a:latin typeface="Symbol"/>
                          <a:ea typeface="Symbol"/>
                        </a:rPr>
                        <a:t></a:t>
                      </a:r>
                      <a:r>
                        <a:rPr lang="it-IT" sz="1600">
                          <a:solidFill>
                            <a:srgbClr val="4D4D4D"/>
                          </a:solidFill>
                          <a:latin typeface="Calibri"/>
                        </a:rPr>
                        <a:t> Escrezione tubulare</a:t>
                      </a:r>
                      <a:endParaRPr/>
                    </a:p>
                  </a:txBody>
                  <a:tcPr/>
                </a:tc>
                <a:tc>
                  <a:txBody>
                    <a:bodyPr/>
                    <a:lstStyle/>
                    <a:p>
                      <a:pPr algn="ctr">
                        <a:lnSpc>
                          <a:spcPct val="100000"/>
                        </a:lnSpc>
                      </a:pPr>
                      <a:r>
                        <a:rPr lang="it-IT" sz="1600" dirty="0">
                          <a:solidFill>
                            <a:srgbClr val="4D4D4D"/>
                          </a:solidFill>
                          <a:latin typeface="Calibri"/>
                        </a:rPr>
                        <a:t>+ 70-100%</a:t>
                      </a:r>
                      <a:endParaRPr dirty="0"/>
                    </a:p>
                  </a:txBody>
                  <a:tcPr/>
                </a:tc>
              </a:tr>
              <a:tr h="360360">
                <a:tc>
                  <a:txBody>
                    <a:bodyPr/>
                    <a:lstStyle/>
                    <a:p>
                      <a:pPr>
                        <a:lnSpc>
                          <a:spcPct val="100000"/>
                        </a:lnSpc>
                      </a:pPr>
                      <a:r>
                        <a:rPr lang="it-IT" sz="1600" b="1">
                          <a:solidFill>
                            <a:srgbClr val="4D4D4D"/>
                          </a:solidFill>
                          <a:latin typeface="Calibri"/>
                        </a:rPr>
                        <a:t>Ciclosporina</a:t>
                      </a:r>
                      <a:endParaRPr/>
                    </a:p>
                  </a:txBody>
                  <a:tcPr/>
                </a:tc>
                <a:tc>
                  <a:txBody>
                    <a:bodyPr/>
                    <a:lstStyle/>
                    <a:p>
                      <a:pPr algn="ctr">
                        <a:lnSpc>
                          <a:spcPct val="100000"/>
                        </a:lnSpc>
                      </a:pPr>
                      <a:r>
                        <a:rPr lang="it-IT" sz="1600">
                          <a:solidFill>
                            <a:srgbClr val="4D4D4D"/>
                          </a:solidFill>
                          <a:latin typeface="Symbol"/>
                          <a:ea typeface="Symbol"/>
                        </a:rPr>
                        <a:t></a:t>
                      </a:r>
                      <a:r>
                        <a:rPr lang="it-IT" sz="1600">
                          <a:solidFill>
                            <a:srgbClr val="4D4D4D"/>
                          </a:solidFill>
                          <a:latin typeface="Calibri"/>
                        </a:rPr>
                        <a:t> GFR ed escrezione tubulare</a:t>
                      </a:r>
                      <a:endParaRPr/>
                    </a:p>
                  </a:txBody>
                  <a:tcPr/>
                </a:tc>
                <a:tc>
                  <a:txBody>
                    <a:bodyPr/>
                    <a:lstStyle/>
                    <a:p>
                      <a:pPr algn="ctr">
                        <a:lnSpc>
                          <a:spcPct val="100000"/>
                        </a:lnSpc>
                      </a:pPr>
                      <a:r>
                        <a:rPr lang="it-IT" sz="1600" dirty="0">
                          <a:solidFill>
                            <a:srgbClr val="4D4D4D"/>
                          </a:solidFill>
                          <a:latin typeface="Calibri"/>
                        </a:rPr>
                        <a:t>+ variabile</a:t>
                      </a:r>
                      <a:endParaRPr dirty="0"/>
                    </a:p>
                  </a:txBody>
                  <a:tcPr/>
                </a:tc>
              </a:tr>
              <a:tr h="335160">
                <a:tc>
                  <a:txBody>
                    <a:bodyPr/>
                    <a:lstStyle/>
                    <a:p>
                      <a:pPr>
                        <a:lnSpc>
                          <a:spcPct val="100000"/>
                        </a:lnSpc>
                      </a:pPr>
                      <a:r>
                        <a:rPr lang="it-IT" sz="1600" b="1">
                          <a:solidFill>
                            <a:srgbClr val="4D4D4D"/>
                          </a:solidFill>
                          <a:latin typeface="Calibri"/>
                        </a:rPr>
                        <a:t>FANS</a:t>
                      </a:r>
                      <a:endParaRPr/>
                    </a:p>
                  </a:txBody>
                  <a:tcPr/>
                </a:tc>
                <a:tc>
                  <a:txBody>
                    <a:bodyPr/>
                    <a:lstStyle/>
                    <a:p>
                      <a:pPr algn="ctr">
                        <a:lnSpc>
                          <a:spcPct val="100000"/>
                        </a:lnSpc>
                      </a:pPr>
                      <a:r>
                        <a:rPr lang="it-IT" sz="1600">
                          <a:solidFill>
                            <a:srgbClr val="4D4D4D"/>
                          </a:solidFill>
                          <a:latin typeface="Symbol"/>
                          <a:ea typeface="Symbol"/>
                        </a:rPr>
                        <a:t></a:t>
                      </a:r>
                      <a:r>
                        <a:rPr lang="it-IT" sz="1600">
                          <a:solidFill>
                            <a:srgbClr val="4D4D4D"/>
                          </a:solidFill>
                          <a:latin typeface="Calibri"/>
                        </a:rPr>
                        <a:t> GFR</a:t>
                      </a:r>
                      <a:endParaRPr/>
                    </a:p>
                  </a:txBody>
                  <a:tcPr/>
                </a:tc>
                <a:tc>
                  <a:txBody>
                    <a:bodyPr/>
                    <a:lstStyle/>
                    <a:p>
                      <a:pPr algn="ctr">
                        <a:lnSpc>
                          <a:spcPct val="100000"/>
                        </a:lnSpc>
                      </a:pPr>
                      <a:r>
                        <a:rPr lang="it-IT" sz="1600" dirty="0">
                          <a:solidFill>
                            <a:srgbClr val="4D4D4D"/>
                          </a:solidFill>
                          <a:latin typeface="Calibri"/>
                        </a:rPr>
                        <a:t>+ variabile</a:t>
                      </a:r>
                      <a:endParaRPr dirty="0"/>
                    </a:p>
                  </a:txBody>
                  <a:tcPr/>
                </a:tc>
              </a:tr>
            </a:tbl>
          </a:graphicData>
        </a:graphic>
      </p:graphicFrame>
      <p:sp>
        <p:nvSpPr>
          <p:cNvPr id="389" name="CustomShape 2"/>
          <p:cNvSpPr/>
          <p:nvPr/>
        </p:nvSpPr>
        <p:spPr>
          <a:xfrm>
            <a:off x="755640" y="189000"/>
            <a:ext cx="7993080" cy="411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GB" sz="2800" b="1">
                <a:solidFill>
                  <a:srgbClr val="002060"/>
                </a:solidFill>
                <a:latin typeface="Calibri"/>
                <a:ea typeface="Times New Roman"/>
              </a:rPr>
              <a:t>INTERAZIONI FARMACOCINETICHE</a:t>
            </a:r>
            <a:r>
              <a:rPr lang="it-IT" sz="2800" b="1">
                <a:solidFill>
                  <a:srgbClr val="002060"/>
                </a:solidFill>
                <a:latin typeface="Calibri"/>
              </a:rPr>
              <a:t> </a:t>
            </a:r>
            <a:endParaRPr/>
          </a:p>
        </p:txBody>
      </p:sp>
      <p:graphicFrame>
        <p:nvGraphicFramePr>
          <p:cNvPr id="390" name="Table 3"/>
          <p:cNvGraphicFramePr/>
          <p:nvPr/>
        </p:nvGraphicFramePr>
        <p:xfrm>
          <a:off x="468360" y="4076640"/>
          <a:ext cx="8136000" cy="1806480"/>
        </p:xfrm>
        <a:graphic>
          <a:graphicData uri="http://schemas.openxmlformats.org/drawingml/2006/table">
            <a:tbl>
              <a:tblPr/>
              <a:tblGrid>
                <a:gridCol w="3328920"/>
                <a:gridCol w="2811600"/>
                <a:gridCol w="1995480"/>
              </a:tblGrid>
              <a:tr h="645120">
                <a:tc>
                  <a:txBody>
                    <a:bodyPr/>
                    <a:lstStyle/>
                    <a:p>
                      <a:pPr algn="ctr">
                        <a:lnSpc>
                          <a:spcPct val="100000"/>
                        </a:lnSpc>
                      </a:pPr>
                      <a:r>
                        <a:rPr lang="it-IT" sz="2000" b="1" dirty="0">
                          <a:solidFill>
                            <a:srgbClr val="C00000"/>
                          </a:solidFill>
                          <a:latin typeface="Calibri"/>
                        </a:rPr>
                        <a:t>FARMACO</a:t>
                      </a:r>
                      <a:endParaRPr dirty="0"/>
                    </a:p>
                  </a:txBody>
                  <a:tcPr>
                    <a:solidFill>
                      <a:schemeClr val="accent6">
                        <a:lumMod val="20000"/>
                        <a:lumOff val="80000"/>
                      </a:schemeClr>
                    </a:solidFill>
                  </a:tcPr>
                </a:tc>
                <a:tc>
                  <a:txBody>
                    <a:bodyPr/>
                    <a:lstStyle/>
                    <a:p>
                      <a:pPr algn="ctr">
                        <a:lnSpc>
                          <a:spcPct val="100000"/>
                        </a:lnSpc>
                      </a:pPr>
                      <a:r>
                        <a:rPr lang="it-IT" sz="2000" b="1">
                          <a:solidFill>
                            <a:srgbClr val="C00000"/>
                          </a:solidFill>
                          <a:latin typeface="Calibri"/>
                        </a:rPr>
                        <a:t>MECCANISMO</a:t>
                      </a:r>
                      <a:endParaRPr/>
                    </a:p>
                  </a:txBody>
                  <a:tcPr>
                    <a:solidFill>
                      <a:schemeClr val="accent6">
                        <a:lumMod val="20000"/>
                        <a:lumOff val="80000"/>
                      </a:schemeClr>
                    </a:solidFill>
                  </a:tcPr>
                </a:tc>
                <a:tc>
                  <a:txBody>
                    <a:bodyPr/>
                    <a:lstStyle/>
                    <a:p>
                      <a:endParaRPr lang="it-IT" dirty="0"/>
                    </a:p>
                  </a:txBody>
                  <a:tcPr>
                    <a:solidFill>
                      <a:schemeClr val="accent6">
                        <a:lumMod val="20000"/>
                        <a:lumOff val="80000"/>
                      </a:schemeClr>
                    </a:solidFill>
                  </a:tcPr>
                </a:tc>
              </a:tr>
              <a:tr h="580680">
                <a:tc>
                  <a:txBody>
                    <a:bodyPr/>
                    <a:lstStyle/>
                    <a:p>
                      <a:pPr>
                        <a:lnSpc>
                          <a:spcPct val="100000"/>
                        </a:lnSpc>
                      </a:pPr>
                      <a:r>
                        <a:rPr lang="el-GR" sz="1600" b="1">
                          <a:solidFill>
                            <a:srgbClr val="4D4D4D"/>
                          </a:solidFill>
                          <a:latin typeface="Calibri"/>
                        </a:rPr>
                        <a:t>β</a:t>
                      </a:r>
                      <a:r>
                        <a:rPr lang="it-IT" sz="1600" b="1">
                          <a:solidFill>
                            <a:srgbClr val="4D4D4D"/>
                          </a:solidFill>
                          <a:latin typeface="Calibri"/>
                        </a:rPr>
                        <a:t>-Bloccanti, verapamil, diltiazem</a:t>
                      </a:r>
                      <a:endParaRPr/>
                    </a:p>
                  </a:txBody>
                  <a:tcPr>
                    <a:solidFill>
                      <a:schemeClr val="accent6">
                        <a:lumMod val="20000"/>
                        <a:lumOff val="80000"/>
                      </a:schemeClr>
                    </a:solidFill>
                  </a:tcPr>
                </a:tc>
                <a:tc>
                  <a:txBody>
                    <a:bodyPr/>
                    <a:lstStyle/>
                    <a:p>
                      <a:pPr algn="ctr">
                        <a:lnSpc>
                          <a:spcPct val="100000"/>
                        </a:lnSpc>
                      </a:pPr>
                      <a:r>
                        <a:rPr lang="it-IT" sz="1600">
                          <a:solidFill>
                            <a:srgbClr val="4D4D4D"/>
                          </a:solidFill>
                          <a:latin typeface="Symbol"/>
                          <a:ea typeface="Symbol"/>
                        </a:rPr>
                        <a:t></a:t>
                      </a:r>
                      <a:r>
                        <a:rPr lang="it-IT" sz="1600">
                          <a:solidFill>
                            <a:srgbClr val="4D4D4D"/>
                          </a:solidFill>
                          <a:latin typeface="Calibri"/>
                        </a:rPr>
                        <a:t> automatismo SA e    conduzione AV</a:t>
                      </a:r>
                      <a:endParaRPr/>
                    </a:p>
                  </a:txBody>
                  <a:tcPr>
                    <a:solidFill>
                      <a:schemeClr val="accent6">
                        <a:lumMod val="20000"/>
                        <a:lumOff val="80000"/>
                      </a:schemeClr>
                    </a:solidFill>
                  </a:tcPr>
                </a:tc>
                <a:tc>
                  <a:txBody>
                    <a:bodyPr/>
                    <a:lstStyle/>
                    <a:p>
                      <a:pPr algn="ctr">
                        <a:lnSpc>
                          <a:spcPct val="100000"/>
                        </a:lnSpc>
                      </a:pPr>
                      <a:r>
                        <a:rPr lang="it-IT" sz="1600">
                          <a:solidFill>
                            <a:srgbClr val="4D4D4D"/>
                          </a:solidFill>
                          <a:latin typeface="Calibri"/>
                        </a:rPr>
                        <a:t>↑ rischio di blocco AV</a:t>
                      </a:r>
                      <a:endParaRPr/>
                    </a:p>
                  </a:txBody>
                  <a:tcPr>
                    <a:solidFill>
                      <a:schemeClr val="accent6">
                        <a:lumMod val="20000"/>
                        <a:lumOff val="80000"/>
                      </a:schemeClr>
                    </a:solidFill>
                  </a:tcPr>
                </a:tc>
              </a:tr>
              <a:tr h="580680">
                <a:tc>
                  <a:txBody>
                    <a:bodyPr/>
                    <a:lstStyle/>
                    <a:p>
                      <a:pPr>
                        <a:lnSpc>
                          <a:spcPct val="100000"/>
                        </a:lnSpc>
                      </a:pPr>
                      <a:r>
                        <a:rPr lang="it-IT" sz="1600" b="1">
                          <a:solidFill>
                            <a:srgbClr val="4D4D4D"/>
                          </a:solidFill>
                          <a:latin typeface="Calibri"/>
                        </a:rPr>
                        <a:t>Diuretici Kaliuretici</a:t>
                      </a:r>
                      <a:endParaRPr/>
                    </a:p>
                  </a:txBody>
                  <a:tcPr>
                    <a:solidFill>
                      <a:schemeClr val="accent6">
                        <a:lumMod val="20000"/>
                        <a:lumOff val="80000"/>
                      </a:schemeClr>
                    </a:solidFill>
                  </a:tcPr>
                </a:tc>
                <a:tc>
                  <a:txBody>
                    <a:bodyPr/>
                    <a:lstStyle/>
                    <a:p>
                      <a:pPr algn="ctr">
                        <a:lnSpc>
                          <a:spcPct val="100000"/>
                        </a:lnSpc>
                      </a:pPr>
                      <a:r>
                        <a:rPr lang="it-IT" sz="1600">
                          <a:solidFill>
                            <a:srgbClr val="4D4D4D"/>
                          </a:solidFill>
                          <a:latin typeface="Symbol"/>
                          <a:ea typeface="Symbol"/>
                        </a:rPr>
                        <a:t></a:t>
                      </a:r>
                      <a:r>
                        <a:rPr lang="it-IT" sz="1600">
                          <a:solidFill>
                            <a:srgbClr val="4D4D4D"/>
                          </a:solidFill>
                          <a:latin typeface="Calibri"/>
                        </a:rPr>
                        <a:t> K</a:t>
                      </a:r>
                      <a:r>
                        <a:rPr lang="it-IT" sz="1600" baseline="30000">
                          <a:solidFill>
                            <a:srgbClr val="4D4D4D"/>
                          </a:solidFill>
                          <a:latin typeface="Calibri"/>
                        </a:rPr>
                        <a:t>+ </a:t>
                      </a:r>
                      <a:r>
                        <a:rPr lang="it-IT" sz="1600">
                          <a:solidFill>
                            <a:srgbClr val="4D4D4D"/>
                          </a:solidFill>
                          <a:latin typeface="Calibri"/>
                        </a:rPr>
                        <a:t>sierico e tissutale</a:t>
                      </a:r>
                      <a:endParaRPr/>
                    </a:p>
                  </a:txBody>
                  <a:tcPr>
                    <a:solidFill>
                      <a:schemeClr val="accent6">
                        <a:lumMod val="20000"/>
                        <a:lumOff val="80000"/>
                      </a:schemeClr>
                    </a:solidFill>
                  </a:tcPr>
                </a:tc>
                <a:tc>
                  <a:txBody>
                    <a:bodyPr/>
                    <a:lstStyle/>
                    <a:p>
                      <a:pPr algn="ctr">
                        <a:lnSpc>
                          <a:spcPct val="100000"/>
                        </a:lnSpc>
                      </a:pPr>
                      <a:r>
                        <a:rPr lang="it-IT" sz="1600" dirty="0">
                          <a:solidFill>
                            <a:srgbClr val="4D4D4D"/>
                          </a:solidFill>
                          <a:latin typeface="Calibri"/>
                        </a:rPr>
                        <a:t>↑ effetti terapeutici e tossici</a:t>
                      </a:r>
                      <a:endParaRPr dirty="0"/>
                    </a:p>
                  </a:txBody>
                  <a:tcPr>
                    <a:solidFill>
                      <a:schemeClr val="accent6">
                        <a:lumMod val="20000"/>
                        <a:lumOff val="80000"/>
                      </a:schemeClr>
                    </a:solidFill>
                  </a:tcPr>
                </a:tc>
              </a:tr>
            </a:tbl>
          </a:graphicData>
        </a:graphic>
      </p:graphicFrame>
      <p:sp>
        <p:nvSpPr>
          <p:cNvPr id="391" name="CustomShape 4"/>
          <p:cNvSpPr/>
          <p:nvPr/>
        </p:nvSpPr>
        <p:spPr>
          <a:xfrm>
            <a:off x="611280" y="3645000"/>
            <a:ext cx="7993080" cy="411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GB" sz="2800" b="1">
                <a:solidFill>
                  <a:srgbClr val="AF0D01"/>
                </a:solidFill>
                <a:latin typeface="Calibri"/>
                <a:ea typeface="Times New Roman"/>
              </a:rPr>
              <a:t>INTERAZIONI FARMACODINAMICHE</a:t>
            </a:r>
            <a:r>
              <a:rPr lang="it-IT" sz="2800" b="1">
                <a:solidFill>
                  <a:srgbClr val="AF0D01"/>
                </a:solidFill>
                <a:latin typeface="Calibri"/>
              </a:rPr>
              <a:t> </a:t>
            </a:r>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ottotitolo 2"/>
          <p:cNvSpPr>
            <a:spLocks noGrp="1"/>
          </p:cNvSpPr>
          <p:nvPr>
            <p:ph type="subTitle"/>
          </p:nvPr>
        </p:nvSpPr>
        <p:spPr/>
        <p:txBody>
          <a:bodyPr/>
          <a:lstStyle/>
          <a:p>
            <a:endParaRPr lang="it-IT" dirty="0"/>
          </a:p>
        </p:txBody>
      </p:sp>
      <p:pic>
        <p:nvPicPr>
          <p:cNvPr id="115714" name="Picture 2"/>
          <p:cNvPicPr>
            <a:picLocks noChangeAspect="1" noChangeArrowheads="1"/>
          </p:cNvPicPr>
          <p:nvPr/>
        </p:nvPicPr>
        <p:blipFill>
          <a:blip r:embed="rId2" cstate="print"/>
          <a:srcRect b="12073"/>
          <a:stretch>
            <a:fillRect/>
          </a:stretch>
        </p:blipFill>
        <p:spPr bwMode="auto">
          <a:xfrm>
            <a:off x="0" y="0"/>
            <a:ext cx="9144000" cy="6030089"/>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CustomShape 1"/>
          <p:cNvSpPr/>
          <p:nvPr/>
        </p:nvSpPr>
        <p:spPr>
          <a:xfrm>
            <a:off x="684360" y="404640"/>
            <a:ext cx="7993080" cy="411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GB" sz="2800" b="1">
                <a:solidFill>
                  <a:srgbClr val="C00000"/>
                </a:solidFill>
                <a:latin typeface="Calibri"/>
                <a:ea typeface="Times New Roman"/>
              </a:rPr>
              <a:t>ALTRI FARMACI INOTROPI</a:t>
            </a:r>
            <a:r>
              <a:rPr lang="it-IT" sz="2800" b="1">
                <a:solidFill>
                  <a:srgbClr val="C00000"/>
                </a:solidFill>
                <a:latin typeface="Calibri"/>
              </a:rPr>
              <a:t> </a:t>
            </a:r>
            <a:endParaRPr/>
          </a:p>
        </p:txBody>
      </p:sp>
      <p:pic>
        <p:nvPicPr>
          <p:cNvPr id="417" name="Object 2"/>
          <p:cNvPicPr/>
          <p:nvPr/>
        </p:nvPicPr>
        <p:blipFill>
          <a:blip r:embed="rId2" cstate="print"/>
          <a:stretch/>
        </p:blipFill>
        <p:spPr>
          <a:xfrm>
            <a:off x="398520" y="1409760"/>
            <a:ext cx="8423280" cy="5110200"/>
          </a:xfrm>
          <a:prstGeom prst="rect">
            <a:avLst/>
          </a:prstGeom>
          <a:ln>
            <a:noFill/>
          </a:ln>
        </p:spPr>
      </p:pic>
      <p:sp>
        <p:nvSpPr>
          <p:cNvPr id="419" name="Line 3"/>
          <p:cNvSpPr/>
          <p:nvPr/>
        </p:nvSpPr>
        <p:spPr>
          <a:xfrm>
            <a:off x="826920" y="907920"/>
            <a:ext cx="7315200" cy="0"/>
          </a:xfrm>
          <a:prstGeom prst="line">
            <a:avLst/>
          </a:prstGeom>
          <a:ln w="9360">
            <a:solidFill>
              <a:srgbClr val="C00000"/>
            </a:solidFill>
            <a:miter/>
          </a:ln>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Risultati immagini per catecolamine scompenso cardiaco"/>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CustomShape 1"/>
          <p:cNvSpPr/>
          <p:nvPr/>
        </p:nvSpPr>
        <p:spPr>
          <a:xfrm>
            <a:off x="395280" y="5803920"/>
            <a:ext cx="8493120" cy="4158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ctr"/>
            <a:r>
              <a:rPr lang="en-GB" sz="1200" b="1">
                <a:solidFill>
                  <a:srgbClr val="000000"/>
                </a:solidFill>
                <a:latin typeface="Arial"/>
                <a:ea typeface="msgothic"/>
              </a:rPr>
              <a:t>Figure 2. Effects of inotropic therapy on intracellular calcium handling in cardiac myocytes. </a:t>
            </a:r>
            <a:endParaRPr/>
          </a:p>
        </p:txBody>
      </p:sp>
      <p:pic>
        <p:nvPicPr>
          <p:cNvPr id="408" name="Picture 3"/>
          <p:cNvPicPr/>
          <p:nvPr/>
        </p:nvPicPr>
        <p:blipFill>
          <a:blip r:embed="rId3" cstate="print"/>
          <a:stretch/>
        </p:blipFill>
        <p:spPr>
          <a:xfrm>
            <a:off x="467544" y="908720"/>
            <a:ext cx="8280920" cy="4826048"/>
          </a:xfrm>
          <a:prstGeom prst="rect">
            <a:avLst/>
          </a:prstGeom>
          <a:ln>
            <a:noFill/>
          </a:ln>
        </p:spPr>
      </p:pic>
      <p:sp>
        <p:nvSpPr>
          <p:cNvPr id="410" name="CustomShape 3"/>
          <p:cNvSpPr/>
          <p:nvPr/>
        </p:nvSpPr>
        <p:spPr>
          <a:xfrm>
            <a:off x="1087560" y="1041480"/>
            <a:ext cx="2016000" cy="3682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b="1">
                <a:solidFill>
                  <a:srgbClr val="C00000"/>
                </a:solidFill>
                <a:latin typeface="Calibri"/>
              </a:rPr>
              <a:t>VESNARINONE</a:t>
            </a:r>
            <a:endParaRPr/>
          </a:p>
        </p:txBody>
      </p:sp>
      <p:sp>
        <p:nvSpPr>
          <p:cNvPr id="411" name="CustomShape 4"/>
          <p:cNvSpPr/>
          <p:nvPr/>
        </p:nvSpPr>
        <p:spPr>
          <a:xfrm>
            <a:off x="4860032" y="980728"/>
            <a:ext cx="1295280" cy="3682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b="1" dirty="0">
                <a:solidFill>
                  <a:srgbClr val="002060"/>
                </a:solidFill>
                <a:latin typeface="Calibri"/>
              </a:rPr>
              <a:t>DIGOSSINA</a:t>
            </a:r>
            <a:endParaRPr dirty="0"/>
          </a:p>
        </p:txBody>
      </p:sp>
      <p:sp>
        <p:nvSpPr>
          <p:cNvPr id="412" name="CustomShape 5"/>
          <p:cNvSpPr/>
          <p:nvPr/>
        </p:nvSpPr>
        <p:spPr>
          <a:xfrm>
            <a:off x="6588000" y="836640"/>
            <a:ext cx="1656000" cy="3682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b="1">
                <a:solidFill>
                  <a:srgbClr val="C00000"/>
                </a:solidFill>
                <a:latin typeface="Calibri"/>
              </a:rPr>
              <a:t>BETA-AGONISTI</a:t>
            </a:r>
            <a:endParaRPr/>
          </a:p>
        </p:txBody>
      </p:sp>
      <p:sp>
        <p:nvSpPr>
          <p:cNvPr id="413" name="CustomShape 6"/>
          <p:cNvSpPr/>
          <p:nvPr/>
        </p:nvSpPr>
        <p:spPr>
          <a:xfrm>
            <a:off x="4211960" y="2852936"/>
            <a:ext cx="1368360" cy="3682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b="1" dirty="0">
                <a:solidFill>
                  <a:srgbClr val="C00000"/>
                </a:solidFill>
                <a:latin typeface="Calibri"/>
              </a:rPr>
              <a:t>MILRINONE</a:t>
            </a:r>
            <a:endParaRPr dirty="0"/>
          </a:p>
        </p:txBody>
      </p:sp>
      <p:sp>
        <p:nvSpPr>
          <p:cNvPr id="414" name="CustomShape 7"/>
          <p:cNvSpPr/>
          <p:nvPr/>
        </p:nvSpPr>
        <p:spPr>
          <a:xfrm>
            <a:off x="611280" y="189000"/>
            <a:ext cx="7993080" cy="411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GB" sz="2800" b="1">
                <a:solidFill>
                  <a:srgbClr val="C00000"/>
                </a:solidFill>
                <a:latin typeface="Calibri"/>
                <a:ea typeface="Times New Roman"/>
              </a:rPr>
              <a:t>ALTRI FARMACI INOTROPI</a:t>
            </a:r>
            <a:r>
              <a:rPr lang="it-IT" sz="2800" b="1">
                <a:solidFill>
                  <a:srgbClr val="C00000"/>
                </a:solidFill>
                <a:latin typeface="Calibri"/>
              </a:rPr>
              <a:t> </a:t>
            </a:r>
            <a:endParaRPr/>
          </a:p>
        </p:txBody>
      </p:sp>
      <p:sp>
        <p:nvSpPr>
          <p:cNvPr id="415" name="Line 8"/>
          <p:cNvSpPr/>
          <p:nvPr/>
        </p:nvSpPr>
        <p:spPr>
          <a:xfrm>
            <a:off x="826920" y="763560"/>
            <a:ext cx="7315200" cy="0"/>
          </a:xfrm>
          <a:prstGeom prst="line">
            <a:avLst/>
          </a:prstGeom>
          <a:ln w="9360">
            <a:solidFill>
              <a:srgbClr val="C00000"/>
            </a:solidFill>
            <a:miter/>
          </a:ln>
        </p:spPr>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CustomShape 1"/>
          <p:cNvSpPr/>
          <p:nvPr/>
        </p:nvSpPr>
        <p:spPr>
          <a:xfrm>
            <a:off x="2050920" y="189000"/>
            <a:ext cx="6187680" cy="5205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lvl="1">
              <a:lnSpc>
                <a:spcPct val="100000"/>
              </a:lnSpc>
            </a:pPr>
            <a:r>
              <a:rPr lang="it-IT" sz="2800" b="1">
                <a:solidFill>
                  <a:srgbClr val="C00000"/>
                </a:solidFill>
                <a:latin typeface="Calibri"/>
              </a:rPr>
              <a:t>INIBITORI DELLE FOSFODIESTERASI</a:t>
            </a:r>
            <a:endParaRPr/>
          </a:p>
        </p:txBody>
      </p:sp>
      <p:sp>
        <p:nvSpPr>
          <p:cNvPr id="441" name="CustomShape 2"/>
          <p:cNvSpPr/>
          <p:nvPr/>
        </p:nvSpPr>
        <p:spPr>
          <a:xfrm>
            <a:off x="826920" y="907920"/>
            <a:ext cx="749016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sz="1600">
                <a:solidFill>
                  <a:srgbClr val="292929"/>
                </a:solidFill>
                <a:latin typeface="Calibri"/>
              </a:rPr>
              <a:t>Sono un gruppo eterogeneo di farmaci in grado di inibire in maniera parzialmente selettiva le singole isoforme degli enzimi fosfodiesterasi.   </a:t>
            </a:r>
            <a:endParaRPr/>
          </a:p>
        </p:txBody>
      </p:sp>
      <p:pic>
        <p:nvPicPr>
          <p:cNvPr id="442" name="Picture 8" descr="fosfodieterasi3"/>
          <p:cNvPicPr/>
          <p:nvPr/>
        </p:nvPicPr>
        <p:blipFill>
          <a:blip r:embed="rId2" cstate="print"/>
          <a:stretch/>
        </p:blipFill>
        <p:spPr>
          <a:xfrm>
            <a:off x="684360" y="1628640"/>
            <a:ext cx="7775280" cy="3810240"/>
          </a:xfrm>
          <a:prstGeom prst="rect">
            <a:avLst/>
          </a:prstGeom>
          <a:ln>
            <a:noFill/>
          </a:ln>
        </p:spPr>
      </p:pic>
      <p:sp>
        <p:nvSpPr>
          <p:cNvPr id="443" name="Line 3"/>
          <p:cNvSpPr/>
          <p:nvPr/>
        </p:nvSpPr>
        <p:spPr>
          <a:xfrm>
            <a:off x="900000" y="765000"/>
            <a:ext cx="7315200" cy="0"/>
          </a:xfrm>
          <a:prstGeom prst="line">
            <a:avLst/>
          </a:prstGeom>
          <a:ln w="9360">
            <a:solidFill>
              <a:srgbClr val="C00000"/>
            </a:solidFill>
            <a:miter/>
          </a:ln>
        </p:spPr>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ottotitolo 2"/>
          <p:cNvSpPr>
            <a:spLocks noGrp="1"/>
          </p:cNvSpPr>
          <p:nvPr>
            <p:ph type="subTitle"/>
          </p:nvPr>
        </p:nvSpPr>
        <p:spPr/>
        <p:txBody>
          <a:bodyPr/>
          <a:lstStyle/>
          <a:p>
            <a:endParaRPr lang="it-IT" dirty="0"/>
          </a:p>
        </p:txBody>
      </p:sp>
      <p:pic>
        <p:nvPicPr>
          <p:cNvPr id="11878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Freccia a destra 4"/>
          <p:cNvSpPr/>
          <p:nvPr/>
        </p:nvSpPr>
        <p:spPr>
          <a:xfrm>
            <a:off x="0" y="2420888"/>
            <a:ext cx="611560" cy="26174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ottotitolo 2"/>
          <p:cNvSpPr>
            <a:spLocks noGrp="1"/>
          </p:cNvSpPr>
          <p:nvPr>
            <p:ph type="subTitle"/>
          </p:nvPr>
        </p:nvSpPr>
        <p:spPr/>
        <p:txBody>
          <a:bodyPr/>
          <a:lstStyle/>
          <a:p>
            <a:endParaRPr lang="it-IT" dirty="0"/>
          </a:p>
        </p:txBody>
      </p:sp>
      <p:pic>
        <p:nvPicPr>
          <p:cNvPr id="11673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 name="Picture 2"/>
          <p:cNvPicPr/>
          <p:nvPr/>
        </p:nvPicPr>
        <p:blipFill>
          <a:blip r:embed="rId2" cstate="print"/>
          <a:stretch/>
        </p:blipFill>
        <p:spPr>
          <a:xfrm>
            <a:off x="826920" y="1341360"/>
            <a:ext cx="3932280" cy="4756320"/>
          </a:xfrm>
          <a:prstGeom prst="rect">
            <a:avLst/>
          </a:prstGeom>
          <a:ln>
            <a:noFill/>
          </a:ln>
        </p:spPr>
      </p:pic>
      <p:sp>
        <p:nvSpPr>
          <p:cNvPr id="471" name="CustomShape 1"/>
          <p:cNvSpPr/>
          <p:nvPr/>
        </p:nvSpPr>
        <p:spPr>
          <a:xfrm>
            <a:off x="1317600" y="190440"/>
            <a:ext cx="7081560" cy="5205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lvl="1">
              <a:lnSpc>
                <a:spcPct val="100000"/>
              </a:lnSpc>
            </a:pPr>
            <a:r>
              <a:rPr lang="it-IT" sz="2800" b="1">
                <a:solidFill>
                  <a:srgbClr val="C00000"/>
                </a:solidFill>
                <a:latin typeface="Calibri"/>
              </a:rPr>
              <a:t>INIBITORI DELLA FOSFODIESTERASI-III</a:t>
            </a:r>
            <a:endParaRPr/>
          </a:p>
        </p:txBody>
      </p:sp>
      <p:sp>
        <p:nvSpPr>
          <p:cNvPr id="472" name="Line 2"/>
          <p:cNvSpPr/>
          <p:nvPr/>
        </p:nvSpPr>
        <p:spPr>
          <a:xfrm>
            <a:off x="900000" y="765000"/>
            <a:ext cx="7315200" cy="0"/>
          </a:xfrm>
          <a:prstGeom prst="line">
            <a:avLst/>
          </a:prstGeom>
          <a:ln w="9360">
            <a:solidFill>
              <a:srgbClr val="C00000"/>
            </a:solidFill>
            <a:miter/>
          </a:ln>
        </p:spPr>
      </p:sp>
      <p:pic>
        <p:nvPicPr>
          <p:cNvPr id="473" name="Picture 3"/>
          <p:cNvPicPr/>
          <p:nvPr/>
        </p:nvPicPr>
        <p:blipFill>
          <a:blip r:embed="rId3" cstate="print"/>
          <a:srcRect t="12780"/>
          <a:stretch/>
        </p:blipFill>
        <p:spPr>
          <a:xfrm>
            <a:off x="4859280" y="1484280"/>
            <a:ext cx="3660840" cy="4176720"/>
          </a:xfrm>
          <a:prstGeom prst="rect">
            <a:avLst/>
          </a:prstGeom>
          <a:ln>
            <a:noFill/>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4" name="Table 1"/>
          <p:cNvGraphicFramePr/>
          <p:nvPr/>
        </p:nvGraphicFramePr>
        <p:xfrm>
          <a:off x="395280" y="1052640"/>
          <a:ext cx="7993080" cy="5213520"/>
        </p:xfrm>
        <a:graphic>
          <a:graphicData uri="http://schemas.openxmlformats.org/drawingml/2006/table">
            <a:tbl>
              <a:tblPr/>
              <a:tblGrid>
                <a:gridCol w="1728720"/>
                <a:gridCol w="2376720"/>
                <a:gridCol w="2232000"/>
                <a:gridCol w="1655640"/>
              </a:tblGrid>
              <a:tr h="396720">
                <a:tc>
                  <a:txBody>
                    <a:bodyPr/>
                    <a:lstStyle/>
                    <a:p>
                      <a:endParaRPr lang="it-IT"/>
                    </a:p>
                  </a:txBody>
                  <a:tcPr/>
                </a:tc>
                <a:tc>
                  <a:txBody>
                    <a:bodyPr/>
                    <a:lstStyle/>
                    <a:p>
                      <a:pPr algn="ctr">
                        <a:lnSpc>
                          <a:spcPct val="100000"/>
                        </a:lnSpc>
                      </a:pPr>
                      <a:r>
                        <a:rPr lang="fr-FR" sz="2000" b="1">
                          <a:solidFill>
                            <a:srgbClr val="C00000"/>
                          </a:solidFill>
                          <a:latin typeface="Calibri"/>
                        </a:rPr>
                        <a:t>AMRINONE</a:t>
                      </a:r>
                      <a:endParaRPr/>
                    </a:p>
                  </a:txBody>
                  <a:tcPr/>
                </a:tc>
                <a:tc>
                  <a:txBody>
                    <a:bodyPr/>
                    <a:lstStyle/>
                    <a:p>
                      <a:pPr algn="ctr">
                        <a:lnSpc>
                          <a:spcPct val="100000"/>
                        </a:lnSpc>
                      </a:pPr>
                      <a:r>
                        <a:rPr lang="fr-FR" sz="2000" b="1">
                          <a:solidFill>
                            <a:srgbClr val="C00000"/>
                          </a:solidFill>
                          <a:latin typeface="Calibri"/>
                        </a:rPr>
                        <a:t>MILRINONE</a:t>
                      </a:r>
                      <a:endParaRPr/>
                    </a:p>
                  </a:txBody>
                  <a:tcPr/>
                </a:tc>
                <a:tc>
                  <a:txBody>
                    <a:bodyPr/>
                    <a:lstStyle/>
                    <a:p>
                      <a:pPr algn="ctr">
                        <a:lnSpc>
                          <a:spcPct val="100000"/>
                        </a:lnSpc>
                      </a:pPr>
                      <a:r>
                        <a:rPr lang="fr-FR" sz="2000" b="1">
                          <a:solidFill>
                            <a:srgbClr val="C00000"/>
                          </a:solidFill>
                          <a:latin typeface="Calibri"/>
                        </a:rPr>
                        <a:t>ENOXIMONE</a:t>
                      </a:r>
                      <a:endParaRPr/>
                    </a:p>
                  </a:txBody>
                  <a:tcPr/>
                </a:tc>
              </a:tr>
              <a:tr h="4816800">
                <a:tc>
                  <a:txBody>
                    <a:bodyPr/>
                    <a:lstStyle/>
                    <a:p>
                      <a:pPr>
                        <a:lnSpc>
                          <a:spcPct val="100000"/>
                        </a:lnSpc>
                      </a:pPr>
                      <a:r>
                        <a:rPr lang="fr-FR">
                          <a:solidFill>
                            <a:srgbClr val="4D4D4D"/>
                          </a:solidFill>
                          <a:latin typeface="Calibri"/>
                          <a:ea typeface="Times New Roman"/>
                        </a:rPr>
                        <a:t>Biodisponibilità</a:t>
                      </a:r>
                      <a:endParaRPr/>
                    </a:p>
                    <a:p>
                      <a:pPr>
                        <a:lnSpc>
                          <a:spcPct val="100000"/>
                        </a:lnSpc>
                      </a:pPr>
                      <a:r>
                        <a:rPr lang="en-GB">
                          <a:solidFill>
                            <a:srgbClr val="4D4D4D"/>
                          </a:solidFill>
                          <a:latin typeface="Calibri"/>
                          <a:ea typeface="Times New Roman"/>
                        </a:rPr>
                        <a:t>Picco plasmatico</a:t>
                      </a:r>
                      <a:endParaRPr/>
                    </a:p>
                    <a:p>
                      <a:pPr>
                        <a:lnSpc>
                          <a:spcPct val="100000"/>
                        </a:lnSpc>
                      </a:pPr>
                      <a:r>
                        <a:rPr lang="en-GB">
                          <a:solidFill>
                            <a:srgbClr val="4D4D4D"/>
                          </a:solidFill>
                          <a:latin typeface="Calibri"/>
                          <a:ea typeface="Times New Roman"/>
                        </a:rPr>
                        <a:t>Emivita (</a:t>
                      </a:r>
                      <a:r>
                        <a:rPr lang="en-GB" i="1">
                          <a:solidFill>
                            <a:srgbClr val="4D4D4D"/>
                          </a:solidFill>
                          <a:latin typeface="Calibri"/>
                          <a:ea typeface="Times New Roman"/>
                        </a:rPr>
                        <a:t>t</a:t>
                      </a:r>
                      <a:r>
                        <a:rPr lang="en-GB" i="1" baseline="-30000">
                          <a:solidFill>
                            <a:srgbClr val="4D4D4D"/>
                          </a:solidFill>
                          <a:latin typeface="Calibri"/>
                          <a:ea typeface="Times New Roman"/>
                        </a:rPr>
                        <a:t>1/2</a:t>
                      </a:r>
                      <a:r>
                        <a:rPr lang="en-GB" i="1">
                          <a:solidFill>
                            <a:srgbClr val="4D4D4D"/>
                          </a:solidFill>
                          <a:latin typeface="Calibri"/>
                          <a:ea typeface="Times New Roman"/>
                        </a:rPr>
                        <a:t>)</a:t>
                      </a:r>
                      <a:endParaRPr/>
                    </a:p>
                    <a:p>
                      <a:pPr>
                        <a:lnSpc>
                          <a:spcPct val="100000"/>
                        </a:lnSpc>
                      </a:pPr>
                      <a:r>
                        <a:rPr lang="en-GB">
                          <a:solidFill>
                            <a:srgbClr val="4D4D4D"/>
                          </a:solidFill>
                          <a:latin typeface="Calibri"/>
                          <a:ea typeface="Times New Roman"/>
                        </a:rPr>
                        <a:t>Legame prot</a:t>
                      </a:r>
                      <a:endParaRPr/>
                    </a:p>
                    <a:p>
                      <a:pPr>
                        <a:lnSpc>
                          <a:spcPct val="100000"/>
                        </a:lnSpc>
                      </a:pPr>
                      <a:r>
                        <a:rPr lang="en-GB">
                          <a:solidFill>
                            <a:srgbClr val="4D4D4D"/>
                          </a:solidFill>
                          <a:latin typeface="Calibri"/>
                          <a:ea typeface="Times New Roman"/>
                        </a:rPr>
                        <a:t>Metabolismo</a:t>
                      </a:r>
                      <a:endParaRPr/>
                    </a:p>
                    <a:p>
                      <a:pPr>
                        <a:lnSpc>
                          <a:spcPct val="100000"/>
                        </a:lnSpc>
                      </a:pPr>
                      <a:r>
                        <a:rPr lang="en-GB">
                          <a:solidFill>
                            <a:srgbClr val="4D4D4D"/>
                          </a:solidFill>
                          <a:latin typeface="Calibri"/>
                          <a:ea typeface="Times New Roman"/>
                        </a:rPr>
                        <a:t>Elim renale</a:t>
                      </a:r>
                      <a:endParaRPr/>
                    </a:p>
                    <a:p>
                      <a:pPr>
                        <a:lnSpc>
                          <a:spcPct val="100000"/>
                        </a:lnSpc>
                      </a:pPr>
                      <a:r>
                        <a:rPr lang="en-GB">
                          <a:solidFill>
                            <a:srgbClr val="4D4D4D"/>
                          </a:solidFill>
                          <a:latin typeface="Calibri"/>
                          <a:ea typeface="Times New Roman"/>
                        </a:rPr>
                        <a:t>Vol Distr (l/Kg)</a:t>
                      </a:r>
                      <a:endParaRPr/>
                    </a:p>
                    <a:p>
                      <a:pPr>
                        <a:lnSpc>
                          <a:spcPct val="100000"/>
                        </a:lnSpc>
                      </a:pPr>
                      <a:r>
                        <a:rPr lang="en-GB">
                          <a:solidFill>
                            <a:srgbClr val="4D4D4D"/>
                          </a:solidFill>
                          <a:latin typeface="Calibri"/>
                          <a:ea typeface="Times New Roman"/>
                        </a:rPr>
                        <a:t>Conc Plasm</a:t>
                      </a:r>
                      <a:endParaRPr/>
                    </a:p>
                    <a:p>
                      <a:pPr>
                        <a:lnSpc>
                          <a:spcPct val="100000"/>
                        </a:lnSpc>
                      </a:pPr>
                      <a:endParaRPr/>
                    </a:p>
                    <a:p>
                      <a:pPr>
                        <a:lnSpc>
                          <a:spcPct val="100000"/>
                        </a:lnSpc>
                      </a:pPr>
                      <a:r>
                        <a:rPr lang="en-GB" b="1">
                          <a:solidFill>
                            <a:srgbClr val="AF0D01"/>
                          </a:solidFill>
                          <a:latin typeface="Calibri"/>
                          <a:ea typeface="Times New Roman"/>
                        </a:rPr>
                        <a:t>EFFETTI INDESIDERATI</a:t>
                      </a:r>
                      <a:endParaRPr/>
                    </a:p>
                    <a:p>
                      <a:pPr>
                        <a:lnSpc>
                          <a:spcPct val="100000"/>
                        </a:lnSpc>
                      </a:pPr>
                      <a:endParaRPr/>
                    </a:p>
                    <a:p>
                      <a:pPr>
                        <a:lnSpc>
                          <a:spcPct val="100000"/>
                        </a:lnSpc>
                      </a:pPr>
                      <a:r>
                        <a:rPr lang="en-GB" b="1">
                          <a:solidFill>
                            <a:srgbClr val="AF0D01"/>
                          </a:solidFill>
                          <a:latin typeface="Calibri"/>
                          <a:ea typeface="Times New Roman"/>
                        </a:rPr>
                        <a:t>NOTE</a:t>
                      </a:r>
                      <a:endParaRPr/>
                    </a:p>
                  </a:txBody>
                  <a:tcPr/>
                </a:tc>
                <a:tc>
                  <a:txBody>
                    <a:bodyPr/>
                    <a:lstStyle/>
                    <a:p>
                      <a:pPr algn="ctr">
                        <a:lnSpc>
                          <a:spcPct val="100000"/>
                        </a:lnSpc>
                      </a:pPr>
                      <a:r>
                        <a:rPr lang="it-IT">
                          <a:solidFill>
                            <a:srgbClr val="404040"/>
                          </a:solidFill>
                          <a:latin typeface="Calibri"/>
                          <a:ea typeface="Times New Roman"/>
                        </a:rPr>
                        <a:t>93% (per OS)</a:t>
                      </a:r>
                      <a:endParaRPr/>
                    </a:p>
                    <a:p>
                      <a:pPr algn="ctr">
                        <a:lnSpc>
                          <a:spcPct val="100000"/>
                        </a:lnSpc>
                      </a:pPr>
                      <a:r>
                        <a:rPr lang="it-IT">
                          <a:solidFill>
                            <a:srgbClr val="404040"/>
                          </a:solidFill>
                          <a:latin typeface="Calibri"/>
                          <a:ea typeface="Times New Roman"/>
                        </a:rPr>
                        <a:t>45 min</a:t>
                      </a:r>
                      <a:endParaRPr/>
                    </a:p>
                    <a:p>
                      <a:pPr algn="ctr">
                        <a:lnSpc>
                          <a:spcPct val="100000"/>
                        </a:lnSpc>
                      </a:pPr>
                      <a:r>
                        <a:rPr lang="it-IT">
                          <a:solidFill>
                            <a:srgbClr val="404040"/>
                          </a:solidFill>
                          <a:latin typeface="Calibri"/>
                          <a:ea typeface="Times New Roman"/>
                        </a:rPr>
                        <a:t>2.4-4 ore</a:t>
                      </a:r>
                      <a:endParaRPr/>
                    </a:p>
                    <a:p>
                      <a:pPr algn="ctr">
                        <a:lnSpc>
                          <a:spcPct val="100000"/>
                        </a:lnSpc>
                      </a:pPr>
                      <a:r>
                        <a:rPr lang="it-IT">
                          <a:solidFill>
                            <a:srgbClr val="404040"/>
                          </a:solidFill>
                          <a:latin typeface="Calibri"/>
                          <a:ea typeface="Times New Roman"/>
                        </a:rPr>
                        <a:t>35-49%</a:t>
                      </a:r>
                      <a:endParaRPr/>
                    </a:p>
                    <a:p>
                      <a:pPr algn="ctr">
                        <a:lnSpc>
                          <a:spcPct val="100000"/>
                        </a:lnSpc>
                      </a:pPr>
                      <a:r>
                        <a:rPr lang="it-IT">
                          <a:solidFill>
                            <a:srgbClr val="404040"/>
                          </a:solidFill>
                          <a:latin typeface="Calibri"/>
                          <a:ea typeface="Times New Roman"/>
                        </a:rPr>
                        <a:t>Epatico scarso</a:t>
                      </a:r>
                      <a:endParaRPr/>
                    </a:p>
                    <a:p>
                      <a:pPr algn="ctr">
                        <a:lnSpc>
                          <a:spcPct val="100000"/>
                        </a:lnSpc>
                      </a:pPr>
                      <a:r>
                        <a:rPr lang="it-IT">
                          <a:solidFill>
                            <a:srgbClr val="404040"/>
                          </a:solidFill>
                          <a:latin typeface="Calibri"/>
                          <a:ea typeface="Times New Roman"/>
                        </a:rPr>
                        <a:t>25%</a:t>
                      </a:r>
                      <a:endParaRPr/>
                    </a:p>
                    <a:p>
                      <a:pPr algn="ctr">
                        <a:lnSpc>
                          <a:spcPct val="100000"/>
                        </a:lnSpc>
                      </a:pPr>
                      <a:r>
                        <a:rPr lang="it-IT">
                          <a:solidFill>
                            <a:srgbClr val="404040"/>
                          </a:solidFill>
                          <a:latin typeface="Calibri"/>
                          <a:ea typeface="Times New Roman"/>
                        </a:rPr>
                        <a:t>1.3</a:t>
                      </a:r>
                      <a:endParaRPr/>
                    </a:p>
                    <a:p>
                      <a:pPr algn="ctr">
                        <a:lnSpc>
                          <a:spcPct val="100000"/>
                        </a:lnSpc>
                      </a:pPr>
                      <a:r>
                        <a:rPr lang="it-IT">
                          <a:solidFill>
                            <a:srgbClr val="404040"/>
                          </a:solidFill>
                          <a:latin typeface="Calibri"/>
                          <a:ea typeface="Times New Roman"/>
                        </a:rPr>
                        <a:t>3.7 microg/ml</a:t>
                      </a:r>
                      <a:endParaRPr/>
                    </a:p>
                    <a:p>
                      <a:pPr algn="ctr">
                        <a:lnSpc>
                          <a:spcPct val="100000"/>
                        </a:lnSpc>
                      </a:pPr>
                      <a:endParaRPr/>
                    </a:p>
                    <a:p>
                      <a:pPr algn="ctr">
                        <a:lnSpc>
                          <a:spcPct val="100000"/>
                        </a:lnSpc>
                      </a:pPr>
                      <a:r>
                        <a:rPr lang="it-IT" sz="1600" b="1">
                          <a:solidFill>
                            <a:srgbClr val="404040"/>
                          </a:solidFill>
                          <a:latin typeface="Calibri"/>
                        </a:rPr>
                        <a:t>Angina, vomito.</a:t>
                      </a:r>
                      <a:endParaRPr/>
                    </a:p>
                    <a:p>
                      <a:pPr algn="ctr">
                        <a:lnSpc>
                          <a:spcPct val="100000"/>
                        </a:lnSpc>
                      </a:pPr>
                      <a:r>
                        <a:rPr lang="it-IT" sz="1600" b="1">
                          <a:solidFill>
                            <a:srgbClr val="404040"/>
                          </a:solidFill>
                          <a:latin typeface="Calibri"/>
                        </a:rPr>
                        <a:t>Grave trombocitopenia dose- e tempo-dipendente.</a:t>
                      </a:r>
                      <a:endParaRPr/>
                    </a:p>
                    <a:p>
                      <a:pPr algn="ctr">
                        <a:lnSpc>
                          <a:spcPct val="100000"/>
                        </a:lnSpc>
                      </a:pPr>
                      <a:r>
                        <a:rPr lang="it-IT" sz="1600" b="1">
                          <a:solidFill>
                            <a:srgbClr val="404040"/>
                          </a:solidFill>
                          <a:latin typeface="Calibri"/>
                        </a:rPr>
                        <a:t>Somministrato </a:t>
                      </a:r>
                      <a:r>
                        <a:rPr lang="it-IT" sz="1600" b="1">
                          <a:solidFill>
                            <a:srgbClr val="AF0D01"/>
                          </a:solidFill>
                          <a:latin typeface="Calibri"/>
                        </a:rPr>
                        <a:t>SOLO EV </a:t>
                      </a:r>
                      <a:r>
                        <a:rPr lang="it-IT" sz="1600" b="1">
                          <a:solidFill>
                            <a:srgbClr val="404040"/>
                          </a:solidFill>
                          <a:latin typeface="Calibri"/>
                        </a:rPr>
                        <a:t>per brevi periodi </a:t>
                      </a:r>
                      <a:endParaRPr/>
                    </a:p>
                  </a:txBody>
                  <a:tcPr/>
                </a:tc>
                <a:tc>
                  <a:txBody>
                    <a:bodyPr/>
                    <a:lstStyle/>
                    <a:p>
                      <a:pPr algn="ctr">
                        <a:lnSpc>
                          <a:spcPct val="100000"/>
                        </a:lnSpc>
                      </a:pPr>
                      <a:r>
                        <a:rPr lang="it-IT">
                          <a:solidFill>
                            <a:srgbClr val="4D4D4D"/>
                          </a:solidFill>
                          <a:latin typeface="Calibri"/>
                          <a:ea typeface="Times New Roman"/>
                        </a:rPr>
                        <a:t>80%</a:t>
                      </a:r>
                      <a:endParaRPr/>
                    </a:p>
                    <a:p>
                      <a:pPr algn="ctr">
                        <a:lnSpc>
                          <a:spcPct val="100000"/>
                        </a:lnSpc>
                      </a:pPr>
                      <a:endParaRPr/>
                    </a:p>
                    <a:p>
                      <a:pPr algn="ctr">
                        <a:lnSpc>
                          <a:spcPct val="100000"/>
                        </a:lnSpc>
                      </a:pPr>
                      <a:r>
                        <a:rPr lang="it-IT">
                          <a:solidFill>
                            <a:srgbClr val="4D4D4D"/>
                          </a:solidFill>
                          <a:latin typeface="Calibri"/>
                          <a:ea typeface="Times New Roman"/>
                        </a:rPr>
                        <a:t>0.8 ore</a:t>
                      </a:r>
                      <a:endParaRPr/>
                    </a:p>
                    <a:p>
                      <a:pPr algn="ctr">
                        <a:lnSpc>
                          <a:spcPct val="100000"/>
                        </a:lnSpc>
                      </a:pPr>
                      <a:r>
                        <a:rPr lang="it-IT">
                          <a:solidFill>
                            <a:srgbClr val="4D4D4D"/>
                          </a:solidFill>
                          <a:latin typeface="Calibri"/>
                          <a:ea typeface="Times New Roman"/>
                        </a:rPr>
                        <a:t>70%</a:t>
                      </a:r>
                      <a:endParaRPr/>
                    </a:p>
                    <a:p>
                      <a:pPr algn="ctr">
                        <a:lnSpc>
                          <a:spcPct val="100000"/>
                        </a:lnSpc>
                      </a:pPr>
                      <a:endParaRPr/>
                    </a:p>
                    <a:p>
                      <a:pPr algn="ctr">
                        <a:lnSpc>
                          <a:spcPct val="100000"/>
                        </a:lnSpc>
                      </a:pPr>
                      <a:r>
                        <a:rPr lang="it-IT">
                          <a:solidFill>
                            <a:srgbClr val="4D4D4D"/>
                          </a:solidFill>
                          <a:latin typeface="Calibri"/>
                          <a:ea typeface="Times New Roman"/>
                        </a:rPr>
                        <a:t>85%</a:t>
                      </a:r>
                      <a:endParaRPr/>
                    </a:p>
                    <a:p>
                      <a:pPr algn="ctr">
                        <a:lnSpc>
                          <a:spcPct val="100000"/>
                        </a:lnSpc>
                      </a:pPr>
                      <a:r>
                        <a:rPr lang="it-IT">
                          <a:solidFill>
                            <a:srgbClr val="4D4D4D"/>
                          </a:solidFill>
                          <a:latin typeface="Calibri"/>
                          <a:ea typeface="Times New Roman"/>
                        </a:rPr>
                        <a:t>0.32</a:t>
                      </a:r>
                      <a:endParaRPr/>
                    </a:p>
                    <a:p>
                      <a:pPr algn="ctr">
                        <a:lnSpc>
                          <a:spcPct val="100000"/>
                        </a:lnSpc>
                      </a:pPr>
                      <a:r>
                        <a:rPr lang="it-IT">
                          <a:solidFill>
                            <a:srgbClr val="4D4D4D"/>
                          </a:solidFill>
                          <a:latin typeface="Calibri"/>
                          <a:ea typeface="Times New Roman"/>
                        </a:rPr>
                        <a:t>150-250 ng/ml</a:t>
                      </a:r>
                      <a:endParaRPr/>
                    </a:p>
                    <a:p>
                      <a:pPr algn="ctr">
                        <a:lnSpc>
                          <a:spcPct val="100000"/>
                        </a:lnSpc>
                      </a:pPr>
                      <a:endParaRPr/>
                    </a:p>
                    <a:p>
                      <a:pPr algn="ctr">
                        <a:lnSpc>
                          <a:spcPct val="100000"/>
                        </a:lnSpc>
                      </a:pPr>
                      <a:r>
                        <a:rPr lang="it-IT" sz="1600" b="1">
                          <a:solidFill>
                            <a:srgbClr val="4D4D4D"/>
                          </a:solidFill>
                          <a:latin typeface="Calibri"/>
                          <a:ea typeface="Times New Roman"/>
                        </a:rPr>
                        <a:t>Più tollerato, minori effetti tossici</a:t>
                      </a:r>
                      <a:endParaRPr/>
                    </a:p>
                    <a:p>
                      <a:pPr algn="ctr">
                        <a:lnSpc>
                          <a:spcPct val="100000"/>
                        </a:lnSpc>
                      </a:pPr>
                      <a:endParaRPr/>
                    </a:p>
                    <a:p>
                      <a:pPr algn="ctr">
                        <a:lnSpc>
                          <a:spcPct val="100000"/>
                        </a:lnSpc>
                      </a:pPr>
                      <a:r>
                        <a:rPr lang="it-IT" sz="1600" b="1">
                          <a:solidFill>
                            <a:srgbClr val="4D4D4D"/>
                          </a:solidFill>
                          <a:latin typeface="Calibri"/>
                          <a:ea typeface="Times New Roman"/>
                        </a:rPr>
                        <a:t>Somministrabile </a:t>
                      </a:r>
                      <a:r>
                        <a:rPr lang="it-IT" sz="1600" b="1">
                          <a:solidFill>
                            <a:srgbClr val="AF0D01"/>
                          </a:solidFill>
                          <a:latin typeface="Calibri"/>
                          <a:ea typeface="Times New Roman"/>
                        </a:rPr>
                        <a:t>per OS </a:t>
                      </a:r>
                      <a:r>
                        <a:rPr lang="it-IT" sz="1600" b="1">
                          <a:solidFill>
                            <a:srgbClr val="4D4D4D"/>
                          </a:solidFill>
                          <a:latin typeface="Calibri"/>
                          <a:ea typeface="Times New Roman"/>
                        </a:rPr>
                        <a:t>a cicli intermittenti</a:t>
                      </a:r>
                      <a:endParaRPr/>
                    </a:p>
                  </a:txBody>
                  <a:tcPr/>
                </a:tc>
                <a:tc>
                  <a:txBody>
                    <a:bodyPr/>
                    <a:lstStyle/>
                    <a:p>
                      <a:pPr algn="ctr">
                        <a:lnSpc>
                          <a:spcPct val="100000"/>
                        </a:lnSpc>
                      </a:pPr>
                      <a:r>
                        <a:rPr lang="de-DE">
                          <a:solidFill>
                            <a:srgbClr val="4D4D4D"/>
                          </a:solidFill>
                          <a:latin typeface="Calibri"/>
                          <a:ea typeface="Times New Roman"/>
                        </a:rPr>
                        <a:t>55%</a:t>
                      </a:r>
                      <a:endParaRPr/>
                    </a:p>
                    <a:p>
                      <a:pPr algn="ctr">
                        <a:lnSpc>
                          <a:spcPct val="100000"/>
                        </a:lnSpc>
                      </a:pPr>
                      <a:endParaRPr/>
                    </a:p>
                    <a:p>
                      <a:pPr algn="ctr">
                        <a:lnSpc>
                          <a:spcPct val="100000"/>
                        </a:lnSpc>
                      </a:pPr>
                      <a:r>
                        <a:rPr lang="de-DE">
                          <a:solidFill>
                            <a:srgbClr val="4D4D4D"/>
                          </a:solidFill>
                          <a:latin typeface="Calibri"/>
                          <a:ea typeface="Times New Roman"/>
                        </a:rPr>
                        <a:t>1 ora</a:t>
                      </a:r>
                      <a:endParaRPr/>
                    </a:p>
                    <a:p>
                      <a:pPr algn="ctr">
                        <a:lnSpc>
                          <a:spcPct val="100000"/>
                        </a:lnSpc>
                      </a:pPr>
                      <a:r>
                        <a:rPr lang="de-DE">
                          <a:solidFill>
                            <a:srgbClr val="4D4D4D"/>
                          </a:solidFill>
                          <a:latin typeface="Calibri"/>
                          <a:ea typeface="Times New Roman"/>
                        </a:rPr>
                        <a:t>70%</a:t>
                      </a:r>
                      <a:endParaRPr/>
                    </a:p>
                    <a:p>
                      <a:pPr algn="ctr">
                        <a:lnSpc>
                          <a:spcPct val="100000"/>
                        </a:lnSpc>
                      </a:pPr>
                      <a:endParaRPr/>
                    </a:p>
                    <a:p>
                      <a:pPr algn="ctr">
                        <a:lnSpc>
                          <a:spcPct val="100000"/>
                        </a:lnSpc>
                      </a:pPr>
                      <a:r>
                        <a:rPr lang="en-GB">
                          <a:solidFill>
                            <a:srgbClr val="4D4D4D"/>
                          </a:solidFill>
                          <a:latin typeface="Calibri"/>
                          <a:ea typeface="Times New Roman"/>
                        </a:rPr>
                        <a:t>70%</a:t>
                      </a:r>
                      <a:endParaRPr/>
                    </a:p>
                    <a:p>
                      <a:pPr algn="ctr">
                        <a:lnSpc>
                          <a:spcPct val="100000"/>
                        </a:lnSpc>
                      </a:pPr>
                      <a:r>
                        <a:rPr lang="en-GB">
                          <a:solidFill>
                            <a:srgbClr val="4D4D4D"/>
                          </a:solidFill>
                          <a:latin typeface="Calibri"/>
                          <a:ea typeface="Times New Roman"/>
                        </a:rPr>
                        <a:t>1.8</a:t>
                      </a:r>
                      <a:endParaRPr/>
                    </a:p>
                    <a:p>
                      <a:pPr algn="ctr">
                        <a:lnSpc>
                          <a:spcPct val="100000"/>
                        </a:lnSpc>
                      </a:pPr>
                      <a:r>
                        <a:rPr lang="it-IT">
                          <a:solidFill>
                            <a:srgbClr val="4D4D4D"/>
                          </a:solidFill>
                          <a:latin typeface="Calibri"/>
                          <a:ea typeface="Times New Roman"/>
                        </a:rPr>
                        <a:t>18 microg/ml</a:t>
                      </a:r>
                      <a:endParaRPr/>
                    </a:p>
                  </a:txBody>
                  <a:tcPr/>
                </a:tc>
              </a:tr>
            </a:tbl>
          </a:graphicData>
        </a:graphic>
      </p:graphicFrame>
      <p:sp>
        <p:nvSpPr>
          <p:cNvPr id="475" name="CustomShape 2"/>
          <p:cNvSpPr/>
          <p:nvPr/>
        </p:nvSpPr>
        <p:spPr>
          <a:xfrm>
            <a:off x="179280" y="44280"/>
            <a:ext cx="8713800" cy="85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it-IT" sz="2400" b="1">
                <a:solidFill>
                  <a:srgbClr val="C00000"/>
                </a:solidFill>
                <a:latin typeface="Calibri"/>
              </a:rPr>
              <a:t>PRINCIPALI CARATTERISTICHE FARMACOCINETICHE DI </a:t>
            </a:r>
            <a:endParaRPr/>
          </a:p>
          <a:p>
            <a:pPr algn="ctr">
              <a:lnSpc>
                <a:spcPct val="100000"/>
              </a:lnSpc>
            </a:pPr>
            <a:r>
              <a:rPr lang="it-IT" sz="2400" b="1">
                <a:solidFill>
                  <a:srgbClr val="C00000"/>
                </a:solidFill>
                <a:latin typeface="Calibri"/>
              </a:rPr>
              <a:t>ALCUNI INIBITORI DELLE FOSFODIESTERASI</a:t>
            </a:r>
            <a:endParaRPr/>
          </a:p>
        </p:txBody>
      </p:sp>
      <p:sp>
        <p:nvSpPr>
          <p:cNvPr id="476" name="Line 3"/>
          <p:cNvSpPr/>
          <p:nvPr/>
        </p:nvSpPr>
        <p:spPr>
          <a:xfrm>
            <a:off x="684360" y="1413000"/>
            <a:ext cx="7704000" cy="1440"/>
          </a:xfrm>
          <a:prstGeom prst="line">
            <a:avLst/>
          </a:prstGeom>
          <a:ln w="9360">
            <a:solidFill>
              <a:srgbClr val="002060"/>
            </a:solidFill>
            <a:miter/>
          </a:ln>
        </p:spPr>
      </p:sp>
      <p:sp>
        <p:nvSpPr>
          <p:cNvPr id="477" name="Line 4"/>
          <p:cNvSpPr/>
          <p:nvPr/>
        </p:nvSpPr>
        <p:spPr>
          <a:xfrm>
            <a:off x="826920" y="907920"/>
            <a:ext cx="7315200" cy="0"/>
          </a:xfrm>
          <a:prstGeom prst="line">
            <a:avLst/>
          </a:prstGeom>
          <a:ln w="9360">
            <a:solidFill>
              <a:srgbClr val="C00000"/>
            </a:solidFill>
            <a:miter/>
          </a:ln>
        </p:spPr>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8" name="Picture 2"/>
          <p:cNvPicPr/>
          <p:nvPr/>
        </p:nvPicPr>
        <p:blipFill>
          <a:blip r:embed="rId2" cstate="print"/>
          <a:srcRect l="9971" t="19151" r="5263" b="5844"/>
          <a:stretch/>
        </p:blipFill>
        <p:spPr>
          <a:xfrm>
            <a:off x="1469880" y="1700280"/>
            <a:ext cx="7423200" cy="4105080"/>
          </a:xfrm>
          <a:prstGeom prst="rect">
            <a:avLst/>
          </a:prstGeom>
          <a:ln>
            <a:noFill/>
          </a:ln>
        </p:spPr>
      </p:pic>
      <p:sp>
        <p:nvSpPr>
          <p:cNvPr id="479" name="CustomShape 1"/>
          <p:cNvSpPr/>
          <p:nvPr/>
        </p:nvSpPr>
        <p:spPr>
          <a:xfrm>
            <a:off x="820800" y="189000"/>
            <a:ext cx="756900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400" b="1">
                <a:solidFill>
                  <a:srgbClr val="C00000"/>
                </a:solidFill>
                <a:latin typeface="Calibri"/>
              </a:rPr>
              <a:t>SENSIBILIZZANTI DELLE PROTEINE CONTRATTILI AL CALCIO </a:t>
            </a:r>
            <a:endParaRPr/>
          </a:p>
        </p:txBody>
      </p:sp>
      <p:sp>
        <p:nvSpPr>
          <p:cNvPr id="480" name="Line 2"/>
          <p:cNvSpPr/>
          <p:nvPr/>
        </p:nvSpPr>
        <p:spPr>
          <a:xfrm>
            <a:off x="828720" y="765000"/>
            <a:ext cx="7343640" cy="0"/>
          </a:xfrm>
          <a:prstGeom prst="line">
            <a:avLst/>
          </a:prstGeom>
          <a:ln w="9360">
            <a:solidFill>
              <a:srgbClr val="AF0D01"/>
            </a:solidFill>
            <a:miter/>
          </a:ln>
        </p:spPr>
      </p:sp>
      <p:sp>
        <p:nvSpPr>
          <p:cNvPr id="481" name="CustomShape 3"/>
          <p:cNvSpPr/>
          <p:nvPr/>
        </p:nvSpPr>
        <p:spPr>
          <a:xfrm>
            <a:off x="1366920" y="836640"/>
            <a:ext cx="6318000" cy="3988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000" b="1">
                <a:solidFill>
                  <a:srgbClr val="C00000"/>
                </a:solidFill>
                <a:latin typeface="Symbol"/>
                <a:ea typeface="Symbol"/>
              </a:rPr>
              <a:t></a:t>
            </a:r>
            <a:r>
              <a:rPr lang="it-IT" sz="2000" b="1">
                <a:solidFill>
                  <a:srgbClr val="C00000"/>
                </a:solidFill>
                <a:latin typeface="Calibri"/>
              </a:rPr>
              <a:t> PIMOBENDAN	      </a:t>
            </a:r>
            <a:r>
              <a:rPr lang="it-IT" sz="2000" b="1">
                <a:solidFill>
                  <a:srgbClr val="C00000"/>
                </a:solidFill>
                <a:latin typeface="Symbol"/>
                <a:ea typeface="Symbol"/>
              </a:rPr>
              <a:t></a:t>
            </a:r>
            <a:r>
              <a:rPr lang="it-IT" sz="2000" b="1">
                <a:solidFill>
                  <a:srgbClr val="C00000"/>
                </a:solidFill>
                <a:latin typeface="Calibri"/>
              </a:rPr>
              <a:t>SULMAZOLO	           </a:t>
            </a:r>
            <a:r>
              <a:rPr lang="it-IT" sz="2000" b="1">
                <a:solidFill>
                  <a:srgbClr val="C00000"/>
                </a:solidFill>
                <a:latin typeface="Symbol"/>
                <a:ea typeface="Symbol"/>
              </a:rPr>
              <a:t></a:t>
            </a:r>
            <a:r>
              <a:rPr lang="it-IT" sz="2000" b="1">
                <a:solidFill>
                  <a:srgbClr val="C00000"/>
                </a:solidFill>
                <a:latin typeface="Calibri"/>
              </a:rPr>
              <a:t>LEVOSIMENDAN</a:t>
            </a:r>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2" name="CustomShape 1"/>
          <p:cNvSpPr/>
          <p:nvPr/>
        </p:nvSpPr>
        <p:spPr>
          <a:xfrm>
            <a:off x="539640" y="981000"/>
            <a:ext cx="7848720" cy="1191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buFont typeface="Calibri"/>
              <a:buChar char="•"/>
            </a:pPr>
            <a:r>
              <a:rPr lang="it-IT">
                <a:latin typeface="Calibri"/>
              </a:rPr>
              <a:t> Il levosimendan migliora la contrattilità miocardica attraverso l’</a:t>
            </a:r>
            <a:r>
              <a:rPr lang="it-IT" b="1" i="1">
                <a:solidFill>
                  <a:srgbClr val="C00000"/>
                </a:solidFill>
                <a:latin typeface="Calibri"/>
              </a:rPr>
              <a:t>aumento della sensibilità della troponina C al Ca</a:t>
            </a:r>
            <a:r>
              <a:rPr lang="it-IT" b="1" i="1" baseline="30000">
                <a:solidFill>
                  <a:srgbClr val="C00000"/>
                </a:solidFill>
                <a:latin typeface="Calibri"/>
              </a:rPr>
              <a:t>2</a:t>
            </a:r>
            <a:r>
              <a:rPr lang="it-IT" b="1" baseline="30000">
                <a:solidFill>
                  <a:srgbClr val="C00000"/>
                </a:solidFill>
                <a:latin typeface="Calibri"/>
              </a:rPr>
              <a:t>+ </a:t>
            </a:r>
            <a:r>
              <a:rPr lang="it-IT">
                <a:latin typeface="Calibri"/>
              </a:rPr>
              <a:t>senza indurre variazioni dei livelli citoplasmatici del Ca</a:t>
            </a:r>
            <a:r>
              <a:rPr lang="it-IT" baseline="30000">
                <a:latin typeface="Calibri"/>
              </a:rPr>
              <a:t>2+ </a:t>
            </a:r>
            <a:r>
              <a:rPr lang="it-IT">
                <a:latin typeface="Calibri"/>
              </a:rPr>
              <a:t>stesso. Per questo motivo è pressoché privo di effetti sul consumo miocardico di ossigeno e sull’entità del rilasciamento ventricolare.</a:t>
            </a:r>
            <a:endParaRPr/>
          </a:p>
        </p:txBody>
      </p:sp>
      <p:sp>
        <p:nvSpPr>
          <p:cNvPr id="483" name="CustomShape 2"/>
          <p:cNvSpPr/>
          <p:nvPr/>
        </p:nvSpPr>
        <p:spPr>
          <a:xfrm>
            <a:off x="3276720" y="260280"/>
            <a:ext cx="2672640" cy="5205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800" b="1">
                <a:solidFill>
                  <a:srgbClr val="C00000"/>
                </a:solidFill>
                <a:latin typeface="Calibri"/>
              </a:rPr>
              <a:t>LEVOSIMENDAN </a:t>
            </a:r>
            <a:endParaRPr/>
          </a:p>
        </p:txBody>
      </p:sp>
      <p:sp>
        <p:nvSpPr>
          <p:cNvPr id="484" name="Line 3"/>
          <p:cNvSpPr/>
          <p:nvPr/>
        </p:nvSpPr>
        <p:spPr>
          <a:xfrm>
            <a:off x="684360" y="765000"/>
            <a:ext cx="7343640" cy="0"/>
          </a:xfrm>
          <a:prstGeom prst="line">
            <a:avLst/>
          </a:prstGeom>
          <a:ln w="9360">
            <a:solidFill>
              <a:srgbClr val="AF0D01"/>
            </a:solidFill>
            <a:miter/>
          </a:ln>
        </p:spPr>
      </p:sp>
      <p:sp>
        <p:nvSpPr>
          <p:cNvPr id="485" name="CustomShape 4"/>
          <p:cNvSpPr/>
          <p:nvPr/>
        </p:nvSpPr>
        <p:spPr>
          <a:xfrm>
            <a:off x="539640" y="2421000"/>
            <a:ext cx="3311640" cy="4208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buFont typeface="Calibri"/>
              <a:buChar char="•"/>
            </a:pPr>
            <a:r>
              <a:rPr lang="it-IT">
                <a:solidFill>
                  <a:srgbClr val="000000"/>
                </a:solidFill>
                <a:latin typeface="Calibri"/>
              </a:rPr>
              <a:t> Inoltre il levosimendan determina </a:t>
            </a:r>
            <a:r>
              <a:rPr lang="it-IT" b="1" i="1">
                <a:solidFill>
                  <a:srgbClr val="C00000"/>
                </a:solidFill>
                <a:latin typeface="Calibri"/>
              </a:rPr>
              <a:t>vasodilatazione mediante l’apertura dei canali del potassio ATP-dipendenti </a:t>
            </a:r>
            <a:r>
              <a:rPr lang="it-IT">
                <a:solidFill>
                  <a:srgbClr val="000000"/>
                </a:solidFill>
                <a:latin typeface="Calibri"/>
              </a:rPr>
              <a:t>(K-ATP) della cellula muscolare liscia e attraverso il rilascio endoteliale di ossido nitrico. </a:t>
            </a:r>
            <a:endParaRPr/>
          </a:p>
          <a:p>
            <a:pPr algn="just">
              <a:lnSpc>
                <a:spcPct val="100000"/>
              </a:lnSpc>
              <a:buFont typeface="Calibri"/>
              <a:buChar char="•"/>
            </a:pPr>
            <a:endParaRPr/>
          </a:p>
          <a:p>
            <a:pPr algn="just">
              <a:lnSpc>
                <a:spcPct val="100000"/>
              </a:lnSpc>
              <a:buFont typeface="Calibri"/>
              <a:buChar char="•"/>
            </a:pPr>
            <a:r>
              <a:rPr lang="it-IT">
                <a:solidFill>
                  <a:srgbClr val="000000"/>
                </a:solidFill>
                <a:latin typeface="Calibri"/>
              </a:rPr>
              <a:t> La somministrazione di levosimendan è infine in grado di esercitare un certo grado di precondizionamento e di contrastare l’apoptosi attraverso l’apertura dei canali K-ATP cardiaci. </a:t>
            </a:r>
            <a:endParaRPr/>
          </a:p>
        </p:txBody>
      </p:sp>
      <p:pic>
        <p:nvPicPr>
          <p:cNvPr id="486" name="Picture 10" descr="/static-content/images/245/art%253A10.1007%252Fs10741-008-9128-4/MediaObjects/10741_2008_9128_Fig1_HTML.gif"/>
          <p:cNvPicPr/>
          <p:nvPr/>
        </p:nvPicPr>
        <p:blipFill>
          <a:blip r:embed="rId3" cstate="print"/>
          <a:stretch/>
        </p:blipFill>
        <p:spPr>
          <a:xfrm>
            <a:off x="3881520" y="2492280"/>
            <a:ext cx="4852800" cy="3745080"/>
          </a:xfrm>
          <a:prstGeom prst="rect">
            <a:avLst/>
          </a:prstGeom>
          <a:ln>
            <a:noFill/>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7" name="CustomShape 1"/>
          <p:cNvSpPr/>
          <p:nvPr/>
        </p:nvSpPr>
        <p:spPr>
          <a:xfrm>
            <a:off x="468360" y="907920"/>
            <a:ext cx="5256000" cy="3660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en-US" b="1" u="sng">
                <a:latin typeface="Calibri"/>
              </a:rPr>
              <a:t>FARMACOCINETICA:</a:t>
            </a:r>
            <a:endParaRPr/>
          </a:p>
          <a:p>
            <a:pPr algn="just">
              <a:lnSpc>
                <a:spcPct val="100000"/>
              </a:lnSpc>
            </a:pPr>
            <a:r>
              <a:rPr lang="en-US">
                <a:latin typeface="Calibri"/>
              </a:rPr>
              <a:t>Somministrato </a:t>
            </a:r>
            <a:r>
              <a:rPr lang="en-US">
                <a:solidFill>
                  <a:srgbClr val="C00000"/>
                </a:solidFill>
                <a:latin typeface="Calibri"/>
              </a:rPr>
              <a:t>EV </a:t>
            </a:r>
            <a:r>
              <a:rPr lang="en-US">
                <a:latin typeface="Calibri"/>
              </a:rPr>
              <a:t> (dose iniziale 6-12 µg/kg in 10 min, seguita da 0.05 - 0.2 µg/kg/min in infusione continua). </a:t>
            </a:r>
            <a:endParaRPr/>
          </a:p>
          <a:p>
            <a:pPr algn="just">
              <a:lnSpc>
                <a:spcPct val="100000"/>
              </a:lnSpc>
            </a:pPr>
            <a:r>
              <a:rPr lang="en-US">
                <a:latin typeface="Calibri"/>
              </a:rPr>
              <a:t>Risposta emodinamica in 5 minuti, picco di efficacia entro 10-30 minuti, durata di circa 1-2 ore.</a:t>
            </a:r>
            <a:endParaRPr/>
          </a:p>
          <a:p>
            <a:pPr algn="just">
              <a:lnSpc>
                <a:spcPct val="100000"/>
              </a:lnSpc>
            </a:pPr>
            <a:r>
              <a:rPr lang="en-US">
                <a:latin typeface="Calibri"/>
              </a:rPr>
              <a:t>Gli effetti più prolungati possono essere legati al metabolita attivo OR-1896 (emivita 80 h).</a:t>
            </a:r>
            <a:endParaRPr/>
          </a:p>
          <a:p>
            <a:pPr algn="just">
              <a:lnSpc>
                <a:spcPct val="100000"/>
              </a:lnSpc>
            </a:pPr>
            <a:endParaRPr/>
          </a:p>
          <a:p>
            <a:pPr algn="just">
              <a:lnSpc>
                <a:spcPct val="100000"/>
              </a:lnSpc>
            </a:pPr>
            <a:r>
              <a:rPr lang="en-US" b="1" u="sng">
                <a:latin typeface="Calibri"/>
              </a:rPr>
              <a:t>EFFETTI TERAPEUTICI:</a:t>
            </a:r>
            <a:endParaRPr/>
          </a:p>
          <a:p>
            <a:pPr algn="just">
              <a:lnSpc>
                <a:spcPct val="100000"/>
              </a:lnSpc>
            </a:pPr>
            <a:r>
              <a:rPr lang="en-US">
                <a:latin typeface="Calibri"/>
              </a:rPr>
              <a:t>Gli effetti indesiderati sono legati a episodi ipotensivi, ma in genere la tossicità cardiaca è modesta, il miglioramento  della performance evidente e l’aumento di sopravvivenza significativo </a:t>
            </a:r>
            <a:endParaRPr/>
          </a:p>
        </p:txBody>
      </p:sp>
      <p:sp>
        <p:nvSpPr>
          <p:cNvPr id="488" name="CustomShape 2"/>
          <p:cNvSpPr/>
          <p:nvPr/>
        </p:nvSpPr>
        <p:spPr>
          <a:xfrm>
            <a:off x="3276720" y="260280"/>
            <a:ext cx="2672640" cy="5205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sz="2800" b="1">
                <a:solidFill>
                  <a:srgbClr val="C00000"/>
                </a:solidFill>
                <a:latin typeface="Calibri"/>
              </a:rPr>
              <a:t>LEVOSIMENDAN </a:t>
            </a:r>
            <a:endParaRPr/>
          </a:p>
        </p:txBody>
      </p:sp>
      <p:sp>
        <p:nvSpPr>
          <p:cNvPr id="489" name="Line 3"/>
          <p:cNvSpPr/>
          <p:nvPr/>
        </p:nvSpPr>
        <p:spPr>
          <a:xfrm>
            <a:off x="684360" y="765000"/>
            <a:ext cx="7343640" cy="0"/>
          </a:xfrm>
          <a:prstGeom prst="line">
            <a:avLst/>
          </a:prstGeom>
          <a:ln w="9360">
            <a:solidFill>
              <a:srgbClr val="AF0D01"/>
            </a:solidFill>
            <a:miter/>
          </a:ln>
        </p:spPr>
      </p:sp>
      <p:pic>
        <p:nvPicPr>
          <p:cNvPr id="490" name="Picture 2"/>
          <p:cNvPicPr/>
          <p:nvPr/>
        </p:nvPicPr>
        <p:blipFill>
          <a:blip r:embed="rId2" cstate="print"/>
          <a:stretch/>
        </p:blipFill>
        <p:spPr>
          <a:xfrm>
            <a:off x="5940360" y="3141720"/>
            <a:ext cx="1979640" cy="395280"/>
          </a:xfrm>
          <a:prstGeom prst="rect">
            <a:avLst/>
          </a:prstGeom>
          <a:ln>
            <a:noFill/>
          </a:ln>
        </p:spPr>
      </p:pic>
      <p:pic>
        <p:nvPicPr>
          <p:cNvPr id="491" name="Picture 3"/>
          <p:cNvPicPr/>
          <p:nvPr/>
        </p:nvPicPr>
        <p:blipFill>
          <a:blip r:embed="rId3" cstate="print"/>
          <a:stretch/>
        </p:blipFill>
        <p:spPr>
          <a:xfrm>
            <a:off x="5796000" y="1052640"/>
            <a:ext cx="2908440" cy="2016000"/>
          </a:xfrm>
          <a:prstGeom prst="rect">
            <a:avLst/>
          </a:prstGeom>
          <a:ln>
            <a:noFill/>
          </a:ln>
        </p:spPr>
      </p:pic>
      <p:sp>
        <p:nvSpPr>
          <p:cNvPr id="492" name="CustomShape 4"/>
          <p:cNvSpPr/>
          <p:nvPr/>
        </p:nvSpPr>
        <p:spPr>
          <a:xfrm>
            <a:off x="5940360" y="3573360"/>
            <a:ext cx="2952720" cy="255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r>
              <a:rPr lang="en-GB" sz="1000" b="1">
                <a:solidFill>
                  <a:srgbClr val="000000"/>
                </a:solidFill>
                <a:latin typeface="Arial"/>
                <a:ea typeface="msgothic"/>
              </a:rPr>
              <a:t>De Luca L et al. Eur Heart J 2006;27:1908-1920</a:t>
            </a:r>
            <a:endParaRPr/>
          </a:p>
        </p:txBody>
      </p:sp>
      <p:pic>
        <p:nvPicPr>
          <p:cNvPr id="493" name="Picture 2" descr="http://www.healio.com/%7E/media/Images/News/Print/Cardiology%20Today/2006/01_January/Revive_450_208_40396.gif"/>
          <p:cNvPicPr/>
          <p:nvPr/>
        </p:nvPicPr>
        <p:blipFill>
          <a:blip r:embed="rId4" cstate="print"/>
          <a:stretch/>
        </p:blipFill>
        <p:spPr>
          <a:xfrm>
            <a:off x="593640" y="4653000"/>
            <a:ext cx="4049640" cy="1871640"/>
          </a:xfrm>
          <a:prstGeom prst="rect">
            <a:avLst/>
          </a:prstGeom>
          <a:ln>
            <a:noFill/>
          </a:ln>
        </p:spPr>
      </p:pic>
      <p:pic>
        <p:nvPicPr>
          <p:cNvPr id="494" name="Picture 4" descr="Scorecard"/>
          <p:cNvPicPr/>
          <p:nvPr/>
        </p:nvPicPr>
        <p:blipFill>
          <a:blip r:embed="rId5" cstate="print"/>
          <a:stretch/>
        </p:blipFill>
        <p:spPr>
          <a:xfrm>
            <a:off x="4667400" y="4653000"/>
            <a:ext cx="4028760" cy="1871640"/>
          </a:xfrm>
          <a:prstGeom prst="rect">
            <a:avLst/>
          </a:prstGeom>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ottotitolo 2"/>
          <p:cNvSpPr>
            <a:spLocks noGrp="1"/>
          </p:cNvSpPr>
          <p:nvPr>
            <p:ph type="subTitle"/>
          </p:nvPr>
        </p:nvSpPr>
        <p:spPr/>
        <p:txBody>
          <a:bodyPr/>
          <a:lstStyle/>
          <a:p>
            <a:endParaRPr lang="it-IT" dirty="0"/>
          </a:p>
        </p:txBody>
      </p:sp>
      <p:pic>
        <p:nvPicPr>
          <p:cNvPr id="110594" name="Picture 2"/>
          <p:cNvPicPr>
            <a:picLocks noChangeAspect="1" noChangeArrowheads="1"/>
          </p:cNvPicPr>
          <p:nvPr/>
        </p:nvPicPr>
        <p:blipFill>
          <a:blip r:embed="rId2" cstate="print"/>
          <a:srcRect l="9055" r="9449"/>
          <a:stretch>
            <a:fillRect/>
          </a:stretch>
        </p:blipFill>
        <p:spPr bwMode="auto">
          <a:xfrm>
            <a:off x="0" y="116632"/>
            <a:ext cx="6259675" cy="576072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2032" t="2037" r="2032" b="1019"/>
          <a:stretch>
            <a:fillRect/>
          </a:stretch>
        </p:blipFill>
        <p:spPr bwMode="auto">
          <a:xfrm>
            <a:off x="6084630" y="3774795"/>
            <a:ext cx="3059370" cy="3083205"/>
          </a:xfrm>
          <a:prstGeom prst="rect">
            <a:avLst/>
          </a:prstGeom>
          <a:noFill/>
          <a:ln w="9525">
            <a:noFill/>
            <a:miter lim="800000"/>
            <a:headEnd/>
            <a:tailEnd/>
          </a:ln>
        </p:spPr>
      </p:pic>
      <p:sp>
        <p:nvSpPr>
          <p:cNvPr id="6" name="CasellaDiTesto 5"/>
          <p:cNvSpPr txBox="1"/>
          <p:nvPr/>
        </p:nvSpPr>
        <p:spPr>
          <a:xfrm>
            <a:off x="6084168" y="2834933"/>
            <a:ext cx="3059832" cy="954107"/>
          </a:xfrm>
          <a:prstGeom prst="rect">
            <a:avLst/>
          </a:prstGeom>
          <a:solidFill>
            <a:schemeClr val="accent6">
              <a:lumMod val="20000"/>
              <a:lumOff val="80000"/>
            </a:schemeClr>
          </a:solidFill>
        </p:spPr>
        <p:txBody>
          <a:bodyPr wrap="square" rtlCol="0">
            <a:spAutoFit/>
          </a:bodyPr>
          <a:lstStyle/>
          <a:p>
            <a:pPr algn="just"/>
            <a:r>
              <a:rPr lang="it-IT" sz="1400" dirty="0" err="1" smtClean="0"/>
              <a:t>EF=</a:t>
            </a:r>
            <a:r>
              <a:rPr lang="it-IT" sz="1400" dirty="0" smtClean="0"/>
              <a:t> frazione di eiezione, di norma </a:t>
            </a:r>
            <a:r>
              <a:rPr lang="it-IT" sz="1400" dirty="0" smtClean="0"/>
              <a:t>55-60</a:t>
            </a:r>
            <a:r>
              <a:rPr lang="it-IT" sz="1400" dirty="0" smtClean="0"/>
              <a:t>% del volume </a:t>
            </a:r>
            <a:r>
              <a:rPr lang="it-IT" sz="1400" dirty="0" err="1" smtClean="0"/>
              <a:t>telediastolico</a:t>
            </a:r>
            <a:r>
              <a:rPr lang="it-IT" sz="1400" dirty="0" smtClean="0"/>
              <a:t> (100-120 ml)</a:t>
            </a:r>
          </a:p>
          <a:p>
            <a:pPr algn="just"/>
            <a:r>
              <a:rPr lang="it-IT" sz="1400" dirty="0" smtClean="0"/>
              <a:t>Insufficienza cardiaca EF ≤ 50%</a:t>
            </a:r>
            <a:endParaRPr lang="it-IT" sz="14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10243" name="Picture 2"/>
          <p:cNvPicPr>
            <a:picLocks noChangeAspect="1" noChangeArrowheads="1"/>
          </p:cNvPicPr>
          <p:nvPr/>
        </p:nvPicPr>
        <p:blipFill>
          <a:blip r:embed="rId2" cstate="print"/>
          <a:srcRect/>
          <a:stretch>
            <a:fillRect/>
          </a:stretch>
        </p:blipFill>
        <p:spPr bwMode="auto">
          <a:xfrm>
            <a:off x="1057275" y="1484313"/>
            <a:ext cx="7029450" cy="308610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11267" name="Picture 2"/>
          <p:cNvPicPr>
            <a:picLocks noChangeAspect="1" noChangeArrowheads="1"/>
          </p:cNvPicPr>
          <p:nvPr/>
        </p:nvPicPr>
        <p:blipFill>
          <a:blip r:embed="rId2" cstate="print"/>
          <a:srcRect/>
          <a:stretch>
            <a:fillRect/>
          </a:stretch>
        </p:blipFill>
        <p:spPr bwMode="auto">
          <a:xfrm>
            <a:off x="1081088" y="476250"/>
            <a:ext cx="6981825" cy="4048125"/>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ottotitolo 2"/>
          <p:cNvSpPr>
            <a:spLocks noGrp="1"/>
          </p:cNvSpPr>
          <p:nvPr>
            <p:ph type="subTitle"/>
          </p:nvPr>
        </p:nvSpPr>
        <p:spPr/>
        <p:txBody>
          <a:bodyPr/>
          <a:lstStyle/>
          <a:p>
            <a:endParaRPr lang="it-IT" dirty="0"/>
          </a:p>
        </p:txBody>
      </p:sp>
      <p:pic>
        <p:nvPicPr>
          <p:cNvPr id="11878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Freccia a destra 4"/>
          <p:cNvSpPr/>
          <p:nvPr/>
        </p:nvSpPr>
        <p:spPr>
          <a:xfrm>
            <a:off x="0" y="3789040"/>
            <a:ext cx="611560" cy="26174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447" name="CustomShape 1"/>
          <p:cNvSpPr/>
          <p:nvPr/>
        </p:nvSpPr>
        <p:spPr>
          <a:xfrm>
            <a:off x="1317600" y="190440"/>
            <a:ext cx="6990120" cy="5205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lvl="1">
              <a:lnSpc>
                <a:spcPct val="100000"/>
              </a:lnSpc>
            </a:pPr>
            <a:r>
              <a:rPr lang="it-IT" sz="2800" b="1">
                <a:solidFill>
                  <a:srgbClr val="C00000"/>
                </a:solidFill>
                <a:latin typeface="Calibri"/>
              </a:rPr>
              <a:t>INIBITORI DELLA FOSFODIESTERASI-V</a:t>
            </a:r>
            <a:endParaRPr/>
          </a:p>
        </p:txBody>
      </p:sp>
      <p:pic>
        <p:nvPicPr>
          <p:cNvPr id="448" name="Picture 13" descr="NO4"/>
          <p:cNvPicPr/>
          <p:nvPr/>
        </p:nvPicPr>
        <p:blipFill>
          <a:blip r:embed="rId3" cstate="print"/>
          <a:srcRect l="62110" t="49475" b="26119"/>
          <a:stretch/>
        </p:blipFill>
        <p:spPr>
          <a:xfrm>
            <a:off x="5580112" y="4149080"/>
            <a:ext cx="3098880" cy="2088232"/>
          </a:xfrm>
          <a:prstGeom prst="rect">
            <a:avLst/>
          </a:prstGeom>
          <a:ln>
            <a:noFill/>
          </a:ln>
        </p:spPr>
      </p:pic>
      <p:sp>
        <p:nvSpPr>
          <p:cNvPr id="449" name="CustomShape 2"/>
          <p:cNvSpPr/>
          <p:nvPr/>
        </p:nvSpPr>
        <p:spPr>
          <a:xfrm>
            <a:off x="5867280" y="5661000"/>
            <a:ext cx="936720" cy="57636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450" name="CustomShape 3"/>
          <p:cNvSpPr/>
          <p:nvPr/>
        </p:nvSpPr>
        <p:spPr>
          <a:xfrm>
            <a:off x="6372360" y="6165720"/>
            <a:ext cx="1674720" cy="3682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b="1">
                <a:solidFill>
                  <a:srgbClr val="C00000"/>
                </a:solidFill>
                <a:latin typeface="Calibri"/>
              </a:rPr>
              <a:t>TADALAFIL</a:t>
            </a:r>
            <a:endParaRPr/>
          </a:p>
        </p:txBody>
      </p:sp>
      <p:sp>
        <p:nvSpPr>
          <p:cNvPr id="451" name="CustomShape 4"/>
          <p:cNvSpPr/>
          <p:nvPr/>
        </p:nvSpPr>
        <p:spPr>
          <a:xfrm>
            <a:off x="5595840" y="4149720"/>
            <a:ext cx="479520" cy="590400"/>
          </a:xfrm>
          <a:prstGeom prst="rect">
            <a:avLst/>
          </a:prstGeom>
          <a:solidFill>
            <a:srgbClr val="FFFFFF"/>
          </a:solidFill>
          <a:ln>
            <a:noFill/>
          </a:ln>
        </p:spPr>
        <p:style>
          <a:lnRef idx="0">
            <a:scrgbClr r="0" g="0" b="0"/>
          </a:lnRef>
          <a:fillRef idx="0">
            <a:scrgbClr r="0" g="0" b="0"/>
          </a:fillRef>
          <a:effectRef idx="0">
            <a:scrgbClr r="0" g="0" b="0"/>
          </a:effectRef>
          <a:fontRef idx="minor"/>
        </p:style>
      </p:sp>
      <p:pic>
        <p:nvPicPr>
          <p:cNvPr id="452" name="Picture 17" descr="nrd2030-f1"/>
          <p:cNvPicPr/>
          <p:nvPr/>
        </p:nvPicPr>
        <p:blipFill>
          <a:blip r:embed="rId4" cstate="print"/>
          <a:stretch/>
        </p:blipFill>
        <p:spPr>
          <a:xfrm>
            <a:off x="395280" y="3500280"/>
            <a:ext cx="4248000" cy="3140280"/>
          </a:xfrm>
          <a:prstGeom prst="rect">
            <a:avLst/>
          </a:prstGeom>
          <a:ln>
            <a:noFill/>
          </a:ln>
        </p:spPr>
      </p:pic>
      <p:pic>
        <p:nvPicPr>
          <p:cNvPr id="453" name="Picture 9" descr="NO4"/>
          <p:cNvPicPr/>
          <p:nvPr/>
        </p:nvPicPr>
        <p:blipFill>
          <a:blip r:embed="rId5" cstate="print"/>
          <a:srcRect l="59993" r="10003" b="64968"/>
          <a:stretch/>
        </p:blipFill>
        <p:spPr>
          <a:xfrm>
            <a:off x="5940360" y="1122480"/>
            <a:ext cx="2487600" cy="2879280"/>
          </a:xfrm>
          <a:prstGeom prst="rect">
            <a:avLst/>
          </a:prstGeom>
          <a:ln>
            <a:noFill/>
          </a:ln>
        </p:spPr>
      </p:pic>
      <p:sp>
        <p:nvSpPr>
          <p:cNvPr id="454" name="CustomShape 5"/>
          <p:cNvSpPr/>
          <p:nvPr/>
        </p:nvSpPr>
        <p:spPr>
          <a:xfrm>
            <a:off x="6048360" y="3792240"/>
            <a:ext cx="2377800" cy="3682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b="1">
                <a:solidFill>
                  <a:srgbClr val="C00000"/>
                </a:solidFill>
                <a:latin typeface="Calibri"/>
              </a:rPr>
              <a:t>VARDENAFIL</a:t>
            </a:r>
            <a:endParaRPr/>
          </a:p>
        </p:txBody>
      </p:sp>
      <p:sp>
        <p:nvSpPr>
          <p:cNvPr id="455" name="CustomShape 6"/>
          <p:cNvSpPr/>
          <p:nvPr/>
        </p:nvSpPr>
        <p:spPr>
          <a:xfrm>
            <a:off x="5976720" y="1260360"/>
            <a:ext cx="479520" cy="590040"/>
          </a:xfrm>
          <a:prstGeom prst="rect">
            <a:avLst/>
          </a:prstGeom>
          <a:solidFill>
            <a:srgbClr val="FFFFFF"/>
          </a:solidFill>
          <a:ln>
            <a:noFill/>
          </a:ln>
        </p:spPr>
        <p:style>
          <a:lnRef idx="0">
            <a:scrgbClr r="0" g="0" b="0"/>
          </a:lnRef>
          <a:fillRef idx="0">
            <a:scrgbClr r="0" g="0" b="0"/>
          </a:fillRef>
          <a:effectRef idx="0">
            <a:scrgbClr r="0" g="0" b="0"/>
          </a:effectRef>
          <a:fontRef idx="minor"/>
        </p:style>
      </p:sp>
      <p:pic>
        <p:nvPicPr>
          <p:cNvPr id="456" name="Picture 6" descr="NO5"/>
          <p:cNvPicPr/>
          <p:nvPr/>
        </p:nvPicPr>
        <p:blipFill>
          <a:blip r:embed="rId6" cstate="print"/>
          <a:stretch/>
        </p:blipFill>
        <p:spPr>
          <a:xfrm>
            <a:off x="3851280" y="1473480"/>
            <a:ext cx="1709640" cy="2639880"/>
          </a:xfrm>
          <a:prstGeom prst="rect">
            <a:avLst/>
          </a:prstGeom>
          <a:ln>
            <a:noFill/>
          </a:ln>
        </p:spPr>
      </p:pic>
      <p:sp>
        <p:nvSpPr>
          <p:cNvPr id="457" name="CustomShape 7"/>
          <p:cNvSpPr/>
          <p:nvPr/>
        </p:nvSpPr>
        <p:spPr>
          <a:xfrm>
            <a:off x="4129200" y="1052640"/>
            <a:ext cx="1253520" cy="3682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it-IT" b="1">
                <a:solidFill>
                  <a:srgbClr val="C00000"/>
                </a:solidFill>
                <a:latin typeface="Calibri"/>
              </a:rPr>
              <a:t>SILDENAFIL</a:t>
            </a:r>
            <a:endParaRPr/>
          </a:p>
        </p:txBody>
      </p:sp>
      <p:sp>
        <p:nvSpPr>
          <p:cNvPr id="458" name="CustomShape 8"/>
          <p:cNvSpPr/>
          <p:nvPr/>
        </p:nvSpPr>
        <p:spPr>
          <a:xfrm>
            <a:off x="684360" y="1197000"/>
            <a:ext cx="2665440" cy="1465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a:solidFill>
                  <a:srgbClr val="002060"/>
                </a:solidFill>
                <a:latin typeface="Calibri"/>
              </a:rPr>
              <a:t>Gli inibitori preferenziali della </a:t>
            </a:r>
            <a:r>
              <a:rPr lang="it-IT" b="1">
                <a:solidFill>
                  <a:srgbClr val="C00000"/>
                </a:solidFill>
                <a:latin typeface="Calibri"/>
              </a:rPr>
              <a:t>FOSFODIESTERASI-V </a:t>
            </a:r>
            <a:r>
              <a:rPr lang="it-IT">
                <a:solidFill>
                  <a:srgbClr val="002060"/>
                </a:solidFill>
                <a:latin typeface="Calibri"/>
              </a:rPr>
              <a:t>sono utilizzati per il trattamento della disfunzione erettile  </a:t>
            </a:r>
            <a:endParaRPr/>
          </a:p>
        </p:txBody>
      </p:sp>
      <p:sp>
        <p:nvSpPr>
          <p:cNvPr id="459" name="Line 9"/>
          <p:cNvSpPr/>
          <p:nvPr/>
        </p:nvSpPr>
        <p:spPr>
          <a:xfrm>
            <a:off x="826920" y="765000"/>
            <a:ext cx="7315200" cy="0"/>
          </a:xfrm>
          <a:prstGeom prst="line">
            <a:avLst/>
          </a:prstGeom>
          <a:ln w="9360">
            <a:solidFill>
              <a:srgbClr val="C00000"/>
            </a:solidFill>
            <a:miter/>
          </a:ln>
        </p:spPr>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NO4"/>
          <p:cNvPicPr>
            <a:picLocks noChangeAspect="1" noChangeArrowheads="1"/>
          </p:cNvPicPr>
          <p:nvPr/>
        </p:nvPicPr>
        <p:blipFill>
          <a:blip r:embed="rId3" cstate="print"/>
          <a:srcRect r="42097" b="12334"/>
          <a:stretch>
            <a:fillRect/>
          </a:stretch>
        </p:blipFill>
        <p:spPr bwMode="auto">
          <a:xfrm>
            <a:off x="0" y="74613"/>
            <a:ext cx="3960813" cy="5946775"/>
          </a:xfrm>
          <a:prstGeom prst="rect">
            <a:avLst/>
          </a:prstGeom>
          <a:noFill/>
          <a:ln w="9525">
            <a:noFill/>
            <a:miter lim="800000"/>
            <a:headEnd/>
            <a:tailEnd/>
          </a:ln>
        </p:spPr>
      </p:pic>
      <p:pic>
        <p:nvPicPr>
          <p:cNvPr id="154627" name="Picture 3" descr="NO4"/>
          <p:cNvPicPr>
            <a:picLocks noChangeAspect="1" noChangeArrowheads="1"/>
          </p:cNvPicPr>
          <p:nvPr/>
        </p:nvPicPr>
        <p:blipFill>
          <a:blip r:embed="rId3" cstate="print"/>
          <a:srcRect l="59991" r="10002" b="64966"/>
          <a:stretch>
            <a:fillRect/>
          </a:stretch>
        </p:blipFill>
        <p:spPr bwMode="auto">
          <a:xfrm>
            <a:off x="6804025" y="2205038"/>
            <a:ext cx="2052638" cy="2376487"/>
          </a:xfrm>
          <a:prstGeom prst="rect">
            <a:avLst/>
          </a:prstGeom>
          <a:noFill/>
          <a:ln w="9525">
            <a:noFill/>
            <a:miter lim="800000"/>
            <a:headEnd/>
            <a:tailEnd/>
          </a:ln>
        </p:spPr>
      </p:pic>
      <p:grpSp>
        <p:nvGrpSpPr>
          <p:cNvPr id="2" name="Group 4"/>
          <p:cNvGrpSpPr>
            <a:grpSpLocks/>
          </p:cNvGrpSpPr>
          <p:nvPr/>
        </p:nvGrpSpPr>
        <p:grpSpPr bwMode="auto">
          <a:xfrm>
            <a:off x="3975100" y="476250"/>
            <a:ext cx="2465388" cy="2733675"/>
            <a:chOff x="2504" y="300"/>
            <a:chExt cx="1553" cy="1722"/>
          </a:xfrm>
        </p:grpSpPr>
        <p:pic>
          <p:nvPicPr>
            <p:cNvPr id="48136" name="Picture 5" descr="NO5"/>
            <p:cNvPicPr>
              <a:picLocks noChangeAspect="1" noChangeArrowheads="1"/>
            </p:cNvPicPr>
            <p:nvPr/>
          </p:nvPicPr>
          <p:blipFill>
            <a:blip r:embed="rId4" cstate="print"/>
            <a:srcRect/>
            <a:stretch>
              <a:fillRect/>
            </a:stretch>
          </p:blipFill>
          <p:spPr bwMode="auto">
            <a:xfrm>
              <a:off x="2562" y="300"/>
              <a:ext cx="811" cy="1252"/>
            </a:xfrm>
            <a:prstGeom prst="rect">
              <a:avLst/>
            </a:prstGeom>
            <a:noFill/>
            <a:ln w="9525">
              <a:noFill/>
              <a:miter lim="800000"/>
              <a:headEnd/>
              <a:tailEnd/>
            </a:ln>
          </p:spPr>
        </p:pic>
        <p:sp>
          <p:nvSpPr>
            <p:cNvPr id="48137" name="Text Box 6"/>
            <p:cNvSpPr txBox="1">
              <a:spLocks noChangeArrowheads="1"/>
            </p:cNvSpPr>
            <p:nvPr/>
          </p:nvSpPr>
          <p:spPr bwMode="auto">
            <a:xfrm>
              <a:off x="2504" y="1676"/>
              <a:ext cx="506" cy="173"/>
            </a:xfrm>
            <a:prstGeom prst="rect">
              <a:avLst/>
            </a:prstGeom>
            <a:noFill/>
            <a:ln w="9525">
              <a:noFill/>
              <a:miter lim="800000"/>
              <a:headEnd/>
              <a:tailEnd/>
            </a:ln>
          </p:spPr>
          <p:txBody>
            <a:bodyPr wrap="none">
              <a:spAutoFit/>
            </a:bodyPr>
            <a:lstStyle/>
            <a:p>
              <a:r>
                <a:rPr lang="it-IT" sz="1200" b="1">
                  <a:latin typeface="AvantGarde Md BT" pitchFamily="34" charset="0"/>
                </a:rPr>
                <a:t>Sildenafil</a:t>
              </a:r>
            </a:p>
          </p:txBody>
        </p:sp>
        <p:pic>
          <p:nvPicPr>
            <p:cNvPr id="48138" name="Picture 7" descr="NO6"/>
            <p:cNvPicPr>
              <a:picLocks noChangeAspect="1" noChangeArrowheads="1"/>
            </p:cNvPicPr>
            <p:nvPr/>
          </p:nvPicPr>
          <p:blipFill>
            <a:blip r:embed="rId5" cstate="print"/>
            <a:srcRect/>
            <a:stretch>
              <a:fillRect/>
            </a:stretch>
          </p:blipFill>
          <p:spPr bwMode="auto">
            <a:xfrm>
              <a:off x="3061" y="1026"/>
              <a:ext cx="996" cy="996"/>
            </a:xfrm>
            <a:prstGeom prst="rect">
              <a:avLst/>
            </a:prstGeom>
            <a:noFill/>
            <a:ln w="9525">
              <a:noFill/>
              <a:miter lim="800000"/>
              <a:headEnd/>
              <a:tailEnd/>
            </a:ln>
          </p:spPr>
        </p:pic>
      </p:grpSp>
      <p:grpSp>
        <p:nvGrpSpPr>
          <p:cNvPr id="3" name="Group 8"/>
          <p:cNvGrpSpPr>
            <a:grpSpLocks/>
          </p:cNvGrpSpPr>
          <p:nvPr/>
        </p:nvGrpSpPr>
        <p:grpSpPr bwMode="auto">
          <a:xfrm>
            <a:off x="3563938" y="4724400"/>
            <a:ext cx="2592387" cy="1730375"/>
            <a:chOff x="2245" y="2976"/>
            <a:chExt cx="1633" cy="1090"/>
          </a:xfrm>
        </p:grpSpPr>
        <p:pic>
          <p:nvPicPr>
            <p:cNvPr id="48134" name="Picture 9" descr="NO4"/>
            <p:cNvPicPr>
              <a:picLocks noChangeAspect="1" noChangeArrowheads="1"/>
            </p:cNvPicPr>
            <p:nvPr/>
          </p:nvPicPr>
          <p:blipFill>
            <a:blip r:embed="rId3" cstate="print"/>
            <a:srcRect l="62103" t="49474" b="26118"/>
            <a:stretch>
              <a:fillRect/>
            </a:stretch>
          </p:blipFill>
          <p:spPr bwMode="auto">
            <a:xfrm>
              <a:off x="2245" y="2976"/>
              <a:ext cx="1633" cy="1043"/>
            </a:xfrm>
            <a:prstGeom prst="rect">
              <a:avLst/>
            </a:prstGeom>
            <a:noFill/>
            <a:ln w="9525">
              <a:noFill/>
              <a:miter lim="800000"/>
              <a:headEnd/>
              <a:tailEnd/>
            </a:ln>
          </p:spPr>
        </p:pic>
        <p:pic>
          <p:nvPicPr>
            <p:cNvPr id="48135" name="Picture 10" descr="NO7"/>
            <p:cNvPicPr>
              <a:picLocks noChangeAspect="1" noChangeArrowheads="1"/>
            </p:cNvPicPr>
            <p:nvPr/>
          </p:nvPicPr>
          <p:blipFill>
            <a:blip r:embed="rId6" cstate="print"/>
            <a:srcRect/>
            <a:stretch>
              <a:fillRect/>
            </a:stretch>
          </p:blipFill>
          <p:spPr bwMode="auto">
            <a:xfrm>
              <a:off x="3288" y="3663"/>
              <a:ext cx="545" cy="403"/>
            </a:xfrm>
            <a:prstGeom prst="rect">
              <a:avLst/>
            </a:prstGeom>
            <a:noFill/>
            <a:ln w="9525">
              <a:noFill/>
              <a:miter lim="800000"/>
              <a:headEnd/>
              <a:tailEnd/>
            </a:ln>
          </p:spPr>
        </p:pic>
      </p:grpSp>
      <p:sp>
        <p:nvSpPr>
          <p:cNvPr id="11" name="Text Box 5"/>
          <p:cNvSpPr txBox="1">
            <a:spLocks noChangeArrowheads="1"/>
          </p:cNvSpPr>
          <p:nvPr/>
        </p:nvSpPr>
        <p:spPr bwMode="auto">
          <a:xfrm>
            <a:off x="5542584" y="0"/>
            <a:ext cx="3601416" cy="646331"/>
          </a:xfrm>
          <a:prstGeom prst="rect">
            <a:avLst/>
          </a:prstGeom>
          <a:noFill/>
          <a:ln w="9525">
            <a:noFill/>
            <a:miter lim="800000"/>
            <a:headEnd/>
            <a:tailEnd/>
          </a:ln>
        </p:spPr>
        <p:txBody>
          <a:bodyPr wrap="square">
            <a:spAutoFit/>
          </a:bodyPr>
          <a:lstStyle/>
          <a:p>
            <a:pPr marL="457200" indent="-457200"/>
            <a:r>
              <a:rPr lang="it-IT" b="1" u="sng" dirty="0" smtClean="0">
                <a:solidFill>
                  <a:srgbClr val="FF0000"/>
                </a:solidFill>
                <a:latin typeface="Tahoma" pitchFamily="34" charset="0"/>
              </a:rPr>
              <a:t>Vasodilatatori diretti.</a:t>
            </a:r>
          </a:p>
          <a:p>
            <a:pPr marL="457200" indent="-457200"/>
            <a:r>
              <a:rPr lang="it-IT" sz="1800" b="1" dirty="0" smtClean="0">
                <a:solidFill>
                  <a:srgbClr val="FF0000"/>
                </a:solidFill>
                <a:latin typeface="Tahoma" pitchFamily="34" charset="0"/>
              </a:rPr>
              <a:t>Inibitori delle </a:t>
            </a:r>
            <a:r>
              <a:rPr lang="it-IT" sz="1800" b="1" dirty="0" err="1" smtClean="0">
                <a:solidFill>
                  <a:srgbClr val="FF0000"/>
                </a:solidFill>
                <a:latin typeface="Tahoma" pitchFamily="34" charset="0"/>
              </a:rPr>
              <a:t>fosfodiesterasi</a:t>
            </a:r>
            <a:endParaRPr lang="it-IT" sz="1800" b="1" dirty="0" smtClean="0">
              <a:solidFill>
                <a:srgbClr val="FF0000"/>
              </a:solidFill>
              <a:latin typeface="Tahoma"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92162" name="Picture 2" descr="Sildenafil: meccanismo d'azione"/>
          <p:cNvPicPr>
            <a:picLocks noChangeAspect="1" noChangeArrowheads="1"/>
          </p:cNvPicPr>
          <p:nvPr/>
        </p:nvPicPr>
        <p:blipFill>
          <a:blip r:embed="rId2" cstate="print"/>
          <a:srcRect/>
          <a:stretch>
            <a:fillRect/>
          </a:stretch>
        </p:blipFill>
        <p:spPr bwMode="auto">
          <a:xfrm>
            <a:off x="467544" y="332656"/>
            <a:ext cx="3246610" cy="6193534"/>
          </a:xfrm>
          <a:prstGeom prst="rect">
            <a:avLst/>
          </a:prstGeom>
          <a:noFill/>
        </p:spPr>
      </p:pic>
      <p:sp>
        <p:nvSpPr>
          <p:cNvPr id="5" name="CasellaDiTesto 4"/>
          <p:cNvSpPr txBox="1"/>
          <p:nvPr/>
        </p:nvSpPr>
        <p:spPr>
          <a:xfrm>
            <a:off x="4067944" y="332656"/>
            <a:ext cx="4752528" cy="6186309"/>
          </a:xfrm>
          <a:prstGeom prst="rect">
            <a:avLst/>
          </a:prstGeom>
          <a:solidFill>
            <a:schemeClr val="accent6">
              <a:lumMod val="20000"/>
              <a:lumOff val="80000"/>
            </a:schemeClr>
          </a:solidFill>
        </p:spPr>
        <p:txBody>
          <a:bodyPr wrap="square" rtlCol="0">
            <a:spAutoFit/>
          </a:bodyPr>
          <a:lstStyle/>
          <a:p>
            <a:r>
              <a:rPr lang="it-IT" dirty="0" smtClean="0"/>
              <a:t>Il processo fisiologico responsabile dell'erezione del pene include il rilascio di una certa quantità di ossido di azoto (NO) nel corpo cavernoso durante un qualsiasi stimolo sessuale. L'ossido di azoto, a sua volta, attiva la </a:t>
            </a:r>
            <a:r>
              <a:rPr lang="it-IT" dirty="0" err="1" smtClean="0"/>
              <a:t>guanil-ciclasi</a:t>
            </a:r>
            <a:r>
              <a:rPr lang="it-IT" dirty="0" smtClean="0"/>
              <a:t> che provoca un aumento dei livelli di </a:t>
            </a:r>
            <a:r>
              <a:rPr lang="it-IT" dirty="0" err="1" smtClean="0"/>
              <a:t>guanosin</a:t>
            </a:r>
            <a:r>
              <a:rPr lang="it-IT" dirty="0" smtClean="0"/>
              <a:t> </a:t>
            </a:r>
            <a:r>
              <a:rPr lang="it-IT" dirty="0" err="1" smtClean="0"/>
              <a:t>monofosfato</a:t>
            </a:r>
            <a:r>
              <a:rPr lang="it-IT" dirty="0" smtClean="0"/>
              <a:t> ciclico (</a:t>
            </a:r>
            <a:r>
              <a:rPr lang="it-IT" dirty="0" err="1" smtClean="0"/>
              <a:t>cGMP</a:t>
            </a:r>
            <a:r>
              <a:rPr lang="it-IT" dirty="0" smtClean="0"/>
              <a:t>), producendo il rilassamento della muscolatura liscia del corpo cavernoso e consentendo quindi l'afflusso di sangue nel pene.</a:t>
            </a:r>
            <a:br>
              <a:rPr lang="it-IT" dirty="0" smtClean="0"/>
            </a:br>
            <a:r>
              <a:rPr lang="it-IT" b="1" dirty="0" smtClean="0">
                <a:solidFill>
                  <a:srgbClr val="FF0000"/>
                </a:solidFill>
              </a:rPr>
              <a:t>La </a:t>
            </a:r>
            <a:r>
              <a:rPr lang="it-IT" b="1" dirty="0" err="1" smtClean="0">
                <a:solidFill>
                  <a:srgbClr val="FF0000"/>
                </a:solidFill>
              </a:rPr>
              <a:t>fosfodiesterasi</a:t>
            </a:r>
            <a:r>
              <a:rPr lang="it-IT" b="1" dirty="0" smtClean="0">
                <a:solidFill>
                  <a:srgbClr val="FF0000"/>
                </a:solidFill>
              </a:rPr>
              <a:t> di tipo 5 </a:t>
            </a:r>
            <a:r>
              <a:rPr lang="it-IT" dirty="0" smtClean="0"/>
              <a:t>è localizzata principalmente nella muscolatura liscia dei vasi dei corpi cavernosi del pene ed è l'enzima responsabile della degradazione del </a:t>
            </a:r>
            <a:r>
              <a:rPr lang="it-IT" dirty="0" err="1" smtClean="0"/>
              <a:t>cGMP</a:t>
            </a:r>
            <a:r>
              <a:rPr lang="it-IT" dirty="0" smtClean="0"/>
              <a:t> (</a:t>
            </a:r>
            <a:r>
              <a:rPr lang="it-IT" dirty="0" err="1" smtClean="0"/>
              <a:t>guanosin</a:t>
            </a:r>
            <a:r>
              <a:rPr lang="it-IT" dirty="0" smtClean="0"/>
              <a:t> </a:t>
            </a:r>
            <a:r>
              <a:rPr lang="it-IT" dirty="0" err="1" smtClean="0"/>
              <a:t>monofosfato</a:t>
            </a:r>
            <a:r>
              <a:rPr lang="it-IT" dirty="0" smtClean="0"/>
              <a:t> ciclico); pertanto, l'inibizione di tale enzima da parte del </a:t>
            </a:r>
            <a:r>
              <a:rPr lang="it-IT" dirty="0" err="1" smtClean="0"/>
              <a:t>sildenafil</a:t>
            </a:r>
            <a:r>
              <a:rPr lang="it-IT" dirty="0" smtClean="0"/>
              <a:t> porta ad una maggior concentrazione del </a:t>
            </a:r>
            <a:r>
              <a:rPr lang="it-IT" dirty="0" err="1" smtClean="0"/>
              <a:t>cGMP</a:t>
            </a:r>
            <a:r>
              <a:rPr lang="it-IT" dirty="0" smtClean="0"/>
              <a:t> (</a:t>
            </a:r>
            <a:r>
              <a:rPr lang="it-IT" dirty="0" err="1" smtClean="0"/>
              <a:t>guanosin</a:t>
            </a:r>
            <a:r>
              <a:rPr lang="it-IT" dirty="0" smtClean="0"/>
              <a:t> </a:t>
            </a:r>
            <a:r>
              <a:rPr lang="it-IT" dirty="0" err="1" smtClean="0"/>
              <a:t>monofosfato</a:t>
            </a:r>
            <a:r>
              <a:rPr lang="it-IT" dirty="0" smtClean="0"/>
              <a:t> ciclico), che si traduce in una più intensa vasodilatazione, quindi in un'erezione più vigorosa grazie al maggior apporto di sangue al pene. </a:t>
            </a:r>
            <a:br>
              <a:rPr lang="it-IT" dirty="0" smtClean="0"/>
            </a:br>
            <a:endParaRPr lang="it-IT"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460" name="Picture 2" descr="http://pic.pimg.tw/mulicia/4af45d4fe9111.jpg"/>
          <p:cNvPicPr/>
          <p:nvPr/>
        </p:nvPicPr>
        <p:blipFill>
          <a:blip r:embed="rId2" cstate="print"/>
          <a:stretch/>
        </p:blipFill>
        <p:spPr>
          <a:xfrm>
            <a:off x="1619280" y="765000"/>
            <a:ext cx="5438880" cy="5334120"/>
          </a:xfrm>
          <a:prstGeom prst="rect">
            <a:avLst/>
          </a:prstGeom>
          <a:ln>
            <a:noFill/>
          </a:ln>
        </p:spPr>
      </p:pic>
      <p:sp>
        <p:nvSpPr>
          <p:cNvPr id="461" name="CustomShape 1"/>
          <p:cNvSpPr/>
          <p:nvPr/>
        </p:nvSpPr>
        <p:spPr>
          <a:xfrm>
            <a:off x="1042920" y="190440"/>
            <a:ext cx="6990120" cy="5205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lvl="1">
              <a:lnSpc>
                <a:spcPct val="100000"/>
              </a:lnSpc>
            </a:pPr>
            <a:r>
              <a:rPr lang="it-IT" sz="2800" b="1">
                <a:solidFill>
                  <a:srgbClr val="C00000"/>
                </a:solidFill>
                <a:latin typeface="Calibri"/>
              </a:rPr>
              <a:t>INIBITORI DELLA FOSFODIESTERASI-V</a:t>
            </a:r>
            <a:endParaRPr/>
          </a:p>
        </p:txBody>
      </p:sp>
      <p:sp>
        <p:nvSpPr>
          <p:cNvPr id="462" name="Line 2"/>
          <p:cNvSpPr/>
          <p:nvPr/>
        </p:nvSpPr>
        <p:spPr>
          <a:xfrm>
            <a:off x="826920" y="765000"/>
            <a:ext cx="7315200" cy="0"/>
          </a:xfrm>
          <a:prstGeom prst="line">
            <a:avLst/>
          </a:prstGeom>
          <a:ln w="9360">
            <a:solidFill>
              <a:srgbClr val="C00000"/>
            </a:solidFill>
            <a:miter/>
          </a:ln>
        </p:spPr>
      </p:sp>
      <p:sp>
        <p:nvSpPr>
          <p:cNvPr id="463" name="CustomShape 3"/>
          <p:cNvSpPr/>
          <p:nvPr/>
        </p:nvSpPr>
        <p:spPr>
          <a:xfrm>
            <a:off x="1042920" y="6021360"/>
            <a:ext cx="69850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a:solidFill>
                  <a:srgbClr val="002060"/>
                </a:solidFill>
                <a:latin typeface="Calibri"/>
              </a:rPr>
              <a:t>Gli effetti indesiderati più severi derivano da una incompleta selettività </a:t>
            </a:r>
            <a:endParaRPr/>
          </a:p>
          <a:p>
            <a:pPr algn="ctr">
              <a:lnSpc>
                <a:spcPct val="100000"/>
              </a:lnSpc>
            </a:pPr>
            <a:r>
              <a:rPr lang="it-IT">
                <a:solidFill>
                  <a:srgbClr val="002060"/>
                </a:solidFill>
                <a:latin typeface="Calibri"/>
              </a:rPr>
              <a:t>verso le PDE-5 dei vasi penieni</a:t>
            </a:r>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1"/>
          <p:cNvSpPr/>
          <p:nvPr/>
        </p:nvSpPr>
        <p:spPr>
          <a:xfrm>
            <a:off x="609480" y="852480"/>
            <a:ext cx="8153640" cy="1953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it-IT" sz="2000" dirty="0">
                <a:solidFill>
                  <a:srgbClr val="002060"/>
                </a:solidFill>
                <a:latin typeface="Calibri"/>
              </a:rPr>
              <a:t>Quando si determina un eccessivo incremento del lavoro emodinamico legato ad un </a:t>
            </a:r>
            <a:r>
              <a:rPr lang="it-IT" sz="2000" b="1" dirty="0">
                <a:solidFill>
                  <a:srgbClr val="002060"/>
                </a:solidFill>
                <a:latin typeface="Calibri"/>
              </a:rPr>
              <a:t>sovraccarico di volume</a:t>
            </a:r>
            <a:r>
              <a:rPr lang="it-IT" sz="2000" dirty="0">
                <a:solidFill>
                  <a:srgbClr val="002060"/>
                </a:solidFill>
                <a:latin typeface="Calibri"/>
              </a:rPr>
              <a:t>, </a:t>
            </a:r>
            <a:r>
              <a:rPr lang="it-IT" sz="2000" b="1" dirty="0">
                <a:solidFill>
                  <a:srgbClr val="002060"/>
                </a:solidFill>
                <a:latin typeface="Calibri"/>
              </a:rPr>
              <a:t>pressione </a:t>
            </a:r>
            <a:r>
              <a:rPr lang="it-IT" sz="2000" dirty="0">
                <a:solidFill>
                  <a:srgbClr val="002060"/>
                </a:solidFill>
                <a:latin typeface="Calibri"/>
              </a:rPr>
              <a:t>o a </a:t>
            </a:r>
            <a:r>
              <a:rPr lang="it-IT" sz="2000" b="1" dirty="0">
                <a:solidFill>
                  <a:srgbClr val="002060"/>
                </a:solidFill>
                <a:latin typeface="Calibri"/>
              </a:rPr>
              <a:t>perdita di fibre muscolari </a:t>
            </a:r>
            <a:r>
              <a:rPr lang="it-IT" sz="2000" dirty="0">
                <a:solidFill>
                  <a:srgbClr val="002060"/>
                </a:solidFill>
                <a:latin typeface="Calibri"/>
              </a:rPr>
              <a:t>si innescano importanti meccanismi di adattamento che col tempo peggiorano la funzione cardiaca. I più noti sono</a:t>
            </a:r>
            <a:endParaRPr dirty="0"/>
          </a:p>
          <a:p>
            <a:pPr algn="just">
              <a:lnSpc>
                <a:spcPct val="100000"/>
              </a:lnSpc>
            </a:pPr>
            <a:endParaRPr sz="1200" dirty="0"/>
          </a:p>
          <a:p>
            <a:pPr algn="ctr">
              <a:lnSpc>
                <a:spcPct val="100000"/>
              </a:lnSpc>
            </a:pPr>
            <a:r>
              <a:rPr lang="it-IT" sz="2400" b="1" dirty="0">
                <a:solidFill>
                  <a:srgbClr val="C00000"/>
                </a:solidFill>
                <a:latin typeface="Calibri"/>
              </a:rPr>
              <a:t>rimodellamento cardiaco            </a:t>
            </a:r>
            <a:r>
              <a:rPr lang="it-IT" sz="2400" b="1" dirty="0">
                <a:solidFill>
                  <a:srgbClr val="002060"/>
                </a:solidFill>
                <a:latin typeface="Calibri"/>
              </a:rPr>
              <a:t>e</a:t>
            </a:r>
            <a:r>
              <a:rPr lang="it-IT" sz="2400" b="1" dirty="0">
                <a:solidFill>
                  <a:srgbClr val="C00000"/>
                </a:solidFill>
                <a:latin typeface="Calibri"/>
              </a:rPr>
              <a:t>          ipertrofia miocardica</a:t>
            </a:r>
            <a:endParaRPr dirty="0"/>
          </a:p>
        </p:txBody>
      </p:sp>
      <p:sp>
        <p:nvSpPr>
          <p:cNvPr id="56" name="CustomShape 2"/>
          <p:cNvSpPr/>
          <p:nvPr/>
        </p:nvSpPr>
        <p:spPr>
          <a:xfrm>
            <a:off x="457200" y="152280"/>
            <a:ext cx="8229600" cy="533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800" b="1">
                <a:solidFill>
                  <a:srgbClr val="C00000"/>
                </a:solidFill>
                <a:latin typeface="Calibri"/>
                <a:ea typeface="Calibri"/>
              </a:rPr>
              <a:t>MECCANISMI DI ADATTAMENTO</a:t>
            </a:r>
            <a:endParaRPr/>
          </a:p>
        </p:txBody>
      </p:sp>
      <p:sp>
        <p:nvSpPr>
          <p:cNvPr id="57" name="Line 3"/>
          <p:cNvSpPr/>
          <p:nvPr/>
        </p:nvSpPr>
        <p:spPr>
          <a:xfrm>
            <a:off x="914400" y="685800"/>
            <a:ext cx="7315200" cy="0"/>
          </a:xfrm>
          <a:prstGeom prst="line">
            <a:avLst/>
          </a:prstGeom>
          <a:ln w="9360">
            <a:solidFill>
              <a:srgbClr val="C00000"/>
            </a:solidFill>
            <a:miter/>
          </a:ln>
        </p:spPr>
      </p:sp>
      <p:pic>
        <p:nvPicPr>
          <p:cNvPr id="55300" name="Picture 4"/>
          <p:cNvPicPr>
            <a:picLocks noChangeAspect="1" noChangeArrowheads="1"/>
          </p:cNvPicPr>
          <p:nvPr/>
        </p:nvPicPr>
        <p:blipFill>
          <a:blip r:embed="rId2" cstate="print"/>
          <a:srcRect b="8399"/>
          <a:stretch>
            <a:fillRect/>
          </a:stretch>
        </p:blipFill>
        <p:spPr bwMode="auto">
          <a:xfrm>
            <a:off x="1342784" y="2636912"/>
            <a:ext cx="6109536" cy="41974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 name="Sottotitolo 2"/>
          <p:cNvSpPr>
            <a:spLocks noGrp="1"/>
          </p:cNvSpPr>
          <p:nvPr>
            <p:ph type="subTitle"/>
          </p:nvPr>
        </p:nvSpPr>
        <p:spPr>
          <a:xfrm>
            <a:off x="323528" y="1052736"/>
            <a:ext cx="8229600" cy="3777240"/>
          </a:xfrm>
        </p:spPr>
        <p:txBody>
          <a:bodyPr/>
          <a:lstStyle/>
          <a:p>
            <a:pPr algn="ctr"/>
            <a:r>
              <a:rPr lang="it-IT" sz="2400" b="1" i="1" dirty="0" smtClean="0">
                <a:solidFill>
                  <a:srgbClr val="FF0000"/>
                </a:solidFill>
                <a:latin typeface="+mn-lt"/>
              </a:rPr>
              <a:t>Richiamo a concetti di fisiologia cardiaca</a:t>
            </a:r>
            <a:r>
              <a:rPr lang="it-IT" dirty="0" smtClean="0"/>
              <a:t>.</a:t>
            </a:r>
            <a:endParaRPr lang="it-IT" dirty="0"/>
          </a:p>
        </p:txBody>
      </p: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TotalTime>
  <Words>2225</Words>
  <Application>Microsoft Office PowerPoint</Application>
  <PresentationFormat>Presentazione su schermo (4:3)</PresentationFormat>
  <Paragraphs>285</Paragraphs>
  <Slides>76</Slides>
  <Notes>6</Notes>
  <HiddenSlides>0</HiddenSlides>
  <MMClips>0</MMClips>
  <ScaleCrop>false</ScaleCrop>
  <HeadingPairs>
    <vt:vector size="4" baseType="variant">
      <vt:variant>
        <vt:lpstr>Tema</vt:lpstr>
      </vt:variant>
      <vt:variant>
        <vt:i4>1</vt:i4>
      </vt:variant>
      <vt:variant>
        <vt:lpstr>Titoli diapositive</vt:lpstr>
      </vt:variant>
      <vt:variant>
        <vt:i4>76</vt:i4>
      </vt:variant>
    </vt:vector>
  </HeadingPairs>
  <TitlesOfParts>
    <vt:vector size="77"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Presentation</dc:title>
  <dc:creator>Unknown Creator</dc:creator>
  <cp:lastModifiedBy>Zorzet</cp:lastModifiedBy>
  <cp:revision>33</cp:revision>
  <dcterms:created xsi:type="dcterms:W3CDTF">2016-08-26T12:02:25Z</dcterms:created>
  <dcterms:modified xsi:type="dcterms:W3CDTF">2016-10-27T11:28:28Z</dcterms:modified>
</cp:coreProperties>
</file>