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259" r:id="rId2"/>
    <p:sldId id="414" r:id="rId3"/>
    <p:sldId id="260" r:id="rId4"/>
    <p:sldId id="261" r:id="rId5"/>
    <p:sldId id="262" r:id="rId6"/>
    <p:sldId id="264" r:id="rId7"/>
    <p:sldId id="265" r:id="rId8"/>
    <p:sldId id="266" r:id="rId9"/>
    <p:sldId id="405" r:id="rId10"/>
    <p:sldId id="273" r:id="rId11"/>
    <p:sldId id="267" r:id="rId12"/>
    <p:sldId id="268" r:id="rId13"/>
    <p:sldId id="269" r:id="rId14"/>
    <p:sldId id="271" r:id="rId15"/>
    <p:sldId id="436" r:id="rId16"/>
    <p:sldId id="270" r:id="rId17"/>
    <p:sldId id="391" r:id="rId18"/>
    <p:sldId id="399" r:id="rId19"/>
    <p:sldId id="392" r:id="rId20"/>
    <p:sldId id="278" r:id="rId21"/>
    <p:sldId id="465" r:id="rId22"/>
    <p:sldId id="454" r:id="rId23"/>
    <p:sldId id="455" r:id="rId24"/>
    <p:sldId id="456" r:id="rId25"/>
    <p:sldId id="457" r:id="rId26"/>
    <p:sldId id="458" r:id="rId27"/>
    <p:sldId id="285" r:id="rId28"/>
    <p:sldId id="289" r:id="rId29"/>
    <p:sldId id="415" r:id="rId30"/>
    <p:sldId id="416" r:id="rId31"/>
    <p:sldId id="409" r:id="rId32"/>
    <p:sldId id="272" r:id="rId33"/>
    <p:sldId id="258" r:id="rId34"/>
    <p:sldId id="274" r:id="rId35"/>
    <p:sldId id="434" r:id="rId36"/>
    <p:sldId id="435" r:id="rId37"/>
    <p:sldId id="459" r:id="rId38"/>
    <p:sldId id="276" r:id="rId39"/>
    <p:sldId id="412" r:id="rId40"/>
    <p:sldId id="411" r:id="rId41"/>
    <p:sldId id="410" r:id="rId42"/>
    <p:sldId id="279" r:id="rId43"/>
    <p:sldId id="280" r:id="rId44"/>
    <p:sldId id="460" r:id="rId45"/>
    <p:sldId id="281" r:id="rId46"/>
    <p:sldId id="282" r:id="rId47"/>
    <p:sldId id="283" r:id="rId48"/>
    <p:sldId id="284" r:id="rId49"/>
    <p:sldId id="290" r:id="rId50"/>
    <p:sldId id="291" r:id="rId51"/>
    <p:sldId id="413" r:id="rId52"/>
    <p:sldId id="294" r:id="rId53"/>
    <p:sldId id="288" r:id="rId54"/>
    <p:sldId id="462" r:id="rId55"/>
    <p:sldId id="295" r:id="rId56"/>
    <p:sldId id="296" r:id="rId57"/>
    <p:sldId id="297" r:id="rId58"/>
    <p:sldId id="461" r:id="rId59"/>
    <p:sldId id="298" r:id="rId60"/>
    <p:sldId id="299" r:id="rId61"/>
    <p:sldId id="464" r:id="rId62"/>
    <p:sldId id="301" r:id="rId63"/>
    <p:sldId id="302" r:id="rId64"/>
    <p:sldId id="303" r:id="rId65"/>
    <p:sldId id="304" r:id="rId66"/>
    <p:sldId id="305" r:id="rId67"/>
    <p:sldId id="406" r:id="rId68"/>
    <p:sldId id="407" r:id="rId69"/>
    <p:sldId id="306" r:id="rId70"/>
    <p:sldId id="450" r:id="rId71"/>
    <p:sldId id="307" r:id="rId72"/>
    <p:sldId id="431" r:id="rId73"/>
    <p:sldId id="432" r:id="rId74"/>
    <p:sldId id="449" r:id="rId75"/>
    <p:sldId id="429" r:id="rId76"/>
    <p:sldId id="453" r:id="rId77"/>
    <p:sldId id="311" r:id="rId78"/>
    <p:sldId id="313" r:id="rId79"/>
    <p:sldId id="452" r:id="rId80"/>
    <p:sldId id="312" r:id="rId81"/>
    <p:sldId id="437" r:id="rId82"/>
    <p:sldId id="314" r:id="rId83"/>
    <p:sldId id="317" r:id="rId84"/>
    <p:sldId id="315" r:id="rId85"/>
    <p:sldId id="430" r:id="rId86"/>
    <p:sldId id="433" r:id="rId87"/>
    <p:sldId id="309" r:id="rId88"/>
    <p:sldId id="319" r:id="rId89"/>
    <p:sldId id="466" r:id="rId90"/>
    <p:sldId id="320" r:id="rId91"/>
    <p:sldId id="310" r:id="rId92"/>
    <p:sldId id="451" r:id="rId93"/>
    <p:sldId id="438" r:id="rId94"/>
    <p:sldId id="322" r:id="rId95"/>
    <p:sldId id="441" r:id="rId96"/>
    <p:sldId id="442" r:id="rId97"/>
    <p:sldId id="443" r:id="rId98"/>
    <p:sldId id="469" r:id="rId99"/>
    <p:sldId id="470" r:id="rId100"/>
    <p:sldId id="439" r:id="rId101"/>
    <p:sldId id="448" r:id="rId102"/>
    <p:sldId id="339" r:id="rId103"/>
    <p:sldId id="447" r:id="rId104"/>
    <p:sldId id="445" r:id="rId105"/>
    <p:sldId id="323" r:id="rId106"/>
    <p:sldId id="324" r:id="rId107"/>
    <p:sldId id="325" r:id="rId108"/>
    <p:sldId id="326" r:id="rId109"/>
    <p:sldId id="327" r:id="rId110"/>
    <p:sldId id="328" r:id="rId111"/>
    <p:sldId id="329" r:id="rId112"/>
    <p:sldId id="330" r:id="rId113"/>
    <p:sldId id="331" r:id="rId114"/>
    <p:sldId id="332" r:id="rId115"/>
    <p:sldId id="333" r:id="rId116"/>
    <p:sldId id="334" r:id="rId117"/>
    <p:sldId id="335" r:id="rId118"/>
    <p:sldId id="336" r:id="rId119"/>
    <p:sldId id="337" r:id="rId120"/>
    <p:sldId id="338" r:id="rId121"/>
    <p:sldId id="321" r:id="rId1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24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3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7CE58-A4A2-44B3-9C7F-DDC4BAB15A70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74837-79BC-472B-B30C-C460EDB7C83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AF16DC-45AD-4014-870D-FAF6DB3A9B35}" type="slidenum">
              <a:rPr lang="it-IT"/>
              <a:pPr/>
              <a:t>10</a:t>
            </a:fld>
            <a:endParaRPr lang="it-IT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D5103-EA62-4F25-92CB-4872674E9132}" type="slidenum">
              <a:rPr lang="it-IT"/>
              <a:pPr/>
              <a:t>12</a:t>
            </a:fld>
            <a:endParaRPr lang="it-IT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u="sng" dirty="0" err="1"/>
              <a:t>Activation</a:t>
            </a:r>
            <a:r>
              <a:rPr lang="it-IT" u="sng" dirty="0"/>
              <a:t> </a:t>
            </a:r>
            <a:r>
              <a:rPr lang="it-IT" u="sng" dirty="0" err="1"/>
              <a:t>of</a:t>
            </a:r>
            <a:r>
              <a:rPr lang="it-IT" u="sng" dirty="0"/>
              <a:t> M1/M3 </a:t>
            </a:r>
            <a:r>
              <a:rPr lang="it-IT" u="sng" dirty="0" err="1"/>
              <a:t>muscarinic</a:t>
            </a:r>
            <a:r>
              <a:rPr lang="it-IT" u="sng" dirty="0"/>
              <a:t> </a:t>
            </a:r>
            <a:r>
              <a:rPr lang="it-IT" u="sng" dirty="0" err="1"/>
              <a:t>responses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 err="1"/>
              <a:t>Stimulation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M1-muscarinic </a:t>
            </a:r>
            <a:r>
              <a:rPr lang="it-IT" dirty="0" err="1"/>
              <a:t>receptors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acetylcholine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activation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Gq</a:t>
            </a:r>
            <a:r>
              <a:rPr lang="it-IT" dirty="0"/>
              <a:t> </a:t>
            </a:r>
            <a:r>
              <a:rPr lang="it-IT" dirty="0" err="1"/>
              <a:t>coupling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. The </a:t>
            </a:r>
            <a:r>
              <a:rPr lang="it-IT" dirty="0" err="1"/>
              <a:t>alpha</a:t>
            </a:r>
            <a:r>
              <a:rPr lang="it-IT" dirty="0"/>
              <a:t> </a:t>
            </a:r>
            <a:r>
              <a:rPr lang="it-IT" dirty="0" err="1"/>
              <a:t>subunit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G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activates</a:t>
            </a:r>
            <a:r>
              <a:rPr lang="it-IT" dirty="0"/>
              <a:t> the </a:t>
            </a:r>
            <a:r>
              <a:rPr lang="it-IT" dirty="0" err="1"/>
              <a:t>effector</a:t>
            </a:r>
            <a:r>
              <a:rPr lang="it-IT" dirty="0"/>
              <a:t>, </a:t>
            </a:r>
            <a:r>
              <a:rPr lang="it-IT" dirty="0" err="1"/>
              <a:t>phospholipase</a:t>
            </a:r>
            <a:r>
              <a:rPr lang="it-IT" dirty="0"/>
              <a:t> C,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leads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release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IP3 (</a:t>
            </a:r>
            <a:r>
              <a:rPr lang="it-IT" dirty="0" err="1"/>
              <a:t>inositol</a:t>
            </a:r>
            <a:r>
              <a:rPr lang="it-IT" dirty="0"/>
              <a:t> 1,4,5-trisphosphate) and DAG (</a:t>
            </a:r>
            <a:r>
              <a:rPr lang="it-IT" dirty="0" err="1"/>
              <a:t>diacylglycerol</a:t>
            </a:r>
            <a:r>
              <a:rPr lang="it-IT" dirty="0"/>
              <a:t>)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phosphatidylinositol</a:t>
            </a:r>
            <a:r>
              <a:rPr lang="it-IT" dirty="0"/>
              <a:t> 4,5-bisphosphate (</a:t>
            </a:r>
            <a:r>
              <a:rPr lang="it-IT" dirty="0" err="1"/>
              <a:t>PtdIns</a:t>
            </a:r>
            <a:r>
              <a:rPr lang="it-IT" dirty="0"/>
              <a:t> 4,5-P2). IP3 </a:t>
            </a:r>
            <a:r>
              <a:rPr lang="it-IT" dirty="0" err="1"/>
              <a:t>stimulates</a:t>
            </a:r>
            <a:r>
              <a:rPr lang="it-IT" dirty="0"/>
              <a:t> the </a:t>
            </a:r>
            <a:r>
              <a:rPr lang="it-IT" dirty="0" err="1"/>
              <a:t>release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sequestered</a:t>
            </a:r>
            <a:r>
              <a:rPr lang="it-IT" dirty="0"/>
              <a:t> </a:t>
            </a:r>
            <a:r>
              <a:rPr lang="it-IT" dirty="0" err="1"/>
              <a:t>stores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calcium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concentration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cytoplasmic</a:t>
            </a:r>
            <a:r>
              <a:rPr lang="it-IT" dirty="0"/>
              <a:t> Ca2+. Ca2+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activate</a:t>
            </a:r>
            <a:r>
              <a:rPr lang="it-IT" dirty="0"/>
              <a:t> Ca2+-dependent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kinases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in turn </a:t>
            </a:r>
            <a:r>
              <a:rPr lang="it-IT" dirty="0" err="1"/>
              <a:t>phosphorylate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substrates</a:t>
            </a:r>
            <a:r>
              <a:rPr lang="it-IT" dirty="0"/>
              <a:t>. DAG </a:t>
            </a:r>
            <a:r>
              <a:rPr lang="it-IT" dirty="0" err="1"/>
              <a:t>activates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kinase</a:t>
            </a:r>
            <a:r>
              <a:rPr lang="it-IT" dirty="0"/>
              <a:t> C.</a:t>
            </a:r>
            <a:br>
              <a:rPr lang="it-IT" dirty="0"/>
            </a:br>
            <a:r>
              <a:rPr lang="it-IT" dirty="0"/>
              <a:t>M3-Muscarinic </a:t>
            </a:r>
            <a:r>
              <a:rPr lang="it-IT" dirty="0" err="1"/>
              <a:t>receptors</a:t>
            </a:r>
            <a:r>
              <a:rPr lang="it-IT" dirty="0"/>
              <a:t> cause </a:t>
            </a:r>
            <a:r>
              <a:rPr lang="it-IT" b="1" dirty="0" err="1"/>
              <a:t>contraction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smooth</a:t>
            </a:r>
            <a:r>
              <a:rPr lang="it-IT" b="1" dirty="0"/>
              <a:t> </a:t>
            </a:r>
            <a:r>
              <a:rPr lang="it-IT" b="1" dirty="0" err="1"/>
              <a:t>muscle</a:t>
            </a:r>
            <a:r>
              <a:rPr lang="it-IT" dirty="0"/>
              <a:t> in the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organs</a:t>
            </a:r>
            <a:r>
              <a:rPr lang="it-IT" dirty="0"/>
              <a:t>:</a:t>
            </a:r>
            <a:br>
              <a:rPr lang="it-IT" dirty="0"/>
            </a:br>
            <a:endParaRPr lang="it-IT" dirty="0"/>
          </a:p>
          <a:p>
            <a:pPr>
              <a:buFontTx/>
              <a:buChar char="•"/>
            </a:pPr>
            <a:r>
              <a:rPr lang="it-IT" dirty="0" err="1"/>
              <a:t>Eye</a:t>
            </a:r>
            <a:r>
              <a:rPr lang="it-IT" dirty="0"/>
              <a:t>: </a:t>
            </a:r>
            <a:r>
              <a:rPr lang="it-IT" dirty="0" err="1"/>
              <a:t>sphincter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iris </a:t>
            </a:r>
          </a:p>
          <a:p>
            <a:pPr>
              <a:buFontTx/>
              <a:buChar char="•"/>
            </a:pPr>
            <a:r>
              <a:rPr lang="it-IT" dirty="0" err="1"/>
              <a:t>Eye</a:t>
            </a:r>
            <a:r>
              <a:rPr lang="it-IT" dirty="0"/>
              <a:t>: </a:t>
            </a:r>
            <a:r>
              <a:rPr lang="it-IT" dirty="0" err="1"/>
              <a:t>ciliary</a:t>
            </a:r>
            <a:r>
              <a:rPr lang="it-IT" dirty="0"/>
              <a:t> </a:t>
            </a:r>
            <a:r>
              <a:rPr lang="it-IT" dirty="0" err="1"/>
              <a:t>muscle</a:t>
            </a:r>
            <a:r>
              <a:rPr lang="it-IT" dirty="0"/>
              <a:t> </a:t>
            </a:r>
          </a:p>
          <a:p>
            <a:pPr>
              <a:buFontTx/>
              <a:buChar char="•"/>
            </a:pPr>
            <a:r>
              <a:rPr lang="it-IT" dirty="0" err="1"/>
              <a:t>Lungs</a:t>
            </a:r>
            <a:r>
              <a:rPr lang="it-IT" dirty="0"/>
              <a:t>: </a:t>
            </a:r>
            <a:r>
              <a:rPr lang="it-IT" dirty="0" err="1"/>
              <a:t>tracheal</a:t>
            </a:r>
            <a:r>
              <a:rPr lang="it-IT" dirty="0"/>
              <a:t> and </a:t>
            </a:r>
            <a:r>
              <a:rPr lang="it-IT" dirty="0" err="1"/>
              <a:t>bronchial</a:t>
            </a:r>
            <a:r>
              <a:rPr lang="it-IT" dirty="0"/>
              <a:t> </a:t>
            </a:r>
            <a:r>
              <a:rPr lang="it-IT" dirty="0" err="1"/>
              <a:t>muscle</a:t>
            </a:r>
            <a:r>
              <a:rPr lang="it-IT" dirty="0"/>
              <a:t> </a:t>
            </a:r>
          </a:p>
          <a:p>
            <a:pPr>
              <a:buFontTx/>
              <a:buChar char="•"/>
            </a:pPr>
            <a:r>
              <a:rPr lang="it-IT" dirty="0" err="1"/>
              <a:t>Stomach</a:t>
            </a:r>
            <a:r>
              <a:rPr lang="it-IT" dirty="0"/>
              <a:t> and </a:t>
            </a:r>
            <a:r>
              <a:rPr lang="it-IT" dirty="0" err="1"/>
              <a:t>Intestines</a:t>
            </a:r>
            <a:r>
              <a:rPr lang="it-IT" dirty="0"/>
              <a:t>: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motility</a:t>
            </a:r>
            <a:r>
              <a:rPr lang="it-IT" dirty="0"/>
              <a:t> and </a:t>
            </a:r>
            <a:r>
              <a:rPr lang="it-IT" dirty="0" err="1"/>
              <a:t>parasympathetic</a:t>
            </a:r>
            <a:r>
              <a:rPr lang="it-IT" dirty="0"/>
              <a:t> tone </a:t>
            </a:r>
          </a:p>
          <a:p>
            <a:pPr>
              <a:buFontTx/>
              <a:buChar char="•"/>
            </a:pPr>
            <a:r>
              <a:rPr lang="it-IT" dirty="0" err="1"/>
              <a:t>Glands</a:t>
            </a:r>
            <a:r>
              <a:rPr lang="it-IT" dirty="0"/>
              <a:t> (</a:t>
            </a:r>
            <a:r>
              <a:rPr lang="it-IT" dirty="0" err="1"/>
              <a:t>lacrimal</a:t>
            </a:r>
            <a:r>
              <a:rPr lang="it-IT" dirty="0"/>
              <a:t>, </a:t>
            </a:r>
            <a:r>
              <a:rPr lang="it-IT" dirty="0" err="1"/>
              <a:t>salivary</a:t>
            </a:r>
            <a:r>
              <a:rPr lang="it-IT" dirty="0"/>
              <a:t>, </a:t>
            </a:r>
            <a:r>
              <a:rPr lang="it-IT" dirty="0" err="1"/>
              <a:t>bronchial</a:t>
            </a:r>
            <a:r>
              <a:rPr lang="it-IT" dirty="0"/>
              <a:t>, </a:t>
            </a:r>
            <a:r>
              <a:rPr lang="it-IT" dirty="0" err="1"/>
              <a:t>pancreatic</a:t>
            </a:r>
            <a:r>
              <a:rPr lang="it-IT" dirty="0"/>
              <a:t>, </a:t>
            </a:r>
            <a:r>
              <a:rPr lang="it-IT" dirty="0" err="1"/>
              <a:t>mucosal</a:t>
            </a:r>
            <a:r>
              <a:rPr lang="it-IT" dirty="0"/>
              <a:t>, and </a:t>
            </a:r>
            <a:r>
              <a:rPr lang="it-IT" dirty="0" err="1"/>
              <a:t>sweat</a:t>
            </a:r>
            <a:r>
              <a:rPr lang="it-IT" dirty="0"/>
              <a:t>(</a:t>
            </a:r>
            <a:r>
              <a:rPr lang="it-IT" dirty="0" err="1"/>
              <a:t>sympathetic</a:t>
            </a:r>
            <a:r>
              <a:rPr lang="it-IT" dirty="0"/>
              <a:t>), </a:t>
            </a:r>
            <a:r>
              <a:rPr lang="it-IT" dirty="0" err="1"/>
              <a:t>adrenal</a:t>
            </a:r>
            <a:r>
              <a:rPr lang="it-IT" dirty="0"/>
              <a:t>(</a:t>
            </a:r>
            <a:r>
              <a:rPr lang="it-IT" dirty="0" err="1"/>
              <a:t>sympathetic</a:t>
            </a:r>
            <a:r>
              <a:rPr lang="it-IT" dirty="0"/>
              <a:t>)):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secretion</a:t>
            </a:r>
            <a:r>
              <a:rPr lang="it-IT" dirty="0"/>
              <a:t> </a:t>
            </a:r>
          </a:p>
          <a:p>
            <a:pPr>
              <a:buFontTx/>
              <a:buChar char="•"/>
            </a:pPr>
            <a:r>
              <a:rPr lang="it-IT" dirty="0" err="1"/>
              <a:t>Bladder</a:t>
            </a:r>
            <a:r>
              <a:rPr lang="it-IT" dirty="0"/>
              <a:t>: </a:t>
            </a:r>
            <a:r>
              <a:rPr lang="it-IT" dirty="0" err="1"/>
              <a:t>detrusor</a:t>
            </a:r>
            <a:r>
              <a:rPr lang="it-IT" dirty="0"/>
              <a:t> </a:t>
            </a:r>
            <a:r>
              <a:rPr lang="it-IT" dirty="0" err="1"/>
              <a:t>muscle</a:t>
            </a:r>
            <a:r>
              <a:rPr lang="it-IT" dirty="0"/>
              <a:t> </a:t>
            </a:r>
          </a:p>
          <a:p>
            <a:pPr>
              <a:buFontTx/>
              <a:buChar char="•"/>
            </a:pPr>
            <a:r>
              <a:rPr lang="it-IT" dirty="0"/>
              <a:t>Sex </a:t>
            </a:r>
            <a:r>
              <a:rPr lang="it-IT" dirty="0" err="1"/>
              <a:t>Organs</a:t>
            </a:r>
            <a:r>
              <a:rPr lang="it-IT" dirty="0"/>
              <a:t>, Male: M3-receptors cause </a:t>
            </a:r>
            <a:r>
              <a:rPr lang="it-IT" dirty="0" err="1"/>
              <a:t>release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nitric</a:t>
            </a:r>
            <a:r>
              <a:rPr lang="it-IT" dirty="0"/>
              <a:t> </a:t>
            </a:r>
            <a:r>
              <a:rPr lang="it-IT" dirty="0" err="1"/>
              <a:t>oxide</a:t>
            </a:r>
            <a:r>
              <a:rPr lang="it-IT" dirty="0"/>
              <a:t> in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producing</a:t>
            </a:r>
            <a:r>
              <a:rPr lang="it-IT" dirty="0"/>
              <a:t> </a:t>
            </a:r>
            <a:r>
              <a:rPr lang="it-IT" dirty="0" err="1"/>
              <a:t>vasodilation</a:t>
            </a:r>
            <a:r>
              <a:rPr lang="it-IT" dirty="0"/>
              <a:t> (</a:t>
            </a:r>
            <a:r>
              <a:rPr lang="it-IT" dirty="0" err="1"/>
              <a:t>erection</a:t>
            </a:r>
            <a:r>
              <a:rPr lang="it-IT" dirty="0"/>
              <a:t>) 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8EA49-4A3E-4256-ABF6-5395BC8652DF}" type="slidenum">
              <a:rPr lang="it-IT"/>
              <a:pPr/>
              <a:t>13</a:t>
            </a:fld>
            <a:endParaRPr lang="it-IT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it-IT" u="sng" dirty="0" err="1"/>
              <a:t>Transmembrane</a:t>
            </a:r>
            <a:r>
              <a:rPr lang="it-IT" u="sng" dirty="0"/>
              <a:t> </a:t>
            </a:r>
            <a:r>
              <a:rPr lang="it-IT" u="sng" dirty="0" err="1"/>
              <a:t>topology</a:t>
            </a:r>
            <a:r>
              <a:rPr lang="it-IT" u="sng" dirty="0"/>
              <a:t> and </a:t>
            </a:r>
            <a:r>
              <a:rPr lang="it-IT" u="sng" dirty="0" err="1"/>
              <a:t>action</a:t>
            </a:r>
            <a:r>
              <a:rPr lang="it-IT" u="sng" dirty="0"/>
              <a:t> </a:t>
            </a:r>
            <a:r>
              <a:rPr lang="it-IT" u="sng" dirty="0" err="1"/>
              <a:t>of</a:t>
            </a:r>
            <a:r>
              <a:rPr lang="it-IT" u="sng" dirty="0"/>
              <a:t> a M2-muscarinic </a:t>
            </a:r>
            <a:r>
              <a:rPr lang="it-IT" u="sng" dirty="0" err="1"/>
              <a:t>receptor</a:t>
            </a:r>
            <a:r>
              <a:rPr lang="it-IT" u="sng" dirty="0"/>
              <a:t>.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The </a:t>
            </a:r>
            <a:r>
              <a:rPr lang="it-IT" dirty="0" err="1"/>
              <a:t>receptor</a:t>
            </a:r>
            <a:r>
              <a:rPr lang="it-IT" dirty="0"/>
              <a:t>'s amino (N) terminal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extracellular</a:t>
            </a:r>
            <a:r>
              <a:rPr lang="it-IT" dirty="0"/>
              <a:t> (</a:t>
            </a:r>
            <a:r>
              <a:rPr lang="it-IT" dirty="0" err="1"/>
              <a:t>above</a:t>
            </a:r>
            <a:r>
              <a:rPr lang="it-IT" dirty="0"/>
              <a:t> the </a:t>
            </a:r>
            <a:r>
              <a:rPr lang="it-IT" dirty="0" err="1"/>
              <a:t>plane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membrane), 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carboxyl</a:t>
            </a:r>
            <a:r>
              <a:rPr lang="it-IT" dirty="0"/>
              <a:t> (C) terminal </a:t>
            </a:r>
            <a:r>
              <a:rPr lang="it-IT" dirty="0" err="1"/>
              <a:t>intracellular</a:t>
            </a:r>
            <a:r>
              <a:rPr lang="it-IT" dirty="0"/>
              <a:t>. The </a:t>
            </a:r>
            <a:r>
              <a:rPr lang="it-IT" dirty="0" err="1"/>
              <a:t>terminals</a:t>
            </a:r>
            <a:r>
              <a:rPr lang="it-IT" dirty="0"/>
              <a:t> are </a:t>
            </a:r>
            <a:r>
              <a:rPr lang="it-IT" dirty="0" err="1"/>
              <a:t>connected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a </a:t>
            </a:r>
            <a:r>
              <a:rPr lang="it-IT" dirty="0" err="1"/>
              <a:t>polypeptide</a:t>
            </a:r>
            <a:r>
              <a:rPr lang="it-IT" dirty="0"/>
              <a:t> </a:t>
            </a:r>
            <a:r>
              <a:rPr lang="it-IT" dirty="0" err="1"/>
              <a:t>chain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traverses</a:t>
            </a:r>
            <a:r>
              <a:rPr lang="it-IT" dirty="0"/>
              <a:t> the </a:t>
            </a:r>
            <a:r>
              <a:rPr lang="it-IT" dirty="0" err="1"/>
              <a:t>plane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membrane </a:t>
            </a:r>
            <a:r>
              <a:rPr lang="it-IT" dirty="0" err="1"/>
              <a:t>seven</a:t>
            </a:r>
            <a:r>
              <a:rPr lang="it-IT" dirty="0"/>
              <a:t> </a:t>
            </a:r>
            <a:r>
              <a:rPr lang="it-IT" dirty="0" err="1"/>
              <a:t>times</a:t>
            </a:r>
            <a:r>
              <a:rPr lang="it-IT" dirty="0"/>
              <a:t>. The </a:t>
            </a:r>
            <a:r>
              <a:rPr lang="it-IT" dirty="0" err="1"/>
              <a:t>hydrophobic</a:t>
            </a:r>
            <a:r>
              <a:rPr lang="it-IT" dirty="0"/>
              <a:t> </a:t>
            </a:r>
            <a:r>
              <a:rPr lang="it-IT" dirty="0" err="1"/>
              <a:t>transmembrane</a:t>
            </a:r>
            <a:r>
              <a:rPr lang="it-IT" dirty="0"/>
              <a:t> </a:t>
            </a:r>
            <a:r>
              <a:rPr lang="it-IT" dirty="0" err="1"/>
              <a:t>segments</a:t>
            </a:r>
            <a:r>
              <a:rPr lang="it-IT" dirty="0"/>
              <a:t> (light color) are </a:t>
            </a:r>
            <a:r>
              <a:rPr lang="it-IT" dirty="0" err="1"/>
              <a:t>designated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roman</a:t>
            </a:r>
            <a:r>
              <a:rPr lang="it-IT" dirty="0"/>
              <a:t> </a:t>
            </a:r>
            <a:r>
              <a:rPr lang="it-IT" dirty="0" err="1"/>
              <a:t>numerals</a:t>
            </a:r>
            <a:r>
              <a:rPr lang="it-IT" dirty="0"/>
              <a:t> (I-VII). </a:t>
            </a:r>
            <a:r>
              <a:rPr lang="it-IT" dirty="0" err="1"/>
              <a:t>Acetylcholine</a:t>
            </a:r>
            <a:r>
              <a:rPr lang="it-IT" dirty="0"/>
              <a:t> (</a:t>
            </a:r>
            <a:r>
              <a:rPr lang="it-IT" dirty="0" err="1"/>
              <a:t>Ach</a:t>
            </a:r>
            <a:r>
              <a:rPr lang="it-IT" dirty="0"/>
              <a:t>) </a:t>
            </a:r>
            <a:r>
              <a:rPr lang="it-IT" dirty="0" err="1"/>
              <a:t>approaches</a:t>
            </a:r>
            <a:r>
              <a:rPr lang="it-IT" dirty="0"/>
              <a:t> the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extracellular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and </a:t>
            </a:r>
            <a:r>
              <a:rPr lang="it-IT" dirty="0" err="1"/>
              <a:t>binds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a site </a:t>
            </a:r>
            <a:r>
              <a:rPr lang="it-IT" dirty="0" err="1"/>
              <a:t>surrounded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transmembrane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. G </a:t>
            </a:r>
            <a:r>
              <a:rPr lang="it-IT" dirty="0" err="1"/>
              <a:t>proteins</a:t>
            </a:r>
            <a:r>
              <a:rPr lang="it-IT" dirty="0"/>
              <a:t> (G) </a:t>
            </a:r>
            <a:r>
              <a:rPr lang="it-IT" dirty="0" err="1"/>
              <a:t>interact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cytoplasmic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receptor</a:t>
            </a:r>
            <a:r>
              <a:rPr lang="it-IT" dirty="0"/>
              <a:t>, </a:t>
            </a:r>
            <a:r>
              <a:rPr lang="it-IT" dirty="0" err="1"/>
              <a:t>especially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portions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third</a:t>
            </a:r>
            <a:r>
              <a:rPr lang="it-IT" dirty="0"/>
              <a:t> </a:t>
            </a:r>
            <a:r>
              <a:rPr lang="it-IT" dirty="0" err="1"/>
              <a:t>cytoplasmic</a:t>
            </a:r>
            <a:r>
              <a:rPr lang="it-IT" dirty="0"/>
              <a:t> </a:t>
            </a:r>
            <a:r>
              <a:rPr lang="it-IT" dirty="0" err="1"/>
              <a:t>loop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transmembrane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V and </a:t>
            </a:r>
            <a:r>
              <a:rPr lang="it-IT" dirty="0" err="1"/>
              <a:t>VI</a:t>
            </a:r>
            <a:r>
              <a:rPr lang="it-IT" dirty="0"/>
              <a:t>. The </a:t>
            </a:r>
            <a:r>
              <a:rPr lang="it-IT" dirty="0" err="1"/>
              <a:t>receptor</a:t>
            </a:r>
            <a:r>
              <a:rPr lang="it-IT" dirty="0"/>
              <a:t>'s </a:t>
            </a:r>
            <a:r>
              <a:rPr lang="it-IT" dirty="0" err="1"/>
              <a:t>cytoplasmic</a:t>
            </a:r>
            <a:r>
              <a:rPr lang="it-IT" dirty="0"/>
              <a:t> terminal </a:t>
            </a:r>
            <a:r>
              <a:rPr lang="it-IT" dirty="0" err="1"/>
              <a:t>tail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</a:t>
            </a:r>
            <a:r>
              <a:rPr lang="it-IT" dirty="0" err="1"/>
              <a:t>numerous</a:t>
            </a:r>
            <a:r>
              <a:rPr lang="it-IT" dirty="0"/>
              <a:t> </a:t>
            </a:r>
            <a:r>
              <a:rPr lang="it-IT" dirty="0" err="1"/>
              <a:t>serine</a:t>
            </a:r>
            <a:r>
              <a:rPr lang="it-IT" dirty="0"/>
              <a:t> and </a:t>
            </a:r>
            <a:r>
              <a:rPr lang="it-IT" dirty="0" err="1"/>
              <a:t>threonine</a:t>
            </a:r>
            <a:r>
              <a:rPr lang="it-IT" dirty="0"/>
              <a:t> </a:t>
            </a:r>
            <a:r>
              <a:rPr lang="it-IT" dirty="0" err="1"/>
              <a:t>residues</a:t>
            </a:r>
            <a:r>
              <a:rPr lang="it-IT" dirty="0"/>
              <a:t> </a:t>
            </a:r>
            <a:r>
              <a:rPr lang="it-IT" dirty="0" err="1"/>
              <a:t>whose</a:t>
            </a:r>
            <a:r>
              <a:rPr lang="it-IT" dirty="0"/>
              <a:t> </a:t>
            </a:r>
            <a:r>
              <a:rPr lang="it-IT" dirty="0" err="1"/>
              <a:t>hydroxyl</a:t>
            </a:r>
            <a:r>
              <a:rPr lang="it-IT" dirty="0"/>
              <a:t> (-OH) </a:t>
            </a:r>
            <a:r>
              <a:rPr lang="it-IT" dirty="0" err="1"/>
              <a:t>groups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phosphorylated</a:t>
            </a:r>
            <a:r>
              <a:rPr lang="it-IT" dirty="0"/>
              <a:t>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phosphorylation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diminished</a:t>
            </a:r>
            <a:r>
              <a:rPr lang="it-IT" dirty="0"/>
              <a:t> </a:t>
            </a:r>
            <a:r>
              <a:rPr lang="it-IT" dirty="0" err="1"/>
              <a:t>receptor-G</a:t>
            </a:r>
            <a:r>
              <a:rPr lang="it-IT" dirty="0"/>
              <a:t> </a:t>
            </a:r>
            <a:r>
              <a:rPr lang="it-IT" dirty="0" err="1"/>
              <a:t>protein</a:t>
            </a:r>
            <a:r>
              <a:rPr lang="it-IT" dirty="0"/>
              <a:t> </a:t>
            </a:r>
            <a:r>
              <a:rPr lang="it-IT" dirty="0" err="1"/>
              <a:t>interaction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M2-muscarinic </a:t>
            </a:r>
            <a:r>
              <a:rPr lang="it-IT" dirty="0" err="1"/>
              <a:t>receptor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opening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K+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</a:t>
            </a:r>
            <a:r>
              <a:rPr lang="it-IT" dirty="0" err="1"/>
              <a:t>causing</a:t>
            </a:r>
            <a:r>
              <a:rPr lang="it-IT" dirty="0"/>
              <a:t> </a:t>
            </a:r>
            <a:r>
              <a:rPr lang="it-IT" dirty="0" err="1"/>
              <a:t>potassium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flow </a:t>
            </a:r>
            <a:r>
              <a:rPr lang="it-IT" dirty="0" err="1"/>
              <a:t>outside</a:t>
            </a:r>
            <a:r>
              <a:rPr lang="it-IT" dirty="0"/>
              <a:t> the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producing</a:t>
            </a:r>
            <a:r>
              <a:rPr lang="it-IT" dirty="0"/>
              <a:t> </a:t>
            </a:r>
            <a:r>
              <a:rPr lang="it-IT" dirty="0" err="1"/>
              <a:t>hyperpolarization</a:t>
            </a:r>
            <a:r>
              <a:rPr lang="it-IT" dirty="0"/>
              <a:t>. The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becomes</a:t>
            </a:r>
            <a:r>
              <a:rPr lang="it-IT" dirty="0"/>
              <a:t> more </a:t>
            </a:r>
            <a:r>
              <a:rPr lang="it-IT" dirty="0" err="1"/>
              <a:t>refractory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contraction</a:t>
            </a:r>
            <a:r>
              <a:rPr lang="it-IT" dirty="0"/>
              <a:t> and the rate </a:t>
            </a:r>
            <a:r>
              <a:rPr lang="it-IT" dirty="0" err="1"/>
              <a:t>slows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M2-muscarinic </a:t>
            </a:r>
            <a:r>
              <a:rPr lang="it-IT" dirty="0" err="1"/>
              <a:t>receptors</a:t>
            </a:r>
            <a:r>
              <a:rPr lang="it-IT" dirty="0"/>
              <a:t> cause </a:t>
            </a:r>
            <a:r>
              <a:rPr lang="it-IT" b="1" dirty="0" err="1"/>
              <a:t>action</a:t>
            </a:r>
            <a:r>
              <a:rPr lang="it-IT" b="1" dirty="0"/>
              <a:t> in the </a:t>
            </a:r>
            <a:r>
              <a:rPr lang="it-IT" b="1" dirty="0" err="1"/>
              <a:t>heart</a:t>
            </a:r>
            <a:r>
              <a:rPr lang="it-IT" dirty="0"/>
              <a:t> in the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manner</a:t>
            </a:r>
            <a:r>
              <a:rPr lang="it-IT" dirty="0"/>
              <a:t>:</a:t>
            </a:r>
            <a:br>
              <a:rPr lang="it-IT" dirty="0"/>
            </a:br>
            <a:endParaRPr lang="it-IT" dirty="0"/>
          </a:p>
          <a:p>
            <a:pPr>
              <a:buFontTx/>
              <a:buChar char="•"/>
            </a:pPr>
            <a:r>
              <a:rPr lang="it-IT" dirty="0" err="1"/>
              <a:t>Heart</a:t>
            </a:r>
            <a:r>
              <a:rPr lang="it-IT" dirty="0"/>
              <a:t> SA </a:t>
            </a:r>
            <a:r>
              <a:rPr lang="it-IT" dirty="0" err="1"/>
              <a:t>node</a:t>
            </a:r>
            <a:r>
              <a:rPr lang="it-IT" dirty="0"/>
              <a:t>: </a:t>
            </a:r>
            <a:r>
              <a:rPr lang="it-IT" dirty="0" err="1"/>
              <a:t>decrease</a:t>
            </a:r>
            <a:r>
              <a:rPr lang="it-IT" dirty="0"/>
              <a:t> in </a:t>
            </a:r>
            <a:r>
              <a:rPr lang="it-IT" dirty="0" err="1"/>
              <a:t>heart</a:t>
            </a:r>
            <a:r>
              <a:rPr lang="it-IT" dirty="0"/>
              <a:t> rate. </a:t>
            </a:r>
          </a:p>
          <a:p>
            <a:pPr>
              <a:buFontTx/>
              <a:buChar char="•"/>
            </a:pPr>
            <a:r>
              <a:rPr lang="it-IT" dirty="0" err="1"/>
              <a:t>Heart</a:t>
            </a:r>
            <a:r>
              <a:rPr lang="it-IT" dirty="0"/>
              <a:t> AV </a:t>
            </a:r>
            <a:r>
              <a:rPr lang="it-IT" dirty="0" err="1"/>
              <a:t>node</a:t>
            </a:r>
            <a:r>
              <a:rPr lang="it-IT" dirty="0"/>
              <a:t>: </a:t>
            </a:r>
            <a:r>
              <a:rPr lang="it-IT" dirty="0" err="1"/>
              <a:t>decrease</a:t>
            </a:r>
            <a:r>
              <a:rPr lang="it-IT" dirty="0"/>
              <a:t> in </a:t>
            </a:r>
            <a:r>
              <a:rPr lang="it-IT" dirty="0" err="1"/>
              <a:t>conduction</a:t>
            </a:r>
            <a:r>
              <a:rPr lang="it-IT" dirty="0"/>
              <a:t> </a:t>
            </a:r>
            <a:r>
              <a:rPr lang="it-IT" dirty="0" err="1"/>
              <a:t>velocity</a:t>
            </a:r>
            <a:r>
              <a:rPr lang="it-IT" dirty="0"/>
              <a:t> </a:t>
            </a:r>
          </a:p>
          <a:p>
            <a:pPr>
              <a:buFontTx/>
              <a:buChar char="•"/>
            </a:pP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Atria</a:t>
            </a:r>
            <a:r>
              <a:rPr lang="it-IT" dirty="0"/>
              <a:t>: </a:t>
            </a:r>
            <a:r>
              <a:rPr lang="it-IT" dirty="0" err="1"/>
              <a:t>decrease</a:t>
            </a:r>
            <a:r>
              <a:rPr lang="it-IT" dirty="0"/>
              <a:t> in </a:t>
            </a:r>
            <a:r>
              <a:rPr lang="it-IT" dirty="0" err="1"/>
              <a:t>contractility</a:t>
            </a:r>
            <a:r>
              <a:rPr lang="it-IT" dirty="0"/>
              <a:t> 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3C1B2-A658-4D6A-9A2C-065B4AA87BFC}" type="slidenum">
              <a:rPr lang="it-IT"/>
              <a:pPr/>
              <a:t>16</a:t>
            </a:fld>
            <a:endParaRPr lang="it-IT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F04028-6310-44C8-A462-2DBC82F113B4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Segnaposto note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30000"/>
              </a:spcBef>
            </a:pPr>
            <a:endParaRPr lang="it-IT" altLang="it-IT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F99C04-71A1-4C18-B631-72B0EAD4050A}" type="slidenum">
              <a:rPr lang="it-IT"/>
              <a:pPr/>
              <a:t>27</a:t>
            </a:fld>
            <a:endParaRPr lang="it-IT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86DA79-712A-4EAF-B33C-2594CCD77419}" type="slidenum">
              <a:rPr lang="it-IT"/>
              <a:pPr/>
              <a:t>28</a:t>
            </a:fld>
            <a:endParaRPr lang="it-IT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74837-79BC-472B-B30C-C460EDB7C833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CustomShape 2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8750AB99-8CD0-43CE-B8BE-BB52CE468230}" type="slidenum">
              <a:rPr lang="it-IT" sz="1200">
                <a:latin typeface="Times New Roman"/>
              </a:rPr>
              <a:pPr algn="r">
                <a:lnSpc>
                  <a:spcPct val="100000"/>
                </a:lnSpc>
              </a:pPr>
              <a:t>100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7603D7-3577-410A-835D-85B13B18F03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316D5-66A8-46B7-BBFD-2C3AD373A3EA}" type="datetimeFigureOut">
              <a:rPr lang="it-IT" smtClean="0"/>
              <a:pPr/>
              <a:t>04/10/2016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7E775-DC89-4189-879C-2D79BDBDAE3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7071" t="4763" r="6734" b="4287"/>
          <a:stretch>
            <a:fillRect/>
          </a:stretch>
        </p:blipFill>
        <p:spPr>
          <a:xfrm>
            <a:off x="611560" y="836712"/>
            <a:ext cx="7881483" cy="58820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11760" y="188640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Century" pitchFamily="18" charset="0"/>
              </a:rPr>
              <a:t>SISTEMA COLINERGICO</a:t>
            </a:r>
            <a:endParaRPr lang="it-IT" sz="2400" b="1" dirty="0">
              <a:solidFill>
                <a:schemeClr val="tx2"/>
              </a:soli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9" name="Oval 5"/>
          <p:cNvSpPr>
            <a:spLocks noChangeArrowheads="1"/>
          </p:cNvSpPr>
          <p:nvPr/>
        </p:nvSpPr>
        <p:spPr bwMode="auto">
          <a:xfrm>
            <a:off x="1898650" y="781050"/>
            <a:ext cx="1790700" cy="1085850"/>
          </a:xfrm>
          <a:prstGeom prst="ellipse">
            <a:avLst/>
          </a:prstGeom>
          <a:gradFill rotWithShape="1">
            <a:gsLst>
              <a:gs pos="0">
                <a:srgbClr val="0066CC"/>
              </a:gs>
              <a:gs pos="50000">
                <a:schemeClr val="hlink"/>
              </a:gs>
              <a:gs pos="100000">
                <a:srgbClr val="0066CC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SISTEMA </a:t>
            </a:r>
          </a:p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NERVOSO</a:t>
            </a:r>
          </a:p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CENTRALE</a:t>
            </a:r>
          </a:p>
        </p:txBody>
      </p:sp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98425" y="2822575"/>
            <a:ext cx="1296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3300"/>
                </a:solidFill>
                <a:latin typeface="Tahoma" charset="0"/>
              </a:rPr>
              <a:t>ACh</a:t>
            </a:r>
          </a:p>
        </p:txBody>
      </p:sp>
      <p:sp>
        <p:nvSpPr>
          <p:cNvPr id="185351" name="Oval 7"/>
          <p:cNvSpPr>
            <a:spLocks noChangeArrowheads="1"/>
          </p:cNvSpPr>
          <p:nvPr/>
        </p:nvSpPr>
        <p:spPr bwMode="auto">
          <a:xfrm>
            <a:off x="1898650" y="2673350"/>
            <a:ext cx="1790700" cy="1085850"/>
          </a:xfrm>
          <a:prstGeom prst="ellipse">
            <a:avLst/>
          </a:prstGeom>
          <a:gradFill rotWithShape="1">
            <a:gsLst>
              <a:gs pos="0">
                <a:srgbClr val="0066CC"/>
              </a:gs>
              <a:gs pos="50000">
                <a:schemeClr val="hlink"/>
              </a:gs>
              <a:gs pos="100000">
                <a:srgbClr val="0066CC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SISTEMA </a:t>
            </a:r>
          </a:p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NERVOSO</a:t>
            </a:r>
          </a:p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SOMATICO</a:t>
            </a:r>
          </a:p>
        </p:txBody>
      </p:sp>
      <p:sp>
        <p:nvSpPr>
          <p:cNvPr id="185352" name="Oval 8"/>
          <p:cNvSpPr>
            <a:spLocks noChangeArrowheads="1"/>
          </p:cNvSpPr>
          <p:nvPr/>
        </p:nvSpPr>
        <p:spPr bwMode="auto">
          <a:xfrm>
            <a:off x="1898650" y="4489450"/>
            <a:ext cx="1790700" cy="1085850"/>
          </a:xfrm>
          <a:prstGeom prst="ellipse">
            <a:avLst/>
          </a:prstGeom>
          <a:gradFill rotWithShape="1">
            <a:gsLst>
              <a:gs pos="0">
                <a:srgbClr val="0066CC"/>
              </a:gs>
              <a:gs pos="50000">
                <a:schemeClr val="hlink"/>
              </a:gs>
              <a:gs pos="100000">
                <a:srgbClr val="0066CC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SISTEMA </a:t>
            </a:r>
          </a:p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NERVOSO</a:t>
            </a:r>
          </a:p>
          <a:p>
            <a:pPr algn="ctr"/>
            <a:r>
              <a:rPr lang="it-IT" sz="1800" b="1">
                <a:solidFill>
                  <a:srgbClr val="000066"/>
                </a:solidFill>
                <a:latin typeface="Tahoma" charset="0"/>
              </a:rPr>
              <a:t>AUTONOMO</a:t>
            </a:r>
          </a:p>
        </p:txBody>
      </p:sp>
      <p:sp>
        <p:nvSpPr>
          <p:cNvPr id="185353" name="Text Box 9"/>
          <p:cNvSpPr txBox="1">
            <a:spLocks noChangeArrowheads="1"/>
          </p:cNvSpPr>
          <p:nvPr/>
        </p:nvSpPr>
        <p:spPr bwMode="auto">
          <a:xfrm>
            <a:off x="3813175" y="989013"/>
            <a:ext cx="2301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IPPOCAMPO, </a:t>
            </a:r>
          </a:p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GANGLI DELLA BASE</a:t>
            </a:r>
          </a:p>
        </p:txBody>
      </p:sp>
      <p:sp>
        <p:nvSpPr>
          <p:cNvPr id="185355" name="Text Box 11"/>
          <p:cNvSpPr txBox="1">
            <a:spLocks noChangeArrowheads="1"/>
          </p:cNvSpPr>
          <p:nvPr/>
        </p:nvSpPr>
        <p:spPr bwMode="auto">
          <a:xfrm>
            <a:off x="3802063" y="2914650"/>
            <a:ext cx="2203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600" b="1">
                <a:solidFill>
                  <a:srgbClr val="000066"/>
                </a:solidFill>
                <a:latin typeface="Tahoma" charset="0"/>
              </a:rPr>
              <a:t>GIUNZIONE </a:t>
            </a:r>
          </a:p>
          <a:p>
            <a:pPr algn="ctr"/>
            <a:r>
              <a:rPr lang="it-IT" sz="1600" b="1">
                <a:solidFill>
                  <a:srgbClr val="000066"/>
                </a:solidFill>
                <a:latin typeface="Tahoma" charset="0"/>
              </a:rPr>
              <a:t>NEUROMUSCOLARE</a:t>
            </a:r>
          </a:p>
        </p:txBody>
      </p:sp>
      <p:sp>
        <p:nvSpPr>
          <p:cNvPr id="185356" name="Text Box 12"/>
          <p:cNvSpPr txBox="1">
            <a:spLocks noChangeArrowheads="1"/>
          </p:cNvSpPr>
          <p:nvPr/>
        </p:nvSpPr>
        <p:spPr bwMode="auto">
          <a:xfrm>
            <a:off x="3851275" y="4241800"/>
            <a:ext cx="1379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SIMPATICO</a:t>
            </a:r>
          </a:p>
        </p:txBody>
      </p:sp>
      <p:sp>
        <p:nvSpPr>
          <p:cNvPr id="185357" name="Text Box 13"/>
          <p:cNvSpPr txBox="1">
            <a:spLocks noChangeArrowheads="1"/>
          </p:cNvSpPr>
          <p:nvPr/>
        </p:nvSpPr>
        <p:spPr bwMode="auto">
          <a:xfrm>
            <a:off x="3851275" y="5794375"/>
            <a:ext cx="1939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PARASIMPATICO</a:t>
            </a:r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6005513" y="3846513"/>
            <a:ext cx="839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Gangli</a:t>
            </a:r>
          </a:p>
        </p:txBody>
      </p:sp>
      <p:sp>
        <p:nvSpPr>
          <p:cNvPr id="185360" name="Text Box 16"/>
          <p:cNvSpPr txBox="1">
            <a:spLocks noChangeArrowheads="1"/>
          </p:cNvSpPr>
          <p:nvPr/>
        </p:nvSpPr>
        <p:spPr bwMode="auto">
          <a:xfrm>
            <a:off x="6005513" y="4241800"/>
            <a:ext cx="216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Midollare surrenale</a:t>
            </a:r>
          </a:p>
        </p:txBody>
      </p:sp>
      <p:sp>
        <p:nvSpPr>
          <p:cNvPr id="185361" name="Text Box 17"/>
          <p:cNvSpPr txBox="1">
            <a:spLocks noChangeArrowheads="1"/>
          </p:cNvSpPr>
          <p:nvPr/>
        </p:nvSpPr>
        <p:spPr bwMode="auto">
          <a:xfrm>
            <a:off x="5992813" y="4640263"/>
            <a:ext cx="32178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600" b="1">
                <a:solidFill>
                  <a:srgbClr val="000066"/>
                </a:solidFill>
                <a:latin typeface="Tahoma" charset="0"/>
              </a:rPr>
              <a:t>(Terminazione post-gangliare</a:t>
            </a:r>
          </a:p>
          <a:p>
            <a:pPr algn="ctr"/>
            <a:r>
              <a:rPr lang="it-IT" sz="1600" b="1">
                <a:solidFill>
                  <a:srgbClr val="000066"/>
                </a:solidFill>
                <a:latin typeface="Tahoma" charset="0"/>
              </a:rPr>
              <a:t>gh. sudoripare)</a:t>
            </a:r>
          </a:p>
        </p:txBody>
      </p:sp>
      <p:sp>
        <p:nvSpPr>
          <p:cNvPr id="185362" name="Text Box 18"/>
          <p:cNvSpPr txBox="1">
            <a:spLocks noChangeArrowheads="1"/>
          </p:cNvSpPr>
          <p:nvPr/>
        </p:nvSpPr>
        <p:spPr bwMode="auto">
          <a:xfrm>
            <a:off x="6005513" y="5553075"/>
            <a:ext cx="839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Gangli</a:t>
            </a:r>
          </a:p>
        </p:txBody>
      </p:sp>
      <p:sp>
        <p:nvSpPr>
          <p:cNvPr id="185363" name="Text Box 19"/>
          <p:cNvSpPr txBox="1">
            <a:spLocks noChangeArrowheads="1"/>
          </p:cNvSpPr>
          <p:nvPr/>
        </p:nvSpPr>
        <p:spPr bwMode="auto">
          <a:xfrm>
            <a:off x="6037263" y="6026150"/>
            <a:ext cx="30083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600" b="1">
                <a:solidFill>
                  <a:srgbClr val="000066"/>
                </a:solidFill>
                <a:latin typeface="Tahoma" charset="0"/>
              </a:rPr>
              <a:t>Terminazioni post-gangliari</a:t>
            </a:r>
          </a:p>
          <a:p>
            <a:pPr algn="ctr"/>
            <a:r>
              <a:rPr lang="it-IT" sz="1600" b="1">
                <a:solidFill>
                  <a:srgbClr val="000066"/>
                </a:solidFill>
                <a:latin typeface="Tahoma" charset="0"/>
              </a:rPr>
              <a:t>organi effettori</a:t>
            </a:r>
          </a:p>
        </p:txBody>
      </p:sp>
      <p:sp>
        <p:nvSpPr>
          <p:cNvPr id="185365" name="Text Box 21"/>
          <p:cNvSpPr txBox="1">
            <a:spLocks noChangeArrowheads="1"/>
          </p:cNvSpPr>
          <p:nvPr/>
        </p:nvSpPr>
        <p:spPr bwMode="auto">
          <a:xfrm>
            <a:off x="6705600" y="950913"/>
            <a:ext cx="1954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m. di ALzheimer, </a:t>
            </a:r>
          </a:p>
          <a:p>
            <a:r>
              <a:rPr lang="it-IT" sz="1600" b="1">
                <a:solidFill>
                  <a:srgbClr val="000066"/>
                </a:solidFill>
                <a:latin typeface="Tahoma" charset="0"/>
              </a:rPr>
              <a:t>m. di Parkinson</a:t>
            </a:r>
          </a:p>
        </p:txBody>
      </p:sp>
      <p:sp>
        <p:nvSpPr>
          <p:cNvPr id="185366" name="Line 22"/>
          <p:cNvSpPr>
            <a:spLocks noChangeShapeType="1"/>
          </p:cNvSpPr>
          <p:nvPr/>
        </p:nvSpPr>
        <p:spPr bwMode="auto">
          <a:xfrm flipV="1">
            <a:off x="977900" y="1714500"/>
            <a:ext cx="742950" cy="1143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5367" name="Line 23"/>
          <p:cNvSpPr>
            <a:spLocks noChangeShapeType="1"/>
          </p:cNvSpPr>
          <p:nvPr/>
        </p:nvSpPr>
        <p:spPr bwMode="auto">
          <a:xfrm>
            <a:off x="977900" y="3663950"/>
            <a:ext cx="742950" cy="1143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85369" name="Line 25"/>
          <p:cNvSpPr>
            <a:spLocks noChangeShapeType="1"/>
          </p:cNvSpPr>
          <p:nvPr/>
        </p:nvSpPr>
        <p:spPr bwMode="auto">
          <a:xfrm>
            <a:off x="1333500" y="3238500"/>
            <a:ext cx="4762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8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8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5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5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8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8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9" grpId="0" animBg="1"/>
      <p:bldP spid="185351" grpId="0" animBg="1"/>
      <p:bldP spid="185352" grpId="0" animBg="1"/>
      <p:bldP spid="185353" grpId="0"/>
      <p:bldP spid="185355" grpId="0"/>
      <p:bldP spid="185356" grpId="0"/>
      <p:bldP spid="185357" grpId="0"/>
      <p:bldP spid="185359" grpId="0"/>
      <p:bldP spid="185360" grpId="0"/>
      <p:bldP spid="185361" grpId="0"/>
      <p:bldP spid="185362" grpId="0"/>
      <p:bldP spid="185363" grpId="0"/>
      <p:bldP spid="185365" grpId="0"/>
      <p:bldP spid="185366" grpId="0" animBg="1"/>
      <p:bldP spid="185367" grpId="0" animBg="1"/>
      <p:bldP spid="18536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52280" y="1878120"/>
            <a:ext cx="4219200" cy="430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dirty="0">
                <a:solidFill>
                  <a:srgbClr val="16165D"/>
                </a:solidFill>
                <a:latin typeface="Calibri"/>
              </a:rPr>
              <a:t>- Noradrenalina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</a:rPr>
              <a:t>- Dopamina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dirty="0">
                <a:solidFill>
                  <a:srgbClr val="FF0066"/>
                </a:solidFill>
                <a:latin typeface="Calibri"/>
              </a:rPr>
              <a:t>	</a:t>
            </a:r>
            <a:endParaRPr dirty="0"/>
          </a:p>
          <a:p>
            <a:pPr>
              <a:lnSpc>
                <a:spcPct val="100000"/>
              </a:lnSpc>
            </a:pPr>
            <a:r>
              <a:rPr lang="it-IT" sz="2000" b="1" dirty="0">
                <a:solidFill>
                  <a:srgbClr val="009973"/>
                </a:solidFill>
                <a:latin typeface="Calibri"/>
              </a:rPr>
              <a:t>- </a:t>
            </a:r>
            <a:r>
              <a:rPr lang="it-IT" sz="2000" b="1" dirty="0" err="1">
                <a:solidFill>
                  <a:srgbClr val="009973"/>
                </a:solidFill>
                <a:latin typeface="Calibri"/>
              </a:rPr>
              <a:t>Acetilcolina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it-IT" sz="2000" b="1" i="1" dirty="0">
                <a:solidFill>
                  <a:srgbClr val="FF0066"/>
                </a:solidFill>
                <a:latin typeface="Calibri"/>
              </a:rPr>
              <a:t>- 	Serotonina</a:t>
            </a:r>
            <a:endParaRPr dirty="0"/>
          </a:p>
          <a:p>
            <a:pPr>
              <a:lnSpc>
                <a:spcPct val="100000"/>
              </a:lnSpc>
              <a:buFont typeface="Calibri"/>
              <a:buChar char="-"/>
            </a:pPr>
            <a:r>
              <a:rPr lang="it-IT" b="1" i="1" dirty="0">
                <a:solidFill>
                  <a:srgbClr val="7878DE"/>
                </a:solidFill>
                <a:latin typeface="Calibri"/>
              </a:rPr>
              <a:t>GABA</a:t>
            </a:r>
            <a:endParaRPr dirty="0"/>
          </a:p>
          <a:p>
            <a:pPr>
              <a:lnSpc>
                <a:spcPct val="100000"/>
              </a:lnSpc>
              <a:buFont typeface="Calibri"/>
              <a:buChar char="-"/>
            </a:pPr>
            <a:r>
              <a:rPr lang="it-IT" b="1" i="1" dirty="0">
                <a:solidFill>
                  <a:srgbClr val="16165D"/>
                </a:solidFill>
                <a:latin typeface="Calibri"/>
              </a:rPr>
              <a:t> Trasmettitori a struttura </a:t>
            </a:r>
            <a:r>
              <a:rPr lang="it-IT" b="1" i="1" dirty="0" err="1">
                <a:solidFill>
                  <a:srgbClr val="16165D"/>
                </a:solidFill>
                <a:latin typeface="Calibri"/>
              </a:rPr>
              <a:t>peptidergica</a:t>
            </a:r>
            <a:endParaRPr dirty="0"/>
          </a:p>
        </p:txBody>
      </p:sp>
      <p:sp>
        <p:nvSpPr>
          <p:cNvPr id="88" name="CustomShape 2"/>
          <p:cNvSpPr/>
          <p:nvPr/>
        </p:nvSpPr>
        <p:spPr>
          <a:xfrm>
            <a:off x="2438280" y="4618080"/>
            <a:ext cx="6019920" cy="914400"/>
          </a:xfrm>
          <a:prstGeom prst="wedgeEllipseCallout">
            <a:avLst>
              <a:gd name="adj1" fmla="val -1941"/>
              <a:gd name="adj2" fmla="val -9259"/>
            </a:avLst>
          </a:prstGeom>
          <a:solidFill>
            <a:srgbClr val="60C99C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3"/>
          <p:cNvSpPr/>
          <p:nvPr/>
        </p:nvSpPr>
        <p:spPr>
          <a:xfrm>
            <a:off x="2792520" y="3017880"/>
            <a:ext cx="3962160" cy="838080"/>
          </a:xfrm>
          <a:prstGeom prst="wedgeEllipseCallout">
            <a:avLst>
              <a:gd name="adj1" fmla="val -5657"/>
              <a:gd name="adj2" fmla="val 8133"/>
            </a:avLst>
          </a:prstGeom>
          <a:solidFill>
            <a:srgbClr val="C00000"/>
          </a:solidFill>
          <a:ln w="9360">
            <a:solidFill>
              <a:srgbClr val="008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CustomShape 4"/>
          <p:cNvSpPr/>
          <p:nvPr/>
        </p:nvSpPr>
        <p:spPr>
          <a:xfrm>
            <a:off x="3097080" y="1722600"/>
            <a:ext cx="4114800" cy="838080"/>
          </a:xfrm>
          <a:prstGeom prst="wedgeEllipseCallout">
            <a:avLst>
              <a:gd name="adj1" fmla="val -5018"/>
              <a:gd name="adj2" fmla="val 19342"/>
            </a:avLst>
          </a:prstGeom>
          <a:solidFill>
            <a:srgbClr val="002060"/>
          </a:solidFill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5"/>
          <p:cNvSpPr/>
          <p:nvPr/>
        </p:nvSpPr>
        <p:spPr>
          <a:xfrm>
            <a:off x="395536" y="188640"/>
            <a:ext cx="8496944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 b="1" dirty="0" smtClean="0">
                <a:solidFill>
                  <a:srgbClr val="009973"/>
                </a:solidFill>
                <a:latin typeface="Calibri"/>
              </a:rPr>
              <a:t>LPT( Long </a:t>
            </a:r>
            <a:r>
              <a:rPr lang="it-IT" sz="2000" b="1" dirty="0" err="1" smtClean="0">
                <a:solidFill>
                  <a:srgbClr val="009973"/>
                </a:solidFill>
                <a:latin typeface="Calibri"/>
              </a:rPr>
              <a:t>term</a:t>
            </a:r>
            <a:r>
              <a:rPr lang="it-IT" sz="2000" b="1" dirty="0" smtClean="0">
                <a:solidFill>
                  <a:srgbClr val="009973"/>
                </a:solidFill>
                <a:latin typeface="Calibri"/>
              </a:rPr>
              <a:t> </a:t>
            </a:r>
            <a:r>
              <a:rPr lang="it-IT" sz="2000" b="1" dirty="0" err="1" smtClean="0">
                <a:solidFill>
                  <a:srgbClr val="009973"/>
                </a:solidFill>
                <a:latin typeface="Calibri"/>
              </a:rPr>
              <a:t>potentation</a:t>
            </a:r>
            <a:r>
              <a:rPr lang="it-IT" sz="2000" b="1" dirty="0" smtClean="0">
                <a:solidFill>
                  <a:srgbClr val="009973"/>
                </a:solidFill>
                <a:latin typeface="Calibri"/>
              </a:rPr>
              <a:t>) </a:t>
            </a:r>
            <a:r>
              <a:rPr lang="it-IT" sz="2000" b="1" dirty="0">
                <a:solidFill>
                  <a:srgbClr val="009973"/>
                </a:solidFill>
                <a:latin typeface="Calibri"/>
              </a:rPr>
              <a:t>= EVENTO CELLULARE CONNESSO CON  APPRENDIMENTO E MEMORIA</a:t>
            </a:r>
            <a:endParaRPr dirty="0"/>
          </a:p>
        </p:txBody>
      </p:sp>
      <p:sp>
        <p:nvSpPr>
          <p:cNvPr id="92" name="CustomShape 6"/>
          <p:cNvSpPr/>
          <p:nvPr/>
        </p:nvSpPr>
        <p:spPr>
          <a:xfrm>
            <a:off x="3846600" y="1860480"/>
            <a:ext cx="2813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1600" b="1">
                <a:solidFill>
                  <a:srgbClr val="FFFF00"/>
                </a:solidFill>
                <a:latin typeface="Calibri"/>
              </a:rPr>
              <a:t>il sistema NAergico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600" b="1">
                <a:solidFill>
                  <a:srgbClr val="FFFF00"/>
                </a:solidFill>
                <a:latin typeface="Calibri"/>
              </a:rPr>
              <a:t>controlla lo stato di vigilanza</a:t>
            </a:r>
            <a:endParaRPr/>
          </a:p>
        </p:txBody>
      </p:sp>
      <p:sp>
        <p:nvSpPr>
          <p:cNvPr id="93" name="CustomShape 7"/>
          <p:cNvSpPr/>
          <p:nvPr/>
        </p:nvSpPr>
        <p:spPr>
          <a:xfrm>
            <a:off x="3436200" y="3165480"/>
            <a:ext cx="26114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1600" b="1">
                <a:solidFill>
                  <a:srgbClr val="FFFFFF"/>
                </a:solidFill>
                <a:latin typeface="Calibri"/>
              </a:rPr>
              <a:t>il sistema DAergico controlla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600" b="1">
                <a:solidFill>
                  <a:srgbClr val="FFFFFF"/>
                </a:solidFill>
                <a:latin typeface="Calibri"/>
              </a:rPr>
              <a:t>la memoria di lavoro</a:t>
            </a:r>
            <a:endParaRPr/>
          </a:p>
        </p:txBody>
      </p:sp>
      <p:sp>
        <p:nvSpPr>
          <p:cNvPr id="94" name="CustomShape 8"/>
          <p:cNvSpPr/>
          <p:nvPr/>
        </p:nvSpPr>
        <p:spPr>
          <a:xfrm>
            <a:off x="3336840" y="4770360"/>
            <a:ext cx="3416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600" b="1">
                <a:latin typeface="Calibri"/>
              </a:rPr>
              <a:t>ACh sembra il principale trasmettitore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b="1">
                <a:latin typeface="Calibri"/>
              </a:rPr>
              <a:t>coinvolto  nei circuiti della memoria</a:t>
            </a:r>
            <a:endParaRPr/>
          </a:p>
        </p:txBody>
      </p:sp>
      <p:sp>
        <p:nvSpPr>
          <p:cNvPr id="95" name="CustomShape 9"/>
          <p:cNvSpPr/>
          <p:nvPr/>
        </p:nvSpPr>
        <p:spPr>
          <a:xfrm>
            <a:off x="6934320" y="981000"/>
            <a:ext cx="1981080" cy="1914480"/>
          </a:xfrm>
          <a:prstGeom prst="ellipse">
            <a:avLst/>
          </a:prstGeom>
          <a:solidFill>
            <a:srgbClr val="FFFF00"/>
          </a:solidFill>
          <a:ln w="9360">
            <a:solidFill>
              <a:srgbClr val="3333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10"/>
          <p:cNvSpPr/>
          <p:nvPr/>
        </p:nvSpPr>
        <p:spPr>
          <a:xfrm>
            <a:off x="7162920" y="1174320"/>
            <a:ext cx="1676160" cy="15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16165D"/>
                </a:solidFill>
                <a:latin typeface="Calibri"/>
              </a:rPr>
              <a:t>Locus ceruleus (mesencefalo),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16165D"/>
                </a:solidFill>
                <a:latin typeface="Calibri"/>
              </a:rPr>
              <a:t> amigdala, ippocampo, ipotalamo, talamo e corteccia</a:t>
            </a:r>
            <a:endParaRPr/>
          </a:p>
        </p:txBody>
      </p:sp>
      <p:sp>
        <p:nvSpPr>
          <p:cNvPr id="97" name="CustomShape 11"/>
          <p:cNvSpPr/>
          <p:nvPr/>
        </p:nvSpPr>
        <p:spPr>
          <a:xfrm>
            <a:off x="7819920" y="1616400"/>
            <a:ext cx="333360" cy="221040"/>
          </a:xfrm>
          <a:prstGeom prst="downArrow">
            <a:avLst>
              <a:gd name="adj1" fmla="val 16200"/>
              <a:gd name="adj2" fmla="val 5400"/>
            </a:avLst>
          </a:prstGeom>
          <a:solidFill>
            <a:srgbClr val="3333CC"/>
          </a:solidFill>
          <a:ln w="9360">
            <a:solidFill>
              <a:srgbClr val="D6009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12"/>
          <p:cNvSpPr/>
          <p:nvPr/>
        </p:nvSpPr>
        <p:spPr>
          <a:xfrm>
            <a:off x="6299280" y="3213000"/>
            <a:ext cx="2676240" cy="1295280"/>
          </a:xfrm>
          <a:prstGeom prst="ellipse">
            <a:avLst/>
          </a:prstGeom>
          <a:solidFill>
            <a:srgbClr val="FFFFFF"/>
          </a:solidFill>
          <a:ln w="9360">
            <a:solidFill>
              <a:srgbClr val="3333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13"/>
          <p:cNvSpPr/>
          <p:nvPr/>
        </p:nvSpPr>
        <p:spPr>
          <a:xfrm>
            <a:off x="6480360" y="3392280"/>
            <a:ext cx="2387520" cy="94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00000"/>
                </a:solidFill>
                <a:latin typeface="Calibri"/>
              </a:rPr>
              <a:t>Mesolimbico corticale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00000"/>
                </a:solidFill>
                <a:latin typeface="Calibri"/>
              </a:rPr>
              <a:t>Ippocampo dorsale,  corteccia frontale</a:t>
            </a:r>
            <a:endParaRPr/>
          </a:p>
        </p:txBody>
      </p:sp>
      <p:sp>
        <p:nvSpPr>
          <p:cNvPr id="100" name="CustomShape 14"/>
          <p:cNvSpPr/>
          <p:nvPr/>
        </p:nvSpPr>
        <p:spPr>
          <a:xfrm>
            <a:off x="7417080" y="3659040"/>
            <a:ext cx="473040" cy="187200"/>
          </a:xfrm>
          <a:prstGeom prst="downArrow">
            <a:avLst>
              <a:gd name="adj1" fmla="val 16200"/>
              <a:gd name="adj2" fmla="val 5400"/>
            </a:avLst>
          </a:prstGeom>
          <a:solidFill>
            <a:srgbClr val="CC0000"/>
          </a:solidFill>
          <a:ln w="9360">
            <a:solidFill>
              <a:srgbClr val="3333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1" name="Group 24"/>
          <p:cNvPicPr/>
          <p:nvPr/>
        </p:nvPicPr>
        <p:blipFill>
          <a:blip r:embed="rId3" cstate="print"/>
          <a:stretch/>
        </p:blipFill>
        <p:spPr>
          <a:xfrm>
            <a:off x="7083360" y="4687920"/>
            <a:ext cx="1889280" cy="1536840"/>
          </a:xfrm>
          <a:prstGeom prst="rect">
            <a:avLst/>
          </a:prstGeom>
          <a:ln>
            <a:noFill/>
          </a:ln>
        </p:spPr>
      </p:pic>
      <p:sp>
        <p:nvSpPr>
          <p:cNvPr id="102" name="Line 15"/>
          <p:cNvSpPr/>
          <p:nvPr/>
        </p:nvSpPr>
        <p:spPr>
          <a:xfrm>
            <a:off x="755640" y="836640"/>
            <a:ext cx="7632720" cy="0"/>
          </a:xfrm>
          <a:prstGeom prst="line">
            <a:avLst/>
          </a:prstGeom>
          <a:ln w="28440">
            <a:solidFill>
              <a:srgbClr val="00CC98"/>
            </a:solidFill>
            <a:miter/>
          </a:ln>
        </p:spPr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276120" y="1752480"/>
            <a:ext cx="8610840" cy="3886200"/>
          </a:xfrm>
          <a:prstGeom prst="rect">
            <a:avLst/>
          </a:prstGeom>
          <a:solidFill>
            <a:srgbClr val="009973"/>
          </a:solidFill>
          <a:ln w="93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304920" y="1811160"/>
            <a:ext cx="60451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FFFF00"/>
                </a:solidFill>
                <a:latin typeface="Calibri"/>
              </a:rPr>
              <a:t>1. STIMOLANTI DELLA FUNZIONE COLINERGICA</a:t>
            </a:r>
            <a:endParaRPr/>
          </a:p>
        </p:txBody>
      </p:sp>
      <p:sp>
        <p:nvSpPr>
          <p:cNvPr id="204" name="CustomShape 3"/>
          <p:cNvSpPr/>
          <p:nvPr/>
        </p:nvSpPr>
        <p:spPr>
          <a:xfrm>
            <a:off x="304920" y="2116080"/>
            <a:ext cx="8370720" cy="73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b="1" i="1" u="sng">
                <a:solidFill>
                  <a:srgbClr val="FFFFFF"/>
                </a:solidFill>
                <a:latin typeface="Calibri"/>
              </a:rPr>
              <a:t>Precursori dell’Acetilcolina </a:t>
            </a:r>
            <a:r>
              <a:rPr lang="it-IT" sz="1600" b="1">
                <a:solidFill>
                  <a:srgbClr val="FFFFFF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b="1">
                <a:solidFill>
                  <a:srgbClr val="FFFFFF"/>
                </a:solidFill>
                <a:latin typeface="Calibri"/>
              </a:rPr>
              <a:t>	(colina, lecitina  /  Acetil-carnitina  / L-alfa-gliceril fosforilcolina / CDP-colina)</a:t>
            </a:r>
            <a:endParaRPr/>
          </a:p>
        </p:txBody>
      </p:sp>
      <p:sp>
        <p:nvSpPr>
          <p:cNvPr id="205" name="CustomShape 4"/>
          <p:cNvSpPr/>
          <p:nvPr/>
        </p:nvSpPr>
        <p:spPr>
          <a:xfrm>
            <a:off x="304920" y="2759040"/>
            <a:ext cx="8154000" cy="61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b="1" i="1" u="sng">
                <a:solidFill>
                  <a:srgbClr val="FFFFFF"/>
                </a:solidFill>
                <a:latin typeface="Calibri"/>
              </a:rPr>
              <a:t>Modulatori della secrezione e dell’immagazzinamento dell’acetilcolina </a:t>
            </a:r>
            <a:r>
              <a:rPr lang="it-IT" b="1" i="1">
                <a:solidFill>
                  <a:srgbClr val="FFFFFF"/>
                </a:solidFill>
                <a:latin typeface="Calibri"/>
              </a:rPr>
              <a:t>	</a:t>
            </a:r>
            <a:r>
              <a:rPr lang="it-IT" sz="1600" b="1">
                <a:solidFill>
                  <a:srgbClr val="FFFFFF"/>
                </a:solidFill>
                <a:latin typeface="Calibri"/>
              </a:rPr>
              <a:t>(aminopiridine / fosfatisilserina / piracetam)</a:t>
            </a:r>
            <a:endParaRPr/>
          </a:p>
        </p:txBody>
      </p:sp>
      <p:sp>
        <p:nvSpPr>
          <p:cNvPr id="206" name="CustomShape 5"/>
          <p:cNvSpPr/>
          <p:nvPr/>
        </p:nvSpPr>
        <p:spPr>
          <a:xfrm>
            <a:off x="304920" y="3487680"/>
            <a:ext cx="360828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FFFF00"/>
                </a:solidFill>
                <a:latin typeface="Calibri"/>
              </a:rPr>
              <a:t>2. AGENTI  COLINERGICI</a:t>
            </a:r>
            <a:endParaRPr/>
          </a:p>
        </p:txBody>
      </p:sp>
      <p:sp>
        <p:nvSpPr>
          <p:cNvPr id="207" name="CustomShape 6"/>
          <p:cNvSpPr/>
          <p:nvPr/>
        </p:nvSpPr>
        <p:spPr>
          <a:xfrm>
            <a:off x="376560" y="3868560"/>
            <a:ext cx="8010000" cy="157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b="1" i="1" u="sng">
                <a:solidFill>
                  <a:srgbClr val="FFFFFF"/>
                </a:solidFill>
                <a:latin typeface="Calibri"/>
              </a:rPr>
              <a:t>Inibitori della colinesterasi (I e II generazione) </a:t>
            </a:r>
            <a:r>
              <a:rPr lang="it-IT" sz="1600" b="1">
                <a:solidFill>
                  <a:srgbClr val="FFFFFF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b="1">
                <a:solidFill>
                  <a:srgbClr val="FFFFFF"/>
                </a:solidFill>
                <a:latin typeface="Calibri"/>
              </a:rPr>
              <a:t>	(</a:t>
            </a:r>
            <a:r>
              <a:rPr lang="it-IT" sz="2000" b="1">
                <a:solidFill>
                  <a:srgbClr val="FFFFFF"/>
                </a:solidFill>
                <a:latin typeface="Calibri"/>
              </a:rPr>
              <a:t>TACRINA</a:t>
            </a:r>
            <a:r>
              <a:rPr lang="it-IT" sz="1600" b="1">
                <a:solidFill>
                  <a:srgbClr val="FFFFFF"/>
                </a:solidFill>
                <a:latin typeface="Calibri"/>
              </a:rPr>
              <a:t>  / </a:t>
            </a:r>
            <a:r>
              <a:rPr lang="it-IT" sz="2000" b="1">
                <a:solidFill>
                  <a:srgbClr val="FFFFFF"/>
                </a:solidFill>
                <a:latin typeface="Calibri"/>
              </a:rPr>
              <a:t>DONEPEZIL</a:t>
            </a:r>
            <a:r>
              <a:rPr lang="it-IT" sz="1600" b="1">
                <a:solidFill>
                  <a:srgbClr val="FFFFFF"/>
                </a:solidFill>
                <a:latin typeface="Calibri"/>
              </a:rPr>
              <a:t> / eptil-fisostigmina / huperzina A e B</a:t>
            </a:r>
            <a:endParaRPr/>
          </a:p>
          <a:p>
            <a:pPr>
              <a:lnSpc>
                <a:spcPct val="100000"/>
              </a:lnSpc>
            </a:pPr>
            <a:r>
              <a:rPr lang="it-IT" b="1" i="1" u="sng">
                <a:solidFill>
                  <a:srgbClr val="FFFFFF"/>
                </a:solidFill>
                <a:latin typeface="Calibri"/>
              </a:rPr>
              <a:t>Agonisti colinergici </a:t>
            </a:r>
            <a:r>
              <a:rPr lang="it-IT" sz="1600" b="1">
                <a:solidFill>
                  <a:srgbClr val="FFFFFF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it-IT" sz="1600" b="1">
                <a:solidFill>
                  <a:srgbClr val="FFFFFF"/>
                </a:solidFill>
                <a:latin typeface="Calibri"/>
              </a:rPr>
              <a:t>	(muscarinici  / nicotinici)</a:t>
            </a:r>
            <a:endParaRPr/>
          </a:p>
        </p:txBody>
      </p:sp>
      <p:sp>
        <p:nvSpPr>
          <p:cNvPr id="208" name="CustomShape 7"/>
          <p:cNvSpPr/>
          <p:nvPr/>
        </p:nvSpPr>
        <p:spPr>
          <a:xfrm>
            <a:off x="380880" y="1295280"/>
            <a:ext cx="86108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32946A"/>
                </a:solidFill>
                <a:latin typeface="Calibri"/>
              </a:rPr>
              <a:t>B. Intervento farmacologico sul sistema colinergico</a:t>
            </a:r>
            <a:endParaRPr/>
          </a:p>
        </p:txBody>
      </p:sp>
      <p:sp>
        <p:nvSpPr>
          <p:cNvPr id="209" name="CustomShape 8"/>
          <p:cNvSpPr/>
          <p:nvPr/>
        </p:nvSpPr>
        <p:spPr>
          <a:xfrm>
            <a:off x="838080" y="244440"/>
            <a:ext cx="718992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32946A"/>
                </a:solidFill>
                <a:latin typeface="Calibri"/>
              </a:rPr>
              <a:t>FARMACI PROPOSTI per il TRATTAMENTO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32946A"/>
                </a:solidFill>
                <a:latin typeface="Calibri"/>
              </a:rPr>
              <a:t>dei DEFICIT MNESICI e delle DEMENZE</a:t>
            </a:r>
            <a:endParaRPr/>
          </a:p>
        </p:txBody>
      </p:sp>
      <p:sp>
        <p:nvSpPr>
          <p:cNvPr id="210" name="Line 9"/>
          <p:cNvSpPr/>
          <p:nvPr/>
        </p:nvSpPr>
        <p:spPr>
          <a:xfrm>
            <a:off x="826920" y="1197000"/>
            <a:ext cx="7632720" cy="0"/>
          </a:xfrm>
          <a:prstGeom prst="line">
            <a:avLst/>
          </a:prstGeom>
          <a:ln w="28440">
            <a:solidFill>
              <a:srgbClr val="00CC98"/>
            </a:solidFill>
            <a:miter/>
          </a:ln>
        </p:spPr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514440" y="0"/>
            <a:ext cx="862956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 b="1">
                <a:solidFill>
                  <a:srgbClr val="32946A"/>
                </a:solidFill>
                <a:latin typeface="Calibri"/>
              </a:rPr>
              <a:t>FARMACI ATTUALMENTE UTILIZZATI PER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 b="1">
                <a:solidFill>
                  <a:srgbClr val="32946A"/>
                </a:solidFill>
                <a:latin typeface="Calibri"/>
              </a:rPr>
              <a:t>IL TRATTAMENTO DELLA MALATTIA DI ALZHEIMER</a:t>
            </a:r>
            <a:endParaRPr/>
          </a:p>
        </p:txBody>
      </p:sp>
      <p:sp>
        <p:nvSpPr>
          <p:cNvPr id="238" name="CustomShape 2"/>
          <p:cNvSpPr/>
          <p:nvPr/>
        </p:nvSpPr>
        <p:spPr>
          <a:xfrm>
            <a:off x="380880" y="1447920"/>
            <a:ext cx="4447800" cy="144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600" b="1">
                <a:solidFill>
                  <a:srgbClr val="16165D"/>
                </a:solidFill>
                <a:latin typeface="Calibri"/>
              </a:rPr>
              <a:t>1. DONEPEZIL (FDA 1996)   </a:t>
            </a:r>
            <a:r>
              <a:rPr lang="it-IT" sz="1600" b="1" i="1">
                <a:solidFill>
                  <a:srgbClr val="16165D"/>
                </a:solidFill>
                <a:latin typeface="Calibri"/>
              </a:rPr>
              <a:t>Aricept</a:t>
            </a:r>
            <a:r>
              <a:rPr lang="it-IT" sz="1600" b="1" baseline="30000">
                <a:solidFill>
                  <a:srgbClr val="16165D"/>
                </a:solidFill>
                <a:latin typeface="Calibri"/>
                <a:ea typeface="Arial"/>
              </a:rPr>
              <a:t>®</a:t>
            </a:r>
            <a:endParaRPr/>
          </a:p>
          <a:p>
            <a:pPr>
              <a:lnSpc>
                <a:spcPct val="100000"/>
              </a:lnSpc>
              <a:buFont typeface="Calibri"/>
              <a:buChar char="-"/>
            </a:pPr>
            <a:endParaRPr/>
          </a:p>
          <a:p>
            <a:pPr>
              <a:lnSpc>
                <a:spcPct val="100000"/>
              </a:lnSpc>
              <a:buFont typeface="Calibri"/>
              <a:buChar char="-"/>
            </a:pPr>
            <a:endParaRPr/>
          </a:p>
          <a:p>
            <a:pPr>
              <a:lnSpc>
                <a:spcPct val="100000"/>
              </a:lnSpc>
            </a:pPr>
            <a:r>
              <a:rPr lang="it-IT" sz="1600" b="1">
                <a:solidFill>
                  <a:srgbClr val="16165D"/>
                </a:solidFill>
                <a:latin typeface="Calibri"/>
              </a:rPr>
              <a:t>2. RIVASTIGMINA (FDA 2000)	</a:t>
            </a:r>
            <a:r>
              <a:rPr lang="it-IT" sz="1600" b="1" i="1">
                <a:solidFill>
                  <a:srgbClr val="16165D"/>
                </a:solidFill>
                <a:latin typeface="Calibri"/>
              </a:rPr>
              <a:t>Exelon</a:t>
            </a:r>
            <a:r>
              <a:rPr lang="it-IT" sz="1600" b="1" baseline="30000">
                <a:solidFill>
                  <a:srgbClr val="16165D"/>
                </a:solidFill>
                <a:latin typeface="Calibri"/>
                <a:ea typeface="Arial"/>
              </a:rPr>
              <a:t>®</a:t>
            </a:r>
            <a:endParaRPr/>
          </a:p>
        </p:txBody>
      </p:sp>
      <p:sp>
        <p:nvSpPr>
          <p:cNvPr id="239" name="CustomShape 3"/>
          <p:cNvSpPr/>
          <p:nvPr/>
        </p:nvSpPr>
        <p:spPr>
          <a:xfrm>
            <a:off x="228600" y="914400"/>
            <a:ext cx="47750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32946A"/>
                </a:solidFill>
                <a:latin typeface="Calibri"/>
              </a:rPr>
              <a:t>Anticolinesterasici (ChEI II generazione)</a:t>
            </a:r>
            <a:endParaRPr/>
          </a:p>
        </p:txBody>
      </p:sp>
      <p:sp>
        <p:nvSpPr>
          <p:cNvPr id="240" name="CustomShape 4"/>
          <p:cNvSpPr/>
          <p:nvPr/>
        </p:nvSpPr>
        <p:spPr>
          <a:xfrm>
            <a:off x="399960" y="4876920"/>
            <a:ext cx="64580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32946A"/>
                </a:solidFill>
                <a:latin typeface="Calibri"/>
              </a:rPr>
              <a:t>Antagonisti non selettivi NMDAR</a:t>
            </a:r>
            <a:endParaRPr/>
          </a:p>
        </p:txBody>
      </p:sp>
      <p:sp>
        <p:nvSpPr>
          <p:cNvPr id="241" name="CustomShape 5"/>
          <p:cNvSpPr/>
          <p:nvPr/>
        </p:nvSpPr>
        <p:spPr>
          <a:xfrm>
            <a:off x="324000" y="5486400"/>
            <a:ext cx="3804840" cy="33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  <a:buFont typeface="Calibri"/>
              <a:buAutoNum type="arabicPeriod"/>
            </a:pPr>
            <a:r>
              <a:rPr lang="it-IT" sz="1600" b="1">
                <a:solidFill>
                  <a:srgbClr val="16165D"/>
                </a:solidFill>
                <a:latin typeface="Calibri"/>
              </a:rPr>
              <a:t>MEMANTINA (FDA 2003)	</a:t>
            </a:r>
            <a:r>
              <a:rPr lang="it-IT" sz="1600" b="1" i="1">
                <a:solidFill>
                  <a:srgbClr val="16165D"/>
                </a:solidFill>
                <a:latin typeface="Calibri"/>
              </a:rPr>
              <a:t>Namenda</a:t>
            </a:r>
            <a:r>
              <a:rPr lang="it-IT" sz="1600" b="1" baseline="30000">
                <a:solidFill>
                  <a:srgbClr val="16165D"/>
                </a:solidFill>
                <a:latin typeface="Calibri"/>
                <a:ea typeface="Arial"/>
              </a:rPr>
              <a:t>®</a:t>
            </a:r>
            <a:endParaRPr/>
          </a:p>
        </p:txBody>
      </p:sp>
      <p:pic>
        <p:nvPicPr>
          <p:cNvPr id="242" name="Picture 9"/>
          <p:cNvPicPr/>
          <p:nvPr/>
        </p:nvPicPr>
        <p:blipFill>
          <a:blip r:embed="rId2" cstate="print"/>
          <a:stretch/>
        </p:blipFill>
        <p:spPr>
          <a:xfrm>
            <a:off x="5940360" y="5300640"/>
            <a:ext cx="1398600" cy="1244520"/>
          </a:xfrm>
          <a:prstGeom prst="rect">
            <a:avLst/>
          </a:prstGeom>
          <a:ln>
            <a:noFill/>
          </a:ln>
        </p:spPr>
      </p:pic>
      <p:sp>
        <p:nvSpPr>
          <p:cNvPr id="243" name="CustomShape 6"/>
          <p:cNvSpPr/>
          <p:nvPr/>
        </p:nvSpPr>
        <p:spPr>
          <a:xfrm>
            <a:off x="380880" y="3962520"/>
            <a:ext cx="3655440" cy="33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600" b="1">
                <a:solidFill>
                  <a:srgbClr val="16165D"/>
                </a:solidFill>
                <a:latin typeface="Calibri"/>
              </a:rPr>
              <a:t>3. GALANTAMINA (FDA 2001)	</a:t>
            </a:r>
            <a:r>
              <a:rPr lang="it-IT" sz="1600" b="1" i="1">
                <a:solidFill>
                  <a:srgbClr val="16165D"/>
                </a:solidFill>
                <a:latin typeface="Calibri"/>
              </a:rPr>
              <a:t>Reminyl</a:t>
            </a:r>
            <a:r>
              <a:rPr lang="it-IT" sz="1600" b="1" baseline="30000">
                <a:solidFill>
                  <a:srgbClr val="16165D"/>
                </a:solidFill>
                <a:latin typeface="Calibri"/>
                <a:ea typeface="Arial"/>
              </a:rPr>
              <a:t>®</a:t>
            </a:r>
            <a:endParaRPr/>
          </a:p>
        </p:txBody>
      </p:sp>
      <p:sp>
        <p:nvSpPr>
          <p:cNvPr id="244" name="Line 7"/>
          <p:cNvSpPr/>
          <p:nvPr/>
        </p:nvSpPr>
        <p:spPr>
          <a:xfrm>
            <a:off x="826920" y="765000"/>
            <a:ext cx="7632720" cy="0"/>
          </a:xfrm>
          <a:prstGeom prst="line">
            <a:avLst/>
          </a:prstGeom>
          <a:ln w="28440">
            <a:solidFill>
              <a:srgbClr val="00CC98"/>
            </a:solidFill>
            <a:miter/>
          </a:ln>
        </p:spPr>
      </p:sp>
      <p:pic>
        <p:nvPicPr>
          <p:cNvPr id="245" name="Picture 12" descr="http://patentados.com/img/2012/02-descripcion/composicion-farmaceutica-liquida-rivastigmina-o-sus-sales.1.png"/>
          <p:cNvPicPr/>
          <p:nvPr/>
        </p:nvPicPr>
        <p:blipFill>
          <a:blip r:embed="rId3" cstate="print"/>
          <a:stretch/>
        </p:blipFill>
        <p:spPr>
          <a:xfrm>
            <a:off x="5364000" y="2637000"/>
            <a:ext cx="2357640" cy="973080"/>
          </a:xfrm>
          <a:prstGeom prst="rect">
            <a:avLst/>
          </a:prstGeom>
          <a:ln>
            <a:noFill/>
          </a:ln>
        </p:spPr>
      </p:pic>
      <p:pic>
        <p:nvPicPr>
          <p:cNvPr id="246" name="Picture 14" descr="http://www.pesquisemedicamentos.com.br/uploads/_thumb/medicamentos/exelon%202mg%20sol%20120ml.jpg"/>
          <p:cNvPicPr/>
          <p:nvPr/>
        </p:nvPicPr>
        <p:blipFill>
          <a:blip r:embed="rId4" cstate="print"/>
          <a:stretch/>
        </p:blipFill>
        <p:spPr>
          <a:xfrm>
            <a:off x="4140360" y="2565360"/>
            <a:ext cx="1344600" cy="1344600"/>
          </a:xfrm>
          <a:prstGeom prst="rect">
            <a:avLst/>
          </a:prstGeom>
          <a:ln>
            <a:noFill/>
          </a:ln>
        </p:spPr>
      </p:pic>
      <p:pic>
        <p:nvPicPr>
          <p:cNvPr id="247" name="Picture 16" descr="http://www.avonpharmacy.co.uk/assets/images/products/product_aricept_10mg.jpg"/>
          <p:cNvPicPr/>
          <p:nvPr/>
        </p:nvPicPr>
        <p:blipFill>
          <a:blip r:embed="rId5" cstate="print"/>
          <a:stretch/>
        </p:blipFill>
        <p:spPr>
          <a:xfrm>
            <a:off x="3851280" y="1413000"/>
            <a:ext cx="1257120" cy="809640"/>
          </a:xfrm>
          <a:prstGeom prst="rect">
            <a:avLst/>
          </a:prstGeom>
          <a:ln>
            <a:noFill/>
          </a:ln>
        </p:spPr>
      </p:pic>
      <p:pic>
        <p:nvPicPr>
          <p:cNvPr id="248" name="Picture 18" descr="https://encrypted-tbn2.gstatic.com/images?q=tbn:ANd9GcTo7OsSN4kUuvA8fEVdmBFTaoQAg12XZvILm6PnEsS7WnmEg2I1nw"/>
          <p:cNvPicPr/>
          <p:nvPr/>
        </p:nvPicPr>
        <p:blipFill>
          <a:blip r:embed="rId6" cstate="print"/>
          <a:stretch/>
        </p:blipFill>
        <p:spPr>
          <a:xfrm>
            <a:off x="4067280" y="4005360"/>
            <a:ext cx="1368360" cy="982440"/>
          </a:xfrm>
          <a:prstGeom prst="rect">
            <a:avLst/>
          </a:prstGeom>
          <a:ln>
            <a:noFill/>
          </a:ln>
        </p:spPr>
      </p:pic>
      <p:pic>
        <p:nvPicPr>
          <p:cNvPr id="249" name="Picture 20" descr="https://encrypted-tbn1.gstatic.com/images?q=tbn:ANd9GcT7B4dScRAx4ihZtk_YETCjjBRTGyPdv1oLQA4hEXDPQlyxXrOnIw"/>
          <p:cNvPicPr/>
          <p:nvPr/>
        </p:nvPicPr>
        <p:blipFill>
          <a:blip r:embed="rId7" cstate="print"/>
          <a:stretch/>
        </p:blipFill>
        <p:spPr>
          <a:xfrm>
            <a:off x="5580000" y="3932280"/>
            <a:ext cx="1800360" cy="1206360"/>
          </a:xfrm>
          <a:prstGeom prst="rect">
            <a:avLst/>
          </a:prstGeom>
          <a:ln>
            <a:noFill/>
          </a:ln>
        </p:spPr>
      </p:pic>
      <p:pic>
        <p:nvPicPr>
          <p:cNvPr id="250" name="Picture 22" descr="https://encrypted-tbn1.gstatic.com/images?q=tbn:ANd9GcQnaIQwJjASeKRwpltgFCtEVtoX-Uyc977DlGRVXWLCQ9UNM6lO"/>
          <p:cNvPicPr/>
          <p:nvPr/>
        </p:nvPicPr>
        <p:blipFill>
          <a:blip r:embed="rId8" cstate="print"/>
          <a:stretch/>
        </p:blipFill>
        <p:spPr>
          <a:xfrm>
            <a:off x="4211640" y="5300640"/>
            <a:ext cx="1212840" cy="1212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print"/>
          <a:srcRect b="21858"/>
          <a:stretch>
            <a:fillRect/>
          </a:stretch>
        </p:blipFill>
        <p:spPr bwMode="auto">
          <a:xfrm>
            <a:off x="1259632" y="0"/>
            <a:ext cx="6893644" cy="318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AutoShape 4" descr="Risultati immagini per recettore colinergico"/>
          <p:cNvSpPr>
            <a:spLocks noChangeAspect="1" noChangeArrowheads="1"/>
          </p:cNvSpPr>
          <p:nvPr/>
        </p:nvSpPr>
        <p:spPr bwMode="auto">
          <a:xfrm>
            <a:off x="155575" y="-731838"/>
            <a:ext cx="3000375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Freccia in su 6"/>
          <p:cNvSpPr>
            <a:spLocks noChangeAspect="1"/>
          </p:cNvSpPr>
          <p:nvPr/>
        </p:nvSpPr>
        <p:spPr>
          <a:xfrm>
            <a:off x="7812360" y="620688"/>
            <a:ext cx="124596" cy="2738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su 7"/>
          <p:cNvSpPr>
            <a:spLocks noChangeAspect="1"/>
          </p:cNvSpPr>
          <p:nvPr/>
        </p:nvSpPr>
        <p:spPr>
          <a:xfrm>
            <a:off x="7812360" y="1988840"/>
            <a:ext cx="124596" cy="2738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su 8"/>
          <p:cNvSpPr>
            <a:spLocks noChangeAspect="1"/>
          </p:cNvSpPr>
          <p:nvPr/>
        </p:nvSpPr>
        <p:spPr>
          <a:xfrm>
            <a:off x="7812360" y="1340768"/>
            <a:ext cx="124596" cy="27381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>
            <a:spLocks/>
          </p:cNvSpPr>
          <p:nvPr/>
        </p:nvSpPr>
        <p:spPr>
          <a:xfrm>
            <a:off x="8100395" y="1628800"/>
            <a:ext cx="135872" cy="308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/>
          <p:cNvSpPr>
            <a:spLocks/>
          </p:cNvSpPr>
          <p:nvPr/>
        </p:nvSpPr>
        <p:spPr>
          <a:xfrm>
            <a:off x="8028388" y="980728"/>
            <a:ext cx="134513" cy="308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bject 2"/>
          <p:cNvSpPr>
            <a:spLocks noChangeAspect="1"/>
          </p:cNvSpPr>
          <p:nvPr/>
        </p:nvSpPr>
        <p:spPr>
          <a:xfrm>
            <a:off x="539552" y="3214937"/>
            <a:ext cx="4692309" cy="3643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6299" t="1575" r="4724" b="58268"/>
          <a:stretch>
            <a:fillRect/>
          </a:stretch>
        </p:blipFill>
        <p:spPr bwMode="auto">
          <a:xfrm>
            <a:off x="5292080" y="4005064"/>
            <a:ext cx="3600205" cy="216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1-MuscarinicRecep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4400550" cy="3056382"/>
          </a:xfrm>
          <a:prstGeom prst="rect">
            <a:avLst/>
          </a:prstGeom>
          <a:noFill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/>
          <a:srcRect l="2625" t="10630" r="1575" b="17717"/>
          <a:stretch>
            <a:fillRect/>
          </a:stretch>
        </p:blipFill>
        <p:spPr bwMode="auto">
          <a:xfrm>
            <a:off x="4499794" y="1196752"/>
            <a:ext cx="454895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 l="2625" t="1969" r="1575" b="87008"/>
          <a:stretch>
            <a:fillRect/>
          </a:stretch>
        </p:blipFill>
        <p:spPr bwMode="auto">
          <a:xfrm>
            <a:off x="1475656" y="116632"/>
            <a:ext cx="610351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436096" y="2060848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1000" b="1" dirty="0" err="1" smtClean="0">
                <a:latin typeface="Times New Roman" pitchFamily="18" charset="0"/>
                <a:cs typeface="Times New Roman" pitchFamily="18" charset="0"/>
              </a:rPr>
              <a:t>fosfatidilinositolo</a:t>
            </a:r>
            <a:r>
              <a:rPr lang="it-IT" sz="1000" b="1" dirty="0" smtClean="0">
                <a:latin typeface="Times New Roman" pitchFamily="18" charset="0"/>
                <a:cs typeface="Times New Roman" pitchFamily="18" charset="0"/>
              </a:rPr>
              <a:t> 4,5-bifosfato (PIP2))</a:t>
            </a:r>
            <a:endParaRPr lang="it-IT" sz="1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2-MuscarinicRecep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724400" cy="3781425"/>
          </a:xfrm>
          <a:prstGeom prst="rect">
            <a:avLst/>
          </a:prstGeom>
          <a:noFill/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 l="3150" t="13386" r="2625" b="12205"/>
          <a:stretch>
            <a:fillRect/>
          </a:stretch>
        </p:blipFill>
        <p:spPr bwMode="auto">
          <a:xfrm>
            <a:off x="5004048" y="1268760"/>
            <a:ext cx="3941790" cy="415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 l="3150" t="3543" r="2625" b="86614"/>
          <a:stretch>
            <a:fillRect/>
          </a:stretch>
        </p:blipFill>
        <p:spPr bwMode="auto">
          <a:xfrm>
            <a:off x="1619672" y="116632"/>
            <a:ext cx="62061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5004048" y="5445224"/>
            <a:ext cx="396044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Ma non solo, </a:t>
            </a:r>
            <a:r>
              <a:rPr lang="it-IT" sz="1600" dirty="0" err="1" smtClean="0"/>
              <a:t>………</a:t>
            </a:r>
            <a:endParaRPr lang="it-IT" sz="1600" dirty="0" smtClean="0"/>
          </a:p>
          <a:p>
            <a:r>
              <a:rPr lang="it-IT" sz="1600" dirty="0" smtClean="0"/>
              <a:t>la </a:t>
            </a:r>
            <a:r>
              <a:rPr lang="it-IT" sz="1600" dirty="0" err="1" smtClean="0"/>
              <a:t>subunità</a:t>
            </a:r>
            <a:r>
              <a:rPr lang="it-IT" sz="1600" dirty="0" smtClean="0"/>
              <a:t> </a:t>
            </a:r>
            <a:r>
              <a:rPr lang="el-GR" sz="1600" dirty="0" smtClean="0"/>
              <a:t>α</a:t>
            </a:r>
            <a:r>
              <a:rPr lang="it-IT" sz="1600" dirty="0" smtClean="0"/>
              <a:t> inibisce </a:t>
            </a:r>
            <a:r>
              <a:rPr lang="it-IT" sz="1600" dirty="0" err="1" smtClean="0"/>
              <a:t>cAMP</a:t>
            </a:r>
            <a:r>
              <a:rPr lang="it-IT" sz="1600" dirty="0" smtClean="0"/>
              <a:t> con conseguente:</a:t>
            </a:r>
          </a:p>
          <a:p>
            <a:r>
              <a:rPr lang="it-IT" sz="1600" dirty="0" smtClean="0"/>
              <a:t> - inibizione apertura canali per Ca</a:t>
            </a:r>
            <a:r>
              <a:rPr lang="it-IT" sz="1600" baseline="30000" dirty="0" smtClean="0"/>
              <a:t>++</a:t>
            </a:r>
          </a:p>
          <a:p>
            <a:r>
              <a:rPr lang="it-IT" sz="1600" dirty="0" smtClean="0"/>
              <a:t>-  diminuita apertura canali </a:t>
            </a:r>
            <a:r>
              <a:rPr lang="it-IT" sz="1600" dirty="0" err="1" smtClean="0"/>
              <a:t>Na</a:t>
            </a:r>
            <a:r>
              <a:rPr lang="it-IT" sz="1600" baseline="30000" dirty="0" err="1" smtClean="0"/>
              <a:t>+</a:t>
            </a:r>
            <a:r>
              <a:rPr lang="it-IT" sz="1600" dirty="0" smtClean="0"/>
              <a:t> 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653846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54" y="5373216"/>
            <a:ext cx="8727934" cy="142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516216" y="260648"/>
            <a:ext cx="2627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A: recettore M2 (cardiaco)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6552728" y="1556792"/>
            <a:ext cx="2555776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</a:t>
            </a:r>
            <a:r>
              <a:rPr lang="it-IT" sz="1400" dirty="0" err="1" smtClean="0"/>
              <a:t>Heart</a:t>
            </a:r>
            <a:r>
              <a:rPr lang="it-IT" sz="1400" dirty="0" smtClean="0"/>
              <a:t> SA </a:t>
            </a:r>
            <a:r>
              <a:rPr lang="it-IT" sz="1400" dirty="0" err="1" smtClean="0"/>
              <a:t>node</a:t>
            </a:r>
            <a:r>
              <a:rPr lang="it-IT" sz="1400" dirty="0" smtClean="0"/>
              <a:t>: </a:t>
            </a:r>
            <a:r>
              <a:rPr lang="it-IT" sz="1400" dirty="0" err="1" smtClean="0"/>
              <a:t>decrease</a:t>
            </a:r>
            <a:r>
              <a:rPr lang="it-IT" sz="1400" dirty="0" smtClean="0"/>
              <a:t> in </a:t>
            </a:r>
            <a:r>
              <a:rPr lang="it-IT" sz="1400" dirty="0" err="1" smtClean="0"/>
              <a:t>heart</a:t>
            </a:r>
            <a:r>
              <a:rPr lang="it-IT" sz="1400" dirty="0" smtClean="0"/>
              <a:t> rate (effetto cronotopo -) </a:t>
            </a:r>
          </a:p>
          <a:p>
            <a:pPr>
              <a:buFontTx/>
              <a:buChar char="•"/>
            </a:pPr>
            <a:r>
              <a:rPr lang="it-IT" sz="1400" dirty="0" err="1" smtClean="0"/>
              <a:t>Heart</a:t>
            </a:r>
            <a:r>
              <a:rPr lang="it-IT" sz="1400" dirty="0" smtClean="0"/>
              <a:t> AV </a:t>
            </a:r>
            <a:r>
              <a:rPr lang="it-IT" sz="1400" dirty="0" err="1" smtClean="0"/>
              <a:t>node</a:t>
            </a:r>
            <a:r>
              <a:rPr lang="it-IT" sz="1400" dirty="0" smtClean="0"/>
              <a:t>: </a:t>
            </a:r>
            <a:r>
              <a:rPr lang="it-IT" sz="1400" dirty="0" err="1" smtClean="0"/>
              <a:t>decrease</a:t>
            </a:r>
            <a:r>
              <a:rPr lang="it-IT" sz="1400" dirty="0" smtClean="0"/>
              <a:t> in </a:t>
            </a:r>
            <a:r>
              <a:rPr lang="it-IT" sz="1400" dirty="0" err="1" smtClean="0"/>
              <a:t>conduction</a:t>
            </a:r>
            <a:r>
              <a:rPr lang="it-IT" sz="1400" dirty="0" smtClean="0"/>
              <a:t> </a:t>
            </a:r>
            <a:r>
              <a:rPr lang="it-IT" sz="1400" dirty="0" err="1" smtClean="0"/>
              <a:t>velocity</a:t>
            </a:r>
            <a:r>
              <a:rPr lang="it-IT" sz="1400" dirty="0" smtClean="0"/>
              <a:t>  (effetto </a:t>
            </a:r>
            <a:r>
              <a:rPr lang="it-IT" sz="1400" dirty="0" err="1" smtClean="0"/>
              <a:t>domotropo</a:t>
            </a:r>
            <a:r>
              <a:rPr lang="it-IT" sz="1400" dirty="0" smtClean="0"/>
              <a:t> -)</a:t>
            </a:r>
          </a:p>
          <a:p>
            <a:pPr>
              <a:buFontTx/>
              <a:buChar char="•"/>
            </a:pPr>
            <a:r>
              <a:rPr lang="it-IT" sz="1400" dirty="0" err="1" smtClean="0"/>
              <a:t>Heart</a:t>
            </a:r>
            <a:r>
              <a:rPr lang="it-IT" sz="1400" dirty="0" smtClean="0"/>
              <a:t> </a:t>
            </a:r>
            <a:r>
              <a:rPr lang="it-IT" sz="1400" dirty="0" err="1" smtClean="0"/>
              <a:t>Atria</a:t>
            </a:r>
            <a:r>
              <a:rPr lang="it-IT" sz="1400" dirty="0" smtClean="0"/>
              <a:t>: </a:t>
            </a:r>
            <a:r>
              <a:rPr lang="it-IT" sz="1400" dirty="0" err="1" smtClean="0"/>
              <a:t>decrease</a:t>
            </a:r>
            <a:r>
              <a:rPr lang="it-IT" sz="1400" dirty="0" smtClean="0"/>
              <a:t> in </a:t>
            </a:r>
            <a:r>
              <a:rPr lang="it-IT" sz="1400" dirty="0" err="1" smtClean="0"/>
              <a:t>contractility</a:t>
            </a:r>
            <a:r>
              <a:rPr lang="it-IT" sz="1400" dirty="0" smtClean="0"/>
              <a:t>  (effetto </a:t>
            </a:r>
            <a:r>
              <a:rPr lang="it-IT" sz="1400" dirty="0" err="1" smtClean="0"/>
              <a:t>ionotropo-</a:t>
            </a:r>
            <a:r>
              <a:rPr lang="it-IT" sz="1400" dirty="0" smtClean="0"/>
              <a:t>)</a:t>
            </a:r>
            <a:endParaRPr lang="it-IT" sz="1400" dirty="0"/>
          </a:p>
        </p:txBody>
      </p:sp>
      <p:sp>
        <p:nvSpPr>
          <p:cNvPr id="8" name="Freccia in giù 7"/>
          <p:cNvSpPr/>
          <p:nvPr/>
        </p:nvSpPr>
        <p:spPr>
          <a:xfrm>
            <a:off x="7452320" y="764704"/>
            <a:ext cx="2880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9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59083"/>
            <a:ext cx="7611440" cy="612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9"/>
          <p:cNvGrpSpPr>
            <a:grpSpLocks/>
          </p:cNvGrpSpPr>
          <p:nvPr/>
        </p:nvGrpSpPr>
        <p:grpSpPr bwMode="auto">
          <a:xfrm>
            <a:off x="419100" y="4714875"/>
            <a:ext cx="8248650" cy="528638"/>
            <a:chOff x="264" y="2970"/>
            <a:chExt cx="5196" cy="333"/>
          </a:xfrm>
        </p:grpSpPr>
        <p:sp>
          <p:nvSpPr>
            <p:cNvPr id="196648" name="Rectangle 40"/>
            <p:cNvSpPr>
              <a:spLocks noChangeArrowheads="1"/>
            </p:cNvSpPr>
            <p:nvPr/>
          </p:nvSpPr>
          <p:spPr bwMode="auto">
            <a:xfrm>
              <a:off x="4368" y="2970"/>
              <a:ext cx="1092" cy="3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come 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1</a:t>
              </a:r>
            </a:p>
          </p:txBody>
        </p:sp>
        <p:sp>
          <p:nvSpPr>
            <p:cNvPr id="196647" name="Rectangle 39"/>
            <p:cNvSpPr>
              <a:spLocks noChangeArrowheads="1"/>
            </p:cNvSpPr>
            <p:nvPr/>
          </p:nvSpPr>
          <p:spPr bwMode="auto">
            <a:xfrm>
              <a:off x="3728" y="2970"/>
              <a:ext cx="640" cy="3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G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q/11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196646" name="Rectangle 38"/>
            <p:cNvSpPr>
              <a:spLocks noChangeArrowheads="1"/>
            </p:cNvSpPr>
            <p:nvPr/>
          </p:nvSpPr>
          <p:spPr bwMode="auto">
            <a:xfrm>
              <a:off x="2862" y="2970"/>
              <a:ext cx="866" cy="3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196645" name="Rectangle 37"/>
            <p:cNvSpPr>
              <a:spLocks noChangeArrowheads="1"/>
            </p:cNvSpPr>
            <p:nvPr/>
          </p:nvSpPr>
          <p:spPr bwMode="auto">
            <a:xfrm>
              <a:off x="1996" y="2970"/>
              <a:ext cx="866" cy="3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acetilcolina</a:t>
              </a:r>
            </a:p>
          </p:txBody>
        </p:sp>
        <p:sp>
          <p:nvSpPr>
            <p:cNvPr id="196644" name="Rectangle 36"/>
            <p:cNvSpPr>
              <a:spLocks noChangeArrowheads="1"/>
            </p:cNvSpPr>
            <p:nvPr/>
          </p:nvSpPr>
          <p:spPr bwMode="auto">
            <a:xfrm>
              <a:off x="656" y="2970"/>
              <a:ext cx="1340" cy="3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SNC</a:t>
              </a:r>
            </a:p>
          </p:txBody>
        </p:sp>
        <p:sp>
          <p:nvSpPr>
            <p:cNvPr id="196643" name="Rectangle 35"/>
            <p:cNvSpPr>
              <a:spLocks noChangeArrowheads="1"/>
            </p:cNvSpPr>
            <p:nvPr/>
          </p:nvSpPr>
          <p:spPr bwMode="auto">
            <a:xfrm>
              <a:off x="264" y="2970"/>
              <a:ext cx="392" cy="3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5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</p:grpSp>
      <p:grpSp>
        <p:nvGrpSpPr>
          <p:cNvPr id="3" name="Group 248"/>
          <p:cNvGrpSpPr>
            <a:grpSpLocks/>
          </p:cNvGrpSpPr>
          <p:nvPr/>
        </p:nvGrpSpPr>
        <p:grpSpPr bwMode="auto">
          <a:xfrm>
            <a:off x="419100" y="4187825"/>
            <a:ext cx="8248650" cy="527050"/>
            <a:chOff x="264" y="2638"/>
            <a:chExt cx="5196" cy="332"/>
          </a:xfrm>
        </p:grpSpPr>
        <p:sp>
          <p:nvSpPr>
            <p:cNvPr id="196642" name="Rectangle 34"/>
            <p:cNvSpPr>
              <a:spLocks noChangeArrowheads="1"/>
            </p:cNvSpPr>
            <p:nvPr/>
          </p:nvSpPr>
          <p:spPr bwMode="auto">
            <a:xfrm>
              <a:off x="4368" y="2638"/>
              <a:ext cx="1092" cy="33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come 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2</a:t>
              </a:r>
            </a:p>
          </p:txBody>
        </p:sp>
        <p:sp>
          <p:nvSpPr>
            <p:cNvPr id="196641" name="Rectangle 33"/>
            <p:cNvSpPr>
              <a:spLocks noChangeArrowheads="1"/>
            </p:cNvSpPr>
            <p:nvPr/>
          </p:nvSpPr>
          <p:spPr bwMode="auto">
            <a:xfrm>
              <a:off x="3728" y="2638"/>
              <a:ext cx="640" cy="33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G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i/o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196640" name="Rectangle 32"/>
            <p:cNvSpPr>
              <a:spLocks noChangeArrowheads="1"/>
            </p:cNvSpPr>
            <p:nvPr/>
          </p:nvSpPr>
          <p:spPr bwMode="auto">
            <a:xfrm>
              <a:off x="2862" y="2638"/>
              <a:ext cx="866" cy="33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196639" name="Rectangle 31"/>
            <p:cNvSpPr>
              <a:spLocks noChangeArrowheads="1"/>
            </p:cNvSpPr>
            <p:nvPr/>
          </p:nvSpPr>
          <p:spPr bwMode="auto">
            <a:xfrm>
              <a:off x="1996" y="2638"/>
              <a:ext cx="866" cy="33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acetilcolina</a:t>
              </a:r>
            </a:p>
          </p:txBody>
        </p:sp>
        <p:sp>
          <p:nvSpPr>
            <p:cNvPr id="196638" name="Rectangle 30"/>
            <p:cNvSpPr>
              <a:spLocks noChangeArrowheads="1"/>
            </p:cNvSpPr>
            <p:nvPr/>
          </p:nvSpPr>
          <p:spPr bwMode="auto">
            <a:xfrm>
              <a:off x="656" y="2638"/>
              <a:ext cx="1340" cy="33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SNC</a:t>
              </a:r>
            </a:p>
          </p:txBody>
        </p:sp>
        <p:sp>
          <p:nvSpPr>
            <p:cNvPr id="196637" name="Rectangle 29"/>
            <p:cNvSpPr>
              <a:spLocks noChangeArrowheads="1"/>
            </p:cNvSpPr>
            <p:nvPr/>
          </p:nvSpPr>
          <p:spPr bwMode="auto">
            <a:xfrm>
              <a:off x="264" y="2638"/>
              <a:ext cx="392" cy="33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4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</p:grpSp>
      <p:grpSp>
        <p:nvGrpSpPr>
          <p:cNvPr id="4" name="Group 247"/>
          <p:cNvGrpSpPr>
            <a:grpSpLocks/>
          </p:cNvGrpSpPr>
          <p:nvPr/>
        </p:nvGrpSpPr>
        <p:grpSpPr bwMode="auto">
          <a:xfrm>
            <a:off x="419100" y="3459163"/>
            <a:ext cx="8248650" cy="728662"/>
            <a:chOff x="264" y="2179"/>
            <a:chExt cx="5196" cy="459"/>
          </a:xfrm>
        </p:grpSpPr>
        <p:sp>
          <p:nvSpPr>
            <p:cNvPr id="196636" name="Rectangle 28"/>
            <p:cNvSpPr>
              <a:spLocks noChangeArrowheads="1"/>
            </p:cNvSpPr>
            <p:nvPr/>
          </p:nvSpPr>
          <p:spPr bwMode="auto">
            <a:xfrm>
              <a:off x="4368" y="2179"/>
              <a:ext cx="1092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come 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1</a:t>
              </a:r>
            </a:p>
          </p:txBody>
        </p:sp>
        <p:sp>
          <p:nvSpPr>
            <p:cNvPr id="196635" name="Rectangle 27"/>
            <p:cNvSpPr>
              <a:spLocks noChangeArrowheads="1"/>
            </p:cNvSpPr>
            <p:nvPr/>
          </p:nvSpPr>
          <p:spPr bwMode="auto">
            <a:xfrm>
              <a:off x="3728" y="2179"/>
              <a:ext cx="640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G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q/11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196634" name="Rectangle 26"/>
            <p:cNvSpPr>
              <a:spLocks noChangeArrowheads="1"/>
            </p:cNvSpPr>
            <p:nvPr/>
          </p:nvSpPr>
          <p:spPr bwMode="auto">
            <a:xfrm>
              <a:off x="2862" y="2179"/>
              <a:ext cx="866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esaidrosil-adifenolo</a:t>
              </a:r>
            </a:p>
          </p:txBody>
        </p:sp>
        <p:sp>
          <p:nvSpPr>
            <p:cNvPr id="196633" name="Rectangle 25"/>
            <p:cNvSpPr>
              <a:spLocks noChangeArrowheads="1"/>
            </p:cNvSpPr>
            <p:nvPr/>
          </p:nvSpPr>
          <p:spPr bwMode="auto">
            <a:xfrm>
              <a:off x="1996" y="2179"/>
              <a:ext cx="866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acetilcolina, carbacolo</a:t>
              </a:r>
            </a:p>
          </p:txBody>
        </p:sp>
        <p:sp>
          <p:nvSpPr>
            <p:cNvPr id="196632" name="Rectangle 24"/>
            <p:cNvSpPr>
              <a:spLocks noChangeArrowheads="1"/>
            </p:cNvSpPr>
            <p:nvPr/>
          </p:nvSpPr>
          <p:spPr bwMode="auto">
            <a:xfrm>
              <a:off x="656" y="2179"/>
              <a:ext cx="1340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Ghiandole esocrine; muscolatura liscia; endotelio</a:t>
              </a:r>
            </a:p>
          </p:txBody>
        </p:sp>
        <p:sp>
          <p:nvSpPr>
            <p:cNvPr id="196631" name="Rectangle 23"/>
            <p:cNvSpPr>
              <a:spLocks noChangeArrowheads="1"/>
            </p:cNvSpPr>
            <p:nvPr/>
          </p:nvSpPr>
          <p:spPr bwMode="auto">
            <a:xfrm>
              <a:off x="264" y="2179"/>
              <a:ext cx="392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3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</p:grpSp>
      <p:grpSp>
        <p:nvGrpSpPr>
          <p:cNvPr id="5" name="Group 246"/>
          <p:cNvGrpSpPr>
            <a:grpSpLocks/>
          </p:cNvGrpSpPr>
          <p:nvPr/>
        </p:nvGrpSpPr>
        <p:grpSpPr bwMode="auto">
          <a:xfrm>
            <a:off x="419100" y="2687638"/>
            <a:ext cx="8248650" cy="771525"/>
            <a:chOff x="264" y="1693"/>
            <a:chExt cx="5196" cy="486"/>
          </a:xfrm>
        </p:grpSpPr>
        <p:sp>
          <p:nvSpPr>
            <p:cNvPr id="196630" name="Rectangle 22"/>
            <p:cNvSpPr>
              <a:spLocks noChangeArrowheads="1"/>
            </p:cNvSpPr>
            <p:nvPr/>
          </p:nvSpPr>
          <p:spPr bwMode="auto">
            <a:xfrm>
              <a:off x="4368" y="1693"/>
              <a:ext cx="1092" cy="48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  <a:buFont typeface="Symbol" pitchFamily="18" charset="2"/>
                <a:buChar char="­"/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  <a:sym typeface="Symbol" pitchFamily="18" charset="2"/>
                </a:rPr>
                <a:t>conduttanza K</a:t>
              </a:r>
              <a:r>
                <a:rPr lang="it-IT" sz="1400" baseline="30000">
                  <a:solidFill>
                    <a:schemeClr val="accent2"/>
                  </a:solidFill>
                  <a:latin typeface="Tahoma" charset="0"/>
                  <a:sym typeface="Symbol" pitchFamily="18" charset="2"/>
                </a:rPr>
                <a:t>+</a:t>
              </a:r>
              <a:r>
                <a:rPr lang="it-IT" sz="1400">
                  <a:solidFill>
                    <a:schemeClr val="accent2"/>
                  </a:solidFill>
                  <a:latin typeface="Tahoma" charset="0"/>
                  <a:sym typeface="Symbol" pitchFamily="18" charset="2"/>
                </a:rPr>
                <a:t>;  adenilato ciclasi</a:t>
              </a:r>
            </a:p>
            <a:p>
              <a:pPr>
                <a:spcBef>
                  <a:spcPct val="20000"/>
                </a:spcBef>
                <a:buFont typeface="Symbol" pitchFamily="18" charset="2"/>
                <a:buChar char="­"/>
              </a:pPr>
              <a:endParaRPr lang="it-IT" sz="1400">
                <a:solidFill>
                  <a:schemeClr val="accent2"/>
                </a:solidFill>
                <a:latin typeface="Tahoma" charset="0"/>
                <a:sym typeface="Symbol" pitchFamily="18" charset="2"/>
              </a:endParaRPr>
            </a:p>
          </p:txBody>
        </p:sp>
        <p:sp>
          <p:nvSpPr>
            <p:cNvPr id="196629" name="Rectangle 21"/>
            <p:cNvSpPr>
              <a:spLocks noChangeArrowheads="1"/>
            </p:cNvSpPr>
            <p:nvPr/>
          </p:nvSpPr>
          <p:spPr bwMode="auto">
            <a:xfrm>
              <a:off x="3728" y="1693"/>
              <a:ext cx="640" cy="48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G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i/o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  <p:sp>
          <p:nvSpPr>
            <p:cNvPr id="196628" name="Rectangle 20"/>
            <p:cNvSpPr>
              <a:spLocks noChangeArrowheads="1"/>
            </p:cNvSpPr>
            <p:nvPr/>
          </p:nvSpPr>
          <p:spPr bwMode="auto">
            <a:xfrm>
              <a:off x="2862" y="1693"/>
              <a:ext cx="866" cy="48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AF DX 117</a:t>
              </a:r>
            </a:p>
          </p:txBody>
        </p:sp>
        <p:sp>
          <p:nvSpPr>
            <p:cNvPr id="196627" name="Rectangle 19"/>
            <p:cNvSpPr>
              <a:spLocks noChangeArrowheads="1"/>
            </p:cNvSpPr>
            <p:nvPr/>
          </p:nvSpPr>
          <p:spPr bwMode="auto">
            <a:xfrm>
              <a:off x="1996" y="1693"/>
              <a:ext cx="866" cy="48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acetilcolina, carbacolo</a:t>
              </a:r>
            </a:p>
          </p:txBody>
        </p:sp>
        <p:sp>
          <p:nvSpPr>
            <p:cNvPr id="196626" name="Rectangle 18"/>
            <p:cNvSpPr>
              <a:spLocks noChangeArrowheads="1"/>
            </p:cNvSpPr>
            <p:nvPr/>
          </p:nvSpPr>
          <p:spPr bwMode="auto">
            <a:xfrm>
              <a:off x="656" y="1693"/>
              <a:ext cx="1340" cy="48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Cuore (t. di conduzione, atri); gangli auonomi</a:t>
              </a:r>
            </a:p>
          </p:txBody>
        </p:sp>
        <p:sp>
          <p:nvSpPr>
            <p:cNvPr id="196625" name="Rectangle 17"/>
            <p:cNvSpPr>
              <a:spLocks noChangeArrowheads="1"/>
            </p:cNvSpPr>
            <p:nvPr/>
          </p:nvSpPr>
          <p:spPr bwMode="auto">
            <a:xfrm>
              <a:off x="264" y="1693"/>
              <a:ext cx="392" cy="48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2</a:t>
              </a:r>
              <a:endParaRPr lang="it-IT" sz="1400">
                <a:solidFill>
                  <a:schemeClr val="accent2"/>
                </a:solidFill>
                <a:latin typeface="Tahoma" charset="0"/>
              </a:endParaRPr>
            </a:p>
          </p:txBody>
        </p:sp>
      </p:grpSp>
      <p:grpSp>
        <p:nvGrpSpPr>
          <p:cNvPr id="6" name="Group 245"/>
          <p:cNvGrpSpPr>
            <a:grpSpLocks/>
          </p:cNvGrpSpPr>
          <p:nvPr/>
        </p:nvGrpSpPr>
        <p:grpSpPr bwMode="auto">
          <a:xfrm>
            <a:off x="419100" y="1958975"/>
            <a:ext cx="8248650" cy="728663"/>
            <a:chOff x="264" y="1234"/>
            <a:chExt cx="5196" cy="459"/>
          </a:xfrm>
        </p:grpSpPr>
        <p:sp>
          <p:nvSpPr>
            <p:cNvPr id="196624" name="Rectangle 16"/>
            <p:cNvSpPr>
              <a:spLocks noChangeArrowheads="1"/>
            </p:cNvSpPr>
            <p:nvPr/>
          </p:nvSpPr>
          <p:spPr bwMode="auto">
            <a:xfrm>
              <a:off x="4368" y="1234"/>
              <a:ext cx="1092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  <a:sym typeface="Symbol" pitchFamily="18" charset="2"/>
                </a:rPr>
                <a:t> fosfolipasi C</a:t>
              </a:r>
            </a:p>
          </p:txBody>
        </p:sp>
        <p:sp>
          <p:nvSpPr>
            <p:cNvPr id="196623" name="Rectangle 15"/>
            <p:cNvSpPr>
              <a:spLocks noChangeArrowheads="1"/>
            </p:cNvSpPr>
            <p:nvPr/>
          </p:nvSpPr>
          <p:spPr bwMode="auto">
            <a:xfrm>
              <a:off x="3728" y="1234"/>
              <a:ext cx="640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G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q/11</a:t>
              </a:r>
            </a:p>
          </p:txBody>
        </p:sp>
        <p:sp>
          <p:nvSpPr>
            <p:cNvPr id="196622" name="Rectangle 14"/>
            <p:cNvSpPr>
              <a:spLocks noChangeArrowheads="1"/>
            </p:cNvSpPr>
            <p:nvPr/>
          </p:nvSpPr>
          <p:spPr bwMode="auto">
            <a:xfrm>
              <a:off x="2862" y="1234"/>
              <a:ext cx="866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pirenzepina</a:t>
              </a:r>
            </a:p>
          </p:txBody>
        </p:sp>
        <p:sp>
          <p:nvSpPr>
            <p:cNvPr id="196621" name="Rectangle 13"/>
            <p:cNvSpPr>
              <a:spLocks noChangeArrowheads="1"/>
            </p:cNvSpPr>
            <p:nvPr/>
          </p:nvSpPr>
          <p:spPr bwMode="auto">
            <a:xfrm>
              <a:off x="1996" y="1234"/>
              <a:ext cx="866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acetilcolina, carbacolo, McN-A-343</a:t>
              </a:r>
            </a:p>
          </p:txBody>
        </p:sp>
        <p:sp>
          <p:nvSpPr>
            <p:cNvPr id="196620" name="Rectangle 12"/>
            <p:cNvSpPr>
              <a:spLocks noChangeArrowheads="1"/>
            </p:cNvSpPr>
            <p:nvPr/>
          </p:nvSpPr>
          <p:spPr bwMode="auto">
            <a:xfrm>
              <a:off x="656" y="1234"/>
              <a:ext cx="1340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SNC; gangli autonomi</a:t>
              </a:r>
            </a:p>
          </p:txBody>
        </p:sp>
        <p:sp>
          <p:nvSpPr>
            <p:cNvPr id="196619" name="Rectangle 11"/>
            <p:cNvSpPr>
              <a:spLocks noChangeArrowheads="1"/>
            </p:cNvSpPr>
            <p:nvPr/>
          </p:nvSpPr>
          <p:spPr bwMode="auto">
            <a:xfrm>
              <a:off x="264" y="1234"/>
              <a:ext cx="392" cy="459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>
                  <a:solidFill>
                    <a:schemeClr val="accent2"/>
                  </a:solidFill>
                  <a:latin typeface="Tahoma" charset="0"/>
                </a:rPr>
                <a:t>M</a:t>
              </a:r>
              <a:r>
                <a:rPr lang="it-IT" sz="1400" baseline="-25000">
                  <a:solidFill>
                    <a:schemeClr val="accent2"/>
                  </a:solidFill>
                  <a:latin typeface="Tahoma" charset="0"/>
                </a:rPr>
                <a:t>1</a:t>
              </a:r>
            </a:p>
          </p:txBody>
        </p:sp>
      </p:grpSp>
      <p:grpSp>
        <p:nvGrpSpPr>
          <p:cNvPr id="7" name="Group 240"/>
          <p:cNvGrpSpPr>
            <a:grpSpLocks/>
          </p:cNvGrpSpPr>
          <p:nvPr/>
        </p:nvGrpSpPr>
        <p:grpSpPr bwMode="auto">
          <a:xfrm>
            <a:off x="467544" y="1124744"/>
            <a:ext cx="8248650" cy="4037013"/>
            <a:chOff x="264" y="768"/>
            <a:chExt cx="5196" cy="2543"/>
          </a:xfrm>
        </p:grpSpPr>
        <p:sp>
          <p:nvSpPr>
            <p:cNvPr id="196618" name="Rectangle 10"/>
            <p:cNvSpPr>
              <a:spLocks noChangeArrowheads="1"/>
            </p:cNvSpPr>
            <p:nvPr/>
          </p:nvSpPr>
          <p:spPr bwMode="auto">
            <a:xfrm>
              <a:off x="4368" y="768"/>
              <a:ext cx="1092" cy="4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 b="1">
                  <a:solidFill>
                    <a:schemeClr val="accent2"/>
                  </a:solidFill>
                  <a:latin typeface="Tahoma" charset="0"/>
                </a:rPr>
                <a:t>Meccanismo di trasduzione</a:t>
              </a:r>
            </a:p>
          </p:txBody>
        </p:sp>
        <p:sp>
          <p:nvSpPr>
            <p:cNvPr id="196617" name="Rectangle 9"/>
            <p:cNvSpPr>
              <a:spLocks noChangeArrowheads="1"/>
            </p:cNvSpPr>
            <p:nvPr/>
          </p:nvSpPr>
          <p:spPr bwMode="auto">
            <a:xfrm>
              <a:off x="3728" y="768"/>
              <a:ext cx="640" cy="4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 b="1">
                  <a:solidFill>
                    <a:schemeClr val="accent2"/>
                  </a:solidFill>
                  <a:latin typeface="Tahoma" charset="0"/>
                </a:rPr>
                <a:t>G-proteine</a:t>
              </a:r>
            </a:p>
          </p:txBody>
        </p:sp>
        <p:sp>
          <p:nvSpPr>
            <p:cNvPr id="196616" name="Rectangle 8"/>
            <p:cNvSpPr>
              <a:spLocks noChangeArrowheads="1"/>
            </p:cNvSpPr>
            <p:nvPr/>
          </p:nvSpPr>
          <p:spPr bwMode="auto">
            <a:xfrm>
              <a:off x="2862" y="768"/>
              <a:ext cx="866" cy="4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 b="1">
                  <a:solidFill>
                    <a:schemeClr val="accent2"/>
                  </a:solidFill>
                  <a:latin typeface="Tahoma" charset="0"/>
                </a:rPr>
                <a:t>Antagonisti</a:t>
              </a:r>
            </a:p>
          </p:txBody>
        </p:sp>
        <p:sp>
          <p:nvSpPr>
            <p:cNvPr id="196615" name="Rectangle 7"/>
            <p:cNvSpPr>
              <a:spLocks noChangeArrowheads="1"/>
            </p:cNvSpPr>
            <p:nvPr/>
          </p:nvSpPr>
          <p:spPr bwMode="auto">
            <a:xfrm>
              <a:off x="1996" y="768"/>
              <a:ext cx="866" cy="4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 b="1">
                  <a:solidFill>
                    <a:schemeClr val="accent2"/>
                  </a:solidFill>
                  <a:latin typeface="Tahoma" charset="0"/>
                </a:rPr>
                <a:t>Agonisti</a:t>
              </a:r>
            </a:p>
          </p:txBody>
        </p:sp>
        <p:sp>
          <p:nvSpPr>
            <p:cNvPr id="196614" name="Rectangle 6"/>
            <p:cNvSpPr>
              <a:spLocks noChangeArrowheads="1"/>
            </p:cNvSpPr>
            <p:nvPr/>
          </p:nvSpPr>
          <p:spPr bwMode="auto">
            <a:xfrm>
              <a:off x="656" y="768"/>
              <a:ext cx="1340" cy="4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 b="1">
                  <a:solidFill>
                    <a:schemeClr val="accent2"/>
                  </a:solidFill>
                  <a:latin typeface="Tahoma" charset="0"/>
                </a:rPr>
                <a:t>Localizzazione </a:t>
              </a:r>
            </a:p>
          </p:txBody>
        </p:sp>
        <p:sp>
          <p:nvSpPr>
            <p:cNvPr id="196613" name="Rectangle 5"/>
            <p:cNvSpPr>
              <a:spLocks noChangeArrowheads="1"/>
            </p:cNvSpPr>
            <p:nvPr/>
          </p:nvSpPr>
          <p:spPr bwMode="auto">
            <a:xfrm>
              <a:off x="264" y="768"/>
              <a:ext cx="392" cy="4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it-IT" sz="1400" b="1">
                  <a:solidFill>
                    <a:schemeClr val="accent2"/>
                  </a:solidFill>
                  <a:latin typeface="Tahoma" charset="0"/>
                </a:rPr>
                <a:t>Tipo</a:t>
              </a:r>
            </a:p>
          </p:txBody>
        </p:sp>
        <p:sp>
          <p:nvSpPr>
            <p:cNvPr id="196649" name="Line 41"/>
            <p:cNvSpPr>
              <a:spLocks noChangeShapeType="1"/>
            </p:cNvSpPr>
            <p:nvPr/>
          </p:nvSpPr>
          <p:spPr bwMode="auto">
            <a:xfrm>
              <a:off x="264" y="776"/>
              <a:ext cx="5196" cy="0"/>
            </a:xfrm>
            <a:prstGeom prst="line">
              <a:avLst/>
            </a:prstGeom>
            <a:noFill/>
            <a:ln w="12700" cap="sq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0" name="Line 42"/>
            <p:cNvSpPr>
              <a:spLocks noChangeShapeType="1"/>
            </p:cNvSpPr>
            <p:nvPr/>
          </p:nvSpPr>
          <p:spPr bwMode="auto">
            <a:xfrm>
              <a:off x="264" y="1234"/>
              <a:ext cx="5196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1" name="Line 43"/>
            <p:cNvSpPr>
              <a:spLocks noChangeShapeType="1"/>
            </p:cNvSpPr>
            <p:nvPr/>
          </p:nvSpPr>
          <p:spPr bwMode="auto">
            <a:xfrm>
              <a:off x="264" y="1693"/>
              <a:ext cx="5196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2" name="Line 44"/>
            <p:cNvSpPr>
              <a:spLocks noChangeShapeType="1"/>
            </p:cNvSpPr>
            <p:nvPr/>
          </p:nvSpPr>
          <p:spPr bwMode="auto">
            <a:xfrm>
              <a:off x="264" y="2179"/>
              <a:ext cx="5196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3" name="Line 45"/>
            <p:cNvSpPr>
              <a:spLocks noChangeShapeType="1"/>
            </p:cNvSpPr>
            <p:nvPr/>
          </p:nvSpPr>
          <p:spPr bwMode="auto">
            <a:xfrm>
              <a:off x="264" y="2638"/>
              <a:ext cx="5196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4" name="Line 46"/>
            <p:cNvSpPr>
              <a:spLocks noChangeShapeType="1"/>
            </p:cNvSpPr>
            <p:nvPr/>
          </p:nvSpPr>
          <p:spPr bwMode="auto">
            <a:xfrm>
              <a:off x="264" y="2970"/>
              <a:ext cx="5196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5" name="Line 47"/>
            <p:cNvSpPr>
              <a:spLocks noChangeShapeType="1"/>
            </p:cNvSpPr>
            <p:nvPr/>
          </p:nvSpPr>
          <p:spPr bwMode="auto">
            <a:xfrm>
              <a:off x="264" y="3311"/>
              <a:ext cx="5196" cy="0"/>
            </a:xfrm>
            <a:prstGeom prst="line">
              <a:avLst/>
            </a:prstGeom>
            <a:noFill/>
            <a:ln w="12700" cap="sq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6" name="Line 48"/>
            <p:cNvSpPr>
              <a:spLocks noChangeShapeType="1"/>
            </p:cNvSpPr>
            <p:nvPr/>
          </p:nvSpPr>
          <p:spPr bwMode="auto">
            <a:xfrm>
              <a:off x="264" y="776"/>
              <a:ext cx="0" cy="2535"/>
            </a:xfrm>
            <a:prstGeom prst="line">
              <a:avLst/>
            </a:prstGeom>
            <a:noFill/>
            <a:ln w="12700" cap="sq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7" name="Line 49"/>
            <p:cNvSpPr>
              <a:spLocks noChangeShapeType="1"/>
            </p:cNvSpPr>
            <p:nvPr/>
          </p:nvSpPr>
          <p:spPr bwMode="auto">
            <a:xfrm>
              <a:off x="656" y="768"/>
              <a:ext cx="0" cy="2535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8" name="Line 50"/>
            <p:cNvSpPr>
              <a:spLocks noChangeShapeType="1"/>
            </p:cNvSpPr>
            <p:nvPr/>
          </p:nvSpPr>
          <p:spPr bwMode="auto">
            <a:xfrm>
              <a:off x="1996" y="768"/>
              <a:ext cx="0" cy="2535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59" name="Line 51"/>
            <p:cNvSpPr>
              <a:spLocks noChangeShapeType="1"/>
            </p:cNvSpPr>
            <p:nvPr/>
          </p:nvSpPr>
          <p:spPr bwMode="auto">
            <a:xfrm>
              <a:off x="2862" y="768"/>
              <a:ext cx="0" cy="2535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60" name="Line 52"/>
            <p:cNvSpPr>
              <a:spLocks noChangeShapeType="1"/>
            </p:cNvSpPr>
            <p:nvPr/>
          </p:nvSpPr>
          <p:spPr bwMode="auto">
            <a:xfrm>
              <a:off x="3728" y="768"/>
              <a:ext cx="0" cy="2535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61" name="Line 53"/>
            <p:cNvSpPr>
              <a:spLocks noChangeShapeType="1"/>
            </p:cNvSpPr>
            <p:nvPr/>
          </p:nvSpPr>
          <p:spPr bwMode="auto">
            <a:xfrm>
              <a:off x="4368" y="768"/>
              <a:ext cx="0" cy="2535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6662" name="Line 54"/>
            <p:cNvSpPr>
              <a:spLocks noChangeShapeType="1"/>
            </p:cNvSpPr>
            <p:nvPr/>
          </p:nvSpPr>
          <p:spPr bwMode="auto">
            <a:xfrm>
              <a:off x="5460" y="776"/>
              <a:ext cx="0" cy="2535"/>
            </a:xfrm>
            <a:prstGeom prst="line">
              <a:avLst/>
            </a:prstGeom>
            <a:noFill/>
            <a:ln w="12700" cap="sq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6700" name="Text Box 92"/>
          <p:cNvSpPr txBox="1">
            <a:spLocks noChangeArrowheads="1"/>
          </p:cNvSpPr>
          <p:nvPr/>
        </p:nvSpPr>
        <p:spPr bwMode="auto">
          <a:xfrm>
            <a:off x="809625" y="463550"/>
            <a:ext cx="7607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800" b="1">
                <a:solidFill>
                  <a:schemeClr val="accent2"/>
                </a:solidFill>
                <a:latin typeface="Tahoma" charset="0"/>
              </a:rPr>
              <a:t>CLASSIFICAZIONE DEI RECETTORI COLINERGICI MUSCARINICI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7408" t="5239" r="7744" b="13336"/>
          <a:stretch>
            <a:fillRect/>
          </a:stretch>
        </p:blipFill>
        <p:spPr>
          <a:xfrm>
            <a:off x="677434" y="545175"/>
            <a:ext cx="7758372" cy="5266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9428" t="5239" r="9091" b="26196"/>
          <a:stretch>
            <a:fillRect/>
          </a:stretch>
        </p:blipFill>
        <p:spPr>
          <a:xfrm>
            <a:off x="107504" y="116632"/>
            <a:ext cx="4355771" cy="2591214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l="7744" t="5715" r="8081" b="25720"/>
          <a:stretch>
            <a:fillRect/>
          </a:stretch>
        </p:blipFill>
        <p:spPr>
          <a:xfrm>
            <a:off x="4572000" y="116632"/>
            <a:ext cx="4499786" cy="2591196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4" cstate="print"/>
          <a:srcRect l="7408" t="5715" r="8755" b="8097"/>
          <a:stretch>
            <a:fillRect/>
          </a:stretch>
        </p:blipFill>
        <p:spPr>
          <a:xfrm>
            <a:off x="1682477" y="2852935"/>
            <a:ext cx="5337795" cy="387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l="7408" t="5715" r="7744" b="13336"/>
          <a:stretch>
            <a:fillRect/>
          </a:stretch>
        </p:blipFill>
        <p:spPr>
          <a:xfrm>
            <a:off x="179512" y="116632"/>
            <a:ext cx="4172902" cy="2814493"/>
          </a:xfrm>
          <a:prstGeom prst="rect">
            <a:avLst/>
          </a:prstGeom>
        </p:spPr>
      </p:pic>
      <p:pic>
        <p:nvPicPr>
          <p:cNvPr id="6" name="Slide"/>
          <p:cNvPicPr>
            <a:picLocks noChangeAspect="1"/>
          </p:cNvPicPr>
          <p:nvPr/>
        </p:nvPicPr>
        <p:blipFill>
          <a:blip r:embed="rId3" cstate="print"/>
          <a:srcRect l="7408" t="4763" r="7408" b="13812"/>
          <a:stretch>
            <a:fillRect/>
          </a:stretch>
        </p:blipFill>
        <p:spPr>
          <a:xfrm>
            <a:off x="4499992" y="116632"/>
            <a:ext cx="4280501" cy="2892587"/>
          </a:xfrm>
          <a:prstGeom prst="rect">
            <a:avLst/>
          </a:prstGeom>
        </p:spPr>
      </p:pic>
      <p:pic>
        <p:nvPicPr>
          <p:cNvPr id="7" name="Slide"/>
          <p:cNvPicPr>
            <a:picLocks noChangeAspect="1"/>
          </p:cNvPicPr>
          <p:nvPr/>
        </p:nvPicPr>
        <p:blipFill>
          <a:blip r:embed="rId4" cstate="print"/>
          <a:srcRect l="13132" t="7621" r="11785" b="12860"/>
          <a:stretch>
            <a:fillRect/>
          </a:stretch>
        </p:blipFill>
        <p:spPr>
          <a:xfrm>
            <a:off x="179512" y="3068960"/>
            <a:ext cx="3692517" cy="2764773"/>
          </a:xfrm>
          <a:prstGeom prst="rect">
            <a:avLst/>
          </a:prstGeom>
        </p:spPr>
      </p:pic>
      <p:pic>
        <p:nvPicPr>
          <p:cNvPr id="8" name="Slide"/>
          <p:cNvPicPr>
            <a:picLocks noChangeAspect="1"/>
          </p:cNvPicPr>
          <p:nvPr/>
        </p:nvPicPr>
        <p:blipFill>
          <a:blip r:embed="rId5" cstate="print"/>
          <a:srcRect l="19530" t="5715" r="19866" b="13336"/>
          <a:stretch>
            <a:fillRect/>
          </a:stretch>
        </p:blipFill>
        <p:spPr>
          <a:xfrm>
            <a:off x="3635896" y="3356992"/>
            <a:ext cx="3045354" cy="2875677"/>
          </a:xfrm>
          <a:prstGeom prst="rect">
            <a:avLst/>
          </a:prstGeom>
        </p:spPr>
      </p:pic>
      <p:pic>
        <p:nvPicPr>
          <p:cNvPr id="9" name="Slide"/>
          <p:cNvPicPr>
            <a:picLocks noChangeAspect="1"/>
          </p:cNvPicPr>
          <p:nvPr/>
        </p:nvPicPr>
        <p:blipFill>
          <a:blip r:embed="rId6" cstate="print"/>
          <a:srcRect l="25590" t="5239" r="26601" b="15241"/>
          <a:stretch>
            <a:fillRect/>
          </a:stretch>
        </p:blipFill>
        <p:spPr>
          <a:xfrm>
            <a:off x="6690480" y="3972983"/>
            <a:ext cx="2453520" cy="2885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979" y="281658"/>
            <a:ext cx="7441421" cy="635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mtClean="0">
                <a:solidFill>
                  <a:srgbClr val="002060"/>
                </a:solidFill>
                <a:latin typeface="Calibri" pitchFamily="34" charset="0"/>
              </a:rPr>
              <a:t>Localizzazione dei RM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it-IT" altLang="it-IT" sz="200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000" smtClean="0">
                <a:latin typeface="Calibri" pitchFamily="34" charset="0"/>
              </a:rPr>
              <a:t>I tre tipi principali (M</a:t>
            </a:r>
            <a:r>
              <a:rPr lang="it-IT" altLang="it-IT" sz="2000" baseline="-25000" smtClean="0">
                <a:latin typeface="Calibri" pitchFamily="34" charset="0"/>
              </a:rPr>
              <a:t>1</a:t>
            </a:r>
            <a:r>
              <a:rPr lang="it-IT" altLang="it-IT" sz="2000" smtClean="0">
                <a:latin typeface="Calibri" pitchFamily="34" charset="0"/>
              </a:rPr>
              <a:t>, M</a:t>
            </a:r>
            <a:r>
              <a:rPr lang="it-IT" altLang="it-IT" sz="2000" baseline="-25000" smtClean="0">
                <a:latin typeface="Calibri" pitchFamily="34" charset="0"/>
              </a:rPr>
              <a:t>2</a:t>
            </a:r>
            <a:r>
              <a:rPr lang="it-IT" altLang="it-IT" sz="2000" smtClean="0">
                <a:latin typeface="Calibri" pitchFamily="34" charset="0"/>
              </a:rPr>
              <a:t>, M</a:t>
            </a:r>
            <a:r>
              <a:rPr lang="it-IT" altLang="it-IT" sz="2000" baseline="-25000" smtClean="0">
                <a:latin typeface="Calibri" pitchFamily="34" charset="0"/>
              </a:rPr>
              <a:t>3</a:t>
            </a:r>
            <a:r>
              <a:rPr lang="it-IT" altLang="it-IT" sz="2000" smtClean="0">
                <a:latin typeface="Calibri" pitchFamily="34" charset="0"/>
              </a:rPr>
              <a:t>) sono detti: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1800" smtClean="0">
                <a:latin typeface="Calibri" pitchFamily="34" charset="0"/>
              </a:rPr>
              <a:t>M</a:t>
            </a:r>
            <a:r>
              <a:rPr lang="it-IT" altLang="it-IT" sz="1800" baseline="-25000" smtClean="0">
                <a:latin typeface="Calibri" pitchFamily="34" charset="0"/>
              </a:rPr>
              <a:t>1 </a:t>
            </a:r>
            <a:r>
              <a:rPr lang="it-IT" altLang="it-IT" sz="1800" smtClean="0">
                <a:latin typeface="Calibri" pitchFamily="34" charset="0"/>
              </a:rPr>
              <a:t>“neuronali”: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sz="1600" smtClean="0">
                <a:latin typeface="Calibri" pitchFamily="34" charset="0"/>
              </a:rPr>
              <a:t>SNC (corteccia cerebrale, ippocampo, striato)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sz="1600" smtClean="0">
                <a:latin typeface="Calibri" pitchFamily="34" charset="0"/>
              </a:rPr>
              <a:t>ghiandole esocrine (secrezione)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1800" smtClean="0">
                <a:latin typeface="Calibri" pitchFamily="34" charset="0"/>
              </a:rPr>
              <a:t>M</a:t>
            </a:r>
            <a:r>
              <a:rPr lang="it-IT" altLang="it-IT" sz="1800" baseline="-25000" smtClean="0">
                <a:latin typeface="Calibri" pitchFamily="34" charset="0"/>
              </a:rPr>
              <a:t>2 </a:t>
            </a:r>
            <a:r>
              <a:rPr lang="it-IT" altLang="it-IT" sz="1800" smtClean="0">
                <a:latin typeface="Calibri" pitchFamily="34" charset="0"/>
              </a:rPr>
              <a:t>“cardiaci” :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sz="1600" smtClean="0">
                <a:latin typeface="Calibri" pitchFamily="34" charset="0"/>
              </a:rPr>
              <a:t>cuore (atri) (riduzione forza di contrazione e frequenza)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sz="1600" smtClean="0">
                <a:latin typeface="Calibri" pitchFamily="34" charset="0"/>
              </a:rPr>
              <a:t>muscolo liscio gastrointestinale (contrazione muscolatura) 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sz="1600" smtClean="0">
                <a:latin typeface="Calibri" pitchFamily="34" charset="0"/>
              </a:rPr>
              <a:t>SNC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1800" smtClean="0">
                <a:latin typeface="Calibri" pitchFamily="34" charset="0"/>
              </a:rPr>
              <a:t>M</a:t>
            </a:r>
            <a:r>
              <a:rPr lang="it-IT" altLang="it-IT" sz="1800" baseline="-25000" smtClean="0">
                <a:latin typeface="Calibri" pitchFamily="34" charset="0"/>
              </a:rPr>
              <a:t>3</a:t>
            </a:r>
            <a:r>
              <a:rPr lang="it-IT" altLang="it-IT" sz="1800" smtClean="0">
                <a:latin typeface="Calibri" pitchFamily="34" charset="0"/>
              </a:rPr>
              <a:t> “ghiandolari”: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sz="1600" smtClean="0">
                <a:latin typeface="Calibri" pitchFamily="34" charset="0"/>
              </a:rPr>
              <a:t>ghiandole esocrine</a:t>
            </a:r>
          </a:p>
          <a:p>
            <a:pPr lvl="2" eaLnBrk="1" hangingPunct="1">
              <a:lnSpc>
                <a:spcPct val="90000"/>
              </a:lnSpc>
            </a:pPr>
            <a:r>
              <a:rPr lang="it-IT" altLang="it-IT" sz="1600" smtClean="0">
                <a:latin typeface="Calibri" pitchFamily="34" charset="0"/>
              </a:rPr>
              <a:t>musc. liscia tratto G.I. e vescicale e muscoli oculari ciliare e dell’iride (miosi)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1800" smtClean="0">
                <a:latin typeface="Calibri" pitchFamily="34" charset="0"/>
              </a:rPr>
              <a:t>M</a:t>
            </a:r>
            <a:r>
              <a:rPr lang="it-IT" altLang="it-IT" sz="1800" baseline="-25000" smtClean="0">
                <a:latin typeface="Calibri" pitchFamily="34" charset="0"/>
              </a:rPr>
              <a:t>4</a:t>
            </a:r>
            <a:r>
              <a:rPr lang="it-IT" altLang="it-IT" sz="1800" smtClean="0">
                <a:latin typeface="Calibri" pitchFamily="34" charset="0"/>
              </a:rPr>
              <a:t> 	SNC (vie striatali e nucleo basale cerebrale)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1800" smtClean="0">
                <a:latin typeface="Calibri" pitchFamily="34" charset="0"/>
              </a:rPr>
              <a:t>M</a:t>
            </a:r>
            <a:r>
              <a:rPr lang="it-IT" altLang="it-IT" sz="1800" baseline="-25000" smtClean="0">
                <a:latin typeface="Calibri" pitchFamily="34" charset="0"/>
              </a:rPr>
              <a:t>5</a:t>
            </a:r>
            <a:r>
              <a:rPr lang="it-IT" altLang="it-IT" sz="1800" smtClean="0">
                <a:latin typeface="Calibri" pitchFamily="34" charset="0"/>
              </a:rPr>
              <a:t> 	SNC (determina il rilascio di dopamina nel SNC)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7088" y="1052513"/>
            <a:ext cx="7561262" cy="5395912"/>
            <a:chOff x="521" y="663"/>
            <a:chExt cx="4763" cy="3399"/>
          </a:xfrm>
        </p:grpSpPr>
        <p:sp>
          <p:nvSpPr>
            <p:cNvPr id="192515" name="Rectangle 3"/>
            <p:cNvSpPr>
              <a:spLocks noChangeArrowheads="1"/>
            </p:cNvSpPr>
            <p:nvPr/>
          </p:nvSpPr>
          <p:spPr bwMode="auto">
            <a:xfrm>
              <a:off x="2521" y="3806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Variabile </a:t>
              </a:r>
            </a:p>
          </p:txBody>
        </p:sp>
        <p:sp>
          <p:nvSpPr>
            <p:cNvPr id="192516" name="Rectangle 4"/>
            <p:cNvSpPr>
              <a:spLocks noChangeArrowheads="1"/>
            </p:cNvSpPr>
            <p:nvPr/>
          </p:nvSpPr>
          <p:spPr bwMode="auto">
            <a:xfrm>
              <a:off x="521" y="3806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Utero</a:t>
              </a:r>
            </a:p>
          </p:txBody>
        </p:sp>
        <p:sp>
          <p:nvSpPr>
            <p:cNvPr id="192517" name="Rectangle 5"/>
            <p:cNvSpPr>
              <a:spLocks noChangeArrowheads="1"/>
            </p:cNvSpPr>
            <p:nvPr/>
          </p:nvSpPr>
          <p:spPr bwMode="auto">
            <a:xfrm>
              <a:off x="2521" y="2052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Costrizione; </a:t>
              </a:r>
              <a:r>
                <a:rPr lang="it-IT" sz="1600">
                  <a:latin typeface="Tahoma" charset="0"/>
                  <a:sym typeface="Symbol" pitchFamily="18" charset="2"/>
                </a:rPr>
                <a:t> secrezioni</a:t>
              </a:r>
            </a:p>
          </p:txBody>
        </p:sp>
        <p:sp>
          <p:nvSpPr>
            <p:cNvPr id="192518" name="Rectangle 6"/>
            <p:cNvSpPr>
              <a:spLocks noChangeArrowheads="1"/>
            </p:cNvSpPr>
            <p:nvPr/>
          </p:nvSpPr>
          <p:spPr bwMode="auto">
            <a:xfrm>
              <a:off x="521" y="2052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Bronchi</a:t>
              </a:r>
            </a:p>
          </p:txBody>
        </p:sp>
        <p:sp>
          <p:nvSpPr>
            <p:cNvPr id="192519" name="Rectangle 7"/>
            <p:cNvSpPr>
              <a:spLocks noChangeArrowheads="1"/>
            </p:cNvSpPr>
            <p:nvPr/>
          </p:nvSpPr>
          <p:spPr bwMode="auto">
            <a:xfrm>
              <a:off x="2521" y="3550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Erezione</a:t>
              </a: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521" y="3550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Tratto riproduttivo (maschio)</a:t>
              </a:r>
            </a:p>
          </p:txBody>
        </p:sp>
        <p:sp>
          <p:nvSpPr>
            <p:cNvPr id="192521" name="Rectangle 9"/>
            <p:cNvSpPr>
              <a:spLocks noChangeArrowheads="1"/>
            </p:cNvSpPr>
            <p:nvPr/>
          </p:nvSpPr>
          <p:spPr bwMode="auto">
            <a:xfrm>
              <a:off x="2521" y="3294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Diaforesi</a:t>
              </a:r>
            </a:p>
          </p:txBody>
        </p:sp>
        <p:sp>
          <p:nvSpPr>
            <p:cNvPr id="192522" name="Rectangle 10"/>
            <p:cNvSpPr>
              <a:spLocks noChangeArrowheads="1"/>
            </p:cNvSpPr>
            <p:nvPr/>
          </p:nvSpPr>
          <p:spPr bwMode="auto">
            <a:xfrm>
              <a:off x="521" y="3294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Ghiandole sudoripare</a:t>
              </a:r>
            </a:p>
          </p:txBody>
        </p:sp>
        <p:sp>
          <p:nvSpPr>
            <p:cNvPr id="192523" name="Rectangle 11"/>
            <p:cNvSpPr>
              <a:spLocks noChangeArrowheads="1"/>
            </p:cNvSpPr>
            <p:nvPr/>
          </p:nvSpPr>
          <p:spPr bwMode="auto">
            <a:xfrm>
              <a:off x="2521" y="2929"/>
              <a:ext cx="276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Contrazione del muscolo detrusore; </a:t>
              </a:r>
              <a:r>
                <a:rPr lang="it-IT" sz="1600">
                  <a:latin typeface="Tahoma" charset="0"/>
                  <a:sym typeface="Symbol" pitchFamily="18" charset="2"/>
                </a:rPr>
                <a:t>rilassamento dello sfintere</a:t>
              </a:r>
            </a:p>
          </p:txBody>
        </p:sp>
        <p:sp>
          <p:nvSpPr>
            <p:cNvPr id="192524" name="Rectangle 12"/>
            <p:cNvSpPr>
              <a:spLocks noChangeArrowheads="1"/>
            </p:cNvSpPr>
            <p:nvPr/>
          </p:nvSpPr>
          <p:spPr bwMode="auto">
            <a:xfrm>
              <a:off x="521" y="2929"/>
              <a:ext cx="200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Vescica</a:t>
              </a:r>
            </a:p>
          </p:txBody>
        </p:sp>
        <p:sp>
          <p:nvSpPr>
            <p:cNvPr id="192525" name="Rectangle 13"/>
            <p:cNvSpPr>
              <a:spLocks noChangeArrowheads="1"/>
            </p:cNvSpPr>
            <p:nvPr/>
          </p:nvSpPr>
          <p:spPr bwMode="auto">
            <a:xfrm>
              <a:off x="2521" y="2673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  <a:sym typeface="Symbol" pitchFamily="18" charset="2"/>
                </a:rPr>
                <a:t> Tono e secrezioni; rilassamento degli sfinteri</a:t>
              </a:r>
            </a:p>
          </p:txBody>
        </p:sp>
        <p:sp>
          <p:nvSpPr>
            <p:cNvPr id="192526" name="Rectangle 14"/>
            <p:cNvSpPr>
              <a:spLocks noChangeArrowheads="1"/>
            </p:cNvSpPr>
            <p:nvPr/>
          </p:nvSpPr>
          <p:spPr bwMode="auto">
            <a:xfrm>
              <a:off x="521" y="2673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Tratto GI</a:t>
              </a:r>
            </a:p>
          </p:txBody>
        </p:sp>
        <p:sp>
          <p:nvSpPr>
            <p:cNvPr id="192527" name="Rectangle 15"/>
            <p:cNvSpPr>
              <a:spLocks noChangeArrowheads="1"/>
            </p:cNvSpPr>
            <p:nvPr/>
          </p:nvSpPr>
          <p:spPr bwMode="auto">
            <a:xfrm>
              <a:off x="2521" y="2308"/>
              <a:ext cx="276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Bradicardia; </a:t>
              </a:r>
              <a:r>
                <a:rPr lang="it-IT" sz="1600">
                  <a:latin typeface="Tahoma" charset="0"/>
                  <a:sym typeface="Symbol" pitchFamily="18" charset="2"/>
                </a:rPr>
                <a:t> velocità di conduzione; blocco AV ad alte dosi; lieve  forza contrattile</a:t>
              </a:r>
            </a:p>
          </p:txBody>
        </p:sp>
        <p:sp>
          <p:nvSpPr>
            <p:cNvPr id="192528" name="Rectangle 16"/>
            <p:cNvSpPr>
              <a:spLocks noChangeArrowheads="1"/>
            </p:cNvSpPr>
            <p:nvPr/>
          </p:nvSpPr>
          <p:spPr bwMode="auto">
            <a:xfrm>
              <a:off x="521" y="2308"/>
              <a:ext cx="200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Cuore</a:t>
              </a:r>
            </a:p>
          </p:txBody>
        </p:sp>
        <p:sp>
          <p:nvSpPr>
            <p:cNvPr id="192529" name="Rectangle 17"/>
            <p:cNvSpPr>
              <a:spLocks noChangeArrowheads="1"/>
            </p:cNvSpPr>
            <p:nvPr/>
          </p:nvSpPr>
          <p:spPr bwMode="auto">
            <a:xfrm>
              <a:off x="2521" y="1796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Secrezione fluida e acquosa</a:t>
              </a:r>
            </a:p>
          </p:txBody>
        </p:sp>
        <p:sp>
          <p:nvSpPr>
            <p:cNvPr id="192530" name="Rectangle 18"/>
            <p:cNvSpPr>
              <a:spLocks noChangeArrowheads="1"/>
            </p:cNvSpPr>
            <p:nvPr/>
          </p:nvSpPr>
          <p:spPr bwMode="auto">
            <a:xfrm>
              <a:off x="521" y="1796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Ghiandole salivari e lacrimali</a:t>
              </a:r>
            </a:p>
          </p:txBody>
        </p:sp>
        <p:sp>
          <p:nvSpPr>
            <p:cNvPr id="192531" name="Rectangle 19"/>
            <p:cNvSpPr>
              <a:spLocks noChangeArrowheads="1"/>
            </p:cNvSpPr>
            <p:nvPr/>
          </p:nvSpPr>
          <p:spPr bwMode="auto">
            <a:xfrm>
              <a:off x="2521" y="1431"/>
              <a:ext cx="276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Contrazione e accomodazione del cristallino alla visione ravvicinata</a:t>
              </a:r>
            </a:p>
          </p:txBody>
        </p:sp>
        <p:sp>
          <p:nvSpPr>
            <p:cNvPr id="192532" name="Rectangle 20"/>
            <p:cNvSpPr>
              <a:spLocks noChangeArrowheads="1"/>
            </p:cNvSpPr>
            <p:nvPr/>
          </p:nvSpPr>
          <p:spPr bwMode="auto">
            <a:xfrm>
              <a:off x="521" y="1431"/>
              <a:ext cx="200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Muscolo ciliare</a:t>
              </a:r>
            </a:p>
          </p:txBody>
        </p:sp>
        <p:sp>
          <p:nvSpPr>
            <p:cNvPr id="192533" name="Rectangle 21"/>
            <p:cNvSpPr>
              <a:spLocks noChangeArrowheads="1"/>
            </p:cNvSpPr>
            <p:nvPr/>
          </p:nvSpPr>
          <p:spPr bwMode="auto">
            <a:xfrm>
              <a:off x="2521" y="1175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Contrazione e miosi</a:t>
              </a:r>
            </a:p>
          </p:txBody>
        </p:sp>
        <p:sp>
          <p:nvSpPr>
            <p:cNvPr id="192534" name="Rectangle 22"/>
            <p:cNvSpPr>
              <a:spLocks noChangeArrowheads="1"/>
            </p:cNvSpPr>
            <p:nvPr/>
          </p:nvSpPr>
          <p:spPr bwMode="auto">
            <a:xfrm>
              <a:off x="521" y="1175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Iride (m. sfintere della pupilla)</a:t>
              </a:r>
            </a:p>
          </p:txBody>
        </p:sp>
        <p:sp>
          <p:nvSpPr>
            <p:cNvPr id="192535" name="Rectangle 23"/>
            <p:cNvSpPr>
              <a:spLocks noChangeArrowheads="1"/>
            </p:cNvSpPr>
            <p:nvPr/>
          </p:nvSpPr>
          <p:spPr bwMode="auto">
            <a:xfrm>
              <a:off x="2521" y="919"/>
              <a:ext cx="2763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Liberazione di NO e vasodilatazione</a:t>
              </a:r>
              <a:endParaRPr lang="it-IT" sz="1600">
                <a:latin typeface="Tahoma" charset="0"/>
                <a:sym typeface="Symbol" pitchFamily="18" charset="2"/>
              </a:endParaRPr>
            </a:p>
          </p:txBody>
        </p:sp>
        <p:sp>
          <p:nvSpPr>
            <p:cNvPr id="192536" name="Rectangle 24"/>
            <p:cNvSpPr>
              <a:spLocks noChangeArrowheads="1"/>
            </p:cNvSpPr>
            <p:nvPr/>
          </p:nvSpPr>
          <p:spPr bwMode="auto">
            <a:xfrm>
              <a:off x="521" y="919"/>
              <a:ext cx="200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it-IT" sz="1600">
                  <a:latin typeface="Tahoma" charset="0"/>
                </a:rPr>
                <a:t>Vasi (cellule endoteliali)</a:t>
              </a:r>
            </a:p>
          </p:txBody>
        </p:sp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521" y="663"/>
              <a:ext cx="4763" cy="3399"/>
              <a:chOff x="521" y="663"/>
              <a:chExt cx="4763" cy="3399"/>
            </a:xfrm>
          </p:grpSpPr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>
                <a:off x="521" y="663"/>
                <a:ext cx="4763" cy="3399"/>
                <a:chOff x="521" y="663"/>
                <a:chExt cx="4763" cy="3399"/>
              </a:xfrm>
            </p:grpSpPr>
            <p:sp>
              <p:nvSpPr>
                <p:cNvPr id="192539" name="Line 27"/>
                <p:cNvSpPr>
                  <a:spLocks noChangeShapeType="1"/>
                </p:cNvSpPr>
                <p:nvPr/>
              </p:nvSpPr>
              <p:spPr bwMode="auto">
                <a:xfrm>
                  <a:off x="2521" y="3294"/>
                  <a:ext cx="0" cy="256"/>
                </a:xfrm>
                <a:prstGeom prst="line">
                  <a:avLst/>
                </a:prstGeom>
                <a:noFill/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521" y="663"/>
                  <a:ext cx="4763" cy="3399"/>
                  <a:chOff x="521" y="663"/>
                  <a:chExt cx="4763" cy="3399"/>
                </a:xfrm>
              </p:grpSpPr>
              <p:sp>
                <p:nvSpPr>
                  <p:cNvPr id="192541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663"/>
                    <a:ext cx="0" cy="512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9254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5284" y="663"/>
                    <a:ext cx="0" cy="512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9254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3294"/>
                    <a:ext cx="0" cy="256"/>
                  </a:xfrm>
                  <a:prstGeom prst="line">
                    <a:avLst/>
                  </a:prstGeom>
                  <a:noFill/>
                  <a:ln w="28575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9254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521" y="3550"/>
                    <a:ext cx="0" cy="512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9254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284" y="3294"/>
                    <a:ext cx="0" cy="256"/>
                  </a:xfrm>
                  <a:prstGeom prst="line">
                    <a:avLst/>
                  </a:prstGeom>
                  <a:noFill/>
                  <a:ln w="28575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6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521" y="663"/>
                    <a:ext cx="4763" cy="3399"/>
                    <a:chOff x="521" y="663"/>
                    <a:chExt cx="4763" cy="3399"/>
                  </a:xfrm>
                </p:grpSpPr>
                <p:sp>
                  <p:nvSpPr>
                    <p:cNvPr id="192547" name="Rectangl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1" y="663"/>
                      <a:ext cx="2763" cy="25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r>
                        <a:rPr lang="it-IT" sz="1600" b="1">
                          <a:latin typeface="Tahoma" charset="0"/>
                        </a:rPr>
                        <a:t>Effetti dell’acetilcolina</a:t>
                      </a:r>
                    </a:p>
                  </p:txBody>
                </p:sp>
                <p:sp>
                  <p:nvSpPr>
                    <p:cNvPr id="192548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" y="663"/>
                      <a:ext cx="2000" cy="25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r>
                        <a:rPr lang="it-IT" sz="1600" b="1" dirty="0">
                          <a:latin typeface="Tahoma" charset="0"/>
                        </a:rPr>
                        <a:t>TESSUTO</a:t>
                      </a:r>
                    </a:p>
                  </p:txBody>
                </p:sp>
                <p:sp>
                  <p:nvSpPr>
                    <p:cNvPr id="192549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663"/>
                      <a:ext cx="4763" cy="0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0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919"/>
                      <a:ext cx="476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1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1175"/>
                      <a:ext cx="4763" cy="0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2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1431"/>
                      <a:ext cx="4763" cy="0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3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1796"/>
                      <a:ext cx="4763" cy="0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4" name="Line 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2052"/>
                      <a:ext cx="4763" cy="0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5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2673"/>
                      <a:ext cx="4763" cy="0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6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2929"/>
                      <a:ext cx="476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7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3294"/>
                      <a:ext cx="4763" cy="0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8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3550"/>
                      <a:ext cx="4763" cy="0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59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4062"/>
                      <a:ext cx="4763" cy="0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0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1" y="663"/>
                      <a:ext cx="0" cy="5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1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1175"/>
                      <a:ext cx="0" cy="1498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2" name="Line 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1" y="1175"/>
                      <a:ext cx="0" cy="1498"/>
                    </a:xfrm>
                    <a:prstGeom prst="line">
                      <a:avLst/>
                    </a:prstGeom>
                    <a:noFill/>
                    <a:ln w="12700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3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4" y="1175"/>
                      <a:ext cx="0" cy="1498"/>
                    </a:xfrm>
                    <a:prstGeom prst="line">
                      <a:avLst/>
                    </a:prstGeom>
                    <a:noFill/>
                    <a:ln w="28575" cap="rnd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4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1" y="2673"/>
                      <a:ext cx="0" cy="62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5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2308"/>
                      <a:ext cx="476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6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3806"/>
                      <a:ext cx="476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7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1" y="2673"/>
                      <a:ext cx="0" cy="6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8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521" y="3550"/>
                      <a:ext cx="0" cy="51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92569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4" y="2673"/>
                      <a:ext cx="0" cy="621"/>
                    </a:xfrm>
                    <a:prstGeom prst="line">
                      <a:avLst/>
                    </a:prstGeom>
                    <a:noFill/>
                    <a:ln w="28575" cap="sq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</p:grpSp>
          <p:sp>
            <p:nvSpPr>
              <p:cNvPr id="192570" name="Line 58"/>
              <p:cNvSpPr>
                <a:spLocks noChangeShapeType="1"/>
              </p:cNvSpPr>
              <p:nvPr/>
            </p:nvSpPr>
            <p:spPr bwMode="auto">
              <a:xfrm>
                <a:off x="5284" y="3550"/>
                <a:ext cx="0" cy="512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92571" name="Text Box 59"/>
          <p:cNvSpPr txBox="1">
            <a:spLocks noChangeArrowheads="1"/>
          </p:cNvSpPr>
          <p:nvPr/>
        </p:nvSpPr>
        <p:spPr bwMode="auto">
          <a:xfrm>
            <a:off x="1198563" y="260350"/>
            <a:ext cx="6562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800" b="1">
                <a:latin typeface="Tahoma" charset="0"/>
              </a:rPr>
              <a:t>EFFETTI DELL’ACETILCOLINA SUI TESSUTI PERIFERICI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5575"/>
            <a:ext cx="8990013" cy="6524625"/>
            <a:chOff x="601" y="542"/>
            <a:chExt cx="4714" cy="3156"/>
          </a:xfrm>
        </p:grpSpPr>
        <p:pic>
          <p:nvPicPr>
            <p:cNvPr id="193539" name="Picture 3" descr="endoteli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" y="542"/>
              <a:ext cx="4714" cy="3156"/>
            </a:xfrm>
            <a:prstGeom prst="rect">
              <a:avLst/>
            </a:prstGeom>
            <a:noFill/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482" y="2352"/>
              <a:ext cx="2202" cy="576"/>
              <a:chOff x="1482" y="2352"/>
              <a:chExt cx="2202" cy="576"/>
            </a:xfrm>
          </p:grpSpPr>
          <p:sp>
            <p:nvSpPr>
              <p:cNvPr id="193541" name="Text Box 5"/>
              <p:cNvSpPr txBox="1">
                <a:spLocks noChangeArrowheads="1"/>
              </p:cNvSpPr>
              <p:nvPr/>
            </p:nvSpPr>
            <p:spPr bwMode="auto">
              <a:xfrm>
                <a:off x="1482" y="2472"/>
                <a:ext cx="372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600" b="1">
                    <a:solidFill>
                      <a:srgbClr val="FF3300"/>
                    </a:solidFill>
                    <a:latin typeface="Tahoma" charset="0"/>
                  </a:rPr>
                  <a:t>M3</a:t>
                </a:r>
              </a:p>
            </p:txBody>
          </p:sp>
          <p:sp>
            <p:nvSpPr>
              <p:cNvPr id="193542" name="Oval 6"/>
              <p:cNvSpPr>
                <a:spLocks noChangeArrowheads="1"/>
              </p:cNvSpPr>
              <p:nvPr/>
            </p:nvSpPr>
            <p:spPr bwMode="auto">
              <a:xfrm>
                <a:off x="1608" y="2646"/>
                <a:ext cx="132" cy="11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3543" name="Oval 7"/>
              <p:cNvSpPr>
                <a:spLocks noChangeArrowheads="1"/>
              </p:cNvSpPr>
              <p:nvPr/>
            </p:nvSpPr>
            <p:spPr bwMode="auto">
              <a:xfrm>
                <a:off x="2340" y="2550"/>
                <a:ext cx="132" cy="11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3544" name="Oval 8"/>
              <p:cNvSpPr>
                <a:spLocks noChangeArrowheads="1"/>
              </p:cNvSpPr>
              <p:nvPr/>
            </p:nvSpPr>
            <p:spPr bwMode="auto">
              <a:xfrm>
                <a:off x="2874" y="2652"/>
                <a:ext cx="132" cy="11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3545" name="Oval 9"/>
              <p:cNvSpPr>
                <a:spLocks noChangeArrowheads="1"/>
              </p:cNvSpPr>
              <p:nvPr/>
            </p:nvSpPr>
            <p:spPr bwMode="auto">
              <a:xfrm>
                <a:off x="3372" y="2814"/>
                <a:ext cx="132" cy="11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3546" name="Text Box 10"/>
              <p:cNvSpPr txBox="1">
                <a:spLocks noChangeArrowheads="1"/>
              </p:cNvSpPr>
              <p:nvPr/>
            </p:nvSpPr>
            <p:spPr bwMode="auto">
              <a:xfrm>
                <a:off x="2250" y="2352"/>
                <a:ext cx="37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600" b="1">
                    <a:solidFill>
                      <a:srgbClr val="FF3300"/>
                    </a:solidFill>
                    <a:latin typeface="Tahoma" charset="0"/>
                  </a:rPr>
                  <a:t>M3</a:t>
                </a:r>
              </a:p>
            </p:txBody>
          </p:sp>
          <p:sp>
            <p:nvSpPr>
              <p:cNvPr id="193547" name="Text Box 11"/>
              <p:cNvSpPr txBox="1">
                <a:spLocks noChangeArrowheads="1"/>
              </p:cNvSpPr>
              <p:nvPr/>
            </p:nvSpPr>
            <p:spPr bwMode="auto">
              <a:xfrm>
                <a:off x="2802" y="2454"/>
                <a:ext cx="37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600" b="1">
                    <a:solidFill>
                      <a:srgbClr val="FF3300"/>
                    </a:solidFill>
                    <a:latin typeface="Tahoma" charset="0"/>
                  </a:rPr>
                  <a:t>M3</a:t>
                </a:r>
              </a:p>
            </p:txBody>
          </p:sp>
          <p:sp>
            <p:nvSpPr>
              <p:cNvPr id="193548" name="Text Box 12"/>
              <p:cNvSpPr txBox="1">
                <a:spLocks noChangeArrowheads="1"/>
              </p:cNvSpPr>
              <p:nvPr/>
            </p:nvSpPr>
            <p:spPr bwMode="auto">
              <a:xfrm>
                <a:off x="3312" y="2610"/>
                <a:ext cx="37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600" b="1">
                    <a:solidFill>
                      <a:srgbClr val="FF3300"/>
                    </a:solidFill>
                    <a:latin typeface="Tahoma" charset="0"/>
                  </a:rPr>
                  <a:t>M3</a:t>
                </a:r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686050" y="4941888"/>
            <a:ext cx="2133600" cy="1073150"/>
            <a:chOff x="1776" y="2795"/>
            <a:chExt cx="1344" cy="676"/>
          </a:xfrm>
        </p:grpSpPr>
        <p:sp>
          <p:nvSpPr>
            <p:cNvPr id="193550" name="Text Box 14"/>
            <p:cNvSpPr txBox="1">
              <a:spLocks noChangeArrowheads="1"/>
            </p:cNvSpPr>
            <p:nvPr/>
          </p:nvSpPr>
          <p:spPr bwMode="auto">
            <a:xfrm>
              <a:off x="2144" y="3183"/>
              <a:ext cx="4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>
                  <a:solidFill>
                    <a:srgbClr val="FFFF00"/>
                  </a:solidFill>
                  <a:latin typeface="Tahoma" charset="0"/>
                </a:rPr>
                <a:t>Ach</a:t>
              </a:r>
            </a:p>
          </p:txBody>
        </p:sp>
        <p:sp>
          <p:nvSpPr>
            <p:cNvPr id="193551" name="Line 15"/>
            <p:cNvSpPr>
              <a:spLocks noChangeShapeType="1"/>
            </p:cNvSpPr>
            <p:nvPr/>
          </p:nvSpPr>
          <p:spPr bwMode="auto">
            <a:xfrm flipH="1" flipV="1">
              <a:off x="1776" y="2886"/>
              <a:ext cx="222" cy="2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3552" name="Line 16"/>
            <p:cNvSpPr>
              <a:spLocks noChangeShapeType="1"/>
            </p:cNvSpPr>
            <p:nvPr/>
          </p:nvSpPr>
          <p:spPr bwMode="auto">
            <a:xfrm flipV="1">
              <a:off x="2298" y="2795"/>
              <a:ext cx="34" cy="33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3553" name="Line 17"/>
            <p:cNvSpPr>
              <a:spLocks noChangeShapeType="1"/>
            </p:cNvSpPr>
            <p:nvPr/>
          </p:nvSpPr>
          <p:spPr bwMode="auto">
            <a:xfrm flipV="1">
              <a:off x="2580" y="2934"/>
              <a:ext cx="222" cy="2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3554" name="Line 18"/>
            <p:cNvSpPr>
              <a:spLocks noChangeShapeType="1"/>
            </p:cNvSpPr>
            <p:nvPr/>
          </p:nvSpPr>
          <p:spPr bwMode="auto">
            <a:xfrm flipV="1">
              <a:off x="2766" y="3174"/>
              <a:ext cx="354" cy="15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3555" name="Text Box 19"/>
          <p:cNvSpPr txBox="1">
            <a:spLocks noChangeArrowheads="1"/>
          </p:cNvSpPr>
          <p:nvPr/>
        </p:nvSpPr>
        <p:spPr bwMode="auto">
          <a:xfrm>
            <a:off x="3867150" y="32670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56" name="Text Box 20"/>
          <p:cNvSpPr txBox="1">
            <a:spLocks noChangeArrowheads="1"/>
          </p:cNvSpPr>
          <p:nvPr/>
        </p:nvSpPr>
        <p:spPr bwMode="auto">
          <a:xfrm>
            <a:off x="3076575" y="339090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57" name="Text Box 21"/>
          <p:cNvSpPr txBox="1">
            <a:spLocks noChangeArrowheads="1"/>
          </p:cNvSpPr>
          <p:nvPr/>
        </p:nvSpPr>
        <p:spPr bwMode="auto">
          <a:xfrm>
            <a:off x="4524375" y="34575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58" name="Text Box 22"/>
          <p:cNvSpPr txBox="1">
            <a:spLocks noChangeArrowheads="1"/>
          </p:cNvSpPr>
          <p:nvPr/>
        </p:nvSpPr>
        <p:spPr bwMode="auto">
          <a:xfrm>
            <a:off x="5372100" y="365760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115050" y="1282700"/>
            <a:ext cx="2387600" cy="869950"/>
            <a:chOff x="3720" y="844"/>
            <a:chExt cx="1504" cy="548"/>
          </a:xfrm>
        </p:grpSpPr>
        <p:sp>
          <p:nvSpPr>
            <p:cNvPr id="193560" name="Line 24"/>
            <p:cNvSpPr>
              <a:spLocks noChangeShapeType="1"/>
            </p:cNvSpPr>
            <p:nvPr/>
          </p:nvSpPr>
          <p:spPr bwMode="auto">
            <a:xfrm flipV="1">
              <a:off x="3720" y="1128"/>
              <a:ext cx="222" cy="2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3561" name="Text Box 25"/>
            <p:cNvSpPr txBox="1">
              <a:spLocks noChangeArrowheads="1"/>
            </p:cNvSpPr>
            <p:nvPr/>
          </p:nvSpPr>
          <p:spPr bwMode="auto">
            <a:xfrm>
              <a:off x="3974" y="844"/>
              <a:ext cx="125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srgbClr val="FFFF00"/>
                  </a:solidFill>
                  <a:latin typeface="Tahoma" charset="0"/>
                </a:rPr>
                <a:t>Rilasciamento della </a:t>
              </a:r>
            </a:p>
            <a:p>
              <a:r>
                <a:rPr lang="it-IT" sz="1400" b="1" dirty="0">
                  <a:solidFill>
                    <a:srgbClr val="FFFF00"/>
                  </a:solidFill>
                  <a:latin typeface="Tahoma" charset="0"/>
                </a:rPr>
                <a:t>muscolatura liscia</a:t>
              </a:r>
            </a:p>
          </p:txBody>
        </p:sp>
      </p:grpSp>
      <p:sp>
        <p:nvSpPr>
          <p:cNvPr id="193562" name="Text Box 26"/>
          <p:cNvSpPr txBox="1">
            <a:spLocks noChangeArrowheads="1"/>
          </p:cNvSpPr>
          <p:nvPr/>
        </p:nvSpPr>
        <p:spPr bwMode="auto">
          <a:xfrm>
            <a:off x="5924550" y="225742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63" name="Text Box 27"/>
          <p:cNvSpPr txBox="1">
            <a:spLocks noChangeArrowheads="1"/>
          </p:cNvSpPr>
          <p:nvPr/>
        </p:nvSpPr>
        <p:spPr bwMode="auto">
          <a:xfrm>
            <a:off x="3733800" y="203835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64" name="Text Box 28"/>
          <p:cNvSpPr txBox="1">
            <a:spLocks noChangeArrowheads="1"/>
          </p:cNvSpPr>
          <p:nvPr/>
        </p:nvSpPr>
        <p:spPr bwMode="auto">
          <a:xfrm>
            <a:off x="2943225" y="21621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65" name="Text Box 29"/>
          <p:cNvSpPr txBox="1">
            <a:spLocks noChangeArrowheads="1"/>
          </p:cNvSpPr>
          <p:nvPr/>
        </p:nvSpPr>
        <p:spPr bwMode="auto">
          <a:xfrm>
            <a:off x="4391025" y="222885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66" name="Text Box 30"/>
          <p:cNvSpPr txBox="1">
            <a:spLocks noChangeArrowheads="1"/>
          </p:cNvSpPr>
          <p:nvPr/>
        </p:nvSpPr>
        <p:spPr bwMode="auto">
          <a:xfrm>
            <a:off x="5295900" y="219075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67" name="Text Box 31"/>
          <p:cNvSpPr txBox="1">
            <a:spLocks noChangeArrowheads="1"/>
          </p:cNvSpPr>
          <p:nvPr/>
        </p:nvSpPr>
        <p:spPr bwMode="auto">
          <a:xfrm>
            <a:off x="4181475" y="17811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68" name="Text Box 32"/>
          <p:cNvSpPr txBox="1">
            <a:spLocks noChangeArrowheads="1"/>
          </p:cNvSpPr>
          <p:nvPr/>
        </p:nvSpPr>
        <p:spPr bwMode="auto">
          <a:xfrm>
            <a:off x="4143375" y="28860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69" name="Text Box 33"/>
          <p:cNvSpPr txBox="1">
            <a:spLocks noChangeArrowheads="1"/>
          </p:cNvSpPr>
          <p:nvPr/>
        </p:nvSpPr>
        <p:spPr bwMode="auto">
          <a:xfrm>
            <a:off x="5019675" y="315277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sp>
        <p:nvSpPr>
          <p:cNvPr id="193570" name="Text Box 34"/>
          <p:cNvSpPr txBox="1">
            <a:spLocks noChangeArrowheads="1"/>
          </p:cNvSpPr>
          <p:nvPr/>
        </p:nvSpPr>
        <p:spPr bwMode="auto">
          <a:xfrm>
            <a:off x="3609975" y="2514600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FF00"/>
                </a:solidFill>
                <a:latin typeface="Tahoma" charset="0"/>
              </a:rPr>
              <a:t>NO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838575"/>
            <a:ext cx="70485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9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5" grpId="0" autoUpdateAnimBg="0"/>
      <p:bldP spid="193556" grpId="0" autoUpdateAnimBg="0"/>
      <p:bldP spid="193557" grpId="0" autoUpdateAnimBg="0"/>
      <p:bldP spid="193558" grpId="0" autoUpdateAnimBg="0"/>
      <p:bldP spid="193562" grpId="0" autoUpdateAnimBg="0"/>
      <p:bldP spid="193563" grpId="0" autoUpdateAnimBg="0"/>
      <p:bldP spid="193564" grpId="0" autoUpdateAnimBg="0"/>
      <p:bldP spid="193565" grpId="0" autoUpdateAnimBg="0"/>
      <p:bldP spid="193566" grpId="0" autoUpdateAnimBg="0"/>
      <p:bldP spid="193567" grpId="0" autoUpdateAnimBg="0"/>
      <p:bldP spid="193568" grpId="0" autoUpdateAnimBg="0"/>
      <p:bldP spid="193569" grpId="0" autoUpdateAnimBg="0"/>
      <p:bldP spid="19357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81000" y="692150"/>
            <a:ext cx="85344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US" altLang="en-US" sz="3200" dirty="0">
              <a:solidFill>
                <a:srgbClr val="66FF33"/>
              </a:solidFill>
              <a:latin typeface="Comic Sans MS" pitchFamily="66" charset="0"/>
            </a:endParaRP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Neurotrasmettitore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derivato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dalla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colina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rilasciato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dai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neuroni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pregangliari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del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sistema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nervoso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autonomo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e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da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alcuni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neuroni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postgangliari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del simpatico (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ghiandole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sudoripare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e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salivari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).</a:t>
            </a: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endParaRPr lang="en-US" altLang="en-US" sz="2800" dirty="0">
              <a:solidFill>
                <a:schemeClr val="bg1"/>
              </a:solidFill>
              <a:latin typeface="Comic Sans MS" pitchFamily="66" charset="0"/>
            </a:endParaRP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Tutti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neuroni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che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rilasciano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acetilcolina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sono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detti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omic Sans MS" pitchFamily="66" charset="0"/>
              </a:rPr>
              <a:t>colinergici</a:t>
            </a:r>
            <a:r>
              <a:rPr lang="en-US" altLang="en-US" sz="24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None/>
            </a:pPr>
            <a:endParaRPr lang="en-US" alt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38163" y="274638"/>
            <a:ext cx="81486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FFFF00"/>
                </a:solidFill>
                <a:latin typeface="Comic Sans MS" pitchFamily="66" charset="0"/>
              </a:rPr>
              <a:t>Acetilcolina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4786313" y="4743450"/>
          <a:ext cx="3673475" cy="1454150"/>
        </p:xfrm>
        <a:graphic>
          <a:graphicData uri="http://schemas.openxmlformats.org/presentationml/2006/ole">
            <p:oleObj spid="_x0000_s2050" name="ISIS/Draw Sketch" r:id="rId3" imgW="1828800" imgH="723600" progId="">
              <p:embed/>
            </p:oleObj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1000125" y="4864100"/>
          <a:ext cx="2232025" cy="1211263"/>
        </p:xfrm>
        <a:graphic>
          <a:graphicData uri="http://schemas.openxmlformats.org/presentationml/2006/ole">
            <p:oleObj spid="_x0000_s2051" name="ISIS/Draw Sketch" r:id="rId4" imgW="1333440" imgH="723600" progId="">
              <p:embed/>
            </p:oleObj>
          </a:graphicData>
        </a:graphic>
      </p:graphicFrame>
      <p:sp>
        <p:nvSpPr>
          <p:cNvPr id="1030" name="Rettangolo 7"/>
          <p:cNvSpPr>
            <a:spLocks noChangeArrowheads="1"/>
          </p:cNvSpPr>
          <p:nvPr/>
        </p:nvSpPr>
        <p:spPr bwMode="auto">
          <a:xfrm>
            <a:off x="1285875" y="5988050"/>
            <a:ext cx="823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  <a:latin typeface="Comic Sans MS" pitchFamily="66" charset="0"/>
              </a:rPr>
              <a:t>Colina</a:t>
            </a:r>
            <a:endParaRPr lang="it-IT"/>
          </a:p>
        </p:txBody>
      </p:sp>
      <p:sp>
        <p:nvSpPr>
          <p:cNvPr id="1031" name="Rettangolo 8"/>
          <p:cNvSpPr>
            <a:spLocks noChangeArrowheads="1"/>
          </p:cNvSpPr>
          <p:nvPr/>
        </p:nvSpPr>
        <p:spPr bwMode="auto">
          <a:xfrm>
            <a:off x="5905500" y="5988050"/>
            <a:ext cx="1452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  <a:latin typeface="Comic Sans MS" pitchFamily="66" charset="0"/>
              </a:rPr>
              <a:t>Acetilcolina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4464496" cy="560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24500"/>
            <a:ext cx="9144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~AUT0019"/>
          <p:cNvPicPr>
            <a:picLocks noChangeAspect="1" noChangeArrowheads="1"/>
          </p:cNvPicPr>
          <p:nvPr/>
        </p:nvPicPr>
        <p:blipFill>
          <a:blip r:embed="rId4" cstate="print">
            <a:lum bright="2000" contrast="10000"/>
          </a:blip>
          <a:srcRect/>
          <a:stretch>
            <a:fillRect/>
          </a:stretch>
        </p:blipFill>
        <p:spPr bwMode="auto">
          <a:xfrm>
            <a:off x="4932040" y="0"/>
            <a:ext cx="412795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81000" y="1371600"/>
            <a:ext cx="8534400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3200" dirty="0">
                <a:solidFill>
                  <a:srgbClr val="66FF33"/>
                </a:solidFill>
                <a:latin typeface="Comic Sans MS" pitchFamily="66" charset="0"/>
              </a:rPr>
              <a:t> </a:t>
            </a:r>
            <a:r>
              <a:rPr lang="en-US" altLang="en-US" sz="3200" dirty="0" err="1">
                <a:solidFill>
                  <a:srgbClr val="66FF33"/>
                </a:solidFill>
                <a:latin typeface="Comic Sans MS" pitchFamily="66" charset="0"/>
              </a:rPr>
              <a:t>Funzione</a:t>
            </a:r>
            <a:endParaRPr lang="en-US" altLang="en-US" sz="3200" dirty="0">
              <a:solidFill>
                <a:srgbClr val="66FF33"/>
              </a:solidFill>
              <a:latin typeface="Comic Sans MS" pitchFamily="66" charset="0"/>
            </a:endParaRP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Composti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“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classici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”</a:t>
            </a: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Farmacologia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ben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nota</a:t>
            </a: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Poco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usata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in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terapia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causa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degli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effetti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collaterali</a:t>
            </a:r>
            <a:endParaRPr lang="en-US" altLang="en-US" sz="28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3200" dirty="0">
                <a:solidFill>
                  <a:srgbClr val="66FF33"/>
                </a:solidFill>
                <a:latin typeface="Comic Sans MS" pitchFamily="66" charset="0"/>
              </a:rPr>
              <a:t> </a:t>
            </a:r>
            <a:r>
              <a:rPr lang="en-US" altLang="en-US" sz="3200" dirty="0" err="1">
                <a:solidFill>
                  <a:srgbClr val="66FF33"/>
                </a:solidFill>
                <a:latin typeface="Comic Sans MS" pitchFamily="66" charset="0"/>
              </a:rPr>
              <a:t>Biologia</a:t>
            </a:r>
            <a:r>
              <a:rPr lang="en-US" altLang="en-US" sz="3200" dirty="0">
                <a:solidFill>
                  <a:srgbClr val="66FF33"/>
                </a:solidFill>
                <a:latin typeface="Comic Sans MS" pitchFamily="66" charset="0"/>
              </a:rPr>
              <a:t> </a:t>
            </a:r>
            <a:r>
              <a:rPr lang="en-US" altLang="en-US" sz="3200" dirty="0" err="1">
                <a:solidFill>
                  <a:srgbClr val="66FF33"/>
                </a:solidFill>
                <a:latin typeface="Comic Sans MS" pitchFamily="66" charset="0"/>
              </a:rPr>
              <a:t>molecolare</a:t>
            </a:r>
            <a:endParaRPr lang="en-US" altLang="en-US" sz="3200" dirty="0">
              <a:solidFill>
                <a:srgbClr val="66FF33"/>
              </a:solidFill>
              <a:latin typeface="Comic Sans MS" pitchFamily="66" charset="0"/>
            </a:endParaRP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Poco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nota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fino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a tempi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recenti</a:t>
            </a:r>
            <a:endParaRPr lang="en-US" altLang="en-US" sz="2800" dirty="0">
              <a:solidFill>
                <a:schemeClr val="bg1"/>
              </a:solidFill>
              <a:latin typeface="Comic Sans MS" pitchFamily="66" charset="0"/>
            </a:endParaRPr>
          </a:p>
          <a:p>
            <a:pPr marL="914400" lvl="1" indent="-2794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Possibilità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di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ottenere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derivati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con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pochi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effetti</a:t>
            </a:r>
            <a:r>
              <a:rPr lang="en-US" alt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Comic Sans MS" pitchFamily="66" charset="0"/>
              </a:rPr>
              <a:t>collaterali</a:t>
            </a:r>
            <a:endParaRPr lang="en-US" alt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38163" y="274638"/>
            <a:ext cx="81486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FFFF00"/>
                </a:solidFill>
                <a:latin typeface="Comic Sans MS" pitchFamily="66" charset="0"/>
              </a:rPr>
              <a:t>Acetilcolina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268760"/>
            <a:ext cx="8208912" cy="50906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  <a:buFont typeface="Wingdings" pitchFamily="2" charset="2"/>
              <a:buChar char="ü"/>
            </a:pPr>
            <a:r>
              <a:rPr lang="it-IT" sz="2800" dirty="0" smtClean="0">
                <a:solidFill>
                  <a:srgbClr val="FF0000"/>
                </a:solidFill>
              </a:rPr>
              <a:t>PARASIMPATICOMIMETICI: (     RISPOSTA)</a:t>
            </a:r>
          </a:p>
          <a:p>
            <a:pPr algn="just">
              <a:lnSpc>
                <a:spcPct val="160000"/>
              </a:lnSpc>
            </a:pPr>
            <a:r>
              <a:rPr lang="it-IT" sz="2800" dirty="0" smtClean="0"/>
              <a:t>-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smtClean="0"/>
              <a:t>diretti: agonisti dei recettori M e N   </a:t>
            </a:r>
          </a:p>
          <a:p>
            <a:pPr algn="just">
              <a:lnSpc>
                <a:spcPct val="160000"/>
              </a:lnSpc>
              <a:buFontTx/>
              <a:buChar char="-"/>
            </a:pPr>
            <a:r>
              <a:rPr lang="it-IT" sz="2800" dirty="0" smtClean="0"/>
              <a:t>indiretti: inibitori della </a:t>
            </a:r>
            <a:r>
              <a:rPr lang="it-IT" sz="2800" dirty="0" err="1" smtClean="0"/>
              <a:t>AChE</a:t>
            </a:r>
            <a:r>
              <a:rPr lang="it-IT" sz="2800" dirty="0" smtClean="0"/>
              <a:t>, stimolanti rilascio di </a:t>
            </a:r>
            <a:r>
              <a:rPr lang="it-IT" sz="2800" dirty="0" err="1" smtClean="0"/>
              <a:t>Ach</a:t>
            </a:r>
            <a:endParaRPr lang="it-IT" sz="2800" dirty="0" smtClean="0"/>
          </a:p>
          <a:p>
            <a:pPr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it-IT" sz="2800" dirty="0" smtClean="0">
                <a:solidFill>
                  <a:srgbClr val="7030A0"/>
                </a:solidFill>
              </a:rPr>
              <a:t>PARASIMPATICOLITICI</a:t>
            </a:r>
            <a:r>
              <a:rPr lang="it-IT" sz="2800" dirty="0" smtClean="0"/>
              <a:t> </a:t>
            </a:r>
            <a:r>
              <a:rPr lang="it-IT" sz="2800" dirty="0" smtClean="0">
                <a:solidFill>
                  <a:srgbClr val="7030A0"/>
                </a:solidFill>
              </a:rPr>
              <a:t>(     RISPOSTA) </a:t>
            </a:r>
            <a:endParaRPr lang="it-IT" sz="2800" dirty="0" smtClean="0"/>
          </a:p>
          <a:p>
            <a:pPr algn="just">
              <a:lnSpc>
                <a:spcPct val="170000"/>
              </a:lnSpc>
              <a:buFontTx/>
              <a:buChar char="-"/>
            </a:pPr>
            <a:r>
              <a:rPr lang="it-IT" sz="2800" dirty="0" smtClean="0"/>
              <a:t>diretti: antagonisti dei recettori M e N </a:t>
            </a:r>
          </a:p>
          <a:p>
            <a:pPr algn="just">
              <a:lnSpc>
                <a:spcPct val="170000"/>
              </a:lnSpc>
              <a:buFontTx/>
              <a:buChar char="-"/>
            </a:pPr>
            <a:r>
              <a:rPr lang="it-IT" sz="2800" dirty="0" smtClean="0"/>
              <a:t> bloccanti neuromuscolari, inibitori rilascio di </a:t>
            </a:r>
            <a:r>
              <a:rPr lang="it-IT" sz="2800" dirty="0" err="1" smtClean="0"/>
              <a:t>ACh</a:t>
            </a:r>
            <a:r>
              <a:rPr lang="it-IT" sz="2800" dirty="0" smtClean="0"/>
              <a:t>)</a:t>
            </a:r>
          </a:p>
          <a:p>
            <a:pPr algn="just">
              <a:lnSpc>
                <a:spcPct val="170000"/>
              </a:lnSpc>
              <a:buFontTx/>
              <a:buChar char="-"/>
            </a:pPr>
            <a:r>
              <a:rPr lang="it-IT" sz="2800" dirty="0" smtClean="0"/>
              <a:t> </a:t>
            </a:r>
            <a:r>
              <a:rPr lang="it-IT" sz="2800" cap="small" dirty="0" smtClean="0">
                <a:solidFill>
                  <a:srgbClr val="00B0F0"/>
                </a:solidFill>
              </a:rPr>
              <a:t>Farmaci che agiscono sui gangli (</a:t>
            </a:r>
            <a:r>
              <a:rPr lang="it-IT" sz="2800" dirty="0" smtClean="0">
                <a:solidFill>
                  <a:srgbClr val="00B0F0"/>
                </a:solidFill>
              </a:rPr>
              <a:t>stimolanti o bloccanti)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3528" y="260648"/>
            <a:ext cx="828092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tx2"/>
                </a:solidFill>
              </a:rPr>
              <a:t>FARMACI CHE POSSONO MODIFICARE  LA RISPOSTA COLINERGICA</a:t>
            </a:r>
            <a:endParaRPr lang="it-IT" sz="2800" dirty="0">
              <a:solidFill>
                <a:schemeClr val="tx2"/>
              </a:solidFill>
            </a:endParaRPr>
          </a:p>
        </p:txBody>
      </p:sp>
      <p:sp>
        <p:nvSpPr>
          <p:cNvPr id="4" name="Freccia in su 3"/>
          <p:cNvSpPr/>
          <p:nvPr/>
        </p:nvSpPr>
        <p:spPr>
          <a:xfrm>
            <a:off x="4860032" y="1556792"/>
            <a:ext cx="144016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4139952" y="3645024"/>
            <a:ext cx="144016" cy="36004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object 5"/>
          <p:cNvSpPr/>
          <p:nvPr/>
        </p:nvSpPr>
        <p:spPr>
          <a:xfrm>
            <a:off x="611560" y="692696"/>
            <a:ext cx="7704856" cy="5904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>
            <a:spLocks/>
          </p:cNvSpPr>
          <p:nvPr/>
        </p:nvSpPr>
        <p:spPr>
          <a:xfrm>
            <a:off x="157480" y="116632"/>
            <a:ext cx="8590984" cy="4138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4054" rIns="0" bIns="0" rtlCol="0" anchor="ctr">
            <a:spAutoFit/>
          </a:bodyPr>
          <a:lstStyle/>
          <a:p>
            <a:pPr marL="24758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AGONISTI</a:t>
            </a:r>
            <a:r>
              <a:rPr kumimoji="0" lang="it-IT" sz="2400" b="1" i="0" u="none" strike="noStrike" kern="0" cap="none" spc="-6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it-IT" sz="2400" b="1" i="0" u="none" strike="noStrike" kern="0" cap="none" spc="-5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</a:rPr>
              <a:t>COLINERGICI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589820" cy="416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3528" y="260648"/>
            <a:ext cx="82809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tx2"/>
                </a:solidFill>
              </a:rPr>
              <a:t>FARMACI CHE AUMENTANO LA RISPOSTA COLINERGICA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79512" y="332656"/>
            <a:ext cx="2218005" cy="6140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5940152" y="836712"/>
            <a:ext cx="2776016" cy="180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/>
          <p:nvPr/>
        </p:nvSpPr>
        <p:spPr>
          <a:xfrm>
            <a:off x="6156176" y="3356992"/>
            <a:ext cx="2200833" cy="2691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/>
          <p:cNvSpPr/>
          <p:nvPr/>
        </p:nvSpPr>
        <p:spPr>
          <a:xfrm>
            <a:off x="2987824" y="1484784"/>
            <a:ext cx="2434590" cy="812800"/>
          </a:xfrm>
          <a:custGeom>
            <a:avLst/>
            <a:gdLst/>
            <a:ahLst/>
            <a:cxnLst/>
            <a:rect l="l" t="t" r="r" b="b"/>
            <a:pathLst>
              <a:path w="2434590" h="812800">
                <a:moveTo>
                  <a:pt x="0" y="812694"/>
                </a:moveTo>
                <a:lnTo>
                  <a:pt x="2434551" y="812694"/>
                </a:lnTo>
                <a:lnTo>
                  <a:pt x="2434551" y="0"/>
                </a:lnTo>
                <a:lnTo>
                  <a:pt x="0" y="0"/>
                </a:lnTo>
                <a:lnTo>
                  <a:pt x="0" y="8126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 txBox="1"/>
          <p:nvPr/>
        </p:nvSpPr>
        <p:spPr>
          <a:xfrm>
            <a:off x="3131840" y="3429000"/>
            <a:ext cx="2582163" cy="47370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887094" marR="5080" indent="-875030">
              <a:lnSpc>
                <a:spcPct val="100000"/>
              </a:lnSpc>
            </a:pPr>
            <a:r>
              <a:rPr sz="1500" b="1" spc="-10" dirty="0">
                <a:latin typeface="Arial"/>
                <a:cs typeface="Arial"/>
              </a:rPr>
              <a:t>Prolungano </a:t>
            </a:r>
            <a:r>
              <a:rPr sz="1500" b="1" dirty="0">
                <a:latin typeface="Arial"/>
                <a:cs typeface="Arial"/>
              </a:rPr>
              <a:t>la </a:t>
            </a:r>
            <a:r>
              <a:rPr sz="1500" b="1" spc="-10" dirty="0">
                <a:latin typeface="Arial"/>
                <a:cs typeface="Arial"/>
              </a:rPr>
              <a:t>durata di</a:t>
            </a:r>
            <a:r>
              <a:rPr sz="1500" b="1" spc="-130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vita  </a:t>
            </a:r>
            <a:r>
              <a:rPr sz="1500" b="1" spc="-10" dirty="0">
                <a:latin typeface="Arial"/>
                <a:cs typeface="Arial"/>
              </a:rPr>
              <a:t>dell’Ach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3131840" y="1556792"/>
            <a:ext cx="2040255" cy="701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1500" b="1" spc="-10" dirty="0">
                <a:latin typeface="Arial"/>
                <a:cs typeface="Arial"/>
              </a:rPr>
              <a:t>Riproducono </a:t>
            </a:r>
            <a:r>
              <a:rPr sz="1500" b="1" spc="-5" dirty="0">
                <a:latin typeface="Arial"/>
                <a:cs typeface="Arial"/>
              </a:rPr>
              <a:t>gli</a:t>
            </a:r>
            <a:r>
              <a:rPr sz="1500" b="1" spc="-10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effetti  dell’Ach legandosi </a:t>
            </a:r>
            <a:r>
              <a:rPr sz="1500" b="1" spc="-5" dirty="0">
                <a:latin typeface="Arial"/>
                <a:cs typeface="Arial"/>
              </a:rPr>
              <a:t>ai  </a:t>
            </a:r>
            <a:r>
              <a:rPr sz="1500" b="1" spc="-10" dirty="0">
                <a:latin typeface="Arial"/>
                <a:cs typeface="Arial"/>
              </a:rPr>
              <a:t>colinocettori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6" name="Freccia a destra 15"/>
          <p:cNvSpPr/>
          <p:nvPr/>
        </p:nvSpPr>
        <p:spPr>
          <a:xfrm>
            <a:off x="2555776" y="170080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2699792" y="342900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2771800" y="116632"/>
            <a:ext cx="41764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PARASIMPATICOMIMETICI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52425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1484784"/>
            <a:ext cx="56673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pic>
        <p:nvPicPr>
          <p:cNvPr id="6" name="Picture 4" descr="musca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3048000" cy="247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pic>
        <p:nvPicPr>
          <p:cNvPr id="3" name="Picture 2" descr="pilocarp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3383756" cy="1312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pic>
        <p:nvPicPr>
          <p:cNvPr id="3" name="Picture 5" descr="10"/>
          <p:cNvPicPr>
            <a:picLocks noChangeAspect="1" noChangeArrowheads="1"/>
          </p:cNvPicPr>
          <p:nvPr/>
        </p:nvPicPr>
        <p:blipFill>
          <a:blip r:embed="rId3" cstate="print"/>
          <a:srcRect l="18001" t="6000" r="17000" b="5667"/>
          <a:stretch>
            <a:fillRect/>
          </a:stretch>
        </p:blipFill>
        <p:spPr bwMode="auto">
          <a:xfrm>
            <a:off x="1763688" y="764704"/>
            <a:ext cx="5978258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666"/>
            <a:ext cx="7632848" cy="656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83768" y="116632"/>
            <a:ext cx="39604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Effetti opposti di </a:t>
            </a:r>
            <a:r>
              <a:rPr lang="it-IT" sz="2000" b="1" dirty="0" err="1" smtClean="0"/>
              <a:t>Ach</a:t>
            </a:r>
            <a:r>
              <a:rPr lang="it-IT" sz="2000" b="1" dirty="0" smtClean="0"/>
              <a:t> e NA sul cuore</a:t>
            </a:r>
            <a:endParaRPr lang="it-IT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59103"/>
            <a:ext cx="7249226" cy="659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331" t="24149" r="8268" b="3150"/>
          <a:stretch>
            <a:fillRect/>
          </a:stretch>
        </p:blipFill>
        <p:spPr>
          <a:xfrm>
            <a:off x="0" y="0"/>
            <a:ext cx="4342051" cy="270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7" y="2506791"/>
            <a:ext cx="5868144" cy="435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2" cstate="print"/>
          <a:srcRect b="75072"/>
          <a:stretch>
            <a:fillRect/>
          </a:stretch>
        </p:blipFill>
        <p:spPr>
          <a:xfrm>
            <a:off x="4668647" y="0"/>
            <a:ext cx="4475353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l="20203" t="20004" r="17846" b="10002"/>
          <a:stretch>
            <a:fillRect/>
          </a:stretch>
        </p:blipFill>
        <p:spPr>
          <a:xfrm>
            <a:off x="4477833" y="-1"/>
            <a:ext cx="4702679" cy="3756211"/>
          </a:xfrm>
          <a:prstGeom prst="rect">
            <a:avLst/>
          </a:prstGeom>
        </p:spPr>
      </p:pic>
      <p:pic>
        <p:nvPicPr>
          <p:cNvPr id="2" name="Slide"/>
          <p:cNvPicPr>
            <a:picLocks noChangeAspect="1"/>
          </p:cNvPicPr>
          <p:nvPr/>
        </p:nvPicPr>
        <p:blipFill>
          <a:blip r:embed="rId3" cstate="print"/>
          <a:srcRect l="12122" t="24291" r="12122" b="24291"/>
          <a:stretch>
            <a:fillRect/>
          </a:stretch>
        </p:blipFill>
        <p:spPr>
          <a:xfrm>
            <a:off x="0" y="3571742"/>
            <a:ext cx="6155259" cy="295360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36512" y="332656"/>
            <a:ext cx="40324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ACETILCOLINESTERASI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835696" y="5661248"/>
            <a:ext cx="1368152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8546" name="Picture 2" descr="Risultati immagini per acetilcolinesterasi degrad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884368" cy="5913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7071" t="4287" r="7071" b="4763"/>
          <a:stretch>
            <a:fillRect/>
          </a:stretch>
        </p:blipFill>
        <p:spPr>
          <a:xfrm>
            <a:off x="646720" y="483658"/>
            <a:ext cx="7850568" cy="5882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51520" y="3501008"/>
            <a:ext cx="9361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/>
              <a:t>Sito catalitico</a:t>
            </a:r>
            <a:endParaRPr lang="it-IT" sz="1200" dirty="0"/>
          </a:p>
        </p:txBody>
      </p:sp>
      <p:sp>
        <p:nvSpPr>
          <p:cNvPr id="5" name="Rettangolo 4"/>
          <p:cNvSpPr/>
          <p:nvPr/>
        </p:nvSpPr>
        <p:spPr>
          <a:xfrm>
            <a:off x="2771800" y="3284984"/>
            <a:ext cx="9361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/>
              <a:t>Sito anionico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685800" y="304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omic Sans MS" pitchFamily="66" charset="0"/>
              </a:rPr>
              <a:t>Anticolinesterasici</a:t>
            </a:r>
          </a:p>
        </p:txBody>
      </p:sp>
      <p:sp>
        <p:nvSpPr>
          <p:cNvPr id="39939" name="Rectangle 13"/>
          <p:cNvSpPr>
            <a:spLocks noChangeArrowheads="1"/>
          </p:cNvSpPr>
          <p:nvPr/>
        </p:nvSpPr>
        <p:spPr bwMode="auto">
          <a:xfrm>
            <a:off x="1042988" y="1484313"/>
            <a:ext cx="795813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b="1">
                <a:solidFill>
                  <a:srgbClr val="66FFFF"/>
                </a:solidFill>
                <a:latin typeface="Comic Sans MS" pitchFamily="66" charset="0"/>
              </a:rPr>
              <a:t>Meccanismo d’azione</a:t>
            </a:r>
          </a:p>
          <a:p>
            <a:pPr marL="342900" indent="-342900">
              <a:spcBef>
                <a:spcPct val="20000"/>
              </a:spcBef>
            </a:pPr>
            <a:endParaRPr lang="en-US" sz="3200" b="1">
              <a:solidFill>
                <a:srgbClr val="66FFFF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Prevengono il metabolismo dell’ACh nella sinapsi, permettendo l’ inattivazione del neurotrasmettitore</a:t>
            </a:r>
          </a:p>
          <a:p>
            <a:pPr marL="742950" lvl="1" indent="-285750">
              <a:spcBef>
                <a:spcPct val="20000"/>
              </a:spcBef>
            </a:pPr>
            <a:endParaRPr lang="en-US" sz="2800">
              <a:solidFill>
                <a:srgbClr val="FFFFFF"/>
              </a:solidFill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Si crea un aumento della concentrazione di ACh nella sinapsi dovuta all’inibizione della AChE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711200" y="1790700"/>
            <a:ext cx="81089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Molto solubili nei lipidi 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Si legano in modo covalente inibendo le colinesterasi 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Attività muscarinica e nicotinica 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Penetrano nel CNS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Vengono bene assorbiti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chemeClr val="bg1"/>
                </a:solidFill>
                <a:latin typeface="Comic Sans MS" pitchFamily="66" charset="0"/>
              </a:rPr>
              <a:t>Vengono idrolizzati nell’organismo lentamente ad opera di fosforilfosfatasi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685800" y="304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omic Sans MS" pitchFamily="66" charset="0"/>
              </a:rPr>
              <a:t>Anticolinesterasici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84168" y="263691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(</a:t>
            </a:r>
            <a:r>
              <a:rPr lang="it-IT" sz="1600" dirty="0" err="1" smtClean="0"/>
              <a:t>diisopropil</a:t>
            </a:r>
            <a:r>
              <a:rPr lang="it-IT" sz="1600" dirty="0" smtClean="0"/>
              <a:t> </a:t>
            </a:r>
            <a:r>
              <a:rPr lang="it-IT" sz="1600" dirty="0" err="1" smtClean="0"/>
              <a:t>fluorofosfato</a:t>
            </a:r>
            <a:r>
              <a:rPr lang="it-IT" sz="1600" dirty="0" smtClean="0"/>
              <a:t>)</a:t>
            </a:r>
            <a:endParaRPr lang="it-IT" sz="1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2414364" y="404813"/>
            <a:ext cx="4533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 err="1">
                <a:solidFill>
                  <a:srgbClr val="FFFF00"/>
                </a:solidFill>
                <a:latin typeface="Comic Sans MS" pitchFamily="66" charset="0"/>
              </a:rPr>
              <a:t>Anticolinesterasici</a:t>
            </a:r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6096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 err="1">
                <a:solidFill>
                  <a:srgbClr val="66FFFF"/>
                </a:solidFill>
                <a:latin typeface="Comic Sans MS" pitchFamily="66" charset="0"/>
              </a:rPr>
              <a:t>Inibitori</a:t>
            </a:r>
            <a:r>
              <a:rPr lang="en-US" sz="3200" dirty="0">
                <a:solidFill>
                  <a:srgbClr val="66FFFF"/>
                </a:solidFill>
                <a:latin typeface="Comic Sans MS" pitchFamily="66" charset="0"/>
              </a:rPr>
              <a:t> “</a:t>
            </a:r>
            <a:r>
              <a:rPr lang="en-US" sz="3200" dirty="0" err="1">
                <a:solidFill>
                  <a:srgbClr val="66FFFF"/>
                </a:solidFill>
                <a:latin typeface="Comic Sans MS" pitchFamily="66" charset="0"/>
              </a:rPr>
              <a:t>reversibili</a:t>
            </a:r>
            <a:r>
              <a:rPr lang="en-US" sz="3200" dirty="0">
                <a:solidFill>
                  <a:srgbClr val="66FFFF"/>
                </a:solidFill>
                <a:latin typeface="Comic Sans MS" pitchFamily="66" charset="0"/>
              </a:rPr>
              <a:t>”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66FF33"/>
                </a:solidFill>
                <a:latin typeface="Comic Sans MS" pitchFamily="66" charset="0"/>
              </a:rPr>
              <a:t>Edrofonio</a:t>
            </a:r>
            <a:endParaRPr lang="en-US" sz="2800" dirty="0">
              <a:solidFill>
                <a:srgbClr val="66FF33"/>
              </a:solidFill>
              <a:latin typeface="Comic Sans MS" pitchFamily="66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Puro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agente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reversibile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Breve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durata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d’azione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66FF33"/>
                </a:solidFill>
                <a:latin typeface="Comic Sans MS" pitchFamily="66" charset="0"/>
              </a:rPr>
              <a:t>Neostigmina</a:t>
            </a:r>
            <a:endParaRPr lang="en-US" sz="2800" dirty="0">
              <a:solidFill>
                <a:srgbClr val="66FF33"/>
              </a:solidFill>
              <a:latin typeface="Comic Sans MS" pitchFamily="66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Tipico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agente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“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reversibile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” 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Si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lega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in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modo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omic Sans MS" pitchFamily="66" charset="0"/>
              </a:rPr>
              <a:t>irreversibile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; 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 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viene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lentamente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idrolizzata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</a:pP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Comic Sans MS" pitchFamily="66" charset="0"/>
              <a:buChar char="―"/>
            </a:pPr>
            <a:r>
              <a:rPr lang="en-US" sz="2800" dirty="0">
                <a:solidFill>
                  <a:srgbClr val="66FF33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rgbClr val="66FF33"/>
                </a:solidFill>
                <a:latin typeface="Comic Sans MS" pitchFamily="66" charset="0"/>
              </a:rPr>
              <a:t>Fisostigmina</a:t>
            </a:r>
            <a:endParaRPr lang="en-US" sz="2800" dirty="0">
              <a:solidFill>
                <a:srgbClr val="66FF33"/>
              </a:solidFill>
              <a:latin typeface="Comic Sans MS" pitchFamily="66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Lipofila</a:t>
            </a: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Usata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per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gli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effetti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 “</a:t>
            </a:r>
            <a:r>
              <a:rPr lang="en-US" sz="2000" dirty="0" err="1">
                <a:solidFill>
                  <a:schemeClr val="bg1"/>
                </a:solidFill>
                <a:latin typeface="Comic Sans MS" pitchFamily="66" charset="0"/>
              </a:rPr>
              <a:t>centrali</a:t>
            </a:r>
            <a:r>
              <a:rPr lang="en-US" sz="2000" dirty="0">
                <a:solidFill>
                  <a:schemeClr val="bg1"/>
                </a:solidFill>
                <a:latin typeface="Comic Sans MS" pitchFamily="66" charset="0"/>
              </a:rPr>
              <a:t>”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6608" y="1928813"/>
            <a:ext cx="27178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1220" y="3581400"/>
            <a:ext cx="2643188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463" y="5000625"/>
            <a:ext cx="28241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424" t="52684" r="3212"/>
          <a:stretch>
            <a:fillRect/>
          </a:stretch>
        </p:blipFill>
        <p:spPr bwMode="auto">
          <a:xfrm>
            <a:off x="6761390" y="4480858"/>
            <a:ext cx="2382610" cy="233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6"/>
          <p:cNvSpPr/>
          <p:nvPr/>
        </p:nvSpPr>
        <p:spPr>
          <a:xfrm>
            <a:off x="5148064" y="980728"/>
            <a:ext cx="3672408" cy="3384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4400" y="188640"/>
            <a:ext cx="8229600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000000"/>
                </a:solidFill>
                <a:latin typeface="Times New Roman"/>
                <a:cs typeface="Times New Roman"/>
              </a:rPr>
              <a:t>RECETTORI </a:t>
            </a:r>
            <a:r>
              <a:rPr sz="3200" b="1" dirty="0">
                <a:solidFill>
                  <a:srgbClr val="000000"/>
                </a:solidFill>
                <a:latin typeface="Times New Roman"/>
                <a:cs typeface="Times New Roman"/>
              </a:rPr>
              <a:t>PER</a:t>
            </a:r>
            <a:r>
              <a:rPr sz="3200" b="1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L’ACETILCOLINA</a:t>
            </a:r>
            <a:endParaRPr sz="3200" dirty="0">
              <a:latin typeface="Times New Roman"/>
              <a:cs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4359846" cy="507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4283" t="2291" b="49821"/>
          <a:stretch>
            <a:fillRect/>
          </a:stretch>
        </p:blipFill>
        <p:spPr bwMode="auto">
          <a:xfrm>
            <a:off x="4283968" y="4497346"/>
            <a:ext cx="2523791" cy="236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b="57223"/>
          <a:stretch>
            <a:fillRect/>
          </a:stretch>
        </p:blipFill>
        <p:spPr>
          <a:xfrm>
            <a:off x="0" y="0"/>
            <a:ext cx="9144000" cy="2933878"/>
          </a:xfrm>
          <a:prstGeom prst="rect">
            <a:avLst/>
          </a:prstGeom>
        </p:spPr>
      </p:pic>
      <p:pic>
        <p:nvPicPr>
          <p:cNvPr id="4" name="Picture 8" descr="placca neuromuscola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3528392" cy="392783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995936" y="2610683"/>
            <a:ext cx="4968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it-IT" dirty="0" smtClean="0">
                <a:latin typeface="Arial Rounded MT Bold" pitchFamily="34" charset="0"/>
              </a:rPr>
              <a:t>A livello della PLACCA MUSCOLARE è Il legame dell’</a:t>
            </a:r>
            <a:r>
              <a:rPr lang="it-IT" dirty="0" err="1" smtClean="0">
                <a:latin typeface="Arial Rounded MT Bold" pitchFamily="34" charset="0"/>
              </a:rPr>
              <a:t>ACh</a:t>
            </a:r>
            <a:r>
              <a:rPr lang="it-IT" dirty="0" smtClean="0">
                <a:latin typeface="Arial Rounded MT Bold" pitchFamily="34" charset="0"/>
              </a:rPr>
              <a:t> con il recettore nicotinico </a:t>
            </a:r>
            <a:r>
              <a:rPr lang="it-IT" dirty="0" err="1" smtClean="0">
                <a:latin typeface="Arial Rounded MT Bold" pitchFamily="34" charset="0"/>
              </a:rPr>
              <a:t>post-sinaptico</a:t>
            </a:r>
            <a:r>
              <a:rPr lang="it-IT" dirty="0" smtClean="0">
                <a:latin typeface="Arial Rounded MT Bold" pitchFamily="34" charset="0"/>
              </a:rPr>
              <a:t> determina l’insorgenza di depolarizzazione della placca motrice con conseguente e progressiva depolarizzazione della fibra muscolare striata anche per attivazione dei canali </a:t>
            </a:r>
            <a:r>
              <a:rPr lang="it-IT" dirty="0" err="1" smtClean="0">
                <a:latin typeface="Arial Rounded MT Bold" pitchFamily="34" charset="0"/>
              </a:rPr>
              <a:t>Na</a:t>
            </a:r>
            <a:r>
              <a:rPr lang="it-IT" baseline="30000" dirty="0" err="1" smtClean="0">
                <a:latin typeface="Arial Rounded MT Bold" pitchFamily="34" charset="0"/>
              </a:rPr>
              <a:t>+</a:t>
            </a:r>
            <a:r>
              <a:rPr lang="it-IT" dirty="0" err="1" smtClean="0">
                <a:latin typeface="Arial Rounded MT Bold" pitchFamily="34" charset="0"/>
              </a:rPr>
              <a:t>voltaggio</a:t>
            </a:r>
            <a:r>
              <a:rPr lang="it-IT" dirty="0" smtClean="0">
                <a:latin typeface="Arial Rounded MT Bold" pitchFamily="34" charset="0"/>
              </a:rPr>
              <a:t> dipendente localizzati al di fuori della placca motrice;</a:t>
            </a:r>
          </a:p>
          <a:p>
            <a:pPr>
              <a:buFontTx/>
              <a:buNone/>
            </a:pPr>
            <a:r>
              <a:rPr lang="it-IT" dirty="0" smtClean="0">
                <a:latin typeface="Arial Rounded MT Bold" pitchFamily="34" charset="0"/>
              </a:rPr>
              <a:t>questo determina mobilizzazione del Ca</a:t>
            </a:r>
            <a:r>
              <a:rPr lang="it-IT" baseline="30000" dirty="0" smtClean="0">
                <a:latin typeface="Arial Rounded MT Bold" pitchFamily="34" charset="0"/>
              </a:rPr>
              <a:t>++</a:t>
            </a:r>
            <a:r>
              <a:rPr lang="it-IT" dirty="0" smtClean="0">
                <a:latin typeface="Arial Rounded MT Bold" pitchFamily="34" charset="0"/>
              </a:rPr>
              <a:t> dai tubuli T e dal reticolo </a:t>
            </a:r>
            <a:r>
              <a:rPr lang="it-IT" dirty="0" err="1" smtClean="0">
                <a:latin typeface="Arial Rounded MT Bold" pitchFamily="34" charset="0"/>
              </a:rPr>
              <a:t>sarcoplasmatico</a:t>
            </a:r>
            <a:r>
              <a:rPr lang="it-IT" dirty="0" smtClean="0">
                <a:latin typeface="Arial Rounded MT Bold" pitchFamily="34" charset="0"/>
              </a:rPr>
              <a:t> e conseguente contrazione per legame del Ca</a:t>
            </a:r>
            <a:r>
              <a:rPr lang="it-IT" baseline="30000" dirty="0" smtClean="0">
                <a:latin typeface="Arial Rounded MT Bold" pitchFamily="34" charset="0"/>
              </a:rPr>
              <a:t>++</a:t>
            </a:r>
            <a:r>
              <a:rPr lang="it-IT" dirty="0" smtClean="0">
                <a:latin typeface="Arial Rounded MT Bold" pitchFamily="34" charset="0"/>
              </a:rPr>
              <a:t> con le proteine contrattili muscolari (actina, </a:t>
            </a:r>
            <a:r>
              <a:rPr lang="it-IT" dirty="0" err="1" smtClean="0">
                <a:latin typeface="Arial Rounded MT Bold" pitchFamily="34" charset="0"/>
              </a:rPr>
              <a:t>miosina…</a:t>
            </a:r>
            <a:r>
              <a:rPr lang="it-IT" dirty="0" smtClean="0">
                <a:latin typeface="Arial Rounded MT Bold" pitchFamily="34" charset="0"/>
              </a:rPr>
              <a:t>.)  </a:t>
            </a:r>
            <a:r>
              <a:rPr lang="it-IT" baseline="30000" dirty="0" smtClean="0">
                <a:latin typeface="Arial Rounded MT Bold" pitchFamily="34" charset="0"/>
              </a:rPr>
              <a:t> </a:t>
            </a:r>
            <a:r>
              <a:rPr lang="it-IT" dirty="0" smtClean="0">
                <a:latin typeface="Arial Rounded MT Bold" pitchFamily="34" charset="0"/>
              </a:rPr>
              <a:t>                 </a:t>
            </a:r>
            <a:r>
              <a:rPr lang="it-IT" dirty="0" smtClean="0">
                <a:solidFill>
                  <a:srgbClr val="FF0000"/>
                </a:solidFill>
              </a:rPr>
              <a:t>Effetti nicotinici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6372200" y="6309320"/>
            <a:ext cx="79208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213" y="620687"/>
            <a:ext cx="6835171" cy="487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t="47594"/>
          <a:stretch>
            <a:fillRect/>
          </a:stretch>
        </p:blipFill>
        <p:spPr bwMode="auto">
          <a:xfrm>
            <a:off x="236554" y="6053781"/>
            <a:ext cx="8727934" cy="74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563888" y="116632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B: recettore </a:t>
            </a:r>
            <a:r>
              <a:rPr lang="it-IT" dirty="0" err="1" smtClean="0"/>
              <a:t>Nm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94210" name="AutoShape 2" descr="Risultati immagini per placca neuromuscolare recettori nicotinic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4212" name="AutoShape 4" descr="Risultati immagini per placca neuromuscolare recettori nicotinic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979613" y="404813"/>
            <a:ext cx="4533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>
                <a:solidFill>
                  <a:srgbClr val="FFFF00"/>
                </a:solidFill>
                <a:latin typeface="Comic Sans MS" pitchFamily="66" charset="0"/>
              </a:rPr>
              <a:t>Anticolinesterasici</a:t>
            </a:r>
          </a:p>
        </p:txBody>
      </p:sp>
      <p:sp>
        <p:nvSpPr>
          <p:cNvPr id="37891" name="Rectangle 8"/>
          <p:cNvSpPr>
            <a:spLocks noChangeArrowheads="1"/>
          </p:cNvSpPr>
          <p:nvPr/>
        </p:nvSpPr>
        <p:spPr bwMode="auto">
          <a:xfrm>
            <a:off x="685800" y="1600200"/>
            <a:ext cx="8278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66FFFF"/>
                </a:solidFill>
                <a:latin typeface="Comic Sans MS" pitchFamily="66" charset="0"/>
              </a:rPr>
              <a:t>Inibitori “irreversibili” (organofosfati)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600">
                <a:solidFill>
                  <a:srgbClr val="FFFFFF"/>
                </a:solidFill>
                <a:latin typeface="Comic Sans MS" pitchFamily="66" charset="0"/>
              </a:rPr>
              <a:t>Gas nervini: sarin, tabun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600">
                <a:solidFill>
                  <a:srgbClr val="FFFFFF"/>
                </a:solidFill>
                <a:latin typeface="Comic Sans MS" pitchFamily="66" charset="0"/>
              </a:rPr>
              <a:t>Insetticidi: malathion, parathion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600">
                <a:solidFill>
                  <a:srgbClr val="FFFFFF"/>
                </a:solidFill>
                <a:latin typeface="Comic Sans MS" pitchFamily="66" charset="0"/>
              </a:rPr>
              <a:t>Agenti terapeutici: echothiophate, isoflurophate</a:t>
            </a:r>
          </a:p>
          <a:p>
            <a:pPr marL="742950" lvl="1" indent="-285750">
              <a:spcBef>
                <a:spcPct val="20000"/>
              </a:spcBef>
            </a:pPr>
            <a:endParaRPr lang="en-US" sz="2800">
              <a:solidFill>
                <a:srgbClr val="FFFFFF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66FFFF"/>
                </a:solidFill>
                <a:latin typeface="Comic Sans MS" pitchFamily="66" charset="0"/>
              </a:rPr>
              <a:t>Agenti per la cura del morbo di Alzheimer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FFFFFF"/>
                </a:solidFill>
                <a:latin typeface="Comic Sans MS" pitchFamily="66" charset="0"/>
              </a:rPr>
              <a:t>Donepezil, etc..</a:t>
            </a:r>
          </a:p>
        </p:txBody>
      </p:sp>
      <p:pic>
        <p:nvPicPr>
          <p:cNvPr id="3789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4538" y="2357438"/>
            <a:ext cx="1839912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69863" y="476250"/>
            <a:ext cx="8737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omic Sans MS" pitchFamily="66" charset="0"/>
              </a:rPr>
              <a:t>Organofosfati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711200" y="1524000"/>
            <a:ext cx="772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85750" indent="-285750">
              <a:spcBef>
                <a:spcPct val="50000"/>
              </a:spcBef>
              <a:buFontTx/>
              <a:buChar char="•"/>
            </a:pPr>
            <a:r>
              <a:rPr lang="en-US" sz="3200" dirty="0" err="1">
                <a:solidFill>
                  <a:srgbClr val="66FFFF"/>
                </a:solidFill>
                <a:latin typeface="Comic Sans MS" pitchFamily="66" charset="0"/>
              </a:rPr>
              <a:t>Trattamento</a:t>
            </a:r>
            <a:r>
              <a:rPr lang="en-US" sz="3200" dirty="0">
                <a:solidFill>
                  <a:srgbClr val="66FFFF"/>
                </a:solidFill>
                <a:latin typeface="Comic Sans MS" pitchFamily="66" charset="0"/>
              </a:rPr>
              <a:t> del glaucoma</a:t>
            </a:r>
          </a:p>
          <a:p>
            <a:pPr marL="285750" indent="-285750">
              <a:spcBef>
                <a:spcPct val="50000"/>
              </a:spcBef>
              <a:buFontTx/>
              <a:buChar char="•"/>
            </a:pPr>
            <a:r>
              <a:rPr lang="en-US" sz="3200" dirty="0" err="1">
                <a:solidFill>
                  <a:srgbClr val="66FFFF"/>
                </a:solidFill>
                <a:latin typeface="Comic Sans MS" pitchFamily="66" charset="0"/>
              </a:rPr>
              <a:t>Insetticidi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malathion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Diazanon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 marL="685800" lvl="1" indent="-22860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negli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insetti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vengono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convertiti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composti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estremamente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tossici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;</a:t>
            </a:r>
          </a:p>
          <a:p>
            <a:pPr marL="685800" lvl="1" indent="-22860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nei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mammiferi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vengono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convertiti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per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ossidazione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composti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meno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tossici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; 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66FFFF"/>
                </a:solidFill>
                <a:latin typeface="Comic Sans MS" pitchFamily="66" charset="0"/>
              </a:rPr>
              <a:t>Gas </a:t>
            </a:r>
            <a:r>
              <a:rPr lang="en-US" sz="3200" dirty="0" err="1">
                <a:solidFill>
                  <a:srgbClr val="66FFFF"/>
                </a:solidFill>
                <a:latin typeface="Comic Sans MS" pitchFamily="66" charset="0"/>
              </a:rPr>
              <a:t>nervini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soman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tabun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sarin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 marL="685800" lvl="1" indent="-22860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sviluppati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per la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loro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volatilità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e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il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rapido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omic Sans MS" pitchFamily="66" charset="0"/>
              </a:rPr>
              <a:t>assorbimento</a:t>
            </a:r>
            <a:r>
              <a:rPr lang="en-US" sz="2800" dirty="0">
                <a:solidFill>
                  <a:schemeClr val="bg1"/>
                </a:solidFill>
                <a:latin typeface="Comic Sans MS" pitchFamily="66" charset="0"/>
              </a:rPr>
              <a:t> 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51520" y="3501008"/>
            <a:ext cx="9361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/>
              <a:t>Sito catalitico</a:t>
            </a:r>
            <a:endParaRPr lang="it-IT" sz="1200" dirty="0"/>
          </a:p>
        </p:txBody>
      </p:sp>
      <p:sp>
        <p:nvSpPr>
          <p:cNvPr id="5" name="Rettangolo 4"/>
          <p:cNvSpPr/>
          <p:nvPr/>
        </p:nvSpPr>
        <p:spPr>
          <a:xfrm>
            <a:off x="2771800" y="3284984"/>
            <a:ext cx="9361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/>
              <a:t>Sito anionico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object 2"/>
          <p:cNvSpPr/>
          <p:nvPr/>
        </p:nvSpPr>
        <p:spPr>
          <a:xfrm>
            <a:off x="376237" y="836612"/>
            <a:ext cx="8443912" cy="5891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467544" y="0"/>
            <a:ext cx="8340725" cy="71691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marL="12700" marR="5080" lvl="0" indent="1209040" defTabSz="91440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Rappresentazione schematica dell</a:t>
            </a:r>
            <a:r>
              <a:rPr kumimoji="0" lang="it-IT" sz="24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S PGothic"/>
                <a:cs typeface="MS PGothic"/>
              </a:rPr>
              <a:t>’</a:t>
            </a:r>
            <a:r>
              <a:rPr kumimoji="0" lang="it-IT" sz="2400" b="0" i="0" u="none" strike="noStrike" kern="0" cap="none" spc="-5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enzima 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acetilcolinesterasi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e dei recettori muscarinico e</a:t>
            </a:r>
            <a:r>
              <a:rPr kumimoji="0" lang="it-IT" sz="2400" b="0" i="0" u="none" strike="noStrike" kern="0" cap="none" spc="-10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nicotinico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S PGothic"/>
              <a:cs typeface="MS P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620687"/>
            <a:ext cx="8684772" cy="56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2646360" y="212760"/>
            <a:ext cx="33656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9973"/>
                </a:solidFill>
                <a:latin typeface="Calibri"/>
              </a:rPr>
              <a:t>LE MALATTIE DEMENTIGENE</a:t>
            </a:r>
            <a:endParaRPr/>
          </a:p>
        </p:txBody>
      </p:sp>
      <p:sp>
        <p:nvSpPr>
          <p:cNvPr id="113" name="CustomShape 2"/>
          <p:cNvSpPr/>
          <p:nvPr/>
        </p:nvSpPr>
        <p:spPr>
          <a:xfrm>
            <a:off x="826920" y="907920"/>
            <a:ext cx="7417080" cy="502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b="1" i="1">
                <a:solidFill>
                  <a:srgbClr val="009973"/>
                </a:solidFill>
                <a:latin typeface="Calibri"/>
              </a:rPr>
              <a:t>DEMENZA DI ALZHEIMER (DAT)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002060"/>
                </a:solidFill>
                <a:latin typeface="Calibri"/>
              </a:rPr>
              <a:t>.   Forma più nota e diffusa di demenza degenerativa. Tutti i comparti mnesici sono coinvolti. La memoria a lungo termine procedurale è relativamente risparmiata nelle fasi iniziali della malattia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b="1" i="1">
                <a:solidFill>
                  <a:srgbClr val="009973"/>
                </a:solidFill>
                <a:latin typeface="Calibri"/>
              </a:rPr>
              <a:t>DEMENZA DI  TIPO FRONTALE (DFT)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>
                <a:solidFill>
                  <a:srgbClr val="002060"/>
                </a:solidFill>
                <a:latin typeface="Calibri"/>
              </a:rPr>
              <a:t>    	</a:t>
            </a:r>
            <a:r>
              <a:rPr lang="it-IT" sz="1600">
                <a:solidFill>
                  <a:srgbClr val="002060"/>
                </a:solidFill>
                <a:latin typeface="Calibri"/>
              </a:rPr>
              <a:t>.   Precoce coinvolgimento della personalità e del carattere. Mantenimento di processi mnesici per tempi variabili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>
                <a:solidFill>
                  <a:srgbClr val="002060"/>
                </a:solidFill>
                <a:latin typeface="Calibri"/>
              </a:rPr>
              <a:t>	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 i="1">
                <a:solidFill>
                  <a:srgbClr val="009973"/>
                </a:solidFill>
                <a:latin typeface="Calibri"/>
              </a:rPr>
              <a:t>DEMENZA VASCOLARE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002060"/>
                </a:solidFill>
                <a:latin typeface="Calibri"/>
              </a:rPr>
              <a:t>.   Quadro neuropsicologico variabile e non univoco, assenza di specificità nei deficit cognitivi o nel disturbo mnesico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b="1" i="1">
                <a:solidFill>
                  <a:srgbClr val="009973"/>
                </a:solidFill>
                <a:latin typeface="Calibri"/>
              </a:rPr>
              <a:t>PSEUDODEMENZA DEPRESSIVA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600" b="1">
                <a:solidFill>
                  <a:srgbClr val="002060"/>
                </a:solidFill>
                <a:latin typeface="Calibri"/>
              </a:rPr>
              <a:t>	</a:t>
            </a:r>
            <a:r>
              <a:rPr lang="it-IT" sz="1600">
                <a:solidFill>
                  <a:srgbClr val="002060"/>
                </a:solidFill>
                <a:latin typeface="Calibri"/>
              </a:rPr>
              <a:t>.   Diagnosi differenziale tra sindrome depressiva e demenza nell’anziano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b="1" i="1">
                <a:solidFill>
                  <a:srgbClr val="009973"/>
                </a:solidFill>
                <a:latin typeface="Calibri"/>
              </a:rPr>
              <a:t>DISTURBO DI MEMORIA ASSOCIATO ALL’ETA’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002060"/>
                </a:solidFill>
                <a:latin typeface="Calibri"/>
              </a:rPr>
              <a:t>.   Impossibile al momento attuale distinguere il disturbo di memoria dell’anziano che evolverà in demenza da quello che non evolverà in demenza</a:t>
            </a:r>
            <a:endParaRPr/>
          </a:p>
        </p:txBody>
      </p:sp>
      <p:sp>
        <p:nvSpPr>
          <p:cNvPr id="114" name="Line 3"/>
          <p:cNvSpPr/>
          <p:nvPr/>
        </p:nvSpPr>
        <p:spPr>
          <a:xfrm>
            <a:off x="684360" y="620640"/>
            <a:ext cx="7632720" cy="0"/>
          </a:xfrm>
          <a:prstGeom prst="line">
            <a:avLst/>
          </a:prstGeom>
          <a:ln w="28440">
            <a:solidFill>
              <a:srgbClr val="00CC98"/>
            </a:solidFill>
            <a:miter/>
          </a:ln>
        </p:spPr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2832120" y="149400"/>
            <a:ext cx="346860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9973"/>
                </a:solidFill>
                <a:latin typeface="Calibri"/>
                <a:ea typeface="Times New Roman"/>
              </a:rPr>
              <a:t>ALZHEIMER - PATOGENESI</a:t>
            </a:r>
            <a:endParaRPr/>
          </a:p>
        </p:txBody>
      </p:sp>
      <p:sp>
        <p:nvSpPr>
          <p:cNvPr id="117" name="CustomShape 2"/>
          <p:cNvSpPr/>
          <p:nvPr/>
        </p:nvSpPr>
        <p:spPr>
          <a:xfrm>
            <a:off x="826920" y="692280"/>
            <a:ext cx="7693200" cy="82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16165D"/>
                </a:solidFill>
                <a:latin typeface="Calibri"/>
                <a:ea typeface="Times New Roman"/>
              </a:rPr>
              <a:t>AD è un disordine neurodegenerativo progressivo che rappresenta la principale causa di demenza nell’anziano. La malattia si caratterizza per il declino lento ed inesorabile della memoria e della funzione cognitiva.</a:t>
            </a:r>
            <a:endParaRPr/>
          </a:p>
        </p:txBody>
      </p:sp>
      <p:pic>
        <p:nvPicPr>
          <p:cNvPr id="118" name="Picture 4"/>
          <p:cNvPicPr/>
          <p:nvPr/>
        </p:nvPicPr>
        <p:blipFill>
          <a:blip r:embed="rId2" cstate="print"/>
          <a:stretch/>
        </p:blipFill>
        <p:spPr>
          <a:xfrm>
            <a:off x="1905120" y="1989000"/>
            <a:ext cx="5943600" cy="4133880"/>
          </a:xfrm>
          <a:prstGeom prst="rect">
            <a:avLst/>
          </a:prstGeom>
          <a:ln>
            <a:noFill/>
          </a:ln>
        </p:spPr>
      </p:pic>
      <p:sp>
        <p:nvSpPr>
          <p:cNvPr id="119" name="Line 3"/>
          <p:cNvSpPr/>
          <p:nvPr/>
        </p:nvSpPr>
        <p:spPr>
          <a:xfrm>
            <a:off x="826920" y="620640"/>
            <a:ext cx="7632720" cy="0"/>
          </a:xfrm>
          <a:prstGeom prst="line">
            <a:avLst/>
          </a:prstGeom>
          <a:ln w="28440">
            <a:solidFill>
              <a:srgbClr val="00CC98"/>
            </a:solidFill>
            <a:miter/>
          </a:ln>
        </p:spPr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685800" y="76320"/>
            <a:ext cx="78487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 b="1">
                <a:solidFill>
                  <a:srgbClr val="009973"/>
                </a:solidFill>
                <a:latin typeface="Calibri"/>
              </a:rPr>
              <a:t>IPOTESI PATOGENETICA DELLA MALATTIA DI ALZHEIMER</a:t>
            </a:r>
            <a:endParaRPr/>
          </a:p>
        </p:txBody>
      </p:sp>
      <p:sp>
        <p:nvSpPr>
          <p:cNvPr id="153" name="CustomShape 2"/>
          <p:cNvSpPr/>
          <p:nvPr/>
        </p:nvSpPr>
        <p:spPr>
          <a:xfrm>
            <a:off x="380880" y="1523880"/>
            <a:ext cx="1238400" cy="83844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2000" b="1">
                <a:solidFill>
                  <a:srgbClr val="008000"/>
                </a:solidFill>
                <a:latin typeface="Calibri"/>
              </a:rPr>
              <a:t>APOE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 b="1">
                <a:solidFill>
                  <a:srgbClr val="008000"/>
                </a:solidFill>
                <a:latin typeface="Calibri"/>
              </a:rPr>
              <a:t>ESTROGENI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 b="1">
                <a:solidFill>
                  <a:srgbClr val="008000"/>
                </a:solidFill>
                <a:latin typeface="Calibri"/>
              </a:rPr>
              <a:t>?</a:t>
            </a:r>
            <a:endParaRPr/>
          </a:p>
        </p:txBody>
      </p:sp>
      <p:sp>
        <p:nvSpPr>
          <p:cNvPr id="154" name="CustomShape 3"/>
          <p:cNvSpPr/>
          <p:nvPr/>
        </p:nvSpPr>
        <p:spPr>
          <a:xfrm>
            <a:off x="1828800" y="2971800"/>
            <a:ext cx="1447920" cy="533520"/>
          </a:xfrm>
          <a:prstGeom prst="rect">
            <a:avLst/>
          </a:prstGeom>
          <a:solidFill>
            <a:srgbClr val="3333CC"/>
          </a:solidFill>
          <a:ln w="9360">
            <a:solidFill>
              <a:srgbClr val="3333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Deposizione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di b-amiloide</a:t>
            </a:r>
            <a:endParaRPr/>
          </a:p>
        </p:txBody>
      </p:sp>
      <p:sp>
        <p:nvSpPr>
          <p:cNvPr id="155" name="CustomShape 4"/>
          <p:cNvSpPr/>
          <p:nvPr/>
        </p:nvSpPr>
        <p:spPr>
          <a:xfrm>
            <a:off x="228600" y="4648320"/>
            <a:ext cx="2471760" cy="1600200"/>
          </a:xfrm>
          <a:prstGeom prst="rect">
            <a:avLst/>
          </a:prstGeom>
          <a:solidFill>
            <a:srgbClr val="FF0066"/>
          </a:solidFill>
          <a:ln w="93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CCFF"/>
                </a:solidFill>
                <a:latin typeface="Calibri"/>
              </a:rPr>
              <a:t>Meccanismi aggiuntivi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CCFF"/>
                </a:solidFill>
                <a:latin typeface="Calibri"/>
              </a:rPr>
              <a:t>che portano a una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CCFF"/>
                </a:solidFill>
                <a:latin typeface="Calibri"/>
              </a:rPr>
              <a:t>neurodegenerazione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CCFF"/>
                </a:solidFill>
                <a:latin typeface="Calibri"/>
              </a:rPr>
              <a:t>selettiva o a una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CCFF"/>
                </a:solidFill>
                <a:latin typeface="Calibri"/>
              </a:rPr>
              <a:t>compromissione dei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CCFF"/>
                </a:solidFill>
                <a:latin typeface="Calibri"/>
              </a:rPr>
              <a:t>meccanismi di riparazione</a:t>
            </a:r>
            <a:endParaRPr/>
          </a:p>
        </p:txBody>
      </p:sp>
      <p:sp>
        <p:nvSpPr>
          <p:cNvPr id="156" name="CustomShape 5"/>
          <p:cNvSpPr/>
          <p:nvPr/>
        </p:nvSpPr>
        <p:spPr>
          <a:xfrm>
            <a:off x="2819520" y="685800"/>
            <a:ext cx="2976480" cy="685800"/>
          </a:xfrm>
          <a:prstGeom prst="rect">
            <a:avLst/>
          </a:prstGeom>
          <a:solidFill>
            <a:srgbClr val="009900"/>
          </a:solidFill>
          <a:ln w="9360">
            <a:solidFill>
              <a:srgbClr val="66FF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Mutazioni fattori ambientali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Alterazioni neurotrasmettitoriali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Alterazioni della PKC</a:t>
            </a:r>
            <a:endParaRPr/>
          </a:p>
        </p:txBody>
      </p:sp>
      <p:sp>
        <p:nvSpPr>
          <p:cNvPr id="157" name="CustomShape 6"/>
          <p:cNvSpPr/>
          <p:nvPr/>
        </p:nvSpPr>
        <p:spPr>
          <a:xfrm>
            <a:off x="2895480" y="1771560"/>
            <a:ext cx="2540160" cy="609840"/>
          </a:xfrm>
          <a:prstGeom prst="rect">
            <a:avLst/>
          </a:prstGeom>
          <a:solidFill>
            <a:srgbClr val="00CC99"/>
          </a:solidFill>
          <a:ln w="9360">
            <a:solidFill>
              <a:srgbClr val="66FF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3333CC"/>
                </a:solidFill>
                <a:latin typeface="Calibri"/>
              </a:rPr>
              <a:t>Alterato metabolismo o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3333CC"/>
                </a:solidFill>
                <a:latin typeface="Calibri"/>
              </a:rPr>
              <a:t>Secrezione di APP solubile</a:t>
            </a:r>
            <a:endParaRPr/>
          </a:p>
        </p:txBody>
      </p:sp>
      <p:sp>
        <p:nvSpPr>
          <p:cNvPr id="158" name="CustomShape 7"/>
          <p:cNvSpPr/>
          <p:nvPr/>
        </p:nvSpPr>
        <p:spPr>
          <a:xfrm>
            <a:off x="3429000" y="2743200"/>
            <a:ext cx="2151000" cy="609480"/>
          </a:xfrm>
          <a:prstGeom prst="rect">
            <a:avLst/>
          </a:prstGeom>
          <a:solidFill>
            <a:srgbClr val="CC66FF"/>
          </a:solidFill>
          <a:ln w="9360">
            <a:solidFill>
              <a:srgbClr val="66FF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66FF33"/>
                </a:solidFill>
                <a:latin typeface="Calibri"/>
              </a:rPr>
              <a:t>Eccesso di formazione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66FF33"/>
                </a:solidFill>
                <a:latin typeface="Calibri"/>
              </a:rPr>
              <a:t>di </a:t>
            </a:r>
            <a:r>
              <a:rPr lang="el-GR" sz="1400">
                <a:solidFill>
                  <a:srgbClr val="66FF33"/>
                </a:solidFill>
                <a:latin typeface="Calibri"/>
                <a:ea typeface="Arial"/>
              </a:rPr>
              <a:t>β</a:t>
            </a:r>
            <a:r>
              <a:rPr lang="it-IT" sz="1400">
                <a:solidFill>
                  <a:srgbClr val="66FF33"/>
                </a:solidFill>
                <a:latin typeface="Calibri"/>
              </a:rPr>
              <a:t>-amiloide</a:t>
            </a:r>
            <a:endParaRPr/>
          </a:p>
        </p:txBody>
      </p:sp>
      <p:sp>
        <p:nvSpPr>
          <p:cNvPr id="159" name="CustomShape 8"/>
          <p:cNvSpPr/>
          <p:nvPr/>
        </p:nvSpPr>
        <p:spPr>
          <a:xfrm>
            <a:off x="3200400" y="3657600"/>
            <a:ext cx="3243240" cy="838080"/>
          </a:xfrm>
          <a:prstGeom prst="rect">
            <a:avLst/>
          </a:prstGeom>
          <a:solidFill>
            <a:srgbClr val="D60093"/>
          </a:solidFill>
          <a:ln w="9360">
            <a:solidFill>
              <a:srgbClr val="66FF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Neurodegenerazione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Formazione delle placche neuritiche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00"/>
                </a:solidFill>
                <a:latin typeface="Calibri"/>
              </a:rPr>
              <a:t>e dei gomitoli neurofibrillari</a:t>
            </a:r>
            <a:endParaRPr/>
          </a:p>
        </p:txBody>
      </p:sp>
      <p:sp>
        <p:nvSpPr>
          <p:cNvPr id="160" name="CustomShape 9"/>
          <p:cNvSpPr/>
          <p:nvPr/>
        </p:nvSpPr>
        <p:spPr>
          <a:xfrm>
            <a:off x="3200400" y="4724280"/>
            <a:ext cx="3408480" cy="914400"/>
          </a:xfrm>
          <a:prstGeom prst="rect">
            <a:avLst/>
          </a:prstGeom>
          <a:solidFill>
            <a:srgbClr val="CC0000"/>
          </a:solidFill>
          <a:ln w="9360">
            <a:solidFill>
              <a:srgbClr val="3333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FF"/>
                </a:solidFill>
                <a:latin typeface="Calibri"/>
              </a:rPr>
              <a:t>Danno neuronale, perdita di sinapsi,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FF"/>
                </a:solidFill>
                <a:latin typeface="Calibri"/>
              </a:rPr>
              <a:t>alterazione dei neurotrasmettitori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FFFF"/>
                </a:solidFill>
                <a:latin typeface="Calibri"/>
              </a:rPr>
              <a:t>(prominente trasmissione colinergica)</a:t>
            </a:r>
            <a:endParaRPr/>
          </a:p>
        </p:txBody>
      </p:sp>
      <p:sp>
        <p:nvSpPr>
          <p:cNvPr id="161" name="CustomShape 10"/>
          <p:cNvSpPr/>
          <p:nvPr/>
        </p:nvSpPr>
        <p:spPr>
          <a:xfrm>
            <a:off x="3809880" y="6095880"/>
            <a:ext cx="1981440" cy="304920"/>
          </a:xfrm>
          <a:prstGeom prst="rect">
            <a:avLst/>
          </a:prstGeom>
          <a:solidFill>
            <a:srgbClr val="CCCCFF"/>
          </a:solidFill>
          <a:ln w="9360">
            <a:solidFill>
              <a:srgbClr val="3333C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3333CC"/>
                </a:solidFill>
                <a:latin typeface="Calibri"/>
              </a:rPr>
              <a:t>Perdita funzionale</a:t>
            </a:r>
            <a:endParaRPr/>
          </a:p>
        </p:txBody>
      </p:sp>
      <p:sp>
        <p:nvSpPr>
          <p:cNvPr id="162" name="CustomShape 11"/>
          <p:cNvSpPr/>
          <p:nvPr/>
        </p:nvSpPr>
        <p:spPr>
          <a:xfrm>
            <a:off x="7315200" y="1066680"/>
            <a:ext cx="1433520" cy="1143000"/>
          </a:xfrm>
          <a:prstGeom prst="rect">
            <a:avLst/>
          </a:prstGeom>
          <a:solidFill>
            <a:srgbClr val="FFFF00"/>
          </a:solidFill>
          <a:ln w="93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0000"/>
                </a:solidFill>
                <a:latin typeface="Calibri"/>
              </a:rPr>
              <a:t>Fattori genetici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0000"/>
                </a:solidFill>
                <a:latin typeface="Calibri"/>
              </a:rPr>
              <a:t>(causa, rischio,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0000"/>
                </a:solidFill>
                <a:latin typeface="Calibri"/>
              </a:rPr>
              <a:t>velocità di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CC0000"/>
                </a:solidFill>
                <a:latin typeface="Calibri"/>
              </a:rPr>
              <a:t>Progressione)</a:t>
            </a:r>
            <a:endParaRPr/>
          </a:p>
        </p:txBody>
      </p:sp>
      <p:sp>
        <p:nvSpPr>
          <p:cNvPr id="163" name="CustomShape 12"/>
          <p:cNvSpPr/>
          <p:nvPr/>
        </p:nvSpPr>
        <p:spPr>
          <a:xfrm>
            <a:off x="6400800" y="2514600"/>
            <a:ext cx="2419200" cy="609480"/>
          </a:xfrm>
          <a:prstGeom prst="rect">
            <a:avLst/>
          </a:prstGeom>
          <a:solidFill>
            <a:srgbClr val="66FF33"/>
          </a:solidFill>
          <a:ln w="9360">
            <a:solidFill>
              <a:srgbClr val="66FF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Meccanismi infiammatori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Stress ossidativo</a:t>
            </a:r>
            <a:endParaRPr/>
          </a:p>
        </p:txBody>
      </p:sp>
      <p:sp>
        <p:nvSpPr>
          <p:cNvPr id="164" name="CustomShape 13"/>
          <p:cNvSpPr/>
          <p:nvPr/>
        </p:nvSpPr>
        <p:spPr>
          <a:xfrm>
            <a:off x="7391520" y="3657600"/>
            <a:ext cx="1357200" cy="1981080"/>
          </a:xfrm>
          <a:prstGeom prst="rect">
            <a:avLst/>
          </a:prstGeom>
          <a:solidFill>
            <a:srgbClr val="CCCCFF"/>
          </a:solidFill>
          <a:ln w="93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Effetti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Neurotossici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Anormale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Fosforilazione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Proteine Tau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Eccesso di Ca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1400">
                <a:solidFill>
                  <a:srgbClr val="FF0066"/>
                </a:solidFill>
                <a:latin typeface="Calibri"/>
              </a:rPr>
              <a:t>intracellulare</a:t>
            </a:r>
            <a:endParaRPr/>
          </a:p>
        </p:txBody>
      </p:sp>
      <p:sp>
        <p:nvSpPr>
          <p:cNvPr id="165" name="Line 14"/>
          <p:cNvSpPr/>
          <p:nvPr/>
        </p:nvSpPr>
        <p:spPr>
          <a:xfrm flipH="1">
            <a:off x="838080" y="2421000"/>
            <a:ext cx="61920" cy="207468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66" name="Line 15"/>
          <p:cNvSpPr/>
          <p:nvPr/>
        </p:nvSpPr>
        <p:spPr>
          <a:xfrm flipV="1">
            <a:off x="1619280" y="1125360"/>
            <a:ext cx="990720" cy="45720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67" name="Line 16"/>
          <p:cNvSpPr/>
          <p:nvPr/>
        </p:nvSpPr>
        <p:spPr>
          <a:xfrm>
            <a:off x="1187280" y="2349360"/>
            <a:ext cx="565200" cy="47016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68" name="Line 17"/>
          <p:cNvSpPr/>
          <p:nvPr/>
        </p:nvSpPr>
        <p:spPr>
          <a:xfrm>
            <a:off x="2209680" y="3657600"/>
            <a:ext cx="914400" cy="45720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69" name="Line 18"/>
          <p:cNvSpPr/>
          <p:nvPr/>
        </p:nvSpPr>
        <p:spPr>
          <a:xfrm>
            <a:off x="1763640" y="1989000"/>
            <a:ext cx="1067040" cy="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0" name="Line 19"/>
          <p:cNvSpPr/>
          <p:nvPr/>
        </p:nvSpPr>
        <p:spPr>
          <a:xfrm flipH="1">
            <a:off x="2514600" y="2819520"/>
            <a:ext cx="838080" cy="7596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1" name="Line 20"/>
          <p:cNvSpPr/>
          <p:nvPr/>
        </p:nvSpPr>
        <p:spPr>
          <a:xfrm>
            <a:off x="4191120" y="1438200"/>
            <a:ext cx="0" cy="22860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2" name="Line 21"/>
          <p:cNvSpPr/>
          <p:nvPr/>
        </p:nvSpPr>
        <p:spPr>
          <a:xfrm>
            <a:off x="4191120" y="2514600"/>
            <a:ext cx="0" cy="22860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3" name="Line 22"/>
          <p:cNvSpPr/>
          <p:nvPr/>
        </p:nvSpPr>
        <p:spPr>
          <a:xfrm>
            <a:off x="4572000" y="4495680"/>
            <a:ext cx="0" cy="22860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4" name="Line 23"/>
          <p:cNvSpPr/>
          <p:nvPr/>
        </p:nvSpPr>
        <p:spPr>
          <a:xfrm>
            <a:off x="4648320" y="5715000"/>
            <a:ext cx="0" cy="30492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5" name="Line 24"/>
          <p:cNvSpPr/>
          <p:nvPr/>
        </p:nvSpPr>
        <p:spPr>
          <a:xfrm flipH="1">
            <a:off x="5943600" y="1676520"/>
            <a:ext cx="1371600" cy="30456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6" name="Line 25"/>
          <p:cNvSpPr/>
          <p:nvPr/>
        </p:nvSpPr>
        <p:spPr>
          <a:xfrm>
            <a:off x="5867280" y="3200400"/>
            <a:ext cx="1295640" cy="38088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7" name="Line 26"/>
          <p:cNvSpPr/>
          <p:nvPr/>
        </p:nvSpPr>
        <p:spPr>
          <a:xfrm flipH="1">
            <a:off x="6934320" y="4191120"/>
            <a:ext cx="380880" cy="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8" name="Line 27"/>
          <p:cNvSpPr/>
          <p:nvPr/>
        </p:nvSpPr>
        <p:spPr>
          <a:xfrm>
            <a:off x="8077320" y="3124080"/>
            <a:ext cx="0" cy="457200"/>
          </a:xfrm>
          <a:prstGeom prst="line">
            <a:avLst/>
          </a:prstGeom>
          <a:ln w="38160">
            <a:solidFill>
              <a:srgbClr val="00664D"/>
            </a:solidFill>
            <a:miter/>
            <a:tailEnd type="triangle" w="med" len="med"/>
          </a:ln>
        </p:spPr>
      </p:sp>
      <p:sp>
        <p:nvSpPr>
          <p:cNvPr id="179" name="Line 28"/>
          <p:cNvSpPr/>
          <p:nvPr/>
        </p:nvSpPr>
        <p:spPr>
          <a:xfrm>
            <a:off x="684360" y="549360"/>
            <a:ext cx="7632720" cy="0"/>
          </a:xfrm>
          <a:prstGeom prst="line">
            <a:avLst/>
          </a:prstGeom>
          <a:ln w="28440">
            <a:solidFill>
              <a:srgbClr val="00CC98"/>
            </a:solidFill>
            <a:miter/>
          </a:ln>
        </p:spPr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71925"/>
          </a:xfrm>
        </p:spPr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634764" cy="508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ttangolo 4"/>
          <p:cNvSpPr>
            <a:spLocks noChangeArrowheads="1"/>
          </p:cNvSpPr>
          <p:nvPr/>
        </p:nvSpPr>
        <p:spPr bwMode="auto">
          <a:xfrm>
            <a:off x="251520" y="5229200"/>
            <a:ext cx="84296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Degli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enzimi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noti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come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secretasi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scindono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l’APP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in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frammenti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e se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agiscono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le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secretasi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l-GR" sz="1800" dirty="0">
                <a:solidFill>
                  <a:schemeClr val="bg1"/>
                </a:solidFill>
                <a:latin typeface="Gill Sans MT" pitchFamily="34" charset="0"/>
              </a:rPr>
              <a:t>β</a:t>
            </a:r>
            <a:r>
              <a:rPr lang="it-IT" sz="1800" dirty="0">
                <a:solidFill>
                  <a:schemeClr val="bg1"/>
                </a:solidFill>
                <a:latin typeface="Gill Sans MT" pitchFamily="34" charset="0"/>
              </a:rPr>
              <a:t> e </a:t>
            </a:r>
            <a:r>
              <a:rPr lang="el-GR" sz="1800" dirty="0">
                <a:solidFill>
                  <a:schemeClr val="bg1"/>
                </a:solidFill>
                <a:latin typeface="Gill Sans MT" pitchFamily="34" charset="0"/>
              </a:rPr>
              <a:t>γ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si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forma la </a:t>
            </a:r>
            <a:r>
              <a:rPr lang="el-GR" sz="1800" dirty="0">
                <a:solidFill>
                  <a:schemeClr val="bg1"/>
                </a:solidFill>
                <a:latin typeface="Gill Sans MT" pitchFamily="34" charset="0"/>
              </a:rPr>
              <a:t>β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</a:rPr>
              <a:t>-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Amiloide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che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è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estremamente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importante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nella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patogenesi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della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Malattia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di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ea typeface="ＭＳ Ｐゴシック" pitchFamily="34" charset="-128"/>
              </a:rPr>
              <a:t> Alzheimer. </a:t>
            </a:r>
            <a:endParaRPr lang="en-US" sz="1800" dirty="0" smtClean="0">
              <a:solidFill>
                <a:schemeClr val="bg1"/>
              </a:solidFill>
              <a:latin typeface="Gill Sans MT" pitchFamily="34" charset="0"/>
              <a:ea typeface="ＭＳ Ｐゴシック" pitchFamily="34" charset="-128"/>
            </a:endParaRPr>
          </a:p>
          <a:p>
            <a:pPr algn="just" eaLnBrk="0" hangingPunct="0"/>
            <a:r>
              <a:rPr lang="en-US" sz="1800" dirty="0" err="1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Normalmente</a:t>
            </a:r>
            <a:r>
              <a:rPr lang="en-US" sz="1800" dirty="0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 è </a:t>
            </a:r>
            <a:r>
              <a:rPr lang="en-US" sz="1800" dirty="0" err="1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l’alfa</a:t>
            </a:r>
            <a:r>
              <a:rPr lang="en-US" sz="1800" dirty="0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che</a:t>
            </a:r>
            <a:r>
              <a:rPr lang="en-US" sz="1800" dirty="0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taglia</a:t>
            </a:r>
            <a:r>
              <a:rPr lang="en-US" sz="1800" dirty="0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 prima  e poi </a:t>
            </a:r>
            <a:r>
              <a:rPr lang="en-US" sz="1800" dirty="0" err="1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interviene</a:t>
            </a:r>
            <a:r>
              <a:rPr lang="en-US" sz="1800" dirty="0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 la gamma, </a:t>
            </a:r>
            <a:r>
              <a:rPr lang="en-US" sz="1800" dirty="0" err="1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perchè</a:t>
            </a:r>
            <a:r>
              <a:rPr lang="en-US" sz="1800" dirty="0" smtClean="0">
                <a:solidFill>
                  <a:srgbClr val="FF0000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it-IT" sz="1800" dirty="0">
                <a:solidFill>
                  <a:srgbClr val="FF0000"/>
                </a:solidFill>
              </a:rPr>
              <a:t>l</a:t>
            </a:r>
            <a:r>
              <a:rPr lang="it-IT" sz="1800" dirty="0" smtClean="0">
                <a:solidFill>
                  <a:srgbClr val="FF0000"/>
                </a:solidFill>
              </a:rPr>
              <a:t>a beta e l’alfa secretasi competono tra i loro e se taglia una, non taglia l’altra. </a:t>
            </a:r>
          </a:p>
          <a:p>
            <a:pPr algn="just" eaLnBrk="0" hangingPunct="0"/>
            <a:endParaRPr lang="en-US" sz="1800" dirty="0">
              <a:latin typeface="Gill Sans MT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16800" cy="4627563"/>
          </a:xfrm>
        </p:spPr>
      </p:pic>
      <p:sp>
        <p:nvSpPr>
          <p:cNvPr id="22531" name="Rettangolo 4"/>
          <p:cNvSpPr>
            <a:spLocks noChangeArrowheads="1"/>
          </p:cNvSpPr>
          <p:nvPr/>
        </p:nvSpPr>
        <p:spPr bwMode="auto">
          <a:xfrm>
            <a:off x="0" y="5013325"/>
            <a:ext cx="8358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1400" dirty="0"/>
              <a:t>Se ha tagliato beta e gamma secretasi si forma il </a:t>
            </a:r>
            <a:r>
              <a:rPr lang="el-GR" sz="1800" dirty="0">
                <a:latin typeface="Gill Sans MT" pitchFamily="34" charset="0"/>
              </a:rPr>
              <a:t>β</a:t>
            </a:r>
            <a:r>
              <a:rPr lang="en-US" sz="1800" dirty="0">
                <a:latin typeface="Gill Sans MT" pitchFamily="34" charset="0"/>
              </a:rPr>
              <a:t>-</a:t>
            </a:r>
            <a:r>
              <a:rPr lang="en-US" sz="1800" dirty="0" err="1">
                <a:latin typeface="Gill Sans MT" pitchFamily="34" charset="0"/>
              </a:rPr>
              <a:t>Amiloide</a:t>
            </a:r>
            <a:r>
              <a:rPr lang="en-US" sz="1800" dirty="0">
                <a:latin typeface="Gill Sans MT" pitchFamily="34" charset="0"/>
              </a:rPr>
              <a:t>.</a:t>
            </a:r>
          </a:p>
          <a:p>
            <a:pPr algn="just" eaLnBrk="0" hangingPunct="0"/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Tali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frammenti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  </a:t>
            </a:r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si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 smtClean="0">
                <a:latin typeface="Gill Sans MT" pitchFamily="34" charset="0"/>
                <a:ea typeface="ＭＳ Ｐゴシック" pitchFamily="34" charset="-128"/>
              </a:rPr>
              <a:t>aggregano</a:t>
            </a:r>
            <a:r>
              <a:rPr lang="en-US" sz="1800" dirty="0" smtClean="0"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 smtClean="0">
                <a:latin typeface="Gill Sans MT" pitchFamily="34" charset="0"/>
                <a:ea typeface="ＭＳ Ｐゴシック" pitchFamily="34" charset="-128"/>
              </a:rPr>
              <a:t>all’esterno</a:t>
            </a:r>
            <a:r>
              <a:rPr lang="en-US" sz="1800" dirty="0" smtClean="0"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della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cellula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 nervosa, </a:t>
            </a:r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formando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 le </a:t>
            </a:r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Placche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sz="1800" dirty="0" err="1">
                <a:latin typeface="Gill Sans MT" pitchFamily="34" charset="0"/>
                <a:ea typeface="ＭＳ Ｐゴシック" pitchFamily="34" charset="-128"/>
              </a:rPr>
              <a:t>Amiloidi</a:t>
            </a:r>
            <a:r>
              <a:rPr lang="en-US" sz="1800" dirty="0">
                <a:latin typeface="Gill Sans MT" pitchFamily="34" charset="0"/>
                <a:ea typeface="ＭＳ Ｐゴシック" pitchFamily="34" charset="-128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1324</Words>
  <Application>Microsoft Office PowerPoint</Application>
  <PresentationFormat>Presentazione su schermo (4:3)</PresentationFormat>
  <Paragraphs>341</Paragraphs>
  <Slides>121</Slides>
  <Notes>9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121</vt:i4>
      </vt:variant>
    </vt:vector>
  </HeadingPairs>
  <TitlesOfParts>
    <vt:vector size="123" baseType="lpstr">
      <vt:lpstr>Tema di Office</vt:lpstr>
      <vt:lpstr>ISIS/Draw Sketch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RECETTORI PER L’ACETILCOLINA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Localizzazione dei RM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Proprietario</dc:creator>
  <cp:lastModifiedBy>Proprietario</cp:lastModifiedBy>
  <cp:revision>60</cp:revision>
  <dcterms:created xsi:type="dcterms:W3CDTF">2016-09-09T14:51:44Z</dcterms:created>
  <dcterms:modified xsi:type="dcterms:W3CDTF">2016-10-04T16:57:53Z</dcterms:modified>
</cp:coreProperties>
</file>