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350" r:id="rId2"/>
    <p:sldId id="315" r:id="rId3"/>
    <p:sldId id="346" r:id="rId4"/>
    <p:sldId id="347" r:id="rId5"/>
    <p:sldId id="349" r:id="rId6"/>
    <p:sldId id="348" r:id="rId7"/>
    <p:sldId id="314" r:id="rId8"/>
    <p:sldId id="342" r:id="rId9"/>
    <p:sldId id="351" r:id="rId10"/>
    <p:sldId id="258" r:id="rId11"/>
    <p:sldId id="256" r:id="rId12"/>
    <p:sldId id="371" r:id="rId13"/>
    <p:sldId id="362" r:id="rId14"/>
    <p:sldId id="330" r:id="rId15"/>
    <p:sldId id="337" r:id="rId16"/>
    <p:sldId id="336" r:id="rId17"/>
    <p:sldId id="332" r:id="rId18"/>
    <p:sldId id="329" r:id="rId19"/>
    <p:sldId id="354" r:id="rId20"/>
    <p:sldId id="356" r:id="rId21"/>
    <p:sldId id="324" r:id="rId22"/>
    <p:sldId id="325" r:id="rId23"/>
    <p:sldId id="363" r:id="rId24"/>
    <p:sldId id="364" r:id="rId25"/>
    <p:sldId id="365" r:id="rId26"/>
    <p:sldId id="366" r:id="rId27"/>
    <p:sldId id="367" r:id="rId28"/>
    <p:sldId id="368" r:id="rId29"/>
    <p:sldId id="369" r:id="rId30"/>
    <p:sldId id="370" r:id="rId31"/>
    <p:sldId id="357" r:id="rId32"/>
    <p:sldId id="358" r:id="rId33"/>
    <p:sldId id="328" r:id="rId34"/>
    <p:sldId id="359" r:id="rId35"/>
    <p:sldId id="267" r:id="rId36"/>
    <p:sldId id="360" r:id="rId37"/>
    <p:sldId id="271" r:id="rId38"/>
    <p:sldId id="272" r:id="rId39"/>
    <p:sldId id="361" r:id="rId40"/>
    <p:sldId id="322" r:id="rId41"/>
    <p:sldId id="343" r:id="rId42"/>
    <p:sldId id="339" r:id="rId43"/>
    <p:sldId id="257" r:id="rId44"/>
    <p:sldId id="309" r:id="rId45"/>
    <p:sldId id="321" r:id="rId46"/>
    <p:sldId id="372" r:id="rId47"/>
    <p:sldId id="285" r:id="rId48"/>
    <p:sldId id="286" r:id="rId49"/>
    <p:sldId id="277" r:id="rId50"/>
    <p:sldId id="278" r:id="rId51"/>
    <p:sldId id="279" r:id="rId52"/>
    <p:sldId id="280" r:id="rId53"/>
    <p:sldId id="374" r:id="rId54"/>
    <p:sldId id="373" r:id="rId55"/>
    <p:sldId id="287" r:id="rId56"/>
    <p:sldId id="288" r:id="rId57"/>
    <p:sldId id="375" r:id="rId58"/>
    <p:sldId id="320" r:id="rId59"/>
    <p:sldId id="273" r:id="rId60"/>
    <p:sldId id="274" r:id="rId61"/>
    <p:sldId id="275" r:id="rId62"/>
    <p:sldId id="276" r:id="rId63"/>
    <p:sldId id="289" r:id="rId64"/>
    <p:sldId id="290" r:id="rId65"/>
    <p:sldId id="291" r:id="rId66"/>
    <p:sldId id="292" r:id="rId67"/>
    <p:sldId id="341" r:id="rId68"/>
    <p:sldId id="376" r:id="rId69"/>
    <p:sldId id="377" r:id="rId70"/>
    <p:sldId id="318" r:id="rId71"/>
    <p:sldId id="378" r:id="rId72"/>
    <p:sldId id="379" r:id="rId73"/>
    <p:sldId id="380" r:id="rId74"/>
    <p:sldId id="381" r:id="rId75"/>
    <p:sldId id="326" r:id="rId76"/>
    <p:sldId id="316" r:id="rId77"/>
    <p:sldId id="317" r:id="rId78"/>
    <p:sldId id="294" r:id="rId79"/>
    <p:sldId id="293" r:id="rId80"/>
    <p:sldId id="295" r:id="rId81"/>
    <p:sldId id="296" r:id="rId82"/>
    <p:sldId id="297" r:id="rId83"/>
    <p:sldId id="298" r:id="rId84"/>
    <p:sldId id="299" r:id="rId85"/>
    <p:sldId id="300" r:id="rId86"/>
    <p:sldId id="301" r:id="rId87"/>
    <p:sldId id="319" r:id="rId88"/>
    <p:sldId id="302" r:id="rId89"/>
    <p:sldId id="303" r:id="rId90"/>
    <p:sldId id="304" r:id="rId91"/>
    <p:sldId id="382" r:id="rId92"/>
    <p:sldId id="305" r:id="rId93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8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445A976-15CE-4FD1-992F-201DE7C2094A}" type="datetimeFigureOut">
              <a:rPr lang="it-IT"/>
              <a:pPr>
                <a:defRPr/>
              </a:pPr>
              <a:t>12/10/2016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5FA34DE-3302-4C52-936A-A9CAA23E39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D2858FB-0246-438F-93EF-5813BE84E641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it-IT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it-IT" smtClean="0"/>
              <a:t>Inotropo= forza contrazione</a:t>
            </a:r>
          </a:p>
          <a:p>
            <a:pPr>
              <a:spcBef>
                <a:spcPct val="0"/>
              </a:spcBef>
            </a:pPr>
            <a:r>
              <a:rPr lang="it-IT" smtClean="0"/>
              <a:t>Cronotropo= frequenza contrazione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10D9D-EF2B-4219-9865-41FD9D52997D}" type="datetimeFigureOut">
              <a:rPr lang="nl-BE"/>
              <a:pPr>
                <a:defRPr/>
              </a:pPr>
              <a:t>12/10/2016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219CA-AF59-476B-812C-834882E8375F}" type="slidenum">
              <a:rPr lang="nl-BE"/>
              <a:pPr>
                <a:defRPr/>
              </a:pPr>
              <a:t>‹N›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10B63-20E4-4EA5-8682-1EA3338C14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AB0503B-1776-480D-AD08-812B39F3E97E}" type="datetimeFigureOut">
              <a:rPr lang="it-IT"/>
              <a:pPr>
                <a:defRPr/>
              </a:pPr>
              <a:t>12/10/2016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AF3275-BF74-4648-B6A6-E23B865D93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Slide"/>
          <p:cNvPicPr>
            <a:picLocks noChangeAspect="1"/>
          </p:cNvPicPr>
          <p:nvPr/>
        </p:nvPicPr>
        <p:blipFill>
          <a:blip r:embed="rId2" cstate="print"/>
          <a:srcRect l="7071" t="4762" r="7408" b="23814"/>
          <a:stretch>
            <a:fillRect/>
          </a:stretch>
        </p:blipFill>
        <p:spPr bwMode="auto">
          <a:xfrm>
            <a:off x="755650" y="836613"/>
            <a:ext cx="7820025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CasellaDiTesto 2"/>
          <p:cNvSpPr txBox="1">
            <a:spLocks noChangeArrowheads="1"/>
          </p:cNvSpPr>
          <p:nvPr/>
        </p:nvSpPr>
        <p:spPr bwMode="auto">
          <a:xfrm>
            <a:off x="2268538" y="188913"/>
            <a:ext cx="4679950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>
                <a:solidFill>
                  <a:srgbClr val="FF0000"/>
                </a:solidFill>
                <a:latin typeface="Calibri" pitchFamily="34" charset="0"/>
              </a:rPr>
              <a:t>FARMACI E SISTEMA ADRENERGICO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ormoni e stres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613"/>
            <a:ext cx="601345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50825" y="0"/>
            <a:ext cx="86423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800">
                <a:latin typeface="Calibri" pitchFamily="34" charset="0"/>
              </a:rPr>
              <a:t>Il sistema ortosimpatico è parte di un sistema neuro-endocrino dedicato alle risposte allo stress</a:t>
            </a:r>
          </a:p>
        </p:txBody>
      </p:sp>
      <p:pic>
        <p:nvPicPr>
          <p:cNvPr id="16388" name="Picture 2" descr="Risultati immagini per stress circuito neuroendocri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4054475"/>
            <a:ext cx="3563937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z="1800">
              <a:solidFill>
                <a:srgbClr val="000000"/>
              </a:solidFill>
            </a:endParaRPr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333375"/>
            <a:ext cx="8702675" cy="6159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z="1800">
              <a:solidFill>
                <a:srgbClr val="000000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6513" y="0"/>
            <a:ext cx="9170988" cy="6731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z="1800">
              <a:solidFill>
                <a:srgbClr val="000000"/>
              </a:solidFill>
            </a:endParaRPr>
          </a:p>
        </p:txBody>
      </p:sp>
      <p:pic>
        <p:nvPicPr>
          <p:cNvPr id="20482" name="Picture 2" descr="36849150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0"/>
            <a:ext cx="8891588" cy="4560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z="1800">
              <a:solidFill>
                <a:srgbClr val="000000"/>
              </a:solidFill>
            </a:endParaRPr>
          </a:p>
        </p:txBody>
      </p:sp>
      <p:pic>
        <p:nvPicPr>
          <p:cNvPr id="21507" name="Slide"/>
          <p:cNvPicPr>
            <a:picLocks noChangeAspect="1"/>
          </p:cNvPicPr>
          <p:nvPr/>
        </p:nvPicPr>
        <p:blipFill>
          <a:blip r:embed="rId2" cstate="print"/>
          <a:srcRect l="12794" r="10101"/>
          <a:stretch>
            <a:fillRect/>
          </a:stretch>
        </p:blipFill>
        <p:spPr bwMode="auto">
          <a:xfrm>
            <a:off x="1116013" y="17463"/>
            <a:ext cx="7418387" cy="680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z="1800">
              <a:solidFill>
                <a:srgbClr val="000000"/>
              </a:solidFill>
            </a:endParaRPr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575"/>
          <a:stretch>
            <a:fillRect/>
          </a:stretch>
        </p:blipFill>
        <p:spPr>
          <a:xfrm>
            <a:off x="4716463" y="0"/>
            <a:ext cx="4427537" cy="6858000"/>
          </a:xfrm>
        </p:spPr>
      </p:pic>
      <p:pic>
        <p:nvPicPr>
          <p:cNvPr id="22532" name="Slide"/>
          <p:cNvPicPr>
            <a:picLocks noChangeAspect="1"/>
          </p:cNvPicPr>
          <p:nvPr/>
        </p:nvPicPr>
        <p:blipFill>
          <a:blip r:embed="rId3" cstate="print"/>
          <a:srcRect l="6734" t="14288" r="8418" b="56679"/>
          <a:stretch>
            <a:fillRect/>
          </a:stretch>
        </p:blipFill>
        <p:spPr bwMode="auto">
          <a:xfrm>
            <a:off x="107950" y="692150"/>
            <a:ext cx="4625975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Slide"/>
          <p:cNvPicPr>
            <a:picLocks noChangeAspect="1"/>
          </p:cNvPicPr>
          <p:nvPr/>
        </p:nvPicPr>
        <p:blipFill>
          <a:blip r:embed="rId4" cstate="print"/>
          <a:srcRect l="8418" t="58107" r="35017" b="32864"/>
          <a:stretch>
            <a:fillRect/>
          </a:stretch>
        </p:blipFill>
        <p:spPr bwMode="auto">
          <a:xfrm>
            <a:off x="107950" y="1773238"/>
            <a:ext cx="45958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CasellaDiTesto 6"/>
          <p:cNvSpPr txBox="1">
            <a:spLocks noChangeArrowheads="1"/>
          </p:cNvSpPr>
          <p:nvPr/>
        </p:nvSpPr>
        <p:spPr bwMode="auto">
          <a:xfrm>
            <a:off x="971550" y="333375"/>
            <a:ext cx="295275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b="1">
                <a:latin typeface="Calibri" pitchFamily="34" charset="0"/>
              </a:rPr>
              <a:t>Muscolatura liscia vasale</a:t>
            </a:r>
          </a:p>
        </p:txBody>
      </p:sp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5" cstate="print"/>
          <a:srcRect t="70079" r="19948"/>
          <a:stretch>
            <a:fillRect/>
          </a:stretch>
        </p:blipFill>
        <p:spPr bwMode="auto">
          <a:xfrm>
            <a:off x="0" y="2897188"/>
            <a:ext cx="4716463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CasellaDiTesto 8"/>
          <p:cNvSpPr txBox="1">
            <a:spLocks noChangeArrowheads="1"/>
          </p:cNvSpPr>
          <p:nvPr/>
        </p:nvSpPr>
        <p:spPr bwMode="auto">
          <a:xfrm>
            <a:off x="1042988" y="2349500"/>
            <a:ext cx="1944687" cy="3063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>
                <a:latin typeface="Calibri" pitchFamily="34" charset="0"/>
              </a:rPr>
              <a:t>Dei muscoli scheletrici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Slide"/>
          <p:cNvPicPr>
            <a:picLocks noChangeAspect="1"/>
          </p:cNvPicPr>
          <p:nvPr/>
        </p:nvPicPr>
        <p:blipFill>
          <a:blip r:embed="rId2" cstate="print"/>
          <a:srcRect l="9969" r="8031" b="23624"/>
          <a:stretch>
            <a:fillRect/>
          </a:stretch>
        </p:blipFill>
        <p:spPr bwMode="auto">
          <a:xfrm>
            <a:off x="971550" y="620713"/>
            <a:ext cx="7497763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1042988" y="981075"/>
            <a:ext cx="7273925" cy="46085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>
                <a:solidFill>
                  <a:schemeClr val="bg1"/>
                </a:solidFill>
                <a:latin typeface="Calibri" pitchFamily="34" charset="0"/>
              </a:rPr>
              <a:t>PREMESSE DA RICORDARE</a:t>
            </a:r>
          </a:p>
          <a:p>
            <a:pPr>
              <a:spcBef>
                <a:spcPct val="50000"/>
              </a:spcBef>
            </a:pPr>
            <a:endParaRPr lang="it-IT" b="1">
              <a:solidFill>
                <a:schemeClr val="bg1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it-IT" sz="2000" b="1">
                <a:solidFill>
                  <a:schemeClr val="bg1"/>
                </a:solidFill>
                <a:latin typeface="Calibri" pitchFamily="34" charset="0"/>
              </a:rPr>
              <a:t>I farmaci attivi sui recettori adrenergici sono importanti modulatori delle funzioni cardio-circolatorie e respiratorie</a:t>
            </a:r>
          </a:p>
          <a:p>
            <a:pPr>
              <a:spcBef>
                <a:spcPct val="50000"/>
              </a:spcBef>
            </a:pPr>
            <a:r>
              <a:rPr lang="it-IT" sz="2000" b="1">
                <a:solidFill>
                  <a:schemeClr val="bg1"/>
                </a:solidFill>
                <a:latin typeface="Calibri" pitchFamily="34" charset="0"/>
              </a:rPr>
              <a:t>E’ importante ricordare che in quasi tutte le condizioni mediche è utile deprimere le funzioni cardio-circolatorie: importanza dei farmaci antagonisti</a:t>
            </a:r>
          </a:p>
          <a:p>
            <a:pPr>
              <a:spcBef>
                <a:spcPct val="50000"/>
              </a:spcBef>
            </a:pPr>
            <a:r>
              <a:rPr lang="it-IT" sz="2000" b="1">
                <a:solidFill>
                  <a:schemeClr val="bg1"/>
                </a:solidFill>
                <a:latin typeface="Calibri" pitchFamily="34" charset="0"/>
              </a:rPr>
              <a:t>La funzione sotto controllo adrenergico che è utile potenziare è quella broncodilatatoria: importanza dei farmaci beta-agonisti</a:t>
            </a:r>
          </a:p>
          <a:p>
            <a:pPr>
              <a:spcBef>
                <a:spcPct val="50000"/>
              </a:spcBef>
            </a:pPr>
            <a:r>
              <a:rPr lang="it-IT" sz="2000" b="1">
                <a:solidFill>
                  <a:schemeClr val="bg1"/>
                </a:solidFill>
                <a:latin typeface="Calibri" pitchFamily="34" charset="0"/>
              </a:rPr>
              <a:t>Dati i ruoli contrapposti che sono richiesti ai farmaci attivi sui recettori adrenergici, la specificità recettoriale è un requisito importante</a:t>
            </a:r>
          </a:p>
        </p:txBody>
      </p:sp>
      <p:sp>
        <p:nvSpPr>
          <p:cNvPr id="3" name="Freccia a sinistra 2"/>
          <p:cNvSpPr/>
          <p:nvPr/>
        </p:nvSpPr>
        <p:spPr>
          <a:xfrm>
            <a:off x="7885113" y="3068638"/>
            <a:ext cx="790575" cy="288925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" name="Freccia a sinistra 3"/>
          <p:cNvSpPr/>
          <p:nvPr/>
        </p:nvSpPr>
        <p:spPr>
          <a:xfrm>
            <a:off x="7885113" y="3860800"/>
            <a:ext cx="790575" cy="28892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" name="Freccia a sinistra 4"/>
          <p:cNvSpPr/>
          <p:nvPr/>
        </p:nvSpPr>
        <p:spPr>
          <a:xfrm>
            <a:off x="7885113" y="4724400"/>
            <a:ext cx="790575" cy="288925"/>
          </a:xfrm>
          <a:prstGeom prst="leftArrow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"/>
          <p:cNvPicPr>
            <a:picLocks noChangeAspect="1"/>
          </p:cNvPicPr>
          <p:nvPr/>
        </p:nvPicPr>
        <p:blipFill>
          <a:blip r:embed="rId3" cstate="print"/>
          <a:srcRect l="5386" t="31911" r="24580" b="8572"/>
          <a:stretch>
            <a:fillRect/>
          </a:stretch>
        </p:blipFill>
        <p:spPr bwMode="auto">
          <a:xfrm>
            <a:off x="0" y="2276475"/>
            <a:ext cx="3563938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de"/>
          <p:cNvPicPr>
            <a:picLocks noChangeAspect="1"/>
          </p:cNvPicPr>
          <p:nvPr/>
        </p:nvPicPr>
        <p:blipFill>
          <a:blip r:embed="rId3" cstate="print"/>
          <a:srcRect l="5386" t="31911" r="5386" b="8572"/>
          <a:stretch>
            <a:fillRect/>
          </a:stretch>
        </p:blipFill>
        <p:spPr bwMode="auto">
          <a:xfrm>
            <a:off x="0" y="692150"/>
            <a:ext cx="37211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ccia in giù 2"/>
          <p:cNvSpPr/>
          <p:nvPr/>
        </p:nvSpPr>
        <p:spPr>
          <a:xfrm>
            <a:off x="5076825" y="5013325"/>
            <a:ext cx="935038" cy="100806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Slide"/>
          <p:cNvPicPr>
            <a:picLocks noChangeAspect="1"/>
          </p:cNvPicPr>
          <p:nvPr/>
        </p:nvPicPr>
        <p:blipFill>
          <a:blip r:embed="rId2" cstate="print"/>
          <a:srcRect l="6367" t="5537" r="8031" b="11073"/>
          <a:stretch>
            <a:fillRect/>
          </a:stretch>
        </p:blipFill>
        <p:spPr bwMode="auto">
          <a:xfrm>
            <a:off x="582613" y="388938"/>
            <a:ext cx="7827962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z="1800">
              <a:solidFill>
                <a:srgbClr val="000000"/>
              </a:solidFill>
            </a:endParaRP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11125"/>
            <a:ext cx="8743950" cy="6557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Slide"/>
          <p:cNvPicPr>
            <a:picLocks noChangeAspect="1"/>
          </p:cNvPicPr>
          <p:nvPr/>
        </p:nvPicPr>
        <p:blipFill>
          <a:blip r:embed="rId2" cstate="print"/>
          <a:srcRect l="6645" t="3691" r="7199" b="5168"/>
          <a:stretch>
            <a:fillRect/>
          </a:stretch>
        </p:blipFill>
        <p:spPr bwMode="auto">
          <a:xfrm>
            <a:off x="-36513" y="0"/>
            <a:ext cx="7878763" cy="624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ttangolo 2"/>
          <p:cNvSpPr>
            <a:spLocks noChangeArrowheads="1"/>
          </p:cNvSpPr>
          <p:nvPr/>
        </p:nvSpPr>
        <p:spPr bwMode="auto">
          <a:xfrm>
            <a:off x="6480175" y="4437063"/>
            <a:ext cx="2555875" cy="23082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latin typeface="Calibri" pitchFamily="34" charset="0"/>
              </a:rPr>
              <a:t>Lo shock settico è la conseguenza del passaggio dell'infezione nel circolo sanguigno, con conseguente massiccia liberazione dei mediatori dell'infiammazione, tra cui l'istamina che aumenta la vasodilatazione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Slide"/>
          <p:cNvPicPr>
            <a:picLocks noChangeAspect="1"/>
          </p:cNvPicPr>
          <p:nvPr/>
        </p:nvPicPr>
        <p:blipFill>
          <a:blip r:embed="rId2" cstate="print"/>
          <a:srcRect l="8307" t="2953" r="7475" b="3322"/>
          <a:stretch>
            <a:fillRect/>
          </a:stretch>
        </p:blipFill>
        <p:spPr bwMode="auto">
          <a:xfrm>
            <a:off x="0" y="0"/>
            <a:ext cx="7700963" cy="642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ttangolo 2"/>
          <p:cNvSpPr>
            <a:spLocks noChangeArrowheads="1"/>
          </p:cNvSpPr>
          <p:nvPr/>
        </p:nvSpPr>
        <p:spPr bwMode="auto">
          <a:xfrm>
            <a:off x="6480175" y="4144963"/>
            <a:ext cx="2555875" cy="23082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latin typeface="Calibri" pitchFamily="34" charset="0"/>
              </a:rPr>
              <a:t>Lo shock cardiogeno è causato da insufficienza circolatoria, per l'incapacità del cuore di espletare la funzione di pompa. 	</a:t>
            </a:r>
          </a:p>
          <a:p>
            <a:r>
              <a:rPr lang="it-IT" sz="1600">
                <a:latin typeface="Calibri" pitchFamily="34" charset="0"/>
              </a:rPr>
              <a:t>Può dipendere da: scompenso cardiaco, infarto miocardico, aritmie, ed embolia polmonare.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z="1800">
              <a:solidFill>
                <a:srgbClr val="000000"/>
              </a:solidFill>
            </a:endParaRPr>
          </a:p>
        </p:txBody>
      </p:sp>
      <p:pic>
        <p:nvPicPr>
          <p:cNvPr id="450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542"/>
          <a:stretch>
            <a:fillRect/>
          </a:stretch>
        </p:blipFill>
        <p:spPr>
          <a:xfrm>
            <a:off x="0" y="0"/>
            <a:ext cx="6137275" cy="3519488"/>
          </a:xfrm>
        </p:spPr>
      </p:pic>
      <p:pic>
        <p:nvPicPr>
          <p:cNvPr id="45060" name="Slide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29013"/>
            <a:ext cx="4379913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Slide"/>
          <p:cNvPicPr>
            <a:picLocks noChangeAspect="1"/>
          </p:cNvPicPr>
          <p:nvPr/>
        </p:nvPicPr>
        <p:blipFill>
          <a:blip r:embed="rId4" cstate="print"/>
          <a:srcRect l="54729" t="18375" r="37798" b="71397"/>
          <a:stretch>
            <a:fillRect/>
          </a:stretch>
        </p:blipFill>
        <p:spPr bwMode="auto">
          <a:xfrm>
            <a:off x="3995738" y="3933825"/>
            <a:ext cx="230187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Slide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3536950"/>
            <a:ext cx="4643438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Slide"/>
          <p:cNvPicPr>
            <a:picLocks noChangeAspect="1"/>
          </p:cNvPicPr>
          <p:nvPr/>
        </p:nvPicPr>
        <p:blipFill>
          <a:blip r:embed="rId6" cstate="print"/>
          <a:srcRect l="4330" t="17323" r="47247" b="54597"/>
          <a:stretch>
            <a:fillRect/>
          </a:stretch>
        </p:blipFill>
        <p:spPr bwMode="auto">
          <a:xfrm>
            <a:off x="7956550" y="5229225"/>
            <a:ext cx="1328738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Slide"/>
          <p:cNvPicPr>
            <a:picLocks noChangeAspect="1"/>
          </p:cNvPicPr>
          <p:nvPr/>
        </p:nvPicPr>
        <p:blipFill>
          <a:blip r:embed="rId2" cstate="print"/>
          <a:srcRect l="7071" t="4762" r="7408" b="4762"/>
          <a:stretch>
            <a:fillRect/>
          </a:stretch>
        </p:blipFill>
        <p:spPr bwMode="auto">
          <a:xfrm>
            <a:off x="650875" y="515938"/>
            <a:ext cx="7862888" cy="588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6946" name="Group 2"/>
          <p:cNvGraphicFramePr>
            <a:graphicFrameLocks noGrp="1"/>
          </p:cNvGraphicFramePr>
          <p:nvPr/>
        </p:nvGraphicFramePr>
        <p:xfrm>
          <a:off x="468313" y="1773238"/>
          <a:ext cx="8229600" cy="4899152"/>
        </p:xfrm>
        <a:graphic>
          <a:graphicData uri="http://schemas.openxmlformats.org/drawingml/2006/table">
            <a:tbl>
              <a:tblPr/>
              <a:tblGrid>
                <a:gridCol w="1728787"/>
                <a:gridCol w="1511300"/>
                <a:gridCol w="2932113"/>
                <a:gridCol w="2057400"/>
              </a:tblGrid>
              <a:tr h="1041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Vasi sanguigni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ß</a:t>
                      </a: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-1, </a:t>
                      </a: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ß</a:t>
                      </a: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Dilatazione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Contrazione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41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Cuore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ß</a:t>
                      </a: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Effetto inotropo e cronotropo positivo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Eff. inotropo e cronotropo negativo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41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Muscolatura scheletrica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ß</a:t>
                      </a: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-1, </a:t>
                      </a: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ß</a:t>
                      </a: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Tremori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↑ </a:t>
                      </a: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massa muscolare e velocità di contr. muscolare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Diminuzione tremori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41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Bronchi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ß</a:t>
                      </a: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Dilatazione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Contrazione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7133" name="Text Box 29"/>
          <p:cNvSpPr txBox="1">
            <a:spLocks noChangeArrowheads="1"/>
          </p:cNvSpPr>
          <p:nvPr/>
        </p:nvSpPr>
        <p:spPr bwMode="auto">
          <a:xfrm>
            <a:off x="446088" y="1196975"/>
            <a:ext cx="82677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>
                <a:latin typeface="Times New Roman" pitchFamily="18" charset="0"/>
              </a:rPr>
              <a:t>Tessuto           Recettore	  Stimolazione	            Inibizione</a:t>
            </a:r>
            <a:endParaRPr lang="fr-FR" sz="2400">
              <a:latin typeface="Times New Roman" pitchFamily="18" charset="0"/>
            </a:endParaRPr>
          </a:p>
        </p:txBody>
      </p:sp>
      <p:sp>
        <p:nvSpPr>
          <p:cNvPr id="47134" name="Text Box 30"/>
          <p:cNvSpPr txBox="1">
            <a:spLocks noChangeArrowheads="1"/>
          </p:cNvSpPr>
          <p:nvPr/>
        </p:nvSpPr>
        <p:spPr bwMode="auto">
          <a:xfrm>
            <a:off x="1187450" y="9080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sz="2400">
              <a:latin typeface="Times New Roman" pitchFamily="18" charset="0"/>
            </a:endParaRPr>
          </a:p>
        </p:txBody>
      </p:sp>
      <p:sp>
        <p:nvSpPr>
          <p:cNvPr id="47135" name="Text Box 31"/>
          <p:cNvSpPr txBox="1">
            <a:spLocks noChangeArrowheads="1"/>
          </p:cNvSpPr>
          <p:nvPr/>
        </p:nvSpPr>
        <p:spPr bwMode="auto">
          <a:xfrm>
            <a:off x="533400" y="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sz="2400">
              <a:latin typeface="Times New Roman" pitchFamily="18" charset="0"/>
            </a:endParaRPr>
          </a:p>
        </p:txBody>
      </p:sp>
      <p:sp>
        <p:nvSpPr>
          <p:cNvPr id="47136" name="Text Box 32"/>
          <p:cNvSpPr txBox="1">
            <a:spLocks noChangeArrowheads="1"/>
          </p:cNvSpPr>
          <p:nvPr/>
        </p:nvSpPr>
        <p:spPr bwMode="auto">
          <a:xfrm>
            <a:off x="357188" y="193675"/>
            <a:ext cx="84851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400" b="1">
                <a:solidFill>
                  <a:srgbClr val="66FF33"/>
                </a:solidFill>
                <a:latin typeface="Comic Sans MS" pitchFamily="66" charset="0"/>
              </a:rPr>
              <a:t>Alcune localizzazioni dei recettori  beta adrenergici ed </a:t>
            </a:r>
          </a:p>
          <a:p>
            <a:pPr algn="ctr"/>
            <a:r>
              <a:rPr lang="it-IT" sz="2400" b="1">
                <a:solidFill>
                  <a:srgbClr val="66FF33"/>
                </a:solidFill>
                <a:latin typeface="Comic Sans MS" pitchFamily="66" charset="0"/>
              </a:rPr>
              <a:t>effetti in seguito a stimolazione e inibizione</a:t>
            </a:r>
            <a:endParaRPr lang="fr-FR" sz="2400" b="1">
              <a:solidFill>
                <a:srgbClr val="66FF33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/>
          <p:cNvPicPr>
            <a:picLocks noChangeAspect="1" noChangeArrowheads="1"/>
          </p:cNvPicPr>
          <p:nvPr/>
        </p:nvPicPr>
        <p:blipFill>
          <a:blip r:embed="rId2" cstate="print"/>
          <a:srcRect b="3098"/>
          <a:stretch>
            <a:fillRect/>
          </a:stretch>
        </p:blipFill>
        <p:spPr bwMode="auto">
          <a:xfrm>
            <a:off x="0" y="0"/>
            <a:ext cx="7829550" cy="378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 cstate="print"/>
          <a:srcRect r="8353" b="6956"/>
          <a:stretch>
            <a:fillRect/>
          </a:stretch>
        </p:blipFill>
        <p:spPr bwMode="auto">
          <a:xfrm>
            <a:off x="5857875" y="3852863"/>
            <a:ext cx="3286125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725"/>
            <a:ext cx="57245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z="1800">
              <a:solidFill>
                <a:srgbClr val="000000"/>
              </a:solidFill>
            </a:endParaRPr>
          </a:p>
        </p:txBody>
      </p:sp>
      <p:pic>
        <p:nvPicPr>
          <p:cNvPr id="512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00" b="378"/>
          <a:stretch>
            <a:fillRect/>
          </a:stretch>
        </p:blipFill>
        <p:spPr>
          <a:xfrm>
            <a:off x="539750" y="644525"/>
            <a:ext cx="8235950" cy="54625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Slide"/>
          <p:cNvPicPr>
            <a:picLocks noChangeAspect="1"/>
          </p:cNvPicPr>
          <p:nvPr/>
        </p:nvPicPr>
        <p:blipFill>
          <a:blip r:embed="rId2" cstate="print"/>
          <a:srcRect l="1108" t="7384" r="1384"/>
          <a:stretch>
            <a:fillRect/>
          </a:stretch>
        </p:blipFill>
        <p:spPr bwMode="auto">
          <a:xfrm>
            <a:off x="0" y="0"/>
            <a:ext cx="5875338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Risultati immagini per lipolisi"/>
          <p:cNvPicPr>
            <a:picLocks noChangeAspect="1" noChangeArrowheads="1"/>
          </p:cNvPicPr>
          <p:nvPr/>
        </p:nvPicPr>
        <p:blipFill>
          <a:blip r:embed="rId3" cstate="print"/>
          <a:srcRect t="2055" b="7709"/>
          <a:stretch>
            <a:fillRect/>
          </a:stretch>
        </p:blipFill>
        <p:spPr bwMode="auto">
          <a:xfrm>
            <a:off x="4064000" y="3471863"/>
            <a:ext cx="5045075" cy="34131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Freccia circolare a destra 5"/>
          <p:cNvSpPr/>
          <p:nvPr/>
        </p:nvSpPr>
        <p:spPr>
          <a:xfrm rot="18341584">
            <a:off x="3059113" y="3500438"/>
            <a:ext cx="576262" cy="122396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407696" y="386104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Decongestionanti nasali: nei bambini</a:t>
            </a:r>
          </a:p>
          <a:p>
            <a:r>
              <a:rPr lang="it-IT" sz="1200" dirty="0" smtClean="0"/>
              <a:t>i rischi superano i benefici. AIFA  2007 </a:t>
            </a:r>
            <a:r>
              <a:rPr lang="it-IT" sz="1200" dirty="0" err="1" smtClean="0"/>
              <a:t>–boll</a:t>
            </a:r>
            <a:r>
              <a:rPr lang="it-IT" sz="1200" dirty="0" smtClean="0"/>
              <a:t>. Farmacovigilanza</a:t>
            </a:r>
            <a:endParaRPr lang="it-IT" sz="12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6407696" y="0"/>
            <a:ext cx="273630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Decongestionanti nasali: nei bambini</a:t>
            </a:r>
          </a:p>
          <a:p>
            <a:r>
              <a:rPr lang="it-IT" sz="1200" dirty="0" smtClean="0"/>
              <a:t>i rischi superano i benefici. AIFA –</a:t>
            </a:r>
            <a:r>
              <a:rPr lang="en-US" sz="1200" dirty="0" err="1" smtClean="0"/>
              <a:t>Bif</a:t>
            </a:r>
            <a:r>
              <a:rPr lang="en-US" sz="1200" dirty="0" smtClean="0"/>
              <a:t> XIV N. 2 2007</a:t>
            </a:r>
            <a:r>
              <a:rPr lang="it-IT" sz="1200" dirty="0" smtClean="0"/>
              <a:t>Farmacovigilanza.</a:t>
            </a:r>
            <a:endParaRPr lang="it-IT" sz="12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atapresan TTS"/>
          <p:cNvPicPr>
            <a:picLocks noChangeAspect="1" noChangeArrowheads="1"/>
          </p:cNvPicPr>
          <p:nvPr/>
        </p:nvPicPr>
        <p:blipFill>
          <a:blip r:embed="rId3" cstate="print"/>
          <a:srcRect l="7980" t="22677" r="7980" b="7559"/>
          <a:stretch>
            <a:fillRect/>
          </a:stretch>
        </p:blipFill>
        <p:spPr bwMode="auto">
          <a:xfrm>
            <a:off x="467544" y="1988840"/>
            <a:ext cx="1793275" cy="2000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CasellaDiTesto 2"/>
          <p:cNvSpPr txBox="1">
            <a:spLocks noChangeArrowheads="1"/>
          </p:cNvSpPr>
          <p:nvPr/>
        </p:nvSpPr>
        <p:spPr bwMode="auto">
          <a:xfrm>
            <a:off x="3635375" y="2852738"/>
            <a:ext cx="5508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z="1800">
              <a:solidFill>
                <a:srgbClr val="000000"/>
              </a:solidFill>
            </a:endParaRPr>
          </a:p>
        </p:txBody>
      </p:sp>
      <p:pic>
        <p:nvPicPr>
          <p:cNvPr id="645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620713"/>
            <a:ext cx="7580312" cy="52308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Risultati immagini per muscolatura liscia contrazione"/>
          <p:cNvPicPr>
            <a:picLocks noChangeAspect="1" noChangeArrowheads="1"/>
          </p:cNvPicPr>
          <p:nvPr/>
        </p:nvPicPr>
        <p:blipFill>
          <a:blip r:embed="rId3" cstate="print"/>
          <a:srcRect l="47792" t="19528" r="21198" b="24153"/>
          <a:stretch>
            <a:fillRect/>
          </a:stretch>
        </p:blipFill>
        <p:spPr bwMode="auto">
          <a:xfrm>
            <a:off x="7510435" y="1340768"/>
            <a:ext cx="1633565" cy="2224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5"/>
          <p:cNvSpPr>
            <a:spLocks noChangeArrowheads="1"/>
          </p:cNvSpPr>
          <p:nvPr/>
        </p:nvSpPr>
        <p:spPr bwMode="auto">
          <a:xfrm>
            <a:off x="-2254250" y="23479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pic>
        <p:nvPicPr>
          <p:cNvPr id="73731" name="Picture 4" descr="asthma_lungs_cross_se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2825" y="184150"/>
            <a:ext cx="20256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Rectangle 6"/>
          <p:cNvSpPr>
            <a:spLocks noChangeArrowheads="1"/>
          </p:cNvSpPr>
          <p:nvPr/>
        </p:nvSpPr>
        <p:spPr bwMode="auto">
          <a:xfrm>
            <a:off x="987425" y="2625725"/>
            <a:ext cx="7623175" cy="3278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>
                <a:latin typeface="Verdana" pitchFamily="34" charset="0"/>
                <a:cs typeface="Times New Roman" pitchFamily="18" charset="0"/>
              </a:rPr>
              <a:t>I motivi per cui i farmaci beta-agonisti sono considerati doping sono molteplici e tutti legati all’effetto che ricorda la stimolazione del sistema nervoso vegetativo simpatico:</a:t>
            </a:r>
            <a:endParaRPr lang="it-IT">
              <a:latin typeface="Verdana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it-IT">
                <a:latin typeface="Verdana" pitchFamily="34" charset="0"/>
                <a:cs typeface="Times New Roman" pitchFamily="18" charset="0"/>
              </a:rPr>
              <a:t>1- aumento delle prestazioni cardiache</a:t>
            </a:r>
            <a:endParaRPr lang="it-IT">
              <a:latin typeface="Verdana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it-IT">
                <a:latin typeface="Verdana" pitchFamily="34" charset="0"/>
                <a:cs typeface="Times New Roman" pitchFamily="18" charset="0"/>
              </a:rPr>
              <a:t>2- aumento del calibro bronchiale</a:t>
            </a:r>
            <a:endParaRPr lang="it-IT">
              <a:latin typeface="Verdana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it-IT">
                <a:latin typeface="Verdana" pitchFamily="34" charset="0"/>
                <a:cs typeface="Times New Roman" pitchFamily="18" charset="0"/>
              </a:rPr>
              <a:t>3- aumento della vascolarizzazione del tessuto muscolare</a:t>
            </a:r>
            <a:endParaRPr lang="it-IT">
              <a:latin typeface="Verdana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it-IT">
                <a:latin typeface="Verdana" pitchFamily="34" charset="0"/>
                <a:cs typeface="Times New Roman" pitchFamily="18" charset="0"/>
              </a:rPr>
              <a:t>4- effetti metabolici che favoriscono la produzione di substrati energetici muscolari</a:t>
            </a:r>
            <a:endParaRPr lang="it-IT">
              <a:latin typeface="Verdana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it-IT">
                <a:latin typeface="Verdana" pitchFamily="34" charset="0"/>
                <a:cs typeface="Times New Roman" pitchFamily="18" charset="0"/>
              </a:rPr>
              <a:t>5- aumento della forza di contrazione muscolare</a:t>
            </a:r>
            <a:endParaRPr lang="it-IT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333375"/>
            <a:ext cx="8061325" cy="604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2060"/>
                </a:solidFill>
              </a:rPr>
              <a:t>Farmaci attivi sui recettori adrenergici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4525962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it-IT" sz="2800" dirty="0">
                <a:solidFill>
                  <a:srgbClr val="FF0000"/>
                </a:solidFill>
              </a:rPr>
              <a:t>Quelli che aumentano la risposta adrenergica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it-IT" sz="2800" dirty="0">
              <a:solidFill>
                <a:srgbClr val="FF0000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it-IT" dirty="0" err="1">
                <a:solidFill>
                  <a:srgbClr val="FF0000"/>
                </a:solidFill>
              </a:rPr>
              <a:t>Simpaticomimetici</a:t>
            </a:r>
            <a:r>
              <a:rPr lang="it-IT" dirty="0">
                <a:solidFill>
                  <a:srgbClr val="FF0000"/>
                </a:solidFill>
              </a:rPr>
              <a:t> diretti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it-IT" dirty="0" err="1">
                <a:solidFill>
                  <a:srgbClr val="FF0000"/>
                </a:solidFill>
              </a:rPr>
              <a:t>Simpaticomimetici</a:t>
            </a:r>
            <a:r>
              <a:rPr lang="it-IT" dirty="0">
                <a:solidFill>
                  <a:srgbClr val="FF0000"/>
                </a:solidFill>
              </a:rPr>
              <a:t> indiretti (non sono agonisti recettoriali)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it-IT" dirty="0"/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it-IT" sz="2800" dirty="0">
                <a:solidFill>
                  <a:srgbClr val="00B050"/>
                </a:solidFill>
              </a:rPr>
              <a:t>Quelli che diminuiscono la risposta adrenergica </a:t>
            </a:r>
            <a:r>
              <a:rPr lang="it-IT" sz="3500" i="1" dirty="0">
                <a:solidFill>
                  <a:srgbClr val="00B050"/>
                </a:solidFill>
              </a:rPr>
              <a:t>(Simpaticolitici)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it-IT" dirty="0">
              <a:solidFill>
                <a:schemeClr val="bg1"/>
              </a:solidFill>
            </a:endParaRPr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it-IT" dirty="0">
                <a:solidFill>
                  <a:srgbClr val="00B050"/>
                </a:solidFill>
              </a:rPr>
              <a:t>Antagonisti alfa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it-IT" dirty="0">
                <a:solidFill>
                  <a:srgbClr val="00B050"/>
                </a:solidFill>
              </a:rPr>
              <a:t>Antagonisti beta 1 (beta-bloccanti)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Slide"/>
          <p:cNvPicPr>
            <a:picLocks noChangeAspect="1"/>
          </p:cNvPicPr>
          <p:nvPr/>
        </p:nvPicPr>
        <p:blipFill>
          <a:blip r:embed="rId2" cstate="print"/>
          <a:srcRect r="6734"/>
          <a:stretch>
            <a:fillRect/>
          </a:stretch>
        </p:blipFill>
        <p:spPr bwMode="auto">
          <a:xfrm>
            <a:off x="107950" y="4763"/>
            <a:ext cx="9036050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Slide"/>
          <p:cNvPicPr>
            <a:picLocks noChangeAspect="1"/>
          </p:cNvPicPr>
          <p:nvPr/>
        </p:nvPicPr>
        <p:blipFill>
          <a:blip r:embed="rId2" cstate="print"/>
          <a:srcRect l="4713" t="7144" r="6061" b="8572"/>
          <a:stretch>
            <a:fillRect/>
          </a:stretch>
        </p:blipFill>
        <p:spPr bwMode="auto">
          <a:xfrm>
            <a:off x="539750" y="908050"/>
            <a:ext cx="8158163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2" name="CasellaDiTesto 2"/>
          <p:cNvSpPr txBox="1">
            <a:spLocks noChangeArrowheads="1"/>
          </p:cNvSpPr>
          <p:nvPr/>
        </p:nvSpPr>
        <p:spPr bwMode="auto">
          <a:xfrm>
            <a:off x="539750" y="260350"/>
            <a:ext cx="8135938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>
                <a:latin typeface="Calibri" pitchFamily="34" charset="0"/>
              </a:rPr>
              <a:t>FARMACI CHE INTERFERISCONO CON RISPOSTA ADRENERGICA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Slide"/>
          <p:cNvPicPr>
            <a:picLocks noChangeAspect="1"/>
          </p:cNvPicPr>
          <p:nvPr/>
        </p:nvPicPr>
        <p:blipFill>
          <a:blip r:embed="rId2" cstate="print"/>
          <a:srcRect l="5724" t="39532" r="5724" b="3334"/>
          <a:stretch>
            <a:fillRect/>
          </a:stretch>
        </p:blipFill>
        <p:spPr bwMode="auto">
          <a:xfrm>
            <a:off x="0" y="3670300"/>
            <a:ext cx="69850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0" name="Slide"/>
          <p:cNvPicPr>
            <a:picLocks noChangeAspect="1"/>
          </p:cNvPicPr>
          <p:nvPr/>
        </p:nvPicPr>
        <p:blipFill>
          <a:blip r:embed="rId3" cstate="print"/>
          <a:srcRect l="7071" t="3810" r="7408" b="2380"/>
          <a:stretch>
            <a:fillRect/>
          </a:stretch>
        </p:blipFill>
        <p:spPr bwMode="auto">
          <a:xfrm>
            <a:off x="4859338" y="333375"/>
            <a:ext cx="4284662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CasellaDiTesto 4"/>
          <p:cNvSpPr txBox="1">
            <a:spLocks noChangeArrowheads="1"/>
          </p:cNvSpPr>
          <p:nvPr/>
        </p:nvSpPr>
        <p:spPr bwMode="auto">
          <a:xfrm>
            <a:off x="971550" y="0"/>
            <a:ext cx="39608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latin typeface="Calibri" pitchFamily="34" charset="0"/>
              </a:rPr>
              <a:t>Trasportatori di NA e farmaci</a:t>
            </a:r>
          </a:p>
        </p:txBody>
      </p:sp>
      <p:pic>
        <p:nvPicPr>
          <p:cNvPr id="83972" name="Slide"/>
          <p:cNvPicPr>
            <a:picLocks noChangeAspect="1"/>
          </p:cNvPicPr>
          <p:nvPr/>
        </p:nvPicPr>
        <p:blipFill>
          <a:blip r:embed="rId2" cstate="print"/>
          <a:srcRect l="5724" t="2380" r="68018" b="60489"/>
          <a:stretch>
            <a:fillRect/>
          </a:stretch>
        </p:blipFill>
        <p:spPr bwMode="auto">
          <a:xfrm>
            <a:off x="0" y="404813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375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079" r="12094"/>
          <a:stretch>
            <a:fillRect/>
          </a:stretch>
        </p:blipFill>
        <p:spPr bwMode="auto">
          <a:xfrm>
            <a:off x="5364088" y="1052736"/>
            <a:ext cx="349450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sz="1800" dirty="0">
              <a:solidFill>
                <a:srgbClr val="000000"/>
              </a:solidFill>
            </a:endParaRPr>
          </a:p>
        </p:txBody>
      </p:sp>
      <p:pic>
        <p:nvPicPr>
          <p:cNvPr id="942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76672"/>
            <a:ext cx="530225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Slide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2887" b="63860"/>
          <a:stretch>
            <a:fillRect/>
          </a:stretch>
        </p:blipFill>
        <p:spPr>
          <a:xfrm>
            <a:off x="827088" y="1628775"/>
            <a:ext cx="7542212" cy="749300"/>
          </a:xfrm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15888"/>
            <a:ext cx="7065962" cy="1143000"/>
          </a:xfr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</p:spPr>
        <p:txBody>
          <a:bodyPr/>
          <a:lstStyle/>
          <a:p>
            <a:pPr eaLnBrk="1" hangingPunct="1"/>
            <a:r>
              <a:rPr lang="it-IT" sz="4000">
                <a:solidFill>
                  <a:srgbClr val="FF0000"/>
                </a:solidFill>
              </a:rPr>
              <a:t>Farmaci simpaticomimetici</a:t>
            </a:r>
          </a:p>
        </p:txBody>
      </p:sp>
      <p:pic>
        <p:nvPicPr>
          <p:cNvPr id="13316" name="Slide"/>
          <p:cNvPicPr>
            <a:picLocks noChangeAspect="1"/>
          </p:cNvPicPr>
          <p:nvPr/>
        </p:nvPicPr>
        <p:blipFill>
          <a:blip r:embed="rId2" cstate="print"/>
          <a:srcRect t="35435" b="24362"/>
          <a:stretch>
            <a:fillRect/>
          </a:stretch>
        </p:blipFill>
        <p:spPr bwMode="auto">
          <a:xfrm>
            <a:off x="827088" y="2595563"/>
            <a:ext cx="7542212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Slide"/>
          <p:cNvPicPr>
            <a:picLocks noChangeAspect="1"/>
          </p:cNvPicPr>
          <p:nvPr/>
        </p:nvPicPr>
        <p:blipFill>
          <a:blip r:embed="rId2" cstate="print"/>
          <a:srcRect t="74564" b="13658"/>
          <a:stretch>
            <a:fillRect/>
          </a:stretch>
        </p:blipFill>
        <p:spPr bwMode="auto">
          <a:xfrm>
            <a:off x="827088" y="5229225"/>
            <a:ext cx="754221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5"/>
          <p:cNvSpPr>
            <a:spLocks noChangeArrowheads="1"/>
          </p:cNvSpPr>
          <p:nvPr/>
        </p:nvSpPr>
        <p:spPr bwMode="auto">
          <a:xfrm>
            <a:off x="-2254250" y="23479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>
              <a:latin typeface="Calibri" pitchFamily="34" charset="0"/>
            </a:endParaRPr>
          </a:p>
        </p:txBody>
      </p:sp>
      <p:pic>
        <p:nvPicPr>
          <p:cNvPr id="73731" name="Picture 4" descr="asthma_lungs_cross_se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2825" y="184150"/>
            <a:ext cx="20256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Rectangle 6"/>
          <p:cNvSpPr>
            <a:spLocks noChangeArrowheads="1"/>
          </p:cNvSpPr>
          <p:nvPr/>
        </p:nvSpPr>
        <p:spPr bwMode="auto">
          <a:xfrm>
            <a:off x="987425" y="2625725"/>
            <a:ext cx="7623175" cy="3278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>
                <a:latin typeface="Verdana" pitchFamily="34" charset="0"/>
                <a:cs typeface="Times New Roman" pitchFamily="18" charset="0"/>
              </a:rPr>
              <a:t>I motivi per cui i farmaci beta-agonisti sono considerati doping sono molteplici e tutti legati all’effetto che ricorda la stimolazione del sistema nervoso vegetativo simpatico:</a:t>
            </a:r>
            <a:endParaRPr lang="it-IT">
              <a:latin typeface="Verdana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it-IT">
                <a:latin typeface="Verdana" pitchFamily="34" charset="0"/>
                <a:cs typeface="Times New Roman" pitchFamily="18" charset="0"/>
              </a:rPr>
              <a:t>1- aumento delle prestazioni cardiache</a:t>
            </a:r>
            <a:endParaRPr lang="it-IT">
              <a:latin typeface="Verdana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it-IT">
                <a:latin typeface="Verdana" pitchFamily="34" charset="0"/>
                <a:cs typeface="Times New Roman" pitchFamily="18" charset="0"/>
              </a:rPr>
              <a:t>2- aumento del calibro bronchiale</a:t>
            </a:r>
            <a:endParaRPr lang="it-IT">
              <a:latin typeface="Verdana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it-IT">
                <a:latin typeface="Verdana" pitchFamily="34" charset="0"/>
                <a:cs typeface="Times New Roman" pitchFamily="18" charset="0"/>
              </a:rPr>
              <a:t>3- aumento della vascolarizzazione del tessuto muscolare</a:t>
            </a:r>
            <a:endParaRPr lang="it-IT">
              <a:latin typeface="Verdana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it-IT">
                <a:latin typeface="Verdana" pitchFamily="34" charset="0"/>
                <a:cs typeface="Times New Roman" pitchFamily="18" charset="0"/>
              </a:rPr>
              <a:t>4- effetti metabolici che favoriscono la produzione di substrati energetici muscolari</a:t>
            </a:r>
            <a:endParaRPr lang="it-IT">
              <a:latin typeface="Verdana" pitchFamily="34" charset="0"/>
            </a:endParaRPr>
          </a:p>
          <a:p>
            <a:pPr algn="just" eaLnBrk="0" hangingPunct="0">
              <a:spcBef>
                <a:spcPct val="50000"/>
              </a:spcBef>
            </a:pPr>
            <a:r>
              <a:rPr lang="it-IT">
                <a:latin typeface="Verdana" pitchFamily="34" charset="0"/>
                <a:cs typeface="Times New Roman" pitchFamily="18" charset="0"/>
              </a:rPr>
              <a:t>5- aumento della forza di contrazione muscolare</a:t>
            </a:r>
            <a:endParaRPr lang="it-IT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Slide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432</Words>
  <Application>Microsoft Office PowerPoint</Application>
  <PresentationFormat>Presentazione su schermo (4:3)</PresentationFormat>
  <Paragraphs>65</Paragraphs>
  <Slides>92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92</vt:i4>
      </vt:variant>
    </vt:vector>
  </HeadingPairs>
  <TitlesOfParts>
    <vt:vector size="93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Farmaci attivi sui recettori adrenergici</vt:lpstr>
      <vt:lpstr>Diapositiva 8</vt:lpstr>
      <vt:lpstr>Farmaci simpaticomimetici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Proprietario</cp:lastModifiedBy>
  <cp:revision>75</cp:revision>
  <dcterms:created xsi:type="dcterms:W3CDTF">2016-08-26T11:51:43Z</dcterms:created>
  <dcterms:modified xsi:type="dcterms:W3CDTF">2016-10-12T08:14:11Z</dcterms:modified>
</cp:coreProperties>
</file>