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20" r:id="rId3"/>
    <p:sldId id="357" r:id="rId4"/>
    <p:sldId id="322" r:id="rId5"/>
    <p:sldId id="295" r:id="rId6"/>
    <p:sldId id="257" r:id="rId7"/>
    <p:sldId id="258" r:id="rId8"/>
    <p:sldId id="259" r:id="rId9"/>
    <p:sldId id="261" r:id="rId10"/>
    <p:sldId id="260" r:id="rId11"/>
    <p:sldId id="262" r:id="rId12"/>
    <p:sldId id="263" r:id="rId13"/>
    <p:sldId id="264" r:id="rId14"/>
    <p:sldId id="359" r:id="rId15"/>
    <p:sldId id="334" r:id="rId16"/>
    <p:sldId id="363" r:id="rId17"/>
    <p:sldId id="366" r:id="rId18"/>
    <p:sldId id="365" r:id="rId19"/>
    <p:sldId id="335" r:id="rId20"/>
    <p:sldId id="358" r:id="rId21"/>
    <p:sldId id="371" r:id="rId22"/>
    <p:sldId id="367" r:id="rId23"/>
    <p:sldId id="265" r:id="rId24"/>
    <p:sldId id="266" r:id="rId25"/>
    <p:sldId id="267" r:id="rId26"/>
    <p:sldId id="268" r:id="rId27"/>
    <p:sldId id="370" r:id="rId28"/>
    <p:sldId id="271" r:id="rId29"/>
    <p:sldId id="324" r:id="rId30"/>
    <p:sldId id="325" r:id="rId31"/>
    <p:sldId id="326" r:id="rId32"/>
    <p:sldId id="296" r:id="rId33"/>
    <p:sldId id="354" r:id="rId34"/>
    <p:sldId id="369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306" r:id="rId45"/>
    <p:sldId id="281" r:id="rId46"/>
    <p:sldId id="282" r:id="rId47"/>
    <p:sldId id="307" r:id="rId48"/>
    <p:sldId id="305" r:id="rId49"/>
    <p:sldId id="283" r:id="rId50"/>
    <p:sldId id="308" r:id="rId51"/>
    <p:sldId id="309" r:id="rId52"/>
    <p:sldId id="310" r:id="rId53"/>
    <p:sldId id="311" r:id="rId54"/>
    <p:sldId id="286" r:id="rId55"/>
    <p:sldId id="314" r:id="rId56"/>
    <p:sldId id="287" r:id="rId57"/>
    <p:sldId id="290" r:id="rId58"/>
    <p:sldId id="316" r:id="rId59"/>
    <p:sldId id="317" r:id="rId60"/>
    <p:sldId id="315" r:id="rId61"/>
    <p:sldId id="288" r:id="rId62"/>
    <p:sldId id="323" r:id="rId63"/>
    <p:sldId id="318" r:id="rId64"/>
    <p:sldId id="292" r:id="rId65"/>
    <p:sldId id="293" r:id="rId66"/>
    <p:sldId id="319" r:id="rId67"/>
    <p:sldId id="373" r:id="rId68"/>
    <p:sldId id="332" r:id="rId69"/>
    <p:sldId id="372" r:id="rId70"/>
    <p:sldId id="328" r:id="rId7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9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5/11/2016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70856-B674-47F7-834E-4780F3226A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49AF0-0629-4F4D-83BD-828F5D55C33E}" type="datetimeFigureOut">
              <a:rPr lang="it-IT"/>
              <a:pPr>
                <a:defRPr/>
              </a:pPr>
              <a:t>05/11/2016</a:t>
            </a:fld>
            <a:endParaRPr lang="it-IT" dirty="0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29453-4177-4C3A-859D-9F05A27BAE8F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1517A-1FB1-456D-8A26-E695C746BA8C}" type="datetimeFigureOut">
              <a:rPr lang="it-IT" smtClean="0"/>
              <a:pPr/>
              <a:t>05/11/2016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35B98-B14F-4F63-9B0E-AF5128D0E4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404664"/>
            <a:ext cx="8064896" cy="56886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endParaRPr lang="it-IT" altLang="zh-CN" sz="2400" b="1" dirty="0" smtClean="0">
              <a:solidFill>
                <a:schemeClr val="accent2"/>
              </a:solidFill>
              <a:ea typeface="宋体" charset="-122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altLang="zh-CN" sz="2400" b="1" dirty="0" smtClean="0">
                <a:solidFill>
                  <a:schemeClr val="accent2"/>
                </a:solidFill>
                <a:ea typeface="宋体" charset="-122"/>
              </a:rPr>
              <a:t>ALTERAZIONI CARDIACHE</a:t>
            </a:r>
            <a:r>
              <a:rPr lang="it-IT" altLang="zh-CN" sz="2400" b="1" dirty="0" smtClean="0">
                <a:ea typeface="宋体" charset="-122"/>
              </a:rPr>
              <a:t> </a:t>
            </a:r>
            <a:endParaRPr lang="it-IT" altLang="zh-CN" sz="2400" b="1" dirty="0">
              <a:ea typeface="宋体" charset="-122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it-IT" altLang="zh-CN" sz="2400" b="1" dirty="0">
                <a:ea typeface="宋体" charset="-122"/>
              </a:rPr>
              <a:t>    </a:t>
            </a:r>
            <a:endParaRPr lang="it-IT" altLang="zh-CN" sz="2400" dirty="0">
              <a:ea typeface="宋体" charset="-122"/>
            </a:endParaRPr>
          </a:p>
          <a:p>
            <a:pPr algn="just">
              <a:lnSpc>
                <a:spcPct val="80000"/>
              </a:lnSpc>
              <a:spcAft>
                <a:spcPts val="1200"/>
              </a:spcAft>
            </a:pPr>
            <a:r>
              <a:rPr lang="it-IT" altLang="zh-CN" sz="2400" dirty="0">
                <a:ea typeface="宋体" charset="-122"/>
              </a:rPr>
              <a:t>Per aritmia s'intende un'anormalità: 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zh-CN" sz="2400" dirty="0">
                <a:solidFill>
                  <a:srgbClr val="FF0000"/>
                </a:solidFill>
                <a:ea typeface="宋体" charset="-122"/>
              </a:rPr>
              <a:t>della frequenza del battito </a:t>
            </a:r>
            <a:r>
              <a:rPr lang="it-IT" altLang="zh-CN" sz="2400" dirty="0">
                <a:ea typeface="宋体" charset="-122"/>
              </a:rPr>
              <a:t>(tachicardia atriale o ventricolare, </a:t>
            </a:r>
            <a:r>
              <a:rPr lang="it-IT" altLang="zh-CN" sz="2400" dirty="0" err="1">
                <a:ea typeface="宋体" charset="-122"/>
              </a:rPr>
              <a:t>flutter</a:t>
            </a:r>
            <a:r>
              <a:rPr lang="it-IT" altLang="zh-CN" sz="2400" dirty="0">
                <a:ea typeface="宋体" charset="-122"/>
              </a:rPr>
              <a:t> atriale</a:t>
            </a:r>
            <a:r>
              <a:rPr lang="it-IT" altLang="zh-CN" sz="2400" dirty="0" smtClean="0">
                <a:ea typeface="宋体" charset="-122"/>
              </a:rPr>
              <a:t>)</a:t>
            </a:r>
            <a:endParaRPr lang="it-IT" altLang="zh-CN" sz="2400" dirty="0">
              <a:ea typeface="宋体" charset="-122"/>
            </a:endParaRPr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zh-CN" sz="2400" dirty="0">
                <a:solidFill>
                  <a:srgbClr val="FF0000"/>
                </a:solidFill>
                <a:ea typeface="宋体" charset="-122"/>
              </a:rPr>
              <a:t>della sua regolarità </a:t>
            </a:r>
            <a:r>
              <a:rPr lang="it-IT" altLang="zh-CN" sz="2400" dirty="0">
                <a:ea typeface="宋体" charset="-122"/>
              </a:rPr>
              <a:t>(extrasistoli, fibrillazioni) 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zh-CN" sz="2400" dirty="0">
                <a:solidFill>
                  <a:srgbClr val="FF0000"/>
                </a:solidFill>
                <a:ea typeface="宋体" charset="-122"/>
              </a:rPr>
              <a:t>della sede di origine dell'impulso cardiaco </a:t>
            </a:r>
            <a:r>
              <a:rPr lang="it-IT" altLang="zh-CN" sz="2400" dirty="0">
                <a:ea typeface="宋体" charset="-122"/>
              </a:rPr>
              <a:t>(foci ectopici) 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zh-CN" sz="2400" dirty="0">
                <a:solidFill>
                  <a:srgbClr val="FF0000"/>
                </a:solidFill>
                <a:ea typeface="宋体" charset="-122"/>
              </a:rPr>
              <a:t>un disturbo nella conduzione dell'impulso </a:t>
            </a:r>
            <a:r>
              <a:rPr lang="it-IT" altLang="zh-CN" sz="2400" dirty="0">
                <a:ea typeface="宋体" charset="-122"/>
              </a:rPr>
              <a:t>(blocco atrio-ventricolare</a:t>
            </a:r>
            <a:r>
              <a:rPr lang="it-IT" altLang="zh-CN" sz="2400" dirty="0" smtClean="0">
                <a:ea typeface="宋体" charset="-122"/>
              </a:rPr>
              <a:t>).</a:t>
            </a:r>
          </a:p>
          <a:p>
            <a:pPr algn="just">
              <a:lnSpc>
                <a:spcPct val="80000"/>
              </a:lnSpc>
              <a:spcAft>
                <a:spcPts val="1200"/>
              </a:spcAft>
            </a:pPr>
            <a:r>
              <a:rPr lang="it-IT" altLang="zh-CN" sz="2400" dirty="0" smtClean="0">
                <a:ea typeface="宋体" charset="-122"/>
              </a:rPr>
              <a:t> </a:t>
            </a:r>
            <a:endParaRPr lang="it-IT" altLang="zh-CN" sz="2400" dirty="0">
              <a:ea typeface="宋体" charset="-122"/>
            </a:endParaRP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it-IT" altLang="zh-CN" sz="2400" dirty="0">
                <a:ea typeface="宋体" charset="-122"/>
              </a:rPr>
              <a:t>Le aritmie sono in genere classificate sulla base dei criteri elettrocardiografici:</a:t>
            </a:r>
            <a:r>
              <a:rPr lang="it-IT" altLang="zh-CN" sz="1400" dirty="0">
                <a:ea typeface="宋体" charset="-122"/>
              </a:rPr>
              <a:t> </a:t>
            </a:r>
            <a:endParaRPr lang="it-IT" altLang="zh-CN" sz="1400" dirty="0" smtClean="0">
              <a:ea typeface="宋体" charset="-122"/>
            </a:endParaRPr>
          </a:p>
          <a:p>
            <a:pPr algn="just">
              <a:lnSpc>
                <a:spcPct val="120000"/>
              </a:lnSpc>
            </a:pPr>
            <a:endParaRPr lang="it-IT" altLang="zh-CN" sz="1400" dirty="0">
              <a:ea typeface="宋体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 descr="T978442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6230938" cy="3676650"/>
          </a:xfrm>
          <a:prstGeom prst="rect">
            <a:avLst/>
          </a:prstGeom>
          <a:noFill/>
        </p:spPr>
      </p:pic>
      <p:pic>
        <p:nvPicPr>
          <p:cNvPr id="79885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3511" r="62363"/>
          <a:stretch>
            <a:fillRect/>
          </a:stretch>
        </p:blipFill>
        <p:spPr bwMode="auto">
          <a:xfrm>
            <a:off x="6419850" y="1763713"/>
            <a:ext cx="2397125" cy="3968750"/>
          </a:xfrm>
          <a:prstGeom prst="rect">
            <a:avLst/>
          </a:prstGeom>
          <a:noFill/>
        </p:spPr>
      </p:pic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6413500" y="1485900"/>
            <a:ext cx="2400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latin typeface="Arial" charset="0"/>
              </a:rPr>
              <a:t>Flutter</a:t>
            </a:r>
          </a:p>
        </p:txBody>
      </p:sp>
      <p:pic>
        <p:nvPicPr>
          <p:cNvPr id="79890" name="Picture 18" descr="ECG%20-%20Extrasistole"/>
          <p:cNvPicPr>
            <a:picLocks noChangeAspect="1" noChangeArrowheads="1"/>
          </p:cNvPicPr>
          <p:nvPr/>
        </p:nvPicPr>
        <p:blipFill>
          <a:blip r:embed="rId4" cstate="print"/>
          <a:srcRect l="1248" t="10992" r="4991" b="19397"/>
          <a:stretch>
            <a:fillRect/>
          </a:stretch>
        </p:blipFill>
        <p:spPr bwMode="auto">
          <a:xfrm>
            <a:off x="423863" y="4086225"/>
            <a:ext cx="3802062" cy="1814513"/>
          </a:xfrm>
          <a:prstGeom prst="rect">
            <a:avLst/>
          </a:prstGeom>
          <a:noFill/>
        </p:spPr>
      </p:pic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431800" y="5892800"/>
            <a:ext cx="37973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>
                <a:latin typeface="Arial" charset="0"/>
              </a:rPr>
              <a:t>Extrasistole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2412" y="3482181"/>
            <a:ext cx="1019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http://images.slideplayer.it/1/567652/slides/slide_33.jpg"/>
          <p:cNvPicPr>
            <a:picLocks noChangeAspect="1" noChangeArrowheads="1"/>
          </p:cNvPicPr>
          <p:nvPr/>
        </p:nvPicPr>
        <p:blipFill>
          <a:blip r:embed="rId3" cstate="print"/>
          <a:srcRect l="3854" t="2569" r="3854" b="2056"/>
          <a:stretch>
            <a:fillRect/>
          </a:stretch>
        </p:blipFill>
        <p:spPr bwMode="auto">
          <a:xfrm>
            <a:off x="0" y="0"/>
            <a:ext cx="5603316" cy="4342997"/>
          </a:xfrm>
          <a:prstGeom prst="rect">
            <a:avLst/>
          </a:prstGeom>
          <a:noFill/>
        </p:spPr>
      </p:pic>
      <p:pic>
        <p:nvPicPr>
          <p:cNvPr id="89094" name="Picture 6" descr="http://images.slideplayer.it/1/567652/slides/slide_34.jpg"/>
          <p:cNvPicPr>
            <a:picLocks noChangeAspect="1" noChangeArrowheads="1"/>
          </p:cNvPicPr>
          <p:nvPr/>
        </p:nvPicPr>
        <p:blipFill>
          <a:blip r:embed="rId4" cstate="print"/>
          <a:srcRect l="3083" t="3083" r="3854" b="12847"/>
          <a:stretch>
            <a:fillRect/>
          </a:stretch>
        </p:blipFill>
        <p:spPr bwMode="auto">
          <a:xfrm>
            <a:off x="4177687" y="3429000"/>
            <a:ext cx="4800217" cy="3252275"/>
          </a:xfrm>
          <a:prstGeom prst="rect">
            <a:avLst/>
          </a:prstGeom>
          <a:noFill/>
        </p:spPr>
      </p:pic>
      <p:sp>
        <p:nvSpPr>
          <p:cNvPr id="6" name="Freccia in su 5"/>
          <p:cNvSpPr/>
          <p:nvPr/>
        </p:nvSpPr>
        <p:spPr>
          <a:xfrm>
            <a:off x="6300192" y="548680"/>
            <a:ext cx="288032" cy="129614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su 6"/>
          <p:cNvSpPr/>
          <p:nvPr/>
        </p:nvSpPr>
        <p:spPr>
          <a:xfrm rot="10800000">
            <a:off x="3275856" y="4869160"/>
            <a:ext cx="288032" cy="1296144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Risultati immagini per tabella classificazione delle aritm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337"/>
          <a:stretch>
            <a:fillRect/>
          </a:stretch>
        </p:blipFill>
        <p:spPr>
          <a:xfrm>
            <a:off x="0" y="188640"/>
            <a:ext cx="9113197" cy="6467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27584" y="6165304"/>
            <a:ext cx="7416824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chemeClr val="bg1"/>
                </a:solidFill>
              </a:rPr>
              <a:t>Anisotropia=</a:t>
            </a:r>
            <a:r>
              <a:rPr lang="it-IT" sz="1400" dirty="0" smtClean="0">
                <a:solidFill>
                  <a:schemeClr val="bg1"/>
                </a:solidFill>
              </a:rPr>
              <a:t> non omogeneità elettrica delle miofibrille dal punto di vista geometrico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733550"/>
            <a:ext cx="56007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88913"/>
            <a:ext cx="72580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08720"/>
            <a:ext cx="6381003" cy="479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7000" y="332656"/>
            <a:ext cx="9017000" cy="3082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-15" dirty="0" smtClean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Meccanismi </a:t>
            </a:r>
            <a:r>
              <a:rPr lang="it-IT" sz="2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delle aritmie.</a:t>
            </a:r>
            <a:r>
              <a:rPr lang="it-IT" sz="2400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endParaRPr lang="it-IT" sz="2400" b="1" spc="-15" dirty="0">
              <a:solidFill>
                <a:srgbClr val="000000"/>
              </a:solidFill>
              <a:latin typeface="Calibri"/>
              <a:ea typeface="Calibri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31640" y="5877272"/>
            <a:ext cx="6552728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A: aumentato automatismo di pacemaker latenti, B: </a:t>
            </a:r>
            <a:r>
              <a:rPr lang="it-IT" dirty="0" err="1" smtClean="0"/>
              <a:t>postpotenziali</a:t>
            </a:r>
            <a:r>
              <a:rPr lang="it-IT" dirty="0" smtClean="0"/>
              <a:t> (a:precoci, c:tardivi), C: rientro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Risultati immagini per meccanismi delle aritm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 descr="Risultati immagini per IMMAGINI DI RIENTRO CARDIACO"/>
          <p:cNvPicPr>
            <a:picLocks noChangeAspect="1" noChangeArrowheads="1"/>
          </p:cNvPicPr>
          <p:nvPr/>
        </p:nvPicPr>
        <p:blipFill>
          <a:blip r:embed="rId2" cstate="print"/>
          <a:srcRect l="5396" t="2569" r="5396" b="20042"/>
          <a:stretch>
            <a:fillRect/>
          </a:stretch>
        </p:blipFill>
        <p:spPr bwMode="auto">
          <a:xfrm>
            <a:off x="179512" y="260648"/>
            <a:ext cx="8832461" cy="5746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64288" y="4942909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Riga nera dopo intervento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36296" y="4941168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Riga nera dopo intervento</a:t>
            </a:r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36296" y="4797152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Riga nera dopo intervento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36296" y="4077072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Riga nera dopo intervento</a:t>
            </a:r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 descr="Risultati immagini per farmaci antiaritmici classe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r="17718"/>
          <a:stretch>
            <a:fillRect/>
          </a:stretch>
        </p:blipFill>
        <p:spPr>
          <a:xfrm>
            <a:off x="2339752" y="332656"/>
            <a:ext cx="6695688" cy="61031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4343276" cy="25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69956"/>
            <a:ext cx="5418006" cy="436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l="992" r="1984"/>
          <a:stretch>
            <a:fillRect/>
          </a:stretch>
        </p:blipFill>
        <p:spPr bwMode="auto">
          <a:xfrm>
            <a:off x="5622975" y="3356992"/>
            <a:ext cx="35210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contenuto 2"/>
          <p:cNvSpPr txBox="1">
            <a:spLocks noChangeAspect="1"/>
          </p:cNvSpPr>
          <p:nvPr/>
        </p:nvSpPr>
        <p:spPr>
          <a:xfrm>
            <a:off x="323528" y="188640"/>
            <a:ext cx="8568952" cy="8640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it-IT" sz="33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Classe </a:t>
            </a:r>
            <a:r>
              <a:rPr kumimoji="0" lang="it-IT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I </a:t>
            </a:r>
            <a:r>
              <a:rPr kumimoji="0" lang="it-IT" sz="3300" b="0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: </a:t>
            </a:r>
            <a:r>
              <a:rPr kumimoji="0" lang="it-IT" sz="33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</a:rPr>
              <a:t>inibizione dei canali rapidi del sodio, durante la fase 0 del potenziale d’azione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8" y="63500"/>
            <a:ext cx="724852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15.1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Attivazione elettrica del miocita cardiaco.</a:t>
            </a:r>
            <a:r>
              <a:rPr lang="it-IT" sz="1400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endParaRPr lang="it-IT" sz="1400" b="1" spc="-15">
              <a:solidFill>
                <a:srgbClr val="000000"/>
              </a:solidFill>
              <a:latin typeface="Calibri"/>
              <a:ea typeface="Calibri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60336"/>
            <a:ext cx="4680520" cy="573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979712" y="188640"/>
            <a:ext cx="48965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ANTIARITMICI </a:t>
            </a:r>
            <a:r>
              <a:rPr lang="it-IT" sz="3200" dirty="0" err="1" smtClean="0">
                <a:solidFill>
                  <a:srgbClr val="FF0000"/>
                </a:solidFill>
              </a:rPr>
              <a:t>DI</a:t>
            </a:r>
            <a:r>
              <a:rPr lang="it-IT" sz="3200" dirty="0" smtClean="0">
                <a:solidFill>
                  <a:srgbClr val="FF0000"/>
                </a:solidFill>
              </a:rPr>
              <a:t> CLASSE III</a:t>
            </a:r>
            <a:endParaRPr lang="it-IT" sz="3200" dirty="0">
              <a:solidFill>
                <a:srgbClr val="FF0000"/>
              </a:solidFill>
            </a:endParaRPr>
          </a:p>
        </p:txBody>
      </p:sp>
      <p:sp>
        <p:nvSpPr>
          <p:cNvPr id="5" name="Segnaposto contenuto 2"/>
          <p:cNvSpPr txBox="1">
            <a:spLocks noChangeAspect="1"/>
          </p:cNvSpPr>
          <p:nvPr/>
        </p:nvSpPr>
        <p:spPr>
          <a:xfrm>
            <a:off x="395536" y="116632"/>
            <a:ext cx="8568952" cy="76470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defRPr/>
            </a:pP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it-IT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Classe </a:t>
            </a:r>
            <a:r>
              <a:rPr kumimoji="0" lang="it-I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III </a:t>
            </a: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: </a:t>
            </a:r>
            <a:r>
              <a:rPr lang="it-IT" sz="3600" dirty="0" smtClean="0">
                <a:latin typeface="Century" pitchFamily="18" charset="0"/>
              </a:rPr>
              <a:t>allungamento della fase 3 del potenziale d’azione</a:t>
            </a:r>
            <a:endParaRPr kumimoji="0" lang="it-IT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704856" cy="548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2"/>
          <p:cNvSpPr txBox="1">
            <a:spLocks noChangeAspect="1"/>
          </p:cNvSpPr>
          <p:nvPr/>
        </p:nvSpPr>
        <p:spPr>
          <a:xfrm>
            <a:off x="251520" y="72008"/>
            <a:ext cx="8748464" cy="8367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lvl="0" algn="ctr">
              <a:defRPr/>
            </a:pPr>
            <a:r>
              <a:rPr kumimoji="0" lang="it-IT" sz="5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Classe </a:t>
            </a:r>
            <a:r>
              <a:rPr kumimoji="0" lang="it-IT" sz="50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IV </a:t>
            </a:r>
            <a:r>
              <a:rPr kumimoji="0" lang="it-IT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: </a:t>
            </a:r>
            <a:r>
              <a:rPr lang="it-IT" sz="5000" dirty="0" smtClean="0">
                <a:latin typeface="Century" pitchFamily="18" charset="0"/>
              </a:rPr>
              <a:t>inibizione dei canali lenti del calcio, con conseguente riduzione della velocità di conduzione e allungamento del periodo refrattario</a:t>
            </a:r>
            <a:endParaRPr kumimoji="0" lang="it-IT" sz="5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750943" cy="37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784343"/>
            <a:ext cx="6192688" cy="302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44624"/>
            <a:ext cx="7920880" cy="86409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Schema </a:t>
            </a:r>
            <a:r>
              <a:rPr lang="it-IT" dirty="0">
                <a:solidFill>
                  <a:srgbClr val="002060"/>
                </a:solidFill>
              </a:rPr>
              <a:t>generale dell’interazione voltaggio-dipendente tra un bloccante del canale del sodio e il canale stesso nelle sue diverse fasi.</a:t>
            </a:r>
          </a:p>
        </p:txBody>
      </p:sp>
      <p:pic>
        <p:nvPicPr>
          <p:cNvPr id="59395" name="Picture 3" descr=" 04-33.jpg                                                      0019117DMacintosh HD                   BDC3011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921625" cy="5489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 descr="Risultati immagini per farmaci antiaritmici classifica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5" name="Immagine 4" descr="250px-Action_potenti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836712"/>
            <a:ext cx="2050860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236475" cy="431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841" y="4797152"/>
            <a:ext cx="72675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2800" b="1" i="1" dirty="0" err="1" smtClean="0">
                <a:solidFill>
                  <a:srgbClr val="D06A16"/>
                </a:solidFill>
              </a:rPr>
              <a:t>Mexiletina</a:t>
            </a:r>
            <a:r>
              <a:rPr lang="it-IT" sz="2800" b="1" i="1" dirty="0" smtClean="0">
                <a:solidFill>
                  <a:srgbClr val="D06A16"/>
                </a:solidFill>
              </a:rPr>
              <a:t> e </a:t>
            </a:r>
            <a:r>
              <a:rPr lang="it-IT" sz="2800" b="1" i="1" dirty="0" err="1" smtClean="0">
                <a:solidFill>
                  <a:srgbClr val="D06A16"/>
                </a:solidFill>
              </a:rPr>
              <a:t>tocainide</a:t>
            </a:r>
            <a:endParaRPr lang="it-IT" sz="2800" b="1" i="1" dirty="0">
              <a:solidFill>
                <a:srgbClr val="D06A16"/>
              </a:solidFill>
            </a:endParaRP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it-IT" sz="2600" dirty="0" smtClean="0">
              <a:solidFill>
                <a:schemeClr val="tx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it-IT" sz="2600" dirty="0" smtClean="0">
                <a:solidFill>
                  <a:schemeClr val="tx1"/>
                </a:solidFill>
              </a:rPr>
              <a:t>Hanno lo stesso ruolo della Lidocaina, ma possono essere somministrati per via orale.</a:t>
            </a:r>
          </a:p>
          <a:p>
            <a:pPr eaLnBrk="1" hangingPunct="1">
              <a:buFont typeface="Wingdings 2" pitchFamily="18" charset="2"/>
              <a:buNone/>
            </a:pPr>
            <a:endParaRPr lang="it-IT" sz="2600" dirty="0" smtClean="0">
              <a:solidFill>
                <a:schemeClr val="tx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it-IT" sz="2600" dirty="0" smtClean="0">
                <a:solidFill>
                  <a:schemeClr val="tx1"/>
                </a:solidFill>
              </a:rPr>
              <a:t>Sono utilizzati soprattutto per il trattamento cronico delle aritmie ventricolari.</a:t>
            </a:r>
          </a:p>
          <a:p>
            <a:pPr eaLnBrk="1" hangingPunct="1">
              <a:buFont typeface="Wingdings 2" pitchFamily="18" charset="2"/>
              <a:buNone/>
            </a:pPr>
            <a:endParaRPr lang="it-IT" sz="2600" dirty="0" smtClean="0">
              <a:solidFill>
                <a:schemeClr val="tx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it-IT" sz="2600" dirty="0" smtClean="0">
                <a:solidFill>
                  <a:schemeClr val="tx1"/>
                </a:solidFill>
              </a:rPr>
              <a:t>Reazioni avverse principali: nausea e tremori.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i="1" dirty="0" smtClean="0">
                <a:solidFill>
                  <a:srgbClr val="D06A16"/>
                </a:solidFill>
              </a:rPr>
              <a:t>PROPAFENONE</a:t>
            </a:r>
            <a:endParaRPr lang="it-IT" sz="4000" b="1" i="1" dirty="0">
              <a:solidFill>
                <a:srgbClr val="D06A16"/>
              </a:solidFill>
            </a:endParaRPr>
          </a:p>
        </p:txBody>
      </p:sp>
      <p:sp>
        <p:nvSpPr>
          <p:cNvPr id="235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it-IT" sz="2200" b="1" smtClean="0">
                <a:solidFill>
                  <a:srgbClr val="D06A16"/>
                </a:solidFill>
              </a:rPr>
              <a:t>Usata nel mantenimento del ritmo sinusale in pazienti con aritmie sopraventricolari, tra cui soprattutto la fibrillazione atriale.</a:t>
            </a:r>
          </a:p>
          <a:p>
            <a:pPr eaLnBrk="1" hangingPunct="1">
              <a:buFont typeface="Wingdings 2" pitchFamily="18" charset="2"/>
              <a:buNone/>
            </a:pPr>
            <a:endParaRPr lang="it-IT" sz="2200" b="1" smtClean="0">
              <a:solidFill>
                <a:srgbClr val="D06A16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it-IT" sz="2600" b="1" smtClean="0">
                <a:solidFill>
                  <a:srgbClr val="D06A16"/>
                </a:solidFill>
              </a:rPr>
              <a:t>Farmacodinamica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blocco dei canali del sodio (sia stato attivato sia inattivato); recupero lento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possibile blocco dei canali del potassio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effetto </a:t>
            </a:r>
            <a:r>
              <a:rPr lang="el-GR" sz="2400" smtClean="0">
                <a:solidFill>
                  <a:schemeClr val="tx1"/>
                </a:solidFill>
              </a:rPr>
              <a:t>β</a:t>
            </a:r>
            <a:r>
              <a:rPr lang="it-IT" sz="2400" smtClean="0">
                <a:solidFill>
                  <a:schemeClr val="tx1"/>
                </a:solidFill>
              </a:rPr>
              <a:t>-bloccante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metabolizzazione garantita dal citocromo P450 2D6 (</a:t>
            </a:r>
            <a:r>
              <a:rPr lang="it-IT" sz="2200" i="1" smtClean="0">
                <a:solidFill>
                  <a:schemeClr val="tx1"/>
                </a:solidFill>
              </a:rPr>
              <a:t>modesti/grandi metabolizzatori</a:t>
            </a:r>
            <a:r>
              <a:rPr lang="it-IT" sz="2400" smtClean="0">
                <a:solidFill>
                  <a:schemeClr val="tx1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Char char="§"/>
            </a:pPr>
            <a:endParaRPr lang="it-IT" sz="2400" smtClean="0">
              <a:solidFill>
                <a:schemeClr val="tx1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endParaRPr lang="it-IT" sz="2600" smtClean="0">
              <a:solidFill>
                <a:srgbClr val="D06A1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4000" b="1" i="1" dirty="0" err="1" smtClean="0">
                <a:solidFill>
                  <a:srgbClr val="D06A16"/>
                </a:solidFill>
              </a:rPr>
              <a:t>fleicanide</a:t>
            </a:r>
            <a:endParaRPr lang="it-IT" sz="4000" b="1" i="1" dirty="0">
              <a:solidFill>
                <a:srgbClr val="D06A16"/>
              </a:solidFill>
            </a:endParaRP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it-IT" sz="2200" b="1" dirty="0" smtClean="0">
                <a:solidFill>
                  <a:srgbClr val="D06A16"/>
                </a:solidFill>
              </a:rPr>
              <a:t>Usata nel mantenimento del ritmo sinusale in pazienti con aritmie sopraventricolari, tra cui soprattutto la fibrillazione atriale.</a:t>
            </a:r>
          </a:p>
          <a:p>
            <a:pPr algn="ctr" eaLnBrk="1" hangingPunct="1">
              <a:buFont typeface="Wingdings 2" pitchFamily="18" charset="2"/>
              <a:buNone/>
            </a:pPr>
            <a:endParaRPr lang="it-IT" sz="2600" b="1" dirty="0" smtClean="0">
              <a:solidFill>
                <a:srgbClr val="D06A16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it-IT" sz="2600" b="1" dirty="0" smtClean="0">
                <a:solidFill>
                  <a:srgbClr val="D06A16"/>
                </a:solidFill>
              </a:rPr>
              <a:t>Farmacodinamica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blocco dei canali del sodio (sia stato attivato sia inattivato)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accorciamento della durata del potenziale nelle fibre del </a:t>
            </a:r>
            <a:r>
              <a:rPr lang="it-IT" sz="2400" dirty="0" err="1" smtClean="0">
                <a:solidFill>
                  <a:schemeClr val="tx1"/>
                </a:solidFill>
              </a:rPr>
              <a:t>Purkinje</a:t>
            </a:r>
            <a:r>
              <a:rPr lang="it-IT" sz="2400" dirty="0" smtClean="0">
                <a:solidFill>
                  <a:schemeClr val="tx1"/>
                </a:solidFill>
              </a:rPr>
              <a:t> (probabilmente per blocco canali lenti del sodio)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blocco dei canali del potassio </a:t>
            </a:r>
            <a:r>
              <a:rPr lang="it-IT" sz="2400" i="1" dirty="0" err="1" smtClean="0">
                <a:solidFill>
                  <a:schemeClr val="tx1"/>
                </a:solidFill>
              </a:rPr>
              <a:t>delayed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it-IT" sz="2400" i="1" dirty="0" err="1" smtClean="0">
                <a:solidFill>
                  <a:schemeClr val="tx1"/>
                </a:solidFill>
              </a:rPr>
              <a:t>rectifier</a:t>
            </a:r>
            <a:r>
              <a:rPr lang="it-IT" sz="2400" i="1" dirty="0" smtClean="0">
                <a:solidFill>
                  <a:schemeClr val="tx1"/>
                </a:solidFill>
              </a:rPr>
              <a:t> </a:t>
            </a:r>
            <a:r>
              <a:rPr lang="it-IT" sz="2400" dirty="0" smtClean="0">
                <a:solidFill>
                  <a:schemeClr val="tx1"/>
                </a:solidFill>
              </a:rPr>
              <a:t>con conseguente allungamento della durata del PA nelle cellule ventricolari</a:t>
            </a:r>
          </a:p>
          <a:p>
            <a:pPr eaLnBrk="1" hangingPunct="1">
              <a:buFont typeface="Wingdings" pitchFamily="2" charset="2"/>
              <a:buChar char="§"/>
            </a:pPr>
            <a:endParaRPr lang="it-IT" sz="2400" dirty="0" smtClean="0">
              <a:solidFill>
                <a:schemeClr val="tx1"/>
              </a:solidFill>
            </a:endParaRPr>
          </a:p>
        </p:txBody>
      </p:sp>
      <p:pic>
        <p:nvPicPr>
          <p:cNvPr id="4" name="Immagine 3" descr="Tambocor-Flecainide-Acet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7816" y="0"/>
            <a:ext cx="165618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250"/>
            <a:ext cx="7632080" cy="564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D06A16"/>
                </a:solidFill>
              </a:rPr>
              <a:t>FARMACI </a:t>
            </a:r>
            <a:r>
              <a:rPr lang="it-IT" sz="2400" b="1" dirty="0" err="1" smtClean="0">
                <a:solidFill>
                  <a:srgbClr val="D06A16"/>
                </a:solidFill>
              </a:rPr>
              <a:t>DI</a:t>
            </a:r>
            <a:r>
              <a:rPr lang="it-IT" sz="2400" b="1" dirty="0" smtClean="0">
                <a:solidFill>
                  <a:srgbClr val="D06A16"/>
                </a:solidFill>
              </a:rPr>
              <a:t> CLASSE II</a:t>
            </a:r>
            <a:endParaRPr lang="it-IT" sz="2400" b="1" dirty="0">
              <a:solidFill>
                <a:srgbClr val="D06A16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825" y="1484313"/>
            <a:ext cx="8686800" cy="5113337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it-IT" sz="2800" b="1" u="sng" dirty="0" smtClean="0">
                <a:solidFill>
                  <a:schemeClr val="accent1">
                    <a:lumMod val="75000"/>
                  </a:schemeClr>
                </a:solidFill>
              </a:rPr>
              <a:t>Classe </a:t>
            </a:r>
            <a:r>
              <a:rPr lang="it-IT" sz="2800" b="1" u="sng" dirty="0" smtClean="0">
                <a:solidFill>
                  <a:srgbClr val="D06A16"/>
                </a:solidFill>
              </a:rPr>
              <a:t>II </a:t>
            </a:r>
            <a:r>
              <a:rPr lang="it-IT" sz="2800" dirty="0" smtClean="0">
                <a:solidFill>
                  <a:srgbClr val="D06A16"/>
                </a:solidFill>
              </a:rPr>
              <a:t>:</a:t>
            </a:r>
            <a:r>
              <a:rPr lang="it-IT" sz="2800" dirty="0" smtClean="0"/>
              <a:t> </a:t>
            </a:r>
            <a:r>
              <a:rPr lang="it-IT" sz="2800" i="1" dirty="0" smtClean="0">
                <a:solidFill>
                  <a:schemeClr val="tx1"/>
                </a:solidFill>
                <a:latin typeface="Century" pitchFamily="18" charset="0"/>
              </a:rPr>
              <a:t>antagonismo dell’azione aritmogena </a:t>
            </a:r>
          </a:p>
          <a:p>
            <a:pPr>
              <a:buFont typeface="Wingdings 2" pitchFamily="18" charset="2"/>
              <a:buNone/>
              <a:defRPr/>
            </a:pPr>
            <a:r>
              <a:rPr lang="it-IT" sz="2800" i="1" dirty="0" smtClean="0">
                <a:solidFill>
                  <a:schemeClr val="tx1"/>
                </a:solidFill>
                <a:latin typeface="Century" pitchFamily="18" charset="0"/>
              </a:rPr>
              <a:t>               delle catecolamine</a:t>
            </a:r>
          </a:p>
          <a:p>
            <a:pPr>
              <a:buFont typeface="Wingdings 2" pitchFamily="18" charset="2"/>
              <a:buNone/>
              <a:defRPr/>
            </a:pPr>
            <a:endParaRPr lang="it-IT" sz="2400" dirty="0" smtClean="0">
              <a:solidFill>
                <a:schemeClr val="tx1"/>
              </a:solidFill>
            </a:endParaRPr>
          </a:p>
          <a:p>
            <a:pPr algn="ctr">
              <a:buFont typeface="Wingdings 2" pitchFamily="18" charset="2"/>
              <a:buNone/>
              <a:defRPr/>
            </a:pPr>
            <a:r>
              <a:rPr lang="it-IT" sz="2400" dirty="0" smtClean="0">
                <a:solidFill>
                  <a:schemeClr val="tx1"/>
                </a:solidFill>
              </a:rPr>
              <a:t>A questa classe di farmaci appartengono i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-bloccanti che deprimono la depolarizzazione calcio-dipendente delle cellule del nodo </a:t>
            </a:r>
            <a:r>
              <a:rPr lang="it-IT" sz="2400" dirty="0" err="1" smtClean="0">
                <a:solidFill>
                  <a:schemeClr val="tx1"/>
                </a:solidFill>
              </a:rPr>
              <a:t>AV</a:t>
            </a:r>
            <a:r>
              <a:rPr lang="it-IT" sz="2400" dirty="0" smtClean="0">
                <a:solidFill>
                  <a:schemeClr val="tx1"/>
                </a:solidFill>
              </a:rPr>
              <a:t>. </a:t>
            </a:r>
          </a:p>
          <a:p>
            <a:pPr>
              <a:buFont typeface="Wingdings 2" pitchFamily="18" charset="2"/>
              <a:buNone/>
              <a:defRPr/>
            </a:pPr>
            <a:endParaRPr lang="it-IT" sz="2400" dirty="0" smtClean="0">
              <a:solidFill>
                <a:schemeClr val="tx1"/>
              </a:solidFill>
              <a:latin typeface="Century" pitchFamily="18" charset="0"/>
            </a:endParaRPr>
          </a:p>
          <a:p>
            <a:pPr>
              <a:buFont typeface="Wingdings 2" pitchFamily="18" charset="2"/>
              <a:buNone/>
              <a:defRPr/>
            </a:pPr>
            <a:endParaRPr lang="it-IT" i="1" dirty="0" smtClean="0"/>
          </a:p>
          <a:p>
            <a:pPr>
              <a:buFont typeface="Wingdings" pitchFamily="2" charset="2"/>
              <a:buChar char="§"/>
              <a:defRPr/>
            </a:pP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it-IT" sz="2400" dirty="0" smtClean="0">
                <a:solidFill>
                  <a:schemeClr val="tx1"/>
                </a:solidFill>
              </a:rPr>
              <a:t>riduzione della frequenza cardiaca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400" dirty="0" smtClean="0">
                <a:solidFill>
                  <a:schemeClr val="tx1"/>
                </a:solidFill>
              </a:rPr>
              <a:t>rallentamento della conduzione atrio-ventricolare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4139952" y="3861048"/>
            <a:ext cx="1133475" cy="1050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egnaposto contenuto 2"/>
          <p:cNvSpPr>
            <a:spLocks noGrp="1"/>
          </p:cNvSpPr>
          <p:nvPr>
            <p:ph idx="1"/>
          </p:nvPr>
        </p:nvSpPr>
        <p:spPr>
          <a:xfrm>
            <a:off x="539552" y="3284984"/>
            <a:ext cx="8229600" cy="3384376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I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-bloccanti vengono utilizzati soprattutto per curare le </a:t>
            </a:r>
            <a:r>
              <a:rPr lang="it-IT" sz="2400" u="sng" dirty="0" smtClean="0">
                <a:solidFill>
                  <a:schemeClr val="tx1"/>
                </a:solidFill>
              </a:rPr>
              <a:t>aritmie sopraventricolari </a:t>
            </a:r>
            <a:r>
              <a:rPr lang="it-IT" sz="2400" dirty="0" smtClean="0">
                <a:solidFill>
                  <a:schemeClr val="tx1"/>
                </a:solidFill>
              </a:rPr>
              <a:t>e la loro azione si esplica soprattutto in quelle condizioni fisiologiche e patologiche nelle quali sussista l’attivazione del sistema simpatico</a:t>
            </a:r>
          </a:p>
          <a:p>
            <a:pPr algn="ctr">
              <a:buFont typeface="Wingdings 2" pitchFamily="18" charset="2"/>
              <a:buNone/>
            </a:pPr>
            <a:r>
              <a:rPr lang="it-IT" sz="2400" b="1" u="sng" dirty="0" smtClean="0">
                <a:solidFill>
                  <a:schemeClr val="tx1"/>
                </a:solidFill>
              </a:rPr>
              <a:t>MA</a:t>
            </a:r>
          </a:p>
          <a:p>
            <a:pPr algn="ctr"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potrebbero non riuscire ad agire per: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desensibilizzazione recettoriale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err="1" smtClean="0">
                <a:solidFill>
                  <a:schemeClr val="tx1"/>
                </a:solidFill>
              </a:rPr>
              <a:t>down-regulation</a:t>
            </a:r>
            <a:r>
              <a:rPr lang="it-IT" sz="2400" dirty="0" smtClean="0">
                <a:solidFill>
                  <a:schemeClr val="tx1"/>
                </a:solidFill>
              </a:rPr>
              <a:t> dei recettori</a:t>
            </a:r>
          </a:p>
          <a:p>
            <a:pPr algn="ctr">
              <a:buFont typeface="Wingdings 2" pitchFamily="18" charset="2"/>
              <a:buNone/>
            </a:pPr>
            <a:endParaRPr lang="it-IT" sz="3600" b="1" u="sng" dirty="0" smtClean="0"/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>
          <a:blip r:embed="rId2" cstate="print"/>
          <a:srcRect l="14174" t="10500" r="9056" b="11025"/>
          <a:stretch>
            <a:fillRect/>
          </a:stretch>
        </p:blipFill>
        <p:spPr>
          <a:xfrm>
            <a:off x="2195736" y="0"/>
            <a:ext cx="4237822" cy="3248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egnaposto contenuto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I principali farmaci appartenenti a questa classe sono il </a:t>
            </a:r>
            <a:r>
              <a:rPr lang="it-IT" sz="2400" dirty="0" err="1" smtClean="0">
                <a:solidFill>
                  <a:srgbClr val="D06A16"/>
                </a:solidFill>
              </a:rPr>
              <a:t>Sotalolo</a:t>
            </a:r>
            <a:r>
              <a:rPr lang="it-IT" sz="2400" dirty="0" smtClean="0"/>
              <a:t> </a:t>
            </a:r>
            <a:r>
              <a:rPr lang="it-IT" sz="2400" dirty="0" smtClean="0">
                <a:solidFill>
                  <a:schemeClr val="tx1"/>
                </a:solidFill>
              </a:rPr>
              <a:t>e il</a:t>
            </a:r>
            <a:r>
              <a:rPr lang="it-IT" sz="2400" dirty="0" smtClean="0"/>
              <a:t> </a:t>
            </a:r>
            <a:r>
              <a:rPr lang="it-IT" sz="2400" dirty="0" err="1" smtClean="0">
                <a:solidFill>
                  <a:srgbClr val="D06A16"/>
                </a:solidFill>
              </a:rPr>
              <a:t>Propranololo</a:t>
            </a:r>
            <a:r>
              <a:rPr lang="it-IT" sz="24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endParaRPr lang="it-IT" sz="2400" b="1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endParaRPr lang="it-IT" sz="2400" b="1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it-IT" sz="2400" b="1" dirty="0" err="1" smtClean="0">
                <a:solidFill>
                  <a:schemeClr val="tx1"/>
                </a:solidFill>
              </a:rPr>
              <a:t>Sotalolo</a:t>
            </a:r>
            <a:r>
              <a:rPr lang="it-IT" sz="2400" dirty="0" smtClean="0">
                <a:solidFill>
                  <a:schemeClr val="tx1"/>
                </a:solidFill>
              </a:rPr>
              <a:t>:  è un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-bloccante non selettivo.</a:t>
            </a: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     </a:t>
            </a:r>
            <a:r>
              <a:rPr lang="it-IT" sz="2400" b="1" dirty="0" smtClean="0">
                <a:solidFill>
                  <a:srgbClr val="FF0000"/>
                </a:solidFill>
              </a:rPr>
              <a:t>Rientra anche nell’ambito dei farmaci di classe III</a:t>
            </a:r>
            <a:r>
              <a:rPr lang="it-IT" sz="24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     Determina un aumento del periodo refrattario cardiaco                 bloccando i canali del potassio. </a:t>
            </a: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it-IT" sz="2000" dirty="0" smtClean="0">
                <a:solidFill>
                  <a:schemeClr val="tx1"/>
                </a:solidFill>
              </a:rPr>
              <a:t>POSSIBILI REAZIONI AVVERSE</a:t>
            </a:r>
            <a:r>
              <a:rPr lang="it-IT" sz="2400" dirty="0" smtClean="0">
                <a:solidFill>
                  <a:schemeClr val="tx1"/>
                </a:solidFill>
              </a:rPr>
              <a:t>: a concentrazioni di farmaco alte, può provocare un prolungamento del tratto QT e torsioni di punta; </a:t>
            </a:r>
            <a:r>
              <a:rPr lang="it-IT" sz="2400" dirty="0" err="1" smtClean="0">
                <a:solidFill>
                  <a:schemeClr val="tx1"/>
                </a:solidFill>
              </a:rPr>
              <a:t>broncostrizione</a:t>
            </a:r>
            <a:r>
              <a:rPr lang="it-IT" sz="24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r>
              <a:rPr lang="it-IT" sz="2400" dirty="0" smtClean="0"/>
              <a:t>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32771" name="Segnaposto contenuto 2"/>
          <p:cNvSpPr>
            <a:spLocks noGrp="1"/>
          </p:cNvSpPr>
          <p:nvPr>
            <p:ph idx="1"/>
          </p:nvPr>
        </p:nvSpPr>
        <p:spPr>
          <a:xfrm>
            <a:off x="251520" y="2132856"/>
            <a:ext cx="8686800" cy="496887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sz="2400" b="1" dirty="0" err="1" smtClean="0">
                <a:solidFill>
                  <a:schemeClr val="tx1"/>
                </a:solidFill>
              </a:rPr>
              <a:t>Propranololo</a:t>
            </a:r>
            <a:r>
              <a:rPr lang="it-IT" sz="2400" dirty="0" smtClean="0">
                <a:solidFill>
                  <a:schemeClr val="tx1"/>
                </a:solidFill>
              </a:rPr>
              <a:t>: è un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-bloccante non selettivo.</a:t>
            </a: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    Rientra nell’ambito dei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-bloccanti classici </a:t>
            </a:r>
            <a:r>
              <a:rPr lang="it-IT" sz="18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no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proprietà </a:t>
            </a:r>
            <a:r>
              <a:rPr lang="it-IT" sz="2400" dirty="0" err="1" smtClean="0">
                <a:solidFill>
                  <a:schemeClr val="tx1"/>
                </a:solidFill>
                <a:sym typeface="Wingdings" pitchFamily="2" charset="2"/>
              </a:rPr>
              <a:t>vasodilatanti</a:t>
            </a:r>
            <a:r>
              <a:rPr lang="it-IT" sz="2400" dirty="0" smtClean="0">
                <a:solidFill>
                  <a:schemeClr val="tx1"/>
                </a:solidFill>
                <a:sym typeface="Wingdings" pitchFamily="2" charset="2"/>
              </a:rPr>
              <a:t> periferiche.</a:t>
            </a:r>
          </a:p>
          <a:p>
            <a:pPr algn="ctr">
              <a:buFont typeface="Wingdings 2" pitchFamily="18" charset="2"/>
              <a:buNone/>
            </a:pPr>
            <a:r>
              <a:rPr lang="it-IT" sz="2600" b="1" dirty="0" smtClean="0">
                <a:solidFill>
                  <a:srgbClr val="D06A16"/>
                </a:solidFill>
                <a:sym typeface="Wingdings" pitchFamily="2" charset="2"/>
              </a:rPr>
              <a:t>Farmacocinetica</a:t>
            </a:r>
          </a:p>
          <a:p>
            <a:pPr>
              <a:buFont typeface="Wingdings 2" pitchFamily="18" charset="2"/>
              <a:buNone/>
            </a:pPr>
            <a:endParaRPr lang="it-IT" sz="2400" dirty="0" smtClean="0">
              <a:solidFill>
                <a:srgbClr val="D06A16"/>
              </a:solidFill>
              <a:sym typeface="Wingdings" pitchFamily="2" charset="2"/>
            </a:endParaRPr>
          </a:p>
          <a:p>
            <a:pPr>
              <a:buFont typeface="Wingdings 2" pitchFamily="18" charset="2"/>
              <a:buNone/>
            </a:pPr>
            <a:r>
              <a:rPr lang="it-IT" sz="2600" b="1" dirty="0" smtClean="0">
                <a:solidFill>
                  <a:srgbClr val="D06A16"/>
                </a:solidFill>
              </a:rPr>
              <a:t>             </a:t>
            </a:r>
            <a:r>
              <a:rPr lang="el-GR" sz="2800" dirty="0" smtClean="0">
                <a:solidFill>
                  <a:schemeClr val="tx1"/>
                </a:solidFill>
              </a:rPr>
              <a:t>β</a:t>
            </a:r>
            <a:r>
              <a:rPr lang="it-IT" sz="2800" dirty="0" smtClean="0">
                <a:solidFill>
                  <a:schemeClr val="tx1"/>
                </a:solidFill>
              </a:rPr>
              <a:t>-bloccanti </a:t>
            </a:r>
            <a:r>
              <a:rPr lang="it-IT" sz="2800" dirty="0" err="1" smtClean="0">
                <a:solidFill>
                  <a:schemeClr val="tx1"/>
                </a:solidFill>
              </a:rPr>
              <a:t>lipofili</a:t>
            </a:r>
            <a:r>
              <a:rPr lang="it-IT" sz="2800" dirty="0" smtClean="0">
                <a:solidFill>
                  <a:schemeClr val="tx1"/>
                </a:solidFill>
              </a:rPr>
              <a:t>         </a:t>
            </a:r>
            <a:r>
              <a:rPr lang="el-GR" sz="2800" dirty="0" smtClean="0">
                <a:solidFill>
                  <a:schemeClr val="tx1"/>
                </a:solidFill>
              </a:rPr>
              <a:t>β</a:t>
            </a:r>
            <a:r>
              <a:rPr lang="it-IT" sz="2800" dirty="0" smtClean="0">
                <a:solidFill>
                  <a:schemeClr val="tx1"/>
                </a:solidFill>
              </a:rPr>
              <a:t>-bloccanti idrofili         </a:t>
            </a: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Queste due classi di </a:t>
            </a:r>
            <a:r>
              <a:rPr lang="el-GR" sz="2400" dirty="0" smtClean="0">
                <a:solidFill>
                  <a:schemeClr val="tx1"/>
                </a:solidFill>
              </a:rPr>
              <a:t>β</a:t>
            </a:r>
            <a:r>
              <a:rPr lang="it-IT" sz="2400" dirty="0" smtClean="0">
                <a:solidFill>
                  <a:schemeClr val="tx1"/>
                </a:solidFill>
              </a:rPr>
              <a:t>-bloccanti si distinguono per avere caratteristiche di biodisponibilità, emivita plasmatica e </a:t>
            </a:r>
            <a:r>
              <a:rPr lang="it-IT" sz="2400" dirty="0" err="1" smtClean="0">
                <a:solidFill>
                  <a:schemeClr val="tx1"/>
                </a:solidFill>
              </a:rPr>
              <a:t>clearance</a:t>
            </a:r>
            <a:r>
              <a:rPr lang="it-IT" sz="2400" dirty="0" smtClean="0">
                <a:solidFill>
                  <a:schemeClr val="tx1"/>
                </a:solidFill>
              </a:rPr>
              <a:t> proprie.</a:t>
            </a:r>
          </a:p>
        </p:txBody>
      </p:sp>
      <p:cxnSp>
        <p:nvCxnSpPr>
          <p:cNvPr id="6" name="Connettore 2 5"/>
          <p:cNvCxnSpPr/>
          <p:nvPr/>
        </p:nvCxnSpPr>
        <p:spPr>
          <a:xfrm rot="6000000">
            <a:off x="2734877" y="3522900"/>
            <a:ext cx="431800" cy="2873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084168" y="3429000"/>
            <a:ext cx="360363" cy="3603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nderal.jpg"/>
          <p:cNvPicPr>
            <a:picLocks noChangeAspect="1"/>
          </p:cNvPicPr>
          <p:nvPr/>
        </p:nvPicPr>
        <p:blipFill>
          <a:blip r:embed="rId2" cstate="print"/>
          <a:srcRect l="6773" t="5669" r="5419" b="3780"/>
          <a:stretch>
            <a:fillRect/>
          </a:stretch>
        </p:blipFill>
        <p:spPr>
          <a:xfrm>
            <a:off x="179512" y="0"/>
            <a:ext cx="2593815" cy="191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25701" b="28220"/>
          <a:stretch>
            <a:fillRect/>
          </a:stretch>
        </p:blipFill>
        <p:spPr bwMode="auto">
          <a:xfrm>
            <a:off x="5715000" y="0"/>
            <a:ext cx="3429000" cy="15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D06A16"/>
                </a:solidFill>
              </a:rPr>
              <a:t>Farmaci di classe III</a:t>
            </a:r>
            <a:endParaRPr lang="it-IT" sz="2400" b="1" dirty="0">
              <a:solidFill>
                <a:srgbClr val="D06A16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825" y="1484313"/>
            <a:ext cx="8686800" cy="4525962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it-IT" sz="2800" b="1" u="sng" dirty="0" smtClean="0">
                <a:solidFill>
                  <a:schemeClr val="accent1">
                    <a:lumMod val="75000"/>
                  </a:schemeClr>
                </a:solidFill>
              </a:rPr>
              <a:t>Classe III </a:t>
            </a:r>
            <a:r>
              <a:rPr lang="it-IT" sz="2800" dirty="0" smtClean="0">
                <a:solidFill>
                  <a:srgbClr val="D06A16"/>
                </a:solidFill>
              </a:rPr>
              <a:t>:</a:t>
            </a:r>
            <a:r>
              <a:rPr lang="it-IT" sz="2800" dirty="0" smtClean="0"/>
              <a:t> </a:t>
            </a:r>
            <a:r>
              <a:rPr lang="it-IT" sz="2800" i="1" dirty="0" smtClean="0">
                <a:solidFill>
                  <a:schemeClr val="tx1"/>
                </a:solidFill>
                <a:latin typeface="Century" pitchFamily="18" charset="0"/>
              </a:rPr>
              <a:t>allungamento della fase 3 </a:t>
            </a:r>
          </a:p>
          <a:p>
            <a:pPr>
              <a:buFont typeface="Wingdings 2" pitchFamily="18" charset="2"/>
              <a:buNone/>
              <a:defRPr/>
            </a:pPr>
            <a:r>
              <a:rPr lang="it-IT" sz="2800" i="1" dirty="0" smtClean="0">
                <a:solidFill>
                  <a:schemeClr val="tx1"/>
                </a:solidFill>
                <a:latin typeface="Century" pitchFamily="18" charset="0"/>
              </a:rPr>
              <a:t>                del potenziale d’azione</a:t>
            </a:r>
          </a:p>
          <a:p>
            <a:pPr>
              <a:buFont typeface="Wingdings 2" pitchFamily="18" charset="2"/>
              <a:buNone/>
              <a:defRPr/>
            </a:pPr>
            <a:endParaRPr lang="it-IT" sz="2800" i="1" dirty="0" smtClean="0">
              <a:solidFill>
                <a:schemeClr val="tx1"/>
              </a:solidFill>
              <a:latin typeface="Century" pitchFamily="18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it-IT" sz="2400" dirty="0" smtClean="0">
                <a:solidFill>
                  <a:schemeClr val="tx1"/>
                </a:solidFill>
              </a:rPr>
              <a:t>Appartengono a questa classe di farmaci l’</a:t>
            </a:r>
            <a:r>
              <a:rPr lang="it-IT" sz="2400" dirty="0" err="1" smtClean="0">
                <a:solidFill>
                  <a:schemeClr val="tx1"/>
                </a:solidFill>
              </a:rPr>
              <a:t>Amiodarone</a:t>
            </a:r>
            <a:r>
              <a:rPr lang="it-IT" sz="2400" dirty="0" smtClean="0">
                <a:solidFill>
                  <a:schemeClr val="tx1"/>
                </a:solidFill>
              </a:rPr>
              <a:t>, il </a:t>
            </a:r>
            <a:r>
              <a:rPr lang="it-IT" sz="2400" dirty="0" err="1" smtClean="0">
                <a:solidFill>
                  <a:schemeClr val="tx1"/>
                </a:solidFill>
              </a:rPr>
              <a:t>Dronedarone</a:t>
            </a:r>
            <a:r>
              <a:rPr lang="it-IT" sz="2400" dirty="0" smtClean="0">
                <a:solidFill>
                  <a:schemeClr val="tx1"/>
                </a:solidFill>
              </a:rPr>
              <a:t>, l’</a:t>
            </a:r>
            <a:r>
              <a:rPr lang="it-IT" sz="2400" dirty="0" err="1" smtClean="0">
                <a:solidFill>
                  <a:schemeClr val="tx1"/>
                </a:solidFill>
              </a:rPr>
              <a:t>Azimilide</a:t>
            </a:r>
            <a:r>
              <a:rPr lang="it-IT" sz="2400" dirty="0" smtClean="0">
                <a:solidFill>
                  <a:schemeClr val="tx1"/>
                </a:solidFill>
              </a:rPr>
              <a:t>, il </a:t>
            </a:r>
            <a:r>
              <a:rPr lang="it-IT" sz="2400" dirty="0" err="1" smtClean="0">
                <a:solidFill>
                  <a:schemeClr val="tx1"/>
                </a:solidFill>
              </a:rPr>
              <a:t>Tedisamil</a:t>
            </a:r>
            <a:r>
              <a:rPr lang="it-IT" sz="2400" dirty="0" smtClean="0">
                <a:solidFill>
                  <a:schemeClr val="tx1"/>
                </a:solidFill>
              </a:rPr>
              <a:t>, </a:t>
            </a:r>
            <a:r>
              <a:rPr lang="it-IT" sz="2400" dirty="0" err="1" smtClean="0">
                <a:solidFill>
                  <a:schemeClr val="tx1"/>
                </a:solidFill>
              </a:rPr>
              <a:t>etc</a:t>
            </a:r>
            <a:r>
              <a:rPr lang="it-IT" sz="2400" dirty="0" smtClean="0">
                <a:solidFill>
                  <a:schemeClr val="tx1"/>
                </a:solidFill>
              </a:rPr>
              <a:t>..</a:t>
            </a:r>
          </a:p>
          <a:p>
            <a:pPr>
              <a:buFont typeface="Wingdings 2" pitchFamily="18" charset="2"/>
              <a:buNone/>
              <a:defRPr/>
            </a:pP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  <a:defRPr/>
            </a:pPr>
            <a:r>
              <a:rPr lang="it-IT" sz="2400" dirty="0" smtClean="0">
                <a:solidFill>
                  <a:schemeClr val="tx1"/>
                </a:solidFill>
              </a:rPr>
              <a:t>Allungano la durata del potenziale d’azione, influenzando poco la conduzione elettrica.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endParaRPr lang="it-IT" sz="2400" dirty="0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Sono </a:t>
            </a:r>
            <a:r>
              <a:rPr lang="it-IT" sz="2400" b="1" dirty="0" smtClean="0">
                <a:solidFill>
                  <a:srgbClr val="FF0000"/>
                </a:solidFill>
              </a:rPr>
              <a:t>gli unici farmaci antiaritmici a poter essere utilizzati sia nelle aritmie atriali che ventricolari, senza deprimere la funzione contrattile del cuore</a:t>
            </a:r>
            <a:r>
              <a:rPr lang="it-IT" sz="2400" b="1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 2" pitchFamily="18" charset="2"/>
              <a:buNone/>
              <a:defRPr/>
            </a:pPr>
            <a:endParaRPr lang="it-IT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" y="9533"/>
            <a:ext cx="6479502" cy="4859627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15356" t="25199" r="14568" b="11550"/>
          <a:stretch>
            <a:fillRect/>
          </a:stretch>
        </p:blipFill>
        <p:spPr>
          <a:xfrm>
            <a:off x="4283968" y="3648327"/>
            <a:ext cx="4741343" cy="320967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4000" b="1" i="1" dirty="0" smtClean="0">
                <a:solidFill>
                  <a:srgbClr val="D06A16"/>
                </a:solidFill>
              </a:rPr>
              <a:t>AMIODARONE</a:t>
            </a:r>
            <a:endParaRPr lang="it-IT" sz="4000" b="1" i="1" dirty="0">
              <a:solidFill>
                <a:srgbClr val="D06A16"/>
              </a:solidFill>
            </a:endParaRPr>
          </a:p>
        </p:txBody>
      </p:sp>
      <p:sp>
        <p:nvSpPr>
          <p:cNvPr id="38915" name="Segnaposto contenuto 2"/>
          <p:cNvSpPr>
            <a:spLocks noGrp="1"/>
          </p:cNvSpPr>
          <p:nvPr>
            <p:ph idx="1"/>
          </p:nvPr>
        </p:nvSpPr>
        <p:spPr>
          <a:xfrm>
            <a:off x="250825" y="1268413"/>
            <a:ext cx="8686800" cy="4525962"/>
          </a:xfrm>
        </p:spPr>
        <p:txBody>
          <a:bodyPr>
            <a:normAutofit fontScale="92500"/>
          </a:bodyPr>
          <a:lstStyle/>
          <a:p>
            <a:pPr>
              <a:buFont typeface="Wingdings 2" pitchFamily="18" charset="2"/>
              <a:buNone/>
            </a:pPr>
            <a:r>
              <a:rPr lang="it-IT" sz="2200" b="1" dirty="0" smtClean="0">
                <a:solidFill>
                  <a:srgbClr val="D06A16"/>
                </a:solidFill>
              </a:rPr>
              <a:t>Usato per la prevenzione della fibrillazione atriale e in altre </a:t>
            </a:r>
            <a:r>
              <a:rPr lang="it-IT" sz="2200" b="1" dirty="0" err="1" smtClean="0">
                <a:solidFill>
                  <a:srgbClr val="D06A16"/>
                </a:solidFill>
              </a:rPr>
              <a:t>tachiaritmie</a:t>
            </a:r>
            <a:r>
              <a:rPr lang="it-IT" sz="2200" b="1" dirty="0" smtClean="0">
                <a:solidFill>
                  <a:srgbClr val="D06A16"/>
                </a:solidFill>
              </a:rPr>
              <a:t> sopraventricolari, oltre che nelle </a:t>
            </a:r>
            <a:r>
              <a:rPr lang="it-IT" sz="2200" b="1" dirty="0" err="1" smtClean="0">
                <a:solidFill>
                  <a:srgbClr val="D06A16"/>
                </a:solidFill>
              </a:rPr>
              <a:t>tachiaritmie</a:t>
            </a:r>
            <a:r>
              <a:rPr lang="it-IT" sz="2200" b="1" dirty="0" smtClean="0">
                <a:solidFill>
                  <a:srgbClr val="D06A16"/>
                </a:solidFill>
              </a:rPr>
              <a:t> ventricolari, soprattutto in quelle postinfartuali.</a:t>
            </a:r>
          </a:p>
          <a:p>
            <a:pPr>
              <a:buFont typeface="Wingdings 2" pitchFamily="18" charset="2"/>
              <a:buNone/>
            </a:pPr>
            <a:endParaRPr lang="it-IT" sz="2200" b="1" dirty="0" smtClean="0">
              <a:solidFill>
                <a:srgbClr val="D06A16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it-IT" sz="2400" b="1" dirty="0" smtClean="0">
                <a:solidFill>
                  <a:srgbClr val="D06A16"/>
                </a:solidFill>
              </a:rPr>
              <a:t>Farmacodinamica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blocco dei canali del sodio; recupero da blocco relativamente veloce (1,2-1,6 sec);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interazione con i canali del calcio e con alcuni canali del potassio;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prolungamento della durata del potenziale d’azione;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prolungamento della refrattarietà in TUTTI i tessuti cardiaci;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è tra i farmaci meno </a:t>
            </a:r>
            <a:r>
              <a:rPr lang="it-IT" sz="2400" dirty="0" err="1" smtClean="0">
                <a:solidFill>
                  <a:schemeClr val="tx1"/>
                </a:solidFill>
              </a:rPr>
              <a:t>cardiodepressivi</a:t>
            </a:r>
            <a:r>
              <a:rPr lang="it-IT" sz="2400" dirty="0" smtClean="0">
                <a:solidFill>
                  <a:schemeClr val="tx1"/>
                </a:solidFill>
              </a:rPr>
              <a:t> e ha un rischio ridotto di dare un effetto </a:t>
            </a:r>
            <a:r>
              <a:rPr lang="it-IT" sz="2400" dirty="0" err="1" smtClean="0">
                <a:solidFill>
                  <a:schemeClr val="tx1"/>
                </a:solidFill>
              </a:rPr>
              <a:t>proaritmico</a:t>
            </a:r>
            <a:endParaRPr lang="it-IT" sz="2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chemeClr val="tx1"/>
                </a:solidFill>
              </a:rPr>
              <a:t>effetto antiadrenergico.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2800" dirty="0" smtClean="0">
                <a:solidFill>
                  <a:srgbClr val="D06A16"/>
                </a:solidFill>
              </a:rPr>
              <a:t>Prolungamento del tratto </a:t>
            </a:r>
            <a:r>
              <a:rPr lang="it-IT" sz="2800" dirty="0" err="1" smtClean="0">
                <a:solidFill>
                  <a:srgbClr val="D06A16"/>
                </a:solidFill>
              </a:rPr>
              <a:t>qt</a:t>
            </a:r>
            <a:r>
              <a:rPr lang="it-IT" sz="2800" dirty="0" smtClean="0">
                <a:solidFill>
                  <a:srgbClr val="D06A16"/>
                </a:solidFill>
              </a:rPr>
              <a:t> da </a:t>
            </a:r>
            <a:r>
              <a:rPr lang="it-IT" sz="2800" dirty="0" err="1" smtClean="0">
                <a:solidFill>
                  <a:srgbClr val="D06A16"/>
                </a:solidFill>
              </a:rPr>
              <a:t>amiodarone</a:t>
            </a:r>
            <a:endParaRPr lang="it-IT" sz="2800" dirty="0">
              <a:solidFill>
                <a:srgbClr val="D06A16"/>
              </a:solidFill>
            </a:endParaRPr>
          </a:p>
        </p:txBody>
      </p:sp>
      <p:pic>
        <p:nvPicPr>
          <p:cNvPr id="39939" name="Segnaposto contenuto 3" descr="Amiodarone_allungamento_Q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341438"/>
            <a:ext cx="8569325" cy="5183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4000" b="1" i="1" dirty="0" err="1" smtClean="0">
                <a:solidFill>
                  <a:srgbClr val="D06A16"/>
                </a:solidFill>
              </a:rPr>
              <a:t>Dronedarone</a:t>
            </a:r>
            <a:endParaRPr lang="it-IT" sz="4000" b="1" i="1" dirty="0">
              <a:solidFill>
                <a:srgbClr val="D06A16"/>
              </a:solidFill>
            </a:endParaRPr>
          </a:p>
        </p:txBody>
      </p:sp>
      <p:sp>
        <p:nvSpPr>
          <p:cNvPr id="5222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sz="2200" b="1" smtClean="0">
                <a:solidFill>
                  <a:srgbClr val="D06A16"/>
                </a:solidFill>
              </a:rPr>
              <a:t>Usato, come l’amiodarone, per la prevenzione e il trattamento di tachiaritmie sopraventricolari, ma anche ventricolari.</a:t>
            </a:r>
          </a:p>
          <a:p>
            <a:pPr>
              <a:buFont typeface="Wingdings 2" pitchFamily="18" charset="2"/>
              <a:buNone/>
            </a:pPr>
            <a:endParaRPr lang="it-IT" sz="2200" b="1" smtClean="0">
              <a:solidFill>
                <a:srgbClr val="D06A16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it-IT" sz="2600" b="1" smtClean="0">
                <a:solidFill>
                  <a:srgbClr val="D06A16"/>
                </a:solidFill>
              </a:rPr>
              <a:t>Farmacodinamica</a:t>
            </a:r>
          </a:p>
          <a:p>
            <a:pPr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blocco dei canali del sodio, del potassio (</a:t>
            </a:r>
            <a:r>
              <a:rPr lang="it-IT" sz="2400" i="1" smtClean="0">
                <a:solidFill>
                  <a:schemeClr val="tx1"/>
                </a:solidFill>
              </a:rPr>
              <a:t>delayed rectifier </a:t>
            </a:r>
            <a:r>
              <a:rPr lang="it-IT" sz="2400" smtClean="0">
                <a:solidFill>
                  <a:schemeClr val="tx1"/>
                </a:solidFill>
              </a:rPr>
              <a:t>rapida e lenta) e del calcio (canali L)</a:t>
            </a:r>
          </a:p>
          <a:p>
            <a:pPr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effetto antriadrenergico</a:t>
            </a:r>
          </a:p>
          <a:p>
            <a:pPr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</a:rPr>
              <a:t>meno liposolubile </a:t>
            </a:r>
            <a:r>
              <a:rPr lang="it-IT" sz="180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it-IT" sz="2400" smtClean="0">
                <a:solidFill>
                  <a:schemeClr val="tx1"/>
                </a:solidFill>
                <a:sym typeface="Wingdings" pitchFamily="2" charset="2"/>
              </a:rPr>
              <a:t> meno reazione avverse, NO passaggio attraverso la barriera ematoencefalica</a:t>
            </a:r>
          </a:p>
          <a:p>
            <a:pPr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  <a:sym typeface="Wingdings" pitchFamily="2" charset="2"/>
              </a:rPr>
              <a:t>emivita: 30 ore </a:t>
            </a:r>
          </a:p>
          <a:p>
            <a:pPr>
              <a:buFont typeface="Wingdings" pitchFamily="2" charset="2"/>
              <a:buChar char="§"/>
            </a:pPr>
            <a:r>
              <a:rPr lang="it-IT" sz="2400" smtClean="0">
                <a:solidFill>
                  <a:schemeClr val="tx1"/>
                </a:solidFill>
                <a:sym typeface="Wingdings" pitchFamily="2" charset="2"/>
              </a:rPr>
              <a:t>metabolizzazione ad opera del citocromo CYP3A4</a:t>
            </a:r>
            <a:endParaRPr lang="it-IT" sz="2400" smtClean="0">
              <a:solidFill>
                <a:schemeClr val="tx1"/>
              </a:solidFill>
            </a:endParaRPr>
          </a:p>
          <a:p>
            <a:pPr>
              <a:buFont typeface="Wingdings 2" pitchFamily="18" charset="2"/>
              <a:buNone/>
            </a:pPr>
            <a:endParaRPr lang="it-IT" sz="2400" smtClean="0">
              <a:solidFill>
                <a:schemeClr val="tx1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it-IT" sz="2400" b="1" smtClean="0">
              <a:solidFill>
                <a:srgbClr val="D06A16"/>
              </a:solidFill>
            </a:endParaRPr>
          </a:p>
        </p:txBody>
      </p:sp>
      <p:pic>
        <p:nvPicPr>
          <p:cNvPr id="4" name="Immagine 3" descr="multa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116632"/>
            <a:ext cx="2235709" cy="1484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73437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it-IT" sz="2400" b="1" cap="all" dirty="0" smtClean="0">
                <a:solidFill>
                  <a:srgbClr val="D06A16"/>
                </a:solidFill>
              </a:rPr>
              <a:t>farmaci di classe </a:t>
            </a:r>
            <a:r>
              <a:rPr lang="it-IT" sz="2400" b="1" cap="all" dirty="0" err="1" smtClean="0">
                <a:solidFill>
                  <a:srgbClr val="D06A16"/>
                </a:solidFill>
              </a:rPr>
              <a:t>iv</a:t>
            </a:r>
            <a:endParaRPr lang="it-IT" sz="2400" b="1" cap="all" dirty="0">
              <a:solidFill>
                <a:srgbClr val="D06A16"/>
              </a:solidFill>
            </a:endParaRPr>
          </a:p>
        </p:txBody>
      </p:sp>
      <p:sp>
        <p:nvSpPr>
          <p:cNvPr id="56323" name="Segnaposto contenuto 2"/>
          <p:cNvSpPr>
            <a:spLocks noGrp="1"/>
          </p:cNvSpPr>
          <p:nvPr>
            <p:ph idx="1"/>
          </p:nvPr>
        </p:nvSpPr>
        <p:spPr>
          <a:xfrm>
            <a:off x="250825" y="1557338"/>
            <a:ext cx="8686800" cy="452596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sz="2800" b="1" u="sng" dirty="0" smtClean="0">
                <a:solidFill>
                  <a:srgbClr val="D06A16"/>
                </a:solidFill>
              </a:rPr>
              <a:t>Classe IV </a:t>
            </a:r>
            <a:r>
              <a:rPr lang="it-IT" sz="2800" dirty="0" smtClean="0">
                <a:solidFill>
                  <a:srgbClr val="D06A16"/>
                </a:solidFill>
              </a:rPr>
              <a:t>: </a:t>
            </a:r>
            <a:r>
              <a:rPr lang="it-IT" sz="2800" i="1" dirty="0" smtClean="0">
                <a:solidFill>
                  <a:schemeClr val="tx1"/>
                </a:solidFill>
                <a:latin typeface="Century" pitchFamily="18" charset="0"/>
              </a:rPr>
              <a:t>inibizione dei canali lenti del calcio, con conseguente riduzione della velocità di conduzione e allungamento del periodo refrattario</a:t>
            </a:r>
          </a:p>
          <a:p>
            <a:pPr>
              <a:buFont typeface="Wingdings 2" pitchFamily="18" charset="2"/>
              <a:buNone/>
            </a:pPr>
            <a:endParaRPr lang="it-IT" sz="2800" i="1" dirty="0" smtClean="0">
              <a:solidFill>
                <a:schemeClr val="tx1"/>
              </a:solidFill>
              <a:latin typeface="Century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In linea generale, tutti i </a:t>
            </a:r>
            <a:r>
              <a:rPr lang="it-IT" sz="2400" dirty="0" smtClean="0">
                <a:solidFill>
                  <a:schemeClr val="tx1"/>
                </a:solidFill>
              </a:rPr>
              <a:t>calcio-antagonisti </a:t>
            </a:r>
            <a:r>
              <a:rPr lang="it-IT" sz="2400" dirty="0" smtClean="0">
                <a:solidFill>
                  <a:schemeClr val="tx1"/>
                </a:solidFill>
              </a:rPr>
              <a:t>causano vasodilatazione e quindi caduta della pressione arteriosa.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6323" name="Segnaposto contenuto 2"/>
          <p:cNvSpPr>
            <a:spLocks noGrp="1"/>
          </p:cNvSpPr>
          <p:nvPr>
            <p:ph idx="1"/>
          </p:nvPr>
        </p:nvSpPr>
        <p:spPr>
          <a:xfrm>
            <a:off x="395536" y="3645024"/>
            <a:ext cx="8229600" cy="2952328"/>
          </a:xfrm>
          <a:solidFill>
            <a:schemeClr val="bg1"/>
          </a:solidFill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it-IT" sz="2400" b="1" dirty="0" smtClean="0">
                <a:solidFill>
                  <a:srgbClr val="D06A16"/>
                </a:solidFill>
              </a:rPr>
              <a:t>Usati anche nel trattamento di quelle aritmie che prevedano la presenza di un circuito di rientro nel nodo </a:t>
            </a:r>
            <a:r>
              <a:rPr lang="it-IT" sz="2400" b="1" dirty="0" err="1" smtClean="0">
                <a:solidFill>
                  <a:srgbClr val="D06A16"/>
                </a:solidFill>
              </a:rPr>
              <a:t>AV</a:t>
            </a:r>
            <a:r>
              <a:rPr lang="it-IT" sz="2400" b="1" dirty="0" smtClean="0">
                <a:solidFill>
                  <a:srgbClr val="D06A16"/>
                </a:solidFill>
              </a:rPr>
              <a:t>.</a:t>
            </a:r>
          </a:p>
          <a:p>
            <a:pPr>
              <a:buFont typeface="Wingdings 2" pitchFamily="18" charset="2"/>
              <a:buNone/>
            </a:pPr>
            <a:endParaRPr lang="it-IT" sz="2400" b="1" dirty="0" smtClean="0">
              <a:solidFill>
                <a:srgbClr val="D06A16"/>
              </a:solidFill>
            </a:endParaRPr>
          </a:p>
          <a:p>
            <a:pPr>
              <a:buFont typeface="Wingdings 2" pitchFamily="18" charset="2"/>
              <a:buNone/>
            </a:pPr>
            <a:endParaRPr lang="it-IT" sz="2400" b="1" dirty="0" smtClean="0">
              <a:solidFill>
                <a:srgbClr val="D06A16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Diminuiscono la velocità di conduzione atrio-ventricolare </a:t>
            </a:r>
          </a:p>
          <a:p>
            <a:pPr algn="ctr">
              <a:buFont typeface="Wingdings 2" pitchFamily="18" charset="2"/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e di conseguenza il tratto PR aumenta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3851920" y="4509120"/>
            <a:ext cx="1080269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251520" y="0"/>
            <a:ext cx="8686800" cy="32849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Usati nel trattamento delle aritmie sopraventricolari,in particolare fibrillazione e </a:t>
            </a:r>
            <a:r>
              <a:rPr kumimoji="0" lang="it-IT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flutter</a:t>
            </a: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 atriali.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rgbClr val="D06A1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rgbClr val="D06A16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Riduzione della frequenza cardiaca 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 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 si ha ipotensione, vi sarà un’attivazione simpatica riflessa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rgbClr val="D06A16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D06A16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7" name="Freccia in giù 6"/>
          <p:cNvSpPr/>
          <p:nvPr/>
        </p:nvSpPr>
        <p:spPr>
          <a:xfrm>
            <a:off x="3635896" y="764704"/>
            <a:ext cx="1080269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1"/>
          <p:cNvPicPr>
            <a:picLocks noChangeAspect="1"/>
          </p:cNvPicPr>
          <p:nvPr/>
        </p:nvPicPr>
        <p:blipFill>
          <a:blip r:embed="rId3" cstate="print"/>
          <a:srcRect b="4474"/>
          <a:stretch>
            <a:fillRect/>
          </a:stretch>
        </p:blipFill>
        <p:spPr bwMode="auto">
          <a:xfrm>
            <a:off x="395536" y="476672"/>
            <a:ext cx="8474075" cy="565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017000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15.2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Relazione fra l’attivazione regionale cardiaca e l’ECG di superficie.</a:t>
            </a:r>
            <a:r>
              <a:rPr lang="it-IT" sz="1400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endParaRPr lang="it-IT" sz="1400" b="1" spc="-15">
              <a:solidFill>
                <a:srgbClr val="000000"/>
              </a:solidFill>
              <a:latin typeface="Calibri"/>
              <a:ea typeface="Calibri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912</Words>
  <Application>Microsoft Office PowerPoint</Application>
  <PresentationFormat>Presentazione su schermo (4:3)</PresentationFormat>
  <Paragraphs>125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Schema generale dell’interazione voltaggio-dipendente tra un bloccante del canale del sodio e il canale stesso nelle sue diverse fasi.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Mexiletina e tocainide</vt:lpstr>
      <vt:lpstr>Diapositiva 45</vt:lpstr>
      <vt:lpstr>Diapositiva 46</vt:lpstr>
      <vt:lpstr>PROPAFENONE</vt:lpstr>
      <vt:lpstr>fleicanide</vt:lpstr>
      <vt:lpstr>Diapositiva 49</vt:lpstr>
      <vt:lpstr>FARMACI DI CLASSE II</vt:lpstr>
      <vt:lpstr>Diapositiva 51</vt:lpstr>
      <vt:lpstr>Diapositiva 52</vt:lpstr>
      <vt:lpstr>Diapositiva 53</vt:lpstr>
      <vt:lpstr>Diapositiva 54</vt:lpstr>
      <vt:lpstr>Farmaci di classe III</vt:lpstr>
      <vt:lpstr>Diapositiva 56</vt:lpstr>
      <vt:lpstr>Diapositiva 57</vt:lpstr>
      <vt:lpstr>AMIODARONE</vt:lpstr>
      <vt:lpstr>Prolungamento del tratto qt da amiodarone</vt:lpstr>
      <vt:lpstr>Dronedarone</vt:lpstr>
      <vt:lpstr>Diapositiva 61</vt:lpstr>
      <vt:lpstr>Diapositiva 62</vt:lpstr>
      <vt:lpstr>farmaci di classe iv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Proprietario</cp:lastModifiedBy>
  <cp:revision>38</cp:revision>
  <dcterms:created xsi:type="dcterms:W3CDTF">2016-08-26T12:03:47Z</dcterms:created>
  <dcterms:modified xsi:type="dcterms:W3CDTF">2016-11-05T08:33:35Z</dcterms:modified>
</cp:coreProperties>
</file>