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0"/>
  </p:notesMasterIdLst>
  <p:sldIdLst>
    <p:sldId id="279" r:id="rId2"/>
    <p:sldId id="341" r:id="rId3"/>
    <p:sldId id="342" r:id="rId4"/>
    <p:sldId id="343" r:id="rId5"/>
    <p:sldId id="370" r:id="rId6"/>
    <p:sldId id="348" r:id="rId7"/>
    <p:sldId id="349" r:id="rId8"/>
    <p:sldId id="351" r:id="rId9"/>
    <p:sldId id="352" r:id="rId10"/>
    <p:sldId id="354" r:id="rId11"/>
    <p:sldId id="372" r:id="rId12"/>
    <p:sldId id="346" r:id="rId13"/>
    <p:sldId id="347" r:id="rId14"/>
    <p:sldId id="355" r:id="rId15"/>
    <p:sldId id="356" r:id="rId16"/>
    <p:sldId id="302" r:id="rId17"/>
    <p:sldId id="357" r:id="rId18"/>
    <p:sldId id="280" r:id="rId19"/>
    <p:sldId id="281" r:id="rId20"/>
    <p:sldId id="282" r:id="rId21"/>
    <p:sldId id="363" r:id="rId22"/>
    <p:sldId id="373" r:id="rId23"/>
    <p:sldId id="358" r:id="rId24"/>
    <p:sldId id="285" r:id="rId25"/>
    <p:sldId id="284" r:id="rId26"/>
    <p:sldId id="286" r:id="rId27"/>
    <p:sldId id="287" r:id="rId28"/>
    <p:sldId id="359" r:id="rId29"/>
    <p:sldId id="371" r:id="rId30"/>
    <p:sldId id="375" r:id="rId31"/>
    <p:sldId id="333" r:id="rId32"/>
    <p:sldId id="289" r:id="rId33"/>
    <p:sldId id="288" r:id="rId34"/>
    <p:sldId id="334" r:id="rId35"/>
    <p:sldId id="290" r:id="rId36"/>
    <p:sldId id="335" r:id="rId37"/>
    <p:sldId id="367" r:id="rId38"/>
    <p:sldId id="376" r:id="rId39"/>
    <p:sldId id="362" r:id="rId40"/>
    <p:sldId id="292" r:id="rId41"/>
    <p:sldId id="291" r:id="rId42"/>
    <p:sldId id="293" r:id="rId43"/>
    <p:sldId id="337" r:id="rId44"/>
    <p:sldId id="368" r:id="rId45"/>
    <p:sldId id="374" r:id="rId46"/>
    <p:sldId id="329" r:id="rId47"/>
    <p:sldId id="364" r:id="rId48"/>
    <p:sldId id="365" r:id="rId49"/>
    <p:sldId id="366" r:id="rId50"/>
    <p:sldId id="296" r:id="rId51"/>
    <p:sldId id="369" r:id="rId52"/>
    <p:sldId id="297" r:id="rId53"/>
    <p:sldId id="298" r:id="rId54"/>
    <p:sldId id="299" r:id="rId55"/>
    <p:sldId id="300" r:id="rId56"/>
    <p:sldId id="309" r:id="rId57"/>
    <p:sldId id="332" r:id="rId58"/>
    <p:sldId id="331" r:id="rId5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21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67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50B567-5155-4428-ADEA-B9DE0C789CEA}" type="datetimeFigureOut">
              <a:rPr lang="it-IT" smtClean="0"/>
              <a:pPr/>
              <a:t>09/11/2016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9C5CFA-B34F-4E98-BAEA-2F9B4D0D287F}"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DA8BB-0D18-469F-8022-DD923457DE3A}" type="datetimeFigureOut">
              <a:rPr lang="nl-BE" smtClean="0"/>
              <a:pPr/>
              <a:t>9/11/2016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5274F97-0F13-42E5-9A1D-07478243785D}" type="slidenum">
              <a:rPr lang="nl-BE" smtClean="0"/>
              <a:pPr/>
              <a:t>‹N›</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F6D87A0-C111-494D-846E-B63C3959A645}"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2E867-16D3-4D4D-8357-AFB0198BB130}" type="datetimeFigureOut">
              <a:rPr lang="it-IT" smtClean="0"/>
              <a:pPr/>
              <a:t>09/11/2016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364AC-26CE-4688-A9D9-98E42EC6DBF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CustomShape 1"/>
          <p:cNvSpPr/>
          <p:nvPr/>
        </p:nvSpPr>
        <p:spPr>
          <a:xfrm>
            <a:off x="684360" y="11592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FARMACI DIURETICI</a:t>
            </a:r>
            <a:endParaRPr/>
          </a:p>
        </p:txBody>
      </p:sp>
      <p:sp>
        <p:nvSpPr>
          <p:cNvPr id="1196" name="CustomShape 2"/>
          <p:cNvSpPr/>
          <p:nvPr/>
        </p:nvSpPr>
        <p:spPr>
          <a:xfrm>
            <a:off x="684360" y="692280"/>
            <a:ext cx="7991280" cy="1465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Sono farmaci in grado di aumentare il volume di urina e la natriuresi. L’impiego è finalizzato alla rimozione dell’eccesso di fluidi extracellulari negli stati edematosi di origine cardiaca, epatica e renale.</a:t>
            </a:r>
            <a:endParaRPr/>
          </a:p>
          <a:p>
            <a:pPr algn="just">
              <a:lnSpc>
                <a:spcPct val="100000"/>
              </a:lnSpc>
            </a:pPr>
            <a:r>
              <a:rPr lang="it-IT">
                <a:solidFill>
                  <a:srgbClr val="002060"/>
                </a:solidFill>
                <a:latin typeface="Calibri"/>
              </a:rPr>
              <a:t>I diuretici vengono generalmente classificati in relazione al segmento del nefrone sul quale esercitano l’azione prevalente.</a:t>
            </a:r>
            <a:endParaRPr/>
          </a:p>
        </p:txBody>
      </p:sp>
      <p:pic>
        <p:nvPicPr>
          <p:cNvPr id="1197" name="Picture 5" descr="tubulo e diuretici"/>
          <p:cNvPicPr/>
          <p:nvPr/>
        </p:nvPicPr>
        <p:blipFill>
          <a:blip r:embed="rId2" cstate="print"/>
          <a:srcRect l="1669" t="11918" r="1233" b="7606"/>
          <a:stretch/>
        </p:blipFill>
        <p:spPr>
          <a:xfrm>
            <a:off x="826920" y="2166840"/>
            <a:ext cx="7274160" cy="4640400"/>
          </a:xfrm>
          <a:prstGeom prst="rect">
            <a:avLst/>
          </a:prstGeom>
          <a:ln>
            <a:noFill/>
          </a:ln>
        </p:spPr>
      </p:pic>
      <p:sp>
        <p:nvSpPr>
          <p:cNvPr id="1198" name="CustomShape 3"/>
          <p:cNvSpPr/>
          <p:nvPr/>
        </p:nvSpPr>
        <p:spPr>
          <a:xfrm>
            <a:off x="2268360" y="2238480"/>
            <a:ext cx="2586960" cy="520200"/>
          </a:xfrm>
          <a:prstGeom prst="rect">
            <a:avLst/>
          </a:prstGeom>
          <a:solidFill>
            <a:srgbClr val="C00000"/>
          </a:solidFill>
          <a:ln w="9360">
            <a:solidFill>
              <a:srgbClr val="CC3399"/>
            </a:solidFill>
            <a:miter/>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1400" b="1">
                <a:solidFill>
                  <a:srgbClr val="FFFFFF"/>
                </a:solidFill>
                <a:latin typeface="Calibri"/>
              </a:rPr>
              <a:t>DIURETICI OSMOTICI</a:t>
            </a:r>
            <a:endParaRPr/>
          </a:p>
          <a:p>
            <a:pPr>
              <a:lnSpc>
                <a:spcPct val="100000"/>
              </a:lnSpc>
            </a:pPr>
            <a:r>
              <a:rPr lang="it-IT" sz="1400" b="1">
                <a:solidFill>
                  <a:srgbClr val="FFFFFF"/>
                </a:solidFill>
                <a:latin typeface="Calibri"/>
              </a:rPr>
              <a:t>INIBITORI ANIDRASI CARBONICA</a:t>
            </a:r>
            <a:endParaRPr/>
          </a:p>
        </p:txBody>
      </p:sp>
      <p:sp>
        <p:nvSpPr>
          <p:cNvPr id="1199" name="CustomShape 4"/>
          <p:cNvSpPr/>
          <p:nvPr/>
        </p:nvSpPr>
        <p:spPr>
          <a:xfrm>
            <a:off x="4859280" y="2244600"/>
            <a:ext cx="1301040" cy="520200"/>
          </a:xfrm>
          <a:prstGeom prst="rect">
            <a:avLst/>
          </a:prstGeom>
          <a:solidFill>
            <a:srgbClr val="FFC000"/>
          </a:solidFill>
          <a:ln w="9360">
            <a:solidFill>
              <a:srgbClr val="CC3399"/>
            </a:solidFill>
            <a:miter/>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1400" b="1">
                <a:solidFill>
                  <a:srgbClr val="C00000"/>
                </a:solidFill>
                <a:latin typeface="Calibri"/>
              </a:rPr>
              <a:t>TIAZIDICI</a:t>
            </a:r>
            <a:endParaRPr/>
          </a:p>
          <a:p>
            <a:pPr>
              <a:lnSpc>
                <a:spcPct val="100000"/>
              </a:lnSpc>
            </a:pPr>
            <a:r>
              <a:rPr lang="it-IT" sz="1400" b="1">
                <a:solidFill>
                  <a:srgbClr val="C00000"/>
                </a:solidFill>
                <a:latin typeface="Calibri"/>
              </a:rPr>
              <a:t>TIAZIDO-SIMILI</a:t>
            </a:r>
            <a:endParaRPr/>
          </a:p>
        </p:txBody>
      </p:sp>
      <p:sp>
        <p:nvSpPr>
          <p:cNvPr id="1200" name="CustomShape 5"/>
          <p:cNvSpPr/>
          <p:nvPr/>
        </p:nvSpPr>
        <p:spPr>
          <a:xfrm>
            <a:off x="5373720" y="4292640"/>
            <a:ext cx="1060200" cy="520200"/>
          </a:xfrm>
          <a:prstGeom prst="rect">
            <a:avLst/>
          </a:prstGeom>
          <a:solidFill>
            <a:srgbClr val="006699"/>
          </a:solidFill>
          <a:ln w="9360">
            <a:solidFill>
              <a:srgbClr val="CC3399"/>
            </a:solidFill>
            <a:miter/>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1400" b="1">
                <a:solidFill>
                  <a:srgbClr val="FFFFFF"/>
                </a:solidFill>
                <a:latin typeface="Calibri"/>
              </a:rPr>
              <a:t>DRASTICI O </a:t>
            </a:r>
            <a:endParaRPr/>
          </a:p>
          <a:p>
            <a:pPr>
              <a:lnSpc>
                <a:spcPct val="100000"/>
              </a:lnSpc>
            </a:pPr>
            <a:r>
              <a:rPr lang="it-IT" sz="1400" b="1">
                <a:solidFill>
                  <a:srgbClr val="FFFFFF"/>
                </a:solidFill>
                <a:latin typeface="Calibri"/>
              </a:rPr>
              <a:t>DELL’ANSA</a:t>
            </a:r>
            <a:endParaRPr/>
          </a:p>
        </p:txBody>
      </p:sp>
      <p:sp>
        <p:nvSpPr>
          <p:cNvPr id="1201" name="CustomShape 6"/>
          <p:cNvSpPr/>
          <p:nvPr/>
        </p:nvSpPr>
        <p:spPr>
          <a:xfrm>
            <a:off x="7093080" y="4292640"/>
            <a:ext cx="1389240" cy="520200"/>
          </a:xfrm>
          <a:prstGeom prst="rect">
            <a:avLst/>
          </a:prstGeom>
          <a:solidFill>
            <a:srgbClr val="7030A0"/>
          </a:solidFill>
          <a:ln w="9360">
            <a:solidFill>
              <a:srgbClr val="CC3399"/>
            </a:solidFill>
            <a:miter/>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1400" b="1">
                <a:solidFill>
                  <a:srgbClr val="FFFFFF"/>
                </a:solidFill>
                <a:latin typeface="Calibri"/>
              </a:rPr>
              <a:t>RISPARMIATORI </a:t>
            </a:r>
            <a:endParaRPr/>
          </a:p>
          <a:p>
            <a:pPr>
              <a:lnSpc>
                <a:spcPct val="100000"/>
              </a:lnSpc>
            </a:pPr>
            <a:r>
              <a:rPr lang="it-IT" sz="1400" b="1">
                <a:solidFill>
                  <a:srgbClr val="FFFFFF"/>
                </a:solidFill>
                <a:latin typeface="Calibri"/>
              </a:rPr>
              <a:t>DI POTASSIO</a:t>
            </a:r>
            <a:endParaRPr/>
          </a:p>
        </p:txBody>
      </p:sp>
      <p:sp>
        <p:nvSpPr>
          <p:cNvPr id="1202" name="Line 7"/>
          <p:cNvSpPr/>
          <p:nvPr/>
        </p:nvSpPr>
        <p:spPr>
          <a:xfrm>
            <a:off x="684360" y="69228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11560" y="260648"/>
            <a:ext cx="4248472" cy="6313701"/>
          </a:xfrm>
          <a:prstGeom prst="rect">
            <a:avLst/>
          </a:prstGeom>
          <a:noFill/>
          <a:ln w="9525">
            <a:noFill/>
            <a:miter lim="800000"/>
            <a:headEnd/>
            <a:tailEnd/>
          </a:ln>
        </p:spPr>
      </p:pic>
      <p:sp>
        <p:nvSpPr>
          <p:cNvPr id="5" name="CasellaDiTesto 4"/>
          <p:cNvSpPr txBox="1"/>
          <p:nvPr/>
        </p:nvSpPr>
        <p:spPr>
          <a:xfrm>
            <a:off x="5148064" y="404664"/>
            <a:ext cx="3528392" cy="369332"/>
          </a:xfrm>
          <a:prstGeom prst="rect">
            <a:avLst/>
          </a:prstGeom>
          <a:solidFill>
            <a:schemeClr val="bg1"/>
          </a:solidFill>
        </p:spPr>
        <p:txBody>
          <a:bodyPr wrap="square" rtlCol="0">
            <a:spAutoFit/>
          </a:bodyPr>
          <a:lstStyle/>
          <a:p>
            <a:r>
              <a:rPr lang="it-IT" b="1" i="1" dirty="0" smtClean="0">
                <a:solidFill>
                  <a:srgbClr val="FF0000"/>
                </a:solidFill>
                <a:latin typeface="Century Schoolbook" pitchFamily="18" charset="0"/>
              </a:rPr>
              <a:t>Dotto collettore e ADH</a:t>
            </a:r>
            <a:endParaRPr lang="it-IT" b="1" i="1" dirty="0">
              <a:solidFill>
                <a:srgbClr val="FF0000"/>
              </a:solidFill>
              <a:latin typeface="Century Schoolbook"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cstate="print"/>
          <a:srcRect l="4606" t="12756" r="4606" b="11339"/>
          <a:stretch>
            <a:fillRect/>
          </a:stretch>
        </p:blipFill>
        <p:spPr bwMode="auto">
          <a:xfrm>
            <a:off x="539552" y="692696"/>
            <a:ext cx="8136904" cy="5102183"/>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3812" t="8418" r="12860" b="42763"/>
          <a:stretch>
            <a:fillRect/>
          </a:stretch>
        </p:blipFill>
        <p:spPr>
          <a:xfrm>
            <a:off x="1403648" y="383045"/>
            <a:ext cx="6336703" cy="596739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3491880" y="476672"/>
            <a:ext cx="5652120" cy="4524785"/>
          </a:xfrm>
          <a:prstGeom prst="rect">
            <a:avLst/>
          </a:prstGeom>
          <a:noFill/>
          <a:ln w="9525">
            <a:noFill/>
            <a:miter lim="800000"/>
            <a:headEnd/>
            <a:tailEnd/>
          </a:ln>
        </p:spPr>
      </p:pic>
      <p:pic>
        <p:nvPicPr>
          <p:cNvPr id="3" name="Slide"/>
          <p:cNvPicPr>
            <a:picLocks noChangeAspect="1"/>
          </p:cNvPicPr>
          <p:nvPr/>
        </p:nvPicPr>
        <p:blipFill>
          <a:blip r:embed="rId3" cstate="print"/>
          <a:srcRect l="15241" t="8755" r="15241" b="38049"/>
          <a:stretch>
            <a:fillRect/>
          </a:stretch>
        </p:blipFill>
        <p:spPr>
          <a:xfrm>
            <a:off x="107504" y="1052736"/>
            <a:ext cx="3379642" cy="365823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 name="CustomShape 1"/>
          <p:cNvSpPr/>
          <p:nvPr/>
        </p:nvSpPr>
        <p:spPr>
          <a:xfrm>
            <a:off x="684360" y="11592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DIURETICI OSMOTICI</a:t>
            </a:r>
            <a:endParaRPr/>
          </a:p>
        </p:txBody>
      </p:sp>
      <p:sp>
        <p:nvSpPr>
          <p:cNvPr id="1204" name="CustomShape 2"/>
          <p:cNvSpPr/>
          <p:nvPr/>
        </p:nvSpPr>
        <p:spPr>
          <a:xfrm>
            <a:off x="684360" y="909720"/>
            <a:ext cx="7991280" cy="1191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Sono sostanze di basso peso molecolare, facilmente filtrabili, non sostanzialmente diffusibili attraverso le membrane plasmatiche. Per queste caratteristiche sono in grado di generare una forza osmotica nel lume dei tubuli renali che si oppone al riassorbimento dell’ultrafiltrato glomerulare lungo il nefrone.</a:t>
            </a:r>
            <a:endParaRPr/>
          </a:p>
        </p:txBody>
      </p:sp>
      <p:pic>
        <p:nvPicPr>
          <p:cNvPr id="1205" name="Picture 9" descr="DIUR6"/>
          <p:cNvPicPr/>
          <p:nvPr/>
        </p:nvPicPr>
        <p:blipFill>
          <a:blip r:embed="rId2" cstate="print"/>
          <a:srcRect l="7955" t="19206" r="26000" b="36505"/>
          <a:stretch/>
        </p:blipFill>
        <p:spPr>
          <a:xfrm>
            <a:off x="755640" y="2567160"/>
            <a:ext cx="3198960" cy="2666880"/>
          </a:xfrm>
          <a:prstGeom prst="rect">
            <a:avLst/>
          </a:prstGeom>
          <a:ln>
            <a:noFill/>
          </a:ln>
        </p:spPr>
      </p:pic>
      <p:pic>
        <p:nvPicPr>
          <p:cNvPr id="1206" name="Picture 10" descr="DIUR6"/>
          <p:cNvPicPr/>
          <p:nvPr/>
        </p:nvPicPr>
        <p:blipFill>
          <a:blip r:embed="rId2" cstate="print"/>
          <a:srcRect t="64696" r="32698"/>
          <a:stretch/>
        </p:blipFill>
        <p:spPr>
          <a:xfrm>
            <a:off x="4716360" y="2927520"/>
            <a:ext cx="3259080" cy="2125440"/>
          </a:xfrm>
          <a:prstGeom prst="rect">
            <a:avLst/>
          </a:prstGeom>
          <a:ln>
            <a:noFill/>
          </a:ln>
        </p:spPr>
      </p:pic>
      <p:sp>
        <p:nvSpPr>
          <p:cNvPr id="1207" name="CustomShape 3"/>
          <p:cNvSpPr/>
          <p:nvPr/>
        </p:nvSpPr>
        <p:spPr>
          <a:xfrm>
            <a:off x="2700360" y="3214800"/>
            <a:ext cx="123984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b="1">
                <a:solidFill>
                  <a:srgbClr val="C00000"/>
                </a:solidFill>
                <a:latin typeface="Calibri"/>
              </a:rPr>
              <a:t>GLICEROLO</a:t>
            </a:r>
            <a:endParaRPr/>
          </a:p>
        </p:txBody>
      </p:sp>
      <p:sp>
        <p:nvSpPr>
          <p:cNvPr id="1208" name="CustomShape 4"/>
          <p:cNvSpPr/>
          <p:nvPr/>
        </p:nvSpPr>
        <p:spPr>
          <a:xfrm>
            <a:off x="2771640" y="4799160"/>
            <a:ext cx="133884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b="1">
                <a:solidFill>
                  <a:srgbClr val="C00000"/>
                </a:solidFill>
                <a:latin typeface="Calibri"/>
              </a:rPr>
              <a:t>ISOSORBIDE</a:t>
            </a:r>
            <a:endParaRPr/>
          </a:p>
        </p:txBody>
      </p:sp>
      <p:sp>
        <p:nvSpPr>
          <p:cNvPr id="1209" name="CustomShape 5"/>
          <p:cNvSpPr/>
          <p:nvPr/>
        </p:nvSpPr>
        <p:spPr>
          <a:xfrm>
            <a:off x="7020000" y="3430440"/>
            <a:ext cx="138636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b="1">
                <a:solidFill>
                  <a:srgbClr val="C00000"/>
                </a:solidFill>
                <a:latin typeface="Calibri"/>
              </a:rPr>
              <a:t>MANNITOLO</a:t>
            </a:r>
            <a:endParaRPr/>
          </a:p>
        </p:txBody>
      </p:sp>
      <p:sp>
        <p:nvSpPr>
          <p:cNvPr id="1210" name="CustomShape 6"/>
          <p:cNvSpPr/>
          <p:nvPr/>
        </p:nvSpPr>
        <p:spPr>
          <a:xfrm>
            <a:off x="7093080" y="4510080"/>
            <a:ext cx="70488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b="1">
                <a:solidFill>
                  <a:srgbClr val="C00000"/>
                </a:solidFill>
                <a:latin typeface="Calibri"/>
              </a:rPr>
              <a:t>UREA</a:t>
            </a:r>
            <a:endParaRPr/>
          </a:p>
        </p:txBody>
      </p:sp>
      <p:sp>
        <p:nvSpPr>
          <p:cNvPr id="1211" name="CustomShape 7"/>
          <p:cNvSpPr/>
          <p:nvPr/>
        </p:nvSpPr>
        <p:spPr>
          <a:xfrm>
            <a:off x="633240" y="5734080"/>
            <a:ext cx="6473160" cy="3373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1600">
                <a:solidFill>
                  <a:srgbClr val="002060"/>
                </a:solidFill>
                <a:latin typeface="Calibri"/>
              </a:rPr>
              <a:t>Sono composti chimicamente eterogenei di cui il più utilizzato è il mannitolo.</a:t>
            </a:r>
            <a:endParaRPr/>
          </a:p>
        </p:txBody>
      </p:sp>
      <p:sp>
        <p:nvSpPr>
          <p:cNvPr id="1212" name="Line 8"/>
          <p:cNvSpPr/>
          <p:nvPr/>
        </p:nvSpPr>
        <p:spPr>
          <a:xfrm>
            <a:off x="684360" y="69228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3" name="Table 1"/>
          <p:cNvGraphicFramePr/>
          <p:nvPr/>
        </p:nvGraphicFramePr>
        <p:xfrm>
          <a:off x="684360" y="907920"/>
          <a:ext cx="7777080" cy="1579680"/>
        </p:xfrm>
        <a:graphic>
          <a:graphicData uri="http://schemas.openxmlformats.org/drawingml/2006/table">
            <a:tbl>
              <a:tblPr/>
              <a:tblGrid>
                <a:gridCol w="1349280"/>
                <a:gridCol w="882720"/>
                <a:gridCol w="1558800"/>
                <a:gridCol w="1033560"/>
                <a:gridCol w="1224000"/>
                <a:gridCol w="892080"/>
                <a:gridCol w="836640"/>
              </a:tblGrid>
              <a:tr h="608040">
                <a:tc>
                  <a:txBody>
                    <a:bodyPr/>
                    <a:lstStyle/>
                    <a:p>
                      <a:pPr algn="ctr">
                        <a:lnSpc>
                          <a:spcPct val="100000"/>
                        </a:lnSpc>
                      </a:pPr>
                      <a:r>
                        <a:rPr lang="it-IT" sz="1600">
                          <a:solidFill>
                            <a:srgbClr val="002060"/>
                          </a:solidFill>
                          <a:latin typeface="Calibri"/>
                        </a:rPr>
                        <a:t>FARMACO</a:t>
                      </a:r>
                      <a:endParaRPr/>
                    </a:p>
                  </a:txBody>
                  <a:tcPr/>
                </a:tc>
                <a:tc>
                  <a:txBody>
                    <a:bodyPr/>
                    <a:lstStyle/>
                    <a:p>
                      <a:pPr algn="ctr">
                        <a:lnSpc>
                          <a:spcPct val="100000"/>
                        </a:lnSpc>
                      </a:pPr>
                      <a:r>
                        <a:rPr lang="it-IT" sz="1600">
                          <a:solidFill>
                            <a:srgbClr val="002060"/>
                          </a:solidFill>
                          <a:latin typeface="Calibri"/>
                        </a:rPr>
                        <a:t>SOMM</a:t>
                      </a:r>
                      <a:endParaRPr/>
                    </a:p>
                  </a:txBody>
                  <a:tcPr/>
                </a:tc>
                <a:tc>
                  <a:txBody>
                    <a:bodyPr/>
                    <a:lstStyle/>
                    <a:p>
                      <a:pPr algn="ctr">
                        <a:lnSpc>
                          <a:spcPct val="100000"/>
                        </a:lnSpc>
                      </a:pPr>
                      <a:r>
                        <a:rPr lang="it-IT" sz="1600">
                          <a:solidFill>
                            <a:srgbClr val="002060"/>
                          </a:solidFill>
                          <a:latin typeface="Calibri"/>
                        </a:rPr>
                        <a:t>ASSORBIMENTO</a:t>
                      </a:r>
                      <a:endParaRPr/>
                    </a:p>
                  </a:txBody>
                  <a:tcPr/>
                </a:tc>
                <a:tc>
                  <a:txBody>
                    <a:bodyPr/>
                    <a:lstStyle/>
                    <a:p>
                      <a:pPr algn="ctr">
                        <a:lnSpc>
                          <a:spcPct val="100000"/>
                        </a:lnSpc>
                      </a:pPr>
                      <a:r>
                        <a:rPr lang="it-IT" sz="1600">
                          <a:solidFill>
                            <a:srgbClr val="002060"/>
                          </a:solidFill>
                          <a:latin typeface="Calibri"/>
                        </a:rPr>
                        <a:t>LEGAME PROTEICO</a:t>
                      </a:r>
                      <a:endParaRPr/>
                    </a:p>
                  </a:txBody>
                  <a:tcPr/>
                </a:tc>
                <a:tc>
                  <a:txBody>
                    <a:bodyPr/>
                    <a:lstStyle/>
                    <a:p>
                      <a:pPr algn="ctr">
                        <a:lnSpc>
                          <a:spcPct val="100000"/>
                        </a:lnSpc>
                      </a:pPr>
                      <a:r>
                        <a:rPr lang="it-IT" sz="1600">
                          <a:solidFill>
                            <a:srgbClr val="002060"/>
                          </a:solidFill>
                          <a:latin typeface="Calibri"/>
                        </a:rPr>
                        <a:t>EMIVITA PLASM.</a:t>
                      </a:r>
                      <a:endParaRPr/>
                    </a:p>
                  </a:txBody>
                  <a:tcPr/>
                </a:tc>
                <a:tc>
                  <a:txBody>
                    <a:bodyPr/>
                    <a:lstStyle/>
                    <a:p>
                      <a:pPr algn="ctr">
                        <a:lnSpc>
                          <a:spcPct val="100000"/>
                        </a:lnSpc>
                      </a:pPr>
                      <a:r>
                        <a:rPr lang="it-IT" sz="1600">
                          <a:solidFill>
                            <a:srgbClr val="002060"/>
                          </a:solidFill>
                          <a:latin typeface="Calibri"/>
                        </a:rPr>
                        <a:t>METAB.</a:t>
                      </a:r>
                      <a:endParaRPr/>
                    </a:p>
                  </a:txBody>
                  <a:tcPr/>
                </a:tc>
                <a:tc>
                  <a:txBody>
                    <a:bodyPr/>
                    <a:lstStyle/>
                    <a:p>
                      <a:pPr algn="ctr">
                        <a:lnSpc>
                          <a:spcPct val="100000"/>
                        </a:lnSpc>
                      </a:pPr>
                      <a:r>
                        <a:rPr lang="it-IT" sz="1600">
                          <a:solidFill>
                            <a:srgbClr val="002060"/>
                          </a:solidFill>
                          <a:latin typeface="Calibri"/>
                        </a:rPr>
                        <a:t>ELIMIN.</a:t>
                      </a:r>
                      <a:endParaRPr/>
                    </a:p>
                  </a:txBody>
                  <a:tcPr/>
                </a:tc>
              </a:tr>
              <a:tr h="971640">
                <a:tc>
                  <a:txBody>
                    <a:bodyPr/>
                    <a:lstStyle/>
                    <a:p>
                      <a:pPr algn="ctr">
                        <a:lnSpc>
                          <a:spcPct val="100000"/>
                        </a:lnSpc>
                      </a:pPr>
                      <a:r>
                        <a:rPr lang="it-IT" sz="1600" b="1">
                          <a:solidFill>
                            <a:srgbClr val="C00000"/>
                          </a:solidFill>
                          <a:latin typeface="Calibri"/>
                          <a:ea typeface="Times New Roman"/>
                        </a:rPr>
                        <a:t>MANNITOLO</a:t>
                      </a:r>
                      <a:r>
                        <a:rPr lang="it-IT" sz="1600">
                          <a:solidFill>
                            <a:srgbClr val="C00000"/>
                          </a:solidFill>
                          <a:latin typeface="Calibri"/>
                          <a:ea typeface="Times New Roman"/>
                        </a:rPr>
                        <a:t> </a:t>
                      </a:r>
                      <a:r>
                        <a:rPr lang="it-IT" sz="1600">
                          <a:solidFill>
                            <a:srgbClr val="002060"/>
                          </a:solidFill>
                          <a:latin typeface="Calibri"/>
                          <a:ea typeface="Times New Roman"/>
                        </a:rPr>
                        <a:t>(Isotol</a:t>
                      </a:r>
                      <a:r>
                        <a:rPr lang="it-IT" sz="1600" baseline="30000">
                          <a:solidFill>
                            <a:srgbClr val="002060"/>
                          </a:solidFill>
                          <a:latin typeface="Calibri"/>
                        </a:rPr>
                        <a:t>®</a:t>
                      </a:r>
                      <a:r>
                        <a:rPr lang="it-IT" sz="1600">
                          <a:solidFill>
                            <a:srgbClr val="002060"/>
                          </a:solidFill>
                          <a:latin typeface="Calibri"/>
                        </a:rPr>
                        <a:t>),</a:t>
                      </a:r>
                      <a:endParaRPr/>
                    </a:p>
                    <a:p>
                      <a:pPr algn="ctr">
                        <a:lnSpc>
                          <a:spcPct val="100000"/>
                        </a:lnSpc>
                      </a:pPr>
                      <a:r>
                        <a:rPr lang="it-IT" sz="1600">
                          <a:solidFill>
                            <a:srgbClr val="002060"/>
                          </a:solidFill>
                          <a:latin typeface="Calibri"/>
                        </a:rPr>
                        <a:t>Soluz 5%/fl</a:t>
                      </a:r>
                      <a:endParaRPr/>
                    </a:p>
                  </a:txBody>
                  <a:tcPr/>
                </a:tc>
                <a:tc>
                  <a:txBody>
                    <a:bodyPr/>
                    <a:lstStyle/>
                    <a:p>
                      <a:pPr algn="ctr">
                        <a:lnSpc>
                          <a:spcPct val="100000"/>
                        </a:lnSpc>
                      </a:pPr>
                      <a:r>
                        <a:rPr lang="it-IT">
                          <a:solidFill>
                            <a:srgbClr val="002060"/>
                          </a:solidFill>
                          <a:latin typeface="Calibri"/>
                        </a:rPr>
                        <a:t>E.V.</a:t>
                      </a:r>
                      <a:endParaRPr/>
                    </a:p>
                  </a:txBody>
                  <a:tcPr/>
                </a:tc>
                <a:tc>
                  <a:txBody>
                    <a:bodyPr/>
                    <a:lstStyle/>
                    <a:p>
                      <a:pPr algn="ctr">
                        <a:lnSpc>
                          <a:spcPct val="100000"/>
                        </a:lnSpc>
                      </a:pPr>
                      <a:r>
                        <a:rPr lang="it-IT">
                          <a:solidFill>
                            <a:srgbClr val="002060"/>
                          </a:solidFill>
                          <a:latin typeface="Calibri"/>
                        </a:rPr>
                        <a:t>Scarso</a:t>
                      </a:r>
                      <a:endParaRPr/>
                    </a:p>
                    <a:p>
                      <a:pPr algn="ctr">
                        <a:lnSpc>
                          <a:spcPct val="100000"/>
                        </a:lnSpc>
                      </a:pPr>
                      <a:r>
                        <a:rPr lang="it-IT">
                          <a:solidFill>
                            <a:srgbClr val="002060"/>
                          </a:solidFill>
                          <a:latin typeface="Calibri"/>
                        </a:rPr>
                        <a:t>Biodisp. orale:   20%</a:t>
                      </a:r>
                      <a:endParaRPr/>
                    </a:p>
                  </a:txBody>
                  <a:tcPr/>
                </a:tc>
                <a:tc>
                  <a:txBody>
                    <a:bodyPr/>
                    <a:lstStyle/>
                    <a:p>
                      <a:pPr algn="ctr">
                        <a:lnSpc>
                          <a:spcPct val="100000"/>
                        </a:lnSpc>
                      </a:pPr>
                      <a:r>
                        <a:rPr lang="it-IT">
                          <a:solidFill>
                            <a:srgbClr val="002060"/>
                          </a:solidFill>
                          <a:latin typeface="Calibri"/>
                        </a:rPr>
                        <a:t>---</a:t>
                      </a:r>
                      <a:endParaRPr/>
                    </a:p>
                  </a:txBody>
                  <a:tcPr/>
                </a:tc>
                <a:tc>
                  <a:txBody>
                    <a:bodyPr/>
                    <a:lstStyle/>
                    <a:p>
                      <a:pPr algn="ctr">
                        <a:lnSpc>
                          <a:spcPct val="100000"/>
                        </a:lnSpc>
                      </a:pPr>
                      <a:r>
                        <a:rPr lang="it-IT">
                          <a:solidFill>
                            <a:srgbClr val="002060"/>
                          </a:solidFill>
                          <a:latin typeface="Calibri"/>
                        </a:rPr>
                        <a:t>1,5 h</a:t>
                      </a:r>
                      <a:endParaRPr/>
                    </a:p>
                  </a:txBody>
                  <a:tcPr/>
                </a:tc>
                <a:tc>
                  <a:txBody>
                    <a:bodyPr/>
                    <a:lstStyle/>
                    <a:p>
                      <a:pPr algn="ctr">
                        <a:lnSpc>
                          <a:spcPct val="100000"/>
                        </a:lnSpc>
                      </a:pPr>
                      <a:r>
                        <a:rPr lang="it-IT">
                          <a:solidFill>
                            <a:srgbClr val="002060"/>
                          </a:solidFill>
                          <a:latin typeface="Calibri"/>
                        </a:rPr>
                        <a:t>Epatico 10%</a:t>
                      </a:r>
                      <a:endParaRPr/>
                    </a:p>
                  </a:txBody>
                  <a:tcPr/>
                </a:tc>
                <a:tc>
                  <a:txBody>
                    <a:bodyPr/>
                    <a:lstStyle/>
                    <a:p>
                      <a:pPr algn="ctr">
                        <a:lnSpc>
                          <a:spcPct val="100000"/>
                        </a:lnSpc>
                      </a:pPr>
                      <a:r>
                        <a:rPr lang="it-IT">
                          <a:solidFill>
                            <a:srgbClr val="002060"/>
                          </a:solidFill>
                          <a:latin typeface="Calibri"/>
                        </a:rPr>
                        <a:t>renale</a:t>
                      </a:r>
                      <a:endParaRPr/>
                    </a:p>
                  </a:txBody>
                  <a:tcPr/>
                </a:tc>
              </a:tr>
            </a:tbl>
          </a:graphicData>
        </a:graphic>
      </p:graphicFrame>
      <p:sp>
        <p:nvSpPr>
          <p:cNvPr id="1214" name="CustomShape 2"/>
          <p:cNvSpPr/>
          <p:nvPr/>
        </p:nvSpPr>
        <p:spPr>
          <a:xfrm>
            <a:off x="3635280" y="189000"/>
            <a:ext cx="2056680" cy="5205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MANNITOLO</a:t>
            </a:r>
            <a:endParaRPr/>
          </a:p>
        </p:txBody>
      </p:sp>
      <p:sp>
        <p:nvSpPr>
          <p:cNvPr id="1215" name="Line 3"/>
          <p:cNvSpPr/>
          <p:nvPr/>
        </p:nvSpPr>
        <p:spPr>
          <a:xfrm>
            <a:off x="684360" y="692280"/>
            <a:ext cx="7991280" cy="0"/>
          </a:xfrm>
          <a:prstGeom prst="line">
            <a:avLst/>
          </a:prstGeom>
          <a:ln w="9360">
            <a:solidFill>
              <a:srgbClr val="C00000"/>
            </a:solidFill>
            <a:miter/>
          </a:ln>
        </p:spPr>
      </p:sp>
      <p:sp>
        <p:nvSpPr>
          <p:cNvPr id="1216" name="CustomShape 4"/>
          <p:cNvSpPr/>
          <p:nvPr/>
        </p:nvSpPr>
        <p:spPr>
          <a:xfrm>
            <a:off x="684360" y="2708280"/>
            <a:ext cx="7848360" cy="29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Il mannitolo si distribuisce esclusivamente nello spazio extracellulare, determinando essiccosi cellulare ed ipervolemia; viene escreto rapidamente dal rene determinando diuresi osmotica.</a:t>
            </a:r>
            <a:endParaRPr/>
          </a:p>
          <a:p>
            <a:pPr algn="just">
              <a:lnSpc>
                <a:spcPct val="100000"/>
              </a:lnSpc>
            </a:pPr>
            <a:endParaRPr/>
          </a:p>
          <a:p>
            <a:pPr algn="just">
              <a:lnSpc>
                <a:spcPct val="100000"/>
              </a:lnSpc>
            </a:pPr>
            <a:r>
              <a:rPr lang="it-IT" b="1">
                <a:solidFill>
                  <a:srgbClr val="C00000"/>
                </a:solidFill>
                <a:latin typeface="Calibri"/>
              </a:rPr>
              <a:t>POSOLOGIA E MODO DI SOMMINISTRAZIONE  </a:t>
            </a:r>
            <a:endParaRPr/>
          </a:p>
          <a:p>
            <a:pPr algn="just">
              <a:lnSpc>
                <a:spcPct val="100000"/>
              </a:lnSpc>
            </a:pPr>
            <a:endParaRPr/>
          </a:p>
          <a:p>
            <a:pPr algn="just">
              <a:lnSpc>
                <a:spcPct val="100000"/>
              </a:lnSpc>
            </a:pPr>
            <a:r>
              <a:rPr lang="it-IT">
                <a:solidFill>
                  <a:srgbClr val="002060"/>
                </a:solidFill>
                <a:latin typeface="Calibri"/>
              </a:rPr>
              <a:t>Per via endovenosa. </a:t>
            </a:r>
            <a:endParaRPr/>
          </a:p>
          <a:p>
            <a:pPr algn="just">
              <a:lnSpc>
                <a:spcPct val="100000"/>
              </a:lnSpc>
            </a:pPr>
            <a:r>
              <a:rPr lang="it-IT">
                <a:solidFill>
                  <a:srgbClr val="002060"/>
                </a:solidFill>
                <a:latin typeface="Calibri"/>
              </a:rPr>
              <a:t>La dose è dipendente dall'età, peso e condizioni cliniche del paziente. </a:t>
            </a:r>
            <a:endParaRPr/>
          </a:p>
          <a:p>
            <a:pPr algn="just">
              <a:lnSpc>
                <a:spcPct val="100000"/>
              </a:lnSpc>
            </a:pPr>
            <a:r>
              <a:rPr lang="it-IT">
                <a:solidFill>
                  <a:srgbClr val="002060"/>
                </a:solidFill>
                <a:latin typeface="Calibri"/>
              </a:rPr>
              <a:t>Il dosaggio totale deve essere compreso tra 50 e 200 g di mannitolo in 24 ore. </a:t>
            </a:r>
            <a:endParaRPr/>
          </a:p>
          <a:p>
            <a:pPr algn="just">
              <a:lnSpc>
                <a:spcPct val="100000"/>
              </a:lnSpc>
            </a:pPr>
            <a:r>
              <a:rPr lang="it-IT">
                <a:solidFill>
                  <a:srgbClr val="002060"/>
                </a:solidFill>
                <a:latin typeface="Calibri"/>
              </a:rPr>
              <a:t>La velocità di infusione deve essere aggiustata per mantenere una diuresi di almeno 30-50 ml/ora.</a:t>
            </a: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CustomShape 1"/>
          <p:cNvSpPr/>
          <p:nvPr/>
        </p:nvSpPr>
        <p:spPr>
          <a:xfrm>
            <a:off x="3635280" y="189000"/>
            <a:ext cx="2056680" cy="5205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MANNITOLO</a:t>
            </a:r>
            <a:endParaRPr/>
          </a:p>
        </p:txBody>
      </p:sp>
      <p:sp>
        <p:nvSpPr>
          <p:cNvPr id="1218" name="CustomShape 2"/>
          <p:cNvSpPr/>
          <p:nvPr/>
        </p:nvSpPr>
        <p:spPr>
          <a:xfrm>
            <a:off x="611280" y="836640"/>
            <a:ext cx="7985160" cy="1800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u="sng">
                <a:solidFill>
                  <a:srgbClr val="C00000"/>
                </a:solidFill>
                <a:latin typeface="Calibri"/>
                <a:ea typeface="Times New Roman"/>
              </a:rPr>
              <a:t>INDICAZIONI</a:t>
            </a:r>
            <a:endParaRPr/>
          </a:p>
          <a:p>
            <a:pPr algn="just">
              <a:lnSpc>
                <a:spcPct val="100000"/>
              </a:lnSpc>
              <a:buFont typeface="Calibri"/>
              <a:buChar char="•"/>
            </a:pPr>
            <a:r>
              <a:rPr lang="it-IT" b="1">
                <a:solidFill>
                  <a:srgbClr val="002060"/>
                </a:solidFill>
                <a:latin typeface="Calibri"/>
                <a:ea typeface="Times New Roman"/>
              </a:rPr>
              <a:t>RIDUZIONE DELL’IPERTENSIONE ENDOCRANICA </a:t>
            </a:r>
            <a:r>
              <a:rPr lang="it-IT">
                <a:solidFill>
                  <a:srgbClr val="002060"/>
                </a:solidFill>
                <a:latin typeface="Calibri"/>
                <a:ea typeface="Times New Roman"/>
              </a:rPr>
              <a:t>(EDEMA CEREBRALE)</a:t>
            </a:r>
            <a:endParaRPr/>
          </a:p>
          <a:p>
            <a:pPr algn="just">
              <a:lnSpc>
                <a:spcPct val="100000"/>
              </a:lnSpc>
              <a:buFont typeface="Calibri"/>
              <a:buChar char="•"/>
            </a:pPr>
            <a:r>
              <a:rPr lang="it-IT" b="1">
                <a:solidFill>
                  <a:srgbClr val="002060"/>
                </a:solidFill>
                <a:latin typeface="Calibri"/>
                <a:ea typeface="Times New Roman"/>
              </a:rPr>
              <a:t>RIDUZIONE DELL’IPERTENSIONE ENDOCULARE </a:t>
            </a:r>
            <a:r>
              <a:rPr lang="it-IT">
                <a:solidFill>
                  <a:srgbClr val="002060"/>
                </a:solidFill>
                <a:latin typeface="Calibri"/>
                <a:ea typeface="Times New Roman"/>
              </a:rPr>
              <a:t>(GLAUCOMA ANGOLO APERTO)</a:t>
            </a:r>
            <a:endParaRPr/>
          </a:p>
          <a:p>
            <a:pPr algn="just">
              <a:lnSpc>
                <a:spcPct val="100000"/>
              </a:lnSpc>
              <a:buFont typeface="Calibri"/>
              <a:buChar char="•"/>
            </a:pPr>
            <a:r>
              <a:rPr lang="it-IT" b="1">
                <a:solidFill>
                  <a:srgbClr val="002060"/>
                </a:solidFill>
                <a:latin typeface="Calibri"/>
                <a:ea typeface="Times New Roman"/>
              </a:rPr>
              <a:t>INSUFFICIENZA RENALE ACUTA</a:t>
            </a:r>
            <a:endParaRPr/>
          </a:p>
          <a:p>
            <a:pPr algn="just">
              <a:lnSpc>
                <a:spcPct val="100000"/>
              </a:lnSpc>
              <a:buFont typeface="Calibri"/>
              <a:buChar char="•"/>
            </a:pPr>
            <a:r>
              <a:rPr lang="it-IT" b="1">
                <a:solidFill>
                  <a:srgbClr val="002060"/>
                </a:solidFill>
                <a:latin typeface="Calibri"/>
                <a:ea typeface="Times New Roman"/>
              </a:rPr>
              <a:t>ELIMINAZIONE DI SOSTANZE TOSSICHE</a:t>
            </a:r>
            <a:endParaRPr/>
          </a:p>
        </p:txBody>
      </p:sp>
      <p:sp>
        <p:nvSpPr>
          <p:cNvPr id="1219" name="CustomShape 3"/>
          <p:cNvSpPr/>
          <p:nvPr/>
        </p:nvSpPr>
        <p:spPr>
          <a:xfrm>
            <a:off x="611280" y="4005360"/>
            <a:ext cx="8137440" cy="1800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u="sng">
                <a:solidFill>
                  <a:srgbClr val="C00000"/>
                </a:solidFill>
                <a:latin typeface="Calibri"/>
                <a:ea typeface="Times New Roman"/>
              </a:rPr>
              <a:t>EFFETTI INDESIDERATI </a:t>
            </a:r>
            <a:r>
              <a:rPr lang="it-IT" sz="1600" i="1">
                <a:solidFill>
                  <a:srgbClr val="002060"/>
                </a:solidFill>
                <a:latin typeface="Symbol"/>
                <a:ea typeface="Symbol"/>
              </a:rPr>
              <a:t></a:t>
            </a:r>
            <a:r>
              <a:rPr lang="it-IT" sz="1600" i="1">
                <a:solidFill>
                  <a:srgbClr val="002060"/>
                </a:solidFill>
                <a:latin typeface="Calibri"/>
                <a:ea typeface="Times New Roman"/>
              </a:rPr>
              <a:t> aumento transitorio del volume dei fluidi extracellulari</a:t>
            </a:r>
            <a:r>
              <a:rPr lang="it-IT" sz="1600" b="1">
                <a:solidFill>
                  <a:srgbClr val="002060"/>
                </a:solidFill>
                <a:latin typeface="Calibri"/>
                <a:ea typeface="Times New Roman"/>
              </a:rPr>
              <a:t> </a:t>
            </a:r>
            <a:endParaRPr/>
          </a:p>
          <a:p>
            <a:pPr algn="just">
              <a:lnSpc>
                <a:spcPct val="100000"/>
              </a:lnSpc>
              <a:buFont typeface="Calibri"/>
              <a:buChar char="•"/>
            </a:pPr>
            <a:r>
              <a:rPr lang="it-IT" b="1">
                <a:solidFill>
                  <a:srgbClr val="002060"/>
                </a:solidFill>
                <a:latin typeface="Calibri"/>
                <a:ea typeface="Times New Roman"/>
              </a:rPr>
              <a:t> IPERNATRIEMIA, IPONATRIEMIA, IPERKALIEMIA</a:t>
            </a:r>
            <a:endParaRPr/>
          </a:p>
          <a:p>
            <a:pPr algn="just">
              <a:lnSpc>
                <a:spcPct val="100000"/>
              </a:lnSpc>
              <a:buFont typeface="Calibri"/>
              <a:buChar char="•"/>
            </a:pPr>
            <a:r>
              <a:rPr lang="it-IT" b="1">
                <a:solidFill>
                  <a:srgbClr val="002060"/>
                </a:solidFill>
                <a:latin typeface="Calibri"/>
                <a:ea typeface="Times New Roman"/>
              </a:rPr>
              <a:t> INSUFFICIENZA CARDIACA CONGESTIZIA</a:t>
            </a:r>
            <a:endParaRPr/>
          </a:p>
          <a:p>
            <a:pPr algn="just">
              <a:lnSpc>
                <a:spcPct val="100000"/>
              </a:lnSpc>
              <a:buFont typeface="Calibri"/>
              <a:buChar char="•"/>
            </a:pPr>
            <a:r>
              <a:rPr lang="it-IT" b="1">
                <a:solidFill>
                  <a:srgbClr val="002060"/>
                </a:solidFill>
                <a:latin typeface="Calibri"/>
                <a:ea typeface="Times New Roman"/>
              </a:rPr>
              <a:t> EDEMA POLMONARE</a:t>
            </a:r>
            <a:endParaRPr/>
          </a:p>
          <a:p>
            <a:pPr algn="just">
              <a:lnSpc>
                <a:spcPct val="100000"/>
              </a:lnSpc>
              <a:buFont typeface="Calibri"/>
              <a:buChar char="•"/>
            </a:pPr>
            <a:r>
              <a:rPr lang="it-IT" b="1">
                <a:solidFill>
                  <a:srgbClr val="002060"/>
                </a:solidFill>
                <a:latin typeface="Calibri"/>
                <a:ea typeface="Times New Roman"/>
              </a:rPr>
              <a:t> REAZIONI ALLERGICHE</a:t>
            </a:r>
            <a:endParaRPr/>
          </a:p>
        </p:txBody>
      </p:sp>
      <p:sp>
        <p:nvSpPr>
          <p:cNvPr id="1220" name="Line 4"/>
          <p:cNvSpPr/>
          <p:nvPr/>
        </p:nvSpPr>
        <p:spPr>
          <a:xfrm>
            <a:off x="684360" y="692280"/>
            <a:ext cx="7991280" cy="0"/>
          </a:xfrm>
          <a:prstGeom prst="line">
            <a:avLst/>
          </a:prstGeom>
          <a:ln w="9360">
            <a:solidFill>
              <a:srgbClr val="C00000"/>
            </a:solidFill>
            <a:miter/>
          </a:ln>
        </p:spPr>
      </p:sp>
      <p:sp>
        <p:nvSpPr>
          <p:cNvPr id="1221" name="CustomShape 5"/>
          <p:cNvSpPr/>
          <p:nvPr/>
        </p:nvSpPr>
        <p:spPr>
          <a:xfrm>
            <a:off x="611280" y="2637000"/>
            <a:ext cx="8064360" cy="1067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i="1">
                <a:solidFill>
                  <a:srgbClr val="002060"/>
                </a:solidFill>
                <a:latin typeface="Calibri"/>
              </a:rPr>
              <a:t>È indicato nella prevenzione e/o trattamento della fase oligurica nell'insufficienza renale acuta, prima che diventi irreversibile e stabilizzata; nel trattamento dell'ipertensione endocranica e spinale e delle masse cerebrali; per ridurre la pressione endooculare; per incrementare l'escrezione renale di sostanze tossiche; per la misurazione del filtrato glomerulare.</a:t>
            </a:r>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621" t="6734" r="11907" b="51854"/>
          <a:stretch>
            <a:fillRect/>
          </a:stretch>
        </p:blipFill>
        <p:spPr>
          <a:xfrm>
            <a:off x="611560" y="476672"/>
            <a:ext cx="7729094" cy="562608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050" name="Picture 2"/>
          <p:cNvPicPr>
            <a:picLocks noChangeAspect="1" noChangeArrowheads="1"/>
          </p:cNvPicPr>
          <p:nvPr/>
        </p:nvPicPr>
        <p:blipFill>
          <a:blip r:embed="rId2" cstate="print"/>
          <a:srcRect/>
          <a:stretch>
            <a:fillRect/>
          </a:stretch>
        </p:blipFill>
        <p:spPr bwMode="auto">
          <a:xfrm>
            <a:off x="755576" y="332656"/>
            <a:ext cx="7620000" cy="57150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4" name="Picture 16"/>
          <p:cNvPicPr/>
          <p:nvPr/>
        </p:nvPicPr>
        <p:blipFill>
          <a:blip r:embed="rId2" cstate="print"/>
          <a:stretch/>
        </p:blipFill>
        <p:spPr>
          <a:xfrm>
            <a:off x="2122560" y="2655720"/>
            <a:ext cx="5113440" cy="4229280"/>
          </a:xfrm>
          <a:prstGeom prst="rect">
            <a:avLst/>
          </a:prstGeom>
          <a:ln>
            <a:noFill/>
          </a:ln>
        </p:spPr>
      </p:pic>
      <p:sp>
        <p:nvSpPr>
          <p:cNvPr id="1235" name="CustomShape 1"/>
          <p:cNvSpPr/>
          <p:nvPr/>
        </p:nvSpPr>
        <p:spPr>
          <a:xfrm>
            <a:off x="324000" y="765000"/>
            <a:ext cx="8569080" cy="2089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L’anidrasi carbonica catalizza la reazione CO</a:t>
            </a:r>
            <a:r>
              <a:rPr lang="it-IT" baseline="-25000">
                <a:solidFill>
                  <a:srgbClr val="002060"/>
                </a:solidFill>
                <a:latin typeface="Calibri"/>
              </a:rPr>
              <a:t>2</a:t>
            </a:r>
            <a:r>
              <a:rPr lang="it-IT">
                <a:solidFill>
                  <a:srgbClr val="002060"/>
                </a:solidFill>
                <a:latin typeface="Calibri"/>
              </a:rPr>
              <a:t> + H</a:t>
            </a:r>
            <a:r>
              <a:rPr lang="it-IT" baseline="-25000">
                <a:solidFill>
                  <a:srgbClr val="002060"/>
                </a:solidFill>
                <a:latin typeface="Calibri"/>
              </a:rPr>
              <a:t>2</a:t>
            </a:r>
            <a:r>
              <a:rPr lang="it-IT">
                <a:solidFill>
                  <a:srgbClr val="002060"/>
                </a:solidFill>
                <a:latin typeface="Calibri"/>
              </a:rPr>
              <a:t>O nei due sensi, prevalendo per legge di massa l’idratazione a H</a:t>
            </a:r>
            <a:r>
              <a:rPr lang="it-IT" baseline="-25000">
                <a:solidFill>
                  <a:srgbClr val="002060"/>
                </a:solidFill>
                <a:latin typeface="Calibri"/>
              </a:rPr>
              <a:t>2</a:t>
            </a:r>
            <a:r>
              <a:rPr lang="it-IT">
                <a:solidFill>
                  <a:srgbClr val="002060"/>
                </a:solidFill>
                <a:latin typeface="Calibri"/>
              </a:rPr>
              <a:t>CO</a:t>
            </a:r>
            <a:r>
              <a:rPr lang="it-IT" baseline="-25000">
                <a:solidFill>
                  <a:srgbClr val="002060"/>
                </a:solidFill>
                <a:latin typeface="Calibri"/>
              </a:rPr>
              <a:t>3-</a:t>
            </a:r>
            <a:r>
              <a:rPr lang="it-IT">
                <a:solidFill>
                  <a:srgbClr val="002060"/>
                </a:solidFill>
                <a:latin typeface="Calibri"/>
              </a:rPr>
              <a:t> che si dissocia poi in HCO</a:t>
            </a:r>
            <a:r>
              <a:rPr lang="it-IT" baseline="-25000">
                <a:solidFill>
                  <a:srgbClr val="002060"/>
                </a:solidFill>
                <a:latin typeface="Calibri"/>
              </a:rPr>
              <a:t>3-</a:t>
            </a:r>
            <a:r>
              <a:rPr lang="it-IT">
                <a:solidFill>
                  <a:srgbClr val="002060"/>
                </a:solidFill>
                <a:latin typeface="Calibri"/>
              </a:rPr>
              <a:t> e H</a:t>
            </a:r>
            <a:r>
              <a:rPr lang="it-IT" baseline="30000">
                <a:solidFill>
                  <a:srgbClr val="002060"/>
                </a:solidFill>
                <a:latin typeface="Calibri"/>
              </a:rPr>
              <a:t>+</a:t>
            </a:r>
            <a:r>
              <a:rPr lang="it-IT">
                <a:solidFill>
                  <a:srgbClr val="002060"/>
                </a:solidFill>
                <a:latin typeface="Calibri"/>
              </a:rPr>
              <a:t> all’interno della cellula. Il protone viene quindi estruso per scambio con il Na</a:t>
            </a:r>
            <a:r>
              <a:rPr lang="it-IT" baseline="30000">
                <a:solidFill>
                  <a:srgbClr val="002060"/>
                </a:solidFill>
                <a:latin typeface="Calibri"/>
              </a:rPr>
              <a:t>+</a:t>
            </a:r>
            <a:r>
              <a:rPr lang="it-IT">
                <a:solidFill>
                  <a:srgbClr val="002060"/>
                </a:solidFill>
                <a:latin typeface="Calibri"/>
              </a:rPr>
              <a:t>. Il risultato finale è il </a:t>
            </a:r>
            <a:r>
              <a:rPr lang="it-IT" i="1">
                <a:solidFill>
                  <a:srgbClr val="002060"/>
                </a:solidFill>
                <a:latin typeface="Calibri"/>
              </a:rPr>
              <a:t>recupero del bicarbonato ultrafiltrato</a:t>
            </a:r>
            <a:r>
              <a:rPr lang="it-IT">
                <a:solidFill>
                  <a:srgbClr val="002060"/>
                </a:solidFill>
                <a:latin typeface="Calibri"/>
              </a:rPr>
              <a:t>.</a:t>
            </a:r>
            <a:endParaRPr/>
          </a:p>
          <a:p>
            <a:pPr algn="just">
              <a:lnSpc>
                <a:spcPct val="100000"/>
              </a:lnSpc>
            </a:pPr>
            <a:r>
              <a:rPr lang="it-IT">
                <a:solidFill>
                  <a:srgbClr val="002060"/>
                </a:solidFill>
                <a:latin typeface="Calibri"/>
              </a:rPr>
              <a:t>L’azione degli </a:t>
            </a:r>
            <a:r>
              <a:rPr lang="it-IT" b="1">
                <a:solidFill>
                  <a:srgbClr val="002060"/>
                </a:solidFill>
                <a:latin typeface="Calibri"/>
              </a:rPr>
              <a:t>inibitori della anidrasi carbonica </a:t>
            </a:r>
            <a:r>
              <a:rPr lang="it-IT">
                <a:solidFill>
                  <a:srgbClr val="002060"/>
                </a:solidFill>
                <a:latin typeface="Calibri"/>
              </a:rPr>
              <a:t>interrompe questo ciclo e comporta </a:t>
            </a:r>
            <a:r>
              <a:rPr lang="it-IT" b="1" u="sng">
                <a:solidFill>
                  <a:srgbClr val="C00000"/>
                </a:solidFill>
                <a:latin typeface="Calibri"/>
              </a:rPr>
              <a:t>formazione di urina ricca in bicarbonati e conseguente acidosi metabolica ipokaliemica ipercloremica. </a:t>
            </a:r>
            <a:endParaRPr/>
          </a:p>
        </p:txBody>
      </p:sp>
      <p:sp>
        <p:nvSpPr>
          <p:cNvPr id="1236" name="CustomShape 2"/>
          <p:cNvSpPr/>
          <p:nvPr/>
        </p:nvSpPr>
        <p:spPr>
          <a:xfrm>
            <a:off x="684360" y="11592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MECCANISMO D’AZIONE</a:t>
            </a:r>
            <a:endParaRPr/>
          </a:p>
        </p:txBody>
      </p:sp>
      <p:sp>
        <p:nvSpPr>
          <p:cNvPr id="1237" name="Line 3"/>
          <p:cNvSpPr/>
          <p:nvPr/>
        </p:nvSpPr>
        <p:spPr>
          <a:xfrm>
            <a:off x="684360" y="69228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 name="CustomShape 1"/>
          <p:cNvSpPr/>
          <p:nvPr/>
        </p:nvSpPr>
        <p:spPr>
          <a:xfrm>
            <a:off x="684360" y="11592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INIBITORI ANIDRASI CARBONICA</a:t>
            </a:r>
            <a:endParaRPr/>
          </a:p>
        </p:txBody>
      </p:sp>
      <p:sp>
        <p:nvSpPr>
          <p:cNvPr id="1226" name="CustomShape 2"/>
          <p:cNvSpPr/>
          <p:nvPr/>
        </p:nvSpPr>
        <p:spPr>
          <a:xfrm>
            <a:off x="684360" y="692280"/>
            <a:ext cx="7991280" cy="2135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Sono sulfamidici con anello penta- o esa-atomico sintetizzati in seguito alla osservazione che la somministrazione di sulfanilamide induceva diuresi con urine ricche di bicarbonati in pazienti con edemi di origine cardiaca.</a:t>
            </a:r>
            <a:endParaRPr/>
          </a:p>
          <a:p>
            <a:pPr algn="just">
              <a:lnSpc>
                <a:spcPct val="100000"/>
              </a:lnSpc>
            </a:pPr>
            <a:endParaRPr/>
          </a:p>
          <a:p>
            <a:pPr algn="just">
              <a:lnSpc>
                <a:spcPct val="100000"/>
              </a:lnSpc>
            </a:pPr>
            <a:r>
              <a:rPr lang="it-IT" b="1" i="1">
                <a:solidFill>
                  <a:srgbClr val="C00000"/>
                </a:solidFill>
                <a:latin typeface="Calibri"/>
              </a:rPr>
              <a:t>Agiscono sulle parti del nefrone che contengono anidrasi carbonica, cioè i tubuli convoluti prossimale e distale</a:t>
            </a:r>
            <a:r>
              <a:rPr lang="it-IT">
                <a:solidFill>
                  <a:srgbClr val="002060"/>
                </a:solidFill>
                <a:latin typeface="Calibri"/>
              </a:rPr>
              <a:t>. Il loro effetto è autolimitante e sono destinati ad impieghi terapeutici diversi dalla rimozione degli edemi</a:t>
            </a:r>
            <a:endParaRPr/>
          </a:p>
          <a:p>
            <a:pPr algn="just">
              <a:lnSpc>
                <a:spcPct val="100000"/>
              </a:lnSpc>
            </a:pPr>
            <a:endParaRPr/>
          </a:p>
        </p:txBody>
      </p:sp>
      <p:sp>
        <p:nvSpPr>
          <p:cNvPr id="1227" name="CustomShape 3"/>
          <p:cNvSpPr/>
          <p:nvPr/>
        </p:nvSpPr>
        <p:spPr>
          <a:xfrm>
            <a:off x="1935000" y="4113360"/>
            <a:ext cx="197460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ACETAZOLAMIDE</a:t>
            </a:r>
            <a:endParaRPr/>
          </a:p>
        </p:txBody>
      </p:sp>
      <p:sp>
        <p:nvSpPr>
          <p:cNvPr id="1228" name="CustomShape 4"/>
          <p:cNvSpPr/>
          <p:nvPr/>
        </p:nvSpPr>
        <p:spPr>
          <a:xfrm>
            <a:off x="3635280" y="6269040"/>
            <a:ext cx="209952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DICLORFENAMIDE</a:t>
            </a:r>
            <a:endParaRPr/>
          </a:p>
        </p:txBody>
      </p:sp>
      <p:sp>
        <p:nvSpPr>
          <p:cNvPr id="1229" name="CustomShape 5"/>
          <p:cNvSpPr/>
          <p:nvPr/>
        </p:nvSpPr>
        <p:spPr>
          <a:xfrm>
            <a:off x="5464080" y="4113360"/>
            <a:ext cx="191196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METAZOLAMIDE</a:t>
            </a:r>
            <a:endParaRPr/>
          </a:p>
        </p:txBody>
      </p:sp>
      <p:pic>
        <p:nvPicPr>
          <p:cNvPr id="1230" name="Picture 11" descr="File:Acetazolamide skeletal.svg"/>
          <p:cNvPicPr/>
          <p:nvPr/>
        </p:nvPicPr>
        <p:blipFill>
          <a:blip r:embed="rId2" cstate="print"/>
          <a:stretch/>
        </p:blipFill>
        <p:spPr>
          <a:xfrm>
            <a:off x="1287360" y="2673360"/>
            <a:ext cx="2657520" cy="1266840"/>
          </a:xfrm>
          <a:prstGeom prst="rect">
            <a:avLst/>
          </a:prstGeom>
          <a:ln>
            <a:noFill/>
          </a:ln>
        </p:spPr>
      </p:pic>
      <p:pic>
        <p:nvPicPr>
          <p:cNvPr id="1231" name="Picture 13" descr="254px-Methazolamide_structure"/>
          <p:cNvPicPr/>
          <p:nvPr/>
        </p:nvPicPr>
        <p:blipFill>
          <a:blip r:embed="rId3" cstate="print"/>
          <a:stretch/>
        </p:blipFill>
        <p:spPr>
          <a:xfrm>
            <a:off x="4960800" y="2889360"/>
            <a:ext cx="2419560" cy="933480"/>
          </a:xfrm>
          <a:prstGeom prst="rect">
            <a:avLst/>
          </a:prstGeom>
          <a:ln>
            <a:noFill/>
          </a:ln>
        </p:spPr>
      </p:pic>
      <p:pic>
        <p:nvPicPr>
          <p:cNvPr id="1232" name="Picture 15" descr="220px-Diclofenamide"/>
          <p:cNvPicPr/>
          <p:nvPr/>
        </p:nvPicPr>
        <p:blipFill>
          <a:blip r:embed="rId4" cstate="print">
            <a:lum contrast="36000"/>
          </a:blip>
          <a:stretch/>
        </p:blipFill>
        <p:spPr>
          <a:xfrm>
            <a:off x="3417840" y="4684680"/>
            <a:ext cx="2376360" cy="1533600"/>
          </a:xfrm>
          <a:prstGeom prst="rect">
            <a:avLst/>
          </a:prstGeom>
          <a:ln>
            <a:noFill/>
          </a:ln>
        </p:spPr>
      </p:pic>
      <p:sp>
        <p:nvSpPr>
          <p:cNvPr id="1233" name="Line 6"/>
          <p:cNvSpPr/>
          <p:nvPr/>
        </p:nvSpPr>
        <p:spPr>
          <a:xfrm>
            <a:off x="684360" y="69228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CustomShape 1"/>
          <p:cNvSpPr/>
          <p:nvPr/>
        </p:nvSpPr>
        <p:spPr>
          <a:xfrm>
            <a:off x="468360" y="1268280"/>
            <a:ext cx="8351640" cy="2592360"/>
          </a:xfrm>
          <a:prstGeom prst="roundRect">
            <a:avLst>
              <a:gd name="adj" fmla="val 3600"/>
            </a:avLst>
          </a:prstGeom>
          <a:solidFill>
            <a:srgbClr val="BBE0E3"/>
          </a:solidFill>
          <a:ln w="25560">
            <a:solidFill>
              <a:srgbClr val="89A4A7"/>
            </a:solidFill>
            <a:miter/>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a:solidFill>
                  <a:srgbClr val="002060"/>
                </a:solidFill>
                <a:latin typeface="Calibri"/>
              </a:rPr>
              <a:t>L’</a:t>
            </a:r>
            <a:r>
              <a:rPr lang="it-IT" b="1">
                <a:solidFill>
                  <a:srgbClr val="002060"/>
                </a:solidFill>
                <a:latin typeface="Calibri"/>
              </a:rPr>
              <a:t>ANIDRASI CARBONICA </a:t>
            </a:r>
            <a:r>
              <a:rPr lang="it-IT">
                <a:solidFill>
                  <a:srgbClr val="002060"/>
                </a:solidFill>
                <a:latin typeface="Calibri"/>
              </a:rPr>
              <a:t>è presente in numerosi distretti:</a:t>
            </a:r>
            <a:endParaRPr/>
          </a:p>
          <a:p>
            <a:pPr algn="just">
              <a:lnSpc>
                <a:spcPct val="100000"/>
              </a:lnSpc>
              <a:buFont typeface="Calibri"/>
              <a:buChar char="-"/>
            </a:pPr>
            <a:r>
              <a:rPr lang="it-IT">
                <a:solidFill>
                  <a:srgbClr val="002060"/>
                </a:solidFill>
                <a:latin typeface="Calibri"/>
              </a:rPr>
              <a:t> </a:t>
            </a:r>
            <a:r>
              <a:rPr lang="it-IT" b="1">
                <a:solidFill>
                  <a:srgbClr val="002060"/>
                </a:solidFill>
                <a:latin typeface="Calibri"/>
              </a:rPr>
              <a:t>a livello dei processi ciliari</a:t>
            </a:r>
            <a:r>
              <a:rPr lang="it-IT">
                <a:solidFill>
                  <a:srgbClr val="002060"/>
                </a:solidFill>
                <a:latin typeface="Calibri"/>
              </a:rPr>
              <a:t>, dove regola la formazione dell’umor acqueo</a:t>
            </a:r>
            <a:endParaRPr/>
          </a:p>
          <a:p>
            <a:pPr algn="just">
              <a:lnSpc>
                <a:spcPct val="100000"/>
              </a:lnSpc>
              <a:buFont typeface="Calibri"/>
              <a:buChar char="-"/>
            </a:pPr>
            <a:r>
              <a:rPr lang="it-IT">
                <a:solidFill>
                  <a:srgbClr val="002060"/>
                </a:solidFill>
                <a:latin typeface="Calibri"/>
              </a:rPr>
              <a:t> </a:t>
            </a:r>
            <a:r>
              <a:rPr lang="it-IT" b="1">
                <a:solidFill>
                  <a:srgbClr val="002060"/>
                </a:solidFill>
                <a:latin typeface="Calibri"/>
              </a:rPr>
              <a:t>a livello gastrico</a:t>
            </a:r>
            <a:r>
              <a:rPr lang="it-IT">
                <a:solidFill>
                  <a:srgbClr val="002060"/>
                </a:solidFill>
                <a:latin typeface="Calibri"/>
              </a:rPr>
              <a:t>, dove fornisce gli idrogenioni per la secrezione di acido cloridrico</a:t>
            </a:r>
            <a:endParaRPr/>
          </a:p>
          <a:p>
            <a:pPr algn="just">
              <a:lnSpc>
                <a:spcPct val="100000"/>
              </a:lnSpc>
              <a:buFont typeface="Calibri"/>
              <a:buChar char="-"/>
            </a:pPr>
            <a:r>
              <a:rPr lang="it-IT">
                <a:solidFill>
                  <a:srgbClr val="002060"/>
                </a:solidFill>
                <a:latin typeface="Calibri"/>
              </a:rPr>
              <a:t> </a:t>
            </a:r>
            <a:r>
              <a:rPr lang="it-IT" b="1">
                <a:solidFill>
                  <a:srgbClr val="002060"/>
                </a:solidFill>
                <a:latin typeface="Calibri"/>
              </a:rPr>
              <a:t>nei globuli rossi</a:t>
            </a:r>
            <a:r>
              <a:rPr lang="it-IT">
                <a:solidFill>
                  <a:srgbClr val="002060"/>
                </a:solidFill>
                <a:latin typeface="Calibri"/>
              </a:rPr>
              <a:t>, dove contribuisce al trasporto di CO2</a:t>
            </a:r>
            <a:endParaRPr/>
          </a:p>
          <a:p>
            <a:pPr algn="just">
              <a:lnSpc>
                <a:spcPct val="100000"/>
              </a:lnSpc>
              <a:buFont typeface="Calibri"/>
              <a:buChar char="-"/>
            </a:pPr>
            <a:r>
              <a:rPr lang="it-IT">
                <a:solidFill>
                  <a:srgbClr val="002060"/>
                </a:solidFill>
                <a:latin typeface="Calibri"/>
              </a:rPr>
              <a:t> </a:t>
            </a:r>
            <a:r>
              <a:rPr lang="it-IT" b="1">
                <a:solidFill>
                  <a:srgbClr val="002060"/>
                </a:solidFill>
                <a:latin typeface="Calibri"/>
              </a:rPr>
              <a:t>nel sistema nervoso centrale, </a:t>
            </a:r>
            <a:r>
              <a:rPr lang="it-IT">
                <a:solidFill>
                  <a:srgbClr val="002060"/>
                </a:solidFill>
                <a:latin typeface="Calibri"/>
              </a:rPr>
              <a:t>dove è implicata nella regolazione delle correnti ioniche</a:t>
            </a:r>
            <a:endParaRPr/>
          </a:p>
          <a:p>
            <a:pPr algn="just">
              <a:lnSpc>
                <a:spcPct val="100000"/>
              </a:lnSpc>
              <a:buFont typeface="Calibri"/>
              <a:buChar char="-"/>
            </a:pPr>
            <a:endParaRPr/>
          </a:p>
        </p:txBody>
      </p:sp>
      <p:sp>
        <p:nvSpPr>
          <p:cNvPr id="1239" name="CustomShape 2"/>
          <p:cNvSpPr/>
          <p:nvPr/>
        </p:nvSpPr>
        <p:spPr>
          <a:xfrm>
            <a:off x="1692360" y="4508640"/>
            <a:ext cx="5832360" cy="1873080"/>
          </a:xfrm>
          <a:prstGeom prst="roundRect">
            <a:avLst>
              <a:gd name="adj" fmla="val 3600"/>
            </a:avLst>
          </a:prstGeom>
          <a:solidFill>
            <a:srgbClr val="C00000"/>
          </a:solidFill>
          <a:ln w="25560">
            <a:solidFill>
              <a:srgbClr val="89A4A7"/>
            </a:solidFill>
            <a:miter/>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FFFFFF"/>
                </a:solidFill>
                <a:latin typeface="Calibri"/>
              </a:rPr>
              <a:t>Gli </a:t>
            </a:r>
            <a:r>
              <a:rPr lang="it-IT" b="1">
                <a:solidFill>
                  <a:srgbClr val="FFFFFF"/>
                </a:solidFill>
                <a:latin typeface="Calibri"/>
              </a:rPr>
              <a:t>INIBITORI della ANIDRASI CARBONICA </a:t>
            </a:r>
            <a:r>
              <a:rPr lang="it-IT">
                <a:solidFill>
                  <a:srgbClr val="FFFFFF"/>
                </a:solidFill>
                <a:latin typeface="Calibri"/>
              </a:rPr>
              <a:t>possono quindi:</a:t>
            </a:r>
            <a:endParaRPr/>
          </a:p>
          <a:p>
            <a:pPr algn="just">
              <a:lnSpc>
                <a:spcPct val="100000"/>
              </a:lnSpc>
              <a:buFont typeface="Calibri"/>
              <a:buChar char="-"/>
            </a:pPr>
            <a:r>
              <a:rPr lang="it-IT">
                <a:solidFill>
                  <a:srgbClr val="FFFFFF"/>
                </a:solidFill>
                <a:latin typeface="Calibri"/>
              </a:rPr>
              <a:t> </a:t>
            </a:r>
            <a:r>
              <a:rPr lang="it-IT" b="1">
                <a:solidFill>
                  <a:srgbClr val="FFFFFF"/>
                </a:solidFill>
                <a:latin typeface="Calibri"/>
              </a:rPr>
              <a:t>ridurre la  velocità di formazione dell’umor acqueo</a:t>
            </a:r>
            <a:endParaRPr/>
          </a:p>
          <a:p>
            <a:pPr algn="just">
              <a:lnSpc>
                <a:spcPct val="100000"/>
              </a:lnSpc>
              <a:buFont typeface="Calibri"/>
              <a:buChar char="-"/>
            </a:pPr>
            <a:r>
              <a:rPr lang="it-IT" b="1">
                <a:solidFill>
                  <a:srgbClr val="FFFFFF"/>
                </a:solidFill>
                <a:latin typeface="Calibri"/>
              </a:rPr>
              <a:t> aumentare la quota eritrocitaria di CO2 </a:t>
            </a:r>
            <a:endParaRPr/>
          </a:p>
          <a:p>
            <a:pPr algn="just">
              <a:lnSpc>
                <a:spcPct val="100000"/>
              </a:lnSpc>
              <a:buFont typeface="Calibri"/>
              <a:buChar char="-"/>
            </a:pPr>
            <a:r>
              <a:rPr lang="it-IT">
                <a:solidFill>
                  <a:srgbClr val="FFFFFF"/>
                </a:solidFill>
                <a:latin typeface="Calibri"/>
              </a:rPr>
              <a:t> </a:t>
            </a:r>
            <a:r>
              <a:rPr lang="it-IT" b="1">
                <a:solidFill>
                  <a:srgbClr val="FFFFFF"/>
                </a:solidFill>
                <a:latin typeface="Calibri"/>
              </a:rPr>
              <a:t>modificare il gradiente ionico nelle cellule del SNC</a:t>
            </a:r>
            <a:endParaRPr/>
          </a:p>
          <a:p>
            <a:pPr algn="just">
              <a:lnSpc>
                <a:spcPct val="100000"/>
              </a:lnSpc>
              <a:buFont typeface="Calibri"/>
              <a:buChar char="-"/>
            </a:pPr>
            <a:endParaRPr/>
          </a:p>
        </p:txBody>
      </p:sp>
      <p:sp>
        <p:nvSpPr>
          <p:cNvPr id="1240" name="CustomShape 3"/>
          <p:cNvSpPr/>
          <p:nvPr/>
        </p:nvSpPr>
        <p:spPr>
          <a:xfrm>
            <a:off x="684360" y="115920"/>
            <a:ext cx="7991280" cy="947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LOCALIZZAZIONE ED EFFETTI DELLA </a:t>
            </a:r>
            <a:endParaRPr/>
          </a:p>
          <a:p>
            <a:pPr algn="ctr">
              <a:lnSpc>
                <a:spcPct val="100000"/>
              </a:lnSpc>
            </a:pPr>
            <a:r>
              <a:rPr lang="it-IT" sz="2800" b="1">
                <a:solidFill>
                  <a:srgbClr val="C00000"/>
                </a:solidFill>
                <a:latin typeface="Calibri"/>
              </a:rPr>
              <a:t>ANIDRASI CARBONICA</a:t>
            </a:r>
            <a:endParaRPr/>
          </a:p>
        </p:txBody>
      </p:sp>
      <p:sp>
        <p:nvSpPr>
          <p:cNvPr id="1241" name="Line 4"/>
          <p:cNvSpPr/>
          <p:nvPr/>
        </p:nvSpPr>
        <p:spPr>
          <a:xfrm>
            <a:off x="684360" y="1125360"/>
            <a:ext cx="7991280" cy="0"/>
          </a:xfrm>
          <a:prstGeom prst="line">
            <a:avLst/>
          </a:prstGeom>
          <a:ln w="9360">
            <a:solidFill>
              <a:srgbClr val="C00000"/>
            </a:solidFill>
            <a:miter/>
          </a:ln>
        </p:spPr>
      </p:sp>
      <p:sp>
        <p:nvSpPr>
          <p:cNvPr id="1242" name="CustomShape 5"/>
          <p:cNvSpPr/>
          <p:nvPr/>
        </p:nvSpPr>
        <p:spPr>
          <a:xfrm>
            <a:off x="4067280" y="3860640"/>
            <a:ext cx="1152360" cy="432000"/>
          </a:xfrm>
          <a:prstGeom prst="downArrow">
            <a:avLst>
              <a:gd name="adj1" fmla="val 10800"/>
              <a:gd name="adj2" fmla="val 5400"/>
            </a:avLst>
          </a:prstGeom>
          <a:solidFill>
            <a:srgbClr val="BBE0E3"/>
          </a:solidFill>
          <a:ln w="25560">
            <a:solidFill>
              <a:srgbClr val="89A4A7"/>
            </a:solidFill>
            <a:miter/>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3" name="Table 1"/>
          <p:cNvGraphicFramePr/>
          <p:nvPr/>
        </p:nvGraphicFramePr>
        <p:xfrm>
          <a:off x="395280" y="836640"/>
          <a:ext cx="8424720" cy="1451760"/>
        </p:xfrm>
        <a:graphic>
          <a:graphicData uri="http://schemas.openxmlformats.org/drawingml/2006/table">
            <a:tbl>
              <a:tblPr/>
              <a:tblGrid>
                <a:gridCol w="2160720"/>
                <a:gridCol w="863640"/>
                <a:gridCol w="1512720"/>
                <a:gridCol w="1079640"/>
                <a:gridCol w="1008000"/>
                <a:gridCol w="936720"/>
                <a:gridCol w="863280"/>
              </a:tblGrid>
              <a:tr h="578520">
                <a:tc>
                  <a:txBody>
                    <a:bodyPr/>
                    <a:lstStyle/>
                    <a:p>
                      <a:pPr algn="ctr">
                        <a:lnSpc>
                          <a:spcPct val="100000"/>
                        </a:lnSpc>
                      </a:pPr>
                      <a:r>
                        <a:rPr lang="it-IT" sz="1600">
                          <a:solidFill>
                            <a:srgbClr val="002060"/>
                          </a:solidFill>
                          <a:latin typeface="Calibri"/>
                        </a:rPr>
                        <a:t>FARMACO</a:t>
                      </a:r>
                      <a:endParaRPr/>
                    </a:p>
                  </a:txBody>
                  <a:tcPr/>
                </a:tc>
                <a:tc>
                  <a:txBody>
                    <a:bodyPr/>
                    <a:lstStyle/>
                    <a:p>
                      <a:pPr algn="ctr">
                        <a:lnSpc>
                          <a:spcPct val="100000"/>
                        </a:lnSpc>
                      </a:pPr>
                      <a:r>
                        <a:rPr lang="it-IT" sz="1600">
                          <a:solidFill>
                            <a:srgbClr val="002060"/>
                          </a:solidFill>
                          <a:latin typeface="Calibri"/>
                        </a:rPr>
                        <a:t>SOMM</a:t>
                      </a:r>
                      <a:endParaRPr/>
                    </a:p>
                  </a:txBody>
                  <a:tcPr/>
                </a:tc>
                <a:tc>
                  <a:txBody>
                    <a:bodyPr/>
                    <a:lstStyle/>
                    <a:p>
                      <a:pPr algn="ctr">
                        <a:lnSpc>
                          <a:spcPct val="100000"/>
                        </a:lnSpc>
                      </a:pPr>
                      <a:r>
                        <a:rPr lang="it-IT" sz="1600">
                          <a:solidFill>
                            <a:srgbClr val="002060"/>
                          </a:solidFill>
                          <a:latin typeface="Calibri"/>
                        </a:rPr>
                        <a:t>ASSORB</a:t>
                      </a:r>
                      <a:endParaRPr/>
                    </a:p>
                  </a:txBody>
                  <a:tcPr/>
                </a:tc>
                <a:tc>
                  <a:txBody>
                    <a:bodyPr/>
                    <a:lstStyle/>
                    <a:p>
                      <a:pPr algn="ctr">
                        <a:lnSpc>
                          <a:spcPct val="100000"/>
                        </a:lnSpc>
                      </a:pPr>
                      <a:r>
                        <a:rPr lang="it-IT" sz="1600">
                          <a:solidFill>
                            <a:srgbClr val="002060"/>
                          </a:solidFill>
                          <a:latin typeface="Calibri"/>
                        </a:rPr>
                        <a:t>LEGAME PROTEICO</a:t>
                      </a:r>
                      <a:endParaRPr/>
                    </a:p>
                  </a:txBody>
                  <a:tcPr/>
                </a:tc>
                <a:tc>
                  <a:txBody>
                    <a:bodyPr/>
                    <a:lstStyle/>
                    <a:p>
                      <a:pPr algn="ctr">
                        <a:lnSpc>
                          <a:spcPct val="100000"/>
                        </a:lnSpc>
                      </a:pPr>
                      <a:r>
                        <a:rPr lang="it-IT" sz="1600">
                          <a:solidFill>
                            <a:srgbClr val="002060"/>
                          </a:solidFill>
                          <a:latin typeface="Calibri"/>
                        </a:rPr>
                        <a:t>EMIVITA PLASM</a:t>
                      </a:r>
                      <a:endParaRPr/>
                    </a:p>
                  </a:txBody>
                  <a:tcPr/>
                </a:tc>
                <a:tc>
                  <a:txBody>
                    <a:bodyPr/>
                    <a:lstStyle/>
                    <a:p>
                      <a:pPr algn="ctr">
                        <a:lnSpc>
                          <a:spcPct val="100000"/>
                        </a:lnSpc>
                      </a:pPr>
                      <a:r>
                        <a:rPr lang="it-IT" sz="1600">
                          <a:solidFill>
                            <a:srgbClr val="002060"/>
                          </a:solidFill>
                          <a:latin typeface="Calibri"/>
                        </a:rPr>
                        <a:t>METAB</a:t>
                      </a:r>
                      <a:endParaRPr/>
                    </a:p>
                  </a:txBody>
                  <a:tcPr/>
                </a:tc>
                <a:tc>
                  <a:txBody>
                    <a:bodyPr/>
                    <a:lstStyle/>
                    <a:p>
                      <a:pPr algn="ctr">
                        <a:lnSpc>
                          <a:spcPct val="100000"/>
                        </a:lnSpc>
                      </a:pPr>
                      <a:r>
                        <a:rPr lang="it-IT" sz="1600">
                          <a:solidFill>
                            <a:srgbClr val="002060"/>
                          </a:solidFill>
                          <a:latin typeface="Calibri"/>
                        </a:rPr>
                        <a:t>ELIMIN</a:t>
                      </a:r>
                      <a:endParaRPr/>
                    </a:p>
                  </a:txBody>
                  <a:tcPr/>
                </a:tc>
              </a:tr>
              <a:tr h="872640">
                <a:tc>
                  <a:txBody>
                    <a:bodyPr/>
                    <a:lstStyle/>
                    <a:p>
                      <a:pPr algn="ctr">
                        <a:lnSpc>
                          <a:spcPct val="100000"/>
                        </a:lnSpc>
                      </a:pPr>
                      <a:r>
                        <a:rPr lang="it-IT" sz="1600" b="1">
                          <a:solidFill>
                            <a:srgbClr val="C00000"/>
                          </a:solidFill>
                          <a:latin typeface="Calibri"/>
                          <a:ea typeface="Times New Roman"/>
                        </a:rPr>
                        <a:t>ACETAZOLAMIDE </a:t>
                      </a:r>
                      <a:r>
                        <a:rPr lang="it-IT" sz="1600">
                          <a:solidFill>
                            <a:srgbClr val="002060"/>
                          </a:solidFill>
                          <a:latin typeface="Calibri"/>
                          <a:ea typeface="Times New Roman"/>
                        </a:rPr>
                        <a:t>(Diamox</a:t>
                      </a:r>
                      <a:r>
                        <a:rPr lang="it-IT" sz="1600" baseline="30000">
                          <a:solidFill>
                            <a:srgbClr val="002060"/>
                          </a:solidFill>
                          <a:latin typeface="Calibri"/>
                        </a:rPr>
                        <a:t>®</a:t>
                      </a:r>
                      <a:r>
                        <a:rPr lang="it-IT" sz="1600">
                          <a:solidFill>
                            <a:srgbClr val="002060"/>
                          </a:solidFill>
                          <a:latin typeface="Calibri"/>
                        </a:rPr>
                        <a:t>)</a:t>
                      </a:r>
                      <a:endParaRPr/>
                    </a:p>
                    <a:p>
                      <a:pPr algn="ctr">
                        <a:lnSpc>
                          <a:spcPct val="100000"/>
                        </a:lnSpc>
                      </a:pPr>
                      <a:r>
                        <a:rPr lang="it-IT" sz="1600">
                          <a:solidFill>
                            <a:srgbClr val="002060"/>
                          </a:solidFill>
                          <a:latin typeface="Calibri"/>
                        </a:rPr>
                        <a:t>250 mg/cpr</a:t>
                      </a:r>
                      <a:endParaRPr/>
                    </a:p>
                  </a:txBody>
                  <a:tcPr/>
                </a:tc>
                <a:tc>
                  <a:txBody>
                    <a:bodyPr/>
                    <a:lstStyle/>
                    <a:p>
                      <a:pPr algn="ctr">
                        <a:lnSpc>
                          <a:spcPct val="100000"/>
                        </a:lnSpc>
                      </a:pPr>
                      <a:r>
                        <a:rPr lang="it-IT" sz="1600">
                          <a:solidFill>
                            <a:srgbClr val="002060"/>
                          </a:solidFill>
                          <a:latin typeface="Calibri"/>
                        </a:rPr>
                        <a:t>OS</a:t>
                      </a:r>
                      <a:endParaRPr/>
                    </a:p>
                  </a:txBody>
                  <a:tcPr/>
                </a:tc>
                <a:tc>
                  <a:txBody>
                    <a:bodyPr/>
                    <a:lstStyle/>
                    <a:p>
                      <a:pPr algn="ctr">
                        <a:lnSpc>
                          <a:spcPct val="100000"/>
                        </a:lnSpc>
                      </a:pPr>
                      <a:r>
                        <a:rPr lang="it-IT" sz="1600">
                          <a:solidFill>
                            <a:srgbClr val="002060"/>
                          </a:solidFill>
                          <a:latin typeface="Calibri"/>
                        </a:rPr>
                        <a:t>Rapido</a:t>
                      </a:r>
                      <a:endParaRPr/>
                    </a:p>
                    <a:p>
                      <a:pPr algn="ctr">
                        <a:lnSpc>
                          <a:spcPct val="100000"/>
                        </a:lnSpc>
                      </a:pPr>
                      <a:r>
                        <a:rPr lang="it-IT" sz="1600">
                          <a:solidFill>
                            <a:srgbClr val="002060"/>
                          </a:solidFill>
                          <a:latin typeface="Calibri"/>
                        </a:rPr>
                        <a:t>Biodisp. orale:   20%</a:t>
                      </a:r>
                      <a:endParaRPr/>
                    </a:p>
                  </a:txBody>
                  <a:tcPr/>
                </a:tc>
                <a:tc>
                  <a:txBody>
                    <a:bodyPr/>
                    <a:lstStyle/>
                    <a:p>
                      <a:pPr algn="ctr">
                        <a:lnSpc>
                          <a:spcPct val="100000"/>
                        </a:lnSpc>
                      </a:pPr>
                      <a:r>
                        <a:rPr lang="it-IT" sz="1600">
                          <a:solidFill>
                            <a:srgbClr val="002060"/>
                          </a:solidFill>
                          <a:latin typeface="Calibri"/>
                        </a:rPr>
                        <a:t>70-90%</a:t>
                      </a:r>
                      <a:endParaRPr/>
                    </a:p>
                  </a:txBody>
                  <a:tcPr/>
                </a:tc>
                <a:tc>
                  <a:txBody>
                    <a:bodyPr/>
                    <a:lstStyle/>
                    <a:p>
                      <a:pPr algn="ctr">
                        <a:lnSpc>
                          <a:spcPct val="100000"/>
                        </a:lnSpc>
                      </a:pPr>
                      <a:r>
                        <a:rPr lang="it-IT" sz="1600">
                          <a:solidFill>
                            <a:srgbClr val="002060"/>
                          </a:solidFill>
                          <a:latin typeface="Calibri"/>
                        </a:rPr>
                        <a:t>4-8 h</a:t>
                      </a:r>
                      <a:endParaRPr/>
                    </a:p>
                  </a:txBody>
                  <a:tcPr/>
                </a:tc>
                <a:tc>
                  <a:txBody>
                    <a:bodyPr/>
                    <a:lstStyle/>
                    <a:p>
                      <a:pPr algn="ctr">
                        <a:lnSpc>
                          <a:spcPct val="100000"/>
                        </a:lnSpc>
                      </a:pPr>
                      <a:r>
                        <a:rPr lang="it-IT" sz="1600">
                          <a:solidFill>
                            <a:srgbClr val="002060"/>
                          </a:solidFill>
                          <a:latin typeface="Calibri"/>
                        </a:rPr>
                        <a:t>---</a:t>
                      </a:r>
                      <a:endParaRPr/>
                    </a:p>
                  </a:txBody>
                  <a:tcPr/>
                </a:tc>
                <a:tc>
                  <a:txBody>
                    <a:bodyPr/>
                    <a:lstStyle/>
                    <a:p>
                      <a:pPr algn="ctr">
                        <a:lnSpc>
                          <a:spcPct val="100000"/>
                        </a:lnSpc>
                      </a:pPr>
                      <a:r>
                        <a:rPr lang="it-IT" sz="1600">
                          <a:solidFill>
                            <a:srgbClr val="002060"/>
                          </a:solidFill>
                          <a:latin typeface="Calibri"/>
                        </a:rPr>
                        <a:t>renale</a:t>
                      </a:r>
                      <a:endParaRPr/>
                    </a:p>
                  </a:txBody>
                  <a:tcPr/>
                </a:tc>
              </a:tr>
            </a:tbl>
          </a:graphicData>
        </a:graphic>
      </p:graphicFrame>
      <p:sp>
        <p:nvSpPr>
          <p:cNvPr id="1244" name="CustomShape 2"/>
          <p:cNvSpPr/>
          <p:nvPr/>
        </p:nvSpPr>
        <p:spPr>
          <a:xfrm>
            <a:off x="2987640" y="189000"/>
            <a:ext cx="2686320" cy="5205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ACETAZOLAMIDE</a:t>
            </a:r>
            <a:endParaRPr/>
          </a:p>
        </p:txBody>
      </p:sp>
      <p:sp>
        <p:nvSpPr>
          <p:cNvPr id="1245" name="CustomShape 3"/>
          <p:cNvSpPr/>
          <p:nvPr/>
        </p:nvSpPr>
        <p:spPr>
          <a:xfrm>
            <a:off x="442800" y="2541600"/>
            <a:ext cx="8377200" cy="1800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u="sng" dirty="0">
                <a:solidFill>
                  <a:srgbClr val="C00000"/>
                </a:solidFill>
                <a:latin typeface="Calibri"/>
                <a:ea typeface="Times New Roman"/>
              </a:rPr>
              <a:t>INDICAZIONI</a:t>
            </a:r>
            <a:endParaRPr dirty="0"/>
          </a:p>
          <a:p>
            <a:pPr>
              <a:lnSpc>
                <a:spcPct val="100000"/>
              </a:lnSpc>
              <a:buFont typeface="Calibri"/>
              <a:buChar char="•"/>
            </a:pPr>
            <a:r>
              <a:rPr lang="it-IT" b="1" dirty="0">
                <a:solidFill>
                  <a:srgbClr val="C00000"/>
                </a:solidFill>
                <a:latin typeface="Calibri"/>
                <a:ea typeface="Times New Roman"/>
              </a:rPr>
              <a:t> TRATTAMENTO DEL GLAUCOMA    (USO TOPICO:</a:t>
            </a:r>
            <a:r>
              <a:rPr lang="it-IT" dirty="0">
                <a:solidFill>
                  <a:srgbClr val="C00000"/>
                </a:solidFill>
                <a:latin typeface="Calibri"/>
                <a:ea typeface="Times New Roman"/>
              </a:rPr>
              <a:t>DORZOLAMIDE, BRINZOLAMIDE)</a:t>
            </a:r>
            <a:endParaRPr dirty="0"/>
          </a:p>
          <a:p>
            <a:pPr>
              <a:lnSpc>
                <a:spcPct val="100000"/>
              </a:lnSpc>
              <a:buFont typeface="Calibri"/>
              <a:buChar char="•"/>
            </a:pPr>
            <a:r>
              <a:rPr lang="it-IT" b="1" dirty="0">
                <a:solidFill>
                  <a:srgbClr val="002060"/>
                </a:solidFill>
                <a:latin typeface="Calibri"/>
                <a:ea typeface="Times New Roman"/>
              </a:rPr>
              <a:t> TRATTAMENTO DELLE CONVULSIONI</a:t>
            </a:r>
            <a:endParaRPr dirty="0"/>
          </a:p>
          <a:p>
            <a:pPr>
              <a:lnSpc>
                <a:spcPct val="100000"/>
              </a:lnSpc>
              <a:buFont typeface="Calibri"/>
              <a:buChar char="•"/>
            </a:pPr>
            <a:r>
              <a:rPr lang="it-IT" b="1" dirty="0">
                <a:solidFill>
                  <a:srgbClr val="002060"/>
                </a:solidFill>
                <a:latin typeface="Calibri"/>
                <a:ea typeface="Times New Roman"/>
              </a:rPr>
              <a:t> PREVENZIONE DEL MAL </a:t>
            </a:r>
            <a:r>
              <a:rPr lang="it-IT" b="1" dirty="0" err="1">
                <a:solidFill>
                  <a:srgbClr val="002060"/>
                </a:solidFill>
                <a:latin typeface="Calibri"/>
                <a:ea typeface="Times New Roman"/>
              </a:rPr>
              <a:t>DI</a:t>
            </a:r>
            <a:r>
              <a:rPr lang="it-IT" b="1" dirty="0">
                <a:solidFill>
                  <a:srgbClr val="002060"/>
                </a:solidFill>
                <a:latin typeface="Calibri"/>
                <a:ea typeface="Times New Roman"/>
              </a:rPr>
              <a:t> MONTAGNA</a:t>
            </a:r>
            <a:endParaRPr dirty="0"/>
          </a:p>
          <a:p>
            <a:pPr>
              <a:lnSpc>
                <a:spcPct val="100000"/>
              </a:lnSpc>
              <a:buFont typeface="Calibri"/>
              <a:buChar char="•"/>
            </a:pPr>
            <a:r>
              <a:rPr lang="it-IT" b="1" dirty="0">
                <a:solidFill>
                  <a:srgbClr val="002060"/>
                </a:solidFill>
                <a:latin typeface="Calibri"/>
                <a:ea typeface="Times New Roman"/>
              </a:rPr>
              <a:t> TRATTAMENTO DELLA PARALISI PERIODICA  IPOKALIEMICA</a:t>
            </a:r>
            <a:endParaRPr dirty="0"/>
          </a:p>
        </p:txBody>
      </p:sp>
      <p:sp>
        <p:nvSpPr>
          <p:cNvPr id="1246" name="CustomShape 4"/>
          <p:cNvSpPr/>
          <p:nvPr/>
        </p:nvSpPr>
        <p:spPr>
          <a:xfrm>
            <a:off x="395280" y="4508640"/>
            <a:ext cx="8353440" cy="2074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u="sng">
                <a:solidFill>
                  <a:srgbClr val="C00000"/>
                </a:solidFill>
                <a:latin typeface="Calibri"/>
                <a:ea typeface="Times New Roman"/>
              </a:rPr>
              <a:t>EFFETTI INDESIDERATI E TOSSICITA’</a:t>
            </a:r>
            <a:endParaRPr/>
          </a:p>
          <a:p>
            <a:pPr>
              <a:lnSpc>
                <a:spcPct val="100000"/>
              </a:lnSpc>
              <a:buFont typeface="Calibri"/>
              <a:buChar char="•"/>
            </a:pPr>
            <a:r>
              <a:rPr lang="it-IT" b="1">
                <a:solidFill>
                  <a:srgbClr val="002060"/>
                </a:solidFill>
                <a:latin typeface="Calibri"/>
                <a:ea typeface="Times New Roman"/>
              </a:rPr>
              <a:t> ACIDOSI METABOLICA </a:t>
            </a:r>
            <a:r>
              <a:rPr lang="it-IT">
                <a:solidFill>
                  <a:srgbClr val="002060"/>
                </a:solidFill>
                <a:latin typeface="Calibri"/>
                <a:ea typeface="Times New Roman"/>
              </a:rPr>
              <a:t>(PARESTESIE, SONNOLENZA)</a:t>
            </a:r>
            <a:endParaRPr/>
          </a:p>
          <a:p>
            <a:pPr>
              <a:lnSpc>
                <a:spcPct val="100000"/>
              </a:lnSpc>
              <a:buFont typeface="Calibri"/>
              <a:buChar char="•"/>
            </a:pPr>
            <a:r>
              <a:rPr lang="it-IT">
                <a:solidFill>
                  <a:srgbClr val="002060"/>
                </a:solidFill>
                <a:latin typeface="Calibri"/>
                <a:ea typeface="Times New Roman"/>
              </a:rPr>
              <a:t> </a:t>
            </a:r>
            <a:r>
              <a:rPr lang="it-IT" b="1">
                <a:solidFill>
                  <a:srgbClr val="002060"/>
                </a:solidFill>
                <a:latin typeface="Calibri"/>
                <a:ea typeface="Times New Roman"/>
              </a:rPr>
              <a:t>ALCALINIZZAZIONE URINE </a:t>
            </a:r>
            <a:r>
              <a:rPr lang="it-IT">
                <a:solidFill>
                  <a:srgbClr val="002060"/>
                </a:solidFill>
                <a:latin typeface="Calibri"/>
                <a:ea typeface="Times New Roman"/>
              </a:rPr>
              <a:t>(UROLITIASI)</a:t>
            </a:r>
            <a:endParaRPr/>
          </a:p>
          <a:p>
            <a:pPr>
              <a:lnSpc>
                <a:spcPct val="100000"/>
              </a:lnSpc>
              <a:buFont typeface="Calibri"/>
              <a:buChar char="•"/>
            </a:pPr>
            <a:r>
              <a:rPr lang="it-IT" b="1">
                <a:solidFill>
                  <a:srgbClr val="002060"/>
                </a:solidFill>
                <a:latin typeface="Calibri"/>
                <a:ea typeface="Times New Roman"/>
              </a:rPr>
              <a:t> IPOKALIEMIA </a:t>
            </a:r>
            <a:r>
              <a:rPr lang="it-IT">
                <a:solidFill>
                  <a:srgbClr val="002060"/>
                </a:solidFill>
                <a:latin typeface="Calibri"/>
                <a:ea typeface="Times New Roman"/>
              </a:rPr>
              <a:t>(EFFETTI CARDIACI)</a:t>
            </a:r>
            <a:endParaRPr/>
          </a:p>
          <a:p>
            <a:pPr>
              <a:lnSpc>
                <a:spcPct val="100000"/>
              </a:lnSpc>
              <a:buFont typeface="Calibri"/>
              <a:buChar char="•"/>
            </a:pPr>
            <a:r>
              <a:rPr lang="it-IT" b="1">
                <a:solidFill>
                  <a:srgbClr val="002060"/>
                </a:solidFill>
                <a:latin typeface="Calibri"/>
                <a:ea typeface="Times New Roman"/>
              </a:rPr>
              <a:t> REAZIONI DA GRUPPO SULFONAMIDICO </a:t>
            </a:r>
            <a:r>
              <a:rPr lang="it-IT">
                <a:solidFill>
                  <a:srgbClr val="002060"/>
                </a:solidFill>
                <a:latin typeface="Calibri"/>
                <a:ea typeface="Times New Roman"/>
              </a:rPr>
              <a:t>(MIELODEPRESSIONE, REAZIONI CUTANEE, ALLERGIE IN PZ IPERSENSIBILI)</a:t>
            </a:r>
            <a:endParaRPr/>
          </a:p>
        </p:txBody>
      </p:sp>
      <p:sp>
        <p:nvSpPr>
          <p:cNvPr id="1247" name="Line 5"/>
          <p:cNvSpPr/>
          <p:nvPr/>
        </p:nvSpPr>
        <p:spPr>
          <a:xfrm>
            <a:off x="684360" y="62064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dirty="0"/>
          </a:p>
        </p:txBody>
      </p:sp>
      <p:pic>
        <p:nvPicPr>
          <p:cNvPr id="4" name="Slide"/>
          <p:cNvPicPr>
            <a:picLocks noChangeAspect="1"/>
          </p:cNvPicPr>
          <p:nvPr/>
        </p:nvPicPr>
        <p:blipFill>
          <a:blip r:embed="rId2" cstate="print"/>
          <a:srcRect l="12384" t="7408" r="10955" b="53201"/>
          <a:stretch>
            <a:fillRect/>
          </a:stretch>
        </p:blipFill>
        <p:spPr>
          <a:xfrm>
            <a:off x="251520" y="-1"/>
            <a:ext cx="5112568" cy="3715549"/>
          </a:xfrm>
          <a:prstGeom prst="rect">
            <a:avLst/>
          </a:prstGeom>
        </p:spPr>
      </p:pic>
      <p:pic>
        <p:nvPicPr>
          <p:cNvPr id="5" name="Slide"/>
          <p:cNvPicPr>
            <a:picLocks noChangeAspect="1"/>
          </p:cNvPicPr>
          <p:nvPr/>
        </p:nvPicPr>
        <p:blipFill>
          <a:blip r:embed="rId2" cstate="print"/>
          <a:srcRect l="18575" t="46804" r="18099" b="17509"/>
          <a:stretch>
            <a:fillRect/>
          </a:stretch>
        </p:blipFill>
        <p:spPr>
          <a:xfrm>
            <a:off x="4860032" y="3634004"/>
            <a:ext cx="4044727" cy="322399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098" name="Picture 2"/>
          <p:cNvPicPr>
            <a:picLocks noChangeAspect="1" noChangeArrowheads="1"/>
          </p:cNvPicPr>
          <p:nvPr/>
        </p:nvPicPr>
        <p:blipFill>
          <a:blip r:embed="rId2" cstate="print"/>
          <a:srcRect/>
          <a:stretch>
            <a:fillRect/>
          </a:stretch>
        </p:blipFill>
        <p:spPr bwMode="auto">
          <a:xfrm>
            <a:off x="683568" y="404664"/>
            <a:ext cx="7620000" cy="57150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 name="CustomShape 1"/>
          <p:cNvSpPr/>
          <p:nvPr/>
        </p:nvSpPr>
        <p:spPr>
          <a:xfrm>
            <a:off x="684360" y="11592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MECCANISMO D’AZIONE</a:t>
            </a:r>
            <a:endParaRPr/>
          </a:p>
        </p:txBody>
      </p:sp>
      <p:pic>
        <p:nvPicPr>
          <p:cNvPr id="1262" name="Picture 3"/>
          <p:cNvPicPr/>
          <p:nvPr/>
        </p:nvPicPr>
        <p:blipFill>
          <a:blip r:embed="rId2" cstate="print"/>
          <a:stretch/>
        </p:blipFill>
        <p:spPr>
          <a:xfrm>
            <a:off x="1835280" y="2664000"/>
            <a:ext cx="5024160" cy="4149720"/>
          </a:xfrm>
          <a:prstGeom prst="rect">
            <a:avLst/>
          </a:prstGeom>
          <a:ln>
            <a:noFill/>
          </a:ln>
        </p:spPr>
      </p:pic>
      <p:sp>
        <p:nvSpPr>
          <p:cNvPr id="1263" name="CustomShape 2"/>
          <p:cNvSpPr/>
          <p:nvPr/>
        </p:nvSpPr>
        <p:spPr>
          <a:xfrm>
            <a:off x="324000" y="694440"/>
            <a:ext cx="8496000" cy="1739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just">
              <a:lnSpc>
                <a:spcPct val="100000"/>
              </a:lnSpc>
            </a:pPr>
            <a:r>
              <a:rPr lang="it-IT">
                <a:solidFill>
                  <a:srgbClr val="002060"/>
                </a:solidFill>
                <a:latin typeface="Calibri"/>
              </a:rPr>
              <a:t>I diuretici tiazidici </a:t>
            </a:r>
            <a:r>
              <a:rPr lang="it-IT" b="1" i="1" u="sng">
                <a:solidFill>
                  <a:srgbClr val="C00000"/>
                </a:solidFill>
                <a:latin typeface="Calibri"/>
              </a:rPr>
              <a:t>inibiscono il simporto del Na</a:t>
            </a:r>
            <a:r>
              <a:rPr lang="it-IT" b="1" i="1" u="sng" baseline="30000">
                <a:solidFill>
                  <a:srgbClr val="C00000"/>
                </a:solidFill>
                <a:latin typeface="Calibri"/>
              </a:rPr>
              <a:t>+</a:t>
            </a:r>
            <a:r>
              <a:rPr lang="it-IT" b="1" i="1" u="sng">
                <a:solidFill>
                  <a:srgbClr val="C00000"/>
                </a:solidFill>
                <a:latin typeface="Calibri"/>
              </a:rPr>
              <a:t>-Cl</a:t>
            </a:r>
            <a:r>
              <a:rPr lang="it-IT" b="1" i="1" u="sng" baseline="30000">
                <a:solidFill>
                  <a:srgbClr val="C00000"/>
                </a:solidFill>
                <a:latin typeface="Calibri"/>
              </a:rPr>
              <a:t>-</a:t>
            </a:r>
            <a:r>
              <a:rPr lang="it-IT" b="1" i="1" u="sng">
                <a:solidFill>
                  <a:srgbClr val="C00000"/>
                </a:solidFill>
                <a:latin typeface="Calibri"/>
              </a:rPr>
              <a:t> a livello del tubulo contorto distale</a:t>
            </a:r>
            <a:r>
              <a:rPr lang="it-IT" u="sng">
                <a:solidFill>
                  <a:srgbClr val="002060"/>
                </a:solidFill>
                <a:latin typeface="Calibri"/>
              </a:rPr>
              <a:t>. </a:t>
            </a:r>
            <a:r>
              <a:rPr lang="it-IT">
                <a:solidFill>
                  <a:srgbClr val="002060"/>
                </a:solidFill>
                <a:latin typeface="Calibri"/>
              </a:rPr>
              <a:t>La loro capacità di riassorbimento massimo di aggira intorno al 5% del Na</a:t>
            </a:r>
            <a:r>
              <a:rPr lang="it-IT" baseline="30000">
                <a:solidFill>
                  <a:srgbClr val="002060"/>
                </a:solidFill>
                <a:latin typeface="Calibri"/>
              </a:rPr>
              <a:t>+ </a:t>
            </a:r>
            <a:r>
              <a:rPr lang="it-IT">
                <a:solidFill>
                  <a:srgbClr val="002060"/>
                </a:solidFill>
                <a:latin typeface="Calibri"/>
              </a:rPr>
              <a:t>filtrato, ma questo basta ad aumentare la deplezione potassica e l'escrezione di anioni organici neutralizzati dalle cariche positive del sodio. </a:t>
            </a:r>
            <a:endParaRPr/>
          </a:p>
          <a:p>
            <a:pPr algn="just">
              <a:lnSpc>
                <a:spcPct val="100000"/>
              </a:lnSpc>
            </a:pPr>
            <a:r>
              <a:rPr lang="it-IT">
                <a:solidFill>
                  <a:srgbClr val="002060"/>
                </a:solidFill>
                <a:latin typeface="Calibri"/>
              </a:rPr>
              <a:t>Agiscono anche sul tubulo prossimale, perché essendo sulfonamidi, hanno la capacità di inibire l'anidrasi carbonica. Non influenzano la perfusione glomerulare. </a:t>
            </a:r>
            <a:endParaRPr/>
          </a:p>
        </p:txBody>
      </p:sp>
      <p:sp>
        <p:nvSpPr>
          <p:cNvPr id="1264" name="Line 3"/>
          <p:cNvSpPr/>
          <p:nvPr/>
        </p:nvSpPr>
        <p:spPr>
          <a:xfrm>
            <a:off x="684360" y="62064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CustomShape 1"/>
          <p:cNvSpPr/>
          <p:nvPr/>
        </p:nvSpPr>
        <p:spPr>
          <a:xfrm>
            <a:off x="684360" y="11592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TIAZIDICI e </a:t>
            </a:r>
            <a:r>
              <a:rPr lang="it-IT" sz="2800" b="1">
                <a:solidFill>
                  <a:srgbClr val="FF3300"/>
                </a:solidFill>
                <a:latin typeface="Calibri"/>
              </a:rPr>
              <a:t>TIAZIDO-SIMILI</a:t>
            </a:r>
            <a:endParaRPr/>
          </a:p>
        </p:txBody>
      </p:sp>
      <p:pic>
        <p:nvPicPr>
          <p:cNvPr id="1249" name="Picture 18" descr="DIUR10"/>
          <p:cNvPicPr/>
          <p:nvPr/>
        </p:nvPicPr>
        <p:blipFill>
          <a:blip r:embed="rId2" cstate="print"/>
          <a:srcRect t="16425" b="23505"/>
          <a:stretch/>
        </p:blipFill>
        <p:spPr>
          <a:xfrm>
            <a:off x="324000" y="1946160"/>
            <a:ext cx="5400720" cy="4578120"/>
          </a:xfrm>
          <a:prstGeom prst="rect">
            <a:avLst/>
          </a:prstGeom>
          <a:ln>
            <a:noFill/>
          </a:ln>
        </p:spPr>
      </p:pic>
      <p:pic>
        <p:nvPicPr>
          <p:cNvPr id="1250" name="Picture 19" descr="DIUR10"/>
          <p:cNvPicPr/>
          <p:nvPr/>
        </p:nvPicPr>
        <p:blipFill>
          <a:blip r:embed="rId3" cstate="print"/>
          <a:srcRect t="72141" r="40763" b="2607"/>
          <a:stretch/>
        </p:blipFill>
        <p:spPr>
          <a:xfrm>
            <a:off x="5796000" y="1916280"/>
            <a:ext cx="3095640" cy="1861920"/>
          </a:xfrm>
          <a:prstGeom prst="rect">
            <a:avLst/>
          </a:prstGeom>
          <a:ln>
            <a:noFill/>
          </a:ln>
        </p:spPr>
      </p:pic>
      <p:sp>
        <p:nvSpPr>
          <p:cNvPr id="1251" name="CustomShape 2"/>
          <p:cNvSpPr/>
          <p:nvPr/>
        </p:nvSpPr>
        <p:spPr>
          <a:xfrm>
            <a:off x="2124000" y="6092640"/>
            <a:ext cx="503280" cy="50472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252" name="CustomShape 3"/>
          <p:cNvSpPr/>
          <p:nvPr/>
        </p:nvSpPr>
        <p:spPr>
          <a:xfrm>
            <a:off x="468360" y="3716280"/>
            <a:ext cx="226116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IDROCLOROTIAZIDE</a:t>
            </a:r>
            <a:endParaRPr/>
          </a:p>
        </p:txBody>
      </p:sp>
      <p:sp>
        <p:nvSpPr>
          <p:cNvPr id="1253" name="CustomShape 4"/>
          <p:cNvSpPr/>
          <p:nvPr/>
        </p:nvSpPr>
        <p:spPr>
          <a:xfrm>
            <a:off x="3708360" y="2276280"/>
            <a:ext cx="178992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FF3300"/>
                </a:solidFill>
                <a:latin typeface="Calibri"/>
              </a:rPr>
              <a:t>CLORTALIDONE</a:t>
            </a:r>
            <a:endParaRPr/>
          </a:p>
        </p:txBody>
      </p:sp>
      <p:sp>
        <p:nvSpPr>
          <p:cNvPr id="1254" name="CustomShape 5"/>
          <p:cNvSpPr/>
          <p:nvPr/>
        </p:nvSpPr>
        <p:spPr>
          <a:xfrm>
            <a:off x="5796000" y="3284280"/>
            <a:ext cx="166068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METOLAZONE</a:t>
            </a:r>
            <a:endParaRPr/>
          </a:p>
        </p:txBody>
      </p:sp>
      <p:sp>
        <p:nvSpPr>
          <p:cNvPr id="1255" name="CustomShape 6"/>
          <p:cNvSpPr/>
          <p:nvPr/>
        </p:nvSpPr>
        <p:spPr>
          <a:xfrm>
            <a:off x="1116000" y="5371920"/>
            <a:ext cx="157068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FF3300"/>
                </a:solidFill>
                <a:latin typeface="Calibri"/>
              </a:rPr>
              <a:t>INDAPAMIDE</a:t>
            </a:r>
            <a:endParaRPr/>
          </a:p>
        </p:txBody>
      </p:sp>
      <p:sp>
        <p:nvSpPr>
          <p:cNvPr id="1256" name="CustomShape 7"/>
          <p:cNvSpPr/>
          <p:nvPr/>
        </p:nvSpPr>
        <p:spPr>
          <a:xfrm>
            <a:off x="3564000" y="4076640"/>
            <a:ext cx="1728720" cy="64728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257" name="CustomShape 8"/>
          <p:cNvSpPr/>
          <p:nvPr/>
        </p:nvSpPr>
        <p:spPr>
          <a:xfrm>
            <a:off x="3780000" y="4653000"/>
            <a:ext cx="167436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CHINETAZONE</a:t>
            </a:r>
            <a:endParaRPr/>
          </a:p>
        </p:txBody>
      </p:sp>
      <p:sp>
        <p:nvSpPr>
          <p:cNvPr id="1258" name="CustomShape 9"/>
          <p:cNvSpPr/>
          <p:nvPr/>
        </p:nvSpPr>
        <p:spPr>
          <a:xfrm>
            <a:off x="3132360" y="6237360"/>
            <a:ext cx="1439640" cy="43128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259" name="CustomShape 10"/>
          <p:cNvSpPr/>
          <p:nvPr/>
        </p:nvSpPr>
        <p:spPr>
          <a:xfrm>
            <a:off x="395280" y="620640"/>
            <a:ext cx="8569440" cy="1267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La clorotiazide è il capostipite di una serie di molecole a struttura benzotiadiazinica contenente il gruppo sulfamidico in posizione 7 e quasi sempre un alogeno in posizione 6.</a:t>
            </a:r>
            <a:endParaRPr/>
          </a:p>
          <a:p>
            <a:pPr algn="just">
              <a:lnSpc>
                <a:spcPct val="100000"/>
              </a:lnSpc>
            </a:pPr>
            <a:r>
              <a:rPr lang="it-IT">
                <a:solidFill>
                  <a:srgbClr val="002060"/>
                </a:solidFill>
                <a:latin typeface="Calibri"/>
              </a:rPr>
              <a:t>Altre molecole a struttura non benzotiadiazinica ma contenenti sempre il gruppo sulfonamidico non sostituito sono denominate tiazido-simili.</a:t>
            </a:r>
            <a:endParaRPr/>
          </a:p>
        </p:txBody>
      </p:sp>
      <p:sp>
        <p:nvSpPr>
          <p:cNvPr id="1260" name="Line 11"/>
          <p:cNvSpPr/>
          <p:nvPr/>
        </p:nvSpPr>
        <p:spPr>
          <a:xfrm>
            <a:off x="684360" y="62064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5" name="Table 1"/>
          <p:cNvGraphicFramePr/>
          <p:nvPr/>
        </p:nvGraphicFramePr>
        <p:xfrm>
          <a:off x="324000" y="958680"/>
          <a:ext cx="8569080" cy="1473480"/>
        </p:xfrm>
        <a:graphic>
          <a:graphicData uri="http://schemas.openxmlformats.org/drawingml/2006/table">
            <a:tbl>
              <a:tblPr/>
              <a:tblGrid>
                <a:gridCol w="2447640"/>
                <a:gridCol w="1152720"/>
                <a:gridCol w="1079280"/>
                <a:gridCol w="1154160"/>
                <a:gridCol w="1008000"/>
                <a:gridCol w="812880"/>
                <a:gridCol w="914400"/>
              </a:tblGrid>
              <a:tr h="579600">
                <a:tc>
                  <a:txBody>
                    <a:bodyPr/>
                    <a:lstStyle/>
                    <a:p>
                      <a:pPr algn="ctr">
                        <a:lnSpc>
                          <a:spcPct val="100000"/>
                        </a:lnSpc>
                      </a:pPr>
                      <a:r>
                        <a:rPr lang="it-IT" sz="1600">
                          <a:solidFill>
                            <a:srgbClr val="002060"/>
                          </a:solidFill>
                          <a:latin typeface="Calibri"/>
                        </a:rPr>
                        <a:t>FARMACO</a:t>
                      </a:r>
                      <a:endParaRPr/>
                    </a:p>
                  </a:txBody>
                  <a:tcPr/>
                </a:tc>
                <a:tc>
                  <a:txBody>
                    <a:bodyPr/>
                    <a:lstStyle/>
                    <a:p>
                      <a:pPr algn="ctr">
                        <a:lnSpc>
                          <a:spcPct val="100000"/>
                        </a:lnSpc>
                      </a:pPr>
                      <a:r>
                        <a:rPr lang="it-IT" sz="1600">
                          <a:solidFill>
                            <a:srgbClr val="002060"/>
                          </a:solidFill>
                          <a:latin typeface="Calibri"/>
                        </a:rPr>
                        <a:t>SOMM</a:t>
                      </a:r>
                      <a:endParaRPr/>
                    </a:p>
                  </a:txBody>
                  <a:tcPr/>
                </a:tc>
                <a:tc>
                  <a:txBody>
                    <a:bodyPr/>
                    <a:lstStyle/>
                    <a:p>
                      <a:pPr algn="ctr">
                        <a:lnSpc>
                          <a:spcPct val="100000"/>
                        </a:lnSpc>
                      </a:pPr>
                      <a:r>
                        <a:rPr lang="it-IT" sz="1600">
                          <a:solidFill>
                            <a:srgbClr val="002060"/>
                          </a:solidFill>
                          <a:latin typeface="Calibri"/>
                        </a:rPr>
                        <a:t>ASSORB.</a:t>
                      </a:r>
                      <a:endParaRPr/>
                    </a:p>
                  </a:txBody>
                  <a:tcPr/>
                </a:tc>
                <a:tc>
                  <a:txBody>
                    <a:bodyPr/>
                    <a:lstStyle/>
                    <a:p>
                      <a:pPr algn="ctr">
                        <a:lnSpc>
                          <a:spcPct val="100000"/>
                        </a:lnSpc>
                      </a:pPr>
                      <a:r>
                        <a:rPr lang="it-IT" sz="1600">
                          <a:solidFill>
                            <a:srgbClr val="002060"/>
                          </a:solidFill>
                          <a:latin typeface="Calibri"/>
                        </a:rPr>
                        <a:t>LEGAME PROTEICO</a:t>
                      </a:r>
                      <a:endParaRPr/>
                    </a:p>
                  </a:txBody>
                  <a:tcPr/>
                </a:tc>
                <a:tc>
                  <a:txBody>
                    <a:bodyPr/>
                    <a:lstStyle/>
                    <a:p>
                      <a:pPr algn="ctr">
                        <a:lnSpc>
                          <a:spcPct val="100000"/>
                        </a:lnSpc>
                      </a:pPr>
                      <a:r>
                        <a:rPr lang="it-IT" sz="1600">
                          <a:solidFill>
                            <a:srgbClr val="002060"/>
                          </a:solidFill>
                          <a:latin typeface="Calibri"/>
                        </a:rPr>
                        <a:t>EMIVITA PLASM</a:t>
                      </a:r>
                      <a:endParaRPr/>
                    </a:p>
                  </a:txBody>
                  <a:tcPr/>
                </a:tc>
                <a:tc>
                  <a:txBody>
                    <a:bodyPr/>
                    <a:lstStyle/>
                    <a:p>
                      <a:pPr algn="ctr">
                        <a:lnSpc>
                          <a:spcPct val="100000"/>
                        </a:lnSpc>
                      </a:pPr>
                      <a:r>
                        <a:rPr lang="it-IT" sz="1600">
                          <a:solidFill>
                            <a:srgbClr val="002060"/>
                          </a:solidFill>
                          <a:latin typeface="Calibri"/>
                        </a:rPr>
                        <a:t>METAB</a:t>
                      </a:r>
                      <a:endParaRPr/>
                    </a:p>
                  </a:txBody>
                  <a:tcPr/>
                </a:tc>
                <a:tc>
                  <a:txBody>
                    <a:bodyPr/>
                    <a:lstStyle/>
                    <a:p>
                      <a:pPr algn="ctr">
                        <a:lnSpc>
                          <a:spcPct val="100000"/>
                        </a:lnSpc>
                      </a:pPr>
                      <a:r>
                        <a:rPr lang="it-IT" sz="1600">
                          <a:solidFill>
                            <a:srgbClr val="002060"/>
                          </a:solidFill>
                          <a:latin typeface="Calibri"/>
                        </a:rPr>
                        <a:t>ELIMIN.</a:t>
                      </a:r>
                      <a:endParaRPr/>
                    </a:p>
                  </a:txBody>
                  <a:tcPr/>
                </a:tc>
              </a:tr>
              <a:tr h="893880">
                <a:tc>
                  <a:txBody>
                    <a:bodyPr/>
                    <a:lstStyle/>
                    <a:p>
                      <a:pPr algn="ctr">
                        <a:lnSpc>
                          <a:spcPct val="100000"/>
                        </a:lnSpc>
                      </a:pPr>
                      <a:r>
                        <a:rPr lang="it-IT" b="1">
                          <a:solidFill>
                            <a:srgbClr val="C00000"/>
                          </a:solidFill>
                          <a:latin typeface="Calibri"/>
                          <a:ea typeface="Times New Roman"/>
                        </a:rPr>
                        <a:t>IDROCLOROTIAZIDE </a:t>
                      </a:r>
                      <a:endParaRPr/>
                    </a:p>
                    <a:p>
                      <a:pPr algn="ctr">
                        <a:lnSpc>
                          <a:spcPct val="100000"/>
                        </a:lnSpc>
                      </a:pPr>
                      <a:r>
                        <a:rPr lang="it-IT" sz="1600">
                          <a:solidFill>
                            <a:srgbClr val="002060"/>
                          </a:solidFill>
                          <a:latin typeface="Calibri"/>
                          <a:ea typeface="Times New Roman"/>
                        </a:rPr>
                        <a:t>(Esidrex</a:t>
                      </a:r>
                      <a:r>
                        <a:rPr lang="it-IT" sz="1600" baseline="30000">
                          <a:solidFill>
                            <a:srgbClr val="002060"/>
                          </a:solidFill>
                          <a:latin typeface="Calibri"/>
                        </a:rPr>
                        <a:t>®</a:t>
                      </a:r>
                      <a:r>
                        <a:rPr lang="it-IT" sz="1600">
                          <a:solidFill>
                            <a:srgbClr val="002060"/>
                          </a:solidFill>
                          <a:latin typeface="Calibri"/>
                        </a:rPr>
                        <a:t>)</a:t>
                      </a:r>
                      <a:endParaRPr/>
                    </a:p>
                    <a:p>
                      <a:pPr algn="ctr">
                        <a:lnSpc>
                          <a:spcPct val="100000"/>
                        </a:lnSpc>
                      </a:pPr>
                      <a:r>
                        <a:rPr lang="it-IT" sz="1600">
                          <a:solidFill>
                            <a:srgbClr val="002060"/>
                          </a:solidFill>
                          <a:latin typeface="Calibri"/>
                        </a:rPr>
                        <a:t>25 mg/cpr</a:t>
                      </a:r>
                      <a:endParaRPr/>
                    </a:p>
                  </a:txBody>
                  <a:tcPr/>
                </a:tc>
                <a:tc>
                  <a:txBody>
                    <a:bodyPr/>
                    <a:lstStyle/>
                    <a:p>
                      <a:pPr algn="ctr">
                        <a:lnSpc>
                          <a:spcPct val="100000"/>
                        </a:lnSpc>
                      </a:pPr>
                      <a:r>
                        <a:rPr lang="it-IT" sz="1600">
                          <a:solidFill>
                            <a:srgbClr val="002060"/>
                          </a:solidFill>
                          <a:latin typeface="Calibri"/>
                        </a:rPr>
                        <a:t>OS: </a:t>
                      </a:r>
                      <a:endParaRPr/>
                    </a:p>
                    <a:p>
                      <a:pPr algn="ctr">
                        <a:lnSpc>
                          <a:spcPct val="100000"/>
                        </a:lnSpc>
                      </a:pPr>
                      <a:r>
                        <a:rPr lang="it-IT" sz="1600">
                          <a:solidFill>
                            <a:srgbClr val="002060"/>
                          </a:solidFill>
                          <a:latin typeface="Calibri"/>
                        </a:rPr>
                        <a:t>12,5 –100 mg</a:t>
                      </a:r>
                      <a:endParaRPr/>
                    </a:p>
                  </a:txBody>
                  <a:tcPr/>
                </a:tc>
                <a:tc>
                  <a:txBody>
                    <a:bodyPr/>
                    <a:lstStyle/>
                    <a:p>
                      <a:pPr algn="ctr">
                        <a:lnSpc>
                          <a:spcPct val="100000"/>
                        </a:lnSpc>
                      </a:pPr>
                      <a:endParaRPr/>
                    </a:p>
                    <a:p>
                      <a:pPr algn="ctr">
                        <a:lnSpc>
                          <a:spcPct val="100000"/>
                        </a:lnSpc>
                      </a:pPr>
                      <a:r>
                        <a:rPr lang="it-IT" sz="1600">
                          <a:solidFill>
                            <a:srgbClr val="002060"/>
                          </a:solidFill>
                          <a:latin typeface="Calibri"/>
                        </a:rPr>
                        <a:t>60-80%</a:t>
                      </a:r>
                      <a:endParaRPr/>
                    </a:p>
                  </a:txBody>
                  <a:tcPr/>
                </a:tc>
                <a:tc>
                  <a:txBody>
                    <a:bodyPr/>
                    <a:lstStyle/>
                    <a:p>
                      <a:pPr algn="ctr">
                        <a:lnSpc>
                          <a:spcPct val="100000"/>
                        </a:lnSpc>
                      </a:pPr>
                      <a:endParaRPr/>
                    </a:p>
                    <a:p>
                      <a:pPr algn="ctr">
                        <a:lnSpc>
                          <a:spcPct val="100000"/>
                        </a:lnSpc>
                      </a:pPr>
                      <a:r>
                        <a:rPr lang="it-IT" sz="1600">
                          <a:solidFill>
                            <a:srgbClr val="002060"/>
                          </a:solidFill>
                          <a:latin typeface="Calibri"/>
                        </a:rPr>
                        <a:t>40%</a:t>
                      </a:r>
                      <a:endParaRPr/>
                    </a:p>
                  </a:txBody>
                  <a:tcPr/>
                </a:tc>
                <a:tc>
                  <a:txBody>
                    <a:bodyPr/>
                    <a:lstStyle/>
                    <a:p>
                      <a:pPr algn="ctr">
                        <a:lnSpc>
                          <a:spcPct val="100000"/>
                        </a:lnSpc>
                      </a:pPr>
                      <a:endParaRPr/>
                    </a:p>
                    <a:p>
                      <a:pPr algn="ctr">
                        <a:lnSpc>
                          <a:spcPct val="100000"/>
                        </a:lnSpc>
                      </a:pPr>
                      <a:r>
                        <a:rPr lang="it-IT" sz="1600">
                          <a:solidFill>
                            <a:srgbClr val="002060"/>
                          </a:solidFill>
                          <a:latin typeface="Calibri"/>
                        </a:rPr>
                        <a:t>10-12 h</a:t>
                      </a:r>
                      <a:endParaRPr/>
                    </a:p>
                  </a:txBody>
                  <a:tcPr/>
                </a:tc>
                <a:tc>
                  <a:txBody>
                    <a:bodyPr/>
                    <a:lstStyle/>
                    <a:p>
                      <a:pPr algn="ctr">
                        <a:lnSpc>
                          <a:spcPct val="100000"/>
                        </a:lnSpc>
                      </a:pPr>
                      <a:endParaRPr/>
                    </a:p>
                    <a:p>
                      <a:pPr algn="ctr">
                        <a:lnSpc>
                          <a:spcPct val="100000"/>
                        </a:lnSpc>
                      </a:pPr>
                      <a:r>
                        <a:rPr lang="it-IT" sz="1600">
                          <a:solidFill>
                            <a:srgbClr val="002060"/>
                          </a:solidFill>
                          <a:latin typeface="Calibri"/>
                        </a:rPr>
                        <a:t>---</a:t>
                      </a:r>
                      <a:endParaRPr/>
                    </a:p>
                  </a:txBody>
                  <a:tcPr/>
                </a:tc>
                <a:tc>
                  <a:txBody>
                    <a:bodyPr/>
                    <a:lstStyle/>
                    <a:p>
                      <a:pPr algn="ctr">
                        <a:lnSpc>
                          <a:spcPct val="100000"/>
                        </a:lnSpc>
                      </a:pPr>
                      <a:endParaRPr/>
                    </a:p>
                    <a:p>
                      <a:pPr algn="ctr">
                        <a:lnSpc>
                          <a:spcPct val="100000"/>
                        </a:lnSpc>
                      </a:pPr>
                      <a:r>
                        <a:rPr lang="it-IT" sz="1600">
                          <a:solidFill>
                            <a:srgbClr val="002060"/>
                          </a:solidFill>
                          <a:latin typeface="Calibri"/>
                        </a:rPr>
                        <a:t>Renale</a:t>
                      </a:r>
                      <a:endParaRPr/>
                    </a:p>
                  </a:txBody>
                  <a:tcPr/>
                </a:tc>
              </a:tr>
            </a:tbl>
          </a:graphicData>
        </a:graphic>
      </p:graphicFrame>
      <p:sp>
        <p:nvSpPr>
          <p:cNvPr id="1266" name="CustomShape 2"/>
          <p:cNvSpPr/>
          <p:nvPr/>
        </p:nvSpPr>
        <p:spPr>
          <a:xfrm>
            <a:off x="492120" y="2565360"/>
            <a:ext cx="6527880" cy="2066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u="sng">
                <a:solidFill>
                  <a:srgbClr val="C00000"/>
                </a:solidFill>
                <a:latin typeface="Calibri"/>
                <a:ea typeface="Times New Roman"/>
              </a:rPr>
              <a:t>INDICAZIONI</a:t>
            </a:r>
            <a:endParaRPr/>
          </a:p>
          <a:p>
            <a:pPr algn="just">
              <a:lnSpc>
                <a:spcPct val="100000"/>
              </a:lnSpc>
              <a:buFont typeface="Calibri"/>
              <a:buChar char="•"/>
            </a:pPr>
            <a:r>
              <a:rPr lang="it-IT" b="1">
                <a:solidFill>
                  <a:srgbClr val="002060"/>
                </a:solidFill>
                <a:latin typeface="Calibri"/>
                <a:ea typeface="Times New Roman"/>
              </a:rPr>
              <a:t> TRATTAMENTO DELL’IPERTENSIONE ARTERIOSA ESSENZIALE</a:t>
            </a:r>
            <a:endParaRPr/>
          </a:p>
          <a:p>
            <a:pPr algn="just">
              <a:lnSpc>
                <a:spcPct val="100000"/>
              </a:lnSpc>
              <a:buFont typeface="Calibri"/>
              <a:buChar char="•"/>
            </a:pPr>
            <a:r>
              <a:rPr lang="it-IT" b="1">
                <a:solidFill>
                  <a:srgbClr val="002060"/>
                </a:solidFill>
                <a:latin typeface="Calibri"/>
                <a:ea typeface="Times New Roman"/>
              </a:rPr>
              <a:t> TRATTAMENTO DELL’INSUFFICIENZA CARDIACA CONGESTIZIA</a:t>
            </a:r>
            <a:endParaRPr/>
          </a:p>
          <a:p>
            <a:pPr algn="just">
              <a:lnSpc>
                <a:spcPct val="100000"/>
              </a:lnSpc>
              <a:buFont typeface="Calibri"/>
              <a:buChar char="•"/>
            </a:pPr>
            <a:r>
              <a:rPr lang="it-IT" b="1">
                <a:solidFill>
                  <a:srgbClr val="002060"/>
                </a:solidFill>
                <a:latin typeface="Calibri"/>
                <a:ea typeface="Times New Roman"/>
              </a:rPr>
              <a:t> TRATTAMENTO DEGLI EDEMI</a:t>
            </a:r>
            <a:endParaRPr/>
          </a:p>
          <a:p>
            <a:pPr algn="just">
              <a:lnSpc>
                <a:spcPct val="100000"/>
              </a:lnSpc>
              <a:buFont typeface="Calibri"/>
              <a:buChar char="•"/>
            </a:pPr>
            <a:r>
              <a:rPr lang="it-IT" b="1">
                <a:solidFill>
                  <a:srgbClr val="002060"/>
                </a:solidFill>
                <a:latin typeface="Calibri"/>
                <a:ea typeface="Times New Roman"/>
              </a:rPr>
              <a:t> TRATTAMENTO DELL’IPERCALCIURIA</a:t>
            </a:r>
            <a:endParaRPr/>
          </a:p>
        </p:txBody>
      </p:sp>
      <p:sp>
        <p:nvSpPr>
          <p:cNvPr id="1267" name="CustomShape 3"/>
          <p:cNvSpPr/>
          <p:nvPr/>
        </p:nvSpPr>
        <p:spPr>
          <a:xfrm>
            <a:off x="468360" y="4724280"/>
            <a:ext cx="6324480" cy="164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u="sng">
                <a:solidFill>
                  <a:srgbClr val="C00000"/>
                </a:solidFill>
                <a:latin typeface="Calibri"/>
                <a:ea typeface="Times New Roman"/>
              </a:rPr>
              <a:t>EFFETTI INDESIDERATI E TOSSICITA’</a:t>
            </a:r>
            <a:endParaRPr/>
          </a:p>
          <a:p>
            <a:pPr algn="just">
              <a:lnSpc>
                <a:spcPct val="100000"/>
              </a:lnSpc>
              <a:buFont typeface="Calibri"/>
              <a:buChar char="•"/>
            </a:pPr>
            <a:r>
              <a:rPr lang="it-IT" b="1">
                <a:solidFill>
                  <a:srgbClr val="002060"/>
                </a:solidFill>
                <a:latin typeface="Calibri"/>
                <a:ea typeface="Times New Roman"/>
              </a:rPr>
              <a:t>IPOKALIEMIA</a:t>
            </a:r>
            <a:endParaRPr/>
          </a:p>
          <a:p>
            <a:pPr algn="just">
              <a:lnSpc>
                <a:spcPct val="100000"/>
              </a:lnSpc>
              <a:buFont typeface="Calibri"/>
              <a:buChar char="•"/>
            </a:pPr>
            <a:r>
              <a:rPr lang="it-IT" b="1">
                <a:solidFill>
                  <a:srgbClr val="002060"/>
                </a:solidFill>
                <a:latin typeface="Calibri"/>
                <a:ea typeface="Times New Roman"/>
              </a:rPr>
              <a:t>IPERURICEMIA</a:t>
            </a:r>
            <a:endParaRPr/>
          </a:p>
          <a:p>
            <a:pPr algn="just">
              <a:lnSpc>
                <a:spcPct val="100000"/>
              </a:lnSpc>
              <a:buFont typeface="Calibri"/>
              <a:buChar char="•"/>
            </a:pPr>
            <a:r>
              <a:rPr lang="it-IT" b="1">
                <a:solidFill>
                  <a:srgbClr val="002060"/>
                </a:solidFill>
                <a:latin typeface="Calibri"/>
                <a:ea typeface="Times New Roman"/>
              </a:rPr>
              <a:t>FOTOSENSIBILIZZAZIONE, REAZIONI CUTANEE</a:t>
            </a:r>
            <a:endParaRPr/>
          </a:p>
        </p:txBody>
      </p:sp>
      <p:sp>
        <p:nvSpPr>
          <p:cNvPr id="1268" name="CustomShape 4"/>
          <p:cNvSpPr/>
          <p:nvPr/>
        </p:nvSpPr>
        <p:spPr>
          <a:xfrm>
            <a:off x="2987640" y="231840"/>
            <a:ext cx="3079440" cy="5205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IDROCLOROTIAZIDE</a:t>
            </a:r>
            <a:endParaRPr/>
          </a:p>
        </p:txBody>
      </p:sp>
      <p:sp>
        <p:nvSpPr>
          <p:cNvPr id="1269" name="Line 5"/>
          <p:cNvSpPr/>
          <p:nvPr/>
        </p:nvSpPr>
        <p:spPr>
          <a:xfrm>
            <a:off x="684360" y="69228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144" t="4377" r="9050" b="51854"/>
          <a:stretch>
            <a:fillRect/>
          </a:stretch>
        </p:blipFill>
        <p:spPr>
          <a:xfrm>
            <a:off x="1043608" y="548680"/>
            <a:ext cx="6907851" cy="510326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cstate="print"/>
          <a:srcRect/>
          <a:stretch>
            <a:fillRect/>
          </a:stretch>
        </p:blipFill>
        <p:spPr bwMode="auto">
          <a:xfrm>
            <a:off x="899592" y="476672"/>
            <a:ext cx="7620000" cy="57150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 name="Picture 2"/>
          <p:cNvPicPr/>
          <p:nvPr/>
        </p:nvPicPr>
        <p:blipFill>
          <a:blip r:embed="rId2" cstate="print"/>
          <a:stretch/>
        </p:blipFill>
        <p:spPr>
          <a:xfrm>
            <a:off x="2052720" y="2998800"/>
            <a:ext cx="4680000" cy="3743280"/>
          </a:xfrm>
          <a:prstGeom prst="rect">
            <a:avLst/>
          </a:prstGeom>
          <a:ln>
            <a:noFill/>
          </a:ln>
        </p:spPr>
      </p:pic>
      <p:sp>
        <p:nvSpPr>
          <p:cNvPr id="1281" name="CustomShape 1"/>
          <p:cNvSpPr/>
          <p:nvPr/>
        </p:nvSpPr>
        <p:spPr>
          <a:xfrm>
            <a:off x="684360" y="11592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MECCANISMO d’AZIONE</a:t>
            </a:r>
            <a:endParaRPr/>
          </a:p>
        </p:txBody>
      </p:sp>
      <p:sp>
        <p:nvSpPr>
          <p:cNvPr id="1282" name="CustomShape 2"/>
          <p:cNvSpPr/>
          <p:nvPr/>
        </p:nvSpPr>
        <p:spPr>
          <a:xfrm>
            <a:off x="324000" y="620640"/>
            <a:ext cx="8569080" cy="2014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Questa classe di farmaci </a:t>
            </a:r>
            <a:r>
              <a:rPr lang="it-IT" b="1" i="1" u="sng">
                <a:solidFill>
                  <a:srgbClr val="C00000"/>
                </a:solidFill>
                <a:latin typeface="Calibri"/>
              </a:rPr>
              <a:t>inibisce il simporto Na-K-2Cl della membrana apicale delle cellule epiteliali tubulari della parte ascendente dell’ansa di Henle</a:t>
            </a:r>
            <a:r>
              <a:rPr lang="it-IT">
                <a:solidFill>
                  <a:srgbClr val="002060"/>
                </a:solidFill>
                <a:latin typeface="Calibri"/>
              </a:rPr>
              <a:t>. Sebbene il 70% del riassorbimento del sodio avvenga prossimalmente, l’ansa ascendente ha una enorme riserva funzionale e la capacità di sottrarre circa il 25% del sodio residuo. </a:t>
            </a:r>
            <a:endParaRPr/>
          </a:p>
          <a:p>
            <a:pPr algn="just">
              <a:lnSpc>
                <a:spcPct val="100000"/>
              </a:lnSpc>
            </a:pPr>
            <a:r>
              <a:rPr lang="it-IT">
                <a:solidFill>
                  <a:srgbClr val="002060"/>
                </a:solidFill>
                <a:latin typeface="Calibri"/>
              </a:rPr>
              <a:t>Inibendo il simporto viene quindi compromessa la capacità dell’ansa di diluire l’urina ed allo stesso tempo di aumentare la concentrazione salina nell’interstizio, limitando, nella midollare, uno dei passaggi della concentrazione contro gradiente.</a:t>
            </a:r>
            <a:endParaRPr/>
          </a:p>
        </p:txBody>
      </p:sp>
      <p:sp>
        <p:nvSpPr>
          <p:cNvPr id="1283" name="Line 3"/>
          <p:cNvSpPr/>
          <p:nvPr/>
        </p:nvSpPr>
        <p:spPr>
          <a:xfrm>
            <a:off x="684360" y="62064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CustomShape 1"/>
          <p:cNvSpPr/>
          <p:nvPr/>
        </p:nvSpPr>
        <p:spPr>
          <a:xfrm>
            <a:off x="684360" y="11592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DIURETICI DELL’ANSA</a:t>
            </a:r>
            <a:endParaRPr/>
          </a:p>
        </p:txBody>
      </p:sp>
      <p:sp>
        <p:nvSpPr>
          <p:cNvPr id="1271" name="CustomShape 2"/>
          <p:cNvSpPr/>
          <p:nvPr/>
        </p:nvSpPr>
        <p:spPr>
          <a:xfrm>
            <a:off x="324000" y="620640"/>
            <a:ext cx="856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Classe eterogenea dal punto di vista chimico, comprendente anche composti mercuriali ormai abbandonati. Il prototipo è la furosemide.</a:t>
            </a:r>
            <a:endParaRPr/>
          </a:p>
        </p:txBody>
      </p:sp>
      <p:pic>
        <p:nvPicPr>
          <p:cNvPr id="1272" name="Picture 21" descr="DIUR8"/>
          <p:cNvPicPr/>
          <p:nvPr/>
        </p:nvPicPr>
        <p:blipFill>
          <a:blip r:embed="rId2" cstate="print"/>
          <a:srcRect t="12616" b="1010"/>
          <a:stretch/>
        </p:blipFill>
        <p:spPr>
          <a:xfrm>
            <a:off x="2198520" y="1282680"/>
            <a:ext cx="4962600" cy="5386320"/>
          </a:xfrm>
          <a:prstGeom prst="rect">
            <a:avLst/>
          </a:prstGeom>
          <a:ln>
            <a:noFill/>
          </a:ln>
        </p:spPr>
      </p:pic>
      <p:sp>
        <p:nvSpPr>
          <p:cNvPr id="1273" name="CustomShape 3"/>
          <p:cNvSpPr/>
          <p:nvPr/>
        </p:nvSpPr>
        <p:spPr>
          <a:xfrm>
            <a:off x="2195640" y="2565360"/>
            <a:ext cx="159516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FUROSEMIDE</a:t>
            </a:r>
            <a:endParaRPr/>
          </a:p>
        </p:txBody>
      </p:sp>
      <p:sp>
        <p:nvSpPr>
          <p:cNvPr id="1274" name="CustomShape 4"/>
          <p:cNvSpPr/>
          <p:nvPr/>
        </p:nvSpPr>
        <p:spPr>
          <a:xfrm>
            <a:off x="6084720" y="3213000"/>
            <a:ext cx="161496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BUMETANIDE</a:t>
            </a:r>
            <a:endParaRPr/>
          </a:p>
        </p:txBody>
      </p:sp>
      <p:sp>
        <p:nvSpPr>
          <p:cNvPr id="1275" name="CustomShape 5"/>
          <p:cNvSpPr/>
          <p:nvPr/>
        </p:nvSpPr>
        <p:spPr>
          <a:xfrm>
            <a:off x="5364000" y="4005360"/>
            <a:ext cx="158724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TORASEMIDE</a:t>
            </a:r>
            <a:endParaRPr/>
          </a:p>
        </p:txBody>
      </p:sp>
      <p:sp>
        <p:nvSpPr>
          <p:cNvPr id="1276" name="CustomShape 6"/>
          <p:cNvSpPr/>
          <p:nvPr/>
        </p:nvSpPr>
        <p:spPr>
          <a:xfrm>
            <a:off x="5292720" y="5300640"/>
            <a:ext cx="218952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ACIDO ETACRINICO</a:t>
            </a:r>
            <a:endParaRPr/>
          </a:p>
        </p:txBody>
      </p:sp>
      <p:sp>
        <p:nvSpPr>
          <p:cNvPr id="1277" name="CustomShape 7"/>
          <p:cNvSpPr/>
          <p:nvPr/>
        </p:nvSpPr>
        <p:spPr>
          <a:xfrm>
            <a:off x="5292720" y="5950080"/>
            <a:ext cx="164844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MUZOLIMINA</a:t>
            </a:r>
            <a:endParaRPr/>
          </a:p>
        </p:txBody>
      </p:sp>
      <p:sp>
        <p:nvSpPr>
          <p:cNvPr id="1278" name="CustomShape 8"/>
          <p:cNvSpPr/>
          <p:nvPr/>
        </p:nvSpPr>
        <p:spPr>
          <a:xfrm>
            <a:off x="3751200" y="2133720"/>
            <a:ext cx="936720" cy="28728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279" name="Line 9"/>
          <p:cNvSpPr/>
          <p:nvPr/>
        </p:nvSpPr>
        <p:spPr>
          <a:xfrm>
            <a:off x="684360" y="62064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4" name="Table 1"/>
          <p:cNvGraphicFramePr/>
          <p:nvPr/>
        </p:nvGraphicFramePr>
        <p:xfrm>
          <a:off x="179280" y="765000"/>
          <a:ext cx="8713800" cy="2456280"/>
        </p:xfrm>
        <a:graphic>
          <a:graphicData uri="http://schemas.openxmlformats.org/drawingml/2006/table">
            <a:tbl>
              <a:tblPr/>
              <a:tblGrid>
                <a:gridCol w="2160720"/>
                <a:gridCol w="1440000"/>
                <a:gridCol w="863280"/>
                <a:gridCol w="792360"/>
                <a:gridCol w="1152360"/>
                <a:gridCol w="1008360"/>
                <a:gridCol w="1296720"/>
              </a:tblGrid>
              <a:tr h="579240">
                <a:tc>
                  <a:txBody>
                    <a:bodyPr/>
                    <a:lstStyle/>
                    <a:p>
                      <a:pPr algn="ctr">
                        <a:lnSpc>
                          <a:spcPct val="100000"/>
                        </a:lnSpc>
                      </a:pPr>
                      <a:r>
                        <a:rPr lang="it-IT" sz="1600">
                          <a:solidFill>
                            <a:srgbClr val="002060"/>
                          </a:solidFill>
                          <a:latin typeface="Calibri"/>
                        </a:rPr>
                        <a:t>FARMACO</a:t>
                      </a:r>
                      <a:endParaRPr/>
                    </a:p>
                  </a:txBody>
                  <a:tcPr/>
                </a:tc>
                <a:tc>
                  <a:txBody>
                    <a:bodyPr/>
                    <a:lstStyle/>
                    <a:p>
                      <a:pPr algn="ctr">
                        <a:lnSpc>
                          <a:spcPct val="100000"/>
                        </a:lnSpc>
                      </a:pPr>
                      <a:r>
                        <a:rPr lang="it-IT" sz="1600">
                          <a:solidFill>
                            <a:srgbClr val="002060"/>
                          </a:solidFill>
                          <a:latin typeface="Calibri"/>
                        </a:rPr>
                        <a:t>SOMM</a:t>
                      </a:r>
                      <a:endParaRPr/>
                    </a:p>
                  </a:txBody>
                  <a:tcPr/>
                </a:tc>
                <a:tc>
                  <a:txBody>
                    <a:bodyPr/>
                    <a:lstStyle/>
                    <a:p>
                      <a:pPr algn="ctr">
                        <a:lnSpc>
                          <a:spcPct val="100000"/>
                        </a:lnSpc>
                      </a:pPr>
                      <a:r>
                        <a:rPr lang="it-IT" sz="1600">
                          <a:solidFill>
                            <a:srgbClr val="002060"/>
                          </a:solidFill>
                          <a:latin typeface="Calibri"/>
                        </a:rPr>
                        <a:t>ASSORB</a:t>
                      </a:r>
                      <a:endParaRPr/>
                    </a:p>
                  </a:txBody>
                  <a:tcPr/>
                </a:tc>
                <a:tc>
                  <a:txBody>
                    <a:bodyPr/>
                    <a:lstStyle/>
                    <a:p>
                      <a:pPr algn="ctr">
                        <a:lnSpc>
                          <a:spcPct val="100000"/>
                        </a:lnSpc>
                      </a:pPr>
                      <a:r>
                        <a:rPr lang="it-IT" sz="1600">
                          <a:solidFill>
                            <a:srgbClr val="002060"/>
                          </a:solidFill>
                          <a:latin typeface="Calibri"/>
                        </a:rPr>
                        <a:t>LEGAME PROT</a:t>
                      </a:r>
                      <a:endParaRPr/>
                    </a:p>
                  </a:txBody>
                  <a:tcPr/>
                </a:tc>
                <a:tc>
                  <a:txBody>
                    <a:bodyPr/>
                    <a:lstStyle/>
                    <a:p>
                      <a:pPr algn="ctr">
                        <a:lnSpc>
                          <a:spcPct val="100000"/>
                        </a:lnSpc>
                      </a:pPr>
                      <a:r>
                        <a:rPr lang="it-IT" sz="1600">
                          <a:solidFill>
                            <a:srgbClr val="002060"/>
                          </a:solidFill>
                          <a:latin typeface="Calibri"/>
                        </a:rPr>
                        <a:t>EMIVITA PLASM</a:t>
                      </a:r>
                      <a:endParaRPr/>
                    </a:p>
                  </a:txBody>
                  <a:tcPr/>
                </a:tc>
                <a:tc>
                  <a:txBody>
                    <a:bodyPr/>
                    <a:lstStyle/>
                    <a:p>
                      <a:pPr algn="ctr">
                        <a:lnSpc>
                          <a:spcPct val="100000"/>
                        </a:lnSpc>
                      </a:pPr>
                      <a:r>
                        <a:rPr lang="it-IT" sz="1600">
                          <a:solidFill>
                            <a:srgbClr val="002060"/>
                          </a:solidFill>
                          <a:latin typeface="Calibri"/>
                        </a:rPr>
                        <a:t>METAB</a:t>
                      </a:r>
                      <a:endParaRPr/>
                    </a:p>
                  </a:txBody>
                  <a:tcPr/>
                </a:tc>
                <a:tc>
                  <a:txBody>
                    <a:bodyPr/>
                    <a:lstStyle/>
                    <a:p>
                      <a:pPr algn="ctr">
                        <a:lnSpc>
                          <a:spcPct val="100000"/>
                        </a:lnSpc>
                      </a:pPr>
                      <a:r>
                        <a:rPr lang="it-IT" sz="1600">
                          <a:solidFill>
                            <a:srgbClr val="002060"/>
                          </a:solidFill>
                          <a:latin typeface="Calibri"/>
                        </a:rPr>
                        <a:t>ELIMIN.</a:t>
                      </a:r>
                      <a:endParaRPr/>
                    </a:p>
                  </a:txBody>
                  <a:tcPr/>
                </a:tc>
              </a:tr>
              <a:tr h="1004400">
                <a:tc>
                  <a:txBody>
                    <a:bodyPr/>
                    <a:lstStyle/>
                    <a:p>
                      <a:pPr>
                        <a:lnSpc>
                          <a:spcPct val="100000"/>
                        </a:lnSpc>
                      </a:pPr>
                      <a:r>
                        <a:rPr lang="it-IT" b="1">
                          <a:solidFill>
                            <a:srgbClr val="C00000"/>
                          </a:solidFill>
                          <a:latin typeface="Calibri"/>
                          <a:ea typeface="Times New Roman"/>
                        </a:rPr>
                        <a:t>FUROSEMIDE</a:t>
                      </a:r>
                      <a:r>
                        <a:rPr lang="it-IT">
                          <a:solidFill>
                            <a:srgbClr val="C00000"/>
                          </a:solidFill>
                          <a:latin typeface="Calibri"/>
                          <a:ea typeface="Times New Roman"/>
                        </a:rPr>
                        <a:t> </a:t>
                      </a:r>
                      <a:r>
                        <a:rPr lang="it-IT" sz="1600">
                          <a:solidFill>
                            <a:srgbClr val="002060"/>
                          </a:solidFill>
                          <a:latin typeface="Calibri"/>
                          <a:ea typeface="Times New Roman"/>
                        </a:rPr>
                        <a:t>(Lasix</a:t>
                      </a:r>
                      <a:r>
                        <a:rPr lang="it-IT" sz="1600" baseline="30000">
                          <a:solidFill>
                            <a:srgbClr val="002060"/>
                          </a:solidFill>
                          <a:latin typeface="Calibri"/>
                        </a:rPr>
                        <a:t>®</a:t>
                      </a:r>
                      <a:r>
                        <a:rPr lang="it-IT" sz="1600">
                          <a:solidFill>
                            <a:srgbClr val="002060"/>
                          </a:solidFill>
                          <a:latin typeface="Calibri"/>
                        </a:rPr>
                        <a:t>)</a:t>
                      </a:r>
                      <a:endParaRPr/>
                    </a:p>
                    <a:p>
                      <a:pPr>
                        <a:lnSpc>
                          <a:spcPct val="100000"/>
                        </a:lnSpc>
                      </a:pPr>
                      <a:r>
                        <a:rPr lang="it-IT" sz="1600">
                          <a:solidFill>
                            <a:srgbClr val="002060"/>
                          </a:solidFill>
                          <a:latin typeface="Calibri"/>
                        </a:rPr>
                        <a:t>25 mg/cpr; 50, 250, 500 mg/f</a:t>
                      </a:r>
                      <a:endParaRPr/>
                    </a:p>
                  </a:txBody>
                  <a:tcPr/>
                </a:tc>
                <a:tc>
                  <a:txBody>
                    <a:bodyPr/>
                    <a:lstStyle/>
                    <a:p>
                      <a:pPr algn="ctr">
                        <a:lnSpc>
                          <a:spcPct val="100000"/>
                        </a:lnSpc>
                      </a:pPr>
                      <a:r>
                        <a:rPr lang="it-IT" sz="1600">
                          <a:solidFill>
                            <a:srgbClr val="002060"/>
                          </a:solidFill>
                          <a:latin typeface="Calibri"/>
                        </a:rPr>
                        <a:t>OS: 20-80 mg</a:t>
                      </a:r>
                      <a:endParaRPr/>
                    </a:p>
                    <a:p>
                      <a:pPr algn="ctr">
                        <a:lnSpc>
                          <a:spcPct val="100000"/>
                        </a:lnSpc>
                      </a:pPr>
                      <a:r>
                        <a:rPr lang="it-IT" sz="1600">
                          <a:solidFill>
                            <a:srgbClr val="002060"/>
                          </a:solidFill>
                          <a:latin typeface="Calibri"/>
                        </a:rPr>
                        <a:t>IM, EV: 20-40 mg</a:t>
                      </a:r>
                      <a:endParaRPr/>
                    </a:p>
                  </a:txBody>
                  <a:tcPr/>
                </a:tc>
                <a:tc>
                  <a:txBody>
                    <a:bodyPr/>
                    <a:lstStyle/>
                    <a:p>
                      <a:pPr algn="ctr">
                        <a:lnSpc>
                          <a:spcPct val="100000"/>
                        </a:lnSpc>
                      </a:pPr>
                      <a:r>
                        <a:rPr lang="it-IT" sz="1600">
                          <a:solidFill>
                            <a:srgbClr val="002060"/>
                          </a:solidFill>
                          <a:latin typeface="Calibri"/>
                        </a:rPr>
                        <a:t>60-70%</a:t>
                      </a:r>
                      <a:endParaRPr/>
                    </a:p>
                  </a:txBody>
                  <a:tcPr/>
                </a:tc>
                <a:tc>
                  <a:txBody>
                    <a:bodyPr/>
                    <a:lstStyle/>
                    <a:p>
                      <a:pPr algn="ctr">
                        <a:lnSpc>
                          <a:spcPct val="100000"/>
                        </a:lnSpc>
                      </a:pPr>
                      <a:r>
                        <a:rPr lang="it-IT" sz="1600">
                          <a:solidFill>
                            <a:srgbClr val="002060"/>
                          </a:solidFill>
                          <a:latin typeface="Calibri"/>
                        </a:rPr>
                        <a:t>91-99%</a:t>
                      </a:r>
                      <a:endParaRPr/>
                    </a:p>
                  </a:txBody>
                  <a:tcPr/>
                </a:tc>
                <a:tc>
                  <a:txBody>
                    <a:bodyPr/>
                    <a:lstStyle/>
                    <a:p>
                      <a:pPr algn="ctr">
                        <a:lnSpc>
                          <a:spcPct val="100000"/>
                        </a:lnSpc>
                      </a:pPr>
                      <a:r>
                        <a:rPr lang="it-IT" sz="1600">
                          <a:solidFill>
                            <a:srgbClr val="002060"/>
                          </a:solidFill>
                          <a:latin typeface="Calibri"/>
                        </a:rPr>
                        <a:t>30-120 m</a:t>
                      </a:r>
                      <a:endParaRPr/>
                    </a:p>
                  </a:txBody>
                  <a:tcPr/>
                </a:tc>
                <a:tc>
                  <a:txBody>
                    <a:bodyPr/>
                    <a:lstStyle/>
                    <a:p>
                      <a:pPr algn="ctr">
                        <a:lnSpc>
                          <a:spcPct val="100000"/>
                        </a:lnSpc>
                      </a:pPr>
                      <a:r>
                        <a:rPr lang="it-IT" sz="1600">
                          <a:solidFill>
                            <a:srgbClr val="002060"/>
                          </a:solidFill>
                          <a:latin typeface="Calibri"/>
                        </a:rPr>
                        <a:t>Epatico 10% glicuron</a:t>
                      </a:r>
                      <a:endParaRPr/>
                    </a:p>
                  </a:txBody>
                  <a:tcPr/>
                </a:tc>
                <a:tc>
                  <a:txBody>
                    <a:bodyPr/>
                    <a:lstStyle/>
                    <a:p>
                      <a:pPr algn="ctr">
                        <a:lnSpc>
                          <a:spcPct val="100000"/>
                        </a:lnSpc>
                      </a:pPr>
                      <a:r>
                        <a:rPr lang="it-IT" sz="1600">
                          <a:solidFill>
                            <a:srgbClr val="002060"/>
                          </a:solidFill>
                          <a:latin typeface="Calibri"/>
                        </a:rPr>
                        <a:t>Renale </a:t>
                      </a:r>
                      <a:endParaRPr/>
                    </a:p>
                    <a:p>
                      <a:pPr algn="ctr">
                        <a:lnSpc>
                          <a:spcPct val="100000"/>
                        </a:lnSpc>
                      </a:pPr>
                      <a:r>
                        <a:rPr lang="it-IT" sz="1600">
                          <a:solidFill>
                            <a:srgbClr val="002060"/>
                          </a:solidFill>
                          <a:latin typeface="Calibri"/>
                        </a:rPr>
                        <a:t>60-90%</a:t>
                      </a:r>
                      <a:endParaRPr/>
                    </a:p>
                    <a:p>
                      <a:pPr algn="ctr">
                        <a:lnSpc>
                          <a:spcPct val="100000"/>
                        </a:lnSpc>
                      </a:pPr>
                      <a:r>
                        <a:rPr lang="it-IT" sz="1600">
                          <a:solidFill>
                            <a:srgbClr val="002060"/>
                          </a:solidFill>
                          <a:latin typeface="Calibri"/>
                        </a:rPr>
                        <a:t>Biliare10%</a:t>
                      </a:r>
                      <a:endParaRPr/>
                    </a:p>
                  </a:txBody>
                  <a:tcPr/>
                </a:tc>
              </a:tr>
              <a:tr h="872640">
                <a:tc>
                  <a:txBody>
                    <a:bodyPr/>
                    <a:lstStyle/>
                    <a:p>
                      <a:pPr>
                        <a:lnSpc>
                          <a:spcPct val="100000"/>
                        </a:lnSpc>
                      </a:pPr>
                      <a:r>
                        <a:rPr lang="it-IT" b="1">
                          <a:solidFill>
                            <a:srgbClr val="C00000"/>
                          </a:solidFill>
                          <a:latin typeface="Calibri"/>
                        </a:rPr>
                        <a:t>Acido ETACRINICO</a:t>
                      </a:r>
                      <a:r>
                        <a:rPr lang="it-IT">
                          <a:solidFill>
                            <a:srgbClr val="C00000"/>
                          </a:solidFill>
                          <a:latin typeface="Calibri"/>
                        </a:rPr>
                        <a:t> </a:t>
                      </a:r>
                      <a:r>
                        <a:rPr lang="it-IT" sz="1600">
                          <a:solidFill>
                            <a:srgbClr val="002060"/>
                          </a:solidFill>
                          <a:latin typeface="Calibri"/>
                          <a:ea typeface="Times New Roman"/>
                        </a:rPr>
                        <a:t>(Reomax</a:t>
                      </a:r>
                      <a:r>
                        <a:rPr lang="it-IT" sz="1600" baseline="30000">
                          <a:solidFill>
                            <a:srgbClr val="002060"/>
                          </a:solidFill>
                          <a:latin typeface="Calibri"/>
                        </a:rPr>
                        <a:t>®</a:t>
                      </a:r>
                      <a:r>
                        <a:rPr lang="it-IT" sz="1600">
                          <a:solidFill>
                            <a:srgbClr val="002060"/>
                          </a:solidFill>
                          <a:latin typeface="Calibri"/>
                        </a:rPr>
                        <a:t>)</a:t>
                      </a:r>
                      <a:endParaRPr/>
                    </a:p>
                    <a:p>
                      <a:pPr>
                        <a:lnSpc>
                          <a:spcPct val="100000"/>
                        </a:lnSpc>
                      </a:pPr>
                      <a:r>
                        <a:rPr lang="it-IT" sz="1600">
                          <a:solidFill>
                            <a:srgbClr val="002060"/>
                          </a:solidFill>
                          <a:latin typeface="Calibri"/>
                        </a:rPr>
                        <a:t> 50 mg/cpr;50 mg/f</a:t>
                      </a:r>
                      <a:endParaRPr/>
                    </a:p>
                  </a:txBody>
                  <a:tcPr/>
                </a:tc>
                <a:tc>
                  <a:txBody>
                    <a:bodyPr/>
                    <a:lstStyle/>
                    <a:p>
                      <a:pPr algn="ctr">
                        <a:lnSpc>
                          <a:spcPct val="100000"/>
                        </a:lnSpc>
                      </a:pPr>
                      <a:r>
                        <a:rPr lang="it-IT" sz="1600">
                          <a:solidFill>
                            <a:srgbClr val="002060"/>
                          </a:solidFill>
                          <a:latin typeface="Calibri"/>
                        </a:rPr>
                        <a:t>OS: 25-50mgx2</a:t>
                      </a:r>
                      <a:endParaRPr/>
                    </a:p>
                    <a:p>
                      <a:pPr algn="ctr">
                        <a:lnSpc>
                          <a:spcPct val="100000"/>
                        </a:lnSpc>
                      </a:pPr>
                      <a:r>
                        <a:rPr lang="it-IT" sz="1600">
                          <a:solidFill>
                            <a:srgbClr val="002060"/>
                          </a:solidFill>
                          <a:latin typeface="Calibri"/>
                        </a:rPr>
                        <a:t>EV: 50-100 mg</a:t>
                      </a:r>
                      <a:endParaRPr/>
                    </a:p>
                  </a:txBody>
                  <a:tcPr/>
                </a:tc>
                <a:tc>
                  <a:txBody>
                    <a:bodyPr/>
                    <a:lstStyle/>
                    <a:p>
                      <a:pPr algn="ctr">
                        <a:lnSpc>
                          <a:spcPct val="100000"/>
                        </a:lnSpc>
                      </a:pPr>
                      <a:r>
                        <a:rPr lang="it-IT" sz="1600">
                          <a:solidFill>
                            <a:srgbClr val="002060"/>
                          </a:solidFill>
                          <a:latin typeface="Calibri"/>
                        </a:rPr>
                        <a:t>Bio orale:   100%</a:t>
                      </a:r>
                      <a:endParaRPr/>
                    </a:p>
                  </a:txBody>
                  <a:tcPr/>
                </a:tc>
                <a:tc>
                  <a:txBody>
                    <a:bodyPr/>
                    <a:lstStyle/>
                    <a:p>
                      <a:pPr algn="ctr">
                        <a:lnSpc>
                          <a:spcPct val="100000"/>
                        </a:lnSpc>
                      </a:pPr>
                      <a:r>
                        <a:rPr lang="it-IT" sz="1600">
                          <a:solidFill>
                            <a:srgbClr val="002060"/>
                          </a:solidFill>
                          <a:latin typeface="Calibri"/>
                        </a:rPr>
                        <a:t>90%</a:t>
                      </a:r>
                      <a:endParaRPr/>
                    </a:p>
                  </a:txBody>
                  <a:tcPr/>
                </a:tc>
                <a:tc>
                  <a:txBody>
                    <a:bodyPr/>
                    <a:lstStyle/>
                    <a:p>
                      <a:pPr algn="ctr">
                        <a:lnSpc>
                          <a:spcPct val="100000"/>
                        </a:lnSpc>
                      </a:pPr>
                      <a:r>
                        <a:rPr lang="it-IT" sz="1600">
                          <a:solidFill>
                            <a:srgbClr val="002060"/>
                          </a:solidFill>
                          <a:latin typeface="Calibri"/>
                        </a:rPr>
                        <a:t>1-4 h</a:t>
                      </a:r>
                      <a:endParaRPr/>
                    </a:p>
                  </a:txBody>
                  <a:tcPr/>
                </a:tc>
                <a:tc>
                  <a:txBody>
                    <a:bodyPr/>
                    <a:lstStyle/>
                    <a:p>
                      <a:pPr algn="ctr">
                        <a:lnSpc>
                          <a:spcPct val="100000"/>
                        </a:lnSpc>
                      </a:pPr>
                      <a:r>
                        <a:rPr lang="it-IT" sz="1600">
                          <a:solidFill>
                            <a:srgbClr val="002060"/>
                          </a:solidFill>
                          <a:latin typeface="Calibri"/>
                        </a:rPr>
                        <a:t>Epatico</a:t>
                      </a:r>
                      <a:endParaRPr/>
                    </a:p>
                    <a:p>
                      <a:pPr algn="ctr">
                        <a:lnSpc>
                          <a:spcPct val="100000"/>
                        </a:lnSpc>
                      </a:pPr>
                      <a:r>
                        <a:rPr lang="it-IT" sz="1600">
                          <a:solidFill>
                            <a:srgbClr val="002060"/>
                          </a:solidFill>
                          <a:latin typeface="Calibri"/>
                        </a:rPr>
                        <a:t>Coniug. cisteina</a:t>
                      </a:r>
                      <a:endParaRPr/>
                    </a:p>
                  </a:txBody>
                  <a:tcPr/>
                </a:tc>
                <a:tc>
                  <a:txBody>
                    <a:bodyPr/>
                    <a:lstStyle/>
                    <a:p>
                      <a:pPr algn="ctr">
                        <a:lnSpc>
                          <a:spcPct val="100000"/>
                        </a:lnSpc>
                      </a:pPr>
                      <a:r>
                        <a:rPr lang="it-IT" sz="1600">
                          <a:solidFill>
                            <a:srgbClr val="002060"/>
                          </a:solidFill>
                          <a:latin typeface="Calibri"/>
                        </a:rPr>
                        <a:t>Renale 70%</a:t>
                      </a:r>
                      <a:endParaRPr/>
                    </a:p>
                  </a:txBody>
                  <a:tcPr/>
                </a:tc>
              </a:tr>
            </a:tbl>
          </a:graphicData>
        </a:graphic>
      </p:graphicFrame>
      <p:sp>
        <p:nvSpPr>
          <p:cNvPr id="1285" name="CustomShape 2"/>
          <p:cNvSpPr/>
          <p:nvPr/>
        </p:nvSpPr>
        <p:spPr>
          <a:xfrm>
            <a:off x="250920" y="3484440"/>
            <a:ext cx="8537400" cy="1800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u="sng">
                <a:solidFill>
                  <a:srgbClr val="C00000"/>
                </a:solidFill>
                <a:latin typeface="Calibri"/>
                <a:ea typeface="Times New Roman"/>
              </a:rPr>
              <a:t>INDICAZIONI</a:t>
            </a:r>
            <a:endParaRPr/>
          </a:p>
          <a:p>
            <a:pPr>
              <a:lnSpc>
                <a:spcPct val="100000"/>
              </a:lnSpc>
              <a:buFont typeface="Calibri"/>
              <a:buChar char="•"/>
            </a:pPr>
            <a:r>
              <a:rPr lang="it-IT" b="1">
                <a:solidFill>
                  <a:srgbClr val="002060"/>
                </a:solidFill>
                <a:latin typeface="Calibri"/>
                <a:ea typeface="Times New Roman"/>
              </a:rPr>
              <a:t> TRATTAMENTO DELL’EDEMA EPATICO, CARDIACO, RENALE</a:t>
            </a:r>
            <a:endParaRPr/>
          </a:p>
          <a:p>
            <a:pPr>
              <a:lnSpc>
                <a:spcPct val="100000"/>
              </a:lnSpc>
              <a:buFont typeface="Calibri"/>
              <a:buChar char="•"/>
            </a:pPr>
            <a:r>
              <a:rPr lang="it-IT" b="1">
                <a:solidFill>
                  <a:srgbClr val="002060"/>
                </a:solidFill>
                <a:latin typeface="Calibri"/>
                <a:ea typeface="Times New Roman"/>
              </a:rPr>
              <a:t> TRATTAMENTO COMPLEMENTARE DELL’EDEMA CEREBRALE</a:t>
            </a:r>
            <a:endParaRPr/>
          </a:p>
          <a:p>
            <a:pPr>
              <a:lnSpc>
                <a:spcPct val="100000"/>
              </a:lnSpc>
              <a:buFont typeface="Calibri"/>
              <a:buChar char="•"/>
            </a:pPr>
            <a:r>
              <a:rPr lang="it-IT" b="1">
                <a:solidFill>
                  <a:srgbClr val="002060"/>
                </a:solidFill>
                <a:latin typeface="Calibri"/>
                <a:ea typeface="Times New Roman"/>
              </a:rPr>
              <a:t> DIURESI FORZATA DEL TRATTAMENTO DEGLI AVVELENAMENTI</a:t>
            </a:r>
            <a:endParaRPr/>
          </a:p>
          <a:p>
            <a:pPr>
              <a:lnSpc>
                <a:spcPct val="100000"/>
              </a:lnSpc>
              <a:buFont typeface="Calibri"/>
              <a:buChar char="•"/>
            </a:pPr>
            <a:r>
              <a:rPr lang="it-IT" b="1">
                <a:solidFill>
                  <a:srgbClr val="002060"/>
                </a:solidFill>
                <a:latin typeface="Calibri"/>
                <a:ea typeface="Times New Roman"/>
              </a:rPr>
              <a:t> TRATTAMENTO DELLE CRISI IPERTENSIVE</a:t>
            </a:r>
            <a:endParaRPr/>
          </a:p>
        </p:txBody>
      </p:sp>
      <p:sp>
        <p:nvSpPr>
          <p:cNvPr id="1286" name="CustomShape 3"/>
          <p:cNvSpPr/>
          <p:nvPr/>
        </p:nvSpPr>
        <p:spPr>
          <a:xfrm>
            <a:off x="250920" y="5356080"/>
            <a:ext cx="8748720" cy="1373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u="sng">
                <a:solidFill>
                  <a:srgbClr val="C00000"/>
                </a:solidFill>
                <a:latin typeface="Calibri"/>
                <a:ea typeface="Times New Roman"/>
              </a:rPr>
              <a:t>EFFETTI INDESIDERATI E TOSSICITA’</a:t>
            </a:r>
            <a:endParaRPr/>
          </a:p>
          <a:p>
            <a:pPr>
              <a:lnSpc>
                <a:spcPct val="100000"/>
              </a:lnSpc>
              <a:buFont typeface="Calibri"/>
              <a:buChar char="•"/>
            </a:pPr>
            <a:r>
              <a:rPr lang="it-IT" b="1">
                <a:solidFill>
                  <a:srgbClr val="002060"/>
                </a:solidFill>
                <a:latin typeface="Calibri"/>
                <a:ea typeface="Times New Roman"/>
              </a:rPr>
              <a:t>IPOKALIEMIA E IPOMAGNESIEMIA; IPERGLICEMIA, IPERURICEMIA</a:t>
            </a:r>
            <a:endParaRPr/>
          </a:p>
          <a:p>
            <a:pPr>
              <a:lnSpc>
                <a:spcPct val="100000"/>
              </a:lnSpc>
              <a:buFont typeface="Calibri"/>
              <a:buChar char="•"/>
            </a:pPr>
            <a:r>
              <a:rPr lang="it-IT" b="1">
                <a:solidFill>
                  <a:srgbClr val="002060"/>
                </a:solidFill>
                <a:latin typeface="Calibri"/>
                <a:ea typeface="Times New Roman"/>
              </a:rPr>
              <a:t>ALCALOSI METABOLICA, PANCREATITE; OTOTOSSICITÀ, TROMBOCITOPENIA, AGRANULOCITOSI.</a:t>
            </a:r>
            <a:endParaRPr/>
          </a:p>
        </p:txBody>
      </p:sp>
      <p:sp>
        <p:nvSpPr>
          <p:cNvPr id="1287" name="CustomShape 4"/>
          <p:cNvSpPr/>
          <p:nvPr/>
        </p:nvSpPr>
        <p:spPr>
          <a:xfrm>
            <a:off x="1547640" y="189000"/>
            <a:ext cx="2155680" cy="5205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FUROSEMIDE</a:t>
            </a:r>
            <a:endParaRPr/>
          </a:p>
        </p:txBody>
      </p:sp>
      <p:sp>
        <p:nvSpPr>
          <p:cNvPr id="1288" name="CustomShape 5"/>
          <p:cNvSpPr/>
          <p:nvPr/>
        </p:nvSpPr>
        <p:spPr>
          <a:xfrm>
            <a:off x="5364000" y="189000"/>
            <a:ext cx="2390400" cy="5205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Ac ETACRINICO</a:t>
            </a:r>
            <a:endParaRPr/>
          </a:p>
        </p:txBody>
      </p:sp>
      <p:sp>
        <p:nvSpPr>
          <p:cNvPr id="1289" name="Line 6"/>
          <p:cNvSpPr/>
          <p:nvPr/>
        </p:nvSpPr>
        <p:spPr>
          <a:xfrm>
            <a:off x="684360" y="69228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9526" t="5724" r="10002" b="44783"/>
          <a:stretch>
            <a:fillRect/>
          </a:stretch>
        </p:blipFill>
        <p:spPr>
          <a:xfrm>
            <a:off x="1289310" y="393751"/>
            <a:ext cx="6667066" cy="579995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cstate="print"/>
          <a:srcRect/>
          <a:stretch>
            <a:fillRect/>
          </a:stretch>
        </p:blipFill>
        <p:spPr bwMode="auto">
          <a:xfrm>
            <a:off x="827584" y="620688"/>
            <a:ext cx="7620000" cy="57150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 name="CustomShape 1"/>
          <p:cNvSpPr/>
          <p:nvPr/>
        </p:nvSpPr>
        <p:spPr>
          <a:xfrm>
            <a:off x="684360" y="11592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DIURETICI RISPARMIATORI DI POTASSIO</a:t>
            </a:r>
            <a:endParaRPr/>
          </a:p>
        </p:txBody>
      </p:sp>
      <p:sp>
        <p:nvSpPr>
          <p:cNvPr id="1291" name="CustomShape 2"/>
          <p:cNvSpPr/>
          <p:nvPr/>
        </p:nvSpPr>
        <p:spPr>
          <a:xfrm>
            <a:off x="324000" y="716040"/>
            <a:ext cx="8569080" cy="337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a:solidFill>
                  <a:srgbClr val="002060"/>
                </a:solidFill>
                <a:latin typeface="Calibri"/>
              </a:rPr>
              <a:t>In relazione al sito e al meccanismo d’azione, si suddividono in:</a:t>
            </a:r>
            <a:endParaRPr/>
          </a:p>
        </p:txBody>
      </p:sp>
      <p:sp>
        <p:nvSpPr>
          <p:cNvPr id="1292" name="CustomShape 3"/>
          <p:cNvSpPr/>
          <p:nvPr/>
        </p:nvSpPr>
        <p:spPr>
          <a:xfrm>
            <a:off x="611280" y="1222200"/>
            <a:ext cx="4571280" cy="3682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b="1" u="sng">
                <a:solidFill>
                  <a:srgbClr val="7030A0"/>
                </a:solidFill>
                <a:latin typeface="Calibri"/>
              </a:rPr>
              <a:t>1) Inibitori dei canali epiteliali tubulari per Na</a:t>
            </a:r>
            <a:r>
              <a:rPr lang="it-IT" b="1" u="sng" baseline="30000">
                <a:solidFill>
                  <a:srgbClr val="7030A0"/>
                </a:solidFill>
                <a:latin typeface="Calibri"/>
              </a:rPr>
              <a:t>+</a:t>
            </a:r>
            <a:endParaRPr/>
          </a:p>
        </p:txBody>
      </p:sp>
      <p:pic>
        <p:nvPicPr>
          <p:cNvPr id="1293" name="Picture 13" descr="DIUR13"/>
          <p:cNvPicPr/>
          <p:nvPr/>
        </p:nvPicPr>
        <p:blipFill>
          <a:blip r:embed="rId2" cstate="print"/>
          <a:srcRect t="18189" r="36770" b="62674"/>
          <a:stretch/>
        </p:blipFill>
        <p:spPr>
          <a:xfrm>
            <a:off x="1128600" y="1700280"/>
            <a:ext cx="3311640" cy="1368360"/>
          </a:xfrm>
          <a:prstGeom prst="rect">
            <a:avLst/>
          </a:prstGeom>
          <a:ln>
            <a:noFill/>
          </a:ln>
        </p:spPr>
      </p:pic>
      <p:pic>
        <p:nvPicPr>
          <p:cNvPr id="1294" name="Picture 14" descr="DIUR13"/>
          <p:cNvPicPr/>
          <p:nvPr/>
        </p:nvPicPr>
        <p:blipFill>
          <a:blip r:embed="rId2" cstate="print"/>
          <a:srcRect l="41259" t="31800" b="45422"/>
          <a:stretch/>
        </p:blipFill>
        <p:spPr>
          <a:xfrm>
            <a:off x="5016600" y="1700280"/>
            <a:ext cx="3076560" cy="1628640"/>
          </a:xfrm>
          <a:prstGeom prst="rect">
            <a:avLst/>
          </a:prstGeom>
          <a:ln>
            <a:noFill/>
          </a:ln>
        </p:spPr>
      </p:pic>
      <p:sp>
        <p:nvSpPr>
          <p:cNvPr id="1295" name="CustomShape 4"/>
          <p:cNvSpPr/>
          <p:nvPr/>
        </p:nvSpPr>
        <p:spPr>
          <a:xfrm>
            <a:off x="3576600" y="2635200"/>
            <a:ext cx="1079640" cy="64944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296" name="CustomShape 5"/>
          <p:cNvSpPr/>
          <p:nvPr/>
        </p:nvSpPr>
        <p:spPr>
          <a:xfrm>
            <a:off x="684360" y="1628640"/>
            <a:ext cx="139680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7030A0"/>
                </a:solidFill>
                <a:latin typeface="Calibri"/>
              </a:rPr>
              <a:t>AMILORIDE</a:t>
            </a:r>
            <a:endParaRPr/>
          </a:p>
        </p:txBody>
      </p:sp>
      <p:sp>
        <p:nvSpPr>
          <p:cNvPr id="1297" name="CustomShape 6"/>
          <p:cNvSpPr/>
          <p:nvPr/>
        </p:nvSpPr>
        <p:spPr>
          <a:xfrm>
            <a:off x="7164360" y="2205000"/>
            <a:ext cx="170316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7030A0"/>
                </a:solidFill>
                <a:latin typeface="Calibri"/>
              </a:rPr>
              <a:t>TRIAMTERENE</a:t>
            </a:r>
            <a:endParaRPr/>
          </a:p>
        </p:txBody>
      </p:sp>
      <p:sp>
        <p:nvSpPr>
          <p:cNvPr id="1298" name="CustomShape 7"/>
          <p:cNvSpPr/>
          <p:nvPr/>
        </p:nvSpPr>
        <p:spPr>
          <a:xfrm>
            <a:off x="6745320" y="2924280"/>
            <a:ext cx="1295280" cy="50328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299" name="CustomShape 8"/>
          <p:cNvSpPr/>
          <p:nvPr/>
        </p:nvSpPr>
        <p:spPr>
          <a:xfrm>
            <a:off x="539640" y="3533760"/>
            <a:ext cx="4425120" cy="3682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b="1" u="sng">
                <a:solidFill>
                  <a:srgbClr val="C00000"/>
                </a:solidFill>
                <a:latin typeface="Calibri"/>
              </a:rPr>
              <a:t>2) Antagonisti del recettore per l’aldosterone</a:t>
            </a:r>
            <a:endParaRPr/>
          </a:p>
        </p:txBody>
      </p:sp>
      <p:pic>
        <p:nvPicPr>
          <p:cNvPr id="1300" name="Picture 29" descr="DIUR13"/>
          <p:cNvPicPr/>
          <p:nvPr/>
        </p:nvPicPr>
        <p:blipFill>
          <a:blip r:embed="rId3" cstate="print"/>
          <a:srcRect t="62216" b="4619"/>
          <a:stretch/>
        </p:blipFill>
        <p:spPr>
          <a:xfrm>
            <a:off x="611280" y="3892680"/>
            <a:ext cx="4608360" cy="2085840"/>
          </a:xfrm>
          <a:prstGeom prst="rect">
            <a:avLst/>
          </a:prstGeom>
          <a:ln>
            <a:noFill/>
          </a:ln>
        </p:spPr>
      </p:pic>
      <p:pic>
        <p:nvPicPr>
          <p:cNvPr id="1301" name="Picture 30" descr="eplerenone"/>
          <p:cNvPicPr/>
          <p:nvPr/>
        </p:nvPicPr>
        <p:blipFill>
          <a:blip r:embed="rId4" cstate="print"/>
          <a:srcRect l="45474" t="51942" r="32226" b="14364"/>
          <a:stretch/>
        </p:blipFill>
        <p:spPr>
          <a:xfrm>
            <a:off x="5796000" y="3821040"/>
            <a:ext cx="2376360" cy="2159280"/>
          </a:xfrm>
          <a:prstGeom prst="rect">
            <a:avLst/>
          </a:prstGeom>
          <a:ln>
            <a:noFill/>
          </a:ln>
        </p:spPr>
      </p:pic>
      <p:sp>
        <p:nvSpPr>
          <p:cNvPr id="1302" name="CustomShape 9"/>
          <p:cNvSpPr/>
          <p:nvPr/>
        </p:nvSpPr>
        <p:spPr>
          <a:xfrm>
            <a:off x="6516720" y="5837400"/>
            <a:ext cx="156924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EPLERENONE</a:t>
            </a:r>
            <a:endParaRPr/>
          </a:p>
        </p:txBody>
      </p:sp>
      <p:sp>
        <p:nvSpPr>
          <p:cNvPr id="1303" name="CustomShape 10"/>
          <p:cNvSpPr/>
          <p:nvPr/>
        </p:nvSpPr>
        <p:spPr>
          <a:xfrm>
            <a:off x="826920" y="5693040"/>
            <a:ext cx="4321440" cy="21564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304" name="CustomShape 11"/>
          <p:cNvSpPr/>
          <p:nvPr/>
        </p:nvSpPr>
        <p:spPr>
          <a:xfrm>
            <a:off x="611280" y="5837400"/>
            <a:ext cx="210996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SPIRONOLATTONE</a:t>
            </a:r>
            <a:endParaRPr/>
          </a:p>
        </p:txBody>
      </p:sp>
      <p:sp>
        <p:nvSpPr>
          <p:cNvPr id="1305" name="CustomShape 12"/>
          <p:cNvSpPr/>
          <p:nvPr/>
        </p:nvSpPr>
        <p:spPr>
          <a:xfrm>
            <a:off x="3851280" y="5837400"/>
            <a:ext cx="153396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CANRENONE</a:t>
            </a:r>
            <a:endParaRPr/>
          </a:p>
        </p:txBody>
      </p:sp>
      <p:sp>
        <p:nvSpPr>
          <p:cNvPr id="1306" name="Line 13"/>
          <p:cNvSpPr/>
          <p:nvPr/>
        </p:nvSpPr>
        <p:spPr>
          <a:xfrm>
            <a:off x="684360" y="69228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 name="CustomShape 1"/>
          <p:cNvSpPr/>
          <p:nvPr/>
        </p:nvSpPr>
        <p:spPr>
          <a:xfrm>
            <a:off x="684360" y="4428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7030A0"/>
                </a:solidFill>
                <a:latin typeface="Calibri"/>
              </a:rPr>
              <a:t>1) MECCANISMO d’AZIONE</a:t>
            </a:r>
            <a:endParaRPr/>
          </a:p>
        </p:txBody>
      </p:sp>
      <p:sp>
        <p:nvSpPr>
          <p:cNvPr id="1308" name="CustomShape 2"/>
          <p:cNvSpPr/>
          <p:nvPr/>
        </p:nvSpPr>
        <p:spPr>
          <a:xfrm>
            <a:off x="250920" y="622440"/>
            <a:ext cx="86770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just">
              <a:lnSpc>
                <a:spcPct val="100000"/>
              </a:lnSpc>
            </a:pPr>
            <a:r>
              <a:rPr lang="it-IT" sz="1600">
                <a:solidFill>
                  <a:srgbClr val="002060"/>
                </a:solidFill>
                <a:latin typeface="Calibri"/>
              </a:rPr>
              <a:t>Agiscono a livello delle cellule principali del tubulo contorto distale e del dotto collettore dove è presente un </a:t>
            </a:r>
            <a:r>
              <a:rPr lang="it-IT" sz="1600" b="1" i="1" u="sng">
                <a:solidFill>
                  <a:srgbClr val="7030A0"/>
                </a:solidFill>
                <a:latin typeface="Calibri"/>
              </a:rPr>
              <a:t>canale selettivo per il trasporto passivo del Na</a:t>
            </a:r>
            <a:r>
              <a:rPr lang="it-IT" sz="1600" b="1" i="1" u="sng" baseline="30000">
                <a:solidFill>
                  <a:srgbClr val="7030A0"/>
                </a:solidFill>
                <a:latin typeface="Calibri"/>
              </a:rPr>
              <a:t>+</a:t>
            </a:r>
            <a:r>
              <a:rPr lang="it-IT" sz="1600">
                <a:solidFill>
                  <a:srgbClr val="002060"/>
                </a:solidFill>
                <a:latin typeface="Calibri"/>
              </a:rPr>
              <a:t>, prima tappa del meccanismo di scambio transepiteliale di K</a:t>
            </a:r>
            <a:r>
              <a:rPr lang="it-IT" sz="1600" baseline="30000">
                <a:solidFill>
                  <a:srgbClr val="002060"/>
                </a:solidFill>
                <a:latin typeface="Calibri"/>
              </a:rPr>
              <a:t>+</a:t>
            </a:r>
            <a:r>
              <a:rPr lang="it-IT" sz="1600">
                <a:solidFill>
                  <a:srgbClr val="002060"/>
                </a:solidFill>
                <a:latin typeface="Calibri"/>
              </a:rPr>
              <a:t> e H</a:t>
            </a:r>
            <a:r>
              <a:rPr lang="it-IT" sz="1600" baseline="30000">
                <a:solidFill>
                  <a:srgbClr val="002060"/>
                </a:solidFill>
                <a:latin typeface="Calibri"/>
              </a:rPr>
              <a:t>+</a:t>
            </a:r>
            <a:r>
              <a:rPr lang="it-IT" sz="1600">
                <a:solidFill>
                  <a:srgbClr val="002060"/>
                </a:solidFill>
                <a:latin typeface="Calibri"/>
              </a:rPr>
              <a:t>. </a:t>
            </a:r>
            <a:endParaRPr/>
          </a:p>
          <a:p>
            <a:pPr algn="just">
              <a:lnSpc>
                <a:spcPct val="100000"/>
              </a:lnSpc>
            </a:pPr>
            <a:r>
              <a:rPr lang="it-IT" sz="1600">
                <a:solidFill>
                  <a:srgbClr val="002060"/>
                </a:solidFill>
                <a:latin typeface="Calibri"/>
              </a:rPr>
              <a:t>L'inibizione del canale provoca un accumulo di Na+ sul lato luminale cui consegue il blocco parziale sia dell'escrezione di K</a:t>
            </a:r>
            <a:r>
              <a:rPr lang="it-IT" sz="1600" baseline="30000">
                <a:solidFill>
                  <a:srgbClr val="002060"/>
                </a:solidFill>
                <a:latin typeface="Calibri"/>
              </a:rPr>
              <a:t>+</a:t>
            </a:r>
            <a:r>
              <a:rPr lang="it-IT" sz="1600">
                <a:solidFill>
                  <a:srgbClr val="002060"/>
                </a:solidFill>
                <a:latin typeface="Calibri"/>
              </a:rPr>
              <a:t> di H</a:t>
            </a:r>
            <a:r>
              <a:rPr lang="it-IT" sz="1600" baseline="30000">
                <a:solidFill>
                  <a:srgbClr val="002060"/>
                </a:solidFill>
                <a:latin typeface="Calibri"/>
              </a:rPr>
              <a:t>+</a:t>
            </a:r>
            <a:r>
              <a:rPr lang="it-IT" sz="1600">
                <a:solidFill>
                  <a:srgbClr val="002060"/>
                </a:solidFill>
                <a:latin typeface="Calibri"/>
              </a:rPr>
              <a:t> ma anche di Ca</a:t>
            </a:r>
            <a:r>
              <a:rPr lang="it-IT" sz="1600" baseline="30000">
                <a:solidFill>
                  <a:srgbClr val="002060"/>
                </a:solidFill>
                <a:latin typeface="Calibri"/>
              </a:rPr>
              <a:t>++</a:t>
            </a:r>
            <a:r>
              <a:rPr lang="it-IT" sz="1600">
                <a:solidFill>
                  <a:srgbClr val="002060"/>
                </a:solidFill>
                <a:latin typeface="Calibri"/>
              </a:rPr>
              <a:t> e Mg</a:t>
            </a:r>
            <a:r>
              <a:rPr lang="it-IT" sz="1600" baseline="30000">
                <a:solidFill>
                  <a:srgbClr val="002060"/>
                </a:solidFill>
                <a:latin typeface="Calibri"/>
              </a:rPr>
              <a:t>++</a:t>
            </a:r>
            <a:r>
              <a:rPr lang="it-IT" sz="1600">
                <a:solidFill>
                  <a:srgbClr val="002060"/>
                </a:solidFill>
                <a:latin typeface="Calibri"/>
              </a:rPr>
              <a:t>. Nonostante vengano indicati come diuretici, la loro azione diretta è modestissima.</a:t>
            </a:r>
            <a:endParaRPr/>
          </a:p>
        </p:txBody>
      </p:sp>
      <p:pic>
        <p:nvPicPr>
          <p:cNvPr id="1309" name="Picture 24"/>
          <p:cNvPicPr/>
          <p:nvPr/>
        </p:nvPicPr>
        <p:blipFill>
          <a:blip r:embed="rId2" cstate="print"/>
          <a:srcRect b="4004"/>
          <a:stretch/>
        </p:blipFill>
        <p:spPr>
          <a:xfrm>
            <a:off x="1979640" y="2276640"/>
            <a:ext cx="5416560" cy="4530600"/>
          </a:xfrm>
          <a:prstGeom prst="rect">
            <a:avLst/>
          </a:prstGeom>
          <a:ln>
            <a:noFill/>
          </a:ln>
        </p:spPr>
      </p:pic>
      <p:sp>
        <p:nvSpPr>
          <p:cNvPr id="1310" name="CustomShape 3"/>
          <p:cNvSpPr/>
          <p:nvPr/>
        </p:nvSpPr>
        <p:spPr>
          <a:xfrm>
            <a:off x="5867280" y="2205000"/>
            <a:ext cx="1513080" cy="14436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311" name="Line 4"/>
          <p:cNvSpPr/>
          <p:nvPr/>
        </p:nvSpPr>
        <p:spPr>
          <a:xfrm>
            <a:off x="684360" y="549360"/>
            <a:ext cx="7991280" cy="0"/>
          </a:xfrm>
          <a:prstGeom prst="line">
            <a:avLst/>
          </a:prstGeom>
          <a:ln w="9360">
            <a:solidFill>
              <a:srgbClr val="7030A0"/>
            </a:solidFill>
            <a:miter/>
          </a:ln>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115616" y="404813"/>
            <a:ext cx="7514034" cy="5645735"/>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2" name="Table 1"/>
          <p:cNvGraphicFramePr/>
          <p:nvPr/>
        </p:nvGraphicFramePr>
        <p:xfrm>
          <a:off x="250920" y="765000"/>
          <a:ext cx="8642160" cy="2679720"/>
        </p:xfrm>
        <a:graphic>
          <a:graphicData uri="http://schemas.openxmlformats.org/drawingml/2006/table">
            <a:tbl>
              <a:tblPr/>
              <a:tblGrid>
                <a:gridCol w="2233440"/>
                <a:gridCol w="1150920"/>
                <a:gridCol w="1152720"/>
                <a:gridCol w="1079280"/>
                <a:gridCol w="1081080"/>
                <a:gridCol w="928800"/>
                <a:gridCol w="1015920"/>
              </a:tblGrid>
              <a:tr h="603360">
                <a:tc>
                  <a:txBody>
                    <a:bodyPr/>
                    <a:lstStyle/>
                    <a:p>
                      <a:pPr algn="ctr">
                        <a:lnSpc>
                          <a:spcPct val="100000"/>
                        </a:lnSpc>
                      </a:pPr>
                      <a:r>
                        <a:rPr lang="it-IT" sz="1600">
                          <a:solidFill>
                            <a:srgbClr val="002060"/>
                          </a:solidFill>
                          <a:latin typeface="Calibri"/>
                        </a:rPr>
                        <a:t>FARMACO</a:t>
                      </a:r>
                      <a:endParaRPr/>
                    </a:p>
                  </a:txBody>
                  <a:tcPr/>
                </a:tc>
                <a:tc>
                  <a:txBody>
                    <a:bodyPr/>
                    <a:lstStyle/>
                    <a:p>
                      <a:pPr algn="ctr">
                        <a:lnSpc>
                          <a:spcPct val="100000"/>
                        </a:lnSpc>
                      </a:pPr>
                      <a:r>
                        <a:rPr lang="it-IT" sz="1600">
                          <a:solidFill>
                            <a:srgbClr val="002060"/>
                          </a:solidFill>
                          <a:latin typeface="Calibri"/>
                        </a:rPr>
                        <a:t>SOMM</a:t>
                      </a:r>
                      <a:endParaRPr/>
                    </a:p>
                  </a:txBody>
                  <a:tcPr/>
                </a:tc>
                <a:tc>
                  <a:txBody>
                    <a:bodyPr/>
                    <a:lstStyle/>
                    <a:p>
                      <a:pPr algn="ctr">
                        <a:lnSpc>
                          <a:spcPct val="100000"/>
                        </a:lnSpc>
                      </a:pPr>
                      <a:r>
                        <a:rPr lang="it-IT" sz="1600">
                          <a:solidFill>
                            <a:srgbClr val="002060"/>
                          </a:solidFill>
                          <a:latin typeface="Calibri"/>
                        </a:rPr>
                        <a:t>ASSORBIM</a:t>
                      </a:r>
                      <a:endParaRPr/>
                    </a:p>
                  </a:txBody>
                  <a:tcPr/>
                </a:tc>
                <a:tc>
                  <a:txBody>
                    <a:bodyPr/>
                    <a:lstStyle/>
                    <a:p>
                      <a:pPr algn="ctr">
                        <a:lnSpc>
                          <a:spcPct val="100000"/>
                        </a:lnSpc>
                      </a:pPr>
                      <a:r>
                        <a:rPr lang="it-IT" sz="1600">
                          <a:solidFill>
                            <a:srgbClr val="002060"/>
                          </a:solidFill>
                          <a:latin typeface="Calibri"/>
                        </a:rPr>
                        <a:t>LEGAME PROTEICO</a:t>
                      </a:r>
                      <a:endParaRPr/>
                    </a:p>
                  </a:txBody>
                  <a:tcPr/>
                </a:tc>
                <a:tc>
                  <a:txBody>
                    <a:bodyPr/>
                    <a:lstStyle/>
                    <a:p>
                      <a:pPr algn="ctr">
                        <a:lnSpc>
                          <a:spcPct val="100000"/>
                        </a:lnSpc>
                      </a:pPr>
                      <a:r>
                        <a:rPr lang="it-IT" sz="1600">
                          <a:solidFill>
                            <a:srgbClr val="002060"/>
                          </a:solidFill>
                          <a:latin typeface="Calibri"/>
                        </a:rPr>
                        <a:t>EMIVITA PLASM</a:t>
                      </a:r>
                      <a:endParaRPr/>
                    </a:p>
                  </a:txBody>
                  <a:tcPr/>
                </a:tc>
                <a:tc>
                  <a:txBody>
                    <a:bodyPr/>
                    <a:lstStyle/>
                    <a:p>
                      <a:pPr algn="ctr">
                        <a:lnSpc>
                          <a:spcPct val="100000"/>
                        </a:lnSpc>
                      </a:pPr>
                      <a:r>
                        <a:rPr lang="it-IT" sz="1600">
                          <a:solidFill>
                            <a:srgbClr val="002060"/>
                          </a:solidFill>
                          <a:latin typeface="Calibri"/>
                        </a:rPr>
                        <a:t>METAB</a:t>
                      </a:r>
                      <a:endParaRPr/>
                    </a:p>
                  </a:txBody>
                  <a:tcPr/>
                </a:tc>
                <a:tc>
                  <a:txBody>
                    <a:bodyPr/>
                    <a:lstStyle/>
                    <a:p>
                      <a:pPr algn="ctr">
                        <a:lnSpc>
                          <a:spcPct val="100000"/>
                        </a:lnSpc>
                      </a:pPr>
                      <a:r>
                        <a:rPr lang="it-IT" sz="1600">
                          <a:solidFill>
                            <a:srgbClr val="002060"/>
                          </a:solidFill>
                          <a:latin typeface="Calibri"/>
                        </a:rPr>
                        <a:t>ELIMIN</a:t>
                      </a:r>
                      <a:endParaRPr/>
                    </a:p>
                  </a:txBody>
                  <a:tcPr/>
                </a:tc>
              </a:tr>
              <a:tr h="1222920">
                <a:tc>
                  <a:txBody>
                    <a:bodyPr/>
                    <a:lstStyle/>
                    <a:p>
                      <a:pPr algn="ctr">
                        <a:lnSpc>
                          <a:spcPct val="100000"/>
                        </a:lnSpc>
                      </a:pPr>
                      <a:r>
                        <a:rPr lang="it-IT" sz="1600">
                          <a:solidFill>
                            <a:srgbClr val="002060"/>
                          </a:solidFill>
                          <a:latin typeface="Calibri"/>
                          <a:ea typeface="Times New Roman"/>
                        </a:rPr>
                        <a:t>IDROCLOROTIAZIDE + </a:t>
                      </a:r>
                      <a:r>
                        <a:rPr lang="it-IT" b="1">
                          <a:solidFill>
                            <a:srgbClr val="7030A0"/>
                          </a:solidFill>
                          <a:latin typeface="Calibri"/>
                          <a:ea typeface="Times New Roman"/>
                        </a:rPr>
                        <a:t>AMILORIDE</a:t>
                      </a:r>
                      <a:r>
                        <a:rPr lang="it-IT">
                          <a:solidFill>
                            <a:srgbClr val="7030A0"/>
                          </a:solidFill>
                          <a:latin typeface="Calibri"/>
                          <a:ea typeface="Times New Roman"/>
                        </a:rPr>
                        <a:t> </a:t>
                      </a:r>
                      <a:r>
                        <a:rPr lang="it-IT" sz="1600">
                          <a:solidFill>
                            <a:srgbClr val="002060"/>
                          </a:solidFill>
                          <a:latin typeface="Calibri"/>
                          <a:ea typeface="Times New Roman"/>
                        </a:rPr>
                        <a:t>(Moduretic</a:t>
                      </a:r>
                      <a:r>
                        <a:rPr lang="it-IT" sz="1600" baseline="30000">
                          <a:solidFill>
                            <a:srgbClr val="002060"/>
                          </a:solidFill>
                          <a:latin typeface="Calibri"/>
                        </a:rPr>
                        <a:t>®</a:t>
                      </a:r>
                      <a:r>
                        <a:rPr lang="it-IT" sz="1600">
                          <a:solidFill>
                            <a:srgbClr val="002060"/>
                          </a:solidFill>
                          <a:latin typeface="Calibri"/>
                        </a:rPr>
                        <a:t>) </a:t>
                      </a:r>
                      <a:endParaRPr/>
                    </a:p>
                    <a:p>
                      <a:pPr algn="ctr">
                        <a:lnSpc>
                          <a:spcPct val="100000"/>
                        </a:lnSpc>
                      </a:pPr>
                      <a:r>
                        <a:rPr lang="it-IT" sz="1600">
                          <a:solidFill>
                            <a:srgbClr val="002060"/>
                          </a:solidFill>
                          <a:latin typeface="Calibri"/>
                        </a:rPr>
                        <a:t>50mg + 5 mg/cps;</a:t>
                      </a:r>
                      <a:endParaRPr/>
                    </a:p>
                  </a:txBody>
                  <a:tcPr/>
                </a:tc>
                <a:tc>
                  <a:txBody>
                    <a:bodyPr/>
                    <a:lstStyle/>
                    <a:p>
                      <a:pPr algn="ctr">
                        <a:lnSpc>
                          <a:spcPct val="100000"/>
                        </a:lnSpc>
                      </a:pPr>
                      <a:endParaRPr/>
                    </a:p>
                    <a:p>
                      <a:pPr algn="ctr">
                        <a:lnSpc>
                          <a:spcPct val="100000"/>
                        </a:lnSpc>
                      </a:pPr>
                      <a:r>
                        <a:rPr lang="it-IT" sz="1600">
                          <a:solidFill>
                            <a:srgbClr val="002060"/>
                          </a:solidFill>
                          <a:latin typeface="Calibri"/>
                        </a:rPr>
                        <a:t>OS: 5 mg/die</a:t>
                      </a:r>
                      <a:endParaRPr/>
                    </a:p>
                  </a:txBody>
                  <a:tcPr/>
                </a:tc>
                <a:tc>
                  <a:txBody>
                    <a:bodyPr/>
                    <a:lstStyle/>
                    <a:p>
                      <a:pPr algn="ctr">
                        <a:lnSpc>
                          <a:spcPct val="100000"/>
                        </a:lnSpc>
                      </a:pPr>
                      <a:endParaRPr/>
                    </a:p>
                    <a:p>
                      <a:pPr algn="ctr">
                        <a:lnSpc>
                          <a:spcPct val="100000"/>
                        </a:lnSpc>
                      </a:pPr>
                      <a:r>
                        <a:rPr lang="it-IT" sz="1600">
                          <a:solidFill>
                            <a:srgbClr val="002060"/>
                          </a:solidFill>
                          <a:latin typeface="Calibri"/>
                        </a:rPr>
                        <a:t>Biodispon</a:t>
                      </a:r>
                      <a:endParaRPr/>
                    </a:p>
                    <a:p>
                      <a:pPr algn="ctr">
                        <a:lnSpc>
                          <a:spcPct val="100000"/>
                        </a:lnSpc>
                      </a:pPr>
                      <a:r>
                        <a:rPr lang="it-IT" sz="1600">
                          <a:solidFill>
                            <a:srgbClr val="002060"/>
                          </a:solidFill>
                          <a:latin typeface="Calibri"/>
                        </a:rPr>
                        <a:t>50%</a:t>
                      </a:r>
                      <a:endParaRPr/>
                    </a:p>
                  </a:txBody>
                  <a:tcPr/>
                </a:tc>
                <a:tc>
                  <a:txBody>
                    <a:bodyPr/>
                    <a:lstStyle/>
                    <a:p>
                      <a:pPr algn="ctr">
                        <a:lnSpc>
                          <a:spcPct val="100000"/>
                        </a:lnSpc>
                      </a:pPr>
                      <a:endParaRPr/>
                    </a:p>
                    <a:p>
                      <a:pPr algn="ctr">
                        <a:lnSpc>
                          <a:spcPct val="100000"/>
                        </a:lnSpc>
                      </a:pPr>
                      <a:r>
                        <a:rPr lang="it-IT" sz="1600">
                          <a:solidFill>
                            <a:srgbClr val="002060"/>
                          </a:solidFill>
                          <a:latin typeface="Calibri"/>
                        </a:rPr>
                        <a:t>scarso</a:t>
                      </a:r>
                      <a:endParaRPr/>
                    </a:p>
                  </a:txBody>
                  <a:tcPr/>
                </a:tc>
                <a:tc>
                  <a:txBody>
                    <a:bodyPr/>
                    <a:lstStyle/>
                    <a:p>
                      <a:pPr algn="ctr">
                        <a:lnSpc>
                          <a:spcPct val="100000"/>
                        </a:lnSpc>
                      </a:pPr>
                      <a:endParaRPr/>
                    </a:p>
                    <a:p>
                      <a:pPr algn="ctr">
                        <a:lnSpc>
                          <a:spcPct val="100000"/>
                        </a:lnSpc>
                      </a:pPr>
                      <a:r>
                        <a:rPr lang="it-IT" sz="1600">
                          <a:solidFill>
                            <a:srgbClr val="002060"/>
                          </a:solidFill>
                          <a:latin typeface="Calibri"/>
                        </a:rPr>
                        <a:t>6-9 h</a:t>
                      </a:r>
                      <a:endParaRPr/>
                    </a:p>
                  </a:txBody>
                  <a:tcPr/>
                </a:tc>
                <a:tc>
                  <a:txBody>
                    <a:bodyPr/>
                    <a:lstStyle/>
                    <a:p>
                      <a:pPr algn="ctr">
                        <a:lnSpc>
                          <a:spcPct val="100000"/>
                        </a:lnSpc>
                      </a:pPr>
                      <a:endParaRPr/>
                    </a:p>
                    <a:p>
                      <a:pPr algn="ctr">
                        <a:lnSpc>
                          <a:spcPct val="100000"/>
                        </a:lnSpc>
                      </a:pPr>
                      <a:r>
                        <a:rPr lang="it-IT" sz="1600">
                          <a:solidFill>
                            <a:srgbClr val="002060"/>
                          </a:solidFill>
                          <a:latin typeface="Calibri"/>
                        </a:rPr>
                        <a:t>-----</a:t>
                      </a:r>
                      <a:endParaRPr/>
                    </a:p>
                  </a:txBody>
                  <a:tcPr/>
                </a:tc>
                <a:tc>
                  <a:txBody>
                    <a:bodyPr/>
                    <a:lstStyle/>
                    <a:p>
                      <a:pPr algn="ctr">
                        <a:lnSpc>
                          <a:spcPct val="100000"/>
                        </a:lnSpc>
                      </a:pPr>
                      <a:r>
                        <a:rPr lang="it-IT" sz="1600">
                          <a:solidFill>
                            <a:srgbClr val="002060"/>
                          </a:solidFill>
                          <a:latin typeface="Calibri"/>
                        </a:rPr>
                        <a:t>Renale 50%</a:t>
                      </a:r>
                      <a:endParaRPr/>
                    </a:p>
                    <a:p>
                      <a:pPr algn="ctr">
                        <a:lnSpc>
                          <a:spcPct val="100000"/>
                        </a:lnSpc>
                      </a:pPr>
                      <a:r>
                        <a:rPr lang="it-IT" sz="1600">
                          <a:solidFill>
                            <a:srgbClr val="002060"/>
                          </a:solidFill>
                          <a:latin typeface="Calibri"/>
                        </a:rPr>
                        <a:t>Fecale: 40-50%</a:t>
                      </a:r>
                      <a:endParaRPr/>
                    </a:p>
                  </a:txBody>
                  <a:tcPr/>
                </a:tc>
              </a:tr>
              <a:tr h="852840">
                <a:tc>
                  <a:txBody>
                    <a:bodyPr/>
                    <a:lstStyle/>
                    <a:p>
                      <a:pPr algn="ctr">
                        <a:lnSpc>
                          <a:spcPct val="100000"/>
                        </a:lnSpc>
                      </a:pPr>
                      <a:r>
                        <a:rPr lang="it-IT" sz="1600">
                          <a:solidFill>
                            <a:srgbClr val="002060"/>
                          </a:solidFill>
                          <a:latin typeface="Calibri"/>
                          <a:ea typeface="Times New Roman"/>
                        </a:rPr>
                        <a:t>FUROSEMIDE + </a:t>
                      </a:r>
                      <a:r>
                        <a:rPr lang="it-IT" b="1">
                          <a:solidFill>
                            <a:srgbClr val="7030A0"/>
                          </a:solidFill>
                          <a:latin typeface="Calibri"/>
                          <a:ea typeface="Times New Roman"/>
                        </a:rPr>
                        <a:t>TRIAMTERENE</a:t>
                      </a:r>
                      <a:r>
                        <a:rPr lang="it-IT" sz="1600" b="1">
                          <a:solidFill>
                            <a:srgbClr val="002060"/>
                          </a:solidFill>
                          <a:latin typeface="Calibri"/>
                          <a:ea typeface="Times New Roman"/>
                        </a:rPr>
                        <a:t> </a:t>
                      </a:r>
                      <a:r>
                        <a:rPr lang="it-IT" sz="1600">
                          <a:solidFill>
                            <a:srgbClr val="002060"/>
                          </a:solidFill>
                          <a:latin typeface="Calibri"/>
                          <a:ea typeface="Times New Roman"/>
                        </a:rPr>
                        <a:t>(Fluss40</a:t>
                      </a:r>
                      <a:r>
                        <a:rPr lang="it-IT" sz="1600" baseline="30000">
                          <a:solidFill>
                            <a:srgbClr val="002060"/>
                          </a:solidFill>
                          <a:latin typeface="Calibri"/>
                        </a:rPr>
                        <a:t>®</a:t>
                      </a:r>
                      <a:r>
                        <a:rPr lang="it-IT" sz="1600">
                          <a:solidFill>
                            <a:srgbClr val="002060"/>
                          </a:solidFill>
                          <a:latin typeface="Calibri"/>
                        </a:rPr>
                        <a:t>) </a:t>
                      </a:r>
                      <a:endParaRPr/>
                    </a:p>
                  </a:txBody>
                  <a:tcPr/>
                </a:tc>
                <a:tc>
                  <a:txBody>
                    <a:bodyPr/>
                    <a:lstStyle/>
                    <a:p>
                      <a:pPr algn="ctr">
                        <a:lnSpc>
                          <a:spcPct val="100000"/>
                        </a:lnSpc>
                      </a:pPr>
                      <a:r>
                        <a:rPr lang="it-IT" sz="1600">
                          <a:solidFill>
                            <a:srgbClr val="002060"/>
                          </a:solidFill>
                          <a:latin typeface="Calibri"/>
                        </a:rPr>
                        <a:t>OS: 50-100 mgx2</a:t>
                      </a:r>
                      <a:endParaRPr/>
                    </a:p>
                  </a:txBody>
                  <a:tcPr/>
                </a:tc>
                <a:tc>
                  <a:txBody>
                    <a:bodyPr/>
                    <a:lstStyle/>
                    <a:p>
                      <a:pPr algn="ctr">
                        <a:lnSpc>
                          <a:spcPct val="100000"/>
                        </a:lnSpc>
                      </a:pPr>
                      <a:r>
                        <a:rPr lang="it-IT" sz="1600">
                          <a:solidFill>
                            <a:srgbClr val="002060"/>
                          </a:solidFill>
                          <a:latin typeface="Calibri"/>
                        </a:rPr>
                        <a:t>Biodispon</a:t>
                      </a:r>
                      <a:endParaRPr/>
                    </a:p>
                    <a:p>
                      <a:pPr algn="ctr">
                        <a:lnSpc>
                          <a:spcPct val="100000"/>
                        </a:lnSpc>
                      </a:pPr>
                      <a:r>
                        <a:rPr lang="it-IT" sz="1600">
                          <a:solidFill>
                            <a:srgbClr val="002060"/>
                          </a:solidFill>
                          <a:latin typeface="Calibri"/>
                        </a:rPr>
                        <a:t>30-70%</a:t>
                      </a:r>
                      <a:endParaRPr/>
                    </a:p>
                  </a:txBody>
                  <a:tcPr/>
                </a:tc>
                <a:tc>
                  <a:txBody>
                    <a:bodyPr/>
                    <a:lstStyle/>
                    <a:p>
                      <a:pPr algn="ctr">
                        <a:lnSpc>
                          <a:spcPct val="100000"/>
                        </a:lnSpc>
                      </a:pPr>
                      <a:endParaRPr/>
                    </a:p>
                    <a:p>
                      <a:pPr algn="ctr">
                        <a:lnSpc>
                          <a:spcPct val="100000"/>
                        </a:lnSpc>
                      </a:pPr>
                      <a:r>
                        <a:rPr lang="it-IT" sz="1600">
                          <a:solidFill>
                            <a:srgbClr val="002060"/>
                          </a:solidFill>
                          <a:latin typeface="Calibri"/>
                        </a:rPr>
                        <a:t>55-65%</a:t>
                      </a:r>
                      <a:endParaRPr/>
                    </a:p>
                  </a:txBody>
                  <a:tcPr/>
                </a:tc>
                <a:tc>
                  <a:txBody>
                    <a:bodyPr/>
                    <a:lstStyle/>
                    <a:p>
                      <a:pPr algn="ctr">
                        <a:lnSpc>
                          <a:spcPct val="100000"/>
                        </a:lnSpc>
                      </a:pPr>
                      <a:endParaRPr/>
                    </a:p>
                    <a:p>
                      <a:pPr algn="ctr">
                        <a:lnSpc>
                          <a:spcPct val="100000"/>
                        </a:lnSpc>
                      </a:pPr>
                      <a:r>
                        <a:rPr lang="it-IT" sz="1600">
                          <a:solidFill>
                            <a:srgbClr val="002060"/>
                          </a:solidFill>
                          <a:latin typeface="Calibri"/>
                        </a:rPr>
                        <a:t>1,5-2,5 h</a:t>
                      </a:r>
                      <a:endParaRPr/>
                    </a:p>
                  </a:txBody>
                  <a:tcPr/>
                </a:tc>
                <a:tc>
                  <a:txBody>
                    <a:bodyPr/>
                    <a:lstStyle/>
                    <a:p>
                      <a:pPr algn="ctr">
                        <a:lnSpc>
                          <a:spcPct val="100000"/>
                        </a:lnSpc>
                      </a:pPr>
                      <a:endParaRPr/>
                    </a:p>
                    <a:p>
                      <a:pPr algn="ctr">
                        <a:lnSpc>
                          <a:spcPct val="100000"/>
                        </a:lnSpc>
                      </a:pPr>
                      <a:r>
                        <a:rPr lang="it-IT" sz="1600">
                          <a:solidFill>
                            <a:srgbClr val="002060"/>
                          </a:solidFill>
                          <a:latin typeface="Calibri"/>
                        </a:rPr>
                        <a:t>Epatico</a:t>
                      </a:r>
                      <a:endParaRPr/>
                    </a:p>
                  </a:txBody>
                  <a:tcPr/>
                </a:tc>
                <a:tc>
                  <a:txBody>
                    <a:bodyPr/>
                    <a:lstStyle/>
                    <a:p>
                      <a:pPr algn="ctr">
                        <a:lnSpc>
                          <a:spcPct val="100000"/>
                        </a:lnSpc>
                      </a:pPr>
                      <a:r>
                        <a:rPr lang="it-IT" sz="1600">
                          <a:solidFill>
                            <a:srgbClr val="002060"/>
                          </a:solidFill>
                          <a:latin typeface="Calibri"/>
                        </a:rPr>
                        <a:t>Renale 50%</a:t>
                      </a:r>
                      <a:endParaRPr/>
                    </a:p>
                  </a:txBody>
                  <a:tcPr/>
                </a:tc>
              </a:tr>
            </a:tbl>
          </a:graphicData>
        </a:graphic>
      </p:graphicFrame>
      <p:sp>
        <p:nvSpPr>
          <p:cNvPr id="1313" name="CustomShape 2"/>
          <p:cNvSpPr/>
          <p:nvPr/>
        </p:nvSpPr>
        <p:spPr>
          <a:xfrm>
            <a:off x="468360" y="3687840"/>
            <a:ext cx="7035840" cy="144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u="sng">
                <a:solidFill>
                  <a:srgbClr val="7030A0"/>
                </a:solidFill>
                <a:latin typeface="Calibri"/>
                <a:ea typeface="Times New Roman"/>
              </a:rPr>
              <a:t>INDICAZIONI</a:t>
            </a:r>
            <a:endParaRPr/>
          </a:p>
          <a:p>
            <a:pPr>
              <a:lnSpc>
                <a:spcPct val="100000"/>
              </a:lnSpc>
              <a:buFont typeface="Calibri"/>
              <a:buChar char="•"/>
            </a:pPr>
            <a:r>
              <a:rPr lang="it-IT" b="1">
                <a:solidFill>
                  <a:srgbClr val="002060"/>
                </a:solidFill>
                <a:latin typeface="Calibri"/>
                <a:ea typeface="Times New Roman"/>
              </a:rPr>
              <a:t> TRATTAMENTO DELL’IPERTENSIONE ARTERIOSA ESSENZIALE</a:t>
            </a:r>
            <a:endParaRPr/>
          </a:p>
          <a:p>
            <a:pPr>
              <a:lnSpc>
                <a:spcPct val="100000"/>
              </a:lnSpc>
              <a:buFont typeface="Calibri"/>
              <a:buChar char="•"/>
            </a:pPr>
            <a:r>
              <a:rPr lang="it-IT" b="1">
                <a:solidFill>
                  <a:srgbClr val="002060"/>
                </a:solidFill>
                <a:latin typeface="Calibri"/>
                <a:ea typeface="Times New Roman"/>
              </a:rPr>
              <a:t> TRATTAMENTO DELL’INSUFFICIENZA CARDIACA CONGESTIZIA</a:t>
            </a:r>
            <a:endParaRPr/>
          </a:p>
          <a:p>
            <a:pPr>
              <a:lnSpc>
                <a:spcPct val="100000"/>
              </a:lnSpc>
              <a:buFont typeface="Calibri"/>
              <a:buChar char="•"/>
            </a:pPr>
            <a:r>
              <a:rPr lang="it-IT" b="1">
                <a:solidFill>
                  <a:srgbClr val="002060"/>
                </a:solidFill>
                <a:latin typeface="Calibri"/>
                <a:ea typeface="Times New Roman"/>
              </a:rPr>
              <a:t> TRATTAMENTO DELL’IPOKALIEMIA DA DIURETICI TIAZIDICI</a:t>
            </a:r>
            <a:endParaRPr/>
          </a:p>
        </p:txBody>
      </p:sp>
      <p:sp>
        <p:nvSpPr>
          <p:cNvPr id="1314" name="CustomShape 3"/>
          <p:cNvSpPr/>
          <p:nvPr/>
        </p:nvSpPr>
        <p:spPr>
          <a:xfrm>
            <a:off x="468360" y="5345280"/>
            <a:ext cx="7353360" cy="1099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u="sng">
                <a:solidFill>
                  <a:srgbClr val="7030A0"/>
                </a:solidFill>
                <a:latin typeface="Calibri"/>
                <a:ea typeface="Times New Roman"/>
              </a:rPr>
              <a:t>EFFETTI INDESIDERATI E TOSSICITA’</a:t>
            </a:r>
            <a:endParaRPr/>
          </a:p>
          <a:p>
            <a:pPr algn="just">
              <a:lnSpc>
                <a:spcPct val="100000"/>
              </a:lnSpc>
              <a:buFont typeface="Calibri"/>
              <a:buChar char="•"/>
            </a:pPr>
            <a:r>
              <a:rPr lang="it-IT" b="1">
                <a:solidFill>
                  <a:srgbClr val="002060"/>
                </a:solidFill>
                <a:latin typeface="Calibri"/>
                <a:ea typeface="Times New Roman"/>
              </a:rPr>
              <a:t>NAUSEA, VOMITO, ANORESSIA, DIARREA.</a:t>
            </a:r>
            <a:endParaRPr/>
          </a:p>
          <a:p>
            <a:pPr algn="just">
              <a:lnSpc>
                <a:spcPct val="100000"/>
              </a:lnSpc>
              <a:buFont typeface="Calibri"/>
              <a:buChar char="•"/>
            </a:pPr>
            <a:r>
              <a:rPr lang="it-IT" b="1">
                <a:solidFill>
                  <a:srgbClr val="002060"/>
                </a:solidFill>
                <a:latin typeface="Calibri"/>
                <a:ea typeface="Times New Roman"/>
              </a:rPr>
              <a:t>IPERKALIEMIA ; ANEMIA MEGALOBLASTICA</a:t>
            </a:r>
            <a:endParaRPr/>
          </a:p>
        </p:txBody>
      </p:sp>
      <p:sp>
        <p:nvSpPr>
          <p:cNvPr id="1315" name="CustomShape 4"/>
          <p:cNvSpPr/>
          <p:nvPr/>
        </p:nvSpPr>
        <p:spPr>
          <a:xfrm>
            <a:off x="2487600" y="189000"/>
            <a:ext cx="1877040" cy="5205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7030A0"/>
                </a:solidFill>
                <a:latin typeface="Calibri"/>
              </a:rPr>
              <a:t>AMILORIDE</a:t>
            </a:r>
            <a:endParaRPr/>
          </a:p>
        </p:txBody>
      </p:sp>
      <p:sp>
        <p:nvSpPr>
          <p:cNvPr id="1316" name="CustomShape 5"/>
          <p:cNvSpPr/>
          <p:nvPr/>
        </p:nvSpPr>
        <p:spPr>
          <a:xfrm>
            <a:off x="4788000" y="189000"/>
            <a:ext cx="2305080" cy="5205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7030A0"/>
                </a:solidFill>
                <a:latin typeface="Calibri"/>
              </a:rPr>
              <a:t>TRIAMTERENE</a:t>
            </a:r>
            <a:endParaRPr/>
          </a:p>
        </p:txBody>
      </p:sp>
      <p:sp>
        <p:nvSpPr>
          <p:cNvPr id="1317" name="Line 6"/>
          <p:cNvSpPr/>
          <p:nvPr/>
        </p:nvSpPr>
        <p:spPr>
          <a:xfrm>
            <a:off x="684360" y="692280"/>
            <a:ext cx="7991280" cy="0"/>
          </a:xfrm>
          <a:prstGeom prst="line">
            <a:avLst/>
          </a:prstGeom>
          <a:ln w="9360">
            <a:solidFill>
              <a:srgbClr val="7030A0"/>
            </a:solidFill>
            <a:miter/>
          </a:ln>
        </p:spPr>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621" t="5387" r="9050" b="49497"/>
          <a:stretch>
            <a:fillRect/>
          </a:stretch>
        </p:blipFill>
        <p:spPr>
          <a:xfrm>
            <a:off x="643904" y="370527"/>
            <a:ext cx="7672512" cy="587590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8" name="Picture 27"/>
          <p:cNvPicPr/>
          <p:nvPr/>
        </p:nvPicPr>
        <p:blipFill>
          <a:blip r:embed="rId2" cstate="print"/>
          <a:stretch/>
        </p:blipFill>
        <p:spPr>
          <a:xfrm>
            <a:off x="1547640" y="2541600"/>
            <a:ext cx="6675480" cy="4272120"/>
          </a:xfrm>
          <a:prstGeom prst="rect">
            <a:avLst/>
          </a:prstGeom>
          <a:ln>
            <a:noFill/>
          </a:ln>
        </p:spPr>
      </p:pic>
      <p:sp>
        <p:nvSpPr>
          <p:cNvPr id="1319" name="CustomShape 1"/>
          <p:cNvSpPr/>
          <p:nvPr/>
        </p:nvSpPr>
        <p:spPr>
          <a:xfrm>
            <a:off x="684360" y="115920"/>
            <a:ext cx="79912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2) MECCANISMO d’AZIONE</a:t>
            </a:r>
            <a:endParaRPr/>
          </a:p>
        </p:txBody>
      </p:sp>
      <p:sp>
        <p:nvSpPr>
          <p:cNvPr id="1320" name="CustomShape 2"/>
          <p:cNvSpPr/>
          <p:nvPr/>
        </p:nvSpPr>
        <p:spPr>
          <a:xfrm>
            <a:off x="250920" y="732600"/>
            <a:ext cx="86770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just">
              <a:lnSpc>
                <a:spcPct val="100000"/>
              </a:lnSpc>
            </a:pPr>
            <a:r>
              <a:rPr lang="it-IT" sz="1600">
                <a:solidFill>
                  <a:srgbClr val="002060"/>
                </a:solidFill>
                <a:latin typeface="Calibri"/>
              </a:rPr>
              <a:t>Il recettore intracellulare per l’aldosterone consente l’attivazione di fattori di trascrizione che codificano per proteine attivanti il canale per il sodio, l'esocitosi delle vescicole che lo contengono, e l'aumento di produzione di ATP necessario per la pompa Na-K ATPasi. L'effetto netto della attivazione recettoriale è il riassorbimento del sodio e l'eliminazione del potassio e degli idrogenioni.</a:t>
            </a:r>
            <a:endParaRPr/>
          </a:p>
          <a:p>
            <a:pPr algn="just">
              <a:lnSpc>
                <a:spcPct val="100000"/>
              </a:lnSpc>
            </a:pPr>
            <a:r>
              <a:rPr lang="it-IT" sz="1600">
                <a:solidFill>
                  <a:srgbClr val="002060"/>
                </a:solidFill>
                <a:latin typeface="Calibri"/>
              </a:rPr>
              <a:t>I farmaci appartenenti a questa categoria sono </a:t>
            </a:r>
            <a:r>
              <a:rPr lang="it-IT" sz="1600" b="1" i="1" u="sng">
                <a:solidFill>
                  <a:srgbClr val="C00000"/>
                </a:solidFill>
                <a:latin typeface="Calibri"/>
              </a:rPr>
              <a:t>antagonisti competitivi del recettore per l’aldosterone</a:t>
            </a:r>
            <a:r>
              <a:rPr lang="it-IT" sz="1600">
                <a:solidFill>
                  <a:srgbClr val="002060"/>
                </a:solidFill>
                <a:latin typeface="Calibri"/>
              </a:rPr>
              <a:t>, ed il loro legame comporta un effetto inibitorio sull’intera cascata di eventi.</a:t>
            </a:r>
            <a:endParaRPr/>
          </a:p>
        </p:txBody>
      </p:sp>
      <p:sp>
        <p:nvSpPr>
          <p:cNvPr id="1321" name="Line 3"/>
          <p:cNvSpPr/>
          <p:nvPr/>
        </p:nvSpPr>
        <p:spPr>
          <a:xfrm>
            <a:off x="684360" y="69228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CustomShape 1"/>
          <p:cNvSpPr/>
          <p:nvPr/>
        </p:nvSpPr>
        <p:spPr>
          <a:xfrm>
            <a:off x="3089160" y="189000"/>
            <a:ext cx="2869200" cy="5205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SPIRONOLATTONE</a:t>
            </a:r>
            <a:endParaRPr/>
          </a:p>
        </p:txBody>
      </p:sp>
      <p:graphicFrame>
        <p:nvGraphicFramePr>
          <p:cNvPr id="1323" name="Table 2"/>
          <p:cNvGraphicFramePr/>
          <p:nvPr/>
        </p:nvGraphicFramePr>
        <p:xfrm>
          <a:off x="250920" y="836640"/>
          <a:ext cx="8713800" cy="1859040"/>
        </p:xfrm>
        <a:graphic>
          <a:graphicData uri="http://schemas.openxmlformats.org/drawingml/2006/table">
            <a:tbl>
              <a:tblPr/>
              <a:tblGrid>
                <a:gridCol w="2017440"/>
                <a:gridCol w="1079640"/>
                <a:gridCol w="1295280"/>
                <a:gridCol w="1152720"/>
                <a:gridCol w="1008000"/>
                <a:gridCol w="1224000"/>
                <a:gridCol w="936720"/>
              </a:tblGrid>
              <a:tr h="720720">
                <a:tc>
                  <a:txBody>
                    <a:bodyPr/>
                    <a:lstStyle/>
                    <a:p>
                      <a:pPr algn="ctr">
                        <a:lnSpc>
                          <a:spcPct val="100000"/>
                        </a:lnSpc>
                      </a:pPr>
                      <a:r>
                        <a:rPr lang="it-IT" sz="1600">
                          <a:solidFill>
                            <a:srgbClr val="002060"/>
                          </a:solidFill>
                          <a:latin typeface="Calibri"/>
                        </a:rPr>
                        <a:t>FARMACO</a:t>
                      </a:r>
                      <a:endParaRPr/>
                    </a:p>
                  </a:txBody>
                  <a:tcPr/>
                </a:tc>
                <a:tc>
                  <a:txBody>
                    <a:bodyPr/>
                    <a:lstStyle/>
                    <a:p>
                      <a:pPr algn="ctr">
                        <a:lnSpc>
                          <a:spcPct val="100000"/>
                        </a:lnSpc>
                      </a:pPr>
                      <a:r>
                        <a:rPr lang="it-IT" sz="1600">
                          <a:solidFill>
                            <a:srgbClr val="002060"/>
                          </a:solidFill>
                          <a:latin typeface="Calibri"/>
                        </a:rPr>
                        <a:t>SOMM</a:t>
                      </a:r>
                      <a:endParaRPr/>
                    </a:p>
                  </a:txBody>
                  <a:tcPr/>
                </a:tc>
                <a:tc>
                  <a:txBody>
                    <a:bodyPr/>
                    <a:lstStyle/>
                    <a:p>
                      <a:pPr algn="ctr">
                        <a:lnSpc>
                          <a:spcPct val="100000"/>
                        </a:lnSpc>
                      </a:pPr>
                      <a:r>
                        <a:rPr lang="it-IT" sz="1600">
                          <a:solidFill>
                            <a:srgbClr val="002060"/>
                          </a:solidFill>
                          <a:latin typeface="Calibri"/>
                        </a:rPr>
                        <a:t>ASSORBIM</a:t>
                      </a:r>
                      <a:endParaRPr/>
                    </a:p>
                  </a:txBody>
                  <a:tcPr/>
                </a:tc>
                <a:tc>
                  <a:txBody>
                    <a:bodyPr/>
                    <a:lstStyle/>
                    <a:p>
                      <a:pPr algn="ctr">
                        <a:lnSpc>
                          <a:spcPct val="100000"/>
                        </a:lnSpc>
                      </a:pPr>
                      <a:r>
                        <a:rPr lang="it-IT" sz="1600">
                          <a:solidFill>
                            <a:srgbClr val="002060"/>
                          </a:solidFill>
                          <a:latin typeface="Calibri"/>
                        </a:rPr>
                        <a:t>LEGAME PROTEICO</a:t>
                      </a:r>
                      <a:endParaRPr/>
                    </a:p>
                  </a:txBody>
                  <a:tcPr/>
                </a:tc>
                <a:tc>
                  <a:txBody>
                    <a:bodyPr/>
                    <a:lstStyle/>
                    <a:p>
                      <a:pPr algn="ctr">
                        <a:lnSpc>
                          <a:spcPct val="100000"/>
                        </a:lnSpc>
                      </a:pPr>
                      <a:r>
                        <a:rPr lang="it-IT" sz="1600">
                          <a:solidFill>
                            <a:srgbClr val="002060"/>
                          </a:solidFill>
                          <a:latin typeface="Calibri"/>
                        </a:rPr>
                        <a:t>EMIVITA PLASM</a:t>
                      </a:r>
                      <a:endParaRPr/>
                    </a:p>
                  </a:txBody>
                  <a:tcPr/>
                </a:tc>
                <a:tc>
                  <a:txBody>
                    <a:bodyPr/>
                    <a:lstStyle/>
                    <a:p>
                      <a:pPr algn="ctr">
                        <a:lnSpc>
                          <a:spcPct val="100000"/>
                        </a:lnSpc>
                      </a:pPr>
                      <a:r>
                        <a:rPr lang="it-IT" sz="1600">
                          <a:solidFill>
                            <a:srgbClr val="002060"/>
                          </a:solidFill>
                          <a:latin typeface="Calibri"/>
                        </a:rPr>
                        <a:t>METAB</a:t>
                      </a:r>
                      <a:endParaRPr/>
                    </a:p>
                  </a:txBody>
                  <a:tcPr/>
                </a:tc>
                <a:tc>
                  <a:txBody>
                    <a:bodyPr/>
                    <a:lstStyle/>
                    <a:p>
                      <a:pPr algn="ctr">
                        <a:lnSpc>
                          <a:spcPct val="100000"/>
                        </a:lnSpc>
                      </a:pPr>
                      <a:r>
                        <a:rPr lang="it-IT" sz="1600">
                          <a:solidFill>
                            <a:srgbClr val="002060"/>
                          </a:solidFill>
                          <a:latin typeface="Calibri"/>
                        </a:rPr>
                        <a:t>ELIMIN</a:t>
                      </a:r>
                      <a:endParaRPr/>
                    </a:p>
                  </a:txBody>
                  <a:tcPr/>
                </a:tc>
              </a:tr>
              <a:tr h="1138320">
                <a:tc>
                  <a:txBody>
                    <a:bodyPr/>
                    <a:lstStyle/>
                    <a:p>
                      <a:pPr>
                        <a:lnSpc>
                          <a:spcPct val="100000"/>
                        </a:lnSpc>
                      </a:pPr>
                      <a:r>
                        <a:rPr lang="it-IT" b="1">
                          <a:solidFill>
                            <a:srgbClr val="C00000"/>
                          </a:solidFill>
                          <a:latin typeface="Calibri"/>
                          <a:ea typeface="Times New Roman"/>
                        </a:rPr>
                        <a:t>SPIRONOLATTONE </a:t>
                      </a:r>
                      <a:r>
                        <a:rPr lang="it-IT" sz="1200">
                          <a:solidFill>
                            <a:srgbClr val="002060"/>
                          </a:solidFill>
                          <a:latin typeface="Calibri"/>
                          <a:ea typeface="Times New Roman"/>
                        </a:rPr>
                        <a:t>(Aldactone</a:t>
                      </a:r>
                      <a:r>
                        <a:rPr lang="it-IT" sz="1200" baseline="30000">
                          <a:solidFill>
                            <a:srgbClr val="002060"/>
                          </a:solidFill>
                          <a:latin typeface="Calibri"/>
                        </a:rPr>
                        <a:t>®</a:t>
                      </a:r>
                      <a:r>
                        <a:rPr lang="it-IT" sz="1200">
                          <a:solidFill>
                            <a:srgbClr val="002060"/>
                          </a:solidFill>
                          <a:latin typeface="Calibri"/>
                        </a:rPr>
                        <a:t>) </a:t>
                      </a:r>
                      <a:endParaRPr/>
                    </a:p>
                    <a:p>
                      <a:pPr>
                        <a:lnSpc>
                          <a:spcPct val="100000"/>
                        </a:lnSpc>
                      </a:pPr>
                      <a:r>
                        <a:rPr lang="it-IT" sz="1200">
                          <a:solidFill>
                            <a:srgbClr val="002060"/>
                          </a:solidFill>
                          <a:latin typeface="Calibri"/>
                        </a:rPr>
                        <a:t>25 mg/cps; 100 mg/conf</a:t>
                      </a:r>
                      <a:endParaRPr/>
                    </a:p>
                  </a:txBody>
                  <a:tcPr/>
                </a:tc>
                <a:tc>
                  <a:txBody>
                    <a:bodyPr/>
                    <a:lstStyle/>
                    <a:p>
                      <a:pPr algn="ctr">
                        <a:lnSpc>
                          <a:spcPct val="100000"/>
                        </a:lnSpc>
                      </a:pPr>
                      <a:r>
                        <a:rPr lang="it-IT" sz="1600">
                          <a:solidFill>
                            <a:srgbClr val="002060"/>
                          </a:solidFill>
                          <a:latin typeface="Calibri"/>
                        </a:rPr>
                        <a:t>OS: 25-100 mgx2</a:t>
                      </a:r>
                      <a:endParaRPr/>
                    </a:p>
                  </a:txBody>
                  <a:tcPr/>
                </a:tc>
                <a:tc>
                  <a:txBody>
                    <a:bodyPr/>
                    <a:lstStyle/>
                    <a:p>
                      <a:pPr algn="ctr">
                        <a:lnSpc>
                          <a:spcPct val="100000"/>
                        </a:lnSpc>
                      </a:pPr>
                      <a:r>
                        <a:rPr lang="it-IT" sz="1600">
                          <a:solidFill>
                            <a:srgbClr val="002060"/>
                          </a:solidFill>
                          <a:latin typeface="Calibri"/>
                        </a:rPr>
                        <a:t>Biodispon 73%</a:t>
                      </a:r>
                      <a:endParaRPr/>
                    </a:p>
                  </a:txBody>
                  <a:tcPr/>
                </a:tc>
                <a:tc>
                  <a:txBody>
                    <a:bodyPr/>
                    <a:lstStyle/>
                    <a:p>
                      <a:pPr algn="ctr">
                        <a:lnSpc>
                          <a:spcPct val="100000"/>
                        </a:lnSpc>
                      </a:pPr>
                      <a:r>
                        <a:rPr lang="it-IT" sz="1600">
                          <a:solidFill>
                            <a:srgbClr val="002060"/>
                          </a:solidFill>
                          <a:latin typeface="Calibri"/>
                        </a:rPr>
                        <a:t>90%</a:t>
                      </a:r>
                      <a:endParaRPr/>
                    </a:p>
                  </a:txBody>
                  <a:tcPr/>
                </a:tc>
                <a:tc>
                  <a:txBody>
                    <a:bodyPr/>
                    <a:lstStyle/>
                    <a:p>
                      <a:pPr algn="ctr">
                        <a:lnSpc>
                          <a:spcPct val="100000"/>
                        </a:lnSpc>
                      </a:pPr>
                      <a:r>
                        <a:rPr lang="it-IT" sz="1600">
                          <a:solidFill>
                            <a:srgbClr val="002060"/>
                          </a:solidFill>
                          <a:latin typeface="Calibri"/>
                        </a:rPr>
                        <a:t>1,4 h</a:t>
                      </a:r>
                      <a:endParaRPr/>
                    </a:p>
                    <a:p>
                      <a:pPr algn="ctr">
                        <a:lnSpc>
                          <a:spcPct val="100000"/>
                        </a:lnSpc>
                      </a:pPr>
                      <a:r>
                        <a:rPr lang="it-IT" sz="1600" b="1">
                          <a:solidFill>
                            <a:srgbClr val="C00000"/>
                          </a:solidFill>
                          <a:latin typeface="Calibri"/>
                        </a:rPr>
                        <a:t>16,5 h</a:t>
                      </a:r>
                      <a:endParaRPr/>
                    </a:p>
                  </a:txBody>
                  <a:tcPr/>
                </a:tc>
                <a:tc>
                  <a:txBody>
                    <a:bodyPr/>
                    <a:lstStyle/>
                    <a:p>
                      <a:pPr algn="ctr">
                        <a:lnSpc>
                          <a:spcPct val="100000"/>
                        </a:lnSpc>
                      </a:pPr>
                      <a:r>
                        <a:rPr lang="it-IT" sz="1600">
                          <a:solidFill>
                            <a:srgbClr val="002060"/>
                          </a:solidFill>
                          <a:latin typeface="Calibri"/>
                        </a:rPr>
                        <a:t>Epatico</a:t>
                      </a:r>
                      <a:endParaRPr/>
                    </a:p>
                    <a:p>
                      <a:pPr algn="ctr">
                        <a:lnSpc>
                          <a:spcPct val="100000"/>
                        </a:lnSpc>
                      </a:pPr>
                      <a:r>
                        <a:rPr lang="it-IT" sz="1600">
                          <a:solidFill>
                            <a:srgbClr val="002060"/>
                          </a:solidFill>
                          <a:latin typeface="Calibri"/>
                        </a:rPr>
                        <a:t>Metabolita attivo </a:t>
                      </a:r>
                      <a:r>
                        <a:rPr lang="it-IT" sz="1600" b="1" i="1">
                          <a:solidFill>
                            <a:srgbClr val="C00000"/>
                          </a:solidFill>
                          <a:latin typeface="Calibri"/>
                        </a:rPr>
                        <a:t>canrenone</a:t>
                      </a:r>
                      <a:endParaRPr/>
                    </a:p>
                  </a:txBody>
                  <a:tcPr/>
                </a:tc>
                <a:tc>
                  <a:txBody>
                    <a:bodyPr/>
                    <a:lstStyle/>
                    <a:p>
                      <a:pPr algn="ctr">
                        <a:lnSpc>
                          <a:spcPct val="100000"/>
                        </a:lnSpc>
                      </a:pPr>
                      <a:r>
                        <a:rPr lang="it-IT" sz="1600">
                          <a:solidFill>
                            <a:srgbClr val="002060"/>
                          </a:solidFill>
                          <a:latin typeface="Calibri"/>
                        </a:rPr>
                        <a:t>Renale 57%</a:t>
                      </a:r>
                      <a:endParaRPr/>
                    </a:p>
                    <a:p>
                      <a:pPr algn="ctr">
                        <a:lnSpc>
                          <a:spcPct val="100000"/>
                        </a:lnSpc>
                      </a:pPr>
                      <a:r>
                        <a:rPr lang="it-IT" sz="1600">
                          <a:solidFill>
                            <a:srgbClr val="002060"/>
                          </a:solidFill>
                          <a:latin typeface="Calibri"/>
                        </a:rPr>
                        <a:t>Fecale: 41%</a:t>
                      </a:r>
                      <a:endParaRPr/>
                    </a:p>
                  </a:txBody>
                  <a:tcPr/>
                </a:tc>
              </a:tr>
            </a:tbl>
          </a:graphicData>
        </a:graphic>
      </p:graphicFrame>
      <p:sp>
        <p:nvSpPr>
          <p:cNvPr id="1324" name="CustomShape 3"/>
          <p:cNvSpPr/>
          <p:nvPr/>
        </p:nvSpPr>
        <p:spPr>
          <a:xfrm>
            <a:off x="395280" y="2997360"/>
            <a:ext cx="8497800" cy="1373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u="sng">
                <a:solidFill>
                  <a:srgbClr val="C00000"/>
                </a:solidFill>
                <a:latin typeface="Calibri"/>
                <a:ea typeface="Times New Roman"/>
              </a:rPr>
              <a:t>INDICAZIONI</a:t>
            </a:r>
            <a:endParaRPr/>
          </a:p>
          <a:p>
            <a:pPr>
              <a:lnSpc>
                <a:spcPct val="100000"/>
              </a:lnSpc>
              <a:buFont typeface="Calibri"/>
              <a:buChar char="•"/>
            </a:pPr>
            <a:r>
              <a:rPr lang="it-IT" b="1">
                <a:solidFill>
                  <a:srgbClr val="002060"/>
                </a:solidFill>
                <a:latin typeface="Calibri"/>
                <a:ea typeface="Times New Roman"/>
              </a:rPr>
              <a:t> TRATTAMENTO DELL’IPERALDOSTERONISMO PRIMARIO </a:t>
            </a:r>
            <a:r>
              <a:rPr lang="it-IT">
                <a:solidFill>
                  <a:srgbClr val="002060"/>
                </a:solidFill>
                <a:latin typeface="Calibri"/>
                <a:ea typeface="Times New Roman"/>
              </a:rPr>
              <a:t>(SINDROME DI CONN)</a:t>
            </a:r>
            <a:endParaRPr/>
          </a:p>
          <a:p>
            <a:pPr>
              <a:lnSpc>
                <a:spcPct val="100000"/>
              </a:lnSpc>
              <a:buFont typeface="Calibri"/>
              <a:buChar char="•"/>
            </a:pPr>
            <a:r>
              <a:rPr lang="it-IT" b="1">
                <a:solidFill>
                  <a:srgbClr val="002060"/>
                </a:solidFill>
                <a:latin typeface="Calibri"/>
                <a:ea typeface="Times New Roman"/>
              </a:rPr>
              <a:t> TRATTAMENTO DELL’IPERALDOSTERONISMO SECONDARIO </a:t>
            </a:r>
            <a:r>
              <a:rPr lang="it-IT">
                <a:solidFill>
                  <a:srgbClr val="002060"/>
                </a:solidFill>
                <a:latin typeface="Calibri"/>
                <a:ea typeface="Times New Roman"/>
              </a:rPr>
              <a:t>(CIRROSI EPATICA COMPLICATA DA ASCITE)</a:t>
            </a:r>
            <a:endParaRPr/>
          </a:p>
        </p:txBody>
      </p:sp>
      <p:sp>
        <p:nvSpPr>
          <p:cNvPr id="1325" name="CustomShape 4"/>
          <p:cNvSpPr/>
          <p:nvPr/>
        </p:nvSpPr>
        <p:spPr>
          <a:xfrm>
            <a:off x="395280" y="4437000"/>
            <a:ext cx="6324480" cy="144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u="sng">
                <a:solidFill>
                  <a:srgbClr val="C00000"/>
                </a:solidFill>
                <a:latin typeface="Calibri"/>
                <a:ea typeface="Times New Roman"/>
              </a:rPr>
              <a:t>EFFETTI INDESIDERATI E TOSSICITA’</a:t>
            </a:r>
            <a:endParaRPr/>
          </a:p>
          <a:p>
            <a:pPr>
              <a:lnSpc>
                <a:spcPct val="100000"/>
              </a:lnSpc>
              <a:buFont typeface="Calibri"/>
              <a:buChar char="•"/>
            </a:pPr>
            <a:r>
              <a:rPr lang="it-IT" b="1">
                <a:solidFill>
                  <a:srgbClr val="002060"/>
                </a:solidFill>
                <a:latin typeface="Calibri"/>
                <a:ea typeface="Times New Roman"/>
              </a:rPr>
              <a:t>IPERKALIEMIA, ACIDOSI</a:t>
            </a:r>
            <a:endParaRPr/>
          </a:p>
          <a:p>
            <a:pPr>
              <a:lnSpc>
                <a:spcPct val="100000"/>
              </a:lnSpc>
              <a:buFont typeface="Calibri"/>
              <a:buChar char="•"/>
            </a:pPr>
            <a:r>
              <a:rPr lang="it-IT" b="1">
                <a:solidFill>
                  <a:srgbClr val="002060"/>
                </a:solidFill>
                <a:latin typeface="Calibri"/>
                <a:ea typeface="Times New Roman"/>
              </a:rPr>
              <a:t>GINECOMASTIA, DISORDINI MESTRUALI, ATROFIA TESTICOLARE</a:t>
            </a:r>
            <a:endParaRPr/>
          </a:p>
          <a:p>
            <a:pPr>
              <a:lnSpc>
                <a:spcPct val="100000"/>
              </a:lnSpc>
              <a:buFont typeface="Calibri"/>
              <a:buChar char="•"/>
            </a:pPr>
            <a:r>
              <a:rPr lang="it-IT" b="1">
                <a:solidFill>
                  <a:srgbClr val="002060"/>
                </a:solidFill>
                <a:latin typeface="Calibri"/>
                <a:ea typeface="Times New Roman"/>
              </a:rPr>
              <a:t>DISTURBI GASTROINTESTINALI</a:t>
            </a:r>
            <a:endParaRPr/>
          </a:p>
        </p:txBody>
      </p:sp>
      <p:sp>
        <p:nvSpPr>
          <p:cNvPr id="1326" name="Line 5"/>
          <p:cNvSpPr/>
          <p:nvPr/>
        </p:nvSpPr>
        <p:spPr>
          <a:xfrm>
            <a:off x="684360" y="69228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 name="CustomShape 1"/>
          <p:cNvSpPr/>
          <p:nvPr/>
        </p:nvSpPr>
        <p:spPr>
          <a:xfrm>
            <a:off x="108000" y="260280"/>
            <a:ext cx="88930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PRINCIPALI INDICAZIONI PER L’USO DEI DIURETICI</a:t>
            </a:r>
            <a:endParaRPr/>
          </a:p>
        </p:txBody>
      </p:sp>
      <p:sp>
        <p:nvSpPr>
          <p:cNvPr id="1328" name="CustomShape 2"/>
          <p:cNvSpPr/>
          <p:nvPr/>
        </p:nvSpPr>
        <p:spPr>
          <a:xfrm>
            <a:off x="611280" y="2205000"/>
            <a:ext cx="4033800" cy="1873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buFont typeface="Calibri"/>
              <a:buChar char="•"/>
            </a:pPr>
            <a:r>
              <a:rPr lang="it-IT" sz="2000" b="1">
                <a:solidFill>
                  <a:srgbClr val="C00000"/>
                </a:solidFill>
                <a:latin typeface="Calibri"/>
              </a:rPr>
              <a:t>INSUFFICIENZA CARDIACA CONGESTIZIA</a:t>
            </a:r>
            <a:endParaRPr/>
          </a:p>
          <a:p>
            <a:pPr>
              <a:lnSpc>
                <a:spcPct val="100000"/>
              </a:lnSpc>
              <a:buFont typeface="Calibri"/>
              <a:buChar char="•"/>
            </a:pPr>
            <a:r>
              <a:rPr lang="it-IT" sz="2000" b="1">
                <a:solidFill>
                  <a:srgbClr val="C00000"/>
                </a:solidFill>
                <a:latin typeface="Calibri"/>
              </a:rPr>
              <a:t>MALATTIE RENALI</a:t>
            </a:r>
            <a:endParaRPr/>
          </a:p>
          <a:p>
            <a:pPr>
              <a:lnSpc>
                <a:spcPct val="100000"/>
              </a:lnSpc>
              <a:buFont typeface="Calibri"/>
              <a:buChar char="•"/>
            </a:pPr>
            <a:r>
              <a:rPr lang="it-IT" sz="2000" b="1">
                <a:solidFill>
                  <a:srgbClr val="C00000"/>
                </a:solidFill>
                <a:latin typeface="Calibri"/>
              </a:rPr>
              <a:t>CIRROSI EPATICA</a:t>
            </a:r>
            <a:endParaRPr/>
          </a:p>
          <a:p>
            <a:pPr>
              <a:lnSpc>
                <a:spcPct val="100000"/>
              </a:lnSpc>
              <a:buFont typeface="Calibri"/>
              <a:buChar char="•"/>
            </a:pPr>
            <a:r>
              <a:rPr lang="it-IT" sz="2000" b="1">
                <a:solidFill>
                  <a:srgbClr val="C00000"/>
                </a:solidFill>
                <a:latin typeface="Calibri"/>
              </a:rPr>
              <a:t>EDEMA IDIOPATICO</a:t>
            </a:r>
            <a:endParaRPr/>
          </a:p>
        </p:txBody>
      </p:sp>
      <p:sp>
        <p:nvSpPr>
          <p:cNvPr id="1329" name="CustomShape 3"/>
          <p:cNvSpPr/>
          <p:nvPr/>
        </p:nvSpPr>
        <p:spPr>
          <a:xfrm>
            <a:off x="5219640" y="2205000"/>
            <a:ext cx="3672000" cy="165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buFont typeface="Calibri"/>
              <a:buChar char="•"/>
            </a:pPr>
            <a:r>
              <a:rPr lang="it-IT" sz="2000" b="1">
                <a:solidFill>
                  <a:srgbClr val="7030A0"/>
                </a:solidFill>
                <a:latin typeface="Calibri"/>
              </a:rPr>
              <a:t>IPERTENSIONE</a:t>
            </a:r>
            <a:endParaRPr/>
          </a:p>
          <a:p>
            <a:pPr>
              <a:lnSpc>
                <a:spcPct val="100000"/>
              </a:lnSpc>
              <a:buFont typeface="Calibri"/>
              <a:buChar char="•"/>
            </a:pPr>
            <a:r>
              <a:rPr lang="it-IT" sz="2000" b="1">
                <a:solidFill>
                  <a:srgbClr val="7030A0"/>
                </a:solidFill>
                <a:latin typeface="Calibri"/>
              </a:rPr>
              <a:t>NEFROLITIASI</a:t>
            </a:r>
            <a:endParaRPr/>
          </a:p>
          <a:p>
            <a:pPr>
              <a:lnSpc>
                <a:spcPct val="100000"/>
              </a:lnSpc>
              <a:buFont typeface="Calibri"/>
              <a:buChar char="•"/>
            </a:pPr>
            <a:r>
              <a:rPr lang="it-IT" sz="2000" b="1">
                <a:solidFill>
                  <a:srgbClr val="7030A0"/>
                </a:solidFill>
                <a:latin typeface="Calibri"/>
              </a:rPr>
              <a:t>IPERCALCEMIA</a:t>
            </a:r>
            <a:endParaRPr/>
          </a:p>
          <a:p>
            <a:pPr>
              <a:lnSpc>
                <a:spcPct val="100000"/>
              </a:lnSpc>
              <a:buFont typeface="Calibri"/>
              <a:buChar char="•"/>
            </a:pPr>
            <a:r>
              <a:rPr lang="it-IT" sz="2000" b="1">
                <a:solidFill>
                  <a:srgbClr val="7030A0"/>
                </a:solidFill>
                <a:latin typeface="Calibri"/>
              </a:rPr>
              <a:t>DIABETE INSIPIDO</a:t>
            </a:r>
            <a:endParaRPr/>
          </a:p>
        </p:txBody>
      </p:sp>
      <p:sp>
        <p:nvSpPr>
          <p:cNvPr id="1330" name="CustomShape 4"/>
          <p:cNvSpPr/>
          <p:nvPr/>
        </p:nvSpPr>
        <p:spPr>
          <a:xfrm>
            <a:off x="4788000" y="1484280"/>
            <a:ext cx="355032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7030A0"/>
                </a:solidFill>
                <a:latin typeface="Calibri"/>
              </a:rPr>
              <a:t>STATI NON EDEMATOSI</a:t>
            </a:r>
            <a:endParaRPr/>
          </a:p>
        </p:txBody>
      </p:sp>
      <p:sp>
        <p:nvSpPr>
          <p:cNvPr id="1331" name="CustomShape 5"/>
          <p:cNvSpPr/>
          <p:nvPr/>
        </p:nvSpPr>
        <p:spPr>
          <a:xfrm>
            <a:off x="1042920" y="1484280"/>
            <a:ext cx="276228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STATI EDEMATOSI</a:t>
            </a:r>
            <a:endParaRPr/>
          </a:p>
        </p:txBody>
      </p:sp>
      <p:sp>
        <p:nvSpPr>
          <p:cNvPr id="1332" name="Line 6"/>
          <p:cNvSpPr/>
          <p:nvPr/>
        </p:nvSpPr>
        <p:spPr>
          <a:xfrm>
            <a:off x="684360" y="76500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 name="CustomShape 1"/>
          <p:cNvSpPr/>
          <p:nvPr/>
        </p:nvSpPr>
        <p:spPr>
          <a:xfrm>
            <a:off x="4932360" y="3429000"/>
            <a:ext cx="3456000" cy="3025800"/>
          </a:xfrm>
          <a:prstGeom prst="roundRect">
            <a:avLst>
              <a:gd name="adj" fmla="val 3600"/>
            </a:avLst>
          </a:prstGeom>
          <a:solidFill>
            <a:srgbClr val="FFFF00"/>
          </a:solidFill>
          <a:ln w="25560">
            <a:solidFill>
              <a:srgbClr val="89A4A7"/>
            </a:solidFill>
            <a:miter/>
          </a:ln>
        </p:spPr>
        <p:style>
          <a:lnRef idx="0">
            <a:scrgbClr r="0" g="0" b="0"/>
          </a:lnRef>
          <a:fillRef idx="0">
            <a:scrgbClr r="0" g="0" b="0"/>
          </a:fillRef>
          <a:effectRef idx="0">
            <a:scrgbClr r="0" g="0" b="0"/>
          </a:effectRef>
          <a:fontRef idx="minor"/>
        </p:style>
      </p:sp>
      <p:sp>
        <p:nvSpPr>
          <p:cNvPr id="1334" name="CustomShape 2"/>
          <p:cNvSpPr/>
          <p:nvPr/>
        </p:nvSpPr>
        <p:spPr>
          <a:xfrm>
            <a:off x="4735440" y="907920"/>
            <a:ext cx="3816360" cy="2305080"/>
          </a:xfrm>
          <a:prstGeom prst="roundRect">
            <a:avLst>
              <a:gd name="adj" fmla="val 3600"/>
            </a:avLst>
          </a:prstGeom>
          <a:solidFill>
            <a:srgbClr val="E2C5FF"/>
          </a:solidFill>
          <a:ln w="25560">
            <a:solidFill>
              <a:srgbClr val="89A4A7"/>
            </a:solidFill>
            <a:miter/>
          </a:ln>
        </p:spPr>
        <p:style>
          <a:lnRef idx="0">
            <a:scrgbClr r="0" g="0" b="0"/>
          </a:lnRef>
          <a:fillRef idx="0">
            <a:scrgbClr r="0" g="0" b="0"/>
          </a:fillRef>
          <a:effectRef idx="0">
            <a:scrgbClr r="0" g="0" b="0"/>
          </a:effectRef>
          <a:fontRef idx="minor"/>
        </p:style>
      </p:sp>
      <p:sp>
        <p:nvSpPr>
          <p:cNvPr id="1335" name="CustomShape 3"/>
          <p:cNvSpPr/>
          <p:nvPr/>
        </p:nvSpPr>
        <p:spPr>
          <a:xfrm>
            <a:off x="395280" y="1341360"/>
            <a:ext cx="4032360" cy="4464000"/>
          </a:xfrm>
          <a:prstGeom prst="roundRect">
            <a:avLst>
              <a:gd name="adj" fmla="val 3600"/>
            </a:avLst>
          </a:prstGeom>
          <a:solidFill>
            <a:srgbClr val="DAEDEF"/>
          </a:solidFill>
          <a:ln w="25560">
            <a:solidFill>
              <a:srgbClr val="89A4A7"/>
            </a:solidFill>
            <a:miter/>
          </a:ln>
        </p:spPr>
        <p:style>
          <a:lnRef idx="0">
            <a:scrgbClr r="0" g="0" b="0"/>
          </a:lnRef>
          <a:fillRef idx="0">
            <a:scrgbClr r="0" g="0" b="0"/>
          </a:fillRef>
          <a:effectRef idx="0">
            <a:scrgbClr r="0" g="0" b="0"/>
          </a:effectRef>
          <a:fontRef idx="minor"/>
        </p:style>
      </p:sp>
      <p:sp>
        <p:nvSpPr>
          <p:cNvPr id="1336" name="CustomShape 4"/>
          <p:cNvSpPr/>
          <p:nvPr/>
        </p:nvSpPr>
        <p:spPr>
          <a:xfrm>
            <a:off x="108000" y="189000"/>
            <a:ext cx="88930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EFFETTI COLLATERALI DEI DIURETICI</a:t>
            </a:r>
            <a:endParaRPr/>
          </a:p>
        </p:txBody>
      </p:sp>
      <p:sp>
        <p:nvSpPr>
          <p:cNvPr id="1337" name="CustomShape 5"/>
          <p:cNvSpPr/>
          <p:nvPr/>
        </p:nvSpPr>
        <p:spPr>
          <a:xfrm>
            <a:off x="393840" y="1844640"/>
            <a:ext cx="4033800" cy="1873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buFont typeface="Calibri"/>
              <a:buChar char="•"/>
            </a:pPr>
            <a:r>
              <a:rPr lang="it-IT" sz="1600" b="1">
                <a:solidFill>
                  <a:srgbClr val="002060"/>
                </a:solidFill>
                <a:latin typeface="Calibri"/>
              </a:rPr>
              <a:t>ECCESSIVA CONTRAZIONE DEL VOLUME FLUIDI EXTRACELLULARI</a:t>
            </a:r>
            <a:endParaRPr/>
          </a:p>
          <a:p>
            <a:pPr>
              <a:lnSpc>
                <a:spcPct val="100000"/>
              </a:lnSpc>
            </a:pPr>
            <a:r>
              <a:rPr lang="it-IT" sz="1600">
                <a:solidFill>
                  <a:srgbClr val="002060"/>
                </a:solidFill>
                <a:latin typeface="Calibri"/>
              </a:rPr>
              <a:t>        (diuretici dell’ansa)</a:t>
            </a:r>
            <a:endParaRPr/>
          </a:p>
          <a:p>
            <a:pPr>
              <a:lnSpc>
                <a:spcPct val="100000"/>
              </a:lnSpc>
              <a:buFont typeface="Calibri"/>
              <a:buChar char="•"/>
            </a:pPr>
            <a:r>
              <a:rPr lang="it-IT" sz="1600" b="1">
                <a:solidFill>
                  <a:srgbClr val="002060"/>
                </a:solidFill>
                <a:latin typeface="Calibri"/>
              </a:rPr>
              <a:t>IPONATRIEMIA </a:t>
            </a:r>
            <a:endParaRPr/>
          </a:p>
          <a:p>
            <a:pPr>
              <a:lnSpc>
                <a:spcPct val="100000"/>
              </a:lnSpc>
            </a:pPr>
            <a:r>
              <a:rPr lang="it-IT" sz="1600">
                <a:solidFill>
                  <a:srgbClr val="002060"/>
                </a:solidFill>
                <a:latin typeface="Calibri"/>
              </a:rPr>
              <a:t>        (diuretici dell’ansa e tiazidici)</a:t>
            </a:r>
            <a:endParaRPr/>
          </a:p>
          <a:p>
            <a:pPr>
              <a:lnSpc>
                <a:spcPct val="100000"/>
              </a:lnSpc>
              <a:buFont typeface="Calibri"/>
              <a:buChar char="•"/>
            </a:pPr>
            <a:r>
              <a:rPr lang="it-IT" sz="1600" b="1">
                <a:solidFill>
                  <a:srgbClr val="002060"/>
                </a:solidFill>
                <a:latin typeface="Calibri"/>
              </a:rPr>
              <a:t>IPOKALIEMIA </a:t>
            </a:r>
            <a:endParaRPr/>
          </a:p>
          <a:p>
            <a:pPr>
              <a:lnSpc>
                <a:spcPct val="100000"/>
              </a:lnSpc>
            </a:pPr>
            <a:r>
              <a:rPr lang="it-IT" sz="1600">
                <a:solidFill>
                  <a:srgbClr val="002060"/>
                </a:solidFill>
                <a:latin typeface="Calibri"/>
              </a:rPr>
              <a:t>       (tutti tranne i risparmiatori di potassio)</a:t>
            </a:r>
            <a:endParaRPr/>
          </a:p>
          <a:p>
            <a:pPr>
              <a:lnSpc>
                <a:spcPct val="100000"/>
              </a:lnSpc>
              <a:buFont typeface="Calibri"/>
              <a:buChar char="•"/>
            </a:pPr>
            <a:r>
              <a:rPr lang="it-IT" sz="1600" b="1">
                <a:solidFill>
                  <a:srgbClr val="FF0000"/>
                </a:solidFill>
                <a:latin typeface="Calibri"/>
              </a:rPr>
              <a:t>IPERKALIEMIA</a:t>
            </a:r>
            <a:r>
              <a:rPr lang="it-IT" sz="1600">
                <a:solidFill>
                  <a:srgbClr val="FF0000"/>
                </a:solidFill>
                <a:latin typeface="Calibri"/>
              </a:rPr>
              <a:t> </a:t>
            </a:r>
            <a:endParaRPr/>
          </a:p>
          <a:p>
            <a:pPr>
              <a:lnSpc>
                <a:spcPct val="100000"/>
              </a:lnSpc>
            </a:pPr>
            <a:r>
              <a:rPr lang="it-IT" sz="1600">
                <a:solidFill>
                  <a:srgbClr val="002060"/>
                </a:solidFill>
                <a:latin typeface="Calibri"/>
              </a:rPr>
              <a:t>       (risparmiatori di potassio)</a:t>
            </a:r>
            <a:endParaRPr/>
          </a:p>
          <a:p>
            <a:pPr>
              <a:lnSpc>
                <a:spcPct val="100000"/>
              </a:lnSpc>
              <a:buFont typeface="Calibri"/>
              <a:buChar char="•"/>
            </a:pPr>
            <a:r>
              <a:rPr lang="it-IT" sz="1600" b="1">
                <a:solidFill>
                  <a:srgbClr val="002060"/>
                </a:solidFill>
                <a:latin typeface="Calibri"/>
              </a:rPr>
              <a:t>IPOMAGNESIEMIA </a:t>
            </a:r>
            <a:endParaRPr/>
          </a:p>
          <a:p>
            <a:pPr>
              <a:lnSpc>
                <a:spcPct val="100000"/>
              </a:lnSpc>
            </a:pPr>
            <a:r>
              <a:rPr lang="it-IT" sz="1600">
                <a:solidFill>
                  <a:srgbClr val="002060"/>
                </a:solidFill>
                <a:latin typeface="Calibri"/>
              </a:rPr>
              <a:t>       (diuretici dell’ansa e tiazidici)</a:t>
            </a:r>
            <a:endParaRPr/>
          </a:p>
          <a:p>
            <a:pPr>
              <a:lnSpc>
                <a:spcPct val="100000"/>
              </a:lnSpc>
              <a:buFont typeface="Calibri"/>
              <a:buChar char="•"/>
            </a:pPr>
            <a:r>
              <a:rPr lang="it-IT" sz="1600" b="1">
                <a:solidFill>
                  <a:srgbClr val="002060"/>
                </a:solidFill>
                <a:latin typeface="Calibri"/>
              </a:rPr>
              <a:t>IPOCALCEMIA </a:t>
            </a:r>
            <a:endParaRPr/>
          </a:p>
          <a:p>
            <a:pPr>
              <a:lnSpc>
                <a:spcPct val="100000"/>
              </a:lnSpc>
            </a:pPr>
            <a:r>
              <a:rPr lang="it-IT" sz="1600">
                <a:solidFill>
                  <a:srgbClr val="002060"/>
                </a:solidFill>
                <a:latin typeface="Calibri"/>
              </a:rPr>
              <a:t>       (diuretici dell’ansa)</a:t>
            </a:r>
            <a:endParaRPr/>
          </a:p>
        </p:txBody>
      </p:sp>
      <p:sp>
        <p:nvSpPr>
          <p:cNvPr id="1338" name="CustomShape 6"/>
          <p:cNvSpPr/>
          <p:nvPr/>
        </p:nvSpPr>
        <p:spPr>
          <a:xfrm>
            <a:off x="5167440" y="1341360"/>
            <a:ext cx="3097080" cy="1656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buFont typeface="Calibri"/>
              <a:buChar char="•"/>
            </a:pPr>
            <a:r>
              <a:rPr lang="it-IT" sz="1600" b="1">
                <a:solidFill>
                  <a:srgbClr val="002060"/>
                </a:solidFill>
                <a:latin typeface="Calibri"/>
              </a:rPr>
              <a:t>INTOLLERANZA AL GLUCOSIO</a:t>
            </a:r>
            <a:endParaRPr/>
          </a:p>
          <a:p>
            <a:pPr>
              <a:lnSpc>
                <a:spcPct val="100000"/>
              </a:lnSpc>
            </a:pPr>
            <a:r>
              <a:rPr lang="it-IT" sz="1600">
                <a:solidFill>
                  <a:srgbClr val="002060"/>
                </a:solidFill>
                <a:latin typeface="Calibri"/>
              </a:rPr>
              <a:t>(diuretici dell’ansa e tiazidici)</a:t>
            </a:r>
            <a:endParaRPr/>
          </a:p>
          <a:p>
            <a:pPr>
              <a:lnSpc>
                <a:spcPct val="100000"/>
              </a:lnSpc>
              <a:buFont typeface="Calibri"/>
              <a:buChar char="•"/>
            </a:pPr>
            <a:r>
              <a:rPr lang="it-IT" sz="1600" b="1">
                <a:solidFill>
                  <a:srgbClr val="002060"/>
                </a:solidFill>
                <a:latin typeface="Calibri"/>
              </a:rPr>
              <a:t>DISLIPIDEMIA </a:t>
            </a:r>
            <a:endParaRPr/>
          </a:p>
          <a:p>
            <a:pPr>
              <a:lnSpc>
                <a:spcPct val="100000"/>
              </a:lnSpc>
            </a:pPr>
            <a:r>
              <a:rPr lang="it-IT" sz="1600">
                <a:solidFill>
                  <a:srgbClr val="002060"/>
                </a:solidFill>
                <a:latin typeface="Calibri"/>
              </a:rPr>
              <a:t>(diuretici dell’ansa e tiazidici)</a:t>
            </a:r>
            <a:endParaRPr/>
          </a:p>
          <a:p>
            <a:pPr>
              <a:lnSpc>
                <a:spcPct val="100000"/>
              </a:lnSpc>
              <a:buFont typeface="Calibri"/>
              <a:buChar char="•"/>
            </a:pPr>
            <a:r>
              <a:rPr lang="it-IT" sz="1600" b="1">
                <a:solidFill>
                  <a:srgbClr val="002060"/>
                </a:solidFill>
                <a:latin typeface="Calibri"/>
              </a:rPr>
              <a:t>IPERURICEMIA </a:t>
            </a:r>
            <a:endParaRPr/>
          </a:p>
          <a:p>
            <a:pPr>
              <a:lnSpc>
                <a:spcPct val="100000"/>
              </a:lnSpc>
            </a:pPr>
            <a:r>
              <a:rPr lang="it-IT" sz="1600">
                <a:solidFill>
                  <a:srgbClr val="002060"/>
                </a:solidFill>
                <a:latin typeface="Calibri"/>
              </a:rPr>
              <a:t>(diuretici dell’ansa e tiazidici)</a:t>
            </a:r>
            <a:endParaRPr/>
          </a:p>
        </p:txBody>
      </p:sp>
      <p:sp>
        <p:nvSpPr>
          <p:cNvPr id="1339" name="CustomShape 7"/>
          <p:cNvSpPr/>
          <p:nvPr/>
        </p:nvSpPr>
        <p:spPr>
          <a:xfrm>
            <a:off x="4735440" y="941400"/>
            <a:ext cx="382932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400" b="1">
                <a:solidFill>
                  <a:srgbClr val="002060"/>
                </a:solidFill>
                <a:latin typeface="Calibri"/>
              </a:rPr>
              <a:t>METABOLISMO INTERMEDIO</a:t>
            </a:r>
            <a:endParaRPr/>
          </a:p>
        </p:txBody>
      </p:sp>
      <p:sp>
        <p:nvSpPr>
          <p:cNvPr id="1340" name="CustomShape 8"/>
          <p:cNvSpPr/>
          <p:nvPr/>
        </p:nvSpPr>
        <p:spPr>
          <a:xfrm>
            <a:off x="611280" y="1341360"/>
            <a:ext cx="340416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400" b="1">
                <a:solidFill>
                  <a:srgbClr val="002060"/>
                </a:solidFill>
                <a:latin typeface="Calibri"/>
              </a:rPr>
              <a:t>EQUILIBRIO IDRO-SALINO</a:t>
            </a:r>
            <a:endParaRPr/>
          </a:p>
        </p:txBody>
      </p:sp>
      <p:sp>
        <p:nvSpPr>
          <p:cNvPr id="1341" name="CustomShape 9"/>
          <p:cNvSpPr/>
          <p:nvPr/>
        </p:nvSpPr>
        <p:spPr>
          <a:xfrm>
            <a:off x="5740560" y="3429000"/>
            <a:ext cx="190908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400" b="1">
                <a:solidFill>
                  <a:srgbClr val="002060"/>
                </a:solidFill>
                <a:latin typeface="Calibri"/>
              </a:rPr>
              <a:t>ALTRI EFFETTI</a:t>
            </a:r>
            <a:endParaRPr/>
          </a:p>
        </p:txBody>
      </p:sp>
      <p:sp>
        <p:nvSpPr>
          <p:cNvPr id="1342" name="CustomShape 10"/>
          <p:cNvSpPr/>
          <p:nvPr/>
        </p:nvSpPr>
        <p:spPr>
          <a:xfrm>
            <a:off x="4643280" y="3789360"/>
            <a:ext cx="3816360" cy="165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buFont typeface="Calibri"/>
              <a:buChar char="•"/>
            </a:pPr>
            <a:r>
              <a:rPr lang="it-IT" sz="1600" b="1">
                <a:solidFill>
                  <a:srgbClr val="002060"/>
                </a:solidFill>
                <a:latin typeface="Calibri"/>
              </a:rPr>
              <a:t>OTOTOSSICITÀ VESTIBOLARE E COCLEARE</a:t>
            </a:r>
            <a:endParaRPr/>
          </a:p>
          <a:p>
            <a:pPr algn="ctr">
              <a:lnSpc>
                <a:spcPct val="100000"/>
              </a:lnSpc>
            </a:pPr>
            <a:r>
              <a:rPr lang="it-IT" sz="1600">
                <a:solidFill>
                  <a:srgbClr val="002060"/>
                </a:solidFill>
                <a:latin typeface="Calibri"/>
              </a:rPr>
              <a:t>(diuretici dell’ansa)</a:t>
            </a:r>
            <a:endParaRPr/>
          </a:p>
          <a:p>
            <a:pPr algn="ctr">
              <a:lnSpc>
                <a:spcPct val="100000"/>
              </a:lnSpc>
              <a:buFont typeface="Calibri"/>
              <a:buChar char="•"/>
            </a:pPr>
            <a:r>
              <a:rPr lang="it-IT" sz="1600" b="1">
                <a:solidFill>
                  <a:srgbClr val="002060"/>
                </a:solidFill>
                <a:latin typeface="Calibri"/>
              </a:rPr>
              <a:t>UROLITIASI</a:t>
            </a:r>
            <a:endParaRPr/>
          </a:p>
          <a:p>
            <a:pPr algn="ctr">
              <a:lnSpc>
                <a:spcPct val="100000"/>
              </a:lnSpc>
            </a:pPr>
            <a:r>
              <a:rPr lang="it-IT" sz="1600">
                <a:solidFill>
                  <a:srgbClr val="002060"/>
                </a:solidFill>
                <a:latin typeface="Calibri"/>
              </a:rPr>
              <a:t>(inibitori anidrasi carbonica)</a:t>
            </a:r>
            <a:endParaRPr/>
          </a:p>
          <a:p>
            <a:pPr algn="ctr">
              <a:lnSpc>
                <a:spcPct val="100000"/>
              </a:lnSpc>
              <a:buFont typeface="Calibri"/>
              <a:buChar char="•"/>
            </a:pPr>
            <a:r>
              <a:rPr lang="it-IT" sz="1600" b="1">
                <a:solidFill>
                  <a:srgbClr val="002060"/>
                </a:solidFill>
                <a:latin typeface="Calibri"/>
              </a:rPr>
              <a:t>ANEMIA MEGALOBLASTICA</a:t>
            </a:r>
            <a:endParaRPr/>
          </a:p>
          <a:p>
            <a:pPr algn="ctr">
              <a:lnSpc>
                <a:spcPct val="100000"/>
              </a:lnSpc>
            </a:pPr>
            <a:r>
              <a:rPr lang="it-IT" sz="1600">
                <a:solidFill>
                  <a:srgbClr val="002060"/>
                </a:solidFill>
                <a:latin typeface="Calibri"/>
              </a:rPr>
              <a:t>(triamterene)</a:t>
            </a:r>
            <a:endParaRPr/>
          </a:p>
          <a:p>
            <a:pPr algn="ctr">
              <a:lnSpc>
                <a:spcPct val="100000"/>
              </a:lnSpc>
              <a:buFont typeface="Calibri"/>
              <a:buChar char="•"/>
            </a:pPr>
            <a:r>
              <a:rPr lang="it-IT" sz="1600" b="1">
                <a:solidFill>
                  <a:srgbClr val="002060"/>
                </a:solidFill>
                <a:latin typeface="Calibri"/>
              </a:rPr>
              <a:t>DISTURBI SESSUALI</a:t>
            </a:r>
            <a:endParaRPr/>
          </a:p>
          <a:p>
            <a:pPr algn="ctr">
              <a:lnSpc>
                <a:spcPct val="100000"/>
              </a:lnSpc>
            </a:pPr>
            <a:r>
              <a:rPr lang="it-IT" sz="1600">
                <a:solidFill>
                  <a:srgbClr val="002060"/>
                </a:solidFill>
                <a:latin typeface="Calibri"/>
              </a:rPr>
              <a:t>(spironolattone)</a:t>
            </a:r>
            <a:endParaRPr/>
          </a:p>
        </p:txBody>
      </p:sp>
      <p:sp>
        <p:nvSpPr>
          <p:cNvPr id="1343" name="Line 11"/>
          <p:cNvSpPr/>
          <p:nvPr/>
        </p:nvSpPr>
        <p:spPr>
          <a:xfrm>
            <a:off x="684360" y="692280"/>
            <a:ext cx="799128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p:cNvPicPr>
            <a:picLocks noChangeAspect="1" noChangeArrowheads="1"/>
          </p:cNvPicPr>
          <p:nvPr/>
        </p:nvPicPr>
        <p:blipFill>
          <a:blip r:embed="rId2" cstate="print"/>
          <a:srcRect/>
          <a:stretch>
            <a:fillRect/>
          </a:stretch>
        </p:blipFill>
        <p:spPr bwMode="auto">
          <a:xfrm>
            <a:off x="827584" y="548680"/>
            <a:ext cx="3533775" cy="2638425"/>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5076056" y="2852936"/>
            <a:ext cx="3495675" cy="1438275"/>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5076056" y="332656"/>
            <a:ext cx="3514725" cy="2514600"/>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971600" y="4365104"/>
            <a:ext cx="6972300" cy="226695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t="11550" r="15749"/>
          <a:stretch>
            <a:fillRect/>
          </a:stretch>
        </p:blipFill>
        <p:spPr>
          <a:xfrm>
            <a:off x="1440112" y="791718"/>
            <a:ext cx="7703888" cy="6066282"/>
          </a:xfrm>
          <a:prstGeom prst="rect">
            <a:avLst/>
          </a:prstGeom>
        </p:spPr>
      </p:pic>
      <p:pic>
        <p:nvPicPr>
          <p:cNvPr id="3" name="Picture 2"/>
          <p:cNvPicPr>
            <a:picLocks noChangeAspect="1" noChangeArrowheads="1"/>
          </p:cNvPicPr>
          <p:nvPr/>
        </p:nvPicPr>
        <p:blipFill>
          <a:blip r:embed="rId3" cstate="print"/>
          <a:srcRect/>
          <a:stretch>
            <a:fillRect/>
          </a:stretch>
        </p:blipFill>
        <p:spPr bwMode="auto">
          <a:xfrm>
            <a:off x="0" y="2132856"/>
            <a:ext cx="3017520" cy="4484370"/>
          </a:xfrm>
          <a:prstGeom prst="rect">
            <a:avLst/>
          </a:prstGeom>
          <a:noFill/>
          <a:ln w="9525">
            <a:noFill/>
            <a:miter lim="800000"/>
            <a:headEnd/>
            <a:tailEnd/>
          </a:ln>
        </p:spPr>
      </p:pic>
      <p:pic>
        <p:nvPicPr>
          <p:cNvPr id="4" name="Slide"/>
          <p:cNvPicPr>
            <a:picLocks noChangeAspect="1"/>
          </p:cNvPicPr>
          <p:nvPr/>
        </p:nvPicPr>
        <p:blipFill>
          <a:blip r:embed="rId2" cstate="print"/>
          <a:srcRect b="87671"/>
          <a:stretch>
            <a:fillRect/>
          </a:stretch>
        </p:blipFill>
        <p:spPr>
          <a:xfrm>
            <a:off x="-36512" y="0"/>
            <a:ext cx="9144000" cy="845304"/>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b="44623"/>
          <a:stretch>
            <a:fillRect/>
          </a:stretch>
        </p:blipFill>
        <p:spPr>
          <a:xfrm>
            <a:off x="0" y="9524"/>
            <a:ext cx="9144000" cy="3893839"/>
          </a:xfrm>
          <a:prstGeom prst="rect">
            <a:avLst/>
          </a:prstGeom>
        </p:spPr>
      </p:pic>
      <p:pic>
        <p:nvPicPr>
          <p:cNvPr id="4" name="Slide"/>
          <p:cNvPicPr>
            <a:picLocks noChangeAspect="1"/>
          </p:cNvPicPr>
          <p:nvPr/>
        </p:nvPicPr>
        <p:blipFill>
          <a:blip r:embed="rId2" cstate="print"/>
          <a:srcRect t="68772" b="9975"/>
          <a:stretch>
            <a:fillRect/>
          </a:stretch>
        </p:blipFill>
        <p:spPr>
          <a:xfrm>
            <a:off x="0" y="4221088"/>
            <a:ext cx="9144000" cy="145744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611560" y="332656"/>
            <a:ext cx="4536504" cy="5977065"/>
          </a:xfrm>
          <a:prstGeom prst="rect">
            <a:avLst/>
          </a:prstGeom>
          <a:noFill/>
          <a:ln w="9525">
            <a:noFill/>
            <a:miter lim="800000"/>
            <a:headEnd/>
            <a:tailEnd/>
          </a:ln>
        </p:spPr>
      </p:pic>
      <p:pic>
        <p:nvPicPr>
          <p:cNvPr id="4" name="Slide"/>
          <p:cNvPicPr>
            <a:picLocks noChangeAspect="1"/>
          </p:cNvPicPr>
          <p:nvPr/>
        </p:nvPicPr>
        <p:blipFill>
          <a:blip r:embed="rId3" cstate="print"/>
          <a:srcRect l="6693" r="57879"/>
          <a:stretch>
            <a:fillRect/>
          </a:stretch>
        </p:blipFill>
        <p:spPr>
          <a:xfrm>
            <a:off x="5437106" y="0"/>
            <a:ext cx="3239350"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p:cNvPicPr>
            <a:picLocks noChangeAspect="1" noChangeArrowheads="1"/>
          </p:cNvPicPr>
          <p:nvPr/>
        </p:nvPicPr>
        <p:blipFill>
          <a:blip r:embed="rId2" cstate="print"/>
          <a:srcRect/>
          <a:stretch>
            <a:fillRect/>
          </a:stretch>
        </p:blipFill>
        <p:spPr bwMode="auto">
          <a:xfrm>
            <a:off x="107504" y="764704"/>
            <a:ext cx="4954860" cy="5120022"/>
          </a:xfrm>
          <a:prstGeom prst="rect">
            <a:avLst/>
          </a:prstGeom>
          <a:noFill/>
          <a:ln w="9525">
            <a:noFill/>
            <a:miter lim="800000"/>
            <a:headEnd/>
            <a:tailEnd/>
          </a:ln>
        </p:spPr>
      </p:pic>
      <p:pic>
        <p:nvPicPr>
          <p:cNvPr id="4" name="Slide"/>
          <p:cNvPicPr>
            <a:picLocks noChangeAspect="1"/>
          </p:cNvPicPr>
          <p:nvPr/>
        </p:nvPicPr>
        <p:blipFill>
          <a:blip r:embed="rId3" cstate="print"/>
          <a:srcRect l="54729" r="1575"/>
          <a:stretch>
            <a:fillRect/>
          </a:stretch>
        </p:blipFill>
        <p:spPr>
          <a:xfrm>
            <a:off x="5148704" y="0"/>
            <a:ext cx="3995296"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2" cstate="print"/>
          <a:srcRect/>
          <a:stretch>
            <a:fillRect/>
          </a:stretch>
        </p:blipFill>
        <p:spPr bwMode="auto">
          <a:xfrm>
            <a:off x="683568" y="476671"/>
            <a:ext cx="4248472" cy="5785902"/>
          </a:xfrm>
          <a:prstGeom prst="rect">
            <a:avLst/>
          </a:prstGeom>
          <a:noFill/>
          <a:ln w="9525">
            <a:noFill/>
            <a:miter lim="800000"/>
            <a:headEnd/>
            <a:tailEnd/>
          </a:ln>
        </p:spPr>
      </p:pic>
      <p:pic>
        <p:nvPicPr>
          <p:cNvPr id="3" name="Slide"/>
          <p:cNvPicPr>
            <a:picLocks noChangeAspect="1"/>
          </p:cNvPicPr>
          <p:nvPr/>
        </p:nvPicPr>
        <p:blipFill>
          <a:blip r:embed="rId3" cstate="print"/>
          <a:srcRect l="5906" r="51579"/>
          <a:stretch>
            <a:fillRect/>
          </a:stretch>
        </p:blipFill>
        <p:spPr>
          <a:xfrm>
            <a:off x="5076056" y="-7"/>
            <a:ext cx="3887384" cy="685800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2" cstate="print"/>
          <a:srcRect/>
          <a:stretch>
            <a:fillRect/>
          </a:stretch>
        </p:blipFill>
        <p:spPr bwMode="auto">
          <a:xfrm>
            <a:off x="467544" y="476672"/>
            <a:ext cx="4392490" cy="5744025"/>
          </a:xfrm>
          <a:prstGeom prst="rect">
            <a:avLst/>
          </a:prstGeom>
          <a:noFill/>
          <a:ln w="9525">
            <a:noFill/>
            <a:miter lim="800000"/>
            <a:headEnd/>
            <a:tailEnd/>
          </a:ln>
        </p:spPr>
      </p:pic>
      <p:pic>
        <p:nvPicPr>
          <p:cNvPr id="3" name="Slide"/>
          <p:cNvPicPr>
            <a:picLocks noChangeAspect="1"/>
          </p:cNvPicPr>
          <p:nvPr/>
        </p:nvPicPr>
        <p:blipFill>
          <a:blip r:embed="rId3" cstate="print"/>
          <a:srcRect l="52367" r="5119"/>
          <a:stretch>
            <a:fillRect/>
          </a:stretch>
        </p:blipFill>
        <p:spPr>
          <a:xfrm>
            <a:off x="5004048" y="0"/>
            <a:ext cx="3887368"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1677</Words>
  <Application>Microsoft Office PowerPoint</Application>
  <PresentationFormat>Presentazione su schermo (4:3)</PresentationFormat>
  <Paragraphs>319</Paragraphs>
  <Slides>58</Slides>
  <Notes>0</Notes>
  <HiddenSlides>0</HiddenSlides>
  <MMClips>0</MMClips>
  <ScaleCrop>false</ScaleCrop>
  <HeadingPairs>
    <vt:vector size="4" baseType="variant">
      <vt:variant>
        <vt:lpstr>Tema</vt:lpstr>
      </vt:variant>
      <vt:variant>
        <vt:i4>1</vt:i4>
      </vt:variant>
      <vt:variant>
        <vt:lpstr>Titoli diapositive</vt:lpstr>
      </vt:variant>
      <vt:variant>
        <vt:i4>58</vt:i4>
      </vt:variant>
    </vt:vector>
  </HeadingPairs>
  <TitlesOfParts>
    <vt:vector size="59"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creator>Unknown Creator</dc:creator>
  <cp:lastModifiedBy>Zorzet</cp:lastModifiedBy>
  <cp:revision>21</cp:revision>
  <dcterms:created xsi:type="dcterms:W3CDTF">2016-10-16T07:57:57Z</dcterms:created>
  <dcterms:modified xsi:type="dcterms:W3CDTF">2016-11-09T11:22:42Z</dcterms:modified>
</cp:coreProperties>
</file>