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8"/>
  </p:notesMasterIdLst>
  <p:sldIdLst>
    <p:sldId id="256" r:id="rId2"/>
    <p:sldId id="337" r:id="rId3"/>
    <p:sldId id="314" r:id="rId4"/>
    <p:sldId id="315" r:id="rId5"/>
    <p:sldId id="257" r:id="rId6"/>
    <p:sldId id="318" r:id="rId7"/>
    <p:sldId id="319" r:id="rId8"/>
    <p:sldId id="322" r:id="rId9"/>
    <p:sldId id="326" r:id="rId10"/>
    <p:sldId id="341" r:id="rId11"/>
    <p:sldId id="265" r:id="rId12"/>
    <p:sldId id="328" r:id="rId13"/>
    <p:sldId id="261" r:id="rId14"/>
    <p:sldId id="338" r:id="rId15"/>
    <p:sldId id="264" r:id="rId16"/>
    <p:sldId id="273" r:id="rId17"/>
    <p:sldId id="267" r:id="rId18"/>
    <p:sldId id="339" r:id="rId19"/>
    <p:sldId id="268" r:id="rId20"/>
    <p:sldId id="269" r:id="rId21"/>
    <p:sldId id="270" r:id="rId22"/>
    <p:sldId id="274" r:id="rId23"/>
    <p:sldId id="333" r:id="rId24"/>
    <p:sldId id="335" r:id="rId25"/>
    <p:sldId id="276" r:id="rId26"/>
    <p:sldId id="312" r:id="rId27"/>
    <p:sldId id="275" r:id="rId28"/>
    <p:sldId id="277" r:id="rId29"/>
    <p:sldId id="278" r:id="rId30"/>
    <p:sldId id="313" r:id="rId31"/>
    <p:sldId id="340" r:id="rId32"/>
    <p:sldId id="279" r:id="rId33"/>
    <p:sldId id="280" r:id="rId34"/>
    <p:sldId id="281" r:id="rId35"/>
    <p:sldId id="284" r:id="rId36"/>
    <p:sldId id="283" r:id="rId37"/>
    <p:sldId id="282" r:id="rId38"/>
    <p:sldId id="285" r:id="rId39"/>
    <p:sldId id="286" r:id="rId40"/>
    <p:sldId id="346" r:id="rId41"/>
    <p:sldId id="287" r:id="rId42"/>
    <p:sldId id="288" r:id="rId43"/>
    <p:sldId id="289" r:id="rId44"/>
    <p:sldId id="290" r:id="rId45"/>
    <p:sldId id="291" r:id="rId46"/>
    <p:sldId id="292" r:id="rId47"/>
    <p:sldId id="343" r:id="rId48"/>
    <p:sldId id="344" r:id="rId49"/>
    <p:sldId id="342" r:id="rId50"/>
    <p:sldId id="293" r:id="rId51"/>
    <p:sldId id="308" r:id="rId52"/>
    <p:sldId id="294" r:id="rId53"/>
    <p:sldId id="295" r:id="rId54"/>
    <p:sldId id="296" r:id="rId55"/>
    <p:sldId id="297" r:id="rId56"/>
    <p:sldId id="298" r:id="rId5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43BD2-6181-4C28-9F51-8477B8D0C308}" type="datetimeFigureOut">
              <a:rPr lang="it-IT" smtClean="0"/>
              <a:pPr/>
              <a:t>15/11/2016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778F4-494E-4230-A729-5E8D0ACB7C46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778F4-494E-4230-A729-5E8D0ACB7C46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smtClean="0"/>
              <a:t>National Cholesterol Education Program – Adult Treatment Program</a:t>
            </a:r>
          </a:p>
        </p:txBody>
      </p:sp>
      <p:sp>
        <p:nvSpPr>
          <p:cNvPr id="1167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6B894BD-5993-4677-BDC9-AB4057FF617D}" type="slidenum">
              <a:rPr lang="it-IT" smtClean="0">
                <a:latin typeface="Arial" pitchFamily="34" charset="0"/>
              </a:rPr>
              <a:pPr>
                <a:defRPr/>
              </a:pPr>
              <a:t>23</a:t>
            </a:fld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9EFA0F-2C49-4B6F-9ED8-8F01DA315FA9}" type="slidenum">
              <a:rPr lang="it-IT"/>
              <a:pPr/>
              <a:t>40</a:t>
            </a:fld>
            <a:endParaRPr lang="it-IT"/>
          </a:p>
        </p:txBody>
      </p:sp>
      <p:sp>
        <p:nvSpPr>
          <p:cNvPr id="163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152561-1351-4CC5-89FB-5CD9B3139211}" type="slidenum">
              <a:rPr lang="it-IT"/>
              <a:pPr/>
              <a:t>47</a:t>
            </a:fld>
            <a:endParaRPr lang="it-IT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90B402-C677-4621-947F-684BF894207A}" type="slidenum">
              <a:rPr lang="it-IT"/>
              <a:pPr/>
              <a:t>48</a:t>
            </a:fld>
            <a:endParaRPr lang="it-IT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pPr/>
              <a:t>15/11/2016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pPr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47093-8C5C-47B5-B864-76458D1DFEE2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6DBF2-70B3-48F9-8DCE-2B923C5A0432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olo e contenuto sopra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A34B64A-6689-41F9-89B6-21FD620050A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579E8-A742-40BF-A1C0-A4CB2FD4A48E}" type="datetimeFigureOut">
              <a:rPr lang="it-IT" smtClean="0"/>
              <a:pPr/>
              <a:t>15/11/2016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FC65C-CD00-487A-9A88-C6C670BDB03F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7828"/>
            <a:ext cx="806489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7056784" cy="388833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57200" indent="-457200" algn="l" eaLnBrk="1" hangingPunct="1">
              <a:lnSpc>
                <a:spcPct val="150000"/>
              </a:lnSpc>
              <a:buClr>
                <a:schemeClr val="tx1"/>
              </a:buClr>
              <a:buSzPct val="100000"/>
              <a:buFont typeface="Wingdings" pitchFamily="2" charset="2"/>
              <a:buNone/>
            </a:pPr>
            <a:r>
              <a:rPr lang="it-IT" sz="1600" dirty="0" smtClean="0">
                <a:effectLst/>
              </a:rPr>
              <a:t>1. Evento centrale e iniziale è il danno endoteliale</a:t>
            </a:r>
          </a:p>
          <a:p>
            <a:pPr marL="457200" indent="-457200" algn="l" eaLnBrk="1" hangingPunct="1">
              <a:lnSpc>
                <a:spcPct val="150000"/>
              </a:lnSpc>
              <a:buClr>
                <a:schemeClr val="tx1"/>
              </a:buClr>
              <a:buSzPct val="100000"/>
              <a:buFont typeface="Wingdings" pitchFamily="2" charset="2"/>
              <a:buNone/>
            </a:pPr>
            <a:endParaRPr lang="it-IT" sz="1600" dirty="0" smtClean="0">
              <a:effectLst/>
            </a:endParaRPr>
          </a:p>
          <a:p>
            <a:pPr marL="457200" indent="-457200" algn="l" eaLnBrk="1" hangingPunct="1">
              <a:lnSpc>
                <a:spcPct val="150000"/>
              </a:lnSpc>
              <a:buClr>
                <a:schemeClr val="tx1"/>
              </a:buClr>
              <a:buSzPct val="100000"/>
              <a:buFont typeface="Wingdings" pitchFamily="2" charset="2"/>
              <a:buNone/>
            </a:pPr>
            <a:r>
              <a:rPr lang="it-IT" sz="1600" dirty="0" smtClean="0">
                <a:effectLst/>
              </a:rPr>
              <a:t>2. I monociti attivati (macrofagi) e LDL penetrano nella tonaca media </a:t>
            </a:r>
          </a:p>
          <a:p>
            <a:pPr marL="457200" indent="-457200" algn="l" eaLnBrk="1" hangingPunct="1">
              <a:lnSpc>
                <a:spcPct val="150000"/>
              </a:lnSpc>
              <a:buClr>
                <a:schemeClr val="tx1"/>
              </a:buClr>
              <a:buSzPct val="100000"/>
              <a:buFont typeface="Wingdings" pitchFamily="2" charset="2"/>
              <a:buNone/>
            </a:pPr>
            <a:endParaRPr lang="it-IT" sz="1600" dirty="0" smtClean="0">
              <a:effectLst/>
            </a:endParaRPr>
          </a:p>
          <a:p>
            <a:pPr marL="457200" indent="-457200" algn="l" eaLnBrk="1" hangingPunct="1">
              <a:lnSpc>
                <a:spcPct val="150000"/>
              </a:lnSpc>
              <a:buClr>
                <a:schemeClr val="tx1"/>
              </a:buClr>
              <a:buSzPct val="100000"/>
              <a:buFont typeface="Wingdings" pitchFamily="2" charset="2"/>
              <a:buNone/>
            </a:pPr>
            <a:r>
              <a:rPr lang="it-IT" sz="1600" dirty="0" smtClean="0">
                <a:effectLst/>
              </a:rPr>
              <a:t>3. I macrofagi attivati fagocitano i lipidi e diventano </a:t>
            </a:r>
            <a:r>
              <a:rPr lang="it-IT" sz="1600" i="1" dirty="0" err="1" smtClean="0">
                <a:effectLst/>
              </a:rPr>
              <a:t>foam</a:t>
            </a:r>
            <a:r>
              <a:rPr lang="it-IT" sz="1600" i="1" dirty="0" smtClean="0">
                <a:effectLst/>
              </a:rPr>
              <a:t> </a:t>
            </a:r>
            <a:r>
              <a:rPr lang="it-IT" sz="1600" i="1" dirty="0" err="1" smtClean="0">
                <a:effectLst/>
              </a:rPr>
              <a:t>cells</a:t>
            </a:r>
            <a:endParaRPr lang="it-IT" sz="1600" i="1" dirty="0" smtClean="0">
              <a:effectLst/>
            </a:endParaRPr>
          </a:p>
          <a:p>
            <a:pPr marL="457200" indent="-457200" algn="l" eaLnBrk="1" hangingPunct="1">
              <a:lnSpc>
                <a:spcPct val="150000"/>
              </a:lnSpc>
              <a:buClr>
                <a:schemeClr val="tx1"/>
              </a:buClr>
              <a:buSzPct val="100000"/>
              <a:buFont typeface="Wingdings" pitchFamily="2" charset="2"/>
              <a:buNone/>
            </a:pPr>
            <a:endParaRPr lang="it-IT" sz="1600" dirty="0" smtClean="0">
              <a:effectLst/>
            </a:endParaRPr>
          </a:p>
          <a:p>
            <a:pPr marL="457200" indent="-457200" algn="l" eaLnBrk="1" hangingPunct="1">
              <a:lnSpc>
                <a:spcPct val="150000"/>
              </a:lnSpc>
              <a:buClr>
                <a:schemeClr val="tx1"/>
              </a:buClr>
              <a:buSzPct val="100000"/>
              <a:buFont typeface="Wingdings" pitchFamily="2" charset="2"/>
              <a:buNone/>
            </a:pPr>
            <a:r>
              <a:rPr lang="it-IT" sz="1600" dirty="0" smtClean="0">
                <a:effectLst/>
              </a:rPr>
              <a:t>4. Produzione di </a:t>
            </a:r>
            <a:r>
              <a:rPr lang="it-IT" sz="1600" dirty="0" err="1" smtClean="0">
                <a:effectLst/>
              </a:rPr>
              <a:t>citochine</a:t>
            </a:r>
            <a:r>
              <a:rPr lang="it-IT" sz="1600" dirty="0" smtClean="0">
                <a:effectLst/>
              </a:rPr>
              <a:t> infiammatorie che reclutano altre cellule dell’infiammazione (Linfociti, Piastrine, Cellule Muscolari Lisce)</a:t>
            </a:r>
          </a:p>
          <a:p>
            <a:pPr marL="457200" indent="-457200" algn="l" eaLnBrk="1" hangingPunct="1">
              <a:lnSpc>
                <a:spcPct val="150000"/>
              </a:lnSpc>
              <a:buClr>
                <a:schemeClr val="tx1"/>
              </a:buClr>
              <a:buSzPct val="100000"/>
              <a:buFont typeface="Wingdings" pitchFamily="2" charset="2"/>
              <a:buNone/>
            </a:pPr>
            <a:endParaRPr lang="it-IT" sz="1600" dirty="0" smtClean="0">
              <a:effectLst/>
            </a:endParaRPr>
          </a:p>
          <a:p>
            <a:pPr marL="457200" indent="-457200" algn="l" eaLnBrk="1" hangingPunct="1">
              <a:lnSpc>
                <a:spcPct val="150000"/>
              </a:lnSpc>
              <a:buClr>
                <a:schemeClr val="tx1"/>
              </a:buClr>
              <a:buSzPct val="100000"/>
              <a:buFont typeface="Wingdings" pitchFamily="2" charset="2"/>
              <a:buNone/>
            </a:pPr>
            <a:r>
              <a:rPr lang="it-IT" sz="1600" dirty="0" smtClean="0">
                <a:effectLst/>
              </a:rPr>
              <a:t>5. Danno della parete arteriosa</a:t>
            </a:r>
          </a:p>
        </p:txBody>
      </p:sp>
      <p:sp>
        <p:nvSpPr>
          <p:cNvPr id="4" name="Freccia in giù 3"/>
          <p:cNvSpPr/>
          <p:nvPr/>
        </p:nvSpPr>
        <p:spPr>
          <a:xfrm>
            <a:off x="1547664" y="404664"/>
            <a:ext cx="215900" cy="360362"/>
          </a:xfrm>
          <a:prstGeom prst="downArrow">
            <a:avLst/>
          </a:prstGeom>
          <a:solidFill>
            <a:schemeClr val="tx2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Freccia in giù 4"/>
          <p:cNvSpPr/>
          <p:nvPr/>
        </p:nvSpPr>
        <p:spPr>
          <a:xfrm>
            <a:off x="1547664" y="1196752"/>
            <a:ext cx="215900" cy="358775"/>
          </a:xfrm>
          <a:prstGeom prst="downArrow">
            <a:avLst/>
          </a:prstGeom>
          <a:solidFill>
            <a:schemeClr val="tx2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Freccia in giù 5"/>
          <p:cNvSpPr/>
          <p:nvPr/>
        </p:nvSpPr>
        <p:spPr>
          <a:xfrm>
            <a:off x="1547664" y="1916832"/>
            <a:ext cx="215900" cy="358775"/>
          </a:xfrm>
          <a:prstGeom prst="downArrow">
            <a:avLst/>
          </a:prstGeom>
          <a:solidFill>
            <a:schemeClr val="tx2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Freccia in giù 6"/>
          <p:cNvSpPr/>
          <p:nvPr/>
        </p:nvSpPr>
        <p:spPr>
          <a:xfrm>
            <a:off x="1547664" y="2996952"/>
            <a:ext cx="215900" cy="360363"/>
          </a:xfrm>
          <a:prstGeom prst="downArrow">
            <a:avLst/>
          </a:prstGeom>
          <a:solidFill>
            <a:schemeClr val="tx2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0" name="Slide"/>
          <p:cNvPicPr>
            <a:picLocks noChangeAspect="1"/>
          </p:cNvPicPr>
          <p:nvPr/>
        </p:nvPicPr>
        <p:blipFill>
          <a:blip r:embed="rId2" cstate="print"/>
          <a:srcRect l="3937" t="5250" r="3544" b="6825"/>
          <a:stretch>
            <a:fillRect/>
          </a:stretch>
        </p:blipFill>
        <p:spPr>
          <a:xfrm>
            <a:off x="3983965" y="3179926"/>
            <a:ext cx="5160035" cy="367807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364088" y="0"/>
            <a:ext cx="1584176" cy="7386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Ipertensione, diabete, </a:t>
            </a:r>
            <a:r>
              <a:rPr lang="it-IT" sz="1400" dirty="0" err="1" smtClean="0"/>
              <a:t>dislipidemia</a:t>
            </a:r>
            <a:r>
              <a:rPr lang="it-IT" sz="1400" dirty="0" smtClean="0"/>
              <a:t>, ecc.</a:t>
            </a:r>
            <a:endParaRPr lang="it-IT" sz="1400" dirty="0"/>
          </a:p>
        </p:txBody>
      </p:sp>
      <p:sp>
        <p:nvSpPr>
          <p:cNvPr id="9" name="Freccia a sinistra 8"/>
          <p:cNvSpPr/>
          <p:nvPr/>
        </p:nvSpPr>
        <p:spPr>
          <a:xfrm>
            <a:off x="4788024" y="188640"/>
            <a:ext cx="504056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179512" y="4077072"/>
            <a:ext cx="3672408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I </a:t>
            </a:r>
            <a:r>
              <a:rPr lang="it-IT" b="1" dirty="0" err="1" smtClean="0"/>
              <a:t>step</a:t>
            </a:r>
            <a:r>
              <a:rPr lang="it-IT" b="1" dirty="0" smtClean="0"/>
              <a:t>: </a:t>
            </a:r>
            <a:r>
              <a:rPr lang="it-IT" sz="1400" dirty="0" smtClean="0"/>
              <a:t>Adesione, infiltrazione e deposito di particelle </a:t>
            </a:r>
            <a:r>
              <a:rPr lang="it-IT" sz="1400" dirty="0" err="1" smtClean="0"/>
              <a:t>lipoproteiche</a:t>
            </a:r>
            <a:r>
              <a:rPr lang="it-IT" sz="1400" dirty="0" smtClean="0"/>
              <a:t> LDL nell'intima dell'arteria; tale deposito prende il nome di stria lipidica ("</a:t>
            </a:r>
            <a:r>
              <a:rPr lang="it-IT" sz="1400" dirty="0" err="1" smtClean="0"/>
              <a:t>fatty</a:t>
            </a:r>
            <a:r>
              <a:rPr lang="it-IT" sz="1400" dirty="0" smtClean="0"/>
              <a:t> </a:t>
            </a:r>
            <a:r>
              <a:rPr lang="it-IT" sz="1400" dirty="0" err="1" smtClean="0"/>
              <a:t>streak</a:t>
            </a:r>
            <a:r>
              <a:rPr lang="it-IT" sz="1400" dirty="0" smtClean="0"/>
              <a:t>") ed è legato principalmente all'eccesso di lipoproteine LDL (</a:t>
            </a:r>
            <a:r>
              <a:rPr lang="it-IT" sz="1400" dirty="0" err="1" smtClean="0"/>
              <a:t>ipercolesterolemia</a:t>
            </a:r>
            <a:r>
              <a:rPr lang="it-IT" sz="1400" dirty="0" smtClean="0"/>
              <a:t>) e/o al difetto di lipoproteine HDL. L'ossidazione delle proteine LDL gioca un ruolo di primo piano nei processi </a:t>
            </a:r>
            <a:r>
              <a:rPr lang="it-IT" sz="1400" dirty="0" err="1" smtClean="0"/>
              <a:t>inizali</a:t>
            </a:r>
            <a:r>
              <a:rPr lang="it-IT" sz="1400" dirty="0" smtClean="0"/>
              <a:t> di formazione dell'ateroma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44886" t="6300" r="787" b="6300"/>
          <a:stretch>
            <a:fillRect/>
          </a:stretch>
        </p:blipFill>
        <p:spPr>
          <a:xfrm>
            <a:off x="0" y="0"/>
            <a:ext cx="5652120" cy="6819720"/>
          </a:xfrm>
          <a:prstGeom prst="rect">
            <a:avLst/>
          </a:prstGeom>
        </p:spPr>
      </p:pic>
      <p:pic>
        <p:nvPicPr>
          <p:cNvPr id="3" name="Slide"/>
          <p:cNvPicPr>
            <a:picLocks noChangeAspect="1"/>
          </p:cNvPicPr>
          <p:nvPr/>
        </p:nvPicPr>
        <p:blipFill>
          <a:blip r:embed="rId2" cstate="print"/>
          <a:srcRect r="55910" b="7350"/>
          <a:stretch>
            <a:fillRect/>
          </a:stretch>
        </p:blipFill>
        <p:spPr>
          <a:xfrm>
            <a:off x="5637298" y="980728"/>
            <a:ext cx="3506702" cy="5526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2656"/>
            <a:ext cx="7477125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27000" y="6223000"/>
            <a:ext cx="9017000" cy="635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spc="-15" dirty="0">
                <a:solidFill>
                  <a:srgbClr val="0070C0"/>
                </a:solidFill>
                <a:latin typeface="Calibri"/>
                <a:ea typeface="Calibri"/>
                <a:cs typeface="+mn-cs"/>
              </a:rPr>
              <a:t>Figura 16.1</a:t>
            </a:r>
            <a:r>
              <a:rPr lang="it-IT" sz="1400" spc="-15" dirty="0">
                <a:solidFill>
                  <a:srgbClr val="0070C0"/>
                </a:solidFill>
                <a:latin typeface="Calibri"/>
                <a:ea typeface="Calibri"/>
                <a:cs typeface="+mn-cs"/>
              </a:rPr>
              <a:t> </a:t>
            </a:r>
            <a:r>
              <a:rPr lang="it-IT" sz="1400" b="1" spc="-15" dirty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Sviluppo della placca aterosclerotica.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620688"/>
            <a:ext cx="7267575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Risultati immagini per farmaci per malattie cardiovascolari"/>
          <p:cNvPicPr>
            <a:picLocks noChangeAspect="1" noChangeArrowheads="1"/>
          </p:cNvPicPr>
          <p:nvPr/>
        </p:nvPicPr>
        <p:blipFill>
          <a:blip r:embed="rId2" cstate="print"/>
          <a:srcRect b="2726"/>
          <a:stretch>
            <a:fillRect/>
          </a:stretch>
        </p:blipFill>
        <p:spPr bwMode="auto">
          <a:xfrm>
            <a:off x="2051720" y="0"/>
            <a:ext cx="4762500" cy="6745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2756" t="12599" r="2756" b="14699"/>
          <a:stretch>
            <a:fillRect/>
          </a:stretch>
        </p:blipFill>
        <p:spPr>
          <a:xfrm>
            <a:off x="252052" y="873280"/>
            <a:ext cx="8639895" cy="498635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 l="27756" t="40807" r="15354" b="17489"/>
          <a:stretch>
            <a:fillRect/>
          </a:stretch>
        </p:blipFill>
        <p:spPr bwMode="auto">
          <a:xfrm>
            <a:off x="395536" y="3043965"/>
            <a:ext cx="8558635" cy="381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51520" y="116632"/>
            <a:ext cx="8416925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2400" dirty="0">
                <a:latin typeface="Tahoma" pitchFamily="34" charset="0"/>
                <a:cs typeface="+mn-cs"/>
              </a:rPr>
              <a:t>Quali sono i valori “desiderabili” di colesterolo totale  e </a:t>
            </a:r>
            <a:r>
              <a:rPr lang="it-IT" sz="2400" dirty="0" err="1">
                <a:latin typeface="Tahoma" pitchFamily="34" charset="0"/>
                <a:cs typeface="+mn-cs"/>
              </a:rPr>
              <a:t>colesterolo-LDL</a:t>
            </a:r>
            <a:r>
              <a:rPr lang="it-IT" sz="2400" dirty="0">
                <a:latin typeface="Tahoma" pitchFamily="34" charset="0"/>
                <a:cs typeface="+mn-cs"/>
              </a:rPr>
              <a:t> in prevenzione primaria e in prevenzione secondaria?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520" y="1340768"/>
            <a:ext cx="4103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b="1" i="1" dirty="0">
                <a:solidFill>
                  <a:srgbClr val="000000"/>
                </a:solidFill>
                <a:latin typeface="Tahoma" pitchFamily="34" charset="0"/>
              </a:rPr>
              <a:t>Per Colesterolo TOTALE: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51520" y="1772816"/>
            <a:ext cx="5529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2400" dirty="0">
                <a:solidFill>
                  <a:srgbClr val="000000"/>
                </a:solidFill>
                <a:latin typeface="Tahoma" pitchFamily="34" charset="0"/>
              </a:rPr>
              <a:t> &lt;200 mg/dl                      desiderabili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51520" y="2132856"/>
            <a:ext cx="6373813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2400" dirty="0">
                <a:solidFill>
                  <a:srgbClr val="000000"/>
                </a:solidFill>
                <a:latin typeface="Tahoma" pitchFamily="34" charset="0"/>
              </a:rPr>
              <a:t> 200-240mg/dl                   borderline/elevati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23528" y="2564904"/>
            <a:ext cx="6394450" cy="4603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Tahoma" pitchFamily="34" charset="0"/>
              </a:rPr>
              <a:t>&gt;</a:t>
            </a:r>
            <a:r>
              <a:rPr lang="it-IT" sz="2400" dirty="0">
                <a:solidFill>
                  <a:srgbClr val="FF0000"/>
                </a:solidFill>
                <a:latin typeface="Tahoma" pitchFamily="34" charset="0"/>
              </a:rPr>
              <a:t>240 mg/dl                      </a:t>
            </a:r>
            <a:r>
              <a:rPr lang="it-IT" sz="2400" dirty="0" err="1">
                <a:solidFill>
                  <a:srgbClr val="FF0000"/>
                </a:solidFill>
                <a:latin typeface="Tahoma" pitchFamily="34" charset="0"/>
              </a:rPr>
              <a:t>ipercolesterolemia</a:t>
            </a:r>
            <a:endParaRPr lang="it-IT" sz="2400" dirty="0">
              <a:solidFill>
                <a:srgbClr val="FF0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280400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2800" b="1" i="1">
                <a:solidFill>
                  <a:srgbClr val="FF3300"/>
                </a:solidFill>
              </a:rPr>
              <a:t>Indice di rischio cardiovascolare</a:t>
            </a:r>
            <a:r>
              <a:rPr lang="it-IT" sz="2800" b="1">
                <a:solidFill>
                  <a:srgbClr val="FF3300"/>
                </a:solidFill>
              </a:rPr>
              <a:t> </a:t>
            </a:r>
          </a:p>
          <a:p>
            <a:pPr algn="just">
              <a:spcBef>
                <a:spcPct val="50000"/>
              </a:spcBef>
            </a:pPr>
            <a:endParaRPr lang="it-IT" sz="2000" b="1">
              <a:solidFill>
                <a:srgbClr val="FF3300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it-IT" sz="2000" b="1">
                <a:solidFill>
                  <a:srgbClr val="FF3300"/>
                </a:solidFill>
              </a:rPr>
              <a:t>Rapporto Col TOT/C HDL</a:t>
            </a:r>
            <a:r>
              <a:rPr lang="it-IT" sz="2000">
                <a:solidFill>
                  <a:srgbClr val="000000"/>
                </a:solidFill>
              </a:rPr>
              <a:t>:  normale se &lt;4;  se &gt;5 il rischio cardiaco è                           moderatamente aumentato.</a:t>
            </a:r>
          </a:p>
          <a:p>
            <a:pPr algn="just">
              <a:spcBef>
                <a:spcPct val="50000"/>
              </a:spcBef>
            </a:pPr>
            <a:r>
              <a:rPr lang="it-IT">
                <a:solidFill>
                  <a:srgbClr val="000000"/>
                </a:solidFill>
              </a:rPr>
              <a:t>(in precedenza veniva considerato C LDL/HDL ma quest’ultimo indice è risultato meno predittivo nei confronti del rischio di CHD)</a:t>
            </a:r>
            <a:r>
              <a:rPr lang="it-IT" sz="2000">
                <a:solidFill>
                  <a:srgbClr val="000000"/>
                </a:solidFill>
              </a:rPr>
              <a:t>.</a:t>
            </a:r>
          </a:p>
          <a:p>
            <a:pPr algn="just">
              <a:spcBef>
                <a:spcPct val="50000"/>
              </a:spcBef>
            </a:pPr>
            <a:endParaRPr lang="it-IT" sz="2000"/>
          </a:p>
        </p:txBody>
      </p:sp>
      <p:graphicFrame>
        <p:nvGraphicFramePr>
          <p:cNvPr id="116982" name="Group 246"/>
          <p:cNvGraphicFramePr>
            <a:graphicFrameLocks noGrp="1"/>
          </p:cNvGraphicFramePr>
          <p:nvPr/>
        </p:nvGraphicFramePr>
        <p:xfrm>
          <a:off x="1547813" y="3357563"/>
          <a:ext cx="5759450" cy="2555559"/>
        </p:xfrm>
        <a:graphic>
          <a:graphicData uri="http://schemas.openxmlformats.org/drawingml/2006/table">
            <a:tbl>
              <a:tblPr/>
              <a:tblGrid>
                <a:gridCol w="2046287"/>
                <a:gridCol w="1852613"/>
                <a:gridCol w="1860550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Colesterolo totale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Colesterolo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HDL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Indice di rischio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190</a:t>
                      </a: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30</a:t>
                      </a: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6</a:t>
                      </a: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250</a:t>
                      </a: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45</a:t>
                      </a: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&gt;5</a:t>
                      </a: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235</a:t>
                      </a: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70</a:t>
                      </a: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3,4</a:t>
                      </a: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195</a:t>
                      </a: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50</a:t>
                      </a: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3,9</a:t>
                      </a: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300</a:t>
                      </a: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45</a:t>
                      </a: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&gt;6</a:t>
                      </a: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210</a:t>
                      </a: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35</a:t>
                      </a: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6</a:t>
                      </a: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9189" name="Text Box 241"/>
          <p:cNvSpPr txBox="1">
            <a:spLocks noChangeArrowheads="1"/>
          </p:cNvSpPr>
          <p:nvPr/>
        </p:nvSpPr>
        <p:spPr bwMode="auto">
          <a:xfrm>
            <a:off x="500063" y="6357938"/>
            <a:ext cx="83518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1200" b="1">
                <a:solidFill>
                  <a:srgbClr val="000000"/>
                </a:solidFill>
                <a:latin typeface="Calibri" pitchFamily="34" charset="0"/>
              </a:rPr>
              <a:t>Da: 2009 Canadian Cardiovascular Society/Canadian guidelines for diagnosis and treatment of </a:t>
            </a:r>
            <a:r>
              <a:rPr lang="en-US" sz="1200" b="1">
                <a:solidFill>
                  <a:srgbClr val="000000"/>
                </a:solidFill>
                <a:latin typeface="Calibri" pitchFamily="34" charset="0"/>
              </a:rPr>
              <a:t>dyslipidemia</a:t>
            </a:r>
            <a:endParaRPr lang="it-IT" sz="1200" b="1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1466850"/>
            <a:ext cx="9017000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3500" y="6032500"/>
            <a:ext cx="9017000" cy="635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spc="-15">
                <a:solidFill>
                  <a:srgbClr val="0070C0"/>
                </a:solidFill>
                <a:latin typeface="Calibri"/>
                <a:ea typeface="Calibri"/>
                <a:cs typeface="+mn-cs"/>
              </a:rPr>
              <a:t>Tabella 16.2</a:t>
            </a:r>
            <a:r>
              <a:rPr lang="it-IT" sz="1400" b="1" spc="-15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 Regime dietetico per la prevenzione dell’aterosclerosi.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6693" r="6693"/>
          <a:stretch>
            <a:fillRect/>
          </a:stretch>
        </p:blipFill>
        <p:spPr>
          <a:xfrm>
            <a:off x="612015" y="9525"/>
            <a:ext cx="791997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7504" y="116632"/>
            <a:ext cx="903649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TRATTAMENTO FARMACOLOGICO DELL’ ATEROSCLEROSI PER RIDURRE  IPERLIPIDEMIE</a:t>
            </a:r>
            <a:endParaRPr lang="it-IT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it-IT" sz="4000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Definizione di </a:t>
            </a:r>
            <a:r>
              <a:rPr lang="it-IT" sz="4000" dirty="0" err="1" smtClean="0">
                <a:solidFill>
                  <a:schemeClr val="accent5">
                    <a:lumMod val="50000"/>
                  </a:schemeClr>
                </a:solidFill>
                <a:effectLst/>
              </a:rPr>
              <a:t>dislipidemia</a:t>
            </a:r>
            <a:endParaRPr lang="it-IT" sz="4000" dirty="0" smtClean="0"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196975"/>
            <a:ext cx="8516938" cy="4824413"/>
          </a:xfrm>
          <a:noFill/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it-IT" sz="2000" smtClean="0">
                <a:solidFill>
                  <a:srgbClr val="000000"/>
                </a:solidFill>
                <a:effectLst/>
              </a:rPr>
              <a:t>Una qualsiasi condizione clinica nella quale sono presenti nel sangue elevate concentrazioni di lipidi (assolute o relative al rischio)</a:t>
            </a:r>
          </a:p>
          <a:p>
            <a:pPr algn="just">
              <a:lnSpc>
                <a:spcPct val="150000"/>
              </a:lnSpc>
            </a:pPr>
            <a:r>
              <a:rPr lang="it-IT" sz="2000" smtClean="0">
                <a:solidFill>
                  <a:srgbClr val="000000"/>
                </a:solidFill>
                <a:effectLst/>
              </a:rPr>
              <a:t>Eccesso di lipidi nel sangue (colesterolo, lipoproteine a bassa densità, trigliceridi)</a:t>
            </a:r>
          </a:p>
          <a:p>
            <a:pPr algn="just">
              <a:lnSpc>
                <a:spcPct val="150000"/>
              </a:lnSpc>
            </a:pPr>
            <a:r>
              <a:rPr lang="it-IT" sz="2000" smtClean="0">
                <a:solidFill>
                  <a:srgbClr val="000000"/>
                </a:solidFill>
                <a:effectLst/>
              </a:rPr>
              <a:t>Assetto non corretto dei grassi nel sangue</a:t>
            </a:r>
          </a:p>
          <a:p>
            <a:pPr algn="just">
              <a:lnSpc>
                <a:spcPct val="150000"/>
              </a:lnSpc>
            </a:pPr>
            <a:r>
              <a:rPr lang="it-IT" sz="2000" smtClean="0">
                <a:solidFill>
                  <a:srgbClr val="000000"/>
                </a:solidFill>
                <a:effectLst/>
              </a:rPr>
              <a:t>Perturbazione del tasso dei lipidi nel sangue </a:t>
            </a:r>
          </a:p>
          <a:p>
            <a:pPr algn="just">
              <a:lnSpc>
                <a:spcPct val="150000"/>
              </a:lnSpc>
            </a:pPr>
            <a:r>
              <a:rPr lang="it-IT" sz="2000" smtClean="0">
                <a:solidFill>
                  <a:srgbClr val="000000"/>
                </a:solidFill>
                <a:effectLst/>
              </a:rPr>
              <a:t>Alterazione patologica del tasso ematico dei grassi (colesterolo e trigliceridi).</a:t>
            </a:r>
          </a:p>
          <a:p>
            <a:pPr algn="just">
              <a:lnSpc>
                <a:spcPct val="150000"/>
              </a:lnSpc>
            </a:pPr>
            <a:r>
              <a:rPr lang="it-IT" sz="2000" smtClean="0">
                <a:solidFill>
                  <a:srgbClr val="000000"/>
                </a:solidFill>
                <a:effectLst/>
              </a:rPr>
              <a:t>Qualunque alterazione del metabolismo lipidico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magine 1"/>
          <p:cNvPicPr>
            <a:picLocks noChangeAspect="1"/>
          </p:cNvPicPr>
          <p:nvPr/>
        </p:nvPicPr>
        <p:blipFill>
          <a:blip r:embed="rId2" cstate="print"/>
          <a:srcRect b="1453"/>
          <a:stretch>
            <a:fillRect/>
          </a:stretch>
        </p:blipFill>
        <p:spPr bwMode="auto">
          <a:xfrm>
            <a:off x="5652120" y="0"/>
            <a:ext cx="2480940" cy="673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28601"/>
            <a:ext cx="3960440" cy="638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0"/>
            <a:ext cx="72199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9725" y="1839913"/>
            <a:ext cx="62023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316409" cy="62373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228921" cy="617169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13387" r="15356"/>
          <a:stretch>
            <a:fillRect/>
          </a:stretch>
        </p:blipFill>
        <p:spPr>
          <a:xfrm>
            <a:off x="1224115" y="9525"/>
            <a:ext cx="651575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bioquimicamedicam4.wikispaces.com/file/view/dislipidemia_(1).jpg/237405943/495x343/dislipidemia_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82621"/>
            <a:ext cx="5836413" cy="404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395536" y="180447"/>
            <a:ext cx="8640960" cy="10163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just" eaLnBrk="0" hangingPunct="0">
              <a:buClr>
                <a:srgbClr val="FF0033"/>
              </a:buClr>
              <a:buSzPct val="145000"/>
              <a:buFont typeface="Monotype Sorts" pitchFamily="2" charset="2"/>
              <a:buNone/>
            </a:pPr>
            <a:r>
              <a:rPr lang="it-IT" sz="2000" dirty="0">
                <a:solidFill>
                  <a:srgbClr val="000000"/>
                </a:solidFill>
                <a:latin typeface="Tahoma" pitchFamily="34" charset="0"/>
              </a:rPr>
              <a:t>L'importanza clinica delle </a:t>
            </a:r>
            <a:r>
              <a:rPr lang="it-IT" sz="2000" dirty="0" err="1">
                <a:solidFill>
                  <a:srgbClr val="000000"/>
                </a:solidFill>
                <a:latin typeface="Tahoma" pitchFamily="34" charset="0"/>
              </a:rPr>
              <a:t>dislipidemie</a:t>
            </a:r>
            <a:r>
              <a:rPr lang="it-IT" sz="2000" dirty="0">
                <a:solidFill>
                  <a:srgbClr val="000000"/>
                </a:solidFill>
                <a:latin typeface="Tahoma" pitchFamily="34" charset="0"/>
              </a:rPr>
              <a:t> deriva dal fatto che esse possono determinare una condizione di elevato rischio per le patologie cardiovascolari e, in alcuni casi, per la pancreatite acuta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23528" y="5229200"/>
            <a:ext cx="8569325" cy="1323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>
                <a:solidFill>
                  <a:srgbClr val="FF0000"/>
                </a:solidFill>
                <a:latin typeface="Tahoma" pitchFamily="34" charset="0"/>
              </a:rPr>
              <a:t>Dimensione del “problema dislipidemia”  in ITALIA</a:t>
            </a:r>
            <a:r>
              <a:rPr lang="it-IT" sz="2000">
                <a:solidFill>
                  <a:srgbClr val="FF3300"/>
                </a:solidFill>
                <a:latin typeface="Tahoma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it-IT" sz="2000">
                <a:solidFill>
                  <a:srgbClr val="000000"/>
                </a:solidFill>
                <a:latin typeface="Tahoma" pitchFamily="34" charset="0"/>
              </a:rPr>
              <a:t>Il 21% degli uomini e il 23% delle donne sono </a:t>
            </a:r>
            <a:r>
              <a:rPr lang="it-IT" sz="2000">
                <a:solidFill>
                  <a:srgbClr val="FF0000"/>
                </a:solidFill>
                <a:latin typeface="Tahoma" pitchFamily="34" charset="0"/>
              </a:rPr>
              <a:t>ipercolesterolemici</a:t>
            </a:r>
            <a:endParaRPr lang="it-IT" sz="2000">
              <a:solidFill>
                <a:srgbClr val="000000"/>
              </a:solidFill>
              <a:latin typeface="Tahoma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t-IT" sz="2000">
                <a:solidFill>
                  <a:srgbClr val="000000"/>
                </a:solidFill>
                <a:latin typeface="Tahoma" pitchFamily="34" charset="0"/>
              </a:rPr>
              <a:t>Il 37% degli uomini e il 34% delle donne è in una condizione </a:t>
            </a:r>
            <a:r>
              <a:rPr lang="it-IT" sz="2000">
                <a:solidFill>
                  <a:srgbClr val="FF0000"/>
                </a:solidFill>
                <a:latin typeface="Tahoma" pitchFamily="34" charset="0"/>
              </a:rPr>
              <a:t>border line</a:t>
            </a:r>
            <a:r>
              <a:rPr lang="it-IT" sz="2000">
                <a:latin typeface="Tahoma" pitchFamily="34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3768" y="116632"/>
            <a:ext cx="5112568" cy="908720"/>
          </a:xfrm>
        </p:spPr>
        <p:txBody>
          <a:bodyPr/>
          <a:lstStyle/>
          <a:p>
            <a:r>
              <a:rPr lang="it-IT" sz="3600" dirty="0"/>
              <a:t>Meccanismo dei fibrati</a:t>
            </a:r>
          </a:p>
        </p:txBody>
      </p:sp>
      <p:pic>
        <p:nvPicPr>
          <p:cNvPr id="15368" name="Picture 8" descr="Fig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7664" y="764704"/>
            <a:ext cx="6316415" cy="3851364"/>
          </a:xfrm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683568" y="4581128"/>
            <a:ext cx="8229600" cy="21602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 fibrati interagiscono tramite recettori nucleari simili a quelli che legano gli ormoni steroidei: i </a:t>
            </a: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PPAR</a:t>
            </a: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</a:t>
            </a:r>
            <a:r>
              <a:rPr kumimoji="0" lang="it-IT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Peroxysome</a:t>
            </a: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proliferative </a:t>
            </a:r>
            <a:r>
              <a:rPr kumimoji="0" lang="it-IT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activated</a:t>
            </a: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it-IT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receptors</a:t>
            </a: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  stesso tipo di recettori sono utilizzati da particolari acidi grassi insaturi (</a:t>
            </a: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omega 3</a:t>
            </a: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 di cui sono ricchi - come trigliceridi - preparati a base di olio di pesce. Esteri etilici di acidi omega 3 sono disponibili in farmacia.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L’attivazione dei PPAR comporta la sintesi di enzimi che aumentano i processi intracellulari degradativi degli acidi grassi, e la lipolisi delle lipoproteine VLDL (maggior sintesi di LPL).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 minore disponibilità di acidi grassi costringe il fegato ad un minore rilascio di VLDL.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Sequestranti degli acidi biliari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76056" y="1700808"/>
            <a:ext cx="3657600" cy="4495800"/>
          </a:xfrm>
        </p:spPr>
        <p:txBody>
          <a:bodyPr/>
          <a:lstStyle/>
          <a:p>
            <a:pPr algn="just"/>
            <a:r>
              <a:rPr lang="it-IT" sz="2000" dirty="0"/>
              <a:t>Sono resine insolubili che non attraversano la parete intestinale.</a:t>
            </a:r>
          </a:p>
          <a:p>
            <a:pPr algn="just"/>
            <a:r>
              <a:rPr lang="it-IT" sz="2000" dirty="0"/>
              <a:t>Hanno un grande numero di cariche positive (ioni ammonio).</a:t>
            </a:r>
          </a:p>
          <a:p>
            <a:pPr algn="just"/>
            <a:r>
              <a:rPr lang="it-IT" sz="2000" dirty="0"/>
              <a:t>Creano forti interazioni elettrostatiche con composti carichi negativamente, come gli acidi biliari, che vengono così trattenuti nel lume intestinale.</a:t>
            </a:r>
          </a:p>
        </p:txBody>
      </p:sp>
      <p:pic>
        <p:nvPicPr>
          <p:cNvPr id="29703" name="Picture 7" descr="fig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1" y="1916832"/>
            <a:ext cx="4118066" cy="3600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/>
              <a:t>Effetti collaterali delle resine a scambio ionico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2000"/>
              <a:t>Non essendo assorbiti danno effetti collaterali localizzati al tratto gastrointestinale (diarrea, stitichezza, crampi addominali, nausea e vomito).</a:t>
            </a:r>
          </a:p>
          <a:p>
            <a:pPr algn="just"/>
            <a:r>
              <a:rPr lang="it-IT" sz="2000"/>
              <a:t>Possono interferire con l’assorbimento di vitamine liposolubili (A, D, K) ed altri farmaci. Può esserci la  necessità di supplementare queste vitamine e assumere gli altri farmaci 1-2 ore prima o 4-6 ore dopo le resine.</a:t>
            </a:r>
          </a:p>
          <a:p>
            <a:pPr algn="just"/>
            <a:r>
              <a:rPr lang="it-IT" sz="2000"/>
              <a:t>Casi di inasprimento di trigliceridemia dovuti a stimolazione della sintesi epatica.</a:t>
            </a:r>
          </a:p>
          <a:p>
            <a:pPr algn="just"/>
            <a:r>
              <a:rPr lang="it-IT" sz="2000"/>
              <a:t>Date le elevate quantità somministrate (12-24 g/die in 2-3 volte 30’ prima o dopo i pasti), non sono sempre tollerate bene dal paziente.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4331" t="4725" r="3937" b="5250"/>
          <a:stretch>
            <a:fillRect/>
          </a:stretch>
        </p:blipFill>
        <p:spPr>
          <a:xfrm>
            <a:off x="396054" y="333494"/>
            <a:ext cx="8387925" cy="6174071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828" y="980728"/>
            <a:ext cx="813088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Rot="1" noChangeArrowheads="1"/>
          </p:cNvSpPr>
          <p:nvPr/>
        </p:nvSpPr>
        <p:spPr bwMode="auto">
          <a:xfrm>
            <a:off x="467544" y="0"/>
            <a:ext cx="822960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t-IT" sz="2800" b="1" kern="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Metabolismo Lipidico</a:t>
            </a:r>
          </a:p>
        </p:txBody>
      </p:sp>
      <p:sp>
        <p:nvSpPr>
          <p:cNvPr id="4" name="Rettangolo 3"/>
          <p:cNvSpPr/>
          <p:nvPr/>
        </p:nvSpPr>
        <p:spPr>
          <a:xfrm>
            <a:off x="539552" y="620688"/>
            <a:ext cx="8064896" cy="8402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it-IT" dirty="0" smtClean="0">
                <a:solidFill>
                  <a:srgbClr val="000000"/>
                </a:solidFill>
              </a:rPr>
              <a:t>I lipidi rappresentano la forma più efficiente di immagazzinamento dell’energia. </a:t>
            </a:r>
          </a:p>
          <a:p>
            <a:pPr algn="just">
              <a:lnSpc>
                <a:spcPct val="90000"/>
              </a:lnSpc>
              <a:defRPr/>
            </a:pPr>
            <a:r>
              <a:rPr lang="it-IT" dirty="0" smtClean="0">
                <a:solidFill>
                  <a:srgbClr val="000000"/>
                </a:solidFill>
              </a:rPr>
              <a:t>In un individuo dal peso corporeo di 70 Kg circa 12 Kg sono costituiti da trigliceridi, depositati nel tessuto adiposo. </a:t>
            </a:r>
          </a:p>
        </p:txBody>
      </p:sp>
      <p:pic>
        <p:nvPicPr>
          <p:cNvPr id="6" name="Slide"/>
          <p:cNvPicPr>
            <a:picLocks noChangeAspect="1"/>
          </p:cNvPicPr>
          <p:nvPr/>
        </p:nvPicPr>
        <p:blipFill>
          <a:blip r:embed="rId2" cstate="print"/>
          <a:srcRect t="7350" b="4200"/>
          <a:stretch>
            <a:fillRect/>
          </a:stretch>
        </p:blipFill>
        <p:spPr>
          <a:xfrm>
            <a:off x="2555776" y="1700808"/>
            <a:ext cx="6444208" cy="4275081"/>
          </a:xfrm>
          <a:prstGeom prst="rect">
            <a:avLst/>
          </a:prstGeom>
        </p:spPr>
      </p:pic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28800"/>
            <a:ext cx="2592288" cy="4752528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eaLnBrk="1" hangingPunct="1"/>
            <a:r>
              <a:rPr lang="it-IT" sz="1400" b="1" dirty="0" smtClean="0">
                <a:solidFill>
                  <a:srgbClr val="FF0000"/>
                </a:solidFill>
                <a:effectLst/>
              </a:rPr>
              <a:t>Acidi grassi</a:t>
            </a:r>
            <a:r>
              <a:rPr lang="it-IT" sz="1400" dirty="0" smtClean="0">
                <a:solidFill>
                  <a:srgbClr val="000000"/>
                </a:solidFill>
                <a:effectLst/>
              </a:rPr>
              <a:t>:</a:t>
            </a:r>
          </a:p>
          <a:p>
            <a:pPr lvl="1" eaLnBrk="1" hangingPunct="1"/>
            <a:r>
              <a:rPr lang="it-IT" sz="1400" dirty="0" smtClean="0">
                <a:solidFill>
                  <a:srgbClr val="000000"/>
                </a:solidFill>
                <a:effectLst/>
              </a:rPr>
              <a:t>costituiti da catene di atomi di Carbonio, di lunghezza variabile, con un funzione </a:t>
            </a:r>
            <a:r>
              <a:rPr lang="it-IT" sz="1400" dirty="0" err="1" smtClean="0">
                <a:solidFill>
                  <a:srgbClr val="000000"/>
                </a:solidFill>
                <a:effectLst/>
              </a:rPr>
              <a:t>ossidrilica</a:t>
            </a:r>
            <a:r>
              <a:rPr lang="it-IT" sz="1400" dirty="0" smtClean="0">
                <a:solidFill>
                  <a:srgbClr val="000000"/>
                </a:solidFill>
                <a:effectLst/>
              </a:rPr>
              <a:t> (R-COOH); sono utilizzati direttamente come fonte di energia;</a:t>
            </a:r>
          </a:p>
          <a:p>
            <a:pPr eaLnBrk="1" hangingPunct="1"/>
            <a:r>
              <a:rPr lang="it-IT" sz="1400" b="1" dirty="0" smtClean="0">
                <a:solidFill>
                  <a:srgbClr val="FF0000"/>
                </a:solidFill>
                <a:effectLst/>
              </a:rPr>
              <a:t>Triglicerid</a:t>
            </a:r>
            <a:r>
              <a:rPr lang="it-IT" sz="1400" dirty="0" smtClean="0">
                <a:solidFill>
                  <a:srgbClr val="FF0000"/>
                </a:solidFill>
                <a:effectLst/>
              </a:rPr>
              <a:t>i</a:t>
            </a:r>
            <a:r>
              <a:rPr lang="it-IT" sz="1400" dirty="0" smtClean="0">
                <a:solidFill>
                  <a:srgbClr val="000000"/>
                </a:solidFill>
                <a:effectLst/>
              </a:rPr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1400" dirty="0" smtClean="0">
                <a:solidFill>
                  <a:srgbClr val="000000"/>
                </a:solidFill>
                <a:effectLst/>
              </a:rPr>
              <a:t>esteri formati da tre molecole di acidi grassi e una di glicerolo; sono una importante forma di deposito dell’energia;</a:t>
            </a:r>
          </a:p>
          <a:p>
            <a:pPr eaLnBrk="1" hangingPunct="1"/>
            <a:r>
              <a:rPr lang="it-IT" sz="1400" b="1" dirty="0" smtClean="0">
                <a:solidFill>
                  <a:srgbClr val="FF0000"/>
                </a:solidFill>
                <a:effectLst/>
              </a:rPr>
              <a:t>Colesterolo</a:t>
            </a:r>
            <a:r>
              <a:rPr lang="it-IT" sz="1400" dirty="0" smtClean="0">
                <a:solidFill>
                  <a:srgbClr val="000000"/>
                </a:solidFill>
                <a:effectLst/>
              </a:rPr>
              <a:t>:</a:t>
            </a:r>
          </a:p>
          <a:p>
            <a:pPr lvl="1" eaLnBrk="1" hangingPunct="1"/>
            <a:r>
              <a:rPr lang="it-IT" sz="1400" dirty="0" smtClean="0">
                <a:solidFill>
                  <a:srgbClr val="000000"/>
                </a:solidFill>
                <a:effectLst/>
              </a:rPr>
              <a:t>alcol a struttura policiclica; </a:t>
            </a:r>
          </a:p>
          <a:p>
            <a:pPr lvl="2" eaLnBrk="1" hangingPunct="1"/>
            <a:r>
              <a:rPr lang="it-IT" sz="1400" dirty="0" smtClean="0">
                <a:solidFill>
                  <a:srgbClr val="000000"/>
                </a:solidFill>
                <a:effectLst/>
              </a:rPr>
              <a:t>costituente delle membrane cellulari;</a:t>
            </a:r>
          </a:p>
          <a:p>
            <a:pPr lvl="2" eaLnBrk="1" hangingPunct="1"/>
            <a:r>
              <a:rPr lang="it-IT" sz="1400" dirty="0" smtClean="0">
                <a:solidFill>
                  <a:srgbClr val="000000"/>
                </a:solidFill>
                <a:effectLst/>
              </a:rPr>
              <a:t>costituente gli ormoni steroidei (ormoni sessuali e della corteccia </a:t>
            </a:r>
            <a:r>
              <a:rPr lang="it-IT" sz="1400" dirty="0" err="1" smtClean="0">
                <a:solidFill>
                  <a:srgbClr val="000000"/>
                </a:solidFill>
                <a:effectLst/>
              </a:rPr>
              <a:t>surrenalica</a:t>
            </a:r>
            <a:r>
              <a:rPr lang="it-IT" sz="1400" dirty="0" smtClean="0">
                <a:solidFill>
                  <a:srgbClr val="000000"/>
                </a:solidFill>
                <a:effectLst/>
              </a:rPr>
              <a:t>);</a:t>
            </a:r>
          </a:p>
          <a:p>
            <a:pPr lvl="2" eaLnBrk="1" hangingPunct="1"/>
            <a:r>
              <a:rPr lang="it-IT" sz="1400" dirty="0" smtClean="0">
                <a:solidFill>
                  <a:srgbClr val="000000"/>
                </a:solidFill>
                <a:effectLst/>
              </a:rPr>
              <a:t>costituente gli acidi biliari;</a:t>
            </a:r>
          </a:p>
          <a:p>
            <a:pPr eaLnBrk="1" hangingPunct="1"/>
            <a:r>
              <a:rPr lang="it-IT" sz="1400" b="1" dirty="0" smtClean="0">
                <a:solidFill>
                  <a:srgbClr val="FF0000"/>
                </a:solidFill>
                <a:effectLst/>
              </a:rPr>
              <a:t>Fosfolipidi e </a:t>
            </a:r>
            <a:r>
              <a:rPr lang="it-IT" sz="1400" b="1" dirty="0" err="1" smtClean="0">
                <a:solidFill>
                  <a:srgbClr val="FF0000"/>
                </a:solidFill>
                <a:effectLst/>
              </a:rPr>
              <a:t>cerebrosid</a:t>
            </a:r>
            <a:r>
              <a:rPr lang="it-IT" sz="1400" dirty="0" err="1" smtClean="0">
                <a:solidFill>
                  <a:srgbClr val="FF0000"/>
                </a:solidFill>
                <a:effectLst/>
              </a:rPr>
              <a:t>i</a:t>
            </a:r>
            <a:r>
              <a:rPr lang="it-IT" sz="1400" dirty="0" smtClean="0">
                <a:solidFill>
                  <a:srgbClr val="000000"/>
                </a:solidFill>
                <a:effectLst/>
              </a:rPr>
              <a:t>:</a:t>
            </a:r>
          </a:p>
          <a:p>
            <a:pPr lvl="1" eaLnBrk="1" hangingPunct="1"/>
            <a:r>
              <a:rPr lang="it-IT" sz="1400" dirty="0" smtClean="0">
                <a:solidFill>
                  <a:srgbClr val="000000"/>
                </a:solidFill>
                <a:effectLst/>
              </a:rPr>
              <a:t>costituenti delle membrane cellulari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60648"/>
            <a:ext cx="8964612" cy="280831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it-IT" b="1" dirty="0" smtClean="0">
                <a:solidFill>
                  <a:srgbClr val="FF0000"/>
                </a:solidFill>
                <a:effectLst/>
                <a:latin typeface="+mj-lt"/>
              </a:rPr>
              <a:t>Assorbimento</a:t>
            </a:r>
            <a:r>
              <a:rPr lang="it-IT" dirty="0" smtClean="0">
                <a:solidFill>
                  <a:srgbClr val="FF0000"/>
                </a:solidFill>
                <a:effectLst/>
              </a:rPr>
              <a:t>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it-IT" sz="2000" i="1" dirty="0" smtClean="0">
                <a:solidFill>
                  <a:srgbClr val="FF0000"/>
                </a:solidFill>
                <a:effectLst/>
              </a:rPr>
              <a:t>(I lipidi introdotti con la dieta sono per lo più Trigliceridi e Colesterolo)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it-IT" sz="2000" dirty="0" smtClean="0">
              <a:effectLst/>
            </a:endParaRPr>
          </a:p>
          <a:p>
            <a:pPr eaLnBrk="1" hangingPunct="1">
              <a:defRPr/>
            </a:pPr>
            <a:r>
              <a:rPr lang="it-IT" sz="2000" dirty="0" smtClean="0">
                <a:solidFill>
                  <a:srgbClr val="000000"/>
                </a:solidFill>
                <a:effectLst/>
              </a:rPr>
              <a:t>Il Colesterolo è assorbito come tale.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sz="2000" dirty="0" smtClean="0">
                <a:solidFill>
                  <a:srgbClr val="000000"/>
                </a:solidFill>
                <a:effectLst/>
              </a:rPr>
              <a:t>I Trigliceridi introdotti con la dieta vengono: scissi nel lume intestinale ad Acidi Grassi e </a:t>
            </a:r>
            <a:r>
              <a:rPr lang="it-IT" sz="2000" dirty="0" err="1" smtClean="0">
                <a:solidFill>
                  <a:srgbClr val="000000"/>
                </a:solidFill>
                <a:effectLst/>
              </a:rPr>
              <a:t>Monogliceridi</a:t>
            </a:r>
            <a:r>
              <a:rPr lang="it-IT" sz="2000" dirty="0" smtClean="0">
                <a:solidFill>
                  <a:srgbClr val="000000"/>
                </a:solidFill>
                <a:effectLst/>
              </a:rPr>
              <a:t> o Glicerolo, assorbiti come Acidi Grassi o come </a:t>
            </a:r>
            <a:r>
              <a:rPr lang="it-IT" sz="2000" dirty="0" err="1" smtClean="0">
                <a:solidFill>
                  <a:srgbClr val="000000"/>
                </a:solidFill>
                <a:effectLst/>
              </a:rPr>
              <a:t>monogliceridi</a:t>
            </a:r>
            <a:r>
              <a:rPr lang="it-IT" sz="2000" dirty="0" smtClean="0">
                <a:solidFill>
                  <a:srgbClr val="000000"/>
                </a:solidFill>
                <a:effectLst/>
              </a:rPr>
              <a:t>, ricombinati nelle cellule della parete intestinale a riformare Trigliceridi, immessi in circolo nei Chilomicroni, captati dal tessuto adiposo tramite la </a:t>
            </a:r>
            <a:r>
              <a:rPr lang="it-IT" sz="2000" dirty="0" err="1" smtClean="0">
                <a:solidFill>
                  <a:srgbClr val="000000"/>
                </a:solidFill>
                <a:effectLst/>
              </a:rPr>
              <a:t>Lipoproteinlipasi</a:t>
            </a:r>
            <a:r>
              <a:rPr lang="it-IT" sz="2000" dirty="0" smtClean="0">
                <a:solidFill>
                  <a:srgbClr val="000000"/>
                </a:solidFill>
                <a:effectLst/>
              </a:rPr>
              <a:t>.</a:t>
            </a:r>
            <a:endParaRPr lang="it-IT" sz="2000" dirty="0" smtClean="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5603" name="Rectangle 3"/>
          <p:cNvSpPr txBox="1">
            <a:spLocks noChangeArrowheads="1"/>
          </p:cNvSpPr>
          <p:nvPr/>
        </p:nvSpPr>
        <p:spPr bwMode="auto">
          <a:xfrm>
            <a:off x="395536" y="5589240"/>
            <a:ext cx="849788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it-IT" sz="2000" b="1" i="1" dirty="0" smtClean="0">
                <a:solidFill>
                  <a:srgbClr val="FF0000"/>
                </a:solidFill>
              </a:rPr>
              <a:t>NB</a:t>
            </a:r>
            <a:r>
              <a:rPr lang="it-IT" sz="2000" b="1" dirty="0" smtClean="0">
                <a:solidFill>
                  <a:srgbClr val="FF0000"/>
                </a:solidFill>
              </a:rPr>
              <a:t>: </a:t>
            </a:r>
            <a:r>
              <a:rPr lang="it-IT" sz="2000" dirty="0" smtClean="0">
                <a:solidFill>
                  <a:srgbClr val="000000"/>
                </a:solidFill>
              </a:rPr>
              <a:t>I </a:t>
            </a:r>
            <a:r>
              <a:rPr lang="it-IT" sz="2000" u="sng" dirty="0">
                <a:solidFill>
                  <a:srgbClr val="000000"/>
                </a:solidFill>
              </a:rPr>
              <a:t>Lipidi</a:t>
            </a:r>
            <a:r>
              <a:rPr lang="it-IT" sz="2000" dirty="0">
                <a:solidFill>
                  <a:srgbClr val="000000"/>
                </a:solidFill>
              </a:rPr>
              <a:t> sono </a:t>
            </a:r>
            <a:r>
              <a:rPr lang="it-IT" sz="2000" i="1" u="sng" dirty="0">
                <a:solidFill>
                  <a:srgbClr val="000000"/>
                </a:solidFill>
              </a:rPr>
              <a:t>non idrosolubili</a:t>
            </a:r>
            <a:r>
              <a:rPr lang="it-IT" sz="2000" dirty="0">
                <a:solidFill>
                  <a:srgbClr val="000000"/>
                </a:solidFill>
              </a:rPr>
              <a:t>, per questo motivo, per poter essere trasportati nel sangue, devono essere legati a proteine </a:t>
            </a:r>
            <a:r>
              <a:rPr lang="it-IT" sz="2000" i="1" dirty="0">
                <a:solidFill>
                  <a:srgbClr val="000000"/>
                </a:solidFill>
              </a:rPr>
              <a:t>(</a:t>
            </a:r>
            <a:r>
              <a:rPr lang="it-IT" sz="2000" i="1" dirty="0" err="1">
                <a:solidFill>
                  <a:srgbClr val="000000"/>
                </a:solidFill>
              </a:rPr>
              <a:t>Apoproteine</a:t>
            </a:r>
            <a:r>
              <a:rPr lang="it-IT" sz="2000" i="1" dirty="0">
                <a:solidFill>
                  <a:srgbClr val="000000"/>
                </a:solidFill>
              </a:rPr>
              <a:t>)</a:t>
            </a:r>
            <a:r>
              <a:rPr lang="it-IT" sz="2000" dirty="0">
                <a:solidFill>
                  <a:srgbClr val="000000"/>
                </a:solidFill>
              </a:rPr>
              <a:t> a formare composti,</a:t>
            </a:r>
            <a:r>
              <a:rPr lang="it-IT" sz="2000" dirty="0"/>
              <a:t> </a:t>
            </a:r>
            <a:r>
              <a:rPr lang="it-IT" sz="2000" u="sng" dirty="0">
                <a:solidFill>
                  <a:srgbClr val="FF0000"/>
                </a:solidFill>
              </a:rPr>
              <a:t>Lipoproteine</a:t>
            </a:r>
            <a:r>
              <a:rPr lang="it-IT" sz="2000" dirty="0">
                <a:solidFill>
                  <a:srgbClr val="000000"/>
                </a:solidFill>
              </a:rPr>
              <a:t>, che sono </a:t>
            </a:r>
            <a:r>
              <a:rPr lang="it-IT" sz="2000" u="sng" dirty="0">
                <a:solidFill>
                  <a:srgbClr val="000000"/>
                </a:solidFill>
              </a:rPr>
              <a:t>idrosolubili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endParaRPr lang="it-IT" sz="2000" i="1" dirty="0">
              <a:solidFill>
                <a:srgbClr val="000000"/>
              </a:solidFill>
            </a:endParaRPr>
          </a:p>
        </p:txBody>
      </p:sp>
      <p:pic>
        <p:nvPicPr>
          <p:cNvPr id="5" name="Picture 2" descr="http://1.bp.blogspot.com/_pmCJE_ne-Go/TSsZy7oApHI/AAAAAAAAAIo/YzifTTWG3u4/s1600/Figura_01.jpg"/>
          <p:cNvPicPr>
            <a:picLocks noChangeAspect="1" noChangeArrowheads="1"/>
          </p:cNvPicPr>
          <p:nvPr/>
        </p:nvPicPr>
        <p:blipFill>
          <a:blip r:embed="rId2" cstate="print"/>
          <a:srcRect t="1077" b="17798"/>
          <a:stretch>
            <a:fillRect/>
          </a:stretch>
        </p:blipFill>
        <p:spPr bwMode="auto">
          <a:xfrm>
            <a:off x="2339752" y="2996952"/>
            <a:ext cx="3816350" cy="248792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4"/>
          <p:cNvSpPr>
            <a:spLocks noChangeArrowheads="1"/>
          </p:cNvSpPr>
          <p:nvPr/>
        </p:nvSpPr>
        <p:spPr bwMode="auto">
          <a:xfrm>
            <a:off x="3203575" y="1773238"/>
            <a:ext cx="1139825" cy="1143000"/>
          </a:xfrm>
          <a:prstGeom prst="ellipse">
            <a:avLst/>
          </a:prstGeom>
          <a:solidFill>
            <a:srgbClr val="FFFF66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rgbClr val="000000"/>
                </a:solidFill>
              </a:rPr>
              <a:t>VLDL</a:t>
            </a:r>
            <a:endParaRPr lang="en-US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8675" name="Oval 5"/>
          <p:cNvSpPr>
            <a:spLocks noChangeArrowheads="1"/>
          </p:cNvSpPr>
          <p:nvPr/>
        </p:nvSpPr>
        <p:spPr bwMode="auto">
          <a:xfrm>
            <a:off x="4643438" y="1916113"/>
            <a:ext cx="990600" cy="990600"/>
          </a:xfrm>
          <a:prstGeom prst="ellipse">
            <a:avLst/>
          </a:prstGeom>
          <a:solidFill>
            <a:srgbClr val="FFFF66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rgbClr val="000000"/>
                </a:solidFill>
              </a:rPr>
              <a:t>IDL</a:t>
            </a:r>
          </a:p>
        </p:txBody>
      </p:sp>
      <p:sp>
        <p:nvSpPr>
          <p:cNvPr id="28676" name="Oval 6"/>
          <p:cNvSpPr>
            <a:spLocks noChangeArrowheads="1"/>
          </p:cNvSpPr>
          <p:nvPr/>
        </p:nvSpPr>
        <p:spPr bwMode="auto">
          <a:xfrm>
            <a:off x="5940425" y="2060575"/>
            <a:ext cx="838200" cy="838200"/>
          </a:xfrm>
          <a:prstGeom prst="ellipse">
            <a:avLst/>
          </a:prstGeom>
          <a:solidFill>
            <a:srgbClr val="FFFF66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rgbClr val="000000"/>
                </a:solidFill>
              </a:rPr>
              <a:t>LDL</a:t>
            </a:r>
          </a:p>
        </p:txBody>
      </p:sp>
      <p:sp>
        <p:nvSpPr>
          <p:cNvPr id="28677" name="Oval 7"/>
          <p:cNvSpPr>
            <a:spLocks noChangeArrowheads="1"/>
          </p:cNvSpPr>
          <p:nvPr/>
        </p:nvSpPr>
        <p:spPr bwMode="auto">
          <a:xfrm>
            <a:off x="7235825" y="2276475"/>
            <a:ext cx="685800" cy="685800"/>
          </a:xfrm>
          <a:prstGeom prst="ellipse">
            <a:avLst/>
          </a:prstGeom>
          <a:solidFill>
            <a:srgbClr val="66FFFF"/>
          </a:solidFill>
          <a:ln w="38100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rgbClr val="000000"/>
                </a:solidFill>
              </a:rPr>
              <a:t>HDL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323850" y="3284538"/>
            <a:ext cx="8351838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Principale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     B-48            B-100         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B-100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       B-100        A-I</a:t>
            </a:r>
          </a:p>
          <a:p>
            <a:pPr eaLnBrk="0" hangingPunct="0">
              <a:defRPr/>
            </a:pP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Apoproteina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+mn-cs"/>
            </a:endParaRPr>
          </a:p>
          <a:p>
            <a:pPr eaLnBrk="0" hangingPunct="0">
              <a:defRPr/>
            </a:pP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Principale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    TG 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(85-90%)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 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TG 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(60-70%)</a:t>
            </a:r>
            <a:r>
              <a:rPr lang="en-US" dirty="0">
                <a:latin typeface="Tahoma" pitchFamily="34" charset="0"/>
                <a:cs typeface="+mn-cs"/>
              </a:rPr>
              <a:t>      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C 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(30%)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	 C 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(50-60%)</a:t>
            </a:r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    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P</a:t>
            </a:r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 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(45-55%)</a:t>
            </a:r>
          </a:p>
          <a:p>
            <a:pPr eaLnBrk="0" hangingPunct="0">
              <a:defRPr/>
            </a:pP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Lipide</a:t>
            </a:r>
            <a:r>
              <a:rPr lang="en-US" sz="2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                          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C   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(20%)</a:t>
            </a:r>
            <a:r>
              <a:rPr lang="en-US" dirty="0">
                <a:latin typeface="Tahoma" pitchFamily="34" charset="0"/>
                <a:cs typeface="+mn-cs"/>
              </a:rPr>
              <a:t>        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TG 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(30%)</a:t>
            </a:r>
            <a:r>
              <a:rPr lang="en-US" dirty="0">
                <a:latin typeface="Tahoma" pitchFamily="34" charset="0"/>
                <a:cs typeface="+mn-cs"/>
              </a:rPr>
              <a:t>    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TG 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(8%)</a:t>
            </a:r>
            <a:r>
              <a:rPr lang="en-US" dirty="0">
                <a:latin typeface="Tahoma" pitchFamily="34" charset="0"/>
                <a:cs typeface="+mn-cs"/>
              </a:rPr>
              <a:t>      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C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 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(20%)</a:t>
            </a:r>
            <a:r>
              <a:rPr lang="en-US" dirty="0">
                <a:solidFill>
                  <a:srgbClr val="FFFF00"/>
                </a:solidFill>
                <a:latin typeface="Tahoma" pitchFamily="34" charset="0"/>
                <a:cs typeface="+mn-cs"/>
              </a:rPr>
              <a:t> 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+mn-cs"/>
            </a:endParaRPr>
          </a:p>
        </p:txBody>
      </p:sp>
      <p:sp>
        <p:nvSpPr>
          <p:cNvPr id="28679" name="Line 9"/>
          <p:cNvSpPr>
            <a:spLocks noChangeShapeType="1"/>
          </p:cNvSpPr>
          <p:nvPr/>
        </p:nvSpPr>
        <p:spPr bwMode="auto">
          <a:xfrm flipV="1">
            <a:off x="250825" y="5300663"/>
            <a:ext cx="83058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468313" y="260350"/>
            <a:ext cx="266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Composizione</a:t>
            </a:r>
            <a:endParaRPr lang="it-IT" sz="2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+mn-cs"/>
            </a:endParaRPr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395288" y="5457825"/>
            <a:ext cx="592772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CM= chilomicroni				TG= trigliceridi</a:t>
            </a:r>
          </a:p>
          <a:p>
            <a:pPr eaLnBrk="0" hangingPunct="0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VLDL= very low density lipoprotein		C= colesterolo</a:t>
            </a:r>
          </a:p>
          <a:p>
            <a:pPr eaLnBrk="0" hangingPunct="0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IDL= intermediate density lipoprotein                              P= proteine</a:t>
            </a:r>
          </a:p>
          <a:p>
            <a:pPr eaLnBrk="0" hangingPunct="0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LDL= low density lipoprotein</a:t>
            </a:r>
          </a:p>
          <a:p>
            <a:pPr eaLnBrk="0" hangingPunct="0"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HDL= high density lipoprotein</a:t>
            </a:r>
          </a:p>
          <a:p>
            <a:pPr eaLnBrk="0" hangingPunct="0">
              <a:defRPr/>
            </a:pPr>
            <a:r>
              <a:rPr lang="en-US" sz="1600">
                <a:latin typeface="Arial" charset="0"/>
                <a:cs typeface="+mn-cs"/>
              </a:rPr>
              <a:t> </a:t>
            </a:r>
          </a:p>
        </p:txBody>
      </p:sp>
      <p:sp>
        <p:nvSpPr>
          <p:cNvPr id="28682" name="Oval 12"/>
          <p:cNvSpPr>
            <a:spLocks noChangeArrowheads="1"/>
          </p:cNvSpPr>
          <p:nvPr/>
        </p:nvSpPr>
        <p:spPr bwMode="auto">
          <a:xfrm>
            <a:off x="1476375" y="1557338"/>
            <a:ext cx="1439863" cy="1371600"/>
          </a:xfrm>
          <a:prstGeom prst="ellipse">
            <a:avLst/>
          </a:prstGeom>
          <a:solidFill>
            <a:srgbClr val="FFFF66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800" dirty="0">
                <a:solidFill>
                  <a:srgbClr val="000000"/>
                </a:solidFill>
              </a:rPr>
              <a:t>CM</a:t>
            </a:r>
          </a:p>
        </p:txBody>
      </p:sp>
      <p:pic>
        <p:nvPicPr>
          <p:cNvPr id="28683" name="Picture 6" descr="Ldl mod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7019925" y="188913"/>
            <a:ext cx="1970088" cy="18923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323528" y="0"/>
            <a:ext cx="288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Metabolismo lipidico</a:t>
            </a: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323528" y="404664"/>
            <a:ext cx="3284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Trasporto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esogeno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dei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lipidi</a:t>
            </a:r>
            <a:endParaRPr lang="it-IT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+mn-cs"/>
            </a:endParaRPr>
          </a:p>
        </p:txBody>
      </p:sp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3" cstate="print">
            <a:lum bright="-12000" contrast="24000"/>
          </a:blip>
          <a:srcRect/>
          <a:stretch>
            <a:fillRect/>
          </a:stretch>
        </p:blipFill>
        <p:spPr bwMode="auto">
          <a:xfrm>
            <a:off x="251520" y="1052736"/>
            <a:ext cx="4164178" cy="402336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1187450" y="1989138"/>
            <a:ext cx="18716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>
              <a:latin typeface="Tahoma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/>
          <a:stretch>
            <a:fillRect/>
          </a:stretch>
        </p:blipFill>
        <p:spPr bwMode="auto">
          <a:xfrm>
            <a:off x="4716016" y="1052736"/>
            <a:ext cx="4309222" cy="319201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580112" y="0"/>
            <a:ext cx="288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Metabolismo lipidico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436096" y="404664"/>
            <a:ext cx="3452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Trasporto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endogeno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dei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lipidi</a:t>
            </a:r>
            <a:endParaRPr lang="it-IT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07504" y="5390109"/>
            <a:ext cx="4355977" cy="146789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marR="0" lvl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it-IT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Chilomicroni:</a:t>
            </a:r>
            <a:r>
              <a:rPr kumimoji="0" lang="it-IT" sz="1600" b="1" i="1" u="none" strike="noStrike" kern="0" cap="none" spc="0" normalizeH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Sono prodotti dalle cellule della parete intestinale assemblando Trigliceridi, Colesterolo e </a:t>
            </a:r>
            <a:r>
              <a:rPr kumimoji="0" lang="it-IT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Apolipoproteine</a:t>
            </a: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prodotte in loco (2).</a:t>
            </a:r>
            <a:r>
              <a:rPr kumimoji="0" lang="it-IT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 circolo sono “alleggerite” dei Trigliceridi ad opera della </a:t>
            </a:r>
            <a:r>
              <a:rPr kumimoji="0" lang="it-IT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LipoProteinLipasi</a:t>
            </a: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(LPL) che è prodotta dagli </a:t>
            </a:r>
            <a:r>
              <a:rPr kumimoji="0" lang="it-IT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adipociti</a:t>
            </a: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e si dispone sui capillari (3).</a:t>
            </a:r>
            <a:r>
              <a:rPr kumimoji="0" lang="it-IT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Nel fegato le </a:t>
            </a:r>
            <a:r>
              <a:rPr kumimoji="0" lang="it-IT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apolipoproteine</a:t>
            </a: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sono metabolizzate, i Trigliceridi, usati, il Colesterolo (di origine alimentare) entra nel pool (5).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572000" y="4221088"/>
            <a:ext cx="4572000" cy="151216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marR="0" lvl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it-IT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VLDL: </a:t>
            </a: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Sono sintetizzate dal fegato, con </a:t>
            </a:r>
            <a:r>
              <a:rPr kumimoji="0" lang="it-IT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apolipoproteine</a:t>
            </a: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prodotte dal fegato (1). Sono molto ricche di Trigliceridi. Cedono i Trigliceridi al tessuto adiposo per opera della LPL. In parte vengono captate dal fegato, dopo aver perso i Trigliceridi, e metabolizzate, in parte diventano LDL (4).</a:t>
            </a:r>
            <a:endParaRPr kumimoji="0" lang="it-IT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572000" y="5345832"/>
            <a:ext cx="4572000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it-IT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LDL: </a:t>
            </a: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Sono ciò che resta delle VLDL perduti molti dei Trigliceridi. Sono molto ricche di Colesterolo. </a:t>
            </a:r>
            <a:r>
              <a:rPr kumimoji="0" lang="it-IT" sz="12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Servono al trasporto del colesterolo dal centro alla periferia</a:t>
            </a: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 Le LDL in eccesso vengono </a:t>
            </a:r>
            <a:r>
              <a:rPr kumimoji="0" lang="it-IT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ricaptate</a:t>
            </a: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dal fegato attraverso un recettore specifico e metabolizzate (solo il fegato può eliminare il colesterolo</a:t>
            </a:r>
            <a:r>
              <a:rPr kumimoji="0" lang="it-IT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). </a:t>
            </a:r>
            <a:r>
              <a:rPr kumimoji="0" lang="it-IT" sz="1200" b="1" i="1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Se la concentrazione eccede la capacità di captazione l’eccesso viene captato dai macrofagi che penetrano attraverso l’endotelio nella parete arteriosa e danno l’avvio al processo di aterosclerosi</a:t>
            </a:r>
            <a:r>
              <a:rPr lang="it-IT" sz="1200" b="1" kern="0" dirty="0" smtClean="0">
                <a:solidFill>
                  <a:srgbClr val="FF0000"/>
                </a:solidFill>
              </a:rPr>
              <a:t>. </a:t>
            </a:r>
            <a:endParaRPr kumimoji="0" lang="it-IT" sz="1200" b="1" i="0" u="sng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1134</Words>
  <Application>Microsoft Office PowerPoint</Application>
  <PresentationFormat>Presentazione su schermo (4:3)</PresentationFormat>
  <Paragraphs>121</Paragraphs>
  <Slides>56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57" baseType="lpstr">
      <vt:lpstr>Tema di Office</vt:lpstr>
      <vt:lpstr>Diapositiva 1</vt:lpstr>
      <vt:lpstr>Diapositiva 2</vt:lpstr>
      <vt:lpstr>Definizione di dislipidemia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Meccanismo dei fibrati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Sequestranti degli acidi biliari</vt:lpstr>
      <vt:lpstr>Effetti collaterali delle resine a scambio ionico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Proprietario</cp:lastModifiedBy>
  <cp:revision>20</cp:revision>
  <dcterms:created xsi:type="dcterms:W3CDTF">2016-08-26T12:31:53Z</dcterms:created>
  <dcterms:modified xsi:type="dcterms:W3CDTF">2016-11-15T17:53:18Z</dcterms:modified>
</cp:coreProperties>
</file>