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62" r:id="rId7"/>
    <p:sldId id="280" r:id="rId8"/>
    <p:sldId id="281" r:id="rId9"/>
    <p:sldId id="282" r:id="rId10"/>
    <p:sldId id="263" r:id="rId11"/>
    <p:sldId id="264" r:id="rId12"/>
    <p:sldId id="266" r:id="rId13"/>
    <p:sldId id="270" r:id="rId14"/>
    <p:sldId id="272" r:id="rId15"/>
    <p:sldId id="273" r:id="rId16"/>
    <p:sldId id="274" r:id="rId17"/>
    <p:sldId id="275" r:id="rId18"/>
    <p:sldId id="277" r:id="rId19"/>
    <p:sldId id="278" r:id="rId20"/>
    <p:sldId id="279" r:id="rId2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374" y="-9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EACA0-D198-472F-ABE9-B7CE28E86D08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F7EE1-51BA-4E08-8597-2BD63D80B47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501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882F73-DB2B-4040-9080-B4FFF5C2DDED}" type="slidenum">
              <a:rPr lang="it-IT" smtClean="0"/>
              <a:pPr/>
              <a:t>1</a:t>
            </a:fld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563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D22706-0B44-488A-85AD-A6D0CEAC90D1}" type="slidenum">
              <a:rPr lang="it-IT" smtClean="0"/>
              <a:pPr/>
              <a:t>10</a:t>
            </a:fld>
            <a:endParaRPr 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573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1D221A-D96A-411B-B75D-76EAA6D77F21}" type="slidenum">
              <a:rPr lang="it-IT" smtClean="0"/>
              <a:pPr/>
              <a:t>11</a:t>
            </a:fld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  <p:sp>
        <p:nvSpPr>
          <p:cNvPr id="593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CE125D-1239-41DE-8E8E-5A0F229B7AB4}" type="slidenum">
              <a:rPr lang="it-IT" smtClean="0"/>
              <a:pPr/>
              <a:t>12</a:t>
            </a:fld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634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09BC8A-91C1-478C-ABFF-B42E87020D60}" type="slidenum">
              <a:rPr lang="it-IT" smtClean="0"/>
              <a:pPr/>
              <a:t>13</a:t>
            </a:fld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655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241C25-58B7-44BF-A446-04AFFDA3E7E5}" type="slidenum">
              <a:rPr lang="it-IT" smtClean="0"/>
              <a:pPr/>
              <a:t>14</a:t>
            </a:fld>
            <a:endParaRPr 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665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860F023-5FEE-4A36-84E0-6E517223BC96}" type="slidenum">
              <a:rPr lang="it-IT" smtClean="0"/>
              <a:pPr/>
              <a:t>15</a:t>
            </a:fld>
            <a:endParaRPr lang="it-I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675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FE1FD9-4223-49F2-BD46-962CFCB90BC0}" type="slidenum">
              <a:rPr lang="it-IT" smtClean="0"/>
              <a:pPr/>
              <a:t>16</a:t>
            </a:fld>
            <a:endParaRPr lang="it-I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696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439BC8-5D70-48CA-A1FA-375B9C8FB8E4}" type="slidenum">
              <a:rPr lang="it-IT" smtClean="0"/>
              <a:pPr/>
              <a:t>18</a:t>
            </a:fld>
            <a:endParaRPr lang="it-I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7066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DFD0C7-AF20-46A6-882A-EF431FD2FAE4}" type="slidenum">
              <a:rPr lang="it-IT" smtClean="0"/>
              <a:pPr/>
              <a:t>19</a:t>
            </a:fld>
            <a:endParaRPr lang="it-IT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716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9F5089A-7946-4AD8-BE0B-F6B8BBE5AA3D}" type="slidenum">
              <a:rPr lang="it-IT" smtClean="0"/>
              <a:pPr/>
              <a:t>20</a:t>
            </a:fld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512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2388D6D-3AA0-407D-BD56-3D4E5D3BFE2F}" type="slidenum">
              <a:rPr lang="it-IT" smtClean="0"/>
              <a:pPr/>
              <a:t>2</a:t>
            </a:fld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522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F6322C5-6DDF-40BD-A269-2A32D6E0CAB2}" type="slidenum">
              <a:rPr lang="it-IT" smtClean="0"/>
              <a:pPr/>
              <a:t>3</a:t>
            </a:fld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5325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2C2582-01E1-47EA-955D-44D98A2075DC}" type="slidenum">
              <a:rPr lang="it-IT" smtClean="0"/>
              <a:pPr/>
              <a:t>4</a:t>
            </a:fld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542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3A2314-7EFE-469B-AC1A-442717AFB6D9}" type="slidenum">
              <a:rPr lang="it-IT" smtClean="0"/>
              <a:pPr/>
              <a:t>5</a:t>
            </a:fld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5530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3FF43F-B4D4-490D-90B4-E016BB5B28BF}" type="slidenum">
              <a:rPr lang="it-IT" smtClean="0"/>
              <a:pPr/>
              <a:t>6</a:t>
            </a:fld>
            <a:endParaRPr 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3005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B52F04-A3BA-43EE-B6AF-88D6B05A307C}" type="slidenum">
              <a:rPr lang="it-IT" smtClean="0"/>
              <a:pPr/>
              <a:t>7</a:t>
            </a:fld>
            <a:endParaRPr 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310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F8BDA3-F5B2-43A9-BF46-1F622C693507}" type="slidenum">
              <a:rPr lang="it-IT" smtClean="0"/>
              <a:pPr/>
              <a:t>8</a:t>
            </a:fld>
            <a:endParaRPr 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208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33A25FD-2FF4-43D1-8CD4-FD1B083516FC}" type="slidenum">
              <a:rPr lang="it-IT" smtClean="0"/>
              <a:pPr/>
              <a:t>9</a:t>
            </a:fld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A62F-217F-4F02-96AD-FA93EF14177E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84CDD-F7EC-4A18-B820-9D124D3DAEC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A62F-217F-4F02-96AD-FA93EF14177E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84CDD-F7EC-4A18-B820-9D124D3DAEC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A62F-217F-4F02-96AD-FA93EF14177E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84CDD-F7EC-4A18-B820-9D124D3DAEC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68313" y="404813"/>
            <a:ext cx="8229600" cy="591185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A62F-217F-4F02-96AD-FA93EF14177E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84CDD-F7EC-4A18-B820-9D124D3DAEC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A62F-217F-4F02-96AD-FA93EF14177E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84CDD-F7EC-4A18-B820-9D124D3DAEC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A62F-217F-4F02-96AD-FA93EF14177E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84CDD-F7EC-4A18-B820-9D124D3DAEC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A62F-217F-4F02-96AD-FA93EF14177E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84CDD-F7EC-4A18-B820-9D124D3DAEC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A62F-217F-4F02-96AD-FA93EF14177E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84CDD-F7EC-4A18-B820-9D124D3DAEC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A62F-217F-4F02-96AD-FA93EF14177E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84CDD-F7EC-4A18-B820-9D124D3DAEC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A62F-217F-4F02-96AD-FA93EF14177E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84CDD-F7EC-4A18-B820-9D124D3DAEC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A62F-217F-4F02-96AD-FA93EF14177E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84CDD-F7EC-4A18-B820-9D124D3DAEC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7A62F-217F-4F02-96AD-FA93EF14177E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84CDD-F7EC-4A18-B820-9D124D3DAEC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2486025" y="312738"/>
            <a:ext cx="4171950" cy="4572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400" b="1"/>
              <a:t>TESSUTO CONNETTIVO</a:t>
            </a:r>
          </a:p>
        </p:txBody>
      </p:sp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360363" y="1050925"/>
            <a:ext cx="8642350" cy="400050"/>
          </a:xfrm>
          <a:prstGeom prst="rect">
            <a:avLst/>
          </a:prstGeom>
          <a:solidFill>
            <a:srgbClr val="FFFF99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/>
              <a:t>CELLULE SPARSE + ABBONDANTE MATERIALE EXTRACELLULARE</a:t>
            </a:r>
          </a:p>
        </p:txBody>
      </p:sp>
      <p:sp>
        <p:nvSpPr>
          <p:cNvPr id="9220" name="Oval 7"/>
          <p:cNvSpPr>
            <a:spLocks noChangeArrowheads="1"/>
          </p:cNvSpPr>
          <p:nvPr/>
        </p:nvSpPr>
        <p:spPr bwMode="auto">
          <a:xfrm>
            <a:off x="1271588" y="1733550"/>
            <a:ext cx="346075" cy="357188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b="1"/>
              <a:t>1</a:t>
            </a:r>
          </a:p>
        </p:txBody>
      </p:sp>
      <p:sp>
        <p:nvSpPr>
          <p:cNvPr id="9221" name="Text Box 9"/>
          <p:cNvSpPr txBox="1">
            <a:spLocks noChangeArrowheads="1"/>
          </p:cNvSpPr>
          <p:nvPr/>
        </p:nvSpPr>
        <p:spPr bwMode="auto">
          <a:xfrm>
            <a:off x="1758950" y="1771650"/>
            <a:ext cx="3619500" cy="39687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COMPONENTE CELLULARE</a:t>
            </a:r>
          </a:p>
        </p:txBody>
      </p:sp>
      <p:sp>
        <p:nvSpPr>
          <p:cNvPr id="9222" name="Oval 10"/>
          <p:cNvSpPr>
            <a:spLocks noChangeArrowheads="1"/>
          </p:cNvSpPr>
          <p:nvPr/>
        </p:nvSpPr>
        <p:spPr bwMode="auto">
          <a:xfrm>
            <a:off x="1271588" y="2451100"/>
            <a:ext cx="344487" cy="357188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b="1"/>
              <a:t>2</a:t>
            </a:r>
          </a:p>
        </p:txBody>
      </p:sp>
      <p:sp>
        <p:nvSpPr>
          <p:cNvPr id="9223" name="Text Box 11"/>
          <p:cNvSpPr txBox="1">
            <a:spLocks noChangeArrowheads="1"/>
          </p:cNvSpPr>
          <p:nvPr/>
        </p:nvSpPr>
        <p:spPr bwMode="auto">
          <a:xfrm>
            <a:off x="1730375" y="2424113"/>
            <a:ext cx="4483100" cy="39687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COMPONENTE EXTRACELLULARE</a:t>
            </a:r>
          </a:p>
        </p:txBody>
      </p:sp>
      <p:sp>
        <p:nvSpPr>
          <p:cNvPr id="9224" name="Line 12"/>
          <p:cNvSpPr>
            <a:spLocks noChangeShapeType="1"/>
          </p:cNvSpPr>
          <p:nvPr/>
        </p:nvSpPr>
        <p:spPr bwMode="auto">
          <a:xfrm flipH="1">
            <a:off x="2605088" y="2825750"/>
            <a:ext cx="960437" cy="776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225" name="Line 13"/>
          <p:cNvSpPr>
            <a:spLocks noChangeShapeType="1"/>
          </p:cNvSpPr>
          <p:nvPr/>
        </p:nvSpPr>
        <p:spPr bwMode="auto">
          <a:xfrm>
            <a:off x="4811713" y="2844800"/>
            <a:ext cx="1071562" cy="793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226" name="Rectangle 14"/>
          <p:cNvSpPr>
            <a:spLocks noChangeArrowheads="1"/>
          </p:cNvSpPr>
          <p:nvPr/>
        </p:nvSpPr>
        <p:spPr bwMode="auto">
          <a:xfrm>
            <a:off x="1276350" y="3614738"/>
            <a:ext cx="2128838" cy="82550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/>
              <a:t>SOSTANZA </a:t>
            </a:r>
          </a:p>
          <a:p>
            <a:pPr algn="ctr"/>
            <a:r>
              <a:rPr lang="it-IT" sz="1800"/>
              <a:t>FONDAMENTALE</a:t>
            </a:r>
          </a:p>
          <a:p>
            <a:pPr algn="ctr"/>
            <a:r>
              <a:rPr lang="it-IT" sz="1800"/>
              <a:t>AMORFA</a:t>
            </a:r>
          </a:p>
        </p:txBody>
      </p:sp>
      <p:sp>
        <p:nvSpPr>
          <p:cNvPr id="9227" name="Rectangle 16"/>
          <p:cNvSpPr>
            <a:spLocks noChangeArrowheads="1"/>
          </p:cNvSpPr>
          <p:nvPr/>
        </p:nvSpPr>
        <p:spPr bwMode="auto">
          <a:xfrm>
            <a:off x="4791075" y="3657600"/>
            <a:ext cx="2128838" cy="82550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/>
              <a:t>COMPONENTE</a:t>
            </a:r>
          </a:p>
          <a:p>
            <a:pPr algn="ctr"/>
            <a:r>
              <a:rPr lang="it-IT" sz="1800"/>
              <a:t>FIBROSA O </a:t>
            </a:r>
          </a:p>
          <a:p>
            <a:pPr algn="ctr"/>
            <a:r>
              <a:rPr lang="it-IT" sz="1800"/>
              <a:t>FIBRILLARE</a:t>
            </a:r>
          </a:p>
        </p:txBody>
      </p:sp>
      <p:sp>
        <p:nvSpPr>
          <p:cNvPr id="9228" name="Oval 17"/>
          <p:cNvSpPr>
            <a:spLocks noChangeArrowheads="1"/>
          </p:cNvSpPr>
          <p:nvPr/>
        </p:nvSpPr>
        <p:spPr bwMode="auto">
          <a:xfrm>
            <a:off x="811213" y="4786313"/>
            <a:ext cx="2987675" cy="6000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600"/>
              <a:t>RESISTENZA ALLA </a:t>
            </a:r>
          </a:p>
          <a:p>
            <a:pPr algn="ctr"/>
            <a:r>
              <a:rPr lang="it-IT" sz="1600"/>
              <a:t>COMPRESSIONE</a:t>
            </a:r>
          </a:p>
        </p:txBody>
      </p:sp>
      <p:sp>
        <p:nvSpPr>
          <p:cNvPr id="9229" name="Oval 19"/>
          <p:cNvSpPr>
            <a:spLocks noChangeArrowheads="1"/>
          </p:cNvSpPr>
          <p:nvPr/>
        </p:nvSpPr>
        <p:spPr bwMode="auto">
          <a:xfrm>
            <a:off x="4403725" y="4802188"/>
            <a:ext cx="2987675" cy="6000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600"/>
              <a:t>RESISTENZA ALLA </a:t>
            </a:r>
          </a:p>
          <a:p>
            <a:pPr algn="ctr"/>
            <a:r>
              <a:rPr lang="it-IT" sz="1600"/>
              <a:t>TRAZIONE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Marina Zweyer\Documenti\Immagini\img679.jpg"/>
          <p:cNvPicPr>
            <a:picLocks noChangeAspect="1" noChangeArrowheads="1"/>
          </p:cNvPicPr>
          <p:nvPr/>
        </p:nvPicPr>
        <p:blipFill>
          <a:blip r:embed="rId3" cstate="print"/>
          <a:srcRect l="11478" t="1852" r="5739" b="29787"/>
          <a:stretch>
            <a:fillRect/>
          </a:stretch>
        </p:blipFill>
        <p:spPr bwMode="auto">
          <a:xfrm>
            <a:off x="1866900" y="309563"/>
            <a:ext cx="5486400" cy="6129337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546100" y="206375"/>
            <a:ext cx="8088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chemeClr val="accent2"/>
                </a:solidFill>
              </a:rPr>
              <a:t>COMPONENTE AMORFA DEL TESSUTO CONNETTIVO</a:t>
            </a: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4324350" y="703263"/>
            <a:ext cx="4594225" cy="7254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 dirty="0"/>
              <a:t>PERMEABILITA’: DIFFUSIONE </a:t>
            </a:r>
            <a:r>
              <a:rPr lang="it-IT" sz="1800" dirty="0" err="1"/>
              <a:t>DI</a:t>
            </a:r>
            <a:r>
              <a:rPr lang="it-IT" sz="1800" dirty="0"/>
              <a:t> GAS E </a:t>
            </a:r>
          </a:p>
          <a:p>
            <a:pPr algn="ctr"/>
            <a:r>
              <a:rPr lang="it-IT" sz="1800" dirty="0"/>
              <a:t>SOSTANZE METABOLICHE</a:t>
            </a:r>
          </a:p>
        </p:txBody>
      </p:sp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581025" y="601663"/>
            <a:ext cx="3359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solidFill>
                  <a:schemeClr val="accent2"/>
                </a:solidFill>
              </a:rPr>
              <a:t>O</a:t>
            </a:r>
          </a:p>
          <a:p>
            <a:r>
              <a:rPr lang="it-IT" sz="1800">
                <a:solidFill>
                  <a:schemeClr val="accent2"/>
                </a:solidFill>
              </a:rPr>
              <a:t>MATRICE AMORFA </a:t>
            </a:r>
          </a:p>
          <a:p>
            <a:r>
              <a:rPr lang="it-IT" sz="1800">
                <a:solidFill>
                  <a:schemeClr val="accent2"/>
                </a:solidFill>
              </a:rPr>
              <a:t>O</a:t>
            </a:r>
          </a:p>
          <a:p>
            <a:r>
              <a:rPr lang="it-IT" sz="1800">
                <a:solidFill>
                  <a:schemeClr val="accent2"/>
                </a:solidFill>
              </a:rPr>
              <a:t>SOSTANZA FONDAMENTALE</a:t>
            </a:r>
          </a:p>
        </p:txBody>
      </p:sp>
      <p:sp>
        <p:nvSpPr>
          <p:cNvPr id="15365" name="Oval 8"/>
          <p:cNvSpPr>
            <a:spLocks noChangeArrowheads="1"/>
          </p:cNvSpPr>
          <p:nvPr/>
        </p:nvSpPr>
        <p:spPr bwMode="auto">
          <a:xfrm>
            <a:off x="568325" y="2174875"/>
            <a:ext cx="4159250" cy="55721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/>
              <a:t>ASPETTO GELATINOSO / VISCOSO</a:t>
            </a:r>
          </a:p>
        </p:txBody>
      </p:sp>
      <p:sp>
        <p:nvSpPr>
          <p:cNvPr id="15366" name="Rectangle 10"/>
          <p:cNvSpPr>
            <a:spLocks noChangeArrowheads="1"/>
          </p:cNvSpPr>
          <p:nvPr/>
        </p:nvSpPr>
        <p:spPr bwMode="auto">
          <a:xfrm>
            <a:off x="523875" y="3155950"/>
            <a:ext cx="2476500" cy="1728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15000"/>
              </a:lnSpc>
            </a:pPr>
            <a:r>
              <a:rPr lang="it-IT" sz="1800" dirty="0"/>
              <a:t>FASE ACQUOSA</a:t>
            </a:r>
          </a:p>
          <a:p>
            <a:pPr algn="ctr">
              <a:lnSpc>
                <a:spcPct val="115000"/>
              </a:lnSpc>
            </a:pPr>
            <a:r>
              <a:rPr lang="it-IT" sz="1800" dirty="0"/>
              <a:t>DISPERDENTE: </a:t>
            </a:r>
          </a:p>
          <a:p>
            <a:pPr algn="ctr">
              <a:lnSpc>
                <a:spcPct val="115000"/>
              </a:lnSpc>
            </a:pPr>
            <a:r>
              <a:rPr lang="it-IT" sz="1800" dirty="0"/>
              <a:t>H</a:t>
            </a:r>
            <a:r>
              <a:rPr lang="it-IT" sz="1800" baseline="-25000" dirty="0"/>
              <a:t>2</a:t>
            </a:r>
            <a:r>
              <a:rPr lang="it-IT" sz="1800" dirty="0"/>
              <a:t>O / GAS</a:t>
            </a:r>
          </a:p>
          <a:p>
            <a:pPr algn="ctr">
              <a:lnSpc>
                <a:spcPct val="115000"/>
              </a:lnSpc>
            </a:pPr>
            <a:r>
              <a:rPr lang="it-IT" sz="1800" dirty="0"/>
              <a:t>ELETTROLITI</a:t>
            </a:r>
          </a:p>
        </p:txBody>
      </p:sp>
      <p:sp>
        <p:nvSpPr>
          <p:cNvPr id="15367" name="Line 12"/>
          <p:cNvSpPr>
            <a:spLocks noChangeShapeType="1"/>
          </p:cNvSpPr>
          <p:nvPr/>
        </p:nvSpPr>
        <p:spPr bwMode="auto">
          <a:xfrm>
            <a:off x="1762125" y="4884738"/>
            <a:ext cx="0" cy="412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5368" name="Rectangle 13"/>
          <p:cNvSpPr>
            <a:spLocks noChangeArrowheads="1"/>
          </p:cNvSpPr>
          <p:nvPr/>
        </p:nvSpPr>
        <p:spPr bwMode="auto">
          <a:xfrm>
            <a:off x="612775" y="5297488"/>
            <a:ext cx="2319338" cy="9255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 dirty="0"/>
              <a:t>LIQUIDO</a:t>
            </a:r>
          </a:p>
          <a:p>
            <a:pPr algn="ctr"/>
            <a:r>
              <a:rPr lang="it-IT" sz="1800" dirty="0"/>
              <a:t>TISSUTALE O</a:t>
            </a:r>
          </a:p>
          <a:p>
            <a:pPr algn="ctr"/>
            <a:r>
              <a:rPr lang="it-IT" sz="1800" dirty="0"/>
              <a:t>INTERSTIZIALE</a:t>
            </a:r>
          </a:p>
        </p:txBody>
      </p:sp>
      <p:sp>
        <p:nvSpPr>
          <p:cNvPr id="15369" name="Rectangle 15"/>
          <p:cNvSpPr>
            <a:spLocks noChangeArrowheads="1"/>
          </p:cNvSpPr>
          <p:nvPr/>
        </p:nvSpPr>
        <p:spPr bwMode="auto">
          <a:xfrm>
            <a:off x="6223000" y="3214688"/>
            <a:ext cx="2476500" cy="17287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15000"/>
              </a:lnSpc>
            </a:pPr>
            <a:r>
              <a:rPr lang="it-IT" sz="1800" dirty="0"/>
              <a:t>FASE DISPERSA: </a:t>
            </a:r>
          </a:p>
          <a:p>
            <a:pPr algn="ctr">
              <a:lnSpc>
                <a:spcPct val="95000"/>
              </a:lnSpc>
            </a:pPr>
            <a:r>
              <a:rPr lang="it-IT" sz="1800" dirty="0"/>
              <a:t>-ENZIMI</a:t>
            </a:r>
          </a:p>
          <a:p>
            <a:pPr algn="ctr">
              <a:lnSpc>
                <a:spcPct val="95000"/>
              </a:lnSpc>
            </a:pPr>
            <a:r>
              <a:rPr lang="it-IT" sz="1800" dirty="0"/>
              <a:t>-PROTEOGLICANI</a:t>
            </a:r>
          </a:p>
          <a:p>
            <a:pPr algn="ctr">
              <a:lnSpc>
                <a:spcPct val="95000"/>
              </a:lnSpc>
            </a:pPr>
            <a:r>
              <a:rPr lang="it-IT" sz="1800" dirty="0"/>
              <a:t>-GLICOPROTEINE</a:t>
            </a:r>
          </a:p>
          <a:p>
            <a:pPr algn="ctr">
              <a:lnSpc>
                <a:spcPct val="95000"/>
              </a:lnSpc>
            </a:pPr>
            <a:r>
              <a:rPr lang="it-IT" sz="1800" dirty="0"/>
              <a:t>-GLICOPROTEINE </a:t>
            </a:r>
          </a:p>
          <a:p>
            <a:pPr algn="ctr">
              <a:lnSpc>
                <a:spcPct val="95000"/>
              </a:lnSpc>
            </a:pPr>
            <a:r>
              <a:rPr lang="it-IT" sz="1800" dirty="0" err="1"/>
              <a:t>DI</a:t>
            </a:r>
            <a:r>
              <a:rPr lang="it-IT" sz="1800" dirty="0"/>
              <a:t> ADESIONE</a:t>
            </a:r>
          </a:p>
        </p:txBody>
      </p:sp>
      <p:sp>
        <p:nvSpPr>
          <p:cNvPr id="15370" name="Line 16"/>
          <p:cNvSpPr>
            <a:spLocks noChangeShapeType="1"/>
          </p:cNvSpPr>
          <p:nvPr/>
        </p:nvSpPr>
        <p:spPr bwMode="auto">
          <a:xfrm>
            <a:off x="7461250" y="4943475"/>
            <a:ext cx="0" cy="412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5371" name="Rectangle 17"/>
          <p:cNvSpPr>
            <a:spLocks noChangeArrowheads="1"/>
          </p:cNvSpPr>
          <p:nvPr/>
        </p:nvSpPr>
        <p:spPr bwMode="auto">
          <a:xfrm>
            <a:off x="6311900" y="5356225"/>
            <a:ext cx="2319338" cy="8032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 dirty="0"/>
              <a:t>SINTETIZZATI DAI</a:t>
            </a:r>
          </a:p>
          <a:p>
            <a:pPr algn="ctr"/>
            <a:r>
              <a:rPr lang="it-IT" sz="1800" dirty="0"/>
              <a:t>FIBROBLASTI</a:t>
            </a:r>
          </a:p>
        </p:txBody>
      </p:sp>
      <p:sp>
        <p:nvSpPr>
          <p:cNvPr id="15372" name="Rectangle 18"/>
          <p:cNvSpPr>
            <a:spLocks noChangeArrowheads="1"/>
          </p:cNvSpPr>
          <p:nvPr/>
        </p:nvSpPr>
        <p:spPr bwMode="auto">
          <a:xfrm>
            <a:off x="3490913" y="4584700"/>
            <a:ext cx="2219325" cy="1882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800" dirty="0"/>
              <a:t>OSTACOLO ALLA</a:t>
            </a:r>
          </a:p>
          <a:p>
            <a:pPr algn="ctr"/>
            <a:r>
              <a:rPr lang="it-IT" sz="1800" dirty="0"/>
              <a:t>DIFFUSIONE </a:t>
            </a:r>
            <a:r>
              <a:rPr lang="it-IT" sz="1800" dirty="0" err="1"/>
              <a:t>DI</a:t>
            </a:r>
            <a:r>
              <a:rPr lang="it-IT" sz="1800" dirty="0"/>
              <a:t> </a:t>
            </a:r>
          </a:p>
          <a:p>
            <a:pPr algn="ctr"/>
            <a:r>
              <a:rPr lang="it-IT" sz="1800" dirty="0"/>
              <a:t>MICROORGANISMI</a:t>
            </a:r>
          </a:p>
          <a:p>
            <a:pPr algn="ctr"/>
            <a:r>
              <a:rPr lang="it-IT" sz="1800" dirty="0"/>
              <a:t>E CELLULE</a:t>
            </a:r>
          </a:p>
          <a:p>
            <a:pPr algn="ctr"/>
            <a:r>
              <a:rPr lang="it-IT" sz="1800" dirty="0"/>
              <a:t>NEOPLASTICHE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tecn lab 13\molecole\img665.jpg"/>
          <p:cNvPicPr>
            <a:picLocks noChangeAspect="1" noChangeArrowheads="1"/>
          </p:cNvPicPr>
          <p:nvPr/>
        </p:nvPicPr>
        <p:blipFill>
          <a:blip r:embed="rId3" cstate="print"/>
          <a:srcRect l="69652" t="41411" b="40007"/>
          <a:stretch>
            <a:fillRect/>
          </a:stretch>
        </p:blipFill>
        <p:spPr bwMode="auto">
          <a:xfrm>
            <a:off x="2286000" y="4379913"/>
            <a:ext cx="4686300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D:\tecn lab 13\molecole\img666.jpg"/>
          <p:cNvPicPr>
            <a:picLocks noChangeAspect="1" noChangeArrowheads="1"/>
          </p:cNvPicPr>
          <p:nvPr/>
        </p:nvPicPr>
        <p:blipFill>
          <a:blip r:embed="rId4" cstate="print"/>
          <a:srcRect l="65572" t="12814" r="4668" b="59915"/>
          <a:stretch>
            <a:fillRect/>
          </a:stretch>
        </p:blipFill>
        <p:spPr bwMode="auto">
          <a:xfrm>
            <a:off x="1665288" y="377825"/>
            <a:ext cx="5856287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387350" y="71438"/>
            <a:ext cx="4770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663300"/>
                </a:solidFill>
              </a:rPr>
              <a:t>GLICOPROTEINE DI ADESIONE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1979712" y="548680"/>
            <a:ext cx="229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/>
              <a:t>SINTETIZZATE DAI </a:t>
            </a:r>
          </a:p>
          <a:p>
            <a:r>
              <a:rPr lang="it-IT" sz="1800"/>
              <a:t>FIBROBLASTI</a:t>
            </a:r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546100" y="1493838"/>
            <a:ext cx="3925888" cy="59213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1800">
                <a:solidFill>
                  <a:srgbClr val="663300"/>
                </a:solidFill>
              </a:rPr>
              <a:t>ADESIONE CELLULA - MATRICE</a:t>
            </a:r>
          </a:p>
        </p:txBody>
      </p:sp>
      <p:sp>
        <p:nvSpPr>
          <p:cNvPr id="21510" name="Line 9"/>
          <p:cNvSpPr>
            <a:spLocks noChangeShapeType="1"/>
          </p:cNvSpPr>
          <p:nvPr/>
        </p:nvSpPr>
        <p:spPr bwMode="auto">
          <a:xfrm>
            <a:off x="1582738" y="490538"/>
            <a:ext cx="0" cy="1003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1511" name="Rectangle 10"/>
          <p:cNvSpPr>
            <a:spLocks noChangeArrowheads="1"/>
          </p:cNvSpPr>
          <p:nvPr/>
        </p:nvSpPr>
        <p:spPr bwMode="auto">
          <a:xfrm>
            <a:off x="467544" y="3356992"/>
            <a:ext cx="2019300" cy="55721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1800">
                <a:solidFill>
                  <a:srgbClr val="663300"/>
                </a:solidFill>
              </a:rPr>
              <a:t>FIBRONECTINA</a:t>
            </a:r>
          </a:p>
        </p:txBody>
      </p:sp>
      <p:sp>
        <p:nvSpPr>
          <p:cNvPr id="21512" name="Text Box 12"/>
          <p:cNvSpPr txBox="1">
            <a:spLocks noChangeArrowheads="1"/>
          </p:cNvSpPr>
          <p:nvPr/>
        </p:nvSpPr>
        <p:spPr bwMode="auto">
          <a:xfrm>
            <a:off x="2699792" y="3284984"/>
            <a:ext cx="44058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dirty="0"/>
              <a:t>GROSSO DIMERO CHE LEGA </a:t>
            </a:r>
            <a:r>
              <a:rPr lang="it-IT" sz="1800" dirty="0" smtClean="0"/>
              <a:t>LA</a:t>
            </a:r>
            <a:endParaRPr lang="it-IT" sz="1800" dirty="0"/>
          </a:p>
          <a:p>
            <a:r>
              <a:rPr lang="it-IT" sz="1800" dirty="0"/>
              <a:t>MEMBRANA DELLE CELLULE COL </a:t>
            </a:r>
            <a:r>
              <a:rPr lang="it-IT" sz="1800" dirty="0">
                <a:solidFill>
                  <a:srgbClr val="FF0000"/>
                </a:solidFill>
              </a:rPr>
              <a:t>COLLAGENE</a:t>
            </a:r>
          </a:p>
          <a:p>
            <a:r>
              <a:rPr lang="it-IT" sz="1800" dirty="0"/>
              <a:t>E I </a:t>
            </a:r>
            <a:r>
              <a:rPr lang="it-IT" sz="1800" dirty="0">
                <a:solidFill>
                  <a:srgbClr val="FF0000"/>
                </a:solidFill>
              </a:rPr>
              <a:t>GLICOSAMINOGLICANI</a:t>
            </a:r>
          </a:p>
        </p:txBody>
      </p:sp>
      <p:sp>
        <p:nvSpPr>
          <p:cNvPr id="21515" name="Rectangle 15"/>
          <p:cNvSpPr>
            <a:spLocks noChangeArrowheads="1"/>
          </p:cNvSpPr>
          <p:nvPr/>
        </p:nvSpPr>
        <p:spPr bwMode="auto">
          <a:xfrm>
            <a:off x="604838" y="4641850"/>
            <a:ext cx="2152650" cy="5921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1800">
                <a:solidFill>
                  <a:srgbClr val="663300"/>
                </a:solidFill>
              </a:rPr>
              <a:t>CONDRONECTINA</a:t>
            </a:r>
          </a:p>
        </p:txBody>
      </p:sp>
      <p:sp>
        <p:nvSpPr>
          <p:cNvPr id="21518" name="Text Box 18"/>
          <p:cNvSpPr txBox="1">
            <a:spLocks noChangeArrowheads="1"/>
          </p:cNvSpPr>
          <p:nvPr/>
        </p:nvSpPr>
        <p:spPr bwMode="auto">
          <a:xfrm>
            <a:off x="2862263" y="4783138"/>
            <a:ext cx="302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/>
              <a:t>TESSUTO CARTILAGINEO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1069975" y="1312863"/>
            <a:ext cx="4851400" cy="1092200"/>
          </a:xfrm>
          <a:prstGeom prst="rect">
            <a:avLst/>
          </a:prstGeom>
          <a:solidFill>
            <a:srgbClr val="F0F8A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2400" b="1"/>
              <a:t>COMPONENTE FIBROSA DEL </a:t>
            </a:r>
          </a:p>
          <a:p>
            <a:r>
              <a:rPr lang="it-IT" sz="2400" b="1"/>
              <a:t>TESSUTO CONNETTIVO</a:t>
            </a:r>
          </a:p>
        </p:txBody>
      </p:sp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5895975" y="1589088"/>
            <a:ext cx="229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/>
              <a:t>SINTETIZZATA DAI </a:t>
            </a:r>
          </a:p>
          <a:p>
            <a:r>
              <a:rPr lang="it-IT" sz="1800"/>
              <a:t>FIBROBLASTI</a:t>
            </a:r>
          </a:p>
        </p:txBody>
      </p:sp>
      <p:sp>
        <p:nvSpPr>
          <p:cNvPr id="23556" name="Rectangle 7"/>
          <p:cNvSpPr>
            <a:spLocks noChangeArrowheads="1"/>
          </p:cNvSpPr>
          <p:nvPr/>
        </p:nvSpPr>
        <p:spPr bwMode="auto">
          <a:xfrm>
            <a:off x="1108075" y="2917825"/>
            <a:ext cx="3222625" cy="901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2400" b="1"/>
              <a:t>FIBRE COLLAGENE</a:t>
            </a:r>
          </a:p>
        </p:txBody>
      </p:sp>
      <p:sp>
        <p:nvSpPr>
          <p:cNvPr id="23557" name="Rectangle 8"/>
          <p:cNvSpPr>
            <a:spLocks noChangeArrowheads="1"/>
          </p:cNvSpPr>
          <p:nvPr/>
        </p:nvSpPr>
        <p:spPr bwMode="auto">
          <a:xfrm>
            <a:off x="1135063" y="4400550"/>
            <a:ext cx="3222625" cy="901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2400" b="1"/>
              <a:t>FIBRE ELASTICHE</a:t>
            </a:r>
          </a:p>
        </p:txBody>
      </p:sp>
      <p:sp>
        <p:nvSpPr>
          <p:cNvPr id="23558" name="AutoShape 9"/>
          <p:cNvSpPr>
            <a:spLocks noChangeArrowheads="1"/>
          </p:cNvSpPr>
          <p:nvPr/>
        </p:nvSpPr>
        <p:spPr bwMode="auto">
          <a:xfrm>
            <a:off x="4649788" y="3252788"/>
            <a:ext cx="814387" cy="346075"/>
          </a:xfrm>
          <a:prstGeom prst="rightArrow">
            <a:avLst>
              <a:gd name="adj1" fmla="val 50000"/>
              <a:gd name="adj2" fmla="val 5883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3559" name="AutoShape 10"/>
          <p:cNvSpPr>
            <a:spLocks noChangeArrowheads="1"/>
          </p:cNvSpPr>
          <p:nvPr/>
        </p:nvSpPr>
        <p:spPr bwMode="auto">
          <a:xfrm>
            <a:off x="4597400" y="4718050"/>
            <a:ext cx="814388" cy="346075"/>
          </a:xfrm>
          <a:prstGeom prst="rightArrow">
            <a:avLst>
              <a:gd name="adj1" fmla="val 50000"/>
              <a:gd name="adj2" fmla="val 5883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3560" name="Text Box 11"/>
          <p:cNvSpPr txBox="1">
            <a:spLocks noChangeArrowheads="1"/>
          </p:cNvSpPr>
          <p:nvPr/>
        </p:nvSpPr>
        <p:spPr bwMode="auto">
          <a:xfrm>
            <a:off x="5651500" y="3213100"/>
            <a:ext cx="211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chemeClr val="accent2"/>
                </a:solidFill>
              </a:rPr>
              <a:t>RESISTENZA</a:t>
            </a:r>
          </a:p>
        </p:txBody>
      </p:sp>
      <p:sp>
        <p:nvSpPr>
          <p:cNvPr id="23561" name="Text Box 12"/>
          <p:cNvSpPr txBox="1">
            <a:spLocks noChangeArrowheads="1"/>
          </p:cNvSpPr>
          <p:nvPr/>
        </p:nvSpPr>
        <p:spPr bwMode="auto">
          <a:xfrm>
            <a:off x="5611813" y="4640263"/>
            <a:ext cx="2062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chemeClr val="accent2"/>
                </a:solidFill>
              </a:rPr>
              <a:t>ELASTICITA’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395536" y="332656"/>
            <a:ext cx="2870722" cy="52322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 dirty="0"/>
              <a:t>FIBRE COLLAGENE</a:t>
            </a: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251520" y="1124744"/>
            <a:ext cx="3830017" cy="534988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2400" dirty="0"/>
              <a:t>20% DELLE PROTEINE TOTALI</a:t>
            </a:r>
          </a:p>
        </p:txBody>
      </p:sp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251520" y="2060848"/>
            <a:ext cx="4094262" cy="2677656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/>
              <a:t>MOLECOLA: COLLAGENE O </a:t>
            </a:r>
            <a:endParaRPr lang="it-IT" sz="2400" b="1" dirty="0" smtClean="0"/>
          </a:p>
          <a:p>
            <a:r>
              <a:rPr lang="it-IT" sz="2400" b="1" dirty="0" smtClean="0"/>
              <a:t>TROPOCOLLAGENE </a:t>
            </a:r>
            <a:r>
              <a:rPr lang="it-IT" sz="2400" b="1" dirty="0"/>
              <a:t>(300 KD)</a:t>
            </a:r>
          </a:p>
          <a:p>
            <a:endParaRPr lang="it-IT" sz="2400" b="1" dirty="0"/>
          </a:p>
          <a:p>
            <a:r>
              <a:rPr lang="it-IT" sz="2400" b="1" dirty="0"/>
              <a:t>3 CATENE AVVOLTE AD ELICA </a:t>
            </a:r>
            <a:endParaRPr lang="it-IT" sz="2400" b="1" dirty="0" smtClean="0"/>
          </a:p>
          <a:p>
            <a:r>
              <a:rPr lang="it-IT" sz="2400" dirty="0" smtClean="0"/>
              <a:t>(</a:t>
            </a:r>
            <a:r>
              <a:rPr lang="it-IT" sz="2400" dirty="0"/>
              <a:t>CATENE </a:t>
            </a:r>
            <a:r>
              <a:rPr lang="it-IT" sz="2400" dirty="0">
                <a:latin typeface="Symbol" pitchFamily="18" charset="2"/>
              </a:rPr>
              <a:t>a </a:t>
            </a:r>
            <a:r>
              <a:rPr lang="it-IT" sz="2400" dirty="0"/>
              <a:t> 1000 AMINOACIDI </a:t>
            </a:r>
            <a:endParaRPr lang="it-IT" sz="2400" dirty="0" smtClean="0"/>
          </a:p>
          <a:p>
            <a:r>
              <a:rPr lang="it-IT" sz="2400" dirty="0" smtClean="0"/>
              <a:t>OGNUNA</a:t>
            </a:r>
            <a:r>
              <a:rPr lang="it-IT" sz="2400" dirty="0"/>
              <a:t>)</a:t>
            </a:r>
          </a:p>
          <a:p>
            <a:r>
              <a:rPr lang="it-IT" sz="2400" dirty="0"/>
              <a:t> </a:t>
            </a:r>
            <a:r>
              <a:rPr lang="it-IT" sz="2400" dirty="0" smtClean="0"/>
              <a:t>LUNGHEZZA </a:t>
            </a:r>
            <a:r>
              <a:rPr lang="it-IT" sz="2400" dirty="0"/>
              <a:t>280 </a:t>
            </a:r>
            <a:r>
              <a:rPr lang="it-IT" sz="2400" dirty="0" err="1"/>
              <a:t>nm</a:t>
            </a:r>
            <a:endParaRPr lang="it-IT" sz="2400" dirty="0"/>
          </a:p>
        </p:txBody>
      </p:sp>
      <p:sp>
        <p:nvSpPr>
          <p:cNvPr id="24582" name="Text Box 9"/>
          <p:cNvSpPr txBox="1">
            <a:spLocks noChangeArrowheads="1"/>
          </p:cNvSpPr>
          <p:nvPr/>
        </p:nvSpPr>
        <p:spPr bwMode="auto">
          <a:xfrm>
            <a:off x="0" y="5157192"/>
            <a:ext cx="4845814" cy="1200329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400" dirty="0">
                <a:solidFill>
                  <a:schemeClr val="accent2"/>
                </a:solidFill>
              </a:rPr>
              <a:t>FLESSIBILITA’</a:t>
            </a:r>
          </a:p>
          <a:p>
            <a:pPr algn="ctr"/>
            <a:r>
              <a:rPr lang="it-IT" sz="2400" dirty="0">
                <a:solidFill>
                  <a:schemeClr val="accent2"/>
                </a:solidFill>
              </a:rPr>
              <a:t>GRANDE RESISTENZA ALLA TRAZIONE</a:t>
            </a:r>
          </a:p>
          <a:p>
            <a:pPr algn="ctr"/>
            <a:r>
              <a:rPr lang="it-IT" sz="2400" dirty="0">
                <a:solidFill>
                  <a:schemeClr val="accent2"/>
                </a:solidFill>
              </a:rPr>
              <a:t>ALLUNGAMENTO TRASCURABILE</a:t>
            </a:r>
          </a:p>
        </p:txBody>
      </p:sp>
      <p:pic>
        <p:nvPicPr>
          <p:cNvPr id="7" name="Picture 2" descr="C:\Documents and Settings\Marina Zweyer\Documenti\Immagini\img681.jpg"/>
          <p:cNvPicPr>
            <a:picLocks noChangeAspect="1" noChangeArrowheads="1"/>
          </p:cNvPicPr>
          <p:nvPr/>
        </p:nvPicPr>
        <p:blipFill>
          <a:blip r:embed="rId3" cstate="print"/>
          <a:srcRect l="53867" t="2722" r="5013" b="35722"/>
          <a:stretch>
            <a:fillRect/>
          </a:stretch>
        </p:blipFill>
        <p:spPr bwMode="auto">
          <a:xfrm>
            <a:off x="5508104" y="188640"/>
            <a:ext cx="3036565" cy="614157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320675" y="384175"/>
            <a:ext cx="60547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/>
              <a:t>ASSEMBLAGGIO DELLE MOLECOLE DI </a:t>
            </a:r>
          </a:p>
          <a:p>
            <a:r>
              <a:rPr lang="it-IT" sz="2400" b="1"/>
              <a:t>COLLAGENE</a:t>
            </a:r>
          </a:p>
        </p:txBody>
      </p:sp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611560" y="2564904"/>
            <a:ext cx="1795463" cy="490537"/>
          </a:xfrm>
          <a:prstGeom prst="rect">
            <a:avLst/>
          </a:prstGeom>
          <a:solidFill>
            <a:srgbClr val="F0F8A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2400" b="1"/>
              <a:t>IN SERIE</a:t>
            </a:r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611560" y="3284984"/>
            <a:ext cx="2397125" cy="512763"/>
          </a:xfrm>
          <a:prstGeom prst="rect">
            <a:avLst/>
          </a:prstGeom>
          <a:solidFill>
            <a:srgbClr val="F0F8A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2400" b="1"/>
              <a:t>IN PARALLELO</a:t>
            </a:r>
          </a:p>
        </p:txBody>
      </p:sp>
      <p:sp>
        <p:nvSpPr>
          <p:cNvPr id="25607" name="Rectangle 11"/>
          <p:cNvSpPr>
            <a:spLocks noChangeArrowheads="1"/>
          </p:cNvSpPr>
          <p:nvPr/>
        </p:nvSpPr>
        <p:spPr bwMode="auto">
          <a:xfrm>
            <a:off x="467544" y="5661248"/>
            <a:ext cx="7315200" cy="779463"/>
          </a:xfrm>
          <a:prstGeom prst="rect">
            <a:avLst/>
          </a:prstGeom>
          <a:solidFill>
            <a:srgbClr val="F0F8A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1800"/>
              <a:t>MOLECOLE SFASATE DI UN QUARTO DELLA LORO LUNGHEZZA</a:t>
            </a:r>
          </a:p>
        </p:txBody>
      </p:sp>
      <p:sp>
        <p:nvSpPr>
          <p:cNvPr id="25608" name="Line 13"/>
          <p:cNvSpPr>
            <a:spLocks noChangeShapeType="1"/>
          </p:cNvSpPr>
          <p:nvPr/>
        </p:nvSpPr>
        <p:spPr bwMode="auto">
          <a:xfrm>
            <a:off x="3857625" y="3746500"/>
            <a:ext cx="0" cy="390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5609" name="Text Box 15"/>
          <p:cNvSpPr txBox="1">
            <a:spLocks noChangeArrowheads="1"/>
          </p:cNvSpPr>
          <p:nvPr/>
        </p:nvSpPr>
        <p:spPr bwMode="auto">
          <a:xfrm>
            <a:off x="467544" y="5085184"/>
            <a:ext cx="69462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dirty="0"/>
              <a:t>CARATTERISTICA STRIATURA TRASVERSALE </a:t>
            </a:r>
            <a:r>
              <a:rPr lang="it-IT" sz="2000" dirty="0" smtClean="0"/>
              <a:t>DELLE MICROFIBRILLE</a:t>
            </a:r>
            <a:endParaRPr lang="it-IT" sz="2000" dirty="0"/>
          </a:p>
        </p:txBody>
      </p:sp>
      <p:pic>
        <p:nvPicPr>
          <p:cNvPr id="8" name="Picture 3" descr="C:\Documents and Settings\Marina Zweyer\Documenti\Immagini\img682.jpg"/>
          <p:cNvPicPr>
            <a:picLocks noChangeAspect="1" noChangeArrowheads="1"/>
          </p:cNvPicPr>
          <p:nvPr/>
        </p:nvPicPr>
        <p:blipFill>
          <a:blip r:embed="rId3" cstate="print"/>
          <a:srcRect l="14212" t="2769" r="5013" b="51608"/>
          <a:stretch>
            <a:fillRect/>
          </a:stretch>
        </p:blipFill>
        <p:spPr bwMode="auto">
          <a:xfrm>
            <a:off x="3707904" y="1124744"/>
            <a:ext cx="5078412" cy="386715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asellaDiTesto 1"/>
          <p:cNvSpPr txBox="1">
            <a:spLocks noChangeArrowheads="1"/>
          </p:cNvSpPr>
          <p:nvPr/>
        </p:nvSpPr>
        <p:spPr bwMode="auto">
          <a:xfrm>
            <a:off x="467544" y="332656"/>
            <a:ext cx="8352928" cy="5816977"/>
          </a:xfrm>
          <a:prstGeom prst="rect">
            <a:avLst/>
          </a:prstGeom>
          <a:solidFill>
            <a:srgbClr val="CCFFCC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it-IT" dirty="0"/>
          </a:p>
          <a:p>
            <a:r>
              <a:rPr lang="it-IT" sz="2800" b="1" dirty="0"/>
              <a:t>Tra i vari tipi di collagene </a:t>
            </a:r>
            <a:r>
              <a:rPr lang="it-IT" sz="2800" dirty="0"/>
              <a:t>ricordiamo:</a:t>
            </a:r>
          </a:p>
          <a:p>
            <a:endParaRPr lang="it-IT" sz="2800" dirty="0"/>
          </a:p>
          <a:p>
            <a:r>
              <a:rPr lang="it-IT" sz="2800" b="1" dirty="0">
                <a:solidFill>
                  <a:srgbClr val="FF0000"/>
                </a:solidFill>
              </a:rPr>
              <a:t>Collagene di tipo I  </a:t>
            </a:r>
            <a:r>
              <a:rPr lang="it-IT" sz="2800" dirty="0"/>
              <a:t>-  il più resistente, fa parte del derma, dei </a:t>
            </a:r>
            <a:r>
              <a:rPr lang="it-IT" sz="2800" dirty="0" smtClean="0"/>
              <a:t>tendini, legamenti, del tessuto osseo, della cartilagine fibrosa ecc.</a:t>
            </a:r>
          </a:p>
          <a:p>
            <a:r>
              <a:rPr lang="it-IT" sz="2800" b="1" dirty="0" smtClean="0">
                <a:solidFill>
                  <a:srgbClr val="FF0000"/>
                </a:solidFill>
              </a:rPr>
              <a:t>Collagene </a:t>
            </a:r>
            <a:r>
              <a:rPr lang="it-IT" sz="2800" b="1" dirty="0">
                <a:solidFill>
                  <a:srgbClr val="FF0000"/>
                </a:solidFill>
              </a:rPr>
              <a:t>di tipo II  </a:t>
            </a:r>
            <a:r>
              <a:rPr lang="it-IT" sz="2800" dirty="0"/>
              <a:t>- presente nella cartilagine ialina ed elastica</a:t>
            </a:r>
          </a:p>
          <a:p>
            <a:r>
              <a:rPr lang="it-IT" sz="2800" b="1" dirty="0" smtClean="0">
                <a:solidFill>
                  <a:srgbClr val="FF0000"/>
                </a:solidFill>
              </a:rPr>
              <a:t>Collagene </a:t>
            </a:r>
            <a:r>
              <a:rPr lang="it-IT" sz="2800" b="1" dirty="0">
                <a:solidFill>
                  <a:srgbClr val="FF0000"/>
                </a:solidFill>
              </a:rPr>
              <a:t>di tipo III </a:t>
            </a:r>
            <a:r>
              <a:rPr lang="it-IT" sz="2800" dirty="0"/>
              <a:t>– forma delicati reticoli all’interno </a:t>
            </a:r>
            <a:endParaRPr lang="it-IT" sz="2800" dirty="0" smtClean="0"/>
          </a:p>
          <a:p>
            <a:r>
              <a:rPr lang="it-IT" sz="2800" dirty="0" smtClean="0"/>
              <a:t>di numerosi organi, detto anche </a:t>
            </a:r>
            <a:r>
              <a:rPr lang="it-IT" sz="2800" b="1" dirty="0" smtClean="0"/>
              <a:t>reticolare</a:t>
            </a:r>
          </a:p>
          <a:p>
            <a:r>
              <a:rPr lang="it-IT" sz="2800" b="1" dirty="0" smtClean="0">
                <a:solidFill>
                  <a:srgbClr val="FF0000"/>
                </a:solidFill>
              </a:rPr>
              <a:t>Collagene di </a:t>
            </a:r>
            <a:r>
              <a:rPr lang="it-IT" sz="2800" b="1" dirty="0">
                <a:solidFill>
                  <a:srgbClr val="FF0000"/>
                </a:solidFill>
              </a:rPr>
              <a:t>tipo IV </a:t>
            </a:r>
            <a:r>
              <a:rPr lang="it-IT" sz="2800" dirty="0"/>
              <a:t>-  fa parte delle membrane </a:t>
            </a:r>
            <a:r>
              <a:rPr lang="it-IT" sz="2800" dirty="0" smtClean="0"/>
              <a:t>basali, si organizza in lamine</a:t>
            </a:r>
            <a:endParaRPr lang="it-IT" sz="2800" dirty="0"/>
          </a:p>
          <a:p>
            <a:endParaRPr lang="it-IT" sz="2800" dirty="0"/>
          </a:p>
          <a:p>
            <a:endParaRPr lang="it-IT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Marina Zweyer\Documenti\Immagini\img683.jpg"/>
          <p:cNvPicPr>
            <a:picLocks noChangeAspect="1" noChangeArrowheads="1"/>
          </p:cNvPicPr>
          <p:nvPr/>
        </p:nvPicPr>
        <p:blipFill>
          <a:blip r:embed="rId3" cstate="print"/>
          <a:srcRect l="17357" t="35184" r="2333" b="17093"/>
          <a:stretch>
            <a:fillRect/>
          </a:stretch>
        </p:blipFill>
        <p:spPr bwMode="auto">
          <a:xfrm>
            <a:off x="663575" y="727075"/>
            <a:ext cx="6049963" cy="497363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28675" name="CasellaDiTesto 2"/>
          <p:cNvSpPr txBox="1">
            <a:spLocks noChangeArrowheads="1"/>
          </p:cNvSpPr>
          <p:nvPr/>
        </p:nvSpPr>
        <p:spPr bwMode="auto">
          <a:xfrm>
            <a:off x="6521450" y="1938338"/>
            <a:ext cx="1939925" cy="400050"/>
          </a:xfrm>
          <a:prstGeom prst="rect">
            <a:avLst/>
          </a:prstGeom>
          <a:solidFill>
            <a:srgbClr val="FFCCFF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Fibre collagene</a:t>
            </a:r>
          </a:p>
        </p:txBody>
      </p:sp>
      <p:sp>
        <p:nvSpPr>
          <p:cNvPr id="28676" name="CasellaDiTesto 3"/>
          <p:cNvSpPr txBox="1">
            <a:spLocks noChangeArrowheads="1"/>
          </p:cNvSpPr>
          <p:nvPr/>
        </p:nvSpPr>
        <p:spPr bwMode="auto">
          <a:xfrm>
            <a:off x="6521450" y="4010025"/>
            <a:ext cx="1873250" cy="400050"/>
          </a:xfrm>
          <a:prstGeom prst="rect">
            <a:avLst/>
          </a:prstGeom>
          <a:solidFill>
            <a:srgbClr val="FFCCFF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Fibre reticolari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500063" y="754063"/>
            <a:ext cx="477202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009900"/>
                </a:solidFill>
              </a:rPr>
              <a:t>FIBRE ELASTICHE</a:t>
            </a:r>
          </a:p>
          <a:p>
            <a:endParaRPr lang="it-IT" sz="2800" b="1">
              <a:solidFill>
                <a:srgbClr val="009900"/>
              </a:solidFill>
            </a:endParaRPr>
          </a:p>
          <a:p>
            <a:pPr>
              <a:buFontTx/>
              <a:buChar char="-"/>
            </a:pPr>
            <a:r>
              <a:rPr lang="it-IT" sz="2800" b="1">
                <a:solidFill>
                  <a:srgbClr val="009900"/>
                </a:solidFill>
              </a:rPr>
              <a:t>colorazione giallastra</a:t>
            </a:r>
          </a:p>
          <a:p>
            <a:pPr>
              <a:buFontTx/>
              <a:buChar char="-"/>
            </a:pPr>
            <a:r>
              <a:rPr lang="it-IT" sz="2800" b="1">
                <a:solidFill>
                  <a:srgbClr val="009900"/>
                </a:solidFill>
              </a:rPr>
              <a:t>fortemente estensibili</a:t>
            </a:r>
          </a:p>
          <a:p>
            <a:pPr>
              <a:buFontTx/>
              <a:buChar char="-"/>
            </a:pPr>
            <a:r>
              <a:rPr lang="it-IT" sz="2800" b="1">
                <a:solidFill>
                  <a:srgbClr val="009900"/>
                </a:solidFill>
              </a:rPr>
              <a:t>isolate / reti / lamine</a:t>
            </a:r>
          </a:p>
          <a:p>
            <a:pPr>
              <a:buFontTx/>
              <a:buChar char="-"/>
            </a:pPr>
            <a:r>
              <a:rPr lang="it-IT" sz="2800" b="1">
                <a:solidFill>
                  <a:srgbClr val="009900"/>
                </a:solidFill>
              </a:rPr>
              <a:t>si anastomizzano tra loro  </a:t>
            </a:r>
          </a:p>
        </p:txBody>
      </p:sp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5940152" y="188640"/>
            <a:ext cx="2944813" cy="18399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2400" dirty="0"/>
              <a:t>0,2 – 1 </a:t>
            </a:r>
            <a:r>
              <a:rPr lang="it-IT" sz="2400" dirty="0">
                <a:latin typeface="Symbol" pitchFamily="18" charset="2"/>
              </a:rPr>
              <a:t>m</a:t>
            </a:r>
            <a:r>
              <a:rPr lang="it-IT" sz="2400" dirty="0"/>
              <a:t>m spessore</a:t>
            </a:r>
          </a:p>
          <a:p>
            <a:r>
              <a:rPr lang="it-IT" sz="2400" dirty="0"/>
              <a:t>SINTETIZZATE DAI </a:t>
            </a:r>
          </a:p>
          <a:p>
            <a:r>
              <a:rPr lang="it-IT" sz="2400" dirty="0"/>
              <a:t>FIBROBLASTI E DALLE</a:t>
            </a:r>
          </a:p>
          <a:p>
            <a:r>
              <a:rPr lang="it-IT" sz="2400" dirty="0"/>
              <a:t>CELLULE MUSCOLARI</a:t>
            </a:r>
          </a:p>
          <a:p>
            <a:r>
              <a:rPr lang="it-IT" sz="2400" dirty="0"/>
              <a:t>LISCE DEI VASI</a:t>
            </a:r>
          </a:p>
        </p:txBody>
      </p:sp>
      <p:sp>
        <p:nvSpPr>
          <p:cNvPr id="29700" name="Line 7"/>
          <p:cNvSpPr>
            <a:spLocks noChangeShapeType="1"/>
          </p:cNvSpPr>
          <p:nvPr/>
        </p:nvSpPr>
        <p:spPr bwMode="auto">
          <a:xfrm>
            <a:off x="4499992" y="2492896"/>
            <a:ext cx="4127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9701" name="Text Box 8"/>
          <p:cNvSpPr txBox="1">
            <a:spLocks noChangeArrowheads="1"/>
          </p:cNvSpPr>
          <p:nvPr/>
        </p:nvSpPr>
        <p:spPr bwMode="auto">
          <a:xfrm>
            <a:off x="5076056" y="2276872"/>
            <a:ext cx="10801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/>
              <a:t>150 %</a:t>
            </a:r>
          </a:p>
        </p:txBody>
      </p:sp>
      <p:sp>
        <p:nvSpPr>
          <p:cNvPr id="29702" name="Text Box 9"/>
          <p:cNvSpPr txBox="1">
            <a:spLocks noChangeArrowheads="1"/>
          </p:cNvSpPr>
          <p:nvPr/>
        </p:nvSpPr>
        <p:spPr bwMode="auto">
          <a:xfrm>
            <a:off x="666750" y="3609975"/>
            <a:ext cx="418621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FF3300"/>
                </a:solidFill>
              </a:rPr>
              <a:t>DISTRETTI:</a:t>
            </a:r>
            <a:r>
              <a:rPr lang="it-IT" sz="2000" dirty="0"/>
              <a:t>  CUTE</a:t>
            </a:r>
          </a:p>
          <a:p>
            <a:r>
              <a:rPr lang="it-IT" sz="2000" dirty="0"/>
              <a:t>                      TENDINI, LEGAMENTI</a:t>
            </a:r>
          </a:p>
          <a:p>
            <a:r>
              <a:rPr lang="it-IT" sz="2000" dirty="0"/>
              <a:t>                       PARETE DEI VASI</a:t>
            </a:r>
          </a:p>
          <a:p>
            <a:r>
              <a:rPr lang="it-IT" sz="2000" dirty="0"/>
              <a:t>                       PADIGLIONE AURICOLARE</a:t>
            </a:r>
          </a:p>
          <a:p>
            <a:r>
              <a:rPr lang="it-IT" sz="2000" dirty="0"/>
              <a:t>                       ...... EPIGLOTTIDE</a:t>
            </a:r>
          </a:p>
        </p:txBody>
      </p:sp>
      <p:sp>
        <p:nvSpPr>
          <p:cNvPr id="29703" name="Text Box 10"/>
          <p:cNvSpPr txBox="1">
            <a:spLocks noChangeArrowheads="1"/>
          </p:cNvSpPr>
          <p:nvPr/>
        </p:nvSpPr>
        <p:spPr bwMode="auto">
          <a:xfrm>
            <a:off x="544513" y="5537200"/>
            <a:ext cx="2046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3300"/>
                </a:solidFill>
              </a:rPr>
              <a:t>COMPONENTI: </a:t>
            </a:r>
          </a:p>
        </p:txBody>
      </p:sp>
      <p:sp>
        <p:nvSpPr>
          <p:cNvPr id="29704" name="Text Box 11"/>
          <p:cNvSpPr txBox="1">
            <a:spLocks noChangeArrowheads="1"/>
          </p:cNvSpPr>
          <p:nvPr/>
        </p:nvSpPr>
        <p:spPr bwMode="auto">
          <a:xfrm>
            <a:off x="2428875" y="5538788"/>
            <a:ext cx="488120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dirty="0"/>
              <a:t>MICROFIBRILLE (esterno, interno) </a:t>
            </a:r>
            <a:r>
              <a:rPr lang="it-IT" sz="2000" b="1" dirty="0">
                <a:solidFill>
                  <a:schemeClr val="accent2"/>
                </a:solidFill>
              </a:rPr>
              <a:t>FIBRILLINA</a:t>
            </a:r>
          </a:p>
          <a:p>
            <a:r>
              <a:rPr lang="it-IT" sz="2000" dirty="0"/>
              <a:t>MATRICE AMORFA (interno)  </a:t>
            </a:r>
            <a:r>
              <a:rPr lang="it-IT" sz="2000" b="1" dirty="0">
                <a:solidFill>
                  <a:schemeClr val="accent2"/>
                </a:solidFill>
              </a:rPr>
              <a:t>ELASTINA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3"/>
          <p:cNvSpPr txBox="1">
            <a:spLocks noChangeArrowheads="1"/>
          </p:cNvSpPr>
          <p:nvPr/>
        </p:nvSpPr>
        <p:spPr bwMode="auto">
          <a:xfrm>
            <a:off x="4321175" y="1460500"/>
            <a:ext cx="4153766" cy="4467057"/>
          </a:xfrm>
          <a:prstGeom prst="rect">
            <a:avLst/>
          </a:prstGeom>
          <a:solidFill>
            <a:srgbClr val="FFFF99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dirty="0"/>
              <a:t>TROFICA</a:t>
            </a:r>
          </a:p>
          <a:p>
            <a:pPr>
              <a:lnSpc>
                <a:spcPct val="150000"/>
              </a:lnSpc>
            </a:pPr>
            <a:r>
              <a:rPr lang="it-IT" sz="2400" dirty="0" err="1"/>
              <a:t>DI</a:t>
            </a:r>
            <a:r>
              <a:rPr lang="it-IT" sz="2400" dirty="0"/>
              <a:t> SOSTEGNO</a:t>
            </a:r>
          </a:p>
          <a:p>
            <a:pPr>
              <a:lnSpc>
                <a:spcPct val="150000"/>
              </a:lnSpc>
            </a:pPr>
            <a:r>
              <a:rPr lang="it-IT" sz="2400" dirty="0" err="1"/>
              <a:t>DI</a:t>
            </a:r>
            <a:r>
              <a:rPr lang="it-IT" sz="2400" dirty="0"/>
              <a:t> CONNESSIONE</a:t>
            </a:r>
          </a:p>
          <a:p>
            <a:pPr>
              <a:lnSpc>
                <a:spcPct val="150000"/>
              </a:lnSpc>
            </a:pPr>
            <a:r>
              <a:rPr lang="it-IT" sz="2400" dirty="0" err="1"/>
              <a:t>DI</a:t>
            </a:r>
            <a:r>
              <a:rPr lang="it-IT" sz="2400" dirty="0"/>
              <a:t> TRASPORTO</a:t>
            </a:r>
          </a:p>
          <a:p>
            <a:pPr>
              <a:lnSpc>
                <a:spcPct val="150000"/>
              </a:lnSpc>
            </a:pPr>
            <a:r>
              <a:rPr lang="it-IT" sz="2400" dirty="0" err="1"/>
              <a:t>DI</a:t>
            </a:r>
            <a:r>
              <a:rPr lang="it-IT" sz="2400" dirty="0"/>
              <a:t> DIFESA</a:t>
            </a:r>
          </a:p>
          <a:p>
            <a:pPr>
              <a:lnSpc>
                <a:spcPct val="150000"/>
              </a:lnSpc>
            </a:pPr>
            <a:r>
              <a:rPr lang="it-IT" sz="2400" dirty="0"/>
              <a:t>RIPARAZIONE DELLE LESIONI</a:t>
            </a:r>
          </a:p>
          <a:p>
            <a:pPr>
              <a:lnSpc>
                <a:spcPct val="150000"/>
              </a:lnSpc>
            </a:pPr>
            <a:r>
              <a:rPr lang="it-IT" sz="2400" dirty="0"/>
              <a:t>PROTEZIONE</a:t>
            </a:r>
          </a:p>
          <a:p>
            <a:pPr>
              <a:lnSpc>
                <a:spcPct val="150000"/>
              </a:lnSpc>
            </a:pPr>
            <a:r>
              <a:rPr lang="it-IT" sz="2400" dirty="0" err="1"/>
              <a:t>DI</a:t>
            </a:r>
            <a:r>
              <a:rPr lang="it-IT" sz="2400" dirty="0"/>
              <a:t> RISERVA (TESSUTO ADIPOSO)</a:t>
            </a:r>
          </a:p>
        </p:txBody>
      </p:sp>
      <p:sp>
        <p:nvSpPr>
          <p:cNvPr id="10243" name="AutoShape 24"/>
          <p:cNvSpPr>
            <a:spLocks/>
          </p:cNvSpPr>
          <p:nvPr/>
        </p:nvSpPr>
        <p:spPr bwMode="auto">
          <a:xfrm>
            <a:off x="3786188" y="1449388"/>
            <a:ext cx="209748" cy="4499892"/>
          </a:xfrm>
          <a:prstGeom prst="leftBrace">
            <a:avLst>
              <a:gd name="adj1" fmla="val 160922"/>
              <a:gd name="adj2" fmla="val 50000"/>
            </a:avLst>
          </a:prstGeom>
          <a:noFill/>
          <a:ln w="28575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0070C0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2041501" y="3087688"/>
            <a:ext cx="144943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400" b="1" dirty="0">
                <a:solidFill>
                  <a:schemeClr val="accent2"/>
                </a:solidFill>
              </a:rPr>
              <a:t>FUNZIONI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Marina Zweyer\Documenti\Immagini\img684.jpg"/>
          <p:cNvPicPr>
            <a:picLocks noChangeAspect="1" noChangeArrowheads="1"/>
          </p:cNvPicPr>
          <p:nvPr/>
        </p:nvPicPr>
        <p:blipFill>
          <a:blip r:embed="rId3" cstate="print"/>
          <a:srcRect l="54601" t="70488" r="5746" b="1186"/>
          <a:stretch>
            <a:fillRect/>
          </a:stretch>
        </p:blipFill>
        <p:spPr bwMode="auto">
          <a:xfrm>
            <a:off x="1504950" y="858838"/>
            <a:ext cx="6175375" cy="534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0311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1257300"/>
            <a:ext cx="8229600" cy="4429125"/>
          </a:xfrm>
          <a:noFill/>
          <a:ln>
            <a:solidFill>
              <a:srgbClr val="7030A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209800" y="0"/>
          <a:ext cx="4875213" cy="6629400"/>
        </p:xfrm>
        <a:graphic>
          <a:graphicData uri="http://schemas.openxmlformats.org/presentationml/2006/ole">
            <p:oleObj spid="_x0000_s1026" name="Fotografia di Photo Editor " r:id="rId4" imgW="10057143" imgH="14746758" progId="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1939925" y="200025"/>
            <a:ext cx="5843588" cy="6699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400" b="1"/>
              <a:t>VARI TIPI DI TESSUTO CONNETTIVO</a:t>
            </a:r>
          </a:p>
        </p:txBody>
      </p:sp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149225" y="1227138"/>
            <a:ext cx="3524250" cy="79057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b="1"/>
              <a:t>TESSUTO CONNETTIVO </a:t>
            </a:r>
          </a:p>
          <a:p>
            <a:pPr algn="ctr"/>
            <a:r>
              <a:rPr lang="it-IT" b="1" u="sng"/>
              <a:t>EMBRIONALE</a:t>
            </a:r>
          </a:p>
        </p:txBody>
      </p:sp>
      <p:sp>
        <p:nvSpPr>
          <p:cNvPr id="12292" name="Line 8"/>
          <p:cNvSpPr>
            <a:spLocks noChangeShapeType="1"/>
          </p:cNvSpPr>
          <p:nvPr/>
        </p:nvSpPr>
        <p:spPr bwMode="auto">
          <a:xfrm flipV="1">
            <a:off x="3790950" y="1393825"/>
            <a:ext cx="592138" cy="1889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293" name="Line 9"/>
          <p:cNvSpPr>
            <a:spLocks noChangeShapeType="1"/>
          </p:cNvSpPr>
          <p:nvPr/>
        </p:nvSpPr>
        <p:spPr bwMode="auto">
          <a:xfrm>
            <a:off x="3802063" y="1728788"/>
            <a:ext cx="547687" cy="188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294" name="Text Box 10"/>
          <p:cNvSpPr txBox="1">
            <a:spLocks noChangeArrowheads="1"/>
          </p:cNvSpPr>
          <p:nvPr/>
        </p:nvSpPr>
        <p:spPr bwMode="auto">
          <a:xfrm>
            <a:off x="4502150" y="1192213"/>
            <a:ext cx="2012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dirty="0">
                <a:solidFill>
                  <a:srgbClr val="FF5050"/>
                </a:solidFill>
              </a:rPr>
              <a:t>MESENCHIMALE</a:t>
            </a:r>
          </a:p>
        </p:txBody>
      </p:sp>
      <p:sp>
        <p:nvSpPr>
          <p:cNvPr id="12295" name="Text Box 11"/>
          <p:cNvSpPr txBox="1">
            <a:spLocks noChangeArrowheads="1"/>
          </p:cNvSpPr>
          <p:nvPr/>
        </p:nvSpPr>
        <p:spPr bwMode="auto">
          <a:xfrm>
            <a:off x="4502150" y="1738313"/>
            <a:ext cx="226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solidFill>
                  <a:srgbClr val="FF5050"/>
                </a:solidFill>
              </a:rPr>
              <a:t>MUCOSO MATURO</a:t>
            </a:r>
          </a:p>
        </p:txBody>
      </p:sp>
      <p:sp>
        <p:nvSpPr>
          <p:cNvPr id="12296" name="Rectangle 12"/>
          <p:cNvSpPr>
            <a:spLocks noChangeArrowheads="1"/>
          </p:cNvSpPr>
          <p:nvPr/>
        </p:nvSpPr>
        <p:spPr bwMode="auto">
          <a:xfrm>
            <a:off x="153988" y="2332038"/>
            <a:ext cx="7705725" cy="1738312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 b="1"/>
          </a:p>
        </p:txBody>
      </p:sp>
      <p:sp>
        <p:nvSpPr>
          <p:cNvPr id="12297" name="Text Box 13"/>
          <p:cNvSpPr txBox="1">
            <a:spLocks noChangeArrowheads="1"/>
          </p:cNvSpPr>
          <p:nvPr/>
        </p:nvSpPr>
        <p:spPr bwMode="auto">
          <a:xfrm>
            <a:off x="265113" y="2338388"/>
            <a:ext cx="61737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/>
              <a:t>TESSUTO CONNETTIVO </a:t>
            </a:r>
            <a:r>
              <a:rPr lang="it-IT" b="1" u="sng"/>
              <a:t>PROPRIAMENTE DETTO</a:t>
            </a:r>
          </a:p>
        </p:txBody>
      </p:sp>
      <p:sp>
        <p:nvSpPr>
          <p:cNvPr id="12298" name="Text Box 14"/>
          <p:cNvSpPr txBox="1">
            <a:spLocks noChangeArrowheads="1"/>
          </p:cNvSpPr>
          <p:nvPr/>
        </p:nvSpPr>
        <p:spPr bwMode="auto">
          <a:xfrm>
            <a:off x="1836738" y="2738438"/>
            <a:ext cx="5576887" cy="1311275"/>
          </a:xfrm>
          <a:prstGeom prst="rect">
            <a:avLst/>
          </a:prstGeom>
          <a:solidFill>
            <a:srgbClr val="CCFFCC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TESSUTO CONNETTIVO LASSO</a:t>
            </a:r>
          </a:p>
          <a:p>
            <a:r>
              <a:rPr lang="it-IT">
                <a:solidFill>
                  <a:srgbClr val="FF0000"/>
                </a:solidFill>
              </a:rPr>
              <a:t>TESSUTO CONNETTIVO DENSO O FIBROSO</a:t>
            </a:r>
          </a:p>
          <a:p>
            <a:r>
              <a:rPr lang="it-IT">
                <a:solidFill>
                  <a:srgbClr val="FF0000"/>
                </a:solidFill>
              </a:rPr>
              <a:t>TESSUTO CONNETTIVO RETICOLARE</a:t>
            </a:r>
          </a:p>
          <a:p>
            <a:r>
              <a:rPr lang="it-IT">
                <a:solidFill>
                  <a:srgbClr val="FF0000"/>
                </a:solidFill>
              </a:rPr>
              <a:t>TESSUTO CONNETTIVO ADIPOSO</a:t>
            </a:r>
          </a:p>
        </p:txBody>
      </p:sp>
      <p:sp>
        <p:nvSpPr>
          <p:cNvPr id="12299" name="Rectangle 15"/>
          <p:cNvSpPr>
            <a:spLocks noChangeArrowheads="1"/>
          </p:cNvSpPr>
          <p:nvPr/>
        </p:nvSpPr>
        <p:spPr bwMode="auto">
          <a:xfrm>
            <a:off x="209550" y="4276725"/>
            <a:ext cx="7639050" cy="141605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 b="1" u="sng"/>
          </a:p>
        </p:txBody>
      </p:sp>
      <p:sp>
        <p:nvSpPr>
          <p:cNvPr id="12300" name="Text Box 16"/>
          <p:cNvSpPr txBox="1">
            <a:spLocks noChangeArrowheads="1"/>
          </p:cNvSpPr>
          <p:nvPr/>
        </p:nvSpPr>
        <p:spPr bwMode="auto">
          <a:xfrm>
            <a:off x="242888" y="4233863"/>
            <a:ext cx="4832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/>
              <a:t>TESSUTI CONNETTIVI </a:t>
            </a:r>
            <a:r>
              <a:rPr lang="it-IT" b="1" u="sng"/>
              <a:t>SPECIALIZZATI</a:t>
            </a:r>
          </a:p>
        </p:txBody>
      </p:sp>
      <p:sp>
        <p:nvSpPr>
          <p:cNvPr id="12301" name="Text Box 17"/>
          <p:cNvSpPr txBox="1">
            <a:spLocks noChangeArrowheads="1"/>
          </p:cNvSpPr>
          <p:nvPr/>
        </p:nvSpPr>
        <p:spPr bwMode="auto">
          <a:xfrm>
            <a:off x="1903413" y="4613275"/>
            <a:ext cx="3348037" cy="1006475"/>
          </a:xfrm>
          <a:prstGeom prst="rect">
            <a:avLst/>
          </a:prstGeom>
          <a:solidFill>
            <a:srgbClr val="CCFFCC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TESSUTO CARTILAGINEO</a:t>
            </a:r>
          </a:p>
          <a:p>
            <a:r>
              <a:rPr lang="it-IT">
                <a:solidFill>
                  <a:srgbClr val="FF0000"/>
                </a:solidFill>
              </a:rPr>
              <a:t>TESSUTO OSSEO</a:t>
            </a:r>
          </a:p>
          <a:p>
            <a:r>
              <a:rPr lang="it-IT">
                <a:solidFill>
                  <a:srgbClr val="FF0000"/>
                </a:solidFill>
              </a:rPr>
              <a:t>SANGUE - LINFA</a:t>
            </a:r>
          </a:p>
        </p:txBody>
      </p:sp>
      <p:sp>
        <p:nvSpPr>
          <p:cNvPr id="4110" name="Text Box 18"/>
          <p:cNvSpPr txBox="1">
            <a:spLocks noChangeArrowheads="1"/>
          </p:cNvSpPr>
          <p:nvPr/>
        </p:nvSpPr>
        <p:spPr bwMode="auto">
          <a:xfrm>
            <a:off x="5114925" y="5730875"/>
            <a:ext cx="2381250" cy="366713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dirty="0">
                <a:solidFill>
                  <a:srgbClr val="FF5050"/>
                </a:solidFill>
              </a:rPr>
              <a:t>TESSUTO LINFOIDE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523875" y="188913"/>
            <a:ext cx="8229600" cy="10715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sz="2400" dirty="0">
                <a:solidFill>
                  <a:srgbClr val="660033"/>
                </a:solidFill>
              </a:rPr>
              <a:t>COMPONENTE CELLULARE DEI TESSUTI CONNETTIVI</a:t>
            </a:r>
          </a:p>
        </p:txBody>
      </p:sp>
      <p:sp>
        <p:nvSpPr>
          <p:cNvPr id="13315" name="Text Box 8"/>
          <p:cNvSpPr txBox="1">
            <a:spLocks noChangeArrowheads="1"/>
          </p:cNvSpPr>
          <p:nvPr/>
        </p:nvSpPr>
        <p:spPr bwMode="auto">
          <a:xfrm>
            <a:off x="1157288" y="1420813"/>
            <a:ext cx="6157912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it-IT" b="1">
                <a:solidFill>
                  <a:srgbClr val="660033"/>
                </a:solidFill>
              </a:rPr>
              <a:t>FIBROBLASTI</a:t>
            </a:r>
          </a:p>
          <a:p>
            <a:pPr>
              <a:lnSpc>
                <a:spcPct val="200000"/>
              </a:lnSpc>
            </a:pPr>
            <a:r>
              <a:rPr lang="it-IT" b="1">
                <a:solidFill>
                  <a:srgbClr val="660033"/>
                </a:solidFill>
              </a:rPr>
              <a:t>PLASMACELLULE  (DERIVANO DAI LINFOCITI B)</a:t>
            </a:r>
          </a:p>
          <a:p>
            <a:pPr>
              <a:lnSpc>
                <a:spcPct val="200000"/>
              </a:lnSpc>
            </a:pPr>
            <a:r>
              <a:rPr lang="it-IT" b="1">
                <a:solidFill>
                  <a:srgbClr val="660033"/>
                </a:solidFill>
              </a:rPr>
              <a:t>MASTOCITI (O MASTCELLULE)</a:t>
            </a:r>
          </a:p>
          <a:p>
            <a:pPr>
              <a:lnSpc>
                <a:spcPct val="200000"/>
              </a:lnSpc>
            </a:pPr>
            <a:r>
              <a:rPr lang="it-IT" b="1">
                <a:solidFill>
                  <a:srgbClr val="660033"/>
                </a:solidFill>
              </a:rPr>
              <a:t>MACROFAGI (FISSI E MOBILI)</a:t>
            </a:r>
          </a:p>
          <a:p>
            <a:pPr>
              <a:lnSpc>
                <a:spcPct val="200000"/>
              </a:lnSpc>
            </a:pPr>
            <a:r>
              <a:rPr lang="it-IT" b="1">
                <a:solidFill>
                  <a:srgbClr val="660033"/>
                </a:solidFill>
              </a:rPr>
              <a:t>ADIPOCITI</a:t>
            </a:r>
          </a:p>
          <a:p>
            <a:pPr>
              <a:lnSpc>
                <a:spcPct val="200000"/>
              </a:lnSpc>
            </a:pPr>
            <a:r>
              <a:rPr lang="it-IT" b="1">
                <a:solidFill>
                  <a:srgbClr val="660033"/>
                </a:solidFill>
              </a:rPr>
              <a:t>PERICITI</a:t>
            </a:r>
          </a:p>
        </p:txBody>
      </p:sp>
      <p:sp>
        <p:nvSpPr>
          <p:cNvPr id="13316" name="Line 13"/>
          <p:cNvSpPr>
            <a:spLocks noChangeShapeType="1"/>
          </p:cNvSpPr>
          <p:nvPr/>
        </p:nvSpPr>
        <p:spPr bwMode="auto">
          <a:xfrm flipV="1">
            <a:off x="1103313" y="5353050"/>
            <a:ext cx="5865812" cy="11113"/>
          </a:xfrm>
          <a:prstGeom prst="line">
            <a:avLst/>
          </a:prstGeom>
          <a:noFill/>
          <a:ln w="222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317" name="Text Box 14"/>
          <p:cNvSpPr txBox="1">
            <a:spLocks noChangeArrowheads="1"/>
          </p:cNvSpPr>
          <p:nvPr/>
        </p:nvSpPr>
        <p:spPr bwMode="auto">
          <a:xfrm>
            <a:off x="1179513" y="5429250"/>
            <a:ext cx="27368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/>
              <a:t>CONDROBLASTI</a:t>
            </a:r>
          </a:p>
          <a:p>
            <a:r>
              <a:rPr lang="it-IT" sz="1800"/>
              <a:t>OSTEOBLASTI</a:t>
            </a:r>
          </a:p>
          <a:p>
            <a:r>
              <a:rPr lang="it-IT" sz="1800"/>
              <a:t>CELLULE DEL SANGUE</a:t>
            </a:r>
          </a:p>
        </p:txBody>
      </p:sp>
      <p:sp>
        <p:nvSpPr>
          <p:cNvPr id="13318" name="Oval 16"/>
          <p:cNvSpPr>
            <a:spLocks noChangeArrowheads="1"/>
          </p:cNvSpPr>
          <p:nvPr/>
        </p:nvSpPr>
        <p:spPr bwMode="auto">
          <a:xfrm>
            <a:off x="908050" y="5519738"/>
            <a:ext cx="244475" cy="190500"/>
          </a:xfrm>
          <a:prstGeom prst="ellipse">
            <a:avLst/>
          </a:prstGeom>
          <a:solidFill>
            <a:srgbClr val="339966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3319" name="Oval 17"/>
          <p:cNvSpPr>
            <a:spLocks noChangeArrowheads="1"/>
          </p:cNvSpPr>
          <p:nvPr/>
        </p:nvSpPr>
        <p:spPr bwMode="auto">
          <a:xfrm>
            <a:off x="919163" y="5786438"/>
            <a:ext cx="244475" cy="190500"/>
          </a:xfrm>
          <a:prstGeom prst="ellipse">
            <a:avLst/>
          </a:prstGeom>
          <a:solidFill>
            <a:srgbClr val="339966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3320" name="Oval 18"/>
          <p:cNvSpPr>
            <a:spLocks noChangeArrowheads="1"/>
          </p:cNvSpPr>
          <p:nvPr/>
        </p:nvSpPr>
        <p:spPr bwMode="auto">
          <a:xfrm>
            <a:off x="919163" y="6064250"/>
            <a:ext cx="244475" cy="190500"/>
          </a:xfrm>
          <a:prstGeom prst="ellipse">
            <a:avLst/>
          </a:prstGeom>
          <a:solidFill>
            <a:srgbClr val="339966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neblog.altervista.org/wp-content/uploads/2010/02/carnecru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47663"/>
            <a:ext cx="7315200" cy="599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56197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it-IT" sz="1800" dirty="0" smtClean="0"/>
              <a:t>veduta posteriore del piano superficiale della muscolatura scheletrica</a:t>
            </a:r>
          </a:p>
        </p:txBody>
      </p:sp>
      <p:pic>
        <p:nvPicPr>
          <p:cNvPr id="64515" name="Picture 4" descr="100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74963" y="581025"/>
            <a:ext cx="3382962" cy="6219825"/>
          </a:xfrm>
          <a:noFill/>
          <a:ln>
            <a:solidFill>
              <a:srgbClr val="7030A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08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4478" y="188640"/>
            <a:ext cx="6424146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455</Words>
  <Application>Microsoft Office PowerPoint</Application>
  <PresentationFormat>Presentazione su schermo (4:3)</PresentationFormat>
  <Paragraphs>164</Paragraphs>
  <Slides>20</Slides>
  <Notes>19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2" baseType="lpstr">
      <vt:lpstr>Tema di Office</vt:lpstr>
      <vt:lpstr>Fotografia di Photo Editor 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veduta posteriore del piano superficiale della muscolatura scheletrica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Principale</dc:creator>
  <cp:lastModifiedBy>Principale</cp:lastModifiedBy>
  <cp:revision>13</cp:revision>
  <dcterms:created xsi:type="dcterms:W3CDTF">2013-11-05T20:57:20Z</dcterms:created>
  <dcterms:modified xsi:type="dcterms:W3CDTF">2015-10-27T17:06:49Z</dcterms:modified>
</cp:coreProperties>
</file>