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3" r:id="rId2"/>
    <p:sldId id="256" r:id="rId3"/>
    <p:sldId id="257" r:id="rId4"/>
    <p:sldId id="284" r:id="rId5"/>
    <p:sldId id="258" r:id="rId6"/>
    <p:sldId id="285" r:id="rId7"/>
    <p:sldId id="286" r:id="rId8"/>
    <p:sldId id="287" r:id="rId9"/>
    <p:sldId id="259" r:id="rId10"/>
    <p:sldId id="260" r:id="rId11"/>
    <p:sldId id="261" r:id="rId12"/>
    <p:sldId id="282" r:id="rId13"/>
    <p:sldId id="281" r:id="rId14"/>
    <p:sldId id="279" r:id="rId15"/>
    <p:sldId id="280" r:id="rId16"/>
    <p:sldId id="289" r:id="rId17"/>
    <p:sldId id="288" r:id="rId18"/>
    <p:sldId id="263" r:id="rId19"/>
    <p:sldId id="264" r:id="rId20"/>
    <p:sldId id="265" r:id="rId21"/>
    <p:sldId id="266" r:id="rId22"/>
    <p:sldId id="267" r:id="rId23"/>
    <p:sldId id="268" r:id="rId24"/>
    <p:sldId id="272" r:id="rId25"/>
    <p:sldId id="273" r:id="rId26"/>
    <p:sldId id="274" r:id="rId27"/>
    <p:sldId id="275" r:id="rId28"/>
    <p:sldId id="276" r:id="rId29"/>
    <p:sldId id="277" r:id="rId30"/>
    <p:sldId id="278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474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7" d="100"/>
        <a:sy n="97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C3834-A361-4ABA-9E48-2B6A5CAB6E78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40608-B6DD-456F-9B23-FE8AB25ED1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39910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3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1EF964E-4B5D-4173-89FB-A92BA23F2396}" type="slidenum">
              <a:rPr lang="it-IT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43031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757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3A2DE58-528A-4323-AA22-A8B1B1868438}" type="slidenum">
              <a:rPr lang="it-IT" smtClean="0"/>
              <a:pPr/>
              <a:t>10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315908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7680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5F2EC2-723C-4D29-8C94-DADB00D476AA}" type="slidenum">
              <a:rPr lang="it-IT" smtClean="0"/>
              <a:pPr/>
              <a:t>11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389785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40608-B6DD-456F-9B23-FE8AB25ED115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47210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614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1CE2126-82D6-4C69-8217-B382731BB8CA}" type="slidenum">
              <a:rPr lang="it-IT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65428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717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F6BADA6-DF99-41EB-B164-1C9AF119C70B}" type="slidenum">
              <a:rPr lang="it-IT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91678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81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5E221F-329E-4573-9C32-48B437AF11D2}" type="slidenum">
              <a:rPr lang="it-IT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00764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40608-B6DD-456F-9B23-FE8AB25ED115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555083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778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58C9DC9-D144-47BF-A921-F0AD4B8C51BC}" type="slidenum">
              <a:rPr lang="it-IT" smtClean="0"/>
              <a:pPr/>
              <a:t>18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1393189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7885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30182A4-C720-4091-9A41-8DC12632CB7D}" type="slidenum">
              <a:rPr lang="it-IT" smtClean="0"/>
              <a:pPr/>
              <a:t>19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2437245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7987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80F589-EE7D-4CBF-828F-09338AEC9A99}" type="slidenum">
              <a:rPr lang="it-IT" smtClean="0"/>
              <a:pPr/>
              <a:t>20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799473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40608-B6DD-456F-9B23-FE8AB25ED115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723471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8090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7E2687-C95B-45C9-A08F-678665A3ECFE}" type="slidenum">
              <a:rPr lang="it-IT" smtClean="0"/>
              <a:pPr/>
              <a:t>21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6363443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819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2E4058-E1D9-4B49-8E4A-B7C72322B465}" type="slidenum">
              <a:rPr lang="it-IT" smtClean="0"/>
              <a:pPr/>
              <a:t>22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2017544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73387-F90B-45B7-A6E2-C1E247C56A29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548071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860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0879BCC-94D2-4B7D-B3E0-603B2E5AD309}" type="slidenum">
              <a:rPr lang="it-IT" smtClean="0"/>
              <a:pPr/>
              <a:t>24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20532110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870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A2E565-75C5-479A-AB19-7193B3BBE625}" type="slidenum">
              <a:rPr lang="it-IT" smtClean="0"/>
              <a:pPr/>
              <a:t>25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33399501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880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34F38E-E349-4284-B871-A146B9EA1E20}" type="slidenum">
              <a:rPr lang="it-IT" smtClean="0"/>
              <a:pPr/>
              <a:t>26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8214733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890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0D4614-D88D-4C23-A533-79DAAAED6538}" type="slidenum">
              <a:rPr lang="it-IT" smtClean="0"/>
              <a:pPr/>
              <a:t>27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13174186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901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F514F13-B6A1-4DE8-A796-89789874033E}" type="slidenum">
              <a:rPr lang="it-IT" smtClean="0"/>
              <a:pPr/>
              <a:t>28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25665215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911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41F565-74E1-400F-9818-20268AD8CF61}" type="slidenum">
              <a:rPr lang="it-IT" smtClean="0"/>
              <a:pPr/>
              <a:t>29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28253601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921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A001C40-5B87-4D8E-B20A-FBA4DC0C0C35}" type="slidenum">
              <a:rPr lang="it-IT" smtClean="0"/>
              <a:pPr/>
              <a:t>30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3383373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7270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3D81EEC-F3A9-402F-AA52-9EE3BA3E5D80}" type="slidenum">
              <a:rPr lang="it-IT" smtClean="0"/>
              <a:pPr/>
              <a:t>3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932566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63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42EBAC-6A1C-41C3-8B75-C3D5F5099D14}" type="slidenum">
              <a:rPr lang="it-IT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73891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7373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D2CC0A-2403-47CA-B6F7-6EB58F37C67F}" type="slidenum">
              <a:rPr lang="it-IT" smtClean="0"/>
              <a:pPr/>
              <a:t>5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972279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74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805FAC-E8BF-4A79-AECE-55D88BB3A424}" type="slidenum">
              <a:rPr lang="it-IT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27760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843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3FFF20-CCF9-40FD-AB4E-5CAB51B03495}" type="slidenum">
              <a:rPr lang="it-IT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2405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946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6A1F14-EC87-4D34-8B4E-97F9F35089BA}" type="slidenum">
              <a:rPr lang="it-IT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49356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7475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E537D9-089F-4EF5-A07F-A7841F7A504B}" type="slidenum">
              <a:rPr lang="it-IT" smtClean="0"/>
              <a:pPr/>
              <a:t>9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3196817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2DFF-1B22-4F3E-8AE2-49A8D430D2E4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5878-C493-4238-8656-27445E8164E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2DFF-1B22-4F3E-8AE2-49A8D430D2E4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5878-C493-4238-8656-27445E8164E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2DFF-1B22-4F3E-8AE2-49A8D430D2E4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5878-C493-4238-8656-27445E8164E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2DFF-1B22-4F3E-8AE2-49A8D430D2E4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5878-C493-4238-8656-27445E8164E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2DFF-1B22-4F3E-8AE2-49A8D430D2E4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5878-C493-4238-8656-27445E8164E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2DFF-1B22-4F3E-8AE2-49A8D430D2E4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5878-C493-4238-8656-27445E8164E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2DFF-1B22-4F3E-8AE2-49A8D430D2E4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5878-C493-4238-8656-27445E8164E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2DFF-1B22-4F3E-8AE2-49A8D430D2E4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5878-C493-4238-8656-27445E8164E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2DFF-1B22-4F3E-8AE2-49A8D430D2E4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5878-C493-4238-8656-27445E8164E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2DFF-1B22-4F3E-8AE2-49A8D430D2E4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5878-C493-4238-8656-27445E8164E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2DFF-1B22-4F3E-8AE2-49A8D430D2E4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5878-C493-4238-8656-27445E8164E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32DFF-1B22-4F3E-8AE2-49A8D430D2E4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45878-C493-4238-8656-27445E8164E6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6.jpeg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frm=1&amp;source=images&amp;cd=&amp;cad=rja&amp;docid=nxE6YCevNhG1zM&amp;tbnid=fdOMWB--8BMfJM:&amp;ved=0CAUQjRw&amp;url=http://studiosarnicola.it/patologie-oculari/anatomia-oculare/&amp;ei=ojp5UvX4K8fAtAbs6YDICw&amp;psig=AFQjCNG6pXZk7wRwqbHAqnYlkdAZuvzKUQ&amp;ust=1383762963431782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6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523875" y="188913"/>
            <a:ext cx="8229600" cy="10715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2400">
                <a:solidFill>
                  <a:srgbClr val="660033"/>
                </a:solidFill>
              </a:rPr>
              <a:t>COMPONENTE CELLULARE DEI TESSUTI CONNETTIVI</a:t>
            </a:r>
          </a:p>
        </p:txBody>
      </p:sp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1157288" y="1420813"/>
            <a:ext cx="6157912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it-IT" sz="2000" b="1">
                <a:solidFill>
                  <a:srgbClr val="660033"/>
                </a:solidFill>
              </a:rPr>
              <a:t>FIBROBLASTI</a:t>
            </a:r>
          </a:p>
          <a:p>
            <a:pPr>
              <a:lnSpc>
                <a:spcPct val="200000"/>
              </a:lnSpc>
            </a:pPr>
            <a:r>
              <a:rPr lang="it-IT" sz="2000" b="1">
                <a:solidFill>
                  <a:srgbClr val="660033"/>
                </a:solidFill>
              </a:rPr>
              <a:t>PLASMACELLULE  (DERIVANO DAI LINFOCITI B)</a:t>
            </a:r>
          </a:p>
          <a:p>
            <a:pPr>
              <a:lnSpc>
                <a:spcPct val="200000"/>
              </a:lnSpc>
            </a:pPr>
            <a:r>
              <a:rPr lang="it-IT" sz="2000" b="1">
                <a:solidFill>
                  <a:srgbClr val="660033"/>
                </a:solidFill>
              </a:rPr>
              <a:t>MASTOCITI (O MASTCELLULE)</a:t>
            </a:r>
          </a:p>
          <a:p>
            <a:pPr>
              <a:lnSpc>
                <a:spcPct val="200000"/>
              </a:lnSpc>
            </a:pPr>
            <a:r>
              <a:rPr lang="it-IT" sz="2000" b="1">
                <a:solidFill>
                  <a:srgbClr val="660033"/>
                </a:solidFill>
              </a:rPr>
              <a:t>MACROFAGI (FISSI E MOBILI)</a:t>
            </a:r>
          </a:p>
          <a:p>
            <a:pPr>
              <a:lnSpc>
                <a:spcPct val="200000"/>
              </a:lnSpc>
            </a:pPr>
            <a:r>
              <a:rPr lang="it-IT" sz="2000" b="1">
                <a:solidFill>
                  <a:srgbClr val="660033"/>
                </a:solidFill>
              </a:rPr>
              <a:t>ADIPOCITI</a:t>
            </a:r>
          </a:p>
          <a:p>
            <a:pPr>
              <a:lnSpc>
                <a:spcPct val="200000"/>
              </a:lnSpc>
            </a:pPr>
            <a:r>
              <a:rPr lang="it-IT" sz="2000" b="1">
                <a:solidFill>
                  <a:srgbClr val="660033"/>
                </a:solidFill>
              </a:rPr>
              <a:t>PERICITI</a:t>
            </a:r>
          </a:p>
        </p:txBody>
      </p:sp>
      <p:sp>
        <p:nvSpPr>
          <p:cNvPr id="3080" name="Line 13"/>
          <p:cNvSpPr>
            <a:spLocks noChangeShapeType="1"/>
          </p:cNvSpPr>
          <p:nvPr/>
        </p:nvSpPr>
        <p:spPr bwMode="auto">
          <a:xfrm flipV="1">
            <a:off x="1103313" y="5353050"/>
            <a:ext cx="5865812" cy="11113"/>
          </a:xfrm>
          <a:prstGeom prst="line">
            <a:avLst/>
          </a:prstGeom>
          <a:noFill/>
          <a:ln w="2222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81" name="Text Box 14"/>
          <p:cNvSpPr txBox="1">
            <a:spLocks noChangeArrowheads="1"/>
          </p:cNvSpPr>
          <p:nvPr/>
        </p:nvSpPr>
        <p:spPr bwMode="auto">
          <a:xfrm>
            <a:off x="1179513" y="5429250"/>
            <a:ext cx="27368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solidFill>
                  <a:schemeClr val="tx1"/>
                </a:solidFill>
              </a:rPr>
              <a:t>CONDROBLASTI</a:t>
            </a:r>
          </a:p>
          <a:p>
            <a:r>
              <a:rPr lang="it-IT" sz="1800">
                <a:solidFill>
                  <a:schemeClr val="tx1"/>
                </a:solidFill>
              </a:rPr>
              <a:t>OSTEOBLASTI</a:t>
            </a:r>
          </a:p>
          <a:p>
            <a:r>
              <a:rPr lang="it-IT" sz="1800">
                <a:solidFill>
                  <a:schemeClr val="tx1"/>
                </a:solidFill>
              </a:rPr>
              <a:t>CELLULE DEL SANGUE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417513" y="260350"/>
          <a:ext cx="4033837" cy="3384550"/>
        </p:xfrm>
        <a:graphic>
          <a:graphicData uri="http://schemas.openxmlformats.org/presentationml/2006/ole">
            <p:oleObj spid="_x0000_s4102" name="Fotografia di Photo Editor " r:id="rId4" imgW="14590476" imgH="12238095" progId="">
              <p:embed/>
            </p:oleObj>
          </a:graphicData>
        </a:graphic>
      </p:graphicFrame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5220072" y="1124744"/>
            <a:ext cx="3124200" cy="381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>
                <a:latin typeface="Times New Roman" pitchFamily="18" charset="0"/>
              </a:rPr>
              <a:t>PLASMACELLULA</a:t>
            </a:r>
          </a:p>
        </p:txBody>
      </p:sp>
      <p:pic>
        <p:nvPicPr>
          <p:cNvPr id="5125" name="Picture 4" descr="IMMUNOGLOBULINA"/>
          <p:cNvPicPr>
            <a:picLocks noChangeAspect="1" noChangeArrowheads="1"/>
          </p:cNvPicPr>
          <p:nvPr/>
        </p:nvPicPr>
        <p:blipFill>
          <a:blip r:embed="rId5" cstate="print"/>
          <a:srcRect b="8481"/>
          <a:stretch>
            <a:fillRect/>
          </a:stretch>
        </p:blipFill>
        <p:spPr bwMode="auto">
          <a:xfrm>
            <a:off x="6373813" y="3987800"/>
            <a:ext cx="2252662" cy="204152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5126" name="CasellaDiTesto 5"/>
          <p:cNvSpPr txBox="1">
            <a:spLocks noChangeArrowheads="1"/>
          </p:cNvSpPr>
          <p:nvPr/>
        </p:nvSpPr>
        <p:spPr bwMode="auto">
          <a:xfrm>
            <a:off x="6567488" y="6224588"/>
            <a:ext cx="2000250" cy="30797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IMMUNOGLOBULINA</a:t>
            </a:r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725488" y="3582988"/>
          <a:ext cx="3079750" cy="2747962"/>
        </p:xfrm>
        <a:graphic>
          <a:graphicData uri="http://schemas.openxmlformats.org/presentationml/2006/ole">
            <p:oleObj spid="_x0000_s4103" name="Fotografia di Photo Editor " r:id="rId6" imgW="15190476" imgH="13552381" progId="">
              <p:embed/>
            </p:oleObj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4716016" y="2492896"/>
            <a:ext cx="4118950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Cellula del sistema immunitario</a:t>
            </a:r>
          </a:p>
          <a:p>
            <a:pPr algn="ctr"/>
            <a:r>
              <a:rPr lang="it-IT" dirty="0" smtClean="0"/>
              <a:t>Secerne gli anticorpi o immunoglobuline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Marina Zweyer\Documenti\Immagini\img676.jpg"/>
          <p:cNvPicPr>
            <a:picLocks noChangeAspect="1" noChangeArrowheads="1"/>
          </p:cNvPicPr>
          <p:nvPr/>
        </p:nvPicPr>
        <p:blipFill>
          <a:blip r:embed="rId3" cstate="print"/>
          <a:srcRect l="32674" t="36615" r="10138" b="-14"/>
          <a:stretch>
            <a:fillRect/>
          </a:stretch>
        </p:blipFill>
        <p:spPr bwMode="auto">
          <a:xfrm rot="-5340000">
            <a:off x="2501107" y="310356"/>
            <a:ext cx="4383088" cy="64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CasellaDiTesto 2"/>
          <p:cNvSpPr txBox="1">
            <a:spLocks noChangeArrowheads="1"/>
          </p:cNvSpPr>
          <p:nvPr/>
        </p:nvSpPr>
        <p:spPr bwMode="auto">
          <a:xfrm>
            <a:off x="467544" y="692696"/>
            <a:ext cx="1035861" cy="400110"/>
          </a:xfrm>
          <a:prstGeom prst="rect">
            <a:avLst/>
          </a:prstGeom>
          <a:solidFill>
            <a:srgbClr val="FFFF99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dirty="0"/>
              <a:t>PERICITI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267744" y="836712"/>
            <a:ext cx="6408421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Sono cellule contrattili che regolano il calibro dei capillari sanguigni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19672" y="1916832"/>
            <a:ext cx="604434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 smtClean="0"/>
              <a:t>TESSUTO CONNETTIVO PROPRIAMENTE DETTO</a:t>
            </a:r>
            <a:endParaRPr lang="it-IT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1627188" y="311150"/>
            <a:ext cx="4837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chemeClr val="accent2"/>
                </a:solidFill>
              </a:rPr>
              <a:t>TESSUTO CONNETTIVO LASSO</a:t>
            </a:r>
          </a:p>
        </p:txBody>
      </p:sp>
      <p:sp>
        <p:nvSpPr>
          <p:cNvPr id="2051" name="Line 5"/>
          <p:cNvSpPr>
            <a:spLocks noChangeShapeType="1"/>
          </p:cNvSpPr>
          <p:nvPr/>
        </p:nvSpPr>
        <p:spPr bwMode="auto">
          <a:xfrm>
            <a:off x="3984625" y="708025"/>
            <a:ext cx="0" cy="544513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3217863" y="1277938"/>
            <a:ext cx="196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hlink"/>
                </a:solidFill>
              </a:rPr>
              <a:t>IL PIU’ DIFFUSO</a:t>
            </a:r>
          </a:p>
        </p:txBody>
      </p:sp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5387975" y="1001713"/>
            <a:ext cx="2557463" cy="1011237"/>
          </a:xfrm>
          <a:prstGeom prst="rect">
            <a:avLst/>
          </a:prstGeom>
          <a:solidFill>
            <a:srgbClr val="F6F8A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35000"/>
              </a:lnSpc>
            </a:pPr>
            <a:r>
              <a:rPr lang="it-IT"/>
              <a:t>PREVALENZA DELLA </a:t>
            </a:r>
          </a:p>
          <a:p>
            <a:pPr>
              <a:lnSpc>
                <a:spcPct val="135000"/>
              </a:lnSpc>
            </a:pPr>
            <a:r>
              <a:rPr lang="it-IT"/>
              <a:t>SOSTANZA AMORFA</a:t>
            </a:r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407988" y="2133600"/>
            <a:ext cx="35036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chemeClr val="accent2"/>
                </a:solidFill>
              </a:rPr>
              <a:t>TONACHE PROPRIE</a:t>
            </a:r>
          </a:p>
          <a:p>
            <a:r>
              <a:rPr lang="it-IT" sz="2000" b="1">
                <a:solidFill>
                  <a:schemeClr val="accent2"/>
                </a:solidFill>
              </a:rPr>
              <a:t>TONACHE SOTTOMUCOSE</a:t>
            </a:r>
          </a:p>
        </p:txBody>
      </p:sp>
      <p:sp>
        <p:nvSpPr>
          <p:cNvPr id="2055" name="AutoShape 11"/>
          <p:cNvSpPr>
            <a:spLocks/>
          </p:cNvSpPr>
          <p:nvPr/>
        </p:nvSpPr>
        <p:spPr bwMode="auto">
          <a:xfrm>
            <a:off x="3927475" y="2220913"/>
            <a:ext cx="88900" cy="565150"/>
          </a:xfrm>
          <a:prstGeom prst="rightBrace">
            <a:avLst>
              <a:gd name="adj1" fmla="val 52976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056" name="Text Box 12"/>
          <p:cNvSpPr txBox="1">
            <a:spLocks noChangeArrowheads="1"/>
          </p:cNvSpPr>
          <p:nvPr/>
        </p:nvSpPr>
        <p:spPr bwMode="auto">
          <a:xfrm>
            <a:off x="4010025" y="2335213"/>
            <a:ext cx="170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/>
              <a:t>ORGANI CAVI</a:t>
            </a:r>
          </a:p>
        </p:txBody>
      </p:sp>
      <p:sp>
        <p:nvSpPr>
          <p:cNvPr id="2057" name="Text Box 13"/>
          <p:cNvSpPr txBox="1">
            <a:spLocks noChangeArrowheads="1"/>
          </p:cNvSpPr>
          <p:nvPr/>
        </p:nvSpPr>
        <p:spPr bwMode="auto">
          <a:xfrm>
            <a:off x="484188" y="3222625"/>
            <a:ext cx="40132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chemeClr val="accent2"/>
                </a:solidFill>
              </a:rPr>
              <a:t>STROMA DEGLI ORGANI PIENI</a:t>
            </a:r>
          </a:p>
          <a:p>
            <a:endParaRPr lang="it-IT" sz="2000" b="1">
              <a:solidFill>
                <a:schemeClr val="accent2"/>
              </a:solidFill>
            </a:endParaRPr>
          </a:p>
          <a:p>
            <a:r>
              <a:rPr lang="it-IT" sz="2000" b="1">
                <a:solidFill>
                  <a:schemeClr val="accent2"/>
                </a:solidFill>
              </a:rPr>
              <a:t>TONACA AVVENTIZIA DEI VASI</a:t>
            </a:r>
          </a:p>
          <a:p>
            <a:endParaRPr lang="it-IT" sz="2000" b="1">
              <a:solidFill>
                <a:schemeClr val="accent2"/>
              </a:solidFill>
            </a:endParaRPr>
          </a:p>
          <a:p>
            <a:r>
              <a:rPr lang="it-IT" sz="2000" b="1">
                <a:solidFill>
                  <a:schemeClr val="accent2"/>
                </a:solidFill>
              </a:rPr>
              <a:t>CONNESSIONE TRA ORGANI</a:t>
            </a:r>
          </a:p>
          <a:p>
            <a:endParaRPr lang="it-IT" sz="2000" b="1">
              <a:solidFill>
                <a:schemeClr val="accent2"/>
              </a:solidFill>
            </a:endParaRPr>
          </a:p>
          <a:p>
            <a:r>
              <a:rPr lang="it-IT" sz="2000" b="1">
                <a:solidFill>
                  <a:schemeClr val="accent2"/>
                </a:solidFill>
              </a:rPr>
              <a:t>MUSCOLI</a:t>
            </a:r>
          </a:p>
          <a:p>
            <a:endParaRPr lang="it-IT" sz="2000" b="1">
              <a:solidFill>
                <a:schemeClr val="accent2"/>
              </a:solidFill>
            </a:endParaRPr>
          </a:p>
          <a:p>
            <a:r>
              <a:rPr lang="it-IT" sz="2000" b="1">
                <a:solidFill>
                  <a:schemeClr val="accent2"/>
                </a:solidFill>
              </a:rPr>
              <a:t>NERVI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627188" y="311150"/>
            <a:ext cx="70199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chemeClr val="accent2"/>
                </a:solidFill>
              </a:rPr>
              <a:t>TESSUTO CONNETTIVO DENSO O COMPATTO</a:t>
            </a:r>
          </a:p>
          <a:p>
            <a:r>
              <a:rPr lang="it-IT" sz="2400" b="1">
                <a:solidFill>
                  <a:schemeClr val="accent2"/>
                </a:solidFill>
              </a:rPr>
              <a:t>O FIBROSO</a:t>
            </a:r>
          </a:p>
        </p:txBody>
      </p:sp>
      <p:sp>
        <p:nvSpPr>
          <p:cNvPr id="3075" name="Line 5"/>
          <p:cNvSpPr>
            <a:spLocks noChangeShapeType="1"/>
          </p:cNvSpPr>
          <p:nvPr/>
        </p:nvSpPr>
        <p:spPr bwMode="auto">
          <a:xfrm>
            <a:off x="3894138" y="852488"/>
            <a:ext cx="1417637" cy="80010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076" name="Rectangle 7"/>
          <p:cNvSpPr>
            <a:spLocks noChangeArrowheads="1"/>
          </p:cNvSpPr>
          <p:nvPr/>
        </p:nvSpPr>
        <p:spPr bwMode="auto">
          <a:xfrm>
            <a:off x="5387975" y="1001713"/>
            <a:ext cx="2881313" cy="1123950"/>
          </a:xfrm>
          <a:prstGeom prst="rect">
            <a:avLst/>
          </a:prstGeom>
          <a:solidFill>
            <a:srgbClr val="F6F8A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35000"/>
              </a:lnSpc>
            </a:pPr>
            <a:r>
              <a:rPr lang="it-IT"/>
              <a:t>PREVALENZA DELLA </a:t>
            </a:r>
          </a:p>
          <a:p>
            <a:pPr>
              <a:lnSpc>
                <a:spcPct val="135000"/>
              </a:lnSpc>
            </a:pPr>
            <a:r>
              <a:rPr lang="it-IT"/>
              <a:t>COMPONENTE FIBROSA</a:t>
            </a:r>
          </a:p>
        </p:txBody>
      </p:sp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407988" y="21336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sz="2000" b="1">
              <a:solidFill>
                <a:schemeClr val="accent2"/>
              </a:solidFill>
            </a:endParaRPr>
          </a:p>
        </p:txBody>
      </p:sp>
      <p:sp>
        <p:nvSpPr>
          <p:cNvPr id="3078" name="Oval 12"/>
          <p:cNvSpPr>
            <a:spLocks noChangeArrowheads="1"/>
          </p:cNvSpPr>
          <p:nvPr/>
        </p:nvSpPr>
        <p:spPr bwMode="auto">
          <a:xfrm>
            <a:off x="758825" y="3055938"/>
            <a:ext cx="3333750" cy="1338262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800" b="1"/>
              <a:t>REGOLARE</a:t>
            </a:r>
          </a:p>
        </p:txBody>
      </p:sp>
      <p:sp>
        <p:nvSpPr>
          <p:cNvPr id="3079" name="Oval 13"/>
          <p:cNvSpPr>
            <a:spLocks noChangeArrowheads="1"/>
          </p:cNvSpPr>
          <p:nvPr/>
        </p:nvSpPr>
        <p:spPr bwMode="auto">
          <a:xfrm>
            <a:off x="5256213" y="3081338"/>
            <a:ext cx="3333750" cy="1338262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800" b="1"/>
              <a:t>IRREGOLARE</a:t>
            </a:r>
          </a:p>
        </p:txBody>
      </p:sp>
      <p:sp>
        <p:nvSpPr>
          <p:cNvPr id="3080" name="Oval 14"/>
          <p:cNvSpPr>
            <a:spLocks noChangeArrowheads="1"/>
          </p:cNvSpPr>
          <p:nvPr/>
        </p:nvSpPr>
        <p:spPr bwMode="auto">
          <a:xfrm>
            <a:off x="2981325" y="4765675"/>
            <a:ext cx="3333750" cy="1338263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800" b="1"/>
              <a:t>ELASTICO</a:t>
            </a:r>
          </a:p>
        </p:txBody>
      </p:sp>
      <p:sp>
        <p:nvSpPr>
          <p:cNvPr id="3081" name="Line 15"/>
          <p:cNvSpPr>
            <a:spLocks noChangeShapeType="1"/>
          </p:cNvSpPr>
          <p:nvPr/>
        </p:nvSpPr>
        <p:spPr bwMode="auto">
          <a:xfrm flipH="1">
            <a:off x="2620963" y="1327150"/>
            <a:ext cx="333375" cy="15494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082" name="Line 16"/>
          <p:cNvSpPr>
            <a:spLocks noChangeShapeType="1"/>
          </p:cNvSpPr>
          <p:nvPr/>
        </p:nvSpPr>
        <p:spPr bwMode="auto">
          <a:xfrm>
            <a:off x="3771900" y="1365250"/>
            <a:ext cx="1003300" cy="3121025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083" name="Line 17"/>
          <p:cNvSpPr>
            <a:spLocks noChangeShapeType="1"/>
          </p:cNvSpPr>
          <p:nvPr/>
        </p:nvSpPr>
        <p:spPr bwMode="auto">
          <a:xfrm>
            <a:off x="4117975" y="1298575"/>
            <a:ext cx="1651000" cy="1795463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1327150" y="319088"/>
            <a:ext cx="713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solidFill>
                  <a:schemeClr val="accent2"/>
                </a:solidFill>
              </a:rPr>
              <a:t>TESSUTO CONNETTIVO DENSO </a:t>
            </a:r>
            <a:r>
              <a:rPr lang="it-IT" sz="2400" b="1">
                <a:solidFill>
                  <a:srgbClr val="33CCFF"/>
                </a:solidFill>
              </a:rPr>
              <a:t>REGOLARE</a:t>
            </a: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465138" y="977900"/>
            <a:ext cx="19113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003300"/>
                </a:solidFill>
              </a:rPr>
              <a:t>TENDINI </a:t>
            </a:r>
          </a:p>
          <a:p>
            <a:r>
              <a:rPr lang="it-IT" sz="2000" b="1">
                <a:solidFill>
                  <a:srgbClr val="003300"/>
                </a:solidFill>
              </a:rPr>
              <a:t>LEGAMENTI </a:t>
            </a:r>
          </a:p>
          <a:p>
            <a:r>
              <a:rPr lang="it-IT" sz="2000" b="1">
                <a:solidFill>
                  <a:srgbClr val="003300"/>
                </a:solidFill>
              </a:rPr>
              <a:t>APONEUROSI</a:t>
            </a: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301625" y="903288"/>
            <a:ext cx="2084388" cy="1149350"/>
          </a:xfrm>
          <a:prstGeom prst="rect">
            <a:avLst/>
          </a:prstGeom>
          <a:noFill/>
          <a:ln w="31750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2640013" y="1357313"/>
            <a:ext cx="2711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>
                <a:solidFill>
                  <a:srgbClr val="003300"/>
                </a:solidFill>
              </a:rPr>
              <a:t>A FIBRE PARALLELE</a:t>
            </a:r>
          </a:p>
          <a:p>
            <a:r>
              <a:rPr lang="it-IT" sz="2000">
                <a:solidFill>
                  <a:srgbClr val="003300"/>
                </a:solidFill>
              </a:rPr>
              <a:t>A FASCI INCROCIATI</a:t>
            </a:r>
          </a:p>
        </p:txBody>
      </p: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2386013" y="1338263"/>
            <a:ext cx="2967037" cy="725487"/>
          </a:xfrm>
          <a:prstGeom prst="rect">
            <a:avLst/>
          </a:prstGeom>
          <a:noFill/>
          <a:ln w="25400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103" name="Rectangle 9"/>
          <p:cNvSpPr>
            <a:spLocks noChangeArrowheads="1"/>
          </p:cNvSpPr>
          <p:nvPr/>
        </p:nvSpPr>
        <p:spPr bwMode="auto">
          <a:xfrm>
            <a:off x="1193800" y="2470150"/>
            <a:ext cx="6988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chemeClr val="accent2"/>
                </a:solidFill>
              </a:rPr>
              <a:t>TESSUTO CONNETTIVO DENSO </a:t>
            </a:r>
            <a:r>
              <a:rPr lang="it-IT" sz="2400" b="1">
                <a:solidFill>
                  <a:srgbClr val="33CCFF"/>
                </a:solidFill>
              </a:rPr>
              <a:t>IRREGOLARE</a:t>
            </a:r>
          </a:p>
        </p:txBody>
      </p:sp>
      <p:sp>
        <p:nvSpPr>
          <p:cNvPr id="4104" name="Text Box 10"/>
          <p:cNvSpPr txBox="1">
            <a:spLocks noChangeArrowheads="1"/>
          </p:cNvSpPr>
          <p:nvPr/>
        </p:nvSpPr>
        <p:spPr bwMode="auto">
          <a:xfrm>
            <a:off x="331788" y="3040063"/>
            <a:ext cx="45339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003300"/>
                </a:solidFill>
              </a:rPr>
              <a:t>DERMA</a:t>
            </a:r>
          </a:p>
          <a:p>
            <a:r>
              <a:rPr lang="it-IT" sz="2000" b="1">
                <a:solidFill>
                  <a:srgbClr val="003300"/>
                </a:solidFill>
              </a:rPr>
              <a:t>CAPSULE FIBROSE DEGLI ORGANI</a:t>
            </a:r>
          </a:p>
          <a:p>
            <a:r>
              <a:rPr lang="it-IT" sz="2000" b="1">
                <a:solidFill>
                  <a:srgbClr val="003300"/>
                </a:solidFill>
              </a:rPr>
              <a:t>PERIOSTIO</a:t>
            </a:r>
          </a:p>
          <a:p>
            <a:r>
              <a:rPr lang="it-IT" sz="2000" b="1">
                <a:solidFill>
                  <a:srgbClr val="003300"/>
                </a:solidFill>
              </a:rPr>
              <a:t>PERICONDRIO</a:t>
            </a:r>
          </a:p>
        </p:txBody>
      </p:sp>
      <p:sp>
        <p:nvSpPr>
          <p:cNvPr id="4105" name="Rectangle 11"/>
          <p:cNvSpPr>
            <a:spLocks noChangeArrowheads="1"/>
          </p:cNvSpPr>
          <p:nvPr/>
        </p:nvSpPr>
        <p:spPr bwMode="auto">
          <a:xfrm>
            <a:off x="334963" y="2989263"/>
            <a:ext cx="4827587" cy="14049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106" name="Rectangle 12"/>
          <p:cNvSpPr>
            <a:spLocks noChangeArrowheads="1"/>
          </p:cNvSpPr>
          <p:nvPr/>
        </p:nvSpPr>
        <p:spPr bwMode="auto">
          <a:xfrm>
            <a:off x="1103313" y="4846638"/>
            <a:ext cx="6496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chemeClr val="accent2"/>
                </a:solidFill>
              </a:rPr>
              <a:t>TESSUTO CONNETTIVO DENSO </a:t>
            </a:r>
            <a:r>
              <a:rPr lang="it-IT" sz="2400" b="1">
                <a:solidFill>
                  <a:srgbClr val="33CCFF"/>
                </a:solidFill>
              </a:rPr>
              <a:t>ELASTICO</a:t>
            </a:r>
          </a:p>
        </p:txBody>
      </p:sp>
      <p:sp>
        <p:nvSpPr>
          <p:cNvPr id="4107" name="Line 13"/>
          <p:cNvSpPr>
            <a:spLocks noChangeShapeType="1"/>
          </p:cNvSpPr>
          <p:nvPr/>
        </p:nvSpPr>
        <p:spPr bwMode="auto">
          <a:xfrm flipV="1">
            <a:off x="0" y="2386013"/>
            <a:ext cx="9144000" cy="11112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108" name="Line 14"/>
          <p:cNvSpPr>
            <a:spLocks noChangeShapeType="1"/>
          </p:cNvSpPr>
          <p:nvPr/>
        </p:nvSpPr>
        <p:spPr bwMode="auto">
          <a:xfrm flipV="1">
            <a:off x="0" y="4741863"/>
            <a:ext cx="9144000" cy="11112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109" name="Text Box 15"/>
          <p:cNvSpPr txBox="1">
            <a:spLocks noChangeArrowheads="1"/>
          </p:cNvSpPr>
          <p:nvPr/>
        </p:nvSpPr>
        <p:spPr bwMode="auto">
          <a:xfrm>
            <a:off x="420688" y="5348288"/>
            <a:ext cx="52879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003300"/>
                </a:solidFill>
              </a:rPr>
              <a:t>LEGAMENTO NUCALE</a:t>
            </a:r>
          </a:p>
          <a:p>
            <a:r>
              <a:rPr lang="it-IT" sz="2000" b="1">
                <a:solidFill>
                  <a:srgbClr val="003300"/>
                </a:solidFill>
              </a:rPr>
              <a:t>MEMBRANE ELASTICHE DELLE ARTERIE</a:t>
            </a:r>
          </a:p>
          <a:p>
            <a:r>
              <a:rPr lang="it-IT" sz="2000" b="1">
                <a:solidFill>
                  <a:srgbClr val="003300"/>
                </a:solidFill>
              </a:rPr>
              <a:t>LEGAMENTI GIALLI DELLE VERTEBRE</a:t>
            </a:r>
          </a:p>
        </p:txBody>
      </p:sp>
      <p:sp>
        <p:nvSpPr>
          <p:cNvPr id="4110" name="Rectangle 16"/>
          <p:cNvSpPr>
            <a:spLocks noChangeArrowheads="1"/>
          </p:cNvSpPr>
          <p:nvPr/>
        </p:nvSpPr>
        <p:spPr bwMode="auto">
          <a:xfrm>
            <a:off x="379413" y="5319713"/>
            <a:ext cx="5397500" cy="1236662"/>
          </a:xfrm>
          <a:prstGeom prst="rect">
            <a:avLst/>
          </a:prstGeom>
          <a:noFill/>
          <a:ln w="3175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552" t="23132" r="8008" b="36103"/>
          <a:stretch/>
        </p:blipFill>
        <p:spPr>
          <a:xfrm flipH="1" flipV="1">
            <a:off x="4139950" y="258062"/>
            <a:ext cx="4731615" cy="612326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92410" y="1916832"/>
            <a:ext cx="2669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Tendini e legamenti </a:t>
            </a:r>
          </a:p>
          <a:p>
            <a:pPr algn="ctr"/>
            <a:r>
              <a:rPr lang="it-IT" dirty="0" smtClean="0"/>
              <a:t>a livello di un’articolazione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552" t="15104" r="8008" b="76867"/>
          <a:stretch/>
        </p:blipFill>
        <p:spPr>
          <a:xfrm flipH="1" flipV="1">
            <a:off x="190590" y="4725143"/>
            <a:ext cx="4093378" cy="108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4560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27584" y="2132856"/>
            <a:ext cx="6803849" cy="15081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000" dirty="0" smtClean="0"/>
              <a:t>TESSUTO CONNETTIVO RETICOLARE</a:t>
            </a:r>
          </a:p>
          <a:p>
            <a:pPr algn="ctr"/>
            <a:endParaRPr lang="it-IT" dirty="0" smtClean="0"/>
          </a:p>
          <a:p>
            <a:pPr algn="ctr"/>
            <a:r>
              <a:rPr lang="it-IT" dirty="0" smtClean="0"/>
              <a:t>Presenta delicate maglie di fibrille collagene </a:t>
            </a:r>
          </a:p>
          <a:p>
            <a:pPr algn="ctr"/>
            <a:r>
              <a:rPr lang="it-IT" dirty="0" smtClean="0"/>
              <a:t>che si organizzano nelle tre direzioni dello spazio </a:t>
            </a:r>
          </a:p>
          <a:p>
            <a:pPr algn="ctr"/>
            <a:r>
              <a:rPr lang="it-IT" dirty="0" smtClean="0"/>
              <a:t>a supporto del tessuto di un organo (linfonodi, milza, rene, fegato, ecc)</a:t>
            </a:r>
            <a:endParaRPr lang="it-IT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2798763" y="604838"/>
            <a:ext cx="3797300" cy="400050"/>
          </a:xfrm>
          <a:prstGeom prst="rect">
            <a:avLst/>
          </a:prstGeom>
          <a:solidFill>
            <a:srgbClr val="FFFFCC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rgbClr val="660033"/>
                </a:solidFill>
              </a:rPr>
              <a:t>TESSUTO MUCOSO MATURO</a:t>
            </a:r>
          </a:p>
        </p:txBody>
      </p:sp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1307457" y="1841500"/>
            <a:ext cx="6895799" cy="3289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400" dirty="0">
                <a:solidFill>
                  <a:srgbClr val="660033"/>
                </a:solidFill>
              </a:rPr>
              <a:t>SIMILE AL MESENCHIMA</a:t>
            </a:r>
          </a:p>
          <a:p>
            <a:pPr algn="ctr"/>
            <a:r>
              <a:rPr lang="it-IT" sz="2400" dirty="0">
                <a:solidFill>
                  <a:srgbClr val="660033"/>
                </a:solidFill>
              </a:rPr>
              <a:t>CELLULE FUSATE, STELLATE</a:t>
            </a:r>
          </a:p>
          <a:p>
            <a:pPr algn="ctr"/>
            <a:r>
              <a:rPr lang="it-IT" sz="2400" dirty="0">
                <a:solidFill>
                  <a:srgbClr val="660033"/>
                </a:solidFill>
              </a:rPr>
              <a:t>ABBONDANTE SOSTANZA FONDAMENTALE AMORFA</a:t>
            </a:r>
          </a:p>
          <a:p>
            <a:pPr algn="ctr"/>
            <a:endParaRPr lang="it-IT" sz="2400" dirty="0">
              <a:solidFill>
                <a:srgbClr val="660033"/>
              </a:solidFill>
            </a:endParaRPr>
          </a:p>
          <a:p>
            <a:pPr algn="ctr"/>
            <a:endParaRPr lang="it-IT" sz="2400" dirty="0">
              <a:solidFill>
                <a:srgbClr val="660033"/>
              </a:solidFill>
            </a:endParaRPr>
          </a:p>
          <a:p>
            <a:pPr algn="ctr">
              <a:lnSpc>
                <a:spcPct val="125000"/>
              </a:lnSpc>
            </a:pPr>
            <a:r>
              <a:rPr lang="it-IT" sz="2400" b="1" u="sng" dirty="0">
                <a:solidFill>
                  <a:srgbClr val="660033"/>
                </a:solidFill>
              </a:rPr>
              <a:t>POLPA DENTARIA / DISCHI INTERVERT. (N. POLPOSO)</a:t>
            </a:r>
          </a:p>
          <a:p>
            <a:pPr algn="ctr">
              <a:lnSpc>
                <a:spcPct val="125000"/>
              </a:lnSpc>
            </a:pPr>
            <a:r>
              <a:rPr lang="it-IT" sz="2400" b="1" u="sng" dirty="0">
                <a:solidFill>
                  <a:srgbClr val="660033"/>
                </a:solidFill>
              </a:rPr>
              <a:t>FUNICOLO OMBELICALE (GELATINA </a:t>
            </a:r>
            <a:r>
              <a:rPr lang="it-IT" sz="2400" b="1" u="sng" dirty="0" err="1">
                <a:solidFill>
                  <a:srgbClr val="660033"/>
                </a:solidFill>
              </a:rPr>
              <a:t>DI</a:t>
            </a:r>
            <a:r>
              <a:rPr lang="it-IT" sz="2400" b="1" u="sng" dirty="0">
                <a:solidFill>
                  <a:srgbClr val="660033"/>
                </a:solidFill>
              </a:rPr>
              <a:t> WHARTON)</a:t>
            </a:r>
          </a:p>
          <a:p>
            <a:pPr algn="ctr">
              <a:lnSpc>
                <a:spcPct val="125000"/>
              </a:lnSpc>
            </a:pPr>
            <a:r>
              <a:rPr lang="it-IT" sz="2400" b="1" u="sng" dirty="0">
                <a:solidFill>
                  <a:srgbClr val="660033"/>
                </a:solidFill>
              </a:rPr>
              <a:t>UMOR </a:t>
            </a:r>
            <a:r>
              <a:rPr lang="it-IT" sz="2400" b="1" u="sng" dirty="0" smtClean="0">
                <a:solidFill>
                  <a:srgbClr val="660033"/>
                </a:solidFill>
              </a:rPr>
              <a:t>VITREO</a:t>
            </a:r>
            <a:endParaRPr lang="it-IT" sz="2400" b="1" u="sng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61975"/>
          </a:xfrm>
          <a:solidFill>
            <a:schemeClr val="accent3"/>
          </a:solidFill>
        </p:spPr>
        <p:txBody>
          <a:bodyPr/>
          <a:lstStyle/>
          <a:p>
            <a:pPr eaLnBrk="1" hangingPunct="1">
              <a:defRPr/>
            </a:pPr>
            <a:r>
              <a:rPr lang="it-IT" sz="2800" smtClean="0"/>
              <a:t>denti</a:t>
            </a:r>
          </a:p>
        </p:txBody>
      </p:sp>
      <p:pic>
        <p:nvPicPr>
          <p:cNvPr id="34819" name="Picture 4" descr="250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55850" y="1125538"/>
            <a:ext cx="4454525" cy="51911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95736" y="1844824"/>
            <a:ext cx="4392488" cy="2363724"/>
          </a:xfrm>
          <a:prstGeom prst="rect">
            <a:avLst/>
          </a:prstGeom>
          <a:solidFill>
            <a:srgbClr val="CCFFCC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it-IT" dirty="0" smtClean="0"/>
              <a:t>FORMA FUSATA O STELLATA</a:t>
            </a:r>
          </a:p>
          <a:p>
            <a:pPr algn="ctr">
              <a:lnSpc>
                <a:spcPct val="140000"/>
              </a:lnSpc>
            </a:pPr>
            <a:r>
              <a:rPr lang="it-IT" dirty="0" smtClean="0"/>
              <a:t>RIBOSOMI</a:t>
            </a:r>
          </a:p>
          <a:p>
            <a:pPr algn="ctr"/>
            <a:r>
              <a:rPr lang="it-IT" dirty="0" smtClean="0"/>
              <a:t>REG MOLTO SVILUPPATO </a:t>
            </a:r>
          </a:p>
          <a:p>
            <a:pPr algn="ctr">
              <a:lnSpc>
                <a:spcPct val="140000"/>
              </a:lnSpc>
            </a:pPr>
            <a:r>
              <a:rPr lang="it-IT" dirty="0" smtClean="0"/>
              <a:t>NUMEROSI APPARATI </a:t>
            </a:r>
            <a:r>
              <a:rPr lang="it-IT" dirty="0" err="1" smtClean="0"/>
              <a:t>DI</a:t>
            </a:r>
            <a:r>
              <a:rPr lang="it-IT" dirty="0" smtClean="0"/>
              <a:t> GOLGI</a:t>
            </a:r>
          </a:p>
          <a:p>
            <a:pPr algn="ctr"/>
            <a:endParaRPr lang="it-IT" dirty="0" smtClean="0"/>
          </a:p>
          <a:p>
            <a:pPr algn="ctr"/>
            <a:r>
              <a:rPr lang="it-IT" dirty="0" smtClean="0"/>
              <a:t>SECERNONO TUTTE LE MOLECOLE DELLA</a:t>
            </a:r>
          </a:p>
          <a:p>
            <a:pPr algn="ctr"/>
            <a:r>
              <a:rPr lang="it-IT" dirty="0" smtClean="0"/>
              <a:t>MATRICE EXTRACELLULARE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707904" y="1196752"/>
            <a:ext cx="151573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dirty="0" smtClean="0"/>
              <a:t>FIBROBLASTI</a:t>
            </a:r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561975"/>
          </a:xfrm>
          <a:solidFill>
            <a:schemeClr val="accent3"/>
          </a:solidFill>
        </p:spPr>
        <p:txBody>
          <a:bodyPr/>
          <a:lstStyle/>
          <a:p>
            <a:pPr eaLnBrk="1" hangingPunct="1">
              <a:defRPr/>
            </a:pPr>
            <a:r>
              <a:rPr lang="it-IT" sz="2000" dirty="0" smtClean="0"/>
              <a:t>articolazioni intervertebrali</a:t>
            </a:r>
          </a:p>
        </p:txBody>
      </p:sp>
      <p:pic>
        <p:nvPicPr>
          <p:cNvPr id="35843" name="Picture 4" descr="080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89213" y="1125538"/>
            <a:ext cx="3986212" cy="5191125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0809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14400" y="1203325"/>
            <a:ext cx="8229600" cy="5033963"/>
          </a:xfrm>
          <a:noFill/>
        </p:spPr>
      </p:pic>
      <p:sp>
        <p:nvSpPr>
          <p:cNvPr id="5" name="Titolo 3"/>
          <p:cNvSpPr txBox="1">
            <a:spLocks/>
          </p:cNvSpPr>
          <p:nvPr/>
        </p:nvSpPr>
        <p:spPr bwMode="auto">
          <a:xfrm>
            <a:off x="609600" y="427038"/>
            <a:ext cx="8229600" cy="13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endParaRPr lang="it-IT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Rectangle 5"/>
          <p:cNvSpPr>
            <a:spLocks noGrp="1" noChangeArrowheads="1"/>
          </p:cNvSpPr>
          <p:nvPr>
            <p:ph type="title"/>
          </p:nvPr>
        </p:nvSpPr>
        <p:spPr>
          <a:xfrm>
            <a:off x="1752600" y="6096000"/>
            <a:ext cx="5715000" cy="561975"/>
          </a:xfrm>
          <a:solidFill>
            <a:schemeClr val="accent3">
              <a:lumMod val="85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it-IT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sviluppo embrionale</a:t>
            </a:r>
          </a:p>
        </p:txBody>
      </p:sp>
      <p:pic>
        <p:nvPicPr>
          <p:cNvPr id="37891" name="Picture 4" descr="280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95400" y="152400"/>
            <a:ext cx="6629400" cy="5859463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studiosarnicola.it/wp-content/uploads/2011/12/occhio-sano-completo-ok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9150" y="1952625"/>
            <a:ext cx="5048250" cy="300037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neblog.altervista.org/wp-content/uploads/2010/02/carnecru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47663"/>
            <a:ext cx="7315200" cy="599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561975"/>
          </a:xfrm>
          <a:solidFill>
            <a:schemeClr val="accent3"/>
          </a:solidFill>
        </p:spPr>
        <p:txBody>
          <a:bodyPr/>
          <a:lstStyle/>
          <a:p>
            <a:pPr eaLnBrk="1" hangingPunct="1">
              <a:defRPr/>
            </a:pPr>
            <a:r>
              <a:rPr lang="it-IT" sz="1800" smtClean="0"/>
              <a:t>veduta posteriore del piano superficiale della muscolatura scheletrica</a:t>
            </a:r>
          </a:p>
        </p:txBody>
      </p:sp>
      <p:pic>
        <p:nvPicPr>
          <p:cNvPr id="44035" name="Picture 4" descr="100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74963" y="581025"/>
            <a:ext cx="3382962" cy="6219825"/>
          </a:xfrm>
          <a:noFill/>
          <a:ln>
            <a:solidFill>
              <a:srgbClr val="7030A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Marina Zweyer\Documenti\Immagini\img680.jpg"/>
          <p:cNvPicPr>
            <a:picLocks noChangeAspect="1" noChangeArrowheads="1"/>
          </p:cNvPicPr>
          <p:nvPr/>
        </p:nvPicPr>
        <p:blipFill>
          <a:blip r:embed="rId3" cstate="print"/>
          <a:srcRect l="12968" t="2501" r="43774" b="16861"/>
          <a:stretch>
            <a:fillRect/>
          </a:stretch>
        </p:blipFill>
        <p:spPr bwMode="auto">
          <a:xfrm>
            <a:off x="3200400" y="266700"/>
            <a:ext cx="2527300" cy="6362700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236788" y="1646238"/>
          <a:ext cx="4800600" cy="4748212"/>
        </p:xfrm>
        <a:graphic>
          <a:graphicData uri="http://schemas.openxmlformats.org/presentationml/2006/ole">
            <p:oleObj spid="_x0000_s5124" name="Fotografia di Photo Editor " r:id="rId4" imgW="9764488" imgH="9659698" progId="">
              <p:embed/>
            </p:oleObj>
          </a:graphicData>
        </a:graphic>
      </p:graphicFrame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2152650" y="406400"/>
            <a:ext cx="4953000" cy="989013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it-IT" dirty="0">
                <a:latin typeface="Times New Roman" pitchFamily="18" charset="0"/>
              </a:rPr>
              <a:t>TESSUTO CONNETTIVO DENSO</a:t>
            </a:r>
          </a:p>
          <a:p>
            <a:pPr algn="ctr">
              <a:defRPr/>
            </a:pPr>
            <a:r>
              <a:rPr lang="it-IT" dirty="0">
                <a:latin typeface="Times New Roman" pitchFamily="18" charset="0"/>
              </a:rPr>
              <a:t>A FASCI PARALLELI</a:t>
            </a:r>
          </a:p>
          <a:p>
            <a:pPr algn="ctr">
              <a:defRPr/>
            </a:pPr>
            <a:r>
              <a:rPr lang="it-IT" dirty="0">
                <a:latin typeface="Times New Roman" pitchFamily="18" charset="0"/>
              </a:rPr>
              <a:t>(TENDINE)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2490788" y="171450"/>
            <a:ext cx="4070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>
                <a:solidFill>
                  <a:srgbClr val="660033"/>
                </a:solidFill>
              </a:rPr>
              <a:t>MEMBRANE BASALI</a:t>
            </a:r>
          </a:p>
        </p:txBody>
      </p:sp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288925" y="903288"/>
            <a:ext cx="85026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b="1" u="sng"/>
              <a:t>SI DISPONGONO:</a:t>
            </a:r>
          </a:p>
          <a:p>
            <a:endParaRPr lang="it-IT" sz="1800" b="1" u="sng"/>
          </a:p>
          <a:p>
            <a:r>
              <a:rPr lang="it-IT" sz="1800" b="1"/>
              <a:t>SOTTO GLI EPITELI</a:t>
            </a:r>
          </a:p>
          <a:p>
            <a:endParaRPr lang="it-IT" sz="1800" b="1"/>
          </a:p>
          <a:p>
            <a:r>
              <a:rPr lang="it-IT" sz="1800" b="1"/>
              <a:t>ATTORNO AD ALCUNI TIPI DI CELLULE (CELLULE MUSCOLARI, NERVOSE)</a:t>
            </a:r>
          </a:p>
          <a:p>
            <a:endParaRPr lang="it-IT" sz="1800" b="1"/>
          </a:p>
          <a:p>
            <a:r>
              <a:rPr lang="it-IT" sz="1800" b="1"/>
              <a:t>FRA 2 FOGLI DI CELLULE (GLOMERULO RENALE, ALVEOLO POLMONARE)</a:t>
            </a:r>
          </a:p>
        </p:txBody>
      </p:sp>
      <p:sp>
        <p:nvSpPr>
          <p:cNvPr id="46084" name="Oval 6"/>
          <p:cNvSpPr>
            <a:spLocks noChangeArrowheads="1"/>
          </p:cNvSpPr>
          <p:nvPr/>
        </p:nvSpPr>
        <p:spPr bwMode="auto">
          <a:xfrm>
            <a:off x="144463" y="1549400"/>
            <a:ext cx="146050" cy="13493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6085" name="Oval 7"/>
          <p:cNvSpPr>
            <a:spLocks noChangeArrowheads="1"/>
          </p:cNvSpPr>
          <p:nvPr/>
        </p:nvSpPr>
        <p:spPr bwMode="auto">
          <a:xfrm>
            <a:off x="138113" y="2109788"/>
            <a:ext cx="146050" cy="13493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6086" name="Oval 8"/>
          <p:cNvSpPr>
            <a:spLocks noChangeArrowheads="1"/>
          </p:cNvSpPr>
          <p:nvPr/>
        </p:nvSpPr>
        <p:spPr bwMode="auto">
          <a:xfrm>
            <a:off x="142875" y="2670175"/>
            <a:ext cx="146050" cy="13493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6087" name="Text Box 9"/>
          <p:cNvSpPr txBox="1">
            <a:spLocks noChangeArrowheads="1"/>
          </p:cNvSpPr>
          <p:nvPr/>
        </p:nvSpPr>
        <p:spPr bwMode="auto">
          <a:xfrm>
            <a:off x="295275" y="3051175"/>
            <a:ext cx="1384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u="sng"/>
              <a:t>FUNZIONI</a:t>
            </a:r>
          </a:p>
        </p:txBody>
      </p:sp>
      <p:sp>
        <p:nvSpPr>
          <p:cNvPr id="46088" name="Oval 10"/>
          <p:cNvSpPr>
            <a:spLocks noChangeArrowheads="1"/>
          </p:cNvSpPr>
          <p:nvPr/>
        </p:nvSpPr>
        <p:spPr bwMode="auto">
          <a:xfrm>
            <a:off x="182563" y="3532188"/>
            <a:ext cx="146050" cy="13493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6089" name="Text Box 11"/>
          <p:cNvSpPr txBox="1">
            <a:spLocks noChangeArrowheads="1"/>
          </p:cNvSpPr>
          <p:nvPr/>
        </p:nvSpPr>
        <p:spPr bwMode="auto">
          <a:xfrm>
            <a:off x="365125" y="3378200"/>
            <a:ext cx="565785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it-IT" sz="1800"/>
              <a:t>MECCANICHE DI SUPPORTO</a:t>
            </a:r>
          </a:p>
          <a:p>
            <a:pPr>
              <a:lnSpc>
                <a:spcPct val="125000"/>
              </a:lnSpc>
            </a:pPr>
            <a:r>
              <a:rPr lang="it-IT" sz="1800"/>
              <a:t>CONTROLLO DELLA PERMEABILITA’</a:t>
            </a:r>
          </a:p>
          <a:p>
            <a:pPr>
              <a:lnSpc>
                <a:spcPct val="125000"/>
              </a:lnSpc>
            </a:pPr>
            <a:r>
              <a:rPr lang="it-IT" sz="1800"/>
              <a:t>GUIDA ALLA MIGRAZIONE DI CELLULE (FILTRO)</a:t>
            </a:r>
          </a:p>
          <a:p>
            <a:pPr>
              <a:lnSpc>
                <a:spcPct val="125000"/>
              </a:lnSpc>
            </a:pPr>
            <a:r>
              <a:rPr lang="it-IT" sz="1800"/>
              <a:t>RIGENERAZIONE DEI TESSUTI DANNEGGIATI</a:t>
            </a:r>
          </a:p>
          <a:p>
            <a:pPr>
              <a:lnSpc>
                <a:spcPct val="125000"/>
              </a:lnSpc>
            </a:pPr>
            <a:r>
              <a:rPr lang="it-IT" sz="1800"/>
              <a:t>DETERMINAZIONE DELLA POLARITA’ CELLULARE</a:t>
            </a:r>
          </a:p>
          <a:p>
            <a:pPr>
              <a:lnSpc>
                <a:spcPct val="125000"/>
              </a:lnSpc>
            </a:pPr>
            <a:r>
              <a:rPr lang="it-IT" sz="1800"/>
              <a:t>INFLUENZA SUL METABOLISMO CELLULARE</a:t>
            </a:r>
          </a:p>
        </p:txBody>
      </p:sp>
      <p:sp>
        <p:nvSpPr>
          <p:cNvPr id="46090" name="Oval 12"/>
          <p:cNvSpPr>
            <a:spLocks noChangeArrowheads="1"/>
          </p:cNvSpPr>
          <p:nvPr/>
        </p:nvSpPr>
        <p:spPr bwMode="auto">
          <a:xfrm>
            <a:off x="193675" y="3876675"/>
            <a:ext cx="146050" cy="13493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6091" name="Oval 13"/>
          <p:cNvSpPr>
            <a:spLocks noChangeArrowheads="1"/>
          </p:cNvSpPr>
          <p:nvPr/>
        </p:nvSpPr>
        <p:spPr bwMode="auto">
          <a:xfrm>
            <a:off x="193675" y="4217988"/>
            <a:ext cx="146050" cy="13493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6092" name="Oval 14"/>
          <p:cNvSpPr>
            <a:spLocks noChangeArrowheads="1"/>
          </p:cNvSpPr>
          <p:nvPr/>
        </p:nvSpPr>
        <p:spPr bwMode="auto">
          <a:xfrm>
            <a:off x="204788" y="4552950"/>
            <a:ext cx="146050" cy="13493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6093" name="Oval 15"/>
          <p:cNvSpPr>
            <a:spLocks noChangeArrowheads="1"/>
          </p:cNvSpPr>
          <p:nvPr/>
        </p:nvSpPr>
        <p:spPr bwMode="auto">
          <a:xfrm>
            <a:off x="204788" y="4899025"/>
            <a:ext cx="146050" cy="13493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6094" name="Oval 16"/>
          <p:cNvSpPr>
            <a:spLocks noChangeArrowheads="1"/>
          </p:cNvSpPr>
          <p:nvPr/>
        </p:nvSpPr>
        <p:spPr bwMode="auto">
          <a:xfrm>
            <a:off x="204788" y="5256213"/>
            <a:ext cx="146050" cy="13493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223838" y="2876550"/>
            <a:ext cx="4262437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dirty="0"/>
              <a:t>MEMBRANA BASALE</a:t>
            </a:r>
          </a:p>
        </p:txBody>
      </p:sp>
      <p:sp>
        <p:nvSpPr>
          <p:cNvPr id="47107" name="AutoShape 5"/>
          <p:cNvSpPr>
            <a:spLocks/>
          </p:cNvSpPr>
          <p:nvPr/>
        </p:nvSpPr>
        <p:spPr bwMode="auto">
          <a:xfrm>
            <a:off x="4572000" y="1114425"/>
            <a:ext cx="512763" cy="3981450"/>
          </a:xfrm>
          <a:prstGeom prst="leftBrace">
            <a:avLst>
              <a:gd name="adj1" fmla="val 64706"/>
              <a:gd name="adj2" fmla="val 50000"/>
            </a:avLst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5305425" y="1325563"/>
            <a:ext cx="19367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/>
              <a:t>LAMINA LUCIDA</a:t>
            </a:r>
          </a:p>
          <a:p>
            <a:endParaRPr lang="it-IT" sz="1800"/>
          </a:p>
          <a:p>
            <a:r>
              <a:rPr lang="it-IT" sz="1800"/>
              <a:t>LAMINA DENSA</a:t>
            </a:r>
          </a:p>
        </p:txBody>
      </p:sp>
      <p:sp>
        <p:nvSpPr>
          <p:cNvPr id="47109" name="Text Box 7"/>
          <p:cNvSpPr txBox="1">
            <a:spLocks noChangeArrowheads="1"/>
          </p:cNvSpPr>
          <p:nvPr/>
        </p:nvSpPr>
        <p:spPr bwMode="auto">
          <a:xfrm>
            <a:off x="5349875" y="3757613"/>
            <a:ext cx="2559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/>
              <a:t>LAMINA RETICOLARE</a:t>
            </a:r>
          </a:p>
        </p:txBody>
      </p:sp>
      <p:sp>
        <p:nvSpPr>
          <p:cNvPr id="47110" name="Line 8"/>
          <p:cNvSpPr>
            <a:spLocks noChangeShapeType="1"/>
          </p:cNvSpPr>
          <p:nvPr/>
        </p:nvSpPr>
        <p:spPr bwMode="auto">
          <a:xfrm>
            <a:off x="5029200" y="3344863"/>
            <a:ext cx="546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7111" name="Line 10"/>
          <p:cNvSpPr>
            <a:spLocks noChangeShapeType="1"/>
          </p:cNvSpPr>
          <p:nvPr/>
        </p:nvSpPr>
        <p:spPr bwMode="auto">
          <a:xfrm>
            <a:off x="5645150" y="3349625"/>
            <a:ext cx="546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7112" name="Line 11"/>
          <p:cNvSpPr>
            <a:spLocks noChangeShapeType="1"/>
          </p:cNvSpPr>
          <p:nvPr/>
        </p:nvSpPr>
        <p:spPr bwMode="auto">
          <a:xfrm>
            <a:off x="6245225" y="3349625"/>
            <a:ext cx="546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7113" name="Line 12"/>
          <p:cNvSpPr>
            <a:spLocks noChangeShapeType="1"/>
          </p:cNvSpPr>
          <p:nvPr/>
        </p:nvSpPr>
        <p:spPr bwMode="auto">
          <a:xfrm>
            <a:off x="6823075" y="3349625"/>
            <a:ext cx="546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7114" name="Line 13"/>
          <p:cNvSpPr>
            <a:spLocks noChangeShapeType="1"/>
          </p:cNvSpPr>
          <p:nvPr/>
        </p:nvSpPr>
        <p:spPr bwMode="auto">
          <a:xfrm>
            <a:off x="7431088" y="3348038"/>
            <a:ext cx="546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7115" name="Line 14"/>
          <p:cNvSpPr>
            <a:spLocks noChangeShapeType="1"/>
          </p:cNvSpPr>
          <p:nvPr/>
        </p:nvSpPr>
        <p:spPr bwMode="auto">
          <a:xfrm>
            <a:off x="8043863" y="3348038"/>
            <a:ext cx="546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7116" name="Rectangle 16"/>
          <p:cNvSpPr>
            <a:spLocks noChangeArrowheads="1"/>
          </p:cNvSpPr>
          <p:nvPr/>
        </p:nvSpPr>
        <p:spPr bwMode="auto">
          <a:xfrm>
            <a:off x="5888038" y="4337050"/>
            <a:ext cx="2887662" cy="4238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1800" dirty="0"/>
              <a:t>TESSUTO CONNETTIVO</a:t>
            </a:r>
          </a:p>
        </p:txBody>
      </p:sp>
      <p:sp>
        <p:nvSpPr>
          <p:cNvPr id="47117" name="Line 18"/>
          <p:cNvSpPr>
            <a:spLocks noChangeShapeType="1"/>
          </p:cNvSpPr>
          <p:nvPr/>
        </p:nvSpPr>
        <p:spPr bwMode="auto">
          <a:xfrm>
            <a:off x="6567488" y="4070350"/>
            <a:ext cx="0" cy="2111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7118" name="Rectangle 19"/>
          <p:cNvSpPr>
            <a:spLocks noChangeArrowheads="1"/>
          </p:cNvSpPr>
          <p:nvPr/>
        </p:nvSpPr>
        <p:spPr bwMode="auto">
          <a:xfrm>
            <a:off x="5434013" y="527050"/>
            <a:ext cx="2887662" cy="4238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1800"/>
              <a:t>TESSUTO EPITELIALE</a:t>
            </a:r>
          </a:p>
        </p:txBody>
      </p:sp>
      <p:sp>
        <p:nvSpPr>
          <p:cNvPr id="47119" name="Line 21"/>
          <p:cNvSpPr>
            <a:spLocks noChangeShapeType="1"/>
          </p:cNvSpPr>
          <p:nvPr/>
        </p:nvSpPr>
        <p:spPr bwMode="auto">
          <a:xfrm flipV="1">
            <a:off x="6657975" y="969963"/>
            <a:ext cx="11113" cy="234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7120" name="AutoShape 22"/>
          <p:cNvSpPr>
            <a:spLocks/>
          </p:cNvSpPr>
          <p:nvPr/>
        </p:nvSpPr>
        <p:spPr bwMode="auto">
          <a:xfrm>
            <a:off x="7159625" y="1327150"/>
            <a:ext cx="111125" cy="947738"/>
          </a:xfrm>
          <a:prstGeom prst="rightBrace">
            <a:avLst>
              <a:gd name="adj1" fmla="val 71071"/>
              <a:gd name="adj2" fmla="val 50000"/>
            </a:avLst>
          </a:prstGeom>
          <a:noFill/>
          <a:ln w="19050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21" name="Rectangle 23"/>
          <p:cNvSpPr>
            <a:spLocks noChangeArrowheads="1"/>
          </p:cNvSpPr>
          <p:nvPr/>
        </p:nvSpPr>
        <p:spPr bwMode="auto">
          <a:xfrm>
            <a:off x="7327900" y="1438275"/>
            <a:ext cx="1189038" cy="7350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1800" dirty="0"/>
              <a:t>LAMINA</a:t>
            </a:r>
          </a:p>
          <a:p>
            <a:r>
              <a:rPr lang="it-IT" sz="1800" dirty="0"/>
              <a:t>BASALE</a:t>
            </a:r>
          </a:p>
        </p:txBody>
      </p:sp>
      <p:sp>
        <p:nvSpPr>
          <p:cNvPr id="47122" name="Line 24"/>
          <p:cNvSpPr>
            <a:spLocks noChangeShapeType="1"/>
          </p:cNvSpPr>
          <p:nvPr/>
        </p:nvSpPr>
        <p:spPr bwMode="auto">
          <a:xfrm flipH="1" flipV="1">
            <a:off x="3613150" y="1125538"/>
            <a:ext cx="1582738" cy="3571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7123" name="Line 25"/>
          <p:cNvSpPr>
            <a:spLocks noChangeShapeType="1"/>
          </p:cNvSpPr>
          <p:nvPr/>
        </p:nvSpPr>
        <p:spPr bwMode="auto">
          <a:xfrm flipH="1">
            <a:off x="3605213" y="2032000"/>
            <a:ext cx="1638300" cy="279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7124" name="Text Box 26"/>
          <p:cNvSpPr txBox="1">
            <a:spLocks noChangeArrowheads="1"/>
          </p:cNvSpPr>
          <p:nvPr/>
        </p:nvSpPr>
        <p:spPr bwMode="auto">
          <a:xfrm>
            <a:off x="2336800" y="812800"/>
            <a:ext cx="142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/>
              <a:t>LAMININA</a:t>
            </a:r>
          </a:p>
          <a:p>
            <a:r>
              <a:rPr lang="it-IT" sz="1800"/>
              <a:t>INTEGRINE</a:t>
            </a:r>
          </a:p>
        </p:txBody>
      </p:sp>
      <p:sp>
        <p:nvSpPr>
          <p:cNvPr id="47125" name="Text Box 27"/>
          <p:cNvSpPr txBox="1">
            <a:spLocks noChangeArrowheads="1"/>
          </p:cNvSpPr>
          <p:nvPr/>
        </p:nvSpPr>
        <p:spPr bwMode="auto">
          <a:xfrm>
            <a:off x="1982788" y="1806575"/>
            <a:ext cx="18859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/>
              <a:t>COLLAGENE IV</a:t>
            </a:r>
          </a:p>
          <a:p>
            <a:r>
              <a:rPr lang="it-IT" sz="1800"/>
              <a:t>PERLECANO</a:t>
            </a:r>
          </a:p>
          <a:p>
            <a:r>
              <a:rPr lang="it-IT" sz="1800"/>
              <a:t>FIBRONECTINA</a:t>
            </a:r>
          </a:p>
        </p:txBody>
      </p:sp>
      <p:sp>
        <p:nvSpPr>
          <p:cNvPr id="47126" name="Line 30"/>
          <p:cNvSpPr>
            <a:spLocks noChangeShapeType="1"/>
          </p:cNvSpPr>
          <p:nvPr/>
        </p:nvSpPr>
        <p:spPr bwMode="auto">
          <a:xfrm flipH="1">
            <a:off x="3698875" y="4019550"/>
            <a:ext cx="1638300" cy="279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7127" name="Text Box 31"/>
          <p:cNvSpPr txBox="1">
            <a:spLocks noChangeArrowheads="1"/>
          </p:cNvSpPr>
          <p:nvPr/>
        </p:nvSpPr>
        <p:spPr bwMode="auto">
          <a:xfrm>
            <a:off x="1538288" y="4013200"/>
            <a:ext cx="2533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/>
              <a:t>COLLAGENE I e III</a:t>
            </a:r>
          </a:p>
          <a:p>
            <a:r>
              <a:rPr lang="it-IT" sz="1800"/>
              <a:t>non è sempre presente</a:t>
            </a:r>
          </a:p>
        </p:txBody>
      </p:sp>
      <p:sp>
        <p:nvSpPr>
          <p:cNvPr id="47128" name="Oval 32"/>
          <p:cNvSpPr>
            <a:spLocks noChangeArrowheads="1"/>
          </p:cNvSpPr>
          <p:nvPr/>
        </p:nvSpPr>
        <p:spPr bwMode="auto">
          <a:xfrm>
            <a:off x="8586788" y="1695450"/>
            <a:ext cx="201612" cy="2111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29" name="Oval 33"/>
          <p:cNvSpPr>
            <a:spLocks noChangeArrowheads="1"/>
          </p:cNvSpPr>
          <p:nvPr/>
        </p:nvSpPr>
        <p:spPr bwMode="auto">
          <a:xfrm>
            <a:off x="7969250" y="3844925"/>
            <a:ext cx="212725" cy="177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770063" y="1397000"/>
          <a:ext cx="5603875" cy="4064000"/>
        </p:xfrm>
        <a:graphic>
          <a:graphicData uri="http://schemas.openxmlformats.org/presentationml/2006/ole">
            <p:oleObj spid="_x0000_s1028" name="Fotografia di Photo Editor " r:id="rId4" imgW="13380952" imgH="9704762" progId="">
              <p:embed/>
            </p:oleObj>
          </a:graphicData>
        </a:graphic>
      </p:graphicFrame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990600" y="5181600"/>
            <a:ext cx="3200400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dirty="0">
                <a:latin typeface="Times New Roman" pitchFamily="18" charset="0"/>
              </a:rPr>
              <a:t>FIBROBLASTO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Marina Zweyer\Documenti\Immagini\img678.jpg"/>
          <p:cNvPicPr>
            <a:picLocks noChangeAspect="1" noChangeArrowheads="1"/>
          </p:cNvPicPr>
          <p:nvPr/>
        </p:nvPicPr>
        <p:blipFill>
          <a:blip r:embed="rId3" cstate="print"/>
          <a:srcRect l="38956" t="38673" r="-157" b="3815"/>
          <a:stretch>
            <a:fillRect/>
          </a:stretch>
        </p:blipFill>
        <p:spPr bwMode="auto">
          <a:xfrm>
            <a:off x="395288" y="431800"/>
            <a:ext cx="8294687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1357313" y="220663"/>
            <a:ext cx="2746201" cy="40011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dirty="0"/>
              <a:t>MACROFAGI O ISTIOCITI</a:t>
            </a:r>
          </a:p>
        </p:txBody>
      </p:sp>
      <p:sp>
        <p:nvSpPr>
          <p:cNvPr id="4099" name="Line 5"/>
          <p:cNvSpPr>
            <a:spLocks noChangeShapeType="1"/>
          </p:cNvSpPr>
          <p:nvPr/>
        </p:nvSpPr>
        <p:spPr bwMode="auto">
          <a:xfrm>
            <a:off x="2554288" y="736600"/>
            <a:ext cx="0" cy="3667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1181100" y="1055688"/>
            <a:ext cx="41894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dirty="0">
                <a:solidFill>
                  <a:srgbClr val="660033"/>
                </a:solidFill>
              </a:rPr>
              <a:t>ATTIVITA’ FAGOCITARIA  10 – 30 </a:t>
            </a:r>
            <a:r>
              <a:rPr lang="it-IT" sz="1800" dirty="0">
                <a:solidFill>
                  <a:srgbClr val="660033"/>
                </a:solidFill>
                <a:latin typeface="Symbol" pitchFamily="18" charset="2"/>
              </a:rPr>
              <a:t>m</a:t>
            </a:r>
            <a:r>
              <a:rPr lang="it-IT" sz="1800" dirty="0">
                <a:solidFill>
                  <a:srgbClr val="660033"/>
                </a:solidFill>
              </a:rPr>
              <a:t>m </a:t>
            </a:r>
          </a:p>
        </p:txBody>
      </p:sp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1479550" y="50625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sz="1800">
              <a:solidFill>
                <a:schemeClr val="tx1"/>
              </a:solidFill>
            </a:endParaRPr>
          </a:p>
        </p:txBody>
      </p:sp>
      <p:sp>
        <p:nvSpPr>
          <p:cNvPr id="4104" name="Rectangle 10"/>
          <p:cNvSpPr>
            <a:spLocks noChangeArrowheads="1"/>
          </p:cNvSpPr>
          <p:nvPr/>
        </p:nvSpPr>
        <p:spPr bwMode="auto">
          <a:xfrm>
            <a:off x="1547664" y="1988840"/>
            <a:ext cx="3078163" cy="1111151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1800">
                <a:solidFill>
                  <a:schemeClr val="tx1"/>
                </a:solidFill>
              </a:rPr>
              <a:t>DERIVANO DAI MONOCITI </a:t>
            </a:r>
          </a:p>
          <a:p>
            <a:r>
              <a:rPr lang="it-IT" sz="1800">
                <a:solidFill>
                  <a:schemeClr val="tx1"/>
                </a:solidFill>
              </a:rPr>
              <a:t>DEL SANGUE</a:t>
            </a:r>
          </a:p>
        </p:txBody>
      </p:sp>
      <p:sp>
        <p:nvSpPr>
          <p:cNvPr id="4111" name="Text Box 18"/>
          <p:cNvSpPr txBox="1">
            <a:spLocks noChangeArrowheads="1"/>
          </p:cNvSpPr>
          <p:nvPr/>
        </p:nvSpPr>
        <p:spPr bwMode="auto">
          <a:xfrm>
            <a:off x="3365500" y="4278313"/>
            <a:ext cx="1763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008000"/>
                </a:solidFill>
              </a:rPr>
              <a:t>FAGOCITOSI</a:t>
            </a:r>
          </a:p>
        </p:txBody>
      </p:sp>
      <p:sp>
        <p:nvSpPr>
          <p:cNvPr id="4112" name="Text Box 19"/>
          <p:cNvSpPr txBox="1">
            <a:spLocks noChangeArrowheads="1"/>
          </p:cNvSpPr>
          <p:nvPr/>
        </p:nvSpPr>
        <p:spPr bwMode="auto">
          <a:xfrm>
            <a:off x="2484438" y="4605338"/>
            <a:ext cx="43370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solidFill>
                  <a:srgbClr val="663300"/>
                </a:solidFill>
              </a:rPr>
              <a:t>BATTERI</a:t>
            </a:r>
          </a:p>
          <a:p>
            <a:r>
              <a:rPr lang="it-IT" sz="1800">
                <a:solidFill>
                  <a:srgbClr val="663300"/>
                </a:solidFill>
              </a:rPr>
              <a:t>VARI TIPI DI ANTIGENI</a:t>
            </a:r>
          </a:p>
          <a:p>
            <a:r>
              <a:rPr lang="it-IT" sz="1800">
                <a:solidFill>
                  <a:srgbClr val="663300"/>
                </a:solidFill>
              </a:rPr>
              <a:t>CELLULE MORTE</a:t>
            </a:r>
          </a:p>
          <a:p>
            <a:r>
              <a:rPr lang="it-IT" sz="1800">
                <a:solidFill>
                  <a:srgbClr val="663300"/>
                </a:solidFill>
              </a:rPr>
              <a:t>DETRITI CELLULARI</a:t>
            </a:r>
          </a:p>
          <a:p>
            <a:r>
              <a:rPr lang="it-IT" sz="1800">
                <a:solidFill>
                  <a:srgbClr val="663300"/>
                </a:solidFill>
              </a:rPr>
              <a:t>CELLULE DEL SANGUE INVECCHIATE</a:t>
            </a:r>
          </a:p>
          <a:p>
            <a:r>
              <a:rPr lang="it-IT" sz="1800">
                <a:solidFill>
                  <a:srgbClr val="663300"/>
                </a:solidFill>
              </a:rPr>
              <a:t>CELLULE TUMORALI</a:t>
            </a:r>
          </a:p>
          <a:p>
            <a:r>
              <a:rPr lang="it-IT" sz="1800">
                <a:solidFill>
                  <a:srgbClr val="663300"/>
                </a:solidFill>
              </a:rPr>
              <a:t>CORPI INERTI ..........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768475" y="1397000"/>
          <a:ext cx="5605463" cy="4064000"/>
        </p:xfrm>
        <a:graphic>
          <a:graphicData uri="http://schemas.openxmlformats.org/presentationml/2006/ole">
            <p:oleObj spid="_x0000_s2052" name="Fotografia di Photo Editor " r:id="rId4" imgW="14375232" imgH="10419048" progId="">
              <p:embed/>
            </p:oleObj>
          </a:graphicData>
        </a:graphic>
      </p:graphicFrame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295400" y="5105400"/>
            <a:ext cx="2438400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dirty="0">
                <a:latin typeface="Times New Roman" pitchFamily="18" charset="0"/>
              </a:rPr>
              <a:t>MACROFAGO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2249488" y="568325"/>
            <a:ext cx="526221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sz="1800" dirty="0">
              <a:solidFill>
                <a:schemeClr val="tx1"/>
              </a:solidFill>
            </a:endParaRPr>
          </a:p>
          <a:p>
            <a:r>
              <a:rPr lang="it-IT" sz="2400" b="1" dirty="0" smtClean="0">
                <a:solidFill>
                  <a:srgbClr val="FF0000"/>
                </a:solidFill>
              </a:rPr>
              <a:t>SISTEMA </a:t>
            </a:r>
            <a:r>
              <a:rPr lang="it-IT" sz="2400" b="1" dirty="0">
                <a:solidFill>
                  <a:srgbClr val="FF0000"/>
                </a:solidFill>
              </a:rPr>
              <a:t>DEI FAGOCITI MONONUCLEATI</a:t>
            </a:r>
          </a:p>
        </p:txBody>
      </p:sp>
      <p:sp>
        <p:nvSpPr>
          <p:cNvPr id="5129" name="Text Box 12"/>
          <p:cNvSpPr txBox="1">
            <a:spLocks noChangeArrowheads="1"/>
          </p:cNvSpPr>
          <p:nvPr/>
        </p:nvSpPr>
        <p:spPr bwMode="auto">
          <a:xfrm>
            <a:off x="3275856" y="1484784"/>
            <a:ext cx="280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dirty="0">
                <a:solidFill>
                  <a:srgbClr val="008000"/>
                </a:solidFill>
              </a:rPr>
              <a:t>MORFOLOGIA DIVERSA</a:t>
            </a:r>
          </a:p>
        </p:txBody>
      </p:sp>
      <p:sp>
        <p:nvSpPr>
          <p:cNvPr id="5130" name="Text Box 13"/>
          <p:cNvSpPr txBox="1">
            <a:spLocks noChangeArrowheads="1"/>
          </p:cNvSpPr>
          <p:nvPr/>
        </p:nvSpPr>
        <p:spPr bwMode="auto">
          <a:xfrm>
            <a:off x="827584" y="2132856"/>
            <a:ext cx="716048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660033"/>
                </a:solidFill>
              </a:rPr>
              <a:t>CELLULE </a:t>
            </a:r>
            <a:r>
              <a:rPr lang="it-IT" sz="2400" b="1" dirty="0" err="1">
                <a:solidFill>
                  <a:srgbClr val="660033"/>
                </a:solidFill>
              </a:rPr>
              <a:t>DI</a:t>
            </a:r>
            <a:r>
              <a:rPr lang="it-IT" sz="2400" b="1" dirty="0">
                <a:solidFill>
                  <a:srgbClr val="660033"/>
                </a:solidFill>
              </a:rPr>
              <a:t> </a:t>
            </a:r>
            <a:r>
              <a:rPr lang="it-IT" sz="2400" b="1" dirty="0" smtClean="0">
                <a:solidFill>
                  <a:srgbClr val="660033"/>
                </a:solidFill>
              </a:rPr>
              <a:t>KUPFFER fegato</a:t>
            </a:r>
            <a:endParaRPr lang="it-IT" sz="2400" b="1" dirty="0">
              <a:solidFill>
                <a:srgbClr val="660033"/>
              </a:solidFill>
            </a:endParaRPr>
          </a:p>
          <a:p>
            <a:r>
              <a:rPr lang="it-IT" sz="2400" b="1" dirty="0">
                <a:solidFill>
                  <a:srgbClr val="660033"/>
                </a:solidFill>
              </a:rPr>
              <a:t>MACROFAGI CONNETTIVALI</a:t>
            </a:r>
          </a:p>
          <a:p>
            <a:r>
              <a:rPr lang="it-IT" sz="2400" b="1" dirty="0">
                <a:solidFill>
                  <a:srgbClr val="660033"/>
                </a:solidFill>
              </a:rPr>
              <a:t>MACROFAGI </a:t>
            </a:r>
            <a:r>
              <a:rPr lang="it-IT" sz="2400" b="1" dirty="0" smtClean="0">
                <a:solidFill>
                  <a:srgbClr val="660033"/>
                </a:solidFill>
              </a:rPr>
              <a:t>ALVEOLARI polmoni</a:t>
            </a:r>
            <a:endParaRPr lang="it-IT" sz="2400" b="1" dirty="0">
              <a:solidFill>
                <a:srgbClr val="660033"/>
              </a:solidFill>
            </a:endParaRPr>
          </a:p>
          <a:p>
            <a:r>
              <a:rPr lang="it-IT" sz="2400" b="1" dirty="0">
                <a:solidFill>
                  <a:srgbClr val="660033"/>
                </a:solidFill>
              </a:rPr>
              <a:t>MACROFAGI FISSI E MIGRANTI</a:t>
            </a:r>
          </a:p>
          <a:p>
            <a:r>
              <a:rPr lang="it-IT" sz="2400" b="1" dirty="0">
                <a:solidFill>
                  <a:srgbClr val="660033"/>
                </a:solidFill>
              </a:rPr>
              <a:t>MACROFAGI FISSI MIDOLLO OSSEO</a:t>
            </a:r>
          </a:p>
          <a:p>
            <a:r>
              <a:rPr lang="it-IT" sz="2400" b="1" dirty="0">
                <a:solidFill>
                  <a:srgbClr val="660033"/>
                </a:solidFill>
              </a:rPr>
              <a:t>MACROFAGI LIBERI LIQUIDO PLEURICO E PERITONEALE</a:t>
            </a:r>
          </a:p>
          <a:p>
            <a:r>
              <a:rPr lang="it-IT" sz="2400" b="1" dirty="0">
                <a:solidFill>
                  <a:srgbClr val="660033"/>
                </a:solidFill>
              </a:rPr>
              <a:t>MICROGLIA </a:t>
            </a:r>
            <a:r>
              <a:rPr lang="it-IT" sz="2400" b="1" dirty="0" smtClean="0">
                <a:solidFill>
                  <a:srgbClr val="660033"/>
                </a:solidFill>
              </a:rPr>
              <a:t>sistema nervoso centrale</a:t>
            </a:r>
          </a:p>
          <a:p>
            <a:r>
              <a:rPr lang="it-IT" sz="2400" b="1" dirty="0" smtClean="0">
                <a:solidFill>
                  <a:srgbClr val="660033"/>
                </a:solidFill>
              </a:rPr>
              <a:t>OSTEOCLASTI tessuto osseo</a:t>
            </a:r>
            <a:endParaRPr lang="it-IT" sz="2400" b="1" dirty="0">
              <a:solidFill>
                <a:srgbClr val="660033"/>
              </a:solidFill>
            </a:endParaRPr>
          </a:p>
        </p:txBody>
      </p:sp>
      <p:sp>
        <p:nvSpPr>
          <p:cNvPr id="5134" name="Oval 19"/>
          <p:cNvSpPr>
            <a:spLocks noChangeArrowheads="1"/>
          </p:cNvSpPr>
          <p:nvPr/>
        </p:nvSpPr>
        <p:spPr bwMode="auto">
          <a:xfrm>
            <a:off x="1259632" y="5661248"/>
            <a:ext cx="6456362" cy="7905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it-IT" sz="2000" dirty="0">
                <a:solidFill>
                  <a:schemeClr val="tx1"/>
                </a:solidFill>
              </a:rPr>
              <a:t>FUNZIONI: FAGOCITOSI, </a:t>
            </a:r>
          </a:p>
          <a:p>
            <a:r>
              <a:rPr lang="it-IT" sz="2000" dirty="0">
                <a:solidFill>
                  <a:schemeClr val="tx1"/>
                </a:solidFill>
              </a:rPr>
              <a:t>                   COOPERAZIONE NELL’IMMUNITA’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2627784" y="476672"/>
            <a:ext cx="327285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2000" dirty="0">
                <a:solidFill>
                  <a:srgbClr val="660033"/>
                </a:solidFill>
              </a:rPr>
              <a:t>MASTOCITI  O  MASTCELLULE</a:t>
            </a:r>
          </a:p>
        </p:txBody>
      </p:sp>
      <p:sp>
        <p:nvSpPr>
          <p:cNvPr id="6147" name="Oval 5"/>
          <p:cNvSpPr>
            <a:spLocks noChangeArrowheads="1"/>
          </p:cNvSpPr>
          <p:nvPr/>
        </p:nvSpPr>
        <p:spPr bwMode="auto">
          <a:xfrm>
            <a:off x="5297488" y="1138238"/>
            <a:ext cx="277812" cy="255587"/>
          </a:xfrm>
          <a:prstGeom prst="ellipse">
            <a:avLst/>
          </a:prstGeom>
          <a:solidFill>
            <a:srgbClr val="FFFF9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148" name="Line 6"/>
          <p:cNvSpPr>
            <a:spLocks noChangeShapeType="1"/>
          </p:cNvSpPr>
          <p:nvPr/>
        </p:nvSpPr>
        <p:spPr bwMode="auto">
          <a:xfrm flipV="1">
            <a:off x="5308600" y="1103313"/>
            <a:ext cx="277813" cy="312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9" name="Rectangle 7"/>
          <p:cNvSpPr>
            <a:spLocks noChangeArrowheads="1"/>
          </p:cNvSpPr>
          <p:nvPr/>
        </p:nvSpPr>
        <p:spPr bwMode="auto">
          <a:xfrm>
            <a:off x="3943350" y="1065213"/>
            <a:ext cx="13319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solidFill>
                  <a:srgbClr val="660033"/>
                </a:solidFill>
              </a:rPr>
              <a:t>20 – 30 </a:t>
            </a:r>
            <a:r>
              <a:rPr lang="it-IT" sz="1800">
                <a:solidFill>
                  <a:srgbClr val="660033"/>
                </a:solidFill>
                <a:latin typeface="Symbol" pitchFamily="18" charset="2"/>
              </a:rPr>
              <a:t>m</a:t>
            </a:r>
            <a:r>
              <a:rPr lang="it-IT" sz="1800">
                <a:solidFill>
                  <a:srgbClr val="660033"/>
                </a:solidFill>
              </a:rPr>
              <a:t>m</a:t>
            </a:r>
          </a:p>
        </p:txBody>
      </p:sp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2728913" y="2482850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sz="2000" dirty="0"/>
          </a:p>
          <a:p>
            <a:endParaRPr lang="it-IT" sz="2000" dirty="0"/>
          </a:p>
        </p:txBody>
      </p:sp>
      <p:sp>
        <p:nvSpPr>
          <p:cNvPr id="6156" name="Text Box 15"/>
          <p:cNvSpPr txBox="1">
            <a:spLocks noChangeArrowheads="1"/>
          </p:cNvSpPr>
          <p:nvPr/>
        </p:nvSpPr>
        <p:spPr bwMode="auto">
          <a:xfrm>
            <a:off x="1187624" y="3573016"/>
            <a:ext cx="6660285" cy="1034129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it-IT" sz="1800" b="1" dirty="0">
                <a:solidFill>
                  <a:srgbClr val="660033"/>
                </a:solidFill>
              </a:rPr>
              <a:t>RISPOSTE: </a:t>
            </a:r>
            <a:r>
              <a:rPr lang="it-IT" sz="1800" b="1" dirty="0" err="1" smtClean="0">
                <a:solidFill>
                  <a:srgbClr val="660033"/>
                </a:solidFill>
              </a:rPr>
              <a:t>REAZIONi</a:t>
            </a:r>
            <a:r>
              <a:rPr lang="it-IT" sz="1800" b="1" dirty="0" smtClean="0">
                <a:solidFill>
                  <a:srgbClr val="660033"/>
                </a:solidFill>
              </a:rPr>
              <a:t> di IPERSENSIBILITA’ </a:t>
            </a:r>
            <a:r>
              <a:rPr lang="it-IT" sz="1800" b="1" dirty="0">
                <a:solidFill>
                  <a:srgbClr val="660033"/>
                </a:solidFill>
              </a:rPr>
              <a:t>IMMEDIATA</a:t>
            </a:r>
          </a:p>
          <a:p>
            <a:pPr algn="ctr">
              <a:lnSpc>
                <a:spcPct val="170000"/>
              </a:lnSpc>
            </a:pPr>
            <a:r>
              <a:rPr lang="it-IT" sz="1800" b="1" dirty="0">
                <a:solidFill>
                  <a:srgbClr val="660033"/>
                </a:solidFill>
              </a:rPr>
              <a:t>RISPOSTE CAUSATE DA: VELENO </a:t>
            </a:r>
            <a:r>
              <a:rPr lang="it-IT" sz="1800" b="1" dirty="0" err="1">
                <a:solidFill>
                  <a:srgbClr val="660033"/>
                </a:solidFill>
              </a:rPr>
              <a:t>DI</a:t>
            </a:r>
            <a:r>
              <a:rPr lang="it-IT" sz="1800" b="1" dirty="0">
                <a:solidFill>
                  <a:srgbClr val="660033"/>
                </a:solidFill>
              </a:rPr>
              <a:t> INSETTI, POLLINI, FARMACI, </a:t>
            </a:r>
            <a:r>
              <a:rPr lang="it-IT" sz="1800" b="1" dirty="0" smtClean="0">
                <a:solidFill>
                  <a:srgbClr val="660033"/>
                </a:solidFill>
              </a:rPr>
              <a:t>.......</a:t>
            </a:r>
            <a:endParaRPr lang="it-IT" sz="1800" b="1" dirty="0">
              <a:solidFill>
                <a:srgbClr val="660033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39552" y="1988840"/>
            <a:ext cx="8397940" cy="646331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presentano vescicole contenenti istamina, eparina  e altri mediatori dell’infiammazione 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3011488" y="279400"/>
            <a:ext cx="3624262" cy="1047750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ANAFILASSI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SHOCK ANAFILATTICO</a:t>
            </a:r>
          </a:p>
        </p:txBody>
      </p:sp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1538288" y="1562100"/>
            <a:ext cx="6802437" cy="1809750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35000"/>
              </a:lnSpc>
            </a:pPr>
            <a:r>
              <a:rPr lang="it-IT" dirty="0">
                <a:solidFill>
                  <a:schemeClr val="tx1"/>
                </a:solidFill>
              </a:rPr>
              <a:t>VASODILATAZIONE</a:t>
            </a:r>
          </a:p>
          <a:p>
            <a:pPr>
              <a:lnSpc>
                <a:spcPct val="135000"/>
              </a:lnSpc>
            </a:pPr>
            <a:r>
              <a:rPr lang="it-IT" dirty="0">
                <a:solidFill>
                  <a:schemeClr val="tx1"/>
                </a:solidFill>
              </a:rPr>
              <a:t>BRONCOCOSTRIZIONE</a:t>
            </a:r>
          </a:p>
          <a:p>
            <a:pPr>
              <a:lnSpc>
                <a:spcPct val="135000"/>
              </a:lnSpc>
            </a:pPr>
            <a:r>
              <a:rPr lang="it-IT" dirty="0">
                <a:solidFill>
                  <a:schemeClr val="tx1"/>
                </a:solidFill>
              </a:rPr>
              <a:t>CADUTA DELLA PRESSIONE ARTERIOSA</a:t>
            </a:r>
          </a:p>
          <a:p>
            <a:pPr>
              <a:lnSpc>
                <a:spcPct val="135000"/>
              </a:lnSpc>
            </a:pP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172" name="Rectangle 7"/>
          <p:cNvSpPr>
            <a:spLocks noChangeArrowheads="1"/>
          </p:cNvSpPr>
          <p:nvPr/>
        </p:nvSpPr>
        <p:spPr bwMode="auto">
          <a:xfrm>
            <a:off x="5004048" y="1646238"/>
            <a:ext cx="3246191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 dirty="0" smtClean="0">
                <a:solidFill>
                  <a:schemeClr val="tx1"/>
                </a:solidFill>
              </a:rPr>
              <a:t>ISTAMINA e altri</a:t>
            </a:r>
          </a:p>
          <a:p>
            <a:pPr algn="ctr"/>
            <a:r>
              <a:rPr lang="it-IT" dirty="0" smtClean="0"/>
              <a:t>mediatori dell’infiammazione  </a:t>
            </a:r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7173" name="AutoShape 9"/>
          <p:cNvSpPr>
            <a:spLocks noChangeArrowheads="1"/>
          </p:cNvSpPr>
          <p:nvPr/>
        </p:nvSpPr>
        <p:spPr bwMode="auto">
          <a:xfrm>
            <a:off x="1084263" y="1804988"/>
            <a:ext cx="328612" cy="1054100"/>
          </a:xfrm>
          <a:prstGeom prst="curvedRightArrow">
            <a:avLst>
              <a:gd name="adj1" fmla="val 64155"/>
              <a:gd name="adj2" fmla="val 12830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174" name="Text Box 10"/>
          <p:cNvSpPr txBox="1">
            <a:spLocks noChangeArrowheads="1"/>
          </p:cNvSpPr>
          <p:nvPr/>
        </p:nvSpPr>
        <p:spPr bwMode="auto">
          <a:xfrm>
            <a:off x="1460500" y="3938588"/>
            <a:ext cx="3921779" cy="1200329"/>
          </a:xfrm>
          <a:prstGeom prst="rect">
            <a:avLst/>
          </a:prstGeom>
          <a:solidFill>
            <a:srgbClr val="FFFF99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660033"/>
                </a:solidFill>
              </a:rPr>
              <a:t>SOMMINISTRAZIONE </a:t>
            </a:r>
            <a:r>
              <a:rPr lang="it-IT" dirty="0" err="1">
                <a:solidFill>
                  <a:srgbClr val="660033"/>
                </a:solidFill>
              </a:rPr>
              <a:t>DI</a:t>
            </a:r>
            <a:r>
              <a:rPr lang="it-IT" dirty="0">
                <a:solidFill>
                  <a:srgbClr val="660033"/>
                </a:solidFill>
              </a:rPr>
              <a:t> ADRENALINA</a:t>
            </a:r>
          </a:p>
          <a:p>
            <a:r>
              <a:rPr lang="it-IT" dirty="0">
                <a:solidFill>
                  <a:srgbClr val="660033"/>
                </a:solidFill>
              </a:rPr>
              <a:t>AUMENTO GITTATA CARDIACA</a:t>
            </a:r>
          </a:p>
          <a:p>
            <a:r>
              <a:rPr lang="it-IT" dirty="0">
                <a:solidFill>
                  <a:srgbClr val="660033"/>
                </a:solidFill>
              </a:rPr>
              <a:t>VASOCOSTRIZIONE PERIFERICA</a:t>
            </a:r>
          </a:p>
          <a:p>
            <a:r>
              <a:rPr lang="it-IT" dirty="0">
                <a:solidFill>
                  <a:srgbClr val="660033"/>
                </a:solidFill>
              </a:rPr>
              <a:t>INNALZAMENTO PRESSIONE ARTERIOSA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452688" y="609600"/>
          <a:ext cx="4522787" cy="6019800"/>
        </p:xfrm>
        <a:graphic>
          <a:graphicData uri="http://schemas.openxmlformats.org/presentationml/2006/ole">
            <p:oleObj spid="_x0000_s3076" name="Fotografia di Photo Editor " r:id="rId4" imgW="7790476" imgH="10371429" progId="">
              <p:embed/>
            </p:oleObj>
          </a:graphicData>
        </a:graphic>
      </p:graphicFrame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752600" y="6172200"/>
            <a:ext cx="3048000" cy="533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>
                <a:latin typeface="Times New Roman" pitchFamily="18" charset="0"/>
              </a:rPr>
              <a:t>MASTCELLULA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518</Words>
  <Application>Microsoft Office PowerPoint</Application>
  <PresentationFormat>Presentazione su schermo (4:3)</PresentationFormat>
  <Paragraphs>190</Paragraphs>
  <Slides>30</Slides>
  <Notes>29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2" baseType="lpstr">
      <vt:lpstr>Tema di Office</vt:lpstr>
      <vt:lpstr>Fotografia di Photo Editor 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denti</vt:lpstr>
      <vt:lpstr>articolazioni intervertebrali</vt:lpstr>
      <vt:lpstr>Diapositiva 21</vt:lpstr>
      <vt:lpstr>sviluppo embrionale</vt:lpstr>
      <vt:lpstr>Diapositiva 23</vt:lpstr>
      <vt:lpstr>Diapositiva 24</vt:lpstr>
      <vt:lpstr>veduta posteriore del piano superficiale della muscolatura scheletrica</vt:lpstr>
      <vt:lpstr>Diapositiva 26</vt:lpstr>
      <vt:lpstr>Diapositiva 27</vt:lpstr>
      <vt:lpstr>Diapositiva 28</vt:lpstr>
      <vt:lpstr>Diapositiva 29</vt:lpstr>
      <vt:lpstr>Diapositiva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Principale</dc:creator>
  <cp:lastModifiedBy>Principale</cp:lastModifiedBy>
  <cp:revision>23</cp:revision>
  <dcterms:created xsi:type="dcterms:W3CDTF">2013-11-06T13:28:07Z</dcterms:created>
  <dcterms:modified xsi:type="dcterms:W3CDTF">2015-10-27T17:46:02Z</dcterms:modified>
</cp:coreProperties>
</file>