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75" r:id="rId5"/>
    <p:sldId id="262" r:id="rId6"/>
    <p:sldId id="263" r:id="rId7"/>
    <p:sldId id="277" r:id="rId8"/>
    <p:sldId id="264" r:id="rId9"/>
    <p:sldId id="267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A3645-BF7C-4ED2-A0EF-724524F8A1F3}" type="datetimeFigureOut">
              <a:rPr lang="it-IT" smtClean="0"/>
              <a:pPr/>
              <a:t>04/10/2014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939BE-9E19-46F7-8B55-C67D250449B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9BE-9E19-46F7-8B55-C67D250449B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37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53E98E-0465-4498-BB43-9703368C7E07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9BE-9E19-46F7-8B55-C67D250449B9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0519CD-7A9B-4639-819F-BA8DB76FE0B9}" type="slidenum">
              <a:rPr lang="it-IT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D3760C-1FA2-429C-954C-3BA4D55EECE3}" type="slidenum">
              <a:rPr lang="it-IT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0D1E4A-A17E-446B-A3A8-947A08146DE1}" type="slidenum">
              <a:rPr lang="it-IT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9BE-9E19-46F7-8B55-C67D250449B9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39BE-9E19-46F7-8B55-C67D250449B9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F8D3-C8C0-43C7-BA1C-17B92068318C}" type="datetimeFigureOut">
              <a:rPr lang="it-IT" smtClean="0"/>
              <a:pPr/>
              <a:t>04/10/2014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2F0F-421B-4627-A61F-57B262DE80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F8D3-C8C0-43C7-BA1C-17B92068318C}" type="datetimeFigureOut">
              <a:rPr lang="it-IT" smtClean="0"/>
              <a:pPr/>
              <a:t>04/10/2014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2F0F-421B-4627-A61F-57B262DE80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F8D3-C8C0-43C7-BA1C-17B92068318C}" type="datetimeFigureOut">
              <a:rPr lang="it-IT" smtClean="0"/>
              <a:pPr/>
              <a:t>04/10/2014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2F0F-421B-4627-A61F-57B262DE80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F8D3-C8C0-43C7-BA1C-17B92068318C}" type="datetimeFigureOut">
              <a:rPr lang="it-IT" smtClean="0"/>
              <a:pPr/>
              <a:t>04/10/2014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2F0F-421B-4627-A61F-57B262DE80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F8D3-C8C0-43C7-BA1C-17B92068318C}" type="datetimeFigureOut">
              <a:rPr lang="it-IT" smtClean="0"/>
              <a:pPr/>
              <a:t>04/10/2014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2F0F-421B-4627-A61F-57B262DE80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F8D3-C8C0-43C7-BA1C-17B92068318C}" type="datetimeFigureOut">
              <a:rPr lang="it-IT" smtClean="0"/>
              <a:pPr/>
              <a:t>04/10/2014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2F0F-421B-4627-A61F-57B262DE80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F8D3-C8C0-43C7-BA1C-17B92068318C}" type="datetimeFigureOut">
              <a:rPr lang="it-IT" smtClean="0"/>
              <a:pPr/>
              <a:t>04/10/2014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2F0F-421B-4627-A61F-57B262DE80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F8D3-C8C0-43C7-BA1C-17B92068318C}" type="datetimeFigureOut">
              <a:rPr lang="it-IT" smtClean="0"/>
              <a:pPr/>
              <a:t>04/10/2014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2F0F-421B-4627-A61F-57B262DE80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F8D3-C8C0-43C7-BA1C-17B92068318C}" type="datetimeFigureOut">
              <a:rPr lang="it-IT" smtClean="0"/>
              <a:pPr/>
              <a:t>04/10/2014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2F0F-421B-4627-A61F-57B262DE80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F8D3-C8C0-43C7-BA1C-17B92068318C}" type="datetimeFigureOut">
              <a:rPr lang="it-IT" smtClean="0"/>
              <a:pPr/>
              <a:t>04/10/2014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2F0F-421B-4627-A61F-57B262DE80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F8D3-C8C0-43C7-BA1C-17B92068318C}" type="datetimeFigureOut">
              <a:rPr lang="it-IT" smtClean="0"/>
              <a:pPr/>
              <a:t>04/10/2014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2F0F-421B-4627-A61F-57B262DE80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AF8D3-C8C0-43C7-BA1C-17B92068318C}" type="datetimeFigureOut">
              <a:rPr lang="it-IT" smtClean="0"/>
              <a:pPr/>
              <a:t>04/10/2014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42F0F-421B-4627-A61F-57B262DE801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87824" y="2420888"/>
            <a:ext cx="29200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/>
              <a:t>TESSUTO ADIPOSO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Marina Zweyer\Documenti\Immagini\img686.jpg"/>
          <p:cNvPicPr>
            <a:picLocks noChangeAspect="1" noChangeArrowheads="1"/>
          </p:cNvPicPr>
          <p:nvPr/>
        </p:nvPicPr>
        <p:blipFill>
          <a:blip r:embed="rId3" cstate="print"/>
          <a:srcRect l="-731" t="48459" r="58953" b="2496"/>
          <a:stretch>
            <a:fillRect/>
          </a:stretch>
        </p:blipFill>
        <p:spPr bwMode="auto">
          <a:xfrm flipH="1" flipV="1">
            <a:off x="2555776" y="692696"/>
            <a:ext cx="3528392" cy="5376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simpson_peso"/>
          <p:cNvPicPr>
            <a:picLocks noChangeAspect="1" noChangeArrowheads="1"/>
          </p:cNvPicPr>
          <p:nvPr/>
        </p:nvPicPr>
        <p:blipFill>
          <a:blip r:embed="rId3" cstate="print"/>
          <a:srcRect b="3175"/>
          <a:stretch>
            <a:fillRect/>
          </a:stretch>
        </p:blipFill>
        <p:spPr bwMode="auto">
          <a:xfrm>
            <a:off x="1187624" y="1844824"/>
            <a:ext cx="6400800" cy="46482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187624" y="404664"/>
            <a:ext cx="648985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/>
              <a:t>TESSUTO  ADIPOSO BIANCO O GIALLO</a:t>
            </a:r>
          </a:p>
          <a:p>
            <a:pPr algn="ctr"/>
            <a:r>
              <a:rPr lang="it-IT" sz="3200" dirty="0" smtClean="0"/>
              <a:t> O UNILOCULARE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Marina Zweyer\Documenti\Immagini\img685.jpg"/>
          <p:cNvPicPr>
            <a:picLocks noChangeAspect="1" noChangeArrowheads="1"/>
          </p:cNvPicPr>
          <p:nvPr/>
        </p:nvPicPr>
        <p:blipFill>
          <a:blip r:embed="rId3" cstate="print"/>
          <a:srcRect l="50950" t="4251" r="8643" b="59000"/>
          <a:stretch>
            <a:fillRect/>
          </a:stretch>
        </p:blipFill>
        <p:spPr bwMode="auto">
          <a:xfrm>
            <a:off x="2466132" y="836712"/>
            <a:ext cx="4349871" cy="49568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MEDICINA 2014\immagini sparse\img844.jpg"/>
          <p:cNvPicPr>
            <a:picLocks noChangeAspect="1" noChangeArrowheads="1"/>
          </p:cNvPicPr>
          <p:nvPr/>
        </p:nvPicPr>
        <p:blipFill>
          <a:blip r:embed="rId2" cstate="print"/>
          <a:srcRect l="8664" t="60786" r="2065" b="13513"/>
          <a:stretch>
            <a:fillRect/>
          </a:stretch>
        </p:blipFill>
        <p:spPr bwMode="auto">
          <a:xfrm>
            <a:off x="453974" y="3429000"/>
            <a:ext cx="8148398" cy="31409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" name="Picture 2" descr="E:\MEDICINA 2014\immagini sparse\img844.jpg"/>
          <p:cNvPicPr>
            <a:picLocks noChangeAspect="1" noChangeArrowheads="1"/>
          </p:cNvPicPr>
          <p:nvPr/>
        </p:nvPicPr>
        <p:blipFill>
          <a:blip r:embed="rId2" cstate="print"/>
          <a:srcRect l="52830" t="36657" r="2065" b="38779"/>
          <a:stretch>
            <a:fillRect/>
          </a:stretch>
        </p:blipFill>
        <p:spPr bwMode="auto">
          <a:xfrm>
            <a:off x="4742762" y="260648"/>
            <a:ext cx="4147661" cy="30243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611188" y="231775"/>
            <a:ext cx="4828245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/>
              <a:t>TESSUTO ADIPOSO BIANCO O GIALLO</a:t>
            </a:r>
          </a:p>
        </p:txBody>
      </p:sp>
      <p:sp>
        <p:nvSpPr>
          <p:cNvPr id="10243" name="Line 6"/>
          <p:cNvSpPr>
            <a:spLocks noChangeShapeType="1"/>
          </p:cNvSpPr>
          <p:nvPr/>
        </p:nvSpPr>
        <p:spPr bwMode="auto">
          <a:xfrm>
            <a:off x="7126288" y="814388"/>
            <a:ext cx="0" cy="41275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724128" y="1196752"/>
            <a:ext cx="3194546" cy="9159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800" dirty="0"/>
              <a:t>COLORE:</a:t>
            </a:r>
          </a:p>
          <a:p>
            <a:pPr algn="ctr"/>
            <a:r>
              <a:rPr lang="it-IT" sz="1800" dirty="0"/>
              <a:t>PIGMENTI </a:t>
            </a:r>
            <a:r>
              <a:rPr lang="it-IT" sz="1800" dirty="0" smtClean="0"/>
              <a:t>LIPOSOLUBILI </a:t>
            </a:r>
            <a:r>
              <a:rPr lang="it-IT" sz="1800" dirty="0"/>
              <a:t>(</a:t>
            </a:r>
            <a:r>
              <a:rPr lang="it-IT" sz="1600" dirty="0"/>
              <a:t>CAROTENE..)</a:t>
            </a:r>
            <a:endParaRPr lang="it-IT" sz="1800" dirty="0"/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>
            <a:off x="2319338" y="803275"/>
            <a:ext cx="155575" cy="768350"/>
          </a:xfrm>
          <a:prstGeom prst="downArrow">
            <a:avLst>
              <a:gd name="adj1" fmla="val 50000"/>
              <a:gd name="adj2" fmla="val 12346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1438275" y="1651000"/>
            <a:ext cx="1995488" cy="422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MORFOLOGIA ...</a:t>
            </a: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1443038" y="2189163"/>
            <a:ext cx="2497137" cy="500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 dirty="0"/>
              <a:t>FUNZIONE TROFICA</a:t>
            </a: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554038" y="2843213"/>
            <a:ext cx="72199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1800" b="1"/>
              <a:t>BANCA DI MOLECOLE AD ALTO CONTENUTO ENERGETICO</a:t>
            </a:r>
          </a:p>
          <a:p>
            <a:pPr marL="342900" indent="-342900"/>
            <a:r>
              <a:rPr lang="it-IT" sz="1800" b="1"/>
              <a:t>      </a:t>
            </a:r>
          </a:p>
          <a:p>
            <a:pPr marL="342900" indent="-342900"/>
            <a:r>
              <a:rPr lang="it-IT" sz="1800" b="1"/>
              <a:t>SINTESI E LIBERAZIONE DI LIPIDI IN RISPOSTA A STIMOLI</a:t>
            </a:r>
          </a:p>
          <a:p>
            <a:pPr marL="342900" indent="-342900"/>
            <a:r>
              <a:rPr lang="it-IT" sz="1800" b="1"/>
              <a:t>      ORMONALI E NERVOSI</a:t>
            </a:r>
          </a:p>
          <a:p>
            <a:pPr marL="342900" indent="-342900"/>
            <a:endParaRPr lang="it-IT" sz="1800" b="1"/>
          </a:p>
          <a:p>
            <a:pPr marL="342900" indent="-342900"/>
            <a:r>
              <a:rPr lang="it-IT" sz="1800" b="1"/>
              <a:t>ASSICURA APPORTO COSTANTE DI MATERIALE ENERGETICO </a:t>
            </a:r>
          </a:p>
          <a:p>
            <a:pPr marL="342900" indent="-342900"/>
            <a:r>
              <a:rPr lang="it-IT" sz="1800" b="1"/>
              <a:t>ALL’ORGANISMO</a:t>
            </a:r>
          </a:p>
        </p:txBody>
      </p:sp>
      <p:sp>
        <p:nvSpPr>
          <p:cNvPr id="10249" name="Oval 13"/>
          <p:cNvSpPr>
            <a:spLocks noChangeArrowheads="1"/>
          </p:cNvSpPr>
          <p:nvPr/>
        </p:nvSpPr>
        <p:spPr bwMode="auto">
          <a:xfrm>
            <a:off x="1169988" y="2341563"/>
            <a:ext cx="223837" cy="234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1370013" y="4868863"/>
            <a:ext cx="3400425" cy="544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 dirty="0"/>
              <a:t>FUNZIONE TERMOISOLANTE</a:t>
            </a:r>
          </a:p>
        </p:txBody>
      </p:sp>
      <p:sp>
        <p:nvSpPr>
          <p:cNvPr id="10251" name="Oval 15"/>
          <p:cNvSpPr>
            <a:spLocks noChangeArrowheads="1"/>
          </p:cNvSpPr>
          <p:nvPr/>
        </p:nvSpPr>
        <p:spPr bwMode="auto">
          <a:xfrm>
            <a:off x="1096963" y="5021263"/>
            <a:ext cx="223837" cy="234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52" name="Rectangle 16"/>
          <p:cNvSpPr>
            <a:spLocks noChangeArrowheads="1"/>
          </p:cNvSpPr>
          <p:nvPr/>
        </p:nvSpPr>
        <p:spPr bwMode="auto">
          <a:xfrm>
            <a:off x="1401763" y="5548313"/>
            <a:ext cx="5083175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PROTEZIONE MECCANICA E DI SOSTEGNO</a:t>
            </a:r>
          </a:p>
        </p:txBody>
      </p:sp>
      <p:sp>
        <p:nvSpPr>
          <p:cNvPr id="10253" name="Oval 17"/>
          <p:cNvSpPr>
            <a:spLocks noChangeArrowheads="1"/>
          </p:cNvSpPr>
          <p:nvPr/>
        </p:nvSpPr>
        <p:spPr bwMode="auto">
          <a:xfrm>
            <a:off x="1095375" y="5680075"/>
            <a:ext cx="223838" cy="234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1401763" y="6207125"/>
            <a:ext cx="4492625" cy="488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 dirty="0"/>
              <a:t>SINTESI E LIBERAZIONE </a:t>
            </a:r>
            <a:r>
              <a:rPr lang="it-IT" sz="1800" dirty="0" err="1"/>
              <a:t>DI</a:t>
            </a:r>
            <a:r>
              <a:rPr lang="it-IT" sz="1800" dirty="0"/>
              <a:t> ORMONI</a:t>
            </a:r>
          </a:p>
        </p:txBody>
      </p:sp>
      <p:sp>
        <p:nvSpPr>
          <p:cNvPr id="10255" name="Oval 19"/>
          <p:cNvSpPr>
            <a:spLocks noChangeArrowheads="1"/>
          </p:cNvSpPr>
          <p:nvPr/>
        </p:nvSpPr>
        <p:spPr bwMode="auto">
          <a:xfrm>
            <a:off x="1128713" y="6359525"/>
            <a:ext cx="223837" cy="234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249488" y="439738"/>
            <a:ext cx="5935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/>
              <a:t>ADIPOCITI  tessuto adiposo uniloculare</a:t>
            </a:r>
          </a:p>
        </p:txBody>
      </p:sp>
      <p:sp>
        <p:nvSpPr>
          <p:cNvPr id="11267" name="Oval 5"/>
          <p:cNvSpPr>
            <a:spLocks noChangeArrowheads="1"/>
          </p:cNvSpPr>
          <p:nvPr/>
        </p:nvSpPr>
        <p:spPr bwMode="auto">
          <a:xfrm>
            <a:off x="3552825" y="993775"/>
            <a:ext cx="277813" cy="2555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 flipH="1">
            <a:off x="3541713" y="981075"/>
            <a:ext cx="266700" cy="3127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2027238" y="931863"/>
            <a:ext cx="1585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/>
              <a:t>100 – 150 </a:t>
            </a:r>
            <a:r>
              <a:rPr lang="it-IT" sz="1800">
                <a:latin typeface="Symbol" pitchFamily="18" charset="2"/>
              </a:rPr>
              <a:t>m</a:t>
            </a:r>
            <a:r>
              <a:rPr lang="it-IT" sz="1800"/>
              <a:t>m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1115616" y="1916832"/>
            <a:ext cx="63963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/>
              <a:t>GOCCIA LIPIDICA CIRCONDATA DA UN CANESTRO </a:t>
            </a:r>
            <a:r>
              <a:rPr lang="it-IT" sz="1800" dirty="0" err="1"/>
              <a:t>DI</a:t>
            </a:r>
            <a:r>
              <a:rPr lang="it-IT" sz="1800" dirty="0"/>
              <a:t> FILAMENTI</a:t>
            </a:r>
          </a:p>
          <a:p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CONTENUTO: TRIGLICERIDI, COLESTEROLO, MONO- e DI-GLICERIDI</a:t>
            </a:r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323528" y="3501008"/>
            <a:ext cx="8485187" cy="2016224"/>
          </a:xfrm>
          <a:prstGeom prst="rect">
            <a:avLst/>
          </a:prstGeom>
          <a:gradFill rotWithShape="1">
            <a:gsLst>
              <a:gs pos="0">
                <a:srgbClr val="D3F9B0"/>
              </a:gs>
              <a:gs pos="50000">
                <a:srgbClr val="E3FACE"/>
              </a:gs>
              <a:gs pos="100000">
                <a:srgbClr val="F0FCE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000">
                <a:solidFill>
                  <a:srgbClr val="000099"/>
                </a:solidFill>
              </a:rPr>
              <a:t>SEDI DI ACCUMULO</a:t>
            </a:r>
          </a:p>
        </p:txBody>
      </p:sp>
      <p:sp>
        <p:nvSpPr>
          <p:cNvPr id="11276" name="AutoShape 16"/>
          <p:cNvSpPr>
            <a:spLocks/>
          </p:cNvSpPr>
          <p:nvPr/>
        </p:nvSpPr>
        <p:spPr bwMode="auto">
          <a:xfrm>
            <a:off x="3059832" y="3717032"/>
            <a:ext cx="368300" cy="1705695"/>
          </a:xfrm>
          <a:prstGeom prst="leftBrace">
            <a:avLst>
              <a:gd name="adj1" fmla="val 345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77" name="Text Box 17"/>
          <p:cNvSpPr txBox="1">
            <a:spLocks noChangeArrowheads="1"/>
          </p:cNvSpPr>
          <p:nvPr/>
        </p:nvSpPr>
        <p:spPr bwMode="auto">
          <a:xfrm>
            <a:off x="3635896" y="3717032"/>
            <a:ext cx="46304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/>
              <a:t>SOTTOCUTANEO</a:t>
            </a:r>
          </a:p>
          <a:p>
            <a:r>
              <a:rPr lang="it-IT" sz="1800" dirty="0"/>
              <a:t>LOGGIA RENALE</a:t>
            </a:r>
          </a:p>
          <a:p>
            <a:r>
              <a:rPr lang="it-IT" sz="1800" dirty="0"/>
              <a:t>MEDIASTINO</a:t>
            </a:r>
          </a:p>
          <a:p>
            <a:r>
              <a:rPr lang="it-IT" sz="1800" dirty="0"/>
              <a:t>PERITONEO .....</a:t>
            </a:r>
          </a:p>
          <a:p>
            <a:r>
              <a:rPr lang="it-IT" sz="1800" dirty="0"/>
              <a:t>Dopo la pubertà: distribuzione sesso </a:t>
            </a:r>
            <a:r>
              <a:rPr lang="it-IT" sz="1800" dirty="0" smtClean="0"/>
              <a:t>– specifica</a:t>
            </a:r>
          </a:p>
          <a:p>
            <a:r>
              <a:rPr lang="it-IT" dirty="0" smtClean="0"/>
              <a:t>CAVITA’ ORBITARIA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AAABIOL-BIOTEC\lucidi\img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100" y="692696"/>
            <a:ext cx="8580919" cy="50405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1979712" y="188640"/>
            <a:ext cx="297857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/>
              <a:t>TESSUTO ADIPOSO BRUNO</a:t>
            </a:r>
            <a:endParaRPr lang="it-IT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611560" y="1988840"/>
            <a:ext cx="787241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dirty="0"/>
              <a:t>TESSUTO ADIPOSO </a:t>
            </a:r>
            <a:r>
              <a:rPr lang="it-IT" sz="3200" dirty="0" smtClean="0"/>
              <a:t>BRUNO o MULTILOCULARE</a:t>
            </a:r>
            <a:endParaRPr lang="it-IT" sz="3200" dirty="0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547664" y="2924944"/>
            <a:ext cx="5519737" cy="814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/>
              <a:t>PRODUZIONE DI ENERGIA TERMICA</a:t>
            </a:r>
          </a:p>
        </p:txBody>
      </p:sp>
      <p:sp>
        <p:nvSpPr>
          <p:cNvPr id="12303" name="Text Box 20"/>
          <p:cNvSpPr txBox="1">
            <a:spLocks noChangeArrowheads="1"/>
          </p:cNvSpPr>
          <p:nvPr/>
        </p:nvSpPr>
        <p:spPr bwMode="auto">
          <a:xfrm>
            <a:off x="1569180" y="4293096"/>
            <a:ext cx="6182846" cy="120032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dirty="0"/>
              <a:t>OSSIDAZIONE RAPIDA DELLE SCORTE </a:t>
            </a:r>
            <a:r>
              <a:rPr lang="it-IT" sz="2400" dirty="0" err="1"/>
              <a:t>DI</a:t>
            </a:r>
            <a:r>
              <a:rPr lang="it-IT" sz="2400" dirty="0"/>
              <a:t> GRASSO</a:t>
            </a:r>
          </a:p>
          <a:p>
            <a:pPr algn="ctr"/>
            <a:r>
              <a:rPr lang="it-IT" sz="2400" dirty="0"/>
              <a:t>CON INNALZAMENTO DELLA TEMPERATURA</a:t>
            </a:r>
          </a:p>
          <a:p>
            <a:pPr algn="ctr"/>
            <a:r>
              <a:rPr lang="it-IT" sz="2400" dirty="0"/>
              <a:t>CORPOREA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lachiomadiberenice.fotoblog.it/photos/01/02/3903318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900433" cy="4680520"/>
          </a:xfrm>
          <a:prstGeom prst="rect">
            <a:avLst/>
          </a:prstGeom>
          <a:noFill/>
        </p:spPr>
      </p:pic>
      <p:pic>
        <p:nvPicPr>
          <p:cNvPr id="29702" name="Picture 6" descr="http://www.andreascarpetta.com/wp-content/uploads/2010/12/ghiro-glisgl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89040"/>
            <a:ext cx="3810000" cy="2543175"/>
          </a:xfrm>
          <a:prstGeom prst="rect">
            <a:avLst/>
          </a:prstGeom>
          <a:noFill/>
        </p:spPr>
      </p:pic>
      <p:pic>
        <p:nvPicPr>
          <p:cNvPr id="29704" name="Picture 8" descr="http://www.focus.it/Allegati/2011/4/20051116163720_5_364559.jpg"/>
          <p:cNvPicPr>
            <a:picLocks noChangeAspect="1" noChangeArrowheads="1"/>
          </p:cNvPicPr>
          <p:nvPr/>
        </p:nvPicPr>
        <p:blipFill>
          <a:blip r:embed="rId5" cstate="print"/>
          <a:srcRect l="5511"/>
          <a:stretch>
            <a:fillRect/>
          </a:stretch>
        </p:blipFill>
        <p:spPr bwMode="auto">
          <a:xfrm>
            <a:off x="4067944" y="188640"/>
            <a:ext cx="4860032" cy="352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142</Words>
  <Application>Microsoft Office PowerPoint</Application>
  <PresentationFormat>Presentazione su schermo (4:3)</PresentationFormat>
  <Paragraphs>45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Principale</dc:creator>
  <cp:lastModifiedBy>Principale</cp:lastModifiedBy>
  <cp:revision>23</cp:revision>
  <dcterms:created xsi:type="dcterms:W3CDTF">2013-11-06T13:22:35Z</dcterms:created>
  <dcterms:modified xsi:type="dcterms:W3CDTF">2014-10-04T16:30:55Z</dcterms:modified>
</cp:coreProperties>
</file>