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71" r:id="rId3"/>
    <p:sldId id="279" r:id="rId4"/>
    <p:sldId id="278" r:id="rId5"/>
    <p:sldId id="272" r:id="rId6"/>
    <p:sldId id="274" r:id="rId7"/>
    <p:sldId id="275" r:id="rId8"/>
    <p:sldId id="280" r:id="rId9"/>
    <p:sldId id="277" r:id="rId10"/>
    <p:sldId id="262" r:id="rId11"/>
    <p:sldId id="260" r:id="rId12"/>
    <p:sldId id="264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5" d="100"/>
          <a:sy n="75" d="100"/>
        </p:scale>
        <p:origin x="-124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4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E1B81-2823-4F56-B2B2-24F74D5EF95B}" type="datetimeFigureOut">
              <a:rPr lang="it-IT" smtClean="0"/>
              <a:pPr/>
              <a:t>09/10/2014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7ADF7-6AC9-477A-9C00-357E3ABC87A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024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1C5405-4158-49BC-8B68-69E11D934319}" type="slidenum">
              <a:rPr lang="it-IT" smtClean="0"/>
              <a:pPr/>
              <a:t>1</a:t>
            </a:fld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095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F9A873-695C-468C-8D8F-CEA4635B1061}" type="slidenum">
              <a:rPr lang="it-IT" smtClean="0"/>
              <a:pPr/>
              <a:t>10</a:t>
            </a:fld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075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11EC2-0D93-4ABE-8BAC-ADED656A1313}" type="slidenum">
              <a:rPr lang="it-IT" smtClean="0"/>
              <a:pPr/>
              <a:t>11</a:t>
            </a:fld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116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DCB93D-55F2-490F-8FE6-DA21F144C9B3}" type="slidenum">
              <a:rPr lang="it-IT" smtClean="0"/>
              <a:pPr/>
              <a:t>12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034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F8BB1E-F71F-414C-BD67-035CC213C40B}" type="slidenum">
              <a:rPr lang="it-IT" smtClean="0"/>
              <a:pPr/>
              <a:t>2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7ADF7-6AC9-477A-9C00-357E3ABC87AE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7ADF7-6AC9-477A-9C00-357E3ABC87AE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3D3A-5F03-4017-AD09-447D583DED96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3D3A-5F03-4017-AD09-447D583DED96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3D3A-5F03-4017-AD09-447D583DED96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167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4455D9-871B-4901-B394-29F9A3413CE4}" type="slidenum">
              <a:rPr lang="it-IT" smtClean="0"/>
              <a:pPr/>
              <a:t>8</a:t>
            </a:fld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3D3A-5F03-4017-AD09-447D583DED96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3235-4872-4242-9F12-6B433D8A978B}" type="datetimeFigureOut">
              <a:rPr lang="it-IT" smtClean="0"/>
              <a:pPr/>
              <a:t>09/10/2014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546E-A3E5-4D08-8E88-66D88F13E0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3235-4872-4242-9F12-6B433D8A978B}" type="datetimeFigureOut">
              <a:rPr lang="it-IT" smtClean="0"/>
              <a:pPr/>
              <a:t>09/10/2014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546E-A3E5-4D08-8E88-66D88F13E0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3235-4872-4242-9F12-6B433D8A978B}" type="datetimeFigureOut">
              <a:rPr lang="it-IT" smtClean="0"/>
              <a:pPr/>
              <a:t>09/10/2014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546E-A3E5-4D08-8E88-66D88F13E0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68313" y="404813"/>
            <a:ext cx="8229600" cy="59118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3235-4872-4242-9F12-6B433D8A978B}" type="datetimeFigureOut">
              <a:rPr lang="it-IT" smtClean="0"/>
              <a:pPr/>
              <a:t>09/10/2014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546E-A3E5-4D08-8E88-66D88F13E0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3235-4872-4242-9F12-6B433D8A978B}" type="datetimeFigureOut">
              <a:rPr lang="it-IT" smtClean="0"/>
              <a:pPr/>
              <a:t>09/10/2014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546E-A3E5-4D08-8E88-66D88F13E0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3235-4872-4242-9F12-6B433D8A978B}" type="datetimeFigureOut">
              <a:rPr lang="it-IT" smtClean="0"/>
              <a:pPr/>
              <a:t>09/10/2014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546E-A3E5-4D08-8E88-66D88F13E0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3235-4872-4242-9F12-6B433D8A978B}" type="datetimeFigureOut">
              <a:rPr lang="it-IT" smtClean="0"/>
              <a:pPr/>
              <a:t>09/10/2014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546E-A3E5-4D08-8E88-66D88F13E0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3235-4872-4242-9F12-6B433D8A978B}" type="datetimeFigureOut">
              <a:rPr lang="it-IT" smtClean="0"/>
              <a:pPr/>
              <a:t>09/10/2014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546E-A3E5-4D08-8E88-66D88F13E0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3235-4872-4242-9F12-6B433D8A978B}" type="datetimeFigureOut">
              <a:rPr lang="it-IT" smtClean="0"/>
              <a:pPr/>
              <a:t>09/10/2014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546E-A3E5-4D08-8E88-66D88F13E0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3235-4872-4242-9F12-6B433D8A978B}" type="datetimeFigureOut">
              <a:rPr lang="it-IT" smtClean="0"/>
              <a:pPr/>
              <a:t>09/10/2014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546E-A3E5-4D08-8E88-66D88F13E0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3235-4872-4242-9F12-6B433D8A978B}" type="datetimeFigureOut">
              <a:rPr lang="it-IT" smtClean="0"/>
              <a:pPr/>
              <a:t>09/10/2014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546E-A3E5-4D08-8E88-66D88F13E0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B3235-4872-4242-9F12-6B433D8A978B}" type="datetimeFigureOut">
              <a:rPr lang="it-IT" smtClean="0"/>
              <a:pPr/>
              <a:t>09/10/2014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546E-A3E5-4D08-8E88-66D88F13E06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340768"/>
            <a:ext cx="6192688" cy="561975"/>
          </a:xfrm>
          <a:solidFill>
            <a:schemeClr val="bg2"/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7030A0"/>
                </a:solidFill>
              </a:rPr>
              <a:t>TESSUTO MUSCOLARE CARDIACO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3501008"/>
            <a:ext cx="3428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/>
              <a:t>Tessuto striato </a:t>
            </a:r>
          </a:p>
          <a:p>
            <a:pPr algn="ctr"/>
            <a:r>
              <a:rPr lang="it-IT" sz="2400" dirty="0" smtClean="0"/>
              <a:t>a contrazione involontaria</a:t>
            </a:r>
            <a:endParaRPr lang="it-IT" sz="2400" dirty="0"/>
          </a:p>
        </p:txBody>
      </p:sp>
      <p:pic>
        <p:nvPicPr>
          <p:cNvPr id="4" name="Picture 2" descr="cuore"/>
          <p:cNvPicPr>
            <a:picLocks noChangeAspect="1" noChangeArrowheads="1"/>
          </p:cNvPicPr>
          <p:nvPr/>
        </p:nvPicPr>
        <p:blipFill>
          <a:blip r:embed="rId3" cstate="print"/>
          <a:srcRect l="46086" t="26225" r="16581" b="36145"/>
          <a:stretch>
            <a:fillRect/>
          </a:stretch>
        </p:blipFill>
        <p:spPr bwMode="auto">
          <a:xfrm>
            <a:off x="5364088" y="2420888"/>
            <a:ext cx="3312368" cy="362290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uore"/>
          <p:cNvPicPr>
            <a:picLocks noChangeAspect="1" noChangeArrowheads="1"/>
          </p:cNvPicPr>
          <p:nvPr/>
        </p:nvPicPr>
        <p:blipFill>
          <a:blip r:embed="rId3" cstate="print"/>
          <a:srcRect b="7964"/>
          <a:stretch>
            <a:fillRect/>
          </a:stretch>
        </p:blipFill>
        <p:spPr bwMode="auto">
          <a:xfrm>
            <a:off x="1295400" y="160338"/>
            <a:ext cx="6172200" cy="616426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AAAABIOL-BIOTEC\lucidi\img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954463" cy="58674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E:\aaaaMEDICINA2012\muscolare nuove\img449.jpg"/>
          <p:cNvPicPr>
            <a:picLocks noChangeAspect="1" noChangeArrowheads="1"/>
          </p:cNvPicPr>
          <p:nvPr/>
        </p:nvPicPr>
        <p:blipFill>
          <a:blip r:embed="rId3" cstate="print"/>
          <a:srcRect l="5177" t="5910" r="26572" b="20605"/>
          <a:stretch>
            <a:fillRect/>
          </a:stretch>
        </p:blipFill>
        <p:spPr bwMode="auto">
          <a:xfrm>
            <a:off x="323528" y="188640"/>
            <a:ext cx="4267200" cy="636952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" name="Picture 2" descr="disco"/>
          <p:cNvPicPr>
            <a:picLocks noChangeAspect="1" noChangeArrowheads="1"/>
          </p:cNvPicPr>
          <p:nvPr/>
        </p:nvPicPr>
        <p:blipFill>
          <a:blip r:embed="rId4" cstate="print"/>
          <a:srcRect l="5305" t="5104" r="6275" b="6857"/>
          <a:stretch>
            <a:fillRect/>
          </a:stretch>
        </p:blipFill>
        <p:spPr bwMode="auto">
          <a:xfrm rot="5400000">
            <a:off x="5601506" y="815319"/>
            <a:ext cx="276552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028656" y="3941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084168" y="4149080"/>
            <a:ext cx="1922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Dischi intercalari</a:t>
            </a:r>
          </a:p>
          <a:p>
            <a:r>
              <a:rPr lang="it-IT" dirty="0"/>
              <a:t>o</a:t>
            </a:r>
            <a:r>
              <a:rPr lang="it-IT" dirty="0" smtClean="0"/>
              <a:t> strie scalariformi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210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257175"/>
            <a:ext cx="5410200" cy="6234113"/>
          </a:xfr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21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58637" y="260648"/>
            <a:ext cx="5521675" cy="636669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63762" y="332657"/>
            <a:ext cx="5272534" cy="603641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2 3"/>
          <p:cNvCxnSpPr>
            <a:stCxn id="20" idx="3"/>
          </p:cNvCxnSpPr>
          <p:nvPr/>
        </p:nvCxnSpPr>
        <p:spPr>
          <a:xfrm flipH="1">
            <a:off x="2023676" y="1453843"/>
            <a:ext cx="1002208" cy="554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5791345" y="1499012"/>
            <a:ext cx="954232" cy="404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>
            <a:endCxn id="13" idx="0"/>
          </p:cNvCxnSpPr>
          <p:nvPr/>
        </p:nvCxnSpPr>
        <p:spPr>
          <a:xfrm flipH="1">
            <a:off x="3558760" y="1628800"/>
            <a:ext cx="221152" cy="201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39552" y="1988840"/>
            <a:ext cx="182133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u="sng" dirty="0" smtClean="0">
                <a:solidFill>
                  <a:srgbClr val="7030A0"/>
                </a:solidFill>
              </a:rPr>
              <a:t>EPICARDIO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940152" y="1988840"/>
            <a:ext cx="223971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u="sng" dirty="0" smtClean="0">
                <a:solidFill>
                  <a:srgbClr val="7030A0"/>
                </a:solidFill>
              </a:rPr>
              <a:t>ENDOCARDIO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547664" y="3645024"/>
            <a:ext cx="4022191" cy="2092881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7030A0"/>
                </a:solidFill>
              </a:rPr>
              <a:t>MIOCARDIO</a:t>
            </a:r>
          </a:p>
          <a:p>
            <a:pPr algn="ctr"/>
            <a:endParaRPr lang="it-IT" dirty="0"/>
          </a:p>
          <a:p>
            <a:pPr marL="285750" indent="-285750" algn="ctr">
              <a:buFontTx/>
              <a:buChar char="-"/>
            </a:pPr>
            <a:r>
              <a:rPr lang="it-IT" sz="2000" b="1" u="sng" dirty="0" smtClean="0">
                <a:solidFill>
                  <a:srgbClr val="FF0000"/>
                </a:solidFill>
              </a:rPr>
              <a:t>TESSUTO MUSCOLARE CARDIACO</a:t>
            </a:r>
          </a:p>
          <a:p>
            <a:pPr marL="285750" indent="-285750" algn="ctr">
              <a:buFontTx/>
              <a:buChar char="-"/>
            </a:pPr>
            <a:r>
              <a:rPr lang="it-IT" sz="2000" b="1" dirty="0" smtClean="0"/>
              <a:t>TESSUTO CONNETTIVO</a:t>
            </a:r>
          </a:p>
          <a:p>
            <a:pPr marL="285750" indent="-285750" algn="ctr">
              <a:buFontTx/>
              <a:buChar char="-"/>
            </a:pPr>
            <a:r>
              <a:rPr lang="it-IT" sz="2000" b="1" dirty="0" smtClean="0"/>
              <a:t>VASI, NERVI</a:t>
            </a:r>
          </a:p>
          <a:p>
            <a:pPr marL="285750" indent="-285750" algn="ctr">
              <a:buFontTx/>
              <a:buChar char="-"/>
            </a:pPr>
            <a:r>
              <a:rPr lang="it-IT" sz="2000" b="1" dirty="0" smtClean="0"/>
              <a:t>CELLULE SPECIALIZZATE</a:t>
            </a:r>
            <a:endParaRPr lang="it-IT" sz="2000" b="1" dirty="0"/>
          </a:p>
        </p:txBody>
      </p:sp>
      <p:cxnSp>
        <p:nvCxnSpPr>
          <p:cNvPr id="15" name="Connettore 1 14"/>
          <p:cNvCxnSpPr/>
          <p:nvPr/>
        </p:nvCxnSpPr>
        <p:spPr>
          <a:xfrm flipV="1">
            <a:off x="5004048" y="5373216"/>
            <a:ext cx="318413" cy="1499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5004048" y="5589240"/>
            <a:ext cx="318413" cy="1499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/>
          <p:cNvSpPr/>
          <p:nvPr/>
        </p:nvSpPr>
        <p:spPr>
          <a:xfrm>
            <a:off x="2411760" y="404664"/>
            <a:ext cx="4193499" cy="1229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PARETE CARDIACA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364088" y="5229200"/>
            <a:ext cx="2866426" cy="830997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/>
              <a:t>SIST. DI CONDUZIONE</a:t>
            </a:r>
          </a:p>
          <a:p>
            <a:r>
              <a:rPr lang="it-IT" sz="2400" dirty="0" smtClean="0"/>
              <a:t>CELLULE ENDOCRINE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64949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620688"/>
            <a:ext cx="5862246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</a:rPr>
              <a:t>TESSUTO MUSCOLARE CARDIACO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09469" y="2443397"/>
            <a:ext cx="4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67545" y="2420888"/>
            <a:ext cx="8424936" cy="34163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STRIATO</a:t>
            </a:r>
          </a:p>
          <a:p>
            <a:endParaRPr lang="it-IT" sz="2400" b="1" dirty="0">
              <a:solidFill>
                <a:srgbClr val="00B0F0"/>
              </a:solidFill>
            </a:endParaRPr>
          </a:p>
          <a:p>
            <a:r>
              <a:rPr lang="it-IT" sz="2400" b="1" dirty="0" smtClean="0">
                <a:solidFill>
                  <a:srgbClr val="FF0000"/>
                </a:solidFill>
              </a:rPr>
              <a:t>INVOLONTARIO</a:t>
            </a:r>
          </a:p>
          <a:p>
            <a:endParaRPr lang="it-IT" sz="2400" b="1" dirty="0">
              <a:solidFill>
                <a:srgbClr val="00B0F0"/>
              </a:solidFill>
            </a:endParaRPr>
          </a:p>
          <a:p>
            <a:r>
              <a:rPr lang="it-IT" sz="2400" b="1" dirty="0" smtClean="0">
                <a:solidFill>
                  <a:srgbClr val="FF0000"/>
                </a:solidFill>
              </a:rPr>
              <a:t>CONTRAZIONE</a:t>
            </a:r>
            <a:r>
              <a:rPr lang="it-IT" sz="2400" b="1" dirty="0" smtClean="0">
                <a:solidFill>
                  <a:srgbClr val="00B0F0"/>
                </a:solidFill>
              </a:rPr>
              <a:t>:  RITMICA,  CONTINUA,  AUTOMATICA</a:t>
            </a:r>
          </a:p>
          <a:p>
            <a:endParaRPr lang="it-IT" sz="2400" b="1" dirty="0">
              <a:solidFill>
                <a:srgbClr val="00B0F0"/>
              </a:solidFill>
            </a:endParaRPr>
          </a:p>
          <a:p>
            <a:r>
              <a:rPr lang="it-IT" sz="2400" b="1" dirty="0" smtClean="0">
                <a:solidFill>
                  <a:srgbClr val="FF0000"/>
                </a:solidFill>
              </a:rPr>
              <a:t>INNERVAZIONE</a:t>
            </a:r>
            <a:r>
              <a:rPr lang="it-IT" sz="2400" b="1" dirty="0" smtClean="0">
                <a:solidFill>
                  <a:srgbClr val="00B0F0"/>
                </a:solidFill>
              </a:rPr>
              <a:t>:  SISTEMA NERVOSO AUTONOMO </a:t>
            </a:r>
          </a:p>
          <a:p>
            <a:r>
              <a:rPr lang="it-IT" sz="2400" b="1" dirty="0">
                <a:solidFill>
                  <a:srgbClr val="00B0F0"/>
                </a:solidFill>
              </a:rPr>
              <a:t> </a:t>
            </a:r>
            <a:r>
              <a:rPr lang="it-IT" sz="2400" b="1" dirty="0" smtClean="0">
                <a:solidFill>
                  <a:srgbClr val="00B0F0"/>
                </a:solidFill>
              </a:rPr>
              <a:t>                             (ORTOSIMPATICO E PARASIMPATICO)</a:t>
            </a:r>
          </a:p>
          <a:p>
            <a:r>
              <a:rPr lang="it-IT" sz="2400" b="1" dirty="0" smtClean="0">
                <a:solidFill>
                  <a:srgbClr val="00B0F0"/>
                </a:solidFill>
              </a:rPr>
              <a:t>                              REGOLA LA FREQUENZA DELLA CONTRAZIONE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9581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3608" y="1052736"/>
            <a:ext cx="579703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SISTEMA DI CONDUZIONE DEL CUORE</a:t>
            </a:r>
          </a:p>
          <a:p>
            <a:endParaRPr lang="it-IT" sz="2400" b="1" dirty="0">
              <a:solidFill>
                <a:srgbClr val="0070C0"/>
              </a:solidFill>
            </a:endParaRPr>
          </a:p>
          <a:p>
            <a:r>
              <a:rPr lang="it-IT" sz="2400" b="1" dirty="0" smtClean="0">
                <a:solidFill>
                  <a:srgbClr val="0070C0"/>
                </a:solidFill>
              </a:rPr>
              <a:t>DETERMINA L’INSORGENZA SPONTANEA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DEL BATTITO CARDIACO</a:t>
            </a:r>
          </a:p>
          <a:p>
            <a:endParaRPr lang="it-IT" sz="2400" b="1" dirty="0">
              <a:solidFill>
                <a:srgbClr val="0070C0"/>
              </a:solidFill>
            </a:endParaRPr>
          </a:p>
          <a:p>
            <a:endParaRPr lang="it-IT" sz="2400" b="1" dirty="0" smtClean="0">
              <a:solidFill>
                <a:srgbClr val="0070C0"/>
              </a:solidFill>
            </a:endParaRPr>
          </a:p>
          <a:p>
            <a:r>
              <a:rPr lang="it-IT" sz="2400" b="1" dirty="0" smtClean="0">
                <a:solidFill>
                  <a:srgbClr val="0070C0"/>
                </a:solidFill>
              </a:rPr>
              <a:t>CELLULE MUSCOLARI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MODIFICATE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004048" y="3429000"/>
            <a:ext cx="2450892" cy="809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NODO SENO-ATRIALE</a:t>
            </a:r>
            <a:endParaRPr lang="it-IT" sz="2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437112"/>
            <a:ext cx="2459949" cy="82303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5301208"/>
            <a:ext cx="3456384" cy="82303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076056" y="4365104"/>
            <a:ext cx="2299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NODO ATRIO-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- VENTRICOLARE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004048" y="5301208"/>
            <a:ext cx="2971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FASCIO ATRIO –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VENTRICOLARE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DI HIS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5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2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575" y="627063"/>
            <a:ext cx="6810375" cy="53943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5602" y="260648"/>
            <a:ext cx="88983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B0F0"/>
                </a:solidFill>
              </a:rPr>
              <a:t>FORMA E DISPOSIZIONE DELLE CELLULE   (CARDIOMIOCITI)</a:t>
            </a:r>
          </a:p>
          <a:p>
            <a:r>
              <a:rPr lang="it-IT" sz="2800" b="1" dirty="0" smtClean="0">
                <a:solidFill>
                  <a:srgbClr val="00B0F0"/>
                </a:solidFill>
              </a:rPr>
              <a:t>Forma cilindrica, con estremità a volte divaricate ad Y</a:t>
            </a:r>
          </a:p>
          <a:p>
            <a:endParaRPr lang="it-IT" sz="2800" b="1" dirty="0">
              <a:solidFill>
                <a:srgbClr val="00B0F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59632" y="2348880"/>
            <a:ext cx="606602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NUCLEO    </a:t>
            </a:r>
            <a:r>
              <a:rPr lang="it-IT" sz="2400" b="1" dirty="0" smtClean="0">
                <a:solidFill>
                  <a:srgbClr val="0070C0"/>
                </a:solidFill>
              </a:rPr>
              <a:t>(1 o 2</a:t>
            </a:r>
            <a:r>
              <a:rPr lang="it-IT" sz="2400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MIOFIBRILLE   (non del tutto separate tra loro)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MITOCONDRI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RETICOLO SARCOPLASMATICO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MIOGLOBINA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GRANULI GLICOGENO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GOCCIOLINE LIPIDICHE</a:t>
            </a:r>
          </a:p>
          <a:p>
            <a:endParaRPr lang="it-IT" sz="2400" b="1" dirty="0" smtClean="0">
              <a:solidFill>
                <a:srgbClr val="0070C0"/>
              </a:solidFill>
            </a:endParaRPr>
          </a:p>
          <a:p>
            <a:r>
              <a:rPr lang="it-IT" sz="2400" b="1" dirty="0" smtClean="0">
                <a:solidFill>
                  <a:srgbClr val="0070C0"/>
                </a:solidFill>
              </a:rPr>
              <a:t>DISCHI INTERCALARI O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STRIE SCALARIFORMI</a:t>
            </a:r>
          </a:p>
          <a:p>
            <a:endParaRPr lang="it-IT" sz="2400" b="1" dirty="0">
              <a:solidFill>
                <a:srgbClr val="0070C0"/>
              </a:solidFill>
            </a:endParaRPr>
          </a:p>
          <a:p>
            <a:r>
              <a:rPr lang="it-IT" sz="2400" b="1" dirty="0" smtClean="0">
                <a:solidFill>
                  <a:srgbClr val="0070C0"/>
                </a:solidFill>
              </a:rPr>
              <a:t>GIUNZIONI GAP                Sincizio funzionale</a:t>
            </a:r>
            <a:endParaRPr lang="it-IT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0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151</Words>
  <Application>Microsoft Office PowerPoint</Application>
  <PresentationFormat>Presentazione su schermo (4:3)</PresentationFormat>
  <Paragraphs>65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TESSUTO MUSCOLARE CARDIACO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TESSUTO MUSCOLARE CARDIACO</dc:title>
  <dc:creator>Principale</dc:creator>
  <cp:lastModifiedBy>Principale</cp:lastModifiedBy>
  <cp:revision>19</cp:revision>
  <dcterms:created xsi:type="dcterms:W3CDTF">2013-11-20T15:33:24Z</dcterms:created>
  <dcterms:modified xsi:type="dcterms:W3CDTF">2014-10-09T14:05:47Z</dcterms:modified>
</cp:coreProperties>
</file>