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7" r:id="rId2"/>
    <p:sldId id="256" r:id="rId3"/>
    <p:sldId id="281" r:id="rId4"/>
    <p:sldId id="257" r:id="rId5"/>
    <p:sldId id="258" r:id="rId6"/>
    <p:sldId id="282" r:id="rId7"/>
    <p:sldId id="308" r:id="rId8"/>
    <p:sldId id="283" r:id="rId9"/>
    <p:sldId id="319" r:id="rId10"/>
    <p:sldId id="320" r:id="rId11"/>
    <p:sldId id="284" r:id="rId12"/>
    <p:sldId id="285" r:id="rId13"/>
    <p:sldId id="286" r:id="rId14"/>
    <p:sldId id="259" r:id="rId15"/>
    <p:sldId id="324" r:id="rId16"/>
    <p:sldId id="263" r:id="rId17"/>
    <p:sldId id="287" r:id="rId18"/>
    <p:sldId id="291" r:id="rId19"/>
    <p:sldId id="264" r:id="rId20"/>
    <p:sldId id="265" r:id="rId21"/>
    <p:sldId id="328" r:id="rId22"/>
    <p:sldId id="266" r:id="rId23"/>
    <p:sldId id="267" r:id="rId24"/>
    <p:sldId id="330" r:id="rId25"/>
    <p:sldId id="271" r:id="rId26"/>
    <p:sldId id="272" r:id="rId27"/>
    <p:sldId id="273" r:id="rId28"/>
    <p:sldId id="274" r:id="rId29"/>
    <p:sldId id="275" r:id="rId30"/>
    <p:sldId id="268" r:id="rId31"/>
    <p:sldId id="269" r:id="rId32"/>
    <p:sldId id="270" r:id="rId33"/>
    <p:sldId id="276" r:id="rId34"/>
    <p:sldId id="303" r:id="rId35"/>
    <p:sldId id="304" r:id="rId36"/>
    <p:sldId id="306" r:id="rId37"/>
  </p:sldIdLst>
  <p:sldSz cx="9906000" cy="6858000" type="A4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CC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46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86" y="5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6" d="100"/>
        <a:sy n="146" d="100"/>
      </p:scale>
      <p:origin x="0" y="-18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E53E2-AD18-4996-916D-28D927D15E93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3029D-71D6-4968-8265-6F01B7E891E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48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55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13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318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684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42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20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277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968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241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624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58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39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411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619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535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346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978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769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945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6642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225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24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967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100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1406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365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280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99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550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63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39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230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46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945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11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32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90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77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61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1" y="274640"/>
            <a:ext cx="8927439" cy="53943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23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69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47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34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48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01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5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17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938E3-8EF7-402F-9E31-C65451CA5C27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8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rac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998" y="115888"/>
            <a:ext cx="5097775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SANGUE\img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272" y="474132"/>
            <a:ext cx="4123511" cy="5833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24"/>
          <p:cNvGraphicFramePr>
            <a:graphicFrameLocks noChangeAspect="1"/>
          </p:cNvGraphicFramePr>
          <p:nvPr/>
        </p:nvGraphicFramePr>
        <p:xfrm>
          <a:off x="2739630" y="457200"/>
          <a:ext cx="4597002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Fotografia Photo Editor" r:id="rId4" imgW="5323810" imgH="7744906" progId="">
                  <p:embed/>
                </p:oleObj>
              </mc:Choice>
              <mc:Fallback>
                <p:oleObj name="Fotografia Photo Editor" r:id="rId4" imgW="5323810" imgH="7744906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9630" y="457200"/>
                        <a:ext cx="4597002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026"/>
          <p:cNvGraphicFramePr>
            <a:graphicFrameLocks noChangeAspect="1"/>
          </p:cNvGraphicFramePr>
          <p:nvPr/>
        </p:nvGraphicFramePr>
        <p:xfrm>
          <a:off x="330200" y="1676400"/>
          <a:ext cx="932815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Fotografia Photo Editor" r:id="rId4" imgW="10514286" imgH="3895238" progId="">
                  <p:embed/>
                </p:oleObj>
              </mc:Choice>
              <mc:Fallback>
                <p:oleObj name="Fotografia Photo Editor" r:id="rId4" imgW="10514286" imgH="389523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676400"/>
                        <a:ext cx="932815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956791" y="290945"/>
          <a:ext cx="461904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Fotografia Photo Editor" r:id="rId4" imgW="5238095" imgH="7609524" progId="">
                  <p:embed/>
                </p:oleObj>
              </mc:Choice>
              <mc:Fallback>
                <p:oleObj name="Fotografia Photo Editor" r:id="rId4" imgW="5238095" imgH="760952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791" y="290945"/>
                        <a:ext cx="4619048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6801" y="374754"/>
            <a:ext cx="338233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</a:rPr>
              <a:t>CELLULE DEL SANGUE</a:t>
            </a:r>
            <a:endParaRPr lang="it-IT" sz="2800" b="1" dirty="0">
              <a:solidFill>
                <a:srgbClr val="7030A0"/>
              </a:solidFill>
            </a:endParaRPr>
          </a:p>
        </p:txBody>
      </p:sp>
      <p:cxnSp>
        <p:nvCxnSpPr>
          <p:cNvPr id="4" name="Connettore 1 3"/>
          <p:cNvCxnSpPr>
            <a:stCxn id="2" idx="2"/>
            <a:endCxn id="5" idx="0"/>
          </p:cNvCxnSpPr>
          <p:nvPr/>
        </p:nvCxnSpPr>
        <p:spPr>
          <a:xfrm>
            <a:off x="3237969" y="897974"/>
            <a:ext cx="771720" cy="7509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935225" y="1648922"/>
            <a:ext cx="6148927" cy="52322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</a:rPr>
              <a:t>HANNO UNA VITA LIMITATA NEL TEMPO</a:t>
            </a:r>
            <a:endParaRPr lang="it-IT" sz="2800" b="1" dirty="0">
              <a:solidFill>
                <a:srgbClr val="7030A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5539" y="2174168"/>
            <a:ext cx="37147" cy="66037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473870" y="2809619"/>
            <a:ext cx="3195363" cy="954107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7030A0"/>
                </a:solidFill>
              </a:rPr>
              <a:t>ELEMENTI NUOVI LI </a:t>
            </a:r>
          </a:p>
          <a:p>
            <a:pPr algn="ctr"/>
            <a:r>
              <a:rPr lang="it-IT" sz="2800" b="1" dirty="0" smtClean="0">
                <a:solidFill>
                  <a:srgbClr val="7030A0"/>
                </a:solidFill>
              </a:rPr>
              <a:t>SOSTITUISCONO</a:t>
            </a:r>
            <a:endParaRPr lang="it-IT" sz="2800" b="1" dirty="0">
              <a:solidFill>
                <a:srgbClr val="7030A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0385" y="3777884"/>
            <a:ext cx="44581" cy="81083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634335" y="4572205"/>
            <a:ext cx="2923082" cy="181588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7030A0"/>
                </a:solidFill>
              </a:rPr>
              <a:t>SI DIFFERENZIANO ALL’INTERNO DEGLI ORGANI EMOPOIETICI</a:t>
            </a:r>
            <a:endParaRPr lang="it-IT" sz="2800" b="1" dirty="0">
              <a:solidFill>
                <a:srgbClr val="7030A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846309" y="3907971"/>
            <a:ext cx="3179432" cy="23129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GLI ELEMENTI INVECCHIATI</a:t>
            </a:r>
            <a:endParaRPr lang="it-IT" sz="2400" b="1" dirty="0">
              <a:solidFill>
                <a:srgbClr val="0070C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VENGONO DISTRUTTI 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NEGLI ORGANI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EMOCATERETICI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2008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9132" y="337458"/>
            <a:ext cx="5849257" cy="6368143"/>
          </a:xfrm>
          <a:noFill/>
          <a:ln>
            <a:solidFill>
              <a:srgbClr val="7030A0"/>
            </a:solidFill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495300" y="990600"/>
            <a:ext cx="2641600" cy="2895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/>
              <a:t>Origine e</a:t>
            </a:r>
          </a:p>
          <a:p>
            <a:pPr algn="ctr"/>
            <a:r>
              <a:rPr lang="it-IT" sz="2400" dirty="0"/>
              <a:t>differenziamento</a:t>
            </a:r>
          </a:p>
          <a:p>
            <a:pPr algn="ctr"/>
            <a:r>
              <a:rPr lang="it-IT" sz="2400" dirty="0"/>
              <a:t>delle cellule del</a:t>
            </a:r>
          </a:p>
          <a:p>
            <a:pPr algn="ctr"/>
            <a:r>
              <a:rPr lang="it-IT" sz="2400" dirty="0"/>
              <a:t>sangue nel </a:t>
            </a:r>
          </a:p>
          <a:p>
            <a:pPr algn="ctr"/>
            <a:r>
              <a:rPr lang="it-IT" sz="2400" dirty="0"/>
              <a:t>midollo osseo</a:t>
            </a:r>
          </a:p>
          <a:p>
            <a:pPr algn="ctr"/>
            <a:r>
              <a:rPr lang="it-IT" sz="2400" dirty="0"/>
              <a:t>(tessuto </a:t>
            </a:r>
          </a:p>
          <a:p>
            <a:pPr algn="ctr"/>
            <a:r>
              <a:rPr lang="it-IT" sz="2400" dirty="0"/>
              <a:t>emopoietico)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00004" y="224855"/>
            <a:ext cx="183704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u="sng" dirty="0" smtClean="0">
                <a:solidFill>
                  <a:srgbClr val="C00000"/>
                </a:solidFill>
              </a:rPr>
              <a:t>ERITROCITI</a:t>
            </a:r>
            <a:endParaRPr lang="it-IT" sz="2800" b="1" u="sng" dirty="0">
              <a:solidFill>
                <a:srgbClr val="C0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360149" y="866900"/>
            <a:ext cx="2277568" cy="748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GLOBULI ROSSI</a:t>
            </a:r>
          </a:p>
          <a:p>
            <a:pPr algn="ctr"/>
            <a:r>
              <a:rPr lang="it-IT" sz="2400" b="1" dirty="0" smtClean="0"/>
              <a:t>EMAZIE</a:t>
            </a:r>
            <a:endParaRPr lang="it-IT" sz="2400" b="1" dirty="0"/>
          </a:p>
        </p:txBody>
      </p:sp>
      <p:cxnSp>
        <p:nvCxnSpPr>
          <p:cNvPr id="5" name="Connettore 1 4"/>
          <p:cNvCxnSpPr>
            <a:stCxn id="2" idx="3"/>
            <a:endCxn id="3" idx="1"/>
          </p:cNvCxnSpPr>
          <p:nvPr/>
        </p:nvCxnSpPr>
        <p:spPr>
          <a:xfrm>
            <a:off x="5637045" y="486465"/>
            <a:ext cx="723104" cy="754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5956388" y="2125682"/>
            <a:ext cx="2557697" cy="1293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PRIVI DI NUCLEO</a:t>
            </a:r>
          </a:p>
          <a:p>
            <a:pPr algn="ctr"/>
            <a:r>
              <a:rPr lang="it-IT" sz="2400" b="1" dirty="0" smtClean="0"/>
              <a:t>FORMA A DISCO BICONCAVO</a:t>
            </a:r>
            <a:endParaRPr lang="it-IT" sz="2400" b="1" dirty="0"/>
          </a:p>
        </p:txBody>
      </p:sp>
      <p:cxnSp>
        <p:nvCxnSpPr>
          <p:cNvPr id="8" name="Connettore 1 7"/>
          <p:cNvCxnSpPr>
            <a:endCxn id="6" idx="1"/>
          </p:cNvCxnSpPr>
          <p:nvPr/>
        </p:nvCxnSpPr>
        <p:spPr>
          <a:xfrm>
            <a:off x="5213268" y="748145"/>
            <a:ext cx="743120" cy="2024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84622" y="794487"/>
            <a:ext cx="414440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/>
              <a:t>5.000.000 /mm</a:t>
            </a:r>
            <a:r>
              <a:rPr lang="it-IT" sz="2400" baseline="30000" dirty="0" smtClean="0"/>
              <a:t>3</a:t>
            </a:r>
            <a:r>
              <a:rPr lang="it-IT" sz="2400" dirty="0" smtClean="0"/>
              <a:t> nei maschi</a:t>
            </a:r>
          </a:p>
          <a:p>
            <a:r>
              <a:rPr lang="it-IT" sz="2400" dirty="0" smtClean="0"/>
              <a:t>4.500.000 / mm</a:t>
            </a:r>
            <a:r>
              <a:rPr lang="it-IT" sz="2400" baseline="30000" dirty="0" smtClean="0"/>
              <a:t>3</a:t>
            </a:r>
            <a:r>
              <a:rPr lang="it-IT" sz="2400" dirty="0" smtClean="0"/>
              <a:t> nelle femmine</a:t>
            </a:r>
            <a:endParaRPr lang="it-IT" sz="2400" dirty="0"/>
          </a:p>
        </p:txBody>
      </p:sp>
      <p:sp>
        <p:nvSpPr>
          <p:cNvPr id="12" name="Ovale 11"/>
          <p:cNvSpPr/>
          <p:nvPr/>
        </p:nvSpPr>
        <p:spPr>
          <a:xfrm>
            <a:off x="706412" y="1708879"/>
            <a:ext cx="194872" cy="2398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584622" y="1708879"/>
            <a:ext cx="414098" cy="239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937823" y="1648922"/>
            <a:ext cx="2411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Medio 7,7 µm</a:t>
            </a:r>
          </a:p>
          <a:p>
            <a:r>
              <a:rPr lang="it-IT" sz="2000" dirty="0" smtClean="0"/>
              <a:t>Spessore </a:t>
            </a:r>
            <a:r>
              <a:rPr lang="it-IT" sz="2000" dirty="0" err="1" smtClean="0"/>
              <a:t>max</a:t>
            </a:r>
            <a:r>
              <a:rPr lang="it-IT" sz="2000" dirty="0" smtClean="0"/>
              <a:t> 2-3 µm</a:t>
            </a:r>
            <a:endParaRPr lang="it-IT" sz="2000" dirty="0"/>
          </a:p>
        </p:txBody>
      </p:sp>
      <p:sp>
        <p:nvSpPr>
          <p:cNvPr id="24" name="Rettangolo 23"/>
          <p:cNvSpPr/>
          <p:nvPr/>
        </p:nvSpPr>
        <p:spPr>
          <a:xfrm>
            <a:off x="2931366" y="3730207"/>
            <a:ext cx="3236404" cy="80947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VITA MEDIA 120 gg</a:t>
            </a:r>
            <a:endParaRPr lang="it-IT" sz="24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47385" y="5357723"/>
            <a:ext cx="777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Il CITOPLASMA contiene quasi esclusivamente l’emoglobina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200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8050" y="171450"/>
            <a:ext cx="8337550" cy="6686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200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98650" y="152400"/>
            <a:ext cx="6108700" cy="6019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796" y="119922"/>
            <a:ext cx="4396802" cy="11842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DIFESA ASPECIFICA</a:t>
            </a:r>
          </a:p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- NATURALE O INNATA</a:t>
            </a:r>
            <a:endParaRPr lang="it-IT" sz="3200" b="1" dirty="0">
              <a:solidFill>
                <a:srgbClr val="7030A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17505" y="151850"/>
            <a:ext cx="4238469" cy="1077218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DIFESA SPECIFICA</a:t>
            </a:r>
          </a:p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ACQUISITA, IMMUNITA’</a:t>
            </a:r>
            <a:endParaRPr lang="it-IT" sz="3200" b="1" dirty="0">
              <a:solidFill>
                <a:srgbClr val="7030A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01360" y="2144146"/>
            <a:ext cx="35789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</a:rPr>
              <a:t>LEUCOCITI </a:t>
            </a:r>
          </a:p>
          <a:p>
            <a:r>
              <a:rPr lang="it-IT" sz="3200" b="1" dirty="0" smtClean="0">
                <a:solidFill>
                  <a:srgbClr val="0070C0"/>
                </a:solidFill>
              </a:rPr>
              <a:t>O GLOBULI BIANCHI</a:t>
            </a: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06421" y="2144146"/>
            <a:ext cx="2429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1% del volume totale</a:t>
            </a:r>
            <a:endParaRPr lang="it-IT" sz="20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572069" y="2416533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6000-8000 /mm</a:t>
            </a:r>
            <a:r>
              <a:rPr lang="it-IT" sz="2000" b="1" baseline="30000" dirty="0" smtClean="0"/>
              <a:t>3</a:t>
            </a:r>
            <a:endParaRPr lang="it-IT" sz="2000" b="1" dirty="0"/>
          </a:p>
        </p:txBody>
      </p:sp>
      <p:sp>
        <p:nvSpPr>
          <p:cNvPr id="13" name="Ovale 12"/>
          <p:cNvSpPr/>
          <p:nvPr/>
        </p:nvSpPr>
        <p:spPr>
          <a:xfrm>
            <a:off x="166256" y="3897444"/>
            <a:ext cx="3292726" cy="1798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SPROVVISTI DI PIGMENTO</a:t>
            </a:r>
            <a:endParaRPr lang="it-IT" sz="3200" b="1" dirty="0"/>
          </a:p>
        </p:txBody>
      </p:sp>
      <p:sp>
        <p:nvSpPr>
          <p:cNvPr id="14" name="Ovale 13"/>
          <p:cNvSpPr/>
          <p:nvPr/>
        </p:nvSpPr>
        <p:spPr>
          <a:xfrm>
            <a:off x="3633849" y="4347149"/>
            <a:ext cx="3162316" cy="2113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PRESENZA DEL NUCLEO</a:t>
            </a:r>
            <a:endParaRPr lang="it-IT" sz="3200" b="1" dirty="0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2707574" y="3221365"/>
            <a:ext cx="532177" cy="768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643252" y="3265714"/>
            <a:ext cx="447783" cy="1081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7368603" y="5134131"/>
            <a:ext cx="2343894" cy="1124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bg1">
                    <a:lumMod val="95000"/>
                  </a:schemeClr>
                </a:solidFill>
              </a:rPr>
              <a:t>VITA LIMITATA</a:t>
            </a:r>
            <a:endParaRPr lang="it-IT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6388925" y="3182587"/>
            <a:ext cx="1900052" cy="19000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9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30728" y="419201"/>
            <a:ext cx="8702487" cy="6186309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 dirty="0" smtClean="0">
                <a:solidFill>
                  <a:srgbClr val="FF0000"/>
                </a:solidFill>
              </a:rPr>
              <a:t>SANGUE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TESSUTO CONNETTIVO FLUIDO </a:t>
            </a:r>
            <a:r>
              <a:rPr lang="it-IT" sz="3200" b="1" dirty="0" err="1" smtClean="0">
                <a:solidFill>
                  <a:schemeClr val="accent5">
                    <a:lumMod val="75000"/>
                  </a:schemeClr>
                </a:solidFill>
              </a:rPr>
              <a:t>DI</a:t>
            </a: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 COLORE ROSSO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CONFINATO ALL’INTERNO DELL’ APPARATO CIRCOLATORIO,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DOVE CIRCOLA CONTINUAMENTE GRAZIE SOPRATTUTTO 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ALLE  CONTRAZIONI CARDIACHE</a:t>
            </a:r>
          </a:p>
          <a:p>
            <a:pPr algn="ctr">
              <a:lnSpc>
                <a:spcPct val="150000"/>
              </a:lnSpc>
            </a:pPr>
            <a:endParaRPr lang="it-IT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H="1">
            <a:off x="4640393" y="0"/>
            <a:ext cx="12180" cy="69704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353206" y="334261"/>
            <a:ext cx="3921802" cy="899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GRANULOCITI</a:t>
            </a:r>
          </a:p>
          <a:p>
            <a:pPr algn="ctr"/>
            <a:r>
              <a:rPr lang="it-IT" sz="2800" b="1" dirty="0" smtClean="0"/>
              <a:t>O POLIMORFONUCLEATI</a:t>
            </a:r>
            <a:endParaRPr lang="it-IT" sz="2800" b="1" dirty="0"/>
          </a:p>
        </p:txBody>
      </p:sp>
      <p:sp>
        <p:nvSpPr>
          <p:cNvPr id="5" name="Rettangolo 4"/>
          <p:cNvSpPr/>
          <p:nvPr/>
        </p:nvSpPr>
        <p:spPr>
          <a:xfrm>
            <a:off x="4956450" y="334261"/>
            <a:ext cx="4421162" cy="899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AGRANULATI</a:t>
            </a:r>
            <a:endParaRPr lang="it-IT" sz="3200" b="1" dirty="0"/>
          </a:p>
        </p:txBody>
      </p:sp>
      <p:sp>
        <p:nvSpPr>
          <p:cNvPr id="6" name="Ovale 5"/>
          <p:cNvSpPr/>
          <p:nvPr/>
        </p:nvSpPr>
        <p:spPr>
          <a:xfrm>
            <a:off x="146154" y="2503358"/>
            <a:ext cx="2038906" cy="809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/>
              <a:t>NEUTROFILI</a:t>
            </a:r>
            <a:endParaRPr lang="it-IT" sz="2000" b="1" dirty="0"/>
          </a:p>
        </p:txBody>
      </p:sp>
      <p:sp>
        <p:nvSpPr>
          <p:cNvPr id="7" name="Ovale 6"/>
          <p:cNvSpPr/>
          <p:nvPr/>
        </p:nvSpPr>
        <p:spPr>
          <a:xfrm>
            <a:off x="2521157" y="2623285"/>
            <a:ext cx="2003342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BASOFILI</a:t>
            </a:r>
            <a:endParaRPr lang="it-IT" sz="2400" b="1" dirty="0"/>
          </a:p>
        </p:txBody>
      </p:sp>
      <p:sp>
        <p:nvSpPr>
          <p:cNvPr id="8" name="Ovale 7"/>
          <p:cNvSpPr/>
          <p:nvPr/>
        </p:nvSpPr>
        <p:spPr>
          <a:xfrm>
            <a:off x="1157052" y="4519545"/>
            <a:ext cx="2728210" cy="97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EOSINOFILI</a:t>
            </a:r>
            <a:endParaRPr lang="it-IT" sz="2400" b="1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1004809" y="1319135"/>
            <a:ext cx="408014" cy="9743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203210" y="1319134"/>
            <a:ext cx="200961" cy="11842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2241029" y="1439055"/>
            <a:ext cx="109615" cy="2938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5042317" y="2623284"/>
            <a:ext cx="2594235" cy="12158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MONOCITI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7143282" y="5006726"/>
            <a:ext cx="2575966" cy="1169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LINFOCITI</a:t>
            </a:r>
            <a:endParaRPr lang="it-IT" sz="2400" b="1" dirty="0">
              <a:solidFill>
                <a:schemeClr val="tx1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6576935" y="1319134"/>
            <a:ext cx="280128" cy="11842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8196809" y="1319134"/>
            <a:ext cx="234456" cy="34627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1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SANGUE\img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444" y="283029"/>
            <a:ext cx="4488873" cy="63743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29688" y="1369946"/>
            <a:ext cx="4666599" cy="584775"/>
          </a:xfrm>
          <a:prstGeom prst="rect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GRANULOCITI NEUTROFILI</a:t>
            </a:r>
            <a:endParaRPr lang="it-IT" sz="32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89931" y="2756093"/>
            <a:ext cx="7928004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ATTIVITA’ FAGOCITARIA CIOE’ INGESTIONE E DISTRUZIONE </a:t>
            </a:r>
          </a:p>
          <a:p>
            <a:pPr marL="285750" indent="-285750"/>
            <a:r>
              <a:rPr lang="it-IT" sz="2400" b="1" dirty="0" smtClean="0">
                <a:solidFill>
                  <a:srgbClr val="FF0000"/>
                </a:solidFill>
              </a:rPr>
              <a:t>    </a:t>
            </a:r>
            <a:r>
              <a:rPr lang="it-IT" sz="2400" b="1" dirty="0" err="1" smtClean="0">
                <a:solidFill>
                  <a:srgbClr val="FF0000"/>
                </a:solidFill>
              </a:rPr>
              <a:t>DI</a:t>
            </a:r>
            <a:r>
              <a:rPr lang="it-IT" sz="2400" b="1" dirty="0" smtClean="0">
                <a:solidFill>
                  <a:srgbClr val="FF0000"/>
                </a:solidFill>
              </a:rPr>
              <a:t> BATTERI e CELLULE MORTE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PRINCIPALI COSTITUENTI DEL PUS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VITA MEDIA MOLTO BREVE (10-48 ORE)</a:t>
            </a:r>
          </a:p>
          <a:p>
            <a:endParaRPr lang="it-IT" sz="2400" b="1" dirty="0"/>
          </a:p>
          <a:p>
            <a:endParaRPr lang="it-IT" sz="2400" b="1" dirty="0" smtClean="0">
              <a:solidFill>
                <a:srgbClr val="7030A0"/>
              </a:solidFill>
            </a:endParaRPr>
          </a:p>
          <a:p>
            <a:r>
              <a:rPr lang="it-IT" sz="2400" b="1" dirty="0" smtClean="0">
                <a:solidFill>
                  <a:srgbClr val="C00000"/>
                </a:solidFill>
              </a:rPr>
              <a:t>NUCLEO</a:t>
            </a:r>
            <a:r>
              <a:rPr lang="it-IT" sz="2400" b="1" dirty="0" smtClean="0">
                <a:solidFill>
                  <a:srgbClr val="7030A0"/>
                </a:solidFill>
              </a:rPr>
              <a:t> :  PLURILOBATO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4910" y="1304145"/>
            <a:ext cx="8855950" cy="26776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FAGOCITOSI</a:t>
            </a:r>
            <a:r>
              <a:rPr lang="it-IT" sz="2400" b="1" dirty="0" smtClean="0"/>
              <a:t> :       PER ATTUARLA I NEUTROFILI DEVONO USCIRE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DAI VASI, MIGRARE NEL TESSUTO CONNETTIVO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E RAGGIUNGERE LE AREE DI AZIONE.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DOPO LA FAGOCITOSI GENERALMENTE MUOIONO,</a:t>
            </a:r>
          </a:p>
          <a:p>
            <a:r>
              <a:rPr lang="it-IT" sz="2400" b="1" dirty="0" smtClean="0"/>
              <a:t>                                CONTRIBUENDO ALLA FORMAZIONE DEL </a:t>
            </a:r>
            <a:r>
              <a:rPr lang="it-IT" sz="2400" b="1" dirty="0" smtClean="0">
                <a:solidFill>
                  <a:srgbClr val="FF0000"/>
                </a:solidFill>
              </a:rPr>
              <a:t>PUS</a:t>
            </a:r>
          </a:p>
          <a:p>
            <a:r>
              <a:rPr lang="it-IT" sz="2400" b="1" dirty="0" smtClean="0"/>
              <a:t>                                ASSIEME A CELLULE MORTE, FLUIDI TISSUTALI E 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MATERIALE DI SCARTO.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1438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SANGUE\img703.jpg"/>
          <p:cNvPicPr>
            <a:picLocks noChangeAspect="1" noChangeArrowheads="1"/>
          </p:cNvPicPr>
          <p:nvPr/>
        </p:nvPicPr>
        <p:blipFill>
          <a:blip r:embed="rId3" cstate="print"/>
          <a:srcRect b="7790"/>
          <a:stretch>
            <a:fillRect/>
          </a:stretch>
        </p:blipFill>
        <p:spPr bwMode="auto">
          <a:xfrm>
            <a:off x="3424425" y="228601"/>
            <a:ext cx="3165638" cy="629865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45146" y="702398"/>
            <a:ext cx="4541821" cy="584775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GRANULOCITI EOSINOFILI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0114" y="1532500"/>
            <a:ext cx="9535886" cy="2308324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NUCLEO BILOBATO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FAGOCITANO COMPLESSI ANTIGENE-ANTICORPO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AUMENTANO DI NUMERO NELLE INFESTAZIONI DA PARASSITI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AUMENTANO IN CERTI TESSUTI COINVOLTI IN ALCUNE FORME DI ALLERGIA</a:t>
            </a:r>
          </a:p>
          <a:p>
            <a:pPr marL="285750" indent="-285750">
              <a:buFontTx/>
              <a:buChar char="-"/>
            </a:pP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21450" y="809081"/>
            <a:ext cx="4166462" cy="584775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GRANULOCITI BASOFILI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1740" y="1753849"/>
            <a:ext cx="738715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 algn="ctr"/>
            <a:endParaRPr lang="it-IT" sz="2400" b="1" dirty="0" smtClean="0">
              <a:solidFill>
                <a:srgbClr val="00B050"/>
              </a:solidFill>
            </a:endParaRPr>
          </a:p>
          <a:p>
            <a:pPr marL="285750" indent="-285750" algn="ctr"/>
            <a:r>
              <a:rPr lang="it-IT" sz="2400" b="1" dirty="0" smtClean="0">
                <a:solidFill>
                  <a:srgbClr val="00B050"/>
                </a:solidFill>
              </a:rPr>
              <a:t>COINVOLTI IN REAZIONI ALLERGICHE DI IPERSENSIBILITA’</a:t>
            </a: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      IMMEDIATA E RITARDATA</a:t>
            </a: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simili ai mastociti</a:t>
            </a:r>
          </a:p>
          <a:p>
            <a:pPr algn="ctr"/>
            <a:endParaRPr lang="it-IT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36590" y="1072193"/>
            <a:ext cx="184076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B050"/>
                </a:solidFill>
              </a:rPr>
              <a:t>LINFOCITI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55925" y="2142222"/>
            <a:ext cx="3263628" cy="959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LINFOCITI T</a:t>
            </a: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LINFOCITI B</a:t>
            </a:r>
            <a:endParaRPr lang="it-IT" sz="2400" b="1" dirty="0">
              <a:solidFill>
                <a:srgbClr val="00B05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06632" y="3332062"/>
            <a:ext cx="2335324" cy="479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</a:rPr>
              <a:t>LINFOCITI NK</a:t>
            </a:r>
            <a:endParaRPr lang="it-IT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18485" y="161782"/>
            <a:ext cx="22709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 LINFOCITI B</a:t>
            </a:r>
            <a:endParaRPr lang="it-IT" sz="3200" b="1" dirty="0"/>
          </a:p>
        </p:txBody>
      </p:sp>
      <p:sp>
        <p:nvSpPr>
          <p:cNvPr id="4" name="Freccia in giù 3"/>
          <p:cNvSpPr/>
          <p:nvPr/>
        </p:nvSpPr>
        <p:spPr>
          <a:xfrm>
            <a:off x="2227634" y="1293779"/>
            <a:ext cx="52035" cy="34266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26065" y="1656905"/>
            <a:ext cx="3182587" cy="675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PLASMACELLULE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888230" y="2531997"/>
            <a:ext cx="2137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LINFOCITI T</a:t>
            </a:r>
            <a:endParaRPr lang="it-IT" sz="32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01589" y="150504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1.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261068" y="2506096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2.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909454" y="3319836"/>
            <a:ext cx="2942064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T</a:t>
            </a:r>
            <a:r>
              <a:rPr lang="it-IT" sz="2400" b="1" baseline="-25000" dirty="0" smtClean="0">
                <a:solidFill>
                  <a:schemeClr val="tx1"/>
                </a:solidFill>
              </a:rPr>
              <a:t>H</a:t>
            </a:r>
            <a:r>
              <a:rPr lang="it-IT" sz="2400" b="1" dirty="0" smtClean="0">
                <a:solidFill>
                  <a:schemeClr val="tx1"/>
                </a:solidFill>
              </a:rPr>
              <a:t>- HELPER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O INDUTTORI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114599" y="3298065"/>
            <a:ext cx="3113890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 smtClean="0">
              <a:solidFill>
                <a:schemeClr val="tx1"/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T</a:t>
            </a:r>
            <a:r>
              <a:rPr lang="it-IT" sz="2400" b="1" baseline="-25000" dirty="0" smtClean="0">
                <a:solidFill>
                  <a:schemeClr val="tx1"/>
                </a:solidFill>
              </a:rPr>
              <a:t>C</a:t>
            </a:r>
            <a:r>
              <a:rPr lang="it-IT" sz="2400" b="1" dirty="0" smtClean="0">
                <a:solidFill>
                  <a:schemeClr val="tx1"/>
                </a:solidFill>
              </a:rPr>
              <a:t>- CITOTOSSICI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E T-SOPPRESSORI</a:t>
            </a:r>
            <a:endParaRPr lang="it-IT" sz="2400" dirty="0" smtClean="0">
              <a:solidFill>
                <a:schemeClr val="tx1"/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 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988709" y="5414953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3.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619071" y="5341172"/>
            <a:ext cx="265245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LINFOCITI NK</a:t>
            </a:r>
          </a:p>
          <a:p>
            <a:pPr algn="ctr"/>
            <a:r>
              <a:rPr lang="it-IT" sz="2800" b="1" dirty="0" smtClean="0"/>
              <a:t>NATURAL KILLER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235414" y="885218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Danno origine alle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88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44585" y="1115504"/>
            <a:ext cx="2008883" cy="584775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</a:rPr>
              <a:t>MONOCITI</a:t>
            </a:r>
            <a:endParaRPr lang="it-IT" sz="3200" b="1" dirty="0">
              <a:solidFill>
                <a:srgbClr val="00206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1634488" y="2013743"/>
            <a:ext cx="6369481" cy="20238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SISTEMA </a:t>
            </a: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MONOCITO-MACROFAGICO</a:t>
            </a:r>
          </a:p>
          <a:p>
            <a:pPr algn="ctr"/>
            <a:endParaRPr lang="it-IT" sz="2400" b="1" dirty="0" smtClean="0">
              <a:solidFill>
                <a:srgbClr val="00206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Diventano macrofagi nel tessuto connettivo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2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0"/>
            <a:ext cx="61946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41032" y="344774"/>
            <a:ext cx="6912149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</a:rPr>
              <a:t>LIVELLI DI DIFESA CONTRO AGENTI PATOGENI</a:t>
            </a:r>
            <a:endParaRPr lang="it-IT" sz="2800" b="1" dirty="0">
              <a:solidFill>
                <a:srgbClr val="7030A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66669" y="1663908"/>
            <a:ext cx="6270884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 LIVELLO :  - </a:t>
            </a:r>
            <a:r>
              <a:rPr lang="it-IT" sz="2400" b="1" dirty="0" smtClean="0">
                <a:solidFill>
                  <a:srgbClr val="C00000"/>
                </a:solidFill>
              </a:rPr>
              <a:t>BARRIERA EPITELIALE (epidermide)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</a:rPr>
              <a:t>                   -  MUCOSE</a:t>
            </a:r>
            <a:endParaRPr lang="it-IT" b="1" dirty="0">
              <a:solidFill>
                <a:srgbClr val="C00000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426283" y="3192905"/>
            <a:ext cx="8075013" cy="449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272391" y="3517239"/>
            <a:ext cx="7140353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II LIVELLO : - </a:t>
            </a:r>
            <a:r>
              <a:rPr lang="it-IT" sz="2400" b="1" dirty="0" smtClean="0">
                <a:solidFill>
                  <a:srgbClr val="C00000"/>
                </a:solidFill>
              </a:rPr>
              <a:t>SISTEMA DI DIFESA ASPECIFICO O INNATO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73702" y="4244541"/>
            <a:ext cx="3983078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FORMATO DA:</a:t>
            </a:r>
          </a:p>
          <a:p>
            <a:r>
              <a:rPr lang="it-IT" sz="2400" b="1" dirty="0" smtClean="0"/>
              <a:t>MACROFAGI</a:t>
            </a:r>
          </a:p>
          <a:p>
            <a:r>
              <a:rPr lang="it-IT" sz="2400" b="1" dirty="0" smtClean="0"/>
              <a:t>NEUTROFILI</a:t>
            </a:r>
          </a:p>
          <a:p>
            <a:r>
              <a:rPr lang="it-IT" sz="2400" b="1" dirty="0" smtClean="0"/>
              <a:t>EOSINOFILI</a:t>
            </a:r>
          </a:p>
          <a:p>
            <a:r>
              <a:rPr lang="it-IT" sz="2400" b="1" dirty="0" smtClean="0"/>
              <a:t>CELLULE NK</a:t>
            </a:r>
          </a:p>
          <a:p>
            <a:r>
              <a:rPr lang="it-IT" sz="2400" b="1" dirty="0" smtClean="0"/>
              <a:t>SISTEMA DEL COMPLEMENTO</a:t>
            </a:r>
            <a:endParaRPr lang="it-IT" sz="2400" b="1" dirty="0"/>
          </a:p>
        </p:txBody>
      </p:sp>
      <p:sp>
        <p:nvSpPr>
          <p:cNvPr id="10" name="Parentesi graffa chiusa 9"/>
          <p:cNvSpPr/>
          <p:nvPr/>
        </p:nvSpPr>
        <p:spPr>
          <a:xfrm>
            <a:off x="3125571" y="4670346"/>
            <a:ext cx="45719" cy="103006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384346" y="4983425"/>
            <a:ext cx="117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FAGOCITI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81412" y="629588"/>
            <a:ext cx="7844904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III LIVELLO : </a:t>
            </a:r>
            <a:r>
              <a:rPr lang="it-IT" sz="2400" b="1" dirty="0" smtClean="0">
                <a:solidFill>
                  <a:srgbClr val="C00000"/>
                </a:solidFill>
              </a:rPr>
              <a:t>SISTEMA IMMUNITARIO </a:t>
            </a:r>
          </a:p>
          <a:p>
            <a:r>
              <a:rPr lang="it-IT" sz="2400" b="1" dirty="0" smtClean="0">
                <a:solidFill>
                  <a:srgbClr val="C00000"/>
                </a:solidFill>
              </a:rPr>
              <a:t>                      O SISTEMA DI DIFESA SPECIFICO O MODULABILE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1412" y="2248525"/>
            <a:ext cx="8116364" cy="193899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FORMATO DA: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LINFOCITI T </a:t>
            </a:r>
            <a:r>
              <a:rPr lang="it-IT" sz="2400" b="1" dirty="0" smtClean="0"/>
              <a:t>e</a:t>
            </a:r>
            <a:r>
              <a:rPr lang="it-IT" sz="2400" b="1" dirty="0" smtClean="0">
                <a:solidFill>
                  <a:srgbClr val="FF0000"/>
                </a:solidFill>
              </a:rPr>
              <a:t> B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CELLULE APC (</a:t>
            </a:r>
            <a:r>
              <a:rPr lang="it-IT" sz="2400" b="1" dirty="0" err="1" smtClean="0">
                <a:solidFill>
                  <a:srgbClr val="FF0000"/>
                </a:solidFill>
              </a:rPr>
              <a:t>antigen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presenting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cells</a:t>
            </a:r>
            <a:r>
              <a:rPr lang="it-IT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CELLULE NK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MACROFAGI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51407" y="5243686"/>
            <a:ext cx="8746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I VARI TIPI DI RISPOSTA SONO STRETTAMENTE CORRELATI</a:t>
            </a:r>
            <a:endParaRPr lang="it-IT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78480" y="524657"/>
            <a:ext cx="7234628" cy="14090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LA RISPOSTA IMMUNITARIA SI REALIZZA IN TUTTI I TESSUTI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3590" y="2383436"/>
            <a:ext cx="9512196" cy="1813810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MANTENIMENTO E PROGRAMMAZIONE DELLE CELLULE DEL SISTEMA IMMUNITARIO</a:t>
            </a:r>
          </a:p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SI REALIZZANO PREFERIBILMENTE NEI TESSUTI E ORGANI LINFOIDI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5050768" y="4336622"/>
            <a:ext cx="401924" cy="569626"/>
          </a:xfrm>
          <a:prstGeom prst="down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57596" y="4995133"/>
            <a:ext cx="2323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MIDOLLO OSSEO</a:t>
            </a:r>
          </a:p>
          <a:p>
            <a:r>
              <a:rPr lang="it-IT" sz="2400" b="1" dirty="0" smtClean="0">
                <a:solidFill>
                  <a:srgbClr val="7030A0"/>
                </a:solidFill>
              </a:rPr>
              <a:t>TIMO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6" name="Parentesi graffa chiusa 5"/>
          <p:cNvSpPr/>
          <p:nvPr/>
        </p:nvSpPr>
        <p:spPr>
          <a:xfrm>
            <a:off x="2492109" y="5176870"/>
            <a:ext cx="93972" cy="44970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547628" y="5006489"/>
            <a:ext cx="248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ORGANI LINFOIDI </a:t>
            </a:r>
          </a:p>
          <a:p>
            <a:pPr algn="ctr"/>
            <a:r>
              <a:rPr lang="it-IT" sz="2400" b="1" dirty="0" smtClean="0"/>
              <a:t>PRIMARI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542225" y="5042438"/>
            <a:ext cx="1631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MILZA </a:t>
            </a:r>
          </a:p>
          <a:p>
            <a:r>
              <a:rPr lang="it-IT" sz="2400" b="1" dirty="0" smtClean="0">
                <a:solidFill>
                  <a:srgbClr val="7030A0"/>
                </a:solidFill>
              </a:rPr>
              <a:t>LINFONODI</a:t>
            </a:r>
            <a:endParaRPr lang="it-IT" sz="2400" b="1" dirty="0">
              <a:solidFill>
                <a:srgbClr val="7030A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6039" y="5196070"/>
            <a:ext cx="198137" cy="48162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289806" y="5073905"/>
            <a:ext cx="248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ORGANI LINFOIDI </a:t>
            </a:r>
          </a:p>
          <a:p>
            <a:pPr algn="ctr"/>
            <a:r>
              <a:rPr lang="it-IT" sz="2400" b="1" dirty="0" smtClean="0"/>
              <a:t>SECONDARI</a:t>
            </a:r>
            <a:endParaRPr lang="it-IT" sz="24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111257" y="6109673"/>
            <a:ext cx="365298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TESSUTO LINFOIDE SPARSO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44996" y="672326"/>
            <a:ext cx="2446183" cy="954107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PIASTRINE </a:t>
            </a: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O TROMBOCITI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534873" y="795962"/>
            <a:ext cx="4149598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/>
              <a:t>FORMA DISCOIDALE</a:t>
            </a:r>
          </a:p>
          <a:p>
            <a:pPr algn="ctr"/>
            <a:r>
              <a:rPr lang="it-IT" sz="2000" b="1" dirty="0" smtClean="0"/>
              <a:t>250.000 / mm</a:t>
            </a:r>
            <a:r>
              <a:rPr lang="it-IT" sz="2000" b="1" baseline="30000" dirty="0" smtClean="0"/>
              <a:t>3</a:t>
            </a:r>
            <a:r>
              <a:rPr lang="it-IT" sz="2000" b="1" dirty="0" smtClean="0"/>
              <a:t>  2-4 µm DI DIAMETRO</a:t>
            </a:r>
            <a:endParaRPr lang="it-IT" sz="20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34659" y="2009051"/>
            <a:ext cx="8416346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</a:rPr>
              <a:t>SONO FRAMMENTI CELLULARI CIRCONDATI DA MEMBRANA, SENZA NUCLEO.</a:t>
            </a:r>
          </a:p>
          <a:p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b="1" dirty="0" smtClean="0">
                <a:solidFill>
                  <a:srgbClr val="00B050"/>
                </a:solidFill>
              </a:rPr>
              <a:t>ORIGINANO DALLA FRAMMENTAZIONE DEL CITOPLASMA DEI </a:t>
            </a:r>
            <a:r>
              <a:rPr lang="it-IT" sz="2400" b="1" dirty="0" smtClean="0">
                <a:solidFill>
                  <a:srgbClr val="7030A0"/>
                </a:solidFill>
              </a:rPr>
              <a:t>MEGACARIOCITI</a:t>
            </a:r>
          </a:p>
          <a:p>
            <a:r>
              <a:rPr lang="it-IT" sz="2400" b="1" dirty="0" smtClean="0">
                <a:solidFill>
                  <a:srgbClr val="00B050"/>
                </a:solidFill>
              </a:rPr>
              <a:t>NEL MIDOLLO OSSEO.</a:t>
            </a:r>
          </a:p>
          <a:p>
            <a:pPr marL="285750" indent="-285750"/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b="1" dirty="0" smtClean="0">
                <a:solidFill>
                  <a:srgbClr val="0070C0"/>
                </a:solidFill>
              </a:rPr>
              <a:t>SONO COINVOLTE NELL’EMOSTASI, PROCESSO DI COAGULAZIONE DEL SANGUE, </a:t>
            </a:r>
          </a:p>
          <a:p>
            <a:r>
              <a:rPr lang="it-IT" sz="2400" b="1" dirty="0" smtClean="0">
                <a:solidFill>
                  <a:srgbClr val="0070C0"/>
                </a:solidFill>
              </a:rPr>
              <a:t>IN CASO DI LESIONE DEI VASI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10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4963" r="8488" b="7239"/>
          <a:stretch>
            <a:fillRect/>
          </a:stretch>
        </p:blipFill>
        <p:spPr>
          <a:xfrm>
            <a:off x="1677265" y="796636"/>
            <a:ext cx="7001742" cy="3816928"/>
          </a:xfrm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769516" y="5292437"/>
            <a:ext cx="23939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 smtClean="0"/>
              <a:t>PIASTRINA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101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8475"/>
          <a:stretch>
            <a:fillRect/>
          </a:stretch>
        </p:blipFill>
        <p:spPr>
          <a:xfrm>
            <a:off x="1620982" y="554182"/>
            <a:ext cx="6787861" cy="4114800"/>
          </a:xfrm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039341" y="5140037"/>
            <a:ext cx="42100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/>
              <a:t>Formazione del coagulo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200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19008" y="370115"/>
            <a:ext cx="6238734" cy="6139543"/>
          </a:xfrm>
          <a:noFill/>
          <a:ln>
            <a:solidFill>
              <a:srgbClr val="7030A0"/>
            </a:solidFill>
          </a:ln>
        </p:spPr>
      </p:pic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1651000" y="1143000"/>
            <a:ext cx="2889250" cy="1447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/>
              <a:t>Midollo osseo,</a:t>
            </a:r>
          </a:p>
          <a:p>
            <a:pPr algn="ctr"/>
            <a:r>
              <a:rPr lang="it-IT" sz="2400"/>
              <a:t>megacariociti</a:t>
            </a:r>
          </a:p>
          <a:p>
            <a:pPr algn="ctr"/>
            <a:r>
              <a:rPr lang="it-IT" sz="2400"/>
              <a:t>e formazione</a:t>
            </a:r>
          </a:p>
          <a:p>
            <a:pPr algn="ctr"/>
            <a:r>
              <a:rPr lang="it-IT" sz="2400"/>
              <a:t>delle piastrine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77055" y="564205"/>
            <a:ext cx="2052535" cy="584775"/>
          </a:xfrm>
          <a:prstGeom prst="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  SANGUE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937016" y="525447"/>
            <a:ext cx="3501365" cy="787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CONNETTIVO FLUIDO VISCOSO</a:t>
            </a:r>
            <a:endParaRPr lang="it-IT" sz="2400" b="1" dirty="0">
              <a:solidFill>
                <a:srgbClr val="0070C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3538847" y="1175657"/>
            <a:ext cx="617517" cy="249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5413443" y="1167319"/>
            <a:ext cx="916105" cy="1267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1984043" y="1459108"/>
            <a:ext cx="1607695" cy="80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ELEMENTI</a:t>
            </a:r>
          </a:p>
          <a:p>
            <a:pPr algn="ctr"/>
            <a:r>
              <a:rPr lang="it-IT" sz="2400" b="1" dirty="0" smtClean="0"/>
              <a:t>FIGURATI</a:t>
            </a:r>
            <a:endParaRPr lang="it-IT" sz="2400" b="1" dirty="0"/>
          </a:p>
        </p:txBody>
      </p:sp>
      <p:sp>
        <p:nvSpPr>
          <p:cNvPr id="13" name="Rettangolo 12"/>
          <p:cNvSpPr/>
          <p:nvPr/>
        </p:nvSpPr>
        <p:spPr>
          <a:xfrm>
            <a:off x="5967351" y="2459167"/>
            <a:ext cx="2703851" cy="614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SOSTANZA LIQUIDA</a:t>
            </a:r>
          </a:p>
          <a:p>
            <a:pPr algn="ctr"/>
            <a:r>
              <a:rPr lang="it-IT" sz="2400" b="1" dirty="0" smtClean="0"/>
              <a:t>INTERCELLULARE</a:t>
            </a:r>
            <a:endParaRPr lang="it-IT" sz="2400" b="1" dirty="0"/>
          </a:p>
        </p:txBody>
      </p:sp>
      <p:sp>
        <p:nvSpPr>
          <p:cNvPr id="14" name="Rettangolo 13"/>
          <p:cNvSpPr/>
          <p:nvPr/>
        </p:nvSpPr>
        <p:spPr>
          <a:xfrm>
            <a:off x="1484416" y="2339830"/>
            <a:ext cx="2487333" cy="1558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ERITROCITI</a:t>
            </a: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LEUCOCITI</a:t>
            </a: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PIASTRINE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967351" y="3156891"/>
            <a:ext cx="2703851" cy="5696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C00000"/>
                </a:solidFill>
              </a:rPr>
              <a:t>PLASMA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960598" y="3960717"/>
            <a:ext cx="1807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45% IN PESO</a:t>
            </a:r>
            <a:endParaRPr lang="it-IT" sz="2400" b="1" dirty="0"/>
          </a:p>
        </p:txBody>
      </p:sp>
      <p:sp>
        <p:nvSpPr>
          <p:cNvPr id="18" name="Rettangolo 17"/>
          <p:cNvSpPr/>
          <p:nvPr/>
        </p:nvSpPr>
        <p:spPr>
          <a:xfrm>
            <a:off x="6587806" y="3987192"/>
            <a:ext cx="1807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55% IN PESO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9850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20515" y="194877"/>
            <a:ext cx="4129464" cy="584775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FUNZIONI DEL SANGUE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26607" y="900011"/>
            <a:ext cx="9311159" cy="3785652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TRASPORTO DI O</a:t>
            </a:r>
            <a:r>
              <a:rPr lang="it-IT" sz="2000" b="1" baseline="-25000" dirty="0" smtClean="0">
                <a:solidFill>
                  <a:srgbClr val="7030A0"/>
                </a:solidFill>
              </a:rPr>
              <a:t>2</a:t>
            </a:r>
            <a:r>
              <a:rPr lang="it-IT" sz="2000" b="1" dirty="0" smtClean="0">
                <a:solidFill>
                  <a:srgbClr val="7030A0"/>
                </a:solidFill>
              </a:rPr>
              <a:t> E CO</a:t>
            </a:r>
            <a:r>
              <a:rPr lang="it-IT" sz="2000" b="1" baseline="-25000" dirty="0" smtClean="0">
                <a:solidFill>
                  <a:srgbClr val="7030A0"/>
                </a:solidFill>
              </a:rPr>
              <a:t>2</a:t>
            </a:r>
            <a:endParaRPr lang="it-IT" sz="2000" b="1" dirty="0" smtClean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ASSUNZIONE DI SOSTANZE ASSORBITE A LIVELLO INTESTINALE E TRASPORTO, </a:t>
            </a:r>
          </a:p>
          <a:p>
            <a:pPr marL="285750" indent="-285750">
              <a:lnSpc>
                <a:spcPct val="150000"/>
              </a:lnSpc>
            </a:pPr>
            <a:r>
              <a:rPr lang="it-IT" sz="2000" b="1" dirty="0" smtClean="0">
                <a:solidFill>
                  <a:srgbClr val="7030A0"/>
                </a:solidFill>
              </a:rPr>
              <a:t>    VIA FEGATO, ALLE CELLULE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TRASPORTO DI ORMONI DALLE GHIANDOLE ENDOCRINE ALLE CELLULE BERSAGLIO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TRASPORTO DI SOSTANZE DA ELIMINARE AI RENI E ALLE GHIANDOLE SUDORIPARE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TERMOREGOLAZIONE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DIFESA DA AGENTI ESTERNI SPECIFICA E ASPECIFICA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REGOLAZIONE DELL’EMOSTASI</a:t>
            </a:r>
            <a:endParaRPr lang="it-IT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1" descr="200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7650" y="152400"/>
            <a:ext cx="9493250" cy="6553200"/>
          </a:xfrm>
          <a:noFill/>
        </p:spPr>
      </p:pic>
      <p:sp>
        <p:nvSpPr>
          <p:cNvPr id="27651" name="Line 24"/>
          <p:cNvSpPr>
            <a:spLocks noChangeShapeType="1"/>
          </p:cNvSpPr>
          <p:nvPr/>
        </p:nvSpPr>
        <p:spPr bwMode="auto">
          <a:xfrm>
            <a:off x="12134850" y="304800"/>
            <a:ext cx="8255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ANGUE\img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0653" y="319135"/>
            <a:ext cx="3707480" cy="62405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1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t="2334" b="6511"/>
          <a:stretch>
            <a:fillRect/>
          </a:stretch>
        </p:blipFill>
        <p:spPr>
          <a:xfrm>
            <a:off x="2341418" y="415637"/>
            <a:ext cx="5684694" cy="5140037"/>
          </a:xfrm>
          <a:ln>
            <a:solidFill>
              <a:srgbClr val="7030A0"/>
            </a:solidFill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347027" y="5645728"/>
            <a:ext cx="37147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/>
              <a:t>Striscio di sangue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ANGUE\img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0" y="440268"/>
            <a:ext cx="5971116" cy="584453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601</Words>
  <Application>Microsoft Office PowerPoint</Application>
  <PresentationFormat>A4 (21x29,7 cm)</PresentationFormat>
  <Paragraphs>206</Paragraphs>
  <Slides>36</Slides>
  <Notes>36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Tema di Office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Zweyer</dc:creator>
  <cp:lastModifiedBy>ZWEYER MARINA</cp:lastModifiedBy>
  <cp:revision>86</cp:revision>
  <dcterms:created xsi:type="dcterms:W3CDTF">2013-11-06T07:56:39Z</dcterms:created>
  <dcterms:modified xsi:type="dcterms:W3CDTF">2016-11-17T17:00:44Z</dcterms:modified>
</cp:coreProperties>
</file>