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72" d="100"/>
          <a:sy n="72" d="100"/>
        </p:scale>
        <p:origin x="330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8E36636D-D922-432D-A958-524484B5923D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F28FB93-0A08-4E7D-8E63-9EFA29F1E093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2" r:id="rId10"/>
    <p:sldLayoutId id="2147483853" r:id="rId11"/>
    <p:sldLayoutId id="2147483854" r:id="rId12"/>
    <p:sldLayoutId id="2147483855" r:id="rId13"/>
    <p:sldLayoutId id="2147483858" r:id="rId14"/>
    <p:sldLayoutId id="2147483859" r:id="rId15"/>
    <p:sldLayoutId id="2147483850" r:id="rId16"/>
    <p:sldLayoutId id="214748385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Questioni di diritto internazionale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Corso 2016-17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8008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Soggettività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definizione di Stato secondo la Convenzione di Montevideo e sua illustrazione; </a:t>
            </a:r>
          </a:p>
          <a:p>
            <a:r>
              <a:rPr lang="it-IT" dirty="0" smtClean="0"/>
              <a:t>I principi di unità dello Stato e di indifferenza del diritto internazionale per l’organizzazione interna dello Stato</a:t>
            </a:r>
          </a:p>
          <a:p>
            <a:r>
              <a:rPr lang="it-IT" dirty="0" smtClean="0"/>
              <a:t>Il riconoscimento di Stati (o di Governi)</a:t>
            </a:r>
          </a:p>
          <a:p>
            <a:r>
              <a:rPr lang="it-IT" dirty="0" smtClean="0"/>
              <a:t>Il divieto della minaccia o dell’uso della forza (e le «tensioni» all’ampliamento della nozione. Figure: rappresaglie armate, interventi a protezione di cittadini all’estero, interventi di umanità)</a:t>
            </a:r>
          </a:p>
          <a:p>
            <a:r>
              <a:rPr lang="it-IT" dirty="0" smtClean="0"/>
              <a:t>La legittima difesa (individuale e collettiva): art. 51 Carta e diritto consuetudinario</a:t>
            </a:r>
          </a:p>
          <a:p>
            <a:r>
              <a:rPr lang="it-IT" dirty="0" smtClean="0"/>
              <a:t>La nozione di legittima difesa «preventiva»</a:t>
            </a:r>
          </a:p>
          <a:p>
            <a:r>
              <a:rPr lang="it-IT" dirty="0" smtClean="0"/>
              <a:t>Le immunità dello Stato: ratio, forme, limiti (no immunità dello Stato del foro per attività estere)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293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Soggettività (segue)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contenuto della regola (immunità dalla giurisdizione di cognizione e di esecuzione, civile e penale, dello Stato estero nel foro dello Stato territoriale – luogo delle attività «illecite»), la rinuncia all’immunità</a:t>
            </a:r>
          </a:p>
          <a:p>
            <a:r>
              <a:rPr lang="it-IT" dirty="0" smtClean="0"/>
              <a:t>L’immunità assoluta e l’immunità ristretta: ratio della regola, i metodi per individuare le attività «governative» </a:t>
            </a:r>
            <a:r>
              <a:rPr lang="it-IT" dirty="0" smtClean="0"/>
              <a:t>estere </a:t>
            </a:r>
            <a:endParaRPr lang="it-IT" dirty="0" smtClean="0"/>
          </a:p>
          <a:p>
            <a:r>
              <a:rPr lang="it-IT" dirty="0" smtClean="0"/>
              <a:t>Immunità dello Stato estero e «crimini» dello Stato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4582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Soggettività (organizzazioni internazionali)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Le organizzazioni internazionali: i principi, la struttura (l’ONU)</a:t>
            </a:r>
          </a:p>
          <a:p>
            <a:r>
              <a:rPr lang="it-IT" dirty="0" smtClean="0"/>
              <a:t>Le competenze del Consiglio di </a:t>
            </a:r>
            <a:r>
              <a:rPr lang="it-IT" dirty="0" smtClean="0"/>
              <a:t>Sicurezza, dell’Assemblea generale, </a:t>
            </a:r>
            <a:r>
              <a:rPr lang="it-IT" dirty="0" smtClean="0"/>
              <a:t>e della Corte internazionale di giustizia</a:t>
            </a:r>
          </a:p>
          <a:p>
            <a:r>
              <a:rPr lang="it-IT" dirty="0" smtClean="0"/>
              <a:t>La soggettività delle organizzazioni internazionali: il problema e le tesi </a:t>
            </a:r>
            <a:r>
              <a:rPr lang="it-IT" dirty="0" smtClean="0"/>
              <a:t>(tesi </a:t>
            </a:r>
            <a:r>
              <a:rPr lang="it-IT" dirty="0" err="1" smtClean="0"/>
              <a:t>consensualista</a:t>
            </a:r>
            <a:r>
              <a:rPr lang="it-IT" dirty="0" smtClean="0"/>
              <a:t>, tesi </a:t>
            </a:r>
            <a:r>
              <a:rPr lang="it-IT" dirty="0" err="1" smtClean="0"/>
              <a:t>obiettivista</a:t>
            </a:r>
            <a:r>
              <a:rPr lang="it-IT" dirty="0" smtClean="0"/>
              <a:t>, tesi mista)</a:t>
            </a:r>
          </a:p>
          <a:p>
            <a:r>
              <a:rPr lang="it-IT" dirty="0" smtClean="0"/>
              <a:t>Le </a:t>
            </a:r>
            <a:r>
              <a:rPr lang="it-IT" dirty="0" smtClean="0"/>
              <a:t>implicazioni rispetto ai «modelli» empirici: le </a:t>
            </a:r>
            <a:r>
              <a:rPr lang="it-IT" dirty="0" smtClean="0"/>
              <a:t>organizzazioni di integrazione, le organizzazioni-organi comuni degli Stati membri; le organizzazioni non governative</a:t>
            </a:r>
          </a:p>
          <a:p>
            <a:r>
              <a:rPr lang="it-IT" dirty="0" smtClean="0"/>
              <a:t>Il sistema di </a:t>
            </a:r>
            <a:r>
              <a:rPr lang="it-IT" dirty="0" smtClean="0">
                <a:solidFill>
                  <a:srgbClr val="FF0000"/>
                </a:solidFill>
              </a:rPr>
              <a:t>sicurezza collettiva </a:t>
            </a:r>
            <a:r>
              <a:rPr lang="it-IT" dirty="0" smtClean="0"/>
              <a:t>dell’ONU. </a:t>
            </a:r>
          </a:p>
          <a:p>
            <a:r>
              <a:rPr lang="it-IT" dirty="0" smtClean="0"/>
              <a:t>I poteri del Consiglio di Sicurezza (e dell’Assemblea generale): funzione conciliativa; art. 39-42 Carta</a:t>
            </a:r>
          </a:p>
          <a:p>
            <a:r>
              <a:rPr lang="it-IT" dirty="0" smtClean="0"/>
              <a:t>Le misure (coercitive) non implicanti l’uso della </a:t>
            </a:r>
            <a:r>
              <a:rPr lang="it-IT" dirty="0" smtClean="0"/>
              <a:t>forza. Figure</a:t>
            </a:r>
            <a:r>
              <a:rPr lang="it-IT" dirty="0" smtClean="0"/>
              <a:t>. Misure coercitive e garanzie fondamentali</a:t>
            </a:r>
          </a:p>
          <a:p>
            <a:r>
              <a:rPr lang="it-IT" dirty="0" smtClean="0"/>
              <a:t>Le misure implicanti l’uso della forza (figure). I problemi di liceità delle «autorizzazioni</a:t>
            </a:r>
            <a:r>
              <a:rPr lang="it-IT" dirty="0" smtClean="0"/>
              <a:t>» all’uso della forza armata assunte dal Consiglio di Sicurezza</a:t>
            </a:r>
          </a:p>
          <a:p>
            <a:r>
              <a:rPr lang="it-IT" dirty="0" smtClean="0"/>
              <a:t>La delega alle organizzazioni militari «regionali»</a:t>
            </a:r>
            <a:endParaRPr lang="it-IT" dirty="0" smtClean="0"/>
          </a:p>
          <a:p>
            <a:r>
              <a:rPr lang="it-IT" dirty="0" smtClean="0"/>
              <a:t>L’azione delle organizzazioni </a:t>
            </a:r>
            <a:r>
              <a:rPr lang="it-IT" dirty="0"/>
              <a:t>regionali </a:t>
            </a:r>
            <a:r>
              <a:rPr lang="it-IT" dirty="0" smtClean="0"/>
              <a:t>nell’attuazione del diritto di «legittima </a:t>
            </a:r>
            <a:r>
              <a:rPr lang="it-IT" dirty="0"/>
              <a:t>difesa </a:t>
            </a:r>
            <a:r>
              <a:rPr lang="it-IT" dirty="0" smtClean="0"/>
              <a:t>collettiva» (art. 51 Carta ONU). </a:t>
            </a:r>
            <a:r>
              <a:rPr lang="it-IT" dirty="0" smtClean="0"/>
              <a:t>La clausola di solidarietà dell’art</a:t>
            </a:r>
            <a:r>
              <a:rPr lang="it-IT" dirty="0" smtClean="0"/>
              <a:t>. 5 della NATO. </a:t>
            </a:r>
            <a:r>
              <a:rPr lang="it-IT" dirty="0" smtClean="0"/>
              <a:t>La discrezionalità quanto ai mezzi dell’assistenza militare.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7154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Soggettività: l’individuo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Lo straniero e le regole internazionali a esso relative (protezione della persona e dei beni)</a:t>
            </a:r>
          </a:p>
          <a:p>
            <a:r>
              <a:rPr lang="it-IT" dirty="0" smtClean="0"/>
              <a:t>La protezione diplomatica; la protezione consolare</a:t>
            </a:r>
          </a:p>
          <a:p>
            <a:r>
              <a:rPr lang="it-IT" dirty="0" smtClean="0"/>
              <a:t>La persona e le regole internazionali post-1945. L’azione dell’ONU. Le convenzioni costitutive del «nocciolo duro» dei diritti fondamentali. Diritto convenzionale e diritto consuetudinario</a:t>
            </a:r>
          </a:p>
          <a:p>
            <a:r>
              <a:rPr lang="it-IT" dirty="0" smtClean="0"/>
              <a:t>Le convenzioni: «</a:t>
            </a:r>
            <a:r>
              <a:rPr lang="it-IT" dirty="0" err="1" smtClean="0"/>
              <a:t>ius</a:t>
            </a:r>
            <a:r>
              <a:rPr lang="it-IT" dirty="0" smtClean="0"/>
              <a:t> </a:t>
            </a:r>
            <a:r>
              <a:rPr lang="it-IT" dirty="0" err="1" smtClean="0"/>
              <a:t>commune</a:t>
            </a:r>
            <a:r>
              <a:rPr lang="it-IT" dirty="0" smtClean="0"/>
              <a:t>» minimo e garanzia di effettività (interne; internazionali; il diritto di azione individuale sul piano internazionale)</a:t>
            </a:r>
          </a:p>
          <a:p>
            <a:r>
              <a:rPr lang="it-IT" dirty="0" smtClean="0"/>
              <a:t>La convenzione sul genocidio</a:t>
            </a:r>
          </a:p>
          <a:p>
            <a:r>
              <a:rPr lang="it-IT" dirty="0" smtClean="0"/>
              <a:t>Il sistema dei Patti ONU; diritti assoluti e non; il sistema internazionale di controllo</a:t>
            </a:r>
          </a:p>
          <a:p>
            <a:r>
              <a:rPr lang="it-IT" dirty="0" smtClean="0"/>
              <a:t>La CEDU (cenni): il ricorso statale e il ricorso individuale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0609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fonti del diritto internazionale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Elenco delle fonti e caratteri</a:t>
            </a:r>
          </a:p>
          <a:p>
            <a:r>
              <a:rPr lang="it-IT" dirty="0" smtClean="0"/>
              <a:t>Fonti e soft law</a:t>
            </a:r>
          </a:p>
          <a:p>
            <a:r>
              <a:rPr lang="it-IT" dirty="0" smtClean="0"/>
              <a:t>La gerarchia tra le fonti; </a:t>
            </a:r>
            <a:r>
              <a:rPr lang="it-IT" dirty="0" smtClean="0"/>
              <a:t>le regole (criterio temporale e criterio di specialità) per la soluzione </a:t>
            </a:r>
            <a:r>
              <a:rPr lang="it-IT" dirty="0" smtClean="0"/>
              <a:t>dei conflitti</a:t>
            </a:r>
          </a:p>
          <a:p>
            <a:r>
              <a:rPr lang="it-IT" dirty="0" smtClean="0"/>
              <a:t>La consuetudine: efficacia, natura, elementi </a:t>
            </a:r>
            <a:r>
              <a:rPr lang="it-IT" dirty="0" smtClean="0"/>
              <a:t>costitutivi (elemento oggettivo ed elemento soggettivo)</a:t>
            </a:r>
            <a:endParaRPr lang="it-IT" dirty="0" smtClean="0"/>
          </a:p>
          <a:p>
            <a:r>
              <a:rPr lang="it-IT" dirty="0" smtClean="0"/>
              <a:t>L’accordo: procedimento di formazione. Gli accordi informali o in forma semplificata</a:t>
            </a:r>
          </a:p>
          <a:p>
            <a:r>
              <a:rPr lang="it-IT" dirty="0" smtClean="0"/>
              <a:t>L’accordo: </a:t>
            </a:r>
            <a:r>
              <a:rPr lang="it-IT" dirty="0" smtClean="0"/>
              <a:t>la competenza a stipulare (</a:t>
            </a:r>
            <a:r>
              <a:rPr lang="it-IT" i="1" dirty="0" err="1" smtClean="0"/>
              <a:t>treaty-making</a:t>
            </a:r>
            <a:r>
              <a:rPr lang="it-IT" i="1" dirty="0" smtClean="0"/>
              <a:t> </a:t>
            </a:r>
            <a:r>
              <a:rPr lang="it-IT" i="1" dirty="0" err="1" smtClean="0"/>
              <a:t>power</a:t>
            </a:r>
            <a:r>
              <a:rPr lang="it-IT" dirty="0" smtClean="0"/>
              <a:t>) in Italia</a:t>
            </a:r>
            <a:endParaRPr lang="it-IT" dirty="0" smtClean="0"/>
          </a:p>
          <a:p>
            <a:r>
              <a:rPr lang="it-IT" dirty="0" smtClean="0"/>
              <a:t>La competenza a stipulare delle Regioni </a:t>
            </a:r>
            <a:r>
              <a:rPr lang="it-IT" dirty="0" smtClean="0"/>
              <a:t>italiane</a:t>
            </a:r>
          </a:p>
          <a:p>
            <a:r>
              <a:rPr lang="it-IT" dirty="0" smtClean="0"/>
              <a:t>Le riserve ai trattati: </a:t>
            </a:r>
            <a:r>
              <a:rPr lang="it-IT" dirty="0" smtClean="0"/>
              <a:t>natura, criteri di ammissibilità </a:t>
            </a:r>
            <a:r>
              <a:rPr lang="it-IT" dirty="0" smtClean="0"/>
              <a:t>(</a:t>
            </a:r>
            <a:r>
              <a:rPr lang="it-IT" dirty="0" smtClean="0"/>
              <a:t>sostanza) e soggetti abilitati a farli valere (procedura): gli art. 19 ss. CVDT 1969</a:t>
            </a:r>
            <a:endParaRPr lang="it-IT" dirty="0" smtClean="0"/>
          </a:p>
          <a:p>
            <a:r>
              <a:rPr lang="it-IT" dirty="0" smtClean="0"/>
              <a:t>Gli effetti delle riserve </a:t>
            </a:r>
            <a:r>
              <a:rPr lang="it-IT" dirty="0" smtClean="0"/>
              <a:t>(la questione dell’effetto reciproco)</a:t>
            </a:r>
          </a:p>
          <a:p>
            <a:r>
              <a:rPr lang="it-IT" dirty="0" smtClean="0"/>
              <a:t>Conseguenze dell’apposizione di riserve «inammissibili» ai trattati sui diritti umani</a:t>
            </a:r>
            <a:endParaRPr lang="it-IT" dirty="0" smtClean="0"/>
          </a:p>
          <a:p>
            <a:r>
              <a:rPr lang="it-IT" dirty="0" smtClean="0"/>
              <a:t>L’applicazione dei trattati </a:t>
            </a:r>
            <a:r>
              <a:rPr lang="it-IT" dirty="0" smtClean="0"/>
              <a:t>(e la questione dell’applicazione </a:t>
            </a:r>
            <a:r>
              <a:rPr lang="it-IT" dirty="0" smtClean="0"/>
              <a:t>provvisoria)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8709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fonti (segue)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Trattati e Stati terzi</a:t>
            </a:r>
          </a:p>
          <a:p>
            <a:r>
              <a:rPr lang="it-IT" dirty="0" smtClean="0"/>
              <a:t>L’interpretazione dei trattati. </a:t>
            </a:r>
            <a:r>
              <a:rPr lang="it-IT" dirty="0" smtClean="0"/>
              <a:t>Il criterio «obiettivo» di interpretazione: significato. La </a:t>
            </a:r>
            <a:r>
              <a:rPr lang="it-IT" dirty="0" smtClean="0"/>
              <a:t>regola generale di </a:t>
            </a:r>
            <a:r>
              <a:rPr lang="it-IT" dirty="0" smtClean="0"/>
              <a:t>interpretazione (art. 31 CVDT 1969)</a:t>
            </a:r>
            <a:endParaRPr lang="it-IT" dirty="0" smtClean="0"/>
          </a:p>
          <a:p>
            <a:r>
              <a:rPr lang="it-IT" dirty="0" smtClean="0"/>
              <a:t>Le regole </a:t>
            </a:r>
            <a:r>
              <a:rPr lang="it-IT" dirty="0" smtClean="0"/>
              <a:t>speciali di interpretazione: a) l’impiego dei lavori preparatori; b) l’interpretazione degli accordi stipulati in più lingue facenti ugualmente «fede»</a:t>
            </a:r>
            <a:endParaRPr lang="it-IT" dirty="0" smtClean="0"/>
          </a:p>
          <a:p>
            <a:r>
              <a:rPr lang="it-IT" dirty="0" smtClean="0"/>
              <a:t>Le cause di invalidità e di estinzione: natura, effetti (la separabilità, la sanatoria)</a:t>
            </a:r>
          </a:p>
          <a:p>
            <a:r>
              <a:rPr lang="it-IT" dirty="0" smtClean="0"/>
              <a:t>In particolare: i </a:t>
            </a:r>
            <a:r>
              <a:rPr lang="it-IT" dirty="0" smtClean="0"/>
              <a:t>vizi del procedimento</a:t>
            </a:r>
          </a:p>
          <a:p>
            <a:r>
              <a:rPr lang="it-IT" dirty="0" smtClean="0"/>
              <a:t>Le cause di estinzione: l’estinzione secondo la volontà delle </a:t>
            </a:r>
            <a:r>
              <a:rPr lang="it-IT" dirty="0" smtClean="0"/>
              <a:t>parti (clausole estintive nell’accordo; il recesso e la denuncia; l’estinzione per effetto della conclusione, tra le parti medesime, di un accordo successivo incompatibile)</a:t>
            </a:r>
          </a:p>
          <a:p>
            <a:r>
              <a:rPr lang="it-IT" dirty="0" smtClean="0"/>
              <a:t>L’estinzione o la sospensione per inadempimento dell’accordo</a:t>
            </a:r>
          </a:p>
          <a:p>
            <a:r>
              <a:rPr lang="it-IT" dirty="0" smtClean="0"/>
              <a:t>L’estinzione per mutamento fondamentale delle circostanze</a:t>
            </a:r>
          </a:p>
          <a:p>
            <a:r>
              <a:rPr lang="it-IT" dirty="0" smtClean="0"/>
              <a:t>Altre cause di estinzione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4526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recesso da accordi multilaterali istitutivi di organizzazioni internazionali: il caso della </a:t>
            </a:r>
            <a:r>
              <a:rPr lang="it-IT" dirty="0" err="1" smtClean="0"/>
              <a:t>Brexit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L’art. 50 TUE: contenuti e snodi problematici</a:t>
            </a:r>
          </a:p>
          <a:p>
            <a:r>
              <a:rPr lang="it-IT" dirty="0" smtClean="0"/>
              <a:t>Qualificazione della norma rispetto alla disciplina degli art. 54-57 CVDT 1969</a:t>
            </a:r>
          </a:p>
          <a:p>
            <a:r>
              <a:rPr lang="it-IT" dirty="0" smtClean="0"/>
              <a:t>Il quadro fattuale della </a:t>
            </a:r>
            <a:r>
              <a:rPr lang="it-IT" dirty="0" err="1" smtClean="0"/>
              <a:t>Brexit</a:t>
            </a:r>
            <a:r>
              <a:rPr lang="it-IT" dirty="0" smtClean="0"/>
              <a:t>. In particolare, la decisione del 19.2.2016 dei Capi di Stato e di Governo dei 28 Stati membri dell’Unione europea</a:t>
            </a:r>
          </a:p>
          <a:p>
            <a:r>
              <a:rPr lang="it-IT" dirty="0" smtClean="0"/>
              <a:t>La sentenza HCJ del 3 novembre 2016: contenuti</a:t>
            </a:r>
          </a:p>
          <a:p>
            <a:r>
              <a:rPr lang="it-IT" dirty="0" smtClean="0"/>
              <a:t>Profili ricostruttivi: a) l’interpretazione dell’art. 50, par. 1 e 2; b) le competenze «costituzionali» di Governo (Corona) e Parlamento con riferimento alla stipulazione e all’attuazione dei trattati; c) la qualificazione concreta: gli effetti dei Trattati UE sui singoli (tre categorie); d) la conseguente invasione delle competenze parlamentari (esercitate: ECA 1972); e) l’impossibilità di determinare una delega parlamentare al Governo (o una rinuncia parlamentare all’esercizio di proprie competenze); f) la carenza di potere governativo d’azionare autonomamente </a:t>
            </a:r>
            <a:r>
              <a:rPr lang="it-IT" smtClean="0"/>
              <a:t>il procedimento di recesso </a:t>
            </a:r>
            <a:endParaRPr lang="it-IT" dirty="0" smtClean="0"/>
          </a:p>
          <a:p>
            <a:r>
              <a:rPr lang="it-IT" dirty="0" smtClean="0"/>
              <a:t>Profili problematici: v. scheda </a:t>
            </a:r>
            <a:r>
              <a:rPr lang="it-IT" dirty="0" err="1" smtClean="0"/>
              <a:t>Brexit</a:t>
            </a:r>
            <a:r>
              <a:rPr lang="it-IT" dirty="0" smtClean="0"/>
              <a:t> allegata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31174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desia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TM04033929[[fn=Ardesia]]</Template>
  <TotalTime>144</TotalTime>
  <Words>970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Calisto MT</vt:lpstr>
      <vt:lpstr>Trebuchet MS</vt:lpstr>
      <vt:lpstr>Wingdings 2</vt:lpstr>
      <vt:lpstr>Ardesia</vt:lpstr>
      <vt:lpstr>Questioni di diritto internazionale</vt:lpstr>
      <vt:lpstr>Soggettività</vt:lpstr>
      <vt:lpstr>Soggettività (segue)</vt:lpstr>
      <vt:lpstr>Soggettività (organizzazioni internazionali)</vt:lpstr>
      <vt:lpstr>Soggettività: l’individuo</vt:lpstr>
      <vt:lpstr>Le fonti del diritto internazionale</vt:lpstr>
      <vt:lpstr>Le fonti (segue)</vt:lpstr>
      <vt:lpstr>Il recesso da accordi multilaterali istitutivi di organizzazioni internazionali: il caso della Brexit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Questioni di diritto internazionale</dc:title>
  <dc:creator>Amadeo</dc:creator>
  <cp:lastModifiedBy>Amadeo</cp:lastModifiedBy>
  <cp:revision>22</cp:revision>
  <dcterms:created xsi:type="dcterms:W3CDTF">2016-11-15T09:12:36Z</dcterms:created>
  <dcterms:modified xsi:type="dcterms:W3CDTF">2016-11-18T08:11:09Z</dcterms:modified>
</cp:coreProperties>
</file>