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0" r:id="rId5"/>
    <p:sldId id="259" r:id="rId6"/>
    <p:sldId id="260" r:id="rId7"/>
    <p:sldId id="261" r:id="rId8"/>
    <p:sldId id="262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95" r:id="rId23"/>
    <p:sldId id="296" r:id="rId24"/>
    <p:sldId id="297" r:id="rId25"/>
    <p:sldId id="298" r:id="rId26"/>
    <p:sldId id="284" r:id="rId27"/>
    <p:sldId id="285" r:id="rId28"/>
    <p:sldId id="286" r:id="rId29"/>
    <p:sldId id="287" r:id="rId30"/>
    <p:sldId id="292" r:id="rId31"/>
    <p:sldId id="293" r:id="rId32"/>
    <p:sldId id="294" r:id="rId33"/>
    <p:sldId id="291" r:id="rId3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8EDBF-C5A0-40D3-AA68-F6A134D82628}" type="datetimeFigureOut">
              <a:rPr lang="it-IT"/>
              <a:pPr>
                <a:defRPr/>
              </a:pPr>
              <a:t>12/11/2015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3460C-6AEB-4727-8F2A-F4B0A336E3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4E56B-579D-475C-B4F6-2E7E429A33EC}" type="datetimeFigureOut">
              <a:rPr lang="it-IT"/>
              <a:pPr>
                <a:defRPr/>
              </a:pPr>
              <a:t>12/11/2015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43FC6-EB76-41CE-8B15-580CCC5179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C93F1A-F2C0-42E8-9F92-D722745F99F5}" type="datetimeFigureOut">
              <a:rPr lang="it-IT"/>
              <a:pPr>
                <a:defRPr/>
              </a:pPr>
              <a:t>12/11/2015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8DD466-6AED-4877-A417-5C8AC5F77B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Lesson One</a:t>
            </a:r>
            <a:endParaRPr lang="en-GB" smtClean="0"/>
          </a:p>
        </p:txBody>
      </p:sp>
      <p:pic>
        <p:nvPicPr>
          <p:cNvPr id="3075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Male body language</a:t>
            </a:r>
          </a:p>
        </p:txBody>
      </p:sp>
      <p:pic>
        <p:nvPicPr>
          <p:cNvPr id="19459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Hand gesture</a:t>
            </a:r>
          </a:p>
        </p:txBody>
      </p:sp>
      <p:pic>
        <p:nvPicPr>
          <p:cNvPr id="20483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Female body language</a:t>
            </a:r>
          </a:p>
        </p:txBody>
      </p:sp>
      <p:pic>
        <p:nvPicPr>
          <p:cNvPr id="21507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Movement</a:t>
            </a:r>
            <a:endParaRPr lang="en-GB" smtClean="0"/>
          </a:p>
        </p:txBody>
      </p:sp>
      <p:pic>
        <p:nvPicPr>
          <p:cNvPr id="22531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Music</a:t>
            </a:r>
            <a:endParaRPr lang="en-GB" smtClean="0"/>
          </a:p>
        </p:txBody>
      </p:sp>
      <p:pic>
        <p:nvPicPr>
          <p:cNvPr id="23555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The Green Leaves of Summer</a:t>
            </a:r>
            <a:br>
              <a:rPr lang="it-IT" smtClean="0"/>
            </a:br>
            <a:r>
              <a:rPr lang="it-IT" smtClean="0"/>
              <a:t>The Alamo</a:t>
            </a:r>
          </a:p>
        </p:txBody>
      </p:sp>
      <p:pic>
        <p:nvPicPr>
          <p:cNvPr id="24579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The Green Leaves of Summer</a:t>
            </a:r>
            <a:br>
              <a:rPr lang="it-IT" smtClean="0"/>
            </a:br>
            <a:r>
              <a:rPr lang="it-IT" smtClean="0"/>
              <a:t>Inglourious Basterds</a:t>
            </a:r>
          </a:p>
        </p:txBody>
      </p:sp>
      <p:pic>
        <p:nvPicPr>
          <p:cNvPr id="25603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Perspective</a:t>
            </a:r>
            <a:endParaRPr lang="en-GB" smtClean="0"/>
          </a:p>
        </p:txBody>
      </p:sp>
      <p:pic>
        <p:nvPicPr>
          <p:cNvPr id="26627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Camera Angles</a:t>
            </a:r>
          </a:p>
        </p:txBody>
      </p:sp>
      <p:pic>
        <p:nvPicPr>
          <p:cNvPr id="27651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8675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What is a text?</a:t>
            </a:r>
          </a:p>
        </p:txBody>
      </p:sp>
      <p:pic>
        <p:nvPicPr>
          <p:cNvPr id="4099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Spoken Words</a:t>
            </a:r>
            <a:endParaRPr lang="en-GB" smtClean="0"/>
          </a:p>
        </p:txBody>
      </p:sp>
      <p:pic>
        <p:nvPicPr>
          <p:cNvPr id="29699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Sounds</a:t>
            </a:r>
            <a:endParaRPr lang="en-GB" smtClean="0"/>
          </a:p>
        </p:txBody>
      </p:sp>
      <p:pic>
        <p:nvPicPr>
          <p:cNvPr id="30723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" y="1435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it-IT" dirty="0" err="1" smtClean="0"/>
              <a:t>Silence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cf</a:t>
            </a:r>
            <a:r>
              <a:rPr lang="it-IT" dirty="0" smtClean="0"/>
              <a:t>. </a:t>
            </a:r>
            <a:r>
              <a:rPr lang="it-IT" dirty="0" err="1" smtClean="0"/>
              <a:t>Ingmar</a:t>
            </a:r>
            <a:r>
              <a:rPr lang="it-IT" dirty="0" smtClean="0"/>
              <a:t> Bergman ‘The </a:t>
            </a:r>
            <a:r>
              <a:rPr lang="it-IT" dirty="0" err="1" smtClean="0"/>
              <a:t>Silence</a:t>
            </a:r>
            <a:r>
              <a:rPr lang="it-IT" dirty="0" smtClean="0"/>
              <a:t>’</a:t>
            </a:r>
            <a:br>
              <a:rPr lang="it-IT" dirty="0" smtClean="0"/>
            </a:br>
            <a:r>
              <a:rPr lang="it-IT" dirty="0" smtClean="0"/>
              <a:t>Martin Scorsese ‘</a:t>
            </a:r>
            <a:r>
              <a:rPr lang="it-IT" dirty="0" err="1" smtClean="0"/>
              <a:t>Silence</a:t>
            </a:r>
            <a:r>
              <a:rPr lang="it-IT" dirty="0" smtClean="0"/>
              <a:t>’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«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inscribed</a:t>
            </a:r>
            <a:r>
              <a:rPr lang="it-IT" dirty="0" smtClean="0"/>
              <a:t> inside the </a:t>
            </a:r>
            <a:r>
              <a:rPr lang="it-IT" dirty="0" err="1" smtClean="0"/>
              <a:t>register</a:t>
            </a:r>
            <a:r>
              <a:rPr lang="it-IT" dirty="0" smtClean="0"/>
              <a:t> of </a:t>
            </a:r>
            <a:r>
              <a:rPr lang="it-IT" dirty="0" err="1" smtClean="0"/>
              <a:t>speech</a:t>
            </a:r>
            <a:r>
              <a:rPr lang="it-IT" dirty="0" smtClean="0"/>
              <a:t> </a:t>
            </a:r>
            <a:r>
              <a:rPr lang="it-IT" dirty="0" err="1" smtClean="0"/>
              <a:t>where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deliniates</a:t>
            </a:r>
            <a:r>
              <a:rPr lang="it-IT" dirty="0" smtClean="0"/>
              <a:t> a </a:t>
            </a:r>
            <a:r>
              <a:rPr lang="it-IT" dirty="0" err="1" smtClean="0"/>
              <a:t>certain</a:t>
            </a:r>
            <a:r>
              <a:rPr lang="it-IT" dirty="0" smtClean="0"/>
              <a:t> </a:t>
            </a:r>
            <a:r>
              <a:rPr lang="it-IT" dirty="0" err="1" smtClean="0"/>
              <a:t>stance</a:t>
            </a:r>
            <a:r>
              <a:rPr lang="it-IT" dirty="0" smtClean="0"/>
              <a:t>» (Dolar)…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…and </a:t>
            </a:r>
            <a:r>
              <a:rPr lang="it-IT" dirty="0" err="1" smtClean="0"/>
              <a:t>thus</a:t>
            </a:r>
            <a:r>
              <a:rPr lang="it-IT" dirty="0" smtClean="0"/>
              <a:t> </a:t>
            </a:r>
            <a:r>
              <a:rPr lang="it-IT" dirty="0" err="1" smtClean="0"/>
              <a:t>inserted</a:t>
            </a:r>
            <a:r>
              <a:rPr lang="it-IT" dirty="0" smtClean="0"/>
              <a:t> by the </a:t>
            </a:r>
            <a:r>
              <a:rPr lang="it-IT" dirty="0" err="1" smtClean="0"/>
              <a:t>director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572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0"/>
          </a:xfrm>
        </p:spPr>
        <p:txBody>
          <a:bodyPr/>
          <a:lstStyle/>
          <a:p>
            <a:r>
              <a:rPr lang="it-IT" dirty="0" err="1" smtClean="0"/>
              <a:t>Silence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 narrative </a:t>
            </a:r>
            <a:r>
              <a:rPr lang="it-IT" dirty="0" err="1" smtClean="0"/>
              <a:t>element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eg</a:t>
            </a:r>
            <a:r>
              <a:rPr lang="it-IT" dirty="0" smtClean="0"/>
              <a:t>. </a:t>
            </a:r>
            <a:r>
              <a:rPr lang="it-IT" dirty="0" err="1" smtClean="0"/>
              <a:t>Mission</a:t>
            </a:r>
            <a:r>
              <a:rPr lang="it-IT" dirty="0" smtClean="0"/>
              <a:t> Impossible: Tom Cruise </a:t>
            </a:r>
            <a:r>
              <a:rPr lang="it-IT" dirty="0" err="1" smtClean="0"/>
              <a:t>tries</a:t>
            </a:r>
            <a:r>
              <a:rPr lang="it-IT" dirty="0" smtClean="0"/>
              <a:t> to </a:t>
            </a:r>
            <a:r>
              <a:rPr lang="it-IT" dirty="0" err="1" smtClean="0"/>
              <a:t>disable</a:t>
            </a:r>
            <a:r>
              <a:rPr lang="it-IT" dirty="0" smtClean="0"/>
              <a:t> a sound-sensitive </a:t>
            </a:r>
            <a:r>
              <a:rPr lang="it-IT" dirty="0" err="1" smtClean="0"/>
              <a:t>alarm</a:t>
            </a:r>
            <a:r>
              <a:rPr lang="it-IT" dirty="0" smtClean="0"/>
              <a:t> </a:t>
            </a:r>
            <a:r>
              <a:rPr lang="it-IT" dirty="0" err="1" smtClean="0"/>
              <a:t>system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89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it-IT" dirty="0" err="1" smtClean="0"/>
              <a:t>Eg</a:t>
            </a:r>
            <a:r>
              <a:rPr lang="it-IT" dirty="0" smtClean="0"/>
              <a:t>. 2001 A Space </a:t>
            </a:r>
            <a:r>
              <a:rPr lang="it-IT" dirty="0" err="1" smtClean="0"/>
              <a:t>Odyssey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‘The </a:t>
            </a:r>
            <a:r>
              <a:rPr lang="it-IT" dirty="0" err="1" smtClean="0"/>
              <a:t>dawn</a:t>
            </a:r>
            <a:r>
              <a:rPr lang="it-IT" dirty="0" smtClean="0"/>
              <a:t> of man’ – the camera </a:t>
            </a:r>
            <a:r>
              <a:rPr lang="it-IT" dirty="0" err="1" smtClean="0"/>
              <a:t>moves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</a:t>
            </a:r>
            <a:r>
              <a:rPr lang="it-IT" dirty="0" err="1" smtClean="0"/>
              <a:t>space</a:t>
            </a:r>
            <a:r>
              <a:rPr lang="it-IT" dirty="0" smtClean="0"/>
              <a:t> and </a:t>
            </a:r>
            <a:r>
              <a:rPr lang="it-IT" dirty="0" err="1" smtClean="0"/>
              <a:t>into</a:t>
            </a:r>
            <a:r>
              <a:rPr lang="it-IT" dirty="0" smtClean="0"/>
              <a:t> </a:t>
            </a:r>
            <a:r>
              <a:rPr lang="it-IT" dirty="0" err="1" smtClean="0"/>
              <a:t>silence</a:t>
            </a:r>
            <a:r>
              <a:rPr lang="it-IT" dirty="0" smtClean="0"/>
              <a:t>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Then</a:t>
            </a:r>
            <a:r>
              <a:rPr lang="it-IT" dirty="0" smtClean="0"/>
              <a:t> images of </a:t>
            </a:r>
            <a:r>
              <a:rPr lang="it-IT" dirty="0" err="1" smtClean="0"/>
              <a:t>landscapes</a:t>
            </a:r>
            <a:r>
              <a:rPr lang="it-IT" dirty="0" smtClean="0"/>
              <a:t> are </a:t>
            </a:r>
            <a:r>
              <a:rPr lang="it-IT" dirty="0" err="1" smtClean="0"/>
              <a:t>shown</a:t>
            </a:r>
            <a:r>
              <a:rPr lang="it-IT" dirty="0" smtClean="0"/>
              <a:t> </a:t>
            </a:r>
            <a:r>
              <a:rPr lang="it-IT" dirty="0" err="1" smtClean="0"/>
              <a:t>against</a:t>
            </a:r>
            <a:r>
              <a:rPr lang="it-IT" dirty="0" smtClean="0"/>
              <a:t> the </a:t>
            </a:r>
            <a:r>
              <a:rPr lang="it-IT" dirty="0" err="1" smtClean="0"/>
              <a:t>sounds</a:t>
            </a:r>
            <a:r>
              <a:rPr lang="it-IT" dirty="0" smtClean="0"/>
              <a:t> of </a:t>
            </a:r>
            <a:r>
              <a:rPr lang="it-IT" dirty="0" err="1" smtClean="0"/>
              <a:t>wind</a:t>
            </a:r>
            <a:r>
              <a:rPr lang="it-IT" dirty="0" smtClean="0"/>
              <a:t> and </a:t>
            </a:r>
            <a:r>
              <a:rPr lang="it-IT" dirty="0" err="1" smtClean="0"/>
              <a:t>birds</a:t>
            </a:r>
            <a:r>
              <a:rPr lang="it-IT" dirty="0" smtClean="0"/>
              <a:t> … </a:t>
            </a:r>
            <a:r>
              <a:rPr lang="it-IT" dirty="0" err="1" smtClean="0"/>
              <a:t>inducing</a:t>
            </a:r>
            <a:r>
              <a:rPr lang="it-IT" dirty="0" smtClean="0"/>
              <a:t> the idea of </a:t>
            </a:r>
            <a:r>
              <a:rPr lang="it-IT" dirty="0" err="1" smtClean="0"/>
              <a:t>silence</a:t>
            </a:r>
            <a:r>
              <a:rPr lang="it-IT" dirty="0" smtClean="0"/>
              <a:t>.</a:t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515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/>
          <a:lstStyle/>
          <a:p>
            <a:r>
              <a:rPr lang="it-IT" dirty="0" smtClean="0"/>
              <a:t>The </a:t>
            </a:r>
            <a:r>
              <a:rPr lang="it-IT" dirty="0" err="1"/>
              <a:t>M</a:t>
            </a:r>
            <a:r>
              <a:rPr lang="it-IT" dirty="0" err="1" smtClean="0"/>
              <a:t>arx</a:t>
            </a:r>
            <a:r>
              <a:rPr lang="it-IT" dirty="0" smtClean="0"/>
              <a:t> </a:t>
            </a:r>
            <a:r>
              <a:rPr lang="it-IT" dirty="0" err="1" smtClean="0"/>
              <a:t>Brothers</a:t>
            </a:r>
            <a:r>
              <a:rPr lang="it-IT" dirty="0" smtClean="0"/>
              <a:t> ‘</a:t>
            </a:r>
            <a:r>
              <a:rPr lang="it-IT" dirty="0" err="1" smtClean="0"/>
              <a:t>Duck</a:t>
            </a:r>
            <a:r>
              <a:rPr lang="it-IT" dirty="0" smtClean="0"/>
              <a:t> </a:t>
            </a:r>
            <a:r>
              <a:rPr lang="it-IT" dirty="0" err="1" smtClean="0"/>
              <a:t>Soup</a:t>
            </a:r>
            <a:r>
              <a:rPr lang="it-IT" dirty="0" smtClean="0"/>
              <a:t>’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err="1" smtClean="0"/>
              <a:t>three</a:t>
            </a:r>
            <a:r>
              <a:rPr lang="it-IT" dirty="0" smtClean="0"/>
              <a:t> minutes of </a:t>
            </a:r>
            <a:r>
              <a:rPr lang="it-IT" dirty="0" err="1" smtClean="0"/>
              <a:t>silence</a:t>
            </a:r>
            <a:r>
              <a:rPr lang="it-IT" dirty="0" smtClean="0"/>
              <a:t> </a:t>
            </a:r>
            <a:r>
              <a:rPr lang="it-IT" dirty="0" err="1" smtClean="0"/>
              <a:t>during</a:t>
            </a:r>
            <a:r>
              <a:rPr lang="it-IT" dirty="0" smtClean="0"/>
              <a:t> the ‘</a:t>
            </a:r>
            <a:r>
              <a:rPr lang="it-IT" dirty="0" err="1" smtClean="0"/>
              <a:t>mirror</a:t>
            </a:r>
            <a:r>
              <a:rPr lang="it-IT" smtClean="0"/>
              <a:t>’ scene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3066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Light</a:t>
            </a:r>
            <a:endParaRPr lang="en-GB" smtClean="0"/>
          </a:p>
        </p:txBody>
      </p:sp>
      <p:pic>
        <p:nvPicPr>
          <p:cNvPr id="31747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Surreal</a:t>
            </a:r>
          </a:p>
        </p:txBody>
      </p:sp>
      <p:pic>
        <p:nvPicPr>
          <p:cNvPr id="32771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Sensual lighting</a:t>
            </a:r>
          </a:p>
        </p:txBody>
      </p:sp>
      <p:pic>
        <p:nvPicPr>
          <p:cNvPr id="33795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Signs</a:t>
            </a:r>
            <a:endParaRPr lang="en-GB" smtClean="0"/>
          </a:p>
        </p:txBody>
      </p:sp>
      <p:pic>
        <p:nvPicPr>
          <p:cNvPr id="34819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What is a multimodal text?</a:t>
            </a:r>
            <a:endParaRPr lang="en-GB" smtClean="0"/>
          </a:p>
        </p:txBody>
      </p:sp>
      <p:pic>
        <p:nvPicPr>
          <p:cNvPr id="5123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Vectors</a:t>
            </a:r>
            <a:endParaRPr lang="it-IT" dirty="0"/>
          </a:p>
        </p:txBody>
      </p:sp>
      <p:pic>
        <p:nvPicPr>
          <p:cNvPr id="1026" name="Picture 2" descr="500 000 troops inv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633670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03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zech youths holding Czechoslovakian &amp;fllig;ags stand atop of an overturned truck as other Prague residents surround Soviet tanks in downtown Prague on Aug. 21, 1968. (AP Photo/Libor Hajsky/CTK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518457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527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Digital </a:t>
            </a:r>
            <a:r>
              <a:rPr lang="it-IT" dirty="0" err="1" smtClean="0"/>
              <a:t>longform</a:t>
            </a:r>
            <a:r>
              <a:rPr lang="it-IT" dirty="0" smtClean="0"/>
              <a:t> </a:t>
            </a:r>
            <a:r>
              <a:rPr lang="it-IT" dirty="0" err="1" smtClean="0"/>
              <a:t>journalism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SNOWFALL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8894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r>
              <a:rPr lang="it-IT" dirty="0" smtClean="0"/>
              <a:t>Reference:</a:t>
            </a:r>
            <a:br>
              <a:rPr lang="it-IT" dirty="0" smtClean="0"/>
            </a:br>
            <a:r>
              <a:rPr lang="it-IT" dirty="0" smtClean="0"/>
              <a:t>A </a:t>
            </a:r>
            <a:r>
              <a:rPr lang="it-IT" dirty="0" err="1" smtClean="0"/>
              <a:t>Postgraduate</a:t>
            </a:r>
            <a:r>
              <a:rPr lang="it-IT" dirty="0" smtClean="0"/>
              <a:t> Screen </a:t>
            </a:r>
            <a:r>
              <a:rPr lang="it-IT" dirty="0" err="1" smtClean="0"/>
              <a:t>Translation</a:t>
            </a:r>
            <a:r>
              <a:rPr lang="it-IT" dirty="0" smtClean="0"/>
              <a:t> Course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IN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‘</a:t>
            </a:r>
            <a:r>
              <a:rPr lang="it-IT" dirty="0" err="1" smtClean="0"/>
              <a:t>Readings</a:t>
            </a:r>
            <a:r>
              <a:rPr lang="it-IT" dirty="0" smtClean="0"/>
              <a:t> in </a:t>
            </a:r>
            <a:r>
              <a:rPr lang="it-IT" dirty="0" err="1" smtClean="0"/>
              <a:t>Intersemiosis</a:t>
            </a:r>
            <a:r>
              <a:rPr lang="it-IT" dirty="0" smtClean="0"/>
              <a:t> and Multimedia’</a:t>
            </a:r>
            <a:br>
              <a:rPr lang="it-IT" dirty="0" smtClean="0"/>
            </a:br>
            <a:r>
              <a:rPr lang="it-IT" dirty="0" smtClean="0"/>
              <a:t>ed. Elena Montagna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72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1767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Semiotic modalities</a:t>
            </a:r>
            <a:endParaRPr lang="en-GB" smtClean="0"/>
          </a:p>
        </p:txBody>
      </p:sp>
      <p:pic>
        <p:nvPicPr>
          <p:cNvPr id="6147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Written Words</a:t>
            </a:r>
            <a:endParaRPr lang="en-GB" smtClean="0"/>
          </a:p>
        </p:txBody>
      </p:sp>
      <p:pic>
        <p:nvPicPr>
          <p:cNvPr id="7171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Pictures</a:t>
            </a:r>
          </a:p>
        </p:txBody>
      </p:sp>
      <p:pic>
        <p:nvPicPr>
          <p:cNvPr id="8195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Colour</a:t>
            </a:r>
            <a:endParaRPr lang="en-GB" smtClean="0"/>
          </a:p>
        </p:txBody>
      </p:sp>
      <p:pic>
        <p:nvPicPr>
          <p:cNvPr id="9219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Gesture</a:t>
            </a:r>
            <a:endParaRPr lang="en-GB" smtClean="0"/>
          </a:p>
        </p:txBody>
      </p:sp>
      <p:pic>
        <p:nvPicPr>
          <p:cNvPr id="18435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76</Words>
  <Application>Microsoft Office PowerPoint</Application>
  <PresentationFormat>Presentazione su schermo (4:3)</PresentationFormat>
  <Paragraphs>30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Tema di Office</vt:lpstr>
      <vt:lpstr>Lesson One</vt:lpstr>
      <vt:lpstr>What is a text?</vt:lpstr>
      <vt:lpstr>What is a multimodal text?</vt:lpstr>
      <vt:lpstr>Presentazione standard di PowerPoint</vt:lpstr>
      <vt:lpstr>Semiotic modalities</vt:lpstr>
      <vt:lpstr>Written Words</vt:lpstr>
      <vt:lpstr>Pictures</vt:lpstr>
      <vt:lpstr>Colour</vt:lpstr>
      <vt:lpstr>Gesture</vt:lpstr>
      <vt:lpstr>Male body language</vt:lpstr>
      <vt:lpstr>Hand gesture</vt:lpstr>
      <vt:lpstr>Female body language</vt:lpstr>
      <vt:lpstr>Movement</vt:lpstr>
      <vt:lpstr>Music</vt:lpstr>
      <vt:lpstr>The Green Leaves of Summer The Alamo</vt:lpstr>
      <vt:lpstr>The Green Leaves of Summer Inglourious Basterds</vt:lpstr>
      <vt:lpstr>Perspective</vt:lpstr>
      <vt:lpstr>Camera Angles</vt:lpstr>
      <vt:lpstr>Presentazione standard di PowerPoint</vt:lpstr>
      <vt:lpstr>Spoken Words</vt:lpstr>
      <vt:lpstr>Sounds</vt:lpstr>
      <vt:lpstr>Silence cf. Ingmar Bergman ‘The Silence’ Martin Scorsese ‘Silence’  «it is inscribed inside the register of speech where it deliniates a certain stance» (Dolar)…  …and thus inserted by the director </vt:lpstr>
      <vt:lpstr>Silence as a narrative element  eg. Mission Impossible: Tom Cruise tries to disable a sound-sensitive alarm system </vt:lpstr>
      <vt:lpstr>Eg. 2001 A Space Odyssey  ‘The dawn of man’ – the camera moves into space and into silence.  Then images of landscapes are shown against the sounds of wind and birds … inducing the idea of silence. </vt:lpstr>
      <vt:lpstr>The Marx Brothers ‘Duck Soup’  three minutes of silence during the ‘mirror’ scene</vt:lpstr>
      <vt:lpstr>Light</vt:lpstr>
      <vt:lpstr>Surreal</vt:lpstr>
      <vt:lpstr>Sensual lighting</vt:lpstr>
      <vt:lpstr>Signs</vt:lpstr>
      <vt:lpstr>Vectors</vt:lpstr>
      <vt:lpstr>Presentazione standard di PowerPoint</vt:lpstr>
      <vt:lpstr>Digital longform journalism SNOWFALL</vt:lpstr>
      <vt:lpstr>Reference: A Postgraduate Screen Translation Course   IN  ‘Readings in Intersemiosis and Multimedia’ ed. Elena Montagna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One</dc:title>
  <dc:creator>Taylor</dc:creator>
  <cp:lastModifiedBy>Taylor</cp:lastModifiedBy>
  <cp:revision>15</cp:revision>
  <dcterms:created xsi:type="dcterms:W3CDTF">2013-09-10T17:02:15Z</dcterms:created>
  <dcterms:modified xsi:type="dcterms:W3CDTF">2015-11-12T09:56:28Z</dcterms:modified>
</cp:coreProperties>
</file>