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5"/>
  </p:handoutMasterIdLst>
  <p:sldIdLst>
    <p:sldId id="257" r:id="rId2"/>
    <p:sldId id="264" r:id="rId3"/>
    <p:sldId id="265" r:id="rId4"/>
    <p:sldId id="268" r:id="rId5"/>
    <p:sldId id="270" r:id="rId6"/>
    <p:sldId id="258" r:id="rId7"/>
    <p:sldId id="259" r:id="rId8"/>
    <p:sldId id="260" r:id="rId9"/>
    <p:sldId id="261" r:id="rId10"/>
    <p:sldId id="262" r:id="rId11"/>
    <p:sldId id="263" r:id="rId12"/>
    <p:sldId id="273" r:id="rId13"/>
    <p:sldId id="271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7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358C8-3388-4615-A14F-0E914590CC44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F4D10-F535-4910-AD29-7945F23D983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378243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22/03/2016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x_Bundaberg%204.avi" TargetMode="External"/><Relationship Id="rId2" Type="http://schemas.openxmlformats.org/officeDocument/2006/relationships/hyperlink" Target="Bundaberg%20Beer/Bundaberg%20Beer%20(f)/B.B.(f)%20-%20Avi%20&amp;%20Mov%20files/x_Bundaberg(f)_h.mov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x_Bundaberg%205.avi" TargetMode="External"/><Relationship Id="rId2" Type="http://schemas.openxmlformats.org/officeDocument/2006/relationships/hyperlink" Target="Bundaberg%20Beer/Bundaberg%20Beer%20(c)/B.B.(c)%20-%20Avi%20&amp;%20Mov%20files/Thumbs.db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x_Bundaberg%201.avi" TargetMode="External"/><Relationship Id="rId2" Type="http://schemas.openxmlformats.org/officeDocument/2006/relationships/hyperlink" Target="Bundaberg%20Beer/Bundaberg%20Beer%20(a)/B.B.(a)%20-%20Avi%20&amp;%20Mov%20files/x_Bundaberg(a)_h.mov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x_Bundaberg%202.avi" TargetMode="External"/><Relationship Id="rId2" Type="http://schemas.openxmlformats.org/officeDocument/2006/relationships/hyperlink" Target="Bundaberg%20Beer/Bundaberg%20Beer%20(b)/B.B.(b)%20-%20Avi%20&amp;%20Mov%20files/x_Bundaberg(b)_h.mov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x_Bundaberg%203.avi" TargetMode="External"/><Relationship Id="rId2" Type="http://schemas.openxmlformats.org/officeDocument/2006/relationships/hyperlink" Target="Bundaberg%20Beer/Bundaberg%20Beer%20(e)/B.B.(e)%20-%20Avi%20&amp;%20Mov%20files/x_Bundaberg(e)_h.mov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it-IT" dirty="0" err="1" smtClean="0"/>
              <a:t>Lezione</a:t>
            </a:r>
            <a:r>
              <a:rPr lang="en-GB" altLang="it-IT" dirty="0" smtClean="0"/>
              <a:t> 4</a:t>
            </a:r>
            <a:br>
              <a:rPr lang="en-GB" altLang="it-IT" dirty="0" smtClean="0"/>
            </a:br>
            <a:endParaRPr lang="en-GB" altLang="it-IT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573463"/>
            <a:ext cx="7543800" cy="2209800"/>
          </a:xfrm>
        </p:spPr>
        <p:txBody>
          <a:bodyPr/>
          <a:lstStyle/>
          <a:p>
            <a:pPr eaLnBrk="1" hangingPunct="1"/>
            <a:r>
              <a:rPr lang="en-GB" altLang="it-IT" dirty="0" smtClean="0">
                <a:solidFill>
                  <a:srgbClr val="FF0000"/>
                </a:solidFill>
              </a:rPr>
              <a:t>Clusters, bundles, lexical sets, priming</a:t>
            </a:r>
          </a:p>
          <a:p>
            <a:pPr eaLnBrk="1" hangingPunct="1"/>
            <a:r>
              <a:rPr lang="en-GB" altLang="it-IT" dirty="0" smtClean="0">
                <a:solidFill>
                  <a:srgbClr val="000066"/>
                </a:solidFill>
              </a:rPr>
              <a:t>Visual sets</a:t>
            </a:r>
          </a:p>
          <a:p>
            <a:pPr eaLnBrk="1" hangingPunct="1"/>
            <a:endParaRPr lang="en-GB" altLang="it-IT" dirty="0" smtClean="0">
              <a:solidFill>
                <a:srgbClr val="0070C0"/>
              </a:solidFill>
            </a:endParaRPr>
          </a:p>
          <a:p>
            <a:pPr algn="just" eaLnBrk="1" hangingPunct="1"/>
            <a:r>
              <a:rPr lang="en-GB" altLang="it-IT" dirty="0" smtClean="0">
                <a:solidFill>
                  <a:srgbClr val="0070C0"/>
                </a:solidFill>
              </a:rPr>
              <a:t>Translation</a:t>
            </a:r>
          </a:p>
        </p:txBody>
      </p:sp>
    </p:spTree>
    <p:extLst>
      <p:ext uri="{BB962C8B-B14F-4D97-AF65-F5344CB8AC3E}">
        <p14:creationId xmlns:p14="http://schemas.microsoft.com/office/powerpoint/2010/main" xmlns="" val="3114071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it-IT" altLang="it-IT" smtClean="0">
                <a:hlinkClick r:id="rId2"/>
              </a:rPr>
              <a:t>Insert </a:t>
            </a:r>
            <a:r>
              <a:rPr lang="it-IT" altLang="it-IT" smtClean="0">
                <a:hlinkClick r:id="rId3" action="ppaction://hlinkfile"/>
              </a:rPr>
              <a:t>video </a:t>
            </a:r>
            <a:r>
              <a:rPr lang="it-IT" altLang="it-IT" smtClean="0"/>
              <a:t>Bundaberg 4</a:t>
            </a:r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xmlns="" val="44429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it-IT" altLang="it-IT" smtClean="0">
                <a:hlinkClick r:id="rId2"/>
              </a:rPr>
              <a:t>Insert </a:t>
            </a:r>
            <a:r>
              <a:rPr lang="it-IT" altLang="it-IT" smtClean="0">
                <a:hlinkClick r:id="rId3" action="ppaction://hlinkfile"/>
              </a:rPr>
              <a:t>video </a:t>
            </a:r>
            <a:r>
              <a:rPr lang="it-IT" altLang="it-IT" smtClean="0"/>
              <a:t>Bundaberg 5</a:t>
            </a:r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xmlns="" val="820707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Translation</a:t>
            </a:r>
            <a:r>
              <a:rPr lang="it-IT" dirty="0" smtClean="0"/>
              <a:t> Il Cinema Paradiso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/>
              <a:t>Sì, Di Vita Salvatore. Non lo conosce signorina? Io sono la madre. Chiamo dalla Sicilia. E</a:t>
            </a:r>
            <a:r>
              <a:rPr lang="it-IT" b="1" dirty="0" smtClean="0"/>
              <a:t>’ tutto </a:t>
            </a:r>
            <a:r>
              <a:rPr lang="it-IT" b="1" dirty="0"/>
              <a:t>il santo giorno...Ho capito... non c’è.. Potrebbe darmi... 65622056...  Grazie, buongiorno.</a:t>
            </a:r>
            <a:endParaRPr lang="it-IT" dirty="0"/>
          </a:p>
          <a:p>
            <a:endParaRPr lang="it-IT" dirty="0"/>
          </a:p>
          <a:p>
            <a:pPr lvl="0"/>
            <a:r>
              <a:rPr lang="it-IT" b="1" dirty="0"/>
              <a:t>Mamma, è inutile. Ha troppi impegni. E poi non si ricorderà più. Lascia perdere. Ormai sono trent’anni che non viene più qua. Lo sai come è fatto, no?</a:t>
            </a:r>
            <a:endParaRPr lang="it-IT" dirty="0"/>
          </a:p>
          <a:p>
            <a:endParaRPr lang="it-IT" dirty="0"/>
          </a:p>
          <a:p>
            <a:pPr lvl="0"/>
            <a:r>
              <a:rPr lang="it-IT" b="1" dirty="0"/>
              <a:t>Si ricorderà, sono sicura! Se sa che non glielo abbiamo detto...vedrai come gli dispiacerà.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738685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TRANSLATION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FIAT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08005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Coherence 1: clusters</a:t>
            </a:r>
            <a:endParaRPr lang="en-GB" altLang="it-IT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According to Scott “words which are found repeatedly in each other’s company” (cf. collocation) are </a:t>
            </a:r>
            <a:r>
              <a:rPr lang="it-IT" altLang="it-IT" i="1" smtClean="0">
                <a:solidFill>
                  <a:schemeClr val="tx2"/>
                </a:solidFill>
              </a:rPr>
              <a:t>clusters.</a:t>
            </a:r>
          </a:p>
        </p:txBody>
      </p:sp>
    </p:spTree>
    <p:extLst>
      <p:ext uri="{BB962C8B-B14F-4D97-AF65-F5344CB8AC3E}">
        <p14:creationId xmlns:p14="http://schemas.microsoft.com/office/powerpoint/2010/main" xmlns="" val="226835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Coherence 2: bundles</a:t>
            </a:r>
            <a:endParaRPr lang="en-GB" altLang="it-IT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it-IT" altLang="it-IT" i="1" smtClean="0"/>
              <a:t>Biber (1999) refers to </a:t>
            </a:r>
            <a:r>
              <a:rPr lang="it-IT" altLang="it-IT" i="1" smtClean="0">
                <a:solidFill>
                  <a:schemeClr val="tx2"/>
                </a:solidFill>
              </a:rPr>
              <a:t>lexical bundles.</a:t>
            </a:r>
          </a:p>
          <a:p>
            <a:pPr eaLnBrk="1" hangingPunct="1">
              <a:buFontTx/>
              <a:buNone/>
            </a:pPr>
            <a:r>
              <a:rPr lang="it-IT" altLang="it-IT" smtClean="0"/>
              <a:t>i.e. the identification of groups (bundles) of lexico-grammatical elements that co-occur with more than usual frequency in particular genres eg. newspaper editorials (present tense, deontic modals, etc.)</a:t>
            </a:r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xmlns="" val="2153132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Visual sets</a:t>
            </a:r>
            <a:endParaRPr lang="en-GB" altLang="it-IT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it-IT" altLang="it-IT" sz="2800" dirty="0" err="1" smtClean="0"/>
              <a:t>Similarly</a:t>
            </a:r>
            <a:r>
              <a:rPr lang="it-IT" altLang="it-IT" sz="2800" dirty="0" smtClean="0"/>
              <a:t>, in </a:t>
            </a:r>
            <a:r>
              <a:rPr lang="it-IT" altLang="it-IT" sz="2800" dirty="0" err="1" smtClean="0"/>
              <a:t>multimodal</a:t>
            </a:r>
            <a:r>
              <a:rPr lang="it-IT" altLang="it-IT" sz="2800" dirty="0" smtClean="0"/>
              <a:t> </a:t>
            </a:r>
            <a:r>
              <a:rPr lang="it-IT" altLang="it-IT" sz="2800" dirty="0" err="1" smtClean="0"/>
              <a:t>texts</a:t>
            </a:r>
            <a:r>
              <a:rPr lang="it-IT" altLang="it-IT" sz="2800" dirty="0" smtClean="0"/>
              <a:t>, </a:t>
            </a:r>
            <a:r>
              <a:rPr lang="it-IT" altLang="it-IT" sz="2800" dirty="0" err="1" smtClean="0"/>
              <a:t>visual</a:t>
            </a:r>
            <a:r>
              <a:rPr lang="it-IT" altLang="it-IT" sz="2800" dirty="0" smtClean="0"/>
              <a:t> </a:t>
            </a:r>
            <a:r>
              <a:rPr lang="it-IT" altLang="it-IT" sz="2800" dirty="0" err="1" smtClean="0"/>
              <a:t>items</a:t>
            </a:r>
            <a:r>
              <a:rPr lang="it-IT" altLang="it-IT" sz="2800" dirty="0" smtClean="0"/>
              <a:t> </a:t>
            </a:r>
            <a:r>
              <a:rPr lang="it-IT" altLang="it-IT" sz="2800" dirty="0" err="1" smtClean="0"/>
              <a:t>will</a:t>
            </a:r>
            <a:r>
              <a:rPr lang="it-IT" altLang="it-IT" sz="2800" dirty="0" smtClean="0"/>
              <a:t> re-</a:t>
            </a:r>
            <a:r>
              <a:rPr lang="it-IT" altLang="it-IT" sz="2800" dirty="0" err="1" smtClean="0"/>
              <a:t>occur</a:t>
            </a:r>
            <a:r>
              <a:rPr lang="it-IT" altLang="it-IT" sz="2800" dirty="0" smtClean="0"/>
              <a:t> and co-</a:t>
            </a:r>
            <a:r>
              <a:rPr lang="it-IT" altLang="it-IT" sz="2800" dirty="0" err="1" smtClean="0"/>
              <a:t>occur</a:t>
            </a:r>
            <a:r>
              <a:rPr lang="it-IT" altLang="it-IT" sz="2800" dirty="0" smtClean="0"/>
              <a:t> in the </a:t>
            </a:r>
            <a:r>
              <a:rPr lang="it-IT" altLang="it-IT" sz="2800" dirty="0" err="1" smtClean="0"/>
              <a:t>same</a:t>
            </a:r>
            <a:r>
              <a:rPr lang="it-IT" altLang="it-IT" sz="2800" dirty="0" smtClean="0"/>
              <a:t> way, and in an </a:t>
            </a:r>
            <a:r>
              <a:rPr lang="it-IT" altLang="it-IT" sz="2800" dirty="0" err="1" smtClean="0"/>
              <a:t>integrated</a:t>
            </a:r>
            <a:r>
              <a:rPr lang="it-IT" altLang="it-IT" sz="2800" dirty="0" smtClean="0"/>
              <a:t> </a:t>
            </a:r>
            <a:r>
              <a:rPr lang="it-IT" altLang="it-IT" sz="2800" dirty="0" err="1" smtClean="0"/>
              <a:t>relationship</a:t>
            </a:r>
            <a:r>
              <a:rPr lang="it-IT" altLang="it-IT" sz="2800" dirty="0" smtClean="0"/>
              <a:t> with the </a:t>
            </a:r>
            <a:r>
              <a:rPr lang="it-IT" altLang="it-IT" sz="2800" dirty="0" err="1" smtClean="0"/>
              <a:t>verbal</a:t>
            </a:r>
            <a:r>
              <a:rPr lang="it-IT" altLang="it-IT" sz="2800" dirty="0" smtClean="0"/>
              <a:t> </a:t>
            </a:r>
            <a:r>
              <a:rPr lang="it-IT" altLang="it-IT" sz="2800" dirty="0" err="1" smtClean="0"/>
              <a:t>elements</a:t>
            </a:r>
            <a:r>
              <a:rPr lang="it-IT" altLang="it-IT" sz="2800" dirty="0" smtClean="0"/>
              <a:t>, </a:t>
            </a:r>
            <a:r>
              <a:rPr lang="it-IT" altLang="it-IT" sz="2800" dirty="0" err="1" smtClean="0"/>
              <a:t>forming</a:t>
            </a:r>
            <a:r>
              <a:rPr lang="it-IT" altLang="it-IT" sz="2800" dirty="0" smtClean="0"/>
              <a:t> ‘clusters’ of </a:t>
            </a:r>
            <a:r>
              <a:rPr lang="it-IT" altLang="it-IT" sz="2800" dirty="0" err="1" smtClean="0"/>
              <a:t>semiotic</a:t>
            </a:r>
            <a:r>
              <a:rPr lang="it-IT" altLang="it-IT" sz="2800" dirty="0" smtClean="0"/>
              <a:t> </a:t>
            </a:r>
            <a:r>
              <a:rPr lang="it-IT" altLang="it-IT" sz="2800" dirty="0" err="1" smtClean="0"/>
              <a:t>modalities</a:t>
            </a:r>
            <a:r>
              <a:rPr lang="it-IT" altLang="it-IT" sz="2800" dirty="0" smtClean="0"/>
              <a:t>.</a:t>
            </a:r>
          </a:p>
          <a:p>
            <a:pPr eaLnBrk="1" hangingPunct="1"/>
            <a:endParaRPr lang="it-IT" altLang="it-IT" sz="2800" dirty="0" smtClean="0"/>
          </a:p>
          <a:p>
            <a:pPr eaLnBrk="1" hangingPunct="1"/>
            <a:r>
              <a:rPr lang="it-IT" altLang="it-IT" sz="2800" dirty="0" err="1" smtClean="0"/>
              <a:t>See</a:t>
            </a:r>
            <a:r>
              <a:rPr lang="it-IT" altLang="it-IT" sz="2800" dirty="0" smtClean="0"/>
              <a:t> MCA for an </a:t>
            </a:r>
            <a:r>
              <a:rPr lang="it-IT" altLang="it-IT" sz="2800" dirty="0" err="1" smtClean="0"/>
              <a:t>example</a:t>
            </a:r>
            <a:r>
              <a:rPr lang="it-IT" altLang="it-IT" sz="2800" dirty="0" smtClean="0"/>
              <a:t> of a </a:t>
            </a:r>
            <a:r>
              <a:rPr lang="it-IT" altLang="it-IT" sz="2800" dirty="0" err="1" smtClean="0">
                <a:solidFill>
                  <a:srgbClr val="7E74CC"/>
                </a:solidFill>
              </a:rPr>
              <a:t>relational</a:t>
            </a:r>
            <a:r>
              <a:rPr lang="it-IT" altLang="it-IT" sz="2800" dirty="0" smtClean="0">
                <a:solidFill>
                  <a:srgbClr val="7E74CC"/>
                </a:solidFill>
              </a:rPr>
              <a:t> database</a:t>
            </a:r>
            <a:r>
              <a:rPr lang="it-IT" altLang="it-IT" sz="2800" dirty="0" smtClean="0"/>
              <a:t> </a:t>
            </a:r>
            <a:r>
              <a:rPr lang="it-IT" altLang="it-IT" sz="2800" dirty="0" err="1" smtClean="0"/>
              <a:t>designed</a:t>
            </a:r>
            <a:r>
              <a:rPr lang="it-IT" altLang="it-IT" sz="2800" dirty="0" smtClean="0"/>
              <a:t> to </a:t>
            </a:r>
            <a:r>
              <a:rPr lang="it-IT" altLang="it-IT" sz="2800" dirty="0" err="1" smtClean="0"/>
              <a:t>promote</a:t>
            </a:r>
            <a:r>
              <a:rPr lang="it-IT" altLang="it-IT" sz="2800" dirty="0" smtClean="0"/>
              <a:t> the </a:t>
            </a:r>
            <a:r>
              <a:rPr lang="it-IT" altLang="it-IT" sz="2800" dirty="0" err="1" smtClean="0"/>
              <a:t>analysis</a:t>
            </a:r>
            <a:r>
              <a:rPr lang="it-IT" altLang="it-IT" sz="2800" dirty="0" smtClean="0"/>
              <a:t> of </a:t>
            </a:r>
            <a:r>
              <a:rPr lang="it-IT" altLang="it-IT" sz="2800" dirty="0" err="1" smtClean="0"/>
              <a:t>this</a:t>
            </a:r>
            <a:r>
              <a:rPr lang="it-IT" altLang="it-IT" sz="2800" dirty="0" smtClean="0"/>
              <a:t> </a:t>
            </a:r>
            <a:r>
              <a:rPr lang="it-IT" altLang="it-IT" sz="2800" dirty="0" err="1" smtClean="0"/>
              <a:t>phenomenon</a:t>
            </a:r>
            <a:r>
              <a:rPr lang="it-IT" altLang="it-IT" sz="2800" dirty="0" smtClean="0"/>
              <a:t>.</a:t>
            </a:r>
            <a:endParaRPr lang="en-GB" alt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2952822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Priming</a:t>
            </a:r>
            <a:endParaRPr lang="en-GB" altLang="it-IT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>
                <a:solidFill>
                  <a:schemeClr val="tx2"/>
                </a:solidFill>
              </a:rPr>
              <a:t>Clusters and bundles</a:t>
            </a:r>
            <a:r>
              <a:rPr lang="it-IT" altLang="it-IT" smtClean="0"/>
              <a:t> can be ‘primed’ (Hoey) to appear only in specific parts of a text or specific circumstances of discourse production.</a:t>
            </a:r>
          </a:p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>
                <a:solidFill>
                  <a:srgbClr val="FF0066"/>
                </a:solidFill>
              </a:rPr>
              <a:t>… I love you too.</a:t>
            </a:r>
            <a:r>
              <a:rPr lang="it-IT" altLang="it-IT" smtClean="0"/>
              <a:t> </a:t>
            </a:r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xmlns="" val="30663752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Case Study</a:t>
            </a:r>
            <a:endParaRPr lang="en-GB" altLang="it-IT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Bundaberg Beer ads</a:t>
            </a:r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xmlns="" val="3770442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it-IT" altLang="it-IT" smtClean="0">
                <a:hlinkClick r:id="rId2"/>
              </a:rPr>
              <a:t>Insert </a:t>
            </a:r>
            <a:r>
              <a:rPr lang="it-IT" altLang="it-IT" smtClean="0">
                <a:hlinkClick r:id="rId3" action="ppaction://hlinkfile"/>
              </a:rPr>
              <a:t>video</a:t>
            </a:r>
            <a:r>
              <a:rPr lang="it-IT" altLang="it-IT" smtClean="0">
                <a:hlinkClick r:id="rId2"/>
              </a:rPr>
              <a:t> </a:t>
            </a:r>
            <a:r>
              <a:rPr lang="it-IT" altLang="it-IT" smtClean="0"/>
              <a:t>Bundaberg 1</a:t>
            </a:r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xmlns="" val="2046923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it-IT" altLang="it-IT" smtClean="0">
                <a:hlinkClick r:id="rId2"/>
              </a:rPr>
              <a:t>Insert </a:t>
            </a:r>
            <a:r>
              <a:rPr lang="it-IT" altLang="it-IT" smtClean="0">
                <a:hlinkClick r:id="rId3" action="ppaction://hlinkfile"/>
              </a:rPr>
              <a:t>Video </a:t>
            </a:r>
            <a:r>
              <a:rPr lang="it-IT" altLang="it-IT" smtClean="0"/>
              <a:t>Bundaberg 2</a:t>
            </a:r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xmlns="" val="1039458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it-IT" altLang="it-IT" smtClean="0">
                <a:hlinkClick r:id="rId2"/>
              </a:rPr>
              <a:t>Insert </a:t>
            </a:r>
            <a:r>
              <a:rPr lang="it-IT" altLang="it-IT" smtClean="0">
                <a:hlinkClick r:id="rId3" action="ppaction://hlinkfile"/>
              </a:rPr>
              <a:t>Video </a:t>
            </a:r>
            <a:r>
              <a:rPr lang="it-IT" altLang="it-IT" smtClean="0"/>
              <a:t>Bundaberg 3</a:t>
            </a:r>
            <a:endParaRPr lang="en-GB" altLang="it-IT" smtClean="0"/>
          </a:p>
        </p:txBody>
      </p:sp>
    </p:spTree>
    <p:extLst>
      <p:ext uri="{BB962C8B-B14F-4D97-AF65-F5344CB8AC3E}">
        <p14:creationId xmlns:p14="http://schemas.microsoft.com/office/powerpoint/2010/main" xmlns="" val="1006618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Chiar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</TotalTime>
  <Words>304</Words>
  <Application>Microsoft Office PowerPoint</Application>
  <PresentationFormat>Presentazione su schermo (4:3)</PresentationFormat>
  <Paragraphs>33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Chiaro</vt:lpstr>
      <vt:lpstr>Lezione 4 </vt:lpstr>
      <vt:lpstr>Coherence 1: clusters</vt:lpstr>
      <vt:lpstr>Coherence 2: bundles</vt:lpstr>
      <vt:lpstr>Visual sets</vt:lpstr>
      <vt:lpstr>Priming</vt:lpstr>
      <vt:lpstr>Case Study</vt:lpstr>
      <vt:lpstr>Insert video Bundaberg 1</vt:lpstr>
      <vt:lpstr>Insert Video Bundaberg 2</vt:lpstr>
      <vt:lpstr>Insert Video Bundaberg 3</vt:lpstr>
      <vt:lpstr>Insert video Bundaberg 4</vt:lpstr>
      <vt:lpstr>Insert video Bundaberg 5</vt:lpstr>
      <vt:lpstr>Translation Il Cinema Paradiso</vt:lpstr>
      <vt:lpstr>TRANSLATION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Coherence</dc:title>
  <dc:creator>Taylor</dc:creator>
  <cp:lastModifiedBy>3256</cp:lastModifiedBy>
  <cp:revision>11</cp:revision>
  <dcterms:created xsi:type="dcterms:W3CDTF">2014-05-16T12:25:34Z</dcterms:created>
  <dcterms:modified xsi:type="dcterms:W3CDTF">2016-03-22T11:35:01Z</dcterms:modified>
</cp:coreProperties>
</file>