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50"/>
  </p:notesMasterIdLst>
  <p:handoutMasterIdLst>
    <p:handoutMasterId r:id="rId51"/>
  </p:handoutMasterIdLst>
  <p:sldIdLst>
    <p:sldId id="256" r:id="rId2"/>
    <p:sldId id="317" r:id="rId3"/>
    <p:sldId id="313" r:id="rId4"/>
    <p:sldId id="314" r:id="rId5"/>
    <p:sldId id="393" r:id="rId6"/>
    <p:sldId id="315" r:id="rId7"/>
    <p:sldId id="421" r:id="rId8"/>
    <p:sldId id="384" r:id="rId9"/>
    <p:sldId id="386" r:id="rId10"/>
    <p:sldId id="387" r:id="rId11"/>
    <p:sldId id="388" r:id="rId12"/>
    <p:sldId id="389" r:id="rId13"/>
    <p:sldId id="390" r:id="rId14"/>
    <p:sldId id="345" r:id="rId15"/>
    <p:sldId id="410" r:id="rId16"/>
    <p:sldId id="411" r:id="rId17"/>
    <p:sldId id="397" r:id="rId18"/>
    <p:sldId id="395" r:id="rId19"/>
    <p:sldId id="422" r:id="rId20"/>
    <p:sldId id="396" r:id="rId21"/>
    <p:sldId id="370" r:id="rId22"/>
    <p:sldId id="403" r:id="rId23"/>
    <p:sldId id="381" r:id="rId24"/>
    <p:sldId id="423" r:id="rId25"/>
    <p:sldId id="424" r:id="rId26"/>
    <p:sldId id="425" r:id="rId27"/>
    <p:sldId id="426" r:id="rId28"/>
    <p:sldId id="427" r:id="rId29"/>
    <p:sldId id="428" r:id="rId30"/>
    <p:sldId id="433" r:id="rId31"/>
    <p:sldId id="434" r:id="rId32"/>
    <p:sldId id="435" r:id="rId33"/>
    <p:sldId id="436" r:id="rId34"/>
    <p:sldId id="437" r:id="rId35"/>
    <p:sldId id="438" r:id="rId36"/>
    <p:sldId id="439" r:id="rId37"/>
    <p:sldId id="404" r:id="rId38"/>
    <p:sldId id="417" r:id="rId39"/>
    <p:sldId id="418" r:id="rId40"/>
    <p:sldId id="419" r:id="rId41"/>
    <p:sldId id="420" r:id="rId42"/>
    <p:sldId id="405" r:id="rId43"/>
    <p:sldId id="412" r:id="rId44"/>
    <p:sldId id="413" r:id="rId45"/>
    <p:sldId id="406" r:id="rId46"/>
    <p:sldId id="407" r:id="rId47"/>
    <p:sldId id="408" r:id="rId48"/>
    <p:sldId id="409" r:id="rId4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6" autoAdjust="0"/>
    <p:restoredTop sz="86449" autoAdjust="0"/>
  </p:normalViewPr>
  <p:slideViewPr>
    <p:cSldViewPr>
      <p:cViewPr varScale="1">
        <p:scale>
          <a:sx n="88" d="100"/>
          <a:sy n="88" d="100"/>
        </p:scale>
        <p:origin x="-8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3E52143-6047-4702-82FA-29D5048D0A0C}" type="datetimeFigureOut">
              <a:rPr lang="it-IT" smtClean="0"/>
              <a:pPr/>
              <a:t>07/04/2016</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D97F902-77E6-41D5-92F7-EE521FAC7DDF}" type="slidenum">
              <a:rPr lang="it-IT" smtClean="0"/>
              <a:pPr/>
              <a:t>‹N›</a:t>
            </a:fld>
            <a:endParaRPr lang="it-IT"/>
          </a:p>
        </p:txBody>
      </p:sp>
    </p:spTree>
    <p:extLst>
      <p:ext uri="{BB962C8B-B14F-4D97-AF65-F5344CB8AC3E}">
        <p14:creationId xmlns:p14="http://schemas.microsoft.com/office/powerpoint/2010/main" xmlns="" val="36054195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9AF594-A5EB-43AD-8501-CA6DBB85D42D}" type="datetimeFigureOut">
              <a:rPr lang="it-IT" smtClean="0"/>
              <a:pPr/>
              <a:t>07/04/2016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3E9A23-27FF-4A05-894D-A671D228FF9D}" type="slidenum">
              <a:rPr lang="it-IT" smtClean="0"/>
              <a:pPr/>
              <a:t>‹N›</a:t>
            </a:fld>
            <a:endParaRPr lang="it-IT"/>
          </a:p>
        </p:txBody>
      </p:sp>
    </p:spTree>
    <p:extLst>
      <p:ext uri="{BB962C8B-B14F-4D97-AF65-F5344CB8AC3E}">
        <p14:creationId xmlns:p14="http://schemas.microsoft.com/office/powerpoint/2010/main" xmlns="" val="2583294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83E9A23-27FF-4A05-894D-A671D228FF9D}" type="slidenum">
              <a:rPr lang="it-IT" smtClean="0"/>
              <a:pPr/>
              <a:t>14</a:t>
            </a:fld>
            <a:endParaRPr lang="it-IT"/>
          </a:p>
        </p:txBody>
      </p:sp>
    </p:spTree>
    <p:extLst>
      <p:ext uri="{BB962C8B-B14F-4D97-AF65-F5344CB8AC3E}">
        <p14:creationId xmlns:p14="http://schemas.microsoft.com/office/powerpoint/2010/main" xmlns="" val="3802831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883E9A23-27FF-4A05-894D-A671D228FF9D}" type="slidenum">
              <a:rPr lang="it-IT" smtClean="0"/>
              <a:pPr/>
              <a:t>23</a:t>
            </a:fld>
            <a:endParaRPr lang="it-IT"/>
          </a:p>
        </p:txBody>
      </p:sp>
    </p:spTree>
    <p:extLst>
      <p:ext uri="{BB962C8B-B14F-4D97-AF65-F5344CB8AC3E}">
        <p14:creationId xmlns:p14="http://schemas.microsoft.com/office/powerpoint/2010/main" xmlns="" val="20479713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7F49D355-16BD-4E45-BD9A-5EA878CF7CBD}" type="datetimeFigureOut">
              <a:rPr lang="it-IT" smtClean="0"/>
              <a:pPr/>
              <a:t>07/04/2016</a:t>
            </a:fld>
            <a:endParaRPr lang="it-IT"/>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it-IT"/>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E7A41E1B-4F70-4964-A407-84C68BE8251C}" type="slidenum">
              <a:rPr lang="it-IT" smtClean="0"/>
              <a:pPr/>
              <a:t>‹N›</a:t>
            </a:fld>
            <a:endParaRPr lang="it-IT"/>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nchor="ct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pPr/>
              <a:t>07/04/2016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pPr/>
              <a:t>07/04/2016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7F49D355-16BD-4E45-BD9A-5EA878CF7CBD}" type="datetimeFigureOut">
              <a:rPr lang="it-IT" smtClean="0"/>
              <a:pPr/>
              <a:t>07/04/2016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
        <p:nvSpPr>
          <p:cNvPr id="11" name="Title 10"/>
          <p:cNvSpPr>
            <a:spLocks noGrp="1"/>
          </p:cNvSpPr>
          <p:nvPr>
            <p:ph type="title"/>
          </p:nvPr>
        </p:nvSpPr>
        <p:spPr/>
        <p:txBody>
          <a:bodyPr/>
          <a:lstStyle/>
          <a:p>
            <a:r>
              <a:rPr lang="it-IT" smtClean="0"/>
              <a:t>Fare clic per modificare lo stile del titolo</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7F49D355-16BD-4E45-BD9A-5EA878CF7CBD}" type="datetimeFigureOut">
              <a:rPr lang="it-IT" smtClean="0"/>
              <a:pPr/>
              <a:t>07/04/2016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F49D355-16BD-4E45-BD9A-5EA878CF7CBD}" type="datetimeFigureOut">
              <a:rPr lang="it-IT" smtClean="0"/>
              <a:pPr/>
              <a:t>07/04/2016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pPr/>
              <a:t>‹N›</a:t>
            </a:fld>
            <a:endParaRPr lang="it-IT"/>
          </a:p>
        </p:txBody>
      </p:sp>
      <p:sp>
        <p:nvSpPr>
          <p:cNvPr id="12" name="Title 11"/>
          <p:cNvSpPr>
            <a:spLocks noGrp="1"/>
          </p:cNvSpPr>
          <p:nvPr>
            <p:ph type="title"/>
          </p:nvPr>
        </p:nvSpPr>
        <p:spPr/>
        <p:txBody>
          <a:bodyPr/>
          <a:lstStyle>
            <a:lvl1pPr>
              <a:defRPr>
                <a:solidFill>
                  <a:schemeClr val="tx2"/>
                </a:solidFill>
              </a:defRPr>
            </a:lvl1pPr>
          </a:lstStyle>
          <a:p>
            <a:r>
              <a:rPr lang="it-IT" smtClean="0"/>
              <a:t>Fare clic per modificare lo stile del titolo</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7F49D355-16BD-4E45-BD9A-5EA878CF7CBD}" type="datetimeFigureOut">
              <a:rPr lang="it-IT" smtClean="0"/>
              <a:pPr/>
              <a:t>07/04/2016</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E7A41E1B-4F70-4964-A407-84C68BE8251C}" type="slidenum">
              <a:rPr lang="it-IT" smtClean="0"/>
              <a:pPr/>
              <a:t>‹N›</a:t>
            </a:fld>
            <a:endParaRPr lang="it-IT"/>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7F49D355-16BD-4E45-BD9A-5EA878CF7CBD}" type="datetimeFigureOut">
              <a:rPr lang="it-IT" smtClean="0"/>
              <a:pPr/>
              <a:t>07/04/2016</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7A41E1B-4F70-4964-A407-84C68BE8251C}" type="slidenum">
              <a:rPr lang="it-IT" smtClean="0"/>
              <a:pPr/>
              <a:t>‹N›</a:t>
            </a:fld>
            <a:endParaRPr lang="it-IT"/>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49D355-16BD-4E45-BD9A-5EA878CF7CBD}" type="datetimeFigureOut">
              <a:rPr lang="it-IT" smtClean="0"/>
              <a:pPr/>
              <a:t>07/04/2016</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it-IT" smtClean="0"/>
              <a:t>Fare clic per modificare lo stile del titolo</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pPr/>
              <a:t>07/04/2016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it-IT" smtClean="0"/>
              <a:t>Fare clic per modificare lo stile del titolo</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7F49D355-16BD-4E45-BD9A-5EA878CF7CBD}" type="datetimeFigureOut">
              <a:rPr lang="it-IT" smtClean="0"/>
              <a:pPr/>
              <a:t>07/04/2016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7F49D355-16BD-4E45-BD9A-5EA878CF7CBD}" type="datetimeFigureOut">
              <a:rPr lang="it-IT" smtClean="0"/>
              <a:pPr/>
              <a:t>07/04/2016</a:t>
            </a:fld>
            <a:endParaRPr lang="it-IT"/>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it-IT"/>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E7A41E1B-4F70-4964-A407-84C68BE8251C}"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www.adlabproject.eu/"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14400" y="4343400"/>
            <a:ext cx="7772400" cy="1245840"/>
          </a:xfrm>
        </p:spPr>
        <p:txBody>
          <a:bodyPr>
            <a:normAutofit/>
          </a:bodyPr>
          <a:lstStyle/>
          <a:p>
            <a:r>
              <a:rPr lang="it-IT" sz="3200" dirty="0" smtClean="0"/>
              <a:t>AD</a:t>
            </a:r>
            <a:endParaRPr lang="it-IT" sz="3200" dirty="0"/>
          </a:p>
        </p:txBody>
      </p:sp>
      <p:sp>
        <p:nvSpPr>
          <p:cNvPr id="3" name="Sottotitolo 2"/>
          <p:cNvSpPr>
            <a:spLocks noGrp="1"/>
          </p:cNvSpPr>
          <p:nvPr>
            <p:ph type="subTitle" idx="1"/>
          </p:nvPr>
        </p:nvSpPr>
        <p:spPr>
          <a:xfrm rot="1088267">
            <a:off x="1403464" y="1264284"/>
            <a:ext cx="7772400" cy="1663554"/>
          </a:xfrm>
        </p:spPr>
        <p:txBody>
          <a:bodyPr>
            <a:normAutofit/>
          </a:bodyPr>
          <a:lstStyle/>
          <a:p>
            <a:r>
              <a:rPr lang="it-IT" dirty="0"/>
              <a:t>Lezione 3</a:t>
            </a:r>
          </a:p>
          <a:p>
            <a:endParaRPr lang="it-IT" sz="2400" dirty="0"/>
          </a:p>
        </p:txBody>
      </p:sp>
    </p:spTree>
    <p:extLst>
      <p:ext uri="{BB962C8B-B14F-4D97-AF65-F5344CB8AC3E}">
        <p14:creationId xmlns:p14="http://schemas.microsoft.com/office/powerpoint/2010/main" xmlns="" val="35834181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55000" lnSpcReduction="20000"/>
          </a:bodyPr>
          <a:lstStyle/>
          <a:p>
            <a:r>
              <a:rPr lang="en-GB" dirty="0" smtClean="0"/>
              <a:t>some DVDs including AD tracks exist in all countries under consideration but often very limited  cf. 4 or 5 in Italy;</a:t>
            </a:r>
          </a:p>
          <a:p>
            <a:r>
              <a:rPr lang="en-GB" dirty="0" smtClean="0">
                <a:solidFill>
                  <a:srgbClr val="FFC000"/>
                </a:solidFill>
              </a:rPr>
              <a:t>Germany has gone from 130 to 183, Italy from 4/5 to 20;</a:t>
            </a:r>
          </a:p>
          <a:p>
            <a:endParaRPr lang="en-GB" dirty="0" smtClean="0"/>
          </a:p>
          <a:p>
            <a:r>
              <a:rPr lang="en-GB" dirty="0" smtClean="0"/>
              <a:t>some organisations cater for the needs of the target group, e.g. Italy (</a:t>
            </a:r>
            <a:r>
              <a:rPr lang="en-GB" dirty="0" err="1" smtClean="0"/>
              <a:t>Senza</a:t>
            </a:r>
            <a:r>
              <a:rPr lang="en-GB" dirty="0" smtClean="0"/>
              <a:t> </a:t>
            </a:r>
            <a:r>
              <a:rPr lang="en-GB" dirty="0" err="1" smtClean="0"/>
              <a:t>Barriere</a:t>
            </a:r>
            <a:r>
              <a:rPr lang="en-GB" dirty="0" smtClean="0"/>
              <a:t> </a:t>
            </a:r>
            <a:r>
              <a:rPr lang="en-GB" dirty="0" err="1" smtClean="0"/>
              <a:t>Onlus</a:t>
            </a:r>
            <a:r>
              <a:rPr lang="en-GB" dirty="0" smtClean="0"/>
              <a:t>) and Spain (cf. O.N.C.E.);</a:t>
            </a:r>
          </a:p>
          <a:p>
            <a:r>
              <a:rPr lang="en-GB" dirty="0" err="1" smtClean="0">
                <a:solidFill>
                  <a:srgbClr val="FFC000"/>
                </a:solidFill>
              </a:rPr>
              <a:t>Senza</a:t>
            </a:r>
            <a:r>
              <a:rPr lang="en-GB" dirty="0" smtClean="0">
                <a:solidFill>
                  <a:srgbClr val="FFC000"/>
                </a:solidFill>
              </a:rPr>
              <a:t> </a:t>
            </a:r>
            <a:r>
              <a:rPr lang="en-GB" dirty="0" err="1">
                <a:solidFill>
                  <a:srgbClr val="FFC000"/>
                </a:solidFill>
              </a:rPr>
              <a:t>B</a:t>
            </a:r>
            <a:r>
              <a:rPr lang="en-GB" dirty="0" err="1" smtClean="0">
                <a:solidFill>
                  <a:srgbClr val="FFC000"/>
                </a:solidFill>
              </a:rPr>
              <a:t>arriere’s</a:t>
            </a:r>
            <a:r>
              <a:rPr lang="en-GB" dirty="0" smtClean="0">
                <a:solidFill>
                  <a:srgbClr val="FFC000"/>
                </a:solidFill>
              </a:rPr>
              <a:t> output has risen to 600 Ads, and they have produced a new trainer </a:t>
            </a:r>
            <a:r>
              <a:rPr lang="en-GB" dirty="0" err="1" smtClean="0">
                <a:solidFill>
                  <a:srgbClr val="FFC000"/>
                </a:solidFill>
              </a:rPr>
              <a:t>dvd</a:t>
            </a:r>
            <a:r>
              <a:rPr lang="en-GB" dirty="0" smtClean="0">
                <a:solidFill>
                  <a:srgbClr val="FFC000"/>
                </a:solidFill>
              </a:rPr>
              <a:t>,</a:t>
            </a:r>
          </a:p>
          <a:p>
            <a:endParaRPr lang="en-GB" dirty="0" smtClean="0"/>
          </a:p>
          <a:p>
            <a:r>
              <a:rPr lang="en-GB" dirty="0" smtClean="0"/>
              <a:t>the situation in museums seems reasonably positive, and in expansion;</a:t>
            </a:r>
          </a:p>
          <a:p>
            <a:r>
              <a:rPr lang="en-GB" dirty="0" smtClean="0">
                <a:solidFill>
                  <a:srgbClr val="FFC000"/>
                </a:solidFill>
              </a:rPr>
              <a:t>This continues but irregularly</a:t>
            </a:r>
            <a:endParaRPr lang="it-IT" dirty="0" smtClean="0">
              <a:solidFill>
                <a:srgbClr val="FFC000"/>
              </a:solidFill>
            </a:endParaRPr>
          </a:p>
          <a:p>
            <a:pPr>
              <a:buNone/>
            </a:pPr>
            <a:r>
              <a:rPr lang="en-GB" dirty="0" smtClean="0"/>
              <a:t> </a:t>
            </a:r>
            <a:endParaRPr lang="it-IT" dirty="0" smtClean="0"/>
          </a:p>
          <a:p>
            <a:r>
              <a:rPr lang="en-GB" dirty="0" smtClean="0"/>
              <a:t>theatre, opera and ballet  - mostly occasional one-off Ads</a:t>
            </a:r>
          </a:p>
          <a:p>
            <a:r>
              <a:rPr lang="en-GB" dirty="0" smtClean="0"/>
              <a:t>Regular </a:t>
            </a:r>
            <a:r>
              <a:rPr lang="it-IT" dirty="0" smtClean="0"/>
              <a:t>AD </a:t>
            </a:r>
            <a:r>
              <a:rPr lang="it-IT" dirty="0" err="1" smtClean="0"/>
              <a:t>provision</a:t>
            </a:r>
            <a:r>
              <a:rPr lang="it-IT" dirty="0" smtClean="0"/>
              <a:t> in </a:t>
            </a:r>
            <a:r>
              <a:rPr lang="it-IT" dirty="0" err="1" smtClean="0"/>
              <a:t>theatres</a:t>
            </a:r>
            <a:r>
              <a:rPr lang="it-IT" dirty="0" smtClean="0"/>
              <a:t> </a:t>
            </a:r>
            <a:r>
              <a:rPr lang="it-IT" dirty="0" err="1" smtClean="0"/>
              <a:t>is</a:t>
            </a:r>
            <a:r>
              <a:rPr lang="it-IT" dirty="0" smtClean="0"/>
              <a:t> </a:t>
            </a:r>
            <a:r>
              <a:rPr lang="it-IT" dirty="0" err="1" smtClean="0"/>
              <a:t>increasing</a:t>
            </a:r>
            <a:r>
              <a:rPr lang="it-IT" dirty="0" smtClean="0"/>
              <a:t> in </a:t>
            </a:r>
            <a:r>
              <a:rPr lang="it-IT" dirty="0" err="1" smtClean="0"/>
              <a:t>Spain</a:t>
            </a:r>
            <a:r>
              <a:rPr lang="it-IT" dirty="0" smtClean="0"/>
              <a:t>, Germany, </a:t>
            </a:r>
            <a:r>
              <a:rPr lang="it-IT" dirty="0" err="1" smtClean="0"/>
              <a:t>Italy</a:t>
            </a:r>
            <a:r>
              <a:rPr lang="it-IT" dirty="0" smtClean="0"/>
              <a:t> and </a:t>
            </a:r>
            <a:r>
              <a:rPr lang="it-IT" dirty="0" err="1" smtClean="0"/>
              <a:t>Flanders</a:t>
            </a:r>
            <a:endParaRPr lang="it-IT" dirty="0" smtClean="0"/>
          </a:p>
          <a:p>
            <a:pPr>
              <a:buNone/>
            </a:pPr>
            <a:endParaRPr lang="it-IT" dirty="0" smtClean="0"/>
          </a:p>
          <a:p>
            <a:r>
              <a:rPr lang="en-US" dirty="0" smtClean="0"/>
              <a:t>almost no cinemas offer AD on a regular basis. Special screenings with AD, are all linked to single initiatives. </a:t>
            </a:r>
          </a:p>
          <a:p>
            <a:pPr marL="68580" indent="0">
              <a:buNone/>
            </a:pPr>
            <a:r>
              <a:rPr lang="en-US" dirty="0"/>
              <a:t>	</a:t>
            </a:r>
            <a:r>
              <a:rPr lang="en-US" dirty="0" smtClean="0">
                <a:solidFill>
                  <a:srgbClr val="FF0000"/>
                </a:solidFill>
              </a:rPr>
              <a:t>But watch for latest developments!</a:t>
            </a:r>
          </a:p>
          <a:p>
            <a:pPr marL="68580" indent="0">
              <a:buNone/>
            </a:pPr>
            <a:endParaRPr lang="it-IT" dirty="0" smtClean="0"/>
          </a:p>
          <a:p>
            <a:endParaRPr lang="it-IT" dirty="0"/>
          </a:p>
        </p:txBody>
      </p:sp>
      <p:sp>
        <p:nvSpPr>
          <p:cNvPr id="2" name="Titolo 1"/>
          <p:cNvSpPr>
            <a:spLocks noGrp="1"/>
          </p:cNvSpPr>
          <p:nvPr>
            <p:ph type="title"/>
          </p:nvPr>
        </p:nvSpPr>
        <p:spPr/>
        <p:txBody>
          <a:bodyPr/>
          <a:lstStyle/>
          <a:p>
            <a:r>
              <a:rPr lang="it-IT" dirty="0" err="1" smtClean="0"/>
              <a:t>Updating</a:t>
            </a:r>
            <a:r>
              <a:rPr lang="it-IT" dirty="0" smtClean="0"/>
              <a:t> </a:t>
            </a:r>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r>
              <a:rPr lang="en-US" dirty="0" smtClean="0"/>
              <a:t>Our surveys show that in most countries research and educational training are closely linked, as both are typically carried out in universities even if there are no specific professorships or chairs for AD experts. </a:t>
            </a:r>
            <a:endParaRPr lang="it-IT" dirty="0" smtClean="0"/>
          </a:p>
          <a:p>
            <a:pPr>
              <a:buNone/>
            </a:pPr>
            <a:r>
              <a:rPr lang="en-US" dirty="0" smtClean="0"/>
              <a:t> </a:t>
            </a:r>
            <a:endParaRPr lang="it-IT" dirty="0" smtClean="0"/>
          </a:p>
          <a:p>
            <a:r>
              <a:rPr lang="en-US" dirty="0" smtClean="0"/>
              <a:t>Generally speaking, it is safe to say that AD is only very rarely part of the curriculum at higher education level. </a:t>
            </a:r>
          </a:p>
          <a:p>
            <a:r>
              <a:rPr lang="en-US" dirty="0" smtClean="0">
                <a:solidFill>
                  <a:srgbClr val="FFC000"/>
                </a:solidFill>
              </a:rPr>
              <a:t>New courses and modules based on ADLAB findings are being introduced in Italy, Poland, Flanders and Spain</a:t>
            </a:r>
          </a:p>
          <a:p>
            <a:endParaRPr lang="en-US" dirty="0" smtClean="0"/>
          </a:p>
          <a:p>
            <a:r>
              <a:rPr lang="en-US" dirty="0" smtClean="0"/>
              <a:t>Sometimes training is offered in seminars taught by professionals, or available in-house within companies or on-line (</a:t>
            </a:r>
            <a:r>
              <a:rPr lang="en-US" dirty="0" err="1" smtClean="0"/>
              <a:t>Senza</a:t>
            </a:r>
            <a:r>
              <a:rPr lang="en-US" dirty="0" smtClean="0"/>
              <a:t> </a:t>
            </a:r>
            <a:r>
              <a:rPr lang="en-US" dirty="0" err="1" smtClean="0"/>
              <a:t>Barriere</a:t>
            </a:r>
            <a:r>
              <a:rPr lang="en-US" dirty="0" smtClean="0"/>
              <a:t>).</a:t>
            </a:r>
            <a:endParaRPr lang="it-IT" dirty="0" smtClean="0"/>
          </a:p>
          <a:p>
            <a:endParaRPr lang="it-IT" dirty="0"/>
          </a:p>
        </p:txBody>
      </p:sp>
      <p:sp>
        <p:nvSpPr>
          <p:cNvPr id="2" name="Titolo 1"/>
          <p:cNvSpPr>
            <a:spLocks noGrp="1"/>
          </p:cNvSpPr>
          <p:nvPr>
            <p:ph type="title"/>
          </p:nvPr>
        </p:nvSpPr>
        <p:spPr/>
        <p:txBody>
          <a:bodyPr/>
          <a:lstStyle/>
          <a:p>
            <a:r>
              <a:rPr lang="en-GB" dirty="0" smtClean="0"/>
              <a:t>AD research and training</a:t>
            </a:r>
            <a:endParaRPr lang="it-I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marL="68580" indent="0">
              <a:buNone/>
            </a:pPr>
            <a:r>
              <a:rPr lang="en-US" dirty="0" smtClean="0"/>
              <a:t>investigating the position of national and local blind associations regarding audio description, especially in terms of their lobbying power in promoting the practice. </a:t>
            </a:r>
          </a:p>
          <a:p>
            <a:pPr marL="68580" indent="0">
              <a:buNone/>
            </a:pPr>
            <a:endParaRPr lang="en-US" dirty="0" smtClean="0"/>
          </a:p>
          <a:p>
            <a:pPr marL="68580" indent="0">
              <a:buNone/>
            </a:pPr>
            <a:r>
              <a:rPr lang="en-US" dirty="0" smtClean="0"/>
              <a:t>the report includes a list of organizations for each charted country with very varied and detailed answers provided by each. </a:t>
            </a:r>
          </a:p>
          <a:p>
            <a:pPr marL="68580" indent="0">
              <a:buNone/>
            </a:pPr>
            <a:endParaRPr lang="en-US" dirty="0" smtClean="0"/>
          </a:p>
          <a:p>
            <a:pPr marL="68580" indent="0">
              <a:buNone/>
            </a:pPr>
            <a:r>
              <a:rPr lang="en-US" dirty="0" smtClean="0"/>
              <a:t>the trend seems to confirm the great importance ascribed to AD by each and every organization, even though their involvement and lobbying power varies and more cooperation is called for.  </a:t>
            </a:r>
            <a:endParaRPr lang="it-IT" dirty="0"/>
          </a:p>
        </p:txBody>
      </p:sp>
      <p:sp>
        <p:nvSpPr>
          <p:cNvPr id="2" name="Titolo 1"/>
          <p:cNvSpPr>
            <a:spLocks noGrp="1"/>
          </p:cNvSpPr>
          <p:nvPr>
            <p:ph type="title"/>
          </p:nvPr>
        </p:nvSpPr>
        <p:spPr/>
        <p:txBody>
          <a:bodyPr/>
          <a:lstStyle/>
          <a:p>
            <a:r>
              <a:rPr lang="de-DE" dirty="0" smtClean="0"/>
              <a:t>User </a:t>
            </a:r>
            <a:r>
              <a:rPr lang="de-DE" dirty="0" err="1" smtClean="0"/>
              <a:t>reception</a:t>
            </a:r>
            <a:r>
              <a:rPr lang="de-DE" dirty="0" smtClean="0"/>
              <a:t> </a:t>
            </a:r>
            <a:r>
              <a:rPr lang="de-DE" dirty="0" err="1" smtClean="0"/>
              <a:t>studies</a:t>
            </a:r>
            <a:r>
              <a:rPr lang="it-IT" dirty="0" smtClean="0"/>
              <a:t/>
            </a:r>
            <a:br>
              <a:rPr lang="it-IT" dirty="0" smtClean="0"/>
            </a:br>
            <a:endParaRPr lang="it-IT" dirty="0"/>
          </a:p>
        </p:txBody>
      </p:sp>
      <p:sp>
        <p:nvSpPr>
          <p:cNvPr id="4" name="Rettangolo 3"/>
          <p:cNvSpPr/>
          <p:nvPr/>
        </p:nvSpPr>
        <p:spPr>
          <a:xfrm>
            <a:off x="2286000" y="3105835"/>
            <a:ext cx="4572000" cy="369332"/>
          </a:xfrm>
          <a:prstGeom prst="rect">
            <a:avLst/>
          </a:prstGeom>
        </p:spPr>
        <p:txBody>
          <a:bodyPr>
            <a:spAutoFit/>
          </a:bodyPr>
          <a:lstStyle/>
          <a:p>
            <a:endParaRPr lang="it-I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marL="0" indent="0">
              <a:buNone/>
            </a:pPr>
            <a:r>
              <a:rPr lang="en-US" dirty="0" smtClean="0"/>
              <a:t>The general conclusion is that AD is still a media access practice lacking critical mass in terminology, practice, and training</a:t>
            </a:r>
          </a:p>
          <a:p>
            <a:pPr marL="0" indent="0">
              <a:buNone/>
            </a:pPr>
            <a:r>
              <a:rPr lang="en-US" dirty="0" smtClean="0"/>
              <a:t>Raising awareness at all levels is the first recommendation made by the ITU Audiovisual Media Focus Group, and ADLAB attempted to take forward this recommendation leading to its work on creating guidelines and curricula, and on promoting the practice of audio description whenever and wherever possible.</a:t>
            </a:r>
            <a:endParaRPr lang="it-IT" dirty="0"/>
          </a:p>
        </p:txBody>
      </p:sp>
      <p:sp>
        <p:nvSpPr>
          <p:cNvPr id="2" name="Titolo 1"/>
          <p:cNvSpPr>
            <a:spLocks noGrp="1"/>
          </p:cNvSpPr>
          <p:nvPr>
            <p:ph type="title"/>
          </p:nvPr>
        </p:nvSpPr>
        <p:spPr/>
        <p:txBody>
          <a:bodyPr/>
          <a:lstStyle/>
          <a:p>
            <a:r>
              <a:rPr lang="it-IT" dirty="0" smtClean="0"/>
              <a:t>REPORT </a:t>
            </a:r>
            <a:r>
              <a:rPr lang="it-IT" dirty="0" err="1" smtClean="0"/>
              <a:t>Conclusions</a:t>
            </a:r>
            <a:endParaRPr lang="it-IT" dirty="0"/>
          </a:p>
        </p:txBody>
      </p:sp>
    </p:spTree>
    <p:extLst>
      <p:ext uri="{BB962C8B-B14F-4D97-AF65-F5344CB8AC3E}">
        <p14:creationId xmlns:p14="http://schemas.microsoft.com/office/powerpoint/2010/main" xmlns="" val="36484962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a:xfrm>
            <a:off x="0" y="188913"/>
            <a:ext cx="7756525" cy="792162"/>
          </a:xfrm>
        </p:spPr>
        <p:txBody>
          <a:bodyPr/>
          <a:lstStyle/>
          <a:p>
            <a:r>
              <a:rPr lang="it-IT" dirty="0" smtClean="0"/>
              <a:t>Work package 2</a:t>
            </a:r>
            <a:endParaRPr lang="it-IT" dirty="0"/>
          </a:p>
        </p:txBody>
      </p:sp>
      <p:sp>
        <p:nvSpPr>
          <p:cNvPr id="3" name="Segnaposto contenuto 2"/>
          <p:cNvSpPr>
            <a:spLocks noGrp="1"/>
          </p:cNvSpPr>
          <p:nvPr>
            <p:ph idx="4294967295"/>
          </p:nvPr>
        </p:nvSpPr>
        <p:spPr>
          <a:xfrm>
            <a:off x="0" y="1268413"/>
            <a:ext cx="8229600" cy="4857750"/>
          </a:xfrm>
        </p:spPr>
        <p:txBody>
          <a:bodyPr>
            <a:normAutofit/>
          </a:bodyPr>
          <a:lstStyle/>
          <a:p>
            <a:r>
              <a:rPr lang="it-IT" sz="1800" dirty="0" smtClean="0">
                <a:latin typeface="Times New Roman" pitchFamily="18" charset="0"/>
                <a:cs typeface="Times New Roman" pitchFamily="18" charset="0"/>
              </a:rPr>
              <a:t>	An </a:t>
            </a:r>
            <a:r>
              <a:rPr lang="it-IT" sz="1800" dirty="0" err="1" smtClean="0">
                <a:latin typeface="Times New Roman" pitchFamily="18" charset="0"/>
                <a:cs typeface="Times New Roman" pitchFamily="18" charset="0"/>
              </a:rPr>
              <a:t>extensive</a:t>
            </a:r>
            <a:r>
              <a:rPr lang="it-IT" sz="1800" dirty="0" smtClean="0">
                <a:latin typeface="Times New Roman" pitchFamily="18" charset="0"/>
                <a:cs typeface="Times New Roman" pitchFamily="18" charset="0"/>
              </a:rPr>
              <a:t> text </a:t>
            </a:r>
            <a:r>
              <a:rPr lang="it-IT" sz="1800" dirty="0" err="1" smtClean="0">
                <a:latin typeface="Times New Roman" pitchFamily="18" charset="0"/>
                <a:cs typeface="Times New Roman" pitchFamily="18" charset="0"/>
              </a:rPr>
              <a:t>analysis</a:t>
            </a:r>
            <a:r>
              <a:rPr lang="it-IT" sz="1800" dirty="0" smtClean="0">
                <a:latin typeface="Times New Roman" pitchFamily="18" charset="0"/>
                <a:cs typeface="Times New Roman" pitchFamily="18" charset="0"/>
              </a:rPr>
              <a:t> </a:t>
            </a:r>
            <a:r>
              <a:rPr lang="it-IT" sz="1800" dirty="0" err="1" smtClean="0">
                <a:latin typeface="Times New Roman" pitchFamily="18" charset="0"/>
                <a:cs typeface="Times New Roman" pitchFamily="18" charset="0"/>
              </a:rPr>
              <a:t>was</a:t>
            </a:r>
            <a:r>
              <a:rPr lang="it-IT" sz="1800" dirty="0" smtClean="0">
                <a:latin typeface="Times New Roman" pitchFamily="18" charset="0"/>
                <a:cs typeface="Times New Roman" pitchFamily="18" charset="0"/>
              </a:rPr>
              <a:t> </a:t>
            </a:r>
            <a:r>
              <a:rPr lang="it-IT" sz="1800" dirty="0" err="1" smtClean="0">
                <a:latin typeface="Times New Roman" pitchFamily="18" charset="0"/>
                <a:cs typeface="Times New Roman" pitchFamily="18" charset="0"/>
              </a:rPr>
              <a:t>carried</a:t>
            </a:r>
            <a:r>
              <a:rPr lang="it-IT" sz="1800" dirty="0" smtClean="0">
                <a:latin typeface="Times New Roman" pitchFamily="18" charset="0"/>
                <a:cs typeface="Times New Roman" pitchFamily="18" charset="0"/>
              </a:rPr>
              <a:t> out on the film </a:t>
            </a:r>
            <a:r>
              <a:rPr lang="it-IT" sz="1800" i="1" dirty="0" err="1" smtClean="0">
                <a:latin typeface="Times New Roman" pitchFamily="18" charset="0"/>
                <a:cs typeface="Times New Roman" pitchFamily="18" charset="0"/>
              </a:rPr>
              <a:t>Inglourious</a:t>
            </a:r>
            <a:r>
              <a:rPr lang="it-IT" sz="1800" i="1" dirty="0" smtClean="0">
                <a:latin typeface="Times New Roman" pitchFamily="18" charset="0"/>
                <a:cs typeface="Times New Roman" pitchFamily="18" charset="0"/>
              </a:rPr>
              <a:t> </a:t>
            </a:r>
            <a:r>
              <a:rPr lang="it-IT" sz="1800" i="1" dirty="0" err="1" smtClean="0">
                <a:latin typeface="Times New Roman" pitchFamily="18" charset="0"/>
                <a:cs typeface="Times New Roman" pitchFamily="18" charset="0"/>
              </a:rPr>
              <a:t>Basterds</a:t>
            </a:r>
            <a:r>
              <a:rPr lang="it-IT" sz="1800" i="1" dirty="0" smtClean="0">
                <a:latin typeface="Times New Roman" pitchFamily="18" charset="0"/>
                <a:cs typeface="Times New Roman" pitchFamily="18" charset="0"/>
              </a:rPr>
              <a:t> </a:t>
            </a:r>
            <a:r>
              <a:rPr lang="it-IT" sz="1800" dirty="0" smtClean="0">
                <a:latin typeface="Times New Roman" pitchFamily="18" charset="0"/>
                <a:cs typeface="Times New Roman" pitchFamily="18" charset="0"/>
              </a:rPr>
              <a:t>by </a:t>
            </a:r>
            <a:r>
              <a:rPr lang="it-IT" sz="1800" dirty="0" err="1" smtClean="0">
                <a:latin typeface="Times New Roman" pitchFamily="18" charset="0"/>
                <a:cs typeface="Times New Roman" pitchFamily="18" charset="0"/>
              </a:rPr>
              <a:t>all</a:t>
            </a:r>
            <a:r>
              <a:rPr lang="it-IT" sz="1800" dirty="0" smtClean="0">
                <a:latin typeface="Times New Roman" pitchFamily="18" charset="0"/>
                <a:cs typeface="Times New Roman" pitchFamily="18" charset="0"/>
              </a:rPr>
              <a:t> </a:t>
            </a:r>
            <a:r>
              <a:rPr lang="it-IT" sz="1800" dirty="0" err="1" smtClean="0">
                <a:latin typeface="Times New Roman" pitchFamily="18" charset="0"/>
                <a:cs typeface="Times New Roman" pitchFamily="18" charset="0"/>
              </a:rPr>
              <a:t>partners</a:t>
            </a:r>
            <a:r>
              <a:rPr lang="it-IT" sz="1800" dirty="0" smtClean="0">
                <a:latin typeface="Times New Roman" pitchFamily="18" charset="0"/>
                <a:cs typeface="Times New Roman" pitchFamily="18" charset="0"/>
              </a:rPr>
              <a:t>, and </a:t>
            </a:r>
            <a:r>
              <a:rPr lang="it-IT" sz="1800" dirty="0" err="1" smtClean="0">
                <a:latin typeface="Times New Roman" pitchFamily="18" charset="0"/>
                <a:cs typeface="Times New Roman" pitchFamily="18" charset="0"/>
              </a:rPr>
              <a:t>coordinated</a:t>
            </a:r>
            <a:r>
              <a:rPr lang="it-IT" sz="1800" dirty="0" smtClean="0">
                <a:latin typeface="Times New Roman" pitchFamily="18" charset="0"/>
                <a:cs typeface="Times New Roman" pitchFamily="18" charset="0"/>
              </a:rPr>
              <a:t> by UAB.</a:t>
            </a:r>
          </a:p>
          <a:p>
            <a:r>
              <a:rPr lang="it-IT" sz="1800" dirty="0" smtClean="0">
                <a:latin typeface="Times New Roman" pitchFamily="18" charset="0"/>
                <a:cs typeface="Times New Roman" pitchFamily="18" charset="0"/>
              </a:rPr>
              <a:t>	The film </a:t>
            </a:r>
            <a:r>
              <a:rPr lang="it-IT" sz="1800" dirty="0" err="1" smtClean="0">
                <a:latin typeface="Times New Roman" pitchFamily="18" charset="0"/>
                <a:cs typeface="Times New Roman" pitchFamily="18" charset="0"/>
              </a:rPr>
              <a:t>was</a:t>
            </a:r>
            <a:r>
              <a:rPr lang="it-IT" sz="1800" dirty="0" smtClean="0">
                <a:latin typeface="Times New Roman" pitchFamily="18" charset="0"/>
                <a:cs typeface="Times New Roman" pitchFamily="18" charset="0"/>
              </a:rPr>
              <a:t> </a:t>
            </a:r>
            <a:r>
              <a:rPr lang="it-IT" sz="1800" dirty="0" err="1" smtClean="0">
                <a:latin typeface="Times New Roman" pitchFamily="18" charset="0"/>
                <a:cs typeface="Times New Roman" pitchFamily="18" charset="0"/>
              </a:rPr>
              <a:t>chosen</a:t>
            </a:r>
            <a:r>
              <a:rPr lang="it-IT" sz="1800" dirty="0" smtClean="0">
                <a:latin typeface="Times New Roman" pitchFamily="18" charset="0"/>
                <a:cs typeface="Times New Roman" pitchFamily="18" charset="0"/>
              </a:rPr>
              <a:t> </a:t>
            </a:r>
            <a:r>
              <a:rPr lang="it-IT" sz="1800" dirty="0" err="1" smtClean="0">
                <a:latin typeface="Times New Roman" pitchFamily="18" charset="0"/>
                <a:cs typeface="Times New Roman" pitchFamily="18" charset="0"/>
              </a:rPr>
              <a:t>because</a:t>
            </a:r>
            <a:r>
              <a:rPr lang="it-IT" sz="1800" dirty="0" smtClean="0">
                <a:latin typeface="Times New Roman" pitchFamily="18" charset="0"/>
                <a:cs typeface="Times New Roman" pitchFamily="18" charset="0"/>
              </a:rPr>
              <a:t> </a:t>
            </a:r>
            <a:r>
              <a:rPr lang="it-IT" sz="1800" dirty="0" err="1" smtClean="0">
                <a:latin typeface="Times New Roman" pitchFamily="18" charset="0"/>
                <a:cs typeface="Times New Roman" pitchFamily="18" charset="0"/>
              </a:rPr>
              <a:t>ot</a:t>
            </a:r>
            <a:r>
              <a:rPr lang="it-IT" sz="1800" dirty="0" smtClean="0">
                <a:latin typeface="Times New Roman" pitchFamily="18" charset="0"/>
                <a:cs typeface="Times New Roman" pitchFamily="18" charset="0"/>
              </a:rPr>
              <a:t> </a:t>
            </a:r>
            <a:r>
              <a:rPr lang="it-IT" sz="1800" dirty="0" err="1" smtClean="0">
                <a:latin typeface="Times New Roman" pitchFamily="18" charset="0"/>
                <a:cs typeface="Times New Roman" pitchFamily="18" charset="0"/>
              </a:rPr>
              <a:t>its</a:t>
            </a:r>
            <a:r>
              <a:rPr lang="it-IT" sz="1800" dirty="0" smtClean="0">
                <a:latin typeface="Times New Roman" pitchFamily="18" charset="0"/>
                <a:cs typeface="Times New Roman" pitchFamily="18" charset="0"/>
              </a:rPr>
              <a:t> </a:t>
            </a:r>
            <a:r>
              <a:rPr lang="it-IT" sz="1800" dirty="0" err="1" smtClean="0">
                <a:latin typeface="Times New Roman" pitchFamily="18" charset="0"/>
                <a:cs typeface="Times New Roman" pitchFamily="18" charset="0"/>
              </a:rPr>
              <a:t>myriad</a:t>
            </a:r>
            <a:r>
              <a:rPr lang="it-IT" sz="1800" dirty="0" smtClean="0">
                <a:latin typeface="Times New Roman" pitchFamily="18" charset="0"/>
                <a:cs typeface="Times New Roman" pitchFamily="18" charset="0"/>
              </a:rPr>
              <a:t> </a:t>
            </a:r>
            <a:r>
              <a:rPr lang="it-IT" sz="1800" dirty="0" err="1" smtClean="0">
                <a:latin typeface="Times New Roman" pitchFamily="18" charset="0"/>
                <a:cs typeface="Times New Roman" pitchFamily="18" charset="0"/>
              </a:rPr>
              <a:t>varied</a:t>
            </a:r>
            <a:r>
              <a:rPr lang="it-IT" sz="1800" dirty="0" smtClean="0">
                <a:latin typeface="Times New Roman" pitchFamily="18" charset="0"/>
                <a:cs typeface="Times New Roman" pitchFamily="18" charset="0"/>
              </a:rPr>
              <a:t> </a:t>
            </a:r>
            <a:r>
              <a:rPr lang="it-IT" sz="1800" dirty="0" err="1" smtClean="0">
                <a:latin typeface="Times New Roman" pitchFamily="18" charset="0"/>
                <a:cs typeface="Times New Roman" pitchFamily="18" charset="0"/>
              </a:rPr>
              <a:t>features</a:t>
            </a:r>
            <a:r>
              <a:rPr lang="it-IT" sz="1800" dirty="0" smtClean="0">
                <a:latin typeface="Times New Roman" pitchFamily="18" charset="0"/>
                <a:cs typeface="Times New Roman" pitchFamily="18" charset="0"/>
              </a:rPr>
              <a:t>, </a:t>
            </a:r>
            <a:r>
              <a:rPr lang="it-IT" sz="1800" dirty="0" err="1" smtClean="0">
                <a:latin typeface="Times New Roman" pitchFamily="18" charset="0"/>
                <a:cs typeface="Times New Roman" pitchFamily="18" charset="0"/>
              </a:rPr>
              <a:t>its</a:t>
            </a:r>
            <a:r>
              <a:rPr lang="it-IT" sz="1800" dirty="0" smtClean="0">
                <a:latin typeface="Times New Roman" pitchFamily="18" charset="0"/>
                <a:cs typeface="Times New Roman" pitchFamily="18" charset="0"/>
              </a:rPr>
              <a:t> </a:t>
            </a:r>
            <a:r>
              <a:rPr lang="it-IT" sz="1800" dirty="0" err="1" smtClean="0">
                <a:latin typeface="Times New Roman" pitchFamily="18" charset="0"/>
                <a:cs typeface="Times New Roman" pitchFamily="18" charset="0"/>
              </a:rPr>
              <a:t>connections</a:t>
            </a:r>
            <a:r>
              <a:rPr lang="it-IT" sz="1800" dirty="0" smtClean="0">
                <a:latin typeface="Times New Roman" pitchFamily="18" charset="0"/>
                <a:cs typeface="Times New Roman" pitchFamily="18" charset="0"/>
              </a:rPr>
              <a:t> to </a:t>
            </a:r>
            <a:r>
              <a:rPr lang="it-IT" sz="1800" dirty="0" err="1" smtClean="0">
                <a:latin typeface="Times New Roman" pitchFamily="18" charset="0"/>
                <a:cs typeface="Times New Roman" pitchFamily="18" charset="0"/>
              </a:rPr>
              <a:t>other</a:t>
            </a:r>
            <a:r>
              <a:rPr lang="it-IT" sz="1800" dirty="0" smtClean="0">
                <a:latin typeface="Times New Roman" pitchFamily="18" charset="0"/>
                <a:cs typeface="Times New Roman" pitchFamily="18" charset="0"/>
              </a:rPr>
              <a:t> </a:t>
            </a:r>
            <a:r>
              <a:rPr lang="it-IT" sz="1800" dirty="0" err="1" smtClean="0">
                <a:latin typeface="Times New Roman" pitchFamily="18" charset="0"/>
                <a:cs typeface="Times New Roman" pitchFamily="18" charset="0"/>
              </a:rPr>
              <a:t>films</a:t>
            </a:r>
            <a:r>
              <a:rPr lang="it-IT" sz="1800" dirty="0" smtClean="0">
                <a:latin typeface="Times New Roman" pitchFamily="18" charset="0"/>
                <a:cs typeface="Times New Roman" pitchFamily="18" charset="0"/>
              </a:rPr>
              <a:t> and </a:t>
            </a:r>
            <a:r>
              <a:rPr lang="it-IT" sz="1800" dirty="0" err="1" smtClean="0">
                <a:latin typeface="Times New Roman" pitchFamily="18" charset="0"/>
                <a:cs typeface="Times New Roman" pitchFamily="18" charset="0"/>
              </a:rPr>
              <a:t>genres</a:t>
            </a:r>
            <a:r>
              <a:rPr lang="it-IT" sz="1800" dirty="0" smtClean="0">
                <a:latin typeface="Times New Roman" pitchFamily="18" charset="0"/>
                <a:cs typeface="Times New Roman" pitchFamily="18" charset="0"/>
              </a:rPr>
              <a:t>, </a:t>
            </a:r>
            <a:r>
              <a:rPr lang="it-IT" sz="1800" dirty="0" err="1" smtClean="0">
                <a:latin typeface="Times New Roman" pitchFamily="18" charset="0"/>
                <a:cs typeface="Times New Roman" pitchFamily="18" charset="0"/>
              </a:rPr>
              <a:t>its</a:t>
            </a:r>
            <a:r>
              <a:rPr lang="it-IT" sz="1800" dirty="0" smtClean="0">
                <a:latin typeface="Times New Roman" pitchFamily="18" charset="0"/>
                <a:cs typeface="Times New Roman" pitchFamily="18" charset="0"/>
              </a:rPr>
              <a:t> use of </a:t>
            </a:r>
            <a:r>
              <a:rPr lang="it-IT" sz="1800" dirty="0" err="1" smtClean="0">
                <a:latin typeface="Times New Roman" pitchFamily="18" charset="0"/>
                <a:cs typeface="Times New Roman" pitchFamily="18" charset="0"/>
              </a:rPr>
              <a:t>several</a:t>
            </a:r>
            <a:r>
              <a:rPr lang="it-IT" sz="1800" dirty="0" smtClean="0">
                <a:latin typeface="Times New Roman" pitchFamily="18" charset="0"/>
                <a:cs typeface="Times New Roman" pitchFamily="18" charset="0"/>
              </a:rPr>
              <a:t> </a:t>
            </a:r>
            <a:r>
              <a:rPr lang="it-IT" sz="1800" dirty="0" err="1" smtClean="0">
                <a:latin typeface="Times New Roman" pitchFamily="18" charset="0"/>
                <a:cs typeface="Times New Roman" pitchFamily="18" charset="0"/>
              </a:rPr>
              <a:t>languages</a:t>
            </a:r>
            <a:r>
              <a:rPr lang="it-IT" sz="1800" dirty="0" smtClean="0">
                <a:latin typeface="Times New Roman" pitchFamily="18" charset="0"/>
                <a:cs typeface="Times New Roman" pitchFamily="18" charset="0"/>
              </a:rPr>
              <a:t> and </a:t>
            </a:r>
            <a:r>
              <a:rPr lang="it-IT" sz="1800" dirty="0" err="1" smtClean="0">
                <a:latin typeface="Times New Roman" pitchFamily="18" charset="0"/>
                <a:cs typeface="Times New Roman" pitchFamily="18" charset="0"/>
              </a:rPr>
              <a:t>basically</a:t>
            </a:r>
            <a:r>
              <a:rPr lang="it-IT" sz="1800" dirty="0" smtClean="0">
                <a:latin typeface="Times New Roman" pitchFamily="18" charset="0"/>
                <a:cs typeface="Times New Roman" pitchFamily="18" charset="0"/>
              </a:rPr>
              <a:t> </a:t>
            </a:r>
            <a:r>
              <a:rPr lang="it-IT" sz="1800" dirty="0" err="1" smtClean="0">
                <a:latin typeface="Times New Roman" pitchFamily="18" charset="0"/>
                <a:cs typeface="Times New Roman" pitchFamily="18" charset="0"/>
              </a:rPr>
              <a:t>because</a:t>
            </a:r>
            <a:r>
              <a:rPr lang="it-IT" sz="1800" dirty="0" smtClean="0">
                <a:latin typeface="Times New Roman" pitchFamily="18" charset="0"/>
                <a:cs typeface="Times New Roman" pitchFamily="18" charset="0"/>
              </a:rPr>
              <a:t> of </a:t>
            </a:r>
            <a:r>
              <a:rPr lang="it-IT" sz="1800" dirty="0" err="1" smtClean="0">
                <a:latin typeface="Times New Roman" pitchFamily="18" charset="0"/>
                <a:cs typeface="Times New Roman" pitchFamily="18" charset="0"/>
              </a:rPr>
              <a:t>its</a:t>
            </a:r>
            <a:r>
              <a:rPr lang="it-IT" sz="1800" dirty="0" smtClean="0">
                <a:latin typeface="Times New Roman" pitchFamily="18" charset="0"/>
                <a:cs typeface="Times New Roman" pitchFamily="18" charset="0"/>
              </a:rPr>
              <a:t> </a:t>
            </a:r>
            <a:r>
              <a:rPr lang="it-IT" sz="1800" dirty="0" err="1" smtClean="0">
                <a:latin typeface="Times New Roman" pitchFamily="18" charset="0"/>
                <a:cs typeface="Times New Roman" pitchFamily="18" charset="0"/>
              </a:rPr>
              <a:t>extreme</a:t>
            </a:r>
            <a:r>
              <a:rPr lang="it-IT" sz="1800" dirty="0" smtClean="0">
                <a:latin typeface="Times New Roman" pitchFamily="18" charset="0"/>
                <a:cs typeface="Times New Roman" pitchFamily="18" charset="0"/>
              </a:rPr>
              <a:t> </a:t>
            </a:r>
            <a:r>
              <a:rPr lang="it-IT" sz="1800" dirty="0" err="1" smtClean="0">
                <a:latin typeface="Times New Roman" pitchFamily="18" charset="0"/>
                <a:cs typeface="Times New Roman" pitchFamily="18" charset="0"/>
              </a:rPr>
              <a:t>difficulty</a:t>
            </a:r>
            <a:r>
              <a:rPr lang="it-IT" sz="1800" dirty="0" smtClean="0">
                <a:latin typeface="Times New Roman" pitchFamily="18" charset="0"/>
                <a:cs typeface="Times New Roman" pitchFamily="18" charset="0"/>
              </a:rPr>
              <a:t> for the </a:t>
            </a:r>
            <a:r>
              <a:rPr lang="it-IT" sz="1800" dirty="0" err="1" smtClean="0">
                <a:latin typeface="Times New Roman" pitchFamily="18" charset="0"/>
                <a:cs typeface="Times New Roman" pitchFamily="18" charset="0"/>
              </a:rPr>
              <a:t>audiodescriber</a:t>
            </a:r>
            <a:r>
              <a:rPr lang="it-IT" sz="1800" dirty="0" smtClean="0">
                <a:latin typeface="Times New Roman" pitchFamily="18" charset="0"/>
                <a:cs typeface="Times New Roman" pitchFamily="18" charset="0"/>
              </a:rPr>
              <a:t>.</a:t>
            </a:r>
            <a:endParaRPr lang="it-IT" sz="1800" dirty="0">
              <a:latin typeface="Times New Roman" pitchFamily="18" charset="0"/>
              <a:cs typeface="Times New Roman" pitchFamily="18" charset="0"/>
            </a:endParaRPr>
          </a:p>
        </p:txBody>
      </p:sp>
      <p:pic>
        <p:nvPicPr>
          <p:cNvPr id="2050" name="Picture 2" descr="http://www.hdmagazine.it/wp-content/uploads/Bastardi-senza-gloria-Eli-Roth-Donnie-Donowitz_mid.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52255" y="3212976"/>
            <a:ext cx="4105275" cy="352839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9550825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err="1" smtClean="0"/>
              <a:t>This</a:t>
            </a:r>
            <a:r>
              <a:rPr lang="it-IT" dirty="0" smtClean="0"/>
              <a:t> WP </a:t>
            </a:r>
            <a:r>
              <a:rPr lang="it-IT" dirty="0" err="1" smtClean="0"/>
              <a:t>was</a:t>
            </a:r>
            <a:r>
              <a:rPr lang="it-IT" dirty="0" smtClean="0"/>
              <a:t> </a:t>
            </a:r>
            <a:r>
              <a:rPr lang="it-IT" dirty="0" err="1" smtClean="0"/>
              <a:t>to</a:t>
            </a:r>
            <a:r>
              <a:rPr lang="it-IT" dirty="0" smtClean="0"/>
              <a:t> go </a:t>
            </a:r>
            <a:r>
              <a:rPr lang="it-IT" dirty="0" err="1" smtClean="0"/>
              <a:t>beyond</a:t>
            </a:r>
            <a:r>
              <a:rPr lang="it-IT" dirty="0" smtClean="0"/>
              <a:t> </a:t>
            </a:r>
            <a:r>
              <a:rPr lang="it-IT" dirty="0" err="1" smtClean="0"/>
              <a:t>what</a:t>
            </a:r>
            <a:r>
              <a:rPr lang="it-IT" dirty="0" smtClean="0"/>
              <a:t> </a:t>
            </a:r>
            <a:r>
              <a:rPr lang="it-IT" dirty="0" err="1" smtClean="0"/>
              <a:t>had</a:t>
            </a:r>
            <a:r>
              <a:rPr lang="it-IT" dirty="0" smtClean="0"/>
              <a:t> </a:t>
            </a:r>
            <a:r>
              <a:rPr lang="it-IT" dirty="0" err="1" smtClean="0"/>
              <a:t>already</a:t>
            </a:r>
            <a:r>
              <a:rPr lang="it-IT" dirty="0" smtClean="0"/>
              <a:t> </a:t>
            </a:r>
            <a:r>
              <a:rPr lang="it-IT" dirty="0" err="1" smtClean="0"/>
              <a:t>been</a:t>
            </a:r>
            <a:r>
              <a:rPr lang="it-IT" dirty="0" smtClean="0"/>
              <a:t> </a:t>
            </a:r>
            <a:r>
              <a:rPr lang="it-IT" dirty="0" err="1" smtClean="0"/>
              <a:t>investigated</a:t>
            </a:r>
            <a:r>
              <a:rPr lang="it-IT" dirty="0" smtClean="0"/>
              <a:t>, </a:t>
            </a:r>
            <a:r>
              <a:rPr lang="it-IT" dirty="0" err="1" smtClean="0"/>
              <a:t>but</a:t>
            </a:r>
            <a:r>
              <a:rPr lang="it-IT" dirty="0" smtClean="0"/>
              <a:t> </a:t>
            </a:r>
            <a:r>
              <a:rPr lang="it-IT" dirty="0" err="1" smtClean="0"/>
              <a:t>only</a:t>
            </a:r>
            <a:r>
              <a:rPr lang="it-IT" dirty="0" smtClean="0"/>
              <a:t> </a:t>
            </a:r>
            <a:r>
              <a:rPr lang="it-IT" dirty="0" err="1" smtClean="0"/>
              <a:t>partially</a:t>
            </a:r>
            <a:r>
              <a:rPr lang="it-IT" dirty="0" smtClean="0"/>
              <a:t> </a:t>
            </a:r>
            <a:r>
              <a:rPr lang="it-IT" dirty="0" err="1" smtClean="0"/>
              <a:t>answered</a:t>
            </a:r>
            <a:r>
              <a:rPr lang="it-IT" dirty="0" smtClean="0"/>
              <a:t>, </a:t>
            </a:r>
            <a:r>
              <a:rPr lang="it-IT" dirty="0" err="1" smtClean="0"/>
              <a:t>with</a:t>
            </a:r>
            <a:r>
              <a:rPr lang="it-IT" dirty="0" smtClean="0"/>
              <a:t> </a:t>
            </a:r>
            <a:r>
              <a:rPr lang="it-IT" dirty="0" err="1" smtClean="0"/>
              <a:t>regard</a:t>
            </a:r>
            <a:r>
              <a:rPr lang="it-IT" dirty="0" smtClean="0"/>
              <a:t>  </a:t>
            </a:r>
            <a:r>
              <a:rPr lang="it-IT" dirty="0" err="1" smtClean="0"/>
              <a:t>to</a:t>
            </a:r>
            <a:endParaRPr lang="it-IT" dirty="0" smtClean="0"/>
          </a:p>
          <a:p>
            <a:r>
              <a:rPr lang="it-IT" dirty="0" err="1" smtClean="0"/>
              <a:t>What</a:t>
            </a:r>
            <a:r>
              <a:rPr lang="it-IT" dirty="0" smtClean="0"/>
              <a:t> </a:t>
            </a:r>
            <a:r>
              <a:rPr lang="it-IT" dirty="0" err="1" smtClean="0"/>
              <a:t>should</a:t>
            </a:r>
            <a:r>
              <a:rPr lang="it-IT" dirty="0" smtClean="0"/>
              <a:t> </a:t>
            </a:r>
            <a:r>
              <a:rPr lang="it-IT" dirty="0" err="1" smtClean="0"/>
              <a:t>be</a:t>
            </a:r>
            <a:r>
              <a:rPr lang="it-IT" dirty="0" smtClean="0"/>
              <a:t> </a:t>
            </a:r>
            <a:r>
              <a:rPr lang="it-IT" dirty="0" err="1" smtClean="0"/>
              <a:t>described</a:t>
            </a:r>
            <a:r>
              <a:rPr lang="it-IT" dirty="0" smtClean="0"/>
              <a:t>?</a:t>
            </a:r>
          </a:p>
          <a:p>
            <a:r>
              <a:rPr lang="it-IT" dirty="0" err="1" smtClean="0"/>
              <a:t>What</a:t>
            </a:r>
            <a:r>
              <a:rPr lang="it-IT" dirty="0" smtClean="0"/>
              <a:t> </a:t>
            </a:r>
            <a:r>
              <a:rPr lang="it-IT" dirty="0" err="1" smtClean="0"/>
              <a:t>should</a:t>
            </a:r>
            <a:r>
              <a:rPr lang="it-IT" dirty="0" smtClean="0"/>
              <a:t> </a:t>
            </a:r>
            <a:r>
              <a:rPr lang="it-IT" dirty="0" err="1" smtClean="0"/>
              <a:t>not</a:t>
            </a:r>
            <a:r>
              <a:rPr lang="it-IT" dirty="0" smtClean="0"/>
              <a:t> be </a:t>
            </a:r>
            <a:r>
              <a:rPr lang="it-IT" dirty="0" err="1" smtClean="0"/>
              <a:t>described</a:t>
            </a:r>
            <a:r>
              <a:rPr lang="it-IT" dirty="0" smtClean="0"/>
              <a:t>?</a:t>
            </a:r>
          </a:p>
          <a:p>
            <a:r>
              <a:rPr lang="it-IT" dirty="0" err="1" smtClean="0"/>
              <a:t>How</a:t>
            </a:r>
            <a:r>
              <a:rPr lang="it-IT" dirty="0" smtClean="0"/>
              <a:t> </a:t>
            </a:r>
            <a:r>
              <a:rPr lang="it-IT" dirty="0" err="1" smtClean="0"/>
              <a:t>objective</a:t>
            </a:r>
            <a:r>
              <a:rPr lang="it-IT" dirty="0" smtClean="0"/>
              <a:t> </a:t>
            </a:r>
            <a:r>
              <a:rPr lang="it-IT" dirty="0" err="1" smtClean="0"/>
              <a:t>should</a:t>
            </a:r>
            <a:r>
              <a:rPr lang="it-IT" dirty="0" smtClean="0"/>
              <a:t> the </a:t>
            </a:r>
            <a:r>
              <a:rPr lang="it-IT" dirty="0" err="1" smtClean="0"/>
              <a:t>description</a:t>
            </a:r>
            <a:r>
              <a:rPr lang="it-IT" dirty="0" smtClean="0"/>
              <a:t> </a:t>
            </a:r>
            <a:r>
              <a:rPr lang="it-IT" dirty="0" err="1" smtClean="0"/>
              <a:t>be</a:t>
            </a:r>
            <a:r>
              <a:rPr lang="it-IT" dirty="0" smtClean="0"/>
              <a:t>?</a:t>
            </a:r>
            <a:endParaRPr lang="it-IT" dirty="0"/>
          </a:p>
        </p:txBody>
      </p:sp>
      <p:sp>
        <p:nvSpPr>
          <p:cNvPr id="2" name="Titolo 1"/>
          <p:cNvSpPr>
            <a:spLocks noGrp="1"/>
          </p:cNvSpPr>
          <p:nvPr>
            <p:ph type="title"/>
          </p:nvPr>
        </p:nvSpPr>
        <p:spPr/>
        <p:txBody>
          <a:bodyPr/>
          <a:lstStyle/>
          <a:p>
            <a:r>
              <a:rPr lang="it-IT" dirty="0" err="1" smtClean="0"/>
              <a:t>Going</a:t>
            </a:r>
            <a:r>
              <a:rPr lang="it-IT" dirty="0" smtClean="0"/>
              <a:t> </a:t>
            </a:r>
            <a:r>
              <a:rPr lang="it-IT" dirty="0" err="1" smtClean="0"/>
              <a:t>beyond…</a:t>
            </a:r>
            <a:endParaRPr lang="it-IT"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err="1" smtClean="0"/>
              <a:t>Eye-tracking</a:t>
            </a:r>
            <a:r>
              <a:rPr lang="it-IT" dirty="0" smtClean="0"/>
              <a:t> </a:t>
            </a:r>
            <a:r>
              <a:rPr lang="it-IT" dirty="0" err="1" smtClean="0"/>
              <a:t>technology</a:t>
            </a:r>
            <a:endParaRPr lang="it-IT" dirty="0" smtClean="0"/>
          </a:p>
          <a:p>
            <a:r>
              <a:rPr lang="it-IT" dirty="0" err="1" smtClean="0"/>
              <a:t>Psychological</a:t>
            </a:r>
            <a:r>
              <a:rPr lang="it-IT" dirty="0" smtClean="0"/>
              <a:t> </a:t>
            </a:r>
            <a:r>
              <a:rPr lang="it-IT" dirty="0" err="1" smtClean="0"/>
              <a:t>studies</a:t>
            </a:r>
            <a:endParaRPr lang="it-IT" dirty="0" smtClean="0"/>
          </a:p>
          <a:p>
            <a:r>
              <a:rPr lang="it-IT" dirty="0" err="1" smtClean="0"/>
              <a:t>Systemic-functional</a:t>
            </a:r>
            <a:r>
              <a:rPr lang="it-IT" dirty="0" smtClean="0"/>
              <a:t> </a:t>
            </a:r>
            <a:r>
              <a:rPr lang="it-IT" dirty="0" err="1" smtClean="0"/>
              <a:t>linguistics</a:t>
            </a:r>
            <a:endParaRPr lang="it-IT" dirty="0" smtClean="0"/>
          </a:p>
          <a:p>
            <a:r>
              <a:rPr lang="it-IT" dirty="0" err="1" smtClean="0"/>
              <a:t>Bottom-up</a:t>
            </a:r>
            <a:r>
              <a:rPr lang="it-IT" dirty="0" smtClean="0"/>
              <a:t> processing</a:t>
            </a:r>
            <a:endParaRPr lang="it-IT" dirty="0"/>
          </a:p>
        </p:txBody>
      </p:sp>
      <p:sp>
        <p:nvSpPr>
          <p:cNvPr id="2" name="Titolo 1"/>
          <p:cNvSpPr>
            <a:spLocks noGrp="1"/>
          </p:cNvSpPr>
          <p:nvPr>
            <p:ph type="title"/>
          </p:nvPr>
        </p:nvSpPr>
        <p:spPr/>
        <p:txBody>
          <a:bodyPr/>
          <a:lstStyle/>
          <a:p>
            <a:r>
              <a:rPr lang="it-IT" dirty="0" err="1" smtClean="0"/>
              <a:t>How</a:t>
            </a:r>
            <a:r>
              <a:rPr lang="it-IT" dirty="0" smtClean="0"/>
              <a:t>?</a:t>
            </a:r>
            <a:endParaRPr lang="it-IT"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r>
              <a:rPr lang="en-US" dirty="0"/>
              <a:t>Most studies on audiovisual translation in general (</a:t>
            </a:r>
            <a:r>
              <a:rPr lang="en-US" dirty="0" err="1"/>
              <a:t>Perego</a:t>
            </a:r>
            <a:r>
              <a:rPr lang="en-US" dirty="0"/>
              <a:t> 2005, </a:t>
            </a:r>
            <a:r>
              <a:rPr lang="en-US" dirty="0" err="1"/>
              <a:t>Díaz</a:t>
            </a:r>
            <a:r>
              <a:rPr lang="en-US" dirty="0"/>
              <a:t>-Cintas &amp; </a:t>
            </a:r>
            <a:r>
              <a:rPr lang="en-US" dirty="0" err="1"/>
              <a:t>Remael</a:t>
            </a:r>
            <a:r>
              <a:rPr lang="en-US" dirty="0"/>
              <a:t> 2007, Franco, </a:t>
            </a:r>
            <a:r>
              <a:rPr lang="en-US" dirty="0" err="1"/>
              <a:t>Matamala</a:t>
            </a:r>
            <a:r>
              <a:rPr lang="en-US" dirty="0"/>
              <a:t> &amp; </a:t>
            </a:r>
            <a:r>
              <a:rPr lang="en-US" dirty="0" err="1"/>
              <a:t>Orero</a:t>
            </a:r>
            <a:r>
              <a:rPr lang="en-US" dirty="0"/>
              <a:t> 2010, Romero-Fresco 2011) were drafted from a top-down approach. While this is the most common and time effective procedure, it tends to yield the information expected from the onset of the experiment and hypothesis drafted.</a:t>
            </a:r>
            <a:endParaRPr lang="it-IT" dirty="0"/>
          </a:p>
          <a:p>
            <a:r>
              <a:rPr lang="en-US" dirty="0"/>
              <a:t>We have with the EU project a unique and too interesting opportunity to have several countries and experts in the field. We decided to embark </a:t>
            </a:r>
            <a:r>
              <a:rPr lang="en-US" dirty="0" smtClean="0"/>
              <a:t>on </a:t>
            </a:r>
            <a:r>
              <a:rPr lang="en-US" dirty="0"/>
              <a:t>a new and challenging research approach: </a:t>
            </a:r>
            <a:r>
              <a:rPr lang="en-US" dirty="0" smtClean="0"/>
              <a:t>bottom-up</a:t>
            </a:r>
            <a:r>
              <a:rPr lang="en-US" dirty="0"/>
              <a:t>, that is following a user-centric approach, and avoiding </a:t>
            </a:r>
            <a:r>
              <a:rPr lang="en-US" dirty="0" smtClean="0"/>
              <a:t>a pre-determined </a:t>
            </a:r>
            <a:r>
              <a:rPr lang="en-US" dirty="0"/>
              <a:t>outcome. We departed for our research and analysis from one common input: Tarantino’s </a:t>
            </a:r>
            <a:r>
              <a:rPr lang="en-US" i="1" dirty="0"/>
              <a:t>Inglorious </a:t>
            </a:r>
            <a:r>
              <a:rPr lang="en-US" i="1" dirty="0" err="1"/>
              <a:t>Basterds</a:t>
            </a:r>
            <a:r>
              <a:rPr lang="en-US" i="1" dirty="0"/>
              <a:t> </a:t>
            </a:r>
            <a:r>
              <a:rPr lang="en-US" dirty="0"/>
              <a:t>(2009).</a:t>
            </a:r>
            <a:endParaRPr lang="it-IT" dirty="0"/>
          </a:p>
          <a:p>
            <a:endParaRPr lang="it-IT" dirty="0"/>
          </a:p>
        </p:txBody>
      </p:sp>
      <p:sp>
        <p:nvSpPr>
          <p:cNvPr id="2" name="Titolo 1"/>
          <p:cNvSpPr>
            <a:spLocks noGrp="1"/>
          </p:cNvSpPr>
          <p:nvPr>
            <p:ph type="title"/>
          </p:nvPr>
        </p:nvSpPr>
        <p:spPr/>
        <p:txBody>
          <a:bodyPr/>
          <a:lstStyle/>
          <a:p>
            <a:r>
              <a:rPr lang="it-IT" dirty="0" err="1" smtClean="0"/>
              <a:t>Rationale</a:t>
            </a:r>
            <a:r>
              <a:rPr lang="it-IT" dirty="0" smtClean="0"/>
              <a:t> (Orero)</a:t>
            </a:r>
            <a:endParaRPr lang="it-IT" dirty="0"/>
          </a:p>
        </p:txBody>
      </p:sp>
    </p:spTree>
    <p:extLst>
      <p:ext uri="{BB962C8B-B14F-4D97-AF65-F5344CB8AC3E}">
        <p14:creationId xmlns:p14="http://schemas.microsoft.com/office/powerpoint/2010/main" xmlns="" val="28567631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a:xfrm>
            <a:off x="0" y="569913"/>
            <a:ext cx="7756525" cy="1054100"/>
          </a:xfrm>
        </p:spPr>
        <p:txBody>
          <a:bodyPr/>
          <a:lstStyle/>
          <a:p>
            <a:r>
              <a:rPr lang="it-IT" dirty="0" smtClean="0"/>
              <a:t>THE MATRIX</a:t>
            </a:r>
            <a:endParaRPr lang="it-IT" dirty="0"/>
          </a:p>
        </p:txBody>
      </p:sp>
      <p:sp>
        <p:nvSpPr>
          <p:cNvPr id="3" name="Segnaposto contenuto 2"/>
          <p:cNvSpPr>
            <a:spLocks noGrp="1"/>
          </p:cNvSpPr>
          <p:nvPr>
            <p:ph idx="4294967295"/>
          </p:nvPr>
        </p:nvSpPr>
        <p:spPr>
          <a:xfrm>
            <a:off x="1371600" y="1700808"/>
            <a:ext cx="7772400" cy="4655542"/>
          </a:xfrm>
        </p:spPr>
        <p:txBody>
          <a:bodyPr>
            <a:normAutofit/>
          </a:bodyPr>
          <a:lstStyle/>
          <a:p>
            <a:pPr marL="0" indent="0">
              <a:buNone/>
            </a:pPr>
            <a:r>
              <a:rPr lang="it-IT" dirty="0" smtClean="0"/>
              <a:t>Text on screen</a:t>
            </a:r>
          </a:p>
          <a:p>
            <a:pPr marL="0" indent="0">
              <a:buNone/>
            </a:pPr>
            <a:r>
              <a:rPr lang="it-IT" dirty="0" smtClean="0"/>
              <a:t>Music and </a:t>
            </a:r>
            <a:r>
              <a:rPr lang="it-IT" dirty="0" err="1" smtClean="0"/>
              <a:t>sounds</a:t>
            </a:r>
            <a:endParaRPr lang="it-IT" dirty="0" smtClean="0"/>
          </a:p>
          <a:p>
            <a:pPr marL="0" indent="0">
              <a:buNone/>
            </a:pPr>
            <a:r>
              <a:rPr lang="it-IT" dirty="0" err="1" smtClean="0"/>
              <a:t>Intertextual</a:t>
            </a:r>
            <a:r>
              <a:rPr lang="it-IT" dirty="0" smtClean="0"/>
              <a:t> relations</a:t>
            </a:r>
          </a:p>
          <a:p>
            <a:pPr marL="0" indent="0">
              <a:buNone/>
            </a:pPr>
            <a:r>
              <a:rPr lang="it-IT" dirty="0" smtClean="0"/>
              <a:t>Cultural </a:t>
            </a:r>
            <a:r>
              <a:rPr lang="it-IT" dirty="0" err="1" smtClean="0"/>
              <a:t>references</a:t>
            </a:r>
            <a:endParaRPr lang="it-IT" dirty="0" smtClean="0"/>
          </a:p>
          <a:p>
            <a:pPr marL="0" indent="0">
              <a:buNone/>
            </a:pPr>
            <a:r>
              <a:rPr lang="it-IT" dirty="0" err="1" smtClean="0"/>
              <a:t>Secondary</a:t>
            </a:r>
            <a:r>
              <a:rPr lang="it-IT" dirty="0" smtClean="0"/>
              <a:t> </a:t>
            </a:r>
            <a:r>
              <a:rPr lang="it-IT" dirty="0" err="1" smtClean="0"/>
              <a:t>elements</a:t>
            </a:r>
            <a:r>
              <a:rPr lang="it-IT" dirty="0" smtClean="0"/>
              <a:t> (</a:t>
            </a:r>
            <a:r>
              <a:rPr lang="it-IT" dirty="0" err="1" smtClean="0"/>
              <a:t>content</a:t>
            </a:r>
            <a:r>
              <a:rPr lang="it-IT" dirty="0" smtClean="0"/>
              <a:t> </a:t>
            </a:r>
            <a:r>
              <a:rPr lang="it-IT" dirty="0" err="1" smtClean="0"/>
              <a:t>prioritisation</a:t>
            </a:r>
            <a:r>
              <a:rPr lang="it-IT" dirty="0" smtClean="0"/>
              <a:t>)</a:t>
            </a:r>
          </a:p>
          <a:p>
            <a:pPr marL="0" indent="0">
              <a:buNone/>
            </a:pPr>
            <a:r>
              <a:rPr lang="it-IT" dirty="0" err="1" smtClean="0"/>
              <a:t>Gestures</a:t>
            </a:r>
            <a:r>
              <a:rPr lang="it-IT" dirty="0" smtClean="0"/>
              <a:t> and </a:t>
            </a:r>
            <a:r>
              <a:rPr lang="it-IT" dirty="0" err="1" smtClean="0"/>
              <a:t>facial</a:t>
            </a:r>
            <a:r>
              <a:rPr lang="it-IT" dirty="0" smtClean="0"/>
              <a:t> </a:t>
            </a:r>
            <a:r>
              <a:rPr lang="it-IT" dirty="0" err="1" smtClean="0"/>
              <a:t>expressions</a:t>
            </a:r>
            <a:endParaRPr lang="it-IT" dirty="0" smtClean="0"/>
          </a:p>
          <a:p>
            <a:pPr marL="0" indent="0">
              <a:buNone/>
            </a:pPr>
            <a:r>
              <a:rPr lang="it-IT" dirty="0" smtClean="0"/>
              <a:t>Cinema </a:t>
            </a:r>
            <a:r>
              <a:rPr lang="it-IT" dirty="0" err="1" smtClean="0"/>
              <a:t>tools</a:t>
            </a:r>
            <a:r>
              <a:rPr lang="it-IT" dirty="0" smtClean="0"/>
              <a:t>/camera </a:t>
            </a:r>
            <a:r>
              <a:rPr lang="it-IT" dirty="0" err="1" smtClean="0"/>
              <a:t>techniques</a:t>
            </a:r>
            <a:endParaRPr lang="it-IT" dirty="0" smtClean="0"/>
          </a:p>
          <a:p>
            <a:pPr marL="0" indent="0">
              <a:buNone/>
            </a:pPr>
            <a:r>
              <a:rPr lang="it-IT" dirty="0" err="1" smtClean="0"/>
              <a:t>Spatio-temporal</a:t>
            </a:r>
            <a:r>
              <a:rPr lang="it-IT" dirty="0" smtClean="0"/>
              <a:t> </a:t>
            </a:r>
            <a:r>
              <a:rPr lang="it-IT" dirty="0" err="1" smtClean="0"/>
              <a:t>characteristics</a:t>
            </a:r>
            <a:endParaRPr lang="it-IT" dirty="0" smtClean="0"/>
          </a:p>
          <a:p>
            <a:pPr marL="0" indent="0">
              <a:buNone/>
            </a:pPr>
            <a:r>
              <a:rPr lang="it-IT" dirty="0" err="1" smtClean="0"/>
              <a:t>Characters</a:t>
            </a:r>
            <a:r>
              <a:rPr lang="it-IT" dirty="0" smtClean="0"/>
              <a:t> (</a:t>
            </a:r>
            <a:r>
              <a:rPr lang="it-IT" dirty="0" err="1" smtClean="0"/>
              <a:t>describing</a:t>
            </a:r>
            <a:r>
              <a:rPr lang="it-IT" dirty="0" smtClean="0"/>
              <a:t>, </a:t>
            </a:r>
            <a:r>
              <a:rPr lang="it-IT" dirty="0" err="1" smtClean="0"/>
              <a:t>naming</a:t>
            </a:r>
            <a:r>
              <a:rPr lang="it-IT" dirty="0" smtClean="0"/>
              <a:t>, </a:t>
            </a:r>
            <a:r>
              <a:rPr lang="it-IT" dirty="0" err="1" smtClean="0"/>
              <a:t>placing</a:t>
            </a:r>
            <a:r>
              <a:rPr lang="it-IT" dirty="0" smtClean="0"/>
              <a:t>, …)</a:t>
            </a:r>
          </a:p>
          <a:p>
            <a:pPr marL="0" indent="0">
              <a:buNone/>
            </a:pPr>
            <a:r>
              <a:rPr lang="it-IT" dirty="0" smtClean="0"/>
              <a:t>Audio </a:t>
            </a:r>
            <a:r>
              <a:rPr lang="it-IT" dirty="0" err="1" smtClean="0"/>
              <a:t>description</a:t>
            </a:r>
            <a:r>
              <a:rPr lang="it-IT" dirty="0" smtClean="0"/>
              <a:t> </a:t>
            </a:r>
            <a:r>
              <a:rPr lang="it-IT" dirty="0" err="1" smtClean="0"/>
              <a:t>wording</a:t>
            </a:r>
            <a:r>
              <a:rPr lang="it-IT" dirty="0" smtClean="0"/>
              <a:t>, </a:t>
            </a:r>
            <a:r>
              <a:rPr lang="it-IT" dirty="0" err="1" smtClean="0"/>
              <a:t>language</a:t>
            </a:r>
            <a:r>
              <a:rPr lang="it-IT" dirty="0" smtClean="0"/>
              <a:t>, style</a:t>
            </a:r>
            <a:endParaRPr lang="it-IT" dirty="0"/>
          </a:p>
        </p:txBody>
      </p:sp>
    </p:spTree>
    <p:extLst>
      <p:ext uri="{BB962C8B-B14F-4D97-AF65-F5344CB8AC3E}">
        <p14:creationId xmlns:p14="http://schemas.microsoft.com/office/powerpoint/2010/main" xmlns="" val="12144586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873885" y="-355917"/>
            <a:ext cx="5396230" cy="7569835"/>
          </a:xfrm>
          <a:prstGeom prst="rect">
            <a:avLst/>
          </a:prstGeom>
          <a:noFill/>
          <a:ln>
            <a:noFill/>
          </a:ln>
        </p:spPr>
      </p:pic>
    </p:spTree>
    <p:extLst>
      <p:ext uri="{BB962C8B-B14F-4D97-AF65-F5344CB8AC3E}">
        <p14:creationId xmlns:p14="http://schemas.microsoft.com/office/powerpoint/2010/main" xmlns="" val="31913020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a:xfrm>
            <a:off x="0" y="569913"/>
            <a:ext cx="8244408" cy="1054100"/>
          </a:xfrm>
        </p:spPr>
        <p:txBody>
          <a:bodyPr>
            <a:normAutofit fontScale="90000"/>
          </a:bodyPr>
          <a:lstStyle/>
          <a:p>
            <a:r>
              <a:rPr lang="it-IT" dirty="0" smtClean="0"/>
              <a:t>ADLAB. Audio </a:t>
            </a:r>
            <a:r>
              <a:rPr lang="it-IT" dirty="0" err="1" smtClean="0"/>
              <a:t>Description</a:t>
            </a:r>
            <a:r>
              <a:rPr lang="it-IT" dirty="0" smtClean="0"/>
              <a:t> – </a:t>
            </a:r>
            <a:r>
              <a:rPr lang="it-IT" dirty="0" err="1" smtClean="0"/>
              <a:t>lifelong</a:t>
            </a:r>
            <a:r>
              <a:rPr lang="it-IT" dirty="0" smtClean="0"/>
              <a:t> </a:t>
            </a:r>
            <a:r>
              <a:rPr lang="it-IT" dirty="0" err="1" smtClean="0"/>
              <a:t>access</a:t>
            </a:r>
            <a:r>
              <a:rPr lang="it-IT" dirty="0" smtClean="0"/>
              <a:t> for the </a:t>
            </a:r>
            <a:r>
              <a:rPr lang="it-IT" dirty="0" err="1" smtClean="0"/>
              <a:t>blind</a:t>
            </a:r>
            <a:endParaRPr lang="it-IT" dirty="0"/>
          </a:p>
        </p:txBody>
      </p:sp>
      <p:sp>
        <p:nvSpPr>
          <p:cNvPr id="3" name="Segnaposto contenuto 2"/>
          <p:cNvSpPr>
            <a:spLocks noGrp="1"/>
          </p:cNvSpPr>
          <p:nvPr>
            <p:ph idx="4294967295"/>
          </p:nvPr>
        </p:nvSpPr>
        <p:spPr>
          <a:xfrm>
            <a:off x="251520" y="2060575"/>
            <a:ext cx="7992888" cy="3168650"/>
          </a:xfrm>
        </p:spPr>
        <p:txBody>
          <a:bodyPr/>
          <a:lstStyle/>
          <a:p>
            <a:pPr marL="0" indent="0" algn="ctr">
              <a:buNone/>
            </a:pPr>
            <a:endParaRPr lang="it-IT" dirty="0" smtClean="0"/>
          </a:p>
          <a:p>
            <a:pPr marL="0" indent="0" algn="ctr">
              <a:buNone/>
            </a:pPr>
            <a:endParaRPr lang="it-IT" dirty="0" smtClean="0"/>
          </a:p>
          <a:p>
            <a:pPr marL="0" indent="0" algn="ctr">
              <a:buNone/>
            </a:pPr>
            <a:r>
              <a:rPr lang="it-IT" dirty="0" err="1" smtClean="0"/>
              <a:t>European</a:t>
            </a:r>
            <a:r>
              <a:rPr lang="it-IT" dirty="0" smtClean="0"/>
              <a:t> Erasmus </a:t>
            </a:r>
            <a:r>
              <a:rPr lang="it-IT" dirty="0" err="1" smtClean="0"/>
              <a:t>Multilateral</a:t>
            </a:r>
            <a:r>
              <a:rPr lang="it-IT" dirty="0" smtClean="0"/>
              <a:t> </a:t>
            </a:r>
            <a:r>
              <a:rPr lang="it-IT" dirty="0" err="1" smtClean="0"/>
              <a:t>Lifelong</a:t>
            </a:r>
            <a:r>
              <a:rPr lang="it-IT" dirty="0" smtClean="0"/>
              <a:t> Learning </a:t>
            </a:r>
            <a:r>
              <a:rPr lang="it-IT" dirty="0" err="1" smtClean="0"/>
              <a:t>project</a:t>
            </a:r>
            <a:endParaRPr lang="it-IT" dirty="0" smtClean="0"/>
          </a:p>
          <a:p>
            <a:pPr marL="0" indent="0" algn="ctr">
              <a:buNone/>
            </a:pPr>
            <a:r>
              <a:rPr lang="it-IT" dirty="0" smtClean="0"/>
              <a:t>2011-2014</a:t>
            </a:r>
            <a:endParaRPr lang="it-IT" dirty="0"/>
          </a:p>
        </p:txBody>
      </p:sp>
    </p:spTree>
    <p:extLst>
      <p:ext uri="{BB962C8B-B14F-4D97-AF65-F5344CB8AC3E}">
        <p14:creationId xmlns:p14="http://schemas.microsoft.com/office/powerpoint/2010/main" xmlns="" val="194885751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r>
              <a:rPr lang="it-IT" sz="2000" dirty="0" smtClean="0"/>
              <a:t>Logos: 	Universal </a:t>
            </a:r>
            <a:r>
              <a:rPr lang="it-IT" sz="2000" dirty="0" err="1" smtClean="0"/>
              <a:t>Pictures</a:t>
            </a:r>
            <a:endParaRPr lang="it-IT" sz="2000" dirty="0" smtClean="0"/>
          </a:p>
          <a:p>
            <a:pPr marL="1719072" lvl="6" indent="0">
              <a:buNone/>
            </a:pPr>
            <a:r>
              <a:rPr lang="it-IT" sz="2000" dirty="0" smtClean="0"/>
              <a:t>	The </a:t>
            </a:r>
            <a:r>
              <a:rPr lang="it-IT" sz="2000" dirty="0" err="1" smtClean="0"/>
              <a:t>Weinstein</a:t>
            </a:r>
            <a:r>
              <a:rPr lang="it-IT" sz="2000" dirty="0" smtClean="0"/>
              <a:t> company</a:t>
            </a:r>
          </a:p>
          <a:p>
            <a:pPr marL="1719072" lvl="6" indent="0">
              <a:buNone/>
            </a:pPr>
            <a:endParaRPr lang="it-IT" sz="2000" dirty="0" smtClean="0"/>
          </a:p>
          <a:p>
            <a:pPr marL="1719072" lvl="6" indent="0">
              <a:buNone/>
            </a:pPr>
            <a:r>
              <a:rPr lang="it-IT" sz="2000" dirty="0" smtClean="0"/>
              <a:t>Opening </a:t>
            </a:r>
            <a:r>
              <a:rPr lang="it-IT" sz="2000" dirty="0" err="1" smtClean="0"/>
              <a:t>credits</a:t>
            </a:r>
            <a:r>
              <a:rPr lang="it-IT" sz="2000" dirty="0" smtClean="0"/>
              <a:t>/</a:t>
            </a:r>
            <a:r>
              <a:rPr lang="it-IT" sz="2000" dirty="0" err="1" smtClean="0"/>
              <a:t>closing</a:t>
            </a:r>
            <a:r>
              <a:rPr lang="it-IT" sz="2000" dirty="0" smtClean="0"/>
              <a:t> </a:t>
            </a:r>
            <a:r>
              <a:rPr lang="it-IT" sz="2000" dirty="0" err="1" smtClean="0"/>
              <a:t>credits</a:t>
            </a:r>
            <a:r>
              <a:rPr lang="it-IT" sz="2000" dirty="0" smtClean="0"/>
              <a:t>/TITLE</a:t>
            </a:r>
          </a:p>
          <a:p>
            <a:pPr marL="1719072" lvl="6" indent="0">
              <a:buNone/>
            </a:pPr>
            <a:r>
              <a:rPr lang="it-IT" sz="2000" dirty="0" err="1" smtClean="0"/>
              <a:t>Inserts</a:t>
            </a:r>
            <a:r>
              <a:rPr lang="it-IT" sz="2000" dirty="0" smtClean="0"/>
              <a:t>/</a:t>
            </a:r>
            <a:r>
              <a:rPr lang="it-IT" sz="2000" dirty="0" err="1" smtClean="0"/>
              <a:t>Intertitles</a:t>
            </a:r>
            <a:r>
              <a:rPr lang="it-IT" sz="2000" dirty="0" smtClean="0"/>
              <a:t> (e.g. </a:t>
            </a:r>
            <a:r>
              <a:rPr lang="it-IT" sz="2000" dirty="0" err="1" smtClean="0"/>
              <a:t>Kapitel</a:t>
            </a:r>
            <a:r>
              <a:rPr lang="it-IT" sz="2000" dirty="0" smtClean="0"/>
              <a:t> </a:t>
            </a:r>
            <a:r>
              <a:rPr lang="it-IT" sz="2000" dirty="0" err="1" smtClean="0"/>
              <a:t>Eins</a:t>
            </a:r>
            <a:r>
              <a:rPr lang="it-IT" sz="2000" dirty="0" smtClean="0"/>
              <a:t>)</a:t>
            </a:r>
          </a:p>
          <a:p>
            <a:pPr marL="1719072" lvl="6" indent="0">
              <a:buNone/>
            </a:pPr>
            <a:endParaRPr lang="it-IT" sz="2000" dirty="0"/>
          </a:p>
          <a:p>
            <a:pPr marL="1719072" lvl="6" indent="0">
              <a:buNone/>
            </a:pPr>
            <a:r>
              <a:rPr lang="it-IT" sz="2000" dirty="0" err="1" smtClean="0"/>
              <a:t>Inglourious</a:t>
            </a:r>
            <a:r>
              <a:rPr lang="it-IT" sz="2000" dirty="0" smtClean="0"/>
              <a:t> </a:t>
            </a:r>
            <a:r>
              <a:rPr lang="it-IT" sz="2000" dirty="0" err="1" smtClean="0"/>
              <a:t>Basterds</a:t>
            </a:r>
            <a:r>
              <a:rPr lang="it-IT" sz="2000" dirty="0" smtClean="0"/>
              <a:t> </a:t>
            </a:r>
            <a:r>
              <a:rPr lang="it-IT" sz="2000" dirty="0" err="1" smtClean="0"/>
              <a:t>inscription</a:t>
            </a:r>
            <a:r>
              <a:rPr lang="it-IT" sz="2000" dirty="0" smtClean="0"/>
              <a:t> on the </a:t>
            </a:r>
            <a:r>
              <a:rPr lang="it-IT" sz="2000" dirty="0" err="1" smtClean="0"/>
              <a:t>rifle</a:t>
            </a:r>
            <a:endParaRPr lang="it-IT" sz="2000" dirty="0" smtClean="0"/>
          </a:p>
          <a:p>
            <a:pPr marL="1719072" lvl="6" indent="0">
              <a:buNone/>
            </a:pPr>
            <a:r>
              <a:rPr lang="it-IT" sz="2000" dirty="0" err="1" smtClean="0"/>
              <a:t>Names</a:t>
            </a:r>
            <a:r>
              <a:rPr lang="it-IT" sz="2000" dirty="0" smtClean="0"/>
              <a:t> </a:t>
            </a:r>
            <a:r>
              <a:rPr lang="it-IT" sz="2000" dirty="0" err="1" smtClean="0"/>
              <a:t>captioned</a:t>
            </a:r>
            <a:r>
              <a:rPr lang="it-IT" sz="2000" dirty="0" smtClean="0"/>
              <a:t> and </a:t>
            </a:r>
            <a:r>
              <a:rPr lang="it-IT" sz="2000" dirty="0" err="1" smtClean="0"/>
              <a:t>arrowed</a:t>
            </a:r>
            <a:endParaRPr lang="it-IT" sz="2000" dirty="0" smtClean="0"/>
          </a:p>
          <a:p>
            <a:pPr marL="1719072" lvl="6" indent="0">
              <a:buNone/>
            </a:pPr>
            <a:r>
              <a:rPr lang="it-IT" sz="2000" dirty="0" err="1" smtClean="0"/>
              <a:t>Maps</a:t>
            </a:r>
            <a:endParaRPr lang="it-IT" sz="2000" dirty="0" smtClean="0"/>
          </a:p>
          <a:p>
            <a:pPr marL="1719072" lvl="6" indent="0">
              <a:buNone/>
            </a:pPr>
            <a:r>
              <a:rPr lang="it-IT" sz="2000" dirty="0" err="1" smtClean="0"/>
              <a:t>Newspaper</a:t>
            </a:r>
            <a:r>
              <a:rPr lang="it-IT" sz="2000" dirty="0" smtClean="0"/>
              <a:t> </a:t>
            </a:r>
            <a:r>
              <a:rPr lang="it-IT" sz="2000" dirty="0" err="1" smtClean="0"/>
              <a:t>clippings</a:t>
            </a:r>
            <a:endParaRPr lang="it-IT" sz="2000" dirty="0" smtClean="0"/>
          </a:p>
          <a:p>
            <a:pPr marL="1719072" lvl="6" indent="0">
              <a:buNone/>
            </a:pPr>
            <a:r>
              <a:rPr lang="it-IT" sz="2000" dirty="0" smtClean="0"/>
              <a:t>Cinema </a:t>
            </a:r>
            <a:r>
              <a:rPr lang="it-IT" sz="2000" dirty="0" err="1" smtClean="0"/>
              <a:t>lettering</a:t>
            </a:r>
            <a:endParaRPr lang="it-IT" sz="2000" dirty="0" smtClean="0"/>
          </a:p>
          <a:p>
            <a:pPr marL="1719072" lvl="6" indent="0">
              <a:buNone/>
            </a:pPr>
            <a:r>
              <a:rPr lang="it-IT" sz="2000" dirty="0" err="1" smtClean="0"/>
              <a:t>Shoshana’s</a:t>
            </a:r>
            <a:r>
              <a:rPr lang="it-IT" sz="2000" dirty="0" smtClean="0"/>
              <a:t> </a:t>
            </a:r>
            <a:r>
              <a:rPr lang="it-IT" sz="2000" dirty="0" err="1" smtClean="0"/>
              <a:t>passport</a:t>
            </a:r>
            <a:endParaRPr lang="it-IT" sz="2000" dirty="0" smtClean="0"/>
          </a:p>
          <a:p>
            <a:pPr marL="1719072" lvl="6" indent="0">
              <a:buNone/>
            </a:pPr>
            <a:r>
              <a:rPr lang="it-IT" sz="2000" dirty="0" err="1" smtClean="0"/>
              <a:t>Cards</a:t>
            </a:r>
            <a:r>
              <a:rPr lang="it-IT" sz="2000" dirty="0" smtClean="0"/>
              <a:t> </a:t>
            </a:r>
            <a:r>
              <a:rPr lang="it-IT" sz="2000" dirty="0" err="1" smtClean="0"/>
              <a:t>used</a:t>
            </a:r>
            <a:r>
              <a:rPr lang="it-IT" sz="2000" dirty="0" smtClean="0"/>
              <a:t> in game</a:t>
            </a:r>
          </a:p>
          <a:p>
            <a:pPr marL="1719072" lvl="6" indent="0">
              <a:buNone/>
            </a:pPr>
            <a:r>
              <a:rPr lang="it-IT" sz="2000" dirty="0" smtClean="0"/>
              <a:t>The </a:t>
            </a:r>
            <a:r>
              <a:rPr lang="it-IT" sz="2000" dirty="0" err="1" smtClean="0"/>
              <a:t>napkin</a:t>
            </a:r>
            <a:r>
              <a:rPr lang="it-IT" sz="2000" dirty="0" smtClean="0"/>
              <a:t> </a:t>
            </a:r>
            <a:r>
              <a:rPr lang="it-IT" sz="2000" dirty="0" err="1" smtClean="0"/>
              <a:t>signed</a:t>
            </a:r>
            <a:r>
              <a:rPr lang="it-IT" sz="2000" dirty="0" smtClean="0"/>
              <a:t> by </a:t>
            </a:r>
            <a:r>
              <a:rPr lang="it-IT" sz="2000" dirty="0" err="1" smtClean="0"/>
              <a:t>Bridget</a:t>
            </a:r>
            <a:endParaRPr lang="it-IT" sz="2000" dirty="0" smtClean="0"/>
          </a:p>
          <a:p>
            <a:pPr marL="1719072" lvl="6" indent="0">
              <a:buNone/>
            </a:pPr>
            <a:r>
              <a:rPr lang="it-IT" sz="2000" dirty="0" err="1" smtClean="0"/>
              <a:t>Subtitles</a:t>
            </a:r>
            <a:endParaRPr lang="it-IT" sz="2000" dirty="0" smtClean="0"/>
          </a:p>
          <a:p>
            <a:pPr marL="1719072" lvl="6" indent="0">
              <a:buNone/>
            </a:pPr>
            <a:endParaRPr lang="it-IT" sz="2000" dirty="0" smtClean="0"/>
          </a:p>
          <a:p>
            <a:pPr marL="1719072" lvl="6" indent="0" algn="just">
              <a:buNone/>
            </a:pPr>
            <a:endParaRPr lang="it-IT" sz="2000" dirty="0"/>
          </a:p>
        </p:txBody>
      </p:sp>
      <p:sp>
        <p:nvSpPr>
          <p:cNvPr id="2" name="Titolo 1"/>
          <p:cNvSpPr>
            <a:spLocks noGrp="1"/>
          </p:cNvSpPr>
          <p:nvPr>
            <p:ph type="title"/>
          </p:nvPr>
        </p:nvSpPr>
        <p:spPr/>
        <p:txBody>
          <a:bodyPr/>
          <a:lstStyle/>
          <a:p>
            <a:r>
              <a:rPr lang="it-IT" dirty="0" smtClean="0"/>
              <a:t>Text-on-screen</a:t>
            </a:r>
            <a:endParaRPr lang="it-IT" dirty="0"/>
          </a:p>
        </p:txBody>
      </p:sp>
    </p:spTree>
    <p:extLst>
      <p:ext uri="{BB962C8B-B14F-4D97-AF65-F5344CB8AC3E}">
        <p14:creationId xmlns:p14="http://schemas.microsoft.com/office/powerpoint/2010/main" xmlns="" val="28916473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r>
              <a:rPr lang="it-IT" dirty="0" smtClean="0"/>
              <a:t>Work package 2 </a:t>
            </a:r>
            <a:r>
              <a:rPr lang="it-IT" dirty="0" err="1" smtClean="0"/>
              <a:t>also</a:t>
            </a:r>
            <a:r>
              <a:rPr lang="it-IT" dirty="0" smtClean="0"/>
              <a:t> </a:t>
            </a:r>
            <a:r>
              <a:rPr lang="it-IT" dirty="0" err="1" smtClean="0"/>
              <a:t>spawned</a:t>
            </a:r>
            <a:r>
              <a:rPr lang="it-IT" dirty="0" smtClean="0"/>
              <a:t> a volume </a:t>
            </a:r>
            <a:r>
              <a:rPr lang="it-IT" dirty="0" err="1" smtClean="0"/>
              <a:t>published</a:t>
            </a:r>
            <a:r>
              <a:rPr lang="it-IT" dirty="0" smtClean="0"/>
              <a:t> by </a:t>
            </a:r>
            <a:r>
              <a:rPr lang="it-IT" dirty="0" err="1" smtClean="0"/>
              <a:t>Benjamins</a:t>
            </a:r>
            <a:r>
              <a:rPr lang="it-IT" dirty="0" smtClean="0"/>
              <a:t> </a:t>
            </a:r>
            <a:r>
              <a:rPr lang="it-IT" dirty="0" err="1" smtClean="0"/>
              <a:t>written</a:t>
            </a:r>
            <a:r>
              <a:rPr lang="it-IT" dirty="0" smtClean="0"/>
              <a:t> by ADLAB </a:t>
            </a:r>
            <a:r>
              <a:rPr lang="it-IT" dirty="0" err="1" smtClean="0"/>
              <a:t>members</a:t>
            </a:r>
            <a:r>
              <a:rPr lang="it-IT" dirty="0" smtClean="0"/>
              <a:t> and </a:t>
            </a:r>
            <a:r>
              <a:rPr lang="it-IT" dirty="0" err="1" smtClean="0"/>
              <a:t>covering</a:t>
            </a:r>
            <a:r>
              <a:rPr lang="it-IT" dirty="0" smtClean="0"/>
              <a:t> </a:t>
            </a:r>
            <a:r>
              <a:rPr lang="it-IT" dirty="0" err="1" smtClean="0"/>
              <a:t>all</a:t>
            </a:r>
            <a:r>
              <a:rPr lang="it-IT" dirty="0" smtClean="0"/>
              <a:t> the </a:t>
            </a:r>
            <a:r>
              <a:rPr lang="it-IT" dirty="0" err="1" smtClean="0"/>
              <a:t>aspects</a:t>
            </a:r>
            <a:r>
              <a:rPr lang="it-IT" dirty="0" smtClean="0"/>
              <a:t> </a:t>
            </a:r>
            <a:r>
              <a:rPr lang="it-IT" dirty="0" err="1" smtClean="0"/>
              <a:t>alluded</a:t>
            </a:r>
            <a:r>
              <a:rPr lang="it-IT" dirty="0" smtClean="0"/>
              <a:t> to </a:t>
            </a:r>
            <a:r>
              <a:rPr lang="it-IT" dirty="0" err="1" smtClean="0"/>
              <a:t>above</a:t>
            </a:r>
            <a:r>
              <a:rPr lang="it-IT" dirty="0" smtClean="0"/>
              <a:t> </a:t>
            </a:r>
            <a:r>
              <a:rPr lang="it-IT" dirty="0" err="1" smtClean="0"/>
              <a:t>concerning</a:t>
            </a:r>
            <a:r>
              <a:rPr lang="it-IT" dirty="0" smtClean="0"/>
              <a:t> the </a:t>
            </a:r>
            <a:r>
              <a:rPr lang="it-IT" dirty="0" err="1" smtClean="0"/>
              <a:t>difficulties</a:t>
            </a:r>
            <a:r>
              <a:rPr lang="it-IT" dirty="0" smtClean="0"/>
              <a:t> </a:t>
            </a:r>
            <a:r>
              <a:rPr lang="it-IT" dirty="0" err="1" smtClean="0"/>
              <a:t>encountered</a:t>
            </a:r>
            <a:r>
              <a:rPr lang="it-IT" dirty="0" smtClean="0"/>
              <a:t> in audio </a:t>
            </a:r>
            <a:r>
              <a:rPr lang="it-IT" dirty="0" err="1" smtClean="0"/>
              <a:t>describing</a:t>
            </a:r>
            <a:r>
              <a:rPr lang="it-IT" dirty="0" smtClean="0"/>
              <a:t> </a:t>
            </a:r>
            <a:r>
              <a:rPr lang="it-IT" i="1" dirty="0" err="1" smtClean="0"/>
              <a:t>Inglourious</a:t>
            </a:r>
            <a:r>
              <a:rPr lang="it-IT" i="1" dirty="0" smtClean="0"/>
              <a:t> </a:t>
            </a:r>
            <a:r>
              <a:rPr lang="it-IT" i="1" dirty="0" err="1" smtClean="0"/>
              <a:t>Basterds</a:t>
            </a:r>
            <a:r>
              <a:rPr lang="it-IT" i="1" dirty="0" smtClean="0"/>
              <a:t> </a:t>
            </a:r>
            <a:r>
              <a:rPr lang="it-IT" dirty="0" smtClean="0"/>
              <a:t>and </a:t>
            </a:r>
            <a:r>
              <a:rPr lang="it-IT" dirty="0" err="1" smtClean="0"/>
              <a:t>their</a:t>
            </a:r>
            <a:r>
              <a:rPr lang="it-IT" dirty="0" smtClean="0"/>
              <a:t> </a:t>
            </a:r>
            <a:r>
              <a:rPr lang="it-IT" dirty="0" err="1" smtClean="0"/>
              <a:t>relevance</a:t>
            </a:r>
            <a:r>
              <a:rPr lang="it-IT" dirty="0" smtClean="0"/>
              <a:t> to the audio </a:t>
            </a:r>
            <a:r>
              <a:rPr lang="it-IT" dirty="0" err="1" smtClean="0"/>
              <a:t>description</a:t>
            </a:r>
            <a:r>
              <a:rPr lang="it-IT" dirty="0" smtClean="0"/>
              <a:t> world in general.</a:t>
            </a:r>
            <a:endParaRPr lang="it-IT" dirty="0"/>
          </a:p>
        </p:txBody>
      </p:sp>
      <p:sp>
        <p:nvSpPr>
          <p:cNvPr id="2" name="Titolo 1"/>
          <p:cNvSpPr>
            <a:spLocks noGrp="1"/>
          </p:cNvSpPr>
          <p:nvPr>
            <p:ph type="title"/>
          </p:nvPr>
        </p:nvSpPr>
        <p:spPr>
          <a:xfrm>
            <a:off x="688490" y="332656"/>
            <a:ext cx="7756263" cy="1291750"/>
          </a:xfrm>
        </p:spPr>
        <p:txBody>
          <a:bodyPr/>
          <a:lstStyle/>
          <a:p>
            <a:r>
              <a:rPr lang="it-IT" dirty="0" smtClean="0"/>
              <a:t>Work package 2 – the book</a:t>
            </a:r>
            <a:endParaRPr lang="it-IT" dirty="0"/>
          </a:p>
        </p:txBody>
      </p:sp>
    </p:spTree>
    <p:extLst>
      <p:ext uri="{BB962C8B-B14F-4D97-AF65-F5344CB8AC3E}">
        <p14:creationId xmlns:p14="http://schemas.microsoft.com/office/powerpoint/2010/main" xmlns="" val="5616619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https://benjamins.com/covers/3d_flat_225x300/btl_112_hb.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484438" y="1052513"/>
            <a:ext cx="4319587" cy="5256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40386514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r>
              <a:rPr lang="en-US" dirty="0"/>
              <a:t>Text on screen</a:t>
            </a:r>
            <a:endParaRPr lang="it-IT" dirty="0"/>
          </a:p>
          <a:p>
            <a:r>
              <a:rPr lang="en-US" dirty="0"/>
              <a:t>Music and </a:t>
            </a:r>
            <a:r>
              <a:rPr lang="en-US" dirty="0" smtClean="0"/>
              <a:t>sounds</a:t>
            </a:r>
          </a:p>
          <a:p>
            <a:r>
              <a:rPr lang="en-US" dirty="0" smtClean="0">
                <a:solidFill>
                  <a:srgbClr val="FF0000"/>
                </a:solidFill>
              </a:rPr>
              <a:t>Textual Cohesion</a:t>
            </a:r>
            <a:endParaRPr lang="it-IT" dirty="0">
              <a:solidFill>
                <a:srgbClr val="FF0000"/>
              </a:solidFill>
            </a:endParaRPr>
          </a:p>
          <a:p>
            <a:r>
              <a:rPr lang="en-US" dirty="0" err="1">
                <a:solidFill>
                  <a:srgbClr val="FF0000"/>
                </a:solidFill>
              </a:rPr>
              <a:t>Intertextual</a:t>
            </a:r>
            <a:r>
              <a:rPr lang="en-US" dirty="0">
                <a:solidFill>
                  <a:srgbClr val="FF0000"/>
                </a:solidFill>
              </a:rPr>
              <a:t> relations</a:t>
            </a:r>
            <a:endParaRPr lang="it-IT" dirty="0">
              <a:solidFill>
                <a:srgbClr val="FF0000"/>
              </a:solidFill>
            </a:endParaRPr>
          </a:p>
          <a:p>
            <a:r>
              <a:rPr lang="en-US" dirty="0"/>
              <a:t>Cultural references</a:t>
            </a:r>
            <a:endParaRPr lang="it-IT" dirty="0"/>
          </a:p>
          <a:p>
            <a:r>
              <a:rPr lang="en-US" dirty="0"/>
              <a:t>Secondary elements</a:t>
            </a:r>
            <a:endParaRPr lang="it-IT" dirty="0"/>
          </a:p>
          <a:p>
            <a:r>
              <a:rPr lang="en-US" dirty="0"/>
              <a:t>Gestures and facial expressions</a:t>
            </a:r>
            <a:endParaRPr lang="it-IT" dirty="0"/>
          </a:p>
          <a:p>
            <a:r>
              <a:rPr lang="en-US" dirty="0"/>
              <a:t>Cinema techniques</a:t>
            </a:r>
            <a:endParaRPr lang="it-IT" dirty="0"/>
          </a:p>
          <a:p>
            <a:r>
              <a:rPr lang="en-US" dirty="0"/>
              <a:t>Spatial temporal features</a:t>
            </a:r>
            <a:endParaRPr lang="it-IT" dirty="0"/>
          </a:p>
          <a:p>
            <a:r>
              <a:rPr lang="en-US" dirty="0"/>
              <a:t>Characters</a:t>
            </a:r>
            <a:endParaRPr lang="it-IT" dirty="0"/>
          </a:p>
          <a:p>
            <a:r>
              <a:rPr lang="en-US" dirty="0"/>
              <a:t>Language</a:t>
            </a:r>
            <a:endParaRPr lang="it-IT" dirty="0"/>
          </a:p>
          <a:p>
            <a:endParaRPr lang="it-IT" dirty="0"/>
          </a:p>
        </p:txBody>
      </p:sp>
      <p:sp>
        <p:nvSpPr>
          <p:cNvPr id="2" name="Titolo 1"/>
          <p:cNvSpPr>
            <a:spLocks noGrp="1"/>
          </p:cNvSpPr>
          <p:nvPr>
            <p:ph type="title"/>
          </p:nvPr>
        </p:nvSpPr>
        <p:spPr/>
        <p:txBody>
          <a:bodyPr/>
          <a:lstStyle/>
          <a:p>
            <a:r>
              <a:rPr lang="it-IT" dirty="0" smtClean="0"/>
              <a:t>Book </a:t>
            </a:r>
            <a:r>
              <a:rPr lang="it-IT" dirty="0" err="1" smtClean="0"/>
              <a:t>chapters</a:t>
            </a:r>
            <a:endParaRPr lang="it-IT" dirty="0"/>
          </a:p>
        </p:txBody>
      </p:sp>
    </p:spTree>
    <p:extLst>
      <p:ext uri="{BB962C8B-B14F-4D97-AF65-F5344CB8AC3E}">
        <p14:creationId xmlns:p14="http://schemas.microsoft.com/office/powerpoint/2010/main" xmlns="" val="33976293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en-US" dirty="0"/>
              <a:t>Cohesion is created in a number of ways within a text and indeed refers only to the links </a:t>
            </a:r>
            <a:r>
              <a:rPr lang="en-US" u="sng" dirty="0"/>
              <a:t>within</a:t>
            </a:r>
            <a:r>
              <a:rPr lang="en-US" dirty="0"/>
              <a:t> the discourse, within the co-text, that is created by the words themselves</a:t>
            </a:r>
            <a:r>
              <a:rPr lang="en-US" dirty="0" smtClean="0"/>
              <a:t>.</a:t>
            </a:r>
          </a:p>
          <a:p>
            <a:r>
              <a:rPr lang="en-US" dirty="0" err="1" smtClean="0"/>
              <a:t>Eg</a:t>
            </a:r>
            <a:r>
              <a:rPr lang="en-US" dirty="0" smtClean="0"/>
              <a:t>. by repetition, anaphoric reference, </a:t>
            </a:r>
            <a:r>
              <a:rPr lang="en-US" dirty="0" err="1" smtClean="0"/>
              <a:t>peratining</a:t>
            </a:r>
            <a:r>
              <a:rPr lang="en-US" dirty="0" smtClean="0"/>
              <a:t> to same semantic field, etc.</a:t>
            </a:r>
            <a:endParaRPr lang="it-IT" dirty="0"/>
          </a:p>
          <a:p>
            <a:endParaRPr lang="it-IT" dirty="0"/>
          </a:p>
        </p:txBody>
      </p:sp>
      <p:sp>
        <p:nvSpPr>
          <p:cNvPr id="2" name="Titolo 1"/>
          <p:cNvSpPr>
            <a:spLocks noGrp="1"/>
          </p:cNvSpPr>
          <p:nvPr>
            <p:ph type="title"/>
          </p:nvPr>
        </p:nvSpPr>
        <p:spPr/>
        <p:txBody>
          <a:bodyPr/>
          <a:lstStyle/>
          <a:p>
            <a:r>
              <a:rPr lang="it-IT" dirty="0" err="1" smtClean="0"/>
              <a:t>Textual</a:t>
            </a:r>
            <a:r>
              <a:rPr lang="it-IT" dirty="0" smtClean="0"/>
              <a:t> </a:t>
            </a:r>
            <a:r>
              <a:rPr lang="it-IT" dirty="0" err="1"/>
              <a:t>C</a:t>
            </a:r>
            <a:r>
              <a:rPr lang="it-IT" dirty="0" err="1" smtClean="0"/>
              <a:t>ohesion</a:t>
            </a:r>
            <a:endParaRPr lang="it-IT" dirty="0"/>
          </a:p>
        </p:txBody>
      </p:sp>
    </p:spTree>
    <p:extLst>
      <p:ext uri="{BB962C8B-B14F-4D97-AF65-F5344CB8AC3E}">
        <p14:creationId xmlns:p14="http://schemas.microsoft.com/office/powerpoint/2010/main" xmlns="" val="29297382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14400" y="2204864"/>
            <a:ext cx="7772400" cy="4150696"/>
          </a:xfrm>
        </p:spPr>
        <p:txBody>
          <a:bodyPr/>
          <a:lstStyle/>
          <a:p>
            <a:r>
              <a:rPr lang="en-US" dirty="0" smtClean="0"/>
              <a:t>… the </a:t>
            </a:r>
            <a:r>
              <a:rPr lang="en-US" dirty="0"/>
              <a:t>text is ‘written to be read’ and needs to be both linguistically cohesive within itself </a:t>
            </a:r>
            <a:r>
              <a:rPr lang="en-US" dirty="0">
                <a:solidFill>
                  <a:srgbClr val="FF0000"/>
                </a:solidFill>
              </a:rPr>
              <a:t>and cohesive with the visual content it describes</a:t>
            </a:r>
            <a:r>
              <a:rPr lang="en-US" dirty="0"/>
              <a:t>, both in its original form and in its possible translated form. </a:t>
            </a:r>
            <a:endParaRPr lang="it-IT" dirty="0"/>
          </a:p>
        </p:txBody>
      </p:sp>
      <p:sp>
        <p:nvSpPr>
          <p:cNvPr id="2" name="Titolo 1"/>
          <p:cNvSpPr>
            <a:spLocks noGrp="1"/>
          </p:cNvSpPr>
          <p:nvPr>
            <p:ph type="title"/>
          </p:nvPr>
        </p:nvSpPr>
        <p:spPr>
          <a:xfrm>
            <a:off x="688490" y="570156"/>
            <a:ext cx="7756263" cy="626596"/>
          </a:xfrm>
        </p:spPr>
        <p:txBody>
          <a:bodyPr/>
          <a:lstStyle/>
          <a:p>
            <a:r>
              <a:rPr lang="it-IT" dirty="0" err="1" smtClean="0"/>
              <a:t>But</a:t>
            </a:r>
            <a:r>
              <a:rPr lang="it-IT" dirty="0" smtClean="0"/>
              <a:t> in the case of </a:t>
            </a:r>
            <a:r>
              <a:rPr lang="en-US" dirty="0"/>
              <a:t>audio descriptions (ADs</a:t>
            </a:r>
            <a:r>
              <a:rPr lang="en-US" dirty="0" smtClean="0"/>
              <a:t>) …</a:t>
            </a:r>
            <a:endParaRPr lang="it-IT" dirty="0"/>
          </a:p>
        </p:txBody>
      </p:sp>
    </p:spTree>
    <p:extLst>
      <p:ext uri="{BB962C8B-B14F-4D97-AF65-F5344CB8AC3E}">
        <p14:creationId xmlns:p14="http://schemas.microsoft.com/office/powerpoint/2010/main" xmlns="" val="5760892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68580" indent="0">
              <a:buNone/>
            </a:pPr>
            <a:r>
              <a:rPr lang="it-IT" dirty="0" smtClean="0"/>
              <a:t>… </a:t>
            </a:r>
            <a:r>
              <a:rPr lang="it-IT" dirty="0" err="1" smtClean="0"/>
              <a:t>constant</a:t>
            </a:r>
            <a:r>
              <a:rPr lang="it-IT" dirty="0" smtClean="0"/>
              <a:t> </a:t>
            </a:r>
            <a:r>
              <a:rPr lang="en-US" dirty="0" smtClean="0"/>
              <a:t>cross </a:t>
            </a:r>
            <a:r>
              <a:rPr lang="en-US" dirty="0"/>
              <a:t>reference to characters, objects and scenes, which give texture to a film, must be reflected in the AD where a parallel linguistic cross reference gives texture to the description. </a:t>
            </a:r>
            <a:endParaRPr lang="it-IT" dirty="0"/>
          </a:p>
        </p:txBody>
      </p:sp>
      <p:sp>
        <p:nvSpPr>
          <p:cNvPr id="2" name="Titolo 1"/>
          <p:cNvSpPr>
            <a:spLocks noGrp="1"/>
          </p:cNvSpPr>
          <p:nvPr>
            <p:ph type="title"/>
          </p:nvPr>
        </p:nvSpPr>
        <p:spPr/>
        <p:txBody>
          <a:bodyPr/>
          <a:lstStyle/>
          <a:p>
            <a:r>
              <a:rPr lang="it-IT" dirty="0" smtClean="0"/>
              <a:t>And …</a:t>
            </a:r>
            <a:endParaRPr lang="it-IT" dirty="0"/>
          </a:p>
        </p:txBody>
      </p:sp>
    </p:spTree>
    <p:extLst>
      <p:ext uri="{BB962C8B-B14F-4D97-AF65-F5344CB8AC3E}">
        <p14:creationId xmlns:p14="http://schemas.microsoft.com/office/powerpoint/2010/main" xmlns="" val="11002724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 </a:t>
            </a:r>
            <a:r>
              <a:rPr lang="en-US" dirty="0" smtClean="0"/>
              <a:t>what </a:t>
            </a:r>
            <a:r>
              <a:rPr lang="en-US" dirty="0"/>
              <a:t>distinguishes the audio description of film from other forms of text is the fact that its written form is discontinuous, in that it is created around the dialogue of the film. The blind audience receive and interpret both ‘texts’ and thus the AD has to be cohesive also with the spoken component.</a:t>
            </a:r>
            <a:endParaRPr lang="it-IT" dirty="0"/>
          </a:p>
          <a:p>
            <a:endParaRPr lang="it-IT" dirty="0"/>
          </a:p>
        </p:txBody>
      </p:sp>
      <p:sp>
        <p:nvSpPr>
          <p:cNvPr id="2" name="Titolo 1"/>
          <p:cNvSpPr>
            <a:spLocks noGrp="1"/>
          </p:cNvSpPr>
          <p:nvPr>
            <p:ph type="title"/>
          </p:nvPr>
        </p:nvSpPr>
        <p:spPr/>
        <p:txBody>
          <a:bodyPr/>
          <a:lstStyle/>
          <a:p>
            <a:r>
              <a:rPr lang="it-IT" dirty="0" smtClean="0"/>
              <a:t>And </a:t>
            </a:r>
            <a:r>
              <a:rPr lang="it-IT" dirty="0" err="1" smtClean="0"/>
              <a:t>what</a:t>
            </a:r>
            <a:r>
              <a:rPr lang="it-IT" dirty="0" smtClean="0"/>
              <a:t> </a:t>
            </a:r>
            <a:r>
              <a:rPr lang="it-IT" dirty="0" err="1" smtClean="0"/>
              <a:t>is</a:t>
            </a:r>
            <a:r>
              <a:rPr lang="it-IT" dirty="0" smtClean="0"/>
              <a:t> more …</a:t>
            </a:r>
            <a:endParaRPr lang="it-IT" dirty="0"/>
          </a:p>
        </p:txBody>
      </p:sp>
    </p:spTree>
    <p:extLst>
      <p:ext uri="{BB962C8B-B14F-4D97-AF65-F5344CB8AC3E}">
        <p14:creationId xmlns:p14="http://schemas.microsoft.com/office/powerpoint/2010/main" xmlns="" val="7270702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extLst>
              <p:ext uri="{D42A27DB-BD31-4B8C-83A1-F6EECF244321}">
                <p14:modId xmlns:p14="http://schemas.microsoft.com/office/powerpoint/2010/main" xmlns="" val="4052139900"/>
              </p:ext>
            </p:extLst>
          </p:nvPr>
        </p:nvGraphicFramePr>
        <p:xfrm>
          <a:off x="1619672" y="2276872"/>
          <a:ext cx="6192688" cy="3672409"/>
        </p:xfrm>
        <a:graphic>
          <a:graphicData uri="http://schemas.openxmlformats.org/drawingml/2006/table">
            <a:tbl>
              <a:tblPr firstRow="1" firstCol="1" bandRow="1">
                <a:tableStyleId>{5C22544A-7EE6-4342-B048-85BDC9FD1C3A}</a:tableStyleId>
              </a:tblPr>
              <a:tblGrid>
                <a:gridCol w="6192688"/>
              </a:tblGrid>
              <a:tr h="1053806">
                <a:tc>
                  <a:txBody>
                    <a:bodyPr/>
                    <a:lstStyle/>
                    <a:p>
                      <a:pPr>
                        <a:lnSpc>
                          <a:spcPct val="115000"/>
                        </a:lnSpc>
                        <a:spcAft>
                          <a:spcPts val="0"/>
                        </a:spcAft>
                      </a:pPr>
                      <a:r>
                        <a:rPr lang="en-US" sz="1100" dirty="0">
                          <a:solidFill>
                            <a:schemeClr val="bg1"/>
                          </a:solidFill>
                          <a:effectLst/>
                        </a:rPr>
                        <a:t>It is summer 1941. A small farmhouse stands in the Nazi-occupied French countryside. A man is chopping wood on a block. He is tall and bearded.</a:t>
                      </a:r>
                      <a:endParaRPr lang="it-IT" sz="1100" dirty="0">
                        <a:solidFill>
                          <a:schemeClr val="bg1"/>
                        </a:solidFill>
                        <a:effectLst/>
                        <a:latin typeface="Calibri"/>
                        <a:ea typeface="Calibri"/>
                        <a:cs typeface="Times New Roman"/>
                      </a:endParaRPr>
                    </a:p>
                  </a:txBody>
                  <a:tcPr marL="68580" marR="68580" marT="0" marB="0"/>
                </a:tc>
              </a:tr>
              <a:tr h="510991">
                <a:tc>
                  <a:txBody>
                    <a:bodyPr/>
                    <a:lstStyle/>
                    <a:p>
                      <a:pPr>
                        <a:lnSpc>
                          <a:spcPct val="115000"/>
                        </a:lnSpc>
                        <a:spcAft>
                          <a:spcPts val="0"/>
                        </a:spcAft>
                      </a:pPr>
                      <a:r>
                        <a:rPr lang="en-US" sz="1100">
                          <a:solidFill>
                            <a:schemeClr val="bg1"/>
                          </a:solidFill>
                          <a:effectLst/>
                        </a:rPr>
                        <a:t>A girl is hanging washing on a line.</a:t>
                      </a:r>
                      <a:endParaRPr lang="it-IT" sz="1100">
                        <a:solidFill>
                          <a:schemeClr val="bg1"/>
                        </a:solidFill>
                        <a:effectLst/>
                        <a:latin typeface="Calibri"/>
                        <a:ea typeface="Calibri"/>
                        <a:cs typeface="Times New Roman"/>
                      </a:endParaRPr>
                    </a:p>
                  </a:txBody>
                  <a:tcPr marL="68580" marR="68580" marT="0" marB="0"/>
                </a:tc>
              </a:tr>
              <a:tr h="1053806">
                <a:tc>
                  <a:txBody>
                    <a:bodyPr/>
                    <a:lstStyle/>
                    <a:p>
                      <a:pPr>
                        <a:lnSpc>
                          <a:spcPct val="115000"/>
                        </a:lnSpc>
                        <a:spcAft>
                          <a:spcPts val="0"/>
                        </a:spcAft>
                      </a:pPr>
                      <a:r>
                        <a:rPr lang="en-US" sz="1100" dirty="0">
                          <a:solidFill>
                            <a:schemeClr val="bg1"/>
                          </a:solidFill>
                          <a:effectLst/>
                        </a:rPr>
                        <a:t>The girl hears </a:t>
                      </a:r>
                      <a:r>
                        <a:rPr lang="en-US" sz="1100" dirty="0" smtClean="0">
                          <a:solidFill>
                            <a:schemeClr val="bg1"/>
                          </a:solidFill>
                          <a:effectLst/>
                        </a:rPr>
                        <a:t>something. She </a:t>
                      </a:r>
                      <a:r>
                        <a:rPr lang="en-US" sz="1100" dirty="0">
                          <a:solidFill>
                            <a:schemeClr val="bg1"/>
                          </a:solidFill>
                          <a:effectLst/>
                        </a:rPr>
                        <a:t>moves a sheet she is hanging to see a car approaching along the untarred road leading to the house.</a:t>
                      </a:r>
                      <a:endParaRPr lang="it-IT" sz="1100" dirty="0">
                        <a:solidFill>
                          <a:schemeClr val="bg1"/>
                        </a:solidFill>
                        <a:effectLst/>
                        <a:latin typeface="Calibri"/>
                        <a:ea typeface="Calibri"/>
                        <a:cs typeface="Times New Roman"/>
                      </a:endParaRPr>
                    </a:p>
                  </a:txBody>
                  <a:tcPr marL="68580" marR="68580" marT="0" marB="0"/>
                </a:tc>
              </a:tr>
              <a:tr h="1053806">
                <a:tc>
                  <a:txBody>
                    <a:bodyPr/>
                    <a:lstStyle/>
                    <a:p>
                      <a:pPr>
                        <a:lnSpc>
                          <a:spcPct val="115000"/>
                        </a:lnSpc>
                        <a:spcAft>
                          <a:spcPts val="0"/>
                        </a:spcAft>
                      </a:pPr>
                      <a:r>
                        <a:rPr lang="en-US" sz="1100" dirty="0">
                          <a:solidFill>
                            <a:schemeClr val="bg1"/>
                          </a:solidFill>
                          <a:effectLst/>
                        </a:rPr>
                        <a:t>The man turns to look, apprehensively, as the vehicle approaches. It is military with motor-cycle outriders.</a:t>
                      </a:r>
                      <a:endParaRPr lang="it-IT" sz="1100" dirty="0">
                        <a:solidFill>
                          <a:schemeClr val="bg1"/>
                        </a:solidFill>
                        <a:effectLst/>
                        <a:latin typeface="Calibri"/>
                        <a:ea typeface="Calibri"/>
                        <a:cs typeface="Times New Roman"/>
                      </a:endParaRPr>
                    </a:p>
                  </a:txBody>
                  <a:tcPr marL="68580" marR="68580" marT="0" marB="0"/>
                </a:tc>
              </a:tr>
            </a:tbl>
          </a:graphicData>
        </a:graphic>
      </p:graphicFrame>
      <p:sp>
        <p:nvSpPr>
          <p:cNvPr id="2" name="Titolo 1"/>
          <p:cNvSpPr>
            <a:spLocks noGrp="1"/>
          </p:cNvSpPr>
          <p:nvPr>
            <p:ph type="title"/>
          </p:nvPr>
        </p:nvSpPr>
        <p:spPr/>
        <p:txBody>
          <a:bodyPr/>
          <a:lstStyle/>
          <a:p>
            <a:r>
              <a:rPr lang="it-IT" dirty="0" smtClean="0"/>
              <a:t>First scene </a:t>
            </a:r>
            <a:r>
              <a:rPr lang="it-IT" i="1" dirty="0" err="1" smtClean="0"/>
              <a:t>Inglourious</a:t>
            </a:r>
            <a:r>
              <a:rPr lang="it-IT" i="1" dirty="0" smtClean="0"/>
              <a:t> </a:t>
            </a:r>
            <a:r>
              <a:rPr lang="it-IT" i="1" dirty="0" err="1" smtClean="0"/>
              <a:t>Basterds</a:t>
            </a:r>
            <a:endParaRPr lang="it-IT" i="1" dirty="0"/>
          </a:p>
        </p:txBody>
      </p:sp>
    </p:spTree>
    <p:extLst>
      <p:ext uri="{BB962C8B-B14F-4D97-AF65-F5344CB8AC3E}">
        <p14:creationId xmlns:p14="http://schemas.microsoft.com/office/powerpoint/2010/main" xmlns="" val="34386142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en-US" dirty="0" smtClean="0"/>
              <a:t>There is concision</a:t>
            </a:r>
            <a:r>
              <a:rPr lang="en-US" dirty="0"/>
              <a:t>, simple syntax, use of the present tense, third person perspective, objectivity, etc</a:t>
            </a:r>
            <a:r>
              <a:rPr lang="en-US" dirty="0" smtClean="0"/>
              <a:t>.:</a:t>
            </a:r>
          </a:p>
          <a:p>
            <a:r>
              <a:rPr lang="en-US" dirty="0" smtClean="0"/>
              <a:t>AND cohesion</a:t>
            </a:r>
            <a:endParaRPr lang="it-IT" dirty="0"/>
          </a:p>
          <a:p>
            <a:endParaRPr lang="it-IT" dirty="0"/>
          </a:p>
        </p:txBody>
      </p:sp>
      <p:sp>
        <p:nvSpPr>
          <p:cNvPr id="2" name="Titolo 1"/>
          <p:cNvSpPr>
            <a:spLocks noGrp="1"/>
          </p:cNvSpPr>
          <p:nvPr>
            <p:ph type="title"/>
          </p:nvPr>
        </p:nvSpPr>
        <p:spPr/>
        <p:txBody>
          <a:bodyPr/>
          <a:lstStyle/>
          <a:p>
            <a:r>
              <a:rPr lang="it-IT" dirty="0" smtClean="0"/>
              <a:t>The AD of </a:t>
            </a:r>
            <a:r>
              <a:rPr lang="it-IT" dirty="0" err="1" smtClean="0"/>
              <a:t>this</a:t>
            </a:r>
            <a:r>
              <a:rPr lang="it-IT" dirty="0" smtClean="0"/>
              <a:t> scene</a:t>
            </a:r>
            <a:endParaRPr lang="it-IT" dirty="0"/>
          </a:p>
        </p:txBody>
      </p:sp>
    </p:spTree>
    <p:extLst>
      <p:ext uri="{BB962C8B-B14F-4D97-AF65-F5344CB8AC3E}">
        <p14:creationId xmlns:p14="http://schemas.microsoft.com/office/powerpoint/2010/main" xmlns="" val="3262571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dirty="0" err="1" smtClean="0"/>
              <a:t>University</a:t>
            </a:r>
            <a:r>
              <a:rPr lang="it-IT" dirty="0" smtClean="0"/>
              <a:t> </a:t>
            </a:r>
            <a:r>
              <a:rPr lang="it-IT" dirty="0" err="1" smtClean="0"/>
              <a:t>of</a:t>
            </a:r>
            <a:r>
              <a:rPr lang="it-IT" dirty="0" smtClean="0"/>
              <a:t> Trieste</a:t>
            </a:r>
          </a:p>
          <a:p>
            <a:r>
              <a:rPr lang="it-IT" dirty="0" err="1" smtClean="0"/>
              <a:t>Autonomous</a:t>
            </a:r>
            <a:r>
              <a:rPr lang="it-IT" dirty="0" smtClean="0"/>
              <a:t> </a:t>
            </a:r>
            <a:r>
              <a:rPr lang="it-IT" dirty="0" err="1" smtClean="0"/>
              <a:t>University</a:t>
            </a:r>
            <a:r>
              <a:rPr lang="it-IT" dirty="0" smtClean="0"/>
              <a:t> </a:t>
            </a:r>
            <a:r>
              <a:rPr lang="it-IT" dirty="0" err="1" smtClean="0"/>
              <a:t>of</a:t>
            </a:r>
            <a:r>
              <a:rPr lang="it-IT" dirty="0" smtClean="0"/>
              <a:t> </a:t>
            </a:r>
            <a:r>
              <a:rPr lang="it-IT" dirty="0" err="1" smtClean="0"/>
              <a:t>Barcelona</a:t>
            </a:r>
            <a:endParaRPr lang="it-IT" dirty="0" smtClean="0"/>
          </a:p>
          <a:p>
            <a:r>
              <a:rPr lang="it-IT" dirty="0" err="1" smtClean="0"/>
              <a:t>Polytechnic</a:t>
            </a:r>
            <a:r>
              <a:rPr lang="it-IT" dirty="0" smtClean="0"/>
              <a:t> </a:t>
            </a:r>
            <a:r>
              <a:rPr lang="it-IT" dirty="0" err="1" smtClean="0"/>
              <a:t>University</a:t>
            </a:r>
            <a:r>
              <a:rPr lang="it-IT" dirty="0" smtClean="0"/>
              <a:t> of Leiria</a:t>
            </a:r>
          </a:p>
          <a:p>
            <a:r>
              <a:rPr lang="it-IT" dirty="0" err="1" smtClean="0"/>
              <a:t>Artesis</a:t>
            </a:r>
            <a:r>
              <a:rPr lang="it-IT" dirty="0" smtClean="0"/>
              <a:t>, Antwerp </a:t>
            </a:r>
            <a:r>
              <a:rPr lang="it-IT" dirty="0" err="1" smtClean="0"/>
              <a:t>University</a:t>
            </a:r>
            <a:endParaRPr lang="it-IT" dirty="0" smtClean="0"/>
          </a:p>
          <a:p>
            <a:r>
              <a:rPr lang="it-IT" dirty="0" err="1" smtClean="0"/>
              <a:t>University</a:t>
            </a:r>
            <a:r>
              <a:rPr lang="it-IT" dirty="0" smtClean="0"/>
              <a:t> of Poznan (UAM)</a:t>
            </a:r>
          </a:p>
          <a:p>
            <a:r>
              <a:rPr lang="it-IT" dirty="0" err="1" smtClean="0"/>
              <a:t>BayerischeRundfunk</a:t>
            </a:r>
            <a:endParaRPr lang="it-IT" dirty="0" smtClean="0"/>
          </a:p>
          <a:p>
            <a:r>
              <a:rPr lang="it-IT" dirty="0" err="1" smtClean="0"/>
              <a:t>Vlaamse</a:t>
            </a:r>
            <a:r>
              <a:rPr lang="it-IT" dirty="0" smtClean="0"/>
              <a:t> Radio en </a:t>
            </a:r>
            <a:r>
              <a:rPr lang="it-IT" dirty="0" err="1" smtClean="0"/>
              <a:t>Televisie</a:t>
            </a:r>
            <a:r>
              <a:rPr lang="it-IT" dirty="0" smtClean="0"/>
              <a:t> (VRT)</a:t>
            </a:r>
          </a:p>
          <a:p>
            <a:r>
              <a:rPr lang="it-IT" dirty="0" smtClean="0"/>
              <a:t>Senza Barriere</a:t>
            </a:r>
          </a:p>
          <a:p>
            <a:endParaRPr lang="it-IT" dirty="0" smtClean="0"/>
          </a:p>
        </p:txBody>
      </p:sp>
      <p:sp>
        <p:nvSpPr>
          <p:cNvPr id="2" name="Titolo 1"/>
          <p:cNvSpPr>
            <a:spLocks noGrp="1"/>
          </p:cNvSpPr>
          <p:nvPr>
            <p:ph type="title"/>
          </p:nvPr>
        </p:nvSpPr>
        <p:spPr/>
        <p:txBody>
          <a:bodyPr/>
          <a:lstStyle/>
          <a:p>
            <a:r>
              <a:rPr lang="it-IT" dirty="0" err="1"/>
              <a:t>P</a:t>
            </a:r>
            <a:r>
              <a:rPr lang="it-IT" dirty="0" err="1" smtClean="0"/>
              <a:t>artners</a:t>
            </a:r>
            <a:endParaRPr lang="it-IT" dirty="0"/>
          </a:p>
        </p:txBody>
      </p:sp>
    </p:spTree>
    <p:extLst>
      <p:ext uri="{BB962C8B-B14F-4D97-AF65-F5344CB8AC3E}">
        <p14:creationId xmlns:p14="http://schemas.microsoft.com/office/powerpoint/2010/main" xmlns="" val="20339080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92500"/>
          </a:bodyPr>
          <a:lstStyle/>
          <a:p>
            <a:pPr marL="0" indent="0">
              <a:buNone/>
            </a:pPr>
            <a:r>
              <a:rPr lang="en-US" dirty="0"/>
              <a:t>Very simply a film, like a book, is seen as consisting of a number of major phases (macro-phases) which can in turn be divided into minor phases or </a:t>
            </a:r>
            <a:r>
              <a:rPr lang="en-US" dirty="0" err="1"/>
              <a:t>subphases</a:t>
            </a:r>
            <a:r>
              <a:rPr lang="en-US" dirty="0"/>
              <a:t>. But what defines a phase? As </a:t>
            </a:r>
            <a:r>
              <a:rPr lang="en-US" dirty="0" err="1"/>
              <a:t>Thibault</a:t>
            </a:r>
            <a:r>
              <a:rPr lang="en-US" dirty="0"/>
              <a:t> (2000: 320) puts it, phases are…</a:t>
            </a:r>
            <a:endParaRPr lang="it-IT" dirty="0"/>
          </a:p>
          <a:p>
            <a:pPr marL="0" indent="0">
              <a:buNone/>
            </a:pPr>
            <a:r>
              <a:rPr lang="en-US" dirty="0"/>
              <a:t> </a:t>
            </a:r>
            <a:endParaRPr lang="it-IT" dirty="0"/>
          </a:p>
          <a:p>
            <a:pPr marL="0" indent="0">
              <a:buNone/>
            </a:pPr>
            <a:r>
              <a:rPr lang="en-US" dirty="0" smtClean="0"/>
              <a:t>“continuous </a:t>
            </a:r>
            <a:r>
              <a:rPr lang="en-US" dirty="0"/>
              <a:t>and discontinuous stretches of discourse which share ideational, interpersonal and textual consistency and congruity, i.e. consistent selection from the various semiotic </a:t>
            </a:r>
            <a:r>
              <a:rPr lang="en-US" dirty="0" smtClean="0"/>
              <a:t>systems”.</a:t>
            </a:r>
            <a:endParaRPr lang="it-IT" dirty="0"/>
          </a:p>
          <a:p>
            <a:pPr marL="0" indent="0">
              <a:buNone/>
            </a:pPr>
            <a:r>
              <a:rPr lang="en-US" dirty="0"/>
              <a:t> </a:t>
            </a:r>
            <a:endParaRPr lang="it-IT" dirty="0"/>
          </a:p>
          <a:p>
            <a:endParaRPr lang="it-IT" dirty="0"/>
          </a:p>
        </p:txBody>
      </p:sp>
      <p:sp>
        <p:nvSpPr>
          <p:cNvPr id="3" name="Titolo 2"/>
          <p:cNvSpPr>
            <a:spLocks noGrp="1"/>
          </p:cNvSpPr>
          <p:nvPr>
            <p:ph type="title"/>
          </p:nvPr>
        </p:nvSpPr>
        <p:spPr/>
        <p:txBody>
          <a:bodyPr/>
          <a:lstStyle/>
          <a:p>
            <a:r>
              <a:rPr lang="it-IT" dirty="0" err="1" smtClean="0"/>
              <a:t>Phasal</a:t>
            </a:r>
            <a:r>
              <a:rPr lang="it-IT" dirty="0" smtClean="0"/>
              <a:t> </a:t>
            </a:r>
            <a:r>
              <a:rPr lang="it-IT" dirty="0" err="1" smtClean="0"/>
              <a:t>analysis</a:t>
            </a:r>
            <a:endParaRPr lang="it-IT" dirty="0"/>
          </a:p>
        </p:txBody>
      </p:sp>
    </p:spTree>
    <p:extLst>
      <p:ext uri="{BB962C8B-B14F-4D97-AF65-F5344CB8AC3E}">
        <p14:creationId xmlns:p14="http://schemas.microsoft.com/office/powerpoint/2010/main" xmlns="" val="23514229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0" indent="0">
              <a:buNone/>
            </a:pPr>
            <a:r>
              <a:rPr lang="en-US" dirty="0" smtClean="0"/>
              <a:t>For </a:t>
            </a:r>
            <a:r>
              <a:rPr lang="en-US" dirty="0"/>
              <a:t>example, a scene featuring a particular set of characters, in the same setting, with the same register of dialogue, accompanied by a particular piece of music can be </a:t>
            </a:r>
            <a:r>
              <a:rPr lang="en-US" dirty="0" err="1"/>
              <a:t>recognised</a:t>
            </a:r>
            <a:r>
              <a:rPr lang="en-US" dirty="0"/>
              <a:t> as a phase. </a:t>
            </a:r>
            <a:endParaRPr lang="en-US" dirty="0" smtClean="0"/>
          </a:p>
          <a:p>
            <a:pPr marL="0" indent="0">
              <a:buNone/>
            </a:pPr>
            <a:r>
              <a:rPr lang="en-US" dirty="0" smtClean="0"/>
              <a:t>When </a:t>
            </a:r>
            <a:r>
              <a:rPr lang="en-US" dirty="0"/>
              <a:t>the scene or sequence changes and different characters in a different setting with a different musical background takes over, another phase can be identified. </a:t>
            </a:r>
            <a:endParaRPr lang="it-IT" dirty="0"/>
          </a:p>
        </p:txBody>
      </p:sp>
      <p:sp>
        <p:nvSpPr>
          <p:cNvPr id="3" name="Titolo 2"/>
          <p:cNvSpPr>
            <a:spLocks noGrp="1"/>
          </p:cNvSpPr>
          <p:nvPr>
            <p:ph type="title"/>
          </p:nvPr>
        </p:nvSpPr>
        <p:spPr/>
        <p:txBody>
          <a:bodyPr/>
          <a:lstStyle/>
          <a:p>
            <a:r>
              <a:rPr lang="it-IT" dirty="0" smtClean="0"/>
              <a:t>How </a:t>
            </a:r>
            <a:r>
              <a:rPr lang="it-IT" dirty="0" err="1" smtClean="0"/>
              <a:t>does</a:t>
            </a:r>
            <a:r>
              <a:rPr lang="it-IT" dirty="0" smtClean="0"/>
              <a:t> </a:t>
            </a:r>
            <a:r>
              <a:rPr lang="it-IT" dirty="0" err="1" smtClean="0"/>
              <a:t>this</a:t>
            </a:r>
            <a:r>
              <a:rPr lang="it-IT" dirty="0" smtClean="0"/>
              <a:t> work?</a:t>
            </a:r>
            <a:endParaRPr lang="it-IT" dirty="0"/>
          </a:p>
        </p:txBody>
      </p:sp>
    </p:spTree>
    <p:extLst>
      <p:ext uri="{BB962C8B-B14F-4D97-AF65-F5344CB8AC3E}">
        <p14:creationId xmlns:p14="http://schemas.microsoft.com/office/powerpoint/2010/main" xmlns="" val="33758951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0" indent="0">
              <a:buNone/>
            </a:pPr>
            <a:r>
              <a:rPr lang="en-US" dirty="0"/>
              <a:t>Slight changes in the composition of characters or setting may simply represent a </a:t>
            </a:r>
            <a:r>
              <a:rPr lang="en-US" dirty="0" err="1"/>
              <a:t>subphase</a:t>
            </a:r>
            <a:r>
              <a:rPr lang="en-US" dirty="0"/>
              <a:t> of a </a:t>
            </a:r>
            <a:r>
              <a:rPr lang="en-US" dirty="0" err="1"/>
              <a:t>macrophase</a:t>
            </a:r>
            <a:r>
              <a:rPr lang="en-US" dirty="0"/>
              <a:t>, but are in any case perceivable. </a:t>
            </a:r>
            <a:endParaRPr lang="en-US" dirty="0" smtClean="0"/>
          </a:p>
          <a:p>
            <a:pPr marL="0" indent="0">
              <a:buNone/>
            </a:pPr>
            <a:r>
              <a:rPr lang="en-US" dirty="0" smtClean="0"/>
              <a:t>A </a:t>
            </a:r>
            <a:r>
              <a:rPr lang="en-US" dirty="0"/>
              <a:t>particular phase may appear only once during a film, but usually phases re-emerge at intervals during the length of the feature. </a:t>
            </a:r>
            <a:endParaRPr lang="en-US" dirty="0" smtClean="0"/>
          </a:p>
          <a:p>
            <a:pPr marL="0" indent="0">
              <a:buNone/>
            </a:pPr>
            <a:r>
              <a:rPr lang="en-US" dirty="0" smtClean="0"/>
              <a:t>They </a:t>
            </a:r>
            <a:r>
              <a:rPr lang="en-US" dirty="0"/>
              <a:t>can thus be described as continuous or discontinuous, as mentioned </a:t>
            </a:r>
            <a:r>
              <a:rPr lang="en-US" dirty="0" smtClean="0"/>
              <a:t>above.</a:t>
            </a:r>
          </a:p>
          <a:p>
            <a:pPr marL="0" indent="0">
              <a:buNone/>
            </a:pPr>
            <a:r>
              <a:rPr lang="en-US" dirty="0" smtClean="0"/>
              <a:t>This may take place over 50 years cf. Coronation Street</a:t>
            </a:r>
            <a:endParaRPr lang="it-IT" dirty="0"/>
          </a:p>
        </p:txBody>
      </p:sp>
      <p:sp>
        <p:nvSpPr>
          <p:cNvPr id="3" name="Titolo 2"/>
          <p:cNvSpPr>
            <a:spLocks noGrp="1"/>
          </p:cNvSpPr>
          <p:nvPr>
            <p:ph type="title"/>
          </p:nvPr>
        </p:nvSpPr>
        <p:spPr/>
        <p:txBody>
          <a:bodyPr/>
          <a:lstStyle/>
          <a:p>
            <a:r>
              <a:rPr lang="it-IT" dirty="0" err="1" smtClean="0"/>
              <a:t>Phases</a:t>
            </a:r>
            <a:endParaRPr lang="it-IT" dirty="0"/>
          </a:p>
        </p:txBody>
      </p:sp>
    </p:spTree>
    <p:extLst>
      <p:ext uri="{BB962C8B-B14F-4D97-AF65-F5344CB8AC3E}">
        <p14:creationId xmlns:p14="http://schemas.microsoft.com/office/powerpoint/2010/main" xmlns="" val="29902476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0" indent="0">
              <a:buNone/>
            </a:pPr>
            <a:r>
              <a:rPr lang="en-GB" dirty="0"/>
              <a:t>The changes between phases are signalled by transitions, which may consist of immediate scene changes, fade-outs or obviously repeated actions. </a:t>
            </a:r>
            <a:endParaRPr lang="it-IT" dirty="0"/>
          </a:p>
        </p:txBody>
      </p:sp>
      <p:sp>
        <p:nvSpPr>
          <p:cNvPr id="3" name="Titolo 2"/>
          <p:cNvSpPr>
            <a:spLocks noGrp="1"/>
          </p:cNvSpPr>
          <p:nvPr>
            <p:ph type="title"/>
          </p:nvPr>
        </p:nvSpPr>
        <p:spPr/>
        <p:txBody>
          <a:bodyPr/>
          <a:lstStyle/>
          <a:p>
            <a:r>
              <a:rPr lang="it-IT" dirty="0" err="1"/>
              <a:t>C</a:t>
            </a:r>
            <a:r>
              <a:rPr lang="it-IT" dirty="0" err="1" smtClean="0"/>
              <a:t>hanges</a:t>
            </a:r>
            <a:endParaRPr lang="it-IT" dirty="0"/>
          </a:p>
        </p:txBody>
      </p:sp>
    </p:spTree>
    <p:extLst>
      <p:ext uri="{BB962C8B-B14F-4D97-AF65-F5344CB8AC3E}">
        <p14:creationId xmlns:p14="http://schemas.microsoft.com/office/powerpoint/2010/main" xmlns="" val="11973398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xmlns="" val="3359227268"/>
              </p:ext>
            </p:extLst>
          </p:nvPr>
        </p:nvGraphicFramePr>
        <p:xfrm>
          <a:off x="1259632" y="1484784"/>
          <a:ext cx="6209030" cy="3855720"/>
        </p:xfrm>
        <a:graphic>
          <a:graphicData uri="http://schemas.openxmlformats.org/drawingml/2006/table">
            <a:tbl>
              <a:tblPr firstRow="1" firstCol="1" bandRow="1">
                <a:tableStyleId>{5C22544A-7EE6-4342-B048-85BDC9FD1C3A}</a:tableStyleId>
              </a:tblPr>
              <a:tblGrid>
                <a:gridCol w="699135"/>
                <a:gridCol w="2249805"/>
                <a:gridCol w="1707515"/>
                <a:gridCol w="1552575"/>
              </a:tblGrid>
              <a:tr h="0">
                <a:tc>
                  <a:txBody>
                    <a:bodyPr/>
                    <a:lstStyle/>
                    <a:p>
                      <a:pPr algn="just">
                        <a:lnSpc>
                          <a:spcPct val="115000"/>
                        </a:lnSpc>
                        <a:spcAft>
                          <a:spcPts val="0"/>
                        </a:spcAft>
                      </a:pPr>
                      <a:r>
                        <a:rPr lang="en-US" sz="1100">
                          <a:effectLst/>
                        </a:rPr>
                        <a:t>ELEMENT</a:t>
                      </a:r>
                      <a:endParaRPr lang="it-IT"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100">
                          <a:effectLst/>
                        </a:rPr>
                        <a:t>VISUAL IMAGES</a:t>
                      </a:r>
                      <a:endParaRPr lang="it-IT"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100">
                          <a:effectLst/>
                        </a:rPr>
                        <a:t>VERBAL COMPONENT</a:t>
                      </a:r>
                      <a:endParaRPr lang="it-IT"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100">
                          <a:effectLst/>
                        </a:rPr>
                        <a:t>TRANSITION</a:t>
                      </a:r>
                      <a:endParaRPr lang="it-IT" sz="110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en-US" sz="1100">
                          <a:effectLst/>
                        </a:rPr>
                        <a:t>Title</a:t>
                      </a:r>
                      <a:endParaRPr lang="it-IT"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100">
                          <a:effectLst/>
                        </a:rPr>
                        <a:t>Logo and lettering</a:t>
                      </a:r>
                      <a:endParaRPr lang="it-IT"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100">
                          <a:effectLst/>
                        </a:rPr>
                        <a:t>Inglourious Basterds</a:t>
                      </a:r>
                      <a:endParaRPr lang="it-IT"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100">
                          <a:effectLst/>
                        </a:rPr>
                        <a:t>cut</a:t>
                      </a:r>
                      <a:endParaRPr lang="it-IT" sz="110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en-US" sz="1100">
                          <a:effectLst/>
                        </a:rPr>
                        <a:t>Chapters</a:t>
                      </a:r>
                      <a:endParaRPr lang="it-IT"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100">
                          <a:effectLst/>
                        </a:rPr>
                        <a:t>Caption: Chapter One, etc.</a:t>
                      </a:r>
                      <a:endParaRPr lang="it-IT"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100">
                          <a:effectLst/>
                        </a:rPr>
                        <a:t>Chapter One …</a:t>
                      </a:r>
                      <a:endParaRPr lang="it-IT"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100">
                          <a:effectLst/>
                        </a:rPr>
                        <a:t>cut</a:t>
                      </a:r>
                      <a:endParaRPr lang="it-IT" sz="110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en-US" sz="1100">
                          <a:effectLst/>
                        </a:rPr>
                        <a:t>Story theme</a:t>
                      </a:r>
                      <a:endParaRPr lang="it-IT"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100">
                          <a:effectLst/>
                        </a:rPr>
                        <a:t>Caption: Once upon a time …</a:t>
                      </a:r>
                      <a:endParaRPr lang="it-IT"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100">
                          <a:effectLst/>
                        </a:rPr>
                        <a:t>Once upon a time …</a:t>
                      </a:r>
                      <a:endParaRPr lang="it-IT" sz="1100">
                        <a:effectLst/>
                      </a:endParaRPr>
                    </a:p>
                    <a:p>
                      <a:pPr algn="just">
                        <a:lnSpc>
                          <a:spcPct val="115000"/>
                        </a:lnSpc>
                        <a:spcAft>
                          <a:spcPts val="0"/>
                        </a:spcAft>
                      </a:pPr>
                      <a:r>
                        <a:rPr lang="en-US" sz="1100">
                          <a:effectLst/>
                        </a:rPr>
                        <a:t>1941</a:t>
                      </a:r>
                      <a:endParaRPr lang="it-IT"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100">
                          <a:effectLst/>
                        </a:rPr>
                        <a:t>cut</a:t>
                      </a:r>
                      <a:endParaRPr lang="it-IT" sz="110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en-US" sz="1100">
                          <a:effectLst/>
                        </a:rPr>
                        <a:t>SCENE</a:t>
                      </a:r>
                      <a:endParaRPr lang="it-IT"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100">
                          <a:effectLst/>
                        </a:rPr>
                        <a:t>VISUAL IMAGES</a:t>
                      </a:r>
                      <a:endParaRPr lang="it-IT"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100">
                          <a:effectLst/>
                        </a:rPr>
                        <a:t>RECCURENT VERBAL COMPONENT</a:t>
                      </a:r>
                      <a:endParaRPr lang="it-IT"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100">
                          <a:effectLst/>
                        </a:rPr>
                        <a:t>TRANSITION</a:t>
                      </a:r>
                      <a:endParaRPr lang="it-IT" sz="110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en-US" sz="1100">
                          <a:effectLst/>
                        </a:rPr>
                        <a:t>1a</a:t>
                      </a:r>
                      <a:endParaRPr lang="it-IT"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100">
                          <a:effectLst/>
                        </a:rPr>
                        <a:t>French farm/arrival of Nazis</a:t>
                      </a:r>
                      <a:endParaRPr lang="it-IT"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it-IT" sz="1100">
                          <a:effectLst/>
                        </a:rPr>
                        <a:t>Names: Perrier La Padite. Col. Hans Landa </a:t>
                      </a:r>
                      <a:endParaRPr lang="it-IT"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it-IT" sz="1100">
                          <a:effectLst/>
                        </a:rPr>
                        <a:t>Entering house</a:t>
                      </a:r>
                      <a:endParaRPr lang="it-IT" sz="110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it-IT" sz="1100">
                          <a:effectLst/>
                        </a:rPr>
                        <a:t>2</a:t>
                      </a:r>
                      <a:endParaRPr lang="it-IT"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100">
                          <a:effectLst/>
                        </a:rPr>
                        <a:t>Dapite’s living room, glass of milk, living room, pipe smoking, people under floorboards, massacre</a:t>
                      </a:r>
                      <a:endParaRPr lang="it-IT"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100">
                          <a:effectLst/>
                        </a:rPr>
                        <a:t>Family(ies), dairy farm, Jews, The Jew Hunter, milk, enemies of the state, Shosanna, pipe, Goebbels, Führer</a:t>
                      </a:r>
                      <a:endParaRPr lang="it-IT"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100">
                          <a:effectLst/>
                        </a:rPr>
                        <a:t>Landa’s hand gesture to be silent.</a:t>
                      </a:r>
                      <a:endParaRPr lang="it-IT" sz="110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en-US" sz="1100">
                          <a:effectLst/>
                        </a:rPr>
                        <a:t>1b</a:t>
                      </a:r>
                      <a:endParaRPr lang="it-IT"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100">
                          <a:effectLst/>
                        </a:rPr>
                        <a:t>Farm, Shosanna’s escape</a:t>
                      </a:r>
                      <a:endParaRPr lang="it-IT"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100">
                          <a:effectLst/>
                        </a:rPr>
                        <a:t>“Au revoir Shosanna”</a:t>
                      </a:r>
                      <a:endParaRPr lang="it-IT"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100" dirty="0">
                          <a:effectLst/>
                        </a:rPr>
                        <a:t>Runs into woods.</a:t>
                      </a:r>
                      <a:endParaRPr lang="it-IT" sz="1100" dirty="0">
                        <a:effectLst/>
                      </a:endParaRPr>
                    </a:p>
                    <a:p>
                      <a:pPr algn="just">
                        <a:lnSpc>
                          <a:spcPct val="115000"/>
                        </a:lnSpc>
                        <a:spcAft>
                          <a:spcPts val="0"/>
                        </a:spcAft>
                      </a:pPr>
                      <a:r>
                        <a:rPr lang="en-US" sz="1100" dirty="0">
                          <a:effectLst/>
                        </a:rPr>
                        <a:t>Cut to Chapter Two</a:t>
                      </a:r>
                      <a:endParaRPr lang="it-IT" sz="1100" dirty="0">
                        <a:effectLst/>
                      </a:endParaRPr>
                    </a:p>
                    <a:p>
                      <a:pPr algn="just">
                        <a:lnSpc>
                          <a:spcPct val="115000"/>
                        </a:lnSpc>
                        <a:spcAft>
                          <a:spcPts val="0"/>
                        </a:spcAft>
                      </a:pPr>
                      <a:r>
                        <a:rPr lang="en-US" sz="1100" dirty="0" err="1">
                          <a:effectLst/>
                        </a:rPr>
                        <a:t>Inglourious</a:t>
                      </a:r>
                      <a:r>
                        <a:rPr lang="en-US" sz="1100" dirty="0">
                          <a:effectLst/>
                        </a:rPr>
                        <a:t> </a:t>
                      </a:r>
                      <a:r>
                        <a:rPr lang="en-US" sz="1100" dirty="0" err="1">
                          <a:effectLst/>
                        </a:rPr>
                        <a:t>Basterds</a:t>
                      </a:r>
                      <a:endParaRPr lang="it-IT" sz="1100" dirty="0">
                        <a:effectLst/>
                      </a:endParaRPr>
                    </a:p>
                    <a:p>
                      <a:pPr algn="just">
                        <a:lnSpc>
                          <a:spcPct val="115000"/>
                        </a:lnSpc>
                        <a:spcAft>
                          <a:spcPts val="0"/>
                        </a:spcAft>
                      </a:pPr>
                      <a:r>
                        <a:rPr lang="en-US" sz="1100" dirty="0">
                          <a:effectLst/>
                        </a:rPr>
                        <a:t> </a:t>
                      </a:r>
                      <a:endParaRPr lang="it-IT"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xmlns="" val="20633771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Conclusion</a:t>
            </a:r>
            <a:endParaRPr lang="it-IT" dirty="0"/>
          </a:p>
        </p:txBody>
      </p:sp>
      <p:sp>
        <p:nvSpPr>
          <p:cNvPr id="3" name="Segnaposto contenuto 2"/>
          <p:cNvSpPr>
            <a:spLocks noGrp="1"/>
          </p:cNvSpPr>
          <p:nvPr>
            <p:ph idx="1"/>
          </p:nvPr>
        </p:nvSpPr>
        <p:spPr/>
        <p:txBody>
          <a:bodyPr>
            <a:normAutofit/>
          </a:bodyPr>
          <a:lstStyle/>
          <a:p>
            <a:r>
              <a:rPr lang="en-US" dirty="0"/>
              <a:t>Following the sequences e.g., 15 </a:t>
            </a:r>
            <a:r>
              <a:rPr lang="en-US" dirty="0" err="1"/>
              <a:t>a,b,c,d</a:t>
            </a:r>
            <a:r>
              <a:rPr lang="en-US" dirty="0"/>
              <a:t>; 22 </a:t>
            </a:r>
            <a:r>
              <a:rPr lang="en-US" dirty="0" err="1"/>
              <a:t>a,b,c,d,e,f</a:t>
            </a:r>
            <a:r>
              <a:rPr lang="en-US" dirty="0"/>
              <a:t>, it can be seen how the film is structured and how the director wants the audience to trace its development. The audio describer should pay attention, consciously or unconsciously, to these cohesive elements in order to provide continuity and cohesion, in both verbal and visual terms, to his or her description. </a:t>
            </a:r>
            <a:endParaRPr lang="it-IT" dirty="0"/>
          </a:p>
        </p:txBody>
      </p:sp>
    </p:spTree>
    <p:extLst>
      <p:ext uri="{BB962C8B-B14F-4D97-AF65-F5344CB8AC3E}">
        <p14:creationId xmlns:p14="http://schemas.microsoft.com/office/powerpoint/2010/main" xmlns="" val="39055523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r>
              <a:rPr lang="it-IT" dirty="0" smtClean="0"/>
              <a:t>The </a:t>
            </a:r>
            <a:r>
              <a:rPr lang="it-IT" dirty="0" err="1" smtClean="0"/>
              <a:t>Alamo</a:t>
            </a:r>
            <a:endParaRPr lang="it-IT" dirty="0" smtClean="0"/>
          </a:p>
          <a:p>
            <a:r>
              <a:rPr lang="it-IT" smtClean="0"/>
              <a:t>Inglourious</a:t>
            </a:r>
            <a:r>
              <a:rPr lang="it-IT" dirty="0" smtClean="0"/>
              <a:t> </a:t>
            </a:r>
            <a:r>
              <a:rPr lang="it-IT" dirty="0" err="1" smtClean="0"/>
              <a:t>Basterds</a:t>
            </a:r>
            <a:endParaRPr lang="it-IT" dirty="0"/>
          </a:p>
        </p:txBody>
      </p:sp>
      <p:sp>
        <p:nvSpPr>
          <p:cNvPr id="3" name="Titolo 2"/>
          <p:cNvSpPr>
            <a:spLocks noGrp="1"/>
          </p:cNvSpPr>
          <p:nvPr>
            <p:ph type="title"/>
          </p:nvPr>
        </p:nvSpPr>
        <p:spPr/>
        <p:txBody>
          <a:bodyPr/>
          <a:lstStyle/>
          <a:p>
            <a:r>
              <a:rPr lang="it-IT" dirty="0" err="1" smtClean="0"/>
              <a:t>Intertextuality</a:t>
            </a:r>
            <a:endParaRPr lang="it-IT"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Segnaposto contenuto 2"/>
          <p:cNvSpPr>
            <a:spLocks noGrp="1"/>
          </p:cNvSpPr>
          <p:nvPr>
            <p:ph idx="1"/>
          </p:nvPr>
        </p:nvSpPr>
        <p:spPr>
          <a:xfrm>
            <a:off x="457200" y="2492896"/>
            <a:ext cx="7467600" cy="3980929"/>
          </a:xfrm>
        </p:spPr>
        <p:txBody>
          <a:bodyPr/>
          <a:lstStyle/>
          <a:p>
            <a:r>
              <a:rPr lang="it-IT" altLang="it-IT" dirty="0" smtClean="0"/>
              <a:t>Impact on the </a:t>
            </a:r>
            <a:r>
              <a:rPr lang="it-IT" altLang="it-IT" dirty="0" err="1" smtClean="0"/>
              <a:t>end-users</a:t>
            </a:r>
            <a:r>
              <a:rPr lang="it-IT" altLang="it-IT" dirty="0" smtClean="0"/>
              <a:t>, </a:t>
            </a:r>
            <a:r>
              <a:rPr lang="it-IT" altLang="it-IT" dirty="0" err="1" smtClean="0"/>
              <a:t>i.e</a:t>
            </a:r>
            <a:r>
              <a:rPr lang="it-IT" altLang="it-IT" dirty="0" smtClean="0"/>
              <a:t> the </a:t>
            </a:r>
            <a:r>
              <a:rPr lang="it-IT" altLang="it-IT" dirty="0" err="1" smtClean="0"/>
              <a:t>blind</a:t>
            </a:r>
            <a:r>
              <a:rPr lang="it-IT" altLang="it-IT" dirty="0" smtClean="0"/>
              <a:t> and </a:t>
            </a:r>
            <a:r>
              <a:rPr lang="it-IT" altLang="it-IT" dirty="0" err="1" smtClean="0"/>
              <a:t>sight-impaired</a:t>
            </a:r>
            <a:r>
              <a:rPr lang="it-IT" altLang="it-IT" dirty="0" smtClean="0"/>
              <a:t> community.</a:t>
            </a:r>
          </a:p>
          <a:p>
            <a:endParaRPr lang="it-IT" altLang="it-IT" dirty="0" smtClean="0"/>
          </a:p>
          <a:p>
            <a:r>
              <a:rPr lang="it-IT" altLang="it-IT" dirty="0" err="1" smtClean="0"/>
              <a:t>Comparison</a:t>
            </a:r>
            <a:r>
              <a:rPr lang="it-IT" altLang="it-IT" dirty="0" smtClean="0"/>
              <a:t> </a:t>
            </a:r>
            <a:r>
              <a:rPr lang="it-IT" altLang="it-IT" dirty="0" err="1" smtClean="0"/>
              <a:t>of</a:t>
            </a:r>
            <a:r>
              <a:rPr lang="it-IT" altLang="it-IT" dirty="0" smtClean="0"/>
              <a:t> </a:t>
            </a:r>
            <a:r>
              <a:rPr lang="it-IT" altLang="it-IT" dirty="0" err="1" smtClean="0"/>
              <a:t>descriptive</a:t>
            </a:r>
            <a:r>
              <a:rPr lang="it-IT" altLang="it-IT" dirty="0" smtClean="0"/>
              <a:t> and narrative </a:t>
            </a:r>
            <a:r>
              <a:rPr lang="it-IT" altLang="it-IT" dirty="0" err="1" smtClean="0"/>
              <a:t>approaches</a:t>
            </a:r>
            <a:r>
              <a:rPr lang="it-IT" altLang="it-IT" dirty="0" smtClean="0"/>
              <a:t> </a:t>
            </a:r>
            <a:r>
              <a:rPr lang="it-IT" altLang="it-IT" dirty="0" err="1" smtClean="0"/>
              <a:t>measuring</a:t>
            </a:r>
            <a:r>
              <a:rPr lang="it-IT" altLang="it-IT" dirty="0" smtClean="0"/>
              <a:t> </a:t>
            </a:r>
            <a:r>
              <a:rPr lang="it-IT" altLang="it-IT" dirty="0" err="1" smtClean="0"/>
              <a:t>levels</a:t>
            </a:r>
            <a:r>
              <a:rPr lang="it-IT" altLang="it-IT" dirty="0" smtClean="0"/>
              <a:t> </a:t>
            </a:r>
            <a:r>
              <a:rPr lang="it-IT" altLang="it-IT" dirty="0" err="1" smtClean="0"/>
              <a:t>of</a:t>
            </a:r>
            <a:r>
              <a:rPr lang="it-IT" altLang="it-IT" dirty="0" smtClean="0"/>
              <a:t> </a:t>
            </a:r>
            <a:r>
              <a:rPr lang="it-IT" altLang="it-IT" dirty="0" err="1" smtClean="0"/>
              <a:t>comprehension</a:t>
            </a:r>
            <a:r>
              <a:rPr lang="it-IT" altLang="it-IT" dirty="0" smtClean="0"/>
              <a:t> and </a:t>
            </a:r>
            <a:r>
              <a:rPr lang="it-IT" altLang="it-IT" dirty="0" err="1" smtClean="0"/>
              <a:t>enjoyment</a:t>
            </a:r>
            <a:r>
              <a:rPr lang="it-IT" altLang="it-IT" dirty="0" smtClean="0"/>
              <a:t>.</a:t>
            </a:r>
          </a:p>
        </p:txBody>
      </p:sp>
      <p:sp>
        <p:nvSpPr>
          <p:cNvPr id="2" name="Titolo 1"/>
          <p:cNvSpPr>
            <a:spLocks noGrp="1"/>
          </p:cNvSpPr>
          <p:nvPr>
            <p:ph type="title"/>
          </p:nvPr>
        </p:nvSpPr>
        <p:spPr/>
        <p:txBody>
          <a:bodyPr/>
          <a:lstStyle/>
          <a:p>
            <a:pPr>
              <a:defRPr/>
            </a:pPr>
            <a:r>
              <a:rPr lang="it-IT" dirty="0" smtClean="0"/>
              <a:t>The </a:t>
            </a:r>
            <a:r>
              <a:rPr lang="it-IT" dirty="0" err="1" smtClean="0"/>
              <a:t>testing</a:t>
            </a:r>
            <a:endParaRPr lang="it-IT" dirty="0"/>
          </a:p>
        </p:txBody>
      </p:sp>
    </p:spTree>
    <p:extLst>
      <p:ext uri="{BB962C8B-B14F-4D97-AF65-F5344CB8AC3E}">
        <p14:creationId xmlns:p14="http://schemas.microsoft.com/office/powerpoint/2010/main" xmlns="" val="82003537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en-US" dirty="0"/>
              <a:t>In the study the opening scene from </a:t>
            </a:r>
            <a:r>
              <a:rPr lang="en-US" i="1" dirty="0" err="1"/>
              <a:t>Inglourious</a:t>
            </a:r>
            <a:r>
              <a:rPr lang="en-US" i="1" dirty="0"/>
              <a:t> </a:t>
            </a:r>
            <a:r>
              <a:rPr lang="en-US" i="1" dirty="0" err="1"/>
              <a:t>Basterds</a:t>
            </a:r>
            <a:r>
              <a:rPr lang="en-US" dirty="0"/>
              <a:t> (with two alternative ADs) was shown to a group of VIPs (divided into groups A and B), which was followed by a questionnaire-based interview. For the purposes of comparison, the same clip (without AD) was shown to a control group of sighted respondents, also followed by a questionnaire.</a:t>
            </a:r>
            <a:endParaRPr lang="it-IT" dirty="0"/>
          </a:p>
          <a:p>
            <a:endParaRPr lang="it-IT" dirty="0"/>
          </a:p>
        </p:txBody>
      </p:sp>
      <p:sp>
        <p:nvSpPr>
          <p:cNvPr id="2" name="Titolo 1"/>
          <p:cNvSpPr>
            <a:spLocks noGrp="1"/>
          </p:cNvSpPr>
          <p:nvPr>
            <p:ph type="title"/>
          </p:nvPr>
        </p:nvSpPr>
        <p:spPr/>
        <p:txBody>
          <a:bodyPr/>
          <a:lstStyle/>
          <a:p>
            <a:r>
              <a:rPr lang="it-IT" dirty="0" smtClean="0"/>
              <a:t>The </a:t>
            </a:r>
            <a:r>
              <a:rPr lang="it-IT" dirty="0" err="1" smtClean="0"/>
              <a:t>testing</a:t>
            </a:r>
            <a:r>
              <a:rPr lang="it-IT" dirty="0" smtClean="0"/>
              <a:t> </a:t>
            </a:r>
            <a:r>
              <a:rPr lang="it-IT" dirty="0" err="1" smtClean="0"/>
              <a:t>study</a:t>
            </a:r>
            <a:endParaRPr lang="it-IT" dirty="0"/>
          </a:p>
        </p:txBody>
      </p:sp>
    </p:spTree>
    <p:extLst>
      <p:ext uri="{BB962C8B-B14F-4D97-AF65-F5344CB8AC3E}">
        <p14:creationId xmlns:p14="http://schemas.microsoft.com/office/powerpoint/2010/main" xmlns="" val="3257618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en-US" dirty="0"/>
              <a:t>The tested issues included the opening credits (naming actors with protagonists, AD authors), text-on-screen, naming characters, film terminology and film technique (lighting, camera movement, shots), information sequencing and fragmentation, gestures, describing sounds, intertextual references, </a:t>
            </a:r>
            <a:r>
              <a:rPr lang="en-US" dirty="0" err="1"/>
              <a:t>explicitation</a:t>
            </a:r>
            <a:r>
              <a:rPr lang="en-US" dirty="0"/>
              <a:t>, narration vs. description. </a:t>
            </a:r>
            <a:endParaRPr lang="it-IT" dirty="0"/>
          </a:p>
        </p:txBody>
      </p:sp>
      <p:sp>
        <p:nvSpPr>
          <p:cNvPr id="2" name="Titolo 1"/>
          <p:cNvSpPr>
            <a:spLocks noGrp="1"/>
          </p:cNvSpPr>
          <p:nvPr>
            <p:ph type="title"/>
          </p:nvPr>
        </p:nvSpPr>
        <p:spPr/>
        <p:txBody>
          <a:bodyPr/>
          <a:lstStyle/>
          <a:p>
            <a:r>
              <a:rPr lang="it-IT" dirty="0" err="1" smtClean="0"/>
              <a:t>What</a:t>
            </a:r>
            <a:r>
              <a:rPr lang="it-IT" dirty="0" smtClean="0"/>
              <a:t> </a:t>
            </a:r>
            <a:r>
              <a:rPr lang="it-IT" dirty="0" err="1" smtClean="0"/>
              <a:t>was</a:t>
            </a:r>
            <a:r>
              <a:rPr lang="it-IT" dirty="0" smtClean="0"/>
              <a:t> </a:t>
            </a:r>
            <a:r>
              <a:rPr lang="it-IT" dirty="0" err="1" smtClean="0"/>
              <a:t>tested</a:t>
            </a:r>
            <a:endParaRPr lang="it-IT" dirty="0"/>
          </a:p>
        </p:txBody>
      </p:sp>
    </p:spTree>
    <p:extLst>
      <p:ext uri="{BB962C8B-B14F-4D97-AF65-F5344CB8AC3E}">
        <p14:creationId xmlns:p14="http://schemas.microsoft.com/office/powerpoint/2010/main" xmlns="" val="38642256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chor="t">
            <a:normAutofit fontScale="62500" lnSpcReduction="20000"/>
          </a:bodyPr>
          <a:lstStyle/>
          <a:p>
            <a:pPr>
              <a:buNone/>
            </a:pPr>
            <a:r>
              <a:rPr lang="it-IT" dirty="0" smtClean="0"/>
              <a:t>	</a:t>
            </a:r>
          </a:p>
          <a:p>
            <a:pPr>
              <a:lnSpc>
                <a:spcPct val="120000"/>
              </a:lnSpc>
              <a:buNone/>
            </a:pPr>
            <a:endParaRPr lang="it-IT" dirty="0" smtClean="0"/>
          </a:p>
          <a:p>
            <a:pPr>
              <a:buNone/>
            </a:pPr>
            <a:r>
              <a:rPr lang="it-IT" dirty="0" smtClean="0"/>
              <a:t>Create </a:t>
            </a:r>
            <a:r>
              <a:rPr lang="it-IT" dirty="0" err="1" smtClean="0"/>
              <a:t>authoritative</a:t>
            </a:r>
            <a:r>
              <a:rPr lang="it-IT" dirty="0" smtClean="0"/>
              <a:t> </a:t>
            </a:r>
            <a:r>
              <a:rPr lang="it-IT" dirty="0" err="1" smtClean="0"/>
              <a:t>guidelines</a:t>
            </a:r>
            <a:r>
              <a:rPr lang="it-IT" dirty="0" smtClean="0"/>
              <a:t> for the AD </a:t>
            </a:r>
            <a:r>
              <a:rPr lang="it-IT" dirty="0" err="1" smtClean="0"/>
              <a:t>profession</a:t>
            </a:r>
            <a:r>
              <a:rPr lang="it-IT" dirty="0" smtClean="0"/>
              <a:t>/</a:t>
            </a:r>
            <a:r>
              <a:rPr lang="it-IT" dirty="0" err="1" smtClean="0"/>
              <a:t>industry</a:t>
            </a:r>
            <a:endParaRPr lang="it-IT" dirty="0" smtClean="0"/>
          </a:p>
          <a:p>
            <a:pPr>
              <a:buNone/>
            </a:pPr>
            <a:r>
              <a:rPr lang="it-IT" dirty="0" smtClean="0"/>
              <a:t>in </a:t>
            </a:r>
            <a:r>
              <a:rPr lang="it-IT" dirty="0" err="1" smtClean="0"/>
              <a:t>all</a:t>
            </a:r>
            <a:r>
              <a:rPr lang="it-IT" dirty="0" smtClean="0"/>
              <a:t> Europe;</a:t>
            </a:r>
            <a:endParaRPr lang="it-IT" dirty="0"/>
          </a:p>
          <a:p>
            <a:pPr>
              <a:buNone/>
            </a:pPr>
            <a:endParaRPr lang="it-IT" dirty="0" smtClean="0"/>
          </a:p>
          <a:p>
            <a:pPr>
              <a:buNone/>
            </a:pPr>
            <a:r>
              <a:rPr lang="it-IT" dirty="0" err="1" smtClean="0"/>
              <a:t>Develop</a:t>
            </a:r>
            <a:r>
              <a:rPr lang="it-IT" dirty="0" smtClean="0"/>
              <a:t> curricula for </a:t>
            </a:r>
            <a:r>
              <a:rPr lang="it-IT" dirty="0" err="1" smtClean="0"/>
              <a:t>universities</a:t>
            </a:r>
            <a:r>
              <a:rPr lang="it-IT" dirty="0" smtClean="0"/>
              <a:t> in </a:t>
            </a:r>
            <a:r>
              <a:rPr lang="it-IT" dirty="0" err="1" smtClean="0"/>
              <a:t>EuropeTraining</a:t>
            </a:r>
            <a:r>
              <a:rPr lang="it-IT" dirty="0" smtClean="0"/>
              <a:t> of audio </a:t>
            </a:r>
            <a:r>
              <a:rPr lang="it-IT" dirty="0" err="1" smtClean="0"/>
              <a:t>describers</a:t>
            </a:r>
            <a:r>
              <a:rPr lang="it-IT" dirty="0" smtClean="0"/>
              <a:t> and audio</a:t>
            </a:r>
          </a:p>
          <a:p>
            <a:pPr>
              <a:buNone/>
            </a:pPr>
            <a:r>
              <a:rPr lang="it-IT" dirty="0" err="1" smtClean="0"/>
              <a:t>describer</a:t>
            </a:r>
            <a:r>
              <a:rPr lang="it-IT" dirty="0" smtClean="0"/>
              <a:t> trainers;</a:t>
            </a:r>
          </a:p>
          <a:p>
            <a:pPr>
              <a:buNone/>
            </a:pPr>
            <a:endParaRPr lang="it-IT" dirty="0" smtClean="0"/>
          </a:p>
          <a:p>
            <a:pPr algn="just">
              <a:buNone/>
            </a:pPr>
            <a:r>
              <a:rPr lang="it-IT" dirty="0" err="1" smtClean="0"/>
              <a:t>Sensitise</a:t>
            </a:r>
            <a:r>
              <a:rPr lang="it-IT" dirty="0" smtClean="0"/>
              <a:t> and </a:t>
            </a:r>
            <a:r>
              <a:rPr lang="it-IT" dirty="0" err="1" smtClean="0"/>
              <a:t>influence</a:t>
            </a:r>
            <a:r>
              <a:rPr lang="it-IT" dirty="0" smtClean="0"/>
              <a:t> </a:t>
            </a:r>
            <a:r>
              <a:rPr lang="it-IT" i="1" dirty="0" err="1" smtClean="0"/>
              <a:t>decision-makers</a:t>
            </a:r>
            <a:r>
              <a:rPr lang="it-IT" i="1" dirty="0" smtClean="0"/>
              <a:t> </a:t>
            </a:r>
            <a:r>
              <a:rPr lang="it-IT" i="1" dirty="0" err="1" smtClean="0"/>
              <a:t>at</a:t>
            </a:r>
            <a:r>
              <a:rPr lang="it-IT" i="1" dirty="0" smtClean="0"/>
              <a:t> a </a:t>
            </a:r>
            <a:r>
              <a:rPr lang="it-IT" i="1" dirty="0" err="1" smtClean="0"/>
              <a:t>local</a:t>
            </a:r>
            <a:r>
              <a:rPr lang="it-IT" i="1" dirty="0" smtClean="0"/>
              <a:t>, </a:t>
            </a:r>
            <a:r>
              <a:rPr lang="it-IT" i="1" dirty="0" err="1" smtClean="0"/>
              <a:t>national</a:t>
            </a:r>
            <a:r>
              <a:rPr lang="it-IT" i="1" dirty="0" smtClean="0"/>
              <a:t> and </a:t>
            </a:r>
            <a:r>
              <a:rPr lang="it-IT" i="1" dirty="0" err="1" smtClean="0"/>
              <a:t>European</a:t>
            </a:r>
            <a:r>
              <a:rPr lang="it-IT" i="1" dirty="0" smtClean="0"/>
              <a:t> </a:t>
            </a:r>
            <a:r>
              <a:rPr lang="it-IT" i="1" dirty="0" err="1" smtClean="0"/>
              <a:t>level</a:t>
            </a:r>
            <a:r>
              <a:rPr lang="it-IT" dirty="0" smtClean="0"/>
              <a:t>;</a:t>
            </a:r>
          </a:p>
          <a:p>
            <a:pPr>
              <a:buNone/>
            </a:pPr>
            <a:r>
              <a:rPr lang="it-IT" dirty="0" smtClean="0"/>
              <a:t>Create </a:t>
            </a:r>
            <a:r>
              <a:rPr lang="it-IT" dirty="0" err="1" smtClean="0"/>
              <a:t>useful</a:t>
            </a:r>
            <a:r>
              <a:rPr lang="it-IT" dirty="0" smtClean="0"/>
              <a:t> </a:t>
            </a:r>
            <a:r>
              <a:rPr lang="it-IT" dirty="0" err="1" smtClean="0"/>
              <a:t>connections</a:t>
            </a:r>
            <a:r>
              <a:rPr lang="it-IT" dirty="0" smtClean="0"/>
              <a:t> with the </a:t>
            </a:r>
            <a:r>
              <a:rPr lang="it-IT" dirty="0" err="1" smtClean="0"/>
              <a:t>industry</a:t>
            </a:r>
            <a:r>
              <a:rPr lang="it-IT" dirty="0" smtClean="0"/>
              <a:t> and with the service providers;</a:t>
            </a:r>
          </a:p>
          <a:p>
            <a:pPr>
              <a:buNone/>
            </a:pPr>
            <a:endParaRPr lang="it-IT" dirty="0" smtClean="0"/>
          </a:p>
          <a:p>
            <a:pPr marL="68580" indent="0">
              <a:lnSpc>
                <a:spcPct val="170000"/>
              </a:lnSpc>
              <a:buNone/>
            </a:pPr>
            <a:r>
              <a:rPr lang="it-IT" dirty="0" smtClean="0"/>
              <a:t>Social </a:t>
            </a:r>
            <a:r>
              <a:rPr lang="it-IT" dirty="0" err="1" smtClean="0"/>
              <a:t>Inclusion</a:t>
            </a:r>
            <a:r>
              <a:rPr lang="it-IT" dirty="0" smtClean="0"/>
              <a:t>;</a:t>
            </a:r>
          </a:p>
          <a:p>
            <a:pPr>
              <a:buNone/>
            </a:pPr>
            <a:r>
              <a:rPr lang="it-IT" dirty="0" err="1" smtClean="0"/>
              <a:t>Improve</a:t>
            </a:r>
            <a:r>
              <a:rPr lang="it-IT" dirty="0" smtClean="0"/>
              <a:t> the </a:t>
            </a:r>
            <a:r>
              <a:rPr lang="it-IT" dirty="0" err="1" smtClean="0"/>
              <a:t>lives</a:t>
            </a:r>
            <a:r>
              <a:rPr lang="it-IT" dirty="0" smtClean="0"/>
              <a:t> of the </a:t>
            </a:r>
            <a:r>
              <a:rPr lang="it-IT" dirty="0" err="1" smtClean="0"/>
              <a:t>blind</a:t>
            </a:r>
            <a:r>
              <a:rPr lang="it-IT" dirty="0" smtClean="0"/>
              <a:t> and </a:t>
            </a:r>
            <a:r>
              <a:rPr lang="it-IT" dirty="0" err="1" smtClean="0"/>
              <a:t>visually</a:t>
            </a:r>
            <a:r>
              <a:rPr lang="it-IT" dirty="0" smtClean="0"/>
              <a:t> </a:t>
            </a:r>
            <a:r>
              <a:rPr lang="it-IT" dirty="0" err="1" smtClean="0"/>
              <a:t>impaired</a:t>
            </a:r>
            <a:r>
              <a:rPr lang="it-IT" dirty="0" smtClean="0"/>
              <a:t> </a:t>
            </a:r>
            <a:r>
              <a:rPr lang="it-IT" dirty="0" err="1" smtClean="0"/>
              <a:t>population</a:t>
            </a:r>
            <a:r>
              <a:rPr lang="it-IT" dirty="0" smtClean="0"/>
              <a:t>;</a:t>
            </a:r>
          </a:p>
          <a:p>
            <a:pPr>
              <a:buNone/>
            </a:pPr>
            <a:r>
              <a:rPr lang="it-IT" dirty="0" smtClean="0"/>
              <a:t>(</a:t>
            </a:r>
            <a:r>
              <a:rPr lang="it-IT" dirty="0" err="1" smtClean="0"/>
              <a:t>but</a:t>
            </a:r>
            <a:r>
              <a:rPr lang="it-IT" dirty="0" smtClean="0"/>
              <a:t> </a:t>
            </a:r>
            <a:r>
              <a:rPr lang="it-IT" dirty="0" err="1" smtClean="0"/>
              <a:t>also</a:t>
            </a:r>
            <a:r>
              <a:rPr lang="it-IT" dirty="0" smtClean="0"/>
              <a:t> </a:t>
            </a:r>
            <a:r>
              <a:rPr lang="it-IT" dirty="0" err="1" smtClean="0"/>
              <a:t>that</a:t>
            </a:r>
            <a:r>
              <a:rPr lang="it-IT" dirty="0" smtClean="0"/>
              <a:t> of </a:t>
            </a:r>
            <a:r>
              <a:rPr lang="it-IT" dirty="0" err="1" smtClean="0"/>
              <a:t>immigrants</a:t>
            </a:r>
            <a:r>
              <a:rPr lang="it-IT" dirty="0" smtClean="0"/>
              <a:t>, </a:t>
            </a:r>
            <a:r>
              <a:rPr lang="it-IT" dirty="0" err="1" smtClean="0"/>
              <a:t>those</a:t>
            </a:r>
            <a:r>
              <a:rPr lang="it-IT" dirty="0" smtClean="0"/>
              <a:t> with </a:t>
            </a:r>
            <a:r>
              <a:rPr lang="it-IT" dirty="0" err="1" smtClean="0"/>
              <a:t>learning</a:t>
            </a:r>
            <a:r>
              <a:rPr lang="it-IT" dirty="0" smtClean="0"/>
              <a:t> </a:t>
            </a:r>
            <a:r>
              <a:rPr lang="it-IT" dirty="0" err="1" smtClean="0"/>
              <a:t>difficulties</a:t>
            </a:r>
            <a:r>
              <a:rPr lang="it-IT" dirty="0" smtClean="0"/>
              <a:t>, </a:t>
            </a:r>
            <a:r>
              <a:rPr lang="it-IT" dirty="0" err="1" smtClean="0"/>
              <a:t>language</a:t>
            </a:r>
            <a:r>
              <a:rPr lang="it-IT" dirty="0" smtClean="0"/>
              <a:t> </a:t>
            </a:r>
            <a:r>
              <a:rPr lang="it-IT" dirty="0" err="1" smtClean="0"/>
              <a:t>learners</a:t>
            </a:r>
            <a:r>
              <a:rPr lang="it-IT" dirty="0" smtClean="0"/>
              <a:t>, etc.)</a:t>
            </a:r>
          </a:p>
        </p:txBody>
      </p:sp>
      <p:sp>
        <p:nvSpPr>
          <p:cNvPr id="2" name="Titolo 1"/>
          <p:cNvSpPr>
            <a:spLocks noGrp="1"/>
          </p:cNvSpPr>
          <p:nvPr>
            <p:ph type="title"/>
          </p:nvPr>
        </p:nvSpPr>
        <p:spPr>
          <a:xfrm>
            <a:off x="611560" y="620688"/>
            <a:ext cx="7520940" cy="260608"/>
          </a:xfrm>
        </p:spPr>
        <p:txBody>
          <a:bodyPr>
            <a:normAutofit fontScale="90000"/>
          </a:bodyPr>
          <a:lstStyle/>
          <a:p>
            <a:r>
              <a:rPr lang="it-IT" dirty="0" smtClean="0"/>
              <a:t>PROJECT OBJECTIVES AND VISION</a:t>
            </a:r>
            <a:endParaRPr lang="it-IT" dirty="0"/>
          </a:p>
        </p:txBody>
      </p:sp>
    </p:spTree>
    <p:extLst>
      <p:ext uri="{BB962C8B-B14F-4D97-AF65-F5344CB8AC3E}">
        <p14:creationId xmlns:p14="http://schemas.microsoft.com/office/powerpoint/2010/main" xmlns="" val="42718616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r>
              <a:rPr lang="en-US" dirty="0" smtClean="0"/>
              <a:t>The experimental </a:t>
            </a:r>
            <a:r>
              <a:rPr lang="en-US" dirty="0"/>
              <a:t>video includes one very interesting intertextual reference. </a:t>
            </a:r>
            <a:r>
              <a:rPr lang="en-US" dirty="0" smtClean="0"/>
              <a:t>Colonel </a:t>
            </a:r>
            <a:r>
              <a:rPr lang="en-US" dirty="0" err="1" smtClean="0"/>
              <a:t>Landa’s</a:t>
            </a:r>
            <a:r>
              <a:rPr lang="en-US" dirty="0" smtClean="0"/>
              <a:t> </a:t>
            </a:r>
            <a:r>
              <a:rPr lang="en-US" dirty="0"/>
              <a:t>pipe resembles that of Sherlock Holmes. The descriptions of the pipe in the two ADs were manipulated so that AD-A included a conventional description without the intertextual reference (“an enormous, saxophone shaped pipe”) while AD-B included the reference (“Sherlock-Holmes-Style Calabash). The respondents were to judge on a 5-point scale (1 – definitely not, 5 – definitely yes) to what extent the description helped them imagine the actual pipe. </a:t>
            </a:r>
            <a:endParaRPr lang="en-US" dirty="0" smtClean="0"/>
          </a:p>
          <a:p>
            <a:endParaRPr lang="en-US" dirty="0"/>
          </a:p>
          <a:p>
            <a:r>
              <a:rPr lang="en-US" dirty="0" smtClean="0">
                <a:solidFill>
                  <a:srgbClr val="FF0000"/>
                </a:solidFill>
              </a:rPr>
              <a:t>Results in the report</a:t>
            </a:r>
          </a:p>
          <a:p>
            <a:r>
              <a:rPr lang="en-US" dirty="0" smtClean="0">
                <a:solidFill>
                  <a:srgbClr val="FF0000"/>
                </a:solidFill>
              </a:rPr>
              <a:t>www.adlabproject.eu</a:t>
            </a:r>
            <a:endParaRPr lang="it-IT" dirty="0">
              <a:solidFill>
                <a:srgbClr val="FF0000"/>
              </a:solidFill>
            </a:endParaRPr>
          </a:p>
        </p:txBody>
      </p:sp>
      <p:sp>
        <p:nvSpPr>
          <p:cNvPr id="2" name="Titolo 1"/>
          <p:cNvSpPr>
            <a:spLocks noGrp="1"/>
          </p:cNvSpPr>
          <p:nvPr>
            <p:ph type="title"/>
          </p:nvPr>
        </p:nvSpPr>
        <p:spPr/>
        <p:txBody>
          <a:bodyPr/>
          <a:lstStyle/>
          <a:p>
            <a:r>
              <a:rPr lang="it-IT" dirty="0" err="1" smtClean="0"/>
              <a:t>Example</a:t>
            </a:r>
            <a:endParaRPr lang="it-IT" dirty="0"/>
          </a:p>
        </p:txBody>
      </p:sp>
    </p:spTree>
    <p:extLst>
      <p:ext uri="{BB962C8B-B14F-4D97-AF65-F5344CB8AC3E}">
        <p14:creationId xmlns:p14="http://schemas.microsoft.com/office/powerpoint/2010/main" xmlns="" val="38676726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en-US" dirty="0"/>
              <a:t>In conclusion, WP3 </a:t>
            </a:r>
            <a:r>
              <a:rPr lang="en-US" dirty="0" smtClean="0"/>
              <a:t>identified </a:t>
            </a:r>
            <a:r>
              <a:rPr lang="en-US" dirty="0"/>
              <a:t>troublesome aspects of AD and </a:t>
            </a:r>
            <a:r>
              <a:rPr lang="en-US" dirty="0" smtClean="0"/>
              <a:t>highlighted </a:t>
            </a:r>
            <a:r>
              <a:rPr lang="en-US" dirty="0"/>
              <a:t>the need to adopt individual strategies instead of general across-the-board guidelines. As in any other type of translation, individual solutions are decided upon in a given context that should be carefully considered by the decision-maker, i.e. the audio describer. </a:t>
            </a:r>
            <a:endParaRPr lang="it-IT" dirty="0"/>
          </a:p>
        </p:txBody>
      </p:sp>
      <p:sp>
        <p:nvSpPr>
          <p:cNvPr id="2" name="Titolo 1"/>
          <p:cNvSpPr>
            <a:spLocks noGrp="1"/>
          </p:cNvSpPr>
          <p:nvPr>
            <p:ph type="title"/>
          </p:nvPr>
        </p:nvSpPr>
        <p:spPr/>
        <p:txBody>
          <a:bodyPr/>
          <a:lstStyle/>
          <a:p>
            <a:r>
              <a:rPr lang="it-IT" dirty="0" err="1" smtClean="0"/>
              <a:t>Conclusion</a:t>
            </a:r>
            <a:endParaRPr lang="it-IT" dirty="0"/>
          </a:p>
        </p:txBody>
      </p:sp>
    </p:spTree>
    <p:extLst>
      <p:ext uri="{BB962C8B-B14F-4D97-AF65-F5344CB8AC3E}">
        <p14:creationId xmlns:p14="http://schemas.microsoft.com/office/powerpoint/2010/main" xmlns="" val="2040764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Segnaposto contenuto 2"/>
          <p:cNvSpPr>
            <a:spLocks noGrp="1"/>
          </p:cNvSpPr>
          <p:nvPr>
            <p:ph idx="1"/>
          </p:nvPr>
        </p:nvSpPr>
        <p:spPr>
          <a:xfrm>
            <a:off x="457200" y="2348880"/>
            <a:ext cx="7467600" cy="4124945"/>
          </a:xfrm>
        </p:spPr>
        <p:txBody>
          <a:bodyPr>
            <a:normAutofit/>
          </a:bodyPr>
          <a:lstStyle/>
          <a:p>
            <a:r>
              <a:rPr lang="en-US" sz="2800" dirty="0"/>
              <a:t>The guidelines that have been adopted thus far, however valid locally, are rarely based on empirical research, in most cases being the result of experience, common sense and personal preferences</a:t>
            </a:r>
          </a:p>
          <a:p>
            <a:r>
              <a:rPr lang="it-IT" altLang="it-IT" dirty="0" smtClean="0"/>
              <a:t>For ADLAB the </a:t>
            </a:r>
            <a:r>
              <a:rPr lang="it-IT" altLang="it-IT" dirty="0" err="1" smtClean="0"/>
              <a:t>decision</a:t>
            </a:r>
            <a:r>
              <a:rPr lang="it-IT" altLang="it-IT" dirty="0" smtClean="0"/>
              <a:t> </a:t>
            </a:r>
            <a:r>
              <a:rPr lang="it-IT" altLang="it-IT" dirty="0" err="1" smtClean="0"/>
              <a:t>was</a:t>
            </a:r>
            <a:r>
              <a:rPr lang="it-IT" altLang="it-IT" dirty="0" smtClean="0"/>
              <a:t> made, </a:t>
            </a:r>
            <a:r>
              <a:rPr lang="it-IT" altLang="it-IT" dirty="0" err="1" smtClean="0"/>
              <a:t>taking</a:t>
            </a:r>
            <a:r>
              <a:rPr lang="it-IT" altLang="it-IT" dirty="0" smtClean="0"/>
              <a:t> </a:t>
            </a:r>
            <a:r>
              <a:rPr lang="it-IT" altLang="it-IT" dirty="0" err="1" smtClean="0"/>
              <a:t>into</a:t>
            </a:r>
            <a:r>
              <a:rPr lang="it-IT" altLang="it-IT" dirty="0" smtClean="0"/>
              <a:t> </a:t>
            </a:r>
            <a:r>
              <a:rPr lang="it-IT" altLang="it-IT" dirty="0" err="1" smtClean="0"/>
              <a:t>consideration</a:t>
            </a:r>
            <a:r>
              <a:rPr lang="it-IT" altLang="it-IT" dirty="0" smtClean="0"/>
              <a:t> </a:t>
            </a:r>
            <a:r>
              <a:rPr lang="it-IT" altLang="it-IT" dirty="0" err="1" smtClean="0"/>
              <a:t>all</a:t>
            </a:r>
            <a:r>
              <a:rPr lang="it-IT" altLang="it-IT" dirty="0" smtClean="0"/>
              <a:t> </a:t>
            </a:r>
            <a:r>
              <a:rPr lang="it-IT" altLang="it-IT" dirty="0" err="1" smtClean="0"/>
              <a:t>that</a:t>
            </a:r>
            <a:r>
              <a:rPr lang="it-IT" altLang="it-IT" dirty="0" smtClean="0"/>
              <a:t> </a:t>
            </a:r>
            <a:r>
              <a:rPr lang="it-IT" altLang="it-IT" dirty="0" err="1" smtClean="0"/>
              <a:t>had</a:t>
            </a:r>
            <a:r>
              <a:rPr lang="it-IT" altLang="it-IT" dirty="0" smtClean="0"/>
              <a:t> </a:t>
            </a:r>
            <a:r>
              <a:rPr lang="it-IT" altLang="it-IT" dirty="0" err="1" smtClean="0"/>
              <a:t>been</a:t>
            </a:r>
            <a:r>
              <a:rPr lang="it-IT" altLang="it-IT" dirty="0" smtClean="0"/>
              <a:t> </a:t>
            </a:r>
            <a:r>
              <a:rPr lang="it-IT" altLang="it-IT" dirty="0" err="1" smtClean="0"/>
              <a:t>learnt</a:t>
            </a:r>
            <a:r>
              <a:rPr lang="it-IT" altLang="it-IT" dirty="0" smtClean="0"/>
              <a:t> </a:t>
            </a:r>
            <a:r>
              <a:rPr lang="it-IT" altLang="it-IT" i="1" dirty="0" smtClean="0"/>
              <a:t>en </a:t>
            </a:r>
            <a:r>
              <a:rPr lang="it-IT" altLang="it-IT" i="1" dirty="0" err="1" smtClean="0"/>
              <a:t>route</a:t>
            </a:r>
            <a:r>
              <a:rPr lang="it-IT" altLang="it-IT" i="1" dirty="0" smtClean="0"/>
              <a:t>, </a:t>
            </a:r>
            <a:r>
              <a:rPr lang="it-IT" altLang="it-IT" dirty="0" smtClean="0"/>
              <a:t>to formulate </a:t>
            </a:r>
            <a:r>
              <a:rPr lang="it-IT" altLang="it-IT" dirty="0" err="1" smtClean="0">
                <a:solidFill>
                  <a:srgbClr val="FF0000"/>
                </a:solidFill>
              </a:rPr>
              <a:t>strategic</a:t>
            </a:r>
            <a:r>
              <a:rPr lang="it-IT" altLang="it-IT" dirty="0" smtClean="0"/>
              <a:t> </a:t>
            </a:r>
            <a:r>
              <a:rPr lang="it-IT" altLang="it-IT" dirty="0" err="1" smtClean="0"/>
              <a:t>guidelines</a:t>
            </a:r>
            <a:r>
              <a:rPr lang="it-IT" altLang="it-IT" dirty="0" smtClean="0"/>
              <a:t> for the </a:t>
            </a:r>
            <a:r>
              <a:rPr lang="it-IT" altLang="it-IT" dirty="0" err="1" smtClean="0"/>
              <a:t>manual</a:t>
            </a:r>
            <a:r>
              <a:rPr lang="it-IT" altLang="it-IT" dirty="0" smtClean="0"/>
              <a:t>.</a:t>
            </a:r>
          </a:p>
          <a:p>
            <a:endParaRPr lang="it-IT" altLang="it-IT" dirty="0"/>
          </a:p>
          <a:p>
            <a:endParaRPr lang="it-IT" altLang="it-IT" dirty="0" smtClean="0"/>
          </a:p>
        </p:txBody>
      </p:sp>
      <p:sp>
        <p:nvSpPr>
          <p:cNvPr id="2" name="Titolo 1"/>
          <p:cNvSpPr>
            <a:spLocks noGrp="1"/>
          </p:cNvSpPr>
          <p:nvPr>
            <p:ph type="title"/>
          </p:nvPr>
        </p:nvSpPr>
        <p:spPr>
          <a:xfrm>
            <a:off x="688490" y="260648"/>
            <a:ext cx="7756263" cy="1152128"/>
          </a:xfrm>
        </p:spPr>
        <p:txBody>
          <a:bodyPr/>
          <a:lstStyle/>
          <a:p>
            <a:pPr>
              <a:defRPr/>
            </a:pPr>
            <a:r>
              <a:rPr lang="it-IT" dirty="0" err="1" smtClean="0"/>
              <a:t>Which</a:t>
            </a:r>
            <a:r>
              <a:rPr lang="it-IT" dirty="0" smtClean="0"/>
              <a:t> </a:t>
            </a:r>
            <a:r>
              <a:rPr lang="it-IT" dirty="0" err="1" smtClean="0"/>
              <a:t>brings</a:t>
            </a:r>
            <a:r>
              <a:rPr lang="it-IT" dirty="0" smtClean="0"/>
              <a:t> </a:t>
            </a:r>
            <a:r>
              <a:rPr lang="it-IT" dirty="0" err="1" smtClean="0"/>
              <a:t>us</a:t>
            </a:r>
            <a:r>
              <a:rPr lang="it-IT" dirty="0" smtClean="0"/>
              <a:t> the </a:t>
            </a:r>
            <a:r>
              <a:rPr lang="it-IT" dirty="0" err="1" smtClean="0"/>
              <a:t>the</a:t>
            </a:r>
            <a:r>
              <a:rPr lang="it-IT" dirty="0" smtClean="0"/>
              <a:t> </a:t>
            </a:r>
            <a:r>
              <a:rPr lang="it-IT" dirty="0" err="1" smtClean="0"/>
              <a:t>manual</a:t>
            </a:r>
            <a:endParaRPr lang="it-IT" dirty="0"/>
          </a:p>
        </p:txBody>
      </p:sp>
    </p:spTree>
    <p:extLst>
      <p:ext uri="{BB962C8B-B14F-4D97-AF65-F5344CB8AC3E}">
        <p14:creationId xmlns:p14="http://schemas.microsoft.com/office/powerpoint/2010/main" xmlns="" val="397546526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en-GB" dirty="0" smtClean="0"/>
              <a:t>Taking into account the results obtained from both the text analysis and testing phases of the project, all members were provided with tasks coordinated by the University of Antwerp team. After considerable thought and discussion, it was decided to create ‘strategic’ guidelines rather than produce prescriptive rules and these would be presented in the form of a manual and published as an e-book. </a:t>
            </a:r>
            <a:endParaRPr lang="it-IT" dirty="0"/>
          </a:p>
        </p:txBody>
      </p:sp>
      <p:sp>
        <p:nvSpPr>
          <p:cNvPr id="2" name="Titolo 1"/>
          <p:cNvSpPr>
            <a:spLocks noGrp="1"/>
          </p:cNvSpPr>
          <p:nvPr>
            <p:ph type="title"/>
          </p:nvPr>
        </p:nvSpPr>
        <p:spPr>
          <a:xfrm>
            <a:off x="688490" y="570156"/>
            <a:ext cx="7756263" cy="770612"/>
          </a:xfrm>
        </p:spPr>
        <p:txBody>
          <a:bodyPr/>
          <a:lstStyle/>
          <a:p>
            <a:r>
              <a:rPr lang="it-IT" dirty="0" smtClean="0"/>
              <a:t>The </a:t>
            </a:r>
            <a:r>
              <a:rPr lang="it-IT" dirty="0" err="1" smtClean="0"/>
              <a:t>Innovators</a:t>
            </a:r>
            <a:r>
              <a:rPr lang="it-IT" dirty="0" smtClean="0"/>
              <a:t> </a:t>
            </a:r>
            <a:r>
              <a:rPr lang="it-IT" dirty="0" err="1" smtClean="0"/>
              <a:t>from</a:t>
            </a:r>
            <a:r>
              <a:rPr lang="it-IT" dirty="0" smtClean="0"/>
              <a:t> </a:t>
            </a:r>
            <a:r>
              <a:rPr lang="it-IT" dirty="0" err="1" smtClean="0"/>
              <a:t>Antwerp</a:t>
            </a:r>
            <a:endParaRPr lang="it-IT"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en-GB" dirty="0" smtClean="0"/>
              <a:t>These innovative guidelines suggest strategies for dealing with particular, commonly met situations. In other words, there are no set solutions to AD problems but there are ways of dealing with them in particular circumstances. The guidelines thus take the form of advice, but based on meticulous analysis and testing, and organized under the headings that appear in the report on text analysis and associated book (</a:t>
            </a:r>
            <a:r>
              <a:rPr lang="en-GB" dirty="0" err="1" smtClean="0"/>
              <a:t>spatio</a:t>
            </a:r>
            <a:r>
              <a:rPr lang="en-GB" dirty="0" smtClean="0"/>
              <a:t>-temporal issues, film language, textual cohesion, etc.) . </a:t>
            </a:r>
            <a:endParaRPr lang="it-IT" dirty="0" smtClean="0"/>
          </a:p>
          <a:p>
            <a:endParaRPr lang="it-IT" dirty="0"/>
          </a:p>
        </p:txBody>
      </p:sp>
      <p:sp>
        <p:nvSpPr>
          <p:cNvPr id="2" name="Titolo 1"/>
          <p:cNvSpPr>
            <a:spLocks noGrp="1"/>
          </p:cNvSpPr>
          <p:nvPr>
            <p:ph type="title"/>
          </p:nvPr>
        </p:nvSpPr>
        <p:spPr/>
        <p:txBody>
          <a:bodyPr/>
          <a:lstStyle/>
          <a:p>
            <a:r>
              <a:rPr lang="it-IT" dirty="0" smtClean="0"/>
              <a:t>… no set </a:t>
            </a:r>
            <a:r>
              <a:rPr lang="it-IT" dirty="0" err="1" smtClean="0"/>
              <a:t>solutions</a:t>
            </a:r>
            <a:endParaRPr lang="it-IT"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Segnaposto contenuto 2"/>
          <p:cNvSpPr>
            <a:spLocks noGrp="1"/>
          </p:cNvSpPr>
          <p:nvPr>
            <p:ph idx="1"/>
          </p:nvPr>
        </p:nvSpPr>
        <p:spPr>
          <a:xfrm>
            <a:off x="457200" y="1988840"/>
            <a:ext cx="7467600" cy="4484985"/>
          </a:xfrm>
        </p:spPr>
        <p:txBody>
          <a:bodyPr>
            <a:normAutofit/>
          </a:bodyPr>
          <a:lstStyle/>
          <a:p>
            <a:pPr eaLnBrk="1" hangingPunct="1">
              <a:buFont typeface="Wingdings" pitchFamily="2" charset="2"/>
              <a:buNone/>
            </a:pPr>
            <a:r>
              <a:rPr lang="it-IT" altLang="it-IT" dirty="0" err="1" smtClean="0"/>
              <a:t>Universities</a:t>
            </a:r>
            <a:r>
              <a:rPr lang="it-IT" altLang="it-IT" dirty="0" smtClean="0"/>
              <a:t>  (training/</a:t>
            </a:r>
            <a:r>
              <a:rPr lang="it-IT" altLang="it-IT" dirty="0" err="1" smtClean="0"/>
              <a:t>research</a:t>
            </a:r>
            <a:r>
              <a:rPr lang="it-IT" altLang="it-IT" dirty="0" smtClean="0"/>
              <a:t>)</a:t>
            </a:r>
          </a:p>
          <a:p>
            <a:pPr eaLnBrk="1" hangingPunct="1">
              <a:buFont typeface="Wingdings" pitchFamily="2" charset="2"/>
              <a:buNone/>
            </a:pPr>
            <a:r>
              <a:rPr lang="it-IT" altLang="it-IT" dirty="0" err="1" smtClean="0"/>
              <a:t>Blind</a:t>
            </a:r>
            <a:r>
              <a:rPr lang="it-IT" altLang="it-IT" dirty="0" smtClean="0"/>
              <a:t> </a:t>
            </a:r>
            <a:r>
              <a:rPr lang="it-IT" altLang="it-IT" dirty="0" err="1" smtClean="0"/>
              <a:t>Associations</a:t>
            </a:r>
            <a:endParaRPr lang="it-IT" altLang="it-IT" dirty="0" smtClean="0"/>
          </a:p>
          <a:p>
            <a:pPr eaLnBrk="1" hangingPunct="1">
              <a:buFont typeface="Wingdings" pitchFamily="2" charset="2"/>
              <a:buNone/>
            </a:pPr>
            <a:r>
              <a:rPr lang="it-IT" altLang="it-IT" dirty="0" smtClean="0"/>
              <a:t>Media </a:t>
            </a:r>
            <a:r>
              <a:rPr lang="it-IT" altLang="it-IT" dirty="0" err="1" smtClean="0"/>
              <a:t>producers</a:t>
            </a:r>
            <a:endParaRPr lang="it-IT" altLang="it-IT" dirty="0" smtClean="0"/>
          </a:p>
          <a:p>
            <a:pPr eaLnBrk="1" hangingPunct="1">
              <a:buFont typeface="Wingdings" pitchFamily="2" charset="2"/>
              <a:buNone/>
            </a:pPr>
            <a:r>
              <a:rPr lang="it-IT" altLang="it-IT" dirty="0" smtClean="0"/>
              <a:t>Film </a:t>
            </a:r>
            <a:r>
              <a:rPr lang="it-IT" altLang="it-IT" dirty="0" err="1" smtClean="0"/>
              <a:t>distributors</a:t>
            </a:r>
            <a:endParaRPr lang="it-IT" altLang="it-IT" dirty="0" smtClean="0"/>
          </a:p>
          <a:p>
            <a:pPr eaLnBrk="1" hangingPunct="1">
              <a:buFont typeface="Wingdings" pitchFamily="2" charset="2"/>
              <a:buNone/>
            </a:pPr>
            <a:r>
              <a:rPr lang="it-IT" altLang="it-IT" dirty="0" smtClean="0"/>
              <a:t>AD service providers</a:t>
            </a:r>
          </a:p>
          <a:p>
            <a:pPr eaLnBrk="1" hangingPunct="1">
              <a:buFont typeface="Wingdings" pitchFamily="2" charset="2"/>
              <a:buNone/>
            </a:pPr>
            <a:r>
              <a:rPr lang="it-IT" altLang="it-IT" dirty="0" err="1" smtClean="0"/>
              <a:t>Politicians,undersecretaries</a:t>
            </a:r>
            <a:r>
              <a:rPr lang="it-IT" altLang="it-IT" dirty="0" smtClean="0"/>
              <a:t>, </a:t>
            </a:r>
            <a:r>
              <a:rPr lang="it-IT" altLang="it-IT" dirty="0" err="1" smtClean="0"/>
              <a:t>administrators</a:t>
            </a:r>
            <a:r>
              <a:rPr lang="it-IT" altLang="it-IT" dirty="0" smtClean="0"/>
              <a:t>,</a:t>
            </a:r>
          </a:p>
          <a:p>
            <a:pPr eaLnBrk="1" hangingPunct="1">
              <a:buFont typeface="Wingdings" pitchFamily="2" charset="2"/>
              <a:buNone/>
            </a:pPr>
            <a:r>
              <a:rPr lang="it-IT" altLang="it-IT" dirty="0" smtClean="0"/>
              <a:t>International </a:t>
            </a:r>
            <a:r>
              <a:rPr lang="it-IT" altLang="it-IT" dirty="0" err="1" smtClean="0"/>
              <a:t>organisations</a:t>
            </a:r>
            <a:r>
              <a:rPr lang="it-IT" altLang="it-IT" dirty="0" smtClean="0"/>
              <a:t> e.g.. ONU, UNESCO</a:t>
            </a:r>
          </a:p>
          <a:p>
            <a:pPr eaLnBrk="1" hangingPunct="1">
              <a:buFont typeface="Wingdings" pitchFamily="2" charset="2"/>
              <a:buNone/>
            </a:pPr>
            <a:r>
              <a:rPr lang="it-IT" altLang="it-IT" dirty="0" smtClean="0"/>
              <a:t>Disseminate the </a:t>
            </a:r>
            <a:r>
              <a:rPr lang="it-IT" altLang="it-IT" dirty="0" err="1" smtClean="0"/>
              <a:t>manual</a:t>
            </a:r>
            <a:r>
              <a:rPr lang="it-IT" altLang="it-IT" dirty="0" smtClean="0"/>
              <a:t> e.g., to the more </a:t>
            </a:r>
            <a:r>
              <a:rPr lang="it-IT" altLang="it-IT" dirty="0" err="1" smtClean="0"/>
              <a:t>than</a:t>
            </a:r>
            <a:r>
              <a:rPr lang="it-IT" altLang="it-IT" dirty="0" smtClean="0"/>
              <a:t> 70</a:t>
            </a:r>
          </a:p>
          <a:p>
            <a:pPr eaLnBrk="1" hangingPunct="1">
              <a:buFont typeface="Wingdings" pitchFamily="2" charset="2"/>
              <a:buNone/>
            </a:pPr>
            <a:r>
              <a:rPr lang="it-IT" altLang="it-IT" dirty="0" err="1" smtClean="0"/>
              <a:t>universities</a:t>
            </a:r>
            <a:r>
              <a:rPr lang="it-IT" altLang="it-IT" dirty="0" smtClean="0"/>
              <a:t> in </a:t>
            </a:r>
            <a:r>
              <a:rPr lang="it-IT" altLang="it-IT" dirty="0" err="1" smtClean="0"/>
              <a:t>Italy</a:t>
            </a:r>
            <a:r>
              <a:rPr lang="it-IT" altLang="it-IT" dirty="0" smtClean="0"/>
              <a:t>. </a:t>
            </a:r>
            <a:r>
              <a:rPr lang="it-IT" altLang="it-IT" dirty="0" err="1" smtClean="0"/>
              <a:t>Prize</a:t>
            </a:r>
            <a:r>
              <a:rPr lang="it-IT" altLang="it-IT" dirty="0" smtClean="0"/>
              <a:t> </a:t>
            </a:r>
            <a:r>
              <a:rPr lang="it-IT" altLang="it-IT" dirty="0" err="1" smtClean="0"/>
              <a:t>given</a:t>
            </a:r>
            <a:r>
              <a:rPr lang="it-IT" altLang="it-IT" dirty="0" smtClean="0"/>
              <a:t> in Calabria.</a:t>
            </a:r>
          </a:p>
          <a:p>
            <a:pPr eaLnBrk="1" hangingPunct="1">
              <a:buFont typeface="Wingdings" pitchFamily="2" charset="2"/>
              <a:buNone/>
            </a:pPr>
            <a:r>
              <a:rPr lang="it-IT" altLang="it-IT" dirty="0" smtClean="0"/>
              <a:t>“</a:t>
            </a:r>
            <a:r>
              <a:rPr lang="it-IT" altLang="it-IT" dirty="0" err="1" smtClean="0"/>
              <a:t>Dissemination</a:t>
            </a:r>
            <a:r>
              <a:rPr lang="it-IT" altLang="it-IT" dirty="0" smtClean="0"/>
              <a:t> conference”</a:t>
            </a:r>
          </a:p>
        </p:txBody>
      </p:sp>
      <p:sp>
        <p:nvSpPr>
          <p:cNvPr id="2" name="Titolo 1"/>
          <p:cNvSpPr>
            <a:spLocks noGrp="1"/>
          </p:cNvSpPr>
          <p:nvPr>
            <p:ph type="title"/>
          </p:nvPr>
        </p:nvSpPr>
        <p:spPr/>
        <p:txBody>
          <a:bodyPr/>
          <a:lstStyle/>
          <a:p>
            <a:pPr eaLnBrk="1" fontAlgn="auto" hangingPunct="1">
              <a:spcAft>
                <a:spcPts val="0"/>
              </a:spcAft>
              <a:defRPr/>
            </a:pPr>
            <a:r>
              <a:rPr lang="it-IT" dirty="0" smtClean="0"/>
              <a:t>INTERESTED PARTIES</a:t>
            </a:r>
            <a:endParaRPr lang="it-IT" dirty="0"/>
          </a:p>
        </p:txBody>
      </p:sp>
    </p:spTree>
    <p:extLst>
      <p:ext uri="{BB962C8B-B14F-4D97-AF65-F5344CB8AC3E}">
        <p14:creationId xmlns:p14="http://schemas.microsoft.com/office/powerpoint/2010/main" xmlns="" val="335029268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Segnaposto contenuto 7"/>
          <p:cNvSpPr>
            <a:spLocks noGrp="1"/>
          </p:cNvSpPr>
          <p:nvPr>
            <p:ph idx="1"/>
          </p:nvPr>
        </p:nvSpPr>
        <p:spPr>
          <a:xfrm>
            <a:off x="457200" y="2276872"/>
            <a:ext cx="7467600" cy="4196953"/>
          </a:xfrm>
        </p:spPr>
        <p:txBody>
          <a:bodyPr/>
          <a:lstStyle/>
          <a:p>
            <a:pPr eaLnBrk="1" hangingPunct="1"/>
            <a:r>
              <a:rPr lang="it-IT" altLang="it-IT" dirty="0" smtClean="0"/>
              <a:t>Open to </a:t>
            </a:r>
            <a:r>
              <a:rPr lang="it-IT" altLang="it-IT" dirty="0" err="1" smtClean="0"/>
              <a:t>all</a:t>
            </a:r>
            <a:r>
              <a:rPr lang="it-IT" altLang="it-IT" dirty="0" smtClean="0"/>
              <a:t> and </a:t>
            </a:r>
            <a:r>
              <a:rPr lang="it-IT" altLang="it-IT" dirty="0" err="1" smtClean="0"/>
              <a:t>adapted</a:t>
            </a:r>
            <a:r>
              <a:rPr lang="it-IT" altLang="it-IT" dirty="0" smtClean="0"/>
              <a:t> for </a:t>
            </a:r>
            <a:r>
              <a:rPr lang="it-IT" altLang="it-IT" dirty="0" err="1" smtClean="0"/>
              <a:t>all</a:t>
            </a:r>
            <a:r>
              <a:rPr lang="it-IT" altLang="it-IT" dirty="0" smtClean="0"/>
              <a:t> </a:t>
            </a:r>
            <a:r>
              <a:rPr lang="it-IT" altLang="it-IT" dirty="0" err="1" smtClean="0"/>
              <a:t>users</a:t>
            </a:r>
            <a:r>
              <a:rPr lang="it-IT" altLang="it-IT" dirty="0" smtClean="0"/>
              <a:t>;</a:t>
            </a:r>
          </a:p>
          <a:p>
            <a:pPr eaLnBrk="1" hangingPunct="1"/>
            <a:r>
              <a:rPr lang="it-IT" altLang="it-IT" dirty="0" err="1" smtClean="0"/>
              <a:t>Constantly</a:t>
            </a:r>
            <a:r>
              <a:rPr lang="it-IT" altLang="it-IT" dirty="0" smtClean="0"/>
              <a:t> </a:t>
            </a:r>
            <a:r>
              <a:rPr lang="it-IT" altLang="it-IT" dirty="0" err="1" smtClean="0"/>
              <a:t>updated</a:t>
            </a:r>
            <a:r>
              <a:rPr lang="it-IT" altLang="it-IT" dirty="0" smtClean="0"/>
              <a:t>;</a:t>
            </a:r>
          </a:p>
          <a:p>
            <a:pPr eaLnBrk="1" hangingPunct="1"/>
            <a:endParaRPr lang="it-IT" altLang="it-IT" dirty="0" smtClean="0"/>
          </a:p>
          <a:p>
            <a:pPr eaLnBrk="1" hangingPunct="1"/>
            <a:r>
              <a:rPr lang="it-IT" altLang="it-IT" dirty="0" smtClean="0">
                <a:hlinkClick r:id="rId2"/>
              </a:rPr>
              <a:t>www.adlabproject.eu</a:t>
            </a:r>
            <a:endParaRPr lang="it-IT" altLang="it-IT" dirty="0" smtClean="0"/>
          </a:p>
          <a:p>
            <a:pPr eaLnBrk="1" hangingPunct="1"/>
            <a:endParaRPr lang="it-IT" altLang="it-IT" dirty="0" smtClean="0"/>
          </a:p>
          <a:p>
            <a:pPr eaLnBrk="1" hangingPunct="1"/>
            <a:endParaRPr lang="it-IT" altLang="it-IT" dirty="0" smtClean="0"/>
          </a:p>
        </p:txBody>
      </p:sp>
      <p:sp>
        <p:nvSpPr>
          <p:cNvPr id="7" name="Titolo 6"/>
          <p:cNvSpPr>
            <a:spLocks noGrp="1"/>
          </p:cNvSpPr>
          <p:nvPr>
            <p:ph type="title"/>
          </p:nvPr>
        </p:nvSpPr>
        <p:spPr/>
        <p:txBody>
          <a:bodyPr/>
          <a:lstStyle/>
          <a:p>
            <a:pPr eaLnBrk="1" fontAlgn="auto" hangingPunct="1">
              <a:spcAft>
                <a:spcPts val="0"/>
              </a:spcAft>
              <a:defRPr/>
            </a:pPr>
            <a:r>
              <a:rPr lang="it-IT" dirty="0" smtClean="0"/>
              <a:t>DYNAMIC WEB SITE</a:t>
            </a:r>
            <a:endParaRPr lang="it-IT" dirty="0"/>
          </a:p>
        </p:txBody>
      </p:sp>
    </p:spTree>
    <p:extLst>
      <p:ext uri="{BB962C8B-B14F-4D97-AF65-F5344CB8AC3E}">
        <p14:creationId xmlns:p14="http://schemas.microsoft.com/office/powerpoint/2010/main" xmlns="" val="321368048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Segnaposto contenuto 2"/>
          <p:cNvSpPr>
            <a:spLocks noGrp="1"/>
          </p:cNvSpPr>
          <p:nvPr>
            <p:ph idx="1"/>
          </p:nvPr>
        </p:nvSpPr>
        <p:spPr>
          <a:xfrm>
            <a:off x="539552" y="1772816"/>
            <a:ext cx="7467600" cy="4657601"/>
          </a:xfrm>
        </p:spPr>
        <p:txBody>
          <a:bodyPr/>
          <a:lstStyle/>
          <a:p>
            <a:pPr algn="ctr" eaLnBrk="1" hangingPunct="1">
              <a:buFont typeface="Wingdings" pitchFamily="2" charset="2"/>
              <a:buNone/>
            </a:pPr>
            <a:endParaRPr lang="it-IT" altLang="it-IT" dirty="0" smtClean="0"/>
          </a:p>
          <a:p>
            <a:pPr eaLnBrk="1" hangingPunct="1">
              <a:buFont typeface="Wingdings" pitchFamily="2" charset="2"/>
              <a:buNone/>
            </a:pPr>
            <a:r>
              <a:rPr lang="it-IT" altLang="it-IT" dirty="0" err="1" smtClean="0"/>
              <a:t>Final</a:t>
            </a:r>
            <a:r>
              <a:rPr lang="it-IT" altLang="it-IT" dirty="0" smtClean="0"/>
              <a:t> conference </a:t>
            </a:r>
            <a:r>
              <a:rPr lang="it-IT" altLang="it-IT" dirty="0" err="1" smtClean="0"/>
              <a:t>Brussels</a:t>
            </a:r>
            <a:r>
              <a:rPr lang="it-IT" altLang="it-IT" dirty="0" smtClean="0"/>
              <a:t> 19th </a:t>
            </a:r>
            <a:r>
              <a:rPr lang="it-IT" altLang="it-IT" dirty="0" err="1" smtClean="0"/>
              <a:t>September</a:t>
            </a:r>
            <a:endParaRPr lang="it-IT" altLang="it-IT" dirty="0" smtClean="0"/>
          </a:p>
          <a:p>
            <a:pPr eaLnBrk="1" hangingPunct="1">
              <a:buFont typeface="Wingdings" pitchFamily="2" charset="2"/>
              <a:buNone/>
            </a:pPr>
            <a:endParaRPr lang="it-IT" altLang="it-IT" dirty="0" smtClean="0"/>
          </a:p>
          <a:p>
            <a:pPr eaLnBrk="1" hangingPunct="1">
              <a:buFont typeface="Wingdings" pitchFamily="2" charset="2"/>
              <a:buNone/>
            </a:pPr>
            <a:r>
              <a:rPr lang="it-IT" altLang="it-IT" dirty="0" smtClean="0"/>
              <a:t>HBB4ALL</a:t>
            </a:r>
          </a:p>
          <a:p>
            <a:pPr eaLnBrk="1" hangingPunct="1">
              <a:buFont typeface="Wingdings" pitchFamily="2" charset="2"/>
              <a:buNone/>
            </a:pPr>
            <a:r>
              <a:rPr lang="it-IT" altLang="it-IT" dirty="0" smtClean="0"/>
              <a:t>MOOC</a:t>
            </a:r>
          </a:p>
          <a:p>
            <a:pPr eaLnBrk="1" hangingPunct="1">
              <a:buFont typeface="Wingdings" pitchFamily="2" charset="2"/>
              <a:buNone/>
            </a:pPr>
            <a:r>
              <a:rPr lang="it-IT" altLang="it-IT" dirty="0" smtClean="0"/>
              <a:t>Knowledge </a:t>
            </a:r>
            <a:r>
              <a:rPr lang="it-IT" altLang="it-IT" dirty="0" err="1" smtClean="0"/>
              <a:t>Alliance</a:t>
            </a:r>
            <a:r>
              <a:rPr lang="it-IT" altLang="it-IT" dirty="0" smtClean="0"/>
              <a:t>, etc.</a:t>
            </a:r>
          </a:p>
          <a:p>
            <a:pPr eaLnBrk="1" hangingPunct="1">
              <a:buFont typeface="Wingdings" pitchFamily="2" charset="2"/>
              <a:buNone/>
            </a:pPr>
            <a:endParaRPr lang="it-IT" altLang="it-IT" dirty="0"/>
          </a:p>
          <a:p>
            <a:pPr eaLnBrk="1" hangingPunct="1">
              <a:buFont typeface="Wingdings" pitchFamily="2" charset="2"/>
              <a:buNone/>
            </a:pPr>
            <a:r>
              <a:rPr lang="it-IT" altLang="it-IT" sz="4800" dirty="0" err="1" smtClean="0"/>
              <a:t>Languages</a:t>
            </a:r>
            <a:r>
              <a:rPr lang="it-IT" altLang="it-IT" sz="4800" dirty="0" smtClean="0"/>
              <a:t> and the media!</a:t>
            </a:r>
          </a:p>
          <a:p>
            <a:pPr eaLnBrk="1" hangingPunct="1">
              <a:buFont typeface="Wingdings" pitchFamily="2" charset="2"/>
              <a:buNone/>
            </a:pPr>
            <a:endParaRPr lang="it-IT" altLang="it-IT" dirty="0" smtClean="0"/>
          </a:p>
          <a:p>
            <a:pPr eaLnBrk="1" hangingPunct="1">
              <a:buFont typeface="Wingdings" pitchFamily="2" charset="2"/>
              <a:buNone/>
            </a:pPr>
            <a:endParaRPr lang="it-IT" altLang="it-IT" dirty="0" smtClean="0"/>
          </a:p>
          <a:p>
            <a:pPr eaLnBrk="1" hangingPunct="1">
              <a:buFont typeface="Wingdings" pitchFamily="2" charset="2"/>
              <a:buNone/>
            </a:pPr>
            <a:endParaRPr lang="it-IT" altLang="it-IT" dirty="0" smtClean="0"/>
          </a:p>
          <a:p>
            <a:pPr eaLnBrk="1" hangingPunct="1">
              <a:buFont typeface="Wingdings" pitchFamily="2" charset="2"/>
              <a:buNone/>
            </a:pPr>
            <a:endParaRPr lang="it-IT" altLang="it-IT" dirty="0" smtClean="0"/>
          </a:p>
        </p:txBody>
      </p:sp>
      <p:sp>
        <p:nvSpPr>
          <p:cNvPr id="2" name="Titolo 1"/>
          <p:cNvSpPr>
            <a:spLocks noGrp="1"/>
          </p:cNvSpPr>
          <p:nvPr>
            <p:ph type="title"/>
          </p:nvPr>
        </p:nvSpPr>
        <p:spPr/>
        <p:txBody>
          <a:bodyPr/>
          <a:lstStyle/>
          <a:p>
            <a:pPr eaLnBrk="1" fontAlgn="auto" hangingPunct="1">
              <a:spcAft>
                <a:spcPts val="0"/>
              </a:spcAft>
              <a:defRPr/>
            </a:pPr>
            <a:r>
              <a:rPr lang="it-IT" dirty="0" smtClean="0"/>
              <a:t>EXPLOITATION and SUSTAINABILITY</a:t>
            </a:r>
            <a:endParaRPr lang="it-IT" dirty="0"/>
          </a:p>
        </p:txBody>
      </p:sp>
    </p:spTree>
    <p:extLst>
      <p:ext uri="{BB962C8B-B14F-4D97-AF65-F5344CB8AC3E}">
        <p14:creationId xmlns:p14="http://schemas.microsoft.com/office/powerpoint/2010/main" xmlns="" val="411035535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Segnaposto contenuto 3"/>
          <p:cNvSpPr>
            <a:spLocks noGrp="1"/>
          </p:cNvSpPr>
          <p:nvPr>
            <p:ph idx="1"/>
          </p:nvPr>
        </p:nvSpPr>
        <p:spPr>
          <a:xfrm>
            <a:off x="457200" y="2132856"/>
            <a:ext cx="7467600" cy="4340969"/>
          </a:xfrm>
        </p:spPr>
        <p:txBody>
          <a:bodyPr/>
          <a:lstStyle/>
          <a:p>
            <a:pPr eaLnBrk="1" hangingPunct="1">
              <a:buFont typeface="Wingdings" pitchFamily="2" charset="2"/>
              <a:buNone/>
              <a:defRPr/>
            </a:pPr>
            <a:r>
              <a:rPr lang="it-IT" altLang="it-IT" dirty="0" smtClean="0"/>
              <a:t>Reports on work </a:t>
            </a:r>
            <a:r>
              <a:rPr lang="it-IT" altLang="it-IT" dirty="0" err="1" smtClean="0"/>
              <a:t>packages</a:t>
            </a:r>
            <a:r>
              <a:rPr lang="it-IT" altLang="it-IT" dirty="0" smtClean="0"/>
              <a:t>.</a:t>
            </a:r>
          </a:p>
          <a:p>
            <a:pPr eaLnBrk="1" hangingPunct="1">
              <a:buFont typeface="Wingdings" pitchFamily="2" charset="2"/>
              <a:buNone/>
              <a:defRPr/>
            </a:pPr>
            <a:endParaRPr lang="it-IT" altLang="it-IT" dirty="0" smtClean="0"/>
          </a:p>
          <a:p>
            <a:pPr eaLnBrk="1" hangingPunct="1">
              <a:buFont typeface="Wingdings" pitchFamily="2" charset="2"/>
              <a:buNone/>
              <a:defRPr/>
            </a:pPr>
            <a:r>
              <a:rPr lang="it-IT" altLang="it-IT" dirty="0" smtClean="0"/>
              <a:t>Book on AD - </a:t>
            </a:r>
            <a:r>
              <a:rPr lang="it-IT" altLang="it-IT" i="1" dirty="0" smtClean="0"/>
              <a:t>Audio </a:t>
            </a:r>
            <a:r>
              <a:rPr lang="it-IT" altLang="it-IT" i="1" dirty="0" err="1" smtClean="0"/>
              <a:t>Description</a:t>
            </a:r>
            <a:r>
              <a:rPr lang="it-IT" altLang="it-IT" i="1" dirty="0" smtClean="0"/>
              <a:t>: new </a:t>
            </a:r>
            <a:r>
              <a:rPr lang="it-IT" altLang="it-IT" i="1" dirty="0" err="1" smtClean="0"/>
              <a:t>perspectives</a:t>
            </a:r>
            <a:r>
              <a:rPr lang="it-IT" altLang="it-IT" i="1" dirty="0" smtClean="0"/>
              <a:t> </a:t>
            </a:r>
            <a:r>
              <a:rPr lang="it-IT" altLang="it-IT" i="1" dirty="0" err="1" smtClean="0"/>
              <a:t>illustrated</a:t>
            </a:r>
            <a:endParaRPr lang="it-IT" altLang="it-IT" i="1" dirty="0"/>
          </a:p>
          <a:p>
            <a:pPr eaLnBrk="1" hangingPunct="1">
              <a:buFont typeface="Wingdings" pitchFamily="2" charset="2"/>
              <a:buNone/>
              <a:defRPr/>
            </a:pPr>
            <a:endParaRPr lang="it-IT" altLang="it-IT" dirty="0" smtClean="0"/>
          </a:p>
          <a:p>
            <a:pPr eaLnBrk="1" hangingPunct="1">
              <a:buFont typeface="Wingdings" pitchFamily="2" charset="2"/>
              <a:buNone/>
              <a:defRPr/>
            </a:pPr>
            <a:r>
              <a:rPr lang="it-IT" altLang="it-IT" dirty="0" smtClean="0"/>
              <a:t>Manual (e-book + hard </a:t>
            </a:r>
            <a:r>
              <a:rPr lang="it-IT" altLang="it-IT" dirty="0" err="1" smtClean="0"/>
              <a:t>copies</a:t>
            </a:r>
            <a:r>
              <a:rPr lang="it-IT" altLang="it-IT" dirty="0" smtClean="0"/>
              <a:t> in English and </a:t>
            </a:r>
            <a:r>
              <a:rPr lang="it-IT" altLang="it-IT" dirty="0" err="1" smtClean="0"/>
              <a:t>German</a:t>
            </a:r>
            <a:r>
              <a:rPr lang="it-IT" altLang="it-IT" dirty="0" smtClean="0"/>
              <a:t>).</a:t>
            </a:r>
          </a:p>
          <a:p>
            <a:pPr eaLnBrk="1" hangingPunct="1">
              <a:buFont typeface="Wingdings" pitchFamily="2" charset="2"/>
              <a:buNone/>
              <a:defRPr/>
            </a:pPr>
            <a:endParaRPr lang="it-IT" altLang="it-IT" dirty="0" smtClean="0"/>
          </a:p>
          <a:p>
            <a:pPr marL="0" indent="0" eaLnBrk="1" hangingPunct="1">
              <a:buFont typeface="Wingdings" pitchFamily="2" charset="2"/>
              <a:buNone/>
              <a:defRPr/>
            </a:pPr>
            <a:r>
              <a:rPr lang="it-IT" altLang="it-IT" dirty="0" smtClean="0"/>
              <a:t>Course curricula.</a:t>
            </a:r>
          </a:p>
        </p:txBody>
      </p:sp>
      <p:sp>
        <p:nvSpPr>
          <p:cNvPr id="3" name="Titolo 2"/>
          <p:cNvSpPr>
            <a:spLocks noGrp="1"/>
          </p:cNvSpPr>
          <p:nvPr>
            <p:ph type="title"/>
          </p:nvPr>
        </p:nvSpPr>
        <p:spPr>
          <a:xfrm>
            <a:off x="688490" y="570156"/>
            <a:ext cx="7756263" cy="842620"/>
          </a:xfrm>
        </p:spPr>
        <p:txBody>
          <a:bodyPr/>
          <a:lstStyle/>
          <a:p>
            <a:pPr eaLnBrk="1" fontAlgn="auto" hangingPunct="1">
              <a:spcAft>
                <a:spcPts val="0"/>
              </a:spcAft>
              <a:defRPr/>
            </a:pPr>
            <a:r>
              <a:rPr lang="it-IT" dirty="0" smtClean="0"/>
              <a:t>MAIN PRODUCTS (</a:t>
            </a:r>
            <a:r>
              <a:rPr lang="it-IT" dirty="0" err="1" smtClean="0"/>
              <a:t>deliverables</a:t>
            </a:r>
            <a:r>
              <a:rPr lang="it-IT" dirty="0" smtClean="0"/>
              <a:t>)</a:t>
            </a:r>
            <a:endParaRPr lang="it-IT" dirty="0"/>
          </a:p>
        </p:txBody>
      </p:sp>
    </p:spTree>
    <p:extLst>
      <p:ext uri="{BB962C8B-B14F-4D97-AF65-F5344CB8AC3E}">
        <p14:creationId xmlns:p14="http://schemas.microsoft.com/office/powerpoint/2010/main" xmlns="" val="42138760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WP 1	User </a:t>
            </a:r>
            <a:r>
              <a:rPr lang="it-IT" dirty="0" err="1" smtClean="0"/>
              <a:t>Needs</a:t>
            </a:r>
            <a:r>
              <a:rPr lang="it-IT" dirty="0" smtClean="0"/>
              <a:t> Analysis</a:t>
            </a:r>
          </a:p>
          <a:p>
            <a:endParaRPr lang="it-IT" dirty="0"/>
          </a:p>
          <a:p>
            <a:r>
              <a:rPr lang="it-IT" dirty="0" smtClean="0"/>
              <a:t>WP 2	Text Analysis and Development</a:t>
            </a:r>
          </a:p>
          <a:p>
            <a:endParaRPr lang="it-IT" dirty="0"/>
          </a:p>
          <a:p>
            <a:r>
              <a:rPr lang="it-IT" dirty="0" smtClean="0"/>
              <a:t>WP 3	</a:t>
            </a:r>
            <a:r>
              <a:rPr lang="it-IT" dirty="0" err="1" smtClean="0"/>
              <a:t>Testing</a:t>
            </a:r>
            <a:endParaRPr lang="it-IT" dirty="0" smtClean="0"/>
          </a:p>
          <a:p>
            <a:endParaRPr lang="it-IT" dirty="0"/>
          </a:p>
          <a:p>
            <a:r>
              <a:rPr lang="it-IT" dirty="0" smtClean="0"/>
              <a:t>WP 4	</a:t>
            </a:r>
            <a:r>
              <a:rPr lang="it-IT" dirty="0" err="1" smtClean="0"/>
              <a:t>Guidelines</a:t>
            </a:r>
            <a:endParaRPr lang="it-IT" dirty="0"/>
          </a:p>
        </p:txBody>
      </p:sp>
      <p:sp>
        <p:nvSpPr>
          <p:cNvPr id="2" name="Titolo 1"/>
          <p:cNvSpPr>
            <a:spLocks noGrp="1"/>
          </p:cNvSpPr>
          <p:nvPr>
            <p:ph type="title"/>
          </p:nvPr>
        </p:nvSpPr>
        <p:spPr/>
        <p:txBody>
          <a:bodyPr/>
          <a:lstStyle/>
          <a:p>
            <a:r>
              <a:rPr lang="it-IT" dirty="0" smtClean="0"/>
              <a:t>WORK PACKAGES</a:t>
            </a:r>
            <a:endParaRPr lang="it-IT" dirty="0"/>
          </a:p>
        </p:txBody>
      </p:sp>
    </p:spTree>
    <p:extLst>
      <p:ext uri="{BB962C8B-B14F-4D97-AF65-F5344CB8AC3E}">
        <p14:creationId xmlns:p14="http://schemas.microsoft.com/office/powerpoint/2010/main" xmlns="" val="21310483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marL="0" indent="0">
              <a:buNone/>
            </a:pPr>
            <a:r>
              <a:rPr lang="it-IT" dirty="0" smtClean="0"/>
              <a:t>Executive </a:t>
            </a:r>
            <a:r>
              <a:rPr lang="it-IT" dirty="0" err="1" smtClean="0"/>
              <a:t>Summary</a:t>
            </a:r>
            <a:endParaRPr lang="it-IT" dirty="0" smtClean="0"/>
          </a:p>
          <a:p>
            <a:endParaRPr lang="it-IT" dirty="0" smtClean="0"/>
          </a:p>
          <a:p>
            <a:pPr marL="0" indent="0">
              <a:buNone/>
            </a:pPr>
            <a:r>
              <a:rPr lang="de-DE" dirty="0" smtClean="0"/>
              <a:t>	The </a:t>
            </a:r>
            <a:r>
              <a:rPr lang="de-DE" dirty="0" err="1" smtClean="0"/>
              <a:t>issue</a:t>
            </a:r>
            <a:r>
              <a:rPr lang="de-DE" dirty="0" smtClean="0"/>
              <a:t> </a:t>
            </a:r>
            <a:r>
              <a:rPr lang="de-DE" dirty="0" err="1" smtClean="0"/>
              <a:t>addressed</a:t>
            </a:r>
            <a:r>
              <a:rPr lang="de-DE" dirty="0" smtClean="0"/>
              <a:t> in </a:t>
            </a:r>
            <a:r>
              <a:rPr lang="de-DE" dirty="0" err="1" smtClean="0"/>
              <a:t>the</a:t>
            </a:r>
            <a:r>
              <a:rPr lang="de-DE" dirty="0" smtClean="0"/>
              <a:t> ADLAB WP1 </a:t>
            </a:r>
            <a:r>
              <a:rPr lang="de-DE" dirty="0" err="1" smtClean="0"/>
              <a:t>report</a:t>
            </a:r>
            <a:r>
              <a:rPr lang="de-DE" dirty="0" smtClean="0"/>
              <a:t> on </a:t>
            </a:r>
            <a:r>
              <a:rPr lang="de-DE" dirty="0" err="1" smtClean="0"/>
              <a:t>user</a:t>
            </a:r>
            <a:r>
              <a:rPr lang="de-DE" dirty="0" smtClean="0"/>
              <a:t> </a:t>
            </a:r>
            <a:r>
              <a:rPr lang="de-DE" dirty="0" err="1" smtClean="0"/>
              <a:t>needs</a:t>
            </a:r>
            <a:r>
              <a:rPr lang="de-DE" dirty="0" smtClean="0"/>
              <a:t> </a:t>
            </a:r>
            <a:r>
              <a:rPr lang="de-DE" dirty="0" err="1" smtClean="0"/>
              <a:t>is</a:t>
            </a:r>
            <a:r>
              <a:rPr lang="de-DE" dirty="0" smtClean="0"/>
              <a:t> </a:t>
            </a:r>
            <a:r>
              <a:rPr lang="de-DE" dirty="0" err="1" smtClean="0"/>
              <a:t>the</a:t>
            </a:r>
            <a:r>
              <a:rPr lang="de-DE" dirty="0" smtClean="0"/>
              <a:t> </a:t>
            </a:r>
            <a:r>
              <a:rPr lang="de-DE" dirty="0" err="1" smtClean="0"/>
              <a:t>current</a:t>
            </a:r>
            <a:r>
              <a:rPr lang="de-DE" dirty="0" smtClean="0"/>
              <a:t> </a:t>
            </a:r>
            <a:r>
              <a:rPr lang="de-DE" dirty="0" err="1" smtClean="0"/>
              <a:t>situation</a:t>
            </a:r>
            <a:r>
              <a:rPr lang="de-DE" dirty="0" smtClean="0"/>
              <a:t> in Europe </a:t>
            </a:r>
            <a:r>
              <a:rPr lang="de-DE" dirty="0" err="1" smtClean="0"/>
              <a:t>regarding</a:t>
            </a:r>
            <a:r>
              <a:rPr lang="de-DE" dirty="0" smtClean="0"/>
              <a:t> </a:t>
            </a:r>
            <a:r>
              <a:rPr lang="de-DE" dirty="0" err="1" smtClean="0"/>
              <a:t>the</a:t>
            </a:r>
            <a:r>
              <a:rPr lang="de-DE" dirty="0" smtClean="0"/>
              <a:t> </a:t>
            </a:r>
            <a:r>
              <a:rPr lang="de-DE" dirty="0" err="1" smtClean="0"/>
              <a:t>accessibility</a:t>
            </a:r>
            <a:r>
              <a:rPr lang="de-DE" dirty="0" smtClean="0"/>
              <a:t> </a:t>
            </a:r>
            <a:r>
              <a:rPr lang="de-DE" dirty="0" err="1" smtClean="0"/>
              <a:t>to</a:t>
            </a:r>
            <a:r>
              <a:rPr lang="de-DE" dirty="0" smtClean="0"/>
              <a:t> </a:t>
            </a:r>
            <a:r>
              <a:rPr lang="de-DE" dirty="0" err="1" smtClean="0"/>
              <a:t>audiovisual</a:t>
            </a:r>
            <a:r>
              <a:rPr lang="de-DE" dirty="0" smtClean="0"/>
              <a:t> </a:t>
            </a:r>
            <a:r>
              <a:rPr lang="de-DE" dirty="0" err="1" smtClean="0"/>
              <a:t>products</a:t>
            </a:r>
            <a:r>
              <a:rPr lang="de-DE" dirty="0" smtClean="0"/>
              <a:t> on </a:t>
            </a:r>
            <a:r>
              <a:rPr lang="de-DE" dirty="0" err="1" smtClean="0"/>
              <a:t>the</a:t>
            </a:r>
            <a:r>
              <a:rPr lang="de-DE" dirty="0" smtClean="0"/>
              <a:t> </a:t>
            </a:r>
            <a:r>
              <a:rPr lang="de-DE" dirty="0" err="1" smtClean="0"/>
              <a:t>part</a:t>
            </a:r>
            <a:r>
              <a:rPr lang="de-DE" dirty="0" smtClean="0"/>
              <a:t> </a:t>
            </a:r>
            <a:r>
              <a:rPr lang="de-DE" dirty="0" err="1" smtClean="0"/>
              <a:t>of</a:t>
            </a:r>
            <a:r>
              <a:rPr lang="de-DE" dirty="0" smtClean="0"/>
              <a:t> </a:t>
            </a:r>
            <a:r>
              <a:rPr lang="de-DE" dirty="0" err="1" smtClean="0"/>
              <a:t>the</a:t>
            </a:r>
            <a:r>
              <a:rPr lang="de-DE" dirty="0" smtClean="0"/>
              <a:t> blind </a:t>
            </a:r>
            <a:r>
              <a:rPr lang="de-DE" dirty="0" err="1" smtClean="0"/>
              <a:t>and</a:t>
            </a:r>
            <a:r>
              <a:rPr lang="de-DE" dirty="0" smtClean="0"/>
              <a:t> </a:t>
            </a:r>
            <a:r>
              <a:rPr lang="de-DE" dirty="0" err="1" smtClean="0"/>
              <a:t>visually</a:t>
            </a:r>
            <a:r>
              <a:rPr lang="de-DE" dirty="0" smtClean="0"/>
              <a:t> </a:t>
            </a:r>
            <a:r>
              <a:rPr lang="de-DE" dirty="0" err="1" smtClean="0"/>
              <a:t>impaired</a:t>
            </a:r>
            <a:r>
              <a:rPr lang="de-DE" dirty="0" smtClean="0"/>
              <a:t> </a:t>
            </a:r>
            <a:r>
              <a:rPr lang="de-DE" dirty="0" err="1" smtClean="0"/>
              <a:t>population</a:t>
            </a:r>
            <a:r>
              <a:rPr lang="de-DE" dirty="0" smtClean="0"/>
              <a:t>. The </a:t>
            </a:r>
            <a:r>
              <a:rPr lang="de-DE" dirty="0" err="1" smtClean="0"/>
              <a:t>aim</a:t>
            </a:r>
            <a:r>
              <a:rPr lang="de-DE" dirty="0" smtClean="0"/>
              <a:t> was </a:t>
            </a:r>
            <a:r>
              <a:rPr lang="de-DE" dirty="0" err="1" smtClean="0"/>
              <a:t>to</a:t>
            </a:r>
            <a:r>
              <a:rPr lang="de-DE" dirty="0" smtClean="0"/>
              <a:t> </a:t>
            </a:r>
            <a:r>
              <a:rPr lang="de-DE" dirty="0" err="1" smtClean="0"/>
              <a:t>achieve</a:t>
            </a:r>
            <a:r>
              <a:rPr lang="de-DE" dirty="0" smtClean="0"/>
              <a:t> a ‘</a:t>
            </a:r>
            <a:r>
              <a:rPr lang="de-DE" dirty="0" err="1" smtClean="0"/>
              <a:t>photograph</a:t>
            </a:r>
            <a:r>
              <a:rPr lang="de-DE" dirty="0" smtClean="0"/>
              <a:t>’ </a:t>
            </a:r>
            <a:r>
              <a:rPr lang="de-DE" dirty="0" err="1" smtClean="0"/>
              <a:t>of</a:t>
            </a:r>
            <a:r>
              <a:rPr lang="de-DE" dirty="0" smtClean="0"/>
              <a:t> </a:t>
            </a:r>
            <a:r>
              <a:rPr lang="de-DE" dirty="0" err="1" smtClean="0"/>
              <a:t>the</a:t>
            </a:r>
            <a:r>
              <a:rPr lang="de-DE" dirty="0" smtClean="0"/>
              <a:t> </a:t>
            </a:r>
            <a:r>
              <a:rPr lang="de-DE" dirty="0" err="1" smtClean="0"/>
              <a:t>situation</a:t>
            </a:r>
            <a:r>
              <a:rPr lang="de-DE" dirty="0" smtClean="0"/>
              <a:t> in Europe – </a:t>
            </a:r>
            <a:r>
              <a:rPr lang="de-DE" dirty="0" err="1" smtClean="0"/>
              <a:t>particularly</a:t>
            </a:r>
            <a:r>
              <a:rPr lang="de-DE" dirty="0" smtClean="0"/>
              <a:t> </a:t>
            </a:r>
            <a:r>
              <a:rPr lang="de-DE" dirty="0" err="1" smtClean="0"/>
              <a:t>regarding</a:t>
            </a:r>
            <a:r>
              <a:rPr lang="de-DE" dirty="0" smtClean="0"/>
              <a:t> </a:t>
            </a:r>
            <a:r>
              <a:rPr lang="de-DE" dirty="0" err="1" smtClean="0"/>
              <a:t>the</a:t>
            </a:r>
            <a:r>
              <a:rPr lang="de-DE" dirty="0" smtClean="0"/>
              <a:t> </a:t>
            </a:r>
            <a:r>
              <a:rPr lang="de-DE" dirty="0" err="1" smtClean="0"/>
              <a:t>project</a:t>
            </a:r>
            <a:r>
              <a:rPr lang="de-DE" dirty="0" smtClean="0"/>
              <a:t> </a:t>
            </a:r>
            <a:r>
              <a:rPr lang="de-DE" dirty="0" err="1" smtClean="0"/>
              <a:t>member</a:t>
            </a:r>
            <a:r>
              <a:rPr lang="de-DE" dirty="0" smtClean="0"/>
              <a:t> </a:t>
            </a:r>
            <a:r>
              <a:rPr lang="de-DE" dirty="0" err="1" smtClean="0"/>
              <a:t>states</a:t>
            </a:r>
            <a:r>
              <a:rPr lang="de-DE" dirty="0" smtClean="0"/>
              <a:t> – in order </a:t>
            </a:r>
            <a:r>
              <a:rPr lang="de-DE" dirty="0" err="1" smtClean="0"/>
              <a:t>to</a:t>
            </a:r>
            <a:r>
              <a:rPr lang="de-DE" dirty="0" smtClean="0"/>
              <a:t> </a:t>
            </a:r>
            <a:r>
              <a:rPr lang="de-DE" dirty="0" err="1" smtClean="0"/>
              <a:t>better</a:t>
            </a:r>
            <a:r>
              <a:rPr lang="de-DE" dirty="0" smtClean="0"/>
              <a:t> </a:t>
            </a:r>
            <a:r>
              <a:rPr lang="de-DE" dirty="0" err="1" smtClean="0"/>
              <a:t>focus</a:t>
            </a:r>
            <a:r>
              <a:rPr lang="de-DE" dirty="0" smtClean="0"/>
              <a:t> </a:t>
            </a:r>
            <a:r>
              <a:rPr lang="de-DE" dirty="0" err="1" smtClean="0"/>
              <a:t>efforts</a:t>
            </a:r>
            <a:r>
              <a:rPr lang="de-DE" dirty="0" smtClean="0"/>
              <a:t> in </a:t>
            </a:r>
            <a:r>
              <a:rPr lang="de-DE" dirty="0" err="1" smtClean="0"/>
              <a:t>the</a:t>
            </a:r>
            <a:r>
              <a:rPr lang="de-DE" dirty="0" smtClean="0"/>
              <a:t> </a:t>
            </a:r>
            <a:r>
              <a:rPr lang="de-DE" dirty="0" err="1" smtClean="0"/>
              <a:t>succeeding</a:t>
            </a:r>
            <a:r>
              <a:rPr lang="de-DE" dirty="0" smtClean="0"/>
              <a:t> </a:t>
            </a:r>
            <a:r>
              <a:rPr lang="de-DE" dirty="0" err="1" smtClean="0"/>
              <a:t>stages</a:t>
            </a:r>
            <a:r>
              <a:rPr lang="de-DE" dirty="0" smtClean="0"/>
              <a:t> </a:t>
            </a:r>
            <a:r>
              <a:rPr lang="de-DE" dirty="0" err="1" smtClean="0"/>
              <a:t>of</a:t>
            </a:r>
            <a:r>
              <a:rPr lang="de-DE" dirty="0" smtClean="0"/>
              <a:t> </a:t>
            </a:r>
            <a:r>
              <a:rPr lang="de-DE" dirty="0" err="1" smtClean="0"/>
              <a:t>the</a:t>
            </a:r>
            <a:r>
              <a:rPr lang="de-DE" dirty="0" smtClean="0"/>
              <a:t> </a:t>
            </a:r>
            <a:r>
              <a:rPr lang="de-DE" dirty="0" err="1" smtClean="0"/>
              <a:t>project</a:t>
            </a:r>
            <a:r>
              <a:rPr lang="de-DE" dirty="0" smtClean="0"/>
              <a:t>. </a:t>
            </a:r>
          </a:p>
          <a:p>
            <a:pPr marL="0" indent="0">
              <a:buNone/>
            </a:pPr>
            <a:endParaRPr lang="de-DE" dirty="0" smtClean="0"/>
          </a:p>
        </p:txBody>
      </p:sp>
      <p:sp>
        <p:nvSpPr>
          <p:cNvPr id="2" name="Titolo 1"/>
          <p:cNvSpPr>
            <a:spLocks noGrp="1"/>
          </p:cNvSpPr>
          <p:nvPr>
            <p:ph type="title"/>
          </p:nvPr>
        </p:nvSpPr>
        <p:spPr>
          <a:xfrm>
            <a:off x="688490" y="404664"/>
            <a:ext cx="7756263" cy="1219742"/>
          </a:xfrm>
        </p:spPr>
        <p:txBody>
          <a:bodyPr/>
          <a:lstStyle/>
          <a:p>
            <a:r>
              <a:rPr lang="it-IT" dirty="0" smtClean="0"/>
              <a:t>Work Package 1 USER NEEDS</a:t>
            </a:r>
            <a:endParaRPr lang="it-IT" dirty="0"/>
          </a:p>
        </p:txBody>
      </p:sp>
    </p:spTree>
    <p:extLst>
      <p:ext uri="{BB962C8B-B14F-4D97-AF65-F5344CB8AC3E}">
        <p14:creationId xmlns:p14="http://schemas.microsoft.com/office/powerpoint/2010/main" xmlns="" val="1756381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marL="0" indent="0">
              <a:buNone/>
            </a:pPr>
            <a:r>
              <a:rPr lang="de-DE" dirty="0" err="1"/>
              <a:t>How</a:t>
            </a:r>
            <a:r>
              <a:rPr lang="de-DE" dirty="0"/>
              <a:t> </a:t>
            </a:r>
            <a:r>
              <a:rPr lang="de-DE" dirty="0" err="1"/>
              <a:t>many</a:t>
            </a:r>
            <a:r>
              <a:rPr lang="de-DE" dirty="0"/>
              <a:t> blind </a:t>
            </a:r>
            <a:r>
              <a:rPr lang="de-DE" dirty="0" err="1"/>
              <a:t>and</a:t>
            </a:r>
            <a:r>
              <a:rPr lang="de-DE" dirty="0"/>
              <a:t> </a:t>
            </a:r>
            <a:r>
              <a:rPr lang="de-DE" dirty="0" err="1"/>
              <a:t>visually</a:t>
            </a:r>
            <a:r>
              <a:rPr lang="de-DE" dirty="0"/>
              <a:t> </a:t>
            </a:r>
            <a:r>
              <a:rPr lang="de-DE" dirty="0" err="1"/>
              <a:t>impaired</a:t>
            </a:r>
            <a:r>
              <a:rPr lang="de-DE" dirty="0"/>
              <a:t> </a:t>
            </a:r>
            <a:r>
              <a:rPr lang="de-DE" dirty="0" err="1"/>
              <a:t>people</a:t>
            </a:r>
            <a:r>
              <a:rPr lang="de-DE" dirty="0"/>
              <a:t>?</a:t>
            </a:r>
          </a:p>
          <a:p>
            <a:pPr marL="0" indent="0">
              <a:buNone/>
            </a:pPr>
            <a:r>
              <a:rPr lang="de-DE" dirty="0" err="1"/>
              <a:t>What</a:t>
            </a:r>
            <a:r>
              <a:rPr lang="de-DE" dirty="0"/>
              <a:t> </a:t>
            </a:r>
            <a:r>
              <a:rPr lang="de-DE" dirty="0" err="1" smtClean="0"/>
              <a:t>is</a:t>
            </a:r>
            <a:r>
              <a:rPr lang="de-DE" dirty="0" smtClean="0"/>
              <a:t> </a:t>
            </a:r>
            <a:r>
              <a:rPr lang="de-DE" dirty="0" err="1" smtClean="0"/>
              <a:t>the</a:t>
            </a:r>
            <a:r>
              <a:rPr lang="de-DE" dirty="0" smtClean="0"/>
              <a:t> legal </a:t>
            </a:r>
            <a:r>
              <a:rPr lang="de-DE" dirty="0" err="1" smtClean="0"/>
              <a:t>situation</a:t>
            </a:r>
            <a:r>
              <a:rPr lang="de-DE" dirty="0" smtClean="0"/>
              <a:t>?</a:t>
            </a:r>
            <a:endParaRPr lang="de-DE" dirty="0"/>
          </a:p>
          <a:p>
            <a:pPr marL="0" indent="0">
              <a:buNone/>
            </a:pPr>
            <a:r>
              <a:rPr lang="de-DE" dirty="0" err="1"/>
              <a:t>How</a:t>
            </a:r>
            <a:r>
              <a:rPr lang="de-DE" dirty="0"/>
              <a:t> </a:t>
            </a:r>
            <a:r>
              <a:rPr lang="de-DE" dirty="0" err="1"/>
              <a:t>much</a:t>
            </a:r>
            <a:r>
              <a:rPr lang="de-DE" dirty="0"/>
              <a:t> </a:t>
            </a:r>
            <a:r>
              <a:rPr lang="de-DE" dirty="0" err="1"/>
              <a:t>audio</a:t>
            </a:r>
            <a:r>
              <a:rPr lang="de-DE" dirty="0"/>
              <a:t> </a:t>
            </a:r>
            <a:r>
              <a:rPr lang="de-DE" dirty="0" err="1" smtClean="0"/>
              <a:t>description</a:t>
            </a:r>
            <a:r>
              <a:rPr lang="de-DE" dirty="0" smtClean="0"/>
              <a:t> </a:t>
            </a:r>
            <a:r>
              <a:rPr lang="de-DE" dirty="0" err="1" smtClean="0"/>
              <a:t>is</a:t>
            </a:r>
            <a:r>
              <a:rPr lang="de-DE" dirty="0" smtClean="0"/>
              <a:t> </a:t>
            </a:r>
            <a:r>
              <a:rPr lang="de-DE" dirty="0" err="1" smtClean="0"/>
              <a:t>already</a:t>
            </a:r>
            <a:r>
              <a:rPr lang="de-DE" dirty="0" smtClean="0"/>
              <a:t> </a:t>
            </a:r>
            <a:r>
              <a:rPr lang="de-DE" dirty="0" err="1" smtClean="0"/>
              <a:t>available</a:t>
            </a:r>
            <a:r>
              <a:rPr lang="de-DE" dirty="0" smtClean="0"/>
              <a:t>? </a:t>
            </a:r>
            <a:r>
              <a:rPr lang="de-DE" dirty="0"/>
              <a:t>On </a:t>
            </a:r>
            <a:r>
              <a:rPr lang="de-DE" dirty="0" err="1"/>
              <a:t>television</a:t>
            </a:r>
            <a:r>
              <a:rPr lang="de-DE" dirty="0"/>
              <a:t>, at </a:t>
            </a:r>
            <a:r>
              <a:rPr lang="de-DE" dirty="0" err="1"/>
              <a:t>the</a:t>
            </a:r>
            <a:r>
              <a:rPr lang="de-DE" dirty="0"/>
              <a:t> </a:t>
            </a:r>
            <a:r>
              <a:rPr lang="de-DE" dirty="0" err="1"/>
              <a:t>theatre</a:t>
            </a:r>
            <a:r>
              <a:rPr lang="de-DE" dirty="0"/>
              <a:t>, etc</a:t>
            </a:r>
            <a:r>
              <a:rPr lang="de-DE" dirty="0" smtClean="0"/>
              <a:t>.</a:t>
            </a:r>
          </a:p>
          <a:p>
            <a:pPr marL="0" indent="0">
              <a:buNone/>
            </a:pPr>
            <a:r>
              <a:rPr lang="de-DE" dirty="0" err="1" smtClean="0"/>
              <a:t>How</a:t>
            </a:r>
            <a:r>
              <a:rPr lang="de-DE" dirty="0" smtClean="0"/>
              <a:t> </a:t>
            </a:r>
            <a:r>
              <a:rPr lang="de-DE" dirty="0" err="1" smtClean="0"/>
              <a:t>much</a:t>
            </a:r>
            <a:r>
              <a:rPr lang="de-DE" dirty="0" smtClean="0"/>
              <a:t> </a:t>
            </a:r>
            <a:r>
              <a:rPr lang="de-DE" dirty="0" err="1" smtClean="0"/>
              <a:t>research</a:t>
            </a:r>
            <a:r>
              <a:rPr lang="de-DE" dirty="0" smtClean="0"/>
              <a:t>, </a:t>
            </a:r>
            <a:r>
              <a:rPr lang="de-DE" dirty="0" err="1" smtClean="0"/>
              <a:t>teaching</a:t>
            </a:r>
            <a:r>
              <a:rPr lang="de-DE" dirty="0" smtClean="0"/>
              <a:t>  </a:t>
            </a:r>
            <a:r>
              <a:rPr lang="de-DE" dirty="0" err="1" smtClean="0"/>
              <a:t>and</a:t>
            </a:r>
            <a:r>
              <a:rPr lang="de-DE" dirty="0" smtClean="0"/>
              <a:t> </a:t>
            </a:r>
            <a:r>
              <a:rPr lang="de-DE" dirty="0" err="1" smtClean="0"/>
              <a:t>training</a:t>
            </a:r>
            <a:r>
              <a:rPr lang="de-DE" dirty="0" smtClean="0"/>
              <a:t> ?</a:t>
            </a:r>
            <a:endParaRPr lang="de-DE" dirty="0"/>
          </a:p>
          <a:p>
            <a:pPr marL="0" indent="0">
              <a:buNone/>
            </a:pPr>
            <a:r>
              <a:rPr lang="de-DE" dirty="0" err="1" smtClean="0"/>
              <a:t>What</a:t>
            </a:r>
            <a:r>
              <a:rPr lang="de-DE" dirty="0" smtClean="0"/>
              <a:t> </a:t>
            </a:r>
            <a:r>
              <a:rPr lang="de-DE" dirty="0" err="1" smtClean="0"/>
              <a:t>is</a:t>
            </a:r>
            <a:r>
              <a:rPr lang="de-DE" dirty="0" smtClean="0"/>
              <a:t> </a:t>
            </a:r>
            <a:r>
              <a:rPr lang="de-DE" dirty="0" err="1" smtClean="0"/>
              <a:t>the</a:t>
            </a:r>
            <a:r>
              <a:rPr lang="de-DE" dirty="0" smtClean="0"/>
              <a:t> </a:t>
            </a:r>
            <a:r>
              <a:rPr lang="de-DE" dirty="0" err="1" smtClean="0"/>
              <a:t>role</a:t>
            </a:r>
            <a:r>
              <a:rPr lang="de-DE" dirty="0" smtClean="0"/>
              <a:t> </a:t>
            </a:r>
            <a:r>
              <a:rPr lang="de-DE" dirty="0" err="1"/>
              <a:t>of</a:t>
            </a:r>
            <a:r>
              <a:rPr lang="de-DE" dirty="0"/>
              <a:t> </a:t>
            </a:r>
            <a:r>
              <a:rPr lang="de-DE" dirty="0" err="1"/>
              <a:t>the</a:t>
            </a:r>
            <a:r>
              <a:rPr lang="de-DE" dirty="0"/>
              <a:t> national blind </a:t>
            </a:r>
            <a:r>
              <a:rPr lang="de-DE" dirty="0" err="1"/>
              <a:t>associations</a:t>
            </a:r>
            <a:endParaRPr lang="de-DE" dirty="0"/>
          </a:p>
          <a:p>
            <a:endParaRPr lang="de-DE" dirty="0"/>
          </a:p>
          <a:p>
            <a:pPr marL="0" indent="0">
              <a:buNone/>
            </a:pPr>
            <a:r>
              <a:rPr lang="de-DE" dirty="0">
                <a:solidFill>
                  <a:srgbClr val="FF0000"/>
                </a:solidFill>
              </a:rPr>
              <a:t>ANSWERS IN THE  REPORT</a:t>
            </a:r>
          </a:p>
          <a:p>
            <a:pPr marL="0" indent="0">
              <a:buNone/>
            </a:pPr>
            <a:r>
              <a:rPr lang="de-DE" dirty="0">
                <a:solidFill>
                  <a:srgbClr val="FF0000"/>
                </a:solidFill>
              </a:rPr>
              <a:t>Website &lt;www.adlabproject.eu&gt;</a:t>
            </a:r>
            <a:endParaRPr lang="it-IT" dirty="0">
              <a:solidFill>
                <a:srgbClr val="FF0000"/>
              </a:solidFill>
            </a:endParaRPr>
          </a:p>
          <a:p>
            <a:endParaRPr lang="it-IT" dirty="0"/>
          </a:p>
        </p:txBody>
      </p:sp>
      <p:sp>
        <p:nvSpPr>
          <p:cNvPr id="2" name="Titolo 1"/>
          <p:cNvSpPr>
            <a:spLocks noGrp="1"/>
          </p:cNvSpPr>
          <p:nvPr>
            <p:ph type="title"/>
          </p:nvPr>
        </p:nvSpPr>
        <p:spPr/>
        <p:txBody>
          <a:bodyPr/>
          <a:lstStyle/>
          <a:p>
            <a:r>
              <a:rPr lang="it-IT" dirty="0" err="1" smtClean="0"/>
              <a:t>Questions</a:t>
            </a:r>
            <a:endParaRPr lang="it-IT" dirty="0"/>
          </a:p>
        </p:txBody>
      </p:sp>
    </p:spTree>
    <p:extLst>
      <p:ext uri="{BB962C8B-B14F-4D97-AF65-F5344CB8AC3E}">
        <p14:creationId xmlns:p14="http://schemas.microsoft.com/office/powerpoint/2010/main" xmlns="" val="5734753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marL="68580" indent="0">
              <a:buNone/>
            </a:pPr>
            <a:r>
              <a:rPr lang="en-US" dirty="0" smtClean="0"/>
              <a:t> </a:t>
            </a:r>
          </a:p>
          <a:p>
            <a:r>
              <a:rPr lang="en-US" dirty="0"/>
              <a:t>The survey demonstrates that </a:t>
            </a:r>
            <a:r>
              <a:rPr lang="en-US" dirty="0" smtClean="0"/>
              <a:t> various government jurisdictions have formulated different and complex definitions of legal blindness and other forms of visual impairment. </a:t>
            </a:r>
          </a:p>
          <a:p>
            <a:endParaRPr lang="en-US" dirty="0" smtClean="0"/>
          </a:p>
          <a:p>
            <a:r>
              <a:rPr lang="en-US" dirty="0" smtClean="0"/>
              <a:t>As for the specific laws and regulations pertaining to AD, here too there is much variation:</a:t>
            </a:r>
          </a:p>
          <a:p>
            <a:pPr lvl="1"/>
            <a:r>
              <a:rPr lang="en-US" dirty="0" smtClean="0"/>
              <a:t>countries that have no regulations; </a:t>
            </a:r>
          </a:p>
          <a:p>
            <a:pPr lvl="1"/>
            <a:r>
              <a:rPr lang="en-US" dirty="0" smtClean="0"/>
              <a:t>countries where very precise guidelines exist for some sectors (e.g. public television in Flanders);</a:t>
            </a:r>
          </a:p>
          <a:p>
            <a:pPr lvl="1"/>
            <a:r>
              <a:rPr lang="en-US" dirty="0" smtClean="0"/>
              <a:t>countries that are known to have much fuller legislation (e.g. the UK).</a:t>
            </a:r>
          </a:p>
          <a:p>
            <a:pPr lvl="1"/>
            <a:endParaRPr lang="it-IT" dirty="0"/>
          </a:p>
        </p:txBody>
      </p:sp>
      <p:sp>
        <p:nvSpPr>
          <p:cNvPr id="2" name="Titolo 1"/>
          <p:cNvSpPr>
            <a:spLocks noGrp="1"/>
          </p:cNvSpPr>
          <p:nvPr>
            <p:ph type="title"/>
          </p:nvPr>
        </p:nvSpPr>
        <p:spPr/>
        <p:txBody>
          <a:bodyPr/>
          <a:lstStyle/>
          <a:p>
            <a:r>
              <a:rPr lang="it-IT" dirty="0" smtClean="0"/>
              <a:t>Legal situation</a:t>
            </a:r>
            <a:endParaRPr lang="it-I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14400" y="2492896"/>
            <a:ext cx="7772400" cy="3384376"/>
          </a:xfrm>
        </p:spPr>
        <p:txBody>
          <a:bodyPr/>
          <a:lstStyle/>
          <a:p>
            <a:r>
              <a:rPr lang="en-GB" dirty="0" smtClean="0"/>
              <a:t>Results show a somewhat comparable situation in all the countries involved in the research in that public television typically offers AD services to some extent while the private market is less interested in making its audio-visual productions accessible.</a:t>
            </a:r>
          </a:p>
          <a:p>
            <a:r>
              <a:rPr lang="en-GB" b="1" i="1" dirty="0" smtClean="0"/>
              <a:t>Television is the key market!</a:t>
            </a:r>
            <a:endParaRPr lang="it-IT" b="1" i="1" dirty="0"/>
          </a:p>
        </p:txBody>
      </p:sp>
      <p:sp>
        <p:nvSpPr>
          <p:cNvPr id="2" name="Titolo 1"/>
          <p:cNvSpPr>
            <a:spLocks noGrp="1"/>
          </p:cNvSpPr>
          <p:nvPr>
            <p:ph type="title"/>
          </p:nvPr>
        </p:nvSpPr>
        <p:spPr/>
        <p:txBody>
          <a:bodyPr/>
          <a:lstStyle/>
          <a:p>
            <a:r>
              <a:rPr lang="it-IT" dirty="0" err="1" smtClean="0"/>
              <a:t>Availability</a:t>
            </a:r>
            <a:r>
              <a:rPr lang="it-IT" dirty="0" smtClean="0"/>
              <a:t> </a:t>
            </a:r>
            <a:r>
              <a:rPr lang="it-IT" dirty="0" err="1" smtClean="0"/>
              <a:t>of</a:t>
            </a:r>
            <a:r>
              <a:rPr lang="it-IT" dirty="0" smtClean="0"/>
              <a:t> AD</a:t>
            </a:r>
            <a:endParaRPr lang="it-IT"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opertina">
  <a:themeElements>
    <a:clrScheme name="Copertina">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opertina">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opertina">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823</TotalTime>
  <Words>2264</Words>
  <Application>Microsoft Office PowerPoint</Application>
  <PresentationFormat>Presentazione su schermo (4:3)</PresentationFormat>
  <Paragraphs>283</Paragraphs>
  <Slides>48</Slides>
  <Notes>2</Notes>
  <HiddenSlides>0</HiddenSlides>
  <MMClips>0</MMClips>
  <ScaleCrop>false</ScaleCrop>
  <HeadingPairs>
    <vt:vector size="4" baseType="variant">
      <vt:variant>
        <vt:lpstr>Tema</vt:lpstr>
      </vt:variant>
      <vt:variant>
        <vt:i4>1</vt:i4>
      </vt:variant>
      <vt:variant>
        <vt:lpstr>Titoli diapositive</vt:lpstr>
      </vt:variant>
      <vt:variant>
        <vt:i4>48</vt:i4>
      </vt:variant>
    </vt:vector>
  </HeadingPairs>
  <TitlesOfParts>
    <vt:vector size="49" baseType="lpstr">
      <vt:lpstr>Copertina</vt:lpstr>
      <vt:lpstr>AD</vt:lpstr>
      <vt:lpstr>ADLAB. Audio Description – lifelong access for the blind</vt:lpstr>
      <vt:lpstr>Partners</vt:lpstr>
      <vt:lpstr>PROJECT OBJECTIVES AND VISION</vt:lpstr>
      <vt:lpstr>WORK PACKAGES</vt:lpstr>
      <vt:lpstr>Work Package 1 USER NEEDS</vt:lpstr>
      <vt:lpstr>Questions</vt:lpstr>
      <vt:lpstr>Legal situation</vt:lpstr>
      <vt:lpstr>Availability of AD</vt:lpstr>
      <vt:lpstr>Updating </vt:lpstr>
      <vt:lpstr>AD research and training</vt:lpstr>
      <vt:lpstr>User reception studies </vt:lpstr>
      <vt:lpstr>REPORT Conclusions</vt:lpstr>
      <vt:lpstr>Work package 2</vt:lpstr>
      <vt:lpstr>Going beyond…</vt:lpstr>
      <vt:lpstr>How?</vt:lpstr>
      <vt:lpstr>Rationale (Orero)</vt:lpstr>
      <vt:lpstr>THE MATRIX</vt:lpstr>
      <vt:lpstr>Diapositiva 19</vt:lpstr>
      <vt:lpstr>Text-on-screen</vt:lpstr>
      <vt:lpstr>Work package 2 – the book</vt:lpstr>
      <vt:lpstr>Diapositiva 22</vt:lpstr>
      <vt:lpstr>Book chapters</vt:lpstr>
      <vt:lpstr>Textual Cohesion</vt:lpstr>
      <vt:lpstr>But in the case of audio descriptions (ADs) …</vt:lpstr>
      <vt:lpstr>And …</vt:lpstr>
      <vt:lpstr>And what is more …</vt:lpstr>
      <vt:lpstr>First scene Inglourious Basterds</vt:lpstr>
      <vt:lpstr>The AD of this scene</vt:lpstr>
      <vt:lpstr>Phasal analysis</vt:lpstr>
      <vt:lpstr>How does this work?</vt:lpstr>
      <vt:lpstr>Phases</vt:lpstr>
      <vt:lpstr>Changes</vt:lpstr>
      <vt:lpstr>Diapositiva 34</vt:lpstr>
      <vt:lpstr>Conclusion</vt:lpstr>
      <vt:lpstr>Intertextuality</vt:lpstr>
      <vt:lpstr>The testing</vt:lpstr>
      <vt:lpstr>The testing study</vt:lpstr>
      <vt:lpstr>What was tested</vt:lpstr>
      <vt:lpstr>Example</vt:lpstr>
      <vt:lpstr>Conclusion</vt:lpstr>
      <vt:lpstr>Which brings us the the manual</vt:lpstr>
      <vt:lpstr>The Innovators from Antwerp</vt:lpstr>
      <vt:lpstr>… no set solutions</vt:lpstr>
      <vt:lpstr>INTERESTED PARTIES</vt:lpstr>
      <vt:lpstr>DYNAMIC WEB SITE</vt:lpstr>
      <vt:lpstr>EXPLOITATION and SUSTAINABILITY</vt:lpstr>
      <vt:lpstr>MAIN PRODUCTS (deliverables)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ARSAD 2013</dc:title>
  <dc:creator>Taylor</dc:creator>
  <cp:lastModifiedBy>3256</cp:lastModifiedBy>
  <cp:revision>138</cp:revision>
  <cp:lastPrinted>2014-10-27T07:17:57Z</cp:lastPrinted>
  <dcterms:created xsi:type="dcterms:W3CDTF">2012-12-08T09:27:08Z</dcterms:created>
  <dcterms:modified xsi:type="dcterms:W3CDTF">2016-04-07T09:32:18Z</dcterms:modified>
</cp:coreProperties>
</file>