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52"/>
  </p:notesMasterIdLst>
  <p:sldIdLst>
    <p:sldId id="351" r:id="rId2"/>
    <p:sldId id="329" r:id="rId3"/>
    <p:sldId id="328" r:id="rId4"/>
    <p:sldId id="311" r:id="rId5"/>
    <p:sldId id="330" r:id="rId6"/>
    <p:sldId id="315" r:id="rId7"/>
    <p:sldId id="353" r:id="rId8"/>
    <p:sldId id="324" r:id="rId9"/>
    <p:sldId id="298" r:id="rId10"/>
    <p:sldId id="300" r:id="rId11"/>
    <p:sldId id="331" r:id="rId12"/>
    <p:sldId id="332" r:id="rId13"/>
    <p:sldId id="257" r:id="rId14"/>
    <p:sldId id="258" r:id="rId15"/>
    <p:sldId id="317" r:id="rId16"/>
    <p:sldId id="259" r:id="rId17"/>
    <p:sldId id="333" r:id="rId18"/>
    <p:sldId id="334" r:id="rId19"/>
    <p:sldId id="335" r:id="rId20"/>
    <p:sldId id="280" r:id="rId21"/>
    <p:sldId id="281" r:id="rId22"/>
    <p:sldId id="336" r:id="rId23"/>
    <p:sldId id="318" r:id="rId24"/>
    <p:sldId id="337" r:id="rId25"/>
    <p:sldId id="338" r:id="rId26"/>
    <p:sldId id="339" r:id="rId27"/>
    <p:sldId id="325" r:id="rId28"/>
    <p:sldId id="320" r:id="rId29"/>
    <p:sldId id="302" r:id="rId30"/>
    <p:sldId id="319" r:id="rId31"/>
    <p:sldId id="282" r:id="rId32"/>
    <p:sldId id="354" r:id="rId33"/>
    <p:sldId id="304" r:id="rId34"/>
    <p:sldId id="305" r:id="rId35"/>
    <p:sldId id="310" r:id="rId36"/>
    <p:sldId id="312" r:id="rId37"/>
    <p:sldId id="341" r:id="rId38"/>
    <p:sldId id="347" r:id="rId39"/>
    <p:sldId id="350" r:id="rId40"/>
    <p:sldId id="349" r:id="rId41"/>
    <p:sldId id="340" r:id="rId42"/>
    <p:sldId id="307" r:id="rId43"/>
    <p:sldId id="309" r:id="rId44"/>
    <p:sldId id="342" r:id="rId45"/>
    <p:sldId id="327" r:id="rId46"/>
    <p:sldId id="343" r:id="rId47"/>
    <p:sldId id="344" r:id="rId48"/>
    <p:sldId id="345" r:id="rId49"/>
    <p:sldId id="346" r:id="rId50"/>
    <p:sldId id="348" r:id="rId51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6613"/>
            <a:ext cx="4876800" cy="4402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noProof="0" smtClean="0"/>
              <a:t>Click to edit Master text styles</a:t>
            </a:r>
          </a:p>
          <a:p>
            <a:pPr lvl="0"/>
            <a:r>
              <a:rPr lang="en-US" altLang="it-IT" noProof="0" smtClean="0"/>
              <a:t>Second level</a:t>
            </a:r>
          </a:p>
          <a:p>
            <a:pPr lvl="0"/>
            <a:r>
              <a:rPr lang="en-US" altLang="it-IT" noProof="0" smtClean="0"/>
              <a:t>Third level</a:t>
            </a:r>
          </a:p>
          <a:p>
            <a:pPr lvl="0"/>
            <a:r>
              <a:rPr lang="en-US" altLang="it-IT" noProof="0" smtClean="0"/>
              <a:t>Fourth level</a:t>
            </a:r>
          </a:p>
          <a:p>
            <a:pPr lvl="0"/>
            <a:r>
              <a:rPr lang="en-US" alt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BDFCEC-2369-4F8B-B189-B3F879F6375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B190-065B-4954-9FF0-0687A3128F67}" type="slidenum">
              <a:rPr lang="en-US" altLang="it-IT"/>
              <a:pPr/>
              <a:t>13</a:t>
            </a:fld>
            <a:endParaRPr lang="en-US" altLang="it-IT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it-IT" smtClean="0"/>
              <a:t>These drugs will decrease gastric acid secretion.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6BC1E-294D-41BE-AF94-61695FA9B466}" type="slidenum">
              <a:rPr lang="en-US" altLang="it-IT"/>
              <a:pPr/>
              <a:t>14</a:t>
            </a:fld>
            <a:endParaRPr lang="en-US" altLang="it-IT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07250-1A95-497D-BDF5-79C455A4BEE3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0DC-7631-42C4-A273-B9942C0EC706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792AE-1C87-4506-BB5D-63755604C82D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2697-3FE7-431D-84CC-F405BC5F2BD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4926-3EC8-448D-815C-4B4FDDA577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42617-A407-4469-AA61-60D804C56AE1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CF552-441E-4979-A741-E22FA710CEA3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249A6-C665-4A78-AD89-26D53E2BB856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0798A-A689-4BE0-BEF6-EF0284330E99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2828A-CF4B-456D-891F-15C05FE84CB0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CC767-B51F-4BCE-956A-058756E3A500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E343D-1C3B-46F4-B824-18009A740F32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8846-4C36-4B4C-8192-C9610017336C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B017CD-46BF-421E-A1FB-1CBB387DA7D2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viscon.it/i-prodotti-gaviscon/gaviscon/come-funziona-gavisco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isultati immagini per meccanismo regolazione secrezione gastrica"/>
          <p:cNvPicPr>
            <a:picLocks noChangeAspect="1" noChangeArrowheads="1"/>
          </p:cNvPicPr>
          <p:nvPr/>
        </p:nvPicPr>
        <p:blipFill>
          <a:blip r:embed="rId2" cstate="print"/>
          <a:srcRect b="7874"/>
          <a:stretch>
            <a:fillRect/>
          </a:stretch>
        </p:blipFill>
        <p:spPr bwMode="auto">
          <a:xfrm>
            <a:off x="899592" y="466186"/>
            <a:ext cx="7623079" cy="526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31840" y="0"/>
            <a:ext cx="3581400" cy="762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Farmaci Antiacidi</a:t>
            </a:r>
            <a:endParaRPr lang="it-IT" altLang="it-IT" sz="3200" dirty="0" smtClean="0">
              <a:latin typeface="Times New Roman" pitchFamily="18" charset="0"/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331640" y="764704"/>
            <a:ext cx="7272808" cy="317009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it-IT" altLang="it-IT" sz="2200" dirty="0"/>
              <a:t>Sono farmaci </a:t>
            </a:r>
            <a:r>
              <a:rPr lang="it-IT" altLang="it-IT" sz="2200" b="1" dirty="0">
                <a:solidFill>
                  <a:srgbClr val="FF0000"/>
                </a:solidFill>
              </a:rPr>
              <a:t>sintomatici</a:t>
            </a:r>
            <a:r>
              <a:rPr lang="it-IT" altLang="it-IT" sz="2200" dirty="0"/>
              <a:t>, non curativi, usati per neutralizzare l’iperacidità gastrica.</a:t>
            </a:r>
          </a:p>
          <a:p>
            <a:endParaRPr lang="it-IT" altLang="it-IT" sz="2200" dirty="0"/>
          </a:p>
          <a:p>
            <a:r>
              <a:rPr lang="it-IT" altLang="it-IT" sz="2200" dirty="0"/>
              <a:t>Possibili limiti ed effetti indesiderati:</a:t>
            </a:r>
          </a:p>
          <a:p>
            <a:pPr>
              <a:buFontTx/>
              <a:buChar char="•"/>
            </a:pPr>
            <a:r>
              <a:rPr lang="it-IT" altLang="it-IT" sz="2200" dirty="0"/>
              <a:t>Alcalosi sistemica</a:t>
            </a:r>
          </a:p>
          <a:p>
            <a:pPr>
              <a:buFontTx/>
              <a:buChar char="•"/>
            </a:pPr>
            <a:r>
              <a:rPr lang="it-IT" altLang="it-IT" sz="2200" dirty="0"/>
              <a:t>Azione sulla peristalsi intestinale</a:t>
            </a:r>
          </a:p>
          <a:p>
            <a:pPr>
              <a:buFontTx/>
              <a:buChar char="•"/>
            </a:pPr>
            <a:r>
              <a:rPr lang="it-IT" altLang="it-IT" sz="2200" dirty="0"/>
              <a:t>Formazione di anidride carbonica (NaHCO</a:t>
            </a:r>
            <a:r>
              <a:rPr lang="it-IT" altLang="it-IT" sz="2200" baseline="-20000" dirty="0"/>
              <a:t>3</a:t>
            </a:r>
            <a:r>
              <a:rPr lang="it-IT" altLang="it-IT" sz="2200" dirty="0"/>
              <a:t>)</a:t>
            </a:r>
          </a:p>
          <a:p>
            <a:pPr>
              <a:buFontTx/>
              <a:buChar char="•"/>
            </a:pPr>
            <a:r>
              <a:rPr lang="it-IT" altLang="it-IT" sz="2200" dirty="0"/>
              <a:t>“Ritorno acido”</a:t>
            </a:r>
          </a:p>
          <a:p>
            <a:endParaRPr lang="it-IT" altLang="it-IT" dirty="0">
              <a:latin typeface="Times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331640" y="3789040"/>
            <a:ext cx="7272808" cy="280076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it-IT" altLang="it-IT" sz="2200" b="1" dirty="0">
                <a:solidFill>
                  <a:srgbClr val="FF0000"/>
                </a:solidFill>
              </a:rPr>
              <a:t>Sistemici</a:t>
            </a:r>
            <a:r>
              <a:rPr lang="it-IT" altLang="it-IT" sz="2200" dirty="0">
                <a:solidFill>
                  <a:srgbClr val="FF0000"/>
                </a:solidFill>
              </a:rPr>
              <a:t>: </a:t>
            </a:r>
            <a:r>
              <a:rPr lang="it-IT" altLang="it-IT" sz="2200" i="1" dirty="0"/>
              <a:t>sodio bicarbonato</a:t>
            </a:r>
            <a:endParaRPr lang="it-IT" altLang="it-IT" sz="2200" dirty="0"/>
          </a:p>
          <a:p>
            <a:r>
              <a:rPr lang="it-IT" altLang="it-IT" sz="2200" dirty="0"/>
              <a:t>Può provocare alcalosi sistemica, eruttazioni gassose con dilatazione della parete gastrica, “ritorno acido”</a:t>
            </a:r>
          </a:p>
          <a:p>
            <a:endParaRPr lang="it-IT" altLang="it-IT" sz="2200" dirty="0"/>
          </a:p>
          <a:p>
            <a:endParaRPr lang="it-IT" altLang="it-IT" sz="2200" dirty="0"/>
          </a:p>
          <a:p>
            <a:r>
              <a:rPr lang="it-IT" altLang="it-IT" sz="2200" b="1" dirty="0">
                <a:solidFill>
                  <a:srgbClr val="FF0000"/>
                </a:solidFill>
              </a:rPr>
              <a:t>Non sistemici</a:t>
            </a:r>
            <a:r>
              <a:rPr lang="it-IT" altLang="it-IT" sz="2200" dirty="0"/>
              <a:t>: ossidi, idrossidi, sali inorganici ed organici del calcio, del magnesio, del bismuto e dell’alluminio.</a:t>
            </a:r>
          </a:p>
          <a:p>
            <a:r>
              <a:rPr lang="it-IT" altLang="it-IT" sz="2200" dirty="0"/>
              <a:t>Es.:</a:t>
            </a:r>
            <a:r>
              <a:rPr lang="it-IT" altLang="it-IT" sz="2200" i="1" dirty="0"/>
              <a:t> </a:t>
            </a:r>
            <a:r>
              <a:rPr lang="it-IT" altLang="it-IT" sz="2200" i="1" dirty="0" err="1"/>
              <a:t>Magaldrato</a:t>
            </a:r>
            <a:r>
              <a:rPr lang="it-IT" altLang="it-IT" sz="2200" dirty="0"/>
              <a:t> (</a:t>
            </a:r>
            <a:r>
              <a:rPr lang="it-IT" altLang="it-IT" sz="2200" dirty="0" err="1"/>
              <a:t>Riopan®</a:t>
            </a:r>
            <a:r>
              <a:rPr lang="it-IT" altLang="it-IT" sz="2200" dirty="0"/>
              <a:t>): </a:t>
            </a:r>
            <a:r>
              <a:rPr lang="en-US" altLang="it-IT" sz="2200" dirty="0"/>
              <a:t>[Al</a:t>
            </a:r>
            <a:r>
              <a:rPr lang="en-US" altLang="it-IT" sz="2200" baseline="-25000" dirty="0"/>
              <a:t>5</a:t>
            </a:r>
            <a:r>
              <a:rPr lang="en-US" altLang="it-IT" sz="2200" dirty="0"/>
              <a:t>Mg</a:t>
            </a:r>
            <a:r>
              <a:rPr lang="en-US" altLang="it-IT" sz="2200" baseline="-25000" dirty="0"/>
              <a:t>10</a:t>
            </a:r>
            <a:r>
              <a:rPr lang="en-US" altLang="it-IT" sz="2200" dirty="0"/>
              <a:t>(OH)</a:t>
            </a:r>
            <a:r>
              <a:rPr lang="en-US" altLang="it-IT" sz="2200" baseline="-25000" dirty="0"/>
              <a:t>31</a:t>
            </a:r>
            <a:r>
              <a:rPr lang="en-US" altLang="it-IT" sz="2200" dirty="0"/>
              <a:t>(SO</a:t>
            </a:r>
            <a:r>
              <a:rPr lang="en-US" altLang="it-IT" sz="2200" baseline="-25000" dirty="0"/>
              <a:t>4</a:t>
            </a:r>
            <a:r>
              <a:rPr lang="en-US" altLang="it-IT" sz="2200" dirty="0"/>
              <a:t>)</a:t>
            </a:r>
            <a:r>
              <a:rPr lang="en-US" altLang="it-IT" sz="2200" baseline="-25000" dirty="0"/>
              <a:t>2</a:t>
            </a:r>
            <a:r>
              <a:rPr lang="en-US" altLang="it-IT" sz="2200" dirty="0"/>
              <a:t>] </a:t>
            </a:r>
            <a:r>
              <a:rPr lang="en-US" altLang="it-IT" sz="2200" dirty="0" err="1"/>
              <a:t>idrato</a:t>
            </a:r>
            <a:endParaRPr lang="it-IT" altLang="it-IT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18000"/>
          </a:blip>
          <a:srcRect l="19276" t="23462"/>
          <a:stretch>
            <a:fillRect/>
          </a:stretch>
        </p:blipFill>
        <p:spPr>
          <a:xfrm>
            <a:off x="4779963" y="1341438"/>
            <a:ext cx="3392487" cy="5516562"/>
          </a:xfrm>
          <a:noFill/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067175" y="115888"/>
            <a:ext cx="4897438" cy="1382712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Approcci terapeutici per il trattamento farmacologico dell’ulcera peptica</a:t>
            </a: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6300788" y="2466975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(parasimpaticolitici)</a:t>
            </a:r>
          </a:p>
        </p:txBody>
      </p:sp>
      <p:pic>
        <p:nvPicPr>
          <p:cNvPr id="5125" name="Picture 20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b="2249"/>
          <a:stretch>
            <a:fillRect/>
          </a:stretch>
        </p:blipFill>
        <p:spPr bwMode="auto">
          <a:xfrm>
            <a:off x="835025" y="50800"/>
            <a:ext cx="272415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31775" y="425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614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755650" y="260350"/>
            <a:ext cx="3779838" cy="2136775"/>
          </a:xfrm>
          <a:noFill/>
        </p:spPr>
      </p:pic>
      <p:sp>
        <p:nvSpPr>
          <p:cNvPr id="614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7272337" cy="28806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Farmaci antimuscarinici (Parasimpaticolitici).</a:t>
            </a:r>
            <a:r>
              <a:rPr lang="it-IT" sz="2400" dirty="0" smtClean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Hanno un valore storico in quanto la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pirenzepina</a:t>
            </a:r>
            <a:r>
              <a:rPr lang="it-IT" sz="2400" dirty="0" smtClean="0">
                <a:latin typeface="Arial" charset="0"/>
              </a:rPr>
              <a:t>, </a:t>
            </a:r>
            <a:r>
              <a:rPr lang="it-IT" sz="2400" u="sng" dirty="0" smtClean="0">
                <a:latin typeface="Arial" charset="0"/>
              </a:rPr>
              <a:t>antagonista muscarinico M1</a:t>
            </a:r>
            <a:r>
              <a:rPr lang="it-IT" sz="2400" dirty="0" smtClean="0">
                <a:latin typeface="Arial" charset="0"/>
              </a:rPr>
              <a:t> è stato il primo farmaco che ha messo in evidenza l’esistenza di più sottotipi recettoriali del recettore muscarinico.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Per tutti gli effetti collaterali di tipo parasimpaticolitico è divenuto un farmaco ormai obsoleto.</a:t>
            </a:r>
            <a:endParaRPr lang="it-IT" sz="1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88832" cy="3962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Antagonisti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</a:t>
            </a:r>
            <a:r>
              <a:rPr lang="en-US" altLang="it-IT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it-IT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51920" y="692696"/>
            <a:ext cx="5041576" cy="59046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kumimoji="0" lang="en-US" altLang="it-IT" sz="2200" dirty="0" smtClean="0">
                <a:latin typeface="Times New Roman" pitchFamily="18" charset="0"/>
              </a:rPr>
              <a:t>I </a:t>
            </a:r>
            <a:r>
              <a:rPr kumimoji="0" lang="en-US" altLang="it-IT" sz="2200" dirty="0" err="1" smtClean="0">
                <a:latin typeface="Times New Roman" pitchFamily="18" charset="0"/>
              </a:rPr>
              <a:t>recettori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accoppiati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alla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proteina</a:t>
            </a:r>
            <a:r>
              <a:rPr kumimoji="0" lang="en-US" altLang="it-IT" sz="2200" dirty="0" smtClean="0">
                <a:latin typeface="Times New Roman" pitchFamily="18" charset="0"/>
              </a:rPr>
              <a:t> G, e </a:t>
            </a:r>
            <a:r>
              <a:rPr kumimoji="0" lang="en-US" altLang="it-IT" sz="2200" dirty="0" err="1" smtClean="0">
                <a:latin typeface="Times New Roman" pitchFamily="18" charset="0"/>
              </a:rPr>
              <a:t>si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trovano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principalmente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nelle</a:t>
            </a:r>
            <a:r>
              <a:rPr kumimoji="0" lang="en-US" altLang="it-IT" sz="2200" dirty="0" smtClean="0">
                <a:latin typeface="Times New Roman" pitchFamily="18" charset="0"/>
              </a:rPr>
              <a:t> cellule </a:t>
            </a:r>
            <a:r>
              <a:rPr kumimoji="0" lang="en-US" altLang="it-IT" sz="2200" dirty="0" err="1" smtClean="0">
                <a:latin typeface="Times New Roman" pitchFamily="18" charset="0"/>
              </a:rPr>
              <a:t>parietali</a:t>
            </a:r>
            <a:r>
              <a:rPr kumimoji="0" lang="en-US" altLang="it-IT" sz="2200" dirty="0" smtClean="0">
                <a:latin typeface="Times New Roman" pitchFamily="18" charset="0"/>
              </a:rPr>
              <a:t> (</a:t>
            </a:r>
            <a:r>
              <a:rPr kumimoji="0" lang="en-US" altLang="it-IT" sz="2200" dirty="0" err="1" smtClean="0">
                <a:latin typeface="Times New Roman" pitchFamily="18" charset="0"/>
              </a:rPr>
              <a:t>localizzate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nella</a:t>
            </a:r>
            <a:r>
              <a:rPr kumimoji="0" lang="en-US" altLang="it-IT" sz="2200" dirty="0" smtClean="0">
                <a:latin typeface="Times New Roman" pitchFamily="18" charset="0"/>
              </a:rPr>
              <a:t> mucosa del </a:t>
            </a:r>
            <a:r>
              <a:rPr kumimoji="0" lang="en-US" altLang="it-IT" sz="2200" dirty="0" err="1" smtClean="0">
                <a:latin typeface="Times New Roman" pitchFamily="18" charset="0"/>
              </a:rPr>
              <a:t>fondo</a:t>
            </a:r>
            <a:r>
              <a:rPr kumimoji="0" lang="en-US" altLang="it-IT" sz="2200" dirty="0" smtClean="0">
                <a:latin typeface="Times New Roman" pitchFamily="18" charset="0"/>
              </a:rPr>
              <a:t> e </a:t>
            </a:r>
            <a:r>
              <a:rPr kumimoji="0" lang="en-US" altLang="it-IT" sz="2200" dirty="0" err="1" smtClean="0">
                <a:latin typeface="Times New Roman" pitchFamily="18" charset="0"/>
              </a:rPr>
              <a:t>nel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corpo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dello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stomaco</a:t>
            </a:r>
            <a:r>
              <a:rPr kumimoji="0" lang="en-US" altLang="it-IT" sz="2200" dirty="0" smtClean="0">
                <a:latin typeface="Times New Roman" pitchFamily="18" charset="0"/>
              </a:rPr>
              <a:t>). I </a:t>
            </a:r>
            <a:r>
              <a:rPr kumimoji="0" lang="en-US" altLang="it-IT" sz="2200" dirty="0" err="1" smtClean="0">
                <a:latin typeface="Times New Roman" pitchFamily="18" charset="0"/>
              </a:rPr>
              <a:t>recettori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anche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presenti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nel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muscolo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liscio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vascolare</a:t>
            </a:r>
            <a:r>
              <a:rPr kumimoji="0" lang="en-US" altLang="it-IT" sz="2200" dirty="0" smtClean="0">
                <a:latin typeface="Times New Roman" pitchFamily="18" charset="0"/>
              </a:rPr>
              <a:t> e </a:t>
            </a:r>
            <a:r>
              <a:rPr kumimoji="0" lang="en-US" altLang="it-IT" sz="2200" dirty="0" err="1" smtClean="0">
                <a:latin typeface="Times New Roman" pitchFamily="18" charset="0"/>
              </a:rPr>
              <a:t>bronchiale</a:t>
            </a:r>
            <a:r>
              <a:rPr kumimoji="0" lang="en-US" altLang="it-IT" sz="2200" dirty="0" smtClean="0">
                <a:latin typeface="Times New Roman" pitchFamily="18" charset="0"/>
              </a:rPr>
              <a:t>, ma </a:t>
            </a:r>
            <a:r>
              <a:rPr kumimoji="0" lang="en-US" altLang="it-IT" sz="2200" dirty="0" err="1" smtClean="0">
                <a:latin typeface="Times New Roman" pitchFamily="18" charset="0"/>
              </a:rPr>
              <a:t>gli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antagonisti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hanno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effetti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estremamente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limitati</a:t>
            </a:r>
            <a:r>
              <a:rPr kumimoji="0" lang="en-US" altLang="it-IT" sz="2200" dirty="0" smtClean="0">
                <a:latin typeface="Times New Roman" pitchFamily="18" charset="0"/>
              </a:rPr>
              <a:t> in </a:t>
            </a:r>
            <a:r>
              <a:rPr kumimoji="0" lang="en-US" altLang="it-IT" sz="2200" dirty="0" err="1" smtClean="0">
                <a:latin typeface="Times New Roman" pitchFamily="18" charset="0"/>
              </a:rPr>
              <a:t>tali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distretti</a:t>
            </a:r>
            <a:r>
              <a:rPr kumimoji="0" lang="en-US" altLang="it-IT" sz="2200" dirty="0" smtClean="0">
                <a:latin typeface="Times New Roman" pitchFamily="18" charset="0"/>
              </a:rPr>
              <a:t>.</a:t>
            </a:r>
            <a:endParaRPr kumimoji="0" lang="en-US" altLang="it-IT" sz="2200" dirty="0" smtClean="0">
              <a:latin typeface="Times New Roman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kumimoji="0" lang="en-US" altLang="it-IT" sz="2200" dirty="0" smtClean="0">
                <a:latin typeface="Times New Roman" pitchFamily="18" charset="0"/>
              </a:rPr>
              <a:t>La </a:t>
            </a:r>
            <a:r>
              <a:rPr kumimoji="0" lang="en-US" altLang="it-IT" sz="2200" dirty="0" err="1" smtClean="0">
                <a:latin typeface="Times New Roman" pitchFamily="18" charset="0"/>
              </a:rPr>
              <a:t>stimolazione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recettori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della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parete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da</a:t>
            </a:r>
            <a:r>
              <a:rPr kumimoji="0" lang="en-US" altLang="it-IT" sz="2200" dirty="0" smtClean="0">
                <a:latin typeface="Times New Roman" pitchFamily="18" charset="0"/>
              </a:rPr>
              <a:t> parte </a:t>
            </a:r>
            <a:r>
              <a:rPr kumimoji="0" lang="en-US" altLang="it-IT" sz="2200" dirty="0" err="1" smtClean="0">
                <a:latin typeface="Times New Roman" pitchFamily="18" charset="0"/>
              </a:rPr>
              <a:t>dell’istamina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aumenta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cAMP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intracellulare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che</a:t>
            </a:r>
            <a:r>
              <a:rPr kumimoji="0" lang="en-US" altLang="it-IT" sz="2200" dirty="0" smtClean="0">
                <a:latin typeface="Times New Roman" pitchFamily="18" charset="0"/>
              </a:rPr>
              <a:t>, a </a:t>
            </a:r>
            <a:r>
              <a:rPr kumimoji="0" lang="en-US" altLang="it-IT" sz="2200" dirty="0" err="1" smtClean="0">
                <a:latin typeface="Times New Roman" pitchFamily="18" charset="0"/>
              </a:rPr>
              <a:t>sua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volta</a:t>
            </a:r>
            <a:r>
              <a:rPr kumimoji="0" lang="en-US" altLang="it-IT" sz="2200" dirty="0" smtClean="0">
                <a:latin typeface="Times New Roman" pitchFamily="18" charset="0"/>
              </a:rPr>
              <a:t>, </a:t>
            </a:r>
            <a:r>
              <a:rPr kumimoji="0" lang="en-US" altLang="it-IT" sz="2200" dirty="0" err="1" smtClean="0">
                <a:latin typeface="Times New Roman" pitchFamily="18" charset="0"/>
              </a:rPr>
              <a:t>attiva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l’enzima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30000" dirty="0" smtClean="0">
                <a:latin typeface="Times New Roman" pitchFamily="18" charset="0"/>
              </a:rPr>
              <a:t>+</a:t>
            </a:r>
            <a:r>
              <a:rPr kumimoji="0" lang="en-US" altLang="it-IT" sz="2200" dirty="0" smtClean="0">
                <a:latin typeface="Times New Roman" pitchFamily="18" charset="0"/>
              </a:rPr>
              <a:t>/K</a:t>
            </a:r>
            <a:r>
              <a:rPr kumimoji="0" lang="en-US" altLang="it-IT" sz="2200" baseline="30000" dirty="0" smtClean="0">
                <a:latin typeface="Times New Roman" pitchFamily="18" charset="0"/>
              </a:rPr>
              <a:t>+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ATPasi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contenente</a:t>
            </a:r>
            <a:r>
              <a:rPr kumimoji="0" lang="en-US" altLang="it-IT" sz="2200" dirty="0" smtClean="0">
                <a:latin typeface="Times New Roman" pitchFamily="18" charset="0"/>
              </a:rPr>
              <a:t> un </a:t>
            </a:r>
            <a:r>
              <a:rPr kumimoji="0" lang="en-US" altLang="it-IT" sz="2200" dirty="0" err="1" smtClean="0">
                <a:latin typeface="Times New Roman" pitchFamily="18" charset="0"/>
              </a:rPr>
              <a:t>gruppo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tiolico</a:t>
            </a:r>
            <a:r>
              <a:rPr kumimoji="0" lang="en-US" altLang="it-IT" sz="2200" dirty="0" smtClean="0">
                <a:latin typeface="Times New Roman" pitchFamily="18" charset="0"/>
              </a:rPr>
              <a:t>, </a:t>
            </a:r>
            <a:r>
              <a:rPr kumimoji="0" lang="en-US" altLang="it-IT" sz="2200" dirty="0" err="1" smtClean="0">
                <a:latin typeface="Times New Roman" pitchFamily="18" charset="0"/>
              </a:rPr>
              <a:t>enzima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noto</a:t>
            </a:r>
            <a:r>
              <a:rPr kumimoji="0" lang="en-US" altLang="it-IT" sz="2200" dirty="0" smtClean="0">
                <a:latin typeface="Times New Roman" pitchFamily="18" charset="0"/>
              </a:rPr>
              <a:t> come </a:t>
            </a:r>
            <a:r>
              <a:rPr kumimoji="0" lang="en-US" altLang="it-IT" sz="2200" i="1" dirty="0" err="1" smtClean="0">
                <a:latin typeface="Times New Roman" pitchFamily="18" charset="0"/>
              </a:rPr>
              <a:t>pompa</a:t>
            </a:r>
            <a:r>
              <a:rPr kumimoji="0" lang="en-US" altLang="it-IT" sz="2200" i="1" dirty="0" smtClean="0">
                <a:latin typeface="Times New Roman" pitchFamily="18" charset="0"/>
              </a:rPr>
              <a:t> </a:t>
            </a:r>
            <a:r>
              <a:rPr kumimoji="0" lang="en-US" altLang="it-IT" sz="2200" i="1" dirty="0" err="1" smtClean="0">
                <a:latin typeface="Times New Roman" pitchFamily="18" charset="0"/>
              </a:rPr>
              <a:t>protonica</a:t>
            </a:r>
            <a:r>
              <a:rPr kumimoji="0" lang="en-US" altLang="it-IT" sz="2200" dirty="0" smtClean="0">
                <a:latin typeface="Times New Roman" pitchFamily="18" charset="0"/>
              </a:rPr>
              <a:t>.  </a:t>
            </a:r>
            <a:r>
              <a:rPr kumimoji="0" lang="en-US" altLang="it-IT" sz="2200" dirty="0" err="1" smtClean="0">
                <a:latin typeface="Times New Roman" pitchFamily="18" charset="0"/>
              </a:rPr>
              <a:t>Ciò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determina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attiva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acido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gastrico</a:t>
            </a:r>
            <a:r>
              <a:rPr kumimoji="0" lang="en-US" altLang="it-IT" sz="2200" dirty="0" smtClean="0">
                <a:latin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kumimoji="0" lang="en-US" altLang="it-IT" sz="2200" dirty="0" err="1" smtClean="0">
                <a:latin typeface="Times New Roman" pitchFamily="18" charset="0"/>
              </a:rPr>
              <a:t>Oltre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all’istamina</a:t>
            </a:r>
            <a:r>
              <a:rPr kumimoji="0" lang="en-US" altLang="it-IT" sz="2200" dirty="0" smtClean="0">
                <a:latin typeface="Times New Roman" pitchFamily="18" charset="0"/>
              </a:rPr>
              <a:t>, </a:t>
            </a:r>
            <a:r>
              <a:rPr kumimoji="0" lang="en-US" altLang="it-IT" sz="2200" dirty="0" err="1" smtClean="0">
                <a:latin typeface="Times New Roman" pitchFamily="18" charset="0"/>
              </a:rPr>
              <a:t>anche</a:t>
            </a:r>
            <a:r>
              <a:rPr kumimoji="0" lang="en-US" altLang="it-IT" sz="2200" dirty="0" smtClean="0">
                <a:latin typeface="Times New Roman" pitchFamily="18" charset="0"/>
              </a:rPr>
              <a:t> la </a:t>
            </a:r>
            <a:r>
              <a:rPr kumimoji="0" lang="en-US" altLang="it-IT" sz="2200" dirty="0" err="1" smtClean="0">
                <a:latin typeface="Times New Roman" pitchFamily="18" charset="0"/>
              </a:rPr>
              <a:t>gastrina</a:t>
            </a:r>
            <a:r>
              <a:rPr kumimoji="0" lang="en-US" altLang="it-IT" sz="2200" dirty="0" smtClean="0">
                <a:latin typeface="Times New Roman" pitchFamily="18" charset="0"/>
              </a:rPr>
              <a:t> e </a:t>
            </a:r>
            <a:r>
              <a:rPr kumimoji="0" lang="en-US" altLang="it-IT" sz="2200" dirty="0" err="1" smtClean="0">
                <a:latin typeface="Times New Roman" pitchFamily="18" charset="0"/>
              </a:rPr>
              <a:t>l’acetilcolina</a:t>
            </a:r>
            <a:r>
              <a:rPr kumimoji="0" lang="en-US" altLang="it-IT" sz="2200" dirty="0" smtClean="0">
                <a:latin typeface="Times New Roman" pitchFamily="18" charset="0"/>
              </a:rPr>
              <a:t> (</a:t>
            </a:r>
            <a:r>
              <a:rPr kumimoji="0" lang="en-US" altLang="it-IT" sz="2200" dirty="0" err="1" smtClean="0">
                <a:latin typeface="Times New Roman" pitchFamily="18" charset="0"/>
              </a:rPr>
              <a:t>che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mobilitano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entrambe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il</a:t>
            </a:r>
            <a:r>
              <a:rPr kumimoji="0" lang="en-US" altLang="it-IT" sz="2200" dirty="0" smtClean="0">
                <a:latin typeface="Times New Roman" pitchFamily="18" charset="0"/>
              </a:rPr>
              <a:t> Ca</a:t>
            </a:r>
            <a:r>
              <a:rPr kumimoji="0" lang="en-US" altLang="it-IT" sz="2200" baseline="30000" dirty="0" smtClean="0">
                <a:latin typeface="Times New Roman" pitchFamily="18" charset="0"/>
              </a:rPr>
              <a:t>+2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intracellulare</a:t>
            </a:r>
            <a:r>
              <a:rPr kumimoji="0" lang="en-US" altLang="it-IT" sz="2200" dirty="0" smtClean="0">
                <a:latin typeface="Times New Roman" pitchFamily="18" charset="0"/>
              </a:rPr>
              <a:t>) </a:t>
            </a:r>
            <a:r>
              <a:rPr kumimoji="0" lang="en-US" altLang="it-IT" sz="2200" dirty="0" err="1" smtClean="0">
                <a:latin typeface="Times New Roman" pitchFamily="18" charset="0"/>
              </a:rPr>
              <a:t>stimolano</a:t>
            </a:r>
            <a:r>
              <a:rPr kumimoji="0" lang="en-US" altLang="it-IT" sz="2200" dirty="0" smtClean="0">
                <a:latin typeface="Times New Roman" pitchFamily="18" charset="0"/>
              </a:rPr>
              <a:t> le cellule </a:t>
            </a:r>
            <a:r>
              <a:rPr kumimoji="0" lang="en-US" altLang="it-IT" sz="2200" dirty="0" err="1" smtClean="0">
                <a:latin typeface="Times New Roman" pitchFamily="18" charset="0"/>
              </a:rPr>
              <a:t>parietali</a:t>
            </a:r>
            <a:r>
              <a:rPr kumimoji="0" lang="en-US" altLang="it-IT" sz="2200" dirty="0" smtClean="0">
                <a:latin typeface="Times New Roman" pitchFamily="18" charset="0"/>
              </a:rPr>
              <a:t> a </a:t>
            </a:r>
            <a:r>
              <a:rPr kumimoji="0" lang="en-US" altLang="it-IT" sz="2200" dirty="0" err="1" smtClean="0">
                <a:latin typeface="Times New Roman" pitchFamily="18" charset="0"/>
              </a:rPr>
              <a:t>secernere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acido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attraverso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l’attivazione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dell’enzima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30000" dirty="0" smtClean="0">
                <a:latin typeface="Times New Roman" pitchFamily="18" charset="0"/>
              </a:rPr>
              <a:t>+</a:t>
            </a:r>
            <a:r>
              <a:rPr kumimoji="0" lang="en-US" altLang="it-IT" sz="2200" dirty="0" smtClean="0">
                <a:latin typeface="Times New Roman" pitchFamily="18" charset="0"/>
              </a:rPr>
              <a:t>/K</a:t>
            </a:r>
            <a:r>
              <a:rPr kumimoji="0" lang="en-US" altLang="it-IT" sz="2200" baseline="30000" dirty="0" smtClean="0">
                <a:latin typeface="Times New Roman" pitchFamily="18" charset="0"/>
              </a:rPr>
              <a:t>+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ATPasi</a:t>
            </a:r>
            <a:r>
              <a:rPr kumimoji="0" lang="en-US" altLang="it-IT" sz="2200" dirty="0" smtClean="0">
                <a:latin typeface="Times New Roman" pitchFamily="18" charset="0"/>
              </a:rPr>
              <a:t>.  </a:t>
            </a:r>
          </a:p>
          <a:p>
            <a:pPr algn="just"/>
            <a:endParaRPr kumimoji="0" lang="en-US" altLang="it-IT" dirty="0" smtClean="0">
              <a:latin typeface="Times New Roman" pitchFamily="18" charset="0"/>
            </a:endParaRPr>
          </a:p>
          <a:p>
            <a:endParaRPr lang="en-US" altLang="it-IT" dirty="0" smtClean="0"/>
          </a:p>
        </p:txBody>
      </p:sp>
      <p:pic>
        <p:nvPicPr>
          <p:cNvPr id="40962" name="Picture 2" descr="Risultati immagini per pompa protonica e recettori 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3810000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7416824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Antagonisti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</a:t>
            </a:r>
            <a:r>
              <a:rPr lang="en-US" altLang="it-IT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en-US" altLang="it-IT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493000" cy="48768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kumimoji="0" lang="en-US" altLang="it-IT" sz="2200" b="1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b="1" dirty="0" smtClean="0">
                <a:latin typeface="Times New Roman" pitchFamily="18" charset="0"/>
              </a:rPr>
              <a:t> </a:t>
            </a:r>
            <a:r>
              <a:rPr kumimoji="0" lang="en-US" altLang="it-IT" sz="2200" b="1" dirty="0" err="1" smtClean="0">
                <a:latin typeface="Times New Roman" pitchFamily="18" charset="0"/>
              </a:rPr>
              <a:t>di</a:t>
            </a:r>
            <a:r>
              <a:rPr kumimoji="0" lang="en-US" altLang="it-IT" sz="2200" b="1" dirty="0" smtClean="0">
                <a:latin typeface="Times New Roman" pitchFamily="18" charset="0"/>
              </a:rPr>
              <a:t> </a:t>
            </a:r>
            <a:r>
              <a:rPr kumimoji="0" lang="en-US" altLang="it-IT" sz="2200" b="1" dirty="0" err="1" smtClean="0">
                <a:latin typeface="Times New Roman" pitchFamily="18" charset="0"/>
              </a:rPr>
              <a:t>acido</a:t>
            </a:r>
            <a:r>
              <a:rPr kumimoji="0" lang="en-US" altLang="it-IT" sz="2200" b="1" dirty="0" smtClean="0">
                <a:latin typeface="Times New Roman" pitchFamily="18" charset="0"/>
              </a:rPr>
              <a:t> </a:t>
            </a:r>
            <a:r>
              <a:rPr kumimoji="0" lang="en-US" altLang="it-IT" sz="2200" b="1" dirty="0" err="1" smtClean="0">
                <a:latin typeface="Times New Roman" pitchFamily="18" charset="0"/>
              </a:rPr>
              <a:t>gastrico</a:t>
            </a:r>
            <a:endParaRPr kumimoji="0" lang="en-US" altLang="it-IT" sz="22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FontTx/>
              <a:buChar char="•"/>
            </a:pPr>
            <a:r>
              <a:rPr kumimoji="0" lang="en-US" altLang="it-IT" sz="2200" dirty="0" err="1" smtClean="0">
                <a:latin typeface="Times New Roman" pitchFamily="18" charset="0"/>
              </a:rPr>
              <a:t>Gli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antagonisti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inibiscono</a:t>
            </a:r>
            <a:r>
              <a:rPr kumimoji="0" lang="en-US" altLang="it-IT" sz="2200" dirty="0" smtClean="0">
                <a:latin typeface="Times New Roman" pitchFamily="18" charset="0"/>
              </a:rPr>
              <a:t> in </a:t>
            </a:r>
            <a:r>
              <a:rPr kumimoji="0" lang="en-US" altLang="it-IT" sz="2200" dirty="0" err="1" smtClean="0">
                <a:latin typeface="Times New Roman" pitchFamily="18" charset="0"/>
              </a:rPr>
              <a:t>maniera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competitiva</a:t>
            </a:r>
            <a:r>
              <a:rPr kumimoji="0" lang="en-US" altLang="it-IT" sz="2200" dirty="0" smtClean="0">
                <a:latin typeface="Times New Roman" pitchFamily="18" charset="0"/>
              </a:rPr>
              <a:t> e dose-</a:t>
            </a:r>
            <a:r>
              <a:rPr kumimoji="0" lang="en-US" altLang="it-IT" sz="2200" dirty="0" err="1" smtClean="0">
                <a:latin typeface="Times New Roman" pitchFamily="18" charset="0"/>
              </a:rPr>
              <a:t>dipendente</a:t>
            </a:r>
            <a:r>
              <a:rPr kumimoji="0" lang="en-US" altLang="it-IT" sz="2200" dirty="0" smtClean="0">
                <a:latin typeface="Times New Roman" pitchFamily="18" charset="0"/>
              </a:rPr>
              <a:t> la </a:t>
            </a:r>
            <a:r>
              <a:rPr kumimoji="0" lang="en-US" altLang="it-IT" sz="2200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acido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gastrico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indotta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dall’istamina</a:t>
            </a:r>
            <a:r>
              <a:rPr kumimoji="0" lang="en-US" altLang="it-IT" sz="2200" dirty="0" smtClean="0">
                <a:latin typeface="Times New Roman" pitchFamily="18" charset="0"/>
              </a:rPr>
              <a:t>.</a:t>
            </a:r>
          </a:p>
          <a:p>
            <a:pPr lvl="1">
              <a:buClr>
                <a:srgbClr val="D60093"/>
              </a:buClr>
              <a:buFontTx/>
              <a:buChar char="•"/>
            </a:pPr>
            <a:r>
              <a:rPr kumimoji="0" lang="en-US" altLang="it-IT" sz="2200" dirty="0" smtClean="0">
                <a:latin typeface="Times New Roman" pitchFamily="18" charset="0"/>
              </a:rPr>
              <a:t>In minor </a:t>
            </a:r>
            <a:r>
              <a:rPr kumimoji="0" lang="en-US" altLang="it-IT" sz="2200" dirty="0" err="1" smtClean="0">
                <a:latin typeface="Times New Roman" pitchFamily="18" charset="0"/>
              </a:rPr>
              <a:t>misura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questi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agenti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inibiscono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anche</a:t>
            </a:r>
            <a:r>
              <a:rPr kumimoji="0" lang="en-US" altLang="it-IT" sz="2200" dirty="0" smtClean="0">
                <a:latin typeface="Times New Roman" pitchFamily="18" charset="0"/>
              </a:rPr>
              <a:t> la </a:t>
            </a:r>
            <a:r>
              <a:rPr kumimoji="0" lang="en-US" altLang="it-IT" sz="2200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acida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indotta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gastrina</a:t>
            </a:r>
            <a:r>
              <a:rPr kumimoji="0" lang="en-US" altLang="it-IT" sz="2200" dirty="0" smtClean="0">
                <a:latin typeface="Times New Roman" pitchFamily="18" charset="0"/>
              </a:rPr>
              <a:t> e </a:t>
            </a:r>
            <a:r>
              <a:rPr kumimoji="0" lang="en-US" altLang="it-IT" sz="2200" dirty="0" smtClean="0">
                <a:latin typeface="Times New Roman" pitchFamily="18" charset="0"/>
              </a:rPr>
              <a:t>Ach. </a:t>
            </a:r>
            <a:endParaRPr kumimoji="0" lang="en-US" altLang="it-IT" sz="22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FontTx/>
              <a:buChar char="•"/>
            </a:pPr>
            <a:r>
              <a:rPr kumimoji="0" lang="en-US" altLang="it-IT" sz="2200" dirty="0" err="1" smtClean="0">
                <a:latin typeface="Times New Roman" pitchFamily="18" charset="0"/>
              </a:rPr>
              <a:t>Gli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antagonisti</a:t>
            </a:r>
            <a:r>
              <a:rPr kumimoji="0" lang="en-US" altLang="it-IT" sz="2200" dirty="0" smtClean="0">
                <a:latin typeface="Times New Roman" pitchFamily="18" charset="0"/>
              </a:rPr>
              <a:t>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inibiscono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sia</a:t>
            </a:r>
            <a:r>
              <a:rPr kumimoji="0" lang="en-US" altLang="it-IT" sz="2200" dirty="0" smtClean="0">
                <a:latin typeface="Times New Roman" pitchFamily="18" charset="0"/>
              </a:rPr>
              <a:t> la </a:t>
            </a:r>
            <a:r>
              <a:rPr kumimoji="0" lang="en-US" altLang="it-IT" sz="2200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basale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che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quella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notturna</a:t>
            </a:r>
            <a:r>
              <a:rPr kumimoji="0" lang="en-US" altLang="it-IT" sz="2200" dirty="0" smtClean="0">
                <a:latin typeface="Times New Roman" pitchFamily="18" charset="0"/>
              </a:rPr>
              <a:t>, come pure </a:t>
            </a:r>
            <a:r>
              <a:rPr kumimoji="0" lang="en-US" altLang="it-IT" sz="2200" dirty="0" err="1" smtClean="0">
                <a:latin typeface="Times New Roman" pitchFamily="18" charset="0"/>
              </a:rPr>
              <a:t>quella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stimolata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dal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cibo</a:t>
            </a:r>
            <a:r>
              <a:rPr kumimoji="0" lang="en-US" altLang="it-IT" sz="2200" dirty="0" smtClean="0">
                <a:latin typeface="Times New Roman" pitchFamily="18" charset="0"/>
              </a:rPr>
              <a:t>. </a:t>
            </a:r>
            <a:endParaRPr kumimoji="0" lang="en-US" altLang="it-IT" sz="22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FontTx/>
              <a:buChar char="•"/>
            </a:pPr>
            <a:r>
              <a:rPr kumimoji="0" lang="en-US" altLang="it-IT" sz="2200" dirty="0" err="1" smtClean="0">
                <a:latin typeface="Times New Roman" pitchFamily="18" charset="0"/>
              </a:rPr>
              <a:t>Diminuiscono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anche</a:t>
            </a:r>
            <a:r>
              <a:rPr kumimoji="0" lang="en-US" altLang="it-IT" sz="2200" dirty="0" smtClean="0">
                <a:latin typeface="Times New Roman" pitchFamily="18" charset="0"/>
              </a:rPr>
              <a:t> la </a:t>
            </a:r>
            <a:r>
              <a:rPr kumimoji="0" lang="en-US" altLang="it-IT" sz="2200" dirty="0" err="1" smtClean="0">
                <a:latin typeface="Times New Roman" pitchFamily="18" charset="0"/>
              </a:rPr>
              <a:t>secrezione</a:t>
            </a:r>
            <a:r>
              <a:rPr kumimoji="0" lang="en-US" altLang="it-IT" sz="2200" dirty="0" smtClean="0">
                <a:latin typeface="Times New Roman" pitchFamily="18" charset="0"/>
              </a:rPr>
              <a:t> del </a:t>
            </a:r>
            <a:r>
              <a:rPr kumimoji="0" lang="en-US" altLang="it-IT" sz="2200" dirty="0" err="1" smtClean="0">
                <a:latin typeface="Times New Roman" pitchFamily="18" charset="0"/>
              </a:rPr>
              <a:t>fattore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intrinseco</a:t>
            </a:r>
            <a:r>
              <a:rPr kumimoji="0" lang="en-US" altLang="it-IT" sz="2200" dirty="0" smtClean="0">
                <a:latin typeface="Times New Roman" pitchFamily="18" charset="0"/>
              </a:rPr>
              <a:t>, ma non in </a:t>
            </a:r>
            <a:r>
              <a:rPr kumimoji="0" lang="en-US" altLang="it-IT" sz="2200" dirty="0" err="1" smtClean="0">
                <a:latin typeface="Times New Roman" pitchFamily="18" charset="0"/>
              </a:rPr>
              <a:t>misura</a:t>
            </a:r>
            <a:r>
              <a:rPr kumimoji="0" lang="en-US" altLang="it-IT" sz="2200" dirty="0" smtClean="0">
                <a:latin typeface="Times New Roman" pitchFamily="18" charset="0"/>
              </a:rPr>
              <a:t> tale </a:t>
            </a:r>
            <a:r>
              <a:rPr kumimoji="0" lang="en-US" altLang="it-IT" sz="2200" dirty="0" err="1" smtClean="0">
                <a:latin typeface="Times New Roman" pitchFamily="18" charset="0"/>
              </a:rPr>
              <a:t>da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compromettere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l’assorbimento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della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vitamina</a:t>
            </a:r>
            <a:r>
              <a:rPr kumimoji="0" lang="en-US" altLang="it-IT" sz="2200" dirty="0" smtClean="0">
                <a:latin typeface="Times New Roman" pitchFamily="18" charset="0"/>
              </a:rPr>
              <a:t> B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12</a:t>
            </a:r>
            <a:endParaRPr kumimoji="0" lang="en-US" altLang="it-IT" sz="2200" dirty="0" smtClean="0">
              <a:latin typeface="Times New Roman" pitchFamily="18" charset="0"/>
            </a:endParaRPr>
          </a:p>
          <a:p>
            <a:endParaRPr lang="en-US" altLang="it-IT" sz="2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04664"/>
            <a:ext cx="8229600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Struttura </a:t>
            </a:r>
            <a:r>
              <a:rPr lang="it-IT" sz="2000" dirty="0">
                <a:solidFill>
                  <a:schemeClr val="tx1"/>
                </a:solidFill>
              </a:rPr>
              <a:t>chimica degli antagonisti dei recettori istaminici H</a:t>
            </a:r>
            <a:r>
              <a:rPr lang="it-IT" sz="2000" baseline="-25000" dirty="0">
                <a:solidFill>
                  <a:schemeClr val="tx1"/>
                </a:solidFill>
              </a:rPr>
              <a:t>2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627" name="Picture 3" descr=" 06-03.jpg                                                      0019117DMacintosh HD                   BDC3011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35617" cy="38884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988424" cy="381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Antagonisti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</a:t>
            </a:r>
            <a:r>
              <a:rPr lang="en-US" altLang="it-IT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en-US" altLang="it-IT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548680"/>
            <a:ext cx="7920880" cy="18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kumimoji="0" lang="en-US" altLang="it-IT" sz="2400" b="1" dirty="0" smtClean="0">
                <a:latin typeface="Times New Roman" pitchFamily="18" charset="0"/>
              </a:rPr>
              <a:t> </a:t>
            </a:r>
            <a:endParaRPr kumimoji="0" lang="en-US" altLang="it-IT" sz="28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FontTx/>
              <a:buChar char="•"/>
            </a:pPr>
            <a:r>
              <a:rPr kumimoji="0" lang="en-US" altLang="it-IT" sz="2200" dirty="0" err="1" smtClean="0">
                <a:latin typeface="Times New Roman" pitchFamily="18" charset="0"/>
              </a:rPr>
              <a:t>Vengono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progettati</a:t>
            </a:r>
            <a:r>
              <a:rPr kumimoji="0" lang="en-US" altLang="it-IT" sz="2200" dirty="0" smtClean="0">
                <a:latin typeface="Times New Roman" pitchFamily="18" charset="0"/>
              </a:rPr>
              <a:t> e </a:t>
            </a:r>
            <a:r>
              <a:rPr kumimoji="0" lang="en-US" altLang="it-IT" sz="2200" dirty="0" err="1" smtClean="0">
                <a:latin typeface="Times New Roman" pitchFamily="18" charset="0"/>
              </a:rPr>
              <a:t>sintetizzati</a:t>
            </a:r>
            <a:r>
              <a:rPr kumimoji="0" lang="en-US" altLang="it-IT" sz="2200" dirty="0" smtClean="0">
                <a:latin typeface="Times New Roman" pitchFamily="18" charset="0"/>
              </a:rPr>
              <a:t> come </a:t>
            </a:r>
            <a:r>
              <a:rPr kumimoji="0" lang="en-US" altLang="it-IT" sz="2200" dirty="0" err="1" smtClean="0">
                <a:latin typeface="Times New Roman" pitchFamily="18" charset="0"/>
              </a:rPr>
              <a:t>modificazioni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strutturali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dell’agonista</a:t>
            </a:r>
            <a:r>
              <a:rPr kumimoji="0" lang="en-US" altLang="it-IT" sz="2200" dirty="0" smtClean="0">
                <a:latin typeface="Times New Roman" pitchFamily="18" charset="0"/>
              </a:rPr>
              <a:t>, </a:t>
            </a:r>
            <a:r>
              <a:rPr kumimoji="0" lang="en-US" altLang="it-IT" sz="2200" dirty="0" err="1" smtClean="0">
                <a:latin typeface="Times New Roman" pitchFamily="18" charset="0"/>
              </a:rPr>
              <a:t>istamina</a:t>
            </a:r>
            <a:r>
              <a:rPr kumimoji="0" lang="en-US" altLang="it-IT" sz="2200" dirty="0" smtClean="0">
                <a:latin typeface="Times New Roman" pitchFamily="18" charset="0"/>
              </a:rPr>
              <a:t>.  La </a:t>
            </a:r>
            <a:r>
              <a:rPr kumimoji="0" lang="en-US" altLang="it-IT" sz="2200" dirty="0" err="1" smtClean="0">
                <a:latin typeface="Times New Roman" pitchFamily="18" charset="0"/>
              </a:rPr>
              <a:t>sintesi</a:t>
            </a:r>
            <a:r>
              <a:rPr kumimoji="0" lang="en-US" altLang="it-IT" sz="2200" dirty="0" smtClean="0">
                <a:latin typeface="Times New Roman" pitchFamily="18" charset="0"/>
              </a:rPr>
              <a:t> del primo H</a:t>
            </a:r>
            <a:r>
              <a:rPr kumimoji="0" lang="en-US" altLang="it-IT" sz="22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200" dirty="0" smtClean="0">
                <a:latin typeface="Times New Roman" pitchFamily="18" charset="0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</a:rPr>
              <a:t>antagonisa</a:t>
            </a:r>
            <a:r>
              <a:rPr kumimoji="0" lang="en-US" altLang="it-IT" sz="2200" dirty="0" smtClean="0">
                <a:latin typeface="Times New Roman" pitchFamily="18" charset="0"/>
              </a:rPr>
              <a:t>, la </a:t>
            </a:r>
            <a:r>
              <a:rPr kumimoji="0" lang="en-US" altLang="it-IT" sz="2200" dirty="0" err="1" smtClean="0">
                <a:latin typeface="Times New Roman" pitchFamily="18" charset="0"/>
              </a:rPr>
              <a:t>Cimetidina</a:t>
            </a:r>
            <a:r>
              <a:rPr kumimoji="0" lang="en-US" altLang="it-IT" sz="2200" dirty="0" smtClean="0">
                <a:latin typeface="Times New Roman" pitchFamily="18" charset="0"/>
              </a:rPr>
              <a:t> (</a:t>
            </a:r>
            <a:r>
              <a:rPr kumimoji="0" lang="en-US" altLang="it-IT" sz="2200" dirty="0" err="1" smtClean="0">
                <a:latin typeface="Times New Roman" pitchFamily="18" charset="0"/>
              </a:rPr>
              <a:t>Tagamet</a:t>
            </a:r>
            <a:r>
              <a:rPr kumimoji="0" lang="en-US" altLang="it-IT" sz="2200" baseline="30000" dirty="0" smtClean="0">
                <a:latin typeface="Times New Roman" pitchFamily="18" charset="0"/>
                <a:sym typeface="Symbol" pitchFamily="18" charset="2"/>
              </a:rPr>
              <a:t>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) è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stato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uno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dei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primi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tentativi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di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vero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i="1" dirty="0" smtClean="0">
                <a:latin typeface="Times New Roman" pitchFamily="18" charset="0"/>
                <a:sym typeface="Symbol" pitchFamily="18" charset="2"/>
              </a:rPr>
              <a:t>rational drug design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che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ha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avuto</a:t>
            </a:r>
            <a:r>
              <a:rPr kumimoji="0" lang="en-US" altLang="it-IT" sz="2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it-IT" sz="2200" dirty="0" err="1" smtClean="0">
                <a:latin typeface="Times New Roman" pitchFamily="18" charset="0"/>
                <a:sym typeface="Symbol" pitchFamily="18" charset="2"/>
              </a:rPr>
              <a:t>successo</a:t>
            </a:r>
            <a:endParaRPr kumimoji="0" lang="en-US" altLang="it-IT" sz="2200" dirty="0" smtClean="0"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4581128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Forme</a:t>
            </a:r>
            <a:r>
              <a:rPr kumimoji="0" lang="en-US" alt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Farmaceutiche</a:t>
            </a:r>
            <a:r>
              <a:rPr kumimoji="0" lang="en-US" alt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compresse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; capsule (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Nizatidina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);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polvere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per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sospensione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Famotidina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);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sciroppi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Ranitidina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);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soluzioni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per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iniezione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infusione</a:t>
            </a: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576" y="2493640"/>
            <a:ext cx="7992889" cy="179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latin typeface="Arial" charset="0"/>
              </a:rPr>
              <a:t>Riducono la produzione di </a:t>
            </a:r>
            <a:r>
              <a:rPr lang="it-IT" sz="2000" dirty="0" err="1">
                <a:latin typeface="Arial" charset="0"/>
              </a:rPr>
              <a:t>HCl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antagonizzando</a:t>
            </a:r>
            <a:r>
              <a:rPr lang="it-IT" sz="2000" dirty="0">
                <a:latin typeface="Arial" charset="0"/>
              </a:rPr>
              <a:t> competitivamente l’effetto dell’istamina sui recettori H2 della cellula parietale.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Non hanno gravi effetti collaterali (diarrea, mal di testa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), 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ma sono stati recentemente quasi completamente sostituiti dagli inibitori della pompa protonica.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251520" y="188640"/>
            <a:ext cx="2586038" cy="1901825"/>
          </a:xfrm>
          <a:noFill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878138" y="115888"/>
            <a:ext cx="6265862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it-IT" sz="1000" dirty="0"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it-IT" sz="2600" dirty="0">
                <a:solidFill>
                  <a:srgbClr val="FF0000"/>
                </a:solidFill>
                <a:latin typeface="Arial" charset="0"/>
              </a:rPr>
              <a:t>Farmaci anti-H2 (</a:t>
            </a:r>
            <a:r>
              <a:rPr lang="it-IT" sz="2600" dirty="0" err="1">
                <a:solidFill>
                  <a:srgbClr val="FF0000"/>
                </a:solidFill>
                <a:latin typeface="Arial" charset="0"/>
              </a:rPr>
              <a:t>cimetidina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sz="2600" dirty="0" err="1">
                <a:solidFill>
                  <a:srgbClr val="FF0000"/>
                </a:solidFill>
                <a:latin typeface="Arial" charset="0"/>
              </a:rPr>
              <a:t>ranitidina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sz="2600" dirty="0" err="1">
                <a:solidFill>
                  <a:srgbClr val="FF0000"/>
                </a:solidFill>
                <a:latin typeface="Arial" charset="0"/>
              </a:rPr>
              <a:t>famotidina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sz="2600" dirty="0" err="1">
                <a:solidFill>
                  <a:srgbClr val="FF0000"/>
                </a:solidFill>
                <a:latin typeface="Arial" charset="0"/>
              </a:rPr>
              <a:t>nizatidina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sz="2600" dirty="0" err="1">
                <a:solidFill>
                  <a:srgbClr val="FF0000"/>
                </a:solidFill>
                <a:latin typeface="Arial" charset="0"/>
              </a:rPr>
              <a:t>roxatidina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).</a:t>
            </a:r>
            <a:r>
              <a:rPr lang="it-IT" sz="2600" dirty="0">
                <a:latin typeface="Arial" charset="0"/>
              </a:rPr>
              <a:t>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339752" y="1052736"/>
            <a:ext cx="6767513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it-IT" sz="1000" dirty="0"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it-IT" dirty="0">
                <a:latin typeface="Arial" charset="0"/>
              </a:rPr>
              <a:t>Hanno rappresentato una tappa importante nel trattamento dell’ulcera peptica.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43892" y="2132856"/>
            <a:ext cx="8964612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CIMETIDINA:</a:t>
            </a:r>
            <a:r>
              <a:rPr lang="it-IT" sz="2000" b="1" dirty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 poco utilizzata attualmente </a:t>
            </a:r>
            <a:r>
              <a:rPr lang="it-IT" sz="2000" dirty="0" smtClean="0">
                <a:latin typeface="Arial" charset="0"/>
              </a:rPr>
              <a:t>perché inibisce </a:t>
            </a:r>
            <a:r>
              <a:rPr lang="it-IT" sz="2000" dirty="0">
                <a:latin typeface="Arial" charset="0"/>
              </a:rPr>
              <a:t>l’attività del citocromo P450 (att.ne all’associazione </a:t>
            </a:r>
            <a:r>
              <a:rPr lang="it-IT" sz="2000" dirty="0" smtClean="0">
                <a:latin typeface="Arial" charset="0"/>
              </a:rPr>
              <a:t>con altri farmaci) è </a:t>
            </a:r>
            <a:r>
              <a:rPr lang="it-IT" sz="2000" dirty="0">
                <a:latin typeface="Arial" charset="0"/>
              </a:rPr>
              <a:t>in grado di legarsi ai recettori per gli androgeni ed agire </a:t>
            </a:r>
            <a:r>
              <a:rPr lang="it-IT" sz="2000" dirty="0" smtClean="0">
                <a:latin typeface="Arial" charset="0"/>
              </a:rPr>
              <a:t>da.</a:t>
            </a:r>
            <a:endParaRPr lang="it-IT" sz="2000" dirty="0">
              <a:latin typeface="Arial" charset="0"/>
            </a:endParaRPr>
          </a:p>
          <a:p>
            <a:r>
              <a:rPr lang="it-IT" sz="2000" dirty="0">
                <a:latin typeface="Arial" charset="0"/>
              </a:rPr>
              <a:t>antagonista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44016" y="3140968"/>
            <a:ext cx="8964488" cy="34563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en-US" altLang="it-IT" sz="2000" b="1" dirty="0" err="1" smtClean="0">
                <a:latin typeface="Times New Roman" pitchFamily="18" charset="0"/>
              </a:rPr>
              <a:t>Effetti</a:t>
            </a:r>
            <a:r>
              <a:rPr kumimoji="0" lang="en-US" altLang="it-IT" sz="2000" b="1" dirty="0" smtClean="0">
                <a:latin typeface="Times New Roman" pitchFamily="18" charset="0"/>
              </a:rPr>
              <a:t> </a:t>
            </a:r>
            <a:r>
              <a:rPr kumimoji="0" lang="en-US" altLang="it-IT" sz="2000" b="1" dirty="0" err="1" smtClean="0">
                <a:latin typeface="Times New Roman" pitchFamily="18" charset="0"/>
              </a:rPr>
              <a:t>Indesiderati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None/>
            </a:pPr>
            <a:r>
              <a:rPr kumimoji="0" lang="en-US" altLang="it-IT" sz="2000" dirty="0" err="1" smtClean="0">
                <a:latin typeface="Times New Roman" pitchFamily="18" charset="0"/>
              </a:rPr>
              <a:t>Effetti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collaterali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antiandrogenici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possono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causare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ginecomastia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ed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impotenza</a:t>
            </a:r>
            <a:r>
              <a:rPr kumimoji="0" lang="en-US" altLang="it-IT" sz="2000" dirty="0" smtClean="0">
                <a:latin typeface="Times New Roman" pitchFamily="18" charset="0"/>
              </a:rPr>
              <a:t>.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 marL="447675" lvl="1" indent="-19050">
              <a:buClr>
                <a:srgbClr val="D60093"/>
              </a:buClr>
              <a:buNone/>
            </a:pPr>
            <a:r>
              <a:rPr kumimoji="0" lang="en-US" altLang="it-IT" sz="2000" dirty="0" smtClean="0">
                <a:latin typeface="Times New Roman" pitchFamily="18" charset="0"/>
              </a:rPr>
              <a:t>Ha </a:t>
            </a:r>
            <a:r>
              <a:rPr kumimoji="0" lang="en-US" altLang="it-IT" sz="2000" dirty="0" err="1" smtClean="0">
                <a:latin typeface="Times New Roman" pitchFamily="18" charset="0"/>
              </a:rPr>
              <a:t>maggiore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propensione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rispetto</a:t>
            </a:r>
            <a:r>
              <a:rPr kumimoji="0" lang="en-US" altLang="it-IT" sz="2000" dirty="0" smtClean="0">
                <a:latin typeface="Times New Roman" pitchFamily="18" charset="0"/>
              </a:rPr>
              <a:t> ad </a:t>
            </a:r>
            <a:r>
              <a:rPr kumimoji="0" lang="en-US" altLang="it-IT" sz="2000" dirty="0" err="1" smtClean="0">
                <a:latin typeface="Times New Roman" pitchFamily="18" charset="0"/>
              </a:rPr>
              <a:t>altri</a:t>
            </a:r>
            <a:r>
              <a:rPr kumimoji="0" lang="en-US" altLang="it-IT" sz="2000" dirty="0" smtClean="0">
                <a:latin typeface="Times New Roman" pitchFamily="18" charset="0"/>
              </a:rPr>
              <a:t>  H</a:t>
            </a:r>
            <a:r>
              <a:rPr kumimoji="0" lang="en-US" altLang="it-IT" sz="20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antagonisti</a:t>
            </a:r>
            <a:r>
              <a:rPr kumimoji="0" lang="en-US" altLang="it-IT" sz="2000" dirty="0" smtClean="0">
                <a:latin typeface="Times New Roman" pitchFamily="18" charset="0"/>
              </a:rPr>
              <a:t> a </a:t>
            </a:r>
            <a:r>
              <a:rPr kumimoji="0" lang="en-US" altLang="it-IT" sz="2000" dirty="0" err="1" smtClean="0">
                <a:latin typeface="Times New Roman" pitchFamily="18" charset="0"/>
              </a:rPr>
              <a:t>provocare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effetti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sul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smtClean="0">
                <a:latin typeface="Times New Roman" pitchFamily="18" charset="0"/>
              </a:rPr>
              <a:t>SNC </a:t>
            </a:r>
            <a:r>
              <a:rPr kumimoji="0" lang="en-US" altLang="it-IT" sz="2000" dirty="0" smtClean="0">
                <a:latin typeface="Times New Roman" pitchFamily="18" charset="0"/>
              </a:rPr>
              <a:t>(e.g. </a:t>
            </a:r>
            <a:r>
              <a:rPr kumimoji="0" lang="en-US" altLang="it-IT" sz="2000" dirty="0" err="1" smtClean="0">
                <a:latin typeface="Times New Roman" pitchFamily="18" charset="0"/>
              </a:rPr>
              <a:t>confusione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mentale</a:t>
            </a:r>
            <a:r>
              <a:rPr kumimoji="0" lang="en-US" altLang="it-IT" sz="2000" dirty="0" smtClean="0">
                <a:latin typeface="Times New Roman" pitchFamily="18" charset="0"/>
              </a:rPr>
              <a:t>).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 lvl="1" indent="-657225">
              <a:buClr>
                <a:srgbClr val="D60093"/>
              </a:buClr>
              <a:buNone/>
            </a:pP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NB:	</a:t>
            </a:r>
            <a:r>
              <a:rPr kumimoji="0" lang="en-US" altLang="it-IT" sz="2000" dirty="0" err="1" smtClean="0">
                <a:latin typeface="Times New Roman" pitchFamily="18" charset="0"/>
              </a:rPr>
              <a:t>Gli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antiacidi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riducono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l’assorbimento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po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della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Cimetidina</a:t>
            </a:r>
            <a:r>
              <a:rPr kumimoji="0" lang="en-US" altLang="it-IT" sz="2000" dirty="0" smtClean="0">
                <a:latin typeface="Times New Roman" pitchFamily="18" charset="0"/>
              </a:rPr>
              <a:t>.  </a:t>
            </a:r>
            <a:r>
              <a:rPr kumimoji="0" lang="en-US" altLang="it-IT" sz="2000" dirty="0" err="1" smtClean="0">
                <a:latin typeface="Times New Roman" pitchFamily="18" charset="0"/>
              </a:rPr>
              <a:t>Dal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momento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che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pazienti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assumono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sia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antiacidi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che</a:t>
            </a:r>
            <a:r>
              <a:rPr kumimoji="0" lang="en-US" altLang="it-IT" sz="2000" dirty="0" smtClean="0">
                <a:latin typeface="Times New Roman" pitchFamily="18" charset="0"/>
              </a:rPr>
              <a:t> H</a:t>
            </a:r>
            <a:r>
              <a:rPr kumimoji="0" lang="en-US" altLang="it-IT" sz="2000" baseline="-25000" dirty="0" smtClean="0">
                <a:latin typeface="Times New Roman" pitchFamily="18" charset="0"/>
              </a:rPr>
              <a:t>2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antagonisti</a:t>
            </a:r>
            <a:r>
              <a:rPr kumimoji="0" lang="en-US" altLang="it-IT" sz="2000" dirty="0" smtClean="0">
                <a:latin typeface="Times New Roman" pitchFamily="18" charset="0"/>
              </a:rPr>
              <a:t> per </a:t>
            </a:r>
            <a:r>
              <a:rPr kumimoji="0" lang="en-US" altLang="it-IT" sz="2000" dirty="0" err="1" smtClean="0">
                <a:latin typeface="Times New Roman" pitchFamily="18" charset="0"/>
              </a:rPr>
              <a:t>il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trattamento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di</a:t>
            </a:r>
            <a:r>
              <a:rPr kumimoji="0" lang="en-US" altLang="it-IT" sz="2000" dirty="0" smtClean="0">
                <a:latin typeface="Times New Roman" pitchFamily="18" charset="0"/>
              </a:rPr>
              <a:t> RGE o </a:t>
            </a:r>
            <a:r>
              <a:rPr kumimoji="0" lang="en-US" altLang="it-IT" sz="2000" dirty="0" err="1" smtClean="0">
                <a:latin typeface="Times New Roman" pitchFamily="18" charset="0"/>
              </a:rPr>
              <a:t>altri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disturbi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gastrici</a:t>
            </a:r>
            <a:r>
              <a:rPr kumimoji="0" lang="en-US" altLang="it-IT" sz="2000" dirty="0" smtClean="0">
                <a:latin typeface="Times New Roman" pitchFamily="18" charset="0"/>
              </a:rPr>
              <a:t>, </a:t>
            </a:r>
            <a:r>
              <a:rPr kumimoji="0" lang="en-US" altLang="it-IT" sz="2000" dirty="0" err="1" smtClean="0">
                <a:latin typeface="Times New Roman" pitchFamily="18" charset="0"/>
              </a:rPr>
              <a:t>questo</a:t>
            </a:r>
            <a:r>
              <a:rPr kumimoji="0" lang="en-US" altLang="it-IT" sz="2000" dirty="0" smtClean="0">
                <a:latin typeface="Times New Roman" pitchFamily="18" charset="0"/>
              </a:rPr>
              <a:t> è un </a:t>
            </a:r>
            <a:r>
              <a:rPr kumimoji="0" lang="en-US" altLang="it-IT" sz="2000" dirty="0" err="1" smtClean="0">
                <a:latin typeface="Times New Roman" pitchFamily="18" charset="0"/>
              </a:rPr>
              <a:t>aspetto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da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considerare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attentamente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 lvl="1">
              <a:buClr>
                <a:srgbClr val="D60093"/>
              </a:buClr>
              <a:buNone/>
            </a:pPr>
            <a:r>
              <a:rPr kumimoji="0" lang="en-US" altLang="it-IT" sz="2000" dirty="0" smtClean="0">
                <a:latin typeface="Times New Roman" pitchFamily="18" charset="0"/>
              </a:rPr>
              <a:t>	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Nel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caso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di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cosomministrazione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antiacidi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e H</a:t>
            </a:r>
            <a:r>
              <a:rPr kumimoji="0" lang="en-US" altLang="it-IT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antagonisti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dovrebbero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essere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assunti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distanza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di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almeno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un’ora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gli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uni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dagli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solidFill>
                  <a:srgbClr val="FF0000"/>
                </a:solidFill>
                <a:latin typeface="Times New Roman" pitchFamily="18" charset="0"/>
              </a:rPr>
              <a:t>altri</a:t>
            </a:r>
            <a:r>
              <a:rPr kumimoji="0" lang="en-US" altLang="it-IT" sz="20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466850"/>
            <a:ext cx="2530475" cy="2647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Arial" charset="0"/>
              </a:rPr>
              <a:t>Warfarin</a:t>
            </a:r>
          </a:p>
          <a:p>
            <a:r>
              <a:rPr lang="it-IT" b="1">
                <a:latin typeface="Arial" charset="0"/>
              </a:rPr>
              <a:t>Diazepam</a:t>
            </a:r>
          </a:p>
          <a:p>
            <a:r>
              <a:rPr lang="it-IT" b="1">
                <a:latin typeface="Arial" charset="0"/>
              </a:rPr>
              <a:t>Fenitoina</a:t>
            </a:r>
          </a:p>
          <a:p>
            <a:r>
              <a:rPr lang="it-IT" b="1">
                <a:latin typeface="Arial" charset="0"/>
              </a:rPr>
              <a:t>Chinidina</a:t>
            </a:r>
          </a:p>
          <a:p>
            <a:r>
              <a:rPr lang="it-IT" b="1">
                <a:latin typeface="Arial" charset="0"/>
              </a:rPr>
              <a:t>Carbamezepina</a:t>
            </a:r>
          </a:p>
          <a:p>
            <a:r>
              <a:rPr lang="it-IT" b="1">
                <a:latin typeface="Arial" charset="0"/>
              </a:rPr>
              <a:t>Teofillina</a:t>
            </a:r>
          </a:p>
          <a:p>
            <a:r>
              <a:rPr lang="it-IT" b="1">
                <a:latin typeface="Arial" charset="0"/>
              </a:rPr>
              <a:t>Imipramina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00713" y="2057400"/>
            <a:ext cx="295275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latin typeface="Arial" charset="0"/>
              </a:rPr>
              <a:t>La concentrazione </a:t>
            </a:r>
          </a:p>
          <a:p>
            <a:pPr algn="ctr"/>
            <a:r>
              <a:rPr lang="it-IT" b="1">
                <a:latin typeface="Arial" charset="0"/>
              </a:rPr>
              <a:t>sierica aumenta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7400" y="46323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</a:rPr>
              <a:t>CitocromoP450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29200" y="3581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Arial" charset="0"/>
              </a:rPr>
              <a:t>Cimetidina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0" y="5334000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Arial" charset="0"/>
              </a:rPr>
              <a:t>Metaboliti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6725" y="152400"/>
            <a:ext cx="8281988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Arial" charset="0"/>
              </a:rPr>
              <a:t>La cimetidina interferisce con il metabolismo di molti farmaci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flipV="1">
            <a:off x="1600200" y="4343400"/>
            <a:ext cx="990600" cy="1676400"/>
          </a:xfrm>
          <a:custGeom>
            <a:avLst/>
            <a:gdLst>
              <a:gd name="T0" fmla="*/ 31813623 w 21600"/>
              <a:gd name="T1" fmla="*/ 0 h 21600"/>
              <a:gd name="T2" fmla="*/ 31813623 w 21600"/>
              <a:gd name="T3" fmla="*/ 73233527 h 21600"/>
              <a:gd name="T4" fmla="*/ 6808174 w 21600"/>
              <a:gd name="T5" fmla="*/ 130107258 h 21600"/>
              <a:gd name="T6" fmla="*/ 45430012 w 21600"/>
              <a:gd name="T7" fmla="*/ 366167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810000" y="3886200"/>
            <a:ext cx="1143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581400" y="4343400"/>
            <a:ext cx="4572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886200" y="2133600"/>
            <a:ext cx="1676400" cy="762000"/>
          </a:xfrm>
          <a:custGeom>
            <a:avLst/>
            <a:gdLst>
              <a:gd name="T0" fmla="*/ 97580454 w 21600"/>
              <a:gd name="T1" fmla="*/ 0 h 21600"/>
              <a:gd name="T2" fmla="*/ 0 w 21600"/>
              <a:gd name="T3" fmla="*/ 13440833 h 21600"/>
              <a:gd name="T4" fmla="*/ 97580454 w 21600"/>
              <a:gd name="T5" fmla="*/ 26881666 h 21600"/>
              <a:gd name="T6" fmla="*/ 130107258 w 21600"/>
              <a:gd name="T7" fmla="*/ 134408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69325" cy="5761038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Usi terapeutici degli antagonisti recettore di tipo 2 per l’istamina (anti-H2)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Ulcera peptica.</a:t>
            </a:r>
            <a:r>
              <a:rPr lang="it-IT" sz="2400" dirty="0" smtClean="0">
                <a:latin typeface="Arial" charset="0"/>
              </a:rPr>
              <a:t> Promuovono la guarigione di ulcere duodenali e gastriche, ma sono comuni le ricadute nel 1 anno dall’interruzione del trattamento. Usati in concomitanza con antibiotici per </a:t>
            </a:r>
            <a:r>
              <a:rPr lang="it-IT" sz="2400" dirty="0" err="1" smtClean="0">
                <a:latin typeface="Arial" charset="0"/>
              </a:rPr>
              <a:t>eradicare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i="1" dirty="0" smtClean="0">
                <a:latin typeface="Arial" charset="0"/>
              </a:rPr>
              <a:t>H. </a:t>
            </a:r>
            <a:r>
              <a:rPr lang="it-IT" sz="2400" i="1" dirty="0" err="1" smtClean="0">
                <a:latin typeface="Arial" charset="0"/>
              </a:rPr>
              <a:t>pylori</a:t>
            </a:r>
            <a:endParaRPr lang="it-IT" sz="2400" i="1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Sindrome di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Zollinger-Ellison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it-IT" sz="2400" dirty="0" smtClean="0">
                <a:latin typeface="Arial" charset="0"/>
              </a:rPr>
              <a:t> Un tumore produttore di gastrina causa ipersecrezione di </a:t>
            </a:r>
            <a:r>
              <a:rPr lang="it-IT" sz="2400" dirty="0" err="1" smtClean="0">
                <a:latin typeface="Arial" charset="0"/>
              </a:rPr>
              <a:t>HCl</a:t>
            </a:r>
            <a:r>
              <a:rPr lang="it-IT" sz="2400" dirty="0" smtClean="0">
                <a:latin typeface="Arial" charset="0"/>
              </a:rPr>
              <a:t>, mantenuta sotto controllo da questi farmaci.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Ulcere acute da stress</a:t>
            </a:r>
            <a:r>
              <a:rPr lang="it-IT" sz="2400" dirty="0" smtClean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Malattia da reflusso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gastroesofageo</a:t>
            </a:r>
            <a:r>
              <a:rPr lang="it-IT" sz="2400" dirty="0" smtClean="0">
                <a:latin typeface="Arial" charset="0"/>
              </a:rPr>
              <a:t>. Questi farmaci sono efficaci anche a basse dosi. Tuttavia la sintomatologia (“sensazione di bruciore allo stomaco”) può persistere per almeno 45 min dopo la somministrazione. I farmaci antiacidi sono più veloci nel neutralizzare l’acido secreto già presente nello stomaco.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962400" y="2362200"/>
            <a:ext cx="1219200" cy="4114800"/>
          </a:xfrm>
          <a:prstGeom prst="triangle">
            <a:avLst>
              <a:gd name="adj" fmla="val 48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2286000"/>
            <a:ext cx="6400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990600" y="2438400"/>
            <a:ext cx="1828800" cy="36576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400800" y="2438400"/>
            <a:ext cx="1828800" cy="36576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71600" y="3505200"/>
            <a:ext cx="10668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latin typeface="Arial" charset="0"/>
              </a:rPr>
              <a:t>Muco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66800" y="4191000"/>
            <a:ext cx="17526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latin typeface="Arial" charset="0"/>
              </a:rPr>
              <a:t>Bicarbonati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2860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latin typeface="Arial" charset="0"/>
              </a:rPr>
              <a:t>Prostaglandine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28956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latin typeface="Arial" charset="0"/>
              </a:rPr>
              <a:t>Vascolarizzazione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781800" y="3048000"/>
            <a:ext cx="11430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solidFill>
                  <a:srgbClr val="FFFF00"/>
                </a:solidFill>
                <a:latin typeface="Arial" charset="0"/>
              </a:rPr>
              <a:t>Acido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629400" y="3810000"/>
            <a:ext cx="13716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solidFill>
                  <a:srgbClr val="FFFF00"/>
                </a:solidFill>
                <a:latin typeface="Arial" charset="0"/>
              </a:rPr>
              <a:t>Pepsina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867400" y="4511675"/>
            <a:ext cx="274320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solidFill>
                  <a:srgbClr val="FFFF00"/>
                </a:solidFill>
                <a:latin typeface="Arial" charset="0"/>
              </a:rPr>
              <a:t>Ridotta secrezione di bicarbonati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867400" y="5562600"/>
            <a:ext cx="27432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it-IT">
                <a:solidFill>
                  <a:srgbClr val="FFFF00"/>
                </a:solidFill>
                <a:latin typeface="Arial" charset="0"/>
              </a:rPr>
              <a:t>Helicobacter Pylori</a:t>
            </a:r>
          </a:p>
        </p:txBody>
      </p:sp>
      <p:sp>
        <p:nvSpPr>
          <p:cNvPr id="3086" name="Text Box 14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2743200" cy="457200"/>
          </a:xfrm>
          <a:solidFill>
            <a:srgbClr val="00CC00"/>
          </a:solidFill>
        </p:spPr>
        <p:txBody>
          <a:bodyPr anchor="b"/>
          <a:lstStyle/>
          <a:p>
            <a:pPr eaLnBrk="1" hangingPunct="1">
              <a:spcBef>
                <a:spcPct val="50000"/>
              </a:spcBef>
            </a:pPr>
            <a:r>
              <a:rPr kumimoji="1" lang="it-IT" sz="2400" smtClean="0">
                <a:solidFill>
                  <a:schemeClr val="tx1"/>
                </a:solidFill>
                <a:latin typeface="Arial" charset="0"/>
              </a:rPr>
              <a:t>Fattori Difensivi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943600" y="1676400"/>
            <a:ext cx="2743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kumimoji="1" lang="it-IT">
                <a:solidFill>
                  <a:srgbClr val="FFFF00"/>
                </a:solidFill>
                <a:latin typeface="Arial" charset="0"/>
              </a:rPr>
              <a:t>Fattori Lesivi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691680" y="404664"/>
            <a:ext cx="5562600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800" dirty="0">
                <a:latin typeface="Arial" charset="0"/>
              </a:rPr>
              <a:t>Fisiopatologia dell’ulcera peptica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27584" y="4191000"/>
            <a:ext cx="7776864" cy="2667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Possiede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attività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comparabile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quella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Ranitidina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migliore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biodisponibilità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somministrazione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orale</a:t>
            </a:r>
            <a:endParaRPr kumimoji="0" lang="en-US" alt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potenza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5-18X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quella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Cimetidina</a:t>
            </a:r>
            <a:endParaRPr kumimoji="0" lang="en-US" alt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inibisce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CYP</a:t>
            </a:r>
            <a:r>
              <a:rPr kumimoji="0" lang="en-US" altLang="it-IT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450</a:t>
            </a:r>
            <a:endParaRPr kumimoji="0" lang="en-US" alt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72400" cy="381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Antagonisti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</a:t>
            </a:r>
            <a:r>
              <a:rPr lang="en-US" altLang="it-IT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it-IT" altLang="it-IT" sz="2800" dirty="0">
                <a:solidFill>
                  <a:srgbClr val="FF0000"/>
                </a:solidFill>
              </a:rPr>
              <a:t/>
            </a:r>
            <a:br>
              <a:rPr lang="it-IT" altLang="it-IT" sz="2800" dirty="0">
                <a:solidFill>
                  <a:srgbClr val="FF0000"/>
                </a:solidFill>
              </a:rPr>
            </a:br>
            <a:endParaRPr lang="en-US" alt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2048" y="620688"/>
            <a:ext cx="7772400" cy="22768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Vantaggi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Ranitidina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rispetto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Cimetidina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D60093"/>
              </a:buClr>
              <a:buSzTx/>
              <a:buFontTx/>
              <a:buChar char="•"/>
              <a:tabLst/>
              <a:defRPr/>
            </a:pP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potenza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aumentata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4-10X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D60093"/>
              </a:buClr>
              <a:buSzTx/>
              <a:buFontTx/>
              <a:buChar char="•"/>
              <a:tabLst/>
              <a:defRPr/>
            </a:pP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La catena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laterale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basica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permette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la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formazioni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sali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idrosolubili</a:t>
            </a: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D60093"/>
              </a:buClr>
              <a:buSzTx/>
              <a:buFontTx/>
              <a:buChar char="•"/>
              <a:tabLst/>
              <a:defRPr/>
            </a:pP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 ha un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anello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imidazolico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per cui non </a:t>
            </a:r>
            <a:r>
              <a:rPr kumimoji="0" lang="en-US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inibisce</a:t>
            </a:r>
            <a:r>
              <a:rPr kumimoji="0" lang="en-US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CYP</a:t>
            </a:r>
            <a:r>
              <a:rPr kumimoji="0" lang="en-US" altLang="it-IT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450</a:t>
            </a: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600200" marR="0" lvl="3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it-IT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620688"/>
            <a:ext cx="1351652" cy="707886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it-IT" sz="2000" b="1" dirty="0" err="1" smtClean="0">
                <a:solidFill>
                  <a:srgbClr val="FF0000"/>
                </a:solidFill>
              </a:rPr>
              <a:t>Ranitidina</a:t>
            </a:r>
            <a:endParaRPr lang="en-US" altLang="it-IT" sz="2000" dirty="0">
              <a:solidFill>
                <a:srgbClr val="FF0000"/>
              </a:solidFill>
            </a:endParaRPr>
          </a:p>
          <a:p>
            <a:r>
              <a:rPr lang="en-US" altLang="it-IT" sz="2000" dirty="0">
                <a:solidFill>
                  <a:srgbClr val="FF0000"/>
                </a:solidFill>
              </a:rPr>
              <a:t>(Zantac</a:t>
            </a:r>
            <a:r>
              <a:rPr lang="en-US" altLang="it-IT" sz="2000" baseline="30000" dirty="0">
                <a:solidFill>
                  <a:srgbClr val="FF0000"/>
                </a:solidFill>
                <a:latin typeface="Tms Rmn"/>
                <a:sym typeface="Symbol" pitchFamily="18" charset="2"/>
              </a:rPr>
              <a:t></a:t>
            </a:r>
            <a:r>
              <a:rPr lang="en-US" altLang="it-IT" sz="2000" dirty="0">
                <a:solidFill>
                  <a:srgbClr val="FF0000"/>
                </a:solidFill>
              </a:rPr>
              <a:t>)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9" name="Rectangle 1027"/>
          <p:cNvSpPr>
            <a:spLocks noGrp="1" noChangeArrowheads="1"/>
          </p:cNvSpPr>
          <p:nvPr>
            <p:ph idx="1"/>
          </p:nvPr>
        </p:nvSpPr>
        <p:spPr>
          <a:xfrm>
            <a:off x="827584" y="2852936"/>
            <a:ext cx="7776864" cy="2016224"/>
          </a:xfrm>
          <a:solidFill>
            <a:schemeClr val="bg1"/>
          </a:solidFill>
        </p:spPr>
        <p:txBody>
          <a:bodyPr/>
          <a:lstStyle/>
          <a:p>
            <a:endParaRPr kumimoji="0" lang="en-US" altLang="it-IT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it-IT" sz="2000" dirty="0" smtClean="0">
                <a:latin typeface="Times New Roman" pitchFamily="18" charset="0"/>
              </a:rPr>
              <a:t>La </a:t>
            </a:r>
            <a:r>
              <a:rPr kumimoji="0" lang="en-US" altLang="it-IT" sz="2000" dirty="0" err="1" smtClean="0">
                <a:latin typeface="Times New Roman" pitchFamily="18" charset="0"/>
              </a:rPr>
              <a:t>Famotidina</a:t>
            </a:r>
            <a:r>
              <a:rPr kumimoji="0" lang="en-US" altLang="it-IT" sz="2000" dirty="0" smtClean="0">
                <a:latin typeface="Times New Roman" pitchFamily="18" charset="0"/>
              </a:rPr>
              <a:t> ha un </a:t>
            </a:r>
            <a:r>
              <a:rPr kumimoji="0" lang="en-US" altLang="it-IT" sz="2000" dirty="0" err="1" smtClean="0">
                <a:latin typeface="Times New Roman" pitchFamily="18" charset="0"/>
              </a:rPr>
              <a:t>indice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terapeutico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analogo</a:t>
            </a:r>
            <a:r>
              <a:rPr kumimoji="0" lang="en-US" altLang="it-IT" sz="2000" dirty="0" smtClean="0">
                <a:latin typeface="Times New Roman" pitchFamily="18" charset="0"/>
              </a:rPr>
              <a:t> a </a:t>
            </a:r>
            <a:r>
              <a:rPr kumimoji="0" lang="en-US" altLang="it-IT" sz="2000" dirty="0" err="1" smtClean="0">
                <a:latin typeface="Times New Roman" pitchFamily="18" charset="0"/>
              </a:rPr>
              <a:t>quello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della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Ranitidina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D60093"/>
              </a:buClr>
              <a:buFontTx/>
              <a:buChar char="•"/>
            </a:pPr>
            <a:r>
              <a:rPr kumimoji="0" lang="en-US" altLang="it-IT" sz="2000" dirty="0" smtClean="0">
                <a:latin typeface="Times New Roman" pitchFamily="18" charset="0"/>
              </a:rPr>
              <a:t>Non ha </a:t>
            </a:r>
            <a:r>
              <a:rPr kumimoji="0" lang="en-US" altLang="it-IT" sz="2000" dirty="0" err="1" smtClean="0">
                <a:latin typeface="Times New Roman" pitchFamily="18" charset="0"/>
              </a:rPr>
              <a:t>l’imidazolo</a:t>
            </a:r>
            <a:r>
              <a:rPr kumimoji="0" lang="en-US" altLang="it-IT" sz="2000" dirty="0" smtClean="0">
                <a:latin typeface="Times New Roman" pitchFamily="18" charset="0"/>
              </a:rPr>
              <a:t>, </a:t>
            </a:r>
            <a:r>
              <a:rPr kumimoji="0" lang="en-US" altLang="it-IT" sz="2000" dirty="0" err="1" smtClean="0">
                <a:latin typeface="Times New Roman" pitchFamily="18" charset="0"/>
              </a:rPr>
              <a:t>quindi</a:t>
            </a:r>
            <a:r>
              <a:rPr kumimoji="0" lang="en-US" altLang="it-IT" sz="2000" dirty="0" smtClean="0">
                <a:latin typeface="Times New Roman" pitchFamily="18" charset="0"/>
              </a:rPr>
              <a:t> non </a:t>
            </a:r>
            <a:r>
              <a:rPr kumimoji="0" lang="en-US" altLang="it-IT" sz="2000" dirty="0" err="1" smtClean="0">
                <a:latin typeface="Times New Roman" pitchFamily="18" charset="0"/>
              </a:rPr>
              <a:t>inibisce</a:t>
            </a:r>
            <a:r>
              <a:rPr kumimoji="0" lang="en-US" altLang="it-IT" sz="2000" dirty="0" smtClean="0">
                <a:latin typeface="Times New Roman" pitchFamily="18" charset="0"/>
              </a:rPr>
              <a:t> CYP</a:t>
            </a:r>
            <a:r>
              <a:rPr kumimoji="0" lang="en-US" altLang="it-IT" sz="2000" baseline="-25000" dirty="0" smtClean="0">
                <a:latin typeface="Times New Roman" pitchFamily="18" charset="0"/>
              </a:rPr>
              <a:t>450</a:t>
            </a:r>
            <a:r>
              <a:rPr kumimoji="0" lang="en-US" altLang="it-IT" sz="2000" dirty="0" smtClean="0">
                <a:latin typeface="Times New Roman" pitchFamily="18" charset="0"/>
              </a:rPr>
              <a:t>.  </a:t>
            </a:r>
          </a:p>
          <a:p>
            <a:pPr lvl="1">
              <a:lnSpc>
                <a:spcPct val="80000"/>
              </a:lnSpc>
              <a:buClr>
                <a:srgbClr val="D60093"/>
              </a:buClr>
              <a:buFontTx/>
              <a:buChar char="•"/>
            </a:pPr>
            <a:r>
              <a:rPr kumimoji="0" lang="en-US" altLang="it-IT" sz="2000" dirty="0" err="1" smtClean="0">
                <a:latin typeface="Times New Roman" pitchFamily="18" charset="0"/>
              </a:rPr>
              <a:t>Minori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interazioni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farmaco-farmaco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rispetto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alla</a:t>
            </a:r>
            <a:r>
              <a:rPr kumimoji="0" lang="en-US" altLang="it-IT" sz="2000" dirty="0" smtClean="0">
                <a:latin typeface="Times New Roman" pitchFamily="18" charset="0"/>
              </a:rPr>
              <a:t> </a:t>
            </a:r>
            <a:r>
              <a:rPr kumimoji="0" lang="en-US" altLang="it-IT" sz="2000" dirty="0" err="1" smtClean="0">
                <a:latin typeface="Times New Roman" pitchFamily="18" charset="0"/>
              </a:rPr>
              <a:t>Cimetidina</a:t>
            </a:r>
            <a:endParaRPr kumimoji="0" lang="en-US" altLang="it-IT" sz="2000" dirty="0" smtClean="0">
              <a:latin typeface="Times New Roman" pitchFamily="18" charset="0"/>
            </a:endParaRPr>
          </a:p>
          <a:p>
            <a:pPr>
              <a:buNone/>
            </a:pPr>
            <a:endParaRPr lang="en-US" altLang="it-IT" dirty="0" smtClean="0"/>
          </a:p>
        </p:txBody>
      </p:sp>
      <p:sp>
        <p:nvSpPr>
          <p:cNvPr id="11" name="Text Box 1029"/>
          <p:cNvSpPr txBox="1">
            <a:spLocks noChangeArrowheads="1"/>
          </p:cNvSpPr>
          <p:nvPr/>
        </p:nvSpPr>
        <p:spPr bwMode="auto">
          <a:xfrm>
            <a:off x="899592" y="2636912"/>
            <a:ext cx="1515158" cy="64633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it-IT" sz="1800" b="1" dirty="0" err="1" smtClean="0">
                <a:solidFill>
                  <a:srgbClr val="FF0000"/>
                </a:solidFill>
              </a:rPr>
              <a:t>Famotidina</a:t>
            </a:r>
            <a:r>
              <a:rPr lang="en-US" altLang="it-IT" sz="1800" dirty="0" smtClean="0">
                <a:solidFill>
                  <a:srgbClr val="FF0000"/>
                </a:solidFill>
              </a:rPr>
              <a:t> </a:t>
            </a:r>
            <a:endParaRPr lang="en-US" altLang="it-IT" sz="1800" dirty="0">
              <a:solidFill>
                <a:srgbClr val="FF0000"/>
              </a:solidFill>
            </a:endParaRPr>
          </a:p>
          <a:p>
            <a:r>
              <a:rPr lang="en-US" altLang="it-IT" sz="1800" dirty="0">
                <a:solidFill>
                  <a:srgbClr val="FF0000"/>
                </a:solidFill>
              </a:rPr>
              <a:t>(</a:t>
            </a:r>
            <a:r>
              <a:rPr lang="en-US" altLang="it-IT" sz="1800" dirty="0" err="1">
                <a:solidFill>
                  <a:srgbClr val="FF0000"/>
                </a:solidFill>
              </a:rPr>
              <a:t>Pepcid</a:t>
            </a:r>
            <a:r>
              <a:rPr lang="en-US" altLang="it-IT" sz="1800" baseline="30000" dirty="0">
                <a:solidFill>
                  <a:srgbClr val="FF0000"/>
                </a:solidFill>
                <a:latin typeface="Tms Rmn"/>
                <a:sym typeface="Symbol" pitchFamily="18" charset="2"/>
              </a:rPr>
              <a:t></a:t>
            </a:r>
            <a:r>
              <a:rPr lang="en-US" altLang="it-IT" sz="1800" dirty="0">
                <a:solidFill>
                  <a:srgbClr val="FF0000"/>
                </a:solidFill>
              </a:rPr>
              <a:t>):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4377298"/>
            <a:ext cx="1332416" cy="67710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it-IT" sz="2000" b="1" dirty="0" smtClean="0"/>
              <a:t> </a:t>
            </a:r>
            <a:r>
              <a:rPr lang="en-US" altLang="it-IT" sz="1800" b="1" dirty="0" err="1">
                <a:solidFill>
                  <a:srgbClr val="FF0000"/>
                </a:solidFill>
              </a:rPr>
              <a:t>Nizatidina</a:t>
            </a:r>
            <a:r>
              <a:rPr lang="en-US" altLang="it-IT" sz="18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it-IT" sz="1800" dirty="0">
                <a:solidFill>
                  <a:srgbClr val="FF0000"/>
                </a:solidFill>
              </a:rPr>
              <a:t>(</a:t>
            </a:r>
            <a:r>
              <a:rPr lang="en-US" altLang="it-IT" sz="1800" dirty="0" err="1">
                <a:solidFill>
                  <a:srgbClr val="FF0000"/>
                </a:solidFill>
              </a:rPr>
              <a:t>Axid</a:t>
            </a:r>
            <a:r>
              <a:rPr lang="en-US" altLang="it-IT" sz="1800" baseline="30000" dirty="0">
                <a:solidFill>
                  <a:srgbClr val="FF0000"/>
                </a:solidFill>
                <a:latin typeface="Tms Rmn"/>
                <a:sym typeface="Symbol" pitchFamily="18" charset="2"/>
              </a:rPr>
              <a:t></a:t>
            </a:r>
            <a:r>
              <a:rPr lang="en-US" altLang="it-IT" sz="1800" dirty="0">
                <a:solidFill>
                  <a:srgbClr val="FF0000"/>
                </a:solidFill>
              </a:rPr>
              <a:t>)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04800"/>
            <a:ext cx="7780784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Inibitori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della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Pompa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Protonica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(PPI)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908720"/>
            <a:ext cx="7772400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it-IT" sz="2000" dirty="0">
                <a:latin typeface="Times New Roman" pitchFamily="18" charset="0"/>
              </a:rPr>
              <a:t>L</a:t>
            </a:r>
            <a:r>
              <a:rPr lang="en-US" altLang="it-IT" sz="2000" dirty="0" smtClean="0">
                <a:latin typeface="Times New Roman" pitchFamily="18" charset="0"/>
              </a:rPr>
              <a:t>a </a:t>
            </a:r>
            <a:r>
              <a:rPr lang="en-US" altLang="it-IT" sz="2000" dirty="0" err="1" smtClean="0">
                <a:latin typeface="Times New Roman" pitchFamily="18" charset="0"/>
              </a:rPr>
              <a:t>secrezione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acido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gastrico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da</a:t>
            </a:r>
            <a:r>
              <a:rPr lang="en-US" altLang="it-IT" sz="2000" dirty="0" smtClean="0">
                <a:latin typeface="Times New Roman" pitchFamily="18" charset="0"/>
              </a:rPr>
              <a:t> parte </a:t>
            </a:r>
            <a:r>
              <a:rPr lang="en-US" altLang="it-IT" sz="2000" dirty="0" err="1" smtClean="0">
                <a:latin typeface="Times New Roman" pitchFamily="18" charset="0"/>
              </a:rPr>
              <a:t>delle</a:t>
            </a:r>
            <a:r>
              <a:rPr lang="en-US" altLang="it-IT" sz="2000" dirty="0" smtClean="0">
                <a:latin typeface="Times New Roman" pitchFamily="18" charset="0"/>
              </a:rPr>
              <a:t> cellule </a:t>
            </a:r>
            <a:r>
              <a:rPr lang="en-US" altLang="it-IT" sz="2000" dirty="0" err="1" smtClean="0">
                <a:latin typeface="Times New Roman" pitchFamily="18" charset="0"/>
              </a:rPr>
              <a:t>parietali</a:t>
            </a:r>
            <a:r>
              <a:rPr lang="en-US" altLang="it-IT" sz="2000" dirty="0" smtClean="0">
                <a:latin typeface="Times New Roman" pitchFamily="18" charset="0"/>
              </a:rPr>
              <a:t> è </a:t>
            </a:r>
            <a:r>
              <a:rPr lang="en-US" altLang="it-IT" sz="2000" dirty="0" err="1" smtClean="0">
                <a:latin typeface="Times New Roman" pitchFamily="18" charset="0"/>
              </a:rPr>
              <a:t>regolata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dall’enzima</a:t>
            </a:r>
            <a:r>
              <a:rPr lang="en-US" altLang="it-IT" sz="2000" dirty="0" smtClean="0">
                <a:latin typeface="Times New Roman" pitchFamily="18" charset="0"/>
              </a:rPr>
              <a:t> H</a:t>
            </a:r>
            <a:r>
              <a:rPr lang="en-US" altLang="it-IT" sz="2000" baseline="30000" dirty="0" smtClean="0">
                <a:latin typeface="Times New Roman" pitchFamily="18" charset="0"/>
              </a:rPr>
              <a:t>+</a:t>
            </a:r>
            <a:r>
              <a:rPr lang="en-US" altLang="it-IT" sz="2000" dirty="0" smtClean="0">
                <a:latin typeface="Times New Roman" pitchFamily="18" charset="0"/>
              </a:rPr>
              <a:t>/K</a:t>
            </a:r>
            <a:r>
              <a:rPr lang="en-US" altLang="it-IT" sz="2000" baseline="30000" dirty="0" smtClean="0">
                <a:latin typeface="Times New Roman" pitchFamily="18" charset="0"/>
              </a:rPr>
              <a:t>+</a:t>
            </a:r>
            <a:r>
              <a:rPr lang="en-US" altLang="it-IT" sz="2000" dirty="0" smtClean="0">
                <a:latin typeface="Times New Roman" pitchFamily="18" charset="0"/>
              </a:rPr>
              <a:t>-</a:t>
            </a:r>
            <a:r>
              <a:rPr lang="en-US" altLang="it-IT" sz="2000" dirty="0" err="1" smtClean="0">
                <a:latin typeface="Times New Roman" pitchFamily="18" charset="0"/>
              </a:rPr>
              <a:t>ATPasi</a:t>
            </a:r>
            <a:r>
              <a:rPr lang="en-US" altLang="it-IT" sz="2000" dirty="0" smtClean="0">
                <a:latin typeface="Times New Roman" pitchFamily="18" charset="0"/>
              </a:rPr>
              <a:t> (</a:t>
            </a:r>
            <a:r>
              <a:rPr lang="en-US" altLang="it-IT" sz="2000" dirty="0" err="1" smtClean="0">
                <a:latin typeface="Times New Roman" pitchFamily="18" charset="0"/>
              </a:rPr>
              <a:t>pompa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protonica</a:t>
            </a:r>
            <a:r>
              <a:rPr lang="en-US" altLang="it-IT" sz="2000" dirty="0" smtClean="0">
                <a:latin typeface="Times New Roman" pitchFamily="18" charset="0"/>
              </a:rPr>
              <a:t>).</a:t>
            </a:r>
          </a:p>
          <a:p>
            <a:r>
              <a:rPr lang="en-US" altLang="it-IT" sz="2000" dirty="0" err="1" smtClean="0">
                <a:latin typeface="Times New Roman" pitchFamily="18" charset="0"/>
              </a:rPr>
              <a:t>Poiché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l’attivazione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della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pompa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protonica</a:t>
            </a:r>
            <a:r>
              <a:rPr lang="en-US" altLang="it-IT" sz="2000" dirty="0" smtClean="0">
                <a:latin typeface="Times New Roman" pitchFamily="18" charset="0"/>
              </a:rPr>
              <a:t> è </a:t>
            </a:r>
            <a:r>
              <a:rPr lang="en-US" altLang="it-IT" sz="2000" dirty="0" err="1" smtClean="0">
                <a:latin typeface="Times New Roman" pitchFamily="18" charset="0"/>
              </a:rPr>
              <a:t>l’ultimo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stadio</a:t>
            </a:r>
            <a:r>
              <a:rPr lang="en-US" altLang="it-IT" sz="2000" dirty="0" smtClean="0">
                <a:latin typeface="Times New Roman" pitchFamily="18" charset="0"/>
              </a:rPr>
              <a:t> del </a:t>
            </a:r>
            <a:r>
              <a:rPr lang="en-US" altLang="it-IT" sz="2000" dirty="0" err="1" smtClean="0">
                <a:latin typeface="Times New Roman" pitchFamily="18" charset="0"/>
              </a:rPr>
              <a:t>processo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secrezione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acida</a:t>
            </a:r>
            <a:r>
              <a:rPr lang="en-US" altLang="it-IT" sz="2000" dirty="0" smtClean="0">
                <a:latin typeface="Times New Roman" pitchFamily="18" charset="0"/>
              </a:rPr>
              <a:t>, </a:t>
            </a:r>
            <a:r>
              <a:rPr lang="en-US" altLang="it-IT" sz="2000" dirty="0" err="1" smtClean="0">
                <a:latin typeface="Times New Roman" pitchFamily="18" charset="0"/>
              </a:rPr>
              <a:t>l’inibizione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questo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enzima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bloccherà</a:t>
            </a:r>
            <a:r>
              <a:rPr lang="en-US" altLang="it-IT" sz="2000" dirty="0" smtClean="0">
                <a:latin typeface="Times New Roman" pitchFamily="18" charset="0"/>
              </a:rPr>
              <a:t> la </a:t>
            </a:r>
            <a:r>
              <a:rPr lang="en-US" altLang="it-IT" sz="2000" dirty="0" err="1" smtClean="0">
                <a:latin typeface="Times New Roman" pitchFamily="18" charset="0"/>
              </a:rPr>
              <a:t>secrezione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acida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indotta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latin typeface="Times New Roman" pitchFamily="18" charset="0"/>
              </a:rPr>
              <a:t>qualunque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mediatore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chimico</a:t>
            </a:r>
            <a:r>
              <a:rPr lang="en-US" altLang="it-IT" sz="2000" dirty="0" smtClean="0">
                <a:latin typeface="Times New Roman" pitchFamily="18" charset="0"/>
              </a:rPr>
              <a:t> (</a:t>
            </a:r>
            <a:r>
              <a:rPr lang="en-US" altLang="it-IT" sz="2000" dirty="0" err="1" smtClean="0">
                <a:latin typeface="Times New Roman" pitchFamily="18" charset="0"/>
              </a:rPr>
              <a:t>istamina</a:t>
            </a:r>
            <a:r>
              <a:rPr lang="en-US" altLang="it-IT" sz="2000" dirty="0" smtClean="0">
                <a:latin typeface="Times New Roman" pitchFamily="18" charset="0"/>
              </a:rPr>
              <a:t>, </a:t>
            </a:r>
            <a:r>
              <a:rPr lang="en-US" altLang="it-IT" sz="2000" dirty="0" err="1" smtClean="0">
                <a:latin typeface="Times New Roman" pitchFamily="18" charset="0"/>
              </a:rPr>
              <a:t>gastrina</a:t>
            </a:r>
            <a:r>
              <a:rPr lang="en-US" altLang="it-IT" sz="2000" dirty="0" smtClean="0">
                <a:latin typeface="Times New Roman" pitchFamily="18" charset="0"/>
              </a:rPr>
              <a:t> o </a:t>
            </a:r>
            <a:r>
              <a:rPr lang="en-US" altLang="it-IT" sz="2000" dirty="0" err="1" smtClean="0">
                <a:latin typeface="Times New Roman" pitchFamily="18" charset="0"/>
              </a:rPr>
              <a:t>ACh</a:t>
            </a:r>
            <a:r>
              <a:rPr lang="en-US" altLang="it-IT" sz="2000" dirty="0" smtClean="0">
                <a:latin typeface="Times New Roman" pitchFamily="18" charset="0"/>
              </a:rPr>
              <a:t>).  </a:t>
            </a:r>
            <a:r>
              <a:rPr lang="en-US" altLang="it-IT" sz="2000" dirty="0" err="1" smtClean="0">
                <a:latin typeface="Times New Roman" pitchFamily="18" charset="0"/>
              </a:rPr>
              <a:t>Gli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inibitori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della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pompa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protonica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bloccano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anche</a:t>
            </a:r>
            <a:r>
              <a:rPr lang="en-US" altLang="it-IT" sz="2000" dirty="0" smtClean="0">
                <a:latin typeface="Times New Roman" pitchFamily="18" charset="0"/>
              </a:rPr>
              <a:t> la </a:t>
            </a:r>
            <a:r>
              <a:rPr lang="en-US" altLang="it-IT" sz="2000" dirty="0" err="1" smtClean="0">
                <a:latin typeface="Times New Roman" pitchFamily="18" charset="0"/>
              </a:rPr>
              <a:t>secrezione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basale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acido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gastrico</a:t>
            </a:r>
            <a:r>
              <a:rPr lang="en-US" altLang="it-IT" sz="2000" dirty="0" smtClean="0">
                <a:latin typeface="Times New Roman" pitchFamily="18" charset="0"/>
              </a:rPr>
              <a:t>, per cui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sono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degli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agenti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terapeutici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molto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potenti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e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di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ampia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it-IT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portata</a:t>
            </a:r>
            <a:r>
              <a:rPr lang="en-US" altLang="it-IT" sz="2000" b="1" dirty="0" smtClean="0">
                <a:solidFill>
                  <a:srgbClr val="7030A0"/>
                </a:solidFill>
                <a:latin typeface="Times New Roman" pitchFamily="18" charset="0"/>
              </a:rPr>
              <a:t>.   </a:t>
            </a:r>
          </a:p>
          <a:p>
            <a:r>
              <a:rPr lang="en-US" altLang="it-IT" sz="2000" dirty="0" err="1" smtClean="0">
                <a:latin typeface="Times New Roman" pitchFamily="18" charset="0"/>
              </a:rPr>
              <a:t>Studi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su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soggetti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affetti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da</a:t>
            </a:r>
            <a:r>
              <a:rPr lang="en-US" altLang="it-IT" sz="2000" dirty="0" smtClean="0">
                <a:latin typeface="Times New Roman" pitchFamily="18" charset="0"/>
              </a:rPr>
              <a:t>  RGE </a:t>
            </a:r>
            <a:r>
              <a:rPr lang="en-US" altLang="it-IT" sz="2000" dirty="0" err="1" smtClean="0">
                <a:latin typeface="Times New Roman" pitchFamily="18" charset="0"/>
              </a:rPr>
              <a:t>hanno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mostrato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che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si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può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avere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migliore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cicatrizzazione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dell’esofago</a:t>
            </a:r>
            <a:r>
              <a:rPr lang="en-US" altLang="it-IT" sz="2000" dirty="0" smtClean="0">
                <a:latin typeface="Times New Roman" pitchFamily="18" charset="0"/>
              </a:rPr>
              <a:t> con </a:t>
            </a:r>
            <a:r>
              <a:rPr lang="en-US" altLang="it-IT" sz="2000" dirty="0" err="1" smtClean="0">
                <a:latin typeface="Times New Roman" pitchFamily="18" charset="0"/>
              </a:rPr>
              <a:t>gli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inibitori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della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pompa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protonica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rispetto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agli</a:t>
            </a:r>
            <a:r>
              <a:rPr lang="en-US" altLang="it-IT" sz="2000" dirty="0" smtClean="0">
                <a:latin typeface="Times New Roman" pitchFamily="18" charset="0"/>
              </a:rPr>
              <a:t> H</a:t>
            </a:r>
            <a:r>
              <a:rPr lang="en-US" altLang="it-IT" sz="2000" baseline="-25000" dirty="0" smtClean="0">
                <a:latin typeface="Times New Roman" pitchFamily="18" charset="0"/>
              </a:rPr>
              <a:t>2</a:t>
            </a:r>
            <a:r>
              <a:rPr lang="en-US" altLang="it-IT" sz="2000" dirty="0" smtClean="0">
                <a:latin typeface="Times New Roman" pitchFamily="18" charset="0"/>
              </a:rPr>
              <a:t> </a:t>
            </a:r>
            <a:r>
              <a:rPr lang="en-US" altLang="it-IT" sz="2000" dirty="0" err="1" smtClean="0">
                <a:latin typeface="Times New Roman" pitchFamily="18" charset="0"/>
              </a:rPr>
              <a:t>antagonisti</a:t>
            </a:r>
            <a:r>
              <a:rPr lang="en-US" altLang="it-IT" sz="2200" dirty="0" smtClean="0">
                <a:latin typeface="Times New Roman" pitchFamily="18" charset="0"/>
              </a:rPr>
              <a:t>.</a:t>
            </a:r>
          </a:p>
          <a:p>
            <a:endParaRPr lang="en-US" altLang="it-IT" sz="2400" dirty="0" smtClean="0">
              <a:latin typeface="Times New Roman" pitchFamily="18" charset="0"/>
            </a:endParaRPr>
          </a:p>
          <a:p>
            <a:endParaRPr lang="en-US" altLang="it-IT" sz="2400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4056" y="4509120"/>
            <a:ext cx="7772400" cy="2304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it-IT" dirty="0"/>
              <a:t> </a:t>
            </a:r>
            <a:r>
              <a:rPr lang="en-US" altLang="it-IT" dirty="0" smtClean="0"/>
              <a:t>   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PP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inibitori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bloccano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l’effetto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agenti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stimolanti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secrezione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gastrica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inclusa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gastrina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 cui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determinano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aumento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secrezione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gastrina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conseguente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ipergastrinemia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iperplasia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cellule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enterocromaffino-simili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del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fondo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gastrico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Fortunatamente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osservata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nell’uomo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progressione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carcinomi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stomaco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vista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negli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animali</a:t>
            </a:r>
            <a:r>
              <a:rPr kumimoji="0" lang="en-US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663"/>
          <a:stretch>
            <a:fillRect/>
          </a:stretch>
        </p:blipFill>
        <p:spPr bwMode="auto">
          <a:xfrm>
            <a:off x="611188" y="333375"/>
            <a:ext cx="26114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280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 dirty="0">
                <a:latin typeface="Arial" charset="0"/>
              </a:rPr>
              <a:t>L’</a:t>
            </a:r>
            <a:r>
              <a:rPr lang="it-IT" sz="2200" b="1" i="1" dirty="0" err="1">
                <a:solidFill>
                  <a:srgbClr val="FF0000"/>
                </a:solidFill>
                <a:latin typeface="Arial" charset="0"/>
              </a:rPr>
              <a:t>omeprazolo</a:t>
            </a:r>
            <a:r>
              <a:rPr lang="it-IT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200" dirty="0">
                <a:latin typeface="Arial" charset="0"/>
              </a:rPr>
              <a:t>è il primo di una classe di farmaci che si lega al sistema enzimatico </a:t>
            </a:r>
            <a:r>
              <a:rPr lang="it-IT" sz="2200" dirty="0" err="1">
                <a:latin typeface="Arial" charset="0"/>
              </a:rPr>
              <a:t>H</a:t>
            </a:r>
            <a:r>
              <a:rPr lang="it-IT" sz="2200" baseline="30000" dirty="0" err="1">
                <a:latin typeface="Arial" charset="0"/>
              </a:rPr>
              <a:t>+</a:t>
            </a:r>
            <a:r>
              <a:rPr lang="it-IT" sz="2200" dirty="0">
                <a:latin typeface="Arial" charset="0"/>
              </a:rPr>
              <a:t>/K</a:t>
            </a:r>
            <a:r>
              <a:rPr lang="it-IT" sz="2200" baseline="30000" dirty="0">
                <a:latin typeface="Arial" charset="0"/>
              </a:rPr>
              <a:t>+</a:t>
            </a:r>
            <a:r>
              <a:rPr lang="it-IT" sz="2200" dirty="0">
                <a:latin typeface="Arial" charset="0"/>
              </a:rPr>
              <a:t>-ATPasi (pompa protonica) delle cellule parietali, sopprimendo la secrezione di protoni nel lume gastrico.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68313" y="3141663"/>
            <a:ext cx="85169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 dirty="0">
                <a:latin typeface="Arial" charset="0"/>
              </a:rPr>
              <a:t>A dosi standard (20 mg) viene inibita la pompa al 90%. Inibizione della secrezione di acido inizia dopo 1-2 h dalla somministrazione.</a:t>
            </a:r>
          </a:p>
          <a:p>
            <a:pPr algn="just"/>
            <a:r>
              <a:rPr lang="it-IT" sz="2200" dirty="0">
                <a:solidFill>
                  <a:srgbClr val="FF0000"/>
                </a:solidFill>
                <a:latin typeface="Arial" charset="0"/>
              </a:rPr>
              <a:t>Usi terapeutici</a:t>
            </a:r>
            <a:r>
              <a:rPr lang="it-IT" sz="2200" dirty="0">
                <a:latin typeface="Arial" charset="0"/>
              </a:rPr>
              <a:t>: </a:t>
            </a:r>
          </a:p>
          <a:p>
            <a:pPr algn="just"/>
            <a:r>
              <a:rPr lang="it-IT" sz="2200" dirty="0">
                <a:latin typeface="Arial" charset="0"/>
              </a:rPr>
              <a:t>trattamento a breve termine dell’esofagite erosiva e a lungo termine della sindrome di </a:t>
            </a:r>
            <a:r>
              <a:rPr lang="it-IT" sz="2200" dirty="0" err="1">
                <a:latin typeface="Arial" charset="0"/>
              </a:rPr>
              <a:t>Zollinger-Ellison</a:t>
            </a:r>
            <a:r>
              <a:rPr lang="it-IT" sz="2200" dirty="0">
                <a:latin typeface="Arial" charset="0"/>
              </a:rPr>
              <a:t>. </a:t>
            </a:r>
          </a:p>
          <a:p>
            <a:pPr algn="just"/>
            <a:r>
              <a:rPr lang="it-IT" sz="2200" dirty="0">
                <a:latin typeface="Arial" charset="0"/>
              </a:rPr>
              <a:t>Trattamento del reflusso </a:t>
            </a:r>
            <a:r>
              <a:rPr lang="it-IT" sz="2200" dirty="0" err="1">
                <a:latin typeface="Arial" charset="0"/>
              </a:rPr>
              <a:t>gastro-esofageo</a:t>
            </a:r>
            <a:r>
              <a:rPr lang="it-IT" sz="2200" dirty="0">
                <a:latin typeface="Arial" charset="0"/>
              </a:rPr>
              <a:t> (GERD). </a:t>
            </a:r>
          </a:p>
          <a:p>
            <a:pPr algn="just"/>
            <a:r>
              <a:rPr lang="it-IT" sz="2200" dirty="0">
                <a:latin typeface="Arial" charset="0"/>
              </a:rPr>
              <a:t>Gastrite iperacida, ulcera gastrica. </a:t>
            </a:r>
          </a:p>
          <a:p>
            <a:pPr algn="just"/>
            <a:r>
              <a:rPr lang="it-IT" sz="2200" dirty="0">
                <a:latin typeface="Arial" charset="0"/>
              </a:rPr>
              <a:t>Cicatrizzazione di ulcere ed erosioni. </a:t>
            </a:r>
          </a:p>
          <a:p>
            <a:pPr algn="just"/>
            <a:r>
              <a:rPr lang="it-IT" sz="2200" dirty="0">
                <a:solidFill>
                  <a:srgbClr val="7030A0"/>
                </a:solidFill>
                <a:latin typeface="Arial" charset="0"/>
              </a:rPr>
              <a:t>Trattamento di pazienti con ulcera peptica che devono continuare ad assumere FANS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8640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Struttura chimica dei farmaci inibitori della pompa protonica.</a:t>
            </a:r>
          </a:p>
        </p:txBody>
      </p:sp>
      <p:pic>
        <p:nvPicPr>
          <p:cNvPr id="27651" name="Picture 3" descr=" 06-04.jpg                                                      0019117DMacintosh HD                   BDC3011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5"/>
            <a:ext cx="8090217" cy="51125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7551" r="24210" b="41919"/>
          <a:stretch>
            <a:fillRect/>
          </a:stretch>
        </p:blipFill>
        <p:spPr bwMode="auto">
          <a:xfrm>
            <a:off x="142875" y="466725"/>
            <a:ext cx="4522788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338388" y="201613"/>
            <a:ext cx="2843212" cy="2779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79388" y="3678238"/>
            <a:ext cx="2654300" cy="299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Rectangle 18"/>
          <p:cNvSpPr>
            <a:spLocks noChangeArrowheads="1"/>
          </p:cNvSpPr>
          <p:nvPr/>
        </p:nvSpPr>
        <p:spPr bwMode="auto">
          <a:xfrm>
            <a:off x="1547813" y="2921000"/>
            <a:ext cx="2613025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1187450" y="4652963"/>
            <a:ext cx="20447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charset="0"/>
              </a:rPr>
              <a:t>ACIDO SULFENICO</a:t>
            </a:r>
          </a:p>
        </p:txBody>
      </p:sp>
      <p:sp>
        <p:nvSpPr>
          <p:cNvPr id="11271" name="Line 17"/>
          <p:cNvSpPr>
            <a:spLocks noChangeShapeType="1"/>
          </p:cNvSpPr>
          <p:nvPr/>
        </p:nvSpPr>
        <p:spPr bwMode="auto">
          <a:xfrm>
            <a:off x="1763713" y="2276475"/>
            <a:ext cx="1655762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446338" y="1989138"/>
            <a:ext cx="2486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Arial" charset="0"/>
              </a:rPr>
              <a:t>Nell’ ambiente fortemente  acido dell’apparato canalicolare della cellula parietale dello stomaco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539750" y="2817813"/>
            <a:ext cx="16176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charset="0"/>
              </a:rPr>
              <a:t>OMEPRAZOLO</a:t>
            </a:r>
          </a:p>
        </p:txBody>
      </p:sp>
      <p:sp>
        <p:nvSpPr>
          <p:cNvPr id="11274" name="Rectangle 21"/>
          <p:cNvSpPr>
            <a:spLocks noChangeArrowheads="1"/>
          </p:cNvSpPr>
          <p:nvPr/>
        </p:nvSpPr>
        <p:spPr bwMode="auto">
          <a:xfrm>
            <a:off x="4643438" y="260350"/>
            <a:ext cx="4356100" cy="64090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 sz="2000" dirty="0">
                <a:latin typeface="Arial" charset="0"/>
              </a:rPr>
              <a:t>Somministrato come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</a:rPr>
              <a:t>profarmaco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in preparazioni farmaceutiche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</a:rPr>
              <a:t>gastroresistenti</a:t>
            </a:r>
            <a:r>
              <a:rPr lang="it-IT" sz="2000" b="1" dirty="0">
                <a:latin typeface="Arial" charset="0"/>
              </a:rPr>
              <a:t>;</a:t>
            </a:r>
            <a:endParaRPr lang="it-IT" sz="20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 sz="2000" dirty="0">
                <a:latin typeface="Arial" charset="0"/>
              </a:rPr>
              <a:t>Assorbimento intestinale e distribuzione nell’organismo e nelle cellule  parietali. Secrezione nei canalicoli e attivazione per idrolisi acida. Formazione di legami covalenti con la pompa </a:t>
            </a:r>
            <a:r>
              <a:rPr lang="it-IT" sz="2000" dirty="0" err="1">
                <a:latin typeface="Arial" charset="0"/>
              </a:rPr>
              <a:t>K</a:t>
            </a:r>
            <a:r>
              <a:rPr lang="it-IT" sz="2000" baseline="30000" dirty="0" err="1">
                <a:latin typeface="Arial" charset="0"/>
              </a:rPr>
              <a:t>+</a:t>
            </a:r>
            <a:r>
              <a:rPr lang="it-IT" sz="2000" dirty="0">
                <a:latin typeface="Arial" charset="0"/>
              </a:rPr>
              <a:t>/H</a:t>
            </a:r>
            <a:r>
              <a:rPr lang="it-IT" sz="2000" baseline="30000" dirty="0">
                <a:latin typeface="Arial" charset="0"/>
              </a:rPr>
              <a:t>+</a:t>
            </a:r>
            <a:r>
              <a:rPr lang="it-IT" sz="2000" dirty="0">
                <a:latin typeface="Arial" charset="0"/>
              </a:rPr>
              <a:t>-ATPasi;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 sz="2000" dirty="0">
                <a:latin typeface="Arial" charset="0"/>
              </a:rPr>
              <a:t>L’emivita del farmaco è breve (1 h) ma l’inibizione dose–dipendente della pompa protonica è 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irreversibile</a:t>
            </a:r>
            <a:r>
              <a:rPr lang="it-IT" sz="2000" b="1" dirty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per formazione di legami disolfuro con la proteina. L’effetto scompare per sintesi di nuove molecole dell’enzima.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 sz="2000" dirty="0">
                <a:latin typeface="Arial" charset="0"/>
              </a:rPr>
              <a:t> Viene inibita la  secrezione gastrica acida sia basale che stimolata.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2684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Farmacocinetica e farmacodinamica  dei PPI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80400" cy="5445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2800" dirty="0" smtClean="0"/>
              <a:t>Somministrazione come </a:t>
            </a:r>
            <a:r>
              <a:rPr lang="it-IT" sz="2800" dirty="0" err="1" smtClean="0"/>
              <a:t>profarmaci</a:t>
            </a:r>
            <a:r>
              <a:rPr lang="it-IT" sz="2800" dirty="0" smtClean="0"/>
              <a:t> in preparazioni farmaceutiche </a:t>
            </a:r>
            <a:r>
              <a:rPr lang="it-IT" sz="2800" dirty="0" err="1" smtClean="0"/>
              <a:t>gastroresistenti</a:t>
            </a:r>
            <a:r>
              <a:rPr lang="it-IT" sz="2800" dirty="0" smtClean="0"/>
              <a:t>;</a:t>
            </a:r>
          </a:p>
          <a:p>
            <a:pPr eaLnBrk="1" hangingPunct="1"/>
            <a:r>
              <a:rPr lang="it-IT" sz="2800" dirty="0" smtClean="0"/>
              <a:t>Assorbimento intestinale e distribuzione nell’organismo e nelle cellule  parietali. Secrezione nei canalicoli e attivazione per idrolisi acida. Formazione di legami covalenti con la pompa </a:t>
            </a:r>
            <a:r>
              <a:rPr lang="it-IT" sz="2800" dirty="0" err="1" smtClean="0"/>
              <a:t>K+</a:t>
            </a:r>
            <a:r>
              <a:rPr lang="it-IT" sz="2800" dirty="0" smtClean="0"/>
              <a:t>/H+-ATPasi;</a:t>
            </a:r>
          </a:p>
          <a:p>
            <a:pPr eaLnBrk="1" hangingPunct="1"/>
            <a:r>
              <a:rPr lang="it-IT" sz="2800" dirty="0" smtClean="0"/>
              <a:t>Inibizione dose –dipendente irreversibile della pompa protonica per formazione di legami disolfuro con la proteina e quindi della secrezione gastrica acida basale e stimolata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FF0000"/>
                </a:solidFill>
                <a:latin typeface="Arial" charset="0"/>
              </a:rPr>
              <a:t>Effetti collaterali degli IPP (omeprazolo)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23963"/>
            <a:ext cx="8280400" cy="4941887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400" smtClean="0">
                <a:latin typeface="Arial" charset="0"/>
              </a:rPr>
              <a:t>Sono generalmente ben tollerati. In pochi pazienti si hanno turbe intestinali. Nausea, vomito, difficoltà digestive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smtClean="0">
                <a:latin typeface="Arial" charset="0"/>
              </a:rPr>
              <a:t>L’omeprazolo induce isoenzimi CYP450 con interferenza nel metabolismo del warfarin e della fenitoina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smtClean="0">
                <a:latin typeface="Arial" charset="0"/>
              </a:rPr>
              <a:t>L’uso prolungato può indurre atrofia gastrica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400" smtClean="0">
                <a:latin typeface="Arial" charset="0"/>
              </a:rPr>
              <a:t>Aumento della gastrina sierica: nell’uomo  1,5 volte il normale, reversibile all’interruzione della terapia. Tuttavia in studi su animali è stato riscontrata aumentata incidenza di tumori carcinoidi gastrici, probabilmente in seguito agli affetti della prolungata ipocloridria e ipergastrinemia.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l="5239" r="5239"/>
          <a:stretch>
            <a:fillRect/>
          </a:stretch>
        </p:blipFill>
        <p:spPr>
          <a:xfrm>
            <a:off x="4791693" y="0"/>
            <a:ext cx="4352307" cy="6877050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9050"/>
            <a:ext cx="4861769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Rappresentazione </a:t>
            </a:r>
            <a:r>
              <a:rPr lang="it-IT" sz="2000" dirty="0">
                <a:solidFill>
                  <a:schemeClr val="tx1"/>
                </a:solidFill>
              </a:rPr>
              <a:t>schematica dei meccanismi molecolari  per mezzo dei quali i farmaci inibitori di pompa protonica (IPP) bloccano l’attività dell’</a:t>
            </a:r>
            <a:r>
              <a:rPr lang="it-IT" sz="2000" dirty="0" err="1">
                <a:solidFill>
                  <a:schemeClr val="tx1"/>
                </a:solidFill>
              </a:rPr>
              <a:t>H</a:t>
            </a:r>
            <a:r>
              <a:rPr lang="it-IT" sz="2000" baseline="30000" dirty="0" err="1">
                <a:solidFill>
                  <a:schemeClr val="tx1"/>
                </a:solidFill>
              </a:rPr>
              <a:t>+</a:t>
            </a:r>
            <a:r>
              <a:rPr lang="it-IT" sz="2000" dirty="0">
                <a:solidFill>
                  <a:schemeClr val="tx1"/>
                </a:solidFill>
              </a:rPr>
              <a:t>/K</a:t>
            </a:r>
            <a:r>
              <a:rPr lang="it-IT" sz="2000" baseline="30000" dirty="0">
                <a:solidFill>
                  <a:schemeClr val="tx1"/>
                </a:solidFill>
              </a:rPr>
              <a:t>+</a:t>
            </a:r>
            <a:r>
              <a:rPr lang="it-IT" sz="2000" dirty="0">
                <a:solidFill>
                  <a:schemeClr val="tx1"/>
                </a:solidFill>
              </a:rPr>
              <a:t>-ATPasi a livello delle cellule parietali.</a:t>
            </a:r>
          </a:p>
        </p:txBody>
      </p:sp>
      <p:pic>
        <p:nvPicPr>
          <p:cNvPr id="29699" name="Picture 3" descr="&#10;06-05B.jpg                                                     0019117DMacintosh HD                   BDC3011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50696" cy="48951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096000" cy="533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PPI: 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Meccanismo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azione</a:t>
            </a:r>
            <a:endParaRPr lang="it-IT" altLang="it-IT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1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6480720" cy="50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99592" y="980728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Formulazione </a:t>
            </a:r>
            <a:r>
              <a:rPr lang="it-IT" sz="1400" dirty="0" err="1" smtClean="0"/>
              <a:t>gastroresistente</a:t>
            </a:r>
            <a:endParaRPr lang="it-IT" sz="1400" dirty="0"/>
          </a:p>
        </p:txBody>
      </p:sp>
      <p:cxnSp>
        <p:nvCxnSpPr>
          <p:cNvPr id="6" name="Connettore 4 5"/>
          <p:cNvCxnSpPr/>
          <p:nvPr/>
        </p:nvCxnSpPr>
        <p:spPr>
          <a:xfrm>
            <a:off x="2267744" y="1412776"/>
            <a:ext cx="576064" cy="5040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isultati immagini per farmaci antiulcera powerpoint otto"/>
          <p:cNvPicPr>
            <a:picLocks noChangeAspect="1" noChangeArrowheads="1"/>
          </p:cNvPicPr>
          <p:nvPr/>
        </p:nvPicPr>
        <p:blipFill>
          <a:blip r:embed="rId3" cstate="print"/>
          <a:srcRect l="5756" t="28462" r="74822" b="10947"/>
          <a:stretch>
            <a:fillRect/>
          </a:stretch>
        </p:blipFill>
        <p:spPr bwMode="auto">
          <a:xfrm>
            <a:off x="971600" y="2893258"/>
            <a:ext cx="1326576" cy="31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-20000" contrast="48000"/>
          </a:blip>
          <a:srcRect l="3369" r="4509" b="12830"/>
          <a:stretch>
            <a:fillRect/>
          </a:stretch>
        </p:blipFill>
        <p:spPr bwMode="auto">
          <a:xfrm>
            <a:off x="828675" y="835025"/>
            <a:ext cx="7127875" cy="565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71475" y="260350"/>
            <a:ext cx="8161338" cy="51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Fattori di rischio nella patogenesi dell’ulcera peptica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0825" y="4221163"/>
            <a:ext cx="4511675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it-IT" sz="2000"/>
              <a:t>Sebbene la patogenesi dell’ulcera peptica non sia stata completamente compresa, sono stati riconosciuti tre fattori principali</a:t>
            </a:r>
          </a:p>
          <a:p>
            <a:pPr marL="457200" indent="-457200">
              <a:buFontTx/>
              <a:buAutoNum type="arabicPeriod"/>
            </a:pPr>
            <a:r>
              <a:rPr lang="it-IT" sz="2000"/>
              <a:t>l’infezione da </a:t>
            </a:r>
            <a:r>
              <a:rPr lang="it-IT" sz="2000" i="1"/>
              <a:t>H. pylori</a:t>
            </a:r>
          </a:p>
          <a:p>
            <a:pPr marL="457200" indent="-457200">
              <a:buFontTx/>
              <a:buAutoNum type="arabicPeriod"/>
            </a:pPr>
            <a:r>
              <a:rPr lang="it-IT" sz="2000"/>
              <a:t>Aumento della secrezione di HCl</a:t>
            </a:r>
          </a:p>
          <a:p>
            <a:pPr marL="457200" indent="-457200">
              <a:buFontTx/>
              <a:buAutoNum type="arabicPeriod"/>
            </a:pPr>
            <a:r>
              <a:rPr lang="it-IT" sz="2000"/>
              <a:t> una difesa inadeguata della mucosa gastrica contro l’acidità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72" y="116632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Rappresentazione </a:t>
            </a:r>
            <a:r>
              <a:rPr lang="it-IT" sz="2000" dirty="0">
                <a:solidFill>
                  <a:schemeClr val="tx1"/>
                </a:solidFill>
              </a:rPr>
              <a:t>schematica dei meccanismi cellulari per mezzo dei quali i farmaci inibitori di pompa protonica (IPP) bloccano l’attività dell’</a:t>
            </a:r>
            <a:r>
              <a:rPr lang="it-IT" sz="2000" dirty="0" err="1">
                <a:solidFill>
                  <a:schemeClr val="tx1"/>
                </a:solidFill>
              </a:rPr>
              <a:t>H</a:t>
            </a:r>
            <a:r>
              <a:rPr lang="it-IT" sz="2000" baseline="30000" dirty="0" err="1">
                <a:solidFill>
                  <a:schemeClr val="tx1"/>
                </a:solidFill>
              </a:rPr>
              <a:t>+</a:t>
            </a:r>
            <a:r>
              <a:rPr lang="it-IT" sz="2000" dirty="0">
                <a:solidFill>
                  <a:schemeClr val="tx1"/>
                </a:solidFill>
              </a:rPr>
              <a:t>/K</a:t>
            </a:r>
            <a:r>
              <a:rPr lang="it-IT" sz="2000" baseline="30000" dirty="0">
                <a:solidFill>
                  <a:schemeClr val="tx1"/>
                </a:solidFill>
              </a:rPr>
              <a:t>+</a:t>
            </a:r>
            <a:r>
              <a:rPr lang="it-IT" sz="2000" dirty="0">
                <a:solidFill>
                  <a:schemeClr val="tx1"/>
                </a:solidFill>
              </a:rPr>
              <a:t>-ATPasi a livello delle cellule parietali.</a:t>
            </a:r>
          </a:p>
        </p:txBody>
      </p:sp>
      <p:pic>
        <p:nvPicPr>
          <p:cNvPr id="28675" name="Picture 3" descr="&#10;06-05A.jpg                                                     0019117DMacintosh HD                   BDC3011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85919" cy="51696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2400" cy="609600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PPI: 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Meccanismo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attivazione</a:t>
            </a:r>
            <a:endParaRPr lang="en-US" altLang="it-IT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052736"/>
            <a:ext cx="7696200" cy="4735512"/>
          </a:xfrm>
          <a:solidFill>
            <a:schemeClr val="bg1"/>
          </a:solidFill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t="6734" b="7071"/>
          <a:stretch>
            <a:fillRect/>
          </a:stretch>
        </p:blipFill>
        <p:spPr>
          <a:xfrm>
            <a:off x="142279" y="463142"/>
            <a:ext cx="4861769" cy="5927587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 cstate="print"/>
          <a:srcRect l="6668" t="6734" r="7621" b="7408"/>
          <a:stretch>
            <a:fillRect/>
          </a:stretch>
        </p:blipFill>
        <p:spPr>
          <a:xfrm>
            <a:off x="4860032" y="463197"/>
            <a:ext cx="4166963" cy="59043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051720" y="76562"/>
            <a:ext cx="5793574" cy="40011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PPI:  </a:t>
            </a:r>
            <a:r>
              <a:rPr lang="en-US" alt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Metabolismo</a:t>
            </a:r>
            <a:r>
              <a:rPr lang="en-US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altLang="it-IT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Pantoprazolo</a:t>
            </a:r>
            <a:r>
              <a:rPr lang="en-US" alt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it-IT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Rabeprazolo</a:t>
            </a: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5016500" cy="16891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6022467" cy="458914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100263" y="152400"/>
            <a:ext cx="5595937" cy="5191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PPI:  </a:t>
            </a:r>
            <a:r>
              <a:rPr lang="en-US" altLang="it-IT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Metabolismo</a:t>
            </a:r>
            <a:r>
              <a:rPr lang="en-US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altLang="it-IT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Rabeprazolo</a:t>
            </a:r>
            <a:endParaRPr lang="it-IT" altLang="it-IT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8" y="838207"/>
            <a:ext cx="6265799" cy="477456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462213" y="152400"/>
            <a:ext cx="4548187" cy="5191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PPI:  </a:t>
            </a:r>
            <a:r>
              <a:rPr lang="en-US" altLang="it-IT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Interazioni</a:t>
            </a:r>
            <a:r>
              <a:rPr lang="en-US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it-IT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</a:t>
            </a:r>
            <a:r>
              <a:rPr lang="en-US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it-IT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farmaci</a:t>
            </a:r>
            <a:endParaRPr lang="it-IT" altLang="it-IT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03648" y="836712"/>
            <a:ext cx="6416675" cy="27717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it-IT" sz="2200" dirty="0"/>
              <a:t>I PP </a:t>
            </a:r>
            <a:r>
              <a:rPr lang="en-US" altLang="it-IT" sz="2200" dirty="0" err="1"/>
              <a:t>inibitori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legano</a:t>
            </a:r>
            <a:r>
              <a:rPr lang="en-US" altLang="it-IT" sz="2200" dirty="0"/>
              <a:t> in </a:t>
            </a:r>
            <a:r>
              <a:rPr lang="en-US" altLang="it-IT" sz="2200" dirty="0" err="1"/>
              <a:t>misura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notevole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alle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proteine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sieriche</a:t>
            </a:r>
            <a:r>
              <a:rPr lang="en-US" altLang="it-IT" sz="2200" dirty="0"/>
              <a:t> e </a:t>
            </a:r>
            <a:r>
              <a:rPr lang="en-US" altLang="it-IT" sz="2200" dirty="0" err="1"/>
              <a:t>vengono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estesamente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trasformati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dal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sistema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enzimatico</a:t>
            </a:r>
            <a:r>
              <a:rPr lang="en-US" altLang="it-IT" sz="2200" dirty="0"/>
              <a:t> CYP</a:t>
            </a:r>
            <a:r>
              <a:rPr lang="en-US" altLang="it-IT" sz="2200" baseline="-25000" dirty="0"/>
              <a:t>450</a:t>
            </a:r>
            <a:r>
              <a:rPr lang="en-US" altLang="it-IT" sz="2200" dirty="0"/>
              <a:t> (in </a:t>
            </a:r>
            <a:r>
              <a:rPr lang="en-US" altLang="it-IT" sz="2200" dirty="0" err="1"/>
              <a:t>particolare</a:t>
            </a:r>
            <a:r>
              <a:rPr lang="en-US" altLang="it-IT" sz="2200" dirty="0"/>
              <a:t> le </a:t>
            </a:r>
            <a:r>
              <a:rPr lang="en-US" altLang="it-IT" sz="2200" dirty="0" err="1"/>
              <a:t>isoforme</a:t>
            </a:r>
            <a:r>
              <a:rPr lang="en-US" altLang="it-IT" sz="2200" dirty="0"/>
              <a:t> 2C19 e 3A4) in </a:t>
            </a:r>
            <a:r>
              <a:rPr lang="en-US" altLang="it-IT" sz="2200" dirty="0" err="1"/>
              <a:t>metaboliti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inattivi</a:t>
            </a:r>
            <a:r>
              <a:rPr lang="en-US" altLang="it-IT" sz="2200" dirty="0"/>
              <a:t>.</a:t>
            </a:r>
          </a:p>
          <a:p>
            <a:pPr>
              <a:buFontTx/>
              <a:buChar char="•"/>
            </a:pPr>
            <a:endParaRPr lang="en-US" altLang="it-IT" sz="2200" dirty="0"/>
          </a:p>
          <a:p>
            <a:pPr>
              <a:buFontTx/>
              <a:buChar char="•"/>
            </a:pPr>
            <a:r>
              <a:rPr lang="en-US" altLang="it-IT" sz="2200" dirty="0" err="1"/>
              <a:t>Alcuni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composti</a:t>
            </a:r>
            <a:r>
              <a:rPr lang="en-US" altLang="it-IT" sz="2200" dirty="0"/>
              <a:t> (</a:t>
            </a:r>
            <a:r>
              <a:rPr lang="en-US" altLang="it-IT" sz="2200" dirty="0" err="1"/>
              <a:t>specialmente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il</a:t>
            </a:r>
            <a:r>
              <a:rPr lang="en-US" altLang="it-IT" sz="2200" dirty="0"/>
              <a:t> </a:t>
            </a:r>
            <a:r>
              <a:rPr lang="en-US" altLang="it-IT" sz="2200" dirty="0" err="1"/>
              <a:t>farmaco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originario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omeprazolo</a:t>
            </a:r>
            <a:r>
              <a:rPr lang="en-US" altLang="it-IT" sz="2200" dirty="0"/>
              <a:t>) </a:t>
            </a:r>
            <a:r>
              <a:rPr lang="en-US" altLang="it-IT" sz="2200" dirty="0" err="1"/>
              <a:t>inibiscono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queste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isoforme</a:t>
            </a:r>
            <a:r>
              <a:rPr lang="en-US" altLang="it-IT" sz="2200" dirty="0"/>
              <a:t> e </a:t>
            </a:r>
            <a:r>
              <a:rPr lang="en-US" altLang="it-IT" sz="2200" dirty="0" err="1"/>
              <a:t>possono</a:t>
            </a:r>
            <a:r>
              <a:rPr lang="en-US" altLang="it-IT" sz="2200" dirty="0"/>
              <a:t> dare </a:t>
            </a:r>
            <a:r>
              <a:rPr lang="en-US" altLang="it-IT" sz="2200" dirty="0" err="1"/>
              <a:t>importanti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interazioni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farmaco-farmaco</a:t>
            </a:r>
            <a:endParaRPr lang="it-IT" altLang="it-IT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22"/>
          <a:stretch>
            <a:fillRect/>
          </a:stretch>
        </p:blipFill>
        <p:spPr>
          <a:xfrm>
            <a:off x="611560" y="375516"/>
            <a:ext cx="8190722" cy="571778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23850" y="927100"/>
            <a:ext cx="28797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327400" y="785813"/>
            <a:ext cx="56372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Sono sostanze basiche che legano i protoni.</a:t>
            </a:r>
          </a:p>
          <a:p>
            <a:r>
              <a:rPr lang="it-IT">
                <a:latin typeface="Arial" charset="0"/>
              </a:rPr>
              <a:t>L’effetto neutralizzante può essere impiegato nella terapia dell’”iperacidità” gastrica da errori dietetici, abuso di alcool etc. e nelle forme lievi di esofagite da reflusso.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19113" y="3357563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Gli antiacidi usati più comunemente sono sali di alluminio e magnesio, da soli o, preferibilmente, in associazione poiché i sali di Al provocano stipsi e quelli di Mg provocano diarrea. </a:t>
            </a:r>
          </a:p>
          <a:p>
            <a:r>
              <a:rPr lang="it-IT">
                <a:latin typeface="Arial" charset="0"/>
              </a:rPr>
              <a:t>E’ consigliabile evitare la somministrazione di altri antiacidi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539750" y="5410200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Alterando il pH gastrico e intestinale, si possono verificare interazioni con l’assorbimento di altri farmaci: intervallo di almeno 2 ore fra le somministrazioni dei farmaci.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0000"/>
                </a:solidFill>
              </a:rPr>
              <a:t>Farmaci nel trattamento delle dispepsie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8062913" cy="35353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800" b="1" smtClean="0"/>
          </a:p>
          <a:p>
            <a:pPr eaLnBrk="1" hangingPunct="1">
              <a:lnSpc>
                <a:spcPct val="80000"/>
              </a:lnSpc>
            </a:pPr>
            <a:r>
              <a:rPr lang="it-IT" b="1" smtClean="0"/>
              <a:t>Antiacidi: idrossido di alluminio + silicato (solfato) di magnesio</a:t>
            </a:r>
          </a:p>
          <a:p>
            <a:pPr eaLnBrk="1" hangingPunct="1">
              <a:lnSpc>
                <a:spcPct val="80000"/>
              </a:lnSpc>
            </a:pPr>
            <a:endParaRPr lang="it-IT" b="1" smtClean="0"/>
          </a:p>
          <a:p>
            <a:pPr eaLnBrk="1" hangingPunct="1">
              <a:lnSpc>
                <a:spcPct val="80000"/>
              </a:lnSpc>
            </a:pPr>
            <a:r>
              <a:rPr lang="it-IT" b="1" smtClean="0"/>
              <a:t>Citoprotettori: polimeri di zuccheri (sucralfato), analoghi delle prostaglandine (misoprostol)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b="1" smtClean="0"/>
          </a:p>
          <a:p>
            <a:pPr eaLnBrk="1" hangingPunct="1">
              <a:lnSpc>
                <a:spcPct val="80000"/>
              </a:lnSpc>
            </a:pPr>
            <a:endParaRPr lang="it-IT" sz="1400" smtClean="0"/>
          </a:p>
          <a:p>
            <a:pPr eaLnBrk="1" hangingPunct="1">
              <a:lnSpc>
                <a:spcPct val="80000"/>
              </a:lnSpc>
            </a:pPr>
            <a:endParaRPr lang="it-IT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7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7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700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isultati immagini per come funziona gaviscon pubblicità meg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475989" cy="3356993"/>
          </a:xfrm>
          <a:prstGeom prst="rect">
            <a:avLst/>
          </a:prstGeom>
          <a:noFill/>
        </p:spPr>
      </p:pic>
      <p:pic>
        <p:nvPicPr>
          <p:cNvPr id="3" name="Picture 6" descr="Risultati immagini per come funziona gaviscon pubblicità megl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572000" cy="3429001"/>
          </a:xfrm>
          <a:prstGeom prst="rect">
            <a:avLst/>
          </a:prstGeom>
          <a:noFill/>
        </p:spPr>
      </p:pic>
      <p:pic>
        <p:nvPicPr>
          <p:cNvPr id="72706" name="Picture 2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146" y="2852936"/>
            <a:ext cx="4506854" cy="273630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220072" y="332656"/>
            <a:ext cx="34563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Gaviscon</a:t>
            </a:r>
            <a:r>
              <a:rPr lang="it-IT" sz="2000" dirty="0" smtClean="0"/>
              <a:t>: sodio bicarbonato, calcio carbonato e alginato</a:t>
            </a: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269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267" name="AutoShape 2" descr="Risultati immagini per farmaci antiulcera powerpoint ott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1268" name="Picture 5" descr="Risultati immagini per farmaci antiulcera powerpoint o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683"/>
            <a:ext cx="8125331" cy="610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88640"/>
            <a:ext cx="8136904" cy="872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FARMACI  ANTI-ULCERA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e funziona Gavis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351106" cy="438007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331640" y="5805265"/>
            <a:ext cx="684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Vedi video su: </a:t>
            </a:r>
            <a:r>
              <a:rPr lang="it-IT" sz="1600" dirty="0" smtClean="0">
                <a:hlinkClick r:id="rId3"/>
              </a:rPr>
              <a:t>http://www.gaviscon.it/</a:t>
            </a:r>
            <a:r>
              <a:rPr lang="it-IT" sz="1600" dirty="0" err="1" smtClean="0">
                <a:hlinkClick r:id="rId3"/>
              </a:rPr>
              <a:t>i-prodotti-gaviscon</a:t>
            </a:r>
            <a:r>
              <a:rPr lang="it-IT" sz="1600" dirty="0" smtClean="0">
                <a:hlinkClick r:id="rId3"/>
              </a:rPr>
              <a:t>/</a:t>
            </a:r>
            <a:r>
              <a:rPr lang="it-IT" sz="1600" dirty="0" err="1" smtClean="0">
                <a:hlinkClick r:id="rId3"/>
              </a:rPr>
              <a:t>gaviscon</a:t>
            </a:r>
            <a:r>
              <a:rPr lang="it-IT" sz="1600" dirty="0" smtClean="0">
                <a:hlinkClick r:id="rId3"/>
              </a:rPr>
              <a:t>/</a:t>
            </a:r>
            <a:r>
              <a:rPr lang="it-IT" sz="1600" dirty="0" err="1" smtClean="0">
                <a:hlinkClick r:id="rId3"/>
              </a:rPr>
              <a:t>come-funziona-gaviscon</a:t>
            </a:r>
            <a:r>
              <a:rPr lang="it-IT" sz="1600" dirty="0" smtClean="0">
                <a:hlinkClick r:id="rId3"/>
              </a:rPr>
              <a:t>/</a:t>
            </a:r>
            <a:endParaRPr lang="it-IT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03575" y="549275"/>
            <a:ext cx="5689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latin typeface="Arial" charset="0"/>
              </a:rPr>
              <a:t>Il </a:t>
            </a:r>
            <a:r>
              <a:rPr lang="it-IT" sz="2200">
                <a:solidFill>
                  <a:srgbClr val="FF0000"/>
                </a:solidFill>
                <a:latin typeface="Arial" charset="0"/>
              </a:rPr>
              <a:t>misoprostolo</a:t>
            </a:r>
            <a:r>
              <a:rPr lang="it-IT" sz="2200">
                <a:latin typeface="Arial" charset="0"/>
              </a:rPr>
              <a:t> è un derivato prostaglandinico di origine semisintetica agonista dei recettori per le PG (EP3). Stimola la produzione di muco e inibisce la secrezione di acido sia basale che stimolata.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8496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>
                <a:latin typeface="Arial" charset="0"/>
              </a:rPr>
              <a:t>L’indicazione terapeutica principale è la </a:t>
            </a:r>
            <a:r>
              <a:rPr lang="it-IT" sz="2200" b="1">
                <a:latin typeface="Arial" charset="0"/>
              </a:rPr>
              <a:t>gastroprotezione in corso di terapia cronica con FANS</a:t>
            </a:r>
          </a:p>
          <a:p>
            <a:pPr algn="just"/>
            <a:r>
              <a:rPr lang="it-IT" sz="2200">
                <a:latin typeface="Arial" charset="0"/>
              </a:rPr>
              <a:t>Farmacocinetica: è rapidamente assorbito per os ed ha un elevato effetto di primo passaggio, con produzione di un metabolita attivo.</a:t>
            </a:r>
          </a:p>
          <a:p>
            <a:pPr algn="just"/>
            <a:r>
              <a:rPr lang="it-IT" sz="2200">
                <a:latin typeface="Arial" charset="0"/>
              </a:rPr>
              <a:t>Ha una breve emivita, la durata dell’effetto è di circa 3 ore e l’eliminazione è per via renale</a:t>
            </a:r>
          </a:p>
          <a:p>
            <a:pPr algn="just"/>
            <a:r>
              <a:rPr lang="it-IT" sz="2200">
                <a:latin typeface="Arial" charset="0"/>
              </a:rPr>
              <a:t>Effetti collaterali: diarrea e dolore addominale, che può causare la sospensione del farmaco in circa il 30% dei pazienti</a:t>
            </a:r>
          </a:p>
          <a:p>
            <a:pPr algn="just"/>
            <a:r>
              <a:rPr lang="it-IT" sz="2200">
                <a:latin typeface="Arial" charset="0"/>
              </a:rPr>
              <a:t>Assolutamente controindicato in gravidanza: provoca aborto o parto prematuro per induzione della contrattilità uterina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558800" y="620713"/>
            <a:ext cx="2506663" cy="94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660525" y="603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t-IT" altLang="it-IT">
              <a:latin typeface="Times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35896" y="116632"/>
            <a:ext cx="2068512" cy="5191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800" dirty="0"/>
              <a:t>Farmaci Vari</a:t>
            </a:r>
            <a:endParaRPr lang="it-IT" altLang="it-IT" dirty="0">
              <a:latin typeface="Times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279525" y="903288"/>
            <a:ext cx="18415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t-IT" altLang="it-IT" sz="22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43608" y="692696"/>
            <a:ext cx="7712075" cy="578643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altLang="it-IT" sz="2200" dirty="0"/>
              <a:t>Farmaci antiulcera che operano con meccanismi diversi da quelli</a:t>
            </a:r>
          </a:p>
          <a:p>
            <a:pPr algn="just"/>
            <a:r>
              <a:rPr lang="it-IT" altLang="it-IT" sz="2200" dirty="0"/>
              <a:t>finora considerati: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 err="1"/>
              <a:t>Pirenzepina</a:t>
            </a:r>
            <a:r>
              <a:rPr lang="it-IT" altLang="it-IT" sz="2200" dirty="0"/>
              <a:t> è un antimuscarinico selettivo per i recettori della mucosa gastrica: riduce la secrezione sia di </a:t>
            </a:r>
            <a:r>
              <a:rPr lang="it-IT" altLang="it-IT" sz="2200" dirty="0" err="1"/>
              <a:t>HCl</a:t>
            </a:r>
            <a:r>
              <a:rPr lang="it-IT" altLang="it-IT" sz="2200" dirty="0"/>
              <a:t> che di pepsina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 err="1"/>
              <a:t>Proglumide</a:t>
            </a:r>
            <a:r>
              <a:rPr lang="it-IT" altLang="it-IT" sz="2200" dirty="0"/>
              <a:t> è un inibitore della gastrina che riduce il volume, l’acidità ed il potere proteolitico del succo gastrico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 err="1"/>
              <a:t>Gefarnato</a:t>
            </a:r>
            <a:r>
              <a:rPr lang="it-IT" altLang="it-IT" sz="2200" dirty="0"/>
              <a:t> è un antiulceroso ad azione protettiva e trofica sulla mucosa gastrica e duodenale con meccanismo analogo a quello fisiologico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 err="1"/>
              <a:t>Misoprostolo</a:t>
            </a:r>
            <a:r>
              <a:rPr lang="it-IT" altLang="it-IT" sz="2200" dirty="0"/>
              <a:t> è un analogo sintetico della PGE1 usato come agente antisecretorio gastrico con effetti protettivi sulla mucosa gastroduodenale</a:t>
            </a:r>
          </a:p>
          <a:p>
            <a:endParaRPr lang="it-IT" altLang="it-IT" sz="2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3260725" y="319088"/>
            <a:ext cx="3429000" cy="5191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altLang="it-IT" sz="2800" dirty="0"/>
              <a:t>Farmaci Antimicrobici</a:t>
            </a: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1115616" y="1052736"/>
            <a:ext cx="7620000" cy="377666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altLang="it-IT" sz="2200" dirty="0"/>
              <a:t>La terapia ottimale dei pazienti con ulcera peptica infetti da </a:t>
            </a:r>
            <a:r>
              <a:rPr lang="it-IT" altLang="it-IT" sz="2200" i="1" dirty="0" err="1"/>
              <a:t>Helicobacter</a:t>
            </a:r>
            <a:r>
              <a:rPr lang="it-IT" altLang="it-IT" sz="2200" i="1" dirty="0"/>
              <a:t> </a:t>
            </a:r>
            <a:r>
              <a:rPr lang="it-IT" altLang="it-IT" sz="2200" i="1" dirty="0" err="1"/>
              <a:t>pylori</a:t>
            </a:r>
            <a:r>
              <a:rPr lang="it-IT" altLang="it-IT" sz="2200" dirty="0"/>
              <a:t> richiede il trattamento antimicrobico con varie associazioni di antibiotici e chemioterapici, ad es.: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/>
              <a:t>Bismuto</a:t>
            </a:r>
            <a:r>
              <a:rPr lang="it-IT" altLang="it-IT" sz="2200" dirty="0"/>
              <a:t>, </a:t>
            </a:r>
            <a:r>
              <a:rPr lang="it-IT" altLang="it-IT" sz="2200" b="1" dirty="0" err="1"/>
              <a:t>metronidazolo</a:t>
            </a:r>
            <a:r>
              <a:rPr lang="it-IT" altLang="it-IT" sz="2200" dirty="0"/>
              <a:t>, </a:t>
            </a:r>
            <a:r>
              <a:rPr lang="it-IT" altLang="it-IT" sz="2200" b="1" dirty="0"/>
              <a:t>tetraciclina</a:t>
            </a:r>
            <a:r>
              <a:rPr lang="it-IT" altLang="it-IT" sz="2200" dirty="0"/>
              <a:t> (cui spesso si aggiunge un </a:t>
            </a:r>
            <a:r>
              <a:rPr lang="it-IT" altLang="it-IT" sz="2200" b="1" dirty="0"/>
              <a:t>antisecretivo</a:t>
            </a:r>
            <a:r>
              <a:rPr lang="it-IT" altLang="it-IT" sz="2200" dirty="0"/>
              <a:t>)</a:t>
            </a:r>
          </a:p>
          <a:p>
            <a:pPr algn="just"/>
            <a:endParaRPr lang="it-IT" altLang="it-IT" sz="2200" dirty="0"/>
          </a:p>
          <a:p>
            <a:pPr algn="just">
              <a:buFontTx/>
              <a:buChar char="•"/>
            </a:pPr>
            <a:r>
              <a:rPr lang="it-IT" altLang="it-IT" sz="2200" b="1" dirty="0" err="1"/>
              <a:t>Metronidazolo</a:t>
            </a:r>
            <a:r>
              <a:rPr lang="it-IT" altLang="it-IT" sz="2200" dirty="0"/>
              <a:t>, </a:t>
            </a:r>
            <a:r>
              <a:rPr lang="it-IT" altLang="it-IT" sz="2200" b="1" dirty="0" err="1"/>
              <a:t>amossicillina</a:t>
            </a:r>
            <a:r>
              <a:rPr lang="it-IT" altLang="it-IT" sz="2200" dirty="0"/>
              <a:t> (più </a:t>
            </a:r>
            <a:r>
              <a:rPr lang="it-IT" altLang="it-IT" sz="2200" b="1" dirty="0" err="1"/>
              <a:t>omeprazolo</a:t>
            </a:r>
            <a:r>
              <a:rPr lang="it-IT" altLang="it-IT" sz="2200" dirty="0"/>
              <a:t>)</a:t>
            </a:r>
          </a:p>
          <a:p>
            <a:pPr algn="just"/>
            <a:endParaRPr lang="it-IT" altLang="it-IT" sz="2200" dirty="0"/>
          </a:p>
          <a:p>
            <a:pPr algn="just"/>
            <a:endParaRPr lang="it-IT" altLang="it-IT" sz="2200" dirty="0"/>
          </a:p>
          <a:p>
            <a:endParaRPr lang="it-IT" altLang="it-IT" sz="2200" dirty="0"/>
          </a:p>
        </p:txBody>
      </p:sp>
      <p:pic>
        <p:nvPicPr>
          <p:cNvPr id="4710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077072"/>
            <a:ext cx="1905000" cy="157956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208963" cy="955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Moderni approcci terapeutici nel trattamento farmacologico dell’ulcera peptica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6627" t="7944" r="4431"/>
          <a:stretch>
            <a:fillRect/>
          </a:stretch>
        </p:blipFill>
        <p:spPr bwMode="auto">
          <a:xfrm>
            <a:off x="5364163" y="1125538"/>
            <a:ext cx="360045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23850" y="5194300"/>
            <a:ext cx="7991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it-IT"/>
          </a:p>
          <a:p>
            <a:pPr marL="457200" indent="-457200"/>
            <a:r>
              <a:rPr lang="it-IT"/>
              <a:t>4.  Somministrazione di farmaci che proteggono la mucosa dal danno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250825" y="3676650"/>
            <a:ext cx="6626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it-IT" i="1"/>
          </a:p>
          <a:p>
            <a:pPr marL="457200" indent="-457200"/>
            <a:r>
              <a:rPr lang="it-IT"/>
              <a:t>3. Riduzione della secrezione di acido </a:t>
            </a:r>
          </a:p>
          <a:p>
            <a:pPr marL="457200" indent="-457200"/>
            <a:r>
              <a:rPr lang="it-IT"/>
              <a:t>      gastrico o neutralizzazione dell’acido dopo la sua liberazione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23850" y="2601913"/>
            <a:ext cx="4679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it-IT"/>
          </a:p>
          <a:p>
            <a:pPr marL="457200" indent="-457200"/>
            <a:r>
              <a:rPr lang="it-IT"/>
              <a:t>2. Eradicazione dell’</a:t>
            </a:r>
            <a:r>
              <a:rPr lang="it-IT" i="1"/>
              <a:t>Helicobacter pylori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50825" y="1268413"/>
            <a:ext cx="511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it-IT"/>
          </a:p>
          <a:p>
            <a:pPr marL="457200" indent="-457200">
              <a:buFontTx/>
              <a:buAutoNum type="arabicPeriod"/>
            </a:pPr>
            <a:r>
              <a:rPr lang="it-IT"/>
              <a:t>Modificare le abitudini di vita:</a:t>
            </a:r>
          </a:p>
          <a:p>
            <a:pPr marL="457200" indent="-457200"/>
            <a:r>
              <a:rPr lang="it-IT" i="1"/>
              <a:t>	Fumo, caffè, alcool, cibi speziati, ad alto contenuto lipidico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116" y="0"/>
            <a:ext cx="4861769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077200" cy="3313112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it-IT" sz="2200" smtClean="0">
                <a:latin typeface="Arial" charset="0"/>
              </a:rPr>
              <a:t>L’ Helicobacter pylori è stato descritto </a:t>
            </a:r>
          </a:p>
          <a:p>
            <a:pPr algn="just" eaLnBrk="1" hangingPunct="1">
              <a:buFontTx/>
              <a:buNone/>
            </a:pPr>
            <a:r>
              <a:rPr lang="it-IT" sz="2200" smtClean="0">
                <a:latin typeface="Arial" charset="0"/>
              </a:rPr>
              <a:t>    per la prima volta nel 1983.</a:t>
            </a:r>
          </a:p>
          <a:p>
            <a:pPr algn="just" eaLnBrk="1" hangingPunct="1"/>
            <a:r>
              <a:rPr lang="it-IT" sz="2200" smtClean="0">
                <a:latin typeface="Arial" charset="0"/>
              </a:rPr>
              <a:t>E’ un batterio Gram-negativo, microaerofilo,</a:t>
            </a:r>
          </a:p>
          <a:p>
            <a:pPr algn="just" eaLnBrk="1" hangingPunct="1">
              <a:buFontTx/>
              <a:buNone/>
            </a:pPr>
            <a:r>
              <a:rPr lang="it-IT" sz="2200" smtClean="0">
                <a:latin typeface="Arial" charset="0"/>
              </a:rPr>
              <a:t>spiraliforme, della lunghezza di circa 5 </a:t>
            </a:r>
            <a:r>
              <a:rPr lang="it-IT" sz="2200" smtClean="0">
                <a:latin typeface="Arial" charset="0"/>
                <a:sym typeface="Symbol" pitchFamily="18" charset="2"/>
              </a:rPr>
              <a:t>m, </a:t>
            </a:r>
            <a:r>
              <a:rPr lang="it-IT" sz="2200" smtClean="0">
                <a:latin typeface="Arial" charset="0"/>
              </a:rPr>
              <a:t>dotato di flagelli.</a:t>
            </a:r>
          </a:p>
          <a:p>
            <a:pPr algn="just" eaLnBrk="1" hangingPunct="1"/>
            <a:r>
              <a:rPr lang="it-IT" sz="2200" smtClean="0">
                <a:latin typeface="Arial" charset="0"/>
              </a:rPr>
              <a:t>Ha un tropismo elettivo per l’epitelio gastrico.</a:t>
            </a:r>
          </a:p>
          <a:p>
            <a:pPr algn="just" eaLnBrk="1" hangingPunct="1"/>
            <a:r>
              <a:rPr lang="it-IT" sz="2200" smtClean="0">
                <a:latin typeface="Arial" charset="0"/>
              </a:rPr>
              <a:t>Nei paesi industrializzati la prevalenza della infezione aumenta con l’età (circa il 30 % a 40 anni e circa l’80 % a 80 anni) </a:t>
            </a:r>
          </a:p>
          <a:p>
            <a:pPr lvl="2" algn="just" eaLnBrk="1" hangingPunct="1">
              <a:buFontTx/>
              <a:buNone/>
            </a:pPr>
            <a:endParaRPr lang="it-IT" sz="2200" smtClean="0">
              <a:solidFill>
                <a:srgbClr val="00FF00"/>
              </a:solidFill>
              <a:latin typeface="Arial" charset="0"/>
            </a:endParaRPr>
          </a:p>
        </p:txBody>
      </p:sp>
      <p:pic>
        <p:nvPicPr>
          <p:cNvPr id="20483" name="Picture 4" descr="Helicob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5761037" cy="1143000"/>
          </a:xfrm>
          <a:noFill/>
        </p:spPr>
        <p:txBody>
          <a:bodyPr/>
          <a:lstStyle/>
          <a:p>
            <a:pPr eaLnBrk="1" hangingPunct="1"/>
            <a:r>
              <a:rPr lang="it-IT" i="1" smtClean="0"/>
              <a:t>Helycobacter Pylori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9388" y="4365625"/>
            <a:ext cx="8569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000">
                <a:latin typeface="Arial" charset="0"/>
              </a:rPr>
              <a:t>Barry James Marshall ha dimostrato che il batterio H. pylori è la causa dell‘ulcera gastrica (confutando decenni di dottrina medica che sosteneva che le ulcere fossero causate da stress, cibo piccante ed eccesso di acido). La teoria sull'</a:t>
            </a:r>
            <a:r>
              <a:rPr lang="it-IT" sz="2000" i="1">
                <a:latin typeface="Arial" charset="0"/>
              </a:rPr>
              <a:t>H. pylori</a:t>
            </a:r>
            <a:r>
              <a:rPr lang="it-IT" sz="2000">
                <a:latin typeface="Arial" charset="0"/>
              </a:rPr>
              <a:t> fu messa in ridicolo dall'</a:t>
            </a:r>
            <a:r>
              <a:rPr lang="it-IT" sz="2000" i="1">
                <a:latin typeface="Arial" charset="0"/>
              </a:rPr>
              <a:t>establishment</a:t>
            </a:r>
            <a:r>
              <a:rPr lang="it-IT" sz="2000">
                <a:latin typeface="Arial" charset="0"/>
              </a:rPr>
              <a:t> scientifico, che non credeva che i batteri potessero vivere in un ambiente acido come quello dello stomaco. Marshall ha ottenuto per questo motivo il Premio Nobel per la Medicina nel 2005 insieme con Robin Warren.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i="1" smtClean="0"/>
              <a:t>Helycobacter Pylori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825" y="1412875"/>
            <a:ext cx="44323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75263"/>
            <a:ext cx="83534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6627" t="7944" r="4431"/>
          <a:stretch>
            <a:fillRect/>
          </a:stretch>
        </p:blipFill>
        <p:spPr bwMode="auto">
          <a:xfrm>
            <a:off x="5580063" y="908050"/>
            <a:ext cx="36004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t-IT" b="1">
                <a:solidFill>
                  <a:srgbClr val="FF0000"/>
                </a:solidFill>
              </a:rPr>
              <a:t>Eradicazione dell’</a:t>
            </a:r>
            <a:r>
              <a:rPr lang="it-IT" b="1" i="1">
                <a:solidFill>
                  <a:srgbClr val="FF0000"/>
                </a:solidFill>
              </a:rPr>
              <a:t>Helicobacter pylori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03213" y="1989138"/>
            <a:ext cx="4773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/>
              <a:t>Bisogna prima documentare la presenza del bacillo Gram-negativo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651500" y="4024313"/>
            <a:ext cx="208915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>
                <a:latin typeface="Arial" charset="0"/>
              </a:rPr>
              <a:t>Biopsia che mostra la presenza di </a:t>
            </a:r>
            <a:r>
              <a:rPr lang="it-IT" sz="1300" i="1">
                <a:latin typeface="Arial" charset="0"/>
              </a:rPr>
              <a:t>H. pylori</a:t>
            </a:r>
            <a:r>
              <a:rPr lang="it-IT" sz="1300">
                <a:latin typeface="Arial" charset="0"/>
              </a:rPr>
              <a:t> strettamente associato alla mucosa dello stomaco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23850" y="115888"/>
            <a:ext cx="8208963" cy="955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Moderni approcci terapeutici nel trattamento farmacologico dell’ulcera peptica</a:t>
            </a:r>
          </a:p>
        </p:txBody>
      </p:sp>
      <p:sp>
        <p:nvSpPr>
          <p:cNvPr id="22535" name="Rectangle 15"/>
          <p:cNvSpPr>
            <a:spLocks noChangeArrowheads="1"/>
          </p:cNvSpPr>
          <p:nvPr/>
        </p:nvSpPr>
        <p:spPr bwMode="auto">
          <a:xfrm>
            <a:off x="0" y="3357563"/>
            <a:ext cx="8820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it-IT" b="1">
                <a:solidFill>
                  <a:srgbClr val="00FF00"/>
                </a:solidFill>
              </a:rPr>
              <a:t>Metodi invasivi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Istologicamente su biopsie gastriche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Test rapido all’ureasi:</a:t>
            </a:r>
            <a:r>
              <a:rPr lang="it-IT" sz="2000" b="1"/>
              <a:t> 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Esame colturale:</a:t>
            </a:r>
            <a:r>
              <a:rPr lang="it-IT" sz="2000" b="1"/>
              <a:t>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it-IT" b="1">
                <a:solidFill>
                  <a:srgbClr val="00FF00"/>
                </a:solidFill>
              </a:rPr>
              <a:t>Metodi non invasivi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Urea breath test (UBT):</a:t>
            </a:r>
            <a:r>
              <a:rPr lang="it-IT" sz="2000" b="1"/>
              <a:t> si somministra urea marcata con C</a:t>
            </a:r>
            <a:r>
              <a:rPr lang="it-IT" sz="2000" b="1" baseline="30000"/>
              <a:t>13</a:t>
            </a:r>
            <a:r>
              <a:rPr lang="it-IT" sz="2000" b="1"/>
              <a:t> e si valuta la presenza di CO</a:t>
            </a:r>
            <a:r>
              <a:rPr lang="it-IT" sz="2000" b="1" baseline="-25000"/>
              <a:t>2</a:t>
            </a:r>
            <a:r>
              <a:rPr lang="it-IT" sz="2000" b="1"/>
              <a:t> marcata nella aria espirata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Sierologia:</a:t>
            </a:r>
            <a:r>
              <a:rPr lang="it-IT" sz="2000" b="1"/>
              <a:t> ricerca degli anticorpi specifici (IgG, IgA ed IgM) nel siero.</a:t>
            </a:r>
          </a:p>
          <a:p>
            <a:pPr marL="742950" lvl="1" indent="-285750" algn="just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it-IT" sz="2000" b="1">
                <a:solidFill>
                  <a:srgbClr val="CC0099"/>
                </a:solidFill>
              </a:rPr>
              <a:t>Ricerca degli antigeni batterici nelle feci</a:t>
            </a: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395288" y="2565400"/>
            <a:ext cx="45005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3200">
                <a:solidFill>
                  <a:srgbClr val="FF0000"/>
                </a:solidFill>
              </a:rPr>
              <a:t>come si fa la diagnosi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6627" t="7944" r="4431"/>
          <a:stretch>
            <a:fillRect/>
          </a:stretch>
        </p:blipFill>
        <p:spPr bwMode="auto">
          <a:xfrm>
            <a:off x="5580063" y="908050"/>
            <a:ext cx="36004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it-IT" b="1">
                <a:solidFill>
                  <a:srgbClr val="FF0000"/>
                </a:solidFill>
              </a:rPr>
              <a:t>Eradicazione dell’</a:t>
            </a:r>
            <a:r>
              <a:rPr lang="it-IT" b="1" i="1">
                <a:solidFill>
                  <a:srgbClr val="FF0000"/>
                </a:solidFill>
              </a:rPr>
              <a:t>Helicobacter pylori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3213" y="1989138"/>
            <a:ext cx="50609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/>
              <a:t>E’ possibile una efficace eradicazione di </a:t>
            </a:r>
            <a:r>
              <a:rPr lang="it-IT" sz="2000" i="1"/>
              <a:t>H. pylori</a:t>
            </a:r>
            <a:r>
              <a:rPr lang="it-IT" sz="2000"/>
              <a:t> con la associazione di vari farmaci antibiotici.</a:t>
            </a:r>
          </a:p>
          <a:p>
            <a:pPr algn="just"/>
            <a:r>
              <a:rPr lang="it-IT" sz="2000"/>
              <a:t>Es. ciclo di 2 settimane di terapia triplice con:</a:t>
            </a:r>
          </a:p>
          <a:p>
            <a:pPr algn="just"/>
            <a:r>
              <a:rPr lang="it-IT" sz="2000" b="1" i="1">
                <a:solidFill>
                  <a:srgbClr val="FF0000"/>
                </a:solidFill>
              </a:rPr>
              <a:t>Bismuto, metronidazolo e tetraciclina</a:t>
            </a:r>
          </a:p>
          <a:p>
            <a:pPr algn="just"/>
            <a:r>
              <a:rPr lang="it-IT" sz="2000"/>
              <a:t>Spesso si aggiunge un farmaco antisecretivo</a:t>
            </a:r>
          </a:p>
          <a:p>
            <a:pPr algn="just"/>
            <a:endParaRPr lang="it-IT" sz="2000"/>
          </a:p>
          <a:p>
            <a:pPr algn="just"/>
            <a:endParaRPr lang="it-IT" sz="2000"/>
          </a:p>
          <a:p>
            <a:pPr algn="just"/>
            <a:r>
              <a:rPr lang="it-IT" sz="2000"/>
              <a:t>Regimi di seconda linea sono rappresentati da associazioni di due farmaci antibiotici: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51500" y="4024313"/>
            <a:ext cx="208915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>
                <a:latin typeface="Arial" charset="0"/>
              </a:rPr>
              <a:t>Biopsia che mostra la presenza di </a:t>
            </a:r>
            <a:r>
              <a:rPr lang="it-IT" sz="1300" i="1">
                <a:latin typeface="Arial" charset="0"/>
              </a:rPr>
              <a:t>H. pylori</a:t>
            </a:r>
            <a:r>
              <a:rPr lang="it-IT" sz="1300">
                <a:latin typeface="Arial" charset="0"/>
              </a:rPr>
              <a:t> strettamente associato alla mucosa dello stomaco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3850" y="5157788"/>
            <a:ext cx="8640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FF0000"/>
                </a:solidFill>
              </a:rPr>
              <a:t>metromidazolo, amoxicillina o claritromicina</a:t>
            </a:r>
            <a:r>
              <a:rPr lang="it-IT" sz="2000"/>
              <a:t> con un antisecretivo (preferibilmen-te l’</a:t>
            </a:r>
            <a:r>
              <a:rPr lang="it-IT" sz="2000" b="1" i="1">
                <a:solidFill>
                  <a:srgbClr val="FF0000"/>
                </a:solidFill>
              </a:rPr>
              <a:t>omeprazolo</a:t>
            </a:r>
            <a:r>
              <a:rPr lang="it-IT" sz="2000"/>
              <a:t>). Questi regimi terapeutici portano ad un tasso di  eradicazione di circa il 90%. Difficoltà per l’eradicazione : sviluppo di resistenza agli antibatterici e/o sviluppo di forma coccoide a riposo.</a:t>
            </a:r>
            <a:endParaRPr lang="it-IT" sz="180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3850" y="115888"/>
            <a:ext cx="8208963" cy="955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Moderni approcci terapeutici nel trattamento farmacologico dell’ulcera peptica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100" y="0"/>
            <a:ext cx="5703888" cy="6742113"/>
            <a:chOff x="24" y="0"/>
            <a:chExt cx="3593" cy="4247"/>
          </a:xfrm>
        </p:grpSpPr>
        <p:pic>
          <p:nvPicPr>
            <p:cNvPr id="41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b="2280"/>
            <a:stretch>
              <a:fillRect/>
            </a:stretch>
          </p:blipFill>
          <p:spPr bwMode="auto">
            <a:xfrm>
              <a:off x="802" y="0"/>
              <a:ext cx="2815" cy="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190" y="2931"/>
              <a:ext cx="767" cy="17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>
                  <a:latin typeface="Arial" charset="0"/>
                </a:rPr>
                <a:t>PIRENZEPINA</a:t>
              </a: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4" y="2096"/>
              <a:ext cx="933" cy="17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>
                  <a:latin typeface="Arial" charset="0"/>
                </a:rPr>
                <a:t>ANTAGONISTI H2</a:t>
              </a: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146" y="1888"/>
              <a:ext cx="811" cy="17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>
                  <a:latin typeface="Arial" charset="0"/>
                </a:rPr>
                <a:t>OMEPRAZOLO</a:t>
              </a:r>
            </a:p>
          </p:txBody>
        </p:sp>
      </p:grpSp>
      <p:pic>
        <p:nvPicPr>
          <p:cNvPr id="40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5589588" y="333375"/>
            <a:ext cx="3519487" cy="5688013"/>
          </a:xfrm>
          <a:noFill/>
        </p:spPr>
      </p:pic>
      <p:sp>
        <p:nvSpPr>
          <p:cNvPr id="4100" name="Line 19"/>
          <p:cNvSpPr>
            <a:spLocks noChangeShapeType="1"/>
          </p:cNvSpPr>
          <p:nvPr/>
        </p:nvSpPr>
        <p:spPr bwMode="auto">
          <a:xfrm flipV="1">
            <a:off x="2916238" y="620713"/>
            <a:ext cx="287337" cy="287337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1" name="Line 20"/>
          <p:cNvSpPr>
            <a:spLocks noChangeShapeType="1"/>
          </p:cNvSpPr>
          <p:nvPr/>
        </p:nvSpPr>
        <p:spPr bwMode="auto">
          <a:xfrm flipV="1">
            <a:off x="2339975" y="620713"/>
            <a:ext cx="144463" cy="2159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2395538" y="3808413"/>
            <a:ext cx="1047750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Istamina</a:t>
            </a:r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2357438" y="2722563"/>
            <a:ext cx="609600" cy="346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charset="0"/>
              </a:rPr>
              <a:t>ACh</a:t>
            </a:r>
          </a:p>
        </p:txBody>
      </p:sp>
      <p:sp>
        <p:nvSpPr>
          <p:cNvPr id="4104" name="Text Box 24"/>
          <p:cNvSpPr txBox="1">
            <a:spLocks noChangeArrowheads="1"/>
          </p:cNvSpPr>
          <p:nvPr/>
        </p:nvSpPr>
        <p:spPr bwMode="auto">
          <a:xfrm>
            <a:off x="1042988" y="1719263"/>
            <a:ext cx="1298575" cy="346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charset="0"/>
              </a:rPr>
              <a:t>Nervo vago</a:t>
            </a: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auto">
          <a:xfrm>
            <a:off x="1763713" y="5464175"/>
            <a:ext cx="1019175" cy="346075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charset="0"/>
              </a:rPr>
              <a:t>Gastrina</a:t>
            </a:r>
          </a:p>
        </p:txBody>
      </p:sp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2339975" y="4338638"/>
            <a:ext cx="609600" cy="346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charset="0"/>
              </a:rPr>
              <a:t>ACh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3348038" y="4386263"/>
            <a:ext cx="547687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bg1"/>
                </a:solidFill>
                <a:latin typeface="Arial" charset="0"/>
              </a:rPr>
              <a:t>M1</a:t>
            </a:r>
          </a:p>
        </p:txBody>
      </p:sp>
      <p:sp>
        <p:nvSpPr>
          <p:cNvPr id="4108" name="Text Box 28"/>
          <p:cNvSpPr txBox="1">
            <a:spLocks noChangeArrowheads="1"/>
          </p:cNvSpPr>
          <p:nvPr/>
        </p:nvSpPr>
        <p:spPr bwMode="auto">
          <a:xfrm>
            <a:off x="3386138" y="3538538"/>
            <a:ext cx="503237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latin typeface="Arial" charset="0"/>
              </a:rPr>
              <a:t>H2</a:t>
            </a:r>
          </a:p>
        </p:txBody>
      </p:sp>
      <p:sp>
        <p:nvSpPr>
          <p:cNvPr id="4109" name="Text Box 29"/>
          <p:cNvSpPr txBox="1">
            <a:spLocks noChangeArrowheads="1"/>
          </p:cNvSpPr>
          <p:nvPr/>
        </p:nvSpPr>
        <p:spPr bwMode="auto">
          <a:xfrm>
            <a:off x="3384550" y="2741613"/>
            <a:ext cx="547688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bg1"/>
                </a:solidFill>
                <a:latin typeface="Arial" charset="0"/>
              </a:rPr>
              <a:t>M3</a:t>
            </a: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1692275" y="809625"/>
            <a:ext cx="1649413" cy="346075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latin typeface="Arial" charset="0"/>
              </a:rPr>
              <a:t>prostaglandine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71550" y="198438"/>
            <a:ext cx="7408863" cy="65833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prstShdw prst="shdw13" dist="53882" dir="13500000">
              <a:srgbClr val="FF6600">
                <a:alpha val="50000"/>
              </a:srgbClr>
            </a:prst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7632848" cy="8640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Schema </a:t>
            </a:r>
            <a:r>
              <a:rPr lang="it-IT" sz="1800" dirty="0">
                <a:solidFill>
                  <a:schemeClr val="tx1"/>
                </a:solidFill>
              </a:rPr>
              <a:t>raffigurante la regolazione fisiologica della secrezione acida gastrica</a:t>
            </a:r>
          </a:p>
        </p:txBody>
      </p:sp>
      <p:pic>
        <p:nvPicPr>
          <p:cNvPr id="3078" name="Picture 6" descr=" 06-01.jpg                                                      000C11B7Macintosh HD                   BEA7BB4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540625" cy="5470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0" name="AutoShape 2" descr="Risultati immagini per stomaco antro e lu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3933056"/>
            <a:ext cx="148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339" t="6929" r="13228" b="5669"/>
          <a:stretch>
            <a:fillRect/>
          </a:stretch>
        </p:blipFill>
        <p:spPr bwMode="auto">
          <a:xfrm>
            <a:off x="4788024" y="0"/>
            <a:ext cx="4355976" cy="3785582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6" name="Connettore 4 5"/>
          <p:cNvCxnSpPr/>
          <p:nvPr/>
        </p:nvCxnSpPr>
        <p:spPr>
          <a:xfrm rot="10800000" flipV="1">
            <a:off x="1691680" y="332656"/>
            <a:ext cx="4536504" cy="223224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08875"/>
            <a:ext cx="5339334" cy="40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l="3701" r="6662"/>
          <a:stretch>
            <a:fillRect/>
          </a:stretch>
        </p:blipFill>
        <p:spPr>
          <a:xfrm>
            <a:off x="4786039" y="-19050"/>
            <a:ext cx="4357961" cy="6877050"/>
          </a:xfrm>
          <a:prstGeom prst="rect">
            <a:avLst/>
          </a:prstGeom>
        </p:spPr>
      </p:pic>
      <p:pic>
        <p:nvPicPr>
          <p:cNvPr id="3" name="Picture 3" descr=" 06-02.jpg                                                      0019117DMacintosh HD                   BDC3011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4740527" cy="299401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26"/>
          <p:cNvSpPr txBox="1">
            <a:spLocks noChangeArrowheads="1"/>
          </p:cNvSpPr>
          <p:nvPr/>
        </p:nvSpPr>
        <p:spPr bwMode="auto">
          <a:xfrm>
            <a:off x="1331641" y="476672"/>
            <a:ext cx="7056784" cy="5191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Principali fattori causali dell’ulcera peptica</a:t>
            </a:r>
          </a:p>
        </p:txBody>
      </p:sp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1331640" y="980728"/>
            <a:ext cx="7064375" cy="200183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buFontTx/>
              <a:buChar char="•"/>
            </a:pPr>
            <a:r>
              <a:rPr lang="it-IT" altLang="it-IT" sz="2200" dirty="0"/>
              <a:t>Aumento della secrezione di </a:t>
            </a:r>
            <a:r>
              <a:rPr lang="it-IT" altLang="it-IT" sz="2200" dirty="0" err="1"/>
              <a:t>HCl</a:t>
            </a:r>
            <a:endParaRPr lang="it-IT" altLang="it-IT" sz="2200" dirty="0"/>
          </a:p>
          <a:p>
            <a:pPr>
              <a:lnSpc>
                <a:spcPct val="190000"/>
              </a:lnSpc>
              <a:buFontTx/>
              <a:buChar char="•"/>
            </a:pPr>
            <a:r>
              <a:rPr lang="it-IT" altLang="it-IT" sz="2200" dirty="0"/>
              <a:t>Insufficiente protezione della mucosa contro l’acido gastrico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it-IT" altLang="it-IT" sz="2200" dirty="0"/>
              <a:t>Infezione da </a:t>
            </a:r>
            <a:r>
              <a:rPr lang="it-IT" altLang="it-IT" sz="2200" i="1" dirty="0" err="1"/>
              <a:t>Helicobacter</a:t>
            </a:r>
            <a:r>
              <a:rPr lang="it-IT" altLang="it-IT" sz="2200" i="1" dirty="0"/>
              <a:t> </a:t>
            </a:r>
            <a:r>
              <a:rPr lang="it-IT" altLang="it-IT" sz="2200" i="1" dirty="0" err="1"/>
              <a:t>pylori</a:t>
            </a:r>
            <a:endParaRPr lang="it-IT" altLang="it-IT" sz="2200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2483768" y="3356992"/>
            <a:ext cx="44958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Farmaci antiulcera</a:t>
            </a:r>
            <a:endParaRPr kumimoji="0" lang="it-IT" altLang="it-IT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259632" y="4005064"/>
            <a:ext cx="7239000" cy="2435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it-IT" altLang="it-IT" sz="2200" dirty="0"/>
              <a:t>Farmaci antiacidi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altLang="it-IT" sz="2200" dirty="0"/>
              <a:t>H</a:t>
            </a:r>
            <a:r>
              <a:rPr lang="it-IT" altLang="it-IT" sz="2200" baseline="-20000" dirty="0"/>
              <a:t>2</a:t>
            </a:r>
            <a:r>
              <a:rPr lang="it-IT" altLang="it-IT" sz="2200" dirty="0"/>
              <a:t> antagonisti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altLang="it-IT" sz="2200" dirty="0"/>
              <a:t>Inibitori della pompa protonica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altLang="it-IT" sz="2200" dirty="0"/>
              <a:t>Farmaci vari (</a:t>
            </a:r>
            <a:r>
              <a:rPr lang="it-IT" altLang="it-IT" sz="1800" dirty="0"/>
              <a:t>antimuscarinici, </a:t>
            </a:r>
            <a:r>
              <a:rPr lang="it-IT" altLang="it-IT" sz="1800" dirty="0" err="1"/>
              <a:t>antigastrinici</a:t>
            </a:r>
            <a:r>
              <a:rPr lang="it-IT" altLang="it-IT" sz="1800" dirty="0"/>
              <a:t>, proteggenti della mucosa</a:t>
            </a:r>
            <a:r>
              <a:rPr lang="it-IT" altLang="it-IT" sz="2200" dirty="0"/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altLang="it-IT" sz="2200" dirty="0"/>
              <a:t>Farmaci antimicrobici</a:t>
            </a:r>
          </a:p>
          <a:p>
            <a:endParaRPr lang="it-IT" altLang="it-IT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2504</Words>
  <Application>Microsoft Office PowerPoint</Application>
  <PresentationFormat>Presentazione su schermo (4:3)</PresentationFormat>
  <Paragraphs>260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Diapositiva 1</vt:lpstr>
      <vt:lpstr>Fattori Difensivi</vt:lpstr>
      <vt:lpstr>Diapositiva 3</vt:lpstr>
      <vt:lpstr>Diapositiva 4</vt:lpstr>
      <vt:lpstr>Diapositiva 5</vt:lpstr>
      <vt:lpstr>Schema raffigurante la regolazione fisiologica della secrezione acida gastrica</vt:lpstr>
      <vt:lpstr>Diapositiva 7</vt:lpstr>
      <vt:lpstr>Diapositiva 8</vt:lpstr>
      <vt:lpstr>Diapositiva 9</vt:lpstr>
      <vt:lpstr>Farmaci Antiacidi</vt:lpstr>
      <vt:lpstr>Diapositiva 11</vt:lpstr>
      <vt:lpstr>Diapositiva 12</vt:lpstr>
      <vt:lpstr>Antagonisti H2 </vt:lpstr>
      <vt:lpstr>Antagonisti H2</vt:lpstr>
      <vt:lpstr>Struttura chimica degli antagonisti dei recettori istaminici H2.</vt:lpstr>
      <vt:lpstr>Antagonisti H2</vt:lpstr>
      <vt:lpstr>Diapositiva 17</vt:lpstr>
      <vt:lpstr>Diapositiva 18</vt:lpstr>
      <vt:lpstr>Diapositiva 19</vt:lpstr>
      <vt:lpstr> Antagonisti H2   </vt:lpstr>
      <vt:lpstr>Inibitori della Pompa Protonica (PPI)</vt:lpstr>
      <vt:lpstr>Diapositiva 22</vt:lpstr>
      <vt:lpstr> Struttura chimica dei farmaci inibitori della pompa protonica.</vt:lpstr>
      <vt:lpstr>Diapositiva 24</vt:lpstr>
      <vt:lpstr>Farmacocinetica e farmacodinamica  dei PPI</vt:lpstr>
      <vt:lpstr>Effetti collaterali degli IPP (omeprazolo)</vt:lpstr>
      <vt:lpstr>Diapositiva 27</vt:lpstr>
      <vt:lpstr>Rappresentazione schematica dei meccanismi molecolari  per mezzo dei quali i farmaci inibitori di pompa protonica (IPP) bloccano l’attività dell’H+/K+-ATPasi a livello delle cellule parietali.</vt:lpstr>
      <vt:lpstr>PPI:  Meccanismo di azione</vt:lpstr>
      <vt:lpstr>Rappresentazione schematica dei meccanismi cellulari per mezzo dei quali i farmaci inibitori di pompa protonica (IPP) bloccano l’attività dell’H+/K+-ATPasi a livello delle cellule parietali.</vt:lpstr>
      <vt:lpstr>PPI:  Meccanismo di attivazione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Farmaci nel trattamento delle dispepsie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Helycobacter Pylori</vt:lpstr>
      <vt:lpstr>Helycobacter Pylori</vt:lpstr>
      <vt:lpstr>Diapositiva 48</vt:lpstr>
      <vt:lpstr>Diapositiva 49</vt:lpstr>
      <vt:lpstr>Diapositiva 50</vt:lpstr>
    </vt:vector>
  </TitlesOfParts>
  <Company>Creighton Pharmacy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 Antagonists</dc:title>
  <dc:creator>Kathleen Ann Elliott</dc:creator>
  <cp:lastModifiedBy>Zorzet</cp:lastModifiedBy>
  <cp:revision>202</cp:revision>
  <cp:lastPrinted>2002-02-20T20:51:41Z</cp:lastPrinted>
  <dcterms:created xsi:type="dcterms:W3CDTF">1999-07-08T23:06:24Z</dcterms:created>
  <dcterms:modified xsi:type="dcterms:W3CDTF">2016-11-23T12:29:50Z</dcterms:modified>
</cp:coreProperties>
</file>