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9" r:id="rId3"/>
    <p:sldId id="349" r:id="rId4"/>
    <p:sldId id="388" r:id="rId5"/>
    <p:sldId id="389" r:id="rId6"/>
    <p:sldId id="390" r:id="rId7"/>
    <p:sldId id="262" r:id="rId8"/>
    <p:sldId id="382" r:id="rId9"/>
    <p:sldId id="383" r:id="rId10"/>
    <p:sldId id="384" r:id="rId11"/>
    <p:sldId id="385" r:id="rId12"/>
    <p:sldId id="275" r:id="rId13"/>
    <p:sldId id="353" r:id="rId14"/>
    <p:sldId id="355" r:id="rId15"/>
    <p:sldId id="354" r:id="rId16"/>
    <p:sldId id="347" r:id="rId17"/>
    <p:sldId id="377" r:id="rId18"/>
    <p:sldId id="272" r:id="rId19"/>
    <p:sldId id="378" r:id="rId20"/>
    <p:sldId id="356" r:id="rId21"/>
    <p:sldId id="357" r:id="rId22"/>
    <p:sldId id="387" r:id="rId23"/>
    <p:sldId id="386" r:id="rId24"/>
    <p:sldId id="358" r:id="rId25"/>
    <p:sldId id="365" r:id="rId26"/>
    <p:sldId id="366" r:id="rId27"/>
    <p:sldId id="392" r:id="rId28"/>
    <p:sldId id="368" r:id="rId29"/>
    <p:sldId id="397" r:id="rId30"/>
    <p:sldId id="395" r:id="rId31"/>
    <p:sldId id="396" r:id="rId32"/>
    <p:sldId id="398" r:id="rId33"/>
    <p:sldId id="399" r:id="rId34"/>
    <p:sldId id="369" r:id="rId35"/>
    <p:sldId id="394" r:id="rId36"/>
    <p:sldId id="370" r:id="rId37"/>
    <p:sldId id="393" r:id="rId38"/>
    <p:sldId id="371" r:id="rId39"/>
    <p:sldId id="400" r:id="rId40"/>
    <p:sldId id="372" r:id="rId41"/>
    <p:sldId id="376" r:id="rId42"/>
    <p:sldId id="289" r:id="rId43"/>
    <p:sldId id="291" r:id="rId44"/>
    <p:sldId id="294" r:id="rId45"/>
    <p:sldId id="295" r:id="rId46"/>
    <p:sldId id="296" r:id="rId47"/>
    <p:sldId id="297" r:id="rId48"/>
    <p:sldId id="299" r:id="rId49"/>
    <p:sldId id="301" r:id="rId50"/>
    <p:sldId id="303" r:id="rId51"/>
    <p:sldId id="307" r:id="rId52"/>
    <p:sldId id="313" r:id="rId53"/>
    <p:sldId id="315" r:id="rId54"/>
    <p:sldId id="317" r:id="rId55"/>
    <p:sldId id="321" r:id="rId56"/>
    <p:sldId id="324" r:id="rId57"/>
    <p:sldId id="325" r:id="rId58"/>
    <p:sldId id="327" r:id="rId59"/>
    <p:sldId id="328" r:id="rId60"/>
    <p:sldId id="329" r:id="rId61"/>
    <p:sldId id="330" r:id="rId62"/>
    <p:sldId id="332" r:id="rId63"/>
    <p:sldId id="336" r:id="rId64"/>
    <p:sldId id="337" r:id="rId65"/>
    <p:sldId id="338" r:id="rId66"/>
    <p:sldId id="339" r:id="rId67"/>
    <p:sldId id="340" r:id="rId6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901E1-0799-4FE4-A04A-AC1985CD2E1B}" type="datetimeFigureOut">
              <a:rPr lang="it-IT" smtClean="0"/>
              <a:t>22/11/2016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C8822-E440-49B6-A23D-BD9BC439DB46}"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21E715F8-477C-40B2-BE30-5AEBBE736C59}" type="slidenum">
              <a:rPr lang="en-US" sz="1200">
                <a:latin typeface="Trebuchet MS"/>
              </a:rPr>
              <a:pPr algn="r">
                <a:lnSpc>
                  <a:spcPct val="100000"/>
                </a:lnSpc>
              </a:pPr>
              <a:t>29</a:t>
            </a:fld>
            <a:endParaRPr/>
          </a:p>
        </p:txBody>
      </p:sp>
      <p:sp>
        <p:nvSpPr>
          <p:cNvPr id="425" name="TextShape 2"/>
          <p:cNvSpPr txBox="1"/>
          <p:nvPr/>
        </p:nvSpPr>
        <p:spPr>
          <a:xfrm>
            <a:off x="914400" y="4357440"/>
            <a:ext cx="5029200" cy="4066920"/>
          </a:xfrm>
          <a:prstGeom prst="rect">
            <a:avLst/>
          </a:prstGeom>
          <a:solidFill>
            <a:srgbClr val="FFFFFF"/>
          </a:solidFill>
          <a:ln w="9360">
            <a:solidFill>
              <a:srgbClr val="000000"/>
            </a:solidFill>
            <a:miter/>
          </a:ln>
        </p:spPr>
        <p:txBody>
          <a:bodyPr/>
          <a:lstStyle/>
          <a:p>
            <a:r>
              <a:rPr lang="it-IT" sz="1100">
                <a:latin typeface="Calibri"/>
              </a:rPr>
              <a:t>Pertanto, nella fisiopatologia dell’asma, dobbiamo distinguere ciò che è dovuto direttamente all’infiammazione bronchiale (l’infiltrazione cellulare, l’edema della mucosa, etc) e quello che è dovuto alla disfunzione muscolare, cioè le alterazioni della contrattilità muscolare liscia, a sua volta conseguenti all’infiammazione bronchiale ma che possono mantenersi indipendentemente dall’infiammazione.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A5FBA28D-BCD4-4A72-943A-4457207315A8}"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22/11/2016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22/11/2016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nnals.org/content/vol139/issue5_Part_1/images/large/12FF3.jpe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WordArt 5"/>
          <p:cNvSpPr>
            <a:spLocks noChangeArrowheads="1" noChangeShapeType="1" noTextEdit="1"/>
          </p:cNvSpPr>
          <p:nvPr/>
        </p:nvSpPr>
        <p:spPr bwMode="auto">
          <a:xfrm>
            <a:off x="1476375" y="2060575"/>
            <a:ext cx="6553200" cy="1657350"/>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I cortisonici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3030" t="10002" r="4041"/>
          <a:stretch>
            <a:fillRect/>
          </a:stretch>
        </p:blipFill>
        <p:spPr>
          <a:xfrm>
            <a:off x="323528" y="620688"/>
            <a:ext cx="8497382" cy="58205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3030" r="3030" b="10002"/>
          <a:stretch>
            <a:fillRect/>
          </a:stretch>
        </p:blipFill>
        <p:spPr>
          <a:xfrm>
            <a:off x="323528" y="548680"/>
            <a:ext cx="8589844" cy="58205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Text Box 5"/>
          <p:cNvSpPr txBox="1">
            <a:spLocks noChangeArrowheads="1"/>
          </p:cNvSpPr>
          <p:nvPr/>
        </p:nvSpPr>
        <p:spPr bwMode="auto">
          <a:xfrm>
            <a:off x="323850" y="333375"/>
            <a:ext cx="8532813" cy="2289175"/>
          </a:xfrm>
          <a:prstGeom prst="rect">
            <a:avLst/>
          </a:prstGeom>
          <a:noFill/>
          <a:ln w="9525">
            <a:noFill/>
            <a:miter lim="800000"/>
            <a:headEnd/>
            <a:tailEnd/>
          </a:ln>
        </p:spPr>
        <p:txBody>
          <a:bodyPr>
            <a:spAutoFit/>
          </a:bodyPr>
          <a:lstStyle/>
          <a:p>
            <a:pPr algn="just"/>
            <a:r>
              <a:rPr lang="it-IT" sz="1800" b="1">
                <a:solidFill>
                  <a:schemeClr val="bg1"/>
                </a:solidFill>
              </a:rPr>
              <a:t>I glucocorticoidi  penetrano nella cellula e si legano al loro </a:t>
            </a:r>
            <a:r>
              <a:rPr lang="it-IT" sz="1800" b="1">
                <a:solidFill>
                  <a:srgbClr val="FFFF00"/>
                </a:solidFill>
              </a:rPr>
              <a:t>recettore citoplasmatico (GR),</a:t>
            </a:r>
            <a:r>
              <a:rPr lang="it-IT" sz="1800" b="1">
                <a:solidFill>
                  <a:schemeClr val="bg1"/>
                </a:solidFill>
              </a:rPr>
              <a:t> che rilascia un gruppo molecolare tra cu le heat shock proteins HSP70 e HSP90 e altre proteine con attività kinasica. Queste complesso macromolecolare determina una serie di effetti rapidi non-trascrizionali, ovvero non correlati all’interazione con il genoma, il cui ruolo non è stato ancora completamente definito. Il complesso </a:t>
            </a:r>
            <a:r>
              <a:rPr lang="it-IT" sz="1800" b="1">
                <a:solidFill>
                  <a:srgbClr val="FFFF00"/>
                </a:solidFill>
              </a:rPr>
              <a:t>glucocorticoide-GR</a:t>
            </a:r>
            <a:r>
              <a:rPr lang="it-IT" sz="1800" b="1">
                <a:solidFill>
                  <a:schemeClr val="bg1"/>
                </a:solidFill>
              </a:rPr>
              <a:t> penetra nel nucleo e interagisce con il </a:t>
            </a:r>
            <a:r>
              <a:rPr lang="it-IT" sz="1800" b="1">
                <a:solidFill>
                  <a:srgbClr val="FFFF00"/>
                </a:solidFill>
              </a:rPr>
              <a:t>DNA</a:t>
            </a:r>
            <a:r>
              <a:rPr lang="it-IT" sz="1800" b="1">
                <a:solidFill>
                  <a:schemeClr val="bg1"/>
                </a:solidFill>
              </a:rPr>
              <a:t> attivando o inibendo la trascrizione genica, responsabile dei principali effetti farmacologici dei glucocorticoidi.</a:t>
            </a:r>
          </a:p>
        </p:txBody>
      </p:sp>
      <p:pic>
        <p:nvPicPr>
          <p:cNvPr id="198661" name="Picture 6" descr="mode-action-gc"/>
          <p:cNvPicPr>
            <a:picLocks noChangeAspect="1" noChangeArrowheads="1"/>
          </p:cNvPicPr>
          <p:nvPr/>
        </p:nvPicPr>
        <p:blipFill>
          <a:blip r:embed="rId2" cstate="print"/>
          <a:srcRect l="6299" b="4199"/>
          <a:stretch>
            <a:fillRect/>
          </a:stretch>
        </p:blipFill>
        <p:spPr bwMode="auto">
          <a:xfrm>
            <a:off x="1312863" y="2852738"/>
            <a:ext cx="6611937" cy="383698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0" y="6165850"/>
            <a:ext cx="3756025" cy="457200"/>
          </a:xfrm>
          <a:prstGeom prst="rect">
            <a:avLst/>
          </a:prstGeom>
          <a:noFill/>
          <a:ln w="9525">
            <a:noFill/>
            <a:miter lim="800000"/>
            <a:headEnd/>
            <a:tailEnd/>
          </a:ln>
          <a:effectLst/>
        </p:spPr>
        <p:txBody>
          <a:bodyPr wrap="none">
            <a:spAutoFit/>
          </a:bodyPr>
          <a:lstStyle/>
          <a:p>
            <a:r>
              <a:rPr lang="it-IT" sz="2400">
                <a:latin typeface="Times New Roman" pitchFamily="18" charset="0"/>
              </a:rPr>
              <a:t>Barnes, Nature, 402(S), 1999</a:t>
            </a:r>
          </a:p>
        </p:txBody>
      </p:sp>
      <p:sp>
        <p:nvSpPr>
          <p:cNvPr id="23556" name="Rectangle 4"/>
          <p:cNvSpPr>
            <a:spLocks noChangeArrowheads="1"/>
          </p:cNvSpPr>
          <p:nvPr/>
        </p:nvSpPr>
        <p:spPr bwMode="auto">
          <a:xfrm>
            <a:off x="3676650" y="549275"/>
            <a:ext cx="2614613" cy="431800"/>
          </a:xfrm>
          <a:prstGeom prst="rect">
            <a:avLst/>
          </a:prstGeom>
          <a:solidFill>
            <a:srgbClr val="FF0000"/>
          </a:solidFill>
          <a:ln w="9525">
            <a:solidFill>
              <a:schemeClr val="tx1"/>
            </a:solidFill>
            <a:miter lim="800000"/>
            <a:headEnd/>
            <a:tailEnd/>
          </a:ln>
          <a:effectLst/>
        </p:spPr>
        <p:txBody>
          <a:bodyPr wrap="none" anchor="ctr"/>
          <a:lstStyle/>
          <a:p>
            <a:pPr algn="ctr"/>
            <a:r>
              <a:rPr lang="it-IT" sz="2400"/>
              <a:t>Glucocorticoids</a:t>
            </a:r>
          </a:p>
        </p:txBody>
      </p:sp>
      <p:sp>
        <p:nvSpPr>
          <p:cNvPr id="23557" name="Oval 5"/>
          <p:cNvSpPr>
            <a:spLocks noChangeArrowheads="1"/>
          </p:cNvSpPr>
          <p:nvPr/>
        </p:nvSpPr>
        <p:spPr bwMode="auto">
          <a:xfrm>
            <a:off x="4040188" y="1557338"/>
            <a:ext cx="2016125" cy="863600"/>
          </a:xfrm>
          <a:prstGeom prst="ellipse">
            <a:avLst/>
          </a:prstGeom>
          <a:solidFill>
            <a:schemeClr val="accent1"/>
          </a:solidFill>
          <a:ln w="9525">
            <a:solidFill>
              <a:schemeClr val="tx1"/>
            </a:solidFill>
            <a:round/>
            <a:headEnd/>
            <a:tailEnd/>
          </a:ln>
          <a:effectLst/>
        </p:spPr>
        <p:txBody>
          <a:bodyPr wrap="none" anchor="ctr"/>
          <a:lstStyle/>
          <a:p>
            <a:endParaRPr lang="it-IT"/>
          </a:p>
        </p:txBody>
      </p:sp>
      <p:grpSp>
        <p:nvGrpSpPr>
          <p:cNvPr id="2" name="Group 6"/>
          <p:cNvGrpSpPr>
            <a:grpSpLocks/>
          </p:cNvGrpSpPr>
          <p:nvPr/>
        </p:nvGrpSpPr>
        <p:grpSpPr bwMode="auto">
          <a:xfrm>
            <a:off x="2306638" y="2709863"/>
            <a:ext cx="720725" cy="503237"/>
            <a:chOff x="3469" y="1434"/>
            <a:chExt cx="454" cy="317"/>
          </a:xfrm>
        </p:grpSpPr>
        <p:grpSp>
          <p:nvGrpSpPr>
            <p:cNvPr id="3" name="Group 7"/>
            <p:cNvGrpSpPr>
              <a:grpSpLocks/>
            </p:cNvGrpSpPr>
            <p:nvPr/>
          </p:nvGrpSpPr>
          <p:grpSpPr bwMode="auto">
            <a:xfrm rot="16200000">
              <a:off x="3424" y="1479"/>
              <a:ext cx="317" cy="227"/>
              <a:chOff x="3651" y="1933"/>
              <a:chExt cx="317" cy="227"/>
            </a:xfrm>
          </p:grpSpPr>
          <p:sp>
            <p:nvSpPr>
              <p:cNvPr id="23560" name="AutoShape 8"/>
              <p:cNvSpPr>
                <a:spLocks noChangeArrowheads="1"/>
              </p:cNvSpPr>
              <p:nvPr/>
            </p:nvSpPr>
            <p:spPr bwMode="auto">
              <a:xfrm rot="16027240">
                <a:off x="3696" y="1888"/>
                <a:ext cx="227" cy="31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anchor="ctr"/>
              <a:lstStyle/>
              <a:p>
                <a:endParaRPr lang="it-IT"/>
              </a:p>
            </p:txBody>
          </p:sp>
          <p:sp>
            <p:nvSpPr>
              <p:cNvPr id="23561" name="Oval 9"/>
              <p:cNvSpPr>
                <a:spLocks noChangeArrowheads="1"/>
              </p:cNvSpPr>
              <p:nvPr/>
            </p:nvSpPr>
            <p:spPr bwMode="auto">
              <a:xfrm flipH="1">
                <a:off x="3742" y="2024"/>
                <a:ext cx="182" cy="45"/>
              </a:xfrm>
              <a:prstGeom prst="ellipse">
                <a:avLst/>
              </a:prstGeom>
              <a:solidFill>
                <a:srgbClr val="FF0000"/>
              </a:solidFill>
              <a:ln w="9525">
                <a:solidFill>
                  <a:schemeClr val="tx1"/>
                </a:solidFill>
                <a:round/>
                <a:headEnd/>
                <a:tailEnd/>
              </a:ln>
              <a:effectLst/>
            </p:spPr>
            <p:txBody>
              <a:bodyPr wrap="none" anchor="ctr"/>
              <a:lstStyle/>
              <a:p>
                <a:endParaRPr lang="it-IT"/>
              </a:p>
            </p:txBody>
          </p:sp>
        </p:grpSp>
        <p:grpSp>
          <p:nvGrpSpPr>
            <p:cNvPr id="4" name="Group 10"/>
            <p:cNvGrpSpPr>
              <a:grpSpLocks/>
            </p:cNvGrpSpPr>
            <p:nvPr/>
          </p:nvGrpSpPr>
          <p:grpSpPr bwMode="auto">
            <a:xfrm rot="16200000">
              <a:off x="3651" y="1479"/>
              <a:ext cx="317" cy="227"/>
              <a:chOff x="3651" y="1933"/>
              <a:chExt cx="317" cy="227"/>
            </a:xfrm>
          </p:grpSpPr>
          <p:sp>
            <p:nvSpPr>
              <p:cNvPr id="23563" name="AutoShape 11"/>
              <p:cNvSpPr>
                <a:spLocks noChangeArrowheads="1"/>
              </p:cNvSpPr>
              <p:nvPr/>
            </p:nvSpPr>
            <p:spPr bwMode="auto">
              <a:xfrm rot="16027240">
                <a:off x="3696" y="1888"/>
                <a:ext cx="227" cy="31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anchor="ctr"/>
              <a:lstStyle/>
              <a:p>
                <a:endParaRPr lang="it-IT"/>
              </a:p>
            </p:txBody>
          </p:sp>
          <p:sp>
            <p:nvSpPr>
              <p:cNvPr id="23564" name="Oval 12"/>
              <p:cNvSpPr>
                <a:spLocks noChangeArrowheads="1"/>
              </p:cNvSpPr>
              <p:nvPr/>
            </p:nvSpPr>
            <p:spPr bwMode="auto">
              <a:xfrm flipH="1">
                <a:off x="3742" y="2024"/>
                <a:ext cx="182" cy="45"/>
              </a:xfrm>
              <a:prstGeom prst="ellipse">
                <a:avLst/>
              </a:prstGeom>
              <a:solidFill>
                <a:srgbClr val="FF0000"/>
              </a:solidFill>
              <a:ln w="9525">
                <a:solidFill>
                  <a:schemeClr val="tx1"/>
                </a:solidFill>
                <a:round/>
                <a:headEnd/>
                <a:tailEnd/>
              </a:ln>
              <a:effectLst/>
            </p:spPr>
            <p:txBody>
              <a:bodyPr wrap="none" anchor="ctr"/>
              <a:lstStyle/>
              <a:p>
                <a:endParaRPr lang="it-IT"/>
              </a:p>
            </p:txBody>
          </p:sp>
        </p:grpSp>
      </p:grpSp>
      <p:grpSp>
        <p:nvGrpSpPr>
          <p:cNvPr id="5" name="Group 14"/>
          <p:cNvGrpSpPr>
            <a:grpSpLocks/>
          </p:cNvGrpSpPr>
          <p:nvPr/>
        </p:nvGrpSpPr>
        <p:grpSpPr bwMode="auto">
          <a:xfrm rot="21475426">
            <a:off x="6773863" y="2779713"/>
            <a:ext cx="504825" cy="360362"/>
            <a:chOff x="3651" y="1933"/>
            <a:chExt cx="317" cy="227"/>
          </a:xfrm>
        </p:grpSpPr>
        <p:sp>
          <p:nvSpPr>
            <p:cNvPr id="23567" name="AutoShape 15"/>
            <p:cNvSpPr>
              <a:spLocks noChangeArrowheads="1"/>
            </p:cNvSpPr>
            <p:nvPr/>
          </p:nvSpPr>
          <p:spPr bwMode="auto">
            <a:xfrm rot="16027240">
              <a:off x="3696" y="1888"/>
              <a:ext cx="227" cy="31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anchor="ctr"/>
            <a:lstStyle/>
            <a:p>
              <a:endParaRPr lang="it-IT"/>
            </a:p>
          </p:txBody>
        </p:sp>
        <p:sp>
          <p:nvSpPr>
            <p:cNvPr id="23568" name="Oval 16"/>
            <p:cNvSpPr>
              <a:spLocks noChangeArrowheads="1"/>
            </p:cNvSpPr>
            <p:nvPr/>
          </p:nvSpPr>
          <p:spPr bwMode="auto">
            <a:xfrm flipH="1">
              <a:off x="3742" y="2024"/>
              <a:ext cx="182" cy="45"/>
            </a:xfrm>
            <a:prstGeom prst="ellipse">
              <a:avLst/>
            </a:prstGeom>
            <a:solidFill>
              <a:srgbClr val="FF0000"/>
            </a:solidFill>
            <a:ln w="9525">
              <a:solidFill>
                <a:schemeClr val="tx1"/>
              </a:solidFill>
              <a:round/>
              <a:headEnd/>
              <a:tailEnd/>
            </a:ln>
            <a:effectLst/>
          </p:spPr>
          <p:txBody>
            <a:bodyPr wrap="none" anchor="ctr"/>
            <a:lstStyle/>
            <a:p>
              <a:endParaRPr lang="it-IT"/>
            </a:p>
          </p:txBody>
        </p:sp>
      </p:grpSp>
      <p:sp>
        <p:nvSpPr>
          <p:cNvPr id="23569" name="AutoShape 17"/>
          <p:cNvSpPr>
            <a:spLocks noChangeArrowheads="1"/>
          </p:cNvSpPr>
          <p:nvPr/>
        </p:nvSpPr>
        <p:spPr bwMode="auto">
          <a:xfrm>
            <a:off x="6486525" y="2708275"/>
            <a:ext cx="503238" cy="504825"/>
          </a:xfrm>
          <a:prstGeom prst="moon">
            <a:avLst>
              <a:gd name="adj" fmla="val 50000"/>
            </a:avLst>
          </a:prstGeom>
          <a:solidFill>
            <a:srgbClr val="FF6600"/>
          </a:solidFill>
          <a:ln w="9525">
            <a:solidFill>
              <a:schemeClr val="tx1"/>
            </a:solidFill>
            <a:miter lim="800000"/>
            <a:headEnd/>
            <a:tailEnd/>
          </a:ln>
          <a:effectLst/>
        </p:spPr>
        <p:txBody>
          <a:bodyPr wrap="none" anchor="ctr"/>
          <a:lstStyle/>
          <a:p>
            <a:endParaRPr lang="it-IT"/>
          </a:p>
        </p:txBody>
      </p:sp>
      <p:sp>
        <p:nvSpPr>
          <p:cNvPr id="23570" name="Rectangle 18"/>
          <p:cNvSpPr>
            <a:spLocks noChangeArrowheads="1"/>
          </p:cNvSpPr>
          <p:nvPr/>
        </p:nvSpPr>
        <p:spPr bwMode="auto">
          <a:xfrm>
            <a:off x="727075" y="4894263"/>
            <a:ext cx="2232025" cy="574675"/>
          </a:xfrm>
          <a:prstGeom prst="rect">
            <a:avLst/>
          </a:prstGeom>
          <a:solidFill>
            <a:srgbClr val="FFFF99"/>
          </a:solidFill>
          <a:ln w="9525">
            <a:solidFill>
              <a:schemeClr val="tx1"/>
            </a:solidFill>
            <a:miter lim="800000"/>
            <a:headEnd/>
            <a:tailEnd/>
          </a:ln>
          <a:effectLst>
            <a:prstShdw prst="shdw13" dist="71842" dir="13500000">
              <a:srgbClr val="FC5104">
                <a:alpha val="50000"/>
              </a:srgbClr>
            </a:prstShdw>
          </a:effectLst>
        </p:spPr>
        <p:txBody>
          <a:bodyPr wrap="none" anchor="ctr"/>
          <a:lstStyle/>
          <a:p>
            <a:pPr algn="ctr"/>
            <a:r>
              <a:rPr lang="it-IT" b="1"/>
              <a:t>Anti-inflammatory </a:t>
            </a:r>
          </a:p>
          <a:p>
            <a:pPr algn="ctr"/>
            <a:r>
              <a:rPr lang="it-IT" b="1"/>
              <a:t>proteins</a:t>
            </a:r>
          </a:p>
        </p:txBody>
      </p:sp>
      <p:sp>
        <p:nvSpPr>
          <p:cNvPr id="23571" name="Line 19"/>
          <p:cNvSpPr>
            <a:spLocks noChangeShapeType="1"/>
          </p:cNvSpPr>
          <p:nvPr/>
        </p:nvSpPr>
        <p:spPr bwMode="auto">
          <a:xfrm>
            <a:off x="5011738" y="1052513"/>
            <a:ext cx="0" cy="431800"/>
          </a:xfrm>
          <a:prstGeom prst="line">
            <a:avLst/>
          </a:prstGeom>
          <a:noFill/>
          <a:ln w="38100">
            <a:solidFill>
              <a:srgbClr val="FF0000"/>
            </a:solidFill>
            <a:round/>
            <a:headEnd/>
            <a:tailEnd type="stealth" w="lg" len="lg"/>
          </a:ln>
          <a:effectLst/>
        </p:spPr>
        <p:txBody>
          <a:bodyPr/>
          <a:lstStyle/>
          <a:p>
            <a:endParaRPr lang="it-IT"/>
          </a:p>
        </p:txBody>
      </p:sp>
      <p:sp>
        <p:nvSpPr>
          <p:cNvPr id="23572" name="Line 20"/>
          <p:cNvSpPr>
            <a:spLocks noChangeShapeType="1"/>
          </p:cNvSpPr>
          <p:nvPr/>
        </p:nvSpPr>
        <p:spPr bwMode="auto">
          <a:xfrm flipH="1">
            <a:off x="3030538" y="2420938"/>
            <a:ext cx="1800225" cy="1079500"/>
          </a:xfrm>
          <a:prstGeom prst="line">
            <a:avLst/>
          </a:prstGeom>
          <a:noFill/>
          <a:ln w="38100">
            <a:solidFill>
              <a:srgbClr val="FF0000"/>
            </a:solidFill>
            <a:round/>
            <a:headEnd/>
            <a:tailEnd type="stealth" w="lg" len="lg"/>
          </a:ln>
          <a:effectLst/>
        </p:spPr>
        <p:txBody>
          <a:bodyPr/>
          <a:lstStyle/>
          <a:p>
            <a:endParaRPr lang="it-IT"/>
          </a:p>
        </p:txBody>
      </p:sp>
      <p:sp>
        <p:nvSpPr>
          <p:cNvPr id="23573" name="Line 21"/>
          <p:cNvSpPr>
            <a:spLocks noChangeShapeType="1"/>
          </p:cNvSpPr>
          <p:nvPr/>
        </p:nvSpPr>
        <p:spPr bwMode="auto">
          <a:xfrm>
            <a:off x="6488113" y="4076700"/>
            <a:ext cx="0" cy="630238"/>
          </a:xfrm>
          <a:prstGeom prst="line">
            <a:avLst/>
          </a:prstGeom>
          <a:noFill/>
          <a:ln w="38100">
            <a:solidFill>
              <a:srgbClr val="FF0000"/>
            </a:solidFill>
            <a:round/>
            <a:headEnd/>
            <a:tailEnd type="stealth" w="lg" len="lg"/>
          </a:ln>
          <a:effectLst/>
        </p:spPr>
        <p:txBody>
          <a:bodyPr/>
          <a:lstStyle/>
          <a:p>
            <a:endParaRPr lang="it-IT"/>
          </a:p>
        </p:txBody>
      </p:sp>
      <p:sp>
        <p:nvSpPr>
          <p:cNvPr id="23574" name="Line 22"/>
          <p:cNvSpPr>
            <a:spLocks noChangeShapeType="1"/>
          </p:cNvSpPr>
          <p:nvPr/>
        </p:nvSpPr>
        <p:spPr bwMode="auto">
          <a:xfrm>
            <a:off x="5264150" y="2420938"/>
            <a:ext cx="1223963" cy="1008062"/>
          </a:xfrm>
          <a:prstGeom prst="line">
            <a:avLst/>
          </a:prstGeom>
          <a:noFill/>
          <a:ln w="38100">
            <a:solidFill>
              <a:srgbClr val="FF0000"/>
            </a:solidFill>
            <a:round/>
            <a:headEnd/>
            <a:tailEnd type="stealth" w="lg" len="lg"/>
          </a:ln>
          <a:effectLst/>
        </p:spPr>
        <p:txBody>
          <a:bodyPr/>
          <a:lstStyle/>
          <a:p>
            <a:endParaRPr lang="it-IT"/>
          </a:p>
        </p:txBody>
      </p:sp>
      <p:sp>
        <p:nvSpPr>
          <p:cNvPr id="23575" name="Rectangle 23"/>
          <p:cNvSpPr>
            <a:spLocks noChangeArrowheads="1"/>
          </p:cNvSpPr>
          <p:nvPr/>
        </p:nvSpPr>
        <p:spPr bwMode="auto">
          <a:xfrm>
            <a:off x="4038600" y="1773238"/>
            <a:ext cx="1944688" cy="431800"/>
          </a:xfrm>
          <a:prstGeom prst="rect">
            <a:avLst/>
          </a:prstGeom>
          <a:noFill/>
          <a:ln w="9525">
            <a:noFill/>
            <a:miter lim="800000"/>
            <a:headEnd/>
            <a:tailEnd/>
          </a:ln>
          <a:effectLst/>
        </p:spPr>
        <p:txBody>
          <a:bodyPr wrap="none" anchor="ctr"/>
          <a:lstStyle/>
          <a:p>
            <a:pPr algn="ctr"/>
            <a:r>
              <a:rPr lang="it-IT" sz="2000"/>
              <a:t>Glucocorticoid</a:t>
            </a:r>
          </a:p>
          <a:p>
            <a:pPr algn="ctr"/>
            <a:r>
              <a:rPr lang="it-IT" sz="2000"/>
              <a:t>Receptors</a:t>
            </a:r>
          </a:p>
        </p:txBody>
      </p:sp>
      <p:sp>
        <p:nvSpPr>
          <p:cNvPr id="23576" name="Text Box 24"/>
          <p:cNvSpPr txBox="1">
            <a:spLocks noChangeArrowheads="1"/>
          </p:cNvSpPr>
          <p:nvPr/>
        </p:nvSpPr>
        <p:spPr bwMode="auto">
          <a:xfrm>
            <a:off x="5970588" y="2276475"/>
            <a:ext cx="1631950" cy="366713"/>
          </a:xfrm>
          <a:prstGeom prst="rect">
            <a:avLst/>
          </a:prstGeom>
          <a:noFill/>
          <a:ln w="9525">
            <a:noFill/>
            <a:miter lim="800000"/>
            <a:headEnd/>
            <a:tailEnd/>
          </a:ln>
          <a:effectLst/>
        </p:spPr>
        <p:txBody>
          <a:bodyPr wrap="none">
            <a:spAutoFit/>
          </a:bodyPr>
          <a:lstStyle/>
          <a:p>
            <a:r>
              <a:rPr lang="it-IT" b="1"/>
              <a:t>GR monomer</a:t>
            </a:r>
          </a:p>
        </p:txBody>
      </p:sp>
      <p:sp>
        <p:nvSpPr>
          <p:cNvPr id="23577" name="Text Box 25"/>
          <p:cNvSpPr txBox="1">
            <a:spLocks noChangeArrowheads="1"/>
          </p:cNvSpPr>
          <p:nvPr/>
        </p:nvSpPr>
        <p:spPr bwMode="auto">
          <a:xfrm>
            <a:off x="2598738" y="2276475"/>
            <a:ext cx="1212850" cy="366713"/>
          </a:xfrm>
          <a:prstGeom prst="rect">
            <a:avLst/>
          </a:prstGeom>
          <a:noFill/>
          <a:ln w="9525">
            <a:noFill/>
            <a:miter lim="800000"/>
            <a:headEnd/>
            <a:tailEnd/>
          </a:ln>
          <a:effectLst/>
        </p:spPr>
        <p:txBody>
          <a:bodyPr wrap="none">
            <a:spAutoFit/>
          </a:bodyPr>
          <a:lstStyle/>
          <a:p>
            <a:r>
              <a:rPr lang="it-IT" b="1"/>
              <a:t>GR dimer</a:t>
            </a:r>
          </a:p>
        </p:txBody>
      </p:sp>
      <p:sp>
        <p:nvSpPr>
          <p:cNvPr id="23578" name="Text Box 26"/>
          <p:cNvSpPr txBox="1">
            <a:spLocks noChangeArrowheads="1"/>
          </p:cNvSpPr>
          <p:nvPr/>
        </p:nvSpPr>
        <p:spPr bwMode="auto">
          <a:xfrm>
            <a:off x="2022475" y="3500438"/>
            <a:ext cx="1754188" cy="581025"/>
          </a:xfrm>
          <a:prstGeom prst="rect">
            <a:avLst/>
          </a:prstGeom>
          <a:noFill/>
          <a:ln w="9525">
            <a:noFill/>
            <a:miter lim="800000"/>
            <a:headEnd/>
            <a:tailEnd/>
          </a:ln>
          <a:effectLst/>
        </p:spPr>
        <p:txBody>
          <a:bodyPr wrap="none">
            <a:spAutoFit/>
          </a:bodyPr>
          <a:lstStyle/>
          <a:p>
            <a:pPr algn="ctr"/>
            <a:r>
              <a:rPr lang="it-IT" sz="1600" b="1"/>
              <a:t>DNA binding</a:t>
            </a:r>
          </a:p>
          <a:p>
            <a:pPr algn="ctr"/>
            <a:r>
              <a:rPr lang="it-IT" sz="1600" b="1"/>
              <a:t>Trans-activation</a:t>
            </a:r>
          </a:p>
        </p:txBody>
      </p:sp>
      <p:sp>
        <p:nvSpPr>
          <p:cNvPr id="23579" name="Text Box 27"/>
          <p:cNvSpPr txBox="1">
            <a:spLocks noChangeArrowheads="1"/>
          </p:cNvSpPr>
          <p:nvPr/>
        </p:nvSpPr>
        <p:spPr bwMode="auto">
          <a:xfrm>
            <a:off x="4713288" y="3500438"/>
            <a:ext cx="3529012" cy="581025"/>
          </a:xfrm>
          <a:prstGeom prst="rect">
            <a:avLst/>
          </a:prstGeom>
          <a:noFill/>
          <a:ln w="9525">
            <a:noFill/>
            <a:miter lim="800000"/>
            <a:headEnd/>
            <a:tailEnd/>
          </a:ln>
          <a:effectLst/>
        </p:spPr>
        <p:txBody>
          <a:bodyPr>
            <a:spAutoFit/>
          </a:bodyPr>
          <a:lstStyle/>
          <a:p>
            <a:r>
              <a:rPr lang="it-IT" sz="1600" b="1"/>
              <a:t>Inhibition of transcription  factors</a:t>
            </a:r>
          </a:p>
          <a:p>
            <a:r>
              <a:rPr lang="it-IT" sz="1600" b="1"/>
              <a:t>NF-kb, AP-1, … Trans-repression</a:t>
            </a:r>
          </a:p>
        </p:txBody>
      </p:sp>
      <p:sp>
        <p:nvSpPr>
          <p:cNvPr id="23580" name="Text Box 28"/>
          <p:cNvSpPr txBox="1">
            <a:spLocks noChangeArrowheads="1"/>
          </p:cNvSpPr>
          <p:nvPr/>
        </p:nvSpPr>
        <p:spPr bwMode="auto">
          <a:xfrm>
            <a:off x="3175000" y="4894263"/>
            <a:ext cx="1655763" cy="925512"/>
          </a:xfrm>
          <a:prstGeom prst="rect">
            <a:avLst/>
          </a:prstGeom>
          <a:solidFill>
            <a:srgbClr val="FFFF99"/>
          </a:solidFill>
          <a:ln w="9525">
            <a:solidFill>
              <a:schemeClr val="tx1"/>
            </a:solidFill>
            <a:miter lim="800000"/>
            <a:headEnd/>
            <a:tailEnd/>
          </a:ln>
          <a:effectLst>
            <a:prstShdw prst="shdw13" dist="71842" dir="13500000">
              <a:srgbClr val="FC5104">
                <a:alpha val="50000"/>
              </a:srgbClr>
            </a:prstShdw>
          </a:effectLst>
        </p:spPr>
        <p:txBody>
          <a:bodyPr>
            <a:spAutoFit/>
          </a:bodyPr>
          <a:lstStyle/>
          <a:p>
            <a:pPr algn="ctr"/>
            <a:r>
              <a:rPr lang="it-IT" b="1"/>
              <a:t>Side-effects</a:t>
            </a:r>
          </a:p>
          <a:p>
            <a:pPr algn="ctr"/>
            <a:r>
              <a:rPr lang="it-IT" b="1"/>
              <a:t>(metabolic, endocrine)</a:t>
            </a:r>
          </a:p>
        </p:txBody>
      </p:sp>
      <p:sp>
        <p:nvSpPr>
          <p:cNvPr id="23581" name="Text Box 29"/>
          <p:cNvSpPr txBox="1">
            <a:spLocks noChangeArrowheads="1"/>
          </p:cNvSpPr>
          <p:nvPr/>
        </p:nvSpPr>
        <p:spPr bwMode="auto">
          <a:xfrm>
            <a:off x="5195888" y="4894263"/>
            <a:ext cx="2592387" cy="1200150"/>
          </a:xfrm>
          <a:prstGeom prst="rect">
            <a:avLst/>
          </a:prstGeom>
          <a:solidFill>
            <a:srgbClr val="FFFF99"/>
          </a:solidFill>
          <a:ln w="9525">
            <a:solidFill>
              <a:schemeClr val="tx1"/>
            </a:solidFill>
            <a:miter lim="800000"/>
            <a:headEnd/>
            <a:tailEnd/>
          </a:ln>
          <a:effectLst>
            <a:prstShdw prst="shdw13" dist="71842" dir="13500000">
              <a:srgbClr val="FC5104">
                <a:alpha val="50000"/>
              </a:srgbClr>
            </a:prstShdw>
          </a:effectLst>
        </p:spPr>
        <p:txBody>
          <a:bodyPr>
            <a:spAutoFit/>
          </a:bodyPr>
          <a:lstStyle/>
          <a:p>
            <a:pPr algn="ctr"/>
            <a:r>
              <a:rPr lang="it-IT" b="1"/>
              <a:t>Inflammatory proteins cytokines, enzymes, adhesion molecules…</a:t>
            </a:r>
          </a:p>
        </p:txBody>
      </p:sp>
      <p:sp>
        <p:nvSpPr>
          <p:cNvPr id="23582" name="Line 30"/>
          <p:cNvSpPr>
            <a:spLocks noChangeShapeType="1"/>
          </p:cNvSpPr>
          <p:nvPr/>
        </p:nvSpPr>
        <p:spPr bwMode="auto">
          <a:xfrm flipH="1">
            <a:off x="1833563" y="4051300"/>
            <a:ext cx="809625" cy="709613"/>
          </a:xfrm>
          <a:prstGeom prst="line">
            <a:avLst/>
          </a:prstGeom>
          <a:noFill/>
          <a:ln w="38100">
            <a:solidFill>
              <a:srgbClr val="FF0000"/>
            </a:solidFill>
            <a:round/>
            <a:headEnd/>
            <a:tailEnd type="stealth" w="lg" len="lg"/>
          </a:ln>
          <a:effectLst/>
        </p:spPr>
        <p:txBody>
          <a:bodyPr/>
          <a:lstStyle/>
          <a:p>
            <a:endParaRPr lang="it-IT"/>
          </a:p>
        </p:txBody>
      </p:sp>
      <p:sp>
        <p:nvSpPr>
          <p:cNvPr id="23583" name="Line 31"/>
          <p:cNvSpPr>
            <a:spLocks noChangeShapeType="1"/>
          </p:cNvSpPr>
          <p:nvPr/>
        </p:nvSpPr>
        <p:spPr bwMode="auto">
          <a:xfrm>
            <a:off x="3005138" y="4083050"/>
            <a:ext cx="635000" cy="657225"/>
          </a:xfrm>
          <a:prstGeom prst="line">
            <a:avLst/>
          </a:prstGeom>
          <a:noFill/>
          <a:ln w="38100">
            <a:solidFill>
              <a:srgbClr val="FF0000"/>
            </a:solidFill>
            <a:round/>
            <a:headEnd/>
            <a:tailEnd type="stealth" w="lg" len="lg"/>
          </a:ln>
          <a:effectLst/>
        </p:spPr>
        <p:txBody>
          <a:bodyPr/>
          <a:lstStyle/>
          <a:p>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90550" y="304800"/>
            <a:ext cx="7696200" cy="914400"/>
          </a:xfrm>
          <a:prstGeom prst="rect">
            <a:avLst/>
          </a:prstGeom>
          <a:noFill/>
          <a:ln w="9525">
            <a:noFill/>
            <a:miter lim="800000"/>
            <a:headEnd/>
            <a:tailEnd/>
          </a:ln>
          <a:effectLst/>
        </p:spPr>
        <p:txBody>
          <a:bodyPr anchor="ctr"/>
          <a:lstStyle/>
          <a:p>
            <a:pPr algn="ctr"/>
            <a:r>
              <a:rPr lang="it-IT" sz="3600" b="1">
                <a:solidFill>
                  <a:srgbClr val="00CC00"/>
                </a:solidFill>
                <a:effectLst>
                  <a:outerShdw blurRad="38100" dist="38100" dir="2700000" algn="tl">
                    <a:srgbClr val="C0C0C0"/>
                  </a:outerShdw>
                </a:effectLst>
              </a:rPr>
              <a:t>Glucocorticoid-regulated genes</a:t>
            </a:r>
          </a:p>
        </p:txBody>
      </p:sp>
      <p:sp>
        <p:nvSpPr>
          <p:cNvPr id="44038" name="Text Box 6"/>
          <p:cNvSpPr txBox="1">
            <a:spLocks noChangeArrowheads="1"/>
          </p:cNvSpPr>
          <p:nvPr/>
        </p:nvSpPr>
        <p:spPr bwMode="auto">
          <a:xfrm>
            <a:off x="684213" y="1420813"/>
            <a:ext cx="8093075" cy="4841875"/>
          </a:xfrm>
          <a:prstGeom prst="rect">
            <a:avLst/>
          </a:prstGeom>
          <a:noFill/>
          <a:ln w="9525">
            <a:noFill/>
            <a:miter lim="800000"/>
            <a:headEnd/>
            <a:tailEnd/>
          </a:ln>
          <a:effectLst/>
        </p:spPr>
        <p:txBody>
          <a:bodyPr>
            <a:spAutoFit/>
          </a:bodyPr>
          <a:lstStyle/>
          <a:p>
            <a:pPr marL="457200" indent="-457200"/>
            <a:endParaRPr lang="it-IT" sz="2400" b="1"/>
          </a:p>
          <a:p>
            <a:pPr marL="457200" indent="-457200">
              <a:buFontTx/>
              <a:buAutoNum type="alphaLcParenR" startAt="2"/>
            </a:pPr>
            <a:r>
              <a:rPr lang="it-IT" sz="2400" b="1" u="sng"/>
              <a:t>Decreased gene transcription</a:t>
            </a:r>
          </a:p>
          <a:p>
            <a:pPr marL="457200" indent="-457200">
              <a:buFontTx/>
              <a:buChar char="•"/>
            </a:pPr>
            <a:r>
              <a:rPr lang="it-IT" sz="2400" b="1"/>
              <a:t>Cytokines (IL-1, IL-2, IL-3, IL-4, IL-5, IL-6, IL-8, IL-11, IL-13, TNF-</a:t>
            </a:r>
            <a:r>
              <a:rPr lang="it-IT" sz="2400" b="1">
                <a:latin typeface="Symbol" pitchFamily="18" charset="2"/>
              </a:rPr>
              <a:t>a</a:t>
            </a:r>
            <a:r>
              <a:rPr lang="it-IT" sz="2400" b="1"/>
              <a:t>, GM-CSF, SCF)</a:t>
            </a:r>
          </a:p>
          <a:p>
            <a:pPr marL="457200" indent="-457200">
              <a:buFontTx/>
              <a:buChar char="•"/>
            </a:pPr>
            <a:r>
              <a:rPr lang="it-IT" sz="2400" b="1"/>
              <a:t>Chemokines (RANTES, eotaxin, MIP-1</a:t>
            </a:r>
            <a:r>
              <a:rPr lang="it-IT" sz="2400" b="1">
                <a:latin typeface="Symbol" pitchFamily="18" charset="2"/>
              </a:rPr>
              <a:t>a</a:t>
            </a:r>
            <a:r>
              <a:rPr lang="it-IT" sz="2400" b="1"/>
              <a:t>, MIP-1, MCP-3, MCP-4</a:t>
            </a:r>
          </a:p>
          <a:p>
            <a:pPr marL="457200" indent="-457200">
              <a:buFontTx/>
              <a:buChar char="•"/>
            </a:pPr>
            <a:r>
              <a:rPr lang="it-IT" sz="2400" b="1"/>
              <a:t>Enzymes (iNOS, COX-2, cPLA2, HDC)</a:t>
            </a:r>
          </a:p>
          <a:p>
            <a:pPr marL="457200" indent="-457200">
              <a:buFontTx/>
              <a:buChar char="•"/>
            </a:pPr>
            <a:r>
              <a:rPr lang="it-IT" sz="2400" b="1"/>
              <a:t>Adhesion molecules (ICAM-1, VCAM-1)</a:t>
            </a:r>
          </a:p>
          <a:p>
            <a:pPr marL="457200" indent="-457200">
              <a:buFontTx/>
              <a:buChar char="•"/>
            </a:pPr>
            <a:r>
              <a:rPr lang="it-IT" sz="2400" b="1"/>
              <a:t>Receptors (Bradikynin-2R, Tachykinin NK</a:t>
            </a:r>
            <a:r>
              <a:rPr lang="it-IT" sz="2400" b="1" baseline="-25000"/>
              <a:t>1</a:t>
            </a:r>
            <a:r>
              <a:rPr lang="it-IT" sz="2400" b="1"/>
              <a:t>R and NK</a:t>
            </a:r>
            <a:r>
              <a:rPr lang="it-IT" sz="2400" b="1" baseline="-25000"/>
              <a:t>2</a:t>
            </a:r>
            <a:r>
              <a:rPr lang="it-IT" sz="2400" b="1"/>
              <a:t>R)</a:t>
            </a:r>
          </a:p>
          <a:p>
            <a:pPr marL="457200" indent="-457200"/>
            <a:endParaRPr lang="it-IT" b="1"/>
          </a:p>
          <a:p>
            <a:pPr marL="457200" indent="-457200"/>
            <a:endParaRPr lang="it-IT" b="1">
              <a:latin typeface="Times New Roman" pitchFamily="18" charset="0"/>
            </a:endParaRPr>
          </a:p>
          <a:p>
            <a:pPr marL="457200" indent="-457200"/>
            <a:r>
              <a:rPr lang="it-IT" b="1">
                <a:latin typeface="Times New Roman" pitchFamily="18" charset="0"/>
              </a:rPr>
              <a:t>From: Barnes et al., </a:t>
            </a:r>
            <a:r>
              <a:rPr lang="it-IT" i="1">
                <a:latin typeface="Times New Roman" pitchFamily="18" charset="0"/>
              </a:rPr>
              <a:t>Ann. Int. Med.,</a:t>
            </a:r>
            <a:r>
              <a:rPr lang="it-IT">
                <a:latin typeface="Times New Roman" pitchFamily="18" charset="0"/>
              </a:rPr>
              <a:t> </a:t>
            </a:r>
            <a:r>
              <a:rPr lang="it-IT" b="1">
                <a:latin typeface="Times New Roman" pitchFamily="18" charset="0"/>
              </a:rPr>
              <a:t>139, </a:t>
            </a:r>
            <a:r>
              <a:rPr lang="it-IT">
                <a:latin typeface="Times New Roman" pitchFamily="18" charset="0"/>
              </a:rPr>
              <a:t>359-370, 2003, adapted</a:t>
            </a:r>
          </a:p>
          <a:p>
            <a:pPr marL="457200" indent="-457200"/>
            <a:endParaRPr lang="it-IT"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178" name="Rectangle 10"/>
          <p:cNvSpPr>
            <a:spLocks noChangeArrowheads="1"/>
          </p:cNvSpPr>
          <p:nvPr/>
        </p:nvSpPr>
        <p:spPr bwMode="auto">
          <a:xfrm>
            <a:off x="590550" y="304800"/>
            <a:ext cx="7696200" cy="914400"/>
          </a:xfrm>
          <a:prstGeom prst="rect">
            <a:avLst/>
          </a:prstGeom>
          <a:noFill/>
          <a:ln w="9525">
            <a:noFill/>
            <a:miter lim="800000"/>
            <a:headEnd/>
            <a:tailEnd/>
          </a:ln>
          <a:effectLst/>
        </p:spPr>
        <p:txBody>
          <a:bodyPr anchor="ctr"/>
          <a:lstStyle/>
          <a:p>
            <a:pPr algn="ctr"/>
            <a:r>
              <a:rPr lang="it-IT" sz="3600" b="1">
                <a:solidFill>
                  <a:srgbClr val="00CC00"/>
                </a:solidFill>
                <a:effectLst>
                  <a:outerShdw blurRad="38100" dist="38100" dir="2700000" algn="tl">
                    <a:srgbClr val="C0C0C0"/>
                  </a:outerShdw>
                </a:effectLst>
              </a:rPr>
              <a:t>Glucocorticoid-regulated genes</a:t>
            </a:r>
          </a:p>
        </p:txBody>
      </p:sp>
      <p:sp>
        <p:nvSpPr>
          <p:cNvPr id="7179" name="Text Box 11"/>
          <p:cNvSpPr txBox="1">
            <a:spLocks noChangeArrowheads="1"/>
          </p:cNvSpPr>
          <p:nvPr/>
        </p:nvSpPr>
        <p:spPr bwMode="auto">
          <a:xfrm>
            <a:off x="550863" y="1206500"/>
            <a:ext cx="8093075" cy="4637088"/>
          </a:xfrm>
          <a:prstGeom prst="rect">
            <a:avLst/>
          </a:prstGeom>
          <a:noFill/>
          <a:ln w="9525">
            <a:noFill/>
            <a:miter lim="800000"/>
            <a:headEnd/>
            <a:tailEnd/>
          </a:ln>
          <a:effectLst/>
        </p:spPr>
        <p:txBody>
          <a:bodyPr>
            <a:spAutoFit/>
          </a:bodyPr>
          <a:lstStyle/>
          <a:p>
            <a:pPr marL="457200" indent="-457200">
              <a:buFontTx/>
              <a:buAutoNum type="alphaLcParenR"/>
            </a:pPr>
            <a:r>
              <a:rPr lang="it-IT" sz="2800" b="1" u="sng"/>
              <a:t>Increased gene trascription</a:t>
            </a:r>
          </a:p>
          <a:p>
            <a:pPr marL="457200" indent="-457200">
              <a:buFontTx/>
              <a:buChar char="•"/>
            </a:pPr>
            <a:r>
              <a:rPr lang="it-IT" sz="2800" b="1"/>
              <a:t>Lipocortin-1 (annexin-1, a PLA2 inhibitor)</a:t>
            </a:r>
          </a:p>
          <a:p>
            <a:pPr marL="457200" indent="-457200">
              <a:buFontTx/>
              <a:buChar char="•"/>
            </a:pPr>
            <a:r>
              <a:rPr lang="it-IT" sz="2800" b="1"/>
              <a:t> </a:t>
            </a:r>
            <a:r>
              <a:rPr lang="it-IT" sz="2800" b="1">
                <a:latin typeface="Symbol" pitchFamily="18" charset="2"/>
              </a:rPr>
              <a:t>b</a:t>
            </a:r>
            <a:r>
              <a:rPr lang="it-IT" sz="2800" b="1"/>
              <a:t>2-adrenoceptor</a:t>
            </a:r>
          </a:p>
          <a:p>
            <a:pPr marL="457200" indent="-457200">
              <a:buFontTx/>
              <a:buChar char="•"/>
            </a:pPr>
            <a:r>
              <a:rPr lang="it-IT" sz="2800" b="1"/>
              <a:t>Secretory leucocyte inhibitory protein </a:t>
            </a:r>
          </a:p>
          <a:p>
            <a:pPr marL="457200" indent="-457200">
              <a:buFontTx/>
              <a:buChar char="•"/>
            </a:pPr>
            <a:r>
              <a:rPr lang="it-IT" sz="2800" b="1"/>
              <a:t>Clara cell protein (CC10, a PLA2 inhibitor)</a:t>
            </a:r>
          </a:p>
          <a:p>
            <a:pPr marL="457200" indent="-457200">
              <a:buFontTx/>
              <a:buChar char="•"/>
            </a:pPr>
            <a:r>
              <a:rPr lang="it-IT" sz="2800" b="1"/>
              <a:t>IL-1R2 (decoy receptor)</a:t>
            </a:r>
          </a:p>
          <a:p>
            <a:pPr marL="457200" indent="-457200">
              <a:buFontTx/>
              <a:buChar char="•"/>
            </a:pPr>
            <a:r>
              <a:rPr lang="it-IT" sz="2800" b="1"/>
              <a:t>IL-1ra (IL-1 receptor antagonist)</a:t>
            </a:r>
          </a:p>
          <a:p>
            <a:pPr marL="457200" indent="-457200">
              <a:buFontTx/>
              <a:buChar char="•"/>
            </a:pPr>
            <a:r>
              <a:rPr lang="it-IT" sz="2800" b="1"/>
              <a:t>IkB-</a:t>
            </a:r>
            <a:r>
              <a:rPr lang="it-IT" sz="2800" b="1">
                <a:latin typeface="Symbol" pitchFamily="18" charset="2"/>
              </a:rPr>
              <a:t>a</a:t>
            </a:r>
            <a:r>
              <a:rPr lang="it-IT" sz="2800" b="1"/>
              <a:t> (NF-kB inhibitor)</a:t>
            </a:r>
          </a:p>
          <a:p>
            <a:pPr marL="457200" indent="-457200"/>
            <a:endParaRPr lang="it-IT" sz="2800" b="1"/>
          </a:p>
          <a:p>
            <a:pPr marL="457200" indent="-457200">
              <a:buFontTx/>
              <a:buChar char="•"/>
            </a:pPr>
            <a:endParaRPr lang="it-IT" sz="2800" b="1">
              <a:latin typeface="Times New Roman" pitchFamily="18" charset="0"/>
            </a:endParaRPr>
          </a:p>
          <a:p>
            <a:pPr marL="457200" indent="-457200"/>
            <a:r>
              <a:rPr lang="it-IT" b="1">
                <a:latin typeface="Times New Roman" pitchFamily="18" charset="0"/>
              </a:rPr>
              <a:t>From: Barnes et al., </a:t>
            </a:r>
            <a:r>
              <a:rPr lang="it-IT" i="1">
                <a:latin typeface="Times New Roman" pitchFamily="18" charset="0"/>
              </a:rPr>
              <a:t>Ann. Int. Med.,</a:t>
            </a:r>
            <a:r>
              <a:rPr lang="it-IT">
                <a:latin typeface="Times New Roman" pitchFamily="18" charset="0"/>
              </a:rPr>
              <a:t> </a:t>
            </a:r>
            <a:r>
              <a:rPr lang="it-IT" b="1">
                <a:latin typeface="Times New Roman" pitchFamily="18" charset="0"/>
              </a:rPr>
              <a:t>139, </a:t>
            </a:r>
            <a:r>
              <a:rPr lang="it-IT">
                <a:latin typeface="Times New Roman" pitchFamily="18" charset="0"/>
              </a:rPr>
              <a:t>359-370, 2003, adapted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Risultati immagini per meccanismo azione antinfiammatoria glucocorticoidi"/>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meccanismo antinfiammatorio glucocorticoidi lipocortina"/>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4213" y="620713"/>
            <a:ext cx="7772400" cy="1143000"/>
          </a:xfrm>
        </p:spPr>
        <p:txBody>
          <a:bodyPr/>
          <a:lstStyle/>
          <a:p>
            <a:r>
              <a:rPr lang="it-IT" sz="4000">
                <a:solidFill>
                  <a:srgbClr val="FFFF00"/>
                </a:solidFill>
              </a:rPr>
              <a:t>AZIONE ANTINFIAMMATORIA</a:t>
            </a:r>
          </a:p>
        </p:txBody>
      </p:sp>
      <p:sp>
        <p:nvSpPr>
          <p:cNvPr id="173059" name="Rectangle 3"/>
          <p:cNvSpPr>
            <a:spLocks noGrp="1" noChangeArrowheads="1"/>
          </p:cNvSpPr>
          <p:nvPr>
            <p:ph type="body" idx="1"/>
          </p:nvPr>
        </p:nvSpPr>
        <p:spPr>
          <a:noFill/>
        </p:spPr>
        <p:txBody>
          <a:bodyPr/>
          <a:lstStyle/>
          <a:p>
            <a:pPr>
              <a:lnSpc>
                <a:spcPct val="90000"/>
              </a:lnSpc>
            </a:pPr>
            <a:r>
              <a:rPr lang="it-IT" sz="2800" dirty="0">
                <a:solidFill>
                  <a:srgbClr val="FFFF00"/>
                </a:solidFill>
              </a:rPr>
              <a:t>Diminuiscono arrossamento, gonfiore ed edema</a:t>
            </a:r>
          </a:p>
          <a:p>
            <a:pPr>
              <a:lnSpc>
                <a:spcPct val="90000"/>
              </a:lnSpc>
            </a:pPr>
            <a:r>
              <a:rPr lang="it-IT" sz="2800" dirty="0">
                <a:solidFill>
                  <a:srgbClr val="FFFF00"/>
                </a:solidFill>
              </a:rPr>
              <a:t>Inibiscono la migrazione dei monociti</a:t>
            </a:r>
          </a:p>
          <a:p>
            <a:pPr>
              <a:lnSpc>
                <a:spcPct val="90000"/>
              </a:lnSpc>
            </a:pPr>
            <a:r>
              <a:rPr lang="it-IT" sz="2800" dirty="0">
                <a:solidFill>
                  <a:srgbClr val="FFFF00"/>
                </a:solidFill>
              </a:rPr>
              <a:t>Riducono i linfociti circolanti</a:t>
            </a:r>
          </a:p>
          <a:p>
            <a:pPr>
              <a:lnSpc>
                <a:spcPct val="90000"/>
              </a:lnSpc>
            </a:pPr>
            <a:r>
              <a:rPr lang="it-IT" sz="2800" dirty="0">
                <a:solidFill>
                  <a:srgbClr val="FFFF00"/>
                </a:solidFill>
              </a:rPr>
              <a:t>Tramite la </a:t>
            </a:r>
            <a:r>
              <a:rPr lang="it-IT" sz="2800" dirty="0" err="1">
                <a:solidFill>
                  <a:srgbClr val="FFFF00"/>
                </a:solidFill>
              </a:rPr>
              <a:t>lipocortina</a:t>
            </a:r>
            <a:r>
              <a:rPr lang="it-IT" sz="2800" dirty="0">
                <a:solidFill>
                  <a:srgbClr val="FFFF00"/>
                </a:solidFill>
              </a:rPr>
              <a:t> bloccano la tappa iniziale di liberazione dell’acido </a:t>
            </a:r>
            <a:r>
              <a:rPr lang="it-IT" sz="2800" dirty="0" err="1">
                <a:solidFill>
                  <a:srgbClr val="FFFF00"/>
                </a:solidFill>
              </a:rPr>
              <a:t>arachidonico</a:t>
            </a:r>
            <a:endParaRPr lang="it-IT" sz="2800" dirty="0">
              <a:solidFill>
                <a:srgbClr val="FFFF00"/>
              </a:solidFill>
            </a:endParaRPr>
          </a:p>
          <a:p>
            <a:pPr>
              <a:lnSpc>
                <a:spcPct val="90000"/>
              </a:lnSpc>
            </a:pPr>
            <a:r>
              <a:rPr lang="it-IT" sz="2800" dirty="0">
                <a:solidFill>
                  <a:srgbClr val="FFFF00"/>
                </a:solidFill>
              </a:rPr>
              <a:t>Tramite l’inibizione della </a:t>
            </a:r>
            <a:r>
              <a:rPr lang="it-IT" sz="2800" dirty="0" err="1">
                <a:solidFill>
                  <a:srgbClr val="FFFF00"/>
                </a:solidFill>
              </a:rPr>
              <a:t>fosfolipasi</a:t>
            </a:r>
            <a:r>
              <a:rPr lang="it-IT" sz="2800" dirty="0">
                <a:solidFill>
                  <a:srgbClr val="FFFF00"/>
                </a:solidFill>
              </a:rPr>
              <a:t> A bloccano la tappa iniziale di liberazione dell’acido </a:t>
            </a:r>
            <a:r>
              <a:rPr lang="it-IT" sz="2800" dirty="0" err="1">
                <a:solidFill>
                  <a:srgbClr val="FFFF00"/>
                </a:solidFill>
              </a:rPr>
              <a:t>arachidonico</a:t>
            </a:r>
            <a:endParaRPr lang="it-IT" sz="2800" dirty="0">
              <a:solidFill>
                <a:srgbClr val="FFFF00"/>
              </a:solidFill>
            </a:endParaRPr>
          </a:p>
          <a:p>
            <a:pPr>
              <a:lnSpc>
                <a:spcPct val="90000"/>
              </a:lnSpc>
            </a:pPr>
            <a:r>
              <a:rPr lang="it-IT" sz="2800" dirty="0">
                <a:solidFill>
                  <a:srgbClr val="FFFF00"/>
                </a:solidFill>
              </a:rPr>
              <a:t>Inibiscono la produzione di COX II</a:t>
            </a:r>
          </a:p>
          <a:p>
            <a:pPr>
              <a:lnSpc>
                <a:spcPct val="90000"/>
              </a:lnSpc>
            </a:pPr>
            <a:endParaRPr lang="it-IT" sz="2800" dirty="0">
              <a:solidFill>
                <a:srgbClr val="FFFF00"/>
              </a:solidFill>
            </a:endParaRPr>
          </a:p>
          <a:p>
            <a:pPr>
              <a:lnSpc>
                <a:spcPct val="90000"/>
              </a:lnSpc>
              <a:buFontTx/>
              <a:buNone/>
            </a:pPr>
            <a:endParaRPr lang="it-IT" sz="28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Risultati immagini per meccanismo antinfiammatorio glucocorticoidi lipocortina"/>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Text Box 4"/>
          <p:cNvSpPr txBox="1">
            <a:spLocks noChangeArrowheads="1"/>
          </p:cNvSpPr>
          <p:nvPr/>
        </p:nvSpPr>
        <p:spPr bwMode="auto">
          <a:xfrm>
            <a:off x="592138" y="255588"/>
            <a:ext cx="2466975" cy="457200"/>
          </a:xfrm>
          <a:prstGeom prst="rect">
            <a:avLst/>
          </a:prstGeom>
          <a:noFill/>
          <a:ln w="9525">
            <a:noFill/>
            <a:miter lim="800000"/>
            <a:headEnd/>
            <a:tailEnd/>
          </a:ln>
          <a:effectLst/>
        </p:spPr>
        <p:txBody>
          <a:bodyPr>
            <a:spAutoFit/>
          </a:bodyPr>
          <a:lstStyle/>
          <a:p>
            <a:r>
              <a:rPr lang="it-IT" b="1">
                <a:solidFill>
                  <a:srgbClr val="FF0000"/>
                </a:solidFill>
              </a:rPr>
              <a:t>Corticosteroide</a:t>
            </a:r>
          </a:p>
        </p:txBody>
      </p:sp>
      <p:sp>
        <p:nvSpPr>
          <p:cNvPr id="205829" name="Text Box 5"/>
          <p:cNvSpPr txBox="1">
            <a:spLocks noChangeArrowheads="1"/>
          </p:cNvSpPr>
          <p:nvPr/>
        </p:nvSpPr>
        <p:spPr bwMode="auto">
          <a:xfrm>
            <a:off x="755650" y="908050"/>
            <a:ext cx="7489825" cy="954107"/>
          </a:xfrm>
          <a:prstGeom prst="rect">
            <a:avLst/>
          </a:prstGeom>
          <a:noFill/>
          <a:ln w="9525">
            <a:noFill/>
            <a:miter lim="800000"/>
            <a:headEnd/>
            <a:tailEnd/>
          </a:ln>
          <a:effectLst/>
        </p:spPr>
        <p:txBody>
          <a:bodyPr>
            <a:spAutoFit/>
          </a:bodyPr>
          <a:lstStyle/>
          <a:p>
            <a:pPr algn="just"/>
            <a:r>
              <a:rPr lang="it-IT" sz="1800" b="1" dirty="0">
                <a:solidFill>
                  <a:schemeClr val="bg1"/>
                </a:solidFill>
              </a:rPr>
              <a:t>Corticosteroidi sono un gruppo di ormoni, prodotti dalla corteccia delle ghiandole surrenali, appartenenti alla classe degli </a:t>
            </a:r>
            <a:r>
              <a:rPr lang="it-IT" sz="1800" b="1" dirty="0" smtClean="0">
                <a:solidFill>
                  <a:schemeClr val="bg1"/>
                </a:solidFill>
              </a:rPr>
              <a:t>steroidi. </a:t>
            </a:r>
            <a:r>
              <a:rPr lang="it-IT" sz="1800" b="1" dirty="0">
                <a:solidFill>
                  <a:schemeClr val="bg1"/>
                </a:solidFill>
              </a:rPr>
              <a:t>Si possono far derivare tutti da successive degradazioni della catena laterale del colesterolo.</a:t>
            </a:r>
            <a:r>
              <a:rPr lang="it-IT" sz="2000" dirty="0">
                <a:solidFill>
                  <a:schemeClr val="bg1"/>
                </a:solidFill>
                <a:latin typeface="Arial" pitchFamily="34" charset="0"/>
              </a:rPr>
              <a:t> </a:t>
            </a:r>
          </a:p>
        </p:txBody>
      </p:sp>
      <p:sp>
        <p:nvSpPr>
          <p:cNvPr id="205830" name="Text Box 6"/>
          <p:cNvSpPr txBox="1">
            <a:spLocks noChangeArrowheads="1"/>
          </p:cNvSpPr>
          <p:nvPr/>
        </p:nvSpPr>
        <p:spPr bwMode="auto">
          <a:xfrm>
            <a:off x="827088" y="2276475"/>
            <a:ext cx="7345362" cy="1190625"/>
          </a:xfrm>
          <a:prstGeom prst="rect">
            <a:avLst/>
          </a:prstGeom>
          <a:noFill/>
          <a:ln w="9525">
            <a:noFill/>
            <a:miter lim="800000"/>
            <a:headEnd/>
            <a:tailEnd/>
          </a:ln>
          <a:effectLst/>
        </p:spPr>
        <p:txBody>
          <a:bodyPr>
            <a:spAutoFit/>
          </a:bodyPr>
          <a:lstStyle/>
          <a:p>
            <a:pPr algn="just"/>
            <a:r>
              <a:rPr lang="it-IT" sz="1800" b="1">
                <a:solidFill>
                  <a:srgbClr val="FFFF00"/>
                </a:solidFill>
              </a:rPr>
              <a:t>I corticosteroidi sono coinvolti in una varietà di meccanismi fisiologici, inclusi quelli che regolano l'infiammazione, il sistema immunitario, il metabolismo dei carboidrati, delle proteine, il livello di elettroliti nel sangue. </a:t>
            </a:r>
          </a:p>
        </p:txBody>
      </p:sp>
      <p:sp>
        <p:nvSpPr>
          <p:cNvPr id="205831" name="Text Box 7"/>
          <p:cNvSpPr txBox="1">
            <a:spLocks noChangeArrowheads="1"/>
          </p:cNvSpPr>
          <p:nvPr/>
        </p:nvSpPr>
        <p:spPr bwMode="auto">
          <a:xfrm>
            <a:off x="827088" y="3716338"/>
            <a:ext cx="7740650" cy="2838450"/>
          </a:xfrm>
          <a:prstGeom prst="rect">
            <a:avLst/>
          </a:prstGeom>
          <a:noFill/>
          <a:ln w="9525">
            <a:noFill/>
            <a:miter lim="800000"/>
            <a:headEnd/>
            <a:tailEnd/>
          </a:ln>
          <a:effectLst/>
        </p:spPr>
        <p:txBody>
          <a:bodyPr>
            <a:spAutoFit/>
          </a:bodyPr>
          <a:lstStyle/>
          <a:p>
            <a:pPr algn="just"/>
            <a:r>
              <a:rPr lang="it-IT" sz="1800" b="1">
                <a:solidFill>
                  <a:schemeClr val="bg1"/>
                </a:solidFill>
              </a:rPr>
              <a:t>Si  dividono in:</a:t>
            </a:r>
          </a:p>
          <a:p>
            <a:pPr algn="just"/>
            <a:endParaRPr lang="it-IT" sz="1800" b="1">
              <a:solidFill>
                <a:schemeClr val="bg1"/>
              </a:solidFill>
            </a:endParaRPr>
          </a:p>
          <a:p>
            <a:pPr algn="just"/>
            <a:r>
              <a:rPr lang="it-IT" sz="1800" b="1" u="sng">
                <a:solidFill>
                  <a:schemeClr val="bg1"/>
                </a:solidFill>
              </a:rPr>
              <a:t>Glucocorticoidi</a:t>
            </a:r>
            <a:r>
              <a:rPr lang="it-IT" sz="1800" b="1">
                <a:solidFill>
                  <a:schemeClr val="bg1"/>
                </a:solidFill>
              </a:rPr>
              <a:t> come il cortisolo che controlla il metabolismo di carboidrati, grassi e proteine. </a:t>
            </a:r>
          </a:p>
          <a:p>
            <a:pPr algn="just"/>
            <a:endParaRPr lang="it-IT" sz="1800" b="1">
              <a:solidFill>
                <a:schemeClr val="bg1"/>
              </a:solidFill>
            </a:endParaRPr>
          </a:p>
          <a:p>
            <a:pPr algn="just"/>
            <a:r>
              <a:rPr lang="it-IT" sz="1800" b="1" u="sng">
                <a:solidFill>
                  <a:schemeClr val="bg1"/>
                </a:solidFill>
              </a:rPr>
              <a:t>Mineralcorticoidi </a:t>
            </a:r>
            <a:r>
              <a:rPr lang="it-IT" sz="1800" b="1">
                <a:solidFill>
                  <a:schemeClr val="bg1"/>
                </a:solidFill>
              </a:rPr>
              <a:t>come l‘aldosterone che controlla i livelli di elettroliti e la quantità di acqua presenti nel sangue. </a:t>
            </a:r>
          </a:p>
          <a:p>
            <a:pPr algn="just"/>
            <a:endParaRPr lang="it-IT" sz="1800" b="1">
              <a:solidFill>
                <a:schemeClr val="bg1"/>
              </a:solidFill>
            </a:endParaRPr>
          </a:p>
          <a:p>
            <a:pPr algn="just"/>
            <a:r>
              <a:rPr lang="it-IT" sz="1800" b="1" u="sng">
                <a:solidFill>
                  <a:schemeClr val="bg1"/>
                </a:solidFill>
              </a:rPr>
              <a:t>Androgeni</a:t>
            </a:r>
            <a:r>
              <a:rPr lang="it-IT" sz="1800" b="1">
                <a:solidFill>
                  <a:schemeClr val="bg1"/>
                </a:solidFill>
              </a:rPr>
              <a:t> responsabili dei caratteri sessuali seondari.</a:t>
            </a:r>
            <a:endParaRPr lang="it-IT" sz="1800" b="1"/>
          </a:p>
          <a:p>
            <a:endParaRPr lang="it-IT" sz="1800" b="1">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5060" name="Picture 4" descr=" ">
            <a:hlinkClick r:id="rId2"/>
          </p:cNvPr>
          <p:cNvPicPr>
            <a:picLocks noChangeAspect="1" noChangeArrowheads="1"/>
          </p:cNvPicPr>
          <p:nvPr/>
        </p:nvPicPr>
        <p:blipFill>
          <a:blip r:embed="rId3" cstate="print"/>
          <a:srcRect/>
          <a:stretch>
            <a:fillRect/>
          </a:stretch>
        </p:blipFill>
        <p:spPr bwMode="auto">
          <a:xfrm>
            <a:off x="1116013" y="969963"/>
            <a:ext cx="6911975" cy="5122862"/>
          </a:xfrm>
          <a:prstGeom prst="rect">
            <a:avLst/>
          </a:prstGeom>
          <a:noFill/>
        </p:spPr>
      </p:pic>
      <p:sp>
        <p:nvSpPr>
          <p:cNvPr id="45061" name="Text Box 5"/>
          <p:cNvSpPr txBox="1">
            <a:spLocks noChangeArrowheads="1"/>
          </p:cNvSpPr>
          <p:nvPr/>
        </p:nvSpPr>
        <p:spPr bwMode="auto">
          <a:xfrm>
            <a:off x="611188" y="6165850"/>
            <a:ext cx="8280400" cy="457200"/>
          </a:xfrm>
          <a:prstGeom prst="rect">
            <a:avLst/>
          </a:prstGeom>
          <a:noFill/>
          <a:ln w="9525">
            <a:noFill/>
            <a:miter lim="800000"/>
            <a:headEnd/>
            <a:tailEnd/>
          </a:ln>
          <a:effectLst/>
        </p:spPr>
        <p:txBody>
          <a:bodyPr>
            <a:spAutoFit/>
          </a:bodyPr>
          <a:lstStyle/>
          <a:p>
            <a:pPr>
              <a:spcBef>
                <a:spcPct val="50000"/>
              </a:spcBef>
            </a:pPr>
            <a:r>
              <a:rPr lang="it-IT" b="1"/>
              <a:t>Cellular effect of corticosteroids, </a:t>
            </a:r>
            <a:r>
              <a:rPr lang="it-IT" sz="2400">
                <a:latin typeface="Times New Roman" pitchFamily="18" charset="0"/>
              </a:rPr>
              <a:t> </a:t>
            </a:r>
            <a:r>
              <a:rPr lang="it-IT" sz="1600"/>
              <a:t>Barnes et al., </a:t>
            </a:r>
            <a:r>
              <a:rPr lang="it-IT" sz="1600" i="1"/>
              <a:t>Ann. Int. Med.,</a:t>
            </a:r>
            <a:r>
              <a:rPr lang="it-IT" sz="1600"/>
              <a:t> </a:t>
            </a:r>
            <a:r>
              <a:rPr lang="it-IT" sz="1600" b="1">
                <a:latin typeface="Times New Roman" pitchFamily="18" charset="0"/>
              </a:rPr>
              <a:t>139, </a:t>
            </a:r>
            <a:r>
              <a:rPr lang="it-IT" sz="1600">
                <a:latin typeface="Times New Roman" pitchFamily="18" charset="0"/>
              </a:rPr>
              <a:t>359-370, 2003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lum contrast="6000"/>
          </a:blip>
          <a:srcRect l="6837" t="13969" r="5663" b="49332"/>
          <a:stretch>
            <a:fillRect/>
          </a:stretch>
        </p:blipFill>
        <p:spPr bwMode="auto">
          <a:xfrm>
            <a:off x="431800" y="2300288"/>
            <a:ext cx="3900488" cy="2527300"/>
          </a:xfrm>
          <a:prstGeom prst="rect">
            <a:avLst/>
          </a:prstGeom>
          <a:noFill/>
          <a:ln w="9525">
            <a:solidFill>
              <a:schemeClr val="hlink"/>
            </a:solidFill>
            <a:miter lim="800000"/>
            <a:headEnd/>
            <a:tailEnd/>
          </a:ln>
          <a:effectLst/>
        </p:spPr>
      </p:pic>
      <p:pic>
        <p:nvPicPr>
          <p:cNvPr id="43011" name="Picture 3"/>
          <p:cNvPicPr>
            <a:picLocks noChangeAspect="1" noChangeArrowheads="1"/>
          </p:cNvPicPr>
          <p:nvPr/>
        </p:nvPicPr>
        <p:blipFill>
          <a:blip r:embed="rId2" cstate="print">
            <a:lum contrast="6000"/>
          </a:blip>
          <a:srcRect l="17201" t="53688" r="16240" b="1936"/>
          <a:stretch>
            <a:fillRect/>
          </a:stretch>
        </p:blipFill>
        <p:spPr bwMode="auto">
          <a:xfrm>
            <a:off x="4903788" y="1557338"/>
            <a:ext cx="3400425" cy="3846512"/>
          </a:xfrm>
          <a:prstGeom prst="rect">
            <a:avLst/>
          </a:prstGeom>
          <a:noFill/>
          <a:ln w="9525">
            <a:solidFill>
              <a:schemeClr val="hlink"/>
            </a:solidFill>
            <a:miter lim="800000"/>
            <a:headEnd/>
            <a:tailEnd/>
          </a:ln>
          <a:effectLst/>
        </p:spPr>
      </p:pic>
      <p:sp>
        <p:nvSpPr>
          <p:cNvPr id="43012" name="Rectangle 4"/>
          <p:cNvSpPr>
            <a:spLocks noChangeArrowheads="1"/>
          </p:cNvSpPr>
          <p:nvPr/>
        </p:nvSpPr>
        <p:spPr bwMode="auto">
          <a:xfrm>
            <a:off x="685800" y="228600"/>
            <a:ext cx="7772400" cy="838200"/>
          </a:xfrm>
          <a:prstGeom prst="rect">
            <a:avLst/>
          </a:prstGeom>
          <a:noFill/>
          <a:ln w="9525">
            <a:noFill/>
            <a:miter lim="800000"/>
            <a:headEnd/>
            <a:tailEnd/>
          </a:ln>
          <a:effectLst>
            <a:outerShdw dist="35921" dir="2700000" algn="ctr" rotWithShape="0">
              <a:schemeClr val="tx2"/>
            </a:outerShdw>
          </a:effectLst>
        </p:spPr>
        <p:txBody>
          <a:bodyPr anchor="ctr"/>
          <a:lstStyle/>
          <a:p>
            <a:pPr algn="ctr"/>
            <a:r>
              <a:rPr lang="it-IT" sz="3600" b="1">
                <a:solidFill>
                  <a:srgbClr val="00CC00"/>
                </a:solidFill>
                <a:latin typeface="Comic Sans MS" pitchFamily="66" charset="0"/>
              </a:rPr>
              <a:t>Antiinfiammatori steroidei</a:t>
            </a:r>
            <a:r>
              <a:rPr lang="it-IT" sz="4400">
                <a:solidFill>
                  <a:srgbClr val="00CC00"/>
                </a:solidFill>
                <a:latin typeface="Comic Sans MS" pitchFamily="66"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3030" t="8573" r="3030" b="28101"/>
          <a:stretch>
            <a:fillRect/>
          </a:stretch>
        </p:blipFill>
        <p:spPr>
          <a:xfrm>
            <a:off x="134458" y="0"/>
            <a:ext cx="7532604" cy="3589832"/>
          </a:xfrm>
          <a:prstGeom prst="rect">
            <a:avLst/>
          </a:prstGeom>
        </p:spPr>
      </p:pic>
      <p:pic>
        <p:nvPicPr>
          <p:cNvPr id="3" name="Slide"/>
          <p:cNvPicPr>
            <a:picLocks noChangeAspect="1"/>
          </p:cNvPicPr>
          <p:nvPr/>
        </p:nvPicPr>
        <p:blipFill>
          <a:blip r:embed="rId3" cstate="print"/>
          <a:srcRect l="3030" t="16194" r="2694" b="20957"/>
          <a:stretch>
            <a:fillRect/>
          </a:stretch>
        </p:blipFill>
        <p:spPr>
          <a:xfrm>
            <a:off x="1403648" y="3295231"/>
            <a:ext cx="7559582" cy="35627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3030" t="4287" r="3030" b="11907"/>
          <a:stretch>
            <a:fillRect/>
          </a:stretch>
        </p:blipFill>
        <p:spPr>
          <a:xfrm>
            <a:off x="323528" y="692696"/>
            <a:ext cx="8589794" cy="54200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755576" y="836712"/>
            <a:ext cx="760095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685800" y="228600"/>
            <a:ext cx="7772400" cy="838200"/>
          </a:xfrm>
          <a:prstGeom prst="rect">
            <a:avLst/>
          </a:prstGeom>
          <a:noFill/>
          <a:ln w="9525">
            <a:noFill/>
            <a:miter lim="800000"/>
            <a:headEnd/>
            <a:tailEnd/>
          </a:ln>
          <a:effectLst>
            <a:outerShdw dist="35921" dir="2700000" algn="ctr" rotWithShape="0">
              <a:schemeClr val="tx2"/>
            </a:outerShdw>
          </a:effectLst>
        </p:spPr>
        <p:txBody>
          <a:bodyPr anchor="ctr"/>
          <a:lstStyle/>
          <a:p>
            <a:pPr algn="ctr"/>
            <a:r>
              <a:rPr lang="it-IT" sz="2800" b="1">
                <a:solidFill>
                  <a:srgbClr val="00CC00"/>
                </a:solidFill>
                <a:latin typeface="Comic Sans MS" pitchFamily="66" charset="0"/>
              </a:rPr>
              <a:t>Principali usi terapeutici dei corticosteroidi</a:t>
            </a:r>
            <a:r>
              <a:rPr lang="it-IT" sz="3600">
                <a:solidFill>
                  <a:srgbClr val="00CC00"/>
                </a:solidFill>
                <a:latin typeface="Comic Sans MS" pitchFamily="66" charset="0"/>
              </a:rPr>
              <a:t> </a:t>
            </a:r>
          </a:p>
        </p:txBody>
      </p:sp>
      <p:sp>
        <p:nvSpPr>
          <p:cNvPr id="17415" name="Text Box 7"/>
          <p:cNvSpPr txBox="1">
            <a:spLocks noChangeArrowheads="1"/>
          </p:cNvSpPr>
          <p:nvPr/>
        </p:nvSpPr>
        <p:spPr bwMode="auto">
          <a:xfrm>
            <a:off x="0" y="1143000"/>
            <a:ext cx="8891588" cy="5273675"/>
          </a:xfrm>
          <a:prstGeom prst="rect">
            <a:avLst/>
          </a:prstGeom>
          <a:noFill/>
          <a:ln w="9525">
            <a:noFill/>
            <a:miter lim="800000"/>
            <a:headEnd/>
            <a:tailEnd/>
          </a:ln>
          <a:effectLst/>
        </p:spPr>
        <p:txBody>
          <a:bodyPr>
            <a:spAutoFit/>
          </a:bodyPr>
          <a:lstStyle/>
          <a:p>
            <a:pPr marL="457200" indent="-457200">
              <a:buFontTx/>
              <a:buAutoNum type="alphaLcParenR"/>
            </a:pPr>
            <a:r>
              <a:rPr lang="it-IT" sz="2000" b="1" i="1" u="sng">
                <a:solidFill>
                  <a:srgbClr val="0000FF"/>
                </a:solidFill>
                <a:latin typeface="Comic Sans MS" pitchFamily="66" charset="0"/>
              </a:rPr>
              <a:t>Patologie endocrine </a:t>
            </a:r>
          </a:p>
          <a:p>
            <a:pPr marL="457200" indent="-457200"/>
            <a:r>
              <a:rPr lang="it-IT" sz="2000">
                <a:latin typeface="Comic Sans MS" pitchFamily="66" charset="0"/>
              </a:rPr>
              <a:t>	Terapia sostitutiva dell’insufficienza surrenalica primaria e secondaria (Morbo di Addison)</a:t>
            </a:r>
          </a:p>
          <a:p>
            <a:pPr marL="457200" indent="-457200">
              <a:buFontTx/>
              <a:buAutoNum type="alphaLcParenR" startAt="2"/>
            </a:pPr>
            <a:r>
              <a:rPr lang="it-IT" sz="2000" b="1" i="1" u="sng">
                <a:solidFill>
                  <a:srgbClr val="0000FF"/>
                </a:solidFill>
                <a:latin typeface="Comic Sans MS" pitchFamily="66" charset="0"/>
              </a:rPr>
              <a:t>Patologie non endocrine</a:t>
            </a:r>
          </a:p>
          <a:p>
            <a:pPr marL="457200" indent="-457200"/>
            <a:r>
              <a:rPr lang="it-IT" sz="2000" b="1">
                <a:solidFill>
                  <a:srgbClr val="0066FF"/>
                </a:solidFill>
                <a:latin typeface="Comic Sans MS" pitchFamily="66" charset="0"/>
              </a:rPr>
              <a:t>	</a:t>
            </a:r>
            <a:r>
              <a:rPr lang="it-IT" sz="2000" b="1">
                <a:solidFill>
                  <a:srgbClr val="00CC00"/>
                </a:solidFill>
                <a:latin typeface="Comic Sans MS" pitchFamily="66" charset="0"/>
              </a:rPr>
              <a:t>Malattie reumatiche</a:t>
            </a:r>
            <a:r>
              <a:rPr lang="it-IT" sz="2000" b="1">
                <a:latin typeface="Comic Sans MS" pitchFamily="66" charset="0"/>
              </a:rPr>
              <a:t> </a:t>
            </a:r>
            <a:r>
              <a:rPr lang="it-IT" sz="2000">
                <a:latin typeface="Comic Sans MS" pitchFamily="66" charset="0"/>
              </a:rPr>
              <a:t>(Lupus e. sistemico, poliartrite nodosa, artrite a cellule giganti, osteoartrite, atrite reumatoide, sindromi vasculitiche, cardite reumatica)</a:t>
            </a:r>
          </a:p>
          <a:p>
            <a:pPr marL="457200" indent="-457200"/>
            <a:r>
              <a:rPr lang="it-IT" sz="2000" b="1">
                <a:solidFill>
                  <a:srgbClr val="0066FF"/>
                </a:solidFill>
                <a:latin typeface="Comic Sans MS" pitchFamily="66" charset="0"/>
              </a:rPr>
              <a:t>	</a:t>
            </a:r>
            <a:r>
              <a:rPr lang="it-IT" sz="2000" b="1">
                <a:solidFill>
                  <a:srgbClr val="00CC00"/>
                </a:solidFill>
                <a:latin typeface="Comic Sans MS" pitchFamily="66" charset="0"/>
              </a:rPr>
              <a:t>Asma bronchiale e BPCO </a:t>
            </a:r>
            <a:r>
              <a:rPr lang="it-IT" sz="2000">
                <a:solidFill>
                  <a:srgbClr val="00CC00"/>
                </a:solidFill>
                <a:latin typeface="Comic Sans MS" pitchFamily="66" charset="0"/>
              </a:rPr>
              <a:t>	</a:t>
            </a:r>
          </a:p>
          <a:p>
            <a:pPr marL="457200" indent="-457200"/>
            <a:r>
              <a:rPr lang="it-IT" sz="2000">
                <a:latin typeface="Comic Sans MS" pitchFamily="66" charset="0"/>
              </a:rPr>
              <a:t>	</a:t>
            </a:r>
            <a:r>
              <a:rPr lang="it-IT" sz="2000" b="1">
                <a:solidFill>
                  <a:srgbClr val="00CC00"/>
                </a:solidFill>
                <a:latin typeface="Comic Sans MS" pitchFamily="66" charset="0"/>
              </a:rPr>
              <a:t>Malattie allergiche</a:t>
            </a:r>
          </a:p>
          <a:p>
            <a:pPr marL="457200" indent="-457200"/>
            <a:r>
              <a:rPr lang="it-IT" sz="2000">
                <a:solidFill>
                  <a:srgbClr val="0066FF"/>
                </a:solidFill>
                <a:latin typeface="Comic Sans MS" pitchFamily="66" charset="0"/>
              </a:rPr>
              <a:t>	</a:t>
            </a:r>
            <a:r>
              <a:rPr lang="it-IT" sz="2000" b="1">
                <a:solidFill>
                  <a:srgbClr val="00CC00"/>
                </a:solidFill>
                <a:latin typeface="Comic Sans MS" pitchFamily="66" charset="0"/>
              </a:rPr>
              <a:t>Malattie renali</a:t>
            </a:r>
            <a:r>
              <a:rPr lang="it-IT" sz="2000" b="1">
                <a:latin typeface="Comic Sans MS" pitchFamily="66" charset="0"/>
              </a:rPr>
              <a:t> </a:t>
            </a:r>
            <a:r>
              <a:rPr lang="it-IT" sz="2000">
                <a:latin typeface="Comic Sans MS" pitchFamily="66" charset="0"/>
              </a:rPr>
              <a:t>(Sindrome nefrotica, glomerulonefrite mebranosa e membranoproliferativa)</a:t>
            </a:r>
          </a:p>
          <a:p>
            <a:pPr marL="457200" indent="-457200"/>
            <a:r>
              <a:rPr lang="it-IT" sz="2000" b="1">
                <a:solidFill>
                  <a:srgbClr val="0066FF"/>
                </a:solidFill>
                <a:latin typeface="Comic Sans MS" pitchFamily="66" charset="0"/>
              </a:rPr>
              <a:t>	</a:t>
            </a:r>
            <a:r>
              <a:rPr lang="it-IT" sz="2000" b="1">
                <a:solidFill>
                  <a:srgbClr val="00CC00"/>
                </a:solidFill>
                <a:latin typeface="Comic Sans MS" pitchFamily="66" charset="0"/>
              </a:rPr>
              <a:t>Malattie infettive</a:t>
            </a:r>
            <a:r>
              <a:rPr lang="it-IT" sz="2000" b="1">
                <a:latin typeface="Comic Sans MS" pitchFamily="66" charset="0"/>
              </a:rPr>
              <a:t> </a:t>
            </a:r>
            <a:r>
              <a:rPr lang="it-IT" sz="2000">
                <a:latin typeface="Comic Sans MS" pitchFamily="66" charset="0"/>
              </a:rPr>
              <a:t>(Polmonite da Pneumocystis carinii, meningite da H. influenzae tipoB)</a:t>
            </a:r>
          </a:p>
          <a:p>
            <a:pPr marL="457200" indent="-457200"/>
            <a:r>
              <a:rPr lang="it-IT" sz="2000">
                <a:solidFill>
                  <a:srgbClr val="0066FF"/>
                </a:solidFill>
                <a:latin typeface="Comic Sans MS" pitchFamily="66" charset="0"/>
              </a:rPr>
              <a:t>	</a:t>
            </a:r>
            <a:r>
              <a:rPr lang="it-IT" sz="2000" b="1">
                <a:solidFill>
                  <a:srgbClr val="00CC00"/>
                </a:solidFill>
                <a:latin typeface="Comic Sans MS" pitchFamily="66" charset="0"/>
              </a:rPr>
              <a:t>Malattie cutanee</a:t>
            </a:r>
            <a:r>
              <a:rPr lang="it-IT" sz="2000" b="1">
                <a:solidFill>
                  <a:srgbClr val="0066FF"/>
                </a:solidFill>
                <a:latin typeface="Comic Sans MS" pitchFamily="66" charset="0"/>
              </a:rPr>
              <a:t> </a:t>
            </a:r>
            <a:r>
              <a:rPr lang="it-IT" sz="2000">
                <a:latin typeface="Comic Sans MS" pitchFamily="66" charset="0"/>
              </a:rPr>
              <a:t>(Dermatosi su base allergica)</a:t>
            </a:r>
          </a:p>
          <a:p>
            <a:pPr marL="457200" indent="-457200"/>
            <a:r>
              <a:rPr lang="it-IT" sz="2000" b="1">
                <a:solidFill>
                  <a:srgbClr val="0066FF"/>
                </a:solidFill>
                <a:latin typeface="Comic Sans MS" pitchFamily="66" charset="0"/>
              </a:rPr>
              <a:t>	</a:t>
            </a:r>
            <a:r>
              <a:rPr lang="it-IT" sz="2000" b="1">
                <a:solidFill>
                  <a:srgbClr val="00CC00"/>
                </a:solidFill>
                <a:latin typeface="Comic Sans MS" pitchFamily="66" charset="0"/>
              </a:rPr>
              <a:t>Malattie oculari</a:t>
            </a:r>
            <a:r>
              <a:rPr lang="it-IT" sz="2000" b="1">
                <a:solidFill>
                  <a:srgbClr val="0066FF"/>
                </a:solidFill>
                <a:latin typeface="Comic Sans MS" pitchFamily="66" charset="0"/>
              </a:rPr>
              <a:t> </a:t>
            </a:r>
            <a:r>
              <a:rPr lang="it-IT" sz="2000">
                <a:latin typeface="Comic Sans MS" pitchFamily="66" charset="0"/>
              </a:rPr>
              <a:t>(iriti, uveiti)</a:t>
            </a:r>
          </a:p>
          <a:p>
            <a:pPr marL="457200" indent="-457200"/>
            <a:r>
              <a:rPr lang="it-IT" sz="2000" b="1">
                <a:solidFill>
                  <a:srgbClr val="0066FF"/>
                </a:solidFill>
                <a:latin typeface="Comic Sans MS" pitchFamily="66" charset="0"/>
              </a:rPr>
              <a:t>	</a:t>
            </a:r>
            <a:r>
              <a:rPr lang="it-IT" sz="2000" b="1">
                <a:solidFill>
                  <a:srgbClr val="00CC00"/>
                </a:solidFill>
                <a:latin typeface="Comic Sans MS" pitchFamily="66" charset="0"/>
              </a:rPr>
              <a:t>Come immunodepressori</a:t>
            </a:r>
            <a:r>
              <a:rPr lang="it-IT" sz="2000" b="1">
                <a:solidFill>
                  <a:srgbClr val="0066FF"/>
                </a:solidFill>
                <a:latin typeface="Comic Sans MS" pitchFamily="66" charset="0"/>
              </a:rPr>
              <a:t> </a:t>
            </a:r>
            <a:r>
              <a:rPr lang="it-IT" sz="2000">
                <a:latin typeface="Comic Sans MS" pitchFamily="66" charset="0"/>
              </a:rPr>
              <a:t>(profilassi del rigetto del trapianto di organi)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0" y="1143000"/>
            <a:ext cx="8891588" cy="3749675"/>
          </a:xfrm>
          <a:prstGeom prst="rect">
            <a:avLst/>
          </a:prstGeom>
          <a:noFill/>
          <a:ln w="9525">
            <a:noFill/>
            <a:miter lim="800000"/>
            <a:headEnd/>
            <a:tailEnd/>
          </a:ln>
          <a:effectLst/>
        </p:spPr>
        <p:txBody>
          <a:bodyPr>
            <a:spAutoFit/>
          </a:bodyPr>
          <a:lstStyle/>
          <a:p>
            <a:pPr marL="457200" indent="-457200">
              <a:buFontTx/>
              <a:buAutoNum type="alphaLcParenR" startAt="2"/>
            </a:pPr>
            <a:r>
              <a:rPr lang="it-IT" sz="2000" b="1" i="1" u="sng">
                <a:solidFill>
                  <a:srgbClr val="0000FF"/>
                </a:solidFill>
                <a:latin typeface="Comic Sans MS" pitchFamily="66" charset="0"/>
              </a:rPr>
              <a:t>Patologie non endocrine</a:t>
            </a:r>
          </a:p>
          <a:p>
            <a:pPr marL="457200" indent="-457200"/>
            <a:r>
              <a:rPr lang="it-IT" sz="2000" b="1">
                <a:solidFill>
                  <a:srgbClr val="0066FF"/>
                </a:solidFill>
                <a:latin typeface="Comic Sans MS" pitchFamily="66" charset="0"/>
              </a:rPr>
              <a:t>	 </a:t>
            </a:r>
            <a:r>
              <a:rPr lang="it-IT" sz="2000" b="1">
                <a:solidFill>
                  <a:srgbClr val="00CC00"/>
                </a:solidFill>
                <a:latin typeface="Comic Sans MS" pitchFamily="66" charset="0"/>
              </a:rPr>
              <a:t>Malattie gastrointestinali</a:t>
            </a:r>
            <a:r>
              <a:rPr lang="it-IT" sz="2000" b="1">
                <a:latin typeface="Comic Sans MS" pitchFamily="66" charset="0"/>
              </a:rPr>
              <a:t> </a:t>
            </a:r>
            <a:r>
              <a:rPr lang="it-IT" sz="2000">
                <a:latin typeface="Comic Sans MS" pitchFamily="66" charset="0"/>
              </a:rPr>
              <a:t>(Colite ulcerosa cronica, Malattia di Crohn)</a:t>
            </a:r>
          </a:p>
          <a:p>
            <a:pPr marL="457200" indent="-457200"/>
            <a:r>
              <a:rPr lang="it-IT" sz="2000">
                <a:latin typeface="Comic Sans MS" pitchFamily="66" charset="0"/>
              </a:rPr>
              <a:t>	 </a:t>
            </a:r>
            <a:r>
              <a:rPr lang="it-IT" sz="2000" b="1">
                <a:solidFill>
                  <a:srgbClr val="00CC00"/>
                </a:solidFill>
                <a:latin typeface="Comic Sans MS" pitchFamily="66" charset="0"/>
              </a:rPr>
              <a:t>Malattie epatiche</a:t>
            </a:r>
            <a:r>
              <a:rPr lang="it-IT" sz="2000" b="1">
                <a:latin typeface="Comic Sans MS" pitchFamily="66" charset="0"/>
              </a:rPr>
              <a:t> </a:t>
            </a:r>
            <a:r>
              <a:rPr lang="it-IT" sz="2000">
                <a:latin typeface="Comic Sans MS" pitchFamily="66" charset="0"/>
              </a:rPr>
              <a:t>(Epatite cronica su base autoimmune attiva) </a:t>
            </a:r>
          </a:p>
          <a:p>
            <a:pPr marL="457200" indent="-457200"/>
            <a:r>
              <a:rPr lang="it-IT" sz="2000" b="1">
                <a:latin typeface="Comic Sans MS" pitchFamily="66" charset="0"/>
              </a:rPr>
              <a:t>	 </a:t>
            </a:r>
            <a:r>
              <a:rPr lang="it-IT" sz="2000" b="1">
                <a:solidFill>
                  <a:srgbClr val="00CC00"/>
                </a:solidFill>
                <a:latin typeface="Comic Sans MS" pitchFamily="66" charset="0"/>
              </a:rPr>
              <a:t>Malattie neoplastiche</a:t>
            </a:r>
            <a:r>
              <a:rPr lang="it-IT" sz="2000" b="1">
                <a:latin typeface="Comic Sans MS" pitchFamily="66" charset="0"/>
              </a:rPr>
              <a:t> </a:t>
            </a:r>
            <a:r>
              <a:rPr lang="it-IT" sz="2000">
                <a:latin typeface="Comic Sans MS" pitchFamily="66" charset="0"/>
              </a:rPr>
              <a:t>(Leucemia linfatica acuta, linfoma) e come antiemetici in associazione alla chemioterapia antineoplastica</a:t>
            </a:r>
          </a:p>
          <a:p>
            <a:pPr marL="457200" indent="-457200"/>
            <a:r>
              <a:rPr lang="it-IT" sz="2000">
                <a:latin typeface="Comic Sans MS" pitchFamily="66" charset="0"/>
              </a:rPr>
              <a:t>	 </a:t>
            </a:r>
            <a:r>
              <a:rPr lang="it-IT" sz="2000" b="1">
                <a:solidFill>
                  <a:srgbClr val="00CC00"/>
                </a:solidFill>
                <a:latin typeface="Comic Sans MS" pitchFamily="66" charset="0"/>
              </a:rPr>
              <a:t>Edema cerebrale</a:t>
            </a:r>
            <a:r>
              <a:rPr lang="it-IT" sz="2000" b="1">
                <a:latin typeface="Comic Sans MS" pitchFamily="66" charset="0"/>
              </a:rPr>
              <a:t> </a:t>
            </a:r>
            <a:r>
              <a:rPr lang="it-IT" sz="2000">
                <a:latin typeface="Comic Sans MS" pitchFamily="66" charset="0"/>
              </a:rPr>
              <a:t>(Neoplasie, parassiti, traumi e accidenti vascolari?)</a:t>
            </a:r>
          </a:p>
          <a:p>
            <a:pPr marL="457200" indent="-457200"/>
            <a:r>
              <a:rPr lang="it-IT" sz="2000" b="1">
                <a:latin typeface="Comic Sans MS" pitchFamily="66" charset="0"/>
              </a:rPr>
              <a:t>	</a:t>
            </a:r>
            <a:r>
              <a:rPr lang="it-IT" sz="2000" b="1">
                <a:solidFill>
                  <a:srgbClr val="00CC00"/>
                </a:solidFill>
                <a:latin typeface="Comic Sans MS" pitchFamily="66" charset="0"/>
              </a:rPr>
              <a:t>Altre malattie</a:t>
            </a:r>
            <a:r>
              <a:rPr lang="it-IT" sz="2000" b="1">
                <a:latin typeface="Comic Sans MS" pitchFamily="66" charset="0"/>
              </a:rPr>
              <a:t> </a:t>
            </a:r>
            <a:r>
              <a:rPr lang="it-IT" sz="2000">
                <a:latin typeface="Comic Sans MS" pitchFamily="66" charset="0"/>
              </a:rPr>
              <a:t>(Sarcoidiosi, trombocitopenia, anemia emolitica su base autoimmune, stroke e lesioni del m. spinale, trapianti d’organo) </a:t>
            </a:r>
          </a:p>
          <a:p>
            <a:pPr marL="457200" indent="-457200"/>
            <a:r>
              <a:rPr lang="it-IT" sz="2000">
                <a:latin typeface="Comic Sans MS" pitchFamily="66" charset="0"/>
              </a:rPr>
              <a:t>	In </a:t>
            </a:r>
            <a:r>
              <a:rPr lang="it-IT" sz="2000" b="1">
                <a:solidFill>
                  <a:srgbClr val="00CC00"/>
                </a:solidFill>
                <a:latin typeface="Comic Sans MS" pitchFamily="66" charset="0"/>
              </a:rPr>
              <a:t>ostetricia</a:t>
            </a:r>
            <a:r>
              <a:rPr lang="it-IT" sz="2000" b="1">
                <a:solidFill>
                  <a:srgbClr val="0066FF"/>
                </a:solidFill>
                <a:latin typeface="Comic Sans MS" pitchFamily="66" charset="0"/>
              </a:rPr>
              <a:t> </a:t>
            </a:r>
            <a:r>
              <a:rPr lang="it-IT" sz="2000">
                <a:latin typeface="Comic Sans MS" pitchFamily="66" charset="0"/>
              </a:rPr>
              <a:t>per accelerare la maturazione del polmone in caso di parto prematuro.	</a:t>
            </a:r>
          </a:p>
        </p:txBody>
      </p:sp>
      <p:sp>
        <p:nvSpPr>
          <p:cNvPr id="13319" name="Rectangle 7"/>
          <p:cNvSpPr>
            <a:spLocks noChangeArrowheads="1"/>
          </p:cNvSpPr>
          <p:nvPr/>
        </p:nvSpPr>
        <p:spPr bwMode="auto">
          <a:xfrm>
            <a:off x="685800" y="228600"/>
            <a:ext cx="7772400" cy="838200"/>
          </a:xfrm>
          <a:prstGeom prst="rect">
            <a:avLst/>
          </a:prstGeom>
          <a:noFill/>
          <a:ln w="9525">
            <a:noFill/>
            <a:miter lim="800000"/>
            <a:headEnd/>
            <a:tailEnd/>
          </a:ln>
          <a:effectLst>
            <a:outerShdw dist="35921" dir="2700000" algn="ctr" rotWithShape="0">
              <a:schemeClr val="tx2"/>
            </a:outerShdw>
          </a:effectLst>
        </p:spPr>
        <p:txBody>
          <a:bodyPr anchor="ctr"/>
          <a:lstStyle/>
          <a:p>
            <a:pPr algn="ctr"/>
            <a:r>
              <a:rPr lang="it-IT" sz="2800" b="1">
                <a:solidFill>
                  <a:srgbClr val="00CC00"/>
                </a:solidFill>
                <a:latin typeface="Comic Sans MS" pitchFamily="66" charset="0"/>
              </a:rPr>
              <a:t>Principali usi terapeutici dei corticosteroidi</a:t>
            </a:r>
            <a:r>
              <a:rPr lang="it-IT" sz="3600">
                <a:solidFill>
                  <a:srgbClr val="00CC00"/>
                </a:solidFill>
                <a:latin typeface="Comic Sans MS" pitchFamily="66"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3030" r="4041" b="23338"/>
          <a:stretch>
            <a:fillRect/>
          </a:stretch>
        </p:blipFill>
        <p:spPr>
          <a:xfrm>
            <a:off x="323528" y="620688"/>
            <a:ext cx="8497379" cy="49580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00375" y="274638"/>
            <a:ext cx="3422650" cy="1143000"/>
          </a:xfrm>
        </p:spPr>
        <p:txBody>
          <a:bodyPr/>
          <a:lstStyle/>
          <a:p>
            <a:r>
              <a:rPr lang="it-IT" sz="3200">
                <a:solidFill>
                  <a:schemeClr val="hlink"/>
                </a:solidFill>
                <a:latin typeface="Comic Sans MS" pitchFamily="66" charset="0"/>
              </a:rPr>
              <a:t>Glucocorticoidi</a:t>
            </a:r>
          </a:p>
        </p:txBody>
      </p:sp>
      <p:sp>
        <p:nvSpPr>
          <p:cNvPr id="38915" name="Rectangle 3"/>
          <p:cNvSpPr>
            <a:spLocks noGrp="1" noChangeArrowheads="1"/>
          </p:cNvSpPr>
          <p:nvPr>
            <p:ph type="body" sz="half" idx="1"/>
          </p:nvPr>
        </p:nvSpPr>
        <p:spPr>
          <a:xfrm>
            <a:off x="2425700" y="1246188"/>
            <a:ext cx="4183063" cy="5341937"/>
          </a:xfrm>
        </p:spPr>
        <p:txBody>
          <a:bodyPr/>
          <a:lstStyle/>
          <a:p>
            <a:pPr algn="just">
              <a:lnSpc>
                <a:spcPct val="90000"/>
              </a:lnSpc>
            </a:pPr>
            <a:r>
              <a:rPr lang="it-IT" sz="1800">
                <a:latin typeface="Comic Sans MS" pitchFamily="66" charset="0"/>
              </a:rPr>
              <a:t>Farmaci di </a:t>
            </a:r>
            <a:r>
              <a:rPr lang="it-IT" sz="1800" b="1">
                <a:solidFill>
                  <a:schemeClr val="hlink"/>
                </a:solidFill>
                <a:latin typeface="Comic Sans MS" pitchFamily="66" charset="0"/>
              </a:rPr>
              <a:t>prima scelta</a:t>
            </a:r>
            <a:r>
              <a:rPr lang="it-IT" sz="1800">
                <a:latin typeface="Comic Sans MS" pitchFamily="66" charset="0"/>
              </a:rPr>
              <a:t> nei pazienti con asma di grado lieve o moderato che hanno necessità di inalare un farmaco beta</a:t>
            </a:r>
            <a:r>
              <a:rPr lang="it-IT" sz="1800" baseline="-25000">
                <a:latin typeface="Comic Sans MS" pitchFamily="66" charset="0"/>
              </a:rPr>
              <a:t>2</a:t>
            </a:r>
            <a:r>
              <a:rPr lang="it-IT" sz="1800">
                <a:latin typeface="Comic Sans MS" pitchFamily="66" charset="0"/>
              </a:rPr>
              <a:t> adrenergico più di una volta al giorno.</a:t>
            </a:r>
          </a:p>
          <a:p>
            <a:pPr algn="just">
              <a:lnSpc>
                <a:spcPct val="90000"/>
              </a:lnSpc>
            </a:pPr>
            <a:r>
              <a:rPr lang="it-IT" sz="1800">
                <a:latin typeface="Comic Sans MS" pitchFamily="66" charset="0"/>
              </a:rPr>
              <a:t>Lo sviluppo dei </a:t>
            </a:r>
            <a:r>
              <a:rPr lang="it-IT" sz="1800" b="1">
                <a:solidFill>
                  <a:schemeClr val="hlink"/>
                </a:solidFill>
                <a:latin typeface="Comic Sans MS" pitchFamily="66" charset="0"/>
              </a:rPr>
              <a:t>corticosteroidi inalatori</a:t>
            </a:r>
            <a:r>
              <a:rPr lang="it-IT" sz="1800">
                <a:latin typeface="Comic Sans MS" pitchFamily="66" charset="0"/>
              </a:rPr>
              <a:t> (beclometasone, triamcinolone, flunisolide) ha ridotto il bisogno di corticosteroidi somministrati per via orale. Anche se vengono deglutiti, vengono eliminati quasi completamente perché hanno elevato metabolismo di primo passaggio</a:t>
            </a:r>
          </a:p>
          <a:p>
            <a:pPr algn="just">
              <a:lnSpc>
                <a:spcPct val="90000"/>
              </a:lnSpc>
            </a:pPr>
            <a:r>
              <a:rPr lang="it-IT" sz="1800">
                <a:latin typeface="Comic Sans MS" pitchFamily="66" charset="0"/>
              </a:rPr>
              <a:t>I pazienti con esacerbazioni dell’asma possono richiedere la somministrazione di </a:t>
            </a:r>
            <a:r>
              <a:rPr lang="it-IT" sz="1800" b="1">
                <a:solidFill>
                  <a:schemeClr val="hlink"/>
                </a:solidFill>
                <a:latin typeface="Comic Sans MS" pitchFamily="66" charset="0"/>
              </a:rPr>
              <a:t>corticosteroidi per via e.v. </a:t>
            </a:r>
          </a:p>
        </p:txBody>
      </p:sp>
      <p:pic>
        <p:nvPicPr>
          <p:cNvPr id="38916" name="Picture 4" descr="f2203"/>
          <p:cNvPicPr>
            <a:picLocks noGrp="1" noChangeAspect="1" noChangeArrowheads="1"/>
          </p:cNvPicPr>
          <p:nvPr>
            <p:ph sz="half" idx="2"/>
          </p:nvPr>
        </p:nvPicPr>
        <p:blipFill>
          <a:blip r:embed="rId2" cstate="print"/>
          <a:srcRect/>
          <a:stretch>
            <a:fillRect/>
          </a:stretch>
        </p:blipFill>
        <p:spPr>
          <a:xfrm>
            <a:off x="6794500" y="55563"/>
            <a:ext cx="2025650" cy="6757987"/>
          </a:xfrm>
          <a:noFill/>
          <a:ln>
            <a:solidFill>
              <a:schemeClr val="hlink"/>
            </a:solidFill>
          </a:ln>
        </p:spPr>
      </p:pic>
      <p:pic>
        <p:nvPicPr>
          <p:cNvPr id="38918" name="Picture 6" descr="f2204"/>
          <p:cNvPicPr>
            <a:picLocks noChangeAspect="1" noChangeArrowheads="1"/>
          </p:cNvPicPr>
          <p:nvPr/>
        </p:nvPicPr>
        <p:blipFill>
          <a:blip r:embed="rId3" cstate="print"/>
          <a:srcRect/>
          <a:stretch>
            <a:fillRect/>
          </a:stretch>
        </p:blipFill>
        <p:spPr bwMode="auto">
          <a:xfrm>
            <a:off x="107950" y="765175"/>
            <a:ext cx="2551113" cy="4984750"/>
          </a:xfrm>
          <a:prstGeom prst="rect">
            <a:avLst/>
          </a:prstGeom>
          <a:noFill/>
          <a:ln w="9525">
            <a:solidFill>
              <a:schemeClr val="hlink"/>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76" name="Line 1"/>
          <p:cNvSpPr/>
          <p:nvPr/>
        </p:nvSpPr>
        <p:spPr>
          <a:xfrm>
            <a:off x="2309760" y="2378160"/>
            <a:ext cx="0" cy="455400"/>
          </a:xfrm>
          <a:prstGeom prst="line">
            <a:avLst/>
          </a:prstGeom>
          <a:ln w="38160">
            <a:solidFill>
              <a:srgbClr val="990033"/>
            </a:solidFill>
            <a:miter/>
            <a:tailEnd type="triangle" w="med" len="med"/>
          </a:ln>
        </p:spPr>
      </p:sp>
      <p:sp>
        <p:nvSpPr>
          <p:cNvPr id="77" name="Line 2"/>
          <p:cNvSpPr/>
          <p:nvPr/>
        </p:nvSpPr>
        <p:spPr>
          <a:xfrm>
            <a:off x="3790800" y="4103640"/>
            <a:ext cx="1373400" cy="0"/>
          </a:xfrm>
          <a:prstGeom prst="line">
            <a:avLst/>
          </a:prstGeom>
          <a:ln w="38160">
            <a:solidFill>
              <a:srgbClr val="990033"/>
            </a:solidFill>
            <a:miter/>
            <a:tailEnd type="triangle" w="med" len="med"/>
          </a:ln>
        </p:spPr>
      </p:sp>
      <p:sp>
        <p:nvSpPr>
          <p:cNvPr id="78" name="CustomShape 3"/>
          <p:cNvSpPr/>
          <p:nvPr/>
        </p:nvSpPr>
        <p:spPr>
          <a:xfrm>
            <a:off x="5256360" y="2884320"/>
            <a:ext cx="3149280" cy="2130480"/>
          </a:xfrm>
          <a:prstGeom prst="rect">
            <a:avLst/>
          </a:prstGeom>
          <a:noFill/>
          <a:ln w="38160">
            <a:solidFill>
              <a:srgbClr val="FFFFFF"/>
            </a:solidFill>
            <a:miter/>
          </a:ln>
        </p:spPr>
        <p:style>
          <a:lnRef idx="0">
            <a:scrgbClr r="0" g="0" b="0"/>
          </a:lnRef>
          <a:fillRef idx="0">
            <a:scrgbClr r="0" g="0" b="0"/>
          </a:fillRef>
          <a:effectRef idx="0">
            <a:scrgbClr r="0" g="0" b="0"/>
          </a:effectRef>
          <a:fontRef idx="minor"/>
        </p:style>
      </p:sp>
      <p:sp>
        <p:nvSpPr>
          <p:cNvPr id="79" name="CustomShape 4"/>
          <p:cNvSpPr/>
          <p:nvPr/>
        </p:nvSpPr>
        <p:spPr>
          <a:xfrm>
            <a:off x="1260360" y="1278000"/>
            <a:ext cx="2100240" cy="1035000"/>
          </a:xfrm>
          <a:prstGeom prst="ellipse">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2800" b="1">
                <a:solidFill>
                  <a:srgbClr val="000058"/>
                </a:solidFill>
                <a:latin typeface="Calibri"/>
                <a:ea typeface="Calibri"/>
              </a:rPr>
              <a:t>Disfunzione</a:t>
            </a:r>
            <a:endParaRPr/>
          </a:p>
          <a:p>
            <a:pPr algn="ctr">
              <a:lnSpc>
                <a:spcPct val="100000"/>
              </a:lnSpc>
            </a:pPr>
            <a:r>
              <a:rPr lang="en-GB" sz="2800" b="1">
                <a:solidFill>
                  <a:srgbClr val="000058"/>
                </a:solidFill>
                <a:latin typeface="Calibri"/>
                <a:ea typeface="Calibri"/>
              </a:rPr>
              <a:t>muscolo liscio</a:t>
            </a:r>
            <a:endParaRPr/>
          </a:p>
        </p:txBody>
      </p:sp>
      <p:sp>
        <p:nvSpPr>
          <p:cNvPr id="80" name="CustomShape 5"/>
          <p:cNvSpPr/>
          <p:nvPr/>
        </p:nvSpPr>
        <p:spPr>
          <a:xfrm>
            <a:off x="5780160" y="1268280"/>
            <a:ext cx="2100240" cy="1025640"/>
          </a:xfrm>
          <a:prstGeom prst="ellipse">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GB" sz="2800" b="1">
                <a:solidFill>
                  <a:srgbClr val="000058"/>
                </a:solidFill>
                <a:latin typeface="Calibri"/>
                <a:ea typeface="Calibri"/>
              </a:rPr>
              <a:t>Infiammazione</a:t>
            </a:r>
            <a:endParaRPr/>
          </a:p>
          <a:p>
            <a:pPr algn="ctr">
              <a:lnSpc>
                <a:spcPct val="100000"/>
              </a:lnSpc>
            </a:pPr>
            <a:r>
              <a:rPr lang="en-GB" sz="2800" b="1">
                <a:solidFill>
                  <a:srgbClr val="000058"/>
                </a:solidFill>
                <a:latin typeface="Calibri"/>
                <a:ea typeface="Calibri"/>
              </a:rPr>
              <a:t>bronchiale</a:t>
            </a:r>
            <a:endParaRPr/>
          </a:p>
        </p:txBody>
      </p:sp>
      <p:sp>
        <p:nvSpPr>
          <p:cNvPr id="81" name="CustomShape 6"/>
          <p:cNvSpPr/>
          <p:nvPr/>
        </p:nvSpPr>
        <p:spPr>
          <a:xfrm>
            <a:off x="900000" y="2886120"/>
            <a:ext cx="2819520" cy="1927080"/>
          </a:xfrm>
          <a:prstGeom prst="rect">
            <a:avLst/>
          </a:prstGeom>
          <a:noFill/>
          <a:ln w="38160">
            <a:solidFill>
              <a:srgbClr val="FFFFFF"/>
            </a:solidFill>
            <a:miter/>
          </a:ln>
        </p:spPr>
        <p:style>
          <a:lnRef idx="0">
            <a:scrgbClr r="0" g="0" b="0"/>
          </a:lnRef>
          <a:fillRef idx="0">
            <a:scrgbClr r="0" g="0" b="0"/>
          </a:fillRef>
          <a:effectRef idx="0">
            <a:scrgbClr r="0" g="0" b="0"/>
          </a:effectRef>
          <a:fontRef idx="minor"/>
        </p:style>
      </p:sp>
      <p:sp>
        <p:nvSpPr>
          <p:cNvPr id="82" name="CustomShape 7"/>
          <p:cNvSpPr/>
          <p:nvPr/>
        </p:nvSpPr>
        <p:spPr>
          <a:xfrm>
            <a:off x="5327640" y="2935440"/>
            <a:ext cx="3156120" cy="2228400"/>
          </a:xfrm>
          <a:prstGeom prst="rect">
            <a:avLst/>
          </a:prstGeom>
          <a:noFill/>
          <a:ln w="38160">
            <a:solidFill>
              <a:srgbClr val="990033"/>
            </a:solidFill>
            <a:miter/>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000">
                <a:solidFill>
                  <a:srgbClr val="000058"/>
                </a:solidFill>
                <a:latin typeface="Calibri"/>
                <a:ea typeface="Calibri"/>
              </a:rPr>
              <a:t>Infiltrazione/attivazione di cellule infiammatorie</a:t>
            </a:r>
            <a:endParaRPr/>
          </a:p>
          <a:p>
            <a:pPr>
              <a:lnSpc>
                <a:spcPct val="100000"/>
              </a:lnSpc>
            </a:pPr>
            <a:r>
              <a:rPr lang="en-GB" sz="2000">
                <a:solidFill>
                  <a:srgbClr val="000058"/>
                </a:solidFill>
                <a:latin typeface="Calibri"/>
                <a:ea typeface="Calibri"/>
              </a:rPr>
              <a:t>Edema della mucosa</a:t>
            </a:r>
            <a:endParaRPr/>
          </a:p>
          <a:p>
            <a:pPr>
              <a:lnSpc>
                <a:spcPct val="100000"/>
              </a:lnSpc>
            </a:pPr>
            <a:r>
              <a:rPr lang="en-GB" sz="2000">
                <a:solidFill>
                  <a:srgbClr val="000058"/>
                </a:solidFill>
                <a:latin typeface="Calibri"/>
                <a:ea typeface="Calibri"/>
              </a:rPr>
              <a:t>Proliferazione cellulare</a:t>
            </a:r>
            <a:endParaRPr/>
          </a:p>
          <a:p>
            <a:pPr>
              <a:lnSpc>
                <a:spcPct val="100000"/>
              </a:lnSpc>
            </a:pPr>
            <a:r>
              <a:rPr lang="en-GB" sz="2000">
                <a:solidFill>
                  <a:srgbClr val="000058"/>
                </a:solidFill>
                <a:latin typeface="Calibri"/>
                <a:ea typeface="Calibri"/>
              </a:rPr>
              <a:t>Danno epiteliale</a:t>
            </a:r>
            <a:endParaRPr/>
          </a:p>
          <a:p>
            <a:pPr>
              <a:lnSpc>
                <a:spcPct val="100000"/>
              </a:lnSpc>
            </a:pPr>
            <a:r>
              <a:rPr lang="en-GB" sz="2000">
                <a:solidFill>
                  <a:srgbClr val="000058"/>
                </a:solidFill>
                <a:latin typeface="Calibri"/>
                <a:ea typeface="Calibri"/>
              </a:rPr>
              <a:t>Ispessimento della membrana basale</a:t>
            </a:r>
            <a:endParaRPr/>
          </a:p>
        </p:txBody>
      </p:sp>
      <p:sp>
        <p:nvSpPr>
          <p:cNvPr id="83" name="CustomShape 8"/>
          <p:cNvSpPr/>
          <p:nvPr/>
        </p:nvSpPr>
        <p:spPr>
          <a:xfrm>
            <a:off x="932040" y="3165480"/>
            <a:ext cx="2701800" cy="1618560"/>
          </a:xfrm>
          <a:prstGeom prst="rect">
            <a:avLst/>
          </a:prstGeom>
          <a:noFill/>
          <a:ln w="38160">
            <a:solidFill>
              <a:srgbClr val="990033"/>
            </a:solidFill>
            <a:miter/>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000">
                <a:solidFill>
                  <a:srgbClr val="000058"/>
                </a:solidFill>
                <a:latin typeface="Calibri"/>
                <a:ea typeface="Calibri"/>
              </a:rPr>
              <a:t>Broncocostrizione</a:t>
            </a:r>
            <a:endParaRPr/>
          </a:p>
          <a:p>
            <a:pPr>
              <a:lnSpc>
                <a:spcPct val="100000"/>
              </a:lnSpc>
            </a:pPr>
            <a:r>
              <a:rPr lang="en-GB" sz="2000">
                <a:solidFill>
                  <a:srgbClr val="000058"/>
                </a:solidFill>
                <a:latin typeface="Calibri"/>
                <a:ea typeface="Calibri"/>
              </a:rPr>
              <a:t>Iperreattività</a:t>
            </a:r>
            <a:endParaRPr/>
          </a:p>
          <a:p>
            <a:pPr>
              <a:lnSpc>
                <a:spcPct val="100000"/>
              </a:lnSpc>
            </a:pPr>
            <a:r>
              <a:rPr lang="en-GB" sz="2000">
                <a:solidFill>
                  <a:srgbClr val="000058"/>
                </a:solidFill>
                <a:latin typeface="Calibri"/>
                <a:ea typeface="Calibri"/>
              </a:rPr>
              <a:t>Iperplasia</a:t>
            </a:r>
            <a:endParaRPr/>
          </a:p>
          <a:p>
            <a:pPr>
              <a:lnSpc>
                <a:spcPct val="100000"/>
              </a:lnSpc>
            </a:pPr>
            <a:r>
              <a:rPr lang="en-GB" sz="2000">
                <a:solidFill>
                  <a:srgbClr val="000058"/>
                </a:solidFill>
                <a:latin typeface="Calibri"/>
                <a:ea typeface="Calibri"/>
              </a:rPr>
              <a:t>Liberazione di mediatori   infiammatori</a:t>
            </a:r>
            <a:endParaRPr/>
          </a:p>
        </p:txBody>
      </p:sp>
      <p:sp>
        <p:nvSpPr>
          <p:cNvPr id="84" name="CustomShape 9"/>
          <p:cNvSpPr/>
          <p:nvPr/>
        </p:nvSpPr>
        <p:spPr>
          <a:xfrm>
            <a:off x="1631880" y="6002280"/>
            <a:ext cx="5551560" cy="520560"/>
          </a:xfrm>
          <a:prstGeom prst="rect">
            <a:avLst/>
          </a:prstGeom>
          <a:solidFill>
            <a:srgbClr val="FF00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GB" sz="2800" b="1">
                <a:solidFill>
                  <a:srgbClr val="FFFFFF"/>
                </a:solidFill>
                <a:latin typeface="Calibri"/>
                <a:ea typeface="Calibri"/>
              </a:rPr>
              <a:t>Sintomi \ esacerbazioni</a:t>
            </a:r>
            <a:endParaRPr/>
          </a:p>
        </p:txBody>
      </p:sp>
      <p:sp>
        <p:nvSpPr>
          <p:cNvPr id="85" name="Line 10"/>
          <p:cNvSpPr/>
          <p:nvPr/>
        </p:nvSpPr>
        <p:spPr>
          <a:xfrm>
            <a:off x="6831000" y="2381400"/>
            <a:ext cx="0" cy="455400"/>
          </a:xfrm>
          <a:prstGeom prst="line">
            <a:avLst/>
          </a:prstGeom>
          <a:ln w="38160">
            <a:solidFill>
              <a:srgbClr val="990033"/>
            </a:solidFill>
            <a:miter/>
            <a:tailEnd type="triangle" w="med" len="med"/>
          </a:ln>
        </p:spPr>
      </p:sp>
      <p:sp>
        <p:nvSpPr>
          <p:cNvPr id="86" name="Line 11"/>
          <p:cNvSpPr/>
          <p:nvPr/>
        </p:nvSpPr>
        <p:spPr>
          <a:xfrm flipH="1">
            <a:off x="3790440" y="3782880"/>
            <a:ext cx="1373400" cy="0"/>
          </a:xfrm>
          <a:prstGeom prst="line">
            <a:avLst/>
          </a:prstGeom>
          <a:ln w="38160">
            <a:solidFill>
              <a:srgbClr val="990033"/>
            </a:solidFill>
            <a:miter/>
            <a:tailEnd type="triangle" w="med" len="med"/>
          </a:ln>
        </p:spPr>
      </p:sp>
      <p:sp>
        <p:nvSpPr>
          <p:cNvPr id="87" name="CustomShape 12"/>
          <p:cNvSpPr/>
          <p:nvPr/>
        </p:nvSpPr>
        <p:spPr>
          <a:xfrm>
            <a:off x="2327400" y="4956120"/>
            <a:ext cx="4532040" cy="560520"/>
          </a:xfrm>
          <a:prstGeom prst="rect">
            <a:avLst/>
          </a:prstGeom>
          <a:noFill/>
          <a:ln w="38160">
            <a:solidFill>
              <a:srgbClr val="990033"/>
            </a:solidFill>
            <a:round/>
          </a:ln>
        </p:spPr>
        <p:style>
          <a:lnRef idx="0">
            <a:scrgbClr r="0" g="0" b="0"/>
          </a:lnRef>
          <a:fillRef idx="0">
            <a:scrgbClr r="0" g="0" b="0"/>
          </a:fillRef>
          <a:effectRef idx="0">
            <a:scrgbClr r="0" g="0" b="0"/>
          </a:effectRef>
          <a:fontRef idx="minor"/>
        </p:style>
      </p:sp>
      <p:sp>
        <p:nvSpPr>
          <p:cNvPr id="88" name="Line 13"/>
          <p:cNvSpPr/>
          <p:nvPr/>
        </p:nvSpPr>
        <p:spPr>
          <a:xfrm>
            <a:off x="4592520" y="5533920"/>
            <a:ext cx="0" cy="343080"/>
          </a:xfrm>
          <a:prstGeom prst="line">
            <a:avLst/>
          </a:prstGeom>
          <a:ln w="38160">
            <a:solidFill>
              <a:srgbClr val="990033"/>
            </a:solidFill>
            <a:miter/>
            <a:tailEnd type="triangle" w="med" len="med"/>
          </a:ln>
        </p:spPr>
      </p:sp>
      <p:sp>
        <p:nvSpPr>
          <p:cNvPr id="89" name="CustomShape 14"/>
          <p:cNvSpPr/>
          <p:nvPr/>
        </p:nvSpPr>
        <p:spPr>
          <a:xfrm>
            <a:off x="2268360" y="189000"/>
            <a:ext cx="5688360" cy="63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it-IT" sz="2800" b="1">
                <a:solidFill>
                  <a:srgbClr val="C00000"/>
                </a:solidFill>
                <a:latin typeface="Calibri"/>
                <a:ea typeface="Calibri"/>
              </a:rPr>
              <a:t> FISIOPATOLOGIA DELL’ASMA</a:t>
            </a:r>
            <a:endParaRPr/>
          </a:p>
        </p:txBody>
      </p:sp>
      <p:sp>
        <p:nvSpPr>
          <p:cNvPr id="90" name="Line 15"/>
          <p:cNvSpPr/>
          <p:nvPr/>
        </p:nvSpPr>
        <p:spPr>
          <a:xfrm>
            <a:off x="755640" y="907920"/>
            <a:ext cx="7848720" cy="0"/>
          </a:xfrm>
          <a:prstGeom prst="line">
            <a:avLst/>
          </a:prstGeom>
          <a:ln w="38160">
            <a:solidFill>
              <a:srgbClr val="990033"/>
            </a:solidFill>
            <a:miter/>
          </a:ln>
        </p:spPr>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lum bright="-12000" contrast="6000"/>
          </a:blip>
          <a:srcRect l="29613" t="6850" r="29739" b="6424"/>
          <a:stretch>
            <a:fillRect/>
          </a:stretch>
        </p:blipFill>
        <p:spPr bwMode="auto">
          <a:xfrm>
            <a:off x="273050" y="152400"/>
            <a:ext cx="4057650" cy="6492875"/>
          </a:xfrm>
          <a:prstGeom prst="rect">
            <a:avLst/>
          </a:prstGeom>
          <a:noFill/>
          <a:ln w="9525">
            <a:solidFill>
              <a:srgbClr val="0066FF"/>
            </a:solidFill>
            <a:miter lim="800000"/>
            <a:headEnd/>
            <a:tailEnd/>
          </a:ln>
          <a:effectLst/>
        </p:spPr>
      </p:pic>
      <p:sp>
        <p:nvSpPr>
          <p:cNvPr id="21508" name="Text Box 4"/>
          <p:cNvSpPr txBox="1">
            <a:spLocks noChangeArrowheads="1"/>
          </p:cNvSpPr>
          <p:nvPr/>
        </p:nvSpPr>
        <p:spPr bwMode="auto">
          <a:xfrm>
            <a:off x="4306888" y="301625"/>
            <a:ext cx="4511675" cy="3414713"/>
          </a:xfrm>
          <a:prstGeom prst="rect">
            <a:avLst/>
          </a:prstGeom>
          <a:noFill/>
          <a:ln w="9525">
            <a:noFill/>
            <a:miter lim="800000"/>
            <a:headEnd/>
            <a:tailEnd/>
          </a:ln>
          <a:effectLst/>
        </p:spPr>
        <p:txBody>
          <a:bodyPr>
            <a:spAutoFit/>
          </a:bodyPr>
          <a:lstStyle/>
          <a:p>
            <a:r>
              <a:rPr lang="it-IT" sz="2400" b="1">
                <a:solidFill>
                  <a:srgbClr val="00CC00"/>
                </a:solidFill>
                <a:effectLst>
                  <a:outerShdw blurRad="38100" dist="38100" dir="2700000" algn="tl">
                    <a:srgbClr val="C0C0C0"/>
                  </a:outerShdw>
                </a:effectLst>
                <a:latin typeface="Comic Sans MS" pitchFamily="66" charset="0"/>
              </a:rPr>
              <a:t>Regolazione della sintesi e secrezione dei corticosteroidi surrenalici</a:t>
            </a:r>
          </a:p>
          <a:p>
            <a:endParaRPr lang="it-IT" sz="2000" b="1">
              <a:solidFill>
                <a:srgbClr val="0000FF"/>
              </a:solidFill>
              <a:effectLst>
                <a:outerShdw blurRad="38100" dist="38100" dir="2700000" algn="tl">
                  <a:srgbClr val="C0C0C0"/>
                </a:outerShdw>
              </a:effectLst>
              <a:latin typeface="Comic Sans MS" pitchFamily="66" charset="0"/>
            </a:endParaRPr>
          </a:p>
          <a:p>
            <a:r>
              <a:rPr lang="it-IT">
                <a:latin typeface="Comic Sans MS" pitchFamily="66" charset="0"/>
              </a:rPr>
              <a:t>Il circuito di feedback negativo lungo è più importante di quello corto</a:t>
            </a:r>
          </a:p>
          <a:p>
            <a:r>
              <a:rPr lang="it-IT">
                <a:latin typeface="Comic Sans MS" pitchFamily="66" charset="0"/>
              </a:rPr>
              <a:t>La concentrazione plasmatica di corticosteroidi ha un ritmo circadiano: è alta al mattino alle 8 e si abbassa la sera-notte. Risponde inoltre a stress ed all’assunzione di cibo.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91" name="CustomShape 1"/>
          <p:cNvSpPr/>
          <p:nvPr/>
        </p:nvSpPr>
        <p:spPr>
          <a:xfrm>
            <a:off x="1324440" y="260280"/>
            <a:ext cx="652500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800" b="1">
                <a:solidFill>
                  <a:srgbClr val="C00000"/>
                </a:solidFill>
                <a:latin typeface="Calibri"/>
              </a:rPr>
              <a:t>FARMACI PER IL TRATTAMENTO DELL’ASMA</a:t>
            </a:r>
            <a:endParaRPr/>
          </a:p>
        </p:txBody>
      </p:sp>
      <p:sp>
        <p:nvSpPr>
          <p:cNvPr id="92" name="CustomShape 2"/>
          <p:cNvSpPr/>
          <p:nvPr/>
        </p:nvSpPr>
        <p:spPr>
          <a:xfrm>
            <a:off x="826920" y="1197000"/>
            <a:ext cx="7491240" cy="16488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30000"/>
              </a:lnSpc>
            </a:pPr>
            <a:r>
              <a:rPr lang="it-IT" sz="2200" b="1">
                <a:solidFill>
                  <a:srgbClr val="C00000"/>
                </a:solidFill>
                <a:latin typeface="Calibri"/>
              </a:rPr>
              <a:t>FARMACI per LA PROFILASSI e il TRATTAMENTO DELLA FLOGOSI</a:t>
            </a:r>
            <a:endParaRPr/>
          </a:p>
          <a:p>
            <a:pPr>
              <a:lnSpc>
                <a:spcPct val="100000"/>
              </a:lnSpc>
              <a:buFont typeface="Calibri"/>
              <a:buAutoNum type="alphaUcParenR"/>
            </a:pPr>
            <a:r>
              <a:rPr lang="it-IT" sz="2000" b="1">
                <a:solidFill>
                  <a:srgbClr val="002060"/>
                </a:solidFill>
                <a:latin typeface="Calibri"/>
              </a:rPr>
              <a:t>CROMONI</a:t>
            </a:r>
            <a:endParaRPr/>
          </a:p>
          <a:p>
            <a:pPr>
              <a:lnSpc>
                <a:spcPct val="100000"/>
              </a:lnSpc>
              <a:buFont typeface="Calibri"/>
              <a:buAutoNum type="alphaUcParenR"/>
            </a:pPr>
            <a:r>
              <a:rPr lang="it-IT" sz="2000" b="1">
                <a:solidFill>
                  <a:srgbClr val="002060"/>
                </a:solidFill>
                <a:latin typeface="Calibri"/>
              </a:rPr>
              <a:t>XANTINE</a:t>
            </a:r>
            <a:endParaRPr/>
          </a:p>
          <a:p>
            <a:pPr>
              <a:lnSpc>
                <a:spcPct val="100000"/>
              </a:lnSpc>
              <a:buFont typeface="Calibri"/>
              <a:buAutoNum type="alphaUcParenR"/>
            </a:pPr>
            <a:r>
              <a:rPr lang="it-IT" sz="2000" b="1">
                <a:solidFill>
                  <a:srgbClr val="002060"/>
                </a:solidFill>
                <a:latin typeface="Calibri"/>
              </a:rPr>
              <a:t>ANTILEUCOTRIENI</a:t>
            </a:r>
            <a:endParaRPr/>
          </a:p>
          <a:p>
            <a:pPr>
              <a:lnSpc>
                <a:spcPct val="100000"/>
              </a:lnSpc>
              <a:buFont typeface="Calibri"/>
              <a:buAutoNum type="alphaUcParenR"/>
            </a:pPr>
            <a:r>
              <a:rPr lang="it-IT" sz="2000" b="1">
                <a:solidFill>
                  <a:srgbClr val="002060"/>
                </a:solidFill>
                <a:latin typeface="Calibri"/>
              </a:rPr>
              <a:t>GLUCOCORTICOIDI</a:t>
            </a:r>
            <a:endParaRPr/>
          </a:p>
        </p:txBody>
      </p:sp>
      <p:sp>
        <p:nvSpPr>
          <p:cNvPr id="93" name="Line 3"/>
          <p:cNvSpPr/>
          <p:nvPr/>
        </p:nvSpPr>
        <p:spPr>
          <a:xfrm>
            <a:off x="611280" y="907920"/>
            <a:ext cx="8137440" cy="0"/>
          </a:xfrm>
          <a:prstGeom prst="line">
            <a:avLst/>
          </a:prstGeom>
          <a:ln w="19080">
            <a:solidFill>
              <a:srgbClr val="C00000"/>
            </a:solidFill>
            <a:miter/>
          </a:ln>
        </p:spPr>
      </p:sp>
      <p:sp>
        <p:nvSpPr>
          <p:cNvPr id="94" name="CustomShape 4"/>
          <p:cNvSpPr/>
          <p:nvPr/>
        </p:nvSpPr>
        <p:spPr>
          <a:xfrm>
            <a:off x="826920" y="3068640"/>
            <a:ext cx="7921800" cy="1782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30000"/>
              </a:lnSpc>
            </a:pPr>
            <a:r>
              <a:rPr lang="it-IT" sz="2200" b="1">
                <a:solidFill>
                  <a:srgbClr val="C00000"/>
                </a:solidFill>
                <a:latin typeface="Calibri"/>
              </a:rPr>
              <a:t>FARMACI PER IL TRATTAMENTO DELLA IPERATTIVITA’ BRONCHIALE</a:t>
            </a:r>
            <a:endParaRPr/>
          </a:p>
          <a:p>
            <a:pPr>
              <a:lnSpc>
                <a:spcPct val="100000"/>
              </a:lnSpc>
              <a:buFont typeface="Calibri"/>
              <a:buAutoNum type="alphaUcParenR"/>
            </a:pPr>
            <a:r>
              <a:rPr lang="it-IT" sz="2000" b="1">
                <a:solidFill>
                  <a:srgbClr val="002060"/>
                </a:solidFill>
                <a:latin typeface="Calibri"/>
              </a:rPr>
              <a:t>AGONISTI RECETTORI </a:t>
            </a:r>
            <a:r>
              <a:rPr lang="el-GR" sz="2000" b="1">
                <a:solidFill>
                  <a:srgbClr val="002060"/>
                </a:solidFill>
                <a:latin typeface="Arial"/>
                <a:ea typeface="Arial"/>
              </a:rPr>
              <a:t>β</a:t>
            </a:r>
            <a:r>
              <a:rPr lang="it-IT" sz="2000" b="1" baseline="-25000">
                <a:solidFill>
                  <a:srgbClr val="002060"/>
                </a:solidFill>
                <a:latin typeface="Calibri"/>
              </a:rPr>
              <a:t>2</a:t>
            </a:r>
            <a:endParaRPr/>
          </a:p>
          <a:p>
            <a:pPr>
              <a:lnSpc>
                <a:spcPct val="100000"/>
              </a:lnSpc>
              <a:buFont typeface="Calibri"/>
              <a:buAutoNum type="alphaUcParenR"/>
            </a:pPr>
            <a:r>
              <a:rPr lang="it-IT" sz="2000" b="1">
                <a:solidFill>
                  <a:srgbClr val="002060"/>
                </a:solidFill>
                <a:latin typeface="Calibri"/>
              </a:rPr>
              <a:t>ANTIMUSCARINICI</a:t>
            </a:r>
            <a:endParaRPr/>
          </a:p>
          <a:p>
            <a:pPr>
              <a:lnSpc>
                <a:spcPct val="100000"/>
              </a:lnSpc>
              <a:buFont typeface="Calibri"/>
              <a:buAutoNum type="alphaUcParenR"/>
            </a:pPr>
            <a:r>
              <a:rPr lang="it-IT" sz="2000" b="1">
                <a:solidFill>
                  <a:srgbClr val="002060"/>
                </a:solidFill>
                <a:latin typeface="Calibri"/>
              </a:rPr>
              <a:t>XANTINE</a:t>
            </a:r>
            <a:endParaRPr/>
          </a:p>
          <a:p>
            <a:pPr>
              <a:lnSpc>
                <a:spcPct val="130000"/>
              </a:lnSpc>
            </a:pPr>
            <a:endParaRPr/>
          </a:p>
        </p:txBody>
      </p:sp>
      <p:sp>
        <p:nvSpPr>
          <p:cNvPr id="95" name="CustomShape 5"/>
          <p:cNvSpPr/>
          <p:nvPr/>
        </p:nvSpPr>
        <p:spPr>
          <a:xfrm>
            <a:off x="755640" y="4797360"/>
            <a:ext cx="2736720" cy="864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30000"/>
              </a:lnSpc>
            </a:pPr>
            <a:r>
              <a:rPr lang="it-IT" sz="2200" b="1">
                <a:solidFill>
                  <a:srgbClr val="C00000"/>
                </a:solidFill>
                <a:latin typeface="Calibri"/>
              </a:rPr>
              <a:t>FARMACI BIOLOGICI</a:t>
            </a:r>
            <a:endParaRPr/>
          </a:p>
          <a:p>
            <a:pPr>
              <a:lnSpc>
                <a:spcPct val="130000"/>
              </a:lnSpc>
            </a:pPr>
            <a:endParaRPr/>
          </a:p>
        </p:txBody>
      </p:sp>
      <p:pic>
        <p:nvPicPr>
          <p:cNvPr id="96" name="Picture 2" descr="http://midelfin.files.wordpress.com/2013/05/pelaia-1.jpg"/>
          <p:cNvPicPr/>
          <p:nvPr/>
        </p:nvPicPr>
        <p:blipFill>
          <a:blip r:embed="rId2" cstate="print"/>
          <a:stretch/>
        </p:blipFill>
        <p:spPr>
          <a:xfrm>
            <a:off x="4286160" y="3573360"/>
            <a:ext cx="4533840" cy="3168720"/>
          </a:xfrm>
          <a:prstGeom prst="rect">
            <a:avLst/>
          </a:prstGeom>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97" name="TextShape 1"/>
          <p:cNvSpPr txBox="1"/>
          <p:nvPr/>
        </p:nvSpPr>
        <p:spPr>
          <a:xfrm>
            <a:off x="539280" y="691920"/>
            <a:ext cx="8209080" cy="5761080"/>
          </a:xfrm>
          <a:prstGeom prst="rect">
            <a:avLst/>
          </a:prstGeom>
          <a:noFill/>
          <a:ln>
            <a:noFill/>
          </a:ln>
        </p:spPr>
        <p:txBody>
          <a:bodyPr/>
          <a:lstStyle/>
          <a:p>
            <a:pPr>
              <a:lnSpc>
                <a:spcPct val="100000"/>
              </a:lnSpc>
            </a:pPr>
            <a:r>
              <a:rPr lang="it-IT" sz="2000" b="1">
                <a:solidFill>
                  <a:srgbClr val="C00000"/>
                </a:solidFill>
                <a:latin typeface="Calibri"/>
              </a:rPr>
              <a:t>FARMACI DI FONDO</a:t>
            </a:r>
            <a:endParaRPr/>
          </a:p>
          <a:p>
            <a:pPr>
              <a:lnSpc>
                <a:spcPct val="90000"/>
              </a:lnSpc>
            </a:pPr>
            <a:r>
              <a:rPr lang="it-IT">
                <a:solidFill>
                  <a:srgbClr val="002060"/>
                </a:solidFill>
                <a:latin typeface="Calibri"/>
              </a:rPr>
              <a:t>Consentono di ottenere e mantenere il controllo dell’asma persistente e devono essere assunti quotidianamente e per un lungo periodo di tempo</a:t>
            </a:r>
            <a:endParaRPr/>
          </a:p>
          <a:p>
            <a:pPr>
              <a:lnSpc>
                <a:spcPct val="90000"/>
              </a:lnSpc>
            </a:pPr>
            <a:endParaRPr/>
          </a:p>
          <a:p>
            <a:pPr>
              <a:lnSpc>
                <a:spcPct val="90000"/>
              </a:lnSpc>
              <a:buFont typeface="Calibri"/>
              <a:buChar char="•"/>
            </a:pPr>
            <a:r>
              <a:rPr lang="it-IT">
                <a:solidFill>
                  <a:srgbClr val="002060"/>
                </a:solidFill>
                <a:latin typeface="Calibri"/>
              </a:rPr>
              <a:t>GLUCOCORTICOIDI PER VIA INALATORIA E/O SISTEMICA</a:t>
            </a:r>
            <a:endParaRPr/>
          </a:p>
          <a:p>
            <a:pPr>
              <a:lnSpc>
                <a:spcPct val="90000"/>
              </a:lnSpc>
              <a:buFont typeface="Calibri"/>
              <a:buChar char="•"/>
            </a:pPr>
            <a:r>
              <a:rPr lang="el-GR">
                <a:solidFill>
                  <a:srgbClr val="002060"/>
                </a:solidFill>
                <a:latin typeface="Calibri"/>
                <a:ea typeface="Arial"/>
              </a:rPr>
              <a:t>Β</a:t>
            </a:r>
            <a:r>
              <a:rPr lang="it-IT" baseline="-25000">
                <a:solidFill>
                  <a:srgbClr val="002060"/>
                </a:solidFill>
                <a:latin typeface="Calibri"/>
              </a:rPr>
              <a:t>2</a:t>
            </a:r>
            <a:r>
              <a:rPr lang="it-IT">
                <a:solidFill>
                  <a:srgbClr val="002060"/>
                </a:solidFill>
                <a:latin typeface="Calibri"/>
              </a:rPr>
              <a:t>- AGONISTI A LUNGA DURATA DI AZIONE (VIA INALATORIA E PER OS)</a:t>
            </a:r>
            <a:endParaRPr/>
          </a:p>
          <a:p>
            <a:pPr>
              <a:lnSpc>
                <a:spcPct val="90000"/>
              </a:lnSpc>
              <a:buFont typeface="Calibri"/>
              <a:buChar char="•"/>
            </a:pPr>
            <a:r>
              <a:rPr lang="it-IT">
                <a:solidFill>
                  <a:srgbClr val="002060"/>
                </a:solidFill>
                <a:latin typeface="Calibri"/>
              </a:rPr>
              <a:t>SODIO CROMOGLICATO</a:t>
            </a:r>
            <a:endParaRPr/>
          </a:p>
          <a:p>
            <a:pPr>
              <a:lnSpc>
                <a:spcPct val="90000"/>
              </a:lnSpc>
              <a:buFont typeface="Calibri"/>
              <a:buChar char="•"/>
            </a:pPr>
            <a:r>
              <a:rPr lang="it-IT">
                <a:solidFill>
                  <a:srgbClr val="002060"/>
                </a:solidFill>
                <a:latin typeface="Calibri"/>
              </a:rPr>
              <a:t>NEDOCROMILE SODICO</a:t>
            </a:r>
            <a:endParaRPr/>
          </a:p>
          <a:p>
            <a:pPr>
              <a:lnSpc>
                <a:spcPct val="90000"/>
              </a:lnSpc>
              <a:buFont typeface="Calibri"/>
              <a:buChar char="•"/>
            </a:pPr>
            <a:r>
              <a:rPr lang="it-IT">
                <a:solidFill>
                  <a:srgbClr val="002060"/>
                </a:solidFill>
                <a:latin typeface="Calibri"/>
              </a:rPr>
              <a:t>TEOFILLINA A LENTO RILASCIO</a:t>
            </a:r>
            <a:endParaRPr/>
          </a:p>
          <a:p>
            <a:pPr>
              <a:lnSpc>
                <a:spcPct val="90000"/>
              </a:lnSpc>
              <a:buFont typeface="Calibri"/>
              <a:buChar char="•"/>
            </a:pPr>
            <a:r>
              <a:rPr lang="it-IT">
                <a:solidFill>
                  <a:srgbClr val="002060"/>
                </a:solidFill>
                <a:latin typeface="Calibri"/>
              </a:rPr>
              <a:t>ANTILEUCOTRIENICI</a:t>
            </a:r>
            <a:endParaRPr/>
          </a:p>
          <a:p>
            <a:pPr>
              <a:lnSpc>
                <a:spcPct val="90000"/>
              </a:lnSpc>
              <a:buFont typeface="Calibri"/>
              <a:buChar char="•"/>
            </a:pPr>
            <a:endParaRPr/>
          </a:p>
          <a:p>
            <a:pPr>
              <a:lnSpc>
                <a:spcPct val="100000"/>
              </a:lnSpc>
            </a:pPr>
            <a:r>
              <a:rPr lang="it-IT" sz="2000" b="1">
                <a:solidFill>
                  <a:srgbClr val="C00000"/>
                </a:solidFill>
                <a:latin typeface="Calibri"/>
              </a:rPr>
              <a:t>FARMACI SINTOMATICI</a:t>
            </a:r>
            <a:endParaRPr/>
          </a:p>
          <a:p>
            <a:pPr algn="just">
              <a:lnSpc>
                <a:spcPct val="100000"/>
              </a:lnSpc>
            </a:pPr>
            <a:r>
              <a:rPr lang="it-IT">
                <a:solidFill>
                  <a:srgbClr val="002060"/>
                </a:solidFill>
                <a:latin typeface="Calibri"/>
              </a:rPr>
              <a:t>Consentono di alleviare la broncocostrizione e i sintomi acuti che l’accompagnano.</a:t>
            </a:r>
            <a:endParaRPr/>
          </a:p>
          <a:p>
            <a:pPr>
              <a:lnSpc>
                <a:spcPct val="100000"/>
              </a:lnSpc>
            </a:pPr>
            <a:endParaRPr/>
          </a:p>
          <a:p>
            <a:pPr>
              <a:lnSpc>
                <a:spcPct val="100000"/>
              </a:lnSpc>
              <a:buFont typeface="Calibri"/>
              <a:buChar char="•"/>
            </a:pPr>
            <a:r>
              <a:rPr lang="el-GR">
                <a:solidFill>
                  <a:srgbClr val="002060"/>
                </a:solidFill>
                <a:latin typeface="Calibri"/>
                <a:ea typeface="Arial"/>
              </a:rPr>
              <a:t>Β</a:t>
            </a:r>
            <a:r>
              <a:rPr lang="it-IT" baseline="-25000">
                <a:solidFill>
                  <a:srgbClr val="002060"/>
                </a:solidFill>
                <a:latin typeface="Calibri"/>
              </a:rPr>
              <a:t>2</a:t>
            </a:r>
            <a:r>
              <a:rPr lang="it-IT">
                <a:solidFill>
                  <a:srgbClr val="002060"/>
                </a:solidFill>
                <a:latin typeface="Calibri"/>
              </a:rPr>
              <a:t>-AGONISTI AD AZIONE RAPIDA (VIA INALATORIA)</a:t>
            </a:r>
            <a:endParaRPr/>
          </a:p>
          <a:p>
            <a:pPr>
              <a:lnSpc>
                <a:spcPct val="100000"/>
              </a:lnSpc>
              <a:buFont typeface="Calibri"/>
              <a:buChar char="•"/>
            </a:pPr>
            <a:r>
              <a:rPr lang="el-GR">
                <a:solidFill>
                  <a:srgbClr val="002060"/>
                </a:solidFill>
                <a:latin typeface="Calibri"/>
                <a:ea typeface="Arial"/>
              </a:rPr>
              <a:t>Β</a:t>
            </a:r>
            <a:r>
              <a:rPr lang="it-IT" baseline="-25000">
                <a:solidFill>
                  <a:srgbClr val="002060"/>
                </a:solidFill>
                <a:latin typeface="Calibri"/>
              </a:rPr>
              <a:t>2</a:t>
            </a:r>
            <a:r>
              <a:rPr lang="it-IT">
                <a:solidFill>
                  <a:srgbClr val="002060"/>
                </a:solidFill>
                <a:latin typeface="Calibri"/>
              </a:rPr>
              <a:t>- AGONISTI ORALI A BREVE DURATA DI AZIONE</a:t>
            </a:r>
            <a:endParaRPr/>
          </a:p>
          <a:p>
            <a:pPr>
              <a:lnSpc>
                <a:spcPct val="100000"/>
              </a:lnSpc>
              <a:buFont typeface="Calibri"/>
              <a:buChar char="•"/>
            </a:pPr>
            <a:r>
              <a:rPr lang="it-IT">
                <a:solidFill>
                  <a:srgbClr val="002060"/>
                </a:solidFill>
                <a:latin typeface="Calibri"/>
              </a:rPr>
              <a:t>ANTICOLINERGICI (VIA INALATORIA)</a:t>
            </a:r>
            <a:endParaRPr/>
          </a:p>
          <a:p>
            <a:pPr>
              <a:lnSpc>
                <a:spcPct val="100000"/>
              </a:lnSpc>
              <a:buFont typeface="Calibri"/>
              <a:buChar char="•"/>
            </a:pPr>
            <a:r>
              <a:rPr lang="it-IT">
                <a:solidFill>
                  <a:srgbClr val="002060"/>
                </a:solidFill>
                <a:latin typeface="Calibri"/>
              </a:rPr>
              <a:t>TEOFILLINA A BREVE DURATA DI AZIONE</a:t>
            </a:r>
            <a:endParaRPr/>
          </a:p>
          <a:p>
            <a:pPr>
              <a:lnSpc>
                <a:spcPct val="100000"/>
              </a:lnSpc>
              <a:buFont typeface="Calibri"/>
              <a:buChar char="•"/>
            </a:pPr>
            <a:r>
              <a:rPr lang="it-IT">
                <a:solidFill>
                  <a:srgbClr val="002060"/>
                </a:solidFill>
                <a:latin typeface="Calibri"/>
              </a:rPr>
              <a:t>GLUCOCORTICOIDI SISTEMICI</a:t>
            </a:r>
            <a:endParaRPr/>
          </a:p>
          <a:p>
            <a:pPr>
              <a:lnSpc>
                <a:spcPct val="100000"/>
              </a:lnSpc>
              <a:buFont typeface="Calibri"/>
              <a:buChar char="•"/>
            </a:pPr>
            <a:endParaRPr/>
          </a:p>
          <a:p>
            <a:pPr>
              <a:lnSpc>
                <a:spcPct val="100000"/>
              </a:lnSpc>
            </a:pPr>
            <a:endParaRPr/>
          </a:p>
          <a:p>
            <a:pPr>
              <a:lnSpc>
                <a:spcPct val="100000"/>
              </a:lnSpc>
              <a:buFont typeface="Calibri"/>
              <a:buChar char="•"/>
            </a:pPr>
            <a:endParaRPr/>
          </a:p>
        </p:txBody>
      </p:sp>
      <p:sp>
        <p:nvSpPr>
          <p:cNvPr id="98" name="CustomShape 2"/>
          <p:cNvSpPr/>
          <p:nvPr/>
        </p:nvSpPr>
        <p:spPr>
          <a:xfrm>
            <a:off x="0" y="25560"/>
            <a:ext cx="91440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C00000"/>
                </a:solidFill>
                <a:latin typeface="Calibri"/>
              </a:rPr>
              <a:t>OBIETTIVI DELLA TERAPIA FARMACOLOGICA</a:t>
            </a:r>
            <a:endParaRPr/>
          </a:p>
        </p:txBody>
      </p:sp>
      <p:sp>
        <p:nvSpPr>
          <p:cNvPr id="99" name="Line 3"/>
          <p:cNvSpPr/>
          <p:nvPr/>
        </p:nvSpPr>
        <p:spPr>
          <a:xfrm>
            <a:off x="755640" y="620640"/>
            <a:ext cx="7848720" cy="0"/>
          </a:xfrm>
          <a:prstGeom prst="line">
            <a:avLst/>
          </a:prstGeom>
          <a:ln w="38160">
            <a:solidFill>
              <a:srgbClr val="990033"/>
            </a:solidFill>
            <a:miter/>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97" name="CustomShape 1"/>
          <p:cNvSpPr/>
          <p:nvPr/>
        </p:nvSpPr>
        <p:spPr>
          <a:xfrm>
            <a:off x="900000" y="2276640"/>
            <a:ext cx="7344000" cy="936360"/>
          </a:xfrm>
          <a:prstGeom prst="rect">
            <a:avLst/>
          </a:prstGeom>
          <a:solidFill>
            <a:srgbClr val="FFFF00"/>
          </a:solidFill>
          <a:ln w="25560">
            <a:solidFill>
              <a:srgbClr val="C00000"/>
            </a:solidFill>
            <a:miter/>
          </a:ln>
        </p:spPr>
        <p:style>
          <a:lnRef idx="0">
            <a:scrgbClr r="0" g="0" b="0"/>
          </a:lnRef>
          <a:fillRef idx="0">
            <a:scrgbClr r="0" g="0" b="0"/>
          </a:fillRef>
          <a:effectRef idx="0">
            <a:scrgbClr r="0" g="0" b="0"/>
          </a:effectRef>
          <a:fontRef idx="minor"/>
        </p:style>
      </p:sp>
      <p:sp>
        <p:nvSpPr>
          <p:cNvPr id="198" name="CustomShape 2"/>
          <p:cNvSpPr/>
          <p:nvPr/>
        </p:nvSpPr>
        <p:spPr>
          <a:xfrm>
            <a:off x="1095480" y="214200"/>
            <a:ext cx="679644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C00000"/>
                </a:solidFill>
                <a:latin typeface="Calibri"/>
              </a:rPr>
              <a:t>GLUCOCORTICOIDI PER VIA INALATORIA - </a:t>
            </a:r>
            <a:r>
              <a:rPr lang="it-IT" sz="2000" b="1" i="1">
                <a:solidFill>
                  <a:srgbClr val="C00000"/>
                </a:solidFill>
                <a:latin typeface="Calibri"/>
              </a:rPr>
              <a:t>INDICAZIONI</a:t>
            </a:r>
            <a:endParaRPr/>
          </a:p>
        </p:txBody>
      </p:sp>
      <p:sp>
        <p:nvSpPr>
          <p:cNvPr id="199" name="Line 3"/>
          <p:cNvSpPr/>
          <p:nvPr/>
        </p:nvSpPr>
        <p:spPr>
          <a:xfrm>
            <a:off x="755640" y="765000"/>
            <a:ext cx="7488360" cy="0"/>
          </a:xfrm>
          <a:prstGeom prst="line">
            <a:avLst/>
          </a:prstGeom>
          <a:ln w="9360">
            <a:solidFill>
              <a:srgbClr val="C00000"/>
            </a:solidFill>
            <a:miter/>
          </a:ln>
        </p:spPr>
      </p:sp>
      <p:sp>
        <p:nvSpPr>
          <p:cNvPr id="200" name="CustomShape 4"/>
          <p:cNvSpPr/>
          <p:nvPr/>
        </p:nvSpPr>
        <p:spPr>
          <a:xfrm>
            <a:off x="755640" y="1052640"/>
            <a:ext cx="7561440" cy="5360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a:solidFill>
                  <a:srgbClr val="002060"/>
                </a:solidFill>
                <a:latin typeface="Calibri"/>
              </a:rPr>
              <a:t>I soggetti asmatici che necessitano di un trattamento con agonisti adrenergici per quattro o più volte alla settimana sono considerati i candidati per la terapia cortisonica inalatoria.  </a:t>
            </a:r>
            <a:endParaRPr/>
          </a:p>
          <a:p>
            <a:pPr algn="just">
              <a:lnSpc>
                <a:spcPct val="100000"/>
              </a:lnSpc>
            </a:pPr>
            <a:endParaRPr/>
          </a:p>
          <a:p>
            <a:pPr algn="ctr">
              <a:lnSpc>
                <a:spcPct val="100000"/>
              </a:lnSpc>
            </a:pPr>
            <a:r>
              <a:rPr lang="it-IT" sz="2000">
                <a:solidFill>
                  <a:srgbClr val="002060"/>
                </a:solidFill>
                <a:latin typeface="Calibri"/>
              </a:rPr>
              <a:t>Trattamento dell’</a:t>
            </a:r>
            <a:r>
              <a:rPr lang="it-IT" sz="2000" b="1">
                <a:solidFill>
                  <a:srgbClr val="C00000"/>
                </a:solidFill>
                <a:latin typeface="Calibri"/>
              </a:rPr>
              <a:t>asma cronico</a:t>
            </a:r>
            <a:r>
              <a:rPr lang="it-IT" sz="2000">
                <a:solidFill>
                  <a:srgbClr val="C00000"/>
                </a:solidFill>
                <a:latin typeface="Calibri"/>
              </a:rPr>
              <a:t> </a:t>
            </a:r>
            <a:r>
              <a:rPr lang="it-IT" sz="2000">
                <a:solidFill>
                  <a:srgbClr val="002060"/>
                </a:solidFill>
                <a:latin typeface="Calibri"/>
              </a:rPr>
              <a:t>da quello </a:t>
            </a:r>
            <a:r>
              <a:rPr lang="it-IT" sz="2000" b="1">
                <a:solidFill>
                  <a:srgbClr val="C00000"/>
                </a:solidFill>
                <a:latin typeface="Calibri"/>
              </a:rPr>
              <a:t>lieve persistente</a:t>
            </a:r>
            <a:r>
              <a:rPr lang="it-IT" sz="2000">
                <a:solidFill>
                  <a:srgbClr val="C00000"/>
                </a:solidFill>
                <a:latin typeface="Calibri"/>
              </a:rPr>
              <a:t> </a:t>
            </a:r>
            <a:r>
              <a:rPr lang="it-IT" sz="2000">
                <a:solidFill>
                  <a:srgbClr val="002060"/>
                </a:solidFill>
                <a:latin typeface="Calibri"/>
              </a:rPr>
              <a:t>a quello </a:t>
            </a:r>
            <a:endParaRPr/>
          </a:p>
          <a:p>
            <a:pPr algn="ctr">
              <a:lnSpc>
                <a:spcPct val="100000"/>
              </a:lnSpc>
            </a:pPr>
            <a:r>
              <a:rPr lang="it-IT" sz="2000" b="1">
                <a:solidFill>
                  <a:srgbClr val="C00000"/>
                </a:solidFill>
                <a:latin typeface="Calibri"/>
              </a:rPr>
              <a:t>grave persistente</a:t>
            </a:r>
            <a:r>
              <a:rPr lang="it-IT" sz="2000" b="1">
                <a:solidFill>
                  <a:srgbClr val="002060"/>
                </a:solidFill>
                <a:latin typeface="Calibri"/>
              </a:rPr>
              <a:t>.</a:t>
            </a:r>
            <a:endParaRPr/>
          </a:p>
          <a:p>
            <a:pPr algn="ctr">
              <a:lnSpc>
                <a:spcPct val="100000"/>
              </a:lnSpc>
            </a:pPr>
            <a:endParaRPr/>
          </a:p>
          <a:p>
            <a:pPr algn="ctr">
              <a:lnSpc>
                <a:spcPct val="100000"/>
              </a:lnSpc>
            </a:pPr>
            <a:r>
              <a:rPr lang="it-IT" sz="2000">
                <a:solidFill>
                  <a:srgbClr val="002060"/>
                </a:solidFill>
                <a:latin typeface="Calibri"/>
              </a:rPr>
              <a:t>Nei pazienti con asma grave o moderato </a:t>
            </a:r>
            <a:endParaRPr/>
          </a:p>
          <a:p>
            <a:pPr algn="ctr">
              <a:lnSpc>
                <a:spcPct val="100000"/>
              </a:lnSpc>
            </a:pPr>
            <a:r>
              <a:rPr lang="it-IT" sz="2000">
                <a:solidFill>
                  <a:srgbClr val="002060"/>
                </a:solidFill>
                <a:latin typeface="Calibri"/>
              </a:rPr>
              <a:t>si consiglia di iniziare con una </a:t>
            </a:r>
            <a:endParaRPr/>
          </a:p>
          <a:p>
            <a:pPr algn="ctr">
              <a:lnSpc>
                <a:spcPct val="100000"/>
              </a:lnSpc>
            </a:pPr>
            <a:r>
              <a:rPr lang="it-IT" sz="2000">
                <a:solidFill>
                  <a:srgbClr val="002060"/>
                </a:solidFill>
                <a:latin typeface="Calibri"/>
              </a:rPr>
              <a:t>dose elevata che può essere ridotta successivamente.</a:t>
            </a:r>
            <a:endParaRPr/>
          </a:p>
          <a:p>
            <a:pPr algn="just">
              <a:lnSpc>
                <a:spcPct val="100000"/>
              </a:lnSpc>
            </a:pPr>
            <a:endParaRPr/>
          </a:p>
          <a:p>
            <a:pPr>
              <a:lnSpc>
                <a:spcPct val="100000"/>
              </a:lnSpc>
              <a:buSzPct val="60000"/>
              <a:buFont typeface="Wingdings" charset="2"/>
              <a:buChar char=""/>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01" name="CustomShape 1"/>
          <p:cNvSpPr/>
          <p:nvPr/>
        </p:nvSpPr>
        <p:spPr>
          <a:xfrm>
            <a:off x="1763640" y="1052640"/>
            <a:ext cx="5832720" cy="647640"/>
          </a:xfrm>
          <a:prstGeom prst="rect">
            <a:avLst/>
          </a:prstGeom>
          <a:solidFill>
            <a:srgbClr val="FFFF00"/>
          </a:solidFill>
          <a:ln w="25560">
            <a:solidFill>
              <a:srgbClr val="C00000"/>
            </a:solidFill>
            <a:miter/>
          </a:ln>
        </p:spPr>
        <p:style>
          <a:lnRef idx="0">
            <a:scrgbClr r="0" g="0" b="0"/>
          </a:lnRef>
          <a:fillRef idx="0">
            <a:scrgbClr r="0" g="0" b="0"/>
          </a:fillRef>
          <a:effectRef idx="0">
            <a:scrgbClr r="0" g="0" b="0"/>
          </a:effectRef>
          <a:fontRef idx="minor"/>
        </p:style>
      </p:sp>
      <p:sp>
        <p:nvSpPr>
          <p:cNvPr id="202" name="CustomShape 2"/>
          <p:cNvSpPr/>
          <p:nvPr/>
        </p:nvSpPr>
        <p:spPr>
          <a:xfrm>
            <a:off x="1403280" y="260280"/>
            <a:ext cx="6522480" cy="7646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C00000"/>
                </a:solidFill>
                <a:latin typeface="Calibri"/>
              </a:rPr>
              <a:t>GLUCOCORTICOIDI PER VIA SISTEMICA</a:t>
            </a:r>
            <a:r>
              <a:rPr lang="it-IT" sz="2000" b="1">
                <a:solidFill>
                  <a:srgbClr val="C00000"/>
                </a:solidFill>
                <a:latin typeface="Calibri"/>
              </a:rPr>
              <a:t>- </a:t>
            </a:r>
            <a:r>
              <a:rPr lang="it-IT" sz="2000" b="1" i="1">
                <a:solidFill>
                  <a:srgbClr val="C00000"/>
                </a:solidFill>
                <a:latin typeface="Calibri"/>
              </a:rPr>
              <a:t>INDICAZIONI</a:t>
            </a:r>
            <a:endParaRPr/>
          </a:p>
          <a:p>
            <a:pPr>
              <a:lnSpc>
                <a:spcPct val="100000"/>
              </a:lnSpc>
            </a:pPr>
            <a:endParaRPr/>
          </a:p>
        </p:txBody>
      </p:sp>
      <p:sp>
        <p:nvSpPr>
          <p:cNvPr id="203" name="Line 3"/>
          <p:cNvSpPr/>
          <p:nvPr/>
        </p:nvSpPr>
        <p:spPr>
          <a:xfrm>
            <a:off x="755640" y="765000"/>
            <a:ext cx="7488360" cy="0"/>
          </a:xfrm>
          <a:prstGeom prst="line">
            <a:avLst/>
          </a:prstGeom>
          <a:ln w="9360">
            <a:solidFill>
              <a:srgbClr val="C00000"/>
            </a:solidFill>
            <a:miter/>
          </a:ln>
        </p:spPr>
      </p:sp>
      <p:sp>
        <p:nvSpPr>
          <p:cNvPr id="204" name="CustomShape 4"/>
          <p:cNvSpPr/>
          <p:nvPr/>
        </p:nvSpPr>
        <p:spPr>
          <a:xfrm>
            <a:off x="611280" y="836640"/>
            <a:ext cx="8064360" cy="5616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0000"/>
              </a:lnSpc>
              <a:buSzPct val="60000"/>
              <a:buFont typeface="Wingdings" charset="2"/>
              <a:buChar char=""/>
            </a:pPr>
            <a:endParaRPr/>
          </a:p>
          <a:p>
            <a:pPr algn="ctr">
              <a:lnSpc>
                <a:spcPct val="90000"/>
              </a:lnSpc>
              <a:buSzPct val="60000"/>
              <a:buFont typeface="Wingdings" charset="2"/>
              <a:buChar char=""/>
            </a:pPr>
            <a:r>
              <a:rPr lang="it-IT" sz="2000">
                <a:solidFill>
                  <a:srgbClr val="002060"/>
                </a:solidFill>
                <a:latin typeface="Calibri"/>
              </a:rPr>
              <a:t>nelle </a:t>
            </a:r>
            <a:r>
              <a:rPr lang="it-IT" sz="2000" b="1">
                <a:solidFill>
                  <a:srgbClr val="C00000"/>
                </a:solidFill>
                <a:latin typeface="Calibri"/>
              </a:rPr>
              <a:t>riacutizzazioni degli attacchi asmatici gravi</a:t>
            </a:r>
            <a:endParaRPr/>
          </a:p>
          <a:p>
            <a:pPr algn="just">
              <a:lnSpc>
                <a:spcPct val="90000"/>
              </a:lnSpc>
              <a:buSzPct val="60000"/>
              <a:buFont typeface="Wingdings" charset="2"/>
              <a:buChar char=""/>
            </a:pPr>
            <a:endParaRPr/>
          </a:p>
          <a:p>
            <a:pPr algn="ctr">
              <a:lnSpc>
                <a:spcPct val="100000"/>
              </a:lnSpc>
            </a:pPr>
            <a:r>
              <a:rPr lang="it-IT">
                <a:solidFill>
                  <a:srgbClr val="002060"/>
                </a:solidFill>
                <a:latin typeface="Calibri"/>
              </a:rPr>
              <a:t>Nel trattamento di </a:t>
            </a:r>
            <a:r>
              <a:rPr lang="it-IT">
                <a:solidFill>
                  <a:srgbClr val="C00000"/>
                </a:solidFill>
                <a:latin typeface="Calibri"/>
              </a:rPr>
              <a:t>emergenza</a:t>
            </a:r>
            <a:r>
              <a:rPr lang="it-IT">
                <a:solidFill>
                  <a:srgbClr val="002060"/>
                </a:solidFill>
                <a:latin typeface="Calibri"/>
              </a:rPr>
              <a:t> per un attacco di asma grave, le linee guida raccomandano l’uso di GC (</a:t>
            </a:r>
            <a:r>
              <a:rPr lang="it-IT">
                <a:solidFill>
                  <a:srgbClr val="C00000"/>
                </a:solidFill>
                <a:latin typeface="Calibri"/>
              </a:rPr>
              <a:t>prednisolone, metilprednisolone</a:t>
            </a:r>
            <a:r>
              <a:rPr lang="it-IT">
                <a:solidFill>
                  <a:srgbClr val="002060"/>
                </a:solidFill>
                <a:latin typeface="Calibri"/>
              </a:rPr>
              <a:t>) per OS o EV associati alla terapia con </a:t>
            </a:r>
            <a:r>
              <a:rPr lang="it-IT">
                <a:solidFill>
                  <a:srgbClr val="C00000"/>
                </a:solidFill>
                <a:latin typeface="Calibri"/>
              </a:rPr>
              <a:t>broncodilatatori.</a:t>
            </a:r>
            <a:r>
              <a:rPr lang="it-IT">
                <a:solidFill>
                  <a:srgbClr val="002060"/>
                </a:solidFill>
                <a:latin typeface="Calibri"/>
              </a:rPr>
              <a:t>  La via orale e quella endovenosa differiscono per la rapidità di insorgenza dell’effetto.</a:t>
            </a:r>
            <a:endParaRPr/>
          </a:p>
          <a:p>
            <a:pPr algn="ctr">
              <a:lnSpc>
                <a:spcPct val="100000"/>
              </a:lnSpc>
            </a:pPr>
            <a:endParaRPr/>
          </a:p>
          <a:p>
            <a:pPr algn="ctr">
              <a:lnSpc>
                <a:spcPct val="100000"/>
              </a:lnSpc>
            </a:pPr>
            <a:r>
              <a:rPr lang="it-IT">
                <a:solidFill>
                  <a:srgbClr val="002060"/>
                </a:solidFill>
                <a:latin typeface="Calibri"/>
              </a:rPr>
              <a:t> La biodisponibilità del prednisolone è quasi equivalente per entrambe le vie e la somministrazione per via orale raggiunge il picco in meno di 1 ora.</a:t>
            </a:r>
            <a:endParaRPr/>
          </a:p>
          <a:p>
            <a:pPr algn="ctr">
              <a:lnSpc>
                <a:spcPct val="100000"/>
              </a:lnSpc>
            </a:pPr>
            <a:r>
              <a:rPr lang="it-IT">
                <a:solidFill>
                  <a:srgbClr val="002060"/>
                </a:solidFill>
                <a:latin typeface="Calibri"/>
              </a:rPr>
              <a:t>Indicazioni della via endovenosa: pazienti intubati, vomito, alterazioni assorbimento.</a:t>
            </a:r>
            <a:endParaRPr/>
          </a:p>
          <a:p>
            <a:pPr algn="ctr">
              <a:lnSpc>
                <a:spcPct val="100000"/>
              </a:lnSpc>
            </a:pPr>
            <a:endParaRPr/>
          </a:p>
          <a:p>
            <a:pPr algn="ctr">
              <a:lnSpc>
                <a:spcPct val="100000"/>
              </a:lnSpc>
            </a:pPr>
            <a:r>
              <a:rPr lang="it-IT">
                <a:solidFill>
                  <a:srgbClr val="002060"/>
                </a:solidFill>
                <a:latin typeface="Calibri"/>
              </a:rPr>
              <a:t>Nelle prime 48 ore si inizia con un dosaggio di 120-180 mg frazionati in 3-4 dosi, si continua con 30-80 mg pro die per un periodo variabile da 3 a 14 giorni.</a:t>
            </a:r>
            <a:endParaRPr/>
          </a:p>
          <a:p>
            <a:pPr algn="ctr">
              <a:lnSpc>
                <a:spcPct val="100000"/>
              </a:lnSpc>
            </a:pPr>
            <a:r>
              <a:rPr lang="it-IT">
                <a:solidFill>
                  <a:srgbClr val="002060"/>
                </a:solidFill>
                <a:latin typeface="Calibri"/>
              </a:rPr>
              <a:t>Alla sospensione del trattamento si continua con GC per via inalatoria.</a:t>
            </a:r>
            <a:endParaRPr/>
          </a:p>
          <a:p>
            <a:pPr algn="just">
              <a:lnSpc>
                <a:spcPct val="90000"/>
              </a:lnSpc>
            </a:pPr>
            <a:endParaRPr/>
          </a:p>
          <a:p>
            <a:pPr algn="ctr">
              <a:lnSpc>
                <a:spcPct val="90000"/>
              </a:lnSpc>
            </a:pPr>
            <a:endParaRPr/>
          </a:p>
        </p:txBody>
      </p:sp>
      <p:sp>
        <p:nvSpPr>
          <p:cNvPr id="205" name="CustomShape 5"/>
          <p:cNvSpPr/>
          <p:nvPr/>
        </p:nvSpPr>
        <p:spPr>
          <a:xfrm>
            <a:off x="611280" y="3141720"/>
            <a:ext cx="7848360" cy="3682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4339" name="Picture 3" descr="f2712"/>
          <p:cNvPicPr>
            <a:picLocks noChangeAspect="1" noChangeArrowheads="1"/>
          </p:cNvPicPr>
          <p:nvPr/>
        </p:nvPicPr>
        <p:blipFill>
          <a:blip r:embed="rId2" cstate="print">
            <a:lum contrast="6000"/>
          </a:blip>
          <a:srcRect b="2658"/>
          <a:stretch>
            <a:fillRect/>
          </a:stretch>
        </p:blipFill>
        <p:spPr bwMode="auto">
          <a:xfrm>
            <a:off x="247650" y="465138"/>
            <a:ext cx="3019425" cy="6335712"/>
          </a:xfrm>
          <a:prstGeom prst="rect">
            <a:avLst/>
          </a:prstGeom>
          <a:noFill/>
          <a:ln w="9525">
            <a:solidFill>
              <a:schemeClr val="hlink"/>
            </a:solidFill>
            <a:miter lim="800000"/>
            <a:headEnd/>
            <a:tailEnd/>
          </a:ln>
        </p:spPr>
      </p:pic>
      <p:sp>
        <p:nvSpPr>
          <p:cNvPr id="14343" name="Rectangle 7"/>
          <p:cNvSpPr>
            <a:spLocks noChangeArrowheads="1"/>
          </p:cNvSpPr>
          <p:nvPr/>
        </p:nvSpPr>
        <p:spPr bwMode="auto">
          <a:xfrm>
            <a:off x="381000" y="0"/>
            <a:ext cx="7772400" cy="566738"/>
          </a:xfrm>
          <a:prstGeom prst="rect">
            <a:avLst/>
          </a:prstGeom>
          <a:noFill/>
          <a:ln w="9525">
            <a:noFill/>
            <a:miter lim="800000"/>
            <a:headEnd/>
            <a:tailEnd/>
          </a:ln>
          <a:effectLst>
            <a:outerShdw dist="35921" dir="2700000" algn="ctr" rotWithShape="0">
              <a:schemeClr val="tx2"/>
            </a:outerShdw>
          </a:effectLst>
        </p:spPr>
        <p:txBody>
          <a:bodyPr anchor="ctr"/>
          <a:lstStyle/>
          <a:p>
            <a:pPr algn="ctr"/>
            <a:r>
              <a:rPr lang="it-IT" sz="2800">
                <a:solidFill>
                  <a:srgbClr val="00CC00"/>
                </a:solidFill>
                <a:latin typeface="Comic Sans MS" pitchFamily="66" charset="0"/>
              </a:rPr>
              <a:t>Vie di somministrazione dei glucocorticoidi</a:t>
            </a:r>
          </a:p>
        </p:txBody>
      </p:sp>
      <p:sp>
        <p:nvSpPr>
          <p:cNvPr id="14344" name="Rectangle 8"/>
          <p:cNvSpPr>
            <a:spLocks noChangeArrowheads="1"/>
          </p:cNvSpPr>
          <p:nvPr/>
        </p:nvSpPr>
        <p:spPr bwMode="auto">
          <a:xfrm>
            <a:off x="3313113" y="801688"/>
            <a:ext cx="5667375" cy="4895850"/>
          </a:xfrm>
          <a:prstGeom prst="rect">
            <a:avLst/>
          </a:prstGeom>
          <a:noFill/>
          <a:ln w="9525">
            <a:noFill/>
            <a:miter lim="800000"/>
            <a:headEnd/>
            <a:tailEnd/>
          </a:ln>
          <a:effectLst/>
        </p:spPr>
        <p:txBody>
          <a:bodyPr/>
          <a:lstStyle/>
          <a:p>
            <a:pPr marL="342900" indent="-342900">
              <a:spcBef>
                <a:spcPct val="20000"/>
              </a:spcBef>
              <a:buFontTx/>
              <a:buChar char="•"/>
            </a:pPr>
            <a:r>
              <a:rPr lang="it-IT" sz="2000" dirty="0">
                <a:solidFill>
                  <a:srgbClr val="00CC00"/>
                </a:solidFill>
                <a:latin typeface="Comic Sans MS" pitchFamily="66" charset="0"/>
              </a:rPr>
              <a:t>Via orale</a:t>
            </a:r>
            <a:r>
              <a:rPr lang="it-IT" sz="2000" dirty="0">
                <a:latin typeface="Comic Sans MS" pitchFamily="66" charset="0"/>
              </a:rPr>
              <a:t> (per tutte le molecole)</a:t>
            </a:r>
          </a:p>
          <a:p>
            <a:pPr marL="342900" indent="-342900">
              <a:spcBef>
                <a:spcPct val="20000"/>
              </a:spcBef>
              <a:buFontTx/>
              <a:buChar char="•"/>
            </a:pPr>
            <a:r>
              <a:rPr lang="it-IT" sz="2000" dirty="0">
                <a:solidFill>
                  <a:srgbClr val="FF0000"/>
                </a:solidFill>
                <a:latin typeface="Comic Sans MS" pitchFamily="66" charset="0"/>
              </a:rPr>
              <a:t>Topica cutanea</a:t>
            </a:r>
            <a:r>
              <a:rPr lang="it-IT" sz="2000" dirty="0">
                <a:latin typeface="Comic Sans MS" pitchFamily="66" charset="0"/>
              </a:rPr>
              <a:t>: </a:t>
            </a:r>
            <a:r>
              <a:rPr lang="it-IT" sz="2000" dirty="0" err="1">
                <a:latin typeface="Comic Sans MS" pitchFamily="66" charset="0"/>
              </a:rPr>
              <a:t>desametasone</a:t>
            </a:r>
            <a:r>
              <a:rPr lang="it-IT" sz="2000" dirty="0">
                <a:latin typeface="Comic Sans MS" pitchFamily="66" charset="0"/>
              </a:rPr>
              <a:t>, idrocortisone, </a:t>
            </a:r>
            <a:r>
              <a:rPr lang="it-IT" sz="2000" dirty="0" err="1">
                <a:latin typeface="Comic Sans MS" pitchFamily="66" charset="0"/>
              </a:rPr>
              <a:t>triamcinolone</a:t>
            </a:r>
            <a:endParaRPr lang="it-IT" sz="2000" dirty="0">
              <a:latin typeface="Comic Sans MS" pitchFamily="66" charset="0"/>
            </a:endParaRPr>
          </a:p>
          <a:p>
            <a:pPr marL="342900" indent="-342900">
              <a:spcBef>
                <a:spcPct val="20000"/>
              </a:spcBef>
              <a:buFontTx/>
              <a:buChar char="•"/>
            </a:pPr>
            <a:r>
              <a:rPr lang="it-IT" sz="2000" dirty="0">
                <a:solidFill>
                  <a:srgbClr val="7030A0"/>
                </a:solidFill>
                <a:latin typeface="Comic Sans MS" pitchFamily="66" charset="0"/>
              </a:rPr>
              <a:t>Topica inalatoria</a:t>
            </a:r>
            <a:r>
              <a:rPr lang="it-IT" sz="2000" dirty="0">
                <a:latin typeface="Comic Sans MS" pitchFamily="66" charset="0"/>
              </a:rPr>
              <a:t>: </a:t>
            </a:r>
            <a:r>
              <a:rPr lang="it-IT" sz="2000" dirty="0" err="1">
                <a:latin typeface="Comic Sans MS" pitchFamily="66" charset="0"/>
              </a:rPr>
              <a:t>beclometasone</a:t>
            </a:r>
            <a:r>
              <a:rPr lang="it-IT" sz="2000" dirty="0">
                <a:latin typeface="Comic Sans MS" pitchFamily="66" charset="0"/>
              </a:rPr>
              <a:t>, </a:t>
            </a:r>
            <a:r>
              <a:rPr lang="it-IT" sz="2000" dirty="0" err="1">
                <a:latin typeface="Comic Sans MS" pitchFamily="66" charset="0"/>
              </a:rPr>
              <a:t>budesonide</a:t>
            </a:r>
            <a:r>
              <a:rPr lang="it-IT" sz="2000" dirty="0">
                <a:latin typeface="Comic Sans MS" pitchFamily="66" charset="0"/>
              </a:rPr>
              <a:t>, </a:t>
            </a:r>
            <a:r>
              <a:rPr lang="it-IT" sz="2000" dirty="0" err="1">
                <a:latin typeface="Comic Sans MS" pitchFamily="66" charset="0"/>
              </a:rPr>
              <a:t>flunisolide</a:t>
            </a:r>
            <a:r>
              <a:rPr lang="it-IT" sz="2000" dirty="0">
                <a:latin typeface="Comic Sans MS" pitchFamily="66" charset="0"/>
              </a:rPr>
              <a:t>, </a:t>
            </a:r>
            <a:r>
              <a:rPr lang="it-IT" sz="2000" dirty="0" err="1">
                <a:latin typeface="Comic Sans MS" pitchFamily="66" charset="0"/>
              </a:rPr>
              <a:t>fluticasone</a:t>
            </a:r>
            <a:r>
              <a:rPr lang="it-IT" sz="2000" dirty="0">
                <a:latin typeface="Comic Sans MS" pitchFamily="66" charset="0"/>
              </a:rPr>
              <a:t>, </a:t>
            </a:r>
            <a:r>
              <a:rPr lang="it-IT" sz="2000" dirty="0" err="1">
                <a:latin typeface="Comic Sans MS" pitchFamily="66" charset="0"/>
              </a:rPr>
              <a:t>triamcinolone</a:t>
            </a:r>
            <a:r>
              <a:rPr lang="it-IT" sz="2000" dirty="0">
                <a:latin typeface="Comic Sans MS" pitchFamily="66" charset="0"/>
              </a:rPr>
              <a:t> (anche se vengono deglutiti, vengono eliminati quasi completamente perché hanno elevato metabolismo di primo passaggio)</a:t>
            </a:r>
          </a:p>
          <a:p>
            <a:pPr marL="342900" indent="-342900">
              <a:spcBef>
                <a:spcPct val="20000"/>
              </a:spcBef>
              <a:buFontTx/>
              <a:buChar char="•"/>
            </a:pPr>
            <a:r>
              <a:rPr lang="it-IT" sz="2000" dirty="0">
                <a:solidFill>
                  <a:srgbClr val="0070C0"/>
                </a:solidFill>
                <a:latin typeface="Comic Sans MS" pitchFamily="66" charset="0"/>
              </a:rPr>
              <a:t>Topica</a:t>
            </a:r>
            <a:r>
              <a:rPr lang="it-IT" sz="2000" dirty="0">
                <a:solidFill>
                  <a:srgbClr val="0000FF"/>
                </a:solidFill>
                <a:latin typeface="Comic Sans MS" pitchFamily="66" charset="0"/>
              </a:rPr>
              <a:t> </a:t>
            </a:r>
            <a:r>
              <a:rPr lang="it-IT" sz="2000" dirty="0">
                <a:latin typeface="Comic Sans MS" pitchFamily="66" charset="0"/>
              </a:rPr>
              <a:t>nelle malattie infiammatorie del tratto intestinale: </a:t>
            </a:r>
            <a:r>
              <a:rPr lang="it-IT" sz="2000" dirty="0" err="1">
                <a:latin typeface="Comic Sans MS" pitchFamily="66" charset="0"/>
              </a:rPr>
              <a:t>budesonide</a:t>
            </a:r>
            <a:endParaRPr lang="it-IT" sz="2000" dirty="0">
              <a:latin typeface="Comic Sans MS" pitchFamily="66" charset="0"/>
            </a:endParaRPr>
          </a:p>
          <a:p>
            <a:pPr marL="342900" indent="-342900">
              <a:spcBef>
                <a:spcPct val="20000"/>
              </a:spcBef>
              <a:buFontTx/>
              <a:buChar char="•"/>
            </a:pPr>
            <a:r>
              <a:rPr lang="it-IT" sz="2000" dirty="0">
                <a:solidFill>
                  <a:schemeClr val="accent6">
                    <a:lumMod val="50000"/>
                  </a:schemeClr>
                </a:solidFill>
                <a:latin typeface="Comic Sans MS" pitchFamily="66" charset="0"/>
              </a:rPr>
              <a:t>EV e IM</a:t>
            </a:r>
            <a:r>
              <a:rPr lang="it-IT" sz="2000" dirty="0">
                <a:latin typeface="Comic Sans MS" pitchFamily="66" charset="0"/>
              </a:rPr>
              <a:t>: </a:t>
            </a:r>
            <a:r>
              <a:rPr lang="it-IT" sz="2000" dirty="0" err="1">
                <a:latin typeface="Comic Sans MS" pitchFamily="66" charset="0"/>
              </a:rPr>
              <a:t>desametasone</a:t>
            </a:r>
            <a:r>
              <a:rPr lang="it-IT" sz="2000" dirty="0">
                <a:latin typeface="Comic Sans MS" pitchFamily="66" charset="0"/>
              </a:rPr>
              <a:t>, idrocortisone, </a:t>
            </a:r>
            <a:r>
              <a:rPr lang="it-IT" sz="2000" dirty="0" err="1">
                <a:latin typeface="Comic Sans MS" pitchFamily="66" charset="0"/>
              </a:rPr>
              <a:t>metilprednisone</a:t>
            </a:r>
            <a:r>
              <a:rPr lang="it-IT" sz="2000" dirty="0">
                <a:latin typeface="Comic Sans MS" pitchFamily="66" charset="0"/>
              </a:rPr>
              <a:t>, </a:t>
            </a:r>
            <a:r>
              <a:rPr lang="it-IT" sz="2000" dirty="0" err="1">
                <a:latin typeface="Comic Sans MS" pitchFamily="66" charset="0"/>
              </a:rPr>
              <a:t>metilprednisolone</a:t>
            </a:r>
            <a:endParaRPr lang="it-IT" sz="2000" dirty="0">
              <a:latin typeface="Comic Sans MS" pitchFamily="66" charset="0"/>
            </a:endParaRPr>
          </a:p>
          <a:p>
            <a:pPr marL="342900" indent="-342900">
              <a:spcBef>
                <a:spcPct val="20000"/>
              </a:spcBef>
              <a:buFontTx/>
              <a:buChar char="•"/>
            </a:pPr>
            <a:r>
              <a:rPr lang="it-IT" sz="2000" dirty="0">
                <a:solidFill>
                  <a:srgbClr val="FF0000"/>
                </a:solidFill>
                <a:latin typeface="Comic Sans MS" pitchFamily="66" charset="0"/>
              </a:rPr>
              <a:t>Le vie di somministrazione non sistemiche sono da preferire, ove possibile, in quanto causano minori effetti collaterali sistemici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2694" t="10478" r="3030" b="9050"/>
          <a:stretch>
            <a:fillRect/>
          </a:stretch>
        </p:blipFill>
        <p:spPr>
          <a:xfrm>
            <a:off x="179512" y="1340768"/>
            <a:ext cx="8620607" cy="5204461"/>
          </a:xfrm>
          <a:prstGeom prst="rect">
            <a:avLst/>
          </a:prstGeom>
        </p:spPr>
      </p:pic>
      <p:pic>
        <p:nvPicPr>
          <p:cNvPr id="3" name="Slide"/>
          <p:cNvPicPr>
            <a:picLocks noChangeAspect="1"/>
          </p:cNvPicPr>
          <p:nvPr/>
        </p:nvPicPr>
        <p:blipFill>
          <a:blip r:embed="rId3" cstate="print"/>
          <a:srcRect l="2694" t="38580" r="3030" b="40008"/>
          <a:stretch>
            <a:fillRect/>
          </a:stretch>
        </p:blipFill>
        <p:spPr>
          <a:xfrm>
            <a:off x="179512" y="116632"/>
            <a:ext cx="8620582" cy="138461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9497" name="Rectangle 41"/>
          <p:cNvSpPr>
            <a:spLocks noChangeArrowheads="1"/>
          </p:cNvSpPr>
          <p:nvPr/>
        </p:nvSpPr>
        <p:spPr bwMode="auto">
          <a:xfrm>
            <a:off x="685800" y="0"/>
            <a:ext cx="7772400" cy="1412875"/>
          </a:xfrm>
          <a:prstGeom prst="rect">
            <a:avLst/>
          </a:prstGeom>
          <a:noFill/>
          <a:ln w="9525">
            <a:noFill/>
            <a:miter lim="800000"/>
            <a:headEnd/>
            <a:tailEnd/>
          </a:ln>
          <a:effectLst/>
        </p:spPr>
        <p:txBody>
          <a:bodyPr anchor="ctr"/>
          <a:lstStyle/>
          <a:p>
            <a:pPr algn="ctr"/>
            <a:r>
              <a:rPr lang="it-IT" sz="4000">
                <a:solidFill>
                  <a:srgbClr val="00CC00"/>
                </a:solidFill>
                <a:effectLst>
                  <a:outerShdw blurRad="38100" dist="38100" dir="2700000" algn="tl">
                    <a:srgbClr val="C0C0C0"/>
                  </a:outerShdw>
                </a:effectLst>
              </a:rPr>
              <a:t>Alcuni parametri farmacocinetici dei  glucocorticoidi</a:t>
            </a:r>
          </a:p>
        </p:txBody>
      </p:sp>
      <p:sp>
        <p:nvSpPr>
          <p:cNvPr id="19498" name="Rectangle 42"/>
          <p:cNvSpPr>
            <a:spLocks noChangeArrowheads="1"/>
          </p:cNvSpPr>
          <p:nvPr/>
        </p:nvSpPr>
        <p:spPr bwMode="auto">
          <a:xfrm>
            <a:off x="468313" y="1628775"/>
            <a:ext cx="8280400" cy="489585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it-IT" sz="2800"/>
              <a:t>L’assorbimento per via orale è buono.</a:t>
            </a:r>
          </a:p>
          <a:p>
            <a:pPr marL="342900" indent="-342900">
              <a:lnSpc>
                <a:spcPct val="80000"/>
              </a:lnSpc>
              <a:spcBef>
                <a:spcPct val="20000"/>
              </a:spcBef>
              <a:buFontTx/>
              <a:buChar char="•"/>
            </a:pPr>
            <a:r>
              <a:rPr lang="it-IT" sz="2800"/>
              <a:t>Alcune molecole (v. diapositiva precedente) sono somministrate anche per via e.v. o i.m. (anche in forme farmaceutiche a cessione protratta).</a:t>
            </a:r>
          </a:p>
          <a:p>
            <a:pPr marL="342900" indent="-342900">
              <a:lnSpc>
                <a:spcPct val="80000"/>
              </a:lnSpc>
              <a:spcBef>
                <a:spcPct val="20000"/>
              </a:spcBef>
              <a:buFontTx/>
              <a:buChar char="•"/>
            </a:pPr>
            <a:r>
              <a:rPr lang="it-IT" sz="2800"/>
              <a:t>Dopo l’assorbimento, i corticosteroidi si legano (90% c.a.) a proteine plasmatiche (</a:t>
            </a:r>
            <a:r>
              <a:rPr lang="it-IT" sz="2800">
                <a:latin typeface="Symbol" pitchFamily="18" charset="2"/>
              </a:rPr>
              <a:t>a</a:t>
            </a:r>
            <a:r>
              <a:rPr lang="it-IT" sz="2800"/>
              <a:t>globuline specifiche - CBG- o transcortina ed albumina).</a:t>
            </a:r>
          </a:p>
          <a:p>
            <a:pPr marL="342900" indent="-342900">
              <a:lnSpc>
                <a:spcPct val="80000"/>
              </a:lnSpc>
              <a:spcBef>
                <a:spcPct val="20000"/>
              </a:spcBef>
              <a:buFontTx/>
              <a:buChar char="•"/>
            </a:pPr>
            <a:r>
              <a:rPr lang="it-IT" sz="2800"/>
              <a:t>Sono metabolizzati nel fegato per inserzione di atomi di ossigeno o di idrogeno e quindi coniugazione a formare derivati idrosolubili.</a:t>
            </a:r>
          </a:p>
          <a:p>
            <a:pPr marL="342900" indent="-342900">
              <a:lnSpc>
                <a:spcPct val="80000"/>
              </a:lnSpc>
              <a:spcBef>
                <a:spcPct val="20000"/>
              </a:spcBef>
              <a:buFontTx/>
              <a:buChar char="•"/>
            </a:pPr>
            <a:r>
              <a:rPr lang="it-IT" sz="2800"/>
              <a:t>L’escrezione è prevalentemente renale.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3030" t="8097" r="3367" b="23338"/>
          <a:stretch>
            <a:fillRect/>
          </a:stretch>
        </p:blipFill>
        <p:spPr>
          <a:xfrm>
            <a:off x="277077" y="730023"/>
            <a:ext cx="8558974" cy="443434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lum contrast="6000"/>
          </a:blip>
          <a:srcRect l="22964" t="6552" r="22440" b="4686"/>
          <a:stretch>
            <a:fillRect/>
          </a:stretch>
        </p:blipFill>
        <p:spPr bwMode="auto">
          <a:xfrm>
            <a:off x="0" y="0"/>
            <a:ext cx="5449887" cy="6645275"/>
          </a:xfrm>
          <a:prstGeom prst="rect">
            <a:avLst/>
          </a:prstGeom>
          <a:noFill/>
          <a:ln w="9525">
            <a:noFill/>
            <a:miter lim="800000"/>
            <a:headEnd/>
            <a:tailEnd/>
          </a:ln>
          <a:effectLst/>
        </p:spPr>
      </p:pic>
      <p:sp>
        <p:nvSpPr>
          <p:cNvPr id="46083" name="Text Box 3"/>
          <p:cNvSpPr txBox="1">
            <a:spLocks noChangeArrowheads="1"/>
          </p:cNvSpPr>
          <p:nvPr/>
        </p:nvSpPr>
        <p:spPr bwMode="auto">
          <a:xfrm>
            <a:off x="2416175" y="112713"/>
            <a:ext cx="6610350" cy="579437"/>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it-IT" sz="3200" b="1">
                <a:solidFill>
                  <a:srgbClr val="00CC00"/>
                </a:solidFill>
                <a:effectLst>
                  <a:outerShdw blurRad="38100" dist="38100" dir="2700000" algn="tl">
                    <a:srgbClr val="C0C0C0"/>
                  </a:outerShdw>
                </a:effectLst>
                <a:latin typeface="Comic Sans MS" pitchFamily="66" charset="0"/>
              </a:rPr>
              <a:t>Effetti collaterali dei cortisonici</a:t>
            </a:r>
          </a:p>
        </p:txBody>
      </p:sp>
      <p:pic>
        <p:nvPicPr>
          <p:cNvPr id="4" name="Picture 2"/>
          <p:cNvPicPr>
            <a:picLocks noChangeAspect="1" noChangeArrowheads="1"/>
          </p:cNvPicPr>
          <p:nvPr/>
        </p:nvPicPr>
        <p:blipFill>
          <a:blip r:embed="rId3" cstate="print"/>
          <a:srcRect l="5631" t="1749" r="2112" b="3540"/>
          <a:stretch>
            <a:fillRect/>
          </a:stretch>
        </p:blipFill>
        <p:spPr bwMode="auto">
          <a:xfrm>
            <a:off x="5275005" y="1556792"/>
            <a:ext cx="3868995" cy="5016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11" name="CustomShape 1"/>
          <p:cNvSpPr/>
          <p:nvPr/>
        </p:nvSpPr>
        <p:spPr>
          <a:xfrm>
            <a:off x="4751280" y="3213000"/>
            <a:ext cx="4032360" cy="306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a:solidFill>
                  <a:srgbClr val="C00000"/>
                </a:solidFill>
                <a:latin typeface="Calibri"/>
              </a:rPr>
              <a:t>PER VIA SISTEMICA</a:t>
            </a:r>
            <a:endParaRPr/>
          </a:p>
          <a:p>
            <a:pPr>
              <a:lnSpc>
                <a:spcPct val="100000"/>
              </a:lnSpc>
              <a:buFont typeface="Calibri"/>
              <a:buAutoNum type="arabicPeriod"/>
            </a:pPr>
            <a:r>
              <a:rPr lang="it-IT" sz="1600">
                <a:solidFill>
                  <a:srgbClr val="002060"/>
                </a:solidFill>
                <a:latin typeface="Calibri"/>
              </a:rPr>
              <a:t>Patologie infettive </a:t>
            </a:r>
            <a:endParaRPr/>
          </a:p>
          <a:p>
            <a:pPr>
              <a:lnSpc>
                <a:spcPct val="100000"/>
              </a:lnSpc>
              <a:buFont typeface="Calibri"/>
              <a:buAutoNum type="arabicPeriod"/>
            </a:pPr>
            <a:r>
              <a:rPr lang="it-IT" sz="1600">
                <a:solidFill>
                  <a:srgbClr val="002060"/>
                </a:solidFill>
                <a:latin typeface="Calibri"/>
              </a:rPr>
              <a:t>Lesioni alla mucosa gastrica (ulcere peptiche non indotte direttamente)</a:t>
            </a:r>
            <a:endParaRPr/>
          </a:p>
          <a:p>
            <a:pPr>
              <a:lnSpc>
                <a:spcPct val="100000"/>
              </a:lnSpc>
              <a:buFont typeface="Calibri"/>
              <a:buAutoNum type="arabicPeriod"/>
            </a:pPr>
            <a:r>
              <a:rPr lang="it-IT" sz="1600">
                <a:solidFill>
                  <a:srgbClr val="002060"/>
                </a:solidFill>
                <a:latin typeface="Calibri"/>
              </a:rPr>
              <a:t>Ritenzione idrica</a:t>
            </a:r>
            <a:endParaRPr/>
          </a:p>
          <a:p>
            <a:pPr>
              <a:lnSpc>
                <a:spcPct val="100000"/>
              </a:lnSpc>
              <a:buFont typeface="Calibri"/>
              <a:buAutoNum type="arabicPeriod"/>
            </a:pPr>
            <a:r>
              <a:rPr lang="it-IT" sz="1600">
                <a:solidFill>
                  <a:srgbClr val="002060"/>
                </a:solidFill>
                <a:latin typeface="Calibri"/>
              </a:rPr>
              <a:t>Effetto iperglicemizzante</a:t>
            </a:r>
            <a:endParaRPr/>
          </a:p>
          <a:p>
            <a:pPr>
              <a:lnSpc>
                <a:spcPct val="100000"/>
              </a:lnSpc>
              <a:buFont typeface="Calibri"/>
              <a:buAutoNum type="arabicPeriod"/>
            </a:pPr>
            <a:r>
              <a:rPr lang="it-IT" sz="1600">
                <a:solidFill>
                  <a:srgbClr val="002060"/>
                </a:solidFill>
                <a:latin typeface="Calibri"/>
              </a:rPr>
              <a:t>Osteoporosi (ridotto assorbimento intestinale di calcio)</a:t>
            </a:r>
            <a:endParaRPr/>
          </a:p>
          <a:p>
            <a:pPr>
              <a:lnSpc>
                <a:spcPct val="100000"/>
              </a:lnSpc>
              <a:buFont typeface="Calibri"/>
              <a:buAutoNum type="arabicPeriod"/>
            </a:pPr>
            <a:r>
              <a:rPr lang="it-IT" sz="1600">
                <a:solidFill>
                  <a:srgbClr val="002060"/>
                </a:solidFill>
                <a:latin typeface="Calibri"/>
              </a:rPr>
              <a:t>Effetti oftalmici (cataratta nei pazienti affetti da artrite reumatoide)</a:t>
            </a:r>
            <a:endParaRPr/>
          </a:p>
          <a:p>
            <a:pPr>
              <a:lnSpc>
                <a:spcPct val="100000"/>
              </a:lnSpc>
              <a:buFont typeface="Calibri"/>
              <a:buAutoNum type="arabicPeriod"/>
            </a:pPr>
            <a:r>
              <a:rPr lang="it-IT" sz="1600">
                <a:solidFill>
                  <a:srgbClr val="002060"/>
                </a:solidFill>
                <a:latin typeface="Calibri"/>
              </a:rPr>
              <a:t>Effetti sul SNC (euforia, insonnia)</a:t>
            </a:r>
            <a:endParaRPr/>
          </a:p>
        </p:txBody>
      </p:sp>
      <p:sp>
        <p:nvSpPr>
          <p:cNvPr id="212" name="CustomShape 2"/>
          <p:cNvSpPr/>
          <p:nvPr/>
        </p:nvSpPr>
        <p:spPr>
          <a:xfrm>
            <a:off x="2195640" y="260280"/>
            <a:ext cx="528588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C00000"/>
                </a:solidFill>
                <a:latin typeface="Calibri"/>
              </a:rPr>
              <a:t>GLUCOCORTICOIDI – </a:t>
            </a:r>
            <a:r>
              <a:rPr lang="it-IT" sz="2000" b="1" i="1">
                <a:solidFill>
                  <a:srgbClr val="C00000"/>
                </a:solidFill>
                <a:latin typeface="Calibri"/>
              </a:rPr>
              <a:t>REAZIONI AVVERSE</a:t>
            </a:r>
            <a:endParaRPr/>
          </a:p>
        </p:txBody>
      </p:sp>
      <p:sp>
        <p:nvSpPr>
          <p:cNvPr id="213" name="Line 3"/>
          <p:cNvSpPr/>
          <p:nvPr/>
        </p:nvSpPr>
        <p:spPr>
          <a:xfrm>
            <a:off x="755640" y="836640"/>
            <a:ext cx="7488360" cy="0"/>
          </a:xfrm>
          <a:prstGeom prst="line">
            <a:avLst/>
          </a:prstGeom>
          <a:ln w="9360">
            <a:solidFill>
              <a:srgbClr val="C00000"/>
            </a:solidFill>
            <a:miter/>
          </a:ln>
        </p:spPr>
      </p:sp>
      <p:sp>
        <p:nvSpPr>
          <p:cNvPr id="214" name="CustomShape 4"/>
          <p:cNvSpPr/>
          <p:nvPr/>
        </p:nvSpPr>
        <p:spPr>
          <a:xfrm>
            <a:off x="1187280" y="1125360"/>
            <a:ext cx="2592720" cy="368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dirty="0">
                <a:solidFill>
                  <a:srgbClr val="C00000"/>
                </a:solidFill>
                <a:latin typeface="Calibri"/>
              </a:rPr>
              <a:t>SINDROME </a:t>
            </a:r>
            <a:r>
              <a:rPr lang="it-IT" b="1" dirty="0" err="1">
                <a:solidFill>
                  <a:srgbClr val="C00000"/>
                </a:solidFill>
                <a:latin typeface="Calibri"/>
              </a:rPr>
              <a:t>DI</a:t>
            </a:r>
            <a:r>
              <a:rPr lang="it-IT" b="1">
                <a:solidFill>
                  <a:srgbClr val="C00000"/>
                </a:solidFill>
                <a:latin typeface="Calibri"/>
              </a:rPr>
              <a:t> CUSHING</a:t>
            </a:r>
            <a:endParaRPr dirty="0"/>
          </a:p>
        </p:txBody>
      </p:sp>
      <p:sp>
        <p:nvSpPr>
          <p:cNvPr id="215" name="CustomShape 5"/>
          <p:cNvSpPr/>
          <p:nvPr/>
        </p:nvSpPr>
        <p:spPr>
          <a:xfrm>
            <a:off x="4824360" y="1413000"/>
            <a:ext cx="3743280" cy="1341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a:solidFill>
                  <a:srgbClr val="C00000"/>
                </a:solidFill>
                <a:latin typeface="Calibri"/>
              </a:rPr>
              <a:t>PER VIA INALATORIA</a:t>
            </a:r>
            <a:endParaRPr/>
          </a:p>
          <a:p>
            <a:pPr>
              <a:lnSpc>
                <a:spcPct val="100000"/>
              </a:lnSpc>
              <a:buFont typeface="Calibri"/>
              <a:buAutoNum type="arabicPeriod"/>
            </a:pPr>
            <a:r>
              <a:rPr lang="it-IT" sz="1600">
                <a:solidFill>
                  <a:srgbClr val="002060"/>
                </a:solidFill>
                <a:latin typeface="Calibri"/>
              </a:rPr>
              <a:t>Candidosi orofaringea</a:t>
            </a:r>
            <a:endParaRPr/>
          </a:p>
          <a:p>
            <a:pPr>
              <a:lnSpc>
                <a:spcPct val="100000"/>
              </a:lnSpc>
              <a:buFont typeface="Calibri"/>
              <a:buAutoNum type="arabicPeriod"/>
            </a:pPr>
            <a:r>
              <a:rPr lang="it-IT" sz="1600">
                <a:solidFill>
                  <a:srgbClr val="002060"/>
                </a:solidFill>
                <a:latin typeface="Calibri"/>
              </a:rPr>
              <a:t>Disfonia (50%)</a:t>
            </a:r>
            <a:endParaRPr/>
          </a:p>
          <a:p>
            <a:pPr>
              <a:lnSpc>
                <a:spcPct val="100000"/>
              </a:lnSpc>
              <a:buFont typeface="Calibri"/>
              <a:buAutoNum type="arabicPeriod"/>
            </a:pPr>
            <a:r>
              <a:rPr lang="it-IT" sz="1600">
                <a:solidFill>
                  <a:srgbClr val="002060"/>
                </a:solidFill>
                <a:latin typeface="Calibri"/>
              </a:rPr>
              <a:t>Ritardo nella velocità della crescita (nei bambini)</a:t>
            </a:r>
            <a:endParaRPr/>
          </a:p>
        </p:txBody>
      </p:sp>
      <p:pic>
        <p:nvPicPr>
          <p:cNvPr id="216" name="Picture 2"/>
          <p:cNvPicPr/>
          <p:nvPr/>
        </p:nvPicPr>
        <p:blipFill>
          <a:blip r:embed="rId2" cstate="print">
            <a:lum contrast="6000"/>
          </a:blip>
          <a:srcRect l="22965" t="6550" r="22439" b="4684"/>
          <a:stretch/>
        </p:blipFill>
        <p:spPr>
          <a:xfrm>
            <a:off x="468360" y="1484280"/>
            <a:ext cx="3951360" cy="48182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76438" y="23813"/>
            <a:ext cx="5191125" cy="681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t="16866" b="5498"/>
          <a:stretch>
            <a:fillRect/>
          </a:stretch>
        </p:blipFill>
        <p:spPr bwMode="auto">
          <a:xfrm>
            <a:off x="1360488" y="711200"/>
            <a:ext cx="6102350" cy="6089650"/>
          </a:xfrm>
          <a:prstGeom prst="rect">
            <a:avLst/>
          </a:prstGeom>
          <a:noFill/>
          <a:ln w="9525">
            <a:noFill/>
            <a:miter lim="800000"/>
            <a:headEnd/>
            <a:tailEnd/>
          </a:ln>
          <a:effectLst/>
        </p:spPr>
      </p:pic>
      <p:sp>
        <p:nvSpPr>
          <p:cNvPr id="15363" name="Text Box 3"/>
          <p:cNvSpPr txBox="1">
            <a:spLocks noChangeArrowheads="1"/>
          </p:cNvSpPr>
          <p:nvPr/>
        </p:nvSpPr>
        <p:spPr bwMode="auto">
          <a:xfrm>
            <a:off x="395288" y="157163"/>
            <a:ext cx="8501062" cy="579437"/>
          </a:xfrm>
          <a:prstGeom prst="rect">
            <a:avLst/>
          </a:prstGeom>
          <a:noFill/>
          <a:ln w="9525">
            <a:noFill/>
            <a:miter lim="800000"/>
            <a:headEnd/>
            <a:tailEnd/>
          </a:ln>
          <a:effectLst>
            <a:outerShdw dist="35921" dir="2700000" algn="ctr" rotWithShape="0">
              <a:schemeClr val="tx2"/>
            </a:outerShdw>
          </a:effectLst>
        </p:spPr>
        <p:txBody>
          <a:bodyPr wrap="none">
            <a:spAutoFit/>
          </a:bodyPr>
          <a:lstStyle/>
          <a:p>
            <a:r>
              <a:rPr lang="it-IT" sz="3200" b="1">
                <a:solidFill>
                  <a:srgbClr val="00CC00"/>
                </a:solidFill>
                <a:effectLst>
                  <a:outerShdw blurRad="38100" dist="38100" dir="2700000" algn="tl">
                    <a:srgbClr val="C0C0C0"/>
                  </a:outerShdw>
                </a:effectLst>
                <a:latin typeface="Comic Sans MS" pitchFamily="66" charset="0"/>
              </a:rPr>
              <a:t>SOPPRESSIONE CORTICOSURRENALICA</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544513" y="409575"/>
            <a:ext cx="7870825" cy="519113"/>
          </a:xfrm>
          <a:prstGeom prst="rect">
            <a:avLst/>
          </a:prstGeom>
          <a:noFill/>
          <a:ln w="9525">
            <a:noFill/>
            <a:miter lim="800000"/>
            <a:headEnd/>
            <a:tailEnd/>
          </a:ln>
          <a:effectLst/>
        </p:spPr>
        <p:txBody>
          <a:bodyPr wrap="none">
            <a:spAutoFit/>
          </a:bodyPr>
          <a:lstStyle/>
          <a:p>
            <a:r>
              <a:rPr lang="it-IT" sz="2800" b="1">
                <a:solidFill>
                  <a:srgbClr val="0000FF"/>
                </a:solidFill>
                <a:latin typeface="Comic Sans MS" pitchFamily="66" charset="0"/>
              </a:rPr>
              <a:t>Usi clinici dei corticosteroidi in reumatologia</a:t>
            </a:r>
          </a:p>
        </p:txBody>
      </p:sp>
      <p:sp>
        <p:nvSpPr>
          <p:cNvPr id="37892" name="Text Box 4"/>
          <p:cNvSpPr txBox="1">
            <a:spLocks noChangeArrowheads="1"/>
          </p:cNvSpPr>
          <p:nvPr/>
        </p:nvSpPr>
        <p:spPr bwMode="auto">
          <a:xfrm>
            <a:off x="530225" y="963613"/>
            <a:ext cx="8421688" cy="2225675"/>
          </a:xfrm>
          <a:prstGeom prst="rect">
            <a:avLst/>
          </a:prstGeom>
          <a:noFill/>
          <a:ln w="9525">
            <a:noFill/>
            <a:miter lim="800000"/>
            <a:headEnd/>
            <a:tailEnd/>
          </a:ln>
          <a:effectLst/>
        </p:spPr>
        <p:txBody>
          <a:bodyPr>
            <a:spAutoFit/>
          </a:bodyPr>
          <a:lstStyle/>
          <a:p>
            <a:pPr algn="just">
              <a:buClr>
                <a:srgbClr val="FF3300"/>
              </a:buClr>
              <a:buFont typeface="Wingdings" pitchFamily="2" charset="2"/>
              <a:buChar char="Ø"/>
            </a:pPr>
            <a:r>
              <a:rPr lang="it-IT" sz="2000" dirty="0">
                <a:latin typeface="Comic Sans MS" pitchFamily="66" charset="0"/>
              </a:rPr>
              <a:t> Indicati nelle </a:t>
            </a:r>
            <a:r>
              <a:rPr lang="it-IT" sz="2000" dirty="0" err="1">
                <a:latin typeface="Comic Sans MS" pitchFamily="66" charset="0"/>
              </a:rPr>
              <a:t>connettiviti</a:t>
            </a:r>
            <a:r>
              <a:rPr lang="it-IT" sz="2000" dirty="0">
                <a:latin typeface="Comic Sans MS" pitchFamily="66" charset="0"/>
              </a:rPr>
              <a:t> reumatiche, nelle </a:t>
            </a:r>
            <a:r>
              <a:rPr lang="it-IT" sz="2000" dirty="0" err="1">
                <a:latin typeface="Comic Sans MS" pitchFamily="66" charset="0"/>
              </a:rPr>
              <a:t>vasculiti</a:t>
            </a:r>
            <a:r>
              <a:rPr lang="it-IT" sz="2000" dirty="0">
                <a:latin typeface="Comic Sans MS" pitchFamily="66" charset="0"/>
              </a:rPr>
              <a:t>, nella </a:t>
            </a:r>
            <a:r>
              <a:rPr lang="it-IT" sz="2000" dirty="0" err="1">
                <a:latin typeface="Comic Sans MS" pitchFamily="66" charset="0"/>
              </a:rPr>
              <a:t>polimialgia</a:t>
            </a:r>
            <a:r>
              <a:rPr lang="it-IT" sz="2000" dirty="0">
                <a:latin typeface="Comic Sans MS" pitchFamily="66" charset="0"/>
              </a:rPr>
              <a:t> reumatica, nel reumatismo articolare acuto</a:t>
            </a:r>
          </a:p>
          <a:p>
            <a:pPr algn="just">
              <a:buClr>
                <a:srgbClr val="FF3300"/>
              </a:buClr>
              <a:buFont typeface="Wingdings" pitchFamily="2" charset="2"/>
              <a:buChar char="Ø"/>
            </a:pPr>
            <a:r>
              <a:rPr lang="it-IT" sz="2000" dirty="0">
                <a:latin typeface="Comic Sans MS" pitchFamily="66" charset="0"/>
              </a:rPr>
              <a:t> </a:t>
            </a:r>
            <a:r>
              <a:rPr lang="it-IT" sz="2000" dirty="0">
                <a:solidFill>
                  <a:srgbClr val="FF0000"/>
                </a:solidFill>
                <a:latin typeface="Comic Sans MS" pitchFamily="66" charset="0"/>
              </a:rPr>
              <a:t>Nell’artrite reumatoide sono i farmaci di seconda scelta: prescritti nei casi non controllabili con i FANS o con i farmaci antiinfiammatori ad azione lenta</a:t>
            </a:r>
          </a:p>
          <a:p>
            <a:pPr algn="just">
              <a:buClr>
                <a:srgbClr val="FF3300"/>
              </a:buClr>
              <a:buFont typeface="Wingdings" pitchFamily="2" charset="2"/>
              <a:buChar char="Ø"/>
            </a:pPr>
            <a:r>
              <a:rPr lang="it-IT" sz="2000" dirty="0">
                <a:solidFill>
                  <a:schemeClr val="accent6">
                    <a:lumMod val="50000"/>
                  </a:schemeClr>
                </a:solidFill>
                <a:latin typeface="Comic Sans MS" pitchFamily="66" charset="0"/>
              </a:rPr>
              <a:t> Possono essere somministrati per via </a:t>
            </a:r>
            <a:r>
              <a:rPr lang="it-IT" sz="2000" dirty="0" err="1">
                <a:solidFill>
                  <a:schemeClr val="accent6">
                    <a:lumMod val="50000"/>
                  </a:schemeClr>
                </a:solidFill>
                <a:latin typeface="Comic Sans MS" pitchFamily="66" charset="0"/>
              </a:rPr>
              <a:t>intraarticolare</a:t>
            </a:r>
            <a:r>
              <a:rPr lang="it-IT" sz="2000" dirty="0">
                <a:solidFill>
                  <a:schemeClr val="accent6">
                    <a:lumMod val="50000"/>
                  </a:schemeClr>
                </a:solidFill>
                <a:latin typeface="Comic Sans MS" pitchFamily="66" charset="0"/>
              </a:rPr>
              <a:t> nelle forma </a:t>
            </a:r>
            <a:r>
              <a:rPr lang="it-IT" sz="2000" dirty="0" err="1">
                <a:solidFill>
                  <a:schemeClr val="accent6">
                    <a:lumMod val="50000"/>
                  </a:schemeClr>
                </a:solidFill>
                <a:latin typeface="Comic Sans MS" pitchFamily="66" charset="0"/>
              </a:rPr>
              <a:t>artrosiche</a:t>
            </a:r>
            <a:r>
              <a:rPr lang="it-IT" sz="2000" dirty="0">
                <a:solidFill>
                  <a:schemeClr val="accent6">
                    <a:lumMod val="50000"/>
                  </a:schemeClr>
                </a:solidFill>
                <a:latin typeface="Comic Sans MS" pitchFamily="66" charset="0"/>
              </a:rPr>
              <a:t> con componente essudativa</a:t>
            </a:r>
          </a:p>
        </p:txBody>
      </p:sp>
      <p:sp>
        <p:nvSpPr>
          <p:cNvPr id="37893" name="Text Box 5"/>
          <p:cNvSpPr txBox="1">
            <a:spLocks noChangeArrowheads="1"/>
          </p:cNvSpPr>
          <p:nvPr/>
        </p:nvSpPr>
        <p:spPr bwMode="auto">
          <a:xfrm>
            <a:off x="482600" y="3444875"/>
            <a:ext cx="7323138" cy="519113"/>
          </a:xfrm>
          <a:prstGeom prst="rect">
            <a:avLst/>
          </a:prstGeom>
          <a:noFill/>
          <a:ln w="9525">
            <a:noFill/>
            <a:miter lim="800000"/>
            <a:headEnd/>
            <a:tailEnd/>
          </a:ln>
          <a:effectLst/>
        </p:spPr>
        <p:txBody>
          <a:bodyPr wrap="none">
            <a:spAutoFit/>
          </a:bodyPr>
          <a:lstStyle/>
          <a:p>
            <a:r>
              <a:rPr lang="it-IT" sz="2800" b="1">
                <a:solidFill>
                  <a:srgbClr val="0000FF"/>
                </a:solidFill>
                <a:latin typeface="Comic Sans MS" pitchFamily="66" charset="0"/>
              </a:rPr>
              <a:t>Scelta dei corticosteroidi in reumatologia</a:t>
            </a:r>
          </a:p>
        </p:txBody>
      </p:sp>
      <p:sp>
        <p:nvSpPr>
          <p:cNvPr id="37894" name="Text Box 6"/>
          <p:cNvSpPr txBox="1">
            <a:spLocks noChangeArrowheads="1"/>
          </p:cNvSpPr>
          <p:nvPr/>
        </p:nvSpPr>
        <p:spPr bwMode="auto">
          <a:xfrm>
            <a:off x="533400" y="3979863"/>
            <a:ext cx="8421688" cy="2530475"/>
          </a:xfrm>
          <a:prstGeom prst="rect">
            <a:avLst/>
          </a:prstGeom>
          <a:noFill/>
          <a:ln w="9525">
            <a:noFill/>
            <a:miter lim="800000"/>
            <a:headEnd/>
            <a:tailEnd/>
          </a:ln>
          <a:effectLst/>
        </p:spPr>
        <p:txBody>
          <a:bodyPr>
            <a:spAutoFit/>
          </a:bodyPr>
          <a:lstStyle/>
          <a:p>
            <a:pPr algn="just">
              <a:buClr>
                <a:srgbClr val="FF3300"/>
              </a:buClr>
              <a:buFont typeface="Wingdings" pitchFamily="2" charset="2"/>
              <a:buChar char="Ø"/>
            </a:pPr>
            <a:r>
              <a:rPr lang="it-IT" sz="2000">
                <a:latin typeface="Comic Sans MS" pitchFamily="66" charset="0"/>
              </a:rPr>
              <a:t> L’esperienza clinica è orientata verso cortisonici ad azione intermedia (es: il 6-metilprednisolone) che, se presi al mattino in singola dose, sono in grado di contrastare la malattia nell’arco delle 24 h</a:t>
            </a:r>
          </a:p>
          <a:p>
            <a:pPr algn="just">
              <a:buClr>
                <a:srgbClr val="FF3300"/>
              </a:buClr>
              <a:buFont typeface="Wingdings" pitchFamily="2" charset="2"/>
              <a:buChar char="Ø"/>
            </a:pPr>
            <a:r>
              <a:rPr lang="it-IT" sz="2000">
                <a:latin typeface="Comic Sans MS" pitchFamily="66" charset="0"/>
              </a:rPr>
              <a:t> Gli steroidi ad azione breve (cortisolo) non sono in grado di contrastare la malattia per le 24 h</a:t>
            </a:r>
          </a:p>
          <a:p>
            <a:pPr algn="just">
              <a:buClr>
                <a:srgbClr val="FF3300"/>
              </a:buClr>
              <a:buFont typeface="Wingdings" pitchFamily="2" charset="2"/>
              <a:buChar char="Ø"/>
            </a:pPr>
            <a:r>
              <a:rPr lang="it-IT" sz="2000">
                <a:latin typeface="Comic Sans MS" pitchFamily="66" charset="0"/>
              </a:rPr>
              <a:t> Gli steroidi ad azione prolungata (betametasone, desametasone, parametasone)n causano più facilmente il Cushing iatrogeno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it-IT" b="1" dirty="0">
                <a:solidFill>
                  <a:srgbClr val="FF0000"/>
                </a:solidFill>
              </a:rPr>
              <a:t>DMARD</a:t>
            </a:r>
            <a:r>
              <a:rPr lang="it-IT" b="1" baseline="-25000" dirty="0">
                <a:solidFill>
                  <a:srgbClr val="FF0000"/>
                </a:solidFill>
              </a:rPr>
              <a:t>S</a:t>
            </a:r>
            <a:r>
              <a:rPr lang="it-IT" b="1" dirty="0">
                <a:solidFill>
                  <a:srgbClr val="FF0000"/>
                </a:solidFill>
              </a:rPr>
              <a:t/>
            </a:r>
            <a:br>
              <a:rPr lang="it-IT" b="1" dirty="0">
                <a:solidFill>
                  <a:srgbClr val="FF0000"/>
                </a:solidFill>
              </a:rPr>
            </a:br>
            <a:r>
              <a:rPr lang="it-IT" sz="3200" b="1" dirty="0" err="1">
                <a:solidFill>
                  <a:srgbClr val="FF0000"/>
                </a:solidFill>
              </a:rPr>
              <a:t>Disease</a:t>
            </a:r>
            <a:r>
              <a:rPr lang="it-IT" sz="3200" b="1" dirty="0">
                <a:solidFill>
                  <a:srgbClr val="FF0000"/>
                </a:solidFill>
              </a:rPr>
              <a:t> </a:t>
            </a:r>
            <a:r>
              <a:rPr lang="it-IT" sz="3200" b="1" dirty="0" err="1">
                <a:solidFill>
                  <a:srgbClr val="FF0000"/>
                </a:solidFill>
              </a:rPr>
              <a:t>modifying</a:t>
            </a:r>
            <a:r>
              <a:rPr lang="it-IT" sz="3200" b="1" dirty="0">
                <a:solidFill>
                  <a:srgbClr val="FF0000"/>
                </a:solidFill>
              </a:rPr>
              <a:t> </a:t>
            </a:r>
            <a:r>
              <a:rPr lang="it-IT" sz="3200" b="1" dirty="0" err="1">
                <a:solidFill>
                  <a:srgbClr val="FF0000"/>
                </a:solidFill>
              </a:rPr>
              <a:t>antireumatoid</a:t>
            </a:r>
            <a:r>
              <a:rPr lang="it-IT" sz="3200" b="1" dirty="0">
                <a:solidFill>
                  <a:srgbClr val="FF0000"/>
                </a:solidFill>
              </a:rPr>
              <a:t> </a:t>
            </a:r>
            <a:r>
              <a:rPr lang="it-IT" sz="3200" b="1" dirty="0" err="1">
                <a:solidFill>
                  <a:srgbClr val="FF0000"/>
                </a:solidFill>
              </a:rPr>
              <a:t>drugs</a:t>
            </a:r>
            <a:endParaRPr lang="it-IT" sz="3200" b="1" dirty="0">
              <a:solidFill>
                <a:srgbClr val="FF0000"/>
              </a:solidFill>
            </a:endParaRPr>
          </a:p>
        </p:txBody>
      </p:sp>
      <p:sp>
        <p:nvSpPr>
          <p:cNvPr id="61443" name="Rectangle 3"/>
          <p:cNvSpPr>
            <a:spLocks noGrp="1" noChangeArrowheads="1"/>
          </p:cNvSpPr>
          <p:nvPr>
            <p:ph type="body" idx="1"/>
          </p:nvPr>
        </p:nvSpPr>
        <p:spPr/>
        <p:txBody>
          <a:bodyPr/>
          <a:lstStyle/>
          <a:p>
            <a:r>
              <a:rPr lang="it-IT" b="1" dirty="0">
                <a:solidFill>
                  <a:srgbClr val="FFFF00"/>
                </a:solidFill>
              </a:rPr>
              <a:t>Composti dell’oro</a:t>
            </a:r>
          </a:p>
          <a:p>
            <a:r>
              <a:rPr lang="it-IT" b="1" dirty="0" err="1">
                <a:solidFill>
                  <a:srgbClr val="CCFF66"/>
                </a:solidFill>
              </a:rPr>
              <a:t>Penicillamina</a:t>
            </a:r>
            <a:endParaRPr lang="it-IT" b="1" dirty="0">
              <a:solidFill>
                <a:srgbClr val="CCFF66"/>
              </a:solidFill>
            </a:endParaRPr>
          </a:p>
          <a:p>
            <a:r>
              <a:rPr lang="it-IT" b="1" dirty="0" err="1">
                <a:solidFill>
                  <a:schemeClr val="hlink"/>
                </a:solidFill>
              </a:rPr>
              <a:t>Sulfasalazina</a:t>
            </a:r>
            <a:endParaRPr lang="it-IT" b="1" dirty="0">
              <a:solidFill>
                <a:schemeClr val="hlink"/>
              </a:solidFill>
            </a:endParaRPr>
          </a:p>
          <a:p>
            <a:r>
              <a:rPr lang="it-IT" b="1" dirty="0" err="1">
                <a:solidFill>
                  <a:srgbClr val="FF33CC"/>
                </a:solidFill>
              </a:rPr>
              <a:t>Clorchina</a:t>
            </a:r>
            <a:r>
              <a:rPr lang="it-IT" b="1" dirty="0">
                <a:solidFill>
                  <a:srgbClr val="FF33CC"/>
                </a:solidFill>
              </a:rPr>
              <a:t> o </a:t>
            </a:r>
            <a:r>
              <a:rPr lang="it-IT" b="1" dirty="0" err="1">
                <a:solidFill>
                  <a:srgbClr val="FF33CC"/>
                </a:solidFill>
              </a:rPr>
              <a:t>idrossiclorchina</a:t>
            </a:r>
            <a:endParaRPr lang="it-IT" b="1" dirty="0">
              <a:solidFill>
                <a:srgbClr val="FF33CC"/>
              </a:solidFill>
            </a:endParaRPr>
          </a:p>
          <a:p>
            <a:r>
              <a:rPr lang="it-IT" b="1" dirty="0">
                <a:solidFill>
                  <a:srgbClr val="FF9900"/>
                </a:solidFill>
              </a:rPr>
              <a:t>Immunosoppressori</a:t>
            </a:r>
          </a:p>
          <a:p>
            <a:r>
              <a:rPr lang="it-IT" b="1" dirty="0" err="1">
                <a:solidFill>
                  <a:srgbClr val="00FF00"/>
                </a:solidFill>
              </a:rPr>
              <a:t>Metotressato</a:t>
            </a:r>
            <a:endParaRPr lang="it-IT" b="1" dirty="0">
              <a:solidFill>
                <a:srgbClr val="00FF00"/>
              </a:solidFill>
            </a:endParaRPr>
          </a:p>
          <a:p>
            <a:r>
              <a:rPr lang="it-IT" b="1" dirty="0" err="1">
                <a:solidFill>
                  <a:srgbClr val="00FF00"/>
                </a:solidFill>
              </a:rPr>
              <a:t>Antifiammatori</a:t>
            </a:r>
            <a:r>
              <a:rPr lang="it-IT" b="1" dirty="0">
                <a:solidFill>
                  <a:srgbClr val="00FF00"/>
                </a:solidFill>
              </a:rPr>
              <a:t> biologici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7544" y="188640"/>
            <a:ext cx="8229600" cy="720080"/>
          </a:xfrm>
        </p:spPr>
        <p:txBody>
          <a:bodyPr>
            <a:normAutofit fontScale="90000"/>
          </a:bodyPr>
          <a:lstStyle/>
          <a:p>
            <a:r>
              <a:rPr lang="it-IT" dirty="0">
                <a:solidFill>
                  <a:srgbClr val="FF6600"/>
                </a:solidFill>
              </a:rPr>
              <a:t>Composti dell’oro</a:t>
            </a:r>
          </a:p>
        </p:txBody>
      </p:sp>
      <p:sp>
        <p:nvSpPr>
          <p:cNvPr id="56323" name="Rectangle 3"/>
          <p:cNvSpPr>
            <a:spLocks noGrp="1" noChangeArrowheads="1"/>
          </p:cNvSpPr>
          <p:nvPr>
            <p:ph type="body" idx="1"/>
          </p:nvPr>
        </p:nvSpPr>
        <p:spPr>
          <a:xfrm>
            <a:off x="323528" y="980728"/>
            <a:ext cx="4968552" cy="3528392"/>
          </a:xfrm>
          <a:solidFill>
            <a:schemeClr val="bg1"/>
          </a:solidFill>
        </p:spPr>
        <p:txBody>
          <a:bodyPr>
            <a:normAutofit fontScale="92500" lnSpcReduction="20000"/>
          </a:bodyPr>
          <a:lstStyle/>
          <a:p>
            <a:pPr>
              <a:lnSpc>
                <a:spcPct val="90000"/>
              </a:lnSpc>
              <a:buFontTx/>
              <a:buNone/>
            </a:pPr>
            <a:r>
              <a:rPr lang="it-IT" sz="2800" dirty="0">
                <a:solidFill>
                  <a:schemeClr val="accent6">
                    <a:lumMod val="50000"/>
                  </a:schemeClr>
                </a:solidFill>
              </a:rPr>
              <a:t>Meccanismo </a:t>
            </a:r>
            <a:r>
              <a:rPr lang="it-IT" sz="2800" dirty="0" smtClean="0">
                <a:solidFill>
                  <a:schemeClr val="accent6">
                    <a:lumMod val="50000"/>
                  </a:schemeClr>
                </a:solidFill>
              </a:rPr>
              <a:t>d’azione:</a:t>
            </a:r>
            <a:endParaRPr lang="it-IT" sz="2800" dirty="0">
              <a:solidFill>
                <a:schemeClr val="accent6">
                  <a:lumMod val="50000"/>
                </a:schemeClr>
              </a:solidFill>
            </a:endParaRPr>
          </a:p>
          <a:p>
            <a:pPr>
              <a:lnSpc>
                <a:spcPct val="90000"/>
              </a:lnSpc>
              <a:buFontTx/>
              <a:buChar char="-"/>
            </a:pPr>
            <a:r>
              <a:rPr lang="it-IT" sz="2800" dirty="0">
                <a:solidFill>
                  <a:schemeClr val="accent6">
                    <a:lumMod val="50000"/>
                  </a:schemeClr>
                </a:solidFill>
              </a:rPr>
              <a:t>Inibiscono la proliferazione dei linfociti indotta dai </a:t>
            </a:r>
            <a:r>
              <a:rPr lang="it-IT" sz="2800" dirty="0" err="1">
                <a:solidFill>
                  <a:schemeClr val="accent6">
                    <a:lumMod val="50000"/>
                  </a:schemeClr>
                </a:solidFill>
              </a:rPr>
              <a:t>mitogeni</a:t>
            </a:r>
            <a:endParaRPr lang="it-IT" sz="2800" dirty="0">
              <a:solidFill>
                <a:schemeClr val="accent6">
                  <a:lumMod val="50000"/>
                </a:schemeClr>
              </a:solidFill>
            </a:endParaRPr>
          </a:p>
          <a:p>
            <a:pPr>
              <a:lnSpc>
                <a:spcPct val="90000"/>
              </a:lnSpc>
              <a:buFontTx/>
              <a:buChar char="-"/>
            </a:pPr>
            <a:r>
              <a:rPr lang="it-IT" sz="2800" dirty="0">
                <a:solidFill>
                  <a:schemeClr val="accent6">
                    <a:lumMod val="50000"/>
                  </a:schemeClr>
                </a:solidFill>
              </a:rPr>
              <a:t>Riducono sia la liberazione  sia l’attività degli enzimi </a:t>
            </a:r>
            <a:r>
              <a:rPr lang="it-IT" sz="2800" dirty="0" err="1">
                <a:solidFill>
                  <a:schemeClr val="accent6">
                    <a:lumMod val="50000"/>
                  </a:schemeClr>
                </a:solidFill>
              </a:rPr>
              <a:t>lisosomiali</a:t>
            </a:r>
            <a:endParaRPr lang="it-IT" sz="2800" dirty="0">
              <a:solidFill>
                <a:schemeClr val="accent6">
                  <a:lumMod val="50000"/>
                </a:schemeClr>
              </a:solidFill>
            </a:endParaRPr>
          </a:p>
          <a:p>
            <a:pPr>
              <a:lnSpc>
                <a:spcPct val="90000"/>
              </a:lnSpc>
              <a:buFontTx/>
              <a:buChar char="-"/>
            </a:pPr>
            <a:r>
              <a:rPr lang="it-IT" sz="2800" dirty="0">
                <a:solidFill>
                  <a:schemeClr val="accent6">
                    <a:lumMod val="50000"/>
                  </a:schemeClr>
                </a:solidFill>
              </a:rPr>
              <a:t>Diminuiscono la produzione di metaboliti tossici dell’ossigeno da parte dei fagociti</a:t>
            </a:r>
          </a:p>
          <a:p>
            <a:pPr>
              <a:lnSpc>
                <a:spcPct val="90000"/>
              </a:lnSpc>
              <a:buFontTx/>
              <a:buChar char="-"/>
            </a:pPr>
            <a:r>
              <a:rPr lang="it-IT" sz="2800" dirty="0">
                <a:solidFill>
                  <a:schemeClr val="accent6">
                    <a:lumMod val="50000"/>
                  </a:schemeClr>
                </a:solidFill>
              </a:rPr>
              <a:t>Inibiscono la chemiotassi dei neutrofili</a:t>
            </a:r>
          </a:p>
          <a:p>
            <a:pPr>
              <a:lnSpc>
                <a:spcPct val="90000"/>
              </a:lnSpc>
              <a:buFontTx/>
              <a:buChar char="-"/>
            </a:pPr>
            <a:endParaRPr lang="it-IT" dirty="0">
              <a:solidFill>
                <a:srgbClr val="99FF33"/>
              </a:solidFill>
            </a:endParaRPr>
          </a:p>
          <a:p>
            <a:pPr>
              <a:lnSpc>
                <a:spcPct val="90000"/>
              </a:lnSpc>
              <a:buFontTx/>
              <a:buChar char="-"/>
            </a:pPr>
            <a:endParaRPr lang="it-IT" dirty="0"/>
          </a:p>
        </p:txBody>
      </p:sp>
      <p:sp>
        <p:nvSpPr>
          <p:cNvPr id="4" name="Rectangle 4"/>
          <p:cNvSpPr txBox="1">
            <a:spLocks noChangeArrowheads="1"/>
          </p:cNvSpPr>
          <p:nvPr/>
        </p:nvSpPr>
        <p:spPr>
          <a:xfrm>
            <a:off x="5796136" y="4149080"/>
            <a:ext cx="3102496" cy="2548880"/>
          </a:xfrm>
          <a:prstGeom prst="rect">
            <a:avLst/>
          </a:prstGeom>
          <a:solidFill>
            <a:schemeClr val="tx2">
              <a:lumMod val="75000"/>
            </a:schemeClr>
          </a:solidFill>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it-IT" sz="1800" b="0" i="0" u="none" strike="noStrike" kern="1200" cap="none" spc="0" normalizeH="0" baseline="0" noProof="0" dirty="0" smtClean="0">
                <a:ln>
                  <a:noFill/>
                </a:ln>
                <a:solidFill>
                  <a:srgbClr val="CCFF66"/>
                </a:solidFill>
                <a:effectLst/>
                <a:uLnTx/>
                <a:uFillTx/>
                <a:latin typeface="+mn-lt"/>
                <a:ea typeface="+mn-ea"/>
                <a:cs typeface="+mn-cs"/>
              </a:rPr>
              <a:t>Frequenti</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rPr>
              <a:t>Irritazione cutanea (grave)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rPr>
              <a:t>Ulcerazioni della bocca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rPr>
              <a:t>Proteinuria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rPr>
              <a:t>Discrasia ematica</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it-IT" sz="1800" b="0" i="0" u="none" strike="noStrike" kern="1200" cap="none" spc="0" normalizeH="0" baseline="0" noProof="0" dirty="0" smtClean="0">
                <a:ln>
                  <a:noFill/>
                </a:ln>
                <a:solidFill>
                  <a:srgbClr val="FF33CC"/>
                </a:solidFill>
                <a:effectLst/>
                <a:uLnTx/>
                <a:uFillTx/>
                <a:latin typeface="+mn-lt"/>
                <a:ea typeface="+mn-ea"/>
                <a:cs typeface="+mn-cs"/>
              </a:rPr>
              <a:t>Rari</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rPr>
              <a:t>Encefalopatia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rPr>
              <a:t>Neuropatia periferica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it-IT" sz="1800" b="0" i="0" u="none" strike="noStrike" kern="1200" cap="none" spc="0" normalizeH="0" baseline="0" noProof="0" dirty="0" smtClean="0">
                <a:ln>
                  <a:noFill/>
                </a:ln>
                <a:solidFill>
                  <a:schemeClr val="bg1"/>
                </a:solidFill>
                <a:effectLst/>
                <a:uLnTx/>
                <a:uFillTx/>
                <a:latin typeface="+mn-lt"/>
                <a:ea typeface="+mn-ea"/>
                <a:cs typeface="+mn-cs"/>
              </a:rPr>
              <a:t>Epatite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it-IT"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it-IT"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3"/>
          <p:cNvSpPr txBox="1">
            <a:spLocks noChangeArrowheads="1"/>
          </p:cNvSpPr>
          <p:nvPr/>
        </p:nvSpPr>
        <p:spPr>
          <a:xfrm>
            <a:off x="5796136" y="3645024"/>
            <a:ext cx="3168352" cy="533400"/>
          </a:xfrm>
          <a:prstGeom prst="rect">
            <a:avLst/>
          </a:prstGeom>
          <a:solidFill>
            <a:schemeClr val="tx2">
              <a:lumMod val="75000"/>
            </a:schemeClr>
          </a:solidFill>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it-IT" sz="1800" b="1" i="0" u="none" strike="noStrike" kern="1200" cap="none" spc="0" normalizeH="0" baseline="0" noProof="0" dirty="0" smtClean="0">
                <a:ln>
                  <a:noFill/>
                </a:ln>
                <a:solidFill>
                  <a:srgbClr val="FFFF66"/>
                </a:solidFill>
                <a:effectLst/>
                <a:uLnTx/>
                <a:uFillTx/>
                <a:latin typeface="+mn-lt"/>
                <a:ea typeface="+mn-ea"/>
                <a:cs typeface="+mn-cs"/>
              </a:rPr>
              <a:t>EFFETTI INDESIDERATI (più del 70% dei pazienti trattati)</a:t>
            </a:r>
            <a:endParaRPr kumimoji="0" lang="it-IT" sz="1800" b="1" i="0" u="none" strike="noStrike" kern="1200" cap="none" spc="0" normalizeH="0" baseline="0" noProof="0" dirty="0">
              <a:ln>
                <a:noFill/>
              </a:ln>
              <a:solidFill>
                <a:srgbClr val="FFFF66"/>
              </a:solidFill>
              <a:effectLst/>
              <a:uLnTx/>
              <a:uFillTx/>
              <a:latin typeface="+mn-lt"/>
              <a:ea typeface="+mn-ea"/>
              <a:cs typeface="+mn-cs"/>
            </a:endParaRPr>
          </a:p>
        </p:txBody>
      </p:sp>
      <p:sp>
        <p:nvSpPr>
          <p:cNvPr id="6" name="Rectangle 3"/>
          <p:cNvSpPr txBox="1">
            <a:spLocks noChangeArrowheads="1"/>
          </p:cNvSpPr>
          <p:nvPr/>
        </p:nvSpPr>
        <p:spPr>
          <a:xfrm>
            <a:off x="6300192" y="1124744"/>
            <a:ext cx="2230016" cy="2088232"/>
          </a:xfrm>
          <a:prstGeom prst="rect">
            <a:avLst/>
          </a:prstGeom>
          <a:solidFill>
            <a:schemeClr val="bg1"/>
          </a:soli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it-IT" sz="2400" b="1" i="0" u="none" strike="noStrike" kern="1200" cap="none" spc="0" normalizeH="0" baseline="0" noProof="0" dirty="0" smtClean="0">
                <a:ln>
                  <a:noFill/>
                </a:ln>
                <a:solidFill>
                  <a:schemeClr val="tx1"/>
                </a:solidFill>
                <a:effectLst/>
                <a:uLnTx/>
                <a:uFillTx/>
                <a:latin typeface="+mn-lt"/>
                <a:ea typeface="+mn-ea"/>
                <a:cs typeface="+mn-cs"/>
              </a:rPr>
              <a:t>	</a:t>
            </a:r>
            <a:r>
              <a:rPr kumimoji="0" lang="it-IT" sz="2200" b="1" i="0" u="none" strike="noStrike" kern="1200" cap="none" spc="0" normalizeH="0" baseline="0" noProof="0" dirty="0" smtClean="0">
                <a:ln>
                  <a:noFill/>
                </a:ln>
                <a:solidFill>
                  <a:srgbClr val="CC3399"/>
                </a:solidFill>
                <a:effectLst/>
                <a:uLnTx/>
                <a:uFillTx/>
                <a:latin typeface="+mn-lt"/>
                <a:ea typeface="+mn-ea"/>
                <a:cs typeface="+mn-cs"/>
              </a:rPr>
              <a:t>SODIO AUROTIOMALATO: somministrato per via intramuscolare</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it-IT" sz="2200" b="1" i="0" u="none" strike="noStrike" kern="1200" cap="none" spc="0" normalizeH="0" baseline="0" noProof="0" dirty="0" smtClean="0">
                <a:ln>
                  <a:noFill/>
                </a:ln>
                <a:solidFill>
                  <a:schemeClr val="tx1"/>
                </a:solidFill>
                <a:effectLst/>
                <a:uLnTx/>
                <a:uFillTx/>
                <a:latin typeface="+mn-lt"/>
                <a:ea typeface="+mn-ea"/>
                <a:cs typeface="+mn-cs"/>
              </a:rPr>
              <a:t>	</a:t>
            </a:r>
            <a:r>
              <a:rPr kumimoji="0" lang="it-IT" sz="2200" b="1" i="0" u="none" strike="noStrike" kern="1200" cap="none" spc="0" normalizeH="0" baseline="0" noProof="0" dirty="0" smtClean="0">
                <a:ln>
                  <a:noFill/>
                </a:ln>
                <a:solidFill>
                  <a:srgbClr val="FF6600"/>
                </a:solidFill>
                <a:effectLst/>
                <a:uLnTx/>
                <a:uFillTx/>
                <a:latin typeface="+mn-lt"/>
                <a:ea typeface="+mn-ea"/>
                <a:cs typeface="+mn-cs"/>
              </a:rPr>
              <a:t>AURANOFIN: somministrato per via orale</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it-IT" sz="2200" b="1" i="0" u="none" strike="noStrike" kern="1200" cap="none" spc="0" normalizeH="0" baseline="0" noProof="0" dirty="0" smtClean="0">
                <a:ln>
                  <a:noFill/>
                </a:ln>
                <a:solidFill>
                  <a:srgbClr val="FF6600"/>
                </a:solidFill>
                <a:effectLst/>
                <a:uLnTx/>
                <a:uFillTx/>
                <a:latin typeface="+mn-lt"/>
                <a:ea typeface="+mn-ea"/>
                <a:cs typeface="+mn-cs"/>
              </a:rPr>
              <a:t>	</a:t>
            </a:r>
            <a:r>
              <a:rPr kumimoji="0" lang="it-IT" sz="2200" b="1" i="0" u="none" strike="noStrike" kern="1200" cap="none" spc="0" normalizeH="0" baseline="0" noProof="0" dirty="0" smtClean="0">
                <a:ln>
                  <a:noFill/>
                </a:ln>
                <a:solidFill>
                  <a:srgbClr val="CC3300"/>
                </a:solidFill>
                <a:effectLst/>
                <a:uLnTx/>
                <a:uFillTx/>
                <a:latin typeface="+mn-lt"/>
                <a:ea typeface="+mn-ea"/>
                <a:cs typeface="+mn-cs"/>
              </a:rPr>
              <a:t>I farmaci si concentrano nei tessuti dove permangono a lungo anche dopo l’interruzione della terapia.</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it-IT" sz="2200" b="1" i="0" u="none" strike="noStrike" kern="1200" cap="none" spc="0" normalizeH="0" baseline="0" noProof="0" dirty="0" smtClean="0">
                <a:ln>
                  <a:noFill/>
                </a:ln>
                <a:solidFill>
                  <a:schemeClr val="tx1"/>
                </a:solidFill>
                <a:effectLst/>
                <a:uLnTx/>
                <a:uFillTx/>
                <a:latin typeface="+mn-lt"/>
                <a:ea typeface="+mn-ea"/>
                <a:cs typeface="+mn-cs"/>
              </a:rPr>
              <a:t>	</a:t>
            </a:r>
            <a:r>
              <a:rPr kumimoji="0" lang="it-IT" sz="2200" b="1" i="0" u="none" strike="noStrike" kern="1200" cap="none" spc="0" normalizeH="0" baseline="0" noProof="0" dirty="0" smtClean="0">
                <a:ln>
                  <a:noFill/>
                </a:ln>
                <a:solidFill>
                  <a:srgbClr val="FF33CC"/>
                </a:solidFill>
                <a:effectLst/>
                <a:uLnTx/>
                <a:uFillTx/>
                <a:latin typeface="+mn-lt"/>
                <a:ea typeface="+mn-ea"/>
                <a:cs typeface="+mn-cs"/>
              </a:rPr>
              <a:t>L’escrezione è prevalentemente renale.</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it-IT" sz="20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it-IT"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it-IT"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609600"/>
            <a:ext cx="7315200" cy="838200"/>
          </a:xfrm>
        </p:spPr>
        <p:txBody>
          <a:bodyPr/>
          <a:lstStyle/>
          <a:p>
            <a:r>
              <a:rPr lang="it-IT">
                <a:solidFill>
                  <a:schemeClr val="hlink"/>
                </a:solidFill>
              </a:rPr>
              <a:t>PENICILLAMINA</a:t>
            </a:r>
          </a:p>
        </p:txBody>
      </p:sp>
      <p:sp>
        <p:nvSpPr>
          <p:cNvPr id="59395" name="Rectangle 3"/>
          <p:cNvSpPr>
            <a:spLocks noGrp="1" noChangeArrowheads="1"/>
          </p:cNvSpPr>
          <p:nvPr>
            <p:ph type="body" sz="half" idx="1"/>
          </p:nvPr>
        </p:nvSpPr>
        <p:spPr>
          <a:xfrm>
            <a:off x="0" y="1447800"/>
            <a:ext cx="9144000" cy="533400"/>
          </a:xfrm>
        </p:spPr>
        <p:txBody>
          <a:bodyPr/>
          <a:lstStyle/>
          <a:p>
            <a:pPr>
              <a:buFontTx/>
              <a:buNone/>
            </a:pPr>
            <a:r>
              <a:rPr lang="it-IT"/>
              <a:t>	</a:t>
            </a:r>
            <a:r>
              <a:rPr lang="it-IT" sz="2000" b="1">
                <a:solidFill>
                  <a:schemeClr val="bg1"/>
                </a:solidFill>
              </a:rPr>
              <a:t>La penicillamina o D-dimetilcisteina è un prodotto dell’idrolisi della penicillina</a:t>
            </a:r>
          </a:p>
        </p:txBody>
      </p:sp>
      <p:sp>
        <p:nvSpPr>
          <p:cNvPr id="59396" name="Rectangle 4"/>
          <p:cNvSpPr>
            <a:spLocks noGrp="1" noChangeArrowheads="1"/>
          </p:cNvSpPr>
          <p:nvPr>
            <p:ph type="body" sz="half" idx="2"/>
          </p:nvPr>
        </p:nvSpPr>
        <p:spPr>
          <a:xfrm>
            <a:off x="304800" y="2362200"/>
            <a:ext cx="7162800" cy="1371600"/>
          </a:xfrm>
          <a:solidFill>
            <a:schemeClr val="bg1"/>
          </a:solidFill>
        </p:spPr>
        <p:txBody>
          <a:bodyPr>
            <a:normAutofit fontScale="92500" lnSpcReduction="10000"/>
          </a:bodyPr>
          <a:lstStyle/>
          <a:p>
            <a:pPr>
              <a:lnSpc>
                <a:spcPct val="90000"/>
              </a:lnSpc>
              <a:buFontTx/>
              <a:buNone/>
            </a:pPr>
            <a:r>
              <a:rPr lang="it-IT" sz="2400" b="1" dirty="0">
                <a:solidFill>
                  <a:schemeClr val="accent2"/>
                </a:solidFill>
              </a:rPr>
              <a:t>MECCANISMO </a:t>
            </a:r>
            <a:r>
              <a:rPr lang="it-IT" sz="2400" b="1" dirty="0" err="1" smtClean="0">
                <a:solidFill>
                  <a:schemeClr val="accent2"/>
                </a:solidFill>
              </a:rPr>
              <a:t>D’AZIONE</a:t>
            </a:r>
            <a:endParaRPr lang="it-IT" sz="2400" b="1" dirty="0">
              <a:solidFill>
                <a:schemeClr val="accent2"/>
              </a:solidFill>
            </a:endParaRPr>
          </a:p>
          <a:p>
            <a:pPr>
              <a:lnSpc>
                <a:spcPct val="90000"/>
              </a:lnSpc>
            </a:pPr>
            <a:r>
              <a:rPr lang="it-IT" sz="2400" b="1" dirty="0"/>
              <a:t>Riduce la funzionalità dei macrofagi</a:t>
            </a:r>
          </a:p>
          <a:p>
            <a:pPr>
              <a:lnSpc>
                <a:spcPct val="90000"/>
              </a:lnSpc>
            </a:pPr>
            <a:r>
              <a:rPr lang="it-IT" sz="2400" b="1" dirty="0"/>
              <a:t>Diminuisce la liberazione di IL-1</a:t>
            </a:r>
          </a:p>
          <a:p>
            <a:pPr>
              <a:lnSpc>
                <a:spcPct val="90000"/>
              </a:lnSpc>
            </a:pPr>
            <a:r>
              <a:rPr lang="it-IT" sz="2400" b="1" dirty="0"/>
              <a:t>Accelera la maturazione del collagene</a:t>
            </a:r>
          </a:p>
          <a:p>
            <a:pPr>
              <a:lnSpc>
                <a:spcPct val="90000"/>
              </a:lnSpc>
            </a:pPr>
            <a:endParaRPr lang="it-IT" sz="1800" b="1" dirty="0"/>
          </a:p>
        </p:txBody>
      </p:sp>
      <p:sp>
        <p:nvSpPr>
          <p:cNvPr id="59397" name="Text Box 5"/>
          <p:cNvSpPr txBox="1">
            <a:spLocks noChangeArrowheads="1"/>
          </p:cNvSpPr>
          <p:nvPr/>
        </p:nvSpPr>
        <p:spPr bwMode="auto">
          <a:xfrm>
            <a:off x="3200400" y="4267200"/>
            <a:ext cx="5410200" cy="1917700"/>
          </a:xfrm>
          <a:prstGeom prst="rect">
            <a:avLst/>
          </a:prstGeom>
          <a:solidFill>
            <a:schemeClr val="bg1"/>
          </a:solidFill>
          <a:ln w="9525">
            <a:noFill/>
            <a:miter lim="800000"/>
            <a:headEnd/>
            <a:tailEnd/>
          </a:ln>
          <a:effectLst/>
        </p:spPr>
        <p:txBody>
          <a:bodyPr>
            <a:spAutoFit/>
          </a:bodyPr>
          <a:lstStyle/>
          <a:p>
            <a:r>
              <a:rPr lang="it-IT" b="1" dirty="0">
                <a:solidFill>
                  <a:srgbClr val="99FF33"/>
                </a:solidFill>
              </a:rPr>
              <a:t>FARMACOCINETICA</a:t>
            </a:r>
          </a:p>
          <a:p>
            <a:pPr>
              <a:buFontTx/>
              <a:buChar char="•"/>
            </a:pPr>
            <a:r>
              <a:rPr lang="it-IT" b="1" dirty="0"/>
              <a:t>Somministrazione orale</a:t>
            </a:r>
          </a:p>
          <a:p>
            <a:pPr>
              <a:buFontTx/>
              <a:buChar char="•"/>
            </a:pPr>
            <a:r>
              <a:rPr lang="it-IT" b="1" dirty="0"/>
              <a:t>Picco plasmatico dopo circa 1-2 ore</a:t>
            </a:r>
          </a:p>
          <a:p>
            <a:pPr>
              <a:buFontTx/>
              <a:buChar char="•"/>
            </a:pPr>
            <a:r>
              <a:rPr lang="it-IT" b="1" dirty="0"/>
              <a:t>Legata alle proteine plasmatiche (80%)</a:t>
            </a:r>
          </a:p>
          <a:p>
            <a:pPr>
              <a:buFontTx/>
              <a:buChar char="•"/>
            </a:pPr>
            <a:r>
              <a:rPr lang="it-IT" b="1" dirty="0"/>
              <a:t>Eliminazione per via renale</a:t>
            </a:r>
          </a:p>
        </p:txBody>
      </p:sp>
      <p:sp>
        <p:nvSpPr>
          <p:cNvPr id="59398" name="Text Box 6"/>
          <p:cNvSpPr txBox="1">
            <a:spLocks noChangeArrowheads="1"/>
          </p:cNvSpPr>
          <p:nvPr/>
        </p:nvSpPr>
        <p:spPr bwMode="auto">
          <a:xfrm>
            <a:off x="0" y="4876800"/>
            <a:ext cx="290513" cy="762000"/>
          </a:xfrm>
          <a:prstGeom prst="rect">
            <a:avLst/>
          </a:prstGeom>
          <a:noFill/>
          <a:ln w="9525">
            <a:noFill/>
            <a:miter lim="800000"/>
            <a:headEnd/>
            <a:tailEnd/>
          </a:ln>
          <a:effectLst/>
        </p:spPr>
        <p:txBody>
          <a:bodyPr wrap="none">
            <a:spAutoFit/>
          </a:bodyPr>
          <a:lstStyle/>
          <a:p>
            <a:endParaRPr lang="it-IT" sz="2000" b="1"/>
          </a:p>
          <a:p>
            <a:pPr>
              <a:buFontTx/>
              <a:buChar char="•"/>
            </a:pP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chemeClr val="bg1"/>
          </a:solidFill>
        </p:spPr>
        <p:txBody>
          <a:bodyPr/>
          <a:lstStyle/>
          <a:p>
            <a:r>
              <a:rPr lang="it-IT" dirty="0">
                <a:solidFill>
                  <a:schemeClr val="accent2"/>
                </a:solidFill>
              </a:rPr>
              <a:t>PENICILLAMINA</a:t>
            </a:r>
          </a:p>
        </p:txBody>
      </p:sp>
      <p:sp>
        <p:nvSpPr>
          <p:cNvPr id="60419" name="Rectangle 3"/>
          <p:cNvSpPr>
            <a:spLocks noGrp="1" noChangeArrowheads="1"/>
          </p:cNvSpPr>
          <p:nvPr>
            <p:ph type="body" idx="1"/>
          </p:nvPr>
        </p:nvSpPr>
        <p:spPr/>
        <p:txBody>
          <a:bodyPr/>
          <a:lstStyle/>
          <a:p>
            <a:pPr>
              <a:spcBef>
                <a:spcPct val="0"/>
              </a:spcBef>
              <a:buFontTx/>
              <a:buNone/>
            </a:pPr>
            <a:r>
              <a:rPr lang="it-IT" sz="2400" b="1" dirty="0">
                <a:solidFill>
                  <a:srgbClr val="FFFF00"/>
                </a:solidFill>
              </a:rPr>
              <a:t>EFFETTI INDESIDERATI</a:t>
            </a:r>
          </a:p>
          <a:p>
            <a:pPr>
              <a:spcBef>
                <a:spcPct val="0"/>
              </a:spcBef>
              <a:buFontTx/>
              <a:buNone/>
            </a:pPr>
            <a:r>
              <a:rPr lang="it-IT" sz="2000" b="1" dirty="0"/>
              <a:t> </a:t>
            </a:r>
            <a:r>
              <a:rPr lang="it-IT" sz="2000" b="1" dirty="0">
                <a:solidFill>
                  <a:schemeClr val="bg1"/>
                </a:solidFill>
              </a:rPr>
              <a:t>(+ del 40% dei pazienti trattati)</a:t>
            </a:r>
          </a:p>
          <a:p>
            <a:pPr>
              <a:spcBef>
                <a:spcPct val="0"/>
              </a:spcBef>
            </a:pPr>
            <a:r>
              <a:rPr lang="it-IT" sz="2400" b="1" dirty="0">
                <a:solidFill>
                  <a:schemeClr val="bg1"/>
                </a:solidFill>
              </a:rPr>
              <a:t>Anoressia,nausea, vomito, disturbi del gusto</a:t>
            </a:r>
          </a:p>
          <a:p>
            <a:pPr>
              <a:spcBef>
                <a:spcPct val="0"/>
              </a:spcBef>
            </a:pPr>
            <a:r>
              <a:rPr lang="it-IT" sz="2400" b="1" dirty="0">
                <a:solidFill>
                  <a:schemeClr val="bg1"/>
                </a:solidFill>
              </a:rPr>
              <a:t>Proteinuria</a:t>
            </a:r>
          </a:p>
          <a:p>
            <a:pPr>
              <a:spcBef>
                <a:spcPct val="0"/>
              </a:spcBef>
            </a:pPr>
            <a:r>
              <a:rPr lang="it-IT" sz="2400" b="1" dirty="0">
                <a:solidFill>
                  <a:schemeClr val="bg1"/>
                </a:solidFill>
              </a:rPr>
              <a:t>Irritazioni cutanee e stomatiti</a:t>
            </a:r>
          </a:p>
          <a:p>
            <a:pPr>
              <a:spcBef>
                <a:spcPct val="0"/>
              </a:spcBef>
            </a:pPr>
            <a:r>
              <a:rPr lang="it-IT" sz="2400" b="1" dirty="0">
                <a:solidFill>
                  <a:schemeClr val="bg1"/>
                </a:solidFill>
              </a:rPr>
              <a:t>Trombocitopenia</a:t>
            </a:r>
          </a:p>
          <a:p>
            <a:pPr>
              <a:spcBef>
                <a:spcPct val="0"/>
              </a:spcBef>
            </a:pPr>
            <a:r>
              <a:rPr lang="it-IT" sz="2400" b="1" dirty="0">
                <a:solidFill>
                  <a:schemeClr val="bg1"/>
                </a:solidFill>
              </a:rPr>
              <a:t>Malattie midollo osseo (</a:t>
            </a:r>
            <a:r>
              <a:rPr lang="it-IT" sz="2400" b="1" dirty="0" err="1">
                <a:solidFill>
                  <a:schemeClr val="bg1"/>
                </a:solidFill>
              </a:rPr>
              <a:t>leucopenia</a:t>
            </a:r>
            <a:r>
              <a:rPr lang="it-IT" sz="2400" b="1" dirty="0">
                <a:solidFill>
                  <a:schemeClr val="bg1"/>
                </a:solidFill>
              </a:rPr>
              <a:t>, anemia </a:t>
            </a:r>
            <a:r>
              <a:rPr lang="it-IT" sz="2400" b="1" dirty="0" err="1">
                <a:solidFill>
                  <a:schemeClr val="bg1"/>
                </a:solidFill>
              </a:rPr>
              <a:t>aplastica</a:t>
            </a:r>
            <a:r>
              <a:rPr lang="it-IT" sz="2400" b="1" dirty="0">
                <a:solidFill>
                  <a:schemeClr val="bg1"/>
                </a:solidFill>
              </a:rPr>
              <a:t>)</a:t>
            </a:r>
          </a:p>
          <a:p>
            <a:pPr>
              <a:spcBef>
                <a:spcPct val="0"/>
              </a:spcBef>
            </a:pPr>
            <a:r>
              <a:rPr lang="it-IT" sz="2400" b="1" dirty="0">
                <a:solidFill>
                  <a:schemeClr val="bg1"/>
                </a:solidFill>
              </a:rPr>
              <a:t>Patologie autoimmuni (tiroidite, miastenia </a:t>
            </a:r>
            <a:r>
              <a:rPr lang="it-IT" sz="2400" b="1" dirty="0" err="1">
                <a:solidFill>
                  <a:schemeClr val="bg1"/>
                </a:solidFill>
              </a:rPr>
              <a:t>gravis</a:t>
            </a:r>
            <a:r>
              <a:rPr lang="it-IT" sz="2400" b="1" dirty="0">
                <a:solidFill>
                  <a:schemeClr val="bg1"/>
                </a:solidFill>
              </a:rPr>
              <a:t>)</a:t>
            </a:r>
          </a:p>
          <a:p>
            <a:endParaRPr lang="it-IT" sz="2400" dirty="0">
              <a:solidFill>
                <a:srgbClr val="000066"/>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457200"/>
            <a:ext cx="7772400" cy="533400"/>
          </a:xfrm>
        </p:spPr>
        <p:txBody>
          <a:bodyPr>
            <a:normAutofit fontScale="90000"/>
          </a:bodyPr>
          <a:lstStyle/>
          <a:p>
            <a:r>
              <a:rPr lang="it-IT">
                <a:solidFill>
                  <a:srgbClr val="FF9900"/>
                </a:solidFill>
              </a:rPr>
              <a:t>SULFASALAZINA</a:t>
            </a:r>
          </a:p>
        </p:txBody>
      </p:sp>
      <p:sp>
        <p:nvSpPr>
          <p:cNvPr id="62467" name="Rectangle 3"/>
          <p:cNvSpPr>
            <a:spLocks noGrp="1" noChangeArrowheads="1"/>
          </p:cNvSpPr>
          <p:nvPr>
            <p:ph type="body" idx="1"/>
          </p:nvPr>
        </p:nvSpPr>
        <p:spPr>
          <a:xfrm>
            <a:off x="0" y="1219200"/>
            <a:ext cx="8915400" cy="457200"/>
          </a:xfrm>
        </p:spPr>
        <p:txBody>
          <a:bodyPr/>
          <a:lstStyle/>
          <a:p>
            <a:pPr>
              <a:buFontTx/>
              <a:buNone/>
            </a:pPr>
            <a:r>
              <a:rPr lang="it-IT" sz="2400" b="1">
                <a:solidFill>
                  <a:srgbClr val="CCFF66"/>
                </a:solidFill>
              </a:rPr>
              <a:t>Utilizzata principalmente per le malattie infiammatorie intestinali</a:t>
            </a:r>
          </a:p>
        </p:txBody>
      </p:sp>
      <p:sp>
        <p:nvSpPr>
          <p:cNvPr id="62468" name="Text Box 4"/>
          <p:cNvSpPr txBox="1">
            <a:spLocks noChangeArrowheads="1"/>
          </p:cNvSpPr>
          <p:nvPr/>
        </p:nvSpPr>
        <p:spPr bwMode="auto">
          <a:xfrm>
            <a:off x="0" y="2133600"/>
            <a:ext cx="9144000" cy="1552575"/>
          </a:xfrm>
          <a:prstGeom prst="rect">
            <a:avLst/>
          </a:prstGeom>
          <a:noFill/>
          <a:ln w="9525">
            <a:noFill/>
            <a:miter lim="800000"/>
            <a:headEnd/>
            <a:tailEnd/>
          </a:ln>
          <a:effectLst/>
        </p:spPr>
        <p:txBody>
          <a:bodyPr>
            <a:spAutoFit/>
          </a:bodyPr>
          <a:lstStyle/>
          <a:p>
            <a:r>
              <a:rPr lang="it-IT" b="1">
                <a:solidFill>
                  <a:srgbClr val="FFFF00"/>
                </a:solidFill>
              </a:rPr>
              <a:t>Meccanismo d’azione sperimentale:</a:t>
            </a:r>
          </a:p>
          <a:p>
            <a:r>
              <a:rPr lang="it-IT" b="1">
                <a:solidFill>
                  <a:srgbClr val="FFFF00"/>
                </a:solidFill>
              </a:rPr>
              <a:t>Favorisce l’eliminazione dei metaboliti tossici dell’ossigeno prodotti dai neutrofili</a:t>
            </a:r>
          </a:p>
          <a:p>
            <a:endParaRPr lang="it-IT" b="1"/>
          </a:p>
        </p:txBody>
      </p:sp>
      <p:sp>
        <p:nvSpPr>
          <p:cNvPr id="62469" name="Text Box 5"/>
          <p:cNvSpPr txBox="1">
            <a:spLocks noChangeArrowheads="1"/>
          </p:cNvSpPr>
          <p:nvPr/>
        </p:nvSpPr>
        <p:spPr bwMode="auto">
          <a:xfrm>
            <a:off x="0" y="3581400"/>
            <a:ext cx="7748588" cy="822325"/>
          </a:xfrm>
          <a:prstGeom prst="rect">
            <a:avLst/>
          </a:prstGeom>
          <a:solidFill>
            <a:schemeClr val="bg1"/>
          </a:solidFill>
          <a:ln w="9525">
            <a:noFill/>
            <a:miter lim="800000"/>
            <a:headEnd/>
            <a:tailEnd/>
          </a:ln>
          <a:effectLst/>
        </p:spPr>
        <p:txBody>
          <a:bodyPr>
            <a:spAutoFit/>
          </a:bodyPr>
          <a:lstStyle/>
          <a:p>
            <a:r>
              <a:rPr lang="it-IT" b="1" dirty="0">
                <a:solidFill>
                  <a:schemeClr val="hlink"/>
                </a:solidFill>
              </a:rPr>
              <a:t>Somministrazione per via orale con capsule </a:t>
            </a:r>
            <a:r>
              <a:rPr lang="it-IT" b="1" dirty="0" err="1">
                <a:solidFill>
                  <a:schemeClr val="hlink"/>
                </a:solidFill>
              </a:rPr>
              <a:t>gastroprotette</a:t>
            </a:r>
            <a:r>
              <a:rPr lang="it-IT" b="1" dirty="0">
                <a:solidFill>
                  <a:schemeClr val="hlink"/>
                </a:solidFill>
              </a:rPr>
              <a:t> (assorbimento incostante e scarso)</a:t>
            </a:r>
          </a:p>
        </p:txBody>
      </p:sp>
      <p:sp>
        <p:nvSpPr>
          <p:cNvPr id="62470" name="Text Box 6"/>
          <p:cNvSpPr txBox="1">
            <a:spLocks noChangeArrowheads="1"/>
          </p:cNvSpPr>
          <p:nvPr/>
        </p:nvSpPr>
        <p:spPr bwMode="auto">
          <a:xfrm>
            <a:off x="0" y="4648200"/>
            <a:ext cx="8967788" cy="677108"/>
          </a:xfrm>
          <a:prstGeom prst="rect">
            <a:avLst/>
          </a:prstGeom>
          <a:noFill/>
          <a:ln w="9525">
            <a:noFill/>
            <a:miter lim="800000"/>
            <a:headEnd/>
            <a:tailEnd/>
          </a:ln>
          <a:effectLst/>
        </p:spPr>
        <p:txBody>
          <a:bodyPr>
            <a:spAutoFit/>
          </a:bodyPr>
          <a:lstStyle/>
          <a:p>
            <a:r>
              <a:rPr lang="it-IT" b="1" dirty="0">
                <a:solidFill>
                  <a:schemeClr val="bg1"/>
                </a:solidFill>
              </a:rPr>
              <a:t>Effetti indesiderati modesti: disturbi gastrointestinali, mal di testa</a:t>
            </a:r>
          </a:p>
          <a:p>
            <a:r>
              <a:rPr lang="it-IT" sz="2000" b="1" dirty="0">
                <a:solidFill>
                  <a:schemeClr val="bg1"/>
                </a:solidFill>
              </a:rPr>
              <a:t>(è una </a:t>
            </a:r>
            <a:r>
              <a:rPr lang="it-IT" sz="2000" b="1" dirty="0" err="1">
                <a:solidFill>
                  <a:schemeClr val="bg1"/>
                </a:solidFill>
              </a:rPr>
              <a:t>sulfonamide</a:t>
            </a:r>
            <a:r>
              <a:rPr lang="it-IT" b="1" dirty="0">
                <a:solidFill>
                  <a:schemeClr val="bg1"/>
                </a:solidFill>
              </a:rPr>
              <a:t>                  </a:t>
            </a:r>
            <a:r>
              <a:rPr lang="it-IT" b="1" dirty="0" smtClean="0">
                <a:solidFill>
                  <a:schemeClr val="bg1"/>
                </a:solidFill>
              </a:rPr>
              <a:t>           </a:t>
            </a:r>
            <a:r>
              <a:rPr lang="it-IT" sz="2000" b="1" dirty="0" smtClean="0">
                <a:solidFill>
                  <a:schemeClr val="bg1"/>
                </a:solidFill>
              </a:rPr>
              <a:t>discrasia </a:t>
            </a:r>
            <a:r>
              <a:rPr lang="it-IT" sz="2000" b="1" dirty="0">
                <a:solidFill>
                  <a:schemeClr val="bg1"/>
                </a:solidFill>
              </a:rPr>
              <a:t>ematica, reazioni anafilattiche)</a:t>
            </a:r>
          </a:p>
        </p:txBody>
      </p:sp>
      <p:sp>
        <p:nvSpPr>
          <p:cNvPr id="62471" name="AutoShape 7"/>
          <p:cNvSpPr>
            <a:spLocks noChangeArrowheads="1"/>
          </p:cNvSpPr>
          <p:nvPr/>
        </p:nvSpPr>
        <p:spPr bwMode="auto">
          <a:xfrm>
            <a:off x="2339752" y="5085184"/>
            <a:ext cx="1143000" cy="152400"/>
          </a:xfrm>
          <a:prstGeom prst="rightArrow">
            <a:avLst>
              <a:gd name="adj1" fmla="val 50000"/>
              <a:gd name="adj2" fmla="val 187500"/>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it-IT" b="1">
                <a:solidFill>
                  <a:srgbClr val="FF33CC"/>
                </a:solidFill>
              </a:rPr>
              <a:t>Clorchina o idrossiclorchina</a:t>
            </a:r>
          </a:p>
        </p:txBody>
      </p:sp>
      <p:sp>
        <p:nvSpPr>
          <p:cNvPr id="63493" name="Text Box 5"/>
          <p:cNvSpPr txBox="1">
            <a:spLocks noChangeArrowheads="1"/>
          </p:cNvSpPr>
          <p:nvPr/>
        </p:nvSpPr>
        <p:spPr bwMode="auto">
          <a:xfrm>
            <a:off x="3708400" y="2301875"/>
            <a:ext cx="5159375" cy="579438"/>
          </a:xfrm>
          <a:prstGeom prst="rect">
            <a:avLst/>
          </a:prstGeom>
          <a:noFill/>
          <a:ln w="9525">
            <a:noFill/>
            <a:miter lim="800000"/>
            <a:headEnd/>
            <a:tailEnd/>
          </a:ln>
          <a:effectLst/>
        </p:spPr>
        <p:txBody>
          <a:bodyPr wrap="none">
            <a:spAutoFit/>
          </a:bodyPr>
          <a:lstStyle/>
          <a:p>
            <a:r>
              <a:rPr lang="it-IT" sz="3200" b="1">
                <a:solidFill>
                  <a:srgbClr val="FFFF00"/>
                </a:solidFill>
              </a:rPr>
              <a:t>Farmaco 4-aminochinolinico</a:t>
            </a:r>
          </a:p>
        </p:txBody>
      </p:sp>
      <p:sp>
        <p:nvSpPr>
          <p:cNvPr id="63494" name="AutoShape 6"/>
          <p:cNvSpPr>
            <a:spLocks noChangeArrowheads="1"/>
          </p:cNvSpPr>
          <p:nvPr/>
        </p:nvSpPr>
        <p:spPr bwMode="auto">
          <a:xfrm>
            <a:off x="2916238" y="2205038"/>
            <a:ext cx="733425" cy="1214437"/>
          </a:xfrm>
          <a:prstGeom prst="curvedRightArrow">
            <a:avLst>
              <a:gd name="adj1" fmla="val 33117"/>
              <a:gd name="adj2" fmla="val 66234"/>
              <a:gd name="adj3" fmla="val 33333"/>
            </a:avLst>
          </a:prstGeom>
          <a:solidFill>
            <a:schemeClr val="accent1"/>
          </a:solidFill>
          <a:ln w="9525">
            <a:solidFill>
              <a:schemeClr val="tx1"/>
            </a:solidFill>
            <a:miter lim="800000"/>
            <a:headEnd/>
            <a:tailEnd/>
          </a:ln>
          <a:effectLst/>
        </p:spPr>
        <p:txBody>
          <a:bodyPr wrap="none" anchor="ctr"/>
          <a:lstStyle/>
          <a:p>
            <a:endParaRPr lang="it-IT"/>
          </a:p>
        </p:txBody>
      </p:sp>
      <p:sp>
        <p:nvSpPr>
          <p:cNvPr id="63495" name="AutoShape 7"/>
          <p:cNvSpPr>
            <a:spLocks noChangeArrowheads="1"/>
          </p:cNvSpPr>
          <p:nvPr/>
        </p:nvSpPr>
        <p:spPr bwMode="auto">
          <a:xfrm>
            <a:off x="2916238" y="2205038"/>
            <a:ext cx="733425" cy="2016125"/>
          </a:xfrm>
          <a:prstGeom prst="curvedRightArrow">
            <a:avLst>
              <a:gd name="adj1" fmla="val 54978"/>
              <a:gd name="adj2" fmla="val 109957"/>
              <a:gd name="adj3" fmla="val 33333"/>
            </a:avLst>
          </a:prstGeom>
          <a:solidFill>
            <a:schemeClr val="accent1"/>
          </a:solidFill>
          <a:ln w="9525">
            <a:solidFill>
              <a:schemeClr val="tx1"/>
            </a:solidFill>
            <a:miter lim="800000"/>
            <a:headEnd/>
            <a:tailEnd/>
          </a:ln>
          <a:effectLst/>
        </p:spPr>
        <p:txBody>
          <a:bodyPr wrap="none" anchor="ctr"/>
          <a:lstStyle/>
          <a:p>
            <a:endParaRPr lang="it-IT"/>
          </a:p>
        </p:txBody>
      </p:sp>
      <p:sp>
        <p:nvSpPr>
          <p:cNvPr id="63496" name="AutoShape 8"/>
          <p:cNvSpPr>
            <a:spLocks noChangeArrowheads="1"/>
          </p:cNvSpPr>
          <p:nvPr/>
        </p:nvSpPr>
        <p:spPr bwMode="auto">
          <a:xfrm>
            <a:off x="2916238" y="2349500"/>
            <a:ext cx="733425" cy="2808288"/>
          </a:xfrm>
          <a:prstGeom prst="curvedRightArrow">
            <a:avLst>
              <a:gd name="adj1" fmla="val 76580"/>
              <a:gd name="adj2" fmla="val 153160"/>
              <a:gd name="adj3" fmla="val 33333"/>
            </a:avLst>
          </a:prstGeom>
          <a:solidFill>
            <a:schemeClr val="accent1"/>
          </a:solidFill>
          <a:ln w="9525">
            <a:solidFill>
              <a:schemeClr val="tx1"/>
            </a:solidFill>
            <a:miter lim="800000"/>
            <a:headEnd/>
            <a:tailEnd/>
          </a:ln>
          <a:effectLst/>
        </p:spPr>
        <p:txBody>
          <a:bodyPr wrap="none" anchor="ctr"/>
          <a:lstStyle/>
          <a:p>
            <a:endParaRPr lang="it-IT"/>
          </a:p>
        </p:txBody>
      </p:sp>
      <p:sp>
        <p:nvSpPr>
          <p:cNvPr id="63497" name="Text Box 9"/>
          <p:cNvSpPr txBox="1">
            <a:spLocks noChangeArrowheads="1"/>
          </p:cNvSpPr>
          <p:nvPr/>
        </p:nvSpPr>
        <p:spPr bwMode="auto">
          <a:xfrm>
            <a:off x="3924300" y="2997200"/>
            <a:ext cx="1231900" cy="457200"/>
          </a:xfrm>
          <a:prstGeom prst="rect">
            <a:avLst/>
          </a:prstGeom>
          <a:noFill/>
          <a:ln w="9525">
            <a:noFill/>
            <a:miter lim="800000"/>
            <a:headEnd/>
            <a:tailEnd/>
          </a:ln>
          <a:effectLst/>
        </p:spPr>
        <p:txBody>
          <a:bodyPr wrap="none">
            <a:spAutoFit/>
          </a:bodyPr>
          <a:lstStyle/>
          <a:p>
            <a:r>
              <a:rPr lang="it-IT" b="1">
                <a:solidFill>
                  <a:srgbClr val="FF0000"/>
                </a:solidFill>
              </a:rPr>
              <a:t>Malaria</a:t>
            </a:r>
          </a:p>
        </p:txBody>
      </p:sp>
      <p:sp>
        <p:nvSpPr>
          <p:cNvPr id="63498" name="Text Box 10"/>
          <p:cNvSpPr txBox="1">
            <a:spLocks noChangeArrowheads="1"/>
          </p:cNvSpPr>
          <p:nvPr/>
        </p:nvSpPr>
        <p:spPr bwMode="auto">
          <a:xfrm>
            <a:off x="3851275" y="3573463"/>
            <a:ext cx="4476750" cy="457200"/>
          </a:xfrm>
          <a:prstGeom prst="rect">
            <a:avLst/>
          </a:prstGeom>
          <a:noFill/>
          <a:ln w="9525">
            <a:noFill/>
            <a:miter lim="800000"/>
            <a:headEnd/>
            <a:tailEnd/>
          </a:ln>
          <a:effectLst/>
        </p:spPr>
        <p:txBody>
          <a:bodyPr wrap="none">
            <a:spAutoFit/>
          </a:bodyPr>
          <a:lstStyle/>
          <a:p>
            <a:r>
              <a:rPr lang="it-IT" b="1">
                <a:solidFill>
                  <a:srgbClr val="FF0000"/>
                </a:solidFill>
              </a:rPr>
              <a:t>Lupus eritemaso sistemico (LES)</a:t>
            </a:r>
          </a:p>
        </p:txBody>
      </p:sp>
      <p:sp>
        <p:nvSpPr>
          <p:cNvPr id="63499" name="Text Box 11"/>
          <p:cNvSpPr txBox="1">
            <a:spLocks noChangeArrowheads="1"/>
          </p:cNvSpPr>
          <p:nvPr/>
        </p:nvSpPr>
        <p:spPr bwMode="auto">
          <a:xfrm>
            <a:off x="3851275" y="4292600"/>
            <a:ext cx="4392613" cy="457200"/>
          </a:xfrm>
          <a:prstGeom prst="rect">
            <a:avLst/>
          </a:prstGeom>
          <a:noFill/>
          <a:ln w="9525">
            <a:noFill/>
            <a:miter lim="800000"/>
            <a:headEnd/>
            <a:tailEnd/>
          </a:ln>
          <a:effectLst/>
        </p:spPr>
        <p:txBody>
          <a:bodyPr wrap="none">
            <a:spAutoFit/>
          </a:bodyPr>
          <a:lstStyle/>
          <a:p>
            <a:r>
              <a:rPr lang="it-IT" b="1">
                <a:solidFill>
                  <a:srgbClr val="FF0000"/>
                </a:solidFill>
              </a:rPr>
              <a:t>Lupus eritemaso discoide (LED)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467544" y="332656"/>
            <a:ext cx="5122912" cy="576064"/>
          </a:xfrm>
          <a:solidFill>
            <a:schemeClr val="bg1"/>
          </a:solidFill>
        </p:spPr>
        <p:txBody>
          <a:bodyPr>
            <a:normAutofit/>
          </a:bodyPr>
          <a:lstStyle/>
          <a:p>
            <a:pPr algn="l"/>
            <a:r>
              <a:rPr lang="it-IT" sz="2800" b="1" dirty="0" err="1" smtClean="0">
                <a:solidFill>
                  <a:srgbClr val="FF33CC"/>
                </a:solidFill>
              </a:rPr>
              <a:t>Clorchina</a:t>
            </a:r>
            <a:r>
              <a:rPr lang="it-IT" sz="2800" b="1" dirty="0" smtClean="0">
                <a:solidFill>
                  <a:srgbClr val="FF33CC"/>
                </a:solidFill>
              </a:rPr>
              <a:t>: meccanismo d’azione</a:t>
            </a:r>
            <a:endParaRPr lang="it-IT" sz="2800" b="1" dirty="0">
              <a:solidFill>
                <a:srgbClr val="FF33CC"/>
              </a:solidFill>
            </a:endParaRPr>
          </a:p>
        </p:txBody>
      </p:sp>
      <p:sp>
        <p:nvSpPr>
          <p:cNvPr id="67590" name="Text Box 6"/>
          <p:cNvSpPr txBox="1">
            <a:spLocks noChangeArrowheads="1"/>
          </p:cNvSpPr>
          <p:nvPr/>
        </p:nvSpPr>
        <p:spPr bwMode="auto">
          <a:xfrm>
            <a:off x="467544" y="1268760"/>
            <a:ext cx="8335962" cy="1917700"/>
          </a:xfrm>
          <a:prstGeom prst="rect">
            <a:avLst/>
          </a:prstGeom>
          <a:noFill/>
          <a:ln w="9525">
            <a:noFill/>
            <a:miter lim="800000"/>
            <a:headEnd/>
            <a:tailEnd/>
          </a:ln>
          <a:effectLst/>
        </p:spPr>
        <p:txBody>
          <a:bodyPr wrap="none">
            <a:spAutoFit/>
          </a:bodyPr>
          <a:lstStyle/>
          <a:p>
            <a:pPr>
              <a:buFontTx/>
              <a:buChar char="•"/>
            </a:pPr>
            <a:r>
              <a:rPr lang="it-IT" b="1" dirty="0">
                <a:solidFill>
                  <a:schemeClr val="bg1"/>
                </a:solidFill>
              </a:rPr>
              <a:t> Inibisce la proliferazione dei linfociti indotta da </a:t>
            </a:r>
            <a:r>
              <a:rPr lang="it-IT" b="1" dirty="0" err="1">
                <a:solidFill>
                  <a:schemeClr val="bg1"/>
                </a:solidFill>
              </a:rPr>
              <a:t>mitogeni</a:t>
            </a:r>
            <a:r>
              <a:rPr lang="it-IT" b="1" dirty="0">
                <a:solidFill>
                  <a:schemeClr val="bg1"/>
                </a:solidFill>
              </a:rPr>
              <a:t>;</a:t>
            </a:r>
          </a:p>
          <a:p>
            <a:pPr>
              <a:buFontTx/>
              <a:buChar char="•"/>
            </a:pPr>
            <a:r>
              <a:rPr lang="it-IT" b="1" dirty="0">
                <a:solidFill>
                  <a:schemeClr val="bg1"/>
                </a:solidFill>
              </a:rPr>
              <a:t> Diminuisce la </a:t>
            </a:r>
            <a:r>
              <a:rPr lang="it-IT" b="1" dirty="0" err="1">
                <a:solidFill>
                  <a:schemeClr val="bg1"/>
                </a:solidFill>
              </a:rPr>
              <a:t>chemotassi</a:t>
            </a:r>
            <a:r>
              <a:rPr lang="it-IT" b="1" dirty="0">
                <a:solidFill>
                  <a:schemeClr val="bg1"/>
                </a:solidFill>
              </a:rPr>
              <a:t> leucocitaria;</a:t>
            </a:r>
          </a:p>
          <a:p>
            <a:pPr>
              <a:buFontTx/>
              <a:buChar char="•"/>
            </a:pPr>
            <a:r>
              <a:rPr lang="it-IT" b="1" dirty="0">
                <a:solidFill>
                  <a:schemeClr val="bg1"/>
                </a:solidFill>
              </a:rPr>
              <a:t> Diminuisce</a:t>
            </a:r>
            <a:r>
              <a:rPr lang="it-IT" dirty="0"/>
              <a:t> </a:t>
            </a:r>
            <a:r>
              <a:rPr lang="it-IT" b="1" dirty="0">
                <a:solidFill>
                  <a:schemeClr val="bg1"/>
                </a:solidFill>
              </a:rPr>
              <a:t>il rilascio degli enzimi </a:t>
            </a:r>
            <a:r>
              <a:rPr lang="it-IT" b="1" dirty="0" err="1">
                <a:solidFill>
                  <a:schemeClr val="bg1"/>
                </a:solidFill>
              </a:rPr>
              <a:t>lisosomiali</a:t>
            </a:r>
            <a:r>
              <a:rPr lang="it-IT" b="1" dirty="0">
                <a:solidFill>
                  <a:schemeClr val="bg1"/>
                </a:solidFill>
              </a:rPr>
              <a:t>;</a:t>
            </a:r>
          </a:p>
          <a:p>
            <a:pPr>
              <a:buFontTx/>
              <a:buChar char="•"/>
            </a:pPr>
            <a:r>
              <a:rPr lang="it-IT" b="1" dirty="0">
                <a:solidFill>
                  <a:schemeClr val="bg1"/>
                </a:solidFill>
              </a:rPr>
              <a:t> Diminuisce</a:t>
            </a:r>
            <a:r>
              <a:rPr lang="it-IT" dirty="0"/>
              <a:t> </a:t>
            </a:r>
            <a:r>
              <a:rPr lang="it-IT" b="1" dirty="0">
                <a:solidFill>
                  <a:schemeClr val="bg1"/>
                </a:solidFill>
              </a:rPr>
              <a:t>la generazione dei metaboliti tossici dell’ossigeno;</a:t>
            </a:r>
          </a:p>
          <a:p>
            <a:pPr>
              <a:buFontTx/>
              <a:buChar char="•"/>
            </a:pPr>
            <a:r>
              <a:rPr lang="it-IT" b="1" dirty="0">
                <a:solidFill>
                  <a:schemeClr val="bg1"/>
                </a:solidFill>
              </a:rPr>
              <a:t> Riduce la generazione di IL-1.</a:t>
            </a:r>
          </a:p>
        </p:txBody>
      </p:sp>
      <p:sp>
        <p:nvSpPr>
          <p:cNvPr id="67591" name="AutoShape 7"/>
          <p:cNvSpPr>
            <a:spLocks noChangeArrowheads="1"/>
          </p:cNvSpPr>
          <p:nvPr/>
        </p:nvSpPr>
        <p:spPr bwMode="auto">
          <a:xfrm>
            <a:off x="3923928" y="2636912"/>
            <a:ext cx="360363" cy="647700"/>
          </a:xfrm>
          <a:prstGeom prst="downArrow">
            <a:avLst>
              <a:gd name="adj1" fmla="val 50000"/>
              <a:gd name="adj2" fmla="val 44934"/>
            </a:avLst>
          </a:prstGeom>
          <a:solidFill>
            <a:srgbClr val="FF0000"/>
          </a:solidFill>
          <a:ln w="9525">
            <a:solidFill>
              <a:schemeClr val="tx1"/>
            </a:solidFill>
            <a:miter lim="800000"/>
            <a:headEnd/>
            <a:tailEnd/>
          </a:ln>
          <a:effectLst/>
        </p:spPr>
        <p:txBody>
          <a:bodyPr wrap="none" anchor="ctr"/>
          <a:lstStyle/>
          <a:p>
            <a:endParaRPr lang="it-IT"/>
          </a:p>
        </p:txBody>
      </p:sp>
      <p:sp>
        <p:nvSpPr>
          <p:cNvPr id="67592" name="Text Box 8"/>
          <p:cNvSpPr txBox="1">
            <a:spLocks noChangeArrowheads="1"/>
          </p:cNvSpPr>
          <p:nvPr/>
        </p:nvSpPr>
        <p:spPr bwMode="auto">
          <a:xfrm>
            <a:off x="323528" y="3501008"/>
            <a:ext cx="8569325" cy="822325"/>
          </a:xfrm>
          <a:prstGeom prst="rect">
            <a:avLst/>
          </a:prstGeom>
          <a:noFill/>
          <a:ln w="9525">
            <a:noFill/>
            <a:miter lim="800000"/>
            <a:headEnd/>
            <a:tailEnd/>
          </a:ln>
          <a:effectLst/>
        </p:spPr>
        <p:txBody>
          <a:bodyPr>
            <a:spAutoFit/>
          </a:bodyPr>
          <a:lstStyle/>
          <a:p>
            <a:r>
              <a:rPr lang="it-IT" b="1" dirty="0">
                <a:solidFill>
                  <a:srgbClr val="FFFF00"/>
                </a:solidFill>
              </a:rPr>
              <a:t>Azione </a:t>
            </a:r>
            <a:r>
              <a:rPr lang="it-IT" b="1" dirty="0" err="1">
                <a:solidFill>
                  <a:srgbClr val="FFFF00"/>
                </a:solidFill>
              </a:rPr>
              <a:t>lisosomotropica</a:t>
            </a:r>
            <a:r>
              <a:rPr lang="it-IT" b="1" dirty="0">
                <a:solidFill>
                  <a:srgbClr val="FFFF00"/>
                </a:solidFill>
              </a:rPr>
              <a:t>, si concentra nei lisosomi e provoca un aumento del pH interferendo con l’attività delle idrolasi acide</a:t>
            </a:r>
          </a:p>
        </p:txBody>
      </p:sp>
      <p:sp>
        <p:nvSpPr>
          <p:cNvPr id="8" name="Text Box 6"/>
          <p:cNvSpPr txBox="1">
            <a:spLocks noChangeArrowheads="1"/>
          </p:cNvSpPr>
          <p:nvPr/>
        </p:nvSpPr>
        <p:spPr bwMode="auto">
          <a:xfrm>
            <a:off x="467544" y="4725144"/>
            <a:ext cx="4068763" cy="457200"/>
          </a:xfrm>
          <a:prstGeom prst="rect">
            <a:avLst/>
          </a:prstGeom>
          <a:noFill/>
          <a:ln w="9525">
            <a:noFill/>
            <a:miter lim="800000"/>
            <a:headEnd/>
            <a:tailEnd/>
          </a:ln>
          <a:effectLst/>
        </p:spPr>
        <p:txBody>
          <a:bodyPr wrap="none">
            <a:spAutoFit/>
          </a:bodyPr>
          <a:lstStyle/>
          <a:p>
            <a:r>
              <a:rPr lang="it-IT" b="1" dirty="0">
                <a:solidFill>
                  <a:schemeClr val="bg1"/>
                </a:solidFill>
              </a:rPr>
              <a:t>Inibizione della </a:t>
            </a:r>
            <a:r>
              <a:rPr lang="it-IT" b="1" dirty="0" err="1">
                <a:solidFill>
                  <a:schemeClr val="bg1"/>
                </a:solidFill>
              </a:rPr>
              <a:t>Fosfolipasi</a:t>
            </a:r>
            <a:r>
              <a:rPr lang="it-IT" b="1" dirty="0">
                <a:solidFill>
                  <a:schemeClr val="bg1"/>
                </a:solidFill>
              </a:rPr>
              <a:t> A</a:t>
            </a:r>
            <a:r>
              <a:rPr lang="it-IT" b="1" baseline="-25000" dirty="0">
                <a:solidFill>
                  <a:schemeClr val="bg1"/>
                </a:solidFill>
              </a:rPr>
              <a:t>2</a:t>
            </a:r>
          </a:p>
        </p:txBody>
      </p:sp>
      <p:sp>
        <p:nvSpPr>
          <p:cNvPr id="9" name="Text Box 9"/>
          <p:cNvSpPr txBox="1">
            <a:spLocks noChangeArrowheads="1"/>
          </p:cNvSpPr>
          <p:nvPr/>
        </p:nvSpPr>
        <p:spPr bwMode="auto">
          <a:xfrm>
            <a:off x="5004048" y="4797152"/>
            <a:ext cx="3744416" cy="369332"/>
          </a:xfrm>
          <a:prstGeom prst="rect">
            <a:avLst/>
          </a:prstGeom>
          <a:noFill/>
          <a:ln w="9525">
            <a:noFill/>
            <a:miter lim="800000"/>
            <a:headEnd/>
            <a:tailEnd/>
          </a:ln>
          <a:effectLst/>
        </p:spPr>
        <p:txBody>
          <a:bodyPr wrap="square">
            <a:spAutoFit/>
          </a:bodyPr>
          <a:lstStyle/>
          <a:p>
            <a:r>
              <a:rPr lang="it-IT" b="1" dirty="0">
                <a:solidFill>
                  <a:srgbClr val="FFFF00"/>
                </a:solidFill>
              </a:rPr>
              <a:t>Ridotta formazione di </a:t>
            </a:r>
            <a:r>
              <a:rPr lang="it-IT" b="1" dirty="0" err="1">
                <a:solidFill>
                  <a:srgbClr val="FFFF00"/>
                </a:solidFill>
              </a:rPr>
              <a:t>ecosanoidi</a:t>
            </a:r>
            <a:endParaRPr lang="it-IT" b="1" dirty="0">
              <a:solidFill>
                <a:srgbClr val="FFFF00"/>
              </a:solidFill>
            </a:endParaRPr>
          </a:p>
        </p:txBody>
      </p:sp>
      <p:sp>
        <p:nvSpPr>
          <p:cNvPr id="10" name="AutoShape 7"/>
          <p:cNvSpPr>
            <a:spLocks noChangeArrowheads="1"/>
          </p:cNvSpPr>
          <p:nvPr/>
        </p:nvSpPr>
        <p:spPr bwMode="auto">
          <a:xfrm rot="-5400000">
            <a:off x="3995589" y="4581475"/>
            <a:ext cx="360363" cy="647700"/>
          </a:xfrm>
          <a:prstGeom prst="downArrow">
            <a:avLst>
              <a:gd name="adj1" fmla="val 50000"/>
              <a:gd name="adj2" fmla="val 44934"/>
            </a:avLst>
          </a:prstGeom>
          <a:solidFill>
            <a:srgbClr val="FF0000"/>
          </a:solidFill>
          <a:ln w="9525">
            <a:solidFill>
              <a:schemeClr val="tx1"/>
            </a:solidFill>
            <a:miter lim="800000"/>
            <a:headEnd/>
            <a:tailEnd/>
          </a:ln>
          <a:effectLst/>
        </p:spPr>
        <p:txBody>
          <a:bodyPr wrap="none" anchor="ctr"/>
          <a:lstStyle/>
          <a:p>
            <a:endParaRPr lang="it-IT"/>
          </a:p>
        </p:txBody>
      </p:sp>
      <p:sp>
        <p:nvSpPr>
          <p:cNvPr id="11" name="Text Box 7"/>
          <p:cNvSpPr txBox="1">
            <a:spLocks noChangeArrowheads="1"/>
          </p:cNvSpPr>
          <p:nvPr/>
        </p:nvSpPr>
        <p:spPr bwMode="auto">
          <a:xfrm>
            <a:off x="-252536" y="5805264"/>
            <a:ext cx="9144000" cy="519112"/>
          </a:xfrm>
          <a:prstGeom prst="rect">
            <a:avLst/>
          </a:prstGeom>
          <a:noFill/>
          <a:ln w="9525">
            <a:noFill/>
            <a:miter lim="800000"/>
            <a:headEnd/>
            <a:tailEnd/>
          </a:ln>
          <a:effectLst/>
        </p:spPr>
        <p:txBody>
          <a:bodyPr>
            <a:spAutoFit/>
          </a:bodyPr>
          <a:lstStyle/>
          <a:p>
            <a:pPr algn="ctr"/>
            <a:r>
              <a:rPr lang="it-IT" sz="2800" b="1" dirty="0">
                <a:solidFill>
                  <a:schemeClr val="bg1"/>
                </a:solidFill>
              </a:rPr>
              <a:t>Non ritarda la progressione del danno osseo</a:t>
            </a:r>
          </a:p>
        </p:txBody>
      </p:sp>
      <p:sp>
        <p:nvSpPr>
          <p:cNvPr id="12" name="Text Box 6"/>
          <p:cNvSpPr txBox="1">
            <a:spLocks noChangeArrowheads="1"/>
          </p:cNvSpPr>
          <p:nvPr/>
        </p:nvSpPr>
        <p:spPr bwMode="auto">
          <a:xfrm>
            <a:off x="2771800" y="5301208"/>
            <a:ext cx="3490912" cy="579437"/>
          </a:xfrm>
          <a:prstGeom prst="rect">
            <a:avLst/>
          </a:prstGeom>
          <a:noFill/>
          <a:ln w="9525">
            <a:noFill/>
            <a:miter lim="800000"/>
            <a:headEnd/>
            <a:tailEnd/>
          </a:ln>
          <a:effectLst/>
        </p:spPr>
        <p:txBody>
          <a:bodyPr wrap="none">
            <a:spAutoFit/>
          </a:bodyPr>
          <a:lstStyle/>
          <a:p>
            <a:r>
              <a:rPr lang="it-IT" sz="3200" b="1" dirty="0">
                <a:solidFill>
                  <a:srgbClr val="FFFF00"/>
                </a:solidFill>
              </a:rPr>
              <a:t>Artrite reumatoide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467544" y="0"/>
            <a:ext cx="2602632" cy="940966"/>
          </a:xfrm>
        </p:spPr>
        <p:txBody>
          <a:bodyPr/>
          <a:lstStyle/>
          <a:p>
            <a:pPr algn="l"/>
            <a:r>
              <a:rPr lang="it-IT" b="1" dirty="0" err="1">
                <a:solidFill>
                  <a:srgbClr val="FF33CC"/>
                </a:solidFill>
              </a:rPr>
              <a:t>Clorchina</a:t>
            </a:r>
            <a:endParaRPr lang="it-IT" b="1" dirty="0">
              <a:solidFill>
                <a:srgbClr val="FF33CC"/>
              </a:solidFill>
            </a:endParaRPr>
          </a:p>
        </p:txBody>
      </p:sp>
      <p:sp>
        <p:nvSpPr>
          <p:cNvPr id="71686" name="Text Box 6"/>
          <p:cNvSpPr txBox="1">
            <a:spLocks noChangeArrowheads="1"/>
          </p:cNvSpPr>
          <p:nvPr/>
        </p:nvSpPr>
        <p:spPr bwMode="auto">
          <a:xfrm>
            <a:off x="539552" y="1052736"/>
            <a:ext cx="2709862" cy="519113"/>
          </a:xfrm>
          <a:prstGeom prst="rect">
            <a:avLst/>
          </a:prstGeom>
          <a:noFill/>
          <a:ln w="9525">
            <a:noFill/>
            <a:miter lim="800000"/>
            <a:headEnd/>
            <a:tailEnd/>
          </a:ln>
          <a:effectLst/>
        </p:spPr>
        <p:txBody>
          <a:bodyPr wrap="none">
            <a:spAutoFit/>
          </a:bodyPr>
          <a:lstStyle/>
          <a:p>
            <a:r>
              <a:rPr lang="it-IT" sz="2800" b="1" dirty="0">
                <a:solidFill>
                  <a:srgbClr val="66CCFF"/>
                </a:solidFill>
              </a:rPr>
              <a:t>Farmacocinetica</a:t>
            </a:r>
          </a:p>
        </p:txBody>
      </p:sp>
      <p:sp>
        <p:nvSpPr>
          <p:cNvPr id="71687" name="Text Box 7"/>
          <p:cNvSpPr txBox="1">
            <a:spLocks noChangeArrowheads="1"/>
          </p:cNvSpPr>
          <p:nvPr/>
        </p:nvSpPr>
        <p:spPr bwMode="auto">
          <a:xfrm>
            <a:off x="1023938" y="2441575"/>
            <a:ext cx="184150" cy="457200"/>
          </a:xfrm>
          <a:prstGeom prst="rect">
            <a:avLst/>
          </a:prstGeom>
          <a:noFill/>
          <a:ln w="9525">
            <a:noFill/>
            <a:miter lim="800000"/>
            <a:headEnd/>
            <a:tailEnd/>
          </a:ln>
          <a:effectLst/>
        </p:spPr>
        <p:txBody>
          <a:bodyPr wrap="none">
            <a:spAutoFit/>
          </a:bodyPr>
          <a:lstStyle/>
          <a:p>
            <a:endParaRPr lang="it-IT"/>
          </a:p>
        </p:txBody>
      </p:sp>
      <p:sp>
        <p:nvSpPr>
          <p:cNvPr id="71688" name="Text Box 8"/>
          <p:cNvSpPr txBox="1">
            <a:spLocks noChangeArrowheads="1"/>
          </p:cNvSpPr>
          <p:nvPr/>
        </p:nvSpPr>
        <p:spPr bwMode="auto">
          <a:xfrm>
            <a:off x="251520" y="2204864"/>
            <a:ext cx="4536504" cy="3970318"/>
          </a:xfrm>
          <a:prstGeom prst="rect">
            <a:avLst/>
          </a:prstGeom>
          <a:solidFill>
            <a:schemeClr val="bg1"/>
          </a:solidFill>
          <a:ln w="9525">
            <a:noFill/>
            <a:miter lim="800000"/>
            <a:headEnd/>
            <a:tailEnd/>
          </a:ln>
          <a:effectLst/>
        </p:spPr>
        <p:txBody>
          <a:bodyPr wrap="square">
            <a:spAutoFit/>
          </a:bodyPr>
          <a:lstStyle/>
          <a:p>
            <a:pPr algn="just"/>
            <a:r>
              <a:rPr lang="it-IT" b="1" dirty="0">
                <a:solidFill>
                  <a:srgbClr val="0070C0"/>
                </a:solidFill>
              </a:rPr>
              <a:t>Si somministra per via orale (assorbimento completo),</a:t>
            </a:r>
          </a:p>
          <a:p>
            <a:pPr algn="just"/>
            <a:r>
              <a:rPr lang="it-IT" b="1" dirty="0">
                <a:solidFill>
                  <a:srgbClr val="0070C0"/>
                </a:solidFill>
              </a:rPr>
              <a:t>[nella terapia della malaria si può somministrare </a:t>
            </a:r>
          </a:p>
          <a:p>
            <a:pPr algn="just"/>
            <a:r>
              <a:rPr lang="it-IT" b="1" dirty="0">
                <a:solidFill>
                  <a:srgbClr val="0070C0"/>
                </a:solidFill>
              </a:rPr>
              <a:t> per via IM o EV  lenta];</a:t>
            </a:r>
          </a:p>
          <a:p>
            <a:pPr algn="just"/>
            <a:endParaRPr lang="it-IT" b="1" dirty="0">
              <a:solidFill>
                <a:srgbClr val="0070C0"/>
              </a:solidFill>
            </a:endParaRPr>
          </a:p>
          <a:p>
            <a:pPr algn="just"/>
            <a:r>
              <a:rPr lang="it-IT" b="1" dirty="0">
                <a:solidFill>
                  <a:srgbClr val="0070C0"/>
                </a:solidFill>
              </a:rPr>
              <a:t>Si distribuisce ampiamente nei tessuti (e viene concentrata </a:t>
            </a:r>
          </a:p>
          <a:p>
            <a:pPr algn="just"/>
            <a:r>
              <a:rPr lang="it-IT" b="1" dirty="0">
                <a:solidFill>
                  <a:srgbClr val="0070C0"/>
                </a:solidFill>
              </a:rPr>
              <a:t>nei globuli rossi);</a:t>
            </a:r>
          </a:p>
          <a:p>
            <a:pPr algn="just"/>
            <a:endParaRPr lang="it-IT" b="1" dirty="0">
              <a:solidFill>
                <a:srgbClr val="0070C0"/>
              </a:solidFill>
            </a:endParaRPr>
          </a:p>
          <a:p>
            <a:pPr algn="just"/>
            <a:r>
              <a:rPr lang="it-IT" b="1" dirty="0">
                <a:solidFill>
                  <a:srgbClr val="0070C0"/>
                </a:solidFill>
              </a:rPr>
              <a:t>L’eliminazione avviene per via renale (70% forma attiva);</a:t>
            </a:r>
          </a:p>
          <a:p>
            <a:pPr algn="just"/>
            <a:endParaRPr lang="it-IT" b="1" dirty="0">
              <a:solidFill>
                <a:srgbClr val="0070C0"/>
              </a:solidFill>
            </a:endParaRPr>
          </a:p>
          <a:p>
            <a:pPr algn="just"/>
            <a:r>
              <a:rPr lang="it-IT" b="1" dirty="0">
                <a:solidFill>
                  <a:srgbClr val="0070C0"/>
                </a:solidFill>
              </a:rPr>
              <a:t>Emivita plasmatica di circa 50 ore.</a:t>
            </a:r>
          </a:p>
        </p:txBody>
      </p:sp>
      <p:sp>
        <p:nvSpPr>
          <p:cNvPr id="6" name="Text Box 5"/>
          <p:cNvSpPr txBox="1">
            <a:spLocks noChangeArrowheads="1"/>
          </p:cNvSpPr>
          <p:nvPr/>
        </p:nvSpPr>
        <p:spPr bwMode="auto">
          <a:xfrm>
            <a:off x="5796136" y="1196752"/>
            <a:ext cx="2759075" cy="519112"/>
          </a:xfrm>
          <a:prstGeom prst="rect">
            <a:avLst/>
          </a:prstGeom>
          <a:noFill/>
          <a:ln w="9525">
            <a:noFill/>
            <a:miter lim="800000"/>
            <a:headEnd/>
            <a:tailEnd/>
          </a:ln>
          <a:effectLst/>
        </p:spPr>
        <p:txBody>
          <a:bodyPr wrap="none">
            <a:spAutoFit/>
          </a:bodyPr>
          <a:lstStyle/>
          <a:p>
            <a:r>
              <a:rPr lang="it-IT" sz="2800" b="1" dirty="0">
                <a:solidFill>
                  <a:srgbClr val="FFFF00"/>
                </a:solidFill>
              </a:rPr>
              <a:t>Effetti collaterali</a:t>
            </a:r>
          </a:p>
        </p:txBody>
      </p:sp>
      <p:sp>
        <p:nvSpPr>
          <p:cNvPr id="7" name="Text Box 6"/>
          <p:cNvSpPr txBox="1">
            <a:spLocks noChangeArrowheads="1"/>
          </p:cNvSpPr>
          <p:nvPr/>
        </p:nvSpPr>
        <p:spPr bwMode="auto">
          <a:xfrm>
            <a:off x="5004048" y="2204864"/>
            <a:ext cx="4032448" cy="2862322"/>
          </a:xfrm>
          <a:prstGeom prst="rect">
            <a:avLst/>
          </a:prstGeom>
          <a:solidFill>
            <a:srgbClr val="0070C0"/>
          </a:solidFill>
          <a:ln w="9525">
            <a:noFill/>
            <a:miter lim="800000"/>
            <a:headEnd/>
            <a:tailEnd/>
          </a:ln>
          <a:effectLst/>
        </p:spPr>
        <p:txBody>
          <a:bodyPr wrap="square">
            <a:spAutoFit/>
          </a:bodyPr>
          <a:lstStyle/>
          <a:p>
            <a:r>
              <a:rPr lang="it-IT" b="1" dirty="0">
                <a:solidFill>
                  <a:srgbClr val="FFFF00"/>
                </a:solidFill>
              </a:rPr>
              <a:t>Nausea, vomito;</a:t>
            </a:r>
          </a:p>
          <a:p>
            <a:r>
              <a:rPr lang="it-IT" b="1" dirty="0">
                <a:solidFill>
                  <a:srgbClr val="FFFF00"/>
                </a:solidFill>
              </a:rPr>
              <a:t>Capogiri;</a:t>
            </a:r>
          </a:p>
          <a:p>
            <a:r>
              <a:rPr lang="it-IT" b="1" dirty="0">
                <a:solidFill>
                  <a:srgbClr val="FFFF00"/>
                </a:solidFill>
              </a:rPr>
              <a:t>Annebbiamento della vista;</a:t>
            </a:r>
          </a:p>
          <a:p>
            <a:r>
              <a:rPr lang="it-IT" b="1" dirty="0">
                <a:solidFill>
                  <a:srgbClr val="FFFF00"/>
                </a:solidFill>
              </a:rPr>
              <a:t>Cefalea;</a:t>
            </a:r>
          </a:p>
          <a:p>
            <a:r>
              <a:rPr lang="it-IT" b="1" dirty="0">
                <a:solidFill>
                  <a:srgbClr val="FFFF00"/>
                </a:solidFill>
              </a:rPr>
              <a:t>Prurito;</a:t>
            </a:r>
          </a:p>
          <a:p>
            <a:r>
              <a:rPr lang="it-IT" b="1" dirty="0">
                <a:solidFill>
                  <a:srgbClr val="FFFF00"/>
                </a:solidFill>
              </a:rPr>
              <a:t>Retinopatie (solo con dosaggi maggiori)</a:t>
            </a:r>
          </a:p>
          <a:p>
            <a:r>
              <a:rPr lang="it-IT" b="1" dirty="0">
                <a:solidFill>
                  <a:srgbClr val="FFFF00"/>
                </a:solidFill>
              </a:rPr>
              <a:t>Ipotensione (solo per endovena ad alte dosi);</a:t>
            </a:r>
          </a:p>
          <a:p>
            <a:r>
              <a:rPr lang="it-IT" b="1" dirty="0">
                <a:solidFill>
                  <a:srgbClr val="FFFF00"/>
                </a:solidFill>
              </a:rPr>
              <a:t>Aritmie (solo per endovena ad alte dosi).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15347" b="5124"/>
          <a:stretch>
            <a:fillRect/>
          </a:stretch>
        </p:blipFill>
        <p:spPr bwMode="auto">
          <a:xfrm>
            <a:off x="1666875" y="1141413"/>
            <a:ext cx="5619750" cy="5607050"/>
          </a:xfrm>
          <a:prstGeom prst="rect">
            <a:avLst/>
          </a:prstGeom>
          <a:noFill/>
          <a:ln w="9525">
            <a:noFill/>
            <a:miter lim="800000"/>
            <a:headEnd/>
            <a:tailEnd/>
          </a:ln>
          <a:effectLst/>
        </p:spPr>
      </p:pic>
      <p:sp>
        <p:nvSpPr>
          <p:cNvPr id="10243" name="Rectangle 3"/>
          <p:cNvSpPr>
            <a:spLocks noChangeArrowheads="1"/>
          </p:cNvSpPr>
          <p:nvPr/>
        </p:nvSpPr>
        <p:spPr bwMode="auto">
          <a:xfrm>
            <a:off x="685800" y="228600"/>
            <a:ext cx="7772400" cy="838200"/>
          </a:xfrm>
          <a:prstGeom prst="rect">
            <a:avLst/>
          </a:prstGeom>
          <a:noFill/>
          <a:ln w="9525">
            <a:noFill/>
            <a:miter lim="800000"/>
            <a:headEnd/>
            <a:tailEnd/>
          </a:ln>
          <a:effectLst>
            <a:outerShdw dist="35921" dir="2700000" algn="ctr" rotWithShape="0">
              <a:schemeClr val="tx2"/>
            </a:outerShdw>
          </a:effectLst>
        </p:spPr>
        <p:txBody>
          <a:bodyPr anchor="ctr"/>
          <a:lstStyle/>
          <a:p>
            <a:pPr algn="ctr"/>
            <a:r>
              <a:rPr lang="it-IT" sz="3200" b="1">
                <a:solidFill>
                  <a:srgbClr val="00CC00"/>
                </a:solidFill>
                <a:latin typeface="Comic Sans MS" pitchFamily="66" charset="0"/>
              </a:rPr>
              <a:t>Glucocorticoidi: azioni antiinfiammatorie e immunosoppressive</a:t>
            </a:r>
            <a:r>
              <a:rPr lang="it-IT" sz="4000">
                <a:solidFill>
                  <a:srgbClr val="00CC00"/>
                </a:solidFill>
                <a:latin typeface="Comic Sans MS" pitchFamily="66"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0" y="0"/>
            <a:ext cx="7772400" cy="1143000"/>
          </a:xfrm>
        </p:spPr>
        <p:txBody>
          <a:bodyPr/>
          <a:lstStyle/>
          <a:p>
            <a:pPr algn="l"/>
            <a:r>
              <a:rPr lang="it-IT" b="1">
                <a:solidFill>
                  <a:srgbClr val="FF9900"/>
                </a:solidFill>
              </a:rPr>
              <a:t>Immunosoppressori</a:t>
            </a:r>
          </a:p>
        </p:txBody>
      </p:sp>
      <p:sp>
        <p:nvSpPr>
          <p:cNvPr id="75781" name="Text Box 5"/>
          <p:cNvSpPr txBox="1">
            <a:spLocks noChangeArrowheads="1"/>
          </p:cNvSpPr>
          <p:nvPr/>
        </p:nvSpPr>
        <p:spPr bwMode="auto">
          <a:xfrm>
            <a:off x="323850" y="1052513"/>
            <a:ext cx="8353425" cy="5216525"/>
          </a:xfrm>
          <a:prstGeom prst="rect">
            <a:avLst/>
          </a:prstGeom>
          <a:noFill/>
          <a:ln w="9525">
            <a:noFill/>
            <a:miter lim="800000"/>
            <a:headEnd/>
            <a:tailEnd/>
          </a:ln>
          <a:effectLst/>
        </p:spPr>
        <p:txBody>
          <a:bodyPr>
            <a:spAutoFit/>
          </a:bodyPr>
          <a:lstStyle/>
          <a:p>
            <a:r>
              <a:rPr lang="it-IT" sz="2800" b="1">
                <a:solidFill>
                  <a:srgbClr val="FFFF00"/>
                </a:solidFill>
              </a:rPr>
              <a:t>Possono essere divisi:</a:t>
            </a:r>
          </a:p>
          <a:p>
            <a:endParaRPr lang="it-IT" sz="2800" b="1">
              <a:solidFill>
                <a:srgbClr val="FFFF00"/>
              </a:solidFill>
            </a:endParaRPr>
          </a:p>
          <a:p>
            <a:pPr>
              <a:buFontTx/>
              <a:buChar char="•"/>
            </a:pPr>
            <a:r>
              <a:rPr lang="it-IT" sz="2800" b="1">
                <a:solidFill>
                  <a:srgbClr val="FFFF00"/>
                </a:solidFill>
              </a:rPr>
              <a:t> Inibitori della produzione o dell’attività della IL-2 come la ciclosporina, il tracolimus o la rapamicina</a:t>
            </a:r>
          </a:p>
          <a:p>
            <a:pPr>
              <a:buFontTx/>
              <a:buChar char="•"/>
            </a:pPr>
            <a:r>
              <a:rPr lang="it-IT" sz="2800" b="1">
                <a:solidFill>
                  <a:srgbClr val="FFFF00"/>
                </a:solidFill>
              </a:rPr>
              <a:t> Farmaci che agiscono attraverso meccanismi citotossici come la ciclofosfamide e il clorambucil;</a:t>
            </a:r>
          </a:p>
          <a:p>
            <a:pPr>
              <a:buFontTx/>
              <a:buChar char="•"/>
            </a:pPr>
            <a:r>
              <a:rPr lang="it-IT" sz="2800" b="1">
                <a:solidFill>
                  <a:srgbClr val="FFFF00"/>
                </a:solidFill>
              </a:rPr>
              <a:t> Inibitori della sintesi delle purine o delle pirimidine come l’azatioprina, il micofenolato ed il mofetil;</a:t>
            </a:r>
          </a:p>
          <a:p>
            <a:pPr>
              <a:buFontTx/>
              <a:buChar char="•"/>
            </a:pPr>
            <a:r>
              <a:rPr lang="it-IT" sz="2800" b="1">
                <a:solidFill>
                  <a:srgbClr val="FFFF00"/>
                </a:solidFill>
              </a:rPr>
              <a:t> Bloccanti delle molecole di superficie delle cellule T  implicate nel segnale come le immunoglobuline e gli anticorpi mono e policlonali;</a:t>
            </a:r>
          </a:p>
          <a:p>
            <a:pPr>
              <a:buFontTx/>
              <a:buChar char="•"/>
            </a:pPr>
            <a:r>
              <a:rPr lang="it-IT" sz="2800" b="1">
                <a:solidFill>
                  <a:srgbClr val="FFFF00"/>
                </a:solidFill>
              </a:rPr>
              <a:t> Inibitori dell’espressione genica come i cortisonici.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3491880" y="-1143000"/>
            <a:ext cx="7772400" cy="1143000"/>
          </a:xfrm>
        </p:spPr>
        <p:txBody>
          <a:bodyPr/>
          <a:lstStyle/>
          <a:p>
            <a:pPr algn="l"/>
            <a:r>
              <a:rPr lang="it-IT" b="1" dirty="0">
                <a:solidFill>
                  <a:srgbClr val="FFFF00"/>
                </a:solidFill>
              </a:rPr>
              <a:t>La ciclosporina</a:t>
            </a:r>
          </a:p>
        </p:txBody>
      </p:sp>
      <p:sp>
        <p:nvSpPr>
          <p:cNvPr id="84997" name="Text Box 5"/>
          <p:cNvSpPr txBox="1">
            <a:spLocks noChangeArrowheads="1"/>
          </p:cNvSpPr>
          <p:nvPr/>
        </p:nvSpPr>
        <p:spPr bwMode="auto">
          <a:xfrm>
            <a:off x="808038" y="1289050"/>
            <a:ext cx="184150" cy="457200"/>
          </a:xfrm>
          <a:prstGeom prst="rect">
            <a:avLst/>
          </a:prstGeom>
          <a:noFill/>
          <a:ln w="9525">
            <a:noFill/>
            <a:miter lim="800000"/>
            <a:headEnd/>
            <a:tailEnd/>
          </a:ln>
          <a:effectLst/>
        </p:spPr>
        <p:txBody>
          <a:bodyPr wrap="none">
            <a:spAutoFit/>
          </a:bodyPr>
          <a:lstStyle/>
          <a:p>
            <a:endParaRPr lang="it-IT"/>
          </a:p>
        </p:txBody>
      </p:sp>
      <p:sp>
        <p:nvSpPr>
          <p:cNvPr id="84998" name="Text Box 6"/>
          <p:cNvSpPr txBox="1">
            <a:spLocks noChangeArrowheads="1"/>
          </p:cNvSpPr>
          <p:nvPr/>
        </p:nvSpPr>
        <p:spPr bwMode="auto">
          <a:xfrm>
            <a:off x="323528" y="2492896"/>
            <a:ext cx="4248472" cy="4247317"/>
          </a:xfrm>
          <a:prstGeom prst="rect">
            <a:avLst/>
          </a:prstGeom>
          <a:solidFill>
            <a:schemeClr val="bg1"/>
          </a:solidFill>
          <a:ln w="9525">
            <a:noFill/>
            <a:miter lim="800000"/>
            <a:headEnd/>
            <a:tailEnd/>
          </a:ln>
          <a:effectLst/>
        </p:spPr>
        <p:txBody>
          <a:bodyPr wrap="square">
            <a:spAutoFit/>
          </a:bodyPr>
          <a:lstStyle/>
          <a:p>
            <a:r>
              <a:rPr lang="it-IT" b="1" dirty="0">
                <a:solidFill>
                  <a:srgbClr val="0070C0"/>
                </a:solidFill>
              </a:rPr>
              <a:t>Farmacocinetica</a:t>
            </a:r>
          </a:p>
          <a:p>
            <a:endParaRPr lang="it-IT" b="1" dirty="0">
              <a:solidFill>
                <a:srgbClr val="0070C0"/>
              </a:solidFill>
            </a:endParaRPr>
          </a:p>
          <a:p>
            <a:r>
              <a:rPr lang="it-IT" b="1" dirty="0">
                <a:solidFill>
                  <a:srgbClr val="0070C0"/>
                </a:solidFill>
              </a:rPr>
              <a:t>Somministrazione orale (o per EV);</a:t>
            </a:r>
          </a:p>
          <a:p>
            <a:endParaRPr lang="it-IT" b="1" dirty="0">
              <a:solidFill>
                <a:srgbClr val="0070C0"/>
              </a:solidFill>
            </a:endParaRPr>
          </a:p>
          <a:p>
            <a:r>
              <a:rPr lang="it-IT" b="1" dirty="0">
                <a:solidFill>
                  <a:srgbClr val="0070C0"/>
                </a:solidFill>
              </a:rPr>
              <a:t>Emivita plasmatica circa 24 h;</a:t>
            </a:r>
          </a:p>
          <a:p>
            <a:endParaRPr lang="it-IT" b="1" dirty="0">
              <a:solidFill>
                <a:srgbClr val="0070C0"/>
              </a:solidFill>
            </a:endParaRPr>
          </a:p>
          <a:p>
            <a:r>
              <a:rPr lang="it-IT" b="1" dirty="0">
                <a:solidFill>
                  <a:srgbClr val="0070C0"/>
                </a:solidFill>
              </a:rPr>
              <a:t>Livello plasmatico determinato con dosaggio radioimmunologico;</a:t>
            </a:r>
          </a:p>
          <a:p>
            <a:endParaRPr lang="it-IT" b="1" dirty="0">
              <a:solidFill>
                <a:srgbClr val="0070C0"/>
              </a:solidFill>
            </a:endParaRPr>
          </a:p>
          <a:p>
            <a:r>
              <a:rPr lang="it-IT" b="1" dirty="0">
                <a:solidFill>
                  <a:srgbClr val="0070C0"/>
                </a:solidFill>
              </a:rPr>
              <a:t>Metabolismo epatico ed eliminazione attraverso la bile;</a:t>
            </a:r>
          </a:p>
          <a:p>
            <a:endParaRPr lang="it-IT" b="1" dirty="0">
              <a:solidFill>
                <a:srgbClr val="0070C0"/>
              </a:solidFill>
            </a:endParaRPr>
          </a:p>
          <a:p>
            <a:r>
              <a:rPr lang="it-IT" b="1" dirty="0">
                <a:solidFill>
                  <a:srgbClr val="0070C0"/>
                </a:solidFill>
              </a:rPr>
              <a:t>Si accumula nei tessuti (3-4 volte superiore ai livelli plasmatici);</a:t>
            </a:r>
          </a:p>
          <a:p>
            <a:r>
              <a:rPr lang="it-IT" b="1" dirty="0">
                <a:solidFill>
                  <a:srgbClr val="0070C0"/>
                </a:solidFill>
              </a:rPr>
              <a:t>[il </a:t>
            </a:r>
            <a:r>
              <a:rPr lang="it-IT" b="1" dirty="0" err="1">
                <a:solidFill>
                  <a:srgbClr val="0070C0"/>
                </a:solidFill>
              </a:rPr>
              <a:t>ketoconazolo</a:t>
            </a:r>
            <a:r>
              <a:rPr lang="it-IT" b="1" dirty="0">
                <a:solidFill>
                  <a:srgbClr val="0070C0"/>
                </a:solidFill>
              </a:rPr>
              <a:t> aumenta i livelli ematici]</a:t>
            </a:r>
          </a:p>
        </p:txBody>
      </p:sp>
      <p:sp>
        <p:nvSpPr>
          <p:cNvPr id="5" name="Text Box 5"/>
          <p:cNvSpPr txBox="1">
            <a:spLocks noChangeArrowheads="1"/>
          </p:cNvSpPr>
          <p:nvPr/>
        </p:nvSpPr>
        <p:spPr bwMode="auto">
          <a:xfrm>
            <a:off x="4788024" y="3284984"/>
            <a:ext cx="4140646" cy="3231654"/>
          </a:xfrm>
          <a:prstGeom prst="rect">
            <a:avLst/>
          </a:prstGeom>
          <a:solidFill>
            <a:srgbClr val="0070C0"/>
          </a:solidFill>
          <a:ln w="9525">
            <a:noFill/>
            <a:miter lim="800000"/>
            <a:headEnd/>
            <a:tailEnd/>
          </a:ln>
          <a:effectLst/>
        </p:spPr>
        <p:txBody>
          <a:bodyPr wrap="square">
            <a:spAutoFit/>
          </a:bodyPr>
          <a:lstStyle/>
          <a:p>
            <a:r>
              <a:rPr lang="it-IT" b="1" dirty="0">
                <a:solidFill>
                  <a:srgbClr val="FFFF00"/>
                </a:solidFill>
              </a:rPr>
              <a:t>EFFETTI COLLATERALI</a:t>
            </a:r>
          </a:p>
          <a:p>
            <a:endParaRPr lang="it-IT" b="1" dirty="0">
              <a:solidFill>
                <a:srgbClr val="FFFF00"/>
              </a:solidFill>
            </a:endParaRPr>
          </a:p>
          <a:p>
            <a:r>
              <a:rPr lang="it-IT" b="1" dirty="0">
                <a:solidFill>
                  <a:srgbClr val="FFFF00"/>
                </a:solidFill>
              </a:rPr>
              <a:t>Nefrotossicità</a:t>
            </a:r>
          </a:p>
          <a:p>
            <a:endParaRPr lang="it-IT" b="1" dirty="0">
              <a:solidFill>
                <a:srgbClr val="FFFF00"/>
              </a:solidFill>
            </a:endParaRPr>
          </a:p>
          <a:p>
            <a:r>
              <a:rPr lang="it-IT" b="1" dirty="0">
                <a:solidFill>
                  <a:srgbClr val="FFFF00"/>
                </a:solidFill>
              </a:rPr>
              <a:t>Ipertensione</a:t>
            </a:r>
          </a:p>
          <a:p>
            <a:endParaRPr lang="it-IT" b="1" dirty="0">
              <a:solidFill>
                <a:srgbClr val="FFFF00"/>
              </a:solidFill>
            </a:endParaRPr>
          </a:p>
          <a:p>
            <a:r>
              <a:rPr lang="it-IT" b="1" dirty="0">
                <a:solidFill>
                  <a:srgbClr val="FFFF00"/>
                </a:solidFill>
              </a:rPr>
              <a:t>Epatotossicità</a:t>
            </a:r>
          </a:p>
          <a:p>
            <a:endParaRPr lang="it-IT" b="1" dirty="0">
              <a:solidFill>
                <a:srgbClr val="FFFF00"/>
              </a:solidFill>
            </a:endParaRPr>
          </a:p>
          <a:p>
            <a:r>
              <a:rPr lang="it-IT" sz="2000" b="1" dirty="0">
                <a:solidFill>
                  <a:srgbClr val="FFFF00"/>
                </a:solidFill>
              </a:rPr>
              <a:t>Meno rilevanti: tremori, anoressia, </a:t>
            </a:r>
            <a:r>
              <a:rPr lang="it-IT" sz="2000" b="1" dirty="0" err="1">
                <a:solidFill>
                  <a:srgbClr val="FFFF00"/>
                </a:solidFill>
              </a:rPr>
              <a:t>irsutismo</a:t>
            </a:r>
            <a:r>
              <a:rPr lang="it-IT" sz="2000" b="1" dirty="0">
                <a:solidFill>
                  <a:srgbClr val="FFFF00"/>
                </a:solidFill>
              </a:rPr>
              <a:t>, parestesia,  ipertrofia delle              </a:t>
            </a:r>
          </a:p>
          <a:p>
            <a:r>
              <a:rPr lang="it-IT" sz="2000" b="1" dirty="0" smtClean="0">
                <a:solidFill>
                  <a:srgbClr val="FFFF00"/>
                </a:solidFill>
              </a:rPr>
              <a:t>gengive </a:t>
            </a:r>
            <a:r>
              <a:rPr lang="it-IT" sz="2000" b="1" dirty="0">
                <a:solidFill>
                  <a:srgbClr val="FFFF00"/>
                </a:solidFill>
              </a:rPr>
              <a:t>e disturbi gastrointestinali</a:t>
            </a:r>
            <a:r>
              <a:rPr lang="it-IT" sz="2000" dirty="0">
                <a:solidFill>
                  <a:srgbClr val="FFFF00"/>
                </a:solidFill>
              </a:rPr>
              <a:t>.   </a:t>
            </a:r>
          </a:p>
        </p:txBody>
      </p:sp>
      <p:sp>
        <p:nvSpPr>
          <p:cNvPr id="6" name="Text Box 5"/>
          <p:cNvSpPr txBox="1">
            <a:spLocks noChangeArrowheads="1"/>
          </p:cNvSpPr>
          <p:nvPr/>
        </p:nvSpPr>
        <p:spPr bwMode="auto">
          <a:xfrm>
            <a:off x="179512" y="0"/>
            <a:ext cx="8496300" cy="2462213"/>
          </a:xfrm>
          <a:prstGeom prst="rect">
            <a:avLst/>
          </a:prstGeom>
          <a:noFill/>
          <a:ln w="9525">
            <a:noFill/>
            <a:miter lim="800000"/>
            <a:headEnd/>
            <a:tailEnd/>
          </a:ln>
          <a:effectLst/>
        </p:spPr>
        <p:txBody>
          <a:bodyPr wrap="square">
            <a:spAutoFit/>
          </a:bodyPr>
          <a:lstStyle/>
          <a:p>
            <a:pPr algn="just"/>
            <a:r>
              <a:rPr lang="it-IT" sz="2800" b="1" dirty="0" smtClean="0">
                <a:solidFill>
                  <a:srgbClr val="FFFF00"/>
                </a:solidFill>
              </a:rPr>
              <a:t>Ciclosporina:</a:t>
            </a:r>
            <a:endParaRPr lang="it-IT" sz="2800" b="1" dirty="0">
              <a:solidFill>
                <a:srgbClr val="FFFF00"/>
              </a:solidFill>
            </a:endParaRPr>
          </a:p>
          <a:p>
            <a:pPr algn="just">
              <a:buFontTx/>
              <a:buChar char="•"/>
            </a:pPr>
            <a:r>
              <a:rPr lang="it-IT" b="1" dirty="0">
                <a:solidFill>
                  <a:schemeClr val="bg1"/>
                </a:solidFill>
              </a:rPr>
              <a:t> Diminuita proliferazione clonale delle cellule T, principalmente attraverso l’inibizione del rilascio dell’IL-2 e, probabilmente, anche attraverso la diminuita espressione dei recettori dell’IL-2;</a:t>
            </a:r>
          </a:p>
          <a:p>
            <a:pPr algn="just">
              <a:buFontTx/>
              <a:buChar char="•"/>
            </a:pPr>
            <a:r>
              <a:rPr lang="it-IT" b="1" dirty="0" smtClean="0">
                <a:solidFill>
                  <a:schemeClr val="bg1"/>
                </a:solidFill>
              </a:rPr>
              <a:t>Ridotta </a:t>
            </a:r>
            <a:r>
              <a:rPr lang="it-IT" b="1" dirty="0">
                <a:solidFill>
                  <a:schemeClr val="bg1"/>
                </a:solidFill>
              </a:rPr>
              <a:t>induzione della proliferazione clonale delle cellule T citotossiche da precursori T CD8+;</a:t>
            </a:r>
          </a:p>
          <a:p>
            <a:pPr algn="just">
              <a:buFontTx/>
              <a:buChar char="•"/>
            </a:pPr>
            <a:r>
              <a:rPr lang="it-IT" b="1" dirty="0" smtClean="0">
                <a:solidFill>
                  <a:schemeClr val="bg1"/>
                </a:solidFill>
              </a:rPr>
              <a:t>Ridotta </a:t>
            </a:r>
            <a:r>
              <a:rPr lang="it-IT" b="1" dirty="0">
                <a:solidFill>
                  <a:schemeClr val="bg1"/>
                </a:solidFill>
              </a:rPr>
              <a:t>funzionalità delle cellule T effettrici che mediano le risposte cellule-mediate</a:t>
            </a:r>
            <a:r>
              <a:rPr lang="it-IT" b="1" dirty="0" smtClean="0">
                <a:solidFill>
                  <a:schemeClr val="bg1"/>
                </a:solidFill>
              </a:rPr>
              <a:t>;</a:t>
            </a:r>
            <a:endParaRPr lang="it-IT" b="1" dirty="0">
              <a:solidFill>
                <a:schemeClr val="bg1"/>
              </a:solidFill>
            </a:endParaRPr>
          </a:p>
          <a:p>
            <a:pPr algn="just"/>
            <a:r>
              <a:rPr lang="it-IT" b="1" dirty="0">
                <a:solidFill>
                  <a:schemeClr val="bg1"/>
                </a:solidFill>
              </a:rPr>
              <a:t> Riduzione delle risposte delle cellule B dipendenti dalle cellule 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50825" y="0"/>
            <a:ext cx="3889375" cy="1125538"/>
          </a:xfrm>
        </p:spPr>
        <p:txBody>
          <a:bodyPr/>
          <a:lstStyle/>
          <a:p>
            <a:pPr algn="l"/>
            <a:r>
              <a:rPr lang="it-IT" b="1">
                <a:solidFill>
                  <a:srgbClr val="FFFF00"/>
                </a:solidFill>
              </a:rPr>
              <a:t>Ciclofosfamide</a:t>
            </a:r>
          </a:p>
        </p:txBody>
      </p:sp>
      <p:sp>
        <p:nvSpPr>
          <p:cNvPr id="174083" name="Rectangle 3"/>
          <p:cNvSpPr>
            <a:spLocks noChangeArrowheads="1"/>
          </p:cNvSpPr>
          <p:nvPr/>
        </p:nvSpPr>
        <p:spPr bwMode="auto">
          <a:xfrm>
            <a:off x="3275856" y="1412776"/>
            <a:ext cx="4238625" cy="579437"/>
          </a:xfrm>
          <a:prstGeom prst="rect">
            <a:avLst/>
          </a:prstGeom>
          <a:noFill/>
          <a:ln w="9525">
            <a:noFill/>
            <a:miter lim="800000"/>
            <a:headEnd/>
            <a:tailEnd/>
          </a:ln>
          <a:effectLst/>
        </p:spPr>
        <p:txBody>
          <a:bodyPr wrap="none">
            <a:spAutoFit/>
          </a:bodyPr>
          <a:lstStyle/>
          <a:p>
            <a:r>
              <a:rPr lang="it-IT" sz="3200" b="1" dirty="0">
                <a:solidFill>
                  <a:srgbClr val="FFFF00"/>
                </a:solidFill>
              </a:rPr>
              <a:t>Meccanismo citotossico</a:t>
            </a:r>
          </a:p>
        </p:txBody>
      </p:sp>
      <p:sp>
        <p:nvSpPr>
          <p:cNvPr id="174084" name="AutoShape 4"/>
          <p:cNvSpPr>
            <a:spLocks noChangeArrowheads="1"/>
          </p:cNvSpPr>
          <p:nvPr/>
        </p:nvSpPr>
        <p:spPr bwMode="auto">
          <a:xfrm>
            <a:off x="2555776" y="1412776"/>
            <a:ext cx="719138" cy="2232025"/>
          </a:xfrm>
          <a:prstGeom prst="curvedRightArrow">
            <a:avLst>
              <a:gd name="adj1" fmla="val 62075"/>
              <a:gd name="adj2" fmla="val 124150"/>
              <a:gd name="adj3" fmla="val 33333"/>
            </a:avLst>
          </a:prstGeom>
          <a:solidFill>
            <a:schemeClr val="accent1"/>
          </a:solidFill>
          <a:ln w="9525">
            <a:solidFill>
              <a:schemeClr val="tx1"/>
            </a:solidFill>
            <a:miter lim="800000"/>
            <a:headEnd/>
            <a:tailEnd/>
          </a:ln>
          <a:effectLst/>
        </p:spPr>
        <p:txBody>
          <a:bodyPr wrap="none" anchor="ctr"/>
          <a:lstStyle/>
          <a:p>
            <a:endParaRPr lang="it-IT"/>
          </a:p>
        </p:txBody>
      </p:sp>
      <p:sp>
        <p:nvSpPr>
          <p:cNvPr id="174085" name="Text Box 5"/>
          <p:cNvSpPr txBox="1">
            <a:spLocks noChangeArrowheads="1"/>
          </p:cNvSpPr>
          <p:nvPr/>
        </p:nvSpPr>
        <p:spPr bwMode="auto">
          <a:xfrm>
            <a:off x="3419872" y="2924944"/>
            <a:ext cx="4156075" cy="579437"/>
          </a:xfrm>
          <a:prstGeom prst="rect">
            <a:avLst/>
          </a:prstGeom>
          <a:noFill/>
          <a:ln w="9525">
            <a:noFill/>
            <a:miter lim="800000"/>
            <a:headEnd/>
            <a:tailEnd/>
          </a:ln>
          <a:effectLst/>
        </p:spPr>
        <p:txBody>
          <a:bodyPr wrap="none">
            <a:spAutoFit/>
          </a:bodyPr>
          <a:lstStyle/>
          <a:p>
            <a:r>
              <a:rPr lang="it-IT" sz="3200" b="1" dirty="0">
                <a:solidFill>
                  <a:srgbClr val="FF0000"/>
                </a:solidFill>
              </a:rPr>
              <a:t>Riduzione dei Linfociti</a:t>
            </a:r>
          </a:p>
        </p:txBody>
      </p:sp>
      <p:sp>
        <p:nvSpPr>
          <p:cNvPr id="6" name="Text Box 6"/>
          <p:cNvSpPr txBox="1">
            <a:spLocks noChangeArrowheads="1"/>
          </p:cNvSpPr>
          <p:nvPr/>
        </p:nvSpPr>
        <p:spPr bwMode="auto">
          <a:xfrm>
            <a:off x="251520" y="3861048"/>
            <a:ext cx="3141694" cy="2677656"/>
          </a:xfrm>
          <a:prstGeom prst="rect">
            <a:avLst/>
          </a:prstGeom>
          <a:noFill/>
          <a:ln w="9525">
            <a:noFill/>
            <a:miter lim="800000"/>
            <a:headEnd/>
            <a:tailEnd/>
          </a:ln>
          <a:effectLst/>
        </p:spPr>
        <p:txBody>
          <a:bodyPr wrap="none">
            <a:spAutoFit/>
          </a:bodyPr>
          <a:lstStyle/>
          <a:p>
            <a:r>
              <a:rPr lang="it-IT" sz="2400" b="1" dirty="0">
                <a:solidFill>
                  <a:srgbClr val="FF0000"/>
                </a:solidFill>
              </a:rPr>
              <a:t>EFFETTI COLLATERALI</a:t>
            </a:r>
          </a:p>
          <a:p>
            <a:endParaRPr lang="it-IT" sz="2400" b="1" dirty="0">
              <a:solidFill>
                <a:srgbClr val="FF0000"/>
              </a:solidFill>
            </a:endParaRPr>
          </a:p>
          <a:p>
            <a:r>
              <a:rPr lang="it-IT" sz="2400" b="1" dirty="0">
                <a:solidFill>
                  <a:srgbClr val="FF0000"/>
                </a:solidFill>
              </a:rPr>
              <a:t>Nausea, vomito;</a:t>
            </a:r>
          </a:p>
          <a:p>
            <a:endParaRPr lang="it-IT" sz="2400" b="1" dirty="0">
              <a:solidFill>
                <a:srgbClr val="FF0000"/>
              </a:solidFill>
            </a:endParaRPr>
          </a:p>
          <a:p>
            <a:r>
              <a:rPr lang="it-IT" sz="2400" b="1" dirty="0">
                <a:solidFill>
                  <a:srgbClr val="FF0000"/>
                </a:solidFill>
              </a:rPr>
              <a:t>Depressione midollare;</a:t>
            </a:r>
          </a:p>
          <a:p>
            <a:endParaRPr lang="it-IT" sz="2400" b="1" dirty="0">
              <a:solidFill>
                <a:srgbClr val="FF0000"/>
              </a:solidFill>
            </a:endParaRPr>
          </a:p>
          <a:p>
            <a:r>
              <a:rPr lang="it-IT" sz="2400" b="1" dirty="0">
                <a:solidFill>
                  <a:srgbClr val="FF0000"/>
                </a:solidFill>
              </a:rPr>
              <a:t>Cistite emorragica</a:t>
            </a:r>
          </a:p>
        </p:txBody>
      </p:sp>
      <p:sp>
        <p:nvSpPr>
          <p:cNvPr id="7" name="Text Box 7"/>
          <p:cNvSpPr txBox="1">
            <a:spLocks noChangeArrowheads="1"/>
          </p:cNvSpPr>
          <p:nvPr/>
        </p:nvSpPr>
        <p:spPr bwMode="auto">
          <a:xfrm>
            <a:off x="4932040" y="4437112"/>
            <a:ext cx="3960440" cy="646331"/>
          </a:xfrm>
          <a:prstGeom prst="rect">
            <a:avLst/>
          </a:prstGeom>
          <a:noFill/>
          <a:ln w="9525">
            <a:noFill/>
            <a:miter lim="800000"/>
            <a:headEnd/>
            <a:tailEnd/>
          </a:ln>
          <a:effectLst/>
        </p:spPr>
        <p:txBody>
          <a:bodyPr wrap="square">
            <a:spAutoFit/>
          </a:bodyPr>
          <a:lstStyle/>
          <a:p>
            <a:r>
              <a:rPr lang="it-IT" b="1" dirty="0">
                <a:solidFill>
                  <a:srgbClr val="66CCFF"/>
                </a:solidFill>
              </a:rPr>
              <a:t>Cistite emorragica causata dal metabolita </a:t>
            </a:r>
            <a:r>
              <a:rPr lang="it-IT" b="1" dirty="0" err="1">
                <a:solidFill>
                  <a:srgbClr val="66CCFF"/>
                </a:solidFill>
              </a:rPr>
              <a:t>acroleina</a:t>
            </a:r>
            <a:endParaRPr lang="it-IT" b="1" dirty="0">
              <a:solidFill>
                <a:srgbClr val="66CCFF"/>
              </a:solidFill>
            </a:endParaRPr>
          </a:p>
        </p:txBody>
      </p:sp>
      <p:sp>
        <p:nvSpPr>
          <p:cNvPr id="8" name="Text Box 9"/>
          <p:cNvSpPr txBox="1">
            <a:spLocks noChangeArrowheads="1"/>
          </p:cNvSpPr>
          <p:nvPr/>
        </p:nvSpPr>
        <p:spPr bwMode="auto">
          <a:xfrm>
            <a:off x="4716016" y="5805264"/>
            <a:ext cx="3816424" cy="646331"/>
          </a:xfrm>
          <a:prstGeom prst="rect">
            <a:avLst/>
          </a:prstGeom>
          <a:noFill/>
          <a:ln w="9525">
            <a:noFill/>
            <a:miter lim="800000"/>
            <a:headEnd/>
            <a:tailEnd/>
          </a:ln>
          <a:effectLst/>
        </p:spPr>
        <p:txBody>
          <a:bodyPr wrap="square">
            <a:spAutoFit/>
          </a:bodyPr>
          <a:lstStyle/>
          <a:p>
            <a:r>
              <a:rPr lang="it-IT" b="1" dirty="0">
                <a:solidFill>
                  <a:srgbClr val="66CCFF"/>
                </a:solidFill>
              </a:rPr>
              <a:t>Idratare il paziente e somministrare </a:t>
            </a:r>
            <a:r>
              <a:rPr lang="it-IT" b="1" dirty="0" err="1">
                <a:solidFill>
                  <a:srgbClr val="66CCFF"/>
                </a:solidFill>
              </a:rPr>
              <a:t>N-acetilcisteina</a:t>
            </a:r>
            <a:r>
              <a:rPr lang="it-IT" b="1" dirty="0">
                <a:solidFill>
                  <a:srgbClr val="66CCFF"/>
                </a:solidFill>
              </a:rPr>
              <a:t> o </a:t>
            </a:r>
            <a:r>
              <a:rPr lang="it-IT" b="1" dirty="0" err="1">
                <a:solidFill>
                  <a:srgbClr val="66CCFF"/>
                </a:solidFill>
              </a:rPr>
              <a:t>mesna</a:t>
            </a:r>
            <a:endParaRPr lang="it-IT" b="1" dirty="0">
              <a:solidFill>
                <a:srgbClr val="66CCFF"/>
              </a:solidFill>
            </a:endParaRPr>
          </a:p>
        </p:txBody>
      </p:sp>
      <p:sp>
        <p:nvSpPr>
          <p:cNvPr id="9" name="AutoShape 8"/>
          <p:cNvSpPr>
            <a:spLocks noChangeArrowheads="1"/>
          </p:cNvSpPr>
          <p:nvPr/>
        </p:nvSpPr>
        <p:spPr bwMode="auto">
          <a:xfrm>
            <a:off x="6156176" y="5085184"/>
            <a:ext cx="360362" cy="719138"/>
          </a:xfrm>
          <a:prstGeom prst="downArrow">
            <a:avLst>
              <a:gd name="adj1" fmla="val 50000"/>
              <a:gd name="adj2" fmla="val 49890"/>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0" y="0"/>
            <a:ext cx="3165475" cy="947738"/>
          </a:xfrm>
        </p:spPr>
        <p:txBody>
          <a:bodyPr/>
          <a:lstStyle/>
          <a:p>
            <a:pPr algn="l"/>
            <a:r>
              <a:rPr lang="it-IT" b="1">
                <a:solidFill>
                  <a:srgbClr val="FFFF00"/>
                </a:solidFill>
              </a:rPr>
              <a:t>Azatioprina</a:t>
            </a:r>
          </a:p>
        </p:txBody>
      </p:sp>
      <p:sp>
        <p:nvSpPr>
          <p:cNvPr id="101381" name="Text Box 5"/>
          <p:cNvSpPr txBox="1">
            <a:spLocks noChangeArrowheads="1"/>
          </p:cNvSpPr>
          <p:nvPr/>
        </p:nvSpPr>
        <p:spPr bwMode="auto">
          <a:xfrm>
            <a:off x="467544" y="1052736"/>
            <a:ext cx="2898775" cy="519113"/>
          </a:xfrm>
          <a:prstGeom prst="rect">
            <a:avLst/>
          </a:prstGeom>
          <a:noFill/>
          <a:ln w="9525">
            <a:noFill/>
            <a:miter lim="800000"/>
            <a:headEnd/>
            <a:tailEnd/>
          </a:ln>
          <a:effectLst/>
        </p:spPr>
        <p:txBody>
          <a:bodyPr wrap="none">
            <a:spAutoFit/>
          </a:bodyPr>
          <a:lstStyle/>
          <a:p>
            <a:r>
              <a:rPr lang="it-IT" sz="2800" b="1">
                <a:solidFill>
                  <a:srgbClr val="FFFF00"/>
                </a:solidFill>
              </a:rPr>
              <a:t>Agente citotossico</a:t>
            </a:r>
          </a:p>
        </p:txBody>
      </p:sp>
      <p:sp>
        <p:nvSpPr>
          <p:cNvPr id="101382" name="Text Box 6"/>
          <p:cNvSpPr txBox="1">
            <a:spLocks noChangeArrowheads="1"/>
          </p:cNvSpPr>
          <p:nvPr/>
        </p:nvSpPr>
        <p:spPr bwMode="auto">
          <a:xfrm>
            <a:off x="179512" y="2060848"/>
            <a:ext cx="2001838" cy="519112"/>
          </a:xfrm>
          <a:prstGeom prst="rect">
            <a:avLst/>
          </a:prstGeom>
          <a:noFill/>
          <a:ln w="9525">
            <a:noFill/>
            <a:miter lim="800000"/>
            <a:headEnd/>
            <a:tailEnd/>
          </a:ln>
          <a:effectLst/>
        </p:spPr>
        <p:txBody>
          <a:bodyPr wrap="none">
            <a:spAutoFit/>
          </a:bodyPr>
          <a:lstStyle/>
          <a:p>
            <a:r>
              <a:rPr lang="it-IT" sz="2800" b="1" dirty="0" err="1">
                <a:solidFill>
                  <a:srgbClr val="FFFF00"/>
                </a:solidFill>
              </a:rPr>
              <a:t>Azatioprina</a:t>
            </a:r>
            <a:endParaRPr lang="it-IT" sz="2800" b="1" dirty="0">
              <a:solidFill>
                <a:srgbClr val="FFFF00"/>
              </a:solidFill>
            </a:endParaRPr>
          </a:p>
        </p:txBody>
      </p:sp>
      <p:sp>
        <p:nvSpPr>
          <p:cNvPr id="101383" name="AutoShape 7"/>
          <p:cNvSpPr>
            <a:spLocks noChangeArrowheads="1"/>
          </p:cNvSpPr>
          <p:nvPr/>
        </p:nvSpPr>
        <p:spPr bwMode="auto">
          <a:xfrm>
            <a:off x="2267744" y="1844824"/>
            <a:ext cx="3311525" cy="1225550"/>
          </a:xfrm>
          <a:prstGeom prst="rightArrowCallout">
            <a:avLst>
              <a:gd name="adj1" fmla="val 25000"/>
              <a:gd name="adj2" fmla="val 25000"/>
              <a:gd name="adj3" fmla="val 45035"/>
              <a:gd name="adj4" fmla="val 66667"/>
            </a:avLst>
          </a:prstGeom>
          <a:solidFill>
            <a:schemeClr val="accent1"/>
          </a:solidFill>
          <a:ln w="9525">
            <a:solidFill>
              <a:schemeClr val="tx1"/>
            </a:solidFill>
            <a:miter lim="800000"/>
            <a:headEnd/>
            <a:tailEnd/>
          </a:ln>
          <a:effectLst/>
        </p:spPr>
        <p:txBody>
          <a:bodyPr wrap="none" anchor="ctr"/>
          <a:lstStyle/>
          <a:p>
            <a:pPr algn="ctr"/>
            <a:r>
              <a:rPr lang="it-IT" b="1">
                <a:solidFill>
                  <a:srgbClr val="FF0000"/>
                </a:solidFill>
              </a:rPr>
              <a:t>Citocromo P450</a:t>
            </a:r>
          </a:p>
        </p:txBody>
      </p:sp>
      <p:sp>
        <p:nvSpPr>
          <p:cNvPr id="101385" name="Text Box 9"/>
          <p:cNvSpPr txBox="1">
            <a:spLocks noChangeArrowheads="1"/>
          </p:cNvSpPr>
          <p:nvPr/>
        </p:nvSpPr>
        <p:spPr bwMode="auto">
          <a:xfrm>
            <a:off x="5796136" y="2060848"/>
            <a:ext cx="2692400" cy="519112"/>
          </a:xfrm>
          <a:prstGeom prst="rect">
            <a:avLst/>
          </a:prstGeom>
          <a:noFill/>
          <a:ln w="9525">
            <a:noFill/>
            <a:miter lim="800000"/>
            <a:headEnd/>
            <a:tailEnd/>
          </a:ln>
          <a:effectLst/>
        </p:spPr>
        <p:txBody>
          <a:bodyPr wrap="none">
            <a:spAutoFit/>
          </a:bodyPr>
          <a:lstStyle/>
          <a:p>
            <a:r>
              <a:rPr lang="it-IT" sz="2800" b="1" dirty="0" err="1">
                <a:solidFill>
                  <a:srgbClr val="66CCFF"/>
                </a:solidFill>
              </a:rPr>
              <a:t>Mercaptopurina</a:t>
            </a:r>
            <a:endParaRPr lang="it-IT" sz="2800" b="1" dirty="0">
              <a:solidFill>
                <a:srgbClr val="66CCFF"/>
              </a:solidFill>
            </a:endParaRPr>
          </a:p>
        </p:txBody>
      </p:sp>
      <p:sp>
        <p:nvSpPr>
          <p:cNvPr id="101386" name="AutoShape 10"/>
          <p:cNvSpPr>
            <a:spLocks noChangeArrowheads="1"/>
          </p:cNvSpPr>
          <p:nvPr/>
        </p:nvSpPr>
        <p:spPr bwMode="auto">
          <a:xfrm>
            <a:off x="7956376" y="2492896"/>
            <a:ext cx="733425" cy="2376487"/>
          </a:xfrm>
          <a:prstGeom prst="curvedLeftArrow">
            <a:avLst>
              <a:gd name="adj1" fmla="val 64805"/>
              <a:gd name="adj2" fmla="val 129610"/>
              <a:gd name="adj3" fmla="val 33333"/>
            </a:avLst>
          </a:prstGeom>
          <a:solidFill>
            <a:srgbClr val="FF0000"/>
          </a:solidFill>
          <a:ln w="9525">
            <a:solidFill>
              <a:schemeClr val="tx1"/>
            </a:solidFill>
            <a:miter lim="800000"/>
            <a:headEnd/>
            <a:tailEnd/>
          </a:ln>
          <a:effectLst/>
        </p:spPr>
        <p:txBody>
          <a:bodyPr wrap="none" anchor="ctr"/>
          <a:lstStyle/>
          <a:p>
            <a:endParaRPr lang="it-IT"/>
          </a:p>
        </p:txBody>
      </p:sp>
      <p:sp>
        <p:nvSpPr>
          <p:cNvPr id="101387" name="Text Box 11"/>
          <p:cNvSpPr txBox="1">
            <a:spLocks noChangeArrowheads="1"/>
          </p:cNvSpPr>
          <p:nvPr/>
        </p:nvSpPr>
        <p:spPr bwMode="auto">
          <a:xfrm>
            <a:off x="1043608" y="3573016"/>
            <a:ext cx="6905625" cy="457200"/>
          </a:xfrm>
          <a:prstGeom prst="rect">
            <a:avLst/>
          </a:prstGeom>
          <a:noFill/>
          <a:ln w="9525">
            <a:noFill/>
            <a:miter lim="800000"/>
            <a:headEnd/>
            <a:tailEnd/>
          </a:ln>
          <a:effectLst/>
        </p:spPr>
        <p:txBody>
          <a:bodyPr wrap="none">
            <a:spAutoFit/>
          </a:bodyPr>
          <a:lstStyle/>
          <a:p>
            <a:r>
              <a:rPr lang="it-IT" b="1" dirty="0">
                <a:solidFill>
                  <a:schemeClr val="bg1"/>
                </a:solidFill>
              </a:rPr>
              <a:t>Analogo della </a:t>
            </a:r>
            <a:r>
              <a:rPr lang="it-IT" b="1" dirty="0" err="1">
                <a:solidFill>
                  <a:schemeClr val="bg1"/>
                </a:solidFill>
              </a:rPr>
              <a:t>purina</a:t>
            </a:r>
            <a:r>
              <a:rPr lang="it-IT" b="1" dirty="0">
                <a:solidFill>
                  <a:schemeClr val="bg1"/>
                </a:solidFill>
              </a:rPr>
              <a:t> che inibisce la sintesi del DNA</a:t>
            </a:r>
          </a:p>
        </p:txBody>
      </p:sp>
      <p:sp>
        <p:nvSpPr>
          <p:cNvPr id="9" name="Text Box 5"/>
          <p:cNvSpPr txBox="1">
            <a:spLocks noChangeArrowheads="1"/>
          </p:cNvSpPr>
          <p:nvPr/>
        </p:nvSpPr>
        <p:spPr bwMode="auto">
          <a:xfrm>
            <a:off x="1115616" y="4365104"/>
            <a:ext cx="3056734" cy="2308324"/>
          </a:xfrm>
          <a:prstGeom prst="rect">
            <a:avLst/>
          </a:prstGeom>
          <a:noFill/>
          <a:ln w="9525">
            <a:noFill/>
            <a:miter lim="800000"/>
            <a:headEnd/>
            <a:tailEnd/>
          </a:ln>
          <a:effectLst/>
        </p:spPr>
        <p:txBody>
          <a:bodyPr wrap="none">
            <a:spAutoFit/>
          </a:bodyPr>
          <a:lstStyle/>
          <a:p>
            <a:r>
              <a:rPr lang="it-IT" sz="2400" b="1" dirty="0">
                <a:solidFill>
                  <a:srgbClr val="FFFF00"/>
                </a:solidFill>
              </a:rPr>
              <a:t>EFFETTI </a:t>
            </a:r>
            <a:r>
              <a:rPr lang="it-IT" sz="2400" b="1" dirty="0" smtClean="0">
                <a:solidFill>
                  <a:srgbClr val="FFFF00"/>
                </a:solidFill>
              </a:rPr>
              <a:t>COLLATERALI</a:t>
            </a:r>
          </a:p>
          <a:p>
            <a:endParaRPr lang="it-IT" sz="2400" b="1" dirty="0">
              <a:solidFill>
                <a:schemeClr val="bg1"/>
              </a:solidFill>
            </a:endParaRPr>
          </a:p>
          <a:p>
            <a:r>
              <a:rPr lang="it-IT" sz="2400" b="1" dirty="0" smtClean="0">
                <a:solidFill>
                  <a:schemeClr val="bg1"/>
                </a:solidFill>
              </a:rPr>
              <a:t>Depressione </a:t>
            </a:r>
            <a:r>
              <a:rPr lang="it-IT" sz="2400" b="1" dirty="0">
                <a:solidFill>
                  <a:schemeClr val="bg1"/>
                </a:solidFill>
              </a:rPr>
              <a:t>midollare</a:t>
            </a:r>
          </a:p>
          <a:p>
            <a:r>
              <a:rPr lang="it-IT" sz="2400" b="1" dirty="0" smtClean="0">
                <a:solidFill>
                  <a:schemeClr val="bg1"/>
                </a:solidFill>
              </a:rPr>
              <a:t>Nausea</a:t>
            </a:r>
            <a:r>
              <a:rPr lang="it-IT" sz="2400" b="1" dirty="0">
                <a:solidFill>
                  <a:schemeClr val="bg1"/>
                </a:solidFill>
              </a:rPr>
              <a:t>, vomito</a:t>
            </a:r>
          </a:p>
          <a:p>
            <a:r>
              <a:rPr lang="it-IT" sz="2400" b="1" dirty="0" smtClean="0">
                <a:solidFill>
                  <a:schemeClr val="bg1"/>
                </a:solidFill>
              </a:rPr>
              <a:t>Eruzioni </a:t>
            </a:r>
            <a:r>
              <a:rPr lang="it-IT" sz="2400" b="1" dirty="0">
                <a:solidFill>
                  <a:schemeClr val="bg1"/>
                </a:solidFill>
              </a:rPr>
              <a:t>cutanee</a:t>
            </a:r>
          </a:p>
          <a:p>
            <a:r>
              <a:rPr lang="it-IT" sz="2400" b="1" dirty="0" smtClean="0">
                <a:solidFill>
                  <a:schemeClr val="bg1"/>
                </a:solidFill>
              </a:rPr>
              <a:t>Lieve </a:t>
            </a:r>
            <a:r>
              <a:rPr lang="it-IT" sz="2400" b="1" dirty="0">
                <a:solidFill>
                  <a:schemeClr val="bg1"/>
                </a:solidFill>
              </a:rPr>
              <a:t>tossicità epatica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0" y="0"/>
            <a:ext cx="3492500" cy="1125538"/>
          </a:xfrm>
        </p:spPr>
        <p:txBody>
          <a:bodyPr/>
          <a:lstStyle/>
          <a:p>
            <a:pPr algn="l"/>
            <a:r>
              <a:rPr lang="it-IT" b="1">
                <a:solidFill>
                  <a:srgbClr val="00FF00"/>
                </a:solidFill>
              </a:rPr>
              <a:t>Metotressato</a:t>
            </a:r>
          </a:p>
        </p:txBody>
      </p:sp>
      <p:sp>
        <p:nvSpPr>
          <p:cNvPr id="115717" name="Text Box 5"/>
          <p:cNvSpPr txBox="1">
            <a:spLocks noChangeArrowheads="1"/>
          </p:cNvSpPr>
          <p:nvPr/>
        </p:nvSpPr>
        <p:spPr bwMode="auto">
          <a:xfrm>
            <a:off x="231775" y="877888"/>
            <a:ext cx="3890963" cy="1249362"/>
          </a:xfrm>
          <a:prstGeom prst="rect">
            <a:avLst/>
          </a:prstGeom>
          <a:noFill/>
          <a:ln w="9525">
            <a:noFill/>
            <a:miter lim="800000"/>
            <a:headEnd/>
            <a:tailEnd/>
          </a:ln>
          <a:effectLst/>
        </p:spPr>
        <p:txBody>
          <a:bodyPr wrap="none">
            <a:spAutoFit/>
          </a:bodyPr>
          <a:lstStyle/>
          <a:p>
            <a:r>
              <a:rPr lang="it-IT" sz="2800" b="1">
                <a:solidFill>
                  <a:schemeClr val="bg1"/>
                </a:solidFill>
              </a:rPr>
              <a:t>Meccanismo d’azione</a:t>
            </a:r>
          </a:p>
          <a:p>
            <a:endParaRPr lang="it-IT">
              <a:solidFill>
                <a:schemeClr val="bg1"/>
              </a:solidFill>
            </a:endParaRPr>
          </a:p>
          <a:p>
            <a:r>
              <a:rPr lang="it-IT" b="1">
                <a:solidFill>
                  <a:schemeClr val="bg1"/>
                </a:solidFill>
              </a:rPr>
              <a:t>Antagonista dell’acido folico</a:t>
            </a:r>
          </a:p>
        </p:txBody>
      </p:sp>
      <p:sp>
        <p:nvSpPr>
          <p:cNvPr id="115718" name="Text Box 6"/>
          <p:cNvSpPr txBox="1">
            <a:spLocks noChangeArrowheads="1"/>
          </p:cNvSpPr>
          <p:nvPr/>
        </p:nvSpPr>
        <p:spPr bwMode="auto">
          <a:xfrm>
            <a:off x="900113" y="2420938"/>
            <a:ext cx="6913880" cy="523220"/>
          </a:xfrm>
          <a:prstGeom prst="rect">
            <a:avLst/>
          </a:prstGeom>
          <a:noFill/>
          <a:ln w="9525">
            <a:noFill/>
            <a:miter lim="800000"/>
            <a:headEnd/>
            <a:tailEnd/>
          </a:ln>
          <a:effectLst/>
        </p:spPr>
        <p:txBody>
          <a:bodyPr wrap="none">
            <a:spAutoFit/>
          </a:bodyPr>
          <a:lstStyle/>
          <a:p>
            <a:r>
              <a:rPr lang="it-IT" sz="2800" b="1" dirty="0">
                <a:solidFill>
                  <a:srgbClr val="FF0000"/>
                </a:solidFill>
              </a:rPr>
              <a:t>EFFETTO ANTIREUMATOIDE MOLTO POTENTE</a:t>
            </a:r>
          </a:p>
        </p:txBody>
      </p:sp>
      <p:sp>
        <p:nvSpPr>
          <p:cNvPr id="115719" name="Text Box 7"/>
          <p:cNvSpPr txBox="1">
            <a:spLocks noChangeArrowheads="1"/>
          </p:cNvSpPr>
          <p:nvPr/>
        </p:nvSpPr>
        <p:spPr bwMode="auto">
          <a:xfrm>
            <a:off x="1547664" y="3068960"/>
            <a:ext cx="6984091" cy="646331"/>
          </a:xfrm>
          <a:prstGeom prst="rect">
            <a:avLst/>
          </a:prstGeom>
          <a:noFill/>
          <a:ln w="9525">
            <a:noFill/>
            <a:miter lim="800000"/>
            <a:headEnd/>
            <a:tailEnd/>
          </a:ln>
          <a:effectLst/>
        </p:spPr>
        <p:txBody>
          <a:bodyPr wrap="none">
            <a:spAutoFit/>
          </a:bodyPr>
          <a:lstStyle/>
          <a:p>
            <a:r>
              <a:rPr lang="it-IT" sz="3600" b="1" dirty="0">
                <a:solidFill>
                  <a:srgbClr val="66CCFF"/>
                </a:solidFill>
              </a:rPr>
              <a:t>DMARD di prima scelta in UK e USA</a:t>
            </a:r>
          </a:p>
        </p:txBody>
      </p:sp>
      <p:sp>
        <p:nvSpPr>
          <p:cNvPr id="115720" name="Text Box 8"/>
          <p:cNvSpPr txBox="1">
            <a:spLocks noChangeArrowheads="1"/>
          </p:cNvSpPr>
          <p:nvPr/>
        </p:nvSpPr>
        <p:spPr bwMode="auto">
          <a:xfrm>
            <a:off x="323850" y="3789363"/>
            <a:ext cx="2595563" cy="1187450"/>
          </a:xfrm>
          <a:prstGeom prst="rect">
            <a:avLst/>
          </a:prstGeom>
          <a:noFill/>
          <a:ln w="9525">
            <a:noFill/>
            <a:miter lim="800000"/>
            <a:headEnd/>
            <a:tailEnd/>
          </a:ln>
          <a:effectLst/>
        </p:spPr>
        <p:txBody>
          <a:bodyPr wrap="none">
            <a:spAutoFit/>
          </a:bodyPr>
          <a:lstStyle/>
          <a:p>
            <a:r>
              <a:rPr lang="it-IT" b="1">
                <a:solidFill>
                  <a:srgbClr val="FFFF00"/>
                </a:solidFill>
              </a:rPr>
              <a:t>Effetto collaterale</a:t>
            </a:r>
          </a:p>
          <a:p>
            <a:endParaRPr lang="it-IT" b="1">
              <a:solidFill>
                <a:srgbClr val="FFFF00"/>
              </a:solidFill>
            </a:endParaRPr>
          </a:p>
          <a:p>
            <a:r>
              <a:rPr lang="it-IT" b="1">
                <a:solidFill>
                  <a:srgbClr val="FFFF00"/>
                </a:solidFill>
              </a:rPr>
              <a:t>Fibrosi polmonare</a:t>
            </a:r>
          </a:p>
        </p:txBody>
      </p:sp>
      <p:sp>
        <p:nvSpPr>
          <p:cNvPr id="115721" name="Text Box 9"/>
          <p:cNvSpPr txBox="1">
            <a:spLocks noChangeArrowheads="1"/>
          </p:cNvSpPr>
          <p:nvPr/>
        </p:nvSpPr>
        <p:spPr bwMode="auto">
          <a:xfrm>
            <a:off x="1692275" y="5300663"/>
            <a:ext cx="6376988" cy="954107"/>
          </a:xfrm>
          <a:prstGeom prst="rect">
            <a:avLst/>
          </a:prstGeom>
          <a:solidFill>
            <a:schemeClr val="bg1"/>
          </a:solidFill>
          <a:ln w="9525">
            <a:noFill/>
            <a:miter lim="800000"/>
            <a:headEnd/>
            <a:tailEnd/>
          </a:ln>
          <a:effectLst/>
        </p:spPr>
        <p:txBody>
          <a:bodyPr>
            <a:spAutoFit/>
          </a:bodyPr>
          <a:lstStyle/>
          <a:p>
            <a:pPr algn="ctr"/>
            <a:r>
              <a:rPr lang="it-IT" sz="2800" b="1" dirty="0">
                <a:solidFill>
                  <a:srgbClr val="FF66CC"/>
                </a:solidFill>
              </a:rPr>
              <a:t>Trattamento per più di cinque anni continuato da più del 50% dei pazienti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Text Box 4"/>
          <p:cNvSpPr txBox="1">
            <a:spLocks noChangeArrowheads="1"/>
          </p:cNvSpPr>
          <p:nvPr/>
        </p:nvSpPr>
        <p:spPr bwMode="auto">
          <a:xfrm>
            <a:off x="1908175" y="549275"/>
            <a:ext cx="2816225" cy="519113"/>
          </a:xfrm>
          <a:prstGeom prst="rect">
            <a:avLst/>
          </a:prstGeom>
          <a:noFill/>
          <a:ln w="9525">
            <a:noFill/>
            <a:miter lim="800000"/>
            <a:headEnd/>
            <a:tailEnd/>
          </a:ln>
          <a:effectLst/>
        </p:spPr>
        <p:txBody>
          <a:bodyPr wrap="none">
            <a:spAutoFit/>
          </a:bodyPr>
          <a:lstStyle/>
          <a:p>
            <a:r>
              <a:rPr lang="it-IT" sz="2800" b="1">
                <a:solidFill>
                  <a:srgbClr val="FF0000"/>
                </a:solidFill>
              </a:rPr>
              <a:t>farmaci biologici</a:t>
            </a:r>
            <a:r>
              <a:rPr lang="it-IT"/>
              <a:t> </a:t>
            </a:r>
          </a:p>
        </p:txBody>
      </p:sp>
      <p:sp>
        <p:nvSpPr>
          <p:cNvPr id="188421" name="Text Box 5"/>
          <p:cNvSpPr txBox="1">
            <a:spLocks noChangeArrowheads="1"/>
          </p:cNvSpPr>
          <p:nvPr/>
        </p:nvSpPr>
        <p:spPr bwMode="auto">
          <a:xfrm>
            <a:off x="2124075" y="1844675"/>
            <a:ext cx="6443663" cy="1552575"/>
          </a:xfrm>
          <a:prstGeom prst="rect">
            <a:avLst/>
          </a:prstGeom>
          <a:noFill/>
          <a:ln w="9525">
            <a:noFill/>
            <a:miter lim="800000"/>
            <a:headEnd/>
            <a:tailEnd/>
          </a:ln>
          <a:effectLst/>
        </p:spPr>
        <p:txBody>
          <a:bodyPr>
            <a:spAutoFit/>
          </a:bodyPr>
          <a:lstStyle/>
          <a:p>
            <a:pPr algn="just"/>
            <a:r>
              <a:rPr lang="it-IT">
                <a:solidFill>
                  <a:srgbClr val="FFFF00"/>
                </a:solidFill>
              </a:rPr>
              <a:t>Vanno a colpire una singola struttura (recettore, proteina, sequenza di DNA) in modo preciso, riducendo così gli effetti collaterali e aumentando l'efficacia della terapia </a:t>
            </a:r>
          </a:p>
        </p:txBody>
      </p:sp>
      <p:sp>
        <p:nvSpPr>
          <p:cNvPr id="188422" name="AutoShape 6"/>
          <p:cNvSpPr>
            <a:spLocks noChangeArrowheads="1"/>
          </p:cNvSpPr>
          <p:nvPr/>
        </p:nvSpPr>
        <p:spPr bwMode="auto">
          <a:xfrm>
            <a:off x="827088" y="620713"/>
            <a:ext cx="733425" cy="2447925"/>
          </a:xfrm>
          <a:prstGeom prst="curvedRightArrow">
            <a:avLst>
              <a:gd name="adj1" fmla="val 66753"/>
              <a:gd name="adj2" fmla="val 133506"/>
              <a:gd name="adj3" fmla="val 38528"/>
            </a:avLst>
          </a:prstGeom>
          <a:solidFill>
            <a:schemeClr val="accent1"/>
          </a:solidFill>
          <a:ln w="9525">
            <a:solidFill>
              <a:schemeClr val="tx1"/>
            </a:solidFill>
            <a:miter lim="800000"/>
            <a:headEnd/>
            <a:tailEnd/>
          </a:ln>
          <a:effectLst/>
        </p:spPr>
        <p:txBody>
          <a:bodyPr wrap="none" anchor="ctr"/>
          <a:lstStyle/>
          <a:p>
            <a:endParaRPr lang="it-IT"/>
          </a:p>
        </p:txBody>
      </p:sp>
      <p:sp>
        <p:nvSpPr>
          <p:cNvPr id="188423" name="Text Box 7"/>
          <p:cNvSpPr txBox="1">
            <a:spLocks noChangeArrowheads="1"/>
          </p:cNvSpPr>
          <p:nvPr/>
        </p:nvSpPr>
        <p:spPr bwMode="auto">
          <a:xfrm>
            <a:off x="899592" y="3140968"/>
            <a:ext cx="7848600" cy="1187450"/>
          </a:xfrm>
          <a:prstGeom prst="rect">
            <a:avLst/>
          </a:prstGeom>
          <a:noFill/>
          <a:ln w="9525">
            <a:noFill/>
            <a:miter lim="800000"/>
            <a:headEnd/>
            <a:tailEnd/>
          </a:ln>
          <a:effectLst/>
        </p:spPr>
        <p:txBody>
          <a:bodyPr>
            <a:spAutoFit/>
          </a:bodyPr>
          <a:lstStyle/>
          <a:p>
            <a:r>
              <a:rPr lang="it-IT" dirty="0">
                <a:solidFill>
                  <a:srgbClr val="00FF00"/>
                </a:solidFill>
              </a:rPr>
              <a:t>L'</a:t>
            </a:r>
            <a:r>
              <a:rPr lang="it-IT" dirty="0" err="1">
                <a:solidFill>
                  <a:srgbClr val="00FF00"/>
                </a:solidFill>
              </a:rPr>
              <a:t>infliximab</a:t>
            </a:r>
            <a:r>
              <a:rPr lang="it-IT" dirty="0">
                <a:solidFill>
                  <a:srgbClr val="00FF00"/>
                </a:solidFill>
              </a:rPr>
              <a:t> è un anticorpo monoclonale ad azione specifica nei confronti di una </a:t>
            </a:r>
            <a:r>
              <a:rPr lang="it-IT" dirty="0" err="1">
                <a:solidFill>
                  <a:srgbClr val="00FF00"/>
                </a:solidFill>
              </a:rPr>
              <a:t>citochina</a:t>
            </a:r>
            <a:r>
              <a:rPr lang="it-IT" dirty="0">
                <a:solidFill>
                  <a:srgbClr val="00FF00"/>
                </a:solidFill>
              </a:rPr>
              <a:t>, il </a:t>
            </a:r>
            <a:r>
              <a:rPr lang="it-IT" dirty="0" err="1">
                <a:solidFill>
                  <a:srgbClr val="00FF00"/>
                </a:solidFill>
              </a:rPr>
              <a:t>TNF-alfa</a:t>
            </a:r>
            <a:endParaRPr lang="it-IT" dirty="0">
              <a:solidFill>
                <a:srgbClr val="00FF00"/>
              </a:solidFill>
            </a:endParaRPr>
          </a:p>
          <a:p>
            <a:endParaRPr lang="it-IT" dirty="0">
              <a:solidFill>
                <a:srgbClr val="00FF00"/>
              </a:solidFill>
            </a:endParaRPr>
          </a:p>
        </p:txBody>
      </p:sp>
      <p:sp>
        <p:nvSpPr>
          <p:cNvPr id="6" name="Text Box 6"/>
          <p:cNvSpPr txBox="1">
            <a:spLocks noChangeArrowheads="1"/>
          </p:cNvSpPr>
          <p:nvPr/>
        </p:nvSpPr>
        <p:spPr bwMode="auto">
          <a:xfrm>
            <a:off x="2915816" y="4005064"/>
            <a:ext cx="5328592" cy="2585323"/>
          </a:xfrm>
          <a:prstGeom prst="rect">
            <a:avLst/>
          </a:prstGeom>
          <a:noFill/>
          <a:ln w="9525">
            <a:noFill/>
            <a:miter lim="800000"/>
            <a:headEnd/>
            <a:tailEnd/>
          </a:ln>
          <a:effectLst/>
        </p:spPr>
        <p:txBody>
          <a:bodyPr wrap="square">
            <a:spAutoFit/>
          </a:bodyPr>
          <a:lstStyle/>
          <a:p>
            <a:r>
              <a:rPr lang="it-IT" b="1" dirty="0">
                <a:solidFill>
                  <a:srgbClr val="FFFF00"/>
                </a:solidFill>
              </a:rPr>
              <a:t>I farmaci biotecnologici antagonisti del TNF sono:</a:t>
            </a:r>
          </a:p>
          <a:p>
            <a:endParaRPr lang="it-IT" b="1" dirty="0">
              <a:solidFill>
                <a:srgbClr val="FFFF00"/>
              </a:solidFill>
            </a:endParaRPr>
          </a:p>
          <a:p>
            <a:r>
              <a:rPr lang="it-IT" b="1" dirty="0" err="1">
                <a:solidFill>
                  <a:srgbClr val="FFFF00"/>
                </a:solidFill>
              </a:rPr>
              <a:t>Infliximab</a:t>
            </a:r>
            <a:r>
              <a:rPr lang="it-IT" b="1" dirty="0">
                <a:solidFill>
                  <a:srgbClr val="FFFF00"/>
                </a:solidFill>
              </a:rPr>
              <a:t>;</a:t>
            </a:r>
          </a:p>
          <a:p>
            <a:endParaRPr lang="it-IT" b="1" dirty="0">
              <a:solidFill>
                <a:srgbClr val="FFFF00"/>
              </a:solidFill>
            </a:endParaRPr>
          </a:p>
          <a:p>
            <a:r>
              <a:rPr lang="it-IT" b="1" dirty="0" err="1">
                <a:solidFill>
                  <a:srgbClr val="FFFF00"/>
                </a:solidFill>
              </a:rPr>
              <a:t>Adalimumab</a:t>
            </a:r>
            <a:r>
              <a:rPr lang="it-IT" b="1" dirty="0">
                <a:solidFill>
                  <a:srgbClr val="FFFF00"/>
                </a:solidFill>
              </a:rPr>
              <a:t>;</a:t>
            </a:r>
          </a:p>
          <a:p>
            <a:endParaRPr lang="it-IT" b="1" dirty="0">
              <a:solidFill>
                <a:srgbClr val="FFFF00"/>
              </a:solidFill>
            </a:endParaRPr>
          </a:p>
          <a:p>
            <a:r>
              <a:rPr lang="it-IT" b="1" dirty="0" err="1">
                <a:solidFill>
                  <a:srgbClr val="FFFF00"/>
                </a:solidFill>
              </a:rPr>
              <a:t>Golimumab</a:t>
            </a:r>
            <a:r>
              <a:rPr lang="it-IT" b="1" dirty="0">
                <a:solidFill>
                  <a:srgbClr val="FFFF00"/>
                </a:solidFill>
              </a:rPr>
              <a:t>;</a:t>
            </a:r>
          </a:p>
          <a:p>
            <a:endParaRPr lang="it-IT" b="1" dirty="0">
              <a:solidFill>
                <a:srgbClr val="FFFF00"/>
              </a:solidFill>
            </a:endParaRPr>
          </a:p>
          <a:p>
            <a:r>
              <a:rPr lang="it-IT" b="1" dirty="0" err="1">
                <a:solidFill>
                  <a:srgbClr val="FFFF00"/>
                </a:solidFill>
              </a:rPr>
              <a:t>Certolizumab</a:t>
            </a:r>
            <a:r>
              <a:rPr lang="it-IT" b="1" dirty="0">
                <a:solidFill>
                  <a:srgbClr val="FFFF00"/>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Text Box 4"/>
          <p:cNvSpPr txBox="1">
            <a:spLocks noChangeArrowheads="1"/>
          </p:cNvSpPr>
          <p:nvPr/>
        </p:nvSpPr>
        <p:spPr bwMode="auto">
          <a:xfrm>
            <a:off x="468313" y="404813"/>
            <a:ext cx="2536825" cy="457200"/>
          </a:xfrm>
          <a:prstGeom prst="rect">
            <a:avLst/>
          </a:prstGeom>
          <a:noFill/>
          <a:ln w="9525">
            <a:noFill/>
            <a:miter lim="800000"/>
            <a:headEnd/>
            <a:tailEnd/>
          </a:ln>
          <a:effectLst/>
        </p:spPr>
        <p:txBody>
          <a:bodyPr wrap="none">
            <a:spAutoFit/>
          </a:bodyPr>
          <a:lstStyle/>
          <a:p>
            <a:r>
              <a:rPr lang="it-IT" b="1">
                <a:solidFill>
                  <a:srgbClr val="FFFF00"/>
                </a:solidFill>
              </a:rPr>
              <a:t>Somministrazione</a:t>
            </a:r>
            <a:endParaRPr lang="it-IT">
              <a:solidFill>
                <a:srgbClr val="FFFF00"/>
              </a:solidFill>
            </a:endParaRPr>
          </a:p>
        </p:txBody>
      </p:sp>
      <p:sp>
        <p:nvSpPr>
          <p:cNvPr id="208901" name="Text Box 5"/>
          <p:cNvSpPr txBox="1">
            <a:spLocks noChangeArrowheads="1"/>
          </p:cNvSpPr>
          <p:nvPr/>
        </p:nvSpPr>
        <p:spPr bwMode="auto">
          <a:xfrm>
            <a:off x="2627313" y="908050"/>
            <a:ext cx="5905500" cy="4724400"/>
          </a:xfrm>
          <a:prstGeom prst="rect">
            <a:avLst/>
          </a:prstGeom>
          <a:noFill/>
          <a:ln w="9525">
            <a:noFill/>
            <a:miter lim="800000"/>
            <a:headEnd/>
            <a:tailEnd/>
          </a:ln>
          <a:effectLst/>
        </p:spPr>
        <p:txBody>
          <a:bodyPr>
            <a:spAutoFit/>
          </a:bodyPr>
          <a:lstStyle/>
          <a:p>
            <a:pPr algn="just"/>
            <a:r>
              <a:rPr lang="it-IT" sz="2000" b="1">
                <a:solidFill>
                  <a:srgbClr val="FFFF00"/>
                </a:solidFill>
              </a:rPr>
              <a:t>La dose di Infliximab per l'artrite reumatoide è solitamente di 3-5 mg per chilogrammo di peso corporeo, sebbene tale dose possa essere aumentata in caso di necessità.</a:t>
            </a:r>
          </a:p>
          <a:p>
            <a:pPr algn="just"/>
            <a:r>
              <a:rPr lang="it-IT" sz="2000" b="1">
                <a:solidFill>
                  <a:srgbClr val="FFFF00"/>
                </a:solidFill>
              </a:rPr>
              <a:t>L’Infliximab viene somministrato mediante un'infusione della durata di una-due ore. Tutti i pazienti vengono controllati per eventuali reazioni durante l'infusione e per almeno una-due ore dopo. Prima o durante il trattamento con Infliximab ai pazienti possono essere somministrati altri medicinali al fine di ridurre il rischio di reazioni legate all'infusione. </a:t>
            </a:r>
          </a:p>
          <a:p>
            <a:pPr algn="just"/>
            <a:r>
              <a:rPr lang="it-IT" sz="2000" b="1">
                <a:solidFill>
                  <a:schemeClr val="bg1"/>
                </a:solidFill>
              </a:rPr>
              <a:t>Non può essere somministrato per via orale, perché il sistema digestivo è capace di idrolizzare le proteine.</a:t>
            </a:r>
            <a:r>
              <a:rPr lang="it-IT"/>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ChangeArrowheads="1"/>
          </p:cNvSpPr>
          <p:nvPr/>
        </p:nvSpPr>
        <p:spPr bwMode="auto">
          <a:xfrm>
            <a:off x="323850" y="620713"/>
            <a:ext cx="3670300" cy="457200"/>
          </a:xfrm>
          <a:prstGeom prst="rect">
            <a:avLst/>
          </a:prstGeom>
          <a:noFill/>
          <a:ln w="9525">
            <a:noFill/>
            <a:miter lim="800000"/>
            <a:headEnd/>
            <a:tailEnd/>
          </a:ln>
          <a:effectLst/>
        </p:spPr>
        <p:txBody>
          <a:bodyPr wrap="none">
            <a:spAutoFit/>
          </a:bodyPr>
          <a:lstStyle/>
          <a:p>
            <a:r>
              <a:rPr lang="it-IT" b="1">
                <a:solidFill>
                  <a:srgbClr val="FFFF00"/>
                </a:solidFill>
              </a:rPr>
              <a:t>Frequenza del trattamento</a:t>
            </a:r>
          </a:p>
        </p:txBody>
      </p:sp>
      <p:sp>
        <p:nvSpPr>
          <p:cNvPr id="209925" name="Text Box 5"/>
          <p:cNvSpPr txBox="1">
            <a:spLocks noChangeArrowheads="1"/>
          </p:cNvSpPr>
          <p:nvPr/>
        </p:nvSpPr>
        <p:spPr bwMode="auto">
          <a:xfrm>
            <a:off x="539750" y="1268413"/>
            <a:ext cx="8135938" cy="5334000"/>
          </a:xfrm>
          <a:prstGeom prst="rect">
            <a:avLst/>
          </a:prstGeom>
          <a:noFill/>
          <a:ln w="9525">
            <a:noFill/>
            <a:miter lim="800000"/>
            <a:headEnd/>
            <a:tailEnd/>
          </a:ln>
          <a:effectLst/>
        </p:spPr>
        <p:txBody>
          <a:bodyPr>
            <a:spAutoFit/>
          </a:bodyPr>
          <a:lstStyle/>
          <a:p>
            <a:pPr algn="just"/>
            <a:r>
              <a:rPr lang="it-IT" sz="2000" b="1">
                <a:solidFill>
                  <a:srgbClr val="FFFF00"/>
                </a:solidFill>
              </a:rPr>
              <a:t>A seconda della specifica indicazione e delle condizioni del paziente sono possibili tre diverse modalità di cura con l'infliximab: </a:t>
            </a:r>
          </a:p>
          <a:p>
            <a:pPr algn="just"/>
            <a:endParaRPr lang="it-IT" sz="2000" b="1">
              <a:solidFill>
                <a:srgbClr val="FFFF00"/>
              </a:solidFill>
            </a:endParaRPr>
          </a:p>
          <a:p>
            <a:pPr algn="just">
              <a:buFontTx/>
              <a:buChar char="-"/>
            </a:pPr>
            <a:r>
              <a:rPr lang="it-IT" sz="2000" b="1">
                <a:solidFill>
                  <a:srgbClr val="FFFF00"/>
                </a:solidFill>
              </a:rPr>
              <a:t>una singola somministrazione, eventualmente seguita da terapia a lungo termine con farmaci immunosoppressori (azatioprina, 6-mercaptopurina, metotrexate);</a:t>
            </a:r>
          </a:p>
          <a:p>
            <a:pPr algn="just">
              <a:buFontTx/>
              <a:buChar char="-"/>
            </a:pPr>
            <a:endParaRPr lang="it-IT" sz="2000" b="1">
              <a:solidFill>
                <a:srgbClr val="FFFF00"/>
              </a:solidFill>
            </a:endParaRPr>
          </a:p>
          <a:p>
            <a:pPr algn="just">
              <a:buFontTx/>
              <a:buChar char="-"/>
            </a:pPr>
            <a:r>
              <a:rPr lang="it-IT" sz="2000" b="1">
                <a:solidFill>
                  <a:srgbClr val="FFFF00"/>
                </a:solidFill>
              </a:rPr>
              <a:t>tre somministrazioni (orientativamente, la seconda 15 giorni dopo la prima e la terza dopo altre quattro settimane), pure eventualmente seguite da terapia a lungo termine con farmaci immunosoppressori;</a:t>
            </a:r>
          </a:p>
          <a:p>
            <a:pPr algn="just">
              <a:buFontTx/>
              <a:buChar char="-"/>
            </a:pPr>
            <a:endParaRPr lang="it-IT" sz="2000" b="1">
              <a:solidFill>
                <a:srgbClr val="FFFF00"/>
              </a:solidFill>
            </a:endParaRPr>
          </a:p>
          <a:p>
            <a:pPr algn="just">
              <a:buFontTx/>
              <a:buChar char="-"/>
            </a:pPr>
            <a:r>
              <a:rPr lang="it-IT" sz="2000" b="1">
                <a:solidFill>
                  <a:srgbClr val="FFFF00"/>
                </a:solidFill>
              </a:rPr>
              <a:t>la somministrazione periodica di un’infusione ogni 6-8 settimane, in genere sempre in associazione con altri farmaci immunosoppressori. </a:t>
            </a:r>
          </a:p>
          <a:p>
            <a:pPr algn="just">
              <a:buFontTx/>
              <a:buChar char="-"/>
            </a:pPr>
            <a:endParaRPr lang="it-IT" sz="2000" b="1">
              <a:solidFill>
                <a:srgbClr val="FFFF00"/>
              </a:solidFill>
            </a:endParaRPr>
          </a:p>
          <a:p>
            <a:pPr algn="just"/>
            <a:r>
              <a:rPr lang="it-IT" sz="2000" b="1">
                <a:solidFill>
                  <a:srgbClr val="FFFF00"/>
                </a:solidFill>
              </a:rPr>
              <a:t>La durata massima per cui è possibile proseguire con queste infusioni non è ancora stata stabilita, ma nei centri con maggiore esperienza vi sono pazienti ormai in cura da 4-5 anni in questo modo</a:t>
            </a:r>
            <a:r>
              <a:rPr lang="it-IT">
                <a:solidFill>
                  <a:srgbClr val="FFFF00"/>
                </a:solidFill>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Text Box 4"/>
          <p:cNvSpPr txBox="1">
            <a:spLocks noChangeArrowheads="1"/>
          </p:cNvSpPr>
          <p:nvPr/>
        </p:nvSpPr>
        <p:spPr bwMode="auto">
          <a:xfrm>
            <a:off x="323850" y="260350"/>
            <a:ext cx="4325938" cy="457200"/>
          </a:xfrm>
          <a:prstGeom prst="rect">
            <a:avLst/>
          </a:prstGeom>
          <a:noFill/>
          <a:ln w="9525">
            <a:noFill/>
            <a:miter lim="800000"/>
            <a:headEnd/>
            <a:tailEnd/>
          </a:ln>
          <a:effectLst/>
        </p:spPr>
        <p:txBody>
          <a:bodyPr wrap="none">
            <a:spAutoFit/>
          </a:bodyPr>
          <a:lstStyle/>
          <a:p>
            <a:r>
              <a:rPr lang="it-IT" b="1">
                <a:solidFill>
                  <a:srgbClr val="FFFF00"/>
                </a:solidFill>
              </a:rPr>
              <a:t>EFFETTI COLLATERALI (a)</a:t>
            </a:r>
            <a:r>
              <a:rPr lang="it-IT"/>
              <a:t> </a:t>
            </a:r>
          </a:p>
        </p:txBody>
      </p:sp>
      <p:sp>
        <p:nvSpPr>
          <p:cNvPr id="211973" name="Text Box 5"/>
          <p:cNvSpPr txBox="1">
            <a:spLocks noChangeArrowheads="1"/>
          </p:cNvSpPr>
          <p:nvPr/>
        </p:nvSpPr>
        <p:spPr bwMode="auto">
          <a:xfrm>
            <a:off x="250825" y="669925"/>
            <a:ext cx="8589963" cy="6188075"/>
          </a:xfrm>
          <a:prstGeom prst="rect">
            <a:avLst/>
          </a:prstGeom>
          <a:noFill/>
          <a:ln w="9525">
            <a:noFill/>
            <a:miter lim="800000"/>
            <a:headEnd/>
            <a:tailEnd/>
          </a:ln>
          <a:effectLst/>
        </p:spPr>
        <p:txBody>
          <a:bodyPr>
            <a:spAutoFit/>
          </a:bodyPr>
          <a:lstStyle/>
          <a:p>
            <a:pPr algn="just"/>
            <a:r>
              <a:rPr lang="it-IT" sz="2000" b="1">
                <a:solidFill>
                  <a:srgbClr val="FFFF00"/>
                </a:solidFill>
              </a:rPr>
              <a:t>Durante l'infusione possono comparire effetti collaterali quali cefalea, nausea, dolori muscolari o dolore al petto febbre, brividi, tosse Questi sintomi, detti "reazioni da infusione" compaiono in circa il 15-20% dei pazienti e in genere scompaiono rallentando o sospendendo temporaneamente l'infusione e somministrando antistaminici o cortisonici. Solo in circa il 10% dei pazienti che hanno queste reazioni (cioè nel 2% della totalità dei pazienti trattati) si rende necessaria la sospensione definitiva dell'infusione. Vere reazioni allergiche (orticaria, edema alla faccia etc) sono possibili ma molto rare e in genere si risolvono rapidamente con somministrazione di farmaci antiistamici o cortisonici. </a:t>
            </a:r>
          </a:p>
          <a:p>
            <a:pPr algn="just"/>
            <a:r>
              <a:rPr lang="it-IT" sz="2000" b="1">
                <a:solidFill>
                  <a:srgbClr val="FFFF00"/>
                </a:solidFill>
              </a:rPr>
              <a:t>In una piccola percentuale di pazienti in cui veniva eseguita un’infusione a più di sei mesi di distanza dalla precedente è stata segnalata una particolare reazione allergica ritardata ("malattia da siero") caratterizzata da sintomi quali febbre, macchie sulla pelle, dolore ai muscoli e alle articolazioni che compaiono alcuni giorni (da tre a 10-12) dopo l'infusione.  Si tratta di sintomi fastidiosi ma non pericolosi, che scompaiono con un breve ciclo di terapia cortisonica. Per questo motivo in genere si evita di distanziare le infusioni di più di 2-3 mesi l'una dall'altra; se è necessario distanziarle maggiormente in genere i medici prescrivono, prima dell'infusione, un breve ciclo di terapia cortisonica per scongiurare questo rischio.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808038" y="209550"/>
            <a:ext cx="4267200" cy="457200"/>
          </a:xfrm>
          <a:prstGeom prst="rect">
            <a:avLst/>
          </a:prstGeom>
          <a:noFill/>
          <a:ln w="9525">
            <a:noFill/>
            <a:miter lim="800000"/>
            <a:headEnd/>
            <a:tailEnd/>
          </a:ln>
          <a:effectLst/>
        </p:spPr>
        <p:txBody>
          <a:bodyPr wrap="none">
            <a:spAutoFit/>
          </a:bodyPr>
          <a:lstStyle/>
          <a:p>
            <a:r>
              <a:rPr lang="it-IT" b="1">
                <a:solidFill>
                  <a:srgbClr val="FFFF00"/>
                </a:solidFill>
              </a:rPr>
              <a:t>EFFETTI COLLATERALI (b)</a:t>
            </a:r>
          </a:p>
        </p:txBody>
      </p:sp>
      <p:sp>
        <p:nvSpPr>
          <p:cNvPr id="212998" name="Text Box 6"/>
          <p:cNvSpPr txBox="1">
            <a:spLocks noChangeArrowheads="1"/>
          </p:cNvSpPr>
          <p:nvPr/>
        </p:nvSpPr>
        <p:spPr bwMode="auto">
          <a:xfrm>
            <a:off x="1116013" y="1341438"/>
            <a:ext cx="7704137" cy="4664075"/>
          </a:xfrm>
          <a:prstGeom prst="rect">
            <a:avLst/>
          </a:prstGeom>
          <a:noFill/>
          <a:ln w="9525">
            <a:noFill/>
            <a:miter lim="800000"/>
            <a:headEnd/>
            <a:tailEnd/>
          </a:ln>
          <a:effectLst/>
        </p:spPr>
        <p:txBody>
          <a:bodyPr>
            <a:spAutoFit/>
          </a:bodyPr>
          <a:lstStyle/>
          <a:p>
            <a:pPr algn="just"/>
            <a:r>
              <a:rPr lang="it-IT" sz="2000" b="1">
                <a:solidFill>
                  <a:srgbClr val="FFFF00"/>
                </a:solidFill>
              </a:rPr>
              <a:t>Come tutti i farmaci che interferiscono con le reazioni immunologiche l'infliximab può determinare una maggiore suscettibilità alle infezioni. </a:t>
            </a:r>
          </a:p>
          <a:p>
            <a:pPr algn="just"/>
            <a:r>
              <a:rPr lang="it-IT" sz="2000" b="1">
                <a:solidFill>
                  <a:srgbClr val="FFFF00"/>
                </a:solidFill>
              </a:rPr>
              <a:t>Nei pazienti trattati con infliximab sono abbastanza comuni lievi infezioni delle alte vie respiratorie (bronchiti, faringiti etc) che non sono più gravi di quelle che possono comunemente insorgere in chiunque e guariscono rapidamente con gli antibiotici. </a:t>
            </a:r>
          </a:p>
          <a:p>
            <a:pPr algn="just"/>
            <a:r>
              <a:rPr lang="it-IT" sz="2000" b="1">
                <a:solidFill>
                  <a:srgbClr val="FFFF00"/>
                </a:solidFill>
              </a:rPr>
              <a:t>Infezioni più gravi (polmoniti, infezioni urinarie, ascessi, setticemie) sono possibili ma rare. </a:t>
            </a:r>
          </a:p>
          <a:p>
            <a:pPr algn="just"/>
            <a:r>
              <a:rPr lang="it-IT" sz="2000" b="1">
                <a:solidFill>
                  <a:srgbClr val="FFFF00"/>
                </a:solidFill>
              </a:rPr>
              <a:t>Recentemente è stato segnalato che l'infliximab può favorire la riattivazione della tubercolosi nei soggetti che sono già venuti a contatto con in germe che la causa. Per questo in genere viene consigliato di eseguire una radiografia del torace ed un’intradermoreazione alla tubercolina a tutti i pazienti prima di prendere in considerazione l'inizio di questa terapia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b="6613"/>
          <a:stretch>
            <a:fillRect/>
          </a:stretch>
        </p:blipFill>
        <p:spPr bwMode="auto">
          <a:xfrm>
            <a:off x="1446213" y="190500"/>
            <a:ext cx="6157912" cy="6503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Text Box 4"/>
          <p:cNvSpPr txBox="1">
            <a:spLocks noChangeArrowheads="1"/>
          </p:cNvSpPr>
          <p:nvPr/>
        </p:nvSpPr>
        <p:spPr bwMode="auto">
          <a:xfrm>
            <a:off x="395288" y="260350"/>
            <a:ext cx="8280400" cy="6308725"/>
          </a:xfrm>
          <a:prstGeom prst="rect">
            <a:avLst/>
          </a:prstGeom>
          <a:noFill/>
          <a:ln w="9525">
            <a:noFill/>
            <a:miter lim="800000"/>
            <a:headEnd/>
            <a:tailEnd/>
          </a:ln>
          <a:effectLst/>
        </p:spPr>
        <p:txBody>
          <a:bodyPr>
            <a:spAutoFit/>
          </a:bodyPr>
          <a:lstStyle/>
          <a:p>
            <a:r>
              <a:rPr lang="it-IT" b="1">
                <a:solidFill>
                  <a:srgbClr val="66CCFF"/>
                </a:solidFill>
              </a:rPr>
              <a:t>Specifiche controindicazioni all'utilizzo di infliximab:</a:t>
            </a:r>
            <a:r>
              <a:rPr lang="it-IT"/>
              <a:t> </a:t>
            </a:r>
          </a:p>
          <a:p>
            <a:endParaRPr lang="it-IT"/>
          </a:p>
          <a:p>
            <a:r>
              <a:rPr lang="it-IT" sz="2000" b="1">
                <a:solidFill>
                  <a:schemeClr val="bg1"/>
                </a:solidFill>
              </a:rPr>
              <a:t>1)   riduce le difese contro le infezioni quindi è controindicato nei pazienti con malattie infettive in atto. </a:t>
            </a:r>
          </a:p>
          <a:p>
            <a:r>
              <a:rPr lang="it-IT" sz="2000" b="1">
                <a:solidFill>
                  <a:schemeClr val="bg1"/>
                </a:solidFill>
              </a:rPr>
              <a:t>Inoltre, in un paziente che ha avuto la tubercolosi o in cui la radiografia del torace e/o l’intradermoreazione suggeriscono una precedente tubercolosi è necessario attuare una terapia antitubercolare profilattica prima e durante il trattamento con infliximab </a:t>
            </a:r>
          </a:p>
          <a:p>
            <a:endParaRPr lang="it-IT" sz="2000" b="1">
              <a:solidFill>
                <a:schemeClr val="bg1"/>
              </a:solidFill>
            </a:endParaRPr>
          </a:p>
          <a:p>
            <a:r>
              <a:rPr lang="it-IT" sz="2000" b="1">
                <a:solidFill>
                  <a:schemeClr val="bg1"/>
                </a:solidFill>
              </a:rPr>
              <a:t>2)   sempre in considerazione della riduzione delle difese immunologiche è suggerita cautela per pazienti che hanno in precedenza avuto un tumore maligno; </a:t>
            </a:r>
          </a:p>
          <a:p>
            <a:endParaRPr lang="it-IT" sz="2000" b="1">
              <a:solidFill>
                <a:schemeClr val="bg1"/>
              </a:solidFill>
            </a:endParaRPr>
          </a:p>
          <a:p>
            <a:r>
              <a:rPr lang="it-IT" sz="2000" b="1">
                <a:solidFill>
                  <a:schemeClr val="bg1"/>
                </a:solidFill>
              </a:rPr>
              <a:t>3)   una specifica controindicazione esiste nei pazienti con morbo di Crohn con restringimenti dell'intestino ("stenosi") sintomatici, perché l'infliximab può peggiorare questi restringimenti, rischiando di causare un’occlusione intestinale </a:t>
            </a:r>
          </a:p>
          <a:p>
            <a:endParaRPr lang="it-IT" sz="2000" b="1">
              <a:solidFill>
                <a:schemeClr val="bg1"/>
              </a:solidFill>
            </a:endParaRPr>
          </a:p>
          <a:p>
            <a:r>
              <a:rPr lang="it-IT" sz="2000" b="1">
                <a:solidFill>
                  <a:schemeClr val="bg1"/>
                </a:solidFill>
              </a:rPr>
              <a:t>4)   infine è stato visto che l'infliximab può peggiorare i sintomi di pazienti con gravi cardiopatie, per cui è controindicato in questi casi.</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Text Box 4"/>
          <p:cNvSpPr txBox="1">
            <a:spLocks noChangeArrowheads="1"/>
          </p:cNvSpPr>
          <p:nvPr/>
        </p:nvSpPr>
        <p:spPr bwMode="auto">
          <a:xfrm>
            <a:off x="250825" y="193675"/>
            <a:ext cx="8424863" cy="6664325"/>
          </a:xfrm>
          <a:prstGeom prst="rect">
            <a:avLst/>
          </a:prstGeom>
          <a:noFill/>
          <a:ln w="9525">
            <a:noFill/>
            <a:miter lim="800000"/>
            <a:headEnd/>
            <a:tailEnd/>
          </a:ln>
          <a:effectLst/>
        </p:spPr>
        <p:txBody>
          <a:bodyPr>
            <a:spAutoFit/>
          </a:bodyPr>
          <a:lstStyle/>
          <a:p>
            <a:r>
              <a:rPr lang="it-IT" b="1">
                <a:solidFill>
                  <a:srgbClr val="66CCFF"/>
                </a:solidFill>
              </a:rPr>
              <a:t>FARMACI BIOLOGICI: Etanercept</a:t>
            </a:r>
          </a:p>
          <a:p>
            <a:endParaRPr lang="it-IT">
              <a:solidFill>
                <a:srgbClr val="66CCFF"/>
              </a:solidFill>
            </a:endParaRPr>
          </a:p>
          <a:p>
            <a:pPr algn="just"/>
            <a:r>
              <a:rPr lang="it-IT" b="1">
                <a:solidFill>
                  <a:srgbClr val="66CCFF"/>
                </a:solidFill>
              </a:rPr>
              <a:t>L'etanercept è un farmaco per il trattamento di malattie a carattere autoimmunitario che agisce interferendo con l'attività del TNF-alfa.</a:t>
            </a:r>
          </a:p>
          <a:p>
            <a:pPr algn="just"/>
            <a:endParaRPr lang="it-IT" b="1">
              <a:solidFill>
                <a:srgbClr val="66CCFF"/>
              </a:solidFill>
            </a:endParaRPr>
          </a:p>
          <a:p>
            <a:pPr algn="just"/>
            <a:r>
              <a:rPr lang="it-IT" b="1">
                <a:solidFill>
                  <a:srgbClr val="66CCFF"/>
                </a:solidFill>
              </a:rPr>
              <a:t>L’etanercept è una proteina di fusione, ottenuta tramite tecniche del DNA ricombinante, ottenuta dall'unione del recettore umano p75 per il fattore TNF-alfa con la frazione Fc dell’immunoglobulina umana IgG1. La proteina funziona da recettore solubile per il TNF-alfa e possiede un’affinità di legame per il TNF-alfa più alta di quella degli altri recettori solubili.</a:t>
            </a:r>
          </a:p>
          <a:p>
            <a:pPr algn="just"/>
            <a:endParaRPr lang="it-IT" b="1">
              <a:solidFill>
                <a:srgbClr val="66CCFF"/>
              </a:solidFill>
            </a:endParaRPr>
          </a:p>
          <a:p>
            <a:pPr algn="just"/>
            <a:r>
              <a:rPr lang="it-IT" b="1">
                <a:solidFill>
                  <a:srgbClr val="66CCFF"/>
                </a:solidFill>
              </a:rPr>
              <a:t>È una molecola complessa, dall'alto peso molecolare, circa 150 KDa, che si lega al TNFα andando ad inibire la sua attività nel processo evolutivo dell'infiammazione, sia nell'uomo sia negli animali.</a:t>
            </a:r>
          </a:p>
        </p:txBody>
      </p:sp>
      <p:sp>
        <p:nvSpPr>
          <p:cNvPr id="3" name="Text Box 4"/>
          <p:cNvSpPr txBox="1">
            <a:spLocks noChangeArrowheads="1"/>
          </p:cNvSpPr>
          <p:nvPr/>
        </p:nvSpPr>
        <p:spPr bwMode="auto">
          <a:xfrm>
            <a:off x="755576" y="4437112"/>
            <a:ext cx="7508875" cy="1754326"/>
          </a:xfrm>
          <a:prstGeom prst="rect">
            <a:avLst/>
          </a:prstGeom>
          <a:solidFill>
            <a:schemeClr val="bg1"/>
          </a:solidFill>
          <a:ln w="9525">
            <a:noFill/>
            <a:miter lim="800000"/>
            <a:headEnd/>
            <a:tailEnd/>
          </a:ln>
          <a:effectLst/>
        </p:spPr>
        <p:txBody>
          <a:bodyPr>
            <a:spAutoFit/>
          </a:bodyPr>
          <a:lstStyle/>
          <a:p>
            <a:r>
              <a:rPr lang="it-IT" b="1" dirty="0" err="1">
                <a:solidFill>
                  <a:srgbClr val="0070C0"/>
                </a:solidFill>
              </a:rPr>
              <a:t>Etanercept</a:t>
            </a:r>
            <a:r>
              <a:rPr lang="it-IT" b="1" dirty="0">
                <a:solidFill>
                  <a:srgbClr val="0070C0"/>
                </a:solidFill>
              </a:rPr>
              <a:t>: somministrazione</a:t>
            </a:r>
          </a:p>
          <a:p>
            <a:endParaRPr lang="it-IT" dirty="0">
              <a:solidFill>
                <a:srgbClr val="0070C0"/>
              </a:solidFill>
            </a:endParaRPr>
          </a:p>
          <a:p>
            <a:pPr algn="just"/>
            <a:r>
              <a:rPr lang="it-IT" b="1" dirty="0" err="1">
                <a:solidFill>
                  <a:srgbClr val="0070C0"/>
                </a:solidFill>
              </a:rPr>
              <a:t>Etanercept</a:t>
            </a:r>
            <a:r>
              <a:rPr lang="it-IT" b="1" dirty="0">
                <a:solidFill>
                  <a:srgbClr val="0070C0"/>
                </a:solidFill>
              </a:rPr>
              <a:t>  viene somministrato per iniezione sottocutanea.</a:t>
            </a:r>
          </a:p>
          <a:p>
            <a:pPr algn="just"/>
            <a:r>
              <a:rPr lang="it-IT" b="1" dirty="0">
                <a:solidFill>
                  <a:srgbClr val="0070C0"/>
                </a:solidFill>
              </a:rPr>
              <a:t> </a:t>
            </a:r>
          </a:p>
          <a:p>
            <a:pPr algn="just"/>
            <a:r>
              <a:rPr lang="it-IT" b="1" dirty="0">
                <a:solidFill>
                  <a:srgbClr val="0070C0"/>
                </a:solidFill>
              </a:rPr>
              <a:t>Nell'adulto, la dose abitualmente raccomandata è di 25 mg due volte a settimana o 50 mg una volta a settimana.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Text Box 4"/>
          <p:cNvSpPr txBox="1">
            <a:spLocks noChangeArrowheads="1"/>
          </p:cNvSpPr>
          <p:nvPr/>
        </p:nvSpPr>
        <p:spPr bwMode="auto">
          <a:xfrm>
            <a:off x="519113" y="425450"/>
            <a:ext cx="7797800" cy="5327650"/>
          </a:xfrm>
          <a:prstGeom prst="rect">
            <a:avLst/>
          </a:prstGeom>
          <a:noFill/>
          <a:ln w="9525">
            <a:noFill/>
            <a:miter lim="800000"/>
            <a:headEnd/>
            <a:tailEnd/>
          </a:ln>
          <a:effectLst/>
        </p:spPr>
        <p:txBody>
          <a:bodyPr>
            <a:spAutoFit/>
          </a:bodyPr>
          <a:lstStyle/>
          <a:p>
            <a:r>
              <a:rPr lang="it-IT" sz="2800" b="1">
                <a:solidFill>
                  <a:srgbClr val="66CCFF"/>
                </a:solidFill>
              </a:rPr>
              <a:t>Etanercept: </a:t>
            </a:r>
            <a:r>
              <a:rPr lang="it-IT" sz="2800">
                <a:solidFill>
                  <a:srgbClr val="66CCFF"/>
                </a:solidFill>
              </a:rPr>
              <a:t>effetti indesiderati</a:t>
            </a:r>
          </a:p>
          <a:p>
            <a:endParaRPr lang="it-IT" sz="2800">
              <a:solidFill>
                <a:srgbClr val="66CCFF"/>
              </a:solidFill>
            </a:endParaRPr>
          </a:p>
          <a:p>
            <a:endParaRPr lang="it-IT">
              <a:solidFill>
                <a:srgbClr val="66CCFF"/>
              </a:solidFill>
            </a:endParaRPr>
          </a:p>
          <a:p>
            <a:pPr algn="just"/>
            <a:r>
              <a:rPr lang="it-IT" b="1">
                <a:solidFill>
                  <a:srgbClr val="66CCFF"/>
                </a:solidFill>
              </a:rPr>
              <a:t>Gli effetti indesiderati più comuni associati a etanercept (osservati in più di 1 paziente su 10) sono:</a:t>
            </a:r>
          </a:p>
          <a:p>
            <a:pPr algn="just"/>
            <a:endParaRPr lang="it-IT" b="1">
              <a:solidFill>
                <a:srgbClr val="66CCFF"/>
              </a:solidFill>
            </a:endParaRPr>
          </a:p>
          <a:p>
            <a:pPr algn="just">
              <a:buFontTx/>
              <a:buChar char="-"/>
            </a:pPr>
            <a:r>
              <a:rPr lang="it-IT" b="1">
                <a:solidFill>
                  <a:srgbClr val="66CCFF"/>
                </a:solidFill>
              </a:rPr>
              <a:t>reazioni nel punto di iniezione (inclusi sanguinamento, ematomi, arrossamento, prurito, dolore e rigonfiamento);</a:t>
            </a:r>
          </a:p>
          <a:p>
            <a:pPr algn="just"/>
            <a:r>
              <a:rPr lang="it-IT" b="1">
                <a:solidFill>
                  <a:srgbClr val="66CCFF"/>
                </a:solidFill>
              </a:rPr>
              <a:t> </a:t>
            </a:r>
          </a:p>
          <a:p>
            <a:pPr algn="just">
              <a:buFontTx/>
              <a:buChar char="-"/>
            </a:pPr>
            <a:r>
              <a:rPr lang="it-IT" b="1">
                <a:solidFill>
                  <a:srgbClr val="66CCFF"/>
                </a:solidFill>
              </a:rPr>
              <a:t>infezioni (inclusi raffreddore, infezione ai polmoni, alla vescica e infezioni cutanee). </a:t>
            </a:r>
          </a:p>
          <a:p>
            <a:pPr algn="just">
              <a:buFontTx/>
              <a:buChar char="-"/>
            </a:pPr>
            <a:endParaRPr lang="it-IT" b="1">
              <a:solidFill>
                <a:srgbClr val="66CCFF"/>
              </a:solidFill>
            </a:endParaRPr>
          </a:p>
          <a:p>
            <a:pPr algn="just"/>
            <a:r>
              <a:rPr lang="it-IT" b="1">
                <a:solidFill>
                  <a:srgbClr val="66CCFF"/>
                </a:solidFill>
              </a:rPr>
              <a:t>I pazienti che sviluppano gravi infezioni devono interrompere il trattamento con etanercept</a:t>
            </a:r>
            <a:r>
              <a:rPr lang="it-IT">
                <a:solidFill>
                  <a:srgbClr val="66CCFF"/>
                </a:solidFill>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a:xfrm>
            <a:off x="0" y="0"/>
            <a:ext cx="7270750" cy="874713"/>
          </a:xfrm>
        </p:spPr>
        <p:txBody>
          <a:bodyPr/>
          <a:lstStyle/>
          <a:p>
            <a:pPr algn="l"/>
            <a:r>
              <a:rPr lang="it-IT" b="1">
                <a:solidFill>
                  <a:srgbClr val="00FF00"/>
                </a:solidFill>
              </a:rPr>
              <a:t>Farmaci utilizzati nella gotta</a:t>
            </a:r>
          </a:p>
        </p:txBody>
      </p:sp>
      <p:sp>
        <p:nvSpPr>
          <p:cNvPr id="117765" name="Text Box 5"/>
          <p:cNvSpPr txBox="1">
            <a:spLocks noChangeArrowheads="1"/>
          </p:cNvSpPr>
          <p:nvPr/>
        </p:nvSpPr>
        <p:spPr bwMode="auto">
          <a:xfrm>
            <a:off x="468313" y="908050"/>
            <a:ext cx="7940675" cy="1187450"/>
          </a:xfrm>
          <a:prstGeom prst="rect">
            <a:avLst/>
          </a:prstGeom>
          <a:noFill/>
          <a:ln w="9525">
            <a:noFill/>
            <a:miter lim="800000"/>
            <a:headEnd/>
            <a:tailEnd/>
          </a:ln>
          <a:effectLst/>
        </p:spPr>
        <p:txBody>
          <a:bodyPr>
            <a:spAutoFit/>
          </a:bodyPr>
          <a:lstStyle/>
          <a:p>
            <a:pPr algn="just"/>
            <a:r>
              <a:rPr lang="it-IT" b="1">
                <a:solidFill>
                  <a:schemeClr val="bg1"/>
                </a:solidFill>
              </a:rPr>
              <a:t>La gotta è una malattia metabolica determinata geneticamente e caratterizzata da una eccessiva produzione di purine</a:t>
            </a:r>
          </a:p>
        </p:txBody>
      </p:sp>
      <p:sp>
        <p:nvSpPr>
          <p:cNvPr id="117766" name="AutoShape 6"/>
          <p:cNvSpPr>
            <a:spLocks noChangeArrowheads="1"/>
          </p:cNvSpPr>
          <p:nvPr/>
        </p:nvSpPr>
        <p:spPr bwMode="auto">
          <a:xfrm>
            <a:off x="4284663" y="1989138"/>
            <a:ext cx="287337" cy="431800"/>
          </a:xfrm>
          <a:prstGeom prst="down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it-IT"/>
          </a:p>
        </p:txBody>
      </p:sp>
      <p:sp>
        <p:nvSpPr>
          <p:cNvPr id="117767" name="Text Box 7"/>
          <p:cNvSpPr txBox="1">
            <a:spLocks noChangeArrowheads="1"/>
          </p:cNvSpPr>
          <p:nvPr/>
        </p:nvSpPr>
        <p:spPr bwMode="auto">
          <a:xfrm>
            <a:off x="395288" y="2565400"/>
            <a:ext cx="8137525" cy="1187450"/>
          </a:xfrm>
          <a:prstGeom prst="rect">
            <a:avLst/>
          </a:prstGeom>
          <a:noFill/>
          <a:ln w="9525">
            <a:noFill/>
            <a:miter lim="800000"/>
            <a:headEnd/>
            <a:tailEnd/>
          </a:ln>
          <a:effectLst/>
        </p:spPr>
        <p:txBody>
          <a:bodyPr>
            <a:spAutoFit/>
          </a:bodyPr>
          <a:lstStyle/>
          <a:p>
            <a:pPr algn="just"/>
            <a:r>
              <a:rPr lang="it-IT" b="1">
                <a:solidFill>
                  <a:schemeClr val="bg1"/>
                </a:solidFill>
              </a:rPr>
              <a:t>Attacchi intermittenti di artrite acuta per la deposizione di cristalli di urato sodico (prodotto del metabolismo delle purine) nel liquido sinoviale delle articolazioni</a:t>
            </a:r>
          </a:p>
        </p:txBody>
      </p:sp>
      <p:sp>
        <p:nvSpPr>
          <p:cNvPr id="117770" name="Text Box 10"/>
          <p:cNvSpPr txBox="1">
            <a:spLocks noChangeArrowheads="1"/>
          </p:cNvSpPr>
          <p:nvPr/>
        </p:nvSpPr>
        <p:spPr bwMode="auto">
          <a:xfrm>
            <a:off x="2843213" y="4292600"/>
            <a:ext cx="3257550" cy="457200"/>
          </a:xfrm>
          <a:prstGeom prst="rect">
            <a:avLst/>
          </a:prstGeom>
          <a:noFill/>
          <a:ln w="9525">
            <a:noFill/>
            <a:miter lim="800000"/>
            <a:headEnd/>
            <a:tailEnd/>
          </a:ln>
          <a:effectLst/>
        </p:spPr>
        <p:txBody>
          <a:bodyPr wrap="none">
            <a:spAutoFit/>
          </a:bodyPr>
          <a:lstStyle/>
          <a:p>
            <a:r>
              <a:rPr lang="it-IT" b="1">
                <a:solidFill>
                  <a:srgbClr val="FF0000"/>
                </a:solidFill>
              </a:rPr>
              <a:t>Risposta infiammatoria</a:t>
            </a:r>
          </a:p>
        </p:txBody>
      </p:sp>
      <p:sp>
        <p:nvSpPr>
          <p:cNvPr id="117772" name="Text Box 12"/>
          <p:cNvSpPr txBox="1">
            <a:spLocks noChangeArrowheads="1"/>
          </p:cNvSpPr>
          <p:nvPr/>
        </p:nvSpPr>
        <p:spPr bwMode="auto">
          <a:xfrm>
            <a:off x="684213" y="4221163"/>
            <a:ext cx="1385887" cy="457200"/>
          </a:xfrm>
          <a:prstGeom prst="rect">
            <a:avLst/>
          </a:prstGeom>
          <a:noFill/>
          <a:ln w="9525">
            <a:noFill/>
            <a:miter lim="800000"/>
            <a:headEnd/>
            <a:tailEnd/>
          </a:ln>
          <a:effectLst/>
        </p:spPr>
        <p:txBody>
          <a:bodyPr wrap="none">
            <a:spAutoFit/>
          </a:bodyPr>
          <a:lstStyle/>
          <a:p>
            <a:r>
              <a:rPr lang="it-IT" b="1">
                <a:solidFill>
                  <a:srgbClr val="FFFF00"/>
                </a:solidFill>
              </a:rPr>
              <a:t>Plasmina</a:t>
            </a:r>
          </a:p>
        </p:txBody>
      </p:sp>
      <p:sp>
        <p:nvSpPr>
          <p:cNvPr id="117773" name="Text Box 13"/>
          <p:cNvSpPr txBox="1">
            <a:spLocks noChangeArrowheads="1"/>
          </p:cNvSpPr>
          <p:nvPr/>
        </p:nvSpPr>
        <p:spPr bwMode="auto">
          <a:xfrm>
            <a:off x="7019925" y="4292600"/>
            <a:ext cx="1217613" cy="457200"/>
          </a:xfrm>
          <a:prstGeom prst="rect">
            <a:avLst/>
          </a:prstGeom>
          <a:noFill/>
          <a:ln w="9525">
            <a:noFill/>
            <a:miter lim="800000"/>
            <a:headEnd/>
            <a:tailEnd/>
          </a:ln>
          <a:effectLst/>
        </p:spPr>
        <p:txBody>
          <a:bodyPr wrap="none">
            <a:spAutoFit/>
          </a:bodyPr>
          <a:lstStyle/>
          <a:p>
            <a:r>
              <a:rPr lang="it-IT" b="1">
                <a:solidFill>
                  <a:srgbClr val="FFFF00"/>
                </a:solidFill>
              </a:rPr>
              <a:t>Chinine</a:t>
            </a:r>
          </a:p>
        </p:txBody>
      </p:sp>
      <p:sp>
        <p:nvSpPr>
          <p:cNvPr id="117774" name="Text Box 14"/>
          <p:cNvSpPr txBox="1">
            <a:spLocks noChangeArrowheads="1"/>
          </p:cNvSpPr>
          <p:nvPr/>
        </p:nvSpPr>
        <p:spPr bwMode="auto">
          <a:xfrm>
            <a:off x="2771775" y="5661025"/>
            <a:ext cx="3484563" cy="457200"/>
          </a:xfrm>
          <a:prstGeom prst="rect">
            <a:avLst/>
          </a:prstGeom>
          <a:noFill/>
          <a:ln w="9525">
            <a:noFill/>
            <a:miter lim="800000"/>
            <a:headEnd/>
            <a:tailEnd/>
          </a:ln>
          <a:effectLst/>
        </p:spPr>
        <p:txBody>
          <a:bodyPr wrap="none">
            <a:spAutoFit/>
          </a:bodyPr>
          <a:lstStyle/>
          <a:p>
            <a:r>
              <a:rPr lang="it-IT" b="1">
                <a:solidFill>
                  <a:srgbClr val="FFFF00"/>
                </a:solidFill>
              </a:rPr>
              <a:t>Sistema del complemento</a:t>
            </a:r>
          </a:p>
        </p:txBody>
      </p:sp>
      <p:sp>
        <p:nvSpPr>
          <p:cNvPr id="117776" name="AutoShape 16"/>
          <p:cNvSpPr>
            <a:spLocks noChangeArrowheads="1"/>
          </p:cNvSpPr>
          <p:nvPr/>
        </p:nvSpPr>
        <p:spPr bwMode="auto">
          <a:xfrm>
            <a:off x="4284663" y="3789363"/>
            <a:ext cx="287337" cy="431800"/>
          </a:xfrm>
          <a:prstGeom prst="down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it-IT"/>
          </a:p>
        </p:txBody>
      </p:sp>
      <p:sp>
        <p:nvSpPr>
          <p:cNvPr id="117782" name="AutoShape 22"/>
          <p:cNvSpPr>
            <a:spLocks noChangeArrowheads="1"/>
          </p:cNvSpPr>
          <p:nvPr/>
        </p:nvSpPr>
        <p:spPr bwMode="auto">
          <a:xfrm rot="16200000">
            <a:off x="6299994" y="4220369"/>
            <a:ext cx="503238" cy="647700"/>
          </a:xfrm>
          <a:prstGeom prst="downArrow">
            <a:avLst>
              <a:gd name="adj1" fmla="val 50000"/>
              <a:gd name="adj2" fmla="val 32177"/>
            </a:avLst>
          </a:prstGeom>
          <a:solidFill>
            <a:schemeClr val="accent1"/>
          </a:solidFill>
          <a:ln w="9525">
            <a:solidFill>
              <a:schemeClr val="tx1"/>
            </a:solidFill>
            <a:miter lim="800000"/>
            <a:headEnd/>
            <a:tailEnd/>
          </a:ln>
          <a:effectLst/>
        </p:spPr>
        <p:txBody>
          <a:bodyPr wrap="none" anchor="ctr"/>
          <a:lstStyle/>
          <a:p>
            <a:endParaRPr lang="it-IT"/>
          </a:p>
        </p:txBody>
      </p:sp>
      <p:sp>
        <p:nvSpPr>
          <p:cNvPr id="117783" name="AutoShape 23"/>
          <p:cNvSpPr>
            <a:spLocks noChangeArrowheads="1"/>
          </p:cNvSpPr>
          <p:nvPr/>
        </p:nvSpPr>
        <p:spPr bwMode="auto">
          <a:xfrm rot="18334920">
            <a:off x="5939631" y="4869657"/>
            <a:ext cx="503237" cy="647700"/>
          </a:xfrm>
          <a:prstGeom prst="downArrow">
            <a:avLst>
              <a:gd name="adj1" fmla="val 50000"/>
              <a:gd name="adj2" fmla="val 32177"/>
            </a:avLst>
          </a:prstGeom>
          <a:solidFill>
            <a:schemeClr val="accent1"/>
          </a:solidFill>
          <a:ln w="9525">
            <a:solidFill>
              <a:schemeClr val="tx1"/>
            </a:solidFill>
            <a:miter lim="800000"/>
            <a:headEnd/>
            <a:tailEnd/>
          </a:ln>
          <a:effectLst/>
        </p:spPr>
        <p:txBody>
          <a:bodyPr wrap="none" anchor="ctr"/>
          <a:lstStyle/>
          <a:p>
            <a:endParaRPr lang="it-IT"/>
          </a:p>
        </p:txBody>
      </p:sp>
      <p:sp>
        <p:nvSpPr>
          <p:cNvPr id="117784" name="AutoShape 24"/>
          <p:cNvSpPr>
            <a:spLocks noChangeArrowheads="1"/>
          </p:cNvSpPr>
          <p:nvPr/>
        </p:nvSpPr>
        <p:spPr bwMode="auto">
          <a:xfrm>
            <a:off x="4284663" y="5084763"/>
            <a:ext cx="503237" cy="647700"/>
          </a:xfrm>
          <a:prstGeom prst="downArrow">
            <a:avLst>
              <a:gd name="adj1" fmla="val 50000"/>
              <a:gd name="adj2" fmla="val 32177"/>
            </a:avLst>
          </a:prstGeom>
          <a:solidFill>
            <a:schemeClr val="accent1"/>
          </a:solidFill>
          <a:ln w="9525">
            <a:solidFill>
              <a:schemeClr val="tx1"/>
            </a:solidFill>
            <a:miter lim="800000"/>
            <a:headEnd/>
            <a:tailEnd/>
          </a:ln>
          <a:effectLst/>
        </p:spPr>
        <p:txBody>
          <a:bodyPr wrap="none" anchor="ctr"/>
          <a:lstStyle/>
          <a:p>
            <a:endParaRPr lang="it-IT"/>
          </a:p>
        </p:txBody>
      </p:sp>
      <p:sp>
        <p:nvSpPr>
          <p:cNvPr id="117785" name="AutoShape 25"/>
          <p:cNvSpPr>
            <a:spLocks noChangeArrowheads="1"/>
          </p:cNvSpPr>
          <p:nvPr/>
        </p:nvSpPr>
        <p:spPr bwMode="auto">
          <a:xfrm rot="24179522">
            <a:off x="2555875" y="4941888"/>
            <a:ext cx="503238" cy="647700"/>
          </a:xfrm>
          <a:prstGeom prst="downArrow">
            <a:avLst>
              <a:gd name="adj1" fmla="val 50000"/>
              <a:gd name="adj2" fmla="val 32177"/>
            </a:avLst>
          </a:prstGeom>
          <a:solidFill>
            <a:schemeClr val="accent1"/>
          </a:solidFill>
          <a:ln w="9525">
            <a:solidFill>
              <a:schemeClr val="tx1"/>
            </a:solidFill>
            <a:miter lim="800000"/>
            <a:headEnd/>
            <a:tailEnd/>
          </a:ln>
          <a:effectLst/>
        </p:spPr>
        <p:txBody>
          <a:bodyPr wrap="none" anchor="ctr"/>
          <a:lstStyle/>
          <a:p>
            <a:endParaRPr lang="it-IT"/>
          </a:p>
        </p:txBody>
      </p:sp>
      <p:sp>
        <p:nvSpPr>
          <p:cNvPr id="117786" name="AutoShape 26"/>
          <p:cNvSpPr>
            <a:spLocks noChangeArrowheads="1"/>
          </p:cNvSpPr>
          <p:nvPr/>
        </p:nvSpPr>
        <p:spPr bwMode="auto">
          <a:xfrm rot="5400000">
            <a:off x="2196306" y="4220369"/>
            <a:ext cx="503238" cy="647700"/>
          </a:xfrm>
          <a:prstGeom prst="downArrow">
            <a:avLst>
              <a:gd name="adj1" fmla="val 50000"/>
              <a:gd name="adj2" fmla="val 32177"/>
            </a:avLst>
          </a:prstGeom>
          <a:solidFill>
            <a:schemeClr val="accent1"/>
          </a:solidFill>
          <a:ln w="9525">
            <a:solidFill>
              <a:schemeClr val="tx1"/>
            </a:solidFill>
            <a:miter lim="800000"/>
            <a:headEnd/>
            <a:tailEnd/>
          </a:ln>
          <a:effectLst/>
        </p:spPr>
        <p:txBody>
          <a:bodyPr wrap="none" anchor="ctr"/>
          <a:lstStyle/>
          <a:p>
            <a:endParaRPr lang="it-IT"/>
          </a:p>
        </p:txBody>
      </p:sp>
      <p:sp>
        <p:nvSpPr>
          <p:cNvPr id="117787" name="Text Box 27"/>
          <p:cNvSpPr txBox="1">
            <a:spLocks noChangeArrowheads="1"/>
          </p:cNvSpPr>
          <p:nvPr/>
        </p:nvSpPr>
        <p:spPr bwMode="auto">
          <a:xfrm>
            <a:off x="1547813" y="5373688"/>
            <a:ext cx="895350" cy="457200"/>
          </a:xfrm>
          <a:prstGeom prst="rect">
            <a:avLst/>
          </a:prstGeom>
          <a:noFill/>
          <a:ln w="9525">
            <a:noFill/>
            <a:miter lim="800000"/>
            <a:headEnd/>
            <a:tailEnd/>
          </a:ln>
          <a:effectLst/>
        </p:spPr>
        <p:txBody>
          <a:bodyPr wrap="none">
            <a:spAutoFit/>
          </a:bodyPr>
          <a:lstStyle/>
          <a:p>
            <a:r>
              <a:rPr lang="it-IT" b="1">
                <a:solidFill>
                  <a:srgbClr val="FFFF00"/>
                </a:solidFill>
              </a:rPr>
              <a:t>LTB</a:t>
            </a:r>
            <a:r>
              <a:rPr lang="it-IT" b="1" baseline="-25000">
                <a:solidFill>
                  <a:srgbClr val="FFFF00"/>
                </a:solidFill>
              </a:rPr>
              <a:t>4</a:t>
            </a:r>
          </a:p>
        </p:txBody>
      </p:sp>
      <p:sp>
        <p:nvSpPr>
          <p:cNvPr id="117788" name="Text Box 28"/>
          <p:cNvSpPr txBox="1">
            <a:spLocks noChangeArrowheads="1"/>
          </p:cNvSpPr>
          <p:nvPr/>
        </p:nvSpPr>
        <p:spPr bwMode="auto">
          <a:xfrm>
            <a:off x="6161088" y="5229225"/>
            <a:ext cx="2982912" cy="822325"/>
          </a:xfrm>
          <a:prstGeom prst="rect">
            <a:avLst/>
          </a:prstGeom>
          <a:noFill/>
          <a:ln w="9525">
            <a:noFill/>
            <a:miter lim="800000"/>
            <a:headEnd/>
            <a:tailEnd/>
          </a:ln>
          <a:effectLst/>
        </p:spPr>
        <p:txBody>
          <a:bodyPr wrap="none">
            <a:spAutoFit/>
          </a:bodyPr>
          <a:lstStyle/>
          <a:p>
            <a:pPr algn="ctr"/>
            <a:r>
              <a:rPr lang="it-IT" b="1">
                <a:solidFill>
                  <a:srgbClr val="FFFF00"/>
                </a:solidFill>
              </a:rPr>
              <a:t>Accumulo di</a:t>
            </a:r>
          </a:p>
          <a:p>
            <a:pPr algn="ctr"/>
            <a:r>
              <a:rPr lang="it-IT" b="1">
                <a:solidFill>
                  <a:srgbClr val="FFFF00"/>
                </a:solidFill>
              </a:rPr>
              <a:t>Granulociti neutrofili</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a:xfrm>
            <a:off x="0" y="0"/>
            <a:ext cx="7772400" cy="1143000"/>
          </a:xfrm>
        </p:spPr>
        <p:txBody>
          <a:bodyPr/>
          <a:lstStyle/>
          <a:p>
            <a:r>
              <a:rPr lang="it-IT" b="1">
                <a:solidFill>
                  <a:srgbClr val="00FF00"/>
                </a:solidFill>
              </a:rPr>
              <a:t>Farmaci utilizzati nella gotta</a:t>
            </a:r>
          </a:p>
        </p:txBody>
      </p:sp>
      <p:sp>
        <p:nvSpPr>
          <p:cNvPr id="121861" name="Text Box 5"/>
          <p:cNvSpPr txBox="1">
            <a:spLocks noChangeArrowheads="1"/>
          </p:cNvSpPr>
          <p:nvPr/>
        </p:nvSpPr>
        <p:spPr bwMode="auto">
          <a:xfrm>
            <a:off x="303213" y="1576388"/>
            <a:ext cx="7742237" cy="4838700"/>
          </a:xfrm>
          <a:prstGeom prst="rect">
            <a:avLst/>
          </a:prstGeom>
          <a:noFill/>
          <a:ln w="9525">
            <a:noFill/>
            <a:miter lim="800000"/>
            <a:headEnd/>
            <a:tailEnd/>
          </a:ln>
          <a:effectLst/>
        </p:spPr>
        <p:txBody>
          <a:bodyPr wrap="none">
            <a:spAutoFit/>
          </a:bodyPr>
          <a:lstStyle/>
          <a:p>
            <a:r>
              <a:rPr lang="it-IT" b="1">
                <a:solidFill>
                  <a:schemeClr val="bg1"/>
                </a:solidFill>
              </a:rPr>
              <a:t>Meccanismi d’azione </a:t>
            </a:r>
          </a:p>
          <a:p>
            <a:endParaRPr lang="it-IT" b="1">
              <a:solidFill>
                <a:schemeClr val="bg1"/>
              </a:solidFill>
            </a:endParaRPr>
          </a:p>
          <a:p>
            <a:r>
              <a:rPr lang="it-IT" b="1">
                <a:solidFill>
                  <a:schemeClr val="bg1"/>
                </a:solidFill>
              </a:rPr>
              <a:t>Inibizione della sintesi di acido urico </a:t>
            </a:r>
          </a:p>
          <a:p>
            <a:r>
              <a:rPr lang="it-IT" b="1">
                <a:solidFill>
                  <a:schemeClr val="bg1"/>
                </a:solidFill>
              </a:rPr>
              <a:t>(allopurinolo)</a:t>
            </a:r>
          </a:p>
          <a:p>
            <a:endParaRPr lang="it-IT" b="1">
              <a:solidFill>
                <a:schemeClr val="bg1"/>
              </a:solidFill>
            </a:endParaRPr>
          </a:p>
          <a:p>
            <a:r>
              <a:rPr lang="it-IT" b="1">
                <a:solidFill>
                  <a:schemeClr val="bg1"/>
                </a:solidFill>
              </a:rPr>
              <a:t>Aumento della secrezione di acido urico </a:t>
            </a:r>
          </a:p>
          <a:p>
            <a:r>
              <a:rPr lang="it-IT" b="1">
                <a:solidFill>
                  <a:schemeClr val="bg1"/>
                </a:solidFill>
              </a:rPr>
              <a:t>(probenecid, sulfinpirazone, diuretici uricosurici)</a:t>
            </a:r>
          </a:p>
          <a:p>
            <a:endParaRPr lang="it-IT" b="1">
              <a:solidFill>
                <a:schemeClr val="bg1"/>
              </a:solidFill>
            </a:endParaRPr>
          </a:p>
          <a:p>
            <a:r>
              <a:rPr lang="it-IT" b="1">
                <a:solidFill>
                  <a:schemeClr val="bg1"/>
                </a:solidFill>
              </a:rPr>
              <a:t>Inibizione della migrazione dei leucociti nell’articolazione </a:t>
            </a:r>
          </a:p>
          <a:p>
            <a:r>
              <a:rPr lang="it-IT" b="1">
                <a:solidFill>
                  <a:schemeClr val="bg1"/>
                </a:solidFill>
              </a:rPr>
              <a:t>(colchina)</a:t>
            </a:r>
          </a:p>
          <a:p>
            <a:endParaRPr lang="it-IT" b="1">
              <a:solidFill>
                <a:schemeClr val="bg1"/>
              </a:solidFill>
            </a:endParaRPr>
          </a:p>
          <a:p>
            <a:r>
              <a:rPr lang="it-IT" b="1">
                <a:solidFill>
                  <a:schemeClr val="bg1"/>
                </a:solidFill>
              </a:rPr>
              <a:t>Azione generale antiinfiammatoria </a:t>
            </a:r>
          </a:p>
          <a:p>
            <a:r>
              <a:rPr lang="it-IT" b="1">
                <a:solidFill>
                  <a:schemeClr val="bg1"/>
                </a:solidFill>
              </a:rPr>
              <a:t>(FANS)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0" y="0"/>
            <a:ext cx="3563938" cy="981075"/>
          </a:xfrm>
        </p:spPr>
        <p:txBody>
          <a:bodyPr/>
          <a:lstStyle/>
          <a:p>
            <a:pPr algn="l"/>
            <a:r>
              <a:rPr lang="it-IT" b="1">
                <a:solidFill>
                  <a:schemeClr val="bg1"/>
                </a:solidFill>
              </a:rPr>
              <a:t>Allopurinolo</a:t>
            </a:r>
          </a:p>
        </p:txBody>
      </p:sp>
      <p:sp>
        <p:nvSpPr>
          <p:cNvPr id="123909" name="Text Box 5"/>
          <p:cNvSpPr txBox="1">
            <a:spLocks noChangeArrowheads="1"/>
          </p:cNvSpPr>
          <p:nvPr/>
        </p:nvSpPr>
        <p:spPr bwMode="auto">
          <a:xfrm>
            <a:off x="519113" y="1217613"/>
            <a:ext cx="184150" cy="457200"/>
          </a:xfrm>
          <a:prstGeom prst="rect">
            <a:avLst/>
          </a:prstGeom>
          <a:noFill/>
          <a:ln w="9525">
            <a:noFill/>
            <a:miter lim="800000"/>
            <a:headEnd/>
            <a:tailEnd/>
          </a:ln>
          <a:effectLst/>
        </p:spPr>
        <p:txBody>
          <a:bodyPr wrap="none">
            <a:spAutoFit/>
          </a:bodyPr>
          <a:lstStyle/>
          <a:p>
            <a:endParaRPr lang="it-IT"/>
          </a:p>
        </p:txBody>
      </p:sp>
      <p:sp>
        <p:nvSpPr>
          <p:cNvPr id="123910" name="Text Box 6"/>
          <p:cNvSpPr txBox="1">
            <a:spLocks noChangeArrowheads="1"/>
          </p:cNvSpPr>
          <p:nvPr/>
        </p:nvSpPr>
        <p:spPr bwMode="auto">
          <a:xfrm>
            <a:off x="323850" y="1196975"/>
            <a:ext cx="4930775" cy="457200"/>
          </a:xfrm>
          <a:prstGeom prst="rect">
            <a:avLst/>
          </a:prstGeom>
          <a:noFill/>
          <a:ln w="9525">
            <a:noFill/>
            <a:miter lim="800000"/>
            <a:headEnd/>
            <a:tailEnd/>
          </a:ln>
          <a:effectLst/>
        </p:spPr>
        <p:txBody>
          <a:bodyPr wrap="none">
            <a:spAutoFit/>
          </a:bodyPr>
          <a:lstStyle/>
          <a:p>
            <a:r>
              <a:rPr lang="it-IT" b="1">
                <a:solidFill>
                  <a:schemeClr val="bg1"/>
                </a:solidFill>
              </a:rPr>
              <a:t>Inibizione della sintesi di acido urico</a:t>
            </a:r>
          </a:p>
        </p:txBody>
      </p:sp>
      <p:sp>
        <p:nvSpPr>
          <p:cNvPr id="123911" name="Rectangle 7"/>
          <p:cNvSpPr>
            <a:spLocks noChangeArrowheads="1"/>
          </p:cNvSpPr>
          <p:nvPr/>
        </p:nvSpPr>
        <p:spPr bwMode="auto">
          <a:xfrm>
            <a:off x="0" y="1916113"/>
            <a:ext cx="1843088" cy="457200"/>
          </a:xfrm>
          <a:prstGeom prst="rect">
            <a:avLst/>
          </a:prstGeom>
          <a:noFill/>
          <a:ln w="9525">
            <a:noFill/>
            <a:miter lim="800000"/>
            <a:headEnd/>
            <a:tailEnd/>
          </a:ln>
          <a:effectLst/>
        </p:spPr>
        <p:txBody>
          <a:bodyPr wrap="none">
            <a:spAutoFit/>
          </a:bodyPr>
          <a:lstStyle/>
          <a:p>
            <a:r>
              <a:rPr lang="it-IT" b="1">
                <a:solidFill>
                  <a:schemeClr val="bg1"/>
                </a:solidFill>
              </a:rPr>
              <a:t>Allopurinolo</a:t>
            </a:r>
          </a:p>
        </p:txBody>
      </p:sp>
      <p:sp>
        <p:nvSpPr>
          <p:cNvPr id="123913" name="AutoShape 9"/>
          <p:cNvSpPr>
            <a:spLocks noChangeArrowheads="1"/>
          </p:cNvSpPr>
          <p:nvPr/>
        </p:nvSpPr>
        <p:spPr bwMode="auto">
          <a:xfrm>
            <a:off x="1835150" y="1989138"/>
            <a:ext cx="3024188" cy="485775"/>
          </a:xfrm>
          <a:prstGeom prst="homePlate">
            <a:avLst>
              <a:gd name="adj" fmla="val 155637"/>
            </a:avLst>
          </a:prstGeom>
          <a:solidFill>
            <a:srgbClr val="FFFF00"/>
          </a:solidFill>
          <a:ln w="9525">
            <a:solidFill>
              <a:schemeClr val="tx1"/>
            </a:solidFill>
            <a:miter lim="800000"/>
            <a:headEnd/>
            <a:tailEnd/>
          </a:ln>
          <a:effectLst/>
        </p:spPr>
        <p:txBody>
          <a:bodyPr wrap="none" anchor="ctr"/>
          <a:lstStyle/>
          <a:p>
            <a:pPr algn="ctr"/>
            <a:r>
              <a:rPr lang="it-IT" b="1">
                <a:solidFill>
                  <a:srgbClr val="FF0000"/>
                </a:solidFill>
              </a:rPr>
              <a:t>Xantina ossidasi</a:t>
            </a:r>
          </a:p>
        </p:txBody>
      </p:sp>
      <p:sp>
        <p:nvSpPr>
          <p:cNvPr id="123920" name="Oval 16"/>
          <p:cNvSpPr>
            <a:spLocks noChangeArrowheads="1"/>
          </p:cNvSpPr>
          <p:nvPr/>
        </p:nvSpPr>
        <p:spPr bwMode="auto">
          <a:xfrm>
            <a:off x="3348038" y="3429000"/>
            <a:ext cx="5400675" cy="1079500"/>
          </a:xfrm>
          <a:prstGeom prst="ellipse">
            <a:avLst/>
          </a:prstGeom>
          <a:solidFill>
            <a:srgbClr val="FF0000"/>
          </a:solidFill>
          <a:ln w="9525">
            <a:solidFill>
              <a:schemeClr val="tx1"/>
            </a:solidFill>
            <a:round/>
            <a:headEnd/>
            <a:tailEnd/>
          </a:ln>
          <a:effectLst/>
        </p:spPr>
        <p:txBody>
          <a:bodyPr wrap="none" anchor="ctr"/>
          <a:lstStyle/>
          <a:p>
            <a:pPr algn="ctr"/>
            <a:endParaRPr lang="it-IT">
              <a:solidFill>
                <a:schemeClr val="bg1"/>
              </a:solidFill>
            </a:endParaRPr>
          </a:p>
          <a:p>
            <a:pPr algn="ctr"/>
            <a:r>
              <a:rPr lang="it-IT" b="1">
                <a:solidFill>
                  <a:schemeClr val="bg1"/>
                </a:solidFill>
              </a:rPr>
              <a:t>Inibitore della Xantina ossidasi</a:t>
            </a:r>
          </a:p>
          <a:p>
            <a:pPr algn="ctr"/>
            <a:endParaRPr lang="it-IT"/>
          </a:p>
        </p:txBody>
      </p:sp>
      <p:sp>
        <p:nvSpPr>
          <p:cNvPr id="123923" name="Text Box 19"/>
          <p:cNvSpPr txBox="1">
            <a:spLocks noChangeArrowheads="1"/>
          </p:cNvSpPr>
          <p:nvPr/>
        </p:nvSpPr>
        <p:spPr bwMode="auto">
          <a:xfrm>
            <a:off x="5148263" y="1989138"/>
            <a:ext cx="1708150" cy="457200"/>
          </a:xfrm>
          <a:prstGeom prst="rect">
            <a:avLst/>
          </a:prstGeom>
          <a:noFill/>
          <a:ln w="9525">
            <a:noFill/>
            <a:miter lim="800000"/>
            <a:headEnd/>
            <a:tailEnd/>
          </a:ln>
          <a:effectLst/>
        </p:spPr>
        <p:txBody>
          <a:bodyPr wrap="none">
            <a:spAutoFit/>
          </a:bodyPr>
          <a:lstStyle/>
          <a:p>
            <a:r>
              <a:rPr lang="it-IT" b="1">
                <a:solidFill>
                  <a:schemeClr val="bg1"/>
                </a:solidFill>
              </a:rPr>
              <a:t>Alloxantina</a:t>
            </a:r>
          </a:p>
        </p:txBody>
      </p:sp>
      <p:sp>
        <p:nvSpPr>
          <p:cNvPr id="123924" name="AutoShape 20"/>
          <p:cNvSpPr>
            <a:spLocks noChangeArrowheads="1"/>
          </p:cNvSpPr>
          <p:nvPr/>
        </p:nvSpPr>
        <p:spPr bwMode="auto">
          <a:xfrm>
            <a:off x="5724525" y="2565400"/>
            <a:ext cx="288925" cy="649288"/>
          </a:xfrm>
          <a:prstGeom prst="downArrow">
            <a:avLst>
              <a:gd name="adj1" fmla="val 50000"/>
              <a:gd name="adj2" fmla="val 56181"/>
            </a:avLst>
          </a:prstGeom>
          <a:solidFill>
            <a:srgbClr val="FFFF00"/>
          </a:solidFill>
          <a:ln w="9525">
            <a:solidFill>
              <a:schemeClr val="tx1"/>
            </a:solidFill>
            <a:miter lim="800000"/>
            <a:headEnd/>
            <a:tailEnd/>
          </a:ln>
          <a:effectLst/>
        </p:spPr>
        <p:txBody>
          <a:bodyPr wrap="none" anchor="ctr"/>
          <a:lstStyle/>
          <a:p>
            <a:pPr algn="ctr"/>
            <a:endParaRPr lang="it-IT">
              <a:solidFill>
                <a:srgbClr val="FFFF00"/>
              </a:solidFill>
            </a:endParaRPr>
          </a:p>
        </p:txBody>
      </p:sp>
      <p:sp>
        <p:nvSpPr>
          <p:cNvPr id="123925" name="AutoShape 21"/>
          <p:cNvSpPr>
            <a:spLocks noChangeArrowheads="1"/>
          </p:cNvSpPr>
          <p:nvPr/>
        </p:nvSpPr>
        <p:spPr bwMode="auto">
          <a:xfrm>
            <a:off x="1979613" y="3933825"/>
            <a:ext cx="720725" cy="1582738"/>
          </a:xfrm>
          <a:prstGeom prst="curvedRightArrow">
            <a:avLst>
              <a:gd name="adj1" fmla="val 43921"/>
              <a:gd name="adj2" fmla="val 87841"/>
              <a:gd name="adj3" fmla="val 33333"/>
            </a:avLst>
          </a:prstGeom>
          <a:solidFill>
            <a:schemeClr val="accent1"/>
          </a:solidFill>
          <a:ln w="9525">
            <a:solidFill>
              <a:schemeClr val="tx1"/>
            </a:solidFill>
            <a:miter lim="800000"/>
            <a:headEnd/>
            <a:tailEnd/>
          </a:ln>
          <a:effectLst/>
        </p:spPr>
        <p:txBody>
          <a:bodyPr wrap="none" anchor="ctr"/>
          <a:lstStyle/>
          <a:p>
            <a:endParaRPr lang="it-IT"/>
          </a:p>
        </p:txBody>
      </p:sp>
      <p:sp>
        <p:nvSpPr>
          <p:cNvPr id="123926" name="Text Box 22"/>
          <p:cNvSpPr txBox="1">
            <a:spLocks noChangeArrowheads="1"/>
          </p:cNvSpPr>
          <p:nvPr/>
        </p:nvSpPr>
        <p:spPr bwMode="auto">
          <a:xfrm>
            <a:off x="3040063" y="4960938"/>
            <a:ext cx="5133975" cy="1187450"/>
          </a:xfrm>
          <a:prstGeom prst="rect">
            <a:avLst/>
          </a:prstGeom>
          <a:noFill/>
          <a:ln w="9525">
            <a:noFill/>
            <a:miter lim="800000"/>
            <a:headEnd/>
            <a:tailEnd/>
          </a:ln>
          <a:effectLst/>
        </p:spPr>
        <p:txBody>
          <a:bodyPr wrap="none">
            <a:spAutoFit/>
          </a:bodyPr>
          <a:lstStyle/>
          <a:p>
            <a:r>
              <a:rPr lang="it-IT" b="1">
                <a:solidFill>
                  <a:srgbClr val="FF0000"/>
                </a:solidFill>
              </a:rPr>
              <a:t>Diminuzione degli urati insolubili</a:t>
            </a:r>
          </a:p>
          <a:p>
            <a:r>
              <a:rPr lang="it-IT" b="1">
                <a:solidFill>
                  <a:srgbClr val="FF0000"/>
                </a:solidFill>
              </a:rPr>
              <a:t>Diminuzione dell’ac. urico nei tessuti, </a:t>
            </a:r>
          </a:p>
          <a:p>
            <a:r>
              <a:rPr lang="it-IT" b="1">
                <a:solidFill>
                  <a:srgbClr val="FF0000"/>
                </a:solidFill>
              </a:rPr>
              <a:t>nel plasma e nelle urine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a:xfrm>
            <a:off x="0" y="0"/>
            <a:ext cx="3240088" cy="1143000"/>
          </a:xfrm>
        </p:spPr>
        <p:txBody>
          <a:bodyPr/>
          <a:lstStyle/>
          <a:p>
            <a:pPr algn="l"/>
            <a:r>
              <a:rPr lang="it-IT" b="1">
                <a:solidFill>
                  <a:schemeClr val="bg1"/>
                </a:solidFill>
              </a:rPr>
              <a:t>Allopurinolo</a:t>
            </a:r>
          </a:p>
        </p:txBody>
      </p:sp>
      <p:sp>
        <p:nvSpPr>
          <p:cNvPr id="125957" name="Text Box 5"/>
          <p:cNvSpPr txBox="1">
            <a:spLocks noChangeArrowheads="1"/>
          </p:cNvSpPr>
          <p:nvPr/>
        </p:nvSpPr>
        <p:spPr bwMode="auto">
          <a:xfrm>
            <a:off x="231775" y="1793875"/>
            <a:ext cx="8588375" cy="1800225"/>
          </a:xfrm>
          <a:prstGeom prst="rect">
            <a:avLst/>
          </a:prstGeom>
          <a:noFill/>
          <a:ln w="9525">
            <a:noFill/>
            <a:miter lim="800000"/>
            <a:headEnd/>
            <a:tailEnd/>
          </a:ln>
          <a:effectLst/>
        </p:spPr>
        <p:txBody>
          <a:bodyPr>
            <a:spAutoFit/>
          </a:bodyPr>
          <a:lstStyle/>
          <a:p>
            <a:pPr algn="just"/>
            <a:r>
              <a:rPr lang="it-IT" sz="2800" b="1">
                <a:solidFill>
                  <a:srgbClr val="FFFF00"/>
                </a:solidFill>
              </a:rPr>
              <a:t>L’allopurinolo è il farmaco di prima scelta nel trattamento a lungo termine della gotta, ma è inefficace per il trattamento dell’attacco acuto, anzi lo peggiora</a:t>
            </a:r>
          </a:p>
        </p:txBody>
      </p:sp>
      <p:sp>
        <p:nvSpPr>
          <p:cNvPr id="125959" name="Text Box 7"/>
          <p:cNvSpPr txBox="1">
            <a:spLocks noChangeArrowheads="1"/>
          </p:cNvSpPr>
          <p:nvPr/>
        </p:nvSpPr>
        <p:spPr bwMode="auto">
          <a:xfrm>
            <a:off x="2268538" y="4652963"/>
            <a:ext cx="4179887" cy="579437"/>
          </a:xfrm>
          <a:prstGeom prst="rect">
            <a:avLst/>
          </a:prstGeom>
          <a:noFill/>
          <a:ln w="9525">
            <a:noFill/>
            <a:miter lim="800000"/>
            <a:headEnd/>
            <a:tailEnd/>
          </a:ln>
          <a:effectLst/>
        </p:spPr>
        <p:txBody>
          <a:bodyPr wrap="none">
            <a:spAutoFit/>
          </a:bodyPr>
          <a:lstStyle/>
          <a:p>
            <a:r>
              <a:rPr lang="it-IT" sz="3200" b="1">
                <a:solidFill>
                  <a:srgbClr val="FFFF00"/>
                </a:solidFill>
              </a:rPr>
              <a:t>FANS per la fase acuta</a:t>
            </a:r>
          </a:p>
        </p:txBody>
      </p:sp>
      <p:sp>
        <p:nvSpPr>
          <p:cNvPr id="125960" name="AutoShape 8"/>
          <p:cNvSpPr>
            <a:spLocks noChangeArrowheads="1"/>
          </p:cNvSpPr>
          <p:nvPr/>
        </p:nvSpPr>
        <p:spPr bwMode="auto">
          <a:xfrm>
            <a:off x="4140200" y="3500438"/>
            <a:ext cx="485775" cy="976312"/>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a:xfrm>
            <a:off x="0" y="0"/>
            <a:ext cx="3419475" cy="1143000"/>
          </a:xfrm>
        </p:spPr>
        <p:txBody>
          <a:bodyPr/>
          <a:lstStyle/>
          <a:p>
            <a:pPr algn="l"/>
            <a:r>
              <a:rPr lang="it-IT" b="1">
                <a:solidFill>
                  <a:schemeClr val="bg1"/>
                </a:solidFill>
              </a:rPr>
              <a:t>Allopurinolo</a:t>
            </a:r>
          </a:p>
        </p:txBody>
      </p:sp>
      <p:sp>
        <p:nvSpPr>
          <p:cNvPr id="128005" name="Text Box 5"/>
          <p:cNvSpPr txBox="1">
            <a:spLocks noChangeArrowheads="1"/>
          </p:cNvSpPr>
          <p:nvPr/>
        </p:nvSpPr>
        <p:spPr bwMode="auto">
          <a:xfrm>
            <a:off x="323528" y="1052736"/>
            <a:ext cx="6232525" cy="3502025"/>
          </a:xfrm>
          <a:prstGeom prst="rect">
            <a:avLst/>
          </a:prstGeom>
          <a:noFill/>
          <a:ln w="9525">
            <a:noFill/>
            <a:miter lim="800000"/>
            <a:headEnd/>
            <a:tailEnd/>
          </a:ln>
          <a:effectLst/>
        </p:spPr>
        <p:txBody>
          <a:bodyPr wrap="none">
            <a:spAutoFit/>
          </a:bodyPr>
          <a:lstStyle/>
          <a:p>
            <a:r>
              <a:rPr lang="it-IT" sz="2800" b="1" dirty="0">
                <a:solidFill>
                  <a:srgbClr val="FFFF00"/>
                </a:solidFill>
              </a:rPr>
              <a:t>Farmacocinetica</a:t>
            </a:r>
          </a:p>
          <a:p>
            <a:endParaRPr lang="it-IT" sz="2800" b="1" dirty="0">
              <a:solidFill>
                <a:srgbClr val="FFFF00"/>
              </a:solidFill>
            </a:endParaRPr>
          </a:p>
          <a:p>
            <a:r>
              <a:rPr lang="it-IT" b="1" dirty="0">
                <a:solidFill>
                  <a:srgbClr val="FFFF00"/>
                </a:solidFill>
              </a:rPr>
              <a:t>Somministrazione per OS</a:t>
            </a:r>
          </a:p>
          <a:p>
            <a:endParaRPr lang="it-IT" b="1" dirty="0">
              <a:solidFill>
                <a:srgbClr val="FFFF00"/>
              </a:solidFill>
            </a:endParaRPr>
          </a:p>
          <a:p>
            <a:r>
              <a:rPr lang="it-IT" b="1" dirty="0">
                <a:solidFill>
                  <a:srgbClr val="FFFF00"/>
                </a:solidFill>
              </a:rPr>
              <a:t>Emivita 2-3h </a:t>
            </a:r>
          </a:p>
          <a:p>
            <a:endParaRPr lang="it-IT" b="1" dirty="0">
              <a:solidFill>
                <a:srgbClr val="FFFF00"/>
              </a:solidFill>
            </a:endParaRPr>
          </a:p>
          <a:p>
            <a:r>
              <a:rPr lang="it-IT" b="1" dirty="0">
                <a:solidFill>
                  <a:srgbClr val="FFFF00"/>
                </a:solidFill>
              </a:rPr>
              <a:t>Metabolita: </a:t>
            </a:r>
            <a:r>
              <a:rPr lang="it-IT" b="1" dirty="0" err="1">
                <a:solidFill>
                  <a:srgbClr val="FFFF00"/>
                </a:solidFill>
              </a:rPr>
              <a:t>alloxantina</a:t>
            </a:r>
            <a:r>
              <a:rPr lang="it-IT" b="1" dirty="0">
                <a:solidFill>
                  <a:srgbClr val="FFFF00"/>
                </a:solidFill>
              </a:rPr>
              <a:t> (emivita circa 18-30 h)</a:t>
            </a:r>
          </a:p>
          <a:p>
            <a:endParaRPr lang="it-IT" b="1" dirty="0">
              <a:solidFill>
                <a:srgbClr val="FFFF00"/>
              </a:solidFill>
            </a:endParaRPr>
          </a:p>
          <a:p>
            <a:r>
              <a:rPr lang="it-IT" b="1" dirty="0">
                <a:solidFill>
                  <a:srgbClr val="FFFF00"/>
                </a:solidFill>
              </a:rPr>
              <a:t>Escreto per via renale</a:t>
            </a:r>
          </a:p>
        </p:txBody>
      </p:sp>
      <p:sp>
        <p:nvSpPr>
          <p:cNvPr id="5" name="Text Box 5"/>
          <p:cNvSpPr txBox="1">
            <a:spLocks noChangeArrowheads="1"/>
          </p:cNvSpPr>
          <p:nvPr/>
        </p:nvSpPr>
        <p:spPr bwMode="auto">
          <a:xfrm>
            <a:off x="3707904" y="3429000"/>
            <a:ext cx="5344092" cy="3170099"/>
          </a:xfrm>
          <a:prstGeom prst="rect">
            <a:avLst/>
          </a:prstGeom>
          <a:noFill/>
          <a:ln w="9525">
            <a:noFill/>
            <a:miter lim="800000"/>
            <a:headEnd/>
            <a:tailEnd/>
          </a:ln>
          <a:effectLst/>
        </p:spPr>
        <p:txBody>
          <a:bodyPr wrap="none">
            <a:spAutoFit/>
          </a:bodyPr>
          <a:lstStyle/>
          <a:p>
            <a:r>
              <a:rPr lang="it-IT" sz="2000" b="1" dirty="0">
                <a:solidFill>
                  <a:schemeClr val="bg1"/>
                </a:solidFill>
              </a:rPr>
              <a:t>EFFETTI COLLATERALI</a:t>
            </a:r>
          </a:p>
          <a:p>
            <a:endParaRPr lang="it-IT" sz="2000" b="1" dirty="0">
              <a:solidFill>
                <a:schemeClr val="bg1"/>
              </a:solidFill>
            </a:endParaRPr>
          </a:p>
          <a:p>
            <a:r>
              <a:rPr lang="it-IT" sz="2000" b="1" dirty="0">
                <a:solidFill>
                  <a:schemeClr val="bg1"/>
                </a:solidFill>
              </a:rPr>
              <a:t>Disturbi gastrointestinali</a:t>
            </a:r>
          </a:p>
          <a:p>
            <a:endParaRPr lang="it-IT" sz="2000" b="1" dirty="0">
              <a:solidFill>
                <a:schemeClr val="bg1"/>
              </a:solidFill>
            </a:endParaRPr>
          </a:p>
          <a:p>
            <a:r>
              <a:rPr lang="it-IT" sz="2000" b="1" dirty="0">
                <a:solidFill>
                  <a:schemeClr val="bg1"/>
                </a:solidFill>
              </a:rPr>
              <a:t>Attacchi acuti di gotta (fase iniziale della terapia)</a:t>
            </a:r>
          </a:p>
          <a:p>
            <a:endParaRPr lang="it-IT" sz="2000" b="1" dirty="0">
              <a:solidFill>
                <a:schemeClr val="bg1"/>
              </a:solidFill>
            </a:endParaRPr>
          </a:p>
          <a:p>
            <a:r>
              <a:rPr lang="it-IT" sz="2000" b="1" dirty="0">
                <a:solidFill>
                  <a:schemeClr val="bg1"/>
                </a:solidFill>
              </a:rPr>
              <a:t>INTERAZIONE</a:t>
            </a:r>
          </a:p>
          <a:p>
            <a:endParaRPr lang="it-IT" sz="2000" b="1" dirty="0">
              <a:solidFill>
                <a:schemeClr val="bg1"/>
              </a:solidFill>
            </a:endParaRPr>
          </a:p>
          <a:p>
            <a:r>
              <a:rPr lang="it-IT" sz="2000" b="1" dirty="0">
                <a:solidFill>
                  <a:schemeClr val="bg1"/>
                </a:solidFill>
              </a:rPr>
              <a:t>Aumento attività anticoagulanti orali </a:t>
            </a:r>
          </a:p>
          <a:p>
            <a:r>
              <a:rPr lang="it-IT" sz="2000" b="1" dirty="0">
                <a:solidFill>
                  <a:schemeClr val="bg1"/>
                </a:solidFill>
              </a:rPr>
              <a:t>(interazione metabolica)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755576" y="0"/>
            <a:ext cx="7848600" cy="830997"/>
          </a:xfrm>
          <a:prstGeom prst="rect">
            <a:avLst/>
          </a:prstGeom>
          <a:solidFill>
            <a:schemeClr val="accent1">
              <a:lumMod val="20000"/>
              <a:lumOff val="80000"/>
            </a:schemeClr>
          </a:solidFill>
          <a:ln w="9525">
            <a:noFill/>
            <a:miter lim="800000"/>
            <a:headEnd/>
            <a:tailEnd/>
          </a:ln>
          <a:effectLst/>
        </p:spPr>
        <p:txBody>
          <a:bodyPr>
            <a:spAutoFit/>
          </a:bodyPr>
          <a:lstStyle/>
          <a:p>
            <a:pPr algn="ctr"/>
            <a:r>
              <a:rPr lang="it-IT" sz="2400" b="1" dirty="0">
                <a:solidFill>
                  <a:srgbClr val="FFFF00"/>
                </a:solidFill>
                <a:effectLst>
                  <a:outerShdw blurRad="38100" dist="38100" dir="2700000" algn="tl">
                    <a:srgbClr val="000000"/>
                  </a:outerShdw>
                </a:effectLst>
              </a:rPr>
              <a:t>Gli steroidi di sintesi utilizzati in farmacologia sono </a:t>
            </a:r>
            <a:r>
              <a:rPr lang="it-IT" sz="2400" b="1" dirty="0" err="1">
                <a:solidFill>
                  <a:srgbClr val="FFFF00"/>
                </a:solidFill>
                <a:effectLst>
                  <a:outerShdw blurRad="38100" dist="38100" dir="2700000" algn="tl">
                    <a:srgbClr val="000000"/>
                  </a:outerShdw>
                </a:effectLst>
              </a:rPr>
              <a:t>glucocorticoidi</a:t>
            </a:r>
            <a:endParaRPr lang="it-IT" sz="2400" b="1" dirty="0">
              <a:solidFill>
                <a:srgbClr val="FFFF00"/>
              </a:solidFill>
              <a:effectLst>
                <a:outerShdw blurRad="38100" dist="38100" dir="2700000" algn="tl">
                  <a:srgbClr val="000000"/>
                </a:outerShdw>
              </a:effectLst>
            </a:endParaRPr>
          </a:p>
        </p:txBody>
      </p:sp>
      <p:sp>
        <p:nvSpPr>
          <p:cNvPr id="190469" name="Rectangle 5"/>
          <p:cNvSpPr>
            <a:spLocks noChangeArrowheads="1"/>
          </p:cNvSpPr>
          <p:nvPr/>
        </p:nvSpPr>
        <p:spPr bwMode="auto">
          <a:xfrm>
            <a:off x="468313" y="1052513"/>
            <a:ext cx="2014537" cy="396875"/>
          </a:xfrm>
          <a:prstGeom prst="rect">
            <a:avLst/>
          </a:prstGeom>
          <a:noFill/>
          <a:ln w="9525">
            <a:noFill/>
            <a:miter lim="800000"/>
            <a:headEnd/>
            <a:tailEnd/>
          </a:ln>
          <a:effectLst/>
        </p:spPr>
        <p:txBody>
          <a:bodyPr wrap="none">
            <a:spAutoFit/>
          </a:bodyPr>
          <a:lstStyle/>
          <a:p>
            <a:r>
              <a:rPr lang="it-IT" sz="2000" b="1" dirty="0">
                <a:solidFill>
                  <a:srgbClr val="FFFF00"/>
                </a:solidFill>
                <a:latin typeface="Arial" pitchFamily="34" charset="0"/>
              </a:rPr>
              <a:t>Effetti biologici</a:t>
            </a:r>
          </a:p>
        </p:txBody>
      </p:sp>
      <p:sp>
        <p:nvSpPr>
          <p:cNvPr id="190470" name="Rectangle 6"/>
          <p:cNvSpPr>
            <a:spLocks noChangeArrowheads="1"/>
          </p:cNvSpPr>
          <p:nvPr/>
        </p:nvSpPr>
        <p:spPr bwMode="auto">
          <a:xfrm>
            <a:off x="684213" y="1989138"/>
            <a:ext cx="2649537" cy="396875"/>
          </a:xfrm>
          <a:prstGeom prst="rect">
            <a:avLst/>
          </a:prstGeom>
          <a:noFill/>
          <a:ln w="9525">
            <a:noFill/>
            <a:miter lim="800000"/>
            <a:headEnd/>
            <a:tailEnd/>
          </a:ln>
          <a:effectLst/>
        </p:spPr>
        <p:txBody>
          <a:bodyPr wrap="none">
            <a:spAutoFit/>
          </a:bodyPr>
          <a:lstStyle/>
          <a:p>
            <a:r>
              <a:rPr lang="it-IT" sz="2000" b="1">
                <a:solidFill>
                  <a:srgbClr val="FFFF00"/>
                </a:solidFill>
                <a:latin typeface="Arial" pitchFamily="34" charset="0"/>
              </a:rPr>
              <a:t>sistema immunitario</a:t>
            </a:r>
          </a:p>
        </p:txBody>
      </p:sp>
      <p:sp>
        <p:nvSpPr>
          <p:cNvPr id="190471" name="Rectangle 7"/>
          <p:cNvSpPr>
            <a:spLocks noChangeArrowheads="1"/>
          </p:cNvSpPr>
          <p:nvPr/>
        </p:nvSpPr>
        <p:spPr bwMode="auto">
          <a:xfrm>
            <a:off x="4716463" y="1700213"/>
            <a:ext cx="2214562" cy="825500"/>
          </a:xfrm>
          <a:prstGeom prst="rect">
            <a:avLst/>
          </a:prstGeom>
          <a:noFill/>
          <a:ln w="9525">
            <a:noFill/>
            <a:miter lim="800000"/>
            <a:headEnd/>
            <a:tailEnd/>
          </a:ln>
          <a:effectLst/>
        </p:spPr>
        <p:txBody>
          <a:bodyPr>
            <a:spAutoFit/>
          </a:bodyPr>
          <a:lstStyle/>
          <a:p>
            <a:r>
              <a:rPr lang="it-IT" sz="1600" b="1">
                <a:solidFill>
                  <a:schemeClr val="bg1"/>
                </a:solidFill>
              </a:rPr>
              <a:t>flogosi</a:t>
            </a:r>
          </a:p>
          <a:p>
            <a:endParaRPr lang="it-IT" sz="1600" b="1">
              <a:solidFill>
                <a:schemeClr val="bg1"/>
              </a:solidFill>
            </a:endParaRPr>
          </a:p>
          <a:p>
            <a:r>
              <a:rPr lang="it-IT" sz="1600" b="1">
                <a:solidFill>
                  <a:schemeClr val="bg1"/>
                </a:solidFill>
              </a:rPr>
              <a:t>risposta immunitaria</a:t>
            </a:r>
          </a:p>
        </p:txBody>
      </p:sp>
      <p:sp>
        <p:nvSpPr>
          <p:cNvPr id="190472" name="AutoShape 8"/>
          <p:cNvSpPr>
            <a:spLocks noChangeArrowheads="1"/>
          </p:cNvSpPr>
          <p:nvPr/>
        </p:nvSpPr>
        <p:spPr bwMode="auto">
          <a:xfrm>
            <a:off x="1763713" y="2636838"/>
            <a:ext cx="4321175" cy="733425"/>
          </a:xfrm>
          <a:prstGeom prst="curvedUpArrow">
            <a:avLst>
              <a:gd name="adj1" fmla="val 117835"/>
              <a:gd name="adj2" fmla="val 235671"/>
              <a:gd name="adj3" fmla="val 33333"/>
            </a:avLst>
          </a:prstGeom>
          <a:solidFill>
            <a:schemeClr val="accent1"/>
          </a:solidFill>
          <a:ln w="9525">
            <a:solidFill>
              <a:schemeClr val="tx1"/>
            </a:solidFill>
            <a:miter lim="800000"/>
            <a:headEnd/>
            <a:tailEnd/>
          </a:ln>
          <a:effectLst/>
        </p:spPr>
        <p:txBody>
          <a:bodyPr wrap="none" anchor="ctr"/>
          <a:lstStyle/>
          <a:p>
            <a:endParaRPr lang="it-IT"/>
          </a:p>
        </p:txBody>
      </p:sp>
      <p:sp>
        <p:nvSpPr>
          <p:cNvPr id="190473" name="Rectangle 9"/>
          <p:cNvSpPr>
            <a:spLocks noChangeArrowheads="1"/>
          </p:cNvSpPr>
          <p:nvPr/>
        </p:nvSpPr>
        <p:spPr bwMode="auto">
          <a:xfrm>
            <a:off x="827088" y="3933825"/>
            <a:ext cx="2441575" cy="396875"/>
          </a:xfrm>
          <a:prstGeom prst="rect">
            <a:avLst/>
          </a:prstGeom>
          <a:noFill/>
          <a:ln w="9525">
            <a:noFill/>
            <a:miter lim="800000"/>
            <a:headEnd/>
            <a:tailEnd/>
          </a:ln>
          <a:effectLst/>
        </p:spPr>
        <p:txBody>
          <a:bodyPr wrap="none">
            <a:spAutoFit/>
          </a:bodyPr>
          <a:lstStyle/>
          <a:p>
            <a:r>
              <a:rPr lang="it-IT" sz="2000" b="1">
                <a:solidFill>
                  <a:srgbClr val="FFFF00"/>
                </a:solidFill>
                <a:latin typeface="Arial" pitchFamily="34" charset="0"/>
              </a:rPr>
              <a:t>tessuto connettivo</a:t>
            </a:r>
          </a:p>
        </p:txBody>
      </p:sp>
      <p:sp>
        <p:nvSpPr>
          <p:cNvPr id="190474" name="Rectangle 10"/>
          <p:cNvSpPr>
            <a:spLocks noChangeArrowheads="1"/>
          </p:cNvSpPr>
          <p:nvPr/>
        </p:nvSpPr>
        <p:spPr bwMode="auto">
          <a:xfrm>
            <a:off x="4787900" y="3860800"/>
            <a:ext cx="3841750" cy="336550"/>
          </a:xfrm>
          <a:prstGeom prst="rect">
            <a:avLst/>
          </a:prstGeom>
          <a:noFill/>
          <a:ln w="9525">
            <a:noFill/>
            <a:miter lim="800000"/>
            <a:headEnd/>
            <a:tailEnd/>
          </a:ln>
          <a:effectLst/>
        </p:spPr>
        <p:txBody>
          <a:bodyPr wrap="none">
            <a:spAutoFit/>
          </a:bodyPr>
          <a:lstStyle/>
          <a:p>
            <a:r>
              <a:rPr lang="it-IT" sz="1600" b="1">
                <a:solidFill>
                  <a:schemeClr val="bg1"/>
                </a:solidFill>
              </a:rPr>
              <a:t>Fibroblasti: flogosi - risposta immunitaria</a:t>
            </a:r>
          </a:p>
        </p:txBody>
      </p:sp>
      <p:sp>
        <p:nvSpPr>
          <p:cNvPr id="190475" name="AutoShape 11"/>
          <p:cNvSpPr>
            <a:spLocks noChangeArrowheads="1"/>
          </p:cNvSpPr>
          <p:nvPr/>
        </p:nvSpPr>
        <p:spPr bwMode="auto">
          <a:xfrm>
            <a:off x="1763713" y="4652963"/>
            <a:ext cx="4321175" cy="733425"/>
          </a:xfrm>
          <a:prstGeom prst="curvedUpArrow">
            <a:avLst>
              <a:gd name="adj1" fmla="val 117835"/>
              <a:gd name="adj2" fmla="val 235671"/>
              <a:gd name="adj3" fmla="val 33333"/>
            </a:avLst>
          </a:prstGeom>
          <a:solidFill>
            <a:schemeClr val="accent1"/>
          </a:solidFill>
          <a:ln w="9525">
            <a:solidFill>
              <a:schemeClr val="tx1"/>
            </a:solidFill>
            <a:miter lim="800000"/>
            <a:headEnd/>
            <a:tailEnd/>
          </a:ln>
          <a:effectLst/>
        </p:spPr>
        <p:txBody>
          <a:bodyPr wrap="none" anchor="ctr"/>
          <a:lstStyle/>
          <a:p>
            <a:endParaRPr lang="it-IT"/>
          </a:p>
        </p:txBody>
      </p:sp>
      <p:sp>
        <p:nvSpPr>
          <p:cNvPr id="190476" name="AutoShape 12"/>
          <p:cNvSpPr>
            <a:spLocks noChangeArrowheads="1"/>
          </p:cNvSpPr>
          <p:nvPr/>
        </p:nvSpPr>
        <p:spPr bwMode="auto">
          <a:xfrm>
            <a:off x="5651500" y="1628775"/>
            <a:ext cx="215900" cy="431800"/>
          </a:xfrm>
          <a:prstGeom prst="downArrow">
            <a:avLst>
              <a:gd name="adj1" fmla="val 50000"/>
              <a:gd name="adj2" fmla="val 50000"/>
            </a:avLst>
          </a:prstGeom>
          <a:solidFill>
            <a:schemeClr val="accent1"/>
          </a:solidFill>
          <a:ln w="9525">
            <a:solidFill>
              <a:schemeClr val="tx1"/>
            </a:solidFill>
            <a:miter lim="800000"/>
            <a:headEnd/>
            <a:tailEnd/>
          </a:ln>
          <a:effectLst/>
        </p:spPr>
        <p:txBody>
          <a:bodyPr vert="eaVert" wrap="none" anchor="ctr"/>
          <a:lstStyle/>
          <a:p>
            <a:endParaRPr lang="it-IT"/>
          </a:p>
        </p:txBody>
      </p:sp>
      <p:sp>
        <p:nvSpPr>
          <p:cNvPr id="190477" name="AutoShape 13"/>
          <p:cNvSpPr>
            <a:spLocks noChangeArrowheads="1"/>
          </p:cNvSpPr>
          <p:nvPr/>
        </p:nvSpPr>
        <p:spPr bwMode="auto">
          <a:xfrm>
            <a:off x="6732588" y="2205038"/>
            <a:ext cx="215900" cy="431800"/>
          </a:xfrm>
          <a:prstGeom prst="downArrow">
            <a:avLst>
              <a:gd name="adj1" fmla="val 50000"/>
              <a:gd name="adj2" fmla="val 50000"/>
            </a:avLst>
          </a:prstGeom>
          <a:solidFill>
            <a:schemeClr val="accent1"/>
          </a:solidFill>
          <a:ln w="9525">
            <a:solidFill>
              <a:schemeClr val="tx1"/>
            </a:solidFill>
            <a:miter lim="800000"/>
            <a:headEnd/>
            <a:tailEnd/>
          </a:ln>
          <a:effectLst/>
        </p:spPr>
        <p:txBody>
          <a:bodyPr vert="eaVert" wrap="none" anchor="ctr"/>
          <a:lstStyle/>
          <a:p>
            <a:endParaRPr lang="it-IT"/>
          </a:p>
        </p:txBody>
      </p:sp>
      <p:sp>
        <p:nvSpPr>
          <p:cNvPr id="190478" name="AutoShape 14"/>
          <p:cNvSpPr>
            <a:spLocks noChangeArrowheads="1"/>
          </p:cNvSpPr>
          <p:nvPr/>
        </p:nvSpPr>
        <p:spPr bwMode="auto">
          <a:xfrm>
            <a:off x="8532813" y="3860800"/>
            <a:ext cx="215900" cy="431800"/>
          </a:xfrm>
          <a:prstGeom prst="downArrow">
            <a:avLst>
              <a:gd name="adj1" fmla="val 50000"/>
              <a:gd name="adj2" fmla="val 50000"/>
            </a:avLst>
          </a:prstGeom>
          <a:solidFill>
            <a:schemeClr val="accent1"/>
          </a:solidFill>
          <a:ln w="9525">
            <a:solidFill>
              <a:schemeClr val="tx1"/>
            </a:solidFill>
            <a:miter lim="800000"/>
            <a:headEnd/>
            <a:tailEnd/>
          </a:ln>
          <a:effectLst/>
        </p:spPr>
        <p:txBody>
          <a:bodyPr vert="eaVert" wrap="none" anchor="ctr"/>
          <a:lstStyle/>
          <a:p>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3030" t="9526" r="3030"/>
          <a:stretch>
            <a:fillRect/>
          </a:stretch>
        </p:blipFill>
        <p:spPr>
          <a:xfrm>
            <a:off x="323528" y="548680"/>
            <a:ext cx="8589844" cy="58513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3030" r="4041" b="23338"/>
          <a:stretch>
            <a:fillRect/>
          </a:stretch>
        </p:blipFill>
        <p:spPr>
          <a:xfrm>
            <a:off x="323528" y="620688"/>
            <a:ext cx="8497379" cy="4958047"/>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3186</Words>
  <Application>Microsoft Office PowerPoint</Application>
  <PresentationFormat>Presentazione su schermo (4:3)</PresentationFormat>
  <Paragraphs>487</Paragraphs>
  <Slides>67</Slides>
  <Notes>1</Notes>
  <HiddenSlides>0</HiddenSlides>
  <MMClips>0</MMClips>
  <ScaleCrop>false</ScaleCrop>
  <HeadingPairs>
    <vt:vector size="4" baseType="variant">
      <vt:variant>
        <vt:lpstr>Tema</vt:lpstr>
      </vt:variant>
      <vt:variant>
        <vt:i4>1</vt:i4>
      </vt:variant>
      <vt:variant>
        <vt:lpstr>Titoli diapositive</vt:lpstr>
      </vt:variant>
      <vt:variant>
        <vt:i4>67</vt:i4>
      </vt:variant>
    </vt:vector>
  </HeadingPairs>
  <TitlesOfParts>
    <vt:vector size="6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AZIONE ANTINFIAMMATORIA</vt:lpstr>
      <vt:lpstr>Diapositiva 19</vt:lpstr>
      <vt:lpstr>Diapositiva 20</vt:lpstr>
      <vt:lpstr>Diapositiva 21</vt:lpstr>
      <vt:lpstr>Diapositiva 22</vt:lpstr>
      <vt:lpstr>Diapositiva 23</vt:lpstr>
      <vt:lpstr>Diapositiva 24</vt:lpstr>
      <vt:lpstr>Diapositiva 25</vt:lpstr>
      <vt:lpstr>Diapositiva 26</vt:lpstr>
      <vt:lpstr>Diapositiva 27</vt:lpstr>
      <vt:lpstr>Glucocorticoidi</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DMARDS Disease modifying antireumatoid drugs</vt:lpstr>
      <vt:lpstr>Composti dell’oro</vt:lpstr>
      <vt:lpstr>PENICILLAMINA</vt:lpstr>
      <vt:lpstr>PENICILLAMINA</vt:lpstr>
      <vt:lpstr>SULFASALAZINA</vt:lpstr>
      <vt:lpstr>Clorchina o idrossiclorchina</vt:lpstr>
      <vt:lpstr>Clorchina: meccanismo d’azione</vt:lpstr>
      <vt:lpstr>Clorchina</vt:lpstr>
      <vt:lpstr>Immunosoppressori</vt:lpstr>
      <vt:lpstr>La ciclosporina</vt:lpstr>
      <vt:lpstr>Ciclofosfamide</vt:lpstr>
      <vt:lpstr>Azatioprina</vt:lpstr>
      <vt:lpstr>Metotressato</vt:lpstr>
      <vt:lpstr>Diapositiva 55</vt:lpstr>
      <vt:lpstr>Diapositiva 56</vt:lpstr>
      <vt:lpstr>Diapositiva 57</vt:lpstr>
      <vt:lpstr>Diapositiva 58</vt:lpstr>
      <vt:lpstr>Diapositiva 59</vt:lpstr>
      <vt:lpstr>Diapositiva 60</vt:lpstr>
      <vt:lpstr>Diapositiva 61</vt:lpstr>
      <vt:lpstr>Diapositiva 62</vt:lpstr>
      <vt:lpstr>Farmaci utilizzati nella gotta</vt:lpstr>
      <vt:lpstr>Farmaci utilizzati nella gotta</vt:lpstr>
      <vt:lpstr>Allopurinolo</vt:lpstr>
      <vt:lpstr>Allopurinolo</vt:lpstr>
      <vt:lpstr>Allopurinolo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Proprietario</cp:lastModifiedBy>
  <cp:revision>26</cp:revision>
  <dcterms:modified xsi:type="dcterms:W3CDTF">2016-11-22T18:37:10Z</dcterms:modified>
</cp:coreProperties>
</file>