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E7C3A-020A-4BBE-B1C3-64EF85A2EB44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A201-AE37-450B-B690-05B095B2BF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22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C84BB-F240-4053-BA9B-08F48FC346E0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 smtClean="0"/>
              <a:t>Si osservano diastereoselettività molto elevate non spiegabili solamente attraverso effetti sterici</a:t>
            </a: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32889-CF27-4602-8941-5E015CFF90DE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6304C8-593C-4662-96AA-B8580B53AC18}" type="slidenum">
              <a:rPr lang="it-IT" altLang="it-IT"/>
              <a:pPr eaLnBrk="1" hangingPunct="1"/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6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09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9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4B49-AB25-4CB8-935F-15F09D2E26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9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EF2D-4D40-4177-95F8-8A515E8BFF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03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4153-818D-4DB7-889C-E56A9EF372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70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42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9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5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98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9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7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7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CCD9-3597-405E-823E-A24B3C266FBE}" type="datetimeFigureOut">
              <a:rPr lang="it-IT" smtClean="0"/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099B-873A-43E4-87EF-A1FDD0BF40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11" Type="http://schemas.openxmlformats.org/officeDocument/2006/relationships/image" Target="../media/image36.e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3.emf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/>
              <a:t>REAZIONI DI COMPOSTI CARBONILICI: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 smtClean="0"/>
              <a:t>ADDIZIONI </a:t>
            </a:r>
            <a:r>
              <a:rPr lang="it-IT" altLang="it-IT" sz="3600" dirty="0"/>
              <a:t>NUCLEOFILE AL CARBONILE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7363" y="2060575"/>
            <a:ext cx="8208962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ADDIZIONI DIASTEREOSELETTIVE AL C=O</a:t>
            </a:r>
          </a:p>
          <a:p>
            <a:pPr>
              <a:defRPr/>
            </a:pPr>
            <a:r>
              <a:rPr lang="it-IT" sz="2400" dirty="0"/>
              <a:t>CONTROLLO DELLA STEREOCHIMICA RELATIVA</a:t>
            </a:r>
          </a:p>
          <a:p>
            <a:pPr marL="457200" indent="-457200">
              <a:buFontTx/>
              <a:buAutoNum type="arabicPeriod"/>
              <a:defRPr/>
            </a:pPr>
            <a:endParaRPr lang="it-IT" sz="2400" dirty="0"/>
          </a:p>
          <a:p>
            <a:pPr marL="342900" indent="-342900">
              <a:buFontTx/>
              <a:buAutoNum type="alphaLcPeriod"/>
              <a:defRPr/>
            </a:pPr>
            <a:r>
              <a:rPr lang="it-IT" dirty="0"/>
              <a:t>COMPOSTI CARBONILICI CICLICI:  CONTROLLO </a:t>
            </a:r>
            <a:r>
              <a:rPr lang="it-IT" b="1" dirty="0" err="1">
                <a:solidFill>
                  <a:srgbClr val="FF0000"/>
                </a:solidFill>
              </a:rPr>
              <a:t>CONTROLLO</a:t>
            </a:r>
            <a:r>
              <a:rPr lang="it-IT" b="1" dirty="0">
                <a:solidFill>
                  <a:srgbClr val="FF0000"/>
                </a:solidFill>
              </a:rPr>
              <a:t> CONFORMAZIONALE </a:t>
            </a:r>
            <a:r>
              <a:rPr lang="it-IT" dirty="0"/>
              <a:t>DELLA STEREOCHIMICA RELATIVA.</a:t>
            </a:r>
          </a:p>
          <a:p>
            <a:pPr marL="342900" indent="-342900">
              <a:buFontTx/>
              <a:buAutoNum type="alphaLcPeriod"/>
              <a:defRPr/>
            </a:pPr>
            <a:endParaRPr lang="it-IT" dirty="0"/>
          </a:p>
          <a:p>
            <a:pPr marL="342900" indent="-342900">
              <a:buFontTx/>
              <a:buAutoNum type="alphaLcPeriod"/>
              <a:defRPr/>
            </a:pPr>
            <a:r>
              <a:rPr lang="it-IT" dirty="0"/>
              <a:t>COMPOSTI CARBONILICI ACICLICI: CONTROLLO DELLA STEREOCHIMICARELATIVA DA SUBSTRATO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-CHIRALE. MODELLO DI FELKIN AHN</a:t>
            </a:r>
          </a:p>
          <a:p>
            <a:pPr marL="342900" indent="-342900">
              <a:buFontTx/>
              <a:buAutoNum type="alphaLcPeriod"/>
              <a:defRPr/>
            </a:pPr>
            <a:endParaRPr lang="it-IT" dirty="0"/>
          </a:p>
          <a:p>
            <a:pPr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12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95375"/>
            <a:ext cx="7667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188913"/>
            <a:ext cx="8353425" cy="719137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Traiettoria di Burgi - Dunitz</a:t>
            </a:r>
          </a:p>
        </p:txBody>
      </p:sp>
    </p:spTree>
    <p:extLst>
      <p:ext uri="{BB962C8B-B14F-4D97-AF65-F5344CB8AC3E}">
        <p14:creationId xmlns:p14="http://schemas.microsoft.com/office/powerpoint/2010/main" val="7525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395288" y="404813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graphicFrame>
        <p:nvGraphicFramePr>
          <p:cNvPr id="12291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1079500" y="2311400"/>
          <a:ext cx="6553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S ChemDraw Drawing" r:id="rId3" imgW="4881372" imgH="1336548" progId="ChemDraw.Document.6.0">
                  <p:embed/>
                </p:oleObj>
              </mc:Choice>
              <mc:Fallback>
                <p:oleObj name="CS ChemDraw Drawing" r:id="rId3" imgW="4881372" imgH="13365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311400"/>
                        <a:ext cx="6553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0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331913" y="2060575"/>
            <a:ext cx="6840537" cy="3529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graphicFrame>
        <p:nvGraphicFramePr>
          <p:cNvPr id="13316" name="Oggetto 2"/>
          <p:cNvGraphicFramePr>
            <a:graphicFrameLocks noChangeAspect="1"/>
          </p:cNvGraphicFramePr>
          <p:nvPr/>
        </p:nvGraphicFramePr>
        <p:xfrm>
          <a:off x="1487488" y="2593975"/>
          <a:ext cx="6529387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S ChemDraw Drawing" r:id="rId3" imgW="4719828" imgH="1780032" progId="ChemDraw.Document.6.0">
                  <p:embed/>
                </p:oleObj>
              </mc:Choice>
              <mc:Fallback>
                <p:oleObj name="CS ChemDraw Drawing" r:id="rId3" imgW="4719828" imgH="17800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593975"/>
                        <a:ext cx="6529387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1773238"/>
            <a:ext cx="6553200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graphicFrame>
        <p:nvGraphicFramePr>
          <p:cNvPr id="14340" name="Oggetto 2"/>
          <p:cNvGraphicFramePr>
            <a:graphicFrameLocks noChangeAspect="1"/>
          </p:cNvGraphicFramePr>
          <p:nvPr/>
        </p:nvGraphicFramePr>
        <p:xfrm>
          <a:off x="1403350" y="2133600"/>
          <a:ext cx="64944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S ChemDraw Drawing" r:id="rId4" imgW="5793840" imgH="2312640" progId="ChemDraw.Document.6.0">
                  <p:embed/>
                </p:oleObj>
              </mc:Choice>
              <mc:Fallback>
                <p:oleObj name="CS ChemDraw Drawing" r:id="rId4" imgW="5793840" imgH="2312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3600"/>
                        <a:ext cx="64944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9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97000"/>
            <a:ext cx="7132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388" y="3716338"/>
            <a:ext cx="85693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b="1" dirty="0"/>
              <a:t>Disegnare la proiezione di Newman con il sostituente Large </a:t>
            </a:r>
            <a:r>
              <a:rPr lang="it-IT" b="1" dirty="0">
                <a:solidFill>
                  <a:srgbClr val="FF0000"/>
                </a:solidFill>
              </a:rPr>
              <a:t>L</a:t>
            </a:r>
            <a:r>
              <a:rPr lang="it-IT" b="1" dirty="0"/>
              <a:t> perpendicolare al C=O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b="1" dirty="0"/>
              <a:t>Il Nucleofilo 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</a:t>
            </a:r>
            <a:r>
              <a:rPr lang="it-IT" b="1" dirty="0"/>
              <a:t> attacca lungo la traiettoria di </a:t>
            </a:r>
            <a:r>
              <a:rPr lang="it-IT" b="1" dirty="0" err="1"/>
              <a:t>Burgi</a:t>
            </a:r>
            <a:r>
              <a:rPr lang="it-IT" b="1" dirty="0"/>
              <a:t> </a:t>
            </a:r>
            <a:r>
              <a:rPr lang="it-IT" b="1" dirty="0" err="1"/>
              <a:t>Dunitz</a:t>
            </a:r>
            <a:r>
              <a:rPr lang="it-IT" b="1" dirty="0"/>
              <a:t> eclissando il sostituente Small 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b="1" dirty="0"/>
              <a:t>Disegnare la proiezione di </a:t>
            </a:r>
            <a:r>
              <a:rPr lang="it-IT" b="1" dirty="0" err="1"/>
              <a:t>Newan</a:t>
            </a:r>
            <a:r>
              <a:rPr lang="it-IT" b="1" dirty="0"/>
              <a:t> del prodotto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b="1" dirty="0"/>
              <a:t>Riscrivere la molecola in rappresentazione normale </a:t>
            </a:r>
          </a:p>
        </p:txBody>
      </p:sp>
    </p:spTree>
    <p:extLst>
      <p:ext uri="{BB962C8B-B14F-4D97-AF65-F5344CB8AC3E}">
        <p14:creationId xmlns:p14="http://schemas.microsoft.com/office/powerpoint/2010/main" val="17325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2"/>
          <p:cNvSpPr txBox="1">
            <a:spLocks noChangeArrowheads="1"/>
          </p:cNvSpPr>
          <p:nvPr/>
        </p:nvSpPr>
        <p:spPr bwMode="auto">
          <a:xfrm>
            <a:off x="215900" y="1687513"/>
            <a:ext cx="871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LIMITI DEL MODELLO: PREDICE L’ORIENTAZIONE DELL’ ATTACCO MA NON IL </a:t>
            </a:r>
          </a:p>
          <a:p>
            <a:pPr eaLnBrk="1" hangingPunct="1"/>
            <a:r>
              <a:rPr lang="it-IT" altLang="it-IT"/>
              <a:t>GRADO DI SELETTIVITA’ CHE DIPENDE DA MOLTI FATTORI: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09825"/>
            <a:ext cx="3076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sellaDiTesto 6"/>
          <p:cNvSpPr txBox="1">
            <a:spLocks noChangeArrowheads="1"/>
          </p:cNvSpPr>
          <p:nvPr/>
        </p:nvSpPr>
        <p:spPr bwMode="auto">
          <a:xfrm>
            <a:off x="4859338" y="2636838"/>
            <a:ext cx="299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1. Dimensioni del nucleofilo</a:t>
            </a:r>
          </a:p>
        </p:txBody>
      </p:sp>
      <p:sp>
        <p:nvSpPr>
          <p:cNvPr id="16390" name="CasellaDiTesto 7"/>
          <p:cNvSpPr txBox="1">
            <a:spLocks noChangeArrowheads="1"/>
          </p:cNvSpPr>
          <p:nvPr/>
        </p:nvSpPr>
        <p:spPr bwMode="auto">
          <a:xfrm>
            <a:off x="1187450" y="4221163"/>
            <a:ext cx="635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Diastereoselettività aumenta con le dimensioni del nucleofilo</a:t>
            </a:r>
          </a:p>
        </p:txBody>
      </p:sp>
    </p:spTree>
    <p:extLst>
      <p:ext uri="{BB962C8B-B14F-4D97-AF65-F5344CB8AC3E}">
        <p14:creationId xmlns:p14="http://schemas.microsoft.com/office/powerpoint/2010/main" val="40148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5577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sp>
        <p:nvSpPr>
          <p:cNvPr id="17412" name="CasellaDiTesto 5"/>
          <p:cNvSpPr txBox="1">
            <a:spLocks noChangeArrowheads="1"/>
          </p:cNvSpPr>
          <p:nvPr/>
        </p:nvSpPr>
        <p:spPr bwMode="auto">
          <a:xfrm>
            <a:off x="4586288" y="2244725"/>
            <a:ext cx="415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2. Dimensioni del sostituente R al C=O</a:t>
            </a:r>
          </a:p>
        </p:txBody>
      </p:sp>
      <p:sp>
        <p:nvSpPr>
          <p:cNvPr id="17413" name="CasellaDiTesto 6"/>
          <p:cNvSpPr txBox="1">
            <a:spLocks noChangeArrowheads="1"/>
          </p:cNvSpPr>
          <p:nvPr/>
        </p:nvSpPr>
        <p:spPr bwMode="auto">
          <a:xfrm>
            <a:off x="1187450" y="4221163"/>
            <a:ext cx="728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Diastereoselettività aumenta con le dimensioni del sostituente al C=O</a:t>
            </a:r>
          </a:p>
        </p:txBody>
      </p:sp>
    </p:spTree>
    <p:extLst>
      <p:ext uri="{BB962C8B-B14F-4D97-AF65-F5344CB8AC3E}">
        <p14:creationId xmlns:p14="http://schemas.microsoft.com/office/powerpoint/2010/main" val="18518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</a:t>
            </a:r>
          </a:p>
        </p:txBody>
      </p:sp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5508625" y="2244725"/>
            <a:ext cx="2312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3. Natura del metallo</a:t>
            </a:r>
          </a:p>
          <a:p>
            <a:pPr eaLnBrk="1" hangingPunct="1"/>
            <a:r>
              <a:rPr lang="it-IT" altLang="it-IT"/>
              <a:t>(o effetto sterico?)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758950"/>
            <a:ext cx="43211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155575"/>
            <a:ext cx="8964613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Effetto del sostituente Z elettronegativo in </a:t>
            </a:r>
            <a:r>
              <a:rPr lang="it-IT" altLang="it-IT" sz="2400">
                <a:latin typeface="Symbol" pitchFamily="18" charset="2"/>
              </a:rPr>
              <a:t>a</a:t>
            </a:r>
          </a:p>
        </p:txBody>
      </p:sp>
      <p:graphicFrame>
        <p:nvGraphicFramePr>
          <p:cNvPr id="19459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1924050" y="2492375"/>
          <a:ext cx="511492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S ChemDraw Drawing" r:id="rId4" imgW="4314960" imgH="1980000" progId="ChemDraw.Document.6.0">
                  <p:embed/>
                </p:oleObj>
              </mc:Choice>
              <mc:Fallback>
                <p:oleObj name="CS ChemDraw Drawing" r:id="rId4" imgW="4314960" imgH="1980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492375"/>
                        <a:ext cx="511492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CasellaDiTesto 1"/>
          <p:cNvSpPr txBox="1">
            <a:spLocks noChangeArrowheads="1"/>
          </p:cNvSpPr>
          <p:nvPr/>
        </p:nvSpPr>
        <p:spPr bwMode="auto">
          <a:xfrm>
            <a:off x="560388" y="1104900"/>
            <a:ext cx="677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/>
              <a:t>Si osservano diastereoselettività e velocità di reazione molto più elevate </a:t>
            </a:r>
          </a:p>
          <a:p>
            <a:pPr eaLnBrk="1" hangingPunct="1"/>
            <a:r>
              <a:rPr lang="it-IT" altLang="it-IT" sz="1600"/>
              <a:t>non spiegabili solamente attraverso effetti sterici</a:t>
            </a:r>
          </a:p>
          <a:p>
            <a:pPr eaLnBrk="1" hangingPunct="1"/>
            <a:r>
              <a:rPr lang="it-IT" altLang="it-IT" sz="1600"/>
              <a:t>Ci devono essere effetti elettronici</a:t>
            </a:r>
          </a:p>
        </p:txBody>
      </p:sp>
    </p:spTree>
    <p:extLst>
      <p:ext uri="{BB962C8B-B14F-4D97-AF65-F5344CB8AC3E}">
        <p14:creationId xmlns:p14="http://schemas.microsoft.com/office/powerpoint/2010/main" val="14314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5"/>
          <p:cNvSpPr txBox="1">
            <a:spLocks noChangeArrowheads="1"/>
          </p:cNvSpPr>
          <p:nvPr/>
        </p:nvSpPr>
        <p:spPr bwMode="auto">
          <a:xfrm>
            <a:off x="4848225" y="4554538"/>
            <a:ext cx="35401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se Z è perpendicolare al C=O: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Sovrapposizione del </a:t>
            </a:r>
            <a:r>
              <a:rPr lang="it-IT" altLang="it-IT" sz="1600">
                <a:latin typeface="Symbol" pitchFamily="18" charset="2"/>
              </a:rPr>
              <a:t>p</a:t>
            </a:r>
            <a:r>
              <a:rPr lang="it-IT" altLang="it-IT" sz="1600"/>
              <a:t>* del C=O 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 il </a:t>
            </a:r>
            <a:r>
              <a:rPr lang="it-IT" altLang="it-IT" sz="1600">
                <a:latin typeface="Symbol" pitchFamily="18" charset="2"/>
              </a:rPr>
              <a:t>s</a:t>
            </a:r>
            <a:r>
              <a:rPr lang="it-IT" altLang="it-IT" sz="1600"/>
              <a:t>* del C-Z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Nuovi orbitali a più bassa energia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stabilizzazione del LUMO del C=O</a:t>
            </a:r>
          </a:p>
        </p:txBody>
      </p:sp>
      <p:pic>
        <p:nvPicPr>
          <p:cNvPr id="2048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395413"/>
            <a:ext cx="15922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500438"/>
            <a:ext cx="20669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95288" y="4854575"/>
            <a:ext cx="3282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Il nucleofilo interagisce con</a:t>
            </a:r>
          </a:p>
          <a:p>
            <a:pPr>
              <a:defRPr/>
            </a:pPr>
            <a:r>
              <a:rPr lang="it-IT" dirty="0"/>
              <a:t>gli orbitali </a:t>
            </a:r>
            <a:r>
              <a:rPr lang="it-IT" dirty="0">
                <a:latin typeface="Symbol" panose="05050102010706020507" pitchFamily="18" charset="2"/>
              </a:rPr>
              <a:t>p* </a:t>
            </a:r>
            <a:r>
              <a:rPr lang="it-IT" dirty="0">
                <a:latin typeface="+mj-lt"/>
              </a:rPr>
              <a:t>del C=O (LUMO</a:t>
            </a:r>
            <a:r>
              <a:rPr lang="it-IT" dirty="0">
                <a:latin typeface="Symbol" panose="05050102010706020507" pitchFamily="18" charset="2"/>
              </a:rPr>
              <a:t>)</a:t>
            </a:r>
          </a:p>
        </p:txBody>
      </p:sp>
      <p:pic>
        <p:nvPicPr>
          <p:cNvPr id="204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294063"/>
            <a:ext cx="3876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CasellaDiTesto 9"/>
          <p:cNvSpPr txBox="1">
            <a:spLocks noChangeArrowheads="1"/>
          </p:cNvSpPr>
          <p:nvPr/>
        </p:nvSpPr>
        <p:spPr bwMode="auto">
          <a:xfrm>
            <a:off x="2211388" y="2627313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Z perpendicolare </a:t>
            </a:r>
          </a:p>
          <a:p>
            <a:pPr eaLnBrk="1" hangingPunct="1"/>
            <a:r>
              <a:rPr lang="it-IT" altLang="it-IT"/>
              <a:t>a C=O</a:t>
            </a:r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0" y="188913"/>
            <a:ext cx="8964613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Effetto del sostituente Z elettronegativo in </a:t>
            </a:r>
            <a:r>
              <a:rPr lang="it-IT" altLang="it-IT" sz="2400">
                <a:latin typeface="Symbol" pitchFamily="18" charset="2"/>
              </a:rPr>
              <a:t>a</a:t>
            </a:r>
          </a:p>
        </p:txBody>
      </p:sp>
      <p:sp>
        <p:nvSpPr>
          <p:cNvPr id="20489" name="CasellaDiTesto 17"/>
          <p:cNvSpPr txBox="1">
            <a:spLocks noChangeArrowheads="1"/>
          </p:cNvSpPr>
          <p:nvPr/>
        </p:nvSpPr>
        <p:spPr bwMode="auto">
          <a:xfrm>
            <a:off x="1549400" y="6094413"/>
            <a:ext cx="4922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Il C=O, a più bassa energia, risulta più reattivo</a:t>
            </a:r>
          </a:p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20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68313" y="115888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REAZIONI AL C sp2 DI COMPOSTI CICLICI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CONFORMAZIONALE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50825" y="5451475"/>
            <a:ext cx="828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Nucleofili poco ingombrati: NaBH</a:t>
            </a:r>
            <a:r>
              <a:rPr lang="it-IT" altLang="it-IT" sz="1800" baseline="-25000"/>
              <a:t>4</a:t>
            </a:r>
            <a:r>
              <a:rPr lang="it-IT" altLang="it-IT" sz="1800"/>
              <a:t>, LiAlH</a:t>
            </a:r>
            <a:r>
              <a:rPr lang="it-IT" altLang="it-IT" sz="1800" baseline="-25000"/>
              <a:t>4</a:t>
            </a:r>
            <a:r>
              <a:rPr lang="it-IT" altLang="it-IT" sz="1800"/>
              <a:t>  PREFERITO L’ATTACCO ASSIALE,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CHE PORTA AL PRODOTTO PIU’ STABILE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50825" y="6015038"/>
            <a:ext cx="8853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Nucleofili ingombrati: LiB(s-Bu)</a:t>
            </a:r>
            <a:r>
              <a:rPr lang="it-IT" altLang="it-IT" sz="1800" baseline="-25000"/>
              <a:t>3</a:t>
            </a:r>
            <a:r>
              <a:rPr lang="it-IT" altLang="it-IT" sz="1800"/>
              <a:t>H, RMgX  PREFERITO L’ATTACCO EQUATORIALE,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MENO IMPEDITO STERICAMENTE</a:t>
            </a:r>
          </a:p>
        </p:txBody>
      </p:sp>
      <p:graphicFrame>
        <p:nvGraphicFramePr>
          <p:cNvPr id="3077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619250" y="2230438"/>
          <a:ext cx="5616575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3" imgW="4376928" imgH="2281428" progId="ChemDraw.Document.6.0">
                  <p:embed/>
                </p:oleObj>
              </mc:Choice>
              <mc:Fallback>
                <p:oleObj name="CS ChemDraw Drawing" r:id="rId3" imgW="4376928" imgH="2281428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30438"/>
                        <a:ext cx="5616575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asellaDiTesto 2"/>
          <p:cNvSpPr txBox="1">
            <a:spLocks noChangeArrowheads="1"/>
          </p:cNvSpPr>
          <p:nvPr/>
        </p:nvSpPr>
        <p:spPr bwMode="auto">
          <a:xfrm>
            <a:off x="474663" y="914400"/>
            <a:ext cx="5803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NO CHIRALITA’ NEL COMPOSTO DI PARTENZA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CONFORMAZIONALE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IL CICLO CREA DUE FACCE NON EQUIVALENTI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3079" name="Rettangolo 3"/>
          <p:cNvSpPr>
            <a:spLocks noChangeArrowheads="1"/>
          </p:cNvSpPr>
          <p:nvPr/>
        </p:nvSpPr>
        <p:spPr bwMode="auto">
          <a:xfrm>
            <a:off x="1908175" y="2492375"/>
            <a:ext cx="526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ADDIZIONI NUCLEOFILE AL 4-TERBUTILCICLOESANONE</a:t>
            </a:r>
          </a:p>
        </p:txBody>
      </p:sp>
    </p:spTree>
    <p:extLst>
      <p:ext uri="{BB962C8B-B14F-4D97-AF65-F5344CB8AC3E}">
        <p14:creationId xmlns:p14="http://schemas.microsoft.com/office/powerpoint/2010/main" val="29453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55575"/>
            <a:ext cx="8964613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Effetto del sostituente Z elettronegativo in </a:t>
            </a:r>
            <a:r>
              <a:rPr lang="it-IT" altLang="it-IT" sz="2400">
                <a:latin typeface="Symbol" pitchFamily="18" charset="2"/>
              </a:rPr>
              <a:t>a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3561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asellaDiTesto 5"/>
          <p:cNvSpPr txBox="1">
            <a:spLocks noChangeArrowheads="1"/>
          </p:cNvSpPr>
          <p:nvPr/>
        </p:nvSpPr>
        <p:spPr bwMode="auto">
          <a:xfrm>
            <a:off x="1042988" y="1412875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2621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 – chelazione</a:t>
            </a:r>
            <a:endParaRPr lang="it-IT" altLang="it-IT" sz="2400">
              <a:latin typeface="Symbol" pitchFamily="18" charset="2"/>
            </a:endParaRP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879475" y="1628775"/>
            <a:ext cx="621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1800"/>
              <a:t>Sostituente elettronegativo in </a:t>
            </a:r>
            <a:r>
              <a:rPr lang="it-IT" altLang="it-IT" sz="1800">
                <a:latin typeface="Symbol" pitchFamily="18" charset="2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1800"/>
              <a:t>Presenza di ioni chelanti: Mg</a:t>
            </a:r>
            <a:r>
              <a:rPr lang="it-IT" altLang="it-IT" sz="1800" baseline="30000"/>
              <a:t>2+</a:t>
            </a:r>
            <a:r>
              <a:rPr lang="it-IT" altLang="it-IT" sz="1800"/>
              <a:t>, Zn</a:t>
            </a:r>
            <a:r>
              <a:rPr lang="it-IT" altLang="it-IT" sz="1800" baseline="30000"/>
              <a:t>2+</a:t>
            </a:r>
            <a:r>
              <a:rPr lang="it-IT" altLang="it-IT" sz="1800"/>
              <a:t>, Cu</a:t>
            </a:r>
            <a:r>
              <a:rPr lang="it-IT" altLang="it-IT" sz="1800" baseline="30000"/>
              <a:t>2+</a:t>
            </a:r>
            <a:r>
              <a:rPr lang="it-IT" altLang="it-IT" sz="1800"/>
              <a:t>,Ti</a:t>
            </a:r>
            <a:r>
              <a:rPr lang="it-IT" altLang="it-IT" sz="1800" baseline="30000"/>
              <a:t>4+</a:t>
            </a:r>
            <a:r>
              <a:rPr lang="it-IT" altLang="it-IT" sz="1800"/>
              <a:t>, Ce</a:t>
            </a:r>
            <a:r>
              <a:rPr lang="it-IT" altLang="it-IT" sz="1800" baseline="30000"/>
              <a:t>3+</a:t>
            </a:r>
            <a:r>
              <a:rPr lang="it-IT" altLang="it-IT" sz="1800"/>
              <a:t>, Mn</a:t>
            </a:r>
            <a:r>
              <a:rPr lang="it-IT" altLang="it-IT" sz="1800" baseline="30000"/>
              <a:t>2+</a:t>
            </a:r>
            <a:r>
              <a:rPr lang="it-IT" altLang="it-IT" sz="1800"/>
              <a:t> 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2814638" y="2420938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Risultato: Chelazione</a:t>
            </a:r>
          </a:p>
        </p:txBody>
      </p:sp>
      <p:pic>
        <p:nvPicPr>
          <p:cNvPr id="225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924175"/>
            <a:ext cx="6429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ggetto 4"/>
          <p:cNvGraphicFramePr>
            <a:graphicFrameLocks noChangeAspect="1"/>
          </p:cNvGraphicFramePr>
          <p:nvPr/>
        </p:nvGraphicFramePr>
        <p:xfrm>
          <a:off x="2195513" y="5949950"/>
          <a:ext cx="4032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4" imgW="3409188" imgH="568452" progId="ChemDraw.Document.6.0">
                  <p:embed/>
                </p:oleObj>
              </mc:Choice>
              <mc:Fallback>
                <p:oleObj name="CS ChemDraw Drawing" r:id="rId4" imgW="3409188" imgH="5684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949950"/>
                        <a:ext cx="4032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41438"/>
            <a:ext cx="7981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9088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 – chelazione</a:t>
            </a:r>
            <a:endParaRPr lang="it-IT" altLang="it-IT" sz="2400">
              <a:latin typeface="Symbol" pitchFamily="18" charset="2"/>
            </a:endParaRPr>
          </a:p>
        </p:txBody>
      </p:sp>
      <p:sp>
        <p:nvSpPr>
          <p:cNvPr id="23556" name="CasellaDiTesto 4"/>
          <p:cNvSpPr txBox="1">
            <a:spLocks noChangeArrowheads="1"/>
          </p:cNvSpPr>
          <p:nvPr/>
        </p:nvSpPr>
        <p:spPr bwMode="auto">
          <a:xfrm>
            <a:off x="581025" y="4724400"/>
            <a:ext cx="61483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La chelazione fissa una conformazione</a:t>
            </a:r>
          </a:p>
          <a:p>
            <a:pPr eaLnBrk="1" hangingPunct="1"/>
            <a:r>
              <a:rPr lang="it-IT" altLang="it-IT"/>
              <a:t>Selettività molto più elevata</a:t>
            </a:r>
          </a:p>
          <a:p>
            <a:pPr eaLnBrk="1" hangingPunct="1"/>
            <a:r>
              <a:rPr lang="it-IT" altLang="it-IT"/>
              <a:t>Velocità maggiore</a:t>
            </a:r>
          </a:p>
          <a:p>
            <a:pPr eaLnBrk="1" hangingPunct="1"/>
            <a:r>
              <a:rPr lang="it-IT" altLang="it-IT"/>
              <a:t>Il metallo agisce come acido di Lewis attivando il carbonile</a:t>
            </a:r>
          </a:p>
          <a:p>
            <a:pPr eaLnBrk="1" hangingPunct="1"/>
            <a:r>
              <a:rPr lang="it-IT" altLang="it-IT"/>
              <a:t>La chelazione può invertire la stereopreferenza</a:t>
            </a:r>
          </a:p>
        </p:txBody>
      </p:sp>
      <p:sp>
        <p:nvSpPr>
          <p:cNvPr id="23557" name="CasellaDiTesto 5"/>
          <p:cNvSpPr txBox="1">
            <a:spLocks noChangeArrowheads="1"/>
          </p:cNvSpPr>
          <p:nvPr/>
        </p:nvSpPr>
        <p:spPr bwMode="auto">
          <a:xfrm>
            <a:off x="1187450" y="38608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Non chelato</a:t>
            </a:r>
          </a:p>
        </p:txBody>
      </p:sp>
      <p:sp>
        <p:nvSpPr>
          <p:cNvPr id="23558" name="CasellaDiTesto 7"/>
          <p:cNvSpPr txBox="1">
            <a:spLocks noChangeArrowheads="1"/>
          </p:cNvSpPr>
          <p:nvPr/>
        </p:nvSpPr>
        <p:spPr bwMode="auto">
          <a:xfrm>
            <a:off x="4495800" y="38608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Chelato</a:t>
            </a:r>
          </a:p>
        </p:txBody>
      </p:sp>
    </p:spTree>
    <p:extLst>
      <p:ext uri="{BB962C8B-B14F-4D97-AF65-F5344CB8AC3E}">
        <p14:creationId xmlns:p14="http://schemas.microsoft.com/office/powerpoint/2010/main" val="42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628775"/>
            <a:ext cx="4966557" cy="23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 – chelazione</a:t>
            </a:r>
            <a:endParaRPr lang="it-IT" altLang="it-IT" sz="2400">
              <a:latin typeface="Symbol" pitchFamily="18" charset="2"/>
            </a:endParaRPr>
          </a:p>
        </p:txBody>
      </p:sp>
      <p:sp>
        <p:nvSpPr>
          <p:cNvPr id="24580" name="CasellaDiTesto 2"/>
          <p:cNvSpPr txBox="1">
            <a:spLocks noChangeArrowheads="1"/>
          </p:cNvSpPr>
          <p:nvPr/>
        </p:nvSpPr>
        <p:spPr bwMode="auto">
          <a:xfrm>
            <a:off x="1116013" y="4313898"/>
            <a:ext cx="6532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/>
              <a:t>Addizioni controllate dalla chelazione sono più facili da </a:t>
            </a:r>
            <a:r>
              <a:rPr lang="it-IT" altLang="it-IT" dirty="0" smtClean="0"/>
              <a:t>predire</a:t>
            </a:r>
            <a:endParaRPr lang="it-IT" altLang="it-IT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127375"/>
            <a:ext cx="4562450" cy="13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di Felkin Ahn – chelazione</a:t>
            </a:r>
            <a:endParaRPr lang="it-IT" altLang="it-IT" sz="2400">
              <a:latin typeface="Symbol" pitchFamily="18" charset="2"/>
            </a:endParaRP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663575" y="5321300"/>
            <a:ext cx="3765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L’effetto di chelazione risulta 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- inversione della stereopreferenza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- Aumento   della  stereoselettività</a:t>
            </a:r>
          </a:p>
        </p:txBody>
      </p:sp>
      <p:sp>
        <p:nvSpPr>
          <p:cNvPr id="25604" name="CasellaDiTesto 1"/>
          <p:cNvSpPr txBox="1">
            <a:spLocks noChangeArrowheads="1"/>
          </p:cNvSpPr>
          <p:nvPr/>
        </p:nvSpPr>
        <p:spPr bwMode="auto">
          <a:xfrm>
            <a:off x="6948488" y="2060575"/>
            <a:ext cx="224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Na+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Modello non chelato</a:t>
            </a:r>
          </a:p>
        </p:txBody>
      </p:sp>
      <p:sp>
        <p:nvSpPr>
          <p:cNvPr id="25605" name="CasellaDiTesto 2"/>
          <p:cNvSpPr txBox="1">
            <a:spLocks noChangeArrowheads="1"/>
          </p:cNvSpPr>
          <p:nvPr/>
        </p:nvSpPr>
        <p:spPr bwMode="auto">
          <a:xfrm>
            <a:off x="7164388" y="368617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Mg++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Modello chelato</a:t>
            </a:r>
          </a:p>
        </p:txBody>
      </p:sp>
      <p:graphicFrame>
        <p:nvGraphicFramePr>
          <p:cNvPr id="2560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61760"/>
              </p:ext>
            </p:extLst>
          </p:nvPr>
        </p:nvGraphicFramePr>
        <p:xfrm>
          <a:off x="369888" y="2027238"/>
          <a:ext cx="6275387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S ChemDraw Drawing" r:id="rId3" imgW="5111185" imgH="2121120" progId="ChemDraw.Document.6.0">
                  <p:embed/>
                </p:oleObj>
              </mc:Choice>
              <mc:Fallback>
                <p:oleObj name="CS ChemDraw Drawing" r:id="rId3" imgW="5111185" imgH="2121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2027238"/>
                        <a:ext cx="6275387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CasellaDiTesto 1"/>
          <p:cNvSpPr txBox="1">
            <a:spLocks noChangeArrowheads="1"/>
          </p:cNvSpPr>
          <p:nvPr/>
        </p:nvSpPr>
        <p:spPr bwMode="auto">
          <a:xfrm>
            <a:off x="755650" y="1557338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ESEMPI</a:t>
            </a:r>
          </a:p>
        </p:txBody>
      </p:sp>
    </p:spTree>
    <p:extLst>
      <p:ext uri="{BB962C8B-B14F-4D97-AF65-F5344CB8AC3E}">
        <p14:creationId xmlns:p14="http://schemas.microsoft.com/office/powerpoint/2010/main" val="1160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95288" y="4762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Modello di </a:t>
            </a:r>
            <a:r>
              <a:rPr lang="it-IT" altLang="it-IT" sz="2400" dirty="0" err="1"/>
              <a:t>Felkin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Ahn</a:t>
            </a:r>
            <a:r>
              <a:rPr lang="it-IT" altLang="it-IT" sz="2400" dirty="0"/>
              <a:t> – chelazione</a:t>
            </a:r>
            <a:endParaRPr lang="it-IT" altLang="it-IT" sz="2400" dirty="0">
              <a:latin typeface="Symbol" pitchFamily="18" charset="2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663575" y="5321300"/>
            <a:ext cx="3765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L’effetto di chelazione risulta 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- inversione della stereopreferenza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- Aumento   della  stereoselettività</a:t>
            </a:r>
          </a:p>
        </p:txBody>
      </p:sp>
      <p:sp>
        <p:nvSpPr>
          <p:cNvPr id="26628" name="CasellaDiTesto 1"/>
          <p:cNvSpPr txBox="1">
            <a:spLocks noChangeArrowheads="1"/>
          </p:cNvSpPr>
          <p:nvPr/>
        </p:nvSpPr>
        <p:spPr bwMode="auto">
          <a:xfrm>
            <a:off x="2355850" y="1562100"/>
            <a:ext cx="187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Na+ non chelato</a:t>
            </a:r>
          </a:p>
        </p:txBody>
      </p:sp>
      <p:sp>
        <p:nvSpPr>
          <p:cNvPr id="26629" name="CasellaDiTesto 2"/>
          <p:cNvSpPr txBox="1">
            <a:spLocks noChangeArrowheads="1"/>
          </p:cNvSpPr>
          <p:nvPr/>
        </p:nvSpPr>
        <p:spPr bwMode="auto">
          <a:xfrm>
            <a:off x="5076825" y="142557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Ce+++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Modello chelato</a:t>
            </a:r>
          </a:p>
        </p:txBody>
      </p:sp>
      <p:sp>
        <p:nvSpPr>
          <p:cNvPr id="26630" name="CasellaDiTesto 1"/>
          <p:cNvSpPr txBox="1">
            <a:spLocks noChangeArrowheads="1"/>
          </p:cNvSpPr>
          <p:nvPr/>
        </p:nvSpPr>
        <p:spPr bwMode="auto">
          <a:xfrm>
            <a:off x="755650" y="1557338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ESEMPI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28825"/>
            <a:ext cx="68310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-20638" y="-244475"/>
            <a:ext cx="9144001" cy="100965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REAZIONI DI COMPOSTI CARBONILICI: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ADDZIONI NUCLEOFILE AL CARBONILE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60400" y="1484313"/>
            <a:ext cx="8208963" cy="2278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ADDIZIONI ENANTIOSELETTIVE AL C=O</a:t>
            </a:r>
          </a:p>
          <a:p>
            <a:pPr>
              <a:defRPr/>
            </a:pPr>
            <a:r>
              <a:rPr lang="it-IT" sz="2400" dirty="0"/>
              <a:t>CONTROLLO DELLA STEREOCHIMICA ASSOLUTA</a:t>
            </a:r>
          </a:p>
          <a:p>
            <a:pPr>
              <a:defRPr/>
            </a:pPr>
            <a:endParaRPr lang="it-IT" altLang="it-IT" sz="2400" dirty="0"/>
          </a:p>
          <a:p>
            <a:pPr>
              <a:defRPr/>
            </a:pPr>
            <a:r>
              <a:rPr lang="it-IT" altLang="it-IT" sz="2800" b="1" dirty="0">
                <a:solidFill>
                  <a:srgbClr val="FF0000"/>
                </a:solidFill>
              </a:rPr>
              <a:t>1. AUSILIARIO CHIRALE</a:t>
            </a:r>
          </a:p>
          <a:p>
            <a:pPr marL="342900" indent="-342900">
              <a:buFontTx/>
              <a:buAutoNum type="alphaLcPeriod"/>
              <a:defRPr/>
            </a:pPr>
            <a:endParaRPr lang="it-IT" dirty="0"/>
          </a:p>
          <a:p>
            <a:pPr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440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Symbol" pitchFamily="18" charset="2"/>
            </a:endParaRPr>
          </a:p>
        </p:txBody>
      </p:sp>
      <p:sp>
        <p:nvSpPr>
          <p:cNvPr id="28675" name="CasellaDiTesto 2"/>
          <p:cNvSpPr txBox="1">
            <a:spLocks noChangeArrowheads="1"/>
          </p:cNvSpPr>
          <p:nvPr/>
        </p:nvSpPr>
        <p:spPr bwMode="auto">
          <a:xfrm>
            <a:off x="1187450" y="608013"/>
            <a:ext cx="703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ADDIZIONI A COMPOSTI CARBONILICI CON AUSILIARI CHIRALI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133600"/>
            <a:ext cx="7286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asellaDiTesto 4"/>
          <p:cNvSpPr txBox="1">
            <a:spLocks noChangeArrowheads="1"/>
          </p:cNvSpPr>
          <p:nvPr/>
        </p:nvSpPr>
        <p:spPr bwMode="auto">
          <a:xfrm>
            <a:off x="684213" y="1628775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Se la molecola non contiene un centro chirale</a:t>
            </a:r>
          </a:p>
        </p:txBody>
      </p:sp>
      <p:sp>
        <p:nvSpPr>
          <p:cNvPr id="28678" name="CasellaDiTesto 5"/>
          <p:cNvSpPr txBox="1">
            <a:spLocks noChangeArrowheads="1"/>
          </p:cNvSpPr>
          <p:nvPr/>
        </p:nvSpPr>
        <p:spPr bwMode="auto">
          <a:xfrm>
            <a:off x="684213" y="404336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Ausiliario chirale : 8-fenilmentolo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778375"/>
            <a:ext cx="4657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188" y="1484313"/>
            <a:ext cx="8208962" cy="2278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ADDIZIONI ENANTIOSELETTIVE AL C=O</a:t>
            </a:r>
          </a:p>
          <a:p>
            <a:pPr>
              <a:defRPr/>
            </a:pPr>
            <a:r>
              <a:rPr lang="it-IT" sz="2400" dirty="0"/>
              <a:t>CONTROLLO DELLA STEREOCHIMICA ASSOLUTA</a:t>
            </a:r>
          </a:p>
          <a:p>
            <a:pPr>
              <a:defRPr/>
            </a:pPr>
            <a:endParaRPr lang="it-IT" altLang="it-IT" sz="2400" dirty="0"/>
          </a:p>
          <a:p>
            <a:pPr>
              <a:defRPr/>
            </a:pPr>
            <a:r>
              <a:rPr lang="it-IT" altLang="it-IT" sz="2800" b="1" dirty="0">
                <a:solidFill>
                  <a:srgbClr val="FF0000"/>
                </a:solidFill>
              </a:rPr>
              <a:t>2. REAGENTE CHIRALE</a:t>
            </a:r>
          </a:p>
          <a:p>
            <a:pPr marL="342900" indent="-342900">
              <a:buFontTx/>
              <a:buAutoNum type="alphaLcPeriod"/>
              <a:defRPr/>
            </a:pPr>
            <a:endParaRPr lang="it-IT" dirty="0"/>
          </a:p>
          <a:p>
            <a:pPr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459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865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graphicFrame>
        <p:nvGraphicFramePr>
          <p:cNvPr id="3072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24750" y="2420938"/>
          <a:ext cx="14398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S ChemDraw Drawing" r:id="rId3" imgW="936752" imgH="734365" progId="ChemDraw.Document.6.0">
                  <p:embed/>
                </p:oleObj>
              </mc:Choice>
              <mc:Fallback>
                <p:oleObj name="CS ChemDraw Drawing" r:id="rId3" imgW="936752" imgH="73436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420938"/>
                        <a:ext cx="143986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5867400" y="4076700"/>
          <a:ext cx="1944688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S ChemDraw Drawing" r:id="rId5" imgW="1137920" imgH="1116787" progId="ChemDraw.Document.6.0">
                  <p:embed/>
                </p:oleObj>
              </mc:Choice>
              <mc:Fallback>
                <p:oleObj name="CS ChemDraw Drawing" r:id="rId5" imgW="1137920" imgH="11167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76700"/>
                        <a:ext cx="1944688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1403350" y="4149725"/>
          <a:ext cx="194468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S ChemDraw Drawing" r:id="rId7" imgW="1052576" imgH="827430" progId="ChemDraw.Document.6.0">
                  <p:embed/>
                </p:oleObj>
              </mc:Choice>
              <mc:Fallback>
                <p:oleObj name="CS ChemDraw Drawing" r:id="rId7" imgW="1052576" imgH="8274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149725"/>
                        <a:ext cx="194468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372225" y="566102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smtClean="0"/>
              <a:t>Si</a:t>
            </a:r>
            <a:endParaRPr lang="it-IT" altLang="it-IT" sz="1800" i="1" dirty="0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411413" y="580548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smtClean="0"/>
              <a:t>Re</a:t>
            </a:r>
            <a:endParaRPr lang="it-IT" altLang="it-IT" sz="1800" i="1" dirty="0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95288" y="6172200"/>
            <a:ext cx="788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SELETTIVITA’ DA STATO DI TRANSIZIONE CICLICO A 6 TERMINI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684213" y="333375"/>
            <a:ext cx="785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DI CHETONI PROCHIRALI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663575" y="1792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630238" y="1570038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IDRURI CHIRALI </a:t>
            </a:r>
          </a:p>
        </p:txBody>
      </p:sp>
      <p:pic>
        <p:nvPicPr>
          <p:cNvPr id="3073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014538"/>
            <a:ext cx="1771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13060"/>
              </p:ext>
            </p:extLst>
          </p:nvPr>
        </p:nvGraphicFramePr>
        <p:xfrm>
          <a:off x="431049" y="2124361"/>
          <a:ext cx="4549538" cy="134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S ChemDraw Drawing" r:id="rId10" imgW="3707304" imgH="1093770" progId="ChemDraw.Document.6.0">
                  <p:embed/>
                </p:oleObj>
              </mc:Choice>
              <mc:Fallback>
                <p:oleObj name="CS ChemDraw Drawing" r:id="rId10" imgW="3707304" imgH="1093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049" y="2124361"/>
                        <a:ext cx="4549538" cy="1342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868144" y="3284984"/>
            <a:ext cx="11112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(M)-(+)-BINAL-H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31642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511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RIDUZIONE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468313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REAZIONI DI COMPOSTI CICLICI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CONFORMAZIONALE</a:t>
            </a: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84213" y="4005263"/>
            <a:ext cx="511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ALCHILAZIONE DI ESO-ENOLATI</a:t>
            </a:r>
          </a:p>
        </p:txBody>
      </p:sp>
      <p:graphicFrame>
        <p:nvGraphicFramePr>
          <p:cNvPr id="4101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4941888"/>
          <a:ext cx="59769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S ChemDraw Drawing" r:id="rId3" imgW="4856988" imgH="672084" progId="ChemDraw.Document.6.0">
                  <p:embed/>
                </p:oleObj>
              </mc:Choice>
              <mc:Fallback>
                <p:oleObj name="CS ChemDraw Drawing" r:id="rId3" imgW="4856988" imgH="672084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941888"/>
                        <a:ext cx="597693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2133600"/>
          <a:ext cx="54721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S ChemDraw Drawing" r:id="rId5" imgW="4648200" imgH="1263396" progId="ChemDraw.Document.6.0">
                  <p:embed/>
                </p:oleObj>
              </mc:Choice>
              <mc:Fallback>
                <p:oleObj name="CS ChemDraw Drawing" r:id="rId5" imgW="4648200" imgH="1263396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133600"/>
                        <a:ext cx="5472113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5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76363"/>
            <a:ext cx="35925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sellaDiTesto 5"/>
          <p:cNvSpPr txBox="1">
            <a:spLocks noChangeArrowheads="1"/>
          </p:cNvSpPr>
          <p:nvPr/>
        </p:nvSpPr>
        <p:spPr bwMode="auto">
          <a:xfrm>
            <a:off x="1692275" y="4076700"/>
            <a:ext cx="5946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SOSTITUENTE LARGE IN POSIZIONE EQUATORIALE</a:t>
            </a:r>
          </a:p>
          <a:p>
            <a:pPr eaLnBrk="1" hangingPunct="1"/>
            <a:r>
              <a:rPr lang="it-IT" altLang="it-IT"/>
              <a:t>SOSTITUENTE SMALL IN POSIZIONE ASSIALE</a:t>
            </a:r>
          </a:p>
          <a:p>
            <a:pPr eaLnBrk="1" hangingPunct="1"/>
            <a:r>
              <a:rPr lang="it-IT" altLang="it-IT"/>
              <a:t>MINIMIZZAZIONE DELLE INTERAZIONI 1,3-DIASSIALI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79388" y="333375"/>
            <a:ext cx="8785225" cy="865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996950" y="549275"/>
            <a:ext cx="6383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MODELLO DELLO STATO DI TRANSIZIONE</a:t>
            </a:r>
          </a:p>
        </p:txBody>
      </p:sp>
    </p:spTree>
    <p:extLst>
      <p:ext uri="{BB962C8B-B14F-4D97-AF65-F5344CB8AC3E}">
        <p14:creationId xmlns:p14="http://schemas.microsoft.com/office/powerpoint/2010/main" val="32809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765300" y="2235200"/>
          <a:ext cx="5256213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S ChemDraw Drawing" r:id="rId3" imgW="4567428" imgH="2811780" progId="ChemDraw.Document.6.0">
                  <p:embed/>
                </p:oleObj>
              </mc:Choice>
              <mc:Fallback>
                <p:oleObj name="CS ChemDraw Drawing" r:id="rId3" imgW="4567428" imgH="28117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235200"/>
                        <a:ext cx="5256213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79388" y="333375"/>
            <a:ext cx="8785225" cy="865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84213" y="549275"/>
            <a:ext cx="785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DI CHETONI PROCHIRALI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39750" y="1593850"/>
            <a:ext cx="385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IDRURI CHIRALI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</p:txBody>
      </p:sp>
    </p:spTree>
    <p:extLst>
      <p:ext uri="{BB962C8B-B14F-4D97-AF65-F5344CB8AC3E}">
        <p14:creationId xmlns:p14="http://schemas.microsoft.com/office/powerpoint/2010/main" val="1180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865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900113" y="404813"/>
            <a:ext cx="785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DI CHETONI PROCHIRALI</a:t>
            </a: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508000" y="1384300"/>
            <a:ext cx="396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BORANI CHIRALI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6351588" y="2725738"/>
            <a:ext cx="1090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Symbol" pitchFamily="18" charset="2"/>
              </a:rPr>
              <a:t>a</a:t>
            </a:r>
            <a:r>
              <a:rPr lang="it-IT" altLang="it-IT" sz="1800"/>
              <a:t>-pinene</a:t>
            </a:r>
          </a:p>
        </p:txBody>
      </p:sp>
      <p:sp>
        <p:nvSpPr>
          <p:cNvPr id="33798" name="CasellaDiTesto 1"/>
          <p:cNvSpPr txBox="1">
            <a:spLocks noChangeArrowheads="1"/>
          </p:cNvSpPr>
          <p:nvPr/>
        </p:nvSpPr>
        <p:spPr bwMode="auto">
          <a:xfrm>
            <a:off x="1360488" y="424021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/>
              <a:t>Re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016125"/>
            <a:ext cx="7972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0" name="Oggetto 2"/>
          <p:cNvGraphicFramePr>
            <a:graphicFrameLocks noChangeAspect="1"/>
          </p:cNvGraphicFramePr>
          <p:nvPr/>
        </p:nvGraphicFramePr>
        <p:xfrm>
          <a:off x="7442200" y="1384300"/>
          <a:ext cx="11715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S ChemDraw Drawing" r:id="rId4" imgW="888480" imgH="655920" progId="ChemDraw.Document.6.0">
                  <p:embed/>
                </p:oleObj>
              </mc:Choice>
              <mc:Fallback>
                <p:oleObj name="CS ChemDraw Drawing" r:id="rId4" imgW="888480" imgH="655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1384300"/>
                        <a:ext cx="117157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CasellaDiTesto 3"/>
          <p:cNvSpPr txBox="1">
            <a:spLocks noChangeArrowheads="1"/>
          </p:cNvSpPr>
          <p:nvPr/>
        </p:nvSpPr>
        <p:spPr bwMode="auto">
          <a:xfrm>
            <a:off x="7177088" y="4424363"/>
            <a:ext cx="1684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Addizione </a:t>
            </a:r>
          </a:p>
          <a:p>
            <a:pPr eaLnBrk="1" hangingPunct="1"/>
            <a:r>
              <a:rPr lang="it-IT" altLang="it-IT"/>
              <a:t>sulla faccia Re</a:t>
            </a:r>
          </a:p>
        </p:txBody>
      </p:sp>
    </p:spTree>
    <p:extLst>
      <p:ext uri="{BB962C8B-B14F-4D97-AF65-F5344CB8AC3E}">
        <p14:creationId xmlns:p14="http://schemas.microsoft.com/office/powerpoint/2010/main" val="4005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76338"/>
            <a:ext cx="6062663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2268538" y="29972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/>
              <a:t>Re</a:t>
            </a:r>
          </a:p>
        </p:txBody>
      </p:sp>
      <p:sp>
        <p:nvSpPr>
          <p:cNvPr id="34820" name="CasellaDiTesto 3"/>
          <p:cNvSpPr txBox="1">
            <a:spLocks noChangeArrowheads="1"/>
          </p:cNvSpPr>
          <p:nvPr/>
        </p:nvSpPr>
        <p:spPr bwMode="auto">
          <a:xfrm>
            <a:off x="2282825" y="44243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7935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35150" y="2532063"/>
          <a:ext cx="43195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S ChemDraw Drawing" r:id="rId3" imgW="2557581" imgH="488390" progId="ChemDraw.Document.6.0">
                  <p:embed/>
                </p:oleObj>
              </mc:Choice>
              <mc:Fallback>
                <p:oleObj name="CS ChemDraw Drawing" r:id="rId3" imgW="2557581" imgH="4883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32063"/>
                        <a:ext cx="43195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865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785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RIDUZIONE ASIMMETRICA DI CHETONI PROCHIRALI</a:t>
            </a: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6443663" y="264318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pH 7; temperatura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ambiente</a:t>
            </a:r>
          </a:p>
        </p:txBody>
      </p:sp>
      <p:sp>
        <p:nvSpPr>
          <p:cNvPr id="35846" name="Rectangle 27"/>
          <p:cNvSpPr>
            <a:spLocks noChangeArrowheads="1"/>
          </p:cNvSpPr>
          <p:nvPr/>
        </p:nvSpPr>
        <p:spPr bwMode="auto">
          <a:xfrm>
            <a:off x="468313" y="1268413"/>
            <a:ext cx="803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LIEVITO DA PANETTIERE (</a:t>
            </a:r>
            <a:r>
              <a:rPr lang="it-IT" altLang="it-IT" sz="1800" b="1" i="1"/>
              <a:t>Saccharomyces Cerevisiae)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i="1"/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1187450" y="3573463"/>
            <a:ext cx="5124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Oxidoreductases</a:t>
            </a:r>
            <a:r>
              <a:rPr lang="it-IT" altLang="it-IT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 (NADH o NADPH dependant)</a:t>
            </a:r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2671763" y="5915025"/>
            <a:ext cx="134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NAD(P)H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>
            <a:off x="4779963" y="5032375"/>
            <a:ext cx="9906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6456363" y="5915025"/>
            <a:ext cx="879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NAD(P)</a:t>
            </a:r>
            <a:r>
              <a:rPr lang="it-IT" altLang="it-IT" sz="1600" b="1" baseline="3000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endParaRPr lang="it-IT" altLang="it-IT" sz="2400" baseline="3000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35851" name="Object 16"/>
          <p:cNvGraphicFramePr>
            <a:graphicFrameLocks noChangeAspect="1"/>
          </p:cNvGraphicFramePr>
          <p:nvPr/>
        </p:nvGraphicFramePr>
        <p:xfrm>
          <a:off x="2643188" y="4183063"/>
          <a:ext cx="1831975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CS ChemDraw Drawing" r:id="rId5" imgW="1050036" imgH="877824" progId="ChemDraw.Document.6.0">
                  <p:embed/>
                </p:oleObj>
              </mc:Choice>
              <mc:Fallback>
                <p:oleObj name="CS ChemDraw Drawing" r:id="rId5" imgW="1050036" imgH="8778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183063"/>
                        <a:ext cx="1831975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7"/>
          <p:cNvGraphicFramePr>
            <a:graphicFrameLocks noChangeAspect="1"/>
          </p:cNvGraphicFramePr>
          <p:nvPr/>
        </p:nvGraphicFramePr>
        <p:xfrm>
          <a:off x="6380163" y="4584700"/>
          <a:ext cx="15509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CS ChemDraw Drawing" r:id="rId7" imgW="886968" imgH="647700" progId="ChemDraw.Document.6.0">
                  <p:embed/>
                </p:oleObj>
              </mc:Choice>
              <mc:Fallback>
                <p:oleObj name="CS ChemDraw Drawing" r:id="rId7" imgW="886968" imgH="6477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4584700"/>
                        <a:ext cx="155098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735013" y="3373438"/>
            <a:ext cx="615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</a:t>
            </a:r>
            <a:r>
              <a:rPr lang="it-IT" altLang="it-IT" sz="1800" b="1" baseline="-25000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CF3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</p:txBody>
      </p:sp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1868488" y="3352800"/>
            <a:ext cx="2286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</a:t>
            </a:r>
            <a:r>
              <a:rPr lang="it-IT" altLang="it-IT" sz="1800" b="1" baseline="-25000"/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n-Bu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CF3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CH2Br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C(CH3)2NO2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CH2OH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(CH2)2CH=C(CH3)2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Cyclo-C6H11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3924300" y="3370263"/>
            <a:ext cx="164465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configuration</a:t>
            </a:r>
            <a:endParaRPr lang="it-IT" altLang="it-IT" sz="1800" b="1" baseline="30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 baseline="30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S</a:t>
            </a:r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6704013" y="3357563"/>
            <a:ext cx="5715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ee</a:t>
            </a:r>
            <a:endParaRPr lang="it-IT" altLang="it-IT" sz="1800" b="1" baseline="30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 baseline="30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83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89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&gt;80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&gt;80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&gt;96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91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94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&gt;95</a:t>
            </a:r>
          </a:p>
        </p:txBody>
      </p:sp>
      <p:graphicFrame>
        <p:nvGraphicFramePr>
          <p:cNvPr id="36870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46288" y="620713"/>
          <a:ext cx="54006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S ChemDraw Drawing" r:id="rId3" imgW="3494532" imgH="946404" progId="ChemDraw.Document.6.0">
                  <p:embed/>
                </p:oleObj>
              </mc:Choice>
              <mc:Fallback>
                <p:oleObj name="CS ChemDraw Drawing" r:id="rId3" imgW="3494532" imgH="9464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620713"/>
                        <a:ext cx="54006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25"/>
          <p:cNvSpPr txBox="1">
            <a:spLocks noChangeArrowheads="1"/>
          </p:cNvSpPr>
          <p:nvPr/>
        </p:nvSpPr>
        <p:spPr bwMode="auto">
          <a:xfrm>
            <a:off x="3630613" y="24209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Regola di Prelog</a:t>
            </a:r>
          </a:p>
        </p:txBody>
      </p:sp>
    </p:spTree>
    <p:extLst>
      <p:ext uri="{BB962C8B-B14F-4D97-AF65-F5344CB8AC3E}">
        <p14:creationId xmlns:p14="http://schemas.microsoft.com/office/powerpoint/2010/main" val="18707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sellaDiTesto 4"/>
          <p:cNvSpPr txBox="1">
            <a:spLocks noChangeArrowheads="1"/>
          </p:cNvSpPr>
          <p:nvPr/>
        </p:nvSpPr>
        <p:spPr bwMode="auto">
          <a:xfrm>
            <a:off x="1354138" y="1052513"/>
            <a:ext cx="6048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2. CONTROLLO DELLA STEREOCHIMICA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ASSOLUTA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3. CATALIZZATORI CHIRALI</a:t>
            </a:r>
          </a:p>
        </p:txBody>
      </p:sp>
    </p:spTree>
    <p:extLst>
      <p:ext uri="{BB962C8B-B14F-4D97-AF65-F5344CB8AC3E}">
        <p14:creationId xmlns:p14="http://schemas.microsoft.com/office/powerpoint/2010/main" val="9870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5989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CATALITICA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 CHETONI PROCHIRALI</a:t>
            </a: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395288" y="1628775"/>
            <a:ext cx="501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BORANO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Complessi CBS: borano-ossoazaborolidine  </a:t>
            </a:r>
          </a:p>
        </p:txBody>
      </p:sp>
      <p:sp>
        <p:nvSpPr>
          <p:cNvPr id="38917" name="Text Box 17"/>
          <p:cNvSpPr txBox="1">
            <a:spLocks noChangeArrowheads="1"/>
          </p:cNvSpPr>
          <p:nvPr/>
        </p:nvSpPr>
        <p:spPr bwMode="auto">
          <a:xfrm>
            <a:off x="5651500" y="17002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CBS: Corey, Bakshi, Shibita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221163"/>
            <a:ext cx="3762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Oggetto 2"/>
          <p:cNvGraphicFramePr>
            <a:graphicFrameLocks noChangeAspect="1"/>
          </p:cNvGraphicFramePr>
          <p:nvPr/>
        </p:nvGraphicFramePr>
        <p:xfrm>
          <a:off x="903288" y="3141663"/>
          <a:ext cx="70675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CS ChemDraw Drawing" r:id="rId4" imgW="6055920" imgH="646920" progId="ChemDraw.Document.6.0">
                  <p:embed/>
                </p:oleObj>
              </mc:Choice>
              <mc:Fallback>
                <p:oleObj name="CS ChemDraw Drawing" r:id="rId4" imgW="6055920" imgH="646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3141663"/>
                        <a:ext cx="70675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ggetto 4"/>
          <p:cNvGraphicFramePr>
            <a:graphicFrameLocks noChangeAspect="1"/>
          </p:cNvGraphicFramePr>
          <p:nvPr/>
        </p:nvGraphicFramePr>
        <p:xfrm>
          <a:off x="2219325" y="4510088"/>
          <a:ext cx="6985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S ChemDraw Drawing" r:id="rId6" imgW="698400" imgH="255240" progId="ChemDraw.Document.6.0">
                  <p:embed/>
                </p:oleObj>
              </mc:Choice>
              <mc:Fallback>
                <p:oleObj name="CS ChemDraw Drawing" r:id="rId6" imgW="698400" imgH="2552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4510088"/>
                        <a:ext cx="69850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ChangeArrowheads="1"/>
          </p:cNvSpPr>
          <p:nvPr/>
        </p:nvSpPr>
        <p:spPr bwMode="auto">
          <a:xfrm>
            <a:off x="179388" y="188913"/>
            <a:ext cx="8785225" cy="936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5989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CATALITICA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 CHETONI PROCHIRALI</a:t>
            </a:r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395288" y="1628775"/>
            <a:ext cx="501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RIDUZIONE CON BORANO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Complessi CBS: borano-ossoazaborolidine  </a:t>
            </a:r>
          </a:p>
        </p:txBody>
      </p:sp>
      <p:sp>
        <p:nvSpPr>
          <p:cNvPr id="39941" name="Text Box 17"/>
          <p:cNvSpPr txBox="1">
            <a:spLocks noChangeArrowheads="1"/>
          </p:cNvSpPr>
          <p:nvPr/>
        </p:nvSpPr>
        <p:spPr bwMode="auto">
          <a:xfrm>
            <a:off x="5651500" y="17002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CBS: Corey, Bakshi, Shibita</a:t>
            </a:r>
          </a:p>
        </p:txBody>
      </p:sp>
      <p:sp>
        <p:nvSpPr>
          <p:cNvPr id="39942" name="Rectangle 21"/>
          <p:cNvSpPr>
            <a:spLocks noChangeArrowheads="1"/>
          </p:cNvSpPr>
          <p:nvPr/>
        </p:nvSpPr>
        <p:spPr bwMode="auto">
          <a:xfrm>
            <a:off x="454025" y="2997200"/>
            <a:ext cx="7705725" cy="1657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aphicFrame>
        <p:nvGraphicFramePr>
          <p:cNvPr id="39943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598488" y="3141663"/>
          <a:ext cx="74168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S ChemDraw Drawing" r:id="rId3" imgW="6010656" imgH="995172" progId="ChemDraw.Document.6.0">
                  <p:embed/>
                </p:oleObj>
              </mc:Choice>
              <mc:Fallback>
                <p:oleObj name="CS ChemDraw Drawing" r:id="rId3" imgW="6010656" imgH="9951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3141663"/>
                        <a:ext cx="74168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CasellaDiTesto 5"/>
          <p:cNvSpPr txBox="1">
            <a:spLocks noChangeArrowheads="1"/>
          </p:cNvSpPr>
          <p:nvPr/>
        </p:nvSpPr>
        <p:spPr bwMode="auto">
          <a:xfrm>
            <a:off x="1684338" y="5300663"/>
            <a:ext cx="584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5-10% di catalizzatore e quantità stechiometrica di BH3</a:t>
            </a:r>
          </a:p>
        </p:txBody>
      </p:sp>
    </p:spTree>
    <p:extLst>
      <p:ext uri="{BB962C8B-B14F-4D97-AF65-F5344CB8AC3E}">
        <p14:creationId xmlns:p14="http://schemas.microsoft.com/office/powerpoint/2010/main" val="23398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5989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CATALITICA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 CHETONI PROCHIRALI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44725"/>
            <a:ext cx="8001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CasellaDiTesto 2"/>
          <p:cNvSpPr txBox="1">
            <a:spLocks noChangeArrowheads="1"/>
          </p:cNvSpPr>
          <p:nvPr/>
        </p:nvSpPr>
        <p:spPr bwMode="auto">
          <a:xfrm>
            <a:off x="3348038" y="1814513"/>
            <a:ext cx="383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/>
              <a:t>L’interazione con l’ammina attiva il BH3 e lo posiziona</a:t>
            </a:r>
          </a:p>
          <a:p>
            <a:pPr eaLnBrk="1" hangingPunct="1"/>
            <a:r>
              <a:rPr lang="it-IT" altLang="it-IT" sz="1200"/>
              <a:t>Aumenta l’acidità di Lewis del B endociclico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7380288" y="3429000"/>
            <a:ext cx="1763712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235825" y="4149725"/>
            <a:ext cx="1577975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969" name="CasellaDiTesto 5"/>
          <p:cNvSpPr txBox="1">
            <a:spLocks noChangeArrowheads="1"/>
          </p:cNvSpPr>
          <p:nvPr/>
        </p:nvSpPr>
        <p:spPr bwMode="auto">
          <a:xfrm>
            <a:off x="7178675" y="4211638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/>
              <a:t>Coordinazione </a:t>
            </a:r>
          </a:p>
          <a:p>
            <a:pPr eaLnBrk="1" hangingPunct="1"/>
            <a:r>
              <a:rPr lang="it-IT" altLang="it-IT" sz="1200"/>
              <a:t>con l’aldeide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56150" y="5949950"/>
            <a:ext cx="2911475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971" name="CasellaDiTesto 7"/>
          <p:cNvSpPr txBox="1">
            <a:spLocks noChangeArrowheads="1"/>
          </p:cNvSpPr>
          <p:nvPr/>
        </p:nvSpPr>
        <p:spPr bwMode="auto">
          <a:xfrm>
            <a:off x="5141913" y="5949950"/>
            <a:ext cx="202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/>
              <a:t>Stato di transizione a sedia</a:t>
            </a:r>
          </a:p>
          <a:p>
            <a:pPr eaLnBrk="1" hangingPunct="1"/>
            <a:r>
              <a:rPr lang="it-IT" altLang="it-IT" sz="1200"/>
              <a:t>Sostituente R</a:t>
            </a:r>
            <a:r>
              <a:rPr lang="it-IT" altLang="it-IT" sz="1200" baseline="-25000"/>
              <a:t>L</a:t>
            </a:r>
            <a:r>
              <a:rPr lang="it-IT" altLang="it-IT" sz="1200"/>
              <a:t> equatoriale</a:t>
            </a:r>
          </a:p>
        </p:txBody>
      </p:sp>
    </p:spTree>
    <p:extLst>
      <p:ext uri="{BB962C8B-B14F-4D97-AF65-F5344CB8AC3E}">
        <p14:creationId xmlns:p14="http://schemas.microsoft.com/office/powerpoint/2010/main" val="17134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 noGrp="1" noChangeAspect="1"/>
          </p:cNvGraphicFramePr>
          <p:nvPr>
            <p:ph/>
          </p:nvPr>
        </p:nvGraphicFramePr>
        <p:xfrm>
          <a:off x="539750" y="1731963"/>
          <a:ext cx="73533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S ChemDraw Drawing" r:id="rId3" imgW="34442400" imgH="6581775" progId="ChemDraw.Document.6.0">
                  <p:embed/>
                </p:oleObj>
              </mc:Choice>
              <mc:Fallback>
                <p:oleObj name="CS ChemDraw Drawing" r:id="rId3" imgW="34442400" imgH="6581775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31963"/>
                        <a:ext cx="7353300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39750" y="1365250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CHIRALITA’ NEL COMPOSTO DI PARTENZA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468313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REAZIONI DI COMPOSTI CICLICI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CONFORMAZIONALE</a:t>
            </a:r>
          </a:p>
        </p:txBody>
      </p:sp>
      <p:sp>
        <p:nvSpPr>
          <p:cNvPr id="5125" name="CasellaDiTesto 1"/>
          <p:cNvSpPr txBox="1">
            <a:spLocks noChangeArrowheads="1"/>
          </p:cNvSpPr>
          <p:nvPr/>
        </p:nvSpPr>
        <p:spPr bwMode="auto">
          <a:xfrm>
            <a:off x="323850" y="3240088"/>
            <a:ext cx="722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IL CONTROLLO E’ SEMPRE CONFORMAZIONALE, NON DEL CENTRO CHIRALE</a:t>
            </a:r>
          </a:p>
        </p:txBody>
      </p:sp>
    </p:spTree>
    <p:extLst>
      <p:ext uri="{BB962C8B-B14F-4D97-AF65-F5344CB8AC3E}">
        <p14:creationId xmlns:p14="http://schemas.microsoft.com/office/powerpoint/2010/main" val="766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6"/>
          <p:cNvSpPr>
            <a:spLocks noChangeArrowheads="1"/>
          </p:cNvSpPr>
          <p:nvPr/>
        </p:nvSpPr>
        <p:spPr bwMode="auto">
          <a:xfrm>
            <a:off x="5435600" y="4508500"/>
            <a:ext cx="2519363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98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graphicFrame>
        <p:nvGraphicFramePr>
          <p:cNvPr id="41988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755650" y="2276475"/>
          <a:ext cx="820420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S ChemDraw Drawing" r:id="rId3" imgW="5847588" imgH="1490472" progId="ChemDraw.Document.6.0">
                  <p:embed/>
                </p:oleObj>
              </mc:Choice>
              <mc:Fallback>
                <p:oleObj name="CS ChemDraw Drawing" r:id="rId3" imgW="5847588" imgH="14904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8204200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5989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RIDUZIONE ASIMMETRICA CATALITICA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 CHETONI PROCHIRALI</a:t>
            </a:r>
          </a:p>
        </p:txBody>
      </p:sp>
      <p:graphicFrame>
        <p:nvGraphicFramePr>
          <p:cNvPr id="41991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4652963"/>
          <a:ext cx="1800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S ChemDraw Drawing" r:id="rId5" imgW="1341120" imgH="1050036" progId="ChemDraw.Document.6.0">
                  <p:embed/>
                </p:oleObj>
              </mc:Choice>
              <mc:Fallback>
                <p:oleObj name="CS ChemDraw Drawing" r:id="rId5" imgW="1341120" imgH="10500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52963"/>
                        <a:ext cx="1800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08563"/>
            <a:ext cx="465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4149725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CICLOBUTANONI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8313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REAZIONI DI COMPOSTI CICLICI PICCOLI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CICLOPENTANONI </a:t>
            </a:r>
          </a:p>
        </p:txBody>
      </p:sp>
      <p:graphicFrame>
        <p:nvGraphicFramePr>
          <p:cNvPr id="6149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3059113" y="4508500"/>
          <a:ext cx="360045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S ChemDraw Drawing" r:id="rId3" imgW="3070860" imgH="1549908" progId="ChemDraw.Document.6.0">
                  <p:embed/>
                </p:oleObj>
              </mc:Choice>
              <mc:Fallback>
                <p:oleObj name="CS ChemDraw Drawing" r:id="rId3" imgW="3070860" imgH="1549908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08500"/>
                        <a:ext cx="360045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060575"/>
          <a:ext cx="6697662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S ChemDraw Drawing" r:id="rId5" imgW="5253228" imgH="1511808" progId="ChemDraw.Document.6.0">
                  <p:embed/>
                </p:oleObj>
              </mc:Choice>
              <mc:Fallback>
                <p:oleObj name="CS ChemDraw Drawing" r:id="rId5" imgW="5253228" imgH="1511808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6697662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4572000" y="3357563"/>
            <a:ext cx="170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Prodotto più stabile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5076825" y="6237288"/>
            <a:ext cx="170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Prodotto più stabile</a:t>
            </a:r>
          </a:p>
        </p:txBody>
      </p:sp>
    </p:spTree>
    <p:extLst>
      <p:ext uri="{BB962C8B-B14F-4D97-AF65-F5344CB8AC3E}">
        <p14:creationId xmlns:p14="http://schemas.microsoft.com/office/powerpoint/2010/main" val="18567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223963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REAZIONI DI COMPOSTI CARBONILICI</a:t>
            </a:r>
          </a:p>
        </p:txBody>
      </p:sp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1331913" y="1776413"/>
            <a:ext cx="6048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2. COMPOSTI CARBONILICI ACICLICI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DELLA STEREOCHIMICA RELATIVA da substrato chirale diastereotopico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CONTROLLO DEL SUBSTRATO (centro chirale in alfa al (C=O)</a:t>
            </a:r>
          </a:p>
        </p:txBody>
      </p:sp>
    </p:spTree>
    <p:extLst>
      <p:ext uri="{BB962C8B-B14F-4D97-AF65-F5344CB8AC3E}">
        <p14:creationId xmlns:p14="http://schemas.microsoft.com/office/powerpoint/2010/main" val="4082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116013" y="2203450"/>
            <a:ext cx="6264275" cy="388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260350"/>
            <a:ext cx="8353425" cy="720725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REAZIONI DI COMPOSTI ACICLICI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CONTROLLO DEL SUBSTRATO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4213" y="1125538"/>
            <a:ext cx="7110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ADDIZIONI NUCLEOFILE A COMPOSTI CARBONILICI </a:t>
            </a:r>
            <a:r>
              <a:rPr lang="it-IT" altLang="it-IT" sz="1800">
                <a:latin typeface="Symbol" pitchFamily="18" charset="2"/>
              </a:rPr>
              <a:t>a</a:t>
            </a:r>
            <a:r>
              <a:rPr lang="it-IT" altLang="it-IT" sz="1800"/>
              <a:t>-CHIRALI.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755650" y="1628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INDUZIONE CHIRALE 1,2</a:t>
            </a:r>
          </a:p>
        </p:txBody>
      </p:sp>
      <p:graphicFrame>
        <p:nvGraphicFramePr>
          <p:cNvPr id="8198" name="Oggetto 2"/>
          <p:cNvGraphicFramePr>
            <a:graphicFrameLocks noChangeAspect="1"/>
          </p:cNvGraphicFramePr>
          <p:nvPr/>
        </p:nvGraphicFramePr>
        <p:xfrm>
          <a:off x="1692275" y="2481263"/>
          <a:ext cx="5111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3" imgW="4084920" imgH="2661840" progId="ChemDraw.Document.6.0">
                  <p:embed/>
                </p:oleObj>
              </mc:Choice>
              <mc:Fallback>
                <p:oleObj name="CS ChemDraw Drawing" r:id="rId3" imgW="4084920" imgH="2661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481263"/>
                        <a:ext cx="511175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8313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CONFORMAZIONE DI UN’ALDEIDE CHIRALE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619250" y="2781300"/>
            <a:ext cx="611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Proiezione di Newman delle conformazioni più significative</a:t>
            </a:r>
          </a:p>
        </p:txBody>
      </p:sp>
      <p:graphicFrame>
        <p:nvGraphicFramePr>
          <p:cNvPr id="9220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1413" y="1557338"/>
          <a:ext cx="40322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S ChemDraw Drawing" r:id="rId3" imgW="3014472" imgH="672084" progId="ChemDraw.Document.6.0">
                  <p:embed/>
                </p:oleObj>
              </mc:Choice>
              <mc:Fallback>
                <p:oleObj name="CS ChemDraw Drawing" r:id="rId3" imgW="3014472" imgH="6720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7338"/>
                        <a:ext cx="40322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1403350" y="3716338"/>
            <a:ext cx="648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Conformazioni a più bassa energia di un composto carbonilico</a:t>
            </a:r>
          </a:p>
        </p:txBody>
      </p:sp>
      <p:graphicFrame>
        <p:nvGraphicFramePr>
          <p:cNvPr id="9222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513" y="4292600"/>
          <a:ext cx="43926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S ChemDraw Drawing" r:id="rId5" imgW="2863596" imgH="672084" progId="ChemDraw.Document.6.0">
                  <p:embed/>
                </p:oleObj>
              </mc:Choice>
              <mc:Fallback>
                <p:oleObj name="CS ChemDraw Drawing" r:id="rId5" imgW="2863596" imgH="6720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92600"/>
                        <a:ext cx="4392612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684213" y="5516563"/>
            <a:ext cx="2292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L: Large (es Ph, tBu)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M: Medium (es 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S: Small (es H)</a:t>
            </a:r>
          </a:p>
        </p:txBody>
      </p:sp>
    </p:spTree>
    <p:extLst>
      <p:ext uri="{BB962C8B-B14F-4D97-AF65-F5344CB8AC3E}">
        <p14:creationId xmlns:p14="http://schemas.microsoft.com/office/powerpoint/2010/main" val="34116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188913"/>
            <a:ext cx="8353425" cy="719137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Traiettoria di Burgi - Dunitz</a:t>
            </a:r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6011863" y="3116263"/>
            <a:ext cx="2089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Angolo di Burgi Dunitz</a:t>
            </a: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4368800" y="3421063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107°</a:t>
            </a:r>
          </a:p>
        </p:txBody>
      </p:sp>
      <p:graphicFrame>
        <p:nvGraphicFramePr>
          <p:cNvPr id="10245" name="Oggetto 2"/>
          <p:cNvGraphicFramePr>
            <a:graphicFrameLocks noChangeAspect="1"/>
          </p:cNvGraphicFramePr>
          <p:nvPr/>
        </p:nvGraphicFramePr>
        <p:xfrm>
          <a:off x="1476375" y="1989138"/>
          <a:ext cx="4248150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3" imgW="2961132" imgH="2375916" progId="ChemDraw.Document.6.0">
                  <p:embed/>
                </p:oleObj>
              </mc:Choice>
              <mc:Fallback>
                <p:oleObj name="CS ChemDraw Drawing" r:id="rId3" imgW="2961132" imgH="23759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89138"/>
                        <a:ext cx="4248150" cy="340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1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941</Words>
  <Application>Microsoft Office PowerPoint</Application>
  <PresentationFormat>Presentazione su schermo (4:3)</PresentationFormat>
  <Paragraphs>233</Paragraphs>
  <Slides>40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Tema di Office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Fulvia</dc:creator>
  <cp:lastModifiedBy>felluga</cp:lastModifiedBy>
  <cp:revision>6</cp:revision>
  <dcterms:created xsi:type="dcterms:W3CDTF">2014-11-03T21:47:21Z</dcterms:created>
  <dcterms:modified xsi:type="dcterms:W3CDTF">2016-11-29T09:39:36Z</dcterms:modified>
</cp:coreProperties>
</file>