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handoutMasterIdLst>
    <p:handoutMasterId r:id="rId66"/>
  </p:handoutMasterIdLst>
  <p:sldIdLst>
    <p:sldId id="256" r:id="rId2"/>
    <p:sldId id="257" r:id="rId3"/>
    <p:sldId id="314" r:id="rId4"/>
    <p:sldId id="316" r:id="rId5"/>
    <p:sldId id="268" r:id="rId6"/>
    <p:sldId id="259" r:id="rId7"/>
    <p:sldId id="295" r:id="rId8"/>
    <p:sldId id="294" r:id="rId9"/>
    <p:sldId id="262" r:id="rId10"/>
    <p:sldId id="263" r:id="rId11"/>
    <p:sldId id="264" r:id="rId12"/>
    <p:sldId id="368" r:id="rId13"/>
    <p:sldId id="330" r:id="rId14"/>
    <p:sldId id="331" r:id="rId15"/>
    <p:sldId id="332" r:id="rId16"/>
    <p:sldId id="333" r:id="rId17"/>
    <p:sldId id="334" r:id="rId18"/>
    <p:sldId id="335" r:id="rId19"/>
    <p:sldId id="336" r:id="rId20"/>
    <p:sldId id="337" r:id="rId21"/>
    <p:sldId id="338" r:id="rId22"/>
    <p:sldId id="339" r:id="rId23"/>
    <p:sldId id="340" r:id="rId24"/>
    <p:sldId id="341" r:id="rId25"/>
    <p:sldId id="342" r:id="rId26"/>
    <p:sldId id="343" r:id="rId27"/>
    <p:sldId id="344" r:id="rId28"/>
    <p:sldId id="345" r:id="rId29"/>
    <p:sldId id="348" r:id="rId30"/>
    <p:sldId id="376" r:id="rId31"/>
    <p:sldId id="349" r:id="rId32"/>
    <p:sldId id="350" r:id="rId33"/>
    <p:sldId id="351" r:id="rId34"/>
    <p:sldId id="352" r:id="rId35"/>
    <p:sldId id="378" r:id="rId36"/>
    <p:sldId id="377" r:id="rId37"/>
    <p:sldId id="353" r:id="rId38"/>
    <p:sldId id="374" r:id="rId39"/>
    <p:sldId id="375" r:id="rId40"/>
    <p:sldId id="379" r:id="rId41"/>
    <p:sldId id="356" r:id="rId42"/>
    <p:sldId id="357" r:id="rId43"/>
    <p:sldId id="358" r:id="rId44"/>
    <p:sldId id="359" r:id="rId45"/>
    <p:sldId id="360" r:id="rId46"/>
    <p:sldId id="363" r:id="rId47"/>
    <p:sldId id="364" r:id="rId48"/>
    <p:sldId id="369" r:id="rId49"/>
    <p:sldId id="370" r:id="rId50"/>
    <p:sldId id="277" r:id="rId51"/>
    <p:sldId id="270" r:id="rId52"/>
    <p:sldId id="271" r:id="rId53"/>
    <p:sldId id="274" r:id="rId54"/>
    <p:sldId id="324" r:id="rId55"/>
    <p:sldId id="325" r:id="rId56"/>
    <p:sldId id="319" r:id="rId57"/>
    <p:sldId id="318" r:id="rId58"/>
    <p:sldId id="320" r:id="rId59"/>
    <p:sldId id="321" r:id="rId60"/>
    <p:sldId id="322" r:id="rId61"/>
    <p:sldId id="371" r:id="rId62"/>
    <p:sldId id="367" r:id="rId63"/>
    <p:sldId id="308" r:id="rId64"/>
    <p:sldId id="307" r:id="rId65"/>
  </p:sldIdLst>
  <p:sldSz cx="9144000" cy="6858000" type="screen4x3"/>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33" autoAdjust="0"/>
    <p:restoredTop sz="94585" autoAdjust="0"/>
  </p:normalViewPr>
  <p:slideViewPr>
    <p:cSldViewPr>
      <p:cViewPr varScale="1">
        <p:scale>
          <a:sx n="110" d="100"/>
          <a:sy n="110" d="100"/>
        </p:scale>
        <p:origin x="-1644" y="-84"/>
      </p:cViewPr>
      <p:guideLst>
        <p:guide orient="horz" pos="2160"/>
        <p:guide pos="2880"/>
      </p:guideLst>
    </p:cSldViewPr>
  </p:slideViewPr>
  <p:outlineViewPr>
    <p:cViewPr>
      <p:scale>
        <a:sx n="33" d="100"/>
        <a:sy n="33" d="100"/>
      </p:scale>
      <p:origin x="0" y="745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D8F2585C-1782-477A-B349-CE5043F70B91}" type="datetimeFigureOut">
              <a:rPr lang="it-IT" smtClean="0"/>
              <a:pPr/>
              <a:t>29/11/2016</a:t>
            </a:fld>
            <a:endParaRPr lang="it-IT"/>
          </a:p>
        </p:txBody>
      </p:sp>
      <p:sp>
        <p:nvSpPr>
          <p:cNvPr id="4" name="Segnaposto piè di pagina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F5510E4F-65C8-4DCF-957B-72BCD244C049}" type="slidenum">
              <a:rPr lang="it-IT" smtClean="0"/>
              <a:pPr/>
              <a:t>‹N›</a:t>
            </a:fld>
            <a:endParaRPr lang="it-IT"/>
          </a:p>
        </p:txBody>
      </p:sp>
    </p:spTree>
    <p:extLst>
      <p:ext uri="{BB962C8B-B14F-4D97-AF65-F5344CB8AC3E}">
        <p14:creationId xmlns:p14="http://schemas.microsoft.com/office/powerpoint/2010/main" xmlns="" val="132276595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Connettore 1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olo 28"/>
          <p:cNvSpPr>
            <a:spLocks noGrp="1"/>
          </p:cNvSpPr>
          <p:nvPr>
            <p:ph type="ctrTitle"/>
          </p:nvPr>
        </p:nvSpPr>
        <p:spPr>
          <a:xfrm>
            <a:off x="381000" y="4853411"/>
            <a:ext cx="8458200" cy="1222375"/>
          </a:xfrm>
        </p:spPr>
        <p:txBody>
          <a:bodyPr anchor="t"/>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16" name="Segnaposto data 15"/>
          <p:cNvSpPr>
            <a:spLocks noGrp="1"/>
          </p:cNvSpPr>
          <p:nvPr>
            <p:ph type="dt" sz="half" idx="10"/>
          </p:nvPr>
        </p:nvSpPr>
        <p:spPr/>
        <p:txBody>
          <a:bodyPr/>
          <a:lstStyle/>
          <a:p>
            <a:fld id="{7F49D355-16BD-4E45-BD9A-5EA878CF7CBD}" type="datetimeFigureOut">
              <a:rPr lang="it-IT" smtClean="0"/>
              <a:pPr/>
              <a:t>29/11/2016</a:t>
            </a:fld>
            <a:endParaRPr lang="it-IT"/>
          </a:p>
        </p:txBody>
      </p:sp>
      <p:sp>
        <p:nvSpPr>
          <p:cNvPr id="2" name="Segnaposto piè di pagina 1"/>
          <p:cNvSpPr>
            <a:spLocks noGrp="1"/>
          </p:cNvSpPr>
          <p:nvPr>
            <p:ph type="ftr" sz="quarter" idx="11"/>
          </p:nvPr>
        </p:nvSpPr>
        <p:spPr/>
        <p:txBody>
          <a:bodyPr/>
          <a:lstStyle/>
          <a:p>
            <a:endParaRPr lang="it-IT"/>
          </a:p>
        </p:txBody>
      </p:sp>
      <p:sp>
        <p:nvSpPr>
          <p:cNvPr id="15" name="Segnaposto numero diapositiva 14"/>
          <p:cNvSpPr>
            <a:spLocks noGrp="1"/>
          </p:cNvSpPr>
          <p:nvPr>
            <p:ph type="sldNum" sz="quarter" idx="12"/>
          </p:nvPr>
        </p:nvSpPr>
        <p:spPr>
          <a:xfrm>
            <a:off x="8229600" y="6473952"/>
            <a:ext cx="758952" cy="246888"/>
          </a:xfrm>
        </p:spPr>
        <p:txBody>
          <a:bodyPr/>
          <a:lstStyle/>
          <a:p>
            <a:fld id="{E7A41E1B-4F70-4964-A407-84C68BE8251C}"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7F49D355-16BD-4E45-BD9A-5EA878CF7CBD}" type="datetimeFigureOut">
              <a:rPr lang="it-IT" smtClean="0"/>
              <a:pPr/>
              <a:t>29/11/2016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58000" y="549276"/>
            <a:ext cx="18288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549276"/>
            <a:ext cx="62484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7F49D355-16BD-4E45-BD9A-5EA878CF7CBD}" type="datetimeFigureOut">
              <a:rPr lang="it-IT" smtClean="0"/>
              <a:pPr/>
              <a:t>29/11/2016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2" name="Titolo 21"/>
          <p:cNvSpPr>
            <a:spLocks noGrp="1"/>
          </p:cNvSpPr>
          <p:nvPr>
            <p:ph type="title"/>
          </p:nvPr>
        </p:nvSpPr>
        <p:spPr/>
        <p:txBody>
          <a:bodyPr/>
          <a:lstStyle/>
          <a:p>
            <a:r>
              <a:rPr kumimoji="0" lang="it-IT" smtClean="0"/>
              <a:t>Fare clic per modificare lo stile del titolo</a:t>
            </a:r>
            <a:endParaRPr kumimoji="0" lang="en-US"/>
          </a:p>
        </p:txBody>
      </p:sp>
      <p:sp>
        <p:nvSpPr>
          <p:cNvPr id="27" name="Segnaposto contenuto 26"/>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5" name="Segnaposto data 24"/>
          <p:cNvSpPr>
            <a:spLocks noGrp="1"/>
          </p:cNvSpPr>
          <p:nvPr>
            <p:ph type="dt" sz="half" idx="10"/>
          </p:nvPr>
        </p:nvSpPr>
        <p:spPr/>
        <p:txBody>
          <a:bodyPr/>
          <a:lstStyle/>
          <a:p>
            <a:fld id="{7F49D355-16BD-4E45-BD9A-5EA878CF7CBD}" type="datetimeFigureOut">
              <a:rPr lang="it-IT" smtClean="0"/>
              <a:pPr/>
              <a:t>29/11/2016</a:t>
            </a:fld>
            <a:endParaRPr lang="it-IT"/>
          </a:p>
        </p:txBody>
      </p:sp>
      <p:sp>
        <p:nvSpPr>
          <p:cNvPr id="19" name="Segnaposto piè di pagina 18"/>
          <p:cNvSpPr>
            <a:spLocks noGrp="1"/>
          </p:cNvSpPr>
          <p:nvPr>
            <p:ph type="ftr" sz="quarter" idx="11"/>
          </p:nvPr>
        </p:nvSpPr>
        <p:spPr>
          <a:xfrm>
            <a:off x="3581400" y="76200"/>
            <a:ext cx="2895600" cy="288925"/>
          </a:xfrm>
        </p:spPr>
        <p:txBody>
          <a:bodyPr/>
          <a:lstStyle/>
          <a:p>
            <a:endParaRPr lang="it-IT"/>
          </a:p>
        </p:txBody>
      </p:sp>
      <p:sp>
        <p:nvSpPr>
          <p:cNvPr id="16" name="Segnaposto numero diapositiva 15"/>
          <p:cNvSpPr>
            <a:spLocks noGrp="1"/>
          </p:cNvSpPr>
          <p:nvPr>
            <p:ph type="sldNum" sz="quarter" idx="12"/>
          </p:nvPr>
        </p:nvSpPr>
        <p:spPr>
          <a:xfrm>
            <a:off x="8229600" y="6473952"/>
            <a:ext cx="758952" cy="246888"/>
          </a:xfrm>
        </p:spPr>
        <p:txBody>
          <a:bodyPr/>
          <a:lstStyle/>
          <a:p>
            <a:fld id="{E7A41E1B-4F70-4964-A407-84C68BE8251C}"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3">
        <a:schemeClr val="bg2"/>
      </p:bgRef>
    </p:bg>
    <p:spTree>
      <p:nvGrpSpPr>
        <p:cNvPr id="1" name=""/>
        <p:cNvGrpSpPr/>
        <p:nvPr/>
      </p:nvGrpSpPr>
      <p:grpSpPr>
        <a:xfrm>
          <a:off x="0" y="0"/>
          <a:ext cx="0" cy="0"/>
          <a:chOff x="0" y="0"/>
          <a:chExt cx="0" cy="0"/>
        </a:xfrm>
      </p:grpSpPr>
      <p:sp>
        <p:nvSpPr>
          <p:cNvPr id="7" name="Connettore 1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egnaposto testo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19" name="Segnaposto data 18"/>
          <p:cNvSpPr>
            <a:spLocks noGrp="1"/>
          </p:cNvSpPr>
          <p:nvPr>
            <p:ph type="dt" sz="half" idx="10"/>
          </p:nvPr>
        </p:nvSpPr>
        <p:spPr/>
        <p:txBody>
          <a:bodyPr/>
          <a:lstStyle/>
          <a:p>
            <a:fld id="{7F49D355-16BD-4E45-BD9A-5EA878CF7CBD}" type="datetimeFigureOut">
              <a:rPr lang="it-IT" smtClean="0"/>
              <a:pPr/>
              <a:t>29/11/2016</a:t>
            </a:fld>
            <a:endParaRPr lang="it-IT"/>
          </a:p>
        </p:txBody>
      </p:sp>
      <p:sp>
        <p:nvSpPr>
          <p:cNvPr id="11" name="Segnaposto piè di pagina 10"/>
          <p:cNvSpPr>
            <a:spLocks noGrp="1"/>
          </p:cNvSpPr>
          <p:nvPr>
            <p:ph type="ftr" sz="quarter" idx="11"/>
          </p:nvPr>
        </p:nvSpPr>
        <p:spPr/>
        <p:txBody>
          <a:bodyPr/>
          <a:lstStyle/>
          <a:p>
            <a:endParaRPr lang="it-IT"/>
          </a:p>
        </p:txBody>
      </p:sp>
      <p:sp>
        <p:nvSpPr>
          <p:cNvPr id="16" name="Segnaposto numero diapositiva 15"/>
          <p:cNvSpPr>
            <a:spLocks noGrp="1"/>
          </p:cNvSpPr>
          <p:nvPr>
            <p:ph type="sldNum" sz="quarter" idx="12"/>
          </p:nvPr>
        </p:nvSpPr>
        <p:spPr/>
        <p:txBody>
          <a:bodyPr/>
          <a:lstStyle/>
          <a:p>
            <a:fld id="{E7A41E1B-4F70-4964-A407-84C68BE8251C}" type="slidenum">
              <a:rPr lang="it-IT" smtClean="0"/>
              <a:pPr/>
              <a:t>‹N›</a:t>
            </a:fld>
            <a:endParaRPr lang="it-IT"/>
          </a:p>
        </p:txBody>
      </p:sp>
      <p:sp>
        <p:nvSpPr>
          <p:cNvPr id="8" name="Titolo 7"/>
          <p:cNvSpPr>
            <a:spLocks noGrp="1"/>
          </p:cNvSpPr>
          <p:nvPr>
            <p:ph type="title"/>
          </p:nvPr>
        </p:nvSpPr>
        <p:spPr>
          <a:xfrm>
            <a:off x="180475" y="2947085"/>
            <a:ext cx="8686800" cy="1184825"/>
          </a:xfrm>
        </p:spPr>
        <p:txBody>
          <a:bodyPr rtlCol="0" anchor="t"/>
          <a:lstStyle>
            <a:lvl1pPr algn="r">
              <a:defRPr/>
            </a:lvl1pPr>
          </a:lstStyle>
          <a:p>
            <a:r>
              <a:rPr kumimoji="0" lang="it-IT" smtClean="0"/>
              <a:t>Fare clic per modificare lo stile del titolo</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0" name="Titolo 19"/>
          <p:cNvSpPr>
            <a:spLocks noGrp="1"/>
          </p:cNvSpPr>
          <p:nvPr>
            <p:ph type="title"/>
          </p:nvPr>
        </p:nvSpPr>
        <p:spPr>
          <a:xfrm>
            <a:off x="301752" y="457200"/>
            <a:ext cx="8686800" cy="841248"/>
          </a:xfrm>
        </p:spPr>
        <p:txBody>
          <a:bodyPr/>
          <a:lstStyle/>
          <a:p>
            <a:r>
              <a:rPr kumimoji="0" lang="it-IT" smtClean="0"/>
              <a:t>Fare clic per modificare lo stile del titolo</a:t>
            </a:r>
            <a:endParaRPr kumimoji="0" lang="en-US"/>
          </a:p>
        </p:txBody>
      </p:sp>
      <p:sp>
        <p:nvSpPr>
          <p:cNvPr id="14" name="Segnaposto contenuto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1" name="Segnaposto data 20"/>
          <p:cNvSpPr>
            <a:spLocks noGrp="1"/>
          </p:cNvSpPr>
          <p:nvPr>
            <p:ph type="dt" sz="half" idx="10"/>
          </p:nvPr>
        </p:nvSpPr>
        <p:spPr/>
        <p:txBody>
          <a:bodyPr/>
          <a:lstStyle/>
          <a:p>
            <a:fld id="{7F49D355-16BD-4E45-BD9A-5EA878CF7CBD}" type="datetimeFigureOut">
              <a:rPr lang="it-IT" smtClean="0"/>
              <a:pPr/>
              <a:t>29/11/2016</a:t>
            </a:fld>
            <a:endParaRPr lang="it-IT"/>
          </a:p>
        </p:txBody>
      </p:sp>
      <p:sp>
        <p:nvSpPr>
          <p:cNvPr id="10" name="Segnaposto piè di pagina 9"/>
          <p:cNvSpPr>
            <a:spLocks noGrp="1"/>
          </p:cNvSpPr>
          <p:nvPr>
            <p:ph type="ftr" sz="quarter" idx="11"/>
          </p:nvPr>
        </p:nvSpPr>
        <p:spPr/>
        <p:txBody>
          <a:bodyPr/>
          <a:lstStyle/>
          <a:p>
            <a:endParaRPr lang="it-IT"/>
          </a:p>
        </p:txBody>
      </p:sp>
      <p:sp>
        <p:nvSpPr>
          <p:cNvPr id="31" name="Segnaposto numero diapositiva 30"/>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9" name="Titolo 28"/>
          <p:cNvSpPr>
            <a:spLocks noGrp="1"/>
          </p:cNvSpPr>
          <p:nvPr>
            <p:ph type="title"/>
          </p:nvPr>
        </p:nvSpPr>
        <p:spPr>
          <a:xfrm>
            <a:off x="304800" y="5410200"/>
            <a:ext cx="8610600" cy="882650"/>
          </a:xfrm>
        </p:spPr>
        <p:txBody>
          <a:bodyPr anchor="ctr"/>
          <a:lstStyle>
            <a:lvl1pPr>
              <a:defRPr/>
            </a:lvl1p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25" name="Segnaposto testo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contenuto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8" name="Segnaposto contenuto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0" name="Segnaposto data 9"/>
          <p:cNvSpPr>
            <a:spLocks noGrp="1"/>
          </p:cNvSpPr>
          <p:nvPr>
            <p:ph type="dt" sz="half" idx="10"/>
          </p:nvPr>
        </p:nvSpPr>
        <p:spPr/>
        <p:txBody>
          <a:bodyPr/>
          <a:lstStyle/>
          <a:p>
            <a:fld id="{7F49D355-16BD-4E45-BD9A-5EA878CF7CBD}" type="datetimeFigureOut">
              <a:rPr lang="it-IT" smtClean="0"/>
              <a:pPr/>
              <a:t>29/11/2016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a:xfrm>
            <a:off x="8229600" y="6477000"/>
            <a:ext cx="762000" cy="246888"/>
          </a:xfrm>
        </p:spPr>
        <p:txBody>
          <a:bodyPr/>
          <a:lstStyle/>
          <a:p>
            <a:fld id="{E7A41E1B-4F70-4964-A407-84C68BE8251C}" type="slidenum">
              <a:rPr lang="it-IT" smtClean="0"/>
              <a:pPr/>
              <a:t>‹N›</a:t>
            </a:fld>
            <a:endParaRPr lang="it-IT"/>
          </a:p>
        </p:txBody>
      </p:sp>
      <p:sp>
        <p:nvSpPr>
          <p:cNvPr id="11" name="Connettore 1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30" name="Titolo 29"/>
          <p:cNvSpPr>
            <a:spLocks noGrp="1"/>
          </p:cNvSpPr>
          <p:nvPr>
            <p:ph type="title"/>
          </p:nvPr>
        </p:nvSpPr>
        <p:spPr>
          <a:xfrm>
            <a:off x="301752" y="457200"/>
            <a:ext cx="8686800" cy="841248"/>
          </a:xfrm>
        </p:spPr>
        <p:txBody>
          <a:bodyPr/>
          <a:lstStyle/>
          <a:p>
            <a:r>
              <a:rPr kumimoji="0" lang="it-IT" smtClean="0"/>
              <a:t>Fare clic per modificare lo stile del titolo</a:t>
            </a:r>
            <a:endParaRPr kumimoji="0" lang="en-US"/>
          </a:p>
        </p:txBody>
      </p:sp>
      <p:sp>
        <p:nvSpPr>
          <p:cNvPr id="12" name="Segnaposto data 11"/>
          <p:cNvSpPr>
            <a:spLocks noGrp="1"/>
          </p:cNvSpPr>
          <p:nvPr>
            <p:ph type="dt" sz="half" idx="10"/>
          </p:nvPr>
        </p:nvSpPr>
        <p:spPr/>
        <p:txBody>
          <a:bodyPr/>
          <a:lstStyle/>
          <a:p>
            <a:fld id="{7F49D355-16BD-4E45-BD9A-5EA878CF7CBD}" type="datetimeFigureOut">
              <a:rPr lang="it-IT" smtClean="0"/>
              <a:pPr/>
              <a:t>29/11/2016</a:t>
            </a:fld>
            <a:endParaRPr lang="it-IT"/>
          </a:p>
        </p:txBody>
      </p:sp>
      <p:sp>
        <p:nvSpPr>
          <p:cNvPr id="21" name="Segnaposto piè di pagina 20"/>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fld id="{7F49D355-16BD-4E45-BD9A-5EA878CF7CBD}" type="datetimeFigureOut">
              <a:rPr lang="it-IT" smtClean="0"/>
              <a:pPr/>
              <a:t>29/11/2016</a:t>
            </a:fld>
            <a:endParaRPr lang="it-IT"/>
          </a:p>
        </p:txBody>
      </p:sp>
      <p:sp>
        <p:nvSpPr>
          <p:cNvPr id="24" name="Segnaposto piè di pagina 23"/>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Connettore 1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olo 11"/>
          <p:cNvSpPr>
            <a:spLocks noGrp="1"/>
          </p:cNvSpPr>
          <p:nvPr>
            <p:ph type="title"/>
          </p:nvPr>
        </p:nvSpPr>
        <p:spPr>
          <a:xfrm>
            <a:off x="457200" y="5486400"/>
            <a:ext cx="8458200" cy="520700"/>
          </a:xfrm>
        </p:spPr>
        <p:txBody>
          <a:bodyPr anchor="ctr"/>
          <a:lstStyle>
            <a:lvl1pPr algn="l">
              <a:buNone/>
              <a:defRPr sz="2000" b="1"/>
            </a:lvl1pPr>
          </a:lstStyle>
          <a:p>
            <a:r>
              <a:rPr kumimoji="0" lang="it-IT" smtClean="0"/>
              <a:t>Fare clic per modificare lo stile del titolo</a:t>
            </a:r>
            <a:endParaRPr kumimoji="0" lang="en-US"/>
          </a:p>
        </p:txBody>
      </p:sp>
      <p:sp>
        <p:nvSpPr>
          <p:cNvPr id="26" name="Segnaposto testo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14" name="Segnaposto contenuto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5" name="Segnaposto data 24"/>
          <p:cNvSpPr>
            <a:spLocks noGrp="1"/>
          </p:cNvSpPr>
          <p:nvPr>
            <p:ph type="dt" sz="half" idx="10"/>
          </p:nvPr>
        </p:nvSpPr>
        <p:spPr/>
        <p:txBody>
          <a:bodyPr/>
          <a:lstStyle/>
          <a:p>
            <a:fld id="{7F49D355-16BD-4E45-BD9A-5EA878CF7CBD}" type="datetimeFigureOut">
              <a:rPr lang="it-IT" smtClean="0"/>
              <a:pPr/>
              <a:t>29/11/2016</a:t>
            </a:fld>
            <a:endParaRPr lang="it-IT"/>
          </a:p>
        </p:txBody>
      </p:sp>
      <p:sp>
        <p:nvSpPr>
          <p:cNvPr id="29" name="Segnaposto piè di pagina 28"/>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3" name="Segnaposto immagin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it-IT" smtClean="0"/>
              <a:t>Fare clic sull'icona per inserire un'immagine</a:t>
            </a:r>
            <a:endParaRPr kumimoji="0" lang="en-US" dirty="0"/>
          </a:p>
        </p:txBody>
      </p:sp>
      <p:sp>
        <p:nvSpPr>
          <p:cNvPr id="7" name="Segnaposto data 6"/>
          <p:cNvSpPr>
            <a:spLocks noGrp="1"/>
          </p:cNvSpPr>
          <p:nvPr>
            <p:ph type="dt" sz="half" idx="10"/>
          </p:nvPr>
        </p:nvSpPr>
        <p:spPr/>
        <p:txBody>
          <a:bodyPr/>
          <a:lstStyle/>
          <a:p>
            <a:fld id="{7F49D355-16BD-4E45-BD9A-5EA878CF7CBD}" type="datetimeFigureOut">
              <a:rPr lang="it-IT" smtClean="0"/>
              <a:pPr/>
              <a:t>29/11/2016</a:t>
            </a:fld>
            <a:endParaRPr lang="it-IT"/>
          </a:p>
        </p:txBody>
      </p:sp>
      <p:sp>
        <p:nvSpPr>
          <p:cNvPr id="5" name="Segnaposto piè di pagina 4"/>
          <p:cNvSpPr>
            <a:spLocks noGrp="1"/>
          </p:cNvSpPr>
          <p:nvPr>
            <p:ph type="ftr" sz="quarter" idx="11"/>
          </p:nvPr>
        </p:nvSpPr>
        <p:spPr/>
        <p:txBody>
          <a:bodyPr/>
          <a:lstStyle/>
          <a:p>
            <a:endParaRPr lang="it-IT"/>
          </a:p>
        </p:txBody>
      </p:sp>
      <p:sp>
        <p:nvSpPr>
          <p:cNvPr id="31" name="Segnaposto numero diapositiva 30"/>
          <p:cNvSpPr>
            <a:spLocks noGrp="1"/>
          </p:cNvSpPr>
          <p:nvPr>
            <p:ph type="sldNum" sz="quarter" idx="12"/>
          </p:nvPr>
        </p:nvSpPr>
        <p:spPr/>
        <p:txBody>
          <a:bodyPr/>
          <a:lstStyle/>
          <a:p>
            <a:fld id="{E7A41E1B-4F70-4964-A407-84C68BE8251C}" type="slidenum">
              <a:rPr lang="it-IT" smtClean="0"/>
              <a:pPr/>
              <a:t>‹N›</a:t>
            </a:fld>
            <a:endParaRPr lang="it-IT"/>
          </a:p>
        </p:txBody>
      </p:sp>
      <p:sp>
        <p:nvSpPr>
          <p:cNvPr id="17" name="Titolo 16"/>
          <p:cNvSpPr>
            <a:spLocks noGrp="1"/>
          </p:cNvSpPr>
          <p:nvPr>
            <p:ph type="title"/>
          </p:nvPr>
        </p:nvSpPr>
        <p:spPr>
          <a:xfrm>
            <a:off x="381000" y="4993760"/>
            <a:ext cx="5867400" cy="522288"/>
          </a:xfrm>
        </p:spPr>
        <p:txBody>
          <a:bodyPr anchor="ctr"/>
          <a:lstStyle>
            <a:lvl1pPr algn="l">
              <a:buNone/>
              <a:defRPr sz="2000" b="1"/>
            </a:lvl1pPr>
          </a:lstStyle>
          <a:p>
            <a:r>
              <a:rPr kumimoji="0" lang="it-IT" smtClean="0"/>
              <a:t>Fare clic per modificare lo stile del titolo</a:t>
            </a:r>
            <a:endParaRPr kumimoji="0" lang="en-US"/>
          </a:p>
        </p:txBody>
      </p:sp>
      <p:sp>
        <p:nvSpPr>
          <p:cNvPr id="26" name="Segnaposto testo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nettore 1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Segnaposto testo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1" name="Segnaposto data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F49D355-16BD-4E45-BD9A-5EA878CF7CBD}" type="datetimeFigureOut">
              <a:rPr lang="it-IT" smtClean="0"/>
              <a:pPr/>
              <a:t>29/11/2016</a:t>
            </a:fld>
            <a:endParaRPr lang="it-IT"/>
          </a:p>
        </p:txBody>
      </p:sp>
      <p:sp>
        <p:nvSpPr>
          <p:cNvPr id="28" name="Segnaposto piè di pagina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it-IT"/>
          </a:p>
        </p:txBody>
      </p:sp>
      <p:sp>
        <p:nvSpPr>
          <p:cNvPr id="5" name="Segnaposto numero diapositiva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E7A41E1B-4F70-4964-A407-84C68BE8251C}" type="slidenum">
              <a:rPr lang="it-IT" smtClean="0"/>
              <a:pPr/>
              <a:t>‹N›</a:t>
            </a:fld>
            <a:endParaRPr lang="it-IT"/>
          </a:p>
        </p:txBody>
      </p:sp>
      <p:sp>
        <p:nvSpPr>
          <p:cNvPr id="10" name="Segnaposto titolo 9"/>
          <p:cNvSpPr>
            <a:spLocks noGrp="1"/>
          </p:cNvSpPr>
          <p:nvPr>
            <p:ph type="title"/>
          </p:nvPr>
        </p:nvSpPr>
        <p:spPr>
          <a:xfrm>
            <a:off x="304800" y="457200"/>
            <a:ext cx="8686800" cy="838200"/>
          </a:xfrm>
          <a:prstGeom prst="rect">
            <a:avLst/>
          </a:prstGeom>
        </p:spPr>
        <p:txBody>
          <a:bodyPr vert="horz" anchor="ctr">
            <a:normAutofit/>
          </a:bodyPr>
          <a:lstStyle/>
          <a:p>
            <a:r>
              <a:rPr kumimoji="0" lang="it-IT" smtClean="0"/>
              <a:t>Fare clic per modificare lo stile del titolo</a:t>
            </a:r>
            <a:endParaRPr kumimoji="0" lang="en-US"/>
          </a:p>
        </p:txBody>
      </p:sp>
      <p:sp>
        <p:nvSpPr>
          <p:cNvPr id="9" name="Connettore 1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Connettore 1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err="1" smtClean="0"/>
              <a:t>Lesson</a:t>
            </a:r>
            <a:r>
              <a:rPr lang="it-IT" dirty="0" smtClean="0"/>
              <a:t> SIX</a:t>
            </a:r>
            <a:endParaRPr lang="it-IT" dirty="0"/>
          </a:p>
        </p:txBody>
      </p:sp>
      <p:sp>
        <p:nvSpPr>
          <p:cNvPr id="3" name="Sottotitolo 2"/>
          <p:cNvSpPr>
            <a:spLocks noGrp="1"/>
          </p:cNvSpPr>
          <p:nvPr>
            <p:ph type="subTitle" idx="1"/>
          </p:nvPr>
        </p:nvSpPr>
        <p:spPr/>
        <p:txBody>
          <a:bodyPr/>
          <a:lstStyle/>
          <a:p>
            <a:endParaRPr lang="it-IT" dirty="0"/>
          </a:p>
        </p:txBody>
      </p:sp>
    </p:spTree>
    <p:extLst>
      <p:ext uri="{BB962C8B-B14F-4D97-AF65-F5344CB8AC3E}">
        <p14:creationId xmlns:p14="http://schemas.microsoft.com/office/powerpoint/2010/main" xmlns="" val="41318685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In the </a:t>
            </a:r>
            <a:r>
              <a:rPr lang="it-IT" dirty="0" err="1" smtClean="0"/>
              <a:t>wake</a:t>
            </a:r>
            <a:r>
              <a:rPr lang="it-IT" dirty="0" smtClean="0"/>
              <a:t> of </a:t>
            </a:r>
            <a:r>
              <a:rPr lang="it-IT" dirty="0" err="1" smtClean="0"/>
              <a:t>O’Toole</a:t>
            </a:r>
            <a:r>
              <a:rPr lang="it-IT" dirty="0" smtClean="0"/>
              <a:t>, </a:t>
            </a:r>
            <a:r>
              <a:rPr lang="it-IT" dirty="0" err="1" smtClean="0"/>
              <a:t>Kress</a:t>
            </a:r>
            <a:r>
              <a:rPr lang="it-IT" dirty="0" smtClean="0"/>
              <a:t>, van </a:t>
            </a:r>
            <a:r>
              <a:rPr lang="it-IT" dirty="0" err="1" smtClean="0"/>
              <a:t>Leuwen</a:t>
            </a:r>
            <a:endParaRPr lang="it-IT" dirty="0"/>
          </a:p>
        </p:txBody>
      </p:sp>
      <p:sp>
        <p:nvSpPr>
          <p:cNvPr id="3" name="Segnaposto contenuto 2"/>
          <p:cNvSpPr>
            <a:spLocks noGrp="1"/>
          </p:cNvSpPr>
          <p:nvPr>
            <p:ph idx="1"/>
          </p:nvPr>
        </p:nvSpPr>
        <p:spPr/>
        <p:txBody>
          <a:bodyPr/>
          <a:lstStyle/>
          <a:p>
            <a:r>
              <a:rPr lang="en-US" dirty="0"/>
              <a:t>Current research related to this paper has extended the study of the AD genre to </a:t>
            </a:r>
            <a:r>
              <a:rPr lang="en-US" dirty="0">
                <a:solidFill>
                  <a:srgbClr val="FF0000"/>
                </a:solidFill>
              </a:rPr>
              <a:t>museums and art galleries</a:t>
            </a:r>
            <a:r>
              <a:rPr lang="en-US" dirty="0"/>
              <a:t>, thus wedding AD to the </a:t>
            </a:r>
            <a:r>
              <a:rPr lang="en-US" dirty="0" smtClean="0"/>
              <a:t>early multimodal </a:t>
            </a:r>
            <a:r>
              <a:rPr lang="en-US" dirty="0"/>
              <a:t>work of O’Toole, Kress and van </a:t>
            </a:r>
            <a:r>
              <a:rPr lang="en-US" dirty="0" err="1"/>
              <a:t>Leeuwen</a:t>
            </a:r>
            <a:r>
              <a:rPr lang="en-US" dirty="0"/>
              <a:t>, etc</a:t>
            </a:r>
            <a:r>
              <a:rPr lang="en-US" dirty="0" smtClean="0"/>
              <a:t>.</a:t>
            </a:r>
          </a:p>
          <a:p>
            <a:pPr marL="0" indent="0">
              <a:buNone/>
            </a:pPr>
            <a:endParaRPr lang="it-IT" dirty="0"/>
          </a:p>
          <a:p>
            <a:r>
              <a:rPr lang="it-IT" dirty="0" smtClean="0"/>
              <a:t>«Visual output </a:t>
            </a:r>
            <a:r>
              <a:rPr lang="it-IT" dirty="0" err="1" smtClean="0"/>
              <a:t>has</a:t>
            </a:r>
            <a:r>
              <a:rPr lang="it-IT" dirty="0" smtClean="0"/>
              <a:t> </a:t>
            </a:r>
            <a:r>
              <a:rPr lang="it-IT" dirty="0" err="1" smtClean="0"/>
              <a:t>clearly</a:t>
            </a:r>
            <a:r>
              <a:rPr lang="it-IT" dirty="0" smtClean="0"/>
              <a:t> </a:t>
            </a:r>
            <a:r>
              <a:rPr lang="it-IT" dirty="0" err="1" smtClean="0"/>
              <a:t>become</a:t>
            </a:r>
            <a:r>
              <a:rPr lang="it-IT" dirty="0" smtClean="0"/>
              <a:t> the </a:t>
            </a:r>
            <a:r>
              <a:rPr lang="it-IT" dirty="0" err="1" smtClean="0"/>
              <a:t>priority</a:t>
            </a:r>
            <a:r>
              <a:rPr lang="it-IT" dirty="0" smtClean="0"/>
              <a:t>» (</a:t>
            </a:r>
            <a:r>
              <a:rPr lang="it-IT" dirty="0" err="1" smtClean="0"/>
              <a:t>Kress</a:t>
            </a:r>
            <a:r>
              <a:rPr lang="it-IT" dirty="0" smtClean="0"/>
              <a:t>)</a:t>
            </a:r>
            <a:endParaRPr lang="it-IT" dirty="0"/>
          </a:p>
        </p:txBody>
      </p:sp>
    </p:spTree>
    <p:extLst>
      <p:ext uri="{BB962C8B-B14F-4D97-AF65-F5344CB8AC3E}">
        <p14:creationId xmlns:p14="http://schemas.microsoft.com/office/powerpoint/2010/main" xmlns="" val="1497171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The story so far …</a:t>
            </a:r>
            <a:endParaRPr lang="it-IT" dirty="0"/>
          </a:p>
        </p:txBody>
      </p:sp>
      <p:sp>
        <p:nvSpPr>
          <p:cNvPr id="3" name="Segnaposto contenuto 2"/>
          <p:cNvSpPr>
            <a:spLocks noGrp="1"/>
          </p:cNvSpPr>
          <p:nvPr>
            <p:ph idx="1"/>
          </p:nvPr>
        </p:nvSpPr>
        <p:spPr/>
        <p:txBody>
          <a:bodyPr>
            <a:normAutofit/>
          </a:bodyPr>
          <a:lstStyle/>
          <a:p>
            <a:r>
              <a:rPr lang="en-US" dirty="0"/>
              <a:t>The limited amount of work conducted so far on the audio description of art and the three-dimensional world of museums show </a:t>
            </a:r>
            <a:r>
              <a:rPr lang="en-US" dirty="0" smtClean="0"/>
              <a:t>first of all how </a:t>
            </a:r>
            <a:r>
              <a:rPr lang="en-US" dirty="0"/>
              <a:t>the old formulae of traditional museum presentations have mutated as such institutions become more ’hands-on’, and how audio description has produced further manipulation of the texts associated with presentation.</a:t>
            </a:r>
            <a:endParaRPr lang="it-IT" dirty="0"/>
          </a:p>
        </p:txBody>
      </p:sp>
    </p:spTree>
    <p:extLst>
      <p:ext uri="{BB962C8B-B14F-4D97-AF65-F5344CB8AC3E}">
        <p14:creationId xmlns:p14="http://schemas.microsoft.com/office/powerpoint/2010/main" xmlns="" val="33260012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G</a:t>
            </a:r>
            <a:r>
              <a:rPr lang="it-IT" dirty="0" err="1" smtClean="0"/>
              <a:t>overnment</a:t>
            </a:r>
            <a:r>
              <a:rPr lang="it-IT" dirty="0" smtClean="0"/>
              <a:t> policy</a:t>
            </a:r>
            <a:endParaRPr lang="it-IT" dirty="0"/>
          </a:p>
        </p:txBody>
      </p:sp>
      <p:sp>
        <p:nvSpPr>
          <p:cNvPr id="3" name="Segnaposto contenuto 2"/>
          <p:cNvSpPr>
            <a:spLocks noGrp="1"/>
          </p:cNvSpPr>
          <p:nvPr>
            <p:ph idx="1"/>
          </p:nvPr>
        </p:nvSpPr>
        <p:spPr/>
        <p:txBody>
          <a:bodyPr/>
          <a:lstStyle/>
          <a:p>
            <a:pPr marL="0" indent="0">
              <a:buNone/>
            </a:pPr>
            <a:r>
              <a:rPr lang="it-IT" dirty="0" err="1" smtClean="0"/>
              <a:t>European</a:t>
            </a:r>
            <a:r>
              <a:rPr lang="it-IT" dirty="0" smtClean="0"/>
              <a:t> </a:t>
            </a:r>
            <a:r>
              <a:rPr lang="it-IT" dirty="0" err="1" smtClean="0"/>
              <a:t>Strategy</a:t>
            </a:r>
            <a:r>
              <a:rPr lang="it-IT" dirty="0" smtClean="0"/>
              <a:t> on </a:t>
            </a:r>
            <a:r>
              <a:rPr lang="it-IT" dirty="0" err="1" smtClean="0"/>
              <a:t>Disability</a:t>
            </a:r>
            <a:r>
              <a:rPr lang="it-IT" dirty="0" smtClean="0"/>
              <a:t> 2010-2020</a:t>
            </a:r>
          </a:p>
          <a:p>
            <a:r>
              <a:rPr lang="it-IT" dirty="0" err="1"/>
              <a:t>d</a:t>
            </a:r>
            <a:r>
              <a:rPr lang="it-IT" dirty="0" err="1" smtClean="0"/>
              <a:t>esigned</a:t>
            </a:r>
            <a:r>
              <a:rPr lang="it-IT" dirty="0" smtClean="0"/>
              <a:t> to </a:t>
            </a:r>
            <a:r>
              <a:rPr lang="it-IT" dirty="0" err="1" smtClean="0"/>
              <a:t>improve</a:t>
            </a:r>
            <a:r>
              <a:rPr lang="it-IT" dirty="0" smtClean="0"/>
              <a:t> social </a:t>
            </a:r>
            <a:r>
              <a:rPr lang="it-IT" dirty="0" err="1" smtClean="0"/>
              <a:t>inclusion</a:t>
            </a:r>
            <a:r>
              <a:rPr lang="it-IT" dirty="0" smtClean="0"/>
              <a:t> and the </a:t>
            </a:r>
            <a:r>
              <a:rPr lang="it-IT" dirty="0" err="1" smtClean="0"/>
              <a:t>exercise</a:t>
            </a:r>
            <a:r>
              <a:rPr lang="it-IT" dirty="0" smtClean="0"/>
              <a:t> of human </a:t>
            </a:r>
            <a:r>
              <a:rPr lang="it-IT" dirty="0" err="1" smtClean="0"/>
              <a:t>rights</a:t>
            </a:r>
            <a:r>
              <a:rPr lang="it-IT" dirty="0" smtClean="0"/>
              <a:t> </a:t>
            </a:r>
            <a:r>
              <a:rPr lang="it-IT" dirty="0" err="1" smtClean="0"/>
              <a:t>at</a:t>
            </a:r>
            <a:r>
              <a:rPr lang="it-IT" dirty="0" smtClean="0"/>
              <a:t> </a:t>
            </a:r>
            <a:r>
              <a:rPr lang="it-IT" dirty="0" err="1" smtClean="0"/>
              <a:t>national</a:t>
            </a:r>
            <a:r>
              <a:rPr lang="it-IT" dirty="0" smtClean="0"/>
              <a:t> and </a:t>
            </a:r>
            <a:r>
              <a:rPr lang="it-IT" dirty="0" err="1" smtClean="0"/>
              <a:t>European</a:t>
            </a:r>
            <a:r>
              <a:rPr lang="it-IT" dirty="0" smtClean="0"/>
              <a:t> </a:t>
            </a:r>
            <a:r>
              <a:rPr lang="it-IT" dirty="0" err="1" smtClean="0"/>
              <a:t>level</a:t>
            </a:r>
            <a:endParaRPr lang="it-IT" dirty="0" smtClean="0"/>
          </a:p>
          <a:p>
            <a:endParaRPr lang="it-IT" dirty="0" smtClean="0"/>
          </a:p>
          <a:p>
            <a:pPr marL="0" indent="0">
              <a:buNone/>
            </a:pPr>
            <a:r>
              <a:rPr lang="it-IT" dirty="0" err="1" smtClean="0"/>
              <a:t>Cf</a:t>
            </a:r>
            <a:r>
              <a:rPr lang="it-IT" dirty="0" smtClean="0"/>
              <a:t>. Americans with </a:t>
            </a:r>
            <a:r>
              <a:rPr lang="it-IT" dirty="0" err="1"/>
              <a:t>D</a:t>
            </a:r>
            <a:r>
              <a:rPr lang="it-IT" dirty="0" err="1" smtClean="0"/>
              <a:t>isabilities</a:t>
            </a:r>
            <a:r>
              <a:rPr lang="it-IT" dirty="0" smtClean="0"/>
              <a:t> </a:t>
            </a:r>
            <a:r>
              <a:rPr lang="it-IT" dirty="0" err="1" smtClean="0"/>
              <a:t>Act</a:t>
            </a:r>
            <a:endParaRPr lang="it-IT" dirty="0" smtClean="0"/>
          </a:p>
          <a:p>
            <a:pPr marL="0" indent="0">
              <a:buNone/>
            </a:pPr>
            <a:r>
              <a:rPr lang="it-IT" dirty="0" smtClean="0">
                <a:solidFill>
                  <a:srgbClr val="FF0000"/>
                </a:solidFill>
              </a:rPr>
              <a:t>«cultural </a:t>
            </a:r>
            <a:r>
              <a:rPr lang="it-IT" dirty="0" err="1" smtClean="0">
                <a:solidFill>
                  <a:srgbClr val="FF0000"/>
                </a:solidFill>
              </a:rPr>
              <a:t>inclusion</a:t>
            </a:r>
            <a:r>
              <a:rPr lang="it-IT" dirty="0" smtClean="0">
                <a:solidFill>
                  <a:srgbClr val="FF0000"/>
                </a:solidFill>
              </a:rPr>
              <a:t>»</a:t>
            </a:r>
            <a:endParaRPr lang="it-IT" dirty="0">
              <a:solidFill>
                <a:srgbClr val="FF0000"/>
              </a:solidFill>
            </a:endParaRPr>
          </a:p>
        </p:txBody>
      </p:sp>
    </p:spTree>
    <p:extLst>
      <p:ext uri="{BB962C8B-B14F-4D97-AF65-F5344CB8AC3E}">
        <p14:creationId xmlns:p14="http://schemas.microsoft.com/office/powerpoint/2010/main" xmlns="" val="8817980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Museum</a:t>
            </a:r>
            <a:endParaRPr lang="it-IT" dirty="0"/>
          </a:p>
        </p:txBody>
      </p:sp>
      <p:sp>
        <p:nvSpPr>
          <p:cNvPr id="3" name="Segnaposto contenuto 2"/>
          <p:cNvSpPr>
            <a:spLocks noGrp="1"/>
          </p:cNvSpPr>
          <p:nvPr>
            <p:ph idx="1"/>
          </p:nvPr>
        </p:nvSpPr>
        <p:spPr/>
        <p:txBody>
          <a:bodyPr>
            <a:normAutofit fontScale="92500" lnSpcReduction="10000"/>
          </a:bodyPr>
          <a:lstStyle/>
          <a:p>
            <a:pPr marL="0" indent="0">
              <a:buNone/>
            </a:pPr>
            <a:r>
              <a:rPr lang="it-IT" dirty="0" smtClean="0"/>
              <a:t>From </a:t>
            </a:r>
            <a:r>
              <a:rPr lang="it-IT" dirty="0" err="1" smtClean="0"/>
              <a:t>Greek</a:t>
            </a:r>
            <a:r>
              <a:rPr lang="it-IT" dirty="0" smtClean="0"/>
              <a:t> </a:t>
            </a:r>
            <a:r>
              <a:rPr lang="it-IT" u="sng" dirty="0" err="1" smtClean="0"/>
              <a:t>museion</a:t>
            </a:r>
            <a:r>
              <a:rPr lang="it-IT" dirty="0" smtClean="0"/>
              <a:t> – a </a:t>
            </a:r>
            <a:r>
              <a:rPr lang="it-IT" dirty="0" err="1" smtClean="0"/>
              <a:t>place</a:t>
            </a:r>
            <a:r>
              <a:rPr lang="it-IT" dirty="0" smtClean="0"/>
              <a:t> </a:t>
            </a:r>
            <a:r>
              <a:rPr lang="it-IT" dirty="0" err="1" smtClean="0"/>
              <a:t>sacred</a:t>
            </a:r>
            <a:r>
              <a:rPr lang="it-IT" dirty="0" smtClean="0"/>
              <a:t> to the </a:t>
            </a:r>
            <a:r>
              <a:rPr lang="it-IT" dirty="0" err="1" smtClean="0"/>
              <a:t>daughters</a:t>
            </a:r>
            <a:r>
              <a:rPr lang="it-IT" dirty="0" smtClean="0"/>
              <a:t> of Zeus and Mnemosine</a:t>
            </a:r>
          </a:p>
          <a:p>
            <a:pPr marL="0" indent="0">
              <a:buNone/>
            </a:pPr>
            <a:endParaRPr lang="it-IT" dirty="0"/>
          </a:p>
          <a:p>
            <a:pPr marL="0" indent="0">
              <a:buNone/>
            </a:pPr>
            <a:r>
              <a:rPr lang="it-IT" dirty="0" smtClean="0"/>
              <a:t>16° </a:t>
            </a:r>
            <a:r>
              <a:rPr lang="it-IT" dirty="0" err="1" smtClean="0"/>
              <a:t>century</a:t>
            </a:r>
            <a:r>
              <a:rPr lang="it-IT" dirty="0" smtClean="0"/>
              <a:t> – a more </a:t>
            </a:r>
            <a:r>
              <a:rPr lang="it-IT" dirty="0" err="1" smtClean="0"/>
              <a:t>modern</a:t>
            </a:r>
            <a:r>
              <a:rPr lang="it-IT" dirty="0" smtClean="0"/>
              <a:t> </a:t>
            </a:r>
            <a:r>
              <a:rPr lang="it-IT" dirty="0" err="1" smtClean="0"/>
              <a:t>sense</a:t>
            </a:r>
            <a:endParaRPr lang="it-IT" dirty="0" smtClean="0"/>
          </a:p>
          <a:p>
            <a:pPr marL="0" indent="0">
              <a:buNone/>
            </a:pPr>
            <a:endParaRPr lang="it-IT" dirty="0"/>
          </a:p>
          <a:p>
            <a:pPr marL="0" indent="0">
              <a:buNone/>
            </a:pPr>
            <a:r>
              <a:rPr lang="it-IT" dirty="0" smtClean="0"/>
              <a:t>19° </a:t>
            </a:r>
            <a:r>
              <a:rPr lang="it-IT" dirty="0" err="1" smtClean="0"/>
              <a:t>century</a:t>
            </a:r>
            <a:r>
              <a:rPr lang="it-IT" dirty="0" smtClean="0"/>
              <a:t> – </a:t>
            </a:r>
            <a:r>
              <a:rPr lang="it-IT" dirty="0" err="1" smtClean="0"/>
              <a:t>specialisation</a:t>
            </a:r>
            <a:r>
              <a:rPr lang="it-IT" dirty="0" smtClean="0"/>
              <a:t> </a:t>
            </a:r>
          </a:p>
          <a:p>
            <a:pPr marL="0" indent="0">
              <a:buNone/>
            </a:pPr>
            <a:r>
              <a:rPr lang="it-IT" dirty="0" smtClean="0"/>
              <a:t>“a </a:t>
            </a:r>
            <a:r>
              <a:rPr lang="it-IT" dirty="0" err="1" smtClean="0"/>
              <a:t>product</a:t>
            </a:r>
            <a:r>
              <a:rPr lang="it-IT" dirty="0" smtClean="0"/>
              <a:t> of </a:t>
            </a:r>
            <a:r>
              <a:rPr lang="it-IT" dirty="0" err="1" smtClean="0"/>
              <a:t>Renaissance</a:t>
            </a:r>
            <a:r>
              <a:rPr lang="it-IT" dirty="0" smtClean="0"/>
              <a:t> </a:t>
            </a:r>
            <a:r>
              <a:rPr lang="it-IT" dirty="0" err="1" smtClean="0"/>
              <a:t>humanism</a:t>
            </a:r>
            <a:r>
              <a:rPr lang="it-IT" dirty="0" smtClean="0"/>
              <a:t>, 18° </a:t>
            </a:r>
            <a:r>
              <a:rPr lang="it-IT" dirty="0" err="1" smtClean="0"/>
              <a:t>century</a:t>
            </a:r>
            <a:r>
              <a:rPr lang="it-IT" dirty="0" smtClean="0"/>
              <a:t> </a:t>
            </a:r>
            <a:r>
              <a:rPr lang="it-IT" dirty="0" err="1" smtClean="0"/>
              <a:t>enlightenment</a:t>
            </a:r>
            <a:r>
              <a:rPr lang="it-IT" dirty="0" smtClean="0"/>
              <a:t> and 19° </a:t>
            </a:r>
            <a:r>
              <a:rPr lang="it-IT" dirty="0" err="1" smtClean="0"/>
              <a:t>century</a:t>
            </a:r>
            <a:r>
              <a:rPr lang="it-IT" dirty="0" smtClean="0"/>
              <a:t> </a:t>
            </a:r>
            <a:r>
              <a:rPr lang="it-IT" dirty="0" err="1" smtClean="0"/>
              <a:t>democracy</a:t>
            </a:r>
            <a:r>
              <a:rPr lang="it-IT" dirty="0" smtClean="0"/>
              <a:t>”</a:t>
            </a:r>
          </a:p>
          <a:p>
            <a:pPr marL="0" indent="0">
              <a:buNone/>
            </a:pPr>
            <a:r>
              <a:rPr lang="it-IT" dirty="0" smtClean="0"/>
              <a:t>(</a:t>
            </a:r>
            <a:r>
              <a:rPr lang="it-IT" dirty="0" err="1" smtClean="0"/>
              <a:t>Mordaunt</a:t>
            </a:r>
            <a:r>
              <a:rPr lang="it-IT" dirty="0" smtClean="0"/>
              <a:t> </a:t>
            </a:r>
            <a:r>
              <a:rPr lang="it-IT" dirty="0" err="1"/>
              <a:t>C</a:t>
            </a:r>
            <a:r>
              <a:rPr lang="it-IT" dirty="0" err="1" smtClean="0"/>
              <a:t>rook</a:t>
            </a:r>
            <a:r>
              <a:rPr lang="it-IT" dirty="0" smtClean="0"/>
              <a:t>)</a:t>
            </a:r>
            <a:endParaRPr lang="it-IT" dirty="0"/>
          </a:p>
        </p:txBody>
      </p:sp>
    </p:spTree>
    <p:extLst>
      <p:ext uri="{BB962C8B-B14F-4D97-AF65-F5344CB8AC3E}">
        <p14:creationId xmlns:p14="http://schemas.microsoft.com/office/powerpoint/2010/main" xmlns="" val="17979162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The </a:t>
            </a:r>
            <a:r>
              <a:rPr lang="it-IT" dirty="0" err="1" smtClean="0"/>
              <a:t>contemporary</a:t>
            </a:r>
            <a:r>
              <a:rPr lang="it-IT" dirty="0" smtClean="0"/>
              <a:t> </a:t>
            </a:r>
            <a:r>
              <a:rPr lang="it-IT" dirty="0" err="1" smtClean="0"/>
              <a:t>Museum</a:t>
            </a:r>
            <a:endParaRPr lang="it-IT" dirty="0"/>
          </a:p>
        </p:txBody>
      </p:sp>
      <p:sp>
        <p:nvSpPr>
          <p:cNvPr id="3" name="Segnaposto contenuto 2"/>
          <p:cNvSpPr>
            <a:spLocks noGrp="1"/>
          </p:cNvSpPr>
          <p:nvPr>
            <p:ph idx="1"/>
          </p:nvPr>
        </p:nvSpPr>
        <p:spPr/>
        <p:txBody>
          <a:bodyPr/>
          <a:lstStyle/>
          <a:p>
            <a:pPr marL="0" indent="0">
              <a:buNone/>
            </a:pPr>
            <a:r>
              <a:rPr lang="it-IT" dirty="0" err="1" smtClean="0"/>
              <a:t>Communication</a:t>
            </a:r>
            <a:r>
              <a:rPr lang="it-IT" dirty="0" smtClean="0"/>
              <a:t> with the public</a:t>
            </a:r>
          </a:p>
          <a:p>
            <a:pPr marL="0" indent="0">
              <a:buNone/>
            </a:pPr>
            <a:r>
              <a:rPr lang="it-IT" dirty="0" smtClean="0"/>
              <a:t>“an </a:t>
            </a:r>
            <a:r>
              <a:rPr lang="it-IT" dirty="0" err="1" smtClean="0"/>
              <a:t>exposition</a:t>
            </a:r>
            <a:r>
              <a:rPr lang="it-IT" dirty="0" smtClean="0"/>
              <a:t> </a:t>
            </a:r>
            <a:r>
              <a:rPr lang="it-IT" dirty="0" err="1" smtClean="0"/>
              <a:t>illustrating</a:t>
            </a:r>
            <a:r>
              <a:rPr lang="it-IT" dirty="0" smtClean="0"/>
              <a:t> </a:t>
            </a:r>
            <a:r>
              <a:rPr lang="it-IT" dirty="0" err="1" smtClean="0"/>
              <a:t>not</a:t>
            </a:r>
            <a:r>
              <a:rPr lang="it-IT" dirty="0" smtClean="0"/>
              <a:t> </a:t>
            </a:r>
            <a:r>
              <a:rPr lang="it-IT" dirty="0" err="1" smtClean="0"/>
              <a:t>only</a:t>
            </a:r>
            <a:r>
              <a:rPr lang="it-IT" dirty="0" smtClean="0"/>
              <a:t> the </a:t>
            </a:r>
            <a:r>
              <a:rPr lang="it-IT" dirty="0" err="1" smtClean="0"/>
              <a:t>artefacts</a:t>
            </a:r>
            <a:r>
              <a:rPr lang="it-IT" dirty="0" smtClean="0"/>
              <a:t> </a:t>
            </a:r>
            <a:r>
              <a:rPr lang="it-IT" dirty="0" err="1" smtClean="0"/>
              <a:t>it</a:t>
            </a:r>
            <a:r>
              <a:rPr lang="it-IT" dirty="0" smtClean="0"/>
              <a:t> </a:t>
            </a:r>
            <a:r>
              <a:rPr lang="it-IT" dirty="0" err="1" smtClean="0"/>
              <a:t>contains</a:t>
            </a:r>
            <a:r>
              <a:rPr lang="it-IT" dirty="0" smtClean="0"/>
              <a:t> … </a:t>
            </a:r>
            <a:r>
              <a:rPr lang="it-IT" dirty="0" err="1" smtClean="0"/>
              <a:t>but</a:t>
            </a:r>
            <a:r>
              <a:rPr lang="it-IT" dirty="0" smtClean="0"/>
              <a:t> </a:t>
            </a:r>
            <a:r>
              <a:rPr lang="it-IT" dirty="0" err="1" smtClean="0"/>
              <a:t>rather</a:t>
            </a:r>
            <a:r>
              <a:rPr lang="it-IT" dirty="0" smtClean="0"/>
              <a:t> a </a:t>
            </a:r>
            <a:r>
              <a:rPr lang="it-IT" dirty="0" err="1" smtClean="0"/>
              <a:t>series</a:t>
            </a:r>
            <a:r>
              <a:rPr lang="it-IT" dirty="0" smtClean="0"/>
              <a:t> of </a:t>
            </a:r>
            <a:r>
              <a:rPr lang="it-IT" dirty="0" err="1" smtClean="0"/>
              <a:t>ideas</a:t>
            </a:r>
            <a:r>
              <a:rPr lang="it-IT" dirty="0" smtClean="0"/>
              <a:t>, </a:t>
            </a:r>
            <a:r>
              <a:rPr lang="it-IT" dirty="0" err="1" smtClean="0"/>
              <a:t>situations</a:t>
            </a:r>
            <a:r>
              <a:rPr lang="it-IT" dirty="0" smtClean="0"/>
              <a:t>, relations, </a:t>
            </a:r>
            <a:r>
              <a:rPr lang="it-IT" dirty="0" err="1" smtClean="0"/>
              <a:t>questions</a:t>
            </a:r>
            <a:r>
              <a:rPr lang="it-IT" dirty="0" smtClean="0"/>
              <a:t> and </a:t>
            </a:r>
            <a:r>
              <a:rPr lang="it-IT" dirty="0" err="1" smtClean="0"/>
              <a:t>solved</a:t>
            </a:r>
            <a:r>
              <a:rPr lang="it-IT" dirty="0" smtClean="0"/>
              <a:t> and </a:t>
            </a:r>
            <a:r>
              <a:rPr lang="it-IT" dirty="0" err="1" smtClean="0"/>
              <a:t>unsplved</a:t>
            </a:r>
            <a:r>
              <a:rPr lang="it-IT" dirty="0" smtClean="0"/>
              <a:t> </a:t>
            </a:r>
            <a:r>
              <a:rPr lang="it-IT" dirty="0" err="1" smtClean="0"/>
              <a:t>problems</a:t>
            </a:r>
            <a:r>
              <a:rPr lang="it-IT" dirty="0" smtClean="0"/>
              <a:t>”.</a:t>
            </a:r>
          </a:p>
          <a:p>
            <a:pPr marL="0" indent="0">
              <a:buNone/>
            </a:pPr>
            <a:endParaRPr lang="it-IT" dirty="0"/>
          </a:p>
          <a:p>
            <a:pPr marL="0" indent="0">
              <a:buNone/>
            </a:pPr>
            <a:r>
              <a:rPr lang="it-IT" dirty="0" smtClean="0"/>
              <a:t>Part of an </a:t>
            </a:r>
            <a:r>
              <a:rPr lang="it-IT" dirty="0" err="1" smtClean="0"/>
              <a:t>inexorable</a:t>
            </a:r>
            <a:r>
              <a:rPr lang="it-IT" dirty="0" smtClean="0"/>
              <a:t> rise in </a:t>
            </a:r>
            <a:r>
              <a:rPr lang="it-IT" i="1" dirty="0" err="1" smtClean="0"/>
              <a:t>hybridity</a:t>
            </a:r>
            <a:r>
              <a:rPr lang="it-IT" dirty="0" smtClean="0"/>
              <a:t> and </a:t>
            </a:r>
            <a:r>
              <a:rPr lang="it-IT" i="1" dirty="0" err="1" smtClean="0"/>
              <a:t>complexity</a:t>
            </a:r>
            <a:r>
              <a:rPr lang="it-IT" dirty="0" smtClean="0"/>
              <a:t>.</a:t>
            </a:r>
            <a:endParaRPr lang="it-IT" dirty="0"/>
          </a:p>
        </p:txBody>
      </p:sp>
    </p:spTree>
    <p:extLst>
      <p:ext uri="{BB962C8B-B14F-4D97-AF65-F5344CB8AC3E}">
        <p14:creationId xmlns:p14="http://schemas.microsoft.com/office/powerpoint/2010/main" xmlns="" val="32955043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Hybridity</a:t>
            </a:r>
            <a:endParaRPr lang="it-IT" dirty="0"/>
          </a:p>
        </p:txBody>
      </p:sp>
      <p:sp>
        <p:nvSpPr>
          <p:cNvPr id="3" name="Segnaposto contenuto 2"/>
          <p:cNvSpPr>
            <a:spLocks noGrp="1"/>
          </p:cNvSpPr>
          <p:nvPr>
            <p:ph idx="1"/>
          </p:nvPr>
        </p:nvSpPr>
        <p:spPr/>
        <p:txBody>
          <a:bodyPr>
            <a:normAutofit lnSpcReduction="10000"/>
          </a:bodyPr>
          <a:lstStyle/>
          <a:p>
            <a:pPr marL="0" indent="0">
              <a:buNone/>
            </a:pPr>
            <a:r>
              <a:rPr lang="it-IT" dirty="0" err="1" smtClean="0"/>
              <a:t>Store</a:t>
            </a:r>
            <a:r>
              <a:rPr lang="it-IT" dirty="0" smtClean="0"/>
              <a:t> of </a:t>
            </a:r>
            <a:r>
              <a:rPr lang="it-IT" dirty="0" err="1" smtClean="0"/>
              <a:t>artefacts</a:t>
            </a:r>
            <a:r>
              <a:rPr lang="it-IT" dirty="0" smtClean="0"/>
              <a:t> and </a:t>
            </a:r>
            <a:r>
              <a:rPr lang="it-IT" dirty="0" err="1" smtClean="0"/>
              <a:t>collections</a:t>
            </a:r>
            <a:endParaRPr lang="it-IT" dirty="0" smtClean="0"/>
          </a:p>
          <a:p>
            <a:pPr marL="0" indent="0">
              <a:buNone/>
            </a:pPr>
            <a:r>
              <a:rPr lang="it-IT" dirty="0" smtClean="0"/>
              <a:t>Site for </a:t>
            </a:r>
            <a:r>
              <a:rPr lang="it-IT" dirty="0" err="1" smtClean="0"/>
              <a:t>tourism</a:t>
            </a:r>
            <a:endParaRPr lang="it-IT" dirty="0" smtClean="0"/>
          </a:p>
          <a:p>
            <a:pPr marL="0" indent="0">
              <a:buNone/>
            </a:pPr>
            <a:r>
              <a:rPr lang="it-IT" dirty="0" err="1" smtClean="0"/>
              <a:t>Place</a:t>
            </a:r>
            <a:r>
              <a:rPr lang="it-IT" dirty="0" smtClean="0"/>
              <a:t> of </a:t>
            </a:r>
            <a:r>
              <a:rPr lang="it-IT" dirty="0" err="1" smtClean="0"/>
              <a:t>research</a:t>
            </a:r>
            <a:endParaRPr lang="it-IT" dirty="0" smtClean="0"/>
          </a:p>
          <a:p>
            <a:pPr marL="0" indent="0">
              <a:buNone/>
            </a:pPr>
            <a:r>
              <a:rPr lang="it-IT" dirty="0" err="1" smtClean="0"/>
              <a:t>Place</a:t>
            </a:r>
            <a:r>
              <a:rPr lang="it-IT" dirty="0" smtClean="0"/>
              <a:t> of entertainment</a:t>
            </a:r>
          </a:p>
          <a:p>
            <a:pPr marL="0" indent="0">
              <a:buNone/>
            </a:pPr>
            <a:r>
              <a:rPr lang="it-IT" dirty="0" err="1" smtClean="0"/>
              <a:t>Place</a:t>
            </a:r>
            <a:r>
              <a:rPr lang="it-IT" dirty="0" smtClean="0"/>
              <a:t> of </a:t>
            </a:r>
            <a:r>
              <a:rPr lang="it-IT" dirty="0" err="1" smtClean="0"/>
              <a:t>education</a:t>
            </a:r>
            <a:r>
              <a:rPr lang="it-IT" dirty="0" smtClean="0"/>
              <a:t> (</a:t>
            </a:r>
            <a:r>
              <a:rPr lang="it-IT" dirty="0" err="1" smtClean="0"/>
              <a:t>edutainment</a:t>
            </a:r>
            <a:r>
              <a:rPr lang="it-IT" dirty="0" smtClean="0"/>
              <a:t>)</a:t>
            </a:r>
          </a:p>
          <a:p>
            <a:pPr marL="0" indent="0">
              <a:buNone/>
            </a:pPr>
            <a:r>
              <a:rPr lang="it-IT" dirty="0" err="1" smtClean="0"/>
              <a:t>Place</a:t>
            </a:r>
            <a:r>
              <a:rPr lang="it-IT" dirty="0" smtClean="0"/>
              <a:t> of promotion</a:t>
            </a:r>
          </a:p>
          <a:p>
            <a:pPr marL="0" indent="0">
              <a:buNone/>
            </a:pPr>
            <a:r>
              <a:rPr lang="it-IT" dirty="0" err="1" smtClean="0"/>
              <a:t>Place</a:t>
            </a:r>
            <a:r>
              <a:rPr lang="it-IT" dirty="0" smtClean="0"/>
              <a:t> of merchandising</a:t>
            </a:r>
          </a:p>
          <a:p>
            <a:pPr marL="0" indent="0">
              <a:buNone/>
            </a:pPr>
            <a:r>
              <a:rPr lang="it-IT" sz="3600" dirty="0" err="1" smtClean="0"/>
              <a:t>Place</a:t>
            </a:r>
            <a:r>
              <a:rPr lang="it-IT" sz="3600" dirty="0" smtClean="0"/>
              <a:t> of SERVICE – </a:t>
            </a:r>
            <a:r>
              <a:rPr lang="it-IT" sz="3600" dirty="0" err="1" smtClean="0"/>
              <a:t>access</a:t>
            </a:r>
            <a:r>
              <a:rPr lang="it-IT" sz="3600" dirty="0" smtClean="0"/>
              <a:t> for </a:t>
            </a:r>
            <a:r>
              <a:rPr lang="it-IT" sz="3600" dirty="0" err="1" smtClean="0"/>
              <a:t>disabled</a:t>
            </a:r>
            <a:endParaRPr lang="it-IT" sz="3600" dirty="0"/>
          </a:p>
        </p:txBody>
      </p:sp>
    </p:spTree>
    <p:extLst>
      <p:ext uri="{BB962C8B-B14F-4D97-AF65-F5344CB8AC3E}">
        <p14:creationId xmlns:p14="http://schemas.microsoft.com/office/powerpoint/2010/main" xmlns="" val="18619153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Complexity</a:t>
            </a:r>
            <a:endParaRPr lang="it-IT" dirty="0"/>
          </a:p>
        </p:txBody>
      </p:sp>
      <p:sp>
        <p:nvSpPr>
          <p:cNvPr id="3" name="Segnaposto contenuto 2"/>
          <p:cNvSpPr>
            <a:spLocks noGrp="1"/>
          </p:cNvSpPr>
          <p:nvPr>
            <p:ph idx="1"/>
          </p:nvPr>
        </p:nvSpPr>
        <p:spPr/>
        <p:txBody>
          <a:bodyPr>
            <a:normAutofit fontScale="85000" lnSpcReduction="20000"/>
          </a:bodyPr>
          <a:lstStyle/>
          <a:p>
            <a:pPr marL="0" indent="0">
              <a:buNone/>
            </a:pPr>
            <a:r>
              <a:rPr lang="it-IT" dirty="0" err="1" smtClean="0"/>
              <a:t>Artefacts</a:t>
            </a:r>
            <a:r>
              <a:rPr lang="it-IT" dirty="0" smtClean="0"/>
              <a:t> – illustrative </a:t>
            </a:r>
            <a:r>
              <a:rPr lang="it-IT" dirty="0" err="1" smtClean="0"/>
              <a:t>cards</a:t>
            </a:r>
            <a:r>
              <a:rPr lang="it-IT" dirty="0" smtClean="0"/>
              <a:t> to </a:t>
            </a:r>
            <a:r>
              <a:rPr lang="it-IT" dirty="0" err="1" smtClean="0"/>
              <a:t>guidebooks</a:t>
            </a:r>
            <a:r>
              <a:rPr lang="it-IT" dirty="0" smtClean="0"/>
              <a:t> to </a:t>
            </a:r>
            <a:r>
              <a:rPr lang="it-IT" dirty="0" err="1" smtClean="0"/>
              <a:t>audioguides</a:t>
            </a:r>
            <a:r>
              <a:rPr lang="it-IT" dirty="0" smtClean="0"/>
              <a:t> to </a:t>
            </a:r>
            <a:r>
              <a:rPr lang="it-IT" dirty="0" err="1" smtClean="0"/>
              <a:t>guided</a:t>
            </a:r>
            <a:r>
              <a:rPr lang="it-IT" dirty="0" smtClean="0"/>
              <a:t> </a:t>
            </a:r>
            <a:r>
              <a:rPr lang="it-IT" dirty="0" err="1" smtClean="0"/>
              <a:t>tours</a:t>
            </a:r>
            <a:endParaRPr lang="it-IT" dirty="0" smtClean="0"/>
          </a:p>
          <a:p>
            <a:pPr marL="0" indent="0">
              <a:buNone/>
            </a:pPr>
            <a:r>
              <a:rPr lang="it-IT" dirty="0" smtClean="0"/>
              <a:t>3D productions</a:t>
            </a:r>
          </a:p>
          <a:p>
            <a:pPr marL="0" indent="0">
              <a:buNone/>
            </a:pPr>
            <a:r>
              <a:rPr lang="it-IT" dirty="0" err="1" smtClean="0"/>
              <a:t>Technological</a:t>
            </a:r>
            <a:r>
              <a:rPr lang="it-IT" dirty="0" smtClean="0"/>
              <a:t> </a:t>
            </a:r>
            <a:r>
              <a:rPr lang="it-IT" dirty="0" err="1" smtClean="0"/>
              <a:t>advance</a:t>
            </a:r>
            <a:endParaRPr lang="it-IT" dirty="0" smtClean="0"/>
          </a:p>
          <a:p>
            <a:pPr marL="0" indent="0">
              <a:buNone/>
            </a:pPr>
            <a:r>
              <a:rPr lang="it-IT" dirty="0" err="1" smtClean="0"/>
              <a:t>Lighting</a:t>
            </a:r>
            <a:r>
              <a:rPr lang="it-IT" dirty="0" smtClean="0"/>
              <a:t> </a:t>
            </a:r>
            <a:r>
              <a:rPr lang="it-IT" dirty="0" err="1" smtClean="0"/>
              <a:t>effects</a:t>
            </a:r>
            <a:endParaRPr lang="it-IT" dirty="0" smtClean="0"/>
          </a:p>
          <a:p>
            <a:pPr marL="0" indent="0">
              <a:buNone/>
            </a:pPr>
            <a:r>
              <a:rPr lang="it-IT" dirty="0" smtClean="0"/>
              <a:t>Special </a:t>
            </a:r>
            <a:r>
              <a:rPr lang="it-IT" dirty="0" err="1" smtClean="0"/>
              <a:t>effects</a:t>
            </a:r>
            <a:r>
              <a:rPr lang="it-IT" dirty="0" smtClean="0"/>
              <a:t> (</a:t>
            </a:r>
            <a:r>
              <a:rPr lang="it-IT" dirty="0" err="1" smtClean="0"/>
              <a:t>eg</a:t>
            </a:r>
            <a:r>
              <a:rPr lang="it-IT" dirty="0" smtClean="0"/>
              <a:t> Tate </a:t>
            </a:r>
            <a:r>
              <a:rPr lang="it-IT" dirty="0" err="1"/>
              <a:t>M</a:t>
            </a:r>
            <a:r>
              <a:rPr lang="it-IT" dirty="0" err="1" smtClean="0"/>
              <a:t>odern</a:t>
            </a:r>
            <a:r>
              <a:rPr lang="it-IT" dirty="0" smtClean="0"/>
              <a:t>)</a:t>
            </a:r>
          </a:p>
          <a:p>
            <a:pPr marL="0" indent="0">
              <a:buNone/>
            </a:pPr>
            <a:r>
              <a:rPr lang="it-IT" dirty="0" smtClean="0"/>
              <a:t>Educational </a:t>
            </a:r>
            <a:r>
              <a:rPr lang="it-IT" dirty="0" err="1" smtClean="0"/>
              <a:t>programmes</a:t>
            </a:r>
            <a:r>
              <a:rPr lang="it-IT" dirty="0" smtClean="0"/>
              <a:t>/</a:t>
            </a:r>
            <a:r>
              <a:rPr lang="it-IT" dirty="0" err="1" smtClean="0"/>
              <a:t>lectures</a:t>
            </a:r>
            <a:r>
              <a:rPr lang="it-IT" dirty="0" smtClean="0"/>
              <a:t>/</a:t>
            </a:r>
            <a:r>
              <a:rPr lang="it-IT" dirty="0" err="1" smtClean="0"/>
              <a:t>courses</a:t>
            </a:r>
            <a:endParaRPr lang="it-IT" dirty="0" smtClean="0"/>
          </a:p>
          <a:p>
            <a:pPr marL="0" indent="0">
              <a:buNone/>
            </a:pPr>
            <a:r>
              <a:rPr lang="it-IT" dirty="0" smtClean="0"/>
              <a:t>Club </a:t>
            </a:r>
            <a:r>
              <a:rPr lang="it-IT" dirty="0" err="1" smtClean="0"/>
              <a:t>activities</a:t>
            </a:r>
            <a:endParaRPr lang="it-IT" dirty="0" smtClean="0"/>
          </a:p>
          <a:p>
            <a:pPr marL="0" indent="0">
              <a:buNone/>
            </a:pPr>
            <a:r>
              <a:rPr lang="it-IT" dirty="0" smtClean="0"/>
              <a:t>Publications</a:t>
            </a:r>
          </a:p>
          <a:p>
            <a:pPr marL="0" indent="0">
              <a:buNone/>
            </a:pPr>
            <a:r>
              <a:rPr lang="it-IT" dirty="0" smtClean="0"/>
              <a:t>Access - Audio </a:t>
            </a:r>
            <a:r>
              <a:rPr lang="it-IT" dirty="0" err="1" smtClean="0"/>
              <a:t>Description</a:t>
            </a:r>
            <a:r>
              <a:rPr lang="it-IT" dirty="0" smtClean="0"/>
              <a:t>/</a:t>
            </a:r>
            <a:r>
              <a:rPr lang="it-IT" dirty="0" err="1" smtClean="0"/>
              <a:t>touch</a:t>
            </a:r>
            <a:r>
              <a:rPr lang="it-IT" dirty="0" smtClean="0"/>
              <a:t> </a:t>
            </a:r>
            <a:r>
              <a:rPr lang="it-IT" dirty="0" err="1" smtClean="0"/>
              <a:t>tours</a:t>
            </a:r>
            <a:r>
              <a:rPr lang="it-IT" dirty="0" smtClean="0"/>
              <a:t>/</a:t>
            </a:r>
            <a:r>
              <a:rPr lang="it-IT" dirty="0" err="1" smtClean="0"/>
              <a:t>multisensory</a:t>
            </a:r>
            <a:r>
              <a:rPr lang="it-IT" dirty="0" smtClean="0"/>
              <a:t> </a:t>
            </a:r>
            <a:r>
              <a:rPr lang="it-IT" dirty="0" err="1" smtClean="0"/>
              <a:t>approach</a:t>
            </a:r>
            <a:endParaRPr lang="it-IT" dirty="0"/>
          </a:p>
        </p:txBody>
      </p:sp>
    </p:spTree>
    <p:extLst>
      <p:ext uri="{BB962C8B-B14F-4D97-AF65-F5344CB8AC3E}">
        <p14:creationId xmlns:p14="http://schemas.microsoft.com/office/powerpoint/2010/main" xmlns="" val="31568662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Leisure</a:t>
            </a:r>
            <a:r>
              <a:rPr lang="it-IT" dirty="0" smtClean="0"/>
              <a:t> </a:t>
            </a:r>
            <a:r>
              <a:rPr lang="it-IT" dirty="0" err="1" smtClean="0"/>
              <a:t>venues</a:t>
            </a:r>
            <a:endParaRPr lang="it-IT" dirty="0"/>
          </a:p>
        </p:txBody>
      </p:sp>
      <p:sp>
        <p:nvSpPr>
          <p:cNvPr id="3" name="Segnaposto contenuto 2"/>
          <p:cNvSpPr>
            <a:spLocks noGrp="1"/>
          </p:cNvSpPr>
          <p:nvPr>
            <p:ph idx="1"/>
          </p:nvPr>
        </p:nvSpPr>
        <p:spPr/>
        <p:txBody>
          <a:bodyPr/>
          <a:lstStyle/>
          <a:p>
            <a:pPr marL="0" indent="0">
              <a:buNone/>
            </a:pPr>
            <a:r>
              <a:rPr lang="it-IT" dirty="0" smtClean="0"/>
              <a:t>People </a:t>
            </a:r>
            <a:r>
              <a:rPr lang="it-IT" dirty="0" err="1" smtClean="0"/>
              <a:t>have</a:t>
            </a:r>
            <a:r>
              <a:rPr lang="it-IT" dirty="0" smtClean="0"/>
              <a:t> </a:t>
            </a:r>
            <a:r>
              <a:rPr lang="it-IT" dirty="0" err="1" smtClean="0"/>
              <a:t>working</a:t>
            </a:r>
            <a:r>
              <a:rPr lang="it-IT" dirty="0" smtClean="0"/>
              <a:t> </a:t>
            </a:r>
            <a:r>
              <a:rPr lang="it-IT" dirty="0" err="1" smtClean="0"/>
              <a:t>models</a:t>
            </a:r>
            <a:r>
              <a:rPr lang="it-IT" dirty="0" smtClean="0"/>
              <a:t> of </a:t>
            </a:r>
            <a:r>
              <a:rPr lang="it-IT" dirty="0" err="1" smtClean="0"/>
              <a:t>what</a:t>
            </a:r>
            <a:r>
              <a:rPr lang="it-IT" dirty="0" smtClean="0"/>
              <a:t> the </a:t>
            </a:r>
            <a:r>
              <a:rPr lang="it-IT" dirty="0" err="1" smtClean="0"/>
              <a:t>museum</a:t>
            </a:r>
            <a:r>
              <a:rPr lang="it-IT" dirty="0" smtClean="0"/>
              <a:t> </a:t>
            </a:r>
            <a:r>
              <a:rPr lang="it-IT" dirty="0" err="1" smtClean="0"/>
              <a:t>experience</a:t>
            </a:r>
            <a:r>
              <a:rPr lang="it-IT" dirty="0" smtClean="0"/>
              <a:t> </a:t>
            </a:r>
            <a:r>
              <a:rPr lang="it-IT" dirty="0" err="1" smtClean="0"/>
              <a:t>affords</a:t>
            </a:r>
            <a:r>
              <a:rPr lang="it-IT" dirty="0" smtClean="0"/>
              <a:t>.</a:t>
            </a:r>
          </a:p>
          <a:p>
            <a:pPr marL="0" indent="0">
              <a:buNone/>
            </a:pPr>
            <a:endParaRPr lang="it-IT" dirty="0"/>
          </a:p>
          <a:p>
            <a:pPr marL="0" indent="0">
              <a:buNone/>
            </a:pPr>
            <a:r>
              <a:rPr lang="it-IT" dirty="0" err="1" smtClean="0"/>
              <a:t>These</a:t>
            </a:r>
            <a:r>
              <a:rPr lang="it-IT" dirty="0" smtClean="0"/>
              <a:t> </a:t>
            </a:r>
            <a:r>
              <a:rPr lang="it-IT" dirty="0" err="1" smtClean="0"/>
              <a:t>affordances</a:t>
            </a:r>
            <a:r>
              <a:rPr lang="it-IT" dirty="0" smtClean="0"/>
              <a:t> match public </a:t>
            </a:r>
            <a:r>
              <a:rPr lang="it-IT" dirty="0" err="1" smtClean="0"/>
              <a:t>expectations</a:t>
            </a:r>
            <a:r>
              <a:rPr lang="it-IT" dirty="0" smtClean="0"/>
              <a:t> and </a:t>
            </a:r>
            <a:r>
              <a:rPr lang="it-IT" dirty="0" err="1" smtClean="0"/>
              <a:t>needs</a:t>
            </a:r>
            <a:r>
              <a:rPr lang="it-IT" dirty="0" smtClean="0"/>
              <a:t>.</a:t>
            </a:r>
          </a:p>
          <a:p>
            <a:pPr marL="0" indent="0">
              <a:buNone/>
            </a:pPr>
            <a:endParaRPr lang="it-IT" dirty="0"/>
          </a:p>
          <a:p>
            <a:pPr marL="0" indent="0">
              <a:buNone/>
            </a:pPr>
            <a:r>
              <a:rPr lang="it-IT" dirty="0" smtClean="0"/>
              <a:t>Social </a:t>
            </a:r>
            <a:r>
              <a:rPr lang="it-IT" dirty="0" err="1" smtClean="0"/>
              <a:t>aggregation</a:t>
            </a:r>
            <a:r>
              <a:rPr lang="it-IT" dirty="0" smtClean="0"/>
              <a:t>, </a:t>
            </a:r>
            <a:r>
              <a:rPr lang="it-IT" dirty="0" err="1" smtClean="0"/>
              <a:t>civil</a:t>
            </a:r>
            <a:r>
              <a:rPr lang="it-IT" dirty="0" smtClean="0"/>
              <a:t> </a:t>
            </a:r>
            <a:r>
              <a:rPr lang="it-IT" dirty="0" err="1" smtClean="0"/>
              <a:t>awareness</a:t>
            </a:r>
            <a:r>
              <a:rPr lang="it-IT" dirty="0" smtClean="0"/>
              <a:t>, </a:t>
            </a:r>
            <a:r>
              <a:rPr lang="it-IT" dirty="0" err="1" smtClean="0"/>
              <a:t>interaction</a:t>
            </a:r>
            <a:endParaRPr lang="it-IT" dirty="0"/>
          </a:p>
        </p:txBody>
      </p:sp>
    </p:spTree>
    <p:extLst>
      <p:ext uri="{BB962C8B-B14F-4D97-AF65-F5344CB8AC3E}">
        <p14:creationId xmlns:p14="http://schemas.microsoft.com/office/powerpoint/2010/main" xmlns="" val="38060459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Museum</a:t>
            </a:r>
            <a:r>
              <a:rPr lang="it-IT" dirty="0" smtClean="0"/>
              <a:t> </a:t>
            </a:r>
            <a:r>
              <a:rPr lang="it-IT" dirty="0" err="1" smtClean="0"/>
              <a:t>Discourse</a:t>
            </a:r>
            <a:endParaRPr lang="it-IT" dirty="0"/>
          </a:p>
        </p:txBody>
      </p:sp>
      <p:sp>
        <p:nvSpPr>
          <p:cNvPr id="3" name="Segnaposto contenuto 2"/>
          <p:cNvSpPr>
            <a:spLocks noGrp="1"/>
          </p:cNvSpPr>
          <p:nvPr>
            <p:ph idx="1"/>
          </p:nvPr>
        </p:nvSpPr>
        <p:spPr/>
        <p:txBody>
          <a:bodyPr/>
          <a:lstStyle/>
          <a:p>
            <a:pPr marL="0" indent="0">
              <a:buNone/>
            </a:pPr>
            <a:r>
              <a:rPr lang="it-IT" dirty="0" err="1" smtClean="0"/>
              <a:t>Museum</a:t>
            </a:r>
            <a:r>
              <a:rPr lang="it-IT" dirty="0" smtClean="0"/>
              <a:t> </a:t>
            </a:r>
            <a:r>
              <a:rPr lang="it-IT" dirty="0" err="1" smtClean="0"/>
              <a:t>discourse</a:t>
            </a:r>
            <a:r>
              <a:rPr lang="it-IT" dirty="0" smtClean="0"/>
              <a:t> </a:t>
            </a:r>
            <a:r>
              <a:rPr lang="it-IT" dirty="0" err="1" smtClean="0"/>
              <a:t>is</a:t>
            </a:r>
            <a:r>
              <a:rPr lang="it-IT" dirty="0" smtClean="0"/>
              <a:t> under-</a:t>
            </a:r>
            <a:r>
              <a:rPr lang="it-IT" dirty="0" err="1" smtClean="0"/>
              <a:t>researched</a:t>
            </a:r>
            <a:r>
              <a:rPr lang="it-IT" dirty="0" smtClean="0"/>
              <a:t>, </a:t>
            </a:r>
            <a:r>
              <a:rPr lang="it-IT" dirty="0" err="1" smtClean="0"/>
              <a:t>notably</a:t>
            </a:r>
            <a:r>
              <a:rPr lang="it-IT" dirty="0" smtClean="0"/>
              <a:t> in </a:t>
            </a:r>
            <a:r>
              <a:rPr lang="it-IT" dirty="0" err="1" smtClean="0"/>
              <a:t>terms</a:t>
            </a:r>
            <a:r>
              <a:rPr lang="it-IT" dirty="0" smtClean="0"/>
              <a:t> of </a:t>
            </a:r>
            <a:r>
              <a:rPr lang="it-IT" dirty="0" err="1" smtClean="0"/>
              <a:t>its</a:t>
            </a:r>
            <a:r>
              <a:rPr lang="it-IT" dirty="0" smtClean="0"/>
              <a:t> </a:t>
            </a:r>
            <a:r>
              <a:rPr lang="it-IT" dirty="0" err="1" smtClean="0"/>
              <a:t>dynamic</a:t>
            </a:r>
            <a:r>
              <a:rPr lang="it-IT" dirty="0" smtClean="0"/>
              <a:t> </a:t>
            </a:r>
            <a:r>
              <a:rPr lang="it-IT" dirty="0" err="1" smtClean="0"/>
              <a:t>meaning</a:t>
            </a:r>
            <a:r>
              <a:rPr lang="it-IT" dirty="0" smtClean="0"/>
              <a:t> production.</a:t>
            </a:r>
          </a:p>
          <a:p>
            <a:pPr marL="0" indent="0">
              <a:buNone/>
            </a:pPr>
            <a:endParaRPr lang="it-IT" dirty="0" smtClean="0"/>
          </a:p>
          <a:p>
            <a:pPr marL="0" indent="0">
              <a:buNone/>
            </a:pPr>
            <a:r>
              <a:rPr lang="it-IT" dirty="0" smtClean="0"/>
              <a:t>… </a:t>
            </a:r>
            <a:r>
              <a:rPr lang="it-IT" dirty="0" err="1" smtClean="0"/>
              <a:t>where</a:t>
            </a:r>
            <a:r>
              <a:rPr lang="it-IT" dirty="0" smtClean="0"/>
              <a:t> </a:t>
            </a:r>
            <a:r>
              <a:rPr lang="it-IT" dirty="0" err="1" smtClean="0"/>
              <a:t>verbal</a:t>
            </a:r>
            <a:r>
              <a:rPr lang="it-IT" dirty="0" smtClean="0"/>
              <a:t> and </a:t>
            </a:r>
            <a:r>
              <a:rPr lang="it-IT" dirty="0" err="1" smtClean="0"/>
              <a:t>visual</a:t>
            </a:r>
            <a:r>
              <a:rPr lang="it-IT" dirty="0" smtClean="0"/>
              <a:t> </a:t>
            </a:r>
            <a:r>
              <a:rPr lang="it-IT" dirty="0" err="1" smtClean="0"/>
              <a:t>language</a:t>
            </a:r>
            <a:r>
              <a:rPr lang="it-IT" dirty="0" smtClean="0"/>
              <a:t> are on display </a:t>
            </a:r>
            <a:r>
              <a:rPr lang="it-IT" dirty="0" err="1" smtClean="0"/>
              <a:t>constructing</a:t>
            </a:r>
            <a:r>
              <a:rPr lang="it-IT" dirty="0" smtClean="0"/>
              <a:t> </a:t>
            </a:r>
            <a:r>
              <a:rPr lang="it-IT" dirty="0" err="1" smtClean="0"/>
              <a:t>specific</a:t>
            </a:r>
            <a:r>
              <a:rPr lang="it-IT" dirty="0" smtClean="0"/>
              <a:t> </a:t>
            </a:r>
            <a:r>
              <a:rPr lang="it-IT" dirty="0" err="1" smtClean="0"/>
              <a:t>socio-cultural</a:t>
            </a:r>
            <a:r>
              <a:rPr lang="it-IT" dirty="0" smtClean="0"/>
              <a:t> </a:t>
            </a:r>
            <a:r>
              <a:rPr lang="it-IT" dirty="0" err="1" smtClean="0"/>
              <a:t>mind</a:t>
            </a:r>
            <a:r>
              <a:rPr lang="it-IT" dirty="0" smtClean="0"/>
              <a:t> </a:t>
            </a:r>
            <a:r>
              <a:rPr lang="it-IT" dirty="0" err="1" smtClean="0"/>
              <a:t>frames</a:t>
            </a:r>
            <a:r>
              <a:rPr lang="it-IT" dirty="0" smtClean="0"/>
              <a:t> and </a:t>
            </a:r>
            <a:r>
              <a:rPr lang="it-IT" dirty="0" err="1" smtClean="0"/>
              <a:t>construing</a:t>
            </a:r>
            <a:r>
              <a:rPr lang="it-IT" dirty="0" smtClean="0"/>
              <a:t> community </a:t>
            </a:r>
            <a:r>
              <a:rPr lang="it-IT" dirty="0" err="1" smtClean="0"/>
              <a:t>involvement</a:t>
            </a:r>
            <a:r>
              <a:rPr lang="it-IT" dirty="0" smtClean="0"/>
              <a:t>.</a:t>
            </a:r>
            <a:endParaRPr lang="it-IT" dirty="0"/>
          </a:p>
        </p:txBody>
      </p:sp>
    </p:spTree>
    <p:extLst>
      <p:ext uri="{BB962C8B-B14F-4D97-AF65-F5344CB8AC3E}">
        <p14:creationId xmlns:p14="http://schemas.microsoft.com/office/powerpoint/2010/main" xmlns="" val="11388601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The Language of </a:t>
            </a:r>
            <a:r>
              <a:rPr lang="it-IT" dirty="0" err="1" smtClean="0"/>
              <a:t>Museums</a:t>
            </a:r>
            <a:endParaRPr lang="it-IT" dirty="0"/>
          </a:p>
        </p:txBody>
      </p:sp>
      <p:sp>
        <p:nvSpPr>
          <p:cNvPr id="3" name="Segnaposto contenuto 2"/>
          <p:cNvSpPr>
            <a:spLocks noGrp="1"/>
          </p:cNvSpPr>
          <p:nvPr>
            <p:ph idx="1"/>
          </p:nvPr>
        </p:nvSpPr>
        <p:spPr/>
        <p:txBody>
          <a:bodyPr/>
          <a:lstStyle/>
          <a:p>
            <a:pPr marL="0" indent="0">
              <a:buNone/>
            </a:pPr>
            <a:r>
              <a:rPr lang="it-IT" dirty="0" smtClean="0"/>
              <a:t>Construction of a narrative</a:t>
            </a:r>
          </a:p>
          <a:p>
            <a:pPr marL="0" indent="0">
              <a:buNone/>
            </a:pPr>
            <a:r>
              <a:rPr lang="it-IT" dirty="0" smtClean="0"/>
              <a:t>Cultural model of </a:t>
            </a:r>
            <a:r>
              <a:rPr lang="it-IT" dirty="0" err="1" smtClean="0"/>
              <a:t>commmunication</a:t>
            </a:r>
            <a:endParaRPr lang="it-IT" dirty="0" smtClean="0"/>
          </a:p>
          <a:p>
            <a:pPr marL="0" indent="0">
              <a:buNone/>
            </a:pPr>
            <a:r>
              <a:rPr lang="it-IT" dirty="0" smtClean="0"/>
              <a:t>The </a:t>
            </a:r>
            <a:r>
              <a:rPr lang="it-IT" dirty="0" err="1" smtClean="0"/>
              <a:t>visitor</a:t>
            </a:r>
            <a:r>
              <a:rPr lang="it-IT" dirty="0" smtClean="0"/>
              <a:t> </a:t>
            </a:r>
            <a:r>
              <a:rPr lang="it-IT" dirty="0" err="1" smtClean="0"/>
              <a:t>plays</a:t>
            </a:r>
            <a:r>
              <a:rPr lang="it-IT" dirty="0" smtClean="0"/>
              <a:t> an </a:t>
            </a:r>
            <a:r>
              <a:rPr lang="it-IT" dirty="0" err="1" smtClean="0"/>
              <a:t>active</a:t>
            </a:r>
            <a:r>
              <a:rPr lang="it-IT" dirty="0" smtClean="0"/>
              <a:t> part in the </a:t>
            </a:r>
            <a:r>
              <a:rPr lang="it-IT" dirty="0" err="1" smtClean="0"/>
              <a:t>construction</a:t>
            </a:r>
            <a:r>
              <a:rPr lang="it-IT" dirty="0" smtClean="0"/>
              <a:t> of </a:t>
            </a:r>
            <a:r>
              <a:rPr lang="it-IT" dirty="0" err="1" smtClean="0"/>
              <a:t>meaning</a:t>
            </a:r>
            <a:endParaRPr lang="it-IT" dirty="0" smtClean="0"/>
          </a:p>
          <a:p>
            <a:pPr marL="0" indent="0">
              <a:buNone/>
            </a:pPr>
            <a:r>
              <a:rPr lang="it-IT" dirty="0" smtClean="0"/>
              <a:t>A </a:t>
            </a:r>
            <a:r>
              <a:rPr lang="it-IT" dirty="0" err="1" smtClean="0"/>
              <a:t>reconceptualisation</a:t>
            </a:r>
            <a:r>
              <a:rPr lang="it-IT" dirty="0" smtClean="0"/>
              <a:t> of the relation </a:t>
            </a:r>
            <a:r>
              <a:rPr lang="it-IT" dirty="0" err="1" smtClean="0"/>
              <a:t>between</a:t>
            </a:r>
            <a:r>
              <a:rPr lang="it-IT" dirty="0" smtClean="0"/>
              <a:t> </a:t>
            </a:r>
            <a:r>
              <a:rPr lang="it-IT" dirty="0" err="1" smtClean="0"/>
              <a:t>museums</a:t>
            </a:r>
            <a:r>
              <a:rPr lang="it-IT" dirty="0" smtClean="0"/>
              <a:t> and the public (</a:t>
            </a:r>
            <a:r>
              <a:rPr lang="it-IT" dirty="0" err="1" smtClean="0"/>
              <a:t>adults</a:t>
            </a:r>
            <a:r>
              <a:rPr lang="it-IT" dirty="0" smtClean="0"/>
              <a:t>, </a:t>
            </a:r>
            <a:r>
              <a:rPr lang="it-IT" dirty="0" err="1" smtClean="0"/>
              <a:t>children</a:t>
            </a:r>
            <a:r>
              <a:rPr lang="it-IT" dirty="0" smtClean="0"/>
              <a:t>, </a:t>
            </a:r>
            <a:r>
              <a:rPr lang="it-IT" dirty="0" err="1" smtClean="0"/>
              <a:t>students</a:t>
            </a:r>
            <a:r>
              <a:rPr lang="it-IT" dirty="0" smtClean="0"/>
              <a:t>, families, </a:t>
            </a:r>
            <a:r>
              <a:rPr lang="it-IT" dirty="0" err="1" smtClean="0"/>
              <a:t>elderly</a:t>
            </a:r>
            <a:r>
              <a:rPr lang="it-IT" dirty="0" smtClean="0"/>
              <a:t>, </a:t>
            </a:r>
            <a:r>
              <a:rPr lang="it-IT" dirty="0" err="1" smtClean="0"/>
              <a:t>residents</a:t>
            </a:r>
            <a:r>
              <a:rPr lang="it-IT" dirty="0" smtClean="0"/>
              <a:t>, </a:t>
            </a:r>
            <a:r>
              <a:rPr lang="it-IT" dirty="0" err="1" smtClean="0"/>
              <a:t>members</a:t>
            </a:r>
            <a:r>
              <a:rPr lang="it-IT" dirty="0" smtClean="0"/>
              <a:t>, </a:t>
            </a:r>
            <a:r>
              <a:rPr lang="it-IT" dirty="0" err="1" smtClean="0"/>
              <a:t>tourists</a:t>
            </a:r>
            <a:r>
              <a:rPr lang="it-IT" dirty="0" smtClean="0"/>
              <a:t>, </a:t>
            </a:r>
            <a:r>
              <a:rPr lang="it-IT" dirty="0" err="1" smtClean="0"/>
              <a:t>foreigners</a:t>
            </a:r>
            <a:r>
              <a:rPr lang="it-IT" dirty="0" smtClean="0"/>
              <a:t>, </a:t>
            </a:r>
            <a:r>
              <a:rPr lang="it-IT" dirty="0" err="1" smtClean="0">
                <a:solidFill>
                  <a:srgbClr val="FF0000"/>
                </a:solidFill>
              </a:rPr>
              <a:t>handicapped</a:t>
            </a:r>
            <a:r>
              <a:rPr lang="it-IT" dirty="0" smtClean="0"/>
              <a:t>)</a:t>
            </a:r>
          </a:p>
          <a:p>
            <a:pPr marL="0" indent="0">
              <a:buNone/>
            </a:pPr>
            <a:endParaRPr lang="it-IT" dirty="0"/>
          </a:p>
        </p:txBody>
      </p:sp>
    </p:spTree>
    <p:extLst>
      <p:ext uri="{BB962C8B-B14F-4D97-AF65-F5344CB8AC3E}">
        <p14:creationId xmlns:p14="http://schemas.microsoft.com/office/powerpoint/2010/main" xmlns="" val="1833263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b="1" dirty="0"/>
              <a:t>Audio Description and Museums</a:t>
            </a:r>
            <a:endParaRPr lang="it-IT" dirty="0"/>
          </a:p>
        </p:txBody>
      </p:sp>
      <p:sp>
        <p:nvSpPr>
          <p:cNvPr id="3" name="Segnaposto contenuto 2"/>
          <p:cNvSpPr>
            <a:spLocks noGrp="1"/>
          </p:cNvSpPr>
          <p:nvPr>
            <p:ph idx="1"/>
          </p:nvPr>
        </p:nvSpPr>
        <p:spPr/>
        <p:txBody>
          <a:bodyPr/>
          <a:lstStyle/>
          <a:p>
            <a:pPr marL="0" indent="0">
              <a:buNone/>
            </a:pPr>
            <a:r>
              <a:rPr lang="it-IT" dirty="0" smtClean="0"/>
              <a:t>At a </a:t>
            </a:r>
            <a:r>
              <a:rPr lang="it-IT" dirty="0" err="1" smtClean="0"/>
              <a:t>number</a:t>
            </a:r>
            <a:r>
              <a:rPr lang="it-IT" dirty="0" smtClean="0"/>
              <a:t> of ESFLC </a:t>
            </a:r>
            <a:r>
              <a:rPr lang="it-IT" dirty="0" err="1" smtClean="0"/>
              <a:t>events</a:t>
            </a:r>
            <a:r>
              <a:rPr lang="it-IT" dirty="0" smtClean="0"/>
              <a:t> I </a:t>
            </a:r>
            <a:r>
              <a:rPr lang="it-IT" dirty="0" err="1" smtClean="0"/>
              <a:t>have</a:t>
            </a:r>
            <a:r>
              <a:rPr lang="it-IT" dirty="0" smtClean="0"/>
              <a:t> </a:t>
            </a:r>
            <a:r>
              <a:rPr lang="it-IT" dirty="0" err="1" smtClean="0"/>
              <a:t>spoken</a:t>
            </a:r>
            <a:r>
              <a:rPr lang="it-IT" dirty="0" smtClean="0"/>
              <a:t> </a:t>
            </a:r>
            <a:r>
              <a:rPr lang="it-IT" dirty="0" err="1" smtClean="0"/>
              <a:t>about</a:t>
            </a:r>
            <a:r>
              <a:rPr lang="it-IT" dirty="0" smtClean="0"/>
              <a:t> Audio </a:t>
            </a:r>
            <a:r>
              <a:rPr lang="it-IT" dirty="0" err="1"/>
              <a:t>D</a:t>
            </a:r>
            <a:r>
              <a:rPr lang="it-IT" dirty="0" err="1" smtClean="0"/>
              <a:t>escription</a:t>
            </a:r>
            <a:r>
              <a:rPr lang="it-IT" dirty="0" smtClean="0"/>
              <a:t> (AD) </a:t>
            </a:r>
            <a:r>
              <a:rPr lang="it-IT" dirty="0" err="1" smtClean="0"/>
              <a:t>as</a:t>
            </a:r>
            <a:r>
              <a:rPr lang="it-IT" dirty="0" smtClean="0"/>
              <a:t> the </a:t>
            </a:r>
            <a:r>
              <a:rPr lang="it-IT" dirty="0" err="1" smtClean="0"/>
              <a:t>description</a:t>
            </a:r>
            <a:r>
              <a:rPr lang="it-IT" dirty="0" smtClean="0"/>
              <a:t> of the </a:t>
            </a:r>
            <a:r>
              <a:rPr lang="it-IT" dirty="0" err="1" smtClean="0"/>
              <a:t>visual</a:t>
            </a:r>
            <a:r>
              <a:rPr lang="it-IT" dirty="0" smtClean="0"/>
              <a:t> </a:t>
            </a:r>
            <a:r>
              <a:rPr lang="it-IT" dirty="0" err="1" smtClean="0"/>
              <a:t>elements</a:t>
            </a:r>
            <a:r>
              <a:rPr lang="it-IT" dirty="0" smtClean="0"/>
              <a:t> of a film or </a:t>
            </a:r>
            <a:r>
              <a:rPr lang="it-IT" dirty="0" err="1" smtClean="0"/>
              <a:t>television</a:t>
            </a:r>
            <a:r>
              <a:rPr lang="it-IT" dirty="0" smtClean="0"/>
              <a:t> </a:t>
            </a:r>
            <a:r>
              <a:rPr lang="it-IT" dirty="0" err="1" smtClean="0"/>
              <a:t>product</a:t>
            </a:r>
            <a:r>
              <a:rPr lang="it-IT" dirty="0" smtClean="0"/>
              <a:t> </a:t>
            </a:r>
            <a:r>
              <a:rPr lang="it-IT" dirty="0" err="1" smtClean="0"/>
              <a:t>inserted</a:t>
            </a:r>
            <a:r>
              <a:rPr lang="it-IT" dirty="0" smtClean="0"/>
              <a:t> in the gaps </a:t>
            </a:r>
            <a:r>
              <a:rPr lang="it-IT" dirty="0" err="1" smtClean="0"/>
              <a:t>available</a:t>
            </a:r>
            <a:r>
              <a:rPr lang="it-IT" dirty="0" smtClean="0"/>
              <a:t> in the </a:t>
            </a:r>
            <a:r>
              <a:rPr lang="it-IT" dirty="0" err="1" smtClean="0"/>
              <a:t>dialogue</a:t>
            </a:r>
            <a:r>
              <a:rPr lang="it-IT" dirty="0" smtClean="0"/>
              <a:t> </a:t>
            </a:r>
            <a:r>
              <a:rPr lang="it-IT" dirty="0" err="1" smtClean="0"/>
              <a:t>principally</a:t>
            </a:r>
            <a:r>
              <a:rPr lang="it-IT" dirty="0" smtClean="0"/>
              <a:t> </a:t>
            </a:r>
            <a:r>
              <a:rPr lang="en-US" dirty="0" smtClean="0"/>
              <a:t>for </a:t>
            </a:r>
            <a:r>
              <a:rPr lang="en-US" dirty="0"/>
              <a:t>the </a:t>
            </a:r>
            <a:r>
              <a:rPr lang="en-US" dirty="0" smtClean="0"/>
              <a:t>benefit of the blind </a:t>
            </a:r>
            <a:r>
              <a:rPr lang="en-US" dirty="0"/>
              <a:t>and sight-impaired </a:t>
            </a:r>
            <a:r>
              <a:rPr lang="en-US" dirty="0" smtClean="0"/>
              <a:t>community</a:t>
            </a:r>
            <a:r>
              <a:rPr lang="it-IT" dirty="0" smtClean="0"/>
              <a:t>.</a:t>
            </a:r>
          </a:p>
          <a:p>
            <a:endParaRPr lang="it-IT" dirty="0" smtClean="0"/>
          </a:p>
          <a:p>
            <a:pPr marL="0" indent="0">
              <a:buNone/>
            </a:pPr>
            <a:r>
              <a:rPr lang="it-IT" dirty="0" smtClean="0"/>
              <a:t>«the </a:t>
            </a:r>
            <a:r>
              <a:rPr lang="it-IT" dirty="0" err="1" smtClean="0"/>
              <a:t>visual</a:t>
            </a:r>
            <a:r>
              <a:rPr lang="it-IT" dirty="0" smtClean="0"/>
              <a:t> made </a:t>
            </a:r>
            <a:r>
              <a:rPr lang="it-IT" dirty="0" err="1" smtClean="0"/>
              <a:t>verbal</a:t>
            </a:r>
            <a:r>
              <a:rPr lang="it-IT" dirty="0" smtClean="0"/>
              <a:t>»</a:t>
            </a:r>
            <a:endParaRPr lang="it-IT" dirty="0"/>
          </a:p>
        </p:txBody>
      </p:sp>
    </p:spTree>
    <p:extLst>
      <p:ext uri="{BB962C8B-B14F-4D97-AF65-F5344CB8AC3E}">
        <p14:creationId xmlns:p14="http://schemas.microsoft.com/office/powerpoint/2010/main" xmlns="" val="42253371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Captioning</a:t>
            </a:r>
            <a:endParaRPr lang="it-IT" dirty="0"/>
          </a:p>
        </p:txBody>
      </p:sp>
      <p:sp>
        <p:nvSpPr>
          <p:cNvPr id="3" name="Segnaposto contenuto 2"/>
          <p:cNvSpPr>
            <a:spLocks noGrp="1"/>
          </p:cNvSpPr>
          <p:nvPr>
            <p:ph idx="1"/>
          </p:nvPr>
        </p:nvSpPr>
        <p:spPr/>
        <p:txBody>
          <a:bodyPr>
            <a:normAutofit lnSpcReduction="10000"/>
          </a:bodyPr>
          <a:lstStyle/>
          <a:p>
            <a:pPr marL="0" indent="0">
              <a:buNone/>
            </a:pPr>
            <a:r>
              <a:rPr lang="it-IT" dirty="0" err="1" smtClean="0"/>
              <a:t>Traditional</a:t>
            </a:r>
            <a:r>
              <a:rPr lang="it-IT" dirty="0" smtClean="0"/>
              <a:t> </a:t>
            </a:r>
            <a:r>
              <a:rPr lang="it-IT" dirty="0" err="1" smtClean="0"/>
              <a:t>captions</a:t>
            </a:r>
            <a:r>
              <a:rPr lang="it-IT" dirty="0" smtClean="0"/>
              <a:t> (</a:t>
            </a:r>
            <a:r>
              <a:rPr lang="it-IT" dirty="0" err="1" smtClean="0"/>
              <a:t>often</a:t>
            </a:r>
            <a:r>
              <a:rPr lang="it-IT" dirty="0" smtClean="0"/>
              <a:t> </a:t>
            </a:r>
            <a:r>
              <a:rPr lang="it-IT" dirty="0" err="1" smtClean="0"/>
              <a:t>classical</a:t>
            </a:r>
            <a:r>
              <a:rPr lang="it-IT" dirty="0" smtClean="0"/>
              <a:t> </a:t>
            </a:r>
            <a:r>
              <a:rPr lang="it-IT" dirty="0" err="1" smtClean="0"/>
              <a:t>terminology</a:t>
            </a:r>
            <a:r>
              <a:rPr lang="it-IT" dirty="0" smtClean="0"/>
              <a:t>, </a:t>
            </a:r>
            <a:r>
              <a:rPr lang="it-IT" dirty="0" err="1" smtClean="0"/>
              <a:t>technical</a:t>
            </a:r>
            <a:r>
              <a:rPr lang="it-IT" dirty="0" smtClean="0"/>
              <a:t> </a:t>
            </a:r>
            <a:r>
              <a:rPr lang="it-IT" dirty="0" err="1" smtClean="0"/>
              <a:t>language</a:t>
            </a:r>
            <a:r>
              <a:rPr lang="it-IT" dirty="0" smtClean="0"/>
              <a:t>, etc.) … “</a:t>
            </a:r>
            <a:r>
              <a:rPr lang="it-IT" dirty="0" err="1" smtClean="0"/>
              <a:t>able</a:t>
            </a:r>
            <a:r>
              <a:rPr lang="it-IT" dirty="0" smtClean="0"/>
              <a:t> to put off </a:t>
            </a:r>
            <a:r>
              <a:rPr lang="it-IT" dirty="0" err="1" smtClean="0"/>
              <a:t>any</a:t>
            </a:r>
            <a:r>
              <a:rPr lang="it-IT" dirty="0" smtClean="0"/>
              <a:t> </a:t>
            </a:r>
            <a:r>
              <a:rPr lang="it-IT" dirty="0" err="1" smtClean="0"/>
              <a:t>visitor</a:t>
            </a:r>
            <a:r>
              <a:rPr lang="it-IT" dirty="0" smtClean="0"/>
              <a:t>” (Broccoli, 2010)</a:t>
            </a:r>
          </a:p>
          <a:p>
            <a:pPr marL="0" indent="0">
              <a:buNone/>
            </a:pPr>
            <a:endParaRPr lang="it-IT" dirty="0"/>
          </a:p>
          <a:p>
            <a:pPr marL="0" indent="0">
              <a:buNone/>
            </a:pPr>
            <a:r>
              <a:rPr lang="it-IT" dirty="0" smtClean="0"/>
              <a:t>New </a:t>
            </a:r>
            <a:r>
              <a:rPr lang="it-IT" dirty="0" err="1" smtClean="0"/>
              <a:t>modes</a:t>
            </a:r>
            <a:r>
              <a:rPr lang="it-IT" dirty="0" smtClean="0"/>
              <a:t> </a:t>
            </a:r>
            <a:r>
              <a:rPr lang="it-IT" dirty="0" err="1" smtClean="0"/>
              <a:t>differentiated</a:t>
            </a:r>
            <a:r>
              <a:rPr lang="it-IT" dirty="0" smtClean="0"/>
              <a:t> for </a:t>
            </a:r>
            <a:r>
              <a:rPr lang="it-IT" dirty="0" err="1" smtClean="0"/>
              <a:t>type</a:t>
            </a:r>
            <a:r>
              <a:rPr lang="it-IT" dirty="0" smtClean="0"/>
              <a:t> of </a:t>
            </a:r>
            <a:r>
              <a:rPr lang="it-IT" dirty="0" err="1" smtClean="0"/>
              <a:t>visitor</a:t>
            </a:r>
            <a:r>
              <a:rPr lang="it-IT" dirty="0" smtClean="0"/>
              <a:t> in </a:t>
            </a:r>
            <a:r>
              <a:rPr lang="it-IT" dirty="0" err="1" smtClean="0"/>
              <a:t>terms</a:t>
            </a:r>
            <a:r>
              <a:rPr lang="it-IT" dirty="0" smtClean="0"/>
              <a:t> of </a:t>
            </a:r>
            <a:r>
              <a:rPr lang="it-IT" dirty="0" err="1" smtClean="0"/>
              <a:t>knowledge</a:t>
            </a:r>
            <a:r>
              <a:rPr lang="it-IT" dirty="0" smtClean="0"/>
              <a:t>, status, </a:t>
            </a:r>
            <a:r>
              <a:rPr lang="it-IT" dirty="0" err="1" smtClean="0"/>
              <a:t>identity</a:t>
            </a:r>
            <a:r>
              <a:rPr lang="it-IT" dirty="0" smtClean="0"/>
              <a:t>.</a:t>
            </a:r>
          </a:p>
          <a:p>
            <a:pPr marL="0" indent="0">
              <a:buNone/>
            </a:pPr>
            <a:r>
              <a:rPr lang="it-IT" dirty="0" err="1" smtClean="0"/>
              <a:t>Wedded</a:t>
            </a:r>
            <a:r>
              <a:rPr lang="it-IT" dirty="0" smtClean="0"/>
              <a:t> to </a:t>
            </a:r>
            <a:r>
              <a:rPr lang="it-IT" dirty="0" err="1" smtClean="0"/>
              <a:t>technology</a:t>
            </a:r>
            <a:endParaRPr lang="it-IT" dirty="0" smtClean="0"/>
          </a:p>
          <a:p>
            <a:pPr marL="0" indent="0">
              <a:buNone/>
            </a:pPr>
            <a:r>
              <a:rPr lang="it-IT" dirty="0"/>
              <a:t>	</a:t>
            </a:r>
            <a:r>
              <a:rPr lang="it-IT" dirty="0" err="1" smtClean="0"/>
              <a:t>audioguides</a:t>
            </a:r>
            <a:r>
              <a:rPr lang="it-IT" dirty="0" smtClean="0"/>
              <a:t>, </a:t>
            </a:r>
            <a:r>
              <a:rPr lang="it-IT" dirty="0" err="1" smtClean="0"/>
              <a:t>smartphones</a:t>
            </a:r>
            <a:r>
              <a:rPr lang="it-IT" dirty="0" smtClean="0"/>
              <a:t>, </a:t>
            </a:r>
            <a:r>
              <a:rPr lang="it-IT" dirty="0" err="1" smtClean="0"/>
              <a:t>audioguides</a:t>
            </a:r>
            <a:r>
              <a:rPr lang="it-IT" dirty="0" smtClean="0"/>
              <a:t> 	with AD (and </a:t>
            </a:r>
            <a:r>
              <a:rPr lang="it-IT" dirty="0" err="1" smtClean="0"/>
              <a:t>gps</a:t>
            </a:r>
            <a:r>
              <a:rPr lang="it-IT" dirty="0" smtClean="0"/>
              <a:t>?)</a:t>
            </a:r>
            <a:endParaRPr lang="it-IT" dirty="0"/>
          </a:p>
        </p:txBody>
      </p:sp>
    </p:spTree>
    <p:extLst>
      <p:ext uri="{BB962C8B-B14F-4D97-AF65-F5344CB8AC3E}">
        <p14:creationId xmlns:p14="http://schemas.microsoft.com/office/powerpoint/2010/main" xmlns="" val="14025202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The </a:t>
            </a:r>
            <a:r>
              <a:rPr lang="it-IT" dirty="0" err="1" smtClean="0"/>
              <a:t>British</a:t>
            </a:r>
            <a:r>
              <a:rPr lang="it-IT" dirty="0" smtClean="0"/>
              <a:t> </a:t>
            </a:r>
            <a:r>
              <a:rPr lang="it-IT" dirty="0" err="1" smtClean="0"/>
              <a:t>Museum</a:t>
            </a:r>
            <a:endParaRPr lang="it-IT" dirty="0"/>
          </a:p>
        </p:txBody>
      </p:sp>
      <p:pic>
        <p:nvPicPr>
          <p:cNvPr id="4" name="Segnaposto contenuto 3" descr="http://tse1.mm.bing.net/th?&amp;id=OIP.Ma3d0848a4f1b2d693b766f8192a3b840o0&amp;w=300&amp;h=225&amp;c=0&amp;pid=1.9&amp;rs=0&amp;p=0"/>
          <p:cNvPicPr>
            <a:picLocks noGrp="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1331640" y="1628800"/>
            <a:ext cx="5976664" cy="4104455"/>
          </a:xfrm>
          <a:prstGeom prst="rect">
            <a:avLst/>
          </a:prstGeom>
          <a:noFill/>
          <a:ln>
            <a:noFill/>
          </a:ln>
        </p:spPr>
      </p:pic>
    </p:spTree>
    <p:extLst>
      <p:ext uri="{BB962C8B-B14F-4D97-AF65-F5344CB8AC3E}">
        <p14:creationId xmlns:p14="http://schemas.microsoft.com/office/powerpoint/2010/main" xmlns="" val="1676305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The </a:t>
            </a:r>
            <a:r>
              <a:rPr lang="it-IT" dirty="0" err="1" smtClean="0"/>
              <a:t>British</a:t>
            </a:r>
            <a:endParaRPr lang="it-IT" dirty="0"/>
          </a:p>
        </p:txBody>
      </p:sp>
      <p:sp>
        <p:nvSpPr>
          <p:cNvPr id="3" name="Segnaposto contenuto 2"/>
          <p:cNvSpPr>
            <a:spLocks noGrp="1"/>
          </p:cNvSpPr>
          <p:nvPr>
            <p:ph idx="1"/>
          </p:nvPr>
        </p:nvSpPr>
        <p:spPr/>
        <p:txBody>
          <a:bodyPr>
            <a:normAutofit lnSpcReduction="10000"/>
          </a:bodyPr>
          <a:lstStyle/>
          <a:p>
            <a:pPr marL="0" indent="0">
              <a:buNone/>
            </a:pPr>
            <a:r>
              <a:rPr lang="it-IT" dirty="0" smtClean="0"/>
              <a:t>Audioguide for </a:t>
            </a:r>
            <a:r>
              <a:rPr lang="it-IT" dirty="0" err="1" smtClean="0"/>
              <a:t>sighted</a:t>
            </a:r>
            <a:endParaRPr lang="it-IT" dirty="0" smtClean="0"/>
          </a:p>
          <a:p>
            <a:pPr marL="0" indent="0">
              <a:buNone/>
            </a:pPr>
            <a:r>
              <a:rPr lang="it-IT" dirty="0" smtClean="0"/>
              <a:t>Audioguide for </a:t>
            </a:r>
            <a:r>
              <a:rPr lang="it-IT" dirty="0" err="1" smtClean="0"/>
              <a:t>blind</a:t>
            </a:r>
            <a:r>
              <a:rPr lang="it-IT" dirty="0" smtClean="0"/>
              <a:t> and </a:t>
            </a:r>
            <a:r>
              <a:rPr lang="it-IT" dirty="0" err="1" smtClean="0"/>
              <a:t>sight</a:t>
            </a:r>
            <a:r>
              <a:rPr lang="it-IT" dirty="0" smtClean="0"/>
              <a:t> </a:t>
            </a:r>
            <a:r>
              <a:rPr lang="it-IT" dirty="0" err="1" smtClean="0"/>
              <a:t>impaired</a:t>
            </a:r>
            <a:r>
              <a:rPr lang="it-IT" dirty="0" smtClean="0"/>
              <a:t> (</a:t>
            </a:r>
            <a:r>
              <a:rPr lang="it-IT" dirty="0" err="1" smtClean="0"/>
              <a:t>also</a:t>
            </a:r>
            <a:r>
              <a:rPr lang="it-IT" dirty="0" smtClean="0"/>
              <a:t> </a:t>
            </a:r>
            <a:r>
              <a:rPr lang="it-IT" dirty="0" err="1" smtClean="0"/>
              <a:t>available</a:t>
            </a:r>
            <a:r>
              <a:rPr lang="it-IT" dirty="0" smtClean="0"/>
              <a:t> online)</a:t>
            </a:r>
          </a:p>
          <a:p>
            <a:pPr marL="0" indent="0">
              <a:buNone/>
            </a:pPr>
            <a:r>
              <a:rPr lang="it-IT" dirty="0"/>
              <a:t>	</a:t>
            </a:r>
            <a:r>
              <a:rPr lang="it-IT" dirty="0" smtClean="0"/>
              <a:t>20 </a:t>
            </a:r>
            <a:r>
              <a:rPr lang="it-IT" dirty="0" err="1" smtClean="0"/>
              <a:t>artefacts</a:t>
            </a:r>
            <a:endParaRPr lang="it-IT" dirty="0" smtClean="0"/>
          </a:p>
          <a:p>
            <a:pPr marL="0" indent="0">
              <a:buNone/>
            </a:pPr>
            <a:r>
              <a:rPr lang="it-IT" dirty="0"/>
              <a:t>	</a:t>
            </a:r>
            <a:r>
              <a:rPr lang="it-IT" dirty="0" err="1" smtClean="0"/>
              <a:t>introductions</a:t>
            </a:r>
            <a:r>
              <a:rPr lang="it-IT" dirty="0" smtClean="0"/>
              <a:t> to rooms</a:t>
            </a:r>
          </a:p>
          <a:p>
            <a:pPr marL="0" indent="0">
              <a:buNone/>
            </a:pPr>
            <a:r>
              <a:rPr lang="it-IT" dirty="0"/>
              <a:t>	</a:t>
            </a:r>
            <a:r>
              <a:rPr lang="it-IT" dirty="0" smtClean="0"/>
              <a:t>male and </a:t>
            </a:r>
            <a:r>
              <a:rPr lang="it-IT" dirty="0" err="1" smtClean="0"/>
              <a:t>female</a:t>
            </a:r>
            <a:r>
              <a:rPr lang="it-IT" dirty="0" smtClean="0"/>
              <a:t> voices</a:t>
            </a:r>
          </a:p>
          <a:p>
            <a:pPr marL="0" indent="0">
              <a:buNone/>
            </a:pPr>
            <a:r>
              <a:rPr lang="it-IT" dirty="0" smtClean="0"/>
              <a:t>	2-3 minute </a:t>
            </a:r>
            <a:r>
              <a:rPr lang="it-IT" dirty="0" err="1" smtClean="0"/>
              <a:t>descriptions</a:t>
            </a:r>
            <a:endParaRPr lang="it-IT" dirty="0" smtClean="0"/>
          </a:p>
          <a:p>
            <a:pPr marL="0" indent="0">
              <a:buNone/>
            </a:pPr>
            <a:r>
              <a:rPr lang="it-IT" dirty="0" smtClean="0"/>
              <a:t>	NO </a:t>
            </a:r>
            <a:r>
              <a:rPr lang="it-IT" dirty="0" err="1" smtClean="0"/>
              <a:t>directions</a:t>
            </a:r>
            <a:r>
              <a:rPr lang="it-IT" dirty="0" smtClean="0"/>
              <a:t> and </a:t>
            </a:r>
            <a:r>
              <a:rPr lang="it-IT" dirty="0" err="1" smtClean="0"/>
              <a:t>need</a:t>
            </a:r>
            <a:r>
              <a:rPr lang="it-IT" dirty="0" smtClean="0"/>
              <a:t> to </a:t>
            </a:r>
            <a:r>
              <a:rPr lang="it-IT" dirty="0" err="1" smtClean="0"/>
              <a:t>see</a:t>
            </a:r>
            <a:r>
              <a:rPr lang="it-IT" dirty="0" smtClean="0"/>
              <a:t> EYE </a:t>
            </a:r>
          </a:p>
          <a:p>
            <a:pPr marL="0" indent="0">
              <a:buNone/>
            </a:pPr>
            <a:endParaRPr lang="it-IT" dirty="0"/>
          </a:p>
        </p:txBody>
      </p:sp>
    </p:spTree>
    <p:extLst>
      <p:ext uri="{BB962C8B-B14F-4D97-AF65-F5344CB8AC3E}">
        <p14:creationId xmlns:p14="http://schemas.microsoft.com/office/powerpoint/2010/main" xmlns="" val="34388433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sz="3100" b="1" dirty="0" smtClean="0"/>
              <a:t>What’s the difference between an Audio Guide and an Audio Descriptive Guide?</a:t>
            </a:r>
            <a:r>
              <a:rPr lang="en-US" dirty="0" smtClean="0"/>
              <a:t/>
            </a:r>
            <a:br>
              <a:rPr lang="en-US" dirty="0" smtClean="0"/>
            </a:br>
            <a:endParaRPr lang="it-IT" dirty="0"/>
          </a:p>
        </p:txBody>
      </p:sp>
      <p:sp>
        <p:nvSpPr>
          <p:cNvPr id="3" name="Segnaposto contenuto 2"/>
          <p:cNvSpPr>
            <a:spLocks noGrp="1"/>
          </p:cNvSpPr>
          <p:nvPr>
            <p:ph idx="1"/>
          </p:nvPr>
        </p:nvSpPr>
        <p:spPr/>
        <p:txBody>
          <a:bodyPr>
            <a:normAutofit fontScale="92500" lnSpcReduction="10000"/>
          </a:bodyPr>
          <a:lstStyle/>
          <a:p>
            <a:r>
              <a:rPr lang="en-US" dirty="0" smtClean="0"/>
              <a:t>A standard audio guide combines contextual and curatorial information about exhibits for the benefit of sighted visitors, but it rarely includes the necessary degree of </a:t>
            </a:r>
            <a:r>
              <a:rPr lang="en-US" b="1" dirty="0" smtClean="0"/>
              <a:t>descriptive detail </a:t>
            </a:r>
            <a:r>
              <a:rPr lang="en-US" dirty="0" smtClean="0"/>
              <a:t>that </a:t>
            </a:r>
            <a:r>
              <a:rPr lang="en-US" b="1" dirty="0" smtClean="0"/>
              <a:t>blind and partially sighted </a:t>
            </a:r>
            <a:r>
              <a:rPr lang="en-US" dirty="0" smtClean="0"/>
              <a:t>visitors require.  An audio descriptive guide begins with basic information, such as the size of an exhibit, the materials it is made from, how it is </a:t>
            </a:r>
            <a:r>
              <a:rPr lang="en-US" dirty="0" err="1" smtClean="0"/>
              <a:t>labelled</a:t>
            </a:r>
            <a:r>
              <a:rPr lang="en-US" dirty="0" smtClean="0"/>
              <a:t> and displayed, before going to provide a vivid verbal picture of the exhibit itself.</a:t>
            </a:r>
          </a:p>
          <a:p>
            <a:endParaRPr lang="it-IT" dirty="0"/>
          </a:p>
        </p:txBody>
      </p:sp>
    </p:spTree>
    <p:extLst>
      <p:ext uri="{BB962C8B-B14F-4D97-AF65-F5344CB8AC3E}">
        <p14:creationId xmlns:p14="http://schemas.microsoft.com/office/powerpoint/2010/main" xmlns="" val="13836353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Audio </a:t>
            </a:r>
            <a:r>
              <a:rPr lang="it-IT" dirty="0" err="1" smtClean="0"/>
              <a:t>Description</a:t>
            </a:r>
            <a:r>
              <a:rPr lang="it-IT" dirty="0" smtClean="0"/>
              <a:t> Project</a:t>
            </a:r>
            <a:endParaRPr lang="it-IT" dirty="0"/>
          </a:p>
        </p:txBody>
      </p:sp>
      <p:sp>
        <p:nvSpPr>
          <p:cNvPr id="3" name="Segnaposto contenuto 2"/>
          <p:cNvSpPr>
            <a:spLocks noGrp="1"/>
          </p:cNvSpPr>
          <p:nvPr>
            <p:ph idx="1"/>
          </p:nvPr>
        </p:nvSpPr>
        <p:spPr/>
        <p:txBody>
          <a:bodyPr>
            <a:normAutofit fontScale="92500" lnSpcReduction="20000"/>
          </a:bodyPr>
          <a:lstStyle/>
          <a:p>
            <a:r>
              <a:rPr lang="en-US" dirty="0"/>
              <a:t>Audio description at a museum, park, or exhibit is not the same as an audio tour or a docent-lead tour.  Audio description has a different focus:  describing the actual object, rather than addressing its creator or history, for example.  A true audio description tour of a museum would actually assist in leading you from exhibit to exhibit, and the emphasis would be on size, shape, color, texture, detail.  If you are lucky, you will be allowed to touch some of the objects on display, but you should not expect this accommodation.</a:t>
            </a:r>
            <a:endParaRPr lang="it-IT" dirty="0"/>
          </a:p>
        </p:txBody>
      </p:sp>
    </p:spTree>
    <p:extLst>
      <p:ext uri="{BB962C8B-B14F-4D97-AF65-F5344CB8AC3E}">
        <p14:creationId xmlns:p14="http://schemas.microsoft.com/office/powerpoint/2010/main" xmlns="" val="18772396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332656"/>
            <a:ext cx="8229600" cy="1512168"/>
          </a:xfrm>
        </p:spPr>
        <p:txBody>
          <a:bodyPr>
            <a:normAutofit fontScale="90000"/>
          </a:bodyPr>
          <a:lstStyle/>
          <a:p>
            <a:r>
              <a:rPr lang="en-US" sz="2700" b="1" dirty="0" smtClean="0"/>
              <a:t>An Audio Descriptive Guide may also include directions to help blind and partially sighted visitors navigate from one part of the gallery to the next: </a:t>
            </a:r>
            <a:r>
              <a:rPr lang="en-US" dirty="0" smtClean="0"/>
              <a:t/>
            </a:r>
            <a:br>
              <a:rPr lang="en-US" dirty="0" smtClean="0"/>
            </a:br>
            <a:endParaRPr lang="it-IT" dirty="0"/>
          </a:p>
        </p:txBody>
      </p:sp>
      <p:sp>
        <p:nvSpPr>
          <p:cNvPr id="3" name="Segnaposto contenuto 2"/>
          <p:cNvSpPr>
            <a:spLocks noGrp="1"/>
          </p:cNvSpPr>
          <p:nvPr>
            <p:ph idx="1"/>
          </p:nvPr>
        </p:nvSpPr>
        <p:spPr>
          <a:xfrm>
            <a:off x="457200" y="2132856"/>
            <a:ext cx="8229600" cy="3993307"/>
          </a:xfrm>
        </p:spPr>
        <p:txBody>
          <a:bodyPr>
            <a:normAutofit/>
          </a:bodyPr>
          <a:lstStyle/>
          <a:p>
            <a:pPr>
              <a:buNone/>
            </a:pPr>
            <a:r>
              <a:rPr lang="en-US" i="1" dirty="0" smtClean="0"/>
              <a:t>If you’re ready, make your way to the first </a:t>
            </a:r>
          </a:p>
          <a:p>
            <a:pPr>
              <a:buNone/>
            </a:pPr>
            <a:r>
              <a:rPr lang="en-US" i="1" dirty="0" smtClean="0"/>
              <a:t>display case, directly ahead of you. It straddles</a:t>
            </a:r>
          </a:p>
          <a:p>
            <a:pPr>
              <a:buNone/>
            </a:pPr>
            <a:r>
              <a:rPr lang="en-US" i="1" dirty="0" smtClean="0"/>
              <a:t>an ornate ironwork vent that’s set into the floor</a:t>
            </a:r>
          </a:p>
          <a:p>
            <a:pPr>
              <a:buNone/>
            </a:pPr>
            <a:r>
              <a:rPr lang="en-US" i="1" dirty="0" smtClean="0"/>
              <a:t>and runs the length of the exhibition space.</a:t>
            </a:r>
          </a:p>
          <a:p>
            <a:pPr>
              <a:buNone/>
            </a:pPr>
            <a:r>
              <a:rPr lang="en-US" i="1" dirty="0" smtClean="0"/>
              <a:t>Please take care as you cross it. </a:t>
            </a:r>
            <a:endParaRPr lang="en-US" dirty="0" smtClean="0"/>
          </a:p>
          <a:p>
            <a:endParaRPr lang="it-IT" dirty="0"/>
          </a:p>
        </p:txBody>
      </p:sp>
    </p:spTree>
    <p:extLst>
      <p:ext uri="{BB962C8B-B14F-4D97-AF65-F5344CB8AC3E}">
        <p14:creationId xmlns:p14="http://schemas.microsoft.com/office/powerpoint/2010/main" xmlns="" val="31783180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sz="2200" b="1" dirty="0" smtClean="0"/>
              <a:t>Here’s an example from an Exhibition at Colchester Museum. </a:t>
            </a:r>
            <a:r>
              <a:rPr lang="en-US" dirty="0" smtClean="0"/>
              <a:t/>
            </a:r>
            <a:br>
              <a:rPr lang="en-US" dirty="0" smtClean="0"/>
            </a:br>
            <a:endParaRPr lang="it-IT" dirty="0"/>
          </a:p>
        </p:txBody>
      </p:sp>
      <p:sp>
        <p:nvSpPr>
          <p:cNvPr id="3" name="Segnaposto contenuto 2"/>
          <p:cNvSpPr>
            <a:spLocks noGrp="1"/>
          </p:cNvSpPr>
          <p:nvPr>
            <p:ph idx="1"/>
          </p:nvPr>
        </p:nvSpPr>
        <p:spPr/>
        <p:txBody>
          <a:bodyPr>
            <a:normAutofit/>
          </a:bodyPr>
          <a:lstStyle/>
          <a:p>
            <a:r>
              <a:rPr lang="en-US" i="1" dirty="0" smtClean="0"/>
              <a:t>“All the figures in this Exhibition date from the first part of the Han Dynasty, known as the Western Han Dynasty, from 206BC to 8AD – a period when human sacrifice almost disappeared and instead various lifelike figures, made of wood or terracotta, were placed in the tombs. </a:t>
            </a:r>
            <a:endParaRPr lang="en-US" dirty="0" smtClean="0"/>
          </a:p>
          <a:p>
            <a:endParaRPr lang="it-IT" dirty="0"/>
          </a:p>
        </p:txBody>
      </p:sp>
    </p:spTree>
    <p:extLst>
      <p:ext uri="{BB962C8B-B14F-4D97-AF65-F5344CB8AC3E}">
        <p14:creationId xmlns:p14="http://schemas.microsoft.com/office/powerpoint/2010/main" xmlns="" val="29332844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sz="2400" b="1" dirty="0" smtClean="0"/>
              <a:t>And it puts individual exhibits in context: </a:t>
            </a:r>
            <a:r>
              <a:rPr lang="en-US" sz="2400" dirty="0" smtClean="0"/>
              <a:t/>
            </a:r>
            <a:br>
              <a:rPr lang="en-US" sz="2400" dirty="0" smtClean="0"/>
            </a:br>
            <a:endParaRPr lang="it-IT" sz="2400" dirty="0"/>
          </a:p>
        </p:txBody>
      </p:sp>
      <p:sp>
        <p:nvSpPr>
          <p:cNvPr id="3" name="Segnaposto contenuto 2"/>
          <p:cNvSpPr>
            <a:spLocks noGrp="1"/>
          </p:cNvSpPr>
          <p:nvPr>
            <p:ph idx="1"/>
          </p:nvPr>
        </p:nvSpPr>
        <p:spPr/>
        <p:txBody>
          <a:bodyPr/>
          <a:lstStyle/>
          <a:p>
            <a:r>
              <a:rPr lang="en-US" i="1" dirty="0" smtClean="0"/>
              <a:t>After the formal poses of the figures we’ve met so far, the ones in this case are strikingly different. Music and dance had an important role in Chinese ritual. Here 3 dancers are accompanied by 4 musicians kneeling in a row behind them. All the figures are female. </a:t>
            </a:r>
            <a:endParaRPr lang="en-US" dirty="0" smtClean="0"/>
          </a:p>
          <a:p>
            <a:endParaRPr lang="it-IT" dirty="0"/>
          </a:p>
        </p:txBody>
      </p:sp>
    </p:spTree>
    <p:extLst>
      <p:ext uri="{BB962C8B-B14F-4D97-AF65-F5344CB8AC3E}">
        <p14:creationId xmlns:p14="http://schemas.microsoft.com/office/powerpoint/2010/main" xmlns="" val="22374726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Textuality</a:t>
            </a:r>
            <a:r>
              <a:rPr lang="it-IT" dirty="0" smtClean="0"/>
              <a:t> of </a:t>
            </a:r>
            <a:r>
              <a:rPr lang="it-IT" dirty="0" err="1" smtClean="0"/>
              <a:t>exhibits</a:t>
            </a:r>
            <a:endParaRPr lang="it-IT" dirty="0"/>
          </a:p>
        </p:txBody>
      </p:sp>
      <p:sp>
        <p:nvSpPr>
          <p:cNvPr id="3" name="Segnaposto contenuto 2"/>
          <p:cNvSpPr>
            <a:spLocks noGrp="1"/>
          </p:cNvSpPr>
          <p:nvPr>
            <p:ph idx="1"/>
          </p:nvPr>
        </p:nvSpPr>
        <p:spPr/>
        <p:txBody>
          <a:bodyPr>
            <a:normAutofit fontScale="70000" lnSpcReduction="20000"/>
          </a:bodyPr>
          <a:lstStyle/>
          <a:p>
            <a:pPr marL="0" indent="0">
              <a:buNone/>
            </a:pPr>
            <a:r>
              <a:rPr lang="it-IT" dirty="0" smtClean="0"/>
              <a:t>General </a:t>
            </a:r>
            <a:r>
              <a:rPr lang="it-IT" dirty="0" err="1" smtClean="0"/>
              <a:t>presentation</a:t>
            </a:r>
            <a:endParaRPr lang="it-IT" dirty="0" smtClean="0"/>
          </a:p>
          <a:p>
            <a:pPr marL="0" indent="0">
              <a:buNone/>
            </a:pPr>
            <a:r>
              <a:rPr lang="it-IT" dirty="0" err="1" smtClean="0"/>
              <a:t>Importance</a:t>
            </a:r>
            <a:endParaRPr lang="it-IT" dirty="0" smtClean="0"/>
          </a:p>
          <a:p>
            <a:pPr marL="0" indent="0">
              <a:buNone/>
            </a:pPr>
            <a:r>
              <a:rPr lang="it-IT" dirty="0" err="1" smtClean="0"/>
              <a:t>Dimensions</a:t>
            </a:r>
            <a:endParaRPr lang="it-IT" dirty="0" smtClean="0"/>
          </a:p>
          <a:p>
            <a:pPr marL="0" indent="0">
              <a:buNone/>
            </a:pPr>
            <a:r>
              <a:rPr lang="it-IT" dirty="0" err="1" smtClean="0"/>
              <a:t>Origins</a:t>
            </a:r>
            <a:endParaRPr lang="it-IT" dirty="0" smtClean="0"/>
          </a:p>
          <a:p>
            <a:pPr marL="0" indent="0">
              <a:buNone/>
            </a:pPr>
            <a:r>
              <a:rPr lang="it-IT" dirty="0" err="1" smtClean="0"/>
              <a:t>Dates</a:t>
            </a:r>
            <a:endParaRPr lang="it-IT" dirty="0" smtClean="0"/>
          </a:p>
          <a:p>
            <a:pPr marL="0" indent="0">
              <a:buNone/>
            </a:pPr>
            <a:r>
              <a:rPr lang="it-IT" dirty="0" smtClean="0"/>
              <a:t>State of </a:t>
            </a:r>
            <a:r>
              <a:rPr lang="it-IT" dirty="0" err="1" smtClean="0"/>
              <a:t>consrvation</a:t>
            </a:r>
            <a:endParaRPr lang="it-IT" dirty="0" smtClean="0"/>
          </a:p>
          <a:p>
            <a:pPr marL="0" indent="0">
              <a:buNone/>
            </a:pPr>
            <a:r>
              <a:rPr lang="it-IT" dirty="0" err="1" smtClean="0"/>
              <a:t>Materials</a:t>
            </a:r>
            <a:endParaRPr lang="it-IT" dirty="0" smtClean="0"/>
          </a:p>
          <a:p>
            <a:pPr marL="0" indent="0">
              <a:buNone/>
            </a:pPr>
            <a:r>
              <a:rPr lang="it-IT" dirty="0" smtClean="0"/>
              <a:t>Light </a:t>
            </a:r>
            <a:r>
              <a:rPr lang="it-IT" dirty="0" err="1" smtClean="0"/>
              <a:t>effect</a:t>
            </a:r>
            <a:endParaRPr lang="it-IT" dirty="0" smtClean="0"/>
          </a:p>
          <a:p>
            <a:pPr marL="0" indent="0">
              <a:buNone/>
            </a:pPr>
            <a:r>
              <a:rPr lang="it-IT" dirty="0" err="1" smtClean="0"/>
              <a:t>Shape</a:t>
            </a:r>
            <a:endParaRPr lang="it-IT" dirty="0" smtClean="0"/>
          </a:p>
          <a:p>
            <a:pPr marL="0" indent="0">
              <a:buNone/>
            </a:pPr>
            <a:r>
              <a:rPr lang="it-IT" dirty="0" err="1" smtClean="0"/>
              <a:t>Colour</a:t>
            </a:r>
            <a:endParaRPr lang="it-IT" dirty="0" smtClean="0"/>
          </a:p>
          <a:p>
            <a:pPr marL="0" indent="0">
              <a:buNone/>
            </a:pPr>
            <a:r>
              <a:rPr lang="it-IT" dirty="0" err="1" smtClean="0"/>
              <a:t>Decoration</a:t>
            </a:r>
            <a:endParaRPr lang="it-IT" dirty="0" smtClean="0"/>
          </a:p>
          <a:p>
            <a:pPr marL="0" indent="0">
              <a:buNone/>
            </a:pPr>
            <a:r>
              <a:rPr lang="it-IT" dirty="0" err="1" smtClean="0"/>
              <a:t>Anecdote</a:t>
            </a:r>
            <a:endParaRPr lang="it-IT" dirty="0" smtClean="0"/>
          </a:p>
          <a:p>
            <a:pPr marL="0" indent="0">
              <a:buNone/>
            </a:pPr>
            <a:r>
              <a:rPr lang="it-IT" dirty="0" err="1" smtClean="0"/>
              <a:t>Practical</a:t>
            </a:r>
            <a:r>
              <a:rPr lang="it-IT" dirty="0" smtClean="0"/>
              <a:t> information</a:t>
            </a:r>
            <a:endParaRPr lang="it-IT" dirty="0"/>
          </a:p>
        </p:txBody>
      </p:sp>
    </p:spTree>
    <p:extLst>
      <p:ext uri="{BB962C8B-B14F-4D97-AF65-F5344CB8AC3E}">
        <p14:creationId xmlns:p14="http://schemas.microsoft.com/office/powerpoint/2010/main" xmlns="" val="37833799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Language of </a:t>
            </a:r>
            <a:r>
              <a:rPr lang="it-IT" dirty="0" err="1" smtClean="0"/>
              <a:t>descriptions</a:t>
            </a:r>
            <a:endParaRPr lang="it-IT" dirty="0"/>
          </a:p>
        </p:txBody>
      </p:sp>
      <p:sp>
        <p:nvSpPr>
          <p:cNvPr id="3" name="Segnaposto contenuto 2"/>
          <p:cNvSpPr>
            <a:spLocks noGrp="1"/>
          </p:cNvSpPr>
          <p:nvPr>
            <p:ph idx="1"/>
          </p:nvPr>
        </p:nvSpPr>
        <p:spPr/>
        <p:txBody>
          <a:bodyPr>
            <a:normAutofit fontScale="92500" lnSpcReduction="10000"/>
          </a:bodyPr>
          <a:lstStyle/>
          <a:p>
            <a:pPr marL="0" indent="0">
              <a:buNone/>
            </a:pPr>
            <a:r>
              <a:rPr lang="it-IT" dirty="0" err="1" smtClean="0"/>
              <a:t>Parataxis</a:t>
            </a:r>
            <a:endParaRPr lang="it-IT" dirty="0" smtClean="0"/>
          </a:p>
          <a:p>
            <a:pPr marL="0" indent="0">
              <a:buNone/>
            </a:pPr>
            <a:r>
              <a:rPr lang="it-IT" dirty="0" err="1" smtClean="0"/>
              <a:t>Longer</a:t>
            </a:r>
            <a:r>
              <a:rPr lang="it-IT" dirty="0" smtClean="0"/>
              <a:t> </a:t>
            </a:r>
            <a:r>
              <a:rPr lang="it-IT" dirty="0" err="1" smtClean="0"/>
              <a:t>sentences</a:t>
            </a:r>
            <a:endParaRPr lang="it-IT" dirty="0" smtClean="0"/>
          </a:p>
          <a:p>
            <a:pPr marL="0" indent="0">
              <a:buNone/>
            </a:pPr>
            <a:r>
              <a:rPr lang="it-IT" dirty="0" smtClean="0"/>
              <a:t>Simple </a:t>
            </a:r>
            <a:r>
              <a:rPr lang="it-IT" dirty="0" err="1" smtClean="0"/>
              <a:t>present</a:t>
            </a:r>
            <a:r>
              <a:rPr lang="it-IT" dirty="0" smtClean="0"/>
              <a:t> (</a:t>
            </a:r>
            <a:r>
              <a:rPr lang="it-IT" dirty="0" err="1" smtClean="0"/>
              <a:t>continuous</a:t>
            </a:r>
            <a:r>
              <a:rPr lang="it-IT" dirty="0" smtClean="0"/>
              <a:t> for </a:t>
            </a:r>
            <a:r>
              <a:rPr lang="it-IT" dirty="0" err="1" smtClean="0"/>
              <a:t>actions</a:t>
            </a:r>
            <a:r>
              <a:rPr lang="it-IT" dirty="0" smtClean="0"/>
              <a:t>)</a:t>
            </a:r>
          </a:p>
          <a:p>
            <a:pPr marL="0" indent="0">
              <a:buNone/>
            </a:pPr>
            <a:r>
              <a:rPr lang="it-IT" dirty="0" err="1" smtClean="0"/>
              <a:t>Modals</a:t>
            </a:r>
            <a:r>
              <a:rPr lang="it-IT" dirty="0" smtClean="0"/>
              <a:t> “</a:t>
            </a:r>
            <a:r>
              <a:rPr lang="it-IT" dirty="0" err="1" smtClean="0"/>
              <a:t>It</a:t>
            </a:r>
            <a:r>
              <a:rPr lang="it-IT" dirty="0" smtClean="0"/>
              <a:t> </a:t>
            </a:r>
            <a:r>
              <a:rPr lang="it-IT" dirty="0" err="1" smtClean="0"/>
              <a:t>may</a:t>
            </a:r>
            <a:r>
              <a:rPr lang="it-IT" dirty="0" smtClean="0"/>
              <a:t> be …” «</a:t>
            </a:r>
            <a:r>
              <a:rPr lang="it-IT" dirty="0" err="1" smtClean="0"/>
              <a:t>it</a:t>
            </a:r>
            <a:r>
              <a:rPr lang="it-IT" dirty="0" smtClean="0"/>
              <a:t> </a:t>
            </a:r>
            <a:r>
              <a:rPr lang="it-IT" dirty="0" err="1" smtClean="0"/>
              <a:t>is</a:t>
            </a:r>
            <a:r>
              <a:rPr lang="it-IT" dirty="0" smtClean="0"/>
              <a:t> </a:t>
            </a:r>
            <a:r>
              <a:rPr lang="it-IT" dirty="0" err="1" smtClean="0"/>
              <a:t>said</a:t>
            </a:r>
            <a:r>
              <a:rPr lang="it-IT" dirty="0" smtClean="0"/>
              <a:t> to </a:t>
            </a:r>
            <a:r>
              <a:rPr lang="it-IT" dirty="0" err="1" smtClean="0"/>
              <a:t>have</a:t>
            </a:r>
            <a:r>
              <a:rPr lang="it-IT" dirty="0" smtClean="0"/>
              <a:t>»</a:t>
            </a:r>
          </a:p>
          <a:p>
            <a:pPr marL="0" indent="0">
              <a:buNone/>
            </a:pPr>
            <a:r>
              <a:rPr lang="it-IT" dirty="0" err="1" smtClean="0"/>
              <a:t>Lexis</a:t>
            </a:r>
            <a:r>
              <a:rPr lang="it-IT" dirty="0" smtClean="0"/>
              <a:t> – </a:t>
            </a:r>
            <a:r>
              <a:rPr lang="it-IT" dirty="0" err="1" smtClean="0"/>
              <a:t>expressive</a:t>
            </a:r>
            <a:r>
              <a:rPr lang="it-IT" dirty="0" smtClean="0"/>
              <a:t>, accurate, precise. </a:t>
            </a:r>
            <a:r>
              <a:rPr lang="it-IT" dirty="0" err="1" smtClean="0"/>
              <a:t>Numerous</a:t>
            </a:r>
            <a:r>
              <a:rPr lang="it-IT" dirty="0" smtClean="0"/>
              <a:t> </a:t>
            </a:r>
            <a:r>
              <a:rPr lang="it-IT" dirty="0" err="1" smtClean="0"/>
              <a:t>adjectives</a:t>
            </a:r>
            <a:r>
              <a:rPr lang="it-IT" dirty="0" smtClean="0"/>
              <a:t> and </a:t>
            </a:r>
            <a:r>
              <a:rPr lang="it-IT" dirty="0" err="1" smtClean="0"/>
              <a:t>pre-modifiers</a:t>
            </a:r>
            <a:endParaRPr lang="it-IT" dirty="0" smtClean="0"/>
          </a:p>
          <a:p>
            <a:pPr marL="0" indent="0">
              <a:buNone/>
            </a:pPr>
            <a:r>
              <a:rPr lang="it-IT" dirty="0" err="1" smtClean="0"/>
              <a:t>Static</a:t>
            </a:r>
            <a:r>
              <a:rPr lang="it-IT" dirty="0" smtClean="0"/>
              <a:t> </a:t>
            </a:r>
            <a:r>
              <a:rPr lang="it-IT" dirty="0" err="1" smtClean="0"/>
              <a:t>verbs</a:t>
            </a:r>
            <a:r>
              <a:rPr lang="it-IT" dirty="0" smtClean="0"/>
              <a:t> – be, stand, </a:t>
            </a:r>
            <a:r>
              <a:rPr lang="it-IT" dirty="0" err="1" smtClean="0"/>
              <a:t>represent</a:t>
            </a:r>
            <a:r>
              <a:rPr lang="it-IT" dirty="0" smtClean="0"/>
              <a:t>, show</a:t>
            </a:r>
          </a:p>
          <a:p>
            <a:pPr marL="0" indent="0">
              <a:buNone/>
            </a:pPr>
            <a:r>
              <a:rPr lang="it-IT" dirty="0" smtClean="0"/>
              <a:t>Art </a:t>
            </a:r>
            <a:r>
              <a:rPr lang="it-IT" dirty="0" err="1" smtClean="0"/>
              <a:t>history</a:t>
            </a:r>
            <a:r>
              <a:rPr lang="it-IT" dirty="0" smtClean="0"/>
              <a:t> </a:t>
            </a:r>
            <a:r>
              <a:rPr lang="it-IT" dirty="0" err="1" smtClean="0"/>
              <a:t>terminology</a:t>
            </a:r>
            <a:r>
              <a:rPr lang="it-IT" dirty="0" smtClean="0"/>
              <a:t> – </a:t>
            </a:r>
            <a:r>
              <a:rPr lang="it-IT" dirty="0" err="1" smtClean="0"/>
              <a:t>frieze</a:t>
            </a:r>
            <a:r>
              <a:rPr lang="it-IT" dirty="0" smtClean="0"/>
              <a:t>, </a:t>
            </a:r>
            <a:r>
              <a:rPr lang="it-IT" dirty="0" err="1" smtClean="0"/>
              <a:t>reliefs</a:t>
            </a:r>
            <a:r>
              <a:rPr lang="it-IT" dirty="0" smtClean="0"/>
              <a:t>, peplo</a:t>
            </a:r>
          </a:p>
          <a:p>
            <a:pPr marL="0" indent="0">
              <a:buNone/>
            </a:pPr>
            <a:r>
              <a:rPr lang="it-IT" dirty="0" err="1" smtClean="0">
                <a:solidFill>
                  <a:schemeClr val="accent1"/>
                </a:solidFill>
              </a:rPr>
              <a:t>But</a:t>
            </a:r>
            <a:r>
              <a:rPr lang="it-IT" dirty="0" smtClean="0">
                <a:solidFill>
                  <a:schemeClr val="accent1"/>
                </a:solidFill>
              </a:rPr>
              <a:t> </a:t>
            </a:r>
            <a:r>
              <a:rPr lang="it-IT" dirty="0" err="1" smtClean="0">
                <a:solidFill>
                  <a:schemeClr val="accent1"/>
                </a:solidFill>
              </a:rPr>
              <a:t>beware</a:t>
            </a:r>
            <a:r>
              <a:rPr lang="it-IT" dirty="0" smtClean="0">
                <a:solidFill>
                  <a:schemeClr val="accent1"/>
                </a:solidFill>
              </a:rPr>
              <a:t> of </a:t>
            </a:r>
            <a:r>
              <a:rPr lang="it-IT" dirty="0" err="1" smtClean="0">
                <a:solidFill>
                  <a:schemeClr val="accent1"/>
                </a:solidFill>
              </a:rPr>
              <a:t>wpm</a:t>
            </a:r>
            <a:r>
              <a:rPr lang="it-IT" dirty="0" smtClean="0">
                <a:solidFill>
                  <a:schemeClr val="accent1"/>
                </a:solidFill>
              </a:rPr>
              <a:t>!</a:t>
            </a:r>
            <a:endParaRPr lang="it-IT" dirty="0">
              <a:solidFill>
                <a:schemeClr val="accent1"/>
              </a:solidFill>
            </a:endParaRPr>
          </a:p>
        </p:txBody>
      </p:sp>
    </p:spTree>
    <p:extLst>
      <p:ext uri="{BB962C8B-B14F-4D97-AF65-F5344CB8AC3E}">
        <p14:creationId xmlns:p14="http://schemas.microsoft.com/office/powerpoint/2010/main" xmlns="" val="27556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smtClean="0"/>
              <a:t>Intersemiotic</a:t>
            </a:r>
            <a:r>
              <a:rPr lang="it-IT" dirty="0" smtClean="0"/>
              <a:t>, </a:t>
            </a:r>
            <a:r>
              <a:rPr lang="it-IT" dirty="0" err="1" smtClean="0"/>
              <a:t>intermodal</a:t>
            </a:r>
            <a:r>
              <a:rPr lang="it-IT" dirty="0" smtClean="0"/>
              <a:t> ‘</a:t>
            </a:r>
            <a:r>
              <a:rPr lang="it-IT" dirty="0" err="1" smtClean="0"/>
              <a:t>translation</a:t>
            </a:r>
            <a:r>
              <a:rPr lang="it-IT" dirty="0" smtClean="0"/>
              <a:t>’</a:t>
            </a:r>
            <a:endParaRPr lang="it-IT" dirty="0"/>
          </a:p>
        </p:txBody>
      </p:sp>
      <p:sp>
        <p:nvSpPr>
          <p:cNvPr id="3" name="Segnaposto contenuto 2"/>
          <p:cNvSpPr>
            <a:spLocks noGrp="1"/>
          </p:cNvSpPr>
          <p:nvPr>
            <p:ph idx="1"/>
          </p:nvPr>
        </p:nvSpPr>
        <p:spPr/>
        <p:txBody>
          <a:bodyPr>
            <a:normAutofit/>
          </a:bodyPr>
          <a:lstStyle/>
          <a:p>
            <a:pPr marL="0" indent="0">
              <a:buNone/>
            </a:pPr>
            <a:r>
              <a:rPr lang="it-IT" dirty="0" err="1" smtClean="0"/>
              <a:t>Intersemiotic</a:t>
            </a:r>
            <a:r>
              <a:rPr lang="it-IT" dirty="0" smtClean="0"/>
              <a:t> – </a:t>
            </a:r>
            <a:r>
              <a:rPr lang="it-IT" dirty="0" err="1" smtClean="0"/>
              <a:t>modes</a:t>
            </a:r>
            <a:r>
              <a:rPr lang="it-IT" dirty="0" smtClean="0"/>
              <a:t> of </a:t>
            </a:r>
            <a:r>
              <a:rPr lang="it-IT" dirty="0" err="1" smtClean="0"/>
              <a:t>meaning</a:t>
            </a:r>
            <a:r>
              <a:rPr lang="it-IT" dirty="0" smtClean="0"/>
              <a:t> (images, </a:t>
            </a:r>
            <a:r>
              <a:rPr lang="it-IT" dirty="0" err="1" smtClean="0"/>
              <a:t>movement</a:t>
            </a:r>
            <a:r>
              <a:rPr lang="it-IT" dirty="0" smtClean="0"/>
              <a:t>, 			</a:t>
            </a:r>
            <a:r>
              <a:rPr lang="it-IT" dirty="0" err="1" smtClean="0"/>
              <a:t>gesture</a:t>
            </a:r>
            <a:r>
              <a:rPr lang="it-IT" dirty="0" smtClean="0"/>
              <a:t>, etc.);</a:t>
            </a:r>
          </a:p>
          <a:p>
            <a:pPr marL="0" indent="0">
              <a:buNone/>
            </a:pPr>
            <a:endParaRPr lang="it-IT" dirty="0" smtClean="0"/>
          </a:p>
          <a:p>
            <a:pPr marL="0" indent="0">
              <a:buNone/>
            </a:pPr>
            <a:r>
              <a:rPr lang="it-IT" dirty="0" smtClean="0"/>
              <a:t>Inter-</a:t>
            </a:r>
            <a:r>
              <a:rPr lang="it-IT" dirty="0" err="1" smtClean="0"/>
              <a:t>modal</a:t>
            </a:r>
            <a:r>
              <a:rPr lang="it-IT" dirty="0" smtClean="0"/>
              <a:t> - from </a:t>
            </a:r>
            <a:r>
              <a:rPr lang="it-IT" dirty="0" err="1" smtClean="0"/>
              <a:t>one</a:t>
            </a:r>
            <a:r>
              <a:rPr lang="it-IT" dirty="0" smtClean="0"/>
              <a:t> </a:t>
            </a:r>
            <a:r>
              <a:rPr lang="it-IT" dirty="0" err="1" smtClean="0"/>
              <a:t>sense</a:t>
            </a:r>
            <a:r>
              <a:rPr lang="it-IT" dirty="0" smtClean="0"/>
              <a:t> to </a:t>
            </a:r>
            <a:r>
              <a:rPr lang="it-IT" dirty="0" err="1" smtClean="0"/>
              <a:t>another</a:t>
            </a:r>
            <a:r>
              <a:rPr lang="it-IT" dirty="0" smtClean="0"/>
              <a:t>;</a:t>
            </a:r>
          </a:p>
          <a:p>
            <a:pPr marL="0" indent="0">
              <a:buNone/>
            </a:pPr>
            <a:endParaRPr lang="it-IT" dirty="0" smtClean="0"/>
          </a:p>
          <a:p>
            <a:pPr marL="0" indent="0">
              <a:buNone/>
            </a:pPr>
            <a:r>
              <a:rPr lang="it-IT" dirty="0" err="1" smtClean="0"/>
              <a:t>Interlingual</a:t>
            </a:r>
            <a:r>
              <a:rPr lang="it-IT" dirty="0" smtClean="0"/>
              <a:t> </a:t>
            </a:r>
            <a:r>
              <a:rPr lang="it-IT" dirty="0" err="1" smtClean="0"/>
              <a:t>translation</a:t>
            </a:r>
            <a:r>
              <a:rPr lang="it-IT" dirty="0" smtClean="0"/>
              <a:t> </a:t>
            </a:r>
            <a:r>
              <a:rPr lang="it-IT" dirty="0" err="1" smtClean="0"/>
              <a:t>eg</a:t>
            </a:r>
            <a:r>
              <a:rPr lang="it-IT" dirty="0" smtClean="0"/>
              <a:t>. English AD to </a:t>
            </a:r>
            <a:r>
              <a:rPr lang="it-IT" dirty="0" err="1" smtClean="0"/>
              <a:t>German</a:t>
            </a:r>
            <a:r>
              <a:rPr lang="it-IT" dirty="0" smtClean="0"/>
              <a:t> AD</a:t>
            </a:r>
            <a:endParaRPr lang="it-IT" dirty="0"/>
          </a:p>
          <a:p>
            <a:pPr marL="0" indent="0">
              <a:buNone/>
            </a:pPr>
            <a:endParaRPr lang="it-IT" dirty="0" smtClean="0"/>
          </a:p>
          <a:p>
            <a:pPr marL="0" indent="0">
              <a:buNone/>
            </a:pPr>
            <a:endParaRPr lang="it-IT" dirty="0"/>
          </a:p>
          <a:p>
            <a:pPr marL="0" indent="0">
              <a:buNone/>
            </a:pPr>
            <a:endParaRPr lang="it-IT" dirty="0"/>
          </a:p>
        </p:txBody>
      </p:sp>
    </p:spTree>
    <p:extLst>
      <p:ext uri="{BB962C8B-B14F-4D97-AF65-F5344CB8AC3E}">
        <p14:creationId xmlns:p14="http://schemas.microsoft.com/office/powerpoint/2010/main" xmlns="" val="35799257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mountainsoftravelphotos.com/England%20-%20London/London/British%20Museum%20Top%2020/slides/British%20Museum%20Top%2020%2002-2%20Colossal%20Bust%20of%20Ramesses%20II.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71600" y="764704"/>
            <a:ext cx="7115175" cy="533400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524388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Example</a:t>
            </a:r>
            <a:r>
              <a:rPr lang="it-IT" dirty="0" smtClean="0"/>
              <a:t> </a:t>
            </a:r>
            <a:r>
              <a:rPr lang="it-IT" dirty="0" err="1" smtClean="0"/>
              <a:t>Rameses</a:t>
            </a:r>
            <a:r>
              <a:rPr lang="it-IT" dirty="0" smtClean="0"/>
              <a:t> II</a:t>
            </a:r>
            <a:endParaRPr lang="it-IT" dirty="0"/>
          </a:p>
        </p:txBody>
      </p:sp>
      <p:sp>
        <p:nvSpPr>
          <p:cNvPr id="3" name="Segnaposto contenuto 2"/>
          <p:cNvSpPr>
            <a:spLocks noGrp="1"/>
          </p:cNvSpPr>
          <p:nvPr>
            <p:ph idx="1"/>
          </p:nvPr>
        </p:nvSpPr>
        <p:spPr/>
        <p:txBody>
          <a:bodyPr>
            <a:normAutofit fontScale="92500" lnSpcReduction="10000"/>
          </a:bodyPr>
          <a:lstStyle/>
          <a:p>
            <a:r>
              <a:rPr lang="en-GB" dirty="0"/>
              <a:t>Ramesses II succeeded his father </a:t>
            </a:r>
            <a:r>
              <a:rPr lang="en-GB" dirty="0" err="1"/>
              <a:t>Sety</a:t>
            </a:r>
            <a:r>
              <a:rPr lang="en-GB" dirty="0"/>
              <a:t> I as </a:t>
            </a:r>
            <a:r>
              <a:rPr lang="en-GB" dirty="0">
                <a:solidFill>
                  <a:srgbClr val="FF0000"/>
                </a:solidFill>
              </a:rPr>
              <a:t>ruler of Egypt</a:t>
            </a:r>
            <a:r>
              <a:rPr lang="en-GB" dirty="0"/>
              <a:t> </a:t>
            </a:r>
            <a:r>
              <a:rPr lang="en-GB" dirty="0">
                <a:solidFill>
                  <a:srgbClr val="FF0000"/>
                </a:solidFill>
              </a:rPr>
              <a:t>in around 1279 BC </a:t>
            </a:r>
            <a:r>
              <a:rPr lang="en-GB" dirty="0"/>
              <a:t>and ruled for 67 years. This bust of Ramesses </a:t>
            </a:r>
            <a:r>
              <a:rPr lang="en-GB" dirty="0">
                <a:solidFill>
                  <a:srgbClr val="FF0000"/>
                </a:solidFill>
              </a:rPr>
              <a:t>is from the </a:t>
            </a:r>
            <a:r>
              <a:rPr lang="en-GB" dirty="0" err="1">
                <a:solidFill>
                  <a:srgbClr val="FF0000"/>
                </a:solidFill>
              </a:rPr>
              <a:t>Ramesseum</a:t>
            </a:r>
            <a:r>
              <a:rPr lang="en-GB" dirty="0"/>
              <a:t>, his mortuary temple at Thebes in Egypt, and </a:t>
            </a:r>
            <a:r>
              <a:rPr lang="en-GB" dirty="0">
                <a:solidFill>
                  <a:srgbClr val="FF0000"/>
                </a:solidFill>
              </a:rPr>
              <a:t>dates from the 19th Dynasty</a:t>
            </a:r>
            <a:r>
              <a:rPr lang="en-GB" dirty="0"/>
              <a:t>, about 1250 BC. It is one of the largest pieces of Egyptian sculpture in the British Museum. </a:t>
            </a:r>
            <a:r>
              <a:rPr lang="en-GB" dirty="0">
                <a:solidFill>
                  <a:srgbClr val="FF0000"/>
                </a:solidFill>
              </a:rPr>
              <a:t>It weighs 7.25 tons </a:t>
            </a:r>
            <a:r>
              <a:rPr lang="en-GB" dirty="0"/>
              <a:t>and </a:t>
            </a:r>
            <a:r>
              <a:rPr lang="en-GB" dirty="0">
                <a:solidFill>
                  <a:srgbClr val="FF0000"/>
                </a:solidFill>
              </a:rPr>
              <a:t>measures just over two and a half metres </a:t>
            </a:r>
            <a:r>
              <a:rPr lang="en-GB" dirty="0"/>
              <a:t>from the top of his headdress to the base of his ribs and just over 2 metres across his shoulders.</a:t>
            </a:r>
            <a:endParaRPr lang="it-IT" dirty="0"/>
          </a:p>
          <a:p>
            <a:endParaRPr lang="it-IT" dirty="0"/>
          </a:p>
        </p:txBody>
      </p:sp>
    </p:spTree>
    <p:extLst>
      <p:ext uri="{BB962C8B-B14F-4D97-AF65-F5344CB8AC3E}">
        <p14:creationId xmlns:p14="http://schemas.microsoft.com/office/powerpoint/2010/main" xmlns="" val="3112080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t>
            </a:r>
            <a:endParaRPr lang="it-IT" dirty="0"/>
          </a:p>
        </p:txBody>
      </p:sp>
      <p:sp>
        <p:nvSpPr>
          <p:cNvPr id="3" name="Segnaposto contenuto 2"/>
          <p:cNvSpPr>
            <a:spLocks noGrp="1"/>
          </p:cNvSpPr>
          <p:nvPr>
            <p:ph idx="1"/>
          </p:nvPr>
        </p:nvSpPr>
        <p:spPr/>
        <p:txBody>
          <a:bodyPr>
            <a:normAutofit/>
          </a:bodyPr>
          <a:lstStyle/>
          <a:p>
            <a:r>
              <a:rPr lang="en-GB" dirty="0"/>
              <a:t>This </a:t>
            </a:r>
            <a:r>
              <a:rPr lang="en-GB" dirty="0">
                <a:solidFill>
                  <a:srgbClr val="FF0000"/>
                </a:solidFill>
              </a:rPr>
              <a:t>mammoth</a:t>
            </a:r>
            <a:r>
              <a:rPr lang="en-GB" dirty="0"/>
              <a:t> fragment is the upper part of a seated statue which was located in the second court of the temple. It is cut from a block of </a:t>
            </a:r>
            <a:r>
              <a:rPr lang="en-GB" dirty="0">
                <a:solidFill>
                  <a:srgbClr val="FF0000"/>
                </a:solidFill>
              </a:rPr>
              <a:t>two-coloured granite - dark grey and rose pink. </a:t>
            </a:r>
            <a:endParaRPr lang="it-IT" dirty="0">
              <a:solidFill>
                <a:srgbClr val="FF0000"/>
              </a:solidFill>
            </a:endParaRPr>
          </a:p>
          <a:p>
            <a:r>
              <a:rPr lang="en-GB" dirty="0"/>
              <a:t>The bust shows an idealised image of Ramesses as a young man, with high cheek-bones and smooth skin. </a:t>
            </a:r>
            <a:endParaRPr lang="it-IT" dirty="0"/>
          </a:p>
        </p:txBody>
      </p:sp>
    </p:spTree>
    <p:extLst>
      <p:ext uri="{BB962C8B-B14F-4D97-AF65-F5344CB8AC3E}">
        <p14:creationId xmlns:p14="http://schemas.microsoft.com/office/powerpoint/2010/main" xmlns="" val="7524072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marL="0" indent="0">
              <a:buNone/>
            </a:pPr>
            <a:r>
              <a:rPr lang="en-GB" dirty="0"/>
              <a:t>Ramesses also wears the</a:t>
            </a:r>
            <a:r>
              <a:rPr lang="en-GB" dirty="0">
                <a:solidFill>
                  <a:srgbClr val="FF0000"/>
                </a:solidFill>
              </a:rPr>
              <a:t> </a:t>
            </a:r>
            <a:r>
              <a:rPr lang="en-GB" i="1" dirty="0" err="1">
                <a:solidFill>
                  <a:srgbClr val="FF0000"/>
                </a:solidFill>
              </a:rPr>
              <a:t>nemes</a:t>
            </a:r>
            <a:r>
              <a:rPr lang="en-GB" dirty="0"/>
              <a:t> or royal head-dress. </a:t>
            </a:r>
            <a:r>
              <a:rPr lang="en-GB" dirty="0" smtClean="0">
                <a:solidFill>
                  <a:srgbClr val="FF0000"/>
                </a:solidFill>
              </a:rPr>
              <a:t>The </a:t>
            </a:r>
            <a:r>
              <a:rPr lang="en-GB" dirty="0">
                <a:solidFill>
                  <a:srgbClr val="FF0000"/>
                </a:solidFill>
              </a:rPr>
              <a:t>stone head-dress </a:t>
            </a:r>
            <a:r>
              <a:rPr lang="en-GB" dirty="0"/>
              <a:t>of the statue is surmounted by a </a:t>
            </a:r>
            <a:r>
              <a:rPr lang="en-GB" i="1" dirty="0">
                <a:solidFill>
                  <a:srgbClr val="FF0000"/>
                </a:solidFill>
              </a:rPr>
              <a:t>diadem</a:t>
            </a:r>
            <a:r>
              <a:rPr lang="en-GB" dirty="0"/>
              <a:t> or headband in the shape of </a:t>
            </a:r>
            <a:r>
              <a:rPr lang="en-GB" dirty="0" err="1">
                <a:solidFill>
                  <a:srgbClr val="FF0000"/>
                </a:solidFill>
              </a:rPr>
              <a:t>a</a:t>
            </a:r>
            <a:r>
              <a:rPr lang="en-GB" i="1" dirty="0" err="1">
                <a:solidFill>
                  <a:srgbClr val="FF0000"/>
                </a:solidFill>
              </a:rPr>
              <a:t>uraeus</a:t>
            </a:r>
            <a:r>
              <a:rPr lang="en-GB" dirty="0"/>
              <a:t> - a rearing cobra. And on top of his head Ramesses wears a </a:t>
            </a:r>
            <a:r>
              <a:rPr lang="en-GB" i="1" dirty="0" err="1">
                <a:solidFill>
                  <a:srgbClr val="FF0000"/>
                </a:solidFill>
              </a:rPr>
              <a:t>modius</a:t>
            </a:r>
            <a:r>
              <a:rPr lang="en-GB" dirty="0"/>
              <a:t> crown encircled with cobra heads set side by side, each surmounted by a sun-disc.</a:t>
            </a:r>
            <a:endParaRPr lang="it-IT" dirty="0"/>
          </a:p>
          <a:p>
            <a:pPr marL="0" indent="0">
              <a:buNone/>
            </a:pPr>
            <a:endParaRPr lang="it-IT" dirty="0"/>
          </a:p>
        </p:txBody>
      </p:sp>
    </p:spTree>
    <p:extLst>
      <p:ext uri="{BB962C8B-B14F-4D97-AF65-F5344CB8AC3E}">
        <p14:creationId xmlns:p14="http://schemas.microsoft.com/office/powerpoint/2010/main" xmlns="" val="20920585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t>
            </a:r>
            <a:endParaRPr lang="it-IT" dirty="0"/>
          </a:p>
        </p:txBody>
      </p:sp>
      <p:sp>
        <p:nvSpPr>
          <p:cNvPr id="3" name="Segnaposto contenuto 2"/>
          <p:cNvSpPr>
            <a:spLocks noGrp="1"/>
          </p:cNvSpPr>
          <p:nvPr>
            <p:ph idx="1"/>
          </p:nvPr>
        </p:nvSpPr>
        <p:spPr/>
        <p:txBody>
          <a:bodyPr>
            <a:normAutofit/>
          </a:bodyPr>
          <a:lstStyle/>
          <a:p>
            <a:r>
              <a:rPr lang="en-GB" dirty="0" smtClean="0"/>
              <a:t>… in </a:t>
            </a:r>
            <a:r>
              <a:rPr lang="en-GB" dirty="0"/>
              <a:t>his bare torso there is a hole - approximately 5 centimetres in diameter - bored out of the granite just above his right breast. </a:t>
            </a:r>
            <a:r>
              <a:rPr lang="en-GB" dirty="0">
                <a:solidFill>
                  <a:srgbClr val="FF0000"/>
                </a:solidFill>
              </a:rPr>
              <a:t>This hole is said to have been made by members of Napoleon's expedition to Egypt at the end of the eighteenth century, in an unsuccessful attempt to remove the statue.</a:t>
            </a:r>
            <a:r>
              <a:rPr lang="en-GB" dirty="0"/>
              <a:t> </a:t>
            </a:r>
            <a:r>
              <a:rPr lang="en-GB" dirty="0" smtClean="0"/>
              <a:t>The statue was eventually retrieved from the </a:t>
            </a:r>
            <a:r>
              <a:rPr lang="en-GB" dirty="0" err="1" smtClean="0"/>
              <a:t>Ramesseum</a:t>
            </a:r>
            <a:r>
              <a:rPr lang="en-GB" dirty="0" smtClean="0"/>
              <a:t> by Giovanni Belzoni in 1816.</a:t>
            </a:r>
            <a:endParaRPr lang="it-IT" dirty="0" smtClean="0"/>
          </a:p>
          <a:p>
            <a:endParaRPr lang="it-IT" dirty="0"/>
          </a:p>
        </p:txBody>
      </p:sp>
    </p:spTree>
    <p:extLst>
      <p:ext uri="{BB962C8B-B14F-4D97-AF65-F5344CB8AC3E}">
        <p14:creationId xmlns:p14="http://schemas.microsoft.com/office/powerpoint/2010/main" xmlns="" val="24418845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Textuality</a:t>
            </a:r>
            <a:r>
              <a:rPr lang="it-IT" dirty="0" smtClean="0"/>
              <a:t> of </a:t>
            </a:r>
            <a:r>
              <a:rPr lang="it-IT" dirty="0" err="1" smtClean="0"/>
              <a:t>exhibits</a:t>
            </a:r>
            <a:r>
              <a:rPr lang="it-IT" dirty="0" smtClean="0"/>
              <a:t>: </a:t>
            </a:r>
            <a:r>
              <a:rPr lang="it-IT" dirty="0" err="1" smtClean="0"/>
              <a:t>Rameses</a:t>
            </a:r>
            <a:r>
              <a:rPr lang="it-IT" dirty="0" smtClean="0"/>
              <a:t> II</a:t>
            </a:r>
            <a:endParaRPr lang="it-IT" dirty="0"/>
          </a:p>
        </p:txBody>
      </p:sp>
      <p:sp>
        <p:nvSpPr>
          <p:cNvPr id="3" name="Segnaposto contenuto 2"/>
          <p:cNvSpPr>
            <a:spLocks noGrp="1"/>
          </p:cNvSpPr>
          <p:nvPr>
            <p:ph idx="1"/>
          </p:nvPr>
        </p:nvSpPr>
        <p:spPr/>
        <p:txBody>
          <a:bodyPr>
            <a:normAutofit fontScale="70000" lnSpcReduction="20000"/>
          </a:bodyPr>
          <a:lstStyle/>
          <a:p>
            <a:pPr marL="0" indent="0">
              <a:buNone/>
            </a:pPr>
            <a:r>
              <a:rPr lang="it-IT" dirty="0" smtClean="0">
                <a:solidFill>
                  <a:srgbClr val="FF0000"/>
                </a:solidFill>
              </a:rPr>
              <a:t>General </a:t>
            </a:r>
            <a:r>
              <a:rPr lang="it-IT" dirty="0" err="1" smtClean="0">
                <a:solidFill>
                  <a:srgbClr val="FF0000"/>
                </a:solidFill>
              </a:rPr>
              <a:t>presentation</a:t>
            </a:r>
            <a:endParaRPr lang="it-IT" dirty="0" smtClean="0">
              <a:solidFill>
                <a:srgbClr val="FF0000"/>
              </a:solidFill>
            </a:endParaRPr>
          </a:p>
          <a:p>
            <a:pPr marL="0" indent="0">
              <a:buNone/>
            </a:pPr>
            <a:r>
              <a:rPr lang="it-IT" dirty="0" err="1" smtClean="0">
                <a:solidFill>
                  <a:srgbClr val="FF0000"/>
                </a:solidFill>
              </a:rPr>
              <a:t>Importance</a:t>
            </a:r>
            <a:endParaRPr lang="it-IT" dirty="0" smtClean="0">
              <a:solidFill>
                <a:srgbClr val="FF0000"/>
              </a:solidFill>
            </a:endParaRPr>
          </a:p>
          <a:p>
            <a:pPr marL="0" indent="0">
              <a:buNone/>
            </a:pPr>
            <a:r>
              <a:rPr lang="it-IT" dirty="0" err="1" smtClean="0">
                <a:solidFill>
                  <a:srgbClr val="FF0000"/>
                </a:solidFill>
              </a:rPr>
              <a:t>Dimensions</a:t>
            </a:r>
            <a:endParaRPr lang="it-IT" dirty="0" smtClean="0">
              <a:solidFill>
                <a:srgbClr val="FF0000"/>
              </a:solidFill>
            </a:endParaRPr>
          </a:p>
          <a:p>
            <a:pPr marL="0" indent="0">
              <a:buNone/>
            </a:pPr>
            <a:r>
              <a:rPr lang="it-IT" dirty="0" err="1" smtClean="0">
                <a:solidFill>
                  <a:srgbClr val="FF0000"/>
                </a:solidFill>
              </a:rPr>
              <a:t>Origins</a:t>
            </a:r>
            <a:endParaRPr lang="it-IT" dirty="0" smtClean="0">
              <a:solidFill>
                <a:srgbClr val="FF0000"/>
              </a:solidFill>
            </a:endParaRPr>
          </a:p>
          <a:p>
            <a:pPr marL="0" indent="0">
              <a:buNone/>
            </a:pPr>
            <a:r>
              <a:rPr lang="it-IT" dirty="0" err="1" smtClean="0">
                <a:solidFill>
                  <a:srgbClr val="FF0000"/>
                </a:solidFill>
              </a:rPr>
              <a:t>Dates</a:t>
            </a:r>
            <a:endParaRPr lang="it-IT" dirty="0" smtClean="0">
              <a:solidFill>
                <a:srgbClr val="FF0000"/>
              </a:solidFill>
            </a:endParaRPr>
          </a:p>
          <a:p>
            <a:pPr marL="0" indent="0">
              <a:buNone/>
            </a:pPr>
            <a:r>
              <a:rPr lang="it-IT" dirty="0" smtClean="0"/>
              <a:t>State of </a:t>
            </a:r>
            <a:r>
              <a:rPr lang="it-IT" dirty="0" err="1" smtClean="0"/>
              <a:t>conservation</a:t>
            </a:r>
            <a:endParaRPr lang="it-IT" dirty="0" smtClean="0"/>
          </a:p>
          <a:p>
            <a:pPr marL="0" indent="0">
              <a:buNone/>
            </a:pPr>
            <a:r>
              <a:rPr lang="it-IT" dirty="0" err="1" smtClean="0">
                <a:solidFill>
                  <a:srgbClr val="FF0000"/>
                </a:solidFill>
              </a:rPr>
              <a:t>Materials</a:t>
            </a:r>
            <a:endParaRPr lang="it-IT" dirty="0" smtClean="0">
              <a:solidFill>
                <a:srgbClr val="FF0000"/>
              </a:solidFill>
            </a:endParaRPr>
          </a:p>
          <a:p>
            <a:pPr marL="0" indent="0">
              <a:buNone/>
            </a:pPr>
            <a:r>
              <a:rPr lang="it-IT" dirty="0" smtClean="0"/>
              <a:t>Light </a:t>
            </a:r>
            <a:r>
              <a:rPr lang="it-IT" dirty="0" err="1" smtClean="0"/>
              <a:t>effect</a:t>
            </a:r>
            <a:endParaRPr lang="it-IT" dirty="0" smtClean="0"/>
          </a:p>
          <a:p>
            <a:pPr marL="0" indent="0">
              <a:buNone/>
            </a:pPr>
            <a:r>
              <a:rPr lang="it-IT" dirty="0" err="1" smtClean="0">
                <a:solidFill>
                  <a:srgbClr val="FF0000"/>
                </a:solidFill>
              </a:rPr>
              <a:t>Shape</a:t>
            </a:r>
            <a:endParaRPr lang="it-IT" dirty="0" smtClean="0">
              <a:solidFill>
                <a:srgbClr val="FF0000"/>
              </a:solidFill>
            </a:endParaRPr>
          </a:p>
          <a:p>
            <a:pPr marL="0" indent="0">
              <a:buNone/>
            </a:pPr>
            <a:r>
              <a:rPr lang="it-IT" dirty="0" err="1" smtClean="0">
                <a:solidFill>
                  <a:srgbClr val="FF0000"/>
                </a:solidFill>
              </a:rPr>
              <a:t>Colour</a:t>
            </a:r>
            <a:endParaRPr lang="it-IT" dirty="0" smtClean="0">
              <a:solidFill>
                <a:srgbClr val="FF0000"/>
              </a:solidFill>
            </a:endParaRPr>
          </a:p>
          <a:p>
            <a:pPr marL="0" indent="0">
              <a:buNone/>
            </a:pPr>
            <a:r>
              <a:rPr lang="it-IT" dirty="0" err="1" smtClean="0">
                <a:solidFill>
                  <a:srgbClr val="FF0000"/>
                </a:solidFill>
              </a:rPr>
              <a:t>Decoration</a:t>
            </a:r>
            <a:endParaRPr lang="it-IT" dirty="0" smtClean="0">
              <a:solidFill>
                <a:srgbClr val="FF0000"/>
              </a:solidFill>
            </a:endParaRPr>
          </a:p>
          <a:p>
            <a:pPr marL="0" indent="0">
              <a:buNone/>
            </a:pPr>
            <a:r>
              <a:rPr lang="it-IT" dirty="0" err="1" smtClean="0">
                <a:solidFill>
                  <a:srgbClr val="FF0000"/>
                </a:solidFill>
              </a:rPr>
              <a:t>Anecdote</a:t>
            </a:r>
            <a:endParaRPr lang="it-IT" dirty="0" smtClean="0">
              <a:solidFill>
                <a:srgbClr val="FF0000"/>
              </a:solidFill>
            </a:endParaRPr>
          </a:p>
          <a:p>
            <a:pPr marL="0" indent="0">
              <a:buNone/>
            </a:pPr>
            <a:r>
              <a:rPr lang="it-IT" dirty="0" err="1" smtClean="0"/>
              <a:t>Practical</a:t>
            </a:r>
            <a:r>
              <a:rPr lang="it-IT" dirty="0" smtClean="0"/>
              <a:t> information</a:t>
            </a:r>
            <a:endParaRPr lang="it-IT" dirty="0"/>
          </a:p>
        </p:txBody>
      </p:sp>
    </p:spTree>
    <p:extLst>
      <p:ext uri="{BB962C8B-B14F-4D97-AF65-F5344CB8AC3E}">
        <p14:creationId xmlns:p14="http://schemas.microsoft.com/office/powerpoint/2010/main" xmlns="" val="68523610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Language of </a:t>
            </a:r>
            <a:r>
              <a:rPr lang="it-IT" dirty="0" err="1" smtClean="0"/>
              <a:t>descriptions</a:t>
            </a:r>
            <a:r>
              <a:rPr lang="it-IT" dirty="0" smtClean="0"/>
              <a:t>: </a:t>
            </a:r>
            <a:r>
              <a:rPr lang="it-IT" dirty="0" err="1" smtClean="0"/>
              <a:t>Rameses</a:t>
            </a:r>
            <a:r>
              <a:rPr lang="it-IT" dirty="0" smtClean="0"/>
              <a:t> II</a:t>
            </a:r>
            <a:endParaRPr lang="it-IT" dirty="0"/>
          </a:p>
        </p:txBody>
      </p:sp>
      <p:sp>
        <p:nvSpPr>
          <p:cNvPr id="3" name="Segnaposto contenuto 2"/>
          <p:cNvSpPr>
            <a:spLocks noGrp="1"/>
          </p:cNvSpPr>
          <p:nvPr>
            <p:ph idx="1"/>
          </p:nvPr>
        </p:nvSpPr>
        <p:spPr/>
        <p:txBody>
          <a:bodyPr>
            <a:normAutofit fontScale="92500" lnSpcReduction="10000"/>
          </a:bodyPr>
          <a:lstStyle/>
          <a:p>
            <a:pPr marL="0" indent="0">
              <a:buNone/>
            </a:pPr>
            <a:r>
              <a:rPr lang="it-IT" dirty="0" err="1" smtClean="0">
                <a:solidFill>
                  <a:srgbClr val="FF0000"/>
                </a:solidFill>
              </a:rPr>
              <a:t>Parataxis</a:t>
            </a:r>
            <a:endParaRPr lang="it-IT" dirty="0" smtClean="0">
              <a:solidFill>
                <a:srgbClr val="FF0000"/>
              </a:solidFill>
            </a:endParaRPr>
          </a:p>
          <a:p>
            <a:pPr marL="0" indent="0">
              <a:buNone/>
            </a:pPr>
            <a:r>
              <a:rPr lang="it-IT" dirty="0" err="1" smtClean="0">
                <a:solidFill>
                  <a:srgbClr val="FF0000"/>
                </a:solidFill>
              </a:rPr>
              <a:t>Longer</a:t>
            </a:r>
            <a:r>
              <a:rPr lang="it-IT" dirty="0" smtClean="0">
                <a:solidFill>
                  <a:srgbClr val="FF0000"/>
                </a:solidFill>
              </a:rPr>
              <a:t> </a:t>
            </a:r>
            <a:r>
              <a:rPr lang="it-IT" dirty="0" err="1" smtClean="0">
                <a:solidFill>
                  <a:srgbClr val="FF0000"/>
                </a:solidFill>
              </a:rPr>
              <a:t>sentences</a:t>
            </a:r>
            <a:endParaRPr lang="it-IT" dirty="0" smtClean="0">
              <a:solidFill>
                <a:srgbClr val="FF0000"/>
              </a:solidFill>
            </a:endParaRPr>
          </a:p>
          <a:p>
            <a:pPr marL="0" indent="0">
              <a:buNone/>
            </a:pPr>
            <a:r>
              <a:rPr lang="it-IT" dirty="0" smtClean="0">
                <a:solidFill>
                  <a:srgbClr val="FF0000"/>
                </a:solidFill>
              </a:rPr>
              <a:t>Simple </a:t>
            </a:r>
            <a:r>
              <a:rPr lang="it-IT" dirty="0" err="1" smtClean="0">
                <a:solidFill>
                  <a:srgbClr val="FF0000"/>
                </a:solidFill>
              </a:rPr>
              <a:t>present</a:t>
            </a:r>
            <a:r>
              <a:rPr lang="it-IT" dirty="0" smtClean="0">
                <a:solidFill>
                  <a:srgbClr val="FF0000"/>
                </a:solidFill>
              </a:rPr>
              <a:t> (</a:t>
            </a:r>
            <a:r>
              <a:rPr lang="it-IT" dirty="0" err="1" smtClean="0">
                <a:solidFill>
                  <a:srgbClr val="FF0000"/>
                </a:solidFill>
              </a:rPr>
              <a:t>continuous</a:t>
            </a:r>
            <a:r>
              <a:rPr lang="it-IT" dirty="0" smtClean="0">
                <a:solidFill>
                  <a:srgbClr val="FF0000"/>
                </a:solidFill>
              </a:rPr>
              <a:t> for </a:t>
            </a:r>
            <a:r>
              <a:rPr lang="it-IT" dirty="0" err="1" smtClean="0">
                <a:solidFill>
                  <a:srgbClr val="FF0000"/>
                </a:solidFill>
              </a:rPr>
              <a:t>actions</a:t>
            </a:r>
            <a:r>
              <a:rPr lang="it-IT" dirty="0" smtClean="0">
                <a:solidFill>
                  <a:srgbClr val="FF0000"/>
                </a:solidFill>
              </a:rPr>
              <a:t>)</a:t>
            </a:r>
          </a:p>
          <a:p>
            <a:pPr marL="0" indent="0">
              <a:buNone/>
            </a:pPr>
            <a:r>
              <a:rPr lang="it-IT" dirty="0" err="1" smtClean="0">
                <a:solidFill>
                  <a:srgbClr val="FF0000"/>
                </a:solidFill>
              </a:rPr>
              <a:t>Modals</a:t>
            </a:r>
            <a:r>
              <a:rPr lang="it-IT" dirty="0" smtClean="0">
                <a:solidFill>
                  <a:srgbClr val="FF0000"/>
                </a:solidFill>
              </a:rPr>
              <a:t> “</a:t>
            </a:r>
            <a:r>
              <a:rPr lang="it-IT" dirty="0" err="1" smtClean="0">
                <a:solidFill>
                  <a:srgbClr val="FF0000"/>
                </a:solidFill>
              </a:rPr>
              <a:t>It</a:t>
            </a:r>
            <a:r>
              <a:rPr lang="it-IT" dirty="0" smtClean="0">
                <a:solidFill>
                  <a:srgbClr val="FF0000"/>
                </a:solidFill>
              </a:rPr>
              <a:t> </a:t>
            </a:r>
            <a:r>
              <a:rPr lang="it-IT" dirty="0" err="1" smtClean="0">
                <a:solidFill>
                  <a:srgbClr val="FF0000"/>
                </a:solidFill>
              </a:rPr>
              <a:t>may</a:t>
            </a:r>
            <a:r>
              <a:rPr lang="it-IT" dirty="0" smtClean="0">
                <a:solidFill>
                  <a:srgbClr val="FF0000"/>
                </a:solidFill>
              </a:rPr>
              <a:t> be …” </a:t>
            </a:r>
            <a:r>
              <a:rPr lang="it-IT" dirty="0">
                <a:solidFill>
                  <a:srgbClr val="FF0000"/>
                </a:solidFill>
              </a:rPr>
              <a:t>«</a:t>
            </a:r>
            <a:r>
              <a:rPr lang="it-IT" dirty="0" err="1">
                <a:solidFill>
                  <a:srgbClr val="FF0000"/>
                </a:solidFill>
              </a:rPr>
              <a:t>it</a:t>
            </a:r>
            <a:r>
              <a:rPr lang="it-IT" dirty="0">
                <a:solidFill>
                  <a:srgbClr val="FF0000"/>
                </a:solidFill>
              </a:rPr>
              <a:t> </a:t>
            </a:r>
            <a:r>
              <a:rPr lang="it-IT" dirty="0" err="1">
                <a:solidFill>
                  <a:srgbClr val="FF0000"/>
                </a:solidFill>
              </a:rPr>
              <a:t>is</a:t>
            </a:r>
            <a:r>
              <a:rPr lang="it-IT" dirty="0">
                <a:solidFill>
                  <a:srgbClr val="FF0000"/>
                </a:solidFill>
              </a:rPr>
              <a:t> </a:t>
            </a:r>
            <a:r>
              <a:rPr lang="it-IT" dirty="0" err="1">
                <a:solidFill>
                  <a:srgbClr val="FF0000"/>
                </a:solidFill>
              </a:rPr>
              <a:t>said</a:t>
            </a:r>
            <a:r>
              <a:rPr lang="it-IT" dirty="0">
                <a:solidFill>
                  <a:srgbClr val="FF0000"/>
                </a:solidFill>
              </a:rPr>
              <a:t> to </a:t>
            </a:r>
            <a:r>
              <a:rPr lang="it-IT" dirty="0" err="1">
                <a:solidFill>
                  <a:srgbClr val="FF0000"/>
                </a:solidFill>
              </a:rPr>
              <a:t>have</a:t>
            </a:r>
            <a:r>
              <a:rPr lang="it-IT" dirty="0">
                <a:solidFill>
                  <a:srgbClr val="FF0000"/>
                </a:solidFill>
              </a:rPr>
              <a:t>»</a:t>
            </a:r>
          </a:p>
          <a:p>
            <a:pPr marL="0" indent="0">
              <a:buNone/>
            </a:pPr>
            <a:r>
              <a:rPr lang="it-IT" dirty="0" err="1" smtClean="0">
                <a:solidFill>
                  <a:srgbClr val="FF0000"/>
                </a:solidFill>
              </a:rPr>
              <a:t>Lexis</a:t>
            </a:r>
            <a:r>
              <a:rPr lang="it-IT" dirty="0" smtClean="0">
                <a:solidFill>
                  <a:srgbClr val="FF0000"/>
                </a:solidFill>
              </a:rPr>
              <a:t> – </a:t>
            </a:r>
            <a:r>
              <a:rPr lang="it-IT" dirty="0" err="1" smtClean="0">
                <a:solidFill>
                  <a:srgbClr val="FF0000"/>
                </a:solidFill>
              </a:rPr>
              <a:t>expressive</a:t>
            </a:r>
            <a:r>
              <a:rPr lang="it-IT" dirty="0" smtClean="0">
                <a:solidFill>
                  <a:srgbClr val="FF0000"/>
                </a:solidFill>
              </a:rPr>
              <a:t>, accurate, precise. </a:t>
            </a:r>
            <a:r>
              <a:rPr lang="it-IT" dirty="0" err="1" smtClean="0">
                <a:solidFill>
                  <a:srgbClr val="FF0000"/>
                </a:solidFill>
              </a:rPr>
              <a:t>Numerous</a:t>
            </a:r>
            <a:r>
              <a:rPr lang="it-IT" dirty="0" smtClean="0">
                <a:solidFill>
                  <a:srgbClr val="FF0000"/>
                </a:solidFill>
              </a:rPr>
              <a:t> </a:t>
            </a:r>
            <a:r>
              <a:rPr lang="it-IT" dirty="0" err="1" smtClean="0">
                <a:solidFill>
                  <a:srgbClr val="FF0000"/>
                </a:solidFill>
              </a:rPr>
              <a:t>adjectives</a:t>
            </a:r>
            <a:r>
              <a:rPr lang="it-IT" dirty="0" smtClean="0">
                <a:solidFill>
                  <a:srgbClr val="FF0000"/>
                </a:solidFill>
              </a:rPr>
              <a:t> and </a:t>
            </a:r>
            <a:r>
              <a:rPr lang="it-IT" dirty="0" err="1" smtClean="0">
                <a:solidFill>
                  <a:srgbClr val="FF0000"/>
                </a:solidFill>
              </a:rPr>
              <a:t>pre-modifiers</a:t>
            </a:r>
            <a:endParaRPr lang="it-IT" dirty="0" smtClean="0">
              <a:solidFill>
                <a:srgbClr val="FF0000"/>
              </a:solidFill>
            </a:endParaRPr>
          </a:p>
          <a:p>
            <a:pPr marL="0" indent="0">
              <a:buNone/>
            </a:pPr>
            <a:r>
              <a:rPr lang="it-IT" dirty="0" err="1" smtClean="0">
                <a:solidFill>
                  <a:srgbClr val="FF0000"/>
                </a:solidFill>
              </a:rPr>
              <a:t>Static</a:t>
            </a:r>
            <a:r>
              <a:rPr lang="it-IT" dirty="0" smtClean="0">
                <a:solidFill>
                  <a:srgbClr val="FF0000"/>
                </a:solidFill>
              </a:rPr>
              <a:t> </a:t>
            </a:r>
            <a:r>
              <a:rPr lang="it-IT" dirty="0" err="1" smtClean="0">
                <a:solidFill>
                  <a:srgbClr val="FF0000"/>
                </a:solidFill>
              </a:rPr>
              <a:t>verbs</a:t>
            </a:r>
            <a:r>
              <a:rPr lang="it-IT" dirty="0" smtClean="0">
                <a:solidFill>
                  <a:srgbClr val="FF0000"/>
                </a:solidFill>
              </a:rPr>
              <a:t> – be, stand, </a:t>
            </a:r>
            <a:r>
              <a:rPr lang="it-IT" dirty="0" err="1" smtClean="0">
                <a:solidFill>
                  <a:srgbClr val="FF0000"/>
                </a:solidFill>
              </a:rPr>
              <a:t>represent</a:t>
            </a:r>
            <a:r>
              <a:rPr lang="it-IT" dirty="0" smtClean="0">
                <a:solidFill>
                  <a:srgbClr val="FF0000"/>
                </a:solidFill>
              </a:rPr>
              <a:t>, show</a:t>
            </a:r>
          </a:p>
          <a:p>
            <a:pPr marL="0" indent="0">
              <a:buNone/>
            </a:pPr>
            <a:r>
              <a:rPr lang="it-IT" dirty="0" smtClean="0">
                <a:solidFill>
                  <a:srgbClr val="FF0000"/>
                </a:solidFill>
              </a:rPr>
              <a:t>Art </a:t>
            </a:r>
            <a:r>
              <a:rPr lang="it-IT" dirty="0" err="1" smtClean="0">
                <a:solidFill>
                  <a:srgbClr val="FF0000"/>
                </a:solidFill>
              </a:rPr>
              <a:t>history</a:t>
            </a:r>
            <a:r>
              <a:rPr lang="it-IT" dirty="0" smtClean="0">
                <a:solidFill>
                  <a:srgbClr val="FF0000"/>
                </a:solidFill>
              </a:rPr>
              <a:t> </a:t>
            </a:r>
            <a:r>
              <a:rPr lang="it-IT" dirty="0" err="1" smtClean="0">
                <a:solidFill>
                  <a:srgbClr val="FF0000"/>
                </a:solidFill>
              </a:rPr>
              <a:t>terminology</a:t>
            </a:r>
            <a:r>
              <a:rPr lang="it-IT" dirty="0" smtClean="0">
                <a:solidFill>
                  <a:srgbClr val="FF0000"/>
                </a:solidFill>
              </a:rPr>
              <a:t> – </a:t>
            </a:r>
            <a:r>
              <a:rPr lang="it-IT" dirty="0" err="1" smtClean="0">
                <a:solidFill>
                  <a:srgbClr val="FF0000"/>
                </a:solidFill>
              </a:rPr>
              <a:t>frieze</a:t>
            </a:r>
            <a:r>
              <a:rPr lang="it-IT" dirty="0" smtClean="0">
                <a:solidFill>
                  <a:srgbClr val="FF0000"/>
                </a:solidFill>
              </a:rPr>
              <a:t>, </a:t>
            </a:r>
            <a:r>
              <a:rPr lang="it-IT" dirty="0" err="1" smtClean="0">
                <a:solidFill>
                  <a:srgbClr val="FF0000"/>
                </a:solidFill>
              </a:rPr>
              <a:t>reliefs</a:t>
            </a:r>
            <a:r>
              <a:rPr lang="it-IT" dirty="0" smtClean="0">
                <a:solidFill>
                  <a:srgbClr val="FF0000"/>
                </a:solidFill>
              </a:rPr>
              <a:t>, peplo</a:t>
            </a:r>
          </a:p>
          <a:p>
            <a:pPr marL="0" indent="0">
              <a:buNone/>
            </a:pPr>
            <a:r>
              <a:rPr lang="it-IT" dirty="0" err="1" smtClean="0">
                <a:solidFill>
                  <a:schemeClr val="accent1"/>
                </a:solidFill>
              </a:rPr>
              <a:t>But</a:t>
            </a:r>
            <a:r>
              <a:rPr lang="it-IT" dirty="0" smtClean="0">
                <a:solidFill>
                  <a:schemeClr val="accent1"/>
                </a:solidFill>
              </a:rPr>
              <a:t> </a:t>
            </a:r>
            <a:r>
              <a:rPr lang="it-IT" dirty="0" err="1" smtClean="0">
                <a:solidFill>
                  <a:schemeClr val="accent1"/>
                </a:solidFill>
              </a:rPr>
              <a:t>beware</a:t>
            </a:r>
            <a:r>
              <a:rPr lang="it-IT" dirty="0" smtClean="0">
                <a:solidFill>
                  <a:schemeClr val="accent1"/>
                </a:solidFill>
              </a:rPr>
              <a:t> of </a:t>
            </a:r>
            <a:r>
              <a:rPr lang="it-IT" dirty="0" err="1" smtClean="0">
                <a:solidFill>
                  <a:schemeClr val="accent1"/>
                </a:solidFill>
              </a:rPr>
              <a:t>wpm</a:t>
            </a:r>
            <a:r>
              <a:rPr lang="it-IT" dirty="0" smtClean="0">
                <a:solidFill>
                  <a:schemeClr val="accent1"/>
                </a:solidFill>
              </a:rPr>
              <a:t>!</a:t>
            </a:r>
            <a:endParaRPr lang="it-IT" dirty="0">
              <a:solidFill>
                <a:schemeClr val="accent1"/>
              </a:solidFill>
            </a:endParaRPr>
          </a:p>
        </p:txBody>
      </p:sp>
    </p:spTree>
    <p:extLst>
      <p:ext uri="{BB962C8B-B14F-4D97-AF65-F5344CB8AC3E}">
        <p14:creationId xmlns:p14="http://schemas.microsoft.com/office/powerpoint/2010/main" xmlns="" val="181791017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Audio </a:t>
            </a:r>
            <a:r>
              <a:rPr lang="it-IT" dirty="0" err="1" smtClean="0"/>
              <a:t>description</a:t>
            </a:r>
            <a:r>
              <a:rPr lang="it-IT" dirty="0" smtClean="0"/>
              <a:t> of bi-</a:t>
            </a:r>
            <a:r>
              <a:rPr lang="it-IT" dirty="0" err="1" smtClean="0"/>
              <a:t>dimensional</a:t>
            </a:r>
            <a:r>
              <a:rPr lang="it-IT" dirty="0" smtClean="0"/>
              <a:t> art</a:t>
            </a:r>
            <a:endParaRPr lang="it-IT" dirty="0"/>
          </a:p>
        </p:txBody>
      </p:sp>
      <p:sp>
        <p:nvSpPr>
          <p:cNvPr id="3" name="Segnaposto contenuto 2"/>
          <p:cNvSpPr>
            <a:spLocks noGrp="1"/>
          </p:cNvSpPr>
          <p:nvPr>
            <p:ph idx="1"/>
          </p:nvPr>
        </p:nvSpPr>
        <p:spPr/>
        <p:txBody>
          <a:bodyPr>
            <a:normAutofit fontScale="92500" lnSpcReduction="10000"/>
          </a:bodyPr>
          <a:lstStyle/>
          <a:p>
            <a:pPr marL="0" indent="0">
              <a:buNone/>
            </a:pPr>
            <a:r>
              <a:rPr lang="it-IT" dirty="0" err="1" smtClean="0"/>
              <a:t>Any</a:t>
            </a:r>
            <a:r>
              <a:rPr lang="it-IT" dirty="0" smtClean="0"/>
              <a:t> time a </a:t>
            </a:r>
            <a:r>
              <a:rPr lang="it-IT" dirty="0" err="1" smtClean="0"/>
              <a:t>sighted</a:t>
            </a:r>
            <a:r>
              <a:rPr lang="it-IT" dirty="0" smtClean="0"/>
              <a:t> </a:t>
            </a:r>
            <a:r>
              <a:rPr lang="it-IT" dirty="0" err="1" smtClean="0"/>
              <a:t>person</a:t>
            </a:r>
            <a:r>
              <a:rPr lang="it-IT" dirty="0" smtClean="0"/>
              <a:t> assists a </a:t>
            </a:r>
            <a:r>
              <a:rPr lang="it-IT" dirty="0" err="1" smtClean="0"/>
              <a:t>blind</a:t>
            </a:r>
            <a:r>
              <a:rPr lang="it-IT" dirty="0" smtClean="0"/>
              <a:t> </a:t>
            </a:r>
            <a:r>
              <a:rPr lang="it-IT" dirty="0" err="1" smtClean="0"/>
              <a:t>person</a:t>
            </a:r>
            <a:r>
              <a:rPr lang="it-IT" dirty="0" smtClean="0"/>
              <a:t> in </a:t>
            </a:r>
            <a:r>
              <a:rPr lang="it-IT" dirty="0" err="1" smtClean="0"/>
              <a:t>visualising</a:t>
            </a:r>
            <a:r>
              <a:rPr lang="it-IT" dirty="0" smtClean="0"/>
              <a:t> </a:t>
            </a:r>
            <a:r>
              <a:rPr lang="it-IT" dirty="0" err="1" smtClean="0"/>
              <a:t>pictures</a:t>
            </a:r>
            <a:r>
              <a:rPr lang="it-IT" dirty="0" smtClean="0"/>
              <a:t> in an art </a:t>
            </a:r>
            <a:r>
              <a:rPr lang="it-IT" dirty="0" err="1" smtClean="0"/>
              <a:t>gallery</a:t>
            </a:r>
            <a:r>
              <a:rPr lang="it-IT" dirty="0" smtClean="0"/>
              <a:t> a </a:t>
            </a:r>
            <a:r>
              <a:rPr lang="it-IT" dirty="0" err="1" smtClean="0"/>
              <a:t>type</a:t>
            </a:r>
            <a:r>
              <a:rPr lang="it-IT" dirty="0" smtClean="0"/>
              <a:t> of audio </a:t>
            </a:r>
            <a:r>
              <a:rPr lang="it-IT" dirty="0" err="1" smtClean="0"/>
              <a:t>description</a:t>
            </a:r>
            <a:r>
              <a:rPr lang="it-IT" dirty="0" smtClean="0"/>
              <a:t> </a:t>
            </a:r>
            <a:r>
              <a:rPr lang="it-IT" dirty="0" err="1" smtClean="0"/>
              <a:t>is</a:t>
            </a:r>
            <a:r>
              <a:rPr lang="it-IT" dirty="0" smtClean="0"/>
              <a:t> </a:t>
            </a:r>
            <a:r>
              <a:rPr lang="it-IT" dirty="0" err="1" smtClean="0"/>
              <a:t>taking</a:t>
            </a:r>
            <a:r>
              <a:rPr lang="it-IT" dirty="0" smtClean="0"/>
              <a:t> </a:t>
            </a:r>
            <a:r>
              <a:rPr lang="it-IT" dirty="0" err="1" smtClean="0"/>
              <a:t>place</a:t>
            </a:r>
            <a:r>
              <a:rPr lang="it-IT" dirty="0" smtClean="0"/>
              <a:t>.</a:t>
            </a:r>
          </a:p>
          <a:p>
            <a:pPr marL="0" indent="0">
              <a:buNone/>
            </a:pPr>
            <a:endParaRPr lang="it-IT" dirty="0" smtClean="0"/>
          </a:p>
          <a:p>
            <a:pPr marL="0" indent="0">
              <a:buNone/>
            </a:pPr>
            <a:r>
              <a:rPr lang="it-IT" dirty="0" err="1" smtClean="0"/>
              <a:t>But</a:t>
            </a:r>
            <a:r>
              <a:rPr lang="it-IT" dirty="0" smtClean="0"/>
              <a:t> the </a:t>
            </a:r>
            <a:r>
              <a:rPr lang="it-IT" dirty="0" err="1" smtClean="0"/>
              <a:t>need</a:t>
            </a:r>
            <a:r>
              <a:rPr lang="it-IT" dirty="0" smtClean="0"/>
              <a:t> to </a:t>
            </a:r>
            <a:r>
              <a:rPr lang="it-IT" dirty="0" err="1" smtClean="0"/>
              <a:t>convey</a:t>
            </a:r>
            <a:r>
              <a:rPr lang="it-IT" dirty="0" smtClean="0"/>
              <a:t> </a:t>
            </a:r>
            <a:r>
              <a:rPr lang="it-IT" dirty="0" err="1" smtClean="0"/>
              <a:t>explicit</a:t>
            </a:r>
            <a:r>
              <a:rPr lang="it-IT" dirty="0" smtClean="0"/>
              <a:t>/</a:t>
            </a:r>
            <a:r>
              <a:rPr lang="it-IT" dirty="0" err="1" smtClean="0"/>
              <a:t>implicit</a:t>
            </a:r>
            <a:r>
              <a:rPr lang="it-IT" dirty="0" smtClean="0"/>
              <a:t>, </a:t>
            </a:r>
            <a:r>
              <a:rPr lang="it-IT" dirty="0" err="1" smtClean="0"/>
              <a:t>objective</a:t>
            </a:r>
            <a:r>
              <a:rPr lang="it-IT" dirty="0" smtClean="0"/>
              <a:t>/</a:t>
            </a:r>
            <a:r>
              <a:rPr lang="it-IT" dirty="0" err="1" smtClean="0"/>
              <a:t>subjective</a:t>
            </a:r>
            <a:r>
              <a:rPr lang="it-IT" dirty="0" smtClean="0"/>
              <a:t> </a:t>
            </a:r>
            <a:r>
              <a:rPr lang="it-IT" dirty="0" err="1" smtClean="0"/>
              <a:t>messages</a:t>
            </a:r>
            <a:r>
              <a:rPr lang="it-IT" dirty="0" smtClean="0"/>
              <a:t> </a:t>
            </a:r>
            <a:r>
              <a:rPr lang="it-IT" dirty="0" err="1" smtClean="0"/>
              <a:t>through</a:t>
            </a:r>
            <a:r>
              <a:rPr lang="it-IT" dirty="0" smtClean="0"/>
              <a:t> non-</a:t>
            </a:r>
            <a:r>
              <a:rPr lang="it-IT" dirty="0" err="1" smtClean="0"/>
              <a:t>visual</a:t>
            </a:r>
            <a:r>
              <a:rPr lang="it-IT" dirty="0" smtClean="0"/>
              <a:t> </a:t>
            </a:r>
            <a:r>
              <a:rPr lang="it-IT" dirty="0" err="1" smtClean="0"/>
              <a:t>forms</a:t>
            </a:r>
            <a:r>
              <a:rPr lang="it-IT" dirty="0"/>
              <a:t> </a:t>
            </a:r>
            <a:r>
              <a:rPr lang="it-IT" dirty="0" err="1" smtClean="0"/>
              <a:t>requires</a:t>
            </a:r>
            <a:r>
              <a:rPr lang="it-IT" dirty="0" smtClean="0"/>
              <a:t> </a:t>
            </a:r>
            <a:r>
              <a:rPr lang="it-IT" dirty="0" err="1" smtClean="0"/>
              <a:t>extensive</a:t>
            </a:r>
            <a:r>
              <a:rPr lang="it-IT" dirty="0" smtClean="0"/>
              <a:t> </a:t>
            </a:r>
            <a:r>
              <a:rPr lang="it-IT" dirty="0" err="1" smtClean="0"/>
              <a:t>pre</a:t>
            </a:r>
            <a:r>
              <a:rPr lang="it-IT" dirty="0" smtClean="0"/>
              <a:t>-planning.</a:t>
            </a:r>
          </a:p>
          <a:p>
            <a:pPr marL="0" indent="0">
              <a:buNone/>
            </a:pPr>
            <a:endParaRPr lang="it-IT" dirty="0" smtClean="0"/>
          </a:p>
          <a:p>
            <a:pPr marL="0" indent="0">
              <a:buNone/>
            </a:pPr>
            <a:r>
              <a:rPr lang="it-IT" dirty="0" err="1" smtClean="0">
                <a:solidFill>
                  <a:schemeClr val="accent1"/>
                </a:solidFill>
              </a:rPr>
              <a:t>Enter</a:t>
            </a:r>
            <a:r>
              <a:rPr lang="it-IT" dirty="0" smtClean="0">
                <a:solidFill>
                  <a:schemeClr val="accent1"/>
                </a:solidFill>
              </a:rPr>
              <a:t> ‘talk and </a:t>
            </a:r>
            <a:r>
              <a:rPr lang="it-IT" dirty="0" err="1" smtClean="0">
                <a:solidFill>
                  <a:schemeClr val="accent1"/>
                </a:solidFill>
              </a:rPr>
              <a:t>touch</a:t>
            </a:r>
            <a:r>
              <a:rPr lang="it-IT" dirty="0" smtClean="0">
                <a:solidFill>
                  <a:schemeClr val="accent1"/>
                </a:solidFill>
              </a:rPr>
              <a:t>’</a:t>
            </a:r>
            <a:endParaRPr lang="it-IT" dirty="0">
              <a:solidFill>
                <a:schemeClr val="accent1"/>
              </a:solidFill>
            </a:endParaRPr>
          </a:p>
        </p:txBody>
      </p:sp>
    </p:spTree>
    <p:extLst>
      <p:ext uri="{BB962C8B-B14F-4D97-AF65-F5344CB8AC3E}">
        <p14:creationId xmlns:p14="http://schemas.microsoft.com/office/powerpoint/2010/main" xmlns="" val="40699033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National </a:t>
            </a:r>
            <a:r>
              <a:rPr lang="it-IT" dirty="0" err="1" smtClean="0"/>
              <a:t>Museum</a:t>
            </a:r>
            <a:r>
              <a:rPr lang="it-IT" dirty="0" smtClean="0"/>
              <a:t> of </a:t>
            </a:r>
            <a:r>
              <a:rPr lang="it-IT" dirty="0" err="1" smtClean="0"/>
              <a:t>Ethnology</a:t>
            </a:r>
            <a:r>
              <a:rPr lang="it-IT" dirty="0" smtClean="0"/>
              <a:t>, Osaka</a:t>
            </a:r>
            <a:endParaRPr lang="it-IT" dirty="0"/>
          </a:p>
        </p:txBody>
      </p:sp>
      <p:sp>
        <p:nvSpPr>
          <p:cNvPr id="3" name="Segnaposto contenuto 2"/>
          <p:cNvSpPr>
            <a:spLocks noGrp="1"/>
          </p:cNvSpPr>
          <p:nvPr>
            <p:ph idx="1"/>
          </p:nvPr>
        </p:nvSpPr>
        <p:spPr/>
        <p:txBody>
          <a:bodyPr/>
          <a:lstStyle/>
          <a:p>
            <a:pPr marL="0" indent="0">
              <a:buNone/>
            </a:pPr>
            <a:r>
              <a:rPr lang="it-IT" dirty="0" smtClean="0"/>
              <a:t>‘Look </a:t>
            </a:r>
            <a:r>
              <a:rPr lang="it-IT" dirty="0" err="1" smtClean="0"/>
              <a:t>at</a:t>
            </a:r>
            <a:r>
              <a:rPr lang="it-IT" dirty="0" smtClean="0"/>
              <a:t>’ = ‘</a:t>
            </a:r>
            <a:r>
              <a:rPr lang="it-IT" dirty="0" err="1" smtClean="0"/>
              <a:t>touch</a:t>
            </a:r>
            <a:r>
              <a:rPr lang="it-IT" dirty="0" smtClean="0"/>
              <a:t> </a:t>
            </a:r>
            <a:r>
              <a:rPr lang="it-IT" dirty="0" err="1" smtClean="0"/>
              <a:t>widely</a:t>
            </a:r>
            <a:r>
              <a:rPr lang="it-IT" dirty="0" smtClean="0"/>
              <a:t>, </a:t>
            </a:r>
            <a:r>
              <a:rPr lang="it-IT" dirty="0" err="1" smtClean="0"/>
              <a:t>conscious</a:t>
            </a:r>
            <a:r>
              <a:rPr lang="it-IT" dirty="0" smtClean="0"/>
              <a:t> of the 			</a:t>
            </a:r>
            <a:r>
              <a:rPr lang="it-IT" dirty="0" err="1" smtClean="0"/>
              <a:t>direction</a:t>
            </a:r>
            <a:r>
              <a:rPr lang="it-IT" dirty="0" smtClean="0"/>
              <a:t> </a:t>
            </a:r>
            <a:r>
              <a:rPr lang="it-IT" dirty="0" err="1" smtClean="0"/>
              <a:t>your</a:t>
            </a:r>
            <a:r>
              <a:rPr lang="it-IT" dirty="0" smtClean="0"/>
              <a:t> </a:t>
            </a:r>
            <a:r>
              <a:rPr lang="it-IT" dirty="0" err="1" smtClean="0"/>
              <a:t>hands</a:t>
            </a:r>
            <a:r>
              <a:rPr lang="it-IT" dirty="0" smtClean="0"/>
              <a:t> </a:t>
            </a:r>
            <a:r>
              <a:rPr lang="it-IT" dirty="0" err="1" smtClean="0"/>
              <a:t>reach</a:t>
            </a:r>
            <a:r>
              <a:rPr lang="it-IT" dirty="0" smtClean="0"/>
              <a:t> out’.</a:t>
            </a:r>
          </a:p>
          <a:p>
            <a:pPr marL="0" indent="0">
              <a:buNone/>
            </a:pPr>
            <a:endParaRPr lang="it-IT" dirty="0"/>
          </a:p>
          <a:p>
            <a:pPr marL="0" indent="0">
              <a:buNone/>
            </a:pPr>
            <a:r>
              <a:rPr lang="it-IT" dirty="0" smtClean="0"/>
              <a:t>‘Watch’ = ‘</a:t>
            </a:r>
            <a:r>
              <a:rPr lang="it-IT" dirty="0" err="1" smtClean="0"/>
              <a:t>touch</a:t>
            </a:r>
            <a:r>
              <a:rPr lang="it-IT" dirty="0" smtClean="0"/>
              <a:t> </a:t>
            </a:r>
            <a:r>
              <a:rPr lang="it-IT" dirty="0" err="1" smtClean="0"/>
              <a:t>closely</a:t>
            </a:r>
            <a:r>
              <a:rPr lang="it-IT" dirty="0" smtClean="0"/>
              <a:t> with </a:t>
            </a:r>
            <a:r>
              <a:rPr lang="it-IT" dirty="0" err="1" smtClean="0"/>
              <a:t>your</a:t>
            </a:r>
            <a:r>
              <a:rPr lang="it-IT" dirty="0" smtClean="0"/>
              <a:t> </a:t>
            </a:r>
            <a:r>
              <a:rPr lang="it-IT" dirty="0" err="1" smtClean="0"/>
              <a:t>fingertips</a:t>
            </a:r>
            <a:r>
              <a:rPr lang="it-IT" dirty="0" smtClean="0"/>
              <a:t> 		</a:t>
            </a:r>
            <a:r>
              <a:rPr lang="it-IT" dirty="0" err="1" smtClean="0"/>
              <a:t>concentrating</a:t>
            </a:r>
            <a:r>
              <a:rPr lang="it-IT" dirty="0" smtClean="0"/>
              <a:t> </a:t>
            </a:r>
            <a:r>
              <a:rPr lang="it-IT" dirty="0" err="1" smtClean="0"/>
              <a:t>at</a:t>
            </a:r>
            <a:r>
              <a:rPr lang="it-IT" dirty="0" smtClean="0"/>
              <a:t> </a:t>
            </a:r>
            <a:r>
              <a:rPr lang="it-IT" dirty="0" err="1" smtClean="0"/>
              <a:t>one</a:t>
            </a:r>
            <a:r>
              <a:rPr lang="it-IT" dirty="0" smtClean="0"/>
              <a:t> </a:t>
            </a:r>
            <a:r>
              <a:rPr lang="it-IT" dirty="0" err="1" smtClean="0"/>
              <a:t>point</a:t>
            </a:r>
            <a:r>
              <a:rPr lang="it-IT" dirty="0" smtClean="0"/>
              <a:t>’</a:t>
            </a:r>
          </a:p>
          <a:p>
            <a:pPr marL="0" indent="0">
              <a:buNone/>
            </a:pPr>
            <a:endParaRPr lang="it-IT" dirty="0"/>
          </a:p>
          <a:p>
            <a:pPr marL="0" indent="0">
              <a:buNone/>
            </a:pPr>
            <a:r>
              <a:rPr lang="it-IT" dirty="0" smtClean="0"/>
              <a:t>‘</a:t>
            </a:r>
            <a:r>
              <a:rPr lang="it-IT" dirty="0" err="1" smtClean="0"/>
              <a:t>See</a:t>
            </a:r>
            <a:r>
              <a:rPr lang="it-IT" dirty="0" smtClean="0"/>
              <a:t>’ = 	‘</a:t>
            </a:r>
            <a:r>
              <a:rPr lang="it-IT" dirty="0" err="1" smtClean="0"/>
              <a:t>keep</a:t>
            </a:r>
            <a:r>
              <a:rPr lang="it-IT" dirty="0" smtClean="0"/>
              <a:t> </a:t>
            </a:r>
            <a:r>
              <a:rPr lang="it-IT" dirty="0" err="1" smtClean="0"/>
              <a:t>your</a:t>
            </a:r>
            <a:r>
              <a:rPr lang="it-IT" dirty="0" smtClean="0"/>
              <a:t> </a:t>
            </a:r>
            <a:r>
              <a:rPr lang="it-IT" dirty="0" err="1" smtClean="0"/>
              <a:t>skin</a:t>
            </a:r>
            <a:r>
              <a:rPr lang="it-IT" dirty="0" smtClean="0"/>
              <a:t> </a:t>
            </a:r>
            <a:r>
              <a:rPr lang="it-IT" dirty="0" err="1" smtClean="0"/>
              <a:t>sensation</a:t>
            </a:r>
            <a:r>
              <a:rPr lang="it-IT" dirty="0" smtClean="0"/>
              <a:t> </a:t>
            </a:r>
            <a:r>
              <a:rPr lang="it-IT" dirty="0" err="1" smtClean="0"/>
              <a:t>sharp</a:t>
            </a:r>
            <a:r>
              <a:rPr lang="it-IT" dirty="0" smtClean="0"/>
              <a:t> and 		</a:t>
            </a:r>
            <a:r>
              <a:rPr lang="it-IT" dirty="0" err="1" smtClean="0"/>
              <a:t>feel</a:t>
            </a:r>
            <a:r>
              <a:rPr lang="it-IT" dirty="0" smtClean="0"/>
              <a:t> with </a:t>
            </a:r>
            <a:r>
              <a:rPr lang="it-IT" dirty="0" err="1" smtClean="0"/>
              <a:t>your</a:t>
            </a:r>
            <a:r>
              <a:rPr lang="it-IT" dirty="0" smtClean="0"/>
              <a:t> </a:t>
            </a:r>
            <a:r>
              <a:rPr lang="it-IT" dirty="0" err="1" smtClean="0"/>
              <a:t>whole</a:t>
            </a:r>
            <a:r>
              <a:rPr lang="it-IT" dirty="0" smtClean="0"/>
              <a:t> body’</a:t>
            </a:r>
            <a:endParaRPr lang="it-IT" dirty="0"/>
          </a:p>
        </p:txBody>
      </p:sp>
    </p:spTree>
    <p:extLst>
      <p:ext uri="{BB962C8B-B14F-4D97-AF65-F5344CB8AC3E}">
        <p14:creationId xmlns:p14="http://schemas.microsoft.com/office/powerpoint/2010/main" xmlns="" val="18431874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Visual </a:t>
            </a:r>
            <a:r>
              <a:rPr lang="it-IT" dirty="0" err="1" smtClean="0"/>
              <a:t>sense</a:t>
            </a:r>
            <a:r>
              <a:rPr lang="it-IT" dirty="0" smtClean="0"/>
              <a:t> and </a:t>
            </a:r>
            <a:r>
              <a:rPr lang="it-IT" dirty="0" err="1"/>
              <a:t>T</a:t>
            </a:r>
            <a:r>
              <a:rPr lang="it-IT" dirty="0" err="1" smtClean="0"/>
              <a:t>actile</a:t>
            </a:r>
            <a:r>
              <a:rPr lang="it-IT" dirty="0" smtClean="0"/>
              <a:t> </a:t>
            </a:r>
            <a:r>
              <a:rPr lang="it-IT" dirty="0" err="1" smtClean="0"/>
              <a:t>sense</a:t>
            </a:r>
            <a:endParaRPr lang="it-IT" dirty="0"/>
          </a:p>
        </p:txBody>
      </p:sp>
      <p:sp>
        <p:nvSpPr>
          <p:cNvPr id="3" name="Segnaposto contenuto 2"/>
          <p:cNvSpPr>
            <a:spLocks noGrp="1"/>
          </p:cNvSpPr>
          <p:nvPr>
            <p:ph idx="1"/>
          </p:nvPr>
        </p:nvSpPr>
        <p:spPr/>
        <p:txBody>
          <a:bodyPr/>
          <a:lstStyle/>
          <a:p>
            <a:pPr marL="0" indent="0">
              <a:buNone/>
            </a:pPr>
            <a:r>
              <a:rPr lang="it-IT" dirty="0" smtClean="0"/>
              <a:t>English (</a:t>
            </a:r>
            <a:r>
              <a:rPr lang="it-IT" dirty="0" err="1" smtClean="0"/>
              <a:t>like</a:t>
            </a:r>
            <a:r>
              <a:rPr lang="it-IT" dirty="0" smtClean="0"/>
              <a:t> </a:t>
            </a:r>
            <a:r>
              <a:rPr lang="it-IT" dirty="0" err="1" smtClean="0"/>
              <a:t>Japanese</a:t>
            </a:r>
            <a:r>
              <a:rPr lang="it-IT" dirty="0" smtClean="0"/>
              <a:t>) </a:t>
            </a:r>
            <a:r>
              <a:rPr lang="it-IT" dirty="0" err="1" smtClean="0"/>
              <a:t>has</a:t>
            </a:r>
            <a:r>
              <a:rPr lang="it-IT" dirty="0" smtClean="0"/>
              <a:t> an </a:t>
            </a:r>
            <a:r>
              <a:rPr lang="it-IT" dirty="0" err="1" smtClean="0"/>
              <a:t>abundant</a:t>
            </a:r>
            <a:r>
              <a:rPr lang="it-IT" dirty="0" smtClean="0"/>
              <a:t> </a:t>
            </a:r>
            <a:r>
              <a:rPr lang="it-IT" dirty="0" err="1" smtClean="0"/>
              <a:t>vocabulary</a:t>
            </a:r>
            <a:r>
              <a:rPr lang="it-IT" dirty="0" smtClean="0"/>
              <a:t> for ‘</a:t>
            </a:r>
            <a:r>
              <a:rPr lang="it-IT" dirty="0" err="1" smtClean="0"/>
              <a:t>see</a:t>
            </a:r>
            <a:r>
              <a:rPr lang="it-IT" dirty="0" smtClean="0"/>
              <a:t>’ </a:t>
            </a:r>
            <a:r>
              <a:rPr lang="it-IT" dirty="0" err="1" smtClean="0"/>
              <a:t>but</a:t>
            </a:r>
            <a:r>
              <a:rPr lang="it-IT" dirty="0" smtClean="0"/>
              <a:t> </a:t>
            </a:r>
            <a:r>
              <a:rPr lang="it-IT" dirty="0" err="1" smtClean="0"/>
              <a:t>not</a:t>
            </a:r>
            <a:r>
              <a:rPr lang="it-IT" dirty="0" smtClean="0"/>
              <a:t> for ‘</a:t>
            </a:r>
            <a:r>
              <a:rPr lang="it-IT" dirty="0" err="1" smtClean="0"/>
              <a:t>touch</a:t>
            </a:r>
            <a:r>
              <a:rPr lang="it-IT" dirty="0" smtClean="0"/>
              <a:t>’.</a:t>
            </a:r>
          </a:p>
          <a:p>
            <a:pPr marL="0" indent="0">
              <a:buNone/>
            </a:pPr>
            <a:endParaRPr lang="it-IT" dirty="0"/>
          </a:p>
          <a:p>
            <a:pPr marL="0" indent="0">
              <a:buNone/>
            </a:pPr>
            <a:r>
              <a:rPr lang="it-IT" dirty="0" err="1" smtClean="0"/>
              <a:t>It</a:t>
            </a:r>
            <a:r>
              <a:rPr lang="it-IT" dirty="0" smtClean="0"/>
              <a:t> </a:t>
            </a:r>
            <a:r>
              <a:rPr lang="it-IT" dirty="0" err="1" smtClean="0"/>
              <a:t>has</a:t>
            </a:r>
            <a:r>
              <a:rPr lang="it-IT" dirty="0" smtClean="0"/>
              <a:t> </a:t>
            </a:r>
            <a:r>
              <a:rPr lang="it-IT" dirty="0" err="1" smtClean="0"/>
              <a:t>been</a:t>
            </a:r>
            <a:r>
              <a:rPr lang="it-IT" dirty="0" smtClean="0"/>
              <a:t> </a:t>
            </a:r>
            <a:r>
              <a:rPr lang="it-IT" dirty="0" err="1" smtClean="0"/>
              <a:t>said</a:t>
            </a:r>
            <a:r>
              <a:rPr lang="it-IT" dirty="0" smtClean="0"/>
              <a:t> </a:t>
            </a:r>
            <a:r>
              <a:rPr lang="it-IT" dirty="0" err="1" smtClean="0"/>
              <a:t>that</a:t>
            </a:r>
            <a:r>
              <a:rPr lang="it-IT" dirty="0" smtClean="0"/>
              <a:t> life </a:t>
            </a:r>
            <a:r>
              <a:rPr lang="it-IT" dirty="0" err="1" smtClean="0"/>
              <a:t>depends</a:t>
            </a:r>
            <a:r>
              <a:rPr lang="it-IT" dirty="0" smtClean="0"/>
              <a:t> on </a:t>
            </a:r>
            <a:r>
              <a:rPr lang="it-IT" dirty="0" err="1" smtClean="0"/>
              <a:t>eyesight</a:t>
            </a:r>
            <a:r>
              <a:rPr lang="it-IT" dirty="0" smtClean="0"/>
              <a:t>, </a:t>
            </a:r>
            <a:r>
              <a:rPr lang="it-IT" dirty="0" err="1" smtClean="0"/>
              <a:t>but</a:t>
            </a:r>
            <a:r>
              <a:rPr lang="it-IT" dirty="0" smtClean="0"/>
              <a:t> by </a:t>
            </a:r>
            <a:r>
              <a:rPr lang="it-IT" dirty="0" err="1" smtClean="0"/>
              <a:t>applying</a:t>
            </a:r>
            <a:r>
              <a:rPr lang="it-IT" dirty="0" smtClean="0"/>
              <a:t> the </a:t>
            </a:r>
            <a:r>
              <a:rPr lang="it-IT" dirty="0" err="1" smtClean="0"/>
              <a:t>three</a:t>
            </a:r>
            <a:r>
              <a:rPr lang="it-IT" dirty="0" smtClean="0"/>
              <a:t> </a:t>
            </a:r>
            <a:r>
              <a:rPr lang="it-IT" dirty="0" err="1" smtClean="0"/>
              <a:t>elements</a:t>
            </a:r>
            <a:r>
              <a:rPr lang="it-IT" dirty="0" smtClean="0"/>
              <a:t> of the </a:t>
            </a:r>
            <a:r>
              <a:rPr lang="it-IT" dirty="0" err="1" smtClean="0"/>
              <a:t>sense</a:t>
            </a:r>
            <a:r>
              <a:rPr lang="it-IT" dirty="0" smtClean="0"/>
              <a:t> of </a:t>
            </a:r>
            <a:r>
              <a:rPr lang="it-IT" dirty="0" err="1" smtClean="0"/>
              <a:t>sight</a:t>
            </a:r>
            <a:r>
              <a:rPr lang="it-IT" dirty="0" smtClean="0"/>
              <a:t> to the </a:t>
            </a:r>
            <a:r>
              <a:rPr lang="it-IT" dirty="0" err="1" smtClean="0"/>
              <a:t>sense</a:t>
            </a:r>
            <a:r>
              <a:rPr lang="it-IT" dirty="0" smtClean="0"/>
              <a:t> of </a:t>
            </a:r>
            <a:r>
              <a:rPr lang="it-IT" dirty="0" err="1" smtClean="0"/>
              <a:t>touch</a:t>
            </a:r>
            <a:r>
              <a:rPr lang="it-IT" dirty="0" smtClean="0"/>
              <a:t>, </a:t>
            </a:r>
            <a:r>
              <a:rPr lang="it-IT" dirty="0" err="1" smtClean="0"/>
              <a:t>we</a:t>
            </a:r>
            <a:r>
              <a:rPr lang="it-IT" dirty="0" smtClean="0"/>
              <a:t> can </a:t>
            </a:r>
            <a:r>
              <a:rPr lang="it-IT" dirty="0" err="1" smtClean="0"/>
              <a:t>establish</a:t>
            </a:r>
            <a:r>
              <a:rPr lang="it-IT" dirty="0" smtClean="0"/>
              <a:t> a </a:t>
            </a:r>
            <a:r>
              <a:rPr lang="it-IT" dirty="0" err="1" smtClean="0"/>
              <a:t>method</a:t>
            </a:r>
            <a:r>
              <a:rPr lang="it-IT" dirty="0" smtClean="0"/>
              <a:t> of </a:t>
            </a:r>
            <a:r>
              <a:rPr lang="it-IT" dirty="0" err="1" smtClean="0"/>
              <a:t>approach</a:t>
            </a:r>
            <a:r>
              <a:rPr lang="it-IT" dirty="0" smtClean="0"/>
              <a:t> to </a:t>
            </a:r>
            <a:r>
              <a:rPr lang="it-IT" dirty="0" err="1" smtClean="0"/>
              <a:t>tactile</a:t>
            </a:r>
            <a:r>
              <a:rPr lang="it-IT" dirty="0" smtClean="0"/>
              <a:t> culture. </a:t>
            </a:r>
          </a:p>
          <a:p>
            <a:pPr marL="0" indent="0">
              <a:buNone/>
            </a:pPr>
            <a:r>
              <a:rPr lang="it-IT" dirty="0" smtClean="0"/>
              <a:t>(</a:t>
            </a:r>
            <a:r>
              <a:rPr lang="it-IT" dirty="0" err="1" smtClean="0"/>
              <a:t>Hirose</a:t>
            </a:r>
            <a:r>
              <a:rPr lang="it-IT" dirty="0" smtClean="0"/>
              <a:t>, 2016)</a:t>
            </a:r>
            <a:endParaRPr lang="it-IT" dirty="0"/>
          </a:p>
        </p:txBody>
      </p:sp>
    </p:spTree>
    <p:extLst>
      <p:ext uri="{BB962C8B-B14F-4D97-AF65-F5344CB8AC3E}">
        <p14:creationId xmlns:p14="http://schemas.microsoft.com/office/powerpoint/2010/main" xmlns="" val="155494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2"/>
          <p:cNvPicPr/>
          <p:nvPr/>
        </p:nvPicPr>
        <p:blipFill>
          <a:blip r:embed="rId2" cstate="print"/>
          <a:srcRect/>
          <a:stretch>
            <a:fillRect/>
          </a:stretch>
        </p:blipFill>
        <p:spPr bwMode="auto">
          <a:xfrm>
            <a:off x="1187624" y="1268760"/>
            <a:ext cx="6768752" cy="4896544"/>
          </a:xfrm>
          <a:prstGeom prst="rect">
            <a:avLst/>
          </a:prstGeom>
          <a:noFill/>
          <a:ln w="9525">
            <a:noFill/>
            <a:miter lim="800000"/>
            <a:headEnd/>
            <a:tailEnd/>
          </a:ln>
        </p:spPr>
      </p:pic>
    </p:spTree>
    <p:extLst>
      <p:ext uri="{BB962C8B-B14F-4D97-AF65-F5344CB8AC3E}">
        <p14:creationId xmlns:p14="http://schemas.microsoft.com/office/powerpoint/2010/main" xmlns="" val="28742392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The </a:t>
            </a:r>
            <a:r>
              <a:rPr lang="it-IT" dirty="0" err="1" smtClean="0"/>
              <a:t>Goldfinch</a:t>
            </a:r>
            <a:endParaRPr lang="it-IT" dirty="0"/>
          </a:p>
        </p:txBody>
      </p:sp>
      <p:sp>
        <p:nvSpPr>
          <p:cNvPr id="3" name="Segnaposto contenuto 2"/>
          <p:cNvSpPr>
            <a:spLocks noGrp="1"/>
          </p:cNvSpPr>
          <p:nvPr>
            <p:ph idx="1"/>
          </p:nvPr>
        </p:nvSpPr>
        <p:spPr/>
        <p:txBody>
          <a:bodyPr/>
          <a:lstStyle/>
          <a:p>
            <a:pPr marL="0" indent="0">
              <a:buNone/>
            </a:pPr>
            <a:r>
              <a:rPr lang="it-IT" dirty="0" smtClean="0"/>
              <a:t>«</a:t>
            </a:r>
            <a:r>
              <a:rPr lang="it-IT" dirty="0" err="1" smtClean="0"/>
              <a:t>it</a:t>
            </a:r>
            <a:r>
              <a:rPr lang="it-IT" dirty="0" smtClean="0"/>
              <a:t> </a:t>
            </a:r>
            <a:r>
              <a:rPr lang="it-IT" dirty="0" err="1" smtClean="0"/>
              <a:t>was</a:t>
            </a:r>
            <a:r>
              <a:rPr lang="it-IT" dirty="0" smtClean="0"/>
              <a:t> </a:t>
            </a:r>
            <a:r>
              <a:rPr lang="it-IT" dirty="0" err="1" smtClean="0"/>
              <a:t>harder</a:t>
            </a:r>
            <a:r>
              <a:rPr lang="it-IT" dirty="0" smtClean="0"/>
              <a:t> to </a:t>
            </a:r>
            <a:r>
              <a:rPr lang="it-IT" dirty="0" err="1" smtClean="0"/>
              <a:t>deceive</a:t>
            </a:r>
            <a:r>
              <a:rPr lang="it-IT" dirty="0" smtClean="0"/>
              <a:t> the </a:t>
            </a:r>
            <a:r>
              <a:rPr lang="it-IT" dirty="0" err="1" smtClean="0"/>
              <a:t>sense</a:t>
            </a:r>
            <a:r>
              <a:rPr lang="it-IT" dirty="0" smtClean="0"/>
              <a:t> of </a:t>
            </a:r>
            <a:r>
              <a:rPr lang="it-IT" dirty="0" err="1" smtClean="0"/>
              <a:t>touch</a:t>
            </a:r>
            <a:r>
              <a:rPr lang="it-IT" dirty="0" smtClean="0"/>
              <a:t> </a:t>
            </a:r>
            <a:r>
              <a:rPr lang="it-IT" dirty="0" err="1" smtClean="0"/>
              <a:t>than</a:t>
            </a:r>
            <a:r>
              <a:rPr lang="it-IT" dirty="0" smtClean="0"/>
              <a:t> </a:t>
            </a:r>
            <a:r>
              <a:rPr lang="it-IT" dirty="0" err="1" smtClean="0"/>
              <a:t>sight</a:t>
            </a:r>
            <a:r>
              <a:rPr lang="it-IT" dirty="0" smtClean="0"/>
              <a:t>» (p. 754)</a:t>
            </a:r>
          </a:p>
          <a:p>
            <a:endParaRPr lang="it-IT" dirty="0"/>
          </a:p>
          <a:p>
            <a:pPr marL="0" indent="0">
              <a:buNone/>
            </a:pPr>
            <a:r>
              <a:rPr lang="it-IT" dirty="0" err="1" smtClean="0"/>
              <a:t>It</a:t>
            </a:r>
            <a:r>
              <a:rPr lang="it-IT" dirty="0" smtClean="0"/>
              <a:t> </a:t>
            </a:r>
            <a:r>
              <a:rPr lang="it-IT" dirty="0" err="1" smtClean="0"/>
              <a:t>is</a:t>
            </a:r>
            <a:r>
              <a:rPr lang="it-IT" dirty="0" smtClean="0"/>
              <a:t> </a:t>
            </a:r>
            <a:r>
              <a:rPr lang="it-IT" dirty="0" err="1" smtClean="0"/>
              <a:t>even</a:t>
            </a:r>
            <a:r>
              <a:rPr lang="it-IT" dirty="0" smtClean="0"/>
              <a:t> </a:t>
            </a:r>
            <a:r>
              <a:rPr lang="it-IT" dirty="0" err="1" smtClean="0"/>
              <a:t>harder</a:t>
            </a:r>
            <a:r>
              <a:rPr lang="it-IT" dirty="0" smtClean="0"/>
              <a:t> to </a:t>
            </a:r>
            <a:r>
              <a:rPr lang="it-IT" dirty="0" err="1" smtClean="0"/>
              <a:t>deceive</a:t>
            </a:r>
            <a:r>
              <a:rPr lang="it-IT" dirty="0" smtClean="0"/>
              <a:t> the </a:t>
            </a:r>
            <a:r>
              <a:rPr lang="it-IT" dirty="0" err="1" smtClean="0"/>
              <a:t>sense</a:t>
            </a:r>
            <a:r>
              <a:rPr lang="it-IT" dirty="0" smtClean="0"/>
              <a:t> of </a:t>
            </a:r>
            <a:r>
              <a:rPr lang="it-IT" dirty="0" err="1" smtClean="0"/>
              <a:t>touch</a:t>
            </a:r>
            <a:r>
              <a:rPr lang="it-IT" dirty="0" smtClean="0"/>
              <a:t> and talk.</a:t>
            </a:r>
          </a:p>
          <a:p>
            <a:pPr marL="0" indent="0">
              <a:buNone/>
            </a:pPr>
            <a:endParaRPr lang="it-IT" dirty="0"/>
          </a:p>
          <a:p>
            <a:pPr marL="0" indent="0">
              <a:buNone/>
            </a:pPr>
            <a:r>
              <a:rPr lang="it-IT" dirty="0" err="1" smtClean="0"/>
              <a:t>Which</a:t>
            </a:r>
            <a:r>
              <a:rPr lang="it-IT" dirty="0" smtClean="0"/>
              <a:t> </a:t>
            </a:r>
            <a:r>
              <a:rPr lang="it-IT" dirty="0" err="1" smtClean="0"/>
              <a:t>brings</a:t>
            </a:r>
            <a:r>
              <a:rPr lang="it-IT" dirty="0" smtClean="0"/>
              <a:t> </a:t>
            </a:r>
            <a:r>
              <a:rPr lang="it-IT" dirty="0" err="1" smtClean="0"/>
              <a:t>us</a:t>
            </a:r>
            <a:r>
              <a:rPr lang="it-IT" dirty="0" smtClean="0"/>
              <a:t> to …</a:t>
            </a:r>
            <a:endParaRPr lang="it-IT" dirty="0"/>
          </a:p>
        </p:txBody>
      </p:sp>
    </p:spTree>
    <p:extLst>
      <p:ext uri="{BB962C8B-B14F-4D97-AF65-F5344CB8AC3E}">
        <p14:creationId xmlns:p14="http://schemas.microsoft.com/office/powerpoint/2010/main" xmlns="" val="138308137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475656" y="1700808"/>
            <a:ext cx="4392488" cy="3888432"/>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itolo 3"/>
          <p:cNvSpPr>
            <a:spLocks noGrp="1"/>
          </p:cNvSpPr>
          <p:nvPr>
            <p:ph type="title"/>
          </p:nvPr>
        </p:nvSpPr>
        <p:spPr/>
        <p:txBody>
          <a:bodyPr/>
          <a:lstStyle/>
          <a:p>
            <a:r>
              <a:rPr lang="it-IT" dirty="0" smtClean="0"/>
              <a:t>The </a:t>
            </a:r>
            <a:r>
              <a:rPr lang="it-IT" dirty="0" err="1" smtClean="0"/>
              <a:t>Anteros</a:t>
            </a:r>
            <a:r>
              <a:rPr lang="it-IT" dirty="0" smtClean="0"/>
              <a:t> </a:t>
            </a:r>
            <a:r>
              <a:rPr lang="it-IT" dirty="0" err="1"/>
              <a:t>M</a:t>
            </a:r>
            <a:r>
              <a:rPr lang="it-IT" dirty="0" err="1" smtClean="0"/>
              <a:t>useum</a:t>
            </a:r>
            <a:endParaRPr lang="it-IT" dirty="0"/>
          </a:p>
        </p:txBody>
      </p:sp>
      <p:sp>
        <p:nvSpPr>
          <p:cNvPr id="5" name="Segnaposto contenuto 4"/>
          <p:cNvSpPr>
            <a:spLocks noGrp="1"/>
          </p:cNvSpPr>
          <p:nvPr>
            <p:ph idx="1"/>
          </p:nvPr>
        </p:nvSpPr>
        <p:spPr/>
        <p:txBody>
          <a:bodyPr/>
          <a:lstStyle/>
          <a:p>
            <a:pPr algn="r"/>
            <a:endParaRPr lang="it-IT" dirty="0"/>
          </a:p>
        </p:txBody>
      </p:sp>
    </p:spTree>
    <p:extLst>
      <p:ext uri="{BB962C8B-B14F-4D97-AF65-F5344CB8AC3E}">
        <p14:creationId xmlns:p14="http://schemas.microsoft.com/office/powerpoint/2010/main" xmlns="" val="56126023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The </a:t>
            </a:r>
            <a:r>
              <a:rPr lang="it-IT" dirty="0" err="1" smtClean="0"/>
              <a:t>Anteros</a:t>
            </a:r>
            <a:r>
              <a:rPr lang="it-IT" dirty="0" smtClean="0"/>
              <a:t> </a:t>
            </a:r>
            <a:r>
              <a:rPr lang="it-IT" dirty="0" err="1" smtClean="0"/>
              <a:t>Museum</a:t>
            </a:r>
            <a:endParaRPr lang="it-IT" dirty="0"/>
          </a:p>
        </p:txBody>
      </p:sp>
      <p:sp>
        <p:nvSpPr>
          <p:cNvPr id="3" name="Segnaposto contenuto 2"/>
          <p:cNvSpPr>
            <a:spLocks noGrp="1"/>
          </p:cNvSpPr>
          <p:nvPr>
            <p:ph idx="1"/>
          </p:nvPr>
        </p:nvSpPr>
        <p:spPr/>
        <p:txBody>
          <a:bodyPr/>
          <a:lstStyle/>
          <a:p>
            <a:pPr marL="0" indent="0">
              <a:buNone/>
            </a:pPr>
            <a:r>
              <a:rPr lang="it-IT" dirty="0" smtClean="0"/>
              <a:t>Multi-</a:t>
            </a:r>
            <a:r>
              <a:rPr lang="it-IT" dirty="0" err="1" smtClean="0"/>
              <a:t>sensory</a:t>
            </a:r>
            <a:r>
              <a:rPr lang="it-IT" dirty="0" smtClean="0"/>
              <a:t> </a:t>
            </a:r>
            <a:r>
              <a:rPr lang="it-IT" dirty="0" err="1" smtClean="0"/>
              <a:t>approach</a:t>
            </a:r>
            <a:r>
              <a:rPr lang="it-IT" dirty="0" smtClean="0"/>
              <a:t>:</a:t>
            </a:r>
          </a:p>
          <a:p>
            <a:pPr marL="0" indent="0">
              <a:buNone/>
            </a:pPr>
            <a:r>
              <a:rPr lang="it-IT" dirty="0" err="1" smtClean="0"/>
              <a:t>Touch</a:t>
            </a:r>
            <a:r>
              <a:rPr lang="it-IT" dirty="0" smtClean="0"/>
              <a:t> and </a:t>
            </a:r>
            <a:r>
              <a:rPr lang="it-IT" dirty="0" err="1" smtClean="0"/>
              <a:t>Words</a:t>
            </a:r>
            <a:r>
              <a:rPr lang="it-IT" dirty="0" smtClean="0"/>
              <a:t>. </a:t>
            </a:r>
          </a:p>
          <a:p>
            <a:pPr marL="0" indent="0">
              <a:buNone/>
            </a:pPr>
            <a:r>
              <a:rPr lang="it-IT" dirty="0" smtClean="0"/>
              <a:t>The website </a:t>
            </a:r>
            <a:r>
              <a:rPr lang="it-IT" dirty="0" err="1" smtClean="0"/>
              <a:t>tells</a:t>
            </a:r>
            <a:r>
              <a:rPr lang="it-IT" dirty="0" smtClean="0"/>
              <a:t> </a:t>
            </a:r>
            <a:r>
              <a:rPr lang="it-IT" dirty="0" err="1" smtClean="0"/>
              <a:t>us</a:t>
            </a:r>
            <a:r>
              <a:rPr lang="it-IT" dirty="0" smtClean="0"/>
              <a:t> </a:t>
            </a:r>
            <a:r>
              <a:rPr lang="it-IT" dirty="0" err="1" smtClean="0"/>
              <a:t>how</a:t>
            </a:r>
            <a:endParaRPr lang="it-IT" dirty="0" smtClean="0"/>
          </a:p>
          <a:p>
            <a:pPr marL="0" indent="0">
              <a:buNone/>
            </a:pPr>
            <a:r>
              <a:rPr lang="it-IT" dirty="0" smtClean="0"/>
              <a:t>«to </a:t>
            </a:r>
            <a:r>
              <a:rPr lang="it-IT" dirty="0" err="1" smtClean="0"/>
              <a:t>know</a:t>
            </a:r>
            <a:r>
              <a:rPr lang="it-IT" dirty="0" smtClean="0"/>
              <a:t> </a:t>
            </a:r>
            <a:r>
              <a:rPr lang="it-IT" dirty="0" err="1" smtClean="0"/>
              <a:t>how</a:t>
            </a:r>
            <a:r>
              <a:rPr lang="it-IT" dirty="0" smtClean="0"/>
              <a:t> to </a:t>
            </a:r>
            <a:r>
              <a:rPr lang="it-IT" dirty="0" err="1" smtClean="0"/>
              <a:t>see</a:t>
            </a:r>
            <a:r>
              <a:rPr lang="it-IT" dirty="0" smtClean="0"/>
              <a:t> with the </a:t>
            </a:r>
            <a:r>
              <a:rPr lang="it-IT" dirty="0" err="1" smtClean="0"/>
              <a:t>hands</a:t>
            </a:r>
            <a:r>
              <a:rPr lang="it-IT" dirty="0" smtClean="0"/>
              <a:t> and </a:t>
            </a:r>
            <a:r>
              <a:rPr lang="it-IT" dirty="0" err="1" smtClean="0"/>
              <a:t>touch</a:t>
            </a:r>
            <a:r>
              <a:rPr lang="it-IT" dirty="0" smtClean="0"/>
              <a:t> with the </a:t>
            </a:r>
            <a:r>
              <a:rPr lang="it-IT" dirty="0" err="1" smtClean="0"/>
              <a:t>eyes</a:t>
            </a:r>
            <a:r>
              <a:rPr lang="it-IT" dirty="0" smtClean="0"/>
              <a:t> … and </a:t>
            </a:r>
            <a:r>
              <a:rPr lang="it-IT" dirty="0" err="1" smtClean="0"/>
              <a:t>how</a:t>
            </a:r>
            <a:r>
              <a:rPr lang="it-IT" dirty="0" smtClean="0"/>
              <a:t> </a:t>
            </a:r>
            <a:r>
              <a:rPr lang="it-IT" dirty="0"/>
              <a:t>to </a:t>
            </a:r>
            <a:r>
              <a:rPr lang="it-IT" dirty="0" err="1"/>
              <a:t>convey</a:t>
            </a:r>
            <a:r>
              <a:rPr lang="it-IT" dirty="0"/>
              <a:t> </a:t>
            </a:r>
            <a:r>
              <a:rPr lang="it-IT" dirty="0" smtClean="0"/>
              <a:t>the  </a:t>
            </a:r>
            <a:r>
              <a:rPr lang="it-IT" dirty="0" err="1" smtClean="0"/>
              <a:t>ambivalent</a:t>
            </a:r>
            <a:r>
              <a:rPr lang="it-IT" dirty="0" smtClean="0"/>
              <a:t>/</a:t>
            </a:r>
            <a:r>
              <a:rPr lang="it-IT" dirty="0" err="1" smtClean="0"/>
              <a:t>hidden</a:t>
            </a:r>
            <a:r>
              <a:rPr lang="it-IT" dirty="0" smtClean="0"/>
              <a:t>/connotative/</a:t>
            </a:r>
            <a:r>
              <a:rPr lang="it-IT" dirty="0" err="1" smtClean="0"/>
              <a:t>implicit</a:t>
            </a:r>
            <a:r>
              <a:rPr lang="it-IT" dirty="0" smtClean="0"/>
              <a:t>  </a:t>
            </a:r>
            <a:r>
              <a:rPr lang="it-IT" dirty="0" err="1"/>
              <a:t>elements</a:t>
            </a:r>
            <a:r>
              <a:rPr lang="it-IT" dirty="0"/>
              <a:t> to a </a:t>
            </a:r>
            <a:r>
              <a:rPr lang="it-IT" dirty="0" err="1"/>
              <a:t>blind</a:t>
            </a:r>
            <a:r>
              <a:rPr lang="it-IT" dirty="0"/>
              <a:t> </a:t>
            </a:r>
            <a:r>
              <a:rPr lang="it-IT" dirty="0" smtClean="0"/>
              <a:t>audience».</a:t>
            </a:r>
          </a:p>
          <a:p>
            <a:pPr marL="0" indent="0">
              <a:buNone/>
            </a:pPr>
            <a:r>
              <a:rPr lang="it-IT" dirty="0" smtClean="0"/>
              <a:t>Rare personal treatment</a:t>
            </a:r>
            <a:endParaRPr lang="it-IT" dirty="0"/>
          </a:p>
          <a:p>
            <a:pPr marL="0" indent="0">
              <a:buNone/>
            </a:pPr>
            <a:endParaRPr lang="it-IT" dirty="0"/>
          </a:p>
        </p:txBody>
      </p:sp>
    </p:spTree>
    <p:extLst>
      <p:ext uri="{BB962C8B-B14F-4D97-AF65-F5344CB8AC3E}">
        <p14:creationId xmlns:p14="http://schemas.microsoft.com/office/powerpoint/2010/main" xmlns="" val="28433750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Museo Anteros"/>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619672" y="1700808"/>
            <a:ext cx="5581650" cy="333375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16656098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Elena’s</a:t>
            </a:r>
            <a:r>
              <a:rPr lang="it-IT" dirty="0" smtClean="0"/>
              <a:t> </a:t>
            </a:r>
            <a:r>
              <a:rPr lang="it-IT" dirty="0" err="1" smtClean="0"/>
              <a:t>visit</a:t>
            </a:r>
            <a:endParaRPr lang="it-IT" dirty="0"/>
          </a:p>
        </p:txBody>
      </p:sp>
      <p:sp>
        <p:nvSpPr>
          <p:cNvPr id="3" name="Segnaposto contenuto 2"/>
          <p:cNvSpPr>
            <a:spLocks noGrp="1"/>
          </p:cNvSpPr>
          <p:nvPr>
            <p:ph idx="1"/>
          </p:nvPr>
        </p:nvSpPr>
        <p:spPr/>
        <p:txBody>
          <a:bodyPr>
            <a:normAutofit lnSpcReduction="10000"/>
          </a:bodyPr>
          <a:lstStyle/>
          <a:p>
            <a:pPr marL="0" indent="0">
              <a:buNone/>
            </a:pPr>
            <a:r>
              <a:rPr lang="it-IT" dirty="0" smtClean="0"/>
              <a:t>Neves (2012) </a:t>
            </a:r>
            <a:r>
              <a:rPr lang="it-IT" dirty="0" err="1" smtClean="0"/>
              <a:t>describes</a:t>
            </a:r>
            <a:r>
              <a:rPr lang="it-IT" dirty="0" smtClean="0"/>
              <a:t> the </a:t>
            </a:r>
            <a:r>
              <a:rPr lang="it-IT" dirty="0" err="1" smtClean="0"/>
              <a:t>visit</a:t>
            </a:r>
            <a:r>
              <a:rPr lang="it-IT" dirty="0" smtClean="0"/>
              <a:t> of Elena </a:t>
            </a:r>
            <a:r>
              <a:rPr lang="it-IT" dirty="0" err="1" smtClean="0"/>
              <a:t>who</a:t>
            </a:r>
            <a:r>
              <a:rPr lang="it-IT" dirty="0" smtClean="0"/>
              <a:t> </a:t>
            </a:r>
            <a:r>
              <a:rPr lang="it-IT" dirty="0" err="1" smtClean="0"/>
              <a:t>was</a:t>
            </a:r>
            <a:r>
              <a:rPr lang="it-IT" dirty="0" smtClean="0"/>
              <a:t> </a:t>
            </a:r>
            <a:r>
              <a:rPr lang="it-IT" dirty="0" err="1" smtClean="0"/>
              <a:t>personally</a:t>
            </a:r>
            <a:r>
              <a:rPr lang="it-IT" dirty="0" smtClean="0"/>
              <a:t> </a:t>
            </a:r>
            <a:r>
              <a:rPr lang="it-IT" dirty="0" err="1" smtClean="0"/>
              <a:t>taken</a:t>
            </a:r>
            <a:r>
              <a:rPr lang="it-IT" dirty="0" smtClean="0"/>
              <a:t> </a:t>
            </a:r>
            <a:r>
              <a:rPr lang="it-IT" dirty="0" err="1" smtClean="0"/>
              <a:t>through</a:t>
            </a:r>
            <a:r>
              <a:rPr lang="it-IT" dirty="0" smtClean="0"/>
              <a:t> </a:t>
            </a:r>
            <a:r>
              <a:rPr lang="it-IT" dirty="0" err="1" smtClean="0"/>
              <a:t>Mantegna’s</a:t>
            </a:r>
            <a:r>
              <a:rPr lang="it-IT" dirty="0" smtClean="0"/>
              <a:t> ‘The </a:t>
            </a:r>
            <a:r>
              <a:rPr lang="it-IT" dirty="0" err="1"/>
              <a:t>L</a:t>
            </a:r>
            <a:r>
              <a:rPr lang="it-IT" dirty="0" err="1" smtClean="0"/>
              <a:t>amentation</a:t>
            </a:r>
            <a:r>
              <a:rPr lang="it-IT" dirty="0" smtClean="0"/>
              <a:t> over the Dead Christ’.</a:t>
            </a:r>
          </a:p>
          <a:p>
            <a:pPr marL="0" indent="0">
              <a:buNone/>
            </a:pPr>
            <a:r>
              <a:rPr lang="it-IT" dirty="0" err="1" smtClean="0"/>
              <a:t>After</a:t>
            </a:r>
            <a:r>
              <a:rPr lang="it-IT" dirty="0" smtClean="0"/>
              <a:t> an </a:t>
            </a:r>
            <a:r>
              <a:rPr lang="it-IT" dirty="0" err="1" smtClean="0"/>
              <a:t>initial</a:t>
            </a:r>
            <a:r>
              <a:rPr lang="it-IT" dirty="0" smtClean="0"/>
              <a:t> </a:t>
            </a:r>
            <a:r>
              <a:rPr lang="it-IT" dirty="0" err="1" smtClean="0"/>
              <a:t>tactile</a:t>
            </a:r>
            <a:r>
              <a:rPr lang="it-IT" dirty="0" smtClean="0"/>
              <a:t> </a:t>
            </a:r>
            <a:r>
              <a:rPr lang="it-IT" dirty="0" err="1" smtClean="0"/>
              <a:t>exploration</a:t>
            </a:r>
            <a:r>
              <a:rPr lang="it-IT" dirty="0" smtClean="0"/>
              <a:t> on </a:t>
            </a:r>
            <a:r>
              <a:rPr lang="it-IT" dirty="0" err="1" smtClean="0"/>
              <a:t>her</a:t>
            </a:r>
            <a:r>
              <a:rPr lang="it-IT" dirty="0" smtClean="0"/>
              <a:t> </a:t>
            </a:r>
            <a:r>
              <a:rPr lang="it-IT" dirty="0" err="1" smtClean="0"/>
              <a:t>own</a:t>
            </a:r>
            <a:r>
              <a:rPr lang="it-IT" dirty="0" smtClean="0"/>
              <a:t>, </a:t>
            </a:r>
            <a:r>
              <a:rPr lang="it-IT" dirty="0" err="1" smtClean="0"/>
              <a:t>which</a:t>
            </a:r>
            <a:r>
              <a:rPr lang="it-IT" dirty="0" smtClean="0"/>
              <a:t> </a:t>
            </a:r>
            <a:r>
              <a:rPr lang="it-IT" dirty="0" err="1" smtClean="0"/>
              <a:t>elicited</a:t>
            </a:r>
            <a:r>
              <a:rPr lang="it-IT" dirty="0" smtClean="0"/>
              <a:t> </a:t>
            </a:r>
            <a:r>
              <a:rPr lang="it-IT" dirty="0" err="1" smtClean="0"/>
              <a:t>little</a:t>
            </a:r>
            <a:r>
              <a:rPr lang="it-IT" dirty="0" smtClean="0"/>
              <a:t> </a:t>
            </a:r>
            <a:r>
              <a:rPr lang="it-IT" dirty="0" err="1" smtClean="0"/>
              <a:t>understanding</a:t>
            </a:r>
            <a:r>
              <a:rPr lang="it-IT" dirty="0" smtClean="0"/>
              <a:t>, Elena </a:t>
            </a:r>
            <a:r>
              <a:rPr lang="it-IT" dirty="0" err="1" smtClean="0"/>
              <a:t>was</a:t>
            </a:r>
            <a:r>
              <a:rPr lang="it-IT" dirty="0" smtClean="0"/>
              <a:t> </a:t>
            </a:r>
            <a:r>
              <a:rPr lang="it-IT" dirty="0" err="1" smtClean="0"/>
              <a:t>guided</a:t>
            </a:r>
            <a:r>
              <a:rPr lang="it-IT" dirty="0" smtClean="0"/>
              <a:t> </a:t>
            </a:r>
            <a:r>
              <a:rPr lang="it-IT" dirty="0" err="1" smtClean="0"/>
              <a:t>through</a:t>
            </a:r>
            <a:r>
              <a:rPr lang="it-IT" dirty="0" smtClean="0"/>
              <a:t> the </a:t>
            </a:r>
            <a:r>
              <a:rPr lang="it-IT" dirty="0" err="1" smtClean="0"/>
              <a:t>touch</a:t>
            </a:r>
            <a:r>
              <a:rPr lang="it-IT" dirty="0" smtClean="0"/>
              <a:t> tour. </a:t>
            </a:r>
            <a:r>
              <a:rPr lang="it-IT" dirty="0" err="1" smtClean="0"/>
              <a:t>Her</a:t>
            </a:r>
            <a:r>
              <a:rPr lang="it-IT" dirty="0" smtClean="0"/>
              <a:t> </a:t>
            </a:r>
            <a:r>
              <a:rPr lang="it-IT" dirty="0" err="1" smtClean="0"/>
              <a:t>hands</a:t>
            </a:r>
            <a:r>
              <a:rPr lang="it-IT" dirty="0" smtClean="0"/>
              <a:t> </a:t>
            </a:r>
            <a:r>
              <a:rPr lang="it-IT" dirty="0" err="1" smtClean="0"/>
              <a:t>were</a:t>
            </a:r>
            <a:r>
              <a:rPr lang="it-IT" dirty="0" smtClean="0"/>
              <a:t> </a:t>
            </a:r>
            <a:r>
              <a:rPr lang="it-IT" dirty="0" err="1" smtClean="0"/>
              <a:t>taken</a:t>
            </a:r>
            <a:r>
              <a:rPr lang="it-IT" dirty="0" smtClean="0"/>
              <a:t> and </a:t>
            </a:r>
            <a:r>
              <a:rPr lang="it-IT" dirty="0" err="1" smtClean="0"/>
              <a:t>guided</a:t>
            </a:r>
            <a:r>
              <a:rPr lang="it-IT" dirty="0" smtClean="0"/>
              <a:t> to </a:t>
            </a:r>
            <a:r>
              <a:rPr lang="it-IT" dirty="0" err="1" smtClean="0"/>
              <a:t>explore</a:t>
            </a:r>
            <a:r>
              <a:rPr lang="it-IT" dirty="0" smtClean="0"/>
              <a:t> the painting and ‘</a:t>
            </a:r>
            <a:r>
              <a:rPr lang="it-IT" dirty="0" err="1" smtClean="0"/>
              <a:t>her</a:t>
            </a:r>
            <a:r>
              <a:rPr lang="it-IT" dirty="0" smtClean="0"/>
              <a:t> face </a:t>
            </a:r>
            <a:r>
              <a:rPr lang="it-IT" dirty="0" err="1" smtClean="0"/>
              <a:t>lit</a:t>
            </a:r>
            <a:r>
              <a:rPr lang="it-IT" dirty="0" smtClean="0"/>
              <a:t> up’. </a:t>
            </a:r>
            <a:r>
              <a:rPr lang="it-IT" dirty="0" err="1" smtClean="0"/>
              <a:t>But</a:t>
            </a:r>
            <a:r>
              <a:rPr lang="it-IT" dirty="0" smtClean="0"/>
              <a:t> the </a:t>
            </a:r>
            <a:r>
              <a:rPr lang="it-IT" dirty="0" err="1" smtClean="0"/>
              <a:t>whole</a:t>
            </a:r>
            <a:r>
              <a:rPr lang="it-IT" dirty="0" smtClean="0"/>
              <a:t> </a:t>
            </a:r>
            <a:r>
              <a:rPr lang="it-IT" dirty="0" err="1" smtClean="0"/>
              <a:t>thing</a:t>
            </a:r>
            <a:r>
              <a:rPr lang="it-IT" dirty="0" smtClean="0"/>
              <a:t> </a:t>
            </a:r>
            <a:r>
              <a:rPr lang="it-IT" dirty="0" err="1" smtClean="0"/>
              <a:t>was</a:t>
            </a:r>
            <a:r>
              <a:rPr lang="it-IT" dirty="0" smtClean="0"/>
              <a:t> </a:t>
            </a:r>
            <a:r>
              <a:rPr lang="it-IT" dirty="0" err="1" smtClean="0"/>
              <a:t>performed</a:t>
            </a:r>
            <a:r>
              <a:rPr lang="it-IT" dirty="0" smtClean="0"/>
              <a:t> TO THE SOUND OF WORDS.</a:t>
            </a:r>
            <a:endParaRPr lang="it-IT" dirty="0"/>
          </a:p>
        </p:txBody>
      </p:sp>
    </p:spTree>
    <p:extLst>
      <p:ext uri="{BB962C8B-B14F-4D97-AF65-F5344CB8AC3E}">
        <p14:creationId xmlns:p14="http://schemas.microsoft.com/office/powerpoint/2010/main" xmlns="" val="38126470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Elena …</a:t>
            </a:r>
            <a:endParaRPr lang="it-IT" dirty="0"/>
          </a:p>
        </p:txBody>
      </p:sp>
      <p:sp>
        <p:nvSpPr>
          <p:cNvPr id="3" name="Segnaposto contenuto 2"/>
          <p:cNvSpPr>
            <a:spLocks noGrp="1"/>
          </p:cNvSpPr>
          <p:nvPr>
            <p:ph idx="1"/>
          </p:nvPr>
        </p:nvSpPr>
        <p:spPr/>
        <p:txBody>
          <a:bodyPr/>
          <a:lstStyle/>
          <a:p>
            <a:pPr marL="0" indent="0">
              <a:buNone/>
            </a:pPr>
            <a:r>
              <a:rPr lang="it-IT" dirty="0" smtClean="0"/>
              <a:t>The </a:t>
            </a:r>
            <a:r>
              <a:rPr lang="it-IT" dirty="0" err="1" smtClean="0"/>
              <a:t>picture</a:t>
            </a:r>
            <a:r>
              <a:rPr lang="it-IT" dirty="0" smtClean="0"/>
              <a:t> </a:t>
            </a:r>
            <a:r>
              <a:rPr lang="it-IT" dirty="0" err="1" smtClean="0"/>
              <a:t>only</a:t>
            </a:r>
            <a:r>
              <a:rPr lang="it-IT" dirty="0" smtClean="0"/>
              <a:t> </a:t>
            </a:r>
            <a:r>
              <a:rPr lang="it-IT" dirty="0" err="1" smtClean="0"/>
              <a:t>really</a:t>
            </a:r>
            <a:r>
              <a:rPr lang="it-IT" dirty="0" smtClean="0"/>
              <a:t> </a:t>
            </a:r>
            <a:r>
              <a:rPr lang="it-IT" dirty="0" err="1" smtClean="0"/>
              <a:t>came</a:t>
            </a:r>
            <a:r>
              <a:rPr lang="it-IT" dirty="0" smtClean="0"/>
              <a:t> to life </a:t>
            </a:r>
            <a:r>
              <a:rPr lang="it-IT" dirty="0" err="1" smtClean="0"/>
              <a:t>through</a:t>
            </a:r>
            <a:r>
              <a:rPr lang="it-IT" dirty="0" smtClean="0"/>
              <a:t> </a:t>
            </a:r>
            <a:r>
              <a:rPr lang="it-IT" dirty="0" err="1" smtClean="0"/>
              <a:t>language</a:t>
            </a:r>
            <a:r>
              <a:rPr lang="it-IT" dirty="0" smtClean="0"/>
              <a:t>. </a:t>
            </a:r>
            <a:r>
              <a:rPr lang="it-IT" dirty="0" err="1" smtClean="0"/>
              <a:t>Words</a:t>
            </a:r>
            <a:r>
              <a:rPr lang="it-IT" dirty="0" smtClean="0"/>
              <a:t> </a:t>
            </a:r>
            <a:r>
              <a:rPr lang="it-IT" dirty="0" err="1" smtClean="0"/>
              <a:t>were</a:t>
            </a:r>
            <a:r>
              <a:rPr lang="it-IT" dirty="0" smtClean="0"/>
              <a:t> </a:t>
            </a:r>
            <a:r>
              <a:rPr lang="it-IT" dirty="0" err="1" smtClean="0"/>
              <a:t>used</a:t>
            </a:r>
            <a:r>
              <a:rPr lang="it-IT" dirty="0" smtClean="0"/>
              <a:t> in </a:t>
            </a:r>
            <a:r>
              <a:rPr lang="it-IT" dirty="0" err="1" smtClean="0"/>
              <a:t>profusion</a:t>
            </a:r>
            <a:r>
              <a:rPr lang="it-IT" dirty="0" smtClean="0"/>
              <a:t>:</a:t>
            </a:r>
          </a:p>
          <a:p>
            <a:pPr marL="0" indent="0">
              <a:buNone/>
            </a:pPr>
            <a:r>
              <a:rPr lang="it-IT" dirty="0" smtClean="0"/>
              <a:t>	denotative: </a:t>
            </a:r>
            <a:r>
              <a:rPr lang="it-IT" dirty="0" err="1" smtClean="0"/>
              <a:t>size</a:t>
            </a:r>
            <a:r>
              <a:rPr lang="it-IT" dirty="0" smtClean="0"/>
              <a:t>, </a:t>
            </a:r>
            <a:r>
              <a:rPr lang="it-IT" dirty="0" err="1" smtClean="0"/>
              <a:t>shape</a:t>
            </a:r>
            <a:r>
              <a:rPr lang="it-IT" dirty="0" smtClean="0"/>
              <a:t>, location</a:t>
            </a:r>
          </a:p>
          <a:p>
            <a:pPr marL="0" indent="0">
              <a:buNone/>
            </a:pPr>
            <a:r>
              <a:rPr lang="it-IT" dirty="0"/>
              <a:t>	</a:t>
            </a:r>
            <a:r>
              <a:rPr lang="it-IT" dirty="0" err="1" smtClean="0"/>
              <a:t>technical</a:t>
            </a:r>
            <a:r>
              <a:rPr lang="it-IT" dirty="0" smtClean="0"/>
              <a:t>: style, </a:t>
            </a:r>
            <a:r>
              <a:rPr lang="it-IT" dirty="0" err="1" smtClean="0"/>
              <a:t>perspective</a:t>
            </a:r>
            <a:endParaRPr lang="it-IT" dirty="0" smtClean="0"/>
          </a:p>
          <a:p>
            <a:pPr marL="0" indent="0">
              <a:buNone/>
            </a:pPr>
            <a:r>
              <a:rPr lang="it-IT" dirty="0"/>
              <a:t>	</a:t>
            </a:r>
            <a:r>
              <a:rPr lang="it-IT" dirty="0" err="1" smtClean="0"/>
              <a:t>descriptive</a:t>
            </a:r>
            <a:r>
              <a:rPr lang="it-IT" dirty="0" smtClean="0"/>
              <a:t>: </a:t>
            </a:r>
            <a:r>
              <a:rPr lang="it-IT" dirty="0" err="1" smtClean="0"/>
              <a:t>colour</a:t>
            </a:r>
            <a:r>
              <a:rPr lang="it-IT" dirty="0" smtClean="0"/>
              <a:t>, </a:t>
            </a:r>
            <a:r>
              <a:rPr lang="it-IT" dirty="0" err="1" smtClean="0"/>
              <a:t>texture</a:t>
            </a:r>
            <a:endParaRPr lang="it-IT" dirty="0" smtClean="0"/>
          </a:p>
          <a:p>
            <a:pPr marL="0" indent="0">
              <a:buNone/>
            </a:pPr>
            <a:r>
              <a:rPr lang="it-IT" dirty="0" smtClean="0"/>
              <a:t>	emotive: culture, stories</a:t>
            </a:r>
            <a:endParaRPr lang="it-IT" dirty="0"/>
          </a:p>
        </p:txBody>
      </p:sp>
    </p:spTree>
    <p:extLst>
      <p:ext uri="{BB962C8B-B14F-4D97-AF65-F5344CB8AC3E}">
        <p14:creationId xmlns:p14="http://schemas.microsoft.com/office/powerpoint/2010/main" xmlns="" val="20727903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M</a:t>
            </a:r>
            <a:r>
              <a:rPr lang="it-IT" dirty="0" err="1" smtClean="0"/>
              <a:t>ultimodal</a:t>
            </a:r>
            <a:r>
              <a:rPr lang="it-IT" dirty="0" smtClean="0"/>
              <a:t> </a:t>
            </a:r>
            <a:r>
              <a:rPr lang="it-IT" dirty="0" err="1" smtClean="0"/>
              <a:t>approach</a:t>
            </a:r>
            <a:endParaRPr lang="it-IT" dirty="0"/>
          </a:p>
        </p:txBody>
      </p:sp>
      <p:sp>
        <p:nvSpPr>
          <p:cNvPr id="3" name="Segnaposto contenuto 2"/>
          <p:cNvSpPr>
            <a:spLocks noGrp="1"/>
          </p:cNvSpPr>
          <p:nvPr>
            <p:ph idx="1"/>
          </p:nvPr>
        </p:nvSpPr>
        <p:spPr/>
        <p:txBody>
          <a:bodyPr>
            <a:normAutofit/>
          </a:bodyPr>
          <a:lstStyle/>
          <a:p>
            <a:pPr marL="0" indent="0">
              <a:buNone/>
            </a:pPr>
            <a:r>
              <a:rPr lang="it-IT" dirty="0" err="1" smtClean="0"/>
              <a:t>This</a:t>
            </a:r>
            <a:r>
              <a:rPr lang="it-IT" dirty="0" smtClean="0"/>
              <a:t> </a:t>
            </a:r>
            <a:r>
              <a:rPr lang="it-IT" dirty="0" err="1" smtClean="0"/>
              <a:t>is</a:t>
            </a:r>
            <a:r>
              <a:rPr lang="it-IT" dirty="0" smtClean="0"/>
              <a:t> </a:t>
            </a:r>
            <a:r>
              <a:rPr lang="it-IT" dirty="0" err="1" smtClean="0"/>
              <a:t>where</a:t>
            </a:r>
            <a:r>
              <a:rPr lang="it-IT" dirty="0" smtClean="0"/>
              <a:t> AD for </a:t>
            </a:r>
            <a:r>
              <a:rPr lang="it-IT" dirty="0" err="1" smtClean="0"/>
              <a:t>museums</a:t>
            </a:r>
            <a:r>
              <a:rPr lang="it-IT" dirty="0" smtClean="0"/>
              <a:t> </a:t>
            </a:r>
            <a:r>
              <a:rPr lang="it-IT" dirty="0" err="1" smtClean="0"/>
              <a:t>differs</a:t>
            </a:r>
            <a:r>
              <a:rPr lang="it-IT" dirty="0" smtClean="0"/>
              <a:t> </a:t>
            </a:r>
            <a:r>
              <a:rPr lang="it-IT" dirty="0" err="1" smtClean="0"/>
              <a:t>greatly</a:t>
            </a:r>
            <a:r>
              <a:rPr lang="it-IT" dirty="0" smtClean="0"/>
              <a:t> from AD for </a:t>
            </a:r>
            <a:r>
              <a:rPr lang="it-IT" dirty="0" err="1" smtClean="0"/>
              <a:t>films</a:t>
            </a:r>
            <a:r>
              <a:rPr lang="it-IT" dirty="0" smtClean="0"/>
              <a:t>, etc.</a:t>
            </a:r>
          </a:p>
          <a:p>
            <a:pPr marL="0" indent="0">
              <a:buNone/>
            </a:pPr>
            <a:r>
              <a:rPr lang="it-IT" dirty="0" smtClean="0"/>
              <a:t>The </a:t>
            </a:r>
            <a:r>
              <a:rPr lang="it-IT" dirty="0" err="1" smtClean="0"/>
              <a:t>describer</a:t>
            </a:r>
            <a:r>
              <a:rPr lang="it-IT" dirty="0" smtClean="0"/>
              <a:t> </a:t>
            </a:r>
            <a:r>
              <a:rPr lang="it-IT" dirty="0" err="1" smtClean="0"/>
              <a:t>has</a:t>
            </a:r>
            <a:r>
              <a:rPr lang="it-IT" dirty="0" smtClean="0"/>
              <a:t> to </a:t>
            </a:r>
            <a:r>
              <a:rPr lang="it-IT" dirty="0" err="1" smtClean="0"/>
              <a:t>interpret</a:t>
            </a:r>
            <a:r>
              <a:rPr lang="it-IT" dirty="0" smtClean="0"/>
              <a:t>, </a:t>
            </a:r>
            <a:r>
              <a:rPr lang="it-IT" dirty="0" err="1" smtClean="0"/>
              <a:t>explicitate</a:t>
            </a:r>
            <a:r>
              <a:rPr lang="it-IT" dirty="0" smtClean="0"/>
              <a:t>, be </a:t>
            </a:r>
            <a:r>
              <a:rPr lang="it-IT" dirty="0" err="1" smtClean="0"/>
              <a:t>subjective</a:t>
            </a:r>
            <a:r>
              <a:rPr lang="it-IT" dirty="0" smtClean="0"/>
              <a:t>. </a:t>
            </a:r>
            <a:r>
              <a:rPr lang="it-IT" dirty="0" err="1" smtClean="0"/>
              <a:t>Appraisal</a:t>
            </a:r>
            <a:r>
              <a:rPr lang="it-IT" dirty="0" smtClean="0"/>
              <a:t> </a:t>
            </a:r>
            <a:r>
              <a:rPr lang="it-IT" dirty="0" err="1" smtClean="0"/>
              <a:t>comes</a:t>
            </a:r>
            <a:r>
              <a:rPr lang="it-IT" dirty="0" smtClean="0"/>
              <a:t> to the </a:t>
            </a:r>
            <a:r>
              <a:rPr lang="it-IT" dirty="0" err="1" smtClean="0"/>
              <a:t>fore</a:t>
            </a:r>
            <a:r>
              <a:rPr lang="it-IT" dirty="0" smtClean="0"/>
              <a:t>.</a:t>
            </a:r>
            <a:endParaRPr lang="it-IT" dirty="0"/>
          </a:p>
          <a:p>
            <a:pPr marL="0" indent="0">
              <a:buNone/>
            </a:pPr>
            <a:r>
              <a:rPr lang="it-IT" dirty="0" smtClean="0"/>
              <a:t>Art </a:t>
            </a:r>
            <a:r>
              <a:rPr lang="it-IT" dirty="0" err="1" smtClean="0"/>
              <a:t>is</a:t>
            </a:r>
            <a:r>
              <a:rPr lang="it-IT" dirty="0" smtClean="0"/>
              <a:t> creative and </a:t>
            </a:r>
            <a:r>
              <a:rPr lang="it-IT" dirty="0" err="1" smtClean="0"/>
              <a:t>needs</a:t>
            </a:r>
            <a:r>
              <a:rPr lang="it-IT" dirty="0" smtClean="0"/>
              <a:t> </a:t>
            </a:r>
            <a:r>
              <a:rPr lang="it-IT" dirty="0" err="1" smtClean="0"/>
              <a:t>treating</a:t>
            </a:r>
            <a:r>
              <a:rPr lang="it-IT" dirty="0" smtClean="0"/>
              <a:t> </a:t>
            </a:r>
            <a:r>
              <a:rPr lang="it-IT" dirty="0" err="1" smtClean="0"/>
              <a:t>accordingly</a:t>
            </a:r>
            <a:r>
              <a:rPr lang="it-IT" dirty="0" smtClean="0"/>
              <a:t>.</a:t>
            </a:r>
          </a:p>
          <a:p>
            <a:pPr marL="0" indent="0">
              <a:buNone/>
            </a:pPr>
            <a:r>
              <a:rPr lang="it-IT" dirty="0" smtClean="0"/>
              <a:t>The voice talent </a:t>
            </a:r>
            <a:r>
              <a:rPr lang="it-IT" dirty="0" err="1" smtClean="0"/>
              <a:t>needs</a:t>
            </a:r>
            <a:r>
              <a:rPr lang="it-IT" dirty="0" smtClean="0"/>
              <a:t> to use </a:t>
            </a:r>
            <a:r>
              <a:rPr lang="it-IT" dirty="0" err="1" smtClean="0"/>
              <a:t>tone</a:t>
            </a:r>
            <a:r>
              <a:rPr lang="it-IT" dirty="0" smtClean="0"/>
              <a:t> of voice, </a:t>
            </a:r>
            <a:r>
              <a:rPr lang="it-IT" dirty="0" err="1" smtClean="0"/>
              <a:t>rhythm</a:t>
            </a:r>
            <a:r>
              <a:rPr lang="it-IT" dirty="0" smtClean="0"/>
              <a:t>, etc. and </a:t>
            </a:r>
            <a:r>
              <a:rPr lang="it-IT" dirty="0" err="1" smtClean="0"/>
              <a:t>may</a:t>
            </a:r>
            <a:r>
              <a:rPr lang="it-IT" dirty="0" smtClean="0"/>
              <a:t> be </a:t>
            </a:r>
            <a:r>
              <a:rPr lang="it-IT" dirty="0" err="1" smtClean="0"/>
              <a:t>accompanied</a:t>
            </a:r>
            <a:r>
              <a:rPr lang="it-IT" dirty="0" smtClean="0"/>
              <a:t> by </a:t>
            </a:r>
            <a:r>
              <a:rPr lang="it-IT" dirty="0" err="1" smtClean="0"/>
              <a:t>carefully</a:t>
            </a:r>
            <a:r>
              <a:rPr lang="it-IT" dirty="0" smtClean="0"/>
              <a:t> </a:t>
            </a:r>
            <a:r>
              <a:rPr lang="it-IT" dirty="0" err="1" smtClean="0"/>
              <a:t>chosen</a:t>
            </a:r>
            <a:r>
              <a:rPr lang="it-IT" dirty="0" smtClean="0"/>
              <a:t> musical </a:t>
            </a:r>
            <a:r>
              <a:rPr lang="it-IT" dirty="0" err="1" smtClean="0"/>
              <a:t>extracts</a:t>
            </a:r>
            <a:r>
              <a:rPr lang="it-IT" dirty="0" smtClean="0"/>
              <a:t>.</a:t>
            </a:r>
            <a:endParaRPr lang="it-IT" dirty="0"/>
          </a:p>
        </p:txBody>
      </p:sp>
    </p:spTree>
    <p:extLst>
      <p:ext uri="{BB962C8B-B14F-4D97-AF65-F5344CB8AC3E}">
        <p14:creationId xmlns:p14="http://schemas.microsoft.com/office/powerpoint/2010/main" xmlns="" val="32388626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Linguistic</a:t>
            </a:r>
            <a:r>
              <a:rPr lang="it-IT" dirty="0" smtClean="0"/>
              <a:t> </a:t>
            </a:r>
            <a:r>
              <a:rPr lang="it-IT" dirty="0" err="1" smtClean="0"/>
              <a:t>compensation</a:t>
            </a:r>
            <a:endParaRPr lang="it-IT" dirty="0"/>
          </a:p>
        </p:txBody>
      </p:sp>
      <p:sp>
        <p:nvSpPr>
          <p:cNvPr id="3" name="Segnaposto contenuto 2"/>
          <p:cNvSpPr>
            <a:spLocks noGrp="1"/>
          </p:cNvSpPr>
          <p:nvPr>
            <p:ph idx="1"/>
          </p:nvPr>
        </p:nvSpPr>
        <p:spPr/>
        <p:txBody>
          <a:bodyPr/>
          <a:lstStyle/>
          <a:p>
            <a:pPr marL="0" indent="0">
              <a:buNone/>
            </a:pPr>
            <a:r>
              <a:rPr lang="it-IT" dirty="0" smtClean="0"/>
              <a:t>In the </a:t>
            </a:r>
            <a:r>
              <a:rPr lang="it-IT" dirty="0" err="1" smtClean="0"/>
              <a:t>absence</a:t>
            </a:r>
            <a:r>
              <a:rPr lang="it-IT" dirty="0" smtClean="0"/>
              <a:t> of </a:t>
            </a:r>
            <a:r>
              <a:rPr lang="it-IT" dirty="0" err="1" smtClean="0"/>
              <a:t>sight</a:t>
            </a:r>
            <a:r>
              <a:rPr lang="it-IT" dirty="0" smtClean="0"/>
              <a:t>, </a:t>
            </a:r>
            <a:r>
              <a:rPr lang="it-IT" dirty="0" err="1" smtClean="0"/>
              <a:t>speech</a:t>
            </a:r>
            <a:r>
              <a:rPr lang="it-IT" dirty="0" smtClean="0"/>
              <a:t> </a:t>
            </a:r>
            <a:r>
              <a:rPr lang="it-IT" dirty="0" err="1" smtClean="0"/>
              <a:t>is</a:t>
            </a:r>
            <a:r>
              <a:rPr lang="it-IT" dirty="0" smtClean="0"/>
              <a:t> </a:t>
            </a:r>
            <a:r>
              <a:rPr lang="it-IT" dirty="0" err="1" smtClean="0"/>
              <a:t>essential</a:t>
            </a:r>
            <a:r>
              <a:rPr lang="it-IT" dirty="0" smtClean="0"/>
              <a:t> to the </a:t>
            </a:r>
            <a:r>
              <a:rPr lang="it-IT" dirty="0" err="1" smtClean="0"/>
              <a:t>integration</a:t>
            </a:r>
            <a:r>
              <a:rPr lang="it-IT" dirty="0" smtClean="0"/>
              <a:t> of </a:t>
            </a:r>
            <a:r>
              <a:rPr lang="it-IT" dirty="0" err="1" smtClean="0"/>
              <a:t>sensory</a:t>
            </a:r>
            <a:r>
              <a:rPr lang="it-IT" dirty="0" smtClean="0"/>
              <a:t> input and </a:t>
            </a:r>
            <a:r>
              <a:rPr lang="it-IT" dirty="0" err="1" smtClean="0"/>
              <a:t>therefore</a:t>
            </a:r>
            <a:r>
              <a:rPr lang="it-IT" dirty="0" smtClean="0"/>
              <a:t> to </a:t>
            </a:r>
            <a:r>
              <a:rPr lang="it-IT" dirty="0" err="1" smtClean="0"/>
              <a:t>perception</a:t>
            </a:r>
            <a:r>
              <a:rPr lang="it-IT" dirty="0" smtClean="0"/>
              <a:t>.</a:t>
            </a:r>
          </a:p>
          <a:p>
            <a:pPr marL="0" indent="0">
              <a:buNone/>
            </a:pPr>
            <a:r>
              <a:rPr lang="it-IT" dirty="0" smtClean="0"/>
              <a:t>Speech </a:t>
            </a:r>
            <a:r>
              <a:rPr lang="it-IT" dirty="0" err="1" smtClean="0"/>
              <a:t>is</a:t>
            </a:r>
            <a:r>
              <a:rPr lang="it-IT" dirty="0" smtClean="0"/>
              <a:t> an </a:t>
            </a:r>
            <a:r>
              <a:rPr lang="it-IT" dirty="0" err="1" smtClean="0"/>
              <a:t>effective</a:t>
            </a:r>
            <a:r>
              <a:rPr lang="it-IT" dirty="0" smtClean="0"/>
              <a:t> </a:t>
            </a:r>
            <a:r>
              <a:rPr lang="it-IT" dirty="0" err="1" smtClean="0"/>
              <a:t>replacement</a:t>
            </a:r>
            <a:r>
              <a:rPr lang="it-IT" dirty="0" smtClean="0"/>
              <a:t> for </a:t>
            </a:r>
            <a:r>
              <a:rPr lang="it-IT" dirty="0" err="1" smtClean="0"/>
              <a:t>directly</a:t>
            </a:r>
            <a:r>
              <a:rPr lang="it-IT" dirty="0" smtClean="0"/>
              <a:t> </a:t>
            </a:r>
            <a:r>
              <a:rPr lang="it-IT" dirty="0" err="1" smtClean="0"/>
              <a:t>experienced</a:t>
            </a:r>
            <a:r>
              <a:rPr lang="it-IT" dirty="0" smtClean="0"/>
              <a:t> </a:t>
            </a:r>
            <a:r>
              <a:rPr lang="it-IT" dirty="0" err="1" smtClean="0"/>
              <a:t>visual</a:t>
            </a:r>
            <a:r>
              <a:rPr lang="it-IT" dirty="0" smtClean="0"/>
              <a:t> input.</a:t>
            </a:r>
          </a:p>
          <a:p>
            <a:pPr marL="0" indent="0">
              <a:buNone/>
            </a:pPr>
            <a:r>
              <a:rPr lang="it-IT" dirty="0" smtClean="0"/>
              <a:t>(</a:t>
            </a:r>
            <a:r>
              <a:rPr lang="it-IT" dirty="0" err="1" smtClean="0"/>
              <a:t>Fryer</a:t>
            </a:r>
            <a:r>
              <a:rPr lang="it-IT" dirty="0" smtClean="0"/>
              <a:t>, 2016)</a:t>
            </a:r>
            <a:endParaRPr lang="it-IT" dirty="0"/>
          </a:p>
        </p:txBody>
      </p:sp>
    </p:spTree>
    <p:extLst>
      <p:ext uri="{BB962C8B-B14F-4D97-AF65-F5344CB8AC3E}">
        <p14:creationId xmlns:p14="http://schemas.microsoft.com/office/powerpoint/2010/main" xmlns="" val="14467688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Personal </a:t>
            </a:r>
            <a:r>
              <a:rPr lang="it-IT" dirty="0" err="1" smtClean="0"/>
              <a:t>experience</a:t>
            </a:r>
            <a:endParaRPr lang="it-IT" dirty="0"/>
          </a:p>
        </p:txBody>
      </p:sp>
      <p:sp>
        <p:nvSpPr>
          <p:cNvPr id="3" name="Segnaposto contenuto 2"/>
          <p:cNvSpPr>
            <a:spLocks noGrp="1"/>
          </p:cNvSpPr>
          <p:nvPr>
            <p:ph idx="1"/>
          </p:nvPr>
        </p:nvSpPr>
        <p:spPr/>
        <p:txBody>
          <a:bodyPr/>
          <a:lstStyle/>
          <a:p>
            <a:r>
              <a:rPr lang="it-IT" dirty="0" smtClean="0"/>
              <a:t>Clara and Dwight </a:t>
            </a:r>
            <a:r>
              <a:rPr lang="it-IT" dirty="0" err="1" smtClean="0"/>
              <a:t>at</a:t>
            </a:r>
            <a:r>
              <a:rPr lang="it-IT" dirty="0" smtClean="0"/>
              <a:t> the </a:t>
            </a:r>
            <a:r>
              <a:rPr lang="it-IT" dirty="0" err="1" smtClean="0"/>
              <a:t>British</a:t>
            </a:r>
            <a:r>
              <a:rPr lang="it-IT" dirty="0" smtClean="0"/>
              <a:t> </a:t>
            </a:r>
            <a:r>
              <a:rPr lang="it-IT" dirty="0" err="1" smtClean="0"/>
              <a:t>Museum</a:t>
            </a:r>
            <a:r>
              <a:rPr lang="it-IT" dirty="0" smtClean="0"/>
              <a:t>.</a:t>
            </a:r>
            <a:endParaRPr lang="it-IT" dirty="0"/>
          </a:p>
        </p:txBody>
      </p:sp>
    </p:spTree>
    <p:extLst>
      <p:ext uri="{BB962C8B-B14F-4D97-AF65-F5344CB8AC3E}">
        <p14:creationId xmlns:p14="http://schemas.microsoft.com/office/powerpoint/2010/main" xmlns="" val="11756551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Presence</a:t>
            </a:r>
            <a:endParaRPr lang="it-IT" dirty="0"/>
          </a:p>
        </p:txBody>
      </p:sp>
      <p:sp>
        <p:nvSpPr>
          <p:cNvPr id="3" name="Segnaposto contenuto 2"/>
          <p:cNvSpPr>
            <a:spLocks noGrp="1"/>
          </p:cNvSpPr>
          <p:nvPr>
            <p:ph idx="1"/>
          </p:nvPr>
        </p:nvSpPr>
        <p:spPr/>
        <p:txBody>
          <a:bodyPr/>
          <a:lstStyle/>
          <a:p>
            <a:pPr marL="0" indent="0">
              <a:buNone/>
            </a:pPr>
            <a:r>
              <a:rPr lang="it-IT" dirty="0" smtClean="0"/>
              <a:t>AD </a:t>
            </a:r>
            <a:r>
              <a:rPr lang="it-IT" dirty="0" err="1" smtClean="0"/>
              <a:t>users</a:t>
            </a:r>
            <a:r>
              <a:rPr lang="it-IT" dirty="0" smtClean="0"/>
              <a:t> report a strong </a:t>
            </a:r>
            <a:r>
              <a:rPr lang="it-IT" dirty="0" err="1" smtClean="0"/>
              <a:t>sense</a:t>
            </a:r>
            <a:r>
              <a:rPr lang="it-IT" dirty="0" smtClean="0"/>
              <a:t> of ‘</a:t>
            </a:r>
            <a:r>
              <a:rPr lang="it-IT" dirty="0" err="1" smtClean="0"/>
              <a:t>presence</a:t>
            </a:r>
            <a:r>
              <a:rPr lang="it-IT" dirty="0" smtClean="0"/>
              <a:t>’, </a:t>
            </a:r>
            <a:r>
              <a:rPr lang="it-IT" dirty="0" err="1" smtClean="0"/>
              <a:t>even</a:t>
            </a:r>
            <a:r>
              <a:rPr lang="it-IT" dirty="0" smtClean="0"/>
              <a:t> </a:t>
            </a:r>
            <a:r>
              <a:rPr lang="it-IT" dirty="0" err="1" smtClean="0"/>
              <a:t>through</a:t>
            </a:r>
            <a:r>
              <a:rPr lang="it-IT" dirty="0" smtClean="0"/>
              <a:t> a single </a:t>
            </a:r>
            <a:r>
              <a:rPr lang="it-IT" dirty="0" err="1" smtClean="0"/>
              <a:t>auditory</a:t>
            </a:r>
            <a:r>
              <a:rPr lang="it-IT" dirty="0" smtClean="0"/>
              <a:t> </a:t>
            </a:r>
            <a:r>
              <a:rPr lang="it-IT" dirty="0" err="1" smtClean="0"/>
              <a:t>channel</a:t>
            </a:r>
            <a:endParaRPr lang="it-IT" dirty="0" smtClean="0"/>
          </a:p>
          <a:p>
            <a:pPr marL="0" indent="0">
              <a:buNone/>
            </a:pPr>
            <a:endParaRPr lang="it-IT" dirty="0"/>
          </a:p>
          <a:p>
            <a:pPr marL="0" indent="0">
              <a:buNone/>
            </a:pPr>
            <a:r>
              <a:rPr lang="it-IT" dirty="0" smtClean="0"/>
              <a:t>Language can </a:t>
            </a:r>
            <a:r>
              <a:rPr lang="it-IT" dirty="0" err="1" smtClean="0"/>
              <a:t>convey</a:t>
            </a:r>
            <a:r>
              <a:rPr lang="it-IT" dirty="0" smtClean="0"/>
              <a:t> </a:t>
            </a:r>
            <a:r>
              <a:rPr lang="it-IT" dirty="0" err="1" smtClean="0"/>
              <a:t>all</a:t>
            </a:r>
            <a:r>
              <a:rPr lang="it-IT" dirty="0" smtClean="0"/>
              <a:t> </a:t>
            </a:r>
            <a:r>
              <a:rPr lang="it-IT" dirty="0" err="1" smtClean="0"/>
              <a:t>necessary</a:t>
            </a:r>
            <a:r>
              <a:rPr lang="it-IT" dirty="0" smtClean="0"/>
              <a:t> </a:t>
            </a:r>
            <a:r>
              <a:rPr lang="it-IT" dirty="0" err="1" smtClean="0"/>
              <a:t>meaning</a:t>
            </a:r>
            <a:endParaRPr lang="it-IT" dirty="0" smtClean="0"/>
          </a:p>
          <a:p>
            <a:pPr marL="0" indent="0">
              <a:buNone/>
            </a:pPr>
            <a:r>
              <a:rPr lang="it-IT" dirty="0" smtClean="0"/>
              <a:t>(</a:t>
            </a:r>
            <a:r>
              <a:rPr lang="it-IT" dirty="0" err="1" smtClean="0"/>
              <a:t>Milligan</a:t>
            </a:r>
            <a:r>
              <a:rPr lang="it-IT" dirty="0" smtClean="0"/>
              <a:t>, 1995)</a:t>
            </a:r>
            <a:endParaRPr lang="it-IT" dirty="0"/>
          </a:p>
        </p:txBody>
      </p:sp>
    </p:spTree>
    <p:extLst>
      <p:ext uri="{BB962C8B-B14F-4D97-AF65-F5344CB8AC3E}">
        <p14:creationId xmlns:p14="http://schemas.microsoft.com/office/powerpoint/2010/main" xmlns="" val="2831833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Bleak</a:t>
            </a:r>
            <a:r>
              <a:rPr lang="it-IT" dirty="0" smtClean="0"/>
              <a:t> House</a:t>
            </a:r>
            <a:endParaRPr lang="it-IT" dirty="0"/>
          </a:p>
        </p:txBody>
      </p:sp>
      <p:sp>
        <p:nvSpPr>
          <p:cNvPr id="3" name="Segnaposto contenuto 2"/>
          <p:cNvSpPr>
            <a:spLocks noGrp="1"/>
          </p:cNvSpPr>
          <p:nvPr>
            <p:ph idx="1"/>
          </p:nvPr>
        </p:nvSpPr>
        <p:spPr/>
        <p:txBody>
          <a:bodyPr/>
          <a:lstStyle/>
          <a:p>
            <a:endParaRPr lang="it-IT"/>
          </a:p>
        </p:txBody>
      </p:sp>
    </p:spTree>
    <p:extLst>
      <p:ext uri="{BB962C8B-B14F-4D97-AF65-F5344CB8AC3E}">
        <p14:creationId xmlns:p14="http://schemas.microsoft.com/office/powerpoint/2010/main" xmlns="" val="44624686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smtClean="0"/>
              <a:t>Paintings</a:t>
            </a:r>
            <a:r>
              <a:rPr lang="it-IT" dirty="0" smtClean="0"/>
              <a:t/>
            </a:r>
            <a:br>
              <a:rPr lang="it-IT" dirty="0" smtClean="0"/>
            </a:br>
            <a:endParaRPr lang="it-IT" dirty="0"/>
          </a:p>
        </p:txBody>
      </p:sp>
      <p:sp>
        <p:nvSpPr>
          <p:cNvPr id="3" name="Segnaposto contenuto 2"/>
          <p:cNvSpPr>
            <a:spLocks noGrp="1"/>
          </p:cNvSpPr>
          <p:nvPr>
            <p:ph idx="1"/>
          </p:nvPr>
        </p:nvSpPr>
        <p:spPr/>
        <p:txBody>
          <a:bodyPr>
            <a:normAutofit fontScale="77500" lnSpcReduction="20000"/>
          </a:bodyPr>
          <a:lstStyle/>
          <a:p>
            <a:pPr marL="0" indent="0">
              <a:buNone/>
            </a:pPr>
            <a:r>
              <a:rPr lang="it-IT" dirty="0"/>
              <a:t>Neves </a:t>
            </a:r>
            <a:r>
              <a:rPr lang="it-IT" dirty="0" err="1"/>
              <a:t>asks</a:t>
            </a:r>
            <a:r>
              <a:rPr lang="it-IT" dirty="0"/>
              <a:t> the </a:t>
            </a:r>
            <a:r>
              <a:rPr lang="it-IT" dirty="0" err="1" smtClean="0"/>
              <a:t>question</a:t>
            </a:r>
            <a:r>
              <a:rPr lang="it-IT" dirty="0" smtClean="0"/>
              <a:t>:</a:t>
            </a:r>
          </a:p>
          <a:p>
            <a:pPr marL="0" indent="0">
              <a:buNone/>
            </a:pPr>
            <a:r>
              <a:rPr lang="it-IT" dirty="0" err="1" smtClean="0"/>
              <a:t>Why</a:t>
            </a:r>
            <a:r>
              <a:rPr lang="it-IT" dirty="0" smtClean="0"/>
              <a:t> </a:t>
            </a:r>
            <a:r>
              <a:rPr lang="it-IT" dirty="0" err="1" smtClean="0"/>
              <a:t>would</a:t>
            </a:r>
            <a:r>
              <a:rPr lang="it-IT" dirty="0" smtClean="0"/>
              <a:t> a </a:t>
            </a:r>
            <a:r>
              <a:rPr lang="it-IT" dirty="0" err="1" smtClean="0"/>
              <a:t>blind</a:t>
            </a:r>
            <a:r>
              <a:rPr lang="it-IT" dirty="0" smtClean="0"/>
              <a:t> </a:t>
            </a:r>
            <a:r>
              <a:rPr lang="it-IT" dirty="0" err="1" smtClean="0"/>
              <a:t>person</a:t>
            </a:r>
            <a:r>
              <a:rPr lang="it-IT" dirty="0" smtClean="0"/>
              <a:t> </a:t>
            </a:r>
            <a:r>
              <a:rPr lang="it-IT" dirty="0" err="1" smtClean="0"/>
              <a:t>want</a:t>
            </a:r>
            <a:r>
              <a:rPr lang="it-IT" dirty="0" smtClean="0"/>
              <a:t> to </a:t>
            </a:r>
            <a:r>
              <a:rPr lang="it-IT" dirty="0" err="1" smtClean="0"/>
              <a:t>visit</a:t>
            </a:r>
            <a:r>
              <a:rPr lang="it-IT" dirty="0" smtClean="0"/>
              <a:t> an art </a:t>
            </a:r>
            <a:r>
              <a:rPr lang="it-IT" dirty="0" err="1" smtClean="0"/>
              <a:t>gallery</a:t>
            </a:r>
            <a:r>
              <a:rPr lang="it-IT" dirty="0" smtClean="0"/>
              <a:t>? Are </a:t>
            </a:r>
            <a:r>
              <a:rPr lang="it-IT" dirty="0" err="1" smtClean="0"/>
              <a:t>they</a:t>
            </a:r>
            <a:r>
              <a:rPr lang="it-IT" dirty="0" smtClean="0"/>
              <a:t> </a:t>
            </a:r>
            <a:r>
              <a:rPr lang="it-IT" dirty="0" err="1" smtClean="0"/>
              <a:t>interested</a:t>
            </a:r>
            <a:r>
              <a:rPr lang="it-IT" dirty="0" smtClean="0"/>
              <a:t>? </a:t>
            </a:r>
            <a:r>
              <a:rPr lang="it-IT" dirty="0" err="1" smtClean="0"/>
              <a:t>What</a:t>
            </a:r>
            <a:r>
              <a:rPr lang="it-IT" dirty="0" smtClean="0"/>
              <a:t> do </a:t>
            </a:r>
            <a:r>
              <a:rPr lang="it-IT" dirty="0" err="1" smtClean="0"/>
              <a:t>they</a:t>
            </a:r>
            <a:r>
              <a:rPr lang="it-IT" dirty="0" smtClean="0"/>
              <a:t> </a:t>
            </a:r>
            <a:r>
              <a:rPr lang="it-IT" dirty="0" err="1" smtClean="0"/>
              <a:t>cost</a:t>
            </a:r>
            <a:r>
              <a:rPr lang="it-IT" dirty="0" smtClean="0"/>
              <a:t>?</a:t>
            </a:r>
          </a:p>
          <a:p>
            <a:endParaRPr lang="it-IT" dirty="0"/>
          </a:p>
          <a:p>
            <a:pPr marL="0" indent="0">
              <a:buNone/>
            </a:pPr>
            <a:r>
              <a:rPr lang="it-IT" dirty="0" smtClean="0"/>
              <a:t>« a </a:t>
            </a:r>
            <a:r>
              <a:rPr lang="it-IT" dirty="0" err="1" smtClean="0"/>
              <a:t>visually</a:t>
            </a:r>
            <a:r>
              <a:rPr lang="it-IT" dirty="0" smtClean="0"/>
              <a:t> </a:t>
            </a:r>
            <a:r>
              <a:rPr lang="it-IT" dirty="0" err="1" smtClean="0"/>
              <a:t>impaired</a:t>
            </a:r>
            <a:r>
              <a:rPr lang="it-IT" dirty="0" smtClean="0"/>
              <a:t> </a:t>
            </a:r>
            <a:r>
              <a:rPr lang="it-IT" dirty="0" err="1" smtClean="0"/>
              <a:t>person</a:t>
            </a:r>
            <a:r>
              <a:rPr lang="it-IT" dirty="0" smtClean="0"/>
              <a:t> </a:t>
            </a:r>
            <a:r>
              <a:rPr lang="it-IT" dirty="0" err="1" smtClean="0"/>
              <a:t>hopes</a:t>
            </a:r>
            <a:r>
              <a:rPr lang="it-IT" dirty="0" smtClean="0"/>
              <a:t> to </a:t>
            </a:r>
            <a:r>
              <a:rPr lang="it-IT" dirty="0" err="1" smtClean="0"/>
              <a:t>leave</a:t>
            </a:r>
            <a:r>
              <a:rPr lang="it-IT" dirty="0" smtClean="0"/>
              <a:t> the </a:t>
            </a:r>
            <a:r>
              <a:rPr lang="it-IT" dirty="0" err="1" smtClean="0"/>
              <a:t>museum</a:t>
            </a:r>
            <a:r>
              <a:rPr lang="it-IT" dirty="0" smtClean="0"/>
              <a:t> </a:t>
            </a:r>
            <a:r>
              <a:rPr lang="it-IT" dirty="0" err="1" smtClean="0"/>
              <a:t>fully</a:t>
            </a:r>
            <a:r>
              <a:rPr lang="it-IT" dirty="0" smtClean="0"/>
              <a:t> </a:t>
            </a:r>
            <a:r>
              <a:rPr lang="it-IT" dirty="0" err="1" smtClean="0"/>
              <a:t>enriched</a:t>
            </a:r>
            <a:r>
              <a:rPr lang="it-IT" dirty="0" smtClean="0"/>
              <a:t> by the </a:t>
            </a:r>
            <a:r>
              <a:rPr lang="it-IT" dirty="0" err="1" smtClean="0"/>
              <a:t>experience</a:t>
            </a:r>
            <a:r>
              <a:rPr lang="it-IT" dirty="0" smtClean="0"/>
              <a:t>.</a:t>
            </a:r>
          </a:p>
          <a:p>
            <a:pPr marL="0" indent="0">
              <a:buNone/>
            </a:pPr>
            <a:r>
              <a:rPr lang="it-IT" dirty="0" smtClean="0"/>
              <a:t>By </a:t>
            </a:r>
            <a:r>
              <a:rPr lang="it-IT" dirty="0" err="1" smtClean="0"/>
              <a:t>using</a:t>
            </a:r>
            <a:r>
              <a:rPr lang="it-IT" dirty="0" smtClean="0"/>
              <a:t> </a:t>
            </a:r>
            <a:r>
              <a:rPr lang="it-IT" dirty="0" err="1" smtClean="0"/>
              <a:t>vivid</a:t>
            </a:r>
            <a:r>
              <a:rPr lang="it-IT" dirty="0" smtClean="0"/>
              <a:t> </a:t>
            </a:r>
            <a:r>
              <a:rPr lang="it-IT" dirty="0" err="1" smtClean="0"/>
              <a:t>description</a:t>
            </a:r>
            <a:r>
              <a:rPr lang="it-IT" dirty="0" smtClean="0"/>
              <a:t> … </a:t>
            </a:r>
            <a:r>
              <a:rPr lang="it-IT" dirty="0" err="1" smtClean="0"/>
              <a:t>they</a:t>
            </a:r>
            <a:r>
              <a:rPr lang="it-IT" dirty="0" smtClean="0"/>
              <a:t> are </a:t>
            </a:r>
            <a:r>
              <a:rPr lang="it-IT" dirty="0" err="1" smtClean="0"/>
              <a:t>able</a:t>
            </a:r>
            <a:r>
              <a:rPr lang="it-IT" dirty="0" smtClean="0"/>
              <a:t> to </a:t>
            </a:r>
            <a:r>
              <a:rPr lang="it-IT" dirty="0" err="1" smtClean="0"/>
              <a:t>give</a:t>
            </a:r>
            <a:r>
              <a:rPr lang="it-IT" dirty="0" smtClean="0"/>
              <a:t> me a </a:t>
            </a:r>
            <a:r>
              <a:rPr lang="it-IT" dirty="0" err="1" smtClean="0"/>
              <a:t>greater</a:t>
            </a:r>
            <a:r>
              <a:rPr lang="it-IT" dirty="0" smtClean="0"/>
              <a:t> </a:t>
            </a:r>
            <a:r>
              <a:rPr lang="it-IT" dirty="0" err="1" smtClean="0"/>
              <a:t>level</a:t>
            </a:r>
            <a:r>
              <a:rPr lang="it-IT" dirty="0" smtClean="0"/>
              <a:t> of </a:t>
            </a:r>
            <a:r>
              <a:rPr lang="it-IT" dirty="0" err="1" smtClean="0"/>
              <a:t>access</a:t>
            </a:r>
            <a:r>
              <a:rPr lang="it-IT" dirty="0" smtClean="0"/>
              <a:t> </a:t>
            </a:r>
            <a:r>
              <a:rPr lang="it-IT" dirty="0" err="1" smtClean="0"/>
              <a:t>than</a:t>
            </a:r>
            <a:r>
              <a:rPr lang="it-IT" dirty="0" smtClean="0"/>
              <a:t> </a:t>
            </a:r>
            <a:r>
              <a:rPr lang="it-IT" dirty="0" err="1" smtClean="0"/>
              <a:t>they</a:t>
            </a:r>
            <a:r>
              <a:rPr lang="it-IT" dirty="0" smtClean="0"/>
              <a:t> </a:t>
            </a:r>
            <a:r>
              <a:rPr lang="it-IT" dirty="0" err="1" smtClean="0"/>
              <a:t>would</a:t>
            </a:r>
            <a:r>
              <a:rPr lang="it-IT" dirty="0" smtClean="0"/>
              <a:t> to </a:t>
            </a:r>
            <a:r>
              <a:rPr lang="it-IT" dirty="0" err="1" smtClean="0"/>
              <a:t>many</a:t>
            </a:r>
            <a:r>
              <a:rPr lang="it-IT" dirty="0" smtClean="0"/>
              <a:t> </a:t>
            </a:r>
            <a:r>
              <a:rPr lang="it-IT" dirty="0" err="1" smtClean="0"/>
              <a:t>researchers</a:t>
            </a:r>
            <a:r>
              <a:rPr lang="it-IT" dirty="0" smtClean="0"/>
              <a:t> with </a:t>
            </a:r>
            <a:r>
              <a:rPr lang="it-IT" dirty="0" err="1" smtClean="0"/>
              <a:t>sight</a:t>
            </a:r>
            <a:r>
              <a:rPr lang="it-IT" dirty="0" smtClean="0"/>
              <a:t>»</a:t>
            </a:r>
          </a:p>
          <a:p>
            <a:pPr marL="0" indent="0">
              <a:buNone/>
            </a:pPr>
            <a:r>
              <a:rPr lang="it-IT" dirty="0" smtClean="0"/>
              <a:t>(Smith, 2003)</a:t>
            </a:r>
          </a:p>
          <a:p>
            <a:pPr marL="0" indent="0">
              <a:buNone/>
            </a:pPr>
            <a:endParaRPr lang="it-IT" dirty="0" smtClean="0"/>
          </a:p>
          <a:p>
            <a:pPr marL="0" indent="0">
              <a:buNone/>
            </a:pPr>
            <a:r>
              <a:rPr lang="it-IT" dirty="0" smtClean="0"/>
              <a:t>BUT ‘</a:t>
            </a:r>
            <a:r>
              <a:rPr lang="it-IT" dirty="0" err="1" smtClean="0"/>
              <a:t>Nothing</a:t>
            </a:r>
            <a:r>
              <a:rPr lang="it-IT" dirty="0" smtClean="0"/>
              <a:t> </a:t>
            </a:r>
            <a:r>
              <a:rPr lang="it-IT" dirty="0" err="1" smtClean="0"/>
              <a:t>about</a:t>
            </a:r>
            <a:r>
              <a:rPr lang="it-IT" dirty="0" smtClean="0"/>
              <a:t> </a:t>
            </a:r>
            <a:r>
              <a:rPr lang="it-IT" dirty="0" err="1" smtClean="0"/>
              <a:t>us</a:t>
            </a:r>
            <a:r>
              <a:rPr lang="it-IT" dirty="0" smtClean="0"/>
              <a:t> </a:t>
            </a:r>
            <a:r>
              <a:rPr lang="it-IT" dirty="0" err="1" smtClean="0"/>
              <a:t>without</a:t>
            </a:r>
            <a:r>
              <a:rPr lang="it-IT" dirty="0" smtClean="0"/>
              <a:t> </a:t>
            </a:r>
            <a:r>
              <a:rPr lang="it-IT" dirty="0" err="1" smtClean="0"/>
              <a:t>us</a:t>
            </a:r>
            <a:r>
              <a:rPr lang="it-IT" dirty="0" smtClean="0"/>
              <a:t>’</a:t>
            </a:r>
            <a:endParaRPr lang="it-IT" dirty="0"/>
          </a:p>
        </p:txBody>
      </p:sp>
    </p:spTree>
    <p:extLst>
      <p:ext uri="{BB962C8B-B14F-4D97-AF65-F5344CB8AC3E}">
        <p14:creationId xmlns:p14="http://schemas.microsoft.com/office/powerpoint/2010/main" xmlns="" val="65222928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Painting:  Max Schmitt In a Single Scull."/>
          <p:cNvPicPr/>
          <p:nvPr/>
        </p:nvPicPr>
        <p:blipFill>
          <a:blip r:embed="rId2" cstate="print"/>
          <a:srcRect/>
          <a:stretch>
            <a:fillRect/>
          </a:stretch>
        </p:blipFill>
        <p:spPr bwMode="auto">
          <a:xfrm>
            <a:off x="2123728" y="1124744"/>
            <a:ext cx="5112568" cy="4608512"/>
          </a:xfrm>
          <a:prstGeom prst="rect">
            <a:avLst/>
          </a:prstGeom>
          <a:noFill/>
          <a:ln w="9525">
            <a:noFill/>
            <a:miter lim="800000"/>
            <a:headEnd/>
            <a:tailEnd/>
          </a:ln>
        </p:spPr>
      </p:pic>
    </p:spTree>
    <p:extLst>
      <p:ext uri="{BB962C8B-B14F-4D97-AF65-F5344CB8AC3E}">
        <p14:creationId xmlns:p14="http://schemas.microsoft.com/office/powerpoint/2010/main" xmlns="" val="178828005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Audio </a:t>
            </a:r>
            <a:r>
              <a:rPr lang="it-IT" dirty="0" err="1" smtClean="0"/>
              <a:t>descriptions</a:t>
            </a:r>
            <a:r>
              <a:rPr lang="it-IT" dirty="0" smtClean="0"/>
              <a:t> of </a:t>
            </a:r>
            <a:r>
              <a:rPr lang="it-IT" dirty="0" err="1" smtClean="0"/>
              <a:t>paintings</a:t>
            </a:r>
            <a:endParaRPr lang="it-IT" dirty="0"/>
          </a:p>
        </p:txBody>
      </p:sp>
      <p:sp>
        <p:nvSpPr>
          <p:cNvPr id="3" name="Segnaposto contenuto 2"/>
          <p:cNvSpPr>
            <a:spLocks noGrp="1"/>
          </p:cNvSpPr>
          <p:nvPr>
            <p:ph idx="1"/>
          </p:nvPr>
        </p:nvSpPr>
        <p:spPr/>
        <p:txBody>
          <a:bodyPr/>
          <a:lstStyle/>
          <a:p>
            <a:r>
              <a:rPr lang="en-US" dirty="0" smtClean="0"/>
              <a:t>Robert </a:t>
            </a:r>
            <a:r>
              <a:rPr lang="en-US" dirty="0"/>
              <a:t>Sutter used to offer his unique descriptions via a local Radio Reading Service, which go beyond commentary and facts. </a:t>
            </a:r>
            <a:endParaRPr lang="it-IT" dirty="0"/>
          </a:p>
        </p:txBody>
      </p:sp>
    </p:spTree>
    <p:extLst>
      <p:ext uri="{BB962C8B-B14F-4D97-AF65-F5344CB8AC3E}">
        <p14:creationId xmlns:p14="http://schemas.microsoft.com/office/powerpoint/2010/main" xmlns="" val="369866732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a:t>Max Schmitt In a Single Scull</a:t>
            </a:r>
            <a:endParaRPr lang="it-IT" dirty="0"/>
          </a:p>
        </p:txBody>
      </p:sp>
      <p:sp>
        <p:nvSpPr>
          <p:cNvPr id="3" name="Segnaposto contenuto 2"/>
          <p:cNvSpPr>
            <a:spLocks noGrp="1"/>
          </p:cNvSpPr>
          <p:nvPr>
            <p:ph idx="1"/>
          </p:nvPr>
        </p:nvSpPr>
        <p:spPr/>
        <p:txBody>
          <a:bodyPr>
            <a:normAutofit fontScale="92500" lnSpcReduction="10000"/>
          </a:bodyPr>
          <a:lstStyle/>
          <a:p>
            <a:r>
              <a:rPr lang="en-US" dirty="0"/>
              <a:t>In this painting a warm russet light suffuses the Autumn scene and tells us that it is late afternoon.  The low angle of the afternoon sun makes the ripples on the water from the barely moving shell, large in the foreground, contrast with the mirror-like surface of the river.  A few trees clothed in their fall colors grow out of a jut of land on the left bank of the river downstream behind Schmitt's boat and cast their reflections in perfect symmetry on the mirror of the river's still surface.</a:t>
            </a:r>
            <a:endParaRPr lang="it-IT" dirty="0"/>
          </a:p>
          <a:p>
            <a:endParaRPr lang="it-IT" dirty="0"/>
          </a:p>
        </p:txBody>
      </p:sp>
    </p:spTree>
    <p:extLst>
      <p:ext uri="{BB962C8B-B14F-4D97-AF65-F5344CB8AC3E}">
        <p14:creationId xmlns:p14="http://schemas.microsoft.com/office/powerpoint/2010/main" xmlns="" val="101299932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Describing</a:t>
            </a:r>
            <a:r>
              <a:rPr lang="it-IT" dirty="0" smtClean="0"/>
              <a:t> art</a:t>
            </a:r>
            <a:endParaRPr lang="it-IT" dirty="0"/>
          </a:p>
        </p:txBody>
      </p:sp>
      <p:sp>
        <p:nvSpPr>
          <p:cNvPr id="3" name="Segnaposto contenuto 2"/>
          <p:cNvSpPr>
            <a:spLocks noGrp="1"/>
          </p:cNvSpPr>
          <p:nvPr>
            <p:ph idx="1"/>
          </p:nvPr>
        </p:nvSpPr>
        <p:spPr/>
        <p:txBody>
          <a:bodyPr/>
          <a:lstStyle/>
          <a:p>
            <a:pPr marL="0" indent="0">
              <a:buNone/>
            </a:pPr>
            <a:r>
              <a:rPr lang="it-IT" dirty="0" smtClean="0"/>
              <a:t>Visual </a:t>
            </a:r>
            <a:r>
              <a:rPr lang="it-IT" dirty="0" err="1" smtClean="0"/>
              <a:t>intensity</a:t>
            </a:r>
            <a:endParaRPr lang="it-IT" dirty="0" smtClean="0"/>
          </a:p>
          <a:p>
            <a:pPr marL="0" indent="0">
              <a:buNone/>
            </a:pPr>
            <a:r>
              <a:rPr lang="it-IT" dirty="0" smtClean="0"/>
              <a:t>Narrative </a:t>
            </a:r>
            <a:r>
              <a:rPr lang="it-IT" dirty="0"/>
              <a:t>of the work of </a:t>
            </a:r>
            <a:r>
              <a:rPr lang="it-IT" dirty="0" smtClean="0"/>
              <a:t>art</a:t>
            </a:r>
          </a:p>
          <a:p>
            <a:pPr marL="0" indent="0">
              <a:buNone/>
            </a:pPr>
            <a:r>
              <a:rPr lang="it-IT" dirty="0" smtClean="0"/>
              <a:t>Clear </a:t>
            </a:r>
            <a:r>
              <a:rPr lang="it-IT" dirty="0" err="1" smtClean="0"/>
              <a:t>signs</a:t>
            </a:r>
            <a:r>
              <a:rPr lang="it-IT" dirty="0" smtClean="0"/>
              <a:t> (Rembrandt)</a:t>
            </a:r>
          </a:p>
          <a:p>
            <a:pPr marL="0" indent="0">
              <a:buNone/>
            </a:pPr>
            <a:r>
              <a:rPr lang="it-IT" dirty="0" err="1" smtClean="0"/>
              <a:t>Ambivalent</a:t>
            </a:r>
            <a:r>
              <a:rPr lang="it-IT" dirty="0" smtClean="0"/>
              <a:t> </a:t>
            </a:r>
            <a:r>
              <a:rPr lang="it-IT" dirty="0" err="1" smtClean="0"/>
              <a:t>signs</a:t>
            </a:r>
            <a:r>
              <a:rPr lang="it-IT" dirty="0" smtClean="0"/>
              <a:t> (</a:t>
            </a:r>
            <a:r>
              <a:rPr lang="it-IT" dirty="0" err="1" smtClean="0"/>
              <a:t>Dalì</a:t>
            </a:r>
            <a:r>
              <a:rPr lang="it-IT" dirty="0" smtClean="0"/>
              <a:t>)</a:t>
            </a:r>
          </a:p>
        </p:txBody>
      </p:sp>
    </p:spTree>
    <p:extLst>
      <p:ext uri="{BB962C8B-B14F-4D97-AF65-F5344CB8AC3E}">
        <p14:creationId xmlns:p14="http://schemas.microsoft.com/office/powerpoint/2010/main" xmlns="" val="32714807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smtClean="0"/>
              <a:t>What</a:t>
            </a:r>
            <a:r>
              <a:rPr lang="it-IT" dirty="0" smtClean="0"/>
              <a:t> can be </a:t>
            </a:r>
            <a:r>
              <a:rPr lang="it-IT" dirty="0" err="1" smtClean="0"/>
              <a:t>translated</a:t>
            </a:r>
            <a:r>
              <a:rPr lang="it-IT" dirty="0" smtClean="0"/>
              <a:t> </a:t>
            </a:r>
            <a:r>
              <a:rPr lang="it-IT" dirty="0" err="1" smtClean="0"/>
              <a:t>into</a:t>
            </a:r>
            <a:r>
              <a:rPr lang="it-IT" dirty="0" smtClean="0"/>
              <a:t> </a:t>
            </a:r>
            <a:r>
              <a:rPr lang="it-IT" dirty="0" err="1" smtClean="0"/>
              <a:t>words</a:t>
            </a:r>
            <a:r>
              <a:rPr lang="it-IT" dirty="0" smtClean="0"/>
              <a:t>?</a:t>
            </a:r>
            <a:br>
              <a:rPr lang="it-IT" dirty="0" smtClean="0"/>
            </a:br>
            <a:r>
              <a:rPr lang="it-IT" dirty="0" smtClean="0"/>
              <a:t>De </a:t>
            </a:r>
            <a:r>
              <a:rPr lang="it-IT" dirty="0" err="1" smtClean="0"/>
              <a:t>Coster</a:t>
            </a:r>
            <a:r>
              <a:rPr lang="it-IT" dirty="0" smtClean="0"/>
              <a:t> </a:t>
            </a:r>
            <a:endParaRPr lang="it-IT" dirty="0"/>
          </a:p>
        </p:txBody>
      </p:sp>
      <p:sp>
        <p:nvSpPr>
          <p:cNvPr id="3" name="Segnaposto contenuto 2"/>
          <p:cNvSpPr>
            <a:spLocks noGrp="1"/>
          </p:cNvSpPr>
          <p:nvPr>
            <p:ph idx="1"/>
          </p:nvPr>
        </p:nvSpPr>
        <p:spPr/>
        <p:txBody>
          <a:bodyPr>
            <a:normAutofit lnSpcReduction="10000"/>
          </a:bodyPr>
          <a:lstStyle/>
          <a:p>
            <a:r>
              <a:rPr lang="it-IT" dirty="0" err="1" smtClean="0"/>
              <a:t>Dimensions</a:t>
            </a:r>
            <a:r>
              <a:rPr lang="it-IT" dirty="0" smtClean="0"/>
              <a:t>, </a:t>
            </a:r>
            <a:r>
              <a:rPr lang="it-IT" dirty="0" err="1" smtClean="0"/>
              <a:t>spatial</a:t>
            </a:r>
            <a:r>
              <a:rPr lang="it-IT" dirty="0" smtClean="0"/>
              <a:t> </a:t>
            </a:r>
            <a:r>
              <a:rPr lang="it-IT" dirty="0" err="1" smtClean="0"/>
              <a:t>structure</a:t>
            </a:r>
            <a:r>
              <a:rPr lang="it-IT" dirty="0" smtClean="0"/>
              <a:t>, narrative of </a:t>
            </a:r>
            <a:r>
              <a:rPr lang="it-IT" dirty="0" err="1" smtClean="0"/>
              <a:t>clear</a:t>
            </a:r>
            <a:r>
              <a:rPr lang="it-IT" dirty="0" smtClean="0"/>
              <a:t> </a:t>
            </a:r>
            <a:r>
              <a:rPr lang="it-IT" dirty="0" err="1" smtClean="0"/>
              <a:t>signs</a:t>
            </a:r>
            <a:r>
              <a:rPr lang="it-IT" dirty="0" smtClean="0"/>
              <a:t>, ‘</a:t>
            </a:r>
            <a:r>
              <a:rPr lang="it-IT" dirty="0" err="1" smtClean="0"/>
              <a:t>meanings</a:t>
            </a:r>
            <a:r>
              <a:rPr lang="it-IT" dirty="0" smtClean="0"/>
              <a:t>’ of </a:t>
            </a:r>
            <a:r>
              <a:rPr lang="it-IT" dirty="0" err="1" smtClean="0"/>
              <a:t>ambivalent</a:t>
            </a:r>
            <a:r>
              <a:rPr lang="it-IT" dirty="0" smtClean="0"/>
              <a:t> </a:t>
            </a:r>
            <a:r>
              <a:rPr lang="it-IT" dirty="0" err="1" smtClean="0"/>
              <a:t>signs</a:t>
            </a:r>
            <a:r>
              <a:rPr lang="it-IT" dirty="0" smtClean="0"/>
              <a:t>.</a:t>
            </a:r>
          </a:p>
          <a:p>
            <a:endParaRPr lang="it-IT" dirty="0"/>
          </a:p>
          <a:p>
            <a:r>
              <a:rPr lang="it-IT" dirty="0" err="1" smtClean="0"/>
              <a:t>What</a:t>
            </a:r>
            <a:r>
              <a:rPr lang="it-IT" dirty="0" smtClean="0"/>
              <a:t> can be </a:t>
            </a:r>
            <a:r>
              <a:rPr lang="it-IT" dirty="0" err="1" smtClean="0"/>
              <a:t>successfully</a:t>
            </a:r>
            <a:r>
              <a:rPr lang="it-IT" dirty="0" smtClean="0"/>
              <a:t> </a:t>
            </a:r>
            <a:r>
              <a:rPr lang="it-IT" dirty="0" err="1" smtClean="0"/>
              <a:t>accompanied</a:t>
            </a:r>
            <a:r>
              <a:rPr lang="it-IT" dirty="0" smtClean="0"/>
              <a:t> by </a:t>
            </a:r>
            <a:r>
              <a:rPr lang="it-IT" dirty="0" err="1" smtClean="0"/>
              <a:t>touch</a:t>
            </a:r>
            <a:endParaRPr lang="it-IT" dirty="0" smtClean="0"/>
          </a:p>
          <a:p>
            <a:endParaRPr lang="it-IT" dirty="0"/>
          </a:p>
          <a:p>
            <a:r>
              <a:rPr lang="it-IT" dirty="0" err="1" smtClean="0"/>
              <a:t>What</a:t>
            </a:r>
            <a:r>
              <a:rPr lang="it-IT" dirty="0" smtClean="0"/>
              <a:t> </a:t>
            </a:r>
            <a:r>
              <a:rPr lang="it-IT" dirty="0" err="1" smtClean="0"/>
              <a:t>needs</a:t>
            </a:r>
            <a:r>
              <a:rPr lang="it-IT" dirty="0" smtClean="0"/>
              <a:t> </a:t>
            </a:r>
            <a:r>
              <a:rPr lang="it-IT" dirty="0" err="1" smtClean="0"/>
              <a:t>visual</a:t>
            </a:r>
            <a:r>
              <a:rPr lang="it-IT" dirty="0" smtClean="0"/>
              <a:t> </a:t>
            </a:r>
            <a:r>
              <a:rPr lang="it-IT" dirty="0" err="1" smtClean="0"/>
              <a:t>imagination</a:t>
            </a:r>
            <a:r>
              <a:rPr lang="it-IT" dirty="0" smtClean="0"/>
              <a:t> to </a:t>
            </a:r>
            <a:r>
              <a:rPr lang="it-IT" dirty="0" err="1" smtClean="0"/>
              <a:t>explore</a:t>
            </a:r>
            <a:r>
              <a:rPr lang="it-IT" dirty="0" smtClean="0"/>
              <a:t> </a:t>
            </a:r>
            <a:r>
              <a:rPr lang="it-IT" dirty="0" err="1" smtClean="0"/>
              <a:t>intersensorial</a:t>
            </a:r>
            <a:r>
              <a:rPr lang="it-IT" dirty="0" smtClean="0"/>
              <a:t> </a:t>
            </a:r>
            <a:r>
              <a:rPr lang="it-IT" dirty="0" err="1" smtClean="0"/>
              <a:t>possibilities</a:t>
            </a:r>
            <a:r>
              <a:rPr lang="it-IT" dirty="0" smtClean="0"/>
              <a:t> </a:t>
            </a:r>
            <a:r>
              <a:rPr lang="it-IT" dirty="0" err="1" smtClean="0"/>
              <a:t>eg</a:t>
            </a:r>
            <a:r>
              <a:rPr lang="it-IT" dirty="0" smtClean="0"/>
              <a:t>. </a:t>
            </a:r>
            <a:r>
              <a:rPr lang="it-IT" dirty="0" err="1" smtClean="0"/>
              <a:t>surreal</a:t>
            </a:r>
            <a:r>
              <a:rPr lang="it-IT" dirty="0" smtClean="0"/>
              <a:t> </a:t>
            </a:r>
            <a:r>
              <a:rPr lang="it-IT" dirty="0" err="1" smtClean="0"/>
              <a:t>effects</a:t>
            </a:r>
            <a:r>
              <a:rPr lang="it-IT" dirty="0" smtClean="0"/>
              <a:t> (</a:t>
            </a:r>
            <a:r>
              <a:rPr lang="it-IT" dirty="0" err="1" smtClean="0"/>
              <a:t>helped</a:t>
            </a:r>
            <a:r>
              <a:rPr lang="it-IT" dirty="0" smtClean="0"/>
              <a:t> by guide?)</a:t>
            </a:r>
            <a:endParaRPr lang="it-IT" dirty="0"/>
          </a:p>
        </p:txBody>
      </p:sp>
    </p:spTree>
    <p:extLst>
      <p:ext uri="{BB962C8B-B14F-4D97-AF65-F5344CB8AC3E}">
        <p14:creationId xmlns:p14="http://schemas.microsoft.com/office/powerpoint/2010/main" xmlns="" val="251091095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http://www.artbeyondsight.org/mei/wp-content/uploads/composition.jpg"/>
          <p:cNvPicPr/>
          <p:nvPr/>
        </p:nvPicPr>
        <p:blipFill>
          <a:blip r:embed="rId2" cstate="print"/>
          <a:srcRect/>
          <a:stretch>
            <a:fillRect/>
          </a:stretch>
        </p:blipFill>
        <p:spPr bwMode="auto">
          <a:xfrm>
            <a:off x="2843808" y="1700808"/>
            <a:ext cx="3888432" cy="3384376"/>
          </a:xfrm>
          <a:prstGeom prst="rect">
            <a:avLst/>
          </a:prstGeom>
          <a:noFill/>
          <a:ln w="9525">
            <a:noFill/>
            <a:miter lim="800000"/>
            <a:headEnd/>
            <a:tailEnd/>
          </a:ln>
        </p:spPr>
      </p:pic>
    </p:spTree>
    <p:extLst>
      <p:ext uri="{BB962C8B-B14F-4D97-AF65-F5344CB8AC3E}">
        <p14:creationId xmlns:p14="http://schemas.microsoft.com/office/powerpoint/2010/main" xmlns="" val="357593049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Piet</a:t>
            </a:r>
            <a:r>
              <a:rPr lang="it-IT" dirty="0" smtClean="0"/>
              <a:t> </a:t>
            </a:r>
            <a:r>
              <a:rPr lang="it-IT" dirty="0" err="1" smtClean="0"/>
              <a:t>Mondrian</a:t>
            </a:r>
            <a:endParaRPr lang="it-IT" dirty="0"/>
          </a:p>
        </p:txBody>
      </p:sp>
      <p:sp>
        <p:nvSpPr>
          <p:cNvPr id="3" name="Segnaposto contenuto 2"/>
          <p:cNvSpPr>
            <a:spLocks noGrp="1"/>
          </p:cNvSpPr>
          <p:nvPr>
            <p:ph idx="1"/>
          </p:nvPr>
        </p:nvSpPr>
        <p:spPr/>
        <p:txBody>
          <a:bodyPr>
            <a:normAutofit fontScale="62500" lnSpcReduction="20000"/>
          </a:bodyPr>
          <a:lstStyle/>
          <a:p>
            <a:r>
              <a:rPr lang="it-IT" dirty="0" err="1" smtClean="0"/>
              <a:t>Composition</a:t>
            </a:r>
            <a:endParaRPr lang="it-IT" dirty="0"/>
          </a:p>
          <a:p>
            <a:r>
              <a:rPr lang="it-IT" dirty="0" err="1"/>
              <a:t>Piet</a:t>
            </a:r>
            <a:r>
              <a:rPr lang="it-IT" dirty="0"/>
              <a:t> </a:t>
            </a:r>
            <a:r>
              <a:rPr lang="it-IT" dirty="0" err="1"/>
              <a:t>Mondrian</a:t>
            </a:r>
            <a:r>
              <a:rPr lang="it-IT" dirty="0"/>
              <a:t> </a:t>
            </a:r>
          </a:p>
          <a:p>
            <a:endParaRPr lang="it-IT" dirty="0" smtClean="0"/>
          </a:p>
          <a:p>
            <a:r>
              <a:rPr lang="it-IT" dirty="0" smtClean="0"/>
              <a:t>Solomon </a:t>
            </a:r>
            <a:r>
              <a:rPr lang="it-IT" dirty="0"/>
              <a:t>R. Guggenheim </a:t>
            </a:r>
            <a:r>
              <a:rPr lang="it-IT" dirty="0" err="1"/>
              <a:t>Museum</a:t>
            </a:r>
            <a:r>
              <a:rPr lang="it-IT" dirty="0"/>
              <a:t>, New York, </a:t>
            </a:r>
          </a:p>
          <a:p>
            <a:r>
              <a:rPr lang="it-IT" dirty="0" err="1"/>
              <a:t>Produced</a:t>
            </a:r>
            <a:r>
              <a:rPr lang="it-IT" dirty="0"/>
              <a:t> by Art </a:t>
            </a:r>
            <a:r>
              <a:rPr lang="it-IT" dirty="0" err="1"/>
              <a:t>Education</a:t>
            </a:r>
            <a:r>
              <a:rPr lang="it-IT" dirty="0"/>
              <a:t> for the </a:t>
            </a:r>
            <a:r>
              <a:rPr lang="it-IT" dirty="0" err="1"/>
              <a:t>Blind</a:t>
            </a:r>
            <a:r>
              <a:rPr lang="it-IT" dirty="0"/>
              <a:t>, New York</a:t>
            </a:r>
          </a:p>
          <a:p>
            <a:r>
              <a:rPr lang="it-IT" dirty="0"/>
              <a:t> </a:t>
            </a:r>
          </a:p>
          <a:p>
            <a:r>
              <a:rPr lang="it-IT" dirty="0"/>
              <a:t> </a:t>
            </a:r>
          </a:p>
          <a:p>
            <a:r>
              <a:rPr lang="en-US" dirty="0"/>
              <a:t>Composition is the title of a painting by the Dutch artist Piet Mondrian.</a:t>
            </a:r>
            <a:endParaRPr lang="it-IT" dirty="0"/>
          </a:p>
          <a:p>
            <a:r>
              <a:rPr lang="en-US" dirty="0"/>
              <a:t>He painted it in 1929. It's an oil painting on canvas.</a:t>
            </a:r>
            <a:endParaRPr lang="it-IT" dirty="0"/>
          </a:p>
          <a:p>
            <a:r>
              <a:rPr lang="en-US" dirty="0"/>
              <a:t>The dimensions of the painting are 17 and 3/4 inches by 17and 7/8 inches</a:t>
            </a:r>
            <a:endParaRPr lang="it-IT" dirty="0"/>
          </a:p>
          <a:p>
            <a:pPr marL="0" indent="0">
              <a:buNone/>
            </a:pPr>
            <a:r>
              <a:rPr lang="it-IT" dirty="0"/>
              <a:t> </a:t>
            </a:r>
          </a:p>
          <a:p>
            <a:pPr marL="0" indent="0">
              <a:buNone/>
            </a:pPr>
            <a:r>
              <a:rPr lang="it-IT" dirty="0"/>
              <a:t> </a:t>
            </a:r>
          </a:p>
          <a:p>
            <a:endParaRPr lang="it-IT" dirty="0"/>
          </a:p>
        </p:txBody>
      </p:sp>
    </p:spTree>
    <p:extLst>
      <p:ext uri="{BB962C8B-B14F-4D97-AF65-F5344CB8AC3E}">
        <p14:creationId xmlns:p14="http://schemas.microsoft.com/office/powerpoint/2010/main" xmlns="" val="421173551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Composition</a:t>
            </a:r>
            <a:r>
              <a:rPr lang="it-IT" dirty="0" smtClean="0"/>
              <a:t> (</a:t>
            </a:r>
            <a:r>
              <a:rPr lang="it-IT" dirty="0" err="1" smtClean="0"/>
              <a:t>description</a:t>
            </a:r>
            <a:r>
              <a:rPr lang="it-IT" dirty="0" smtClean="0"/>
              <a:t>)</a:t>
            </a:r>
            <a:endParaRPr lang="it-IT" dirty="0"/>
          </a:p>
        </p:txBody>
      </p:sp>
      <p:sp>
        <p:nvSpPr>
          <p:cNvPr id="3" name="Segnaposto contenuto 2"/>
          <p:cNvSpPr>
            <a:spLocks noGrp="1"/>
          </p:cNvSpPr>
          <p:nvPr>
            <p:ph idx="1"/>
          </p:nvPr>
        </p:nvSpPr>
        <p:spPr/>
        <p:txBody>
          <a:bodyPr>
            <a:normAutofit/>
          </a:bodyPr>
          <a:lstStyle/>
          <a:p>
            <a:pPr marL="0" indent="0">
              <a:buNone/>
            </a:pPr>
            <a:r>
              <a:rPr lang="en-US" dirty="0" smtClean="0"/>
              <a:t>The </a:t>
            </a:r>
            <a:r>
              <a:rPr lang="en-US" dirty="0"/>
              <a:t>simplest way to describe Composition is to say that it is a large square, and within the large square are a smaller square and 7 rectangles of various sizes. The square is white, and the rectangles are white, red, blue, yellow, and black. These areas are separated by straight, black, thick lines about ½ inch wide. </a:t>
            </a:r>
            <a:endParaRPr lang="it-IT" dirty="0"/>
          </a:p>
          <a:p>
            <a:endParaRPr lang="it-IT" dirty="0"/>
          </a:p>
        </p:txBody>
      </p:sp>
    </p:spTree>
    <p:extLst>
      <p:ext uri="{BB962C8B-B14F-4D97-AF65-F5344CB8AC3E}">
        <p14:creationId xmlns:p14="http://schemas.microsoft.com/office/powerpoint/2010/main" xmlns="" val="173935777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Composition</a:t>
            </a:r>
            <a:r>
              <a:rPr lang="it-IT" dirty="0" smtClean="0"/>
              <a:t> (</a:t>
            </a:r>
            <a:r>
              <a:rPr lang="it-IT" dirty="0" err="1" smtClean="0"/>
              <a:t>explanation</a:t>
            </a:r>
            <a:r>
              <a:rPr lang="it-IT" dirty="0" smtClean="0"/>
              <a:t>)</a:t>
            </a:r>
            <a:endParaRPr lang="it-IT" dirty="0"/>
          </a:p>
        </p:txBody>
      </p:sp>
      <p:sp>
        <p:nvSpPr>
          <p:cNvPr id="3" name="Segnaposto contenuto 2"/>
          <p:cNvSpPr>
            <a:spLocks noGrp="1"/>
          </p:cNvSpPr>
          <p:nvPr>
            <p:ph idx="1"/>
          </p:nvPr>
        </p:nvSpPr>
        <p:spPr/>
        <p:txBody>
          <a:bodyPr>
            <a:normAutofit fontScale="92500" lnSpcReduction="10000"/>
          </a:bodyPr>
          <a:lstStyle/>
          <a:p>
            <a:pPr marL="0" indent="0">
              <a:buNone/>
            </a:pPr>
            <a:r>
              <a:rPr lang="en-US" dirty="0"/>
              <a:t>Composition is a good example of Mondrian's ideas about what makes a good painting. First of all, he maintained that art should not concern itself with reproducing images of real objects in the world. He thought art should express only the universal absolutes that underlie reality. So he rejected all sensuous qualities like texture, and the illusion of depth, and a wide palette of colors. Besides black and white, he used only the primary colors-red, blue, and yellow. </a:t>
            </a:r>
            <a:endParaRPr lang="it-IT" dirty="0"/>
          </a:p>
        </p:txBody>
      </p:sp>
    </p:spTree>
    <p:extLst>
      <p:ext uri="{BB962C8B-B14F-4D97-AF65-F5344CB8AC3E}">
        <p14:creationId xmlns:p14="http://schemas.microsoft.com/office/powerpoint/2010/main" xmlns="" val="41021523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AD </a:t>
            </a:r>
            <a:r>
              <a:rPr lang="it-IT" dirty="0" err="1" smtClean="0"/>
              <a:t>as</a:t>
            </a:r>
            <a:r>
              <a:rPr lang="it-IT" dirty="0" smtClean="0"/>
              <a:t> a </a:t>
            </a:r>
            <a:r>
              <a:rPr lang="it-IT" dirty="0" err="1" smtClean="0"/>
              <a:t>genre</a:t>
            </a:r>
            <a:endParaRPr lang="it-IT" dirty="0"/>
          </a:p>
        </p:txBody>
      </p:sp>
      <p:sp>
        <p:nvSpPr>
          <p:cNvPr id="3" name="Segnaposto contenuto 2"/>
          <p:cNvSpPr>
            <a:spLocks noGrp="1"/>
          </p:cNvSpPr>
          <p:nvPr>
            <p:ph idx="1"/>
          </p:nvPr>
        </p:nvSpPr>
        <p:spPr/>
        <p:txBody>
          <a:bodyPr/>
          <a:lstStyle/>
          <a:p>
            <a:pPr marL="0" indent="0">
              <a:buNone/>
            </a:pPr>
            <a:r>
              <a:rPr lang="en-US" dirty="0"/>
              <a:t>A number of specific features of the audio description (AD) </a:t>
            </a:r>
            <a:r>
              <a:rPr lang="en-US" dirty="0" smtClean="0"/>
              <a:t>process have </a:t>
            </a:r>
            <a:r>
              <a:rPr lang="en-US" dirty="0"/>
              <a:t>already been posited as justification for the labelling of AD as a genre in its own right (Taylor, 2015). </a:t>
            </a:r>
            <a:endParaRPr lang="it-IT" dirty="0"/>
          </a:p>
        </p:txBody>
      </p:sp>
    </p:spTree>
    <p:extLst>
      <p:ext uri="{BB962C8B-B14F-4D97-AF65-F5344CB8AC3E}">
        <p14:creationId xmlns:p14="http://schemas.microsoft.com/office/powerpoint/2010/main" xmlns="" val="378858946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Composition</a:t>
            </a:r>
            <a:endParaRPr lang="it-IT" dirty="0"/>
          </a:p>
        </p:txBody>
      </p:sp>
      <p:sp>
        <p:nvSpPr>
          <p:cNvPr id="3" name="Segnaposto contenuto 2"/>
          <p:cNvSpPr>
            <a:spLocks noGrp="1"/>
          </p:cNvSpPr>
          <p:nvPr>
            <p:ph idx="1"/>
          </p:nvPr>
        </p:nvSpPr>
        <p:spPr/>
        <p:txBody>
          <a:bodyPr>
            <a:normAutofit/>
          </a:bodyPr>
          <a:lstStyle/>
          <a:p>
            <a:r>
              <a:rPr lang="en-US" dirty="0" smtClean="0"/>
              <a:t>Mondrian's </a:t>
            </a:r>
            <a:r>
              <a:rPr lang="en-US" dirty="0"/>
              <a:t>compositions are so precise that if any single element is changed, then every other element in the painting must be adjusted to reorder the balance. To Mondrian, a painting like Composition represents the dynamic equilibrium of the world of the spirit, which transcends the material world.</a:t>
            </a:r>
            <a:endParaRPr lang="it-IT" dirty="0"/>
          </a:p>
          <a:p>
            <a:endParaRPr lang="it-IT" dirty="0"/>
          </a:p>
        </p:txBody>
      </p:sp>
    </p:spTree>
    <p:extLst>
      <p:ext uri="{BB962C8B-B14F-4D97-AF65-F5344CB8AC3E}">
        <p14:creationId xmlns:p14="http://schemas.microsoft.com/office/powerpoint/2010/main" xmlns="" val="259062483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Other</a:t>
            </a:r>
            <a:r>
              <a:rPr lang="it-IT" dirty="0" smtClean="0"/>
              <a:t> </a:t>
            </a:r>
            <a:r>
              <a:rPr lang="it-IT" dirty="0" err="1" smtClean="0"/>
              <a:t>examples</a:t>
            </a:r>
            <a:endParaRPr lang="it-IT" dirty="0"/>
          </a:p>
        </p:txBody>
      </p:sp>
      <p:sp>
        <p:nvSpPr>
          <p:cNvPr id="3" name="Segnaposto contenuto 2"/>
          <p:cNvSpPr>
            <a:spLocks noGrp="1"/>
          </p:cNvSpPr>
          <p:nvPr>
            <p:ph idx="1"/>
          </p:nvPr>
        </p:nvSpPr>
        <p:spPr/>
        <p:txBody>
          <a:bodyPr/>
          <a:lstStyle/>
          <a:p>
            <a:r>
              <a:rPr lang="en-US" dirty="0"/>
              <a:t>More recent examples include those relating </a:t>
            </a:r>
            <a:r>
              <a:rPr lang="it-IT" dirty="0" err="1" smtClean="0"/>
              <a:t>outside</a:t>
            </a:r>
            <a:r>
              <a:rPr lang="it-IT" dirty="0" smtClean="0"/>
              <a:t> </a:t>
            </a:r>
            <a:r>
              <a:rPr lang="it-IT" dirty="0" err="1" smtClean="0"/>
              <a:t>attractions</a:t>
            </a:r>
            <a:r>
              <a:rPr lang="it-IT" dirty="0" smtClean="0"/>
              <a:t> (</a:t>
            </a:r>
            <a:r>
              <a:rPr lang="it-IT" dirty="0" err="1" smtClean="0"/>
              <a:t>eg</a:t>
            </a:r>
            <a:r>
              <a:rPr lang="it-IT" dirty="0" smtClean="0"/>
              <a:t>. Disneyland),  city </a:t>
            </a:r>
            <a:r>
              <a:rPr lang="it-IT" dirty="0" err="1" smtClean="0"/>
              <a:t>tours</a:t>
            </a:r>
            <a:r>
              <a:rPr lang="it-IT" dirty="0" smtClean="0"/>
              <a:t> (</a:t>
            </a:r>
            <a:r>
              <a:rPr lang="it-IT" dirty="0" err="1" smtClean="0"/>
              <a:t>eg</a:t>
            </a:r>
            <a:r>
              <a:rPr lang="it-IT" dirty="0" smtClean="0"/>
              <a:t>. Washington) or nature </a:t>
            </a:r>
            <a:r>
              <a:rPr lang="it-IT" dirty="0" err="1" smtClean="0"/>
              <a:t>reserves</a:t>
            </a:r>
            <a:r>
              <a:rPr lang="it-IT" dirty="0" smtClean="0"/>
              <a:t> (</a:t>
            </a:r>
            <a:r>
              <a:rPr lang="it-IT" dirty="0" err="1" smtClean="0"/>
              <a:t>eg</a:t>
            </a:r>
            <a:r>
              <a:rPr lang="it-IT" dirty="0" smtClean="0"/>
              <a:t>. Golden Gate Park)</a:t>
            </a:r>
            <a:endParaRPr lang="it-IT" dirty="0"/>
          </a:p>
          <a:p>
            <a:endParaRPr lang="it-IT" dirty="0"/>
          </a:p>
        </p:txBody>
      </p:sp>
    </p:spTree>
    <p:extLst>
      <p:ext uri="{BB962C8B-B14F-4D97-AF65-F5344CB8AC3E}">
        <p14:creationId xmlns:p14="http://schemas.microsoft.com/office/powerpoint/2010/main" xmlns="" val="2081512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smtClean="0"/>
              <a:t>Miur</a:t>
            </a:r>
            <a:r>
              <a:rPr lang="it-IT" dirty="0" smtClean="0"/>
              <a:t> Woods</a:t>
            </a:r>
            <a:r>
              <a:rPr lang="it-IT" smtClean="0"/>
              <a:t/>
            </a:r>
            <a:br>
              <a:rPr lang="it-IT" smtClean="0"/>
            </a:br>
            <a:r>
              <a:rPr lang="it-IT" smtClean="0"/>
              <a:t>Golden </a:t>
            </a:r>
            <a:r>
              <a:rPr lang="it-IT" dirty="0" smtClean="0"/>
              <a:t>Gate Park</a:t>
            </a:r>
            <a:endParaRPr lang="it-IT" dirty="0"/>
          </a:p>
        </p:txBody>
      </p:sp>
    </p:spTree>
    <p:extLst>
      <p:ext uri="{BB962C8B-B14F-4D97-AF65-F5344CB8AC3E}">
        <p14:creationId xmlns:p14="http://schemas.microsoft.com/office/powerpoint/2010/main" xmlns="" val="277808676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smtClean="0"/>
              <a:t>Andrew Sachs on London Zoo </a:t>
            </a:r>
            <a:r>
              <a:rPr lang="it-IT" dirty="0" smtClean="0"/>
              <a:t/>
            </a:r>
            <a:br>
              <a:rPr lang="it-IT" dirty="0" smtClean="0"/>
            </a:br>
            <a:endParaRPr lang="it-IT" dirty="0"/>
          </a:p>
        </p:txBody>
      </p:sp>
      <p:sp>
        <p:nvSpPr>
          <p:cNvPr id="3" name="Segnaposto contenuto 2"/>
          <p:cNvSpPr>
            <a:spLocks noGrp="1"/>
          </p:cNvSpPr>
          <p:nvPr>
            <p:ph idx="1"/>
          </p:nvPr>
        </p:nvSpPr>
        <p:spPr/>
        <p:txBody>
          <a:bodyPr>
            <a:normAutofit/>
          </a:bodyPr>
          <a:lstStyle/>
          <a:p>
            <a:pPr>
              <a:buNone/>
            </a:pPr>
            <a:endParaRPr lang="it-IT" dirty="0" smtClean="0"/>
          </a:p>
          <a:p>
            <a:r>
              <a:rPr lang="en-US" dirty="0" smtClean="0"/>
              <a:t>My name is Andrew Sachs, and I’m an actor and writer.</a:t>
            </a:r>
            <a:endParaRPr lang="it-IT" dirty="0" smtClean="0"/>
          </a:p>
          <a:p>
            <a:pPr>
              <a:buNone/>
            </a:pPr>
            <a:endParaRPr lang="it-IT" dirty="0" smtClean="0"/>
          </a:p>
          <a:p>
            <a:r>
              <a:rPr lang="en-US" dirty="0" smtClean="0"/>
              <a:t>I first visited the London Zoo in Regent’s Park not long after our family had arrived in England in 1938 as refugees from Nazi Germany. </a:t>
            </a:r>
            <a:endParaRPr lang="it-IT"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The Okapi</a:t>
            </a:r>
            <a:endParaRPr lang="it-IT"/>
          </a:p>
        </p:txBody>
      </p:sp>
      <p:sp>
        <p:nvSpPr>
          <p:cNvPr id="3" name="Segnaposto contenuto 2"/>
          <p:cNvSpPr>
            <a:spLocks noGrp="1"/>
          </p:cNvSpPr>
          <p:nvPr>
            <p:ph idx="1"/>
          </p:nvPr>
        </p:nvSpPr>
        <p:spPr/>
        <p:txBody>
          <a:bodyPr>
            <a:normAutofit fontScale="47500" lnSpcReduction="20000"/>
          </a:bodyPr>
          <a:lstStyle/>
          <a:p>
            <a:r>
              <a:rPr lang="en-US" dirty="0" smtClean="0"/>
              <a:t>As I grew older I read about the Okapi - although I never actually met one. Then, after many years travelling the world as an actor, I revisited the London Zoo.  And there they were, right in front of me.  It had taken me nearly thirty years to find them here in London, almost in my own backyard.</a:t>
            </a:r>
            <a:endParaRPr lang="it-IT" dirty="0" smtClean="0"/>
          </a:p>
          <a:p>
            <a:r>
              <a:rPr lang="en-US" dirty="0" smtClean="0"/>
              <a:t> </a:t>
            </a:r>
            <a:endParaRPr lang="it-IT" dirty="0" smtClean="0"/>
          </a:p>
          <a:p>
            <a:r>
              <a:rPr lang="en-US" dirty="0" smtClean="0"/>
              <a:t>Their body shape resembles that of a giraffe – sloping down gently from the shoulders to the hindquarters. But they’re smaller – about the size of a horse – and with a neck not nearly as long as a giraffe’s. Like a giraffe they have large eyes and ears and the males have little horns. And they’re really rather attractive. They have a reddish-brown short, velvety coat – oily to keep off the rain - white legs from ankle to knee and horizontal black and white stripes on their upper legs and all the way up their backside, almost like a zebra. Like giraffes okapis have thick long tongues to strip leaves from the trees – nearly a foot long in fact – and they have the ability to wash their own ears with it – inside and out.  Fantastic!</a:t>
            </a:r>
            <a:endParaRPr lang="it-IT" dirty="0" smtClean="0"/>
          </a:p>
          <a:p>
            <a:r>
              <a:rPr lang="en-US" b="1" dirty="0" smtClean="0"/>
              <a:t> </a:t>
            </a:r>
            <a:endParaRPr lang="it-IT" dirty="0" smtClean="0"/>
          </a:p>
          <a:p>
            <a:r>
              <a:rPr lang="en-US" dirty="0" smtClean="0"/>
              <a:t>If you too would like to experience them at the Zoo they’re near the main entrance, in an area with giraffes and zebras called ‘Into Africa’, next to the Regent’s Canal. It’s between the road known as the Outer Circle and the one which encircles that – Prince Albert Road. The quickest way to get there is behind the main entrance through a short tunnel under the Outer Circle. The path around ‘Into Africa’ is a loop, and the okapis are at the far end, next to the Outer Circle. They have an outside enclosure with trees and an indoor house for them and their visitors if it’s raining.  And if that’s all too complicated ask any of the staff!</a:t>
            </a:r>
            <a:endParaRPr lang="it-IT" dirty="0" smtClean="0"/>
          </a:p>
          <a:p>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Linguistic</a:t>
            </a:r>
            <a:r>
              <a:rPr lang="it-IT" dirty="0" smtClean="0"/>
              <a:t> </a:t>
            </a:r>
            <a:r>
              <a:rPr lang="it-IT" dirty="0" err="1" smtClean="0"/>
              <a:t>features</a:t>
            </a:r>
            <a:r>
              <a:rPr lang="it-IT" dirty="0" smtClean="0"/>
              <a:t> of AD</a:t>
            </a:r>
            <a:endParaRPr lang="it-IT" dirty="0"/>
          </a:p>
        </p:txBody>
      </p:sp>
      <p:sp>
        <p:nvSpPr>
          <p:cNvPr id="3" name="Segnaposto contenuto 2"/>
          <p:cNvSpPr>
            <a:spLocks noGrp="1"/>
          </p:cNvSpPr>
          <p:nvPr>
            <p:ph idx="1"/>
          </p:nvPr>
        </p:nvSpPr>
        <p:spPr/>
        <p:txBody>
          <a:bodyPr>
            <a:normAutofit fontScale="85000" lnSpcReduction="20000"/>
          </a:bodyPr>
          <a:lstStyle/>
          <a:p>
            <a:pPr marL="0" indent="0">
              <a:buNone/>
            </a:pPr>
            <a:r>
              <a:rPr lang="it-IT" dirty="0" err="1" smtClean="0"/>
              <a:t>Exclusive</a:t>
            </a:r>
            <a:r>
              <a:rPr lang="it-IT" dirty="0" smtClean="0"/>
              <a:t> use of </a:t>
            </a:r>
            <a:r>
              <a:rPr lang="it-IT" dirty="0" err="1" smtClean="0"/>
              <a:t>present</a:t>
            </a:r>
            <a:r>
              <a:rPr lang="it-IT" dirty="0" smtClean="0"/>
              <a:t> </a:t>
            </a:r>
            <a:r>
              <a:rPr lang="it-IT" dirty="0" err="1" smtClean="0"/>
              <a:t>tenses</a:t>
            </a:r>
            <a:endParaRPr lang="it-IT" dirty="0" smtClean="0"/>
          </a:p>
          <a:p>
            <a:pPr marL="0" indent="0">
              <a:buNone/>
            </a:pPr>
            <a:r>
              <a:rPr lang="it-IT" dirty="0" err="1" smtClean="0"/>
              <a:t>Exclusive</a:t>
            </a:r>
            <a:r>
              <a:rPr lang="it-IT" dirty="0" smtClean="0"/>
              <a:t> use of </a:t>
            </a:r>
            <a:r>
              <a:rPr lang="it-IT" dirty="0" err="1" smtClean="0"/>
              <a:t>third</a:t>
            </a:r>
            <a:r>
              <a:rPr lang="it-IT" dirty="0" smtClean="0"/>
              <a:t> </a:t>
            </a:r>
            <a:r>
              <a:rPr lang="it-IT" dirty="0" err="1" smtClean="0"/>
              <a:t>person</a:t>
            </a:r>
            <a:endParaRPr lang="it-IT" dirty="0" smtClean="0"/>
          </a:p>
          <a:p>
            <a:pPr marL="0" indent="0">
              <a:buNone/>
            </a:pPr>
            <a:r>
              <a:rPr lang="it-IT" dirty="0" smtClean="0"/>
              <a:t>Simple </a:t>
            </a:r>
            <a:r>
              <a:rPr lang="it-IT" dirty="0" err="1" smtClean="0"/>
              <a:t>sentences</a:t>
            </a:r>
            <a:endParaRPr lang="it-IT" dirty="0" smtClean="0"/>
          </a:p>
          <a:p>
            <a:pPr marL="0" indent="0">
              <a:buNone/>
            </a:pPr>
            <a:r>
              <a:rPr lang="it-IT" dirty="0" err="1" smtClean="0"/>
              <a:t>Lack</a:t>
            </a:r>
            <a:r>
              <a:rPr lang="it-IT" dirty="0" smtClean="0"/>
              <a:t> of </a:t>
            </a:r>
            <a:r>
              <a:rPr lang="it-IT" dirty="0" err="1" smtClean="0"/>
              <a:t>subordination</a:t>
            </a:r>
            <a:endParaRPr lang="it-IT" dirty="0" smtClean="0"/>
          </a:p>
          <a:p>
            <a:pPr marL="0" indent="0">
              <a:buNone/>
            </a:pPr>
            <a:r>
              <a:rPr lang="it-IT" dirty="0" err="1" smtClean="0"/>
              <a:t>Parataxis</a:t>
            </a:r>
            <a:endParaRPr lang="it-IT" dirty="0" smtClean="0"/>
          </a:p>
          <a:p>
            <a:pPr marL="0" indent="0">
              <a:buNone/>
            </a:pPr>
            <a:r>
              <a:rPr lang="it-IT" dirty="0" err="1" smtClean="0"/>
              <a:t>Vivid</a:t>
            </a:r>
            <a:r>
              <a:rPr lang="it-IT" dirty="0" smtClean="0"/>
              <a:t> </a:t>
            </a:r>
            <a:r>
              <a:rPr lang="it-IT" dirty="0" err="1" smtClean="0"/>
              <a:t>vocabulary</a:t>
            </a:r>
            <a:endParaRPr lang="it-IT" dirty="0"/>
          </a:p>
          <a:p>
            <a:pPr marL="0" indent="0">
              <a:buNone/>
            </a:pPr>
            <a:r>
              <a:rPr lang="it-IT" dirty="0" err="1" smtClean="0"/>
              <a:t>Concision</a:t>
            </a:r>
            <a:endParaRPr lang="it-IT" dirty="0" smtClean="0"/>
          </a:p>
          <a:p>
            <a:pPr marL="0" indent="0">
              <a:buNone/>
            </a:pPr>
            <a:r>
              <a:rPr lang="it-IT" dirty="0" smtClean="0"/>
              <a:t>Limited use of </a:t>
            </a:r>
            <a:r>
              <a:rPr lang="it-IT" dirty="0" err="1" smtClean="0"/>
              <a:t>appraisal</a:t>
            </a:r>
            <a:endParaRPr lang="it-IT" dirty="0" smtClean="0"/>
          </a:p>
          <a:p>
            <a:pPr marL="0" indent="0">
              <a:buNone/>
            </a:pPr>
            <a:r>
              <a:rPr lang="it-IT" dirty="0" smtClean="0"/>
              <a:t>More </a:t>
            </a:r>
            <a:r>
              <a:rPr lang="it-IT" dirty="0" err="1" smtClean="0"/>
              <a:t>than</a:t>
            </a:r>
            <a:r>
              <a:rPr lang="it-IT" dirty="0" smtClean="0"/>
              <a:t> </a:t>
            </a:r>
            <a:r>
              <a:rPr lang="it-IT" dirty="0" err="1" smtClean="0"/>
              <a:t>usual</a:t>
            </a:r>
            <a:r>
              <a:rPr lang="it-IT" dirty="0" smtClean="0"/>
              <a:t> use of non-finite </a:t>
            </a:r>
            <a:r>
              <a:rPr lang="it-IT" dirty="0" err="1" smtClean="0"/>
              <a:t>phrases</a:t>
            </a:r>
            <a:r>
              <a:rPr lang="it-IT" dirty="0" smtClean="0"/>
              <a:t> in </a:t>
            </a:r>
            <a:r>
              <a:rPr lang="it-IT" dirty="0" err="1" smtClean="0"/>
              <a:t>theme</a:t>
            </a:r>
            <a:r>
              <a:rPr lang="it-IT" dirty="0" smtClean="0"/>
              <a:t> position</a:t>
            </a:r>
          </a:p>
          <a:p>
            <a:pPr marL="0" indent="0">
              <a:buNone/>
            </a:pPr>
            <a:r>
              <a:rPr lang="it-IT" dirty="0" smtClean="0"/>
              <a:t>Use of </a:t>
            </a:r>
            <a:r>
              <a:rPr lang="it-IT" dirty="0" err="1" smtClean="0"/>
              <a:t>isolated</a:t>
            </a:r>
            <a:r>
              <a:rPr lang="it-IT" dirty="0" smtClean="0"/>
              <a:t> </a:t>
            </a:r>
            <a:r>
              <a:rPr lang="it-IT" dirty="0" err="1" smtClean="0"/>
              <a:t>noun</a:t>
            </a:r>
            <a:r>
              <a:rPr lang="it-IT" dirty="0" smtClean="0"/>
              <a:t> </a:t>
            </a:r>
            <a:r>
              <a:rPr lang="it-IT" dirty="0" err="1" smtClean="0"/>
              <a:t>phrases</a:t>
            </a:r>
            <a:endParaRPr lang="it-IT" dirty="0" smtClean="0"/>
          </a:p>
        </p:txBody>
      </p:sp>
    </p:spTree>
    <p:extLst>
      <p:ext uri="{BB962C8B-B14F-4D97-AF65-F5344CB8AC3E}">
        <p14:creationId xmlns:p14="http://schemas.microsoft.com/office/powerpoint/2010/main" xmlns="" val="2418965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The </a:t>
            </a:r>
            <a:r>
              <a:rPr lang="it-IT" dirty="0" err="1" smtClean="0"/>
              <a:t>language</a:t>
            </a:r>
            <a:r>
              <a:rPr lang="it-IT" dirty="0" smtClean="0"/>
              <a:t> of AD (</a:t>
            </a:r>
            <a:r>
              <a:rPr lang="it-IT" dirty="0" err="1" smtClean="0"/>
              <a:t>cont</a:t>
            </a:r>
            <a:r>
              <a:rPr lang="it-IT" dirty="0" smtClean="0"/>
              <a:t>.)</a:t>
            </a:r>
            <a:endParaRPr lang="it-IT" dirty="0"/>
          </a:p>
        </p:txBody>
      </p:sp>
      <p:sp>
        <p:nvSpPr>
          <p:cNvPr id="3" name="Segnaposto contenuto 2"/>
          <p:cNvSpPr>
            <a:spLocks noGrp="1"/>
          </p:cNvSpPr>
          <p:nvPr>
            <p:ph idx="1"/>
          </p:nvPr>
        </p:nvSpPr>
        <p:spPr/>
        <p:txBody>
          <a:bodyPr>
            <a:normAutofit/>
          </a:bodyPr>
          <a:lstStyle/>
          <a:p>
            <a:pPr marL="0" indent="0">
              <a:buNone/>
            </a:pPr>
            <a:r>
              <a:rPr lang="it-IT" dirty="0" err="1" smtClean="0"/>
              <a:t>It</a:t>
            </a:r>
            <a:r>
              <a:rPr lang="it-IT" dirty="0" smtClean="0"/>
              <a:t> </a:t>
            </a:r>
            <a:r>
              <a:rPr lang="it-IT" dirty="0" err="1" smtClean="0"/>
              <a:t>tells</a:t>
            </a:r>
            <a:r>
              <a:rPr lang="it-IT" dirty="0" smtClean="0"/>
              <a:t> a story;</a:t>
            </a:r>
          </a:p>
          <a:p>
            <a:pPr marL="0" indent="0">
              <a:buNone/>
            </a:pPr>
            <a:r>
              <a:rPr lang="it-IT" dirty="0" err="1" smtClean="0"/>
              <a:t>It</a:t>
            </a:r>
            <a:r>
              <a:rPr lang="it-IT" dirty="0" smtClean="0"/>
              <a:t> </a:t>
            </a:r>
            <a:r>
              <a:rPr lang="it-IT" dirty="0" err="1" smtClean="0"/>
              <a:t>has</a:t>
            </a:r>
            <a:r>
              <a:rPr lang="it-IT" dirty="0" smtClean="0"/>
              <a:t> a </a:t>
            </a:r>
            <a:r>
              <a:rPr lang="it-IT" dirty="0" err="1" smtClean="0"/>
              <a:t>descriptive</a:t>
            </a:r>
            <a:r>
              <a:rPr lang="it-IT" dirty="0" smtClean="0"/>
              <a:t> </a:t>
            </a:r>
            <a:r>
              <a:rPr lang="it-IT" dirty="0" err="1" smtClean="0"/>
              <a:t>charge</a:t>
            </a:r>
            <a:r>
              <a:rPr lang="it-IT" dirty="0" smtClean="0"/>
              <a:t> (</a:t>
            </a:r>
            <a:r>
              <a:rPr lang="it-IT" dirty="0" err="1" smtClean="0"/>
              <a:t>objects</a:t>
            </a:r>
            <a:r>
              <a:rPr lang="it-IT" dirty="0" smtClean="0"/>
              <a:t>, </a:t>
            </a:r>
            <a:r>
              <a:rPr lang="it-IT" dirty="0" err="1" smtClean="0"/>
              <a:t>colours</a:t>
            </a:r>
            <a:r>
              <a:rPr lang="it-IT" dirty="0" smtClean="0"/>
              <a:t>, </a:t>
            </a:r>
            <a:r>
              <a:rPr lang="it-IT" dirty="0" err="1" smtClean="0"/>
              <a:t>shapes</a:t>
            </a:r>
            <a:r>
              <a:rPr lang="it-IT" dirty="0" smtClean="0"/>
              <a:t>, </a:t>
            </a:r>
            <a:r>
              <a:rPr lang="it-IT" dirty="0" err="1" smtClean="0"/>
              <a:t>gestures</a:t>
            </a:r>
            <a:r>
              <a:rPr lang="it-IT" dirty="0" smtClean="0"/>
              <a:t>). </a:t>
            </a:r>
            <a:r>
              <a:rPr lang="it-IT" dirty="0" err="1" smtClean="0"/>
              <a:t>Iconic</a:t>
            </a:r>
            <a:r>
              <a:rPr lang="it-IT" dirty="0" smtClean="0"/>
              <a:t> information in </a:t>
            </a:r>
            <a:r>
              <a:rPr lang="it-IT" dirty="0" err="1" smtClean="0"/>
              <a:t>words</a:t>
            </a:r>
            <a:r>
              <a:rPr lang="it-IT" dirty="0" smtClean="0"/>
              <a:t>;</a:t>
            </a:r>
          </a:p>
          <a:p>
            <a:pPr marL="0" indent="0">
              <a:buNone/>
            </a:pPr>
            <a:r>
              <a:rPr lang="it-IT" dirty="0" err="1" smtClean="0"/>
              <a:t>Objective</a:t>
            </a:r>
            <a:r>
              <a:rPr lang="it-IT" dirty="0" smtClean="0"/>
              <a:t>/denotative;</a:t>
            </a:r>
          </a:p>
          <a:p>
            <a:pPr marL="0" indent="0">
              <a:buNone/>
            </a:pPr>
            <a:r>
              <a:rPr lang="it-IT" dirty="0" err="1" smtClean="0"/>
              <a:t>Correspondence</a:t>
            </a:r>
            <a:r>
              <a:rPr lang="it-IT" dirty="0" smtClean="0"/>
              <a:t> </a:t>
            </a:r>
            <a:r>
              <a:rPr lang="it-IT" dirty="0" err="1" smtClean="0"/>
              <a:t>between</a:t>
            </a:r>
            <a:r>
              <a:rPr lang="it-IT" dirty="0" smtClean="0"/>
              <a:t> </a:t>
            </a:r>
            <a:r>
              <a:rPr lang="it-IT" dirty="0" err="1" smtClean="0"/>
              <a:t>language</a:t>
            </a:r>
            <a:r>
              <a:rPr lang="it-IT" dirty="0" smtClean="0"/>
              <a:t> and image;</a:t>
            </a:r>
          </a:p>
          <a:p>
            <a:pPr marL="0" indent="0">
              <a:buNone/>
            </a:pPr>
            <a:r>
              <a:rPr lang="it-IT" dirty="0" smtClean="0"/>
              <a:t>High </a:t>
            </a:r>
            <a:r>
              <a:rPr lang="it-IT" dirty="0" err="1" smtClean="0"/>
              <a:t>lexical</a:t>
            </a:r>
            <a:r>
              <a:rPr lang="it-IT" dirty="0" smtClean="0"/>
              <a:t> </a:t>
            </a:r>
            <a:r>
              <a:rPr lang="it-IT" dirty="0" err="1" smtClean="0"/>
              <a:t>density</a:t>
            </a:r>
            <a:r>
              <a:rPr lang="it-IT" dirty="0" smtClean="0"/>
              <a:t>;</a:t>
            </a:r>
          </a:p>
          <a:p>
            <a:pPr marL="0" indent="0">
              <a:buNone/>
            </a:pPr>
            <a:r>
              <a:rPr lang="it-IT" dirty="0" err="1" smtClean="0"/>
              <a:t>Wording</a:t>
            </a:r>
            <a:r>
              <a:rPr lang="it-IT" dirty="0" smtClean="0"/>
              <a:t> </a:t>
            </a:r>
            <a:r>
              <a:rPr lang="it-IT" dirty="0" err="1" smtClean="0"/>
              <a:t>should</a:t>
            </a:r>
            <a:r>
              <a:rPr lang="it-IT" dirty="0" smtClean="0"/>
              <a:t> be appropriate to the public (</a:t>
            </a:r>
            <a:r>
              <a:rPr lang="it-IT" dirty="0" err="1" smtClean="0"/>
              <a:t>scientific</a:t>
            </a:r>
            <a:r>
              <a:rPr lang="it-IT" dirty="0" smtClean="0"/>
              <a:t> versus </a:t>
            </a:r>
            <a:r>
              <a:rPr lang="it-IT" dirty="0" err="1" smtClean="0"/>
              <a:t>artistic</a:t>
            </a:r>
            <a:r>
              <a:rPr lang="it-IT" dirty="0" smtClean="0"/>
              <a:t> </a:t>
            </a:r>
            <a:r>
              <a:rPr lang="it-IT" dirty="0" err="1" smtClean="0"/>
              <a:t>language</a:t>
            </a:r>
            <a:r>
              <a:rPr lang="it-IT" dirty="0" smtClean="0"/>
              <a:t>)</a:t>
            </a:r>
            <a:endParaRPr lang="it-IT" dirty="0"/>
          </a:p>
        </p:txBody>
      </p:sp>
    </p:spTree>
    <p:extLst>
      <p:ext uri="{BB962C8B-B14F-4D97-AF65-F5344CB8AC3E}">
        <p14:creationId xmlns:p14="http://schemas.microsoft.com/office/powerpoint/2010/main" xmlns="" val="573324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AD on screen</a:t>
            </a:r>
            <a:endParaRPr lang="it-IT" dirty="0"/>
          </a:p>
        </p:txBody>
      </p:sp>
      <p:sp>
        <p:nvSpPr>
          <p:cNvPr id="3" name="Segnaposto contenuto 2"/>
          <p:cNvSpPr>
            <a:spLocks noGrp="1"/>
          </p:cNvSpPr>
          <p:nvPr>
            <p:ph idx="1"/>
          </p:nvPr>
        </p:nvSpPr>
        <p:spPr/>
        <p:txBody>
          <a:bodyPr>
            <a:normAutofit fontScale="92500" lnSpcReduction="20000"/>
          </a:bodyPr>
          <a:lstStyle/>
          <a:p>
            <a:pPr marL="0" indent="0">
              <a:buNone/>
            </a:pPr>
            <a:r>
              <a:rPr lang="en-US" dirty="0" smtClean="0"/>
              <a:t>These features, and their relevance to SFL, have </a:t>
            </a:r>
            <a:r>
              <a:rPr lang="en-US" dirty="0"/>
              <a:t>been identified particularly in the audio description of films and television </a:t>
            </a:r>
            <a:r>
              <a:rPr lang="en-US" dirty="0" err="1"/>
              <a:t>programmes</a:t>
            </a:r>
            <a:r>
              <a:rPr lang="en-US" dirty="0"/>
              <a:t> (</a:t>
            </a:r>
            <a:r>
              <a:rPr lang="en-US" dirty="0" err="1"/>
              <a:t>Maszerowska</a:t>
            </a:r>
            <a:r>
              <a:rPr lang="en-US" dirty="0"/>
              <a:t>, </a:t>
            </a:r>
            <a:r>
              <a:rPr lang="en-US" dirty="0" err="1"/>
              <a:t>Matamala</a:t>
            </a:r>
            <a:r>
              <a:rPr lang="en-US" dirty="0"/>
              <a:t> and </a:t>
            </a:r>
            <a:r>
              <a:rPr lang="en-US" dirty="0" err="1"/>
              <a:t>Orero</a:t>
            </a:r>
            <a:r>
              <a:rPr lang="en-US" dirty="0"/>
              <a:t>, 2014) where the focus was on linguistic and pragmatic perspectives, questions of cohesion and coherence, and intertextuality</a:t>
            </a:r>
            <a:r>
              <a:rPr lang="en-US" dirty="0" smtClean="0"/>
              <a:t>.</a:t>
            </a:r>
          </a:p>
          <a:p>
            <a:pPr marL="0" indent="0">
              <a:buNone/>
            </a:pPr>
            <a:endParaRPr lang="it-IT" dirty="0"/>
          </a:p>
          <a:p>
            <a:pPr marL="0" indent="0">
              <a:buNone/>
            </a:pPr>
            <a:r>
              <a:rPr lang="it-IT" dirty="0" err="1">
                <a:solidFill>
                  <a:srgbClr val="FF0000"/>
                </a:solidFill>
              </a:rPr>
              <a:t>parameters</a:t>
            </a:r>
            <a:r>
              <a:rPr lang="it-IT" dirty="0">
                <a:solidFill>
                  <a:srgbClr val="FF0000"/>
                </a:solidFill>
              </a:rPr>
              <a:t> of the </a:t>
            </a:r>
            <a:r>
              <a:rPr lang="it-IT" dirty="0" err="1">
                <a:solidFill>
                  <a:srgbClr val="FF0000"/>
                </a:solidFill>
              </a:rPr>
              <a:t>objective</a:t>
            </a:r>
            <a:r>
              <a:rPr lang="it-IT" dirty="0">
                <a:solidFill>
                  <a:srgbClr val="FF0000"/>
                </a:solidFill>
              </a:rPr>
              <a:t>/</a:t>
            </a:r>
            <a:r>
              <a:rPr lang="it-IT" dirty="0" err="1">
                <a:solidFill>
                  <a:srgbClr val="FF0000"/>
                </a:solidFill>
              </a:rPr>
              <a:t>subjective</a:t>
            </a:r>
            <a:r>
              <a:rPr lang="it-IT" dirty="0">
                <a:solidFill>
                  <a:srgbClr val="FF0000"/>
                </a:solidFill>
              </a:rPr>
              <a:t> </a:t>
            </a:r>
            <a:r>
              <a:rPr lang="it-IT" dirty="0" err="1">
                <a:solidFill>
                  <a:srgbClr val="FF0000"/>
                </a:solidFill>
              </a:rPr>
              <a:t>spectrum</a:t>
            </a:r>
            <a:endParaRPr lang="it-IT" dirty="0">
              <a:solidFill>
                <a:srgbClr val="FF0000"/>
              </a:solidFill>
            </a:endParaRPr>
          </a:p>
          <a:p>
            <a:pPr marL="0" indent="0">
              <a:buNone/>
            </a:pPr>
            <a:r>
              <a:rPr lang="it-IT" dirty="0" err="1" smtClean="0">
                <a:solidFill>
                  <a:srgbClr val="FF0000"/>
                </a:solidFill>
              </a:rPr>
              <a:t>cf</a:t>
            </a:r>
            <a:r>
              <a:rPr lang="it-IT" dirty="0">
                <a:solidFill>
                  <a:srgbClr val="FF0000"/>
                </a:solidFill>
              </a:rPr>
              <a:t>. </a:t>
            </a:r>
            <a:r>
              <a:rPr lang="it-IT" dirty="0" err="1">
                <a:solidFill>
                  <a:srgbClr val="FF0000"/>
                </a:solidFill>
              </a:rPr>
              <a:t>interpreter’s</a:t>
            </a:r>
            <a:r>
              <a:rPr lang="it-IT" dirty="0">
                <a:solidFill>
                  <a:srgbClr val="FF0000"/>
                </a:solidFill>
              </a:rPr>
              <a:t> </a:t>
            </a:r>
            <a:r>
              <a:rPr lang="it-IT" dirty="0" err="1">
                <a:solidFill>
                  <a:srgbClr val="FF0000"/>
                </a:solidFill>
              </a:rPr>
              <a:t>neutrality</a:t>
            </a:r>
            <a:endParaRPr lang="it-IT" dirty="0">
              <a:solidFill>
                <a:srgbClr val="FF0000"/>
              </a:solidFill>
            </a:endParaRPr>
          </a:p>
          <a:p>
            <a:pPr marL="0" indent="0">
              <a:buNone/>
            </a:pPr>
            <a:r>
              <a:rPr lang="it-IT" dirty="0">
                <a:solidFill>
                  <a:srgbClr val="FF0000"/>
                </a:solidFill>
              </a:rPr>
              <a:t>source of </a:t>
            </a:r>
            <a:r>
              <a:rPr lang="it-IT" dirty="0" err="1">
                <a:solidFill>
                  <a:srgbClr val="FF0000"/>
                </a:solidFill>
              </a:rPr>
              <a:t>fierce</a:t>
            </a:r>
            <a:r>
              <a:rPr lang="it-IT" dirty="0">
                <a:solidFill>
                  <a:srgbClr val="FF0000"/>
                </a:solidFill>
              </a:rPr>
              <a:t> </a:t>
            </a:r>
            <a:r>
              <a:rPr lang="it-IT" dirty="0" err="1" smtClean="0">
                <a:solidFill>
                  <a:srgbClr val="FF0000"/>
                </a:solidFill>
              </a:rPr>
              <a:t>debate</a:t>
            </a:r>
            <a:r>
              <a:rPr lang="it-IT" dirty="0" smtClean="0">
                <a:solidFill>
                  <a:srgbClr val="FF0000"/>
                </a:solidFill>
              </a:rPr>
              <a:t> on </a:t>
            </a:r>
            <a:r>
              <a:rPr lang="it-IT" dirty="0" err="1" smtClean="0">
                <a:solidFill>
                  <a:srgbClr val="FF0000"/>
                </a:solidFill>
              </a:rPr>
              <a:t>appraisal</a:t>
            </a:r>
            <a:endParaRPr lang="it-IT" dirty="0">
              <a:solidFill>
                <a:srgbClr val="FF0000"/>
              </a:solidFill>
            </a:endParaRPr>
          </a:p>
          <a:p>
            <a:endParaRPr lang="it-IT" dirty="0"/>
          </a:p>
        </p:txBody>
      </p:sp>
    </p:spTree>
    <p:extLst>
      <p:ext uri="{BB962C8B-B14F-4D97-AF65-F5344CB8AC3E}">
        <p14:creationId xmlns:p14="http://schemas.microsoft.com/office/powerpoint/2010/main" xmlns="" val="91383957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erra">
  <a:themeElements>
    <a:clrScheme name="Terra">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rr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err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699</TotalTime>
  <Words>2514</Words>
  <Application>Microsoft Office PowerPoint</Application>
  <PresentationFormat>Presentazione su schermo (4:3)</PresentationFormat>
  <Paragraphs>293</Paragraphs>
  <Slides>64</Slides>
  <Notes>0</Notes>
  <HiddenSlides>0</HiddenSlides>
  <MMClips>0</MMClips>
  <ScaleCrop>false</ScaleCrop>
  <HeadingPairs>
    <vt:vector size="4" baseType="variant">
      <vt:variant>
        <vt:lpstr>Tema</vt:lpstr>
      </vt:variant>
      <vt:variant>
        <vt:i4>1</vt:i4>
      </vt:variant>
      <vt:variant>
        <vt:lpstr>Titoli diapositive</vt:lpstr>
      </vt:variant>
      <vt:variant>
        <vt:i4>64</vt:i4>
      </vt:variant>
    </vt:vector>
  </HeadingPairs>
  <TitlesOfParts>
    <vt:vector size="65" baseType="lpstr">
      <vt:lpstr>Terra</vt:lpstr>
      <vt:lpstr>Lesson SIX</vt:lpstr>
      <vt:lpstr>Audio Description and Museums</vt:lpstr>
      <vt:lpstr>Intersemiotic, intermodal ‘translation’</vt:lpstr>
      <vt:lpstr>Diapositiva 4</vt:lpstr>
      <vt:lpstr>Bleak House</vt:lpstr>
      <vt:lpstr>AD as a genre</vt:lpstr>
      <vt:lpstr>Linguistic features of AD</vt:lpstr>
      <vt:lpstr>The language of AD (cont.)</vt:lpstr>
      <vt:lpstr>AD on screen</vt:lpstr>
      <vt:lpstr>In the wake of O’Toole, Kress, van Leuwen</vt:lpstr>
      <vt:lpstr>The story so far …</vt:lpstr>
      <vt:lpstr>Government policy</vt:lpstr>
      <vt:lpstr>Museum</vt:lpstr>
      <vt:lpstr>The contemporary Museum</vt:lpstr>
      <vt:lpstr>Hybridity</vt:lpstr>
      <vt:lpstr>Complexity</vt:lpstr>
      <vt:lpstr>Leisure venues</vt:lpstr>
      <vt:lpstr>Museum Discourse</vt:lpstr>
      <vt:lpstr>The Language of Museums</vt:lpstr>
      <vt:lpstr>Captioning</vt:lpstr>
      <vt:lpstr>The British Museum</vt:lpstr>
      <vt:lpstr>The British</vt:lpstr>
      <vt:lpstr>What’s the difference between an Audio Guide and an Audio Descriptive Guide? </vt:lpstr>
      <vt:lpstr>Audio Description Project</vt:lpstr>
      <vt:lpstr>An Audio Descriptive Guide may also include directions to help blind and partially sighted visitors navigate from one part of the gallery to the next:  </vt:lpstr>
      <vt:lpstr>Here’s an example from an Exhibition at Colchester Museum.  </vt:lpstr>
      <vt:lpstr>And it puts individual exhibits in context:  </vt:lpstr>
      <vt:lpstr>Textuality of exhibits</vt:lpstr>
      <vt:lpstr>Language of descriptions</vt:lpstr>
      <vt:lpstr>Diapositiva 30</vt:lpstr>
      <vt:lpstr>Example Rameses II</vt:lpstr>
      <vt:lpstr>…</vt:lpstr>
      <vt:lpstr>Diapositiva 33</vt:lpstr>
      <vt:lpstr>…</vt:lpstr>
      <vt:lpstr>Textuality of exhibits: Rameses II</vt:lpstr>
      <vt:lpstr>Language of descriptions: Rameses II</vt:lpstr>
      <vt:lpstr>Audio description of bi-dimensional art</vt:lpstr>
      <vt:lpstr>National Museum of Ethnology, Osaka</vt:lpstr>
      <vt:lpstr>Visual sense and Tactile sense</vt:lpstr>
      <vt:lpstr>The Goldfinch</vt:lpstr>
      <vt:lpstr>The Anteros Museum</vt:lpstr>
      <vt:lpstr>The Anteros Museum</vt:lpstr>
      <vt:lpstr>Diapositiva 43</vt:lpstr>
      <vt:lpstr>Elena’s visit</vt:lpstr>
      <vt:lpstr>Elena …</vt:lpstr>
      <vt:lpstr>Multimodal approach</vt:lpstr>
      <vt:lpstr>Linguistic compensation</vt:lpstr>
      <vt:lpstr>Personal experience</vt:lpstr>
      <vt:lpstr>Presence</vt:lpstr>
      <vt:lpstr>Paintings </vt:lpstr>
      <vt:lpstr>Diapositiva 51</vt:lpstr>
      <vt:lpstr>Audio descriptions of paintings</vt:lpstr>
      <vt:lpstr>Max Schmitt In a Single Scull</vt:lpstr>
      <vt:lpstr>Describing art</vt:lpstr>
      <vt:lpstr>What can be translated into words? De Coster </vt:lpstr>
      <vt:lpstr>Diapositiva 56</vt:lpstr>
      <vt:lpstr>Piet Mondrian</vt:lpstr>
      <vt:lpstr>Composition (description)</vt:lpstr>
      <vt:lpstr>Composition (explanation)</vt:lpstr>
      <vt:lpstr>Composition</vt:lpstr>
      <vt:lpstr>Other examples</vt:lpstr>
      <vt:lpstr>Miur Woods Golden Gate Park</vt:lpstr>
      <vt:lpstr>Andrew Sachs on London Zoo  </vt:lpstr>
      <vt:lpstr>The Okapi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ESFLC 2016 Salzburg</dc:title>
  <dc:creator>Christopher Taylor</dc:creator>
  <cp:lastModifiedBy>3256</cp:lastModifiedBy>
  <cp:revision>79</cp:revision>
  <cp:lastPrinted>2016-07-09T06:44:38Z</cp:lastPrinted>
  <dcterms:created xsi:type="dcterms:W3CDTF">2016-04-08T12:20:02Z</dcterms:created>
  <dcterms:modified xsi:type="dcterms:W3CDTF">2016-11-29T10:44:56Z</dcterms:modified>
</cp:coreProperties>
</file>