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4"/>
  </p:notesMasterIdLst>
  <p:sldIdLst>
    <p:sldId id="256" r:id="rId2"/>
    <p:sldId id="389" r:id="rId3"/>
    <p:sldId id="390" r:id="rId4"/>
    <p:sldId id="257" r:id="rId5"/>
    <p:sldId id="447" r:id="rId6"/>
    <p:sldId id="258" r:id="rId7"/>
    <p:sldId id="259" r:id="rId8"/>
    <p:sldId id="445" r:id="rId9"/>
    <p:sldId id="261" r:id="rId10"/>
    <p:sldId id="262" r:id="rId11"/>
    <p:sldId id="264" r:id="rId12"/>
    <p:sldId id="265" r:id="rId13"/>
    <p:sldId id="373" r:id="rId14"/>
    <p:sldId id="374" r:id="rId15"/>
    <p:sldId id="375" r:id="rId16"/>
    <p:sldId id="263" r:id="rId17"/>
    <p:sldId id="266" r:id="rId18"/>
    <p:sldId id="267" r:id="rId19"/>
    <p:sldId id="388" r:id="rId20"/>
    <p:sldId id="269" r:id="rId21"/>
    <p:sldId id="270" r:id="rId22"/>
    <p:sldId id="271" r:id="rId23"/>
    <p:sldId id="378" r:id="rId24"/>
    <p:sldId id="379" r:id="rId25"/>
    <p:sldId id="380" r:id="rId26"/>
    <p:sldId id="381" r:id="rId27"/>
    <p:sldId id="383" r:id="rId28"/>
    <p:sldId id="384" r:id="rId29"/>
    <p:sldId id="391" r:id="rId30"/>
    <p:sldId id="392" r:id="rId31"/>
    <p:sldId id="393" r:id="rId32"/>
    <p:sldId id="448" r:id="rId33"/>
    <p:sldId id="417" r:id="rId34"/>
    <p:sldId id="394" r:id="rId35"/>
    <p:sldId id="396" r:id="rId36"/>
    <p:sldId id="397" r:id="rId37"/>
    <p:sldId id="398" r:id="rId38"/>
    <p:sldId id="399" r:id="rId39"/>
    <p:sldId id="414" r:id="rId40"/>
    <p:sldId id="400" r:id="rId41"/>
    <p:sldId id="402" r:id="rId42"/>
    <p:sldId id="404" r:id="rId43"/>
    <p:sldId id="406" r:id="rId44"/>
    <p:sldId id="415" r:id="rId45"/>
    <p:sldId id="409" r:id="rId46"/>
    <p:sldId id="276" r:id="rId47"/>
    <p:sldId id="410" r:id="rId48"/>
    <p:sldId id="279" r:id="rId49"/>
    <p:sldId id="281" r:id="rId50"/>
    <p:sldId id="280" r:id="rId51"/>
    <p:sldId id="282" r:id="rId52"/>
    <p:sldId id="283" r:id="rId53"/>
    <p:sldId id="284" r:id="rId54"/>
    <p:sldId id="285" r:id="rId55"/>
    <p:sldId id="412" r:id="rId56"/>
    <p:sldId id="286" r:id="rId57"/>
    <p:sldId id="287" r:id="rId58"/>
    <p:sldId id="413" r:id="rId59"/>
    <p:sldId id="452" r:id="rId60"/>
    <p:sldId id="450" r:id="rId61"/>
    <p:sldId id="451" r:id="rId62"/>
    <p:sldId id="289" r:id="rId63"/>
    <p:sldId id="455" r:id="rId64"/>
    <p:sldId id="456" r:id="rId65"/>
    <p:sldId id="457" r:id="rId66"/>
    <p:sldId id="288" r:id="rId67"/>
    <p:sldId id="454" r:id="rId68"/>
    <p:sldId id="416" r:id="rId69"/>
    <p:sldId id="453" r:id="rId70"/>
    <p:sldId id="290" r:id="rId71"/>
    <p:sldId id="291" r:id="rId72"/>
    <p:sldId id="293" r:id="rId73"/>
    <p:sldId id="294" r:id="rId74"/>
    <p:sldId id="295" r:id="rId75"/>
    <p:sldId id="296" r:id="rId76"/>
    <p:sldId id="297" r:id="rId77"/>
    <p:sldId id="299" r:id="rId78"/>
    <p:sldId id="301" r:id="rId79"/>
    <p:sldId id="302" r:id="rId80"/>
    <p:sldId id="303" r:id="rId81"/>
    <p:sldId id="304" r:id="rId82"/>
    <p:sldId id="459" r:id="rId83"/>
    <p:sldId id="419" r:id="rId84"/>
    <p:sldId id="460" r:id="rId85"/>
    <p:sldId id="305" r:id="rId86"/>
    <p:sldId id="306" r:id="rId87"/>
    <p:sldId id="446" r:id="rId88"/>
    <p:sldId id="307" r:id="rId89"/>
    <p:sldId id="308" r:id="rId90"/>
    <p:sldId id="309" r:id="rId91"/>
    <p:sldId id="310" r:id="rId92"/>
    <p:sldId id="311" r:id="rId93"/>
    <p:sldId id="444" r:id="rId94"/>
    <p:sldId id="438" r:id="rId95"/>
    <p:sldId id="439" r:id="rId96"/>
    <p:sldId id="312" r:id="rId97"/>
    <p:sldId id="313" r:id="rId98"/>
    <p:sldId id="314" r:id="rId99"/>
    <p:sldId id="315" r:id="rId100"/>
    <p:sldId id="316" r:id="rId101"/>
    <p:sldId id="317" r:id="rId102"/>
    <p:sldId id="318" r:id="rId103"/>
    <p:sldId id="319" r:id="rId104"/>
    <p:sldId id="320" r:id="rId105"/>
    <p:sldId id="325" r:id="rId106"/>
    <p:sldId id="440" r:id="rId107"/>
    <p:sldId id="441" r:id="rId108"/>
    <p:sldId id="442" r:id="rId109"/>
    <p:sldId id="443" r:id="rId110"/>
    <p:sldId id="321" r:id="rId111"/>
    <p:sldId id="322" r:id="rId112"/>
    <p:sldId id="458" r:id="rId1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106" d="100"/>
          <a:sy n="106" d="100"/>
        </p:scale>
        <p:origin x="-63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3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8E11A5-033D-46E5-BB8B-B2340DA5DEA1}" type="datetimeFigureOut">
              <a:rPr lang="it-IT" smtClean="0"/>
              <a:pPr/>
              <a:t>29/11/2016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A8C7-4653-493A-8881-5E4FF07D99E7}"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extShape 1"/>
          <p:cNvSpPr txBox="1"/>
          <p:nvPr/>
        </p:nvSpPr>
        <p:spPr>
          <a:xfrm>
            <a:off x="685800" y="4343400"/>
            <a:ext cx="5486400" cy="4114800"/>
          </a:xfrm>
          <a:prstGeom prst="rect">
            <a:avLst/>
          </a:prstGeom>
          <a:noFill/>
          <a:ln>
            <a:noFill/>
          </a:ln>
        </p:spPr>
      </p:sp>
      <p:sp>
        <p:nvSpPr>
          <p:cNvPr id="289" name="CustomShape 2"/>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7B1E215-F462-4B0C-B736-D062516181D4}" type="slidenum">
              <a:rPr lang="it-IT" sz="1200">
                <a:latin typeface="Arial"/>
                <a:ea typeface="Arial"/>
              </a:rPr>
              <a:pPr algn="r">
                <a:lnSpc>
                  <a:spcPct val="100000"/>
                </a:lnSpc>
              </a:pPr>
              <a:t>65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A7DEC7-8472-477C-A5D5-1F6CD558EADF}" type="slidenum">
              <a:rPr lang="it-IT"/>
              <a:pPr/>
              <a:t>106</a:t>
            </a:fld>
            <a:endParaRPr lang="it-IT"/>
          </a:p>
        </p:txBody>
      </p:sp>
      <p:sp>
        <p:nvSpPr>
          <p:cNvPr id="187394" name="Rectangle 2"/>
          <p:cNvSpPr>
            <a:spLocks noGrp="1" noRot="1" noChangeAspect="1" noChangeArrowheads="1" noTextEdit="1"/>
          </p:cNvSpPr>
          <p:nvPr>
            <p:ph type="sldImg"/>
          </p:nvPr>
        </p:nvSpPr>
        <p:spPr>
          <a:xfrm>
            <a:off x="1143000" y="685800"/>
            <a:ext cx="4573588" cy="3429000"/>
          </a:xfrm>
          <a:ln/>
        </p:spPr>
      </p:sp>
      <p:sp>
        <p:nvSpPr>
          <p:cNvPr id="18739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006D50-430B-4BFC-8189-65D0FCB97A57}" type="slidenum">
              <a:rPr lang="it-IT"/>
              <a:pPr/>
              <a:t>107</a:t>
            </a:fld>
            <a:endParaRPr lang="it-IT"/>
          </a:p>
        </p:txBody>
      </p:sp>
      <p:sp>
        <p:nvSpPr>
          <p:cNvPr id="189442" name="Rectangle 2"/>
          <p:cNvSpPr>
            <a:spLocks noGrp="1" noRot="1" noChangeAspect="1" noChangeArrowheads="1" noTextEdit="1"/>
          </p:cNvSpPr>
          <p:nvPr>
            <p:ph type="sldImg"/>
          </p:nvPr>
        </p:nvSpPr>
        <p:spPr>
          <a:xfrm>
            <a:off x="1143000" y="685800"/>
            <a:ext cx="4573588" cy="3429000"/>
          </a:xfrm>
          <a:ln/>
        </p:spPr>
      </p:sp>
      <p:sp>
        <p:nvSpPr>
          <p:cNvPr id="18944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31ED8-5087-4022-9F07-166A44878C96}" type="slidenum">
              <a:rPr lang="it-IT"/>
              <a:pPr/>
              <a:t>108</a:t>
            </a:fld>
            <a:endParaRPr lang="it-IT"/>
          </a:p>
        </p:txBody>
      </p:sp>
      <p:sp>
        <p:nvSpPr>
          <p:cNvPr id="191490" name="Rectangle 2"/>
          <p:cNvSpPr>
            <a:spLocks noGrp="1" noRot="1" noChangeAspect="1" noChangeArrowheads="1" noTextEdit="1"/>
          </p:cNvSpPr>
          <p:nvPr>
            <p:ph type="sldImg"/>
          </p:nvPr>
        </p:nvSpPr>
        <p:spPr>
          <a:xfrm>
            <a:off x="1143000" y="685800"/>
            <a:ext cx="4573588" cy="3429000"/>
          </a:xfrm>
          <a:ln/>
        </p:spPr>
      </p:sp>
      <p:sp>
        <p:nvSpPr>
          <p:cNvPr id="1914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xtShape 1"/>
          <p:cNvSpPr txBox="1"/>
          <p:nvPr/>
        </p:nvSpPr>
        <p:spPr>
          <a:xfrm>
            <a:off x="685800" y="4343400"/>
            <a:ext cx="5486400" cy="4114800"/>
          </a:xfrm>
          <a:prstGeom prst="rect">
            <a:avLst/>
          </a:prstGeom>
          <a:noFill/>
          <a:ln>
            <a:noFill/>
          </a:ln>
        </p:spPr>
      </p:sp>
      <p:sp>
        <p:nvSpPr>
          <p:cNvPr id="287" name="CustomShape 2"/>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DB35E787-F6B6-4E44-A37C-B789A1DD8DEC}" type="slidenum">
              <a:rPr lang="it-IT" sz="1200">
                <a:latin typeface="Arial"/>
                <a:ea typeface="Arial"/>
              </a:rPr>
              <a:pPr algn="r">
                <a:lnSpc>
                  <a:spcPct val="100000"/>
                </a:lnSpc>
              </a:pPr>
              <a:t>112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smtClean="0"/>
              <a:pPr/>
              <a:t>29/11/2016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smtClean="0"/>
              <a:pPr/>
              <a:t>‹N›</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BAAADF8F-21C4-4921-A30B-F7D9AAAD9B12}"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40145FFE-DBD6-41DC-BAC9-B399BEDAE2C5}"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D74D2-1032-4218-9BC8-02755102883C}" type="datetimeFigureOut">
              <a:rPr lang="it-IT" smtClean="0"/>
              <a:pPr/>
              <a:t>29/11/2016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54531-02EC-4427-B90D-5352751BD65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23.w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23.w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123.wmf"/></Relationships>
</file>

<file path=ppt/slides/_rels/slide109.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slideLayout" Target="../slideLayouts/slideLayout1.xml"/><Relationship Id="rId4" Type="http://schemas.openxmlformats.org/officeDocument/2006/relationships/image" Target="../media/image126.wmf"/></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www.agenziafarmaco.gov.it/it/glossary/term/1448" TargetMode="External"/><Relationship Id="rId2" Type="http://schemas.openxmlformats.org/officeDocument/2006/relationships/hyperlink" Target="http://www.agenziafarmaco.gov.it/it/glossary/term/3576" TargetMode="External"/><Relationship Id="rId1" Type="http://schemas.openxmlformats.org/officeDocument/2006/relationships/slideLayout" Target="../slideLayouts/slideLayout2.xml"/><Relationship Id="rId4" Type="http://schemas.openxmlformats.org/officeDocument/2006/relationships/hyperlink" Target="http://www.agenziafarmaco.gov.it/it/glossary/term/1441"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9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rcRect/>
          <a:stretch>
            <a:fillRect/>
          </a:stretch>
        </p:blipFill>
        <p:spPr bwMode="auto">
          <a:xfrm>
            <a:off x="251523" y="116633"/>
            <a:ext cx="4464493" cy="6297840"/>
          </a:xfrm>
          <a:prstGeom prst="rect">
            <a:avLst/>
          </a:prstGeom>
          <a:noFill/>
          <a:ln w="9525">
            <a:noFill/>
            <a:miter lim="800000"/>
            <a:headEnd/>
            <a:tailEnd/>
          </a:ln>
        </p:spPr>
      </p:pic>
      <p:pic>
        <p:nvPicPr>
          <p:cNvPr id="3" name="Immagine 1"/>
          <p:cNvPicPr>
            <a:picLocks noChangeAspect="1"/>
          </p:cNvPicPr>
          <p:nvPr/>
        </p:nvPicPr>
        <p:blipFill>
          <a:blip r:embed="rId3" cstate="print"/>
          <a:srcRect/>
          <a:stretch>
            <a:fillRect/>
          </a:stretch>
        </p:blipFill>
        <p:spPr bwMode="auto">
          <a:xfrm>
            <a:off x="4716016" y="220487"/>
            <a:ext cx="4322951" cy="5368753"/>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241300" y="1077913"/>
            <a:ext cx="8399463" cy="1006475"/>
          </a:xfrm>
          <a:prstGeom prst="rect">
            <a:avLst/>
          </a:prstGeom>
          <a:noFill/>
          <a:ln w="9525">
            <a:noFill/>
            <a:miter lim="800000"/>
            <a:headEnd/>
            <a:tailEnd/>
          </a:ln>
          <a:effectLst/>
        </p:spPr>
        <p:txBody>
          <a:bodyPr>
            <a:spAutoFit/>
          </a:bodyPr>
          <a:lstStyle/>
          <a:p>
            <a:r>
              <a:rPr lang="it-IT" sz="2000" b="1" dirty="0">
                <a:solidFill>
                  <a:srgbClr val="7030A0"/>
                </a:solidFill>
              </a:rPr>
              <a:t>Derivati acido </a:t>
            </a:r>
            <a:r>
              <a:rPr lang="it-IT" sz="2000" b="1" dirty="0" smtClean="0">
                <a:solidFill>
                  <a:srgbClr val="7030A0"/>
                </a:solidFill>
              </a:rPr>
              <a:t>salicilico:</a:t>
            </a:r>
            <a:r>
              <a:rPr lang="it-IT" sz="2000" dirty="0"/>
              <a:t/>
            </a:r>
            <a:br>
              <a:rPr lang="it-IT" sz="2000" dirty="0"/>
            </a:br>
            <a:r>
              <a:rPr lang="it-IT" sz="2000" dirty="0"/>
              <a:t>ac. acetilsalicilico (</a:t>
            </a:r>
            <a:r>
              <a:rPr lang="it-IT" sz="2000" i="1" dirty="0"/>
              <a:t>Aspirina</a:t>
            </a:r>
            <a:r>
              <a:rPr lang="it-IT" sz="2000" baseline="30000" dirty="0">
                <a:sym typeface="Symbol" pitchFamily="18" charset="2"/>
              </a:rPr>
              <a:t></a:t>
            </a:r>
            <a:r>
              <a:rPr lang="it-IT" sz="2000" dirty="0"/>
              <a:t>, </a:t>
            </a:r>
            <a:r>
              <a:rPr lang="it-IT" sz="2000" i="1" dirty="0"/>
              <a:t>Aspro</a:t>
            </a:r>
            <a:r>
              <a:rPr lang="it-IT" sz="2000" baseline="30000" dirty="0">
                <a:sym typeface="Symbol" pitchFamily="18" charset="2"/>
              </a:rPr>
              <a:t></a:t>
            </a:r>
            <a:r>
              <a:rPr lang="it-IT" sz="2000" dirty="0"/>
              <a:t>, </a:t>
            </a:r>
            <a:r>
              <a:rPr lang="it-IT" sz="2000" i="1" dirty="0" err="1"/>
              <a:t>Cemirit</a:t>
            </a:r>
            <a:r>
              <a:rPr lang="it-IT" sz="2000" baseline="30000" dirty="0">
                <a:sym typeface="Symbol" pitchFamily="18" charset="2"/>
              </a:rPr>
              <a:t></a:t>
            </a:r>
            <a:r>
              <a:rPr lang="it-IT" sz="2000" dirty="0"/>
              <a:t>, …)</a:t>
            </a:r>
            <a:br>
              <a:rPr lang="it-IT" sz="2000" dirty="0"/>
            </a:br>
            <a:r>
              <a:rPr lang="it-IT" sz="2000" dirty="0"/>
              <a:t>lisina acetilsalicilato (</a:t>
            </a:r>
            <a:r>
              <a:rPr lang="it-IT" sz="2000" i="1" dirty="0" err="1"/>
              <a:t>Aspegic</a:t>
            </a:r>
            <a:r>
              <a:rPr lang="it-IT" sz="2000" i="1" dirty="0"/>
              <a:t> </a:t>
            </a:r>
            <a:r>
              <a:rPr lang="it-IT" baseline="30000" dirty="0">
                <a:sym typeface="Symbol" pitchFamily="18" charset="2"/>
              </a:rPr>
              <a:t></a:t>
            </a:r>
            <a:r>
              <a:rPr lang="it-IT" sz="2000" i="1" dirty="0"/>
              <a:t>, </a:t>
            </a:r>
            <a:r>
              <a:rPr lang="it-IT" sz="2000" i="1" dirty="0" err="1"/>
              <a:t>Flectadol</a:t>
            </a:r>
            <a:r>
              <a:rPr lang="it-IT" sz="2000" i="1" dirty="0"/>
              <a:t> </a:t>
            </a:r>
            <a:r>
              <a:rPr lang="it-IT" baseline="30000" dirty="0">
                <a:sym typeface="Symbol" pitchFamily="18" charset="2"/>
              </a:rPr>
              <a:t></a:t>
            </a:r>
            <a:r>
              <a:rPr lang="it-IT" sz="2000" dirty="0"/>
              <a:t>)</a:t>
            </a:r>
          </a:p>
        </p:txBody>
      </p:sp>
      <p:sp>
        <p:nvSpPr>
          <p:cNvPr id="185347" name="Text Box 3"/>
          <p:cNvSpPr txBox="1">
            <a:spLocks noChangeArrowheads="1"/>
          </p:cNvSpPr>
          <p:nvPr/>
        </p:nvSpPr>
        <p:spPr bwMode="auto">
          <a:xfrm>
            <a:off x="258763" y="2039938"/>
            <a:ext cx="8574087" cy="2835275"/>
          </a:xfrm>
          <a:prstGeom prst="rect">
            <a:avLst/>
          </a:prstGeom>
          <a:noFill/>
          <a:ln w="9525">
            <a:noFill/>
            <a:miter lim="800000"/>
            <a:headEnd/>
            <a:tailEnd/>
          </a:ln>
          <a:effectLst/>
        </p:spPr>
        <p:txBody>
          <a:bodyPr>
            <a:spAutoFit/>
          </a:bodyPr>
          <a:lstStyle/>
          <a:p>
            <a:r>
              <a:rPr lang="it-IT" sz="2000" b="1" dirty="0">
                <a:solidFill>
                  <a:srgbClr val="7030A0"/>
                </a:solidFill>
              </a:rPr>
              <a:t>Derivati dell’acido acetico e sostanze </a:t>
            </a:r>
            <a:r>
              <a:rPr lang="it-IT" sz="2000" b="1" dirty="0" smtClean="0">
                <a:solidFill>
                  <a:srgbClr val="7030A0"/>
                </a:solidFill>
              </a:rPr>
              <a:t>correlate:</a:t>
            </a:r>
            <a:r>
              <a:rPr lang="it-IT" sz="2000" dirty="0" smtClean="0">
                <a:solidFill>
                  <a:srgbClr val="7030A0"/>
                </a:solidFill>
              </a:rPr>
              <a:t> </a:t>
            </a:r>
            <a:r>
              <a:rPr lang="it-IT" sz="2000" dirty="0"/>
              <a:t/>
            </a:r>
            <a:br>
              <a:rPr lang="it-IT" sz="2000" dirty="0"/>
            </a:br>
            <a:r>
              <a:rPr lang="it-IT" sz="2000" dirty="0" err="1"/>
              <a:t>aceclofenac</a:t>
            </a:r>
            <a:r>
              <a:rPr lang="it-IT" sz="2000" dirty="0"/>
              <a:t> (</a:t>
            </a:r>
            <a:r>
              <a:rPr lang="it-IT" sz="2000" i="1" dirty="0" err="1"/>
              <a:t>Airtal</a:t>
            </a:r>
            <a:r>
              <a:rPr lang="it-IT" baseline="30000" dirty="0">
                <a:sym typeface="Symbol" pitchFamily="18" charset="2"/>
              </a:rPr>
              <a:t></a:t>
            </a:r>
            <a:r>
              <a:rPr lang="it-IT" sz="2000" dirty="0"/>
              <a:t>, </a:t>
            </a:r>
            <a:r>
              <a:rPr lang="it-IT" sz="2000" i="1" dirty="0"/>
              <a:t>Gladio</a:t>
            </a:r>
            <a:r>
              <a:rPr lang="it-IT" baseline="30000" dirty="0">
                <a:sym typeface="Symbol" pitchFamily="18" charset="2"/>
              </a:rPr>
              <a:t></a:t>
            </a:r>
            <a:r>
              <a:rPr lang="it-IT" sz="2000" dirty="0"/>
              <a:t>) </a:t>
            </a:r>
            <a:br>
              <a:rPr lang="it-IT" sz="2000" dirty="0"/>
            </a:br>
            <a:r>
              <a:rPr lang="it-IT" sz="2000" dirty="0" err="1"/>
              <a:t>acemetacina</a:t>
            </a:r>
            <a:r>
              <a:rPr lang="it-IT" sz="2000" dirty="0"/>
              <a:t> (</a:t>
            </a:r>
            <a:r>
              <a:rPr lang="it-IT" sz="2000" i="1" dirty="0" err="1"/>
              <a:t>Acemix</a:t>
            </a:r>
            <a:r>
              <a:rPr lang="it-IT" baseline="30000" dirty="0">
                <a:sym typeface="Symbol" pitchFamily="18" charset="2"/>
              </a:rPr>
              <a:t></a:t>
            </a:r>
            <a:r>
              <a:rPr lang="it-IT" sz="2000" dirty="0"/>
              <a:t>)</a:t>
            </a:r>
            <a:br>
              <a:rPr lang="it-IT" sz="2000" dirty="0"/>
            </a:br>
            <a:r>
              <a:rPr lang="it-IT" sz="2000" dirty="0" err="1"/>
              <a:t>diclofenac</a:t>
            </a:r>
            <a:r>
              <a:rPr lang="it-IT" sz="2000" dirty="0"/>
              <a:t> (</a:t>
            </a:r>
            <a:r>
              <a:rPr lang="it-IT" sz="2000" i="1" dirty="0" err="1"/>
              <a:t>Novapirina</a:t>
            </a:r>
            <a:r>
              <a:rPr lang="it-IT" baseline="30000" dirty="0">
                <a:sym typeface="Symbol" pitchFamily="18" charset="2"/>
              </a:rPr>
              <a:t></a:t>
            </a:r>
            <a:r>
              <a:rPr lang="it-IT" sz="2000" dirty="0"/>
              <a:t>, </a:t>
            </a:r>
            <a:r>
              <a:rPr lang="it-IT" sz="2000" i="1" dirty="0" err="1"/>
              <a:t>Voltaren</a:t>
            </a:r>
            <a:r>
              <a:rPr lang="it-IT" baseline="30000" dirty="0">
                <a:sym typeface="Symbol" pitchFamily="18" charset="2"/>
              </a:rPr>
              <a:t></a:t>
            </a:r>
            <a:r>
              <a:rPr lang="it-IT" sz="2000" dirty="0"/>
              <a:t>…) anche in </a:t>
            </a:r>
            <a:r>
              <a:rPr lang="it-IT" sz="2000" dirty="0" err="1"/>
              <a:t>ass</a:t>
            </a:r>
            <a:r>
              <a:rPr lang="it-IT" sz="2000" dirty="0"/>
              <a:t>. con </a:t>
            </a:r>
            <a:r>
              <a:rPr lang="it-IT" sz="2000" dirty="0" err="1"/>
              <a:t>misoprostol</a:t>
            </a:r>
            <a:r>
              <a:rPr lang="it-IT" sz="2000" dirty="0"/>
              <a:t> (</a:t>
            </a:r>
            <a:r>
              <a:rPr lang="it-IT" sz="2000" dirty="0" err="1"/>
              <a:t>Atrotec</a:t>
            </a:r>
            <a:r>
              <a:rPr lang="it-IT" sz="2000" dirty="0"/>
              <a:t> </a:t>
            </a:r>
            <a:r>
              <a:rPr lang="it-IT" baseline="30000" dirty="0">
                <a:sym typeface="Symbol" pitchFamily="18" charset="2"/>
              </a:rPr>
              <a:t></a:t>
            </a:r>
            <a:r>
              <a:rPr lang="it-IT" sz="2000" dirty="0"/>
              <a:t>)</a:t>
            </a:r>
          </a:p>
          <a:p>
            <a:r>
              <a:rPr lang="it-IT" sz="2000" dirty="0" err="1"/>
              <a:t>sulindac</a:t>
            </a:r>
            <a:r>
              <a:rPr lang="it-IT" sz="2000" dirty="0"/>
              <a:t> (</a:t>
            </a:r>
            <a:r>
              <a:rPr lang="it-IT" sz="2000" i="1" dirty="0" err="1"/>
              <a:t>Algogetil</a:t>
            </a:r>
            <a:r>
              <a:rPr lang="it-IT" baseline="30000" dirty="0">
                <a:sym typeface="Symbol" pitchFamily="18" charset="2"/>
              </a:rPr>
              <a:t></a:t>
            </a:r>
            <a:r>
              <a:rPr lang="it-IT" sz="2000" dirty="0"/>
              <a:t>)</a:t>
            </a:r>
            <a:br>
              <a:rPr lang="it-IT" sz="2000" dirty="0"/>
            </a:br>
            <a:r>
              <a:rPr lang="it-IT" sz="2000" dirty="0" err="1"/>
              <a:t>fentiazac</a:t>
            </a:r>
            <a:r>
              <a:rPr lang="it-IT" sz="2000" dirty="0"/>
              <a:t> (</a:t>
            </a:r>
            <a:r>
              <a:rPr lang="it-IT" sz="2000" i="1" dirty="0" err="1"/>
              <a:t>Oflam</a:t>
            </a:r>
            <a:r>
              <a:rPr lang="it-IT" baseline="30000" dirty="0">
                <a:sym typeface="Symbol" pitchFamily="18" charset="2"/>
              </a:rPr>
              <a:t></a:t>
            </a:r>
            <a:r>
              <a:rPr lang="it-IT" sz="2000" dirty="0"/>
              <a:t>)</a:t>
            </a:r>
            <a:br>
              <a:rPr lang="it-IT" sz="2000" dirty="0"/>
            </a:br>
            <a:r>
              <a:rPr lang="it-IT" sz="2000" dirty="0" err="1"/>
              <a:t>ketorolac</a:t>
            </a:r>
            <a:r>
              <a:rPr lang="it-IT" sz="2000" dirty="0"/>
              <a:t> (</a:t>
            </a:r>
            <a:r>
              <a:rPr lang="it-IT" sz="2000" i="1" dirty="0" err="1"/>
              <a:t>Toradol</a:t>
            </a:r>
            <a:r>
              <a:rPr lang="it-IT" baseline="30000" dirty="0">
                <a:sym typeface="Symbol" pitchFamily="18" charset="2"/>
              </a:rPr>
              <a:t></a:t>
            </a:r>
            <a:r>
              <a:rPr lang="it-IT" sz="2000" dirty="0"/>
              <a:t>, </a:t>
            </a:r>
            <a:r>
              <a:rPr lang="it-IT" sz="2000" i="1" dirty="0" err="1"/>
              <a:t>Lixidol</a:t>
            </a:r>
            <a:r>
              <a:rPr lang="it-IT" baseline="30000" dirty="0">
                <a:sym typeface="Symbol" pitchFamily="18" charset="2"/>
              </a:rPr>
              <a:t></a:t>
            </a:r>
            <a:r>
              <a:rPr lang="it-IT" sz="2000" dirty="0"/>
              <a:t>)</a:t>
            </a:r>
            <a:br>
              <a:rPr lang="it-IT" sz="2000" dirty="0"/>
            </a:br>
            <a:r>
              <a:rPr lang="it-IT" sz="2000" dirty="0" err="1"/>
              <a:t>indometacina</a:t>
            </a:r>
            <a:r>
              <a:rPr lang="it-IT" sz="2000" dirty="0"/>
              <a:t> (</a:t>
            </a:r>
            <a:r>
              <a:rPr lang="it-IT" sz="2000" i="1" dirty="0" err="1"/>
              <a:t>Indoxen</a:t>
            </a:r>
            <a:r>
              <a:rPr lang="it-IT" baseline="30000" dirty="0">
                <a:sym typeface="Symbol" pitchFamily="18" charset="2"/>
              </a:rPr>
              <a:t></a:t>
            </a:r>
            <a:r>
              <a:rPr lang="it-IT" sz="2000" dirty="0"/>
              <a:t>, </a:t>
            </a:r>
            <a:r>
              <a:rPr lang="it-IT" sz="2000" i="1" dirty="0" err="1"/>
              <a:t>Metacen</a:t>
            </a:r>
            <a:r>
              <a:rPr lang="it-IT" baseline="30000" dirty="0">
                <a:sym typeface="Symbol" pitchFamily="18" charset="2"/>
              </a:rPr>
              <a:t></a:t>
            </a:r>
            <a:r>
              <a:rPr lang="it-IT" sz="2000" dirty="0">
                <a:sym typeface="Symbol" pitchFamily="18" charset="2"/>
              </a:rPr>
              <a:t>)</a:t>
            </a:r>
            <a:br>
              <a:rPr lang="it-IT" sz="2000" dirty="0">
                <a:sym typeface="Symbol" pitchFamily="18" charset="2"/>
              </a:rPr>
            </a:br>
            <a:r>
              <a:rPr lang="it-IT" sz="2000" dirty="0" err="1">
                <a:sym typeface="Symbol" pitchFamily="18" charset="2"/>
              </a:rPr>
              <a:t>proglumetacina</a:t>
            </a:r>
            <a:r>
              <a:rPr lang="it-IT" sz="2000" dirty="0">
                <a:sym typeface="Symbol" pitchFamily="18" charset="2"/>
              </a:rPr>
              <a:t> (</a:t>
            </a:r>
            <a:r>
              <a:rPr lang="it-IT" sz="2000" i="1" dirty="0" err="1">
                <a:sym typeface="Symbol" pitchFamily="18" charset="2"/>
              </a:rPr>
              <a:t>Afloxan</a:t>
            </a:r>
            <a:r>
              <a:rPr lang="it-IT" baseline="30000" dirty="0">
                <a:sym typeface="Symbol" pitchFamily="18" charset="2"/>
              </a:rPr>
              <a:t></a:t>
            </a:r>
            <a:r>
              <a:rPr lang="it-IT" sz="2000" dirty="0">
                <a:sym typeface="Symbol" pitchFamily="18" charset="2"/>
              </a:rPr>
              <a:t>,..)</a:t>
            </a:r>
          </a:p>
        </p:txBody>
      </p:sp>
      <p:sp>
        <p:nvSpPr>
          <p:cNvPr id="185348" name="Text Box 4"/>
          <p:cNvSpPr txBox="1">
            <a:spLocks noChangeArrowheads="1"/>
          </p:cNvSpPr>
          <p:nvPr/>
        </p:nvSpPr>
        <p:spPr bwMode="auto">
          <a:xfrm>
            <a:off x="1074738" y="31750"/>
            <a:ext cx="6934200" cy="793750"/>
          </a:xfrm>
          <a:prstGeom prst="rect">
            <a:avLst/>
          </a:prstGeom>
          <a:noFill/>
          <a:ln w="9525">
            <a:noFill/>
            <a:miter lim="800000"/>
            <a:headEnd/>
            <a:tailEnd/>
          </a:ln>
          <a:effectLst/>
        </p:spPr>
        <p:txBody>
          <a:bodyPr wrap="none">
            <a:spAutoFit/>
          </a:bodyPr>
          <a:lstStyle/>
          <a:p>
            <a:pPr algn="ctr"/>
            <a:r>
              <a:rPr lang="it-IT" sz="2800" dirty="0">
                <a:solidFill>
                  <a:srgbClr val="002060"/>
                </a:solidFill>
              </a:rPr>
              <a:t>FANS sistemici (M01A) in commercio in Italia</a:t>
            </a:r>
          </a:p>
          <a:p>
            <a:pPr algn="ctr"/>
            <a:r>
              <a:rPr lang="it-IT" sz="1800" dirty="0">
                <a:solidFill>
                  <a:srgbClr val="002060"/>
                </a:solidFill>
              </a:rPr>
              <a:t>(oltre  200 specialità medicinali)</a:t>
            </a:r>
          </a:p>
        </p:txBody>
      </p:sp>
      <p:grpSp>
        <p:nvGrpSpPr>
          <p:cNvPr id="2" name="Group 5"/>
          <p:cNvGrpSpPr>
            <a:grpSpLocks/>
          </p:cNvGrpSpPr>
          <p:nvPr/>
        </p:nvGrpSpPr>
        <p:grpSpPr bwMode="auto">
          <a:xfrm>
            <a:off x="7821613" y="63500"/>
            <a:ext cx="1290637" cy="771525"/>
            <a:chOff x="1873" y="1622"/>
            <a:chExt cx="2226" cy="1330"/>
          </a:xfrm>
        </p:grpSpPr>
        <p:pic>
          <p:nvPicPr>
            <p:cNvPr id="185350" name="Picture 6" descr="j0199381[1]"/>
            <p:cNvPicPr>
              <a:picLocks noChangeAspect="1" noChangeArrowheads="1"/>
            </p:cNvPicPr>
            <p:nvPr/>
          </p:nvPicPr>
          <p:blipFill>
            <a:blip r:embed="rId4" cstate="print"/>
            <a:srcRect/>
            <a:stretch>
              <a:fillRect/>
            </a:stretch>
          </p:blipFill>
          <p:spPr bwMode="auto">
            <a:xfrm>
              <a:off x="1873" y="1944"/>
              <a:ext cx="1966" cy="878"/>
            </a:xfrm>
            <a:prstGeom prst="rect">
              <a:avLst/>
            </a:prstGeom>
            <a:noFill/>
            <a:ln>
              <a:noFill/>
            </a:ln>
            <a:effectLst/>
          </p:spPr>
        </p:pic>
        <p:graphicFrame>
          <p:nvGraphicFramePr>
            <p:cNvPr id="185351" name="Object 7"/>
            <p:cNvGraphicFramePr>
              <a:graphicFrameLocks noChangeAspect="1"/>
            </p:cNvGraphicFramePr>
            <p:nvPr/>
          </p:nvGraphicFramePr>
          <p:xfrm>
            <a:off x="2982" y="1622"/>
            <a:ext cx="1117" cy="1330"/>
          </p:xfrm>
          <a:graphic>
            <a:graphicData uri="http://schemas.openxmlformats.org/presentationml/2006/ole">
              <p:oleObj spid="_x0000_s14338" name="CorelDRAW" r:id="rId5" imgW="1836720" imgH="2776680" progId="">
                <p:embed/>
              </p:oleObj>
            </a:graphicData>
          </a:graphic>
        </p:graphicFrame>
      </p:grpSp>
      <p:sp>
        <p:nvSpPr>
          <p:cNvPr id="185352" name="Text Box 8"/>
          <p:cNvSpPr txBox="1">
            <a:spLocks noChangeArrowheads="1"/>
          </p:cNvSpPr>
          <p:nvPr/>
        </p:nvSpPr>
        <p:spPr bwMode="auto">
          <a:xfrm>
            <a:off x="288925" y="4921250"/>
            <a:ext cx="8574088" cy="1616075"/>
          </a:xfrm>
          <a:prstGeom prst="rect">
            <a:avLst/>
          </a:prstGeom>
          <a:noFill/>
          <a:ln w="9525">
            <a:noFill/>
            <a:miter lim="800000"/>
            <a:headEnd/>
            <a:tailEnd/>
          </a:ln>
          <a:effectLst/>
        </p:spPr>
        <p:txBody>
          <a:bodyPr>
            <a:spAutoFit/>
          </a:bodyPr>
          <a:lstStyle/>
          <a:p>
            <a:r>
              <a:rPr lang="it-IT" sz="2000" b="1" dirty="0" err="1" smtClean="0">
                <a:solidFill>
                  <a:srgbClr val="7030A0"/>
                </a:solidFill>
              </a:rPr>
              <a:t>Ossicam-derivati</a:t>
            </a:r>
            <a:r>
              <a:rPr lang="it-IT" sz="2000" b="1" dirty="0" smtClean="0">
                <a:solidFill>
                  <a:srgbClr val="7030A0"/>
                </a:solidFill>
              </a:rPr>
              <a:t>:</a:t>
            </a:r>
            <a:r>
              <a:rPr lang="it-IT" sz="2000" dirty="0" smtClean="0">
                <a:solidFill>
                  <a:srgbClr val="7030A0"/>
                </a:solidFill>
              </a:rPr>
              <a:t> </a:t>
            </a:r>
            <a:r>
              <a:rPr lang="it-IT" sz="2000" dirty="0"/>
              <a:t/>
            </a:r>
            <a:br>
              <a:rPr lang="it-IT" sz="2000" dirty="0"/>
            </a:br>
            <a:r>
              <a:rPr lang="it-IT" sz="2000" dirty="0" err="1"/>
              <a:t>piroxicam</a:t>
            </a:r>
            <a:r>
              <a:rPr lang="it-IT" sz="2000" dirty="0"/>
              <a:t> (</a:t>
            </a:r>
            <a:r>
              <a:rPr lang="it-IT" sz="2000" i="1" dirty="0" err="1"/>
              <a:t>Feldene</a:t>
            </a:r>
            <a:r>
              <a:rPr lang="it-IT" sz="2000" i="1" dirty="0"/>
              <a:t> </a:t>
            </a:r>
            <a:r>
              <a:rPr lang="it-IT" baseline="30000" dirty="0">
                <a:sym typeface="Symbol" pitchFamily="18" charset="2"/>
              </a:rPr>
              <a:t></a:t>
            </a:r>
            <a:r>
              <a:rPr lang="it-IT" sz="2000" i="1" dirty="0"/>
              <a:t>, </a:t>
            </a:r>
            <a:r>
              <a:rPr lang="it-IT" sz="2000" i="1" dirty="0" err="1"/>
              <a:t>Roxiden</a:t>
            </a:r>
            <a:r>
              <a:rPr lang="it-IT" sz="2000" i="1" dirty="0"/>
              <a:t> </a:t>
            </a:r>
            <a:r>
              <a:rPr lang="it-IT" baseline="30000" dirty="0">
                <a:sym typeface="Symbol" pitchFamily="18" charset="2"/>
              </a:rPr>
              <a:t></a:t>
            </a:r>
            <a:r>
              <a:rPr lang="it-IT" sz="2000" dirty="0"/>
              <a:t>, ..)</a:t>
            </a:r>
            <a:br>
              <a:rPr lang="it-IT" sz="2000" dirty="0"/>
            </a:br>
            <a:r>
              <a:rPr lang="it-IT" sz="2000" dirty="0" err="1"/>
              <a:t>tenoxicam</a:t>
            </a:r>
            <a:r>
              <a:rPr lang="it-IT" sz="2000" dirty="0"/>
              <a:t> (</a:t>
            </a:r>
            <a:r>
              <a:rPr lang="it-IT" sz="2000" i="1" dirty="0"/>
              <a:t>Dolmen </a:t>
            </a:r>
            <a:r>
              <a:rPr lang="it-IT" baseline="30000" dirty="0">
                <a:sym typeface="Symbol" pitchFamily="18" charset="2"/>
              </a:rPr>
              <a:t></a:t>
            </a:r>
            <a:r>
              <a:rPr lang="it-IT" sz="2000" i="1" dirty="0"/>
              <a:t>, </a:t>
            </a:r>
            <a:r>
              <a:rPr lang="it-IT" sz="2000" i="1" dirty="0" err="1"/>
              <a:t>Rexalgan</a:t>
            </a:r>
            <a:r>
              <a:rPr lang="it-IT" sz="2000" i="1" dirty="0"/>
              <a:t> </a:t>
            </a:r>
            <a:r>
              <a:rPr lang="it-IT" baseline="30000" dirty="0">
                <a:sym typeface="Symbol" pitchFamily="18" charset="2"/>
              </a:rPr>
              <a:t></a:t>
            </a:r>
            <a:r>
              <a:rPr lang="it-IT" sz="2000" dirty="0"/>
              <a:t>,..)</a:t>
            </a:r>
            <a:br>
              <a:rPr lang="it-IT" sz="2000" dirty="0"/>
            </a:br>
            <a:r>
              <a:rPr lang="it-IT" sz="2000" dirty="0" err="1"/>
              <a:t>lornoxicam</a:t>
            </a:r>
            <a:r>
              <a:rPr lang="it-IT" sz="2000" dirty="0"/>
              <a:t> (</a:t>
            </a:r>
            <a:r>
              <a:rPr lang="it-IT" sz="2000" i="1" dirty="0" err="1"/>
              <a:t>Noxon</a:t>
            </a:r>
            <a:r>
              <a:rPr lang="it-IT" sz="2000" i="1" dirty="0"/>
              <a:t> </a:t>
            </a:r>
            <a:r>
              <a:rPr lang="it-IT" baseline="30000" dirty="0">
                <a:sym typeface="Symbol" pitchFamily="18" charset="2"/>
              </a:rPr>
              <a:t></a:t>
            </a:r>
            <a:r>
              <a:rPr lang="it-IT" sz="2000" dirty="0"/>
              <a:t>)</a:t>
            </a:r>
            <a:br>
              <a:rPr lang="it-IT" sz="2000" dirty="0"/>
            </a:br>
            <a:r>
              <a:rPr lang="it-IT" sz="2000" dirty="0" err="1"/>
              <a:t>meloxicam</a:t>
            </a:r>
            <a:r>
              <a:rPr lang="it-IT" sz="2000" dirty="0"/>
              <a:t> (</a:t>
            </a:r>
            <a:r>
              <a:rPr lang="it-IT" sz="2000" i="1" dirty="0" err="1"/>
              <a:t>Mobic</a:t>
            </a:r>
            <a:r>
              <a:rPr lang="it-IT" sz="2000" i="1" dirty="0"/>
              <a:t> </a:t>
            </a:r>
            <a:r>
              <a:rPr lang="it-IT" baseline="30000" dirty="0">
                <a:sym typeface="Symbol" pitchFamily="18" charset="2"/>
              </a:rPr>
              <a:t></a:t>
            </a:r>
            <a:r>
              <a:rPr lang="it-IT" sz="2000" dirty="0"/>
              <a:t>)</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241300" y="1077913"/>
            <a:ext cx="8399463" cy="2530475"/>
          </a:xfrm>
          <a:prstGeom prst="rect">
            <a:avLst/>
          </a:prstGeom>
          <a:noFill/>
          <a:ln w="9525">
            <a:noFill/>
            <a:miter lim="800000"/>
            <a:headEnd/>
            <a:tailEnd/>
          </a:ln>
          <a:effectLst/>
        </p:spPr>
        <p:txBody>
          <a:bodyPr>
            <a:spAutoFit/>
          </a:bodyPr>
          <a:lstStyle/>
          <a:p>
            <a:r>
              <a:rPr lang="it-IT" sz="2000" b="1" dirty="0">
                <a:solidFill>
                  <a:srgbClr val="7030A0"/>
                </a:solidFill>
              </a:rPr>
              <a:t>Derivati dell’acido </a:t>
            </a:r>
            <a:r>
              <a:rPr lang="it-IT" sz="2000" b="1" dirty="0" smtClean="0">
                <a:solidFill>
                  <a:srgbClr val="7030A0"/>
                </a:solidFill>
              </a:rPr>
              <a:t>propionico</a:t>
            </a:r>
            <a:r>
              <a:rPr lang="it-IT" sz="2000" dirty="0" smtClean="0">
                <a:solidFill>
                  <a:srgbClr val="7030A0"/>
                </a:solidFill>
              </a:rPr>
              <a:t>: </a:t>
            </a:r>
            <a:r>
              <a:rPr lang="it-IT" sz="2000" dirty="0"/>
              <a:t/>
            </a:r>
            <a:br>
              <a:rPr lang="it-IT" sz="2000" dirty="0"/>
            </a:br>
            <a:r>
              <a:rPr lang="it-IT" sz="2000" dirty="0" err="1"/>
              <a:t>ibuprofene</a:t>
            </a:r>
            <a:r>
              <a:rPr lang="it-IT" sz="2000" dirty="0"/>
              <a:t> (</a:t>
            </a:r>
            <a:r>
              <a:rPr lang="it-IT" sz="2000" i="1" dirty="0" err="1"/>
              <a:t>Cibalgina</a:t>
            </a:r>
            <a:r>
              <a:rPr lang="it-IT" sz="2000" i="1" dirty="0"/>
              <a:t> Due</a:t>
            </a:r>
            <a:r>
              <a:rPr lang="it-IT" sz="2000" baseline="30000" dirty="0">
                <a:sym typeface="Symbol" pitchFamily="18" charset="2"/>
              </a:rPr>
              <a:t></a:t>
            </a:r>
            <a:r>
              <a:rPr lang="it-IT" sz="2000" dirty="0"/>
              <a:t>, </a:t>
            </a:r>
            <a:r>
              <a:rPr lang="it-IT" sz="2000" i="1" dirty="0" err="1"/>
              <a:t>Brufen</a:t>
            </a:r>
            <a:r>
              <a:rPr lang="it-IT" sz="2000" baseline="30000" dirty="0">
                <a:sym typeface="Symbol" pitchFamily="18" charset="2"/>
              </a:rPr>
              <a:t></a:t>
            </a:r>
            <a:r>
              <a:rPr lang="it-IT" sz="2000" dirty="0"/>
              <a:t>, </a:t>
            </a:r>
            <a:r>
              <a:rPr lang="it-IT" sz="2000" i="1" dirty="0"/>
              <a:t>Moment</a:t>
            </a:r>
            <a:r>
              <a:rPr lang="it-IT" sz="2000" baseline="30000" dirty="0">
                <a:sym typeface="Symbol" pitchFamily="18" charset="2"/>
              </a:rPr>
              <a:t></a:t>
            </a:r>
            <a:r>
              <a:rPr lang="it-IT" sz="2000" dirty="0"/>
              <a:t>, …)</a:t>
            </a:r>
            <a:br>
              <a:rPr lang="it-IT" sz="2000" dirty="0"/>
            </a:br>
            <a:r>
              <a:rPr lang="it-IT" sz="2000" dirty="0" err="1"/>
              <a:t>naproxene</a:t>
            </a:r>
            <a:r>
              <a:rPr lang="it-IT" sz="2000" dirty="0"/>
              <a:t> (</a:t>
            </a:r>
            <a:r>
              <a:rPr lang="it-IT" sz="2000" i="1" dirty="0" err="1"/>
              <a:t>Naprosyn</a:t>
            </a:r>
            <a:r>
              <a:rPr lang="it-IT" sz="2000" i="1" dirty="0"/>
              <a:t> </a:t>
            </a:r>
            <a:r>
              <a:rPr lang="it-IT" baseline="30000" dirty="0">
                <a:sym typeface="Symbol" pitchFamily="18" charset="2"/>
              </a:rPr>
              <a:t></a:t>
            </a:r>
            <a:r>
              <a:rPr lang="it-IT" sz="2000" i="1" dirty="0"/>
              <a:t>, </a:t>
            </a:r>
            <a:r>
              <a:rPr lang="it-IT" sz="2000" i="1" dirty="0" err="1"/>
              <a:t>Floginax</a:t>
            </a:r>
            <a:r>
              <a:rPr lang="it-IT" sz="2000" i="1" dirty="0"/>
              <a:t> </a:t>
            </a:r>
            <a:r>
              <a:rPr lang="it-IT" baseline="30000" dirty="0">
                <a:sym typeface="Symbol" pitchFamily="18" charset="2"/>
              </a:rPr>
              <a:t></a:t>
            </a:r>
            <a:r>
              <a:rPr lang="it-IT" sz="2000" i="1" dirty="0"/>
              <a:t>, </a:t>
            </a:r>
            <a:r>
              <a:rPr lang="it-IT" sz="2000" i="1" dirty="0" err="1"/>
              <a:t>Synflex</a:t>
            </a:r>
            <a:r>
              <a:rPr lang="it-IT" sz="2000" i="1" dirty="0"/>
              <a:t> </a:t>
            </a:r>
            <a:r>
              <a:rPr lang="it-IT" baseline="30000" dirty="0">
                <a:sym typeface="Symbol" pitchFamily="18" charset="2"/>
              </a:rPr>
              <a:t></a:t>
            </a:r>
            <a:r>
              <a:rPr lang="it-IT" sz="2000" dirty="0"/>
              <a:t>)</a:t>
            </a:r>
            <a:br>
              <a:rPr lang="it-IT" sz="2000" dirty="0"/>
            </a:br>
            <a:r>
              <a:rPr lang="it-IT" sz="2000" dirty="0" err="1"/>
              <a:t>ketoprofene</a:t>
            </a:r>
            <a:r>
              <a:rPr lang="it-IT" sz="2000" dirty="0"/>
              <a:t> (</a:t>
            </a:r>
            <a:r>
              <a:rPr lang="it-IT" sz="2000" i="1" dirty="0" err="1"/>
              <a:t>Artrosilene</a:t>
            </a:r>
            <a:r>
              <a:rPr lang="it-IT" sz="2000" i="1" dirty="0"/>
              <a:t> </a:t>
            </a:r>
            <a:r>
              <a:rPr lang="it-IT" i="1" baseline="30000" dirty="0">
                <a:sym typeface="Symbol" pitchFamily="18" charset="2"/>
              </a:rPr>
              <a:t></a:t>
            </a:r>
            <a:r>
              <a:rPr lang="it-IT" sz="2000" i="1" dirty="0"/>
              <a:t>, </a:t>
            </a:r>
            <a:r>
              <a:rPr lang="it-IT" sz="2000" i="1" dirty="0" err="1"/>
              <a:t>Ibifen</a:t>
            </a:r>
            <a:r>
              <a:rPr lang="it-IT" sz="2000" i="1" dirty="0"/>
              <a:t> </a:t>
            </a:r>
            <a:r>
              <a:rPr lang="it-IT" i="1" baseline="30000" dirty="0">
                <a:sym typeface="Symbol" pitchFamily="18" charset="2"/>
              </a:rPr>
              <a:t></a:t>
            </a:r>
            <a:r>
              <a:rPr lang="it-IT" sz="2000" i="1" dirty="0"/>
              <a:t>, Oki </a:t>
            </a:r>
            <a:r>
              <a:rPr lang="it-IT" i="1" baseline="30000" dirty="0">
                <a:sym typeface="Symbol" pitchFamily="18" charset="2"/>
              </a:rPr>
              <a:t></a:t>
            </a:r>
            <a:r>
              <a:rPr lang="it-IT" sz="2000" i="1" dirty="0"/>
              <a:t>, </a:t>
            </a:r>
            <a:r>
              <a:rPr lang="it-IT" sz="2000" i="1" dirty="0" err="1"/>
              <a:t>Orudis</a:t>
            </a:r>
            <a:r>
              <a:rPr lang="it-IT" sz="2000" i="1" dirty="0"/>
              <a:t> </a:t>
            </a:r>
            <a:r>
              <a:rPr lang="it-IT" i="1" baseline="30000" dirty="0">
                <a:sym typeface="Symbol" pitchFamily="18" charset="2"/>
              </a:rPr>
              <a:t></a:t>
            </a:r>
            <a:r>
              <a:rPr lang="it-IT" sz="2000" i="1" dirty="0"/>
              <a:t>,</a:t>
            </a:r>
            <a:r>
              <a:rPr lang="it-IT" sz="2000" dirty="0"/>
              <a:t> ..)</a:t>
            </a:r>
            <a:br>
              <a:rPr lang="it-IT" sz="2000" dirty="0"/>
            </a:br>
            <a:r>
              <a:rPr lang="it-IT" sz="2000" dirty="0" err="1"/>
              <a:t>dexketoprofene</a:t>
            </a:r>
            <a:r>
              <a:rPr lang="it-IT" sz="2000" dirty="0"/>
              <a:t> (</a:t>
            </a:r>
            <a:r>
              <a:rPr lang="it-IT" sz="2000" i="1" dirty="0" err="1"/>
              <a:t>Desketo</a:t>
            </a:r>
            <a:r>
              <a:rPr lang="it-IT" sz="2000" dirty="0"/>
              <a:t> </a:t>
            </a:r>
            <a:r>
              <a:rPr lang="it-IT" i="1" baseline="30000" dirty="0">
                <a:sym typeface="Symbol" pitchFamily="18" charset="2"/>
              </a:rPr>
              <a:t></a:t>
            </a:r>
            <a:r>
              <a:rPr lang="it-IT" sz="2000" dirty="0"/>
              <a:t>)</a:t>
            </a:r>
          </a:p>
          <a:p>
            <a:r>
              <a:rPr lang="it-IT" sz="2000" dirty="0" err="1"/>
              <a:t>flurbiprofene</a:t>
            </a:r>
            <a:r>
              <a:rPr lang="it-IT" sz="2000" dirty="0"/>
              <a:t> (</a:t>
            </a:r>
            <a:r>
              <a:rPr lang="it-IT" sz="2000" i="1" dirty="0" err="1"/>
              <a:t>Froben</a:t>
            </a:r>
            <a:r>
              <a:rPr lang="it-IT" sz="2000" dirty="0"/>
              <a:t> </a:t>
            </a:r>
            <a:r>
              <a:rPr lang="it-IT" i="1" baseline="30000" dirty="0">
                <a:sym typeface="Symbol" pitchFamily="18" charset="2"/>
              </a:rPr>
              <a:t></a:t>
            </a:r>
            <a:r>
              <a:rPr lang="it-IT" sz="2000" dirty="0"/>
              <a:t>)</a:t>
            </a:r>
          </a:p>
          <a:p>
            <a:r>
              <a:rPr lang="it-IT" sz="2000" dirty="0"/>
              <a:t>acido </a:t>
            </a:r>
            <a:r>
              <a:rPr lang="it-IT" sz="2000" dirty="0" err="1"/>
              <a:t>tiaprofenico</a:t>
            </a:r>
            <a:r>
              <a:rPr lang="it-IT" sz="2000" dirty="0"/>
              <a:t> (</a:t>
            </a:r>
            <a:r>
              <a:rPr lang="it-IT" sz="2000" i="1" dirty="0" err="1"/>
              <a:t>Surgamyl</a:t>
            </a:r>
            <a:r>
              <a:rPr lang="it-IT" sz="2000" dirty="0"/>
              <a:t> </a:t>
            </a:r>
            <a:r>
              <a:rPr lang="it-IT" i="1" baseline="30000" dirty="0">
                <a:sym typeface="Symbol" pitchFamily="18" charset="2"/>
              </a:rPr>
              <a:t></a:t>
            </a:r>
            <a:r>
              <a:rPr lang="it-IT" sz="2000" dirty="0"/>
              <a:t>)</a:t>
            </a:r>
          </a:p>
          <a:p>
            <a:endParaRPr lang="it-IT" sz="2000" dirty="0"/>
          </a:p>
        </p:txBody>
      </p:sp>
      <p:sp>
        <p:nvSpPr>
          <p:cNvPr id="188419" name="Text Box 3"/>
          <p:cNvSpPr txBox="1">
            <a:spLocks noChangeArrowheads="1"/>
          </p:cNvSpPr>
          <p:nvPr/>
        </p:nvSpPr>
        <p:spPr bwMode="auto">
          <a:xfrm>
            <a:off x="1074738" y="31750"/>
            <a:ext cx="6934200" cy="793750"/>
          </a:xfrm>
          <a:prstGeom prst="rect">
            <a:avLst/>
          </a:prstGeom>
          <a:noFill/>
          <a:ln w="9525">
            <a:noFill/>
            <a:miter lim="800000"/>
            <a:headEnd/>
            <a:tailEnd/>
          </a:ln>
          <a:effectLst/>
        </p:spPr>
        <p:txBody>
          <a:bodyPr wrap="none">
            <a:spAutoFit/>
          </a:bodyPr>
          <a:lstStyle/>
          <a:p>
            <a:pPr algn="ctr"/>
            <a:r>
              <a:rPr lang="it-IT" sz="2800" dirty="0">
                <a:solidFill>
                  <a:srgbClr val="002060"/>
                </a:solidFill>
              </a:rPr>
              <a:t>FANS sistemici (M01A) in commercio in Italia</a:t>
            </a:r>
          </a:p>
          <a:p>
            <a:pPr algn="ctr"/>
            <a:r>
              <a:rPr lang="it-IT" sz="1800" dirty="0">
                <a:solidFill>
                  <a:srgbClr val="002060"/>
                </a:solidFill>
              </a:rPr>
              <a:t>(oltre  200 specialità medicinali)</a:t>
            </a:r>
          </a:p>
        </p:txBody>
      </p:sp>
      <p:grpSp>
        <p:nvGrpSpPr>
          <p:cNvPr id="2" name="Group 4"/>
          <p:cNvGrpSpPr>
            <a:grpSpLocks/>
          </p:cNvGrpSpPr>
          <p:nvPr/>
        </p:nvGrpSpPr>
        <p:grpSpPr bwMode="auto">
          <a:xfrm>
            <a:off x="7821613" y="63500"/>
            <a:ext cx="1290637" cy="771525"/>
            <a:chOff x="1873" y="1622"/>
            <a:chExt cx="2226" cy="1330"/>
          </a:xfrm>
        </p:grpSpPr>
        <p:pic>
          <p:nvPicPr>
            <p:cNvPr id="188421" name="Picture 5" descr="j0199381[1]"/>
            <p:cNvPicPr>
              <a:picLocks noChangeAspect="1" noChangeArrowheads="1"/>
            </p:cNvPicPr>
            <p:nvPr/>
          </p:nvPicPr>
          <p:blipFill>
            <a:blip r:embed="rId4" cstate="print"/>
            <a:srcRect/>
            <a:stretch>
              <a:fillRect/>
            </a:stretch>
          </p:blipFill>
          <p:spPr bwMode="auto">
            <a:xfrm>
              <a:off x="1873" y="1944"/>
              <a:ext cx="1966" cy="878"/>
            </a:xfrm>
            <a:prstGeom prst="rect">
              <a:avLst/>
            </a:prstGeom>
            <a:noFill/>
            <a:ln>
              <a:noFill/>
            </a:ln>
            <a:effectLst/>
          </p:spPr>
        </p:pic>
        <p:graphicFrame>
          <p:nvGraphicFramePr>
            <p:cNvPr id="188422" name="Object 6"/>
            <p:cNvGraphicFramePr>
              <a:graphicFrameLocks noChangeAspect="1"/>
            </p:cNvGraphicFramePr>
            <p:nvPr/>
          </p:nvGraphicFramePr>
          <p:xfrm>
            <a:off x="2982" y="1622"/>
            <a:ext cx="1117" cy="1330"/>
          </p:xfrm>
          <a:graphic>
            <a:graphicData uri="http://schemas.openxmlformats.org/presentationml/2006/ole">
              <p:oleObj spid="_x0000_s15362" name="CorelDRAW" r:id="rId5" imgW="1836720" imgH="2776680" progId="">
                <p:embed/>
              </p:oleObj>
            </a:graphicData>
          </a:graphic>
        </p:graphicFrame>
      </p:grpSp>
      <p:sp>
        <p:nvSpPr>
          <p:cNvPr id="188423" name="Text Box 7"/>
          <p:cNvSpPr txBox="1">
            <a:spLocks noChangeArrowheads="1"/>
          </p:cNvSpPr>
          <p:nvPr/>
        </p:nvSpPr>
        <p:spPr bwMode="auto">
          <a:xfrm>
            <a:off x="309563" y="4359275"/>
            <a:ext cx="8574087" cy="1616075"/>
          </a:xfrm>
          <a:prstGeom prst="rect">
            <a:avLst/>
          </a:prstGeom>
          <a:noFill/>
          <a:ln w="9525">
            <a:noFill/>
            <a:miter lim="800000"/>
            <a:headEnd/>
            <a:tailEnd/>
          </a:ln>
          <a:effectLst/>
        </p:spPr>
        <p:txBody>
          <a:bodyPr>
            <a:spAutoFit/>
          </a:bodyPr>
          <a:lstStyle/>
          <a:p>
            <a:r>
              <a:rPr lang="it-IT" sz="2000" b="1" dirty="0" err="1" smtClean="0">
                <a:solidFill>
                  <a:srgbClr val="7030A0"/>
                </a:solidFill>
              </a:rPr>
              <a:t>Coxib</a:t>
            </a:r>
            <a:r>
              <a:rPr lang="it-IT" sz="2000" b="1" dirty="0" smtClean="0">
                <a:solidFill>
                  <a:srgbClr val="7030A0"/>
                </a:solidFill>
              </a:rPr>
              <a:t>:</a:t>
            </a:r>
            <a:r>
              <a:rPr lang="it-IT" sz="2000" dirty="0" smtClean="0">
                <a:solidFill>
                  <a:srgbClr val="7030A0"/>
                </a:solidFill>
              </a:rPr>
              <a:t> </a:t>
            </a:r>
            <a:r>
              <a:rPr lang="it-IT" sz="2000" dirty="0"/>
              <a:t/>
            </a:r>
            <a:br>
              <a:rPr lang="it-IT" sz="2000" dirty="0"/>
            </a:br>
            <a:r>
              <a:rPr lang="it-IT" sz="2000" dirty="0" err="1"/>
              <a:t>celecoxib</a:t>
            </a:r>
            <a:r>
              <a:rPr lang="it-IT" sz="2000" dirty="0"/>
              <a:t> (</a:t>
            </a:r>
            <a:r>
              <a:rPr lang="it-IT" sz="2000" i="1" dirty="0" err="1"/>
              <a:t>Celebrex</a:t>
            </a:r>
            <a:r>
              <a:rPr lang="it-IT" sz="2000" i="1" dirty="0"/>
              <a:t> </a:t>
            </a:r>
            <a:r>
              <a:rPr lang="it-IT" baseline="30000" dirty="0">
                <a:sym typeface="Symbol" pitchFamily="18" charset="2"/>
              </a:rPr>
              <a:t></a:t>
            </a:r>
            <a:r>
              <a:rPr lang="it-IT" sz="2000" dirty="0"/>
              <a:t>)</a:t>
            </a:r>
            <a:br>
              <a:rPr lang="it-IT" sz="2000" dirty="0"/>
            </a:br>
            <a:r>
              <a:rPr lang="it-IT" sz="2000" dirty="0" err="1"/>
              <a:t>parecoxib</a:t>
            </a:r>
            <a:r>
              <a:rPr lang="it-IT" sz="2000" dirty="0"/>
              <a:t> (</a:t>
            </a:r>
            <a:r>
              <a:rPr lang="it-IT" sz="2000" i="1" dirty="0" err="1"/>
              <a:t>Dynastat</a:t>
            </a:r>
            <a:r>
              <a:rPr lang="it-IT" sz="2000" i="1" dirty="0"/>
              <a:t> </a:t>
            </a:r>
            <a:r>
              <a:rPr lang="it-IT" baseline="30000" dirty="0">
                <a:sym typeface="Symbol" pitchFamily="18" charset="2"/>
              </a:rPr>
              <a:t></a:t>
            </a:r>
            <a:r>
              <a:rPr lang="it-IT" sz="2000" dirty="0"/>
              <a:t>)</a:t>
            </a:r>
            <a:br>
              <a:rPr lang="it-IT" sz="2000" dirty="0"/>
            </a:br>
            <a:r>
              <a:rPr lang="it-IT" sz="2000" dirty="0" err="1"/>
              <a:t>etoricoxib</a:t>
            </a:r>
            <a:r>
              <a:rPr lang="it-IT" sz="2000" dirty="0"/>
              <a:t> (</a:t>
            </a:r>
            <a:r>
              <a:rPr lang="it-IT" sz="2000" i="1" dirty="0" err="1"/>
              <a:t>Tauxib</a:t>
            </a:r>
            <a:r>
              <a:rPr lang="it-IT" sz="2000" i="1" dirty="0"/>
              <a:t> </a:t>
            </a:r>
            <a:r>
              <a:rPr lang="it-IT" baseline="30000" dirty="0">
                <a:sym typeface="Symbol" pitchFamily="18" charset="2"/>
              </a:rPr>
              <a:t></a:t>
            </a:r>
            <a:r>
              <a:rPr lang="it-IT" sz="2000" i="1" dirty="0"/>
              <a:t>, </a:t>
            </a:r>
            <a:r>
              <a:rPr lang="it-IT" sz="2000" i="1" dirty="0" err="1"/>
              <a:t>Algix</a:t>
            </a:r>
            <a:r>
              <a:rPr lang="it-IT" sz="2000" i="1" dirty="0"/>
              <a:t> </a:t>
            </a:r>
            <a:r>
              <a:rPr lang="it-IT" baseline="30000" dirty="0">
                <a:sym typeface="Symbol" pitchFamily="18" charset="2"/>
              </a:rPr>
              <a:t></a:t>
            </a:r>
            <a:r>
              <a:rPr lang="it-IT" sz="2000" i="1" dirty="0"/>
              <a:t>, </a:t>
            </a:r>
            <a:r>
              <a:rPr lang="it-IT" sz="2000" i="1" dirty="0" err="1"/>
              <a:t>Arcoxia</a:t>
            </a:r>
            <a:r>
              <a:rPr lang="it-IT" sz="2000" i="1" dirty="0"/>
              <a:t> </a:t>
            </a:r>
            <a:r>
              <a:rPr lang="it-IT" baseline="30000" dirty="0">
                <a:sym typeface="Symbol" pitchFamily="18" charset="2"/>
              </a:rPr>
              <a:t></a:t>
            </a:r>
            <a:r>
              <a:rPr lang="it-IT" sz="2000" dirty="0"/>
              <a:t>)</a:t>
            </a:r>
            <a:br>
              <a:rPr lang="it-IT" sz="2000" dirty="0"/>
            </a:br>
            <a:r>
              <a:rPr lang="it-IT" sz="2000" dirty="0"/>
              <a:t>- ritirato nel 2004 il </a:t>
            </a:r>
            <a:r>
              <a:rPr lang="it-IT" sz="2000" dirty="0" err="1"/>
              <a:t>rofecoxib</a:t>
            </a:r>
            <a:r>
              <a:rPr lang="it-IT" sz="2000" dirty="0"/>
              <a:t> (</a:t>
            </a:r>
            <a:r>
              <a:rPr lang="it-IT" sz="2000" i="1" dirty="0" err="1"/>
              <a:t>Vioxx</a:t>
            </a:r>
            <a:r>
              <a:rPr lang="it-IT" sz="2000" i="1" dirty="0"/>
              <a:t> </a:t>
            </a:r>
            <a:r>
              <a:rPr lang="it-IT" baseline="30000" dirty="0">
                <a:sym typeface="Symbol" pitchFamily="18" charset="2"/>
              </a:rPr>
              <a:t></a:t>
            </a:r>
            <a:r>
              <a:rPr lang="it-IT" sz="2000" dirty="0"/>
              <a:t>)</a:t>
            </a:r>
          </a:p>
        </p:txBody>
      </p:sp>
      <p:sp>
        <p:nvSpPr>
          <p:cNvPr id="188424" name="Text Box 8"/>
          <p:cNvSpPr txBox="1">
            <a:spLocks noChangeArrowheads="1"/>
          </p:cNvSpPr>
          <p:nvPr/>
        </p:nvSpPr>
        <p:spPr bwMode="auto">
          <a:xfrm>
            <a:off x="307975" y="3459163"/>
            <a:ext cx="8399463" cy="701675"/>
          </a:xfrm>
          <a:prstGeom prst="rect">
            <a:avLst/>
          </a:prstGeom>
          <a:noFill/>
          <a:ln w="9525">
            <a:noFill/>
            <a:miter lim="800000"/>
            <a:headEnd/>
            <a:tailEnd/>
          </a:ln>
          <a:effectLst/>
        </p:spPr>
        <p:txBody>
          <a:bodyPr>
            <a:spAutoFit/>
          </a:bodyPr>
          <a:lstStyle/>
          <a:p>
            <a:r>
              <a:rPr lang="it-IT" sz="2000" b="1" dirty="0" err="1" smtClean="0">
                <a:solidFill>
                  <a:srgbClr val="7030A0"/>
                </a:solidFill>
              </a:rPr>
              <a:t>Fenamati</a:t>
            </a:r>
            <a:r>
              <a:rPr lang="it-IT" sz="2000" dirty="0" smtClean="0">
                <a:solidFill>
                  <a:srgbClr val="7030A0"/>
                </a:solidFill>
              </a:rPr>
              <a:t>: </a:t>
            </a:r>
            <a:r>
              <a:rPr lang="it-IT" sz="2000" dirty="0"/>
              <a:t/>
            </a:r>
            <a:br>
              <a:rPr lang="it-IT" sz="2000" dirty="0"/>
            </a:br>
            <a:r>
              <a:rPr lang="it-IT" sz="2000" dirty="0"/>
              <a:t>acido </a:t>
            </a:r>
            <a:r>
              <a:rPr lang="it-IT" sz="2000" dirty="0" err="1"/>
              <a:t>mefenamico</a:t>
            </a:r>
            <a:r>
              <a:rPr lang="it-IT" sz="2000" dirty="0"/>
              <a:t> (</a:t>
            </a:r>
            <a:r>
              <a:rPr lang="it-IT" sz="2000" i="1" dirty="0" err="1"/>
              <a:t>Lysalgo</a:t>
            </a:r>
            <a:r>
              <a:rPr lang="it-IT" sz="2000" baseline="30000" dirty="0">
                <a:sym typeface="Symbol" pitchFamily="18" charset="2"/>
              </a:rPr>
              <a:t></a:t>
            </a:r>
            <a:r>
              <a:rPr lang="it-IT" sz="2000" dirty="0"/>
              <a: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241300" y="1077913"/>
            <a:ext cx="8399463" cy="2835275"/>
          </a:xfrm>
          <a:prstGeom prst="rect">
            <a:avLst/>
          </a:prstGeom>
          <a:noFill/>
          <a:ln w="9525">
            <a:noFill/>
            <a:miter lim="800000"/>
            <a:headEnd/>
            <a:tailEnd/>
          </a:ln>
          <a:effectLst/>
        </p:spPr>
        <p:txBody>
          <a:bodyPr>
            <a:spAutoFit/>
          </a:bodyPr>
          <a:lstStyle/>
          <a:p>
            <a:r>
              <a:rPr lang="it-IT" sz="2000" b="1" dirty="0">
                <a:solidFill>
                  <a:srgbClr val="7030A0"/>
                </a:solidFill>
              </a:rPr>
              <a:t>Altri </a:t>
            </a:r>
            <a:r>
              <a:rPr lang="it-IT" sz="2000" b="1" dirty="0" err="1">
                <a:solidFill>
                  <a:srgbClr val="7030A0"/>
                </a:solidFill>
              </a:rPr>
              <a:t>Fans</a:t>
            </a:r>
            <a:r>
              <a:rPr lang="it-IT" sz="2000" b="1" dirty="0">
                <a:solidFill>
                  <a:srgbClr val="7030A0"/>
                </a:solidFill>
              </a:rPr>
              <a:t> </a:t>
            </a:r>
            <a:r>
              <a:rPr lang="it-IT" sz="2000" dirty="0" smtClean="0">
                <a:solidFill>
                  <a:srgbClr val="7030A0"/>
                </a:solidFill>
              </a:rPr>
              <a:t>: </a:t>
            </a:r>
            <a:r>
              <a:rPr lang="it-IT" sz="2000" dirty="0"/>
              <a:t/>
            </a:r>
            <a:br>
              <a:rPr lang="it-IT" sz="2000" dirty="0"/>
            </a:br>
            <a:r>
              <a:rPr lang="it-IT" sz="2000" dirty="0" err="1"/>
              <a:t>nimesulide</a:t>
            </a:r>
            <a:r>
              <a:rPr lang="it-IT" sz="2000" dirty="0"/>
              <a:t> (</a:t>
            </a:r>
            <a:r>
              <a:rPr lang="it-IT" sz="2000" i="1" dirty="0" err="1"/>
              <a:t>Aulin</a:t>
            </a:r>
            <a:r>
              <a:rPr lang="it-IT" sz="2000" baseline="30000" dirty="0">
                <a:sym typeface="Symbol" pitchFamily="18" charset="2"/>
              </a:rPr>
              <a:t></a:t>
            </a:r>
            <a:r>
              <a:rPr lang="it-IT" sz="2000" dirty="0"/>
              <a:t>, </a:t>
            </a:r>
            <a:r>
              <a:rPr lang="it-IT" sz="2000" i="1" dirty="0" err="1"/>
              <a:t>Mesulid</a:t>
            </a:r>
            <a:r>
              <a:rPr lang="it-IT" sz="2000" baseline="30000" dirty="0">
                <a:sym typeface="Symbol" pitchFamily="18" charset="2"/>
              </a:rPr>
              <a:t></a:t>
            </a:r>
            <a:r>
              <a:rPr lang="it-IT" sz="2000" dirty="0"/>
              <a:t>, </a:t>
            </a:r>
            <a:r>
              <a:rPr lang="it-IT" sz="2000" i="1" dirty="0" err="1"/>
              <a:t>Nimesulene</a:t>
            </a:r>
            <a:r>
              <a:rPr lang="it-IT" sz="2000" baseline="30000" dirty="0">
                <a:sym typeface="Symbol" pitchFamily="18" charset="2"/>
              </a:rPr>
              <a:t></a:t>
            </a:r>
            <a:r>
              <a:rPr lang="it-IT" sz="2000" dirty="0"/>
              <a:t>, …)</a:t>
            </a:r>
            <a:br>
              <a:rPr lang="it-IT" sz="2000" dirty="0"/>
            </a:br>
            <a:r>
              <a:rPr lang="it-IT" sz="2000" dirty="0" err="1"/>
              <a:t>morniflumato</a:t>
            </a:r>
            <a:r>
              <a:rPr lang="it-IT" sz="2000" dirty="0"/>
              <a:t>/acido </a:t>
            </a:r>
            <a:r>
              <a:rPr lang="it-IT" sz="2000" dirty="0" err="1"/>
              <a:t>niflumico</a:t>
            </a:r>
            <a:r>
              <a:rPr lang="it-IT" sz="2000" dirty="0"/>
              <a:t> (</a:t>
            </a:r>
            <a:r>
              <a:rPr lang="it-IT" sz="2000" i="1" dirty="0" err="1"/>
              <a:t>Morniflu</a:t>
            </a:r>
            <a:r>
              <a:rPr lang="it-IT" sz="2000" i="1" dirty="0"/>
              <a:t> </a:t>
            </a:r>
            <a:r>
              <a:rPr lang="it-IT" baseline="30000" dirty="0">
                <a:sym typeface="Symbol" pitchFamily="18" charset="2"/>
              </a:rPr>
              <a:t></a:t>
            </a:r>
            <a:r>
              <a:rPr lang="it-IT" sz="2000" i="1" dirty="0"/>
              <a:t>, </a:t>
            </a:r>
            <a:r>
              <a:rPr lang="it-IT" sz="2000" i="1" dirty="0" err="1"/>
              <a:t>Niflam</a:t>
            </a:r>
            <a:r>
              <a:rPr lang="it-IT" sz="2000" i="1" dirty="0"/>
              <a:t> </a:t>
            </a:r>
            <a:r>
              <a:rPr lang="it-IT" baseline="30000" dirty="0">
                <a:sym typeface="Symbol" pitchFamily="18" charset="2"/>
              </a:rPr>
              <a:t></a:t>
            </a:r>
            <a:r>
              <a:rPr lang="it-IT" sz="2000" dirty="0"/>
              <a:t>)</a:t>
            </a:r>
            <a:br>
              <a:rPr lang="it-IT" sz="2000" dirty="0"/>
            </a:br>
            <a:r>
              <a:rPr lang="it-IT" sz="2000" dirty="0" err="1"/>
              <a:t>nabumetone</a:t>
            </a:r>
            <a:r>
              <a:rPr lang="it-IT" sz="2000" dirty="0"/>
              <a:t> (</a:t>
            </a:r>
            <a:r>
              <a:rPr lang="it-IT" sz="2000" i="1" dirty="0" err="1"/>
              <a:t>Artaxan</a:t>
            </a:r>
            <a:r>
              <a:rPr lang="it-IT" sz="2000" i="1" dirty="0"/>
              <a:t> </a:t>
            </a:r>
            <a:r>
              <a:rPr lang="it-IT" i="1" baseline="30000" dirty="0">
                <a:sym typeface="Symbol" pitchFamily="18" charset="2"/>
              </a:rPr>
              <a:t></a:t>
            </a:r>
            <a:r>
              <a:rPr lang="it-IT" sz="2000" dirty="0"/>
              <a:t>)</a:t>
            </a:r>
            <a:br>
              <a:rPr lang="it-IT" sz="2000" dirty="0"/>
            </a:br>
            <a:r>
              <a:rPr lang="it-IT" sz="2000" dirty="0" err="1"/>
              <a:t>glucosamina</a:t>
            </a:r>
            <a:r>
              <a:rPr lang="it-IT" sz="2000" dirty="0"/>
              <a:t> (</a:t>
            </a:r>
            <a:r>
              <a:rPr lang="it-IT" sz="2000" i="1" dirty="0"/>
              <a:t>Dona</a:t>
            </a:r>
            <a:r>
              <a:rPr lang="it-IT" sz="2000" dirty="0"/>
              <a:t> </a:t>
            </a:r>
            <a:r>
              <a:rPr lang="it-IT" i="1" baseline="30000" dirty="0">
                <a:sym typeface="Symbol" pitchFamily="18" charset="2"/>
              </a:rPr>
              <a:t></a:t>
            </a:r>
            <a:r>
              <a:rPr lang="it-IT" sz="2000" dirty="0"/>
              <a:t>)</a:t>
            </a:r>
          </a:p>
          <a:p>
            <a:r>
              <a:rPr lang="it-IT" sz="2000" dirty="0" err="1"/>
              <a:t>benzidamina</a:t>
            </a:r>
            <a:r>
              <a:rPr lang="it-IT" sz="2000" dirty="0"/>
              <a:t> (</a:t>
            </a:r>
            <a:r>
              <a:rPr lang="it-IT" sz="2000" i="1" dirty="0"/>
              <a:t>Tantum</a:t>
            </a:r>
            <a:r>
              <a:rPr lang="it-IT" sz="2000" dirty="0"/>
              <a:t> </a:t>
            </a:r>
            <a:r>
              <a:rPr lang="it-IT" i="1" baseline="30000" dirty="0">
                <a:sym typeface="Symbol" pitchFamily="18" charset="2"/>
              </a:rPr>
              <a:t></a:t>
            </a:r>
            <a:r>
              <a:rPr lang="it-IT" sz="2000" dirty="0"/>
              <a:t>)</a:t>
            </a:r>
          </a:p>
          <a:p>
            <a:r>
              <a:rPr lang="it-IT" sz="2000" dirty="0" err="1"/>
              <a:t>diacereina</a:t>
            </a:r>
            <a:r>
              <a:rPr lang="it-IT" sz="2000" dirty="0"/>
              <a:t> (</a:t>
            </a:r>
            <a:r>
              <a:rPr lang="it-IT" sz="2000" i="1" dirty="0" err="1"/>
              <a:t>Fisiodar</a:t>
            </a:r>
            <a:r>
              <a:rPr lang="it-IT" sz="2000" dirty="0"/>
              <a:t> </a:t>
            </a:r>
            <a:r>
              <a:rPr lang="it-IT" i="1" baseline="30000" dirty="0">
                <a:sym typeface="Symbol" pitchFamily="18" charset="2"/>
              </a:rPr>
              <a:t></a:t>
            </a:r>
            <a:r>
              <a:rPr lang="it-IT" sz="2000" dirty="0"/>
              <a:t>)</a:t>
            </a:r>
          </a:p>
          <a:p>
            <a:r>
              <a:rPr lang="it-IT" sz="2000" dirty="0" err="1"/>
              <a:t>amtolmetina</a:t>
            </a:r>
            <a:r>
              <a:rPr lang="it-IT" sz="2000" dirty="0"/>
              <a:t> </a:t>
            </a:r>
            <a:r>
              <a:rPr lang="it-IT" sz="2000" dirty="0" err="1"/>
              <a:t>guacile</a:t>
            </a:r>
            <a:r>
              <a:rPr lang="it-IT" sz="2000" dirty="0"/>
              <a:t> (</a:t>
            </a:r>
            <a:r>
              <a:rPr lang="it-IT" sz="2000" i="1" dirty="0" err="1"/>
              <a:t>Artromed</a:t>
            </a:r>
            <a:r>
              <a:rPr lang="it-IT" sz="2000" dirty="0"/>
              <a:t> </a:t>
            </a:r>
            <a:r>
              <a:rPr lang="it-IT" sz="2000" i="1" baseline="30000" dirty="0">
                <a:sym typeface="Symbol" pitchFamily="18" charset="2"/>
              </a:rPr>
              <a:t></a:t>
            </a:r>
            <a:r>
              <a:rPr lang="it-IT" sz="2000" dirty="0"/>
              <a:t>)</a:t>
            </a:r>
          </a:p>
          <a:p>
            <a:endParaRPr lang="it-IT" sz="2000" dirty="0"/>
          </a:p>
        </p:txBody>
      </p:sp>
      <p:sp>
        <p:nvSpPr>
          <p:cNvPr id="190467" name="Text Box 3"/>
          <p:cNvSpPr txBox="1">
            <a:spLocks noChangeArrowheads="1"/>
          </p:cNvSpPr>
          <p:nvPr/>
        </p:nvSpPr>
        <p:spPr bwMode="auto">
          <a:xfrm>
            <a:off x="1074738" y="31750"/>
            <a:ext cx="6934200" cy="793750"/>
          </a:xfrm>
          <a:prstGeom prst="rect">
            <a:avLst/>
          </a:prstGeom>
          <a:noFill/>
          <a:ln w="9525">
            <a:noFill/>
            <a:miter lim="800000"/>
            <a:headEnd/>
            <a:tailEnd/>
          </a:ln>
          <a:effectLst/>
        </p:spPr>
        <p:txBody>
          <a:bodyPr wrap="none">
            <a:spAutoFit/>
          </a:bodyPr>
          <a:lstStyle/>
          <a:p>
            <a:pPr algn="ctr"/>
            <a:r>
              <a:rPr lang="it-IT" sz="2800" dirty="0">
                <a:solidFill>
                  <a:srgbClr val="002060"/>
                </a:solidFill>
              </a:rPr>
              <a:t>FANS sistemici (M01A) in commercio in Italia</a:t>
            </a:r>
          </a:p>
          <a:p>
            <a:pPr algn="ctr"/>
            <a:r>
              <a:rPr lang="it-IT" sz="1800" dirty="0">
                <a:solidFill>
                  <a:srgbClr val="002060"/>
                </a:solidFill>
              </a:rPr>
              <a:t>(oltre  200 specialità medicinali)</a:t>
            </a:r>
          </a:p>
        </p:txBody>
      </p:sp>
      <p:grpSp>
        <p:nvGrpSpPr>
          <p:cNvPr id="2" name="Group 4"/>
          <p:cNvGrpSpPr>
            <a:grpSpLocks/>
          </p:cNvGrpSpPr>
          <p:nvPr/>
        </p:nvGrpSpPr>
        <p:grpSpPr bwMode="auto">
          <a:xfrm>
            <a:off x="7821613" y="63500"/>
            <a:ext cx="1290637" cy="771525"/>
            <a:chOff x="1873" y="1622"/>
            <a:chExt cx="2226" cy="1330"/>
          </a:xfrm>
        </p:grpSpPr>
        <p:pic>
          <p:nvPicPr>
            <p:cNvPr id="190469" name="Picture 5" descr="j0199381[1]"/>
            <p:cNvPicPr>
              <a:picLocks noChangeAspect="1" noChangeArrowheads="1"/>
            </p:cNvPicPr>
            <p:nvPr/>
          </p:nvPicPr>
          <p:blipFill>
            <a:blip r:embed="rId4" cstate="print"/>
            <a:srcRect/>
            <a:stretch>
              <a:fillRect/>
            </a:stretch>
          </p:blipFill>
          <p:spPr bwMode="auto">
            <a:xfrm>
              <a:off x="1873" y="1944"/>
              <a:ext cx="1966" cy="878"/>
            </a:xfrm>
            <a:prstGeom prst="rect">
              <a:avLst/>
            </a:prstGeom>
            <a:noFill/>
            <a:ln>
              <a:noFill/>
            </a:ln>
            <a:effectLst/>
          </p:spPr>
        </p:pic>
        <p:graphicFrame>
          <p:nvGraphicFramePr>
            <p:cNvPr id="190470" name="Object 6"/>
            <p:cNvGraphicFramePr>
              <a:graphicFrameLocks noChangeAspect="1"/>
            </p:cNvGraphicFramePr>
            <p:nvPr/>
          </p:nvGraphicFramePr>
          <p:xfrm>
            <a:off x="2982" y="1622"/>
            <a:ext cx="1117" cy="1330"/>
          </p:xfrm>
          <a:graphic>
            <a:graphicData uri="http://schemas.openxmlformats.org/presentationml/2006/ole">
              <p:oleObj spid="_x0000_s16386" name="CorelDRAW" r:id="rId5" imgW="1836720" imgH="2776680" progId="">
                <p:embed/>
              </p:oleObj>
            </a:graphicData>
          </a:graphic>
        </p:graphicFrame>
      </p:grpSp>
      <p:sp>
        <p:nvSpPr>
          <p:cNvPr id="190471" name="Text Box 7"/>
          <p:cNvSpPr txBox="1">
            <a:spLocks noChangeArrowheads="1"/>
          </p:cNvSpPr>
          <p:nvPr/>
        </p:nvSpPr>
        <p:spPr bwMode="auto">
          <a:xfrm>
            <a:off x="307975" y="3868738"/>
            <a:ext cx="8399463" cy="2590800"/>
          </a:xfrm>
          <a:prstGeom prst="rect">
            <a:avLst/>
          </a:prstGeom>
          <a:noFill/>
          <a:ln w="9525">
            <a:noFill/>
            <a:miter lim="800000"/>
            <a:headEnd/>
            <a:tailEnd/>
          </a:ln>
          <a:effectLst/>
        </p:spPr>
        <p:txBody>
          <a:bodyPr>
            <a:spAutoFit/>
          </a:bodyPr>
          <a:lstStyle/>
          <a:p>
            <a:r>
              <a:rPr lang="it-IT" sz="2000" b="1" dirty="0">
                <a:solidFill>
                  <a:srgbClr val="7030A0"/>
                </a:solidFill>
              </a:rPr>
              <a:t>Associazioni con ac. </a:t>
            </a:r>
            <a:r>
              <a:rPr lang="it-IT" sz="2000" b="1" dirty="0" smtClean="0">
                <a:solidFill>
                  <a:srgbClr val="7030A0"/>
                </a:solidFill>
              </a:rPr>
              <a:t>acetilsalicilico</a:t>
            </a:r>
            <a:r>
              <a:rPr lang="it-IT" sz="2000" dirty="0" smtClean="0">
                <a:solidFill>
                  <a:srgbClr val="7030A0"/>
                </a:solidFill>
              </a:rPr>
              <a:t>: </a:t>
            </a:r>
            <a:r>
              <a:rPr lang="it-IT" sz="2000" dirty="0"/>
              <a:t/>
            </a:r>
            <a:br>
              <a:rPr lang="it-IT" sz="2000" dirty="0"/>
            </a:br>
            <a:r>
              <a:rPr lang="it-IT" sz="2000" dirty="0"/>
              <a:t>ac. </a:t>
            </a:r>
            <a:r>
              <a:rPr lang="it-IT" sz="2000" dirty="0" err="1"/>
              <a:t>acetil</a:t>
            </a:r>
            <a:r>
              <a:rPr lang="it-IT" sz="2000" dirty="0"/>
              <a:t>. + </a:t>
            </a:r>
            <a:r>
              <a:rPr lang="it-IT" sz="2000" dirty="0" err="1"/>
              <a:t>glicina</a:t>
            </a:r>
            <a:r>
              <a:rPr lang="it-IT" sz="2000" dirty="0"/>
              <a:t> (</a:t>
            </a:r>
            <a:r>
              <a:rPr lang="it-IT" sz="2000" i="1" dirty="0" err="1"/>
              <a:t>Aulin</a:t>
            </a:r>
            <a:r>
              <a:rPr lang="it-IT" sz="2000" baseline="30000" dirty="0">
                <a:sym typeface="Symbol" pitchFamily="18" charset="2"/>
              </a:rPr>
              <a:t></a:t>
            </a:r>
            <a:r>
              <a:rPr lang="it-IT" sz="2000" dirty="0"/>
              <a:t>, </a:t>
            </a:r>
            <a:r>
              <a:rPr lang="it-IT" sz="2000" i="1" dirty="0" err="1"/>
              <a:t>Mesulid</a:t>
            </a:r>
            <a:r>
              <a:rPr lang="it-IT" sz="2000" baseline="30000" dirty="0">
                <a:sym typeface="Symbol" pitchFamily="18" charset="2"/>
              </a:rPr>
              <a:t></a:t>
            </a:r>
            <a:r>
              <a:rPr lang="it-IT" sz="2000" dirty="0"/>
              <a:t>, </a:t>
            </a:r>
            <a:r>
              <a:rPr lang="it-IT" sz="2000" i="1" dirty="0" err="1"/>
              <a:t>Nimesulene</a:t>
            </a:r>
            <a:r>
              <a:rPr lang="it-IT" sz="2000" baseline="30000" dirty="0">
                <a:sym typeface="Symbol" pitchFamily="18" charset="2"/>
              </a:rPr>
              <a:t></a:t>
            </a:r>
            <a:r>
              <a:rPr lang="it-IT" sz="2000" dirty="0"/>
              <a:t>, …)</a:t>
            </a:r>
            <a:br>
              <a:rPr lang="it-IT" sz="2000" dirty="0"/>
            </a:br>
            <a:r>
              <a:rPr lang="it-IT" sz="2000" dirty="0"/>
              <a:t>ac. </a:t>
            </a:r>
            <a:r>
              <a:rPr lang="it-IT" sz="2000" dirty="0" err="1"/>
              <a:t>acetil</a:t>
            </a:r>
            <a:r>
              <a:rPr lang="it-IT" sz="2000" dirty="0"/>
              <a:t>. + magnesio idrossido + alluminio </a:t>
            </a:r>
            <a:r>
              <a:rPr lang="it-IT" sz="2000" dirty="0" err="1"/>
              <a:t>glicinato</a:t>
            </a:r>
            <a:r>
              <a:rPr lang="it-IT" sz="2000" dirty="0"/>
              <a:t> (</a:t>
            </a:r>
            <a:r>
              <a:rPr lang="it-IT" sz="2000" i="1" dirty="0"/>
              <a:t>Aspirina 03 </a:t>
            </a:r>
            <a:r>
              <a:rPr lang="it-IT" baseline="30000" dirty="0">
                <a:sym typeface="Symbol" pitchFamily="18" charset="2"/>
              </a:rPr>
              <a:t></a:t>
            </a:r>
            <a:r>
              <a:rPr lang="it-IT" sz="2000" dirty="0"/>
              <a:t>)</a:t>
            </a:r>
            <a:br>
              <a:rPr lang="it-IT" sz="2000" dirty="0"/>
            </a:br>
            <a:r>
              <a:rPr lang="it-IT" sz="2000" dirty="0"/>
              <a:t>ac. </a:t>
            </a:r>
            <a:r>
              <a:rPr lang="it-IT" sz="2000" dirty="0" err="1"/>
              <a:t>acetil</a:t>
            </a:r>
            <a:r>
              <a:rPr lang="it-IT" sz="2000" dirty="0"/>
              <a:t>. + sodio bicarbonato + acido citrico anidro (</a:t>
            </a:r>
            <a:r>
              <a:rPr lang="it-IT" sz="2000" i="1" dirty="0" err="1"/>
              <a:t>Alkaseltzer</a:t>
            </a:r>
            <a:r>
              <a:rPr lang="it-IT" sz="2000" i="1" dirty="0"/>
              <a:t> </a:t>
            </a:r>
            <a:r>
              <a:rPr lang="it-IT" baseline="30000" dirty="0">
                <a:sym typeface="Symbol" pitchFamily="18" charset="2"/>
              </a:rPr>
              <a:t></a:t>
            </a:r>
            <a:r>
              <a:rPr lang="it-IT" sz="2000" dirty="0"/>
              <a:t>)</a:t>
            </a:r>
          </a:p>
          <a:p>
            <a:r>
              <a:rPr lang="it-IT" sz="2000" dirty="0"/>
              <a:t>ac. </a:t>
            </a:r>
            <a:r>
              <a:rPr lang="it-IT" sz="2000" dirty="0" err="1"/>
              <a:t>acetil</a:t>
            </a:r>
            <a:r>
              <a:rPr lang="it-IT" sz="2000" dirty="0"/>
              <a:t>. + acido ascorbico (</a:t>
            </a:r>
            <a:r>
              <a:rPr lang="it-IT" sz="2000" i="1" dirty="0"/>
              <a:t>Aspirina C </a:t>
            </a:r>
            <a:r>
              <a:rPr lang="it-IT" i="1" baseline="30000" dirty="0">
                <a:sym typeface="Symbol" pitchFamily="18" charset="2"/>
              </a:rPr>
              <a:t></a:t>
            </a:r>
            <a:r>
              <a:rPr lang="it-IT" sz="2000" i="1" dirty="0"/>
              <a:t>, </a:t>
            </a:r>
            <a:r>
              <a:rPr lang="it-IT" sz="2000" i="1" dirty="0" err="1"/>
              <a:t>Vivin</a:t>
            </a:r>
            <a:r>
              <a:rPr lang="it-IT" sz="2000" i="1" dirty="0"/>
              <a:t> C </a:t>
            </a:r>
            <a:r>
              <a:rPr lang="it-IT" sz="2000" i="1" baseline="30000" dirty="0">
                <a:sym typeface="Symbol" pitchFamily="18" charset="2"/>
              </a:rPr>
              <a:t></a:t>
            </a:r>
            <a:r>
              <a:rPr lang="it-IT" sz="2000" dirty="0"/>
              <a:t>, </a:t>
            </a:r>
            <a:r>
              <a:rPr lang="it-IT" sz="2000" i="1" dirty="0"/>
              <a:t>Aspro C </a:t>
            </a:r>
            <a:r>
              <a:rPr lang="it-IT" sz="2000" i="1" baseline="30000" dirty="0">
                <a:sym typeface="Symbol" pitchFamily="18" charset="2"/>
              </a:rPr>
              <a:t></a:t>
            </a:r>
            <a:r>
              <a:rPr lang="it-IT" sz="2000" dirty="0"/>
              <a:t> , ..)</a:t>
            </a:r>
            <a:br>
              <a:rPr lang="it-IT" sz="2000" dirty="0"/>
            </a:br>
            <a:r>
              <a:rPr lang="it-IT" sz="2000" dirty="0"/>
              <a:t>ac. </a:t>
            </a:r>
            <a:r>
              <a:rPr lang="it-IT" sz="2000" dirty="0" err="1"/>
              <a:t>acetil</a:t>
            </a:r>
            <a:r>
              <a:rPr lang="it-IT" sz="2000" dirty="0"/>
              <a:t>. + caffeina + alluminio ossido idrato (</a:t>
            </a:r>
            <a:r>
              <a:rPr lang="it-IT" sz="2000" i="1" dirty="0" err="1"/>
              <a:t>Viamal</a:t>
            </a:r>
            <a:r>
              <a:rPr lang="it-IT" sz="2000" dirty="0"/>
              <a:t> </a:t>
            </a:r>
            <a:r>
              <a:rPr lang="it-IT" i="1" baseline="30000" dirty="0">
                <a:sym typeface="Symbol" pitchFamily="18" charset="2"/>
              </a:rPr>
              <a:t></a:t>
            </a:r>
            <a:r>
              <a:rPr lang="it-IT" sz="2000" dirty="0"/>
              <a:t>)</a:t>
            </a:r>
          </a:p>
          <a:p>
            <a:r>
              <a:rPr lang="it-IT" sz="2000" dirty="0"/>
              <a:t>ac. </a:t>
            </a:r>
            <a:r>
              <a:rPr lang="it-IT" sz="2000" dirty="0" err="1"/>
              <a:t>acetil</a:t>
            </a:r>
            <a:r>
              <a:rPr lang="it-IT" sz="2000" dirty="0"/>
              <a:t>. + paracetamolo (</a:t>
            </a:r>
            <a:r>
              <a:rPr lang="it-IT" sz="2000" i="1" dirty="0" err="1"/>
              <a:t>Algopirina</a:t>
            </a:r>
            <a:r>
              <a:rPr lang="it-IT" sz="2000" dirty="0"/>
              <a:t> </a:t>
            </a:r>
            <a:r>
              <a:rPr lang="it-IT" i="1" baseline="30000" dirty="0">
                <a:sym typeface="Symbol" pitchFamily="18" charset="2"/>
              </a:rPr>
              <a:t></a:t>
            </a:r>
            <a:r>
              <a:rPr lang="it-IT" sz="2000" dirty="0"/>
              <a:t>, ..)</a:t>
            </a:r>
          </a:p>
          <a:p>
            <a:r>
              <a:rPr lang="it-IT" sz="2000" dirty="0"/>
              <a:t>ac. </a:t>
            </a:r>
            <a:r>
              <a:rPr lang="it-IT" sz="2000" dirty="0" err="1"/>
              <a:t>acetil</a:t>
            </a:r>
            <a:r>
              <a:rPr lang="it-IT" sz="2000" dirty="0"/>
              <a:t>. + paracetamolo + caffeina (</a:t>
            </a:r>
            <a:r>
              <a:rPr lang="it-IT" sz="2000" i="1" dirty="0" err="1"/>
              <a:t>Neocibalgina</a:t>
            </a:r>
            <a:r>
              <a:rPr lang="it-IT" sz="2000" dirty="0"/>
              <a:t> </a:t>
            </a:r>
            <a:r>
              <a:rPr lang="it-IT" i="1" baseline="30000" dirty="0">
                <a:sym typeface="Symbol" pitchFamily="18" charset="2"/>
              </a:rPr>
              <a:t></a:t>
            </a:r>
            <a:r>
              <a:rPr lang="it-IT" sz="2000" dirty="0"/>
              <a:t>, </a:t>
            </a:r>
            <a:r>
              <a:rPr lang="it-IT" sz="2000" i="1" dirty="0" err="1"/>
              <a:t>Neonisidina</a:t>
            </a:r>
            <a:r>
              <a:rPr lang="it-IT" dirty="0"/>
              <a:t> </a:t>
            </a:r>
            <a:r>
              <a:rPr lang="it-IT" i="1" baseline="30000" dirty="0">
                <a:sym typeface="Symbol" pitchFamily="18" charset="2"/>
              </a:rPr>
              <a:t></a:t>
            </a:r>
            <a:r>
              <a:rPr lang="it-IT" sz="2000" dirty="0"/>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241300" y="887413"/>
            <a:ext cx="8399463" cy="396875"/>
          </a:xfrm>
          <a:prstGeom prst="rect">
            <a:avLst/>
          </a:prstGeom>
          <a:noFill/>
          <a:ln w="9525">
            <a:noFill/>
            <a:miter lim="800000"/>
            <a:headEnd/>
            <a:tailEnd/>
          </a:ln>
          <a:effectLst/>
        </p:spPr>
        <p:txBody>
          <a:bodyPr>
            <a:spAutoFit/>
          </a:bodyPr>
          <a:lstStyle/>
          <a:p>
            <a:r>
              <a:rPr lang="it-IT" sz="2000" b="1" dirty="0">
                <a:solidFill>
                  <a:srgbClr val="FF0000"/>
                </a:solidFill>
              </a:rPr>
              <a:t>Derivati acido salicilico</a:t>
            </a:r>
            <a:r>
              <a:rPr lang="it-IT" sz="2000" dirty="0"/>
              <a:t>: metile salicilato + canfora (</a:t>
            </a:r>
            <a:r>
              <a:rPr lang="it-IT" sz="2000" i="1" dirty="0" err="1"/>
              <a:t>Vegetallumina</a:t>
            </a:r>
            <a:r>
              <a:rPr lang="it-IT" sz="2000" baseline="30000" dirty="0">
                <a:sym typeface="Symbol" pitchFamily="18" charset="2"/>
              </a:rPr>
              <a:t></a:t>
            </a:r>
            <a:r>
              <a:rPr lang="it-IT" sz="2000" dirty="0"/>
              <a:t>, ..…), ecc.</a:t>
            </a:r>
          </a:p>
        </p:txBody>
      </p:sp>
      <p:sp>
        <p:nvSpPr>
          <p:cNvPr id="126979" name="Text Box 3"/>
          <p:cNvSpPr txBox="1">
            <a:spLocks noChangeArrowheads="1"/>
          </p:cNvSpPr>
          <p:nvPr/>
        </p:nvSpPr>
        <p:spPr bwMode="auto">
          <a:xfrm>
            <a:off x="241300" y="1438275"/>
            <a:ext cx="8216900" cy="1006475"/>
          </a:xfrm>
          <a:prstGeom prst="rect">
            <a:avLst/>
          </a:prstGeom>
          <a:noFill/>
          <a:ln w="9525">
            <a:noFill/>
            <a:miter lim="800000"/>
            <a:headEnd/>
            <a:tailEnd/>
          </a:ln>
          <a:effectLst/>
        </p:spPr>
        <p:txBody>
          <a:bodyPr>
            <a:spAutoFit/>
          </a:bodyPr>
          <a:lstStyle/>
          <a:p>
            <a:r>
              <a:rPr lang="it-IT" sz="2000" b="1" dirty="0">
                <a:solidFill>
                  <a:srgbClr val="FF0000"/>
                </a:solidFill>
              </a:rPr>
              <a:t>Derivati dell’acido propionico</a:t>
            </a:r>
            <a:r>
              <a:rPr lang="it-IT" sz="2000" dirty="0"/>
              <a:t>: </a:t>
            </a:r>
            <a:r>
              <a:rPr lang="it-IT" sz="2000" dirty="0" err="1"/>
              <a:t>ibuprofene</a:t>
            </a:r>
            <a:r>
              <a:rPr lang="it-IT" sz="2000" dirty="0"/>
              <a:t> (</a:t>
            </a:r>
            <a:r>
              <a:rPr lang="it-IT" sz="2000" i="1" dirty="0" err="1"/>
              <a:t>Brufen</a:t>
            </a:r>
            <a:r>
              <a:rPr lang="it-IT" sz="2000" i="1" dirty="0"/>
              <a:t> crema</a:t>
            </a:r>
            <a:r>
              <a:rPr lang="it-IT" sz="2000" baseline="30000" dirty="0">
                <a:sym typeface="Symbol" pitchFamily="18" charset="2"/>
              </a:rPr>
              <a:t></a:t>
            </a:r>
            <a:r>
              <a:rPr lang="it-IT" sz="2000" dirty="0"/>
              <a:t>, …), </a:t>
            </a:r>
            <a:r>
              <a:rPr lang="it-IT" sz="2000" dirty="0" err="1"/>
              <a:t>ketoprofene</a:t>
            </a:r>
            <a:r>
              <a:rPr lang="it-IT" sz="2000" dirty="0"/>
              <a:t> (</a:t>
            </a:r>
            <a:r>
              <a:rPr lang="it-IT" sz="2000" i="1" dirty="0" err="1"/>
              <a:t>Artrosilene</a:t>
            </a:r>
            <a:r>
              <a:rPr lang="it-IT" sz="2000" i="1" dirty="0"/>
              <a:t> gel</a:t>
            </a:r>
            <a:r>
              <a:rPr lang="it-IT" sz="2000" baseline="30000" dirty="0">
                <a:sym typeface="Symbol" pitchFamily="18" charset="2"/>
              </a:rPr>
              <a:t></a:t>
            </a:r>
            <a:r>
              <a:rPr lang="it-IT" sz="2000" dirty="0"/>
              <a:t>, </a:t>
            </a:r>
            <a:r>
              <a:rPr lang="it-IT" sz="2000" i="1" dirty="0" err="1"/>
              <a:t>Orudis</a:t>
            </a:r>
            <a:r>
              <a:rPr lang="it-IT" sz="2000" i="1" dirty="0"/>
              <a:t> </a:t>
            </a:r>
            <a:r>
              <a:rPr lang="it-IT" sz="2000" i="1" dirty="0" err="1"/>
              <a:t>ung</a:t>
            </a:r>
            <a:r>
              <a:rPr lang="it-IT" sz="2000" i="1" dirty="0"/>
              <a:t>.</a:t>
            </a:r>
            <a:r>
              <a:rPr lang="it-IT" sz="2000" baseline="30000" dirty="0">
                <a:sym typeface="Symbol" pitchFamily="18" charset="2"/>
              </a:rPr>
              <a:t></a:t>
            </a:r>
            <a:r>
              <a:rPr lang="it-IT" sz="2000" dirty="0"/>
              <a:t>, </a:t>
            </a:r>
            <a:r>
              <a:rPr lang="it-IT" sz="2000" i="1" dirty="0" err="1"/>
              <a:t>Fastum</a:t>
            </a:r>
            <a:r>
              <a:rPr lang="it-IT" sz="2000" i="1" dirty="0"/>
              <a:t> gel</a:t>
            </a:r>
            <a:r>
              <a:rPr lang="it-IT" sz="2000" baseline="30000" dirty="0">
                <a:sym typeface="Symbol" pitchFamily="18" charset="2"/>
              </a:rPr>
              <a:t></a:t>
            </a:r>
            <a:r>
              <a:rPr lang="it-IT" sz="2000" dirty="0"/>
              <a:t>, </a:t>
            </a:r>
            <a:r>
              <a:rPr lang="it-IT" sz="2000" dirty="0" err="1"/>
              <a:t>Lasonil</a:t>
            </a:r>
            <a:r>
              <a:rPr lang="it-IT" sz="2000" dirty="0"/>
              <a:t> </a:t>
            </a:r>
            <a:r>
              <a:rPr lang="it-IT" sz="2000" baseline="30000" dirty="0" err="1"/>
              <a:t>CM</a:t>
            </a:r>
            <a:r>
              <a:rPr lang="it-IT" sz="2000" baseline="30000" dirty="0">
                <a:sym typeface="Symbol" pitchFamily="18" charset="2"/>
              </a:rPr>
              <a:t></a:t>
            </a:r>
            <a:r>
              <a:rPr lang="it-IT" sz="2000" dirty="0"/>
              <a:t>,….), </a:t>
            </a:r>
            <a:r>
              <a:rPr lang="it-IT" sz="2000" dirty="0" err="1"/>
              <a:t>naproxene</a:t>
            </a:r>
            <a:r>
              <a:rPr lang="it-IT" sz="2000" dirty="0"/>
              <a:t> (</a:t>
            </a:r>
            <a:r>
              <a:rPr lang="it-IT" sz="2000" i="1" dirty="0" err="1"/>
              <a:t>Naprosyn</a:t>
            </a:r>
            <a:r>
              <a:rPr lang="it-IT" sz="2000" i="1" dirty="0"/>
              <a:t> gel</a:t>
            </a:r>
            <a:r>
              <a:rPr lang="it-IT" sz="2000" baseline="30000" dirty="0">
                <a:sym typeface="Symbol" pitchFamily="18" charset="2"/>
              </a:rPr>
              <a:t></a:t>
            </a:r>
            <a:r>
              <a:rPr lang="it-IT" sz="2000" dirty="0"/>
              <a:t>,…), </a:t>
            </a:r>
            <a:r>
              <a:rPr lang="it-IT" sz="2000" dirty="0" err="1"/>
              <a:t>flurbiprofene</a:t>
            </a:r>
            <a:r>
              <a:rPr lang="it-IT" sz="2000" dirty="0"/>
              <a:t> (</a:t>
            </a:r>
            <a:r>
              <a:rPr lang="it-IT" sz="2000" i="1" dirty="0" err="1"/>
              <a:t>Transact</a:t>
            </a:r>
            <a:r>
              <a:rPr lang="it-IT" sz="2000" i="1" dirty="0"/>
              <a:t> Lat cerotto</a:t>
            </a:r>
            <a:r>
              <a:rPr lang="it-IT" sz="2000" baseline="30000" dirty="0">
                <a:sym typeface="Symbol" pitchFamily="18" charset="2"/>
              </a:rPr>
              <a:t></a:t>
            </a:r>
            <a:r>
              <a:rPr lang="it-IT" sz="2000" dirty="0"/>
              <a:t>)</a:t>
            </a:r>
          </a:p>
        </p:txBody>
      </p:sp>
      <p:sp>
        <p:nvSpPr>
          <p:cNvPr id="126980" name="Text Box 4"/>
          <p:cNvSpPr txBox="1">
            <a:spLocks noChangeArrowheads="1"/>
          </p:cNvSpPr>
          <p:nvPr/>
        </p:nvSpPr>
        <p:spPr bwMode="auto">
          <a:xfrm>
            <a:off x="241300" y="2600325"/>
            <a:ext cx="8574088" cy="1311275"/>
          </a:xfrm>
          <a:prstGeom prst="rect">
            <a:avLst/>
          </a:prstGeom>
          <a:noFill/>
          <a:ln w="9525">
            <a:noFill/>
            <a:miter lim="800000"/>
            <a:headEnd/>
            <a:tailEnd/>
          </a:ln>
          <a:effectLst/>
        </p:spPr>
        <p:txBody>
          <a:bodyPr>
            <a:spAutoFit/>
          </a:bodyPr>
          <a:lstStyle/>
          <a:p>
            <a:r>
              <a:rPr lang="it-IT" sz="2000" b="1" dirty="0">
                <a:solidFill>
                  <a:srgbClr val="FF0000"/>
                </a:solidFill>
              </a:rPr>
              <a:t>Derivati dell’acido acetico </a:t>
            </a:r>
            <a:r>
              <a:rPr lang="it-IT" sz="2000" b="1" dirty="0"/>
              <a:t>e sostanze correlate</a:t>
            </a:r>
            <a:br>
              <a:rPr lang="it-IT" sz="2000" b="1" dirty="0"/>
            </a:br>
            <a:r>
              <a:rPr lang="it-IT" sz="2000" dirty="0"/>
              <a:t> </a:t>
            </a:r>
            <a:r>
              <a:rPr lang="it-IT" sz="2000" dirty="0" err="1"/>
              <a:t>diclofenac</a:t>
            </a:r>
            <a:r>
              <a:rPr lang="it-IT" sz="2000" dirty="0"/>
              <a:t> (</a:t>
            </a:r>
            <a:r>
              <a:rPr lang="it-IT" sz="2000" i="1" dirty="0" err="1"/>
              <a:t>Voltaren</a:t>
            </a:r>
            <a:r>
              <a:rPr lang="it-IT" sz="2000" i="1" dirty="0"/>
              <a:t> </a:t>
            </a:r>
            <a:r>
              <a:rPr lang="it-IT" sz="2000" i="1" dirty="0" err="1"/>
              <a:t>Emulgel</a:t>
            </a:r>
            <a:r>
              <a:rPr lang="it-IT" baseline="30000" dirty="0">
                <a:sym typeface="Symbol" pitchFamily="18" charset="2"/>
              </a:rPr>
              <a:t></a:t>
            </a:r>
            <a:r>
              <a:rPr lang="it-IT" sz="2000" dirty="0"/>
              <a:t>…), </a:t>
            </a:r>
            <a:r>
              <a:rPr lang="it-IT" sz="2000" dirty="0" err="1"/>
              <a:t>felbinac</a:t>
            </a:r>
            <a:r>
              <a:rPr lang="it-IT" sz="2000" dirty="0"/>
              <a:t> (</a:t>
            </a:r>
            <a:r>
              <a:rPr lang="it-IT" sz="2000" i="1" dirty="0" err="1"/>
              <a:t>Traxam</a:t>
            </a:r>
            <a:r>
              <a:rPr lang="it-IT" sz="2000" i="1" dirty="0"/>
              <a:t> </a:t>
            </a:r>
            <a:r>
              <a:rPr lang="it-IT" sz="2000" i="1" dirty="0" err="1"/>
              <a:t>ung</a:t>
            </a:r>
            <a:r>
              <a:rPr lang="it-IT" sz="2000" i="1" dirty="0"/>
              <a:t>.</a:t>
            </a:r>
            <a:r>
              <a:rPr lang="it-IT" baseline="30000" dirty="0">
                <a:sym typeface="Symbol" pitchFamily="18" charset="2"/>
              </a:rPr>
              <a:t></a:t>
            </a:r>
            <a:r>
              <a:rPr lang="it-IT" sz="2000" dirty="0"/>
              <a:t>,…) </a:t>
            </a:r>
            <a:r>
              <a:rPr lang="it-IT" sz="2000" dirty="0" err="1"/>
              <a:t>bufexamac</a:t>
            </a:r>
            <a:r>
              <a:rPr lang="it-IT" sz="2000" dirty="0"/>
              <a:t> (</a:t>
            </a:r>
            <a:r>
              <a:rPr lang="it-IT" sz="2000" i="1" dirty="0" err="1"/>
              <a:t>Viafen</a:t>
            </a:r>
            <a:r>
              <a:rPr lang="it-IT" sz="2000" i="1" dirty="0"/>
              <a:t> </a:t>
            </a:r>
            <a:r>
              <a:rPr lang="it-IT" sz="2000" i="1" dirty="0" err="1"/>
              <a:t>ung</a:t>
            </a:r>
            <a:r>
              <a:rPr lang="it-IT" sz="2000" i="1" dirty="0"/>
              <a:t>.</a:t>
            </a:r>
            <a:r>
              <a:rPr lang="it-IT" baseline="30000" dirty="0">
                <a:sym typeface="Symbol" pitchFamily="18" charset="2"/>
              </a:rPr>
              <a:t></a:t>
            </a:r>
            <a:r>
              <a:rPr lang="it-IT" sz="2000" dirty="0"/>
              <a:t>), </a:t>
            </a:r>
            <a:r>
              <a:rPr lang="it-IT" sz="2000" dirty="0" err="1"/>
              <a:t>indometacina</a:t>
            </a:r>
            <a:r>
              <a:rPr lang="it-IT" sz="2000" dirty="0"/>
              <a:t> (</a:t>
            </a:r>
            <a:r>
              <a:rPr lang="it-IT" sz="2000" i="1" dirty="0" err="1"/>
              <a:t>Indocil</a:t>
            </a:r>
            <a:r>
              <a:rPr lang="it-IT" sz="2000" i="1" dirty="0"/>
              <a:t> gel</a:t>
            </a:r>
            <a:r>
              <a:rPr lang="it-IT" baseline="30000" dirty="0">
                <a:sym typeface="Symbol" pitchFamily="18" charset="2"/>
              </a:rPr>
              <a:t></a:t>
            </a:r>
            <a:r>
              <a:rPr lang="it-IT" sz="2000" dirty="0">
                <a:sym typeface="Symbol" pitchFamily="18" charset="2"/>
              </a:rPr>
              <a:t>), </a:t>
            </a:r>
            <a:r>
              <a:rPr lang="it-IT" sz="2000" dirty="0" err="1">
                <a:sym typeface="Symbol" pitchFamily="18" charset="2"/>
              </a:rPr>
              <a:t>proglumetacina</a:t>
            </a:r>
            <a:r>
              <a:rPr lang="it-IT" sz="2000" dirty="0">
                <a:sym typeface="Symbol" pitchFamily="18" charset="2"/>
              </a:rPr>
              <a:t> (</a:t>
            </a:r>
            <a:r>
              <a:rPr lang="it-IT" sz="2000" i="1" dirty="0" err="1">
                <a:sym typeface="Symbol" pitchFamily="18" charset="2"/>
              </a:rPr>
              <a:t>Proxil</a:t>
            </a:r>
            <a:r>
              <a:rPr lang="it-IT" sz="2000" i="1" dirty="0">
                <a:sym typeface="Symbol" pitchFamily="18" charset="2"/>
              </a:rPr>
              <a:t> pomata</a:t>
            </a:r>
            <a:r>
              <a:rPr lang="it-IT" baseline="30000" dirty="0">
                <a:sym typeface="Symbol" pitchFamily="18" charset="2"/>
              </a:rPr>
              <a:t></a:t>
            </a:r>
            <a:r>
              <a:rPr lang="it-IT" sz="2000" dirty="0">
                <a:sym typeface="Symbol" pitchFamily="18" charset="2"/>
              </a:rPr>
              <a:t>,..), </a:t>
            </a:r>
            <a:r>
              <a:rPr lang="it-IT" sz="2000" dirty="0" err="1">
                <a:sym typeface="Symbol" pitchFamily="18" charset="2"/>
              </a:rPr>
              <a:t>bendazac</a:t>
            </a:r>
            <a:r>
              <a:rPr lang="it-IT" sz="2000" dirty="0">
                <a:sym typeface="Symbol" pitchFamily="18" charset="2"/>
              </a:rPr>
              <a:t> (</a:t>
            </a:r>
            <a:r>
              <a:rPr lang="it-IT" sz="2000" i="1" dirty="0">
                <a:sym typeface="Symbol" pitchFamily="18" charset="2"/>
              </a:rPr>
              <a:t>Versus crema</a:t>
            </a:r>
            <a:r>
              <a:rPr lang="it-IT" baseline="30000" dirty="0">
                <a:sym typeface="Symbol" pitchFamily="18" charset="2"/>
              </a:rPr>
              <a:t></a:t>
            </a:r>
            <a:r>
              <a:rPr lang="it-IT" sz="2000" dirty="0">
                <a:sym typeface="Symbol" pitchFamily="18" charset="2"/>
              </a:rPr>
              <a:t>)</a:t>
            </a:r>
          </a:p>
        </p:txBody>
      </p:sp>
      <p:sp>
        <p:nvSpPr>
          <p:cNvPr id="126981" name="Text Box 5"/>
          <p:cNvSpPr txBox="1">
            <a:spLocks noChangeArrowheads="1"/>
          </p:cNvSpPr>
          <p:nvPr/>
        </p:nvSpPr>
        <p:spPr bwMode="auto">
          <a:xfrm>
            <a:off x="241300" y="4618038"/>
            <a:ext cx="8586788" cy="701675"/>
          </a:xfrm>
          <a:prstGeom prst="rect">
            <a:avLst/>
          </a:prstGeom>
          <a:noFill/>
          <a:ln w="9525">
            <a:noFill/>
            <a:miter lim="800000"/>
            <a:headEnd/>
            <a:tailEnd/>
          </a:ln>
          <a:effectLst/>
        </p:spPr>
        <p:txBody>
          <a:bodyPr>
            <a:spAutoFit/>
          </a:bodyPr>
          <a:lstStyle/>
          <a:p>
            <a:r>
              <a:rPr lang="it-IT" sz="2000" b="1" dirty="0" err="1">
                <a:solidFill>
                  <a:srgbClr val="FF0000"/>
                </a:solidFill>
              </a:rPr>
              <a:t>Oxicami</a:t>
            </a:r>
            <a:r>
              <a:rPr lang="it-IT" sz="2000" dirty="0"/>
              <a:t>: </a:t>
            </a:r>
            <a:r>
              <a:rPr lang="it-IT" sz="2000" dirty="0" err="1"/>
              <a:t>cinnoxicam</a:t>
            </a:r>
            <a:r>
              <a:rPr lang="it-IT" sz="2000" dirty="0"/>
              <a:t> (</a:t>
            </a:r>
            <a:r>
              <a:rPr lang="it-IT" sz="2000" i="1" dirty="0" err="1"/>
              <a:t>Sinartrol</a:t>
            </a:r>
            <a:r>
              <a:rPr lang="it-IT" sz="2000" i="1" dirty="0"/>
              <a:t> crema</a:t>
            </a:r>
            <a:r>
              <a:rPr lang="it-IT" sz="2000" baseline="30000" dirty="0">
                <a:sym typeface="Symbol" pitchFamily="18" charset="2"/>
              </a:rPr>
              <a:t></a:t>
            </a:r>
            <a:r>
              <a:rPr lang="it-IT" sz="2000" dirty="0"/>
              <a:t>, </a:t>
            </a:r>
            <a:r>
              <a:rPr lang="it-IT" sz="2000" i="1" dirty="0" err="1"/>
              <a:t>Zelis</a:t>
            </a:r>
            <a:r>
              <a:rPr lang="it-IT" sz="2000" i="1" dirty="0"/>
              <a:t> crema</a:t>
            </a:r>
            <a:r>
              <a:rPr lang="it-IT" sz="2000" baseline="30000" dirty="0">
                <a:sym typeface="Symbol" pitchFamily="18" charset="2"/>
              </a:rPr>
              <a:t></a:t>
            </a:r>
            <a:r>
              <a:rPr lang="it-IT" sz="2000" dirty="0"/>
              <a:t>),  </a:t>
            </a:r>
            <a:r>
              <a:rPr lang="it-IT" sz="2000" dirty="0" err="1"/>
              <a:t>piroxicam</a:t>
            </a:r>
            <a:r>
              <a:rPr lang="it-IT" sz="2000" dirty="0"/>
              <a:t> (</a:t>
            </a:r>
            <a:r>
              <a:rPr lang="it-IT" sz="2000" i="1" dirty="0" err="1"/>
              <a:t>Feldene</a:t>
            </a:r>
            <a:r>
              <a:rPr lang="it-IT" sz="2000" i="1" dirty="0"/>
              <a:t> </a:t>
            </a:r>
            <a:r>
              <a:rPr lang="it-IT" sz="2000" i="1" dirty="0" err="1"/>
              <a:t>cremadol</a:t>
            </a:r>
            <a:r>
              <a:rPr lang="it-IT" sz="2000" baseline="30000" dirty="0">
                <a:sym typeface="Symbol" pitchFamily="18" charset="2"/>
              </a:rPr>
              <a:t></a:t>
            </a:r>
            <a:r>
              <a:rPr lang="it-IT" sz="2000" dirty="0"/>
              <a:t>, </a:t>
            </a:r>
            <a:r>
              <a:rPr lang="it-IT" sz="2000" i="1" dirty="0" err="1"/>
              <a:t>Reucam</a:t>
            </a:r>
            <a:r>
              <a:rPr lang="it-IT" sz="2000" i="1" dirty="0"/>
              <a:t> crema</a:t>
            </a:r>
            <a:r>
              <a:rPr lang="it-IT" sz="2000" baseline="30000" dirty="0">
                <a:sym typeface="Symbol" pitchFamily="18" charset="2"/>
              </a:rPr>
              <a:t></a:t>
            </a:r>
            <a:r>
              <a:rPr lang="it-IT" sz="2000" dirty="0"/>
              <a:t>,…)</a:t>
            </a:r>
          </a:p>
        </p:txBody>
      </p:sp>
      <p:sp>
        <p:nvSpPr>
          <p:cNvPr id="126982" name="Text Box 6"/>
          <p:cNvSpPr txBox="1">
            <a:spLocks noChangeArrowheads="1"/>
          </p:cNvSpPr>
          <p:nvPr/>
        </p:nvSpPr>
        <p:spPr bwMode="auto">
          <a:xfrm>
            <a:off x="241300" y="6027738"/>
            <a:ext cx="8902700" cy="701675"/>
          </a:xfrm>
          <a:prstGeom prst="rect">
            <a:avLst/>
          </a:prstGeom>
          <a:noFill/>
          <a:ln w="9525">
            <a:noFill/>
            <a:miter lim="800000"/>
            <a:headEnd/>
            <a:tailEnd/>
          </a:ln>
          <a:effectLst/>
        </p:spPr>
        <p:txBody>
          <a:bodyPr>
            <a:spAutoFit/>
          </a:bodyPr>
          <a:lstStyle/>
          <a:p>
            <a:r>
              <a:rPr lang="it-IT" sz="2000" b="1" dirty="0">
                <a:solidFill>
                  <a:srgbClr val="FF0000"/>
                </a:solidFill>
              </a:rPr>
              <a:t>Altri</a:t>
            </a:r>
            <a:r>
              <a:rPr lang="it-IT" sz="2000" dirty="0"/>
              <a:t>: </a:t>
            </a:r>
            <a:r>
              <a:rPr lang="it-IT" sz="2000" dirty="0" err="1"/>
              <a:t>nimesulide</a:t>
            </a:r>
            <a:r>
              <a:rPr lang="it-IT" sz="2000" dirty="0"/>
              <a:t> (</a:t>
            </a:r>
            <a:r>
              <a:rPr lang="it-IT" sz="2000" i="1" dirty="0" err="1"/>
              <a:t>Aulin</a:t>
            </a:r>
            <a:r>
              <a:rPr lang="it-IT" sz="2000" i="1" dirty="0"/>
              <a:t> gel</a:t>
            </a:r>
            <a:r>
              <a:rPr lang="it-IT" sz="2000" baseline="30000" dirty="0">
                <a:sym typeface="Symbol" pitchFamily="18" charset="2"/>
              </a:rPr>
              <a:t></a:t>
            </a:r>
            <a:r>
              <a:rPr lang="it-IT" sz="2000" dirty="0"/>
              <a:t>, …), </a:t>
            </a:r>
            <a:r>
              <a:rPr lang="it-IT" sz="2000" dirty="0">
                <a:cs typeface="Times New Roman" pitchFamily="18" charset="0"/>
              </a:rPr>
              <a:t>ac. </a:t>
            </a:r>
            <a:r>
              <a:rPr lang="it-IT" sz="2000" dirty="0" err="1">
                <a:cs typeface="Times New Roman" pitchFamily="18" charset="0"/>
              </a:rPr>
              <a:t>niflumico</a:t>
            </a:r>
            <a:r>
              <a:rPr lang="it-IT" sz="2000" dirty="0">
                <a:cs typeface="Times New Roman" pitchFamily="18" charset="0"/>
              </a:rPr>
              <a:t> (</a:t>
            </a:r>
            <a:r>
              <a:rPr lang="it-IT" sz="2000" dirty="0"/>
              <a:t> </a:t>
            </a:r>
            <a:r>
              <a:rPr lang="it-IT" sz="2000" i="1" dirty="0" err="1"/>
              <a:t>Niflam</a:t>
            </a:r>
            <a:r>
              <a:rPr lang="it-IT" sz="2000" i="1" dirty="0"/>
              <a:t> crema</a:t>
            </a:r>
            <a:r>
              <a:rPr lang="it-IT" sz="2000" baseline="30000" dirty="0">
                <a:sym typeface="Symbol" pitchFamily="18" charset="2"/>
              </a:rPr>
              <a:t></a:t>
            </a:r>
            <a:r>
              <a:rPr lang="it-IT" sz="2000" dirty="0"/>
              <a:t>), </a:t>
            </a:r>
            <a:r>
              <a:rPr lang="it-IT" sz="2000" dirty="0" err="1"/>
              <a:t>benzidamina</a:t>
            </a:r>
            <a:r>
              <a:rPr lang="it-IT" sz="2000" dirty="0"/>
              <a:t> (</a:t>
            </a:r>
            <a:r>
              <a:rPr lang="it-IT" sz="2000" i="1" dirty="0"/>
              <a:t>Tantum gel</a:t>
            </a:r>
            <a:r>
              <a:rPr lang="it-IT" sz="2000" baseline="30000" dirty="0">
                <a:sym typeface="Symbol" pitchFamily="18" charset="2"/>
              </a:rPr>
              <a:t></a:t>
            </a:r>
            <a:r>
              <a:rPr lang="it-IT" sz="2000" dirty="0"/>
              <a:t>), associazioni varie (</a:t>
            </a:r>
            <a:r>
              <a:rPr lang="it-IT" sz="2000" i="1" dirty="0" err="1"/>
              <a:t>Mobilisin</a:t>
            </a:r>
            <a:r>
              <a:rPr lang="it-IT" sz="2000" i="1" dirty="0"/>
              <a:t> </a:t>
            </a:r>
            <a:r>
              <a:rPr lang="it-IT" sz="2000" i="1" dirty="0" err="1"/>
              <a:t>pom</a:t>
            </a:r>
            <a:r>
              <a:rPr lang="it-IT" sz="2000" dirty="0"/>
              <a:t>.</a:t>
            </a:r>
            <a:r>
              <a:rPr lang="it-IT" sz="2000" baseline="30000" dirty="0">
                <a:sym typeface="Symbol" pitchFamily="18" charset="2"/>
              </a:rPr>
              <a:t></a:t>
            </a:r>
            <a:r>
              <a:rPr lang="it-IT" sz="2000" dirty="0"/>
              <a:t>, </a:t>
            </a:r>
            <a:r>
              <a:rPr lang="it-IT" sz="2000" i="1" dirty="0" err="1"/>
              <a:t>Algolisina</a:t>
            </a:r>
            <a:r>
              <a:rPr lang="it-IT" sz="2000" i="1" dirty="0"/>
              <a:t> </a:t>
            </a:r>
            <a:r>
              <a:rPr lang="it-IT" sz="2000" i="1" dirty="0" err="1"/>
              <a:t>ung</a:t>
            </a:r>
            <a:r>
              <a:rPr lang="it-IT" sz="2000" dirty="0"/>
              <a:t>.</a:t>
            </a:r>
            <a:r>
              <a:rPr lang="it-IT" sz="2000" baseline="30000" dirty="0">
                <a:sym typeface="Symbol" pitchFamily="18" charset="2"/>
              </a:rPr>
              <a:t></a:t>
            </a:r>
            <a:r>
              <a:rPr lang="it-IT" sz="2000" dirty="0"/>
              <a:t>, …)</a:t>
            </a:r>
          </a:p>
        </p:txBody>
      </p:sp>
      <p:sp>
        <p:nvSpPr>
          <p:cNvPr id="126983" name="Text Box 7"/>
          <p:cNvSpPr txBox="1">
            <a:spLocks noChangeArrowheads="1"/>
          </p:cNvSpPr>
          <p:nvPr/>
        </p:nvSpPr>
        <p:spPr bwMode="auto">
          <a:xfrm>
            <a:off x="241300" y="5475288"/>
            <a:ext cx="8566150" cy="396875"/>
          </a:xfrm>
          <a:prstGeom prst="rect">
            <a:avLst/>
          </a:prstGeom>
          <a:noFill/>
          <a:ln w="9525">
            <a:noFill/>
            <a:miter lim="800000"/>
            <a:headEnd/>
            <a:tailEnd/>
          </a:ln>
          <a:effectLst/>
        </p:spPr>
        <p:txBody>
          <a:bodyPr>
            <a:spAutoFit/>
          </a:bodyPr>
          <a:lstStyle/>
          <a:p>
            <a:r>
              <a:rPr lang="it-IT" sz="2000" b="1" dirty="0" err="1">
                <a:solidFill>
                  <a:srgbClr val="FF0000"/>
                </a:solidFill>
              </a:rPr>
              <a:t>Fenamati</a:t>
            </a:r>
            <a:r>
              <a:rPr lang="it-IT" sz="2000" dirty="0"/>
              <a:t>: </a:t>
            </a:r>
            <a:r>
              <a:rPr lang="it-IT" sz="2000" dirty="0" err="1"/>
              <a:t>etofenamato</a:t>
            </a:r>
            <a:r>
              <a:rPr lang="it-IT" sz="2000" dirty="0"/>
              <a:t> (</a:t>
            </a:r>
            <a:r>
              <a:rPr lang="it-IT" sz="2000" i="1" dirty="0" err="1"/>
              <a:t>Bayro</a:t>
            </a:r>
            <a:r>
              <a:rPr lang="it-IT" sz="2000" i="1" dirty="0"/>
              <a:t> gel</a:t>
            </a:r>
            <a:r>
              <a:rPr lang="it-IT" sz="2000" baseline="30000" dirty="0">
                <a:sym typeface="Symbol" pitchFamily="18" charset="2"/>
              </a:rPr>
              <a:t></a:t>
            </a:r>
            <a:r>
              <a:rPr lang="it-IT" sz="2000" dirty="0"/>
              <a:t>)</a:t>
            </a:r>
          </a:p>
        </p:txBody>
      </p:sp>
      <p:sp>
        <p:nvSpPr>
          <p:cNvPr id="126985" name="Text Box 9"/>
          <p:cNvSpPr txBox="1">
            <a:spLocks noChangeArrowheads="1"/>
          </p:cNvSpPr>
          <p:nvPr/>
        </p:nvSpPr>
        <p:spPr bwMode="auto">
          <a:xfrm>
            <a:off x="354013" y="107950"/>
            <a:ext cx="5226050" cy="793750"/>
          </a:xfrm>
          <a:prstGeom prst="rect">
            <a:avLst/>
          </a:prstGeom>
          <a:noFill/>
          <a:ln w="9525">
            <a:noFill/>
            <a:miter lim="800000"/>
            <a:headEnd/>
            <a:tailEnd/>
          </a:ln>
          <a:effectLst/>
        </p:spPr>
        <p:txBody>
          <a:bodyPr wrap="none">
            <a:spAutoFit/>
          </a:bodyPr>
          <a:lstStyle/>
          <a:p>
            <a:r>
              <a:rPr lang="it-IT" sz="2800" dirty="0">
                <a:solidFill>
                  <a:srgbClr val="002060"/>
                </a:solidFill>
              </a:rPr>
              <a:t>FANS topici in commercio in Italia</a:t>
            </a:r>
            <a:br>
              <a:rPr lang="it-IT" sz="2800" dirty="0">
                <a:solidFill>
                  <a:srgbClr val="002060"/>
                </a:solidFill>
              </a:rPr>
            </a:br>
            <a:r>
              <a:rPr lang="it-IT" sz="1800" dirty="0">
                <a:solidFill>
                  <a:srgbClr val="002060"/>
                </a:solidFill>
              </a:rPr>
              <a:t>(più di 20 principi attivi)</a:t>
            </a:r>
          </a:p>
        </p:txBody>
      </p:sp>
      <p:sp>
        <p:nvSpPr>
          <p:cNvPr id="126986" name="Text Box 10"/>
          <p:cNvSpPr txBox="1">
            <a:spLocks noChangeArrowheads="1"/>
          </p:cNvSpPr>
          <p:nvPr/>
        </p:nvSpPr>
        <p:spPr bwMode="auto">
          <a:xfrm>
            <a:off x="241300" y="4067175"/>
            <a:ext cx="8902700" cy="396875"/>
          </a:xfrm>
          <a:prstGeom prst="rect">
            <a:avLst/>
          </a:prstGeom>
          <a:noFill/>
          <a:ln w="9525">
            <a:noFill/>
            <a:miter lim="800000"/>
            <a:headEnd/>
            <a:tailEnd/>
          </a:ln>
          <a:effectLst/>
        </p:spPr>
        <p:txBody>
          <a:bodyPr>
            <a:spAutoFit/>
          </a:bodyPr>
          <a:lstStyle/>
          <a:p>
            <a:r>
              <a:rPr lang="it-IT" sz="2000" b="1" dirty="0" err="1">
                <a:solidFill>
                  <a:srgbClr val="FF0000"/>
                </a:solidFill>
              </a:rPr>
              <a:t>Pirazolonici</a:t>
            </a:r>
            <a:r>
              <a:rPr lang="it-IT" sz="2000" dirty="0"/>
              <a:t>: </a:t>
            </a:r>
            <a:r>
              <a:rPr lang="it-IT" sz="2000" dirty="0" err="1"/>
              <a:t>fenilbutazone</a:t>
            </a:r>
            <a:r>
              <a:rPr lang="it-IT" sz="2000" dirty="0"/>
              <a:t> (</a:t>
            </a:r>
            <a:r>
              <a:rPr lang="it-IT" sz="2000" i="1" dirty="0" err="1"/>
              <a:t>Kadol</a:t>
            </a:r>
            <a:r>
              <a:rPr lang="it-IT" sz="2000" i="1" dirty="0"/>
              <a:t> pomata</a:t>
            </a:r>
            <a:r>
              <a:rPr lang="it-IT" sz="2000" baseline="30000" dirty="0">
                <a:sym typeface="Symbol" pitchFamily="18" charset="2"/>
              </a:rPr>
              <a:t></a:t>
            </a:r>
            <a:r>
              <a:rPr lang="it-IT" sz="2000" dirty="0"/>
              <a:t>), </a:t>
            </a:r>
            <a:r>
              <a:rPr lang="it-IT" sz="2000" dirty="0" err="1">
                <a:cs typeface="Times New Roman" pitchFamily="18" charset="0"/>
              </a:rPr>
              <a:t>feprazone</a:t>
            </a:r>
            <a:r>
              <a:rPr lang="it-IT" sz="2000" dirty="0">
                <a:cs typeface="Times New Roman" pitchFamily="18" charset="0"/>
              </a:rPr>
              <a:t> (</a:t>
            </a:r>
            <a:r>
              <a:rPr lang="it-IT" sz="2000" dirty="0"/>
              <a:t> </a:t>
            </a:r>
            <a:r>
              <a:rPr lang="it-IT" sz="2000" i="1" dirty="0" err="1"/>
              <a:t>Zepelin</a:t>
            </a:r>
            <a:r>
              <a:rPr lang="it-IT" sz="2000" i="1" dirty="0"/>
              <a:t> crema</a:t>
            </a:r>
            <a:r>
              <a:rPr lang="it-IT" sz="2000" baseline="30000" dirty="0">
                <a:sym typeface="Symbol" pitchFamily="18" charset="2"/>
              </a:rPr>
              <a:t></a:t>
            </a:r>
            <a:r>
              <a:rPr lang="it-IT" sz="2000" dirty="0"/>
              <a:t>), </a:t>
            </a:r>
          </a:p>
        </p:txBody>
      </p:sp>
      <p:grpSp>
        <p:nvGrpSpPr>
          <p:cNvPr id="2" name="Group 14"/>
          <p:cNvGrpSpPr>
            <a:grpSpLocks/>
          </p:cNvGrpSpPr>
          <p:nvPr/>
        </p:nvGrpSpPr>
        <p:grpSpPr bwMode="auto">
          <a:xfrm>
            <a:off x="6199188" y="0"/>
            <a:ext cx="2592387" cy="860425"/>
            <a:chOff x="3785" y="0"/>
            <a:chExt cx="1633" cy="542"/>
          </a:xfrm>
        </p:grpSpPr>
        <p:pic>
          <p:nvPicPr>
            <p:cNvPr id="126987" name="Picture 11" descr="j0281287"/>
            <p:cNvPicPr>
              <a:picLocks noChangeAspect="1" noChangeArrowheads="1"/>
            </p:cNvPicPr>
            <p:nvPr/>
          </p:nvPicPr>
          <p:blipFill>
            <a:blip r:embed="rId2" cstate="print"/>
            <a:srcRect/>
            <a:stretch>
              <a:fillRect/>
            </a:stretch>
          </p:blipFill>
          <p:spPr bwMode="auto">
            <a:xfrm>
              <a:off x="3785" y="134"/>
              <a:ext cx="444" cy="408"/>
            </a:xfrm>
            <a:prstGeom prst="rect">
              <a:avLst/>
            </a:prstGeom>
            <a:noFill/>
          </p:spPr>
        </p:pic>
        <p:pic>
          <p:nvPicPr>
            <p:cNvPr id="126988" name="Picture 12" descr="j0281278"/>
            <p:cNvPicPr>
              <a:picLocks noChangeAspect="1" noChangeArrowheads="1"/>
            </p:cNvPicPr>
            <p:nvPr/>
          </p:nvPicPr>
          <p:blipFill>
            <a:blip r:embed="rId3" cstate="print"/>
            <a:srcRect/>
            <a:stretch>
              <a:fillRect/>
            </a:stretch>
          </p:blipFill>
          <p:spPr bwMode="auto">
            <a:xfrm>
              <a:off x="4271" y="0"/>
              <a:ext cx="659" cy="406"/>
            </a:xfrm>
            <a:prstGeom prst="rect">
              <a:avLst/>
            </a:prstGeom>
            <a:noFill/>
          </p:spPr>
        </p:pic>
        <p:pic>
          <p:nvPicPr>
            <p:cNvPr id="126989" name="Picture 13" descr="j0211943"/>
            <p:cNvPicPr>
              <a:picLocks noChangeAspect="1" noChangeArrowheads="1"/>
            </p:cNvPicPr>
            <p:nvPr/>
          </p:nvPicPr>
          <p:blipFill>
            <a:blip r:embed="rId4" cstate="print"/>
            <a:srcRect/>
            <a:stretch>
              <a:fillRect/>
            </a:stretch>
          </p:blipFill>
          <p:spPr bwMode="auto">
            <a:xfrm>
              <a:off x="4949" y="0"/>
              <a:ext cx="469" cy="53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6978"/>
                                        </p:tgtEl>
                                        <p:attrNameLst>
                                          <p:attrName>style.visibility</p:attrName>
                                        </p:attrNameLst>
                                      </p:cBhvr>
                                      <p:to>
                                        <p:strVal val="visible"/>
                                      </p:to>
                                    </p:set>
                                    <p:anim calcmode="lin" valueType="num">
                                      <p:cBhvr additive="base">
                                        <p:cTn id="7" dur="500" fill="hold"/>
                                        <p:tgtEl>
                                          <p:spTgt spid="126978"/>
                                        </p:tgtEl>
                                        <p:attrNameLst>
                                          <p:attrName>ppt_x</p:attrName>
                                        </p:attrNameLst>
                                      </p:cBhvr>
                                      <p:tavLst>
                                        <p:tav tm="0">
                                          <p:val>
                                            <p:strVal val="0-#ppt_w/2"/>
                                          </p:val>
                                        </p:tav>
                                        <p:tav tm="100000">
                                          <p:val>
                                            <p:strVal val="#ppt_x"/>
                                          </p:val>
                                        </p:tav>
                                      </p:tavLst>
                                    </p:anim>
                                    <p:anim calcmode="lin" valueType="num">
                                      <p:cBhvr additive="base">
                                        <p:cTn id="8"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6979"/>
                                        </p:tgtEl>
                                        <p:attrNameLst>
                                          <p:attrName>style.visibility</p:attrName>
                                        </p:attrNameLst>
                                      </p:cBhvr>
                                      <p:to>
                                        <p:strVal val="visible"/>
                                      </p:to>
                                    </p:set>
                                    <p:anim calcmode="lin" valueType="num">
                                      <p:cBhvr additive="base">
                                        <p:cTn id="13" dur="500" fill="hold"/>
                                        <p:tgtEl>
                                          <p:spTgt spid="126979"/>
                                        </p:tgtEl>
                                        <p:attrNameLst>
                                          <p:attrName>ppt_x</p:attrName>
                                        </p:attrNameLst>
                                      </p:cBhvr>
                                      <p:tavLst>
                                        <p:tav tm="0">
                                          <p:val>
                                            <p:strVal val="0-#ppt_w/2"/>
                                          </p:val>
                                        </p:tav>
                                        <p:tav tm="100000">
                                          <p:val>
                                            <p:strVal val="#ppt_x"/>
                                          </p:val>
                                        </p:tav>
                                      </p:tavLst>
                                    </p:anim>
                                    <p:anim calcmode="lin" valueType="num">
                                      <p:cBhvr additive="base">
                                        <p:cTn id="14" dur="500" fill="hold"/>
                                        <p:tgtEl>
                                          <p:spTgt spid="1269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6980"/>
                                        </p:tgtEl>
                                        <p:attrNameLst>
                                          <p:attrName>style.visibility</p:attrName>
                                        </p:attrNameLst>
                                      </p:cBhvr>
                                      <p:to>
                                        <p:strVal val="visible"/>
                                      </p:to>
                                    </p:set>
                                    <p:anim calcmode="lin" valueType="num">
                                      <p:cBhvr additive="base">
                                        <p:cTn id="19" dur="500" fill="hold"/>
                                        <p:tgtEl>
                                          <p:spTgt spid="126980"/>
                                        </p:tgtEl>
                                        <p:attrNameLst>
                                          <p:attrName>ppt_x</p:attrName>
                                        </p:attrNameLst>
                                      </p:cBhvr>
                                      <p:tavLst>
                                        <p:tav tm="0">
                                          <p:val>
                                            <p:strVal val="0-#ppt_w/2"/>
                                          </p:val>
                                        </p:tav>
                                        <p:tav tm="100000">
                                          <p:val>
                                            <p:strVal val="#ppt_x"/>
                                          </p:val>
                                        </p:tav>
                                      </p:tavLst>
                                    </p:anim>
                                    <p:anim calcmode="lin" valueType="num">
                                      <p:cBhvr additive="base">
                                        <p:cTn id="20"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6986"/>
                                        </p:tgtEl>
                                        <p:attrNameLst>
                                          <p:attrName>style.visibility</p:attrName>
                                        </p:attrNameLst>
                                      </p:cBhvr>
                                      <p:to>
                                        <p:strVal val="visible"/>
                                      </p:to>
                                    </p:set>
                                    <p:anim calcmode="lin" valueType="num">
                                      <p:cBhvr additive="base">
                                        <p:cTn id="25" dur="500" fill="hold"/>
                                        <p:tgtEl>
                                          <p:spTgt spid="126986"/>
                                        </p:tgtEl>
                                        <p:attrNameLst>
                                          <p:attrName>ppt_x</p:attrName>
                                        </p:attrNameLst>
                                      </p:cBhvr>
                                      <p:tavLst>
                                        <p:tav tm="0">
                                          <p:val>
                                            <p:strVal val="0-#ppt_w/2"/>
                                          </p:val>
                                        </p:tav>
                                        <p:tav tm="100000">
                                          <p:val>
                                            <p:strVal val="#ppt_x"/>
                                          </p:val>
                                        </p:tav>
                                      </p:tavLst>
                                    </p:anim>
                                    <p:anim calcmode="lin" valueType="num">
                                      <p:cBhvr additive="base">
                                        <p:cTn id="26" dur="500" fill="hold"/>
                                        <p:tgtEl>
                                          <p:spTgt spid="12698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6981"/>
                                        </p:tgtEl>
                                        <p:attrNameLst>
                                          <p:attrName>style.visibility</p:attrName>
                                        </p:attrNameLst>
                                      </p:cBhvr>
                                      <p:to>
                                        <p:strVal val="visible"/>
                                      </p:to>
                                    </p:set>
                                    <p:anim calcmode="lin" valueType="num">
                                      <p:cBhvr additive="base">
                                        <p:cTn id="31" dur="500" fill="hold"/>
                                        <p:tgtEl>
                                          <p:spTgt spid="126981"/>
                                        </p:tgtEl>
                                        <p:attrNameLst>
                                          <p:attrName>ppt_x</p:attrName>
                                        </p:attrNameLst>
                                      </p:cBhvr>
                                      <p:tavLst>
                                        <p:tav tm="0">
                                          <p:val>
                                            <p:strVal val="0-#ppt_w/2"/>
                                          </p:val>
                                        </p:tav>
                                        <p:tav tm="100000">
                                          <p:val>
                                            <p:strVal val="#ppt_x"/>
                                          </p:val>
                                        </p:tav>
                                      </p:tavLst>
                                    </p:anim>
                                    <p:anim calcmode="lin" valueType="num">
                                      <p:cBhvr additive="base">
                                        <p:cTn id="32" dur="500" fill="hold"/>
                                        <p:tgtEl>
                                          <p:spTgt spid="12698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6983"/>
                                        </p:tgtEl>
                                        <p:attrNameLst>
                                          <p:attrName>style.visibility</p:attrName>
                                        </p:attrNameLst>
                                      </p:cBhvr>
                                      <p:to>
                                        <p:strVal val="visible"/>
                                      </p:to>
                                    </p:set>
                                    <p:anim calcmode="lin" valueType="num">
                                      <p:cBhvr additive="base">
                                        <p:cTn id="37" dur="500" fill="hold"/>
                                        <p:tgtEl>
                                          <p:spTgt spid="126983"/>
                                        </p:tgtEl>
                                        <p:attrNameLst>
                                          <p:attrName>ppt_x</p:attrName>
                                        </p:attrNameLst>
                                      </p:cBhvr>
                                      <p:tavLst>
                                        <p:tav tm="0">
                                          <p:val>
                                            <p:strVal val="0-#ppt_w/2"/>
                                          </p:val>
                                        </p:tav>
                                        <p:tav tm="100000">
                                          <p:val>
                                            <p:strVal val="#ppt_x"/>
                                          </p:val>
                                        </p:tav>
                                      </p:tavLst>
                                    </p:anim>
                                    <p:anim calcmode="lin" valueType="num">
                                      <p:cBhvr additive="base">
                                        <p:cTn id="38" dur="500" fill="hold"/>
                                        <p:tgtEl>
                                          <p:spTgt spid="12698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6982"/>
                                        </p:tgtEl>
                                        <p:attrNameLst>
                                          <p:attrName>style.visibility</p:attrName>
                                        </p:attrNameLst>
                                      </p:cBhvr>
                                      <p:to>
                                        <p:strVal val="visible"/>
                                      </p:to>
                                    </p:set>
                                    <p:anim calcmode="lin" valueType="num">
                                      <p:cBhvr additive="base">
                                        <p:cTn id="43" dur="500" fill="hold"/>
                                        <p:tgtEl>
                                          <p:spTgt spid="126982"/>
                                        </p:tgtEl>
                                        <p:attrNameLst>
                                          <p:attrName>ppt_x</p:attrName>
                                        </p:attrNameLst>
                                      </p:cBhvr>
                                      <p:tavLst>
                                        <p:tav tm="0">
                                          <p:val>
                                            <p:strVal val="0-#ppt_w/2"/>
                                          </p:val>
                                        </p:tav>
                                        <p:tav tm="100000">
                                          <p:val>
                                            <p:strVal val="#ppt_x"/>
                                          </p:val>
                                        </p:tav>
                                      </p:tavLst>
                                    </p:anim>
                                    <p:anim calcmode="lin" valueType="num">
                                      <p:cBhvr additive="base">
                                        <p:cTn id="44" dur="500" fill="hold"/>
                                        <p:tgtEl>
                                          <p:spTgt spid="1269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p:bldP spid="126979" grpId="0"/>
      <p:bldP spid="126980" grpId="0"/>
      <p:bldP spid="126981" grpId="0"/>
      <p:bldP spid="126982" grpId="0"/>
      <p:bldP spid="126983" grpId="0"/>
      <p:bldP spid="12698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2" descr="modulaz neuronale dolore"/>
          <p:cNvPicPr/>
          <p:nvPr/>
        </p:nvPicPr>
        <p:blipFill>
          <a:blip r:embed="rId3" cstate="print"/>
          <a:stretch/>
        </p:blipFill>
        <p:spPr>
          <a:xfrm>
            <a:off x="826920" y="1197000"/>
            <a:ext cx="3756240" cy="2663640"/>
          </a:xfrm>
          <a:prstGeom prst="rect">
            <a:avLst/>
          </a:prstGeom>
          <a:ln>
            <a:noFill/>
          </a:ln>
        </p:spPr>
      </p:pic>
      <p:sp>
        <p:nvSpPr>
          <p:cNvPr id="210" name="CustomShape 1"/>
          <p:cNvSpPr/>
          <p:nvPr/>
        </p:nvSpPr>
        <p:spPr>
          <a:xfrm>
            <a:off x="684360" y="189000"/>
            <a:ext cx="748800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400" b="1">
                <a:solidFill>
                  <a:srgbClr val="C00000"/>
                </a:solidFill>
                <a:latin typeface="Calibri"/>
              </a:rPr>
              <a:t>PARACETAMOLO E AZIONE ANTIDOLORIFICA CENTRALE</a:t>
            </a:r>
            <a:endParaRPr/>
          </a:p>
        </p:txBody>
      </p:sp>
      <p:sp>
        <p:nvSpPr>
          <p:cNvPr id="211" name="Line 2"/>
          <p:cNvSpPr/>
          <p:nvPr/>
        </p:nvSpPr>
        <p:spPr>
          <a:xfrm>
            <a:off x="900000" y="765000"/>
            <a:ext cx="7313760" cy="0"/>
          </a:xfrm>
          <a:prstGeom prst="line">
            <a:avLst/>
          </a:prstGeom>
          <a:ln w="25560">
            <a:solidFill>
              <a:srgbClr val="C00000"/>
            </a:solidFill>
            <a:custDash>
              <a:ds d="0" sp="0"/>
            </a:custDash>
            <a:miter/>
          </a:ln>
        </p:spPr>
      </p:sp>
      <p:sp>
        <p:nvSpPr>
          <p:cNvPr id="212" name="CustomShape 3"/>
          <p:cNvSpPr/>
          <p:nvPr/>
        </p:nvSpPr>
        <p:spPr>
          <a:xfrm>
            <a:off x="755640" y="4076640"/>
            <a:ext cx="7561440" cy="2288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Il 12-HPETE (prodotto dalle 12-lipossigenasi) è un potente attivatore fisiologico di alcuni canali per il potassio presenti sui neuroni GABAergici. </a:t>
            </a:r>
            <a:endParaRPr/>
          </a:p>
          <a:p>
            <a:pPr algn="just">
              <a:lnSpc>
                <a:spcPct val="100000"/>
              </a:lnSpc>
            </a:pPr>
            <a:r>
              <a:rPr lang="it-IT">
                <a:solidFill>
                  <a:srgbClr val="002060"/>
                </a:solidFill>
                <a:latin typeface="Calibri"/>
              </a:rPr>
              <a:t>L’incremento di questa corrente al potassio genera iperpolarizzazione (inibizione) di tali neuroni e conseguente riduzione del </a:t>
            </a:r>
            <a:r>
              <a:rPr lang="it-IT" i="1">
                <a:solidFill>
                  <a:srgbClr val="002060"/>
                </a:solidFill>
                <a:latin typeface="Calibri"/>
              </a:rPr>
              <a:t>release</a:t>
            </a:r>
            <a:r>
              <a:rPr lang="it-IT">
                <a:solidFill>
                  <a:srgbClr val="002060"/>
                </a:solidFill>
                <a:latin typeface="Calibri"/>
              </a:rPr>
              <a:t> di GABA a livello dell’area PAG. </a:t>
            </a:r>
            <a:endParaRPr/>
          </a:p>
          <a:p>
            <a:pPr algn="just">
              <a:lnSpc>
                <a:spcPct val="100000"/>
              </a:lnSpc>
            </a:pPr>
            <a:r>
              <a:rPr lang="it-IT">
                <a:solidFill>
                  <a:srgbClr val="002060"/>
                </a:solidFill>
                <a:latin typeface="Calibri"/>
              </a:rPr>
              <a:t>La riduzione del tono GABAergico determina a sua volta “disinibizione” dei neuroni </a:t>
            </a:r>
            <a:r>
              <a:rPr lang="it-IT" i="1">
                <a:solidFill>
                  <a:srgbClr val="002060"/>
                </a:solidFill>
                <a:latin typeface="Calibri"/>
              </a:rPr>
              <a:t>output</a:t>
            </a:r>
            <a:r>
              <a:rPr lang="it-IT">
                <a:solidFill>
                  <a:srgbClr val="002060"/>
                </a:solidFill>
                <a:latin typeface="Calibri"/>
              </a:rPr>
              <a:t> che, in tale sede, modulano fisiologicamente funzioni “antinocicettive”. </a:t>
            </a:r>
            <a:endParaRPr/>
          </a:p>
        </p:txBody>
      </p:sp>
      <p:sp>
        <p:nvSpPr>
          <p:cNvPr id="213" name="CustomShape 4"/>
          <p:cNvSpPr/>
          <p:nvPr/>
        </p:nvSpPr>
        <p:spPr>
          <a:xfrm>
            <a:off x="4716360" y="998640"/>
            <a:ext cx="3600720" cy="2837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ea typeface="Arial"/>
              </a:rPr>
              <a:t>Così come per gli oppioidi, il bersaglio sono gli interneuroni GABAergici dell’area PAG. </a:t>
            </a:r>
            <a:endParaRPr/>
          </a:p>
          <a:p>
            <a:pPr algn="just">
              <a:lnSpc>
                <a:spcPct val="100000"/>
              </a:lnSpc>
            </a:pPr>
            <a:r>
              <a:rPr lang="it-IT">
                <a:solidFill>
                  <a:srgbClr val="002060"/>
                </a:solidFill>
                <a:latin typeface="Calibri"/>
                <a:ea typeface="Arial"/>
              </a:rPr>
              <a:t>La stimolazione dei recettori μ/δ su tali interneuroni determinerebbe la sintesi di alcuni derivati dell’acido arachidonico, substrato di tre diversi sistemi enzimatici: </a:t>
            </a:r>
            <a:endParaRPr/>
          </a:p>
          <a:p>
            <a:pPr algn="just">
              <a:lnSpc>
                <a:spcPct val="100000"/>
              </a:lnSpc>
            </a:pPr>
            <a:r>
              <a:rPr lang="it-IT">
                <a:solidFill>
                  <a:srgbClr val="002060"/>
                </a:solidFill>
                <a:latin typeface="Calibri"/>
                <a:ea typeface="Arial"/>
              </a:rPr>
              <a:t>le cicloossigenasi, le 5-lipossigenasi e le 12-lipossigenasi.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7621" r="9091" b="17623"/>
          <a:stretch>
            <a:fillRect/>
          </a:stretch>
        </p:blipFill>
        <p:spPr>
          <a:xfrm>
            <a:off x="395536" y="188640"/>
            <a:ext cx="4999312" cy="3164163"/>
          </a:xfrm>
          <a:prstGeom prst="rect">
            <a:avLst/>
          </a:prstGeom>
        </p:spPr>
      </p:pic>
      <p:pic>
        <p:nvPicPr>
          <p:cNvPr id="3" name="Slide"/>
          <p:cNvPicPr>
            <a:picLocks noChangeAspect="1"/>
          </p:cNvPicPr>
          <p:nvPr/>
        </p:nvPicPr>
        <p:blipFill>
          <a:blip r:embed="rId3" cstate="print"/>
          <a:srcRect l="9765" t="7621" r="9091" b="9526"/>
          <a:stretch>
            <a:fillRect/>
          </a:stretch>
        </p:blipFill>
        <p:spPr>
          <a:xfrm>
            <a:off x="4211960" y="3356992"/>
            <a:ext cx="4511266" cy="325643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377" t="3810" r="3704" b="2381"/>
          <a:stretch>
            <a:fillRect/>
          </a:stretch>
        </p:blipFill>
        <p:spPr>
          <a:xfrm>
            <a:off x="400254" y="452775"/>
            <a:ext cx="8404994" cy="606699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714" t="2381" r="2694" b="1905"/>
          <a:stretch>
            <a:fillRect/>
          </a:stretch>
        </p:blipFill>
        <p:spPr>
          <a:xfrm>
            <a:off x="431072" y="360352"/>
            <a:ext cx="8466614" cy="619023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24932" name="Picture 4" descr="Risultati immagini per prostaglandine e dolore"/>
          <p:cNvPicPr>
            <a:picLocks noChangeAspect="1" noChangeArrowheads="1"/>
          </p:cNvPicPr>
          <p:nvPr/>
        </p:nvPicPr>
        <p:blipFill>
          <a:blip r:embed="rId2" cstate="print"/>
          <a:srcRect/>
          <a:stretch>
            <a:fillRect/>
          </a:stretch>
        </p:blipFill>
        <p:spPr bwMode="auto">
          <a:xfrm>
            <a:off x="467544" y="260648"/>
            <a:ext cx="8224135" cy="616530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1"/>
          <p:cNvPicPr>
            <a:picLocks noChangeAspect="1"/>
          </p:cNvPicPr>
          <p:nvPr/>
        </p:nvPicPr>
        <p:blipFill>
          <a:blip r:embed="rId2" cstate="print"/>
          <a:srcRect/>
          <a:stretch>
            <a:fillRect/>
          </a:stretch>
        </p:blipFill>
        <p:spPr bwMode="auto">
          <a:xfrm>
            <a:off x="939800" y="63500"/>
            <a:ext cx="7264400" cy="5842000"/>
          </a:xfrm>
          <a:prstGeom prst="rect">
            <a:avLst/>
          </a:prstGeom>
          <a:noFill/>
          <a:ln w="9525">
            <a:noFill/>
            <a:miter lim="800000"/>
            <a:headEnd/>
            <a:tailEnd/>
          </a:ln>
        </p:spPr>
      </p:pic>
      <p:sp>
        <p:nvSpPr>
          <p:cNvPr id="3" name="CasellaDiTesto 2"/>
          <p:cNvSpPr txBox="1"/>
          <p:nvPr/>
        </p:nvSpPr>
        <p:spPr>
          <a:xfrm>
            <a:off x="63500" y="6032500"/>
            <a:ext cx="9017000" cy="635000"/>
          </a:xfrm>
          <a:prstGeom prst="rect">
            <a:avLst/>
          </a:prstGeom>
          <a:noFill/>
        </p:spPr>
        <p:txBody>
          <a:bodyPr>
            <a:spAutoFit/>
          </a:bodyPr>
          <a:lstStyle/>
          <a:p>
            <a:pPr algn="ctr" fontAlgn="auto">
              <a:lnSpc>
                <a:spcPts val="1400"/>
              </a:lnSpc>
              <a:spcBef>
                <a:spcPts val="0"/>
              </a:spcBef>
              <a:spcAft>
                <a:spcPts val="0"/>
              </a:spcAft>
              <a:defRPr/>
            </a:pPr>
            <a:r>
              <a:rPr lang="it-IT" sz="1400" b="1" spc="-15">
                <a:solidFill>
                  <a:srgbClr val="0070C0"/>
                </a:solidFill>
                <a:latin typeface="Calibri"/>
                <a:ea typeface="Calibri"/>
                <a:cs typeface="+mn-cs"/>
              </a:rPr>
              <a:t>Figura 32.1</a:t>
            </a:r>
            <a:r>
              <a:rPr lang="it-IT" sz="1400" b="1" spc="-15">
                <a:solidFill>
                  <a:srgbClr val="000000"/>
                </a:solidFill>
                <a:latin typeface="Calibri"/>
                <a:ea typeface="Calibri"/>
                <a:cs typeface="+mn-cs"/>
              </a:rPr>
              <a:t> I FANS sono in grado di controllare il dolore da lieve a moderato, riducendo la sensibilizzazione indotta dai mediatori dell’infiammazione sia a livello centrale sia a livello periferico.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041" r="3367"/>
          <a:stretch>
            <a:fillRect/>
          </a:stretch>
        </p:blipFill>
        <p:spPr>
          <a:xfrm>
            <a:off x="369503" y="206324"/>
            <a:ext cx="8466589" cy="64674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r="6061" b="7621"/>
          <a:stretch>
            <a:fillRect/>
          </a:stretch>
        </p:blipFill>
        <p:spPr>
          <a:xfrm>
            <a:off x="611560" y="404664"/>
            <a:ext cx="8035478" cy="59745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041" r="3367"/>
          <a:stretch>
            <a:fillRect/>
          </a:stretch>
        </p:blipFill>
        <p:spPr>
          <a:xfrm>
            <a:off x="369489" y="206324"/>
            <a:ext cx="8466562" cy="64674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041" r="4041"/>
          <a:stretch>
            <a:fillRect/>
          </a:stretch>
        </p:blipFill>
        <p:spPr>
          <a:xfrm>
            <a:off x="369503" y="206324"/>
            <a:ext cx="8404994" cy="646747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714" r="5051"/>
          <a:stretch>
            <a:fillRect/>
          </a:stretch>
        </p:blipFill>
        <p:spPr>
          <a:xfrm>
            <a:off x="431085" y="206324"/>
            <a:ext cx="8251039" cy="64674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041" t="3810" r="4041"/>
          <a:stretch>
            <a:fillRect/>
          </a:stretch>
        </p:blipFill>
        <p:spPr>
          <a:xfrm>
            <a:off x="369503" y="452775"/>
            <a:ext cx="8404967" cy="622102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t="14174" b="10500"/>
          <a:stretch>
            <a:fillRect/>
          </a:stretch>
        </p:blipFill>
        <p:spPr>
          <a:xfrm>
            <a:off x="611560" y="2399753"/>
            <a:ext cx="7884368" cy="4454611"/>
          </a:xfrm>
          <a:prstGeom prst="rect">
            <a:avLst/>
          </a:prstGeom>
        </p:spPr>
      </p:pic>
      <p:sp>
        <p:nvSpPr>
          <p:cNvPr id="67586" name="AutoShape 2" descr="Risultati immagini per nimesulide nome commerci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89" name="AutoShape 5" descr="Risultati immagini per oki principio attiv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2" name="AutoShape 8" descr="Risultati immagini per diclofenac pomat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9" name="AutoShape 15" descr="Risultati immagini per tachipirina compres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602" name="AutoShape 18" descr="Risultati immagini per tachid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604" name="AutoShape 20" descr="Risultati immagini per tachid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 name="Picture 4" descr="Risultati immagini per fenamati nome commerciale"/>
          <p:cNvPicPr>
            <a:picLocks noChangeAspect="1" noChangeArrowheads="1"/>
          </p:cNvPicPr>
          <p:nvPr/>
        </p:nvPicPr>
        <p:blipFill>
          <a:blip r:embed="rId3" cstate="print"/>
          <a:srcRect/>
          <a:stretch>
            <a:fillRect/>
          </a:stretch>
        </p:blipFill>
        <p:spPr bwMode="auto">
          <a:xfrm>
            <a:off x="1191344" y="0"/>
            <a:ext cx="6477000" cy="2381250"/>
          </a:xfrm>
          <a:prstGeom prst="rect">
            <a:avLst/>
          </a:prstGeom>
          <a:noFill/>
        </p:spPr>
      </p:pic>
      <p:sp>
        <p:nvSpPr>
          <p:cNvPr id="17" name="CasellaDiTesto 16"/>
          <p:cNvSpPr txBox="1"/>
          <p:nvPr/>
        </p:nvSpPr>
        <p:spPr>
          <a:xfrm>
            <a:off x="971600" y="2420888"/>
            <a:ext cx="2664296" cy="338554"/>
          </a:xfrm>
          <a:prstGeom prst="rect">
            <a:avLst/>
          </a:prstGeom>
          <a:noFill/>
        </p:spPr>
        <p:txBody>
          <a:bodyPr wrap="square" rtlCol="0">
            <a:spAutoFit/>
          </a:bodyPr>
          <a:lstStyle/>
          <a:p>
            <a:r>
              <a:rPr lang="it-IT" sz="1600" b="1" dirty="0" smtClean="0"/>
              <a:t>PIU’ VENDUTI e NUMEROSI: </a:t>
            </a:r>
            <a:endParaRPr lang="it-IT" sz="16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071" t="5715" r="8081" b="11907"/>
          <a:stretch>
            <a:fillRect/>
          </a:stretch>
        </p:blipFill>
        <p:spPr>
          <a:xfrm>
            <a:off x="35094" y="620688"/>
            <a:ext cx="7758279" cy="5327691"/>
          </a:xfrm>
          <a:prstGeom prst="rect">
            <a:avLst/>
          </a:prstGeom>
        </p:spPr>
      </p:pic>
      <p:pic>
        <p:nvPicPr>
          <p:cNvPr id="3" name="Picture 3"/>
          <p:cNvPicPr>
            <a:picLocks noChangeAspect="1" noChangeArrowheads="1"/>
          </p:cNvPicPr>
          <p:nvPr/>
        </p:nvPicPr>
        <p:blipFill>
          <a:blip r:embed="rId3" cstate="print"/>
          <a:srcRect b="8590"/>
          <a:stretch>
            <a:fillRect/>
          </a:stretch>
        </p:blipFill>
        <p:spPr bwMode="auto">
          <a:xfrm>
            <a:off x="2483768" y="5800646"/>
            <a:ext cx="1879663" cy="1057354"/>
          </a:xfrm>
          <a:prstGeom prst="rect">
            <a:avLst/>
          </a:prstGeom>
          <a:noFill/>
          <a:ln w="9525">
            <a:noFill/>
            <a:miter lim="800000"/>
            <a:headEnd/>
            <a:tailEnd/>
          </a:ln>
        </p:spPr>
      </p:pic>
      <p:pic>
        <p:nvPicPr>
          <p:cNvPr id="5" name="Picture 13" descr="Immagine correlata"/>
          <p:cNvPicPr>
            <a:picLocks noChangeAspect="1" noChangeArrowheads="1"/>
          </p:cNvPicPr>
          <p:nvPr/>
        </p:nvPicPr>
        <p:blipFill>
          <a:blip r:embed="rId4" cstate="print"/>
          <a:srcRect l="1185" t="2367" r="63979" b="65491"/>
          <a:stretch>
            <a:fillRect/>
          </a:stretch>
        </p:blipFill>
        <p:spPr bwMode="auto">
          <a:xfrm>
            <a:off x="7478471" y="-27384"/>
            <a:ext cx="1630033" cy="1129171"/>
          </a:xfrm>
          <a:prstGeom prst="rect">
            <a:avLst/>
          </a:prstGeom>
          <a:noFill/>
        </p:spPr>
      </p:pic>
      <p:pic>
        <p:nvPicPr>
          <p:cNvPr id="6" name="Picture 16"/>
          <p:cNvPicPr>
            <a:picLocks noChangeAspect="1" noChangeArrowheads="1"/>
          </p:cNvPicPr>
          <p:nvPr/>
        </p:nvPicPr>
        <p:blipFill>
          <a:blip r:embed="rId5" cstate="print"/>
          <a:srcRect/>
          <a:stretch>
            <a:fillRect/>
          </a:stretch>
        </p:blipFill>
        <p:spPr bwMode="auto">
          <a:xfrm>
            <a:off x="7524328" y="1124745"/>
            <a:ext cx="1485900" cy="984409"/>
          </a:xfrm>
          <a:prstGeom prst="rect">
            <a:avLst/>
          </a:prstGeom>
          <a:noFill/>
          <a:ln w="9525">
            <a:noFill/>
            <a:miter lim="800000"/>
            <a:headEnd/>
            <a:tailEnd/>
          </a:ln>
        </p:spPr>
      </p:pic>
      <p:pic>
        <p:nvPicPr>
          <p:cNvPr id="66562" name="Picture 2" descr="Risultati immagini per indoxen"/>
          <p:cNvPicPr>
            <a:picLocks noChangeAspect="1" noChangeArrowheads="1"/>
          </p:cNvPicPr>
          <p:nvPr/>
        </p:nvPicPr>
        <p:blipFill>
          <a:blip r:embed="rId6" cstate="print"/>
          <a:srcRect t="9449" b="13228"/>
          <a:stretch>
            <a:fillRect/>
          </a:stretch>
        </p:blipFill>
        <p:spPr bwMode="auto">
          <a:xfrm>
            <a:off x="7571234" y="1916832"/>
            <a:ext cx="1572766" cy="1216123"/>
          </a:xfrm>
          <a:prstGeom prst="rect">
            <a:avLst/>
          </a:prstGeom>
          <a:noFill/>
        </p:spPr>
      </p:pic>
      <p:pic>
        <p:nvPicPr>
          <p:cNvPr id="8" name="Picture 6"/>
          <p:cNvPicPr>
            <a:picLocks noChangeAspect="1" noChangeArrowheads="1"/>
          </p:cNvPicPr>
          <p:nvPr/>
        </p:nvPicPr>
        <p:blipFill>
          <a:blip r:embed="rId7" cstate="print"/>
          <a:srcRect l="9035" t="9402" b="7521"/>
          <a:stretch>
            <a:fillRect/>
          </a:stretch>
        </p:blipFill>
        <p:spPr bwMode="auto">
          <a:xfrm>
            <a:off x="7578167" y="3573016"/>
            <a:ext cx="1565833" cy="1145182"/>
          </a:xfrm>
          <a:prstGeom prst="rect">
            <a:avLst/>
          </a:prstGeom>
          <a:noFill/>
          <a:ln w="9525">
            <a:noFill/>
            <a:miter lim="800000"/>
            <a:headEnd/>
            <a:tailEnd/>
          </a:ln>
        </p:spPr>
      </p:pic>
      <p:pic>
        <p:nvPicPr>
          <p:cNvPr id="9" name="Picture 11" descr="Risultati immagini per diclofenac pomata"/>
          <p:cNvPicPr>
            <a:picLocks noChangeAspect="1" noChangeArrowheads="1"/>
          </p:cNvPicPr>
          <p:nvPr/>
        </p:nvPicPr>
        <p:blipFill>
          <a:blip r:embed="rId8" cstate="print"/>
          <a:srcRect l="21889" t="66239" r="7296" b="7793"/>
          <a:stretch>
            <a:fillRect/>
          </a:stretch>
        </p:blipFill>
        <p:spPr bwMode="auto">
          <a:xfrm>
            <a:off x="7397061" y="3140968"/>
            <a:ext cx="1746939" cy="479846"/>
          </a:xfrm>
          <a:prstGeom prst="rect">
            <a:avLst/>
          </a:prstGeom>
          <a:noFill/>
        </p:spPr>
      </p:pic>
      <p:pic>
        <p:nvPicPr>
          <p:cNvPr id="66566" name="Picture 6" descr="Immagine correlata"/>
          <p:cNvPicPr>
            <a:picLocks noChangeAspect="1" noChangeArrowheads="1"/>
          </p:cNvPicPr>
          <p:nvPr/>
        </p:nvPicPr>
        <p:blipFill>
          <a:blip r:embed="rId9" cstate="print"/>
          <a:srcRect t="25984" b="21260"/>
          <a:stretch>
            <a:fillRect/>
          </a:stretch>
        </p:blipFill>
        <p:spPr bwMode="auto">
          <a:xfrm>
            <a:off x="7315200" y="5649358"/>
            <a:ext cx="1828800" cy="803978"/>
          </a:xfrm>
          <a:prstGeom prst="rect">
            <a:avLst/>
          </a:prstGeom>
          <a:noFill/>
        </p:spPr>
      </p:pic>
      <p:sp>
        <p:nvSpPr>
          <p:cNvPr id="66568" name="AutoShape 8" descr="Risultati immagini per celebre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69" name="Picture 9"/>
          <p:cNvPicPr>
            <a:picLocks noChangeAspect="1" noChangeArrowheads="1"/>
          </p:cNvPicPr>
          <p:nvPr/>
        </p:nvPicPr>
        <p:blipFill>
          <a:blip r:embed="rId10" cstate="print"/>
          <a:srcRect l="5851" t="9691" r="11701" b="9691"/>
          <a:stretch>
            <a:fillRect/>
          </a:stretch>
        </p:blipFill>
        <p:spPr bwMode="auto">
          <a:xfrm>
            <a:off x="4355976" y="5660099"/>
            <a:ext cx="2536531" cy="1197901"/>
          </a:xfrm>
          <a:prstGeom prst="rect">
            <a:avLst/>
          </a:prstGeom>
          <a:noFill/>
          <a:ln w="9525">
            <a:noFill/>
            <a:miter lim="800000"/>
            <a:headEnd/>
            <a:tailEnd/>
          </a:ln>
        </p:spPr>
      </p:pic>
      <p:sp>
        <p:nvSpPr>
          <p:cNvPr id="4" name="AutoShape 2" descr="Risultati immagini per molli capsu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63" name="Picture 3"/>
          <p:cNvPicPr>
            <a:picLocks noChangeAspect="1" noChangeArrowheads="1"/>
          </p:cNvPicPr>
          <p:nvPr/>
        </p:nvPicPr>
        <p:blipFill>
          <a:blip r:embed="rId11" cstate="print"/>
          <a:srcRect/>
          <a:stretch>
            <a:fillRect/>
          </a:stretch>
        </p:blipFill>
        <p:spPr bwMode="auto">
          <a:xfrm>
            <a:off x="7089839" y="4725144"/>
            <a:ext cx="2054161" cy="8903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pic>
        <p:nvPicPr>
          <p:cNvPr id="65538" name="Picture 2" descr="Risultati immagini per aspirina"/>
          <p:cNvPicPr>
            <a:picLocks noChangeAspect="1" noChangeArrowheads="1"/>
          </p:cNvPicPr>
          <p:nvPr/>
        </p:nvPicPr>
        <p:blipFill>
          <a:blip r:embed="rId3" cstate="print"/>
          <a:srcRect l="4724" t="16773" r="5905" b="19009"/>
          <a:stretch>
            <a:fillRect/>
          </a:stretch>
        </p:blipFill>
        <p:spPr bwMode="auto">
          <a:xfrm>
            <a:off x="251520" y="908720"/>
            <a:ext cx="1906820" cy="1447226"/>
          </a:xfrm>
          <a:prstGeom prst="rect">
            <a:avLst/>
          </a:prstGeom>
          <a:noFill/>
        </p:spPr>
      </p:pic>
      <p:sp>
        <p:nvSpPr>
          <p:cNvPr id="5" name="CasellaDiTesto 4"/>
          <p:cNvSpPr txBox="1"/>
          <p:nvPr/>
        </p:nvSpPr>
        <p:spPr>
          <a:xfrm>
            <a:off x="251520" y="0"/>
            <a:ext cx="8568952" cy="954107"/>
          </a:xfrm>
          <a:prstGeom prst="rect">
            <a:avLst/>
          </a:prstGeom>
          <a:noFill/>
        </p:spPr>
        <p:txBody>
          <a:bodyPr wrap="square" rtlCol="0">
            <a:spAutoFit/>
          </a:bodyPr>
          <a:lstStyle/>
          <a:p>
            <a:r>
              <a:rPr lang="it-IT" sz="1400" dirty="0" smtClean="0"/>
              <a:t>La nuova Aspirina è stata formulata per un'azione più rapida su DOLORE e INFIAMMAZIONE. Grazie all'innovativa tecnologia MICROACTIVE la sua compressa a rapida dissoluzione libera particelle di micro-dimensioni che si dissolvono in pochi minuti consentendo un più rapido assorbimento del principio attivo. Da qui il vantaggio di </a:t>
            </a:r>
            <a:r>
              <a:rPr lang="it-IT" sz="1400" b="1" dirty="0" smtClean="0"/>
              <a:t>un'azione 2 volte più veloce contro il dolore</a:t>
            </a:r>
            <a:r>
              <a:rPr lang="it-IT" sz="1400" dirty="0" smtClean="0"/>
              <a:t> rispetto ad una compressa di Aspirina classica 500gr.</a:t>
            </a:r>
            <a:endParaRPr lang="it-IT" sz="1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6">
              <a:lumMod val="40000"/>
              <a:lumOff val="60000"/>
            </a:schemeClr>
          </a:solidFill>
        </p:spPr>
        <p:txBody>
          <a:bodyPr>
            <a:normAutofit/>
          </a:bodyPr>
          <a:lstStyle/>
          <a:p>
            <a:pPr algn="ctr"/>
            <a:r>
              <a:rPr lang="it-IT" sz="3200" dirty="0" smtClean="0"/>
              <a:t>FANS: FARMACI SINTOMATICI</a:t>
            </a:r>
            <a:endParaRPr lang="it-IT" sz="3200" dirty="0"/>
          </a:p>
        </p:txBody>
      </p:sp>
      <p:pic>
        <p:nvPicPr>
          <p:cNvPr id="119812" name="Picture 4" descr="Risultati immagini per inflammation"/>
          <p:cNvPicPr>
            <a:picLocks noChangeAspect="1" noChangeArrowheads="1"/>
          </p:cNvPicPr>
          <p:nvPr/>
        </p:nvPicPr>
        <p:blipFill>
          <a:blip r:embed="rId2" cstate="print"/>
          <a:srcRect/>
          <a:stretch>
            <a:fillRect/>
          </a:stretch>
        </p:blipFill>
        <p:spPr bwMode="auto">
          <a:xfrm>
            <a:off x="683568" y="1436779"/>
            <a:ext cx="7488832" cy="4872541"/>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081" t="2381" r="7071" b="4287"/>
          <a:stretch>
            <a:fillRect/>
          </a:stretch>
        </p:blipFill>
        <p:spPr>
          <a:xfrm>
            <a:off x="739001" y="360352"/>
            <a:ext cx="7758405" cy="6036173"/>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Slide"/>
          <p:cNvPicPr>
            <a:picLocks noChangeAspect="1"/>
          </p:cNvPicPr>
          <p:nvPr/>
        </p:nvPicPr>
        <p:blipFill>
          <a:blip r:embed="rId2" cstate="print"/>
          <a:srcRect l="13469" t="8097" r="9428" b="10955"/>
          <a:stretch>
            <a:fillRect/>
          </a:stretch>
        </p:blipFill>
        <p:spPr>
          <a:xfrm>
            <a:off x="755576" y="483408"/>
            <a:ext cx="7698672" cy="57168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ustomShape 1"/>
          <p:cNvSpPr/>
          <p:nvPr/>
        </p:nvSpPr>
        <p:spPr>
          <a:xfrm>
            <a:off x="7093080" y="1844640"/>
            <a:ext cx="1871640" cy="1224000"/>
          </a:xfrm>
          <a:prstGeom prst="cloudCallout">
            <a:avLst>
              <a:gd name="adj1" fmla="val -4835"/>
              <a:gd name="adj2" fmla="val 19856"/>
            </a:avLst>
          </a:prstGeom>
          <a:solidFill>
            <a:srgbClr val="C00000"/>
          </a:solidFill>
          <a:ln w="25560">
            <a:solidFill>
              <a:srgbClr val="385D8A"/>
            </a:solidFill>
            <a:miter/>
          </a:ln>
        </p:spPr>
        <p:style>
          <a:lnRef idx="0">
            <a:scrgbClr r="0" g="0" b="0"/>
          </a:lnRef>
          <a:fillRef idx="0">
            <a:scrgbClr r="0" g="0" b="0"/>
          </a:fillRef>
          <a:effectRef idx="0">
            <a:scrgbClr r="0" g="0" b="0"/>
          </a:effectRef>
          <a:fontRef idx="minor"/>
        </p:style>
      </p:sp>
      <p:sp>
        <p:nvSpPr>
          <p:cNvPr id="198" name="CustomShape 2"/>
          <p:cNvSpPr/>
          <p:nvPr/>
        </p:nvSpPr>
        <p:spPr>
          <a:xfrm>
            <a:off x="611280" y="981000"/>
            <a:ext cx="7705800" cy="1465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Il paracetamolo è un peculiare farmaco antinfiammatorio non steroideo (FANS). Non ha infatti attività antiaggregante e la sua attività antinfiammatoria è molto debole. Si pensa che l'azione antinfiammatoria sia attribuibile ad una inibizione debole della via di sintesi delle prostaglandine. </a:t>
            </a:r>
            <a:endParaRPr/>
          </a:p>
          <a:p>
            <a:pPr algn="just">
              <a:lnSpc>
                <a:spcPct val="100000"/>
              </a:lnSpc>
            </a:pPr>
            <a:endParaRPr/>
          </a:p>
        </p:txBody>
      </p:sp>
      <p:sp>
        <p:nvSpPr>
          <p:cNvPr id="199" name="CustomShape 3"/>
          <p:cNvSpPr/>
          <p:nvPr/>
        </p:nvSpPr>
        <p:spPr>
          <a:xfrm>
            <a:off x="1619280" y="260280"/>
            <a:ext cx="640872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400" b="1">
                <a:solidFill>
                  <a:srgbClr val="C00000"/>
                </a:solidFill>
                <a:latin typeface="Calibri"/>
              </a:rPr>
              <a:t>PARACETAMOLO – Meccanismo d’azione</a:t>
            </a:r>
            <a:endParaRPr/>
          </a:p>
        </p:txBody>
      </p:sp>
      <p:sp>
        <p:nvSpPr>
          <p:cNvPr id="200" name="Line 4"/>
          <p:cNvSpPr/>
          <p:nvPr/>
        </p:nvSpPr>
        <p:spPr>
          <a:xfrm>
            <a:off x="971640" y="836640"/>
            <a:ext cx="7313400" cy="0"/>
          </a:xfrm>
          <a:prstGeom prst="line">
            <a:avLst/>
          </a:prstGeom>
          <a:ln w="25560">
            <a:solidFill>
              <a:srgbClr val="C00000"/>
            </a:solidFill>
            <a:custDash>
              <a:ds d="0" sp="0"/>
            </a:custDash>
            <a:miter/>
          </a:ln>
        </p:spPr>
      </p:sp>
      <p:pic>
        <p:nvPicPr>
          <p:cNvPr id="201" name="Picture 4" descr="Fig 1 full size"/>
          <p:cNvPicPr/>
          <p:nvPr/>
        </p:nvPicPr>
        <p:blipFill>
          <a:blip r:embed="rId2" cstate="print"/>
          <a:srcRect t="9369" r="46155" b="32568"/>
          <a:stretch/>
        </p:blipFill>
        <p:spPr>
          <a:xfrm>
            <a:off x="4788000" y="3213000"/>
            <a:ext cx="3168720" cy="2806920"/>
          </a:xfrm>
          <a:prstGeom prst="rect">
            <a:avLst/>
          </a:prstGeom>
          <a:ln>
            <a:noFill/>
          </a:ln>
        </p:spPr>
      </p:pic>
      <p:sp>
        <p:nvSpPr>
          <p:cNvPr id="202" name="CustomShape 5"/>
          <p:cNvSpPr/>
          <p:nvPr/>
        </p:nvSpPr>
        <p:spPr>
          <a:xfrm>
            <a:off x="631800" y="2349360"/>
            <a:ext cx="3579840" cy="39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ea typeface="Arial"/>
              </a:rPr>
              <a:t>Oltre a COX-2, sembra che esista una terza isoforma di ciclo-ossigenasi espressa a livello cerebrale (COX-3) che potrebbe essere il bersaglio preferenziale del paracetamolo e di altri antipiretici.</a:t>
            </a:r>
            <a:endParaRPr/>
          </a:p>
          <a:p>
            <a:pPr algn="just">
              <a:lnSpc>
                <a:spcPct val="100000"/>
              </a:lnSpc>
            </a:pPr>
            <a:endParaRPr/>
          </a:p>
          <a:p>
            <a:pPr algn="just">
              <a:lnSpc>
                <a:spcPct val="100000"/>
              </a:lnSpc>
            </a:pPr>
            <a:r>
              <a:rPr lang="it-IT">
                <a:solidFill>
                  <a:srgbClr val="002060"/>
                </a:solidFill>
                <a:latin typeface="Calibri"/>
                <a:ea typeface="Arial"/>
              </a:rPr>
              <a:t> L'inibizione di questo enzima, che è stato dimostrato essere una variante molecolare della COX-1, potrebbe dar conto di una parte degli effetti analgesici e antifebbrili centrali mediati dal paracetamolo nell'uomo.</a:t>
            </a:r>
            <a:endParaRPr/>
          </a:p>
        </p:txBody>
      </p:sp>
      <p:sp>
        <p:nvSpPr>
          <p:cNvPr id="203" name="CustomShape 6"/>
          <p:cNvSpPr/>
          <p:nvPr/>
        </p:nvSpPr>
        <p:spPr>
          <a:xfrm>
            <a:off x="5724360" y="2709720"/>
            <a:ext cx="863640" cy="432000"/>
          </a:xfrm>
          <a:prstGeom prst="rect">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2000" b="1">
                <a:solidFill>
                  <a:srgbClr val="FFFFFF"/>
                </a:solidFill>
                <a:latin typeface="Calibri"/>
              </a:rPr>
              <a:t>COX-3</a:t>
            </a:r>
            <a:endParaRPr/>
          </a:p>
        </p:txBody>
      </p:sp>
      <p:sp>
        <p:nvSpPr>
          <p:cNvPr id="204" name="CustomShape 7"/>
          <p:cNvSpPr/>
          <p:nvPr/>
        </p:nvSpPr>
        <p:spPr>
          <a:xfrm>
            <a:off x="7236000" y="2062080"/>
            <a:ext cx="165708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FFFFFF"/>
                </a:solidFill>
                <a:latin typeface="Calibri"/>
              </a:rPr>
              <a:t>Paracetamolo:</a:t>
            </a:r>
            <a:endParaRPr/>
          </a:p>
          <a:p>
            <a:pPr algn="ctr">
              <a:lnSpc>
                <a:spcPct val="100000"/>
              </a:lnSpc>
            </a:pPr>
            <a:r>
              <a:rPr lang="it-IT" b="1">
                <a:solidFill>
                  <a:srgbClr val="FFFFFF"/>
                </a:solidFill>
                <a:latin typeface="Calibri"/>
              </a:rPr>
              <a:t>Inibitore COX-3</a:t>
            </a:r>
            <a:endParaRPr/>
          </a:p>
          <a:p>
            <a:pPr algn="ctr">
              <a:lnSpc>
                <a:spcPct val="100000"/>
              </a:lnSpc>
            </a:pPr>
            <a:r>
              <a:rPr lang="it-IT" b="1">
                <a:solidFill>
                  <a:srgbClr val="FFFFFF"/>
                </a:solidFill>
                <a:latin typeface="Calibri"/>
              </a:rPr>
              <a:t>?????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539640" y="981000"/>
            <a:ext cx="8209080" cy="4667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buFont typeface="Arial"/>
              <a:buChar char="•"/>
            </a:pPr>
            <a:r>
              <a:rPr lang="it-IT" sz="2000">
                <a:solidFill>
                  <a:srgbClr val="002060"/>
                </a:solidFill>
                <a:latin typeface="Calibri"/>
              </a:rPr>
              <a:t>  I FANS con funzione acidica possono concentrarsi in determinati distretti dell’organismo come milza, midollo osseo, oltre che in compartimenti dell’organismo con pH basso come tessuti infiammati, stomaco o tubuli collettori del nefrone. </a:t>
            </a:r>
            <a:endParaRPr/>
          </a:p>
          <a:p>
            <a:pPr algn="just">
              <a:lnSpc>
                <a:spcPct val="100000"/>
              </a:lnSpc>
              <a:buFont typeface="Arial"/>
              <a:buChar char="•"/>
            </a:pPr>
            <a:endParaRPr/>
          </a:p>
          <a:p>
            <a:pPr algn="just">
              <a:lnSpc>
                <a:spcPct val="100000"/>
              </a:lnSpc>
              <a:buFont typeface="Arial"/>
              <a:buChar char="•"/>
            </a:pPr>
            <a:r>
              <a:rPr lang="it-IT" sz="2000">
                <a:solidFill>
                  <a:srgbClr val="002060"/>
                </a:solidFill>
                <a:latin typeface="Calibri"/>
              </a:rPr>
              <a:t>  Diversamente, il </a:t>
            </a:r>
            <a:r>
              <a:rPr lang="it-IT" sz="2000" b="1">
                <a:solidFill>
                  <a:srgbClr val="C00000"/>
                </a:solidFill>
                <a:latin typeface="Calibri"/>
              </a:rPr>
              <a:t>PARACETAMOLO</a:t>
            </a:r>
            <a:r>
              <a:rPr lang="it-IT" sz="2000" b="1">
                <a:solidFill>
                  <a:srgbClr val="002060"/>
                </a:solidFill>
                <a:latin typeface="Calibri"/>
              </a:rPr>
              <a:t> </a:t>
            </a:r>
            <a:r>
              <a:rPr lang="it-IT" sz="2000">
                <a:solidFill>
                  <a:srgbClr val="002060"/>
                </a:solidFill>
                <a:latin typeface="Calibri"/>
              </a:rPr>
              <a:t>che ha un pKa neutro e un basso legame alle proteine del plasma, si distribuisce molto più omogeneamente in tutto l’organismo e attraversa facilmente la barriera ematoencefalica con rapido accesso al sistema nervoso centrale (SNC). </a:t>
            </a:r>
            <a:endParaRPr/>
          </a:p>
          <a:p>
            <a:pPr algn="just">
              <a:lnSpc>
                <a:spcPct val="100000"/>
              </a:lnSpc>
              <a:buFont typeface="Arial"/>
              <a:buChar char="•"/>
            </a:pPr>
            <a:endParaRPr/>
          </a:p>
          <a:p>
            <a:pPr algn="just">
              <a:lnSpc>
                <a:spcPct val="100000"/>
              </a:lnSpc>
              <a:buFont typeface="Arial"/>
              <a:buChar char="•"/>
            </a:pPr>
            <a:r>
              <a:rPr lang="it-IT" sz="2000">
                <a:solidFill>
                  <a:srgbClr val="002060"/>
                </a:solidFill>
                <a:latin typeface="Calibri"/>
              </a:rPr>
              <a:t>  Il mancato “sequestro” di questo farmaco in compartimenti al di fuori del SNC, così come il libero accesso in quest’ultimo, sono importanti aspetti farmacocinetici che, congiuntamente al particolare profilo farmacodinamico, diventano fondamentali per comprenderne il meccanismo d’azione antidolorifico a livello centrale. </a:t>
            </a:r>
            <a:endParaRPr/>
          </a:p>
        </p:txBody>
      </p:sp>
      <p:sp>
        <p:nvSpPr>
          <p:cNvPr id="206" name="Line 2"/>
          <p:cNvSpPr/>
          <p:nvPr/>
        </p:nvSpPr>
        <p:spPr>
          <a:xfrm>
            <a:off x="900000" y="836640"/>
            <a:ext cx="7313760" cy="0"/>
          </a:xfrm>
          <a:prstGeom prst="line">
            <a:avLst/>
          </a:prstGeom>
          <a:ln w="25560">
            <a:solidFill>
              <a:srgbClr val="C00000"/>
            </a:solidFill>
            <a:custDash>
              <a:ds d="0" sp="0"/>
            </a:custDash>
            <a:miter/>
          </a:ln>
        </p:spPr>
      </p:sp>
      <p:sp>
        <p:nvSpPr>
          <p:cNvPr id="207" name="CustomShape 3"/>
          <p:cNvSpPr/>
          <p:nvPr/>
        </p:nvSpPr>
        <p:spPr>
          <a:xfrm>
            <a:off x="1042920" y="260280"/>
            <a:ext cx="720108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400" b="1">
                <a:solidFill>
                  <a:srgbClr val="C00000"/>
                </a:solidFill>
                <a:latin typeface="Calibri"/>
              </a:rPr>
              <a:t>PARACETAMOLO – Peculiarità farmacocinetiche</a:t>
            </a:r>
            <a:endParaRPr/>
          </a:p>
        </p:txBody>
      </p:sp>
      <p:sp>
        <p:nvSpPr>
          <p:cNvPr id="208" name="Line 4"/>
          <p:cNvSpPr/>
          <p:nvPr/>
        </p:nvSpPr>
        <p:spPr>
          <a:xfrm>
            <a:off x="971640" y="836640"/>
            <a:ext cx="7313400" cy="0"/>
          </a:xfrm>
          <a:prstGeom prst="line">
            <a:avLst/>
          </a:prstGeom>
          <a:ln w="25560">
            <a:solidFill>
              <a:srgbClr val="C00000"/>
            </a:solidFill>
            <a:custDash>
              <a:ds d="0" sp="0"/>
            </a:custDash>
            <a:miter/>
          </a:ln>
        </p:spPr>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1258920" y="3716280"/>
            <a:ext cx="7200720" cy="1584360"/>
          </a:xfrm>
          <a:prstGeom prst="rect">
            <a:avLst/>
          </a:prstGeom>
          <a:solidFill>
            <a:srgbClr val="92D050"/>
          </a:solidFill>
          <a:ln w="25560">
            <a:solidFill>
              <a:srgbClr val="385D8A"/>
            </a:solidFill>
            <a:miter/>
          </a:ln>
        </p:spPr>
        <p:style>
          <a:lnRef idx="0">
            <a:scrgbClr r="0" g="0" b="0"/>
          </a:lnRef>
          <a:fillRef idx="0">
            <a:scrgbClr r="0" g="0" b="0"/>
          </a:fillRef>
          <a:effectRef idx="0">
            <a:scrgbClr r="0" g="0" b="0"/>
          </a:effectRef>
          <a:fontRef idx="minor"/>
        </p:style>
      </p:sp>
      <p:sp>
        <p:nvSpPr>
          <p:cNvPr id="215" name="CustomShape 2"/>
          <p:cNvSpPr/>
          <p:nvPr/>
        </p:nvSpPr>
        <p:spPr>
          <a:xfrm>
            <a:off x="1258920" y="2421000"/>
            <a:ext cx="7200720" cy="1090440"/>
          </a:xfrm>
          <a:prstGeom prst="rect">
            <a:avLst/>
          </a:prstGeom>
          <a:solidFill>
            <a:srgbClr val="E46C0A"/>
          </a:solidFill>
          <a:ln w="25560">
            <a:solidFill>
              <a:srgbClr val="385D8A"/>
            </a:solidFill>
            <a:miter/>
          </a:ln>
        </p:spPr>
        <p:style>
          <a:lnRef idx="0">
            <a:scrgbClr r="0" g="0" b="0"/>
          </a:lnRef>
          <a:fillRef idx="0">
            <a:scrgbClr r="0" g="0" b="0"/>
          </a:fillRef>
          <a:effectRef idx="0">
            <a:scrgbClr r="0" g="0" b="0"/>
          </a:effectRef>
          <a:fontRef idx="minor"/>
        </p:style>
      </p:sp>
      <p:sp>
        <p:nvSpPr>
          <p:cNvPr id="216" name="CustomShape 3"/>
          <p:cNvSpPr/>
          <p:nvPr/>
        </p:nvSpPr>
        <p:spPr>
          <a:xfrm>
            <a:off x="1258920" y="1197000"/>
            <a:ext cx="7200720" cy="1079640"/>
          </a:xfrm>
          <a:prstGeom prst="rect">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217" name="CustomShape 4"/>
          <p:cNvSpPr/>
          <p:nvPr/>
        </p:nvSpPr>
        <p:spPr>
          <a:xfrm>
            <a:off x="828720" y="189000"/>
            <a:ext cx="748836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400" b="1">
                <a:solidFill>
                  <a:srgbClr val="C00000"/>
                </a:solidFill>
                <a:latin typeface="Calibri"/>
              </a:rPr>
              <a:t>PARACETAMOLO E AZIONE ANTIDOLORIFICA CENTRALE</a:t>
            </a:r>
            <a:endParaRPr/>
          </a:p>
        </p:txBody>
      </p:sp>
      <p:sp>
        <p:nvSpPr>
          <p:cNvPr id="218" name="Line 5"/>
          <p:cNvSpPr/>
          <p:nvPr/>
        </p:nvSpPr>
        <p:spPr>
          <a:xfrm>
            <a:off x="900000" y="765000"/>
            <a:ext cx="7313760" cy="0"/>
          </a:xfrm>
          <a:prstGeom prst="line">
            <a:avLst/>
          </a:prstGeom>
          <a:ln w="25560">
            <a:solidFill>
              <a:srgbClr val="C00000"/>
            </a:solidFill>
            <a:custDash>
              <a:ds d="0" sp="0"/>
            </a:custDash>
            <a:miter/>
          </a:ln>
        </p:spPr>
      </p:sp>
      <p:sp>
        <p:nvSpPr>
          <p:cNvPr id="219" name="CustomShape 6"/>
          <p:cNvSpPr/>
          <p:nvPr/>
        </p:nvSpPr>
        <p:spPr>
          <a:xfrm>
            <a:off x="1258920" y="2444760"/>
            <a:ext cx="7129440" cy="1191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b="1">
                <a:solidFill>
                  <a:srgbClr val="002060"/>
                </a:solidFill>
                <a:latin typeface="Calibri"/>
              </a:rPr>
              <a:t>2. </a:t>
            </a:r>
            <a:r>
              <a:rPr lang="it-IT">
                <a:solidFill>
                  <a:srgbClr val="002060"/>
                </a:solidFill>
                <a:latin typeface="Calibri"/>
              </a:rPr>
              <a:t>Potenziamento delle vie </a:t>
            </a:r>
            <a:r>
              <a:rPr lang="it-IT" b="1">
                <a:solidFill>
                  <a:srgbClr val="002060"/>
                </a:solidFill>
                <a:latin typeface="Calibri"/>
              </a:rPr>
              <a:t>ANTINOCICETTIVE ENDOGENE</a:t>
            </a:r>
            <a:r>
              <a:rPr lang="it-IT">
                <a:solidFill>
                  <a:srgbClr val="002060"/>
                </a:solidFill>
                <a:latin typeface="Calibri"/>
              </a:rPr>
              <a:t>, con facilitazione dell’attività dei neuroni che dall’area grigia periacqueduttale (PAG) proiettano ad altri nuclei del sistema antinocicettivo endogeno. </a:t>
            </a:r>
            <a:endParaRPr/>
          </a:p>
          <a:p>
            <a:pPr algn="just">
              <a:lnSpc>
                <a:spcPct val="100000"/>
              </a:lnSpc>
            </a:pPr>
            <a:endParaRPr/>
          </a:p>
        </p:txBody>
      </p:sp>
      <p:sp>
        <p:nvSpPr>
          <p:cNvPr id="220" name="CustomShape 7"/>
          <p:cNvSpPr/>
          <p:nvPr/>
        </p:nvSpPr>
        <p:spPr>
          <a:xfrm>
            <a:off x="684360" y="1384200"/>
            <a:ext cx="502920" cy="216000"/>
          </a:xfrm>
          <a:prstGeom prst="rightArrow">
            <a:avLst>
              <a:gd name="adj1" fmla="val 16967"/>
              <a:gd name="adj2" fmla="val 5400"/>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221" name="CustomShape 8"/>
          <p:cNvSpPr/>
          <p:nvPr/>
        </p:nvSpPr>
        <p:spPr>
          <a:xfrm>
            <a:off x="1258920" y="1268280"/>
            <a:ext cx="705816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b="1">
                <a:solidFill>
                  <a:srgbClr val="FFFFFF"/>
                </a:solidFill>
                <a:latin typeface="Calibri"/>
              </a:rPr>
              <a:t>1</a:t>
            </a:r>
            <a:r>
              <a:rPr lang="it-IT">
                <a:solidFill>
                  <a:srgbClr val="FFFFFF"/>
                </a:solidFill>
                <a:latin typeface="Calibri"/>
              </a:rPr>
              <a:t>.  Riduzione nelle vie ascendenti della produzione delle </a:t>
            </a:r>
            <a:r>
              <a:rPr lang="it-IT" b="1">
                <a:solidFill>
                  <a:srgbClr val="FFFFFF"/>
                </a:solidFill>
                <a:latin typeface="Calibri"/>
              </a:rPr>
              <a:t>PROSTAGLANDINE</a:t>
            </a:r>
            <a:r>
              <a:rPr lang="it-IT">
                <a:solidFill>
                  <a:srgbClr val="FFFFFF"/>
                </a:solidFill>
                <a:latin typeface="Calibri"/>
              </a:rPr>
              <a:t> responsabili della comparsa di alcuni segni specifici del dolore patologico come l’iperalgesia e l’allodinia. </a:t>
            </a:r>
            <a:endParaRPr/>
          </a:p>
        </p:txBody>
      </p:sp>
      <p:sp>
        <p:nvSpPr>
          <p:cNvPr id="222" name="CustomShape 9"/>
          <p:cNvSpPr/>
          <p:nvPr/>
        </p:nvSpPr>
        <p:spPr>
          <a:xfrm>
            <a:off x="1258920" y="3716280"/>
            <a:ext cx="7129440" cy="1465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b="1">
                <a:solidFill>
                  <a:srgbClr val="002060"/>
                </a:solidFill>
                <a:latin typeface="Calibri"/>
              </a:rPr>
              <a:t>3. </a:t>
            </a:r>
            <a:r>
              <a:rPr lang="it-IT">
                <a:solidFill>
                  <a:srgbClr val="002060"/>
                </a:solidFill>
                <a:latin typeface="Calibri"/>
              </a:rPr>
              <a:t>Potenziamento indiretto </a:t>
            </a:r>
            <a:r>
              <a:rPr lang="it-IT" b="1">
                <a:solidFill>
                  <a:srgbClr val="002060"/>
                </a:solidFill>
                <a:latin typeface="Calibri"/>
              </a:rPr>
              <a:t>ENDOCANNABINOIDE</a:t>
            </a:r>
            <a:r>
              <a:rPr lang="it-IT">
                <a:solidFill>
                  <a:srgbClr val="002060"/>
                </a:solidFill>
                <a:latin typeface="Calibri"/>
              </a:rPr>
              <a:t>: il blocco delle COX renderebbe disponibile una più elevata quantità di acido arachidonico per alcuni enzimi preposti alla sintesi di due endocannabinoidi, arachidoniletanolamide (anandamide) e 2-arachidonilglicerolo(2-AG), noti per la loro intensa attività antidolorifica. </a:t>
            </a:r>
            <a:endParaRPr/>
          </a:p>
        </p:txBody>
      </p:sp>
      <p:sp>
        <p:nvSpPr>
          <p:cNvPr id="223" name="CustomShape 10"/>
          <p:cNvSpPr/>
          <p:nvPr/>
        </p:nvSpPr>
        <p:spPr>
          <a:xfrm>
            <a:off x="684360" y="2516040"/>
            <a:ext cx="502920" cy="216000"/>
          </a:xfrm>
          <a:prstGeom prst="rightArrow">
            <a:avLst>
              <a:gd name="adj1" fmla="val 16967"/>
              <a:gd name="adj2" fmla="val 5400"/>
            </a:avLst>
          </a:prstGeom>
          <a:solidFill>
            <a:srgbClr val="FF9900"/>
          </a:solidFill>
          <a:ln w="25560">
            <a:solidFill>
              <a:srgbClr val="385D8A"/>
            </a:solidFill>
            <a:miter/>
          </a:ln>
        </p:spPr>
        <p:style>
          <a:lnRef idx="0">
            <a:scrgbClr r="0" g="0" b="0"/>
          </a:lnRef>
          <a:fillRef idx="0">
            <a:scrgbClr r="0" g="0" b="0"/>
          </a:fillRef>
          <a:effectRef idx="0">
            <a:scrgbClr r="0" g="0" b="0"/>
          </a:effectRef>
          <a:fontRef idx="minor"/>
        </p:style>
      </p:sp>
      <p:sp>
        <p:nvSpPr>
          <p:cNvPr id="224" name="CustomShape 11"/>
          <p:cNvSpPr/>
          <p:nvPr/>
        </p:nvSpPr>
        <p:spPr>
          <a:xfrm>
            <a:off x="611280" y="3803760"/>
            <a:ext cx="504720" cy="215640"/>
          </a:xfrm>
          <a:prstGeom prst="rightArrow">
            <a:avLst>
              <a:gd name="adj1" fmla="val 16981"/>
              <a:gd name="adj2" fmla="val 5400"/>
            </a:avLst>
          </a:prstGeom>
          <a:solidFill>
            <a:srgbClr val="92D050"/>
          </a:solidFill>
          <a:ln w="25560">
            <a:solidFill>
              <a:srgbClr val="385D8A"/>
            </a:solidFill>
            <a:miter/>
          </a:ln>
        </p:spPr>
        <p:style>
          <a:lnRef idx="0">
            <a:scrgbClr r="0" g="0" b="0"/>
          </a:lnRef>
          <a:fillRef idx="0">
            <a:scrgbClr r="0" g="0" b="0"/>
          </a:fillRef>
          <a:effectRef idx="0">
            <a:scrgbClr r="0" g="0" b="0"/>
          </a:effectRef>
          <a:fontRef idx="minor"/>
        </p:style>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Slide"/>
          <p:cNvPicPr>
            <a:picLocks noChangeAspect="1"/>
          </p:cNvPicPr>
          <p:nvPr/>
        </p:nvPicPr>
        <p:blipFill>
          <a:blip r:embed="rId2" cstate="print"/>
          <a:srcRect l="4041" t="7621" r="4041"/>
          <a:stretch>
            <a:fillRect/>
          </a:stretch>
        </p:blipFill>
        <p:spPr>
          <a:xfrm>
            <a:off x="179512" y="59084"/>
            <a:ext cx="5896448" cy="4189404"/>
          </a:xfrm>
          <a:prstGeom prst="rect">
            <a:avLst/>
          </a:prstGeom>
        </p:spPr>
      </p:pic>
      <p:pic>
        <p:nvPicPr>
          <p:cNvPr id="4" name="Slide"/>
          <p:cNvPicPr>
            <a:picLocks noChangeAspect="1"/>
          </p:cNvPicPr>
          <p:nvPr/>
        </p:nvPicPr>
        <p:blipFill>
          <a:blip r:embed="rId3" cstate="print"/>
          <a:srcRect l="3704" t="25720" r="4377" b="9050"/>
          <a:stretch>
            <a:fillRect/>
          </a:stretch>
        </p:blipFill>
        <p:spPr>
          <a:xfrm>
            <a:off x="172293" y="3789040"/>
            <a:ext cx="5896573" cy="295822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7" name="Slide"/>
          <p:cNvPicPr>
            <a:picLocks noChangeAspect="1"/>
          </p:cNvPicPr>
          <p:nvPr/>
        </p:nvPicPr>
        <p:blipFill>
          <a:blip r:embed="rId2" cstate="print"/>
          <a:srcRect l="8081" t="15718" r="8081" b="5239"/>
          <a:stretch>
            <a:fillRect/>
          </a:stretch>
        </p:blipFill>
        <p:spPr>
          <a:xfrm>
            <a:off x="2987824" y="2798258"/>
            <a:ext cx="5915937" cy="3943110"/>
          </a:xfrm>
          <a:prstGeom prst="rect">
            <a:avLst/>
          </a:prstGeom>
        </p:spPr>
      </p:pic>
      <p:pic>
        <p:nvPicPr>
          <p:cNvPr id="6" name="Slide"/>
          <p:cNvPicPr>
            <a:picLocks noChangeAspect="1"/>
          </p:cNvPicPr>
          <p:nvPr/>
        </p:nvPicPr>
        <p:blipFill>
          <a:blip r:embed="rId3" cstate="print"/>
          <a:srcRect l="11785" t="12384" r="14479" b="24767"/>
          <a:stretch>
            <a:fillRect/>
          </a:stretch>
        </p:blipFill>
        <p:spPr>
          <a:xfrm>
            <a:off x="35499" y="-27383"/>
            <a:ext cx="5203203" cy="3135257"/>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1448" t="10002" r="11785" b="11431"/>
          <a:stretch>
            <a:fillRect/>
          </a:stretch>
        </p:blipFill>
        <p:spPr>
          <a:xfrm>
            <a:off x="0" y="1776725"/>
            <a:ext cx="7019314" cy="5081275"/>
          </a:xfrm>
          <a:prstGeom prst="rect">
            <a:avLst/>
          </a:prstGeom>
        </p:spPr>
      </p:pic>
      <p:sp>
        <p:nvSpPr>
          <p:cNvPr id="3" name="CasellaDiTesto 2"/>
          <p:cNvSpPr txBox="1"/>
          <p:nvPr/>
        </p:nvSpPr>
        <p:spPr>
          <a:xfrm>
            <a:off x="0" y="5517232"/>
            <a:ext cx="1296144" cy="584775"/>
          </a:xfrm>
          <a:prstGeom prst="rect">
            <a:avLst/>
          </a:prstGeom>
          <a:solidFill>
            <a:schemeClr val="accent6">
              <a:lumMod val="40000"/>
              <a:lumOff val="60000"/>
            </a:schemeClr>
          </a:solidFill>
        </p:spPr>
        <p:txBody>
          <a:bodyPr wrap="square" rtlCol="0">
            <a:spAutoFit/>
          </a:bodyPr>
          <a:lstStyle/>
          <a:p>
            <a:r>
              <a:rPr lang="it-IT" sz="1600" dirty="0" err="1" smtClean="0"/>
              <a:t>NAPQI=</a:t>
            </a:r>
            <a:r>
              <a:rPr lang="it-IT" sz="1600" dirty="0" smtClean="0"/>
              <a:t> epatotossico</a:t>
            </a:r>
            <a:endParaRPr lang="it-IT" sz="1600" dirty="0"/>
          </a:p>
        </p:txBody>
      </p:sp>
      <p:sp>
        <p:nvSpPr>
          <p:cNvPr id="4" name="Freccia a destra 3"/>
          <p:cNvSpPr/>
          <p:nvPr/>
        </p:nvSpPr>
        <p:spPr>
          <a:xfrm>
            <a:off x="1331640" y="5805264"/>
            <a:ext cx="576064"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0178" name="Picture 2" descr="Risultati immagini per paracetamolo meccanismo antidolorifico"/>
          <p:cNvPicPr>
            <a:picLocks noChangeAspect="1" noChangeArrowheads="1"/>
          </p:cNvPicPr>
          <p:nvPr/>
        </p:nvPicPr>
        <p:blipFill>
          <a:blip r:embed="rId3" cstate="print"/>
          <a:srcRect l="57042" t="12847" r="3083" b="3597"/>
          <a:stretch>
            <a:fillRect/>
          </a:stretch>
        </p:blipFill>
        <p:spPr bwMode="auto">
          <a:xfrm>
            <a:off x="6462330" y="0"/>
            <a:ext cx="2681670" cy="421447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
        <p:nvSpPr>
          <p:cNvPr id="4" name="CasellaDiTesto 3"/>
          <p:cNvSpPr txBox="1"/>
          <p:nvPr/>
        </p:nvSpPr>
        <p:spPr>
          <a:xfrm>
            <a:off x="6804248" y="2420888"/>
            <a:ext cx="1800200" cy="523220"/>
          </a:xfrm>
          <a:prstGeom prst="rect">
            <a:avLst/>
          </a:prstGeom>
          <a:noFill/>
        </p:spPr>
        <p:txBody>
          <a:bodyPr wrap="square" rtlCol="0">
            <a:spAutoFit/>
          </a:bodyPr>
          <a:lstStyle/>
          <a:p>
            <a:r>
              <a:rPr lang="it-IT" sz="1400" dirty="0" smtClean="0"/>
              <a:t>(= inibisce contrazioni uterine)</a:t>
            </a:r>
            <a:endParaRPr lang="it-IT" sz="1400" dirty="0"/>
          </a:p>
        </p:txBody>
      </p:sp>
      <p:cxnSp>
        <p:nvCxnSpPr>
          <p:cNvPr id="6" name="Connettore 7 5"/>
          <p:cNvCxnSpPr/>
          <p:nvPr/>
        </p:nvCxnSpPr>
        <p:spPr>
          <a:xfrm rot="5400000">
            <a:off x="6408204" y="2600908"/>
            <a:ext cx="432048" cy="360040"/>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7" y="9530"/>
            <a:ext cx="7308297" cy="5481223"/>
          </a:xfrm>
          <a:prstGeom prst="rect">
            <a:avLst/>
          </a:prstGeom>
        </p:spPr>
      </p:pic>
      <p:pic>
        <p:nvPicPr>
          <p:cNvPr id="3" name="Slide"/>
          <p:cNvPicPr>
            <a:picLocks noChangeAspect="1"/>
          </p:cNvPicPr>
          <p:nvPr/>
        </p:nvPicPr>
        <p:blipFill>
          <a:blip r:embed="rId3" cstate="print"/>
          <a:srcRect l="5512" t="27299" r="5119" b="30449"/>
          <a:stretch>
            <a:fillRect/>
          </a:stretch>
        </p:blipFill>
        <p:spPr>
          <a:xfrm>
            <a:off x="3203848" y="4742896"/>
            <a:ext cx="5964935" cy="211510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
        <p:nvSpPr>
          <p:cNvPr id="44036" name="AutoShape 4" descr="Risultati immagini per mobi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4037" name="Picture 5"/>
          <p:cNvPicPr>
            <a:picLocks noChangeAspect="1" noChangeArrowheads="1"/>
          </p:cNvPicPr>
          <p:nvPr/>
        </p:nvPicPr>
        <p:blipFill>
          <a:blip r:embed="rId3" cstate="print"/>
          <a:srcRect/>
          <a:stretch>
            <a:fillRect/>
          </a:stretch>
        </p:blipFill>
        <p:spPr bwMode="auto">
          <a:xfrm>
            <a:off x="6012160" y="4797152"/>
            <a:ext cx="2286000" cy="1819275"/>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Slide"/>
          <p:cNvPicPr>
            <a:picLocks noChangeAspect="1"/>
          </p:cNvPicPr>
          <p:nvPr/>
        </p:nvPicPr>
        <p:blipFill>
          <a:blip r:embed="rId2" cstate="print"/>
          <a:stretch>
            <a:fillRect/>
          </a:stretch>
        </p:blipFill>
        <p:spPr>
          <a:xfrm>
            <a:off x="0" y="9525"/>
            <a:ext cx="9144000" cy="6858000"/>
          </a:xfrm>
          <a:prstGeom prst="rect">
            <a:avLst/>
          </a:prstGeom>
        </p:spPr>
      </p:pic>
      <p:pic>
        <p:nvPicPr>
          <p:cNvPr id="4" name="Slide"/>
          <p:cNvPicPr>
            <a:picLocks noChangeAspect="1"/>
          </p:cNvPicPr>
          <p:nvPr/>
        </p:nvPicPr>
        <p:blipFill>
          <a:blip r:embed="rId3" cstate="print"/>
          <a:srcRect t="34649" b="16799"/>
          <a:stretch>
            <a:fillRect/>
          </a:stretch>
        </p:blipFill>
        <p:spPr>
          <a:xfrm>
            <a:off x="0" y="1592587"/>
            <a:ext cx="9143245" cy="332948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
        <p:nvSpPr>
          <p:cNvPr id="3" name="Freccia in giù 2"/>
          <p:cNvSpPr/>
          <p:nvPr/>
        </p:nvSpPr>
        <p:spPr>
          <a:xfrm>
            <a:off x="1763688" y="3645024"/>
            <a:ext cx="432048" cy="72008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Picture 4" descr="http://www.farmacologiaoculare.com/wordpress/wp-content/uploads/2009/04/pg-cox.jpg?w=254"/>
          <p:cNvPicPr/>
          <p:nvPr/>
        </p:nvPicPr>
        <p:blipFill>
          <a:blip r:embed="rId2" cstate="print"/>
          <a:stretch/>
        </p:blipFill>
        <p:spPr>
          <a:xfrm>
            <a:off x="611280" y="1314360"/>
            <a:ext cx="4236840" cy="4994280"/>
          </a:xfrm>
          <a:prstGeom prst="rect">
            <a:avLst/>
          </a:prstGeom>
          <a:ln>
            <a:noFill/>
          </a:ln>
        </p:spPr>
      </p:pic>
      <p:sp>
        <p:nvSpPr>
          <p:cNvPr id="272" name="Line 1"/>
          <p:cNvSpPr/>
          <p:nvPr/>
        </p:nvSpPr>
        <p:spPr>
          <a:xfrm>
            <a:off x="900000" y="1268280"/>
            <a:ext cx="7313760" cy="0"/>
          </a:xfrm>
          <a:prstGeom prst="line">
            <a:avLst/>
          </a:prstGeom>
          <a:ln w="25560">
            <a:solidFill>
              <a:srgbClr val="C00000"/>
            </a:solidFill>
            <a:custDash>
              <a:ds d="0" sp="0"/>
            </a:custDash>
            <a:miter/>
          </a:ln>
        </p:spPr>
      </p:sp>
      <p:sp>
        <p:nvSpPr>
          <p:cNvPr id="273" name="CustomShape 2"/>
          <p:cNvSpPr/>
          <p:nvPr/>
        </p:nvSpPr>
        <p:spPr>
          <a:xfrm>
            <a:off x="4788000" y="1916280"/>
            <a:ext cx="3600360" cy="3448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2000">
                <a:solidFill>
                  <a:srgbClr val="002060"/>
                </a:solidFill>
                <a:latin typeface="Calibri"/>
              </a:rPr>
              <a:t>COX-2 è espressa in maniera costitutiva nelle cellule endoteliali, dove genera preminentemente PGI.</a:t>
            </a:r>
            <a:endParaRPr/>
          </a:p>
          <a:p>
            <a:pPr algn="just">
              <a:lnSpc>
                <a:spcPct val="100000"/>
              </a:lnSpc>
            </a:pPr>
            <a:endParaRPr/>
          </a:p>
          <a:p>
            <a:pPr algn="just">
              <a:lnSpc>
                <a:spcPct val="100000"/>
              </a:lnSpc>
            </a:pPr>
            <a:r>
              <a:rPr lang="it-IT" sz="2000">
                <a:solidFill>
                  <a:srgbClr val="002060"/>
                </a:solidFill>
                <a:latin typeface="Calibri"/>
              </a:rPr>
              <a:t>La selettiva inibizione di COX-2  a fronte della mantenuta attività di COX-1 altera l’equilibrio tra TxA e PGI nel compartimento vascolare, favorendo l’effetto pro-aggregante</a:t>
            </a:r>
            <a:endParaRPr/>
          </a:p>
        </p:txBody>
      </p:sp>
      <p:sp>
        <p:nvSpPr>
          <p:cNvPr id="274" name="CustomShape 3"/>
          <p:cNvSpPr/>
          <p:nvPr/>
        </p:nvSpPr>
        <p:spPr>
          <a:xfrm>
            <a:off x="1476360" y="333360"/>
            <a:ext cx="633564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400" b="1">
                <a:solidFill>
                  <a:srgbClr val="CC3300"/>
                </a:solidFill>
                <a:latin typeface="Calibri"/>
              </a:rPr>
              <a:t>COX-2 È ESSENZIALE PER IL MANTENIMENTO </a:t>
            </a:r>
            <a:endParaRPr/>
          </a:p>
          <a:p>
            <a:pPr algn="ctr">
              <a:lnSpc>
                <a:spcPct val="100000"/>
              </a:lnSpc>
            </a:pPr>
            <a:r>
              <a:rPr lang="it-IT" sz="2400" b="1">
                <a:solidFill>
                  <a:srgbClr val="CC3300"/>
                </a:solidFill>
                <a:latin typeface="Calibri"/>
              </a:rPr>
              <a:t>DELLA OMEOSTASI VASCOLARE</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5638800" y="304800"/>
            <a:ext cx="3505200" cy="5827713"/>
          </a:xfrm>
          <a:prstGeom prst="rect">
            <a:avLst/>
          </a:prstGeom>
          <a:noFill/>
          <a:ln w="9525">
            <a:noFill/>
            <a:miter lim="800000"/>
            <a:headEnd/>
            <a:tailEnd/>
          </a:ln>
          <a:effectLst/>
        </p:spPr>
        <p:txBody>
          <a:bodyPr>
            <a:spAutoFit/>
          </a:bodyPr>
          <a:lstStyle/>
          <a:p>
            <a:pPr algn="ctr">
              <a:spcBef>
                <a:spcPct val="50000"/>
              </a:spcBef>
            </a:pPr>
            <a:r>
              <a:rPr lang="it-IT" sz="2800" b="1" dirty="0">
                <a:solidFill>
                  <a:srgbClr val="7030A0"/>
                </a:solidFill>
                <a:latin typeface="HelveticaNeue-Roman" charset="0"/>
              </a:rPr>
              <a:t>Conseguenze dell’inibizione della  COX nella produzione di </a:t>
            </a:r>
            <a:r>
              <a:rPr lang="it-IT" sz="2800" b="1" dirty="0" err="1">
                <a:solidFill>
                  <a:srgbClr val="7030A0"/>
                </a:solidFill>
                <a:latin typeface="HelveticaNeue-Roman" charset="0"/>
              </a:rPr>
              <a:t>prostaciclina</a:t>
            </a:r>
            <a:r>
              <a:rPr lang="it-IT" sz="2800" b="1" dirty="0">
                <a:solidFill>
                  <a:srgbClr val="7030A0"/>
                </a:solidFill>
                <a:latin typeface="HelveticaNeue-Roman" charset="0"/>
              </a:rPr>
              <a:t> e </a:t>
            </a:r>
            <a:r>
              <a:rPr lang="it-IT" sz="2800" b="1" dirty="0" err="1">
                <a:solidFill>
                  <a:srgbClr val="7030A0"/>
                </a:solidFill>
                <a:latin typeface="HelveticaNeue-Roman" charset="0"/>
              </a:rPr>
              <a:t>trombossano</a:t>
            </a:r>
            <a:r>
              <a:rPr lang="it-IT" sz="2800" b="1" dirty="0">
                <a:solidFill>
                  <a:srgbClr val="7030A0"/>
                </a:solidFill>
                <a:latin typeface="HelveticaNeue-Roman" charset="0"/>
              </a:rPr>
              <a:t> A</a:t>
            </a:r>
            <a:r>
              <a:rPr lang="it-IT" sz="2800" b="1" baseline="-25000" dirty="0">
                <a:solidFill>
                  <a:srgbClr val="7030A0"/>
                </a:solidFill>
                <a:latin typeface="HelveticaNeue-Roman" charset="0"/>
              </a:rPr>
              <a:t>2</a:t>
            </a:r>
            <a:r>
              <a:rPr lang="it-IT" sz="2800" b="1" dirty="0">
                <a:solidFill>
                  <a:srgbClr val="7030A0"/>
                </a:solidFill>
                <a:latin typeface="HelveticaNeue-Roman" charset="0"/>
              </a:rPr>
              <a:t> in arterie normali e aterosclerotiche</a:t>
            </a:r>
            <a:r>
              <a:rPr lang="it-IT" sz="2800" b="1" dirty="0">
                <a:solidFill>
                  <a:srgbClr val="FFFF00"/>
                </a:solidFill>
                <a:latin typeface="HelveticaNeue-Roman" charset="0"/>
              </a:rPr>
              <a:t/>
            </a:r>
            <a:br>
              <a:rPr lang="it-IT" sz="2800" b="1" dirty="0">
                <a:solidFill>
                  <a:srgbClr val="FFFF00"/>
                </a:solidFill>
                <a:latin typeface="HelveticaNeue-Roman" charset="0"/>
              </a:rPr>
            </a:br>
            <a:endParaRPr lang="it-IT" sz="2800" b="1" dirty="0">
              <a:solidFill>
                <a:srgbClr val="FFFF00"/>
              </a:solidFill>
              <a:latin typeface="HelveticaNeue-Roman" charset="0"/>
            </a:endParaRPr>
          </a:p>
          <a:p>
            <a:pPr algn="ctr">
              <a:spcBef>
                <a:spcPct val="50000"/>
              </a:spcBef>
            </a:pPr>
            <a:r>
              <a:rPr lang="it-IT" sz="2800" b="1" dirty="0">
                <a:solidFill>
                  <a:srgbClr val="FFFF00"/>
                </a:solidFill>
                <a:latin typeface="HelveticaNeue-Roman" charset="0"/>
              </a:rPr>
              <a:t/>
            </a:r>
            <a:br>
              <a:rPr lang="it-IT" sz="2800" b="1" dirty="0">
                <a:solidFill>
                  <a:srgbClr val="FFFF00"/>
                </a:solidFill>
                <a:latin typeface="HelveticaNeue-Roman" charset="0"/>
              </a:rPr>
            </a:br>
            <a:r>
              <a:rPr lang="it-IT" sz="1800" b="1" dirty="0">
                <a:latin typeface="HelveticaNeue-Roman" charset="0"/>
              </a:rPr>
              <a:t>Cellule endoteliali fonte di</a:t>
            </a:r>
            <a:r>
              <a:rPr lang="it-IT" sz="2800" b="1" dirty="0">
                <a:latin typeface="HelveticaNeue-Roman" charset="0"/>
              </a:rPr>
              <a:t> </a:t>
            </a:r>
            <a:r>
              <a:rPr lang="it-IT" sz="1800" b="1" dirty="0" err="1">
                <a:latin typeface="HelveticaNeue-Roman" charset="0"/>
              </a:rPr>
              <a:t>prostaciclina</a:t>
            </a:r>
            <a:r>
              <a:rPr lang="it-IT" sz="1800" b="1" dirty="0">
                <a:latin typeface="HelveticaNeue-Roman" charset="0"/>
              </a:rPr>
              <a:t> (PGI</a:t>
            </a:r>
            <a:r>
              <a:rPr lang="it-IT" sz="1800" b="1" baseline="-25000" dirty="0">
                <a:latin typeface="HelveticaNeue-Roman" charset="0"/>
              </a:rPr>
              <a:t>2</a:t>
            </a:r>
            <a:r>
              <a:rPr lang="it-IT" sz="1800" b="1" dirty="0">
                <a:latin typeface="HelveticaNeue-Roman" charset="0"/>
              </a:rPr>
              <a:t>) </a:t>
            </a:r>
            <a:br>
              <a:rPr lang="it-IT" sz="1800" b="1" dirty="0">
                <a:latin typeface="HelveticaNeue-Roman" charset="0"/>
              </a:rPr>
            </a:br>
            <a:r>
              <a:rPr lang="it-IT" sz="1800" b="1" dirty="0">
                <a:latin typeface="HelveticaNeue-Roman" charset="0"/>
              </a:rPr>
              <a:t>e piastrine fonte di </a:t>
            </a:r>
            <a:r>
              <a:rPr lang="it-IT" sz="1800" b="1" dirty="0" err="1">
                <a:latin typeface="HelveticaNeue-Roman" charset="0"/>
              </a:rPr>
              <a:t>trombossano</a:t>
            </a:r>
            <a:r>
              <a:rPr lang="it-IT" sz="1800" b="1" dirty="0">
                <a:latin typeface="HelveticaNeue-Roman" charset="0"/>
              </a:rPr>
              <a:t> A</a:t>
            </a:r>
            <a:r>
              <a:rPr lang="it-IT" sz="1800" b="1" baseline="-25000" dirty="0">
                <a:latin typeface="HelveticaNeue-Roman" charset="0"/>
              </a:rPr>
              <a:t>2</a:t>
            </a:r>
            <a:r>
              <a:rPr lang="it-IT" sz="1800" b="1" dirty="0">
                <a:latin typeface="HelveticaNeue-Roman" charset="0"/>
              </a:rPr>
              <a:t> (TxA</a:t>
            </a:r>
            <a:r>
              <a:rPr lang="it-IT" sz="1800" b="1" baseline="-25000" dirty="0">
                <a:latin typeface="HelveticaNeue-Roman" charset="0"/>
              </a:rPr>
              <a:t>2</a:t>
            </a:r>
            <a:r>
              <a:rPr lang="it-IT" sz="1800" b="1" dirty="0">
                <a:latin typeface="HelveticaNeue-Roman" charset="0"/>
              </a:rPr>
              <a:t>)</a:t>
            </a:r>
          </a:p>
        </p:txBody>
      </p:sp>
      <p:sp>
        <p:nvSpPr>
          <p:cNvPr id="172035" name="Text Box 3"/>
          <p:cNvSpPr txBox="1">
            <a:spLocks noChangeArrowheads="1"/>
          </p:cNvSpPr>
          <p:nvPr/>
        </p:nvSpPr>
        <p:spPr bwMode="auto">
          <a:xfrm>
            <a:off x="5387975" y="6553200"/>
            <a:ext cx="3886200" cy="304800"/>
          </a:xfrm>
          <a:prstGeom prst="rect">
            <a:avLst/>
          </a:prstGeom>
          <a:noFill/>
          <a:ln w="9525">
            <a:noFill/>
            <a:miter lim="800000"/>
            <a:headEnd/>
            <a:tailEnd/>
          </a:ln>
          <a:effectLst/>
        </p:spPr>
        <p:txBody>
          <a:bodyPr>
            <a:spAutoFit/>
          </a:bodyPr>
          <a:lstStyle/>
          <a:p>
            <a:pPr algn="r"/>
            <a:r>
              <a:rPr lang="it-IT" sz="1400">
                <a:latin typeface="Times-Roman" charset="0"/>
              </a:rPr>
              <a:t>E.M. Antman, Circulation 2005; 112: 759-770   </a:t>
            </a:r>
          </a:p>
        </p:txBody>
      </p:sp>
      <p:pic>
        <p:nvPicPr>
          <p:cNvPr id="172036" name="Picture 4"/>
          <p:cNvPicPr>
            <a:picLocks noChangeAspect="1" noChangeArrowheads="1"/>
          </p:cNvPicPr>
          <p:nvPr/>
        </p:nvPicPr>
        <p:blipFill>
          <a:blip r:embed="rId2" cstate="print"/>
          <a:srcRect l="311"/>
          <a:stretch>
            <a:fillRect/>
          </a:stretch>
        </p:blipFill>
        <p:spPr bwMode="auto">
          <a:xfrm>
            <a:off x="0" y="0"/>
            <a:ext cx="5567363" cy="6858000"/>
          </a:xfrm>
          <a:prstGeom prst="rect">
            <a:avLst/>
          </a:prstGeom>
          <a:noFill/>
          <a:ln w="9525">
            <a:solidFill>
              <a:srgbClr val="FFFF00"/>
            </a:solid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163800" y="115920"/>
            <a:ext cx="8873640" cy="8863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sz="2800" b="1">
                <a:solidFill>
                  <a:srgbClr val="CC3300"/>
                </a:solidFill>
                <a:latin typeface="Calibri"/>
              </a:rPr>
              <a:t>COXIB  </a:t>
            </a:r>
            <a:endParaRPr/>
          </a:p>
          <a:p>
            <a:pPr algn="ctr">
              <a:lnSpc>
                <a:spcPct val="100000"/>
              </a:lnSpc>
            </a:pPr>
            <a:r>
              <a:rPr lang="it-IT" sz="2400">
                <a:solidFill>
                  <a:srgbClr val="CC3300"/>
                </a:solidFill>
                <a:latin typeface="Calibri"/>
              </a:rPr>
              <a:t>CONSEGUENZE  IMPREVISTE E NEGATIVE DELLA SELETTIVITA’ SU COX-2</a:t>
            </a:r>
            <a:endParaRPr/>
          </a:p>
        </p:txBody>
      </p:sp>
      <p:sp>
        <p:nvSpPr>
          <p:cNvPr id="276" name="Line 2"/>
          <p:cNvSpPr/>
          <p:nvPr/>
        </p:nvSpPr>
        <p:spPr>
          <a:xfrm>
            <a:off x="1042920" y="1125360"/>
            <a:ext cx="7313760" cy="0"/>
          </a:xfrm>
          <a:prstGeom prst="line">
            <a:avLst/>
          </a:prstGeom>
          <a:ln w="25560">
            <a:solidFill>
              <a:srgbClr val="C00000"/>
            </a:solidFill>
            <a:custDash>
              <a:ds d="0" sp="0"/>
            </a:custDash>
            <a:miter/>
          </a:ln>
        </p:spPr>
      </p:sp>
      <p:pic>
        <p:nvPicPr>
          <p:cNvPr id="277" name="Picture 2" descr="http://jrs.sagepub.com/content/100/7/346/F1.large.jpg"/>
          <p:cNvPicPr/>
          <p:nvPr/>
        </p:nvPicPr>
        <p:blipFill>
          <a:blip r:embed="rId2" cstate="print"/>
          <a:stretch/>
        </p:blipFill>
        <p:spPr>
          <a:xfrm>
            <a:off x="468360" y="1484280"/>
            <a:ext cx="8204040" cy="4248360"/>
          </a:xfrm>
          <a:prstGeom prst="rect">
            <a:avLst/>
          </a:prstGeom>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346050"/>
          </a:xfrm>
        </p:spPr>
        <p:txBody>
          <a:bodyPr>
            <a:normAutofit fontScale="90000"/>
          </a:bodyPr>
          <a:lstStyle/>
          <a:p>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300" b="1" dirty="0"/>
              <a:t/>
            </a:r>
            <a:br>
              <a:rPr lang="it-IT" sz="1300" b="1" dirty="0"/>
            </a:br>
            <a:r>
              <a:rPr lang="it-IT" sz="1300" b="1" dirty="0" smtClean="0"/>
              <a:t/>
            </a:r>
            <a:br>
              <a:rPr lang="it-IT" sz="1300" b="1" dirty="0" smtClean="0"/>
            </a:br>
            <a:r>
              <a:rPr lang="it-IT" sz="1200" b="1" dirty="0" smtClean="0"/>
              <a:t>COX 2 inibitori: domande e risposte (sito AIFA)</a:t>
            </a:r>
            <a:br>
              <a:rPr lang="it-IT" sz="1200" b="1" dirty="0" smtClean="0"/>
            </a:br>
            <a:r>
              <a:rPr lang="it-IT" sz="1300" b="1" dirty="0"/>
              <a:t/>
            </a:r>
            <a:br>
              <a:rPr lang="it-IT" sz="1300" b="1" dirty="0"/>
            </a:br>
            <a:r>
              <a:rPr lang="it-IT" sz="1300" dirty="0" smtClean="0"/>
              <a:t>La rivalutazione del profilo di rischio ha riguardato tutti i farmaci contenenti i COX 2 inibitori attualmente autorizzati: </a:t>
            </a:r>
            <a:r>
              <a:rPr lang="it-IT" sz="1300" b="1" dirty="0" err="1" smtClean="0"/>
              <a:t>Celecoxib</a:t>
            </a:r>
            <a:r>
              <a:rPr lang="it-IT" sz="1300" b="1" dirty="0" smtClean="0"/>
              <a:t>, </a:t>
            </a:r>
            <a:r>
              <a:rPr lang="it-IT" sz="1300" b="1" dirty="0" err="1" smtClean="0"/>
              <a:t>etoricoxib</a:t>
            </a:r>
            <a:r>
              <a:rPr lang="it-IT" sz="1300" b="1" dirty="0" smtClean="0"/>
              <a:t>, </a:t>
            </a:r>
            <a:r>
              <a:rPr lang="it-IT" sz="1300" b="1" dirty="0" err="1" smtClean="0"/>
              <a:t>valdecoxib</a:t>
            </a:r>
            <a:r>
              <a:rPr lang="it-IT" sz="1300" b="1" dirty="0" smtClean="0"/>
              <a:t> e </a:t>
            </a:r>
            <a:r>
              <a:rPr lang="it-IT" sz="1300" b="1" dirty="0" err="1" smtClean="0"/>
              <a:t>parecoxib</a:t>
            </a:r>
            <a:r>
              <a:rPr lang="it-IT" sz="1300" b="1" dirty="0" smtClean="0"/>
              <a:t>. </a:t>
            </a:r>
            <a:r>
              <a:rPr lang="it-IT" sz="1300" dirty="0" smtClean="0"/>
              <a:t/>
            </a:r>
            <a:br>
              <a:rPr lang="it-IT" sz="1300" dirty="0" smtClean="0"/>
            </a:br>
            <a:r>
              <a:rPr lang="it-IT" sz="1300" dirty="0" smtClean="0"/>
              <a:t/>
            </a:r>
            <a:br>
              <a:rPr lang="it-IT" sz="1300" dirty="0" smtClean="0"/>
            </a:br>
            <a:r>
              <a:rPr lang="it-IT" sz="1300" b="1" dirty="0" smtClean="0"/>
              <a:t>4) Quali sono gli studi clinici che hanno evidenziato questo aumento del rischio cardiovascolare?</a:t>
            </a:r>
            <a:r>
              <a:rPr lang="it-IT" sz="1300" dirty="0" smtClean="0"/>
              <a:t/>
            </a:r>
            <a:br>
              <a:rPr lang="it-IT" sz="1300" dirty="0" smtClean="0"/>
            </a:br>
            <a:r>
              <a:rPr lang="it-IT" sz="1300" dirty="0" smtClean="0"/>
              <a:t>Lo studio ACP (Adenoma </a:t>
            </a:r>
            <a:r>
              <a:rPr lang="it-IT" sz="1300" dirty="0" err="1" smtClean="0"/>
              <a:t>Prevention</a:t>
            </a:r>
            <a:r>
              <a:rPr lang="it-IT" sz="1300" dirty="0" smtClean="0"/>
              <a:t> </a:t>
            </a:r>
            <a:r>
              <a:rPr lang="it-IT" sz="1300" dirty="0" err="1" smtClean="0"/>
              <a:t>with</a:t>
            </a:r>
            <a:r>
              <a:rPr lang="it-IT" sz="1300" dirty="0" smtClean="0"/>
              <a:t> </a:t>
            </a:r>
            <a:r>
              <a:rPr lang="it-IT" sz="1300" dirty="0" err="1" smtClean="0"/>
              <a:t>Celecoxib</a:t>
            </a:r>
            <a:r>
              <a:rPr lang="it-IT" sz="1300" dirty="0" smtClean="0"/>
              <a:t>) condotto presso il National </a:t>
            </a:r>
            <a:r>
              <a:rPr lang="it-IT" sz="1300" i="1" dirty="0" err="1" smtClean="0">
                <a:hlinkClick r:id="rId2"/>
              </a:rPr>
              <a:t>Cancer</a:t>
            </a:r>
            <a:r>
              <a:rPr lang="it-IT" sz="1300" dirty="0" smtClean="0"/>
              <a:t> </a:t>
            </a:r>
            <a:r>
              <a:rPr lang="it-IT" sz="1300" dirty="0" err="1" smtClean="0"/>
              <a:t>Institute</a:t>
            </a:r>
            <a:r>
              <a:rPr lang="it-IT" sz="1300" dirty="0" smtClean="0"/>
              <a:t> (NCI) americano ha coinvolto 2400 pazienti, con una durata media di trattamento di 33 mesi e la somministrazione giornaliera di 400/800 mg di </a:t>
            </a:r>
            <a:r>
              <a:rPr lang="it-IT" sz="1300" dirty="0" err="1" smtClean="0"/>
              <a:t>celecoxib</a:t>
            </a:r>
            <a:r>
              <a:rPr lang="it-IT" sz="1300" dirty="0" smtClean="0"/>
              <a:t>.</a:t>
            </a:r>
            <a:br>
              <a:rPr lang="it-IT" sz="1300" dirty="0" smtClean="0"/>
            </a:br>
            <a:r>
              <a:rPr lang="it-IT" sz="1300" dirty="0" smtClean="0"/>
              <a:t>L'aumento di rischio sembra dipendere dal dosaggio, con un incremento di eventi cardiovascolari maggiori rispetto al placebo di 2,5 volte con la dose più bassa (400 mg) e di 3,4 con la dose più alta (800 mg). </a:t>
            </a:r>
            <a:br>
              <a:rPr lang="it-IT" sz="1300" dirty="0" smtClean="0"/>
            </a:br>
            <a:r>
              <a:rPr lang="it-IT" sz="1300" dirty="0" smtClean="0"/>
              <a:t/>
            </a:r>
            <a:br>
              <a:rPr lang="it-IT" sz="1300" dirty="0" smtClean="0"/>
            </a:br>
            <a:r>
              <a:rPr lang="it-IT" sz="1300" dirty="0" smtClean="0"/>
              <a:t>Un secondo studio, simile per disegno, durata e follow-up, il </a:t>
            </a:r>
            <a:r>
              <a:rPr lang="it-IT" sz="1300" dirty="0" err="1" smtClean="0"/>
              <a:t>Prevention</a:t>
            </a:r>
            <a:r>
              <a:rPr lang="it-IT" sz="1300" dirty="0" smtClean="0"/>
              <a:t> </a:t>
            </a:r>
            <a:r>
              <a:rPr lang="it-IT" sz="1300" dirty="0" err="1" smtClean="0"/>
              <a:t>Spontaneous</a:t>
            </a:r>
            <a:r>
              <a:rPr lang="it-IT" sz="1300" dirty="0" smtClean="0"/>
              <a:t> Adenoma </a:t>
            </a:r>
            <a:r>
              <a:rPr lang="it-IT" sz="1300" dirty="0" err="1" smtClean="0"/>
              <a:t>Polyps</a:t>
            </a:r>
            <a:r>
              <a:rPr lang="it-IT" sz="1300" dirty="0" smtClean="0"/>
              <a:t> (</a:t>
            </a:r>
            <a:r>
              <a:rPr lang="it-IT" sz="1300" dirty="0" err="1" smtClean="0"/>
              <a:t>PreSAP</a:t>
            </a:r>
            <a:r>
              <a:rPr lang="it-IT" sz="1300" dirty="0" smtClean="0"/>
              <a:t>), che includeva 933 pazienti randomizzati trattati con </a:t>
            </a:r>
            <a:r>
              <a:rPr lang="it-IT" sz="1300" dirty="0" err="1" smtClean="0"/>
              <a:t>celecoxib</a:t>
            </a:r>
            <a:r>
              <a:rPr lang="it-IT" sz="1300" dirty="0" smtClean="0"/>
              <a:t> 400 mg una volta al giorno e 628 con placebo, non ha mostrato evidenze di un aumentato rischio di eventi gravi cardiovascolari. </a:t>
            </a:r>
            <a:br>
              <a:rPr lang="it-IT" sz="1300" dirty="0" smtClean="0"/>
            </a:br>
            <a:r>
              <a:rPr lang="it-IT" sz="1300" dirty="0" smtClean="0"/>
              <a:t>La rivalutazione da parte del CHMP dei dati di questi studi clinici e delle altre evidenze scientifiche disponibili su questa classe di farmaci ha tuttavia evidenziato un aumentato rischio di eventi cardiovascolari per la classe dei COX 2 inibitori. I dati suggeriscono inoltre che la probabilità di insorgenza di un </a:t>
            </a:r>
            <a:r>
              <a:rPr lang="it-IT" sz="1300" i="1" dirty="0" smtClean="0">
                <a:hlinkClick r:id="rId3"/>
              </a:rPr>
              <a:t>evento avverso</a:t>
            </a:r>
            <a:r>
              <a:rPr lang="it-IT" sz="1300" dirty="0" smtClean="0"/>
              <a:t> cardiovascolare è associata alla durata e alla dose di trattamento. </a:t>
            </a:r>
            <a:br>
              <a:rPr lang="it-IT" sz="1300" dirty="0" smtClean="0"/>
            </a:br>
            <a:r>
              <a:rPr lang="it-IT" dirty="0" smtClean="0"/>
              <a:t/>
            </a:r>
            <a:br>
              <a:rPr lang="it-IT" dirty="0" smtClean="0"/>
            </a:br>
            <a:r>
              <a:rPr lang="it-IT" sz="1300" b="1" dirty="0" smtClean="0"/>
              <a:t>5) Quali sono i provvedimenti intrapresi a livello europeo?</a:t>
            </a:r>
            <a:r>
              <a:rPr lang="it-IT" sz="1300" dirty="0" smtClean="0"/>
              <a:t/>
            </a:r>
            <a:br>
              <a:rPr lang="it-IT" sz="1300" dirty="0" smtClean="0"/>
            </a:br>
            <a:r>
              <a:rPr lang="it-IT" sz="1300" dirty="0" smtClean="0"/>
              <a:t>La modifica del Riassunto delle caratteristiche del prodotto e del Foglio Illustrativo di tutti i farmaci contenenti i COX 2 inibitori con l'introduzione di nuove </a:t>
            </a:r>
            <a:r>
              <a:rPr lang="it-IT" sz="1300" i="1" dirty="0" smtClean="0">
                <a:hlinkClick r:id="rId4"/>
              </a:rPr>
              <a:t>controindicazioni</a:t>
            </a:r>
            <a:r>
              <a:rPr lang="it-IT" sz="1300" dirty="0" smtClean="0"/>
              <a:t> ed avvertenze per l'uso di questi medicinali </a:t>
            </a:r>
            <a:br>
              <a:rPr lang="it-IT" sz="1300" dirty="0" smtClean="0"/>
            </a:br>
            <a:r>
              <a:rPr lang="it-IT" sz="1300" dirty="0" smtClean="0"/>
              <a:t/>
            </a:r>
            <a:br>
              <a:rPr lang="it-IT" sz="1300" dirty="0" smtClean="0"/>
            </a:br>
            <a:r>
              <a:rPr lang="it-IT" sz="1300" b="1" dirty="0" smtClean="0"/>
              <a:t>6) Quali sono le nuove </a:t>
            </a:r>
            <a:r>
              <a:rPr lang="it-IT" sz="1300" b="1" i="1" dirty="0" smtClean="0">
                <a:hlinkClick r:id="rId4"/>
              </a:rPr>
              <a:t>controindicazioni</a:t>
            </a:r>
            <a:r>
              <a:rPr lang="it-IT" sz="1300" b="1" dirty="0" smtClean="0"/>
              <a:t>?</a:t>
            </a:r>
            <a:r>
              <a:rPr lang="it-IT" sz="1300" dirty="0" smtClean="0"/>
              <a:t/>
            </a:r>
            <a:br>
              <a:rPr lang="it-IT" sz="1300" dirty="0" smtClean="0"/>
            </a:br>
            <a:r>
              <a:rPr lang="it-IT" sz="1300" dirty="0" smtClean="0">
                <a:solidFill>
                  <a:srgbClr val="FF0000"/>
                </a:solidFill>
              </a:rPr>
              <a:t>Tutti gli inibitori della COX 2 sono stati controindicati nei pazienti con malattia cardiaca o </a:t>
            </a:r>
            <a:r>
              <a:rPr lang="it-IT" sz="1300" dirty="0" err="1" smtClean="0">
                <a:solidFill>
                  <a:srgbClr val="FF0000"/>
                </a:solidFill>
              </a:rPr>
              <a:t>stroke</a:t>
            </a:r>
            <a:r>
              <a:rPr lang="it-IT" sz="1300" dirty="0" smtClean="0">
                <a:solidFill>
                  <a:srgbClr val="FF0000"/>
                </a:solidFill>
              </a:rPr>
              <a:t>. </a:t>
            </a:r>
            <a:r>
              <a:rPr lang="it-IT" sz="1300" dirty="0" smtClean="0"/>
              <a:t>I farmaci contenenti </a:t>
            </a:r>
            <a:r>
              <a:rPr lang="it-IT" sz="1300" dirty="0" err="1" smtClean="0"/>
              <a:t>etoricoxib</a:t>
            </a:r>
            <a:r>
              <a:rPr lang="it-IT" sz="1300" dirty="0" smtClean="0"/>
              <a:t> sono stati controindicati anche nei pazienti con ipertensione (alta pressione sanguigna) nei quali la pressione arteriosa non è controllata </a:t>
            </a:r>
            <a:br>
              <a:rPr lang="it-IT" sz="1300" dirty="0" smtClean="0"/>
            </a:br>
            <a:r>
              <a:rPr lang="it-IT" sz="1300" dirty="0" smtClean="0"/>
              <a:t/>
            </a:r>
            <a:br>
              <a:rPr lang="it-IT" sz="1300" dirty="0" smtClean="0"/>
            </a:br>
            <a:r>
              <a:rPr lang="it-IT" sz="1300" b="1" dirty="0" smtClean="0"/>
              <a:t>7) Quali sono le nuove avvertenze?</a:t>
            </a:r>
            <a:r>
              <a:rPr lang="it-IT" sz="1300" dirty="0" smtClean="0"/>
              <a:t/>
            </a:r>
            <a:br>
              <a:rPr lang="it-IT" sz="1300" dirty="0" smtClean="0"/>
            </a:br>
            <a:r>
              <a:rPr lang="it-IT" sz="1300" dirty="0" smtClean="0"/>
              <a:t>Ai medici viene raccomandata una particolare attenzione nella prescrizione degli inibitori della COX 2 in pazienti con fattori di rischio cardiovascolare (ipertensione, </a:t>
            </a:r>
            <a:r>
              <a:rPr lang="it-IT" sz="1300" dirty="0" err="1" smtClean="0"/>
              <a:t>ipercolesterolemia</a:t>
            </a:r>
            <a:r>
              <a:rPr lang="it-IT" sz="1300" dirty="0" smtClean="0"/>
              <a:t> , diabete, abitudine al fumo) e in pazienti con </a:t>
            </a:r>
            <a:r>
              <a:rPr lang="it-IT" sz="1300" dirty="0" err="1" smtClean="0"/>
              <a:t>vasculopatia</a:t>
            </a:r>
            <a:r>
              <a:rPr lang="it-IT" sz="1300" dirty="0" smtClean="0"/>
              <a:t> periferica.</a:t>
            </a:r>
            <a:br>
              <a:rPr lang="it-IT" sz="1300" dirty="0" smtClean="0"/>
            </a:br>
            <a:r>
              <a:rPr lang="it-IT" sz="1300" dirty="0" smtClean="0">
                <a:solidFill>
                  <a:srgbClr val="7030A0"/>
                </a:solidFill>
              </a:rPr>
              <a:t>Vista l'associazione tra rischio cardiovascolare ed esposizione agli inibitori della COX 2 , è inoltre raccomandata la prescrizione della dose efficace più bassa e una durata di trattamento il più breve possibile. </a:t>
            </a:r>
            <a:r>
              <a:rPr lang="it-IT" sz="1300" dirty="0" smtClean="0"/>
              <a:t/>
            </a:r>
            <a:br>
              <a:rPr lang="it-IT" sz="1300" dirty="0" smtClean="0"/>
            </a:br>
            <a:endParaRPr lang="it-IT" sz="13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t="35698" b="27824"/>
          <a:stretch>
            <a:fillRect/>
          </a:stretch>
        </p:blipFill>
        <p:spPr>
          <a:xfrm>
            <a:off x="36512" y="4383466"/>
            <a:ext cx="9144000" cy="2501918"/>
          </a:xfrm>
          <a:prstGeom prst="rect">
            <a:avLst/>
          </a:prstGeom>
        </p:spPr>
      </p:pic>
      <p:pic>
        <p:nvPicPr>
          <p:cNvPr id="3" name="Picture 2" descr="Risultati immagini per infiammazione processo"/>
          <p:cNvPicPr>
            <a:picLocks noChangeAspect="1" noChangeArrowheads="1"/>
          </p:cNvPicPr>
          <p:nvPr/>
        </p:nvPicPr>
        <p:blipFill>
          <a:blip r:embed="rId3" cstate="print"/>
          <a:srcRect/>
          <a:stretch>
            <a:fillRect/>
          </a:stretch>
        </p:blipFill>
        <p:spPr bwMode="auto">
          <a:xfrm>
            <a:off x="1187624" y="116632"/>
            <a:ext cx="7315200" cy="4333875"/>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b="3150"/>
          <a:stretch>
            <a:fillRect/>
          </a:stretch>
        </p:blipFill>
        <p:spPr>
          <a:xfrm>
            <a:off x="0" y="171400"/>
            <a:ext cx="9144000" cy="6642039"/>
          </a:xfrm>
          <a:prstGeom prst="rect">
            <a:avLst/>
          </a:prstGeom>
        </p:spPr>
      </p:pic>
      <p:pic>
        <p:nvPicPr>
          <p:cNvPr id="3" name="Picture 21"/>
          <p:cNvPicPr>
            <a:picLocks noChangeAspect="1" noChangeArrowheads="1"/>
          </p:cNvPicPr>
          <p:nvPr/>
        </p:nvPicPr>
        <p:blipFill>
          <a:blip r:embed="rId3" cstate="print"/>
          <a:srcRect l="2885" t="3937" r="4328" b="9843"/>
          <a:stretch>
            <a:fillRect/>
          </a:stretch>
        </p:blipFill>
        <p:spPr bwMode="auto">
          <a:xfrm>
            <a:off x="6588224" y="5085184"/>
            <a:ext cx="2180402" cy="1484784"/>
          </a:xfrm>
          <a:prstGeom prst="rect">
            <a:avLst/>
          </a:prstGeom>
          <a:noFill/>
          <a:ln w="9525">
            <a:noFill/>
            <a:miter lim="800000"/>
            <a:headEnd/>
            <a:tailEnd/>
          </a:ln>
        </p:spPr>
      </p:pic>
      <p:sp>
        <p:nvSpPr>
          <p:cNvPr id="30722" name="AutoShape 2" descr="Risultati immagini per ketorolac fi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723" name="Picture 3"/>
          <p:cNvPicPr>
            <a:picLocks noChangeAspect="1" noChangeArrowheads="1"/>
          </p:cNvPicPr>
          <p:nvPr/>
        </p:nvPicPr>
        <p:blipFill>
          <a:blip r:embed="rId4" cstate="print"/>
          <a:srcRect/>
          <a:stretch>
            <a:fillRect/>
          </a:stretch>
        </p:blipFill>
        <p:spPr bwMode="auto">
          <a:xfrm>
            <a:off x="6372200" y="0"/>
            <a:ext cx="2419350" cy="188595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03213" y="152400"/>
            <a:ext cx="8512175" cy="1143000"/>
          </a:xfrm>
          <a:prstGeom prst="rect">
            <a:avLst/>
          </a:prstGeom>
          <a:noFill/>
          <a:ln w="9525">
            <a:noFill/>
            <a:miter lim="800000"/>
            <a:headEnd/>
            <a:tailEnd/>
          </a:ln>
          <a:effectLst/>
        </p:spPr>
        <p:txBody>
          <a:bodyPr anchor="ctr"/>
          <a:lstStyle/>
          <a:p>
            <a:pPr algn="ctr"/>
            <a:r>
              <a:rPr lang="it-IT" sz="4400" dirty="0">
                <a:solidFill>
                  <a:srgbClr val="FF0000"/>
                </a:solidFill>
              </a:rPr>
              <a:t>Incidenza delle altre ADR da FANS</a:t>
            </a:r>
          </a:p>
        </p:txBody>
      </p:sp>
      <p:sp>
        <p:nvSpPr>
          <p:cNvPr id="103427" name="Rectangle 3"/>
          <p:cNvSpPr>
            <a:spLocks noChangeArrowheads="1"/>
          </p:cNvSpPr>
          <p:nvPr/>
        </p:nvSpPr>
        <p:spPr bwMode="auto">
          <a:xfrm>
            <a:off x="520700" y="1346200"/>
            <a:ext cx="8229600" cy="4311650"/>
          </a:xfrm>
          <a:prstGeom prst="rect">
            <a:avLst/>
          </a:prstGeom>
          <a:noFill/>
          <a:ln w="9525">
            <a:noFill/>
            <a:miter lim="800000"/>
            <a:headEnd/>
            <a:tailEnd/>
          </a:ln>
          <a:effectLst/>
        </p:spPr>
        <p:txBody>
          <a:bodyPr/>
          <a:lstStyle/>
          <a:p>
            <a:pPr marL="712788" indent="-712788">
              <a:lnSpc>
                <a:spcPct val="90000"/>
              </a:lnSpc>
              <a:spcBef>
                <a:spcPct val="20000"/>
              </a:spcBef>
              <a:buClr>
                <a:srgbClr val="FFFF00"/>
              </a:buClr>
              <a:buSzPct val="120000"/>
              <a:buFont typeface="Wingdings" pitchFamily="2" charset="2"/>
              <a:buChar char="Ø"/>
            </a:pPr>
            <a:r>
              <a:rPr lang="it-IT" sz="2800" dirty="0"/>
              <a:t>Reazioni </a:t>
            </a:r>
            <a:r>
              <a:rPr lang="it-IT" sz="2800" dirty="0">
                <a:solidFill>
                  <a:srgbClr val="FF0000"/>
                </a:solidFill>
              </a:rPr>
              <a:t>epatotossiche</a:t>
            </a:r>
            <a:r>
              <a:rPr lang="it-IT" sz="2800" dirty="0"/>
              <a:t>: 1-10 per 100.000 p/y, sia citotossiche che </a:t>
            </a:r>
            <a:r>
              <a:rPr lang="it-IT" sz="2800" dirty="0" err="1"/>
              <a:t>colestatiche</a:t>
            </a:r>
            <a:r>
              <a:rPr lang="it-IT" sz="2800" dirty="0"/>
              <a:t> </a:t>
            </a:r>
            <a:r>
              <a:rPr lang="it-IT" sz="2000" dirty="0"/>
              <a:t>(Garcia Rodriguez 1995, </a:t>
            </a:r>
            <a:r>
              <a:rPr lang="it-IT" sz="2000" dirty="0" err="1"/>
              <a:t>Sgro</a:t>
            </a:r>
            <a:r>
              <a:rPr lang="it-IT" sz="2000" dirty="0"/>
              <a:t> 2003, </a:t>
            </a:r>
            <a:r>
              <a:rPr lang="it-IT" sz="2000" dirty="0" err="1"/>
              <a:t>Teoh</a:t>
            </a:r>
            <a:r>
              <a:rPr lang="it-IT" sz="2000" dirty="0"/>
              <a:t> 2003, </a:t>
            </a:r>
            <a:r>
              <a:rPr lang="it-IT" sz="2000" dirty="0" err="1"/>
              <a:t>Velayudham</a:t>
            </a:r>
            <a:r>
              <a:rPr lang="it-IT" sz="2000" dirty="0"/>
              <a:t> 2003)</a:t>
            </a:r>
            <a:r>
              <a:rPr lang="it-IT" sz="2800" dirty="0"/>
              <a:t>.</a:t>
            </a:r>
          </a:p>
          <a:p>
            <a:pPr marL="712788" indent="-712788">
              <a:lnSpc>
                <a:spcPct val="90000"/>
              </a:lnSpc>
              <a:spcBef>
                <a:spcPct val="20000"/>
              </a:spcBef>
              <a:buClr>
                <a:srgbClr val="FFFF00"/>
              </a:buClr>
              <a:buSzPct val="120000"/>
              <a:buFont typeface="Wingdings" pitchFamily="2" charset="2"/>
              <a:buChar char="Ø"/>
            </a:pPr>
            <a:endParaRPr lang="it-IT" sz="2800" dirty="0"/>
          </a:p>
          <a:p>
            <a:pPr marL="712788" indent="-712788">
              <a:lnSpc>
                <a:spcPct val="90000"/>
              </a:lnSpc>
              <a:spcBef>
                <a:spcPct val="20000"/>
              </a:spcBef>
              <a:buClr>
                <a:srgbClr val="FFFF00"/>
              </a:buClr>
              <a:buSzPct val="120000"/>
              <a:buFont typeface="Wingdings" pitchFamily="2" charset="2"/>
              <a:buChar char="Ø"/>
            </a:pPr>
            <a:r>
              <a:rPr lang="it-IT" sz="2800" dirty="0">
                <a:solidFill>
                  <a:srgbClr val="FF0000"/>
                </a:solidFill>
              </a:rPr>
              <a:t>Renali</a:t>
            </a:r>
            <a:r>
              <a:rPr lang="it-IT" sz="2800" dirty="0"/>
              <a:t>: 1-5% dei pazienti presentano delle alterazioni.</a:t>
            </a:r>
          </a:p>
          <a:p>
            <a:pPr marL="712788" indent="-712788">
              <a:lnSpc>
                <a:spcPct val="90000"/>
              </a:lnSpc>
              <a:spcBef>
                <a:spcPct val="20000"/>
              </a:spcBef>
              <a:buClr>
                <a:srgbClr val="FFFF00"/>
              </a:buClr>
              <a:buSzPct val="120000"/>
              <a:buFont typeface="Wingdings" pitchFamily="2" charset="2"/>
              <a:buChar char="Ø"/>
            </a:pPr>
            <a:endParaRPr lang="it-IT" sz="2800" dirty="0"/>
          </a:p>
          <a:p>
            <a:pPr marL="712788" indent="-712788">
              <a:lnSpc>
                <a:spcPct val="90000"/>
              </a:lnSpc>
              <a:spcBef>
                <a:spcPct val="20000"/>
              </a:spcBef>
              <a:buClr>
                <a:srgbClr val="FFFF00"/>
              </a:buClr>
              <a:buSzPct val="120000"/>
              <a:buFont typeface="Wingdings" pitchFamily="2" charset="2"/>
              <a:buChar char="Ø"/>
            </a:pPr>
            <a:r>
              <a:rPr lang="it-IT" sz="2800" dirty="0"/>
              <a:t>Reazioni </a:t>
            </a:r>
            <a:r>
              <a:rPr lang="it-IT" sz="2800" dirty="0">
                <a:solidFill>
                  <a:srgbClr val="FF0000"/>
                </a:solidFill>
              </a:rPr>
              <a:t>cutanee</a:t>
            </a:r>
            <a:r>
              <a:rPr lang="it-IT" sz="2800" dirty="0"/>
              <a:t>: frequenti, ma spesso non gravi.</a:t>
            </a:r>
          </a:p>
          <a:p>
            <a:pPr marL="712788" indent="-712788">
              <a:lnSpc>
                <a:spcPct val="90000"/>
              </a:lnSpc>
              <a:spcBef>
                <a:spcPct val="20000"/>
              </a:spcBef>
              <a:buClr>
                <a:srgbClr val="FFFF00"/>
              </a:buClr>
              <a:buSzPct val="120000"/>
              <a:buFont typeface="Wingdings" pitchFamily="2" charset="2"/>
              <a:buChar char="Ø"/>
            </a:pPr>
            <a:endParaRPr lang="it-IT" sz="2800" dirty="0"/>
          </a:p>
          <a:p>
            <a:pPr marL="712788" indent="-712788">
              <a:lnSpc>
                <a:spcPct val="90000"/>
              </a:lnSpc>
              <a:spcBef>
                <a:spcPct val="20000"/>
              </a:spcBef>
              <a:buClr>
                <a:srgbClr val="FFFF00"/>
              </a:buClr>
              <a:buSzPct val="120000"/>
              <a:buFont typeface="Wingdings" pitchFamily="2" charset="2"/>
              <a:buChar char="Ø"/>
            </a:pPr>
            <a:r>
              <a:rPr lang="it-IT" sz="2800" dirty="0">
                <a:solidFill>
                  <a:srgbClr val="FF0000"/>
                </a:solidFill>
              </a:rPr>
              <a:t>Anafilassi</a:t>
            </a:r>
            <a:r>
              <a:rPr lang="it-IT" sz="2800" dirty="0"/>
              <a:t>: 1:1.000.000 </a:t>
            </a:r>
            <a:r>
              <a:rPr lang="it-IT" sz="2000" dirty="0"/>
              <a:t>(</a:t>
            </a:r>
            <a:r>
              <a:rPr lang="it-IT" sz="2000" dirty="0" err="1"/>
              <a:t>van</a:t>
            </a:r>
            <a:r>
              <a:rPr lang="it-IT" sz="2000" dirty="0"/>
              <a:t> </a:t>
            </a:r>
            <a:r>
              <a:rPr lang="it-IT" sz="2000" dirty="0" err="1"/>
              <a:t>Puijenbroek</a:t>
            </a:r>
            <a:r>
              <a:rPr lang="it-IT" sz="2000" dirty="0"/>
              <a:t> 2002)</a:t>
            </a:r>
            <a:r>
              <a:rPr lang="it-IT" sz="2800" dirty="0"/>
              <a:t>.</a:t>
            </a:r>
          </a:p>
          <a:p>
            <a:pPr marL="712788" indent="-712788">
              <a:lnSpc>
                <a:spcPct val="90000"/>
              </a:lnSpc>
              <a:spcBef>
                <a:spcPct val="20000"/>
              </a:spcBef>
              <a:buClr>
                <a:srgbClr val="FFFF00"/>
              </a:buClr>
              <a:buSzPct val="120000"/>
              <a:buFont typeface="Wingdings" pitchFamily="2" charset="2"/>
              <a:buChar char="Ø"/>
            </a:pPr>
            <a:endParaRPr lang="it-IT" sz="2800" dirty="0"/>
          </a:p>
          <a:p>
            <a:pPr marL="712788" indent="-712788">
              <a:lnSpc>
                <a:spcPct val="90000"/>
              </a:lnSpc>
              <a:spcBef>
                <a:spcPct val="20000"/>
              </a:spcBef>
              <a:buClr>
                <a:srgbClr val="FFFF00"/>
              </a:buClr>
              <a:buSzPct val="120000"/>
              <a:buFont typeface="Wingdings" pitchFamily="2" charset="2"/>
              <a:buChar char="Ø"/>
            </a:pPr>
            <a:r>
              <a:rPr lang="it-IT" sz="2800" dirty="0"/>
              <a:t>Rara, infine, la sindrome di </a:t>
            </a:r>
            <a:r>
              <a:rPr lang="it-IT" sz="2800" dirty="0" err="1"/>
              <a:t>Reye</a:t>
            </a:r>
            <a:r>
              <a:rPr lang="it-IT" sz="2800" dirty="0"/>
              <a:t> da aspirina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103427">
                                            <p:txEl>
                                              <p:pRg st="0" end="0"/>
                                            </p:txEl>
                                          </p:spTgt>
                                        </p:tgtEl>
                                        <p:attrNameLst>
                                          <p:attrName>ppt_c</p:attrName>
                                        </p:attrNameLst>
                                      </p:cBhvr>
                                      <p:to>
                                        <a:srgbClr val="5F5F5F"/>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27">
                                            <p:txEl>
                                              <p:pRg st="2" end="2"/>
                                            </p:txEl>
                                          </p:spTgt>
                                        </p:tgtEl>
                                        <p:attrNameLst>
                                          <p:attrName>style.visibility</p:attrName>
                                        </p:attrNameLst>
                                      </p:cBhvr>
                                      <p:to>
                                        <p:strVal val="visible"/>
                                      </p:to>
                                    </p:set>
                                    <p:anim calcmode="lin" valueType="num">
                                      <p:cBhvr additive="base">
                                        <p:cTn id="13" dur="500" fill="hold"/>
                                        <p:tgtEl>
                                          <p:spTgt spid="10342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427">
                                            <p:txEl>
                                              <p:pRg st="2" end="2"/>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103427">
                                            <p:txEl>
                                              <p:pRg st="2" end="2"/>
                                            </p:txEl>
                                          </p:spTgt>
                                        </p:tgtEl>
                                        <p:attrNameLst>
                                          <p:attrName>ppt_c</p:attrName>
                                        </p:attrNameLst>
                                      </p:cBhvr>
                                      <p:to>
                                        <a:srgbClr val="5F5F5F"/>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427">
                                            <p:txEl>
                                              <p:pRg st="4" end="4"/>
                                            </p:txEl>
                                          </p:spTgt>
                                        </p:tgtEl>
                                        <p:attrNameLst>
                                          <p:attrName>style.visibility</p:attrName>
                                        </p:attrNameLst>
                                      </p:cBhvr>
                                      <p:to>
                                        <p:strVal val="visible"/>
                                      </p:to>
                                    </p:set>
                                    <p:anim calcmode="lin" valueType="num">
                                      <p:cBhvr additive="base">
                                        <p:cTn id="19" dur="500" fill="hold"/>
                                        <p:tgtEl>
                                          <p:spTgt spid="10342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427">
                                            <p:txEl>
                                              <p:pRg st="4" end="4"/>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103427">
                                            <p:txEl>
                                              <p:pRg st="4" end="4"/>
                                            </p:txEl>
                                          </p:spTgt>
                                        </p:tgtEl>
                                        <p:attrNameLst>
                                          <p:attrName>ppt_c</p:attrName>
                                        </p:attrNameLst>
                                      </p:cBhvr>
                                      <p:to>
                                        <a:srgbClr val="5F5F5F"/>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427">
                                            <p:txEl>
                                              <p:pRg st="6" end="6"/>
                                            </p:txEl>
                                          </p:spTgt>
                                        </p:tgtEl>
                                        <p:attrNameLst>
                                          <p:attrName>style.visibility</p:attrName>
                                        </p:attrNameLst>
                                      </p:cBhvr>
                                      <p:to>
                                        <p:strVal val="visible"/>
                                      </p:to>
                                    </p:set>
                                    <p:anim calcmode="lin" valueType="num">
                                      <p:cBhvr additive="base">
                                        <p:cTn id="25" dur="500" fill="hold"/>
                                        <p:tgtEl>
                                          <p:spTgt spid="10342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427">
                                            <p:txEl>
                                              <p:pRg st="6" end="6"/>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103427">
                                            <p:txEl>
                                              <p:pRg st="6" end="6"/>
                                            </p:txEl>
                                          </p:spTgt>
                                        </p:tgtEl>
                                        <p:attrNameLst>
                                          <p:attrName>ppt_c</p:attrName>
                                        </p:attrNameLst>
                                      </p:cBhvr>
                                      <p:to>
                                        <a:srgbClr val="5F5F5F"/>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427">
                                            <p:txEl>
                                              <p:pRg st="8" end="8"/>
                                            </p:txEl>
                                          </p:spTgt>
                                        </p:tgtEl>
                                        <p:attrNameLst>
                                          <p:attrName>style.visibility</p:attrName>
                                        </p:attrNameLst>
                                      </p:cBhvr>
                                      <p:to>
                                        <p:strVal val="visible"/>
                                      </p:to>
                                    </p:set>
                                    <p:anim calcmode="lin" valueType="num">
                                      <p:cBhvr additive="base">
                                        <p:cTn id="31" dur="500" fill="hold"/>
                                        <p:tgtEl>
                                          <p:spTgt spid="103427">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427">
                                            <p:txEl>
                                              <p:pRg st="8" end="8"/>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103427">
                                            <p:txEl>
                                              <p:pRg st="8" end="8"/>
                                            </p:txEl>
                                          </p:spTgt>
                                        </p:tgtEl>
                                        <p:attrNameLst>
                                          <p:attrName>ppt_c</p:attrName>
                                        </p:attrNameLst>
                                      </p:cBhvr>
                                      <p:to>
                                        <a:srgbClr val="5F5F5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14691" name="Rectangle 3"/>
          <p:cNvSpPr>
            <a:spLocks noChangeArrowheads="1"/>
          </p:cNvSpPr>
          <p:nvPr/>
        </p:nvSpPr>
        <p:spPr bwMode="auto">
          <a:xfrm>
            <a:off x="457200" y="304800"/>
            <a:ext cx="8229600" cy="1143000"/>
          </a:xfrm>
          <a:prstGeom prst="rect">
            <a:avLst/>
          </a:prstGeom>
          <a:noFill/>
          <a:ln w="9525">
            <a:noFill/>
            <a:miter lim="800000"/>
            <a:headEnd/>
            <a:tailEnd/>
          </a:ln>
          <a:effectLst/>
        </p:spPr>
        <p:txBody>
          <a:bodyPr anchor="ctr"/>
          <a:lstStyle/>
          <a:p>
            <a:pPr algn="ctr"/>
            <a:r>
              <a:rPr lang="en-GB" sz="4400" b="1">
                <a:solidFill>
                  <a:srgbClr val="FFFF00"/>
                </a:solidFill>
              </a:rPr>
              <a:t>FANS e STEROIDI</a:t>
            </a:r>
            <a:endParaRPr lang="en-GB" sz="4400">
              <a:solidFill>
                <a:srgbClr val="FFFF00"/>
              </a:solidFill>
            </a:endParaRPr>
          </a:p>
        </p:txBody>
      </p:sp>
      <p:sp>
        <p:nvSpPr>
          <p:cNvPr id="114692" name="Rectangle 4"/>
          <p:cNvSpPr>
            <a:spLocks noChangeArrowheads="1"/>
          </p:cNvSpPr>
          <p:nvPr/>
        </p:nvSpPr>
        <p:spPr bwMode="auto">
          <a:xfrm>
            <a:off x="381000" y="1371600"/>
            <a:ext cx="8458200" cy="4114800"/>
          </a:xfrm>
          <a:prstGeom prst="rect">
            <a:avLst/>
          </a:prstGeom>
          <a:noFill/>
          <a:ln w="9525">
            <a:noFill/>
            <a:miter lim="800000"/>
            <a:headEnd/>
            <a:tailEnd/>
          </a:ln>
          <a:effectLst/>
        </p:spPr>
        <p:txBody>
          <a:bodyPr/>
          <a:lstStyle/>
          <a:p>
            <a:pPr marL="342900" indent="-342900">
              <a:spcBef>
                <a:spcPct val="20000"/>
              </a:spcBef>
              <a:buFontTx/>
              <a:buChar char="•"/>
            </a:pPr>
            <a:r>
              <a:rPr lang="en-GB" sz="2800" b="1"/>
              <a:t>Il rischio stimato di ulcera peptica in soggetti anziani che ricevono </a:t>
            </a:r>
            <a:r>
              <a:rPr lang="en-GB" sz="2800" b="1">
                <a:solidFill>
                  <a:srgbClr val="FF0000"/>
                </a:solidFill>
              </a:rPr>
              <a:t>FANS</a:t>
            </a:r>
            <a:r>
              <a:rPr lang="en-GB" sz="2800" b="1"/>
              <a:t> è di 4,1 </a:t>
            </a:r>
          </a:p>
          <a:p>
            <a:pPr marL="742950" lvl="1" indent="-285750">
              <a:spcBef>
                <a:spcPct val="20000"/>
              </a:spcBef>
              <a:buFontTx/>
              <a:buChar char="–"/>
            </a:pPr>
            <a:r>
              <a:rPr lang="en-GB" b="1" i="1">
                <a:solidFill>
                  <a:schemeClr val="tx2"/>
                </a:solidFill>
              </a:rPr>
              <a:t>Griffin MR et al., Ann Intern Med 1991; 114: 257-63	</a:t>
            </a:r>
            <a:endParaRPr lang="en-GB" b="1">
              <a:solidFill>
                <a:schemeClr val="tx2"/>
              </a:solidFill>
            </a:endParaRPr>
          </a:p>
          <a:p>
            <a:pPr marL="342900" indent="-342900">
              <a:spcBef>
                <a:spcPct val="20000"/>
              </a:spcBef>
              <a:buFontTx/>
              <a:buChar char="•"/>
            </a:pPr>
            <a:r>
              <a:rPr lang="en-GB" sz="2800" b="1"/>
              <a:t>Il rischio stimato di ulcera peptica in soggetti anziani che ricevono </a:t>
            </a:r>
            <a:r>
              <a:rPr lang="en-GB" sz="2800" b="1">
                <a:solidFill>
                  <a:srgbClr val="FF0000"/>
                </a:solidFill>
              </a:rPr>
              <a:t>corticosteroidi</a:t>
            </a:r>
            <a:r>
              <a:rPr lang="en-GB" sz="2800" b="1"/>
              <a:t> è di 1,1 </a:t>
            </a:r>
          </a:p>
          <a:p>
            <a:pPr marL="742950" lvl="1" indent="-285750">
              <a:spcBef>
                <a:spcPct val="20000"/>
              </a:spcBef>
              <a:buFontTx/>
              <a:buChar char="–"/>
            </a:pPr>
            <a:r>
              <a:rPr lang="en-GB" b="1" i="1">
                <a:solidFill>
                  <a:schemeClr val="tx2"/>
                </a:solidFill>
              </a:rPr>
              <a:t>Piper JM et al., Ann Intern Med 1991; 114: 735-40</a:t>
            </a:r>
            <a:endParaRPr lang="en-GB" b="1" i="1" baseline="30000">
              <a:solidFill>
                <a:schemeClr val="tx2"/>
              </a:solidFill>
            </a:endParaRPr>
          </a:p>
          <a:p>
            <a:pPr marL="342900" indent="-342900">
              <a:spcBef>
                <a:spcPct val="20000"/>
              </a:spcBef>
              <a:buFontTx/>
              <a:buChar char="•"/>
            </a:pPr>
            <a:r>
              <a:rPr lang="en-GB" sz="2800" b="1"/>
              <a:t>Il rischio usando insieme</a:t>
            </a:r>
            <a:r>
              <a:rPr lang="en-GB" sz="2800" b="1">
                <a:solidFill>
                  <a:srgbClr val="FF0000"/>
                </a:solidFill>
              </a:rPr>
              <a:t> FANS</a:t>
            </a:r>
            <a:r>
              <a:rPr lang="en-GB" sz="2800" b="1"/>
              <a:t> e </a:t>
            </a:r>
            <a:r>
              <a:rPr lang="en-GB" sz="2800" b="1">
                <a:solidFill>
                  <a:srgbClr val="FF0000"/>
                </a:solidFill>
              </a:rPr>
              <a:t>corticosteroidi </a:t>
            </a:r>
            <a:r>
              <a:rPr lang="en-GB" sz="2800" b="1"/>
              <a:t>è di 15</a:t>
            </a:r>
          </a:p>
          <a:p>
            <a:pPr marL="742950" lvl="1" indent="-285750">
              <a:spcBef>
                <a:spcPct val="20000"/>
              </a:spcBef>
              <a:buFontTx/>
              <a:buChar char="–"/>
            </a:pPr>
            <a:r>
              <a:rPr lang="en-GB" b="1" i="1">
                <a:solidFill>
                  <a:schemeClr val="tx2"/>
                </a:solidFill>
              </a:rPr>
              <a:t>Piper JM, et al 1991</a:t>
            </a:r>
            <a:r>
              <a:rPr lang="en-GB" b="1" i="1">
                <a:solidFill>
                  <a:srgbClr val="CC6600"/>
                </a:solidFill>
              </a:rPr>
              <a:t> </a:t>
            </a:r>
          </a:p>
        </p:txBody>
      </p:sp>
      <p:grpSp>
        <p:nvGrpSpPr>
          <p:cNvPr id="2" name="Group 6"/>
          <p:cNvGrpSpPr>
            <a:grpSpLocks/>
          </p:cNvGrpSpPr>
          <p:nvPr/>
        </p:nvGrpSpPr>
        <p:grpSpPr bwMode="auto">
          <a:xfrm>
            <a:off x="4038600" y="5486400"/>
            <a:ext cx="4191000" cy="762000"/>
            <a:chOff x="2544" y="3456"/>
            <a:chExt cx="2640" cy="480"/>
          </a:xfrm>
        </p:grpSpPr>
        <p:sp>
          <p:nvSpPr>
            <p:cNvPr id="114690" name="Rectangle 2"/>
            <p:cNvSpPr>
              <a:spLocks noChangeArrowheads="1"/>
            </p:cNvSpPr>
            <p:nvPr/>
          </p:nvSpPr>
          <p:spPr bwMode="auto">
            <a:xfrm>
              <a:off x="2544" y="3504"/>
              <a:ext cx="2640" cy="432"/>
            </a:xfrm>
            <a:prstGeom prst="rect">
              <a:avLst/>
            </a:prstGeom>
            <a:solidFill>
              <a:schemeClr val="folHlink">
                <a:alpha val="50000"/>
              </a:schemeClr>
            </a:solidFill>
            <a:ln w="9525">
              <a:noFill/>
              <a:miter lim="800000"/>
              <a:headEnd/>
              <a:tailEnd/>
            </a:ln>
            <a:effectLst/>
          </p:spPr>
          <p:txBody>
            <a:bodyPr wrap="none" anchor="ctr"/>
            <a:lstStyle/>
            <a:p>
              <a:endParaRPr lang="it-IT"/>
            </a:p>
          </p:txBody>
        </p:sp>
        <p:sp>
          <p:nvSpPr>
            <p:cNvPr id="114693" name="Text Box 5"/>
            <p:cNvSpPr txBox="1">
              <a:spLocks noChangeArrowheads="1"/>
            </p:cNvSpPr>
            <p:nvPr/>
          </p:nvSpPr>
          <p:spPr bwMode="auto">
            <a:xfrm>
              <a:off x="2880" y="3456"/>
              <a:ext cx="2064" cy="442"/>
            </a:xfrm>
            <a:prstGeom prst="rect">
              <a:avLst/>
            </a:prstGeom>
            <a:noFill/>
            <a:ln w="9525">
              <a:noFill/>
              <a:miter lim="800000"/>
              <a:headEnd/>
              <a:tailEnd/>
            </a:ln>
            <a:effectLst/>
          </p:spPr>
          <p:txBody>
            <a:bodyPr>
              <a:spAutoFit/>
            </a:bodyPr>
            <a:lstStyle/>
            <a:p>
              <a:pPr eaLnBrk="0" hangingPunct="0">
                <a:spcBef>
                  <a:spcPct val="50000"/>
                </a:spcBef>
              </a:pPr>
              <a:r>
                <a:rPr lang="en-GB" sz="4000" b="1">
                  <a:solidFill>
                    <a:srgbClr val="FFFF00"/>
                  </a:solidFill>
                </a:rPr>
                <a:t>4,1 + 1,1 = 15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 calcmode="lin" valueType="num">
                                      <p:cBhvr additive="base">
                                        <p:cTn id="7" dur="500" fill="hold"/>
                                        <p:tgtEl>
                                          <p:spTgt spid="1146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469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4692">
                                            <p:txEl>
                                              <p:pRg st="1" end="1"/>
                                            </p:txEl>
                                          </p:spTgt>
                                        </p:tgtEl>
                                        <p:attrNameLst>
                                          <p:attrName>style.visibility</p:attrName>
                                        </p:attrNameLst>
                                      </p:cBhvr>
                                      <p:to>
                                        <p:strVal val="visible"/>
                                      </p:to>
                                    </p:set>
                                    <p:anim calcmode="lin" valueType="num">
                                      <p:cBhvr additive="base">
                                        <p:cTn id="11" dur="500" fill="hold"/>
                                        <p:tgtEl>
                                          <p:spTgt spid="11469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46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4692">
                                            <p:txEl>
                                              <p:pRg st="2" end="2"/>
                                            </p:txEl>
                                          </p:spTgt>
                                        </p:tgtEl>
                                        <p:attrNameLst>
                                          <p:attrName>style.visibility</p:attrName>
                                        </p:attrNameLst>
                                      </p:cBhvr>
                                      <p:to>
                                        <p:strVal val="visible"/>
                                      </p:to>
                                    </p:set>
                                    <p:anim calcmode="lin" valueType="num">
                                      <p:cBhvr additive="base">
                                        <p:cTn id="17" dur="500" fill="hold"/>
                                        <p:tgtEl>
                                          <p:spTgt spid="11469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469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4692">
                                            <p:txEl>
                                              <p:pRg st="3" end="3"/>
                                            </p:txEl>
                                          </p:spTgt>
                                        </p:tgtEl>
                                        <p:attrNameLst>
                                          <p:attrName>style.visibility</p:attrName>
                                        </p:attrNameLst>
                                      </p:cBhvr>
                                      <p:to>
                                        <p:strVal val="visible"/>
                                      </p:to>
                                    </p:set>
                                    <p:anim calcmode="lin" valueType="num">
                                      <p:cBhvr additive="base">
                                        <p:cTn id="21" dur="500" fill="hold"/>
                                        <p:tgtEl>
                                          <p:spTgt spid="11469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46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4692">
                                            <p:txEl>
                                              <p:pRg st="4" end="4"/>
                                            </p:txEl>
                                          </p:spTgt>
                                        </p:tgtEl>
                                        <p:attrNameLst>
                                          <p:attrName>style.visibility</p:attrName>
                                        </p:attrNameLst>
                                      </p:cBhvr>
                                      <p:to>
                                        <p:strVal val="visible"/>
                                      </p:to>
                                    </p:set>
                                    <p:anim calcmode="lin" valueType="num">
                                      <p:cBhvr additive="base">
                                        <p:cTn id="27" dur="500" fill="hold"/>
                                        <p:tgtEl>
                                          <p:spTgt spid="11469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469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4692">
                                            <p:txEl>
                                              <p:pRg st="5" end="5"/>
                                            </p:txEl>
                                          </p:spTgt>
                                        </p:tgtEl>
                                        <p:attrNameLst>
                                          <p:attrName>style.visibility</p:attrName>
                                        </p:attrNameLst>
                                      </p:cBhvr>
                                      <p:to>
                                        <p:strVal val="visible"/>
                                      </p:to>
                                    </p:set>
                                    <p:anim calcmode="lin" valueType="num">
                                      <p:cBhvr additive="base">
                                        <p:cTn id="31" dur="500" fill="hold"/>
                                        <p:tgtEl>
                                          <p:spTgt spid="11469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4692">
                                            <p:txEl>
                                              <p:pRg st="5" end="5"/>
                                            </p:txEl>
                                          </p:spTgt>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15715" name="Rectangle 3"/>
          <p:cNvSpPr>
            <a:spLocks noChangeArrowheads="1"/>
          </p:cNvSpPr>
          <p:nvPr/>
        </p:nvSpPr>
        <p:spPr bwMode="auto">
          <a:xfrm>
            <a:off x="600075" y="219075"/>
            <a:ext cx="8229600" cy="1143000"/>
          </a:xfrm>
          <a:prstGeom prst="rect">
            <a:avLst/>
          </a:prstGeom>
          <a:noFill/>
          <a:ln w="9525">
            <a:noFill/>
            <a:miter lim="800000"/>
            <a:headEnd/>
            <a:tailEnd/>
          </a:ln>
          <a:effectLst/>
        </p:spPr>
        <p:txBody>
          <a:bodyPr anchor="ctr"/>
          <a:lstStyle/>
          <a:p>
            <a:pPr algn="ctr"/>
            <a:r>
              <a:rPr lang="en-GB" sz="4000" b="1">
                <a:solidFill>
                  <a:srgbClr val="FFFF00"/>
                </a:solidFill>
              </a:rPr>
              <a:t>ANTICOAGULANTI e FANS </a:t>
            </a:r>
          </a:p>
        </p:txBody>
      </p:sp>
      <p:sp>
        <p:nvSpPr>
          <p:cNvPr id="115716" name="Rectangle 4"/>
          <p:cNvSpPr>
            <a:spLocks noChangeArrowheads="1"/>
          </p:cNvSpPr>
          <p:nvPr/>
        </p:nvSpPr>
        <p:spPr bwMode="auto">
          <a:xfrm>
            <a:off x="381000" y="1447800"/>
            <a:ext cx="8458200" cy="4114800"/>
          </a:xfrm>
          <a:prstGeom prst="rect">
            <a:avLst/>
          </a:prstGeom>
          <a:noFill/>
          <a:ln w="9525">
            <a:noFill/>
            <a:miter lim="800000"/>
            <a:headEnd/>
            <a:tailEnd/>
          </a:ln>
          <a:effectLst/>
        </p:spPr>
        <p:txBody>
          <a:bodyPr/>
          <a:lstStyle/>
          <a:p>
            <a:pPr marL="342900" indent="-342900">
              <a:spcBef>
                <a:spcPct val="20000"/>
              </a:spcBef>
              <a:buFontTx/>
              <a:buChar char="•"/>
            </a:pPr>
            <a:r>
              <a:rPr lang="en-GB" sz="2800" b="1"/>
              <a:t>Il rischio di ricovero ospedaliero per </a:t>
            </a:r>
            <a:r>
              <a:rPr lang="en-GB" sz="2800" b="1" i="1"/>
              <a:t>emorragia GI</a:t>
            </a:r>
            <a:r>
              <a:rPr lang="en-GB" sz="2800" b="1"/>
              <a:t> in pazienti di età &gt;65 anni trattati con </a:t>
            </a:r>
            <a:r>
              <a:rPr lang="en-GB" sz="2800" b="1">
                <a:solidFill>
                  <a:srgbClr val="FF0000"/>
                </a:solidFill>
              </a:rPr>
              <a:t>anticoagulanti </a:t>
            </a:r>
            <a:r>
              <a:rPr lang="en-GB" sz="2800" b="1"/>
              <a:t>è 3,3</a:t>
            </a:r>
          </a:p>
          <a:p>
            <a:pPr marL="342900" indent="-342900">
              <a:spcBef>
                <a:spcPct val="20000"/>
              </a:spcBef>
              <a:buFontTx/>
              <a:buChar char="•"/>
            </a:pPr>
            <a:r>
              <a:rPr lang="en-GB" sz="2800" b="1"/>
              <a:t>Il rischio di ricovero ospedaliero in pazienti di età &gt;65 anni trattati con </a:t>
            </a:r>
            <a:r>
              <a:rPr lang="en-GB" sz="2800" b="1">
                <a:solidFill>
                  <a:srgbClr val="FF0000"/>
                </a:solidFill>
              </a:rPr>
              <a:t>FANS</a:t>
            </a:r>
            <a:r>
              <a:rPr lang="en-GB" sz="2800" b="1">
                <a:solidFill>
                  <a:srgbClr val="CC6600"/>
                </a:solidFill>
              </a:rPr>
              <a:t> </a:t>
            </a:r>
            <a:r>
              <a:rPr lang="en-GB" sz="2800" b="1"/>
              <a:t>è di 2,0</a:t>
            </a:r>
            <a:endParaRPr lang="en-GB" sz="2800" b="1" i="1" baseline="30000">
              <a:solidFill>
                <a:schemeClr val="folHlink"/>
              </a:solidFill>
            </a:endParaRPr>
          </a:p>
          <a:p>
            <a:pPr marL="342900" indent="-342900">
              <a:spcBef>
                <a:spcPct val="20000"/>
              </a:spcBef>
              <a:buFontTx/>
              <a:buChar char="•"/>
            </a:pPr>
            <a:r>
              <a:rPr lang="en-GB" sz="2800" b="1"/>
              <a:t>Il rischio utilizzando insieme </a:t>
            </a:r>
            <a:r>
              <a:rPr lang="en-GB" sz="2800" b="1">
                <a:solidFill>
                  <a:srgbClr val="FF0000"/>
                </a:solidFill>
              </a:rPr>
              <a:t>anticoagulanti</a:t>
            </a:r>
            <a:r>
              <a:rPr lang="en-GB" sz="2800" b="1"/>
              <a:t> e</a:t>
            </a:r>
            <a:r>
              <a:rPr lang="en-GB" sz="2800" b="1">
                <a:solidFill>
                  <a:srgbClr val="FF0000"/>
                </a:solidFill>
              </a:rPr>
              <a:t> FANS </a:t>
            </a:r>
            <a:r>
              <a:rPr lang="en-GB" sz="2800" b="1"/>
              <a:t>è di 12,7 </a:t>
            </a:r>
          </a:p>
          <a:p>
            <a:pPr marL="742950" lvl="1" indent="-285750">
              <a:spcBef>
                <a:spcPct val="20000"/>
              </a:spcBef>
              <a:buFontTx/>
              <a:buChar char="–"/>
            </a:pPr>
            <a:r>
              <a:rPr lang="en-GB" b="1" i="1">
                <a:solidFill>
                  <a:schemeClr val="tx2"/>
                </a:solidFill>
              </a:rPr>
              <a:t>Shorr RI et al., Arch Intern Med 1993; 153: 1665-70</a:t>
            </a:r>
          </a:p>
        </p:txBody>
      </p:sp>
      <p:grpSp>
        <p:nvGrpSpPr>
          <p:cNvPr id="2" name="Group 6"/>
          <p:cNvGrpSpPr>
            <a:grpSpLocks/>
          </p:cNvGrpSpPr>
          <p:nvPr/>
        </p:nvGrpSpPr>
        <p:grpSpPr bwMode="auto">
          <a:xfrm>
            <a:off x="4438650" y="5972175"/>
            <a:ext cx="4191000" cy="701675"/>
            <a:chOff x="2796" y="3762"/>
            <a:chExt cx="2640" cy="442"/>
          </a:xfrm>
        </p:grpSpPr>
        <p:sp>
          <p:nvSpPr>
            <p:cNvPr id="115714" name="Rectangle 2"/>
            <p:cNvSpPr>
              <a:spLocks noChangeArrowheads="1"/>
            </p:cNvSpPr>
            <p:nvPr/>
          </p:nvSpPr>
          <p:spPr bwMode="auto">
            <a:xfrm>
              <a:off x="2796" y="3762"/>
              <a:ext cx="2640" cy="432"/>
            </a:xfrm>
            <a:prstGeom prst="rect">
              <a:avLst/>
            </a:prstGeom>
            <a:solidFill>
              <a:schemeClr val="folHlink">
                <a:alpha val="50000"/>
              </a:schemeClr>
            </a:solidFill>
            <a:ln w="9525">
              <a:noFill/>
              <a:miter lim="800000"/>
              <a:headEnd/>
              <a:tailEnd/>
            </a:ln>
            <a:effectLst/>
          </p:spPr>
          <p:txBody>
            <a:bodyPr wrap="none" anchor="ctr"/>
            <a:lstStyle/>
            <a:p>
              <a:endParaRPr lang="it-IT"/>
            </a:p>
          </p:txBody>
        </p:sp>
        <p:sp>
          <p:nvSpPr>
            <p:cNvPr id="115717" name="Text Box 5"/>
            <p:cNvSpPr txBox="1">
              <a:spLocks noChangeArrowheads="1"/>
            </p:cNvSpPr>
            <p:nvPr/>
          </p:nvSpPr>
          <p:spPr bwMode="auto">
            <a:xfrm>
              <a:off x="3036" y="3762"/>
              <a:ext cx="2208" cy="442"/>
            </a:xfrm>
            <a:prstGeom prst="rect">
              <a:avLst/>
            </a:prstGeom>
            <a:noFill/>
            <a:ln w="9525">
              <a:noFill/>
              <a:miter lim="800000"/>
              <a:headEnd/>
              <a:tailEnd/>
            </a:ln>
            <a:effectLst/>
          </p:spPr>
          <p:txBody>
            <a:bodyPr>
              <a:spAutoFit/>
            </a:bodyPr>
            <a:lstStyle/>
            <a:p>
              <a:pPr eaLnBrk="0" hangingPunct="0">
                <a:spcBef>
                  <a:spcPct val="50000"/>
                </a:spcBef>
              </a:pPr>
              <a:r>
                <a:rPr lang="en-GB" sz="4000" b="1">
                  <a:solidFill>
                    <a:srgbClr val="FFFF00"/>
                  </a:solidFill>
                </a:rPr>
                <a:t>3,3 + 2,0 = 12,7</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5716">
                                            <p:txEl>
                                              <p:pRg st="0" end="0"/>
                                            </p:txEl>
                                          </p:spTgt>
                                        </p:tgtEl>
                                        <p:attrNameLst>
                                          <p:attrName>style.visibility</p:attrName>
                                        </p:attrNameLst>
                                      </p:cBhvr>
                                      <p:to>
                                        <p:strVal val="visible"/>
                                      </p:to>
                                    </p:set>
                                    <p:anim calcmode="lin" valueType="num">
                                      <p:cBhvr additive="base">
                                        <p:cTn id="7" dur="500" fill="hold"/>
                                        <p:tgtEl>
                                          <p:spTgt spid="1157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57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5716">
                                            <p:txEl>
                                              <p:pRg st="1" end="1"/>
                                            </p:txEl>
                                          </p:spTgt>
                                        </p:tgtEl>
                                        <p:attrNameLst>
                                          <p:attrName>style.visibility</p:attrName>
                                        </p:attrNameLst>
                                      </p:cBhvr>
                                      <p:to>
                                        <p:strVal val="visible"/>
                                      </p:to>
                                    </p:set>
                                    <p:anim calcmode="lin" valueType="num">
                                      <p:cBhvr additive="base">
                                        <p:cTn id="13" dur="500" fill="hold"/>
                                        <p:tgtEl>
                                          <p:spTgt spid="1157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57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5716">
                                            <p:txEl>
                                              <p:pRg st="2" end="2"/>
                                            </p:txEl>
                                          </p:spTgt>
                                        </p:tgtEl>
                                        <p:attrNameLst>
                                          <p:attrName>style.visibility</p:attrName>
                                        </p:attrNameLst>
                                      </p:cBhvr>
                                      <p:to>
                                        <p:strVal val="visible"/>
                                      </p:to>
                                    </p:set>
                                    <p:anim calcmode="lin" valueType="num">
                                      <p:cBhvr additive="base">
                                        <p:cTn id="19" dur="500" fill="hold"/>
                                        <p:tgtEl>
                                          <p:spTgt spid="1157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571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5716">
                                            <p:txEl>
                                              <p:pRg st="3" end="3"/>
                                            </p:txEl>
                                          </p:spTgt>
                                        </p:tgtEl>
                                        <p:attrNameLst>
                                          <p:attrName>style.visibility</p:attrName>
                                        </p:attrNameLst>
                                      </p:cBhvr>
                                      <p:to>
                                        <p:strVal val="visible"/>
                                      </p:to>
                                    </p:set>
                                    <p:anim calcmode="lin" valueType="num">
                                      <p:cBhvr additive="base">
                                        <p:cTn id="23" dur="500" fill="hold"/>
                                        <p:tgtEl>
                                          <p:spTgt spid="11571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5716">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1092</Words>
  <Application>Microsoft Office PowerPoint</Application>
  <PresentationFormat>Presentazione su schermo (4:3)</PresentationFormat>
  <Paragraphs>103</Paragraphs>
  <Slides>112</Slides>
  <Notes>5</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112</vt:i4>
      </vt:variant>
    </vt:vector>
  </HeadingPairs>
  <TitlesOfParts>
    <vt:vector size="114" baseType="lpstr">
      <vt:lpstr>Tema di Office</vt:lpstr>
      <vt:lpstr>CorelDRAW</vt:lpstr>
      <vt:lpstr>Diapositiva 1</vt:lpstr>
      <vt:lpstr>Diapositiva 2</vt:lpstr>
      <vt:lpstr>Diapositiva 3</vt:lpstr>
      <vt:lpstr>Diapositiva 4</vt:lpstr>
      <vt:lpstr>FANS: FARMACI SINTOMATICI</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                                    COX 2 inibitori: domande e risposte (sito AIFA)  La rivalutazione del profilo di rischio ha riguardato tutti i farmaci contenenti i COX 2 inibitori attualmente autorizzati: Celecoxib, etoricoxib, valdecoxib e parecoxib.   4) Quali sono gli studi clinici che hanno evidenziato questo aumento del rischio cardiovascolare? Lo studio ACP (Adenoma Prevention with Celecoxib) condotto presso il National Cancer Institute (NCI) americano ha coinvolto 2400 pazienti, con una durata media di trattamento di 33 mesi e la somministrazione giornaliera di 400/800 mg di celecoxib. L'aumento di rischio sembra dipendere dal dosaggio, con un incremento di eventi cardiovascolari maggiori rispetto al placebo di 2,5 volte con la dose più bassa (400 mg) e di 3,4 con la dose più alta (800 mg).   Un secondo studio, simile per disegno, durata e follow-up, il Prevention Spontaneous Adenoma Polyps (PreSAP), che includeva 933 pazienti randomizzati trattati con celecoxib 400 mg una volta al giorno e 628 con placebo, non ha mostrato evidenze di un aumentato rischio di eventi gravi cardiovascolari.  La rivalutazione da parte del CHMP dei dati di questi studi clinici e delle altre evidenze scientifiche disponibili su questa classe di farmaci ha tuttavia evidenziato un aumentato rischio di eventi cardiovascolari per la classe dei COX 2 inibitori. I dati suggeriscono inoltre che la probabilità di insorgenza di un evento avverso cardiovascolare è associata alla durata e alla dose di trattamento.   5) Quali sono i provvedimenti intrapresi a livello europeo? La modifica del Riassunto delle caratteristiche del prodotto e del Foglio Illustrativo di tutti i farmaci contenenti i COX 2 inibitori con l'introduzione di nuove controindicazioni ed avvertenze per l'uso di questi medicinali   6) Quali sono le nuove controindicazioni? Tutti gli inibitori della COX 2 sono stati controindicati nei pazienti con malattia cardiaca o stroke. I farmaci contenenti etoricoxib sono stati controindicati anche nei pazienti con ipertensione (alta pressione sanguigna) nei quali la pressione arteriosa non è controllata   7) Quali sono le nuove avvertenze? Ai medici viene raccomandata una particolare attenzione nella prescrizione degli inibitori della COX 2 in pazienti con fattori di rischio cardiovascolare (ipertensione, ipercolesterolemia , diabete, abitudine al fumo) e in pazienti con vasculopatia periferica. Vista l'associazione tra rischio cardiovascolare ed esposizione agli inibitori della COX 2 , è inoltre raccomandata la prescrizione della dose efficace più bassa e una durata di trattamento il più breve possibile.  </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creator>Unknown Creator</dc:creator>
  <cp:lastModifiedBy>Zorzet</cp:lastModifiedBy>
  <cp:revision>42</cp:revision>
  <dcterms:created xsi:type="dcterms:W3CDTF">2016-08-26T12:06:36Z</dcterms:created>
  <dcterms:modified xsi:type="dcterms:W3CDTF">2016-11-29T14:45:23Z</dcterms:modified>
</cp:coreProperties>
</file>