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77" r:id="rId4"/>
    <p:sldId id="278" r:id="rId5"/>
    <p:sldId id="260" r:id="rId6"/>
    <p:sldId id="261" r:id="rId7"/>
    <p:sldId id="279" r:id="rId8"/>
    <p:sldId id="280" r:id="rId9"/>
    <p:sldId id="262" r:id="rId10"/>
    <p:sldId id="291" r:id="rId11"/>
    <p:sldId id="281" r:id="rId12"/>
    <p:sldId id="282" r:id="rId13"/>
    <p:sldId id="263" r:id="rId14"/>
    <p:sldId id="264" r:id="rId15"/>
    <p:sldId id="283" r:id="rId16"/>
    <p:sldId id="265" r:id="rId17"/>
    <p:sldId id="266" r:id="rId18"/>
    <p:sldId id="286" r:id="rId19"/>
    <p:sldId id="287" r:id="rId20"/>
    <p:sldId id="267" r:id="rId21"/>
    <p:sldId id="268" r:id="rId22"/>
    <p:sldId id="288" r:id="rId23"/>
    <p:sldId id="269" r:id="rId24"/>
    <p:sldId id="289" r:id="rId25"/>
    <p:sldId id="270" r:id="rId26"/>
    <p:sldId id="290" r:id="rId27"/>
    <p:sldId id="271" r:id="rId28"/>
    <p:sldId id="292" r:id="rId29"/>
    <p:sldId id="272" r:id="rId30"/>
    <p:sldId id="273" r:id="rId31"/>
    <p:sldId id="308" r:id="rId32"/>
    <p:sldId id="274" r:id="rId33"/>
    <p:sldId id="275" r:id="rId34"/>
    <p:sldId id="293" r:id="rId35"/>
    <p:sldId id="294" r:id="rId36"/>
    <p:sldId id="295" r:id="rId37"/>
    <p:sldId id="296" r:id="rId38"/>
    <p:sldId id="297" r:id="rId39"/>
    <p:sldId id="300" r:id="rId40"/>
    <p:sldId id="299" r:id="rId41"/>
    <p:sldId id="298" r:id="rId42"/>
    <p:sldId id="301" r:id="rId43"/>
    <p:sldId id="302" r:id="rId44"/>
    <p:sldId id="303" r:id="rId45"/>
    <p:sldId id="304" r:id="rId46"/>
    <p:sldId id="305" r:id="rId47"/>
    <p:sldId id="306" r:id="rId48"/>
    <p:sldId id="307" r:id="rId49"/>
    <p:sldId id="309" r:id="rId50"/>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2" d="100"/>
          <a:sy n="72" d="100"/>
        </p:scale>
        <p:origin x="447"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dirty="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11/29/2016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L’adattamento del diritto interno al diritto internazionale</a:t>
            </a:r>
            <a:endParaRPr lang="it-IT" dirty="0"/>
          </a:p>
        </p:txBody>
      </p:sp>
      <p:sp>
        <p:nvSpPr>
          <p:cNvPr id="3" name="Sottotitolo 2"/>
          <p:cNvSpPr>
            <a:spLocks noGrp="1"/>
          </p:cNvSpPr>
          <p:nvPr>
            <p:ph type="subTitle" idx="1"/>
          </p:nvPr>
        </p:nvSpPr>
        <p:spPr/>
        <p:txBody>
          <a:bodyPr>
            <a:normAutofit fontScale="92500" lnSpcReduction="20000"/>
          </a:bodyPr>
          <a:lstStyle/>
          <a:p>
            <a:r>
              <a:rPr lang="it-IT" dirty="0" smtClean="0"/>
              <a:t>I modelli teorici: monismo e dualismo. I procedimenti utilizzati (speciale, ordinario, misto). I presupposti dell’efficacia interna della consuetudine e dell’accordo. Le vicende della consuetudine nel diritto interno: garanzie e reazioni di rigetto. Le vicende dei trattati nel diritto interno: garanzie e reazioni di rigetto</a:t>
            </a:r>
            <a:endParaRPr lang="it-IT" dirty="0"/>
          </a:p>
        </p:txBody>
      </p:sp>
    </p:spTree>
    <p:extLst>
      <p:ext uri="{BB962C8B-B14F-4D97-AF65-F5344CB8AC3E}">
        <p14:creationId xmlns:p14="http://schemas.microsoft.com/office/powerpoint/2010/main" val="40653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modi del rinvio</a:t>
            </a:r>
            <a:endParaRPr lang="it-IT" dirty="0"/>
          </a:p>
        </p:txBody>
      </p:sp>
      <p:sp>
        <p:nvSpPr>
          <p:cNvPr id="3" name="Segnaposto contenuto 2"/>
          <p:cNvSpPr>
            <a:spLocks noGrp="1"/>
          </p:cNvSpPr>
          <p:nvPr>
            <p:ph idx="1"/>
          </p:nvPr>
        </p:nvSpPr>
        <p:spPr/>
        <p:txBody>
          <a:bodyPr>
            <a:normAutofit fontScale="77500" lnSpcReduction="20000"/>
          </a:bodyPr>
          <a:lstStyle/>
          <a:p>
            <a:r>
              <a:rPr lang="it-IT" dirty="0">
                <a:effectLst/>
              </a:rPr>
              <a:t>Nella sentenza n. 238 del 2014, </a:t>
            </a:r>
            <a:r>
              <a:rPr lang="it-IT" i="1" u="sng" dirty="0">
                <a:solidFill>
                  <a:srgbClr val="FF0000"/>
                </a:solidFill>
                <a:effectLst/>
              </a:rPr>
              <a:t>Bergamini Duilio e altri</a:t>
            </a:r>
            <a:r>
              <a:rPr lang="it-IT" dirty="0">
                <a:effectLst/>
              </a:rPr>
              <a:t>, </a:t>
            </a:r>
            <a:r>
              <a:rPr lang="it-IT" dirty="0" smtClean="0">
                <a:effectLst/>
              </a:rPr>
              <a:t>è stato affermato che la </a:t>
            </a:r>
            <a:r>
              <a:rPr lang="it-IT" dirty="0">
                <a:effectLst/>
              </a:rPr>
              <a:t>Corte non potrebbe </a:t>
            </a:r>
            <a:r>
              <a:rPr lang="it-IT" dirty="0" smtClean="0">
                <a:effectLst/>
              </a:rPr>
              <a:t>affermare la sua interpretazione della norma sulla immunit</a:t>
            </a:r>
            <a:r>
              <a:rPr lang="it-IT" dirty="0" smtClean="0">
                <a:effectLst/>
              </a:rPr>
              <a:t>à degli Stati dalla giurisdizione: si </a:t>
            </a:r>
            <a:r>
              <a:rPr lang="it-IT" dirty="0" smtClean="0">
                <a:effectLst/>
              </a:rPr>
              <a:t>tratta</a:t>
            </a:r>
            <a:r>
              <a:rPr lang="it-IT" dirty="0">
                <a:effectLst/>
              </a:rPr>
              <a:t>, infatti</a:t>
            </a:r>
            <a:r>
              <a:rPr lang="it-IT" dirty="0" smtClean="0">
                <a:effectLst/>
              </a:rPr>
              <a:t>, «</a:t>
            </a:r>
            <a:r>
              <a:rPr lang="it-IT" i="1" dirty="0" smtClean="0">
                <a:solidFill>
                  <a:srgbClr val="FF0000"/>
                </a:solidFill>
                <a:effectLst/>
              </a:rPr>
              <a:t>di </a:t>
            </a:r>
            <a:r>
              <a:rPr lang="it-IT" i="1" dirty="0">
                <a:solidFill>
                  <a:srgbClr val="FF0000"/>
                </a:solidFill>
                <a:effectLst/>
              </a:rPr>
              <a:t>una norma di diritto internazionale, dunque esterna all’ordinamento giuridico italiano, la cui applicazione da parte dell’amministrazione e/o del giudice, in virtù del rinvio operato nella specie dall’art. 10, primo comma, </a:t>
            </a:r>
            <a:r>
              <a:rPr lang="it-IT" i="1" dirty="0" err="1">
                <a:solidFill>
                  <a:srgbClr val="FF0000"/>
                </a:solidFill>
                <a:effectLst/>
              </a:rPr>
              <a:t>Cost</a:t>
            </a:r>
            <a:r>
              <a:rPr lang="it-IT" i="1" dirty="0">
                <a:solidFill>
                  <a:srgbClr val="FF0000"/>
                </a:solidFill>
                <a:effectLst/>
              </a:rPr>
              <a:t>., deve essere effettuata in base al principio di conformità</a:t>
            </a:r>
            <a:r>
              <a:rPr lang="it-IT" dirty="0">
                <a:effectLst/>
              </a:rPr>
              <a:t>, e cioè </a:t>
            </a:r>
            <a:r>
              <a:rPr lang="it-IT" i="1" dirty="0">
                <a:solidFill>
                  <a:srgbClr val="FF0000"/>
                </a:solidFill>
                <a:effectLst/>
              </a:rPr>
              <a:t>nell’osservanza dell’interpretazione che ne è data nell’ordinamento di origine, che è l’ordinamento </a:t>
            </a:r>
            <a:r>
              <a:rPr lang="it-IT" i="1" dirty="0" smtClean="0">
                <a:solidFill>
                  <a:srgbClr val="FF0000"/>
                </a:solidFill>
                <a:effectLst/>
              </a:rPr>
              <a:t>internazionale</a:t>
            </a:r>
            <a:r>
              <a:rPr lang="it-IT" dirty="0" smtClean="0">
                <a:effectLst/>
              </a:rPr>
              <a:t>»;</a:t>
            </a:r>
          </a:p>
          <a:p>
            <a:r>
              <a:rPr lang="it-IT" dirty="0" smtClean="0">
                <a:effectLst/>
              </a:rPr>
              <a:t>Ha aggiunto che «la </a:t>
            </a:r>
            <a:r>
              <a:rPr lang="it-IT" dirty="0">
                <a:effectLst/>
              </a:rPr>
              <a:t>norma che interessa è stata interpretata dalla CIG, precisamente in vista della definizione della controversia tra Germania ed Italia, avente ad oggetto la giurisdizione del giudice italiano su atti imputabili alla RFG»; precisando che «</a:t>
            </a:r>
            <a:r>
              <a:rPr lang="it-IT" i="1" dirty="0">
                <a:solidFill>
                  <a:srgbClr val="FF0000"/>
                </a:solidFill>
                <a:effectLst/>
              </a:rPr>
              <a:t>sul piano del diritto internazionale, l’interpretazione da parte della CIG della norma consuetudinaria sull’immunità degli Stati dalla giurisdizione civile degli altri Stati per atti ritenuti iure imperii è un’interpretazione particolarmente qualificata, che non consente</a:t>
            </a:r>
            <a:r>
              <a:rPr lang="it-IT" dirty="0">
                <a:effectLst/>
              </a:rPr>
              <a:t> un sindacato da parte di amministrazioni e/o giudici nazionali, ivi compresa questa Corte. Lo stesso principio è stato con chiarezza affermato già nelle sentenze n. 348 e n. 349 del 2007 con riguardo all’interpretazione delle norme della Convenzione europea dei diritti dell’uomo e delle libertà fondamentali (CEDU) resa dalla Corte di Strasburgo» (punto 3.1 del considerato in diritto</a:t>
            </a:r>
            <a:r>
              <a:rPr lang="it-IT" dirty="0" smtClean="0">
                <a:effectLst/>
              </a:rPr>
              <a:t>).</a:t>
            </a:r>
          </a:p>
          <a:p>
            <a:r>
              <a:rPr lang="it-IT" dirty="0" smtClean="0">
                <a:effectLst/>
              </a:rPr>
              <a:t>Il rinvio al diritto internazionale concerne il profilo ricostruttivo della norma e </a:t>
            </a:r>
            <a:r>
              <a:rPr lang="it-IT" u="sng" dirty="0" smtClean="0">
                <a:solidFill>
                  <a:srgbClr val="FF0000"/>
                </a:solidFill>
                <a:effectLst/>
              </a:rPr>
              <a:t>non è «incondizionato»</a:t>
            </a:r>
            <a:r>
              <a:rPr lang="it-IT" dirty="0" smtClean="0">
                <a:effectLst/>
              </a:rPr>
              <a:t>: </a:t>
            </a:r>
            <a:r>
              <a:rPr lang="it-IT" i="1" dirty="0" smtClean="0">
                <a:solidFill>
                  <a:srgbClr val="FF0000"/>
                </a:solidFill>
                <a:effectLst/>
              </a:rPr>
              <a:t>l’ingresso e l’applicazione della norma internazionale nell’ordine costituzionale italiano</a:t>
            </a:r>
            <a:r>
              <a:rPr lang="it-IT" dirty="0" smtClean="0">
                <a:effectLst/>
              </a:rPr>
              <a:t> sono possibili solo subordinatamente a un test di «compatibilità minima» con </a:t>
            </a:r>
            <a:r>
              <a:rPr lang="it-IT" dirty="0" smtClean="0">
                <a:solidFill>
                  <a:srgbClr val="FF0000"/>
                </a:solidFill>
                <a:effectLst/>
              </a:rPr>
              <a:t>i valori irrinunciabili del sistema italiano</a:t>
            </a:r>
            <a:r>
              <a:rPr lang="it-IT" dirty="0" smtClean="0">
                <a:effectLst/>
              </a:rPr>
              <a:t>, rispetto ai valori di cui l’ordine internazionale è espressione («bilanciamento») (v. infra, garanzie e reazioni di rigetto)</a:t>
            </a:r>
            <a:endParaRPr lang="it-IT" dirty="0"/>
          </a:p>
        </p:txBody>
      </p:sp>
    </p:spTree>
    <p:extLst>
      <p:ext uri="{BB962C8B-B14F-4D97-AF65-F5344CB8AC3E}">
        <p14:creationId xmlns:p14="http://schemas.microsoft.com/office/powerpoint/2010/main" val="363228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L’oggetto del rinvio</a:t>
            </a:r>
            <a:endParaRPr lang="it-IT" dirty="0"/>
          </a:p>
        </p:txBody>
      </p:sp>
      <p:sp>
        <p:nvSpPr>
          <p:cNvPr id="3" name="Segnaposto contenuto 2"/>
          <p:cNvSpPr>
            <a:spLocks noGrp="1"/>
          </p:cNvSpPr>
          <p:nvPr>
            <p:ph idx="1"/>
          </p:nvPr>
        </p:nvSpPr>
        <p:spPr/>
        <p:txBody>
          <a:bodyPr>
            <a:noAutofit/>
          </a:bodyPr>
          <a:lstStyle/>
          <a:p>
            <a:r>
              <a:rPr lang="it-IT" sz="1400" dirty="0">
                <a:effectLst/>
              </a:rPr>
              <a:t>b</a:t>
            </a:r>
            <a:r>
              <a:rPr lang="it-IT" sz="1400" dirty="0" smtClean="0">
                <a:effectLst/>
              </a:rPr>
              <a:t>) L’oggetto del rinvio: «</a:t>
            </a:r>
            <a:r>
              <a:rPr lang="it-IT" sz="1400" i="1" dirty="0" smtClean="0">
                <a:solidFill>
                  <a:srgbClr val="FF0000"/>
                </a:solidFill>
                <a:effectLst/>
              </a:rPr>
              <a:t>le norme internazionali generalmente riconosciute</a:t>
            </a:r>
            <a:r>
              <a:rPr lang="it-IT" sz="1400" dirty="0" smtClean="0">
                <a:effectLst/>
              </a:rPr>
              <a:t>»</a:t>
            </a:r>
          </a:p>
          <a:p>
            <a:r>
              <a:rPr lang="it-IT" sz="1400" dirty="0" smtClean="0">
                <a:effectLst/>
              </a:rPr>
              <a:t>Il tenore dell’art. 10 (1) indica che oggetto di rinvio sono </a:t>
            </a:r>
            <a:r>
              <a:rPr lang="it-IT" sz="1400" b="1" dirty="0" smtClean="0">
                <a:effectLst/>
              </a:rPr>
              <a:t>s</a:t>
            </a:r>
            <a:r>
              <a:rPr lang="it-IT" sz="1400" dirty="0" smtClean="0">
                <a:effectLst/>
              </a:rPr>
              <a:t>olo </a:t>
            </a:r>
            <a:r>
              <a:rPr lang="it-IT" sz="1400" dirty="0">
                <a:effectLst/>
              </a:rPr>
              <a:t>le norme internazionali </a:t>
            </a:r>
            <a:r>
              <a:rPr lang="it-IT" sz="1400" u="sng" dirty="0">
                <a:solidFill>
                  <a:srgbClr val="FF0000"/>
                </a:solidFill>
                <a:effectLst/>
              </a:rPr>
              <a:t>generalmente </a:t>
            </a:r>
            <a:r>
              <a:rPr lang="it-IT" sz="1400" u="sng" dirty="0" smtClean="0">
                <a:solidFill>
                  <a:srgbClr val="FF0000"/>
                </a:solidFill>
                <a:effectLst/>
              </a:rPr>
              <a:t>riconosciute</a:t>
            </a:r>
            <a:r>
              <a:rPr lang="it-IT" sz="1400" dirty="0" smtClean="0">
                <a:effectLst/>
              </a:rPr>
              <a:t>, ossia le consuetudini e i principi generali (a esclusione delle consuetudini </a:t>
            </a:r>
            <a:r>
              <a:rPr lang="it-IT" sz="1400" dirty="0" smtClean="0">
                <a:effectLst/>
              </a:rPr>
              <a:t>contestate ovvero </a:t>
            </a:r>
            <a:r>
              <a:rPr lang="it-IT" sz="1400" dirty="0">
                <a:effectLst/>
              </a:rPr>
              <a:t>oggetto di obiezioni </a:t>
            </a:r>
            <a:r>
              <a:rPr lang="it-IT" sz="1400" dirty="0" smtClean="0">
                <a:effectLst/>
              </a:rPr>
              <a:t>persistenti</a:t>
            </a:r>
            <a:r>
              <a:rPr lang="it-IT" sz="1400" dirty="0" smtClean="0">
                <a:effectLst/>
              </a:rPr>
              <a:t>); </a:t>
            </a:r>
            <a:r>
              <a:rPr lang="it-IT" sz="1400" dirty="0" smtClean="0">
                <a:effectLst/>
              </a:rPr>
              <a:t>comprese le consuetudini </a:t>
            </a:r>
            <a:r>
              <a:rPr lang="it-IT" sz="1400" dirty="0" smtClean="0">
                <a:effectLst/>
              </a:rPr>
              <a:t>«regionali o locali» e </a:t>
            </a:r>
            <a:r>
              <a:rPr lang="it-IT" sz="1400" dirty="0" smtClean="0">
                <a:effectLst/>
              </a:rPr>
              <a:t>il diritto internazionale «imperativo</a:t>
            </a:r>
            <a:r>
              <a:rPr lang="it-IT" sz="1400" dirty="0" smtClean="0">
                <a:effectLst/>
              </a:rPr>
              <a:t>» (o cogente).</a:t>
            </a:r>
            <a:endParaRPr lang="it-IT" sz="1400" dirty="0">
              <a:effectLst/>
            </a:endParaRPr>
          </a:p>
          <a:p>
            <a:r>
              <a:rPr lang="it-IT" sz="1400" dirty="0" smtClean="0">
                <a:effectLst/>
              </a:rPr>
              <a:t>i) La giurisprudenza costituzionale sembra </a:t>
            </a:r>
            <a:r>
              <a:rPr lang="it-IT" sz="1400" dirty="0" smtClean="0">
                <a:effectLst/>
              </a:rPr>
              <a:t>però </a:t>
            </a:r>
            <a:r>
              <a:rPr lang="it-IT" sz="1400" dirty="0" smtClean="0">
                <a:effectLst/>
              </a:rPr>
              <a:t>restrittivamente </a:t>
            </a:r>
            <a:r>
              <a:rPr lang="it-IT" sz="1400" dirty="0" smtClean="0">
                <a:effectLst/>
              </a:rPr>
              <a:t>orientata circa il riconoscimento delle </a:t>
            </a:r>
            <a:r>
              <a:rPr lang="it-IT" sz="1400" u="sng" dirty="0" smtClean="0">
                <a:solidFill>
                  <a:srgbClr val="FF0000"/>
                </a:solidFill>
                <a:effectLst/>
              </a:rPr>
              <a:t>consuetudini regionali</a:t>
            </a:r>
            <a:r>
              <a:rPr lang="it-IT" sz="1400" dirty="0" smtClean="0">
                <a:effectLst/>
              </a:rPr>
              <a:t> formatesi </a:t>
            </a:r>
            <a:r>
              <a:rPr lang="it-IT" sz="1400" dirty="0">
                <a:effectLst/>
              </a:rPr>
              <a:t>dalla prassi applicativa di convenzioni </a:t>
            </a:r>
            <a:r>
              <a:rPr lang="it-IT" sz="1400" dirty="0" smtClean="0">
                <a:effectLst/>
              </a:rPr>
              <a:t>regionali. </a:t>
            </a:r>
            <a:r>
              <a:rPr lang="it-IT" sz="1400" dirty="0">
                <a:effectLst/>
              </a:rPr>
              <a:t>All’origine dell’ordinanza </a:t>
            </a:r>
            <a:r>
              <a:rPr lang="it-IT" sz="1400" dirty="0" smtClean="0">
                <a:effectLst/>
              </a:rPr>
              <a:t>Corte </a:t>
            </a:r>
            <a:r>
              <a:rPr lang="it-IT" sz="1400" dirty="0" err="1" smtClean="0">
                <a:effectLst/>
              </a:rPr>
              <a:t>cost</a:t>
            </a:r>
            <a:r>
              <a:rPr lang="it-IT" sz="1400" dirty="0" smtClean="0">
                <a:effectLst/>
              </a:rPr>
              <a:t>. </a:t>
            </a:r>
            <a:r>
              <a:rPr lang="it-IT" sz="1400" u="sng" dirty="0">
                <a:effectLst/>
              </a:rPr>
              <a:t>n. 315 del 2002</a:t>
            </a:r>
            <a:r>
              <a:rPr lang="it-IT" sz="1400" dirty="0">
                <a:effectLst/>
              </a:rPr>
              <a:t> </a:t>
            </a:r>
            <a:r>
              <a:rPr lang="it-IT" sz="1400" dirty="0" smtClean="0">
                <a:effectLst/>
              </a:rPr>
              <a:t>il Tribunale di  </a:t>
            </a:r>
            <a:r>
              <a:rPr lang="it-IT" sz="1400" dirty="0">
                <a:effectLst/>
              </a:rPr>
              <a:t>Milano </a:t>
            </a:r>
            <a:r>
              <a:rPr lang="it-IT" sz="1400" dirty="0" smtClean="0">
                <a:effectLst/>
              </a:rPr>
              <a:t>aveva avanzato dubbi di </a:t>
            </a:r>
            <a:r>
              <a:rPr lang="it-IT" sz="1400" dirty="0" smtClean="0">
                <a:effectLst/>
              </a:rPr>
              <a:t>incostituzionalità </a:t>
            </a:r>
            <a:r>
              <a:rPr lang="it-IT" sz="1400" dirty="0" smtClean="0">
                <a:effectLst/>
              </a:rPr>
              <a:t>della </a:t>
            </a:r>
            <a:r>
              <a:rPr lang="it-IT" sz="1400" dirty="0">
                <a:effectLst/>
              </a:rPr>
              <a:t>l. </a:t>
            </a:r>
            <a:r>
              <a:rPr lang="it-IT" sz="1400" dirty="0" smtClean="0">
                <a:effectLst/>
              </a:rPr>
              <a:t>367/2001 (che </a:t>
            </a:r>
            <a:r>
              <a:rPr lang="it-IT" sz="1400" dirty="0">
                <a:effectLst/>
              </a:rPr>
              <a:t>prevede l’inutilizzabilità degli atti compiuti dalle autorità straniere su rogatoria se non a condizione del rispetto di rigorosi requisiti </a:t>
            </a:r>
            <a:r>
              <a:rPr lang="it-IT" sz="1400" dirty="0" smtClean="0">
                <a:effectLst/>
              </a:rPr>
              <a:t>formali: autenticazione </a:t>
            </a:r>
            <a:r>
              <a:rPr lang="it-IT" sz="1400" dirty="0">
                <a:effectLst/>
              </a:rPr>
              <a:t>ecc.), </a:t>
            </a:r>
            <a:r>
              <a:rPr lang="it-IT" sz="1400" dirty="0" smtClean="0">
                <a:effectLst/>
              </a:rPr>
              <a:t>per conflitto con </a:t>
            </a:r>
            <a:r>
              <a:rPr lang="it-IT" sz="1400" dirty="0">
                <a:effectLst/>
              </a:rPr>
              <a:t>una </a:t>
            </a:r>
            <a:r>
              <a:rPr lang="it-IT" sz="1400" dirty="0" smtClean="0">
                <a:effectLst/>
              </a:rPr>
              <a:t>consuetudine </a:t>
            </a:r>
            <a:r>
              <a:rPr lang="it-IT" sz="1400" dirty="0">
                <a:effectLst/>
              </a:rPr>
              <a:t>regionale formatasi a partire dalla Convenzione di Strasburgo del 1957 che ne avrebbe modificato il disposto in senso permissivo, e </a:t>
            </a:r>
            <a:r>
              <a:rPr lang="it-IT" sz="1400" dirty="0" smtClean="0">
                <a:effectLst/>
              </a:rPr>
              <a:t>che avrebbe proibito allo </a:t>
            </a:r>
            <a:r>
              <a:rPr lang="it-IT" sz="1400" dirty="0">
                <a:effectLst/>
              </a:rPr>
              <a:t>Stato </a:t>
            </a:r>
            <a:r>
              <a:rPr lang="it-IT" sz="1400" dirty="0" smtClean="0">
                <a:effectLst/>
              </a:rPr>
              <a:t>italiano richiedente </a:t>
            </a:r>
            <a:r>
              <a:rPr lang="it-IT" sz="1400" dirty="0">
                <a:effectLst/>
              </a:rPr>
              <a:t>di subordinare </a:t>
            </a:r>
            <a:r>
              <a:rPr lang="it-IT" sz="1400" dirty="0" smtClean="0">
                <a:effectLst/>
              </a:rPr>
              <a:t>l’acquisizione (nel processo penale) </a:t>
            </a:r>
            <a:r>
              <a:rPr lang="it-IT" sz="1400" dirty="0">
                <a:effectLst/>
              </a:rPr>
              <a:t>degli atti ottenuti per rogatoria a gravose formalità stabilite dal testo della norma o a formalità ulteriori. </a:t>
            </a:r>
            <a:r>
              <a:rPr lang="it-IT" sz="1400" dirty="0">
                <a:effectLst/>
              </a:rPr>
              <a:t>La Corte </a:t>
            </a:r>
            <a:r>
              <a:rPr lang="it-IT" sz="1400" dirty="0" err="1">
                <a:effectLst/>
              </a:rPr>
              <a:t>cost</a:t>
            </a:r>
            <a:r>
              <a:rPr lang="it-IT" sz="1400" dirty="0">
                <a:effectLst/>
              </a:rPr>
              <a:t>. </a:t>
            </a:r>
            <a:r>
              <a:rPr lang="it-IT" sz="1400" dirty="0" smtClean="0">
                <a:effectLst/>
              </a:rPr>
              <a:t>ha </a:t>
            </a:r>
            <a:r>
              <a:rPr lang="it-IT" sz="1400" dirty="0">
                <a:effectLst/>
              </a:rPr>
              <a:t>invece escluso la rilevanza costituzionale del contrasto tra la </a:t>
            </a:r>
            <a:r>
              <a:rPr lang="it-IT" sz="1400" dirty="0" smtClean="0">
                <a:effectLst/>
              </a:rPr>
              <a:t>legge e l’art</a:t>
            </a:r>
            <a:r>
              <a:rPr lang="it-IT" sz="1400" dirty="0">
                <a:effectLst/>
              </a:rPr>
              <a:t>. 10.1. </a:t>
            </a:r>
            <a:r>
              <a:rPr lang="it-IT" sz="1400" dirty="0" err="1">
                <a:effectLst/>
              </a:rPr>
              <a:t>Cost</a:t>
            </a:r>
            <a:r>
              <a:rPr lang="it-IT" sz="1400" dirty="0">
                <a:effectLst/>
              </a:rPr>
              <a:t>., situando la soluzione del problema sul piano dell’interpretazione della legge </a:t>
            </a:r>
            <a:r>
              <a:rPr lang="it-IT" sz="1400" dirty="0" smtClean="0">
                <a:effectLst/>
              </a:rPr>
              <a:t>in </a:t>
            </a:r>
            <a:r>
              <a:rPr lang="it-IT" sz="1400" dirty="0">
                <a:effectLst/>
              </a:rPr>
              <a:t>conformità alla Convenzione di Strasburgo (→vedi </a:t>
            </a:r>
            <a:r>
              <a:rPr lang="it-IT" sz="1400" u="sng" dirty="0">
                <a:effectLst/>
              </a:rPr>
              <a:t>interpretazione </a:t>
            </a:r>
            <a:r>
              <a:rPr lang="it-IT" sz="1400" u="sng" dirty="0" smtClean="0">
                <a:effectLst/>
              </a:rPr>
              <a:t>conforme</a:t>
            </a:r>
            <a:r>
              <a:rPr lang="it-IT" sz="1400" dirty="0" smtClean="0">
                <a:effectLst/>
              </a:rPr>
              <a:t>) (v. anche ordinanze</a:t>
            </a:r>
            <a:r>
              <a:rPr lang="it-IT" sz="1400" dirty="0" smtClean="0">
                <a:effectLst/>
              </a:rPr>
              <a:t> </a:t>
            </a:r>
            <a:r>
              <a:rPr lang="it-IT" sz="1400" u="sng" dirty="0">
                <a:effectLst/>
              </a:rPr>
              <a:t>n. 68 del 2003</a:t>
            </a:r>
            <a:r>
              <a:rPr lang="it-IT" sz="1400" dirty="0">
                <a:effectLst/>
              </a:rPr>
              <a:t> e </a:t>
            </a:r>
            <a:r>
              <a:rPr lang="it-IT" sz="1400" u="sng" dirty="0">
                <a:effectLst/>
              </a:rPr>
              <a:t>n. 78 del 2004</a:t>
            </a:r>
            <a:r>
              <a:rPr lang="it-IT" sz="1400" dirty="0" smtClean="0">
                <a:effectLst/>
              </a:rPr>
              <a:t>).</a:t>
            </a:r>
            <a:endParaRPr lang="it-IT" sz="1400" dirty="0">
              <a:effectLst/>
            </a:endParaRPr>
          </a:p>
          <a:p>
            <a:r>
              <a:rPr lang="it-IT" sz="1400" dirty="0" smtClean="0"/>
              <a:t>ii) La giurisprudenza costituzionale, prima della riforma, ha inteso restrittivamente il rinvio dell’art. 10 (1) per quanto concerne le </a:t>
            </a:r>
            <a:r>
              <a:rPr lang="it-IT" sz="1400" u="sng" dirty="0" smtClean="0">
                <a:solidFill>
                  <a:srgbClr val="FF0000"/>
                </a:solidFill>
              </a:rPr>
              <a:t>norme consuetudinarie c.d. strumentali</a:t>
            </a:r>
            <a:r>
              <a:rPr lang="it-IT" sz="1400" dirty="0" smtClean="0"/>
              <a:t>. </a:t>
            </a:r>
            <a:r>
              <a:rPr lang="it-IT" sz="1400" dirty="0">
                <a:effectLst/>
              </a:rPr>
              <a:t>Ha affermato che il richiamo costituzionale concerne le</a:t>
            </a:r>
            <a:r>
              <a:rPr lang="it-IT" sz="1400" b="1" dirty="0">
                <a:effectLst/>
              </a:rPr>
              <a:t> </a:t>
            </a:r>
            <a:r>
              <a:rPr lang="it-IT" sz="1400" b="1" i="1" dirty="0">
                <a:solidFill>
                  <a:srgbClr val="FF0000"/>
                </a:solidFill>
                <a:effectLst/>
              </a:rPr>
              <a:t>norme consuetudinarie materiali</a:t>
            </a:r>
            <a:r>
              <a:rPr lang="it-IT" sz="1400" dirty="0">
                <a:effectLst/>
              </a:rPr>
              <a:t>. </a:t>
            </a:r>
          </a:p>
        </p:txBody>
      </p:sp>
    </p:spTree>
    <p:extLst>
      <p:ext uri="{BB962C8B-B14F-4D97-AF65-F5344CB8AC3E}">
        <p14:creationId xmlns:p14="http://schemas.microsoft.com/office/powerpoint/2010/main" val="260364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Carattere «selettivo» del rinvio?</a:t>
            </a:r>
            <a:endParaRPr lang="it-IT" dirty="0"/>
          </a:p>
        </p:txBody>
      </p:sp>
      <p:sp>
        <p:nvSpPr>
          <p:cNvPr id="3" name="Segnaposto contenuto 2"/>
          <p:cNvSpPr>
            <a:spLocks noGrp="1"/>
          </p:cNvSpPr>
          <p:nvPr>
            <p:ph idx="1"/>
          </p:nvPr>
        </p:nvSpPr>
        <p:spPr/>
        <p:txBody>
          <a:bodyPr>
            <a:normAutofit fontScale="70000" lnSpcReduction="20000"/>
          </a:bodyPr>
          <a:lstStyle/>
          <a:p>
            <a:r>
              <a:rPr lang="it-IT" sz="2100" dirty="0" smtClean="0">
                <a:effectLst/>
              </a:rPr>
              <a:t>L’esclusione </a:t>
            </a:r>
            <a:r>
              <a:rPr lang="it-IT" sz="2100" dirty="0" smtClean="0">
                <a:effectLst/>
              </a:rPr>
              <a:t>delle norme consuetudinarie </a:t>
            </a:r>
            <a:r>
              <a:rPr lang="it-IT" sz="2100" i="1" dirty="0" smtClean="0">
                <a:solidFill>
                  <a:srgbClr val="FF0000"/>
                </a:solidFill>
                <a:effectLst/>
              </a:rPr>
              <a:t>strumentali</a:t>
            </a:r>
            <a:r>
              <a:rPr lang="it-IT" sz="2100" dirty="0" smtClean="0">
                <a:effectLst/>
              </a:rPr>
              <a:t> (diritto dei trattati, della responsabilità, ecc.) si giustifica perché, in caso contrario, il </a:t>
            </a:r>
            <a:r>
              <a:rPr lang="it-IT" sz="2100" dirty="0">
                <a:effectLst/>
              </a:rPr>
              <a:t>principio </a:t>
            </a:r>
            <a:r>
              <a:rPr lang="it-IT" sz="2100" dirty="0" smtClean="0">
                <a:effectLst/>
              </a:rPr>
              <a:t>consuetudinario del </a:t>
            </a:r>
            <a:r>
              <a:rPr lang="it-IT" sz="2100" i="1" dirty="0" err="1" smtClean="0">
                <a:effectLst/>
              </a:rPr>
              <a:t>pacta</a:t>
            </a:r>
            <a:r>
              <a:rPr lang="it-IT" sz="2100" i="1" dirty="0" smtClean="0">
                <a:effectLst/>
              </a:rPr>
              <a:t> </a:t>
            </a:r>
            <a:r>
              <a:rPr lang="it-IT" sz="2100" i="1" dirty="0" err="1">
                <a:effectLst/>
              </a:rPr>
              <a:t>sunt</a:t>
            </a:r>
            <a:r>
              <a:rPr lang="it-IT" sz="2100" i="1" dirty="0">
                <a:effectLst/>
              </a:rPr>
              <a:t> </a:t>
            </a:r>
            <a:r>
              <a:rPr lang="it-IT" sz="2100" i="1" dirty="0" err="1">
                <a:effectLst/>
              </a:rPr>
              <a:t>servanda</a:t>
            </a:r>
            <a:r>
              <a:rPr lang="it-IT" sz="2100" dirty="0">
                <a:effectLst/>
              </a:rPr>
              <a:t> (art. 26 Convenzione di Vienna sul diritto dei trattati del 1969</a:t>
            </a:r>
            <a:r>
              <a:rPr lang="it-IT" sz="2100" dirty="0" smtClean="0">
                <a:effectLst/>
              </a:rPr>
              <a:t>), immesso dall’art. 10 (1) </a:t>
            </a:r>
            <a:r>
              <a:rPr lang="it-IT" sz="2100" dirty="0" smtClean="0">
                <a:effectLst/>
              </a:rPr>
              <a:t>finirebbe per attribuire </a:t>
            </a:r>
            <a:r>
              <a:rPr lang="it-IT" sz="2100" dirty="0" smtClean="0">
                <a:effectLst/>
              </a:rPr>
              <a:t>garanzia </a:t>
            </a:r>
            <a:r>
              <a:rPr lang="it-IT" sz="2100" dirty="0" smtClean="0">
                <a:effectLst/>
              </a:rPr>
              <a:t>o copertura costituzionale ai </a:t>
            </a:r>
            <a:r>
              <a:rPr lang="it-IT" sz="2100" u="sng" dirty="0">
                <a:solidFill>
                  <a:srgbClr val="FF0000"/>
                </a:solidFill>
                <a:effectLst/>
              </a:rPr>
              <a:t>trattati</a:t>
            </a:r>
            <a:r>
              <a:rPr lang="it-IT" sz="2100" dirty="0">
                <a:effectLst/>
              </a:rPr>
              <a:t> internazionali stipulati (</a:t>
            </a:r>
            <a:r>
              <a:rPr lang="it-IT" sz="2100" dirty="0" smtClean="0">
                <a:effectLst/>
              </a:rPr>
              <a:t>o </a:t>
            </a:r>
            <a:r>
              <a:rPr lang="it-IT" sz="2100" dirty="0" smtClean="0">
                <a:effectLst/>
              </a:rPr>
              <a:t>recepiti</a:t>
            </a:r>
            <a:r>
              <a:rPr lang="it-IT" sz="2100" dirty="0">
                <a:effectLst/>
              </a:rPr>
              <a:t>: </a:t>
            </a:r>
            <a:r>
              <a:rPr lang="it-IT" sz="2100" i="1" dirty="0" err="1">
                <a:effectLst/>
              </a:rPr>
              <a:t>pacta</a:t>
            </a:r>
            <a:r>
              <a:rPr lang="it-IT" sz="2100" i="1" dirty="0">
                <a:effectLst/>
              </a:rPr>
              <a:t> </a:t>
            </a:r>
            <a:r>
              <a:rPr lang="it-IT" sz="2100" i="1" dirty="0" err="1">
                <a:effectLst/>
              </a:rPr>
              <a:t>recepta</a:t>
            </a:r>
            <a:r>
              <a:rPr lang="it-IT" sz="2100" i="1" dirty="0">
                <a:effectLst/>
              </a:rPr>
              <a:t> </a:t>
            </a:r>
            <a:r>
              <a:rPr lang="it-IT" sz="2100" i="1" dirty="0" err="1">
                <a:effectLst/>
              </a:rPr>
              <a:t>sunt</a:t>
            </a:r>
            <a:r>
              <a:rPr lang="it-IT" sz="2100" i="1" dirty="0">
                <a:effectLst/>
              </a:rPr>
              <a:t> </a:t>
            </a:r>
            <a:r>
              <a:rPr lang="it-IT" sz="2100" i="1" dirty="0" err="1">
                <a:effectLst/>
              </a:rPr>
              <a:t>servanda</a:t>
            </a:r>
            <a:r>
              <a:rPr lang="it-IT" sz="2100" dirty="0">
                <a:effectLst/>
              </a:rPr>
              <a:t>) dallo </a:t>
            </a:r>
            <a:r>
              <a:rPr lang="it-IT" sz="2100" dirty="0" smtClean="0">
                <a:effectLst/>
              </a:rPr>
              <a:t>Stato. </a:t>
            </a:r>
            <a:r>
              <a:rPr lang="it-IT" sz="2100" dirty="0" smtClean="0">
                <a:effectLst/>
              </a:rPr>
              <a:t>L’art. </a:t>
            </a:r>
            <a:r>
              <a:rPr lang="it-IT" sz="2100" dirty="0" smtClean="0">
                <a:effectLst/>
              </a:rPr>
              <a:t>10 (1) attribuirebbe cioè una garanzia costituzionale indiretta ai trattati (infra, Le vicende della consuetudine nel diritto interno)</a:t>
            </a:r>
            <a:r>
              <a:rPr lang="it-IT" sz="2100" dirty="0" smtClean="0">
                <a:effectLst/>
              </a:rPr>
              <a:t> </a:t>
            </a:r>
            <a:endParaRPr lang="it-IT" sz="2100" dirty="0" smtClean="0">
              <a:effectLst/>
            </a:endParaRPr>
          </a:p>
          <a:p>
            <a:r>
              <a:rPr lang="it-IT" sz="2100" dirty="0" smtClean="0">
                <a:effectLst/>
              </a:rPr>
              <a:t>Rigettando detta tesi dottrinale </a:t>
            </a:r>
            <a:r>
              <a:rPr lang="it-IT" sz="2100" dirty="0">
                <a:effectLst/>
              </a:rPr>
              <a:t>(</a:t>
            </a:r>
            <a:r>
              <a:rPr lang="it-IT" sz="2100" dirty="0" smtClean="0">
                <a:effectLst/>
              </a:rPr>
              <a:t>Quadri, </a:t>
            </a:r>
            <a:r>
              <a:rPr lang="it-IT" sz="2100" dirty="0">
                <a:effectLst/>
              </a:rPr>
              <a:t>Biscottini), </a:t>
            </a:r>
            <a:r>
              <a:rPr lang="it-IT" sz="2100" dirty="0" smtClean="0">
                <a:effectLst/>
              </a:rPr>
              <a:t>la Corte sancito che solo le norme generali che dettano «regole materiali di comportamento» (immunità, ad esempio) sono incluse nell’art. 10 (1), traendo argomento dai lavori preparatori (v</a:t>
            </a:r>
            <a:r>
              <a:rPr lang="it-IT" sz="2100" dirty="0">
                <a:effectLst/>
              </a:rPr>
              <a:t>. </a:t>
            </a:r>
            <a:r>
              <a:rPr lang="it-IT" sz="2100" dirty="0" smtClean="0">
                <a:effectLst/>
              </a:rPr>
              <a:t>Co</a:t>
            </a:r>
            <a:r>
              <a:rPr lang="it-IT" sz="2100" dirty="0" smtClean="0">
                <a:effectLst/>
              </a:rPr>
              <a:t>rte </a:t>
            </a:r>
            <a:r>
              <a:rPr lang="it-IT" sz="2100" dirty="0">
                <a:effectLst/>
              </a:rPr>
              <a:t>costituzionale, </a:t>
            </a:r>
            <a:r>
              <a:rPr lang="it-IT" sz="2100" u="sng" dirty="0">
                <a:effectLst/>
              </a:rPr>
              <a:t>n. 323 del </a:t>
            </a:r>
            <a:r>
              <a:rPr lang="it-IT" sz="2100" u="sng" dirty="0" smtClean="0">
                <a:effectLst/>
              </a:rPr>
              <a:t>1989</a:t>
            </a:r>
            <a:r>
              <a:rPr lang="it-IT" sz="2100" dirty="0" smtClean="0">
                <a:effectLst/>
              </a:rPr>
              <a:t>, secondo cui i </a:t>
            </a:r>
            <a:r>
              <a:rPr lang="it-IT" sz="2100" dirty="0">
                <a:effectLst/>
              </a:rPr>
              <a:t>trattati, ancorché a portata </a:t>
            </a:r>
            <a:r>
              <a:rPr lang="it-IT" sz="2100" dirty="0" smtClean="0">
                <a:effectLst/>
              </a:rPr>
              <a:t>generale, sono estranei alla sfera d’efficacia dell’art. 10 (1); Corte </a:t>
            </a:r>
            <a:r>
              <a:rPr lang="it-IT" sz="2100" dirty="0" err="1" smtClean="0">
                <a:effectLst/>
              </a:rPr>
              <a:t>cost</a:t>
            </a:r>
            <a:r>
              <a:rPr lang="it-IT" sz="2100" dirty="0" smtClean="0">
                <a:effectLst/>
              </a:rPr>
              <a:t>. </a:t>
            </a:r>
            <a:r>
              <a:rPr lang="it-IT" sz="2100" u="sng" dirty="0" smtClean="0">
                <a:effectLst/>
              </a:rPr>
              <a:t>n. </a:t>
            </a:r>
            <a:r>
              <a:rPr lang="it-IT" sz="2100" u="sng" dirty="0">
                <a:effectLst/>
              </a:rPr>
              <a:t>348 del 2007</a:t>
            </a:r>
            <a:r>
              <a:rPr lang="it-IT" sz="2100" dirty="0">
                <a:effectLst/>
              </a:rPr>
              <a:t> secondo cui </a:t>
            </a:r>
            <a:r>
              <a:rPr lang="it-IT" sz="2100" dirty="0" smtClean="0">
                <a:effectLst/>
              </a:rPr>
              <a:t>deve riconoscersi «l'esclusione </a:t>
            </a:r>
            <a:r>
              <a:rPr lang="it-IT" sz="2100" dirty="0">
                <a:effectLst/>
              </a:rPr>
              <a:t>delle norme CEDU, in quanto norme pattizie, dall'ambito di operatività dell'art. 10, primo comma, </a:t>
            </a:r>
            <a:r>
              <a:rPr lang="it-IT" sz="2100" dirty="0" err="1">
                <a:effectLst/>
              </a:rPr>
              <a:t>Cost</a:t>
            </a:r>
            <a:r>
              <a:rPr lang="it-IT" sz="2100" dirty="0">
                <a:effectLst/>
              </a:rPr>
              <a:t>., in conformità alla costante giurisprudenza di questa Corte sul punto. La citata disposizione costituzionale, con l'espressione «norme del diritto internazionale generalmente riconosciute», si riferisce soltanto alle norme consuetudinarie e dispone l'adattamento automatico, rispetto alle stesse, dell'ordinamento giuridico italiano. Le norme pattizie, ancorché generali, contenute in trattati internazionali bilaterali o multilaterali, esulano pertanto dalla portata normativa del suddetto art. 10. Di questa categoria fa parte la CEDU, con la conseguente «impossibilità di assumere le relative norme quali parametri del giudizio di legittimità costituzionale, di per sé sole</a:t>
            </a:r>
            <a:r>
              <a:rPr lang="it-IT" sz="2100" dirty="0" smtClean="0">
                <a:effectLst/>
              </a:rPr>
              <a:t>» (punto 3.4</a:t>
            </a:r>
            <a:r>
              <a:rPr lang="it-IT" sz="2100" dirty="0" smtClean="0">
                <a:effectLst/>
              </a:rPr>
              <a:t>)).</a:t>
            </a:r>
            <a:endParaRPr lang="it-IT" sz="2100" dirty="0">
              <a:effectLst/>
            </a:endParaRPr>
          </a:p>
          <a:p>
            <a:r>
              <a:rPr lang="it-IT" sz="2100" dirty="0" smtClean="0">
                <a:effectLst/>
              </a:rPr>
              <a:t>iii) Il rinvio ex art. 10 (1) </a:t>
            </a:r>
            <a:r>
              <a:rPr lang="it-IT" sz="2100" dirty="0" smtClean="0">
                <a:effectLst/>
              </a:rPr>
              <a:t>è insufficiente a completare l’adattamento nel </a:t>
            </a:r>
            <a:r>
              <a:rPr lang="it-IT" sz="2100" dirty="0" smtClean="0">
                <a:effectLst/>
              </a:rPr>
              <a:t>caso </a:t>
            </a:r>
            <a:r>
              <a:rPr lang="it-IT" sz="2100" dirty="0" smtClean="0">
                <a:effectLst/>
              </a:rPr>
              <a:t>di </a:t>
            </a:r>
            <a:r>
              <a:rPr lang="it-IT" sz="2100" dirty="0" smtClean="0">
                <a:effectLst/>
              </a:rPr>
              <a:t>norme consuetudinarie a) incomplete o b) che pongono facoltà. Deve in tal caso intervenire una normativa interna di «specificazione» (</a:t>
            </a:r>
            <a:r>
              <a:rPr lang="it-IT" sz="2100" dirty="0" smtClean="0">
                <a:solidFill>
                  <a:srgbClr val="FF0000"/>
                </a:solidFill>
                <a:effectLst/>
              </a:rPr>
              <a:t>procedimento ordinario</a:t>
            </a:r>
            <a:r>
              <a:rPr lang="it-IT" sz="2100" dirty="0" smtClean="0">
                <a:effectLst/>
              </a:rPr>
              <a:t>). </a:t>
            </a:r>
            <a:endParaRPr lang="it-IT" sz="2100" dirty="0">
              <a:effectLst/>
            </a:endParaRPr>
          </a:p>
          <a:p>
            <a:endParaRPr lang="it-IT" dirty="0"/>
          </a:p>
        </p:txBody>
      </p:sp>
    </p:spTree>
    <p:extLst>
      <p:ext uri="{BB962C8B-B14F-4D97-AF65-F5344CB8AC3E}">
        <p14:creationId xmlns:p14="http://schemas.microsoft.com/office/powerpoint/2010/main" val="77158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L’efficacia delle norme consuetudinarie c.d. «non auto-applicative»</a:t>
            </a:r>
            <a:endParaRPr lang="it-IT" dirty="0"/>
          </a:p>
        </p:txBody>
      </p:sp>
      <p:sp>
        <p:nvSpPr>
          <p:cNvPr id="3" name="Segnaposto contenuto 2"/>
          <p:cNvSpPr>
            <a:spLocks noGrp="1"/>
          </p:cNvSpPr>
          <p:nvPr>
            <p:ph idx="1"/>
          </p:nvPr>
        </p:nvSpPr>
        <p:spPr/>
        <p:txBody>
          <a:bodyPr>
            <a:normAutofit fontScale="77500" lnSpcReduction="20000"/>
          </a:bodyPr>
          <a:lstStyle/>
          <a:p>
            <a:r>
              <a:rPr lang="it-IT" dirty="0">
                <a:effectLst/>
              </a:rPr>
              <a:t>Esempio di norma consuetudinaria non automaticamente operativa. </a:t>
            </a:r>
            <a:r>
              <a:rPr lang="it-IT" dirty="0" smtClean="0">
                <a:effectLst/>
              </a:rPr>
              <a:t>Il </a:t>
            </a:r>
            <a:r>
              <a:rPr lang="it-IT" dirty="0">
                <a:effectLst/>
              </a:rPr>
              <a:t>diritto internazionale del mare (consuetudinario; codificato dalla Convenzione delle Nazioni Unite sul diritto del mare, 10.12.1982), prevede, agli art. 5 e 7, due metodi alternativi per il calcolo della linea di base del mare territoriale – la linea costiera a partire dalla quale le 12 miglia marine del mare territoriale sono calcolate: </a:t>
            </a:r>
            <a:r>
              <a:rPr lang="it-IT" i="1" dirty="0">
                <a:effectLst/>
              </a:rPr>
              <a:t>la linea di bassa marea o il sistema delle linee rette</a:t>
            </a:r>
            <a:r>
              <a:rPr lang="it-IT" dirty="0">
                <a:effectLst/>
              </a:rPr>
              <a:t>.</a:t>
            </a:r>
          </a:p>
          <a:p>
            <a:r>
              <a:rPr lang="it-IT" dirty="0">
                <a:effectLst/>
              </a:rPr>
              <a:t>L’art. 2 del codice della navigazione (regio decreto n. 327 del 30.3.1942) stabilisce quanto segue</a:t>
            </a:r>
            <a:r>
              <a:rPr lang="it-IT" dirty="0" smtClean="0">
                <a:effectLst/>
              </a:rPr>
              <a:t>: «</a:t>
            </a:r>
            <a:r>
              <a:rPr lang="it-IT" dirty="0">
                <a:effectLst/>
              </a:rPr>
              <a:t>Mare territoriale. Sono soggetti alla sovranità dello Stato i golfi, i seni e le baie, le cui coste fanno parte del territorio della Repubblica, quando la distanza fra i punti estremi dell'apertura del golfo, del seno o della baia non supera le ventiquattro miglia marine. Se tale distanza è superiore a ventiquattro miglia marine, è soggetta alla sovranità dello Stato la porzione del golfo, del seno o della baia compresa entro la linea retta tirata tra i due punti più foranei distanti tra loro ventiquattro miglia marine. </a:t>
            </a:r>
            <a:r>
              <a:rPr lang="it-IT" dirty="0" smtClean="0">
                <a:effectLst/>
              </a:rPr>
              <a:t># E</a:t>
            </a:r>
            <a:r>
              <a:rPr lang="it-IT" dirty="0">
                <a:effectLst/>
              </a:rPr>
              <a:t>' soggetta altresì alla sovranità dello Stato la zona di mare dell'estensione di dodici miglia marine lungo le coste continentali ed insulari della Repubblica e lungo le linee rette congiungenti i punti estremi indicati nel comma precedente. </a:t>
            </a:r>
            <a:r>
              <a:rPr lang="it-IT" i="1" dirty="0">
                <a:effectLst/>
              </a:rPr>
              <a:t>Tale estensione su misura dalla linea costiera segnata dalla bassa marea</a:t>
            </a:r>
            <a:r>
              <a:rPr lang="it-IT" dirty="0" smtClean="0">
                <a:effectLst/>
              </a:rPr>
              <a:t>. # Sono </a:t>
            </a:r>
            <a:r>
              <a:rPr lang="it-IT" dirty="0">
                <a:effectLst/>
              </a:rPr>
              <a:t>salve le diverse disposizioni che siano stabilite per determinati effetti da leggi o regolamenti ovvero da convenzioni internazionali</a:t>
            </a:r>
            <a:r>
              <a:rPr lang="it-IT" dirty="0" smtClean="0">
                <a:effectLst/>
              </a:rPr>
              <a:t>».</a:t>
            </a:r>
          </a:p>
          <a:p>
            <a:r>
              <a:rPr lang="it-IT" dirty="0" smtClean="0">
                <a:effectLst/>
              </a:rPr>
              <a:t>Analoga insufficienza del rinvio deve affermarsi per le </a:t>
            </a:r>
            <a:r>
              <a:rPr lang="it-IT" dirty="0" smtClean="0">
                <a:solidFill>
                  <a:srgbClr val="FF0000"/>
                </a:solidFill>
                <a:effectLst/>
              </a:rPr>
              <a:t>norme consuetudinarie «facoltizzanti» di natura penale</a:t>
            </a:r>
            <a:r>
              <a:rPr lang="it-IT" dirty="0" smtClean="0">
                <a:effectLst/>
              </a:rPr>
              <a:t>, </a:t>
            </a:r>
            <a:r>
              <a:rPr lang="it-IT" dirty="0" smtClean="0">
                <a:effectLst/>
              </a:rPr>
              <a:t>fra le quali </a:t>
            </a:r>
            <a:r>
              <a:rPr lang="it-IT" dirty="0" smtClean="0">
                <a:effectLst/>
              </a:rPr>
              <a:t>la consuetudine che consente l’esercizio </a:t>
            </a:r>
            <a:r>
              <a:rPr lang="it-IT" dirty="0">
                <a:effectLst/>
              </a:rPr>
              <a:t>della </a:t>
            </a:r>
            <a:r>
              <a:rPr lang="it-IT" dirty="0" smtClean="0">
                <a:effectLst/>
              </a:rPr>
              <a:t>«giurisdizione statale universale» </a:t>
            </a:r>
            <a:r>
              <a:rPr lang="it-IT" dirty="0" smtClean="0">
                <a:effectLst/>
              </a:rPr>
              <a:t>per reprimere </a:t>
            </a:r>
            <a:r>
              <a:rPr lang="it-IT" dirty="0" smtClean="0">
                <a:effectLst/>
              </a:rPr>
              <a:t>«crimini </a:t>
            </a:r>
            <a:r>
              <a:rPr lang="it-IT" dirty="0">
                <a:effectLst/>
              </a:rPr>
              <a:t>contro </a:t>
            </a:r>
            <a:r>
              <a:rPr lang="it-IT" dirty="0" smtClean="0">
                <a:effectLst/>
              </a:rPr>
              <a:t>l’umanità» o altri comportamenti individuali gravemente lesivi dei valori internazionali (</a:t>
            </a:r>
            <a:r>
              <a:rPr lang="it-IT" dirty="0" smtClean="0">
                <a:solidFill>
                  <a:srgbClr val="FF0000"/>
                </a:solidFill>
                <a:effectLst/>
              </a:rPr>
              <a:t>diritto internazionale penale</a:t>
            </a:r>
            <a:r>
              <a:rPr lang="it-IT" dirty="0" smtClean="0">
                <a:effectLst/>
              </a:rPr>
              <a:t>).</a:t>
            </a:r>
          </a:p>
          <a:p>
            <a:pPr marL="36900" indent="0">
              <a:buNone/>
            </a:pPr>
            <a:endParaRPr lang="it-IT" dirty="0">
              <a:effectLst/>
            </a:endParaRPr>
          </a:p>
          <a:p>
            <a:endParaRPr lang="it-IT" dirty="0"/>
          </a:p>
        </p:txBody>
      </p:sp>
    </p:spTree>
    <p:extLst>
      <p:ext uri="{BB962C8B-B14F-4D97-AF65-F5344CB8AC3E}">
        <p14:creationId xmlns:p14="http://schemas.microsoft.com/office/powerpoint/2010/main" val="243338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L’adattamento ai trattati e alle fonti previste da </a:t>
            </a:r>
            <a:r>
              <a:rPr lang="it-IT" dirty="0" smtClean="0"/>
              <a:t>accordi: l’ordine di esecuzione</a:t>
            </a:r>
            <a:endParaRPr lang="it-IT" dirty="0"/>
          </a:p>
        </p:txBody>
      </p:sp>
      <p:sp>
        <p:nvSpPr>
          <p:cNvPr id="3" name="Segnaposto contenuto 2"/>
          <p:cNvSpPr>
            <a:spLocks noGrp="1"/>
          </p:cNvSpPr>
          <p:nvPr>
            <p:ph idx="1"/>
          </p:nvPr>
        </p:nvSpPr>
        <p:spPr/>
        <p:txBody>
          <a:bodyPr>
            <a:normAutofit fontScale="85000" lnSpcReduction="10000"/>
          </a:bodyPr>
          <a:lstStyle/>
          <a:p>
            <a:r>
              <a:rPr lang="it-IT" dirty="0">
                <a:effectLst/>
              </a:rPr>
              <a:t>Nel silenzio della Costituzione le modalità per garantire l’efficacia delle convenzioni è stabilita dal </a:t>
            </a:r>
            <a:r>
              <a:rPr lang="it-IT" dirty="0" smtClean="0">
                <a:effectLst/>
              </a:rPr>
              <a:t>legislatore. </a:t>
            </a:r>
          </a:p>
          <a:p>
            <a:r>
              <a:rPr lang="it-IT" dirty="0" smtClean="0">
                <a:effectLst/>
              </a:rPr>
              <a:t>Discrezionalità </a:t>
            </a:r>
            <a:r>
              <a:rPr lang="it-IT" dirty="0">
                <a:effectLst/>
              </a:rPr>
              <a:t>parlamentare: </a:t>
            </a:r>
            <a:r>
              <a:rPr lang="it-IT" dirty="0" smtClean="0">
                <a:effectLst/>
              </a:rPr>
              <a:t>«ordine </a:t>
            </a:r>
            <a:r>
              <a:rPr lang="it-IT" dirty="0">
                <a:effectLst/>
              </a:rPr>
              <a:t>di </a:t>
            </a:r>
            <a:r>
              <a:rPr lang="it-IT" dirty="0" smtClean="0">
                <a:effectLst/>
              </a:rPr>
              <a:t>esecuzione» </a:t>
            </a:r>
            <a:r>
              <a:rPr lang="it-IT" dirty="0">
                <a:effectLst/>
              </a:rPr>
              <a:t>o </a:t>
            </a:r>
            <a:r>
              <a:rPr lang="it-IT" dirty="0" smtClean="0">
                <a:effectLst/>
              </a:rPr>
              <a:t>«legge di esecuzione» </a:t>
            </a:r>
            <a:r>
              <a:rPr lang="it-IT" dirty="0">
                <a:effectLst/>
              </a:rPr>
              <a:t>(</a:t>
            </a:r>
            <a:r>
              <a:rPr lang="it-IT" dirty="0" smtClean="0">
                <a:effectLst/>
              </a:rPr>
              <a:t>procedimento ordinario). </a:t>
            </a:r>
          </a:p>
          <a:p>
            <a:r>
              <a:rPr lang="it-IT" dirty="0" smtClean="0">
                <a:effectLst/>
              </a:rPr>
              <a:t>Il </a:t>
            </a:r>
            <a:r>
              <a:rPr lang="it-IT" dirty="0">
                <a:effectLst/>
              </a:rPr>
              <a:t>ricorso all’uno o all’altro metodo dipende dal tipo di trattato interessato.</a:t>
            </a:r>
          </a:p>
          <a:p>
            <a:r>
              <a:rPr lang="it-IT" b="1" dirty="0">
                <a:solidFill>
                  <a:srgbClr val="FF0000"/>
                </a:solidFill>
                <a:effectLst/>
              </a:rPr>
              <a:t>L’ordine di </a:t>
            </a:r>
            <a:r>
              <a:rPr lang="it-IT" b="1" dirty="0" smtClean="0">
                <a:solidFill>
                  <a:srgbClr val="FF0000"/>
                </a:solidFill>
                <a:effectLst/>
              </a:rPr>
              <a:t>esecuzione</a:t>
            </a:r>
            <a:r>
              <a:rPr lang="it-IT" dirty="0" smtClean="0">
                <a:effectLst/>
              </a:rPr>
              <a:t>. Con </a:t>
            </a:r>
            <a:r>
              <a:rPr lang="it-IT" dirty="0">
                <a:effectLst/>
              </a:rPr>
              <a:t>esso il legislatore </a:t>
            </a:r>
            <a:r>
              <a:rPr lang="it-IT" dirty="0" smtClean="0">
                <a:effectLst/>
              </a:rPr>
              <a:t>impone che</a:t>
            </a:r>
            <a:r>
              <a:rPr lang="it-IT" b="1" dirty="0" smtClean="0">
                <a:effectLst/>
              </a:rPr>
              <a:t> </a:t>
            </a:r>
            <a:r>
              <a:rPr lang="it-IT" b="1" dirty="0">
                <a:effectLst/>
              </a:rPr>
              <a:t>sia data </a:t>
            </a:r>
            <a:r>
              <a:rPr lang="it-IT" b="1" dirty="0" smtClean="0">
                <a:effectLst/>
              </a:rPr>
              <a:t>«piena </a:t>
            </a:r>
            <a:r>
              <a:rPr lang="it-IT" b="1" dirty="0">
                <a:effectLst/>
              </a:rPr>
              <a:t>e intera </a:t>
            </a:r>
            <a:r>
              <a:rPr lang="it-IT" b="1" dirty="0" smtClean="0">
                <a:effectLst/>
              </a:rPr>
              <a:t>esecuzione»</a:t>
            </a:r>
            <a:r>
              <a:rPr lang="it-IT" dirty="0" smtClean="0">
                <a:effectLst/>
              </a:rPr>
              <a:t> </a:t>
            </a:r>
            <a:r>
              <a:rPr lang="it-IT" dirty="0">
                <a:effectLst/>
              </a:rPr>
              <a:t>(formula di rito) al trattato che è riprodotto </a:t>
            </a:r>
            <a:r>
              <a:rPr lang="it-IT" u="sng" dirty="0">
                <a:effectLst/>
              </a:rPr>
              <a:t>in allegato </a:t>
            </a:r>
            <a:r>
              <a:rPr lang="it-IT" u="sng" dirty="0" smtClean="0">
                <a:effectLst/>
              </a:rPr>
              <a:t>alla </a:t>
            </a:r>
            <a:r>
              <a:rPr lang="it-IT" u="sng" dirty="0">
                <a:effectLst/>
              </a:rPr>
              <a:t>legge</a:t>
            </a:r>
            <a:r>
              <a:rPr lang="it-IT" dirty="0">
                <a:effectLst/>
              </a:rPr>
              <a:t> recante l'ordine stesso (di solito, tradotto nella lingua italiana, anche se non ufficiale).</a:t>
            </a:r>
          </a:p>
          <a:p>
            <a:r>
              <a:rPr lang="it-IT" dirty="0" smtClean="0">
                <a:effectLst/>
              </a:rPr>
              <a:t>Nota: l’ordine </a:t>
            </a:r>
            <a:r>
              <a:rPr lang="it-IT" dirty="0">
                <a:effectLst/>
              </a:rPr>
              <a:t>di esecuzione è </a:t>
            </a:r>
            <a:r>
              <a:rPr lang="it-IT" dirty="0" smtClean="0">
                <a:effectLst/>
              </a:rPr>
              <a:t>contenuto </a:t>
            </a:r>
            <a:r>
              <a:rPr lang="it-IT" dirty="0" smtClean="0">
                <a:effectLst/>
              </a:rPr>
              <a:t>nella medesima legge recante </a:t>
            </a:r>
            <a:r>
              <a:rPr lang="it-IT" dirty="0" smtClean="0">
                <a:effectLst/>
              </a:rPr>
              <a:t>l’atto parlamentare che autorizza </a:t>
            </a:r>
            <a:r>
              <a:rPr lang="it-IT" dirty="0" smtClean="0">
                <a:effectLst/>
              </a:rPr>
              <a:t>alla </a:t>
            </a:r>
            <a:r>
              <a:rPr lang="it-IT" dirty="0" smtClean="0">
                <a:effectLst/>
              </a:rPr>
              <a:t>ratifica il </a:t>
            </a:r>
            <a:r>
              <a:rPr lang="it-IT" dirty="0" smtClean="0">
                <a:effectLst/>
              </a:rPr>
              <a:t>Presidente della Repubblica </a:t>
            </a:r>
            <a:r>
              <a:rPr lang="it-IT" dirty="0">
                <a:effectLst/>
              </a:rPr>
              <a:t>(ex art. 80 Costituzione</a:t>
            </a:r>
            <a:r>
              <a:rPr lang="it-IT" dirty="0" smtClean="0">
                <a:effectLst/>
              </a:rPr>
              <a:t>) </a:t>
            </a:r>
            <a:r>
              <a:rPr lang="it-IT" dirty="0" smtClean="0">
                <a:effectLst/>
              </a:rPr>
              <a:t>(v. stipulazione </a:t>
            </a:r>
            <a:r>
              <a:rPr lang="it-IT" dirty="0" smtClean="0">
                <a:effectLst/>
              </a:rPr>
              <a:t>dei trattati). </a:t>
            </a:r>
            <a:endParaRPr lang="it-IT" dirty="0" smtClean="0">
              <a:effectLst/>
            </a:endParaRPr>
          </a:p>
          <a:p>
            <a:r>
              <a:rPr lang="it-IT" dirty="0" smtClean="0">
                <a:effectLst/>
              </a:rPr>
              <a:t>Trattasi </a:t>
            </a:r>
            <a:r>
              <a:rPr lang="it-IT" dirty="0">
                <a:effectLst/>
              </a:rPr>
              <a:t>però di </a:t>
            </a:r>
            <a:r>
              <a:rPr lang="it-IT" dirty="0" smtClean="0">
                <a:effectLst/>
              </a:rPr>
              <a:t>2 strumenti distinti, o che producono effetti distinti: a) l’autorizzazione alla ratifica consente </a:t>
            </a:r>
            <a:r>
              <a:rPr lang="it-IT" dirty="0">
                <a:effectLst/>
              </a:rPr>
              <a:t>il </a:t>
            </a:r>
            <a:r>
              <a:rPr lang="it-IT" dirty="0">
                <a:solidFill>
                  <a:srgbClr val="FF0000"/>
                </a:solidFill>
                <a:effectLst/>
              </a:rPr>
              <a:t>perfezionamento</a:t>
            </a:r>
            <a:r>
              <a:rPr lang="it-IT" dirty="0">
                <a:effectLst/>
              </a:rPr>
              <a:t> del procedimento di stipulazione del trattato </a:t>
            </a:r>
            <a:r>
              <a:rPr lang="it-IT" dirty="0" smtClean="0">
                <a:effectLst/>
              </a:rPr>
              <a:t>(</a:t>
            </a:r>
            <a:r>
              <a:rPr lang="it-IT" u="sng" dirty="0" smtClean="0">
                <a:solidFill>
                  <a:srgbClr val="FF0000"/>
                </a:solidFill>
                <a:effectLst/>
              </a:rPr>
              <a:t>fase ascendente</a:t>
            </a:r>
            <a:r>
              <a:rPr lang="it-IT" dirty="0" smtClean="0">
                <a:effectLst/>
              </a:rPr>
              <a:t>); b) l’ordine </a:t>
            </a:r>
            <a:r>
              <a:rPr lang="it-IT" dirty="0">
                <a:effectLst/>
              </a:rPr>
              <a:t>di esecuzione ha una funzione del tutto diversa, </a:t>
            </a:r>
            <a:r>
              <a:rPr lang="it-IT" dirty="0" smtClean="0">
                <a:effectLst/>
              </a:rPr>
              <a:t>consente </a:t>
            </a:r>
            <a:r>
              <a:rPr lang="it-IT" dirty="0" smtClean="0">
                <a:solidFill>
                  <a:schemeClr val="tx1"/>
                </a:solidFill>
                <a:effectLst/>
              </a:rPr>
              <a:t>cioè </a:t>
            </a:r>
            <a:r>
              <a:rPr lang="it-IT" i="1" dirty="0">
                <a:solidFill>
                  <a:srgbClr val="FF0000"/>
                </a:solidFill>
                <a:effectLst/>
              </a:rPr>
              <a:t>l’applicazione interna del </a:t>
            </a:r>
            <a:r>
              <a:rPr lang="it-IT" i="1" dirty="0" smtClean="0">
                <a:solidFill>
                  <a:srgbClr val="FF0000"/>
                </a:solidFill>
                <a:effectLst/>
              </a:rPr>
              <a:t>trattato</a:t>
            </a:r>
            <a:r>
              <a:rPr lang="it-IT" dirty="0" smtClean="0">
                <a:effectLst/>
              </a:rPr>
              <a:t>, </a:t>
            </a:r>
            <a:r>
              <a:rPr lang="it-IT" dirty="0">
                <a:effectLst/>
              </a:rPr>
              <a:t>una volta questo concluso ed entrato in </a:t>
            </a:r>
            <a:r>
              <a:rPr lang="it-IT" dirty="0" smtClean="0">
                <a:effectLst/>
              </a:rPr>
              <a:t>vigore (</a:t>
            </a:r>
            <a:r>
              <a:rPr lang="it-IT" u="sng" dirty="0" smtClean="0">
                <a:solidFill>
                  <a:srgbClr val="FF0000"/>
                </a:solidFill>
                <a:effectLst/>
              </a:rPr>
              <a:t>fase </a:t>
            </a:r>
            <a:r>
              <a:rPr lang="it-IT" u="sng" dirty="0">
                <a:solidFill>
                  <a:srgbClr val="FF0000"/>
                </a:solidFill>
                <a:effectLst/>
              </a:rPr>
              <a:t>discendente o attuativa</a:t>
            </a:r>
            <a:r>
              <a:rPr lang="it-IT" dirty="0" smtClean="0">
                <a:effectLst/>
              </a:rPr>
              <a:t>)</a:t>
            </a:r>
            <a:endParaRPr lang="it-IT" dirty="0">
              <a:effectLst/>
            </a:endParaRPr>
          </a:p>
          <a:p>
            <a:endParaRPr lang="it-IT" dirty="0"/>
          </a:p>
        </p:txBody>
      </p:sp>
    </p:spTree>
    <p:extLst>
      <p:ext uri="{BB962C8B-B14F-4D97-AF65-F5344CB8AC3E}">
        <p14:creationId xmlns:p14="http://schemas.microsoft.com/office/powerpoint/2010/main" val="250679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Caratteri e vantaggi dell’ordine d’esecuzione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effectLst/>
              </a:rPr>
              <a:t>In conseguenza dell’ordine di esecuzione </a:t>
            </a:r>
            <a:r>
              <a:rPr lang="it-IT" dirty="0">
                <a:effectLst/>
              </a:rPr>
              <a:t>l’adattamento si produce automaticamente </a:t>
            </a:r>
            <a:r>
              <a:rPr lang="it-IT" dirty="0">
                <a:solidFill>
                  <a:srgbClr val="FF0000"/>
                </a:solidFill>
                <a:effectLst/>
              </a:rPr>
              <a:t>solo dopo che il trattato sia entrato internazionalmente e per l’Italia</a:t>
            </a:r>
            <a:r>
              <a:rPr lang="it-IT" dirty="0">
                <a:effectLst/>
              </a:rPr>
              <a:t> in vigore (no </a:t>
            </a:r>
            <a:r>
              <a:rPr lang="it-IT" b="1" u="sng" dirty="0" err="1">
                <a:effectLst/>
              </a:rPr>
              <a:t>vacatio</a:t>
            </a:r>
            <a:r>
              <a:rPr lang="it-IT" b="1" u="sng" dirty="0">
                <a:effectLst/>
              </a:rPr>
              <a:t> </a:t>
            </a:r>
            <a:r>
              <a:rPr lang="it-IT" b="1" u="sng" dirty="0" err="1">
                <a:effectLst/>
              </a:rPr>
              <a:t>legis</a:t>
            </a:r>
            <a:r>
              <a:rPr lang="it-IT" dirty="0" smtClean="0">
                <a:effectLst/>
              </a:rPr>
              <a:t>) </a:t>
            </a:r>
            <a:endParaRPr lang="it-IT" dirty="0">
              <a:effectLst/>
            </a:endParaRPr>
          </a:p>
          <a:p>
            <a:r>
              <a:rPr lang="it-IT" dirty="0">
                <a:effectLst/>
              </a:rPr>
              <a:t>Vedi tuttavia l’approccio talora ambiguo della giurisprudenza interna, che sembra riconoscere rilevanza all’ordine d’esecuzione, ed al trattato cui esso rinvia, anche a prescindere dall’entrata in vigore di questo, per lo meno nell’ipotesi (</a:t>
            </a:r>
            <a:r>
              <a:rPr lang="it-IT" dirty="0" err="1">
                <a:effectLst/>
              </a:rPr>
              <a:t>obiter</a:t>
            </a:r>
            <a:r>
              <a:rPr lang="it-IT" dirty="0">
                <a:effectLst/>
              </a:rPr>
              <a:t>) in cui l’ordine d’esecuzione non ponga l’espressa condizione dell’entrata in vigore del </a:t>
            </a:r>
            <a:r>
              <a:rPr lang="it-IT" dirty="0" smtClean="0">
                <a:effectLst/>
              </a:rPr>
              <a:t>trattato (Corte </a:t>
            </a:r>
            <a:r>
              <a:rPr lang="it-IT" dirty="0">
                <a:effectLst/>
              </a:rPr>
              <a:t>di cassazione sentenza n. 11696 del 1997, con riferimento all’ordine di esecuzione della Convenzione dell’</a:t>
            </a:r>
            <a:r>
              <a:rPr lang="it-IT" dirty="0" err="1">
                <a:effectLst/>
              </a:rPr>
              <a:t>Aja</a:t>
            </a:r>
            <a:r>
              <a:rPr lang="it-IT" dirty="0">
                <a:effectLst/>
              </a:rPr>
              <a:t> del 1980 sugli aspetti civili della sottrazione internazionale dei </a:t>
            </a:r>
            <a:r>
              <a:rPr lang="it-IT" dirty="0" smtClean="0">
                <a:effectLst/>
              </a:rPr>
              <a:t>minori)</a:t>
            </a:r>
            <a:endParaRPr lang="it-IT" dirty="0">
              <a:effectLst/>
            </a:endParaRPr>
          </a:p>
          <a:p>
            <a:r>
              <a:rPr lang="it-IT" b="1" dirty="0" smtClean="0">
                <a:solidFill>
                  <a:srgbClr val="FF0000"/>
                </a:solidFill>
                <a:effectLst/>
              </a:rPr>
              <a:t>Vantaggi </a:t>
            </a:r>
            <a:r>
              <a:rPr lang="it-IT" b="1" dirty="0">
                <a:solidFill>
                  <a:srgbClr val="FF0000"/>
                </a:solidFill>
                <a:effectLst/>
              </a:rPr>
              <a:t>dell’ordine di esecuzione</a:t>
            </a:r>
          </a:p>
          <a:p>
            <a:r>
              <a:rPr lang="it-IT" dirty="0">
                <a:effectLst/>
              </a:rPr>
              <a:t>Il procedimento speciale o di rinvio (permanente o ad hoc) assicura maggiore flessibilità (giudice) e aderenza al dato internazionale. </a:t>
            </a:r>
            <a:r>
              <a:rPr lang="it-IT" dirty="0" smtClean="0">
                <a:effectLst/>
              </a:rPr>
              <a:t>L’applicazione </a:t>
            </a:r>
            <a:r>
              <a:rPr lang="it-IT" dirty="0">
                <a:effectLst/>
              </a:rPr>
              <a:t>della norma </a:t>
            </a:r>
            <a:r>
              <a:rPr lang="it-IT" dirty="0" smtClean="0">
                <a:effectLst/>
              </a:rPr>
              <a:t>internazionale grava nella responsabilità dell’interprete</a:t>
            </a:r>
            <a:r>
              <a:rPr lang="it-IT" dirty="0">
                <a:effectLst/>
              </a:rPr>
              <a:t>, ossia </a:t>
            </a:r>
            <a:r>
              <a:rPr lang="it-IT" dirty="0" smtClean="0">
                <a:effectLst/>
              </a:rPr>
              <a:t>dell’amministrazione </a:t>
            </a:r>
            <a:r>
              <a:rPr lang="it-IT" dirty="0">
                <a:effectLst/>
              </a:rPr>
              <a:t>e </a:t>
            </a:r>
            <a:r>
              <a:rPr lang="it-IT" dirty="0" smtClean="0">
                <a:effectLst/>
              </a:rPr>
              <a:t>del giudice nazionale. </a:t>
            </a:r>
          </a:p>
          <a:p>
            <a:r>
              <a:rPr lang="it-IT" dirty="0" smtClean="0">
                <a:effectLst/>
              </a:rPr>
              <a:t>Questi </a:t>
            </a:r>
            <a:r>
              <a:rPr lang="it-IT" dirty="0">
                <a:effectLst/>
              </a:rPr>
              <a:t>devono verificare, di volta in volta, </a:t>
            </a:r>
            <a:r>
              <a:rPr lang="it-IT" dirty="0" smtClean="0">
                <a:effectLst/>
              </a:rPr>
              <a:t>l’esistenza, l’efficacia </a:t>
            </a:r>
            <a:r>
              <a:rPr lang="it-IT" dirty="0">
                <a:effectLst/>
              </a:rPr>
              <a:t>e il contenuto dell’obbligo internazionale </a:t>
            </a:r>
            <a:r>
              <a:rPr lang="it-IT" dirty="0" smtClean="0">
                <a:effectLst/>
              </a:rPr>
              <a:t>(v. diritto dei trattati)</a:t>
            </a:r>
            <a:endParaRPr lang="it-IT" dirty="0">
              <a:effectLst/>
            </a:endParaRPr>
          </a:p>
          <a:p>
            <a:r>
              <a:rPr lang="it-IT" dirty="0">
                <a:effectLst/>
              </a:rPr>
              <a:t>L’eventuale </a:t>
            </a:r>
            <a:r>
              <a:rPr lang="it-IT" dirty="0">
                <a:solidFill>
                  <a:srgbClr val="FF0000"/>
                </a:solidFill>
                <a:effectLst/>
              </a:rPr>
              <a:t>errore interpretativo</a:t>
            </a:r>
            <a:r>
              <a:rPr lang="it-IT" dirty="0">
                <a:effectLst/>
              </a:rPr>
              <a:t> non si cristallizza, e può essere successivamente corretto (per esempio nell'ambito del sistema interno di garanzie e di </a:t>
            </a:r>
            <a:r>
              <a:rPr lang="it-IT" dirty="0" smtClean="0">
                <a:effectLst/>
              </a:rPr>
              <a:t>ricorsi)</a:t>
            </a:r>
          </a:p>
        </p:txBody>
      </p:sp>
    </p:spTree>
    <p:extLst>
      <p:ext uri="{BB962C8B-B14F-4D97-AF65-F5344CB8AC3E}">
        <p14:creationId xmlns:p14="http://schemas.microsoft.com/office/powerpoint/2010/main" val="103998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limiti operativi</a:t>
            </a:r>
            <a:endParaRPr lang="it-IT" dirty="0"/>
          </a:p>
        </p:txBody>
      </p:sp>
      <p:sp>
        <p:nvSpPr>
          <p:cNvPr id="3" name="Segnaposto contenuto 2"/>
          <p:cNvSpPr>
            <a:spLocks noGrp="1"/>
          </p:cNvSpPr>
          <p:nvPr>
            <p:ph idx="1"/>
          </p:nvPr>
        </p:nvSpPr>
        <p:spPr/>
        <p:txBody>
          <a:bodyPr>
            <a:normAutofit fontScale="77500" lnSpcReduction="20000"/>
          </a:bodyPr>
          <a:lstStyle/>
          <a:p>
            <a:r>
              <a:rPr lang="it-IT" dirty="0">
                <a:effectLst/>
              </a:rPr>
              <a:t>Il procedimento speciale conosce anche </a:t>
            </a:r>
            <a:r>
              <a:rPr lang="it-IT" b="1" dirty="0">
                <a:solidFill>
                  <a:srgbClr val="FF0000"/>
                </a:solidFill>
                <a:effectLst/>
              </a:rPr>
              <a:t>dei limiti operativi</a:t>
            </a:r>
            <a:r>
              <a:rPr lang="it-IT" dirty="0">
                <a:effectLst/>
              </a:rPr>
              <a:t>. </a:t>
            </a:r>
          </a:p>
          <a:p>
            <a:r>
              <a:rPr lang="it-IT" dirty="0">
                <a:effectLst/>
              </a:rPr>
              <a:t>Può funzionare solo con riferimento </a:t>
            </a:r>
            <a:r>
              <a:rPr lang="it-IT" b="1" u="sng" dirty="0">
                <a:solidFill>
                  <a:srgbClr val="FF0000"/>
                </a:solidFill>
                <a:effectLst/>
              </a:rPr>
              <a:t>a norme internazionali auto-applicative (“self-</a:t>
            </a:r>
            <a:r>
              <a:rPr lang="it-IT" b="1" u="sng" dirty="0" err="1">
                <a:solidFill>
                  <a:srgbClr val="FF0000"/>
                </a:solidFill>
                <a:effectLst/>
              </a:rPr>
              <a:t>executing</a:t>
            </a:r>
            <a:r>
              <a:rPr lang="it-IT" b="1" u="sng" dirty="0">
                <a:solidFill>
                  <a:srgbClr val="FF0000"/>
                </a:solidFill>
                <a:effectLst/>
              </a:rPr>
              <a:t>”)</a:t>
            </a:r>
            <a:r>
              <a:rPr lang="it-IT" b="1" dirty="0">
                <a:solidFill>
                  <a:srgbClr val="FF0000"/>
                </a:solidFill>
                <a:effectLst/>
              </a:rPr>
              <a:t> </a:t>
            </a:r>
            <a:r>
              <a:rPr lang="it-IT" dirty="0">
                <a:effectLst/>
              </a:rPr>
              <a:t>ossia «sufficientemente determinate» e «univoche» (tenuto conto del loro tenore e del loro oggetto) per essere applicate </a:t>
            </a:r>
            <a:r>
              <a:rPr lang="it-IT" dirty="0" smtClean="0">
                <a:effectLst/>
              </a:rPr>
              <a:t>nell'ordinamento interno </a:t>
            </a:r>
            <a:r>
              <a:rPr lang="it-IT" dirty="0">
                <a:effectLst/>
              </a:rPr>
              <a:t>(→tali da consentire all’interprete di desumere tutte le modificazioni dell’ordinamento interno necessarie all’esecuzione dell’obbligo internazionale). </a:t>
            </a:r>
            <a:endParaRPr lang="it-IT" dirty="0"/>
          </a:p>
          <a:p>
            <a:r>
              <a:rPr lang="it-IT" dirty="0" smtClean="0">
                <a:effectLst/>
              </a:rPr>
              <a:t>Esempio</a:t>
            </a:r>
            <a:r>
              <a:rPr lang="it-IT" dirty="0">
                <a:effectLst/>
              </a:rPr>
              <a:t>: Corte costituzionale italiana, sentenza </a:t>
            </a:r>
            <a:r>
              <a:rPr lang="it-IT" u="sng" dirty="0">
                <a:effectLst/>
              </a:rPr>
              <a:t>n. 295 del 1984, </a:t>
            </a:r>
            <a:r>
              <a:rPr lang="it-IT" i="1" u="sng" dirty="0">
                <a:solidFill>
                  <a:srgbClr val="FF0000"/>
                </a:solidFill>
                <a:effectLst/>
              </a:rPr>
              <a:t>Medusa Distribuzione</a:t>
            </a:r>
            <a:r>
              <a:rPr lang="it-IT" dirty="0">
                <a:effectLst/>
              </a:rPr>
              <a:t>: «l'atto del legislatore, in cui è contenuto un ordine di esecuzione, sta con la sottostante disciplina pattizia in quel particolare nesso funzionale, che è caratteristico della </a:t>
            </a:r>
            <a:r>
              <a:rPr lang="it-IT" i="1" dirty="0">
                <a:effectLst/>
              </a:rPr>
              <a:t>normazione prodotta mediante rinvio al trattato</a:t>
            </a:r>
            <a:r>
              <a:rPr lang="it-IT" dirty="0">
                <a:effectLst/>
              </a:rPr>
              <a:t>. Le norme poste nell'accordo devono, perché possa funzionare questo tipo di adattamento, </a:t>
            </a:r>
            <a:r>
              <a:rPr lang="it-IT" i="1" dirty="0">
                <a:effectLst/>
              </a:rPr>
              <a:t>essere suscettibili di immediata applicazione</a:t>
            </a:r>
            <a:r>
              <a:rPr lang="it-IT" dirty="0">
                <a:effectLst/>
              </a:rPr>
              <a:t>: di guisa che da esse si estrae il contenuto delle corrispondenti norme immesse nell'ordinamento interno, la cui sfera di efficacia, soggettiva e temporale, dipende da quella delle stesse statuizioni pattizie» (cpv. 5 del considerato in diritto). </a:t>
            </a:r>
          </a:p>
          <a:p>
            <a:r>
              <a:rPr lang="it-IT" dirty="0">
                <a:effectLst/>
              </a:rPr>
              <a:t>Può inoltre funzionare solo se l’ordinamento nazionale ha predisposto (prevede) le </a:t>
            </a:r>
            <a:r>
              <a:rPr lang="it-IT" dirty="0" smtClean="0">
                <a:effectLst/>
              </a:rPr>
              <a:t>misure </a:t>
            </a:r>
            <a:r>
              <a:rPr lang="it-IT" dirty="0">
                <a:effectLst/>
              </a:rPr>
              <a:t>operativamente o </a:t>
            </a:r>
            <a:r>
              <a:rPr lang="it-IT" dirty="0" smtClean="0">
                <a:effectLst/>
              </a:rPr>
              <a:t>costituzionalmente necessarie «secondo il diritto interno»: le </a:t>
            </a:r>
            <a:r>
              <a:rPr lang="it-IT" u="sng" dirty="0">
                <a:solidFill>
                  <a:srgbClr val="FF0000"/>
                </a:solidFill>
                <a:effectLst/>
              </a:rPr>
              <a:t>«strutture di accoglienza»</a:t>
            </a:r>
            <a:r>
              <a:rPr lang="it-IT" dirty="0">
                <a:effectLst/>
              </a:rPr>
              <a:t> idonee a rendere operativo il </a:t>
            </a:r>
            <a:r>
              <a:rPr lang="it-IT" dirty="0" smtClean="0">
                <a:effectLst/>
              </a:rPr>
              <a:t>trattato.</a:t>
            </a:r>
            <a:endParaRPr lang="it-IT" dirty="0">
              <a:effectLst/>
            </a:endParaRPr>
          </a:p>
          <a:p>
            <a:r>
              <a:rPr lang="it-IT" dirty="0">
                <a:effectLst/>
              </a:rPr>
              <a:t>In presenza di un ordine di esecuzione “insufficiente” si realizza un mero </a:t>
            </a:r>
            <a:r>
              <a:rPr lang="it-IT" i="1" u="sng" dirty="0">
                <a:effectLst/>
              </a:rPr>
              <a:t>principio di adattamento</a:t>
            </a:r>
            <a:r>
              <a:rPr lang="it-IT" dirty="0">
                <a:effectLst/>
              </a:rPr>
              <a:t> (v. G. Strozzi per la distinzione tra </a:t>
            </a:r>
            <a:r>
              <a:rPr lang="it-IT" i="1" u="sng" dirty="0">
                <a:effectLst/>
              </a:rPr>
              <a:t>adattamento primario e adattamento secondario</a:t>
            </a:r>
            <a:r>
              <a:rPr lang="it-IT" dirty="0">
                <a:effectLst/>
              </a:rPr>
              <a:t>): l’efficacia interna del trattato, una volta entrato internazionalmente in vigore, è «sospesa» fino all’intervento dei necessari provvedimenti normativi interni</a:t>
            </a:r>
          </a:p>
          <a:p>
            <a:endParaRPr lang="it-IT" dirty="0"/>
          </a:p>
          <a:p>
            <a:endParaRPr lang="it-IT" dirty="0"/>
          </a:p>
        </p:txBody>
      </p:sp>
    </p:spTree>
    <p:extLst>
      <p:ext uri="{BB962C8B-B14F-4D97-AF65-F5344CB8AC3E}">
        <p14:creationId xmlns:p14="http://schemas.microsoft.com/office/powerpoint/2010/main" val="45969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L’impiego del procedimento ordinario</a:t>
            </a:r>
            <a:endParaRPr lang="it-IT" dirty="0"/>
          </a:p>
        </p:txBody>
      </p:sp>
      <p:sp>
        <p:nvSpPr>
          <p:cNvPr id="3" name="Segnaposto contenuto 2"/>
          <p:cNvSpPr>
            <a:spLocks noGrp="1"/>
          </p:cNvSpPr>
          <p:nvPr>
            <p:ph idx="1"/>
          </p:nvPr>
        </p:nvSpPr>
        <p:spPr/>
        <p:txBody>
          <a:bodyPr>
            <a:noAutofit/>
          </a:bodyPr>
          <a:lstStyle/>
          <a:p>
            <a:r>
              <a:rPr lang="it-IT" sz="1300" dirty="0">
                <a:effectLst/>
              </a:rPr>
              <a:t>Il procedimento </a:t>
            </a:r>
            <a:r>
              <a:rPr lang="it-IT" sz="1300" u="heavy" dirty="0">
                <a:solidFill>
                  <a:srgbClr val="FF0000"/>
                </a:solidFill>
                <a:effectLst/>
              </a:rPr>
              <a:t>ordinario (o misto)</a:t>
            </a:r>
            <a:r>
              <a:rPr lang="it-IT" sz="1300" dirty="0">
                <a:effectLst/>
              </a:rPr>
              <a:t> è impiegato </a:t>
            </a:r>
          </a:p>
          <a:p>
            <a:r>
              <a:rPr lang="it-IT" sz="1300" dirty="0">
                <a:effectLst/>
              </a:rPr>
              <a:t>a) </a:t>
            </a:r>
            <a:r>
              <a:rPr lang="it-IT" sz="1300" dirty="0" smtClean="0">
                <a:effectLst/>
              </a:rPr>
              <a:t>per la </a:t>
            </a:r>
            <a:r>
              <a:rPr lang="it-IT" sz="1300" u="heavy" dirty="0" smtClean="0">
                <a:effectLst/>
              </a:rPr>
              <a:t>disciplina legislativa organica</a:t>
            </a:r>
            <a:r>
              <a:rPr lang="it-IT" sz="1300" dirty="0" smtClean="0">
                <a:effectLst/>
              </a:rPr>
              <a:t> di un </a:t>
            </a:r>
            <a:r>
              <a:rPr lang="it-IT" sz="1300" dirty="0">
                <a:effectLst/>
              </a:rPr>
              <a:t>istituto o </a:t>
            </a:r>
            <a:r>
              <a:rPr lang="it-IT" sz="1300" dirty="0" smtClean="0">
                <a:effectLst/>
              </a:rPr>
              <a:t>di una </a:t>
            </a:r>
            <a:r>
              <a:rPr lang="it-IT" sz="1300" dirty="0">
                <a:effectLst/>
              </a:rPr>
              <a:t>materia </a:t>
            </a:r>
            <a:r>
              <a:rPr lang="it-IT" sz="1300" dirty="0" smtClean="0">
                <a:effectLst/>
              </a:rPr>
              <a:t>che «include», è interferita o ispirata a </a:t>
            </a:r>
            <a:r>
              <a:rPr lang="it-IT" sz="1300" dirty="0">
                <a:effectLst/>
              </a:rPr>
              <a:t>obblighi internazionali (o derivanti dal diritto UE) dello </a:t>
            </a:r>
            <a:r>
              <a:rPr lang="it-IT" sz="1300" dirty="0" smtClean="0">
                <a:effectLst/>
              </a:rPr>
              <a:t>Stato. Ad esempio</a:t>
            </a:r>
            <a:r>
              <a:rPr lang="it-IT" sz="1300" dirty="0" smtClean="0">
                <a:effectLst/>
              </a:rPr>
              <a:t>: legge di riforma </a:t>
            </a:r>
            <a:r>
              <a:rPr lang="it-IT" sz="1300" dirty="0">
                <a:effectLst/>
              </a:rPr>
              <a:t>del processo penale </a:t>
            </a:r>
            <a:r>
              <a:rPr lang="it-IT" sz="1300" dirty="0" smtClean="0">
                <a:effectLst/>
              </a:rPr>
              <a:t>1988, le cui disposizioni sono «</a:t>
            </a:r>
            <a:r>
              <a:rPr lang="it-IT" sz="1300" dirty="0">
                <a:effectLst/>
              </a:rPr>
              <a:t>vincolate alla direttiva contenuta nell'art. 2 della legge delega del 16 febbraio 1987, n. 81 ("il codice di procedura penale deve ( ..) adeguarsi alle norme delle convenzioni internazionali ratificate dall'Italia e relative ai diritti della persona e al processo penale</a:t>
            </a:r>
            <a:r>
              <a:rPr lang="it-IT" sz="1300" dirty="0" smtClean="0">
                <a:effectLst/>
              </a:rPr>
              <a:t>")» (sentenza </a:t>
            </a:r>
            <a:r>
              <a:rPr lang="it-IT" sz="1300" u="sng" dirty="0">
                <a:effectLst/>
              </a:rPr>
              <a:t>n. 10 del 1993, </a:t>
            </a:r>
            <a:r>
              <a:rPr lang="it-IT" sz="1300" i="1" u="sng" dirty="0" err="1">
                <a:solidFill>
                  <a:srgbClr val="FF0000"/>
                </a:solidFill>
                <a:effectLst/>
              </a:rPr>
              <a:t>Mujanovic</a:t>
            </a:r>
            <a:r>
              <a:rPr lang="it-IT" sz="1300" i="1" u="sng" dirty="0">
                <a:solidFill>
                  <a:srgbClr val="FF0000"/>
                </a:solidFill>
                <a:effectLst/>
              </a:rPr>
              <a:t> </a:t>
            </a:r>
            <a:r>
              <a:rPr lang="it-IT" sz="1300" i="1" u="sng" dirty="0" err="1">
                <a:solidFill>
                  <a:srgbClr val="FF0000"/>
                </a:solidFill>
                <a:effectLst/>
              </a:rPr>
              <a:t>Kasim</a:t>
            </a:r>
            <a:r>
              <a:rPr lang="it-IT" sz="1300" u="sng" dirty="0">
                <a:effectLst/>
              </a:rPr>
              <a:t> </a:t>
            </a:r>
            <a:r>
              <a:rPr lang="it-IT" sz="1300" i="1" u="sng" dirty="0">
                <a:effectLst/>
              </a:rPr>
              <a:t>(diritti di difesa dell'imputato </a:t>
            </a:r>
            <a:r>
              <a:rPr lang="it-IT" sz="1300" i="1" u="sng" dirty="0" smtClean="0">
                <a:effectLst/>
              </a:rPr>
              <a:t>straniero</a:t>
            </a:r>
            <a:r>
              <a:rPr lang="it-IT" sz="1300" dirty="0" smtClean="0">
                <a:effectLst/>
              </a:rPr>
              <a:t>)); v. anche: decreto </a:t>
            </a:r>
            <a:r>
              <a:rPr lang="it-IT" sz="1300" dirty="0">
                <a:effectLst/>
              </a:rPr>
              <a:t>legislativo n. 104 del 2.7.2010 recante il «codice del processo amministrativo</a:t>
            </a:r>
            <a:r>
              <a:rPr lang="it-IT" sz="1300" dirty="0" smtClean="0">
                <a:effectLst/>
              </a:rPr>
              <a:t>»: attuazione </a:t>
            </a:r>
            <a:r>
              <a:rPr lang="it-IT" sz="1300" dirty="0">
                <a:effectLst/>
              </a:rPr>
              <a:t>dell'art. 44 della l. n. 69 del 18.6.2009 recante delega al governo per il riordino del processo </a:t>
            </a:r>
            <a:r>
              <a:rPr lang="it-IT" sz="1300" dirty="0" smtClean="0">
                <a:effectLst/>
              </a:rPr>
              <a:t>amministrativo. </a:t>
            </a:r>
            <a:r>
              <a:rPr lang="it-IT" sz="1300" dirty="0">
                <a:effectLst/>
              </a:rPr>
              <a:t>Il legislatore nell’adottare la normativa del processo in materia amministrativa coglie l’occasione per attuare </a:t>
            </a:r>
            <a:r>
              <a:rPr lang="it-IT" sz="1300" dirty="0" smtClean="0">
                <a:effectLst/>
              </a:rPr>
              <a:t>obblighi </a:t>
            </a:r>
            <a:r>
              <a:rPr lang="it-IT" sz="1300" dirty="0">
                <a:effectLst/>
              </a:rPr>
              <a:t>internazionali (partecipazione all’Unione europea).</a:t>
            </a:r>
          </a:p>
          <a:p>
            <a:r>
              <a:rPr lang="it-IT" sz="1300" dirty="0">
                <a:effectLst/>
              </a:rPr>
              <a:t>b) quando si tratti di attuare sul piano interno </a:t>
            </a:r>
            <a:r>
              <a:rPr lang="it-IT" sz="1300" dirty="0">
                <a:solidFill>
                  <a:srgbClr val="FF0000"/>
                </a:solidFill>
                <a:effectLst/>
              </a:rPr>
              <a:t>norme internazionali «facoltizzanti» </a:t>
            </a:r>
            <a:r>
              <a:rPr lang="it-IT" sz="1300" dirty="0">
                <a:effectLst/>
              </a:rPr>
              <a:t>(norme, cioè, </a:t>
            </a:r>
            <a:r>
              <a:rPr lang="it-IT" sz="1300" i="1" u="heavy" dirty="0">
                <a:effectLst/>
              </a:rPr>
              <a:t>non direttamente applicabili</a:t>
            </a:r>
            <a:r>
              <a:rPr lang="it-IT" sz="1300" dirty="0">
                <a:effectLst/>
              </a:rPr>
              <a:t>, che richiedono l’esercizio del potere di scelta internazionalmente previsto</a:t>
            </a:r>
            <a:r>
              <a:rPr lang="it-IT" sz="1300" dirty="0" smtClean="0">
                <a:effectLst/>
              </a:rPr>
              <a:t>) (v. infra</a:t>
            </a:r>
            <a:r>
              <a:rPr lang="it-IT" sz="1300" dirty="0" smtClean="0">
                <a:effectLst/>
              </a:rPr>
              <a:t>) ovvero </a:t>
            </a:r>
            <a:r>
              <a:rPr lang="it-IT" sz="1300" dirty="0" smtClean="0">
                <a:solidFill>
                  <a:srgbClr val="FF0000"/>
                </a:solidFill>
                <a:effectLst/>
              </a:rPr>
              <a:t>norme </a:t>
            </a:r>
            <a:r>
              <a:rPr lang="it-IT" sz="1300" dirty="0">
                <a:solidFill>
                  <a:srgbClr val="FF0000"/>
                </a:solidFill>
                <a:effectLst/>
              </a:rPr>
              <a:t>internazionali «incomplete»</a:t>
            </a:r>
            <a:r>
              <a:rPr lang="it-IT" sz="1300" dirty="0">
                <a:effectLst/>
              </a:rPr>
              <a:t>, norme che richiedono, per il modo di essere del diritto interno, d’essere precisate nella loro </a:t>
            </a:r>
            <a:r>
              <a:rPr lang="it-IT" sz="1300" i="1" dirty="0">
                <a:effectLst/>
              </a:rPr>
              <a:t>portata temporale, soggettiva e oggettiva</a:t>
            </a:r>
            <a:r>
              <a:rPr lang="it-IT" sz="1300" dirty="0">
                <a:effectLst/>
              </a:rPr>
              <a:t>. In particolare, con procedimento ordinario sono individuate le autorità nazionali responsabili dell’attuazione delle previsioni convenzionali. Nel caso delle norme convenzionali a incidenza penale, o che prevedono la criminalizzazione di certe attività, è ad esempio necessaria la predisposizione legislativa delle sanzioni (</a:t>
            </a:r>
            <a:r>
              <a:rPr lang="it-IT" sz="1300" u="sng" dirty="0">
                <a:effectLst/>
              </a:rPr>
              <a:t>principio costituzionale di legalità</a:t>
            </a:r>
            <a:r>
              <a:rPr lang="it-IT" sz="1300" dirty="0">
                <a:effectLst/>
              </a:rPr>
              <a:t>). Ancora con procedimento ordinario sono previste le </a:t>
            </a:r>
            <a:r>
              <a:rPr lang="it-IT" sz="1300" u="sng" dirty="0">
                <a:solidFill>
                  <a:srgbClr val="FF0000"/>
                </a:solidFill>
                <a:effectLst/>
              </a:rPr>
              <a:t>necessarie coperture finanziarie</a:t>
            </a:r>
            <a:r>
              <a:rPr lang="it-IT" sz="1300" dirty="0">
                <a:effectLst/>
              </a:rPr>
              <a:t> per l’attuazione dell’accordo</a:t>
            </a:r>
            <a:r>
              <a:rPr lang="it-IT" sz="1300" dirty="0" smtClean="0">
                <a:effectLst/>
              </a:rPr>
              <a:t>.</a:t>
            </a:r>
            <a:r>
              <a:rPr lang="it-IT" sz="1300" dirty="0">
                <a:effectLst/>
              </a:rPr>
              <a:t> </a:t>
            </a:r>
            <a:endParaRPr lang="it-IT" sz="1300" dirty="0"/>
          </a:p>
        </p:txBody>
      </p:sp>
    </p:spTree>
    <p:extLst>
      <p:ext uri="{BB962C8B-B14F-4D97-AF65-F5344CB8AC3E}">
        <p14:creationId xmlns:p14="http://schemas.microsoft.com/office/powerpoint/2010/main" val="270912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Conseguenze </a:t>
            </a:r>
            <a:r>
              <a:rPr lang="it-IT" dirty="0" smtClean="0"/>
              <a:t>del </a:t>
            </a:r>
            <a:r>
              <a:rPr lang="it-IT" dirty="0" smtClean="0"/>
              <a:t>procedimento ordinario</a:t>
            </a:r>
            <a:endParaRPr lang="it-IT" dirty="0"/>
          </a:p>
        </p:txBody>
      </p:sp>
      <p:sp>
        <p:nvSpPr>
          <p:cNvPr id="3" name="Segnaposto contenuto 2"/>
          <p:cNvSpPr>
            <a:spLocks noGrp="1"/>
          </p:cNvSpPr>
          <p:nvPr>
            <p:ph idx="1"/>
          </p:nvPr>
        </p:nvSpPr>
        <p:spPr/>
        <p:txBody>
          <a:bodyPr>
            <a:noAutofit/>
          </a:bodyPr>
          <a:lstStyle/>
          <a:p>
            <a:r>
              <a:rPr lang="it-IT" sz="1400" dirty="0">
                <a:effectLst/>
              </a:rPr>
              <a:t>Per effetto della legge di esecuzione (procedimento ordinario) l’operatore interno è agevolato: l’obbligo internazionale è “riformulato”, integrato, comunque “nazionalizzato” dall’atto normativo interno, che si presenta agli operatori del diritto </a:t>
            </a:r>
            <a:r>
              <a:rPr lang="it-IT" sz="1400" i="1" dirty="0">
                <a:effectLst/>
              </a:rPr>
              <a:t>in tutto e per tutto come un autonomo esercizio</a:t>
            </a:r>
            <a:r>
              <a:rPr lang="it-IT" sz="1400" dirty="0">
                <a:effectLst/>
              </a:rPr>
              <a:t> della potestà legislativa statale (e invero il legislatore, nell’area non coperta dal diritto internazionale, può liberamente disporre: anticipare posticipare estendere soggettivamente l'efficacia dell'obbligo internazionale: v. sopra, UK Supreme Court, 23.10.2013, </a:t>
            </a:r>
            <a:r>
              <a:rPr lang="it-IT" sz="1400" i="1" u="sng" dirty="0">
                <a:effectLst/>
              </a:rPr>
              <a:t>R. v. Mohammed </a:t>
            </a:r>
            <a:r>
              <a:rPr lang="it-IT" sz="1400" i="1" u="sng" dirty="0" err="1">
                <a:effectLst/>
              </a:rPr>
              <a:t>Gul</a:t>
            </a:r>
            <a:r>
              <a:rPr lang="it-IT" sz="1400" dirty="0">
                <a:effectLst/>
              </a:rPr>
              <a:t>). </a:t>
            </a:r>
          </a:p>
          <a:p>
            <a:r>
              <a:rPr lang="it-IT" sz="1400" dirty="0">
                <a:effectLst/>
              </a:rPr>
              <a:t>La riformulazione in un testo normativo premia </a:t>
            </a:r>
            <a:r>
              <a:rPr lang="it-IT" sz="1400" dirty="0">
                <a:solidFill>
                  <a:srgbClr val="FF0000"/>
                </a:solidFill>
                <a:effectLst/>
              </a:rPr>
              <a:t>la certezza del diritto e la coerenza sistematica</a:t>
            </a:r>
            <a:r>
              <a:rPr lang="it-IT" sz="1400" dirty="0">
                <a:effectLst/>
              </a:rPr>
              <a:t> del diritto interno. Non è, tuttavia, necessariamente assicurata la «conformità internazionale» della disciplina. Il procedimento ordinario presidia la sovranità delle assemblee parlamentari: ma la norma internazionale, in quanto recepita e cristallizzata nel contenuto e nella forma previsti dalla norma interna, </a:t>
            </a:r>
            <a:r>
              <a:rPr lang="it-IT" sz="1400" u="sng" dirty="0">
                <a:solidFill>
                  <a:srgbClr val="FF0000"/>
                </a:solidFill>
                <a:effectLst/>
              </a:rPr>
              <a:t>è isolata </a:t>
            </a:r>
            <a:r>
              <a:rPr lang="it-IT" sz="1400" u="sng" dirty="0" smtClean="0">
                <a:solidFill>
                  <a:srgbClr val="FF0000"/>
                </a:solidFill>
                <a:effectLst/>
              </a:rPr>
              <a:t>dal contesto internazionale</a:t>
            </a:r>
            <a:r>
              <a:rPr lang="it-IT" sz="1400" dirty="0" smtClean="0">
                <a:effectLst/>
              </a:rPr>
              <a:t> </a:t>
            </a:r>
            <a:r>
              <a:rPr lang="it-IT" sz="1400" dirty="0">
                <a:effectLst/>
              </a:rPr>
              <a:t>(</a:t>
            </a:r>
            <a:r>
              <a:rPr lang="it-IT" sz="1400" i="1" dirty="0">
                <a:effectLst/>
              </a:rPr>
              <a:t>dualismo</a:t>
            </a:r>
            <a:r>
              <a:rPr lang="it-IT" sz="1400" dirty="0">
                <a:effectLst/>
              </a:rPr>
              <a:t>). Le vicende che la norma internazionale attraversa nel tempo (riserve, invalidità o estinzione, evoluzione degli obblighi sul piano della prassi) non incidono in principio sulla vita della disciplina interna. Cristallizzato può essere l’</a:t>
            </a:r>
            <a:r>
              <a:rPr lang="it-IT" sz="1400" i="1" dirty="0">
                <a:effectLst/>
              </a:rPr>
              <a:t>eventuale errore interpretativo (dal punto di vista internazionale)</a:t>
            </a:r>
            <a:r>
              <a:rPr lang="it-IT" sz="1400" dirty="0">
                <a:effectLst/>
              </a:rPr>
              <a:t> in cui fosse incorso il legislatore interno. </a:t>
            </a:r>
            <a:endParaRPr lang="it-IT" sz="1400" dirty="0" smtClean="0">
              <a:effectLst/>
            </a:endParaRPr>
          </a:p>
          <a:p>
            <a:r>
              <a:rPr lang="it-IT" sz="1400" dirty="0" smtClean="0">
                <a:effectLst/>
              </a:rPr>
              <a:t>Non </a:t>
            </a:r>
            <a:r>
              <a:rPr lang="it-IT" sz="1400" dirty="0">
                <a:effectLst/>
              </a:rPr>
              <a:t>c’è errore </a:t>
            </a:r>
            <a:r>
              <a:rPr lang="it-IT" sz="1400" dirty="0" smtClean="0">
                <a:effectLst/>
              </a:rPr>
              <a:t>ma </a:t>
            </a:r>
            <a:r>
              <a:rPr lang="it-IT" sz="1400" dirty="0">
                <a:effectLst/>
              </a:rPr>
              <a:t>discrezionalità </a:t>
            </a:r>
            <a:r>
              <a:rPr lang="it-IT" sz="1400" dirty="0" smtClean="0">
                <a:effectLst/>
              </a:rPr>
              <a:t>legislativa </a:t>
            </a:r>
            <a:r>
              <a:rPr lang="it-IT" sz="1400" dirty="0">
                <a:effectLst/>
              </a:rPr>
              <a:t>nel caso in cui il legislatore attui estensivamente i propri obblighi internazionali (</a:t>
            </a:r>
            <a:r>
              <a:rPr lang="it-IT" sz="1400" u="heavy" dirty="0" err="1">
                <a:effectLst/>
              </a:rPr>
              <a:t>gold</a:t>
            </a:r>
            <a:r>
              <a:rPr lang="it-IT" sz="1400" u="heavy" dirty="0">
                <a:effectLst/>
              </a:rPr>
              <a:t> </a:t>
            </a:r>
            <a:r>
              <a:rPr lang="it-IT" sz="1400" u="heavy" dirty="0" err="1">
                <a:effectLst/>
              </a:rPr>
              <a:t>plating</a:t>
            </a:r>
            <a:r>
              <a:rPr lang="it-IT" sz="1400" dirty="0">
                <a:effectLst/>
              </a:rPr>
              <a:t>). </a:t>
            </a:r>
            <a:r>
              <a:rPr lang="it-IT" sz="1400" dirty="0" smtClean="0">
                <a:effectLst/>
              </a:rPr>
              <a:t>Nozione di «</a:t>
            </a:r>
            <a:r>
              <a:rPr lang="it-IT" sz="1400" dirty="0" err="1" smtClean="0">
                <a:solidFill>
                  <a:srgbClr val="FF0000"/>
                </a:solidFill>
                <a:effectLst/>
              </a:rPr>
              <a:t>gold</a:t>
            </a:r>
            <a:r>
              <a:rPr lang="it-IT" sz="1400" dirty="0" smtClean="0">
                <a:solidFill>
                  <a:srgbClr val="FF0000"/>
                </a:solidFill>
                <a:effectLst/>
              </a:rPr>
              <a:t> </a:t>
            </a:r>
            <a:r>
              <a:rPr lang="it-IT" sz="1400" dirty="0" err="1" smtClean="0">
                <a:solidFill>
                  <a:srgbClr val="FF0000"/>
                </a:solidFill>
                <a:effectLst/>
              </a:rPr>
              <a:t>plating</a:t>
            </a:r>
            <a:r>
              <a:rPr lang="it-IT" sz="1400" dirty="0" smtClean="0">
                <a:effectLst/>
              </a:rPr>
              <a:t>»: estensione unilaterale della portata della norma internazionale, a situazioni da essa non disciplinate (esempio: art</a:t>
            </a:r>
            <a:r>
              <a:rPr lang="it-IT" sz="1400" dirty="0">
                <a:effectLst/>
              </a:rPr>
              <a:t>. 23 del decreto legislativo n. 104 del 2.7.2010 “codice del processo amministrativo”, citato; l. costituzionale n. 2 del 23.11.1999, Inserimento dei principi del giusto processo nell’art. 111 della </a:t>
            </a:r>
            <a:r>
              <a:rPr lang="it-IT" sz="1400" dirty="0" smtClean="0">
                <a:effectLst/>
              </a:rPr>
              <a:t>Costituzione: che «costituzionalizza» taluni profili dell’art </a:t>
            </a:r>
            <a:r>
              <a:rPr lang="it-IT" sz="1400" dirty="0">
                <a:effectLst/>
              </a:rPr>
              <a:t>6 </a:t>
            </a:r>
            <a:r>
              <a:rPr lang="it-IT" sz="1400" dirty="0" smtClean="0">
                <a:effectLst/>
              </a:rPr>
              <a:t>CEDU estendendone la portata </a:t>
            </a:r>
            <a:r>
              <a:rPr lang="it-IT" sz="1400" dirty="0">
                <a:effectLst/>
              </a:rPr>
              <a:t>sotto il profilo sostanziale e </a:t>
            </a:r>
            <a:r>
              <a:rPr lang="it-IT" sz="1400" dirty="0" smtClean="0">
                <a:effectLst/>
              </a:rPr>
              <a:t>soggettivo)</a:t>
            </a:r>
            <a:endParaRPr lang="it-IT" sz="1400" dirty="0">
              <a:effectLst/>
            </a:endParaRPr>
          </a:p>
        </p:txBody>
      </p:sp>
    </p:spTree>
    <p:extLst>
      <p:ext uri="{BB962C8B-B14F-4D97-AF65-F5344CB8AC3E}">
        <p14:creationId xmlns:p14="http://schemas.microsoft.com/office/powerpoint/2010/main" val="288012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Procedimento ordinario e «interpretazione conforme»</a:t>
            </a:r>
            <a:endParaRPr lang="it-IT" dirty="0"/>
          </a:p>
        </p:txBody>
      </p:sp>
      <p:sp>
        <p:nvSpPr>
          <p:cNvPr id="3" name="Segnaposto contenuto 2"/>
          <p:cNvSpPr>
            <a:spLocks noGrp="1"/>
          </p:cNvSpPr>
          <p:nvPr>
            <p:ph idx="1"/>
          </p:nvPr>
        </p:nvSpPr>
        <p:spPr/>
        <p:txBody>
          <a:bodyPr>
            <a:normAutofit fontScale="62500" lnSpcReduction="20000"/>
          </a:bodyPr>
          <a:lstStyle/>
          <a:p>
            <a:r>
              <a:rPr lang="it-IT" dirty="0">
                <a:effectLst/>
              </a:rPr>
              <a:t>Per ovviare a tale «isolamento» si ricorre al principio della </a:t>
            </a:r>
            <a:r>
              <a:rPr lang="it-IT" i="1" dirty="0">
                <a:effectLst/>
              </a:rPr>
              <a:t>«interpretazione conforme</a:t>
            </a:r>
            <a:r>
              <a:rPr lang="it-IT" i="1" dirty="0" smtClean="0">
                <a:effectLst/>
              </a:rPr>
              <a:t>»</a:t>
            </a:r>
            <a:r>
              <a:rPr lang="it-IT" dirty="0" smtClean="0">
                <a:effectLst/>
              </a:rPr>
              <a:t>. Invero </a:t>
            </a:r>
            <a:r>
              <a:rPr lang="it-IT" dirty="0">
                <a:effectLst/>
              </a:rPr>
              <a:t>se la norma interna </a:t>
            </a:r>
            <a:r>
              <a:rPr lang="it-IT" dirty="0" smtClean="0">
                <a:effectLst/>
              </a:rPr>
              <a:t>«non nasconde» </a:t>
            </a:r>
            <a:r>
              <a:rPr lang="it-IT" dirty="0">
                <a:effectLst/>
              </a:rPr>
              <a:t>il suo ruolo servente rispetto al diritto internazionale, è possibile in certi casi all'operatore (al giudice) risolvere l'errore interpretativo (o l'antinomia) attraverso il processo di → </a:t>
            </a:r>
            <a:r>
              <a:rPr lang="it-IT" dirty="0">
                <a:solidFill>
                  <a:srgbClr val="FF0000"/>
                </a:solidFill>
                <a:effectLst/>
              </a:rPr>
              <a:t>interpretazione </a:t>
            </a:r>
            <a:r>
              <a:rPr lang="it-IT" dirty="0" smtClean="0">
                <a:solidFill>
                  <a:srgbClr val="FF0000"/>
                </a:solidFill>
                <a:effectLst/>
              </a:rPr>
              <a:t>«internazionalmente orientata» della norma interna attuativa dell’obbligo internazionale</a:t>
            </a:r>
            <a:r>
              <a:rPr lang="it-IT" dirty="0" smtClean="0">
                <a:effectLst/>
              </a:rPr>
              <a:t> (</a:t>
            </a:r>
            <a:r>
              <a:rPr lang="it-IT" dirty="0">
                <a:effectLst/>
              </a:rPr>
              <a:t>secondo gli schemi interni, elaborazione di una nuova norma interna “corretta” alla luce dello scopo o dello spirito della norma internazionale</a:t>
            </a:r>
            <a:r>
              <a:rPr lang="it-IT" dirty="0" smtClean="0">
                <a:effectLst/>
              </a:rPr>
              <a:t>).</a:t>
            </a:r>
          </a:p>
          <a:p>
            <a:r>
              <a:rPr lang="it-IT" dirty="0" smtClean="0">
                <a:effectLst/>
              </a:rPr>
              <a:t>È la c.d. </a:t>
            </a:r>
            <a:r>
              <a:rPr lang="it-IT" dirty="0" smtClean="0">
                <a:solidFill>
                  <a:srgbClr val="FF0000"/>
                </a:solidFill>
                <a:effectLst/>
              </a:rPr>
              <a:t>presunzione </a:t>
            </a:r>
            <a:r>
              <a:rPr lang="it-IT" dirty="0">
                <a:solidFill>
                  <a:srgbClr val="FF0000"/>
                </a:solidFill>
                <a:effectLst/>
              </a:rPr>
              <a:t>di conformità</a:t>
            </a:r>
            <a:r>
              <a:rPr lang="it-IT" dirty="0">
                <a:effectLst/>
              </a:rPr>
              <a:t>, </a:t>
            </a:r>
            <a:r>
              <a:rPr lang="it-IT" dirty="0" smtClean="0">
                <a:effectLst/>
              </a:rPr>
              <a:t>per la quale si presume – salva prova contraria – che il legislatore (esercitando le sue competenze) non abbia voluto violare il diritto internazionale. È uno degli </a:t>
            </a:r>
            <a:r>
              <a:rPr lang="it-IT" i="1" dirty="0" smtClean="0">
                <a:effectLst/>
              </a:rPr>
              <a:t>effetti </a:t>
            </a:r>
            <a:r>
              <a:rPr lang="it-IT" i="1" dirty="0">
                <a:effectLst/>
              </a:rPr>
              <a:t>indiretti</a:t>
            </a:r>
            <a:r>
              <a:rPr lang="it-IT" dirty="0">
                <a:effectLst/>
              </a:rPr>
              <a:t> del diritto internazionale sul modo di essere del diritto </a:t>
            </a:r>
            <a:r>
              <a:rPr lang="it-IT" dirty="0" smtClean="0">
                <a:effectLst/>
              </a:rPr>
              <a:t>interno. Esempio</a:t>
            </a:r>
            <a:r>
              <a:rPr lang="it-IT" dirty="0" smtClean="0">
                <a:effectLst/>
              </a:rPr>
              <a:t>: Corte </a:t>
            </a:r>
            <a:r>
              <a:rPr lang="it-IT" dirty="0">
                <a:effectLst/>
              </a:rPr>
              <a:t>costituzionale italiana: sentenza </a:t>
            </a:r>
            <a:r>
              <a:rPr lang="it-IT" u="sng" dirty="0">
                <a:effectLst/>
              </a:rPr>
              <a:t>n. 10 del 1993, </a:t>
            </a:r>
            <a:r>
              <a:rPr lang="it-IT" i="1" u="sng" dirty="0" err="1">
                <a:solidFill>
                  <a:srgbClr val="FF0000"/>
                </a:solidFill>
                <a:effectLst/>
              </a:rPr>
              <a:t>Mujanovic</a:t>
            </a:r>
            <a:r>
              <a:rPr lang="it-IT" i="1" u="sng" dirty="0">
                <a:solidFill>
                  <a:srgbClr val="FF0000"/>
                </a:solidFill>
                <a:effectLst/>
              </a:rPr>
              <a:t> </a:t>
            </a:r>
            <a:r>
              <a:rPr lang="it-IT" i="1" u="sng" dirty="0" err="1">
                <a:solidFill>
                  <a:srgbClr val="FF0000"/>
                </a:solidFill>
                <a:effectLst/>
              </a:rPr>
              <a:t>Kasim</a:t>
            </a:r>
            <a:r>
              <a:rPr lang="it-IT" u="sng" dirty="0">
                <a:effectLst/>
              </a:rPr>
              <a:t> </a:t>
            </a:r>
            <a:r>
              <a:rPr lang="it-IT" i="1" u="sng" dirty="0">
                <a:effectLst/>
              </a:rPr>
              <a:t>(diritti di difesa dell'imputato straniero)</a:t>
            </a:r>
            <a:r>
              <a:rPr lang="it-IT" dirty="0">
                <a:effectLst/>
              </a:rPr>
              <a:t>: il rispetto dell'art. 6 (equo processo) della CEDU e dell'art. 14, comma 3, a del Patto ONU sui diritti civili e politici, e in particolare </a:t>
            </a:r>
            <a:r>
              <a:rPr lang="it-IT" dirty="0">
                <a:solidFill>
                  <a:srgbClr val="FF0000"/>
                </a:solidFill>
                <a:effectLst/>
              </a:rPr>
              <a:t>il diritto dell’imputato ad essere informato, in una lingua che egli comprende, dei capi d’imputazione</a:t>
            </a:r>
            <a:r>
              <a:rPr lang="it-IT" dirty="0">
                <a:effectLst/>
              </a:rPr>
              <a:t>, può trovare effettività e concreta applicazione grazie </a:t>
            </a:r>
            <a:r>
              <a:rPr lang="it-IT" dirty="0">
                <a:solidFill>
                  <a:srgbClr val="FF0000"/>
                </a:solidFill>
                <a:effectLst/>
              </a:rPr>
              <a:t>all’</a:t>
            </a:r>
            <a:r>
              <a:rPr lang="it-IT" i="1" dirty="0">
                <a:solidFill>
                  <a:srgbClr val="FF0000"/>
                </a:solidFill>
                <a:effectLst/>
              </a:rPr>
              <a:t>interpretazione estensiva</a:t>
            </a:r>
            <a:r>
              <a:rPr lang="it-IT" dirty="0">
                <a:solidFill>
                  <a:srgbClr val="FF0000"/>
                </a:solidFill>
                <a:effectLst/>
              </a:rPr>
              <a:t> dell’art. </a:t>
            </a:r>
            <a:r>
              <a:rPr lang="it-IT" i="1" dirty="0">
                <a:solidFill>
                  <a:srgbClr val="FF0000"/>
                </a:solidFill>
                <a:effectLst/>
              </a:rPr>
              <a:t>143 codice procedura penale</a:t>
            </a:r>
            <a:r>
              <a:rPr lang="it-IT" dirty="0">
                <a:effectLst/>
              </a:rPr>
              <a:t>, sul diritto dell’imputato di farsi assistere gratuitamente dall’interprete. Il caso concerneva la pretesa violazione dei diritti della difesa dell'imputato straniero, cui, in particolare, era stato notificato un decreto di citazione in giudizio (art. 555, comma 3, codice di procedura penale) solo in lingua </a:t>
            </a:r>
            <a:r>
              <a:rPr lang="it-IT" dirty="0" smtClean="0">
                <a:effectLst/>
              </a:rPr>
              <a:t>italiana. </a:t>
            </a:r>
          </a:p>
          <a:p>
            <a:r>
              <a:rPr lang="it-IT" dirty="0" smtClean="0">
                <a:effectLst/>
              </a:rPr>
              <a:t>La </a:t>
            </a:r>
            <a:r>
              <a:rPr lang="it-IT" dirty="0">
                <a:effectLst/>
              </a:rPr>
              <a:t>Corte rigetta </a:t>
            </a:r>
            <a:r>
              <a:rPr lang="it-IT" dirty="0" smtClean="0">
                <a:effectLst/>
              </a:rPr>
              <a:t>in conseguenza, come </a:t>
            </a:r>
            <a:r>
              <a:rPr lang="it-IT" u="sng" dirty="0" smtClean="0">
                <a:solidFill>
                  <a:srgbClr val="FF0000"/>
                </a:solidFill>
                <a:effectLst/>
              </a:rPr>
              <a:t>non rilevante</a:t>
            </a:r>
            <a:r>
              <a:rPr lang="it-IT" dirty="0" smtClean="0">
                <a:effectLst/>
              </a:rPr>
              <a:t>, la questione di costituzionalità sollevata nei confronti dell'art</a:t>
            </a:r>
            <a:r>
              <a:rPr lang="it-IT" dirty="0">
                <a:effectLst/>
              </a:rPr>
              <a:t>. 555, terzo comma, c.p.p., nella parte in cui </a:t>
            </a:r>
            <a:r>
              <a:rPr lang="it-IT" dirty="0">
                <a:solidFill>
                  <a:srgbClr val="FF0000"/>
                </a:solidFill>
                <a:effectLst/>
              </a:rPr>
              <a:t>non prevede </a:t>
            </a:r>
            <a:r>
              <a:rPr lang="it-IT" dirty="0">
                <a:effectLst/>
              </a:rPr>
              <a:t>che il decreto di citazione a giudizio debba esser notificato all'imputato straniero, che non conosce la lingua italiana, anche nella traduzione </a:t>
            </a:r>
            <a:r>
              <a:rPr lang="it-IT" u="sng" dirty="0">
                <a:solidFill>
                  <a:srgbClr val="FF0000"/>
                </a:solidFill>
                <a:effectLst/>
              </a:rPr>
              <a:t>nella lingua a lui </a:t>
            </a:r>
            <a:r>
              <a:rPr lang="it-IT" u="sng" dirty="0" smtClean="0">
                <a:solidFill>
                  <a:srgbClr val="FF0000"/>
                </a:solidFill>
                <a:effectLst/>
              </a:rPr>
              <a:t>nota</a:t>
            </a:r>
            <a:r>
              <a:rPr lang="it-IT" dirty="0" smtClean="0">
                <a:effectLst/>
              </a:rPr>
              <a:t>: sul </a:t>
            </a:r>
            <a:r>
              <a:rPr lang="it-IT" dirty="0">
                <a:effectLst/>
              </a:rPr>
              <a:t>presupposto </a:t>
            </a:r>
            <a:r>
              <a:rPr lang="it-IT" dirty="0" smtClean="0">
                <a:effectLst/>
              </a:rPr>
              <a:t>dell’interpretazione «estensiva» della </a:t>
            </a:r>
            <a:r>
              <a:rPr lang="it-IT" dirty="0">
                <a:effectLst/>
              </a:rPr>
              <a:t>norma del codice di procedura penale sulla </a:t>
            </a:r>
            <a:r>
              <a:rPr lang="it-IT" dirty="0" smtClean="0">
                <a:effectLst/>
              </a:rPr>
              <a:t>«traduzione </a:t>
            </a:r>
            <a:r>
              <a:rPr lang="it-IT" dirty="0">
                <a:effectLst/>
              </a:rPr>
              <a:t>degli </a:t>
            </a:r>
            <a:r>
              <a:rPr lang="it-IT" dirty="0" smtClean="0">
                <a:effectLst/>
              </a:rPr>
              <a:t>atti» a beneficio dell’imputato straniero che non conosce la lingua italiana </a:t>
            </a:r>
            <a:r>
              <a:rPr lang="it-IT" dirty="0">
                <a:effectLst/>
              </a:rPr>
              <a:t>(art. 143</a:t>
            </a:r>
            <a:r>
              <a:rPr lang="it-IT" dirty="0" smtClean="0">
                <a:effectLst/>
              </a:rPr>
              <a:t>), la quale  s'applica a </a:t>
            </a:r>
            <a:r>
              <a:rPr lang="it-IT" dirty="0">
                <a:effectLst/>
              </a:rPr>
              <a:t>tutte le situazioni processuali che lo </a:t>
            </a:r>
            <a:r>
              <a:rPr lang="it-IT" dirty="0" smtClean="0">
                <a:effectLst/>
              </a:rPr>
              <a:t>richiedono (individuate in conformità al diritto convenzionale e all’art. 24 Costituzione).</a:t>
            </a:r>
          </a:p>
          <a:p>
            <a:r>
              <a:rPr lang="it-IT" dirty="0" smtClean="0">
                <a:effectLst/>
              </a:rPr>
              <a:t>Nota. Ove </a:t>
            </a:r>
            <a:r>
              <a:rPr lang="it-IT" dirty="0">
                <a:effectLst/>
              </a:rPr>
              <a:t>si tratti di </a:t>
            </a:r>
            <a:r>
              <a:rPr lang="it-IT" dirty="0" smtClean="0">
                <a:effectLst/>
              </a:rPr>
              <a:t>accesso alla Corte costituzionale (incidente di costituzionalità che assume a parametro costituzionale indiretto un trattato internazionale) costituisce un </a:t>
            </a:r>
            <a:r>
              <a:rPr lang="it-IT" dirty="0" err="1" smtClean="0">
                <a:effectLst/>
              </a:rPr>
              <a:t>prius</a:t>
            </a:r>
            <a:r>
              <a:rPr lang="it-IT" dirty="0" smtClean="0">
                <a:effectLst/>
              </a:rPr>
              <a:t> logico (una condizione per la «rilevanza» della questione incidentale) l’esperimento da parte del giudice ordinario della interpretazione «internazionalmente orientata» del diritto interno censurato (</a:t>
            </a:r>
            <a:r>
              <a:rPr lang="it-IT" dirty="0">
                <a:effectLst/>
              </a:rPr>
              <a:t>giurisprudenza costante: Corte costituzionale, </a:t>
            </a:r>
            <a:r>
              <a:rPr lang="it-IT" u="sng" dirty="0">
                <a:effectLst/>
              </a:rPr>
              <a:t>n. 349 del 2007</a:t>
            </a:r>
            <a:r>
              <a:rPr lang="it-IT" dirty="0" smtClean="0">
                <a:effectLst/>
              </a:rPr>
              <a:t>).</a:t>
            </a:r>
            <a:endParaRPr lang="it-IT" dirty="0">
              <a:effectLst/>
            </a:endParaRPr>
          </a:p>
          <a:p>
            <a:endParaRPr lang="it-IT" dirty="0"/>
          </a:p>
        </p:txBody>
      </p:sp>
    </p:spTree>
    <p:extLst>
      <p:ext uri="{BB962C8B-B14F-4D97-AF65-F5344CB8AC3E}">
        <p14:creationId xmlns:p14="http://schemas.microsoft.com/office/powerpoint/2010/main" val="142301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modelli teorici: dualismo e monismo</a:t>
            </a:r>
            <a:endParaRPr lang="it-IT" dirty="0"/>
          </a:p>
        </p:txBody>
      </p:sp>
      <p:sp>
        <p:nvSpPr>
          <p:cNvPr id="3" name="Segnaposto contenuto 2"/>
          <p:cNvSpPr>
            <a:spLocks noGrp="1"/>
          </p:cNvSpPr>
          <p:nvPr>
            <p:ph idx="1"/>
          </p:nvPr>
        </p:nvSpPr>
        <p:spPr/>
        <p:txBody>
          <a:bodyPr>
            <a:normAutofit lnSpcReduction="10000"/>
          </a:bodyPr>
          <a:lstStyle/>
          <a:p>
            <a:r>
              <a:rPr lang="it-IT" dirty="0">
                <a:effectLst/>
              </a:rPr>
              <a:t>Due </a:t>
            </a:r>
            <a:r>
              <a:rPr lang="it-IT" b="1" dirty="0">
                <a:effectLst/>
              </a:rPr>
              <a:t>modelli teorici</a:t>
            </a:r>
            <a:r>
              <a:rPr lang="it-IT" dirty="0">
                <a:effectLst/>
              </a:rPr>
              <a:t> si sono storicamente affermati nella ricostruzione dei rapporti fra diritto internazionale e diritto </a:t>
            </a:r>
            <a:r>
              <a:rPr lang="it-IT" dirty="0" smtClean="0">
                <a:effectLst/>
              </a:rPr>
              <a:t>interno. </a:t>
            </a:r>
            <a:endParaRPr lang="it-IT" dirty="0" smtClean="0">
              <a:effectLst/>
            </a:endParaRPr>
          </a:p>
          <a:p>
            <a:r>
              <a:rPr lang="it-IT" dirty="0" smtClean="0">
                <a:effectLst/>
              </a:rPr>
              <a:t>Si </a:t>
            </a:r>
            <a:r>
              <a:rPr lang="it-IT" dirty="0" smtClean="0">
                <a:effectLst/>
              </a:rPr>
              <a:t>tratta di contrapposti </a:t>
            </a:r>
            <a:r>
              <a:rPr lang="it-IT" dirty="0">
                <a:effectLst/>
              </a:rPr>
              <a:t>tentativi di conciliare </a:t>
            </a:r>
            <a:r>
              <a:rPr lang="it-IT" dirty="0" smtClean="0">
                <a:effectLst/>
              </a:rPr>
              <a:t>diverse </a:t>
            </a:r>
            <a:r>
              <a:rPr lang="it-IT" dirty="0">
                <a:effectLst/>
              </a:rPr>
              <a:t>esigenze: </a:t>
            </a:r>
            <a:endParaRPr lang="it-IT" dirty="0" smtClean="0">
              <a:effectLst/>
            </a:endParaRPr>
          </a:p>
          <a:p>
            <a:r>
              <a:rPr lang="it-IT" dirty="0" smtClean="0">
                <a:effectLst/>
              </a:rPr>
              <a:t>- </a:t>
            </a:r>
            <a:r>
              <a:rPr lang="it-IT" dirty="0" smtClean="0">
                <a:effectLst/>
              </a:rPr>
              <a:t>l’</a:t>
            </a:r>
            <a:r>
              <a:rPr lang="it-IT" u="sng" dirty="0" smtClean="0">
                <a:effectLst/>
              </a:rPr>
              <a:t>effettività </a:t>
            </a:r>
            <a:r>
              <a:rPr lang="it-IT" u="sng" dirty="0">
                <a:effectLst/>
              </a:rPr>
              <a:t>“interna”</a:t>
            </a:r>
            <a:r>
              <a:rPr lang="it-IT" dirty="0">
                <a:effectLst/>
              </a:rPr>
              <a:t> degli obblighi </a:t>
            </a:r>
            <a:r>
              <a:rPr lang="it-IT" dirty="0" smtClean="0">
                <a:effectLst/>
              </a:rPr>
              <a:t>internazionali</a:t>
            </a:r>
          </a:p>
          <a:p>
            <a:r>
              <a:rPr lang="it-IT" dirty="0" smtClean="0">
                <a:effectLst/>
              </a:rPr>
              <a:t>- la </a:t>
            </a:r>
            <a:r>
              <a:rPr lang="it-IT" u="sng" dirty="0" smtClean="0">
                <a:effectLst/>
              </a:rPr>
              <a:t>sovranità (natura originaria) e l’autonomia (auto-determinazione)</a:t>
            </a:r>
            <a:r>
              <a:rPr lang="it-IT" dirty="0" smtClean="0">
                <a:effectLst/>
              </a:rPr>
              <a:t> </a:t>
            </a:r>
            <a:r>
              <a:rPr lang="it-IT" dirty="0">
                <a:effectLst/>
              </a:rPr>
              <a:t>dello Stato legislatore. </a:t>
            </a:r>
            <a:endParaRPr lang="it-IT" dirty="0" smtClean="0">
              <a:effectLst/>
            </a:endParaRPr>
          </a:p>
          <a:p>
            <a:r>
              <a:rPr lang="it-IT" dirty="0" smtClean="0">
                <a:effectLst/>
              </a:rPr>
              <a:t>Il </a:t>
            </a:r>
            <a:r>
              <a:rPr lang="it-IT" dirty="0">
                <a:effectLst/>
              </a:rPr>
              <a:t>modello dualista realizza tale conciliazione, a prezzo però del sacrificio della «coerenza» fra sistemi </a:t>
            </a:r>
            <a:r>
              <a:rPr lang="it-IT" dirty="0" smtClean="0">
                <a:effectLst/>
              </a:rPr>
              <a:t>normativi (internazionale e interni). </a:t>
            </a:r>
          </a:p>
          <a:p>
            <a:r>
              <a:rPr lang="it-IT" dirty="0" smtClean="0">
                <a:effectLst/>
              </a:rPr>
              <a:t>Il </a:t>
            </a:r>
            <a:r>
              <a:rPr lang="it-IT" dirty="0">
                <a:effectLst/>
              </a:rPr>
              <a:t>modello monista enfatizza la coerenza normativa, a prezzo però della sovranità statale (nel monismo “internazionalista”) o della sovranità del diritto internazionale (nel monismo “statalista”).</a:t>
            </a:r>
          </a:p>
          <a:p>
            <a:pPr marL="36900" indent="0">
              <a:buNone/>
            </a:pPr>
            <a:endParaRPr lang="it-IT" dirty="0"/>
          </a:p>
        </p:txBody>
      </p:sp>
    </p:spTree>
    <p:extLst>
      <p:ext uri="{BB962C8B-B14F-4D97-AF65-F5344CB8AC3E}">
        <p14:creationId xmlns:p14="http://schemas.microsoft.com/office/powerpoint/2010/main" val="3034167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L’adattamento alle fonti «derivate» da </a:t>
            </a:r>
            <a:r>
              <a:rPr lang="it-IT" dirty="0" smtClean="0"/>
              <a:t>accordi</a:t>
            </a:r>
            <a:endParaRPr lang="it-IT" dirty="0"/>
          </a:p>
        </p:txBody>
      </p:sp>
      <p:sp>
        <p:nvSpPr>
          <p:cNvPr id="3" name="Segnaposto contenuto 2"/>
          <p:cNvSpPr>
            <a:spLocks noGrp="1"/>
          </p:cNvSpPr>
          <p:nvPr>
            <p:ph idx="1"/>
          </p:nvPr>
        </p:nvSpPr>
        <p:spPr/>
        <p:txBody>
          <a:bodyPr>
            <a:normAutofit/>
          </a:bodyPr>
          <a:lstStyle/>
          <a:p>
            <a:r>
              <a:rPr lang="it-IT" dirty="0" smtClean="0">
                <a:effectLst/>
              </a:rPr>
              <a:t>Il problema. Nel caso di trattati internazionali multilaterali che sanciscono procedimenti normativi, detti provvedimenti sono «applicabili» in Italia per effetto dell’originario ordine di esecuzione del trattato, o richiedono misure attuative ulteriori (ad hoc)?</a:t>
            </a:r>
          </a:p>
          <a:p>
            <a:r>
              <a:rPr lang="it-IT" dirty="0" smtClean="0">
                <a:effectLst/>
              </a:rPr>
              <a:t>Il </a:t>
            </a:r>
            <a:r>
              <a:rPr lang="it-IT" dirty="0">
                <a:effectLst/>
              </a:rPr>
              <a:t>problema si pone nel caso dei trattati istitutivi di organizzazioni internazionali che prevedono </a:t>
            </a:r>
            <a:r>
              <a:rPr lang="it-IT" b="1" dirty="0">
                <a:effectLst/>
              </a:rPr>
              <a:t>procedimenti di produzione giuridica</a:t>
            </a:r>
            <a:r>
              <a:rPr lang="it-IT" dirty="0">
                <a:effectLst/>
              </a:rPr>
              <a:t> </a:t>
            </a:r>
            <a:r>
              <a:rPr lang="it-IT" dirty="0" smtClean="0">
                <a:effectLst/>
              </a:rPr>
              <a:t>(Carta ONU, art. 41-42; </a:t>
            </a:r>
            <a:r>
              <a:rPr lang="it-IT" dirty="0">
                <a:effectLst/>
              </a:rPr>
              <a:t>sentenze </a:t>
            </a:r>
            <a:r>
              <a:rPr lang="it-IT" dirty="0" smtClean="0">
                <a:effectLst/>
              </a:rPr>
              <a:t>internazionali che </a:t>
            </a:r>
            <a:r>
              <a:rPr lang="it-IT" dirty="0">
                <a:effectLst/>
              </a:rPr>
              <a:t>richiedono modifiche </a:t>
            </a:r>
            <a:r>
              <a:rPr lang="it-IT" dirty="0" smtClean="0">
                <a:effectLst/>
              </a:rPr>
              <a:t>dell'ordinamento interno: art. 94 Carta ONU, art. 46 CEDU).</a:t>
            </a:r>
            <a:endParaRPr lang="it-IT" dirty="0">
              <a:effectLst/>
            </a:endParaRPr>
          </a:p>
          <a:p>
            <a:r>
              <a:rPr lang="it-IT" dirty="0" smtClean="0">
                <a:effectLst/>
              </a:rPr>
              <a:t>La </a:t>
            </a:r>
            <a:r>
              <a:rPr lang="it-IT" dirty="0">
                <a:effectLst/>
              </a:rPr>
              <a:t>prassi </a:t>
            </a:r>
            <a:r>
              <a:rPr lang="it-IT" dirty="0" smtClean="0">
                <a:effectLst/>
              </a:rPr>
              <a:t>è </a:t>
            </a:r>
            <a:r>
              <a:rPr lang="it-IT" dirty="0">
                <a:effectLst/>
              </a:rPr>
              <a:t>orientata verso la necessità di un </a:t>
            </a:r>
            <a:r>
              <a:rPr lang="it-IT" u="sng" dirty="0">
                <a:solidFill>
                  <a:srgbClr val="FF0000"/>
                </a:solidFill>
                <a:effectLst/>
              </a:rPr>
              <a:t>atto ad hoc di </a:t>
            </a:r>
            <a:r>
              <a:rPr lang="it-IT" u="sng" dirty="0" smtClean="0">
                <a:solidFill>
                  <a:srgbClr val="FF0000"/>
                </a:solidFill>
                <a:effectLst/>
              </a:rPr>
              <a:t>attuazione</a:t>
            </a:r>
            <a:r>
              <a:rPr lang="it-IT" dirty="0" smtClean="0">
                <a:effectLst/>
              </a:rPr>
              <a:t>, in </a:t>
            </a:r>
            <a:r>
              <a:rPr lang="it-IT" dirty="0">
                <a:effectLst/>
              </a:rPr>
              <a:t>genere assunto con </a:t>
            </a:r>
            <a:r>
              <a:rPr lang="it-IT" u="sng" dirty="0">
                <a:solidFill>
                  <a:srgbClr val="FF0000"/>
                </a:solidFill>
                <a:effectLst/>
              </a:rPr>
              <a:t>procedimento ordinario</a:t>
            </a:r>
            <a:r>
              <a:rPr lang="it-IT" dirty="0">
                <a:effectLst/>
              </a:rPr>
              <a:t> </a:t>
            </a:r>
            <a:r>
              <a:rPr lang="it-IT" dirty="0" smtClean="0">
                <a:effectLst/>
              </a:rPr>
              <a:t>(in particolare nel caso </a:t>
            </a:r>
            <a:r>
              <a:rPr lang="it-IT" dirty="0">
                <a:effectLst/>
              </a:rPr>
              <a:t>delle decisioni del Consiglio di Sicurezza ex art. 41 Carta ONU, </a:t>
            </a:r>
            <a:r>
              <a:rPr lang="it-IT" dirty="0" smtClean="0">
                <a:effectLst/>
              </a:rPr>
              <a:t>in </a:t>
            </a:r>
            <a:r>
              <a:rPr lang="it-IT" dirty="0">
                <a:effectLst/>
              </a:rPr>
              <a:t>ragione delle conseguenze </a:t>
            </a:r>
            <a:r>
              <a:rPr lang="it-IT" dirty="0" smtClean="0">
                <a:effectLst/>
              </a:rPr>
              <a:t>«penali» </a:t>
            </a:r>
            <a:r>
              <a:rPr lang="it-IT" dirty="0">
                <a:effectLst/>
              </a:rPr>
              <a:t>della loro </a:t>
            </a:r>
            <a:r>
              <a:rPr lang="it-IT" dirty="0" smtClean="0">
                <a:effectLst/>
              </a:rPr>
              <a:t>attuazione)</a:t>
            </a:r>
            <a:endParaRPr lang="it-IT" dirty="0">
              <a:effectLst/>
            </a:endParaRPr>
          </a:p>
        </p:txBody>
      </p:sp>
    </p:spTree>
    <p:extLst>
      <p:ext uri="{BB962C8B-B14F-4D97-AF65-F5344CB8AC3E}">
        <p14:creationId xmlns:p14="http://schemas.microsoft.com/office/powerpoint/2010/main" val="71285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Adattamento ai trattati e competenze regionali</a:t>
            </a:r>
            <a:endParaRPr lang="it-IT" dirty="0"/>
          </a:p>
        </p:txBody>
      </p:sp>
      <p:sp>
        <p:nvSpPr>
          <p:cNvPr id="3" name="Segnaposto contenuto 2"/>
          <p:cNvSpPr>
            <a:spLocks noGrp="1"/>
          </p:cNvSpPr>
          <p:nvPr>
            <p:ph idx="1"/>
          </p:nvPr>
        </p:nvSpPr>
        <p:spPr/>
        <p:txBody>
          <a:bodyPr>
            <a:normAutofit fontScale="62500" lnSpcReduction="20000"/>
          </a:bodyPr>
          <a:lstStyle/>
          <a:p>
            <a:r>
              <a:rPr lang="it-IT" dirty="0">
                <a:effectLst/>
              </a:rPr>
              <a:t>Problema degli accordi non direttamente applicabili e dell’individuazione degli enti interni (Stato, Regioni, entrambi) ai quali compete assumere le misure attuative (primarie e secondarie) all’interno dell’ordinamento italiano?</a:t>
            </a:r>
          </a:p>
          <a:p>
            <a:r>
              <a:rPr lang="it-IT" dirty="0">
                <a:effectLst/>
              </a:rPr>
              <a:t> </a:t>
            </a:r>
            <a:r>
              <a:rPr lang="it-IT" b="1" u="sng" dirty="0" smtClean="0">
                <a:solidFill>
                  <a:srgbClr val="FF0000"/>
                </a:solidFill>
                <a:effectLst/>
              </a:rPr>
              <a:t>Situazione </a:t>
            </a:r>
            <a:r>
              <a:rPr lang="it-IT" b="1" u="sng" dirty="0">
                <a:solidFill>
                  <a:srgbClr val="FF0000"/>
                </a:solidFill>
                <a:effectLst/>
              </a:rPr>
              <a:t>ante riforma (1947-2003)</a:t>
            </a:r>
            <a:r>
              <a:rPr lang="it-IT" dirty="0">
                <a:effectLst/>
              </a:rPr>
              <a:t>: </a:t>
            </a:r>
          </a:p>
          <a:p>
            <a:r>
              <a:rPr lang="it-IT" dirty="0">
                <a:effectLst/>
              </a:rPr>
              <a:t>a) allo Stato competeva l’attribuzione di efficacia e di forza formale interna ai trattati internazionali (cfr., per analogia, art. 10.1. </a:t>
            </a:r>
            <a:r>
              <a:rPr lang="it-IT" dirty="0" err="1">
                <a:effectLst/>
              </a:rPr>
              <a:t>Cost</a:t>
            </a:r>
            <a:r>
              <a:rPr lang="it-IT" dirty="0">
                <a:effectLst/>
              </a:rPr>
              <a:t>.) (Corte </a:t>
            </a:r>
            <a:r>
              <a:rPr lang="it-IT" dirty="0" err="1">
                <a:effectLst/>
              </a:rPr>
              <a:t>cost</a:t>
            </a:r>
            <a:r>
              <a:rPr lang="it-IT" dirty="0">
                <a:effectLst/>
              </a:rPr>
              <a:t>., n. 46/1961); competeva, cioè, l’assunzione di un atto di adattamento primario (ordine di esecuzione); per ciò che concerne le misure di adattamento secondario, la situazione ante riforma era la seguente: alle Regioni spettava la competenza a integrare/specificare le norme convenzionali primarie o derivate, nei settori di competenza esclusiva; nei settori di competenza concorrente, attuazione residuale entro la griglia di (eventuali) misure statali di indirizzo o di coordinamento.</a:t>
            </a:r>
          </a:p>
          <a:p>
            <a:r>
              <a:rPr lang="it-IT" dirty="0">
                <a:effectLst/>
              </a:rPr>
              <a:t>La giurisprudenza costituzionale ha conosciuto una significativa recente evoluzione: </a:t>
            </a:r>
          </a:p>
          <a:p>
            <a:r>
              <a:rPr lang="it-IT" dirty="0">
                <a:effectLst/>
              </a:rPr>
              <a:t>a) Tutto ciò che riguarda l’attuazione di accordi internazionali è di competenza statale (in deroga palese alle competenze normative regionali); il limite del rispetto degli obblighi internazionali (previsto da alcuni Statuti regionali e, implicitamente, dall’ordinamento italiano) è limite negativo per le Regioni e positivo per lo Stato; le Regioni possono partecipare all’attuazione solo su delega dello Stato;</a:t>
            </a:r>
          </a:p>
          <a:p>
            <a:r>
              <a:rPr lang="it-IT" dirty="0">
                <a:effectLst/>
              </a:rPr>
              <a:t>b) Riconoscimento di un potere autonomo e originario delle Regioni di attuare i trattati internazionali nelle materie di loro competenza; tuttavia, potere sostitutivo dello Stato in una molteplicità di ipotesi (in caso di urgenza; per esigenze di uniformità sorrette dall’interesse nazionale). </a:t>
            </a:r>
          </a:p>
          <a:p>
            <a:r>
              <a:rPr lang="it-IT" dirty="0">
                <a:effectLst/>
              </a:rPr>
              <a:t>Dalla metà anni ‘80 del secolo scorso: l’intervento statale di esecuzione (in deroga alle competenze regionali) si giustifica solo se il trattato prevede una compiuta e precisa regola di condotta (assenza di margine di discrezionalità attuativo), di cui la norma statale che alteri la distribuzione di competenze (costituzionalmente prevista) costituisca il necessario mezzo di adempimento: </a:t>
            </a:r>
          </a:p>
          <a:p>
            <a:endParaRPr lang="it-IT" dirty="0"/>
          </a:p>
        </p:txBody>
      </p:sp>
    </p:spTree>
    <p:extLst>
      <p:ext uri="{BB962C8B-B14F-4D97-AF65-F5344CB8AC3E}">
        <p14:creationId xmlns:p14="http://schemas.microsoft.com/office/powerpoint/2010/main" val="256598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L’ambito delle competenze attuative delle regioni</a:t>
            </a:r>
            <a:endParaRPr lang="it-IT" dirty="0"/>
          </a:p>
        </p:txBody>
      </p:sp>
      <p:sp>
        <p:nvSpPr>
          <p:cNvPr id="3" name="Segnaposto contenuto 2"/>
          <p:cNvSpPr>
            <a:spLocks noGrp="1"/>
          </p:cNvSpPr>
          <p:nvPr>
            <p:ph idx="1"/>
          </p:nvPr>
        </p:nvSpPr>
        <p:spPr/>
        <p:txBody>
          <a:bodyPr>
            <a:normAutofit fontScale="70000" lnSpcReduction="20000"/>
          </a:bodyPr>
          <a:lstStyle/>
          <a:p>
            <a:r>
              <a:rPr lang="it-IT" b="1" u="sng" dirty="0">
                <a:solidFill>
                  <a:srgbClr val="FF0000"/>
                </a:solidFill>
                <a:effectLst/>
              </a:rPr>
              <a:t>Situazione attuale</a:t>
            </a:r>
            <a:r>
              <a:rPr lang="it-IT" dirty="0">
                <a:effectLst/>
              </a:rPr>
              <a:t>: </a:t>
            </a:r>
            <a:endParaRPr lang="it-IT" dirty="0" smtClean="0">
              <a:effectLst/>
            </a:endParaRPr>
          </a:p>
          <a:p>
            <a:r>
              <a:rPr lang="it-IT" dirty="0" smtClean="0">
                <a:effectLst/>
              </a:rPr>
              <a:t>«Le </a:t>
            </a:r>
            <a:r>
              <a:rPr lang="it-IT" dirty="0">
                <a:effectLst/>
              </a:rPr>
              <a:t>Regioni e le Province autonome di Trento e di Bolzano, nelle materie di loro competenza, partecipano alle decisioni dirette alla formazione degli atti normativi comunitari e </a:t>
            </a:r>
            <a:r>
              <a:rPr lang="it-IT" i="1" dirty="0">
                <a:effectLst/>
              </a:rPr>
              <a:t>provvedono all’attuazione e all’esecuzione degli accordi internazionali e degli atti dell’Unione europea, nel rispetto delle norme di procedura stabilite da legge dello Stato, che disciplina le modalità di esercizio del potere sostitutivo in caso di </a:t>
            </a:r>
            <a:r>
              <a:rPr lang="it-IT" i="1" dirty="0" smtClean="0">
                <a:effectLst/>
              </a:rPr>
              <a:t>inadempienza</a:t>
            </a:r>
            <a:r>
              <a:rPr lang="it-IT" dirty="0" smtClean="0">
                <a:effectLst/>
              </a:rPr>
              <a:t>».</a:t>
            </a:r>
          </a:p>
          <a:p>
            <a:r>
              <a:rPr lang="it-IT" dirty="0" smtClean="0">
                <a:effectLst/>
              </a:rPr>
              <a:t>Art</a:t>
            </a:r>
            <a:r>
              <a:rPr lang="it-IT" dirty="0">
                <a:effectLst/>
              </a:rPr>
              <a:t>. 6.1. l. 131/2003 (attuazione dell’art. 117, co. 5 e 9, </a:t>
            </a:r>
            <a:r>
              <a:rPr lang="it-IT" dirty="0" err="1">
                <a:effectLst/>
              </a:rPr>
              <a:t>Cost</a:t>
            </a:r>
            <a:r>
              <a:rPr lang="it-IT" dirty="0">
                <a:effectLst/>
              </a:rPr>
              <a:t>., </a:t>
            </a:r>
            <a:r>
              <a:rPr lang="it-IT" i="1" dirty="0">
                <a:effectLst/>
              </a:rPr>
              <a:t>sull’attività internazionale </a:t>
            </a:r>
            <a:r>
              <a:rPr lang="it-IT" dirty="0">
                <a:effectLst/>
              </a:rPr>
              <a:t>delle Regioni): </a:t>
            </a:r>
            <a:r>
              <a:rPr lang="it-IT" dirty="0" smtClean="0">
                <a:effectLst/>
              </a:rPr>
              <a:t>«Le </a:t>
            </a:r>
            <a:r>
              <a:rPr lang="it-IT" dirty="0">
                <a:effectLst/>
              </a:rPr>
              <a:t>Regioni e le Province autonome di Trento e di Bolzano, nella materie di propria competenza legislativa, </a:t>
            </a:r>
            <a:r>
              <a:rPr lang="it-IT" dirty="0">
                <a:solidFill>
                  <a:srgbClr val="FF0000"/>
                </a:solidFill>
                <a:effectLst/>
              </a:rPr>
              <a:t>provvedono </a:t>
            </a:r>
            <a:r>
              <a:rPr lang="it-IT" i="1" dirty="0">
                <a:solidFill>
                  <a:srgbClr val="FF0000"/>
                </a:solidFill>
                <a:effectLst/>
              </a:rPr>
              <a:t>direttamente</a:t>
            </a:r>
            <a:r>
              <a:rPr lang="it-IT" dirty="0">
                <a:solidFill>
                  <a:srgbClr val="FF0000"/>
                </a:solidFill>
                <a:effectLst/>
              </a:rPr>
              <a:t> </a:t>
            </a:r>
            <a:r>
              <a:rPr lang="it-IT" dirty="0">
                <a:effectLst/>
              </a:rPr>
              <a:t>all’attuazione e all’esecuzione degli accordi internazionali ratificati, </a:t>
            </a:r>
            <a:r>
              <a:rPr lang="it-IT" dirty="0">
                <a:solidFill>
                  <a:srgbClr val="FF0000"/>
                </a:solidFill>
                <a:effectLst/>
              </a:rPr>
              <a:t>dandone </a:t>
            </a:r>
            <a:r>
              <a:rPr lang="it-IT" i="1" dirty="0">
                <a:solidFill>
                  <a:srgbClr val="FF0000"/>
                </a:solidFill>
                <a:effectLst/>
              </a:rPr>
              <a:t>preventiva comunicazione</a:t>
            </a:r>
            <a:r>
              <a:rPr lang="it-IT" dirty="0">
                <a:solidFill>
                  <a:srgbClr val="FF0000"/>
                </a:solidFill>
                <a:effectLst/>
              </a:rPr>
              <a:t> </a:t>
            </a:r>
            <a:r>
              <a:rPr lang="it-IT" dirty="0">
                <a:effectLst/>
              </a:rPr>
              <a:t>al Ministero degli affari esteri ed alla Presidenza del Consiglio dei Ministri - Dipartimento per gli Affari regionali, i quali, nei successivi trenta giorni dal relativo ricevimento, possono </a:t>
            </a:r>
            <a:r>
              <a:rPr lang="it-IT" i="1" dirty="0">
                <a:effectLst/>
              </a:rPr>
              <a:t>formulare criteri e osservazioni</a:t>
            </a:r>
            <a:r>
              <a:rPr lang="it-IT" dirty="0">
                <a:effectLst/>
              </a:rPr>
              <a:t>. In caso di inadempienza, ferma restando la responsabilità delle Regioni </a:t>
            </a:r>
            <a:r>
              <a:rPr lang="it-IT" dirty="0" smtClean="0">
                <a:effectLst/>
              </a:rPr>
              <a:t>verso </a:t>
            </a:r>
            <a:r>
              <a:rPr lang="it-IT" dirty="0">
                <a:effectLst/>
              </a:rPr>
              <a:t>lo Stato, si applicano le disposizioni [sul </a:t>
            </a:r>
            <a:r>
              <a:rPr lang="it-IT" i="1" dirty="0">
                <a:effectLst/>
              </a:rPr>
              <a:t>potere sostitutivo dello Stato</a:t>
            </a:r>
            <a:r>
              <a:rPr lang="it-IT" dirty="0" smtClean="0">
                <a:effectLst/>
              </a:rPr>
              <a:t>]».</a:t>
            </a:r>
          </a:p>
          <a:p>
            <a:r>
              <a:rPr lang="it-IT" dirty="0">
                <a:effectLst/>
              </a:rPr>
              <a:t>S</a:t>
            </a:r>
            <a:r>
              <a:rPr lang="it-IT" dirty="0" smtClean="0">
                <a:effectLst/>
              </a:rPr>
              <a:t>alvo </a:t>
            </a:r>
            <a:r>
              <a:rPr lang="it-IT" dirty="0">
                <a:effectLst/>
              </a:rPr>
              <a:t>l’obbligo di previa comunicazione (non chiaro il valore giuridico dei criteri e osservazioni governative), le Regioni sembrano disporre di competenza attuativa </a:t>
            </a:r>
            <a:r>
              <a:rPr lang="it-IT" dirty="0" smtClean="0">
                <a:effectLst/>
              </a:rPr>
              <a:t>(«all’attuazione </a:t>
            </a:r>
            <a:r>
              <a:rPr lang="it-IT" dirty="0">
                <a:effectLst/>
              </a:rPr>
              <a:t>e </a:t>
            </a:r>
            <a:r>
              <a:rPr lang="it-IT" dirty="0" smtClean="0">
                <a:effectLst/>
              </a:rPr>
              <a:t>all’esecuzione») </a:t>
            </a:r>
            <a:r>
              <a:rPr lang="it-IT" b="1" dirty="0">
                <a:effectLst/>
              </a:rPr>
              <a:t>generale e diretta</a:t>
            </a:r>
            <a:r>
              <a:rPr lang="it-IT" dirty="0">
                <a:effectLst/>
              </a:rPr>
              <a:t> ‘nelle materie di propria competenza legislativa’ (concorrente ed esclusiva) senza l’intermediazione di atti statali (salvo quelli </a:t>
            </a:r>
            <a:r>
              <a:rPr lang="it-IT" dirty="0" smtClean="0">
                <a:effectLst/>
              </a:rPr>
              <a:t>«necessitati» </a:t>
            </a:r>
            <a:r>
              <a:rPr lang="it-IT" dirty="0">
                <a:effectLst/>
              </a:rPr>
              <a:t>dalla natura degli obblighi internazionali, per esempio a garanzia dell'uniformità d’applicazione del trattato</a:t>
            </a:r>
            <a:r>
              <a:rPr lang="it-IT" dirty="0" smtClean="0">
                <a:effectLst/>
              </a:rPr>
              <a:t>)</a:t>
            </a:r>
            <a:r>
              <a:rPr lang="it-IT" dirty="0">
                <a:effectLst/>
              </a:rPr>
              <a:t> </a:t>
            </a:r>
          </a:p>
          <a:p>
            <a:r>
              <a:rPr lang="it-IT" dirty="0" smtClean="0">
                <a:effectLst/>
              </a:rPr>
              <a:t>L’avverbio «direttamente» </a:t>
            </a:r>
            <a:r>
              <a:rPr lang="it-IT" dirty="0">
                <a:effectLst/>
              </a:rPr>
              <a:t>si </a:t>
            </a:r>
            <a:r>
              <a:rPr lang="it-IT" dirty="0" smtClean="0">
                <a:effectLst/>
              </a:rPr>
              <a:t>riferisce all’adozione </a:t>
            </a:r>
            <a:r>
              <a:rPr lang="it-IT" dirty="0">
                <a:effectLst/>
              </a:rPr>
              <a:t>di misure di adattamento secondario (attuazione concreta</a:t>
            </a:r>
            <a:r>
              <a:rPr lang="it-IT" dirty="0" smtClean="0">
                <a:effectLst/>
              </a:rPr>
              <a:t>), salva la competenza statale all’immissione nell’ordinamento italiano della convenzione (tramite ordine </a:t>
            </a:r>
            <a:r>
              <a:rPr lang="it-IT" dirty="0">
                <a:effectLst/>
              </a:rPr>
              <a:t>di esecuzione). </a:t>
            </a:r>
          </a:p>
          <a:p>
            <a:r>
              <a:rPr lang="it-IT" b="1" u="sng" dirty="0" smtClean="0">
                <a:solidFill>
                  <a:srgbClr val="FF0000"/>
                </a:solidFill>
              </a:rPr>
              <a:t>Situazione post-riforma</a:t>
            </a:r>
            <a:r>
              <a:rPr lang="it-IT" dirty="0" smtClean="0"/>
              <a:t>: invariata (salva la «chiarificazione» degli ambiti di competenza regionale)</a:t>
            </a:r>
            <a:endParaRPr lang="it-IT" dirty="0"/>
          </a:p>
        </p:txBody>
      </p:sp>
    </p:spTree>
    <p:extLst>
      <p:ext uri="{BB962C8B-B14F-4D97-AF65-F5344CB8AC3E}">
        <p14:creationId xmlns:p14="http://schemas.microsoft.com/office/powerpoint/2010/main" val="379774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questione dei trattati «non auto-applicativi»</a:t>
            </a:r>
            <a:endParaRPr lang="it-IT" dirty="0"/>
          </a:p>
        </p:txBody>
      </p:sp>
      <p:sp>
        <p:nvSpPr>
          <p:cNvPr id="3" name="Segnaposto contenuto 2"/>
          <p:cNvSpPr>
            <a:spLocks noGrp="1"/>
          </p:cNvSpPr>
          <p:nvPr>
            <p:ph idx="1"/>
          </p:nvPr>
        </p:nvSpPr>
        <p:spPr/>
        <p:txBody>
          <a:bodyPr>
            <a:normAutofit lnSpcReduction="10000"/>
          </a:bodyPr>
          <a:lstStyle/>
          <a:p>
            <a:r>
              <a:rPr lang="it-IT" dirty="0" smtClean="0"/>
              <a:t>Nella giurisprudenza cruciale per l’effettività (l’autosufficienza) dell’ordine di esecuzione, come «veicolo» degli obblighi convenzionali, è la determinazione del carattere «auto-applicativo» dei trattati (immessi).</a:t>
            </a:r>
          </a:p>
          <a:p>
            <a:r>
              <a:rPr lang="it-IT" dirty="0">
                <a:effectLst/>
              </a:rPr>
              <a:t>►</a:t>
            </a:r>
            <a:r>
              <a:rPr lang="it-IT" u="sng" dirty="0" smtClean="0">
                <a:solidFill>
                  <a:srgbClr val="FF0000"/>
                </a:solidFill>
                <a:effectLst/>
              </a:rPr>
              <a:t>Criteri della «diretta applicabilità»</a:t>
            </a:r>
            <a:r>
              <a:rPr lang="it-IT" dirty="0" smtClean="0">
                <a:effectLst/>
              </a:rPr>
              <a:t> </a:t>
            </a:r>
            <a:endParaRPr lang="it-IT" dirty="0">
              <a:effectLst/>
            </a:endParaRPr>
          </a:p>
          <a:p>
            <a:r>
              <a:rPr lang="it-IT" dirty="0">
                <a:effectLst/>
              </a:rPr>
              <a:t>I giudici nazionali si basano ora sulle </a:t>
            </a:r>
            <a:r>
              <a:rPr lang="it-IT" dirty="0">
                <a:solidFill>
                  <a:srgbClr val="FF0000"/>
                </a:solidFill>
                <a:effectLst/>
              </a:rPr>
              <a:t>caratteristiche del trattato</a:t>
            </a:r>
            <a:r>
              <a:rPr lang="it-IT" dirty="0">
                <a:effectLst/>
              </a:rPr>
              <a:t> (lo scopo, il sistema, o talune sue clausole, la redazione “condizionata” o “precettiva” degli obblighi derivanti dal medesimo) ora </a:t>
            </a:r>
            <a:r>
              <a:rPr lang="it-IT" dirty="0" smtClean="0">
                <a:effectLst/>
              </a:rPr>
              <a:t>sul «contenuto» della specifica norma convenzionale </a:t>
            </a:r>
            <a:r>
              <a:rPr lang="it-IT" dirty="0">
                <a:effectLst/>
              </a:rPr>
              <a:t>(obbligo statale, diritto individuale</a:t>
            </a:r>
            <a:r>
              <a:rPr lang="it-IT" dirty="0" smtClean="0">
                <a:effectLst/>
              </a:rPr>
              <a:t>) per </a:t>
            </a:r>
            <a:r>
              <a:rPr lang="it-IT" dirty="0">
                <a:effectLst/>
              </a:rPr>
              <a:t>determinare se un trattato è, o meno, </a:t>
            </a:r>
            <a:r>
              <a:rPr lang="it-IT" dirty="0">
                <a:solidFill>
                  <a:srgbClr val="FF0000"/>
                </a:solidFill>
                <a:effectLst/>
              </a:rPr>
              <a:t>direttamente applicabile in giudizio</a:t>
            </a:r>
            <a:r>
              <a:rPr lang="it-IT" dirty="0">
                <a:effectLst/>
              </a:rPr>
              <a:t>. </a:t>
            </a:r>
            <a:endParaRPr lang="it-IT" dirty="0" smtClean="0">
              <a:effectLst/>
            </a:endParaRPr>
          </a:p>
          <a:p>
            <a:r>
              <a:rPr lang="it-IT" dirty="0" smtClean="0">
                <a:effectLst/>
              </a:rPr>
              <a:t>Norme </a:t>
            </a:r>
            <a:r>
              <a:rPr lang="it-IT" dirty="0">
                <a:effectLst/>
              </a:rPr>
              <a:t>internazionali che pongono facoltà e </a:t>
            </a:r>
            <a:r>
              <a:rPr lang="it-IT" dirty="0" smtClean="0">
                <a:effectLst/>
              </a:rPr>
              <a:t>«deferenza» </a:t>
            </a:r>
            <a:r>
              <a:rPr lang="it-IT" dirty="0">
                <a:effectLst/>
              </a:rPr>
              <a:t>del giudice al potere legislativo: Corte costituzionale italiana, sentenza </a:t>
            </a:r>
            <a:r>
              <a:rPr lang="it-IT" u="sng" dirty="0">
                <a:effectLst/>
              </a:rPr>
              <a:t>n. 183 del 1994 sul caso </a:t>
            </a:r>
            <a:r>
              <a:rPr lang="it-IT" i="1" u="sng" dirty="0">
                <a:solidFill>
                  <a:srgbClr val="FF0000"/>
                </a:solidFill>
                <a:effectLst/>
              </a:rPr>
              <a:t>Di Lazzaro</a:t>
            </a:r>
            <a:r>
              <a:rPr lang="it-IT" dirty="0">
                <a:effectLst/>
              </a:rPr>
              <a:t>: con riguardo all'art. 6.1 della Convenzione europea sull’adozione dei minori, fatta a Strasburgo il 24 aprile 1967. </a:t>
            </a:r>
          </a:p>
          <a:p>
            <a:endParaRPr lang="it-IT" dirty="0"/>
          </a:p>
          <a:p>
            <a:endParaRPr lang="it-IT" dirty="0">
              <a:effectLst/>
            </a:endParaRPr>
          </a:p>
        </p:txBody>
      </p:sp>
    </p:spTree>
    <p:extLst>
      <p:ext uri="{BB962C8B-B14F-4D97-AF65-F5344CB8AC3E}">
        <p14:creationId xmlns:p14="http://schemas.microsoft.com/office/powerpoint/2010/main" val="418712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caso Di Lazzaro</a:t>
            </a:r>
            <a:endParaRPr lang="it-IT" dirty="0"/>
          </a:p>
        </p:txBody>
      </p:sp>
      <p:sp>
        <p:nvSpPr>
          <p:cNvPr id="3" name="Segnaposto contenuto 2"/>
          <p:cNvSpPr>
            <a:spLocks noGrp="1"/>
          </p:cNvSpPr>
          <p:nvPr>
            <p:ph idx="1"/>
          </p:nvPr>
        </p:nvSpPr>
        <p:spPr/>
        <p:txBody>
          <a:bodyPr>
            <a:normAutofit fontScale="77500" lnSpcReduction="20000"/>
          </a:bodyPr>
          <a:lstStyle/>
          <a:p>
            <a:r>
              <a:rPr lang="it-IT" dirty="0">
                <a:effectLst/>
              </a:rPr>
              <a:t>L'interessata, in successive azioni giudiziarie, richiede, in quanto persona singola, l'adozione di un </a:t>
            </a:r>
            <a:r>
              <a:rPr lang="it-IT" i="1" dirty="0">
                <a:effectLst/>
              </a:rPr>
              <a:t>minore</a:t>
            </a:r>
            <a:r>
              <a:rPr lang="it-IT" dirty="0">
                <a:effectLst/>
              </a:rPr>
              <a:t>, a dispetto del restrittivo disposto della l. 184 del 1983, che tale adozione non consente. Si richiama all'art. 6 della Convenzione citata, il quale dispone che «la legge permette l'adozione di un minore solo da parte di due persone unite in matrimonio... o </a:t>
            </a:r>
            <a:r>
              <a:rPr lang="it-IT" i="1" dirty="0">
                <a:effectLst/>
              </a:rPr>
              <a:t>da parte di un solo adottante</a:t>
            </a:r>
            <a:r>
              <a:rPr lang="it-IT" dirty="0">
                <a:effectLst/>
              </a:rPr>
              <a:t>»; nella versione ufficiale, in forma negativa: «</a:t>
            </a:r>
            <a:r>
              <a:rPr lang="it-IT" i="1" dirty="0">
                <a:effectLst/>
              </a:rPr>
              <a:t>The law </a:t>
            </a:r>
            <a:r>
              <a:rPr lang="it-IT" i="1" dirty="0" err="1">
                <a:effectLst/>
              </a:rPr>
              <a:t>shall</a:t>
            </a:r>
            <a:r>
              <a:rPr lang="it-IT" i="1" dirty="0">
                <a:effectLst/>
              </a:rPr>
              <a:t> </a:t>
            </a:r>
            <a:r>
              <a:rPr lang="it-IT" i="1" dirty="0" err="1">
                <a:effectLst/>
              </a:rPr>
              <a:t>not</a:t>
            </a:r>
            <a:r>
              <a:rPr lang="it-IT" i="1" dirty="0">
                <a:effectLst/>
              </a:rPr>
              <a:t> </a:t>
            </a:r>
            <a:r>
              <a:rPr lang="it-IT" i="1" dirty="0" err="1">
                <a:effectLst/>
              </a:rPr>
              <a:t>permit</a:t>
            </a:r>
            <a:r>
              <a:rPr lang="it-IT" i="1" dirty="0">
                <a:effectLst/>
              </a:rPr>
              <a:t> a </a:t>
            </a:r>
            <a:r>
              <a:rPr lang="it-IT" i="1" dirty="0" err="1">
                <a:effectLst/>
              </a:rPr>
              <a:t>child</a:t>
            </a:r>
            <a:r>
              <a:rPr lang="it-IT" i="1" dirty="0">
                <a:effectLst/>
              </a:rPr>
              <a:t> to be </a:t>
            </a:r>
            <a:r>
              <a:rPr lang="it-IT" i="1" dirty="0" err="1">
                <a:effectLst/>
              </a:rPr>
              <a:t>adopted</a:t>
            </a:r>
            <a:r>
              <a:rPr lang="it-IT" i="1" dirty="0">
                <a:effectLst/>
              </a:rPr>
              <a:t> </a:t>
            </a:r>
            <a:r>
              <a:rPr lang="it-IT" i="1" dirty="0" err="1">
                <a:effectLst/>
              </a:rPr>
              <a:t>except</a:t>
            </a:r>
            <a:r>
              <a:rPr lang="it-IT" i="1" dirty="0">
                <a:effectLst/>
              </a:rPr>
              <a:t> by </a:t>
            </a:r>
            <a:r>
              <a:rPr lang="it-IT" i="1" dirty="0" err="1">
                <a:effectLst/>
              </a:rPr>
              <a:t>either</a:t>
            </a:r>
            <a:r>
              <a:rPr lang="it-IT" i="1" dirty="0">
                <a:effectLst/>
              </a:rPr>
              <a:t> </a:t>
            </a:r>
            <a:r>
              <a:rPr lang="it-IT" i="1" dirty="0" err="1">
                <a:effectLst/>
              </a:rPr>
              <a:t>two</a:t>
            </a:r>
            <a:r>
              <a:rPr lang="it-IT" i="1" dirty="0">
                <a:effectLst/>
              </a:rPr>
              <a:t> </a:t>
            </a:r>
            <a:r>
              <a:rPr lang="it-IT" i="1" dirty="0" err="1">
                <a:effectLst/>
              </a:rPr>
              <a:t>persons</a:t>
            </a:r>
            <a:r>
              <a:rPr lang="it-IT" i="1" dirty="0">
                <a:effectLst/>
              </a:rPr>
              <a:t> </a:t>
            </a:r>
            <a:r>
              <a:rPr lang="it-IT" i="1" dirty="0" err="1">
                <a:effectLst/>
              </a:rPr>
              <a:t>married</a:t>
            </a:r>
            <a:r>
              <a:rPr lang="it-IT" i="1" dirty="0">
                <a:effectLst/>
              </a:rPr>
              <a:t> to </a:t>
            </a:r>
            <a:r>
              <a:rPr lang="it-IT" i="1" dirty="0" err="1">
                <a:effectLst/>
              </a:rPr>
              <a:t>each</a:t>
            </a:r>
            <a:r>
              <a:rPr lang="it-IT" i="1" dirty="0">
                <a:effectLst/>
              </a:rPr>
              <a:t> </a:t>
            </a:r>
            <a:r>
              <a:rPr lang="it-IT" i="1" dirty="0" err="1">
                <a:effectLst/>
              </a:rPr>
              <a:t>other</a:t>
            </a:r>
            <a:r>
              <a:rPr lang="it-IT" i="1" dirty="0">
                <a:effectLst/>
              </a:rPr>
              <a:t>, </a:t>
            </a:r>
            <a:r>
              <a:rPr lang="it-IT" i="1" dirty="0" err="1">
                <a:effectLst/>
              </a:rPr>
              <a:t>whether</a:t>
            </a:r>
            <a:r>
              <a:rPr lang="it-IT" i="1" dirty="0">
                <a:effectLst/>
              </a:rPr>
              <a:t> </a:t>
            </a:r>
            <a:r>
              <a:rPr lang="it-IT" i="1" dirty="0" err="1">
                <a:effectLst/>
              </a:rPr>
              <a:t>they</a:t>
            </a:r>
            <a:r>
              <a:rPr lang="it-IT" i="1" dirty="0">
                <a:effectLst/>
              </a:rPr>
              <a:t> </a:t>
            </a:r>
            <a:r>
              <a:rPr lang="it-IT" i="1" dirty="0" err="1">
                <a:effectLst/>
              </a:rPr>
              <a:t>adopt</a:t>
            </a:r>
            <a:r>
              <a:rPr lang="it-IT" i="1" dirty="0">
                <a:effectLst/>
              </a:rPr>
              <a:t> </a:t>
            </a:r>
            <a:r>
              <a:rPr lang="it-IT" i="1" dirty="0" err="1">
                <a:effectLst/>
              </a:rPr>
              <a:t>simultaneously</a:t>
            </a:r>
            <a:r>
              <a:rPr lang="it-IT" i="1" dirty="0">
                <a:effectLst/>
              </a:rPr>
              <a:t> or </a:t>
            </a:r>
            <a:r>
              <a:rPr lang="it-IT" i="1" dirty="0" err="1">
                <a:effectLst/>
              </a:rPr>
              <a:t>successively</a:t>
            </a:r>
            <a:r>
              <a:rPr lang="it-IT" i="1" dirty="0">
                <a:effectLst/>
              </a:rPr>
              <a:t>, or by </a:t>
            </a:r>
            <a:r>
              <a:rPr lang="it-IT" i="1" dirty="0" err="1">
                <a:effectLst/>
              </a:rPr>
              <a:t>one</a:t>
            </a:r>
            <a:r>
              <a:rPr lang="it-IT" i="1" dirty="0">
                <a:effectLst/>
              </a:rPr>
              <a:t> </a:t>
            </a:r>
            <a:r>
              <a:rPr lang="it-IT" i="1" dirty="0" err="1">
                <a:effectLst/>
              </a:rPr>
              <a:t>person</a:t>
            </a:r>
            <a:r>
              <a:rPr lang="it-IT" dirty="0">
                <a:effectLst/>
              </a:rPr>
              <a:t>». </a:t>
            </a:r>
            <a:endParaRPr lang="it-IT" dirty="0" smtClean="0">
              <a:effectLst/>
            </a:endParaRPr>
          </a:p>
          <a:p>
            <a:r>
              <a:rPr lang="it-IT" dirty="0" smtClean="0">
                <a:effectLst/>
              </a:rPr>
              <a:t>La </a:t>
            </a:r>
            <a:r>
              <a:rPr lang="it-IT" dirty="0">
                <a:effectLst/>
              </a:rPr>
              <a:t>giurisprudenza </a:t>
            </a:r>
            <a:r>
              <a:rPr lang="it-IT" dirty="0" smtClean="0">
                <a:effectLst/>
              </a:rPr>
              <a:t>di merito ha </a:t>
            </a:r>
            <a:r>
              <a:rPr lang="it-IT" dirty="0">
                <a:effectLst/>
              </a:rPr>
              <a:t>assunto diverse posizioni sull'applicabilità giudiziaria della norma: in senso positivo: il decreto del Tribunale di Roma del marzo 1993 e l'ordinanza della Corte d'Appello di Roma, settembre 1993; in senso negativo, la sentenza </a:t>
            </a:r>
            <a:r>
              <a:rPr lang="it-IT" u="sng" dirty="0">
                <a:effectLst/>
              </a:rPr>
              <a:t>Corte </a:t>
            </a:r>
            <a:r>
              <a:rPr lang="it-IT" u="sng" dirty="0" err="1">
                <a:effectLst/>
              </a:rPr>
              <a:t>cost</a:t>
            </a:r>
            <a:r>
              <a:rPr lang="it-IT" u="sng" dirty="0">
                <a:effectLst/>
              </a:rPr>
              <a:t>. n. 183 del 1994</a:t>
            </a:r>
            <a:r>
              <a:rPr lang="it-IT" dirty="0">
                <a:effectLst/>
              </a:rPr>
              <a:t>, che rigetta l'eccezione di incostituzionalità dell'art. 2 l. </a:t>
            </a:r>
            <a:r>
              <a:rPr lang="it-IT" dirty="0" smtClean="0">
                <a:effectLst/>
              </a:rPr>
              <a:t>357/74.</a:t>
            </a:r>
            <a:r>
              <a:rPr lang="it-IT" dirty="0">
                <a:effectLst/>
              </a:rPr>
              <a:t> </a:t>
            </a:r>
            <a:r>
              <a:rPr lang="it-IT" dirty="0" smtClean="0">
                <a:effectLst/>
              </a:rPr>
              <a:t>In </a:t>
            </a:r>
            <a:r>
              <a:rPr lang="it-IT" dirty="0">
                <a:effectLst/>
              </a:rPr>
              <a:t>senso (ancora) positivo, il decreto della Corte d'Appello di Roma del novembre 1994, secondo cui la Di Lazzaro è legittimata a proporre domanda di adozione, sulla base dell'art. 6 della Convenzione, al di là dei casi previsti dalla l. 184 del 1983; e, infine, in senso negativo, la sentenza del </a:t>
            </a:r>
            <a:r>
              <a:rPr lang="it-IT" u="sng" dirty="0">
                <a:effectLst/>
              </a:rPr>
              <a:t>21.7.1995 n. 7950 della Corte di Cassazione</a:t>
            </a:r>
            <a:r>
              <a:rPr lang="it-IT" dirty="0">
                <a:effectLst/>
              </a:rPr>
              <a:t>, secondo cui l'art. 6 non è auto applicativo e conferisce </a:t>
            </a:r>
            <a:r>
              <a:rPr lang="it-IT" i="1" dirty="0">
                <a:effectLst/>
              </a:rPr>
              <a:t>una mera facoltà “al legislatore”</a:t>
            </a:r>
            <a:r>
              <a:rPr lang="it-IT" dirty="0">
                <a:effectLst/>
              </a:rPr>
              <a:t>, non al giudice interno o al privato, salva la possibilità del legislatore di ampliare le ipotesi di adozione da parte del single.</a:t>
            </a:r>
            <a:endParaRPr lang="it-IT" dirty="0" smtClean="0">
              <a:effectLst/>
            </a:endParaRPr>
          </a:p>
          <a:p>
            <a:r>
              <a:rPr lang="it-IT" dirty="0" smtClean="0">
                <a:effectLst/>
              </a:rPr>
              <a:t>Secondo la Corte </a:t>
            </a:r>
            <a:r>
              <a:rPr lang="it-IT" dirty="0" err="1" smtClean="0">
                <a:effectLst/>
              </a:rPr>
              <a:t>cost</a:t>
            </a:r>
            <a:r>
              <a:rPr lang="it-IT" dirty="0" smtClean="0">
                <a:effectLst/>
              </a:rPr>
              <a:t>. l'art</a:t>
            </a:r>
            <a:r>
              <a:rPr lang="it-IT" dirty="0">
                <a:effectLst/>
              </a:rPr>
              <a:t>. 6 </a:t>
            </a:r>
            <a:r>
              <a:rPr lang="it-IT" i="1" dirty="0">
                <a:effectLst/>
              </a:rPr>
              <a:t>è privo di diretta </a:t>
            </a:r>
            <a:r>
              <a:rPr lang="it-IT" i="1" dirty="0" smtClean="0">
                <a:effectLst/>
              </a:rPr>
              <a:t>applicabilità</a:t>
            </a:r>
            <a:r>
              <a:rPr lang="it-IT" dirty="0" smtClean="0">
                <a:effectLst/>
              </a:rPr>
              <a:t>. La </a:t>
            </a:r>
            <a:r>
              <a:rPr lang="it-IT" dirty="0">
                <a:effectLst/>
              </a:rPr>
              <a:t>Corte si fonda sulla “storia legislativa” della Convenzione (convenzione – quadro) e sul linguaggio “di facoltà” (possibilità alternative) della norma in esame</a:t>
            </a:r>
            <a:r>
              <a:rPr lang="it-IT" dirty="0" smtClean="0">
                <a:effectLst/>
              </a:rPr>
              <a:t>. </a:t>
            </a:r>
          </a:p>
          <a:p>
            <a:r>
              <a:rPr lang="it-IT" dirty="0" smtClean="0">
                <a:effectLst/>
              </a:rPr>
              <a:t>I </a:t>
            </a:r>
            <a:r>
              <a:rPr lang="it-IT" dirty="0">
                <a:effectLst/>
              </a:rPr>
              <a:t>giudici in genere riconducono al trattato la sua «incapacità» di disciplinare (senza misure interne integrative) una fattispecie (tendenze c.d. «</a:t>
            </a:r>
            <a:r>
              <a:rPr lang="it-IT" i="1" u="sng" dirty="0" err="1">
                <a:effectLst/>
              </a:rPr>
              <a:t>neomoniste</a:t>
            </a:r>
            <a:r>
              <a:rPr lang="it-IT" dirty="0">
                <a:effectLst/>
              </a:rPr>
              <a:t>» della giurisprudenza.</a:t>
            </a:r>
          </a:p>
          <a:p>
            <a:endParaRPr lang="it-IT" dirty="0"/>
          </a:p>
        </p:txBody>
      </p:sp>
    </p:spTree>
    <p:extLst>
      <p:ext uri="{BB962C8B-B14F-4D97-AF65-F5344CB8AC3E}">
        <p14:creationId xmlns:p14="http://schemas.microsoft.com/office/powerpoint/2010/main" val="273054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diritti «internazionali» dei singoli nel diritto nazionale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Il riconoscimento del carattere «auto-applicativo» delle norme convenzionali è facilitato quando detto carattere è riconosciuto da pronunce dei giudici internazionali</a:t>
            </a:r>
          </a:p>
          <a:p>
            <a:r>
              <a:rPr lang="it-IT" dirty="0" smtClean="0"/>
              <a:t>Esempi: </a:t>
            </a:r>
            <a:r>
              <a:rPr lang="it-IT" i="1" u="sng" dirty="0" smtClean="0">
                <a:solidFill>
                  <a:srgbClr val="FF0000"/>
                </a:solidFill>
              </a:rPr>
              <a:t>Caso </a:t>
            </a:r>
            <a:r>
              <a:rPr lang="it-IT" i="1" u="sng" dirty="0">
                <a:solidFill>
                  <a:srgbClr val="FF0000"/>
                </a:solidFill>
              </a:rPr>
              <a:t>della competenza dei tribunali di Danzica</a:t>
            </a:r>
            <a:r>
              <a:rPr lang="it-IT" dirty="0"/>
              <a:t> e </a:t>
            </a:r>
            <a:r>
              <a:rPr lang="it-IT" i="1" u="sng" dirty="0">
                <a:solidFill>
                  <a:srgbClr val="FF0000"/>
                </a:solidFill>
              </a:rPr>
              <a:t>casi relativi agli obblighi derivanti dalle comunicazioni consolari</a:t>
            </a:r>
            <a:r>
              <a:rPr lang="it-IT" dirty="0"/>
              <a:t> (CPGI, 3.3.1928, caso </a:t>
            </a:r>
            <a:r>
              <a:rPr lang="it-IT" i="1" u="sng" dirty="0">
                <a:solidFill>
                  <a:srgbClr val="FF0000"/>
                </a:solidFill>
              </a:rPr>
              <a:t>sulla competenza dei tribunali di Danzica</a:t>
            </a:r>
            <a:r>
              <a:rPr lang="it-IT" dirty="0"/>
              <a:t>, in cui la Corte ammette che l’oggetto di un accordo fra la Polonia e la Città libera di Danzica possa essere la creazione di diritti individuali rivendicabili dinanzi ai giudici nazionali, trattandosi di questione d’interpretazione dell’accordo e della volontà delle parti contraenti, p. 17-20; la Corte ritiene che le rivendicazioni pecuniarie dei funzionari ferroviari di Danzica  sono </a:t>
            </a:r>
            <a:r>
              <a:rPr lang="it-IT" dirty="0" smtClean="0"/>
              <a:t>«direttamente applicabili» </a:t>
            </a:r>
            <a:r>
              <a:rPr lang="it-IT" dirty="0"/>
              <a:t>secondo il </a:t>
            </a:r>
            <a:r>
              <a:rPr lang="it-IT" dirty="0" err="1"/>
              <a:t>Beamtenabkommen</a:t>
            </a:r>
            <a:r>
              <a:rPr lang="it-IT" dirty="0"/>
              <a:t> e possono essere opposte all’Amministrazione polacca, senza che tale azionabilità dipenda dalla loro “incorporazione” in una normativa polacca; CIG, 27.6.2001, </a:t>
            </a:r>
            <a:r>
              <a:rPr lang="it-IT" i="1" u="sng" dirty="0" err="1">
                <a:solidFill>
                  <a:srgbClr val="FF0000"/>
                </a:solidFill>
              </a:rPr>
              <a:t>LaGrand</a:t>
            </a:r>
            <a:r>
              <a:rPr lang="it-IT" i="1" u="sng" dirty="0">
                <a:solidFill>
                  <a:srgbClr val="FF0000"/>
                </a:solidFill>
              </a:rPr>
              <a:t> (Germany v. </a:t>
            </a:r>
            <a:r>
              <a:rPr lang="it-IT" i="1" u="sng" dirty="0" err="1">
                <a:solidFill>
                  <a:srgbClr val="FF0000"/>
                </a:solidFill>
              </a:rPr>
              <a:t>United</a:t>
            </a:r>
            <a:r>
              <a:rPr lang="it-IT" i="1" u="sng" dirty="0">
                <a:solidFill>
                  <a:srgbClr val="FF0000"/>
                </a:solidFill>
              </a:rPr>
              <a:t> </a:t>
            </a:r>
            <a:r>
              <a:rPr lang="it-IT" i="1" u="sng" dirty="0" err="1">
                <a:solidFill>
                  <a:srgbClr val="FF0000"/>
                </a:solidFill>
              </a:rPr>
              <a:t>States</a:t>
            </a:r>
            <a:r>
              <a:rPr lang="it-IT" i="1" u="sng" dirty="0">
                <a:solidFill>
                  <a:srgbClr val="FF0000"/>
                </a:solidFill>
              </a:rPr>
              <a:t> of America))</a:t>
            </a:r>
            <a:r>
              <a:rPr lang="it-IT" dirty="0"/>
              <a:t> ovvero </a:t>
            </a:r>
          </a:p>
          <a:p>
            <a:r>
              <a:rPr lang="it-IT" dirty="0"/>
              <a:t>ii) di obblighi (diritti dello Stato territoriale di azionare  la sua giurisdizione e casi delle immunità: individuo-organo di Stato: v. CIG, 3.2.2012, </a:t>
            </a:r>
            <a:r>
              <a:rPr lang="it-IT" i="1" u="sng" dirty="0">
                <a:solidFill>
                  <a:srgbClr val="FF0000"/>
                </a:solidFill>
              </a:rPr>
              <a:t>Germania c. Italia, caso delle immunità giurisdizionali dello Stato</a:t>
            </a:r>
            <a:r>
              <a:rPr lang="it-IT" dirty="0"/>
              <a:t>)</a:t>
            </a:r>
          </a:p>
          <a:p>
            <a:r>
              <a:rPr lang="it-IT" dirty="0">
                <a:effectLst/>
              </a:rPr>
              <a:t>Le giurisdizioni internazionali si limitano ad affermare </a:t>
            </a:r>
            <a:r>
              <a:rPr lang="it-IT" dirty="0" smtClean="0">
                <a:effectLst/>
              </a:rPr>
              <a:t>tuttavia a) </a:t>
            </a:r>
            <a:r>
              <a:rPr lang="it-IT" dirty="0">
                <a:effectLst/>
              </a:rPr>
              <a:t>l’esistenza di diritti individuali “suscettibili di rilevare” dinanzi ai giudici interni e b) l’obbligo internazionale dello Stato interessato di dare effetto a tali diritti (con le modalità sue proprie). </a:t>
            </a:r>
            <a:endParaRPr lang="it-IT" dirty="0" smtClean="0">
              <a:effectLst/>
            </a:endParaRPr>
          </a:p>
          <a:p>
            <a:r>
              <a:rPr lang="it-IT" dirty="0" smtClean="0">
                <a:effectLst/>
              </a:rPr>
              <a:t>Unica </a:t>
            </a:r>
            <a:r>
              <a:rPr lang="it-IT" dirty="0">
                <a:effectLst/>
              </a:rPr>
              <a:t>“deroga” a tale approccio (esterno, che non pregiudica, in principio, gli assetti costituzionali interni) è rinvenibile nella giurisprudenza della CGUE (1963-</a:t>
            </a:r>
            <a:r>
              <a:rPr lang="it-IT" dirty="0" smtClean="0">
                <a:effectLst/>
              </a:rPr>
              <a:t>).</a:t>
            </a:r>
            <a:endParaRPr lang="it-IT" dirty="0">
              <a:effectLst/>
            </a:endParaRPr>
          </a:p>
        </p:txBody>
      </p:sp>
    </p:spTree>
    <p:extLst>
      <p:ext uri="{BB962C8B-B14F-4D97-AF65-F5344CB8AC3E}">
        <p14:creationId xmlns:p14="http://schemas.microsoft.com/office/powerpoint/2010/main" val="320037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la discrezionalità attuativa statale</a:t>
            </a:r>
            <a:endParaRPr lang="it-IT" dirty="0"/>
          </a:p>
        </p:txBody>
      </p:sp>
      <p:sp>
        <p:nvSpPr>
          <p:cNvPr id="3" name="Segnaposto contenuto 2"/>
          <p:cNvSpPr>
            <a:spLocks noGrp="1"/>
          </p:cNvSpPr>
          <p:nvPr>
            <p:ph idx="1"/>
          </p:nvPr>
        </p:nvSpPr>
        <p:spPr/>
        <p:txBody>
          <a:bodyPr>
            <a:normAutofit fontScale="92500" lnSpcReduction="20000"/>
          </a:bodyPr>
          <a:lstStyle/>
          <a:p>
            <a:pPr lvl="0">
              <a:buClr>
                <a:srgbClr val="DADADA"/>
              </a:buClr>
            </a:pPr>
            <a:r>
              <a:rPr lang="it-IT" dirty="0">
                <a:ln>
                  <a:solidFill>
                    <a:prstClr val="black">
                      <a:lumMod val="75000"/>
                      <a:lumOff val="25000"/>
                      <a:alpha val="10000"/>
                    </a:prstClr>
                  </a:solidFill>
                </a:ln>
                <a:solidFill>
                  <a:srgbClr val="DADADA"/>
                </a:solidFill>
                <a:effectLst/>
              </a:rPr>
              <a:t>Il diritto internazionale determina </a:t>
            </a:r>
            <a:r>
              <a:rPr lang="it-IT" dirty="0" smtClean="0">
                <a:ln>
                  <a:solidFill>
                    <a:prstClr val="black">
                      <a:lumMod val="75000"/>
                      <a:lumOff val="25000"/>
                      <a:alpha val="10000"/>
                    </a:prstClr>
                  </a:solidFill>
                </a:ln>
                <a:solidFill>
                  <a:srgbClr val="DADADA"/>
                </a:solidFill>
                <a:effectLst/>
              </a:rPr>
              <a:t>dunque il </a:t>
            </a:r>
            <a:r>
              <a:rPr lang="it-IT" dirty="0">
                <a:ln>
                  <a:solidFill>
                    <a:prstClr val="black">
                      <a:lumMod val="75000"/>
                      <a:lumOff val="25000"/>
                      <a:alpha val="10000"/>
                    </a:prstClr>
                  </a:solidFill>
                </a:ln>
                <a:solidFill>
                  <a:srgbClr val="DADADA"/>
                </a:solidFill>
                <a:effectLst/>
              </a:rPr>
              <a:t>contenuto della normativa internazionale (attribuzione di diritti e obblighi individuali, azionabili verso lo Stato o verso altri individui), ma non </a:t>
            </a:r>
            <a:r>
              <a:rPr lang="it-IT" dirty="0" smtClean="0">
                <a:ln>
                  <a:solidFill>
                    <a:prstClr val="black">
                      <a:lumMod val="75000"/>
                      <a:lumOff val="25000"/>
                      <a:alpha val="10000"/>
                    </a:prstClr>
                  </a:solidFill>
                </a:ln>
                <a:solidFill>
                  <a:srgbClr val="DADADA"/>
                </a:solidFill>
                <a:effectLst/>
              </a:rPr>
              <a:t>prescrive  </a:t>
            </a:r>
            <a:r>
              <a:rPr lang="it-IT" dirty="0">
                <a:ln>
                  <a:solidFill>
                    <a:prstClr val="black">
                      <a:lumMod val="75000"/>
                      <a:lumOff val="25000"/>
                      <a:alpha val="10000"/>
                    </a:prstClr>
                  </a:solidFill>
                </a:ln>
                <a:solidFill>
                  <a:srgbClr val="DADADA"/>
                </a:solidFill>
                <a:effectLst/>
              </a:rPr>
              <a:t>necessariamente </a:t>
            </a:r>
            <a:r>
              <a:rPr lang="it-IT" dirty="0" smtClean="0">
                <a:ln>
                  <a:solidFill>
                    <a:prstClr val="black">
                      <a:lumMod val="75000"/>
                      <a:lumOff val="25000"/>
                      <a:alpha val="10000"/>
                    </a:prstClr>
                  </a:solidFill>
                </a:ln>
                <a:solidFill>
                  <a:srgbClr val="DADADA"/>
                </a:solidFill>
                <a:effectLst/>
              </a:rPr>
              <a:t>le </a:t>
            </a:r>
            <a:r>
              <a:rPr lang="it-IT" u="heavy" dirty="0">
                <a:ln>
                  <a:solidFill>
                    <a:prstClr val="black">
                      <a:lumMod val="75000"/>
                      <a:lumOff val="25000"/>
                      <a:alpha val="10000"/>
                    </a:prstClr>
                  </a:solidFill>
                </a:ln>
                <a:solidFill>
                  <a:srgbClr val="FF0000"/>
                </a:solidFill>
                <a:effectLst/>
              </a:rPr>
              <a:t>modalità (normative o giurisdizionali)</a:t>
            </a:r>
            <a:r>
              <a:rPr lang="it-IT" dirty="0">
                <a:ln>
                  <a:solidFill>
                    <a:prstClr val="black">
                      <a:lumMod val="75000"/>
                      <a:lumOff val="25000"/>
                      <a:alpha val="10000"/>
                    </a:prstClr>
                  </a:solidFill>
                </a:ln>
                <a:solidFill>
                  <a:srgbClr val="DADADA"/>
                </a:solidFill>
                <a:effectLst/>
              </a:rPr>
              <a:t> attraverso cui questi diritti e/o obblighi devono essere resi fruibili sul piano interno (CIG, 19.1.2009, </a:t>
            </a:r>
            <a:r>
              <a:rPr lang="it-IT" i="1" u="sng" dirty="0" err="1">
                <a:ln>
                  <a:solidFill>
                    <a:prstClr val="black">
                      <a:lumMod val="75000"/>
                      <a:lumOff val="25000"/>
                      <a:alpha val="10000"/>
                    </a:prstClr>
                  </a:solidFill>
                </a:ln>
                <a:solidFill>
                  <a:srgbClr val="FF0000"/>
                </a:solidFill>
                <a:effectLst/>
              </a:rPr>
              <a:t>Request</a:t>
            </a:r>
            <a:r>
              <a:rPr lang="it-IT" i="1" u="sng" dirty="0">
                <a:ln>
                  <a:solidFill>
                    <a:prstClr val="black">
                      <a:lumMod val="75000"/>
                      <a:lumOff val="25000"/>
                      <a:alpha val="10000"/>
                    </a:prstClr>
                  </a:solidFill>
                </a:ln>
                <a:solidFill>
                  <a:srgbClr val="FF0000"/>
                </a:solidFill>
                <a:effectLst/>
              </a:rPr>
              <a:t> for </a:t>
            </a:r>
            <a:r>
              <a:rPr lang="it-IT" i="1" u="sng" dirty="0" err="1">
                <a:ln>
                  <a:solidFill>
                    <a:prstClr val="black">
                      <a:lumMod val="75000"/>
                      <a:lumOff val="25000"/>
                      <a:alpha val="10000"/>
                    </a:prstClr>
                  </a:solidFill>
                </a:ln>
                <a:solidFill>
                  <a:srgbClr val="FF0000"/>
                </a:solidFill>
                <a:effectLst/>
              </a:rPr>
              <a:t>Interpretation</a:t>
            </a:r>
            <a:r>
              <a:rPr lang="it-IT" i="1" u="sng" dirty="0">
                <a:ln>
                  <a:solidFill>
                    <a:prstClr val="black">
                      <a:lumMod val="75000"/>
                      <a:lumOff val="25000"/>
                      <a:alpha val="10000"/>
                    </a:prstClr>
                  </a:solidFill>
                </a:ln>
                <a:solidFill>
                  <a:srgbClr val="FF0000"/>
                </a:solidFill>
                <a:effectLst/>
              </a:rPr>
              <a:t> of the </a:t>
            </a:r>
            <a:r>
              <a:rPr lang="it-IT" i="1" u="sng" dirty="0" err="1">
                <a:ln>
                  <a:solidFill>
                    <a:prstClr val="black">
                      <a:lumMod val="75000"/>
                      <a:lumOff val="25000"/>
                      <a:alpha val="10000"/>
                    </a:prstClr>
                  </a:solidFill>
                </a:ln>
                <a:solidFill>
                  <a:srgbClr val="FF0000"/>
                </a:solidFill>
                <a:effectLst/>
              </a:rPr>
              <a:t>Judgment</a:t>
            </a:r>
            <a:r>
              <a:rPr lang="it-IT" i="1" u="sng" dirty="0">
                <a:ln>
                  <a:solidFill>
                    <a:prstClr val="black">
                      <a:lumMod val="75000"/>
                      <a:lumOff val="25000"/>
                      <a:alpha val="10000"/>
                    </a:prstClr>
                  </a:solidFill>
                </a:ln>
                <a:solidFill>
                  <a:srgbClr val="FF0000"/>
                </a:solidFill>
                <a:effectLst/>
              </a:rPr>
              <a:t> of 31 March 2004 in the Case </a:t>
            </a:r>
            <a:r>
              <a:rPr lang="it-IT" i="1" u="sng" dirty="0" err="1">
                <a:ln>
                  <a:solidFill>
                    <a:prstClr val="black">
                      <a:lumMod val="75000"/>
                      <a:lumOff val="25000"/>
                      <a:alpha val="10000"/>
                    </a:prstClr>
                  </a:solidFill>
                </a:ln>
                <a:solidFill>
                  <a:srgbClr val="FF0000"/>
                </a:solidFill>
                <a:effectLst/>
              </a:rPr>
              <a:t>concerning</a:t>
            </a:r>
            <a:r>
              <a:rPr lang="it-IT" i="1" u="sng" dirty="0">
                <a:ln>
                  <a:solidFill>
                    <a:prstClr val="black">
                      <a:lumMod val="75000"/>
                      <a:lumOff val="25000"/>
                      <a:alpha val="10000"/>
                    </a:prstClr>
                  </a:solidFill>
                </a:ln>
                <a:solidFill>
                  <a:srgbClr val="FF0000"/>
                </a:solidFill>
                <a:effectLst/>
              </a:rPr>
              <a:t> Avena and </a:t>
            </a:r>
            <a:r>
              <a:rPr lang="it-IT" i="1" u="sng" dirty="0" err="1">
                <a:ln>
                  <a:solidFill>
                    <a:prstClr val="black">
                      <a:lumMod val="75000"/>
                      <a:lumOff val="25000"/>
                      <a:alpha val="10000"/>
                    </a:prstClr>
                  </a:solidFill>
                </a:ln>
                <a:solidFill>
                  <a:srgbClr val="FF0000"/>
                </a:solidFill>
                <a:effectLst/>
              </a:rPr>
              <a:t>Other</a:t>
            </a:r>
            <a:r>
              <a:rPr lang="it-IT" i="1" u="sng" dirty="0">
                <a:ln>
                  <a:solidFill>
                    <a:prstClr val="black">
                      <a:lumMod val="75000"/>
                      <a:lumOff val="25000"/>
                      <a:alpha val="10000"/>
                    </a:prstClr>
                  </a:solidFill>
                </a:ln>
                <a:solidFill>
                  <a:srgbClr val="FF0000"/>
                </a:solidFill>
                <a:effectLst/>
              </a:rPr>
              <a:t> </a:t>
            </a:r>
            <a:r>
              <a:rPr lang="it-IT" i="1" u="sng" dirty="0" err="1">
                <a:ln>
                  <a:solidFill>
                    <a:prstClr val="black">
                      <a:lumMod val="75000"/>
                      <a:lumOff val="25000"/>
                      <a:alpha val="10000"/>
                    </a:prstClr>
                  </a:solidFill>
                </a:ln>
                <a:solidFill>
                  <a:srgbClr val="FF0000"/>
                </a:solidFill>
                <a:effectLst/>
              </a:rPr>
              <a:t>Mexican</a:t>
            </a:r>
            <a:r>
              <a:rPr lang="it-IT" i="1" u="sng" dirty="0">
                <a:ln>
                  <a:solidFill>
                    <a:prstClr val="black">
                      <a:lumMod val="75000"/>
                      <a:lumOff val="25000"/>
                      <a:alpha val="10000"/>
                    </a:prstClr>
                  </a:solidFill>
                </a:ln>
                <a:solidFill>
                  <a:srgbClr val="FF0000"/>
                </a:solidFill>
                <a:effectLst/>
              </a:rPr>
              <a:t> </a:t>
            </a:r>
            <a:r>
              <a:rPr lang="it-IT" i="1" u="sng" dirty="0" err="1">
                <a:ln>
                  <a:solidFill>
                    <a:prstClr val="black">
                      <a:lumMod val="75000"/>
                      <a:lumOff val="25000"/>
                      <a:alpha val="10000"/>
                    </a:prstClr>
                  </a:solidFill>
                </a:ln>
                <a:solidFill>
                  <a:srgbClr val="FF0000"/>
                </a:solidFill>
                <a:effectLst/>
              </a:rPr>
              <a:t>Nationals</a:t>
            </a:r>
            <a:r>
              <a:rPr lang="it-IT" i="1" u="sng" dirty="0">
                <a:ln>
                  <a:solidFill>
                    <a:prstClr val="black">
                      <a:lumMod val="75000"/>
                      <a:lumOff val="25000"/>
                      <a:alpha val="10000"/>
                    </a:prstClr>
                  </a:solidFill>
                </a:ln>
                <a:solidFill>
                  <a:srgbClr val="FF0000"/>
                </a:solidFill>
                <a:effectLst/>
              </a:rPr>
              <a:t> (Mexico v. </a:t>
            </a:r>
            <a:r>
              <a:rPr lang="it-IT" i="1" u="sng" dirty="0" err="1">
                <a:ln>
                  <a:solidFill>
                    <a:prstClr val="black">
                      <a:lumMod val="75000"/>
                      <a:lumOff val="25000"/>
                      <a:alpha val="10000"/>
                    </a:prstClr>
                  </a:solidFill>
                </a:ln>
                <a:solidFill>
                  <a:srgbClr val="FF0000"/>
                </a:solidFill>
                <a:effectLst/>
              </a:rPr>
              <a:t>United</a:t>
            </a:r>
            <a:r>
              <a:rPr lang="it-IT" i="1" u="sng" dirty="0">
                <a:ln>
                  <a:solidFill>
                    <a:prstClr val="black">
                      <a:lumMod val="75000"/>
                      <a:lumOff val="25000"/>
                      <a:alpha val="10000"/>
                    </a:prstClr>
                  </a:solidFill>
                </a:ln>
                <a:solidFill>
                  <a:srgbClr val="FF0000"/>
                </a:solidFill>
                <a:effectLst/>
              </a:rPr>
              <a:t> </a:t>
            </a:r>
            <a:r>
              <a:rPr lang="it-IT" i="1" u="sng" dirty="0" err="1">
                <a:ln>
                  <a:solidFill>
                    <a:prstClr val="black">
                      <a:lumMod val="75000"/>
                      <a:lumOff val="25000"/>
                      <a:alpha val="10000"/>
                    </a:prstClr>
                  </a:solidFill>
                </a:ln>
                <a:solidFill>
                  <a:srgbClr val="FF0000"/>
                </a:solidFill>
                <a:effectLst/>
              </a:rPr>
              <a:t>States</a:t>
            </a:r>
            <a:r>
              <a:rPr lang="it-IT" i="1" u="sng" dirty="0">
                <a:ln>
                  <a:solidFill>
                    <a:prstClr val="black">
                      <a:lumMod val="75000"/>
                      <a:lumOff val="25000"/>
                      <a:alpha val="10000"/>
                    </a:prstClr>
                  </a:solidFill>
                </a:ln>
                <a:solidFill>
                  <a:srgbClr val="FF0000"/>
                </a:solidFill>
                <a:effectLst/>
              </a:rPr>
              <a:t> of America) (Mexico v. </a:t>
            </a:r>
            <a:r>
              <a:rPr lang="it-IT" i="1" u="sng" dirty="0" err="1">
                <a:ln>
                  <a:solidFill>
                    <a:prstClr val="black">
                      <a:lumMod val="75000"/>
                      <a:lumOff val="25000"/>
                      <a:alpha val="10000"/>
                    </a:prstClr>
                  </a:solidFill>
                </a:ln>
                <a:solidFill>
                  <a:srgbClr val="FF0000"/>
                </a:solidFill>
                <a:effectLst/>
              </a:rPr>
              <a:t>United</a:t>
            </a:r>
            <a:r>
              <a:rPr lang="it-IT" i="1" u="sng" dirty="0">
                <a:ln>
                  <a:solidFill>
                    <a:prstClr val="black">
                      <a:lumMod val="75000"/>
                      <a:lumOff val="25000"/>
                      <a:alpha val="10000"/>
                    </a:prstClr>
                  </a:solidFill>
                </a:ln>
                <a:solidFill>
                  <a:srgbClr val="FF0000"/>
                </a:solidFill>
                <a:effectLst/>
              </a:rPr>
              <a:t> </a:t>
            </a:r>
            <a:r>
              <a:rPr lang="it-IT" i="1" u="sng" dirty="0" err="1">
                <a:ln>
                  <a:solidFill>
                    <a:prstClr val="black">
                      <a:lumMod val="75000"/>
                      <a:lumOff val="25000"/>
                      <a:alpha val="10000"/>
                    </a:prstClr>
                  </a:solidFill>
                </a:ln>
                <a:solidFill>
                  <a:srgbClr val="FF0000"/>
                </a:solidFill>
                <a:effectLst/>
              </a:rPr>
              <a:t>States</a:t>
            </a:r>
            <a:r>
              <a:rPr lang="it-IT" i="1" u="sng" dirty="0">
                <a:ln>
                  <a:solidFill>
                    <a:prstClr val="black">
                      <a:lumMod val="75000"/>
                      <a:lumOff val="25000"/>
                      <a:alpha val="10000"/>
                    </a:prstClr>
                  </a:solidFill>
                </a:ln>
                <a:solidFill>
                  <a:srgbClr val="FF0000"/>
                </a:solidFill>
                <a:effectLst/>
              </a:rPr>
              <a:t> of America)</a:t>
            </a:r>
            <a:r>
              <a:rPr lang="it-IT" dirty="0">
                <a:ln>
                  <a:solidFill>
                    <a:prstClr val="black">
                      <a:lumMod val="75000"/>
                      <a:lumOff val="25000"/>
                      <a:alpha val="10000"/>
                    </a:prstClr>
                  </a:solidFill>
                </a:ln>
                <a:solidFill>
                  <a:srgbClr val="DADADA"/>
                </a:solidFill>
                <a:effectLst/>
              </a:rPr>
              <a:t>, punti 43 ss. in cui la Corte s’interroga sul se il par. 153 della sentenza oggetto di interpretazione avesse implicato un </a:t>
            </a:r>
            <a:r>
              <a:rPr lang="it-IT" dirty="0" smtClean="0">
                <a:ln>
                  <a:solidFill>
                    <a:prstClr val="black">
                      <a:lumMod val="75000"/>
                      <a:lumOff val="25000"/>
                      <a:alpha val="10000"/>
                    </a:prstClr>
                  </a:solidFill>
                </a:ln>
                <a:solidFill>
                  <a:srgbClr val="DADADA"/>
                </a:solidFill>
                <a:effectLst/>
              </a:rPr>
              <a:t>«effetto diretto» </a:t>
            </a:r>
            <a:r>
              <a:rPr lang="it-IT" dirty="0">
                <a:ln>
                  <a:solidFill>
                    <a:prstClr val="black">
                      <a:lumMod val="75000"/>
                      <a:lumOff val="25000"/>
                      <a:alpha val="10000"/>
                    </a:prstClr>
                  </a:solidFill>
                </a:ln>
                <a:solidFill>
                  <a:srgbClr val="DADADA"/>
                </a:solidFill>
                <a:effectLst/>
              </a:rPr>
              <a:t>dell’obbligo ivi sancito – di posticipare l’esecuzione delle sentenze di condanna capitale dei cittadini messicani coinvolti, per escludere detto effetto diretto, salva la sostanza dell’obbligo di risultato degli US).</a:t>
            </a:r>
          </a:p>
          <a:p>
            <a:pPr lvl="0">
              <a:buClr>
                <a:srgbClr val="DADADA"/>
              </a:buClr>
            </a:pPr>
            <a:r>
              <a:rPr lang="it-IT" dirty="0">
                <a:ln>
                  <a:solidFill>
                    <a:prstClr val="black">
                      <a:lumMod val="75000"/>
                      <a:lumOff val="25000"/>
                      <a:alpha val="10000"/>
                    </a:prstClr>
                  </a:solidFill>
                </a:ln>
                <a:solidFill>
                  <a:srgbClr val="DADADA"/>
                </a:solidFill>
                <a:effectLst/>
              </a:rPr>
              <a:t>Neppure </a:t>
            </a:r>
            <a:r>
              <a:rPr lang="it-IT" u="heavy" dirty="0">
                <a:ln>
                  <a:solidFill>
                    <a:prstClr val="black">
                      <a:lumMod val="75000"/>
                      <a:lumOff val="25000"/>
                      <a:alpha val="10000"/>
                    </a:prstClr>
                  </a:solidFill>
                </a:ln>
                <a:solidFill>
                  <a:srgbClr val="FF0000"/>
                </a:solidFill>
                <a:effectLst/>
              </a:rPr>
              <a:t>incide sulla “forza” gerarchica</a:t>
            </a:r>
            <a:r>
              <a:rPr lang="it-IT" dirty="0">
                <a:ln>
                  <a:solidFill>
                    <a:prstClr val="black">
                      <a:lumMod val="75000"/>
                      <a:lumOff val="25000"/>
                      <a:alpha val="10000"/>
                    </a:prstClr>
                  </a:solidFill>
                </a:ln>
                <a:solidFill>
                  <a:srgbClr val="DADADA"/>
                </a:solidFill>
                <a:effectLst/>
              </a:rPr>
              <a:t> che la fonte internazionale (portatrice del diritto o dell’obbligo) possiede nel diritto interno (e dunque sulla sua “effettività”), in caso di conflitto con norme interne di diverso contenuto.</a:t>
            </a:r>
          </a:p>
          <a:p>
            <a:pPr lvl="0">
              <a:buClr>
                <a:srgbClr val="DADADA"/>
              </a:buClr>
            </a:pPr>
            <a:r>
              <a:rPr lang="it-IT" dirty="0">
                <a:ln>
                  <a:solidFill>
                    <a:prstClr val="black">
                      <a:lumMod val="75000"/>
                      <a:lumOff val="25000"/>
                      <a:alpha val="10000"/>
                    </a:prstClr>
                  </a:solidFill>
                </a:ln>
                <a:solidFill>
                  <a:srgbClr val="DADADA"/>
                </a:solidFill>
                <a:effectLst/>
              </a:rPr>
              <a:t>Dette questioni sono regolate dal diritto interno (strumentale)</a:t>
            </a:r>
            <a:endParaRPr lang="it-IT"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endParaRPr>
          </a:p>
          <a:p>
            <a:endParaRPr lang="it-IT" dirty="0"/>
          </a:p>
        </p:txBody>
      </p:sp>
    </p:spTree>
    <p:extLst>
      <p:ext uri="{BB962C8B-B14F-4D97-AF65-F5344CB8AC3E}">
        <p14:creationId xmlns:p14="http://schemas.microsoft.com/office/powerpoint/2010/main" val="36867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vicende della consuetudine nel diritto interno: «</a:t>
            </a:r>
            <a:r>
              <a:rPr lang="it-IT" dirty="0" smtClean="0"/>
              <a:t>garanzia» costituzionale</a:t>
            </a:r>
            <a:endParaRPr lang="it-IT" dirty="0"/>
          </a:p>
        </p:txBody>
      </p:sp>
      <p:sp>
        <p:nvSpPr>
          <p:cNvPr id="3" name="Segnaposto contenuto 2"/>
          <p:cNvSpPr>
            <a:spLocks noGrp="1"/>
          </p:cNvSpPr>
          <p:nvPr>
            <p:ph idx="1"/>
          </p:nvPr>
        </p:nvSpPr>
        <p:spPr/>
        <p:txBody>
          <a:bodyPr>
            <a:normAutofit fontScale="85000" lnSpcReduction="10000"/>
          </a:bodyPr>
          <a:lstStyle/>
          <a:p>
            <a:r>
              <a:rPr lang="it-IT" sz="1900" dirty="0">
                <a:effectLst/>
              </a:rPr>
              <a:t>La Costituzione </a:t>
            </a:r>
            <a:r>
              <a:rPr lang="it-IT" sz="1900" dirty="0" smtClean="0">
                <a:effectLst/>
              </a:rPr>
              <a:t>opera come </a:t>
            </a:r>
            <a:r>
              <a:rPr lang="it-IT" sz="1900" dirty="0">
                <a:effectLst/>
              </a:rPr>
              <a:t>norma di garanzia dell’adattamento al diritto </a:t>
            </a:r>
            <a:r>
              <a:rPr lang="it-IT" sz="1900" dirty="0" smtClean="0">
                <a:effectLst/>
              </a:rPr>
              <a:t>consuetudinario: l’art</a:t>
            </a:r>
            <a:r>
              <a:rPr lang="it-IT" sz="1900" dirty="0">
                <a:effectLst/>
              </a:rPr>
              <a:t>. 10.1 </a:t>
            </a:r>
            <a:r>
              <a:rPr lang="it-IT" sz="1900" dirty="0" smtClean="0">
                <a:effectLst/>
              </a:rPr>
              <a:t>(v. anche </a:t>
            </a:r>
            <a:r>
              <a:rPr lang="it-IT" sz="1900" dirty="0">
                <a:effectLst/>
              </a:rPr>
              <a:t>l'art. 117.1) Costituzione realizza l’adattamento. Il </a:t>
            </a:r>
            <a:r>
              <a:rPr lang="it-IT" sz="1900" dirty="0">
                <a:solidFill>
                  <a:srgbClr val="FF0000"/>
                </a:solidFill>
                <a:effectLst/>
              </a:rPr>
              <a:t>principio dualista </a:t>
            </a:r>
            <a:r>
              <a:rPr lang="it-IT" sz="1900" dirty="0">
                <a:effectLst/>
              </a:rPr>
              <a:t>comporta dunque che la </a:t>
            </a:r>
            <a:r>
              <a:rPr lang="it-IT" sz="1900" i="1" dirty="0">
                <a:effectLst/>
              </a:rPr>
              <a:t>specifica</a:t>
            </a:r>
            <a:r>
              <a:rPr lang="it-IT" sz="1900" dirty="0">
                <a:effectLst/>
              </a:rPr>
              <a:t> norma consuetudinaria assume (in Italia) il valore della norma (costituzionale) che ha realizzato l’adattamento.</a:t>
            </a:r>
          </a:p>
          <a:p>
            <a:r>
              <a:rPr lang="it-IT" sz="1900" dirty="0" smtClean="0">
                <a:effectLst/>
              </a:rPr>
              <a:t>Il </a:t>
            </a:r>
            <a:r>
              <a:rPr lang="it-IT" sz="1900" dirty="0">
                <a:effectLst/>
              </a:rPr>
              <a:t>costituente ha </a:t>
            </a:r>
            <a:r>
              <a:rPr lang="it-IT" sz="1900" dirty="0" smtClean="0">
                <a:effectLst/>
              </a:rPr>
              <a:t>dunque «costituzionalizzato» </a:t>
            </a:r>
            <a:r>
              <a:rPr lang="it-IT" sz="1900" dirty="0">
                <a:effectLst/>
              </a:rPr>
              <a:t>le norme fondamentali e basilari dell’ordinamento </a:t>
            </a:r>
            <a:r>
              <a:rPr lang="it-IT" sz="1900" dirty="0" smtClean="0">
                <a:effectLst/>
              </a:rPr>
              <a:t>internazionale</a:t>
            </a:r>
            <a:endParaRPr lang="it-IT" sz="1900" dirty="0">
              <a:effectLst/>
            </a:endParaRPr>
          </a:p>
          <a:p>
            <a:r>
              <a:rPr lang="it-IT" sz="1900" dirty="0">
                <a:effectLst/>
              </a:rPr>
              <a:t> </a:t>
            </a:r>
            <a:r>
              <a:rPr lang="it-IT" sz="1900" dirty="0" smtClean="0">
                <a:effectLst/>
              </a:rPr>
              <a:t>L’art. 10 (1) permette </a:t>
            </a:r>
            <a:r>
              <a:rPr lang="it-IT" sz="1900" dirty="0">
                <a:effectLst/>
              </a:rPr>
              <a:t>di </a:t>
            </a:r>
            <a:r>
              <a:rPr lang="it-IT" sz="1900" dirty="0">
                <a:solidFill>
                  <a:srgbClr val="FF0000"/>
                </a:solidFill>
                <a:effectLst/>
              </a:rPr>
              <a:t>regolare i conflitti normativi</a:t>
            </a:r>
            <a:r>
              <a:rPr lang="it-IT" sz="1900" dirty="0">
                <a:effectLst/>
              </a:rPr>
              <a:t> fra fonte esterna (internazionale) e fonte (legislativa o costituzionale) interna. </a:t>
            </a:r>
            <a:r>
              <a:rPr lang="it-IT" sz="1900" b="1" dirty="0">
                <a:effectLst/>
              </a:rPr>
              <a:t>Necessario intervento della Corte costituzionale</a:t>
            </a:r>
            <a:r>
              <a:rPr lang="it-IT" sz="1900" dirty="0">
                <a:effectLst/>
              </a:rPr>
              <a:t> (la questione di costituzionalità della legge interna contrastante va ad essa deferita, controllo di costituzionalità </a:t>
            </a:r>
            <a:r>
              <a:rPr lang="it-IT" sz="1900" i="1" u="sng" dirty="0">
                <a:effectLst/>
              </a:rPr>
              <a:t>accentrato</a:t>
            </a:r>
            <a:r>
              <a:rPr lang="it-IT" sz="1900" dirty="0" smtClean="0">
                <a:effectLst/>
              </a:rPr>
              <a:t>).</a:t>
            </a:r>
          </a:p>
          <a:p>
            <a:pPr lvl="1"/>
            <a:r>
              <a:rPr lang="it-IT" sz="1900" b="1" dirty="0">
                <a:solidFill>
                  <a:srgbClr val="FF0000"/>
                </a:solidFill>
                <a:effectLst/>
              </a:rPr>
              <a:t>Conflitto fra consuetudine e norma legislativa</a:t>
            </a:r>
            <a:r>
              <a:rPr lang="it-IT" sz="1900" dirty="0">
                <a:effectLst/>
              </a:rPr>
              <a:t> (indifferenti i rapporti temporali fra la prima e la seconda)</a:t>
            </a:r>
          </a:p>
          <a:p>
            <a:r>
              <a:rPr lang="it-IT" sz="1900" dirty="0" smtClean="0">
                <a:effectLst/>
              </a:rPr>
              <a:t>La </a:t>
            </a:r>
            <a:r>
              <a:rPr lang="it-IT" sz="1900" dirty="0">
                <a:effectLst/>
              </a:rPr>
              <a:t>legge </a:t>
            </a:r>
            <a:r>
              <a:rPr lang="it-IT" sz="1900" dirty="0" smtClean="0">
                <a:effectLst/>
              </a:rPr>
              <a:t>interna (preesistente o </a:t>
            </a:r>
            <a:r>
              <a:rPr lang="it-IT" sz="1900" dirty="0">
                <a:effectLst/>
              </a:rPr>
              <a:t>sopravvenuta) </a:t>
            </a:r>
            <a:r>
              <a:rPr lang="it-IT" sz="1900" dirty="0" smtClean="0">
                <a:solidFill>
                  <a:srgbClr val="FF0000"/>
                </a:solidFill>
                <a:effectLst/>
              </a:rPr>
              <a:t>può essere dichiarata incostituzionale</a:t>
            </a:r>
            <a:r>
              <a:rPr lang="it-IT" sz="1900" dirty="0" smtClean="0">
                <a:effectLst/>
              </a:rPr>
              <a:t> </a:t>
            </a:r>
            <a:r>
              <a:rPr lang="it-IT" sz="1900" dirty="0">
                <a:effectLst/>
              </a:rPr>
              <a:t>perché viola, </a:t>
            </a:r>
            <a:r>
              <a:rPr lang="it-IT" sz="1900" dirty="0" smtClean="0">
                <a:effectLst/>
              </a:rPr>
              <a:t>sebbene </a:t>
            </a:r>
            <a:r>
              <a:rPr lang="it-IT" sz="1900" dirty="0" smtClean="0">
                <a:solidFill>
                  <a:srgbClr val="FF0000"/>
                </a:solidFill>
                <a:effectLst/>
              </a:rPr>
              <a:t>indirettamente</a:t>
            </a:r>
            <a:r>
              <a:rPr lang="it-IT" sz="1900" dirty="0" smtClean="0">
                <a:effectLst/>
              </a:rPr>
              <a:t> </a:t>
            </a:r>
            <a:r>
              <a:rPr lang="it-IT" sz="1900" dirty="0">
                <a:effectLst/>
              </a:rPr>
              <a:t>(o </a:t>
            </a:r>
            <a:r>
              <a:rPr lang="it-IT" sz="1900" i="1" dirty="0">
                <a:effectLst/>
              </a:rPr>
              <a:t>per </a:t>
            </a:r>
            <a:r>
              <a:rPr lang="it-IT" sz="1900" i="1" dirty="0" smtClean="0">
                <a:effectLst/>
              </a:rPr>
              <a:t>l’interposizione normativa della consuetudine: il parametro materiale</a:t>
            </a:r>
            <a:r>
              <a:rPr lang="it-IT" sz="1900" dirty="0" smtClean="0">
                <a:effectLst/>
              </a:rPr>
              <a:t>), </a:t>
            </a:r>
            <a:r>
              <a:rPr lang="it-IT" sz="1900" dirty="0">
                <a:effectLst/>
              </a:rPr>
              <a:t>l'art. 10.1. Costituzione. </a:t>
            </a:r>
            <a:r>
              <a:rPr lang="it-IT" sz="1900" dirty="0" smtClean="0">
                <a:effectLst/>
              </a:rPr>
              <a:t>Analoga </a:t>
            </a:r>
            <a:r>
              <a:rPr lang="it-IT" sz="1900" dirty="0" smtClean="0">
                <a:effectLst/>
              </a:rPr>
              <a:t>conseguenza in caso di conflitto fra la legge interna e la legge che attua una consuetudine internazionale non auto-applicativa, ovvero, su un diverso piano, una convenzione internazionale che «codifica» il diritto </a:t>
            </a:r>
            <a:r>
              <a:rPr lang="it-IT" sz="1900" dirty="0" smtClean="0">
                <a:effectLst/>
              </a:rPr>
              <a:t>consuetudinario </a:t>
            </a:r>
            <a:r>
              <a:rPr lang="it-IT" sz="1900" dirty="0" smtClean="0">
                <a:effectLst/>
              </a:rPr>
              <a:t>(</a:t>
            </a:r>
            <a:r>
              <a:rPr lang="it-IT" sz="1900" dirty="0">
                <a:effectLst/>
              </a:rPr>
              <a:t>Corte costituzionale n. 262 del </a:t>
            </a:r>
            <a:r>
              <a:rPr lang="it-IT" sz="1900" dirty="0" smtClean="0">
                <a:effectLst/>
              </a:rPr>
              <a:t>2009</a:t>
            </a:r>
            <a:r>
              <a:rPr lang="it-IT" sz="1900" dirty="0">
                <a:effectLst/>
              </a:rPr>
              <a:t>, punto 7.3).</a:t>
            </a:r>
          </a:p>
          <a:p>
            <a:endParaRPr lang="it-IT" dirty="0">
              <a:effectLst/>
            </a:endParaRPr>
          </a:p>
          <a:p>
            <a:endParaRPr lang="it-IT" dirty="0"/>
          </a:p>
        </p:txBody>
      </p:sp>
    </p:spTree>
    <p:extLst>
      <p:ext uri="{BB962C8B-B14F-4D97-AF65-F5344CB8AC3E}">
        <p14:creationId xmlns:p14="http://schemas.microsoft.com/office/powerpoint/2010/main" val="11476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a:t>
            </a:r>
            <a:r>
              <a:rPr lang="it-IT" dirty="0" smtClean="0"/>
              <a:t>sua applicazione giudiziaria</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effectLst/>
              </a:rPr>
              <a:t>Corte </a:t>
            </a:r>
            <a:r>
              <a:rPr lang="it-IT" dirty="0">
                <a:effectLst/>
              </a:rPr>
              <a:t>costituzionale, n. 135 del </a:t>
            </a:r>
            <a:r>
              <a:rPr lang="it-IT" dirty="0" smtClean="0">
                <a:effectLst/>
              </a:rPr>
              <a:t>1963</a:t>
            </a:r>
            <a:r>
              <a:rPr lang="it-IT" dirty="0">
                <a:effectLst/>
              </a:rPr>
              <a:t>, </a:t>
            </a:r>
            <a:r>
              <a:rPr lang="it-IT" i="1" u="sng" dirty="0">
                <a:solidFill>
                  <a:srgbClr val="FF0000"/>
                </a:solidFill>
                <a:effectLst/>
              </a:rPr>
              <a:t>Amministrazione del Governo britannico c. Elena </a:t>
            </a:r>
            <a:r>
              <a:rPr lang="it-IT" i="1" u="sng" dirty="0" err="1" smtClean="0">
                <a:solidFill>
                  <a:srgbClr val="FF0000"/>
                </a:solidFill>
                <a:effectLst/>
              </a:rPr>
              <a:t>Guerrato</a:t>
            </a:r>
            <a:r>
              <a:rPr lang="it-IT" dirty="0">
                <a:effectLst/>
              </a:rPr>
              <a:t> </a:t>
            </a:r>
            <a:r>
              <a:rPr lang="it-IT" dirty="0" smtClean="0">
                <a:effectLst/>
              </a:rPr>
              <a:t>(dove la Corte ritiene che la legge che subordina l’esecuzione, a fini risarcitori, sui beni di Stati esteri alla previa autorizzazione ministeriale, discrezionale, non è in contrasto con l’art. 10 (1) </a:t>
            </a:r>
            <a:r>
              <a:rPr lang="it-IT" dirty="0">
                <a:effectLst/>
              </a:rPr>
              <a:t>Costituzione poiché «L'invocato art. 10, ai sensi del quale “l'ordinamento italiano si conforma alle norme di diritto internazionale generalmente riconosciute" non è violato, </a:t>
            </a:r>
            <a:r>
              <a:rPr lang="it-IT" dirty="0" err="1">
                <a:effectLst/>
              </a:rPr>
              <a:t>dappoiché</a:t>
            </a:r>
            <a:r>
              <a:rPr lang="it-IT" dirty="0">
                <a:effectLst/>
              </a:rPr>
              <a:t> nella legislazione e nella giurisprudenza e dottrina dei vari Paesi non vi è concordanza di indirizzi e sistemi relativamente all'esenzione dai procedimenti conservativi e di esecuzione su beni di Stati esteri che non sono destinati a funzioni attinenti all'esercizio della </a:t>
            </a:r>
            <a:r>
              <a:rPr lang="it-IT" dirty="0" smtClean="0">
                <a:effectLst/>
              </a:rPr>
              <a:t>sovranità»)</a:t>
            </a:r>
          </a:p>
          <a:p>
            <a:r>
              <a:rPr lang="it-IT" dirty="0" smtClean="0">
                <a:effectLst/>
              </a:rPr>
              <a:t>Corte </a:t>
            </a:r>
            <a:r>
              <a:rPr lang="it-IT" dirty="0">
                <a:effectLst/>
              </a:rPr>
              <a:t>costituzionale, n. 131 del </a:t>
            </a:r>
            <a:r>
              <a:rPr lang="it-IT" dirty="0" smtClean="0">
                <a:effectLst/>
              </a:rPr>
              <a:t>2001</a:t>
            </a:r>
            <a:r>
              <a:rPr lang="it-IT" u="sng" dirty="0">
                <a:effectLst/>
              </a:rPr>
              <a:t>,</a:t>
            </a:r>
            <a:r>
              <a:rPr lang="it-IT" i="1" u="sng" dirty="0">
                <a:effectLst/>
              </a:rPr>
              <a:t> </a:t>
            </a:r>
            <a:r>
              <a:rPr lang="it-IT" i="1" u="sng" dirty="0">
                <a:solidFill>
                  <a:srgbClr val="FF0000"/>
                </a:solidFill>
                <a:effectLst/>
              </a:rPr>
              <a:t>A.P</a:t>
            </a:r>
            <a:r>
              <a:rPr lang="it-IT" i="1" u="sng" dirty="0" smtClean="0">
                <a:solidFill>
                  <a:srgbClr val="FF0000"/>
                </a:solidFill>
                <a:effectLst/>
              </a:rPr>
              <a:t>.</a:t>
            </a:r>
            <a:r>
              <a:rPr lang="it-IT" dirty="0" smtClean="0">
                <a:effectLst/>
              </a:rPr>
              <a:t> (secondo la Corte </a:t>
            </a:r>
            <a:r>
              <a:rPr lang="it-IT" dirty="0">
                <a:effectLst/>
              </a:rPr>
              <a:t>le norme interne ordinarie che </a:t>
            </a:r>
            <a:r>
              <a:rPr lang="it-IT" i="1" dirty="0">
                <a:solidFill>
                  <a:srgbClr val="FF0000"/>
                </a:solidFill>
                <a:effectLst/>
              </a:rPr>
              <a:t>sottopongono all’obbligo di servizio militare soggetti che avessero perso la cittadinanza italiana per acquisizione di una cittadinanza straniera</a:t>
            </a:r>
            <a:r>
              <a:rPr lang="it-IT" dirty="0">
                <a:effectLst/>
              </a:rPr>
              <a:t> sono incompatibili con norme di diritto internazionale e dunque </a:t>
            </a:r>
            <a:r>
              <a:rPr lang="it-IT" dirty="0" smtClean="0">
                <a:effectLst/>
              </a:rPr>
              <a:t>incostituzionali: «</a:t>
            </a:r>
            <a:r>
              <a:rPr lang="it-IT" dirty="0">
                <a:effectLst/>
              </a:rPr>
              <a:t>questa Corte ha riconosciuto l'esistenza di una norma del diritto internazionale generalmente riconosciuta che, indipendentemente dall'esistenza di una doppia imposizione [di obblighi di servizio militare], </a:t>
            </a:r>
            <a:r>
              <a:rPr lang="it-IT" i="1" dirty="0">
                <a:solidFill>
                  <a:srgbClr val="FF0000"/>
                </a:solidFill>
                <a:effectLst/>
              </a:rPr>
              <a:t>vincola gli Stati a non assoggettare a obblighi militari i cittadini di altri Stati</a:t>
            </a:r>
            <a:r>
              <a:rPr lang="it-IT" dirty="0">
                <a:effectLst/>
              </a:rPr>
              <a:t> </a:t>
            </a:r>
            <a:r>
              <a:rPr lang="it-IT" dirty="0" smtClean="0">
                <a:effectLst/>
              </a:rPr>
              <a:t>(…) </a:t>
            </a:r>
            <a:r>
              <a:rPr lang="it-IT" dirty="0">
                <a:effectLst/>
              </a:rPr>
              <a:t>e ha concluso che</a:t>
            </a:r>
            <a:r>
              <a:rPr lang="it-IT" dirty="0">
                <a:solidFill>
                  <a:srgbClr val="FF0000"/>
                </a:solidFill>
                <a:effectLst/>
              </a:rPr>
              <a:t>, </a:t>
            </a:r>
            <a:r>
              <a:rPr lang="it-IT" i="1" dirty="0">
                <a:solidFill>
                  <a:srgbClr val="FF0000"/>
                </a:solidFill>
                <a:effectLst/>
              </a:rPr>
              <a:t>in conseguenza del principio di conformazione dell'ordinamento giuridico italiano alle norme del diritto internazionale generalmente riconosciute</a:t>
            </a:r>
            <a:r>
              <a:rPr lang="it-IT" dirty="0">
                <a:effectLst/>
              </a:rPr>
              <a:t>, principio sancito dall'art. 10, primo comma, della Costituzione, una normativa che imponesse loro il servizio militare sarebbe incostituzionale» (punto 3 in fine del considerato in diritto</a:t>
            </a:r>
            <a:r>
              <a:rPr lang="it-IT" dirty="0" smtClean="0">
                <a:effectLst/>
              </a:rPr>
              <a:t>)</a:t>
            </a:r>
          </a:p>
          <a:p>
            <a:r>
              <a:rPr lang="it-IT" dirty="0" smtClean="0">
                <a:effectLst/>
              </a:rPr>
              <a:t>Corte </a:t>
            </a:r>
            <a:r>
              <a:rPr lang="it-IT" dirty="0">
                <a:effectLst/>
              </a:rPr>
              <a:t>costituzionale, n. 306 del 2008</a:t>
            </a:r>
            <a:r>
              <a:rPr lang="it-IT" u="sng" dirty="0">
                <a:effectLst/>
              </a:rPr>
              <a:t>, </a:t>
            </a:r>
            <a:r>
              <a:rPr lang="it-IT" i="1" u="sng" dirty="0">
                <a:solidFill>
                  <a:srgbClr val="FF0000"/>
                </a:solidFill>
                <a:effectLst/>
              </a:rPr>
              <a:t>S. T. c. l'Istituto nazionale della previdenza sociale (INPS</a:t>
            </a:r>
            <a:r>
              <a:rPr lang="it-IT" i="1" u="sng" dirty="0" smtClean="0">
                <a:solidFill>
                  <a:srgbClr val="FF0000"/>
                </a:solidFill>
                <a:effectLst/>
              </a:rPr>
              <a:t>)</a:t>
            </a:r>
            <a:r>
              <a:rPr lang="it-IT" dirty="0">
                <a:effectLst/>
              </a:rPr>
              <a:t> </a:t>
            </a:r>
            <a:r>
              <a:rPr lang="it-IT" dirty="0" smtClean="0">
                <a:effectLst/>
              </a:rPr>
              <a:t>(la Corte </a:t>
            </a:r>
            <a:r>
              <a:rPr lang="it-IT" dirty="0">
                <a:effectLst/>
              </a:rPr>
              <a:t>dichiara incostituzionale la normativa </a:t>
            </a:r>
            <a:r>
              <a:rPr lang="it-IT" dirty="0" smtClean="0">
                <a:effectLst/>
              </a:rPr>
              <a:t>che </a:t>
            </a:r>
            <a:r>
              <a:rPr lang="it-IT" dirty="0">
                <a:effectLst/>
              </a:rPr>
              <a:t>subordina l'indennità di accompagnamento per disabili “stranieri”, oltre al possesso di disabilità, alla titolarità della carta di soggiorno che presuppone determinati requisiti di reddito: «poiché «tra le norme del diritto internazionale generalmente </a:t>
            </a:r>
            <a:r>
              <a:rPr lang="it-IT" dirty="0" smtClean="0">
                <a:effectLst/>
              </a:rPr>
              <a:t>riconosciute» </a:t>
            </a:r>
            <a:r>
              <a:rPr lang="it-IT" i="1" dirty="0">
                <a:solidFill>
                  <a:srgbClr val="FF0000"/>
                </a:solidFill>
                <a:effectLst/>
              </a:rPr>
              <a:t>rientrano quelle che, nel garantire i diritti fondamentali della persona indipendentemente dall'appartenenza a determinate entità politiche, vietano discriminazioni nei confronti degli stranieri, legittimamente soggiornanti nel territorio dello Stato</a:t>
            </a:r>
            <a:r>
              <a:rPr lang="it-IT" dirty="0">
                <a:effectLst/>
              </a:rPr>
              <a:t>» (punto 10 del considerato in diritto). »</a:t>
            </a:r>
          </a:p>
          <a:p>
            <a:endParaRPr lang="it-IT" dirty="0"/>
          </a:p>
        </p:txBody>
      </p:sp>
    </p:spTree>
    <p:extLst>
      <p:ext uri="{BB962C8B-B14F-4D97-AF65-F5344CB8AC3E}">
        <p14:creationId xmlns:p14="http://schemas.microsoft.com/office/powerpoint/2010/main" val="259874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t>
            </a:r>
            <a:r>
              <a:rPr lang="it-IT" dirty="0"/>
              <a:t>«reazioni di rigetto»</a:t>
            </a:r>
          </a:p>
        </p:txBody>
      </p:sp>
      <p:sp>
        <p:nvSpPr>
          <p:cNvPr id="3" name="Segnaposto contenuto 2"/>
          <p:cNvSpPr>
            <a:spLocks noGrp="1"/>
          </p:cNvSpPr>
          <p:nvPr>
            <p:ph idx="1"/>
          </p:nvPr>
        </p:nvSpPr>
        <p:spPr/>
        <p:txBody>
          <a:bodyPr>
            <a:normAutofit fontScale="55000" lnSpcReduction="20000"/>
          </a:bodyPr>
          <a:lstStyle/>
          <a:p>
            <a:pPr lvl="1"/>
            <a:r>
              <a:rPr lang="it-IT" sz="2400" dirty="0" smtClean="0">
                <a:solidFill>
                  <a:srgbClr val="FF0000"/>
                </a:solidFill>
              </a:rPr>
              <a:t>Conflitto fra consuetudine (costituzionalizzata ex art. 10 (1)) e diritti costituzionali</a:t>
            </a:r>
            <a:r>
              <a:rPr lang="it-IT" sz="2400" dirty="0" smtClean="0"/>
              <a:t>: criteri di soluzione delle antinomie e «rigetto» della consuetudine lesiva di valori fondamentali (costituzionalmente garantiti)</a:t>
            </a:r>
          </a:p>
          <a:p>
            <a:r>
              <a:rPr lang="it-IT" sz="2400" dirty="0" smtClean="0">
                <a:effectLst/>
              </a:rPr>
              <a:t>La </a:t>
            </a:r>
            <a:r>
              <a:rPr lang="it-IT" sz="2400" dirty="0">
                <a:effectLst/>
              </a:rPr>
              <a:t>giurisprudenza costituzionale sul punto è evolutiva e articolata: </a:t>
            </a:r>
          </a:p>
          <a:p>
            <a:r>
              <a:rPr lang="it-IT" sz="2400" dirty="0">
                <a:effectLst/>
              </a:rPr>
              <a:t>a) la consuetudine prevale; tuttavia la sua priorità incontra il limite dei </a:t>
            </a:r>
            <a:r>
              <a:rPr lang="it-IT" sz="2400" dirty="0" smtClean="0">
                <a:effectLst/>
              </a:rPr>
              <a:t>«principi </a:t>
            </a:r>
            <a:r>
              <a:rPr lang="it-IT" sz="2400" dirty="0">
                <a:effectLst/>
              </a:rPr>
              <a:t>fondamentali </a:t>
            </a:r>
            <a:r>
              <a:rPr lang="it-IT" sz="2400" dirty="0" smtClean="0">
                <a:effectLst/>
              </a:rPr>
              <a:t>dell'ordinamento» (esempio: art. 24 </a:t>
            </a:r>
            <a:r>
              <a:rPr lang="it-IT" sz="2400" dirty="0" err="1" smtClean="0">
                <a:effectLst/>
              </a:rPr>
              <a:t>Cost</a:t>
            </a:r>
            <a:r>
              <a:rPr lang="it-IT" sz="2400" dirty="0" smtClean="0">
                <a:effectLst/>
              </a:rPr>
              <a:t>.); </a:t>
            </a:r>
            <a:r>
              <a:rPr lang="it-IT" sz="2400" i="1" dirty="0">
                <a:effectLst/>
              </a:rPr>
              <a:t>da tale limite sono eccettuate</a:t>
            </a:r>
            <a:r>
              <a:rPr lang="it-IT" sz="2400" dirty="0">
                <a:effectLst/>
              </a:rPr>
              <a:t> le consuetudini espressive di valori preesistenti alla Costituzione e da cui la Costituzione stessa è </a:t>
            </a:r>
            <a:r>
              <a:rPr lang="it-IT" sz="2400" dirty="0" smtClean="0">
                <a:effectLst/>
              </a:rPr>
              <a:t>«informata» </a:t>
            </a:r>
            <a:r>
              <a:rPr lang="it-IT" sz="2400" dirty="0">
                <a:effectLst/>
              </a:rPr>
              <a:t>(o che la Costituzione condivide</a:t>
            </a:r>
            <a:r>
              <a:rPr lang="it-IT" sz="2400" dirty="0" smtClean="0">
                <a:effectLst/>
              </a:rPr>
              <a:t>): </a:t>
            </a:r>
            <a:r>
              <a:rPr lang="it-IT" sz="2400" b="1" dirty="0">
                <a:effectLst/>
              </a:rPr>
              <a:t>→</a:t>
            </a:r>
            <a:r>
              <a:rPr lang="it-IT" sz="2400" dirty="0">
                <a:effectLst/>
              </a:rPr>
              <a:t> Corte costituzionale n. 48 del </a:t>
            </a:r>
            <a:r>
              <a:rPr lang="it-IT" sz="2400" dirty="0" smtClean="0">
                <a:effectLst/>
              </a:rPr>
              <a:t>1979</a:t>
            </a:r>
            <a:r>
              <a:rPr lang="it-IT" sz="2400" dirty="0">
                <a:effectLst/>
              </a:rPr>
              <a:t>, </a:t>
            </a:r>
            <a:r>
              <a:rPr lang="it-IT" sz="2400" i="1" u="sng" dirty="0" err="1">
                <a:solidFill>
                  <a:srgbClr val="FF0000"/>
                </a:solidFill>
                <a:effectLst/>
              </a:rPr>
              <a:t>Russel</a:t>
            </a:r>
            <a:r>
              <a:rPr lang="it-IT" sz="2400" i="1" u="sng" dirty="0">
                <a:solidFill>
                  <a:srgbClr val="FF0000"/>
                </a:solidFill>
                <a:effectLst/>
              </a:rPr>
              <a:t> Ronald Denis</a:t>
            </a:r>
            <a:r>
              <a:rPr lang="it-IT" sz="2400" dirty="0" smtClean="0">
                <a:effectLst/>
              </a:rPr>
              <a:t>.</a:t>
            </a:r>
            <a:endParaRPr lang="it-IT" sz="2400" dirty="0">
              <a:effectLst/>
            </a:endParaRPr>
          </a:p>
          <a:p>
            <a:r>
              <a:rPr lang="it-IT" sz="2400" dirty="0" smtClean="0">
                <a:effectLst/>
              </a:rPr>
              <a:t>b</a:t>
            </a:r>
            <a:r>
              <a:rPr lang="it-IT" sz="2400" dirty="0">
                <a:effectLst/>
              </a:rPr>
              <a:t>) la </a:t>
            </a:r>
            <a:r>
              <a:rPr lang="it-IT" sz="2400" dirty="0" smtClean="0">
                <a:effectLst/>
              </a:rPr>
              <a:t>consuetudine è applicabile solo se – sul piano internazionale – </a:t>
            </a:r>
            <a:r>
              <a:rPr lang="it-IT" sz="2400" dirty="0" smtClean="0">
                <a:effectLst/>
              </a:rPr>
              <a:t>realizza </a:t>
            </a:r>
            <a:r>
              <a:rPr lang="it-IT" sz="2400" dirty="0" smtClean="0">
                <a:effectLst/>
              </a:rPr>
              <a:t>un adeguato e congruo «equilibrio» fra interessi preminenti </a:t>
            </a:r>
            <a:r>
              <a:rPr lang="it-IT" sz="2400" dirty="0">
                <a:effectLst/>
              </a:rPr>
              <a:t>costituzionalmente protetti: «Nella specie, la norma consuetudinaria internazionale sull’immunità dalla giurisdizione degli Stati stranieri, con la portata definita dalla CIG, nella parte in cui esclude la giurisdizione del giudice a conoscere delle richieste di risarcimento dei danni delle vittime di crimini contro l’umanità e di gravi violazioni dei diritti fondamentali della persona, determina il sacrificio totale del diritto alla tutela giurisdizionale dei diritti delle suddette vittime: il che è peraltro riconosciuto dalla stessa CIG, che rinvia la soluzione della questione, sul piano internazionale, ad eventuali nuovi negoziati, individuando nella sede diplomatica l’unica sede utile (punto 104 della sentenza del 3 febbraio 2012). Né si ravvisa, nell’ambito dell’ordinamento costituzionale, un interesse pubblico tale da risultare preminente al punto da giustificare il sacrificio del diritto alla tutela giurisdizionale di diritti fondamentali (artt. 2 e 24 </a:t>
            </a:r>
            <a:r>
              <a:rPr lang="it-IT" sz="2400" dirty="0" err="1">
                <a:effectLst/>
              </a:rPr>
              <a:t>Cost</a:t>
            </a:r>
            <a:r>
              <a:rPr lang="it-IT" sz="2400" dirty="0">
                <a:effectLst/>
              </a:rPr>
              <a:t>.), lesi da condotte riconosciute quali crimini gravi</a:t>
            </a:r>
            <a:r>
              <a:rPr lang="it-IT" sz="2400" dirty="0" smtClean="0">
                <a:effectLst/>
              </a:rPr>
              <a:t>. # L’immunità </a:t>
            </a:r>
            <a:r>
              <a:rPr lang="it-IT" sz="2400" dirty="0">
                <a:effectLst/>
              </a:rPr>
              <a:t>dalla giurisdizione degli altri Stati, se ha un senso, logico prima ancora che giuridico, comunque tale da giustificare, sul piano costituzionale, il sacrificio del principio della tutela giurisdizionale dei diritti inviolabili garantito dalla Costituzione, deve collegarsi – nella sostanza e non solo nella forma – con la funzione sovrana dello Stato straniero, con l’esercizio tipico della sua potestà di </a:t>
            </a:r>
            <a:r>
              <a:rPr lang="it-IT" sz="2400" dirty="0" smtClean="0">
                <a:effectLst/>
              </a:rPr>
              <a:t>governo» (</a:t>
            </a:r>
            <a:r>
              <a:rPr lang="it-IT" sz="2400" dirty="0">
                <a:effectLst/>
              </a:rPr>
              <a:t>→Corte costituzionale, n. 238 del </a:t>
            </a:r>
            <a:r>
              <a:rPr lang="it-IT" sz="2400" dirty="0" smtClean="0">
                <a:effectLst/>
              </a:rPr>
              <a:t>2014</a:t>
            </a:r>
            <a:r>
              <a:rPr lang="it-IT" sz="2400" dirty="0">
                <a:effectLst/>
              </a:rPr>
              <a:t>, </a:t>
            </a:r>
            <a:r>
              <a:rPr lang="it-IT" sz="2400" i="1" u="sng" dirty="0" smtClean="0">
                <a:solidFill>
                  <a:srgbClr val="FF0000"/>
                </a:solidFill>
                <a:effectLst/>
              </a:rPr>
              <a:t>Bergamini Duilio e altri</a:t>
            </a:r>
            <a:r>
              <a:rPr lang="it-IT" sz="2400" dirty="0" smtClean="0">
                <a:effectLst/>
              </a:rPr>
              <a:t>, punto 3.4 del considerato in diritto)</a:t>
            </a:r>
          </a:p>
          <a:p>
            <a:r>
              <a:rPr lang="it-IT" sz="2400" dirty="0" smtClean="0">
                <a:effectLst/>
              </a:rPr>
              <a:t>Se tale </a:t>
            </a:r>
            <a:r>
              <a:rPr lang="it-IT" sz="2400" dirty="0">
                <a:effectLst/>
              </a:rPr>
              <a:t>bilanciamento non è congruo, la Corte costituzionale disattiva </a:t>
            </a:r>
            <a:r>
              <a:rPr lang="it-IT" sz="2400" dirty="0" smtClean="0">
                <a:effectLst/>
              </a:rPr>
              <a:t>«il rinvio» (</a:t>
            </a:r>
            <a:r>
              <a:rPr lang="it-IT" sz="2400" dirty="0">
                <a:effectLst/>
              </a:rPr>
              <a:t>l’art. 10 par 1 Costituzione) e la norma consuetudinaria </a:t>
            </a:r>
            <a:r>
              <a:rPr lang="it-IT" sz="2400" i="1" dirty="0">
                <a:solidFill>
                  <a:srgbClr val="FF0000"/>
                </a:solidFill>
                <a:effectLst/>
              </a:rPr>
              <a:t>resta confinata alla sfera internazionale</a:t>
            </a:r>
            <a:r>
              <a:rPr lang="it-IT" sz="2400" dirty="0">
                <a:effectLst/>
              </a:rPr>
              <a:t> (non ha effetti interni) </a:t>
            </a:r>
            <a:r>
              <a:rPr lang="it-IT" sz="2400" dirty="0" smtClean="0">
                <a:effectLst/>
              </a:rPr>
              <a:t>(v. Conforti).</a:t>
            </a:r>
            <a:endParaRPr lang="it-IT" sz="2400" dirty="0">
              <a:effectLst/>
            </a:endParaRPr>
          </a:p>
          <a:p>
            <a:endParaRPr lang="it-IT" dirty="0"/>
          </a:p>
        </p:txBody>
      </p:sp>
    </p:spTree>
    <p:extLst>
      <p:ext uri="{BB962C8B-B14F-4D97-AF65-F5344CB8AC3E}">
        <p14:creationId xmlns:p14="http://schemas.microsoft.com/office/powerpoint/2010/main" val="123873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dualista</a:t>
            </a:r>
            <a:endParaRPr lang="it-IT" dirty="0"/>
          </a:p>
        </p:txBody>
      </p:sp>
      <p:sp>
        <p:nvSpPr>
          <p:cNvPr id="3" name="Segnaposto contenuto 2"/>
          <p:cNvSpPr>
            <a:spLocks noGrp="1"/>
          </p:cNvSpPr>
          <p:nvPr>
            <p:ph idx="1"/>
          </p:nvPr>
        </p:nvSpPr>
        <p:spPr/>
        <p:txBody>
          <a:bodyPr>
            <a:normAutofit fontScale="70000" lnSpcReduction="20000"/>
          </a:bodyPr>
          <a:lstStyle/>
          <a:p>
            <a:r>
              <a:rPr lang="it-IT" b="1" i="1" u="sng" dirty="0">
                <a:solidFill>
                  <a:srgbClr val="FF0000"/>
                </a:solidFill>
                <a:effectLst/>
              </a:rPr>
              <a:t>Modello dualista o pluralista</a:t>
            </a:r>
            <a:r>
              <a:rPr lang="it-IT" b="1" dirty="0">
                <a:solidFill>
                  <a:srgbClr val="FF0000"/>
                </a:solidFill>
                <a:effectLst/>
              </a:rPr>
              <a:t> </a:t>
            </a:r>
            <a:r>
              <a:rPr lang="it-IT" dirty="0">
                <a:effectLst/>
              </a:rPr>
              <a:t>(</a:t>
            </a:r>
            <a:r>
              <a:rPr lang="it-IT" dirty="0" err="1">
                <a:effectLst/>
              </a:rPr>
              <a:t>Triepel</a:t>
            </a:r>
            <a:r>
              <a:rPr lang="it-IT" dirty="0">
                <a:effectLst/>
              </a:rPr>
              <a:t>, </a:t>
            </a:r>
            <a:r>
              <a:rPr lang="it-IT" dirty="0" err="1">
                <a:effectLst/>
              </a:rPr>
              <a:t>Anzilotti</a:t>
            </a:r>
            <a:r>
              <a:rPr lang="it-IT" dirty="0">
                <a:effectLst/>
              </a:rPr>
              <a:t>, </a:t>
            </a:r>
            <a:r>
              <a:rPr lang="it-IT" dirty="0" err="1" smtClean="0">
                <a:effectLst/>
              </a:rPr>
              <a:t>Perassi</a:t>
            </a:r>
            <a:r>
              <a:rPr lang="it-IT" dirty="0" smtClean="0">
                <a:effectLst/>
              </a:rPr>
              <a:t>, </a:t>
            </a:r>
            <a:r>
              <a:rPr lang="it-IT" dirty="0" err="1" smtClean="0">
                <a:effectLst/>
              </a:rPr>
              <a:t>Rigaux</a:t>
            </a:r>
            <a:r>
              <a:rPr lang="it-IT" dirty="0" smtClean="0">
                <a:effectLst/>
              </a:rPr>
              <a:t>). </a:t>
            </a:r>
            <a:endParaRPr lang="it-IT" dirty="0" smtClean="0">
              <a:effectLst/>
            </a:endParaRPr>
          </a:p>
          <a:p>
            <a:r>
              <a:rPr lang="it-IT" dirty="0" smtClean="0">
                <a:effectLst/>
              </a:rPr>
              <a:t>La </a:t>
            </a:r>
            <a:r>
              <a:rPr lang="it-IT" dirty="0">
                <a:effectLst/>
              </a:rPr>
              <a:t>norma internazionale vive nel suo proprio sistema (ordinamento), differente da quelli nazionali. </a:t>
            </a:r>
            <a:endParaRPr lang="it-IT" dirty="0" smtClean="0">
              <a:effectLst/>
            </a:endParaRPr>
          </a:p>
          <a:p>
            <a:r>
              <a:rPr lang="it-IT" dirty="0" smtClean="0">
                <a:effectLst/>
              </a:rPr>
              <a:t>Il </a:t>
            </a:r>
            <a:r>
              <a:rPr lang="it-IT" u="sng" dirty="0">
                <a:solidFill>
                  <a:srgbClr val="FF0000"/>
                </a:solidFill>
                <a:effectLst/>
              </a:rPr>
              <a:t>presupposto </a:t>
            </a:r>
            <a:r>
              <a:rPr lang="it-IT" i="1" u="sng" dirty="0">
                <a:solidFill>
                  <a:srgbClr val="FF0000"/>
                </a:solidFill>
                <a:effectLst/>
              </a:rPr>
              <a:t>teorico</a:t>
            </a:r>
            <a:r>
              <a:rPr lang="it-IT" dirty="0">
                <a:solidFill>
                  <a:srgbClr val="FF0000"/>
                </a:solidFill>
                <a:effectLst/>
              </a:rPr>
              <a:t> </a:t>
            </a:r>
            <a:r>
              <a:rPr lang="it-IT" dirty="0">
                <a:effectLst/>
              </a:rPr>
              <a:t>di tale modello è che il diritto internazionale e i diritti statali sono ciascuno </a:t>
            </a:r>
            <a:r>
              <a:rPr lang="it-IT" i="1" dirty="0">
                <a:effectLst/>
              </a:rPr>
              <a:t>originari e autosufficienti </a:t>
            </a:r>
            <a:r>
              <a:rPr lang="it-IT" dirty="0">
                <a:effectLst/>
              </a:rPr>
              <a:t>e, dunque, «</a:t>
            </a:r>
            <a:r>
              <a:rPr lang="it-IT" i="1" u="heavy" dirty="0">
                <a:solidFill>
                  <a:srgbClr val="FF0000"/>
                </a:solidFill>
                <a:effectLst/>
              </a:rPr>
              <a:t>reciprocamente impermeabili</a:t>
            </a:r>
            <a:r>
              <a:rPr lang="it-IT" dirty="0">
                <a:effectLst/>
              </a:rPr>
              <a:t>». </a:t>
            </a:r>
            <a:endParaRPr lang="it-IT" dirty="0" smtClean="0">
              <a:effectLst/>
            </a:endParaRPr>
          </a:p>
          <a:p>
            <a:r>
              <a:rPr lang="it-IT" dirty="0" smtClean="0">
                <a:effectLst/>
              </a:rPr>
              <a:t>Si </a:t>
            </a:r>
            <a:r>
              <a:rPr lang="it-IT" dirty="0">
                <a:effectLst/>
              </a:rPr>
              <a:t>aggiunge che e</a:t>
            </a:r>
            <a:r>
              <a:rPr lang="en-US" dirty="0" err="1">
                <a:effectLst/>
              </a:rPr>
              <a:t>ssi</a:t>
            </a:r>
            <a:r>
              <a:rPr lang="en-US" dirty="0">
                <a:effectLst/>
              </a:rPr>
              <a:t> </a:t>
            </a:r>
            <a:r>
              <a:rPr lang="en-US" dirty="0" err="1">
                <a:effectLst/>
              </a:rPr>
              <a:t>disciplinano</a:t>
            </a:r>
            <a:r>
              <a:rPr lang="en-US" dirty="0">
                <a:effectLst/>
              </a:rPr>
              <a:t> </a:t>
            </a:r>
            <a:r>
              <a:rPr lang="en-US" dirty="0" err="1">
                <a:effectLst/>
              </a:rPr>
              <a:t>diversi</a:t>
            </a:r>
            <a:r>
              <a:rPr lang="en-US" dirty="0">
                <a:effectLst/>
              </a:rPr>
              <a:t> </a:t>
            </a:r>
            <a:r>
              <a:rPr lang="en-US" dirty="0" err="1">
                <a:effectLst/>
              </a:rPr>
              <a:t>oggetti</a:t>
            </a:r>
            <a:r>
              <a:rPr lang="en-US" dirty="0">
                <a:effectLst/>
              </a:rPr>
              <a:t>, in base a </a:t>
            </a:r>
            <a:r>
              <a:rPr lang="en-US" dirty="0" err="1">
                <a:effectLst/>
              </a:rPr>
              <a:t>diversi</a:t>
            </a:r>
            <a:r>
              <a:rPr lang="en-US" dirty="0">
                <a:effectLst/>
              </a:rPr>
              <a:t> </a:t>
            </a:r>
            <a:r>
              <a:rPr lang="en-US" dirty="0" err="1">
                <a:effectLst/>
              </a:rPr>
              <a:t>presupposti</a:t>
            </a:r>
            <a:r>
              <a:rPr lang="en-US" dirty="0">
                <a:effectLst/>
              </a:rPr>
              <a:t>, e </a:t>
            </a:r>
            <a:r>
              <a:rPr lang="en-US" dirty="0" err="1">
                <a:effectLst/>
              </a:rPr>
              <a:t>attraverso</a:t>
            </a:r>
            <a:r>
              <a:rPr lang="en-US" dirty="0">
                <a:effectLst/>
              </a:rPr>
              <a:t> </a:t>
            </a:r>
            <a:r>
              <a:rPr lang="en-US" dirty="0" err="1">
                <a:effectLst/>
              </a:rPr>
              <a:t>organi</a:t>
            </a:r>
            <a:r>
              <a:rPr lang="en-US" dirty="0">
                <a:effectLst/>
              </a:rPr>
              <a:t> e </a:t>
            </a:r>
            <a:r>
              <a:rPr lang="en-US" dirty="0" err="1">
                <a:effectLst/>
              </a:rPr>
              <a:t>procedimenti</a:t>
            </a:r>
            <a:r>
              <a:rPr lang="en-US" dirty="0">
                <a:effectLst/>
              </a:rPr>
              <a:t> </a:t>
            </a:r>
            <a:r>
              <a:rPr lang="en-US" dirty="0" err="1">
                <a:effectLst/>
              </a:rPr>
              <a:t>distinti</a:t>
            </a:r>
            <a:r>
              <a:rPr lang="en-US" dirty="0">
                <a:effectLst/>
              </a:rPr>
              <a:t>. Per </a:t>
            </a:r>
            <a:r>
              <a:rPr lang="en-US" dirty="0" err="1">
                <a:effectLst/>
              </a:rPr>
              <a:t>esempio</a:t>
            </a:r>
            <a:r>
              <a:rPr lang="en-US" dirty="0">
                <a:effectLst/>
              </a:rPr>
              <a:t>, secondo </a:t>
            </a:r>
            <a:r>
              <a:rPr lang="en-US" dirty="0" err="1">
                <a:effectLst/>
              </a:rPr>
              <a:t>Triepel</a:t>
            </a:r>
            <a:r>
              <a:rPr lang="en-US" dirty="0">
                <a:effectLst/>
              </a:rPr>
              <a:t> «international law </a:t>
            </a:r>
            <a:r>
              <a:rPr lang="en-US" i="1" dirty="0">
                <a:effectLst/>
              </a:rPr>
              <a:t>governs relationship between states, whereas national law deals with rights and obligations of individuals within state</a:t>
            </a:r>
            <a:r>
              <a:rPr lang="en-US" dirty="0">
                <a:effectLst/>
              </a:rPr>
              <a:t>». </a:t>
            </a:r>
            <a:r>
              <a:rPr lang="it-IT" dirty="0"/>
              <a:t>Il </a:t>
            </a:r>
            <a:r>
              <a:rPr lang="it-IT" dirty="0">
                <a:effectLst/>
              </a:rPr>
              <a:t>modello dualista è ispirato a </a:t>
            </a:r>
            <a:r>
              <a:rPr lang="it-IT" u="heavy" dirty="0">
                <a:solidFill>
                  <a:srgbClr val="FF0000"/>
                </a:solidFill>
                <a:effectLst/>
              </a:rPr>
              <a:t>considerazioni pragmatiche</a:t>
            </a:r>
            <a:r>
              <a:rPr lang="it-IT" dirty="0">
                <a:effectLst/>
              </a:rPr>
              <a:t>. Vuole conciliare l’efficacia del diritto internazionale con la discrezionalità interna degli ordinamenti (</a:t>
            </a:r>
            <a:r>
              <a:rPr lang="it-IT" i="1" dirty="0">
                <a:effectLst/>
              </a:rPr>
              <a:t>sussidiarietà, pluralità</a:t>
            </a:r>
            <a:r>
              <a:rPr lang="it-IT" dirty="0">
                <a:effectLst/>
              </a:rPr>
              <a:t>). </a:t>
            </a:r>
            <a:endParaRPr lang="it-IT" dirty="0" smtClean="0">
              <a:effectLst/>
            </a:endParaRPr>
          </a:p>
          <a:p>
            <a:r>
              <a:rPr lang="it-IT" dirty="0" smtClean="0">
                <a:effectLst/>
              </a:rPr>
              <a:t>È </a:t>
            </a:r>
            <a:r>
              <a:rPr lang="it-IT" dirty="0">
                <a:effectLst/>
              </a:rPr>
              <a:t>informato al </a:t>
            </a:r>
            <a:r>
              <a:rPr lang="it-IT" i="1" u="sng" dirty="0">
                <a:solidFill>
                  <a:srgbClr val="FF0000"/>
                </a:solidFill>
                <a:effectLst/>
              </a:rPr>
              <a:t>principio di relatività delle valutazioni giuridiche</a:t>
            </a:r>
            <a:r>
              <a:rPr lang="it-IT" dirty="0">
                <a:effectLst/>
              </a:rPr>
              <a:t>: il comportamento imposto in ambito internazionale, può essere meramente lecito oppure vietato per il diritto </a:t>
            </a:r>
            <a:r>
              <a:rPr lang="it-IT" dirty="0" smtClean="0">
                <a:effectLst/>
              </a:rPr>
              <a:t>interno (e viceversa).</a:t>
            </a:r>
            <a:endParaRPr lang="it-IT" dirty="0">
              <a:effectLst/>
            </a:endParaRPr>
          </a:p>
          <a:p>
            <a:r>
              <a:rPr lang="it-IT" dirty="0" smtClean="0">
                <a:effectLst/>
              </a:rPr>
              <a:t>Per </a:t>
            </a:r>
            <a:r>
              <a:rPr lang="it-IT" dirty="0" smtClean="0">
                <a:effectLst/>
              </a:rPr>
              <a:t>trovare effetto sul piano statale </a:t>
            </a:r>
            <a:r>
              <a:rPr lang="it-IT" i="1" dirty="0" smtClean="0">
                <a:effectLst/>
              </a:rPr>
              <a:t>l’obbligo </a:t>
            </a:r>
            <a:r>
              <a:rPr lang="it-IT" i="1" dirty="0">
                <a:effectLst/>
              </a:rPr>
              <a:t>internazionale (generale, particolare) deve essere «trasformato» (mediante «incorporazione» o rinvio recettizio) in norma interna</a:t>
            </a:r>
            <a:r>
              <a:rPr lang="it-IT" dirty="0">
                <a:effectLst/>
              </a:rPr>
              <a:t>, in comando di diritto interno. </a:t>
            </a:r>
            <a:endParaRPr lang="it-IT" dirty="0" smtClean="0">
              <a:effectLst/>
            </a:endParaRPr>
          </a:p>
          <a:p>
            <a:r>
              <a:rPr lang="it-IT" dirty="0" smtClean="0">
                <a:effectLst/>
              </a:rPr>
              <a:t>È </a:t>
            </a:r>
            <a:r>
              <a:rPr lang="it-IT" dirty="0">
                <a:effectLst/>
              </a:rPr>
              <a:t>cioè necessario individuare una </a:t>
            </a:r>
            <a:r>
              <a:rPr lang="it-IT" dirty="0" smtClean="0">
                <a:effectLst/>
              </a:rPr>
              <a:t>norma o strumento di «contatto» che «faccia transitare» il diritto internazionale nel diritto interno. Dalla norma (detta «fonte sull’adattamento») deriveranno </a:t>
            </a:r>
            <a:r>
              <a:rPr lang="it-IT" dirty="0">
                <a:effectLst/>
              </a:rPr>
              <a:t>gli </a:t>
            </a:r>
            <a:r>
              <a:rPr lang="it-IT" i="1" dirty="0">
                <a:solidFill>
                  <a:srgbClr val="FF0000"/>
                </a:solidFill>
                <a:effectLst/>
              </a:rPr>
              <a:t>effetti interni del diritto internazionale</a:t>
            </a:r>
            <a:r>
              <a:rPr lang="it-IT" dirty="0">
                <a:effectLst/>
              </a:rPr>
              <a:t>. </a:t>
            </a:r>
            <a:endParaRPr lang="it-IT" dirty="0" smtClean="0">
              <a:effectLst/>
            </a:endParaRPr>
          </a:p>
          <a:p>
            <a:r>
              <a:rPr lang="it-IT" dirty="0" smtClean="0">
                <a:solidFill>
                  <a:srgbClr val="FF0000"/>
                </a:solidFill>
                <a:effectLst/>
              </a:rPr>
              <a:t>Fondamentale implicazione</a:t>
            </a:r>
            <a:r>
              <a:rPr lang="it-IT" dirty="0" smtClean="0">
                <a:effectLst/>
              </a:rPr>
              <a:t> </a:t>
            </a:r>
            <a:r>
              <a:rPr lang="it-IT" dirty="0" smtClean="0">
                <a:effectLst/>
              </a:rPr>
              <a:t>del modello dualista </a:t>
            </a:r>
            <a:r>
              <a:rPr lang="it-IT" dirty="0">
                <a:effectLst/>
              </a:rPr>
              <a:t>è che </a:t>
            </a:r>
            <a:r>
              <a:rPr lang="it-IT" u="heavy" dirty="0">
                <a:solidFill>
                  <a:srgbClr val="FF0000"/>
                </a:solidFill>
                <a:effectLst/>
              </a:rPr>
              <a:t>la norma internazionale assume – nell'ordine interno – il valore della </a:t>
            </a:r>
            <a:r>
              <a:rPr lang="it-IT" u="heavy" dirty="0" smtClean="0">
                <a:solidFill>
                  <a:srgbClr val="FF0000"/>
                </a:solidFill>
                <a:effectLst/>
              </a:rPr>
              <a:t>fonte («interna») sull’adattamento</a:t>
            </a:r>
            <a:r>
              <a:rPr lang="it-IT" i="1" dirty="0" smtClean="0">
                <a:effectLst/>
              </a:rPr>
              <a:t>.</a:t>
            </a:r>
          </a:p>
        </p:txBody>
      </p:sp>
    </p:spTree>
    <p:extLst>
      <p:ext uri="{BB962C8B-B14F-4D97-AF65-F5344CB8AC3E}">
        <p14:creationId xmlns:p14="http://schemas.microsoft.com/office/powerpoint/2010/main" val="202704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giurisprudenza sui «limiti costituzionali» all’efficacia della consuetudine: il caso </a:t>
            </a:r>
            <a:r>
              <a:rPr lang="it-IT" i="1" dirty="0" err="1" smtClean="0"/>
              <a:t>Russel</a:t>
            </a:r>
            <a:endParaRPr lang="it-IT" i="1" dirty="0"/>
          </a:p>
        </p:txBody>
      </p:sp>
      <p:sp>
        <p:nvSpPr>
          <p:cNvPr id="3" name="Segnaposto contenuto 2"/>
          <p:cNvSpPr>
            <a:spLocks noGrp="1"/>
          </p:cNvSpPr>
          <p:nvPr>
            <p:ph idx="1"/>
          </p:nvPr>
        </p:nvSpPr>
        <p:spPr/>
        <p:txBody>
          <a:bodyPr>
            <a:noAutofit/>
          </a:bodyPr>
          <a:lstStyle/>
          <a:p>
            <a:r>
              <a:rPr lang="it-IT" sz="1400" dirty="0" smtClean="0">
                <a:effectLst/>
              </a:rPr>
              <a:t>Corte </a:t>
            </a:r>
            <a:r>
              <a:rPr lang="it-IT" sz="1400" dirty="0">
                <a:effectLst/>
              </a:rPr>
              <a:t>costituzionale n. 48 del </a:t>
            </a:r>
            <a:r>
              <a:rPr lang="it-IT" sz="1400" dirty="0" smtClean="0">
                <a:effectLst/>
              </a:rPr>
              <a:t>1979</a:t>
            </a:r>
            <a:r>
              <a:rPr lang="it-IT" sz="1400" dirty="0">
                <a:effectLst/>
              </a:rPr>
              <a:t>, </a:t>
            </a:r>
            <a:r>
              <a:rPr lang="it-IT" sz="1400" i="1" u="sng" dirty="0" err="1">
                <a:solidFill>
                  <a:srgbClr val="FF0000"/>
                </a:solidFill>
                <a:effectLst/>
              </a:rPr>
              <a:t>Russel</a:t>
            </a:r>
            <a:r>
              <a:rPr lang="it-IT" sz="1400" i="1" u="sng" dirty="0">
                <a:solidFill>
                  <a:srgbClr val="FF0000"/>
                </a:solidFill>
                <a:effectLst/>
              </a:rPr>
              <a:t> Ronald Denis</a:t>
            </a:r>
            <a:r>
              <a:rPr lang="it-IT" sz="1400" dirty="0">
                <a:effectLst/>
              </a:rPr>
              <a:t>:</a:t>
            </a:r>
          </a:p>
          <a:p>
            <a:r>
              <a:rPr lang="it-IT" sz="1400" dirty="0">
                <a:effectLst/>
              </a:rPr>
              <a:t>Agente diplomatico (colonnello addetto militare presso l'ambasciata canadese in Roma), conduttore di un immobile a fini abitativi, viene convenuto in giudizio per il pagamento del canone; fa opposizione al decreto che gli ingiunge il pagamento del canone. </a:t>
            </a:r>
            <a:r>
              <a:rPr lang="it-IT" sz="1400" dirty="0" smtClean="0">
                <a:effectLst/>
              </a:rPr>
              <a:t>Eccepisce </a:t>
            </a:r>
            <a:r>
              <a:rPr lang="it-IT" sz="1400" dirty="0">
                <a:effectLst/>
              </a:rPr>
              <a:t>il difetto di giurisdizione italiana, in virtù della regola sull’immunità processuale, funzionale, degli agenti diplomatici anche per gli atti compiuti in qualità di privati. </a:t>
            </a:r>
          </a:p>
          <a:p>
            <a:r>
              <a:rPr lang="it-IT" sz="1400" dirty="0">
                <a:effectLst/>
              </a:rPr>
              <a:t>Il tribunale di Roma, chiamato a decidere sulla sussistenza della giurisdizione italiana, contesta la legittimità costituzionale della </a:t>
            </a:r>
            <a:r>
              <a:rPr lang="it-IT" sz="1400" dirty="0" smtClean="0">
                <a:effectLst/>
              </a:rPr>
              <a:t>«legge </a:t>
            </a:r>
            <a:r>
              <a:rPr lang="it-IT" sz="1400" dirty="0">
                <a:effectLst/>
              </a:rPr>
              <a:t>di </a:t>
            </a:r>
            <a:r>
              <a:rPr lang="it-IT" sz="1400" dirty="0" smtClean="0">
                <a:effectLst/>
              </a:rPr>
              <a:t>esecuzione» </a:t>
            </a:r>
            <a:r>
              <a:rPr lang="it-IT" sz="1400" dirty="0">
                <a:effectLst/>
              </a:rPr>
              <a:t>(n. 804 del 1967) della Convenzione di Vienna sulle relazioni diplomatiche con riguardo a vari parametri </a:t>
            </a:r>
            <a:r>
              <a:rPr lang="it-IT" sz="1400" dirty="0" smtClean="0">
                <a:effectLst/>
              </a:rPr>
              <a:t>costituzionali (art. 24 e 2 Costituzione): in particolare, la legge di esecuzione contrasterebbe con </a:t>
            </a:r>
            <a:r>
              <a:rPr lang="it-IT" sz="1400" dirty="0">
                <a:effectLst/>
              </a:rPr>
              <a:t>l'art. 24 </a:t>
            </a:r>
            <a:r>
              <a:rPr lang="it-IT" sz="1400" dirty="0" smtClean="0">
                <a:effectLst/>
              </a:rPr>
              <a:t>della </a:t>
            </a:r>
            <a:r>
              <a:rPr lang="it-IT" sz="1400" dirty="0">
                <a:effectLst/>
              </a:rPr>
              <a:t>Costituzione, espressione del diritto inviolabile della persona (in specie, del cittadino) ad agire in giudizio per la tutela dei suoi diritti e interessi </a:t>
            </a:r>
            <a:r>
              <a:rPr lang="it-IT" sz="1400" dirty="0" smtClean="0">
                <a:effectLst/>
              </a:rPr>
              <a:t>legittimi, posto </a:t>
            </a:r>
            <a:r>
              <a:rPr lang="it-IT" sz="1400" dirty="0">
                <a:effectLst/>
              </a:rPr>
              <a:t>che l'azione dinanzi ai tribunali dello Stato accreditante renderebbe estremamente difficile l'esercizio del diritto di </a:t>
            </a:r>
            <a:r>
              <a:rPr lang="it-IT" sz="1400" dirty="0" smtClean="0">
                <a:effectLst/>
              </a:rPr>
              <a:t>azione. </a:t>
            </a:r>
            <a:endParaRPr lang="it-IT" sz="1400" dirty="0">
              <a:effectLst/>
            </a:endParaRPr>
          </a:p>
          <a:p>
            <a:r>
              <a:rPr lang="it-IT" sz="1400" dirty="0" smtClean="0">
                <a:effectLst/>
              </a:rPr>
              <a:t>La </a:t>
            </a:r>
            <a:r>
              <a:rPr lang="it-IT" sz="1400" dirty="0">
                <a:effectLst/>
              </a:rPr>
              <a:t>Corte riformula l'oggetto della questione, </a:t>
            </a:r>
            <a:r>
              <a:rPr lang="it-IT" sz="1400" dirty="0" smtClean="0">
                <a:effectLst/>
              </a:rPr>
              <a:t>individuando il parametro </a:t>
            </a:r>
            <a:r>
              <a:rPr lang="it-IT" sz="1400" dirty="0">
                <a:effectLst/>
              </a:rPr>
              <a:t>non nella Convenzione di Vienna (nella legge di esecuzione della stessa), che è meramente “ricognitiva” del diritto consuetudinario; </a:t>
            </a:r>
            <a:r>
              <a:rPr lang="it-IT" sz="1400" dirty="0">
                <a:solidFill>
                  <a:srgbClr val="FF0000"/>
                </a:solidFill>
                <a:effectLst/>
              </a:rPr>
              <a:t>bensì nella consuetudine internazionale sottesa, previgente alla Costituzione, alla quale l'ordinamento statale si è adeguato</a:t>
            </a:r>
            <a:r>
              <a:rPr lang="it-IT" sz="1400" dirty="0">
                <a:effectLst/>
              </a:rPr>
              <a:t> per effetto dell'art. 10, comma 1, </a:t>
            </a:r>
            <a:r>
              <a:rPr lang="it-IT" sz="1400" dirty="0" smtClean="0">
                <a:effectLst/>
              </a:rPr>
              <a:t>Costituzione. </a:t>
            </a:r>
            <a:endParaRPr lang="it-IT" sz="1400" dirty="0"/>
          </a:p>
        </p:txBody>
      </p:sp>
    </p:spTree>
    <p:extLst>
      <p:ext uri="{BB962C8B-B14F-4D97-AF65-F5344CB8AC3E}">
        <p14:creationId xmlns:p14="http://schemas.microsoft.com/office/powerpoint/2010/main" val="2006794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Tutela giurisdizionale e immunità diplomatiche</a:t>
            </a:r>
            <a:endParaRPr lang="it-IT" dirty="0"/>
          </a:p>
        </p:txBody>
      </p:sp>
      <p:sp>
        <p:nvSpPr>
          <p:cNvPr id="3" name="Segnaposto contenuto 2"/>
          <p:cNvSpPr>
            <a:spLocks noGrp="1"/>
          </p:cNvSpPr>
          <p:nvPr>
            <p:ph idx="1"/>
          </p:nvPr>
        </p:nvSpPr>
        <p:spPr/>
        <p:txBody>
          <a:bodyPr>
            <a:normAutofit fontScale="77500" lnSpcReduction="20000"/>
          </a:bodyPr>
          <a:lstStyle/>
          <a:p>
            <a:r>
              <a:rPr lang="it-IT" dirty="0">
                <a:effectLst/>
              </a:rPr>
              <a:t>Per quanto concerne il preteso conflitto fra la regola delle immunità dalla giurisdizione civile e il principio – diritto di tutela giurisdizionale e di accesso al giudice: «Rimane allora da considerare </a:t>
            </a:r>
            <a:r>
              <a:rPr lang="it-IT" i="1" dirty="0">
                <a:solidFill>
                  <a:srgbClr val="FF0000"/>
                </a:solidFill>
                <a:effectLst/>
              </a:rPr>
              <a:t>come possa armonizzarsi l'immunità in questione con le disposizioni costituzionali di raffronto</a:t>
            </a:r>
            <a:r>
              <a:rPr lang="it-IT" dirty="0">
                <a:effectLst/>
              </a:rPr>
              <a:t>. Ritiene la Corte che </a:t>
            </a:r>
            <a:r>
              <a:rPr lang="it-IT" i="1" dirty="0">
                <a:solidFill>
                  <a:srgbClr val="FF0000"/>
                </a:solidFill>
                <a:effectLst/>
              </a:rPr>
              <a:t>il denunciato contrasto sia soltanto apparente e risolubile applicando il principio di specialità</a:t>
            </a:r>
            <a:r>
              <a:rPr lang="it-IT" dirty="0">
                <a:effectLst/>
              </a:rPr>
              <a:t>. Invero le deroghe alla giurisdizione derivanti dall'immunità diplomatica non sono incompatibili con le norme costituzionali invocate, in quanto necessarie a garantire l'espletamento della missione diplomatica, istituto imprescindibile del diritto internazionale, </a:t>
            </a:r>
            <a:r>
              <a:rPr lang="it-IT" i="1" dirty="0">
                <a:solidFill>
                  <a:srgbClr val="FF0000"/>
                </a:solidFill>
                <a:effectLst/>
              </a:rPr>
              <a:t>dotato anche di garanzia costituzionale</a:t>
            </a:r>
            <a:r>
              <a:rPr lang="it-IT" dirty="0">
                <a:effectLst/>
              </a:rPr>
              <a:t>, come risulta dall'art. 87 della Costituzione, secondo cui il Presidente della Repubblica "accredita e riceve i rappresentanti </a:t>
            </a:r>
            <a:r>
              <a:rPr lang="it-IT" dirty="0" smtClean="0">
                <a:effectLst/>
              </a:rPr>
              <a:t>diplomatici"». </a:t>
            </a:r>
          </a:p>
          <a:p>
            <a:r>
              <a:rPr lang="it-IT" dirty="0" smtClean="0">
                <a:effectLst/>
              </a:rPr>
              <a:t>«Occorre </a:t>
            </a:r>
            <a:r>
              <a:rPr lang="it-IT" dirty="0">
                <a:effectLst/>
              </a:rPr>
              <a:t>comunque affermare, più in generale, per quanto attiene alle norme di diritto internazionale </a:t>
            </a:r>
            <a:r>
              <a:rPr lang="it-IT" dirty="0">
                <a:solidFill>
                  <a:schemeClr val="tx1"/>
                </a:solidFill>
                <a:effectLst/>
              </a:rPr>
              <a:t>generalmente riconosciute </a:t>
            </a:r>
            <a:r>
              <a:rPr lang="it-IT" i="1" dirty="0">
                <a:solidFill>
                  <a:srgbClr val="FF0000"/>
                </a:solidFill>
                <a:effectLst/>
              </a:rPr>
              <a:t>che venissero ad esistenza dopo l'entrata in vigore della Costituzione, che il meccanismo di adeguamento automatico previsto dall'art. 10 </a:t>
            </a:r>
            <a:r>
              <a:rPr lang="it-IT" i="1" dirty="0" err="1">
                <a:solidFill>
                  <a:srgbClr val="FF0000"/>
                </a:solidFill>
                <a:effectLst/>
              </a:rPr>
              <a:t>Cost</a:t>
            </a:r>
            <a:r>
              <a:rPr lang="it-IT" i="1" dirty="0">
                <a:solidFill>
                  <a:srgbClr val="FF0000"/>
                </a:solidFill>
                <a:effectLst/>
              </a:rPr>
              <a:t>. non potrà in alcun modo consentire la violazione dei principi fondamentali del nostro ordinamento costituzionale</a:t>
            </a:r>
            <a:r>
              <a:rPr lang="it-IT" dirty="0">
                <a:effectLst/>
              </a:rPr>
              <a:t>, operando in un sistema costituzionale che ha i suoi cardini nella sovranità popolare e nella rigidità della Costituzione (art. 1, secondo comma e Titolo VI della Costituzione)» (punto 3</a:t>
            </a:r>
            <a:r>
              <a:rPr lang="it-IT" dirty="0" smtClean="0">
                <a:effectLst/>
              </a:rPr>
              <a:t>)</a:t>
            </a:r>
          </a:p>
          <a:p>
            <a:r>
              <a:rPr lang="it-IT" dirty="0">
                <a:effectLst/>
              </a:rPr>
              <a:t>Pertanto: la consuetudine costituzionalizzata </a:t>
            </a:r>
            <a:r>
              <a:rPr lang="it-IT" dirty="0" smtClean="0">
                <a:effectLst/>
              </a:rPr>
              <a:t>a</a:t>
            </a:r>
            <a:r>
              <a:rPr lang="it-IT" dirty="0">
                <a:effectLst/>
              </a:rPr>
              <a:t>) gode di garanzia </a:t>
            </a:r>
            <a:r>
              <a:rPr lang="it-IT" i="1" u="sng" dirty="0">
                <a:solidFill>
                  <a:srgbClr val="FF0000"/>
                </a:solidFill>
                <a:effectLst/>
              </a:rPr>
              <a:t>pressoché assoluta se «antica»</a:t>
            </a:r>
            <a:r>
              <a:rPr lang="it-IT" dirty="0">
                <a:effectLst/>
              </a:rPr>
              <a:t>; </a:t>
            </a:r>
            <a:r>
              <a:rPr lang="it-IT" dirty="0" smtClean="0">
                <a:effectLst/>
              </a:rPr>
              <a:t>b</a:t>
            </a:r>
            <a:r>
              <a:rPr lang="it-IT" dirty="0">
                <a:effectLst/>
              </a:rPr>
              <a:t>) gode di garanzia </a:t>
            </a:r>
            <a:r>
              <a:rPr lang="it-IT" i="1" u="sng" dirty="0">
                <a:solidFill>
                  <a:srgbClr val="FF0000"/>
                </a:solidFill>
                <a:effectLst/>
              </a:rPr>
              <a:t>costituzionale relativa</a:t>
            </a:r>
            <a:r>
              <a:rPr lang="it-IT" i="1" dirty="0">
                <a:effectLst/>
              </a:rPr>
              <a:t> (eccettuati cioè i principi fondamentali – inderogabili – dell'ordinamento italiano, tra cui i diritti fondamentali) </a:t>
            </a:r>
            <a:r>
              <a:rPr lang="it-IT" i="1" dirty="0">
                <a:solidFill>
                  <a:srgbClr val="FF0000"/>
                </a:solidFill>
                <a:effectLst/>
              </a:rPr>
              <a:t>se </a:t>
            </a:r>
            <a:r>
              <a:rPr lang="it-IT" i="1" dirty="0" smtClean="0">
                <a:solidFill>
                  <a:srgbClr val="FF0000"/>
                </a:solidFill>
                <a:effectLst/>
              </a:rPr>
              <a:t>«sopravvenuta»</a:t>
            </a:r>
            <a:r>
              <a:rPr lang="it-IT" dirty="0" smtClean="0">
                <a:effectLst/>
              </a:rPr>
              <a:t> </a:t>
            </a:r>
            <a:r>
              <a:rPr lang="it-IT" dirty="0">
                <a:effectLst/>
              </a:rPr>
              <a:t>ossia sorta dopo il </a:t>
            </a:r>
            <a:r>
              <a:rPr lang="it-IT" dirty="0" smtClean="0">
                <a:effectLst/>
              </a:rPr>
              <a:t>1947; c</a:t>
            </a:r>
            <a:r>
              <a:rPr lang="it-IT" dirty="0" smtClean="0">
                <a:effectLst/>
              </a:rPr>
              <a:t>) l’esercizio del diritto alla tutela giurisdizionale è assai problematico per i privati interessati</a:t>
            </a:r>
            <a:endParaRPr lang="it-IT" dirty="0">
              <a:effectLst/>
            </a:endParaRPr>
          </a:p>
          <a:p>
            <a:endParaRPr lang="it-IT" dirty="0">
              <a:effectLst/>
            </a:endParaRPr>
          </a:p>
          <a:p>
            <a:endParaRPr lang="it-IT" dirty="0"/>
          </a:p>
        </p:txBody>
      </p:sp>
    </p:spTree>
    <p:extLst>
      <p:ext uri="{BB962C8B-B14F-4D97-AF65-F5344CB8AC3E}">
        <p14:creationId xmlns:p14="http://schemas.microsoft.com/office/powerpoint/2010/main" val="4266925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a:t>
            </a:r>
            <a:r>
              <a:rPr lang="it-IT" dirty="0" smtClean="0"/>
              <a:t>l caso </a:t>
            </a:r>
            <a:r>
              <a:rPr lang="it-IT" i="1" dirty="0" smtClean="0"/>
              <a:t>Bergamini Duilio</a:t>
            </a:r>
            <a:r>
              <a:rPr lang="it-IT" dirty="0" smtClean="0"/>
              <a:t> (n. 238 del 2014)</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effectLst/>
              </a:rPr>
              <a:t>Corte </a:t>
            </a:r>
            <a:r>
              <a:rPr lang="it-IT" dirty="0">
                <a:effectLst/>
              </a:rPr>
              <a:t>costituzionale, n. 238 del 22.10.2014, </a:t>
            </a:r>
            <a:r>
              <a:rPr lang="it-IT" i="1" u="sng" dirty="0" smtClean="0">
                <a:solidFill>
                  <a:srgbClr val="FF0000"/>
                </a:solidFill>
                <a:effectLst/>
              </a:rPr>
              <a:t>Bergamini Duilio e altri</a:t>
            </a:r>
            <a:r>
              <a:rPr lang="it-IT" dirty="0" smtClean="0">
                <a:effectLst/>
              </a:rPr>
              <a:t>: </a:t>
            </a:r>
            <a:r>
              <a:rPr lang="it-IT" dirty="0">
                <a:effectLst/>
              </a:rPr>
              <a:t>l’ingresso delle norme internazionali, quali esse sono configurate dall’ordinamento internazionale di origine (</a:t>
            </a:r>
            <a:r>
              <a:rPr lang="it-IT" i="1" dirty="0">
                <a:effectLst/>
              </a:rPr>
              <a:t>principio di conformità</a:t>
            </a:r>
            <a:r>
              <a:rPr lang="it-IT" dirty="0">
                <a:effectLst/>
              </a:rPr>
              <a:t>) </a:t>
            </a:r>
            <a:r>
              <a:rPr lang="it-IT" i="1" dirty="0">
                <a:solidFill>
                  <a:srgbClr val="FF0000"/>
                </a:solidFill>
                <a:effectLst/>
              </a:rPr>
              <a:t>è condizionato alla verifica di compatibilità con le norme fondamentali della Costituzione</a:t>
            </a:r>
            <a:r>
              <a:rPr lang="it-IT" dirty="0">
                <a:effectLst/>
              </a:rPr>
              <a:t>. </a:t>
            </a:r>
            <a:endParaRPr lang="it-IT" dirty="0" smtClean="0">
              <a:effectLst/>
            </a:endParaRPr>
          </a:p>
          <a:p>
            <a:r>
              <a:rPr lang="it-IT" dirty="0" smtClean="0">
                <a:effectLst/>
              </a:rPr>
              <a:t>Il </a:t>
            </a:r>
            <a:r>
              <a:rPr lang="it-IT" dirty="0">
                <a:effectLst/>
              </a:rPr>
              <a:t>Tribunale di </a:t>
            </a:r>
            <a:r>
              <a:rPr lang="it-IT" dirty="0" smtClean="0">
                <a:effectLst/>
              </a:rPr>
              <a:t>Firenze </a:t>
            </a:r>
            <a:r>
              <a:rPr lang="it-IT" i="1" dirty="0">
                <a:effectLst/>
              </a:rPr>
              <a:t>solleva questione di costituzionalità della consuetudine sulla immunità degli atti </a:t>
            </a:r>
            <a:r>
              <a:rPr lang="it-IT" i="1" dirty="0" smtClean="0">
                <a:effectLst/>
              </a:rPr>
              <a:t>statali iure </a:t>
            </a:r>
            <a:r>
              <a:rPr lang="it-IT" i="1" dirty="0">
                <a:effectLst/>
              </a:rPr>
              <a:t>imperii (atti di </a:t>
            </a:r>
            <a:r>
              <a:rPr lang="it-IT" i="1" dirty="0" smtClean="0">
                <a:effectLst/>
              </a:rPr>
              <a:t>guerra dalla Germania) </a:t>
            </a:r>
            <a:r>
              <a:rPr lang="it-IT" i="1" dirty="0">
                <a:effectLst/>
              </a:rPr>
              <a:t>compiuti in Italia </a:t>
            </a:r>
            <a:r>
              <a:rPr lang="it-IT" i="1" dirty="0" smtClean="0">
                <a:effectLst/>
              </a:rPr>
              <a:t>rispetto ad </a:t>
            </a:r>
            <a:r>
              <a:rPr lang="it-IT" i="1" dirty="0">
                <a:effectLst/>
              </a:rPr>
              <a:t>azioni </a:t>
            </a:r>
            <a:r>
              <a:rPr lang="it-IT" i="1" dirty="0" smtClean="0">
                <a:effectLst/>
              </a:rPr>
              <a:t>risarcitorie</a:t>
            </a:r>
            <a:r>
              <a:rPr lang="it-IT" dirty="0" smtClean="0">
                <a:effectLst/>
              </a:rPr>
              <a:t>. Le norme </a:t>
            </a:r>
            <a:r>
              <a:rPr lang="it-IT" dirty="0" smtClean="0">
                <a:solidFill>
                  <a:srgbClr val="FF0000"/>
                </a:solidFill>
                <a:effectLst/>
              </a:rPr>
              <a:t>sottoposte allo scrutinio</a:t>
            </a:r>
            <a:r>
              <a:rPr lang="it-IT" dirty="0" smtClean="0">
                <a:effectLst/>
              </a:rPr>
              <a:t> della Corte sono 3: </a:t>
            </a:r>
            <a:r>
              <a:rPr lang="it-IT" dirty="0" smtClean="0">
                <a:solidFill>
                  <a:srgbClr val="FF0000"/>
                </a:solidFill>
                <a:effectLst/>
              </a:rPr>
              <a:t>la consuetudine sulle immunità statali</a:t>
            </a:r>
            <a:r>
              <a:rPr lang="it-IT" dirty="0" smtClean="0">
                <a:effectLst/>
              </a:rPr>
              <a:t> (dichiarata </a:t>
            </a:r>
            <a:r>
              <a:rPr lang="it-IT" dirty="0">
                <a:effectLst/>
              </a:rPr>
              <a:t>dalla CIG con sentenza </a:t>
            </a:r>
            <a:r>
              <a:rPr lang="it-IT" dirty="0" smtClean="0">
                <a:effectLst/>
              </a:rPr>
              <a:t>3.2.2012 e immessa in Italia dall’art. 10 (1)); l’art. 94 Carta ONU (che rende vincolante la sentenza citata della CIG per l’Italia); l’art. 3 della legge n. 5 del 2013, che ha dato </a:t>
            </a:r>
            <a:r>
              <a:rPr lang="it-IT" dirty="0" smtClean="0">
                <a:effectLst/>
              </a:rPr>
              <a:t>attuazione a </a:t>
            </a:r>
            <a:r>
              <a:rPr lang="it-IT" dirty="0" smtClean="0">
                <a:effectLst/>
              </a:rPr>
              <a:t>detta </a:t>
            </a:r>
            <a:r>
              <a:rPr lang="it-IT" dirty="0" smtClean="0">
                <a:effectLst/>
              </a:rPr>
              <a:t>sentenza (sopra: adattamento e fonti derivate da accordi). </a:t>
            </a:r>
            <a:r>
              <a:rPr lang="it-IT" dirty="0" smtClean="0">
                <a:solidFill>
                  <a:srgbClr val="FF0000"/>
                </a:solidFill>
                <a:effectLst/>
              </a:rPr>
              <a:t>Le norme </a:t>
            </a:r>
            <a:r>
              <a:rPr lang="it-IT" dirty="0">
                <a:solidFill>
                  <a:srgbClr val="FF0000"/>
                </a:solidFill>
                <a:effectLst/>
              </a:rPr>
              <a:t>parametro </a:t>
            </a:r>
            <a:r>
              <a:rPr lang="it-IT" dirty="0" smtClean="0">
                <a:solidFill>
                  <a:srgbClr val="FF0000"/>
                </a:solidFill>
                <a:effectLst/>
              </a:rPr>
              <a:t>sono gli art. </a:t>
            </a:r>
            <a:r>
              <a:rPr lang="it-IT" dirty="0">
                <a:solidFill>
                  <a:srgbClr val="FF0000"/>
                </a:solidFill>
                <a:effectLst/>
              </a:rPr>
              <a:t>2 e 24 </a:t>
            </a:r>
            <a:r>
              <a:rPr lang="it-IT" dirty="0" smtClean="0">
                <a:solidFill>
                  <a:srgbClr val="FF0000"/>
                </a:solidFill>
                <a:effectLst/>
              </a:rPr>
              <a:t>Costituzione</a:t>
            </a:r>
            <a:r>
              <a:rPr lang="it-IT" dirty="0" smtClean="0">
                <a:effectLst/>
              </a:rPr>
              <a:t>. </a:t>
            </a:r>
          </a:p>
          <a:p>
            <a:r>
              <a:rPr lang="it-IT" dirty="0" smtClean="0">
                <a:effectLst/>
              </a:rPr>
              <a:t>Per quanto concerne l’incostituzionalità della consuetudine, la </a:t>
            </a:r>
            <a:r>
              <a:rPr lang="it-IT" dirty="0">
                <a:effectLst/>
              </a:rPr>
              <a:t>Corte ritiene la questione non </a:t>
            </a:r>
            <a:r>
              <a:rPr lang="it-IT" dirty="0" smtClean="0">
                <a:effectLst/>
              </a:rPr>
              <a:t>fondata: la consuetudine non «ha esistenza» in Italia.</a:t>
            </a:r>
          </a:p>
          <a:p>
            <a:r>
              <a:rPr lang="it-IT" dirty="0" smtClean="0">
                <a:effectLst/>
              </a:rPr>
              <a:t>La Corte svolge una «verifica di compatibilità» fra la norma internazionale (immunità per atti di guerra gravemente lesivi dei diritti individuali) e le norme costituzionali che tutelano i diritti fondamentali (</a:t>
            </a:r>
            <a:r>
              <a:rPr lang="it-IT" dirty="0" smtClean="0">
                <a:solidFill>
                  <a:srgbClr val="FF0000"/>
                </a:solidFill>
                <a:effectLst/>
              </a:rPr>
              <a:t>art. 2</a:t>
            </a:r>
            <a:r>
              <a:rPr lang="it-IT" dirty="0" smtClean="0">
                <a:effectLst/>
              </a:rPr>
              <a:t>: dignità dell’uomo e sue declinazioni) e il diritto di fare valere detti diritti in giudizio (</a:t>
            </a:r>
            <a:r>
              <a:rPr lang="it-IT" dirty="0" smtClean="0">
                <a:solidFill>
                  <a:srgbClr val="FF0000"/>
                </a:solidFill>
                <a:effectLst/>
              </a:rPr>
              <a:t>art. 24</a:t>
            </a:r>
            <a:r>
              <a:rPr lang="it-IT" dirty="0" smtClean="0">
                <a:effectLst/>
              </a:rPr>
              <a:t>)</a:t>
            </a:r>
            <a:endParaRPr lang="it-IT" dirty="0">
              <a:effectLst/>
            </a:endParaRPr>
          </a:p>
          <a:p>
            <a:endParaRPr lang="it-IT" dirty="0">
              <a:effectLst/>
            </a:endParaRPr>
          </a:p>
          <a:p>
            <a:endParaRPr lang="it-IT" dirty="0"/>
          </a:p>
        </p:txBody>
      </p:sp>
    </p:spTree>
    <p:extLst>
      <p:ext uri="{BB962C8B-B14F-4D97-AF65-F5344CB8AC3E}">
        <p14:creationId xmlns:p14="http://schemas.microsoft.com/office/powerpoint/2010/main" val="3727837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verifica di compatibilità costituzionale del diritto consuetudinario</a:t>
            </a:r>
            <a:endParaRPr lang="it-IT" dirty="0"/>
          </a:p>
        </p:txBody>
      </p:sp>
      <p:sp>
        <p:nvSpPr>
          <p:cNvPr id="3" name="Segnaposto contenuto 2"/>
          <p:cNvSpPr>
            <a:spLocks noGrp="1"/>
          </p:cNvSpPr>
          <p:nvPr>
            <p:ph idx="1"/>
          </p:nvPr>
        </p:nvSpPr>
        <p:spPr/>
        <p:txBody>
          <a:bodyPr/>
          <a:lstStyle/>
          <a:p>
            <a:r>
              <a:rPr lang="it-IT" dirty="0" smtClean="0"/>
              <a:t>«</a:t>
            </a:r>
            <a:r>
              <a:rPr lang="it-IT" dirty="0" smtClean="0">
                <a:effectLst/>
              </a:rPr>
              <a:t>Una </a:t>
            </a:r>
            <a:r>
              <a:rPr lang="it-IT" dirty="0">
                <a:effectLst/>
              </a:rPr>
              <a:t>simile verifica si </a:t>
            </a:r>
            <a:r>
              <a:rPr lang="it-IT" dirty="0" smtClean="0">
                <a:effectLst/>
              </a:rPr>
              <a:t>rivela […] indispensabile </a:t>
            </a:r>
            <a:r>
              <a:rPr lang="it-IT" dirty="0">
                <a:effectLst/>
              </a:rPr>
              <a:t>alla luce dell’art. 10, primo comma, </a:t>
            </a:r>
            <a:r>
              <a:rPr lang="it-IT" dirty="0" err="1">
                <a:effectLst/>
              </a:rPr>
              <a:t>Cost</a:t>
            </a:r>
            <a:r>
              <a:rPr lang="it-IT" dirty="0">
                <a:effectLst/>
              </a:rPr>
              <a:t>., il quale impone </a:t>
            </a:r>
            <a:r>
              <a:rPr lang="it-IT" dirty="0" smtClean="0">
                <a:effectLst/>
              </a:rPr>
              <a:t>[…] </a:t>
            </a:r>
            <a:r>
              <a:rPr lang="it-IT" dirty="0">
                <a:effectLst/>
              </a:rPr>
              <a:t>di accertare se la norma del diritto internazionale generalmente riconosciuta sull’immunità dalla giurisdizione degli Stati stranieri, </a:t>
            </a:r>
            <a:r>
              <a:rPr lang="it-IT" i="1" dirty="0">
                <a:effectLst/>
              </a:rPr>
              <a:t>come interpretata nell’ordinamento internazionale</a:t>
            </a:r>
            <a:r>
              <a:rPr lang="it-IT" dirty="0">
                <a:effectLst/>
              </a:rPr>
              <a:t>, </a:t>
            </a:r>
            <a:r>
              <a:rPr lang="it-IT" i="1" dirty="0">
                <a:solidFill>
                  <a:srgbClr val="FF0000"/>
                </a:solidFill>
                <a:effectLst/>
              </a:rPr>
              <a:t>possa entrare nell’ordinamento costituzionale, in quanto non contrastante con principi fondamentali e diritti inviolabili</a:t>
            </a:r>
            <a:r>
              <a:rPr lang="it-IT" dirty="0">
                <a:effectLst/>
              </a:rPr>
              <a:t>. Il verificarsi di tale ultima ipotesi, infatti, «esclude l’operatività del rinvio alla norma internazionale» (sentenza n. 311 del 2009), con la conseguenza inevitabile che la norma internazionale, per la parte confliggente con i principi ed i diritti inviolabili, </a:t>
            </a:r>
            <a:r>
              <a:rPr lang="it-IT" i="1" dirty="0">
                <a:solidFill>
                  <a:srgbClr val="FF0000"/>
                </a:solidFill>
                <a:effectLst/>
              </a:rPr>
              <a:t>non entra nell’ordinamento italiano e non può essere quindi applicata. </a:t>
            </a:r>
            <a:r>
              <a:rPr lang="it-IT" i="1" dirty="0" smtClean="0">
                <a:solidFill>
                  <a:srgbClr val="FF0000"/>
                </a:solidFill>
                <a:effectLst/>
              </a:rPr>
              <a:t>E </a:t>
            </a:r>
            <a:r>
              <a:rPr lang="it-IT" i="1" dirty="0">
                <a:solidFill>
                  <a:srgbClr val="FF0000"/>
                </a:solidFill>
                <a:effectLst/>
              </a:rPr>
              <a:t>ciò è proprio quanto è accaduto nella specie</a:t>
            </a:r>
            <a:r>
              <a:rPr lang="it-IT" dirty="0" smtClean="0">
                <a:effectLst/>
              </a:rPr>
              <a:t>» (punto 3.4)</a:t>
            </a:r>
            <a:r>
              <a:rPr lang="it-IT" dirty="0" smtClean="0"/>
              <a:t>.</a:t>
            </a:r>
            <a:endParaRPr lang="it-IT" dirty="0">
              <a:effectLst/>
            </a:endParaRPr>
          </a:p>
        </p:txBody>
      </p:sp>
    </p:spTree>
    <p:extLst>
      <p:ext uri="{BB962C8B-B14F-4D97-AF65-F5344CB8AC3E}">
        <p14:creationId xmlns:p14="http://schemas.microsoft.com/office/powerpoint/2010/main" val="1530676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termini del «test di bilanciamento»</a:t>
            </a:r>
            <a:endParaRPr lang="it-IT" dirty="0"/>
          </a:p>
        </p:txBody>
      </p:sp>
      <p:sp>
        <p:nvSpPr>
          <p:cNvPr id="3" name="Segnaposto contenuto 2"/>
          <p:cNvSpPr>
            <a:spLocks noGrp="1"/>
          </p:cNvSpPr>
          <p:nvPr>
            <p:ph idx="1"/>
          </p:nvPr>
        </p:nvSpPr>
        <p:spPr/>
        <p:txBody>
          <a:bodyPr>
            <a:normAutofit fontScale="77500" lnSpcReduction="20000"/>
          </a:bodyPr>
          <a:lstStyle/>
          <a:p>
            <a:r>
              <a:rPr lang="it-IT" dirty="0">
                <a:effectLst/>
              </a:rPr>
              <a:t>La </a:t>
            </a:r>
            <a:r>
              <a:rPr lang="it-IT" dirty="0" smtClean="0">
                <a:effectLst/>
              </a:rPr>
              <a:t>consuetudine</a:t>
            </a:r>
            <a:r>
              <a:rPr lang="it-IT" dirty="0">
                <a:effectLst/>
              </a:rPr>
              <a:t>, come ricostruita dalla CIG, si scontra </a:t>
            </a:r>
            <a:r>
              <a:rPr lang="it-IT" dirty="0" smtClean="0">
                <a:effectLst/>
              </a:rPr>
              <a:t>irrimediabilmente con </a:t>
            </a:r>
            <a:r>
              <a:rPr lang="it-IT" dirty="0">
                <a:effectLst/>
              </a:rPr>
              <a:t>valori primordiali dell’ordinamento costituzionale italiano (e non solo: area europea</a:t>
            </a:r>
            <a:r>
              <a:rPr lang="it-IT" dirty="0" smtClean="0">
                <a:effectLst/>
              </a:rPr>
              <a:t>). </a:t>
            </a:r>
          </a:p>
          <a:p>
            <a:r>
              <a:rPr lang="it-IT" dirty="0" smtClean="0">
                <a:effectLst/>
              </a:rPr>
              <a:t>Il «vizio» consiste nel fatto che la consuetudine, per l’ordinamento costituzionale, a) offre copertura a comportamenti statali «non meritevoli di tutela»; e b) determina un «sacrificio totale» (</a:t>
            </a:r>
            <a:r>
              <a:rPr lang="it-IT" dirty="0" smtClean="0">
                <a:solidFill>
                  <a:srgbClr val="FF0000"/>
                </a:solidFill>
                <a:effectLst/>
              </a:rPr>
              <a:t>sproporzionato</a:t>
            </a:r>
            <a:r>
              <a:rPr lang="it-IT" dirty="0" smtClean="0">
                <a:effectLst/>
              </a:rPr>
              <a:t>)</a:t>
            </a:r>
            <a:r>
              <a:rPr lang="it-IT" dirty="0">
                <a:effectLst/>
              </a:rPr>
              <a:t> </a:t>
            </a:r>
            <a:r>
              <a:rPr lang="it-IT" dirty="0" smtClean="0">
                <a:effectLst/>
              </a:rPr>
              <a:t>al diritto alla tutela giurisdizionale.</a:t>
            </a:r>
            <a:endParaRPr lang="it-IT" dirty="0">
              <a:effectLst/>
            </a:endParaRPr>
          </a:p>
          <a:p>
            <a:r>
              <a:rPr lang="it-IT" dirty="0" smtClean="0">
                <a:effectLst/>
              </a:rPr>
              <a:t>Infatti «la </a:t>
            </a:r>
            <a:r>
              <a:rPr lang="it-IT" dirty="0">
                <a:effectLst/>
              </a:rPr>
              <a:t>norma consuetudinaria internazionale sull’immunità dalla giurisdizione degli Stati stranieri, con la portata definita dalla CIG, </a:t>
            </a:r>
            <a:r>
              <a:rPr lang="it-IT" i="1" dirty="0">
                <a:solidFill>
                  <a:srgbClr val="FF0000"/>
                </a:solidFill>
                <a:effectLst/>
              </a:rPr>
              <a:t>nella parte in cui esclude la giurisdizione del giudice a conoscere</a:t>
            </a:r>
            <a:r>
              <a:rPr lang="it-IT" dirty="0">
                <a:effectLst/>
              </a:rPr>
              <a:t> delle richieste di risarcimento dei danni delle vittime di crimini contro l’umanità e di gravi violazioni dei diritti fondamentali della persona, </a:t>
            </a:r>
            <a:r>
              <a:rPr lang="it-IT" i="1" dirty="0">
                <a:solidFill>
                  <a:srgbClr val="FF0000"/>
                </a:solidFill>
                <a:effectLst/>
              </a:rPr>
              <a:t>determina il sacrificio totale del diritto alla tutela giurisdizionale dei diritti delle suddette vittime</a:t>
            </a:r>
            <a:r>
              <a:rPr lang="it-IT" dirty="0">
                <a:effectLst/>
              </a:rPr>
              <a:t>: il che è peraltro riconosciuto dalla stessa CIG, che rinvia la soluzione della questione, sul piano internazionale, ad eventuali nuovi negoziati, individuando nella sede diplomatica l’unica sede utile (punto 104 della sentenza del 3 febbraio 2012). </a:t>
            </a:r>
            <a:r>
              <a:rPr lang="it-IT" dirty="0" smtClean="0">
                <a:effectLst/>
              </a:rPr>
              <a:t># </a:t>
            </a:r>
            <a:r>
              <a:rPr lang="it-IT" i="1" dirty="0" smtClean="0">
                <a:solidFill>
                  <a:srgbClr val="FF0000"/>
                </a:solidFill>
                <a:effectLst/>
              </a:rPr>
              <a:t>Né </a:t>
            </a:r>
            <a:r>
              <a:rPr lang="it-IT" i="1" dirty="0">
                <a:solidFill>
                  <a:srgbClr val="FF0000"/>
                </a:solidFill>
                <a:effectLst/>
              </a:rPr>
              <a:t>si ravvisa, nell’ambito dell’ordinamento costituzionale, un interesse pubblico tale da risultare preminente al punto da giustificare </a:t>
            </a:r>
            <a:r>
              <a:rPr lang="it-IT" i="1" dirty="0">
                <a:solidFill>
                  <a:schemeClr val="tx1"/>
                </a:solidFill>
                <a:effectLst/>
              </a:rPr>
              <a:t>il sacrificio </a:t>
            </a:r>
            <a:r>
              <a:rPr lang="it-IT" i="1" dirty="0">
                <a:effectLst/>
              </a:rPr>
              <a:t>del diritto alla tutela giurisdizionale di diritti fondamentali (artt. 2 e 24 </a:t>
            </a:r>
            <a:r>
              <a:rPr lang="it-IT" i="1" dirty="0" err="1">
                <a:effectLst/>
              </a:rPr>
              <a:t>Cost</a:t>
            </a:r>
            <a:r>
              <a:rPr lang="it-IT" i="1" dirty="0">
                <a:effectLst/>
              </a:rPr>
              <a:t>.), lesi da condotte riconosciute quali crimini gravi</a:t>
            </a:r>
            <a:r>
              <a:rPr lang="it-IT" dirty="0">
                <a:effectLst/>
              </a:rPr>
              <a:t>. # L’immunità dalla giurisdizione degli altri Stati, se ha un senso, logico prima ancora che giuridico, comunque tale da giustificare, sul piano costituzionale, il sacrificio del principio della tutela giurisdizionale dei diritti inviolabili garantito dalla Costituzione, </a:t>
            </a:r>
            <a:r>
              <a:rPr lang="it-IT" i="1" dirty="0">
                <a:solidFill>
                  <a:srgbClr val="FF0000"/>
                </a:solidFill>
                <a:effectLst/>
              </a:rPr>
              <a:t>deve collegarsi – nella sostanza e non solo nella forma – con la funzione sovrana dello Stato straniero, con l’esercizio tipico della sua potestà di governo</a:t>
            </a:r>
            <a:r>
              <a:rPr lang="it-IT" dirty="0" smtClean="0">
                <a:effectLst/>
              </a:rPr>
              <a:t>» (punto 3.4).</a:t>
            </a:r>
            <a:endParaRPr lang="it-IT" dirty="0">
              <a:effectLst/>
            </a:endParaRPr>
          </a:p>
          <a:p>
            <a:endParaRPr lang="it-IT" dirty="0"/>
          </a:p>
        </p:txBody>
      </p:sp>
    </p:spTree>
    <p:extLst>
      <p:ext uri="{BB962C8B-B14F-4D97-AF65-F5344CB8AC3E}">
        <p14:creationId xmlns:p14="http://schemas.microsoft.com/office/powerpoint/2010/main" val="110030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conseguenze dell’accertato conflitto</a:t>
            </a:r>
            <a:endParaRPr lang="it-IT" dirty="0"/>
          </a:p>
        </p:txBody>
      </p:sp>
      <p:sp>
        <p:nvSpPr>
          <p:cNvPr id="3" name="Segnaposto contenuto 2"/>
          <p:cNvSpPr>
            <a:spLocks noGrp="1"/>
          </p:cNvSpPr>
          <p:nvPr>
            <p:ph idx="1"/>
          </p:nvPr>
        </p:nvSpPr>
        <p:spPr/>
        <p:txBody>
          <a:bodyPr>
            <a:normAutofit fontScale="70000" lnSpcReduction="20000"/>
          </a:bodyPr>
          <a:lstStyle/>
          <a:p>
            <a:r>
              <a:rPr lang="it-IT" sz="2100" dirty="0">
                <a:effectLst/>
              </a:rPr>
              <a:t>I</a:t>
            </a:r>
            <a:r>
              <a:rPr lang="it-IT" sz="2100" dirty="0" smtClean="0">
                <a:effectLst/>
              </a:rPr>
              <a:t>l «coordinamento» </a:t>
            </a:r>
            <a:r>
              <a:rPr lang="it-IT" sz="2100" dirty="0">
                <a:effectLst/>
              </a:rPr>
              <a:t>fra sistema interno e </a:t>
            </a:r>
            <a:r>
              <a:rPr lang="it-IT" sz="2100" dirty="0" smtClean="0">
                <a:effectLst/>
              </a:rPr>
              <a:t>internazionale, imposto dall’art. 10 (1) </a:t>
            </a:r>
            <a:r>
              <a:rPr lang="it-IT" sz="2100" dirty="0" err="1" smtClean="0">
                <a:effectLst/>
              </a:rPr>
              <a:t>Cost</a:t>
            </a:r>
            <a:r>
              <a:rPr lang="it-IT" sz="2100" dirty="0" smtClean="0">
                <a:effectLst/>
              </a:rPr>
              <a:t>., è </a:t>
            </a:r>
            <a:r>
              <a:rPr lang="it-IT" sz="2100" dirty="0">
                <a:effectLst/>
              </a:rPr>
              <a:t>interrotto:</a:t>
            </a:r>
          </a:p>
          <a:p>
            <a:r>
              <a:rPr lang="it-IT" sz="2100" dirty="0" smtClean="0">
                <a:effectLst/>
              </a:rPr>
              <a:t>Così «l’insussistenza </a:t>
            </a:r>
            <a:r>
              <a:rPr lang="it-IT" sz="2100" dirty="0">
                <a:effectLst/>
              </a:rPr>
              <a:t>della possibilità di una tutela effettiva dei diritti fondamentali mediante un giudice, rilevata, come detto, dalla CIG e confermata, dinanzi alla predetta, dalla RFG, </a:t>
            </a:r>
            <a:r>
              <a:rPr lang="it-IT" sz="2100" i="1" u="sng" dirty="0">
                <a:solidFill>
                  <a:srgbClr val="FF0000"/>
                </a:solidFill>
                <a:effectLst/>
              </a:rPr>
              <a:t>rende manifesto</a:t>
            </a:r>
            <a:r>
              <a:rPr lang="it-IT" sz="2100" i="1" dirty="0">
                <a:solidFill>
                  <a:srgbClr val="FF0000"/>
                </a:solidFill>
                <a:effectLst/>
              </a:rPr>
              <a:t> il denunciato contrasto della norma internazionale</a:t>
            </a:r>
            <a:r>
              <a:rPr lang="it-IT" sz="2100" dirty="0">
                <a:effectLst/>
              </a:rPr>
              <a:t>, come definita dalla predetta CIG, con gli artt. 2 e 24 </a:t>
            </a:r>
            <a:r>
              <a:rPr lang="it-IT" sz="2100" dirty="0" err="1">
                <a:effectLst/>
              </a:rPr>
              <a:t>Cost</a:t>
            </a:r>
            <a:r>
              <a:rPr lang="it-IT" sz="2100" dirty="0">
                <a:effectLst/>
              </a:rPr>
              <a:t>. </a:t>
            </a:r>
            <a:r>
              <a:rPr lang="it-IT" sz="2100" dirty="0" smtClean="0">
                <a:effectLst/>
              </a:rPr>
              <a:t># Tale </a:t>
            </a:r>
            <a:r>
              <a:rPr lang="it-IT" sz="2100" dirty="0">
                <a:effectLst/>
              </a:rPr>
              <a:t>contrasto, laddove la norma internazionale sull’immunità degli Stati dalla giurisdizione civile degli altri Stati comprende anche atti ritenuti iure imperii in violazione del diritto internazionale e dei diritti fondamentali della persona, </a:t>
            </a:r>
            <a:r>
              <a:rPr lang="it-IT" sz="2100" i="1" dirty="0">
                <a:solidFill>
                  <a:srgbClr val="FF0000"/>
                </a:solidFill>
                <a:effectLst/>
              </a:rPr>
              <a:t>impone a questa Corte di dichiarare che rispetto a quella norma, limitatamente alla parte in cui estende l’immunità alle azioni di danni provocati da atti corrispondenti a violazioni così gravi</a:t>
            </a:r>
            <a:r>
              <a:rPr lang="it-IT" sz="2100" dirty="0">
                <a:solidFill>
                  <a:srgbClr val="FF0000"/>
                </a:solidFill>
                <a:effectLst/>
              </a:rPr>
              <a:t>, </a:t>
            </a:r>
            <a:r>
              <a:rPr lang="it-IT" sz="2100" i="1" dirty="0">
                <a:solidFill>
                  <a:srgbClr val="FF0000"/>
                </a:solidFill>
                <a:effectLst/>
              </a:rPr>
              <a:t>non opera il rinvio</a:t>
            </a:r>
            <a:r>
              <a:rPr lang="it-IT" sz="2100" i="1" dirty="0">
                <a:effectLst/>
              </a:rPr>
              <a:t> </a:t>
            </a:r>
            <a:r>
              <a:rPr lang="it-IT" sz="2100" dirty="0">
                <a:effectLst/>
              </a:rPr>
              <a:t>di cui al primo comma dell’art. 10 </a:t>
            </a:r>
            <a:r>
              <a:rPr lang="it-IT" sz="2100" dirty="0" err="1">
                <a:effectLst/>
              </a:rPr>
              <a:t>Cost</a:t>
            </a:r>
            <a:r>
              <a:rPr lang="it-IT" sz="2100" dirty="0">
                <a:effectLst/>
              </a:rPr>
              <a:t>. Ne consegue che </a:t>
            </a:r>
            <a:r>
              <a:rPr lang="it-IT" sz="2100" i="1" dirty="0">
                <a:solidFill>
                  <a:srgbClr val="FF0000"/>
                </a:solidFill>
                <a:effectLst/>
              </a:rPr>
              <a:t>la parte della norma</a:t>
            </a:r>
            <a:r>
              <a:rPr lang="it-IT" sz="2100" dirty="0">
                <a:effectLst/>
              </a:rPr>
              <a:t> sull’immunità dalla giurisdizione</a:t>
            </a:r>
            <a:r>
              <a:rPr lang="it-IT" sz="2100" i="1" dirty="0">
                <a:effectLst/>
              </a:rPr>
              <a:t> </a:t>
            </a:r>
            <a:r>
              <a:rPr lang="it-IT" sz="2100" dirty="0">
                <a:effectLst/>
              </a:rPr>
              <a:t>degli Stati </a:t>
            </a:r>
            <a:r>
              <a:rPr lang="it-IT" sz="2100" i="1" dirty="0">
                <a:solidFill>
                  <a:srgbClr val="FF0000"/>
                </a:solidFill>
                <a:effectLst/>
              </a:rPr>
              <a:t>che confligge con i predetti principi fondamentali non è entrata nell’ordinamento italiano e non vi spiega, quindi, alcun </a:t>
            </a:r>
            <a:r>
              <a:rPr lang="it-IT" sz="2100" i="1" dirty="0" smtClean="0">
                <a:solidFill>
                  <a:srgbClr val="FF0000"/>
                </a:solidFill>
                <a:effectLst/>
              </a:rPr>
              <a:t>effetto</a:t>
            </a:r>
            <a:r>
              <a:rPr lang="it-IT" sz="2100" dirty="0" smtClean="0">
                <a:effectLst/>
              </a:rPr>
              <a:t>» </a:t>
            </a:r>
          </a:p>
          <a:p>
            <a:r>
              <a:rPr lang="it-IT" sz="2100" dirty="0" smtClean="0">
                <a:effectLst/>
              </a:rPr>
              <a:t>«</a:t>
            </a:r>
            <a:r>
              <a:rPr lang="it-IT" sz="2100" dirty="0" smtClean="0">
                <a:effectLst/>
              </a:rPr>
              <a:t>La </a:t>
            </a:r>
            <a:r>
              <a:rPr lang="it-IT" sz="2100" dirty="0">
                <a:effectLst/>
              </a:rPr>
              <a:t>questione prospettata dal giudice rimettente con riguardo alla norma </a:t>
            </a:r>
            <a:r>
              <a:rPr lang="it-IT" sz="2100" dirty="0" smtClean="0">
                <a:effectLst/>
              </a:rPr>
              <a:t>prodotta </a:t>
            </a:r>
            <a:r>
              <a:rPr lang="it-IT" sz="2100" dirty="0">
                <a:effectLst/>
              </a:rPr>
              <a:t>nel nostro ordinamento mediante il recepimento, ai sensi dell’art. 10, primo comma, </a:t>
            </a:r>
            <a:r>
              <a:rPr lang="it-IT" sz="2100" dirty="0" err="1">
                <a:effectLst/>
              </a:rPr>
              <a:t>Cost</a:t>
            </a:r>
            <a:r>
              <a:rPr lang="it-IT" sz="2100" dirty="0" smtClean="0">
                <a:effectLst/>
              </a:rPr>
              <a:t>., </a:t>
            </a:r>
            <a:r>
              <a:rPr lang="it-IT" sz="2100" dirty="0">
                <a:effectLst/>
              </a:rPr>
              <a:t>della norma consuetudinaria di diritto internazionale sull’immunità degli Stati dalla giurisdizione civile degli altri Stati </a:t>
            </a:r>
            <a:r>
              <a:rPr lang="it-IT" sz="2100" i="1" dirty="0">
                <a:solidFill>
                  <a:srgbClr val="FF0000"/>
                </a:solidFill>
                <a:effectLst/>
              </a:rPr>
              <a:t>è, dunque, non fondata</a:t>
            </a:r>
            <a:r>
              <a:rPr lang="it-IT" sz="2100" dirty="0">
                <a:effectLst/>
              </a:rPr>
              <a:t>, considerato che </a:t>
            </a:r>
            <a:r>
              <a:rPr lang="it-IT" sz="2100" i="1" dirty="0">
                <a:solidFill>
                  <a:srgbClr val="FF0000"/>
                </a:solidFill>
                <a:effectLst/>
              </a:rPr>
              <a:t>la norma internazionale alla quale il nostro ordinamento si è conformato in virtù dell’art. 10, primo comma, </a:t>
            </a:r>
            <a:r>
              <a:rPr lang="it-IT" sz="2100" i="1" dirty="0" err="1">
                <a:solidFill>
                  <a:srgbClr val="FF0000"/>
                </a:solidFill>
                <a:effectLst/>
              </a:rPr>
              <a:t>Cost</a:t>
            </a:r>
            <a:r>
              <a:rPr lang="it-IT" sz="2100" i="1" dirty="0">
                <a:solidFill>
                  <a:srgbClr val="FF0000"/>
                </a:solidFill>
                <a:effectLst/>
              </a:rPr>
              <a:t>.</a:t>
            </a:r>
            <a:r>
              <a:rPr lang="it-IT" sz="2100" i="1" dirty="0">
                <a:effectLst/>
              </a:rPr>
              <a:t> </a:t>
            </a:r>
            <a:r>
              <a:rPr lang="it-IT" sz="2100" i="1" dirty="0">
                <a:solidFill>
                  <a:srgbClr val="FF0000"/>
                </a:solidFill>
                <a:effectLst/>
              </a:rPr>
              <a:t>non comprende l’immunità degli Stati dalla giurisdizione civile in relazione ad azioni di danni derivanti da crimini di guerra e contro l’umanità, lesivi di diritti inviolabili della persona</a:t>
            </a:r>
            <a:r>
              <a:rPr lang="it-IT" sz="2100" dirty="0">
                <a:effectLst/>
              </a:rPr>
              <a:t>, i quali risultano per ciò stesso non privi della necessaria tutela giurisdizionale effettiva» (punto 3.5</a:t>
            </a:r>
            <a:r>
              <a:rPr lang="it-IT" sz="2100" dirty="0" smtClean="0">
                <a:effectLst/>
              </a:rPr>
              <a:t>).</a:t>
            </a:r>
          </a:p>
          <a:p>
            <a:r>
              <a:rPr lang="it-IT" sz="2100" dirty="0" smtClean="0">
                <a:effectLst/>
              </a:rPr>
              <a:t>Questione: come si coordina la soluzione adottata con il primato della consuetudine «preesistente» su valori e principi fondamentali affermato nella sentenza n. 48 del 1979?</a:t>
            </a:r>
            <a:endParaRPr lang="it-IT" sz="2100" dirty="0">
              <a:effectLst/>
            </a:endParaRPr>
          </a:p>
          <a:p>
            <a:endParaRPr lang="it-IT" dirty="0"/>
          </a:p>
        </p:txBody>
      </p:sp>
    </p:spTree>
    <p:extLst>
      <p:ext uri="{BB962C8B-B14F-4D97-AF65-F5344CB8AC3E}">
        <p14:creationId xmlns:p14="http://schemas.microsoft.com/office/powerpoint/2010/main" val="4019259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vicende dei trattati nel diritto interno: garanzie costituzionali e reazioni di rigetto</a:t>
            </a:r>
            <a:endParaRPr lang="it-IT" dirty="0"/>
          </a:p>
        </p:txBody>
      </p:sp>
      <p:sp>
        <p:nvSpPr>
          <p:cNvPr id="3" name="Segnaposto contenuto 2"/>
          <p:cNvSpPr>
            <a:spLocks noGrp="1"/>
          </p:cNvSpPr>
          <p:nvPr>
            <p:ph idx="1"/>
          </p:nvPr>
        </p:nvSpPr>
        <p:spPr/>
        <p:txBody>
          <a:bodyPr>
            <a:normAutofit/>
          </a:bodyPr>
          <a:lstStyle/>
          <a:p>
            <a:r>
              <a:rPr lang="it-IT" sz="1400" dirty="0" smtClean="0"/>
              <a:t>Problemi analoghi si presentano per quanto concerne i trattati: occorre dunque ricostruire a) gli istituti di garanzia del rispetto dei trattati; b) le conseguenze del conflitto fra trattati (resi esecutivi nel diritto italiano) e norme o principi costituzionali (garanzia di coerenza dell’ordinamento italiano)</a:t>
            </a:r>
          </a:p>
          <a:p>
            <a:pPr lvl="1"/>
            <a:r>
              <a:rPr lang="it-IT" sz="1400" b="1" dirty="0" smtClean="0">
                <a:solidFill>
                  <a:srgbClr val="FF0000"/>
                </a:solidFill>
              </a:rPr>
              <a:t>Gli istituti di garanzia dei trattati vincolanti per l’Italia (metodi interpretativi e criteri di gerarchia)</a:t>
            </a:r>
          </a:p>
          <a:p>
            <a:r>
              <a:rPr lang="it-IT" sz="1400" dirty="0" smtClean="0"/>
              <a:t>Secondo il classico portato dualista (e in assenza di una norma costituzionale «sull’adattamento») i trattati assumono in Italia </a:t>
            </a:r>
            <a:r>
              <a:rPr lang="it-IT" sz="1400" dirty="0" smtClean="0">
                <a:solidFill>
                  <a:srgbClr val="FF0000"/>
                </a:solidFill>
              </a:rPr>
              <a:t>la «forza giuridica» dello strumento che ha dato loro esecuzione</a:t>
            </a:r>
            <a:r>
              <a:rPr lang="it-IT" sz="1400" dirty="0" smtClean="0"/>
              <a:t> (legge ordinaria, legge costituzionale, atto sub-legislativo)</a:t>
            </a:r>
          </a:p>
          <a:p>
            <a:r>
              <a:rPr lang="it-IT" sz="1400" dirty="0" smtClean="0"/>
              <a:t>In genere i trattati sono eseguiti con </a:t>
            </a:r>
            <a:r>
              <a:rPr lang="it-IT" sz="1400" dirty="0" smtClean="0">
                <a:solidFill>
                  <a:srgbClr val="FF0000"/>
                </a:solidFill>
              </a:rPr>
              <a:t>legge ordinaria</a:t>
            </a:r>
            <a:r>
              <a:rPr lang="it-IT" sz="1400" dirty="0" smtClean="0"/>
              <a:t> (con poche eccezioni: v. esempio la legge costituzionale d’esecuzione della Convenzione sul genocidio, cit.).</a:t>
            </a:r>
          </a:p>
          <a:p>
            <a:r>
              <a:rPr lang="it-IT" sz="1400" dirty="0" smtClean="0"/>
              <a:t>Per effetto di tale prassi </a:t>
            </a:r>
            <a:r>
              <a:rPr lang="it-IT" sz="1400" dirty="0" smtClean="0">
                <a:solidFill>
                  <a:srgbClr val="FF0000"/>
                </a:solidFill>
              </a:rPr>
              <a:t>l’applicazione interna dei trattati è a rischio</a:t>
            </a:r>
            <a:r>
              <a:rPr lang="it-IT" sz="1400" dirty="0" smtClean="0"/>
              <a:t>: leggi sopravvenute possono «derogare» a, o «abrogare» (impedire l’applicazione de) la disciplina convenzionale (contenuta, come detto, in un atto avente valore di legge); e generare problemi di </a:t>
            </a:r>
            <a:r>
              <a:rPr lang="it-IT" sz="1400" dirty="0" smtClean="0">
                <a:solidFill>
                  <a:srgbClr val="FF0000"/>
                </a:solidFill>
              </a:rPr>
              <a:t>responsabilità internazionale dell’Italia</a:t>
            </a:r>
          </a:p>
          <a:p>
            <a:r>
              <a:rPr lang="it-IT" sz="1400" dirty="0" smtClean="0"/>
              <a:t>Per ovviare a tale inconveniente si è fatto uso di vari «</a:t>
            </a:r>
            <a:r>
              <a:rPr lang="it-IT" sz="1400" dirty="0" smtClean="0">
                <a:solidFill>
                  <a:srgbClr val="FF0000"/>
                </a:solidFill>
              </a:rPr>
              <a:t>rimedi</a:t>
            </a:r>
            <a:r>
              <a:rPr lang="it-IT" sz="1400" dirty="0" smtClean="0"/>
              <a:t>»: </a:t>
            </a:r>
          </a:p>
          <a:p>
            <a:r>
              <a:rPr lang="it-IT" sz="1400" dirty="0" smtClean="0"/>
              <a:t>a) L’istituto (già citato) </a:t>
            </a:r>
            <a:r>
              <a:rPr lang="it-IT" sz="1400" u="sng" dirty="0" smtClean="0">
                <a:solidFill>
                  <a:srgbClr val="FF0000"/>
                </a:solidFill>
              </a:rPr>
              <a:t>dell’interpretazione conforme</a:t>
            </a:r>
            <a:r>
              <a:rPr lang="it-IT" sz="1400" dirty="0" smtClean="0"/>
              <a:t>: in base ad esso la legge sopravvenuta e in conflitto «convenzionale» deve essere «armonizzata», nei limiti del possibile, con gli obblighi convenzionali dello Stato (che il legislatore non ha inteso disattendere, salvo prova contraria);</a:t>
            </a:r>
            <a:endParaRPr lang="it-IT" sz="1400" dirty="0"/>
          </a:p>
        </p:txBody>
      </p:sp>
    </p:spTree>
    <p:extLst>
      <p:ext uri="{BB962C8B-B14F-4D97-AF65-F5344CB8AC3E}">
        <p14:creationId xmlns:p14="http://schemas.microsoft.com/office/powerpoint/2010/main" val="1082095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Strumenti «interpretativi» a salvaguardia del rispetto dei trattati</a:t>
            </a:r>
            <a:endParaRPr lang="it-IT" dirty="0"/>
          </a:p>
        </p:txBody>
      </p:sp>
      <p:sp>
        <p:nvSpPr>
          <p:cNvPr id="3" name="Segnaposto contenuto 2"/>
          <p:cNvSpPr>
            <a:spLocks noGrp="1"/>
          </p:cNvSpPr>
          <p:nvPr>
            <p:ph idx="1"/>
          </p:nvPr>
        </p:nvSpPr>
        <p:spPr/>
        <p:txBody>
          <a:bodyPr/>
          <a:lstStyle/>
          <a:p>
            <a:r>
              <a:rPr lang="it-IT" dirty="0" smtClean="0"/>
              <a:t>b) La qualificazione dell’ordine di esecuzione come una «disciplina speciale» (in quanto coinvolgente i rapporti internazionali dello Stato): esso si configurerebbe come una «fonte atipica», munita di resistenza «speciale» all’abrogazione (così la sentenza Corte costituzionale n. 10 del 1993, </a:t>
            </a:r>
            <a:r>
              <a:rPr lang="it-IT" i="1" u="sng" dirty="0" err="1" smtClean="0">
                <a:solidFill>
                  <a:srgbClr val="FF0000"/>
                </a:solidFill>
                <a:effectLst/>
              </a:rPr>
              <a:t>Mujanovic</a:t>
            </a:r>
            <a:r>
              <a:rPr lang="it-IT" i="1" u="sng" dirty="0" smtClean="0">
                <a:solidFill>
                  <a:srgbClr val="FF0000"/>
                </a:solidFill>
                <a:effectLst/>
              </a:rPr>
              <a:t> </a:t>
            </a:r>
            <a:r>
              <a:rPr lang="it-IT" i="1" u="sng" dirty="0" err="1">
                <a:solidFill>
                  <a:srgbClr val="FF0000"/>
                </a:solidFill>
                <a:effectLst/>
              </a:rPr>
              <a:t>Kasim</a:t>
            </a:r>
            <a:r>
              <a:rPr lang="it-IT" u="sng" dirty="0">
                <a:effectLst/>
              </a:rPr>
              <a:t> </a:t>
            </a:r>
            <a:r>
              <a:rPr lang="it-IT" i="1" u="sng" dirty="0">
                <a:solidFill>
                  <a:srgbClr val="FF0000"/>
                </a:solidFill>
                <a:effectLst/>
              </a:rPr>
              <a:t>(diritti di difesa dell'imputato straniero)</a:t>
            </a:r>
            <a:r>
              <a:rPr lang="it-IT" dirty="0" smtClean="0"/>
              <a:t>, cit., in relazione al conflitto tra l’ordine di esecuzione della CEDU e talune norme del codice di procedura penale «sopravvenuto»); </a:t>
            </a:r>
          </a:p>
          <a:p>
            <a:r>
              <a:rPr lang="it-IT" dirty="0" smtClean="0"/>
              <a:t>la garanzia del «</a:t>
            </a:r>
            <a:r>
              <a:rPr lang="it-IT" i="1" dirty="0" smtClean="0">
                <a:solidFill>
                  <a:srgbClr val="FF0000"/>
                </a:solidFill>
              </a:rPr>
              <a:t>principio di specialità</a:t>
            </a:r>
            <a:r>
              <a:rPr lang="it-IT" dirty="0" smtClean="0"/>
              <a:t>» (in senso materiale): principio interpretativo che circonda i trattati internazionali, salvaguardandoli da leggi sopravvenute che dettino una disciplina «generale» e «interna» del medesimo istituto (la conciliazione avviene </a:t>
            </a:r>
            <a:r>
              <a:rPr lang="it-IT" dirty="0" smtClean="0">
                <a:solidFill>
                  <a:srgbClr val="FF0000"/>
                </a:solidFill>
              </a:rPr>
              <a:t>sul piano interpretativo, non in base a un criterio gerarchico</a:t>
            </a:r>
            <a:r>
              <a:rPr lang="it-IT" dirty="0" smtClean="0"/>
              <a:t>).</a:t>
            </a:r>
          </a:p>
          <a:p>
            <a:r>
              <a:rPr lang="it-IT" dirty="0" smtClean="0"/>
              <a:t>Si tratta di rimedi nella disponibilità del giudice ordinario</a:t>
            </a:r>
            <a:endParaRPr lang="it-IT" dirty="0"/>
          </a:p>
        </p:txBody>
      </p:sp>
    </p:spTree>
    <p:extLst>
      <p:ext uri="{BB962C8B-B14F-4D97-AF65-F5344CB8AC3E}">
        <p14:creationId xmlns:p14="http://schemas.microsoft.com/office/powerpoint/2010/main" val="347520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problema delle «garanzie» o della «copertura costituzionale» dei trattati</a:t>
            </a:r>
          </a:p>
        </p:txBody>
      </p:sp>
      <p:sp>
        <p:nvSpPr>
          <p:cNvPr id="3" name="Segnaposto contenuto 2"/>
          <p:cNvSpPr>
            <a:spLocks noGrp="1"/>
          </p:cNvSpPr>
          <p:nvPr>
            <p:ph idx="1"/>
          </p:nvPr>
        </p:nvSpPr>
        <p:spPr/>
        <p:txBody>
          <a:bodyPr>
            <a:normAutofit lnSpcReduction="10000"/>
          </a:bodyPr>
          <a:lstStyle/>
          <a:p>
            <a:r>
              <a:rPr lang="it-IT" dirty="0"/>
              <a:t>L</a:t>
            </a:r>
            <a:r>
              <a:rPr lang="it-IT" dirty="0" smtClean="0"/>
              <a:t>a Costituzione repubblicana sancisce inoltre «garanzie» (anche di tipo gerarchico) a beneficio di trattati che vincolano l’Italia. Dette garanzie sono azionate dalla Corte costituzionale (previo impiego, tuttavia, delle tecniche «di conciliazione interpretativa» su </a:t>
            </a:r>
            <a:r>
              <a:rPr lang="it-IT" dirty="0" smtClean="0"/>
              <a:t>indicate da parte del giudice ordinario):</a:t>
            </a:r>
            <a:endParaRPr lang="it-IT" dirty="0" smtClean="0"/>
          </a:p>
          <a:p>
            <a:r>
              <a:rPr lang="it-IT" dirty="0" smtClean="0"/>
              <a:t>a) garanzie </a:t>
            </a:r>
            <a:r>
              <a:rPr lang="it-IT" dirty="0" smtClean="0">
                <a:solidFill>
                  <a:srgbClr val="FF0000"/>
                </a:solidFill>
              </a:rPr>
              <a:t>contenutistiche</a:t>
            </a:r>
            <a:r>
              <a:rPr lang="it-IT" dirty="0" smtClean="0"/>
              <a:t>: a beneficio dei trattati </a:t>
            </a:r>
            <a:r>
              <a:rPr lang="it-IT" dirty="0" smtClean="0"/>
              <a:t>che garantiscono </a:t>
            </a:r>
            <a:r>
              <a:rPr lang="it-IT" dirty="0" smtClean="0">
                <a:solidFill>
                  <a:srgbClr val="FF0000"/>
                </a:solidFill>
              </a:rPr>
              <a:t>i </a:t>
            </a:r>
            <a:r>
              <a:rPr lang="it-IT" dirty="0" smtClean="0">
                <a:solidFill>
                  <a:srgbClr val="FF0000"/>
                </a:solidFill>
              </a:rPr>
              <a:t>diritti fondamentali della persona</a:t>
            </a:r>
            <a:r>
              <a:rPr lang="it-IT" dirty="0" smtClean="0"/>
              <a:t> (in corrispondenza a quanto previsto dagli art</a:t>
            </a:r>
            <a:r>
              <a:rPr lang="it-IT" dirty="0"/>
              <a:t>. 2 e 3 </a:t>
            </a:r>
            <a:r>
              <a:rPr lang="it-IT" dirty="0" smtClean="0"/>
              <a:t>Costituzione</a:t>
            </a:r>
            <a:r>
              <a:rPr lang="it-IT" dirty="0" smtClean="0"/>
              <a:t>) ovvero b) garanzie </a:t>
            </a:r>
            <a:r>
              <a:rPr lang="it-IT" dirty="0" smtClean="0"/>
              <a:t>relative a </a:t>
            </a:r>
            <a:r>
              <a:rPr lang="it-IT" dirty="0" smtClean="0">
                <a:solidFill>
                  <a:srgbClr val="FF0000"/>
                </a:solidFill>
              </a:rPr>
              <a:t>determinate categorie di trattati</a:t>
            </a:r>
            <a:r>
              <a:rPr lang="it-IT" dirty="0" smtClean="0"/>
              <a:t>, in ragione del loro scopo di rilevanza preminente per il nostro </a:t>
            </a:r>
            <a:r>
              <a:rPr lang="it-IT" dirty="0" smtClean="0"/>
              <a:t>paese (trattati </a:t>
            </a:r>
            <a:r>
              <a:rPr lang="it-IT" dirty="0" smtClean="0"/>
              <a:t>a tutela dello </a:t>
            </a:r>
            <a:r>
              <a:rPr lang="it-IT" dirty="0" smtClean="0"/>
              <a:t>straniero, ex art</a:t>
            </a:r>
            <a:r>
              <a:rPr lang="it-IT" dirty="0" smtClean="0"/>
              <a:t>. 10 (2) </a:t>
            </a:r>
            <a:r>
              <a:rPr lang="it-IT" dirty="0" smtClean="0"/>
              <a:t>Costituzione; trattati con la Santa Sede, ex art</a:t>
            </a:r>
            <a:r>
              <a:rPr lang="it-IT" dirty="0" smtClean="0"/>
              <a:t>. 7 </a:t>
            </a:r>
            <a:r>
              <a:rPr lang="it-IT" dirty="0" smtClean="0"/>
              <a:t>Costituzione; </a:t>
            </a:r>
            <a:r>
              <a:rPr lang="it-IT" dirty="0" smtClean="0"/>
              <a:t>trattati </a:t>
            </a:r>
            <a:r>
              <a:rPr lang="it-IT" dirty="0" smtClean="0"/>
              <a:t>sull’</a:t>
            </a:r>
            <a:r>
              <a:rPr lang="it-IT" dirty="0" smtClean="0">
                <a:solidFill>
                  <a:srgbClr val="FF0000"/>
                </a:solidFill>
              </a:rPr>
              <a:t>integrazione europea</a:t>
            </a:r>
            <a:r>
              <a:rPr lang="it-IT" dirty="0" smtClean="0"/>
              <a:t>, ex art</a:t>
            </a:r>
            <a:r>
              <a:rPr lang="it-IT" dirty="0" smtClean="0"/>
              <a:t>. 11 Costituzione)</a:t>
            </a:r>
          </a:p>
          <a:p>
            <a:r>
              <a:rPr lang="it-IT" dirty="0"/>
              <a:t>c</a:t>
            </a:r>
            <a:r>
              <a:rPr lang="it-IT" dirty="0" smtClean="0"/>
              <a:t>) </a:t>
            </a:r>
            <a:r>
              <a:rPr lang="it-IT" dirty="0" smtClean="0"/>
              <a:t>oltre a tali garanzie speciali, una </a:t>
            </a:r>
            <a:r>
              <a:rPr lang="it-IT" dirty="0" smtClean="0">
                <a:solidFill>
                  <a:srgbClr val="FF0000"/>
                </a:solidFill>
              </a:rPr>
              <a:t>garanzia «generale»</a:t>
            </a:r>
            <a:r>
              <a:rPr lang="it-IT" dirty="0" smtClean="0"/>
              <a:t> è stata introdotta dall’art. 117, par. 1, Costituzione (riforma del Titolo V, </a:t>
            </a:r>
            <a:r>
              <a:rPr lang="it-IT" dirty="0" smtClean="0"/>
              <a:t>2001: infra)</a:t>
            </a:r>
            <a:endParaRPr lang="it-IT" dirty="0" smtClean="0"/>
          </a:p>
          <a:p>
            <a:endParaRPr lang="it-IT" dirty="0"/>
          </a:p>
        </p:txBody>
      </p:sp>
    </p:spTree>
    <p:extLst>
      <p:ext uri="{BB962C8B-B14F-4D97-AF65-F5344CB8AC3E}">
        <p14:creationId xmlns:p14="http://schemas.microsoft.com/office/powerpoint/2010/main" val="2181414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Garanzie sostanziali e procedurali</a:t>
            </a:r>
            <a:endParaRPr lang="it-IT" dirty="0"/>
          </a:p>
        </p:txBody>
      </p:sp>
      <p:sp>
        <p:nvSpPr>
          <p:cNvPr id="3" name="Segnaposto contenuto 2"/>
          <p:cNvSpPr>
            <a:spLocks noGrp="1"/>
          </p:cNvSpPr>
          <p:nvPr>
            <p:ph idx="1"/>
          </p:nvPr>
        </p:nvSpPr>
        <p:spPr/>
        <p:txBody>
          <a:bodyPr>
            <a:normAutofit/>
          </a:bodyPr>
          <a:lstStyle/>
          <a:p>
            <a:r>
              <a:rPr lang="it-IT" dirty="0" smtClean="0"/>
              <a:t>d) </a:t>
            </a:r>
            <a:r>
              <a:rPr lang="it-IT" dirty="0"/>
              <a:t>inoltre i trattati beneficiano di </a:t>
            </a:r>
            <a:r>
              <a:rPr lang="it-IT" dirty="0">
                <a:solidFill>
                  <a:srgbClr val="FF0000"/>
                </a:solidFill>
              </a:rPr>
              <a:t>garanzie procedurali</a:t>
            </a:r>
            <a:r>
              <a:rPr lang="it-IT" dirty="0"/>
              <a:t>: avverso le «leggi di autorizzazione alla ratifica» di trattati internazionali non è </a:t>
            </a:r>
            <a:r>
              <a:rPr lang="it-IT" dirty="0" smtClean="0"/>
              <a:t>ammissibile il </a:t>
            </a:r>
            <a:r>
              <a:rPr lang="it-IT" dirty="0"/>
              <a:t>«referendum abrogativo» (art. 75, comma 2, Costituzione). </a:t>
            </a:r>
            <a:r>
              <a:rPr lang="it-IT" dirty="0" smtClean="0"/>
              <a:t>La </a:t>
            </a:r>
            <a:r>
              <a:rPr lang="it-IT" dirty="0">
                <a:effectLst/>
              </a:rPr>
              <a:t>preclusione è interpretata in senso ampio </a:t>
            </a:r>
            <a:r>
              <a:rPr lang="it-IT" dirty="0" smtClean="0">
                <a:effectLst/>
              </a:rPr>
              <a:t>dalla Corte [il </a:t>
            </a:r>
            <a:r>
              <a:rPr lang="it-IT" dirty="0">
                <a:effectLst/>
              </a:rPr>
              <a:t>referendum è inammissibile anche per le </a:t>
            </a:r>
            <a:r>
              <a:rPr lang="it-IT" dirty="0">
                <a:solidFill>
                  <a:srgbClr val="FF0000"/>
                </a:solidFill>
                <a:effectLst/>
              </a:rPr>
              <a:t>leggi di adattamento</a:t>
            </a:r>
            <a:r>
              <a:rPr lang="it-IT" dirty="0">
                <a:effectLst/>
              </a:rPr>
              <a:t> ad accordi internazionali </a:t>
            </a:r>
            <a:r>
              <a:rPr lang="it-IT" dirty="0" smtClean="0">
                <a:effectLst/>
              </a:rPr>
              <a:t>(</a:t>
            </a:r>
            <a:r>
              <a:rPr lang="it-IT" dirty="0">
                <a:effectLst/>
              </a:rPr>
              <a:t>Corte costituzionale, n. 16 del 1978</a:t>
            </a:r>
            <a:r>
              <a:rPr lang="it-IT" dirty="0" smtClean="0">
                <a:effectLst/>
              </a:rPr>
              <a:t>) e per le </a:t>
            </a:r>
            <a:r>
              <a:rPr lang="it-IT" dirty="0">
                <a:effectLst/>
              </a:rPr>
              <a:t>norme interne «strettamente collegate all’esecuzione dei trattati medesimi», ovvero alle </a:t>
            </a:r>
            <a:r>
              <a:rPr lang="it-IT" dirty="0">
                <a:solidFill>
                  <a:srgbClr val="FF0000"/>
                </a:solidFill>
                <a:effectLst/>
              </a:rPr>
              <a:t>norme interne a contenuto internazionalmente vincolato </a:t>
            </a:r>
            <a:r>
              <a:rPr lang="it-IT" dirty="0">
                <a:effectLst/>
              </a:rPr>
              <a:t>(si vedano, ad esempio: Corte costituzionale, n. 30 del 1981, inammissibilità del referendum abrogativo su convenzioni di controllo degli </a:t>
            </a:r>
            <a:r>
              <a:rPr lang="it-IT" dirty="0" smtClean="0">
                <a:effectLst/>
              </a:rPr>
              <a:t>stupefacenti e norme collegate e </a:t>
            </a:r>
            <a:r>
              <a:rPr lang="it-IT" dirty="0">
                <a:effectLst/>
              </a:rPr>
              <a:t>n. 31 del 1981 , referendum sul nucleare e trattato </a:t>
            </a:r>
            <a:r>
              <a:rPr lang="it-IT" dirty="0" smtClean="0">
                <a:effectLst/>
              </a:rPr>
              <a:t>CEEA)</a:t>
            </a:r>
            <a:endParaRPr lang="it-IT" dirty="0">
              <a:effectLst/>
            </a:endParaRPr>
          </a:p>
          <a:p>
            <a:r>
              <a:rPr lang="it-IT" dirty="0">
                <a:effectLst/>
              </a:rPr>
              <a:t>e) infine i trattati beneficiano di garanzie rispetto a </a:t>
            </a:r>
            <a:r>
              <a:rPr lang="it-IT" dirty="0">
                <a:solidFill>
                  <a:srgbClr val="FF0000"/>
                </a:solidFill>
                <a:effectLst/>
              </a:rPr>
              <a:t>interferenze o conflitti addebitabili a leggi regionali</a:t>
            </a:r>
            <a:r>
              <a:rPr lang="it-IT" dirty="0">
                <a:effectLst/>
              </a:rPr>
              <a:t> (le norme degli Statuti, aventi rango costituzionale, vincolano la potestà legislativa regionale al rispetto dei trattati)</a:t>
            </a:r>
          </a:p>
          <a:p>
            <a:endParaRPr lang="it-IT" dirty="0"/>
          </a:p>
        </p:txBody>
      </p:sp>
    </p:spTree>
    <p:extLst>
      <p:ext uri="{BB962C8B-B14F-4D97-AF65-F5344CB8AC3E}">
        <p14:creationId xmlns:p14="http://schemas.microsoft.com/office/powerpoint/2010/main" val="151093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dualista: implicazioni</a:t>
            </a:r>
            <a:endParaRPr lang="it-IT" dirty="0"/>
          </a:p>
        </p:txBody>
      </p:sp>
      <p:sp>
        <p:nvSpPr>
          <p:cNvPr id="3" name="Segnaposto contenuto 2"/>
          <p:cNvSpPr>
            <a:spLocks noGrp="1"/>
          </p:cNvSpPr>
          <p:nvPr>
            <p:ph idx="1"/>
          </p:nvPr>
        </p:nvSpPr>
        <p:spPr/>
        <p:txBody>
          <a:bodyPr>
            <a:normAutofit fontScale="55000" lnSpcReduction="20000"/>
          </a:bodyPr>
          <a:lstStyle/>
          <a:p>
            <a:r>
              <a:rPr lang="it-IT" sz="2500" u="heavy" dirty="0" smtClean="0">
                <a:solidFill>
                  <a:srgbClr val="FF0000"/>
                </a:solidFill>
                <a:effectLst/>
              </a:rPr>
              <a:t>Conseguenze pratiche</a:t>
            </a:r>
            <a:r>
              <a:rPr lang="it-IT" sz="2500" dirty="0" smtClean="0">
                <a:effectLst/>
              </a:rPr>
              <a:t>. </a:t>
            </a:r>
            <a:r>
              <a:rPr lang="it-IT" sz="2500" dirty="0">
                <a:effectLst/>
              </a:rPr>
              <a:t>Non c’è dunque, a priori, garanzia che i vincoli internazionali trovino esatto riflesso o riconoscimento nel diritto nazionale. Ciò dipende dal se e dal come detti vincoli </a:t>
            </a:r>
            <a:r>
              <a:rPr lang="it-IT" sz="2500" u="heavy" dirty="0">
                <a:effectLst/>
              </a:rPr>
              <a:t>sono «trasferiti»</a:t>
            </a:r>
            <a:r>
              <a:rPr lang="it-IT" sz="2500" dirty="0">
                <a:effectLst/>
              </a:rPr>
              <a:t> nel diritto nazionale dagli organi competenti (norma o strumento «di adattamento»). </a:t>
            </a:r>
            <a:endParaRPr lang="it-IT" sz="2500" dirty="0" smtClean="0">
              <a:effectLst/>
            </a:endParaRPr>
          </a:p>
          <a:p>
            <a:r>
              <a:rPr lang="it-IT" sz="2500" dirty="0" smtClean="0">
                <a:effectLst/>
              </a:rPr>
              <a:t>Poiché </a:t>
            </a:r>
            <a:r>
              <a:rPr lang="it-IT" sz="2500" dirty="0">
                <a:effectLst/>
              </a:rPr>
              <a:t>l’organo competente a legiferare (e dunque anche a rendere operativi diritti o obblighi individuali derivanti da consuetudine o da trattati sul piano interno) è </a:t>
            </a:r>
            <a:r>
              <a:rPr lang="it-IT" sz="2500" dirty="0" smtClean="0">
                <a:effectLst/>
              </a:rPr>
              <a:t>(in genere) il </a:t>
            </a:r>
            <a:r>
              <a:rPr lang="it-IT" sz="2500" dirty="0">
                <a:effectLst/>
              </a:rPr>
              <a:t>parlamento, mentre la competenza in materia di </a:t>
            </a:r>
            <a:r>
              <a:rPr lang="it-IT" sz="2500" i="1" dirty="0" err="1" smtClean="0">
                <a:effectLst/>
              </a:rPr>
              <a:t>treaty-making</a:t>
            </a:r>
            <a:r>
              <a:rPr lang="it-IT" sz="2500" i="1" dirty="0" smtClean="0">
                <a:effectLst/>
              </a:rPr>
              <a:t> </a:t>
            </a:r>
            <a:r>
              <a:rPr lang="it-IT" sz="2500" i="1" dirty="0" err="1">
                <a:effectLst/>
              </a:rPr>
              <a:t>power</a:t>
            </a:r>
            <a:r>
              <a:rPr lang="it-IT" sz="2500" dirty="0">
                <a:effectLst/>
              </a:rPr>
              <a:t> spetta </a:t>
            </a:r>
            <a:r>
              <a:rPr lang="it-IT" sz="2500" dirty="0" smtClean="0">
                <a:effectLst/>
              </a:rPr>
              <a:t>(in genere) all’esecutivo (v. </a:t>
            </a:r>
            <a:r>
              <a:rPr lang="it-IT" sz="2500" u="heavy" dirty="0" smtClean="0">
                <a:effectLst/>
              </a:rPr>
              <a:t>Stipulazione </a:t>
            </a:r>
            <a:r>
              <a:rPr lang="it-IT" sz="2500" u="heavy" dirty="0">
                <a:effectLst/>
              </a:rPr>
              <a:t>dei trattati</a:t>
            </a:r>
            <a:r>
              <a:rPr lang="it-IT" sz="2500" dirty="0">
                <a:effectLst/>
              </a:rPr>
              <a:t>), </a:t>
            </a:r>
            <a:r>
              <a:rPr lang="it-IT" sz="2500" u="sng" dirty="0">
                <a:solidFill>
                  <a:srgbClr val="FF0000"/>
                </a:solidFill>
                <a:effectLst/>
              </a:rPr>
              <a:t>sul piano pratico</a:t>
            </a:r>
            <a:r>
              <a:rPr lang="it-IT" sz="2500" dirty="0">
                <a:effectLst/>
              </a:rPr>
              <a:t> il modello dualista “protegge” le competenze o prerogative parlamentari interne rispetto a interferenze originate nella competenza </a:t>
            </a:r>
            <a:r>
              <a:rPr lang="it-IT" sz="2500" dirty="0" smtClean="0">
                <a:effectLst/>
              </a:rPr>
              <a:t>internazionale dell’esecutivo (non </a:t>
            </a:r>
            <a:r>
              <a:rPr lang="it-IT" sz="2500" dirty="0">
                <a:effectLst/>
              </a:rPr>
              <a:t>democraticamente responsabile).</a:t>
            </a:r>
            <a:endParaRPr lang="it-IT" sz="2500" dirty="0"/>
          </a:p>
          <a:p>
            <a:r>
              <a:rPr lang="it-IT" sz="2500" dirty="0">
                <a:effectLst/>
              </a:rPr>
              <a:t>Dal </a:t>
            </a:r>
            <a:r>
              <a:rPr lang="it-IT" sz="2500" b="1" u="heavy" dirty="0">
                <a:solidFill>
                  <a:srgbClr val="FF0000"/>
                </a:solidFill>
                <a:effectLst/>
              </a:rPr>
              <a:t>metodo </a:t>
            </a:r>
            <a:r>
              <a:rPr lang="it-IT" sz="2500" b="1" u="heavy" dirty="0" smtClean="0">
                <a:solidFill>
                  <a:srgbClr val="FF0000"/>
                </a:solidFill>
                <a:effectLst/>
              </a:rPr>
              <a:t>di adattamento applicabile</a:t>
            </a:r>
            <a:r>
              <a:rPr lang="it-IT" sz="2500" dirty="0" smtClean="0">
                <a:solidFill>
                  <a:srgbClr val="FF0000"/>
                </a:solidFill>
                <a:effectLst/>
              </a:rPr>
              <a:t> </a:t>
            </a:r>
            <a:r>
              <a:rPr lang="it-IT" sz="2500" dirty="0">
                <a:effectLst/>
              </a:rPr>
              <a:t>(</a:t>
            </a:r>
            <a:r>
              <a:rPr lang="it-IT" sz="2500" i="1" dirty="0">
                <a:effectLst/>
              </a:rPr>
              <a:t>rinvio; trasformazione e incorporazione</a:t>
            </a:r>
            <a:r>
              <a:rPr lang="it-IT" sz="2500" dirty="0">
                <a:effectLst/>
              </a:rPr>
              <a:t>) deriverà la diversa “rilevanza” del diritto internazionale dinanzi all’amministrazione e al giudice interno. </a:t>
            </a:r>
            <a:r>
              <a:rPr lang="it-IT" sz="2500" dirty="0" smtClean="0">
                <a:effectLst/>
              </a:rPr>
              <a:t>Dal valore della </a:t>
            </a:r>
            <a:r>
              <a:rPr lang="it-IT" sz="2500" dirty="0">
                <a:effectLst/>
              </a:rPr>
              <a:t>«</a:t>
            </a:r>
            <a:r>
              <a:rPr lang="it-IT" sz="2500" u="heavy" dirty="0">
                <a:solidFill>
                  <a:srgbClr val="FF0000"/>
                </a:solidFill>
                <a:effectLst/>
              </a:rPr>
              <a:t>norma di contatto</a:t>
            </a:r>
            <a:r>
              <a:rPr lang="it-IT" sz="2500" dirty="0">
                <a:effectLst/>
              </a:rPr>
              <a:t>» </a:t>
            </a:r>
            <a:r>
              <a:rPr lang="it-IT" sz="2500" dirty="0" smtClean="0">
                <a:effectLst/>
              </a:rPr>
              <a:t>(la norma sull’adattamento), deriverà la «forza» dell’obbligo internazionale </a:t>
            </a:r>
            <a:r>
              <a:rPr lang="it-IT" sz="2500" dirty="0">
                <a:effectLst/>
              </a:rPr>
              <a:t>nel sistema nazionale </a:t>
            </a:r>
            <a:r>
              <a:rPr lang="it-IT" sz="2500" dirty="0" smtClean="0">
                <a:effectLst/>
              </a:rPr>
              <a:t>(secondo la </a:t>
            </a:r>
            <a:r>
              <a:rPr lang="it-IT" sz="2500" u="heavy" dirty="0" smtClean="0">
                <a:solidFill>
                  <a:srgbClr val="FF0000"/>
                </a:solidFill>
                <a:effectLst/>
              </a:rPr>
              <a:t>gerarchia </a:t>
            </a:r>
            <a:r>
              <a:rPr lang="it-IT" sz="2500" u="heavy" dirty="0">
                <a:solidFill>
                  <a:srgbClr val="FF0000"/>
                </a:solidFill>
                <a:effectLst/>
              </a:rPr>
              <a:t>interna delle fonti</a:t>
            </a:r>
            <a:r>
              <a:rPr lang="it-IT" sz="2500" dirty="0" smtClean="0">
                <a:effectLst/>
              </a:rPr>
              <a:t>).</a:t>
            </a:r>
          </a:p>
          <a:p>
            <a:r>
              <a:rPr lang="it-IT" sz="2500" dirty="0" smtClean="0">
                <a:effectLst/>
              </a:rPr>
              <a:t>Il vincolo </a:t>
            </a:r>
            <a:r>
              <a:rPr lang="it-IT" sz="2500" dirty="0" smtClean="0">
                <a:effectLst/>
              </a:rPr>
              <a:t>internazionale </a:t>
            </a:r>
            <a:r>
              <a:rPr lang="it-IT" sz="2500" dirty="0">
                <a:effectLst/>
              </a:rPr>
              <a:t>potrà essere </a:t>
            </a:r>
            <a:r>
              <a:rPr lang="it-IT" sz="2500" dirty="0" smtClean="0">
                <a:effectLst/>
              </a:rPr>
              <a:t>«</a:t>
            </a:r>
            <a:r>
              <a:rPr lang="it-IT" sz="2500" dirty="0" smtClean="0">
                <a:effectLst/>
              </a:rPr>
              <a:t>reso </a:t>
            </a:r>
            <a:r>
              <a:rPr lang="it-IT" sz="2500" dirty="0" smtClean="0">
                <a:effectLst/>
              </a:rPr>
              <a:t>efficace» </a:t>
            </a:r>
            <a:r>
              <a:rPr lang="it-IT" sz="2500" dirty="0">
                <a:effectLst/>
              </a:rPr>
              <a:t>in vario modo (regolamento, legge, legge costituzionale, ecc.), con conseguenze sulla sua </a:t>
            </a:r>
            <a:r>
              <a:rPr lang="it-IT" sz="2500" u="heavy" dirty="0" smtClean="0">
                <a:solidFill>
                  <a:srgbClr val="FF0000"/>
                </a:solidFill>
                <a:effectLst/>
              </a:rPr>
              <a:t>effettività</a:t>
            </a:r>
            <a:r>
              <a:rPr lang="it-IT" sz="2500" dirty="0" smtClean="0">
                <a:solidFill>
                  <a:srgbClr val="FF0000"/>
                </a:solidFill>
                <a:effectLst/>
              </a:rPr>
              <a:t> </a:t>
            </a:r>
            <a:r>
              <a:rPr lang="it-IT" sz="2500" dirty="0" smtClean="0">
                <a:solidFill>
                  <a:schemeClr val="tx1"/>
                </a:solidFill>
                <a:effectLst/>
              </a:rPr>
              <a:t>(in caso di conflitto con il diritto interno)</a:t>
            </a:r>
            <a:r>
              <a:rPr lang="it-IT" sz="2500" dirty="0" smtClean="0">
                <a:effectLst/>
              </a:rPr>
              <a:t>.</a:t>
            </a:r>
          </a:p>
          <a:p>
            <a:r>
              <a:rPr lang="it-IT" sz="2500" dirty="0">
                <a:effectLst/>
              </a:rPr>
              <a:t>Lo Stato </a:t>
            </a:r>
            <a:r>
              <a:rPr lang="it-IT" sz="2500" i="1" dirty="0" smtClean="0">
                <a:solidFill>
                  <a:srgbClr val="FF0000"/>
                </a:solidFill>
                <a:effectLst/>
              </a:rPr>
              <a:t>può </a:t>
            </a:r>
            <a:r>
              <a:rPr lang="it-IT" sz="2500" i="1" dirty="0">
                <a:solidFill>
                  <a:srgbClr val="FF0000"/>
                </a:solidFill>
                <a:effectLst/>
              </a:rPr>
              <a:t>scegliere il modo dell’adeguamento</a:t>
            </a:r>
            <a:r>
              <a:rPr lang="it-IT" sz="2500" dirty="0">
                <a:effectLst/>
              </a:rPr>
              <a:t> agli obblighi internazionali (il metodo nonché la sua portata, attraverso norme generali o ad hoc) (v. </a:t>
            </a:r>
            <a:r>
              <a:rPr lang="it-IT" sz="2500" dirty="0" smtClean="0">
                <a:effectLst/>
              </a:rPr>
              <a:t>infra, Procedimenti </a:t>
            </a:r>
            <a:r>
              <a:rPr lang="it-IT" sz="2500" dirty="0">
                <a:effectLst/>
              </a:rPr>
              <a:t>di adattamento</a:t>
            </a:r>
            <a:r>
              <a:rPr lang="it-IT" sz="2500" dirty="0" smtClean="0">
                <a:effectLst/>
              </a:rPr>
              <a:t>). Di </a:t>
            </a:r>
            <a:r>
              <a:rPr lang="it-IT" sz="2500" dirty="0">
                <a:effectLst/>
              </a:rPr>
              <a:t>ciò il diritto internazionale in genere non si cura (si cura solo dell’effettivo adempimento dell’obbligo). </a:t>
            </a:r>
            <a:endParaRPr lang="it-IT" sz="2500" dirty="0" smtClean="0">
              <a:effectLst/>
            </a:endParaRPr>
          </a:p>
          <a:p>
            <a:r>
              <a:rPr lang="it-IT" sz="2500" dirty="0" smtClean="0">
                <a:effectLst/>
              </a:rPr>
              <a:t>Tuttavia </a:t>
            </a:r>
            <a:r>
              <a:rPr lang="it-IT" sz="2500" dirty="0">
                <a:effectLst/>
              </a:rPr>
              <a:t>a tale discrezionalità interna corrisponde </a:t>
            </a:r>
            <a:r>
              <a:rPr lang="it-IT" sz="2500" u="sng" dirty="0">
                <a:solidFill>
                  <a:srgbClr val="FF0000"/>
                </a:solidFill>
                <a:effectLst/>
              </a:rPr>
              <a:t>assolutezza dell’obbligo </a:t>
            </a:r>
            <a:r>
              <a:rPr lang="it-IT" sz="2500" i="1" dirty="0">
                <a:effectLst/>
              </a:rPr>
              <a:t>(=obbligo di risultato, indifferente ai mezzi impiegati)</a:t>
            </a:r>
            <a:r>
              <a:rPr lang="it-IT" sz="2500" dirty="0">
                <a:effectLst/>
              </a:rPr>
              <a:t>. Lo </a:t>
            </a:r>
            <a:r>
              <a:rPr lang="it-IT" sz="2500" dirty="0">
                <a:solidFill>
                  <a:srgbClr val="FF0000"/>
                </a:solidFill>
                <a:effectLst/>
              </a:rPr>
              <a:t>Stato </a:t>
            </a:r>
            <a:r>
              <a:rPr lang="it-IT" sz="2500" u="heavy" dirty="0">
                <a:solidFill>
                  <a:srgbClr val="FF0000"/>
                </a:solidFill>
                <a:effectLst/>
              </a:rPr>
              <a:t>non </a:t>
            </a:r>
            <a:r>
              <a:rPr lang="it-IT" sz="2500" u="heavy" dirty="0" smtClean="0">
                <a:solidFill>
                  <a:srgbClr val="FF0000"/>
                </a:solidFill>
                <a:effectLst/>
              </a:rPr>
              <a:t>potrà </a:t>
            </a:r>
            <a:r>
              <a:rPr lang="it-IT" sz="2500" u="heavy" dirty="0">
                <a:solidFill>
                  <a:srgbClr val="FF0000"/>
                </a:solidFill>
                <a:effectLst/>
              </a:rPr>
              <a:t>infatti giustificare</a:t>
            </a:r>
            <a:r>
              <a:rPr lang="it-IT" sz="2500" dirty="0">
                <a:effectLst/>
              </a:rPr>
              <a:t> </a:t>
            </a:r>
            <a:r>
              <a:rPr lang="it-IT" sz="2500" dirty="0" smtClean="0">
                <a:effectLst/>
              </a:rPr>
              <a:t>la </a:t>
            </a:r>
            <a:r>
              <a:rPr lang="it-IT" sz="2500" dirty="0">
                <a:effectLst/>
              </a:rPr>
              <a:t>violazione di un trattato adducendo il modo di essere del proprio diritto interno (art. 27 CVDT </a:t>
            </a:r>
            <a:r>
              <a:rPr lang="it-IT" sz="2500" dirty="0" smtClean="0">
                <a:effectLst/>
              </a:rPr>
              <a:t>1969).</a:t>
            </a:r>
            <a:endParaRPr lang="it-IT" sz="2500" dirty="0">
              <a:effectLst/>
            </a:endParaRPr>
          </a:p>
        </p:txBody>
      </p:sp>
    </p:spTree>
    <p:extLst>
      <p:ext uri="{BB962C8B-B14F-4D97-AF65-F5344CB8AC3E}">
        <p14:creationId xmlns:p14="http://schemas.microsoft.com/office/powerpoint/2010/main" val="1947985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L’art. 117, par. </a:t>
            </a:r>
            <a:r>
              <a:rPr lang="it-IT" dirty="0" smtClean="0"/>
              <a:t>1, Costituzione: implicazioni</a:t>
            </a:r>
            <a:endParaRPr lang="it-IT" dirty="0"/>
          </a:p>
        </p:txBody>
      </p:sp>
      <p:sp>
        <p:nvSpPr>
          <p:cNvPr id="3" name="Segnaposto contenuto 2"/>
          <p:cNvSpPr>
            <a:spLocks noGrp="1"/>
          </p:cNvSpPr>
          <p:nvPr>
            <p:ph idx="1"/>
          </p:nvPr>
        </p:nvSpPr>
        <p:spPr/>
        <p:txBody>
          <a:bodyPr>
            <a:normAutofit fontScale="92500" lnSpcReduction="10000"/>
          </a:bodyPr>
          <a:lstStyle/>
          <a:p>
            <a:r>
              <a:rPr lang="fr-FR" dirty="0" smtClean="0">
                <a:effectLst/>
              </a:rPr>
              <a:t>La </a:t>
            </a:r>
            <a:r>
              <a:rPr lang="fr-FR" dirty="0" err="1" smtClean="0">
                <a:effectLst/>
              </a:rPr>
              <a:t>riforma</a:t>
            </a:r>
            <a:r>
              <a:rPr lang="fr-FR" dirty="0" smtClean="0">
                <a:effectLst/>
              </a:rPr>
              <a:t> </a:t>
            </a:r>
            <a:r>
              <a:rPr lang="fr-FR" dirty="0" err="1" smtClean="0">
                <a:effectLst/>
              </a:rPr>
              <a:t>del</a:t>
            </a:r>
            <a:r>
              <a:rPr lang="fr-FR" dirty="0" smtClean="0">
                <a:effectLst/>
              </a:rPr>
              <a:t> </a:t>
            </a:r>
            <a:r>
              <a:rPr lang="fr-FR" dirty="0" err="1" smtClean="0">
                <a:effectLst/>
              </a:rPr>
              <a:t>Titolo</a:t>
            </a:r>
            <a:r>
              <a:rPr lang="fr-FR" dirty="0" smtClean="0">
                <a:effectLst/>
              </a:rPr>
              <a:t> V ha </a:t>
            </a:r>
            <a:r>
              <a:rPr lang="fr-FR" dirty="0" err="1" smtClean="0">
                <a:effectLst/>
              </a:rPr>
              <a:t>comportato</a:t>
            </a:r>
            <a:r>
              <a:rPr lang="fr-FR" dirty="0" smtClean="0">
                <a:effectLst/>
              </a:rPr>
              <a:t> l’</a:t>
            </a:r>
            <a:r>
              <a:rPr lang="fr-FR" dirty="0" err="1" smtClean="0">
                <a:effectLst/>
              </a:rPr>
              <a:t>introduzione</a:t>
            </a:r>
            <a:r>
              <a:rPr lang="fr-FR" dirty="0" smtClean="0">
                <a:effectLst/>
              </a:rPr>
              <a:t> di </a:t>
            </a:r>
            <a:r>
              <a:rPr lang="fr-FR" dirty="0" err="1" smtClean="0">
                <a:effectLst/>
              </a:rPr>
              <a:t>una</a:t>
            </a:r>
            <a:r>
              <a:rPr lang="fr-FR" dirty="0" smtClean="0">
                <a:effectLst/>
              </a:rPr>
              <a:t> </a:t>
            </a:r>
            <a:r>
              <a:rPr lang="fr-FR" dirty="0" err="1" smtClean="0">
                <a:effectLst/>
              </a:rPr>
              <a:t>nuova</a:t>
            </a:r>
            <a:r>
              <a:rPr lang="fr-FR" dirty="0" smtClean="0">
                <a:effectLst/>
              </a:rPr>
              <a:t> «</a:t>
            </a:r>
            <a:r>
              <a:rPr lang="fr-FR" dirty="0" err="1" smtClean="0">
                <a:effectLst/>
              </a:rPr>
              <a:t>norma</a:t>
            </a:r>
            <a:r>
              <a:rPr lang="fr-FR" dirty="0" smtClean="0">
                <a:effectLst/>
              </a:rPr>
              <a:t> di </a:t>
            </a:r>
            <a:r>
              <a:rPr lang="fr-FR" dirty="0" err="1" smtClean="0">
                <a:effectLst/>
              </a:rPr>
              <a:t>protezione</a:t>
            </a:r>
            <a:r>
              <a:rPr lang="fr-FR" dirty="0" smtClean="0">
                <a:effectLst/>
              </a:rPr>
              <a:t>» dei </a:t>
            </a:r>
            <a:r>
              <a:rPr lang="fr-FR" dirty="0" err="1" smtClean="0">
                <a:effectLst/>
              </a:rPr>
              <a:t>trattati</a:t>
            </a:r>
            <a:r>
              <a:rPr lang="fr-FR" dirty="0" smtClean="0">
                <a:effectLst/>
              </a:rPr>
              <a:t>, l’a</a:t>
            </a:r>
            <a:r>
              <a:rPr lang="it-IT" dirty="0" err="1">
                <a:effectLst/>
              </a:rPr>
              <a:t>rt</a:t>
            </a:r>
            <a:r>
              <a:rPr lang="it-IT" dirty="0">
                <a:effectLst/>
              </a:rPr>
              <a:t>. 117, comma </a:t>
            </a:r>
            <a:r>
              <a:rPr lang="it-IT" dirty="0" smtClean="0">
                <a:effectLst/>
              </a:rPr>
              <a:t>1. Essa </a:t>
            </a:r>
            <a:r>
              <a:rPr lang="it-IT" dirty="0">
                <a:effectLst/>
              </a:rPr>
              <a:t>recita: «La potestà legislativa è esercitata dallo Stato e dalle Regioni nel rispetto della Costituzione, nonché </a:t>
            </a:r>
            <a:r>
              <a:rPr lang="it-IT" i="1" dirty="0">
                <a:solidFill>
                  <a:srgbClr val="FF0000"/>
                </a:solidFill>
                <a:effectLst/>
              </a:rPr>
              <a:t>dei vincoli derivanti dall'ordinamento comunitario [dell’Unione europea] e dagli obblighi internazionali</a:t>
            </a:r>
            <a:r>
              <a:rPr lang="it-IT" dirty="0">
                <a:effectLst/>
              </a:rPr>
              <a:t>» </a:t>
            </a:r>
            <a:r>
              <a:rPr lang="it-IT" dirty="0" smtClean="0">
                <a:effectLst/>
              </a:rPr>
              <a:t>[fra parentesi quadre: art</a:t>
            </a:r>
            <a:r>
              <a:rPr lang="it-IT" dirty="0">
                <a:effectLst/>
              </a:rPr>
              <a:t>. 31 della legge </a:t>
            </a:r>
            <a:r>
              <a:rPr lang="it-IT" dirty="0" smtClean="0">
                <a:effectLst/>
              </a:rPr>
              <a:t>costituzionale </a:t>
            </a:r>
            <a:r>
              <a:rPr lang="it-IT" dirty="0">
                <a:effectLst/>
              </a:rPr>
              <a:t>in GURI n. 88 del 15 aprile </a:t>
            </a:r>
            <a:r>
              <a:rPr lang="it-IT" dirty="0" smtClean="0">
                <a:effectLst/>
              </a:rPr>
              <a:t>2016]. Ai </a:t>
            </a:r>
            <a:r>
              <a:rPr lang="it-IT" dirty="0">
                <a:effectLst/>
              </a:rPr>
              <a:t>sensi della l. n. 131 del 2003: </a:t>
            </a:r>
            <a:r>
              <a:rPr lang="it-IT" dirty="0" smtClean="0">
                <a:effectLst/>
              </a:rPr>
              <a:t>«Costituiscono </a:t>
            </a:r>
            <a:r>
              <a:rPr lang="it-IT" dirty="0">
                <a:solidFill>
                  <a:srgbClr val="FF0000"/>
                </a:solidFill>
                <a:effectLst/>
              </a:rPr>
              <a:t>vincoli alla potestà legislativa</a:t>
            </a:r>
            <a:r>
              <a:rPr lang="it-IT" dirty="0">
                <a:effectLst/>
              </a:rPr>
              <a:t> dello Stato e delle Regioni, ai sensi dell’art. 117, primo comma, </a:t>
            </a:r>
            <a:r>
              <a:rPr lang="it-IT" dirty="0" err="1">
                <a:effectLst/>
              </a:rPr>
              <a:t>Cost</a:t>
            </a:r>
            <a:r>
              <a:rPr lang="it-IT" dirty="0">
                <a:effectLst/>
              </a:rPr>
              <a:t>, </a:t>
            </a:r>
            <a:r>
              <a:rPr lang="it-IT" dirty="0">
                <a:solidFill>
                  <a:srgbClr val="FF0000"/>
                </a:solidFill>
                <a:effectLst/>
              </a:rPr>
              <a:t>quelli derivanti </a:t>
            </a:r>
            <a:r>
              <a:rPr lang="it-IT" dirty="0">
                <a:effectLst/>
              </a:rPr>
              <a:t>dalle norme di diritto internazionale generalmente riconosciute, di cui all’art. 10 </a:t>
            </a:r>
            <a:r>
              <a:rPr lang="it-IT" dirty="0" err="1">
                <a:effectLst/>
              </a:rPr>
              <a:t>Cost</a:t>
            </a:r>
            <a:r>
              <a:rPr lang="it-IT" dirty="0">
                <a:effectLst/>
              </a:rPr>
              <a:t>, da accordi di reciproca limitazione della sovranità, di cui all’art. 11 </a:t>
            </a:r>
            <a:r>
              <a:rPr lang="it-IT" dirty="0" err="1">
                <a:effectLst/>
              </a:rPr>
              <a:t>Cost</a:t>
            </a:r>
            <a:r>
              <a:rPr lang="it-IT" dirty="0">
                <a:effectLst/>
              </a:rPr>
              <a:t>., </a:t>
            </a:r>
            <a:r>
              <a:rPr lang="it-IT" dirty="0">
                <a:solidFill>
                  <a:srgbClr val="FF0000"/>
                </a:solidFill>
                <a:effectLst/>
              </a:rPr>
              <a:t>dall’ordinamento comunitario e dai trattati </a:t>
            </a:r>
            <a:r>
              <a:rPr lang="it-IT" dirty="0" smtClean="0">
                <a:solidFill>
                  <a:srgbClr val="FF0000"/>
                </a:solidFill>
                <a:effectLst/>
              </a:rPr>
              <a:t>internazionali</a:t>
            </a:r>
            <a:r>
              <a:rPr lang="it-IT" dirty="0" smtClean="0">
                <a:effectLst/>
              </a:rPr>
              <a:t>»</a:t>
            </a:r>
          </a:p>
          <a:p>
            <a:r>
              <a:rPr lang="it-IT" dirty="0">
                <a:effectLst/>
              </a:rPr>
              <a:t>La norma </a:t>
            </a:r>
            <a:r>
              <a:rPr lang="it-IT" dirty="0" smtClean="0">
                <a:effectLst/>
              </a:rPr>
              <a:t>costituzionale assume </a:t>
            </a:r>
            <a:r>
              <a:rPr lang="it-IT" dirty="0">
                <a:effectLst/>
              </a:rPr>
              <a:t>gli obblighi internazionali (ed europei) dello Stato come </a:t>
            </a:r>
            <a:r>
              <a:rPr lang="it-IT" dirty="0">
                <a:solidFill>
                  <a:srgbClr val="FF0000"/>
                </a:solidFill>
                <a:effectLst/>
              </a:rPr>
              <a:t>parametro </a:t>
            </a:r>
            <a:r>
              <a:rPr lang="it-IT" dirty="0" smtClean="0">
                <a:solidFill>
                  <a:srgbClr val="FF0000"/>
                </a:solidFill>
                <a:effectLst/>
              </a:rPr>
              <a:t>di </a:t>
            </a:r>
            <a:r>
              <a:rPr lang="it-IT" dirty="0">
                <a:solidFill>
                  <a:srgbClr val="FF0000"/>
                </a:solidFill>
                <a:effectLst/>
              </a:rPr>
              <a:t>valutazione della conformità</a:t>
            </a:r>
            <a:r>
              <a:rPr lang="it-IT" dirty="0">
                <a:effectLst/>
              </a:rPr>
              <a:t> della normativa interna, statale </a:t>
            </a:r>
            <a:r>
              <a:rPr lang="it-IT" dirty="0" smtClean="0">
                <a:effectLst/>
              </a:rPr>
              <a:t>o </a:t>
            </a:r>
            <a:r>
              <a:rPr lang="it-IT" dirty="0">
                <a:effectLst/>
              </a:rPr>
              <a:t>regionale</a:t>
            </a:r>
            <a:r>
              <a:rPr lang="it-IT" dirty="0" smtClean="0">
                <a:effectLst/>
              </a:rPr>
              <a:t>. </a:t>
            </a:r>
          </a:p>
          <a:p>
            <a:r>
              <a:rPr lang="it-IT" dirty="0" smtClean="0">
                <a:effectLst/>
              </a:rPr>
              <a:t>Se la normativa interna viola un trattato, essa cade per violazione (</a:t>
            </a:r>
            <a:r>
              <a:rPr lang="it-IT" dirty="0" smtClean="0">
                <a:solidFill>
                  <a:srgbClr val="FF0000"/>
                </a:solidFill>
                <a:effectLst/>
              </a:rPr>
              <a:t>indiretta</a:t>
            </a:r>
            <a:r>
              <a:rPr lang="it-IT" dirty="0" smtClean="0">
                <a:effectLst/>
              </a:rPr>
              <a:t>: fenomeno della «interposizione normativa» convenzionale) dell’art. 117 (1) Costituzione</a:t>
            </a:r>
          </a:p>
          <a:p>
            <a:endParaRPr lang="it-IT" dirty="0">
              <a:effectLst/>
            </a:endParaRPr>
          </a:p>
          <a:p>
            <a:endParaRPr lang="it-IT" dirty="0"/>
          </a:p>
        </p:txBody>
      </p:sp>
    </p:spTree>
    <p:extLst>
      <p:ext uri="{BB962C8B-B14F-4D97-AF65-F5344CB8AC3E}">
        <p14:creationId xmlns:p14="http://schemas.microsoft.com/office/powerpoint/2010/main" val="914959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L’art. 117 (1) </a:t>
            </a:r>
            <a:r>
              <a:rPr lang="it-IT" dirty="0" smtClean="0"/>
              <a:t>Costituzione. La </a:t>
            </a:r>
            <a:r>
              <a:rPr lang="it-IT" dirty="0" smtClean="0"/>
              <a:t>giurisprudenza</a:t>
            </a:r>
            <a:endParaRPr lang="it-IT" dirty="0"/>
          </a:p>
        </p:txBody>
      </p:sp>
      <p:sp>
        <p:nvSpPr>
          <p:cNvPr id="3" name="Segnaposto contenuto 2"/>
          <p:cNvSpPr>
            <a:spLocks noGrp="1"/>
          </p:cNvSpPr>
          <p:nvPr>
            <p:ph idx="1"/>
          </p:nvPr>
        </p:nvSpPr>
        <p:spPr/>
        <p:txBody>
          <a:bodyPr>
            <a:noAutofit/>
          </a:bodyPr>
          <a:lstStyle/>
          <a:p>
            <a:r>
              <a:rPr lang="it-IT" sz="1500" dirty="0" smtClean="0"/>
              <a:t>La Corte costituzionale ha preso posizione sulla portata dell’art. 117 (1) per la prima volta con le «sentenze gemelle» n. 348 del 2007 (redattore Silvestri) e  n. 349 del 2007 (redattore Tesauro). </a:t>
            </a:r>
            <a:r>
              <a:rPr lang="it-IT" sz="1500" dirty="0">
                <a:effectLst/>
              </a:rPr>
              <a:t>In entrambe le fattispecie, soggetti espropriati si dolgono del quantum dell'indennità versata dallo Stato a seguito dell’esproprio, poiché </a:t>
            </a:r>
            <a:r>
              <a:rPr lang="it-IT" sz="1500" i="1" dirty="0">
                <a:effectLst/>
              </a:rPr>
              <a:t>non </a:t>
            </a:r>
            <a:r>
              <a:rPr lang="it-IT" sz="1500" i="1" dirty="0" smtClean="0">
                <a:effectLst/>
              </a:rPr>
              <a:t>adeguato </a:t>
            </a:r>
            <a:r>
              <a:rPr lang="it-IT" sz="1500" i="1" dirty="0">
                <a:effectLst/>
              </a:rPr>
              <a:t>al valore dei beni, anche con riferimento alla mancata rivalutazione delle somme liquidate</a:t>
            </a:r>
            <a:r>
              <a:rPr lang="it-IT" sz="1500" dirty="0">
                <a:effectLst/>
              </a:rPr>
              <a:t>. Tale </a:t>
            </a:r>
            <a:r>
              <a:rPr lang="it-IT" sz="1500" dirty="0">
                <a:solidFill>
                  <a:srgbClr val="FF0000"/>
                </a:solidFill>
                <a:effectLst/>
              </a:rPr>
              <a:t>ridotta compensazione </a:t>
            </a:r>
            <a:r>
              <a:rPr lang="it-IT" sz="1500" dirty="0">
                <a:effectLst/>
              </a:rPr>
              <a:t>discende da leggi di razionalizzazione della finanza pubblica che hanno introdotto criteri riduttivi del risarcimento o dell’indennizzo. </a:t>
            </a:r>
            <a:r>
              <a:rPr lang="it-IT" sz="1500" dirty="0" smtClean="0">
                <a:effectLst/>
              </a:rPr>
              <a:t>La Cassazione solleva dinanzi alla Corte costituzionale questioni incidentali di legittimità relative a dette leggi e con riguardo al parametro dell’art. 117 (1) letto alla luce </a:t>
            </a:r>
            <a:r>
              <a:rPr lang="it-IT" sz="1500" dirty="0" smtClean="0">
                <a:solidFill>
                  <a:srgbClr val="FF0000"/>
                </a:solidFill>
                <a:effectLst/>
              </a:rPr>
              <a:t>dell’art. </a:t>
            </a:r>
            <a:r>
              <a:rPr lang="it-IT" sz="1500" dirty="0" smtClean="0">
                <a:solidFill>
                  <a:srgbClr val="FF0000"/>
                </a:solidFill>
                <a:effectLst/>
              </a:rPr>
              <a:t>1 del primo </a:t>
            </a:r>
            <a:r>
              <a:rPr lang="it-IT" sz="1500" dirty="0" smtClean="0">
                <a:solidFill>
                  <a:srgbClr val="FF0000"/>
                </a:solidFill>
                <a:effectLst/>
              </a:rPr>
              <a:t>protocollo </a:t>
            </a:r>
            <a:r>
              <a:rPr lang="it-IT" sz="1500" dirty="0" smtClean="0">
                <a:solidFill>
                  <a:srgbClr val="FF0000"/>
                </a:solidFill>
                <a:effectLst/>
              </a:rPr>
              <a:t>alla </a:t>
            </a:r>
            <a:r>
              <a:rPr lang="it-IT" sz="1500" dirty="0" smtClean="0">
                <a:solidFill>
                  <a:srgbClr val="FF0000"/>
                </a:solidFill>
                <a:effectLst/>
              </a:rPr>
              <a:t>CEDU (diritto fondamentale di proprietà)</a:t>
            </a:r>
            <a:r>
              <a:rPr lang="it-IT" sz="1500" dirty="0" smtClean="0">
                <a:effectLst/>
              </a:rPr>
              <a:t>. La Corte accoglie, fissando alcuni punti fermi in merito agli effetti dell’art. 117 (1) e al valore dei trattati da tale norma richiamati nel diritto italiano:</a:t>
            </a:r>
            <a:endParaRPr lang="it-IT" sz="1500" dirty="0"/>
          </a:p>
          <a:p>
            <a:r>
              <a:rPr lang="it-IT" sz="1500" dirty="0" smtClean="0"/>
              <a:t>L’art. 117 (1) produce un </a:t>
            </a:r>
            <a:r>
              <a:rPr lang="it-IT" sz="1500" dirty="0" smtClean="0">
                <a:effectLst/>
              </a:rPr>
              <a:t>«</a:t>
            </a:r>
            <a:r>
              <a:rPr lang="it-IT" sz="1500" dirty="0" smtClean="0">
                <a:solidFill>
                  <a:srgbClr val="FF0000"/>
                </a:solidFill>
                <a:effectLst/>
              </a:rPr>
              <a:t>rinvio mobile</a:t>
            </a:r>
            <a:r>
              <a:rPr lang="it-IT" sz="1500" dirty="0" smtClean="0">
                <a:effectLst/>
              </a:rPr>
              <a:t>» </a:t>
            </a:r>
            <a:r>
              <a:rPr lang="it-IT" sz="1500" dirty="0">
                <a:effectLst/>
              </a:rPr>
              <a:t>al diritto internazionale convenzionale da parte </a:t>
            </a:r>
            <a:r>
              <a:rPr lang="it-IT" sz="1500" dirty="0" smtClean="0">
                <a:effectLst/>
              </a:rPr>
              <a:t>della Costituzione (norma di garanzia</a:t>
            </a:r>
            <a:r>
              <a:rPr lang="it-IT" sz="1500" dirty="0" smtClean="0">
                <a:effectLst/>
              </a:rPr>
              <a:t>); l'ambito </a:t>
            </a:r>
            <a:r>
              <a:rPr lang="it-IT" sz="1500" dirty="0">
                <a:effectLst/>
              </a:rPr>
              <a:t>d'applicazione della «garanzia costituzionale» riguarda </a:t>
            </a:r>
            <a:r>
              <a:rPr lang="it-IT" sz="1500" dirty="0">
                <a:solidFill>
                  <a:srgbClr val="FF0000"/>
                </a:solidFill>
                <a:effectLst/>
              </a:rPr>
              <a:t>i trattati stipulati ed eseguiti nel rispetto delle garanzie costituzionali</a:t>
            </a:r>
            <a:r>
              <a:rPr lang="it-IT" sz="1500" dirty="0">
                <a:effectLst/>
              </a:rPr>
              <a:t> (art. 80 Costituzione). Ne sono esclusi invece (per ragioni sistematiche) i trattati stipulati dal potere esecutivo (trattati c.d. informali o in forma semplificata). Se, infatti il disposto dell'art. 117, comma 1, includesse tutti gli accordi (accordi in forma semplificata, accordi delle regioni),</a:t>
            </a:r>
            <a:r>
              <a:rPr lang="it-IT" sz="1500" i="1" dirty="0">
                <a:solidFill>
                  <a:srgbClr val="FF0000"/>
                </a:solidFill>
                <a:effectLst/>
              </a:rPr>
              <a:t> il Governo o gli esecutivi regionali potrebbero limitare, con l’esercizio del loro </a:t>
            </a:r>
            <a:r>
              <a:rPr lang="it-IT" sz="1500" dirty="0" err="1">
                <a:solidFill>
                  <a:srgbClr val="FF0000"/>
                </a:solidFill>
                <a:effectLst/>
              </a:rPr>
              <a:t>treaty</a:t>
            </a:r>
            <a:r>
              <a:rPr lang="it-IT" sz="1500" dirty="0">
                <a:solidFill>
                  <a:srgbClr val="FF0000"/>
                </a:solidFill>
                <a:effectLst/>
              </a:rPr>
              <a:t> </a:t>
            </a:r>
            <a:r>
              <a:rPr lang="it-IT" sz="1500" dirty="0" err="1">
                <a:solidFill>
                  <a:srgbClr val="FF0000"/>
                </a:solidFill>
                <a:effectLst/>
              </a:rPr>
              <a:t>making</a:t>
            </a:r>
            <a:r>
              <a:rPr lang="it-IT" sz="1500" dirty="0">
                <a:solidFill>
                  <a:srgbClr val="FF0000"/>
                </a:solidFill>
                <a:effectLst/>
              </a:rPr>
              <a:t> </a:t>
            </a:r>
            <a:r>
              <a:rPr lang="it-IT" sz="1500" dirty="0" err="1">
                <a:solidFill>
                  <a:srgbClr val="FF0000"/>
                </a:solidFill>
                <a:effectLst/>
              </a:rPr>
              <a:t>power</a:t>
            </a:r>
            <a:r>
              <a:rPr lang="it-IT" sz="1500" i="1" dirty="0">
                <a:solidFill>
                  <a:srgbClr val="FF0000"/>
                </a:solidFill>
                <a:effectLst/>
              </a:rPr>
              <a:t>, la potestà legislativa interna del Parlamento</a:t>
            </a:r>
            <a:r>
              <a:rPr lang="it-IT" sz="1500" i="1" dirty="0">
                <a:solidFill>
                  <a:schemeClr val="tx1"/>
                </a:solidFill>
                <a:effectLst/>
              </a:rPr>
              <a:t>. </a:t>
            </a:r>
            <a:r>
              <a:rPr lang="it-IT" sz="1500" dirty="0">
                <a:solidFill>
                  <a:schemeClr val="tx1"/>
                </a:solidFill>
                <a:effectLst/>
              </a:rPr>
              <a:t>Ciò </a:t>
            </a:r>
            <a:r>
              <a:rPr lang="it-IT" sz="1500" dirty="0" smtClean="0">
                <a:solidFill>
                  <a:schemeClr val="tx1"/>
                </a:solidFill>
                <a:effectLst/>
              </a:rPr>
              <a:t>risulterebbe </a:t>
            </a:r>
            <a:r>
              <a:rPr lang="it-IT" sz="1500" dirty="0">
                <a:solidFill>
                  <a:schemeClr val="tx1"/>
                </a:solidFill>
                <a:effectLst/>
              </a:rPr>
              <a:t>incompatibile con l’art. 1 Costituzione</a:t>
            </a:r>
            <a:r>
              <a:rPr lang="it-IT" sz="1500" dirty="0" smtClean="0">
                <a:solidFill>
                  <a:schemeClr val="tx1"/>
                </a:solidFill>
                <a:effectLst/>
              </a:rPr>
              <a:t>.</a:t>
            </a:r>
            <a:endParaRPr lang="it-IT" sz="1500" dirty="0">
              <a:solidFill>
                <a:schemeClr val="tx1"/>
              </a:solidFill>
              <a:effectLst/>
            </a:endParaRPr>
          </a:p>
        </p:txBody>
      </p:sp>
    </p:spTree>
    <p:extLst>
      <p:ext uri="{BB962C8B-B14F-4D97-AF65-F5344CB8AC3E}">
        <p14:creationId xmlns:p14="http://schemas.microsoft.com/office/powerpoint/2010/main" val="857158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(le sentenze «gemelle»)</a:t>
            </a:r>
            <a:endParaRPr lang="it-IT" dirty="0"/>
          </a:p>
        </p:txBody>
      </p:sp>
      <p:sp>
        <p:nvSpPr>
          <p:cNvPr id="3" name="Segnaposto contenuto 2"/>
          <p:cNvSpPr>
            <a:spLocks noGrp="1"/>
          </p:cNvSpPr>
          <p:nvPr>
            <p:ph idx="1"/>
          </p:nvPr>
        </p:nvSpPr>
        <p:spPr/>
        <p:txBody>
          <a:bodyPr>
            <a:normAutofit fontScale="92500" lnSpcReduction="10000"/>
          </a:bodyPr>
          <a:lstStyle/>
          <a:p>
            <a:r>
              <a:rPr lang="it-IT" sz="1900" dirty="0">
                <a:effectLst/>
              </a:rPr>
              <a:t>L’art. 117 (1) </a:t>
            </a:r>
            <a:r>
              <a:rPr lang="it-IT" sz="1900" dirty="0">
                <a:solidFill>
                  <a:srgbClr val="FF0000"/>
                </a:solidFill>
                <a:effectLst/>
              </a:rPr>
              <a:t>non conferisce al trattato un rango costituzionale</a:t>
            </a:r>
            <a:r>
              <a:rPr lang="it-IT" sz="1900" dirty="0">
                <a:effectLst/>
              </a:rPr>
              <a:t>. La forza giuridica del trattato è quella della legge che ha realizzato l’adattamento (sopra). </a:t>
            </a:r>
            <a:endParaRPr lang="it-IT" sz="1900" dirty="0" smtClean="0">
              <a:effectLst/>
            </a:endParaRPr>
          </a:p>
          <a:p>
            <a:r>
              <a:rPr lang="it-IT" sz="1900" dirty="0" smtClean="0">
                <a:effectLst/>
              </a:rPr>
              <a:t>L’art</a:t>
            </a:r>
            <a:r>
              <a:rPr lang="it-IT" sz="1900" dirty="0">
                <a:effectLst/>
              </a:rPr>
              <a:t>. 117 assicura però a detta legge, in via riflessa, un valore «intermedio» tra la Costituzione e la legge. Ne consegue che </a:t>
            </a:r>
            <a:r>
              <a:rPr lang="it-IT" sz="1900" dirty="0">
                <a:solidFill>
                  <a:srgbClr val="FF0000"/>
                </a:solidFill>
                <a:effectLst/>
              </a:rPr>
              <a:t>i trattati richiamati hanno rango superiore alla legge ordinaria, ma inferiore alla Costituzione</a:t>
            </a:r>
            <a:r>
              <a:rPr lang="it-IT" sz="1900" dirty="0">
                <a:effectLst/>
              </a:rPr>
              <a:t> (e possono essere oggetto di scrutinio di costituzionalità</a:t>
            </a:r>
            <a:r>
              <a:rPr lang="it-IT" sz="1900" dirty="0" smtClean="0">
                <a:effectLst/>
              </a:rPr>
              <a:t>). </a:t>
            </a:r>
            <a:r>
              <a:rPr lang="it-IT" sz="1900" dirty="0" smtClean="0">
                <a:solidFill>
                  <a:schemeClr val="tx1"/>
                </a:solidFill>
                <a:effectLst/>
              </a:rPr>
              <a:t>Nota </a:t>
            </a:r>
            <a:r>
              <a:rPr lang="it-IT" sz="1900" dirty="0">
                <a:solidFill>
                  <a:schemeClr val="tx1"/>
                </a:solidFill>
                <a:effectLst/>
              </a:rPr>
              <a:t>bene. Le valutazioni effettuate dalla Corte costituzionale sono state in seguito confermate, ma </a:t>
            </a:r>
            <a:r>
              <a:rPr lang="it-IT" sz="1900" dirty="0">
                <a:solidFill>
                  <a:srgbClr val="FF0000"/>
                </a:solidFill>
                <a:effectLst/>
              </a:rPr>
              <a:t>sempre con riferimento alla CEDU</a:t>
            </a:r>
            <a:r>
              <a:rPr lang="it-IT" sz="1900" dirty="0">
                <a:solidFill>
                  <a:schemeClr val="tx1"/>
                </a:solidFill>
                <a:effectLst/>
              </a:rPr>
              <a:t> (e agli effetti delle sentenze della Corte EDU nell’ordinamento italiano). </a:t>
            </a:r>
            <a:endParaRPr lang="it-IT" sz="1900" dirty="0" smtClean="0">
              <a:solidFill>
                <a:schemeClr val="tx1"/>
              </a:solidFill>
              <a:effectLst/>
            </a:endParaRPr>
          </a:p>
          <a:p>
            <a:r>
              <a:rPr lang="it-IT" sz="1900" dirty="0" smtClean="0">
                <a:solidFill>
                  <a:schemeClr val="tx1"/>
                </a:solidFill>
                <a:effectLst/>
              </a:rPr>
              <a:t>La </a:t>
            </a:r>
            <a:r>
              <a:rPr lang="it-IT" sz="1900" dirty="0">
                <a:solidFill>
                  <a:schemeClr val="tx1"/>
                </a:solidFill>
                <a:effectLst/>
              </a:rPr>
              <a:t>Corte non si è invece ancora conclusivamente pronunciata sul se altri trattati vincolanti per l’Italia godano degli stessi benefici. La Corte ha </a:t>
            </a:r>
            <a:r>
              <a:rPr lang="it-IT" sz="1900" dirty="0" smtClean="0">
                <a:solidFill>
                  <a:schemeClr val="tx1"/>
                </a:solidFill>
                <a:effectLst/>
              </a:rPr>
              <a:t>invece </a:t>
            </a:r>
            <a:r>
              <a:rPr lang="it-IT" sz="1900" dirty="0">
                <a:solidFill>
                  <a:schemeClr val="tx1"/>
                </a:solidFill>
                <a:effectLst/>
              </a:rPr>
              <a:t>distinto il regime di cui beneficia la CEDU rispetto al regime di cui gode il diritto dell’Unione europea ex art. 11 e 117 (1) Costituzione. </a:t>
            </a:r>
            <a:r>
              <a:rPr lang="it-IT" sz="1900" dirty="0" smtClean="0">
                <a:solidFill>
                  <a:schemeClr val="tx1"/>
                </a:solidFill>
                <a:effectLst/>
              </a:rPr>
              <a:t>Le </a:t>
            </a:r>
            <a:r>
              <a:rPr lang="it-IT" sz="1900" dirty="0">
                <a:solidFill>
                  <a:schemeClr val="tx1"/>
                </a:solidFill>
                <a:effectLst/>
              </a:rPr>
              <a:t>leggi in conflitto con la CEDU vanno sottoposte allo scrutinio della Corte </a:t>
            </a:r>
            <a:r>
              <a:rPr lang="it-IT" sz="1900" dirty="0" smtClean="0">
                <a:solidFill>
                  <a:schemeClr val="tx1"/>
                </a:solidFill>
                <a:effectLst/>
              </a:rPr>
              <a:t>costituzionale («</a:t>
            </a:r>
            <a:r>
              <a:rPr lang="it-IT" sz="1900" dirty="0" smtClean="0">
                <a:solidFill>
                  <a:srgbClr val="FF0000"/>
                </a:solidFill>
                <a:effectLst/>
              </a:rPr>
              <a:t>controllo accentrato</a:t>
            </a:r>
            <a:r>
              <a:rPr lang="it-IT" sz="1900" dirty="0" smtClean="0">
                <a:solidFill>
                  <a:schemeClr val="tx1"/>
                </a:solidFill>
                <a:effectLst/>
              </a:rPr>
              <a:t>»): </a:t>
            </a:r>
            <a:r>
              <a:rPr lang="it-IT" sz="1900" dirty="0">
                <a:solidFill>
                  <a:schemeClr val="tx1"/>
                </a:solidFill>
                <a:effectLst/>
              </a:rPr>
              <a:t>il giudice ordinario non ha </a:t>
            </a:r>
            <a:r>
              <a:rPr lang="it-IT" sz="1900" dirty="0" smtClean="0">
                <a:solidFill>
                  <a:schemeClr val="tx1"/>
                </a:solidFill>
                <a:effectLst/>
              </a:rPr>
              <a:t>invece potestà </a:t>
            </a:r>
            <a:r>
              <a:rPr lang="it-IT" sz="1900" dirty="0">
                <a:solidFill>
                  <a:schemeClr val="tx1"/>
                </a:solidFill>
                <a:effectLst/>
              </a:rPr>
              <a:t>di «disapplicare» la legge interna in conflitto (come invece affermato, a partire dalla sentenza n. 170 del 1984, </a:t>
            </a:r>
            <a:r>
              <a:rPr lang="it-IT" sz="1900" i="1" u="sng" dirty="0" err="1">
                <a:solidFill>
                  <a:srgbClr val="FF0000"/>
                </a:solidFill>
                <a:effectLst/>
              </a:rPr>
              <a:t>Granital</a:t>
            </a:r>
            <a:r>
              <a:rPr lang="it-IT" sz="1900" dirty="0">
                <a:solidFill>
                  <a:schemeClr val="tx1"/>
                </a:solidFill>
                <a:effectLst/>
              </a:rPr>
              <a:t>, con riguardo alle leggi confliggenti con i trattati comunitari</a:t>
            </a:r>
            <a:r>
              <a:rPr lang="it-IT" sz="1900" dirty="0" smtClean="0">
                <a:solidFill>
                  <a:schemeClr val="tx1"/>
                </a:solidFill>
                <a:effectLst/>
              </a:rPr>
              <a:t>). È il </a:t>
            </a:r>
            <a:r>
              <a:rPr lang="it-IT" sz="1900" dirty="0">
                <a:solidFill>
                  <a:schemeClr val="tx1"/>
                </a:solidFill>
                <a:effectLst/>
              </a:rPr>
              <a:t>regime detto «del </a:t>
            </a:r>
            <a:r>
              <a:rPr lang="it-IT" sz="1900" dirty="0">
                <a:solidFill>
                  <a:srgbClr val="FF0000"/>
                </a:solidFill>
                <a:effectLst/>
              </a:rPr>
              <a:t>doppio binario</a:t>
            </a:r>
            <a:r>
              <a:rPr lang="it-IT" sz="1900" dirty="0" smtClean="0">
                <a:solidFill>
                  <a:schemeClr val="tx1"/>
                </a:solidFill>
                <a:effectLst/>
              </a:rPr>
              <a:t>» (Corte </a:t>
            </a:r>
            <a:r>
              <a:rPr lang="it-IT" sz="1900" dirty="0" err="1" smtClean="0">
                <a:solidFill>
                  <a:schemeClr val="tx1"/>
                </a:solidFill>
                <a:effectLst/>
              </a:rPr>
              <a:t>cost</a:t>
            </a:r>
            <a:r>
              <a:rPr lang="it-IT" sz="1900" dirty="0" smtClean="0">
                <a:solidFill>
                  <a:schemeClr val="tx1"/>
                </a:solidFill>
                <a:effectLst/>
              </a:rPr>
              <a:t>., n. 348/2007)</a:t>
            </a:r>
            <a:endParaRPr lang="it-IT" sz="1900" dirty="0">
              <a:solidFill>
                <a:schemeClr val="tx1"/>
              </a:solidFill>
              <a:effectLst/>
            </a:endParaRPr>
          </a:p>
          <a:p>
            <a:endParaRPr lang="it-IT" dirty="0"/>
          </a:p>
        </p:txBody>
      </p:sp>
    </p:spTree>
    <p:extLst>
      <p:ext uri="{BB962C8B-B14F-4D97-AF65-F5344CB8AC3E}">
        <p14:creationId xmlns:p14="http://schemas.microsoft.com/office/powerpoint/2010/main" val="130810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«reazioni di rigetto»: il conflitto fra trattati e Costituzione</a:t>
            </a:r>
            <a:endParaRPr lang="it-IT" dirty="0"/>
          </a:p>
        </p:txBody>
      </p:sp>
      <p:sp>
        <p:nvSpPr>
          <p:cNvPr id="3" name="Segnaposto contenuto 2"/>
          <p:cNvSpPr>
            <a:spLocks noGrp="1"/>
          </p:cNvSpPr>
          <p:nvPr>
            <p:ph idx="1"/>
          </p:nvPr>
        </p:nvSpPr>
        <p:spPr/>
        <p:txBody>
          <a:bodyPr>
            <a:noAutofit/>
          </a:bodyPr>
          <a:lstStyle/>
          <a:p>
            <a:pPr marL="450000" lvl="1" indent="0">
              <a:buNone/>
            </a:pPr>
            <a:r>
              <a:rPr lang="it-IT" sz="1300" b="1" dirty="0">
                <a:solidFill>
                  <a:srgbClr val="FF0000"/>
                </a:solidFill>
              </a:rPr>
              <a:t>	</a:t>
            </a:r>
            <a:r>
              <a:rPr lang="it-IT" sz="1300" b="1" dirty="0" smtClean="0">
                <a:solidFill>
                  <a:srgbClr val="FF0000"/>
                </a:solidFill>
              </a:rPr>
              <a:t>	La garanzia della coerenza dell’ordinamento italiano rispetto ai </a:t>
            </a:r>
            <a:r>
              <a:rPr lang="it-IT" sz="1300" b="1" dirty="0">
                <a:solidFill>
                  <a:srgbClr val="FF0000"/>
                </a:solidFill>
              </a:rPr>
              <a:t>trattati vincolanti per l’Italia</a:t>
            </a:r>
            <a:endParaRPr lang="it-IT" sz="1300" dirty="0" smtClean="0"/>
          </a:p>
          <a:p>
            <a:r>
              <a:rPr lang="it-IT" sz="1300" dirty="0" smtClean="0"/>
              <a:t>Sin da tempi risalenti la Corte è stata chiamata a decidere la sorte dei trattati in contrasto con norme o principi (fondamentali) </a:t>
            </a:r>
            <a:r>
              <a:rPr lang="it-IT" sz="1300" dirty="0"/>
              <a:t>della Costituzione (n. 98 del 1965, </a:t>
            </a:r>
            <a:r>
              <a:rPr lang="it-IT" sz="1300" i="1" u="sng" dirty="0">
                <a:solidFill>
                  <a:srgbClr val="FF0000"/>
                </a:solidFill>
              </a:rPr>
              <a:t>Acciaierie San </a:t>
            </a:r>
            <a:r>
              <a:rPr lang="it-IT" sz="1300" i="1" u="sng" dirty="0" smtClean="0">
                <a:solidFill>
                  <a:srgbClr val="FF0000"/>
                </a:solidFill>
              </a:rPr>
              <a:t>Michele</a:t>
            </a:r>
            <a:r>
              <a:rPr lang="it-IT" sz="1300" u="sng" dirty="0" smtClean="0">
                <a:solidFill>
                  <a:schemeClr val="tx1"/>
                </a:solidFill>
              </a:rPr>
              <a:t>)</a:t>
            </a:r>
            <a:r>
              <a:rPr lang="it-IT" sz="1300" dirty="0" smtClean="0"/>
              <a:t>. </a:t>
            </a:r>
          </a:p>
          <a:p>
            <a:r>
              <a:rPr lang="it-IT" sz="1300" dirty="0" smtClean="0"/>
              <a:t>a) In coerenza con la </a:t>
            </a:r>
            <a:r>
              <a:rPr lang="it-IT" sz="1300" u="sng" dirty="0" smtClean="0">
                <a:solidFill>
                  <a:srgbClr val="FF0000"/>
                </a:solidFill>
              </a:rPr>
              <a:t>teoria dualista</a:t>
            </a:r>
            <a:r>
              <a:rPr lang="it-IT" sz="1300" dirty="0" smtClean="0"/>
              <a:t>, in caso d’accertato contrasto la Corte annulla (dichiara costituzionalmente invalida) la legge di esecuzione </a:t>
            </a:r>
            <a:r>
              <a:rPr lang="it-IT" sz="1300" dirty="0" smtClean="0">
                <a:solidFill>
                  <a:srgbClr val="FF0000"/>
                </a:solidFill>
              </a:rPr>
              <a:t>«nella parte in cui» introduce la norma convenzionale censurata </a:t>
            </a:r>
            <a:r>
              <a:rPr lang="it-IT" sz="1300" dirty="0" smtClean="0"/>
              <a:t>nel diritto italiano (esempio</a:t>
            </a:r>
            <a:r>
              <a:rPr lang="it-IT" sz="1300" dirty="0"/>
              <a:t>: </a:t>
            </a:r>
            <a:r>
              <a:rPr lang="it-IT" sz="1300" dirty="0" smtClean="0"/>
              <a:t>sentenze n</a:t>
            </a:r>
            <a:r>
              <a:rPr lang="it-IT" sz="1300" dirty="0"/>
              <a:t>. 54 del 1979, </a:t>
            </a:r>
            <a:r>
              <a:rPr lang="it-IT" sz="1300" i="1" u="sng" dirty="0" err="1">
                <a:solidFill>
                  <a:srgbClr val="FF0000"/>
                </a:solidFill>
              </a:rPr>
              <a:t>Cuillier</a:t>
            </a:r>
            <a:r>
              <a:rPr lang="it-IT" sz="1300" i="1" u="sng" dirty="0">
                <a:solidFill>
                  <a:srgbClr val="FF0000"/>
                </a:solidFill>
              </a:rPr>
              <a:t> e </a:t>
            </a:r>
            <a:r>
              <a:rPr lang="it-IT" sz="1300" i="1" u="sng" dirty="0" err="1" smtClean="0">
                <a:solidFill>
                  <a:srgbClr val="FF0000"/>
                </a:solidFill>
              </a:rPr>
              <a:t>Ciamborrani</a:t>
            </a:r>
            <a:r>
              <a:rPr lang="it-IT" sz="1300" dirty="0" smtClean="0"/>
              <a:t>: trattato bilaterale di estradizione Italia-Francia contrasta con l’art. 27, par. 4, Costituzione</a:t>
            </a:r>
            <a:r>
              <a:rPr lang="it-IT" sz="1300" dirty="0"/>
              <a:t>; n. 223 del 1996, </a:t>
            </a:r>
            <a:r>
              <a:rPr lang="it-IT" sz="1300" i="1" u="sng" dirty="0" smtClean="0">
                <a:solidFill>
                  <a:srgbClr val="FF0000"/>
                </a:solidFill>
              </a:rPr>
              <a:t>Venezia</a:t>
            </a:r>
            <a:r>
              <a:rPr lang="it-IT" sz="1300" dirty="0" smtClean="0"/>
              <a:t>, analoga soluzione per il trattato bilaterale di estradizione Italia-Stati Uniti</a:t>
            </a:r>
            <a:r>
              <a:rPr lang="it-IT" sz="1300" dirty="0"/>
              <a:t>; n. 132 del 1985, </a:t>
            </a:r>
            <a:r>
              <a:rPr lang="it-IT" sz="1300" i="1" u="sng" dirty="0">
                <a:solidFill>
                  <a:srgbClr val="FF0000"/>
                </a:solidFill>
              </a:rPr>
              <a:t>Coccia e altra c. </a:t>
            </a:r>
            <a:r>
              <a:rPr lang="it-IT" sz="1300" i="1" u="sng" dirty="0" err="1">
                <a:solidFill>
                  <a:srgbClr val="FF0000"/>
                </a:solidFill>
              </a:rPr>
              <a:t>Turkish</a:t>
            </a:r>
            <a:r>
              <a:rPr lang="it-IT" sz="1300" i="1" u="sng" dirty="0">
                <a:solidFill>
                  <a:srgbClr val="FF0000"/>
                </a:solidFill>
              </a:rPr>
              <a:t> Airlines</a:t>
            </a:r>
            <a:r>
              <a:rPr lang="it-IT" sz="1300" dirty="0" smtClean="0"/>
              <a:t>, convenzioni sulla responsabilità civile «limitata» del vettore aereo incompatibili con l’art. 2 Costituzione</a:t>
            </a:r>
            <a:r>
              <a:rPr lang="it-IT" sz="1300" dirty="0"/>
              <a:t>; n. 238 del 2014, </a:t>
            </a:r>
            <a:r>
              <a:rPr lang="it-IT" sz="1300" i="1" u="sng" dirty="0" smtClean="0">
                <a:solidFill>
                  <a:srgbClr val="FF0000"/>
                </a:solidFill>
              </a:rPr>
              <a:t>Bergamini Duilio </a:t>
            </a:r>
            <a:r>
              <a:rPr lang="it-IT" sz="1300" i="1" u="sng" dirty="0">
                <a:solidFill>
                  <a:srgbClr val="FF0000"/>
                </a:solidFill>
              </a:rPr>
              <a:t>e </a:t>
            </a:r>
            <a:r>
              <a:rPr lang="it-IT" sz="1300" i="1" u="sng" dirty="0" smtClean="0">
                <a:solidFill>
                  <a:srgbClr val="FF0000"/>
                </a:solidFill>
              </a:rPr>
              <a:t>altri</a:t>
            </a:r>
            <a:r>
              <a:rPr lang="it-IT" sz="1300" dirty="0" smtClean="0"/>
              <a:t>, incompatibilità della legge di esecuzione della Carta ONU con gli art. 2 e 24 Costituzione, nella misura in cui rende applicabile l’art. 94 della Carta)</a:t>
            </a:r>
          </a:p>
          <a:p>
            <a:r>
              <a:rPr lang="it-IT" sz="1300" dirty="0" smtClean="0"/>
              <a:t>b) Tuttavia la Corte ha adottato un criterio </a:t>
            </a:r>
            <a:r>
              <a:rPr lang="it-IT" sz="1300" dirty="0" smtClean="0">
                <a:solidFill>
                  <a:srgbClr val="FF0000"/>
                </a:solidFill>
              </a:rPr>
              <a:t>di prudenza o di autolimitazione</a:t>
            </a:r>
            <a:r>
              <a:rPr lang="it-IT" sz="1300" dirty="0" smtClean="0"/>
              <a:t> («</a:t>
            </a:r>
            <a:r>
              <a:rPr lang="it-IT" sz="1300" i="1" dirty="0" smtClean="0"/>
              <a:t>self-</a:t>
            </a:r>
            <a:r>
              <a:rPr lang="it-IT" sz="1300" i="1" dirty="0" err="1" smtClean="0"/>
              <a:t>restraint</a:t>
            </a:r>
            <a:r>
              <a:rPr lang="it-IT" sz="1300" dirty="0" smtClean="0"/>
              <a:t>»), annullando le leggi esecutive di trattati </a:t>
            </a:r>
            <a:r>
              <a:rPr lang="it-IT" sz="1300" u="sng" dirty="0" smtClean="0">
                <a:solidFill>
                  <a:srgbClr val="FF0000"/>
                </a:solidFill>
              </a:rPr>
              <a:t>solo se</a:t>
            </a:r>
            <a:r>
              <a:rPr lang="it-IT" sz="1300" dirty="0" smtClean="0"/>
              <a:t> «manifestamente in conflitto» con «principi fondamentali e caratterizzanti» l’ordine costituzionale italiano. La Corte manifesta un «</a:t>
            </a:r>
            <a:r>
              <a:rPr lang="it-IT" sz="1300" dirty="0" err="1" smtClean="0">
                <a:solidFill>
                  <a:srgbClr val="FF0000"/>
                </a:solidFill>
                <a:effectLst/>
              </a:rPr>
              <a:t>favor</a:t>
            </a:r>
            <a:r>
              <a:rPr lang="it-IT" sz="1300" dirty="0" smtClean="0">
                <a:solidFill>
                  <a:srgbClr val="FF0000"/>
                </a:solidFill>
                <a:effectLst/>
              </a:rPr>
              <a:t> </a:t>
            </a:r>
            <a:r>
              <a:rPr lang="it-IT" sz="1300" dirty="0" err="1" smtClean="0">
                <a:solidFill>
                  <a:srgbClr val="FF0000"/>
                </a:solidFill>
                <a:effectLst/>
              </a:rPr>
              <a:t>conventionis</a:t>
            </a:r>
            <a:r>
              <a:rPr lang="it-IT" sz="1300" b="1" dirty="0" smtClean="0">
                <a:effectLst/>
              </a:rPr>
              <a:t>»</a:t>
            </a:r>
            <a:r>
              <a:rPr lang="it-IT" sz="1300" dirty="0" smtClean="0">
                <a:effectLst/>
              </a:rPr>
              <a:t> </a:t>
            </a:r>
            <a:r>
              <a:rPr lang="it-IT" sz="1300" dirty="0">
                <a:effectLst/>
              </a:rPr>
              <a:t>mirante a realizzare un congruo equilibrio (e contemperamento) tra valori costituzionali </a:t>
            </a:r>
            <a:r>
              <a:rPr lang="it-IT" sz="1300" dirty="0" smtClean="0">
                <a:effectLst/>
              </a:rPr>
              <a:t>irrinunciabili e rispetto </a:t>
            </a:r>
            <a:r>
              <a:rPr lang="it-IT" sz="1300" dirty="0">
                <a:effectLst/>
              </a:rPr>
              <a:t>degli obblighi </a:t>
            </a:r>
            <a:r>
              <a:rPr lang="it-IT" sz="1300" dirty="0" smtClean="0">
                <a:effectLst/>
              </a:rPr>
              <a:t>internazionali (infra)</a:t>
            </a:r>
            <a:endParaRPr lang="it-IT" sz="1300" dirty="0" smtClean="0"/>
          </a:p>
          <a:p>
            <a:r>
              <a:rPr lang="it-IT" sz="1300" dirty="0" smtClean="0"/>
              <a:t>c) Ai fini </a:t>
            </a:r>
            <a:r>
              <a:rPr lang="it-IT" sz="1300" dirty="0" smtClean="0">
                <a:solidFill>
                  <a:srgbClr val="FF0000"/>
                </a:solidFill>
              </a:rPr>
              <a:t>dell’esercizio del suo ruolo di garanzia</a:t>
            </a:r>
            <a:r>
              <a:rPr lang="it-IT" sz="1300" dirty="0" smtClean="0"/>
              <a:t> dei principi e dei diritti fondamentali («coerenza valoriale» dell’ordinamento italiano) la Corte </a:t>
            </a:r>
            <a:r>
              <a:rPr lang="it-IT" sz="1300" dirty="0" smtClean="0">
                <a:solidFill>
                  <a:srgbClr val="FF0000"/>
                </a:solidFill>
              </a:rPr>
              <a:t>«assimila» le fonti internazionali soggette al suo sindacato</a:t>
            </a:r>
            <a:r>
              <a:rPr lang="it-IT" sz="1300" dirty="0" smtClean="0"/>
              <a:t> (consuetudine, accordi europei, accordi comuni), sebbene queste siano dotate di diversa «forza» nella gerarchia interna delle fonti. Un trattamento (in teoria) più severo è riservato alla CEDU (la cui compatibilità è scrutinata con riguardo a «tutte» le norme costituzionali, e non solo in relazione ai principi e diritti fondamentali: n. 349 del 2007).</a:t>
            </a:r>
            <a:endParaRPr lang="it-IT" sz="1300" dirty="0"/>
          </a:p>
        </p:txBody>
      </p:sp>
    </p:spTree>
    <p:extLst>
      <p:ext uri="{BB962C8B-B14F-4D97-AF65-F5344CB8AC3E}">
        <p14:creationId xmlns:p14="http://schemas.microsoft.com/office/powerpoint/2010/main" val="2462534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caso «Silvia </a:t>
            </a:r>
            <a:r>
              <a:rPr lang="it-IT" dirty="0" err="1" smtClean="0"/>
              <a:t>Baraldini</a:t>
            </a:r>
            <a:r>
              <a:rPr lang="it-IT" dirty="0" smtClean="0"/>
              <a:t>»</a:t>
            </a:r>
            <a:endParaRPr lang="it-IT" dirty="0"/>
          </a:p>
        </p:txBody>
      </p:sp>
      <p:sp>
        <p:nvSpPr>
          <p:cNvPr id="3" name="Segnaposto contenuto 2"/>
          <p:cNvSpPr>
            <a:spLocks noGrp="1"/>
          </p:cNvSpPr>
          <p:nvPr>
            <p:ph idx="1"/>
          </p:nvPr>
        </p:nvSpPr>
        <p:spPr/>
        <p:txBody>
          <a:bodyPr>
            <a:normAutofit fontScale="55000" lnSpcReduction="20000"/>
          </a:bodyPr>
          <a:lstStyle/>
          <a:p>
            <a:r>
              <a:rPr lang="it-IT" sz="2200" dirty="0" smtClean="0">
                <a:effectLst/>
              </a:rPr>
              <a:t>In conclusione benché garantita </a:t>
            </a:r>
            <a:r>
              <a:rPr lang="it-IT" sz="2200" dirty="0">
                <a:effectLst/>
              </a:rPr>
              <a:t>dalla legge d’esecuzione (e talora dalla Costituzione) l’applicazione del diritto pattizio incontra </a:t>
            </a:r>
            <a:r>
              <a:rPr lang="it-IT" sz="2200" dirty="0">
                <a:solidFill>
                  <a:srgbClr val="FF0000"/>
                </a:solidFill>
                <a:effectLst/>
              </a:rPr>
              <a:t>dei limiti nei valori </a:t>
            </a:r>
            <a:r>
              <a:rPr lang="it-IT" sz="2200" dirty="0" smtClean="0">
                <a:solidFill>
                  <a:srgbClr val="FF0000"/>
                </a:solidFill>
                <a:effectLst/>
              </a:rPr>
              <a:t>e </a:t>
            </a:r>
            <a:r>
              <a:rPr lang="it-IT" sz="2200" dirty="0">
                <a:solidFill>
                  <a:srgbClr val="FF0000"/>
                </a:solidFill>
                <a:effectLst/>
              </a:rPr>
              <a:t>nell’identità costituzionale </a:t>
            </a:r>
            <a:r>
              <a:rPr lang="it-IT" sz="2200" dirty="0" smtClean="0">
                <a:effectLst/>
              </a:rPr>
              <a:t>posti </a:t>
            </a:r>
            <a:r>
              <a:rPr lang="it-IT" sz="2200" dirty="0">
                <a:effectLst/>
              </a:rPr>
              <a:t>a fondamento dell’ordine </a:t>
            </a:r>
            <a:r>
              <a:rPr lang="it-IT" sz="2200" dirty="0" smtClean="0">
                <a:effectLst/>
              </a:rPr>
              <a:t>nazionale. Esistono </a:t>
            </a:r>
            <a:r>
              <a:rPr lang="it-IT" sz="2200" dirty="0">
                <a:effectLst/>
              </a:rPr>
              <a:t>dei parametri basilari che la norma internazionale (= i contenuti che veicola) non può contraddire, a pena d’essere resa irrilevante sul piano interno. </a:t>
            </a:r>
            <a:endParaRPr lang="it-IT" sz="2200" dirty="0" smtClean="0">
              <a:effectLst/>
            </a:endParaRPr>
          </a:p>
          <a:p>
            <a:r>
              <a:rPr lang="it-IT" sz="2200" dirty="0" smtClean="0">
                <a:effectLst/>
              </a:rPr>
              <a:t>Tali limiti sono </a:t>
            </a:r>
            <a:r>
              <a:rPr lang="it-IT" sz="2200" u="sng" dirty="0" smtClean="0">
                <a:solidFill>
                  <a:srgbClr val="FF0000"/>
                </a:solidFill>
                <a:effectLst/>
              </a:rPr>
              <a:t>restrittivamente ricostruiti</a:t>
            </a:r>
            <a:r>
              <a:rPr lang="it-IT" sz="2200" dirty="0" smtClean="0">
                <a:solidFill>
                  <a:srgbClr val="FF0000"/>
                </a:solidFill>
                <a:effectLst/>
              </a:rPr>
              <a:t> </a:t>
            </a:r>
            <a:r>
              <a:rPr lang="it-IT" sz="2200" dirty="0" smtClean="0">
                <a:effectLst/>
              </a:rPr>
              <a:t>facendo perno </a:t>
            </a:r>
          </a:p>
          <a:p>
            <a:r>
              <a:rPr lang="it-IT" sz="2200" dirty="0" smtClean="0">
                <a:effectLst/>
              </a:rPr>
              <a:t>a) sull’estraneità della fonte immessa rispetto al sistema costituzionale italiano (sufficiente una «tutela per equivalenti» dei valori costituzionali: n. 98 del 1965, </a:t>
            </a:r>
            <a:r>
              <a:rPr lang="it-IT" sz="2200" i="1" u="sng" dirty="0" smtClean="0">
                <a:solidFill>
                  <a:srgbClr val="FF0000"/>
                </a:solidFill>
                <a:effectLst/>
              </a:rPr>
              <a:t>Acciaierie </a:t>
            </a:r>
            <a:r>
              <a:rPr lang="it-IT" sz="2200" i="1" u="sng" dirty="0">
                <a:solidFill>
                  <a:srgbClr val="FF0000"/>
                </a:solidFill>
                <a:effectLst/>
              </a:rPr>
              <a:t>San Michele</a:t>
            </a:r>
            <a:r>
              <a:rPr lang="it-IT" sz="2200" dirty="0">
                <a:effectLst/>
              </a:rPr>
              <a:t>; n. 30 del 24.2.1971, </a:t>
            </a:r>
            <a:r>
              <a:rPr lang="it-IT" sz="2200" i="1" u="sng" dirty="0">
                <a:solidFill>
                  <a:srgbClr val="FF0000"/>
                </a:solidFill>
                <a:effectLst/>
              </a:rPr>
              <a:t>Procedimento penale a carico di Gualtieri </a:t>
            </a:r>
            <a:r>
              <a:rPr lang="it-IT" sz="2200" i="1" u="sng" dirty="0" smtClean="0">
                <a:solidFill>
                  <a:srgbClr val="FF0000"/>
                </a:solidFill>
                <a:effectLst/>
              </a:rPr>
              <a:t>Ferdinando</a:t>
            </a:r>
            <a:r>
              <a:rPr lang="it-IT" sz="2200" dirty="0" smtClean="0">
                <a:effectLst/>
              </a:rPr>
              <a:t>) o </a:t>
            </a:r>
          </a:p>
          <a:p>
            <a:r>
              <a:rPr lang="it-IT" sz="2200" dirty="0" smtClean="0">
                <a:effectLst/>
              </a:rPr>
              <a:t>b) su un’interpretazione «costituzionalmente orientata» del sistema </a:t>
            </a:r>
            <a:r>
              <a:rPr lang="it-IT" sz="2200" dirty="0">
                <a:effectLst/>
              </a:rPr>
              <a:t>convenzionale (n. 113 del 2011, </a:t>
            </a:r>
            <a:r>
              <a:rPr lang="it-IT" sz="2200" i="1" u="sng" dirty="0" smtClean="0">
                <a:solidFill>
                  <a:srgbClr val="FF0000"/>
                </a:solidFill>
                <a:effectLst/>
              </a:rPr>
              <a:t>Procedimento </a:t>
            </a:r>
            <a:r>
              <a:rPr lang="it-IT" sz="2200" i="1" u="sng" dirty="0">
                <a:solidFill>
                  <a:srgbClr val="FF0000"/>
                </a:solidFill>
                <a:effectLst/>
              </a:rPr>
              <a:t>penale a carico di D.P. (caso Dorigo</a:t>
            </a:r>
            <a:r>
              <a:rPr lang="it-IT" sz="2200" i="1" u="sng" dirty="0" smtClean="0">
                <a:solidFill>
                  <a:srgbClr val="FF0000"/>
                </a:solidFill>
                <a:effectLst/>
              </a:rPr>
              <a:t>)</a:t>
            </a:r>
            <a:r>
              <a:rPr lang="it-IT" sz="2200" dirty="0" smtClean="0">
                <a:effectLst/>
              </a:rPr>
              <a:t>, revisione del giudicato in caso di processo penale «non equo»)</a:t>
            </a:r>
          </a:p>
          <a:p>
            <a:r>
              <a:rPr lang="it-IT" sz="2200" dirty="0" smtClean="0">
                <a:effectLst/>
              </a:rPr>
              <a:t>La posizione della Corte è ben riassunta </a:t>
            </a:r>
            <a:r>
              <a:rPr lang="it-IT" sz="2200" dirty="0">
                <a:effectLst/>
              </a:rPr>
              <a:t>nella sentenza Corte </a:t>
            </a:r>
            <a:r>
              <a:rPr lang="it-IT" sz="2200" dirty="0" err="1">
                <a:effectLst/>
              </a:rPr>
              <a:t>cost</a:t>
            </a:r>
            <a:r>
              <a:rPr lang="it-IT" sz="2200" dirty="0">
                <a:effectLst/>
              </a:rPr>
              <a:t>. n. 73 del 2001, </a:t>
            </a:r>
            <a:r>
              <a:rPr lang="it-IT" sz="2200" i="1" u="sng" dirty="0">
                <a:solidFill>
                  <a:srgbClr val="FF0000"/>
                </a:solidFill>
                <a:effectLst/>
              </a:rPr>
              <a:t>Silvia </a:t>
            </a:r>
            <a:r>
              <a:rPr lang="it-IT" sz="2200" i="1" u="sng" dirty="0" err="1" smtClean="0">
                <a:solidFill>
                  <a:srgbClr val="FF0000"/>
                </a:solidFill>
                <a:effectLst/>
              </a:rPr>
              <a:t>Baraldini</a:t>
            </a:r>
            <a:r>
              <a:rPr lang="it-IT" sz="2200" dirty="0" smtClean="0">
                <a:effectLst/>
              </a:rPr>
              <a:t>.</a:t>
            </a:r>
          </a:p>
          <a:p>
            <a:r>
              <a:rPr lang="it-IT" sz="2200" dirty="0" smtClean="0">
                <a:effectLst/>
              </a:rPr>
              <a:t>La fattispecie. Il </a:t>
            </a:r>
            <a:r>
              <a:rPr lang="it-IT" sz="2200" dirty="0">
                <a:effectLst/>
              </a:rPr>
              <a:t>giudice rimettente dubita della costituzionalità della legge di esecuzione della Convenzione del Consiglio d’Europa </a:t>
            </a:r>
            <a:r>
              <a:rPr lang="it-IT" sz="2200" i="1" dirty="0">
                <a:effectLst/>
              </a:rPr>
              <a:t>sul trasferimento delle persone condannate</a:t>
            </a:r>
            <a:r>
              <a:rPr lang="it-IT" sz="2200" dirty="0">
                <a:effectLst/>
              </a:rPr>
              <a:t> (</a:t>
            </a:r>
            <a:r>
              <a:rPr lang="it-IT" sz="2200" i="1" dirty="0">
                <a:effectLst/>
              </a:rPr>
              <a:t>Convention on the Transfer of </a:t>
            </a:r>
            <a:r>
              <a:rPr lang="it-IT" sz="2200" i="1" dirty="0" err="1">
                <a:effectLst/>
              </a:rPr>
              <a:t>Sentenced</a:t>
            </a:r>
            <a:r>
              <a:rPr lang="it-IT" sz="2200" i="1" dirty="0">
                <a:effectLst/>
              </a:rPr>
              <a:t> </a:t>
            </a:r>
            <a:r>
              <a:rPr lang="it-IT" sz="2200" i="1" dirty="0" err="1">
                <a:effectLst/>
              </a:rPr>
              <a:t>Persons</a:t>
            </a:r>
            <a:r>
              <a:rPr lang="it-IT" sz="2200" dirty="0">
                <a:effectLst/>
              </a:rPr>
              <a:t>, Strasbourg, 21.3.1983), che vincola l’Italia e gli Stati Uniti, nella parte in cui inibisce l’operatività dei diritti fondamentali della persona sottoposta a trattamento penitenziario. Il diritto primario, in conformità al diritto costituzionale (art. 2, 3 (1), 25 (2), 27 (3), 32 (1)), sancisce infatti </a:t>
            </a:r>
            <a:r>
              <a:rPr lang="it-IT" sz="2200" i="1" dirty="0">
                <a:solidFill>
                  <a:srgbClr val="FF0000"/>
                </a:solidFill>
                <a:effectLst/>
              </a:rPr>
              <a:t>l’obbligo d’interruzione del trattamento penitenziario del detenuto in caso di gravi problemi di salute</a:t>
            </a:r>
            <a:r>
              <a:rPr lang="it-IT" sz="2200" dirty="0">
                <a:effectLst/>
              </a:rPr>
              <a:t> (art. 147 codice penale). </a:t>
            </a:r>
            <a:r>
              <a:rPr lang="it-IT" sz="2200" dirty="0" smtClean="0">
                <a:effectLst/>
              </a:rPr>
              <a:t># Per </a:t>
            </a:r>
            <a:r>
              <a:rPr lang="it-IT" sz="2200" dirty="0">
                <a:effectLst/>
              </a:rPr>
              <a:t>contro, secondo il giudice rimettente, la Convenzione di Strasburgo, e l’</a:t>
            </a:r>
            <a:r>
              <a:rPr lang="it-IT" sz="2200" i="1" dirty="0">
                <a:effectLst/>
              </a:rPr>
              <a:t>accordo bilaterale applicativo</a:t>
            </a:r>
            <a:r>
              <a:rPr lang="it-IT" sz="2200" dirty="0">
                <a:effectLst/>
              </a:rPr>
              <a:t> concluso fra Italia e Stati Uniti, stabilirebbero dei modi d’esecuzione in Italia della pena detentiva, comminata (negli Stati Uniti) alla S.B., che non ammetterebbero la “deroga” della scarcerazione per gravi motivi di salute. </a:t>
            </a:r>
            <a:endParaRPr lang="it-IT" sz="2200" dirty="0" smtClean="0">
              <a:effectLst/>
            </a:endParaRPr>
          </a:p>
          <a:p>
            <a:r>
              <a:rPr lang="it-IT" sz="2200" dirty="0">
                <a:effectLst/>
              </a:rPr>
              <a:t>La Corte costituzionale ritiene la questione infondata sul piano interpretativo: </a:t>
            </a:r>
            <a:r>
              <a:rPr lang="it-IT" sz="2200" i="1" dirty="0">
                <a:effectLst/>
              </a:rPr>
              <a:t>la Convenzione (e la legge che l’esegue) non reca alcun vulnus alle garanzie costituzionali fondamentali</a:t>
            </a:r>
            <a:r>
              <a:rPr lang="it-IT" sz="2200" dirty="0">
                <a:effectLst/>
              </a:rPr>
              <a:t>. Essa assoggetta l’esecuzione della pena </a:t>
            </a:r>
            <a:r>
              <a:rPr lang="it-IT" sz="2200" i="1" dirty="0">
                <a:effectLst/>
              </a:rPr>
              <a:t>alle norme dell’ordinamento dell’esecuzione</a:t>
            </a:r>
            <a:r>
              <a:rPr lang="it-IT" sz="2200" dirty="0">
                <a:effectLst/>
              </a:rPr>
              <a:t>. Pertanto non si configura il presupposto conflitto fra le norme della Convenzione e i diritti riconosciuti ai detenuti dal nostro ordinamento penitenziario (diritti che hanno garanzia costituzionale). La Corte esclude dunque sul piano interpretativo il darsi del conflitto fra diritto convenzionale e diritto interno</a:t>
            </a:r>
            <a:r>
              <a:rPr lang="it-IT" sz="2200" dirty="0" smtClean="0">
                <a:effectLst/>
              </a:rPr>
              <a:t>.</a:t>
            </a:r>
            <a:endParaRPr lang="it-IT" sz="2200" dirty="0" smtClean="0">
              <a:effectLst/>
            </a:endParaRPr>
          </a:p>
          <a:p>
            <a:endParaRPr lang="it-IT" dirty="0">
              <a:effectLst/>
            </a:endParaRPr>
          </a:p>
          <a:p>
            <a:endParaRPr lang="it-IT" dirty="0"/>
          </a:p>
        </p:txBody>
      </p:sp>
    </p:spTree>
    <p:extLst>
      <p:ext uri="{BB962C8B-B14F-4D97-AF65-F5344CB8AC3E}">
        <p14:creationId xmlns:p14="http://schemas.microsoft.com/office/powerpoint/2010/main" val="1952067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«parametro costituzionale» applicato dalla Corte</a:t>
            </a:r>
            <a:endParaRPr lang="it-IT" dirty="0"/>
          </a:p>
        </p:txBody>
      </p:sp>
      <p:sp>
        <p:nvSpPr>
          <p:cNvPr id="3" name="Segnaposto contenuto 2"/>
          <p:cNvSpPr>
            <a:spLocks noGrp="1"/>
          </p:cNvSpPr>
          <p:nvPr>
            <p:ph idx="1"/>
          </p:nvPr>
        </p:nvSpPr>
        <p:spPr/>
        <p:txBody>
          <a:bodyPr>
            <a:noAutofit/>
          </a:bodyPr>
          <a:lstStyle/>
          <a:p>
            <a:r>
              <a:rPr lang="it-IT" sz="1400" dirty="0" smtClean="0"/>
              <a:t>La </a:t>
            </a:r>
            <a:r>
              <a:rPr lang="it-IT" sz="1400" dirty="0" smtClean="0"/>
              <a:t>Corte ha affermato, in termini generali: «</a:t>
            </a:r>
            <a:r>
              <a:rPr lang="it-IT" sz="1400" i="1" dirty="0">
                <a:solidFill>
                  <a:srgbClr val="FF0000"/>
                </a:solidFill>
                <a:effectLst/>
              </a:rPr>
              <a:t>L’orientamento di apertura dell’ordinamento italiano nei confronti sia delle norme del diritto internazionale generalmente riconosciute, sia delle norme internazionali convenzionali incontra i limiti necessari a garantirne l’identità</a:t>
            </a:r>
            <a:r>
              <a:rPr lang="it-IT" sz="1400" dirty="0">
                <a:effectLst/>
              </a:rPr>
              <a:t> e quindi, innanzitutto, </a:t>
            </a:r>
            <a:r>
              <a:rPr lang="it-IT" sz="1400" dirty="0">
                <a:solidFill>
                  <a:srgbClr val="FF0000"/>
                </a:solidFill>
                <a:effectLst/>
              </a:rPr>
              <a:t>i limiti derivanti dalla Costituzione</a:t>
            </a:r>
            <a:r>
              <a:rPr lang="it-IT" sz="1400" dirty="0">
                <a:effectLst/>
              </a:rPr>
              <a:t>. Ciò vale perfino nei casi in cui la Costituzione stessa offre all’adattamento al diritto internazionale uno </a:t>
            </a:r>
            <a:r>
              <a:rPr lang="it-IT" sz="1400" i="1" dirty="0">
                <a:effectLst/>
              </a:rPr>
              <a:t>specifico fondamento, idoneo a conferire alle norme introdotte nell’ordinamento italiano un particolare valore giuridico</a:t>
            </a:r>
            <a:r>
              <a:rPr lang="it-IT" sz="1400" dirty="0">
                <a:effectLst/>
              </a:rPr>
              <a:t>. </a:t>
            </a:r>
            <a:r>
              <a:rPr lang="it-IT" sz="1400" dirty="0" smtClean="0">
                <a:effectLst/>
              </a:rPr>
              <a:t># I </a:t>
            </a:r>
            <a:r>
              <a:rPr lang="it-IT" sz="1400" dirty="0">
                <a:effectLst/>
              </a:rPr>
              <a:t>«principi fondamentali dell’ordinamento costituzionale» e i «diritti inalienabili della persona» costituiscono infatti </a:t>
            </a:r>
            <a:r>
              <a:rPr lang="it-IT" sz="1400" i="1" dirty="0">
                <a:effectLst/>
              </a:rPr>
              <a:t>limite all’ingresso tanto delle norme internazionali generalmente riconosciute alle quali l’ordinamento giuridico italiano</a:t>
            </a:r>
            <a:r>
              <a:rPr lang="it-IT" sz="1400" dirty="0">
                <a:effectLst/>
              </a:rPr>
              <a:t> «si conforma» secondo l’art. 10, primo comma, della Costituzione (sentenza n. 48 del 1979); </a:t>
            </a:r>
            <a:r>
              <a:rPr lang="it-IT" sz="1400" i="1" dirty="0">
                <a:effectLst/>
              </a:rPr>
              <a:t>quanto delle norme contenute in trattati istitutivi di organizzazioni internazionali aventi gli scopi indicati dall’art. 11 della Costituzione o derivanti da tali </a:t>
            </a:r>
            <a:r>
              <a:rPr lang="it-IT" sz="1400" i="1" dirty="0" smtClean="0">
                <a:effectLst/>
              </a:rPr>
              <a:t>organizzazioni</a:t>
            </a:r>
            <a:r>
              <a:rPr lang="it-IT" sz="1400" dirty="0" smtClean="0">
                <a:effectLst/>
              </a:rPr>
              <a:t>. </a:t>
            </a:r>
            <a:r>
              <a:rPr lang="it-IT" sz="1400" dirty="0">
                <a:effectLst/>
              </a:rPr>
              <a:t>E anche le norme bilaterali con le quali lo Stato e la Chiesa cattolica regolano i loro rapporti, secondo l’art. 7, secondo comma, della Costituzione, incontrano, quali ostacoli al loro ingresso nell’ordinamento italiano, i «principi supremi dell’ordinamento costituzionale dello Stato</a:t>
            </a:r>
            <a:r>
              <a:rPr lang="it-IT" sz="1400" dirty="0" smtClean="0">
                <a:effectLst/>
              </a:rPr>
              <a:t>». </a:t>
            </a:r>
            <a:endParaRPr lang="it-IT" sz="1400" dirty="0" smtClean="0">
              <a:effectLst/>
            </a:endParaRPr>
          </a:p>
          <a:p>
            <a:r>
              <a:rPr lang="it-IT" sz="1400" dirty="0" smtClean="0">
                <a:effectLst/>
              </a:rPr>
              <a:t>Le </a:t>
            </a:r>
            <a:r>
              <a:rPr lang="it-IT" sz="1400" dirty="0">
                <a:effectLst/>
              </a:rPr>
              <a:t>norme di diritto internazionale pattizio prive di un particolare fondamento costituzionale assumono invece nell'ordinamento nazionale il valore conferito loro dalla forza dell'atto che ne dà </a:t>
            </a:r>
            <a:r>
              <a:rPr lang="it-IT" sz="1400" dirty="0" smtClean="0">
                <a:effectLst/>
              </a:rPr>
              <a:t>esecuzione. </a:t>
            </a:r>
            <a:r>
              <a:rPr lang="it-IT" sz="1400" dirty="0">
                <a:effectLst/>
              </a:rPr>
              <a:t>Quando tale esecuzione è disposta con legge</a:t>
            </a:r>
            <a:r>
              <a:rPr lang="it-IT" sz="1400" dirty="0">
                <a:solidFill>
                  <a:schemeClr val="tx1"/>
                </a:solidFill>
                <a:effectLst/>
              </a:rPr>
              <a:t>,</a:t>
            </a:r>
            <a:r>
              <a:rPr lang="it-IT" sz="1400" dirty="0">
                <a:solidFill>
                  <a:srgbClr val="FF0000"/>
                </a:solidFill>
                <a:effectLst/>
              </a:rPr>
              <a:t> il limite costituzionale vale nella sua interezza, alla stessa stregua di quanto accade con riguardo a ogni altra legge</a:t>
            </a:r>
            <a:r>
              <a:rPr lang="it-IT" sz="1400" dirty="0">
                <a:effectLst/>
              </a:rPr>
              <a:t>. Sottoponendo a controllo di costituzionalità la legge di esecuzione del trattato, è possibile valutare la conformità alla Costituzione di quest'ultimo </a:t>
            </a:r>
            <a:r>
              <a:rPr lang="it-IT" sz="1400" dirty="0" smtClean="0">
                <a:effectLst/>
              </a:rPr>
              <a:t>e </a:t>
            </a:r>
            <a:r>
              <a:rPr lang="it-IT" sz="1400" dirty="0">
                <a:solidFill>
                  <a:srgbClr val="FF0000"/>
                </a:solidFill>
                <a:effectLst/>
              </a:rPr>
              <a:t>addivenire eventualmente alla dichiarazione d’incostituzionalità della legge di esecuzione</a:t>
            </a:r>
            <a:r>
              <a:rPr lang="it-IT" sz="1400" dirty="0">
                <a:effectLst/>
              </a:rPr>
              <a:t>, qualora essa immetta, e nella parte in cui immette, nell’ordinamento norme incompatibili con la </a:t>
            </a:r>
            <a:r>
              <a:rPr lang="it-IT" sz="1400" dirty="0" smtClean="0">
                <a:effectLst/>
              </a:rPr>
              <a:t>Costituzione» </a:t>
            </a:r>
            <a:r>
              <a:rPr lang="it-IT" sz="1400" dirty="0">
                <a:effectLst/>
              </a:rPr>
              <a:t>(Corte </a:t>
            </a:r>
            <a:r>
              <a:rPr lang="it-IT" sz="1400" dirty="0" err="1">
                <a:effectLst/>
              </a:rPr>
              <a:t>cost</a:t>
            </a:r>
            <a:r>
              <a:rPr lang="it-IT" sz="1400" dirty="0">
                <a:effectLst/>
              </a:rPr>
              <a:t>. n. 73 del 2001, </a:t>
            </a:r>
            <a:r>
              <a:rPr lang="it-IT" sz="1400" i="1" u="sng" dirty="0">
                <a:solidFill>
                  <a:srgbClr val="FF0000"/>
                </a:solidFill>
                <a:effectLst/>
              </a:rPr>
              <a:t>Silvia </a:t>
            </a:r>
            <a:r>
              <a:rPr lang="it-IT" sz="1400" i="1" u="sng" dirty="0" err="1">
                <a:solidFill>
                  <a:srgbClr val="FF0000"/>
                </a:solidFill>
                <a:effectLst/>
              </a:rPr>
              <a:t>Baraldini</a:t>
            </a:r>
            <a:r>
              <a:rPr lang="it-IT" sz="1400" dirty="0">
                <a:effectLst/>
              </a:rPr>
              <a:t>, punto 3.1 del considerato in diritto)</a:t>
            </a:r>
            <a:endParaRPr lang="it-IT" sz="1400" dirty="0"/>
          </a:p>
        </p:txBody>
      </p:sp>
    </p:spTree>
    <p:extLst>
      <p:ext uri="{BB962C8B-B14F-4D97-AF65-F5344CB8AC3E}">
        <p14:creationId xmlns:p14="http://schemas.microsoft.com/office/powerpoint/2010/main" val="262070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test di compatibilità costituzionale: trattati di estradizione e «diritto alla vita»</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effectLst/>
              </a:rPr>
              <a:t>Corte </a:t>
            </a:r>
            <a:r>
              <a:rPr lang="it-IT" dirty="0">
                <a:effectLst/>
              </a:rPr>
              <a:t>costituzionale, n. 223 del 1996, </a:t>
            </a:r>
            <a:r>
              <a:rPr lang="it-IT" i="1" u="sng" dirty="0">
                <a:solidFill>
                  <a:srgbClr val="FF0000"/>
                </a:solidFill>
                <a:effectLst/>
              </a:rPr>
              <a:t>Venezia</a:t>
            </a:r>
            <a:r>
              <a:rPr lang="it-IT" dirty="0">
                <a:effectLst/>
              </a:rPr>
              <a:t>. </a:t>
            </a:r>
            <a:r>
              <a:rPr lang="it-IT" dirty="0" smtClean="0">
                <a:effectLst/>
              </a:rPr>
              <a:t>La </a:t>
            </a:r>
            <a:r>
              <a:rPr lang="it-IT" dirty="0">
                <a:effectLst/>
              </a:rPr>
              <a:t>Corte è investita di un’ipotesi di contrasto fra l’art. 27.4 </a:t>
            </a:r>
            <a:r>
              <a:rPr lang="it-IT" dirty="0" err="1">
                <a:effectLst/>
              </a:rPr>
              <a:t>Cost</a:t>
            </a:r>
            <a:r>
              <a:rPr lang="it-IT" dirty="0">
                <a:effectLst/>
              </a:rPr>
              <a:t> (‘Non è ammessa la pena di morte’) e 2 </a:t>
            </a:r>
            <a:r>
              <a:rPr lang="it-IT" dirty="0" err="1">
                <a:effectLst/>
              </a:rPr>
              <a:t>Cost</a:t>
            </a:r>
            <a:r>
              <a:rPr lang="it-IT" dirty="0">
                <a:effectLst/>
              </a:rPr>
              <a:t>. (Riconoscimento e garanzia dei diritti fondamentali dell’uomo da parte dell’ordinamento italiano) e le norme del codice di procedura penale (art. 698.2) in collegamento con la legge di esecuzione dell’art. IX del Trattato di estradizione fra Italia e USA del 13.10.1983. </a:t>
            </a:r>
            <a:r>
              <a:rPr lang="it-IT" dirty="0" smtClean="0">
                <a:effectLst/>
              </a:rPr>
              <a:t>Quest'ultimo </a:t>
            </a:r>
            <a:r>
              <a:rPr lang="it-IT" dirty="0">
                <a:effectLst/>
              </a:rPr>
              <a:t>prevede l’obbligo di concedere l’estradizione verso gli Stati Uniti </a:t>
            </a:r>
            <a:r>
              <a:rPr lang="it-IT" i="1" dirty="0">
                <a:effectLst/>
              </a:rPr>
              <a:t>anche</a:t>
            </a:r>
            <a:r>
              <a:rPr lang="it-IT" dirty="0">
                <a:effectLst/>
              </a:rPr>
              <a:t> per i reati per i quali il paese richiedente applica la pena di morte, </a:t>
            </a:r>
            <a:r>
              <a:rPr lang="it-IT" i="1" dirty="0">
                <a:effectLst/>
              </a:rPr>
              <a:t>a condizione tuttavia che → il paese richiedente </a:t>
            </a:r>
            <a:r>
              <a:rPr lang="it-IT" i="1" u="sng" dirty="0">
                <a:effectLst/>
              </a:rPr>
              <a:t>fornisca “garanzie, ritenute sufficienti dalla Parte richiesta”</a:t>
            </a:r>
            <a:r>
              <a:rPr lang="it-IT" dirty="0">
                <a:effectLst/>
              </a:rPr>
              <a:t> (l'Italia) di non infliggere la pena capitale, o se inflitta, di non farla eseguire</a:t>
            </a:r>
            <a:r>
              <a:rPr lang="it-IT" dirty="0" smtClean="0">
                <a:effectLst/>
              </a:rPr>
              <a:t>. # La </a:t>
            </a:r>
            <a:r>
              <a:rPr lang="it-IT" dirty="0">
                <a:effectLst/>
              </a:rPr>
              <a:t>questione è sollevata dal </a:t>
            </a:r>
            <a:r>
              <a:rPr lang="it-IT" u="sng" dirty="0">
                <a:effectLst/>
              </a:rPr>
              <a:t>TAR Lazio</a:t>
            </a:r>
            <a:r>
              <a:rPr lang="it-IT" dirty="0">
                <a:effectLst/>
              </a:rPr>
              <a:t>, adito per l’annullamento (previa sospensiva) del </a:t>
            </a:r>
            <a:r>
              <a:rPr lang="it-IT" u="sng" dirty="0">
                <a:effectLst/>
              </a:rPr>
              <a:t>decreto</a:t>
            </a:r>
            <a:r>
              <a:rPr lang="it-IT" dirty="0">
                <a:effectLst/>
              </a:rPr>
              <a:t> del Ministro di grazia e giustizia del 14 dicembre 1995, con cui si concede al Governo degli Stati Uniti l'estradizione del cittadino italiano Pietro Venezia, raggiunto da provvedimento restrittivo emesso il 30 dicembre 1993 dal giudice della contea di </a:t>
            </a:r>
            <a:r>
              <a:rPr lang="it-IT" dirty="0" err="1">
                <a:effectLst/>
              </a:rPr>
              <a:t>Dade</a:t>
            </a:r>
            <a:r>
              <a:rPr lang="it-IT" dirty="0">
                <a:effectLst/>
              </a:rPr>
              <a:t> (Florida) </a:t>
            </a:r>
            <a:r>
              <a:rPr lang="it-IT" u="sng" dirty="0">
                <a:effectLst/>
              </a:rPr>
              <a:t>con l'imputazione di omicidio di primo grado</a:t>
            </a:r>
            <a:r>
              <a:rPr lang="it-IT" dirty="0">
                <a:effectLst/>
              </a:rPr>
              <a:t>. Dinanzi al TAR Pietro Venezia sosteneva l'illegittimità del decreto ministeriale </a:t>
            </a:r>
            <a:r>
              <a:rPr lang="it-IT" u="sng" dirty="0">
                <a:effectLst/>
              </a:rPr>
              <a:t>per l'incostituzionalità sia dell'art. 698, secondo comma, del codice di procedura penale</a:t>
            </a:r>
            <a:r>
              <a:rPr lang="it-IT" dirty="0">
                <a:effectLst/>
              </a:rPr>
              <a:t>, </a:t>
            </a:r>
            <a:r>
              <a:rPr lang="it-IT" u="sng" dirty="0">
                <a:effectLst/>
              </a:rPr>
              <a:t>sia della legge 26 maggio 1984, n. 225</a:t>
            </a:r>
            <a:r>
              <a:rPr lang="it-IT" dirty="0">
                <a:effectLst/>
              </a:rPr>
              <a:t> (Ratifica ed esecuzione del trattato di estradizione tra il Governo della Repubblica italiana ed il Governo degli Stati Uniti d'America, firmato a Roma il 13 ottobre 1983), nella parte in cui </a:t>
            </a:r>
            <a:r>
              <a:rPr lang="it-IT" u="sng" dirty="0">
                <a:effectLst/>
              </a:rPr>
              <a:t>ratifica e dà esecuzione all'art. IX del trattato stesso</a:t>
            </a:r>
            <a:r>
              <a:rPr lang="it-IT" dirty="0">
                <a:effectLst/>
              </a:rPr>
              <a:t>. </a:t>
            </a:r>
          </a:p>
          <a:p>
            <a:r>
              <a:rPr lang="it-IT" dirty="0">
                <a:effectLst/>
              </a:rPr>
              <a:t>Il Presidente del Consiglio dei ministri (per l’avvocatura dello Stato) sostiene la compatibilità della normativa impugnata, riferendosi alla garanzia dei trattati e alla fondamentale forma di collaborazione fra stati costituita dall’estradizione; e distingue il precedente del 1979 relativo a una questione diversa (estradizione senza nessuna garanzia o modulazione a tutela dell’imputato o del condannato): «L'art. 27, quarto comma, della Costituzione, non si può leggere, infatti, al di fuori del sistema, ma deve coordinarsi sia con l'art. 26 - pertinente nella sua specificità - sia con gli artt. 10 e 11, </a:t>
            </a:r>
            <a:r>
              <a:rPr lang="it-IT" i="1" dirty="0">
                <a:effectLst/>
              </a:rPr>
              <a:t>che conferiscono rango costituzionale ai principi di diritto internazionale generalmente riconosciuti, fra cui l'antico e consolidato </a:t>
            </a:r>
            <a:r>
              <a:rPr lang="it-IT" i="1" dirty="0" err="1">
                <a:effectLst/>
              </a:rPr>
              <a:t>pacta</a:t>
            </a:r>
            <a:r>
              <a:rPr lang="it-IT" i="1" dirty="0">
                <a:effectLst/>
              </a:rPr>
              <a:t> </a:t>
            </a:r>
            <a:r>
              <a:rPr lang="it-IT" i="1" dirty="0" err="1">
                <a:effectLst/>
              </a:rPr>
              <a:t>sunt</a:t>
            </a:r>
            <a:r>
              <a:rPr lang="it-IT" i="1" dirty="0">
                <a:effectLst/>
              </a:rPr>
              <a:t> </a:t>
            </a:r>
            <a:r>
              <a:rPr lang="it-IT" i="1" dirty="0" err="1">
                <a:effectLst/>
              </a:rPr>
              <a:t>servanda</a:t>
            </a:r>
            <a:r>
              <a:rPr lang="it-IT" dirty="0">
                <a:effectLst/>
              </a:rPr>
              <a:t>. Il divieto della pena di morte non può quindi porre in crisi quella </a:t>
            </a:r>
            <a:r>
              <a:rPr lang="it-IT" i="1" dirty="0">
                <a:effectLst/>
              </a:rPr>
              <a:t>fondamentale forma di collaborazione giudiziaria internazionale che si attua mediante l'estradizione</a:t>
            </a:r>
            <a:r>
              <a:rPr lang="it-IT" dirty="0">
                <a:effectLst/>
              </a:rPr>
              <a:t>. Significativamente, l'art. 26 della Costituzione consente l'estradizione del cittadino ove sia espressamente prevista dalle convenzioni internazionali, escludendola per i reati politici» (punto 3.1 parte in fatto).</a:t>
            </a:r>
          </a:p>
          <a:p>
            <a:r>
              <a:rPr lang="it-IT" dirty="0">
                <a:effectLst/>
              </a:rPr>
              <a:t>La Corte accoglie. Secondo la Corte il diritto alla vita è coperto da una </a:t>
            </a:r>
            <a:r>
              <a:rPr lang="it-IT" dirty="0" smtClean="0">
                <a:effectLst/>
              </a:rPr>
              <a:t>«garanzia </a:t>
            </a:r>
            <a:r>
              <a:rPr lang="it-IT" dirty="0">
                <a:effectLst/>
              </a:rPr>
              <a:t>costituzionale </a:t>
            </a:r>
            <a:r>
              <a:rPr lang="it-IT" dirty="0" smtClean="0">
                <a:effectLst/>
              </a:rPr>
              <a:t>assoluta». </a:t>
            </a:r>
            <a:endParaRPr lang="it-IT" dirty="0">
              <a:effectLst/>
            </a:endParaRPr>
          </a:p>
        </p:txBody>
      </p:sp>
    </p:spTree>
    <p:extLst>
      <p:ext uri="{BB962C8B-B14F-4D97-AF65-F5344CB8AC3E}">
        <p14:creationId xmlns:p14="http://schemas.microsoft.com/office/powerpoint/2010/main" val="832055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caso Venezia</a:t>
            </a:r>
            <a:endParaRPr lang="it-IT" dirty="0"/>
          </a:p>
        </p:txBody>
      </p:sp>
      <p:sp>
        <p:nvSpPr>
          <p:cNvPr id="3" name="Segnaposto contenuto 2"/>
          <p:cNvSpPr>
            <a:spLocks noGrp="1"/>
          </p:cNvSpPr>
          <p:nvPr>
            <p:ph idx="1"/>
          </p:nvPr>
        </p:nvSpPr>
        <p:spPr/>
        <p:txBody>
          <a:bodyPr>
            <a:normAutofit fontScale="70000" lnSpcReduction="20000"/>
          </a:bodyPr>
          <a:lstStyle/>
          <a:p>
            <a:r>
              <a:rPr lang="it-IT" dirty="0">
                <a:effectLst/>
              </a:rPr>
              <a:t>In termini di principio: «Il divieto della pena di morte ha un rilievo del tutto particolare - al pari di quello delle pene contrarie al senso di umanità - nella prima parte della Carta costituzionale. Introdotto dal quarto comma dell'art. 27, sottende un principio "che in molti sensi può dirsi italiano" - sono parole tratte dalla relazione della Commissione dell'Assemblea costituente al progetto di Costituzione, nella parte dedicata ai rapporti civili - principio che "ribadito nelle fasi e nei regimi di libertà del nostro Paese, è stato rimosso nei periodi di reazione e di violenza", configurandosi nel sistema costituzionale quale proiezione della garanzia accordata al bene fondamentale della vita, che è il primo dei diritti inviolabili dell'uomo riconosciuti dall'art. 2. L'assolutezza di tale garanzia costituzionale incide sull'esercizio delle potestà attribuite a tutti i soggetti pubblici dell'ordinamento repubblicano, e nella specie su quelle potestà attraverso cui si realizza la cooperazione internazionale ai fini della mutua assistenza giudiziaria. Sì che </a:t>
            </a:r>
            <a:r>
              <a:rPr lang="it-IT" dirty="0">
                <a:solidFill>
                  <a:srgbClr val="FF0000"/>
                </a:solidFill>
                <a:effectLst/>
              </a:rPr>
              <a:t>l'art. 27, quarto comma, letto alla luce dell'art. 2 della Costituzione, si pone quale essenziale parametro di valutazione della legittimità costituzionale della norma generale sulla concessione dell'estradizione</a:t>
            </a:r>
            <a:r>
              <a:rPr lang="it-IT" dirty="0">
                <a:effectLst/>
              </a:rPr>
              <a:t> (art. 698, secondo comma, del codice di procedura penale), e delle </a:t>
            </a:r>
            <a:r>
              <a:rPr lang="it-IT" dirty="0">
                <a:solidFill>
                  <a:srgbClr val="FF0000"/>
                </a:solidFill>
                <a:effectLst/>
              </a:rPr>
              <a:t>leggi che danno esecuzione a trattati internazionali di estradizione e di assistenza giudiziaria» (punto 4 parte in diritto).</a:t>
            </a:r>
          </a:p>
          <a:p>
            <a:r>
              <a:rPr lang="it-IT" dirty="0">
                <a:effectLst/>
              </a:rPr>
              <a:t>Ancora: «Il punto che qui rileva </a:t>
            </a:r>
            <a:r>
              <a:rPr lang="it-IT" i="1" dirty="0">
                <a:solidFill>
                  <a:srgbClr val="FF0000"/>
                </a:solidFill>
                <a:effectLst/>
              </a:rPr>
              <a:t>non è quello dei rimedi contenuti nell'ordinamento straniero, bensì l'intrinseca inadeguatezza del meccanismo adottato dal codice di procedura penale e dalla legge di esecuzione del trattato in esame rispetto al canone costituzionale</a:t>
            </a:r>
            <a:r>
              <a:rPr lang="it-IT" dirty="0">
                <a:effectLst/>
              </a:rPr>
              <a:t>: l'assolutezza del principio costituzionale richiamato </a:t>
            </a:r>
            <a:r>
              <a:rPr lang="it-IT" i="1" dirty="0">
                <a:solidFill>
                  <a:srgbClr val="FF0000"/>
                </a:solidFill>
                <a:effectLst/>
              </a:rPr>
              <a:t>viene infirmata dalla presenza di una norma che demanda a valutazioni discrezionali, caso per caso</a:t>
            </a:r>
            <a:r>
              <a:rPr lang="it-IT" dirty="0">
                <a:effectLst/>
              </a:rPr>
              <a:t>, il giudizio sul grado di affidabilità e di effettività delle garanzie accordate dal Paese richiedente» (punto 5).</a:t>
            </a:r>
          </a:p>
          <a:p>
            <a:r>
              <a:rPr lang="it-IT" dirty="0">
                <a:effectLst/>
              </a:rPr>
              <a:t>Il duplice vaglio, previsto dall'ordinamento italiano, ad opera dell'autorità amministrativa e di quella giudiziaria, circa la </a:t>
            </a:r>
            <a:r>
              <a:rPr lang="it-IT" dirty="0" smtClean="0">
                <a:effectLst/>
              </a:rPr>
              <a:t>«sufficienza </a:t>
            </a:r>
            <a:r>
              <a:rPr lang="it-IT" dirty="0">
                <a:effectLst/>
              </a:rPr>
              <a:t>delle </a:t>
            </a:r>
            <a:r>
              <a:rPr lang="it-IT" dirty="0" smtClean="0">
                <a:effectLst/>
              </a:rPr>
              <a:t>garanzie», </a:t>
            </a:r>
            <a:r>
              <a:rPr lang="it-IT" dirty="0">
                <a:effectLst/>
              </a:rPr>
              <a:t>è dunque inidoneo a osservare l’elevato standard posto dall’art. 27, par. 4, </a:t>
            </a:r>
            <a:r>
              <a:rPr lang="it-IT" dirty="0" err="1">
                <a:effectLst/>
              </a:rPr>
              <a:t>Cost</a:t>
            </a:r>
            <a:r>
              <a:rPr lang="it-IT" dirty="0">
                <a:effectLst/>
              </a:rPr>
              <a:t>. La valutazione discrezionale del grado di affidabilità; il problema dell’effettività interna (presso la parte richiedente) delle garanzie promesse </a:t>
            </a:r>
            <a:r>
              <a:rPr lang="it-IT" i="1" dirty="0">
                <a:solidFill>
                  <a:srgbClr val="FF0000"/>
                </a:solidFill>
                <a:effectLst/>
              </a:rPr>
              <a:t>risultano in contrasto con la garanzia costituzionale assoluta del diritto alla vita</a:t>
            </a:r>
            <a:r>
              <a:rPr lang="it-IT" dirty="0">
                <a:effectLst/>
              </a:rPr>
              <a:t>. </a:t>
            </a:r>
          </a:p>
        </p:txBody>
      </p:sp>
    </p:spTree>
    <p:extLst>
      <p:ext uri="{BB962C8B-B14F-4D97-AF65-F5344CB8AC3E}">
        <p14:creationId xmlns:p14="http://schemas.microsoft.com/office/powerpoint/2010/main" val="682278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Sinossi: l’adattamento alle fonti internazionali</a:t>
            </a:r>
            <a:endParaRPr lang="it-IT" dirty="0"/>
          </a:p>
        </p:txBody>
      </p:sp>
      <p:sp>
        <p:nvSpPr>
          <p:cNvPr id="3" name="Segnaposto contenuto 2"/>
          <p:cNvSpPr>
            <a:spLocks noGrp="1"/>
          </p:cNvSpPr>
          <p:nvPr>
            <p:ph idx="1"/>
          </p:nvPr>
        </p:nvSpPr>
        <p:spPr/>
        <p:txBody>
          <a:bodyPr>
            <a:normAutofit fontScale="92500"/>
          </a:bodyPr>
          <a:lstStyle/>
          <a:p>
            <a:r>
              <a:rPr lang="it-IT" dirty="0" smtClean="0"/>
              <a:t>La consuetudine internazionale, per il tramite dell’art. 10 (1) Costituzione, a) possiede rango pienamente costituzionale b) ma la sua efficacia interna è tributaria del «funzionamento» della norma sull’adattamento: l’art. 10 (1) </a:t>
            </a:r>
            <a:r>
              <a:rPr lang="it-IT" dirty="0" smtClean="0">
                <a:solidFill>
                  <a:srgbClr val="FF0000"/>
                </a:solidFill>
              </a:rPr>
              <a:t>si chiude</a:t>
            </a:r>
            <a:r>
              <a:rPr lang="it-IT" dirty="0" smtClean="0"/>
              <a:t> in caso di </a:t>
            </a:r>
            <a:r>
              <a:rPr lang="it-IT" dirty="0" smtClean="0">
                <a:solidFill>
                  <a:srgbClr val="FF0000"/>
                </a:solidFill>
              </a:rPr>
              <a:t>conflitto fra consuetudine e i valori fondanti</a:t>
            </a:r>
            <a:r>
              <a:rPr lang="it-IT" dirty="0" smtClean="0"/>
              <a:t> dell’ordinamento costituzionale (principi e diritti fondamentali: art. 2, art. 3, art. 24);</a:t>
            </a:r>
          </a:p>
          <a:p>
            <a:r>
              <a:rPr lang="it-IT" dirty="0" smtClean="0"/>
              <a:t>I trattati internazionali a) godono di forza di legge, integrata da «rimedi» interpretativi (interpretazione conforme, specialità) o da norme di «copertura costituzionale» (specifiche categorie di trattati). L’art. 117 (1) in particolare conferisce  alla CEDU rango super-primario (ma subordinato alla Costituzione)</a:t>
            </a:r>
          </a:p>
          <a:p>
            <a:r>
              <a:rPr lang="it-IT" dirty="0" smtClean="0"/>
              <a:t>b) in ogni caso i trattati non possono ledere i) le norme della Costituzione (CEDU, convenzioni ordinarie) e ii) i principi e i diritti fondamentali della Costituzione: art. 2, art. 24 (Carta ONU)</a:t>
            </a:r>
          </a:p>
          <a:p>
            <a:r>
              <a:rPr lang="it-IT" dirty="0" smtClean="0"/>
              <a:t>c) ove il conflitto è manifesto, la Corte </a:t>
            </a:r>
            <a:r>
              <a:rPr lang="it-IT" dirty="0" smtClean="0">
                <a:solidFill>
                  <a:srgbClr val="FF0000"/>
                </a:solidFill>
              </a:rPr>
              <a:t>invalida</a:t>
            </a:r>
            <a:r>
              <a:rPr lang="it-IT" dirty="0" smtClean="0"/>
              <a:t> la legge di esecuzione, nella parte in cui immette la norma convenzionale incompatibile</a:t>
            </a:r>
            <a:endParaRPr lang="it-IT" dirty="0"/>
          </a:p>
        </p:txBody>
      </p:sp>
    </p:spTree>
    <p:extLst>
      <p:ext uri="{BB962C8B-B14F-4D97-AF65-F5344CB8AC3E}">
        <p14:creationId xmlns:p14="http://schemas.microsoft.com/office/powerpoint/2010/main" val="1386622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Sinossi: giudice nazionale e applicazione delle fonti internazionali</a:t>
            </a:r>
            <a:endParaRPr lang="it-IT" dirty="0"/>
          </a:p>
        </p:txBody>
      </p:sp>
      <p:sp>
        <p:nvSpPr>
          <p:cNvPr id="3" name="Segnaposto contenuto 2"/>
          <p:cNvSpPr>
            <a:spLocks noGrp="1"/>
          </p:cNvSpPr>
          <p:nvPr>
            <p:ph idx="1"/>
          </p:nvPr>
        </p:nvSpPr>
        <p:spPr/>
        <p:txBody>
          <a:bodyPr>
            <a:normAutofit fontScale="85000" lnSpcReduction="20000"/>
          </a:bodyPr>
          <a:lstStyle/>
          <a:p>
            <a:r>
              <a:rPr lang="it-IT" dirty="0"/>
              <a:t>Il </a:t>
            </a:r>
            <a:r>
              <a:rPr lang="it-IT" dirty="0" smtClean="0"/>
              <a:t>ruolo del giudice ordinario nella </a:t>
            </a:r>
            <a:r>
              <a:rPr lang="it-IT" dirty="0"/>
              <a:t>«applicazione giudiziaria» </a:t>
            </a:r>
            <a:r>
              <a:rPr lang="it-IT" dirty="0" smtClean="0"/>
              <a:t>della norma </a:t>
            </a:r>
            <a:r>
              <a:rPr lang="it-IT" dirty="0"/>
              <a:t>internazionale </a:t>
            </a:r>
            <a:r>
              <a:rPr lang="it-IT" dirty="0" smtClean="0"/>
              <a:t>: </a:t>
            </a:r>
          </a:p>
          <a:p>
            <a:r>
              <a:rPr lang="it-IT" dirty="0" smtClean="0"/>
              <a:t>i) individuazione del suo contenuto e della sua eventuale «applicabilità diretta» (natura «self-</a:t>
            </a:r>
            <a:r>
              <a:rPr lang="it-IT" dirty="0" err="1" smtClean="0"/>
              <a:t>executing</a:t>
            </a:r>
            <a:r>
              <a:rPr lang="it-IT" dirty="0" smtClean="0"/>
              <a:t>»: esempio, caso </a:t>
            </a:r>
            <a:r>
              <a:rPr lang="it-IT" i="1" u="sng" dirty="0" smtClean="0">
                <a:solidFill>
                  <a:srgbClr val="FF0000"/>
                </a:solidFill>
              </a:rPr>
              <a:t>Di Lazzaro</a:t>
            </a:r>
            <a:r>
              <a:rPr lang="it-IT" dirty="0" smtClean="0"/>
              <a:t>); </a:t>
            </a:r>
            <a:r>
              <a:rPr lang="it-IT" dirty="0"/>
              <a:t>oppure: </a:t>
            </a:r>
            <a:endParaRPr lang="it-IT" dirty="0" smtClean="0"/>
          </a:p>
          <a:p>
            <a:r>
              <a:rPr lang="it-IT" dirty="0" smtClean="0"/>
              <a:t>ii</a:t>
            </a:r>
            <a:r>
              <a:rPr lang="it-IT" dirty="0"/>
              <a:t>) interpretazione del diritto interno alla luce della norma </a:t>
            </a:r>
            <a:r>
              <a:rPr lang="it-IT" dirty="0" smtClean="0"/>
              <a:t>internazionale</a:t>
            </a:r>
            <a:r>
              <a:rPr lang="it-IT" dirty="0"/>
              <a:t> </a:t>
            </a:r>
            <a:r>
              <a:rPr lang="it-IT" dirty="0" smtClean="0"/>
              <a:t>(«interpretazione conforme»: esempio sentenza n. 10 del 1993, </a:t>
            </a:r>
            <a:r>
              <a:rPr lang="it-IT" i="1" u="sng" dirty="0" err="1" smtClean="0">
                <a:solidFill>
                  <a:srgbClr val="FF0000"/>
                </a:solidFill>
                <a:effectLst/>
              </a:rPr>
              <a:t>Kasim</a:t>
            </a:r>
            <a:r>
              <a:rPr lang="it-IT" dirty="0" smtClean="0"/>
              <a:t>); </a:t>
            </a:r>
          </a:p>
          <a:p>
            <a:r>
              <a:rPr lang="it-IT" dirty="0" smtClean="0"/>
              <a:t>iii) in caso di conflitto (ineliminabile in via interpretativa) con </a:t>
            </a:r>
            <a:r>
              <a:rPr lang="it-IT" dirty="0" smtClean="0"/>
              <a:t>norma </a:t>
            </a:r>
            <a:r>
              <a:rPr lang="it-IT" dirty="0" smtClean="0"/>
              <a:t>interna (fonte di rango primario o costituzionale), deferimento della questione alla Corte costituzionale </a:t>
            </a:r>
            <a:r>
              <a:rPr lang="it-IT" dirty="0"/>
              <a:t>(esempio: </a:t>
            </a:r>
            <a:r>
              <a:rPr lang="it-IT" dirty="0" smtClean="0"/>
              <a:t>sentenze n</a:t>
            </a:r>
            <a:r>
              <a:rPr lang="it-IT" dirty="0"/>
              <a:t>. 315 del </a:t>
            </a:r>
            <a:r>
              <a:rPr lang="it-IT" dirty="0" smtClean="0"/>
              <a:t>2002; </a:t>
            </a:r>
            <a:r>
              <a:rPr lang="it-IT" dirty="0">
                <a:effectLst/>
              </a:rPr>
              <a:t>n. 306 del 2008</a:t>
            </a:r>
            <a:r>
              <a:rPr lang="it-IT" u="sng" dirty="0">
                <a:effectLst/>
              </a:rPr>
              <a:t>, </a:t>
            </a:r>
            <a:r>
              <a:rPr lang="it-IT" i="1" u="sng" dirty="0">
                <a:solidFill>
                  <a:srgbClr val="FF0000"/>
                </a:solidFill>
                <a:effectLst/>
              </a:rPr>
              <a:t>S. T. c. l'Istituto nazionale della previdenza sociale (INPS</a:t>
            </a:r>
            <a:r>
              <a:rPr lang="it-IT" i="1" u="sng" dirty="0" smtClean="0">
                <a:solidFill>
                  <a:srgbClr val="FF0000"/>
                </a:solidFill>
                <a:effectLst/>
              </a:rPr>
              <a:t>)</a:t>
            </a:r>
            <a:r>
              <a:rPr lang="it-IT" dirty="0" smtClean="0">
                <a:effectLst/>
              </a:rPr>
              <a:t>), che</a:t>
            </a:r>
            <a:r>
              <a:rPr lang="it-IT" dirty="0" smtClean="0"/>
              <a:t> </a:t>
            </a:r>
            <a:r>
              <a:rPr lang="it-IT" dirty="0" smtClean="0"/>
              <a:t>assicurerà: </a:t>
            </a:r>
            <a:endParaRPr lang="it-IT" dirty="0" smtClean="0"/>
          </a:p>
          <a:p>
            <a:r>
              <a:rPr lang="it-IT" dirty="0" smtClean="0"/>
              <a:t>a</a:t>
            </a:r>
            <a:r>
              <a:rPr lang="it-IT" dirty="0" smtClean="0"/>
              <a:t>) prevalenza alla consuetudine </a:t>
            </a:r>
            <a:r>
              <a:rPr lang="it-IT" dirty="0" smtClean="0"/>
              <a:t>(art. 10, 1) salvi </a:t>
            </a:r>
            <a:r>
              <a:rPr lang="it-IT" dirty="0" smtClean="0"/>
              <a:t>i principi e i diritti inalienabili della persona (sentenze n. 48 del 1979; 238 del 2014); </a:t>
            </a:r>
            <a:endParaRPr lang="it-IT" dirty="0" smtClean="0"/>
          </a:p>
          <a:p>
            <a:r>
              <a:rPr lang="it-IT" dirty="0" smtClean="0"/>
              <a:t>b</a:t>
            </a:r>
            <a:r>
              <a:rPr lang="it-IT" dirty="0" smtClean="0"/>
              <a:t>) </a:t>
            </a:r>
            <a:r>
              <a:rPr lang="it-IT" dirty="0" smtClean="0"/>
              <a:t>nel cas</a:t>
            </a:r>
            <a:r>
              <a:rPr lang="it-IT" dirty="0" smtClean="0"/>
              <a:t>o di trattati eseguiti con legge ordinaria, </a:t>
            </a:r>
            <a:r>
              <a:rPr lang="it-IT" dirty="0" smtClean="0"/>
              <a:t>prevalenza </a:t>
            </a:r>
            <a:r>
              <a:rPr lang="it-IT" dirty="0" smtClean="0"/>
              <a:t>alla </a:t>
            </a:r>
            <a:r>
              <a:rPr lang="it-IT" dirty="0" smtClean="0"/>
              <a:t>Costituzione (salvo </a:t>
            </a:r>
            <a:r>
              <a:rPr lang="it-IT" dirty="0" smtClean="0"/>
              <a:t>il «</a:t>
            </a:r>
            <a:r>
              <a:rPr lang="it-IT" dirty="0" err="1" smtClean="0"/>
              <a:t>favor</a:t>
            </a:r>
            <a:r>
              <a:rPr lang="it-IT" dirty="0" smtClean="0"/>
              <a:t> </a:t>
            </a:r>
            <a:r>
              <a:rPr lang="it-IT" dirty="0" err="1" smtClean="0"/>
              <a:t>conventionis</a:t>
            </a:r>
            <a:r>
              <a:rPr lang="it-IT" dirty="0" smtClean="0"/>
              <a:t>»: </a:t>
            </a:r>
            <a:r>
              <a:rPr lang="it-IT" dirty="0" smtClean="0">
                <a:effectLst/>
              </a:rPr>
              <a:t>n</a:t>
            </a:r>
            <a:r>
              <a:rPr lang="it-IT" dirty="0">
                <a:effectLst/>
              </a:rPr>
              <a:t>. 223 del 1996, </a:t>
            </a:r>
            <a:r>
              <a:rPr lang="it-IT" i="1" u="sng" dirty="0" smtClean="0">
                <a:solidFill>
                  <a:srgbClr val="FF0000"/>
                </a:solidFill>
                <a:effectLst/>
              </a:rPr>
              <a:t>Venezia</a:t>
            </a:r>
            <a:r>
              <a:rPr lang="it-IT" dirty="0" smtClean="0"/>
              <a:t>; </a:t>
            </a:r>
            <a:r>
              <a:rPr lang="it-IT" dirty="0">
                <a:effectLst/>
              </a:rPr>
              <a:t>n. 73 del 2001, </a:t>
            </a:r>
            <a:r>
              <a:rPr lang="it-IT" i="1" u="sng" dirty="0">
                <a:solidFill>
                  <a:srgbClr val="FF0000"/>
                </a:solidFill>
                <a:effectLst/>
              </a:rPr>
              <a:t>Silvia </a:t>
            </a:r>
            <a:r>
              <a:rPr lang="it-IT" i="1" u="sng" dirty="0" err="1" smtClean="0">
                <a:solidFill>
                  <a:srgbClr val="FF0000"/>
                </a:solidFill>
                <a:effectLst/>
              </a:rPr>
              <a:t>Baraldini</a:t>
            </a:r>
            <a:r>
              <a:rPr lang="it-IT" dirty="0" smtClean="0"/>
              <a:t>; n. 348 e 349/2007 con riferimento alla CEDU</a:t>
            </a:r>
            <a:r>
              <a:rPr lang="it-IT" dirty="0" smtClean="0"/>
              <a:t>) o almeno ai </a:t>
            </a:r>
            <a:r>
              <a:rPr lang="it-IT" dirty="0" smtClean="0"/>
              <a:t>principi e </a:t>
            </a:r>
            <a:r>
              <a:rPr lang="it-IT" dirty="0" smtClean="0"/>
              <a:t>ai </a:t>
            </a:r>
            <a:r>
              <a:rPr lang="it-IT" dirty="0" smtClean="0"/>
              <a:t>diritti </a:t>
            </a:r>
            <a:r>
              <a:rPr lang="it-IT" dirty="0" smtClean="0"/>
              <a:t>costituzionali fondamentali (nel caso dei trattati che trovano copertura nella Costituzione)</a:t>
            </a:r>
            <a:endParaRPr lang="it-IT" dirty="0"/>
          </a:p>
          <a:p>
            <a:endParaRPr lang="it-IT" dirty="0"/>
          </a:p>
        </p:txBody>
      </p:sp>
    </p:spTree>
    <p:extLst>
      <p:ext uri="{BB962C8B-B14F-4D97-AF65-F5344CB8AC3E}">
        <p14:creationId xmlns:p14="http://schemas.microsoft.com/office/powerpoint/2010/main" val="356819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monista</a:t>
            </a:r>
            <a:endParaRPr lang="it-IT" dirty="0"/>
          </a:p>
        </p:txBody>
      </p:sp>
      <p:sp>
        <p:nvSpPr>
          <p:cNvPr id="3" name="Segnaposto contenuto 2"/>
          <p:cNvSpPr>
            <a:spLocks noGrp="1"/>
          </p:cNvSpPr>
          <p:nvPr>
            <p:ph idx="1"/>
          </p:nvPr>
        </p:nvSpPr>
        <p:spPr/>
        <p:txBody>
          <a:bodyPr>
            <a:normAutofit fontScale="77500" lnSpcReduction="20000"/>
          </a:bodyPr>
          <a:lstStyle/>
          <a:p>
            <a:r>
              <a:rPr lang="it-IT" i="1" u="sng" dirty="0">
                <a:solidFill>
                  <a:srgbClr val="FF0000"/>
                </a:solidFill>
                <a:effectLst/>
              </a:rPr>
              <a:t>Modello monista (universalista)</a:t>
            </a:r>
            <a:r>
              <a:rPr lang="it-IT" dirty="0">
                <a:effectLst/>
              </a:rPr>
              <a:t> (</a:t>
            </a:r>
            <a:r>
              <a:rPr lang="it-IT" dirty="0" err="1">
                <a:effectLst/>
              </a:rPr>
              <a:t>Verdross</a:t>
            </a:r>
            <a:r>
              <a:rPr lang="it-IT" dirty="0">
                <a:effectLst/>
              </a:rPr>
              <a:t>; </a:t>
            </a:r>
            <a:r>
              <a:rPr lang="it-IT" dirty="0" err="1">
                <a:effectLst/>
              </a:rPr>
              <a:t>Scelle</a:t>
            </a:r>
            <a:r>
              <a:rPr lang="it-IT" dirty="0">
                <a:effectLst/>
              </a:rPr>
              <a:t>, fine XIX – inizio XX sec.; </a:t>
            </a:r>
            <a:r>
              <a:rPr lang="it-IT" dirty="0" err="1">
                <a:effectLst/>
              </a:rPr>
              <a:t>Kelsen</a:t>
            </a:r>
            <a:r>
              <a:rPr lang="it-IT" dirty="0">
                <a:effectLst/>
              </a:rPr>
              <a:t>). Secondo tale impostazione il diritto internazionale e i diritti statali appartengono a un unico </a:t>
            </a:r>
            <a:r>
              <a:rPr lang="it-IT" dirty="0" smtClean="0">
                <a:effectLst/>
              </a:rPr>
              <a:t>«sistema» </a:t>
            </a:r>
            <a:r>
              <a:rPr lang="it-IT" dirty="0">
                <a:effectLst/>
              </a:rPr>
              <a:t>normativo. La giuridicità del sistema è tratta da una norma base (internazionale o interna). </a:t>
            </a:r>
            <a:endParaRPr lang="it-IT" dirty="0" smtClean="0">
              <a:effectLst/>
            </a:endParaRPr>
          </a:p>
          <a:p>
            <a:r>
              <a:rPr lang="it-IT" dirty="0" smtClean="0">
                <a:effectLst/>
              </a:rPr>
              <a:t>Il </a:t>
            </a:r>
            <a:r>
              <a:rPr lang="it-IT" dirty="0">
                <a:effectLst/>
              </a:rPr>
              <a:t>presupposto logico di tale modello è che le fonti internazionali – come quelle interne – si rivolgono ultimativamente ai singoli, disciplinano comportamenti di </a:t>
            </a:r>
            <a:r>
              <a:rPr lang="it-IT" dirty="0" smtClean="0">
                <a:effectLst/>
              </a:rPr>
              <a:t>individui. Per ipotesi (</a:t>
            </a:r>
            <a:r>
              <a:rPr lang="it-IT" dirty="0" err="1" smtClean="0">
                <a:effectLst/>
              </a:rPr>
              <a:t>Kelsen</a:t>
            </a:r>
            <a:r>
              <a:rPr lang="it-IT" dirty="0" smtClean="0">
                <a:effectLst/>
              </a:rPr>
              <a:t>) </a:t>
            </a:r>
            <a:r>
              <a:rPr lang="it-IT" dirty="0">
                <a:effectLst/>
              </a:rPr>
              <a:t>le fonti internazionali – e quelle interne – traggono fondamento e </a:t>
            </a:r>
            <a:r>
              <a:rPr lang="it-IT" dirty="0" smtClean="0">
                <a:effectLst/>
              </a:rPr>
              <a:t>valore </a:t>
            </a:r>
            <a:r>
              <a:rPr lang="it-IT" dirty="0">
                <a:effectLst/>
              </a:rPr>
              <a:t>da una medesima «norma fondamentale» che ne presidia (e ne impone) </a:t>
            </a:r>
            <a:r>
              <a:rPr lang="it-IT" dirty="0" smtClean="0">
                <a:effectLst/>
              </a:rPr>
              <a:t>l’effettività. </a:t>
            </a:r>
            <a:endParaRPr lang="it-IT" dirty="0">
              <a:effectLst/>
            </a:endParaRPr>
          </a:p>
          <a:p>
            <a:r>
              <a:rPr lang="it-IT" u="sng" dirty="0" smtClean="0">
                <a:solidFill>
                  <a:srgbClr val="FF0000"/>
                </a:solidFill>
                <a:effectLst/>
              </a:rPr>
              <a:t>Implicazioni</a:t>
            </a:r>
            <a:r>
              <a:rPr lang="it-IT" dirty="0" smtClean="0">
                <a:effectLst/>
              </a:rPr>
              <a:t>. Trattati</a:t>
            </a:r>
            <a:r>
              <a:rPr lang="it-IT" dirty="0">
                <a:effectLst/>
              </a:rPr>
              <a:t>, consuetudine, principi, </a:t>
            </a:r>
            <a:r>
              <a:rPr lang="it-IT" dirty="0" smtClean="0">
                <a:effectLst/>
              </a:rPr>
              <a:t>«raggiungono» </a:t>
            </a:r>
            <a:r>
              <a:rPr lang="it-IT" dirty="0">
                <a:effectLst/>
              </a:rPr>
              <a:t>gli organi statali (amministrazione, giudici) e i singoli negli ordinamenti interni </a:t>
            </a:r>
            <a:r>
              <a:rPr lang="it-IT" i="1" dirty="0">
                <a:effectLst/>
              </a:rPr>
              <a:t>immediatamente</a:t>
            </a:r>
            <a:r>
              <a:rPr lang="it-IT" dirty="0">
                <a:effectLst/>
              </a:rPr>
              <a:t> (=senza la mediazione di un atto nazionale di recepimento). </a:t>
            </a:r>
            <a:endParaRPr lang="it-IT" dirty="0" smtClean="0">
              <a:effectLst/>
            </a:endParaRPr>
          </a:p>
          <a:p>
            <a:r>
              <a:rPr lang="it-IT" dirty="0" smtClean="0">
                <a:effectLst/>
              </a:rPr>
              <a:t>La </a:t>
            </a:r>
            <a:r>
              <a:rPr lang="it-IT" dirty="0">
                <a:effectLst/>
              </a:rPr>
              <a:t>formazione della norma consuetudinaria, l’entrata in vigore del trattato sono sufficienti a «convogliare» gli obblighi statali (e i corrispondenti diritti individuali) nell’ordinamento nazionale di riferimento. </a:t>
            </a:r>
          </a:p>
          <a:p>
            <a:r>
              <a:rPr lang="it-IT" dirty="0" smtClean="0">
                <a:effectLst/>
              </a:rPr>
              <a:t>Dunque a</a:t>
            </a:r>
            <a:r>
              <a:rPr lang="it-IT" dirty="0" smtClean="0">
                <a:effectLst/>
              </a:rPr>
              <a:t>) </a:t>
            </a:r>
            <a:r>
              <a:rPr lang="it-IT" dirty="0">
                <a:effectLst/>
              </a:rPr>
              <a:t>nessuna </a:t>
            </a:r>
            <a:r>
              <a:rPr lang="it-IT" dirty="0" smtClean="0">
                <a:effectLst/>
              </a:rPr>
              <a:t>«trasformazione» </a:t>
            </a:r>
            <a:r>
              <a:rPr lang="it-IT" dirty="0">
                <a:effectLst/>
              </a:rPr>
              <a:t>è necessaria alla norma internazionale per avere efficacia a livello </a:t>
            </a:r>
            <a:r>
              <a:rPr lang="it-IT" dirty="0" smtClean="0">
                <a:effectLst/>
              </a:rPr>
              <a:t>nazionale </a:t>
            </a:r>
            <a:r>
              <a:rPr lang="it-IT" dirty="0">
                <a:effectLst/>
              </a:rPr>
              <a:t>e b) l’ordinamento statale di riferimento è «parte» (minore) dell’ordine internazionale, secondo un principio di «coerenza» </a:t>
            </a:r>
            <a:r>
              <a:rPr lang="it-IT" dirty="0" smtClean="0">
                <a:effectLst/>
              </a:rPr>
              <a:t>(=</a:t>
            </a:r>
            <a:r>
              <a:rPr lang="it-IT" dirty="0">
                <a:effectLst/>
              </a:rPr>
              <a:t>la norma nazionale in contrasto con quella internazionale è invalida). </a:t>
            </a:r>
            <a:endParaRPr lang="it-IT" dirty="0" smtClean="0">
              <a:effectLst/>
            </a:endParaRPr>
          </a:p>
          <a:p>
            <a:r>
              <a:rPr lang="it-IT" dirty="0" smtClean="0">
                <a:effectLst/>
              </a:rPr>
              <a:t>Ulteriori </a:t>
            </a:r>
            <a:r>
              <a:rPr lang="it-IT" dirty="0">
                <a:effectLst/>
              </a:rPr>
              <a:t>conseguenze: gli ordinamenti parziali debbono </a:t>
            </a:r>
            <a:r>
              <a:rPr lang="it-IT" dirty="0" smtClean="0">
                <a:effectLst/>
              </a:rPr>
              <a:t>«inchinarsi» </a:t>
            </a:r>
            <a:r>
              <a:rPr lang="it-IT" dirty="0">
                <a:effectLst/>
              </a:rPr>
              <a:t>all’ordinamento generale, internazionale (da cui per ipotesi traggono validità</a:t>
            </a:r>
            <a:r>
              <a:rPr lang="it-IT" dirty="0" smtClean="0">
                <a:effectLst/>
              </a:rPr>
              <a:t>) entro l’ambito suo proprio d’applicazione. </a:t>
            </a:r>
            <a:r>
              <a:rPr lang="it-IT" dirty="0">
                <a:effectLst/>
              </a:rPr>
              <a:t>La soluzione dei contrasti tra norme internazionali e interne </a:t>
            </a:r>
            <a:r>
              <a:rPr lang="it-IT" dirty="0" smtClean="0">
                <a:effectLst/>
              </a:rPr>
              <a:t>è disciplinata dai </a:t>
            </a:r>
            <a:r>
              <a:rPr lang="it-IT" dirty="0">
                <a:effectLst/>
              </a:rPr>
              <a:t>principi dell'ordinamento internazionale</a:t>
            </a:r>
            <a:endParaRPr lang="it-IT" dirty="0"/>
          </a:p>
        </p:txBody>
      </p:sp>
    </p:spTree>
    <p:extLst>
      <p:ext uri="{BB962C8B-B14F-4D97-AF65-F5344CB8AC3E}">
        <p14:creationId xmlns:p14="http://schemas.microsoft.com/office/powerpoint/2010/main" val="262594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modelli «in pratica»</a:t>
            </a:r>
            <a:endParaRPr lang="it-IT" dirty="0"/>
          </a:p>
        </p:txBody>
      </p:sp>
      <p:sp>
        <p:nvSpPr>
          <p:cNvPr id="3" name="Segnaposto contenuto 2"/>
          <p:cNvSpPr>
            <a:spLocks noGrp="1"/>
          </p:cNvSpPr>
          <p:nvPr>
            <p:ph idx="1"/>
          </p:nvPr>
        </p:nvSpPr>
        <p:spPr/>
        <p:txBody>
          <a:bodyPr>
            <a:noAutofit/>
          </a:bodyPr>
          <a:lstStyle/>
          <a:p>
            <a:r>
              <a:rPr lang="it-IT" sz="1300" dirty="0">
                <a:solidFill>
                  <a:srgbClr val="FF0000"/>
                </a:solidFill>
                <a:effectLst/>
              </a:rPr>
              <a:t>La teoria dualista in pratica</a:t>
            </a:r>
            <a:r>
              <a:rPr lang="it-IT" sz="1300" dirty="0">
                <a:effectLst/>
              </a:rPr>
              <a:t>: se la teoria sembra confermata per quanto concerne </a:t>
            </a:r>
            <a:r>
              <a:rPr lang="it-IT" sz="1300" dirty="0" smtClean="0">
                <a:effectLst/>
              </a:rPr>
              <a:t>il necessario «riconoscimento» del </a:t>
            </a:r>
            <a:r>
              <a:rPr lang="it-IT" sz="1300" dirty="0">
                <a:effectLst/>
              </a:rPr>
              <a:t>vincolo internazionale </a:t>
            </a:r>
            <a:r>
              <a:rPr lang="it-IT" sz="1300" dirty="0" smtClean="0">
                <a:effectLst/>
              </a:rPr>
              <a:t>da parte delle fonti interne di adattamento; </a:t>
            </a:r>
            <a:r>
              <a:rPr lang="it-IT" sz="1300" dirty="0">
                <a:effectLst/>
              </a:rPr>
              <a:t>sono rilevabili, nella prassi giurisprudenziale nazionale, effetti interni del diritto internazionale che non “quadrano” coi postulati di detta teoria</a:t>
            </a:r>
            <a:r>
              <a:rPr lang="it-IT" sz="1300" dirty="0" smtClean="0">
                <a:effectLst/>
              </a:rPr>
              <a:t>. </a:t>
            </a:r>
            <a:r>
              <a:rPr lang="it-IT" sz="1300" dirty="0" smtClean="0">
                <a:effectLst/>
              </a:rPr>
              <a:t>Per </a:t>
            </a:r>
            <a:r>
              <a:rPr lang="it-IT" sz="1300" dirty="0" smtClean="0">
                <a:effectLst/>
              </a:rPr>
              <a:t>esempio le giurisdizioni nazionali attribuiscono spesso «valore interpretativo» del diritto interno a atti o strumenti internazionali non vincolanti (soft law). </a:t>
            </a:r>
            <a:endParaRPr lang="it-IT" sz="1300" dirty="0" smtClean="0">
              <a:effectLst/>
            </a:endParaRPr>
          </a:p>
          <a:p>
            <a:r>
              <a:rPr lang="it-IT" sz="1300" dirty="0" smtClean="0">
                <a:effectLst/>
              </a:rPr>
              <a:t>V. H</a:t>
            </a:r>
            <a:r>
              <a:rPr lang="it-IT" sz="1300" dirty="0" smtClean="0">
                <a:effectLst/>
              </a:rPr>
              <a:t>igh </a:t>
            </a:r>
            <a:r>
              <a:rPr lang="it-IT" sz="1300" dirty="0">
                <a:effectLst/>
              </a:rPr>
              <a:t>Court of </a:t>
            </a:r>
            <a:r>
              <a:rPr lang="it-IT" sz="1300" dirty="0" err="1">
                <a:effectLst/>
              </a:rPr>
              <a:t>Justice</a:t>
            </a:r>
            <a:r>
              <a:rPr lang="it-IT" sz="1300" dirty="0">
                <a:effectLst/>
              </a:rPr>
              <a:t>, Queens </a:t>
            </a:r>
            <a:r>
              <a:rPr lang="it-IT" sz="1300" dirty="0" err="1">
                <a:effectLst/>
              </a:rPr>
              <a:t>Bench</a:t>
            </a:r>
            <a:r>
              <a:rPr lang="it-IT" sz="1300" dirty="0">
                <a:effectLst/>
              </a:rPr>
              <a:t> </a:t>
            </a:r>
            <a:r>
              <a:rPr lang="it-IT" sz="1300" dirty="0" err="1">
                <a:effectLst/>
              </a:rPr>
              <a:t>Division</a:t>
            </a:r>
            <a:r>
              <a:rPr lang="it-IT" sz="1300" dirty="0">
                <a:effectLst/>
              </a:rPr>
              <a:t> (</a:t>
            </a:r>
            <a:r>
              <a:rPr lang="it-IT" sz="1300" dirty="0" err="1">
                <a:effectLst/>
              </a:rPr>
              <a:t>Administrative</a:t>
            </a:r>
            <a:r>
              <a:rPr lang="it-IT" sz="1300" dirty="0">
                <a:effectLst/>
              </a:rPr>
              <a:t> Court), 29.11.2002, case n. CO/1806/2002, </a:t>
            </a:r>
            <a:r>
              <a:rPr lang="it-IT" sz="1300" i="1" u="sng" dirty="0">
                <a:solidFill>
                  <a:srgbClr val="FF0000"/>
                </a:solidFill>
                <a:effectLst/>
              </a:rPr>
              <a:t>R (OTA Howard League for </a:t>
            </a:r>
            <a:r>
              <a:rPr lang="it-IT" sz="1300" i="1" u="sng" dirty="0" err="1">
                <a:solidFill>
                  <a:srgbClr val="FF0000"/>
                </a:solidFill>
                <a:effectLst/>
              </a:rPr>
              <a:t>Penal</a:t>
            </a:r>
            <a:r>
              <a:rPr lang="it-IT" sz="1300" i="1" u="sng" dirty="0">
                <a:solidFill>
                  <a:srgbClr val="FF0000"/>
                </a:solidFill>
                <a:effectLst/>
              </a:rPr>
              <a:t> </a:t>
            </a:r>
            <a:r>
              <a:rPr lang="it-IT" sz="1300" i="1" u="sng" dirty="0" err="1">
                <a:solidFill>
                  <a:srgbClr val="FF0000"/>
                </a:solidFill>
                <a:effectLst/>
              </a:rPr>
              <a:t>Reform</a:t>
            </a:r>
            <a:r>
              <a:rPr lang="it-IT" sz="1300" i="1" u="sng" dirty="0">
                <a:solidFill>
                  <a:srgbClr val="FF0000"/>
                </a:solidFill>
                <a:effectLst/>
              </a:rPr>
              <a:t>) v. </a:t>
            </a:r>
            <a:r>
              <a:rPr lang="it-IT" sz="1300" i="1" u="sng" dirty="0" err="1">
                <a:solidFill>
                  <a:srgbClr val="FF0000"/>
                </a:solidFill>
                <a:effectLst/>
              </a:rPr>
              <a:t>Secretary</a:t>
            </a:r>
            <a:r>
              <a:rPr lang="it-IT" sz="1300" i="1" u="sng" dirty="0">
                <a:solidFill>
                  <a:srgbClr val="FF0000"/>
                </a:solidFill>
                <a:effectLst/>
              </a:rPr>
              <a:t> of State for the Home </a:t>
            </a:r>
            <a:r>
              <a:rPr lang="it-IT" sz="1300" i="1" u="sng" dirty="0" err="1">
                <a:solidFill>
                  <a:srgbClr val="FF0000"/>
                </a:solidFill>
                <a:effectLst/>
              </a:rPr>
              <a:t>Department</a:t>
            </a:r>
            <a:r>
              <a:rPr lang="it-IT" sz="1300" dirty="0">
                <a:effectLst/>
              </a:rPr>
              <a:t>, in cui, con riguardo alla determinazione dei diritti del fanciullo nell'ordinamento inglese, è affermato (para. </a:t>
            </a:r>
            <a:r>
              <a:rPr lang="en-US" sz="1300" dirty="0">
                <a:effectLst/>
              </a:rPr>
              <a:t>51) </a:t>
            </a:r>
            <a:r>
              <a:rPr lang="en-US" sz="1300" dirty="0" err="1">
                <a:effectLst/>
              </a:rPr>
              <a:t>che</a:t>
            </a:r>
            <a:r>
              <a:rPr lang="en-US" sz="1300" dirty="0">
                <a:effectLst/>
              </a:rPr>
              <a:t> «</a:t>
            </a:r>
            <a:r>
              <a:rPr lang="en-US" sz="1300" i="1" dirty="0">
                <a:effectLst/>
              </a:rPr>
              <a:t>The European Convention [CEDU, ECHR] is, of course, now part of our domestic law by reason of the Human Rights Act 1998. Neither the UN Convention nor the European Charter is at present legally binding in our domestic law and they are therefore not sources of law in the strict sense. But both can, in my judgment, properly be consulted insofar as they proclaim, reaffirm or elucidate the content of those human rights that are generally </a:t>
            </a:r>
            <a:r>
              <a:rPr lang="en-US" sz="1300" i="1" dirty="0" err="1">
                <a:effectLst/>
              </a:rPr>
              <a:t>recognised</a:t>
            </a:r>
            <a:r>
              <a:rPr lang="en-US" sz="1300" i="1" dirty="0">
                <a:effectLst/>
              </a:rPr>
              <a:t> throughout the European family of nations, in particular the nature and scope of those fundamental rights that are guaranteed by the European Convention</a:t>
            </a:r>
            <a:r>
              <a:rPr lang="en-US" sz="1300" dirty="0">
                <a:effectLst/>
              </a:rPr>
              <a:t>».</a:t>
            </a:r>
            <a:endParaRPr lang="it-IT" sz="1300" dirty="0">
              <a:effectLst/>
            </a:endParaRPr>
          </a:p>
          <a:p>
            <a:r>
              <a:rPr lang="it-IT" sz="1300" dirty="0" smtClean="0">
                <a:solidFill>
                  <a:srgbClr val="FF0000"/>
                </a:solidFill>
                <a:effectLst/>
              </a:rPr>
              <a:t>La </a:t>
            </a:r>
            <a:r>
              <a:rPr lang="it-IT" sz="1300" dirty="0">
                <a:solidFill>
                  <a:srgbClr val="FF0000"/>
                </a:solidFill>
                <a:effectLst/>
              </a:rPr>
              <a:t>teoria monista in pratica</a:t>
            </a:r>
            <a:r>
              <a:rPr lang="it-IT" sz="1300" dirty="0">
                <a:effectLst/>
              </a:rPr>
              <a:t>: non trova </a:t>
            </a:r>
            <a:r>
              <a:rPr lang="it-IT" sz="1300" dirty="0" smtClean="0">
                <a:effectLst/>
              </a:rPr>
              <a:t>riscontro </a:t>
            </a:r>
            <a:r>
              <a:rPr lang="it-IT" sz="1300" dirty="0">
                <a:effectLst/>
              </a:rPr>
              <a:t>nella prassi statale </a:t>
            </a:r>
            <a:r>
              <a:rPr lang="it-IT" sz="1300" dirty="0" smtClean="0">
                <a:effectLst/>
              </a:rPr>
              <a:t>(prospettiva </a:t>
            </a:r>
            <a:r>
              <a:rPr lang="it-IT" sz="1300" dirty="0">
                <a:effectLst/>
              </a:rPr>
              <a:t>comparatista). Gli Stati attribuiscono efficacia al diritto internazionale per effetto di norme interne (che pongono il “comando” di rispettare il diritto consuetudinario o pattizio) e che determinano la “forza” del vincolo internazionale sul piano interno. </a:t>
            </a:r>
            <a:endParaRPr lang="it-IT" sz="1300" dirty="0" smtClean="0">
              <a:effectLst/>
            </a:endParaRPr>
          </a:p>
          <a:p>
            <a:r>
              <a:rPr lang="it-IT" sz="1300" dirty="0" smtClean="0">
                <a:effectLst/>
              </a:rPr>
              <a:t>Anche </a:t>
            </a:r>
            <a:r>
              <a:rPr lang="it-IT" sz="1300" dirty="0">
                <a:effectLst/>
              </a:rPr>
              <a:t>nell’ambito di quei sistemi giuridici particolari che vincolano gli Stati a riconoscere una determinata efficacia al diritto “sovranazionale” </a:t>
            </a:r>
            <a:r>
              <a:rPr lang="it-IT" sz="1300" dirty="0" smtClean="0">
                <a:effectLst/>
              </a:rPr>
              <a:t>(diritto UE), </a:t>
            </a:r>
            <a:r>
              <a:rPr lang="it-IT" sz="1300" dirty="0">
                <a:effectLst/>
              </a:rPr>
              <a:t>il comando internazionale raggiunge i singoli per effetto del diritto interno (norma sull’adattamento</a:t>
            </a:r>
            <a:r>
              <a:rPr lang="it-IT" sz="1300" dirty="0" smtClean="0">
                <a:effectLst/>
              </a:rPr>
              <a:t>), conformato al vincolo internazionale. </a:t>
            </a:r>
            <a:endParaRPr lang="it-IT" sz="1300" dirty="0"/>
          </a:p>
        </p:txBody>
      </p:sp>
    </p:spTree>
    <p:extLst>
      <p:ext uri="{BB962C8B-B14F-4D97-AF65-F5344CB8AC3E}">
        <p14:creationId xmlns:p14="http://schemas.microsoft.com/office/powerpoint/2010/main" val="116567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procedimenti «di adattamento»</a:t>
            </a:r>
            <a:endParaRPr lang="it-IT" dirty="0"/>
          </a:p>
        </p:txBody>
      </p:sp>
      <p:sp>
        <p:nvSpPr>
          <p:cNvPr id="3" name="Segnaposto contenuto 2"/>
          <p:cNvSpPr>
            <a:spLocks noGrp="1"/>
          </p:cNvSpPr>
          <p:nvPr>
            <p:ph idx="1"/>
          </p:nvPr>
        </p:nvSpPr>
        <p:spPr/>
        <p:txBody>
          <a:bodyPr>
            <a:normAutofit fontScale="85000" lnSpcReduction="10000"/>
          </a:bodyPr>
          <a:lstStyle/>
          <a:p>
            <a:r>
              <a:rPr lang="it-IT" dirty="0">
                <a:effectLst/>
              </a:rPr>
              <a:t>I </a:t>
            </a:r>
            <a:r>
              <a:rPr lang="it-IT" dirty="0" smtClean="0">
                <a:effectLst/>
              </a:rPr>
              <a:t>modelli </a:t>
            </a:r>
            <a:r>
              <a:rPr lang="it-IT" dirty="0">
                <a:effectLst/>
              </a:rPr>
              <a:t>di adattamento del diritto statale al diritto internazionale sono </a:t>
            </a:r>
            <a:r>
              <a:rPr lang="it-IT" dirty="0" smtClean="0">
                <a:effectLst/>
              </a:rPr>
              <a:t>il procedimento </a:t>
            </a:r>
            <a:r>
              <a:rPr lang="it-IT" u="sng" dirty="0" smtClean="0">
                <a:effectLst/>
              </a:rPr>
              <a:t>ordinario</a:t>
            </a:r>
            <a:r>
              <a:rPr lang="it-IT" dirty="0" smtClean="0">
                <a:effectLst/>
              </a:rPr>
              <a:t> e il procedimento </a:t>
            </a:r>
            <a:r>
              <a:rPr lang="it-IT" u="sng" dirty="0" smtClean="0">
                <a:effectLst/>
              </a:rPr>
              <a:t>speciale</a:t>
            </a:r>
            <a:r>
              <a:rPr lang="it-IT" dirty="0" smtClean="0">
                <a:effectLst/>
              </a:rPr>
              <a:t>, </a:t>
            </a:r>
            <a:r>
              <a:rPr lang="it-IT" dirty="0">
                <a:effectLst/>
              </a:rPr>
              <a:t>con formule intermedie (</a:t>
            </a:r>
            <a:r>
              <a:rPr lang="it-IT" u="heavy" dirty="0">
                <a:effectLst/>
              </a:rPr>
              <a:t>procedimento misto</a:t>
            </a:r>
            <a:r>
              <a:rPr lang="it-IT" dirty="0">
                <a:effectLst/>
              </a:rPr>
              <a:t>). </a:t>
            </a:r>
          </a:p>
          <a:p>
            <a:r>
              <a:rPr lang="it-IT" dirty="0" smtClean="0">
                <a:effectLst/>
              </a:rPr>
              <a:t>Si </a:t>
            </a:r>
            <a:r>
              <a:rPr lang="it-IT" dirty="0">
                <a:effectLst/>
              </a:rPr>
              <a:t>tratta di strumenti di diversa natura che muovono dalla premessa di </a:t>
            </a:r>
            <a:r>
              <a:rPr lang="it-IT" i="1" dirty="0">
                <a:effectLst/>
              </a:rPr>
              <a:t>conciliare</a:t>
            </a:r>
            <a:r>
              <a:rPr lang="it-IT" dirty="0">
                <a:effectLst/>
              </a:rPr>
              <a:t> le esigenze di adeguamento del diritto interno con le caratteristiche dello specifico obbligo internazionale considerato. </a:t>
            </a:r>
          </a:p>
          <a:p>
            <a:r>
              <a:rPr lang="it-IT" dirty="0" smtClean="0">
                <a:effectLst/>
              </a:rPr>
              <a:t>Il </a:t>
            </a:r>
            <a:r>
              <a:rPr lang="it-IT" u="sng" dirty="0">
                <a:solidFill>
                  <a:srgbClr val="FF0000"/>
                </a:solidFill>
                <a:effectLst/>
              </a:rPr>
              <a:t>procedimento ordinario</a:t>
            </a:r>
            <a:r>
              <a:rPr lang="it-IT" dirty="0">
                <a:effectLst/>
              </a:rPr>
              <a:t> implica recepimento e, si direbbe, «nazionalizzazione» del contenuto dell’obbligo (o facoltà) internazionale. </a:t>
            </a:r>
            <a:r>
              <a:rPr lang="it-IT" dirty="0" smtClean="0">
                <a:effectLst/>
              </a:rPr>
              <a:t>Esso </a:t>
            </a:r>
            <a:r>
              <a:rPr lang="it-IT" dirty="0">
                <a:effectLst/>
              </a:rPr>
              <a:t>è normalmente utilizzato negli Stati di orientamento </a:t>
            </a:r>
            <a:r>
              <a:rPr lang="it-IT" dirty="0" smtClean="0">
                <a:effectLst/>
              </a:rPr>
              <a:t>dualista (la cd. «incorporazione» del diritto britannico, ad esempio). </a:t>
            </a:r>
            <a:endParaRPr lang="it-IT" dirty="0">
              <a:effectLst/>
            </a:endParaRPr>
          </a:p>
          <a:p>
            <a:r>
              <a:rPr lang="it-IT" dirty="0">
                <a:effectLst/>
              </a:rPr>
              <a:t>Il </a:t>
            </a:r>
            <a:r>
              <a:rPr lang="it-IT" u="sng" dirty="0">
                <a:solidFill>
                  <a:srgbClr val="FF0000"/>
                </a:solidFill>
                <a:effectLst/>
              </a:rPr>
              <a:t>procedimento </a:t>
            </a:r>
            <a:r>
              <a:rPr lang="it-IT" u="sng" dirty="0" smtClean="0">
                <a:solidFill>
                  <a:srgbClr val="FF0000"/>
                </a:solidFill>
                <a:effectLst/>
              </a:rPr>
              <a:t>speciale</a:t>
            </a:r>
            <a:r>
              <a:rPr lang="it-IT" dirty="0" smtClean="0">
                <a:effectLst/>
              </a:rPr>
              <a:t>, detto anche </a:t>
            </a:r>
            <a:r>
              <a:rPr lang="it-IT" u="sng" dirty="0" smtClean="0">
                <a:solidFill>
                  <a:srgbClr val="FF0000"/>
                </a:solidFill>
                <a:effectLst/>
              </a:rPr>
              <a:t>di </a:t>
            </a:r>
            <a:r>
              <a:rPr lang="it-IT" u="sng" dirty="0">
                <a:solidFill>
                  <a:srgbClr val="FF0000"/>
                </a:solidFill>
                <a:effectLst/>
              </a:rPr>
              <a:t>rinvio</a:t>
            </a:r>
            <a:r>
              <a:rPr lang="it-IT" dirty="0">
                <a:effectLst/>
              </a:rPr>
              <a:t> (rinvio formale o rinvio recettizio), per contro, </a:t>
            </a:r>
            <a:r>
              <a:rPr lang="it-IT" dirty="0" smtClean="0">
                <a:effectLst/>
              </a:rPr>
              <a:t>pone l’operatore interno (l’interprete) «a </a:t>
            </a:r>
            <a:r>
              <a:rPr lang="it-IT" dirty="0">
                <a:effectLst/>
              </a:rPr>
              <a:t>contatto» </a:t>
            </a:r>
            <a:r>
              <a:rPr lang="it-IT" dirty="0" smtClean="0">
                <a:effectLst/>
              </a:rPr>
              <a:t>diretto con </a:t>
            </a:r>
            <a:r>
              <a:rPr lang="it-IT" dirty="0">
                <a:effectLst/>
              </a:rPr>
              <a:t>l’obbligo internazionale.</a:t>
            </a:r>
          </a:p>
          <a:p>
            <a:r>
              <a:rPr lang="it-IT" dirty="0" smtClean="0">
                <a:effectLst/>
              </a:rPr>
              <a:t>Diversi </a:t>
            </a:r>
            <a:r>
              <a:rPr lang="it-IT" dirty="0">
                <a:effectLst/>
              </a:rPr>
              <a:t>negli effetti sostanziali, i due procedimenti non si differenziano quanto alla loro portata formale. </a:t>
            </a:r>
            <a:endParaRPr lang="it-IT" dirty="0" smtClean="0">
              <a:effectLst/>
            </a:endParaRPr>
          </a:p>
          <a:p>
            <a:r>
              <a:rPr lang="it-IT" dirty="0" smtClean="0">
                <a:effectLst/>
              </a:rPr>
              <a:t>Il </a:t>
            </a:r>
            <a:r>
              <a:rPr lang="it-IT" dirty="0">
                <a:effectLst/>
              </a:rPr>
              <a:t>diritto internazionale </a:t>
            </a:r>
            <a:r>
              <a:rPr lang="it-IT" i="1" dirty="0">
                <a:effectLst/>
              </a:rPr>
              <a:t>(recepito o rinviato) per il tramite del diritto interno assume il valore che ha quest’ultimo nell’ordinamento nazionale</a:t>
            </a:r>
            <a:r>
              <a:rPr lang="it-IT" dirty="0">
                <a:effectLst/>
              </a:rPr>
              <a:t>. È </a:t>
            </a:r>
            <a:r>
              <a:rPr lang="it-IT" dirty="0" smtClean="0">
                <a:effectLst/>
              </a:rPr>
              <a:t>conseguenza del </a:t>
            </a:r>
            <a:r>
              <a:rPr lang="it-IT" dirty="0">
                <a:effectLst/>
              </a:rPr>
              <a:t>principio dualista </a:t>
            </a:r>
            <a:r>
              <a:rPr lang="it-IT" dirty="0" smtClean="0">
                <a:effectLst/>
              </a:rPr>
              <a:t>(«nazionalizzazione </a:t>
            </a:r>
            <a:r>
              <a:rPr lang="it-IT" dirty="0">
                <a:effectLst/>
              </a:rPr>
              <a:t>sotto il profilo </a:t>
            </a:r>
            <a:r>
              <a:rPr lang="it-IT" dirty="0" smtClean="0">
                <a:effectLst/>
              </a:rPr>
              <a:t>gerarchico»).</a:t>
            </a:r>
            <a:endParaRPr lang="it-IT" dirty="0">
              <a:effectLst/>
            </a:endParaRPr>
          </a:p>
          <a:p>
            <a:endParaRPr lang="it-IT" dirty="0"/>
          </a:p>
        </p:txBody>
      </p:sp>
    </p:spTree>
    <p:extLst>
      <p:ext uri="{BB962C8B-B14F-4D97-AF65-F5344CB8AC3E}">
        <p14:creationId xmlns:p14="http://schemas.microsoft.com/office/powerpoint/2010/main" val="183465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procedimenti ordinario e speciale: implicazioni</a:t>
            </a:r>
            <a:endParaRPr lang="it-IT" dirty="0"/>
          </a:p>
        </p:txBody>
      </p:sp>
      <p:sp>
        <p:nvSpPr>
          <p:cNvPr id="3" name="Segnaposto contenuto 2"/>
          <p:cNvSpPr>
            <a:spLocks noGrp="1"/>
          </p:cNvSpPr>
          <p:nvPr>
            <p:ph idx="1"/>
          </p:nvPr>
        </p:nvSpPr>
        <p:spPr/>
        <p:txBody>
          <a:bodyPr>
            <a:normAutofit fontScale="70000" lnSpcReduction="20000"/>
          </a:bodyPr>
          <a:lstStyle/>
          <a:p>
            <a:r>
              <a:rPr lang="it-IT" sz="2100" dirty="0" smtClean="0">
                <a:effectLst/>
              </a:rPr>
              <a:t>Nel </a:t>
            </a:r>
            <a:r>
              <a:rPr lang="it-IT" sz="2100" u="sng" dirty="0" smtClean="0">
                <a:solidFill>
                  <a:srgbClr val="FF0000"/>
                </a:solidFill>
                <a:effectLst/>
              </a:rPr>
              <a:t>procedimento ordinario</a:t>
            </a:r>
            <a:r>
              <a:rPr lang="it-IT" sz="2100" dirty="0" smtClean="0">
                <a:effectLst/>
              </a:rPr>
              <a:t>, il </a:t>
            </a:r>
            <a:r>
              <a:rPr lang="it-IT" sz="2100" dirty="0">
                <a:effectLst/>
              </a:rPr>
              <a:t>legislatore interno adotta un </a:t>
            </a:r>
            <a:r>
              <a:rPr lang="it-IT" sz="2100" b="1" dirty="0">
                <a:solidFill>
                  <a:srgbClr val="FF0000"/>
                </a:solidFill>
                <a:effectLst/>
              </a:rPr>
              <a:t>normale atto normativo</a:t>
            </a:r>
            <a:r>
              <a:rPr lang="it-IT" sz="2100" dirty="0">
                <a:solidFill>
                  <a:srgbClr val="FF0000"/>
                </a:solidFill>
                <a:effectLst/>
              </a:rPr>
              <a:t> </a:t>
            </a:r>
            <a:r>
              <a:rPr lang="it-IT" sz="2100" dirty="0">
                <a:effectLst/>
              </a:rPr>
              <a:t>(in genere un atto legislativo </a:t>
            </a:r>
            <a:r>
              <a:rPr lang="it-IT" sz="2100" dirty="0" smtClean="0">
                <a:effectLst/>
              </a:rPr>
              <a:t>completo) </a:t>
            </a:r>
            <a:r>
              <a:rPr lang="it-IT" sz="2100" i="1" dirty="0">
                <a:solidFill>
                  <a:srgbClr val="FF0000"/>
                </a:solidFill>
                <a:effectLst/>
              </a:rPr>
              <a:t>che ha la sua “giustificazione” (ratio)</a:t>
            </a:r>
            <a:r>
              <a:rPr lang="it-IT" sz="2100" i="1" dirty="0">
                <a:effectLst/>
              </a:rPr>
              <a:t> </a:t>
            </a:r>
            <a:r>
              <a:rPr lang="it-IT" sz="2100" dirty="0">
                <a:effectLst/>
              </a:rPr>
              <a:t>nell'adempimento di un obbligo internazionale. </a:t>
            </a:r>
            <a:endParaRPr lang="it-IT" sz="2100" dirty="0" smtClean="0">
              <a:effectLst/>
            </a:endParaRPr>
          </a:p>
          <a:p>
            <a:r>
              <a:rPr lang="it-IT" sz="2100" dirty="0" smtClean="0">
                <a:effectLst/>
              </a:rPr>
              <a:t>Nel </a:t>
            </a:r>
            <a:r>
              <a:rPr lang="it-IT" sz="2100" u="sng" dirty="0" smtClean="0">
                <a:solidFill>
                  <a:srgbClr val="FF0000"/>
                </a:solidFill>
                <a:effectLst/>
              </a:rPr>
              <a:t>procedimento speciale</a:t>
            </a:r>
            <a:r>
              <a:rPr lang="it-IT" sz="2100" dirty="0" smtClean="0">
                <a:effectLst/>
              </a:rPr>
              <a:t>, il </a:t>
            </a:r>
            <a:r>
              <a:rPr lang="it-IT" sz="2100" dirty="0">
                <a:effectLst/>
              </a:rPr>
              <a:t>legislatore interno </a:t>
            </a:r>
            <a:r>
              <a:rPr lang="it-IT" sz="2100" i="1" dirty="0">
                <a:effectLst/>
              </a:rPr>
              <a:t>non formula materialmente</a:t>
            </a:r>
            <a:r>
              <a:rPr lang="it-IT" sz="2100" dirty="0">
                <a:effectLst/>
              </a:rPr>
              <a:t> le norme applicabili dai singoli (e dai giudici). </a:t>
            </a:r>
            <a:endParaRPr lang="it-IT" sz="2100" dirty="0" smtClean="0">
              <a:effectLst/>
            </a:endParaRPr>
          </a:p>
          <a:p>
            <a:r>
              <a:rPr lang="it-IT" sz="2100" dirty="0" smtClean="0">
                <a:effectLst/>
              </a:rPr>
              <a:t>Esso </a:t>
            </a:r>
            <a:r>
              <a:rPr lang="it-IT" sz="2100" dirty="0">
                <a:effectLst/>
              </a:rPr>
              <a:t>ordina invece il rispetto (l'esecuzione) di norme internazionali che sono oggetto di richiamo o di rinvio (di carattere formale piuttosto che materiale o «recettizio»: </a:t>
            </a:r>
            <a:r>
              <a:rPr lang="it-IT" sz="2100" dirty="0" smtClean="0">
                <a:effectLst/>
              </a:rPr>
              <a:t>nel </a:t>
            </a:r>
            <a:r>
              <a:rPr lang="it-IT" sz="2100" dirty="0">
                <a:effectLst/>
              </a:rPr>
              <a:t>rinvio formale la norma interna “apre” l'ordinamento alla norma o alla fonte internazionale, in senso dinamico e mobile, poiché quest'ultima è applicabile nella misura determinata dall'ordinamento di origine. Nel rinvio materiale o recettizio, invece, vi è uno stacco tra il disposto normativo oggetto di rinvio e l'ordinamento di origine, giacché la norma rinviante “si appropria” del contenuto del primo e lo rende immune dalle vicende giuridiche che esso attraversa </a:t>
            </a:r>
            <a:r>
              <a:rPr lang="it-IT" sz="2100" dirty="0" smtClean="0">
                <a:effectLst/>
              </a:rPr>
              <a:t>[abrogazione</a:t>
            </a:r>
            <a:r>
              <a:rPr lang="it-IT" sz="2100" dirty="0">
                <a:effectLst/>
              </a:rPr>
              <a:t>, estinzione, invalidità, interpretazione ecc</a:t>
            </a:r>
            <a:r>
              <a:rPr lang="it-IT" sz="2100" dirty="0" smtClean="0">
                <a:effectLst/>
              </a:rPr>
              <a:t>.] </a:t>
            </a:r>
            <a:r>
              <a:rPr lang="it-IT" sz="2100" dirty="0">
                <a:effectLst/>
              </a:rPr>
              <a:t>nel suo proprio </a:t>
            </a:r>
            <a:r>
              <a:rPr lang="it-IT" sz="2100" dirty="0" smtClean="0">
                <a:effectLst/>
              </a:rPr>
              <a:t>ordinamento). </a:t>
            </a:r>
          </a:p>
          <a:p>
            <a:r>
              <a:rPr lang="it-IT" sz="2100" dirty="0" smtClean="0">
                <a:effectLst/>
              </a:rPr>
              <a:t>Il </a:t>
            </a:r>
            <a:r>
              <a:rPr lang="it-IT" sz="2100" dirty="0">
                <a:effectLst/>
              </a:rPr>
              <a:t>rinvio </a:t>
            </a:r>
            <a:r>
              <a:rPr lang="it-IT" sz="2100" dirty="0" smtClean="0">
                <a:effectLst/>
              </a:rPr>
              <a:t>di cui al procedimento speciale può </a:t>
            </a:r>
            <a:r>
              <a:rPr lang="it-IT" sz="2100" dirty="0">
                <a:effectLst/>
              </a:rPr>
              <a:t>essere </a:t>
            </a:r>
            <a:r>
              <a:rPr lang="it-IT" sz="2100" u="sng" dirty="0">
                <a:solidFill>
                  <a:srgbClr val="FF0000"/>
                </a:solidFill>
                <a:effectLst/>
              </a:rPr>
              <a:t>aperto </a:t>
            </a:r>
            <a:r>
              <a:rPr lang="it-IT" sz="2100" u="sng" dirty="0" smtClean="0">
                <a:solidFill>
                  <a:srgbClr val="FF0000"/>
                </a:solidFill>
                <a:effectLst/>
              </a:rPr>
              <a:t>(e </a:t>
            </a:r>
            <a:r>
              <a:rPr lang="it-IT" sz="2100" u="sng" dirty="0">
                <a:solidFill>
                  <a:srgbClr val="FF0000"/>
                </a:solidFill>
                <a:effectLst/>
              </a:rPr>
              <a:t>permanente)</a:t>
            </a:r>
            <a:r>
              <a:rPr lang="it-IT" sz="2100" dirty="0">
                <a:effectLst/>
              </a:rPr>
              <a:t>, e </a:t>
            </a:r>
            <a:r>
              <a:rPr lang="it-IT" sz="2100" dirty="0" smtClean="0">
                <a:effectLst/>
              </a:rPr>
              <a:t>concernere </a:t>
            </a:r>
            <a:r>
              <a:rPr lang="it-IT" sz="2100" dirty="0">
                <a:effectLst/>
              </a:rPr>
              <a:t>tutte le norme </a:t>
            </a:r>
            <a:r>
              <a:rPr lang="it-IT" sz="2100" dirty="0" smtClean="0">
                <a:effectLst/>
              </a:rPr>
              <a:t>internazionali interessate, </a:t>
            </a:r>
            <a:r>
              <a:rPr lang="it-IT" sz="2100" dirty="0">
                <a:effectLst/>
              </a:rPr>
              <a:t>man mano che vengono in </a:t>
            </a:r>
            <a:r>
              <a:rPr lang="it-IT" sz="2100" dirty="0" smtClean="0">
                <a:effectLst/>
              </a:rPr>
              <a:t>essere. </a:t>
            </a:r>
            <a:endParaRPr lang="it-IT" sz="2100" dirty="0" smtClean="0">
              <a:effectLst/>
            </a:endParaRPr>
          </a:p>
          <a:p>
            <a:r>
              <a:rPr lang="it-IT" sz="2100" dirty="0" smtClean="0">
                <a:effectLst/>
              </a:rPr>
              <a:t>Al </a:t>
            </a:r>
            <a:r>
              <a:rPr lang="it-IT" sz="2100" dirty="0" smtClean="0">
                <a:effectLst/>
              </a:rPr>
              <a:t>contrario può trattarsi di rinvio </a:t>
            </a:r>
            <a:r>
              <a:rPr lang="it-IT" sz="2100" dirty="0">
                <a:solidFill>
                  <a:srgbClr val="FF0000"/>
                </a:solidFill>
                <a:effectLst/>
              </a:rPr>
              <a:t>chiuso (o ad hoc)</a:t>
            </a:r>
            <a:r>
              <a:rPr lang="it-IT" sz="2100" dirty="0">
                <a:effectLst/>
              </a:rPr>
              <a:t> con riferimento allora ad una specifica norma, strumento o fonte internazionale (metodo dell’</a:t>
            </a:r>
            <a:r>
              <a:rPr lang="it-IT" sz="2100" i="1" dirty="0">
                <a:effectLst/>
              </a:rPr>
              <a:t>ordine di esecuzione</a:t>
            </a:r>
            <a:r>
              <a:rPr lang="it-IT" sz="2100" dirty="0" smtClean="0">
                <a:effectLst/>
              </a:rPr>
              <a:t>). </a:t>
            </a:r>
            <a:endParaRPr lang="it-IT" sz="2100" dirty="0" smtClean="0">
              <a:effectLst/>
            </a:endParaRPr>
          </a:p>
          <a:p>
            <a:r>
              <a:rPr lang="it-IT" sz="2100" dirty="0" smtClean="0">
                <a:effectLst/>
              </a:rPr>
              <a:t>L’effetto è </a:t>
            </a:r>
            <a:r>
              <a:rPr lang="it-IT" sz="2100" dirty="0">
                <a:effectLst/>
              </a:rPr>
              <a:t>di «mettere in contatto» l’operatore con la </a:t>
            </a:r>
            <a:r>
              <a:rPr lang="it-IT" sz="2100" i="1" dirty="0">
                <a:solidFill>
                  <a:srgbClr val="FF0000"/>
                </a:solidFill>
                <a:effectLst/>
              </a:rPr>
              <a:t>normativa internazionale, nei modi e con gli effetti </a:t>
            </a:r>
            <a:r>
              <a:rPr lang="it-IT" sz="2100" i="1" dirty="0" smtClean="0">
                <a:solidFill>
                  <a:srgbClr val="FF0000"/>
                </a:solidFill>
                <a:effectLst/>
              </a:rPr>
              <a:t>(temporali, soggettivi) con </a:t>
            </a:r>
            <a:r>
              <a:rPr lang="it-IT" sz="2100" i="1" dirty="0">
                <a:solidFill>
                  <a:srgbClr val="FF0000"/>
                </a:solidFill>
                <a:effectLst/>
              </a:rPr>
              <a:t>cui questa si </a:t>
            </a:r>
            <a:r>
              <a:rPr lang="it-IT" sz="2100" i="1" dirty="0" smtClean="0">
                <a:solidFill>
                  <a:srgbClr val="FF0000"/>
                </a:solidFill>
                <a:effectLst/>
              </a:rPr>
              <a:t>presenta.</a:t>
            </a:r>
          </a:p>
          <a:p>
            <a:endParaRPr lang="it-IT" dirty="0"/>
          </a:p>
        </p:txBody>
      </p:sp>
    </p:spTree>
    <p:extLst>
      <p:ext uri="{BB962C8B-B14F-4D97-AF65-F5344CB8AC3E}">
        <p14:creationId xmlns:p14="http://schemas.microsoft.com/office/powerpoint/2010/main" val="267275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L’adattamento alla consuetudine internazionale: l’art. 10 (1) Costituzione</a:t>
            </a:r>
            <a:endParaRPr lang="it-IT" dirty="0"/>
          </a:p>
        </p:txBody>
      </p:sp>
      <p:sp>
        <p:nvSpPr>
          <p:cNvPr id="3" name="Segnaposto contenuto 2"/>
          <p:cNvSpPr>
            <a:spLocks noGrp="1"/>
          </p:cNvSpPr>
          <p:nvPr>
            <p:ph idx="1"/>
          </p:nvPr>
        </p:nvSpPr>
        <p:spPr/>
        <p:txBody>
          <a:bodyPr>
            <a:normAutofit fontScale="92500" lnSpcReduction="20000"/>
          </a:bodyPr>
          <a:lstStyle/>
          <a:p>
            <a:r>
              <a:rPr lang="it-IT" dirty="0">
                <a:effectLst/>
              </a:rPr>
              <a:t>L’adattamento è disposto </a:t>
            </a:r>
            <a:r>
              <a:rPr lang="it-IT" dirty="0" smtClean="0">
                <a:effectLst/>
              </a:rPr>
              <a:t>con </a:t>
            </a:r>
            <a:r>
              <a:rPr lang="it-IT" dirty="0">
                <a:effectLst/>
              </a:rPr>
              <a:t>procedimento speciale (aperto</a:t>
            </a:r>
            <a:r>
              <a:rPr lang="it-IT" dirty="0" smtClean="0">
                <a:effectLst/>
              </a:rPr>
              <a:t>), sancito da norma costituzionale. L’art</a:t>
            </a:r>
            <a:r>
              <a:rPr lang="it-IT" dirty="0">
                <a:effectLst/>
              </a:rPr>
              <a:t>. </a:t>
            </a:r>
            <a:r>
              <a:rPr lang="it-IT" dirty="0" smtClean="0">
                <a:effectLst/>
              </a:rPr>
              <a:t>10, comma 1, </a:t>
            </a:r>
            <a:r>
              <a:rPr lang="it-IT" dirty="0">
                <a:effectLst/>
              </a:rPr>
              <a:t>Costituzione recita: </a:t>
            </a:r>
            <a:r>
              <a:rPr lang="it-IT" dirty="0" smtClean="0">
                <a:effectLst/>
              </a:rPr>
              <a:t>«</a:t>
            </a:r>
            <a:r>
              <a:rPr lang="it-IT" i="1" dirty="0" smtClean="0">
                <a:effectLst/>
              </a:rPr>
              <a:t>L'ordinamento </a:t>
            </a:r>
            <a:r>
              <a:rPr lang="it-IT" i="1" dirty="0">
                <a:effectLst/>
              </a:rPr>
              <a:t>giuridico italiano si conforma alle norme del diritto internazionale generalmente </a:t>
            </a:r>
            <a:r>
              <a:rPr lang="it-IT" i="1" dirty="0" smtClean="0">
                <a:effectLst/>
              </a:rPr>
              <a:t>riconosciute</a:t>
            </a:r>
            <a:r>
              <a:rPr lang="it-IT" dirty="0" smtClean="0">
                <a:effectLst/>
              </a:rPr>
              <a:t>». </a:t>
            </a:r>
            <a:r>
              <a:rPr lang="it-IT" dirty="0">
                <a:effectLst/>
              </a:rPr>
              <a:t>I</a:t>
            </a:r>
            <a:r>
              <a:rPr lang="it-IT" dirty="0" smtClean="0">
                <a:effectLst/>
              </a:rPr>
              <a:t>spirata alla </a:t>
            </a:r>
            <a:r>
              <a:rPr lang="it-IT" dirty="0">
                <a:effectLst/>
              </a:rPr>
              <a:t>Costituzione di Weimar del </a:t>
            </a:r>
            <a:r>
              <a:rPr lang="it-IT" dirty="0" smtClean="0">
                <a:effectLst/>
              </a:rPr>
              <a:t>1919, trova </a:t>
            </a:r>
            <a:r>
              <a:rPr lang="it-IT" dirty="0">
                <a:effectLst/>
              </a:rPr>
              <a:t>corrispondenza nella Costituzione tedesca del 23.5.1949 (</a:t>
            </a:r>
            <a:r>
              <a:rPr lang="en-US" dirty="0">
                <a:effectLst/>
              </a:rPr>
              <a:t>Article 25 - International law and federal law – “</a:t>
            </a:r>
            <a:r>
              <a:rPr lang="en-US" i="1" dirty="0">
                <a:effectLst/>
              </a:rPr>
              <a:t>The general rules of international law shall be an integral part of federal law. They shall take precedence over the laws and directly create rights and duties for the inhabitants of the federal territory</a:t>
            </a:r>
            <a:r>
              <a:rPr lang="en-US" dirty="0">
                <a:effectLst/>
              </a:rPr>
              <a:t>”). </a:t>
            </a:r>
            <a:r>
              <a:rPr lang="it-IT" dirty="0">
                <a:effectLst/>
              </a:rPr>
              <a:t>Una analoga norma (non scritta) si reputa esistente negli ordinamenti di </a:t>
            </a:r>
            <a:r>
              <a:rPr lang="it-IT" i="1" dirty="0">
                <a:effectLst/>
              </a:rPr>
              <a:t>common law</a:t>
            </a:r>
            <a:r>
              <a:rPr lang="it-IT" dirty="0">
                <a:effectLst/>
              </a:rPr>
              <a:t> (secondo cui “</a:t>
            </a:r>
            <a:r>
              <a:rPr lang="it-IT" i="1" dirty="0">
                <a:effectLst/>
              </a:rPr>
              <a:t>International law </a:t>
            </a:r>
            <a:r>
              <a:rPr lang="it-IT" i="1" dirty="0" err="1">
                <a:effectLst/>
              </a:rPr>
              <a:t>is</a:t>
            </a:r>
            <a:r>
              <a:rPr lang="it-IT" i="1" dirty="0">
                <a:effectLst/>
              </a:rPr>
              <a:t> a part of the Law of the Land</a:t>
            </a:r>
            <a:r>
              <a:rPr lang="it-IT" dirty="0">
                <a:effectLst/>
              </a:rPr>
              <a:t>”).</a:t>
            </a:r>
          </a:p>
          <a:p>
            <a:r>
              <a:rPr lang="it-IT" dirty="0" smtClean="0">
                <a:effectLst/>
              </a:rPr>
              <a:t>L’art. 10 (1) Costituzione svolge una funzione di</a:t>
            </a:r>
            <a:r>
              <a:rPr lang="it-IT" dirty="0" smtClean="0">
                <a:effectLst/>
              </a:rPr>
              <a:t> </a:t>
            </a:r>
            <a:r>
              <a:rPr lang="it-IT" i="1" dirty="0">
                <a:solidFill>
                  <a:srgbClr val="FF0000"/>
                </a:solidFill>
                <a:effectLst/>
              </a:rPr>
              <a:t>adattamento automatico</a:t>
            </a:r>
            <a:r>
              <a:rPr lang="it-IT" dirty="0">
                <a:effectLst/>
              </a:rPr>
              <a:t> a tutte le norme consuetudinarie </a:t>
            </a:r>
            <a:r>
              <a:rPr lang="it-IT" dirty="0" smtClean="0">
                <a:effectLst/>
              </a:rPr>
              <a:t>(</a:t>
            </a:r>
            <a:r>
              <a:rPr lang="it-IT" dirty="0" smtClean="0">
                <a:effectLst/>
              </a:rPr>
              <a:t>che prevedono obblighi o diritti definiti) vigenti</a:t>
            </a:r>
            <a:r>
              <a:rPr lang="it-IT" dirty="0" smtClean="0">
                <a:effectLst/>
              </a:rPr>
              <a:t> </a:t>
            </a:r>
            <a:r>
              <a:rPr lang="it-IT" dirty="0">
                <a:effectLst/>
              </a:rPr>
              <a:t>in un dato momento nell’ordinamento </a:t>
            </a:r>
            <a:r>
              <a:rPr lang="it-IT" dirty="0" smtClean="0">
                <a:effectLst/>
              </a:rPr>
              <a:t>internazionale. Secondo la concezione </a:t>
            </a:r>
            <a:r>
              <a:rPr lang="it-IT" dirty="0" smtClean="0">
                <a:effectLst/>
              </a:rPr>
              <a:t>del costituente </a:t>
            </a:r>
            <a:r>
              <a:rPr lang="it-IT" dirty="0" smtClean="0">
                <a:effectLst/>
              </a:rPr>
              <a:t>(1947) </a:t>
            </a:r>
            <a:r>
              <a:rPr lang="it-IT" dirty="0" smtClean="0">
                <a:effectLst/>
              </a:rPr>
              <a:t>esso opera </a:t>
            </a:r>
            <a:r>
              <a:rPr lang="it-IT" dirty="0">
                <a:effectLst/>
              </a:rPr>
              <a:t>come </a:t>
            </a:r>
            <a:r>
              <a:rPr lang="it-IT" dirty="0" smtClean="0">
                <a:effectLst/>
              </a:rPr>
              <a:t>un «</a:t>
            </a:r>
            <a:r>
              <a:rPr lang="it-IT" u="sng" dirty="0" smtClean="0">
                <a:solidFill>
                  <a:srgbClr val="FF0000"/>
                </a:solidFill>
                <a:effectLst/>
              </a:rPr>
              <a:t>trasformatore </a:t>
            </a:r>
            <a:r>
              <a:rPr lang="it-IT" u="sng" dirty="0" smtClean="0">
                <a:solidFill>
                  <a:srgbClr val="FF0000"/>
                </a:solidFill>
                <a:effectLst/>
              </a:rPr>
              <a:t>permanente</a:t>
            </a:r>
            <a:r>
              <a:rPr lang="it-IT" dirty="0" smtClean="0">
                <a:effectLst/>
              </a:rPr>
              <a:t>» del </a:t>
            </a:r>
            <a:r>
              <a:rPr lang="it-IT" dirty="0">
                <a:effectLst/>
              </a:rPr>
              <a:t>diritto internazionale generale in diritto interno (</a:t>
            </a:r>
            <a:r>
              <a:rPr lang="it-IT" dirty="0" err="1">
                <a:effectLst/>
              </a:rPr>
              <a:t>Perassi</a:t>
            </a:r>
            <a:r>
              <a:rPr lang="it-IT" dirty="0">
                <a:effectLst/>
              </a:rPr>
              <a:t>). </a:t>
            </a:r>
            <a:endParaRPr lang="it-IT" dirty="0" smtClean="0">
              <a:effectLst/>
            </a:endParaRPr>
          </a:p>
          <a:p>
            <a:r>
              <a:rPr lang="it-IT" dirty="0" smtClean="0">
                <a:effectLst/>
              </a:rPr>
              <a:t>a) Nella giurisprudenza della Corte </a:t>
            </a:r>
            <a:r>
              <a:rPr lang="it-IT" dirty="0" err="1" smtClean="0">
                <a:effectLst/>
              </a:rPr>
              <a:t>cost</a:t>
            </a:r>
            <a:r>
              <a:rPr lang="it-IT" dirty="0" smtClean="0">
                <a:effectLst/>
              </a:rPr>
              <a:t>. l’adattamento realizzato dall’art. 10 (1) concerne </a:t>
            </a:r>
            <a:r>
              <a:rPr lang="it-IT" i="1" dirty="0" smtClean="0">
                <a:solidFill>
                  <a:srgbClr val="FF0000"/>
                </a:solidFill>
                <a:effectLst/>
              </a:rPr>
              <a:t>la norma internazionale quale essa vige nell’ordine internazionale</a:t>
            </a:r>
            <a:r>
              <a:rPr lang="it-IT" dirty="0" smtClean="0">
                <a:effectLst/>
              </a:rPr>
              <a:t> (contenuto e deroghe), </a:t>
            </a:r>
            <a:r>
              <a:rPr lang="it-IT" dirty="0" smtClean="0">
                <a:effectLst/>
              </a:rPr>
              <a:t>secondo l’interpretazione sancita </a:t>
            </a:r>
            <a:r>
              <a:rPr lang="it-IT" dirty="0" smtClean="0">
                <a:effectLst/>
              </a:rPr>
              <a:t>dal giudice internazionale (rinvio formale, mobile). </a:t>
            </a:r>
          </a:p>
        </p:txBody>
      </p:sp>
    </p:spTree>
    <p:extLst>
      <p:ext uri="{BB962C8B-B14F-4D97-AF65-F5344CB8AC3E}">
        <p14:creationId xmlns:p14="http://schemas.microsoft.com/office/powerpoint/2010/main" val="2445950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TM04033929[[fn=Ardesia]]</Template>
  <TotalTime>17124</TotalTime>
  <Words>12749</Words>
  <Application>Microsoft Office PowerPoint</Application>
  <PresentationFormat>Widescreen</PresentationFormat>
  <Paragraphs>252</Paragraphs>
  <Slides>49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49</vt:i4>
      </vt:variant>
    </vt:vector>
  </HeadingPairs>
  <TitlesOfParts>
    <vt:vector size="53" baseType="lpstr">
      <vt:lpstr>Calisto MT</vt:lpstr>
      <vt:lpstr>Trebuchet MS</vt:lpstr>
      <vt:lpstr>Wingdings 2</vt:lpstr>
      <vt:lpstr>Ardesia</vt:lpstr>
      <vt:lpstr>L’adattamento del diritto interno al diritto internazionale</vt:lpstr>
      <vt:lpstr>I modelli teorici: dualismo e monismo</vt:lpstr>
      <vt:lpstr>Il modello dualista</vt:lpstr>
      <vt:lpstr>Il modello dualista: implicazioni</vt:lpstr>
      <vt:lpstr>Il modello monista</vt:lpstr>
      <vt:lpstr>I modelli «in pratica»</vt:lpstr>
      <vt:lpstr>I procedimenti «di adattamento»</vt:lpstr>
      <vt:lpstr>I procedimenti ordinario e speciale: implicazioni</vt:lpstr>
      <vt:lpstr>L’adattamento alla consuetudine internazionale: l’art. 10 (1) Costituzione</vt:lpstr>
      <vt:lpstr>I modi del rinvio</vt:lpstr>
      <vt:lpstr>L’oggetto del rinvio</vt:lpstr>
      <vt:lpstr>Carattere «selettivo» del rinvio?</vt:lpstr>
      <vt:lpstr>L’efficacia delle norme consuetudinarie c.d. «non auto-applicative»</vt:lpstr>
      <vt:lpstr>L’adattamento ai trattati e alle fonti previste da accordi: l’ordine di esecuzione</vt:lpstr>
      <vt:lpstr>Caratteri e vantaggi dell’ordine d’esecuzione</vt:lpstr>
      <vt:lpstr>I limiti operativi</vt:lpstr>
      <vt:lpstr>L’impiego del procedimento ordinario</vt:lpstr>
      <vt:lpstr>Conseguenze del procedimento ordinario</vt:lpstr>
      <vt:lpstr>Procedimento ordinario e «interpretazione conforme»</vt:lpstr>
      <vt:lpstr>L’adattamento alle fonti «derivate» da accordi</vt:lpstr>
      <vt:lpstr>Adattamento ai trattati e competenze regionali</vt:lpstr>
      <vt:lpstr>L’ambito delle competenze attuative delle regioni</vt:lpstr>
      <vt:lpstr>La questione dei trattati «non auto-applicativi»</vt:lpstr>
      <vt:lpstr>Il caso Di Lazzaro</vt:lpstr>
      <vt:lpstr>I diritti «internazionali» dei singoli nel diritto nazionale</vt:lpstr>
      <vt:lpstr>…e la discrezionalità attuativa statale</vt:lpstr>
      <vt:lpstr>Le vicende della consuetudine nel diritto interno: «garanzia» costituzionale</vt:lpstr>
      <vt:lpstr>E sua applicazione giudiziaria</vt:lpstr>
      <vt:lpstr>Le «reazioni di rigetto»</vt:lpstr>
      <vt:lpstr>La giurisprudenza sui «limiti costituzionali» all’efficacia della consuetudine: il caso Russel</vt:lpstr>
      <vt:lpstr>Tutela giurisdizionale e immunità diplomatiche</vt:lpstr>
      <vt:lpstr>Il caso Bergamini Duilio (n. 238 del 2014)</vt:lpstr>
      <vt:lpstr>La verifica di compatibilità costituzionale del diritto consuetudinario</vt:lpstr>
      <vt:lpstr>I termini del «test di bilanciamento»</vt:lpstr>
      <vt:lpstr>Le conseguenze dell’accertato conflitto</vt:lpstr>
      <vt:lpstr>Le vicende dei trattati nel diritto interno: garanzie costituzionali e reazioni di rigetto</vt:lpstr>
      <vt:lpstr>Strumenti «interpretativi» a salvaguardia del rispetto dei trattati</vt:lpstr>
      <vt:lpstr>Il problema delle «garanzie» o della «copertura costituzionale» dei trattati</vt:lpstr>
      <vt:lpstr>Garanzie sostanziali e procedurali</vt:lpstr>
      <vt:lpstr>L’art. 117, par. 1, Costituzione: implicazioni</vt:lpstr>
      <vt:lpstr>L’art. 117 (1) Costituzione. La giurisprudenza</vt:lpstr>
      <vt:lpstr>Segue (le sentenze «gemelle»)</vt:lpstr>
      <vt:lpstr>Le «reazioni di rigetto»: il conflitto fra trattati e Costituzione</vt:lpstr>
      <vt:lpstr>Il caso «Silvia Baraldini»</vt:lpstr>
      <vt:lpstr>Il «parametro costituzionale» applicato dalla Corte</vt:lpstr>
      <vt:lpstr>Il test di compatibilità costituzionale: trattati di estradizione e «diritto alla vita»</vt:lpstr>
      <vt:lpstr>Il caso Venezia</vt:lpstr>
      <vt:lpstr>Sinossi: l’adattamento alle fonti internazionali</vt:lpstr>
      <vt:lpstr>Sinossi: giudice nazionale e applicazione delle fonti internazionali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L’adattamento del diritto interno al diritto internazionale</dc:title>
  <dc:creator>Amadeo</dc:creator>
  <cp:lastModifiedBy>Amadeo</cp:lastModifiedBy>
  <cp:revision>239</cp:revision>
  <cp:lastPrinted>2016-11-23T10:30:31Z</cp:lastPrinted>
  <dcterms:created xsi:type="dcterms:W3CDTF">2016-11-15T06:31:29Z</dcterms:created>
  <dcterms:modified xsi:type="dcterms:W3CDTF">2016-12-02T08:32:55Z</dcterms:modified>
</cp:coreProperties>
</file>