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57" r:id="rId2"/>
    <p:sldId id="258" r:id="rId3"/>
    <p:sldId id="359" r:id="rId4"/>
    <p:sldId id="337" r:id="rId5"/>
    <p:sldId id="338" r:id="rId6"/>
    <p:sldId id="339" r:id="rId7"/>
    <p:sldId id="340" r:id="rId8"/>
    <p:sldId id="332" r:id="rId9"/>
    <p:sldId id="316" r:id="rId10"/>
    <p:sldId id="259" r:id="rId11"/>
    <p:sldId id="326" r:id="rId12"/>
    <p:sldId id="304" r:id="rId13"/>
    <p:sldId id="260" r:id="rId14"/>
    <p:sldId id="306" r:id="rId15"/>
    <p:sldId id="335" r:id="rId16"/>
    <p:sldId id="362" r:id="rId17"/>
    <p:sldId id="319" r:id="rId18"/>
    <p:sldId id="334" r:id="rId19"/>
    <p:sldId id="313" r:id="rId20"/>
    <p:sldId id="342" r:id="rId21"/>
    <p:sldId id="268" r:id="rId22"/>
    <p:sldId id="270" r:id="rId23"/>
    <p:sldId id="356" r:id="rId24"/>
    <p:sldId id="271" r:id="rId25"/>
    <p:sldId id="272" r:id="rId26"/>
    <p:sldId id="355" r:id="rId27"/>
    <p:sldId id="274" r:id="rId28"/>
    <p:sldId id="275" r:id="rId29"/>
    <p:sldId id="324" r:id="rId30"/>
    <p:sldId id="328" r:id="rId31"/>
    <p:sldId id="329" r:id="rId32"/>
    <p:sldId id="327" r:id="rId33"/>
    <p:sldId id="360" r:id="rId34"/>
    <p:sldId id="276" r:id="rId35"/>
    <p:sldId id="361" r:id="rId36"/>
    <p:sldId id="277" r:id="rId37"/>
    <p:sldId id="343" r:id="rId38"/>
    <p:sldId id="281" r:id="rId39"/>
    <p:sldId id="348" r:id="rId40"/>
    <p:sldId id="282" r:id="rId41"/>
    <p:sldId id="349" r:id="rId42"/>
    <p:sldId id="350" r:id="rId43"/>
    <p:sldId id="363" r:id="rId44"/>
    <p:sldId id="283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51" r:id="rId63"/>
    <p:sldId id="352" r:id="rId64"/>
    <p:sldId id="353" r:id="rId65"/>
    <p:sldId id="354" r:id="rId66"/>
    <p:sldId id="303" r:id="rId6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1" autoAdjust="0"/>
    <p:restoredTop sz="93979" autoAdjust="0"/>
  </p:normalViewPr>
  <p:slideViewPr>
    <p:cSldViewPr>
      <p:cViewPr varScale="1">
        <p:scale>
          <a:sx n="105" d="100"/>
          <a:sy n="105" d="100"/>
        </p:scale>
        <p:origin x="-222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510"/>
    </p:cViewPr>
  </p:sorterViewPr>
  <p:notesViewPr>
    <p:cSldViewPr>
      <p:cViewPr varScale="1">
        <p:scale>
          <a:sx n="52" d="100"/>
          <a:sy n="52" d="100"/>
        </p:scale>
        <p:origin x="2680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/>
          <a:lstStyle/>
          <a:p>
            <a:pPr algn="r"/>
            <a:r>
              <a:rPr lang="it-IT" sz="1200">
                <a:latin typeface="Arial"/>
              </a:rPr>
              <a:t>&lt;date/time&gt;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/>
          <a:lstStyle/>
          <a:p>
            <a:r>
              <a:rPr lang="en-US" sz="1200">
                <a:latin typeface="Calibri"/>
              </a:rPr>
              <a:t>Click to edit the notes format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/>
          <a:lstStyle/>
          <a:p>
            <a:endParaRPr/>
          </a:p>
        </p:txBody>
      </p:sp>
      <p:sp>
        <p:nvSpPr>
          <p:cNvPr id="44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/>
          <a:lstStyle/>
          <a:p>
            <a:pPr algn="r"/>
            <a:fld id="{D9028DF8-FA04-4CF1-8FF9-71AF96067F80}" type="slidenum">
              <a:rPr lang="it-IT" sz="1200">
                <a:latin typeface="Arial"/>
              </a:rPr>
              <a:pPr algn="r"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Shape 1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5" name="CustomShape 2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1E6341E8-0402-4C03-B970-686FB02C9A21}" type="slidenum">
              <a:rPr lang="it-IT" sz="1200">
                <a:latin typeface="Arial"/>
                <a:ea typeface="Arial"/>
              </a:rPr>
              <a:pPr algn="r">
                <a:lnSpc>
                  <a:spcPct val="100000"/>
                </a:lnSpc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CustomShape 1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65FE0579-D9E2-4CEB-B752-69424B6BB703}" type="slidenum">
              <a:rPr lang="it-IT" sz="1200">
                <a:latin typeface="Arial"/>
                <a:ea typeface="Arial"/>
              </a:rPr>
              <a:pPr algn="r">
                <a:lnSpc>
                  <a:spcPct val="100000"/>
                </a:lnSpc>
              </a:pPr>
              <a:t>13</a:t>
            </a:fld>
            <a:endParaRPr/>
          </a:p>
        </p:txBody>
      </p:sp>
      <p:sp>
        <p:nvSpPr>
          <p:cNvPr id="593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it-IT" sz="1200" b="1">
                <a:latin typeface="Calibri"/>
              </a:rPr>
              <a:t>Il sistema fisiologico che trasforma le stimolazioni algogene in sensazioni dolorose è un</a:t>
            </a:r>
            <a:endParaRPr/>
          </a:p>
          <a:p>
            <a:r>
              <a:rPr lang="it-IT" sz="1200" b="1">
                <a:latin typeface="Calibri"/>
              </a:rPr>
              <a:t>sistema molto complesso e comprende:</a:t>
            </a:r>
            <a:endParaRPr/>
          </a:p>
          <a:p>
            <a:r>
              <a:rPr lang="it-IT" sz="1200">
                <a:latin typeface="Calibri"/>
              </a:rPr>
              <a:t>? </a:t>
            </a:r>
            <a:r>
              <a:rPr lang="it-IT" sz="1200" b="1">
                <a:latin typeface="Calibri"/>
              </a:rPr>
              <a:t>un sistema di trasduzione e di recezione che trasforma gli stimoli algogeni in impulsi nervosi</a:t>
            </a:r>
            <a:endParaRPr/>
          </a:p>
          <a:p>
            <a:r>
              <a:rPr lang="it-IT" sz="1200">
                <a:latin typeface="Calibri"/>
              </a:rPr>
              <a:t>? </a:t>
            </a:r>
            <a:r>
              <a:rPr lang="it-IT" sz="1200" b="1">
                <a:latin typeface="Calibri"/>
              </a:rPr>
              <a:t>un sistema di conduzione ascendente (periferico e spinale) che comprende meccanismi di modulazione spinale</a:t>
            </a:r>
            <a:endParaRPr/>
          </a:p>
          <a:p>
            <a:r>
              <a:rPr lang="it-IT" sz="1200">
                <a:latin typeface="Calibri"/>
              </a:rPr>
              <a:t>? </a:t>
            </a:r>
            <a:r>
              <a:rPr lang="it-IT" sz="1200" b="1">
                <a:latin typeface="Calibri"/>
              </a:rPr>
              <a:t>un sistema di controllo discendente </a:t>
            </a:r>
            <a:endParaRPr/>
          </a:p>
          <a:p>
            <a:r>
              <a:rPr lang="it-IT" sz="1200">
                <a:latin typeface="Calibri"/>
              </a:rPr>
              <a:t>? </a:t>
            </a:r>
            <a:r>
              <a:rPr lang="it-IT" sz="1200" b="1">
                <a:latin typeface="Calibri"/>
              </a:rPr>
              <a:t>un sistema interpretativo e cognitivo </a:t>
            </a:r>
            <a:endParaRPr/>
          </a:p>
          <a:p>
            <a:r>
              <a:rPr lang="it-IT" sz="1200">
                <a:latin typeface="Calibri"/>
              </a:rPr>
              <a:t>? </a:t>
            </a:r>
            <a:r>
              <a:rPr lang="it-IT" sz="1200" b="1">
                <a:latin typeface="Calibri"/>
              </a:rPr>
              <a:t>vari meccanismi di reflessività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4FCC18-619A-4242-871F-97FF76CEE5AC}" type="slidenum">
              <a:rPr lang="it-IT"/>
              <a:pPr/>
              <a:t>19</a:t>
            </a:fld>
            <a:endParaRPr lang="it-IT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CustomShape 1"/>
          <p:cNvSpPr/>
          <p:nvPr/>
        </p:nvSpPr>
        <p:spPr>
          <a:xfrm>
            <a:off x="3884760" y="8685360"/>
            <a:ext cx="297180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>
              <a:lnSpc>
                <a:spcPct val="100000"/>
              </a:lnSpc>
            </a:pPr>
            <a:fld id="{DFA1AEC4-D8D2-4949-AC5B-9F484EF68680}" type="slidenum">
              <a:rPr lang="it-IT" sz="1200">
                <a:latin typeface="Arial"/>
                <a:ea typeface="Arial"/>
              </a:rPr>
              <a:pPr algn="r">
                <a:lnSpc>
                  <a:spcPct val="100000"/>
                </a:lnSpc>
              </a:pPr>
              <a:t>27</a:t>
            </a:fld>
            <a:endParaRPr/>
          </a:p>
        </p:txBody>
      </p:sp>
      <p:sp>
        <p:nvSpPr>
          <p:cNvPr id="601" name="TextShape 2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it-IT" sz="1200">
                <a:solidFill>
                  <a:srgbClr val="FFFFFF"/>
                </a:solidFill>
                <a:latin typeface="Calibri"/>
              </a:rPr>
              <a:t>Diversi effetti dell’attivazione dei recettori  oppioidi presenti in sede post- o presinaptica. </a:t>
            </a:r>
            <a:endParaRPr/>
          </a:p>
          <a:p>
            <a:r>
              <a:rPr lang="it-IT" sz="1200">
                <a:solidFill>
                  <a:srgbClr val="FFFFFF"/>
                </a:solidFill>
                <a:latin typeface="Calibri"/>
              </a:rPr>
              <a:t>L’attivazione dei recettori m, k,d sui terminali presinaptici delle fibre afferenti nocicettive, riduce il rilascio di trasmettitori eccitatori coinvolti nel dolore (glutammato, sostanza P, etc.). L’attivazione dei recettori m in sede postsinaptica aumenta la conduttanza al K+ determinando l’insorgenza di potenziali postsinaptici inibitori (IPSP) e riduzione conseguente della scarica dei neuroni diretti ai centri superiori.</a:t>
            </a:r>
            <a:endParaRPr/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pic>
        <p:nvPicPr>
          <p:cNvPr id="37" name="Immagine 36"/>
          <p:cNvPicPr/>
          <p:nvPr/>
        </p:nvPicPr>
        <p:blipFill>
          <a:blip r:embed="rId2" cstate="print"/>
          <a:stretch/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  <p:pic>
        <p:nvPicPr>
          <p:cNvPr id="38" name="Immagine 37"/>
          <p:cNvPicPr/>
          <p:nvPr/>
        </p:nvPicPr>
        <p:blipFill>
          <a:blip r:embed="rId2" cstate="print"/>
          <a:stretch/>
        </p:blipFill>
        <p:spPr>
          <a:xfrm>
            <a:off x="1735560" y="1600200"/>
            <a:ext cx="5672520" cy="4525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C93DA-C1FB-4C8C-98AD-4CCFE2403FC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/>
            <a:r>
              <a:rPr lang="en-US" sz="4400">
                <a:latin typeface="Calibri"/>
              </a:rPr>
              <a:t>Click to edit the title text format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buFont typeface="Arial"/>
              <a:buChar char="•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Font typeface="Arial"/>
              <a:buChar char="–"/>
            </a:pPr>
            <a:r>
              <a:rPr lang="en-US" sz="2800">
                <a:latin typeface="Calibri"/>
              </a:rPr>
              <a:t>Second Outline Level</a:t>
            </a:r>
            <a:endParaRPr/>
          </a:p>
          <a:p>
            <a:pPr lvl="2">
              <a:buFont typeface="Arial"/>
              <a:buChar char="•"/>
            </a:pPr>
            <a:r>
              <a:rPr lang="en-US" sz="2400">
                <a:latin typeface="Calibri"/>
              </a:rPr>
              <a:t>Third Outline Level</a:t>
            </a:r>
            <a:endParaRPr/>
          </a:p>
          <a:p>
            <a:pPr lvl="3">
              <a:buFont typeface="Arial"/>
              <a:buChar char="–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Font typeface="Arial"/>
              <a:buChar char="»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Font typeface="Arial"/>
              <a:buChar char="»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Font typeface="Arial"/>
              <a:buChar char="»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r>
              <a:rPr lang="it-IT">
                <a:latin typeface="Arial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fld id="{E41298DB-579C-404F-AD4C-DD299EE43AA9}" type="slidenum">
              <a:rPr lang="it-IT">
                <a:latin typeface="Arial"/>
              </a:rPr>
              <a:pPr/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468360" y="1584000"/>
            <a:ext cx="8280360" cy="40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it-IT" sz="2000" dirty="0">
                <a:solidFill>
                  <a:srgbClr val="1E1C11"/>
                </a:solidFill>
                <a:latin typeface="Calibri"/>
              </a:rPr>
              <a:t>La definizione ufficiale di dolore è stata delineata dalla IASP, International </a:t>
            </a:r>
            <a:r>
              <a:rPr lang="it-IT" sz="2000" dirty="0" err="1">
                <a:solidFill>
                  <a:srgbClr val="1E1C11"/>
                </a:solidFill>
                <a:latin typeface="Calibri"/>
              </a:rPr>
              <a:t>Association</a:t>
            </a:r>
            <a:r>
              <a:rPr lang="it-IT" sz="2000" dirty="0">
                <a:solidFill>
                  <a:srgbClr val="1E1C11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srgbClr val="1E1C11"/>
                </a:solidFill>
                <a:latin typeface="Calibri"/>
              </a:rPr>
              <a:t>for</a:t>
            </a:r>
            <a:r>
              <a:rPr lang="it-IT" sz="2000" dirty="0">
                <a:solidFill>
                  <a:srgbClr val="1E1C11"/>
                </a:solidFill>
                <a:latin typeface="Calibri"/>
              </a:rPr>
              <a:t> the </a:t>
            </a:r>
            <a:r>
              <a:rPr lang="it-IT" sz="2000" dirty="0" err="1">
                <a:solidFill>
                  <a:srgbClr val="1E1C11"/>
                </a:solidFill>
                <a:latin typeface="Calibri"/>
              </a:rPr>
              <a:t>Study</a:t>
            </a:r>
            <a:r>
              <a:rPr lang="it-IT" sz="2000" dirty="0">
                <a:solidFill>
                  <a:srgbClr val="1E1C11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srgbClr val="1E1C11"/>
                </a:solidFill>
                <a:latin typeface="Calibri"/>
              </a:rPr>
              <a:t>of</a:t>
            </a:r>
            <a:r>
              <a:rPr lang="it-IT" sz="2000" dirty="0">
                <a:solidFill>
                  <a:srgbClr val="1E1C11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srgbClr val="1E1C11"/>
                </a:solidFill>
                <a:latin typeface="Calibri"/>
              </a:rPr>
              <a:t>Pain</a:t>
            </a:r>
            <a:r>
              <a:rPr lang="it-IT" sz="2000" dirty="0">
                <a:solidFill>
                  <a:srgbClr val="1E1C11"/>
                </a:solidFill>
                <a:latin typeface="Calibri"/>
              </a:rPr>
              <a:t>, che nel 1979 la descrive come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sz="2000" i="1" dirty="0">
                <a:solidFill>
                  <a:srgbClr val="C00000"/>
                </a:solidFill>
                <a:latin typeface="Calibri"/>
              </a:rPr>
              <a:t>"un'esperienza sensitiva ed emotiva spiacevole, associata ad un effettivo o potenziale danno tissutale o comunque descritta come tale.”</a:t>
            </a:r>
            <a:r>
              <a:rPr lang="it-IT" sz="2000" dirty="0">
                <a:latin typeface="Calibri"/>
              </a:rPr>
              <a:t>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sz="2000" dirty="0">
                <a:solidFill>
                  <a:srgbClr val="1E1C11"/>
                </a:solidFill>
                <a:latin typeface="Calibri"/>
              </a:rPr>
              <a:t>Tale definizione pone l’accento soprattutto sulla natura soggettiva della sensazione dolorosa: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sz="2000" i="1" dirty="0">
                <a:solidFill>
                  <a:srgbClr val="C00000"/>
                </a:solidFill>
                <a:latin typeface="Calibri"/>
              </a:rPr>
              <a:t>“Il dolore è sempre </a:t>
            </a:r>
            <a:r>
              <a:rPr lang="it-IT" sz="2400" b="1" i="1" dirty="0">
                <a:solidFill>
                  <a:srgbClr val="C00000"/>
                </a:solidFill>
                <a:latin typeface="Calibri"/>
              </a:rPr>
              <a:t>soggettivo. </a:t>
            </a:r>
            <a:r>
              <a:rPr lang="it-IT" sz="2000" i="1" dirty="0">
                <a:solidFill>
                  <a:srgbClr val="C00000"/>
                </a:solidFill>
                <a:latin typeface="Calibri"/>
              </a:rPr>
              <a:t>Ogni individuo apprende il significato di tale parola attraverso le esperienze correlate ad una lesione durante i primi anni di vita. Essendo una esperienza spiacevole, alla componente somatica del dolore si accompagna anche una carica emozionale".</a:t>
            </a:r>
            <a:endParaRPr dirty="0"/>
          </a:p>
        </p:txBody>
      </p:sp>
      <p:sp>
        <p:nvSpPr>
          <p:cNvPr id="49" name="CustomShape 2"/>
          <p:cNvSpPr/>
          <p:nvPr/>
        </p:nvSpPr>
        <p:spPr>
          <a:xfrm>
            <a:off x="250920" y="115920"/>
            <a:ext cx="8659800" cy="109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C00000"/>
                </a:solidFill>
                <a:latin typeface="Calibri"/>
              </a:rPr>
              <a:t>DOLORE</a:t>
            </a:r>
            <a:endParaRPr/>
          </a:p>
        </p:txBody>
      </p:sp>
      <p:sp>
        <p:nvSpPr>
          <p:cNvPr id="50" name="Line 3"/>
          <p:cNvSpPr/>
          <p:nvPr/>
        </p:nvSpPr>
        <p:spPr>
          <a:xfrm>
            <a:off x="900000" y="98100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1026"/>
          <p:cNvPicPr/>
          <p:nvPr/>
        </p:nvPicPr>
        <p:blipFill>
          <a:blip r:embed="rId2" cstate="print"/>
          <a:srcRect r="56551"/>
          <a:stretch/>
        </p:blipFill>
        <p:spPr>
          <a:xfrm>
            <a:off x="900000" y="981000"/>
            <a:ext cx="3167280" cy="5256360"/>
          </a:xfrm>
          <a:prstGeom prst="rect">
            <a:avLst/>
          </a:prstGeom>
          <a:ln>
            <a:noFill/>
          </a:ln>
        </p:spPr>
      </p:pic>
      <p:sp>
        <p:nvSpPr>
          <p:cNvPr id="63" name="CustomShape 1"/>
          <p:cNvSpPr/>
          <p:nvPr/>
        </p:nvSpPr>
        <p:spPr>
          <a:xfrm>
            <a:off x="395280" y="231840"/>
            <a:ext cx="835344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</a:rPr>
              <a:t>TRASMISSIONE DEL DOLORE</a:t>
            </a:r>
            <a:endParaRPr/>
          </a:p>
        </p:txBody>
      </p:sp>
      <p:sp>
        <p:nvSpPr>
          <p:cNvPr id="64" name="Line 2"/>
          <p:cNvSpPr/>
          <p:nvPr/>
        </p:nvSpPr>
        <p:spPr>
          <a:xfrm>
            <a:off x="900000" y="83664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sp>
        <p:nvSpPr>
          <p:cNvPr id="65" name="CustomShape 3"/>
          <p:cNvSpPr/>
          <p:nvPr/>
        </p:nvSpPr>
        <p:spPr>
          <a:xfrm>
            <a:off x="4067280" y="1125360"/>
            <a:ext cx="3669120" cy="52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Corteccia somato-sensoriale (giro postcentrale): </a:t>
            </a:r>
            <a:endParaRPr/>
          </a:p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componenti sensorio-discriminative del dolore</a:t>
            </a:r>
            <a:endParaRPr/>
          </a:p>
        </p:txBody>
      </p:sp>
      <p:sp>
        <p:nvSpPr>
          <p:cNvPr id="66" name="CustomShape 4"/>
          <p:cNvSpPr/>
          <p:nvPr/>
        </p:nvSpPr>
        <p:spPr>
          <a:xfrm>
            <a:off x="4067280" y="1700280"/>
            <a:ext cx="3425400" cy="52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Alle aree limbiche e alla corteccia frontale: </a:t>
            </a:r>
            <a:endParaRPr/>
          </a:p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Componenti emozionali e affettive del dolore</a:t>
            </a:r>
            <a:endParaRPr/>
          </a:p>
        </p:txBody>
      </p:sp>
      <p:sp>
        <p:nvSpPr>
          <p:cNvPr id="67" name="CustomShape 5"/>
          <p:cNvSpPr/>
          <p:nvPr/>
        </p:nvSpPr>
        <p:spPr>
          <a:xfrm>
            <a:off x="4067280" y="2247840"/>
            <a:ext cx="3338280" cy="52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Complesso nucleare intralaminare talamico </a:t>
            </a:r>
            <a:endParaRPr/>
          </a:p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Complesso vertebro-basilare talamico</a:t>
            </a:r>
            <a:endParaRPr/>
          </a:p>
        </p:txBody>
      </p:sp>
      <p:sp>
        <p:nvSpPr>
          <p:cNvPr id="68" name="CustomShape 6"/>
          <p:cNvSpPr/>
          <p:nvPr/>
        </p:nvSpPr>
        <p:spPr>
          <a:xfrm>
            <a:off x="4067280" y="2924280"/>
            <a:ext cx="3100680" cy="307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Grigio periacqueduttale del mesencefalo</a:t>
            </a:r>
            <a:endParaRPr/>
          </a:p>
        </p:txBody>
      </p:sp>
      <p:sp>
        <p:nvSpPr>
          <p:cNvPr id="69" name="CustomShape 7"/>
          <p:cNvSpPr/>
          <p:nvPr/>
        </p:nvSpPr>
        <p:spPr>
          <a:xfrm>
            <a:off x="4067280" y="3295800"/>
            <a:ext cx="2052360" cy="307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Tratto paleospinotalamico</a:t>
            </a:r>
            <a:endParaRPr/>
          </a:p>
        </p:txBody>
      </p:sp>
      <p:sp>
        <p:nvSpPr>
          <p:cNvPr id="70" name="CustomShape 8"/>
          <p:cNvSpPr/>
          <p:nvPr/>
        </p:nvSpPr>
        <p:spPr>
          <a:xfrm>
            <a:off x="4067280" y="4005360"/>
            <a:ext cx="1925640" cy="307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Tratto neospinotalamico</a:t>
            </a:r>
            <a:endParaRPr/>
          </a:p>
        </p:txBody>
      </p:sp>
      <p:sp>
        <p:nvSpPr>
          <p:cNvPr id="71" name="CustomShape 9"/>
          <p:cNvSpPr/>
          <p:nvPr/>
        </p:nvSpPr>
        <p:spPr>
          <a:xfrm>
            <a:off x="4067280" y="4303800"/>
            <a:ext cx="3914640" cy="307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 dirty="0">
                <a:latin typeface="Calibri"/>
              </a:rPr>
              <a:t>Nucleo </a:t>
            </a:r>
            <a:r>
              <a:rPr lang="it-IT" sz="1400" i="1" dirty="0" err="1">
                <a:latin typeface="Calibri"/>
              </a:rPr>
              <a:t>raphe</a:t>
            </a:r>
            <a:r>
              <a:rPr lang="it-IT" sz="1400" i="1" dirty="0">
                <a:latin typeface="Calibri"/>
              </a:rPr>
              <a:t> </a:t>
            </a:r>
            <a:r>
              <a:rPr lang="it-IT" sz="1400" i="1" dirty="0" err="1">
                <a:latin typeface="Calibri"/>
              </a:rPr>
              <a:t>magnus</a:t>
            </a:r>
            <a:r>
              <a:rPr lang="it-IT" sz="1400" i="1" dirty="0">
                <a:latin typeface="Calibri"/>
              </a:rPr>
              <a:t> </a:t>
            </a:r>
            <a:r>
              <a:rPr lang="it-IT" sz="1400" dirty="0">
                <a:latin typeface="Calibri"/>
              </a:rPr>
              <a:t>nel tronco cerebrale inferiore</a:t>
            </a:r>
            <a:endParaRPr dirty="0"/>
          </a:p>
        </p:txBody>
      </p:sp>
      <p:sp>
        <p:nvSpPr>
          <p:cNvPr id="72" name="CustomShape 10"/>
          <p:cNvSpPr/>
          <p:nvPr/>
        </p:nvSpPr>
        <p:spPr>
          <a:xfrm>
            <a:off x="4067280" y="4797360"/>
            <a:ext cx="3241080" cy="52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Vie discendenti soppressive del dolore nel </a:t>
            </a:r>
            <a:endParaRPr/>
          </a:p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funicolo dorsolaterale</a:t>
            </a:r>
            <a:endParaRPr/>
          </a:p>
        </p:txBody>
      </p:sp>
      <p:sp>
        <p:nvSpPr>
          <p:cNvPr id="73" name="CustomShape 11"/>
          <p:cNvSpPr/>
          <p:nvPr/>
        </p:nvSpPr>
        <p:spPr>
          <a:xfrm>
            <a:off x="4067280" y="5516640"/>
            <a:ext cx="3474000" cy="52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Stimolo doloroso entrante nelle corna dorsali </a:t>
            </a:r>
            <a:endParaRPr/>
          </a:p>
          <a:p>
            <a:pPr>
              <a:lnSpc>
                <a:spcPct val="100000"/>
              </a:lnSpc>
            </a:pPr>
            <a:r>
              <a:rPr lang="it-IT" sz="1400">
                <a:latin typeface="Calibri"/>
              </a:rPr>
              <a:t>attraverso fibre C e A</a:t>
            </a:r>
            <a:r>
              <a:rPr lang="it-IT" sz="1400">
                <a:latin typeface="Symbol"/>
                <a:ea typeface="Symbol"/>
              </a:rPr>
              <a:t></a:t>
            </a:r>
            <a:endParaRPr/>
          </a:p>
        </p:txBody>
      </p:sp>
      <p:sp>
        <p:nvSpPr>
          <p:cNvPr id="14" name="Freccia a sinistra 13"/>
          <p:cNvSpPr/>
          <p:nvPr/>
        </p:nvSpPr>
        <p:spPr>
          <a:xfrm>
            <a:off x="8100392" y="4365104"/>
            <a:ext cx="576064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sinistra 14"/>
          <p:cNvSpPr/>
          <p:nvPr/>
        </p:nvSpPr>
        <p:spPr>
          <a:xfrm>
            <a:off x="7740352" y="2996952"/>
            <a:ext cx="576064" cy="21602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 descr="Risultati immagini per PG and nocicettiva trasmissione dol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5" name="Rectangle 5"/>
          <p:cNvSpPr>
            <a:spLocks noChangeArrowheads="1"/>
          </p:cNvSpPr>
          <p:nvPr/>
        </p:nvSpPr>
        <p:spPr bwMode="auto">
          <a:xfrm>
            <a:off x="0" y="212725"/>
            <a:ext cx="9144000" cy="6337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04483" name="Rectangle 3"/>
          <p:cNvSpPr>
            <a:spLocks noChangeArrowheads="1"/>
          </p:cNvSpPr>
          <p:nvPr/>
        </p:nvSpPr>
        <p:spPr bwMode="auto">
          <a:xfrm>
            <a:off x="106363" y="666750"/>
            <a:ext cx="3961581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it-IT" sz="1600" dirty="0"/>
              <a:t>L’informazione nocicettiva nasce in periferia in seguito a diversi stimoli ed è convogliata al midollo spinale (corno posteriore) da </a:t>
            </a:r>
            <a:r>
              <a:rPr lang="it-IT" sz="1600" dirty="0">
                <a:solidFill>
                  <a:srgbClr val="FF3300"/>
                </a:solidFill>
              </a:rPr>
              <a:t>fibre afferenti </a:t>
            </a:r>
            <a:r>
              <a:rPr lang="it-IT" sz="1600" dirty="0" err="1">
                <a:solidFill>
                  <a:srgbClr val="FF3300"/>
                </a:solidFill>
              </a:rPr>
              <a:t>amieliniche</a:t>
            </a:r>
            <a:r>
              <a:rPr lang="it-IT" sz="1600" dirty="0">
                <a:solidFill>
                  <a:srgbClr val="FF3300"/>
                </a:solidFill>
              </a:rPr>
              <a:t> di tipo C a conduzione lenta</a:t>
            </a:r>
            <a:r>
              <a:rPr lang="it-IT" sz="1600" dirty="0"/>
              <a:t> (dolore sordo, non localizzato) e </a:t>
            </a:r>
            <a:r>
              <a:rPr lang="it-IT" sz="1600" dirty="0">
                <a:solidFill>
                  <a:srgbClr val="FF3300"/>
                </a:solidFill>
              </a:rPr>
              <a:t>da piccole fibre mieliniche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3300"/>
                </a:solidFill>
              </a:rPr>
              <a:t>A</a:t>
            </a:r>
            <a:r>
              <a:rPr lang="it-IT" sz="1600" dirty="0"/>
              <a:t>, tipo delta (dolore acuto).</a:t>
            </a:r>
          </a:p>
          <a:p>
            <a:pPr algn="just"/>
            <a:r>
              <a:rPr lang="it-IT" sz="1600" dirty="0"/>
              <a:t>Le fibre afferenti entrano nel midollo spinale attraverso le radici dorsali e terminano nelle corna posteriori (sostanza grigia). </a:t>
            </a:r>
          </a:p>
          <a:p>
            <a:pPr algn="just"/>
            <a:r>
              <a:rPr lang="it-IT" sz="1600" dirty="0"/>
              <a:t>Dal midollo spinale, l’informazione nocicettiva arriva ai centri corticali (talamo) ad opera di neuroni di trasmissione. </a:t>
            </a:r>
          </a:p>
          <a:p>
            <a:pPr algn="just"/>
            <a:r>
              <a:rPr lang="it-IT" sz="1600" b="1" dirty="0">
                <a:solidFill>
                  <a:srgbClr val="990099"/>
                </a:solidFill>
              </a:rPr>
              <a:t>Il dolore vero e proprio è la presa di coscienza delle informazioni nocicettive trasmesse dal talamo ed integrate a livello corticale e </a:t>
            </a:r>
            <a:r>
              <a:rPr lang="it-IT" sz="1600" b="1" dirty="0" err="1">
                <a:solidFill>
                  <a:srgbClr val="990099"/>
                </a:solidFill>
              </a:rPr>
              <a:t>limbico</a:t>
            </a:r>
            <a:r>
              <a:rPr lang="it-IT" sz="1600" b="1" dirty="0">
                <a:solidFill>
                  <a:srgbClr val="990099"/>
                </a:solidFill>
              </a:rPr>
              <a:t>.</a:t>
            </a:r>
            <a:r>
              <a:rPr lang="it-IT" sz="1600" b="1" dirty="0"/>
              <a:t> </a:t>
            </a:r>
          </a:p>
          <a:p>
            <a:pPr algn="just"/>
            <a:r>
              <a:rPr lang="it-IT" sz="1600" dirty="0"/>
              <a:t>Le strutture coinvolte sono la corteccia (anteriore cingolata, </a:t>
            </a:r>
            <a:r>
              <a:rPr lang="it-IT" sz="1600" dirty="0" err="1"/>
              <a:t>somatico-sensoriale</a:t>
            </a:r>
            <a:r>
              <a:rPr lang="it-IT" sz="1600" dirty="0"/>
              <a:t>, prefrontale), l’ipotalamo,  il talamo, la sostanza grigia </a:t>
            </a:r>
            <a:r>
              <a:rPr lang="it-IT" sz="1600" dirty="0" err="1"/>
              <a:t>periacqueduttale</a:t>
            </a:r>
            <a:r>
              <a:rPr lang="it-IT" sz="1600" dirty="0"/>
              <a:t>, il cervelletto ed i gangli della base. </a:t>
            </a:r>
          </a:p>
        </p:txBody>
      </p:sp>
      <p:sp>
        <p:nvSpPr>
          <p:cNvPr id="404484" name="Rectangle 4"/>
          <p:cNvSpPr>
            <a:spLocks noChangeArrowheads="1"/>
          </p:cNvSpPr>
          <p:nvPr/>
        </p:nvSpPr>
        <p:spPr bwMode="auto">
          <a:xfrm>
            <a:off x="673100" y="-171450"/>
            <a:ext cx="24590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it-IT" sz="3600" b="1" dirty="0">
                <a:solidFill>
                  <a:srgbClr val="FF3300"/>
                </a:solidFill>
              </a:rPr>
              <a:t>Dolore</a:t>
            </a:r>
            <a:endParaRPr lang="it-IT" sz="3200" b="1" u="sng" dirty="0">
              <a:solidFill>
                <a:srgbClr val="FF3300"/>
              </a:solidFill>
            </a:endParaRPr>
          </a:p>
        </p:txBody>
      </p:sp>
      <p:pic>
        <p:nvPicPr>
          <p:cNvPr id="7" name="Picture 4" descr="Risultati immagini per nociceptive affe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48680"/>
            <a:ext cx="4860032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"/>
          <p:cNvPicPr/>
          <p:nvPr/>
        </p:nvPicPr>
        <p:blipFill>
          <a:blip r:embed="rId3" cstate="print"/>
          <a:srcRect r="21117"/>
          <a:stretch/>
        </p:blipFill>
        <p:spPr>
          <a:xfrm>
            <a:off x="430200" y="1700280"/>
            <a:ext cx="2054160" cy="4824360"/>
          </a:xfrm>
          <a:prstGeom prst="rect">
            <a:avLst/>
          </a:prstGeom>
          <a:ln>
            <a:noFill/>
          </a:ln>
        </p:spPr>
      </p:pic>
      <p:pic>
        <p:nvPicPr>
          <p:cNvPr id="76" name="Picture 10"/>
          <p:cNvPicPr/>
          <p:nvPr/>
        </p:nvPicPr>
        <p:blipFill>
          <a:blip r:embed="rId4" cstate="print">
            <a:lum bright="12000"/>
          </a:blip>
          <a:srcRect l="26103"/>
          <a:stretch/>
        </p:blipFill>
        <p:spPr>
          <a:xfrm>
            <a:off x="6516720" y="1773360"/>
            <a:ext cx="2087640" cy="475272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6227640" y="692280"/>
            <a:ext cx="2594160" cy="106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US" sz="1600" b="1">
                <a:solidFill>
                  <a:srgbClr val="7030A0"/>
                </a:solidFill>
                <a:latin typeface="Calibri"/>
                <a:ea typeface="Arial"/>
              </a:rPr>
              <a:t> La zona grigia periacqueduttale (PAG) è 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b="1">
                <a:solidFill>
                  <a:srgbClr val="7030A0"/>
                </a:solidFill>
                <a:latin typeface="Calibri"/>
                <a:ea typeface="Arial"/>
              </a:rPr>
              <a:t>il punto di convergenza discendente</a:t>
            </a:r>
            <a:endParaRPr/>
          </a:p>
        </p:txBody>
      </p:sp>
      <p:sp>
        <p:nvSpPr>
          <p:cNvPr id="78" name="CustomShape 2"/>
          <p:cNvSpPr/>
          <p:nvPr/>
        </p:nvSpPr>
        <p:spPr>
          <a:xfrm>
            <a:off x="0" y="620688"/>
            <a:ext cx="2843280" cy="82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CC3300"/>
                </a:solidFill>
                <a:latin typeface="Calibri"/>
                <a:ea typeface="Arial"/>
              </a:rPr>
              <a:t> </a:t>
            </a:r>
            <a:r>
              <a:rPr lang="en-US" sz="1600" b="1" dirty="0">
                <a:solidFill>
                  <a:srgbClr val="CC3300"/>
                </a:solidFill>
                <a:latin typeface="Calibri"/>
                <a:ea typeface="Arial"/>
              </a:rPr>
              <a:t>Il </a:t>
            </a:r>
            <a:r>
              <a:rPr lang="en-US" sz="1600" b="1" dirty="0" err="1" smtClean="0">
                <a:solidFill>
                  <a:srgbClr val="CC3300"/>
                </a:solidFill>
                <a:latin typeface="Calibri"/>
                <a:ea typeface="Arial"/>
              </a:rPr>
              <a:t>nucleo</a:t>
            </a:r>
            <a:r>
              <a:rPr lang="en-US" sz="1600" b="1" dirty="0" smtClean="0">
                <a:solidFill>
                  <a:srgbClr val="CC3300"/>
                </a:solidFill>
                <a:latin typeface="Calibri"/>
                <a:ea typeface="Arial"/>
              </a:rPr>
              <a:t> </a:t>
            </a:r>
            <a:r>
              <a:rPr lang="en-US" sz="1600" b="1" dirty="0" err="1" smtClean="0">
                <a:solidFill>
                  <a:srgbClr val="CC3300"/>
                </a:solidFill>
                <a:latin typeface="Calibri"/>
                <a:ea typeface="Arial"/>
              </a:rPr>
              <a:t>ventroposterolaterale</a:t>
            </a:r>
            <a:r>
              <a:rPr lang="en-US" sz="1600" b="1" dirty="0" smtClean="0">
                <a:solidFill>
                  <a:srgbClr val="CC3300"/>
                </a:solidFill>
                <a:latin typeface="Calibri"/>
                <a:ea typeface="Arial"/>
              </a:rPr>
              <a:t> (NVPL) </a:t>
            </a:r>
            <a:r>
              <a:rPr lang="en-US" sz="1600" b="1" dirty="0">
                <a:solidFill>
                  <a:srgbClr val="CC3300"/>
                </a:solidFill>
                <a:latin typeface="Calibri"/>
                <a:ea typeface="Arial"/>
              </a:rPr>
              <a:t>del TALAMO è </a:t>
            </a:r>
            <a:r>
              <a:rPr lang="en-US" sz="1600" b="1" dirty="0" err="1">
                <a:solidFill>
                  <a:srgbClr val="CC3300"/>
                </a:solidFill>
                <a:latin typeface="Calibri"/>
                <a:ea typeface="Arial"/>
              </a:rPr>
              <a:t>il</a:t>
            </a:r>
            <a:r>
              <a:rPr lang="en-US" sz="1600" b="1" dirty="0">
                <a:solidFill>
                  <a:srgbClr val="CC3300"/>
                </a:solidFill>
                <a:latin typeface="Calibri"/>
                <a:ea typeface="Arial"/>
              </a:rPr>
              <a:t> </a:t>
            </a:r>
            <a:r>
              <a:rPr lang="en-US" sz="1600" b="1" dirty="0" err="1">
                <a:solidFill>
                  <a:srgbClr val="CC3300"/>
                </a:solidFill>
                <a:latin typeface="Calibri"/>
                <a:ea typeface="Arial"/>
              </a:rPr>
              <a:t>punto</a:t>
            </a:r>
            <a:r>
              <a:rPr lang="en-US" sz="1600" b="1" dirty="0">
                <a:solidFill>
                  <a:srgbClr val="CC3300"/>
                </a:solidFill>
                <a:latin typeface="Calibri"/>
                <a:ea typeface="Arial"/>
              </a:rPr>
              <a:t> di </a:t>
            </a:r>
            <a:r>
              <a:rPr lang="en-US" sz="1600" b="1" dirty="0" err="1">
                <a:solidFill>
                  <a:srgbClr val="CC3300"/>
                </a:solidFill>
                <a:latin typeface="Calibri"/>
                <a:ea typeface="Arial"/>
              </a:rPr>
              <a:t>convergenza</a:t>
            </a:r>
            <a:r>
              <a:rPr lang="en-US" sz="1600" b="1" dirty="0">
                <a:solidFill>
                  <a:srgbClr val="CC3300"/>
                </a:solidFill>
                <a:latin typeface="Calibri"/>
                <a:ea typeface="Arial"/>
              </a:rPr>
              <a:t> </a:t>
            </a:r>
            <a:r>
              <a:rPr lang="en-US" sz="1600" b="1" dirty="0" err="1">
                <a:solidFill>
                  <a:srgbClr val="CC3300"/>
                </a:solidFill>
                <a:latin typeface="Calibri"/>
                <a:ea typeface="Arial"/>
              </a:rPr>
              <a:t>ascendente</a:t>
            </a:r>
            <a:endParaRPr dirty="0"/>
          </a:p>
        </p:txBody>
      </p:sp>
      <p:sp>
        <p:nvSpPr>
          <p:cNvPr id="79" name="CustomShape 3"/>
          <p:cNvSpPr/>
          <p:nvPr/>
        </p:nvSpPr>
        <p:spPr>
          <a:xfrm>
            <a:off x="2843280" y="1009800"/>
            <a:ext cx="3384360" cy="52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it-IT" sz="1600">
                <a:latin typeface="Calibri"/>
                <a:ea typeface="Arial"/>
              </a:rPr>
              <a:t>Prima di essere percepito dalla corteccia cerebrale, lo stimolo dolorifico passa diversi stadi: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sz="1600">
                <a:latin typeface="Calibri"/>
                <a:ea typeface="Arial"/>
              </a:rPr>
              <a:t> trasduzione nei nocicettori e nocineuroni, </a:t>
            </a: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sz="1600">
                <a:latin typeface="Calibri"/>
                <a:ea typeface="Arial"/>
              </a:rPr>
              <a:t> trasmissione nel sistema neurovegetativo sensoriale </a:t>
            </a: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sz="1600">
                <a:latin typeface="Calibri"/>
                <a:ea typeface="Arial"/>
              </a:rPr>
              <a:t> modulazione nelle diverse istanze del sistema nervoso centrale come talamo e sistema limbico. </a:t>
            </a: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sz="1600">
                <a:latin typeface="Calibri"/>
                <a:ea typeface="Arial"/>
              </a:rPr>
              <a:t> azionamento di meccanismi reattivi neuronali, ormonali e immunitari </a:t>
            </a: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sz="1600">
                <a:latin typeface="Calibri"/>
                <a:ea typeface="Arial"/>
              </a:rPr>
              <a:t> avvertimento alla corteccia cerebrale (cosciente) ed eventuale correzione, tramite controllo cosciente, dei meccanismi reattivi di cui sopra. </a:t>
            </a:r>
            <a:endParaRPr/>
          </a:p>
        </p:txBody>
      </p:sp>
      <p:sp>
        <p:nvSpPr>
          <p:cNvPr id="80" name="CustomShape 4"/>
          <p:cNvSpPr/>
          <p:nvPr/>
        </p:nvSpPr>
        <p:spPr>
          <a:xfrm>
            <a:off x="2556000" y="-27384"/>
            <a:ext cx="388764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800" b="1" dirty="0">
                <a:solidFill>
                  <a:srgbClr val="C00000"/>
                </a:solidFill>
                <a:latin typeface="Calibri"/>
              </a:rPr>
              <a:t>FISIOLOGIA DEL DOLORE</a:t>
            </a:r>
            <a:endParaRPr dirty="0"/>
          </a:p>
        </p:txBody>
      </p:sp>
      <p:sp>
        <p:nvSpPr>
          <p:cNvPr id="81" name="Line 5"/>
          <p:cNvSpPr/>
          <p:nvPr/>
        </p:nvSpPr>
        <p:spPr>
          <a:xfrm>
            <a:off x="971640" y="476672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4" name="Picture 4" descr="msotw9_temp0"/>
          <p:cNvPicPr>
            <a:picLocks noChangeAspect="1" noChangeArrowheads="1"/>
          </p:cNvPicPr>
          <p:nvPr/>
        </p:nvPicPr>
        <p:blipFill>
          <a:blip r:embed="rId2" cstate="print">
            <a:lum bright="-8000" contrast="26000"/>
          </a:blip>
          <a:srcRect l="6728" b="31993"/>
          <a:stretch>
            <a:fillRect/>
          </a:stretch>
        </p:blipFill>
        <p:spPr bwMode="auto">
          <a:xfrm>
            <a:off x="107950" y="332656"/>
            <a:ext cx="41814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8565" name="Picture 5" descr="msotw9_temp0"/>
          <p:cNvPicPr>
            <a:picLocks noChangeAspect="1" noChangeArrowheads="1"/>
          </p:cNvPicPr>
          <p:nvPr/>
        </p:nvPicPr>
        <p:blipFill>
          <a:blip r:embed="rId2" cstate="print">
            <a:lum bright="-8000" contrast="26000"/>
          </a:blip>
          <a:srcRect l="3786" t="66936"/>
          <a:stretch>
            <a:fillRect/>
          </a:stretch>
        </p:blipFill>
        <p:spPr bwMode="auto">
          <a:xfrm>
            <a:off x="4211638" y="332656"/>
            <a:ext cx="4932362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8566" name="Text Box 6"/>
          <p:cNvSpPr txBox="1">
            <a:spLocks noChangeArrowheads="1"/>
          </p:cNvSpPr>
          <p:nvPr/>
        </p:nvSpPr>
        <p:spPr bwMode="auto">
          <a:xfrm>
            <a:off x="0" y="5949280"/>
            <a:ext cx="5040560" cy="64633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FF3300"/>
                </a:solidFill>
              </a:rPr>
              <a:t>Vie inibitorie discendenti deputate al controllo del dolore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7402" t="20787" r="25039" b="21417"/>
          <a:stretch>
            <a:fillRect/>
          </a:stretch>
        </p:blipFill>
        <p:spPr bwMode="auto">
          <a:xfrm>
            <a:off x="5520600" y="3501008"/>
            <a:ext cx="3623400" cy="330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rcRect l="4001" t="10546" b="78044"/>
          <a:stretch>
            <a:fillRect/>
          </a:stretch>
        </p:blipFill>
        <p:spPr>
          <a:xfrm>
            <a:off x="2555776" y="0"/>
            <a:ext cx="4505294" cy="40629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548680"/>
            <a:ext cx="5256584" cy="630932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it-IT" sz="1400" dirty="0" smtClean="0"/>
              <a:t>Nella</a:t>
            </a:r>
            <a:r>
              <a:rPr lang="it-IT" sz="1400" dirty="0" smtClean="0"/>
              <a:t> </a:t>
            </a:r>
            <a:r>
              <a:rPr lang="it-IT" sz="1400" b="1" dirty="0" smtClean="0"/>
              <a:t>II lamina</a:t>
            </a:r>
            <a:r>
              <a:rPr lang="it-IT" sz="1400" dirty="0" smtClean="0"/>
              <a:t> del midollo spinale, detta </a:t>
            </a:r>
            <a:r>
              <a:rPr lang="it-IT" sz="1400" b="1" dirty="0" smtClean="0"/>
              <a:t>sostanza gelatinosa di Rolando</a:t>
            </a:r>
            <a:r>
              <a:rPr lang="it-IT" sz="1400" dirty="0" smtClean="0"/>
              <a:t>. Qui afferiscono </a:t>
            </a:r>
            <a:r>
              <a:rPr lang="it-IT" sz="1400" b="1" dirty="0" smtClean="0"/>
              <a:t>fibre</a:t>
            </a:r>
            <a:r>
              <a:rPr lang="it-IT" sz="1400" dirty="0" smtClean="0"/>
              <a:t> sensitive </a:t>
            </a:r>
            <a:r>
              <a:rPr lang="it-IT" sz="1400" b="1" dirty="0" smtClean="0"/>
              <a:t>nocicettive</a:t>
            </a:r>
            <a:r>
              <a:rPr lang="it-IT" sz="1400" dirty="0" smtClean="0"/>
              <a:t> (cioè attivate da stimoli dolorifici), </a:t>
            </a:r>
            <a:r>
              <a:rPr lang="it-IT" sz="1400" b="1" dirty="0" err="1" smtClean="0"/>
              <a:t>A-delta</a:t>
            </a:r>
            <a:r>
              <a:rPr lang="it-IT" sz="1400" dirty="0" smtClean="0"/>
              <a:t> (Aδ, mieliniche, specifiche per il dolore rapido </a:t>
            </a:r>
            <a:r>
              <a:rPr lang="it-IT" sz="1400" dirty="0" err="1" smtClean="0"/>
              <a:t>puntorio</a:t>
            </a:r>
            <a:r>
              <a:rPr lang="it-IT" sz="1400" dirty="0" smtClean="0"/>
              <a:t>) e </a:t>
            </a:r>
            <a:r>
              <a:rPr lang="it-IT" sz="1400" b="1" dirty="0" smtClean="0"/>
              <a:t>C</a:t>
            </a:r>
            <a:r>
              <a:rPr lang="it-IT" sz="1400" dirty="0" smtClean="0"/>
              <a:t> (</a:t>
            </a:r>
            <a:r>
              <a:rPr lang="it-IT" sz="1400" dirty="0" err="1" smtClean="0"/>
              <a:t>amieliniche</a:t>
            </a:r>
            <a:r>
              <a:rPr lang="it-IT" sz="1400" dirty="0" smtClean="0"/>
              <a:t>, lente, che conducono il dolore sordo), e fibre portanti sensibilità tattile e pressoria di maggior calibro, le </a:t>
            </a:r>
            <a:r>
              <a:rPr lang="it-IT" sz="1400" b="1" dirty="0" err="1" smtClean="0"/>
              <a:t>A-beta</a:t>
            </a:r>
            <a:r>
              <a:rPr lang="it-IT" sz="1400" dirty="0" smtClean="0"/>
              <a:t> (Aβ).</a:t>
            </a:r>
          </a:p>
          <a:p>
            <a:pPr algn="just"/>
            <a:r>
              <a:rPr lang="it-IT" sz="1400" dirty="0" smtClean="0"/>
              <a:t>Sia queste ultime che le nocicettive, prima di prendere contatto con il neurone midollare, emettono un </a:t>
            </a:r>
            <a:r>
              <a:rPr lang="it-IT" sz="1400" b="1" dirty="0" smtClean="0"/>
              <a:t>ramo collaterale</a:t>
            </a:r>
            <a:r>
              <a:rPr lang="it-IT" sz="1400" dirty="0" smtClean="0"/>
              <a:t>, che entra </a:t>
            </a:r>
            <a:r>
              <a:rPr lang="it-IT" sz="1400" b="1" dirty="0" smtClean="0"/>
              <a:t>in contatto con un interneurone</a:t>
            </a:r>
            <a:r>
              <a:rPr lang="it-IT" sz="1400" dirty="0" smtClean="0"/>
              <a:t> </a:t>
            </a:r>
            <a:r>
              <a:rPr lang="it-IT" sz="1400" b="1" dirty="0" smtClean="0"/>
              <a:t>produttore di un oppioide endogeno chiamato encefalina</a:t>
            </a:r>
            <a:r>
              <a:rPr lang="it-IT" sz="1400" dirty="0" smtClean="0"/>
              <a:t>. Le fibre su citate producono effetti diversi su questo interneurone: le fibre </a:t>
            </a:r>
            <a:r>
              <a:rPr lang="it-IT" sz="1400" b="1" dirty="0" smtClean="0"/>
              <a:t>Aβ ne stimolano l’attività</a:t>
            </a:r>
            <a:r>
              <a:rPr lang="it-IT" sz="1400" dirty="0" smtClean="0"/>
              <a:t>, aumentando la produzione di encefalina, mentre </a:t>
            </a:r>
            <a:r>
              <a:rPr lang="it-IT" sz="1400" b="1" dirty="0" smtClean="0"/>
              <a:t>le fibre di piccolo calibro la inibiscono</a:t>
            </a:r>
            <a:r>
              <a:rPr lang="it-IT" sz="1400" dirty="0" smtClean="0"/>
              <a:t>.</a:t>
            </a:r>
          </a:p>
          <a:p>
            <a:pPr algn="just"/>
            <a:r>
              <a:rPr lang="it-IT" sz="1400" dirty="0" smtClean="0"/>
              <a:t>Se pertanto una fibra </a:t>
            </a:r>
            <a:r>
              <a:rPr lang="it-IT" sz="1400" b="1" dirty="0" smtClean="0"/>
              <a:t>Aβ è attivata</a:t>
            </a:r>
            <a:r>
              <a:rPr lang="it-IT" sz="1400" dirty="0" smtClean="0"/>
              <a:t> da uno stimolo non dolorifico, andrà a sua volta a stimolare l’interneurone inibitorio, che quindi bloccherà la trasmissione di eventuali segnali dolorifici fino al cervello: </a:t>
            </a:r>
            <a:r>
              <a:rPr lang="it-IT" sz="1400" b="1" dirty="0" smtClean="0"/>
              <a:t>il cancello è chiuso</a:t>
            </a:r>
            <a:r>
              <a:rPr lang="it-IT" sz="1400" dirty="0" smtClean="0"/>
              <a:t>, </a:t>
            </a:r>
            <a:r>
              <a:rPr lang="it-IT" sz="1400" b="1" dirty="0" smtClean="0"/>
              <a:t>non si percepisce dolore</a:t>
            </a:r>
            <a:r>
              <a:rPr lang="it-IT" sz="1400" dirty="0" smtClean="0"/>
              <a:t>.</a:t>
            </a:r>
          </a:p>
          <a:p>
            <a:pPr algn="just"/>
            <a:r>
              <a:rPr lang="it-IT" sz="1400" dirty="0" smtClean="0"/>
              <a:t>Al contrario, se una fibra </a:t>
            </a:r>
            <a:r>
              <a:rPr lang="it-IT" sz="1400" b="1" dirty="0" smtClean="0"/>
              <a:t>Aδ o C trasmette uno stimolo dolorifico</a:t>
            </a:r>
            <a:r>
              <a:rPr lang="it-IT" sz="1400" dirty="0" smtClean="0"/>
              <a:t>, contemporaneamente </a:t>
            </a:r>
            <a:r>
              <a:rPr lang="it-IT" sz="1400" b="1" dirty="0" smtClean="0"/>
              <a:t>inibisce l’interneurone</a:t>
            </a:r>
            <a:r>
              <a:rPr lang="it-IT" sz="1400" dirty="0" smtClean="0"/>
              <a:t> </a:t>
            </a:r>
            <a:r>
              <a:rPr lang="it-IT" sz="1400" dirty="0" err="1" smtClean="0"/>
              <a:t>encefalinergico</a:t>
            </a:r>
            <a:r>
              <a:rPr lang="it-IT" sz="1400" dirty="0" smtClean="0"/>
              <a:t>, che non potrà a sua volta bloccare la trasmissione dell’impulso doloroso al cervello: </a:t>
            </a:r>
            <a:r>
              <a:rPr lang="it-IT" sz="1400" b="1" dirty="0" smtClean="0"/>
              <a:t>il cancello è aperto, il dolore viene avvertito</a:t>
            </a:r>
            <a:r>
              <a:rPr lang="it-IT" sz="1400" dirty="0" smtClean="0"/>
              <a:t>.</a:t>
            </a:r>
          </a:p>
          <a:p>
            <a:pPr algn="just"/>
            <a:r>
              <a:rPr lang="it-IT" sz="1400" dirty="0" smtClean="0"/>
              <a:t>Quindi, </a:t>
            </a:r>
            <a:r>
              <a:rPr lang="it-IT" sz="1400" b="1" dirty="0" smtClean="0"/>
              <a:t>se uno stimolo dolorifico ed uno meccanico</a:t>
            </a:r>
            <a:r>
              <a:rPr lang="it-IT" sz="1400" dirty="0" smtClean="0"/>
              <a:t> (pressorio, vibratorio) </a:t>
            </a:r>
            <a:r>
              <a:rPr lang="it-IT" sz="1400" b="1" dirty="0" smtClean="0"/>
              <a:t>vengono trasmessi simultaneamente</a:t>
            </a:r>
            <a:r>
              <a:rPr lang="it-IT" sz="1400" dirty="0" smtClean="0"/>
              <a:t> (ad esempio, se si picchia il ginocchio e si strofina la botta), </a:t>
            </a:r>
            <a:r>
              <a:rPr lang="it-IT" sz="1400" b="1" dirty="0" smtClean="0"/>
              <a:t>il dolore sarà attenuato</a:t>
            </a:r>
            <a:r>
              <a:rPr lang="it-IT" sz="1400" dirty="0" smtClean="0"/>
              <a:t> grazie all’azione </a:t>
            </a:r>
            <a:r>
              <a:rPr lang="it-IT" sz="1400" dirty="0" err="1" smtClean="0"/>
              <a:t>eccitatoria</a:t>
            </a:r>
            <a:r>
              <a:rPr lang="it-IT" sz="1400" dirty="0" smtClean="0"/>
              <a:t> della fibra Aβ sull’interneurone </a:t>
            </a:r>
            <a:r>
              <a:rPr lang="it-IT" sz="1400" dirty="0" err="1" smtClean="0"/>
              <a:t>encefalinergico</a:t>
            </a:r>
            <a:r>
              <a:rPr lang="it-IT" sz="1400" dirty="0" smtClean="0"/>
              <a:t>. (effetto “placebo” della bua..) </a:t>
            </a:r>
            <a:endParaRPr lang="it-IT" sz="1400" dirty="0" smtClean="0"/>
          </a:p>
          <a:p>
            <a:pPr lvl="0" algn="just">
              <a:lnSpc>
                <a:spcPct val="80000"/>
              </a:lnSpc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322" name="Picture 2" descr="https://upload.wikimedia.org/wikipedia/commons/thumb/5/54/Gate_control_A_firing.svg/220px-Gate_control_A_firin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908720"/>
            <a:ext cx="2337308" cy="1944216"/>
          </a:xfrm>
          <a:prstGeom prst="rect">
            <a:avLst/>
          </a:prstGeom>
          <a:noFill/>
        </p:spPr>
      </p:pic>
      <p:pic>
        <p:nvPicPr>
          <p:cNvPr id="56324" name="Picture 4" descr="https://upload.wikimedia.org/wikipedia/commons/thumb/1/18/Gate_control_no_A.svg/258px-Gate_control_no_A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861048"/>
            <a:ext cx="2457450" cy="2076450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5580112" y="2852936"/>
            <a:ext cx="3168352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Cancello chiuso: la fibra Aβ stimola l'interneurone inibitorio, che va a bloccare la trasmissione dell'impulso dolorifico al cervello.</a:t>
            </a:r>
            <a:endParaRPr lang="it-IT" sz="1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652120" y="5949280"/>
            <a:ext cx="3096344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Cancello aperto: la fibra C blocca l'azione inibitoria dell'interneurone, per cui il segnale doloroso è libero di passare.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756" b="38189"/>
          <a:stretch>
            <a:fillRect/>
          </a:stretch>
        </p:blipFill>
        <p:spPr bwMode="auto">
          <a:xfrm>
            <a:off x="946405" y="548681"/>
            <a:ext cx="7277001" cy="573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t="11339" b="9449"/>
          <a:stretch>
            <a:fillRect/>
          </a:stretch>
        </p:blipFill>
        <p:spPr bwMode="auto">
          <a:xfrm>
            <a:off x="760518" y="1877313"/>
            <a:ext cx="8383482" cy="498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de"/>
          <p:cNvPicPr>
            <a:picLocks noChangeAspect="1"/>
          </p:cNvPicPr>
          <p:nvPr/>
        </p:nvPicPr>
        <p:blipFill>
          <a:blip r:embed="rId3" cstate="print"/>
          <a:srcRect l="4802" t="8437" r="13605" b="25311"/>
          <a:stretch>
            <a:fillRect/>
          </a:stretch>
        </p:blipFill>
        <p:spPr>
          <a:xfrm>
            <a:off x="0" y="0"/>
            <a:ext cx="4579687" cy="2821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l="12804" t="3164" r="17606" b="21093"/>
          <a:stretch>
            <a:fillRect/>
          </a:stretch>
        </p:blipFill>
        <p:spPr>
          <a:xfrm>
            <a:off x="0" y="2924944"/>
            <a:ext cx="4570514" cy="3774714"/>
          </a:xfrm>
          <a:prstGeom prst="rect">
            <a:avLst/>
          </a:prstGeom>
        </p:spPr>
      </p:pic>
      <p:pic>
        <p:nvPicPr>
          <p:cNvPr id="2" name="Slide"/>
          <p:cNvPicPr>
            <a:picLocks noChangeAspect="1"/>
          </p:cNvPicPr>
          <p:nvPr/>
        </p:nvPicPr>
        <p:blipFill>
          <a:blip r:embed="rId3" cstate="print"/>
          <a:srcRect l="3201" t="6328" r="4001" b="18984"/>
          <a:stretch>
            <a:fillRect/>
          </a:stretch>
        </p:blipFill>
        <p:spPr>
          <a:xfrm>
            <a:off x="0" y="0"/>
            <a:ext cx="4758911" cy="2906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7929" y="2009970"/>
            <a:ext cx="4416071" cy="484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692696"/>
            <a:ext cx="43559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388" y="901700"/>
            <a:ext cx="4576762" cy="5332413"/>
          </a:xfrm>
          <a:prstGeom prst="rect">
            <a:avLst/>
          </a:prstGeom>
          <a:solidFill>
            <a:srgbClr val="003399"/>
          </a:solidFill>
        </p:spPr>
      </p:pic>
      <p:sp>
        <p:nvSpPr>
          <p:cNvPr id="492547" name="Text Box 3"/>
          <p:cNvSpPr txBox="1">
            <a:spLocks noChangeArrowheads="1"/>
          </p:cNvSpPr>
          <p:nvPr/>
        </p:nvSpPr>
        <p:spPr bwMode="auto">
          <a:xfrm>
            <a:off x="6757988" y="3721100"/>
            <a:ext cx="1074737" cy="342900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altLang="de-DE" sz="1600" b="1" i="1" noProof="1">
                <a:solidFill>
                  <a:schemeClr val="bg2"/>
                </a:solidFill>
                <a:latin typeface="Comic Sans MS" pitchFamily="66" charset="0"/>
              </a:rPr>
              <a:t>Oppi</a:t>
            </a:r>
            <a:r>
              <a:rPr lang="it-IT" altLang="de-DE" sz="1600" b="1" i="1">
                <a:solidFill>
                  <a:schemeClr val="bg2"/>
                </a:solidFill>
                <a:latin typeface="Comic Sans MS" pitchFamily="66" charset="0"/>
              </a:rPr>
              <a:t>acei</a:t>
            </a:r>
            <a:endParaRPr lang="it-IT" altLang="de-DE" sz="1600" b="1" i="1" noProof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92548" name="Text Box 4"/>
          <p:cNvSpPr txBox="1">
            <a:spLocks noChangeArrowheads="1"/>
          </p:cNvSpPr>
          <p:nvPr/>
        </p:nvSpPr>
        <p:spPr bwMode="auto">
          <a:xfrm>
            <a:off x="814388" y="2833688"/>
            <a:ext cx="1600200" cy="3444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altLang="de-DE" sz="1600" b="1" i="1" noProof="1">
                <a:solidFill>
                  <a:schemeClr val="bg2"/>
                </a:solidFill>
                <a:latin typeface="Comic Sans MS" pitchFamily="66" charset="0"/>
              </a:rPr>
              <a:t>Monoammine</a:t>
            </a:r>
          </a:p>
        </p:txBody>
      </p:sp>
      <p:sp>
        <p:nvSpPr>
          <p:cNvPr id="492549" name="Text Box 5"/>
          <p:cNvSpPr txBox="1">
            <a:spLocks noChangeArrowheads="1"/>
          </p:cNvSpPr>
          <p:nvPr/>
        </p:nvSpPr>
        <p:spPr bwMode="auto">
          <a:xfrm>
            <a:off x="3405188" y="6388100"/>
            <a:ext cx="869950" cy="354013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80000"/>
              </a:lnSpc>
            </a:pPr>
            <a:r>
              <a:rPr lang="it-IT" altLang="de-DE" sz="1600" b="1" i="1" noProof="1">
                <a:solidFill>
                  <a:schemeClr val="bg1"/>
                </a:solidFill>
                <a:latin typeface="Comic Sans MS" pitchFamily="66" charset="0"/>
              </a:rPr>
              <a:t>FANS</a:t>
            </a:r>
          </a:p>
        </p:txBody>
      </p:sp>
      <p:sp>
        <p:nvSpPr>
          <p:cNvPr id="492550" name="Line 6"/>
          <p:cNvSpPr>
            <a:spLocks noChangeShapeType="1"/>
          </p:cNvSpPr>
          <p:nvPr/>
        </p:nvSpPr>
        <p:spPr bwMode="auto">
          <a:xfrm>
            <a:off x="3981450" y="5702300"/>
            <a:ext cx="0" cy="300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51" name="Line 7"/>
          <p:cNvSpPr>
            <a:spLocks noChangeShapeType="1"/>
          </p:cNvSpPr>
          <p:nvPr/>
        </p:nvSpPr>
        <p:spPr bwMode="auto">
          <a:xfrm flipH="1">
            <a:off x="4743450" y="6164263"/>
            <a:ext cx="48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52" name="Line 8"/>
          <p:cNvSpPr>
            <a:spLocks noChangeShapeType="1"/>
          </p:cNvSpPr>
          <p:nvPr/>
        </p:nvSpPr>
        <p:spPr bwMode="auto">
          <a:xfrm flipH="1" flipV="1">
            <a:off x="5691188" y="2349500"/>
            <a:ext cx="1174750" cy="1401763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53" name="Line 9"/>
          <p:cNvSpPr>
            <a:spLocks noChangeShapeType="1"/>
          </p:cNvSpPr>
          <p:nvPr/>
        </p:nvSpPr>
        <p:spPr bwMode="auto">
          <a:xfrm flipH="1">
            <a:off x="4846638" y="3949700"/>
            <a:ext cx="1987550" cy="1590675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54" name="Line 10"/>
          <p:cNvSpPr>
            <a:spLocks noChangeShapeType="1"/>
          </p:cNvSpPr>
          <p:nvPr/>
        </p:nvSpPr>
        <p:spPr bwMode="auto">
          <a:xfrm flipH="1" flipV="1">
            <a:off x="5175250" y="3881438"/>
            <a:ext cx="1582738" cy="68262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55" name="Line 11"/>
          <p:cNvSpPr>
            <a:spLocks noChangeShapeType="1"/>
          </p:cNvSpPr>
          <p:nvPr/>
        </p:nvSpPr>
        <p:spPr bwMode="auto">
          <a:xfrm flipV="1">
            <a:off x="2338388" y="2239963"/>
            <a:ext cx="1998662" cy="7953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56" name="Line 12"/>
          <p:cNvSpPr>
            <a:spLocks noChangeShapeType="1"/>
          </p:cNvSpPr>
          <p:nvPr/>
        </p:nvSpPr>
        <p:spPr bwMode="auto">
          <a:xfrm>
            <a:off x="2262188" y="3035300"/>
            <a:ext cx="2162175" cy="23415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57" name="Line 13"/>
          <p:cNvSpPr>
            <a:spLocks noChangeShapeType="1"/>
          </p:cNvSpPr>
          <p:nvPr/>
        </p:nvSpPr>
        <p:spPr bwMode="auto">
          <a:xfrm flipH="1" flipV="1">
            <a:off x="3176588" y="5778500"/>
            <a:ext cx="322262" cy="6651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58" name="Text Box 14"/>
          <p:cNvSpPr txBox="1">
            <a:spLocks noChangeArrowheads="1"/>
          </p:cNvSpPr>
          <p:nvPr/>
        </p:nvSpPr>
        <p:spPr bwMode="auto">
          <a:xfrm>
            <a:off x="482600" y="5597525"/>
            <a:ext cx="1093788" cy="342900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altLang="de-DE" sz="1600" b="1" i="1" noProof="1">
                <a:solidFill>
                  <a:schemeClr val="bg2"/>
                </a:solidFill>
                <a:latin typeface="Comic Sans MS" pitchFamily="66" charset="0"/>
              </a:rPr>
              <a:t>Oppi</a:t>
            </a:r>
            <a:r>
              <a:rPr lang="it-IT" altLang="de-DE" sz="1600" b="1" i="1">
                <a:solidFill>
                  <a:schemeClr val="bg2"/>
                </a:solidFill>
                <a:latin typeface="Comic Sans MS" pitchFamily="66" charset="0"/>
              </a:rPr>
              <a:t>acei</a:t>
            </a:r>
            <a:endParaRPr lang="it-IT" altLang="de-DE" sz="1600" b="1" i="1" noProof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92559" name="Line 15"/>
          <p:cNvSpPr>
            <a:spLocks noChangeShapeType="1"/>
          </p:cNvSpPr>
          <p:nvPr/>
        </p:nvSpPr>
        <p:spPr bwMode="auto">
          <a:xfrm flipV="1">
            <a:off x="1463675" y="5638800"/>
            <a:ext cx="1444625" cy="115888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60" name="Text Box 16"/>
          <p:cNvSpPr txBox="1">
            <a:spLocks noChangeArrowheads="1"/>
          </p:cNvSpPr>
          <p:nvPr/>
        </p:nvSpPr>
        <p:spPr bwMode="auto">
          <a:xfrm>
            <a:off x="7215188" y="4940300"/>
            <a:ext cx="1460500" cy="336550"/>
          </a:xfrm>
          <a:prstGeom prst="rect">
            <a:avLst/>
          </a:prstGeom>
          <a:solidFill>
            <a:srgbClr val="FF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1600" b="1" i="1" noProof="1">
                <a:solidFill>
                  <a:schemeClr val="bg1"/>
                </a:solidFill>
                <a:latin typeface="Arial" charset="0"/>
              </a:rPr>
              <a:t>Amminoacidi</a:t>
            </a:r>
            <a:endParaRPr lang="it-IT" noProof="1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92561" name="Line 17"/>
          <p:cNvSpPr>
            <a:spLocks noChangeShapeType="1"/>
          </p:cNvSpPr>
          <p:nvPr/>
        </p:nvSpPr>
        <p:spPr bwMode="auto">
          <a:xfrm flipH="1">
            <a:off x="4878388" y="5092700"/>
            <a:ext cx="2336800" cy="579438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62" name="Line 18"/>
          <p:cNvSpPr>
            <a:spLocks noChangeShapeType="1"/>
          </p:cNvSpPr>
          <p:nvPr/>
        </p:nvSpPr>
        <p:spPr bwMode="auto">
          <a:xfrm flipH="1" flipV="1">
            <a:off x="5462588" y="2349500"/>
            <a:ext cx="1752600" cy="26670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63" name="Text Box 19"/>
          <p:cNvSpPr txBox="1">
            <a:spLocks noChangeArrowheads="1"/>
          </p:cNvSpPr>
          <p:nvPr/>
        </p:nvSpPr>
        <p:spPr bwMode="auto">
          <a:xfrm>
            <a:off x="1652588" y="1282700"/>
            <a:ext cx="1600200" cy="33655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600" b="1" i="1" noProof="1">
                <a:solidFill>
                  <a:schemeClr val="bg2"/>
                </a:solidFill>
                <a:latin typeface="Comic Sans MS" pitchFamily="66" charset="0"/>
              </a:rPr>
              <a:t>Paracetamolo</a:t>
            </a:r>
            <a:endParaRPr lang="it-IT" b="1" noProof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92564" name="Line 20"/>
          <p:cNvSpPr>
            <a:spLocks noChangeShapeType="1"/>
          </p:cNvSpPr>
          <p:nvPr/>
        </p:nvSpPr>
        <p:spPr bwMode="auto">
          <a:xfrm>
            <a:off x="3252788" y="1511300"/>
            <a:ext cx="1828800" cy="457200"/>
          </a:xfrm>
          <a:prstGeom prst="line">
            <a:avLst/>
          </a:prstGeom>
          <a:noFill/>
          <a:ln w="38100">
            <a:solidFill>
              <a:srgbClr val="FFFF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65" name="Text Box 21"/>
          <p:cNvSpPr txBox="1">
            <a:spLocks noChangeArrowheads="1"/>
          </p:cNvSpPr>
          <p:nvPr/>
        </p:nvSpPr>
        <p:spPr bwMode="auto">
          <a:xfrm>
            <a:off x="6986588" y="1282700"/>
            <a:ext cx="1447800" cy="3365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600" b="1" i="1" noProof="1">
                <a:solidFill>
                  <a:schemeClr val="bg1"/>
                </a:solidFill>
                <a:latin typeface="Comic Sans MS" pitchFamily="66" charset="0"/>
              </a:rPr>
              <a:t>Cannabinoidi</a:t>
            </a:r>
            <a:endParaRPr lang="it-IT" sz="1600" i="1" noProof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92566" name="Line 22"/>
          <p:cNvSpPr>
            <a:spLocks noChangeShapeType="1"/>
          </p:cNvSpPr>
          <p:nvPr/>
        </p:nvSpPr>
        <p:spPr bwMode="auto">
          <a:xfrm flipH="1">
            <a:off x="5538788" y="1587500"/>
            <a:ext cx="1524000" cy="6858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67" name="Text Box 23"/>
          <p:cNvSpPr txBox="1">
            <a:spLocks noChangeArrowheads="1"/>
          </p:cNvSpPr>
          <p:nvPr/>
        </p:nvSpPr>
        <p:spPr bwMode="auto">
          <a:xfrm>
            <a:off x="585788" y="4178300"/>
            <a:ext cx="1524000" cy="33655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600" b="1" i="1" noProof="1">
                <a:solidFill>
                  <a:schemeClr val="bg1"/>
                </a:solidFill>
                <a:latin typeface="Comic Sans MS" pitchFamily="66" charset="0"/>
              </a:rPr>
              <a:t>Cannabinoidi</a:t>
            </a:r>
            <a:endParaRPr lang="it-IT" sz="1600" i="1" noProof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92568" name="Line 24"/>
          <p:cNvSpPr>
            <a:spLocks noChangeShapeType="1"/>
          </p:cNvSpPr>
          <p:nvPr/>
        </p:nvSpPr>
        <p:spPr bwMode="auto">
          <a:xfrm>
            <a:off x="1652588" y="4483100"/>
            <a:ext cx="7620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69" name="Text Box 25"/>
          <p:cNvSpPr txBox="1">
            <a:spLocks noChangeArrowheads="1"/>
          </p:cNvSpPr>
          <p:nvPr/>
        </p:nvSpPr>
        <p:spPr bwMode="auto">
          <a:xfrm>
            <a:off x="433388" y="4864100"/>
            <a:ext cx="1093787" cy="342900"/>
          </a:xfrm>
          <a:prstGeom prst="rect">
            <a:avLst/>
          </a:prstGeom>
          <a:solidFill>
            <a:srgbClr val="33CC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it-IT" altLang="de-DE" sz="1600" b="1" i="1" noProof="1">
                <a:solidFill>
                  <a:schemeClr val="bg2"/>
                </a:solidFill>
                <a:latin typeface="Comic Sans MS" pitchFamily="66" charset="0"/>
              </a:rPr>
              <a:t>Oppi</a:t>
            </a:r>
            <a:r>
              <a:rPr lang="it-IT" altLang="de-DE" sz="1600" b="1" i="1">
                <a:solidFill>
                  <a:schemeClr val="bg2"/>
                </a:solidFill>
                <a:latin typeface="Comic Sans MS" pitchFamily="66" charset="0"/>
              </a:rPr>
              <a:t>acei</a:t>
            </a:r>
            <a:endParaRPr lang="it-IT" altLang="de-DE" sz="1600" b="1" i="1" noProof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492570" name="Line 26"/>
          <p:cNvSpPr>
            <a:spLocks noChangeShapeType="1"/>
          </p:cNvSpPr>
          <p:nvPr/>
        </p:nvSpPr>
        <p:spPr bwMode="auto">
          <a:xfrm>
            <a:off x="1414463" y="5021263"/>
            <a:ext cx="923925" cy="71437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2571" name="Line 27"/>
          <p:cNvSpPr>
            <a:spLocks noChangeShapeType="1"/>
          </p:cNvSpPr>
          <p:nvPr/>
        </p:nvSpPr>
        <p:spPr bwMode="auto">
          <a:xfrm flipH="1">
            <a:off x="7359650" y="2997200"/>
            <a:ext cx="381000" cy="6858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92572" name="Line 28"/>
          <p:cNvSpPr>
            <a:spLocks noChangeShapeType="1"/>
          </p:cNvSpPr>
          <p:nvPr/>
        </p:nvSpPr>
        <p:spPr bwMode="auto">
          <a:xfrm>
            <a:off x="280988" y="4406900"/>
            <a:ext cx="533400" cy="533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492573" name="Line 29"/>
          <p:cNvSpPr>
            <a:spLocks noChangeShapeType="1"/>
          </p:cNvSpPr>
          <p:nvPr/>
        </p:nvSpPr>
        <p:spPr bwMode="auto">
          <a:xfrm rot="11638904" flipH="1">
            <a:off x="661988" y="5854700"/>
            <a:ext cx="381000" cy="6858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835696" y="2600280"/>
            <a:ext cx="2026080" cy="1407600"/>
          </a:xfrm>
          <a:prstGeom prst="ellipse">
            <a:avLst/>
          </a:prstGeom>
          <a:gradFill>
            <a:gsLst>
              <a:gs pos="0">
                <a:srgbClr val="000082"/>
              </a:gs>
              <a:gs pos="100000">
                <a:srgbClr val="FF8200"/>
              </a:gs>
            </a:gsLst>
            <a:path path="rect"/>
          </a:gra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FFFFFF"/>
                </a:solidFill>
                <a:latin typeface="Calibri"/>
              </a:rPr>
              <a:t>DOLORE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FFFFFF"/>
                </a:solidFill>
                <a:latin typeface="Calibri"/>
              </a:rPr>
              <a:t>GLOBALE</a:t>
            </a:r>
            <a:endParaRPr/>
          </a:p>
        </p:txBody>
      </p:sp>
      <p:sp>
        <p:nvSpPr>
          <p:cNvPr id="53" name="CustomShape 2"/>
          <p:cNvSpPr/>
          <p:nvPr/>
        </p:nvSpPr>
        <p:spPr>
          <a:xfrm>
            <a:off x="323528" y="2452320"/>
            <a:ext cx="1512168" cy="1726200"/>
          </a:xfrm>
          <a:prstGeom prst="rightArrowCallout">
            <a:avLst>
              <a:gd name="adj1" fmla="val 15171"/>
              <a:gd name="adj2" fmla="val 5876"/>
              <a:gd name="adj3" fmla="val 16290"/>
              <a:gd name="adj4" fmla="val 7782"/>
            </a:avLst>
          </a:prstGeom>
          <a:solidFill>
            <a:srgbClr val="FFFF00"/>
          </a:solidFill>
          <a:ln w="9360">
            <a:solidFill>
              <a:srgbClr val="FF66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800080"/>
                </a:solidFill>
                <a:latin typeface="Calibri"/>
              </a:rPr>
              <a:t>ANSIA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800080"/>
                </a:solidFill>
                <a:latin typeface="Calibri"/>
              </a:rPr>
              <a:t>    </a:t>
            </a:r>
            <a:endParaRPr/>
          </a:p>
        </p:txBody>
      </p:sp>
      <p:sp>
        <p:nvSpPr>
          <p:cNvPr id="54" name="CustomShape 3"/>
          <p:cNvSpPr/>
          <p:nvPr/>
        </p:nvSpPr>
        <p:spPr>
          <a:xfrm>
            <a:off x="1475656" y="1268280"/>
            <a:ext cx="2671560" cy="1233360"/>
          </a:xfrm>
          <a:prstGeom prst="downArrowCallout">
            <a:avLst>
              <a:gd name="adj1" fmla="val 14400"/>
              <a:gd name="adj2" fmla="val 6326"/>
              <a:gd name="adj3" fmla="val 16697"/>
              <a:gd name="adj4" fmla="val 8103"/>
            </a:avLst>
          </a:prstGeom>
          <a:solidFill>
            <a:srgbClr val="FFFFFF"/>
          </a:solidFill>
          <a:ln w="93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2400" b="1" dirty="0">
                <a:solidFill>
                  <a:srgbClr val="CC0000"/>
                </a:solidFill>
                <a:latin typeface="Calibri"/>
              </a:rPr>
              <a:t>SORGENTE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it-IT" sz="2400" b="1" dirty="0">
                <a:solidFill>
                  <a:srgbClr val="CC0000"/>
                </a:solidFill>
                <a:latin typeface="Calibri"/>
              </a:rPr>
              <a:t>SOMATICA</a:t>
            </a:r>
            <a:endParaRPr dirty="0"/>
          </a:p>
        </p:txBody>
      </p:sp>
      <p:sp>
        <p:nvSpPr>
          <p:cNvPr id="55" name="CustomShape 4"/>
          <p:cNvSpPr/>
          <p:nvPr/>
        </p:nvSpPr>
        <p:spPr>
          <a:xfrm>
            <a:off x="1403648" y="4178880"/>
            <a:ext cx="2767320" cy="887040"/>
          </a:xfrm>
          <a:prstGeom prst="upArrowCallout">
            <a:avLst>
              <a:gd name="adj1" fmla="val 7200"/>
              <a:gd name="adj2" fmla="val 6666"/>
              <a:gd name="adj3" fmla="val 4774"/>
              <a:gd name="adj4" fmla="val 8133"/>
            </a:avLst>
          </a:prstGeom>
          <a:solidFill>
            <a:srgbClr val="CCECFF"/>
          </a:solidFill>
          <a:ln w="9360">
            <a:solidFill>
              <a:srgbClr val="800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5"/>
          <p:cNvSpPr/>
          <p:nvPr/>
        </p:nvSpPr>
        <p:spPr>
          <a:xfrm>
            <a:off x="3923928" y="2550960"/>
            <a:ext cx="1494664" cy="1679400"/>
          </a:xfrm>
          <a:prstGeom prst="leftArrowCallout">
            <a:avLst>
              <a:gd name="adj1" fmla="val 7200"/>
              <a:gd name="adj2" fmla="val 5408"/>
              <a:gd name="adj3" fmla="val 5469"/>
              <a:gd name="adj4" fmla="val 7924"/>
            </a:avLst>
          </a:prstGeom>
          <a:solidFill>
            <a:srgbClr val="FF0000"/>
          </a:solidFill>
          <a:ln w="9360">
            <a:solidFill>
              <a:srgbClr val="66FF33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sz="2400" b="1" dirty="0">
                <a:solidFill>
                  <a:srgbClr val="FFFF00"/>
                </a:solidFill>
                <a:latin typeface="Calibri"/>
              </a:rPr>
              <a:t>RABBIA</a:t>
            </a:r>
            <a:endParaRPr dirty="0"/>
          </a:p>
        </p:txBody>
      </p:sp>
      <p:sp>
        <p:nvSpPr>
          <p:cNvPr id="57" name="CustomShape 6"/>
          <p:cNvSpPr/>
          <p:nvPr/>
        </p:nvSpPr>
        <p:spPr>
          <a:xfrm>
            <a:off x="1851032" y="4581128"/>
            <a:ext cx="192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rgbClr val="C0504D"/>
                </a:solidFill>
                <a:latin typeface="Calibri"/>
              </a:rPr>
              <a:t>DEPRESSIONE</a:t>
            </a:r>
            <a:endParaRPr dirty="0"/>
          </a:p>
        </p:txBody>
      </p:sp>
      <p:sp>
        <p:nvSpPr>
          <p:cNvPr id="58" name="CustomShape 7"/>
          <p:cNvSpPr/>
          <p:nvPr/>
        </p:nvSpPr>
        <p:spPr>
          <a:xfrm>
            <a:off x="720080" y="115920"/>
            <a:ext cx="7740352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 dirty="0">
                <a:solidFill>
                  <a:srgbClr val="1E1C11"/>
                </a:solidFill>
                <a:latin typeface="Calibri"/>
              </a:rPr>
              <a:t>Il dolore non è sempre e collegabile alla quantità di tessuto danneggiato.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it-IT" sz="2000" dirty="0">
                <a:solidFill>
                  <a:srgbClr val="1E1C11"/>
                </a:solidFill>
                <a:latin typeface="Calibri"/>
              </a:rPr>
              <a:t>Altri fattori possono influenzarlo</a:t>
            </a:r>
            <a:endParaRPr dirty="0"/>
          </a:p>
        </p:txBody>
      </p:sp>
      <p:sp>
        <p:nvSpPr>
          <p:cNvPr id="59" name="CustomShape 8"/>
          <p:cNvSpPr/>
          <p:nvPr/>
        </p:nvSpPr>
        <p:spPr>
          <a:xfrm>
            <a:off x="251520" y="5733256"/>
            <a:ext cx="7920088" cy="91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  <a:buFont typeface="Calibri"/>
              <a:buChar char="-"/>
            </a:pPr>
            <a:r>
              <a:rPr lang="it-IT" b="1" dirty="0">
                <a:solidFill>
                  <a:srgbClr val="1E1C11"/>
                </a:solidFill>
                <a:latin typeface="Calibri"/>
              </a:rPr>
              <a:t>  Fattori affettivi  </a:t>
            </a:r>
            <a:r>
              <a:rPr lang="it-IT" dirty="0">
                <a:solidFill>
                  <a:srgbClr val="1E1C11"/>
                </a:solidFill>
                <a:latin typeface="Calibri"/>
              </a:rPr>
              <a:t>ansia, paura, rabbia, depressione  </a:t>
            </a:r>
            <a:endParaRPr dirty="0"/>
          </a:p>
          <a:p>
            <a:pPr algn="just">
              <a:lnSpc>
                <a:spcPct val="100000"/>
              </a:lnSpc>
              <a:buFont typeface="Calibri"/>
              <a:buChar char="-"/>
            </a:pPr>
            <a:r>
              <a:rPr lang="it-IT" b="1" dirty="0">
                <a:solidFill>
                  <a:srgbClr val="1E1C11"/>
                </a:solidFill>
                <a:latin typeface="Calibri"/>
              </a:rPr>
              <a:t>  Cognitivi </a:t>
            </a:r>
            <a:r>
              <a:rPr lang="it-IT" dirty="0">
                <a:solidFill>
                  <a:srgbClr val="1E1C11"/>
                </a:solidFill>
                <a:latin typeface="Calibri"/>
              </a:rPr>
              <a:t>personalità, convinzioni, immaginazione, attenzione  </a:t>
            </a:r>
            <a:endParaRPr dirty="0"/>
          </a:p>
          <a:p>
            <a:pPr algn="just">
              <a:lnSpc>
                <a:spcPct val="100000"/>
              </a:lnSpc>
              <a:buFont typeface="Calibri"/>
              <a:buChar char="-"/>
            </a:pPr>
            <a:r>
              <a:rPr lang="it-IT" b="1" dirty="0">
                <a:solidFill>
                  <a:srgbClr val="1E1C11"/>
                </a:solidFill>
                <a:latin typeface="Calibri"/>
              </a:rPr>
              <a:t>  Comportamentali </a:t>
            </a:r>
            <a:r>
              <a:rPr lang="it-IT" dirty="0">
                <a:solidFill>
                  <a:srgbClr val="1E1C11"/>
                </a:solidFill>
                <a:latin typeface="Calibri"/>
              </a:rPr>
              <a:t>comportamenti riflessi del dolore, interazione con la famiglia</a:t>
            </a:r>
            <a:endParaRPr dirty="0"/>
          </a:p>
        </p:txBody>
      </p:sp>
      <p:sp>
        <p:nvSpPr>
          <p:cNvPr id="60" name="Line 9"/>
          <p:cNvSpPr/>
          <p:nvPr/>
        </p:nvSpPr>
        <p:spPr>
          <a:xfrm>
            <a:off x="107504" y="907920"/>
            <a:ext cx="8712968" cy="80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052736"/>
            <a:ext cx="3069476" cy="4673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250920" y="0"/>
            <a:ext cx="864216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C00000"/>
                </a:solidFill>
                <a:latin typeface="Calibri"/>
              </a:rPr>
              <a:t>INDICAZIONE AL TRATTAMENTO IN BASE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C00000"/>
                </a:solidFill>
                <a:latin typeface="Calibri"/>
              </a:rPr>
              <a:t>ALLA GRAVITÀ DEL DOLORE</a:t>
            </a:r>
            <a:endParaRPr/>
          </a:p>
        </p:txBody>
      </p:sp>
      <p:sp>
        <p:nvSpPr>
          <p:cNvPr id="151" name="CustomShape 2"/>
          <p:cNvSpPr/>
          <p:nvPr/>
        </p:nvSpPr>
        <p:spPr>
          <a:xfrm>
            <a:off x="3090960" y="1052640"/>
            <a:ext cx="1768320" cy="1310760"/>
          </a:xfrm>
          <a:prstGeom prst="rect">
            <a:avLst/>
          </a:prstGeom>
          <a:solidFill>
            <a:srgbClr val="F79646"/>
          </a:solidFill>
          <a:ln w="9360">
            <a:solidFill>
              <a:srgbClr val="E46C0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FFFFFF"/>
                </a:solidFill>
                <a:latin typeface="Calibri"/>
              </a:rPr>
              <a:t>2. DOLORE LIEVE-MODERATO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1600" b="1">
                <a:solidFill>
                  <a:srgbClr val="FFFFFF"/>
                </a:solidFill>
                <a:latin typeface="Calibri"/>
              </a:rPr>
              <a:t>oppiacei deboli </a:t>
            </a:r>
            <a:r>
              <a:rPr lang="it-IT" sz="1600">
                <a:solidFill>
                  <a:srgbClr val="FFFFFF"/>
                </a:solidFill>
                <a:latin typeface="Calibri"/>
              </a:rPr>
              <a:t>± non oppiacei ± adiuvanti</a:t>
            </a:r>
            <a:endParaRPr/>
          </a:p>
        </p:txBody>
      </p:sp>
      <p:pic>
        <p:nvPicPr>
          <p:cNvPr id="152" name="Picture 2"/>
          <p:cNvPicPr/>
          <p:nvPr/>
        </p:nvPicPr>
        <p:blipFill>
          <a:blip r:embed="rId2" cstate="print"/>
          <a:stretch/>
        </p:blipFill>
        <p:spPr>
          <a:xfrm>
            <a:off x="2255760" y="2205000"/>
            <a:ext cx="4619880" cy="3743280"/>
          </a:xfrm>
          <a:prstGeom prst="rect">
            <a:avLst/>
          </a:prstGeom>
          <a:ln>
            <a:noFill/>
          </a:ln>
        </p:spPr>
      </p:pic>
      <p:sp>
        <p:nvSpPr>
          <p:cNvPr id="153" name="CustomShape 3"/>
          <p:cNvSpPr/>
          <p:nvPr/>
        </p:nvSpPr>
        <p:spPr>
          <a:xfrm>
            <a:off x="900000" y="1052640"/>
            <a:ext cx="2046240" cy="1310760"/>
          </a:xfrm>
          <a:prstGeom prst="rect">
            <a:avLst/>
          </a:prstGeom>
          <a:solidFill>
            <a:srgbClr val="FFFF99"/>
          </a:solidFill>
          <a:ln w="9360">
            <a:solidFill>
              <a:srgbClr val="4F81B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376092"/>
                </a:solidFill>
                <a:latin typeface="Calibri"/>
              </a:rPr>
              <a:t>1. DOLORE LIEVE CON DURATA LIMITATA NEL TEMPO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376092"/>
                </a:solidFill>
                <a:latin typeface="Calibri"/>
              </a:rPr>
              <a:t>non oppiacei (</a:t>
            </a:r>
            <a:r>
              <a:rPr lang="it-IT" sz="1600" b="1">
                <a:solidFill>
                  <a:srgbClr val="376092"/>
                </a:solidFill>
                <a:latin typeface="Calibri"/>
              </a:rPr>
              <a:t>FANS) </a:t>
            </a:r>
            <a:r>
              <a:rPr lang="it-IT" sz="1600">
                <a:solidFill>
                  <a:srgbClr val="376092"/>
                </a:solidFill>
                <a:latin typeface="Calibri"/>
              </a:rPr>
              <a:t>± adiuvanti</a:t>
            </a:r>
            <a:endParaRPr/>
          </a:p>
        </p:txBody>
      </p:sp>
      <p:sp>
        <p:nvSpPr>
          <p:cNvPr id="154" name="CustomShape 4"/>
          <p:cNvSpPr/>
          <p:nvPr/>
        </p:nvSpPr>
        <p:spPr>
          <a:xfrm>
            <a:off x="5003640" y="1052640"/>
            <a:ext cx="3024360" cy="824040"/>
          </a:xfrm>
          <a:prstGeom prst="rect">
            <a:avLst/>
          </a:prstGeom>
          <a:solidFill>
            <a:srgbClr val="C00000"/>
          </a:solidFill>
          <a:ln w="9360">
            <a:solidFill>
              <a:srgbClr val="95373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FFFFFF"/>
                </a:solidFill>
                <a:latin typeface="Calibri"/>
              </a:rPr>
              <a:t>3.  DOLORE MODERATO-GRAVE  </a:t>
            </a:r>
            <a:r>
              <a:rPr lang="it-IT" sz="1600" b="1">
                <a:solidFill>
                  <a:srgbClr val="FFFFFF"/>
                </a:solidFill>
                <a:latin typeface="Calibri"/>
              </a:rPr>
              <a:t>oppiacei forti </a:t>
            </a:r>
            <a:r>
              <a:rPr lang="it-IT" sz="1600">
                <a:solidFill>
                  <a:srgbClr val="FFFFFF"/>
                </a:solidFill>
                <a:latin typeface="Calibri"/>
              </a:rPr>
              <a:t>± non oppiacei ± adiuvanti.</a:t>
            </a:r>
            <a:endParaRPr/>
          </a:p>
        </p:txBody>
      </p:sp>
      <p:sp>
        <p:nvSpPr>
          <p:cNvPr id="155" name="Line 5"/>
          <p:cNvSpPr/>
          <p:nvPr/>
        </p:nvSpPr>
        <p:spPr>
          <a:xfrm>
            <a:off x="826920" y="90792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sp>
        <p:nvSpPr>
          <p:cNvPr id="156" name="CustomShape 6"/>
          <p:cNvSpPr/>
          <p:nvPr/>
        </p:nvSpPr>
        <p:spPr>
          <a:xfrm>
            <a:off x="1619280" y="6021360"/>
            <a:ext cx="5905440" cy="30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1400" b="1">
                <a:solidFill>
                  <a:srgbClr val="1F497D"/>
                </a:solidFill>
                <a:latin typeface="Calibri"/>
                <a:ea typeface="Times New Roman"/>
              </a:rPr>
              <a:t>The World Health Organization Ladder for Chronic Cancer Pain Management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395280" y="333360"/>
            <a:ext cx="828036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400">
                <a:solidFill>
                  <a:srgbClr val="215968"/>
                </a:solidFill>
                <a:latin typeface="Calibri"/>
              </a:rPr>
              <a:t>I </a:t>
            </a:r>
            <a:r>
              <a:rPr lang="it-IT" sz="2400" b="1">
                <a:solidFill>
                  <a:srgbClr val="215968"/>
                </a:solidFill>
                <a:latin typeface="Calibri"/>
              </a:rPr>
              <a:t>FANS e il PARACETAMOLO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b="1">
                <a:solidFill>
                  <a:srgbClr val="31859C"/>
                </a:solidFill>
                <a:latin typeface="Calibri"/>
              </a:rPr>
              <a:t>efficaci sia per il dolore acuto che per quello cronico di natura</a:t>
            </a:r>
            <a:r>
              <a:rPr lang="it-IT">
                <a:solidFill>
                  <a:srgbClr val="31859C"/>
                </a:solidFill>
                <a:latin typeface="Calibri"/>
              </a:rPr>
              <a:t> </a:t>
            </a:r>
            <a:r>
              <a:rPr lang="it-IT" b="1">
                <a:solidFill>
                  <a:srgbClr val="31859C"/>
                </a:solidFill>
                <a:latin typeface="Calibri"/>
              </a:rPr>
              <a:t>infiammatoria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31859C"/>
                </a:solidFill>
                <a:latin typeface="Calibri"/>
              </a:rPr>
              <a:t>Hanno una limitata potenza antalgica, hanno una azione preminentemente periferica e sono somministrati per limitato periodo di tempo a causa dei molteplici effetti avversi ed effetti collaterali. Il PARACETAMOLO ha caratteristiche ed effetti in parte diversi </a:t>
            </a:r>
            <a:endParaRPr/>
          </a:p>
        </p:txBody>
      </p:sp>
      <p:sp>
        <p:nvSpPr>
          <p:cNvPr id="190" name="CustomShape 2"/>
          <p:cNvSpPr/>
          <p:nvPr/>
        </p:nvSpPr>
        <p:spPr>
          <a:xfrm>
            <a:off x="395280" y="2060640"/>
            <a:ext cx="835344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400">
                <a:solidFill>
                  <a:srgbClr val="901C1C"/>
                </a:solidFill>
                <a:latin typeface="Calibri"/>
              </a:rPr>
              <a:t>Gli </a:t>
            </a:r>
            <a:r>
              <a:rPr lang="it-IT" sz="2400" b="1">
                <a:solidFill>
                  <a:srgbClr val="901C1C"/>
                </a:solidFill>
                <a:latin typeface="Calibri"/>
              </a:rPr>
              <a:t>OPPIACEI/OPPIOIDI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b="1">
                <a:solidFill>
                  <a:srgbClr val="C00000"/>
                </a:solidFill>
                <a:latin typeface="Calibri"/>
              </a:rPr>
              <a:t>sono farmaci analgesici che agiscono a livello centrale.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C00000"/>
                </a:solidFill>
                <a:latin typeface="Calibri"/>
              </a:rPr>
              <a:t>Le principali molecole appartenenti a questa categoria di farmaci sono tradizionalmente ripartite in due tipologie: gli oppiacei deboli e forti. L’oppiaceo di riferimento per il trattamento del dolore da moderato a grave è la morfina. </a:t>
            </a:r>
            <a:endParaRPr/>
          </a:p>
        </p:txBody>
      </p:sp>
      <p:sp>
        <p:nvSpPr>
          <p:cNvPr id="191" name="CustomShape 3"/>
          <p:cNvSpPr/>
          <p:nvPr/>
        </p:nvSpPr>
        <p:spPr>
          <a:xfrm>
            <a:off x="468360" y="3789360"/>
            <a:ext cx="8353440" cy="128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400">
                <a:solidFill>
                  <a:srgbClr val="254061"/>
                </a:solidFill>
                <a:latin typeface="Calibri"/>
              </a:rPr>
              <a:t>Gli </a:t>
            </a:r>
            <a:r>
              <a:rPr lang="it-IT" sz="2400" b="1">
                <a:solidFill>
                  <a:srgbClr val="254061"/>
                </a:solidFill>
                <a:latin typeface="Calibri"/>
              </a:rPr>
              <a:t>ANESTETICI LOCALI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b="1">
                <a:solidFill>
                  <a:srgbClr val="376092"/>
                </a:solidFill>
                <a:latin typeface="Calibri"/>
              </a:rPr>
              <a:t>sono farmaci che </a:t>
            </a:r>
            <a:r>
              <a:rPr lang="en-US" b="1">
                <a:solidFill>
                  <a:srgbClr val="376092"/>
                </a:solidFill>
                <a:latin typeface="Calibri"/>
                <a:ea typeface="Calibri"/>
              </a:rPr>
              <a:t>bloccano </a:t>
            </a:r>
            <a:r>
              <a:rPr lang="en-US" b="1" i="1" u="sng">
                <a:solidFill>
                  <a:srgbClr val="376092"/>
                </a:solidFill>
                <a:latin typeface="Calibri"/>
                <a:ea typeface="Calibri"/>
              </a:rPr>
              <a:t>in maniera reversibile</a:t>
            </a:r>
            <a:r>
              <a:rPr lang="en-US" b="1">
                <a:solidFill>
                  <a:srgbClr val="376092"/>
                </a:solidFill>
                <a:latin typeface="Calibri"/>
                <a:ea typeface="Calibri"/>
              </a:rPr>
              <a:t> la conduzione dell’impulso nervoso a livello del sistema nervoso periferico </a:t>
            </a:r>
            <a:r>
              <a:rPr lang="it-IT">
                <a:solidFill>
                  <a:srgbClr val="376092"/>
                </a:solidFill>
                <a:latin typeface="Calibri"/>
                <a:ea typeface="Calibri"/>
              </a:rPr>
              <a:t>modificando </a:t>
            </a:r>
            <a:r>
              <a:rPr lang="it-IT" i="1">
                <a:solidFill>
                  <a:srgbClr val="376092"/>
                </a:solidFill>
                <a:latin typeface="Calibri"/>
                <a:ea typeface="Calibri"/>
              </a:rPr>
              <a:t>la propagazione del potenziale d'azione</a:t>
            </a:r>
            <a:r>
              <a:rPr lang="it-IT">
                <a:solidFill>
                  <a:srgbClr val="376092"/>
                </a:solidFill>
                <a:latin typeface="Calibri"/>
                <a:ea typeface="Calibri"/>
              </a:rPr>
              <a:t> a livello assonale</a:t>
            </a:r>
            <a:endParaRPr/>
          </a:p>
        </p:txBody>
      </p:sp>
      <p:sp>
        <p:nvSpPr>
          <p:cNvPr id="192" name="CustomShape 4"/>
          <p:cNvSpPr/>
          <p:nvPr/>
        </p:nvSpPr>
        <p:spPr>
          <a:xfrm>
            <a:off x="468360" y="5300640"/>
            <a:ext cx="8353440" cy="128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400" b="1">
                <a:solidFill>
                  <a:srgbClr val="4F6228"/>
                </a:solidFill>
                <a:latin typeface="Calibri"/>
              </a:rPr>
              <a:t>ADIUVANTI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b="1">
                <a:solidFill>
                  <a:srgbClr val="77933C"/>
                </a:solidFill>
                <a:latin typeface="Calibri"/>
              </a:rPr>
              <a:t>comprendono farmaci che hanno una indicazione primaria diversa (antiepilettici, antidepressivi) ma possono essere utili nella gestione complessiva del paziente.</a:t>
            </a:r>
            <a:r>
              <a:rPr lang="it-IT">
                <a:solidFill>
                  <a:srgbClr val="77933C"/>
                </a:solidFill>
                <a:latin typeface="Calibri"/>
                <a:ea typeface="Calibri"/>
              </a:rPr>
              <a:t> Il meccanismo d’azione varia in relazione alla classe di appartenenza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6" descr="Illustration_Papaver_somniferum0"/>
          <p:cNvPicPr/>
          <p:nvPr/>
        </p:nvPicPr>
        <p:blipFill>
          <a:blip r:embed="rId2" cstate="print"/>
          <a:srcRect l="3562" t="-457" r="4908" b="1502"/>
          <a:stretch/>
        </p:blipFill>
        <p:spPr>
          <a:xfrm>
            <a:off x="684360" y="1989000"/>
            <a:ext cx="2422440" cy="3816360"/>
          </a:xfrm>
          <a:prstGeom prst="rect">
            <a:avLst/>
          </a:prstGeom>
          <a:ln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3564000" y="115920"/>
            <a:ext cx="223200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3200" b="1">
                <a:solidFill>
                  <a:srgbClr val="C00000"/>
                </a:solidFill>
                <a:latin typeface="Calibri"/>
                <a:ea typeface="Arial"/>
              </a:rPr>
              <a:t>OPPIOIDI</a:t>
            </a:r>
            <a:endParaRPr/>
          </a:p>
        </p:txBody>
      </p:sp>
      <p:sp>
        <p:nvSpPr>
          <p:cNvPr id="200" name="CustomShape 2"/>
          <p:cNvSpPr/>
          <p:nvPr/>
        </p:nvSpPr>
        <p:spPr>
          <a:xfrm>
            <a:off x="3419640" y="2276640"/>
            <a:ext cx="5113080" cy="33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>
                <a:latin typeface="Calibri"/>
                <a:ea typeface="Arial"/>
              </a:rPr>
              <a:t>Con il termine OPPIOIDI si indicano sia sostanze ad origine naturale presenti nell’oppio sia derivati semisintetici o sintetici della morfina con analoghe proprietà farmacodinamiche.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latin typeface="Calibri"/>
                <a:ea typeface="Arial"/>
              </a:rPr>
              <a:t>Gli OPPIOIDI presentano numerose somiglianze strutturali con alcuni neuropeptidi endogeni chiamati endorfine.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latin typeface="Calibri"/>
                <a:ea typeface="Arial"/>
              </a:rPr>
              <a:t>Questa peculiarità consente agli OPPIOIDI di modulare le funzioni dei neuroni che presentano </a:t>
            </a:r>
            <a:r>
              <a:rPr lang="it-IT" b="1">
                <a:latin typeface="Calibri"/>
                <a:ea typeface="Arial"/>
              </a:rPr>
              <a:t>recettori</a:t>
            </a:r>
            <a:r>
              <a:rPr lang="it-IT">
                <a:latin typeface="Calibri"/>
                <a:ea typeface="Arial"/>
              </a:rPr>
              <a:t> per le endorfine. </a:t>
            </a:r>
            <a:endParaRPr/>
          </a:p>
        </p:txBody>
      </p:sp>
      <p:sp>
        <p:nvSpPr>
          <p:cNvPr id="201" name="CustomShape 3"/>
          <p:cNvSpPr/>
          <p:nvPr/>
        </p:nvSpPr>
        <p:spPr>
          <a:xfrm>
            <a:off x="539640" y="907560"/>
            <a:ext cx="7993080" cy="91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it-IT">
                <a:latin typeface="Calibri"/>
                <a:ea typeface="Arial"/>
              </a:rPr>
              <a:t>L'oppio (dal greco </a:t>
            </a:r>
            <a:r>
              <a:rPr lang="it-IT" i="1">
                <a:latin typeface="Symbol"/>
                <a:ea typeface="Symbol"/>
              </a:rPr>
              <a:t></a:t>
            </a:r>
            <a:r>
              <a:rPr lang="it-IT">
                <a:latin typeface="Calibri"/>
                <a:ea typeface="Arial"/>
              </a:rPr>
              <a:t> = succo) e' il lattice estratto per incisione dalle capsule non mature del </a:t>
            </a:r>
            <a:r>
              <a:rPr lang="it-IT" i="1">
                <a:latin typeface="Calibri"/>
                <a:ea typeface="Arial"/>
              </a:rPr>
              <a:t>Papaver somniferum</a:t>
            </a:r>
            <a:r>
              <a:rPr lang="it-IT">
                <a:latin typeface="Calibri"/>
                <a:ea typeface="Arial"/>
              </a:rPr>
              <a:t>. L'oppio grezzo contiene circa 20 tipi di alcaloidi, di cui il più rappresentato è la morfina. </a:t>
            </a:r>
            <a:endParaRPr/>
          </a:p>
        </p:txBody>
      </p:sp>
      <p:sp>
        <p:nvSpPr>
          <p:cNvPr id="202" name="Line 4"/>
          <p:cNvSpPr/>
          <p:nvPr/>
        </p:nvSpPr>
        <p:spPr>
          <a:xfrm>
            <a:off x="826920" y="76500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2554200" y="44280"/>
            <a:ext cx="374652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OPPIOIDI - </a:t>
            </a:r>
            <a:r>
              <a:rPr lang="it-IT" sz="2800" b="1" i="1">
                <a:solidFill>
                  <a:srgbClr val="C00000"/>
                </a:solidFill>
                <a:latin typeface="Calibri"/>
                <a:ea typeface="Arial"/>
              </a:rPr>
              <a:t>Storia</a:t>
            </a:r>
            <a:endParaRPr/>
          </a:p>
        </p:txBody>
      </p:sp>
      <p:sp>
        <p:nvSpPr>
          <p:cNvPr id="205" name="CustomShape 2"/>
          <p:cNvSpPr/>
          <p:nvPr/>
        </p:nvSpPr>
        <p:spPr>
          <a:xfrm>
            <a:off x="324000" y="938520"/>
            <a:ext cx="8424720" cy="554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Scritti di </a:t>
            </a:r>
            <a:r>
              <a:rPr lang="it-IT" dirty="0" err="1">
                <a:solidFill>
                  <a:srgbClr val="215968"/>
                </a:solidFill>
                <a:latin typeface="Calibri"/>
                <a:ea typeface="Calibri"/>
              </a:rPr>
              <a:t>Teofrasto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(</a:t>
            </a:r>
            <a:r>
              <a:rPr lang="it-IT" b="1" dirty="0">
                <a:solidFill>
                  <a:srgbClr val="C00000"/>
                </a:solidFill>
                <a:latin typeface="Calibri"/>
                <a:ea typeface="Calibri"/>
              </a:rPr>
              <a:t>III sec a.C.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) –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Prima documentazione sull’impiego di oppio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Nel </a:t>
            </a:r>
            <a:r>
              <a:rPr lang="it-IT" b="1" dirty="0">
                <a:solidFill>
                  <a:srgbClr val="C00000"/>
                </a:solidFill>
                <a:latin typeface="Calibri"/>
                <a:ea typeface="Calibri"/>
              </a:rPr>
              <a:t>II secolo d.C. 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i commercianti arabi introducono l’oppio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in Oriente per il controllo della dissenteria. 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Durante il </a:t>
            </a:r>
            <a:r>
              <a:rPr lang="it-IT" b="1" dirty="0">
                <a:solidFill>
                  <a:srgbClr val="C00000"/>
                </a:solidFill>
                <a:latin typeface="Calibri"/>
                <a:ea typeface="Calibri"/>
              </a:rPr>
              <a:t>medioevo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l’uso dell’oppio è diffuso e apprezzato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come rimedio contro il dolore, la dissenteria e la tosse. 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Nel </a:t>
            </a:r>
            <a:r>
              <a:rPr lang="it-IT" b="1" dirty="0">
                <a:solidFill>
                  <a:srgbClr val="C00000"/>
                </a:solidFill>
                <a:latin typeface="Calibri"/>
                <a:ea typeface="Calibri"/>
              </a:rPr>
              <a:t>1680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, </a:t>
            </a:r>
            <a:r>
              <a:rPr lang="it-IT" dirty="0" err="1">
                <a:solidFill>
                  <a:srgbClr val="215968"/>
                </a:solidFill>
                <a:latin typeface="Calibri"/>
                <a:ea typeface="Calibri"/>
              </a:rPr>
              <a:t>Sydenham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scriveva: </a:t>
            </a:r>
            <a:r>
              <a:rPr lang="it-IT" i="1" dirty="0">
                <a:solidFill>
                  <a:srgbClr val="215968"/>
                </a:solidFill>
                <a:latin typeface="Calibri"/>
                <a:ea typeface="Calibri"/>
              </a:rPr>
              <a:t>“Tra i rimedi che Dio misericordioso ha avuto la bontà di dare all’uomo per alleviarne le sofferenze, nessuno è più universale e così efficace come l’oppio”.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Nel </a:t>
            </a:r>
            <a:r>
              <a:rPr lang="it-IT" b="1" dirty="0">
                <a:solidFill>
                  <a:srgbClr val="C00000"/>
                </a:solidFill>
                <a:latin typeface="Calibri"/>
                <a:ea typeface="Calibri"/>
              </a:rPr>
              <a:t>1806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, </a:t>
            </a:r>
            <a:r>
              <a:rPr lang="it-IT" dirty="0" err="1">
                <a:solidFill>
                  <a:srgbClr val="215968"/>
                </a:solidFill>
                <a:latin typeface="Calibri"/>
                <a:ea typeface="Calibri"/>
              </a:rPr>
              <a:t>Serturner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isola dall’oppio la </a:t>
            </a:r>
            <a:r>
              <a:rPr lang="it-IT" i="1" dirty="0">
                <a:solidFill>
                  <a:srgbClr val="215968"/>
                </a:solidFill>
                <a:latin typeface="Calibri"/>
                <a:ea typeface="Calibri"/>
              </a:rPr>
              <a:t>morfina (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da Morfeo, 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il dio greco dei sogni). 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Nel </a:t>
            </a:r>
            <a:r>
              <a:rPr lang="it-IT" b="1" dirty="0">
                <a:solidFill>
                  <a:srgbClr val="C00000"/>
                </a:solidFill>
                <a:latin typeface="Calibri"/>
                <a:ea typeface="Calibri"/>
              </a:rPr>
              <a:t>1832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</a:t>
            </a:r>
            <a:r>
              <a:rPr lang="it-IT" dirty="0" err="1">
                <a:solidFill>
                  <a:srgbClr val="215968"/>
                </a:solidFill>
                <a:latin typeface="Calibri"/>
                <a:ea typeface="Calibri"/>
              </a:rPr>
              <a:t>Robiquet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isola la </a:t>
            </a:r>
            <a:r>
              <a:rPr lang="it-IT" i="1" dirty="0">
                <a:solidFill>
                  <a:srgbClr val="215968"/>
                </a:solidFill>
                <a:latin typeface="Calibri"/>
                <a:ea typeface="Calibri"/>
              </a:rPr>
              <a:t>codeina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Nel </a:t>
            </a:r>
            <a:r>
              <a:rPr lang="it-IT" b="1" dirty="0">
                <a:solidFill>
                  <a:srgbClr val="C00000"/>
                </a:solidFill>
                <a:latin typeface="Calibri"/>
                <a:ea typeface="Calibri"/>
              </a:rPr>
              <a:t>1848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Merck scopre la </a:t>
            </a:r>
            <a:r>
              <a:rPr lang="it-IT" i="1" dirty="0">
                <a:solidFill>
                  <a:srgbClr val="215968"/>
                </a:solidFill>
                <a:latin typeface="Calibri"/>
                <a:ea typeface="Calibri"/>
              </a:rPr>
              <a:t>papaverina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Dalla metà del </a:t>
            </a:r>
            <a:r>
              <a:rPr lang="it-IT" b="1" dirty="0">
                <a:solidFill>
                  <a:srgbClr val="C00000"/>
                </a:solidFill>
                <a:latin typeface="Calibri"/>
                <a:ea typeface="Calibri"/>
              </a:rPr>
              <a:t>XIX secolo </a:t>
            </a:r>
            <a:r>
              <a:rPr lang="it-IT" dirty="0">
                <a:solidFill>
                  <a:srgbClr val="215968"/>
                </a:solidFill>
                <a:latin typeface="Calibri"/>
                <a:ea typeface="Calibri"/>
              </a:rPr>
              <a:t>si diffonde l’uso della morfina per il trattamento del dolore durante e a seguito di interventi chirurgici</a:t>
            </a:r>
            <a:endParaRPr dirty="0"/>
          </a:p>
        </p:txBody>
      </p:sp>
      <p:pic>
        <p:nvPicPr>
          <p:cNvPr id="206" name="Picture 6" descr="into the arms of Morpheus"/>
          <p:cNvPicPr/>
          <p:nvPr/>
        </p:nvPicPr>
        <p:blipFill>
          <a:blip r:embed="rId2" cstate="print"/>
          <a:stretch/>
        </p:blipFill>
        <p:spPr>
          <a:xfrm>
            <a:off x="6804000" y="692280"/>
            <a:ext cx="1720800" cy="219384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pic>
        <p:nvPicPr>
          <p:cNvPr id="207" name="Picture 7"/>
          <p:cNvPicPr/>
          <p:nvPr/>
        </p:nvPicPr>
        <p:blipFill>
          <a:blip r:embed="rId3" cstate="print"/>
          <a:srcRect l="2681" t="2835" r="3166"/>
          <a:stretch/>
        </p:blipFill>
        <p:spPr>
          <a:xfrm>
            <a:off x="7093080" y="3716280"/>
            <a:ext cx="1444320" cy="2160720"/>
          </a:xfrm>
          <a:prstGeom prst="rect">
            <a:avLst/>
          </a:prstGeom>
          <a:ln>
            <a:noFill/>
          </a:ln>
        </p:spPr>
      </p:pic>
      <p:pic>
        <p:nvPicPr>
          <p:cNvPr id="208" name="Picture 8"/>
          <p:cNvPicPr/>
          <p:nvPr/>
        </p:nvPicPr>
        <p:blipFill>
          <a:blip r:embed="rId4" cstate="print"/>
          <a:srcRect l="5717" t="53720" r="1719"/>
          <a:stretch/>
        </p:blipFill>
        <p:spPr>
          <a:xfrm>
            <a:off x="5003640" y="4502160"/>
            <a:ext cx="2016360" cy="1374840"/>
          </a:xfrm>
          <a:prstGeom prst="rect">
            <a:avLst/>
          </a:prstGeom>
          <a:ln>
            <a:noFill/>
          </a:ln>
        </p:spPr>
      </p:pic>
      <p:sp>
        <p:nvSpPr>
          <p:cNvPr id="209" name="Line 3"/>
          <p:cNvSpPr/>
          <p:nvPr/>
        </p:nvSpPr>
        <p:spPr>
          <a:xfrm>
            <a:off x="611280" y="62064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2771640" y="189000"/>
            <a:ext cx="352908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OPPIOIDI - </a:t>
            </a:r>
            <a:r>
              <a:rPr lang="it-IT" sz="2800" b="1" i="1">
                <a:solidFill>
                  <a:srgbClr val="C00000"/>
                </a:solidFill>
                <a:latin typeface="Calibri"/>
                <a:ea typeface="Arial"/>
              </a:rPr>
              <a:t>Storia</a:t>
            </a:r>
            <a:endParaRPr/>
          </a:p>
        </p:txBody>
      </p:sp>
      <p:sp>
        <p:nvSpPr>
          <p:cNvPr id="212" name="CustomShape 2"/>
          <p:cNvSpPr/>
          <p:nvPr/>
        </p:nvSpPr>
        <p:spPr>
          <a:xfrm>
            <a:off x="684360" y="873000"/>
            <a:ext cx="7991280" cy="82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215968"/>
                </a:solidFill>
                <a:latin typeface="Calibri"/>
                <a:ea typeface="Arial"/>
              </a:rPr>
              <a:t>Sebbene gli effetti antinocicettivi e d’abuso di morfina ed altri oppioidi fossero ben noti, le basi molecolari delle loro azioni sono rimaste  sconosciute fino ai primi anni ’70.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213" name="Line 3"/>
          <p:cNvSpPr/>
          <p:nvPr/>
        </p:nvSpPr>
        <p:spPr>
          <a:xfrm>
            <a:off x="826920" y="76500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pic>
        <p:nvPicPr>
          <p:cNvPr id="214" name="Picture 6" descr="Front and rear views of models, representing backbone RMSD of superimposed structures with a color scale"/>
          <p:cNvPicPr/>
          <p:nvPr/>
        </p:nvPicPr>
        <p:blipFill>
          <a:blip r:embed="rId2" cstate="print"/>
          <a:stretch/>
        </p:blipFill>
        <p:spPr>
          <a:xfrm>
            <a:off x="5219640" y="1843200"/>
            <a:ext cx="3421080" cy="2738160"/>
          </a:xfrm>
          <a:prstGeom prst="rect">
            <a:avLst/>
          </a:prstGeom>
          <a:ln>
            <a:noFill/>
          </a:ln>
        </p:spPr>
      </p:pic>
      <p:sp>
        <p:nvSpPr>
          <p:cNvPr id="215" name="CustomShape 4"/>
          <p:cNvSpPr/>
          <p:nvPr/>
        </p:nvSpPr>
        <p:spPr>
          <a:xfrm>
            <a:off x="684360" y="1557360"/>
            <a:ext cx="4392360" cy="325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Nel </a:t>
            </a:r>
            <a:r>
              <a:rPr lang="it-IT" sz="1600" b="1" dirty="0">
                <a:solidFill>
                  <a:srgbClr val="C00000"/>
                </a:solidFill>
                <a:latin typeface="Calibri"/>
                <a:ea typeface="Arial"/>
              </a:rPr>
              <a:t>1973</a:t>
            </a:r>
            <a:r>
              <a:rPr lang="it-IT" sz="1600" dirty="0">
                <a:solidFill>
                  <a:srgbClr val="C00000"/>
                </a:solidFill>
                <a:latin typeface="Calibri"/>
                <a:ea typeface="Arial"/>
              </a:rPr>
              <a:t> 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Martin e coll. iniziano studi di </a:t>
            </a:r>
            <a:r>
              <a:rPr lang="it-IT" sz="1600" dirty="0" err="1">
                <a:solidFill>
                  <a:srgbClr val="215968"/>
                </a:solidFill>
                <a:latin typeface="Calibri"/>
                <a:ea typeface="Arial"/>
              </a:rPr>
              <a:t>binding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 che porteranno al clonaggio di tre tipi principali di recettori oppioidi nel sistema nervoso centrale : μ, δ e κ. 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Nel </a:t>
            </a:r>
            <a:r>
              <a:rPr lang="it-IT" sz="1600" b="1" dirty="0">
                <a:solidFill>
                  <a:srgbClr val="C00000"/>
                </a:solidFill>
                <a:latin typeface="Calibri"/>
                <a:ea typeface="Arial"/>
              </a:rPr>
              <a:t>1975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 Hughes e </a:t>
            </a:r>
            <a:r>
              <a:rPr lang="it-IT" sz="1600" dirty="0" err="1">
                <a:solidFill>
                  <a:srgbClr val="215968"/>
                </a:solidFill>
                <a:latin typeface="Calibri"/>
                <a:ea typeface="Arial"/>
              </a:rPr>
              <a:t>Kosterliz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 isolano, purificano e </a:t>
            </a:r>
            <a:r>
              <a:rPr lang="it-IT" sz="1600" dirty="0" err="1">
                <a:solidFill>
                  <a:srgbClr val="215968"/>
                </a:solidFill>
                <a:latin typeface="Calibri"/>
                <a:ea typeface="Arial"/>
              </a:rPr>
              <a:t>sequenziano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 i primi due peptidi endogeni ad attività </a:t>
            </a:r>
            <a:r>
              <a:rPr lang="it-IT" sz="1600" dirty="0" err="1">
                <a:solidFill>
                  <a:srgbClr val="215968"/>
                </a:solidFill>
                <a:latin typeface="Calibri"/>
                <a:ea typeface="Arial"/>
              </a:rPr>
              <a:t>morfino-simile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 chiamati </a:t>
            </a:r>
            <a:r>
              <a:rPr lang="it-IT" sz="1600" i="1" dirty="0">
                <a:solidFill>
                  <a:srgbClr val="215968"/>
                </a:solidFill>
                <a:latin typeface="Calibri"/>
                <a:ea typeface="Arial"/>
              </a:rPr>
              <a:t>encefaline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 (da encefalo). 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Subito dopo, sono state isolate altre due classi di peptidi oppioidi endogeni, le </a:t>
            </a:r>
            <a:r>
              <a:rPr lang="it-IT" sz="1600" i="1" dirty="0" err="1">
                <a:solidFill>
                  <a:srgbClr val="215968"/>
                </a:solidFill>
                <a:latin typeface="Calibri"/>
                <a:ea typeface="Arial"/>
              </a:rPr>
              <a:t>dinorfine</a:t>
            </a:r>
            <a:r>
              <a:rPr lang="it-IT" sz="1600" i="1" dirty="0">
                <a:solidFill>
                  <a:srgbClr val="215968"/>
                </a:solidFill>
                <a:latin typeface="Calibri"/>
                <a:ea typeface="Arial"/>
              </a:rPr>
              <a:t> 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e le </a:t>
            </a:r>
            <a:r>
              <a:rPr lang="it-IT" sz="1600" i="1" dirty="0">
                <a:solidFill>
                  <a:srgbClr val="215968"/>
                </a:solidFill>
                <a:latin typeface="Calibri"/>
                <a:ea typeface="Arial"/>
              </a:rPr>
              <a:t>endorfine</a:t>
            </a:r>
            <a:r>
              <a:rPr lang="it-IT" sz="1600" dirty="0">
                <a:solidFill>
                  <a:srgbClr val="215968"/>
                </a:solidFill>
                <a:latin typeface="Calibri"/>
                <a:ea typeface="Arial"/>
              </a:rPr>
              <a:t>. </a:t>
            </a:r>
            <a:endParaRPr dirty="0"/>
          </a:p>
        </p:txBody>
      </p:sp>
      <p:sp>
        <p:nvSpPr>
          <p:cNvPr id="216" name="CustomShape 5"/>
          <p:cNvSpPr/>
          <p:nvPr/>
        </p:nvSpPr>
        <p:spPr>
          <a:xfrm>
            <a:off x="684360" y="5084640"/>
            <a:ext cx="8208720" cy="131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215968"/>
                </a:solidFill>
                <a:latin typeface="Calibri"/>
              </a:rPr>
              <a:t>Nel </a:t>
            </a:r>
            <a:r>
              <a:rPr lang="it-IT" sz="1600" b="1">
                <a:solidFill>
                  <a:srgbClr val="C00000"/>
                </a:solidFill>
                <a:latin typeface="Calibri"/>
              </a:rPr>
              <a:t>1994</a:t>
            </a:r>
            <a:r>
              <a:rPr lang="it-IT" sz="1600">
                <a:solidFill>
                  <a:srgbClr val="215968"/>
                </a:solidFill>
                <a:latin typeface="Calibri"/>
              </a:rPr>
              <a:t> è stato clonato il recettore per la </a:t>
            </a:r>
            <a:r>
              <a:rPr lang="it-IT" sz="1600" b="1" i="1">
                <a:solidFill>
                  <a:srgbClr val="E46C0A"/>
                </a:solidFill>
                <a:latin typeface="Calibri"/>
              </a:rPr>
              <a:t>nocicettina/orfanina FQ.</a:t>
            </a:r>
            <a:r>
              <a:rPr lang="it-IT" sz="1600" b="1">
                <a:solidFill>
                  <a:srgbClr val="E46C0A"/>
                </a:solidFill>
                <a:latin typeface="Calibri"/>
              </a:rPr>
              <a:t>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215968"/>
                </a:solidFill>
                <a:latin typeface="Calibri"/>
              </a:rPr>
              <a:t>Nel </a:t>
            </a:r>
            <a:r>
              <a:rPr lang="it-IT" sz="1600" b="1">
                <a:solidFill>
                  <a:srgbClr val="C00000"/>
                </a:solidFill>
                <a:latin typeface="Calibri"/>
              </a:rPr>
              <a:t>2000</a:t>
            </a:r>
            <a:r>
              <a:rPr lang="it-IT" sz="1600">
                <a:solidFill>
                  <a:srgbClr val="215968"/>
                </a:solidFill>
                <a:latin typeface="Calibri"/>
              </a:rPr>
              <a:t>, la commissione dell’Unione Internazionale di Farmacologia ha adottato i termini </a:t>
            </a:r>
            <a:r>
              <a:rPr lang="it-IT" sz="1600" i="1">
                <a:solidFill>
                  <a:srgbClr val="215968"/>
                </a:solidFill>
                <a:latin typeface="Calibri"/>
              </a:rPr>
              <a:t>MOP, DOP, </a:t>
            </a:r>
            <a:r>
              <a:rPr lang="it-IT" sz="1600">
                <a:solidFill>
                  <a:srgbClr val="215968"/>
                </a:solidFill>
                <a:latin typeface="Calibri"/>
              </a:rPr>
              <a:t>e</a:t>
            </a:r>
            <a:r>
              <a:rPr lang="it-IT" sz="1600" i="1">
                <a:solidFill>
                  <a:srgbClr val="215968"/>
                </a:solidFill>
                <a:latin typeface="Calibri"/>
              </a:rPr>
              <a:t> KOP</a:t>
            </a:r>
            <a:r>
              <a:rPr lang="it-IT" sz="1600">
                <a:solidFill>
                  <a:srgbClr val="215968"/>
                </a:solidFill>
                <a:latin typeface="Calibri"/>
              </a:rPr>
              <a:t> per indicare i recettori dei peptidi oppioidi µ, δ e κ, rispettivamente.  La commissione ha anche raccomandato i termini </a:t>
            </a:r>
            <a:r>
              <a:rPr lang="it-IT" sz="1600" i="1">
                <a:solidFill>
                  <a:srgbClr val="215968"/>
                </a:solidFill>
                <a:latin typeface="Calibri"/>
              </a:rPr>
              <a:t>NOP</a:t>
            </a:r>
            <a:r>
              <a:rPr lang="it-IT" sz="1600">
                <a:solidFill>
                  <a:srgbClr val="215968"/>
                </a:solidFill>
                <a:latin typeface="Calibri"/>
              </a:rPr>
              <a:t> per il recettore N/OFQ.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1741320" y="1052640"/>
            <a:ext cx="4253040" cy="11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002060"/>
                </a:solidFill>
                <a:latin typeface="Calibri"/>
                <a:ea typeface="Calibri"/>
              </a:rPr>
              <a:t>  RECETTORE OPPIOIDE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376092"/>
                </a:solidFill>
                <a:latin typeface="Calibri"/>
                <a:ea typeface="Calibri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002060"/>
                </a:solidFill>
                <a:latin typeface="Calibri"/>
                <a:ea typeface="Calibri"/>
              </a:rPr>
              <a:t>  PROTEINA G</a:t>
            </a:r>
            <a:endParaRPr/>
          </a:p>
        </p:txBody>
      </p:sp>
      <p:graphicFrame>
        <p:nvGraphicFramePr>
          <p:cNvPr id="244" name="Table 2"/>
          <p:cNvGraphicFramePr/>
          <p:nvPr/>
        </p:nvGraphicFramePr>
        <p:xfrm>
          <a:off x="1042920" y="2868480"/>
          <a:ext cx="7416720" cy="768600"/>
        </p:xfrm>
        <a:graphic>
          <a:graphicData uri="http://schemas.openxmlformats.org/drawingml/2006/table">
            <a:tbl>
              <a:tblPr/>
              <a:tblGrid>
                <a:gridCol w="1536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6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733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Inibizione adenilciclasi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4F6228"/>
                          </a:solidFill>
                          <a:latin typeface="Calibri"/>
                        </a:rPr>
                        <a:t>Attivazione di canali del K</a:t>
                      </a:r>
                      <a:r>
                        <a:rPr lang="it-IT" sz="2000" baseline="30000">
                          <a:solidFill>
                            <a:srgbClr val="4F6228"/>
                          </a:solidFill>
                          <a:latin typeface="Calibri"/>
                        </a:rPr>
                        <a:t>+</a:t>
                      </a:r>
                      <a:r>
                        <a:rPr lang="it-IT" sz="2000">
                          <a:solidFill>
                            <a:srgbClr val="4F6228"/>
                          </a:solidFill>
                          <a:latin typeface="Calibri"/>
                        </a:rPr>
                        <a:t> recettore-regolati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7030A0"/>
                          </a:solidFill>
                          <a:latin typeface="Calibri"/>
                        </a:rPr>
                        <a:t>Inibizione delle correnti del Ca</a:t>
                      </a:r>
                      <a:r>
                        <a:rPr lang="it-IT" sz="2000" baseline="30000">
                          <a:solidFill>
                            <a:srgbClr val="7030A0"/>
                          </a:solidFill>
                          <a:latin typeface="Calibri"/>
                        </a:rPr>
                        <a:t>++</a:t>
                      </a:r>
                      <a:r>
                        <a:rPr lang="it-IT" sz="2000">
                          <a:solidFill>
                            <a:srgbClr val="7030A0"/>
                          </a:solidFill>
                          <a:latin typeface="Calibri"/>
                        </a:rPr>
                        <a:t> voltaggio-dipendenti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45" name="Table 3"/>
          <p:cNvGraphicFramePr/>
          <p:nvPr/>
        </p:nvGraphicFramePr>
        <p:xfrm>
          <a:off x="2674800" y="4191120"/>
          <a:ext cx="5784840" cy="1066680"/>
        </p:xfrm>
        <a:graphic>
          <a:graphicData uri="http://schemas.openxmlformats.org/drawingml/2006/table">
            <a:tbl>
              <a:tblPr/>
              <a:tblGrid>
                <a:gridCol w="268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5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66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4F6228"/>
                          </a:solidFill>
                          <a:latin typeface="Calibri"/>
                        </a:rPr>
                        <a:t>Iperpolarizzazione 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4F6228"/>
                          </a:solidFill>
                          <a:latin typeface="Calibri"/>
                        </a:rPr>
                        <a:t>della membrana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4F6228"/>
                          </a:solidFill>
                          <a:latin typeface="Calibri"/>
                        </a:rPr>
                        <a:t>cellulare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7030A0"/>
                          </a:solidFill>
                          <a:latin typeface="Calibri"/>
                        </a:rPr>
                        <a:t>Limitazione dell’ingresso 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7030A0"/>
                          </a:solidFill>
                          <a:latin typeface="Calibri"/>
                        </a:rPr>
                        <a:t>di ioni Ca</a:t>
                      </a:r>
                      <a:r>
                        <a:rPr lang="it-IT" sz="2000" baseline="30000">
                          <a:solidFill>
                            <a:srgbClr val="7030A0"/>
                          </a:solidFill>
                          <a:latin typeface="Calibri"/>
                        </a:rPr>
                        <a:t>++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46" name="Table 4"/>
          <p:cNvGraphicFramePr/>
          <p:nvPr/>
        </p:nvGraphicFramePr>
        <p:xfrm>
          <a:off x="2735280" y="5726160"/>
          <a:ext cx="5797440" cy="792000"/>
        </p:xfrm>
        <a:graphic>
          <a:graphicData uri="http://schemas.openxmlformats.org/drawingml/2006/table">
            <a:tbl>
              <a:tblPr/>
              <a:tblGrid>
                <a:gridCol w="5797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dirty="0">
                          <a:solidFill>
                            <a:srgbClr val="0070C0"/>
                          </a:solidFill>
                          <a:latin typeface="Calibri"/>
                        </a:rPr>
                        <a:t>Inibizione del rilascio di neurotrasmettitori coinvolti nella trasmissione del dolore</a:t>
                      </a:r>
                      <a:endParaRPr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47" name="Line 5"/>
          <p:cNvSpPr/>
          <p:nvPr/>
        </p:nvSpPr>
        <p:spPr>
          <a:xfrm flipH="1">
            <a:off x="3873240" y="1476360"/>
            <a:ext cx="14040" cy="328680"/>
          </a:xfrm>
          <a:prstGeom prst="line">
            <a:avLst/>
          </a:prstGeom>
          <a:ln w="57240">
            <a:solidFill>
              <a:srgbClr val="17375E"/>
            </a:solidFill>
            <a:miter/>
            <a:tailEnd type="triangle" w="med" len="med"/>
          </a:ln>
        </p:spPr>
      </p:sp>
      <p:sp>
        <p:nvSpPr>
          <p:cNvPr id="248" name="Line 6"/>
          <p:cNvSpPr/>
          <p:nvPr/>
        </p:nvSpPr>
        <p:spPr>
          <a:xfrm>
            <a:off x="1720800" y="2444760"/>
            <a:ext cx="0" cy="380880"/>
          </a:xfrm>
          <a:prstGeom prst="line">
            <a:avLst/>
          </a:prstGeom>
          <a:ln w="38160">
            <a:solidFill>
              <a:srgbClr val="17375E"/>
            </a:solidFill>
            <a:miter/>
            <a:tailEnd type="triangle" w="med" len="med"/>
          </a:ln>
        </p:spPr>
      </p:sp>
      <p:sp>
        <p:nvSpPr>
          <p:cNvPr id="249" name="Line 7"/>
          <p:cNvSpPr/>
          <p:nvPr/>
        </p:nvSpPr>
        <p:spPr>
          <a:xfrm>
            <a:off x="3892680" y="2444760"/>
            <a:ext cx="0" cy="380880"/>
          </a:xfrm>
          <a:prstGeom prst="line">
            <a:avLst/>
          </a:prstGeom>
          <a:ln w="38160">
            <a:solidFill>
              <a:srgbClr val="17375E"/>
            </a:solidFill>
            <a:miter/>
            <a:tailEnd type="triangle" w="med" len="med"/>
          </a:ln>
        </p:spPr>
      </p:sp>
      <p:sp>
        <p:nvSpPr>
          <p:cNvPr id="250" name="Line 8"/>
          <p:cNvSpPr/>
          <p:nvPr/>
        </p:nvSpPr>
        <p:spPr>
          <a:xfrm>
            <a:off x="3892680" y="3781440"/>
            <a:ext cx="0" cy="380880"/>
          </a:xfrm>
          <a:prstGeom prst="line">
            <a:avLst/>
          </a:prstGeom>
          <a:ln w="57240">
            <a:solidFill>
              <a:srgbClr val="17375E"/>
            </a:solidFill>
            <a:miter/>
            <a:tailEnd type="triangle" w="med" len="med"/>
          </a:ln>
        </p:spPr>
      </p:sp>
      <p:sp>
        <p:nvSpPr>
          <p:cNvPr id="251" name="Line 9"/>
          <p:cNvSpPr/>
          <p:nvPr/>
        </p:nvSpPr>
        <p:spPr>
          <a:xfrm>
            <a:off x="6178680" y="2444760"/>
            <a:ext cx="0" cy="380880"/>
          </a:xfrm>
          <a:prstGeom prst="line">
            <a:avLst/>
          </a:prstGeom>
          <a:ln w="38160">
            <a:solidFill>
              <a:srgbClr val="17375E"/>
            </a:solidFill>
            <a:miter/>
            <a:tailEnd type="triangle" w="med" len="med"/>
          </a:ln>
        </p:spPr>
      </p:sp>
      <p:sp>
        <p:nvSpPr>
          <p:cNvPr id="252" name="Line 10"/>
          <p:cNvSpPr/>
          <p:nvPr/>
        </p:nvSpPr>
        <p:spPr>
          <a:xfrm>
            <a:off x="7343640" y="3781440"/>
            <a:ext cx="0" cy="380880"/>
          </a:xfrm>
          <a:prstGeom prst="line">
            <a:avLst/>
          </a:prstGeom>
          <a:ln w="57240">
            <a:solidFill>
              <a:srgbClr val="17375E"/>
            </a:solidFill>
            <a:miter/>
            <a:tailEnd type="triangle" w="med" len="med"/>
          </a:ln>
        </p:spPr>
      </p:sp>
      <p:sp>
        <p:nvSpPr>
          <p:cNvPr id="253" name="Line 11"/>
          <p:cNvSpPr/>
          <p:nvPr/>
        </p:nvSpPr>
        <p:spPr>
          <a:xfrm>
            <a:off x="3892680" y="5292720"/>
            <a:ext cx="0" cy="380880"/>
          </a:xfrm>
          <a:prstGeom prst="line">
            <a:avLst/>
          </a:prstGeom>
          <a:ln w="76320">
            <a:solidFill>
              <a:srgbClr val="17375E"/>
            </a:solidFill>
            <a:miter/>
            <a:tailEnd type="triangle" w="med" len="med"/>
          </a:ln>
        </p:spPr>
      </p:sp>
      <p:sp>
        <p:nvSpPr>
          <p:cNvPr id="254" name="Line 12"/>
          <p:cNvSpPr/>
          <p:nvPr/>
        </p:nvSpPr>
        <p:spPr>
          <a:xfrm>
            <a:off x="7343640" y="5292720"/>
            <a:ext cx="0" cy="380880"/>
          </a:xfrm>
          <a:prstGeom prst="line">
            <a:avLst/>
          </a:prstGeom>
          <a:ln w="76320">
            <a:solidFill>
              <a:srgbClr val="17375E"/>
            </a:solidFill>
            <a:miter/>
            <a:tailEnd type="triangle" w="med" len="med"/>
          </a:ln>
        </p:spPr>
      </p:sp>
      <p:sp>
        <p:nvSpPr>
          <p:cNvPr id="255" name="Line 13"/>
          <p:cNvSpPr/>
          <p:nvPr/>
        </p:nvSpPr>
        <p:spPr>
          <a:xfrm>
            <a:off x="1727280" y="2427120"/>
            <a:ext cx="4465440" cy="0"/>
          </a:xfrm>
          <a:prstGeom prst="line">
            <a:avLst/>
          </a:prstGeom>
          <a:ln w="12600">
            <a:solidFill>
              <a:srgbClr val="376092"/>
            </a:solidFill>
            <a:miter/>
          </a:ln>
        </p:spPr>
      </p:sp>
      <p:sp>
        <p:nvSpPr>
          <p:cNvPr id="256" name="CustomShape 14"/>
          <p:cNvSpPr/>
          <p:nvPr/>
        </p:nvSpPr>
        <p:spPr>
          <a:xfrm>
            <a:off x="324000" y="231840"/>
            <a:ext cx="835164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MECCANISMI EFFETTORI RECETTORIALI</a:t>
            </a:r>
            <a:endParaRPr/>
          </a:p>
        </p:txBody>
      </p:sp>
      <p:sp>
        <p:nvSpPr>
          <p:cNvPr id="257" name="Line 15"/>
          <p:cNvSpPr/>
          <p:nvPr/>
        </p:nvSpPr>
        <p:spPr>
          <a:xfrm>
            <a:off x="900000" y="83664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4427640" y="1413000"/>
            <a:ext cx="4140000" cy="43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000" dirty="0">
                <a:solidFill>
                  <a:srgbClr val="002060"/>
                </a:solidFill>
                <a:latin typeface="Calibri"/>
                <a:ea typeface="Arial"/>
              </a:rPr>
              <a:t>L’attivazione dei recettori µ </a:t>
            </a:r>
            <a:r>
              <a:rPr lang="it-IT" sz="2000" dirty="0">
                <a:solidFill>
                  <a:srgbClr val="002060"/>
                </a:solidFill>
                <a:latin typeface="Symbol"/>
                <a:ea typeface="Symbol"/>
              </a:rPr>
              <a:t></a:t>
            </a:r>
            <a:r>
              <a:rPr lang="it-IT" sz="2000" dirty="0">
                <a:solidFill>
                  <a:srgbClr val="002060"/>
                </a:solidFill>
                <a:latin typeface="Calibri"/>
                <a:ea typeface="Arial"/>
              </a:rPr>
              <a:t> e </a:t>
            </a:r>
            <a:r>
              <a:rPr lang="it-IT" sz="2000" dirty="0">
                <a:solidFill>
                  <a:srgbClr val="002060"/>
                </a:solidFill>
                <a:latin typeface="Symbol"/>
                <a:ea typeface="Symbol"/>
              </a:rPr>
              <a:t></a:t>
            </a:r>
            <a:r>
              <a:rPr lang="it-IT" sz="2000" dirty="0">
                <a:solidFill>
                  <a:srgbClr val="002060"/>
                </a:solidFill>
                <a:latin typeface="Calibri"/>
                <a:ea typeface="Arial"/>
              </a:rPr>
              <a:t> sui terminali </a:t>
            </a:r>
            <a:r>
              <a:rPr lang="it-IT" sz="2000" dirty="0" err="1">
                <a:solidFill>
                  <a:srgbClr val="002060"/>
                </a:solidFill>
                <a:latin typeface="Calibri"/>
                <a:ea typeface="Arial"/>
              </a:rPr>
              <a:t>presinaptici</a:t>
            </a:r>
            <a:r>
              <a:rPr lang="it-IT" sz="2000" dirty="0">
                <a:solidFill>
                  <a:srgbClr val="002060"/>
                </a:solidFill>
                <a:latin typeface="Calibri"/>
                <a:ea typeface="Arial"/>
              </a:rPr>
              <a:t> delle fibre afferenti nocicettive riduce il rilascio di trasmettitori eccitatori coinvolti nel dolore (glutammato, sostanza P, etc.).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sz="2000" dirty="0">
                <a:solidFill>
                  <a:srgbClr val="002060"/>
                </a:solidFill>
                <a:latin typeface="Calibri"/>
                <a:ea typeface="Arial"/>
              </a:rPr>
              <a:t>L’attivazione dei recettori µ in sede </a:t>
            </a:r>
            <a:r>
              <a:rPr lang="it-IT" sz="2000" dirty="0" err="1">
                <a:solidFill>
                  <a:srgbClr val="002060"/>
                </a:solidFill>
                <a:latin typeface="Calibri"/>
                <a:ea typeface="Arial"/>
              </a:rPr>
              <a:t>postsinaptica</a:t>
            </a:r>
            <a:r>
              <a:rPr lang="it-IT" sz="2000" dirty="0">
                <a:solidFill>
                  <a:srgbClr val="002060"/>
                </a:solidFill>
                <a:latin typeface="Calibri"/>
                <a:ea typeface="Arial"/>
              </a:rPr>
              <a:t> aumenta la conduttanza al </a:t>
            </a:r>
            <a:r>
              <a:rPr lang="it-IT" sz="2000" dirty="0" err="1">
                <a:solidFill>
                  <a:srgbClr val="002060"/>
                </a:solidFill>
                <a:latin typeface="Calibri"/>
                <a:ea typeface="Arial"/>
              </a:rPr>
              <a:t>K</a:t>
            </a:r>
            <a:r>
              <a:rPr lang="it-IT" sz="2000" baseline="30000" dirty="0" err="1">
                <a:solidFill>
                  <a:srgbClr val="002060"/>
                </a:solidFill>
                <a:latin typeface="Calibri"/>
                <a:ea typeface="Arial"/>
              </a:rPr>
              <a:t>+</a:t>
            </a:r>
            <a:r>
              <a:rPr lang="it-IT" sz="2000" dirty="0">
                <a:solidFill>
                  <a:srgbClr val="002060"/>
                </a:solidFill>
                <a:latin typeface="Calibri"/>
                <a:ea typeface="Arial"/>
              </a:rPr>
              <a:t> determinando l’insorgenza di potenziali </a:t>
            </a:r>
            <a:r>
              <a:rPr lang="it-IT" sz="2000" dirty="0" err="1">
                <a:solidFill>
                  <a:srgbClr val="002060"/>
                </a:solidFill>
                <a:latin typeface="Calibri"/>
                <a:ea typeface="Arial"/>
              </a:rPr>
              <a:t>postsinaptici</a:t>
            </a:r>
            <a:r>
              <a:rPr lang="it-IT" sz="2000" dirty="0">
                <a:solidFill>
                  <a:srgbClr val="002060"/>
                </a:solidFill>
                <a:latin typeface="Calibri"/>
                <a:ea typeface="Arial"/>
              </a:rPr>
              <a:t> inibitori (IPSP) e riduzione conseguente della scarica dei neuroni diretti ai centri superiori.</a:t>
            </a:r>
            <a:endParaRPr dirty="0"/>
          </a:p>
        </p:txBody>
      </p:sp>
      <p:sp>
        <p:nvSpPr>
          <p:cNvPr id="260" name="CustomShape 2"/>
          <p:cNvSpPr/>
          <p:nvPr/>
        </p:nvSpPr>
        <p:spPr>
          <a:xfrm>
            <a:off x="250920" y="196920"/>
            <a:ext cx="874872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400" b="1">
                <a:solidFill>
                  <a:srgbClr val="C00000"/>
                </a:solidFill>
                <a:latin typeface="Calibri"/>
                <a:ea typeface="Arial"/>
              </a:rPr>
              <a:t>I RECETTORI OPPIOIDI SONO PRE- E POST-SINAPTICI</a:t>
            </a:r>
            <a:endParaRPr/>
          </a:p>
        </p:txBody>
      </p:sp>
      <p:pic>
        <p:nvPicPr>
          <p:cNvPr id="261" name="Picture 2" descr="http://www.changepain-emodules.com/img/m7_6.jpg"/>
          <p:cNvPicPr/>
          <p:nvPr/>
        </p:nvPicPr>
        <p:blipFill>
          <a:blip r:embed="rId2" cstate="print"/>
          <a:srcRect l="6106" t="1435" r="35810" b="1435"/>
          <a:stretch/>
        </p:blipFill>
        <p:spPr>
          <a:xfrm>
            <a:off x="1042920" y="1052640"/>
            <a:ext cx="2952720" cy="5283000"/>
          </a:xfrm>
          <a:prstGeom prst="rect">
            <a:avLst/>
          </a:prstGeom>
          <a:ln>
            <a:noFill/>
          </a:ln>
        </p:spPr>
      </p:pic>
      <p:sp>
        <p:nvSpPr>
          <p:cNvPr id="262" name="CustomShape 3"/>
          <p:cNvSpPr/>
          <p:nvPr/>
        </p:nvSpPr>
        <p:spPr>
          <a:xfrm>
            <a:off x="1114920" y="1412640"/>
            <a:ext cx="864000" cy="432000"/>
          </a:xfrm>
          <a:prstGeom prst="roundRect">
            <a:avLst>
              <a:gd name="adj" fmla="val 3600"/>
            </a:avLst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4"/>
          <p:cNvSpPr/>
          <p:nvPr/>
        </p:nvSpPr>
        <p:spPr>
          <a:xfrm>
            <a:off x="1403280" y="1699920"/>
            <a:ext cx="215640" cy="360720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Line 5"/>
          <p:cNvSpPr/>
          <p:nvPr/>
        </p:nvSpPr>
        <p:spPr>
          <a:xfrm>
            <a:off x="900000" y="83664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nuovo-8"/>
          <p:cNvPicPr>
            <a:picLocks noChangeAspect="1" noChangeArrowheads="1"/>
          </p:cNvPicPr>
          <p:nvPr/>
        </p:nvPicPr>
        <p:blipFill>
          <a:blip r:embed="rId2" cstate="print"/>
          <a:srcRect l="2344" r="13339" b="20830"/>
          <a:stretch>
            <a:fillRect/>
          </a:stretch>
        </p:blipFill>
        <p:spPr bwMode="auto">
          <a:xfrm>
            <a:off x="0" y="0"/>
            <a:ext cx="4095750" cy="6858000"/>
          </a:xfrm>
          <a:prstGeom prst="rect">
            <a:avLst/>
          </a:prstGeom>
          <a:noFill/>
        </p:spPr>
      </p:pic>
      <p:pic>
        <p:nvPicPr>
          <p:cNvPr id="92163" name="Picture 3" descr="nuovo-8"/>
          <p:cNvPicPr>
            <a:picLocks noChangeAspect="1" noChangeArrowheads="1"/>
          </p:cNvPicPr>
          <p:nvPr/>
        </p:nvPicPr>
        <p:blipFill>
          <a:blip r:embed="rId2" cstate="print"/>
          <a:srcRect l="2344" t="78786" r="13339" b="3740"/>
          <a:stretch>
            <a:fillRect/>
          </a:stretch>
        </p:blipFill>
        <p:spPr bwMode="auto">
          <a:xfrm>
            <a:off x="4067944" y="5181600"/>
            <a:ext cx="4535488" cy="167640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712344" y="116632"/>
            <a:ext cx="5406587" cy="55399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200" b="1" dirty="0">
                <a:solidFill>
                  <a:schemeClr val="bg1"/>
                </a:solidFill>
                <a:latin typeface="Tahoma" pitchFamily="34" charset="0"/>
              </a:rPr>
              <a:t>Riduzione del rilascio di neurotrasmettitore dal primo neurone</a:t>
            </a:r>
          </a:p>
          <a:p>
            <a:pPr eaLnBrk="0" hangingPunct="0">
              <a:spcBef>
                <a:spcPct val="50000"/>
              </a:spcBef>
            </a:pPr>
            <a:r>
              <a:rPr lang="it-IT" sz="1200" b="1" dirty="0">
                <a:solidFill>
                  <a:schemeClr val="bg1"/>
                </a:solidFill>
                <a:latin typeface="Tahoma" pitchFamily="34" charset="0"/>
              </a:rPr>
              <a:t>Inibizione del neurone di secondo ordine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7757" y="777886"/>
            <a:ext cx="3359167" cy="415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2"/>
          <p:cNvSpPr/>
          <p:nvPr/>
        </p:nvSpPr>
        <p:spPr>
          <a:xfrm>
            <a:off x="250920" y="115920"/>
            <a:ext cx="8659800" cy="109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DOLORE è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fondamentale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per la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sopravvivenza</a:t>
            </a:r>
            <a:endParaRPr sz="3200" dirty="0"/>
          </a:p>
        </p:txBody>
      </p:sp>
      <p:sp>
        <p:nvSpPr>
          <p:cNvPr id="50" name="Line 3"/>
          <p:cNvSpPr/>
          <p:nvPr/>
        </p:nvSpPr>
        <p:spPr>
          <a:xfrm>
            <a:off x="900000" y="98100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560840" cy="53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15118" t="3150" r="17953"/>
          <a:stretch>
            <a:fillRect/>
          </a:stretch>
        </p:blipFill>
        <p:spPr bwMode="auto">
          <a:xfrm>
            <a:off x="107504" y="188640"/>
            <a:ext cx="5099538" cy="553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ANALGESICI5"/>
          <p:cNvPicPr>
            <a:picLocks noChangeAspect="1" noChangeArrowheads="1"/>
          </p:cNvPicPr>
          <p:nvPr/>
        </p:nvPicPr>
        <p:blipFill>
          <a:blip r:embed="rId3" cstate="print"/>
          <a:srcRect l="2269" t="47612" r="19534" b="10701"/>
          <a:stretch>
            <a:fillRect/>
          </a:stretch>
        </p:blipFill>
        <p:spPr bwMode="auto">
          <a:xfrm>
            <a:off x="5203825" y="188640"/>
            <a:ext cx="3940175" cy="356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24"/>
            <a:ext cx="9144000" cy="646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1"/>
            <a:ext cx="4299204" cy="584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035" t="724" r="2071" b="1448"/>
          <a:stretch>
            <a:fillRect/>
          </a:stretch>
        </p:blipFill>
        <p:spPr bwMode="auto">
          <a:xfrm>
            <a:off x="4759214" y="832563"/>
            <a:ext cx="4042312" cy="58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899592" y="116632"/>
            <a:ext cx="712879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Siti d’azione degli </a:t>
            </a:r>
            <a:r>
              <a:rPr lang="it-IT" dirty="0" err="1" smtClean="0"/>
              <a:t>oppiodi</a:t>
            </a:r>
            <a:r>
              <a:rPr lang="it-IT" dirty="0" smtClean="0"/>
              <a:t> sulle vie ascendenti nocicettive (fig. 31.2) e su quelle inibitorie discendenti (fig. 31.4)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5774"/>
          <a:stretch>
            <a:fillRect/>
          </a:stretch>
        </p:blipFill>
        <p:spPr bwMode="auto">
          <a:xfrm>
            <a:off x="0" y="116632"/>
            <a:ext cx="9144000" cy="646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267744" y="249289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/>
              <a:t>(Sostanza P)</a:t>
            </a:r>
            <a:endParaRPr lang="it-IT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" name="Table 1"/>
          <p:cNvGraphicFramePr/>
          <p:nvPr/>
        </p:nvGraphicFramePr>
        <p:xfrm>
          <a:off x="468360" y="1598760"/>
          <a:ext cx="8337600" cy="1463040"/>
        </p:xfrm>
        <a:graphic>
          <a:graphicData uri="http://schemas.openxmlformats.org/drawingml/2006/table">
            <a:tbl>
              <a:tblPr/>
              <a:tblGrid>
                <a:gridCol w="15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8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466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45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800" b="1">
                          <a:solidFill>
                            <a:srgbClr val="604A7B"/>
                          </a:solidFill>
                          <a:latin typeface="Calibri"/>
                        </a:rPr>
                        <a:t>µ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604A7B"/>
                          </a:solidFill>
                          <a:latin typeface="Calibri"/>
                        </a:rPr>
                        <a:t>(mu)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604A7B"/>
                          </a:solidFill>
                          <a:latin typeface="Calibri"/>
                        </a:rPr>
                        <a:t>µ1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604A7B"/>
                          </a:solidFill>
                          <a:latin typeface="Calibri"/>
                        </a:rPr>
                        <a:t>µ2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403152"/>
                          </a:solidFill>
                          <a:latin typeface="Calibri"/>
                        </a:rPr>
                        <a:t>       Sopraspinale</a:t>
                      </a:r>
                      <a:endParaRPr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403152"/>
                          </a:solidFill>
                          <a:latin typeface="Calibri"/>
                        </a:rPr>
                        <a:t>    </a:t>
                      </a:r>
                      <a:endParaRPr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403152"/>
                          </a:solidFill>
                          <a:latin typeface="Calibri"/>
                        </a:rPr>
                        <a:t>       Spinale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b="1" u="sng">
                          <a:solidFill>
                            <a:srgbClr val="604A7B"/>
                          </a:solidFill>
                          <a:latin typeface="Calibri"/>
                        </a:rPr>
                        <a:t>ANALGESIA</a:t>
                      </a:r>
                      <a:r>
                        <a:rPr lang="it-IT" b="1">
                          <a:solidFill>
                            <a:srgbClr val="604A7B"/>
                          </a:solidFill>
                          <a:latin typeface="Calibri"/>
                        </a:rPr>
                        <a:t>, DEPRESSIONE RESPIRATORIA, MIOSI,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b="1">
                          <a:solidFill>
                            <a:srgbClr val="604A7B"/>
                          </a:solidFill>
                          <a:latin typeface="Calibri"/>
                        </a:rPr>
                        <a:t>EUFORIA, RIDOTTA MOTILITA’ INTESTINALE , RILASCIO DI PROLATTINA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67" name="Table 2"/>
          <p:cNvGraphicFramePr/>
          <p:nvPr/>
        </p:nvGraphicFramePr>
        <p:xfrm>
          <a:off x="468360" y="2997360"/>
          <a:ext cx="8348760" cy="1463040"/>
        </p:xfrm>
        <a:graphic>
          <a:graphicData uri="http://schemas.openxmlformats.org/drawingml/2006/table">
            <a:tbl>
              <a:tblPr/>
              <a:tblGrid>
                <a:gridCol w="1528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3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8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57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92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800" b="1">
                          <a:solidFill>
                            <a:srgbClr val="C00000"/>
                          </a:solidFill>
                          <a:latin typeface="Symbol"/>
                          <a:ea typeface="Symbol"/>
                        </a:rPr>
                        <a:t>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C00000"/>
                          </a:solidFill>
                          <a:latin typeface="Calibri"/>
                        </a:rPr>
                        <a:t>(kappa)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C00000"/>
                          </a:solidFill>
                          <a:latin typeface="Symbol"/>
                          <a:ea typeface="Symbol"/>
                        </a:rPr>
                        <a:t></a:t>
                      </a:r>
                      <a:r>
                        <a:rPr lang="it-IT" sz="2000" b="1">
                          <a:solidFill>
                            <a:srgbClr val="C00000"/>
                          </a:solidFill>
                          <a:latin typeface="Calibri"/>
                        </a:rPr>
                        <a:t>1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C00000"/>
                          </a:solidFill>
                          <a:latin typeface="Symbol"/>
                          <a:ea typeface="Symbol"/>
                        </a:rPr>
                        <a:t></a:t>
                      </a:r>
                      <a:r>
                        <a:rPr lang="it-IT" sz="2000" b="1">
                          <a:solidFill>
                            <a:srgbClr val="C00000"/>
                          </a:solidFill>
                          <a:latin typeface="Calibri"/>
                        </a:rPr>
                        <a:t>2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C00000"/>
                          </a:solidFill>
                          <a:latin typeface="Symbol"/>
                          <a:ea typeface="Symbol"/>
                        </a:rPr>
                        <a:t></a:t>
                      </a:r>
                      <a:r>
                        <a:rPr lang="it-IT" sz="2000" b="1">
                          <a:solidFill>
                            <a:srgbClr val="C00000"/>
                          </a:solidFill>
                          <a:latin typeface="Calibri"/>
                        </a:rPr>
                        <a:t>3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2800">
                          <a:solidFill>
                            <a:srgbClr val="66FFFF"/>
                          </a:solidFill>
                          <a:latin typeface="Calibri"/>
                        </a:rPr>
                        <a:t>     </a:t>
                      </a:r>
                      <a:r>
                        <a:rPr lang="it-IT">
                          <a:solidFill>
                            <a:srgbClr val="C00000"/>
                          </a:solidFill>
                          <a:latin typeface="Calibri"/>
                        </a:rPr>
                        <a:t>Spinale</a:t>
                      </a:r>
                      <a:endParaRPr/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C00000"/>
                          </a:solidFill>
                          <a:latin typeface="Calibri"/>
                        </a:rPr>
                        <a:t>     Sopraspinale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b="1" u="sng">
                          <a:solidFill>
                            <a:srgbClr val="C00000"/>
                          </a:solidFill>
                          <a:latin typeface="Calibri"/>
                        </a:rPr>
                        <a:t>ANALGESIA</a:t>
                      </a:r>
                      <a:r>
                        <a:rPr lang="it-IT" b="1">
                          <a:solidFill>
                            <a:srgbClr val="C00000"/>
                          </a:solidFill>
                          <a:latin typeface="Calibri"/>
                        </a:rPr>
                        <a:t>, DEPRESSIONE RESPIRATORIA, DISFORIA, MIOSI 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b="1">
                          <a:solidFill>
                            <a:srgbClr val="C00000"/>
                          </a:solidFill>
                          <a:latin typeface="Calibri"/>
                        </a:rPr>
                        <a:t>EFFETTI PSICOTOMIMETICI, CONTROLLO DELL’APPETITO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68" name="Table 3"/>
          <p:cNvGraphicFramePr/>
          <p:nvPr/>
        </p:nvGraphicFramePr>
        <p:xfrm>
          <a:off x="468360" y="4508640"/>
          <a:ext cx="8351640" cy="954000"/>
        </p:xfrm>
        <a:graphic>
          <a:graphicData uri="http://schemas.openxmlformats.org/drawingml/2006/table">
            <a:tbl>
              <a:tblPr/>
              <a:tblGrid>
                <a:gridCol w="1528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3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589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607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800" b="1">
                          <a:solidFill>
                            <a:srgbClr val="215968"/>
                          </a:solidFill>
                          <a:latin typeface="Symbol"/>
                          <a:ea typeface="Symbol"/>
                        </a:rPr>
                        <a:t>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15968"/>
                          </a:solidFill>
                          <a:latin typeface="Calibri"/>
                        </a:rPr>
                        <a:t>(delta)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215968"/>
                          </a:solidFill>
                          <a:latin typeface="Symbol"/>
                          <a:ea typeface="Symbol"/>
                        </a:rPr>
                        <a:t></a:t>
                      </a:r>
                      <a:r>
                        <a:rPr lang="it-IT" sz="2000" b="1">
                          <a:solidFill>
                            <a:srgbClr val="215968"/>
                          </a:solidFill>
                          <a:latin typeface="Calibri"/>
                        </a:rPr>
                        <a:t>1</a:t>
                      </a: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215968"/>
                          </a:solidFill>
                          <a:latin typeface="Symbol"/>
                          <a:ea typeface="Symbol"/>
                        </a:rPr>
                        <a:t></a:t>
                      </a:r>
                      <a:r>
                        <a:rPr lang="it-IT" sz="2000" b="1">
                          <a:solidFill>
                            <a:srgbClr val="215968"/>
                          </a:solidFill>
                          <a:latin typeface="Calibri"/>
                        </a:rPr>
                        <a:t>2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 sz="2000">
                          <a:latin typeface="Calibri"/>
                        </a:rPr>
                        <a:t>       </a:t>
                      </a:r>
                      <a:r>
                        <a:rPr lang="it-IT">
                          <a:solidFill>
                            <a:srgbClr val="215968"/>
                          </a:solidFill>
                          <a:latin typeface="Calibri"/>
                        </a:rPr>
                        <a:t>Spinale</a:t>
                      </a:r>
                      <a:endParaRPr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15968"/>
                          </a:solidFill>
                          <a:latin typeface="Calibri"/>
                        </a:rPr>
                        <a:t>     Sopraspinale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b="1" u="sng">
                          <a:solidFill>
                            <a:srgbClr val="215968"/>
                          </a:solidFill>
                          <a:latin typeface="Calibri"/>
                        </a:rPr>
                        <a:t>ANALGESIA</a:t>
                      </a:r>
                      <a:r>
                        <a:rPr lang="it-IT" b="1">
                          <a:solidFill>
                            <a:srgbClr val="215968"/>
                          </a:solidFill>
                          <a:latin typeface="Calibri"/>
                        </a:rPr>
                        <a:t>, RILASCIO DELL’ORMONE DELLA CRESCITA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69" name="CustomShape 4"/>
          <p:cNvSpPr/>
          <p:nvPr/>
        </p:nvSpPr>
        <p:spPr>
          <a:xfrm>
            <a:off x="538200" y="1206360"/>
            <a:ext cx="137700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RECETTORE</a:t>
            </a:r>
            <a:endParaRPr/>
          </a:p>
        </p:txBody>
      </p:sp>
      <p:sp>
        <p:nvSpPr>
          <p:cNvPr id="270" name="CustomShape 5"/>
          <p:cNvSpPr/>
          <p:nvPr/>
        </p:nvSpPr>
        <p:spPr>
          <a:xfrm>
            <a:off x="2786040" y="1206360"/>
            <a:ext cx="19303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LOCALIZZAZIONE</a:t>
            </a:r>
            <a:endParaRPr/>
          </a:p>
        </p:txBody>
      </p:sp>
      <p:sp>
        <p:nvSpPr>
          <p:cNvPr id="271" name="CustomShape 6"/>
          <p:cNvSpPr/>
          <p:nvPr/>
        </p:nvSpPr>
        <p:spPr>
          <a:xfrm>
            <a:off x="5508720" y="836640"/>
            <a:ext cx="3311280" cy="76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RISPOSTA ALLA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   ATTIVAZIONE</a:t>
            </a:r>
            <a:endParaRPr/>
          </a:p>
        </p:txBody>
      </p:sp>
      <p:sp>
        <p:nvSpPr>
          <p:cNvPr id="272" name="CustomShape 7"/>
          <p:cNvSpPr/>
          <p:nvPr/>
        </p:nvSpPr>
        <p:spPr>
          <a:xfrm>
            <a:off x="250920" y="196920"/>
            <a:ext cx="874872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RISPOSTE MEDIATE DAI RECETTORI OPPIOIDI</a:t>
            </a:r>
            <a:endParaRPr/>
          </a:p>
        </p:txBody>
      </p:sp>
      <p:sp>
        <p:nvSpPr>
          <p:cNvPr id="273" name="Line 8"/>
          <p:cNvSpPr/>
          <p:nvPr/>
        </p:nvSpPr>
        <p:spPr>
          <a:xfrm>
            <a:off x="900000" y="76500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graphicFrame>
        <p:nvGraphicFramePr>
          <p:cNvPr id="274" name="Table 9"/>
          <p:cNvGraphicFramePr/>
          <p:nvPr/>
        </p:nvGraphicFramePr>
        <p:xfrm>
          <a:off x="468360" y="5589720"/>
          <a:ext cx="8351640" cy="954000"/>
        </p:xfrm>
        <a:graphic>
          <a:graphicData uri="http://schemas.openxmlformats.org/drawingml/2006/table">
            <a:tbl>
              <a:tblPr/>
              <a:tblGrid>
                <a:gridCol w="15285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2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607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2800" b="1">
                          <a:solidFill>
                            <a:srgbClr val="215968"/>
                          </a:solidFill>
                          <a:latin typeface="Calibri"/>
                        </a:rPr>
                        <a:t>NOP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15968"/>
                          </a:solidFill>
                          <a:latin typeface="Calibri"/>
                        </a:rPr>
                        <a:t>Ippocampo Corteccia</a:t>
                      </a:r>
                      <a:endParaRPr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15968"/>
                          </a:solidFill>
                          <a:latin typeface="Calibri"/>
                        </a:rPr>
                        <a:t> Neuroni sensoriali</a:t>
                      </a:r>
                      <a:endParaRPr/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15968"/>
                          </a:solidFill>
                          <a:latin typeface="Calibri"/>
                        </a:rPr>
                        <a:t> circuito discendente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b="1" u="sng">
                          <a:solidFill>
                            <a:srgbClr val="215968"/>
                          </a:solidFill>
                          <a:latin typeface="Calibri"/>
                        </a:rPr>
                        <a:t>ANALGESIA, IPERALGESIA BIFASICA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isultati immagini per mechanism of action nociceptive afferent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38"/>
            <a:ext cx="5229271" cy="559355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5760" t="29478" r="2560" b="32448"/>
          <a:stretch>
            <a:fillRect/>
          </a:stretch>
        </p:blipFill>
        <p:spPr bwMode="auto">
          <a:xfrm>
            <a:off x="5433407" y="2276872"/>
            <a:ext cx="3506456" cy="203942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/>
          <a:srcRect l="6921" r="11703"/>
          <a:stretch/>
        </p:blipFill>
        <p:spPr>
          <a:xfrm>
            <a:off x="3635896" y="5456104"/>
            <a:ext cx="5508104" cy="1401896"/>
          </a:xfrm>
          <a:prstGeom prst="rect">
            <a:avLst/>
          </a:prstGeom>
        </p:spPr>
      </p:pic>
      <p:pic>
        <p:nvPicPr>
          <p:cNvPr id="6" name="Slide"/>
          <p:cNvPicPr>
            <a:picLocks noChangeAspect="1"/>
          </p:cNvPicPr>
          <p:nvPr/>
        </p:nvPicPr>
        <p:blipFill rotWithShape="1">
          <a:blip r:embed="rId5" cstate="print"/>
          <a:srcRect l="11413" t="19768" r="15350" b="35696"/>
          <a:stretch/>
        </p:blipFill>
        <p:spPr>
          <a:xfrm>
            <a:off x="4860032" y="48238"/>
            <a:ext cx="4384875" cy="18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96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0" y="322200"/>
            <a:ext cx="9144000" cy="50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EFFETTI DEL SISTEMA OPPIOIDE  ENDOGENO</a:t>
            </a:r>
            <a:endParaRPr/>
          </a:p>
        </p:txBody>
      </p:sp>
      <p:sp>
        <p:nvSpPr>
          <p:cNvPr id="277" name="Line 2"/>
          <p:cNvSpPr/>
          <p:nvPr/>
        </p:nvSpPr>
        <p:spPr>
          <a:xfrm>
            <a:off x="971640" y="83664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pic>
        <p:nvPicPr>
          <p:cNvPr id="278" name="Picture 12" descr="[Fullscreen+capture+342010+101754+AM.jpg]"/>
          <p:cNvPicPr/>
          <p:nvPr/>
        </p:nvPicPr>
        <p:blipFill>
          <a:blip r:embed="rId2" cstate="print"/>
          <a:stretch/>
        </p:blipFill>
        <p:spPr>
          <a:xfrm>
            <a:off x="971640" y="1125360"/>
            <a:ext cx="7200720" cy="5199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1042920" y="836640"/>
            <a:ext cx="175104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3200">
                <a:solidFill>
                  <a:srgbClr val="008000"/>
                </a:solidFill>
                <a:latin typeface="Calibri"/>
                <a:ea typeface="Arial"/>
              </a:rPr>
              <a:t>IDROFILI</a:t>
            </a:r>
            <a:endParaRPr/>
          </a:p>
        </p:txBody>
      </p:sp>
      <p:sp>
        <p:nvSpPr>
          <p:cNvPr id="348" name="CustomShape 2"/>
          <p:cNvSpPr/>
          <p:nvPr/>
        </p:nvSpPr>
        <p:spPr>
          <a:xfrm flipV="1">
            <a:off x="684360" y="1556640"/>
            <a:ext cx="1942920" cy="3954600"/>
          </a:xfrm>
          <a:prstGeom prst="rect">
            <a:avLst/>
          </a:prstGeom>
          <a:gradFill>
            <a:gsLst>
              <a:gs pos="0">
                <a:srgbClr val="66FF33"/>
              </a:gs>
              <a:gs pos="100000">
                <a:srgbClr val="FF0000"/>
              </a:gs>
            </a:gsLst>
            <a:lin ang="5400000"/>
          </a:gra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"/>
          <p:cNvSpPr/>
          <p:nvPr/>
        </p:nvSpPr>
        <p:spPr>
          <a:xfrm>
            <a:off x="826920" y="5732640"/>
            <a:ext cx="172728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3200">
                <a:solidFill>
                  <a:srgbClr val="C00000"/>
                </a:solidFill>
                <a:latin typeface="Calibri"/>
                <a:ea typeface="Arial"/>
              </a:rPr>
              <a:t>LIPOFILI</a:t>
            </a:r>
            <a:endParaRPr/>
          </a:p>
        </p:txBody>
      </p:sp>
      <p:sp>
        <p:nvSpPr>
          <p:cNvPr id="350" name="CustomShape 4"/>
          <p:cNvSpPr/>
          <p:nvPr/>
        </p:nvSpPr>
        <p:spPr>
          <a:xfrm>
            <a:off x="468360" y="4502160"/>
            <a:ext cx="237492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FFFF00"/>
                </a:solidFill>
                <a:latin typeface="Calibri"/>
                <a:ea typeface="Arial"/>
              </a:rPr>
              <a:t>maggiore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FFFF00"/>
                </a:solidFill>
                <a:latin typeface="Calibri"/>
                <a:ea typeface="Arial"/>
              </a:rPr>
              <a:t>occupazione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FFFF00"/>
                </a:solidFill>
                <a:latin typeface="Calibri"/>
                <a:ea typeface="Arial"/>
              </a:rPr>
              <a:t>recettoriale</a:t>
            </a:r>
            <a:endParaRPr/>
          </a:p>
        </p:txBody>
      </p:sp>
      <p:sp>
        <p:nvSpPr>
          <p:cNvPr id="351" name="CustomShape 5"/>
          <p:cNvSpPr/>
          <p:nvPr/>
        </p:nvSpPr>
        <p:spPr>
          <a:xfrm>
            <a:off x="1692360" y="189000"/>
            <a:ext cx="633564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OPPIOIDI ESOGENI - </a:t>
            </a:r>
            <a:r>
              <a:rPr lang="it-IT" sz="2800" i="1">
                <a:solidFill>
                  <a:srgbClr val="C00000"/>
                </a:solidFill>
                <a:latin typeface="Calibri"/>
                <a:ea typeface="Arial"/>
              </a:rPr>
              <a:t>Potenza relativa</a:t>
            </a:r>
            <a:endParaRPr/>
          </a:p>
        </p:txBody>
      </p:sp>
      <p:sp>
        <p:nvSpPr>
          <p:cNvPr id="352" name="Line 6"/>
          <p:cNvSpPr/>
          <p:nvPr/>
        </p:nvSpPr>
        <p:spPr>
          <a:xfrm>
            <a:off x="971640" y="76500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pic>
        <p:nvPicPr>
          <p:cNvPr id="353" name="Picture 11" descr="http://www.changepain-emodules.com/img/m7_5.jpg"/>
          <p:cNvPicPr/>
          <p:nvPr/>
        </p:nvPicPr>
        <p:blipFill>
          <a:blip r:embed="rId2" cstate="print"/>
          <a:srcRect l="2447" t="3700" r="2518" b="3700"/>
          <a:stretch/>
        </p:blipFill>
        <p:spPr>
          <a:xfrm>
            <a:off x="2987640" y="1700280"/>
            <a:ext cx="5761080" cy="360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900000" y="4966920"/>
            <a:ext cx="6336000" cy="146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  <a:buFont typeface="Calibri"/>
              <a:buChar char="•"/>
            </a:pPr>
            <a:r>
              <a:rPr lang="it-IT">
                <a:latin typeface="Calibri"/>
              </a:rPr>
              <a:t> traumatici (es, causati da influssi esterni) </a:t>
            </a:r>
            <a:endParaRPr/>
          </a:p>
          <a:p>
            <a:pPr>
              <a:lnSpc>
                <a:spcPct val="100000"/>
              </a:lnSpc>
              <a:buFont typeface="Calibri"/>
              <a:buChar char="•"/>
            </a:pPr>
            <a:r>
              <a:rPr lang="it-IT">
                <a:latin typeface="Calibri"/>
              </a:rPr>
              <a:t> infiammatori (es, da processi immunitari) </a:t>
            </a:r>
            <a:endParaRPr/>
          </a:p>
          <a:p>
            <a:pPr>
              <a:lnSpc>
                <a:spcPct val="100000"/>
              </a:lnSpc>
              <a:buFont typeface="Calibri"/>
              <a:buChar char="•"/>
            </a:pPr>
            <a:r>
              <a:rPr lang="it-IT">
                <a:latin typeface="Calibri"/>
              </a:rPr>
              <a:t> spastici (es, da contrazioni muscolari) </a:t>
            </a:r>
            <a:endParaRPr/>
          </a:p>
          <a:p>
            <a:pPr>
              <a:lnSpc>
                <a:spcPct val="100000"/>
              </a:lnSpc>
              <a:buFont typeface="Calibri"/>
              <a:buChar char="•"/>
            </a:pPr>
            <a:r>
              <a:rPr lang="it-IT">
                <a:latin typeface="Calibri"/>
              </a:rPr>
              <a:t> neurogeni (es, da lesioni, compressioni, infezioni di neuroni) </a:t>
            </a:r>
            <a:endParaRPr/>
          </a:p>
          <a:p>
            <a:pPr>
              <a:lnSpc>
                <a:spcPct val="100000"/>
              </a:lnSpc>
              <a:buFont typeface="Calibri"/>
              <a:buChar char="•"/>
            </a:pPr>
            <a:r>
              <a:rPr lang="it-IT">
                <a:latin typeface="Calibri"/>
              </a:rPr>
              <a:t> di provenienza ancora sconosciuta </a:t>
            </a:r>
            <a:endParaRPr/>
          </a:p>
        </p:txBody>
      </p:sp>
      <p:pic>
        <p:nvPicPr>
          <p:cNvPr id="84" name="Picture 2"/>
          <p:cNvPicPr/>
          <p:nvPr/>
        </p:nvPicPr>
        <p:blipFill>
          <a:blip r:embed="rId2" cstate="print"/>
          <a:srcRect b="10576"/>
          <a:stretch/>
        </p:blipFill>
        <p:spPr>
          <a:xfrm>
            <a:off x="1042920" y="981000"/>
            <a:ext cx="6985080" cy="3456000"/>
          </a:xfrm>
          <a:prstGeom prst="rect">
            <a:avLst/>
          </a:prstGeom>
          <a:ln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1908000" y="231840"/>
            <a:ext cx="51854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C00000"/>
                </a:solidFill>
                <a:latin typeface="Calibri"/>
              </a:rPr>
              <a:t>EZIOLOGIA E MECCANISMI DEL DOLORE</a:t>
            </a:r>
            <a:endParaRPr/>
          </a:p>
        </p:txBody>
      </p:sp>
      <p:sp>
        <p:nvSpPr>
          <p:cNvPr id="86" name="Line 3"/>
          <p:cNvSpPr/>
          <p:nvPr/>
        </p:nvSpPr>
        <p:spPr>
          <a:xfrm>
            <a:off x="900000" y="76500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250920" y="663480"/>
            <a:ext cx="4681440" cy="411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 dirty="0">
                <a:solidFill>
                  <a:srgbClr val="C00000"/>
                </a:solidFill>
                <a:latin typeface="Calibri"/>
                <a:ea typeface="Calibri"/>
              </a:rPr>
              <a:t>Sistema Nervoso Centrale</a:t>
            </a:r>
            <a:r>
              <a:rPr lang="it-IT" sz="2000" b="1" dirty="0">
                <a:solidFill>
                  <a:srgbClr val="254061"/>
                </a:solidFill>
                <a:latin typeface="Calibri"/>
                <a:ea typeface="Calibri"/>
              </a:rPr>
              <a:t>	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54061"/>
                </a:solidFill>
                <a:latin typeface="Calibri"/>
                <a:ea typeface="Calibri"/>
              </a:rPr>
              <a:t>Analgesia. </a:t>
            </a:r>
            <a:r>
              <a:rPr lang="it-IT" sz="1600" dirty="0" err="1">
                <a:solidFill>
                  <a:srgbClr val="254061"/>
                </a:solidFill>
                <a:latin typeface="Calibri"/>
                <a:ea typeface="Calibri"/>
              </a:rPr>
              <a:t>Sedazione</a:t>
            </a:r>
            <a:r>
              <a:rPr lang="it-IT" sz="1600" dirty="0">
                <a:solidFill>
                  <a:srgbClr val="254061"/>
                </a:solidFill>
                <a:latin typeface="Calibri"/>
                <a:ea typeface="Calibri"/>
              </a:rPr>
              <a:t>, euforia o disforia. Nausea e vomito. Miosi. Depressione respiratoria. Depressione del riflesso della tosse. </a:t>
            </a:r>
            <a:endParaRPr dirty="0"/>
          </a:p>
          <a:p>
            <a:pPr algn="just">
              <a:lnSpc>
                <a:spcPct val="100000"/>
              </a:lnSpc>
            </a:pPr>
            <a:endParaRPr sz="1200" dirty="0"/>
          </a:p>
          <a:p>
            <a:pPr algn="just">
              <a:lnSpc>
                <a:spcPct val="100000"/>
              </a:lnSpc>
            </a:pPr>
            <a:r>
              <a:rPr lang="it-IT" sz="2000" b="1" dirty="0">
                <a:solidFill>
                  <a:srgbClr val="C00000"/>
                </a:solidFill>
                <a:latin typeface="Calibri"/>
                <a:ea typeface="Calibri"/>
              </a:rPr>
              <a:t>Apparato Endocrino</a:t>
            </a:r>
            <a:r>
              <a:rPr lang="it-IT" sz="2000" dirty="0">
                <a:solidFill>
                  <a:srgbClr val="254061"/>
                </a:solidFill>
                <a:latin typeface="Calibri"/>
                <a:ea typeface="Calibri"/>
              </a:rPr>
              <a:t>	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54061"/>
                </a:solidFill>
                <a:latin typeface="Calibri"/>
                <a:ea typeface="Calibri"/>
              </a:rPr>
              <a:t>Aumentata secrezione di prolattina, GH, ADH. Diminuzione del rilascio di </a:t>
            </a:r>
            <a:r>
              <a:rPr lang="it-IT" sz="1600" dirty="0" err="1">
                <a:solidFill>
                  <a:srgbClr val="254061"/>
                </a:solidFill>
                <a:latin typeface="Calibri"/>
                <a:ea typeface="Calibri"/>
              </a:rPr>
              <a:t>GnRH</a:t>
            </a:r>
            <a:r>
              <a:rPr lang="it-IT" sz="1600" dirty="0">
                <a:solidFill>
                  <a:srgbClr val="254061"/>
                </a:solidFill>
                <a:latin typeface="Calibri"/>
                <a:ea typeface="Calibri"/>
              </a:rPr>
              <a:t>, FSH, LH. Diminuito rilascio di CRF, ACTH e </a:t>
            </a:r>
            <a:r>
              <a:rPr lang="el-GR" sz="1600" dirty="0">
                <a:solidFill>
                  <a:srgbClr val="254061"/>
                </a:solidFill>
                <a:latin typeface="Calibri"/>
                <a:ea typeface="Arial Unicode MS"/>
              </a:rPr>
              <a:t>β</a:t>
            </a:r>
            <a:r>
              <a:rPr lang="it-IT" sz="1600" dirty="0">
                <a:solidFill>
                  <a:srgbClr val="254061"/>
                </a:solidFill>
                <a:latin typeface="Calibri"/>
                <a:ea typeface="Calibri"/>
              </a:rPr>
              <a:t>-endorfina</a:t>
            </a:r>
            <a:endParaRPr dirty="0"/>
          </a:p>
          <a:p>
            <a:pPr algn="just">
              <a:lnSpc>
                <a:spcPct val="100000"/>
              </a:lnSpc>
            </a:pPr>
            <a:endParaRPr sz="1200" dirty="0"/>
          </a:p>
          <a:p>
            <a:pPr algn="just">
              <a:lnSpc>
                <a:spcPct val="100000"/>
              </a:lnSpc>
            </a:pPr>
            <a:r>
              <a:rPr lang="it-IT" sz="2000" b="1" dirty="0">
                <a:solidFill>
                  <a:srgbClr val="C00000"/>
                </a:solidFill>
                <a:latin typeface="Calibri"/>
                <a:ea typeface="Calibri"/>
              </a:rPr>
              <a:t>Sistema Respiratorio</a:t>
            </a:r>
            <a:r>
              <a:rPr lang="it-IT" sz="2000" dirty="0">
                <a:solidFill>
                  <a:srgbClr val="254061"/>
                </a:solidFill>
                <a:latin typeface="Calibri"/>
                <a:ea typeface="Calibri"/>
              </a:rPr>
              <a:t>	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54061"/>
                </a:solidFill>
                <a:latin typeface="Calibri"/>
                <a:ea typeface="Calibri"/>
              </a:rPr>
              <a:t>Lieve </a:t>
            </a:r>
            <a:r>
              <a:rPr lang="it-IT" sz="1600" dirty="0" err="1">
                <a:solidFill>
                  <a:srgbClr val="254061"/>
                </a:solidFill>
                <a:latin typeface="Calibri"/>
                <a:ea typeface="Calibri"/>
              </a:rPr>
              <a:t>broncocostrizione</a:t>
            </a:r>
            <a:r>
              <a:rPr lang="it-IT" sz="1600" dirty="0">
                <a:solidFill>
                  <a:srgbClr val="254061"/>
                </a:solidFill>
                <a:latin typeface="Calibri"/>
                <a:ea typeface="Calibri"/>
              </a:rPr>
              <a:t>. Depressione respiratoria.</a:t>
            </a:r>
            <a:endParaRPr dirty="0"/>
          </a:p>
          <a:p>
            <a:pPr algn="just">
              <a:lnSpc>
                <a:spcPct val="100000"/>
              </a:lnSpc>
            </a:pPr>
            <a:endParaRPr sz="1200" dirty="0"/>
          </a:p>
          <a:p>
            <a:pPr algn="just">
              <a:lnSpc>
                <a:spcPct val="100000"/>
              </a:lnSpc>
            </a:pPr>
            <a:r>
              <a:rPr lang="it-IT" sz="2000" b="1" dirty="0">
                <a:solidFill>
                  <a:srgbClr val="C00000"/>
                </a:solidFill>
                <a:latin typeface="Calibri"/>
                <a:ea typeface="Calibri"/>
              </a:rPr>
              <a:t>Sistema Cardiovascolare</a:t>
            </a:r>
            <a:r>
              <a:rPr lang="it-IT" sz="2000" b="1" dirty="0">
                <a:solidFill>
                  <a:srgbClr val="254061"/>
                </a:solidFill>
                <a:latin typeface="Calibri"/>
                <a:ea typeface="Calibri"/>
              </a:rPr>
              <a:t>	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54061"/>
                </a:solidFill>
                <a:latin typeface="Calibri"/>
                <a:ea typeface="Calibri"/>
              </a:rPr>
              <a:t>Vasodilatazione cutanea e prurito (liberazione di istamina). Vasodilatazione dei vasi di capacitanza e resistenza: ipotensione ortostatica.</a:t>
            </a:r>
            <a:endParaRPr dirty="0"/>
          </a:p>
        </p:txBody>
      </p:sp>
      <p:sp>
        <p:nvSpPr>
          <p:cNvPr id="356" name="CustomShape 2"/>
          <p:cNvSpPr/>
          <p:nvPr/>
        </p:nvSpPr>
        <p:spPr>
          <a:xfrm>
            <a:off x="971640" y="0"/>
            <a:ext cx="763416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OPPIOIDI ESOGENI</a:t>
            </a:r>
            <a:r>
              <a:rPr lang="it-IT" sz="2800" b="1" i="1">
                <a:solidFill>
                  <a:srgbClr val="C00000"/>
                </a:solidFill>
                <a:latin typeface="Calibri"/>
                <a:ea typeface="Arial"/>
              </a:rPr>
              <a:t> </a:t>
            </a:r>
            <a:r>
              <a:rPr lang="it-IT" sz="2400" i="1">
                <a:solidFill>
                  <a:srgbClr val="C00000"/>
                </a:solidFill>
                <a:latin typeface="Calibri"/>
                <a:ea typeface="Arial"/>
              </a:rPr>
              <a:t>– Principali effetti sistemici</a:t>
            </a:r>
            <a:endParaRPr/>
          </a:p>
        </p:txBody>
      </p:sp>
      <p:sp>
        <p:nvSpPr>
          <p:cNvPr id="357" name="Line 3"/>
          <p:cNvSpPr/>
          <p:nvPr/>
        </p:nvSpPr>
        <p:spPr>
          <a:xfrm>
            <a:off x="971640" y="54936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pic>
        <p:nvPicPr>
          <p:cNvPr id="358" name="Picture 10" descr="http://1.bp.blogspot.com/-SdlsMNouu9Q/UVUpUo1IsVI/AAAAAAAAAH8/ks6N2u99NpY/s1600/morphine.jpg"/>
          <p:cNvPicPr/>
          <p:nvPr/>
        </p:nvPicPr>
        <p:blipFill>
          <a:blip r:embed="rId2" cstate="print"/>
          <a:srcRect l="8225" t="16538" r="25800" b="2267"/>
          <a:stretch/>
        </p:blipFill>
        <p:spPr>
          <a:xfrm>
            <a:off x="5003640" y="907920"/>
            <a:ext cx="3978360" cy="3673440"/>
          </a:xfrm>
          <a:prstGeom prst="rect">
            <a:avLst/>
          </a:prstGeom>
          <a:ln>
            <a:noFill/>
          </a:ln>
        </p:spPr>
      </p:pic>
      <p:sp>
        <p:nvSpPr>
          <p:cNvPr id="359" name="CustomShape 4"/>
          <p:cNvSpPr/>
          <p:nvPr/>
        </p:nvSpPr>
        <p:spPr>
          <a:xfrm>
            <a:off x="251520" y="5013176"/>
            <a:ext cx="8713800" cy="158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000" b="1" dirty="0">
                <a:solidFill>
                  <a:srgbClr val="C00000"/>
                </a:solidFill>
                <a:latin typeface="Calibri"/>
                <a:ea typeface="Arial"/>
              </a:rPr>
              <a:t>Azione </a:t>
            </a:r>
            <a:r>
              <a:rPr lang="it-IT" sz="2000" b="1" dirty="0" err="1">
                <a:solidFill>
                  <a:srgbClr val="C00000"/>
                </a:solidFill>
                <a:latin typeface="Calibri"/>
                <a:ea typeface="Arial"/>
              </a:rPr>
              <a:t>tossicomanigena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54061"/>
                </a:solidFill>
                <a:latin typeface="Calibri"/>
                <a:ea typeface="Arial"/>
              </a:rPr>
              <a:t>Tolleranza. Dipendenza fisica con sindrome da astinenza. Dipendenza </a:t>
            </a:r>
            <a:r>
              <a:rPr lang="it-IT" dirty="0">
                <a:solidFill>
                  <a:srgbClr val="254061"/>
                </a:solidFill>
                <a:latin typeface="Calibri"/>
                <a:ea typeface="Arial"/>
              </a:rPr>
              <a:t>psichica</a:t>
            </a:r>
            <a:endParaRPr dirty="0"/>
          </a:p>
          <a:p>
            <a:pPr algn="just">
              <a:lnSpc>
                <a:spcPct val="100000"/>
              </a:lnSpc>
            </a:pPr>
            <a:endParaRPr sz="1200" dirty="0"/>
          </a:p>
          <a:p>
            <a:pPr algn="just">
              <a:lnSpc>
                <a:spcPct val="100000"/>
              </a:lnSpc>
            </a:pPr>
            <a:r>
              <a:rPr lang="it-IT" sz="2000" b="1" dirty="0">
                <a:solidFill>
                  <a:srgbClr val="C00000"/>
                </a:solidFill>
                <a:latin typeface="Calibri"/>
                <a:ea typeface="Arial"/>
              </a:rPr>
              <a:t>Sistema Gastroenterico</a:t>
            </a:r>
            <a:r>
              <a:rPr lang="it-IT" sz="2000" b="1" dirty="0">
                <a:solidFill>
                  <a:srgbClr val="254061"/>
                </a:solidFill>
                <a:latin typeface="Calibri"/>
                <a:ea typeface="Arial"/>
              </a:rPr>
              <a:t>	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it-IT" sz="1600" dirty="0">
                <a:solidFill>
                  <a:srgbClr val="254061"/>
                </a:solidFill>
                <a:latin typeface="Calibri"/>
                <a:ea typeface="Arial"/>
              </a:rPr>
              <a:t>Diminuita secrezione gastrointestinale, diminuita motilità gastrica. Aumento del tono </a:t>
            </a:r>
            <a:r>
              <a:rPr lang="it-IT" sz="1600" dirty="0" err="1">
                <a:solidFill>
                  <a:srgbClr val="254061"/>
                </a:solidFill>
                <a:latin typeface="Calibri"/>
                <a:ea typeface="Arial"/>
              </a:rPr>
              <a:t>antrale</a:t>
            </a:r>
            <a:r>
              <a:rPr lang="it-IT" sz="1600" dirty="0">
                <a:solidFill>
                  <a:srgbClr val="254061"/>
                </a:solidFill>
                <a:latin typeface="Calibri"/>
                <a:ea typeface="Arial"/>
              </a:rPr>
              <a:t>. Costipazione ed effetto antidiarroico. </a:t>
            </a:r>
            <a:r>
              <a:rPr lang="it-IT" sz="1600" dirty="0" err="1">
                <a:solidFill>
                  <a:srgbClr val="254061"/>
                </a:solidFill>
                <a:latin typeface="Calibri"/>
                <a:ea typeface="Arial"/>
              </a:rPr>
              <a:t>Ipertono</a:t>
            </a:r>
            <a:r>
              <a:rPr lang="it-IT" sz="1600" dirty="0">
                <a:solidFill>
                  <a:srgbClr val="254061"/>
                </a:solidFill>
                <a:latin typeface="Calibri"/>
                <a:ea typeface="Arial"/>
              </a:rPr>
              <a:t> dello sfintere di </a:t>
            </a:r>
            <a:r>
              <a:rPr lang="it-IT" sz="1600" dirty="0" err="1">
                <a:solidFill>
                  <a:srgbClr val="254061"/>
                </a:solidFill>
                <a:latin typeface="Calibri"/>
                <a:ea typeface="Arial"/>
              </a:rPr>
              <a:t>Oddi</a:t>
            </a:r>
            <a:r>
              <a:rPr lang="it-IT" sz="1600" dirty="0">
                <a:solidFill>
                  <a:srgbClr val="254061"/>
                </a:solidFill>
                <a:latin typeface="Calibri"/>
                <a:ea typeface="Arial"/>
              </a:rPr>
              <a:t> (aumento pressione vie biliari).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8640"/>
            <a:ext cx="5256584" cy="25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5239866" cy="398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1403280" y="1700280"/>
            <a:ext cx="6122880" cy="344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000" b="1">
                <a:solidFill>
                  <a:srgbClr val="215968"/>
                </a:solidFill>
                <a:latin typeface="Calibri"/>
                <a:ea typeface="Calibri"/>
              </a:rPr>
              <a:t> CONTROLLO DEL DOLORE MODERATO E SEVERO,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 b="1">
                <a:solidFill>
                  <a:srgbClr val="215968"/>
                </a:solidFill>
                <a:latin typeface="Calibri"/>
                <a:ea typeface="Calibri"/>
              </a:rPr>
              <a:t> ACUTO E CRONICO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2000" b="1">
                <a:solidFill>
                  <a:srgbClr val="215968"/>
                </a:solidFill>
                <a:latin typeface="Calibri"/>
                <a:ea typeface="Calibri"/>
              </a:rPr>
              <a:t> PREMEDICAZIONE ALLA CHIRURGIA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2000" b="1">
                <a:solidFill>
                  <a:srgbClr val="215968"/>
                </a:solidFill>
                <a:latin typeface="Calibri"/>
                <a:ea typeface="Calibri"/>
              </a:rPr>
              <a:t> EDEMA POLMONARE ACUTO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2000" b="1">
                <a:solidFill>
                  <a:srgbClr val="215968"/>
                </a:solidFill>
                <a:latin typeface="Calibri"/>
                <a:ea typeface="Calibri"/>
              </a:rPr>
              <a:t> RIDUZIONE DELLA PERISTALSI INTESTINALE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 b="1">
                <a:solidFill>
                  <a:srgbClr val="215968"/>
                </a:solidFill>
                <a:latin typeface="Calibri"/>
                <a:ea typeface="Calibri"/>
              </a:rPr>
              <a:t>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 b="1">
                <a:solidFill>
                  <a:srgbClr val="215968"/>
                </a:solidFill>
                <a:latin typeface="Calibri"/>
                <a:ea typeface="Calibri"/>
              </a:rPr>
              <a:t>CONTROLLO DELLA TOSSE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362" name="CustomShape 2"/>
          <p:cNvSpPr/>
          <p:nvPr/>
        </p:nvSpPr>
        <p:spPr>
          <a:xfrm>
            <a:off x="1258920" y="189000"/>
            <a:ext cx="6553080" cy="88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OPPIOIDI ESOGENI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400" i="1">
                <a:solidFill>
                  <a:srgbClr val="C00000"/>
                </a:solidFill>
                <a:latin typeface="Calibri"/>
                <a:ea typeface="Arial"/>
              </a:rPr>
              <a:t>Principali indicazioni terapeutiche</a:t>
            </a:r>
            <a:endParaRPr/>
          </a:p>
        </p:txBody>
      </p:sp>
      <p:sp>
        <p:nvSpPr>
          <p:cNvPr id="363" name="CustomShape 3"/>
          <p:cNvSpPr/>
          <p:nvPr/>
        </p:nvSpPr>
        <p:spPr>
          <a:xfrm>
            <a:off x="1258920" y="1844640"/>
            <a:ext cx="142920" cy="142920"/>
          </a:xfrm>
          <a:prstGeom prst="ellipse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4"/>
          <p:cNvSpPr/>
          <p:nvPr/>
        </p:nvSpPr>
        <p:spPr>
          <a:xfrm>
            <a:off x="1258920" y="2763720"/>
            <a:ext cx="142920" cy="142920"/>
          </a:xfrm>
          <a:prstGeom prst="ellipse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"/>
          <p:cNvSpPr/>
          <p:nvPr/>
        </p:nvSpPr>
        <p:spPr>
          <a:xfrm>
            <a:off x="1258920" y="3357720"/>
            <a:ext cx="142920" cy="142560"/>
          </a:xfrm>
          <a:prstGeom prst="ellipse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6"/>
          <p:cNvSpPr/>
          <p:nvPr/>
        </p:nvSpPr>
        <p:spPr>
          <a:xfrm>
            <a:off x="1258920" y="4005360"/>
            <a:ext cx="142920" cy="142920"/>
          </a:xfrm>
          <a:prstGeom prst="ellipse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7"/>
          <p:cNvSpPr/>
          <p:nvPr/>
        </p:nvSpPr>
        <p:spPr>
          <a:xfrm>
            <a:off x="1258920" y="4581360"/>
            <a:ext cx="142920" cy="142920"/>
          </a:xfrm>
          <a:prstGeom prst="ellipse">
            <a:avLst/>
          </a:prstGeom>
          <a:solidFill>
            <a:srgbClr val="C00000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Line 8"/>
          <p:cNvSpPr/>
          <p:nvPr/>
        </p:nvSpPr>
        <p:spPr>
          <a:xfrm>
            <a:off x="971640" y="112536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237960" y="115920"/>
            <a:ext cx="350532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C00000"/>
                </a:solidFill>
                <a:latin typeface="Calibri"/>
                <a:ea typeface="Arial"/>
              </a:rPr>
              <a:t>MORFINA </a:t>
            </a:r>
            <a:endParaRPr/>
          </a:p>
        </p:txBody>
      </p:sp>
      <p:sp>
        <p:nvSpPr>
          <p:cNvPr id="374" name="CustomShape 2"/>
          <p:cNvSpPr/>
          <p:nvPr/>
        </p:nvSpPr>
        <p:spPr>
          <a:xfrm>
            <a:off x="395280" y="1052640"/>
            <a:ext cx="8352000" cy="283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Somministrazione: 	Morfina solfato/cloridrato</a:t>
            </a:r>
            <a:endParaRPr/>
          </a:p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                                  	Orale; IM; SC, EV, Epidurale; </a:t>
            </a:r>
            <a:endParaRPr/>
          </a:p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		Intratecale; Intrarticolare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Assorbimento: Biodisponibilità orale 25%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Distribuzione:  Legame proteico: 30% - 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	         Emivita plasmatica: 2 – 3 ore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Metabolismo   Epatico: Glicuronazione </a:t>
            </a:r>
            <a:r>
              <a:rPr lang="it-IT">
                <a:solidFill>
                  <a:srgbClr val="215968"/>
                </a:solidFill>
                <a:latin typeface="Symbol"/>
                <a:ea typeface="Symbol"/>
              </a:rPr>
              <a:t></a:t>
            </a: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 morfina-6-glicuronide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	         (metabolita attivo) </a:t>
            </a:r>
            <a:r>
              <a:rPr lang="it-IT">
                <a:solidFill>
                  <a:srgbClr val="215968"/>
                </a:solidFill>
                <a:latin typeface="Symbol"/>
                <a:ea typeface="Symbol"/>
              </a:rPr>
              <a:t></a:t>
            </a: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 Morfina-3-glicuronide 		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Eliminazione:   Renale: metaboliti (morfina-3-glicuronide)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	         Biliare, fecale: glicuronidi (10%)	</a:t>
            </a:r>
            <a:endParaRPr/>
          </a:p>
        </p:txBody>
      </p:sp>
      <p:sp>
        <p:nvSpPr>
          <p:cNvPr id="375" name="CustomShape 3"/>
          <p:cNvSpPr/>
          <p:nvPr/>
        </p:nvSpPr>
        <p:spPr>
          <a:xfrm>
            <a:off x="395280" y="692280"/>
            <a:ext cx="21938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FARMACOCINETICA</a:t>
            </a:r>
            <a:endParaRPr/>
          </a:p>
        </p:txBody>
      </p:sp>
      <p:sp>
        <p:nvSpPr>
          <p:cNvPr id="376" name="CustomShape 4"/>
          <p:cNvSpPr/>
          <p:nvPr/>
        </p:nvSpPr>
        <p:spPr>
          <a:xfrm>
            <a:off x="3059280" y="260280"/>
            <a:ext cx="159336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C00000"/>
                </a:solidFill>
                <a:latin typeface="Calibri"/>
                <a:ea typeface="Arial"/>
              </a:rPr>
              <a:t>(MS Contin ®)</a:t>
            </a:r>
            <a:endParaRPr/>
          </a:p>
        </p:txBody>
      </p:sp>
      <p:pic>
        <p:nvPicPr>
          <p:cNvPr id="377" name="Picture 6" descr="http://www.eurodressage.com/equestrian/sites/default/files/data/images/12_usa_morphine_0_01.jpg"/>
          <p:cNvPicPr/>
          <p:nvPr/>
        </p:nvPicPr>
        <p:blipFill>
          <a:blip r:embed="rId2" cstate="print"/>
          <a:stretch/>
        </p:blipFill>
        <p:spPr>
          <a:xfrm>
            <a:off x="5508720" y="0"/>
            <a:ext cx="1727280" cy="2195640"/>
          </a:xfrm>
          <a:prstGeom prst="rect">
            <a:avLst/>
          </a:prstGeom>
          <a:ln>
            <a:noFill/>
          </a:ln>
        </p:spPr>
      </p:pic>
      <p:pic>
        <p:nvPicPr>
          <p:cNvPr id="378" name="Picture 8" descr="http://images.ddccdn.com/pro/images/b668a404-e25a-4bae-93d2-4d63cf079040/301040-0e-15mg100s-label.jpg"/>
          <p:cNvPicPr/>
          <p:nvPr/>
        </p:nvPicPr>
        <p:blipFill>
          <a:blip r:embed="rId3" cstate="print"/>
          <a:stretch/>
        </p:blipFill>
        <p:spPr>
          <a:xfrm>
            <a:off x="6660232" y="1988840"/>
            <a:ext cx="1871640" cy="880920"/>
          </a:xfrm>
          <a:prstGeom prst="rect">
            <a:avLst/>
          </a:prstGeom>
          <a:ln>
            <a:noFill/>
          </a:ln>
        </p:spPr>
      </p:pic>
      <p:pic>
        <p:nvPicPr>
          <p:cNvPr id="379" name="Picture 10" descr="http://apotheekdeschrijver.mypharma.be/userfiles/uploads/images/products/151722_l.jpg"/>
          <p:cNvPicPr/>
          <p:nvPr/>
        </p:nvPicPr>
        <p:blipFill>
          <a:blip r:embed="rId4" cstate="print"/>
          <a:srcRect l="22684" t="19821" r="18730" b="9395"/>
          <a:stretch/>
        </p:blipFill>
        <p:spPr>
          <a:xfrm>
            <a:off x="7308304" y="692696"/>
            <a:ext cx="1295640" cy="1044720"/>
          </a:xfrm>
          <a:prstGeom prst="rect">
            <a:avLst/>
          </a:prstGeom>
          <a:ln>
            <a:noFill/>
          </a:ln>
        </p:spPr>
      </p:pic>
      <p:sp>
        <p:nvSpPr>
          <p:cNvPr id="380" name="CustomShape 5"/>
          <p:cNvSpPr/>
          <p:nvPr/>
        </p:nvSpPr>
        <p:spPr>
          <a:xfrm>
            <a:off x="395280" y="3933720"/>
            <a:ext cx="8209080" cy="122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</a:rPr>
              <a:t>Accanto a tutte le altre indicazioni, la morfina cloridrato trova impiego contro il dolore anginoso che non si risolve con nitrati; il dosaggio se il pz. non è ipoteso o a rischio di ipovolemia è di 2-4 mg IV o sottocute, ripetibili</a:t>
            </a:r>
            <a:endParaRPr/>
          </a:p>
        </p:txBody>
      </p:sp>
      <p:sp>
        <p:nvSpPr>
          <p:cNvPr id="381" name="CustomShape 6"/>
          <p:cNvSpPr/>
          <p:nvPr/>
        </p:nvSpPr>
        <p:spPr>
          <a:xfrm>
            <a:off x="395280" y="5294160"/>
            <a:ext cx="8280360" cy="122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</a:rPr>
              <a:t>EFFETTI INDESIDERATI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</a:rPr>
              <a:t>La morfina rilascia istamina (azione non correlata all’attivazione dei recettori oppioidi) che può provocare </a:t>
            </a:r>
            <a:r>
              <a:rPr lang="it-IT" u="sng">
                <a:solidFill>
                  <a:srgbClr val="215968"/>
                </a:solidFill>
                <a:latin typeface="Calibri"/>
              </a:rPr>
              <a:t>effetti locali</a:t>
            </a:r>
            <a:r>
              <a:rPr lang="it-IT">
                <a:solidFill>
                  <a:srgbClr val="215968"/>
                </a:solidFill>
                <a:latin typeface="Calibri"/>
              </a:rPr>
              <a:t> (orticaria o prurito nel sito di iniezione) ed </a:t>
            </a:r>
            <a:r>
              <a:rPr lang="it-IT" u="sng">
                <a:solidFill>
                  <a:srgbClr val="215968"/>
                </a:solidFill>
                <a:latin typeface="Calibri"/>
              </a:rPr>
              <a:t>effetti sistemici</a:t>
            </a:r>
            <a:r>
              <a:rPr lang="it-IT">
                <a:solidFill>
                  <a:srgbClr val="215968"/>
                </a:solidFill>
                <a:latin typeface="Calibri"/>
              </a:rPr>
              <a:t> (ipotensione e broncocostrizione, grave nei pazienti asmatici)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6" descr="http://www.hospira.com/Images/FENTANYL_CITRATE_32-13135_1.jpg"/>
          <p:cNvPicPr/>
          <p:nvPr/>
        </p:nvPicPr>
        <p:blipFill>
          <a:blip r:embed="rId2" cstate="print"/>
          <a:stretch/>
        </p:blipFill>
        <p:spPr>
          <a:xfrm>
            <a:off x="6730920" y="115920"/>
            <a:ext cx="1873440" cy="1873080"/>
          </a:xfrm>
          <a:prstGeom prst="rect">
            <a:avLst/>
          </a:prstGeom>
          <a:ln>
            <a:noFill/>
          </a:ln>
        </p:spPr>
      </p:pic>
      <p:sp>
        <p:nvSpPr>
          <p:cNvPr id="384" name="CustomShape 1"/>
          <p:cNvSpPr/>
          <p:nvPr/>
        </p:nvSpPr>
        <p:spPr>
          <a:xfrm>
            <a:off x="324000" y="189000"/>
            <a:ext cx="220968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C00000"/>
                </a:solidFill>
                <a:latin typeface="Calibri"/>
                <a:ea typeface="Arial"/>
              </a:rPr>
              <a:t>FENTANYL</a:t>
            </a:r>
            <a:endParaRPr/>
          </a:p>
        </p:txBody>
      </p:sp>
      <p:sp>
        <p:nvSpPr>
          <p:cNvPr id="385" name="CustomShape 2"/>
          <p:cNvSpPr/>
          <p:nvPr/>
        </p:nvSpPr>
        <p:spPr>
          <a:xfrm>
            <a:off x="322200" y="765000"/>
            <a:ext cx="648180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Oppioide sintetico, derivato dalla petidina. Agonista dei recettori  </a:t>
            </a:r>
            <a:r>
              <a:rPr lang="it-IT">
                <a:solidFill>
                  <a:srgbClr val="215968"/>
                </a:solidFill>
                <a:latin typeface="Symbol"/>
                <a:ea typeface="Symbol"/>
              </a:rPr>
              <a:t></a:t>
            </a: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. </a:t>
            </a:r>
            <a:endParaRPr/>
          </a:p>
        </p:txBody>
      </p:sp>
      <p:sp>
        <p:nvSpPr>
          <p:cNvPr id="386" name="CustomShape 3"/>
          <p:cNvSpPr/>
          <p:nvPr/>
        </p:nvSpPr>
        <p:spPr>
          <a:xfrm>
            <a:off x="2556000" y="291960"/>
            <a:ext cx="148068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C00000"/>
                </a:solidFill>
                <a:latin typeface="Calibri"/>
                <a:ea typeface="Arial"/>
              </a:rPr>
              <a:t>(Fentanest®)</a:t>
            </a:r>
            <a:endParaRPr/>
          </a:p>
        </p:txBody>
      </p:sp>
      <p:sp>
        <p:nvSpPr>
          <p:cNvPr id="387" name="CustomShape 4"/>
          <p:cNvSpPr/>
          <p:nvPr/>
        </p:nvSpPr>
        <p:spPr>
          <a:xfrm>
            <a:off x="360360" y="3978360"/>
            <a:ext cx="8099280" cy="238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Medicazione preoperatoria. Neuroleptoanalgesia. Dolore cronico intrattabile (sistemi transdermici 25-100 mg/ora)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TOSSICITA’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Depressione respiratoria, vertigini, tremori, mioclonie, convulsioni. Nausea, vomito, stipsi. Interazione farmacodinamica con BZD.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Interazione farmacocinetica Induzione e inibizione del metabolismo di altri farmaci</a:t>
            </a:r>
            <a:endParaRPr/>
          </a:p>
        </p:txBody>
      </p:sp>
      <p:sp>
        <p:nvSpPr>
          <p:cNvPr id="388" name="CustomShape 5"/>
          <p:cNvSpPr/>
          <p:nvPr/>
        </p:nvSpPr>
        <p:spPr>
          <a:xfrm>
            <a:off x="360360" y="1592280"/>
            <a:ext cx="8964720" cy="21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FARMACOCINETICA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Somministrazione: 	Citrato sol iniett.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		5 mg/ml EV, IM, EPI, Transdermica 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Assorbimento: 	rapido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Distribuzione: 	Legame prot: 80% Emivita plasmatica: 4 ore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Metabolismo: 	Epatico: dealchilazione, idrossilazione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Eliminazione: 	Renale: (85% met 8% immod)   Fecale: biliare 	</a:t>
            </a:r>
            <a:endParaRPr/>
          </a:p>
        </p:txBody>
      </p:sp>
      <p:pic>
        <p:nvPicPr>
          <p:cNvPr id="389" name="Picture 4" descr="https://healthy.kaiserpermanente.org/static/drugency/images/ACT01230.JPG"/>
          <p:cNvPicPr/>
          <p:nvPr/>
        </p:nvPicPr>
        <p:blipFill>
          <a:blip r:embed="rId3" cstate="print"/>
          <a:srcRect l="15748" t="7007" r="16003" b="9002"/>
          <a:stretch/>
        </p:blipFill>
        <p:spPr>
          <a:xfrm>
            <a:off x="7056360" y="1916280"/>
            <a:ext cx="1171800" cy="1081080"/>
          </a:xfrm>
          <a:prstGeom prst="rect">
            <a:avLst/>
          </a:prstGeom>
          <a:ln>
            <a:noFill/>
          </a:ln>
        </p:spPr>
      </p:pic>
      <p:pic>
        <p:nvPicPr>
          <p:cNvPr id="390" name="Picture 8" descr="http://upload.wikimedia.org/wikipedia/commons/e/e0/Fentanyl_lollipops_Actiq_400_mcg.jpg"/>
          <p:cNvPicPr/>
          <p:nvPr/>
        </p:nvPicPr>
        <p:blipFill>
          <a:blip r:embed="rId4" cstate="print"/>
          <a:srcRect l="21763" t="8094" r="20969" b="44657"/>
          <a:stretch/>
        </p:blipFill>
        <p:spPr>
          <a:xfrm>
            <a:off x="4859280" y="1197000"/>
            <a:ext cx="1584360" cy="110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28440" y="101520"/>
            <a:ext cx="274320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C00000"/>
                </a:solidFill>
                <a:latin typeface="Calibri"/>
                <a:ea typeface="Arial"/>
              </a:rPr>
              <a:t>METADONE</a:t>
            </a:r>
            <a:endParaRPr/>
          </a:p>
        </p:txBody>
      </p:sp>
      <p:sp>
        <p:nvSpPr>
          <p:cNvPr id="393" name="CustomShape 2"/>
          <p:cNvSpPr/>
          <p:nvPr/>
        </p:nvSpPr>
        <p:spPr>
          <a:xfrm>
            <a:off x="366480" y="620640"/>
            <a:ext cx="31435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   Oppioide sintetico, long acting</a:t>
            </a:r>
            <a:endParaRPr/>
          </a:p>
        </p:txBody>
      </p:sp>
      <p:sp>
        <p:nvSpPr>
          <p:cNvPr id="394" name="CustomShape 3"/>
          <p:cNvSpPr/>
          <p:nvPr/>
        </p:nvSpPr>
        <p:spPr>
          <a:xfrm>
            <a:off x="2627280" y="220680"/>
            <a:ext cx="145476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C00000"/>
                </a:solidFill>
                <a:latin typeface="Calibri"/>
                <a:ea typeface="Arial"/>
              </a:rPr>
              <a:t>(Eptadone®)</a:t>
            </a:r>
            <a:endParaRPr/>
          </a:p>
        </p:txBody>
      </p:sp>
      <p:sp>
        <p:nvSpPr>
          <p:cNvPr id="395" name="CustomShape 4"/>
          <p:cNvSpPr/>
          <p:nvPr/>
        </p:nvSpPr>
        <p:spPr>
          <a:xfrm>
            <a:off x="287280" y="3573360"/>
            <a:ext cx="7993080" cy="207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Trattamento del dolore acuto e cronico. Trattamento della detossificazione o mantenimento nella tossicodipendenza da eroina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TOSSICITA’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Depressione respiratoria. Nausea, vomito.</a:t>
            </a:r>
            <a:endParaRPr/>
          </a:p>
        </p:txBody>
      </p:sp>
      <p:sp>
        <p:nvSpPr>
          <p:cNvPr id="396" name="CustomShape 5"/>
          <p:cNvSpPr/>
          <p:nvPr/>
        </p:nvSpPr>
        <p:spPr>
          <a:xfrm>
            <a:off x="287280" y="1530360"/>
            <a:ext cx="8388360" cy="189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FARMACOCINETICA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Somministrazione: 	Orale: 2.5-10mg/4 h - 40mg/die (tossicomania)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Assorbimento: 	rapido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Distribuzione: 	Legame proteico: 70-80% Emivita plasm: 23 ore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Metabolismo: 	Epatico: demetilazione - coniugazione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Eliminazione: 	Renale: 21%  immodificata  Fecale: biliare 	</a:t>
            </a:r>
            <a:endParaRPr/>
          </a:p>
        </p:txBody>
      </p:sp>
      <p:pic>
        <p:nvPicPr>
          <p:cNvPr id="397" name="Picture 4" descr="http://www.montenerolife.it/portale/sites/default/files/_nicola/metadone.jpg"/>
          <p:cNvPicPr/>
          <p:nvPr/>
        </p:nvPicPr>
        <p:blipFill>
          <a:blip r:embed="rId2" cstate="print"/>
          <a:srcRect l="32714" t="18173" r="32158" b="24885"/>
          <a:stretch/>
        </p:blipFill>
        <p:spPr>
          <a:xfrm>
            <a:off x="7308720" y="260280"/>
            <a:ext cx="1198800" cy="1944720"/>
          </a:xfrm>
          <a:prstGeom prst="rect">
            <a:avLst/>
          </a:prstGeom>
          <a:ln>
            <a:noFill/>
          </a:ln>
        </p:spPr>
      </p:pic>
      <p:pic>
        <p:nvPicPr>
          <p:cNvPr id="398" name="Picture 6" descr="http://img1.wikia.nocookie.net/__cb20081012205938/nonciclopedia/images/3/3b/Metadone.gif"/>
          <p:cNvPicPr/>
          <p:nvPr/>
        </p:nvPicPr>
        <p:blipFill>
          <a:blip r:embed="rId3" cstate="print"/>
          <a:stretch/>
        </p:blipFill>
        <p:spPr>
          <a:xfrm>
            <a:off x="6156360" y="333360"/>
            <a:ext cx="1241280" cy="165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173160" y="101520"/>
            <a:ext cx="274320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C00000"/>
                </a:solidFill>
                <a:latin typeface="Calibri"/>
                <a:ea typeface="Arial"/>
              </a:rPr>
              <a:t>OSSICODONE</a:t>
            </a:r>
            <a:endParaRPr/>
          </a:p>
        </p:txBody>
      </p:sp>
      <p:sp>
        <p:nvSpPr>
          <p:cNvPr id="401" name="CustomShape 2"/>
          <p:cNvSpPr/>
          <p:nvPr/>
        </p:nvSpPr>
        <p:spPr>
          <a:xfrm>
            <a:off x="324000" y="620640"/>
            <a:ext cx="524952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Oppioide semi-sintetico, commercializzato sin dal 1917</a:t>
            </a:r>
            <a:endParaRPr/>
          </a:p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Sembra agire sia sui recettori </a:t>
            </a:r>
            <a:r>
              <a:rPr lang="it-IT" b="1">
                <a:solidFill>
                  <a:srgbClr val="215968"/>
                </a:solidFill>
                <a:latin typeface="Calibri"/>
                <a:ea typeface="Calibri"/>
              </a:rPr>
              <a:t>µ</a:t>
            </a: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 che sui </a:t>
            </a:r>
            <a:r>
              <a:rPr lang="it-IT" b="1">
                <a:solidFill>
                  <a:srgbClr val="215968"/>
                </a:solidFill>
                <a:latin typeface="Symbol"/>
                <a:ea typeface="Symbol"/>
              </a:rPr>
              <a:t></a:t>
            </a:r>
            <a:endParaRPr/>
          </a:p>
        </p:txBody>
      </p:sp>
      <p:sp>
        <p:nvSpPr>
          <p:cNvPr id="402" name="CustomShape 3"/>
          <p:cNvSpPr/>
          <p:nvPr/>
        </p:nvSpPr>
        <p:spPr>
          <a:xfrm>
            <a:off x="3132000" y="189000"/>
            <a:ext cx="153540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C00000"/>
                </a:solidFill>
                <a:latin typeface="Calibri"/>
                <a:ea typeface="Arial"/>
              </a:rPr>
              <a:t>(OxyContin®)</a:t>
            </a:r>
            <a:endParaRPr/>
          </a:p>
        </p:txBody>
      </p:sp>
      <p:sp>
        <p:nvSpPr>
          <p:cNvPr id="403" name="CustomShape 4"/>
          <p:cNvSpPr/>
          <p:nvPr/>
        </p:nvSpPr>
        <p:spPr>
          <a:xfrm>
            <a:off x="250920" y="3357720"/>
            <a:ext cx="8605800" cy="195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Trattamento del dolore. In alternativa ad altri oppioidi per minori effetti indesiderati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1000">
                <a:solidFill>
                  <a:srgbClr val="215968"/>
                </a:solidFill>
                <a:latin typeface="Calibri"/>
                <a:ea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TOSSICITA’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</a:rPr>
              <a:t>Perdita di memoria, costipazione, affaticamento, vertigini, nausea, bocca secca, ansia, prurito e diaforesi. Disturbi visivi dovuti alla miosi. Dolore addominale, diarrea, dispnea e singhiozzo</a:t>
            </a:r>
            <a:endParaRPr/>
          </a:p>
        </p:txBody>
      </p:sp>
      <p:sp>
        <p:nvSpPr>
          <p:cNvPr id="404" name="CustomShape 5"/>
          <p:cNvSpPr/>
          <p:nvPr/>
        </p:nvSpPr>
        <p:spPr>
          <a:xfrm>
            <a:off x="324000" y="1341360"/>
            <a:ext cx="8388360" cy="20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FARMACOCINETICA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Somministrazione: 	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Orale, Intranasale, EV, IM, SC o Rettale; da 5 – 80 mg/die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Assorbimento: 	oltre 85% (orale)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Distribuzione: 	Legame proteico: 45-50% Emivita plasm: 3-4,5 ore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Metabolismo: 	Epatico: CYP3A, CYP2D6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Eliminazione: 	Renale: 19%  immodificata  	</a:t>
            </a:r>
            <a:endParaRPr/>
          </a:p>
        </p:txBody>
      </p:sp>
      <p:pic>
        <p:nvPicPr>
          <p:cNvPr id="405" name="Picture 4" descr="http://kotv.images.worldnow.com/images/14687818_BG2.jpg"/>
          <p:cNvPicPr/>
          <p:nvPr/>
        </p:nvPicPr>
        <p:blipFill>
          <a:blip r:embed="rId2" cstate="print"/>
          <a:srcRect l="21502" r="18019"/>
          <a:stretch/>
        </p:blipFill>
        <p:spPr>
          <a:xfrm>
            <a:off x="6804000" y="404640"/>
            <a:ext cx="1513080" cy="1408320"/>
          </a:xfrm>
          <a:prstGeom prst="rect">
            <a:avLst/>
          </a:prstGeom>
          <a:ln>
            <a:noFill/>
          </a:ln>
        </p:spPr>
      </p:pic>
      <p:pic>
        <p:nvPicPr>
          <p:cNvPr id="406" name="Picture 8" descr="http://b.vimeocdn.com/ts/435/336/435336334_640.jpg"/>
          <p:cNvPicPr/>
          <p:nvPr/>
        </p:nvPicPr>
        <p:blipFill>
          <a:blip r:embed="rId3" cstate="print"/>
          <a:srcRect l="404" t="506" r="-901" b="-1375"/>
          <a:stretch/>
        </p:blipFill>
        <p:spPr>
          <a:xfrm>
            <a:off x="5292720" y="5084640"/>
            <a:ext cx="1525680" cy="1008360"/>
          </a:xfrm>
          <a:prstGeom prst="rect">
            <a:avLst/>
          </a:prstGeom>
          <a:ln>
            <a:noFill/>
          </a:ln>
        </p:spPr>
      </p:pic>
      <p:sp>
        <p:nvSpPr>
          <p:cNvPr id="407" name="CustomShape 6"/>
          <p:cNvSpPr/>
          <p:nvPr/>
        </p:nvSpPr>
        <p:spPr>
          <a:xfrm>
            <a:off x="250920" y="5373720"/>
            <a:ext cx="46814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C00000"/>
                </a:solidFill>
                <a:latin typeface="Calibri"/>
                <a:ea typeface="Arial"/>
              </a:rPr>
              <a:t>OSSICODONE + PARACETAMOLO</a:t>
            </a:r>
            <a:endParaRPr/>
          </a:p>
        </p:txBody>
      </p:sp>
      <p:sp>
        <p:nvSpPr>
          <p:cNvPr id="408" name="CustomShape 7"/>
          <p:cNvSpPr/>
          <p:nvPr/>
        </p:nvSpPr>
        <p:spPr>
          <a:xfrm>
            <a:off x="4572000" y="5516640"/>
            <a:ext cx="576360" cy="216000"/>
          </a:xfrm>
          <a:prstGeom prst="rightArrow">
            <a:avLst>
              <a:gd name="adj1" fmla="val 17554"/>
              <a:gd name="adj2" fmla="val 5400"/>
            </a:avLst>
          </a:prstGeom>
          <a:solidFill>
            <a:srgbClr val="C00000"/>
          </a:solidFill>
          <a:ln w="25560">
            <a:solidFill>
              <a:srgbClr val="FF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" name="Picture 10" descr="http://www.pharmamedix.com/img/formeFarmaceutiche/targin.png"/>
          <p:cNvPicPr/>
          <p:nvPr/>
        </p:nvPicPr>
        <p:blipFill>
          <a:blip r:embed="rId4" cstate="print"/>
          <a:stretch/>
        </p:blipFill>
        <p:spPr>
          <a:xfrm>
            <a:off x="6948360" y="5589720"/>
            <a:ext cx="1650960" cy="1095120"/>
          </a:xfrm>
          <a:prstGeom prst="rect">
            <a:avLst/>
          </a:prstGeom>
          <a:ln>
            <a:noFill/>
          </a:ln>
        </p:spPr>
      </p:pic>
      <p:sp>
        <p:nvSpPr>
          <p:cNvPr id="410" name="CustomShape 8"/>
          <p:cNvSpPr/>
          <p:nvPr/>
        </p:nvSpPr>
        <p:spPr>
          <a:xfrm>
            <a:off x="2050920" y="6165720"/>
            <a:ext cx="367344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C00000"/>
                </a:solidFill>
                <a:latin typeface="Calibri"/>
                <a:ea typeface="Arial"/>
              </a:rPr>
              <a:t>OSSICODONE + NALOXONE</a:t>
            </a:r>
            <a:endParaRPr/>
          </a:p>
        </p:txBody>
      </p:sp>
      <p:sp>
        <p:nvSpPr>
          <p:cNvPr id="411" name="CustomShape 9"/>
          <p:cNvSpPr/>
          <p:nvPr/>
        </p:nvSpPr>
        <p:spPr>
          <a:xfrm>
            <a:off x="5867280" y="6308640"/>
            <a:ext cx="576360" cy="216000"/>
          </a:xfrm>
          <a:prstGeom prst="rightArrow">
            <a:avLst>
              <a:gd name="adj1" fmla="val 17554"/>
              <a:gd name="adj2" fmla="val 5400"/>
            </a:avLst>
          </a:prstGeom>
          <a:solidFill>
            <a:srgbClr val="C00000"/>
          </a:solidFill>
          <a:ln w="25560">
            <a:solidFill>
              <a:srgbClr val="FF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390600" y="101520"/>
            <a:ext cx="288612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C00000"/>
                </a:solidFill>
                <a:latin typeface="Calibri"/>
                <a:ea typeface="Arial"/>
              </a:rPr>
              <a:t>IDROMORFONE</a:t>
            </a:r>
            <a:endParaRPr/>
          </a:p>
        </p:txBody>
      </p:sp>
      <p:sp>
        <p:nvSpPr>
          <p:cNvPr id="414" name="CustomShape 2"/>
          <p:cNvSpPr/>
          <p:nvPr/>
        </p:nvSpPr>
        <p:spPr>
          <a:xfrm>
            <a:off x="324000" y="620640"/>
            <a:ext cx="566280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E’</a:t>
            </a:r>
            <a:r>
              <a:rPr lang="it-IT">
                <a:solidFill>
                  <a:srgbClr val="215968"/>
                </a:solidFill>
                <a:latin typeface="Calibri"/>
              </a:rPr>
              <a:t>considerato il più forte dei farmaci oppioidi semi-sintetici </a:t>
            </a:r>
            <a:endParaRPr/>
          </a:p>
        </p:txBody>
      </p:sp>
      <p:sp>
        <p:nvSpPr>
          <p:cNvPr id="415" name="CustomShape 3"/>
          <p:cNvSpPr/>
          <p:nvPr/>
        </p:nvSpPr>
        <p:spPr>
          <a:xfrm>
            <a:off x="3367080" y="189000"/>
            <a:ext cx="12596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C00000"/>
                </a:solidFill>
                <a:latin typeface="Calibri"/>
                <a:ea typeface="Arial"/>
              </a:rPr>
              <a:t>(Jurnista®)</a:t>
            </a:r>
            <a:endParaRPr/>
          </a:p>
        </p:txBody>
      </p:sp>
      <p:sp>
        <p:nvSpPr>
          <p:cNvPr id="416" name="CustomShape 4"/>
          <p:cNvSpPr/>
          <p:nvPr/>
        </p:nvSpPr>
        <p:spPr>
          <a:xfrm>
            <a:off x="250920" y="3357720"/>
            <a:ext cx="8605800" cy="292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Trattamento del dolore.  </a:t>
            </a:r>
            <a:r>
              <a:rPr lang="it-IT">
                <a:solidFill>
                  <a:srgbClr val="215968"/>
                </a:solidFill>
                <a:latin typeface="Calibri"/>
              </a:rPr>
              <a:t>Per via parenterale, essendo più solubile, è disponibile in concentrazioni più elevate per l’uso rispetto alla morfina, sino a 100 mg/ml. Il rapporto con la via orale è di circa 1:5, anche se esiste una consistente variabilità individuale. Risulta 5-7 volte più potente della morfina.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TOSSICITA’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</a:rPr>
              <a:t>Perdita di memoria, costipazione, affaticamento, vertigini, nausea, bocca secca, ansia, prurito e diaforesi. Disturbi visivi dovuti alla miosi. Dolore addominale, diarrea, dispnea e singhiozzo</a:t>
            </a:r>
            <a:endParaRPr/>
          </a:p>
        </p:txBody>
      </p:sp>
      <p:sp>
        <p:nvSpPr>
          <p:cNvPr id="417" name="CustomShape 5"/>
          <p:cNvSpPr/>
          <p:nvPr/>
        </p:nvSpPr>
        <p:spPr>
          <a:xfrm>
            <a:off x="250920" y="1125360"/>
            <a:ext cx="8388360" cy="20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FARMACOCINETICA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Somministrazione: 	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Orale, EV, IM, transmucosale, intratecale; cpr da 8 – 64 mg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Assorbimento: 	oltre 90% (orale)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Distribuzione: 	Legame proteico: 25-30% Emivita plasm: 2 – 3,5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Metabolismo: 	Epatico: CYP3A, CYP2D6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Eliminazione: 	Renale: 19%  immodificata  	</a:t>
            </a:r>
            <a:endParaRPr/>
          </a:p>
        </p:txBody>
      </p:sp>
      <p:pic>
        <p:nvPicPr>
          <p:cNvPr id="418" name="Picture 2" descr="http://disintossicazione-net.myblog.it/media/01/02/2000659348.JPG"/>
          <p:cNvPicPr/>
          <p:nvPr/>
        </p:nvPicPr>
        <p:blipFill>
          <a:blip r:embed="rId2" cstate="print"/>
          <a:srcRect l="20114" t="3352" r="24083" b="16190"/>
          <a:stretch/>
        </p:blipFill>
        <p:spPr>
          <a:xfrm>
            <a:off x="7667640" y="1773360"/>
            <a:ext cx="925560" cy="2016000"/>
          </a:xfrm>
          <a:prstGeom prst="rect">
            <a:avLst/>
          </a:prstGeom>
          <a:ln>
            <a:noFill/>
          </a:ln>
        </p:spPr>
      </p:pic>
      <p:pic>
        <p:nvPicPr>
          <p:cNvPr id="419" name="Picture 4" descr="http://www.docsimon.de/article_images.php?action=sendtype&amp;type=3&amp;id=16160"/>
          <p:cNvPicPr/>
          <p:nvPr/>
        </p:nvPicPr>
        <p:blipFill>
          <a:blip r:embed="rId3" cstate="print"/>
          <a:srcRect l="10078" t="30246" r="9284" b="26921"/>
          <a:stretch/>
        </p:blipFill>
        <p:spPr>
          <a:xfrm>
            <a:off x="6227640" y="476280"/>
            <a:ext cx="2305080" cy="122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539640" y="1263960"/>
            <a:ext cx="7993080" cy="463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  <a:buFont typeface="Calibri"/>
              <a:buAutoNum type="arabicPeriod"/>
            </a:pPr>
            <a:r>
              <a:rPr lang="it-IT" sz="2200" b="1">
                <a:solidFill>
                  <a:srgbClr val="C00000"/>
                </a:solidFill>
                <a:latin typeface="Calibri"/>
                <a:ea typeface="Arial"/>
              </a:rPr>
              <a:t> Transitorio</a:t>
            </a:r>
            <a:r>
              <a:rPr lang="it-IT" sz="2200">
                <a:solidFill>
                  <a:srgbClr val="C00000"/>
                </a:solidFill>
                <a:latin typeface="Calibri"/>
                <a:ea typeface="Arial"/>
              </a:rPr>
              <a:t>: </a:t>
            </a:r>
            <a:r>
              <a:rPr lang="it-IT">
                <a:latin typeface="Calibri"/>
                <a:ea typeface="Arial"/>
              </a:rPr>
              <a:t>causato dall'attivazione dei nocicettori, corpuscoli responsabili della trasmissione degli stimoli dolorosi, senza provocare danno tissutale. Tutto scompare con la cessazione dello stimolo. </a:t>
            </a:r>
            <a:endParaRPr/>
          </a:p>
          <a:p>
            <a:pPr algn="just">
              <a:lnSpc>
                <a:spcPct val="100000"/>
              </a:lnSpc>
              <a:buFont typeface="Calibri"/>
              <a:buAutoNum type="arabicPeriod"/>
            </a:pPr>
            <a:endParaRPr/>
          </a:p>
          <a:p>
            <a:pPr algn="just">
              <a:lnSpc>
                <a:spcPct val="100000"/>
              </a:lnSpc>
              <a:buFont typeface="Calibri"/>
              <a:buAutoNum type="arabicPeriod"/>
            </a:pPr>
            <a:r>
              <a:rPr lang="it-IT" sz="2200" b="1">
                <a:solidFill>
                  <a:srgbClr val="C00000"/>
                </a:solidFill>
                <a:latin typeface="Calibri"/>
                <a:ea typeface="Arial"/>
              </a:rPr>
              <a:t> Acuto</a:t>
            </a:r>
            <a:r>
              <a:rPr lang="it-IT" sz="2200">
                <a:solidFill>
                  <a:srgbClr val="C00000"/>
                </a:solidFill>
                <a:latin typeface="Calibri"/>
                <a:ea typeface="Arial"/>
              </a:rPr>
              <a:t>: </a:t>
            </a:r>
            <a:r>
              <a:rPr lang="it-IT">
                <a:latin typeface="Calibri"/>
                <a:ea typeface="Arial"/>
              </a:rPr>
              <a:t>è un dolore nocicettivo di breve durata in cui solitamente il rapporto causa/effetto è evidente; nel dolore acuto, per effetto di una causa esterna o interna, si ha una fisiologica attivazione dei nocicettori. In genere si ha un danno tissutale e il dolore scompare con la riparazione del danno</a:t>
            </a:r>
            <a:r>
              <a:rPr lang="it-IT" sz="2000">
                <a:latin typeface="Calibri"/>
                <a:ea typeface="Arial"/>
              </a:rPr>
              <a:t>. </a:t>
            </a:r>
            <a:endParaRPr/>
          </a:p>
          <a:p>
            <a:pPr algn="just">
              <a:lnSpc>
                <a:spcPct val="100000"/>
              </a:lnSpc>
              <a:buFont typeface="Calibri"/>
              <a:buAutoNum type="arabicPeriod"/>
            </a:pPr>
            <a:endParaRPr/>
          </a:p>
          <a:p>
            <a:pPr algn="just">
              <a:lnSpc>
                <a:spcPct val="100000"/>
              </a:lnSpc>
              <a:buFont typeface="Calibri"/>
              <a:buAutoNum type="arabicPeriod"/>
            </a:pPr>
            <a:r>
              <a:rPr lang="it-IT" sz="2200" b="1">
                <a:solidFill>
                  <a:srgbClr val="C00000"/>
                </a:solidFill>
                <a:latin typeface="Calibri"/>
                <a:ea typeface="Arial"/>
              </a:rPr>
              <a:t> Persistente</a:t>
            </a:r>
            <a:r>
              <a:rPr lang="it-IT" sz="2200">
                <a:solidFill>
                  <a:srgbClr val="C00000"/>
                </a:solidFill>
                <a:latin typeface="Calibri"/>
                <a:ea typeface="Arial"/>
              </a:rPr>
              <a:t>: </a:t>
            </a:r>
            <a:r>
              <a:rPr lang="it-IT">
                <a:latin typeface="Calibri"/>
                <a:ea typeface="Arial"/>
              </a:rPr>
              <a:t>la permanenza dello stimolo nocicettivo o della nocicezione rendono il dolore "persistente". </a:t>
            </a:r>
            <a:endParaRPr/>
          </a:p>
          <a:p>
            <a:pPr algn="just">
              <a:lnSpc>
                <a:spcPct val="100000"/>
              </a:lnSpc>
              <a:buFont typeface="Calibri"/>
              <a:buAutoNum type="arabicPeriod"/>
            </a:pPr>
            <a:endParaRPr/>
          </a:p>
          <a:p>
            <a:pPr algn="just">
              <a:lnSpc>
                <a:spcPct val="100000"/>
              </a:lnSpc>
              <a:buFont typeface="Calibri"/>
              <a:buAutoNum type="arabicPeriod"/>
            </a:pPr>
            <a:r>
              <a:rPr lang="it-IT" sz="2200" b="1">
                <a:solidFill>
                  <a:srgbClr val="C00000"/>
                </a:solidFill>
                <a:latin typeface="Calibri"/>
                <a:ea typeface="Arial"/>
              </a:rPr>
              <a:t> Cronico</a:t>
            </a:r>
            <a:r>
              <a:rPr lang="it-IT" sz="2200">
                <a:latin typeface="Calibri"/>
                <a:ea typeface="Arial"/>
              </a:rPr>
              <a:t> </a:t>
            </a:r>
            <a:r>
              <a:rPr lang="it-IT">
                <a:latin typeface="Calibri"/>
                <a:ea typeface="Arial"/>
              </a:rPr>
              <a:t>Si definisce tale un dolore che persiste da più di sei mesi. È un dolore associato a profonde modificazioni della personalità e dello stile di vita del paziente che restano persistenti indipendentemente dall'azione dei nocicettori.  </a:t>
            </a:r>
            <a:endParaRPr/>
          </a:p>
        </p:txBody>
      </p:sp>
      <p:sp>
        <p:nvSpPr>
          <p:cNvPr id="89" name="CustomShape 2"/>
          <p:cNvSpPr/>
          <p:nvPr/>
        </p:nvSpPr>
        <p:spPr>
          <a:xfrm>
            <a:off x="1069920" y="189000"/>
            <a:ext cx="68986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C00000"/>
                </a:solidFill>
                <a:latin typeface="Calibri"/>
              </a:rPr>
              <a:t>CLASSIFICAZIONE DEL DOLORE IN BASE ALLA DURATA</a:t>
            </a:r>
            <a:endParaRPr/>
          </a:p>
        </p:txBody>
      </p:sp>
      <p:sp>
        <p:nvSpPr>
          <p:cNvPr id="90" name="Line 3"/>
          <p:cNvSpPr/>
          <p:nvPr/>
        </p:nvSpPr>
        <p:spPr>
          <a:xfrm>
            <a:off x="900000" y="76500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304920" y="228600"/>
            <a:ext cx="274320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4F6228"/>
                </a:solidFill>
                <a:latin typeface="Calibri"/>
              </a:rPr>
              <a:t>TRAMADOLO</a:t>
            </a:r>
            <a:endParaRPr/>
          </a:p>
        </p:txBody>
      </p:sp>
      <p:sp>
        <p:nvSpPr>
          <p:cNvPr id="422" name="CustomShape 2"/>
          <p:cNvSpPr/>
          <p:nvPr/>
        </p:nvSpPr>
        <p:spPr>
          <a:xfrm>
            <a:off x="324000" y="692280"/>
            <a:ext cx="4537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Oppioide sintetico, aminocicloesanolo</a:t>
            </a:r>
            <a:endParaRPr/>
          </a:p>
        </p:txBody>
      </p:sp>
      <p:sp>
        <p:nvSpPr>
          <p:cNvPr id="423" name="CustomShape 3"/>
          <p:cNvSpPr/>
          <p:nvPr/>
        </p:nvSpPr>
        <p:spPr>
          <a:xfrm>
            <a:off x="2916360" y="333360"/>
            <a:ext cx="15386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4F6228"/>
                </a:solidFill>
                <a:latin typeface="Calibri"/>
              </a:rPr>
              <a:t>(Contramal®)</a:t>
            </a:r>
            <a:endParaRPr/>
          </a:p>
        </p:txBody>
      </p:sp>
      <p:sp>
        <p:nvSpPr>
          <p:cNvPr id="424" name="CustomShape 4"/>
          <p:cNvSpPr/>
          <p:nvPr/>
        </p:nvSpPr>
        <p:spPr>
          <a:xfrm>
            <a:off x="322200" y="4005360"/>
            <a:ext cx="8497800" cy="210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Trattamento del dolore postoperatorio. Analgesia ostetrica. Dolore neoplastico. NON e’ indicato come analgesico nell’anestesia bilanciata per aumento di awareness intraoperatoria.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TOSSICITA’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Bassa incidenza di depressione respiratoria e cardiaca e basso potenziale di dipendenza.</a:t>
            </a:r>
            <a:endParaRPr/>
          </a:p>
        </p:txBody>
      </p:sp>
      <p:sp>
        <p:nvSpPr>
          <p:cNvPr id="425" name="CustomShape 5"/>
          <p:cNvSpPr/>
          <p:nvPr/>
        </p:nvSpPr>
        <p:spPr>
          <a:xfrm>
            <a:off x="322200" y="1773360"/>
            <a:ext cx="6193080" cy="219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FARMACOCINETICA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Somministrazione: 	Orale, EV IM 50-100 mg x4/die  	       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Assorbimento: 	ampio (2 h)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Distribuzione: 	Legame proteico: 20% Emivita plasm: 6 ore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Metabolismo: 	Epatico: demetilazione coniugazione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Eliminazione: 	Renale: 60% met  30%  immod  Fecale: 10%      </a:t>
            </a: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	</a:t>
            </a:r>
            <a:endParaRPr/>
          </a:p>
        </p:txBody>
      </p:sp>
      <p:sp>
        <p:nvSpPr>
          <p:cNvPr id="426" name="CustomShape 6"/>
          <p:cNvSpPr/>
          <p:nvPr/>
        </p:nvSpPr>
        <p:spPr>
          <a:xfrm>
            <a:off x="324000" y="981000"/>
            <a:ext cx="561636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Si lega ai recettori </a:t>
            </a:r>
            <a:r>
              <a:rPr lang="it-IT">
                <a:solidFill>
                  <a:srgbClr val="215968"/>
                </a:solidFill>
                <a:latin typeface="Symbol"/>
                <a:ea typeface="Symbol"/>
              </a:rPr>
              <a:t></a:t>
            </a: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 - inibisce la ricaptazione di NA e 5-HT</a:t>
            </a:r>
            <a:endParaRPr/>
          </a:p>
        </p:txBody>
      </p:sp>
      <p:pic>
        <p:nvPicPr>
          <p:cNvPr id="427" name="Picture 4" descr="http://4.bp.blogspot.com/-v4XXUtpU9lE/UeJtPmDMLKI/AAAAAAAAACs/Q3Wwy_1XFoE/s1600/dokteronline-tramadol-135-3-1306230602.jpg"/>
          <p:cNvPicPr/>
          <p:nvPr/>
        </p:nvPicPr>
        <p:blipFill>
          <a:blip r:embed="rId2" cstate="print"/>
          <a:stretch/>
        </p:blipFill>
        <p:spPr>
          <a:xfrm>
            <a:off x="6588000" y="115920"/>
            <a:ext cx="1979640" cy="1584360"/>
          </a:xfrm>
          <a:prstGeom prst="rect">
            <a:avLst/>
          </a:prstGeom>
          <a:ln>
            <a:noFill/>
          </a:ln>
        </p:spPr>
      </p:pic>
      <p:pic>
        <p:nvPicPr>
          <p:cNvPr id="428" name="Picture 6" descr="http://www.bionotizie.com/wp-content/uploads/2013/02/contramal-586x439.jpg"/>
          <p:cNvPicPr/>
          <p:nvPr/>
        </p:nvPicPr>
        <p:blipFill>
          <a:blip r:embed="rId3" cstate="print"/>
          <a:srcRect t="22599" r="3544" b="20053"/>
          <a:stretch/>
        </p:blipFill>
        <p:spPr>
          <a:xfrm>
            <a:off x="5580000" y="1413000"/>
            <a:ext cx="1871640" cy="834840"/>
          </a:xfrm>
          <a:prstGeom prst="rect">
            <a:avLst/>
          </a:prstGeom>
          <a:ln>
            <a:noFill/>
          </a:ln>
        </p:spPr>
      </p:pic>
      <p:pic>
        <p:nvPicPr>
          <p:cNvPr id="429" name="Picture 8" descr="http://www.pharmamedix.com/img/formeFarmaceutiche/contramal_fiale.png"/>
          <p:cNvPicPr/>
          <p:nvPr/>
        </p:nvPicPr>
        <p:blipFill>
          <a:blip r:embed="rId4" cstate="print"/>
          <a:stretch/>
        </p:blipFill>
        <p:spPr>
          <a:xfrm>
            <a:off x="7308720" y="1197000"/>
            <a:ext cx="1366920" cy="1446120"/>
          </a:xfrm>
          <a:prstGeom prst="rect">
            <a:avLst/>
          </a:prstGeom>
          <a:ln>
            <a:noFill/>
          </a:ln>
        </p:spPr>
      </p:pic>
      <p:pic>
        <p:nvPicPr>
          <p:cNvPr id="430" name="Picture 10" descr="http://www.pharmamedix.com/img/formeFarmaceutiche/contramal_compresse.png"/>
          <p:cNvPicPr/>
          <p:nvPr/>
        </p:nvPicPr>
        <p:blipFill>
          <a:blip r:embed="rId5" cstate="print"/>
          <a:stretch/>
        </p:blipFill>
        <p:spPr>
          <a:xfrm>
            <a:off x="6804000" y="2421000"/>
            <a:ext cx="1943280" cy="81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Picture 2" descr="Two formulations of Palexia for pain relief"/>
          <p:cNvPicPr/>
          <p:nvPr/>
        </p:nvPicPr>
        <p:blipFill>
          <a:blip r:embed="rId2" cstate="print"/>
          <a:stretch/>
        </p:blipFill>
        <p:spPr>
          <a:xfrm>
            <a:off x="5076720" y="404640"/>
            <a:ext cx="3724560" cy="2505240"/>
          </a:xfrm>
          <a:prstGeom prst="rect">
            <a:avLst/>
          </a:prstGeom>
          <a:ln>
            <a:noFill/>
          </a:ln>
        </p:spPr>
      </p:pic>
      <p:sp>
        <p:nvSpPr>
          <p:cNvPr id="433" name="CustomShape 1"/>
          <p:cNvSpPr/>
          <p:nvPr/>
        </p:nvSpPr>
        <p:spPr>
          <a:xfrm>
            <a:off x="304920" y="228600"/>
            <a:ext cx="274320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4F6228"/>
                </a:solidFill>
                <a:latin typeface="Calibri"/>
              </a:rPr>
              <a:t>TAPENTADOLO</a:t>
            </a:r>
            <a:endParaRPr/>
          </a:p>
        </p:txBody>
      </p:sp>
      <p:sp>
        <p:nvSpPr>
          <p:cNvPr id="434" name="CustomShape 2"/>
          <p:cNvSpPr/>
          <p:nvPr/>
        </p:nvSpPr>
        <p:spPr>
          <a:xfrm>
            <a:off x="324000" y="692280"/>
            <a:ext cx="4537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Oppioide sintetico, aminocicloesanolo</a:t>
            </a:r>
            <a:endParaRPr/>
          </a:p>
        </p:txBody>
      </p:sp>
      <p:sp>
        <p:nvSpPr>
          <p:cNvPr id="435" name="CustomShape 3"/>
          <p:cNvSpPr/>
          <p:nvPr/>
        </p:nvSpPr>
        <p:spPr>
          <a:xfrm>
            <a:off x="2916360" y="333360"/>
            <a:ext cx="118188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4F6228"/>
                </a:solidFill>
                <a:latin typeface="Calibri"/>
              </a:rPr>
              <a:t>(Palexia®)</a:t>
            </a:r>
            <a:endParaRPr/>
          </a:p>
        </p:txBody>
      </p:sp>
      <p:sp>
        <p:nvSpPr>
          <p:cNvPr id="436" name="CustomShape 4"/>
          <p:cNvSpPr/>
          <p:nvPr/>
        </p:nvSpPr>
        <p:spPr>
          <a:xfrm>
            <a:off x="322200" y="4005360"/>
            <a:ext cx="8497800" cy="210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Trattamento </a:t>
            </a:r>
            <a:r>
              <a:rPr lang="it-IT">
                <a:solidFill>
                  <a:srgbClr val="215968"/>
                </a:solidFill>
                <a:latin typeface="Calibri"/>
              </a:rPr>
              <a:t>a lungo termine del dolore cronico severo, nella polineuropatia diabetica periferica, nel dolore neuropatico. Dati non sufficienti per il trattamento del dolore neoplastico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TOSSICITA’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Bassa incidenza di depressione respiratoria e cardiaca e basso potenziale di dipendenza.</a:t>
            </a:r>
            <a:endParaRPr/>
          </a:p>
        </p:txBody>
      </p:sp>
      <p:sp>
        <p:nvSpPr>
          <p:cNvPr id="437" name="CustomShape 5"/>
          <p:cNvSpPr/>
          <p:nvPr/>
        </p:nvSpPr>
        <p:spPr>
          <a:xfrm>
            <a:off x="322200" y="1773360"/>
            <a:ext cx="6193080" cy="192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FARMACOCINETICA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Somministrazione: 	Orale, 100-250 mg x 2/die	       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Assorbimento: 	ampio (picco a 1,5 ore)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Distribuzione: 	Legame proteico: 20% Emivita plasm: 5 ore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Metabolismo: 	Epatico: coniugazione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Eliminazione: 	Renale: 95%   entro 24 ore   </a:t>
            </a: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	</a:t>
            </a:r>
            <a:endParaRPr/>
          </a:p>
        </p:txBody>
      </p:sp>
      <p:sp>
        <p:nvSpPr>
          <p:cNvPr id="438" name="CustomShape 6"/>
          <p:cNvSpPr/>
          <p:nvPr/>
        </p:nvSpPr>
        <p:spPr>
          <a:xfrm>
            <a:off x="324000" y="981000"/>
            <a:ext cx="561636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Si lega ai recettori </a:t>
            </a:r>
            <a:r>
              <a:rPr lang="it-IT">
                <a:solidFill>
                  <a:srgbClr val="215968"/>
                </a:solidFill>
                <a:latin typeface="Symbol"/>
                <a:ea typeface="Symbol"/>
              </a:rPr>
              <a:t></a:t>
            </a: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 - inibisce la ricaptazione di NA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6516720" y="2811600"/>
            <a:ext cx="1316160" cy="473040"/>
          </a:xfrm>
          <a:prstGeom prst="rect">
            <a:avLst/>
          </a:prstGeom>
          <a:solidFill>
            <a:srgbClr val="254061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2"/>
          <p:cNvSpPr/>
          <p:nvPr/>
        </p:nvSpPr>
        <p:spPr>
          <a:xfrm>
            <a:off x="6516720" y="3284640"/>
            <a:ext cx="1316160" cy="544320"/>
          </a:xfrm>
          <a:prstGeom prst="rect">
            <a:avLst/>
          </a:prstGeom>
          <a:solidFill>
            <a:srgbClr val="254061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3"/>
          <p:cNvSpPr/>
          <p:nvPr/>
        </p:nvSpPr>
        <p:spPr>
          <a:xfrm>
            <a:off x="6516720" y="3828960"/>
            <a:ext cx="1316160" cy="544680"/>
          </a:xfrm>
          <a:prstGeom prst="rect">
            <a:avLst/>
          </a:prstGeom>
          <a:solidFill>
            <a:srgbClr val="254061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4"/>
          <p:cNvSpPr/>
          <p:nvPr/>
        </p:nvSpPr>
        <p:spPr>
          <a:xfrm>
            <a:off x="6516720" y="4373640"/>
            <a:ext cx="1316160" cy="544320"/>
          </a:xfrm>
          <a:prstGeom prst="rect">
            <a:avLst/>
          </a:prstGeom>
          <a:solidFill>
            <a:srgbClr val="254061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5"/>
          <p:cNvSpPr/>
          <p:nvPr/>
        </p:nvSpPr>
        <p:spPr>
          <a:xfrm>
            <a:off x="6516720" y="4917960"/>
            <a:ext cx="1316160" cy="544680"/>
          </a:xfrm>
          <a:prstGeom prst="rect">
            <a:avLst/>
          </a:prstGeom>
          <a:solidFill>
            <a:srgbClr val="254061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"/>
          <p:cNvSpPr/>
          <p:nvPr/>
        </p:nvSpPr>
        <p:spPr>
          <a:xfrm>
            <a:off x="6516720" y="2266920"/>
            <a:ext cx="1316160" cy="544680"/>
          </a:xfrm>
          <a:prstGeom prst="rect">
            <a:avLst/>
          </a:prstGeom>
          <a:solidFill>
            <a:srgbClr val="254061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7"/>
          <p:cNvSpPr/>
          <p:nvPr/>
        </p:nvSpPr>
        <p:spPr>
          <a:xfrm>
            <a:off x="6516720" y="1722600"/>
            <a:ext cx="1316160" cy="544320"/>
          </a:xfrm>
          <a:prstGeom prst="rect">
            <a:avLst/>
          </a:prstGeom>
          <a:solidFill>
            <a:srgbClr val="254061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8"/>
          <p:cNvSpPr/>
          <p:nvPr/>
        </p:nvSpPr>
        <p:spPr>
          <a:xfrm>
            <a:off x="6516720" y="1722600"/>
            <a:ext cx="131616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FFFFFF"/>
                </a:solidFill>
                <a:latin typeface="Calibri"/>
                <a:ea typeface="Arial"/>
              </a:rPr>
              <a:t>0,05</a:t>
            </a:r>
            <a:endParaRPr/>
          </a:p>
        </p:txBody>
      </p:sp>
      <p:sp>
        <p:nvSpPr>
          <p:cNvPr id="448" name="CustomShape 9"/>
          <p:cNvSpPr/>
          <p:nvPr/>
        </p:nvSpPr>
        <p:spPr>
          <a:xfrm>
            <a:off x="6516720" y="2266920"/>
            <a:ext cx="131616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FFFFFF"/>
                </a:solidFill>
                <a:latin typeface="Calibri"/>
                <a:ea typeface="Arial"/>
              </a:rPr>
              <a:t>400</a:t>
            </a:r>
            <a:endParaRPr/>
          </a:p>
        </p:txBody>
      </p:sp>
      <p:sp>
        <p:nvSpPr>
          <p:cNvPr id="449" name="CustomShape 10"/>
          <p:cNvSpPr/>
          <p:nvPr/>
        </p:nvSpPr>
        <p:spPr>
          <a:xfrm>
            <a:off x="6516720" y="2811600"/>
            <a:ext cx="1316160" cy="47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FFFFFF"/>
                </a:solidFill>
                <a:latin typeface="Calibri"/>
                <a:ea typeface="Arial"/>
              </a:rPr>
              <a:t>42</a:t>
            </a:r>
            <a:endParaRPr/>
          </a:p>
        </p:txBody>
      </p:sp>
      <p:sp>
        <p:nvSpPr>
          <p:cNvPr id="450" name="CustomShape 11"/>
          <p:cNvSpPr/>
          <p:nvPr/>
        </p:nvSpPr>
        <p:spPr>
          <a:xfrm>
            <a:off x="6516720" y="3284640"/>
            <a:ext cx="131616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FFFFFF"/>
                </a:solidFill>
                <a:latin typeface="Calibri"/>
                <a:ea typeface="Arial"/>
              </a:rPr>
              <a:t>25</a:t>
            </a:r>
            <a:endParaRPr/>
          </a:p>
        </p:txBody>
      </p:sp>
      <p:sp>
        <p:nvSpPr>
          <p:cNvPr id="451" name="CustomShape 12"/>
          <p:cNvSpPr/>
          <p:nvPr/>
        </p:nvSpPr>
        <p:spPr>
          <a:xfrm>
            <a:off x="6516720" y="3828960"/>
            <a:ext cx="131616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FFFFFF"/>
                </a:solidFill>
                <a:latin typeface="Calibri"/>
                <a:ea typeface="Arial"/>
              </a:rPr>
              <a:t>1</a:t>
            </a:r>
            <a:endParaRPr/>
          </a:p>
        </p:txBody>
      </p:sp>
      <p:sp>
        <p:nvSpPr>
          <p:cNvPr id="452" name="CustomShape 13"/>
          <p:cNvSpPr/>
          <p:nvPr/>
        </p:nvSpPr>
        <p:spPr>
          <a:xfrm>
            <a:off x="6516720" y="4373640"/>
            <a:ext cx="131616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FFFFFF"/>
                </a:solidFill>
                <a:latin typeface="Calibri"/>
                <a:ea typeface="Arial"/>
              </a:rPr>
              <a:t>1</a:t>
            </a:r>
            <a:endParaRPr/>
          </a:p>
        </p:txBody>
      </p:sp>
      <p:sp>
        <p:nvSpPr>
          <p:cNvPr id="453" name="CustomShape 14"/>
          <p:cNvSpPr/>
          <p:nvPr/>
        </p:nvSpPr>
        <p:spPr>
          <a:xfrm>
            <a:off x="6516720" y="4917960"/>
            <a:ext cx="131616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FFFFFF"/>
                </a:solidFill>
                <a:latin typeface="Calibri"/>
                <a:ea typeface="Arial"/>
              </a:rPr>
              <a:t>0.04</a:t>
            </a:r>
            <a:endParaRPr/>
          </a:p>
        </p:txBody>
      </p:sp>
      <p:sp>
        <p:nvSpPr>
          <p:cNvPr id="454" name="CustomShape 15"/>
          <p:cNvSpPr/>
          <p:nvPr/>
        </p:nvSpPr>
        <p:spPr>
          <a:xfrm>
            <a:off x="4475160" y="1722600"/>
            <a:ext cx="2041560" cy="544320"/>
          </a:xfrm>
          <a:prstGeom prst="rect">
            <a:avLst/>
          </a:prstGeom>
          <a:solidFill>
            <a:srgbClr val="95B3D7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5" name="CustomShape 16"/>
          <p:cNvSpPr/>
          <p:nvPr/>
        </p:nvSpPr>
        <p:spPr>
          <a:xfrm>
            <a:off x="4475160" y="2266920"/>
            <a:ext cx="2041560" cy="544680"/>
          </a:xfrm>
          <a:prstGeom prst="rect">
            <a:avLst/>
          </a:prstGeom>
          <a:solidFill>
            <a:srgbClr val="95B3D7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CustomShape 17"/>
          <p:cNvSpPr/>
          <p:nvPr/>
        </p:nvSpPr>
        <p:spPr>
          <a:xfrm>
            <a:off x="4475160" y="2811600"/>
            <a:ext cx="2041560" cy="473040"/>
          </a:xfrm>
          <a:prstGeom prst="rect">
            <a:avLst/>
          </a:prstGeom>
          <a:solidFill>
            <a:srgbClr val="95B3D7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CustomShape 18"/>
          <p:cNvSpPr/>
          <p:nvPr/>
        </p:nvSpPr>
        <p:spPr>
          <a:xfrm>
            <a:off x="4475160" y="3284640"/>
            <a:ext cx="2041560" cy="544320"/>
          </a:xfrm>
          <a:prstGeom prst="rect">
            <a:avLst/>
          </a:prstGeom>
          <a:solidFill>
            <a:srgbClr val="95B3D7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19"/>
          <p:cNvSpPr/>
          <p:nvPr/>
        </p:nvSpPr>
        <p:spPr>
          <a:xfrm>
            <a:off x="4475160" y="3828960"/>
            <a:ext cx="2041560" cy="544680"/>
          </a:xfrm>
          <a:prstGeom prst="rect">
            <a:avLst/>
          </a:prstGeom>
          <a:solidFill>
            <a:srgbClr val="95B3D7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9" name="CustomShape 20"/>
          <p:cNvSpPr/>
          <p:nvPr/>
        </p:nvSpPr>
        <p:spPr>
          <a:xfrm>
            <a:off x="4475160" y="4373640"/>
            <a:ext cx="2041560" cy="544320"/>
          </a:xfrm>
          <a:prstGeom prst="rect">
            <a:avLst/>
          </a:prstGeom>
          <a:solidFill>
            <a:srgbClr val="95B3D7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CustomShape 21"/>
          <p:cNvSpPr/>
          <p:nvPr/>
        </p:nvSpPr>
        <p:spPr>
          <a:xfrm>
            <a:off x="4475160" y="4917960"/>
            <a:ext cx="2041560" cy="544680"/>
          </a:xfrm>
          <a:prstGeom prst="rect">
            <a:avLst/>
          </a:prstGeom>
          <a:solidFill>
            <a:srgbClr val="95B3D7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CustomShape 22"/>
          <p:cNvSpPr/>
          <p:nvPr/>
        </p:nvSpPr>
        <p:spPr>
          <a:xfrm>
            <a:off x="2990880" y="1722600"/>
            <a:ext cx="1484280" cy="544320"/>
          </a:xfrm>
          <a:prstGeom prst="rect">
            <a:avLst/>
          </a:prstGeom>
          <a:solidFill>
            <a:srgbClr val="B7DEE8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23"/>
          <p:cNvSpPr/>
          <p:nvPr/>
        </p:nvSpPr>
        <p:spPr>
          <a:xfrm>
            <a:off x="2990880" y="2266920"/>
            <a:ext cx="1484280" cy="544680"/>
          </a:xfrm>
          <a:prstGeom prst="rect">
            <a:avLst/>
          </a:prstGeom>
          <a:solidFill>
            <a:srgbClr val="B7DEE8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CustomShape 24"/>
          <p:cNvSpPr/>
          <p:nvPr/>
        </p:nvSpPr>
        <p:spPr>
          <a:xfrm>
            <a:off x="2990880" y="2811600"/>
            <a:ext cx="1484280" cy="473040"/>
          </a:xfrm>
          <a:prstGeom prst="rect">
            <a:avLst/>
          </a:prstGeom>
          <a:solidFill>
            <a:srgbClr val="B7DEE8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25"/>
          <p:cNvSpPr/>
          <p:nvPr/>
        </p:nvSpPr>
        <p:spPr>
          <a:xfrm>
            <a:off x="2990880" y="3284640"/>
            <a:ext cx="1484280" cy="544320"/>
          </a:xfrm>
          <a:prstGeom prst="rect">
            <a:avLst/>
          </a:prstGeom>
          <a:solidFill>
            <a:srgbClr val="B7DEE8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26"/>
          <p:cNvSpPr/>
          <p:nvPr/>
        </p:nvSpPr>
        <p:spPr>
          <a:xfrm>
            <a:off x="2990880" y="3828960"/>
            <a:ext cx="1484280" cy="544680"/>
          </a:xfrm>
          <a:prstGeom prst="rect">
            <a:avLst/>
          </a:prstGeom>
          <a:solidFill>
            <a:srgbClr val="B7DEE8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27"/>
          <p:cNvSpPr/>
          <p:nvPr/>
        </p:nvSpPr>
        <p:spPr>
          <a:xfrm>
            <a:off x="2990880" y="4373640"/>
            <a:ext cx="1484280" cy="544320"/>
          </a:xfrm>
          <a:prstGeom prst="rect">
            <a:avLst/>
          </a:prstGeom>
          <a:solidFill>
            <a:srgbClr val="B7DEE8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7" name="CustomShape 28"/>
          <p:cNvSpPr/>
          <p:nvPr/>
        </p:nvSpPr>
        <p:spPr>
          <a:xfrm>
            <a:off x="2990880" y="4917960"/>
            <a:ext cx="1484280" cy="544680"/>
          </a:xfrm>
          <a:prstGeom prst="rect">
            <a:avLst/>
          </a:prstGeom>
          <a:solidFill>
            <a:srgbClr val="B7DEE8"/>
          </a:solidFill>
          <a:ln>
            <a:solidFill>
              <a:srgbClr val="A0A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CustomShape 29"/>
          <p:cNvSpPr/>
          <p:nvPr/>
        </p:nvSpPr>
        <p:spPr>
          <a:xfrm>
            <a:off x="1390680" y="333360"/>
            <a:ext cx="6710400" cy="37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9" name="CustomShape 30"/>
          <p:cNvSpPr/>
          <p:nvPr/>
        </p:nvSpPr>
        <p:spPr>
          <a:xfrm>
            <a:off x="1390680" y="333360"/>
            <a:ext cx="6781680" cy="37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0" name="CustomShape 31"/>
          <p:cNvSpPr/>
          <p:nvPr/>
        </p:nvSpPr>
        <p:spPr>
          <a:xfrm>
            <a:off x="1405080" y="506520"/>
            <a:ext cx="1585800" cy="138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2060"/>
                </a:solidFill>
                <a:latin typeface="Calibri"/>
                <a:ea typeface="Arial"/>
              </a:rPr>
              <a:t>OPPIOIDE</a:t>
            </a:r>
            <a:endParaRPr/>
          </a:p>
        </p:txBody>
      </p:sp>
      <p:sp>
        <p:nvSpPr>
          <p:cNvPr id="471" name="CustomShape 32"/>
          <p:cNvSpPr/>
          <p:nvPr/>
        </p:nvSpPr>
        <p:spPr>
          <a:xfrm>
            <a:off x="2627280" y="506520"/>
            <a:ext cx="2016000" cy="138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it-IT" b="1">
                <a:solidFill>
                  <a:srgbClr val="002060"/>
                </a:solidFill>
                <a:latin typeface="Calibri"/>
                <a:ea typeface="Arial"/>
              </a:rPr>
              <a:t>MEAC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b="1">
                <a:solidFill>
                  <a:srgbClr val="002060"/>
                </a:solidFill>
                <a:latin typeface="Calibri"/>
                <a:ea typeface="Arial"/>
              </a:rPr>
              <a:t>(media mg/L) </a:t>
            </a:r>
            <a:endParaRPr/>
          </a:p>
        </p:txBody>
      </p:sp>
      <p:sp>
        <p:nvSpPr>
          <p:cNvPr id="472" name="CustomShape 33"/>
          <p:cNvSpPr/>
          <p:nvPr/>
        </p:nvSpPr>
        <p:spPr>
          <a:xfrm>
            <a:off x="4475160" y="506520"/>
            <a:ext cx="2041560" cy="138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it-IT" b="1">
                <a:solidFill>
                  <a:srgbClr val="002060"/>
                </a:solidFill>
                <a:latin typeface="Calibri"/>
                <a:ea typeface="Arial"/>
              </a:rPr>
              <a:t>Dose carico EV (mg/kg)</a:t>
            </a:r>
            <a:endParaRPr/>
          </a:p>
        </p:txBody>
      </p:sp>
      <p:sp>
        <p:nvSpPr>
          <p:cNvPr id="473" name="CustomShape 34"/>
          <p:cNvSpPr/>
          <p:nvPr/>
        </p:nvSpPr>
        <p:spPr>
          <a:xfrm>
            <a:off x="6516720" y="506520"/>
            <a:ext cx="1316160" cy="138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 b="1">
                <a:solidFill>
                  <a:srgbClr val="002060"/>
                </a:solidFill>
                <a:latin typeface="Calibri"/>
                <a:ea typeface="Arial"/>
              </a:rPr>
              <a:t>Potenza relativa (morfina=1)</a:t>
            </a:r>
            <a:endParaRPr/>
          </a:p>
        </p:txBody>
      </p:sp>
      <p:sp>
        <p:nvSpPr>
          <p:cNvPr id="474" name="CustomShape 35"/>
          <p:cNvSpPr/>
          <p:nvPr/>
        </p:nvSpPr>
        <p:spPr>
          <a:xfrm>
            <a:off x="1052640" y="1722600"/>
            <a:ext cx="177156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2060"/>
                </a:solidFill>
                <a:latin typeface="Calibri"/>
                <a:ea typeface="Calibri"/>
              </a:rPr>
              <a:t> TRAMADOLO</a:t>
            </a:r>
            <a:endParaRPr/>
          </a:p>
        </p:txBody>
      </p:sp>
      <p:sp>
        <p:nvSpPr>
          <p:cNvPr id="475" name="CustomShape 36"/>
          <p:cNvSpPr/>
          <p:nvPr/>
        </p:nvSpPr>
        <p:spPr>
          <a:xfrm>
            <a:off x="2560680" y="1722600"/>
            <a:ext cx="191448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289</a:t>
            </a:r>
            <a:endParaRPr/>
          </a:p>
        </p:txBody>
      </p:sp>
      <p:sp>
        <p:nvSpPr>
          <p:cNvPr id="476" name="CustomShape 37"/>
          <p:cNvSpPr/>
          <p:nvPr/>
        </p:nvSpPr>
        <p:spPr>
          <a:xfrm>
            <a:off x="4475160" y="1722600"/>
            <a:ext cx="204156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1,4-0,7</a:t>
            </a:r>
            <a:endParaRPr/>
          </a:p>
        </p:txBody>
      </p:sp>
      <p:sp>
        <p:nvSpPr>
          <p:cNvPr id="477" name="CustomShape 38"/>
          <p:cNvSpPr/>
          <p:nvPr/>
        </p:nvSpPr>
        <p:spPr>
          <a:xfrm>
            <a:off x="1052640" y="2266920"/>
            <a:ext cx="168264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2060"/>
                </a:solidFill>
                <a:latin typeface="Calibri"/>
                <a:ea typeface="Calibri"/>
              </a:rPr>
              <a:t>SUFENTANIL</a:t>
            </a:r>
            <a:endParaRPr/>
          </a:p>
        </p:txBody>
      </p:sp>
      <p:sp>
        <p:nvSpPr>
          <p:cNvPr id="478" name="CustomShape 39"/>
          <p:cNvSpPr/>
          <p:nvPr/>
        </p:nvSpPr>
        <p:spPr>
          <a:xfrm>
            <a:off x="2560680" y="2266920"/>
            <a:ext cx="191448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0.04</a:t>
            </a:r>
            <a:endParaRPr/>
          </a:p>
        </p:txBody>
      </p:sp>
      <p:sp>
        <p:nvSpPr>
          <p:cNvPr id="479" name="CustomShape 40"/>
          <p:cNvSpPr/>
          <p:nvPr/>
        </p:nvSpPr>
        <p:spPr>
          <a:xfrm>
            <a:off x="4475160" y="2266920"/>
            <a:ext cx="204156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0,0002</a:t>
            </a:r>
            <a:endParaRPr/>
          </a:p>
        </p:txBody>
      </p:sp>
      <p:sp>
        <p:nvSpPr>
          <p:cNvPr id="480" name="CustomShape 41"/>
          <p:cNvSpPr/>
          <p:nvPr/>
        </p:nvSpPr>
        <p:spPr>
          <a:xfrm>
            <a:off x="1052640" y="2811600"/>
            <a:ext cx="1950840" cy="47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2060"/>
                </a:solidFill>
                <a:latin typeface="Calibri"/>
                <a:ea typeface="Calibri"/>
              </a:rPr>
              <a:t>BUPRENORFINA</a:t>
            </a:r>
            <a:endParaRPr/>
          </a:p>
        </p:txBody>
      </p:sp>
      <p:sp>
        <p:nvSpPr>
          <p:cNvPr id="481" name="CustomShape 42"/>
          <p:cNvSpPr/>
          <p:nvPr/>
        </p:nvSpPr>
        <p:spPr>
          <a:xfrm>
            <a:off x="2560680" y="2811600"/>
            <a:ext cx="1914480" cy="47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0.38</a:t>
            </a:r>
            <a:endParaRPr/>
          </a:p>
        </p:txBody>
      </p:sp>
      <p:sp>
        <p:nvSpPr>
          <p:cNvPr id="482" name="CustomShape 43"/>
          <p:cNvSpPr/>
          <p:nvPr/>
        </p:nvSpPr>
        <p:spPr>
          <a:xfrm>
            <a:off x="4475160" y="2811600"/>
            <a:ext cx="2041560" cy="47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0,004</a:t>
            </a:r>
            <a:endParaRPr/>
          </a:p>
        </p:txBody>
      </p:sp>
      <p:sp>
        <p:nvSpPr>
          <p:cNvPr id="483" name="CustomShape 44"/>
          <p:cNvSpPr/>
          <p:nvPr/>
        </p:nvSpPr>
        <p:spPr>
          <a:xfrm>
            <a:off x="1052640" y="3284640"/>
            <a:ext cx="168264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2060"/>
                </a:solidFill>
                <a:latin typeface="Calibri"/>
                <a:ea typeface="Calibri"/>
              </a:rPr>
              <a:t>FENTANYL</a:t>
            </a:r>
            <a:endParaRPr/>
          </a:p>
        </p:txBody>
      </p:sp>
      <p:sp>
        <p:nvSpPr>
          <p:cNvPr id="484" name="CustomShape 45"/>
          <p:cNvSpPr/>
          <p:nvPr/>
        </p:nvSpPr>
        <p:spPr>
          <a:xfrm>
            <a:off x="2560680" y="3284640"/>
            <a:ext cx="191448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0.63</a:t>
            </a:r>
            <a:endParaRPr/>
          </a:p>
        </p:txBody>
      </p:sp>
      <p:sp>
        <p:nvSpPr>
          <p:cNvPr id="485" name="CustomShape 46"/>
          <p:cNvSpPr/>
          <p:nvPr/>
        </p:nvSpPr>
        <p:spPr>
          <a:xfrm>
            <a:off x="4475160" y="3284640"/>
            <a:ext cx="204156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0,0008</a:t>
            </a:r>
            <a:endParaRPr/>
          </a:p>
        </p:txBody>
      </p:sp>
      <p:sp>
        <p:nvSpPr>
          <p:cNvPr id="486" name="CustomShape 47"/>
          <p:cNvSpPr/>
          <p:nvPr/>
        </p:nvSpPr>
        <p:spPr>
          <a:xfrm>
            <a:off x="1052640" y="3828960"/>
            <a:ext cx="177156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2060"/>
                </a:solidFill>
                <a:latin typeface="Calibri"/>
                <a:ea typeface="Calibri"/>
              </a:rPr>
              <a:t>ALFENTANIL</a:t>
            </a:r>
            <a:endParaRPr/>
          </a:p>
        </p:txBody>
      </p:sp>
      <p:sp>
        <p:nvSpPr>
          <p:cNvPr id="487" name="CustomShape 48"/>
          <p:cNvSpPr/>
          <p:nvPr/>
        </p:nvSpPr>
        <p:spPr>
          <a:xfrm>
            <a:off x="2560680" y="3828960"/>
            <a:ext cx="191448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15</a:t>
            </a:r>
            <a:endParaRPr/>
          </a:p>
        </p:txBody>
      </p:sp>
      <p:sp>
        <p:nvSpPr>
          <p:cNvPr id="488" name="CustomShape 49"/>
          <p:cNvSpPr/>
          <p:nvPr/>
        </p:nvSpPr>
        <p:spPr>
          <a:xfrm>
            <a:off x="4475160" y="3828960"/>
            <a:ext cx="204156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0,03-0,05</a:t>
            </a:r>
            <a:endParaRPr/>
          </a:p>
        </p:txBody>
      </p:sp>
      <p:sp>
        <p:nvSpPr>
          <p:cNvPr id="489" name="CustomShape 50"/>
          <p:cNvSpPr/>
          <p:nvPr/>
        </p:nvSpPr>
        <p:spPr>
          <a:xfrm>
            <a:off x="1052640" y="4373640"/>
            <a:ext cx="135720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2060"/>
                </a:solidFill>
                <a:latin typeface="Calibri"/>
                <a:ea typeface="Calibri"/>
              </a:rPr>
              <a:t>MORFINA</a:t>
            </a:r>
            <a:endParaRPr/>
          </a:p>
        </p:txBody>
      </p:sp>
      <p:sp>
        <p:nvSpPr>
          <p:cNvPr id="490" name="CustomShape 51"/>
          <p:cNvSpPr/>
          <p:nvPr/>
        </p:nvSpPr>
        <p:spPr>
          <a:xfrm>
            <a:off x="2560680" y="4373640"/>
            <a:ext cx="191448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16</a:t>
            </a:r>
            <a:endParaRPr/>
          </a:p>
        </p:txBody>
      </p:sp>
      <p:sp>
        <p:nvSpPr>
          <p:cNvPr id="491" name="CustomShape 52"/>
          <p:cNvSpPr/>
          <p:nvPr/>
        </p:nvSpPr>
        <p:spPr>
          <a:xfrm>
            <a:off x="4475160" y="4373640"/>
            <a:ext cx="2041560" cy="54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1,5-2</a:t>
            </a:r>
            <a:endParaRPr/>
          </a:p>
        </p:txBody>
      </p:sp>
      <p:sp>
        <p:nvSpPr>
          <p:cNvPr id="492" name="CustomShape 53"/>
          <p:cNvSpPr/>
          <p:nvPr/>
        </p:nvSpPr>
        <p:spPr>
          <a:xfrm>
            <a:off x="1052640" y="4917960"/>
            <a:ext cx="135720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002060"/>
                </a:solidFill>
                <a:latin typeface="Calibri"/>
                <a:ea typeface="Calibri"/>
              </a:rPr>
              <a:t>PETIDINA</a:t>
            </a:r>
            <a:endParaRPr/>
          </a:p>
        </p:txBody>
      </p:sp>
      <p:sp>
        <p:nvSpPr>
          <p:cNvPr id="493" name="CustomShape 54"/>
          <p:cNvSpPr/>
          <p:nvPr/>
        </p:nvSpPr>
        <p:spPr>
          <a:xfrm>
            <a:off x="2560680" y="4917960"/>
            <a:ext cx="191448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455</a:t>
            </a:r>
            <a:endParaRPr/>
          </a:p>
        </p:txBody>
      </p:sp>
      <p:sp>
        <p:nvSpPr>
          <p:cNvPr id="494" name="CustomShape 55"/>
          <p:cNvSpPr/>
          <p:nvPr/>
        </p:nvSpPr>
        <p:spPr>
          <a:xfrm>
            <a:off x="4475160" y="4917960"/>
            <a:ext cx="2041560" cy="54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1,5-2</a:t>
            </a:r>
            <a:endParaRPr/>
          </a:p>
        </p:txBody>
      </p:sp>
      <p:sp>
        <p:nvSpPr>
          <p:cNvPr id="495" name="CustomShape 56"/>
          <p:cNvSpPr/>
          <p:nvPr/>
        </p:nvSpPr>
        <p:spPr>
          <a:xfrm>
            <a:off x="1405080" y="5589720"/>
            <a:ext cx="6427800" cy="75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Tabella 1. </a:t>
            </a:r>
            <a:r>
              <a:rPr lang="it-IT" i="1">
                <a:solidFill>
                  <a:srgbClr val="254061"/>
                </a:solidFill>
                <a:latin typeface="Calibri"/>
                <a:ea typeface="Calibri"/>
              </a:rPr>
              <a:t>Minima concentrazione analgesica efficace (MEAC) degli oppioidi, dose carico e potenza relativa (modificata da Lehmann).</a:t>
            </a:r>
            <a:endParaRPr/>
          </a:p>
        </p:txBody>
      </p:sp>
      <p:sp>
        <p:nvSpPr>
          <p:cNvPr id="496" name="Line 57"/>
          <p:cNvSpPr/>
          <p:nvPr/>
        </p:nvSpPr>
        <p:spPr>
          <a:xfrm>
            <a:off x="826920" y="1722600"/>
            <a:ext cx="7345440" cy="0"/>
          </a:xfrm>
          <a:prstGeom prst="line">
            <a:avLst/>
          </a:prstGeom>
          <a:ln w="9360">
            <a:solidFill>
              <a:srgbClr val="4A7EBB"/>
            </a:solidFill>
            <a:miter/>
          </a:ln>
        </p:spPr>
      </p:sp>
      <p:sp>
        <p:nvSpPr>
          <p:cNvPr id="497" name="CustomShape 58"/>
          <p:cNvSpPr/>
          <p:nvPr/>
        </p:nvSpPr>
        <p:spPr>
          <a:xfrm>
            <a:off x="1258920" y="44280"/>
            <a:ext cx="655308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OPPIOIDI – </a:t>
            </a:r>
            <a:r>
              <a:rPr lang="it-IT" sz="2400" i="1">
                <a:solidFill>
                  <a:srgbClr val="C00000"/>
                </a:solidFill>
                <a:latin typeface="Calibri"/>
                <a:ea typeface="Arial"/>
              </a:rPr>
              <a:t>Confronto di MEAC</a:t>
            </a:r>
            <a:endParaRPr/>
          </a:p>
        </p:txBody>
      </p:sp>
      <p:sp>
        <p:nvSpPr>
          <p:cNvPr id="498" name="Line 59"/>
          <p:cNvSpPr/>
          <p:nvPr/>
        </p:nvSpPr>
        <p:spPr>
          <a:xfrm>
            <a:off x="971640" y="62064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395536" y="4869160"/>
            <a:ext cx="8353440" cy="146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 riduzione dei livelli di sodio intracellulare con riduzione della attività </a:t>
            </a:r>
            <a:r>
              <a:rPr lang="it-IT" dirty="0" err="1">
                <a:solidFill>
                  <a:srgbClr val="254061"/>
                </a:solidFill>
                <a:latin typeface="Calibri"/>
                <a:ea typeface="Calibri"/>
              </a:rPr>
              <a:t>Na</a:t>
            </a: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/K- </a:t>
            </a:r>
            <a:r>
              <a:rPr lang="it-IT" dirty="0" err="1">
                <a:solidFill>
                  <a:srgbClr val="254061"/>
                </a:solidFill>
                <a:latin typeface="Calibri"/>
                <a:ea typeface="Calibri"/>
              </a:rPr>
              <a:t>ATPasi</a:t>
            </a: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 </a:t>
            </a:r>
            <a:r>
              <a:rPr lang="it-IT" dirty="0" err="1">
                <a:solidFill>
                  <a:srgbClr val="254061"/>
                </a:solidFill>
                <a:latin typeface="Calibri"/>
                <a:ea typeface="Calibri"/>
              </a:rPr>
              <a:t>dimerizzazione</a:t>
            </a: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 tra recettori oppioidi di tipo diverso con reazioni sinergiche o interferenze di agonisti per un tipo di recettore sui recettori di un altro tipo.</a:t>
            </a:r>
            <a:endParaRPr dirty="0"/>
          </a:p>
        </p:txBody>
      </p:sp>
      <p:sp>
        <p:nvSpPr>
          <p:cNvPr id="504" name="CustomShape 2"/>
          <p:cNvSpPr/>
          <p:nvPr/>
        </p:nvSpPr>
        <p:spPr>
          <a:xfrm>
            <a:off x="1474920" y="44280"/>
            <a:ext cx="604980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Calibri"/>
              </a:rPr>
              <a:t>OPPIOIDI </a:t>
            </a:r>
            <a:r>
              <a:rPr lang="it-IT" sz="2800">
                <a:solidFill>
                  <a:srgbClr val="C00000"/>
                </a:solidFill>
                <a:latin typeface="Calibri"/>
                <a:ea typeface="Calibri"/>
              </a:rPr>
              <a:t>- </a:t>
            </a:r>
            <a:r>
              <a:rPr lang="it-IT" sz="2800" i="1">
                <a:solidFill>
                  <a:srgbClr val="C00000"/>
                </a:solidFill>
                <a:latin typeface="Calibri"/>
                <a:ea typeface="Calibri"/>
              </a:rPr>
              <a:t>TOLLERANZA</a:t>
            </a:r>
            <a:r>
              <a:rPr lang="it-IT" sz="2800">
                <a:solidFill>
                  <a:srgbClr val="C00000"/>
                </a:solidFill>
                <a:latin typeface="Calibri"/>
                <a:ea typeface="Calibri"/>
              </a:rPr>
              <a:t> </a:t>
            </a:r>
            <a:endParaRPr/>
          </a:p>
        </p:txBody>
      </p:sp>
      <p:sp>
        <p:nvSpPr>
          <p:cNvPr id="505" name="CustomShape 3"/>
          <p:cNvSpPr/>
          <p:nvPr/>
        </p:nvSpPr>
        <p:spPr>
          <a:xfrm>
            <a:off x="611280" y="907920"/>
            <a:ext cx="239508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254061"/>
                </a:solidFill>
                <a:latin typeface="Calibri"/>
                <a:ea typeface="Calibri"/>
              </a:rPr>
              <a:t>Meccanismi ipotizzati</a:t>
            </a:r>
            <a:endParaRPr/>
          </a:p>
        </p:txBody>
      </p:sp>
      <p:pic>
        <p:nvPicPr>
          <p:cNvPr id="506" name="Picture 5" descr="pag79"/>
          <p:cNvPicPr/>
          <p:nvPr/>
        </p:nvPicPr>
        <p:blipFill>
          <a:blip r:embed="rId2" cstate="print"/>
          <a:srcRect l="28111" t="8699" r="1771" b="1736"/>
          <a:stretch/>
        </p:blipFill>
        <p:spPr>
          <a:xfrm>
            <a:off x="5076720" y="765000"/>
            <a:ext cx="3795840" cy="3959280"/>
          </a:xfrm>
          <a:prstGeom prst="rect">
            <a:avLst/>
          </a:prstGeom>
          <a:ln>
            <a:noFill/>
          </a:ln>
        </p:spPr>
      </p:pic>
      <p:sp>
        <p:nvSpPr>
          <p:cNvPr id="507" name="CustomShape 4"/>
          <p:cNvSpPr/>
          <p:nvPr/>
        </p:nvSpPr>
        <p:spPr>
          <a:xfrm>
            <a:off x="468360" y="1484280"/>
            <a:ext cx="4608360" cy="33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b="1" u="sng" dirty="0">
                <a:solidFill>
                  <a:srgbClr val="C00000"/>
                </a:solidFill>
                <a:latin typeface="Calibri"/>
                <a:ea typeface="Calibri"/>
              </a:rPr>
              <a:t>A breve termine</a:t>
            </a: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: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riduzione dell’accoppiamento tra il recettore oppioide e la proteina G, con perdita della capacità di scambiare GDP con GTP. </a:t>
            </a:r>
            <a:endParaRPr dirty="0"/>
          </a:p>
          <a:p>
            <a:pPr algn="just">
              <a:lnSpc>
                <a:spcPct val="100000"/>
              </a:lnSpc>
              <a:buFont typeface="Calibri"/>
              <a:buChar char="•"/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it-IT" b="1" u="sng" dirty="0">
                <a:solidFill>
                  <a:srgbClr val="C00000"/>
                </a:solidFill>
                <a:latin typeface="Calibri"/>
                <a:ea typeface="Calibri"/>
              </a:rPr>
              <a:t>A lungo termine</a:t>
            </a: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: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 desensibilizzazione e </a:t>
            </a:r>
            <a:r>
              <a:rPr lang="it-IT" dirty="0" err="1">
                <a:solidFill>
                  <a:srgbClr val="254061"/>
                </a:solidFill>
                <a:latin typeface="Calibri"/>
                <a:ea typeface="Calibri"/>
              </a:rPr>
              <a:t>down-regolazione</a:t>
            </a: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 recettoriale con </a:t>
            </a:r>
            <a:r>
              <a:rPr lang="it-IT" dirty="0" err="1">
                <a:solidFill>
                  <a:srgbClr val="254061"/>
                </a:solidFill>
                <a:latin typeface="Calibri"/>
                <a:ea typeface="Calibri"/>
              </a:rPr>
              <a:t>internalizzazione</a:t>
            </a:r>
            <a:r>
              <a:rPr lang="it-IT" dirty="0">
                <a:solidFill>
                  <a:srgbClr val="254061"/>
                </a:solidFill>
                <a:latin typeface="Calibri"/>
                <a:ea typeface="Calibri"/>
              </a:rPr>
              <a:t> del recettore attivato, conseguente fosforilazione delle anse intracellulari del recettore e riduzione di efficacia dell’agonista oppioide.</a:t>
            </a:r>
            <a:endParaRPr dirty="0"/>
          </a:p>
        </p:txBody>
      </p:sp>
      <p:sp>
        <p:nvSpPr>
          <p:cNvPr id="508" name="Line 5"/>
          <p:cNvSpPr/>
          <p:nvPr/>
        </p:nvSpPr>
        <p:spPr>
          <a:xfrm>
            <a:off x="971640" y="62064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ustomShape 1"/>
          <p:cNvSpPr/>
          <p:nvPr/>
        </p:nvSpPr>
        <p:spPr>
          <a:xfrm>
            <a:off x="900000" y="907920"/>
            <a:ext cx="734400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Necessità di incrementare le dosi necessarie a garantire l’effetto analgesico (uso terapeutico) o euforizzante (abuso)</a:t>
            </a:r>
            <a:endParaRPr/>
          </a:p>
        </p:txBody>
      </p:sp>
      <p:sp>
        <p:nvSpPr>
          <p:cNvPr id="511" name="CustomShape 2"/>
          <p:cNvSpPr/>
          <p:nvPr/>
        </p:nvSpPr>
        <p:spPr>
          <a:xfrm>
            <a:off x="1258920" y="189000"/>
            <a:ext cx="604980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Calibri"/>
              </a:rPr>
              <a:t>OPPIOIDI</a:t>
            </a:r>
            <a:r>
              <a:rPr lang="it-IT" sz="2800">
                <a:solidFill>
                  <a:srgbClr val="C00000"/>
                </a:solidFill>
                <a:latin typeface="Calibri"/>
                <a:ea typeface="Calibri"/>
              </a:rPr>
              <a:t> - </a:t>
            </a:r>
            <a:r>
              <a:rPr lang="it-IT" sz="2800" i="1">
                <a:solidFill>
                  <a:srgbClr val="C00000"/>
                </a:solidFill>
                <a:latin typeface="Calibri"/>
                <a:ea typeface="Calibri"/>
              </a:rPr>
              <a:t>TOLLERANZA</a:t>
            </a:r>
            <a:r>
              <a:rPr lang="it-IT" sz="2800">
                <a:solidFill>
                  <a:srgbClr val="C00000"/>
                </a:solidFill>
                <a:latin typeface="Calibri"/>
                <a:ea typeface="Calibri"/>
              </a:rPr>
              <a:t> </a:t>
            </a:r>
            <a:endParaRPr/>
          </a:p>
        </p:txBody>
      </p:sp>
      <p:sp>
        <p:nvSpPr>
          <p:cNvPr id="512" name="CustomShape 3"/>
          <p:cNvSpPr/>
          <p:nvPr/>
        </p:nvSpPr>
        <p:spPr>
          <a:xfrm>
            <a:off x="1619672" y="1844824"/>
            <a:ext cx="156456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 dirty="0">
                <a:solidFill>
                  <a:srgbClr val="C00000"/>
                </a:solidFill>
                <a:latin typeface="Calibri"/>
                <a:ea typeface="Arial"/>
              </a:rPr>
              <a:t>Conseguenze</a:t>
            </a:r>
            <a:endParaRPr dirty="0"/>
          </a:p>
        </p:txBody>
      </p:sp>
      <p:sp>
        <p:nvSpPr>
          <p:cNvPr id="513" name="Line 4"/>
          <p:cNvSpPr/>
          <p:nvPr/>
        </p:nvSpPr>
        <p:spPr>
          <a:xfrm>
            <a:off x="1542960" y="2708280"/>
            <a:ext cx="0" cy="3168720"/>
          </a:xfrm>
          <a:prstGeom prst="line">
            <a:avLst/>
          </a:prstGeom>
          <a:ln w="28440">
            <a:solidFill>
              <a:srgbClr val="0D0D0D"/>
            </a:solidFill>
            <a:miter/>
          </a:ln>
        </p:spPr>
      </p:sp>
      <p:sp>
        <p:nvSpPr>
          <p:cNvPr id="514" name="Line 5"/>
          <p:cNvSpPr/>
          <p:nvPr/>
        </p:nvSpPr>
        <p:spPr>
          <a:xfrm>
            <a:off x="1542960" y="5877000"/>
            <a:ext cx="5327640" cy="0"/>
          </a:xfrm>
          <a:prstGeom prst="line">
            <a:avLst/>
          </a:prstGeom>
          <a:ln w="28440">
            <a:solidFill>
              <a:srgbClr val="0D0D0D"/>
            </a:solidFill>
            <a:miter/>
          </a:ln>
        </p:spPr>
      </p:sp>
      <p:sp>
        <p:nvSpPr>
          <p:cNvPr id="515" name="CustomShape 6"/>
          <p:cNvSpPr/>
          <p:nvPr/>
        </p:nvSpPr>
        <p:spPr>
          <a:xfrm>
            <a:off x="3851280" y="6237360"/>
            <a:ext cx="68508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C00000"/>
                </a:solidFill>
                <a:latin typeface="Calibri"/>
                <a:ea typeface="Arial"/>
              </a:rPr>
              <a:t>dose</a:t>
            </a:r>
            <a:endParaRPr/>
          </a:p>
        </p:txBody>
      </p:sp>
      <p:sp>
        <p:nvSpPr>
          <p:cNvPr id="516" name="CustomShape 7"/>
          <p:cNvSpPr/>
          <p:nvPr/>
        </p:nvSpPr>
        <p:spPr>
          <a:xfrm>
            <a:off x="6948360" y="4076640"/>
            <a:ext cx="10432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analgesia</a:t>
            </a:r>
            <a:endParaRPr/>
          </a:p>
        </p:txBody>
      </p:sp>
      <p:sp>
        <p:nvSpPr>
          <p:cNvPr id="517" name="CustomShape 8"/>
          <p:cNvSpPr/>
          <p:nvPr/>
        </p:nvSpPr>
        <p:spPr>
          <a:xfrm>
            <a:off x="1542960" y="2919240"/>
            <a:ext cx="5089680" cy="2957760"/>
          </a:xfrm>
          <a:prstGeom prst="rect">
            <a:avLst/>
          </a:prstGeom>
          <a:noFill/>
          <a:ln w="28440">
            <a:solidFill>
              <a:srgbClr val="4F81BD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8" name="CustomShape 9"/>
          <p:cNvSpPr/>
          <p:nvPr/>
        </p:nvSpPr>
        <p:spPr>
          <a:xfrm>
            <a:off x="1542960" y="4005360"/>
            <a:ext cx="5116680" cy="1871640"/>
          </a:xfrm>
          <a:prstGeom prst="rect">
            <a:avLst/>
          </a:prstGeom>
          <a:noFill/>
          <a:ln w="28440">
            <a:solidFill>
              <a:srgbClr val="FF99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CustomShape 10"/>
          <p:cNvSpPr/>
          <p:nvPr/>
        </p:nvSpPr>
        <p:spPr>
          <a:xfrm>
            <a:off x="1542960" y="2565360"/>
            <a:ext cx="5116680" cy="3311640"/>
          </a:xfrm>
          <a:prstGeom prst="rect">
            <a:avLst/>
          </a:prstGeom>
          <a:noFill/>
          <a:ln w="28440">
            <a:solidFill>
              <a:srgbClr val="66CC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0" name="CustomShape 11"/>
          <p:cNvSpPr/>
          <p:nvPr/>
        </p:nvSpPr>
        <p:spPr>
          <a:xfrm>
            <a:off x="6948360" y="2421000"/>
            <a:ext cx="6562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stipsi</a:t>
            </a:r>
            <a:endParaRPr/>
          </a:p>
        </p:txBody>
      </p:sp>
      <p:sp>
        <p:nvSpPr>
          <p:cNvPr id="521" name="CustomShape 12"/>
          <p:cNvSpPr/>
          <p:nvPr/>
        </p:nvSpPr>
        <p:spPr>
          <a:xfrm>
            <a:off x="6948360" y="2781360"/>
            <a:ext cx="194472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depressione respiratoria</a:t>
            </a:r>
            <a:endParaRPr/>
          </a:p>
        </p:txBody>
      </p:sp>
      <p:sp>
        <p:nvSpPr>
          <p:cNvPr id="522" name="CustomShape 13"/>
          <p:cNvSpPr/>
          <p:nvPr/>
        </p:nvSpPr>
        <p:spPr>
          <a:xfrm>
            <a:off x="6948360" y="2060640"/>
            <a:ext cx="6775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miosi</a:t>
            </a:r>
            <a:endParaRPr/>
          </a:p>
        </p:txBody>
      </p:sp>
      <p:sp>
        <p:nvSpPr>
          <p:cNvPr id="523" name="CustomShape 14"/>
          <p:cNvSpPr/>
          <p:nvPr/>
        </p:nvSpPr>
        <p:spPr>
          <a:xfrm>
            <a:off x="179280" y="4005360"/>
            <a:ext cx="88020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C00000"/>
                </a:solidFill>
                <a:latin typeface="Calibri"/>
                <a:ea typeface="Arial"/>
              </a:rPr>
              <a:t>effetto</a:t>
            </a:r>
            <a:endParaRPr/>
          </a:p>
        </p:txBody>
      </p:sp>
      <p:sp>
        <p:nvSpPr>
          <p:cNvPr id="524" name="Line 15"/>
          <p:cNvSpPr/>
          <p:nvPr/>
        </p:nvSpPr>
        <p:spPr>
          <a:xfrm>
            <a:off x="1619280" y="6093000"/>
            <a:ext cx="4824360" cy="0"/>
          </a:xfrm>
          <a:prstGeom prst="line">
            <a:avLst/>
          </a:prstGeom>
          <a:ln w="9360">
            <a:solidFill>
              <a:srgbClr val="C00000"/>
            </a:solidFill>
            <a:miter/>
            <a:tailEnd type="triangle" w="med" len="med"/>
          </a:ln>
        </p:spPr>
      </p:sp>
      <p:sp>
        <p:nvSpPr>
          <p:cNvPr id="525" name="Line 16"/>
          <p:cNvSpPr/>
          <p:nvPr/>
        </p:nvSpPr>
        <p:spPr>
          <a:xfrm flipV="1">
            <a:off x="1258920" y="2852640"/>
            <a:ext cx="0" cy="2952720"/>
          </a:xfrm>
          <a:prstGeom prst="line">
            <a:avLst/>
          </a:prstGeom>
          <a:ln w="9360">
            <a:solidFill>
              <a:srgbClr val="C00000"/>
            </a:solidFill>
            <a:miter/>
            <a:tailEnd type="triangle" w="med" len="med"/>
          </a:ln>
        </p:spPr>
      </p:sp>
      <p:sp>
        <p:nvSpPr>
          <p:cNvPr id="526" name="CustomShape 17"/>
          <p:cNvSpPr/>
          <p:nvPr/>
        </p:nvSpPr>
        <p:spPr>
          <a:xfrm>
            <a:off x="1619672" y="2204864"/>
            <a:ext cx="5040360" cy="3672000"/>
          </a:xfrm>
          <a:prstGeom prst="rect">
            <a:avLst/>
          </a:prstGeom>
          <a:noFill/>
          <a:ln w="28440">
            <a:solidFill>
              <a:srgbClr val="00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7" name="CustomShape 18"/>
          <p:cNvSpPr/>
          <p:nvPr/>
        </p:nvSpPr>
        <p:spPr>
          <a:xfrm>
            <a:off x="6948360" y="4476600"/>
            <a:ext cx="84060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15968"/>
                </a:solidFill>
                <a:latin typeface="Calibri"/>
                <a:ea typeface="Calibri"/>
              </a:rPr>
              <a:t>euforia</a:t>
            </a:r>
            <a:endParaRPr/>
          </a:p>
        </p:txBody>
      </p:sp>
      <p:sp>
        <p:nvSpPr>
          <p:cNvPr id="528" name="CustomShape 19"/>
          <p:cNvSpPr/>
          <p:nvPr/>
        </p:nvSpPr>
        <p:spPr>
          <a:xfrm>
            <a:off x="1547640" y="4241880"/>
            <a:ext cx="5065920" cy="1635120"/>
          </a:xfrm>
          <a:prstGeom prst="rect">
            <a:avLst/>
          </a:prstGeom>
          <a:noFill/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Line 20"/>
          <p:cNvSpPr/>
          <p:nvPr/>
        </p:nvSpPr>
        <p:spPr>
          <a:xfrm>
            <a:off x="971640" y="69228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CustomShape 1"/>
          <p:cNvSpPr/>
          <p:nvPr/>
        </p:nvSpPr>
        <p:spPr>
          <a:xfrm>
            <a:off x="930240" y="1052640"/>
            <a:ext cx="6985080" cy="3671640"/>
          </a:xfrm>
          <a:prstGeom prst="roundRect">
            <a:avLst>
              <a:gd name="adj" fmla="val 3600"/>
            </a:avLst>
          </a:prstGeom>
          <a:solidFill>
            <a:srgbClr val="8064A2"/>
          </a:solidFill>
          <a:ln w="25560">
            <a:solidFill>
              <a:srgbClr val="E46C0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2" name="CustomShape 2"/>
          <p:cNvSpPr/>
          <p:nvPr/>
        </p:nvSpPr>
        <p:spPr>
          <a:xfrm>
            <a:off x="1763640" y="0"/>
            <a:ext cx="540072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C00000"/>
                </a:solidFill>
                <a:latin typeface="Calibri"/>
              </a:rPr>
              <a:t>OPPIOIDI - OVERDOSE</a:t>
            </a:r>
            <a:endParaRPr/>
          </a:p>
        </p:txBody>
      </p:sp>
      <p:sp>
        <p:nvSpPr>
          <p:cNvPr id="533" name="CustomShape 3"/>
          <p:cNvSpPr/>
          <p:nvPr/>
        </p:nvSpPr>
        <p:spPr>
          <a:xfrm>
            <a:off x="395280" y="666720"/>
            <a:ext cx="21344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8064A2"/>
                </a:solidFill>
                <a:latin typeface="Calibri"/>
              </a:rPr>
              <a:t>SINTOMATOLOGIA</a:t>
            </a:r>
            <a:endParaRPr/>
          </a:p>
        </p:txBody>
      </p:sp>
      <p:sp>
        <p:nvSpPr>
          <p:cNvPr id="534" name="CustomShape 4"/>
          <p:cNvSpPr/>
          <p:nvPr/>
        </p:nvSpPr>
        <p:spPr>
          <a:xfrm>
            <a:off x="2340000" y="5516640"/>
            <a:ext cx="6732720" cy="122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C00000"/>
                </a:solidFill>
                <a:latin typeface="Calibri"/>
              </a:rPr>
              <a:t>ANTAGONISTI OPPIACEI</a:t>
            </a:r>
            <a:r>
              <a:rPr lang="it-IT" b="1">
                <a:solidFill>
                  <a:srgbClr val="C00000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it-IT" b="1">
                <a:solidFill>
                  <a:srgbClr val="C00000"/>
                </a:solidFill>
                <a:latin typeface="Calibri"/>
              </a:rPr>
              <a:t>mantenimento pervietà vie aeree (ventilazione assistita, ossigeno) </a:t>
            </a:r>
            <a:endParaRPr/>
          </a:p>
          <a:p>
            <a:pPr>
              <a:lnSpc>
                <a:spcPct val="100000"/>
              </a:lnSpc>
            </a:pPr>
            <a:r>
              <a:rPr lang="it-IT" b="1">
                <a:solidFill>
                  <a:srgbClr val="C00000"/>
                </a:solidFill>
                <a:latin typeface="Calibri"/>
              </a:rPr>
              <a:t>mantenimento circolo </a:t>
            </a:r>
            <a:endParaRPr/>
          </a:p>
          <a:p>
            <a:pPr>
              <a:lnSpc>
                <a:spcPct val="100000"/>
              </a:lnSpc>
            </a:pPr>
            <a:r>
              <a:rPr lang="it-IT" b="1">
                <a:solidFill>
                  <a:srgbClr val="C00000"/>
                </a:solidFill>
                <a:latin typeface="Calibri"/>
              </a:rPr>
              <a:t>trattamento convulsioni</a:t>
            </a:r>
            <a:endParaRPr/>
          </a:p>
        </p:txBody>
      </p:sp>
      <p:sp>
        <p:nvSpPr>
          <p:cNvPr id="535" name="CustomShape 5"/>
          <p:cNvSpPr/>
          <p:nvPr/>
        </p:nvSpPr>
        <p:spPr>
          <a:xfrm>
            <a:off x="787320" y="1052640"/>
            <a:ext cx="6912000" cy="366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FFFFFF"/>
                </a:solidFill>
                <a:latin typeface="Calibri"/>
                <a:ea typeface="Arial"/>
              </a:rPr>
              <a:t>Pupille</a:t>
            </a: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miosi con pupille areattive allo </a:t>
            </a:r>
            <a:endParaRPr/>
          </a:p>
          <a:p>
            <a:pPr lvl="1">
              <a:lnSpc>
                <a:spcPct val="100000"/>
              </a:lnSpc>
            </a:pP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	stimolo luminoso </a:t>
            </a:r>
            <a:endParaRPr/>
          </a:p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FFFFFF"/>
                </a:solidFill>
                <a:latin typeface="Calibri"/>
                <a:ea typeface="Arial"/>
              </a:rPr>
              <a:t>Respirazione </a:t>
            </a: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superficiale con 2/3 atti </a:t>
            </a:r>
            <a:endParaRPr/>
          </a:p>
          <a:p>
            <a:pPr lvl="1">
              <a:lnSpc>
                <a:spcPct val="100000"/>
              </a:lnSpc>
            </a:pP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	respiratori /min</a:t>
            </a:r>
            <a:endParaRPr/>
          </a:p>
          <a:p>
            <a:pPr lvl="1">
              <a:lnSpc>
                <a:spcPct val="100000"/>
              </a:lnSpc>
            </a:pP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	</a:t>
            </a:r>
            <a:endParaRPr/>
          </a:p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FFFFFF"/>
                </a:solidFill>
                <a:latin typeface="Calibri"/>
                <a:ea typeface="Arial"/>
              </a:rPr>
              <a:t>Temperatura corporea</a:t>
            </a: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ipotermia</a:t>
            </a:r>
            <a:endParaRPr/>
          </a:p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FFFFFF"/>
                </a:solidFill>
                <a:latin typeface="Calibri"/>
                <a:ea typeface="Arial"/>
              </a:rPr>
              <a:t>Riflessi osteo-tendinei</a:t>
            </a: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ridotti o assenti</a:t>
            </a:r>
            <a:endParaRPr/>
          </a:p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FFFFFF"/>
                </a:solidFill>
                <a:latin typeface="Calibri"/>
                <a:ea typeface="Arial"/>
              </a:rPr>
              <a:t>Muscoli</a:t>
            </a: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rabdomiolisi</a:t>
            </a:r>
            <a:endParaRPr/>
          </a:p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FFFFFF"/>
                </a:solidFill>
                <a:latin typeface="Calibri"/>
                <a:ea typeface="Arial"/>
              </a:rPr>
              <a:t>Cute	</a:t>
            </a: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cianosi</a:t>
            </a:r>
            <a:endParaRPr/>
          </a:p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FFFFFF"/>
                </a:solidFill>
                <a:latin typeface="Calibri"/>
                <a:ea typeface="Arial"/>
              </a:rPr>
              <a:t>Sistema cardiovascolare</a:t>
            </a: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bradicardia/ipotensione grave</a:t>
            </a:r>
            <a:endParaRPr/>
          </a:p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FFFFFF"/>
                </a:solidFill>
                <a:latin typeface="Calibri"/>
                <a:ea typeface="Arial"/>
              </a:rPr>
              <a:t>Sistema nervoso centrale</a:t>
            </a: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grave depressione respiratoria </a:t>
            </a:r>
            <a:endParaRPr/>
          </a:p>
          <a:p>
            <a:pPr lvl="1">
              <a:lnSpc>
                <a:spcPct val="100000"/>
              </a:lnSpc>
            </a:pP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	assenza di risposta agli stimoli </a:t>
            </a:r>
            <a:endParaRPr/>
          </a:p>
          <a:p>
            <a:pPr lvl="1">
              <a:lnSpc>
                <a:spcPct val="100000"/>
              </a:lnSpc>
            </a:pPr>
            <a:r>
              <a:rPr lang="it-IT" strike="noStrike">
                <a:solidFill>
                  <a:srgbClr val="FFFFFF"/>
                </a:solidFill>
                <a:latin typeface="Calibri"/>
                <a:ea typeface="Arial"/>
              </a:rPr>
              <a:t>				esterni; anossia cerebrale </a:t>
            </a:r>
            <a:endParaRPr/>
          </a:p>
        </p:txBody>
      </p:sp>
      <p:sp>
        <p:nvSpPr>
          <p:cNvPr id="536" name="CustomShape 6"/>
          <p:cNvSpPr/>
          <p:nvPr/>
        </p:nvSpPr>
        <p:spPr>
          <a:xfrm>
            <a:off x="395280" y="4836960"/>
            <a:ext cx="15415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E46C0A"/>
                </a:solidFill>
                <a:latin typeface="Calibri"/>
              </a:rPr>
              <a:t>EVOLUZIONE</a:t>
            </a:r>
            <a:endParaRPr/>
          </a:p>
        </p:txBody>
      </p:sp>
      <p:sp>
        <p:nvSpPr>
          <p:cNvPr id="537" name="CustomShape 7"/>
          <p:cNvSpPr/>
          <p:nvPr/>
        </p:nvSpPr>
        <p:spPr>
          <a:xfrm>
            <a:off x="1908000" y="4869000"/>
            <a:ext cx="640908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E46C0A"/>
                </a:solidFill>
                <a:latin typeface="Calibri"/>
                <a:ea typeface="Arial"/>
              </a:rPr>
              <a:t>INSUFFICIENZA CARDIORESPIRATORIA ACUTA </a:t>
            </a:r>
            <a:endParaRPr/>
          </a:p>
          <a:p>
            <a:pPr lvl="1">
              <a:lnSpc>
                <a:spcPct val="100000"/>
              </a:lnSpc>
            </a:pPr>
            <a:r>
              <a:rPr lang="it-IT" b="1" strike="noStrike">
                <a:solidFill>
                  <a:srgbClr val="E46C0A"/>
                </a:solidFill>
                <a:latin typeface="Calibri"/>
                <a:ea typeface="Arial"/>
              </a:rPr>
              <a:t>COMA - MORTE</a:t>
            </a:r>
            <a:endParaRPr/>
          </a:p>
        </p:txBody>
      </p:sp>
      <p:sp>
        <p:nvSpPr>
          <p:cNvPr id="538" name="CustomShape 8"/>
          <p:cNvSpPr/>
          <p:nvPr/>
        </p:nvSpPr>
        <p:spPr>
          <a:xfrm>
            <a:off x="395280" y="5492880"/>
            <a:ext cx="144612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C00000"/>
                </a:solidFill>
                <a:latin typeface="Calibri"/>
              </a:rPr>
              <a:t>TERAPIA</a:t>
            </a:r>
            <a:endParaRPr/>
          </a:p>
        </p:txBody>
      </p:sp>
      <p:sp>
        <p:nvSpPr>
          <p:cNvPr id="539" name="Line 9"/>
          <p:cNvSpPr/>
          <p:nvPr/>
        </p:nvSpPr>
        <p:spPr>
          <a:xfrm>
            <a:off x="1042920" y="62064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CustomShape 1"/>
          <p:cNvSpPr/>
          <p:nvPr/>
        </p:nvSpPr>
        <p:spPr>
          <a:xfrm>
            <a:off x="0" y="260280"/>
            <a:ext cx="274320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376092"/>
                </a:solidFill>
                <a:latin typeface="Calibri"/>
              </a:rPr>
              <a:t>NALOXONE</a:t>
            </a:r>
            <a:endParaRPr/>
          </a:p>
        </p:txBody>
      </p:sp>
      <p:sp>
        <p:nvSpPr>
          <p:cNvPr id="542" name="CustomShape 2"/>
          <p:cNvSpPr/>
          <p:nvPr/>
        </p:nvSpPr>
        <p:spPr>
          <a:xfrm>
            <a:off x="4439880" y="333360"/>
            <a:ext cx="194868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376092"/>
                </a:solidFill>
                <a:latin typeface="Calibri"/>
                <a:ea typeface="Calibri"/>
              </a:rPr>
              <a:t>Antagonista puro</a:t>
            </a:r>
            <a:endParaRPr/>
          </a:p>
        </p:txBody>
      </p:sp>
      <p:sp>
        <p:nvSpPr>
          <p:cNvPr id="543" name="CustomShape 3"/>
          <p:cNvSpPr/>
          <p:nvPr/>
        </p:nvSpPr>
        <p:spPr>
          <a:xfrm>
            <a:off x="2484360" y="333360"/>
            <a:ext cx="119736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>
                <a:solidFill>
                  <a:srgbClr val="376092"/>
                </a:solidFill>
                <a:latin typeface="Calibri"/>
                <a:ea typeface="Calibri"/>
              </a:rPr>
              <a:t>(Narcan®)</a:t>
            </a:r>
            <a:endParaRPr/>
          </a:p>
        </p:txBody>
      </p:sp>
      <p:sp>
        <p:nvSpPr>
          <p:cNvPr id="544" name="CustomShape 4"/>
          <p:cNvSpPr/>
          <p:nvPr/>
        </p:nvSpPr>
        <p:spPr>
          <a:xfrm>
            <a:off x="468360" y="3860640"/>
            <a:ext cx="8207280" cy="216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Diagnosi e trattamento della overdose da oppioidi.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TOSSICITA’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Ipotensione, ipertensione, aritmie cardiache. Edema polmonare. Sintomi da astinenza da oppioidi</a:t>
            </a:r>
            <a:endParaRPr/>
          </a:p>
        </p:txBody>
      </p:sp>
      <p:sp>
        <p:nvSpPr>
          <p:cNvPr id="545" name="CustomShape 5"/>
          <p:cNvSpPr/>
          <p:nvPr/>
        </p:nvSpPr>
        <p:spPr>
          <a:xfrm>
            <a:off x="468360" y="1268280"/>
            <a:ext cx="8280360" cy="235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15968"/>
                </a:solidFill>
                <a:latin typeface="Calibri"/>
                <a:ea typeface="Calibri"/>
              </a:rPr>
              <a:t>FARMACOCINETICA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Somministrazione: </a:t>
            </a:r>
            <a:r>
              <a:rPr lang="it-IT" sz="2000" b="1">
                <a:solidFill>
                  <a:srgbClr val="C00000"/>
                </a:solidFill>
                <a:latin typeface="Calibri"/>
                <a:ea typeface="Calibri"/>
              </a:rPr>
              <a:t>EV:</a:t>
            </a: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 0.4-2 mg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ripetere ad intervalli di 2-3 min fino ad un max di 10 mg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Assorbimento: Bio orale: bassa      	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Distribuzione:  Emivita plasmatica: 	 30-80 min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Metabolismo:  Epatico: ampio     Glicuronazione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sz="2000">
                <a:solidFill>
                  <a:srgbClr val="215968"/>
                </a:solidFill>
                <a:latin typeface="Calibri"/>
                <a:ea typeface="Calibri"/>
              </a:rPr>
              <a:t>Eliminazione:  Renale: glicuronidi      	</a:t>
            </a:r>
            <a:endParaRPr/>
          </a:p>
        </p:txBody>
      </p:sp>
      <p:pic>
        <p:nvPicPr>
          <p:cNvPr id="546" name="Picture 4" descr="http://www.hospira.com/Images/NALOXONE_HYDROCHLORIDE_32-73349_1.jpg"/>
          <p:cNvPicPr/>
          <p:nvPr/>
        </p:nvPicPr>
        <p:blipFill>
          <a:blip r:embed="rId2" cstate="print"/>
          <a:stretch/>
        </p:blipFill>
        <p:spPr>
          <a:xfrm>
            <a:off x="6372360" y="189000"/>
            <a:ext cx="2396880" cy="239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CustomShape 1"/>
          <p:cNvSpPr/>
          <p:nvPr/>
        </p:nvSpPr>
        <p:spPr>
          <a:xfrm>
            <a:off x="2124000" y="260280"/>
            <a:ext cx="417672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376092"/>
                </a:solidFill>
                <a:latin typeface="Calibri"/>
                <a:ea typeface="Calibri"/>
              </a:rPr>
              <a:t>(Antaxone®, Nalorex®, 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000">
                <a:solidFill>
                  <a:srgbClr val="376092"/>
                </a:solidFill>
                <a:latin typeface="Calibri"/>
                <a:ea typeface="Calibri"/>
              </a:rPr>
              <a:t>Narcoral ®)</a:t>
            </a:r>
            <a:endParaRPr/>
          </a:p>
        </p:txBody>
      </p:sp>
      <p:sp>
        <p:nvSpPr>
          <p:cNvPr id="549" name="CustomShape 2"/>
          <p:cNvSpPr/>
          <p:nvPr/>
        </p:nvSpPr>
        <p:spPr>
          <a:xfrm>
            <a:off x="324000" y="3068640"/>
            <a:ext cx="8496000" cy="143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54061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Trattamento della tossicodipendenza da oppioidi. Trattamento della dipendenza da alcool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54061"/>
                </a:solidFill>
                <a:latin typeface="Calibri"/>
                <a:ea typeface="Calibri"/>
              </a:rPr>
              <a:t>TOSSICITA’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Nausea, vomito, dolori addominali. Costipazione. Ansietà, nervosismo, irritabilità.</a:t>
            </a:r>
            <a:endParaRPr/>
          </a:p>
        </p:txBody>
      </p:sp>
      <p:sp>
        <p:nvSpPr>
          <p:cNvPr id="550" name="CustomShape 3"/>
          <p:cNvSpPr/>
          <p:nvPr/>
        </p:nvSpPr>
        <p:spPr>
          <a:xfrm>
            <a:off x="324000" y="981000"/>
            <a:ext cx="8713800" cy="204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54061"/>
                </a:solidFill>
                <a:latin typeface="Calibri"/>
                <a:ea typeface="Calibri"/>
              </a:rPr>
              <a:t>FARMACOCINETICA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Somministrazione:	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 b="1">
                <a:solidFill>
                  <a:srgbClr val="C00000"/>
                </a:solidFill>
                <a:latin typeface="Calibri"/>
                <a:ea typeface="Calibri"/>
              </a:rPr>
              <a:t>Orale:</a:t>
            </a: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 50 mg/die 100 mg a gg alterni 	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Assorbimento: 	Bio orale: 40%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Distribuzione: 	Legame proteico: 21% Emivita: 4 h 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Metabolismo 	Epatico: ampio    Coniugazione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Eliminazione: 	Renale: 60% coniugato. Fecale: 3%     	</a:t>
            </a:r>
            <a:endParaRPr/>
          </a:p>
        </p:txBody>
      </p:sp>
      <p:pic>
        <p:nvPicPr>
          <p:cNvPr id="551" name="Picture 4" descr="http://leczyc.pl/wp-content/uploads/2013/01/Naltrexon.jpg"/>
          <p:cNvPicPr/>
          <p:nvPr/>
        </p:nvPicPr>
        <p:blipFill>
          <a:blip r:embed="rId2" cstate="print"/>
          <a:stretch/>
        </p:blipFill>
        <p:spPr>
          <a:xfrm>
            <a:off x="5003640" y="907920"/>
            <a:ext cx="2000520" cy="1209960"/>
          </a:xfrm>
          <a:prstGeom prst="rect">
            <a:avLst/>
          </a:prstGeom>
          <a:ln>
            <a:noFill/>
          </a:ln>
        </p:spPr>
      </p:pic>
      <p:pic>
        <p:nvPicPr>
          <p:cNvPr id="552" name="Picture 8" descr="http://leczyc.pl/wp-content/uploads/2013/01/vivitrol.jpg"/>
          <p:cNvPicPr/>
          <p:nvPr/>
        </p:nvPicPr>
        <p:blipFill>
          <a:blip r:embed="rId3" cstate="print"/>
          <a:stretch/>
        </p:blipFill>
        <p:spPr>
          <a:xfrm>
            <a:off x="6588000" y="189000"/>
            <a:ext cx="2009880" cy="1055520"/>
          </a:xfrm>
          <a:prstGeom prst="rect">
            <a:avLst/>
          </a:prstGeom>
          <a:ln>
            <a:noFill/>
          </a:ln>
        </p:spPr>
      </p:pic>
      <p:sp>
        <p:nvSpPr>
          <p:cNvPr id="553" name="CustomShape 4"/>
          <p:cNvSpPr/>
          <p:nvPr/>
        </p:nvSpPr>
        <p:spPr>
          <a:xfrm>
            <a:off x="108000" y="189000"/>
            <a:ext cx="2743200" cy="58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3200" b="1">
                <a:solidFill>
                  <a:srgbClr val="376092"/>
                </a:solidFill>
                <a:latin typeface="Calibri"/>
              </a:rPr>
              <a:t>NALTREXONE</a:t>
            </a:r>
            <a:endParaRPr/>
          </a:p>
        </p:txBody>
      </p:sp>
      <p:sp>
        <p:nvSpPr>
          <p:cNvPr id="554" name="CustomShape 5"/>
          <p:cNvSpPr/>
          <p:nvPr/>
        </p:nvSpPr>
        <p:spPr>
          <a:xfrm>
            <a:off x="324000" y="4653000"/>
            <a:ext cx="8280360" cy="76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376092"/>
                </a:solidFill>
                <a:latin typeface="Calibri"/>
                <a:ea typeface="Calibri"/>
              </a:rPr>
              <a:t>METILNALTREXONE BROMURO        </a:t>
            </a:r>
            <a:r>
              <a:rPr lang="it-IT" sz="2000">
                <a:solidFill>
                  <a:srgbClr val="376092"/>
                </a:solidFill>
                <a:latin typeface="Calibri"/>
                <a:ea typeface="Calibri"/>
              </a:rPr>
              <a:t>(Relistor®)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555" name="Picture 15" descr="http://images.ddccdn.com/pro/images/efdd5e38-d2d1-4105-9ea0-49a3c0ec2d67/relistor-60.jpg"/>
          <p:cNvPicPr/>
          <p:nvPr/>
        </p:nvPicPr>
        <p:blipFill>
          <a:blip r:embed="rId4" cstate="print"/>
          <a:stretch/>
        </p:blipFill>
        <p:spPr>
          <a:xfrm>
            <a:off x="6300720" y="4724280"/>
            <a:ext cx="2338560" cy="885960"/>
          </a:xfrm>
          <a:prstGeom prst="rect">
            <a:avLst/>
          </a:prstGeom>
          <a:ln>
            <a:noFill/>
          </a:ln>
        </p:spPr>
      </p:pic>
      <p:sp>
        <p:nvSpPr>
          <p:cNvPr id="556" name="CustomShape 6"/>
          <p:cNvSpPr/>
          <p:nvPr/>
        </p:nvSpPr>
        <p:spPr>
          <a:xfrm>
            <a:off x="324000" y="5732640"/>
            <a:ext cx="8496000" cy="94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u="sng">
                <a:solidFill>
                  <a:srgbClr val="254061"/>
                </a:solidFill>
                <a:latin typeface="Calibri"/>
                <a:ea typeface="Calibri"/>
              </a:rPr>
              <a:t>INDICAZIONI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Trattamento della costipazione in soggetti che assumono oppioidi , quando la risposta ai lassativi è insufficiente..</a:t>
            </a:r>
            <a:endParaRPr/>
          </a:p>
        </p:txBody>
      </p:sp>
      <p:sp>
        <p:nvSpPr>
          <p:cNvPr id="557" name="CustomShape 7"/>
          <p:cNvSpPr/>
          <p:nvPr/>
        </p:nvSpPr>
        <p:spPr>
          <a:xfrm>
            <a:off x="395280" y="5084640"/>
            <a:ext cx="563220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Ridotta capacità di attraversamento BEE. Effetto periferico. </a:t>
            </a:r>
            <a:endParaRPr/>
          </a:p>
          <a:p>
            <a:pPr>
              <a:lnSpc>
                <a:spcPct val="100000"/>
              </a:lnSpc>
            </a:pPr>
            <a:r>
              <a:rPr lang="it-IT">
                <a:solidFill>
                  <a:srgbClr val="254061"/>
                </a:solidFill>
                <a:latin typeface="Calibri"/>
                <a:ea typeface="Calibri"/>
              </a:rPr>
              <a:t>Somministrazione sottocutanea</a:t>
            </a:r>
            <a:endParaRPr/>
          </a:p>
        </p:txBody>
      </p:sp>
      <p:pic>
        <p:nvPicPr>
          <p:cNvPr id="558" name="Picture 6" descr="http://www.refindyourway.com/userfiles/image/Naltrexone%20Hydrochloride%20Tablets.jpg"/>
          <p:cNvPicPr/>
          <p:nvPr/>
        </p:nvPicPr>
        <p:blipFill>
          <a:blip r:embed="rId5" cstate="print"/>
          <a:stretch/>
        </p:blipFill>
        <p:spPr>
          <a:xfrm>
            <a:off x="6588000" y="1125360"/>
            <a:ext cx="1543320" cy="110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468360" y="981000"/>
            <a:ext cx="2735280" cy="277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sz="1600">
                <a:solidFill>
                  <a:srgbClr val="254061"/>
                </a:solidFill>
                <a:latin typeface="Calibri"/>
                <a:ea typeface="Calibri"/>
              </a:rPr>
              <a:t>La prolungata assunzione di oppioidi esogeni comporta il deficit di secrezione degli oppioidi endogeni </a:t>
            </a: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254061"/>
                </a:solidFill>
                <a:latin typeface="Calibri"/>
                <a:ea typeface="Calibri"/>
              </a:rPr>
              <a:t>incapacità al controllo della sintomatologia prodotta dal release di catecolamine nel coeruleus e nella sostanza grigia periacqueduttale.</a:t>
            </a:r>
            <a:endParaRPr/>
          </a:p>
        </p:txBody>
      </p:sp>
      <p:sp>
        <p:nvSpPr>
          <p:cNvPr id="561" name="CustomShape 2"/>
          <p:cNvSpPr/>
          <p:nvPr/>
        </p:nvSpPr>
        <p:spPr>
          <a:xfrm>
            <a:off x="1258920" y="189000"/>
            <a:ext cx="604980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Calibri"/>
              </a:rPr>
              <a:t>OPPIOIDI </a:t>
            </a:r>
            <a:r>
              <a:rPr lang="it-IT" sz="2800">
                <a:solidFill>
                  <a:srgbClr val="C00000"/>
                </a:solidFill>
                <a:latin typeface="Calibri"/>
                <a:ea typeface="Calibri"/>
              </a:rPr>
              <a:t>- </a:t>
            </a:r>
            <a:r>
              <a:rPr lang="it-IT" sz="2800" i="1">
                <a:solidFill>
                  <a:srgbClr val="C00000"/>
                </a:solidFill>
                <a:latin typeface="Calibri"/>
                <a:ea typeface="Calibri"/>
              </a:rPr>
              <a:t>DIPENDENZA</a:t>
            </a:r>
            <a:endParaRPr/>
          </a:p>
        </p:txBody>
      </p:sp>
      <p:sp>
        <p:nvSpPr>
          <p:cNvPr id="562" name="CustomShape 3"/>
          <p:cNvSpPr/>
          <p:nvPr/>
        </p:nvSpPr>
        <p:spPr>
          <a:xfrm>
            <a:off x="4427640" y="981000"/>
            <a:ext cx="278388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C00000"/>
                </a:solidFill>
                <a:latin typeface="Calibri"/>
                <a:ea typeface="Calibri"/>
              </a:rPr>
              <a:t>MECCANISMI IPOTIZZATI</a:t>
            </a:r>
            <a:endParaRPr/>
          </a:p>
        </p:txBody>
      </p:sp>
      <p:sp>
        <p:nvSpPr>
          <p:cNvPr id="563" name="Line 4"/>
          <p:cNvSpPr/>
          <p:nvPr/>
        </p:nvSpPr>
        <p:spPr>
          <a:xfrm>
            <a:off x="971640" y="765000"/>
            <a:ext cx="731340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pic>
        <p:nvPicPr>
          <p:cNvPr id="564" name="Picture 14"/>
          <p:cNvPicPr/>
          <p:nvPr/>
        </p:nvPicPr>
        <p:blipFill>
          <a:blip r:embed="rId2" cstate="print"/>
          <a:stretch/>
        </p:blipFill>
        <p:spPr>
          <a:xfrm>
            <a:off x="3276720" y="1657440"/>
            <a:ext cx="5581440" cy="3643200"/>
          </a:xfrm>
          <a:prstGeom prst="rect">
            <a:avLst/>
          </a:prstGeom>
          <a:ln>
            <a:noFill/>
          </a:ln>
        </p:spPr>
      </p:pic>
      <p:sp>
        <p:nvSpPr>
          <p:cNvPr id="565" name="CustomShape 5"/>
          <p:cNvSpPr/>
          <p:nvPr/>
        </p:nvSpPr>
        <p:spPr>
          <a:xfrm>
            <a:off x="395280" y="3844800"/>
            <a:ext cx="2808360" cy="179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it-IT" sz="1600">
                <a:solidFill>
                  <a:srgbClr val="254061"/>
                </a:solidFill>
                <a:latin typeface="Calibri"/>
                <a:ea typeface="Arial"/>
              </a:rPr>
              <a:t> L’iperattività dei neuroni NAergici nel coeruleus sembra connessa con alterazioni del sistema NMDA: l’astinenza precipitata dal naloxone è bloccata dagli antagonisti dei recettori NMDA.</a:t>
            </a:r>
            <a:endParaRPr/>
          </a:p>
        </p:txBody>
      </p:sp>
      <p:sp>
        <p:nvSpPr>
          <p:cNvPr id="566" name="CustomShape 6"/>
          <p:cNvSpPr/>
          <p:nvPr/>
        </p:nvSpPr>
        <p:spPr>
          <a:xfrm>
            <a:off x="395280" y="5516640"/>
            <a:ext cx="8497800" cy="106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  <a:buFont typeface="Calibri"/>
              <a:buChar char="•"/>
            </a:pPr>
            <a:endParaRPr/>
          </a:p>
          <a:p>
            <a:pPr algn="just">
              <a:lnSpc>
                <a:spcPct val="100000"/>
              </a:lnSpc>
              <a:buFont typeface="Calibri"/>
              <a:buChar char="•"/>
            </a:pPr>
            <a:r>
              <a:rPr lang="it-IT" sz="1600">
                <a:solidFill>
                  <a:srgbClr val="254061"/>
                </a:solidFill>
                <a:latin typeface="Calibri"/>
                <a:ea typeface="Arial"/>
              </a:rPr>
              <a:t> L’iperattività dell’asse ipotalamo-ipofisi-surrene (HPA), che a sua volta è connessa all’ipertono alfa1 e alfa2 adrenergico può associarsi ai sintomi soggettivi e alla disforia che accompagnano l’astinenza da oppiacei.</a:t>
            </a:r>
            <a:endParaRPr/>
          </a:p>
        </p:txBody>
      </p:sp>
      <p:sp>
        <p:nvSpPr>
          <p:cNvPr id="567" name="CustomShape 7"/>
          <p:cNvSpPr/>
          <p:nvPr/>
        </p:nvSpPr>
        <p:spPr>
          <a:xfrm>
            <a:off x="1692360" y="2060640"/>
            <a:ext cx="142920" cy="288720"/>
          </a:xfrm>
          <a:prstGeom prst="downArrow">
            <a:avLst>
              <a:gd name="adj1" fmla="val 16259"/>
              <a:gd name="adj2" fmla="val 5400"/>
            </a:avLst>
          </a:prstGeom>
          <a:solidFill>
            <a:srgbClr val="C00000"/>
          </a:solidFill>
          <a:ln w="25560">
            <a:solidFill>
              <a:srgbClr val="E46C0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1"/>
          <p:cNvSpPr/>
          <p:nvPr/>
        </p:nvSpPr>
        <p:spPr>
          <a:xfrm>
            <a:off x="108000" y="71280"/>
            <a:ext cx="8424720" cy="94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254061"/>
                </a:solidFill>
                <a:latin typeface="Calibri"/>
                <a:ea typeface="Calibri"/>
              </a:rPr>
              <a:t>OPPIOIDI - </a:t>
            </a:r>
            <a:r>
              <a:rPr lang="it-IT" sz="2800" b="1" i="1">
                <a:solidFill>
                  <a:srgbClr val="002060"/>
                </a:solidFill>
                <a:latin typeface="Calibri"/>
                <a:ea typeface="Calibri"/>
              </a:rPr>
              <a:t>SINDROME DA ASTINENZA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254061"/>
                </a:solidFill>
                <a:latin typeface="Calibri"/>
                <a:ea typeface="Calibri"/>
              </a:rPr>
              <a:t> </a:t>
            </a:r>
            <a:endParaRPr/>
          </a:p>
        </p:txBody>
      </p:sp>
      <p:sp>
        <p:nvSpPr>
          <p:cNvPr id="570" name="CustomShape 2"/>
          <p:cNvSpPr/>
          <p:nvPr/>
        </p:nvSpPr>
        <p:spPr>
          <a:xfrm>
            <a:off x="1116000" y="1341360"/>
            <a:ext cx="213444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000" b="1">
                <a:solidFill>
                  <a:srgbClr val="254061"/>
                </a:solidFill>
                <a:latin typeface="Calibri"/>
                <a:ea typeface="Calibri"/>
              </a:rPr>
              <a:t>SINTOMATOLOGIA</a:t>
            </a:r>
            <a:endParaRPr/>
          </a:p>
        </p:txBody>
      </p:sp>
      <p:graphicFrame>
        <p:nvGraphicFramePr>
          <p:cNvPr id="571" name="Table 3"/>
          <p:cNvGraphicFramePr/>
          <p:nvPr/>
        </p:nvGraphicFramePr>
        <p:xfrm>
          <a:off x="900000" y="1773360"/>
          <a:ext cx="7129440" cy="4397400"/>
        </p:xfrm>
        <a:graphic>
          <a:graphicData uri="http://schemas.openxmlformats.org/drawingml/2006/table">
            <a:tbl>
              <a:tblPr/>
              <a:tblGrid>
                <a:gridCol w="5184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7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06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254061"/>
                          </a:solidFill>
                          <a:latin typeface="Calibri"/>
                        </a:rPr>
                        <a:t>MODESTI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54061"/>
                          </a:solidFill>
                          <a:latin typeface="Calibri"/>
                        </a:rPr>
                        <a:t>Lacrimazione Rinorrea Sbadiglio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54061"/>
                          </a:solidFill>
                          <a:latin typeface="Calibri"/>
                        </a:rPr>
                        <a:t>Traspirazione Irritabilità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Si sviluppano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dopo 8-16 h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6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254061"/>
                          </a:solidFill>
                          <a:latin typeface="Calibri"/>
                        </a:rPr>
                        <a:t>MODERATI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54061"/>
                          </a:solidFill>
                          <a:latin typeface="Calibri"/>
                        </a:rPr>
                        <a:t>Dilatazione pupillare, Orripilazione,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54061"/>
                          </a:solidFill>
                          <a:latin typeface="Calibri"/>
                        </a:rPr>
                        <a:t>Tremore, Anoressia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Si sviluppano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dopo 24-36 h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08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254061"/>
                          </a:solidFill>
                          <a:latin typeface="Calibri"/>
                        </a:rPr>
                        <a:t>GRAVI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54061"/>
                          </a:solidFill>
                          <a:latin typeface="Calibri"/>
                        </a:rPr>
                        <a:t>Vomito, Diarrea, Perdita di peso,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54061"/>
                          </a:solidFill>
                          <a:latin typeface="Calibri"/>
                        </a:rPr>
                        <a:t>Contrazioni, Crampi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Massimi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dopo 2-3-g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5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 b="1">
                          <a:solidFill>
                            <a:srgbClr val="254061"/>
                          </a:solidFill>
                          <a:latin typeface="Calibri"/>
                        </a:rPr>
                        <a:t>PROLUNGATI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54061"/>
                          </a:solidFill>
                          <a:latin typeface="Calibri"/>
                        </a:rPr>
                        <a:t>Insonnia, Irrequietezza, Iperpnea,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>
                          <a:solidFill>
                            <a:srgbClr val="254061"/>
                          </a:solidFill>
                          <a:latin typeface="Calibri"/>
                        </a:rPr>
                        <a:t>Aumento della PA e della T corporea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Durano fino a </a:t>
                      </a:r>
                      <a:endParaRPr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2000">
                          <a:solidFill>
                            <a:srgbClr val="254061"/>
                          </a:solidFill>
                          <a:latin typeface="Calibri"/>
                        </a:rPr>
                        <a:t>2 settimane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72" name="CustomShape 4"/>
          <p:cNvSpPr/>
          <p:nvPr/>
        </p:nvSpPr>
        <p:spPr>
          <a:xfrm>
            <a:off x="1044720" y="6165720"/>
            <a:ext cx="705636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425222"/>
                </a:solidFill>
                <a:latin typeface="Calibri"/>
                <a:ea typeface="Arial"/>
              </a:rPr>
              <a:t>TERAPIA  - CLONIDINA EV, ORALE, TRANSDERMICA</a:t>
            </a:r>
            <a:endParaRPr/>
          </a:p>
        </p:txBody>
      </p:sp>
      <p:sp>
        <p:nvSpPr>
          <p:cNvPr id="573" name="Line 5"/>
          <p:cNvSpPr/>
          <p:nvPr/>
        </p:nvSpPr>
        <p:spPr>
          <a:xfrm>
            <a:off x="755640" y="620640"/>
            <a:ext cx="7313760" cy="0"/>
          </a:xfrm>
          <a:prstGeom prst="line">
            <a:avLst/>
          </a:prstGeom>
          <a:ln w="25560">
            <a:solidFill>
              <a:srgbClr val="4F6228"/>
            </a:solidFill>
            <a:custDash>
              <a:ds d="0" sp="0"/>
            </a:custDash>
            <a:miter/>
          </a:ln>
        </p:spPr>
      </p:sp>
      <p:sp>
        <p:nvSpPr>
          <p:cNvPr id="574" name="CustomShape 6"/>
          <p:cNvSpPr/>
          <p:nvPr/>
        </p:nvSpPr>
        <p:spPr>
          <a:xfrm>
            <a:off x="900000" y="692280"/>
            <a:ext cx="7128000" cy="58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002060"/>
                </a:solidFill>
                <a:latin typeface="Calibri"/>
                <a:ea typeface="Arial"/>
              </a:rPr>
              <a:t>La condizione imprescindibile per poter parlare di dipendenza è che si verifichi una sindrome astinenziale a seguito dell’interrotta assunzione.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6" descr="http://www.medicinadurgenza.org/sites/default/files/pain_scale_0.jpg"/>
          <p:cNvPicPr/>
          <p:nvPr/>
        </p:nvPicPr>
        <p:blipFill>
          <a:blip r:embed="rId2" cstate="print"/>
          <a:srcRect l="15018" t="9449" r="8610" b="5499"/>
          <a:stretch/>
        </p:blipFill>
        <p:spPr>
          <a:xfrm>
            <a:off x="900000" y="2349360"/>
            <a:ext cx="2413080" cy="3559320"/>
          </a:xfrm>
          <a:prstGeom prst="rect">
            <a:avLst/>
          </a:prstGeom>
          <a:ln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611280" y="692280"/>
            <a:ext cx="3600360" cy="155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latin typeface="Calibri"/>
              </a:rPr>
              <a:t>La NRS consiste in una scala da 0 a 10, dove 10 è il livello massimo di dolore immaginabile. Il paziente dovrà segnalare il numero della scala corrispondente in base ad una valutazione dell’intensità del dolore percepito.</a:t>
            </a:r>
            <a:endParaRPr/>
          </a:p>
        </p:txBody>
      </p:sp>
      <p:sp>
        <p:nvSpPr>
          <p:cNvPr id="94" name="Line 2"/>
          <p:cNvSpPr/>
          <p:nvPr/>
        </p:nvSpPr>
        <p:spPr>
          <a:xfrm>
            <a:off x="900000" y="62064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sp>
        <p:nvSpPr>
          <p:cNvPr id="95" name="CustomShape 3"/>
          <p:cNvSpPr/>
          <p:nvPr/>
        </p:nvSpPr>
        <p:spPr>
          <a:xfrm>
            <a:off x="611280" y="5805360"/>
            <a:ext cx="8064360" cy="82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000000"/>
                </a:solidFill>
                <a:latin typeface="Calibri"/>
                <a:ea typeface="Arial"/>
              </a:rPr>
              <a:t>Esistono inoltre scale studiate appositamente per valutare il livello di dolore in neonati e bambini in età preverbale che utilizzano parametri quali la postura, il comportamento, il movimento e le espressioni facciali.</a:t>
            </a:r>
            <a:endParaRPr/>
          </a:p>
        </p:txBody>
      </p:sp>
      <p:sp>
        <p:nvSpPr>
          <p:cNvPr id="96" name="CustomShape 4"/>
          <p:cNvSpPr/>
          <p:nvPr/>
        </p:nvSpPr>
        <p:spPr>
          <a:xfrm>
            <a:off x="4067280" y="2349360"/>
            <a:ext cx="4537080" cy="1554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1600">
                <a:solidFill>
                  <a:srgbClr val="000000"/>
                </a:solidFill>
                <a:latin typeface="Calibri"/>
                <a:ea typeface="Arial"/>
              </a:rPr>
              <a:t>Per i bambini, invece, prevalentemente tra i 3 ai 7 anni, viene utilizzata la scala di Wong-Baker. È composta da faccine con diverse espressioni: sorridente, triste e così via fino al pianto. Il bambino deve indicare quale espressione, in quel momento, rappresenta meglio la sua sensazione di dolore.</a:t>
            </a:r>
            <a:endParaRPr/>
          </a:p>
        </p:txBody>
      </p:sp>
      <p:pic>
        <p:nvPicPr>
          <p:cNvPr id="97" name="Picture 8" descr="http://www.retedolore.it/public/%5Cimmagini%5Cimmagini_retedolore%5Cnrs%2011%20punti.jpg"/>
          <p:cNvPicPr/>
          <p:nvPr/>
        </p:nvPicPr>
        <p:blipFill>
          <a:blip r:embed="rId3" cstate="print"/>
          <a:srcRect t="8547" b="23128"/>
          <a:stretch/>
        </p:blipFill>
        <p:spPr>
          <a:xfrm>
            <a:off x="4356000" y="1052640"/>
            <a:ext cx="4103640" cy="771480"/>
          </a:xfrm>
          <a:prstGeom prst="rect">
            <a:avLst/>
          </a:prstGeom>
          <a:ln>
            <a:noFill/>
          </a:ln>
        </p:spPr>
      </p:pic>
      <p:pic>
        <p:nvPicPr>
          <p:cNvPr id="98" name="Picture 2" descr="Scala Visiva del Dolore"/>
          <p:cNvPicPr/>
          <p:nvPr/>
        </p:nvPicPr>
        <p:blipFill>
          <a:blip r:embed="rId4" cstate="print"/>
          <a:srcRect l="2651" t="13160" b="7946"/>
          <a:stretch/>
        </p:blipFill>
        <p:spPr>
          <a:xfrm>
            <a:off x="4356000" y="4365720"/>
            <a:ext cx="3961080" cy="1292040"/>
          </a:xfrm>
          <a:prstGeom prst="rect">
            <a:avLst/>
          </a:prstGeom>
          <a:ln>
            <a:noFill/>
          </a:ln>
        </p:spPr>
      </p:pic>
      <p:sp>
        <p:nvSpPr>
          <p:cNvPr id="99" name="CustomShape 5"/>
          <p:cNvSpPr/>
          <p:nvPr/>
        </p:nvSpPr>
        <p:spPr>
          <a:xfrm>
            <a:off x="1069920" y="115920"/>
            <a:ext cx="724752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it-IT" sz="2400" b="1">
                <a:solidFill>
                  <a:srgbClr val="C00000"/>
                </a:solidFill>
                <a:latin typeface="Calibri"/>
              </a:rPr>
              <a:t>CLASSIFICAZIONE DEL DOLORE IN BASE ALLA INTENSITA’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CustomShape 1"/>
          <p:cNvSpPr/>
          <p:nvPr/>
        </p:nvSpPr>
        <p:spPr>
          <a:xfrm>
            <a:off x="108000" y="71280"/>
            <a:ext cx="8424720" cy="94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254061"/>
                </a:solidFill>
                <a:latin typeface="Calibri"/>
                <a:ea typeface="Calibri"/>
              </a:rPr>
              <a:t>ALTRI IMPIEGHI DI DERIVATI OPPIOIDI</a:t>
            </a:r>
            <a:endParaRPr/>
          </a:p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254061"/>
                </a:solidFill>
                <a:latin typeface="Calibri"/>
                <a:ea typeface="Calibri"/>
              </a:rPr>
              <a:t> </a:t>
            </a:r>
            <a:endParaRPr/>
          </a:p>
        </p:txBody>
      </p:sp>
      <p:sp>
        <p:nvSpPr>
          <p:cNvPr id="577" name="Line 2"/>
          <p:cNvSpPr/>
          <p:nvPr/>
        </p:nvSpPr>
        <p:spPr>
          <a:xfrm>
            <a:off x="755640" y="620640"/>
            <a:ext cx="7313760" cy="0"/>
          </a:xfrm>
          <a:prstGeom prst="line">
            <a:avLst/>
          </a:prstGeom>
          <a:ln w="25560">
            <a:solidFill>
              <a:srgbClr val="254061"/>
            </a:solidFill>
            <a:custDash>
              <a:ds d="0" sp="0"/>
            </a:custDash>
            <a:miter/>
          </a:ln>
        </p:spPr>
      </p:sp>
      <p:pic>
        <p:nvPicPr>
          <p:cNvPr id="578" name="Picture 6" descr="http://www.nobodysells4less.com/images/imodium_a-d.jpg"/>
          <p:cNvPicPr/>
          <p:nvPr/>
        </p:nvPicPr>
        <p:blipFill>
          <a:blip r:embed="rId2" cstate="print"/>
          <a:stretch/>
        </p:blipFill>
        <p:spPr>
          <a:xfrm>
            <a:off x="6516720" y="907920"/>
            <a:ext cx="2095560" cy="2095560"/>
          </a:xfrm>
          <a:prstGeom prst="rect">
            <a:avLst/>
          </a:prstGeom>
          <a:ln>
            <a:noFill/>
          </a:ln>
        </p:spPr>
      </p:pic>
      <p:sp>
        <p:nvSpPr>
          <p:cNvPr id="579" name="CustomShape 3"/>
          <p:cNvSpPr/>
          <p:nvPr/>
        </p:nvSpPr>
        <p:spPr>
          <a:xfrm>
            <a:off x="539640" y="1557360"/>
            <a:ext cx="6048360" cy="34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</a:rPr>
              <a:t>Indicazioni: </a:t>
            </a:r>
            <a:r>
              <a:rPr lang="it-IT" b="1" i="1">
                <a:solidFill>
                  <a:srgbClr val="558ED5"/>
                </a:solidFill>
                <a:latin typeface="Calibri"/>
              </a:rPr>
              <a:t>Trattamento sintomatico della diarrea acuta</a:t>
            </a:r>
            <a:r>
              <a:rPr lang="it-IT" b="1">
                <a:solidFill>
                  <a:srgbClr val="558ED5"/>
                </a:solidFill>
                <a:latin typeface="Calibri"/>
              </a:rPr>
              <a:t>; </a:t>
            </a:r>
            <a:r>
              <a:rPr lang="it-IT">
                <a:solidFill>
                  <a:srgbClr val="002060"/>
                </a:solidFill>
                <a:latin typeface="Calibri"/>
              </a:rPr>
              <a:t>in aggiunta alla reidratazione nella diarrea acuta negli adulti e nei bambini sopra i 4 anni; diarrea cronica, solo negli adulti.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</a:rPr>
              <a:t>Avvertenze: malattie epatiche; gravidanza.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</a:rPr>
              <a:t>Controindicazioni: Condizioni nelle quali l’inibizione della peristalsi dovrebbe essere evitata, quando si sviluppi distensione addominale, o in condizioni quali colite ulcerosa e colite da antibiotici.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</a:rPr>
              <a:t>Effetti indesiderati: Crampi addominali, vertigini, sonnolenza e reazioni cutanee, inclusa orticaria; sono anche riportati ileo paralitico e gonfiore addominale.</a:t>
            </a:r>
            <a:endParaRPr/>
          </a:p>
        </p:txBody>
      </p:sp>
      <p:sp>
        <p:nvSpPr>
          <p:cNvPr id="580" name="CustomShape 4"/>
          <p:cNvSpPr/>
          <p:nvPr/>
        </p:nvSpPr>
        <p:spPr>
          <a:xfrm>
            <a:off x="632880" y="836640"/>
            <a:ext cx="384300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800" b="1">
                <a:solidFill>
                  <a:srgbClr val="558ED5"/>
                </a:solidFill>
                <a:latin typeface="Calibri"/>
              </a:rPr>
              <a:t>LOPERAMIDE</a:t>
            </a:r>
            <a:r>
              <a:rPr lang="it-IT">
                <a:solidFill>
                  <a:srgbClr val="002060"/>
                </a:solidFill>
                <a:latin typeface="Calibri"/>
              </a:rPr>
              <a:t>     </a:t>
            </a:r>
            <a:r>
              <a:rPr lang="it-IT" sz="2400">
                <a:solidFill>
                  <a:srgbClr val="002060"/>
                </a:solidFill>
                <a:latin typeface="Calibri"/>
              </a:rPr>
              <a:t>(</a:t>
            </a:r>
            <a:r>
              <a:rPr lang="it-IT" sz="2400" i="1">
                <a:solidFill>
                  <a:srgbClr val="002060"/>
                </a:solidFill>
                <a:latin typeface="Calibri"/>
              </a:rPr>
              <a:t>Imodium®</a:t>
            </a:r>
            <a:r>
              <a:rPr lang="it-IT" sz="2400">
                <a:solidFill>
                  <a:srgbClr val="002060"/>
                </a:solidFill>
                <a:latin typeface="Calibri"/>
              </a:rPr>
              <a:t>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468360" y="260280"/>
            <a:ext cx="316692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Arial"/>
              </a:rPr>
              <a:t>CODEINA FOSFATO</a:t>
            </a:r>
            <a:endParaRPr/>
          </a:p>
        </p:txBody>
      </p:sp>
      <p:sp>
        <p:nvSpPr>
          <p:cNvPr id="583" name="CustomShape 2"/>
          <p:cNvSpPr/>
          <p:nvPr/>
        </p:nvSpPr>
        <p:spPr>
          <a:xfrm>
            <a:off x="395280" y="3933720"/>
            <a:ext cx="8353440" cy="257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</a:rPr>
              <a:t>La codeina è metabolizzata dal fegato in composti attivi morfina-6-glucuronide e morfina-3-glucuronide. Circa il 5-10% della codeina viene convertito in morfina, per formare codeina-6-glucuronide o in norcodeina.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</a:rPr>
              <a:t>Indicazioni: </a:t>
            </a:r>
            <a:r>
              <a:rPr lang="it-IT" sz="2000" b="1" i="1">
                <a:solidFill>
                  <a:srgbClr val="C00000"/>
                </a:solidFill>
                <a:latin typeface="Calibri"/>
              </a:rPr>
              <a:t>Soppressione della tosse (tosse secca o dolorosa).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</a:rPr>
              <a:t>Effetti indesiderati: Stitichezza, depressione respiratoria in pazienti sensibili o se somministrata in dosi alte.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584" name="Picture 5" descr="https://encrypted-tbn2.gstatic.com/images?q=tbn:ANd9GcTjrV2oD1T9uL-kDAEK5lB--G8jwACYNVSRM4EcOEEVzToxqb8E"/>
          <p:cNvPicPr/>
          <p:nvPr/>
        </p:nvPicPr>
        <p:blipFill>
          <a:blip r:embed="rId2" cstate="print"/>
          <a:stretch/>
        </p:blipFill>
        <p:spPr>
          <a:xfrm>
            <a:off x="5796000" y="404640"/>
            <a:ext cx="2023920" cy="1800360"/>
          </a:xfrm>
          <a:prstGeom prst="rect">
            <a:avLst/>
          </a:prstGeom>
          <a:ln>
            <a:noFill/>
          </a:ln>
        </p:spPr>
      </p:pic>
      <p:sp>
        <p:nvSpPr>
          <p:cNvPr id="585" name="CustomShape 3"/>
          <p:cNvSpPr/>
          <p:nvPr/>
        </p:nvSpPr>
        <p:spPr>
          <a:xfrm>
            <a:off x="395280" y="836640"/>
            <a:ext cx="5113440" cy="283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È meno potente della morfina ma come tutti gli oppiacei l'uso continuato di codeina induce dipendenza fisica. Tuttavia, i sintomi di astinenza sono relativamente lievi rispetto ad altri oppiacei.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La codeina è in generale utilizzata in dosi da 30 a 60 mg ogni 4 o 6 ore; presenta un effetto tetto per cui dopo una certa dose (massima dose 240 mg in 24 ore) l'analgesia non aumenta e aumentano soltanto gli effetti collaterali. </a:t>
            </a:r>
            <a:endParaRPr/>
          </a:p>
        </p:txBody>
      </p:sp>
      <p:pic>
        <p:nvPicPr>
          <p:cNvPr id="586" name="Picture 7" descr="http://images.medscape.com/pi/features/drugdirectory/octupdate/ROX02430.jpg"/>
          <p:cNvPicPr/>
          <p:nvPr/>
        </p:nvPicPr>
        <p:blipFill>
          <a:blip r:embed="rId3" cstate="print"/>
          <a:srcRect l="12726" t="8490" r="10915" b="6666"/>
          <a:stretch/>
        </p:blipFill>
        <p:spPr>
          <a:xfrm>
            <a:off x="6732720" y="1989000"/>
            <a:ext cx="1726920" cy="1440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539640" y="1424880"/>
            <a:ext cx="8209080" cy="448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Gli analgesici oppioidi rimangono la terapia più efficace nel dolore moderato e severo post-operatorio e neoplastico. Solo di recente sono stati proposti nel trattamento del dolore persistente o cronico nel paziente non oncologico.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I loro effetti collaterali sono numerosi e possono interferire con la loro azione analgesica. Nausea, vomito, stipsi e prurito sono ben conosciuti e comunemente accettati dai clinici, in virtù della loro alta efficacia terapeutica; la depressione respiratoria, molto temuta un tempo, viene ormai ritenuta clinicamente non significativa.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Sicuramente meno conosciuti, ma non meno importanti sono le ripercussioni che gli oppiacei hanno sul sistema endocrino ed immunitario.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Le molte evidenze di interrelazioni multiple tra il sistema neuro-immunoendocrino e il sistema oppioide ha aperto la strada a nuovi capitoli della fisiologia del dolore in cui il sistema oppioide endogeno sembra rivestire un importante ruolo omeostatico.</a:t>
            </a:r>
            <a:endParaRPr/>
          </a:p>
          <a:p>
            <a:pPr algn="just">
              <a:lnSpc>
                <a:spcPct val="100000"/>
              </a:lnSpc>
            </a:pPr>
            <a:r>
              <a:rPr lang="it-IT">
                <a:solidFill>
                  <a:srgbClr val="002060"/>
                </a:solidFill>
                <a:latin typeface="Calibri"/>
                <a:ea typeface="Arial"/>
              </a:rPr>
              <a:t> </a:t>
            </a:r>
            <a:endParaRPr/>
          </a:p>
        </p:txBody>
      </p:sp>
      <p:sp>
        <p:nvSpPr>
          <p:cNvPr id="589" name="CustomShape 2"/>
          <p:cNvSpPr/>
          <p:nvPr/>
        </p:nvSpPr>
        <p:spPr>
          <a:xfrm>
            <a:off x="900000" y="260280"/>
            <a:ext cx="7489800" cy="52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>
              <a:lnSpc>
                <a:spcPct val="100000"/>
              </a:lnSpc>
            </a:pPr>
            <a:r>
              <a:rPr lang="it-IT" sz="2800" b="1">
                <a:solidFill>
                  <a:srgbClr val="002060"/>
                </a:solidFill>
                <a:latin typeface="Calibri"/>
                <a:ea typeface="Calibri"/>
              </a:rPr>
              <a:t>OPPIOIDI</a:t>
            </a:r>
            <a:r>
              <a:rPr lang="it-IT" sz="2800">
                <a:solidFill>
                  <a:srgbClr val="002060"/>
                </a:solidFill>
                <a:latin typeface="Calibri"/>
                <a:ea typeface="Calibri"/>
              </a:rPr>
              <a:t> – </a:t>
            </a:r>
            <a:r>
              <a:rPr lang="it-IT" sz="2800" i="1">
                <a:solidFill>
                  <a:srgbClr val="002060"/>
                </a:solidFill>
                <a:latin typeface="Calibri"/>
                <a:ea typeface="Calibri"/>
              </a:rPr>
              <a:t>Concetti riassuntivi e finali</a:t>
            </a:r>
            <a:endParaRPr/>
          </a:p>
        </p:txBody>
      </p:sp>
      <p:sp>
        <p:nvSpPr>
          <p:cNvPr id="590" name="Line 3"/>
          <p:cNvSpPr/>
          <p:nvPr/>
        </p:nvSpPr>
        <p:spPr>
          <a:xfrm>
            <a:off x="826920" y="907920"/>
            <a:ext cx="7313760" cy="0"/>
          </a:xfrm>
          <a:prstGeom prst="line">
            <a:avLst/>
          </a:prstGeom>
          <a:ln w="25560">
            <a:solidFill>
              <a:srgbClr val="254061"/>
            </a:solidFill>
            <a:custDash>
              <a:ds d="0" sp="0"/>
            </a:custDash>
            <a:miter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1042920" y="114120"/>
            <a:ext cx="684216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it-IT" sz="2800" b="1">
                <a:solidFill>
                  <a:srgbClr val="C00000"/>
                </a:solidFill>
                <a:latin typeface="Calibri"/>
                <a:ea typeface="Calibri"/>
              </a:rPr>
              <a:t>DOLORE NOCICETTIVO/NEUROPATICO
DIAGNOSI CLINICA DIFFERENZIALE</a:t>
            </a:r>
            <a:endParaRPr/>
          </a:p>
        </p:txBody>
      </p:sp>
      <p:sp>
        <p:nvSpPr>
          <p:cNvPr id="102" name="TextShape 2"/>
          <p:cNvSpPr txBox="1"/>
          <p:nvPr/>
        </p:nvSpPr>
        <p:spPr>
          <a:xfrm>
            <a:off x="755280" y="1483920"/>
            <a:ext cx="3529080" cy="1584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 b="1">
                <a:solidFill>
                  <a:srgbClr val="C00000"/>
                </a:solidFill>
                <a:latin typeface="Calibri"/>
                <a:ea typeface="Calibri"/>
              </a:rPr>
              <a:t>Dolore nocicettivo</a:t>
            </a:r>
            <a:endParaRPr/>
          </a:p>
          <a:p>
            <a:pPr>
              <a:lnSpc>
                <a:spcPct val="90000"/>
              </a:lnSpc>
            </a:pPr>
            <a:r>
              <a:rPr lang="it-IT" sz="1600">
                <a:solidFill>
                  <a:srgbClr val="000000"/>
                </a:solidFill>
                <a:latin typeface="Calibri"/>
              </a:rPr>
              <a:t>basato sull'irritazione dei sensori di dolore (nocicettori) e sulla trasmissione degli impulsi (tramissione di dolore) al sistema nervoso centrale 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103" name="TextShape 3"/>
          <p:cNvSpPr txBox="1"/>
          <p:nvPr/>
        </p:nvSpPr>
        <p:spPr>
          <a:xfrm>
            <a:off x="4716360" y="1484280"/>
            <a:ext cx="3888000" cy="17287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 b="1">
                <a:solidFill>
                  <a:srgbClr val="E46C0A"/>
                </a:solidFill>
                <a:latin typeface="Calibri"/>
                <a:ea typeface="Calibri"/>
              </a:rPr>
              <a:t>Dolore neuropatico</a:t>
            </a:r>
            <a:endParaRPr/>
          </a:p>
          <a:p>
            <a:pPr>
              <a:lnSpc>
                <a:spcPct val="90000"/>
              </a:lnSpc>
            </a:pPr>
            <a:r>
              <a:rPr lang="it-IT" sz="1600">
                <a:solidFill>
                  <a:srgbClr val="000000"/>
                </a:solidFill>
                <a:latin typeface="Calibri"/>
              </a:rPr>
              <a:t>in seguito a lesioni del sistema nervoso periferico o del sistema nervoso centrale (p.es. dopo amputazione, paraplegia, infezioni da herpes, polineuropatia diabetica). 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104" name="CustomShape 4"/>
          <p:cNvSpPr/>
          <p:nvPr/>
        </p:nvSpPr>
        <p:spPr>
          <a:xfrm>
            <a:off x="539640" y="3840120"/>
            <a:ext cx="219240" cy="2476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CustomShape 5"/>
          <p:cNvSpPr/>
          <p:nvPr/>
        </p:nvSpPr>
        <p:spPr>
          <a:xfrm>
            <a:off x="539640" y="4703760"/>
            <a:ext cx="219240" cy="2476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6"/>
          <p:cNvSpPr/>
          <p:nvPr/>
        </p:nvSpPr>
        <p:spPr>
          <a:xfrm>
            <a:off x="4498920" y="3840120"/>
            <a:ext cx="217440" cy="24768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CustomShape 7"/>
          <p:cNvSpPr/>
          <p:nvPr/>
        </p:nvSpPr>
        <p:spPr>
          <a:xfrm>
            <a:off x="4498920" y="4775040"/>
            <a:ext cx="217440" cy="24768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8"/>
          <p:cNvSpPr/>
          <p:nvPr/>
        </p:nvSpPr>
        <p:spPr>
          <a:xfrm>
            <a:off x="4498920" y="5373720"/>
            <a:ext cx="217440" cy="247680"/>
          </a:xfrm>
          <a:prstGeom prst="ellipse">
            <a:avLst/>
          </a:prstGeom>
          <a:solidFill>
            <a:srgbClr val="E46C0A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Line 9"/>
          <p:cNvSpPr/>
          <p:nvPr/>
        </p:nvSpPr>
        <p:spPr>
          <a:xfrm>
            <a:off x="611280" y="3357720"/>
            <a:ext cx="37083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sp>
        <p:nvSpPr>
          <p:cNvPr id="110" name="Line 10"/>
          <p:cNvSpPr/>
          <p:nvPr/>
        </p:nvSpPr>
        <p:spPr>
          <a:xfrm>
            <a:off x="4572000" y="3357720"/>
            <a:ext cx="3940200" cy="0"/>
          </a:xfrm>
          <a:prstGeom prst="line">
            <a:avLst/>
          </a:prstGeom>
          <a:ln w="25560">
            <a:solidFill>
              <a:srgbClr val="E46C0A"/>
            </a:solidFill>
            <a:custDash>
              <a:ds d="0" sp="0"/>
            </a:custDash>
            <a:miter/>
          </a:ln>
        </p:spPr>
      </p:sp>
      <p:sp>
        <p:nvSpPr>
          <p:cNvPr id="111" name="Line 11"/>
          <p:cNvSpPr/>
          <p:nvPr/>
        </p:nvSpPr>
        <p:spPr>
          <a:xfrm>
            <a:off x="900000" y="1268280"/>
            <a:ext cx="7313760" cy="0"/>
          </a:xfrm>
          <a:prstGeom prst="line">
            <a:avLst/>
          </a:prstGeom>
          <a:ln w="25560">
            <a:solidFill>
              <a:srgbClr val="C00000"/>
            </a:solidFill>
            <a:custDash>
              <a:ds d="0" sp="0"/>
            </a:custDash>
            <a:miter/>
          </a:ln>
        </p:spPr>
      </p:sp>
      <p:sp>
        <p:nvSpPr>
          <p:cNvPr id="112" name="CustomShape 12"/>
          <p:cNvSpPr/>
          <p:nvPr/>
        </p:nvSpPr>
        <p:spPr>
          <a:xfrm>
            <a:off x="4788000" y="3743280"/>
            <a:ext cx="3600360" cy="20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90000"/>
              </a:lnSpc>
            </a:pPr>
            <a:r>
              <a:rPr lang="it-IT" sz="2000">
                <a:solidFill>
                  <a:srgbClr val="262626"/>
                </a:solidFill>
                <a:latin typeface="Calibri"/>
                <a:ea typeface="Arial"/>
              </a:rPr>
              <a:t>Persiste per periodi prolungati indipendentemente dal processo di guarigione</a:t>
            </a:r>
            <a:endParaRPr/>
          </a:p>
          <a:p>
            <a:pPr>
              <a:lnSpc>
                <a:spcPct val="90000"/>
              </a:lnSpc>
            </a:pPr>
            <a:r>
              <a:rPr lang="it-IT" sz="2000">
                <a:solidFill>
                  <a:srgbClr val="262626"/>
                </a:solidFill>
                <a:latin typeface="Calibri"/>
                <a:ea typeface="Arial"/>
              </a:rPr>
              <a:t>Spiacevolezza/dolore</a:t>
            </a:r>
            <a:endParaRPr/>
          </a:p>
          <a:p>
            <a:pPr>
              <a:lnSpc>
                <a:spcPct val="90000"/>
              </a:lnSpc>
            </a:pPr>
            <a:r>
              <a:rPr lang="it-IT" sz="2000" b="1" i="1">
                <a:solidFill>
                  <a:srgbClr val="262626"/>
                </a:solidFill>
                <a:latin typeface="Calibri"/>
                <a:ea typeface="Arial"/>
              </a:rPr>
              <a:t>Non risponde al trattamento con FANS e oppioidi</a:t>
            </a:r>
            <a:endParaRPr/>
          </a:p>
        </p:txBody>
      </p:sp>
      <p:sp>
        <p:nvSpPr>
          <p:cNvPr id="113" name="CustomShape 13"/>
          <p:cNvSpPr/>
          <p:nvPr/>
        </p:nvSpPr>
        <p:spPr>
          <a:xfrm>
            <a:off x="900000" y="3743280"/>
            <a:ext cx="3384720" cy="165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90000"/>
              </a:lnSpc>
            </a:pPr>
            <a:r>
              <a:rPr lang="it-IT" sz="2000">
                <a:solidFill>
                  <a:srgbClr val="262626"/>
                </a:solidFill>
                <a:latin typeface="Calibri"/>
                <a:ea typeface="Calibri"/>
              </a:rPr>
              <a:t>Diminuisce nel tempo dal momento dell’insulto</a:t>
            </a:r>
            <a:endParaRPr/>
          </a:p>
          <a:p>
            <a:pPr>
              <a:lnSpc>
                <a:spcPct val="90000"/>
              </a:lnSpc>
            </a:pPr>
            <a:r>
              <a:rPr lang="it-IT" sz="2000" b="1" i="1">
                <a:solidFill>
                  <a:srgbClr val="262626"/>
                </a:solidFill>
                <a:latin typeface="Calibri"/>
                <a:ea typeface="Calibri"/>
              </a:rPr>
              <a:t>Elevata sensibilità al trattamento con FANS e oppioidi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"/>
          <p:cNvPicPr>
            <a:picLocks noChangeAspect="1"/>
          </p:cNvPicPr>
          <p:nvPr/>
        </p:nvPicPr>
        <p:blipFill>
          <a:blip r:embed="rId2" cstate="print"/>
          <a:srcRect l="7202" t="5273" r="6402" b="3164"/>
          <a:stretch>
            <a:fillRect/>
          </a:stretch>
        </p:blipFill>
        <p:spPr>
          <a:xfrm>
            <a:off x="395536" y="54216"/>
            <a:ext cx="8460430" cy="6803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isultati immagini per fibre nocicettive"/>
          <p:cNvPicPr>
            <a:picLocks noChangeAspect="1" noChangeArrowheads="1"/>
          </p:cNvPicPr>
          <p:nvPr/>
        </p:nvPicPr>
        <p:blipFill>
          <a:blip r:embed="rId2" cstate="print"/>
          <a:srcRect b="3173"/>
          <a:stretch>
            <a:fillRect/>
          </a:stretch>
        </p:blipFill>
        <p:spPr bwMode="auto">
          <a:xfrm>
            <a:off x="9" y="1123651"/>
            <a:ext cx="4571991" cy="4192280"/>
          </a:xfrm>
          <a:prstGeom prst="rect">
            <a:avLst/>
          </a:prstGeom>
          <a:noFill/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187624" y="5805264"/>
            <a:ext cx="2200275" cy="685800"/>
          </a:xfrm>
          <a:prstGeom prst="rect">
            <a:avLst/>
          </a:prstGeom>
          <a:solidFill>
            <a:srgbClr val="F3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5760" t="29478" r="2560" b="32448"/>
          <a:stretch>
            <a:fillRect/>
          </a:stretch>
        </p:blipFill>
        <p:spPr bwMode="auto">
          <a:xfrm>
            <a:off x="4626908" y="2924944"/>
            <a:ext cx="4517092" cy="26272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Slide"/>
          <p:cNvPicPr>
            <a:picLocks noChangeAspect="1"/>
          </p:cNvPicPr>
          <p:nvPr/>
        </p:nvPicPr>
        <p:blipFill>
          <a:blip r:embed="rId4" cstate="print"/>
          <a:srcRect l="7202" t="20038" r="12004" b="11601"/>
          <a:stretch>
            <a:fillRect/>
          </a:stretch>
        </p:blipFill>
        <p:spPr>
          <a:xfrm>
            <a:off x="4637221" y="0"/>
            <a:ext cx="4506779" cy="2893525"/>
          </a:xfrm>
          <a:prstGeom prst="rect">
            <a:avLst/>
          </a:prstGeom>
        </p:spPr>
      </p:pic>
      <p:pic>
        <p:nvPicPr>
          <p:cNvPr id="6" name="Slide"/>
          <p:cNvPicPr>
            <a:picLocks noChangeAspect="1"/>
          </p:cNvPicPr>
          <p:nvPr/>
        </p:nvPicPr>
        <p:blipFill>
          <a:blip r:embed="rId5" cstate="print"/>
          <a:srcRect l="3201" t="4219" r="30410" b="79098"/>
          <a:stretch>
            <a:fillRect/>
          </a:stretch>
        </p:blipFill>
        <p:spPr>
          <a:xfrm>
            <a:off x="899592" y="5589240"/>
            <a:ext cx="6408712" cy="1221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</TotalTime>
  <Words>3361</Words>
  <Application>Microsoft Office PowerPoint</Application>
  <PresentationFormat>Presentazione su schermo (4:3)</PresentationFormat>
  <Paragraphs>570</Paragraphs>
  <Slides>66</Slides>
  <Notes>4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66</vt:i4>
      </vt:variant>
    </vt:vector>
  </HeadingPairs>
  <TitlesOfParts>
    <vt:vector size="67" baseType="lpstr"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Monica</dc:creator>
  <cp:lastModifiedBy>Proprietario</cp:lastModifiedBy>
  <cp:revision>336</cp:revision>
  <dcterms:created xsi:type="dcterms:W3CDTF">2013-03-04T12:31:13Z</dcterms:created>
  <dcterms:modified xsi:type="dcterms:W3CDTF">2016-12-04T17:58:56Z</dcterms:modified>
  <dc:language>en-US</dc:language>
</cp:coreProperties>
</file>