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303" r:id="rId2"/>
    <p:sldId id="258" r:id="rId3"/>
    <p:sldId id="259" r:id="rId4"/>
    <p:sldId id="260" r:id="rId5"/>
    <p:sldId id="261" r:id="rId6"/>
    <p:sldId id="262" r:id="rId7"/>
    <p:sldId id="263" r:id="rId8"/>
    <p:sldId id="264" r:id="rId9"/>
    <p:sldId id="265" r:id="rId10"/>
    <p:sldId id="307" r:id="rId11"/>
    <p:sldId id="306" r:id="rId12"/>
    <p:sldId id="298" r:id="rId13"/>
    <p:sldId id="267" r:id="rId14"/>
    <p:sldId id="268" r:id="rId15"/>
    <p:sldId id="308" r:id="rId16"/>
    <p:sldId id="309" r:id="rId17"/>
    <p:sldId id="269" r:id="rId18"/>
    <p:sldId id="270" r:id="rId19"/>
    <p:sldId id="271" r:id="rId20"/>
    <p:sldId id="272" r:id="rId21"/>
    <p:sldId id="273" r:id="rId22"/>
    <p:sldId id="274" r:id="rId23"/>
    <p:sldId id="304" r:id="rId24"/>
    <p:sldId id="275" r:id="rId25"/>
    <p:sldId id="310" r:id="rId26"/>
    <p:sldId id="276" r:id="rId27"/>
    <p:sldId id="277" r:id="rId28"/>
    <p:sldId id="278" r:id="rId29"/>
    <p:sldId id="317" r:id="rId30"/>
    <p:sldId id="299" r:id="rId31"/>
    <p:sldId id="279" r:id="rId32"/>
    <p:sldId id="280" r:id="rId33"/>
    <p:sldId id="311" r:id="rId34"/>
    <p:sldId id="312" r:id="rId35"/>
    <p:sldId id="314" r:id="rId36"/>
    <p:sldId id="315" r:id="rId37"/>
    <p:sldId id="281" r:id="rId38"/>
    <p:sldId id="282" r:id="rId39"/>
    <p:sldId id="283" r:id="rId40"/>
    <p:sldId id="284" r:id="rId41"/>
    <p:sldId id="285" r:id="rId42"/>
    <p:sldId id="286" r:id="rId43"/>
    <p:sldId id="287" r:id="rId44"/>
    <p:sldId id="288" r:id="rId45"/>
    <p:sldId id="318" r:id="rId46"/>
    <p:sldId id="289" r:id="rId47"/>
    <p:sldId id="290" r:id="rId48"/>
    <p:sldId id="292" r:id="rId49"/>
    <p:sldId id="302" r:id="rId50"/>
    <p:sldId id="293" r:id="rId51"/>
    <p:sldId id="294" r:id="rId52"/>
    <p:sldId id="295" r:id="rId53"/>
    <p:sldId id="316" r:id="rId54"/>
    <p:sldId id="296" r:id="rId55"/>
    <p:sldId id="297" r:id="rId56"/>
    <p:sldId id="301" r:id="rId57"/>
    <p:sldId id="300" r:id="rId5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1"/>
          <p:cNvSpPr/>
          <p:nvPr/>
        </p:nvSpPr>
        <p:spPr>
          <a:xfrm>
            <a:off x="0" y="0"/>
            <a:ext cx="6858000" cy="9144000"/>
          </a:xfrm>
          <a:prstGeom prst="rect">
            <a:avLst/>
          </a:prstGeom>
          <a:solidFill>
            <a:srgbClr val="FFFFFF"/>
          </a:solidFill>
          <a:ln>
            <a:noFill/>
          </a:ln>
        </p:spPr>
      </p:sp>
      <p:sp>
        <p:nvSpPr>
          <p:cNvPr id="40" name="PlaceHolder 2"/>
          <p:cNvSpPr>
            <a:spLocks noGrp="1"/>
          </p:cNvSpPr>
          <p:nvPr>
            <p:ph type="hdr"/>
          </p:nvPr>
        </p:nvSpPr>
        <p:spPr>
          <a:xfrm>
            <a:off x="-360" y="0"/>
            <a:ext cx="2971800" cy="457200"/>
          </a:xfrm>
          <a:prstGeom prst="rect">
            <a:avLst/>
          </a:prstGeom>
        </p:spPr>
        <p:txBody>
          <a:bodyPr lIns="90000" tIns="46800" rIns="90000" bIns="46800"/>
          <a:lstStyle/>
          <a:p>
            <a:endParaRPr/>
          </a:p>
        </p:txBody>
      </p:sp>
      <p:sp>
        <p:nvSpPr>
          <p:cNvPr id="41" name="PlaceHolder 3"/>
          <p:cNvSpPr>
            <a:spLocks noGrp="1"/>
          </p:cNvSpPr>
          <p:nvPr>
            <p:ph type="dt"/>
          </p:nvPr>
        </p:nvSpPr>
        <p:spPr>
          <a:xfrm>
            <a:off x="3884400" y="0"/>
            <a:ext cx="2971800" cy="457200"/>
          </a:xfrm>
          <a:prstGeom prst="rect">
            <a:avLst/>
          </a:prstGeom>
        </p:spPr>
        <p:txBody>
          <a:bodyPr lIns="90000" tIns="46800" rIns="90000" bIns="46800"/>
          <a:lstStyle/>
          <a:p>
            <a:pPr algn="r"/>
            <a:r>
              <a:rPr lang="it-IT" sz="1200">
                <a:latin typeface="Arial"/>
              </a:rPr>
              <a:t>&lt;date/time&gt;</a:t>
            </a:r>
            <a:endParaRPr/>
          </a:p>
        </p:txBody>
      </p:sp>
      <p:sp>
        <p:nvSpPr>
          <p:cNvPr id="42" name="PlaceHolder 4"/>
          <p:cNvSpPr>
            <a:spLocks noGrp="1"/>
          </p:cNvSpPr>
          <p:nvPr>
            <p:ph type="body"/>
          </p:nvPr>
        </p:nvSpPr>
        <p:spPr>
          <a:xfrm>
            <a:off x="685800" y="4343400"/>
            <a:ext cx="5486400" cy="4114800"/>
          </a:xfrm>
          <a:prstGeom prst="rect">
            <a:avLst/>
          </a:prstGeom>
        </p:spPr>
        <p:txBody>
          <a:bodyPr lIns="90000" tIns="46800" rIns="90000" bIns="46800"/>
          <a:lstStyle/>
          <a:p>
            <a:r>
              <a:rPr lang="en-US" sz="1200">
                <a:latin typeface="Calibri"/>
              </a:rPr>
              <a:t>Click to edit the notes format</a:t>
            </a:r>
            <a:endParaRPr/>
          </a:p>
        </p:txBody>
      </p:sp>
      <p:sp>
        <p:nvSpPr>
          <p:cNvPr id="43" name="PlaceHolder 5"/>
          <p:cNvSpPr>
            <a:spLocks noGrp="1"/>
          </p:cNvSpPr>
          <p:nvPr>
            <p:ph type="ftr"/>
          </p:nvPr>
        </p:nvSpPr>
        <p:spPr>
          <a:xfrm>
            <a:off x="-360" y="8685360"/>
            <a:ext cx="2971800" cy="457200"/>
          </a:xfrm>
          <a:prstGeom prst="rect">
            <a:avLst/>
          </a:prstGeom>
        </p:spPr>
        <p:txBody>
          <a:bodyPr lIns="90000" tIns="46800" rIns="90000" bIns="46800" anchor="b"/>
          <a:lstStyle/>
          <a:p>
            <a:endParaRPr/>
          </a:p>
        </p:txBody>
      </p:sp>
      <p:sp>
        <p:nvSpPr>
          <p:cNvPr id="44" name="PlaceHolder 6"/>
          <p:cNvSpPr>
            <a:spLocks noGrp="1"/>
          </p:cNvSpPr>
          <p:nvPr>
            <p:ph type="sldNum"/>
          </p:nvPr>
        </p:nvSpPr>
        <p:spPr>
          <a:xfrm>
            <a:off x="3884400" y="8685360"/>
            <a:ext cx="2971800" cy="457200"/>
          </a:xfrm>
          <a:prstGeom prst="rect">
            <a:avLst/>
          </a:prstGeom>
        </p:spPr>
        <p:txBody>
          <a:bodyPr lIns="90000" tIns="46800" rIns="90000" bIns="46800" anchor="b"/>
          <a:lstStyle/>
          <a:p>
            <a:pPr algn="r"/>
            <a:fld id="{54790EC3-09F1-4D3E-934B-05B7B06A0530}" type="slidenum">
              <a:rPr lang="it-IT" sz="1200">
                <a:latin typeface="Arial"/>
              </a:rPr>
              <a:pPr algn="r"/>
              <a:t>‹N›</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70E546B-C8DF-467E-BA36-C07EC921487E}" type="slidenum">
              <a:rPr lang="it-IT" sz="1200">
                <a:latin typeface="Arial"/>
              </a:rPr>
              <a:pPr algn="r">
                <a:lnSpc>
                  <a:spcPct val="100000"/>
                </a:lnSpc>
              </a:pPr>
              <a:t>5</a:t>
            </a:fld>
            <a:endParaRPr/>
          </a:p>
        </p:txBody>
      </p:sp>
      <p:sp>
        <p:nvSpPr>
          <p:cNvPr id="668" name="TextShape 2"/>
          <p:cNvSpPr txBox="1"/>
          <p:nvPr/>
        </p:nvSpPr>
        <p:spPr>
          <a:xfrm>
            <a:off x="685800" y="4341960"/>
            <a:ext cx="5486400" cy="4116240"/>
          </a:xfrm>
          <a:prstGeom prst="rect">
            <a:avLst/>
          </a:pr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D8E7696-FEE2-4303-B54A-2E2CA8D3CEB1}" type="slidenum">
              <a:rPr lang="it-IT" sz="1200">
                <a:latin typeface="Arial"/>
              </a:rPr>
              <a:pPr algn="r">
                <a:lnSpc>
                  <a:spcPct val="100000"/>
                </a:lnSpc>
              </a:pPr>
              <a:t>17</a:t>
            </a:fld>
            <a:endParaRPr/>
          </a:p>
        </p:txBody>
      </p:sp>
      <p:sp>
        <p:nvSpPr>
          <p:cNvPr id="672"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B0040B60-87B1-4B5D-A295-681EABBFFA0C}" type="slidenum">
              <a:rPr lang="it-IT" sz="1200">
                <a:latin typeface="Arial"/>
              </a:rPr>
              <a:pPr algn="r">
                <a:lnSpc>
                  <a:spcPct val="100000"/>
                </a:lnSpc>
              </a:pPr>
              <a:t>18</a:t>
            </a:fld>
            <a:endParaRPr/>
          </a:p>
        </p:txBody>
      </p:sp>
      <p:sp>
        <p:nvSpPr>
          <p:cNvPr id="674" name="TextShape 2"/>
          <p:cNvSpPr txBox="1"/>
          <p:nvPr/>
        </p:nvSpPr>
        <p:spPr>
          <a:xfrm>
            <a:off x="685800" y="3995640"/>
            <a:ext cx="5486400" cy="4114800"/>
          </a:xfrm>
          <a:prstGeom prst="rect">
            <a:avLst/>
          </a:prstGeom>
          <a:noFill/>
          <a:ln>
            <a:noFill/>
          </a:ln>
        </p:spPr>
        <p:txBody>
          <a:bodyPr/>
          <a:lstStyle/>
          <a:p>
            <a:pPr>
              <a:lnSpc>
                <a:spcPct val="100000"/>
              </a:lnSpc>
            </a:pPr>
            <a:r>
              <a:rPr lang="it-IT" sz="1200">
                <a:latin typeface="Times New Roman"/>
              </a:rPr>
              <a:t>Ricercando nuovi </a:t>
            </a:r>
            <a:r>
              <a:rPr lang="it-IT" sz="1200" b="1" i="1">
                <a:latin typeface="Times New Roman"/>
              </a:rPr>
              <a:t>ligandi per il sito di riconoscimento delle BDZ</a:t>
            </a:r>
            <a:r>
              <a:rPr lang="it-IT" sz="1200">
                <a:latin typeface="Times New Roman"/>
              </a:rPr>
              <a:t> dotati di maggiore selettività terapeutica e minori effetti collaterali si è giunti alla valutazioni dei diversi sottotipi reettoriali come possibili Target.</a:t>
            </a:r>
            <a:endParaRPr/>
          </a:p>
          <a:p>
            <a:pPr>
              <a:lnSpc>
                <a:spcPct val="100000"/>
              </a:lnSpc>
            </a:pPr>
            <a:r>
              <a:rPr lang="it-IT" sz="1200">
                <a:latin typeface="Times New Roman"/>
              </a:rPr>
              <a:t>Sono stati condotti studi con la strategia del knout-out genico e il sito delle BDZ è stato reso insensibile al DIAZEPAM apportando una mutazione puntiforme alle diverse subunità </a:t>
            </a:r>
            <a:r>
              <a:rPr lang="el-GR" sz="1200">
                <a:latin typeface="Times New Roman"/>
                <a:ea typeface="Arial"/>
              </a:rPr>
              <a:t>α</a:t>
            </a:r>
            <a:r>
              <a:rPr lang="it-IT" sz="1200">
                <a:latin typeface="Times New Roman"/>
                <a:ea typeface="Arial"/>
              </a:rPr>
              <a:t>.</a:t>
            </a:r>
            <a:endParaRPr/>
          </a:p>
          <a:p>
            <a:pPr>
              <a:lnSpc>
                <a:spcPct val="100000"/>
              </a:lnSpc>
            </a:pPr>
            <a:endParaRPr/>
          </a:p>
          <a:p>
            <a:pPr>
              <a:lnSpc>
                <a:spcPct val="100000"/>
              </a:lnSpc>
            </a:pPr>
            <a:r>
              <a:rPr lang="it-IT" sz="1200">
                <a:latin typeface="Times New Roman"/>
                <a:ea typeface="Arial"/>
              </a:rPr>
              <a:t>La mutazione puntiforme è stata introdotta a livello del cDNA codificante per la subunità </a:t>
            </a:r>
            <a:r>
              <a:rPr lang="el-GR" sz="1200">
                <a:latin typeface="Times New Roman"/>
                <a:ea typeface="Arial"/>
              </a:rPr>
              <a:t>α</a:t>
            </a:r>
            <a:r>
              <a:rPr lang="it-IT" sz="1200">
                <a:latin typeface="Times New Roman"/>
                <a:ea typeface="Arial"/>
              </a:rPr>
              <a:t> (per esempi sulla subunità </a:t>
            </a:r>
            <a:r>
              <a:rPr lang="el-GR" sz="1200">
                <a:latin typeface="Times New Roman"/>
                <a:ea typeface="Arial"/>
              </a:rPr>
              <a:t>α</a:t>
            </a:r>
            <a:r>
              <a:rPr lang="it-IT" sz="1200">
                <a:latin typeface="Times New Roman"/>
                <a:ea typeface="Arial"/>
              </a:rPr>
              <a:t>1 si è sostituito l’amminoacido in posizione 101 con un residuo di arginina).</a:t>
            </a:r>
            <a:endParaRPr/>
          </a:p>
          <a:p>
            <a:pPr>
              <a:lnSpc>
                <a:spcPct val="100000"/>
              </a:lnSpc>
            </a:pPr>
            <a:r>
              <a:rPr lang="it-IT" sz="1200">
                <a:latin typeface="Times New Roman"/>
                <a:ea typeface="Arial"/>
              </a:rPr>
              <a:t>Ne consegue che i recettori GABAA contenenti la subunità </a:t>
            </a:r>
            <a:r>
              <a:rPr lang="el-GR" sz="1200">
                <a:latin typeface="Times New Roman"/>
                <a:ea typeface="Arial"/>
              </a:rPr>
              <a:t>α</a:t>
            </a:r>
            <a:r>
              <a:rPr lang="it-IT" sz="1200">
                <a:latin typeface="Times New Roman"/>
                <a:ea typeface="Arial"/>
              </a:rPr>
              <a:t>1 mutata non sono in grado di legare il DIAZEPAM e sono ad esso insensibili.</a:t>
            </a:r>
            <a:endParaRPr/>
          </a:p>
          <a:p>
            <a:pPr>
              <a:lnSpc>
                <a:spcPct val="100000"/>
              </a:lnSpc>
            </a:pPr>
            <a:r>
              <a:rPr lang="it-IT" sz="1200">
                <a:latin typeface="Times New Roman"/>
                <a:ea typeface="Arial"/>
              </a:rPr>
              <a:t>Le linee di topi mutati per un solo sottotipo di subunità generate sono state testate prevedendo che se un dato effetto comportamentale delle DBZ è annullato o ridotto, tale subunità era importante per tale effetto.</a:t>
            </a:r>
            <a:endParaRPr/>
          </a:p>
          <a:p>
            <a:pPr>
              <a:lnSpc>
                <a:spcPct val="100000"/>
              </a:lnSpc>
            </a:pPr>
            <a:r>
              <a:rPr lang="it-IT" sz="1200" b="1" i="1">
                <a:latin typeface="Times New Roman"/>
                <a:ea typeface="Arial"/>
              </a:rPr>
              <a:t>Per cui </a:t>
            </a:r>
            <a:r>
              <a:rPr lang="el-GR" sz="1200" b="1" i="1">
                <a:latin typeface="Times New Roman"/>
                <a:ea typeface="Arial"/>
              </a:rPr>
              <a:t>α</a:t>
            </a:r>
            <a:r>
              <a:rPr lang="it-IT" sz="1200" b="1" i="1">
                <a:latin typeface="Times New Roman"/>
                <a:ea typeface="Arial"/>
              </a:rPr>
              <a:t>1</a:t>
            </a:r>
            <a:r>
              <a:rPr lang="it-IT" sz="1200">
                <a:latin typeface="Times New Roman"/>
                <a:ea typeface="Arial"/>
              </a:rPr>
              <a:t>: resistenti all’effetto </a:t>
            </a:r>
            <a:r>
              <a:rPr lang="it-IT" sz="1200" i="1">
                <a:latin typeface="Times New Roman"/>
                <a:ea typeface="Arial"/>
              </a:rPr>
              <a:t>SEDATIVO ed AMNESICO</a:t>
            </a:r>
            <a:r>
              <a:rPr lang="it-IT" sz="1200">
                <a:latin typeface="Times New Roman"/>
                <a:ea typeface="Arial"/>
              </a:rPr>
              <a:t> del diazepam e ridotta risposta all’effetto </a:t>
            </a:r>
            <a:r>
              <a:rPr lang="it-IT" sz="1200" i="1">
                <a:latin typeface="Times New Roman"/>
                <a:ea typeface="Arial"/>
              </a:rPr>
              <a:t>ANTICONVULSIVANTE</a:t>
            </a:r>
            <a:r>
              <a:rPr lang="it-IT" sz="1200">
                <a:latin typeface="Times New Roman"/>
                <a:ea typeface="Arial"/>
              </a:rPr>
              <a:t>. Tali effetti permanevano per i barbiturici.</a:t>
            </a:r>
            <a:endParaRPr/>
          </a:p>
          <a:p>
            <a:pPr>
              <a:lnSpc>
                <a:spcPct val="100000"/>
              </a:lnSpc>
            </a:pPr>
            <a:endParaRPr/>
          </a:p>
          <a:p>
            <a:pPr>
              <a:lnSpc>
                <a:spcPct val="100000"/>
              </a:lnSpc>
            </a:pPr>
            <a:r>
              <a:rPr lang="it-IT" sz="1200" b="1" i="1">
                <a:latin typeface="Times New Roman"/>
                <a:ea typeface="Arial"/>
              </a:rPr>
              <a:t>Per cui </a:t>
            </a:r>
            <a:r>
              <a:rPr lang="el-GR" sz="1200" b="1" i="1">
                <a:latin typeface="Times New Roman"/>
                <a:ea typeface="Arial"/>
              </a:rPr>
              <a:t>α</a:t>
            </a:r>
            <a:r>
              <a:rPr lang="it-IT" sz="1200" b="1" i="1">
                <a:latin typeface="Times New Roman"/>
                <a:ea typeface="Arial"/>
              </a:rPr>
              <a:t>2</a:t>
            </a:r>
            <a:r>
              <a:rPr lang="it-IT" sz="1200">
                <a:latin typeface="Times New Roman"/>
                <a:ea typeface="Arial"/>
              </a:rPr>
              <a:t>: mediano l’effetto </a:t>
            </a:r>
            <a:r>
              <a:rPr lang="it-IT" sz="1200" i="1">
                <a:latin typeface="Times New Roman"/>
                <a:ea typeface="Arial"/>
              </a:rPr>
              <a:t>ANSIOLITICO e MIORILASSANTE</a:t>
            </a:r>
            <a:endParaRPr/>
          </a:p>
          <a:p>
            <a:pPr>
              <a:lnSpc>
                <a:spcPct val="100000"/>
              </a:lnSpc>
            </a:pPr>
            <a:endParaRPr/>
          </a:p>
          <a:p>
            <a:pPr>
              <a:lnSpc>
                <a:spcPct val="100000"/>
              </a:lnSpc>
            </a:pPr>
            <a:r>
              <a:rPr lang="it-IT" sz="1200" b="1" i="1">
                <a:latin typeface="Times New Roman"/>
                <a:ea typeface="Arial"/>
              </a:rPr>
              <a:t>Per cui </a:t>
            </a:r>
            <a:r>
              <a:rPr lang="el-GR" sz="1200" b="1" i="1">
                <a:latin typeface="Times New Roman"/>
                <a:ea typeface="Arial"/>
              </a:rPr>
              <a:t>α</a:t>
            </a:r>
            <a:r>
              <a:rPr lang="it-IT" sz="1200" b="1" i="1">
                <a:latin typeface="Times New Roman"/>
                <a:ea typeface="Arial"/>
              </a:rPr>
              <a:t>5</a:t>
            </a:r>
            <a:r>
              <a:rPr lang="it-IT" sz="1200">
                <a:latin typeface="Times New Roman"/>
                <a:ea typeface="Arial"/>
              </a:rPr>
              <a:t>: non sviluppano </a:t>
            </a:r>
            <a:r>
              <a:rPr lang="it-IT" sz="1200" i="1">
                <a:latin typeface="Times New Roman"/>
                <a:ea typeface="Arial"/>
              </a:rPr>
              <a:t>TOLLERANZA</a:t>
            </a:r>
            <a:r>
              <a:rPr lang="it-IT" sz="1200">
                <a:latin typeface="Times New Roman"/>
                <a:ea typeface="Arial"/>
              </a:rPr>
              <a:t> al diazepam</a:t>
            </a:r>
            <a:endParaRPr/>
          </a:p>
          <a:p>
            <a:pPr>
              <a:lnSpc>
                <a:spcPct val="100000"/>
              </a:lnSpc>
            </a:pPr>
            <a:r>
              <a:rPr lang="it-IT" sz="1200">
                <a:latin typeface="Times New Roman"/>
                <a:ea typeface="Arial"/>
              </a:rPr>
              <a:t> </a:t>
            </a:r>
            <a:endParaRPr/>
          </a:p>
          <a:p>
            <a:pPr>
              <a:lnSpc>
                <a:spcPct val="100000"/>
              </a:lnSpc>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1BEA50A6-0BE1-48AE-87DF-3F7A7D4C72D7}" type="slidenum">
              <a:rPr lang="it-IT" sz="1200">
                <a:latin typeface="Arial"/>
              </a:rPr>
              <a:pPr algn="r">
                <a:lnSpc>
                  <a:spcPct val="100000"/>
                </a:lnSpc>
              </a:pPr>
              <a:t>22</a:t>
            </a:fld>
            <a:endParaRPr/>
          </a:p>
        </p:txBody>
      </p:sp>
      <p:sp>
        <p:nvSpPr>
          <p:cNvPr id="676" name="TextShape 2"/>
          <p:cNvSpPr txBox="1"/>
          <p:nvPr/>
        </p:nvSpPr>
        <p:spPr>
          <a:xfrm>
            <a:off x="685800" y="4343400"/>
            <a:ext cx="5486400" cy="4114800"/>
          </a:xfrm>
          <a:prstGeom prst="rect">
            <a:avLst/>
          </a:prstGeom>
          <a:noFill/>
          <a:ln>
            <a:noFill/>
          </a:ln>
        </p:spPr>
        <p:txBody>
          <a:bodyPr/>
          <a:lstStyle/>
          <a:p>
            <a:pPr>
              <a:lnSpc>
                <a:spcPct val="100000"/>
              </a:lnSpc>
            </a:pPr>
            <a:r>
              <a:rPr lang="it-IT" sz="1200">
                <a:latin typeface="Times New Roman"/>
              </a:rPr>
              <a:t>In relazione ai processi di metabolizzazione a cui vanno incontro le BDZ possono essere suddivise in:</a:t>
            </a:r>
            <a:endParaRPr/>
          </a:p>
          <a:p>
            <a:pPr>
              <a:lnSpc>
                <a:spcPct val="100000"/>
              </a:lnSpc>
            </a:pPr>
            <a:endParaRPr/>
          </a:p>
          <a:p>
            <a:pPr>
              <a:lnSpc>
                <a:spcPct val="100000"/>
              </a:lnSpc>
            </a:pPr>
            <a:r>
              <a:rPr lang="it-IT" sz="1200" b="1">
                <a:solidFill>
                  <a:srgbClr val="FFCC00"/>
                </a:solidFill>
                <a:latin typeface="Times New Roman"/>
              </a:rPr>
              <a:t>BDZ a lunga durata d’azione</a:t>
            </a:r>
            <a:r>
              <a:rPr lang="it-IT" sz="1200" b="1">
                <a:solidFill>
                  <a:srgbClr val="990000"/>
                </a:solidFill>
                <a:latin typeface="Times New Roman"/>
              </a:rPr>
              <a:t> </a:t>
            </a:r>
            <a:r>
              <a:rPr lang="it-IT" sz="1200" b="1">
                <a:latin typeface="Times New Roman"/>
              </a:rPr>
              <a:t>:</a:t>
            </a:r>
            <a:r>
              <a:rPr lang="it-IT" sz="1200">
                <a:latin typeface="Times New Roman"/>
              </a:rPr>
              <a:t> 		emivita &gt; 48 h</a:t>
            </a:r>
            <a:endParaRPr/>
          </a:p>
          <a:p>
            <a:pPr>
              <a:lnSpc>
                <a:spcPct val="100000"/>
              </a:lnSpc>
            </a:pPr>
            <a:endParaRPr/>
          </a:p>
          <a:p>
            <a:pPr>
              <a:lnSpc>
                <a:spcPct val="100000"/>
              </a:lnSpc>
            </a:pPr>
            <a:r>
              <a:rPr lang="it-IT" sz="1200" b="1">
                <a:solidFill>
                  <a:srgbClr val="FFFF66"/>
                </a:solidFill>
                <a:latin typeface="Times New Roman"/>
              </a:rPr>
              <a:t>BDZ a durata d’azione intermedia</a:t>
            </a:r>
            <a:r>
              <a:rPr lang="it-IT" sz="1200" b="1">
                <a:solidFill>
                  <a:srgbClr val="990000"/>
                </a:solidFill>
                <a:latin typeface="Times New Roman"/>
              </a:rPr>
              <a:t> </a:t>
            </a:r>
            <a:r>
              <a:rPr lang="it-IT" sz="1200" b="1">
                <a:latin typeface="Times New Roman"/>
              </a:rPr>
              <a:t>:	 	</a:t>
            </a:r>
            <a:r>
              <a:rPr lang="it-IT" sz="1200">
                <a:latin typeface="Times New Roman"/>
              </a:rPr>
              <a:t>emivita 24-48h</a:t>
            </a:r>
            <a:endParaRPr/>
          </a:p>
          <a:p>
            <a:pPr>
              <a:lnSpc>
                <a:spcPct val="100000"/>
              </a:lnSpc>
            </a:pPr>
            <a:endParaRPr/>
          </a:p>
          <a:p>
            <a:pPr>
              <a:lnSpc>
                <a:spcPct val="100000"/>
              </a:lnSpc>
            </a:pPr>
            <a:r>
              <a:rPr lang="it-IT" sz="1200" b="1">
                <a:solidFill>
                  <a:srgbClr val="FF00FF"/>
                </a:solidFill>
                <a:latin typeface="Times New Roman"/>
              </a:rPr>
              <a:t>BDZ a breve durata d’azione</a:t>
            </a:r>
            <a:r>
              <a:rPr lang="it-IT" sz="1200" b="1">
                <a:solidFill>
                  <a:srgbClr val="990000"/>
                </a:solidFill>
                <a:latin typeface="Times New Roman"/>
              </a:rPr>
              <a:t> </a:t>
            </a:r>
            <a:r>
              <a:rPr lang="it-IT" sz="1200" b="1">
                <a:latin typeface="Times New Roman"/>
              </a:rPr>
              <a:t>: 		</a:t>
            </a:r>
            <a:r>
              <a:rPr lang="it-IT" sz="1200">
                <a:latin typeface="Times New Roman"/>
              </a:rPr>
              <a:t>emivita &lt;24 h</a:t>
            </a:r>
            <a:endParaRPr/>
          </a:p>
          <a:p>
            <a:pPr>
              <a:lnSpc>
                <a:spcPct val="100000"/>
              </a:lnSpc>
            </a:pPr>
            <a:endParaRPr/>
          </a:p>
          <a:p>
            <a:pPr>
              <a:lnSpc>
                <a:spcPct val="100000"/>
              </a:lnSpc>
            </a:pPr>
            <a:r>
              <a:rPr lang="it-IT" sz="1200" b="1">
                <a:solidFill>
                  <a:srgbClr val="0066CC"/>
                </a:solidFill>
                <a:latin typeface="Times New Roman"/>
              </a:rPr>
              <a:t>BDZ a durata d’azione brevissima</a:t>
            </a:r>
            <a:r>
              <a:rPr lang="it-IT" sz="1200" b="1">
                <a:solidFill>
                  <a:srgbClr val="990000"/>
                </a:solidFill>
                <a:latin typeface="Times New Roman"/>
              </a:rPr>
              <a:t> </a:t>
            </a:r>
            <a:r>
              <a:rPr lang="it-IT" sz="1200" b="1">
                <a:latin typeface="Times New Roman"/>
              </a:rPr>
              <a:t>:</a:t>
            </a:r>
            <a:r>
              <a:rPr lang="it-IT" sz="1200">
                <a:latin typeface="Times New Roman"/>
              </a:rPr>
              <a:t> 	                      emivita 1-7 h</a:t>
            </a:r>
            <a:endParaRPr/>
          </a:p>
          <a:p>
            <a:pPr>
              <a:lnSpc>
                <a:spcPct val="100000"/>
              </a:lnSpc>
            </a:pPr>
            <a:endParaRPr/>
          </a:p>
          <a:p>
            <a:pPr>
              <a:lnSpc>
                <a:spcPct val="100000"/>
              </a:lnSpc>
            </a:pPr>
            <a:r>
              <a:rPr lang="it-IT" sz="1200">
                <a:latin typeface="Times New Roman"/>
              </a:rPr>
              <a:t>NB quando una BDZ viene somministrata cronicamente devono essere attentamente considerati non solo gli effetti della singola dose, ma anche gli effetti causati dall’accunulo del farmaco, ciò dal graduale aumento della sua concentrazione plasmatica.</a:t>
            </a:r>
            <a:endParaRPr/>
          </a:p>
          <a:p>
            <a:pPr>
              <a:lnSpc>
                <a:spcPct val="100000"/>
              </a:lnSpc>
            </a:pPr>
            <a:endParaRPr/>
          </a:p>
          <a:p>
            <a:pPr>
              <a:lnSpc>
                <a:spcPct val="100000"/>
              </a:lnSpc>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A93E4389-0EE4-401F-8175-DFD53E75831D}" type="slidenum">
              <a:rPr lang="it-IT" sz="1200">
                <a:latin typeface="Arial"/>
              </a:rPr>
              <a:pPr algn="r">
                <a:lnSpc>
                  <a:spcPct val="100000"/>
                </a:lnSpc>
              </a:pPr>
              <a:t>37</a:t>
            </a:fld>
            <a:endParaRPr/>
          </a:p>
        </p:txBody>
      </p:sp>
      <p:sp>
        <p:nvSpPr>
          <p:cNvPr id="678"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C0843CE8-EDA6-492A-92C8-F0D8E5D4DDA8}" type="slidenum">
              <a:rPr lang="it-IT" sz="1200">
                <a:latin typeface="Arial"/>
              </a:rPr>
              <a:pPr algn="r">
                <a:lnSpc>
                  <a:spcPct val="100000"/>
                </a:lnSpc>
              </a:pPr>
              <a:t>41</a:t>
            </a:fld>
            <a:endParaRPr/>
          </a:p>
        </p:txBody>
      </p:sp>
      <p:sp>
        <p:nvSpPr>
          <p:cNvPr id="680" name="TextShape 2"/>
          <p:cNvSpPr txBox="1"/>
          <p:nvPr/>
        </p:nvSpPr>
        <p:spPr>
          <a:xfrm>
            <a:off x="685800" y="4343400"/>
            <a:ext cx="5486400" cy="4114800"/>
          </a:xfrm>
          <a:prstGeom prst="rect">
            <a:avLst/>
          </a:prstGeom>
          <a:noFill/>
          <a:ln>
            <a:noFill/>
          </a:ln>
        </p:spPr>
        <p:txBody>
          <a:bodyPr/>
          <a:lstStyle/>
          <a:p>
            <a:pPr>
              <a:lnSpc>
                <a:spcPct val="100000"/>
              </a:lnSpc>
            </a:pPr>
            <a:r>
              <a:rPr lang="it-IT" sz="1200">
                <a:latin typeface="Arial"/>
              </a:rPr>
              <a:t>Disponibile per somministrazione endovenosa in quanto per via orale o intramuscolare ha una bassa biodisponibilità.</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906F6FF0-FF55-42C6-BF4A-2BCA322AC1FE}" type="slidenum">
              <a:rPr lang="it-IT" sz="1200">
                <a:latin typeface="Arial"/>
              </a:rPr>
              <a:pPr algn="r">
                <a:lnSpc>
                  <a:spcPct val="100000"/>
                </a:lnSpc>
              </a:pPr>
              <a:t>42</a:t>
            </a:fld>
            <a:endParaRPr/>
          </a:p>
        </p:txBody>
      </p:sp>
      <p:sp>
        <p:nvSpPr>
          <p:cNvPr id="682" name="TextShape 2"/>
          <p:cNvSpPr txBox="1"/>
          <p:nvPr/>
        </p:nvSpPr>
        <p:spPr>
          <a:xfrm>
            <a:off x="685800" y="4343400"/>
            <a:ext cx="5486400" cy="4114800"/>
          </a:xfrm>
          <a:prstGeom prst="rect">
            <a:avLst/>
          </a:prstGeom>
          <a:noFill/>
          <a:ln>
            <a:noFill/>
          </a:ln>
        </p:spPr>
        <p:txBody>
          <a:bodyPr/>
          <a:lstStyle/>
          <a:p>
            <a:pPr>
              <a:lnSpc>
                <a:spcPct val="100000"/>
              </a:lnSpc>
            </a:pPr>
            <a:r>
              <a:rPr lang="it-IT" sz="1200">
                <a:latin typeface="Arial"/>
              </a:rPr>
              <a:t>Previene od antagonizza tutti gi effetti farmacologici delle BDZ , compresi gli effetti sedativi e depressori prododtti da un overdose.</a:t>
            </a:r>
            <a:endParaRPr/>
          </a:p>
          <a:p>
            <a:pPr>
              <a:lnSpc>
                <a:spcPct val="100000"/>
              </a:lnSpc>
            </a:pPr>
            <a:endParaRPr/>
          </a:p>
          <a:p>
            <a:pPr>
              <a:lnSpc>
                <a:spcPct val="100000"/>
              </a:lnSpc>
            </a:pPr>
            <a:r>
              <a:rPr lang="it-IT" sz="1200">
                <a:latin typeface="Arial"/>
              </a:rPr>
              <a:t>EFFETTI COLLATERALI più frequenti sono:</a:t>
            </a:r>
            <a:endParaRPr/>
          </a:p>
          <a:p>
            <a:pPr>
              <a:lnSpc>
                <a:spcPct val="100000"/>
              </a:lnSpc>
            </a:pPr>
            <a:r>
              <a:rPr lang="it-IT" sz="1200">
                <a:latin typeface="Arial"/>
              </a:rPr>
              <a:t>Vomito</a:t>
            </a:r>
            <a:endParaRPr/>
          </a:p>
          <a:p>
            <a:pPr>
              <a:lnSpc>
                <a:spcPct val="100000"/>
              </a:lnSpc>
            </a:pPr>
            <a:r>
              <a:rPr lang="it-IT" sz="1200">
                <a:latin typeface="Arial"/>
              </a:rPr>
              <a:t>Agitazione psicomotoria</a:t>
            </a:r>
            <a:endParaRPr/>
          </a:p>
          <a:p>
            <a:pPr>
              <a:lnSpc>
                <a:spcPct val="100000"/>
              </a:lnSpc>
            </a:pPr>
            <a:r>
              <a:rPr lang="it-IT" sz="1200">
                <a:latin typeface="Arial"/>
              </a:rPr>
              <a:t>Piu raramente</a:t>
            </a:r>
            <a:endParaRPr/>
          </a:p>
          <a:p>
            <a:pPr>
              <a:lnSpc>
                <a:spcPct val="100000"/>
              </a:lnSpc>
            </a:pPr>
            <a:r>
              <a:rPr lang="it-IT" sz="1200">
                <a:latin typeface="Arial"/>
              </a:rPr>
              <a:t>Convulsioni</a:t>
            </a:r>
            <a:endParaRPr/>
          </a:p>
          <a:p>
            <a:pPr>
              <a:lnSpc>
                <a:spcPct val="100000"/>
              </a:lnSpc>
            </a:pPr>
            <a:r>
              <a:rPr lang="it-IT" sz="1200">
                <a:latin typeface="Arial"/>
              </a:rPr>
              <a:t>Ipotensione ed aritmia</a:t>
            </a:r>
            <a:endParaRPr/>
          </a:p>
          <a:p>
            <a:pPr>
              <a:lnSpc>
                <a:spcPct val="100000"/>
              </a:lnSpc>
            </a:pPr>
            <a:r>
              <a:rPr lang="it-IT" sz="1200">
                <a:latin typeface="Arial"/>
              </a:rPr>
              <a:t>Può scatenare attacchi di panico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extShape 1"/>
          <p:cNvSpPr txBox="1"/>
          <p:nvPr/>
        </p:nvSpPr>
        <p:spPr>
          <a:xfrm>
            <a:off x="685800" y="4343400"/>
            <a:ext cx="5486400" cy="4114800"/>
          </a:xfrm>
          <a:prstGeom prst="rect">
            <a:avLst/>
          </a:prstGeom>
          <a:noFill/>
          <a:ln>
            <a:noFill/>
          </a:ln>
        </p:spPr>
      </p:sp>
      <p:sp>
        <p:nvSpPr>
          <p:cNvPr id="684" name="CustomShape 2"/>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5204E0E-A374-4362-8C6E-3A61781A215E}" type="slidenum">
              <a:rPr lang="it-IT" sz="1200">
                <a:latin typeface="Arial"/>
              </a:rPr>
              <a:pPr algn="r">
                <a:lnSpc>
                  <a:spcPct val="100000"/>
                </a:lnSpc>
              </a:pPr>
              <a:t>43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lstStyle/>
          <a:p>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lstStyle/>
          <a:p>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lstStyle/>
          <a:p>
            <a:endParaRPr/>
          </a:p>
        </p:txBody>
      </p:sp>
      <p:sp>
        <p:nvSpPr>
          <p:cNvPr id="32" name="PlaceHolder 4"/>
          <p:cNvSpPr>
            <a:spLocks noGrp="1"/>
          </p:cNvSpPr>
          <p:nvPr>
            <p:ph type="body"/>
          </p:nvPr>
        </p:nvSpPr>
        <p:spPr>
          <a:xfrm>
            <a:off x="4674240" y="3964320"/>
            <a:ext cx="4015800" cy="2158560"/>
          </a:xfrm>
          <a:prstGeom prst="rect">
            <a:avLst/>
          </a:prstGeom>
        </p:spPr>
        <p:txBody>
          <a:bodyPr lIns="90000" tIns="46800" rIns="90000" bIns="46800"/>
          <a:lstStyle/>
          <a:p>
            <a:endParaRPr/>
          </a:p>
        </p:txBody>
      </p:sp>
      <p:sp>
        <p:nvSpPr>
          <p:cNvPr id="33" name="PlaceHolder 5"/>
          <p:cNvSpPr>
            <a:spLocks noGrp="1"/>
          </p:cNvSpPr>
          <p:nvPr>
            <p:ph type="body"/>
          </p:nvPr>
        </p:nvSpPr>
        <p:spPr>
          <a:xfrm>
            <a:off x="457200" y="3964320"/>
            <a:ext cx="4015800" cy="2158560"/>
          </a:xfrm>
          <a:prstGeom prst="rect">
            <a:avLst/>
          </a:prstGeom>
        </p:spPr>
        <p:txBody>
          <a:bodyPr lIns="90000" tIns="46800" rIns="90000" bIns="4680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35" name="PlaceHolder 2"/>
          <p:cNvSpPr>
            <a:spLocks noGrp="1"/>
          </p:cNvSpPr>
          <p:nvPr>
            <p:ph type="body"/>
          </p:nvPr>
        </p:nvSpPr>
        <p:spPr>
          <a:xfrm>
            <a:off x="457200" y="1600200"/>
            <a:ext cx="8229600" cy="4525920"/>
          </a:xfrm>
          <a:prstGeom prst="rect">
            <a:avLst/>
          </a:prstGeom>
        </p:spPr>
        <p:txBody>
          <a:bodyPr lIns="90000" tIns="46800" rIns="90000" bIns="46800"/>
          <a:lstStyle/>
          <a:p>
            <a:endParaRPr/>
          </a:p>
        </p:txBody>
      </p:sp>
      <p:sp>
        <p:nvSpPr>
          <p:cNvPr id="36" name="PlaceHolder 3"/>
          <p:cNvSpPr>
            <a:spLocks noGrp="1"/>
          </p:cNvSpPr>
          <p:nvPr>
            <p:ph type="body"/>
          </p:nvPr>
        </p:nvSpPr>
        <p:spPr>
          <a:xfrm>
            <a:off x="457200" y="1600200"/>
            <a:ext cx="8229600" cy="4525920"/>
          </a:xfrm>
          <a:prstGeom prst="rect">
            <a:avLst/>
          </a:prstGeom>
        </p:spPr>
        <p:txBody>
          <a:bodyPr lIns="90000" tIns="46800" rIns="90000" bIns="46800"/>
          <a:lstStyle/>
          <a:p>
            <a:endParaRPr/>
          </a:p>
        </p:txBody>
      </p:sp>
      <p:pic>
        <p:nvPicPr>
          <p:cNvPr id="37" name="Immagine 36"/>
          <p:cNvPicPr/>
          <p:nvPr/>
        </p:nvPicPr>
        <p:blipFill>
          <a:blip r:embed="rId2" cstate="print"/>
          <a:stretch/>
        </p:blipFill>
        <p:spPr>
          <a:xfrm>
            <a:off x="1735560" y="1600200"/>
            <a:ext cx="5672520" cy="4525920"/>
          </a:xfrm>
          <a:prstGeom prst="rect">
            <a:avLst/>
          </a:prstGeom>
          <a:ln>
            <a:noFill/>
          </a:ln>
        </p:spPr>
      </p:pic>
      <p:pic>
        <p:nvPicPr>
          <p:cNvPr id="38" name="Immagine 37"/>
          <p:cNvPicPr/>
          <p:nvPr/>
        </p:nvPicPr>
        <p:blipFill>
          <a:blip r:embed="rId2" cstate="print"/>
          <a:stretch/>
        </p:blipFill>
        <p:spPr>
          <a:xfrm>
            <a:off x="1735560" y="1600200"/>
            <a:ext cx="5672520" cy="452592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lstStyle/>
          <a:p>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lstStyle/>
          <a:p>
            <a:endParaRPr/>
          </a:p>
        </p:txBody>
      </p:sp>
      <p:sp>
        <p:nvSpPr>
          <p:cNvPr id="16" name="PlaceHolder 3"/>
          <p:cNvSpPr>
            <a:spLocks noGrp="1"/>
          </p:cNvSpPr>
          <p:nvPr>
            <p:ph type="body"/>
          </p:nvPr>
        </p:nvSpPr>
        <p:spPr>
          <a:xfrm>
            <a:off x="457200" y="3964320"/>
            <a:ext cx="4015800" cy="2158560"/>
          </a:xfrm>
          <a:prstGeom prst="rect">
            <a:avLst/>
          </a:prstGeom>
        </p:spPr>
        <p:txBody>
          <a:bodyPr lIns="90000" tIns="46800" rIns="90000" bIns="46800"/>
          <a:lstStyle/>
          <a:p>
            <a:endParaRPr/>
          </a:p>
        </p:txBody>
      </p:sp>
      <p:sp>
        <p:nvSpPr>
          <p:cNvPr id="17" name="PlaceHolder 4"/>
          <p:cNvSpPr>
            <a:spLocks noGrp="1"/>
          </p:cNvSpPr>
          <p:nvPr>
            <p:ph type="body"/>
          </p:nvPr>
        </p:nvSpPr>
        <p:spPr>
          <a:xfrm>
            <a:off x="4674240" y="1600200"/>
            <a:ext cx="4015800" cy="4525920"/>
          </a:xfrm>
          <a:prstGeom prst="rect">
            <a:avLst/>
          </a:prstGeom>
        </p:spPr>
        <p:txBody>
          <a:bodyPr lIns="90000" tIns="46800" rIns="90000" bIns="4680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lstStyle/>
          <a:p>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lstStyle/>
          <a:p>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lstStyle/>
          <a:p>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lstStyle/>
          <a:p>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lstStyle/>
          <a:p>
            <a:pPr algn="ctr"/>
            <a:r>
              <a:rPr lang="en-US" sz="4400">
                <a:latin typeface="Arial"/>
              </a:rPr>
              <a:t>Click to edit the title text format</a:t>
            </a:r>
            <a:endParaRP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lstStyle/>
          <a:p>
            <a:pPr>
              <a:buFont typeface="Arial"/>
              <a:buChar char="•"/>
            </a:pPr>
            <a:r>
              <a:rPr lang="en-US" sz="3200">
                <a:latin typeface="Arial"/>
              </a:rPr>
              <a:t>Click to edit the outline text format</a:t>
            </a:r>
            <a:endParaRPr/>
          </a:p>
          <a:p>
            <a:pPr lvl="1">
              <a:buFont typeface="Arial"/>
              <a:buChar char="–"/>
            </a:pPr>
            <a:r>
              <a:rPr lang="en-US" sz="2800">
                <a:latin typeface="Arial"/>
              </a:rPr>
              <a:t>Second Outline Level</a:t>
            </a:r>
            <a:endParaRPr/>
          </a:p>
          <a:p>
            <a:pPr lvl="2">
              <a:buFont typeface="Arial"/>
              <a:buChar char="•"/>
            </a:pPr>
            <a:r>
              <a:rPr lang="en-US" sz="2400">
                <a:latin typeface="Arial"/>
              </a:rPr>
              <a:t>Third Outline Level</a:t>
            </a:r>
            <a:endParaRPr/>
          </a:p>
          <a:p>
            <a:pPr lvl="3">
              <a:buFont typeface="Arial"/>
              <a:buChar char="–"/>
            </a:pPr>
            <a:r>
              <a:rPr lang="en-US" sz="2000">
                <a:latin typeface="Arial"/>
              </a:rPr>
              <a:t>Fourth Outline Level</a:t>
            </a:r>
            <a:endParaRPr/>
          </a:p>
          <a:p>
            <a:pPr lvl="4">
              <a:buFont typeface="Arial"/>
              <a:buChar char="»"/>
            </a:pPr>
            <a:r>
              <a:rPr lang="en-US" sz="2000">
                <a:latin typeface="Arial"/>
              </a:rPr>
              <a:t>Fifth Outline Level</a:t>
            </a:r>
            <a:endParaRPr/>
          </a:p>
          <a:p>
            <a:pPr lvl="5">
              <a:buFont typeface="Arial"/>
              <a:buChar char="»"/>
            </a:pPr>
            <a:r>
              <a:rPr lang="en-US" sz="2000">
                <a:latin typeface="Arial"/>
              </a:rPr>
              <a:t>Sixth Outline Level</a:t>
            </a:r>
            <a:endParaRPr/>
          </a:p>
          <a:p>
            <a:pPr lvl="6">
              <a:buFont typeface="Arial"/>
              <a:buChar char="»"/>
            </a:pPr>
            <a:r>
              <a:rPr lang="en-US" sz="2000">
                <a:latin typeface="Arial"/>
              </a:rPr>
              <a:t>Seventh Outline Level</a:t>
            </a:r>
            <a:endParaRPr/>
          </a:p>
        </p:txBody>
      </p:sp>
      <p:sp>
        <p:nvSpPr>
          <p:cNvPr id="2" name="PlaceHolder 3"/>
          <p:cNvSpPr>
            <a:spLocks noGrp="1"/>
          </p:cNvSpPr>
          <p:nvPr>
            <p:ph type="dt"/>
          </p:nvPr>
        </p:nvSpPr>
        <p:spPr>
          <a:xfrm>
            <a:off x="456840" y="6244920"/>
            <a:ext cx="2133720" cy="476280"/>
          </a:xfrm>
          <a:prstGeom prst="rect">
            <a:avLst/>
          </a:prstGeom>
        </p:spPr>
        <p:txBody>
          <a:bodyPr lIns="90000" tIns="46800" rIns="90000" bIns="46800"/>
          <a:lstStyle/>
          <a:p>
            <a:endParaRPr/>
          </a:p>
        </p:txBody>
      </p:sp>
      <p:sp>
        <p:nvSpPr>
          <p:cNvPr id="3" name="PlaceHolder 4"/>
          <p:cNvSpPr>
            <a:spLocks noGrp="1"/>
          </p:cNvSpPr>
          <p:nvPr>
            <p:ph type="ftr"/>
          </p:nvPr>
        </p:nvSpPr>
        <p:spPr>
          <a:xfrm>
            <a:off x="3124080" y="6244920"/>
            <a:ext cx="2895840" cy="476280"/>
          </a:xfrm>
          <a:prstGeom prst="rect">
            <a:avLst/>
          </a:prstGeom>
        </p:spPr>
        <p:txBody>
          <a:bodyPr lIns="90000" tIns="46800" rIns="90000" bIns="46800"/>
          <a:lstStyle/>
          <a:p>
            <a:endParaRPr/>
          </a:p>
        </p:txBody>
      </p:sp>
      <p:sp>
        <p:nvSpPr>
          <p:cNvPr id="4" name="PlaceHolder 5"/>
          <p:cNvSpPr>
            <a:spLocks noGrp="1"/>
          </p:cNvSpPr>
          <p:nvPr>
            <p:ph type="sldNum"/>
          </p:nvPr>
        </p:nvSpPr>
        <p:spPr>
          <a:xfrm>
            <a:off x="6552720" y="6244920"/>
            <a:ext cx="2133720" cy="476280"/>
          </a:xfrm>
          <a:prstGeom prst="rect">
            <a:avLst/>
          </a:prstGeom>
        </p:spPr>
        <p:txBody>
          <a:bodyPr lIns="90000" tIns="46800" rIns="90000" bIns="46800"/>
          <a:lstStyle/>
          <a:p>
            <a:fld id="{470C48F6-1EC7-495E-B1AF-3A164D206E07}" type="slidenum">
              <a:rPr lang="it-IT">
                <a:latin typeface="Arial"/>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395280" y="1413000"/>
            <a:ext cx="8569440" cy="2226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4597A0"/>
                </a:solidFill>
                <a:latin typeface="Calibri"/>
                <a:ea typeface="Calibri"/>
              </a:rPr>
              <a:t>FARMACI ANSIOLITICI</a:t>
            </a:r>
            <a:endParaRPr/>
          </a:p>
          <a:p>
            <a:pPr algn="ctr">
              <a:lnSpc>
                <a:spcPct val="100000"/>
              </a:lnSpc>
            </a:pPr>
            <a:r>
              <a:rPr lang="it-IT" sz="2800">
                <a:solidFill>
                  <a:srgbClr val="4597A0"/>
                </a:solidFill>
                <a:latin typeface="Calibri"/>
                <a:ea typeface="Calibri"/>
              </a:rPr>
              <a:t>BENZODIAZEPINE</a:t>
            </a:r>
            <a:endParaRPr/>
          </a:p>
          <a:p>
            <a:pPr algn="ctr">
              <a:lnSpc>
                <a:spcPct val="100000"/>
              </a:lnSpc>
            </a:pPr>
            <a:r>
              <a:rPr lang="it-IT" sz="2800" b="1">
                <a:solidFill>
                  <a:srgbClr val="161645"/>
                </a:solidFill>
                <a:latin typeface="Calibri"/>
                <a:ea typeface="Calibri"/>
              </a:rPr>
              <a:t> </a:t>
            </a:r>
            <a:endParaRPr/>
          </a:p>
          <a:p>
            <a:pPr algn="ctr">
              <a:lnSpc>
                <a:spcPct val="100000"/>
              </a:lnSpc>
            </a:pPr>
            <a:r>
              <a:rPr lang="it-IT" sz="2800" b="1">
                <a:solidFill>
                  <a:srgbClr val="222268"/>
                </a:solidFill>
                <a:latin typeface="Calibri"/>
                <a:ea typeface="Calibri"/>
              </a:rPr>
              <a:t>FARMACI SEDATIVO-IPNOTICI</a:t>
            </a:r>
            <a:endParaRPr/>
          </a:p>
          <a:p>
            <a:pPr algn="ctr">
              <a:lnSpc>
                <a:spcPct val="100000"/>
              </a:lnSpc>
            </a:pPr>
            <a:r>
              <a:rPr lang="it-IT" sz="2800">
                <a:solidFill>
                  <a:srgbClr val="222268"/>
                </a:solidFill>
                <a:latin typeface="Calibri"/>
                <a:ea typeface="Calibri"/>
              </a:rPr>
              <a:t>BENZODIAZEPINE  - BARBITURICI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971640" y="4005360"/>
            <a:ext cx="7129440" cy="236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161645"/>
                </a:solidFill>
                <a:latin typeface="Calibri"/>
                <a:ea typeface="Arial"/>
              </a:rPr>
              <a:t>• Le BZD sono dei </a:t>
            </a:r>
            <a:r>
              <a:rPr lang="it-IT" b="1" i="1">
                <a:solidFill>
                  <a:srgbClr val="224B50"/>
                </a:solidFill>
                <a:latin typeface="Calibri"/>
                <a:ea typeface="Arial"/>
              </a:rPr>
              <a:t>modulatori allosterici positivi </a:t>
            </a:r>
            <a:r>
              <a:rPr lang="it-IT">
                <a:solidFill>
                  <a:srgbClr val="161645"/>
                </a:solidFill>
                <a:latin typeface="Calibri"/>
                <a:ea typeface="Arial"/>
              </a:rPr>
              <a:t>del recettore GABA</a:t>
            </a:r>
            <a:r>
              <a:rPr lang="it-IT" baseline="-25000">
                <a:solidFill>
                  <a:srgbClr val="161645"/>
                </a:solidFill>
                <a:latin typeface="Calibri"/>
                <a:ea typeface="Arial"/>
              </a:rPr>
              <a:t>A</a:t>
            </a:r>
            <a:endParaRPr/>
          </a:p>
          <a:p>
            <a:pPr algn="just">
              <a:lnSpc>
                <a:spcPct val="100000"/>
              </a:lnSpc>
            </a:pPr>
            <a:endParaRPr/>
          </a:p>
          <a:p>
            <a:pPr algn="just">
              <a:lnSpc>
                <a:spcPct val="100000"/>
              </a:lnSpc>
            </a:pPr>
            <a:r>
              <a:rPr lang="it-IT">
                <a:solidFill>
                  <a:srgbClr val="161645"/>
                </a:solidFill>
                <a:latin typeface="Calibri"/>
                <a:ea typeface="Arial"/>
              </a:rPr>
              <a:t>• Il loro meccanismo rende necessaria presenza del GABA per l’attivazione del recettore GABaergico</a:t>
            </a:r>
            <a:endParaRPr/>
          </a:p>
          <a:p>
            <a:pPr algn="just">
              <a:lnSpc>
                <a:spcPct val="100000"/>
              </a:lnSpc>
            </a:pPr>
            <a:endParaRPr/>
          </a:p>
          <a:p>
            <a:pPr algn="just">
              <a:lnSpc>
                <a:spcPct val="100000"/>
              </a:lnSpc>
              <a:buFont typeface="Calibri"/>
              <a:buChar char="•"/>
            </a:pPr>
            <a:r>
              <a:rPr lang="it-IT">
                <a:solidFill>
                  <a:srgbClr val="161645"/>
                </a:solidFill>
                <a:latin typeface="Calibri"/>
                <a:ea typeface="Arial"/>
              </a:rPr>
              <a:t> La necessità del mediatore endogeno per esplicare l’effetto farmacologico rappresenta anche il principale fattore autolimitante protettivo delle BZD</a:t>
            </a:r>
            <a:endParaRPr/>
          </a:p>
        </p:txBody>
      </p:sp>
      <p:sp>
        <p:nvSpPr>
          <p:cNvPr id="311" name="CustomShape 2"/>
          <p:cNvSpPr/>
          <p:nvPr/>
        </p:nvSpPr>
        <p:spPr>
          <a:xfrm>
            <a:off x="539640" y="260280"/>
            <a:ext cx="8136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rPr>
              <a:t>BENZODIAZEPINE (BZD)</a:t>
            </a:r>
            <a:endParaRPr/>
          </a:p>
        </p:txBody>
      </p:sp>
      <p:sp>
        <p:nvSpPr>
          <p:cNvPr id="312" name="Line 3"/>
          <p:cNvSpPr/>
          <p:nvPr/>
        </p:nvSpPr>
        <p:spPr>
          <a:xfrm>
            <a:off x="395280" y="692280"/>
            <a:ext cx="8353440" cy="0"/>
          </a:xfrm>
          <a:prstGeom prst="line">
            <a:avLst/>
          </a:prstGeom>
          <a:ln w="31680">
            <a:solidFill>
              <a:srgbClr val="3C8C93"/>
            </a:solidFill>
            <a:miter/>
          </a:ln>
        </p:spPr>
      </p:sp>
      <p:graphicFrame>
        <p:nvGraphicFramePr>
          <p:cNvPr id="313" name="Table 4"/>
          <p:cNvGraphicFramePr/>
          <p:nvPr/>
        </p:nvGraphicFramePr>
        <p:xfrm>
          <a:off x="1259632" y="836712"/>
          <a:ext cx="2016000" cy="2636320"/>
        </p:xfrm>
        <a:graphic>
          <a:graphicData uri="http://schemas.openxmlformats.org/drawingml/2006/table">
            <a:tbl>
              <a:tblPr/>
              <a:tblGrid>
                <a:gridCol w="2016000"/>
              </a:tblGrid>
              <a:tr h="33984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Alprazolam</a:t>
                      </a:r>
                      <a:endParaRPr dirty="0"/>
                    </a:p>
                  </a:txBody>
                  <a:tcPr/>
                </a:tc>
              </a:tr>
              <a:tr h="33984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Clordiazepossido</a:t>
                      </a:r>
                      <a:endParaRPr dirty="0"/>
                    </a:p>
                  </a:txBody>
                  <a:tcPr/>
                </a:tc>
              </a:tr>
              <a:tr h="33984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Clonazepam</a:t>
                      </a:r>
                      <a:endParaRPr dirty="0"/>
                    </a:p>
                  </a:txBody>
                  <a:tcPr/>
                </a:tc>
              </a:tr>
              <a:tr h="33948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Diazepam</a:t>
                      </a:r>
                      <a:endParaRPr dirty="0"/>
                    </a:p>
                  </a:txBody>
                  <a:tcPr/>
                </a:tc>
              </a:tr>
              <a:tr h="33804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Lorazepam</a:t>
                      </a:r>
                      <a:endParaRPr dirty="0"/>
                    </a:p>
                  </a:txBody>
                  <a:tcPr/>
                </a:tc>
              </a:tr>
              <a:tr h="33984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Oxazepam</a:t>
                      </a:r>
                      <a:endParaRPr dirty="0"/>
                    </a:p>
                  </a:txBody>
                  <a:tcPr/>
                </a:tc>
              </a:tr>
              <a:tr h="473040">
                <a:tc>
                  <a:txBody>
                    <a:bodyPr/>
                    <a:lstStyle/>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r>
                        <a:rPr lang="it-IT" b="1" dirty="0" err="1" smtClean="0">
                          <a:solidFill>
                            <a:srgbClr val="224B50"/>
                          </a:solidFill>
                          <a:latin typeface="Calibri"/>
                        </a:rPr>
                        <a:t>Prazepam</a:t>
                      </a:r>
                      <a:endParaRPr dirty="0"/>
                    </a:p>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endParaRPr lang="it-IT" b="1" dirty="0" smtClean="0">
                        <a:solidFill>
                          <a:srgbClr val="224B50"/>
                        </a:solidFill>
                        <a:latin typeface="Calibri"/>
                      </a:endParaRPr>
                    </a:p>
                    <a:p>
                      <a:pPr algn="ctr">
                        <a:lnSpc>
                          <a:spcPts val="529"/>
                        </a:lnSpc>
                      </a:pPr>
                      <a:endParaRPr lang="it-IT" b="1" smtClean="0">
                        <a:solidFill>
                          <a:srgbClr val="224B50"/>
                        </a:solidFill>
                        <a:latin typeface="Calibri"/>
                      </a:endParaRPr>
                    </a:p>
                    <a:p>
                      <a:pPr algn="ctr">
                        <a:lnSpc>
                          <a:spcPts val="529"/>
                        </a:lnSpc>
                      </a:pPr>
                      <a:r>
                        <a:rPr lang="it-IT" b="1" smtClean="0">
                          <a:solidFill>
                            <a:srgbClr val="224B50"/>
                          </a:solidFill>
                          <a:latin typeface="Calibri"/>
                        </a:rPr>
                        <a:t>……………</a:t>
                      </a:r>
                      <a:r>
                        <a:rPr lang="it-IT" b="1" dirty="0" smtClean="0">
                          <a:solidFill>
                            <a:srgbClr val="224B50"/>
                          </a:solidFill>
                          <a:latin typeface="Calibri"/>
                        </a:rPr>
                        <a:t>.</a:t>
                      </a:r>
                      <a:endParaRPr dirty="0"/>
                    </a:p>
                  </a:txBody>
                  <a:tcPr/>
                </a:tc>
              </a:tr>
            </a:tbl>
          </a:graphicData>
        </a:graphic>
      </p:graphicFrame>
      <p:pic>
        <p:nvPicPr>
          <p:cNvPr id="314" name="Picture 4"/>
          <p:cNvPicPr/>
          <p:nvPr/>
        </p:nvPicPr>
        <p:blipFill>
          <a:blip r:embed="rId2" cstate="print"/>
          <a:stretch/>
        </p:blipFill>
        <p:spPr>
          <a:xfrm>
            <a:off x="4067280" y="1268280"/>
            <a:ext cx="2808360" cy="230508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539552" y="116632"/>
            <a:ext cx="8002440" cy="1139760"/>
          </a:xfrm>
          <a:prstGeom prst="rect">
            <a:avLst/>
          </a:prstGeom>
          <a:noFill/>
          <a:ln>
            <a:noFill/>
          </a:ln>
        </p:spPr>
        <p:txBody>
          <a:bodyPr anchor="ctr"/>
          <a:lstStyle/>
          <a:p>
            <a:pPr algn="ctr">
              <a:lnSpc>
                <a:spcPct val="100000"/>
              </a:lnSpc>
            </a:pPr>
            <a:r>
              <a:rPr lang="it-IT" sz="2400" b="1" dirty="0">
                <a:solidFill>
                  <a:srgbClr val="224B50"/>
                </a:solidFill>
                <a:latin typeface="Calibri"/>
                <a:ea typeface="Calibri"/>
              </a:rPr>
              <a:t>ETEROGENEITÀ DEL RECETTORE DELLE BDZ</a:t>
            </a:r>
            <a:endParaRPr dirty="0"/>
          </a:p>
        </p:txBody>
      </p:sp>
      <p:sp>
        <p:nvSpPr>
          <p:cNvPr id="317" name="TextShape 2"/>
          <p:cNvSpPr txBox="1"/>
          <p:nvPr/>
        </p:nvSpPr>
        <p:spPr>
          <a:xfrm>
            <a:off x="467544" y="1196752"/>
            <a:ext cx="8352000" cy="3743280"/>
          </a:xfrm>
          <a:prstGeom prst="rect">
            <a:avLst/>
          </a:prstGeom>
          <a:noFill/>
          <a:ln>
            <a:noFill/>
          </a:ln>
        </p:spPr>
        <p:txBody>
          <a:bodyPr/>
          <a:lstStyle/>
          <a:p>
            <a:pPr algn="ctr">
              <a:lnSpc>
                <a:spcPct val="100000"/>
              </a:lnSpc>
            </a:pPr>
            <a:r>
              <a:rPr lang="it-IT" sz="2400" dirty="0">
                <a:solidFill>
                  <a:srgbClr val="161645"/>
                </a:solidFill>
                <a:latin typeface="Calibri"/>
                <a:ea typeface="Calibri"/>
              </a:rPr>
              <a:t>Esistono diversi sottotipi di recettori per le BDZ:</a:t>
            </a:r>
            <a:endParaRPr dirty="0"/>
          </a:p>
          <a:p>
            <a:pPr>
              <a:lnSpc>
                <a:spcPct val="100000"/>
              </a:lnSpc>
            </a:pPr>
            <a:endParaRPr dirty="0"/>
          </a:p>
          <a:p>
            <a:pPr>
              <a:lnSpc>
                <a:spcPct val="100000"/>
              </a:lnSpc>
            </a:pPr>
            <a:r>
              <a:rPr lang="it-IT" sz="2400" b="1" dirty="0">
                <a:solidFill>
                  <a:srgbClr val="4597A0"/>
                </a:solidFill>
                <a:latin typeface="Calibri"/>
                <a:ea typeface="Calibri"/>
              </a:rPr>
              <a:t>BZ1 (</a:t>
            </a:r>
            <a:r>
              <a:rPr lang="el-GR" sz="2400" b="1" dirty="0">
                <a:solidFill>
                  <a:srgbClr val="4597A0"/>
                </a:solidFill>
                <a:latin typeface="Calibri"/>
                <a:ea typeface="Calibri"/>
              </a:rPr>
              <a:t>ω</a:t>
            </a:r>
            <a:r>
              <a:rPr lang="it-IT" sz="2400" b="1" dirty="0">
                <a:solidFill>
                  <a:srgbClr val="4597A0"/>
                </a:solidFill>
                <a:latin typeface="Calibri"/>
                <a:ea typeface="Calibri"/>
              </a:rPr>
              <a:t>1): </a:t>
            </a:r>
            <a:r>
              <a:rPr lang="it-IT" sz="2400" dirty="0">
                <a:solidFill>
                  <a:srgbClr val="161645"/>
                </a:solidFill>
                <a:latin typeface="Calibri"/>
                <a:ea typeface="Calibri"/>
              </a:rPr>
              <a:t>effetto sedativo -ipnotico</a:t>
            </a:r>
            <a:endParaRPr dirty="0"/>
          </a:p>
          <a:p>
            <a:pPr>
              <a:lnSpc>
                <a:spcPct val="100000"/>
              </a:lnSpc>
            </a:pPr>
            <a:endParaRPr dirty="0"/>
          </a:p>
          <a:p>
            <a:pPr>
              <a:lnSpc>
                <a:spcPct val="100000"/>
              </a:lnSpc>
            </a:pPr>
            <a:r>
              <a:rPr lang="it-IT" sz="2400" b="1" dirty="0">
                <a:solidFill>
                  <a:srgbClr val="4597A0"/>
                </a:solidFill>
                <a:latin typeface="Calibri"/>
                <a:ea typeface="Calibri"/>
              </a:rPr>
              <a:t>BZ2 (</a:t>
            </a:r>
            <a:r>
              <a:rPr lang="el-GR" sz="2400" b="1" dirty="0">
                <a:solidFill>
                  <a:srgbClr val="4597A0"/>
                </a:solidFill>
                <a:latin typeface="Calibri"/>
                <a:ea typeface="Calibri"/>
              </a:rPr>
              <a:t>ω</a:t>
            </a:r>
            <a:r>
              <a:rPr lang="it-IT" sz="2400" b="1" dirty="0">
                <a:solidFill>
                  <a:srgbClr val="4597A0"/>
                </a:solidFill>
                <a:latin typeface="Calibri"/>
                <a:ea typeface="Calibri"/>
              </a:rPr>
              <a:t>2) </a:t>
            </a:r>
            <a:r>
              <a:rPr lang="it-IT" sz="2400" b="1" dirty="0">
                <a:solidFill>
                  <a:srgbClr val="000000"/>
                </a:solidFill>
                <a:latin typeface="Calibri"/>
                <a:ea typeface="Calibri"/>
              </a:rPr>
              <a:t>: </a:t>
            </a:r>
            <a:r>
              <a:rPr lang="it-IT" sz="2400" dirty="0">
                <a:solidFill>
                  <a:srgbClr val="161645"/>
                </a:solidFill>
                <a:latin typeface="Calibri"/>
                <a:ea typeface="Calibri"/>
              </a:rPr>
              <a:t>effetto ansiolitico -anticonvulsivante</a:t>
            </a:r>
            <a:endParaRPr dirty="0"/>
          </a:p>
          <a:p>
            <a:pPr>
              <a:lnSpc>
                <a:spcPct val="100000"/>
              </a:lnSpc>
            </a:pPr>
            <a:endParaRPr dirty="0"/>
          </a:p>
          <a:p>
            <a:pPr>
              <a:lnSpc>
                <a:spcPct val="100000"/>
              </a:lnSpc>
            </a:pPr>
            <a:r>
              <a:rPr lang="it-IT" sz="2400" b="1" dirty="0">
                <a:solidFill>
                  <a:srgbClr val="4597A0"/>
                </a:solidFill>
                <a:latin typeface="Calibri"/>
                <a:ea typeface="Calibri"/>
              </a:rPr>
              <a:t>BZ3 (</a:t>
            </a:r>
            <a:r>
              <a:rPr lang="el-GR" sz="2400" b="1" dirty="0">
                <a:solidFill>
                  <a:srgbClr val="4597A0"/>
                </a:solidFill>
                <a:latin typeface="Calibri"/>
                <a:ea typeface="Calibri"/>
              </a:rPr>
              <a:t>ω</a:t>
            </a:r>
            <a:r>
              <a:rPr lang="it-IT" sz="2400" b="1" dirty="0">
                <a:solidFill>
                  <a:srgbClr val="4597A0"/>
                </a:solidFill>
                <a:latin typeface="Calibri"/>
                <a:ea typeface="Calibri"/>
              </a:rPr>
              <a:t>3) </a:t>
            </a:r>
            <a:r>
              <a:rPr lang="it-IT" sz="2400" b="1" dirty="0">
                <a:solidFill>
                  <a:srgbClr val="000000"/>
                </a:solidFill>
                <a:latin typeface="Calibri"/>
                <a:ea typeface="Calibri"/>
              </a:rPr>
              <a:t>: </a:t>
            </a:r>
            <a:r>
              <a:rPr lang="it-IT" sz="2400" dirty="0">
                <a:solidFill>
                  <a:srgbClr val="161645"/>
                </a:solidFill>
                <a:latin typeface="Calibri"/>
                <a:ea typeface="Calibri"/>
              </a:rPr>
              <a:t>periferico (corteccia surrenale, reni, polmoni, testicoli, fegato) la sua  funzione è sconosciuta.   </a:t>
            </a:r>
            <a:endParaRPr dirty="0"/>
          </a:p>
        </p:txBody>
      </p:sp>
      <p:sp>
        <p:nvSpPr>
          <p:cNvPr id="318" name="Line 3"/>
          <p:cNvSpPr/>
          <p:nvPr/>
        </p:nvSpPr>
        <p:spPr>
          <a:xfrm>
            <a:off x="395280" y="1125360"/>
            <a:ext cx="8353440" cy="0"/>
          </a:xfrm>
          <a:prstGeom prst="line">
            <a:avLst/>
          </a:prstGeom>
          <a:ln w="31680">
            <a:solidFill>
              <a:srgbClr val="3C8C93"/>
            </a:solidFill>
            <a:miter/>
          </a:ln>
        </p:spPr>
      </p:sp>
      <p:pic>
        <p:nvPicPr>
          <p:cNvPr id="5" name="Slide"/>
          <p:cNvPicPr>
            <a:picLocks noChangeAspect="1"/>
          </p:cNvPicPr>
          <p:nvPr/>
        </p:nvPicPr>
        <p:blipFill>
          <a:blip r:embed="rId3" cstate="print"/>
          <a:srcRect l="1575" t="17324" r="2362" b="18899"/>
          <a:stretch>
            <a:fillRect/>
          </a:stretch>
        </p:blipFill>
        <p:spPr>
          <a:xfrm>
            <a:off x="2915816" y="3896259"/>
            <a:ext cx="6120680" cy="29617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1028520" y="4609080"/>
            <a:ext cx="1855800" cy="492120"/>
          </a:xfrm>
          <a:prstGeom prst="rect">
            <a:avLst/>
          </a:prstGeom>
          <a:solidFill>
            <a:srgbClr val="FFC000"/>
          </a:solidFill>
          <a:ln w="9360">
            <a:solidFill>
              <a:srgbClr val="000000"/>
            </a:solidFill>
            <a:miter/>
          </a:ln>
        </p:spPr>
        <p:style>
          <a:lnRef idx="0">
            <a:scrgbClr r="0" g="0" b="0"/>
          </a:lnRef>
          <a:fillRef idx="0">
            <a:scrgbClr r="0" g="0" b="0"/>
          </a:fillRef>
          <a:effectRef idx="0">
            <a:scrgbClr r="0" g="0" b="0"/>
          </a:effectRef>
          <a:fontRef idx="minor"/>
        </p:style>
      </p:sp>
      <p:sp>
        <p:nvSpPr>
          <p:cNvPr id="321" name="CustomShape 2"/>
          <p:cNvSpPr/>
          <p:nvPr/>
        </p:nvSpPr>
        <p:spPr>
          <a:xfrm>
            <a:off x="1563480" y="4248720"/>
            <a:ext cx="744480" cy="1003680"/>
          </a:xfrm>
          <a:prstGeom prst="rect">
            <a:avLst/>
          </a:prstGeom>
          <a:gradFill>
            <a:gsLst>
              <a:gs pos="0">
                <a:srgbClr val="00375B"/>
              </a:gs>
              <a:gs pos="50000">
                <a:srgbClr val="0099FF"/>
              </a:gs>
              <a:gs pos="100000">
                <a:srgbClr val="00375B"/>
              </a:gs>
            </a:gsLst>
            <a:lin ang="0"/>
          </a:gradFill>
          <a:ln w="9360">
            <a:solidFill>
              <a:srgbClr val="000000"/>
            </a:solidFill>
            <a:round/>
          </a:ln>
        </p:spPr>
        <p:style>
          <a:lnRef idx="0">
            <a:scrgbClr r="0" g="0" b="0"/>
          </a:lnRef>
          <a:fillRef idx="0">
            <a:scrgbClr r="0" g="0" b="0"/>
          </a:fillRef>
          <a:effectRef idx="0">
            <a:scrgbClr r="0" g="0" b="0"/>
          </a:effectRef>
          <a:fontRef idx="minor"/>
        </p:style>
      </p:sp>
      <p:sp>
        <p:nvSpPr>
          <p:cNvPr id="322" name="CustomShape 3"/>
          <p:cNvSpPr/>
          <p:nvPr/>
        </p:nvSpPr>
        <p:spPr>
          <a:xfrm flipH="1">
            <a:off x="1986120" y="433296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23" name="CustomShape 4"/>
          <p:cNvSpPr/>
          <p:nvPr/>
        </p:nvSpPr>
        <p:spPr>
          <a:xfrm>
            <a:off x="1376280" y="435024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24" name="CustomShape 5"/>
          <p:cNvSpPr/>
          <p:nvPr/>
        </p:nvSpPr>
        <p:spPr>
          <a:xfrm rot="5400000">
            <a:off x="1474560" y="4351680"/>
            <a:ext cx="152280" cy="139680"/>
          </a:xfrm>
          <a:prstGeom prst="hexagon">
            <a:avLst/>
          </a:prstGeom>
          <a:solidFill>
            <a:srgbClr val="FF0000"/>
          </a:solidFill>
          <a:ln w="9360">
            <a:solidFill>
              <a:srgbClr val="FF0000"/>
            </a:solidFill>
            <a:miter/>
          </a:ln>
        </p:spPr>
        <p:style>
          <a:lnRef idx="0">
            <a:scrgbClr r="0" g="0" b="0"/>
          </a:lnRef>
          <a:fillRef idx="0">
            <a:scrgbClr r="0" g="0" b="0"/>
          </a:fillRef>
          <a:effectRef idx="0">
            <a:scrgbClr r="0" g="0" b="0"/>
          </a:effectRef>
          <a:fontRef idx="minor"/>
        </p:style>
      </p:sp>
      <p:sp>
        <p:nvSpPr>
          <p:cNvPr id="325" name="CustomShape 6"/>
          <p:cNvSpPr/>
          <p:nvPr/>
        </p:nvSpPr>
        <p:spPr>
          <a:xfrm>
            <a:off x="971640" y="5392800"/>
            <a:ext cx="1688040" cy="614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1E4649"/>
                </a:solidFill>
                <a:latin typeface="Calibri"/>
                <a:ea typeface="Calibri"/>
              </a:rPr>
              <a:t>Recettori GABA</a:t>
            </a:r>
            <a:r>
              <a:rPr lang="it-IT" sz="1600" b="1" baseline="-25000">
                <a:solidFill>
                  <a:srgbClr val="1E4649"/>
                </a:solidFill>
                <a:latin typeface="Calibri"/>
                <a:ea typeface="Calibri"/>
              </a:rPr>
              <a:t>A</a:t>
            </a:r>
            <a:endParaRPr/>
          </a:p>
          <a:p>
            <a:pPr>
              <a:lnSpc>
                <a:spcPct val="100000"/>
              </a:lnSpc>
            </a:pPr>
            <a:r>
              <a:rPr lang="it-IT" sz="1600" b="1">
                <a:solidFill>
                  <a:srgbClr val="1E4649"/>
                </a:solidFill>
                <a:latin typeface="Calibri"/>
                <a:ea typeface="Calibri"/>
              </a:rPr>
              <a:t>con a1 WILD-TYPE</a:t>
            </a:r>
            <a:endParaRPr/>
          </a:p>
        </p:txBody>
      </p:sp>
      <p:sp>
        <p:nvSpPr>
          <p:cNvPr id="326" name="CustomShape 7"/>
          <p:cNvSpPr/>
          <p:nvPr/>
        </p:nvSpPr>
        <p:spPr>
          <a:xfrm>
            <a:off x="3770280" y="5386680"/>
            <a:ext cx="2687400" cy="614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1E4649"/>
                </a:solidFill>
                <a:latin typeface="Calibri"/>
                <a:ea typeface="Calibri"/>
              </a:rPr>
              <a:t>Recettori GABA</a:t>
            </a:r>
            <a:r>
              <a:rPr lang="it-IT" sz="1600" b="1" baseline="-25000">
                <a:solidFill>
                  <a:srgbClr val="1E4649"/>
                </a:solidFill>
                <a:latin typeface="Calibri"/>
                <a:ea typeface="Calibri"/>
              </a:rPr>
              <a:t>A</a:t>
            </a:r>
            <a:endParaRPr/>
          </a:p>
          <a:p>
            <a:pPr>
              <a:lnSpc>
                <a:spcPct val="100000"/>
              </a:lnSpc>
            </a:pPr>
            <a:r>
              <a:rPr lang="it-IT" sz="1600" b="1">
                <a:solidFill>
                  <a:srgbClr val="1E4649"/>
                </a:solidFill>
                <a:latin typeface="Calibri"/>
                <a:ea typeface="Calibri"/>
              </a:rPr>
              <a:t>con </a:t>
            </a:r>
            <a:r>
              <a:rPr lang="it-IT" sz="1600" b="1">
                <a:solidFill>
                  <a:srgbClr val="7030A0"/>
                </a:solidFill>
                <a:latin typeface="Symbol"/>
                <a:ea typeface="Symbol"/>
              </a:rPr>
              <a:t></a:t>
            </a:r>
            <a:r>
              <a:rPr lang="it-IT" sz="1600" b="1">
                <a:solidFill>
                  <a:srgbClr val="7030A0"/>
                </a:solidFill>
                <a:latin typeface="Calibri"/>
                <a:ea typeface="Calibri"/>
              </a:rPr>
              <a:t>1 (His101Arg) </a:t>
            </a:r>
            <a:r>
              <a:rPr lang="it-IT" sz="1600" b="1" i="1">
                <a:solidFill>
                  <a:srgbClr val="7030A0"/>
                </a:solidFill>
                <a:latin typeface="Calibri"/>
                <a:ea typeface="Calibri"/>
              </a:rPr>
              <a:t>MUTANTE</a:t>
            </a:r>
            <a:endParaRPr/>
          </a:p>
        </p:txBody>
      </p:sp>
      <p:sp>
        <p:nvSpPr>
          <p:cNvPr id="327" name="CustomShape 8"/>
          <p:cNvSpPr/>
          <p:nvPr/>
        </p:nvSpPr>
        <p:spPr>
          <a:xfrm>
            <a:off x="2499120" y="3213000"/>
            <a:ext cx="1302480" cy="3988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a:solidFill>
                  <a:srgbClr val="7030A0"/>
                </a:solidFill>
                <a:latin typeface="Calibri"/>
                <a:ea typeface="Calibri"/>
              </a:rPr>
              <a:t>DIAZEPAM</a:t>
            </a:r>
            <a:endParaRPr/>
          </a:p>
        </p:txBody>
      </p:sp>
      <p:sp>
        <p:nvSpPr>
          <p:cNvPr id="328" name="CustomShape 9"/>
          <p:cNvSpPr/>
          <p:nvPr/>
        </p:nvSpPr>
        <p:spPr>
          <a:xfrm>
            <a:off x="1047240" y="3500280"/>
            <a:ext cx="1419840" cy="6426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b="1" i="1">
                <a:solidFill>
                  <a:srgbClr val="1E4649"/>
                </a:solidFill>
                <a:latin typeface="Calibri"/>
                <a:ea typeface="Calibri"/>
              </a:rPr>
              <a:t>Modulazione</a:t>
            </a:r>
            <a:endParaRPr/>
          </a:p>
          <a:p>
            <a:pPr algn="ctr">
              <a:lnSpc>
                <a:spcPct val="100000"/>
              </a:lnSpc>
            </a:pPr>
            <a:r>
              <a:rPr lang="it-IT" b="1" i="1">
                <a:solidFill>
                  <a:srgbClr val="1E4649"/>
                </a:solidFill>
                <a:latin typeface="Calibri"/>
                <a:ea typeface="Calibri"/>
              </a:rPr>
              <a:t>positiva</a:t>
            </a:r>
            <a:endParaRPr/>
          </a:p>
        </p:txBody>
      </p:sp>
      <p:sp>
        <p:nvSpPr>
          <p:cNvPr id="329" name="Line 10"/>
          <p:cNvSpPr/>
          <p:nvPr/>
        </p:nvSpPr>
        <p:spPr>
          <a:xfrm>
            <a:off x="3435840" y="3592800"/>
            <a:ext cx="736560" cy="606600"/>
          </a:xfrm>
          <a:prstGeom prst="line">
            <a:avLst/>
          </a:prstGeom>
          <a:ln w="19080">
            <a:solidFill>
              <a:srgbClr val="7030A0"/>
            </a:solidFill>
            <a:miter/>
            <a:tailEnd type="triangle" w="med" len="med"/>
          </a:ln>
        </p:spPr>
      </p:sp>
      <p:sp>
        <p:nvSpPr>
          <p:cNvPr id="330" name="CustomShape 11"/>
          <p:cNvSpPr/>
          <p:nvPr/>
        </p:nvSpPr>
        <p:spPr>
          <a:xfrm>
            <a:off x="4038840" y="3636720"/>
            <a:ext cx="1537200" cy="6426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b="1" i="1">
                <a:solidFill>
                  <a:srgbClr val="1E4649"/>
                </a:solidFill>
                <a:latin typeface="Calibri"/>
                <a:ea typeface="Calibri"/>
              </a:rPr>
              <a:t>Nessun effetto</a:t>
            </a:r>
            <a:endParaRPr/>
          </a:p>
          <a:p>
            <a:pPr algn="ctr">
              <a:lnSpc>
                <a:spcPct val="100000"/>
              </a:lnSpc>
            </a:pPr>
            <a:r>
              <a:rPr lang="it-IT" b="1" i="1">
                <a:solidFill>
                  <a:srgbClr val="1E4649"/>
                </a:solidFill>
                <a:latin typeface="Calibri"/>
                <a:ea typeface="Calibri"/>
              </a:rPr>
              <a:t>modulatorio</a:t>
            </a:r>
            <a:endParaRPr/>
          </a:p>
        </p:txBody>
      </p:sp>
      <p:sp>
        <p:nvSpPr>
          <p:cNvPr id="331" name="CustomShape 12"/>
          <p:cNvSpPr/>
          <p:nvPr/>
        </p:nvSpPr>
        <p:spPr>
          <a:xfrm>
            <a:off x="3931200" y="4615560"/>
            <a:ext cx="1854000" cy="493920"/>
          </a:xfrm>
          <a:prstGeom prst="rect">
            <a:avLst/>
          </a:prstGeom>
          <a:solidFill>
            <a:srgbClr val="FFC000"/>
          </a:solidFill>
          <a:ln w="9360">
            <a:solidFill>
              <a:srgbClr val="000000"/>
            </a:solidFill>
            <a:miter/>
          </a:ln>
        </p:spPr>
        <p:style>
          <a:lnRef idx="0">
            <a:scrgbClr r="0" g="0" b="0"/>
          </a:lnRef>
          <a:fillRef idx="0">
            <a:scrgbClr r="0" g="0" b="0"/>
          </a:fillRef>
          <a:effectRef idx="0">
            <a:scrgbClr r="0" g="0" b="0"/>
          </a:effectRef>
          <a:fontRef idx="minor"/>
        </p:style>
      </p:sp>
      <p:sp>
        <p:nvSpPr>
          <p:cNvPr id="332" name="CustomShape 13"/>
          <p:cNvSpPr/>
          <p:nvPr/>
        </p:nvSpPr>
        <p:spPr>
          <a:xfrm>
            <a:off x="4464720" y="4255200"/>
            <a:ext cx="744480" cy="1005120"/>
          </a:xfrm>
          <a:prstGeom prst="rect">
            <a:avLst/>
          </a:prstGeom>
          <a:gradFill>
            <a:gsLst>
              <a:gs pos="0">
                <a:srgbClr val="00375C"/>
              </a:gs>
              <a:gs pos="50000">
                <a:srgbClr val="0099FF"/>
              </a:gs>
              <a:gs pos="100000">
                <a:srgbClr val="00375C"/>
              </a:gs>
            </a:gsLst>
            <a:lin ang="0"/>
          </a:gradFill>
          <a:ln w="9360">
            <a:solidFill>
              <a:srgbClr val="000000"/>
            </a:solidFill>
            <a:round/>
          </a:ln>
        </p:spPr>
        <p:style>
          <a:lnRef idx="0">
            <a:scrgbClr r="0" g="0" b="0"/>
          </a:lnRef>
          <a:fillRef idx="0">
            <a:scrgbClr r="0" g="0" b="0"/>
          </a:fillRef>
          <a:effectRef idx="0">
            <a:scrgbClr r="0" g="0" b="0"/>
          </a:effectRef>
          <a:fontRef idx="minor"/>
        </p:style>
      </p:sp>
      <p:sp>
        <p:nvSpPr>
          <p:cNvPr id="333" name="CustomShape 14"/>
          <p:cNvSpPr/>
          <p:nvPr/>
        </p:nvSpPr>
        <p:spPr>
          <a:xfrm flipH="1">
            <a:off x="4893480" y="435816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34" name="CustomShape 15"/>
          <p:cNvSpPr/>
          <p:nvPr/>
        </p:nvSpPr>
        <p:spPr>
          <a:xfrm>
            <a:off x="4277160" y="4358160"/>
            <a:ext cx="480960" cy="935280"/>
          </a:xfrm>
          <a:prstGeom prst="rect">
            <a:avLst/>
          </a:prstGeom>
          <a:solidFill>
            <a:srgbClr val="4FD1FF"/>
          </a:solidFill>
          <a:ln w="9360">
            <a:solidFill>
              <a:srgbClr val="000000"/>
            </a:solidFill>
            <a:round/>
          </a:ln>
        </p:spPr>
        <p:style>
          <a:lnRef idx="0">
            <a:scrgbClr r="0" g="0" b="0"/>
          </a:lnRef>
          <a:fillRef idx="0">
            <a:scrgbClr r="0" g="0" b="0"/>
          </a:fillRef>
          <a:effectRef idx="0">
            <a:scrgbClr r="0" g="0" b="0"/>
          </a:effectRef>
          <a:fontRef idx="minor"/>
        </p:style>
      </p:sp>
      <p:sp>
        <p:nvSpPr>
          <p:cNvPr id="335" name="CustomShape 16"/>
          <p:cNvSpPr/>
          <p:nvPr/>
        </p:nvSpPr>
        <p:spPr>
          <a:xfrm rot="5400000">
            <a:off x="4360680" y="4365000"/>
            <a:ext cx="153720" cy="139680"/>
          </a:xfrm>
          <a:prstGeom prst="hexagon">
            <a:avLst/>
          </a:prstGeom>
          <a:solidFill>
            <a:srgbClr val="FFFF00"/>
          </a:solidFill>
          <a:ln w="9360">
            <a:solidFill>
              <a:srgbClr val="FFFF00"/>
            </a:solidFill>
            <a:miter/>
          </a:ln>
        </p:spPr>
        <p:style>
          <a:lnRef idx="0">
            <a:scrgbClr r="0" g="0" b="0"/>
          </a:lnRef>
          <a:fillRef idx="0">
            <a:scrgbClr r="0" g="0" b="0"/>
          </a:fillRef>
          <a:effectRef idx="0">
            <a:scrgbClr r="0" g="0" b="0"/>
          </a:effectRef>
          <a:fontRef idx="minor"/>
        </p:style>
      </p:sp>
      <p:sp>
        <p:nvSpPr>
          <p:cNvPr id="336" name="Line 17"/>
          <p:cNvSpPr/>
          <p:nvPr/>
        </p:nvSpPr>
        <p:spPr>
          <a:xfrm flipH="1">
            <a:off x="1542600" y="3622320"/>
            <a:ext cx="1293480" cy="616680"/>
          </a:xfrm>
          <a:prstGeom prst="line">
            <a:avLst/>
          </a:prstGeom>
          <a:ln w="19080">
            <a:solidFill>
              <a:srgbClr val="7030A0"/>
            </a:solidFill>
            <a:miter/>
          </a:ln>
        </p:spPr>
      </p:sp>
      <p:sp>
        <p:nvSpPr>
          <p:cNvPr id="337" name="Line 18"/>
          <p:cNvSpPr/>
          <p:nvPr/>
        </p:nvSpPr>
        <p:spPr>
          <a:xfrm>
            <a:off x="1542960" y="4239000"/>
            <a:ext cx="1440" cy="164880"/>
          </a:xfrm>
          <a:prstGeom prst="line">
            <a:avLst/>
          </a:prstGeom>
          <a:ln w="12600">
            <a:solidFill>
              <a:srgbClr val="7030A0"/>
            </a:solidFill>
            <a:miter/>
            <a:tailEnd type="triangle" w="med" len="med"/>
          </a:ln>
        </p:spPr>
      </p:sp>
      <p:sp>
        <p:nvSpPr>
          <p:cNvPr id="338" name="Line 19"/>
          <p:cNvSpPr/>
          <p:nvPr/>
        </p:nvSpPr>
        <p:spPr>
          <a:xfrm flipH="1">
            <a:off x="4065120" y="4142160"/>
            <a:ext cx="263520" cy="249120"/>
          </a:xfrm>
          <a:prstGeom prst="line">
            <a:avLst/>
          </a:prstGeom>
          <a:ln w="12600">
            <a:solidFill>
              <a:srgbClr val="FFFF00"/>
            </a:solidFill>
            <a:miter/>
          </a:ln>
        </p:spPr>
      </p:sp>
      <p:sp>
        <p:nvSpPr>
          <p:cNvPr id="339" name="Line 20"/>
          <p:cNvSpPr/>
          <p:nvPr/>
        </p:nvSpPr>
        <p:spPr>
          <a:xfrm>
            <a:off x="4032720" y="4235760"/>
            <a:ext cx="417240" cy="20520"/>
          </a:xfrm>
          <a:prstGeom prst="line">
            <a:avLst/>
          </a:prstGeom>
          <a:ln w="12600">
            <a:solidFill>
              <a:srgbClr val="FFFF00"/>
            </a:solidFill>
            <a:miter/>
          </a:ln>
        </p:spPr>
      </p:sp>
      <p:sp>
        <p:nvSpPr>
          <p:cNvPr id="340" name="CustomShape 21"/>
          <p:cNvSpPr/>
          <p:nvPr/>
        </p:nvSpPr>
        <p:spPr>
          <a:xfrm>
            <a:off x="6516720" y="2435040"/>
            <a:ext cx="184680" cy="461160"/>
          </a:xfrm>
          <a:prstGeom prst="rect">
            <a:avLst/>
          </a:prstGeom>
          <a:noFill/>
          <a:ln>
            <a:noFill/>
          </a:ln>
        </p:spPr>
        <p:style>
          <a:lnRef idx="0">
            <a:scrgbClr r="0" g="0" b="0"/>
          </a:lnRef>
          <a:fillRef idx="0">
            <a:scrgbClr r="0" g="0" b="0"/>
          </a:fillRef>
          <a:effectRef idx="0">
            <a:scrgbClr r="0" g="0" b="0"/>
          </a:effectRef>
          <a:fontRef idx="minor"/>
        </p:style>
      </p:sp>
      <p:sp>
        <p:nvSpPr>
          <p:cNvPr id="341" name="CustomShape 22"/>
          <p:cNvSpPr/>
          <p:nvPr/>
        </p:nvSpPr>
        <p:spPr>
          <a:xfrm>
            <a:off x="7506360" y="2873880"/>
            <a:ext cx="186120" cy="425880"/>
          </a:xfrm>
          <a:prstGeom prst="rect">
            <a:avLst/>
          </a:prstGeom>
          <a:gradFill>
            <a:gsLst>
              <a:gs pos="0">
                <a:srgbClr val="0065A9"/>
              </a:gs>
              <a:gs pos="50000">
                <a:srgbClr val="0099FF"/>
              </a:gs>
              <a:gs pos="100000">
                <a:srgbClr val="0065A9"/>
              </a:gs>
            </a:gsLst>
            <a:lin ang="0"/>
          </a:gradFill>
          <a:ln w="12600">
            <a:solidFill>
              <a:srgbClr val="808080"/>
            </a:solidFill>
            <a:miter/>
          </a:ln>
        </p:spPr>
        <p:style>
          <a:lnRef idx="0">
            <a:scrgbClr r="0" g="0" b="0"/>
          </a:lnRef>
          <a:fillRef idx="0">
            <a:scrgbClr r="0" g="0" b="0"/>
          </a:fillRef>
          <a:effectRef idx="0">
            <a:scrgbClr r="0" g="0" b="0"/>
          </a:effectRef>
          <a:fontRef idx="minor"/>
        </p:style>
      </p:sp>
      <p:sp>
        <p:nvSpPr>
          <p:cNvPr id="342" name="CustomShape 23"/>
          <p:cNvSpPr/>
          <p:nvPr/>
        </p:nvSpPr>
        <p:spPr>
          <a:xfrm>
            <a:off x="7506360" y="2835000"/>
            <a:ext cx="186120" cy="110520"/>
          </a:xfrm>
          <a:prstGeom prst="ellipse">
            <a:avLst/>
          </a:prstGeom>
          <a:solidFill>
            <a:srgbClr val="000000"/>
          </a:solidFill>
          <a:ln w="12600">
            <a:solidFill>
              <a:srgbClr val="808080"/>
            </a:solidFill>
            <a:miter/>
          </a:ln>
        </p:spPr>
        <p:style>
          <a:lnRef idx="0">
            <a:scrgbClr r="0" g="0" b="0"/>
          </a:lnRef>
          <a:fillRef idx="0">
            <a:scrgbClr r="0" g="0" b="0"/>
          </a:fillRef>
          <a:effectRef idx="0">
            <a:scrgbClr r="0" g="0" b="0"/>
          </a:effectRef>
          <a:fontRef idx="minor"/>
        </p:style>
      </p:sp>
      <p:sp>
        <p:nvSpPr>
          <p:cNvPr id="343" name="CustomShape 24"/>
          <p:cNvSpPr/>
          <p:nvPr/>
        </p:nvSpPr>
        <p:spPr>
          <a:xfrm>
            <a:off x="7389000" y="3345480"/>
            <a:ext cx="187200" cy="111600"/>
          </a:xfrm>
          <a:prstGeom prst="ellipse">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4" name="CustomShape 25"/>
          <p:cNvSpPr/>
          <p:nvPr/>
        </p:nvSpPr>
        <p:spPr>
          <a:xfrm>
            <a:off x="7622280" y="3345480"/>
            <a:ext cx="187200" cy="111600"/>
          </a:xfrm>
          <a:prstGeom prst="ellipse">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5" name="CustomShape 26"/>
          <p:cNvSpPr/>
          <p:nvPr/>
        </p:nvSpPr>
        <p:spPr>
          <a:xfrm>
            <a:off x="7506360" y="3424320"/>
            <a:ext cx="186120" cy="111600"/>
          </a:xfrm>
          <a:prstGeom prst="ellipse">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6" name="CustomShape 27"/>
          <p:cNvSpPr/>
          <p:nvPr/>
        </p:nvSpPr>
        <p:spPr>
          <a:xfrm>
            <a:off x="7622280" y="2991240"/>
            <a:ext cx="187200" cy="425880"/>
          </a:xfrm>
          <a:prstGeom prst="rect">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7" name="CustomShape 28"/>
          <p:cNvSpPr/>
          <p:nvPr/>
        </p:nvSpPr>
        <p:spPr>
          <a:xfrm>
            <a:off x="7389000" y="2991240"/>
            <a:ext cx="187200" cy="425880"/>
          </a:xfrm>
          <a:prstGeom prst="rect">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8" name="CustomShape 29"/>
          <p:cNvSpPr/>
          <p:nvPr/>
        </p:nvSpPr>
        <p:spPr>
          <a:xfrm>
            <a:off x="7506360" y="3070080"/>
            <a:ext cx="186120" cy="425880"/>
          </a:xfrm>
          <a:prstGeom prst="rect">
            <a:avLst/>
          </a:prstGeom>
          <a:gradFill>
            <a:gsLst>
              <a:gs pos="0">
                <a:srgbClr val="0065A9"/>
              </a:gs>
              <a:gs pos="50000">
                <a:srgbClr val="0099FF"/>
              </a:gs>
              <a:gs pos="100000">
                <a:srgbClr val="0065A9"/>
              </a:gs>
            </a:gsLst>
            <a:lin ang="0"/>
          </a:gradFill>
          <a:ln w="12600">
            <a:solidFill>
              <a:srgbClr val="FFC000"/>
            </a:solidFill>
            <a:miter/>
          </a:ln>
        </p:spPr>
        <p:style>
          <a:lnRef idx="0">
            <a:scrgbClr r="0" g="0" b="0"/>
          </a:lnRef>
          <a:fillRef idx="0">
            <a:scrgbClr r="0" g="0" b="0"/>
          </a:fillRef>
          <a:effectRef idx="0">
            <a:scrgbClr r="0" g="0" b="0"/>
          </a:effectRef>
          <a:fontRef idx="minor"/>
        </p:style>
      </p:sp>
      <p:sp>
        <p:nvSpPr>
          <p:cNvPr id="349" name="CustomShape 30"/>
          <p:cNvSpPr/>
          <p:nvPr/>
        </p:nvSpPr>
        <p:spPr>
          <a:xfrm>
            <a:off x="7506360" y="3031200"/>
            <a:ext cx="186120" cy="110520"/>
          </a:xfrm>
          <a:prstGeom prst="ellipse">
            <a:avLst/>
          </a:prstGeom>
          <a:solidFill>
            <a:srgbClr val="000000"/>
          </a:solidFill>
          <a:ln w="12600">
            <a:solidFill>
              <a:srgbClr val="FFC000"/>
            </a:solidFill>
            <a:miter/>
          </a:ln>
        </p:spPr>
        <p:style>
          <a:lnRef idx="0">
            <a:scrgbClr r="0" g="0" b="0"/>
          </a:lnRef>
          <a:fillRef idx="0">
            <a:scrgbClr r="0" g="0" b="0"/>
          </a:fillRef>
          <a:effectRef idx="0">
            <a:scrgbClr r="0" g="0" b="0"/>
          </a:effectRef>
          <a:fontRef idx="minor"/>
        </p:style>
      </p:sp>
      <p:sp>
        <p:nvSpPr>
          <p:cNvPr id="350" name="CustomShape 31"/>
          <p:cNvSpPr/>
          <p:nvPr/>
        </p:nvSpPr>
        <p:spPr>
          <a:xfrm>
            <a:off x="7622280" y="2913840"/>
            <a:ext cx="187200" cy="110520"/>
          </a:xfrm>
          <a:prstGeom prst="ellipse">
            <a:avLst/>
          </a:prstGeom>
          <a:solidFill>
            <a:srgbClr val="000000"/>
          </a:solidFill>
          <a:ln w="12600">
            <a:solidFill>
              <a:srgbClr val="808080"/>
            </a:solidFill>
            <a:miter/>
          </a:ln>
        </p:spPr>
        <p:style>
          <a:lnRef idx="0">
            <a:scrgbClr r="0" g="0" b="0"/>
          </a:lnRef>
          <a:fillRef idx="0">
            <a:scrgbClr r="0" g="0" b="0"/>
          </a:fillRef>
          <a:effectRef idx="0">
            <a:scrgbClr r="0" g="0" b="0"/>
          </a:effectRef>
          <a:fontRef idx="minor"/>
        </p:style>
      </p:sp>
      <p:sp>
        <p:nvSpPr>
          <p:cNvPr id="351" name="CustomShape 32"/>
          <p:cNvSpPr/>
          <p:nvPr/>
        </p:nvSpPr>
        <p:spPr>
          <a:xfrm>
            <a:off x="7389000" y="2913840"/>
            <a:ext cx="187200" cy="110520"/>
          </a:xfrm>
          <a:prstGeom prst="ellipse">
            <a:avLst/>
          </a:prstGeom>
          <a:solidFill>
            <a:srgbClr val="000000"/>
          </a:solidFill>
          <a:ln w="12600">
            <a:solidFill>
              <a:srgbClr val="808080"/>
            </a:solidFill>
            <a:miter/>
          </a:ln>
        </p:spPr>
        <p:style>
          <a:lnRef idx="0">
            <a:scrgbClr r="0" g="0" b="0"/>
          </a:lnRef>
          <a:fillRef idx="0">
            <a:scrgbClr r="0" g="0" b="0"/>
          </a:fillRef>
          <a:effectRef idx="0">
            <a:scrgbClr r="0" g="0" b="0"/>
          </a:effectRef>
          <a:fontRef idx="minor"/>
        </p:style>
      </p:sp>
      <p:sp>
        <p:nvSpPr>
          <p:cNvPr id="352" name="CustomShape 33"/>
          <p:cNvSpPr/>
          <p:nvPr/>
        </p:nvSpPr>
        <p:spPr>
          <a:xfrm>
            <a:off x="7027920" y="2133720"/>
            <a:ext cx="1122480" cy="73764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3" name="CustomShape 34"/>
          <p:cNvSpPr/>
          <p:nvPr/>
        </p:nvSpPr>
        <p:spPr>
          <a:xfrm>
            <a:off x="7222320" y="3460680"/>
            <a:ext cx="855360" cy="60624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4" name="CustomShape 35"/>
          <p:cNvSpPr/>
          <p:nvPr/>
        </p:nvSpPr>
        <p:spPr>
          <a:xfrm>
            <a:off x="7541280" y="3510000"/>
            <a:ext cx="156960" cy="15624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5" name="CustomShape 36"/>
          <p:cNvSpPr/>
          <p:nvPr/>
        </p:nvSpPr>
        <p:spPr>
          <a:xfrm>
            <a:off x="7093080" y="2764080"/>
            <a:ext cx="410760" cy="186120"/>
          </a:xfrm>
          <a:prstGeom prst="rect">
            <a:avLst/>
          </a:prstGeom>
          <a:noFill/>
          <a:ln w="25560">
            <a:solidFill>
              <a:srgbClr val="C00000"/>
            </a:solidFill>
            <a:round/>
          </a:ln>
        </p:spPr>
        <p:style>
          <a:lnRef idx="0">
            <a:scrgbClr r="0" g="0" b="0"/>
          </a:lnRef>
          <a:fillRef idx="0">
            <a:scrgbClr r="0" g="0" b="0"/>
          </a:fillRef>
          <a:effectRef idx="0">
            <a:scrgbClr r="0" g="0" b="0"/>
          </a:effectRef>
          <a:fontRef idx="minor"/>
        </p:style>
      </p:sp>
      <p:sp>
        <p:nvSpPr>
          <p:cNvPr id="356" name="CustomShape 37"/>
          <p:cNvSpPr/>
          <p:nvPr/>
        </p:nvSpPr>
        <p:spPr>
          <a:xfrm>
            <a:off x="7608960" y="2952360"/>
            <a:ext cx="130320" cy="115200"/>
          </a:xfrm>
          <a:prstGeom prst="rect">
            <a:avLst/>
          </a:prstGeom>
          <a:noFill/>
          <a:ln w="25560">
            <a:solidFill>
              <a:srgbClr val="FFC000"/>
            </a:solidFill>
            <a:round/>
          </a:ln>
        </p:spPr>
        <p:style>
          <a:lnRef idx="0">
            <a:scrgbClr r="0" g="0" b="0"/>
          </a:lnRef>
          <a:fillRef idx="0">
            <a:scrgbClr r="0" g="0" b="0"/>
          </a:fillRef>
          <a:effectRef idx="0">
            <a:scrgbClr r="0" g="0" b="0"/>
          </a:effectRef>
          <a:fontRef idx="minor"/>
        </p:style>
      </p:sp>
      <p:sp>
        <p:nvSpPr>
          <p:cNvPr id="357" name="CustomShape 38"/>
          <p:cNvSpPr/>
          <p:nvPr/>
        </p:nvSpPr>
        <p:spPr>
          <a:xfrm>
            <a:off x="7118280" y="2363040"/>
            <a:ext cx="71280" cy="31680"/>
          </a:xfrm>
          <a:prstGeom prst="ellipse">
            <a:avLst/>
          </a:prstGeom>
          <a:noFill/>
          <a:ln w="12600">
            <a:solidFill>
              <a:srgbClr val="0099FF"/>
            </a:solidFill>
            <a:miter/>
          </a:ln>
        </p:spPr>
        <p:style>
          <a:lnRef idx="0">
            <a:scrgbClr r="0" g="0" b="0"/>
          </a:lnRef>
          <a:fillRef idx="0">
            <a:scrgbClr r="0" g="0" b="0"/>
          </a:fillRef>
          <a:effectRef idx="0">
            <a:scrgbClr r="0" g="0" b="0"/>
          </a:effectRef>
          <a:fontRef idx="minor"/>
        </p:style>
      </p:sp>
      <p:sp>
        <p:nvSpPr>
          <p:cNvPr id="358" name="CustomShape 39"/>
          <p:cNvSpPr/>
          <p:nvPr/>
        </p:nvSpPr>
        <p:spPr>
          <a:xfrm>
            <a:off x="7193520" y="2398680"/>
            <a:ext cx="71280" cy="81000"/>
          </a:xfrm>
          <a:prstGeom prst="rect">
            <a:avLst/>
          </a:prstGeom>
          <a:noFill/>
          <a:ln w="12600">
            <a:solidFill>
              <a:srgbClr val="0099FF"/>
            </a:solidFill>
            <a:round/>
          </a:ln>
        </p:spPr>
        <p:style>
          <a:lnRef idx="0">
            <a:scrgbClr r="0" g="0" b="0"/>
          </a:lnRef>
          <a:fillRef idx="0">
            <a:scrgbClr r="0" g="0" b="0"/>
          </a:fillRef>
          <a:effectRef idx="0">
            <a:scrgbClr r="0" g="0" b="0"/>
          </a:effectRef>
          <a:fontRef idx="minor"/>
        </p:style>
      </p:sp>
      <p:sp>
        <p:nvSpPr>
          <p:cNvPr id="359" name="CustomShape 40"/>
          <p:cNvSpPr/>
          <p:nvPr/>
        </p:nvSpPr>
        <p:spPr>
          <a:xfrm>
            <a:off x="7350480" y="2245320"/>
            <a:ext cx="71280" cy="31680"/>
          </a:xfrm>
          <a:prstGeom prst="ellipse">
            <a:avLst/>
          </a:prstGeom>
          <a:noFill/>
          <a:ln w="12600">
            <a:solidFill>
              <a:srgbClr val="0099FF"/>
            </a:solidFill>
            <a:miter/>
          </a:ln>
        </p:spPr>
        <p:style>
          <a:lnRef idx="0">
            <a:scrgbClr r="0" g="0" b="0"/>
          </a:lnRef>
          <a:fillRef idx="0">
            <a:scrgbClr r="0" g="0" b="0"/>
          </a:fillRef>
          <a:effectRef idx="0">
            <a:scrgbClr r="0" g="0" b="0"/>
          </a:effectRef>
          <a:fontRef idx="minor"/>
        </p:style>
      </p:sp>
      <p:sp>
        <p:nvSpPr>
          <p:cNvPr id="360" name="CustomShape 41"/>
          <p:cNvSpPr/>
          <p:nvPr/>
        </p:nvSpPr>
        <p:spPr>
          <a:xfrm>
            <a:off x="7407360" y="2280960"/>
            <a:ext cx="49320" cy="50040"/>
          </a:xfrm>
          <a:prstGeom prst="rect">
            <a:avLst/>
          </a:prstGeom>
          <a:noFill/>
          <a:ln w="12600">
            <a:solidFill>
              <a:srgbClr val="0099FF"/>
            </a:solidFill>
            <a:round/>
          </a:ln>
        </p:spPr>
        <p:style>
          <a:lnRef idx="0">
            <a:scrgbClr r="0" g="0" b="0"/>
          </a:lnRef>
          <a:fillRef idx="0">
            <a:scrgbClr r="0" g="0" b="0"/>
          </a:fillRef>
          <a:effectRef idx="0">
            <a:scrgbClr r="0" g="0" b="0"/>
          </a:effectRef>
          <a:fontRef idx="minor"/>
        </p:style>
      </p:sp>
      <p:sp>
        <p:nvSpPr>
          <p:cNvPr id="361" name="CustomShape 42"/>
          <p:cNvSpPr/>
          <p:nvPr/>
        </p:nvSpPr>
        <p:spPr>
          <a:xfrm>
            <a:off x="7389000" y="3738240"/>
            <a:ext cx="71280" cy="73080"/>
          </a:xfrm>
          <a:prstGeom prst="ellipse">
            <a:avLst/>
          </a:prstGeom>
          <a:solidFill>
            <a:srgbClr val="0099FF"/>
          </a:solidFill>
          <a:ln w="12600">
            <a:solidFill>
              <a:srgbClr val="919191"/>
            </a:solidFill>
            <a:miter/>
          </a:ln>
        </p:spPr>
        <p:style>
          <a:lnRef idx="0">
            <a:scrgbClr r="0" g="0" b="0"/>
          </a:lnRef>
          <a:fillRef idx="0">
            <a:scrgbClr r="0" g="0" b="0"/>
          </a:fillRef>
          <a:effectRef idx="0">
            <a:scrgbClr r="0" g="0" b="0"/>
          </a:effectRef>
          <a:fontRef idx="minor"/>
        </p:style>
      </p:sp>
      <p:sp>
        <p:nvSpPr>
          <p:cNvPr id="362" name="CustomShape 43"/>
          <p:cNvSpPr/>
          <p:nvPr/>
        </p:nvSpPr>
        <p:spPr>
          <a:xfrm>
            <a:off x="6759360" y="2135880"/>
            <a:ext cx="287640" cy="304920"/>
          </a:xfrm>
          <a:prstGeom prst="rect">
            <a:avLst/>
          </a:prstGeom>
          <a:noFill/>
          <a:ln>
            <a:noFill/>
          </a:ln>
        </p:spPr>
        <p:style>
          <a:lnRef idx="0">
            <a:scrgbClr r="0" g="0" b="0"/>
          </a:lnRef>
          <a:fillRef idx="0">
            <a:scrgbClr r="0" g="0" b="0"/>
          </a:fillRef>
          <a:effectRef idx="0">
            <a:scrgbClr r="0" g="0" b="0"/>
          </a:effectRef>
          <a:fontRef idx="minor"/>
        </p:style>
      </p:sp>
      <p:sp>
        <p:nvSpPr>
          <p:cNvPr id="363" name="CustomShape 44"/>
          <p:cNvSpPr/>
          <p:nvPr/>
        </p:nvSpPr>
        <p:spPr>
          <a:xfrm>
            <a:off x="6690600" y="2687400"/>
            <a:ext cx="182160" cy="304920"/>
          </a:xfrm>
          <a:prstGeom prst="rect">
            <a:avLst/>
          </a:prstGeom>
          <a:noFill/>
          <a:ln>
            <a:noFill/>
          </a:ln>
        </p:spPr>
        <p:style>
          <a:lnRef idx="0">
            <a:scrgbClr r="0" g="0" b="0"/>
          </a:lnRef>
          <a:fillRef idx="0">
            <a:scrgbClr r="0" g="0" b="0"/>
          </a:fillRef>
          <a:effectRef idx="0">
            <a:scrgbClr r="0" g="0" b="0"/>
          </a:effectRef>
          <a:fontRef idx="minor"/>
        </p:style>
      </p:sp>
      <p:sp>
        <p:nvSpPr>
          <p:cNvPr id="364" name="CustomShape 45"/>
          <p:cNvSpPr/>
          <p:nvPr/>
        </p:nvSpPr>
        <p:spPr>
          <a:xfrm>
            <a:off x="70797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65" name="Line 46"/>
          <p:cNvSpPr/>
          <p:nvPr/>
        </p:nvSpPr>
        <p:spPr>
          <a:xfrm>
            <a:off x="7076160" y="3070080"/>
            <a:ext cx="0" cy="111600"/>
          </a:xfrm>
          <a:prstGeom prst="line">
            <a:avLst/>
          </a:prstGeom>
          <a:ln w="12600">
            <a:solidFill>
              <a:srgbClr val="FFC000"/>
            </a:solidFill>
            <a:miter/>
          </a:ln>
        </p:spPr>
      </p:sp>
      <p:sp>
        <p:nvSpPr>
          <p:cNvPr id="366" name="Line 47"/>
          <p:cNvSpPr/>
          <p:nvPr/>
        </p:nvSpPr>
        <p:spPr>
          <a:xfrm>
            <a:off x="7114680" y="3070080"/>
            <a:ext cx="0" cy="111600"/>
          </a:xfrm>
          <a:prstGeom prst="line">
            <a:avLst/>
          </a:prstGeom>
          <a:ln w="12600">
            <a:solidFill>
              <a:srgbClr val="FFC000"/>
            </a:solidFill>
            <a:miter/>
          </a:ln>
        </p:spPr>
      </p:sp>
      <p:sp>
        <p:nvSpPr>
          <p:cNvPr id="367" name="CustomShape 48"/>
          <p:cNvSpPr/>
          <p:nvPr/>
        </p:nvSpPr>
        <p:spPr>
          <a:xfrm>
            <a:off x="71571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68" name="Line 49"/>
          <p:cNvSpPr/>
          <p:nvPr/>
        </p:nvSpPr>
        <p:spPr>
          <a:xfrm>
            <a:off x="7154640" y="3070080"/>
            <a:ext cx="0" cy="111600"/>
          </a:xfrm>
          <a:prstGeom prst="line">
            <a:avLst/>
          </a:prstGeom>
          <a:ln w="12600">
            <a:solidFill>
              <a:srgbClr val="FFC000"/>
            </a:solidFill>
            <a:miter/>
          </a:ln>
        </p:spPr>
      </p:sp>
      <p:sp>
        <p:nvSpPr>
          <p:cNvPr id="369" name="Line 50"/>
          <p:cNvSpPr/>
          <p:nvPr/>
        </p:nvSpPr>
        <p:spPr>
          <a:xfrm>
            <a:off x="7193520" y="3070080"/>
            <a:ext cx="0" cy="111600"/>
          </a:xfrm>
          <a:prstGeom prst="line">
            <a:avLst/>
          </a:prstGeom>
          <a:ln w="12600">
            <a:solidFill>
              <a:srgbClr val="FFC000"/>
            </a:solidFill>
            <a:miter/>
          </a:ln>
        </p:spPr>
      </p:sp>
      <p:sp>
        <p:nvSpPr>
          <p:cNvPr id="370" name="CustomShape 51"/>
          <p:cNvSpPr/>
          <p:nvPr/>
        </p:nvSpPr>
        <p:spPr>
          <a:xfrm>
            <a:off x="72345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71" name="Line 52"/>
          <p:cNvSpPr/>
          <p:nvPr/>
        </p:nvSpPr>
        <p:spPr>
          <a:xfrm>
            <a:off x="7232040" y="3070080"/>
            <a:ext cx="0" cy="111600"/>
          </a:xfrm>
          <a:prstGeom prst="line">
            <a:avLst/>
          </a:prstGeom>
          <a:ln w="12600">
            <a:solidFill>
              <a:srgbClr val="FFC000"/>
            </a:solidFill>
            <a:miter/>
          </a:ln>
        </p:spPr>
      </p:sp>
      <p:sp>
        <p:nvSpPr>
          <p:cNvPr id="372" name="Line 53"/>
          <p:cNvSpPr/>
          <p:nvPr/>
        </p:nvSpPr>
        <p:spPr>
          <a:xfrm>
            <a:off x="7270560" y="3070080"/>
            <a:ext cx="0" cy="111600"/>
          </a:xfrm>
          <a:prstGeom prst="line">
            <a:avLst/>
          </a:prstGeom>
          <a:ln w="12600">
            <a:solidFill>
              <a:srgbClr val="FFC000"/>
            </a:solidFill>
            <a:miter/>
          </a:ln>
        </p:spPr>
      </p:sp>
      <p:sp>
        <p:nvSpPr>
          <p:cNvPr id="373" name="CustomShape 54"/>
          <p:cNvSpPr/>
          <p:nvPr/>
        </p:nvSpPr>
        <p:spPr>
          <a:xfrm>
            <a:off x="731196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74" name="Line 55"/>
          <p:cNvSpPr/>
          <p:nvPr/>
        </p:nvSpPr>
        <p:spPr>
          <a:xfrm>
            <a:off x="7309440" y="3070080"/>
            <a:ext cx="0" cy="111600"/>
          </a:xfrm>
          <a:prstGeom prst="line">
            <a:avLst/>
          </a:prstGeom>
          <a:ln w="12600">
            <a:solidFill>
              <a:srgbClr val="FFC000"/>
            </a:solidFill>
            <a:miter/>
          </a:ln>
        </p:spPr>
      </p:sp>
      <p:sp>
        <p:nvSpPr>
          <p:cNvPr id="375" name="Line 56"/>
          <p:cNvSpPr/>
          <p:nvPr/>
        </p:nvSpPr>
        <p:spPr>
          <a:xfrm>
            <a:off x="7347960" y="3070080"/>
            <a:ext cx="0" cy="111600"/>
          </a:xfrm>
          <a:prstGeom prst="line">
            <a:avLst/>
          </a:prstGeom>
          <a:ln w="12600">
            <a:solidFill>
              <a:srgbClr val="FFC000"/>
            </a:solidFill>
            <a:miter/>
          </a:ln>
        </p:spPr>
      </p:sp>
      <p:sp>
        <p:nvSpPr>
          <p:cNvPr id="376" name="CustomShape 57"/>
          <p:cNvSpPr/>
          <p:nvPr/>
        </p:nvSpPr>
        <p:spPr>
          <a:xfrm>
            <a:off x="70797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77" name="Line 58"/>
          <p:cNvSpPr/>
          <p:nvPr/>
        </p:nvSpPr>
        <p:spPr>
          <a:xfrm>
            <a:off x="7076160" y="3227760"/>
            <a:ext cx="0" cy="111600"/>
          </a:xfrm>
          <a:prstGeom prst="line">
            <a:avLst/>
          </a:prstGeom>
          <a:ln w="12600">
            <a:solidFill>
              <a:srgbClr val="FFC000"/>
            </a:solidFill>
            <a:miter/>
          </a:ln>
        </p:spPr>
      </p:sp>
      <p:sp>
        <p:nvSpPr>
          <p:cNvPr id="378" name="Line 59"/>
          <p:cNvSpPr/>
          <p:nvPr/>
        </p:nvSpPr>
        <p:spPr>
          <a:xfrm>
            <a:off x="7114680" y="3227760"/>
            <a:ext cx="0" cy="111600"/>
          </a:xfrm>
          <a:prstGeom prst="line">
            <a:avLst/>
          </a:prstGeom>
          <a:ln w="12600">
            <a:solidFill>
              <a:srgbClr val="FFC000"/>
            </a:solidFill>
            <a:miter/>
          </a:ln>
        </p:spPr>
      </p:sp>
      <p:sp>
        <p:nvSpPr>
          <p:cNvPr id="379" name="CustomShape 60"/>
          <p:cNvSpPr/>
          <p:nvPr/>
        </p:nvSpPr>
        <p:spPr>
          <a:xfrm>
            <a:off x="71571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0" name="Line 61"/>
          <p:cNvSpPr/>
          <p:nvPr/>
        </p:nvSpPr>
        <p:spPr>
          <a:xfrm>
            <a:off x="7154640" y="3227760"/>
            <a:ext cx="0" cy="111600"/>
          </a:xfrm>
          <a:prstGeom prst="line">
            <a:avLst/>
          </a:prstGeom>
          <a:ln w="12600">
            <a:solidFill>
              <a:srgbClr val="FFC000"/>
            </a:solidFill>
            <a:miter/>
          </a:ln>
        </p:spPr>
      </p:sp>
      <p:sp>
        <p:nvSpPr>
          <p:cNvPr id="381" name="Line 62"/>
          <p:cNvSpPr/>
          <p:nvPr/>
        </p:nvSpPr>
        <p:spPr>
          <a:xfrm>
            <a:off x="7193520" y="3227760"/>
            <a:ext cx="0" cy="111600"/>
          </a:xfrm>
          <a:prstGeom prst="line">
            <a:avLst/>
          </a:prstGeom>
          <a:ln w="12600">
            <a:solidFill>
              <a:srgbClr val="FFC000"/>
            </a:solidFill>
            <a:miter/>
          </a:ln>
        </p:spPr>
      </p:sp>
      <p:sp>
        <p:nvSpPr>
          <p:cNvPr id="382" name="CustomShape 63"/>
          <p:cNvSpPr/>
          <p:nvPr/>
        </p:nvSpPr>
        <p:spPr>
          <a:xfrm>
            <a:off x="72345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3" name="Line 64"/>
          <p:cNvSpPr/>
          <p:nvPr/>
        </p:nvSpPr>
        <p:spPr>
          <a:xfrm>
            <a:off x="7232040" y="3227760"/>
            <a:ext cx="0" cy="111600"/>
          </a:xfrm>
          <a:prstGeom prst="line">
            <a:avLst/>
          </a:prstGeom>
          <a:ln w="12600">
            <a:solidFill>
              <a:srgbClr val="FFC000"/>
            </a:solidFill>
            <a:miter/>
          </a:ln>
        </p:spPr>
      </p:sp>
      <p:sp>
        <p:nvSpPr>
          <p:cNvPr id="384" name="Line 65"/>
          <p:cNvSpPr/>
          <p:nvPr/>
        </p:nvSpPr>
        <p:spPr>
          <a:xfrm>
            <a:off x="7270560" y="3227760"/>
            <a:ext cx="0" cy="111600"/>
          </a:xfrm>
          <a:prstGeom prst="line">
            <a:avLst/>
          </a:prstGeom>
          <a:ln w="12600">
            <a:solidFill>
              <a:srgbClr val="FFC000"/>
            </a:solidFill>
            <a:miter/>
          </a:ln>
        </p:spPr>
      </p:sp>
      <p:sp>
        <p:nvSpPr>
          <p:cNvPr id="385" name="CustomShape 66"/>
          <p:cNvSpPr/>
          <p:nvPr/>
        </p:nvSpPr>
        <p:spPr>
          <a:xfrm>
            <a:off x="731196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6" name="Line 67"/>
          <p:cNvSpPr/>
          <p:nvPr/>
        </p:nvSpPr>
        <p:spPr>
          <a:xfrm>
            <a:off x="7309440" y="3227760"/>
            <a:ext cx="0" cy="111600"/>
          </a:xfrm>
          <a:prstGeom prst="line">
            <a:avLst/>
          </a:prstGeom>
          <a:ln w="12600">
            <a:solidFill>
              <a:srgbClr val="FFC000"/>
            </a:solidFill>
            <a:miter/>
          </a:ln>
        </p:spPr>
      </p:sp>
      <p:sp>
        <p:nvSpPr>
          <p:cNvPr id="387" name="Line 68"/>
          <p:cNvSpPr/>
          <p:nvPr/>
        </p:nvSpPr>
        <p:spPr>
          <a:xfrm>
            <a:off x="7347960" y="3227760"/>
            <a:ext cx="0" cy="111600"/>
          </a:xfrm>
          <a:prstGeom prst="line">
            <a:avLst/>
          </a:prstGeom>
          <a:ln w="12600">
            <a:solidFill>
              <a:srgbClr val="FFC000"/>
            </a:solidFill>
            <a:miter/>
          </a:ln>
        </p:spPr>
      </p:sp>
      <p:sp>
        <p:nvSpPr>
          <p:cNvPr id="388" name="CustomShape 69"/>
          <p:cNvSpPr/>
          <p:nvPr/>
        </p:nvSpPr>
        <p:spPr>
          <a:xfrm>
            <a:off x="78544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89" name="Line 70"/>
          <p:cNvSpPr/>
          <p:nvPr/>
        </p:nvSpPr>
        <p:spPr>
          <a:xfrm>
            <a:off x="7850880" y="3227760"/>
            <a:ext cx="0" cy="111600"/>
          </a:xfrm>
          <a:prstGeom prst="line">
            <a:avLst/>
          </a:prstGeom>
          <a:ln w="12600">
            <a:solidFill>
              <a:srgbClr val="FFC000"/>
            </a:solidFill>
            <a:miter/>
          </a:ln>
        </p:spPr>
      </p:sp>
      <p:sp>
        <p:nvSpPr>
          <p:cNvPr id="390" name="Line 71"/>
          <p:cNvSpPr/>
          <p:nvPr/>
        </p:nvSpPr>
        <p:spPr>
          <a:xfrm>
            <a:off x="7889400" y="3227760"/>
            <a:ext cx="0" cy="111600"/>
          </a:xfrm>
          <a:prstGeom prst="line">
            <a:avLst/>
          </a:prstGeom>
          <a:ln w="12600">
            <a:solidFill>
              <a:srgbClr val="FFC000"/>
            </a:solidFill>
            <a:miter/>
          </a:ln>
        </p:spPr>
      </p:sp>
      <p:sp>
        <p:nvSpPr>
          <p:cNvPr id="391" name="CustomShape 72"/>
          <p:cNvSpPr/>
          <p:nvPr/>
        </p:nvSpPr>
        <p:spPr>
          <a:xfrm>
            <a:off x="79318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92" name="Line 73"/>
          <p:cNvSpPr/>
          <p:nvPr/>
        </p:nvSpPr>
        <p:spPr>
          <a:xfrm>
            <a:off x="7928280" y="3227760"/>
            <a:ext cx="0" cy="111600"/>
          </a:xfrm>
          <a:prstGeom prst="line">
            <a:avLst/>
          </a:prstGeom>
          <a:ln w="12600">
            <a:solidFill>
              <a:srgbClr val="FFC000"/>
            </a:solidFill>
            <a:miter/>
          </a:ln>
        </p:spPr>
      </p:sp>
      <p:sp>
        <p:nvSpPr>
          <p:cNvPr id="393" name="Line 74"/>
          <p:cNvSpPr/>
          <p:nvPr/>
        </p:nvSpPr>
        <p:spPr>
          <a:xfrm>
            <a:off x="7966800" y="3227760"/>
            <a:ext cx="0" cy="111600"/>
          </a:xfrm>
          <a:prstGeom prst="line">
            <a:avLst/>
          </a:prstGeom>
          <a:ln w="12600">
            <a:solidFill>
              <a:srgbClr val="FFC000"/>
            </a:solidFill>
            <a:miter/>
          </a:ln>
        </p:spPr>
      </p:sp>
      <p:sp>
        <p:nvSpPr>
          <p:cNvPr id="394" name="CustomShape 75"/>
          <p:cNvSpPr/>
          <p:nvPr/>
        </p:nvSpPr>
        <p:spPr>
          <a:xfrm>
            <a:off x="80092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95" name="Line 76"/>
          <p:cNvSpPr/>
          <p:nvPr/>
        </p:nvSpPr>
        <p:spPr>
          <a:xfrm>
            <a:off x="8005680" y="3227760"/>
            <a:ext cx="0" cy="111600"/>
          </a:xfrm>
          <a:prstGeom prst="line">
            <a:avLst/>
          </a:prstGeom>
          <a:ln w="12600">
            <a:solidFill>
              <a:srgbClr val="FFC000"/>
            </a:solidFill>
            <a:miter/>
          </a:ln>
        </p:spPr>
      </p:sp>
      <p:sp>
        <p:nvSpPr>
          <p:cNvPr id="396" name="Line 77"/>
          <p:cNvSpPr/>
          <p:nvPr/>
        </p:nvSpPr>
        <p:spPr>
          <a:xfrm>
            <a:off x="8045280" y="3227760"/>
            <a:ext cx="0" cy="71640"/>
          </a:xfrm>
          <a:prstGeom prst="line">
            <a:avLst/>
          </a:prstGeom>
          <a:ln w="12600">
            <a:solidFill>
              <a:srgbClr val="FFC000"/>
            </a:solidFill>
            <a:miter/>
          </a:ln>
        </p:spPr>
      </p:sp>
      <p:sp>
        <p:nvSpPr>
          <p:cNvPr id="397" name="CustomShape 78"/>
          <p:cNvSpPr/>
          <p:nvPr/>
        </p:nvSpPr>
        <p:spPr>
          <a:xfrm>
            <a:off x="8086680" y="334548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398" name="Line 79"/>
          <p:cNvSpPr/>
          <p:nvPr/>
        </p:nvSpPr>
        <p:spPr>
          <a:xfrm>
            <a:off x="8084160" y="3227760"/>
            <a:ext cx="0" cy="111600"/>
          </a:xfrm>
          <a:prstGeom prst="line">
            <a:avLst/>
          </a:prstGeom>
          <a:ln w="12600">
            <a:solidFill>
              <a:srgbClr val="FFC000"/>
            </a:solidFill>
            <a:miter/>
          </a:ln>
        </p:spPr>
      </p:sp>
      <p:sp>
        <p:nvSpPr>
          <p:cNvPr id="399" name="Line 80"/>
          <p:cNvSpPr/>
          <p:nvPr/>
        </p:nvSpPr>
        <p:spPr>
          <a:xfrm>
            <a:off x="8122680" y="3227760"/>
            <a:ext cx="0" cy="111600"/>
          </a:xfrm>
          <a:prstGeom prst="line">
            <a:avLst/>
          </a:prstGeom>
          <a:ln w="12600">
            <a:solidFill>
              <a:srgbClr val="FFC000"/>
            </a:solidFill>
            <a:miter/>
          </a:ln>
        </p:spPr>
      </p:sp>
      <p:sp>
        <p:nvSpPr>
          <p:cNvPr id="400" name="CustomShape 81"/>
          <p:cNvSpPr/>
          <p:nvPr/>
        </p:nvSpPr>
        <p:spPr>
          <a:xfrm>
            <a:off x="78544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01" name="Line 82"/>
          <p:cNvSpPr/>
          <p:nvPr/>
        </p:nvSpPr>
        <p:spPr>
          <a:xfrm flipV="1">
            <a:off x="7850880" y="3063960"/>
            <a:ext cx="0" cy="124200"/>
          </a:xfrm>
          <a:prstGeom prst="line">
            <a:avLst/>
          </a:prstGeom>
          <a:ln w="12600">
            <a:solidFill>
              <a:srgbClr val="FFC000"/>
            </a:solidFill>
            <a:miter/>
          </a:ln>
        </p:spPr>
      </p:sp>
      <p:sp>
        <p:nvSpPr>
          <p:cNvPr id="402" name="Line 83"/>
          <p:cNvSpPr/>
          <p:nvPr/>
        </p:nvSpPr>
        <p:spPr>
          <a:xfrm flipV="1">
            <a:off x="7889400" y="3063960"/>
            <a:ext cx="0" cy="124200"/>
          </a:xfrm>
          <a:prstGeom prst="line">
            <a:avLst/>
          </a:prstGeom>
          <a:ln w="12600">
            <a:solidFill>
              <a:srgbClr val="FFC000"/>
            </a:solidFill>
            <a:miter/>
          </a:ln>
        </p:spPr>
      </p:sp>
      <p:sp>
        <p:nvSpPr>
          <p:cNvPr id="403" name="CustomShape 84"/>
          <p:cNvSpPr/>
          <p:nvPr/>
        </p:nvSpPr>
        <p:spPr>
          <a:xfrm>
            <a:off x="79318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04" name="Line 85"/>
          <p:cNvSpPr/>
          <p:nvPr/>
        </p:nvSpPr>
        <p:spPr>
          <a:xfrm flipV="1">
            <a:off x="7928280" y="3063960"/>
            <a:ext cx="0" cy="124200"/>
          </a:xfrm>
          <a:prstGeom prst="line">
            <a:avLst/>
          </a:prstGeom>
          <a:ln w="12600">
            <a:solidFill>
              <a:srgbClr val="FFC000"/>
            </a:solidFill>
            <a:miter/>
          </a:ln>
        </p:spPr>
      </p:sp>
      <p:sp>
        <p:nvSpPr>
          <p:cNvPr id="405" name="Line 86"/>
          <p:cNvSpPr/>
          <p:nvPr/>
        </p:nvSpPr>
        <p:spPr>
          <a:xfrm flipV="1">
            <a:off x="7966800" y="3063960"/>
            <a:ext cx="0" cy="124200"/>
          </a:xfrm>
          <a:prstGeom prst="line">
            <a:avLst/>
          </a:prstGeom>
          <a:ln w="12600">
            <a:solidFill>
              <a:srgbClr val="FFC000"/>
            </a:solidFill>
            <a:miter/>
          </a:ln>
        </p:spPr>
      </p:sp>
      <p:sp>
        <p:nvSpPr>
          <p:cNvPr id="406" name="CustomShape 87"/>
          <p:cNvSpPr/>
          <p:nvPr/>
        </p:nvSpPr>
        <p:spPr>
          <a:xfrm>
            <a:off x="80092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07" name="Line 88"/>
          <p:cNvSpPr/>
          <p:nvPr/>
        </p:nvSpPr>
        <p:spPr>
          <a:xfrm flipV="1">
            <a:off x="8005680" y="3063960"/>
            <a:ext cx="0" cy="124200"/>
          </a:xfrm>
          <a:prstGeom prst="line">
            <a:avLst/>
          </a:prstGeom>
          <a:ln w="12600">
            <a:solidFill>
              <a:srgbClr val="FFC000"/>
            </a:solidFill>
            <a:miter/>
          </a:ln>
        </p:spPr>
      </p:sp>
      <p:sp>
        <p:nvSpPr>
          <p:cNvPr id="408" name="Line 89"/>
          <p:cNvSpPr/>
          <p:nvPr/>
        </p:nvSpPr>
        <p:spPr>
          <a:xfrm flipV="1">
            <a:off x="8045280" y="3063960"/>
            <a:ext cx="0" cy="124200"/>
          </a:xfrm>
          <a:prstGeom prst="line">
            <a:avLst/>
          </a:prstGeom>
          <a:ln w="12600">
            <a:solidFill>
              <a:srgbClr val="FFC000"/>
            </a:solidFill>
            <a:miter/>
          </a:ln>
        </p:spPr>
      </p:sp>
      <p:sp>
        <p:nvSpPr>
          <p:cNvPr id="409" name="CustomShape 90"/>
          <p:cNvSpPr/>
          <p:nvPr/>
        </p:nvSpPr>
        <p:spPr>
          <a:xfrm>
            <a:off x="8086680" y="3031200"/>
            <a:ext cx="32400" cy="33120"/>
          </a:xfrm>
          <a:prstGeom prst="ellipse">
            <a:avLst/>
          </a:prstGeom>
          <a:solidFill>
            <a:srgbClr val="808080"/>
          </a:solidFill>
          <a:ln w="12600">
            <a:solidFill>
              <a:srgbClr val="FFC000"/>
            </a:solidFill>
            <a:miter/>
          </a:ln>
        </p:spPr>
        <p:style>
          <a:lnRef idx="0">
            <a:scrgbClr r="0" g="0" b="0"/>
          </a:lnRef>
          <a:fillRef idx="0">
            <a:scrgbClr r="0" g="0" b="0"/>
          </a:fillRef>
          <a:effectRef idx="0">
            <a:scrgbClr r="0" g="0" b="0"/>
          </a:effectRef>
          <a:fontRef idx="minor"/>
        </p:style>
      </p:sp>
      <p:sp>
        <p:nvSpPr>
          <p:cNvPr id="410" name="Line 91"/>
          <p:cNvSpPr/>
          <p:nvPr/>
        </p:nvSpPr>
        <p:spPr>
          <a:xfrm flipV="1">
            <a:off x="8084160" y="3063960"/>
            <a:ext cx="0" cy="124200"/>
          </a:xfrm>
          <a:prstGeom prst="line">
            <a:avLst/>
          </a:prstGeom>
          <a:ln w="12600">
            <a:solidFill>
              <a:srgbClr val="FFC000"/>
            </a:solidFill>
            <a:miter/>
          </a:ln>
        </p:spPr>
      </p:sp>
      <p:sp>
        <p:nvSpPr>
          <p:cNvPr id="411" name="Line 92"/>
          <p:cNvSpPr/>
          <p:nvPr/>
        </p:nvSpPr>
        <p:spPr>
          <a:xfrm flipV="1">
            <a:off x="8122680" y="3063960"/>
            <a:ext cx="0" cy="124200"/>
          </a:xfrm>
          <a:prstGeom prst="line">
            <a:avLst/>
          </a:prstGeom>
          <a:ln w="12600">
            <a:solidFill>
              <a:srgbClr val="FFC000"/>
            </a:solidFill>
            <a:miter/>
          </a:ln>
        </p:spPr>
      </p:sp>
      <p:sp>
        <p:nvSpPr>
          <p:cNvPr id="412" name="Line 93"/>
          <p:cNvSpPr/>
          <p:nvPr/>
        </p:nvSpPr>
        <p:spPr>
          <a:xfrm>
            <a:off x="8045280" y="3227760"/>
            <a:ext cx="0" cy="111600"/>
          </a:xfrm>
          <a:prstGeom prst="line">
            <a:avLst/>
          </a:prstGeom>
          <a:ln w="12600">
            <a:solidFill>
              <a:srgbClr val="FFC000"/>
            </a:solidFill>
            <a:miter/>
          </a:ln>
        </p:spPr>
      </p:sp>
      <p:sp>
        <p:nvSpPr>
          <p:cNvPr id="413" name="CustomShape 94"/>
          <p:cNvSpPr/>
          <p:nvPr/>
        </p:nvSpPr>
        <p:spPr>
          <a:xfrm>
            <a:off x="7422840" y="2614320"/>
            <a:ext cx="82080" cy="90000"/>
          </a:xfrm>
          <a:prstGeom prst="ellipse">
            <a:avLst/>
          </a:prstGeom>
          <a:solidFill>
            <a:srgbClr val="0099FF"/>
          </a:solidFill>
          <a:ln w="9360">
            <a:solidFill>
              <a:srgbClr val="808080"/>
            </a:solidFill>
            <a:miter/>
          </a:ln>
        </p:spPr>
        <p:style>
          <a:lnRef idx="0">
            <a:scrgbClr r="0" g="0" b="0"/>
          </a:lnRef>
          <a:fillRef idx="0">
            <a:scrgbClr r="0" g="0" b="0"/>
          </a:fillRef>
          <a:effectRef idx="0">
            <a:scrgbClr r="0" g="0" b="0"/>
          </a:effectRef>
          <a:fontRef idx="minor"/>
        </p:style>
      </p:sp>
      <p:sp>
        <p:nvSpPr>
          <p:cNvPr id="414" name="CustomShape 95"/>
          <p:cNvSpPr/>
          <p:nvPr/>
        </p:nvSpPr>
        <p:spPr>
          <a:xfrm>
            <a:off x="6554160" y="2398680"/>
            <a:ext cx="73404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solidFill>
                  <a:srgbClr val="7030A0"/>
                </a:solidFill>
                <a:latin typeface="Calibri"/>
                <a:ea typeface="Calibri"/>
              </a:rPr>
              <a:t>HIS 101</a:t>
            </a:r>
            <a:endParaRPr/>
          </a:p>
        </p:txBody>
      </p:sp>
      <p:sp>
        <p:nvSpPr>
          <p:cNvPr id="415" name="CustomShape 96"/>
          <p:cNvSpPr/>
          <p:nvPr/>
        </p:nvSpPr>
        <p:spPr>
          <a:xfrm>
            <a:off x="7027920" y="4270320"/>
            <a:ext cx="1175760" cy="337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224B50"/>
                </a:solidFill>
                <a:latin typeface="Calibri"/>
                <a:ea typeface="Calibri"/>
              </a:rPr>
              <a:t>Subunità a1</a:t>
            </a:r>
            <a:endParaRPr/>
          </a:p>
        </p:txBody>
      </p:sp>
      <p:sp>
        <p:nvSpPr>
          <p:cNvPr id="416" name="Line 97"/>
          <p:cNvSpPr/>
          <p:nvPr/>
        </p:nvSpPr>
        <p:spPr>
          <a:xfrm>
            <a:off x="7026480" y="2600640"/>
            <a:ext cx="315360" cy="38520"/>
          </a:xfrm>
          <a:prstGeom prst="line">
            <a:avLst/>
          </a:prstGeom>
          <a:ln w="12600">
            <a:solidFill>
              <a:srgbClr val="7030A0"/>
            </a:solidFill>
            <a:miter/>
            <a:tailEnd type="triangle" w="med" len="med"/>
          </a:ln>
        </p:spPr>
      </p:sp>
      <p:sp>
        <p:nvSpPr>
          <p:cNvPr id="417" name="CustomShape 98"/>
          <p:cNvSpPr/>
          <p:nvPr/>
        </p:nvSpPr>
        <p:spPr>
          <a:xfrm>
            <a:off x="6372360" y="6308640"/>
            <a:ext cx="254916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224B50"/>
                </a:solidFill>
                <a:latin typeface="Calibri"/>
                <a:ea typeface="Calibri"/>
              </a:rPr>
              <a:t>Rudolph et al., 1999, Nature, 401:796</a:t>
            </a:r>
            <a:endParaRPr/>
          </a:p>
        </p:txBody>
      </p:sp>
      <p:sp>
        <p:nvSpPr>
          <p:cNvPr id="418" name="CustomShape 99"/>
          <p:cNvSpPr/>
          <p:nvPr/>
        </p:nvSpPr>
        <p:spPr>
          <a:xfrm>
            <a:off x="4788000" y="1268280"/>
            <a:ext cx="230508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FFFFFF"/>
                </a:solidFill>
                <a:latin typeface="Calibri"/>
                <a:ea typeface="Calibri"/>
              </a:rPr>
              <a:t>Low et al., 2000, Science, 290:131</a:t>
            </a:r>
            <a:endParaRPr/>
          </a:p>
        </p:txBody>
      </p:sp>
      <p:sp>
        <p:nvSpPr>
          <p:cNvPr id="419" name="CustomShape 100"/>
          <p:cNvSpPr/>
          <p:nvPr/>
        </p:nvSpPr>
        <p:spPr>
          <a:xfrm>
            <a:off x="324000" y="189000"/>
            <a:ext cx="8424720" cy="1099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200" b="1">
                <a:solidFill>
                  <a:srgbClr val="224B50"/>
                </a:solidFill>
                <a:latin typeface="Calibri"/>
                <a:ea typeface="Calibri"/>
              </a:rPr>
              <a:t>I RECETTORI CONTENENTI LA SUBUNITA’ </a:t>
            </a:r>
            <a:r>
              <a:rPr lang="it-IT" sz="2200" b="1">
                <a:solidFill>
                  <a:srgbClr val="224B50"/>
                </a:solidFill>
                <a:latin typeface="Symbol"/>
                <a:ea typeface="Symbol"/>
              </a:rPr>
              <a:t></a:t>
            </a:r>
            <a:r>
              <a:rPr lang="it-IT" sz="2200" b="1">
                <a:solidFill>
                  <a:srgbClr val="224B50"/>
                </a:solidFill>
                <a:latin typeface="Calibri"/>
                <a:ea typeface="Calibri"/>
              </a:rPr>
              <a:t>1 SEMBRANO MEDIARE L’AZIONE SEDATIVO-IPNOTICA, MENTRE QUELLI CONTENENTI LA SUBUNITA’ </a:t>
            </a:r>
            <a:r>
              <a:rPr lang="it-IT" sz="2200" b="1">
                <a:solidFill>
                  <a:srgbClr val="224B50"/>
                </a:solidFill>
                <a:latin typeface="Symbol"/>
                <a:ea typeface="Symbol"/>
              </a:rPr>
              <a:t></a:t>
            </a:r>
            <a:r>
              <a:rPr lang="it-IT" sz="2200" b="1">
                <a:solidFill>
                  <a:srgbClr val="224B50"/>
                </a:solidFill>
                <a:latin typeface="Calibri"/>
                <a:ea typeface="Calibri"/>
              </a:rPr>
              <a:t>2 SEMBRANO COINVOLTI NELLA ATTIVITA’ ANSIOLITICA</a:t>
            </a:r>
            <a:endParaRPr/>
          </a:p>
        </p:txBody>
      </p:sp>
      <p:sp>
        <p:nvSpPr>
          <p:cNvPr id="420" name="CustomShape 101"/>
          <p:cNvSpPr/>
          <p:nvPr/>
        </p:nvSpPr>
        <p:spPr>
          <a:xfrm>
            <a:off x="6443640" y="6021360"/>
            <a:ext cx="2305080" cy="2764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224B50"/>
                </a:solidFill>
                <a:latin typeface="Calibri"/>
                <a:ea typeface="Calibri"/>
              </a:rPr>
              <a:t>Low et al., 2000, Science, 290:131</a:t>
            </a:r>
            <a:endParaRPr/>
          </a:p>
        </p:txBody>
      </p:sp>
      <p:sp>
        <p:nvSpPr>
          <p:cNvPr id="421" name="Line 102"/>
          <p:cNvSpPr/>
          <p:nvPr/>
        </p:nvSpPr>
        <p:spPr>
          <a:xfrm>
            <a:off x="395280" y="1341360"/>
            <a:ext cx="8353440" cy="0"/>
          </a:xfrm>
          <a:prstGeom prst="line">
            <a:avLst/>
          </a:prstGeom>
          <a:ln w="31680">
            <a:solidFill>
              <a:srgbClr val="3C8C93"/>
            </a:solidFill>
            <a:miter/>
          </a:ln>
        </p:spPr>
      </p:sp>
      <p:sp>
        <p:nvSpPr>
          <p:cNvPr id="422" name="CustomShape 103"/>
          <p:cNvSpPr/>
          <p:nvPr/>
        </p:nvSpPr>
        <p:spPr>
          <a:xfrm>
            <a:off x="971640" y="1844640"/>
            <a:ext cx="453708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224B50"/>
                </a:solidFill>
                <a:latin typeface="Calibri"/>
                <a:ea typeface="Arial"/>
              </a:rPr>
              <a:t>Animali con </a:t>
            </a:r>
            <a:r>
              <a:rPr lang="it-IT" b="1">
                <a:solidFill>
                  <a:srgbClr val="7030A0"/>
                </a:solidFill>
                <a:latin typeface="Symbol"/>
                <a:ea typeface="Symbol"/>
              </a:rPr>
              <a:t></a:t>
            </a:r>
            <a:r>
              <a:rPr lang="it-IT" b="1">
                <a:solidFill>
                  <a:srgbClr val="7030A0"/>
                </a:solidFill>
                <a:latin typeface="Calibri"/>
                <a:ea typeface="Calibri"/>
              </a:rPr>
              <a:t>1 (His101Arg) </a:t>
            </a:r>
            <a:r>
              <a:rPr lang="it-IT" b="1" i="1">
                <a:solidFill>
                  <a:srgbClr val="7030A0"/>
                </a:solidFill>
                <a:latin typeface="Calibri"/>
                <a:ea typeface="Calibri"/>
              </a:rPr>
              <a:t>MUTANTE</a:t>
            </a:r>
            <a:r>
              <a:rPr lang="it-IT">
                <a:solidFill>
                  <a:srgbClr val="7030A0"/>
                </a:solidFill>
                <a:latin typeface="Calibri"/>
                <a:ea typeface="Arial"/>
              </a:rPr>
              <a:t> </a:t>
            </a:r>
            <a:endParaRPr/>
          </a:p>
          <a:p>
            <a:pPr algn="just">
              <a:lnSpc>
                <a:spcPct val="100000"/>
              </a:lnSpc>
            </a:pPr>
            <a:r>
              <a:rPr lang="it-IT">
                <a:solidFill>
                  <a:srgbClr val="224B50"/>
                </a:solidFill>
                <a:latin typeface="Calibri"/>
                <a:ea typeface="Arial"/>
              </a:rPr>
              <a:t>resistenza all’effetto </a:t>
            </a:r>
            <a:r>
              <a:rPr lang="it-IT" i="1">
                <a:solidFill>
                  <a:srgbClr val="224B50"/>
                </a:solidFill>
                <a:latin typeface="Calibri"/>
                <a:ea typeface="Arial"/>
              </a:rPr>
              <a:t>SEDATIVO ed AMNESICO</a:t>
            </a:r>
            <a:r>
              <a:rPr lang="it-IT">
                <a:solidFill>
                  <a:srgbClr val="224B50"/>
                </a:solidFill>
                <a:latin typeface="Calibri"/>
                <a:ea typeface="Arial"/>
              </a:rPr>
              <a:t> del diazepam; ridotta risposta all’effetto </a:t>
            </a:r>
            <a:r>
              <a:rPr lang="it-IT" i="1">
                <a:solidFill>
                  <a:srgbClr val="224B50"/>
                </a:solidFill>
                <a:latin typeface="Calibri"/>
                <a:ea typeface="Arial"/>
              </a:rPr>
              <a:t>ANTICONVULSIVANTE</a:t>
            </a:r>
            <a:r>
              <a:rPr lang="it-IT">
                <a:solidFill>
                  <a:srgbClr val="224B50"/>
                </a:solidFill>
                <a:latin typeface="Calibri"/>
                <a:ea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250920" y="115920"/>
            <a:ext cx="85183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a:t>
            </a:r>
            <a:r>
              <a:rPr lang="it-IT" sz="2400" i="1">
                <a:solidFill>
                  <a:srgbClr val="224B50"/>
                </a:solidFill>
                <a:latin typeface="Calibri"/>
                <a:ea typeface="Calibri"/>
              </a:rPr>
              <a:t>Caratteristiche chimiche</a:t>
            </a:r>
            <a:endParaRPr/>
          </a:p>
        </p:txBody>
      </p:sp>
      <p:sp>
        <p:nvSpPr>
          <p:cNvPr id="425" name="CustomShape 2"/>
          <p:cNvSpPr/>
          <p:nvPr/>
        </p:nvSpPr>
        <p:spPr>
          <a:xfrm>
            <a:off x="1308240" y="907920"/>
            <a:ext cx="236772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1">
                <a:solidFill>
                  <a:srgbClr val="FF0000"/>
                </a:solidFill>
                <a:latin typeface="Calibri"/>
                <a:ea typeface="Calibri"/>
              </a:rPr>
              <a:t>A</a:t>
            </a:r>
            <a:r>
              <a:rPr lang="it-IT" sz="2400" b="1">
                <a:solidFill>
                  <a:srgbClr val="161645"/>
                </a:solidFill>
                <a:latin typeface="Calibri"/>
                <a:ea typeface="Calibri"/>
              </a:rPr>
              <a:t>-</a:t>
            </a:r>
            <a:r>
              <a:rPr lang="it-IT" sz="2400" b="1">
                <a:solidFill>
                  <a:srgbClr val="FFFFFF"/>
                </a:solidFill>
                <a:latin typeface="Calibri"/>
                <a:ea typeface="Calibri"/>
              </a:rPr>
              <a:t> </a:t>
            </a:r>
            <a:r>
              <a:rPr lang="it-IT" sz="2000" b="1">
                <a:solidFill>
                  <a:srgbClr val="224B50"/>
                </a:solidFill>
                <a:latin typeface="Calibri"/>
                <a:ea typeface="Calibri"/>
              </a:rPr>
              <a:t>anello aromatico</a:t>
            </a:r>
            <a:endParaRPr/>
          </a:p>
        </p:txBody>
      </p:sp>
      <p:sp>
        <p:nvSpPr>
          <p:cNvPr id="426" name="CustomShape 3"/>
          <p:cNvSpPr/>
          <p:nvPr/>
        </p:nvSpPr>
        <p:spPr>
          <a:xfrm>
            <a:off x="1928880" y="2936880"/>
            <a:ext cx="1752480" cy="1523880"/>
          </a:xfrm>
          <a:prstGeom prst="ellipse">
            <a:avLst/>
          </a:prstGeom>
          <a:noFill/>
          <a:ln w="38160">
            <a:solidFill>
              <a:srgbClr val="FF0000"/>
            </a:solidFill>
            <a:miter/>
          </a:ln>
        </p:spPr>
        <p:style>
          <a:lnRef idx="0">
            <a:scrgbClr r="0" g="0" b="0"/>
          </a:lnRef>
          <a:fillRef idx="0">
            <a:scrgbClr r="0" g="0" b="0"/>
          </a:fillRef>
          <a:effectRef idx="0">
            <a:scrgbClr r="0" g="0" b="0"/>
          </a:effectRef>
          <a:fontRef idx="minor"/>
        </p:style>
      </p:sp>
      <p:sp>
        <p:nvSpPr>
          <p:cNvPr id="427" name="Line 4"/>
          <p:cNvSpPr/>
          <p:nvPr/>
        </p:nvSpPr>
        <p:spPr>
          <a:xfrm>
            <a:off x="1700280" y="1565280"/>
            <a:ext cx="685800" cy="1523880"/>
          </a:xfrm>
          <a:prstGeom prst="line">
            <a:avLst/>
          </a:prstGeom>
          <a:ln w="38160">
            <a:solidFill>
              <a:srgbClr val="FF0000"/>
            </a:solidFill>
            <a:miter/>
          </a:ln>
        </p:spPr>
      </p:sp>
      <p:sp>
        <p:nvSpPr>
          <p:cNvPr id="428" name="CustomShape 5"/>
          <p:cNvSpPr/>
          <p:nvPr/>
        </p:nvSpPr>
        <p:spPr>
          <a:xfrm>
            <a:off x="5978520" y="979560"/>
            <a:ext cx="2469960" cy="886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3200" b="1">
                <a:solidFill>
                  <a:srgbClr val="FFC000"/>
                </a:solidFill>
                <a:latin typeface="Calibri"/>
                <a:ea typeface="Calibri"/>
              </a:rPr>
              <a:t>B</a:t>
            </a:r>
            <a:r>
              <a:rPr lang="it-IT" sz="2400" b="1">
                <a:solidFill>
                  <a:srgbClr val="FFFFFF"/>
                </a:solidFill>
                <a:latin typeface="Calibri"/>
                <a:ea typeface="Calibri"/>
              </a:rPr>
              <a:t>- </a:t>
            </a:r>
            <a:r>
              <a:rPr lang="it-IT" sz="2000" b="1">
                <a:solidFill>
                  <a:srgbClr val="224B50"/>
                </a:solidFill>
                <a:latin typeface="Calibri"/>
                <a:ea typeface="Calibri"/>
              </a:rPr>
              <a:t>anello diazepinico</a:t>
            </a:r>
            <a:endParaRPr/>
          </a:p>
          <a:p>
            <a:pPr algn="ctr">
              <a:lnSpc>
                <a:spcPct val="100000"/>
              </a:lnSpc>
            </a:pPr>
            <a:r>
              <a:rPr lang="it-IT" sz="2000" b="1">
                <a:solidFill>
                  <a:srgbClr val="224B50"/>
                </a:solidFill>
                <a:latin typeface="Calibri"/>
                <a:ea typeface="Calibri"/>
              </a:rPr>
              <a:t>eptaatomico</a:t>
            </a:r>
            <a:endParaRPr/>
          </a:p>
        </p:txBody>
      </p:sp>
      <p:sp>
        <p:nvSpPr>
          <p:cNvPr id="429" name="CustomShape 6"/>
          <p:cNvSpPr/>
          <p:nvPr/>
        </p:nvSpPr>
        <p:spPr>
          <a:xfrm>
            <a:off x="3300480" y="2860560"/>
            <a:ext cx="1752480" cy="1676520"/>
          </a:xfrm>
          <a:prstGeom prst="ellipse">
            <a:avLst/>
          </a:prstGeom>
          <a:noFill/>
          <a:ln w="38160">
            <a:solidFill>
              <a:srgbClr val="FFC000"/>
            </a:solidFill>
            <a:miter/>
          </a:ln>
        </p:spPr>
        <p:style>
          <a:lnRef idx="0">
            <a:scrgbClr r="0" g="0" b="0"/>
          </a:lnRef>
          <a:fillRef idx="0">
            <a:scrgbClr r="0" g="0" b="0"/>
          </a:fillRef>
          <a:effectRef idx="0">
            <a:scrgbClr r="0" g="0" b="0"/>
          </a:effectRef>
          <a:fontRef idx="minor"/>
        </p:style>
      </p:sp>
      <p:sp>
        <p:nvSpPr>
          <p:cNvPr id="430" name="Line 7"/>
          <p:cNvSpPr/>
          <p:nvPr/>
        </p:nvSpPr>
        <p:spPr>
          <a:xfrm flipV="1">
            <a:off x="4595760" y="1565280"/>
            <a:ext cx="914400" cy="1295280"/>
          </a:xfrm>
          <a:prstGeom prst="line">
            <a:avLst/>
          </a:prstGeom>
          <a:ln w="38160">
            <a:solidFill>
              <a:srgbClr val="FFC000"/>
            </a:solidFill>
            <a:miter/>
          </a:ln>
        </p:spPr>
      </p:sp>
      <p:sp>
        <p:nvSpPr>
          <p:cNvPr id="431" name="CustomShape 8"/>
          <p:cNvSpPr/>
          <p:nvPr/>
        </p:nvSpPr>
        <p:spPr>
          <a:xfrm>
            <a:off x="5775480" y="5056200"/>
            <a:ext cx="2446920" cy="581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3200" b="1">
                <a:solidFill>
                  <a:srgbClr val="66FF33"/>
                </a:solidFill>
                <a:latin typeface="Calibri"/>
                <a:ea typeface="Calibri"/>
              </a:rPr>
              <a:t>C</a:t>
            </a:r>
            <a:r>
              <a:rPr lang="it-IT" sz="2400" b="1">
                <a:solidFill>
                  <a:srgbClr val="FFFFFF"/>
                </a:solidFill>
                <a:latin typeface="Calibri"/>
                <a:ea typeface="Calibri"/>
              </a:rPr>
              <a:t>-</a:t>
            </a:r>
            <a:r>
              <a:rPr lang="it-IT" sz="2400" b="1">
                <a:solidFill>
                  <a:srgbClr val="161645"/>
                </a:solidFill>
                <a:latin typeface="Calibri"/>
                <a:ea typeface="Calibri"/>
              </a:rPr>
              <a:t> </a:t>
            </a:r>
            <a:r>
              <a:rPr lang="it-IT" sz="2000" b="1">
                <a:solidFill>
                  <a:srgbClr val="224B50"/>
                </a:solidFill>
                <a:latin typeface="Calibri"/>
                <a:ea typeface="Calibri"/>
              </a:rPr>
              <a:t>sostituente arilico</a:t>
            </a:r>
            <a:endParaRPr/>
          </a:p>
        </p:txBody>
      </p:sp>
      <p:sp>
        <p:nvSpPr>
          <p:cNvPr id="432" name="CustomShape 9"/>
          <p:cNvSpPr/>
          <p:nvPr/>
        </p:nvSpPr>
        <p:spPr>
          <a:xfrm>
            <a:off x="2995560" y="4460760"/>
            <a:ext cx="1523880" cy="1524240"/>
          </a:xfrm>
          <a:prstGeom prst="ellipse">
            <a:avLst/>
          </a:prstGeom>
          <a:noFill/>
          <a:ln w="38160">
            <a:solidFill>
              <a:srgbClr val="66FF33"/>
            </a:solidFill>
            <a:miter/>
          </a:ln>
        </p:spPr>
        <p:style>
          <a:lnRef idx="0">
            <a:scrgbClr r="0" g="0" b="0"/>
          </a:lnRef>
          <a:fillRef idx="0">
            <a:scrgbClr r="0" g="0" b="0"/>
          </a:fillRef>
          <a:effectRef idx="0">
            <a:scrgbClr r="0" g="0" b="0"/>
          </a:effectRef>
          <a:fontRef idx="minor"/>
        </p:style>
      </p:sp>
      <p:sp>
        <p:nvSpPr>
          <p:cNvPr id="433" name="Line 10"/>
          <p:cNvSpPr/>
          <p:nvPr/>
        </p:nvSpPr>
        <p:spPr>
          <a:xfrm>
            <a:off x="4537080" y="5372280"/>
            <a:ext cx="1066680" cy="0"/>
          </a:xfrm>
          <a:prstGeom prst="line">
            <a:avLst/>
          </a:prstGeom>
          <a:ln w="57240">
            <a:solidFill>
              <a:srgbClr val="66FF33"/>
            </a:solidFill>
            <a:miter/>
          </a:ln>
        </p:spPr>
      </p:sp>
      <p:sp>
        <p:nvSpPr>
          <p:cNvPr id="434" name="Line 11"/>
          <p:cNvSpPr/>
          <p:nvPr/>
        </p:nvSpPr>
        <p:spPr>
          <a:xfrm>
            <a:off x="3925800" y="4130640"/>
            <a:ext cx="304920" cy="0"/>
          </a:xfrm>
          <a:prstGeom prst="line">
            <a:avLst/>
          </a:prstGeom>
          <a:ln w="9360">
            <a:solidFill>
              <a:srgbClr val="000000"/>
            </a:solidFill>
            <a:miter/>
          </a:ln>
        </p:spPr>
      </p:sp>
      <p:sp>
        <p:nvSpPr>
          <p:cNvPr id="435" name="Line 12"/>
          <p:cNvSpPr/>
          <p:nvPr/>
        </p:nvSpPr>
        <p:spPr>
          <a:xfrm>
            <a:off x="3925800" y="4226040"/>
            <a:ext cx="304920" cy="0"/>
          </a:xfrm>
          <a:prstGeom prst="line">
            <a:avLst/>
          </a:prstGeom>
          <a:ln w="9360">
            <a:solidFill>
              <a:srgbClr val="000000"/>
            </a:solidFill>
            <a:miter/>
          </a:ln>
        </p:spPr>
      </p:sp>
      <p:sp>
        <p:nvSpPr>
          <p:cNvPr id="436" name="CustomShape 13"/>
          <p:cNvSpPr/>
          <p:nvPr/>
        </p:nvSpPr>
        <p:spPr>
          <a:xfrm rot="16200000">
            <a:off x="3125880" y="4727520"/>
            <a:ext cx="1295280" cy="1067040"/>
          </a:xfrm>
          <a:prstGeom prst="hexagon">
            <a:avLst/>
          </a:prstGeom>
          <a:noFill/>
          <a:ln w="9360">
            <a:solidFill>
              <a:srgbClr val="000000"/>
            </a:solidFill>
            <a:miter/>
          </a:ln>
        </p:spPr>
        <p:style>
          <a:lnRef idx="0">
            <a:scrgbClr r="0" g="0" b="0"/>
          </a:lnRef>
          <a:fillRef idx="0">
            <a:scrgbClr r="0" g="0" b="0"/>
          </a:fillRef>
          <a:effectRef idx="0">
            <a:scrgbClr r="0" g="0" b="0"/>
          </a:effectRef>
          <a:fontRef idx="minor"/>
        </p:style>
      </p:sp>
      <p:sp>
        <p:nvSpPr>
          <p:cNvPr id="437" name="CustomShape 14"/>
          <p:cNvSpPr/>
          <p:nvPr/>
        </p:nvSpPr>
        <p:spPr>
          <a:xfrm rot="16200000">
            <a:off x="2192040" y="3165120"/>
            <a:ext cx="1295640" cy="1143000"/>
          </a:xfrm>
          <a:prstGeom prst="hexagon">
            <a:avLst/>
          </a:prstGeom>
          <a:noFill/>
          <a:ln w="9360">
            <a:solidFill>
              <a:srgbClr val="000000"/>
            </a:solidFill>
            <a:miter/>
          </a:ln>
        </p:spPr>
        <p:style>
          <a:lnRef idx="0">
            <a:scrgbClr r="0" g="0" b="0"/>
          </a:lnRef>
          <a:fillRef idx="0">
            <a:scrgbClr r="0" g="0" b="0"/>
          </a:fillRef>
          <a:effectRef idx="0">
            <a:scrgbClr r="0" g="0" b="0"/>
          </a:effectRef>
          <a:fontRef idx="minor"/>
        </p:style>
      </p:sp>
      <p:sp>
        <p:nvSpPr>
          <p:cNvPr id="438" name="Line 15"/>
          <p:cNvSpPr/>
          <p:nvPr/>
        </p:nvSpPr>
        <p:spPr>
          <a:xfrm flipV="1">
            <a:off x="3392280" y="3241440"/>
            <a:ext cx="228600" cy="152280"/>
          </a:xfrm>
          <a:prstGeom prst="line">
            <a:avLst/>
          </a:prstGeom>
          <a:ln w="9360">
            <a:solidFill>
              <a:srgbClr val="000000"/>
            </a:solidFill>
            <a:miter/>
          </a:ln>
        </p:spPr>
      </p:sp>
      <p:sp>
        <p:nvSpPr>
          <p:cNvPr id="439" name="Line 16"/>
          <p:cNvSpPr/>
          <p:nvPr/>
        </p:nvSpPr>
        <p:spPr>
          <a:xfrm>
            <a:off x="3392280" y="4079880"/>
            <a:ext cx="228600" cy="152280"/>
          </a:xfrm>
          <a:prstGeom prst="line">
            <a:avLst/>
          </a:prstGeom>
          <a:ln w="9360">
            <a:solidFill>
              <a:srgbClr val="000000"/>
            </a:solidFill>
            <a:miter/>
          </a:ln>
        </p:spPr>
      </p:sp>
      <p:sp>
        <p:nvSpPr>
          <p:cNvPr id="440" name="CustomShape 17"/>
          <p:cNvSpPr/>
          <p:nvPr/>
        </p:nvSpPr>
        <p:spPr>
          <a:xfrm>
            <a:off x="3544920" y="3946680"/>
            <a:ext cx="3423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C</a:t>
            </a:r>
            <a:endParaRPr/>
          </a:p>
        </p:txBody>
      </p:sp>
      <p:sp>
        <p:nvSpPr>
          <p:cNvPr id="441" name="CustomShape 18"/>
          <p:cNvSpPr/>
          <p:nvPr/>
        </p:nvSpPr>
        <p:spPr>
          <a:xfrm>
            <a:off x="3620880" y="3013200"/>
            <a:ext cx="381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N</a:t>
            </a:r>
            <a:endParaRPr/>
          </a:p>
        </p:txBody>
      </p:sp>
      <p:sp>
        <p:nvSpPr>
          <p:cNvPr id="442" name="CustomShape 19"/>
          <p:cNvSpPr/>
          <p:nvPr/>
        </p:nvSpPr>
        <p:spPr>
          <a:xfrm>
            <a:off x="4211640" y="3946680"/>
            <a:ext cx="3819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N</a:t>
            </a:r>
            <a:endParaRPr/>
          </a:p>
        </p:txBody>
      </p:sp>
      <p:sp>
        <p:nvSpPr>
          <p:cNvPr id="443" name="CustomShape 20"/>
          <p:cNvSpPr/>
          <p:nvPr/>
        </p:nvSpPr>
        <p:spPr>
          <a:xfrm>
            <a:off x="4664160" y="3546360"/>
            <a:ext cx="3423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C</a:t>
            </a:r>
            <a:endParaRPr/>
          </a:p>
        </p:txBody>
      </p:sp>
      <p:sp>
        <p:nvSpPr>
          <p:cNvPr id="444" name="CustomShape 21"/>
          <p:cNvSpPr/>
          <p:nvPr/>
        </p:nvSpPr>
        <p:spPr>
          <a:xfrm>
            <a:off x="4383000" y="3013200"/>
            <a:ext cx="34236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C</a:t>
            </a:r>
            <a:endParaRPr/>
          </a:p>
        </p:txBody>
      </p:sp>
      <p:sp>
        <p:nvSpPr>
          <p:cNvPr id="445" name="Line 22"/>
          <p:cNvSpPr/>
          <p:nvPr/>
        </p:nvSpPr>
        <p:spPr>
          <a:xfrm flipV="1">
            <a:off x="4611600" y="3927240"/>
            <a:ext cx="152280" cy="152280"/>
          </a:xfrm>
          <a:prstGeom prst="line">
            <a:avLst/>
          </a:prstGeom>
          <a:ln w="9360">
            <a:solidFill>
              <a:srgbClr val="000000"/>
            </a:solidFill>
            <a:miter/>
          </a:ln>
        </p:spPr>
      </p:sp>
      <p:sp>
        <p:nvSpPr>
          <p:cNvPr id="446" name="Line 23"/>
          <p:cNvSpPr/>
          <p:nvPr/>
        </p:nvSpPr>
        <p:spPr>
          <a:xfrm>
            <a:off x="4002120" y="3241800"/>
            <a:ext cx="380880" cy="0"/>
          </a:xfrm>
          <a:prstGeom prst="line">
            <a:avLst/>
          </a:prstGeom>
          <a:ln w="9360">
            <a:solidFill>
              <a:srgbClr val="000000"/>
            </a:solidFill>
            <a:miter/>
          </a:ln>
        </p:spPr>
      </p:sp>
      <p:sp>
        <p:nvSpPr>
          <p:cNvPr id="447" name="Line 24"/>
          <p:cNvSpPr/>
          <p:nvPr/>
        </p:nvSpPr>
        <p:spPr>
          <a:xfrm>
            <a:off x="4687920" y="3317760"/>
            <a:ext cx="152280" cy="228600"/>
          </a:xfrm>
          <a:prstGeom prst="line">
            <a:avLst/>
          </a:prstGeom>
          <a:ln w="9360">
            <a:solidFill>
              <a:srgbClr val="000000"/>
            </a:solidFill>
            <a:miter/>
          </a:ln>
        </p:spPr>
      </p:sp>
      <p:sp>
        <p:nvSpPr>
          <p:cNvPr id="448" name="Line 25"/>
          <p:cNvSpPr/>
          <p:nvPr/>
        </p:nvSpPr>
        <p:spPr>
          <a:xfrm>
            <a:off x="3773520" y="4308480"/>
            <a:ext cx="0" cy="304920"/>
          </a:xfrm>
          <a:prstGeom prst="line">
            <a:avLst/>
          </a:prstGeom>
          <a:ln w="9360">
            <a:solidFill>
              <a:srgbClr val="161645"/>
            </a:solidFill>
            <a:miter/>
          </a:ln>
        </p:spPr>
      </p:sp>
      <p:sp>
        <p:nvSpPr>
          <p:cNvPr id="449" name="Line 26"/>
          <p:cNvSpPr/>
          <p:nvPr/>
        </p:nvSpPr>
        <p:spPr>
          <a:xfrm>
            <a:off x="2801880" y="4956120"/>
            <a:ext cx="457200" cy="0"/>
          </a:xfrm>
          <a:prstGeom prst="line">
            <a:avLst/>
          </a:prstGeom>
          <a:ln w="9360">
            <a:solidFill>
              <a:srgbClr val="000000"/>
            </a:solidFill>
            <a:miter/>
          </a:ln>
        </p:spPr>
      </p:sp>
      <p:sp>
        <p:nvSpPr>
          <p:cNvPr id="450" name="CustomShape 27"/>
          <p:cNvSpPr/>
          <p:nvPr/>
        </p:nvSpPr>
        <p:spPr>
          <a:xfrm>
            <a:off x="2401920" y="4765680"/>
            <a:ext cx="48852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2’</a:t>
            </a:r>
            <a:endParaRPr/>
          </a:p>
        </p:txBody>
      </p:sp>
      <p:sp>
        <p:nvSpPr>
          <p:cNvPr id="451" name="CustomShape 28"/>
          <p:cNvSpPr/>
          <p:nvPr/>
        </p:nvSpPr>
        <p:spPr>
          <a:xfrm>
            <a:off x="1487520" y="415620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7</a:t>
            </a:r>
            <a:endParaRPr/>
          </a:p>
        </p:txBody>
      </p:sp>
      <p:sp>
        <p:nvSpPr>
          <p:cNvPr id="452" name="Line 29"/>
          <p:cNvSpPr/>
          <p:nvPr/>
        </p:nvSpPr>
        <p:spPr>
          <a:xfrm flipV="1">
            <a:off x="1944720" y="4079520"/>
            <a:ext cx="304920" cy="228600"/>
          </a:xfrm>
          <a:prstGeom prst="line">
            <a:avLst/>
          </a:prstGeom>
          <a:ln w="9360">
            <a:solidFill>
              <a:srgbClr val="000000"/>
            </a:solidFill>
            <a:miter/>
          </a:ln>
        </p:spPr>
      </p:sp>
      <p:sp>
        <p:nvSpPr>
          <p:cNvPr id="453" name="CustomShape 30"/>
          <p:cNvSpPr/>
          <p:nvPr/>
        </p:nvSpPr>
        <p:spPr>
          <a:xfrm>
            <a:off x="3583080" y="232740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1</a:t>
            </a:r>
            <a:endParaRPr/>
          </a:p>
        </p:txBody>
      </p:sp>
      <p:sp>
        <p:nvSpPr>
          <p:cNvPr id="454" name="Line 31"/>
          <p:cNvSpPr/>
          <p:nvPr/>
        </p:nvSpPr>
        <p:spPr>
          <a:xfrm flipV="1">
            <a:off x="3849840" y="2784240"/>
            <a:ext cx="0" cy="228600"/>
          </a:xfrm>
          <a:prstGeom prst="line">
            <a:avLst/>
          </a:prstGeom>
          <a:ln w="9360">
            <a:solidFill>
              <a:srgbClr val="000000"/>
            </a:solidFill>
            <a:miter/>
          </a:ln>
        </p:spPr>
      </p:sp>
      <p:sp>
        <p:nvSpPr>
          <p:cNvPr id="455" name="CustomShape 32"/>
          <p:cNvSpPr/>
          <p:nvPr/>
        </p:nvSpPr>
        <p:spPr>
          <a:xfrm>
            <a:off x="4932360" y="247968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2</a:t>
            </a:r>
            <a:endParaRPr/>
          </a:p>
        </p:txBody>
      </p:sp>
      <p:sp>
        <p:nvSpPr>
          <p:cNvPr id="456" name="Line 33"/>
          <p:cNvSpPr/>
          <p:nvPr/>
        </p:nvSpPr>
        <p:spPr>
          <a:xfrm flipV="1">
            <a:off x="4687920" y="2860200"/>
            <a:ext cx="380880" cy="304920"/>
          </a:xfrm>
          <a:prstGeom prst="line">
            <a:avLst/>
          </a:prstGeom>
          <a:ln w="9360">
            <a:solidFill>
              <a:srgbClr val="000000"/>
            </a:solidFill>
            <a:miter/>
          </a:ln>
        </p:spPr>
      </p:sp>
      <p:sp>
        <p:nvSpPr>
          <p:cNvPr id="457" name="CustomShape 34"/>
          <p:cNvSpPr/>
          <p:nvPr/>
        </p:nvSpPr>
        <p:spPr>
          <a:xfrm>
            <a:off x="5373720" y="354636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3</a:t>
            </a:r>
            <a:endParaRPr/>
          </a:p>
        </p:txBody>
      </p:sp>
      <p:sp>
        <p:nvSpPr>
          <p:cNvPr id="458" name="Line 35"/>
          <p:cNvSpPr/>
          <p:nvPr/>
        </p:nvSpPr>
        <p:spPr>
          <a:xfrm>
            <a:off x="5068800" y="3774960"/>
            <a:ext cx="228600" cy="0"/>
          </a:xfrm>
          <a:prstGeom prst="line">
            <a:avLst/>
          </a:prstGeom>
          <a:ln w="9360">
            <a:solidFill>
              <a:srgbClr val="000000"/>
            </a:solidFill>
            <a:miter/>
          </a:ln>
        </p:spPr>
      </p:sp>
      <p:sp>
        <p:nvSpPr>
          <p:cNvPr id="459" name="CustomShape 36"/>
          <p:cNvSpPr/>
          <p:nvPr/>
        </p:nvSpPr>
        <p:spPr>
          <a:xfrm>
            <a:off x="4772160" y="4441680"/>
            <a:ext cx="442800" cy="5101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R</a:t>
            </a:r>
            <a:r>
              <a:rPr lang="it-IT" sz="2400" b="1" baseline="-25000">
                <a:solidFill>
                  <a:srgbClr val="161645"/>
                </a:solidFill>
                <a:latin typeface="Calibri"/>
                <a:ea typeface="Calibri"/>
              </a:rPr>
              <a:t>4</a:t>
            </a:r>
            <a:endParaRPr/>
          </a:p>
        </p:txBody>
      </p:sp>
      <p:sp>
        <p:nvSpPr>
          <p:cNvPr id="460" name="Line 37"/>
          <p:cNvSpPr/>
          <p:nvPr/>
        </p:nvSpPr>
        <p:spPr>
          <a:xfrm>
            <a:off x="4535640" y="4308480"/>
            <a:ext cx="228600" cy="228600"/>
          </a:xfrm>
          <a:prstGeom prst="line">
            <a:avLst/>
          </a:prstGeom>
          <a:ln w="9360">
            <a:solidFill>
              <a:srgbClr val="000000"/>
            </a:solidFill>
            <a:miter/>
          </a:ln>
        </p:spPr>
      </p:sp>
      <p:sp>
        <p:nvSpPr>
          <p:cNvPr id="461" name="CustomShape 38"/>
          <p:cNvSpPr/>
          <p:nvPr/>
        </p:nvSpPr>
        <p:spPr>
          <a:xfrm>
            <a:off x="2347920" y="3279600"/>
            <a:ext cx="990720" cy="91440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462" name="CustomShape 39"/>
          <p:cNvSpPr/>
          <p:nvPr/>
        </p:nvSpPr>
        <p:spPr>
          <a:xfrm>
            <a:off x="3319560" y="4803840"/>
            <a:ext cx="895320" cy="876240"/>
          </a:xfrm>
          <a:prstGeom prst="ellipse">
            <a:avLst/>
          </a:prstGeom>
          <a:noFill/>
          <a:ln w="9360">
            <a:solidFill>
              <a:srgbClr val="000000"/>
            </a:solidFill>
            <a:miter/>
          </a:ln>
        </p:spPr>
        <p:style>
          <a:lnRef idx="0">
            <a:scrgbClr r="0" g="0" b="0"/>
          </a:lnRef>
          <a:fillRef idx="0">
            <a:scrgbClr r="0" g="0" b="0"/>
          </a:fillRef>
          <a:effectRef idx="0">
            <a:scrgbClr r="0" g="0" b="0"/>
          </a:effectRef>
          <a:fontRef idx="minor"/>
        </p:style>
      </p:sp>
      <p:sp>
        <p:nvSpPr>
          <p:cNvPr id="463" name="CustomShape 40"/>
          <p:cNvSpPr/>
          <p:nvPr/>
        </p:nvSpPr>
        <p:spPr>
          <a:xfrm>
            <a:off x="1943280" y="6093000"/>
            <a:ext cx="3986640" cy="5205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66FF33"/>
                </a:solidFill>
                <a:latin typeface="Calibri"/>
                <a:ea typeface="Calibri"/>
              </a:rPr>
              <a:t>5-aril</a:t>
            </a:r>
            <a:r>
              <a:rPr lang="it-IT" sz="2800" b="1">
                <a:solidFill>
                  <a:srgbClr val="FFFF00"/>
                </a:solidFill>
                <a:latin typeface="Calibri"/>
                <a:ea typeface="Calibri"/>
              </a:rPr>
              <a:t>- </a:t>
            </a:r>
            <a:r>
              <a:rPr lang="it-IT" sz="2800" b="1">
                <a:solidFill>
                  <a:srgbClr val="FFC000"/>
                </a:solidFill>
                <a:latin typeface="Calibri"/>
                <a:ea typeface="Calibri"/>
              </a:rPr>
              <a:t>1,4-</a:t>
            </a:r>
            <a:r>
              <a:rPr lang="it-IT" sz="2800" b="1">
                <a:solidFill>
                  <a:srgbClr val="FF0000"/>
                </a:solidFill>
                <a:latin typeface="Calibri"/>
                <a:ea typeface="Calibri"/>
              </a:rPr>
              <a:t>benzo</a:t>
            </a:r>
            <a:r>
              <a:rPr lang="it-IT" sz="2800" b="1">
                <a:solidFill>
                  <a:srgbClr val="FFC000"/>
                </a:solidFill>
                <a:latin typeface="Calibri"/>
                <a:ea typeface="Calibri"/>
              </a:rPr>
              <a:t>diazepina</a:t>
            </a:r>
            <a:endParaRPr/>
          </a:p>
        </p:txBody>
      </p:sp>
      <p:sp>
        <p:nvSpPr>
          <p:cNvPr id="464" name="Line 41"/>
          <p:cNvSpPr/>
          <p:nvPr/>
        </p:nvSpPr>
        <p:spPr>
          <a:xfrm>
            <a:off x="395280" y="692280"/>
            <a:ext cx="8353440" cy="0"/>
          </a:xfrm>
          <a:prstGeom prst="line">
            <a:avLst/>
          </a:prstGeom>
          <a:ln w="31680">
            <a:solidFill>
              <a:srgbClr val="3C8C93"/>
            </a:solidFill>
            <a:miter/>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1" name="CustomShape 1"/>
          <p:cNvSpPr/>
          <p:nvPr/>
        </p:nvSpPr>
        <p:spPr>
          <a:xfrm>
            <a:off x="611280" y="71280"/>
            <a:ext cx="7772400" cy="836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1">
                <a:solidFill>
                  <a:srgbClr val="161645"/>
                </a:solidFill>
                <a:latin typeface="Calibri"/>
                <a:ea typeface="Calibri"/>
              </a:rPr>
              <a:t>ANSIA</a:t>
            </a:r>
            <a:endParaRPr/>
          </a:p>
        </p:txBody>
      </p:sp>
      <p:sp>
        <p:nvSpPr>
          <p:cNvPr id="52" name="CustomShape 2"/>
          <p:cNvSpPr/>
          <p:nvPr/>
        </p:nvSpPr>
        <p:spPr>
          <a:xfrm>
            <a:off x="1042920" y="981000"/>
            <a:ext cx="7201080" cy="2016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Calibri"/>
              <a:buChar char="•"/>
            </a:pPr>
            <a:r>
              <a:rPr lang="it-IT" sz="2000" dirty="0">
                <a:solidFill>
                  <a:srgbClr val="161645"/>
                </a:solidFill>
                <a:latin typeface="Calibri"/>
                <a:ea typeface="Calibri"/>
              </a:rPr>
              <a:t>Stato emotivo a contenuto spiacevole associato a condizione di allarme e di paura, che insorge in assenza di un pericolo reale oppure è sproporzionato di fronte allo stimolo scatenante</a:t>
            </a:r>
            <a:endParaRPr dirty="0"/>
          </a:p>
          <a:p>
            <a:pPr algn="just">
              <a:lnSpc>
                <a:spcPct val="100000"/>
              </a:lnSpc>
              <a:buFont typeface="Calibri"/>
              <a:buChar char="•"/>
            </a:pPr>
            <a:endParaRPr dirty="0"/>
          </a:p>
          <a:p>
            <a:pPr algn="just">
              <a:lnSpc>
                <a:spcPct val="100000"/>
              </a:lnSpc>
              <a:buFont typeface="Calibri"/>
              <a:buChar char="•"/>
            </a:pPr>
            <a:r>
              <a:rPr lang="it-IT" sz="2000" dirty="0">
                <a:solidFill>
                  <a:srgbClr val="161645"/>
                </a:solidFill>
                <a:latin typeface="Calibri"/>
                <a:ea typeface="Calibri"/>
              </a:rPr>
              <a:t>Reazione emotiva ubiquitaria comune a tutti (ansia fisiologica)</a:t>
            </a:r>
            <a:endParaRPr dirty="0"/>
          </a:p>
          <a:p>
            <a:pPr algn="just">
              <a:lnSpc>
                <a:spcPct val="100000"/>
              </a:lnSpc>
              <a:buFont typeface="Calibri"/>
              <a:buChar char="•"/>
            </a:pPr>
            <a:endParaRPr dirty="0"/>
          </a:p>
        </p:txBody>
      </p:sp>
      <p:sp>
        <p:nvSpPr>
          <p:cNvPr id="53" name="CustomShape 3"/>
          <p:cNvSpPr/>
          <p:nvPr/>
        </p:nvSpPr>
        <p:spPr>
          <a:xfrm>
            <a:off x="1476360" y="3213000"/>
            <a:ext cx="6046920" cy="2853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nSpc>
                <a:spcPct val="80000"/>
              </a:lnSpc>
            </a:pPr>
            <a:r>
              <a:rPr lang="it-IT" sz="2000" dirty="0">
                <a:solidFill>
                  <a:srgbClr val="161645"/>
                </a:solidFill>
                <a:latin typeface="Calibri"/>
                <a:ea typeface="Calibri"/>
              </a:rPr>
              <a:t>L’ansia coinvolge: </a:t>
            </a:r>
            <a:endParaRPr dirty="0"/>
          </a:p>
          <a:p>
            <a:pPr>
              <a:lnSpc>
                <a:spcPct val="80000"/>
              </a:lnSpc>
              <a:buFont typeface="Calibri"/>
              <a:buChar char="•"/>
            </a:pPr>
            <a:r>
              <a:rPr lang="it-IT" sz="2400" b="1" dirty="0">
                <a:solidFill>
                  <a:srgbClr val="DAA600"/>
                </a:solidFill>
                <a:latin typeface="Calibri"/>
                <a:ea typeface="Calibri"/>
              </a:rPr>
              <a:t>Sensazioni soggettive </a:t>
            </a:r>
            <a:endParaRPr dirty="0"/>
          </a:p>
          <a:p>
            <a:pPr lvl="1">
              <a:lnSpc>
                <a:spcPct val="80000"/>
              </a:lnSpc>
            </a:pPr>
            <a:r>
              <a:rPr lang="it-IT" sz="2000" strike="noStrike" dirty="0">
                <a:solidFill>
                  <a:srgbClr val="161645"/>
                </a:solidFill>
                <a:latin typeface="Calibri"/>
                <a:ea typeface="Calibri"/>
              </a:rPr>
              <a:t>(per es. preoccupazione e spavento)</a:t>
            </a:r>
            <a:endParaRPr dirty="0"/>
          </a:p>
          <a:p>
            <a:pPr lvl="1">
              <a:lnSpc>
                <a:spcPct val="80000"/>
              </a:lnSpc>
            </a:pPr>
            <a:endParaRPr dirty="0"/>
          </a:p>
          <a:p>
            <a:pPr>
              <a:lnSpc>
                <a:spcPct val="80000"/>
              </a:lnSpc>
              <a:buFont typeface="Calibri"/>
              <a:buChar char="•"/>
            </a:pPr>
            <a:r>
              <a:rPr lang="it-IT" sz="2400" b="1" dirty="0">
                <a:solidFill>
                  <a:srgbClr val="FF3737"/>
                </a:solidFill>
                <a:latin typeface="Calibri"/>
                <a:ea typeface="Calibri"/>
              </a:rPr>
              <a:t>Risposte fisiologiche </a:t>
            </a:r>
            <a:endParaRPr dirty="0"/>
          </a:p>
          <a:p>
            <a:pPr lvl="1">
              <a:lnSpc>
                <a:spcPct val="80000"/>
              </a:lnSpc>
            </a:pPr>
            <a:r>
              <a:rPr lang="it-IT" sz="2000" strike="noStrike" dirty="0">
                <a:solidFill>
                  <a:srgbClr val="161645"/>
                </a:solidFill>
                <a:latin typeface="Calibri"/>
                <a:ea typeface="Calibri"/>
              </a:rPr>
              <a:t>(per es., tachicardia e </a:t>
            </a:r>
            <a:r>
              <a:rPr lang="it-IT" sz="2000" strike="noStrike" dirty="0" err="1">
                <a:solidFill>
                  <a:srgbClr val="161645"/>
                </a:solidFill>
                <a:latin typeface="Calibri"/>
                <a:ea typeface="Calibri"/>
              </a:rPr>
              <a:t>ipercortisolemia</a:t>
            </a:r>
            <a:r>
              <a:rPr lang="it-IT" sz="2000" strike="noStrike" dirty="0">
                <a:solidFill>
                  <a:srgbClr val="161645"/>
                </a:solidFill>
                <a:latin typeface="Calibri"/>
                <a:ea typeface="Calibri"/>
              </a:rPr>
              <a:t>)</a:t>
            </a:r>
            <a:endParaRPr dirty="0"/>
          </a:p>
          <a:p>
            <a:pPr lvl="1">
              <a:lnSpc>
                <a:spcPct val="80000"/>
              </a:lnSpc>
            </a:pPr>
            <a:endParaRPr dirty="0"/>
          </a:p>
          <a:p>
            <a:pPr>
              <a:lnSpc>
                <a:spcPct val="80000"/>
              </a:lnSpc>
              <a:buFont typeface="Calibri"/>
              <a:buChar char="•"/>
            </a:pPr>
            <a:r>
              <a:rPr lang="it-IT" sz="2400" b="1" dirty="0">
                <a:solidFill>
                  <a:srgbClr val="C00000"/>
                </a:solidFill>
                <a:latin typeface="Calibri"/>
                <a:ea typeface="Calibri"/>
              </a:rPr>
              <a:t>Risposte comportamentali </a:t>
            </a:r>
            <a:endParaRPr dirty="0"/>
          </a:p>
          <a:p>
            <a:pPr lvl="1">
              <a:lnSpc>
                <a:spcPct val="80000"/>
              </a:lnSpc>
            </a:pPr>
            <a:r>
              <a:rPr lang="it-IT" sz="2000" strike="noStrike" dirty="0">
                <a:solidFill>
                  <a:srgbClr val="161645"/>
                </a:solidFill>
                <a:latin typeface="Calibri"/>
                <a:ea typeface="Calibri"/>
              </a:rPr>
              <a:t>(per es., </a:t>
            </a:r>
            <a:r>
              <a:rPr lang="it-IT" sz="2000" strike="noStrike" dirty="0" err="1">
                <a:solidFill>
                  <a:srgbClr val="161645"/>
                </a:solidFill>
                <a:latin typeface="Calibri"/>
                <a:ea typeface="Calibri"/>
              </a:rPr>
              <a:t>evitamento</a:t>
            </a:r>
            <a:r>
              <a:rPr lang="it-IT" sz="2000" strike="noStrike" dirty="0">
                <a:solidFill>
                  <a:srgbClr val="161645"/>
                </a:solidFill>
                <a:latin typeface="Calibri"/>
                <a:ea typeface="Calibri"/>
              </a:rPr>
              <a:t> e fuga) </a:t>
            </a:r>
            <a:endParaRPr dirty="0"/>
          </a:p>
          <a:p>
            <a:pPr>
              <a:lnSpc>
                <a:spcPct val="80000"/>
              </a:lnSpc>
              <a:buFont typeface="Calibri"/>
              <a:buChar char="•"/>
            </a:pPr>
            <a:endParaRPr dirty="0"/>
          </a:p>
        </p:txBody>
      </p:sp>
      <p:sp>
        <p:nvSpPr>
          <p:cNvPr id="54" name="Line 4"/>
          <p:cNvSpPr/>
          <p:nvPr/>
        </p:nvSpPr>
        <p:spPr>
          <a:xfrm>
            <a:off x="324000" y="836640"/>
            <a:ext cx="8351640" cy="0"/>
          </a:xfrm>
          <a:prstGeom prst="line">
            <a:avLst/>
          </a:prstGeom>
          <a:ln w="31680">
            <a:solidFill>
              <a:srgbClr val="161645"/>
            </a:solidFill>
            <a:miter/>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CustomShape 1"/>
          <p:cNvSpPr/>
          <p:nvPr/>
        </p:nvSpPr>
        <p:spPr>
          <a:xfrm>
            <a:off x="684360" y="115920"/>
            <a:ext cx="7920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Classificazione chimica</a:t>
            </a:r>
            <a:endParaRPr/>
          </a:p>
        </p:txBody>
      </p:sp>
      <p:pic>
        <p:nvPicPr>
          <p:cNvPr id="467" name="Picture 4" descr="classificazione chimica BDZ"/>
          <p:cNvPicPr/>
          <p:nvPr/>
        </p:nvPicPr>
        <p:blipFill>
          <a:blip r:embed="rId2" cstate="print"/>
          <a:stretch/>
        </p:blipFill>
        <p:spPr>
          <a:xfrm>
            <a:off x="755640" y="4091040"/>
            <a:ext cx="7561440" cy="2579760"/>
          </a:xfrm>
          <a:prstGeom prst="rect">
            <a:avLst/>
          </a:prstGeom>
          <a:ln>
            <a:noFill/>
          </a:ln>
        </p:spPr>
      </p:pic>
      <p:sp>
        <p:nvSpPr>
          <p:cNvPr id="468" name="CustomShape 2"/>
          <p:cNvSpPr/>
          <p:nvPr/>
        </p:nvSpPr>
        <p:spPr>
          <a:xfrm>
            <a:off x="108000" y="907920"/>
            <a:ext cx="9036000" cy="2579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80000"/>
              </a:lnSpc>
              <a:buFont typeface="Calibri"/>
              <a:buChar char="•"/>
            </a:pPr>
            <a:r>
              <a:rPr lang="it-IT" sz="2200" b="1">
                <a:solidFill>
                  <a:srgbClr val="FFC000"/>
                </a:solidFill>
                <a:latin typeface="Calibri"/>
                <a:ea typeface="Calibri"/>
              </a:rPr>
              <a:t>1- 4 benzodiazepine :</a:t>
            </a:r>
            <a:endParaRPr/>
          </a:p>
          <a:p>
            <a:pPr>
              <a:lnSpc>
                <a:spcPct val="80000"/>
              </a:lnSpc>
              <a:buFont typeface="Calibri"/>
              <a:buChar char="•"/>
            </a:pPr>
            <a:endParaRPr/>
          </a:p>
          <a:p>
            <a:pPr lvl="1">
              <a:lnSpc>
                <a:spcPct val="80000"/>
              </a:lnSpc>
              <a:buFont typeface="Wingdings" charset="2"/>
              <a:buChar char=""/>
            </a:pPr>
            <a:r>
              <a:rPr lang="it-IT" sz="2200" b="1" strike="noStrike">
                <a:solidFill>
                  <a:srgbClr val="161645"/>
                </a:solidFill>
                <a:latin typeface="Calibri"/>
                <a:ea typeface="Calibri"/>
              </a:rPr>
              <a:t>2-chetobenzodiazepine	</a:t>
            </a:r>
            <a:r>
              <a:rPr lang="it-IT" sz="2200" strike="noStrike">
                <a:solidFill>
                  <a:srgbClr val="161645"/>
                </a:solidFill>
                <a:latin typeface="Calibri"/>
                <a:ea typeface="Calibri"/>
              </a:rPr>
              <a:t>diazepam, clordesmetildiazepam</a:t>
            </a:r>
            <a:endParaRPr/>
          </a:p>
          <a:p>
            <a:pPr lvl="1">
              <a:lnSpc>
                <a:spcPct val="80000"/>
              </a:lnSpc>
              <a:buFont typeface="Wingdings" charset="2"/>
              <a:buChar char=""/>
            </a:pPr>
            <a:r>
              <a:rPr lang="it-IT" sz="2200" b="1" strike="noStrike">
                <a:solidFill>
                  <a:srgbClr val="161645"/>
                </a:solidFill>
                <a:latin typeface="Calibri"/>
                <a:ea typeface="Calibri"/>
              </a:rPr>
              <a:t>3-idrossibenzodiazepine	</a:t>
            </a:r>
            <a:r>
              <a:rPr lang="it-IT" sz="2200" strike="noStrike">
                <a:solidFill>
                  <a:srgbClr val="161645"/>
                </a:solidFill>
                <a:latin typeface="Calibri"/>
                <a:ea typeface="Calibri"/>
              </a:rPr>
              <a:t>lorazepam, oxazepam, temazepam</a:t>
            </a:r>
            <a:endParaRPr/>
          </a:p>
          <a:p>
            <a:pPr lvl="1">
              <a:lnSpc>
                <a:spcPct val="80000"/>
              </a:lnSpc>
              <a:buFont typeface="Wingdings" charset="2"/>
              <a:buChar char=""/>
            </a:pPr>
            <a:r>
              <a:rPr lang="it-IT" sz="2200" b="1" strike="noStrike">
                <a:solidFill>
                  <a:srgbClr val="161645"/>
                </a:solidFill>
                <a:latin typeface="Calibri"/>
                <a:ea typeface="Calibri"/>
              </a:rPr>
              <a:t>7-nitrobenzodiazepine	</a:t>
            </a:r>
            <a:r>
              <a:rPr lang="it-IT" sz="2200" strike="noStrike">
                <a:solidFill>
                  <a:srgbClr val="161645"/>
                </a:solidFill>
                <a:latin typeface="Calibri"/>
                <a:ea typeface="Calibri"/>
              </a:rPr>
              <a:t>clonazepam, flunitrazepam, nitrazepam </a:t>
            </a:r>
            <a:endParaRPr/>
          </a:p>
          <a:p>
            <a:pPr lvl="1">
              <a:lnSpc>
                <a:spcPct val="80000"/>
              </a:lnSpc>
            </a:pPr>
            <a:r>
              <a:rPr lang="it-IT" sz="1000" strike="noStrike">
                <a:solidFill>
                  <a:srgbClr val="161645"/>
                </a:solidFill>
                <a:latin typeface="Calibri"/>
                <a:ea typeface="Calibri"/>
              </a:rPr>
              <a:t>        </a:t>
            </a:r>
            <a:r>
              <a:rPr lang="it-IT" sz="2200" strike="noStrike">
                <a:solidFill>
                  <a:srgbClr val="161645"/>
                </a:solidFill>
                <a:latin typeface="Calibri"/>
                <a:ea typeface="Calibri"/>
              </a:rPr>
              <a:t>                                                                                      </a:t>
            </a:r>
            <a:r>
              <a:rPr lang="it-IT" sz="2200" b="1" strike="noStrike">
                <a:solidFill>
                  <a:srgbClr val="161645"/>
                </a:solidFill>
                <a:latin typeface="Calibri"/>
                <a:ea typeface="Calibri"/>
              </a:rPr>
              <a:t> </a:t>
            </a:r>
            <a:endParaRPr/>
          </a:p>
          <a:p>
            <a:pPr>
              <a:lnSpc>
                <a:spcPct val="80000"/>
              </a:lnSpc>
              <a:buFont typeface="Calibri"/>
              <a:buChar char="•"/>
            </a:pPr>
            <a:r>
              <a:rPr lang="it-IT" sz="2200" b="1">
                <a:solidFill>
                  <a:srgbClr val="FF0000"/>
                </a:solidFill>
                <a:latin typeface="Calibri"/>
                <a:ea typeface="Calibri"/>
              </a:rPr>
              <a:t>1- 5 benzodiazepine :</a:t>
            </a:r>
            <a:r>
              <a:rPr lang="it-IT" sz="2200" b="1">
                <a:solidFill>
                  <a:srgbClr val="FFFFFF"/>
                </a:solidFill>
                <a:latin typeface="Calibri"/>
                <a:ea typeface="Calibri"/>
              </a:rPr>
              <a:t>	</a:t>
            </a:r>
            <a:r>
              <a:rPr lang="it-IT" sz="2200">
                <a:solidFill>
                  <a:srgbClr val="161645"/>
                </a:solidFill>
                <a:latin typeface="Calibri"/>
                <a:ea typeface="Calibri"/>
              </a:rPr>
              <a:t>clobazam</a:t>
            </a:r>
            <a:endParaRPr/>
          </a:p>
          <a:p>
            <a:pPr>
              <a:lnSpc>
                <a:spcPct val="80000"/>
              </a:lnSpc>
            </a:pPr>
            <a:endParaRPr/>
          </a:p>
          <a:p>
            <a:pPr>
              <a:lnSpc>
                <a:spcPct val="80000"/>
              </a:lnSpc>
              <a:buFont typeface="Calibri"/>
              <a:buChar char="•"/>
            </a:pPr>
            <a:r>
              <a:rPr lang="it-IT" sz="2200" b="1">
                <a:solidFill>
                  <a:srgbClr val="C00000"/>
                </a:solidFill>
                <a:latin typeface="Calibri"/>
                <a:ea typeface="Calibri"/>
              </a:rPr>
              <a:t>Triazolobenzodiazepine : 	</a:t>
            </a:r>
            <a:r>
              <a:rPr lang="it-IT" sz="2200">
                <a:solidFill>
                  <a:srgbClr val="161645"/>
                </a:solidFill>
                <a:latin typeface="Calibri"/>
                <a:ea typeface="Calibri"/>
              </a:rPr>
              <a:t>triazolam, alprazolam, estazolam</a:t>
            </a:r>
            <a:endParaRPr/>
          </a:p>
        </p:txBody>
      </p:sp>
      <p:sp>
        <p:nvSpPr>
          <p:cNvPr id="469" name="Line 3"/>
          <p:cNvSpPr/>
          <p:nvPr/>
        </p:nvSpPr>
        <p:spPr>
          <a:xfrm>
            <a:off x="395280" y="692280"/>
            <a:ext cx="8353440" cy="0"/>
          </a:xfrm>
          <a:prstGeom prst="line">
            <a:avLst/>
          </a:prstGeom>
          <a:ln w="31680">
            <a:solidFill>
              <a:srgbClr val="3C8C93"/>
            </a:solidFill>
            <a:miter/>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519120" y="260280"/>
            <a:ext cx="8229600" cy="11397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DIFFERENTE EFFICACIA DELLE BZD NEL POTENZIARE </a:t>
            </a:r>
            <a:endParaRPr/>
          </a:p>
          <a:p>
            <a:pPr algn="ctr">
              <a:lnSpc>
                <a:spcPct val="100000"/>
              </a:lnSpc>
            </a:pPr>
            <a:r>
              <a:rPr lang="it-IT" sz="2400" b="1">
                <a:solidFill>
                  <a:srgbClr val="224B50"/>
                </a:solidFill>
                <a:latin typeface="Calibri"/>
                <a:ea typeface="Calibri"/>
              </a:rPr>
              <a:t>LA CONDUTTANZA AL CLORO</a:t>
            </a:r>
            <a:endParaRPr/>
          </a:p>
        </p:txBody>
      </p:sp>
      <p:pic>
        <p:nvPicPr>
          <p:cNvPr id="472" name="Picture 7"/>
          <p:cNvPicPr/>
          <p:nvPr/>
        </p:nvPicPr>
        <p:blipFill>
          <a:blip r:embed="rId2" cstate="print"/>
          <a:srcRect l="10126" t="39946" r="5609" b="7013"/>
          <a:stretch/>
        </p:blipFill>
        <p:spPr>
          <a:xfrm>
            <a:off x="468360" y="1484280"/>
            <a:ext cx="8351640" cy="4681440"/>
          </a:xfrm>
          <a:prstGeom prst="rect">
            <a:avLst/>
          </a:prstGeom>
          <a:ln>
            <a:noFill/>
          </a:ln>
        </p:spPr>
      </p:pic>
      <p:sp>
        <p:nvSpPr>
          <p:cNvPr id="473" name="Line 2"/>
          <p:cNvSpPr/>
          <p:nvPr/>
        </p:nvSpPr>
        <p:spPr>
          <a:xfrm>
            <a:off x="395280" y="1125360"/>
            <a:ext cx="8353440" cy="0"/>
          </a:xfrm>
          <a:prstGeom prst="line">
            <a:avLst/>
          </a:prstGeom>
          <a:ln w="31680">
            <a:solidFill>
              <a:srgbClr val="3C8C93"/>
            </a:solidFill>
            <a:miter/>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1403280" y="3716280"/>
            <a:ext cx="1297080" cy="1800360"/>
          </a:xfrm>
          <a:prstGeom prst="rect">
            <a:avLst/>
          </a:prstGeom>
          <a:solidFill>
            <a:srgbClr val="BBE0E3"/>
          </a:solidFill>
          <a:ln w="25560">
            <a:solidFill>
              <a:srgbClr val="89A4A7"/>
            </a:solidFill>
            <a:miter/>
          </a:ln>
        </p:spPr>
        <p:style>
          <a:lnRef idx="0">
            <a:scrgbClr r="0" g="0" b="0"/>
          </a:lnRef>
          <a:fillRef idx="0">
            <a:scrgbClr r="0" g="0" b="0"/>
          </a:fillRef>
          <a:effectRef idx="0">
            <a:scrgbClr r="0" g="0" b="0"/>
          </a:effectRef>
          <a:fontRef idx="minor"/>
        </p:style>
      </p:sp>
      <p:sp>
        <p:nvSpPr>
          <p:cNvPr id="476" name="CustomShape 2"/>
          <p:cNvSpPr/>
          <p:nvPr/>
        </p:nvSpPr>
        <p:spPr>
          <a:xfrm>
            <a:off x="2700360" y="3716280"/>
            <a:ext cx="1295280" cy="1800360"/>
          </a:xfrm>
          <a:prstGeom prst="rect">
            <a:avLst/>
          </a:prstGeom>
          <a:solidFill>
            <a:srgbClr val="8AC6CD"/>
          </a:solidFill>
          <a:ln w="25560">
            <a:solidFill>
              <a:srgbClr val="89A4A7"/>
            </a:solidFill>
            <a:miter/>
          </a:ln>
        </p:spPr>
        <p:style>
          <a:lnRef idx="0">
            <a:scrgbClr r="0" g="0" b="0"/>
          </a:lnRef>
          <a:fillRef idx="0">
            <a:scrgbClr r="0" g="0" b="0"/>
          </a:fillRef>
          <a:effectRef idx="0">
            <a:scrgbClr r="0" g="0" b="0"/>
          </a:effectRef>
          <a:fontRef idx="minor"/>
        </p:style>
      </p:sp>
      <p:sp>
        <p:nvSpPr>
          <p:cNvPr id="477" name="CustomShape 3"/>
          <p:cNvSpPr/>
          <p:nvPr/>
        </p:nvSpPr>
        <p:spPr>
          <a:xfrm>
            <a:off x="3995640" y="3716280"/>
            <a:ext cx="1800360" cy="1800360"/>
          </a:xfrm>
          <a:prstGeom prst="rect">
            <a:avLst/>
          </a:prstGeom>
          <a:solidFill>
            <a:srgbClr val="4597A0"/>
          </a:solidFill>
          <a:ln w="25560">
            <a:solidFill>
              <a:srgbClr val="89A4A7"/>
            </a:solidFill>
            <a:miter/>
          </a:ln>
        </p:spPr>
        <p:style>
          <a:lnRef idx="0">
            <a:scrgbClr r="0" g="0" b="0"/>
          </a:lnRef>
          <a:fillRef idx="0">
            <a:scrgbClr r="0" g="0" b="0"/>
          </a:fillRef>
          <a:effectRef idx="0">
            <a:scrgbClr r="0" g="0" b="0"/>
          </a:effectRef>
          <a:fontRef idx="minor"/>
        </p:style>
      </p:sp>
      <p:sp>
        <p:nvSpPr>
          <p:cNvPr id="478" name="CustomShape 4"/>
          <p:cNvSpPr/>
          <p:nvPr/>
        </p:nvSpPr>
        <p:spPr>
          <a:xfrm>
            <a:off x="5796000" y="3716280"/>
            <a:ext cx="2160720" cy="1800360"/>
          </a:xfrm>
          <a:prstGeom prst="rect">
            <a:avLst/>
          </a:prstGeom>
          <a:solidFill>
            <a:srgbClr val="224B50"/>
          </a:solidFill>
          <a:ln w="25560">
            <a:solidFill>
              <a:srgbClr val="89A4A7"/>
            </a:solidFill>
            <a:miter/>
          </a:ln>
        </p:spPr>
        <p:style>
          <a:lnRef idx="0">
            <a:scrgbClr r="0" g="0" b="0"/>
          </a:lnRef>
          <a:fillRef idx="0">
            <a:scrgbClr r="0" g="0" b="0"/>
          </a:fillRef>
          <a:effectRef idx="0">
            <a:scrgbClr r="0" g="0" b="0"/>
          </a:effectRef>
          <a:fontRef idx="minor"/>
        </p:style>
      </p:sp>
      <p:sp>
        <p:nvSpPr>
          <p:cNvPr id="479" name="TextShape 5"/>
          <p:cNvSpPr txBox="1"/>
          <p:nvPr/>
        </p:nvSpPr>
        <p:spPr>
          <a:xfrm>
            <a:off x="394920" y="189000"/>
            <a:ext cx="8435880" cy="1139760"/>
          </a:xfrm>
          <a:prstGeom prst="rect">
            <a:avLst/>
          </a:prstGeom>
          <a:noFill/>
          <a:ln>
            <a:noFill/>
          </a:ln>
        </p:spPr>
        <p:txBody>
          <a:bodyPr anchor="ctr"/>
          <a:lstStyle/>
          <a:p>
            <a:pPr algn="ctr">
              <a:lnSpc>
                <a:spcPct val="100000"/>
              </a:lnSpc>
            </a:pPr>
            <a:r>
              <a:rPr lang="it-IT" sz="2400" b="1">
                <a:solidFill>
                  <a:srgbClr val="224B50"/>
                </a:solidFill>
                <a:latin typeface="Calibri"/>
                <a:ea typeface="Calibri"/>
              </a:rPr>
              <a:t>CLASSIFICAZIONE DELLE BDZ IN BASE ALLA LORO EMIVITA</a:t>
            </a:r>
            <a:endParaRPr/>
          </a:p>
        </p:txBody>
      </p:sp>
      <p:sp>
        <p:nvSpPr>
          <p:cNvPr id="480" name="TextShape 6"/>
          <p:cNvSpPr txBox="1"/>
          <p:nvPr/>
        </p:nvSpPr>
        <p:spPr>
          <a:xfrm>
            <a:off x="900000" y="1413000"/>
            <a:ext cx="7056720" cy="1944720"/>
          </a:xfrm>
          <a:prstGeom prst="rect">
            <a:avLst/>
          </a:prstGeom>
          <a:noFill/>
          <a:ln>
            <a:noFill/>
          </a:ln>
        </p:spPr>
        <p:txBody>
          <a:bodyPr/>
          <a:lstStyle/>
          <a:p>
            <a:pPr>
              <a:lnSpc>
                <a:spcPct val="100000"/>
              </a:lnSpc>
              <a:buFont typeface="Calibri"/>
              <a:buChar char="•"/>
            </a:pPr>
            <a:r>
              <a:rPr lang="it-IT" sz="2000" b="1">
                <a:solidFill>
                  <a:srgbClr val="0E1E20"/>
                </a:solidFill>
                <a:latin typeface="Calibri"/>
                <a:ea typeface="Calibri"/>
              </a:rPr>
              <a:t>BDZ a lunga durata d’azione :</a:t>
            </a:r>
            <a:r>
              <a:rPr lang="it-IT" sz="2000">
                <a:solidFill>
                  <a:srgbClr val="0E1E20"/>
                </a:solidFill>
                <a:latin typeface="Calibri"/>
                <a:ea typeface="Calibri"/>
              </a:rPr>
              <a:t> 		emivita &gt; 48 h</a:t>
            </a:r>
            <a:endParaRPr/>
          </a:p>
          <a:p>
            <a:pPr>
              <a:lnSpc>
                <a:spcPct val="100000"/>
              </a:lnSpc>
              <a:buFont typeface="Calibri"/>
              <a:buChar char="•"/>
            </a:pPr>
            <a:r>
              <a:rPr lang="it-IT" sz="2000" b="1">
                <a:solidFill>
                  <a:srgbClr val="224B50"/>
                </a:solidFill>
                <a:latin typeface="Calibri"/>
                <a:ea typeface="Calibri"/>
              </a:rPr>
              <a:t>BDZ a durata d’azione intermedia :	 </a:t>
            </a:r>
            <a:r>
              <a:rPr lang="it-IT" sz="2000">
                <a:solidFill>
                  <a:srgbClr val="224B50"/>
                </a:solidFill>
                <a:latin typeface="Calibri"/>
                <a:ea typeface="Calibri"/>
              </a:rPr>
              <a:t>emivita 24-48h</a:t>
            </a:r>
            <a:endParaRPr/>
          </a:p>
          <a:p>
            <a:pPr>
              <a:lnSpc>
                <a:spcPct val="100000"/>
              </a:lnSpc>
              <a:buFont typeface="Calibri"/>
              <a:buChar char="•"/>
            </a:pPr>
            <a:r>
              <a:rPr lang="it-IT" sz="2000" b="1">
                <a:solidFill>
                  <a:srgbClr val="4597A0"/>
                </a:solidFill>
                <a:latin typeface="Calibri"/>
                <a:ea typeface="Calibri"/>
              </a:rPr>
              <a:t>BDZ a breve durata d’azione : 		</a:t>
            </a:r>
            <a:r>
              <a:rPr lang="it-IT" sz="2000">
                <a:solidFill>
                  <a:srgbClr val="4597A0"/>
                </a:solidFill>
                <a:latin typeface="Calibri"/>
                <a:ea typeface="Calibri"/>
              </a:rPr>
              <a:t>emivita &lt;24 h</a:t>
            </a:r>
            <a:endParaRPr/>
          </a:p>
          <a:p>
            <a:pPr>
              <a:lnSpc>
                <a:spcPct val="100000"/>
              </a:lnSpc>
              <a:buFont typeface="Calibri"/>
              <a:buChar char="•"/>
            </a:pPr>
            <a:r>
              <a:rPr lang="it-IT" sz="2000" b="1">
                <a:solidFill>
                  <a:srgbClr val="8AC6CD"/>
                </a:solidFill>
                <a:latin typeface="Calibri"/>
                <a:ea typeface="Calibri"/>
              </a:rPr>
              <a:t>BDZ a durata d’azione brevissima :</a:t>
            </a:r>
            <a:r>
              <a:rPr lang="it-IT" sz="2000">
                <a:solidFill>
                  <a:srgbClr val="8AC6CD"/>
                </a:solidFill>
                <a:latin typeface="Calibri"/>
                <a:ea typeface="Calibri"/>
              </a:rPr>
              <a:t> 	emivita 1-7 h</a:t>
            </a:r>
            <a:endParaRPr/>
          </a:p>
        </p:txBody>
      </p:sp>
      <p:sp>
        <p:nvSpPr>
          <p:cNvPr id="481" name="TextShape 7"/>
          <p:cNvSpPr txBox="1"/>
          <p:nvPr/>
        </p:nvSpPr>
        <p:spPr>
          <a:xfrm>
            <a:off x="1403280" y="3716280"/>
            <a:ext cx="7058160" cy="2060640"/>
          </a:xfrm>
          <a:prstGeom prst="rect">
            <a:avLst/>
          </a:prstGeom>
          <a:noFill/>
          <a:ln>
            <a:noFill/>
          </a:ln>
        </p:spPr>
        <p:txBody>
          <a:bodyPr/>
          <a:lstStyle/>
          <a:p>
            <a:pPr>
              <a:lnSpc>
                <a:spcPct val="100000"/>
              </a:lnSpc>
            </a:pPr>
            <a:r>
              <a:rPr lang="it-IT" dirty="0" err="1">
                <a:solidFill>
                  <a:srgbClr val="161645"/>
                </a:solidFill>
                <a:latin typeface="Calibri"/>
                <a:ea typeface="Calibri"/>
              </a:rPr>
              <a:t>Triazolam</a:t>
            </a:r>
            <a:r>
              <a:rPr lang="it-IT" dirty="0">
                <a:solidFill>
                  <a:srgbClr val="161645"/>
                </a:solidFill>
                <a:latin typeface="Calibri"/>
                <a:ea typeface="Calibri"/>
              </a:rPr>
              <a:t>       </a:t>
            </a:r>
            <a:r>
              <a:rPr lang="it-IT" dirty="0" err="1">
                <a:solidFill>
                  <a:srgbClr val="161645"/>
                </a:solidFill>
                <a:latin typeface="Calibri"/>
                <a:ea typeface="Calibri"/>
              </a:rPr>
              <a:t>lorazepam</a:t>
            </a:r>
            <a:r>
              <a:rPr lang="it-IT" dirty="0">
                <a:solidFill>
                  <a:srgbClr val="161645"/>
                </a:solidFill>
                <a:latin typeface="Calibri"/>
                <a:ea typeface="Calibri"/>
              </a:rPr>
              <a:t>           </a:t>
            </a:r>
            <a:r>
              <a:rPr lang="it-IT" dirty="0" err="1">
                <a:solidFill>
                  <a:srgbClr val="161645"/>
                </a:solidFill>
                <a:latin typeface="Calibri"/>
                <a:ea typeface="Calibri"/>
              </a:rPr>
              <a:t>flunitrazepam</a:t>
            </a:r>
            <a:r>
              <a:rPr lang="it-IT" dirty="0">
                <a:solidFill>
                  <a:srgbClr val="161645"/>
                </a:solidFill>
                <a:latin typeface="Calibri"/>
                <a:ea typeface="Calibri"/>
              </a:rPr>
              <a:t>	</a:t>
            </a:r>
            <a:r>
              <a:rPr lang="it-IT" dirty="0" err="1">
                <a:solidFill>
                  <a:srgbClr val="FFFFFF"/>
                </a:solidFill>
                <a:latin typeface="Calibri"/>
                <a:ea typeface="Calibri"/>
              </a:rPr>
              <a:t>diazepam</a:t>
            </a:r>
            <a:endParaRPr dirty="0"/>
          </a:p>
          <a:p>
            <a:pPr>
              <a:lnSpc>
                <a:spcPct val="100000"/>
              </a:lnSpc>
            </a:pPr>
            <a:r>
              <a:rPr lang="it-IT" dirty="0" err="1">
                <a:solidFill>
                  <a:srgbClr val="161645"/>
                </a:solidFill>
                <a:latin typeface="Calibri"/>
                <a:ea typeface="Calibri"/>
              </a:rPr>
              <a:t>Midazolam</a:t>
            </a:r>
            <a:r>
              <a:rPr lang="it-IT" dirty="0">
                <a:solidFill>
                  <a:srgbClr val="161645"/>
                </a:solidFill>
                <a:latin typeface="Calibri"/>
                <a:ea typeface="Calibri"/>
              </a:rPr>
              <a:t>     </a:t>
            </a:r>
            <a:r>
              <a:rPr lang="it-IT" dirty="0" err="1">
                <a:solidFill>
                  <a:srgbClr val="161645"/>
                </a:solidFill>
                <a:latin typeface="Calibri"/>
                <a:ea typeface="Calibri"/>
              </a:rPr>
              <a:t>oxazepam</a:t>
            </a:r>
            <a:r>
              <a:rPr lang="it-IT" dirty="0">
                <a:solidFill>
                  <a:srgbClr val="161645"/>
                </a:solidFill>
                <a:latin typeface="Calibri"/>
                <a:ea typeface="Calibri"/>
              </a:rPr>
              <a:t>           </a:t>
            </a:r>
            <a:r>
              <a:rPr lang="it-IT" dirty="0" err="1">
                <a:solidFill>
                  <a:srgbClr val="161645"/>
                </a:solidFill>
                <a:latin typeface="Calibri"/>
                <a:ea typeface="Calibri"/>
              </a:rPr>
              <a:t>nitrazepam</a:t>
            </a:r>
            <a:r>
              <a:rPr lang="it-IT" dirty="0">
                <a:solidFill>
                  <a:srgbClr val="161645"/>
                </a:solidFill>
                <a:latin typeface="Calibri"/>
                <a:ea typeface="Calibri"/>
              </a:rPr>
              <a:t>	</a:t>
            </a:r>
            <a:r>
              <a:rPr lang="it-IT" dirty="0" err="1">
                <a:solidFill>
                  <a:srgbClr val="FFFFFF"/>
                </a:solidFill>
                <a:latin typeface="Calibri"/>
                <a:ea typeface="Calibri"/>
              </a:rPr>
              <a:t>prazepam</a:t>
            </a:r>
            <a:endParaRPr dirty="0"/>
          </a:p>
          <a:p>
            <a:pPr>
              <a:lnSpc>
                <a:spcPct val="100000"/>
              </a:lnSpc>
            </a:pPr>
            <a:r>
              <a:rPr lang="it-IT" dirty="0" err="1">
                <a:solidFill>
                  <a:srgbClr val="161645"/>
                </a:solidFill>
                <a:latin typeface="Calibri"/>
                <a:ea typeface="Calibri"/>
              </a:rPr>
              <a:t>Brotizolam</a:t>
            </a:r>
            <a:r>
              <a:rPr lang="it-IT" dirty="0">
                <a:solidFill>
                  <a:srgbClr val="161645"/>
                </a:solidFill>
                <a:latin typeface="Calibri"/>
                <a:ea typeface="Calibri"/>
              </a:rPr>
              <a:t>      </a:t>
            </a:r>
            <a:r>
              <a:rPr lang="it-IT" dirty="0" err="1">
                <a:solidFill>
                  <a:srgbClr val="161645"/>
                </a:solidFill>
                <a:latin typeface="Calibri"/>
                <a:ea typeface="Calibri"/>
              </a:rPr>
              <a:t>alprazolam</a:t>
            </a:r>
            <a:r>
              <a:rPr lang="it-IT" dirty="0">
                <a:solidFill>
                  <a:srgbClr val="161645"/>
                </a:solidFill>
                <a:latin typeface="Calibri"/>
                <a:ea typeface="Calibri"/>
              </a:rPr>
              <a:t>         </a:t>
            </a:r>
            <a:r>
              <a:rPr lang="it-IT" dirty="0" err="1">
                <a:solidFill>
                  <a:srgbClr val="161645"/>
                </a:solidFill>
                <a:latin typeface="Calibri"/>
                <a:ea typeface="Calibri"/>
              </a:rPr>
              <a:t>bromazepam</a:t>
            </a:r>
            <a:r>
              <a:rPr lang="it-IT" dirty="0">
                <a:solidFill>
                  <a:srgbClr val="161645"/>
                </a:solidFill>
                <a:latin typeface="Calibri"/>
                <a:ea typeface="Calibri"/>
              </a:rPr>
              <a:t>	</a:t>
            </a:r>
            <a:r>
              <a:rPr lang="it-IT" dirty="0" err="1">
                <a:solidFill>
                  <a:srgbClr val="FFFFFF"/>
                </a:solidFill>
                <a:latin typeface="Calibri"/>
                <a:ea typeface="Calibri"/>
              </a:rPr>
              <a:t>clordiazepossido</a:t>
            </a:r>
            <a:endParaRPr dirty="0"/>
          </a:p>
          <a:p>
            <a:pPr>
              <a:lnSpc>
                <a:spcPct val="100000"/>
              </a:lnSpc>
            </a:pPr>
            <a:r>
              <a:rPr lang="it-IT" dirty="0">
                <a:solidFill>
                  <a:srgbClr val="161645"/>
                </a:solidFill>
                <a:latin typeface="Calibri"/>
                <a:ea typeface="Calibri"/>
              </a:rPr>
              <a:t>                         </a:t>
            </a:r>
            <a:r>
              <a:rPr lang="it-IT" dirty="0" err="1">
                <a:solidFill>
                  <a:srgbClr val="161645"/>
                </a:solidFill>
                <a:latin typeface="Calibri"/>
                <a:ea typeface="Calibri"/>
              </a:rPr>
              <a:t>temazepam</a:t>
            </a:r>
            <a:r>
              <a:rPr lang="it-IT" dirty="0">
                <a:solidFill>
                  <a:srgbClr val="161645"/>
                </a:solidFill>
                <a:latin typeface="Calibri"/>
                <a:ea typeface="Calibri"/>
              </a:rPr>
              <a:t>        </a:t>
            </a:r>
            <a:r>
              <a:rPr lang="it-IT" dirty="0" err="1">
                <a:solidFill>
                  <a:srgbClr val="161645"/>
                </a:solidFill>
                <a:latin typeface="Calibri"/>
                <a:ea typeface="Calibri"/>
              </a:rPr>
              <a:t>estazolam</a:t>
            </a:r>
            <a:r>
              <a:rPr lang="it-IT" dirty="0">
                <a:solidFill>
                  <a:srgbClr val="161645"/>
                </a:solidFill>
                <a:latin typeface="Calibri"/>
                <a:ea typeface="Calibri"/>
              </a:rPr>
              <a:t> 	</a:t>
            </a:r>
            <a:r>
              <a:rPr lang="it-IT" dirty="0" err="1">
                <a:solidFill>
                  <a:srgbClr val="FFFFFF"/>
                </a:solidFill>
                <a:latin typeface="Calibri"/>
                <a:ea typeface="Calibri"/>
              </a:rPr>
              <a:t>flurazepam</a:t>
            </a:r>
            <a:endParaRPr dirty="0"/>
          </a:p>
          <a:p>
            <a:pPr>
              <a:lnSpc>
                <a:spcPct val="100000"/>
              </a:lnSpc>
            </a:pPr>
            <a:r>
              <a:rPr lang="it-IT" dirty="0">
                <a:solidFill>
                  <a:srgbClr val="161645"/>
                </a:solidFill>
                <a:latin typeface="Calibri"/>
                <a:ea typeface="Calibri"/>
              </a:rPr>
              <a:t>                         </a:t>
            </a:r>
            <a:r>
              <a:rPr lang="it-IT" dirty="0" err="1">
                <a:solidFill>
                  <a:srgbClr val="161645"/>
                </a:solidFill>
                <a:latin typeface="Calibri"/>
                <a:ea typeface="Calibri"/>
              </a:rPr>
              <a:t>lormazepam</a:t>
            </a:r>
            <a:r>
              <a:rPr lang="it-IT" dirty="0">
                <a:solidFill>
                  <a:srgbClr val="161645"/>
                </a:solidFill>
                <a:latin typeface="Calibri"/>
                <a:ea typeface="Calibri"/>
              </a:rPr>
              <a:t> 		  	</a:t>
            </a:r>
            <a:r>
              <a:rPr lang="it-IT" dirty="0" err="1">
                <a:solidFill>
                  <a:srgbClr val="FFFFFF"/>
                </a:solidFill>
                <a:latin typeface="Calibri"/>
                <a:ea typeface="Calibri"/>
              </a:rPr>
              <a:t>desmetildiazepam</a:t>
            </a:r>
            <a:r>
              <a:rPr lang="it-IT" dirty="0">
                <a:solidFill>
                  <a:srgbClr val="161645"/>
                </a:solidFill>
                <a:latin typeface="Calibri"/>
                <a:ea typeface="Calibri"/>
              </a:rPr>
              <a:t> </a:t>
            </a:r>
            <a:endParaRPr dirty="0"/>
          </a:p>
        </p:txBody>
      </p:sp>
      <p:sp>
        <p:nvSpPr>
          <p:cNvPr id="482" name="Line 8"/>
          <p:cNvSpPr/>
          <p:nvPr/>
        </p:nvSpPr>
        <p:spPr>
          <a:xfrm>
            <a:off x="395280" y="1125360"/>
            <a:ext cx="8353440" cy="0"/>
          </a:xfrm>
          <a:prstGeom prst="line">
            <a:avLst/>
          </a:prstGeom>
          <a:ln w="31680">
            <a:solidFill>
              <a:srgbClr val="3C8C93"/>
            </a:solidFill>
            <a:miter/>
          </a:ln>
        </p:spPr>
      </p:sp>
      <p:sp>
        <p:nvSpPr>
          <p:cNvPr id="483" name="CustomShape 9"/>
          <p:cNvSpPr/>
          <p:nvPr/>
        </p:nvSpPr>
        <p:spPr>
          <a:xfrm>
            <a:off x="1403280" y="3213000"/>
            <a:ext cx="67230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a:solidFill>
                  <a:srgbClr val="72BFC5"/>
                </a:solidFill>
                <a:latin typeface="Calibri"/>
                <a:ea typeface="Calibri"/>
              </a:rPr>
              <a:t>   1-7 h</a:t>
            </a:r>
            <a:r>
              <a:rPr lang="it-IT" sz="2000">
                <a:solidFill>
                  <a:srgbClr val="72BFC5"/>
                </a:solidFill>
                <a:latin typeface="Calibri"/>
                <a:ea typeface="Calibri"/>
              </a:rPr>
              <a:t>  </a:t>
            </a:r>
            <a:r>
              <a:rPr lang="it-IT" sz="2000">
                <a:solidFill>
                  <a:srgbClr val="224B50"/>
                </a:solidFill>
                <a:latin typeface="Calibri"/>
                <a:ea typeface="Calibri"/>
              </a:rPr>
              <a:t>	</a:t>
            </a:r>
            <a:r>
              <a:rPr lang="it-IT" sz="2000">
                <a:solidFill>
                  <a:srgbClr val="4597A0"/>
                </a:solidFill>
                <a:latin typeface="Calibri"/>
                <a:ea typeface="Calibri"/>
              </a:rPr>
              <a:t>          </a:t>
            </a:r>
            <a:r>
              <a:rPr lang="it-IT" sz="2000" b="1">
                <a:solidFill>
                  <a:srgbClr val="4597A0"/>
                </a:solidFill>
                <a:latin typeface="Calibri"/>
                <a:ea typeface="Calibri"/>
              </a:rPr>
              <a:t>&lt;24 h </a:t>
            </a:r>
            <a:r>
              <a:rPr lang="it-IT" sz="2000" b="1">
                <a:solidFill>
                  <a:srgbClr val="3366CC"/>
                </a:solidFill>
                <a:latin typeface="Calibri"/>
                <a:ea typeface="Calibri"/>
              </a:rPr>
              <a:t>	    </a:t>
            </a:r>
            <a:r>
              <a:rPr lang="it-IT" sz="2000" b="1">
                <a:solidFill>
                  <a:srgbClr val="224B50"/>
                </a:solidFill>
                <a:latin typeface="Calibri"/>
                <a:ea typeface="Calibri"/>
              </a:rPr>
              <a:t>24-48h</a:t>
            </a:r>
            <a:r>
              <a:rPr lang="it-IT" sz="2000" b="1">
                <a:solidFill>
                  <a:srgbClr val="3366CC"/>
                </a:solidFill>
                <a:latin typeface="Calibri"/>
                <a:ea typeface="Calibri"/>
              </a:rPr>
              <a:t>	    </a:t>
            </a:r>
            <a:r>
              <a:rPr lang="it-IT" sz="2000" b="1">
                <a:solidFill>
                  <a:srgbClr val="0E1E20"/>
                </a:solidFill>
                <a:latin typeface="Calibri"/>
                <a:ea typeface="Calibri"/>
              </a:rPr>
              <a:t>&gt; 48 h	</a:t>
            </a:r>
            <a:r>
              <a:rPr lang="it-IT" sz="2000" b="1">
                <a:solidFill>
                  <a:srgbClr val="3366CC"/>
                </a:solidFill>
                <a:latin typeface="Calibri"/>
                <a:ea typeface="Calibri"/>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4" name="Slide"/>
          <p:cNvPicPr>
            <a:picLocks noChangeAspect="1"/>
          </p:cNvPicPr>
          <p:nvPr/>
        </p:nvPicPr>
        <p:blipFill>
          <a:blip r:embed="rId2" cstate="print"/>
          <a:srcRect t="23624" b="24674"/>
          <a:stretch>
            <a:fillRect/>
          </a:stretch>
        </p:blipFill>
        <p:spPr>
          <a:xfrm>
            <a:off x="0" y="1556792"/>
            <a:ext cx="9144000" cy="35455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CustomShape 1"/>
          <p:cNvSpPr/>
          <p:nvPr/>
        </p:nvSpPr>
        <p:spPr>
          <a:xfrm>
            <a:off x="684360" y="1052640"/>
            <a:ext cx="7632720" cy="441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dirty="0">
                <a:solidFill>
                  <a:srgbClr val="224B50"/>
                </a:solidFill>
                <a:latin typeface="Calibri"/>
                <a:ea typeface="Calibri"/>
              </a:rPr>
              <a:t>• buon assorbimento orale</a:t>
            </a:r>
            <a:endParaRPr dirty="0"/>
          </a:p>
          <a:p>
            <a:pPr>
              <a:lnSpc>
                <a:spcPct val="100000"/>
              </a:lnSpc>
            </a:pPr>
            <a:r>
              <a:rPr lang="it-IT" sz="2000" b="1" dirty="0">
                <a:solidFill>
                  <a:srgbClr val="224B50"/>
                </a:solidFill>
                <a:latin typeface="Calibri"/>
                <a:ea typeface="Calibri"/>
              </a:rPr>
              <a:t>• emivita variabile   </a:t>
            </a:r>
            <a:r>
              <a:rPr lang="it-IT" sz="2000" dirty="0">
                <a:solidFill>
                  <a:srgbClr val="224B50"/>
                </a:solidFill>
                <a:latin typeface="Calibri"/>
                <a:ea typeface="Calibri"/>
              </a:rPr>
              <a:t>(2-3 h </a:t>
            </a:r>
            <a:r>
              <a:rPr lang="it-IT" sz="2000" dirty="0" err="1">
                <a:solidFill>
                  <a:srgbClr val="224B50"/>
                </a:solidFill>
                <a:latin typeface="Calibri"/>
                <a:ea typeface="Calibri"/>
              </a:rPr>
              <a:t>triazolam</a:t>
            </a:r>
            <a:r>
              <a:rPr lang="it-IT" sz="2000" dirty="0">
                <a:solidFill>
                  <a:srgbClr val="224B50"/>
                </a:solidFill>
                <a:latin typeface="Calibri"/>
                <a:ea typeface="Calibri"/>
              </a:rPr>
              <a:t>   20-80 h </a:t>
            </a:r>
            <a:r>
              <a:rPr lang="it-IT" sz="2000" dirty="0" err="1">
                <a:solidFill>
                  <a:srgbClr val="224B50"/>
                </a:solidFill>
                <a:latin typeface="Calibri"/>
                <a:ea typeface="Calibri"/>
              </a:rPr>
              <a:t>diazepam</a:t>
            </a:r>
            <a:r>
              <a:rPr lang="it-IT" sz="2000" dirty="0">
                <a:solidFill>
                  <a:srgbClr val="224B50"/>
                </a:solidFill>
                <a:latin typeface="Calibri"/>
                <a:ea typeface="Calibri"/>
              </a:rPr>
              <a:t>)</a:t>
            </a:r>
            <a:endParaRPr dirty="0"/>
          </a:p>
          <a:p>
            <a:pPr>
              <a:lnSpc>
                <a:spcPct val="100000"/>
              </a:lnSpc>
            </a:pPr>
            <a:r>
              <a:rPr lang="it-IT" sz="2000" b="1" dirty="0">
                <a:solidFill>
                  <a:srgbClr val="224B50"/>
                </a:solidFill>
                <a:latin typeface="Calibri"/>
                <a:ea typeface="Calibri"/>
              </a:rPr>
              <a:t>• distribuzione </a:t>
            </a:r>
            <a:r>
              <a:rPr lang="it-IT" sz="2000" b="1" dirty="0" err="1">
                <a:solidFill>
                  <a:srgbClr val="224B50"/>
                </a:solidFill>
                <a:latin typeface="Calibri"/>
                <a:ea typeface="Calibri"/>
              </a:rPr>
              <a:t>multicompartimentale</a:t>
            </a:r>
            <a:endParaRPr dirty="0"/>
          </a:p>
          <a:p>
            <a:pPr>
              <a:lnSpc>
                <a:spcPct val="100000"/>
              </a:lnSpc>
            </a:pPr>
            <a:r>
              <a:rPr lang="it-IT" sz="2000" b="1" dirty="0">
                <a:solidFill>
                  <a:srgbClr val="224B50"/>
                </a:solidFill>
                <a:latin typeface="Calibri"/>
                <a:ea typeface="Calibri"/>
              </a:rPr>
              <a:t>     </a:t>
            </a:r>
            <a:r>
              <a:rPr lang="it-IT" sz="2000" dirty="0">
                <a:solidFill>
                  <a:srgbClr val="224B50"/>
                </a:solidFill>
                <a:latin typeface="Calibri"/>
                <a:ea typeface="Calibri"/>
              </a:rPr>
              <a:t>rapida captazione cerebrale  ridistribuzione muscolo e adipe</a:t>
            </a:r>
            <a:endParaRPr dirty="0"/>
          </a:p>
          <a:p>
            <a:pPr>
              <a:lnSpc>
                <a:spcPct val="100000"/>
              </a:lnSpc>
            </a:pPr>
            <a:r>
              <a:rPr lang="it-IT" sz="2000" b="1" dirty="0">
                <a:solidFill>
                  <a:srgbClr val="224B50"/>
                </a:solidFill>
                <a:latin typeface="Calibri"/>
                <a:ea typeface="Calibri"/>
              </a:rPr>
              <a:t>• metabolismo epatico</a:t>
            </a:r>
            <a:endParaRPr dirty="0"/>
          </a:p>
          <a:p>
            <a:pPr>
              <a:lnSpc>
                <a:spcPct val="100000"/>
              </a:lnSpc>
            </a:pPr>
            <a:r>
              <a:rPr lang="it-IT" sz="2000" b="1" dirty="0">
                <a:solidFill>
                  <a:srgbClr val="224B50"/>
                </a:solidFill>
                <a:latin typeface="Calibri"/>
                <a:ea typeface="Calibri"/>
              </a:rPr>
              <a:t>	</a:t>
            </a:r>
            <a:r>
              <a:rPr lang="it-IT" sz="2000" i="1" u="sng" dirty="0">
                <a:solidFill>
                  <a:srgbClr val="FF3737"/>
                </a:solidFill>
                <a:latin typeface="Calibri"/>
                <a:ea typeface="Calibri"/>
              </a:rPr>
              <a:t>- metaboliti attivi </a:t>
            </a:r>
            <a:r>
              <a:rPr lang="it-IT" sz="2000" dirty="0">
                <a:solidFill>
                  <a:srgbClr val="224B50"/>
                </a:solidFill>
                <a:latin typeface="Calibri"/>
                <a:ea typeface="Calibri"/>
              </a:rPr>
              <a:t>	</a:t>
            </a:r>
            <a:r>
              <a:rPr lang="it-IT" sz="2000" dirty="0" err="1">
                <a:solidFill>
                  <a:srgbClr val="224B50"/>
                </a:solidFill>
                <a:latin typeface="Calibri"/>
                <a:ea typeface="Calibri"/>
              </a:rPr>
              <a:t>N-dealchilati</a:t>
            </a:r>
            <a:r>
              <a:rPr lang="it-IT" sz="2000" dirty="0">
                <a:solidFill>
                  <a:srgbClr val="224B50"/>
                </a:solidFill>
                <a:latin typeface="Calibri"/>
                <a:ea typeface="Calibri"/>
              </a:rPr>
              <a:t>    3-idrossilati</a:t>
            </a:r>
            <a:endParaRPr dirty="0"/>
          </a:p>
          <a:p>
            <a:pPr>
              <a:lnSpc>
                <a:spcPct val="100000"/>
              </a:lnSpc>
            </a:pPr>
            <a:r>
              <a:rPr lang="it-IT" sz="2000" dirty="0">
                <a:solidFill>
                  <a:srgbClr val="224B50"/>
                </a:solidFill>
                <a:latin typeface="Calibri"/>
                <a:ea typeface="Calibri"/>
              </a:rPr>
              <a:t>	CYP3A4, CYP2C19 inibiti da macrolidi, </a:t>
            </a:r>
            <a:r>
              <a:rPr lang="it-IT" sz="2000" dirty="0" err="1">
                <a:solidFill>
                  <a:srgbClr val="224B50"/>
                </a:solidFill>
                <a:latin typeface="Calibri"/>
                <a:ea typeface="Calibri"/>
              </a:rPr>
              <a:t>chetoconazolo</a:t>
            </a:r>
            <a:r>
              <a:rPr lang="it-IT" sz="2000" dirty="0">
                <a:solidFill>
                  <a:srgbClr val="224B50"/>
                </a:solidFill>
                <a:latin typeface="Calibri"/>
                <a:ea typeface="Calibri"/>
              </a:rPr>
              <a:t>, </a:t>
            </a:r>
            <a:r>
              <a:rPr lang="it-IT" sz="2000" dirty="0" err="1">
                <a:solidFill>
                  <a:srgbClr val="224B50"/>
                </a:solidFill>
                <a:latin typeface="Calibri"/>
                <a:ea typeface="Calibri"/>
              </a:rPr>
              <a:t>cimetidina</a:t>
            </a:r>
            <a:r>
              <a:rPr lang="it-IT" sz="2000" dirty="0">
                <a:solidFill>
                  <a:srgbClr val="224B50"/>
                </a:solidFill>
                <a:latin typeface="Calibri"/>
                <a:ea typeface="Calibri"/>
              </a:rPr>
              <a:t>, </a:t>
            </a:r>
            <a:r>
              <a:rPr lang="it-IT" sz="2000" dirty="0" err="1">
                <a:solidFill>
                  <a:srgbClr val="224B50"/>
                </a:solidFill>
                <a:latin typeface="Calibri"/>
                <a:ea typeface="Calibri"/>
              </a:rPr>
              <a:t>etinilestradiolo</a:t>
            </a:r>
            <a:r>
              <a:rPr lang="it-IT" sz="2000" dirty="0">
                <a:solidFill>
                  <a:srgbClr val="224B50"/>
                </a:solidFill>
                <a:latin typeface="Calibri"/>
                <a:ea typeface="Calibri"/>
              </a:rPr>
              <a:t>, succo di pompelmo</a:t>
            </a:r>
            <a:endParaRPr dirty="0"/>
          </a:p>
          <a:p>
            <a:pPr>
              <a:lnSpc>
                <a:spcPct val="100000"/>
              </a:lnSpc>
            </a:pPr>
            <a:r>
              <a:rPr lang="it-IT" sz="2000" dirty="0">
                <a:solidFill>
                  <a:srgbClr val="224B50"/>
                </a:solidFill>
                <a:latin typeface="Calibri"/>
                <a:ea typeface="Calibri"/>
              </a:rPr>
              <a:t>	</a:t>
            </a:r>
            <a:r>
              <a:rPr lang="it-IT" sz="2000" dirty="0">
                <a:solidFill>
                  <a:srgbClr val="7030A0"/>
                </a:solidFill>
                <a:latin typeface="Calibri"/>
                <a:ea typeface="Calibri"/>
              </a:rPr>
              <a:t>- </a:t>
            </a:r>
            <a:r>
              <a:rPr lang="it-IT" sz="2000" i="1" u="sng" dirty="0">
                <a:solidFill>
                  <a:srgbClr val="7030A0"/>
                </a:solidFill>
                <a:latin typeface="Calibri"/>
                <a:ea typeface="Calibri"/>
              </a:rPr>
              <a:t>metaboliti inattivi </a:t>
            </a:r>
            <a:r>
              <a:rPr lang="it-IT" sz="2000" dirty="0">
                <a:solidFill>
                  <a:srgbClr val="224B50"/>
                </a:solidFill>
                <a:latin typeface="Calibri"/>
                <a:ea typeface="Calibri"/>
              </a:rPr>
              <a:t>	3-OH-glicuronoconiugazione</a:t>
            </a:r>
            <a:endParaRPr dirty="0"/>
          </a:p>
          <a:p>
            <a:pPr>
              <a:lnSpc>
                <a:spcPct val="100000"/>
              </a:lnSpc>
              <a:buFont typeface="Arial"/>
              <a:buChar char="•"/>
            </a:pPr>
            <a:r>
              <a:rPr lang="it-IT" sz="2000" b="1" dirty="0">
                <a:solidFill>
                  <a:srgbClr val="224B50"/>
                </a:solidFill>
                <a:latin typeface="Calibri"/>
                <a:ea typeface="Calibri"/>
              </a:rPr>
              <a:t>Eliminazione renale</a:t>
            </a:r>
            <a:endParaRPr dirty="0"/>
          </a:p>
        </p:txBody>
      </p:sp>
      <p:sp>
        <p:nvSpPr>
          <p:cNvPr id="486" name="CustomShape 2"/>
          <p:cNvSpPr/>
          <p:nvPr/>
        </p:nvSpPr>
        <p:spPr>
          <a:xfrm>
            <a:off x="914400" y="152280"/>
            <a:ext cx="75452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a:t>
            </a:r>
            <a:r>
              <a:rPr lang="it-IT" sz="2400" i="1">
                <a:solidFill>
                  <a:srgbClr val="224B50"/>
                </a:solidFill>
                <a:latin typeface="Calibri"/>
                <a:ea typeface="Calibri"/>
              </a:rPr>
              <a:t>farmacocinetica</a:t>
            </a:r>
            <a:endParaRPr/>
          </a:p>
        </p:txBody>
      </p:sp>
      <p:sp>
        <p:nvSpPr>
          <p:cNvPr id="487" name="Line 3"/>
          <p:cNvSpPr/>
          <p:nvPr/>
        </p:nvSpPr>
        <p:spPr>
          <a:xfrm>
            <a:off x="3419640" y="4149720"/>
            <a:ext cx="380880" cy="0"/>
          </a:xfrm>
          <a:prstGeom prst="line">
            <a:avLst/>
          </a:prstGeom>
          <a:ln w="9360">
            <a:solidFill>
              <a:srgbClr val="FFFFFF"/>
            </a:solidFill>
            <a:miter/>
            <a:tailEnd type="triangle" w="med" len="med"/>
          </a:ln>
        </p:spPr>
      </p:sp>
      <p:sp>
        <p:nvSpPr>
          <p:cNvPr id="488" name="Line 4"/>
          <p:cNvSpPr/>
          <p:nvPr/>
        </p:nvSpPr>
        <p:spPr>
          <a:xfrm>
            <a:off x="3492360" y="5445000"/>
            <a:ext cx="381240" cy="0"/>
          </a:xfrm>
          <a:prstGeom prst="line">
            <a:avLst/>
          </a:prstGeom>
          <a:ln w="9360">
            <a:solidFill>
              <a:srgbClr val="FFFFFF"/>
            </a:solidFill>
            <a:miter/>
            <a:tailEnd type="triangle" w="med" len="med"/>
          </a:ln>
        </p:spPr>
      </p:sp>
      <p:sp>
        <p:nvSpPr>
          <p:cNvPr id="489" name="Line 5"/>
          <p:cNvSpPr/>
          <p:nvPr/>
        </p:nvSpPr>
        <p:spPr>
          <a:xfrm>
            <a:off x="395280" y="836640"/>
            <a:ext cx="8353440" cy="0"/>
          </a:xfrm>
          <a:prstGeom prst="line">
            <a:avLst/>
          </a:prstGeom>
          <a:ln w="31680">
            <a:solidFill>
              <a:srgbClr val="3C8C93"/>
            </a:solidFill>
            <a:miter/>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Slide"/>
          <p:cNvPicPr>
            <a:picLocks noChangeAspect="1"/>
          </p:cNvPicPr>
          <p:nvPr/>
        </p:nvPicPr>
        <p:blipFill>
          <a:blip r:embed="rId2" cstate="print"/>
          <a:srcRect l="1575" t="4725" r="1575" b="5250"/>
          <a:stretch>
            <a:fillRect/>
          </a:stretch>
        </p:blipFill>
        <p:spPr>
          <a:xfrm>
            <a:off x="144106" y="333494"/>
            <a:ext cx="8855721" cy="61740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971640" y="158760"/>
            <a:ext cx="75452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BENZODIAZEPINE - </a:t>
            </a:r>
            <a:r>
              <a:rPr lang="it-IT" sz="2400" i="1">
                <a:solidFill>
                  <a:srgbClr val="224B50"/>
                </a:solidFill>
                <a:latin typeface="Calibri"/>
                <a:ea typeface="Calibri"/>
              </a:rPr>
              <a:t>metabolismo</a:t>
            </a:r>
            <a:endParaRPr/>
          </a:p>
        </p:txBody>
      </p:sp>
      <p:sp>
        <p:nvSpPr>
          <p:cNvPr id="492" name="Line 2"/>
          <p:cNvSpPr/>
          <p:nvPr/>
        </p:nvSpPr>
        <p:spPr>
          <a:xfrm>
            <a:off x="539640" y="692280"/>
            <a:ext cx="8353440" cy="0"/>
          </a:xfrm>
          <a:prstGeom prst="line">
            <a:avLst/>
          </a:prstGeom>
          <a:ln w="31680">
            <a:solidFill>
              <a:srgbClr val="3C8C93"/>
            </a:solidFill>
            <a:miter/>
          </a:ln>
        </p:spPr>
      </p:sp>
      <p:pic>
        <p:nvPicPr>
          <p:cNvPr id="493" name="Picture 38"/>
          <p:cNvPicPr/>
          <p:nvPr/>
        </p:nvPicPr>
        <p:blipFill>
          <a:blip r:embed="rId2" cstate="print"/>
          <a:stretch/>
        </p:blipFill>
        <p:spPr>
          <a:xfrm>
            <a:off x="755640" y="836640"/>
            <a:ext cx="7777080" cy="57150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68360" y="836640"/>
            <a:ext cx="8353440" cy="3026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224B50"/>
                </a:solidFill>
                <a:latin typeface="Calibri"/>
                <a:ea typeface="Calibri"/>
              </a:rPr>
              <a:t>La somministrazione delle BZD determina tutti i seguenti effetti, con intensità crescente al crescere della potenza della molecola somministrata</a:t>
            </a:r>
            <a:endParaRPr/>
          </a:p>
          <a:p>
            <a:pPr algn="just">
              <a:lnSpc>
                <a:spcPct val="100000"/>
              </a:lnSpc>
              <a:buFont typeface="Calibri"/>
              <a:buChar char="-"/>
            </a:pP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ansiolitico </a:t>
            </a:r>
            <a:r>
              <a:rPr lang="it-IT">
                <a:solidFill>
                  <a:srgbClr val="224B50"/>
                </a:solidFill>
                <a:latin typeface="Calibri"/>
                <a:ea typeface="Calibri"/>
              </a:rPr>
              <a:t>(con possibile iniziale disinibizione comportamentale) </a:t>
            </a: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amnesico anterogrado </a:t>
            </a:r>
            <a:endParaRPr/>
          </a:p>
          <a:p>
            <a:pPr algn="just">
              <a:lnSpc>
                <a:spcPct val="100000"/>
              </a:lnSpc>
              <a:buFont typeface="Calibri"/>
              <a:buChar char="-"/>
            </a:pPr>
            <a:r>
              <a:rPr lang="it-IT" b="1">
                <a:solidFill>
                  <a:srgbClr val="224B50"/>
                </a:solidFill>
                <a:latin typeface="Calibri"/>
                <a:ea typeface="Calibri"/>
              </a:rPr>
              <a:t>  effetto sedativo-ipnotico </a:t>
            </a:r>
            <a:r>
              <a:rPr lang="it-IT">
                <a:solidFill>
                  <a:srgbClr val="224B50"/>
                </a:solidFill>
                <a:latin typeface="Calibri"/>
                <a:ea typeface="Calibri"/>
              </a:rPr>
              <a:t>	(con alterazione dei cicli del sonno: riduzione fasi 1, 3, 4, REM - aumento fase 2)</a:t>
            </a: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miorilassante </a:t>
            </a:r>
            <a:endParaRPr/>
          </a:p>
          <a:p>
            <a:pPr algn="just">
              <a:lnSpc>
                <a:spcPct val="100000"/>
              </a:lnSpc>
              <a:buFont typeface="Calibri"/>
              <a:buChar char="-"/>
            </a:pPr>
            <a:r>
              <a:rPr lang="it-IT">
                <a:solidFill>
                  <a:srgbClr val="224B50"/>
                </a:solidFill>
                <a:latin typeface="Calibri"/>
                <a:ea typeface="Calibri"/>
              </a:rPr>
              <a:t> </a:t>
            </a:r>
            <a:r>
              <a:rPr lang="it-IT" b="1">
                <a:solidFill>
                  <a:srgbClr val="224B50"/>
                </a:solidFill>
                <a:latin typeface="Calibri"/>
                <a:ea typeface="Calibri"/>
              </a:rPr>
              <a:t>effetto anticonvulsivamente </a:t>
            </a:r>
            <a:endParaRPr/>
          </a:p>
          <a:p>
            <a:pPr algn="just">
              <a:lnSpc>
                <a:spcPct val="100000"/>
              </a:lnSpc>
            </a:pPr>
            <a:endParaRPr/>
          </a:p>
        </p:txBody>
      </p:sp>
      <p:sp>
        <p:nvSpPr>
          <p:cNvPr id="496" name="Line 2"/>
          <p:cNvSpPr/>
          <p:nvPr/>
        </p:nvSpPr>
        <p:spPr>
          <a:xfrm>
            <a:off x="395280" y="692280"/>
            <a:ext cx="8353440" cy="0"/>
          </a:xfrm>
          <a:prstGeom prst="line">
            <a:avLst/>
          </a:prstGeom>
          <a:ln w="31680">
            <a:solidFill>
              <a:srgbClr val="3C8C93"/>
            </a:solidFill>
            <a:miter/>
          </a:ln>
        </p:spPr>
      </p:sp>
      <p:pic>
        <p:nvPicPr>
          <p:cNvPr id="497" name="Picture 4"/>
          <p:cNvPicPr/>
          <p:nvPr/>
        </p:nvPicPr>
        <p:blipFill>
          <a:blip r:embed="rId2" cstate="print"/>
          <a:stretch/>
        </p:blipFill>
        <p:spPr>
          <a:xfrm>
            <a:off x="3203640" y="2924280"/>
            <a:ext cx="5613480" cy="3809880"/>
          </a:xfrm>
          <a:prstGeom prst="rect">
            <a:avLst/>
          </a:prstGeom>
          <a:ln>
            <a:noFill/>
          </a:ln>
        </p:spPr>
      </p:pic>
      <p:sp>
        <p:nvSpPr>
          <p:cNvPr id="498" name="CustomShape 3"/>
          <p:cNvSpPr/>
          <p:nvPr/>
        </p:nvSpPr>
        <p:spPr>
          <a:xfrm>
            <a:off x="1332000" y="158760"/>
            <a:ext cx="6912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224B50"/>
                </a:solidFill>
                <a:latin typeface="Calibri"/>
                <a:ea typeface="Calibri"/>
              </a:rPr>
              <a:t>BENZODIAZEPINE</a:t>
            </a:r>
            <a:r>
              <a:rPr lang="it-IT" sz="2400" b="1" i="1">
                <a:solidFill>
                  <a:srgbClr val="224B50"/>
                </a:solidFill>
                <a:latin typeface="Calibri"/>
                <a:ea typeface="Calibri"/>
              </a:rPr>
              <a:t> - </a:t>
            </a:r>
            <a:r>
              <a:rPr lang="it-IT" sz="2400" i="1">
                <a:solidFill>
                  <a:srgbClr val="224B50"/>
                </a:solidFill>
                <a:latin typeface="Calibri"/>
                <a:ea typeface="Calibri"/>
              </a:rPr>
              <a:t>Effetti farmacologici</a:t>
            </a:r>
            <a:endParaRPr/>
          </a:p>
        </p:txBody>
      </p:sp>
      <p:pic>
        <p:nvPicPr>
          <p:cNvPr id="6" name="Slide"/>
          <p:cNvPicPr>
            <a:picLocks noChangeAspect="1"/>
          </p:cNvPicPr>
          <p:nvPr/>
        </p:nvPicPr>
        <p:blipFill>
          <a:blip r:embed="rId3" cstate="print"/>
          <a:srcRect l="51579" t="66147"/>
          <a:stretch>
            <a:fillRect/>
          </a:stretch>
        </p:blipFill>
        <p:spPr>
          <a:xfrm>
            <a:off x="35496" y="4293096"/>
            <a:ext cx="3191791" cy="1673747"/>
          </a:xfrm>
          <a:prstGeom prst="rect">
            <a:avLst/>
          </a:prstGeom>
          <a:ln w="9525">
            <a:solidFill>
              <a:srgbClr val="FF0000"/>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1332000" y="158760"/>
            <a:ext cx="6912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224B50"/>
                </a:solidFill>
                <a:latin typeface="Calibri"/>
                <a:ea typeface="Calibri"/>
              </a:rPr>
              <a:t>BENZODIAZEPINE</a:t>
            </a:r>
            <a:r>
              <a:rPr lang="it-IT" sz="2400" b="1" i="1">
                <a:solidFill>
                  <a:srgbClr val="224B50"/>
                </a:solidFill>
                <a:latin typeface="Calibri"/>
                <a:ea typeface="Calibri"/>
              </a:rPr>
              <a:t> – </a:t>
            </a:r>
            <a:r>
              <a:rPr lang="it-IT" sz="2400" i="1">
                <a:solidFill>
                  <a:srgbClr val="224B50"/>
                </a:solidFill>
                <a:latin typeface="Calibri"/>
                <a:ea typeface="Calibri"/>
              </a:rPr>
              <a:t>Indicazioni terapeutiche</a:t>
            </a:r>
            <a:endParaRPr/>
          </a:p>
        </p:txBody>
      </p:sp>
      <p:sp>
        <p:nvSpPr>
          <p:cNvPr id="501" name="Line 2"/>
          <p:cNvSpPr/>
          <p:nvPr/>
        </p:nvSpPr>
        <p:spPr>
          <a:xfrm>
            <a:off x="539640" y="692280"/>
            <a:ext cx="8353440" cy="0"/>
          </a:xfrm>
          <a:prstGeom prst="line">
            <a:avLst/>
          </a:prstGeom>
          <a:ln w="31680">
            <a:solidFill>
              <a:srgbClr val="3C8C93"/>
            </a:solidFill>
            <a:miter/>
          </a:ln>
        </p:spPr>
      </p:sp>
      <p:sp>
        <p:nvSpPr>
          <p:cNvPr id="502" name="CustomShape 3"/>
          <p:cNvSpPr/>
          <p:nvPr/>
        </p:nvSpPr>
        <p:spPr>
          <a:xfrm>
            <a:off x="684360" y="981000"/>
            <a:ext cx="7921440" cy="3173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30000"/>
              </a:lnSpc>
              <a:buFont typeface="Arial"/>
              <a:buChar char="•"/>
            </a:pPr>
            <a:r>
              <a:rPr lang="it-IT" sz="2000" b="1">
                <a:solidFill>
                  <a:srgbClr val="161645"/>
                </a:solidFill>
                <a:latin typeface="Calibri"/>
                <a:ea typeface="Calibri"/>
              </a:rPr>
              <a:t> Terapia dei disturbi d’ansia</a:t>
            </a:r>
            <a:endParaRPr/>
          </a:p>
          <a:p>
            <a:pPr>
              <a:lnSpc>
                <a:spcPct val="130000"/>
              </a:lnSpc>
              <a:buFont typeface="Arial"/>
              <a:buChar char="•"/>
            </a:pPr>
            <a:r>
              <a:rPr lang="it-IT" sz="2000">
                <a:solidFill>
                  <a:srgbClr val="161645"/>
                </a:solidFill>
                <a:latin typeface="Calibri"/>
                <a:ea typeface="Calibri"/>
              </a:rPr>
              <a:t> Terapia dell’insonnia</a:t>
            </a:r>
            <a:endParaRPr/>
          </a:p>
          <a:p>
            <a:pPr>
              <a:lnSpc>
                <a:spcPct val="130000"/>
              </a:lnSpc>
              <a:buFont typeface="Arial"/>
              <a:buChar char="•"/>
            </a:pPr>
            <a:r>
              <a:rPr lang="it-IT" sz="2000">
                <a:solidFill>
                  <a:srgbClr val="161645"/>
                </a:solidFill>
                <a:latin typeface="Calibri"/>
                <a:ea typeface="Calibri"/>
              </a:rPr>
              <a:t> Terapia dello stato di male epilettico</a:t>
            </a:r>
            <a:endParaRPr/>
          </a:p>
          <a:p>
            <a:pPr>
              <a:lnSpc>
                <a:spcPct val="130000"/>
              </a:lnSpc>
              <a:buFont typeface="Arial"/>
              <a:buChar char="•"/>
            </a:pPr>
            <a:r>
              <a:rPr lang="it-IT" sz="2000">
                <a:solidFill>
                  <a:srgbClr val="161645"/>
                </a:solidFill>
                <a:latin typeface="Calibri"/>
                <a:ea typeface="Calibri"/>
              </a:rPr>
              <a:t> Premedicazione in anestesia</a:t>
            </a:r>
            <a:endParaRPr/>
          </a:p>
          <a:p>
            <a:pPr>
              <a:lnSpc>
                <a:spcPct val="130000"/>
              </a:lnSpc>
              <a:buFont typeface="Arial"/>
              <a:buChar char="•"/>
            </a:pPr>
            <a:r>
              <a:rPr lang="it-IT" sz="2000">
                <a:solidFill>
                  <a:srgbClr val="161645"/>
                </a:solidFill>
                <a:latin typeface="Calibri"/>
                <a:ea typeface="Calibri"/>
              </a:rPr>
              <a:t> Sedazione (esecuzione di manovre terapeutiche e/o diagnostiche)</a:t>
            </a:r>
            <a:endParaRPr/>
          </a:p>
          <a:p>
            <a:pPr>
              <a:lnSpc>
                <a:spcPct val="130000"/>
              </a:lnSpc>
              <a:buFont typeface="Arial"/>
              <a:buChar char="•"/>
            </a:pPr>
            <a:r>
              <a:rPr lang="it-IT" sz="2000">
                <a:solidFill>
                  <a:srgbClr val="161645"/>
                </a:solidFill>
                <a:latin typeface="Calibri"/>
                <a:ea typeface="Calibri"/>
              </a:rPr>
              <a:t> Induzione e mantenimento dell’anestesia bilanciata (midazolam)</a:t>
            </a:r>
            <a:endParaRPr/>
          </a:p>
          <a:p>
            <a:pPr>
              <a:lnSpc>
                <a:spcPct val="130000"/>
              </a:lnSpc>
              <a:buFont typeface="Arial"/>
              <a:buChar char="•"/>
            </a:pPr>
            <a:r>
              <a:rPr lang="it-IT" sz="2000">
                <a:solidFill>
                  <a:srgbClr val="161645"/>
                </a:solidFill>
                <a:latin typeface="Calibri"/>
                <a:ea typeface="Calibri"/>
              </a:rPr>
              <a:t> Controllo dell’astinenza da alcool</a:t>
            </a:r>
            <a:endParaRPr/>
          </a:p>
          <a:p>
            <a:pPr>
              <a:lnSpc>
                <a:spcPct val="130000"/>
              </a:lnSpc>
              <a:buFont typeface="Arial"/>
              <a:buChar char="•"/>
            </a:pPr>
            <a:r>
              <a:rPr lang="it-IT" sz="2000">
                <a:solidFill>
                  <a:srgbClr val="161645"/>
                </a:solidFill>
                <a:latin typeface="Calibri"/>
                <a:ea typeface="Calibri"/>
              </a:rPr>
              <a:t> Rilasciamento della muscolatura nella spasticità di origine centrale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2050" name="Picture 2"/>
          <p:cNvPicPr>
            <a:picLocks noChangeAspect="1" noChangeArrowheads="1"/>
          </p:cNvPicPr>
          <p:nvPr/>
        </p:nvPicPr>
        <p:blipFill>
          <a:blip r:embed="rId2" cstate="print"/>
          <a:srcRect/>
          <a:stretch>
            <a:fillRect/>
          </a:stretch>
        </p:blipFill>
        <p:spPr bwMode="auto">
          <a:xfrm>
            <a:off x="-36512" y="116632"/>
            <a:ext cx="9145143" cy="66428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2063880" y="1533600"/>
            <a:ext cx="1600200" cy="1143000"/>
          </a:xfrm>
          <a:prstGeom prst="roundRect">
            <a:avLst>
              <a:gd name="adj" fmla="val 3600"/>
            </a:avLst>
          </a:prstGeom>
          <a:solidFill>
            <a:srgbClr val="CECEEF"/>
          </a:solidFill>
          <a:ln w="28440">
            <a:solidFill>
              <a:srgbClr val="CC99FF"/>
            </a:solidFill>
            <a:miter/>
          </a:ln>
        </p:spPr>
        <p:style>
          <a:lnRef idx="0">
            <a:scrgbClr r="0" g="0" b="0"/>
          </a:lnRef>
          <a:fillRef idx="0">
            <a:scrgbClr r="0" g="0" b="0"/>
          </a:fillRef>
          <a:effectRef idx="0">
            <a:scrgbClr r="0" g="0" b="0"/>
          </a:effectRef>
          <a:fontRef idx="minor"/>
        </p:style>
      </p:sp>
      <p:sp>
        <p:nvSpPr>
          <p:cNvPr id="57" name="CustomShape 2"/>
          <p:cNvSpPr/>
          <p:nvPr/>
        </p:nvSpPr>
        <p:spPr>
          <a:xfrm>
            <a:off x="3716280" y="1533600"/>
            <a:ext cx="1600200" cy="1143000"/>
          </a:xfrm>
          <a:prstGeom prst="roundRect">
            <a:avLst>
              <a:gd name="adj" fmla="val 3600"/>
            </a:avLst>
          </a:prstGeom>
          <a:solidFill>
            <a:srgbClr val="CECEEF"/>
          </a:solidFill>
          <a:ln w="28440">
            <a:solidFill>
              <a:srgbClr val="CC99FF"/>
            </a:solidFill>
            <a:miter/>
          </a:ln>
        </p:spPr>
        <p:style>
          <a:lnRef idx="0">
            <a:scrgbClr r="0" g="0" b="0"/>
          </a:lnRef>
          <a:fillRef idx="0">
            <a:scrgbClr r="0" g="0" b="0"/>
          </a:fillRef>
          <a:effectRef idx="0">
            <a:scrgbClr r="0" g="0" b="0"/>
          </a:effectRef>
          <a:fontRef idx="minor"/>
        </p:style>
      </p:sp>
      <p:sp>
        <p:nvSpPr>
          <p:cNvPr id="58" name="CustomShape 3"/>
          <p:cNvSpPr/>
          <p:nvPr/>
        </p:nvSpPr>
        <p:spPr>
          <a:xfrm>
            <a:off x="5364000" y="1533600"/>
            <a:ext cx="1600200" cy="1143000"/>
          </a:xfrm>
          <a:prstGeom prst="roundRect">
            <a:avLst>
              <a:gd name="adj" fmla="val 3600"/>
            </a:avLst>
          </a:prstGeom>
          <a:solidFill>
            <a:srgbClr val="CECEEF"/>
          </a:solidFill>
          <a:ln w="28440">
            <a:solidFill>
              <a:srgbClr val="CC99FF"/>
            </a:solidFill>
            <a:miter/>
          </a:ln>
        </p:spPr>
        <p:style>
          <a:lnRef idx="0">
            <a:scrgbClr r="0" g="0" b="0"/>
          </a:lnRef>
          <a:fillRef idx="0">
            <a:scrgbClr r="0" g="0" b="0"/>
          </a:fillRef>
          <a:effectRef idx="0">
            <a:scrgbClr r="0" g="0" b="0"/>
          </a:effectRef>
          <a:fontRef idx="minor"/>
        </p:style>
      </p:sp>
      <p:sp>
        <p:nvSpPr>
          <p:cNvPr id="59" name="CustomShape 4"/>
          <p:cNvSpPr/>
          <p:nvPr/>
        </p:nvSpPr>
        <p:spPr>
          <a:xfrm>
            <a:off x="7023240" y="1533600"/>
            <a:ext cx="1600200" cy="1143000"/>
          </a:xfrm>
          <a:prstGeom prst="roundRect">
            <a:avLst>
              <a:gd name="adj" fmla="val 3600"/>
            </a:avLst>
          </a:prstGeom>
          <a:solidFill>
            <a:srgbClr val="CECEEF"/>
          </a:solidFill>
          <a:ln w="28440">
            <a:solidFill>
              <a:srgbClr val="CC99FF"/>
            </a:solidFill>
            <a:miter/>
          </a:ln>
        </p:spPr>
        <p:style>
          <a:lnRef idx="0">
            <a:scrgbClr r="0" g="0" b="0"/>
          </a:lnRef>
          <a:fillRef idx="0">
            <a:scrgbClr r="0" g="0" b="0"/>
          </a:fillRef>
          <a:effectRef idx="0">
            <a:scrgbClr r="0" g="0" b="0"/>
          </a:effectRef>
          <a:fontRef idx="minor"/>
        </p:style>
      </p:sp>
      <p:sp>
        <p:nvSpPr>
          <p:cNvPr id="60" name="CustomShape 5"/>
          <p:cNvSpPr/>
          <p:nvPr/>
        </p:nvSpPr>
        <p:spPr>
          <a:xfrm>
            <a:off x="407880" y="1533600"/>
            <a:ext cx="1600200" cy="1143000"/>
          </a:xfrm>
          <a:prstGeom prst="roundRect">
            <a:avLst>
              <a:gd name="adj" fmla="val 3600"/>
            </a:avLst>
          </a:prstGeom>
          <a:solidFill>
            <a:srgbClr val="CECEEF"/>
          </a:solidFill>
          <a:ln w="28440">
            <a:solidFill>
              <a:srgbClr val="CC99FF"/>
            </a:solidFill>
            <a:miter/>
          </a:ln>
        </p:spPr>
        <p:style>
          <a:lnRef idx="0">
            <a:scrgbClr r="0" g="0" b="0"/>
          </a:lnRef>
          <a:fillRef idx="0">
            <a:scrgbClr r="0" g="0" b="0"/>
          </a:fillRef>
          <a:effectRef idx="0">
            <a:scrgbClr r="0" g="0" b="0"/>
          </a:effectRef>
          <a:fontRef idx="minor"/>
        </p:style>
      </p:sp>
      <p:sp>
        <p:nvSpPr>
          <p:cNvPr id="61" name="CustomShape 6"/>
          <p:cNvSpPr/>
          <p:nvPr/>
        </p:nvSpPr>
        <p:spPr>
          <a:xfrm>
            <a:off x="407880" y="2735280"/>
            <a:ext cx="1600200" cy="1143000"/>
          </a:xfrm>
          <a:prstGeom prst="roundRect">
            <a:avLst>
              <a:gd name="adj" fmla="val 3600"/>
            </a:avLst>
          </a:prstGeom>
          <a:solidFill>
            <a:srgbClr val="9C9CDF"/>
          </a:solidFill>
          <a:ln w="28440">
            <a:solidFill>
              <a:srgbClr val="CC99FF"/>
            </a:solidFill>
            <a:miter/>
          </a:ln>
        </p:spPr>
        <p:style>
          <a:lnRef idx="0">
            <a:scrgbClr r="0" g="0" b="0"/>
          </a:lnRef>
          <a:fillRef idx="0">
            <a:scrgbClr r="0" g="0" b="0"/>
          </a:fillRef>
          <a:effectRef idx="0">
            <a:scrgbClr r="0" g="0" b="0"/>
          </a:effectRef>
          <a:fontRef idx="minor"/>
        </p:style>
      </p:sp>
      <p:sp>
        <p:nvSpPr>
          <p:cNvPr id="62" name="CustomShape 7"/>
          <p:cNvSpPr/>
          <p:nvPr/>
        </p:nvSpPr>
        <p:spPr>
          <a:xfrm>
            <a:off x="407880" y="3971880"/>
            <a:ext cx="1600200" cy="1143000"/>
          </a:xfrm>
          <a:prstGeom prst="roundRect">
            <a:avLst>
              <a:gd name="adj" fmla="val 3600"/>
            </a:avLst>
          </a:prstGeom>
          <a:solidFill>
            <a:srgbClr val="6B6BCF"/>
          </a:solidFill>
          <a:ln w="28440">
            <a:solidFill>
              <a:srgbClr val="CC99FF"/>
            </a:solidFill>
            <a:miter/>
          </a:ln>
        </p:spPr>
        <p:style>
          <a:lnRef idx="0">
            <a:scrgbClr r="0" g="0" b="0"/>
          </a:lnRef>
          <a:fillRef idx="0">
            <a:scrgbClr r="0" g="0" b="0"/>
          </a:fillRef>
          <a:effectRef idx="0">
            <a:scrgbClr r="0" g="0" b="0"/>
          </a:effectRef>
          <a:fontRef idx="minor"/>
        </p:style>
      </p:sp>
      <p:sp>
        <p:nvSpPr>
          <p:cNvPr id="63" name="CustomShape 8"/>
          <p:cNvSpPr/>
          <p:nvPr/>
        </p:nvSpPr>
        <p:spPr>
          <a:xfrm>
            <a:off x="407880" y="5191200"/>
            <a:ext cx="1600200" cy="1143000"/>
          </a:xfrm>
          <a:prstGeom prst="roundRect">
            <a:avLst>
              <a:gd name="adj" fmla="val 3600"/>
            </a:avLst>
          </a:prstGeom>
          <a:solidFill>
            <a:srgbClr val="8AC6CD"/>
          </a:solidFill>
          <a:ln w="28440">
            <a:solidFill>
              <a:srgbClr val="CC99FF"/>
            </a:solidFill>
            <a:miter/>
          </a:ln>
        </p:spPr>
        <p:style>
          <a:lnRef idx="0">
            <a:scrgbClr r="0" g="0" b="0"/>
          </a:lnRef>
          <a:fillRef idx="0">
            <a:scrgbClr r="0" g="0" b="0"/>
          </a:fillRef>
          <a:effectRef idx="0">
            <a:scrgbClr r="0" g="0" b="0"/>
          </a:effectRef>
          <a:fontRef idx="minor"/>
        </p:style>
      </p:sp>
      <p:sp>
        <p:nvSpPr>
          <p:cNvPr id="64" name="CustomShape 9"/>
          <p:cNvSpPr/>
          <p:nvPr/>
        </p:nvSpPr>
        <p:spPr>
          <a:xfrm>
            <a:off x="2063880" y="2735280"/>
            <a:ext cx="1600200" cy="1143000"/>
          </a:xfrm>
          <a:prstGeom prst="roundRect">
            <a:avLst>
              <a:gd name="adj" fmla="val 3600"/>
            </a:avLst>
          </a:prstGeom>
          <a:solidFill>
            <a:srgbClr val="9C9CDF"/>
          </a:solidFill>
          <a:ln w="28440">
            <a:solidFill>
              <a:srgbClr val="CC99FF"/>
            </a:solidFill>
            <a:miter/>
          </a:ln>
        </p:spPr>
        <p:style>
          <a:lnRef idx="0">
            <a:scrgbClr r="0" g="0" b="0"/>
          </a:lnRef>
          <a:fillRef idx="0">
            <a:scrgbClr r="0" g="0" b="0"/>
          </a:fillRef>
          <a:effectRef idx="0">
            <a:scrgbClr r="0" g="0" b="0"/>
          </a:effectRef>
          <a:fontRef idx="minor"/>
        </p:style>
      </p:sp>
      <p:sp>
        <p:nvSpPr>
          <p:cNvPr id="65" name="CustomShape 10"/>
          <p:cNvSpPr/>
          <p:nvPr/>
        </p:nvSpPr>
        <p:spPr>
          <a:xfrm>
            <a:off x="2063880" y="3971880"/>
            <a:ext cx="1600200" cy="1143000"/>
          </a:xfrm>
          <a:prstGeom prst="roundRect">
            <a:avLst>
              <a:gd name="adj" fmla="val 3600"/>
            </a:avLst>
          </a:prstGeom>
          <a:solidFill>
            <a:srgbClr val="6B6BCF"/>
          </a:solidFill>
          <a:ln w="28440">
            <a:solidFill>
              <a:srgbClr val="CC99FF"/>
            </a:solidFill>
            <a:miter/>
          </a:ln>
        </p:spPr>
        <p:style>
          <a:lnRef idx="0">
            <a:scrgbClr r="0" g="0" b="0"/>
          </a:lnRef>
          <a:fillRef idx="0">
            <a:scrgbClr r="0" g="0" b="0"/>
          </a:fillRef>
          <a:effectRef idx="0">
            <a:scrgbClr r="0" g="0" b="0"/>
          </a:effectRef>
          <a:fontRef idx="minor"/>
        </p:style>
      </p:sp>
      <p:sp>
        <p:nvSpPr>
          <p:cNvPr id="66" name="CustomShape 11"/>
          <p:cNvSpPr/>
          <p:nvPr/>
        </p:nvSpPr>
        <p:spPr>
          <a:xfrm>
            <a:off x="3716280" y="2735280"/>
            <a:ext cx="1600200" cy="1143000"/>
          </a:xfrm>
          <a:prstGeom prst="roundRect">
            <a:avLst>
              <a:gd name="adj" fmla="val 3600"/>
            </a:avLst>
          </a:prstGeom>
          <a:solidFill>
            <a:srgbClr val="9C9CDF"/>
          </a:solidFill>
          <a:ln w="28440">
            <a:solidFill>
              <a:srgbClr val="CC99FF"/>
            </a:solidFill>
            <a:miter/>
          </a:ln>
        </p:spPr>
        <p:style>
          <a:lnRef idx="0">
            <a:scrgbClr r="0" g="0" b="0"/>
          </a:lnRef>
          <a:fillRef idx="0">
            <a:scrgbClr r="0" g="0" b="0"/>
          </a:fillRef>
          <a:effectRef idx="0">
            <a:scrgbClr r="0" g="0" b="0"/>
          </a:effectRef>
          <a:fontRef idx="minor"/>
        </p:style>
      </p:sp>
      <p:sp>
        <p:nvSpPr>
          <p:cNvPr id="67" name="CustomShape 12"/>
          <p:cNvSpPr/>
          <p:nvPr/>
        </p:nvSpPr>
        <p:spPr>
          <a:xfrm>
            <a:off x="7023240" y="2735280"/>
            <a:ext cx="1600200" cy="1143000"/>
          </a:xfrm>
          <a:prstGeom prst="roundRect">
            <a:avLst>
              <a:gd name="adj" fmla="val 3600"/>
            </a:avLst>
          </a:prstGeom>
          <a:solidFill>
            <a:srgbClr val="9C9CDF"/>
          </a:solidFill>
          <a:ln w="28440">
            <a:solidFill>
              <a:srgbClr val="CC99FF"/>
            </a:solidFill>
            <a:miter/>
          </a:ln>
        </p:spPr>
        <p:style>
          <a:lnRef idx="0">
            <a:scrgbClr r="0" g="0" b="0"/>
          </a:lnRef>
          <a:fillRef idx="0">
            <a:scrgbClr r="0" g="0" b="0"/>
          </a:fillRef>
          <a:effectRef idx="0">
            <a:scrgbClr r="0" g="0" b="0"/>
          </a:effectRef>
          <a:fontRef idx="minor"/>
        </p:style>
      </p:sp>
      <p:sp>
        <p:nvSpPr>
          <p:cNvPr id="68" name="CustomShape 13"/>
          <p:cNvSpPr/>
          <p:nvPr/>
        </p:nvSpPr>
        <p:spPr>
          <a:xfrm>
            <a:off x="372600" y="1681200"/>
            <a:ext cx="1694160" cy="9464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D’ANSIA</a:t>
            </a:r>
            <a:endParaRPr/>
          </a:p>
          <a:p>
            <a:pPr algn="ctr">
              <a:lnSpc>
                <a:spcPct val="100000"/>
              </a:lnSpc>
            </a:pPr>
            <a:r>
              <a:rPr lang="it-IT" sz="1400">
                <a:solidFill>
                  <a:srgbClr val="161645"/>
                </a:solidFill>
                <a:latin typeface="Verdana"/>
              </a:rPr>
              <a:t>GENERALIZZATO</a:t>
            </a:r>
            <a:endParaRPr/>
          </a:p>
          <a:p>
            <a:pPr algn="ctr">
              <a:lnSpc>
                <a:spcPct val="100000"/>
              </a:lnSpc>
            </a:pPr>
            <a:endParaRPr/>
          </a:p>
        </p:txBody>
      </p:sp>
      <p:sp>
        <p:nvSpPr>
          <p:cNvPr id="69" name="Line 14"/>
          <p:cNvSpPr/>
          <p:nvPr/>
        </p:nvSpPr>
        <p:spPr>
          <a:xfrm flipH="1">
            <a:off x="990720" y="847800"/>
            <a:ext cx="2209680" cy="609480"/>
          </a:xfrm>
          <a:prstGeom prst="line">
            <a:avLst/>
          </a:prstGeom>
          <a:ln w="38160">
            <a:solidFill>
              <a:srgbClr val="CCCC00"/>
            </a:solidFill>
            <a:custDash>
              <a:ds d="0" sp="0"/>
            </a:custDash>
            <a:miter/>
            <a:tailEnd type="triangle" w="med" len="med"/>
          </a:ln>
        </p:spPr>
      </p:sp>
      <p:sp>
        <p:nvSpPr>
          <p:cNvPr id="70" name="Line 15"/>
          <p:cNvSpPr/>
          <p:nvPr/>
        </p:nvSpPr>
        <p:spPr>
          <a:xfrm>
            <a:off x="4572000" y="923760"/>
            <a:ext cx="0" cy="533520"/>
          </a:xfrm>
          <a:prstGeom prst="line">
            <a:avLst/>
          </a:prstGeom>
          <a:ln w="38160">
            <a:solidFill>
              <a:srgbClr val="CCCC00"/>
            </a:solidFill>
            <a:custDash>
              <a:ds d="0" sp="0"/>
            </a:custDash>
            <a:miter/>
            <a:tailEnd type="triangle" w="med" len="med"/>
          </a:ln>
        </p:spPr>
      </p:sp>
      <p:sp>
        <p:nvSpPr>
          <p:cNvPr id="71" name="Line 16"/>
          <p:cNvSpPr/>
          <p:nvPr/>
        </p:nvSpPr>
        <p:spPr>
          <a:xfrm flipH="1">
            <a:off x="2774880" y="923760"/>
            <a:ext cx="990720" cy="533520"/>
          </a:xfrm>
          <a:prstGeom prst="line">
            <a:avLst/>
          </a:prstGeom>
          <a:ln w="38160">
            <a:solidFill>
              <a:srgbClr val="CCCC00"/>
            </a:solidFill>
            <a:custDash>
              <a:ds d="0" sp="0"/>
            </a:custDash>
            <a:miter/>
            <a:tailEnd type="triangle" w="med" len="med"/>
          </a:ln>
        </p:spPr>
      </p:sp>
      <p:sp>
        <p:nvSpPr>
          <p:cNvPr id="72" name="Line 17"/>
          <p:cNvSpPr/>
          <p:nvPr/>
        </p:nvSpPr>
        <p:spPr>
          <a:xfrm>
            <a:off x="5334120" y="923760"/>
            <a:ext cx="990360" cy="533520"/>
          </a:xfrm>
          <a:prstGeom prst="line">
            <a:avLst/>
          </a:prstGeom>
          <a:ln w="38160">
            <a:solidFill>
              <a:srgbClr val="CCCC00"/>
            </a:solidFill>
            <a:custDash>
              <a:ds d="0" sp="0"/>
            </a:custDash>
            <a:miter/>
            <a:tailEnd type="triangle" w="med" len="med"/>
          </a:ln>
        </p:spPr>
      </p:sp>
      <p:sp>
        <p:nvSpPr>
          <p:cNvPr id="73" name="Line 18"/>
          <p:cNvSpPr/>
          <p:nvPr/>
        </p:nvSpPr>
        <p:spPr>
          <a:xfrm>
            <a:off x="5791320" y="847800"/>
            <a:ext cx="2209680" cy="609480"/>
          </a:xfrm>
          <a:prstGeom prst="line">
            <a:avLst/>
          </a:prstGeom>
          <a:ln w="38160">
            <a:solidFill>
              <a:srgbClr val="CCCC00"/>
            </a:solidFill>
            <a:custDash>
              <a:ds d="0" sp="0"/>
            </a:custDash>
            <a:miter/>
            <a:tailEnd type="triangle" w="med" len="med"/>
          </a:ln>
        </p:spPr>
      </p:sp>
      <p:sp>
        <p:nvSpPr>
          <p:cNvPr id="74" name="CustomShape 19"/>
          <p:cNvSpPr/>
          <p:nvPr/>
        </p:nvSpPr>
        <p:spPr>
          <a:xfrm>
            <a:off x="415800" y="4119480"/>
            <a:ext cx="1623960" cy="733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D’ANSIA indotto</a:t>
            </a:r>
            <a:endParaRPr/>
          </a:p>
          <a:p>
            <a:pPr algn="ctr">
              <a:lnSpc>
                <a:spcPct val="100000"/>
              </a:lnSpc>
            </a:pPr>
            <a:r>
              <a:rPr lang="it-IT" sz="1400">
                <a:solidFill>
                  <a:srgbClr val="161645"/>
                </a:solidFill>
                <a:latin typeface="Verdana"/>
              </a:rPr>
              <a:t>da SOSTANZE</a:t>
            </a:r>
            <a:endParaRPr/>
          </a:p>
        </p:txBody>
      </p:sp>
      <p:sp>
        <p:nvSpPr>
          <p:cNvPr id="75" name="CustomShape 20"/>
          <p:cNvSpPr/>
          <p:nvPr/>
        </p:nvSpPr>
        <p:spPr>
          <a:xfrm>
            <a:off x="2070360" y="2882880"/>
            <a:ext cx="1529640" cy="733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 </a:t>
            </a:r>
            <a:endParaRPr/>
          </a:p>
          <a:p>
            <a:pPr algn="ctr">
              <a:lnSpc>
                <a:spcPct val="100000"/>
              </a:lnSpc>
            </a:pPr>
            <a:r>
              <a:rPr lang="it-IT" sz="1400">
                <a:solidFill>
                  <a:srgbClr val="161645"/>
                </a:solidFill>
                <a:latin typeface="Verdana"/>
              </a:rPr>
              <a:t>DI PANICO con</a:t>
            </a:r>
            <a:endParaRPr/>
          </a:p>
          <a:p>
            <a:pPr algn="ctr">
              <a:lnSpc>
                <a:spcPct val="100000"/>
              </a:lnSpc>
            </a:pPr>
            <a:r>
              <a:rPr lang="it-IT" sz="1400">
                <a:solidFill>
                  <a:srgbClr val="161645"/>
                </a:solidFill>
                <a:latin typeface="Verdana"/>
              </a:rPr>
              <a:t>AGORAFOBIA</a:t>
            </a:r>
            <a:endParaRPr/>
          </a:p>
        </p:txBody>
      </p:sp>
      <p:sp>
        <p:nvSpPr>
          <p:cNvPr id="76" name="CustomShape 21"/>
          <p:cNvSpPr/>
          <p:nvPr/>
        </p:nvSpPr>
        <p:spPr>
          <a:xfrm>
            <a:off x="2071440" y="1681200"/>
            <a:ext cx="1387800" cy="9464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DI PANICO </a:t>
            </a:r>
            <a:endParaRPr/>
          </a:p>
          <a:p>
            <a:pPr algn="ctr">
              <a:lnSpc>
                <a:spcPct val="100000"/>
              </a:lnSpc>
            </a:pPr>
            <a:r>
              <a:rPr lang="it-IT" sz="1400">
                <a:solidFill>
                  <a:srgbClr val="161645"/>
                </a:solidFill>
                <a:latin typeface="Verdana"/>
              </a:rPr>
              <a:t>senza</a:t>
            </a:r>
            <a:endParaRPr/>
          </a:p>
          <a:p>
            <a:pPr algn="ctr">
              <a:lnSpc>
                <a:spcPct val="100000"/>
              </a:lnSpc>
            </a:pPr>
            <a:r>
              <a:rPr lang="it-IT" sz="1400">
                <a:solidFill>
                  <a:srgbClr val="161645"/>
                </a:solidFill>
                <a:latin typeface="Verdana"/>
              </a:rPr>
              <a:t>AGORAFOBIA</a:t>
            </a:r>
            <a:endParaRPr/>
          </a:p>
        </p:txBody>
      </p:sp>
      <p:sp>
        <p:nvSpPr>
          <p:cNvPr id="77" name="CustomShape 22"/>
          <p:cNvSpPr/>
          <p:nvPr/>
        </p:nvSpPr>
        <p:spPr>
          <a:xfrm>
            <a:off x="416520" y="2882880"/>
            <a:ext cx="1668240" cy="733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D’ANSIA dovuto </a:t>
            </a:r>
            <a:endParaRPr/>
          </a:p>
          <a:p>
            <a:pPr algn="ctr">
              <a:lnSpc>
                <a:spcPct val="100000"/>
              </a:lnSpc>
            </a:pPr>
            <a:r>
              <a:rPr lang="it-IT" sz="1400">
                <a:solidFill>
                  <a:srgbClr val="161645"/>
                </a:solidFill>
                <a:latin typeface="Verdana"/>
              </a:rPr>
              <a:t>a CAUSA NOTA</a:t>
            </a:r>
            <a:endParaRPr/>
          </a:p>
        </p:txBody>
      </p:sp>
      <p:sp>
        <p:nvSpPr>
          <p:cNvPr id="78" name="CustomShape 23"/>
          <p:cNvSpPr/>
          <p:nvPr/>
        </p:nvSpPr>
        <p:spPr>
          <a:xfrm>
            <a:off x="473400" y="5300640"/>
            <a:ext cx="1443960" cy="9464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D’ANSIA </a:t>
            </a:r>
            <a:endParaRPr/>
          </a:p>
          <a:p>
            <a:pPr algn="ctr">
              <a:lnSpc>
                <a:spcPct val="100000"/>
              </a:lnSpc>
            </a:pPr>
            <a:r>
              <a:rPr lang="it-IT" sz="1400">
                <a:solidFill>
                  <a:srgbClr val="161645"/>
                </a:solidFill>
                <a:latin typeface="Verdana"/>
              </a:rPr>
              <a:t>non altrimenti</a:t>
            </a:r>
            <a:endParaRPr/>
          </a:p>
          <a:p>
            <a:pPr algn="ctr">
              <a:lnSpc>
                <a:spcPct val="100000"/>
              </a:lnSpc>
            </a:pPr>
            <a:r>
              <a:rPr lang="it-IT" sz="1400">
                <a:solidFill>
                  <a:srgbClr val="161645"/>
                </a:solidFill>
                <a:latin typeface="Verdana"/>
              </a:rPr>
              <a:t>specificato </a:t>
            </a:r>
            <a:endParaRPr/>
          </a:p>
        </p:txBody>
      </p:sp>
      <p:sp>
        <p:nvSpPr>
          <p:cNvPr id="79" name="CustomShape 24"/>
          <p:cNvSpPr/>
          <p:nvPr/>
        </p:nvSpPr>
        <p:spPr>
          <a:xfrm>
            <a:off x="2140920" y="4348080"/>
            <a:ext cx="14853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AGORAFOBIA?</a:t>
            </a:r>
            <a:endParaRPr/>
          </a:p>
        </p:txBody>
      </p:sp>
      <p:sp>
        <p:nvSpPr>
          <p:cNvPr id="80" name="CustomShape 25"/>
          <p:cNvSpPr/>
          <p:nvPr/>
        </p:nvSpPr>
        <p:spPr>
          <a:xfrm>
            <a:off x="3838680" y="1727280"/>
            <a:ext cx="1146960" cy="5202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FOBIA </a:t>
            </a:r>
            <a:endParaRPr/>
          </a:p>
          <a:p>
            <a:pPr algn="ctr">
              <a:lnSpc>
                <a:spcPct val="100000"/>
              </a:lnSpc>
            </a:pPr>
            <a:r>
              <a:rPr lang="it-IT" sz="1400">
                <a:solidFill>
                  <a:srgbClr val="161645"/>
                </a:solidFill>
                <a:latin typeface="Verdana"/>
              </a:rPr>
              <a:t>SPECIFICA</a:t>
            </a:r>
            <a:endParaRPr/>
          </a:p>
        </p:txBody>
      </p:sp>
      <p:sp>
        <p:nvSpPr>
          <p:cNvPr id="81" name="CustomShape 26"/>
          <p:cNvSpPr/>
          <p:nvPr/>
        </p:nvSpPr>
        <p:spPr>
          <a:xfrm>
            <a:off x="3716640" y="3111480"/>
            <a:ext cx="15994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FOBIA SOCIALE</a:t>
            </a:r>
            <a:endParaRPr/>
          </a:p>
        </p:txBody>
      </p:sp>
      <p:sp>
        <p:nvSpPr>
          <p:cNvPr id="82" name="CustomShape 27"/>
          <p:cNvSpPr/>
          <p:nvPr/>
        </p:nvSpPr>
        <p:spPr>
          <a:xfrm>
            <a:off x="5525280" y="1681200"/>
            <a:ext cx="1395360" cy="733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OSSESSIVO- </a:t>
            </a:r>
            <a:endParaRPr/>
          </a:p>
          <a:p>
            <a:pPr algn="ctr">
              <a:lnSpc>
                <a:spcPct val="100000"/>
              </a:lnSpc>
            </a:pPr>
            <a:r>
              <a:rPr lang="it-IT" sz="1400">
                <a:solidFill>
                  <a:srgbClr val="161645"/>
                </a:solidFill>
                <a:latin typeface="Verdana"/>
              </a:rPr>
              <a:t>COMPULSIVO</a:t>
            </a:r>
            <a:endParaRPr/>
          </a:p>
        </p:txBody>
      </p:sp>
      <p:sp>
        <p:nvSpPr>
          <p:cNvPr id="83" name="CustomShape 28"/>
          <p:cNvSpPr/>
          <p:nvPr/>
        </p:nvSpPr>
        <p:spPr>
          <a:xfrm>
            <a:off x="7025760" y="1655640"/>
            <a:ext cx="1605600" cy="733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post-traumatico</a:t>
            </a:r>
            <a:endParaRPr/>
          </a:p>
          <a:p>
            <a:pPr algn="ctr">
              <a:lnSpc>
                <a:spcPct val="100000"/>
              </a:lnSpc>
            </a:pPr>
            <a:r>
              <a:rPr lang="it-IT" sz="1400">
                <a:solidFill>
                  <a:srgbClr val="161645"/>
                </a:solidFill>
                <a:latin typeface="Verdana"/>
              </a:rPr>
              <a:t>da STRESS</a:t>
            </a:r>
            <a:endParaRPr/>
          </a:p>
        </p:txBody>
      </p:sp>
      <p:sp>
        <p:nvSpPr>
          <p:cNvPr id="84" name="CustomShape 29"/>
          <p:cNvSpPr/>
          <p:nvPr/>
        </p:nvSpPr>
        <p:spPr>
          <a:xfrm>
            <a:off x="7182720" y="2882880"/>
            <a:ext cx="1169640" cy="7333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1400">
                <a:solidFill>
                  <a:srgbClr val="161645"/>
                </a:solidFill>
                <a:latin typeface="Verdana"/>
              </a:rPr>
              <a:t>DISTURBO</a:t>
            </a:r>
            <a:endParaRPr/>
          </a:p>
          <a:p>
            <a:pPr algn="ctr">
              <a:lnSpc>
                <a:spcPct val="100000"/>
              </a:lnSpc>
            </a:pPr>
            <a:r>
              <a:rPr lang="it-IT" sz="1400">
                <a:solidFill>
                  <a:srgbClr val="161645"/>
                </a:solidFill>
                <a:latin typeface="Verdana"/>
              </a:rPr>
              <a:t>acuto</a:t>
            </a:r>
            <a:endParaRPr/>
          </a:p>
          <a:p>
            <a:pPr algn="ctr">
              <a:lnSpc>
                <a:spcPct val="100000"/>
              </a:lnSpc>
            </a:pPr>
            <a:r>
              <a:rPr lang="it-IT" sz="1400">
                <a:solidFill>
                  <a:srgbClr val="161645"/>
                </a:solidFill>
                <a:latin typeface="Verdana"/>
              </a:rPr>
              <a:t>da STRESS</a:t>
            </a:r>
            <a:endParaRPr/>
          </a:p>
        </p:txBody>
      </p:sp>
      <p:sp>
        <p:nvSpPr>
          <p:cNvPr id="85" name="CustomShape 30"/>
          <p:cNvSpPr/>
          <p:nvPr/>
        </p:nvSpPr>
        <p:spPr>
          <a:xfrm>
            <a:off x="755640" y="-27000"/>
            <a:ext cx="7772400" cy="836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1">
                <a:solidFill>
                  <a:srgbClr val="161645"/>
                </a:solidFill>
                <a:latin typeface="Calibri"/>
                <a:ea typeface="Calibri"/>
              </a:rPr>
              <a:t>CLASSIFICAZIONE DEI DISTURBI D’ANSIA</a:t>
            </a:r>
            <a:endParaRPr/>
          </a:p>
        </p:txBody>
      </p:sp>
      <p:sp>
        <p:nvSpPr>
          <p:cNvPr id="86" name="Line 31"/>
          <p:cNvSpPr/>
          <p:nvPr/>
        </p:nvSpPr>
        <p:spPr>
          <a:xfrm>
            <a:off x="324000" y="736560"/>
            <a:ext cx="8351640" cy="0"/>
          </a:xfrm>
          <a:prstGeom prst="line">
            <a:avLst/>
          </a:prstGeom>
          <a:ln w="31680">
            <a:solidFill>
              <a:srgbClr val="161645"/>
            </a:solidFill>
            <a:miter/>
          </a:ln>
        </p:spPr>
      </p:sp>
      <p:sp>
        <p:nvSpPr>
          <p:cNvPr id="88" name="CustomShape 32"/>
          <p:cNvSpPr/>
          <p:nvPr/>
        </p:nvSpPr>
        <p:spPr>
          <a:xfrm>
            <a:off x="7957216" y="4653000"/>
            <a:ext cx="1079280" cy="1441440"/>
          </a:xfrm>
          <a:prstGeom prst="rect">
            <a:avLst/>
          </a:prstGeom>
          <a:solidFill>
            <a:srgbClr val="9C9CDF"/>
          </a:solidFill>
          <a:ln>
            <a:noFill/>
          </a:ln>
        </p:spPr>
        <p:style>
          <a:lnRef idx="0">
            <a:scrgbClr r="0" g="0" b="0"/>
          </a:lnRef>
          <a:fillRef idx="0">
            <a:scrgbClr r="0" g="0" b="0"/>
          </a:fillRef>
          <a:effectRef idx="0">
            <a:scrgbClr r="0" g="0" b="0"/>
          </a:effectRef>
          <a:fontRef idx="minor"/>
        </p:style>
      </p:sp>
      <p:pic>
        <p:nvPicPr>
          <p:cNvPr id="89" name="Picture 5" descr="http://upload.wikimedia.org/wikipedia/en/9/96/DSM-5_Cover.png"/>
          <p:cNvPicPr/>
          <p:nvPr/>
        </p:nvPicPr>
        <p:blipFill>
          <a:blip r:embed="rId2" cstate="print"/>
          <a:stretch/>
        </p:blipFill>
        <p:spPr>
          <a:xfrm>
            <a:off x="8044336" y="4692528"/>
            <a:ext cx="992160" cy="1328760"/>
          </a:xfrm>
          <a:prstGeom prst="rect">
            <a:avLst/>
          </a:prstGeom>
          <a:ln>
            <a:noFill/>
          </a:ln>
        </p:spPr>
      </p:pic>
      <p:pic>
        <p:nvPicPr>
          <p:cNvPr id="36" name="Slide"/>
          <p:cNvPicPr>
            <a:picLocks noChangeAspect="1"/>
          </p:cNvPicPr>
          <p:nvPr/>
        </p:nvPicPr>
        <p:blipFill>
          <a:blip r:embed="rId3" cstate="print"/>
          <a:srcRect l="9843" t="31499" r="14174" b="12599"/>
          <a:stretch>
            <a:fillRect/>
          </a:stretch>
        </p:blipFill>
        <p:spPr>
          <a:xfrm>
            <a:off x="4788024" y="4653136"/>
            <a:ext cx="3168352" cy="17482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4" name="Picture 2" descr="Immagine correlata"/>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324000" y="4154400"/>
            <a:ext cx="8569080" cy="2298960"/>
          </a:xfrm>
          <a:prstGeom prst="roundRect">
            <a:avLst>
              <a:gd name="adj" fmla="val 3600"/>
            </a:avLst>
          </a:prstGeom>
          <a:solidFill>
            <a:srgbClr val="C40041"/>
          </a:solidFill>
          <a:ln w="25560">
            <a:solidFill>
              <a:srgbClr val="C00000"/>
            </a:solidFill>
            <a:miter/>
          </a:ln>
        </p:spPr>
        <p:style>
          <a:lnRef idx="0">
            <a:scrgbClr r="0" g="0" b="0"/>
          </a:lnRef>
          <a:fillRef idx="0">
            <a:scrgbClr r="0" g="0" b="0"/>
          </a:fillRef>
          <a:effectRef idx="0">
            <a:scrgbClr r="0" g="0" b="0"/>
          </a:effectRef>
          <a:fontRef idx="minor"/>
        </p:style>
      </p:sp>
      <p:sp>
        <p:nvSpPr>
          <p:cNvPr id="505" name="CustomShape 2"/>
          <p:cNvSpPr/>
          <p:nvPr/>
        </p:nvSpPr>
        <p:spPr>
          <a:xfrm>
            <a:off x="324000" y="981000"/>
            <a:ext cx="8642160" cy="3111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161645"/>
                </a:solidFill>
                <a:latin typeface="Calibri"/>
                <a:ea typeface="Calibri"/>
              </a:rPr>
              <a:t>   ridotta performance di tipo cognitivo e psicomotorio (aumento del tempo di reazione, incoordinazione dei movimenti) </a:t>
            </a:r>
            <a:endParaRPr/>
          </a:p>
          <a:p>
            <a:pPr algn="just">
              <a:lnSpc>
                <a:spcPct val="100000"/>
              </a:lnSpc>
              <a:buFont typeface="Arial"/>
              <a:buChar char="•"/>
            </a:pPr>
            <a:r>
              <a:rPr lang="it-IT" b="1">
                <a:solidFill>
                  <a:srgbClr val="161645"/>
                </a:solidFill>
                <a:latin typeface="Calibri"/>
                <a:ea typeface="Calibri"/>
              </a:rPr>
              <a:t>   aumentata ostilità ed irritabilità</a:t>
            </a:r>
            <a:r>
              <a:rPr lang="it-IT">
                <a:solidFill>
                  <a:srgbClr val="161645"/>
                </a:solidFill>
                <a:latin typeface="Calibri"/>
                <a:ea typeface="Calibri"/>
              </a:rPr>
              <a:t>, </a:t>
            </a:r>
            <a:endParaRPr/>
          </a:p>
          <a:p>
            <a:pPr algn="just">
              <a:lnSpc>
                <a:spcPct val="100000"/>
              </a:lnSpc>
              <a:buFont typeface="Arial"/>
              <a:buChar char="•"/>
            </a:pPr>
            <a:r>
              <a:rPr lang="it-IT">
                <a:solidFill>
                  <a:srgbClr val="161645"/>
                </a:solidFill>
                <a:latin typeface="Calibri"/>
                <a:ea typeface="Calibri"/>
              </a:rPr>
              <a:t>   incubi, paradossale </a:t>
            </a:r>
            <a:r>
              <a:rPr lang="it-IT" b="1">
                <a:solidFill>
                  <a:srgbClr val="161645"/>
                </a:solidFill>
                <a:latin typeface="Calibri"/>
                <a:ea typeface="Calibri"/>
              </a:rPr>
              <a:t>accentuazione dello stato ansioso, </a:t>
            </a:r>
            <a:endParaRPr/>
          </a:p>
          <a:p>
            <a:pPr algn="just">
              <a:lnSpc>
                <a:spcPct val="100000"/>
              </a:lnSpc>
              <a:buFont typeface="Arial"/>
              <a:buChar char="•"/>
            </a:pPr>
            <a:r>
              <a:rPr lang="it-IT" b="1">
                <a:solidFill>
                  <a:srgbClr val="161645"/>
                </a:solidFill>
                <a:latin typeface="Calibri"/>
                <a:ea typeface="Calibri"/>
              </a:rPr>
              <a:t>   stato confusionale</a:t>
            </a:r>
            <a:r>
              <a:rPr lang="it-IT">
                <a:solidFill>
                  <a:srgbClr val="161645"/>
                </a:solidFill>
                <a:latin typeface="Calibri"/>
                <a:ea typeface="Calibri"/>
              </a:rPr>
              <a:t> negli anziani, </a:t>
            </a:r>
            <a:endParaRPr/>
          </a:p>
          <a:p>
            <a:pPr algn="just">
              <a:lnSpc>
                <a:spcPct val="100000"/>
              </a:lnSpc>
              <a:buFont typeface="Arial"/>
              <a:buChar char="•"/>
            </a:pPr>
            <a:r>
              <a:rPr lang="it-IT" b="1">
                <a:solidFill>
                  <a:srgbClr val="161645"/>
                </a:solidFill>
                <a:latin typeface="Calibri"/>
                <a:ea typeface="Calibri"/>
              </a:rPr>
              <a:t>   sedazione residua diurna</a:t>
            </a:r>
            <a:r>
              <a:rPr lang="it-IT">
                <a:solidFill>
                  <a:srgbClr val="161645"/>
                </a:solidFill>
                <a:latin typeface="Calibri"/>
                <a:ea typeface="Calibri"/>
              </a:rPr>
              <a:t> (hangover), </a:t>
            </a:r>
            <a:endParaRPr/>
          </a:p>
          <a:p>
            <a:pPr algn="just">
              <a:lnSpc>
                <a:spcPct val="100000"/>
              </a:lnSpc>
              <a:buFont typeface="Arial"/>
              <a:buChar char="•"/>
            </a:pPr>
            <a:r>
              <a:rPr lang="it-IT" b="1">
                <a:solidFill>
                  <a:srgbClr val="161645"/>
                </a:solidFill>
                <a:latin typeface="Calibri"/>
                <a:ea typeface="Calibri"/>
              </a:rPr>
              <a:t>   amnesia anterograda, </a:t>
            </a:r>
            <a:endParaRPr/>
          </a:p>
          <a:p>
            <a:pPr algn="just">
              <a:lnSpc>
                <a:spcPct val="100000"/>
              </a:lnSpc>
              <a:buFont typeface="Arial"/>
              <a:buChar char="•"/>
            </a:pPr>
            <a:r>
              <a:rPr lang="it-IT">
                <a:solidFill>
                  <a:srgbClr val="161645"/>
                </a:solidFill>
                <a:latin typeface="Calibri"/>
                <a:ea typeface="Calibri"/>
              </a:rPr>
              <a:t>   esantemi cutanei, </a:t>
            </a:r>
            <a:endParaRPr/>
          </a:p>
          <a:p>
            <a:pPr algn="just">
              <a:lnSpc>
                <a:spcPct val="100000"/>
              </a:lnSpc>
              <a:buFont typeface="Arial"/>
              <a:buChar char="•"/>
            </a:pPr>
            <a:r>
              <a:rPr lang="it-IT">
                <a:solidFill>
                  <a:srgbClr val="161645"/>
                </a:solidFill>
                <a:latin typeface="Calibri"/>
                <a:ea typeface="Calibri"/>
              </a:rPr>
              <a:t>   nausea, cefalea, vertigini, </a:t>
            </a:r>
            <a:endParaRPr/>
          </a:p>
          <a:p>
            <a:pPr algn="just">
              <a:lnSpc>
                <a:spcPct val="100000"/>
              </a:lnSpc>
              <a:buFont typeface="Arial"/>
              <a:buChar char="•"/>
            </a:pPr>
            <a:r>
              <a:rPr lang="it-IT">
                <a:solidFill>
                  <a:srgbClr val="161645"/>
                </a:solidFill>
                <a:latin typeface="Calibri"/>
                <a:ea typeface="Calibri"/>
              </a:rPr>
              <a:t>   ridotta performance sessuale, </a:t>
            </a:r>
            <a:endParaRPr/>
          </a:p>
          <a:p>
            <a:pPr algn="just">
              <a:lnSpc>
                <a:spcPct val="100000"/>
              </a:lnSpc>
              <a:buFont typeface="Arial"/>
              <a:buChar char="•"/>
            </a:pPr>
            <a:r>
              <a:rPr lang="it-IT">
                <a:solidFill>
                  <a:srgbClr val="161645"/>
                </a:solidFill>
                <a:latin typeface="Calibri"/>
                <a:ea typeface="Calibri"/>
              </a:rPr>
              <a:t>  agranulocitosi, raramente irregolarità mestruali.</a:t>
            </a:r>
            <a:endParaRPr/>
          </a:p>
        </p:txBody>
      </p:sp>
      <p:sp>
        <p:nvSpPr>
          <p:cNvPr id="506" name="CustomShape 3"/>
          <p:cNvSpPr/>
          <p:nvPr/>
        </p:nvSpPr>
        <p:spPr>
          <a:xfrm>
            <a:off x="2340000" y="260280"/>
            <a:ext cx="468000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224B50"/>
                </a:solidFill>
                <a:latin typeface="Calibri"/>
                <a:ea typeface="Calibri"/>
              </a:rPr>
              <a:t>EFFETTI  INDESIDERATI delle BZD</a:t>
            </a:r>
            <a:endParaRPr/>
          </a:p>
        </p:txBody>
      </p:sp>
      <p:sp>
        <p:nvSpPr>
          <p:cNvPr id="507" name="Line 4"/>
          <p:cNvSpPr/>
          <p:nvPr/>
        </p:nvSpPr>
        <p:spPr>
          <a:xfrm>
            <a:off x="395280" y="692280"/>
            <a:ext cx="8353440" cy="0"/>
          </a:xfrm>
          <a:prstGeom prst="line">
            <a:avLst/>
          </a:prstGeom>
          <a:ln w="31680">
            <a:solidFill>
              <a:srgbClr val="224B50"/>
            </a:solidFill>
            <a:miter/>
          </a:ln>
        </p:spPr>
      </p:sp>
      <p:sp>
        <p:nvSpPr>
          <p:cNvPr id="508" name="CustomShape 5"/>
          <p:cNvSpPr/>
          <p:nvPr/>
        </p:nvSpPr>
        <p:spPr>
          <a:xfrm>
            <a:off x="395280" y="4206960"/>
            <a:ext cx="8424720" cy="2228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a:solidFill>
                  <a:srgbClr val="FFFFFF"/>
                </a:solidFill>
                <a:latin typeface="Calibri"/>
                <a:ea typeface="Calibri"/>
              </a:rPr>
              <a:t>Quando utilizzate per il trattamento dell’ansia, le BZD sono efficaci per un tempo limitato. L’indicazione al loro impiego prevede quindi la comprensione delle cause dello stato ansioso; </a:t>
            </a:r>
            <a:endParaRPr/>
          </a:p>
          <a:p>
            <a:pPr algn="just">
              <a:lnSpc>
                <a:spcPct val="100000"/>
              </a:lnSpc>
            </a:pPr>
            <a:r>
              <a:rPr lang="it-IT" sz="2000">
                <a:solidFill>
                  <a:srgbClr val="FFFFFF"/>
                </a:solidFill>
                <a:latin typeface="Calibri"/>
                <a:ea typeface="Calibri"/>
              </a:rPr>
              <a:t>Se l’ansia è una manifestazione associata ad un disturbo del tono affettivo ed è necessario provvedere alla somministrazione di antidepressivi, le BZD vengono utilizzate in associazione nelle fasi iniziali del trattamento data la lentezza nell’insorgenza dell’effetto terapeutico degli antidepressivi.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CustomShape 1"/>
          <p:cNvSpPr/>
          <p:nvPr/>
        </p:nvSpPr>
        <p:spPr>
          <a:xfrm>
            <a:off x="395280" y="3500280"/>
            <a:ext cx="8569440" cy="2808360"/>
          </a:xfrm>
          <a:prstGeom prst="roundRect">
            <a:avLst>
              <a:gd name="adj" fmla="val 3600"/>
            </a:avLst>
          </a:prstGeom>
          <a:solidFill>
            <a:srgbClr val="FFC000"/>
          </a:solidFill>
          <a:ln w="25560">
            <a:solidFill>
              <a:srgbClr val="89A4A7"/>
            </a:solidFill>
            <a:miter/>
          </a:ln>
        </p:spPr>
        <p:style>
          <a:lnRef idx="0">
            <a:scrgbClr r="0" g="0" b="0"/>
          </a:lnRef>
          <a:fillRef idx="0">
            <a:scrgbClr r="0" g="0" b="0"/>
          </a:fillRef>
          <a:effectRef idx="0">
            <a:scrgbClr r="0" g="0" b="0"/>
          </a:effectRef>
          <a:fontRef idx="minor"/>
        </p:style>
      </p:sp>
      <p:sp>
        <p:nvSpPr>
          <p:cNvPr id="511" name="CustomShape 2"/>
          <p:cNvSpPr/>
          <p:nvPr/>
        </p:nvSpPr>
        <p:spPr>
          <a:xfrm>
            <a:off x="468360" y="765000"/>
            <a:ext cx="8280360" cy="2288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161645"/>
                </a:solidFill>
                <a:latin typeface="Calibri"/>
                <a:ea typeface="Calibri"/>
              </a:rPr>
              <a:t>L’uso </a:t>
            </a:r>
            <a:r>
              <a:rPr lang="it-IT" i="1">
                <a:solidFill>
                  <a:srgbClr val="161645"/>
                </a:solidFill>
                <a:latin typeface="Calibri"/>
                <a:ea typeface="Calibri"/>
              </a:rPr>
              <a:t>prolungato (cronico) di BDZ</a:t>
            </a:r>
            <a:r>
              <a:rPr lang="it-IT">
                <a:solidFill>
                  <a:srgbClr val="161645"/>
                </a:solidFill>
                <a:latin typeface="Calibri"/>
                <a:ea typeface="Calibri"/>
              </a:rPr>
              <a:t> comporta la comparsa di </a:t>
            </a:r>
            <a:r>
              <a:rPr lang="it-IT" b="1">
                <a:solidFill>
                  <a:srgbClr val="161645"/>
                </a:solidFill>
                <a:latin typeface="Calibri"/>
                <a:ea typeface="Calibri"/>
              </a:rPr>
              <a:t>tolleranza</a:t>
            </a:r>
            <a:r>
              <a:rPr lang="it-IT">
                <a:solidFill>
                  <a:srgbClr val="161645"/>
                </a:solidFill>
                <a:latin typeface="Calibri"/>
                <a:ea typeface="Calibri"/>
              </a:rPr>
              <a:t>, che necessita il frequente aumento del dosaggio. </a:t>
            </a:r>
            <a:endParaRPr/>
          </a:p>
          <a:p>
            <a:pPr algn="just">
              <a:lnSpc>
                <a:spcPct val="100000"/>
              </a:lnSpc>
            </a:pPr>
            <a:endParaRPr/>
          </a:p>
          <a:p>
            <a:pPr algn="just">
              <a:lnSpc>
                <a:spcPct val="100000"/>
              </a:lnSpc>
            </a:pPr>
            <a:r>
              <a:rPr lang="it-IT">
                <a:solidFill>
                  <a:srgbClr val="161645"/>
                </a:solidFill>
                <a:latin typeface="Calibri"/>
                <a:ea typeface="Calibri"/>
              </a:rPr>
              <a:t>Le BZD a breve tempo di eliminazione come ad esempio triazolam e lorazepam inducono più facilmente </a:t>
            </a:r>
            <a:r>
              <a:rPr lang="it-IT" b="1">
                <a:solidFill>
                  <a:srgbClr val="161645"/>
                </a:solidFill>
                <a:latin typeface="Calibri"/>
                <a:ea typeface="Calibri"/>
              </a:rPr>
              <a:t>dipendenza</a:t>
            </a:r>
            <a:r>
              <a:rPr lang="it-IT">
                <a:solidFill>
                  <a:srgbClr val="161645"/>
                </a:solidFill>
                <a:latin typeface="Calibri"/>
                <a:ea typeface="Calibri"/>
              </a:rPr>
              <a:t>. Il rischio della comparsa di una </a:t>
            </a:r>
            <a:r>
              <a:rPr lang="it-IT" i="1">
                <a:solidFill>
                  <a:srgbClr val="161645"/>
                </a:solidFill>
                <a:latin typeface="Calibri"/>
                <a:ea typeface="Calibri"/>
              </a:rPr>
              <a:t>sindrome d’astinenza</a:t>
            </a:r>
            <a:r>
              <a:rPr lang="it-IT">
                <a:solidFill>
                  <a:srgbClr val="161645"/>
                </a:solidFill>
                <a:latin typeface="Calibri"/>
                <a:ea typeface="Calibri"/>
              </a:rPr>
              <a:t> è maggiore in quei pazienti che fanno uso di BZD per più di 3 mesi. La comparsa di una </a:t>
            </a:r>
            <a:r>
              <a:rPr lang="it-IT" i="1">
                <a:solidFill>
                  <a:srgbClr val="161645"/>
                </a:solidFill>
                <a:latin typeface="Calibri"/>
                <a:ea typeface="Calibri"/>
              </a:rPr>
              <a:t>sindrome d’astinenza</a:t>
            </a:r>
            <a:r>
              <a:rPr lang="it-IT">
                <a:solidFill>
                  <a:srgbClr val="161645"/>
                </a:solidFill>
                <a:latin typeface="Calibri"/>
                <a:ea typeface="Calibri"/>
              </a:rPr>
              <a:t> può essere evitata con una diminuzione progressiva della terapia </a:t>
            </a:r>
            <a:endParaRPr/>
          </a:p>
        </p:txBody>
      </p:sp>
      <p:sp>
        <p:nvSpPr>
          <p:cNvPr id="512" name="CustomShape 3"/>
          <p:cNvSpPr/>
          <p:nvPr/>
        </p:nvSpPr>
        <p:spPr>
          <a:xfrm>
            <a:off x="395280" y="260280"/>
            <a:ext cx="83534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224B50"/>
                </a:solidFill>
                <a:latin typeface="Calibri"/>
                <a:ea typeface="Calibri"/>
              </a:rPr>
              <a:t>TOLLERANZA  e DIPENDENZA</a:t>
            </a:r>
            <a:endParaRPr/>
          </a:p>
        </p:txBody>
      </p:sp>
      <p:sp>
        <p:nvSpPr>
          <p:cNvPr id="513" name="Line 4"/>
          <p:cNvSpPr/>
          <p:nvPr/>
        </p:nvSpPr>
        <p:spPr>
          <a:xfrm>
            <a:off x="395280" y="692280"/>
            <a:ext cx="8353440" cy="0"/>
          </a:xfrm>
          <a:prstGeom prst="line">
            <a:avLst/>
          </a:prstGeom>
          <a:ln w="31680">
            <a:solidFill>
              <a:srgbClr val="224B50"/>
            </a:solidFill>
            <a:miter/>
          </a:ln>
        </p:spPr>
      </p:sp>
      <p:pic>
        <p:nvPicPr>
          <p:cNvPr id="514" name="Text Box 2"/>
          <p:cNvPicPr/>
          <p:nvPr/>
        </p:nvPicPr>
        <p:blipFill>
          <a:blip r:embed="rId2" cstate="print"/>
          <a:stretch/>
        </p:blipFill>
        <p:spPr>
          <a:xfrm>
            <a:off x="324000" y="3017880"/>
            <a:ext cx="8350200" cy="646200"/>
          </a:xfrm>
          <a:prstGeom prst="rect">
            <a:avLst/>
          </a:prstGeom>
          <a:ln>
            <a:noFill/>
          </a:ln>
        </p:spPr>
      </p:pic>
      <p:sp>
        <p:nvSpPr>
          <p:cNvPr id="515" name="CustomShape 5"/>
          <p:cNvSpPr/>
          <p:nvPr/>
        </p:nvSpPr>
        <p:spPr>
          <a:xfrm>
            <a:off x="546120" y="3573360"/>
            <a:ext cx="8202600" cy="432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segni neurologici:  </a:t>
            </a:r>
            <a:r>
              <a:rPr lang="it-IT">
                <a:solidFill>
                  <a:srgbClr val="161645"/>
                </a:solidFill>
                <a:latin typeface="Calibri"/>
                <a:ea typeface="Calibri"/>
              </a:rPr>
              <a:t>convulsioni, incoordinazione motoria, atassia, disturbi dell’equilibrio.</a:t>
            </a:r>
            <a:endParaRPr/>
          </a:p>
          <a:p>
            <a:pPr algn="just">
              <a:lnSpc>
                <a:spcPct val="100000"/>
              </a:lnSpc>
            </a:pPr>
            <a:endParaRPr/>
          </a:p>
        </p:txBody>
      </p:sp>
      <p:sp>
        <p:nvSpPr>
          <p:cNvPr id="516" name="CustomShape 6"/>
          <p:cNvSpPr/>
          <p:nvPr/>
        </p:nvSpPr>
        <p:spPr>
          <a:xfrm>
            <a:off x="539640" y="4062240"/>
            <a:ext cx="8209080" cy="576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disturbi psichici: </a:t>
            </a:r>
            <a:r>
              <a:rPr lang="it-IT">
                <a:solidFill>
                  <a:srgbClr val="161645"/>
                </a:solidFill>
                <a:latin typeface="Calibri"/>
                <a:ea typeface="Calibri"/>
              </a:rPr>
              <a:t>recrudescenza di ansia e insonnia, sentimenti di spersonalizzazione o di irrealtà, allucinazioni, confusione.</a:t>
            </a:r>
            <a:endParaRPr/>
          </a:p>
        </p:txBody>
      </p:sp>
      <p:sp>
        <p:nvSpPr>
          <p:cNvPr id="517" name="CustomShape 7"/>
          <p:cNvSpPr/>
          <p:nvPr/>
        </p:nvSpPr>
        <p:spPr>
          <a:xfrm>
            <a:off x="539640" y="4624560"/>
            <a:ext cx="8280360" cy="574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distorsioni sensorie: </a:t>
            </a:r>
            <a:r>
              <a:rPr lang="it-IT">
                <a:solidFill>
                  <a:srgbClr val="161645"/>
                </a:solidFill>
                <a:latin typeface="Calibri"/>
                <a:ea typeface="Calibri"/>
              </a:rPr>
              <a:t>iperosmia, sensazione di gusto metallico, reazione accresciuta all’udito, iperestesia cutanea, parestesia, fotofobia.</a:t>
            </a:r>
            <a:endParaRPr/>
          </a:p>
        </p:txBody>
      </p:sp>
      <p:sp>
        <p:nvSpPr>
          <p:cNvPr id="518" name="CustomShape 8"/>
          <p:cNvSpPr/>
          <p:nvPr/>
        </p:nvSpPr>
        <p:spPr>
          <a:xfrm>
            <a:off x="514440" y="5184720"/>
            <a:ext cx="6464160" cy="36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segni muscolari: </a:t>
            </a:r>
            <a:r>
              <a:rPr lang="it-IT">
                <a:solidFill>
                  <a:srgbClr val="161645"/>
                </a:solidFill>
                <a:latin typeface="Calibri"/>
                <a:ea typeface="Calibri"/>
              </a:rPr>
              <a:t>mialgia, crampi, fascicolazioni, tremori.</a:t>
            </a:r>
            <a:endParaRPr/>
          </a:p>
        </p:txBody>
      </p:sp>
      <p:sp>
        <p:nvSpPr>
          <p:cNvPr id="519" name="CustomShape 9"/>
          <p:cNvSpPr/>
          <p:nvPr/>
        </p:nvSpPr>
        <p:spPr>
          <a:xfrm>
            <a:off x="546120" y="5530680"/>
            <a:ext cx="8167680" cy="36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segni digestivi:  </a:t>
            </a:r>
            <a:r>
              <a:rPr lang="it-IT">
                <a:solidFill>
                  <a:srgbClr val="161645"/>
                </a:solidFill>
                <a:latin typeface="Calibri"/>
                <a:ea typeface="Calibri"/>
              </a:rPr>
              <a:t>anoressia, nausea, vomito, dolori addominali</a:t>
            </a:r>
            <a:endParaRPr/>
          </a:p>
        </p:txBody>
      </p:sp>
      <p:sp>
        <p:nvSpPr>
          <p:cNvPr id="520" name="CustomShape 10"/>
          <p:cNvSpPr/>
          <p:nvPr/>
        </p:nvSpPr>
        <p:spPr>
          <a:xfrm>
            <a:off x="590400" y="5877000"/>
            <a:ext cx="5205600" cy="360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ea typeface="Calibri"/>
              </a:rPr>
              <a:t>· dolori diffusi: </a:t>
            </a:r>
            <a:r>
              <a:rPr lang="it-IT">
                <a:solidFill>
                  <a:srgbClr val="161645"/>
                </a:solidFill>
                <a:latin typeface="Calibri"/>
                <a:ea typeface="Calibri"/>
              </a:rPr>
              <a:t>cefalee.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tretch>
            <a:fillRect/>
          </a:stretch>
        </p:blipFill>
        <p:spPr>
          <a:xfrm>
            <a:off x="0" y="9525"/>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324000" y="-360"/>
            <a:ext cx="8315280" cy="692280"/>
          </a:xfrm>
          <a:prstGeom prst="rect">
            <a:avLst/>
          </a:prstGeom>
          <a:noFill/>
          <a:ln>
            <a:noFill/>
          </a:ln>
        </p:spPr>
        <p:txBody>
          <a:bodyPr anchor="ctr"/>
          <a:lstStyle/>
          <a:p>
            <a:pPr algn="ctr">
              <a:lnSpc>
                <a:spcPct val="100000"/>
              </a:lnSpc>
            </a:pPr>
            <a:r>
              <a:rPr lang="it-IT" sz="2400" b="1" dirty="0">
                <a:solidFill>
                  <a:srgbClr val="161645"/>
                </a:solidFill>
                <a:latin typeface="Calibri"/>
                <a:ea typeface="Calibri"/>
              </a:rPr>
              <a:t>EFFETTI TOSSICI DELLE BZD NEGLI ANZIANI</a:t>
            </a:r>
            <a:endParaRPr dirty="0"/>
          </a:p>
        </p:txBody>
      </p:sp>
      <p:sp>
        <p:nvSpPr>
          <p:cNvPr id="523" name="CustomShape 2"/>
          <p:cNvSpPr/>
          <p:nvPr/>
        </p:nvSpPr>
        <p:spPr>
          <a:xfrm>
            <a:off x="395280" y="1295280"/>
            <a:ext cx="4321080" cy="1008720"/>
          </a:xfrm>
          <a:prstGeom prst="rect">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a:latin typeface="Calibri"/>
                <a:ea typeface="Calibri"/>
              </a:rPr>
              <a:t>Incidenti della strada più frequenti negli anziani che assumono BDZ </a:t>
            </a:r>
            <a:r>
              <a:rPr lang="it-IT" sz="2000" i="1">
                <a:latin typeface="Calibri"/>
                <a:ea typeface="Calibri"/>
              </a:rPr>
              <a:t>(Hemmelgarn, JAMA 1997)</a:t>
            </a:r>
            <a:r>
              <a:rPr lang="it-IT" sz="2000">
                <a:latin typeface="Calibri"/>
                <a:ea typeface="Calibri"/>
              </a:rPr>
              <a:t> </a:t>
            </a:r>
            <a:endParaRPr/>
          </a:p>
        </p:txBody>
      </p:sp>
      <p:sp>
        <p:nvSpPr>
          <p:cNvPr id="524" name="CustomShape 3"/>
          <p:cNvSpPr/>
          <p:nvPr/>
        </p:nvSpPr>
        <p:spPr>
          <a:xfrm>
            <a:off x="467544" y="4797152"/>
            <a:ext cx="4464000" cy="703800"/>
          </a:xfrm>
          <a:prstGeom prst="rect">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a:latin typeface="Calibri"/>
                <a:ea typeface="Calibri"/>
              </a:rPr>
              <a:t>Cadute più frequenti negli anziani che assumono BDZ </a:t>
            </a:r>
            <a:r>
              <a:rPr lang="it-IT" sz="2000" i="1">
                <a:latin typeface="Calibri"/>
                <a:ea typeface="Calibri"/>
              </a:rPr>
              <a:t>(Ray, JAGS 2000)</a:t>
            </a:r>
            <a:endParaRPr/>
          </a:p>
        </p:txBody>
      </p:sp>
      <p:pic>
        <p:nvPicPr>
          <p:cNvPr id="525" name="Picture 2053" descr="C:\Documents and Settings\Berardi\Dati applicazioni\Microsoft\Media Catalog\old driver.jpg"/>
          <p:cNvPicPr/>
          <p:nvPr/>
        </p:nvPicPr>
        <p:blipFill>
          <a:blip r:embed="rId3" cstate="print"/>
          <a:stretch/>
        </p:blipFill>
        <p:spPr>
          <a:xfrm>
            <a:off x="5182160" y="836712"/>
            <a:ext cx="2270160" cy="1755720"/>
          </a:xfrm>
          <a:prstGeom prst="rect">
            <a:avLst/>
          </a:prstGeom>
          <a:ln>
            <a:noFill/>
          </a:ln>
        </p:spPr>
      </p:pic>
      <p:sp>
        <p:nvSpPr>
          <p:cNvPr id="526" name="CustomShape 4"/>
          <p:cNvSpPr/>
          <p:nvPr/>
        </p:nvSpPr>
        <p:spPr>
          <a:xfrm>
            <a:off x="533520" y="3581280"/>
            <a:ext cx="4343400" cy="825480"/>
          </a:xfrm>
          <a:prstGeom prst="rect">
            <a:avLst/>
          </a:prstGeom>
          <a:solidFill>
            <a:srgbClr val="C00000"/>
          </a:solidFill>
          <a:ln w="93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a:solidFill>
                  <a:srgbClr val="FFFFFF"/>
                </a:solidFill>
                <a:latin typeface="Calibri"/>
                <a:ea typeface="Calibri"/>
              </a:rPr>
              <a:t>Atassia, disartria, incoordinazione motoria </a:t>
            </a:r>
            <a:endParaRPr/>
          </a:p>
        </p:txBody>
      </p:sp>
      <p:sp>
        <p:nvSpPr>
          <p:cNvPr id="527" name="CustomShape 5"/>
          <p:cNvSpPr/>
          <p:nvPr/>
        </p:nvSpPr>
        <p:spPr>
          <a:xfrm>
            <a:off x="2362320" y="2514600"/>
            <a:ext cx="380880" cy="914400"/>
          </a:xfrm>
          <a:prstGeom prst="downArrow">
            <a:avLst>
              <a:gd name="adj1" fmla="val 16200"/>
              <a:gd name="adj2" fmla="val 5400"/>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sp>
      <p:pic>
        <p:nvPicPr>
          <p:cNvPr id="528" name="Picture 2056" descr="C:\Documents and Settings\Berardi\Dati applicazioni\Microsoft\Media Catalog\Copia di hip fracture 1.jpg"/>
          <p:cNvPicPr/>
          <p:nvPr/>
        </p:nvPicPr>
        <p:blipFill>
          <a:blip r:embed="rId4" cstate="print"/>
          <a:stretch/>
        </p:blipFill>
        <p:spPr>
          <a:xfrm>
            <a:off x="5219640" y="4292640"/>
            <a:ext cx="2576520" cy="2060640"/>
          </a:xfrm>
          <a:prstGeom prst="rect">
            <a:avLst/>
          </a:prstGeom>
          <a:ln>
            <a:noFill/>
          </a:ln>
        </p:spPr>
      </p:pic>
      <p:sp>
        <p:nvSpPr>
          <p:cNvPr id="529" name="CustomShape 6"/>
          <p:cNvSpPr/>
          <p:nvPr/>
        </p:nvSpPr>
        <p:spPr>
          <a:xfrm rot="10800000">
            <a:off x="2411760" y="5661248"/>
            <a:ext cx="381240" cy="990720"/>
          </a:xfrm>
          <a:prstGeom prst="downArrow">
            <a:avLst>
              <a:gd name="adj1" fmla="val 16200"/>
              <a:gd name="adj2" fmla="val 5400"/>
            </a:avLst>
          </a:prstGeom>
          <a:solidFill>
            <a:srgbClr val="CCFFFF"/>
          </a:solidFill>
          <a:ln w="9360">
            <a:solidFill>
              <a:srgbClr val="000000"/>
            </a:solidFill>
            <a:miter/>
          </a:ln>
        </p:spPr>
        <p:style>
          <a:lnRef idx="0">
            <a:scrgbClr r="0" g="0" b="0"/>
          </a:lnRef>
          <a:fillRef idx="0">
            <a:scrgbClr r="0" g="0" b="0"/>
          </a:fillRef>
          <a:effectRef idx="0">
            <a:scrgbClr r="0" g="0" b="0"/>
          </a:effectRef>
          <a:fontRef idx="minor"/>
        </p:style>
      </p:sp>
      <p:sp>
        <p:nvSpPr>
          <p:cNvPr id="530" name="Line 7"/>
          <p:cNvSpPr/>
          <p:nvPr/>
        </p:nvSpPr>
        <p:spPr>
          <a:xfrm>
            <a:off x="395280" y="692280"/>
            <a:ext cx="8353440" cy="0"/>
          </a:xfrm>
          <a:prstGeom prst="line">
            <a:avLst/>
          </a:prstGeom>
          <a:ln w="31680">
            <a:solidFill>
              <a:srgbClr val="224B50"/>
            </a:solidFill>
            <a:miter/>
          </a:ln>
        </p:spPr>
      </p:sp>
      <p:pic>
        <p:nvPicPr>
          <p:cNvPr id="11" name="Slide"/>
          <p:cNvPicPr>
            <a:picLocks noChangeAspect="1"/>
          </p:cNvPicPr>
          <p:nvPr/>
        </p:nvPicPr>
        <p:blipFill>
          <a:blip r:embed="rId5" cstate="print"/>
          <a:srcRect l="25593" t="61947" r="394" b="525"/>
          <a:stretch>
            <a:fillRect/>
          </a:stretch>
        </p:blipFill>
        <p:spPr>
          <a:xfrm>
            <a:off x="4928367" y="2636912"/>
            <a:ext cx="4215633" cy="160314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4920" y="152280"/>
            <a:ext cx="7659720" cy="794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DIAZEPAM</a:t>
            </a:r>
            <a:r>
              <a:rPr lang="it-IT" b="1">
                <a:solidFill>
                  <a:srgbClr val="161645"/>
                </a:solidFill>
                <a:latin typeface="Calibri"/>
                <a:ea typeface="Calibri"/>
              </a:rPr>
              <a:t>   </a:t>
            </a:r>
            <a:r>
              <a:rPr lang="it-IT" sz="2000" b="1">
                <a:solidFill>
                  <a:srgbClr val="161645"/>
                </a:solidFill>
                <a:latin typeface="Calibri"/>
                <a:ea typeface="Calibri"/>
              </a:rPr>
              <a:t>(Valium ®,  Tranquirit ®, Noan ®, Ansiolin ®)</a:t>
            </a:r>
            <a:endParaRPr/>
          </a:p>
          <a:p>
            <a:pPr algn="just">
              <a:lnSpc>
                <a:spcPct val="100000"/>
              </a:lnSpc>
            </a:pPr>
            <a:r>
              <a:rPr lang="it-IT" b="1">
                <a:solidFill>
                  <a:srgbClr val="161645"/>
                </a:solidFill>
                <a:latin typeface="Calibri"/>
                <a:ea typeface="Calibri"/>
              </a:rPr>
              <a:t>			</a:t>
            </a:r>
            <a:endParaRPr/>
          </a:p>
        </p:txBody>
      </p:sp>
      <p:sp>
        <p:nvSpPr>
          <p:cNvPr id="533" name="CustomShape 2"/>
          <p:cNvSpPr/>
          <p:nvPr/>
        </p:nvSpPr>
        <p:spPr>
          <a:xfrm>
            <a:off x="179280" y="990720"/>
            <a:ext cx="8713800" cy="4972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1">
                <a:solidFill>
                  <a:srgbClr val="161645"/>
                </a:solidFill>
                <a:latin typeface="Calibri"/>
                <a:ea typeface="Calibri"/>
              </a:rPr>
              <a:t>Sistema Nervoso Centrale </a:t>
            </a:r>
            <a:endParaRPr/>
          </a:p>
          <a:p>
            <a:pPr algn="just">
              <a:lnSpc>
                <a:spcPct val="100000"/>
              </a:lnSpc>
            </a:pPr>
            <a:r>
              <a:rPr lang="it-IT" sz="2000">
                <a:solidFill>
                  <a:srgbClr val="161645"/>
                </a:solidFill>
                <a:latin typeface="Calibri"/>
                <a:ea typeface="Calibri"/>
              </a:rPr>
              <a:t>Ansiolitico, sedativo, ipnotico, amnesico, </a:t>
            </a:r>
            <a:endParaRPr/>
          </a:p>
          <a:p>
            <a:pPr algn="just">
              <a:lnSpc>
                <a:spcPct val="100000"/>
              </a:lnSpc>
            </a:pPr>
            <a:r>
              <a:rPr lang="it-IT" sz="2000">
                <a:solidFill>
                  <a:srgbClr val="161645"/>
                </a:solidFill>
                <a:latin typeface="Calibri"/>
                <a:ea typeface="Calibri"/>
              </a:rPr>
              <a:t>anticonvulsivate, miorilassante (EEG: B</a:t>
            </a:r>
            <a:r>
              <a:rPr lang="it-IT" sz="2000">
                <a:solidFill>
                  <a:srgbClr val="161645"/>
                </a:solidFill>
                <a:latin typeface="Symbol"/>
                <a:ea typeface="Symbol"/>
              </a:rPr>
              <a:t></a:t>
            </a:r>
            <a:r>
              <a:rPr lang="it-IT" sz="2000">
                <a:solidFill>
                  <a:srgbClr val="161645"/>
                </a:solidFill>
                <a:latin typeface="Calibri"/>
                <a:ea typeface="Calibri"/>
              </a:rPr>
              <a:t>, A</a:t>
            </a:r>
            <a:r>
              <a:rPr lang="it-IT" sz="2000">
                <a:solidFill>
                  <a:srgbClr val="161645"/>
                </a:solidFill>
                <a:latin typeface="Symbol"/>
                <a:ea typeface="Symbol"/>
              </a:rPr>
              <a:t></a:t>
            </a:r>
            <a:r>
              <a:rPr lang="it-IT" sz="2000">
                <a:solidFill>
                  <a:srgbClr val="161645"/>
                </a:solidFill>
                <a:latin typeface="Calibri"/>
                <a:ea typeface="Calibri"/>
              </a:rPr>
              <a:t>)</a:t>
            </a:r>
            <a:endParaRPr/>
          </a:p>
          <a:p>
            <a:pPr algn="just">
              <a:lnSpc>
                <a:spcPct val="100000"/>
              </a:lnSpc>
            </a:pPr>
            <a:endParaRPr/>
          </a:p>
          <a:p>
            <a:pPr algn="just">
              <a:lnSpc>
                <a:spcPct val="100000"/>
              </a:lnSpc>
            </a:pPr>
            <a:r>
              <a:rPr lang="it-IT" sz="2000" b="1">
                <a:solidFill>
                  <a:srgbClr val="161645"/>
                </a:solidFill>
                <a:latin typeface="Calibri"/>
                <a:ea typeface="Calibri"/>
              </a:rPr>
              <a:t>Sistema Cardiocircolatorio</a:t>
            </a:r>
            <a:endParaRPr/>
          </a:p>
          <a:p>
            <a:pPr algn="just">
              <a:lnSpc>
                <a:spcPct val="100000"/>
              </a:lnSpc>
            </a:pPr>
            <a:r>
              <a:rPr lang="it-IT" sz="2000">
                <a:solidFill>
                  <a:srgbClr val="161645"/>
                </a:solidFill>
                <a:latin typeface="Calibri"/>
                <a:ea typeface="Calibri"/>
              </a:rPr>
              <a:t>RPT ridotte, GC ridotta, PA ridotta. FC normale. Vasodilatazione coronarica</a:t>
            </a:r>
            <a:endParaRPr/>
          </a:p>
          <a:p>
            <a:pPr algn="just">
              <a:lnSpc>
                <a:spcPct val="100000"/>
              </a:lnSpc>
            </a:pPr>
            <a:endParaRPr/>
          </a:p>
          <a:p>
            <a:pPr algn="just">
              <a:lnSpc>
                <a:spcPct val="100000"/>
              </a:lnSpc>
            </a:pPr>
            <a:r>
              <a:rPr lang="it-IT" sz="2000" b="1">
                <a:solidFill>
                  <a:srgbClr val="161645"/>
                </a:solidFill>
                <a:latin typeface="Calibri"/>
                <a:ea typeface="Calibri"/>
              </a:rPr>
              <a:t>Sistema Respiratorio </a:t>
            </a:r>
            <a:endParaRPr/>
          </a:p>
          <a:p>
            <a:pPr algn="just">
              <a:lnSpc>
                <a:spcPct val="100000"/>
              </a:lnSpc>
            </a:pPr>
            <a:r>
              <a:rPr lang="it-IT" sz="2000">
                <a:solidFill>
                  <a:srgbClr val="161645"/>
                </a:solidFill>
                <a:latin typeface="Calibri"/>
                <a:ea typeface="Calibri"/>
              </a:rPr>
              <a:t>Minimo effetto depressivo. TV ridotto, FR ridotta, V/min ridotto. Apnea</a:t>
            </a:r>
            <a:r>
              <a:rPr lang="it-IT" sz="2000" baseline="-8000">
                <a:solidFill>
                  <a:srgbClr val="161645"/>
                </a:solidFill>
                <a:latin typeface="Calibri"/>
                <a:ea typeface="Calibri"/>
              </a:rPr>
              <a:t> </a:t>
            </a:r>
            <a:endParaRPr/>
          </a:p>
          <a:p>
            <a:pPr algn="just">
              <a:lnSpc>
                <a:spcPct val="100000"/>
              </a:lnSpc>
            </a:pPr>
            <a:endParaRPr/>
          </a:p>
          <a:p>
            <a:pPr algn="just">
              <a:lnSpc>
                <a:spcPct val="100000"/>
              </a:lnSpc>
            </a:pPr>
            <a:r>
              <a:rPr lang="it-IT" sz="2000" b="1">
                <a:solidFill>
                  <a:srgbClr val="161645"/>
                </a:solidFill>
                <a:latin typeface="Calibri"/>
                <a:ea typeface="Calibri"/>
              </a:rPr>
              <a:t>Sistema muscolare</a:t>
            </a:r>
            <a:endParaRPr/>
          </a:p>
          <a:p>
            <a:pPr algn="just">
              <a:lnSpc>
                <a:spcPct val="100000"/>
              </a:lnSpc>
            </a:pPr>
            <a:r>
              <a:rPr lang="it-IT" sz="2000">
                <a:solidFill>
                  <a:srgbClr val="161645"/>
                </a:solidFill>
                <a:latin typeface="Calibri"/>
                <a:ea typeface="Calibri"/>
              </a:rPr>
              <a:t>Effetto rilassante per azione su neuroni internunciali</a:t>
            </a:r>
            <a:endParaRPr/>
          </a:p>
          <a:p>
            <a:pPr algn="just">
              <a:lnSpc>
                <a:spcPct val="100000"/>
              </a:lnSpc>
            </a:pPr>
            <a:endParaRPr/>
          </a:p>
          <a:p>
            <a:pPr algn="just">
              <a:lnSpc>
                <a:spcPct val="100000"/>
              </a:lnSpc>
            </a:pPr>
            <a:r>
              <a:rPr lang="it-IT" sz="2000">
                <a:solidFill>
                  <a:srgbClr val="161645"/>
                </a:solidFill>
                <a:latin typeface="Calibri"/>
                <a:ea typeface="Calibri"/>
              </a:rPr>
              <a:t>Uso a breve termine nell’ansia o nell’insonnia, terapia di supporto nell’astinenza acuta da alcol; stato di male epilettico; convulsioni febbrili; spasmo muscolare; uso perioperatorio.  Somministrato endovena per il controllo degli attacchi di panico</a:t>
            </a:r>
            <a:endParaRPr/>
          </a:p>
        </p:txBody>
      </p:sp>
      <p:pic>
        <p:nvPicPr>
          <p:cNvPr id="534" name="Picture 6" descr="http://pantos-pharmacy.com/product_images/i/378/Pakistan_Valium_10mg2010720458121__76235_zoom.jpg"/>
          <p:cNvPicPr/>
          <p:nvPr/>
        </p:nvPicPr>
        <p:blipFill>
          <a:blip r:embed="rId2" cstate="print"/>
          <a:stretch/>
        </p:blipFill>
        <p:spPr>
          <a:xfrm>
            <a:off x="5435640" y="765000"/>
            <a:ext cx="2232000" cy="1143000"/>
          </a:xfrm>
          <a:prstGeom prst="rect">
            <a:avLst/>
          </a:prstGeom>
          <a:ln>
            <a:noFill/>
          </a:ln>
        </p:spPr>
      </p:pic>
      <p:pic>
        <p:nvPicPr>
          <p:cNvPr id="535" name="Picture 8" descr="http://www.tevaitalia.it/it/image/as-diazepam-ratiopharm-italia-5-mg-ml-gocce-20-ml-3d-sx.w-320_h-320.png"/>
          <p:cNvPicPr/>
          <p:nvPr/>
        </p:nvPicPr>
        <p:blipFill>
          <a:blip r:embed="rId3" cstate="print"/>
          <a:stretch/>
        </p:blipFill>
        <p:spPr>
          <a:xfrm>
            <a:off x="7740720" y="404640"/>
            <a:ext cx="842760" cy="1751040"/>
          </a:xfrm>
          <a:prstGeom prst="rect">
            <a:avLst/>
          </a:prstGeom>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250920" y="2133720"/>
            <a:ext cx="8294760" cy="4362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b="1">
                <a:solidFill>
                  <a:srgbClr val="161645"/>
                </a:solidFill>
                <a:latin typeface="Calibri"/>
                <a:ea typeface="Calibri"/>
              </a:rPr>
              <a:t>Sistema Nervoso Centrale </a:t>
            </a:r>
            <a:endParaRPr/>
          </a:p>
          <a:p>
            <a:pPr algn="just">
              <a:lnSpc>
                <a:spcPct val="100000"/>
              </a:lnSpc>
            </a:pPr>
            <a:r>
              <a:rPr lang="it-IT" sz="2000">
                <a:solidFill>
                  <a:srgbClr val="161645"/>
                </a:solidFill>
                <a:latin typeface="Calibri"/>
                <a:ea typeface="Calibri"/>
              </a:rPr>
              <a:t>Ansiolitico, sedativo, ipnotico, amnesico, anticonvulsivate, miorilassante (EEG: B</a:t>
            </a:r>
            <a:r>
              <a:rPr lang="it-IT" sz="2000">
                <a:solidFill>
                  <a:srgbClr val="161645"/>
                </a:solidFill>
                <a:latin typeface="Symbol"/>
                <a:ea typeface="Symbol"/>
              </a:rPr>
              <a:t></a:t>
            </a:r>
            <a:r>
              <a:rPr lang="it-IT" sz="2000">
                <a:solidFill>
                  <a:srgbClr val="161645"/>
                </a:solidFill>
                <a:latin typeface="Calibri"/>
                <a:ea typeface="Calibri"/>
              </a:rPr>
              <a:t>, A</a:t>
            </a:r>
            <a:r>
              <a:rPr lang="it-IT" sz="2000">
                <a:solidFill>
                  <a:srgbClr val="161645"/>
                </a:solidFill>
                <a:latin typeface="Symbol"/>
                <a:ea typeface="Symbol"/>
              </a:rPr>
              <a:t></a:t>
            </a:r>
            <a:r>
              <a:rPr lang="it-IT" sz="2000">
                <a:solidFill>
                  <a:srgbClr val="161645"/>
                </a:solidFill>
                <a:latin typeface="Calibri"/>
                <a:ea typeface="Calibri"/>
              </a:rPr>
              <a:t>)</a:t>
            </a:r>
            <a:endParaRPr/>
          </a:p>
          <a:p>
            <a:pPr algn="just">
              <a:lnSpc>
                <a:spcPct val="100000"/>
              </a:lnSpc>
            </a:pPr>
            <a:endParaRPr/>
          </a:p>
          <a:p>
            <a:pPr algn="just">
              <a:lnSpc>
                <a:spcPct val="100000"/>
              </a:lnSpc>
            </a:pPr>
            <a:r>
              <a:rPr lang="it-IT" sz="2000" b="1">
                <a:solidFill>
                  <a:srgbClr val="161645"/>
                </a:solidFill>
                <a:latin typeface="Calibri"/>
                <a:ea typeface="Calibri"/>
              </a:rPr>
              <a:t>Sistema Cardiocircolatorio</a:t>
            </a:r>
            <a:endParaRPr/>
          </a:p>
          <a:p>
            <a:pPr algn="just">
              <a:lnSpc>
                <a:spcPct val="100000"/>
              </a:lnSpc>
            </a:pPr>
            <a:r>
              <a:rPr lang="it-IT" sz="2000">
                <a:solidFill>
                  <a:srgbClr val="161645"/>
                </a:solidFill>
                <a:latin typeface="Calibri"/>
                <a:ea typeface="Calibri"/>
              </a:rPr>
              <a:t>RPT ridotte, GC ridotta, PA ridotta. FC normale. </a:t>
            </a:r>
            <a:endParaRPr/>
          </a:p>
          <a:p>
            <a:pPr algn="just">
              <a:lnSpc>
                <a:spcPct val="100000"/>
              </a:lnSpc>
            </a:pPr>
            <a:endParaRPr/>
          </a:p>
          <a:p>
            <a:pPr algn="just">
              <a:lnSpc>
                <a:spcPct val="100000"/>
              </a:lnSpc>
            </a:pPr>
            <a:r>
              <a:rPr lang="it-IT" sz="2000" b="1">
                <a:solidFill>
                  <a:srgbClr val="161645"/>
                </a:solidFill>
                <a:latin typeface="Calibri"/>
                <a:ea typeface="Calibri"/>
              </a:rPr>
              <a:t>Sistema Respiratorio </a:t>
            </a:r>
            <a:endParaRPr/>
          </a:p>
          <a:p>
            <a:pPr algn="just">
              <a:lnSpc>
                <a:spcPct val="100000"/>
              </a:lnSpc>
            </a:pPr>
            <a:r>
              <a:rPr lang="it-IT" sz="2000">
                <a:solidFill>
                  <a:srgbClr val="161645"/>
                </a:solidFill>
                <a:latin typeface="Calibri"/>
                <a:ea typeface="Calibri"/>
              </a:rPr>
              <a:t>Minimo effetto depressivo. </a:t>
            </a:r>
            <a:endParaRPr/>
          </a:p>
          <a:p>
            <a:pPr algn="just">
              <a:lnSpc>
                <a:spcPct val="100000"/>
              </a:lnSpc>
            </a:pPr>
            <a:r>
              <a:rPr lang="it-IT" sz="2000">
                <a:solidFill>
                  <a:srgbClr val="161645"/>
                </a:solidFill>
                <a:latin typeface="Calibri"/>
                <a:ea typeface="Calibri"/>
              </a:rPr>
              <a:t>TV ridotto, FR ridotta, V/min ridotto. Apnea</a:t>
            </a:r>
            <a:r>
              <a:rPr lang="it-IT" sz="2000" baseline="-8000">
                <a:solidFill>
                  <a:srgbClr val="161645"/>
                </a:solidFill>
                <a:latin typeface="Calibri"/>
                <a:ea typeface="Calibri"/>
              </a:rPr>
              <a:t> </a:t>
            </a:r>
            <a:endParaRPr/>
          </a:p>
          <a:p>
            <a:pPr algn="just">
              <a:lnSpc>
                <a:spcPct val="100000"/>
              </a:lnSpc>
            </a:pPr>
            <a:endParaRPr/>
          </a:p>
          <a:p>
            <a:pPr>
              <a:lnSpc>
                <a:spcPct val="100000"/>
              </a:lnSpc>
            </a:pPr>
            <a:r>
              <a:rPr lang="it-IT" sz="2000" b="1">
                <a:solidFill>
                  <a:srgbClr val="161645"/>
                </a:solidFill>
                <a:latin typeface="Calibri"/>
                <a:ea typeface="Calibri"/>
              </a:rPr>
              <a:t>Sistema muscolare</a:t>
            </a:r>
            <a:endParaRPr/>
          </a:p>
          <a:p>
            <a:pPr>
              <a:lnSpc>
                <a:spcPct val="100000"/>
              </a:lnSpc>
            </a:pPr>
            <a:r>
              <a:rPr lang="it-IT" sz="2000">
                <a:solidFill>
                  <a:srgbClr val="161645"/>
                </a:solidFill>
                <a:latin typeface="Calibri"/>
                <a:ea typeface="Calibri"/>
              </a:rPr>
              <a:t>Effetto rilassante per azione su neuroni internunciali</a:t>
            </a:r>
            <a:endParaRPr/>
          </a:p>
          <a:p>
            <a:pPr>
              <a:lnSpc>
                <a:spcPct val="100000"/>
              </a:lnSpc>
            </a:pPr>
            <a:endParaRPr/>
          </a:p>
        </p:txBody>
      </p:sp>
      <p:sp>
        <p:nvSpPr>
          <p:cNvPr id="538" name="CustomShape 2"/>
          <p:cNvSpPr/>
          <p:nvPr/>
        </p:nvSpPr>
        <p:spPr>
          <a:xfrm>
            <a:off x="324000" y="333360"/>
            <a:ext cx="518148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MIDAZOLAM  </a:t>
            </a:r>
            <a:r>
              <a:rPr lang="it-IT" sz="2400" b="1">
                <a:solidFill>
                  <a:srgbClr val="161645"/>
                </a:solidFill>
                <a:latin typeface="Calibri"/>
                <a:ea typeface="Calibri"/>
              </a:rPr>
              <a:t>(Dormicur ®)</a:t>
            </a:r>
            <a:endParaRPr/>
          </a:p>
        </p:txBody>
      </p:sp>
      <p:pic>
        <p:nvPicPr>
          <p:cNvPr id="539" name="Picture 5" descr="https://encrypted-tbn1.gstatic.com/images?q=tbn:ANd9GcQQJkPZUXQ75ZDXhCcRnXtLJ8os10tdG6AhNxfi_eUKJufFpjWK"/>
          <p:cNvPicPr/>
          <p:nvPr/>
        </p:nvPicPr>
        <p:blipFill>
          <a:blip r:embed="rId2" cstate="print"/>
          <a:stretch/>
        </p:blipFill>
        <p:spPr>
          <a:xfrm>
            <a:off x="3564000" y="836640"/>
            <a:ext cx="1852560" cy="1268280"/>
          </a:xfrm>
          <a:prstGeom prst="rect">
            <a:avLst/>
          </a:prstGeom>
          <a:ln>
            <a:noFill/>
          </a:ln>
        </p:spPr>
      </p:pic>
      <p:pic>
        <p:nvPicPr>
          <p:cNvPr id="540" name="Picture 7" descr="http://salute33.com/wp-content/uploads/2012/10/midazolam.jpg"/>
          <p:cNvPicPr/>
          <p:nvPr/>
        </p:nvPicPr>
        <p:blipFill>
          <a:blip r:embed="rId3" cstate="print"/>
          <a:stretch/>
        </p:blipFill>
        <p:spPr>
          <a:xfrm>
            <a:off x="5508720" y="333360"/>
            <a:ext cx="3311280" cy="142416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2" descr="http://www.freud-sigmund.com/wp-content/uploads/2011/08/Symptoms-of-anxiety-disorders-scheme.png"/>
          <p:cNvPicPr/>
          <p:nvPr/>
        </p:nvPicPr>
        <p:blipFill>
          <a:blip r:embed="rId2" cstate="print"/>
          <a:stretch/>
        </p:blipFill>
        <p:spPr>
          <a:xfrm>
            <a:off x="106200" y="981000"/>
            <a:ext cx="9002880" cy="5751720"/>
          </a:xfrm>
          <a:prstGeom prst="rect">
            <a:avLst/>
          </a:prstGeom>
          <a:ln>
            <a:noFill/>
          </a:ln>
        </p:spPr>
      </p:pic>
      <p:sp>
        <p:nvSpPr>
          <p:cNvPr id="92" name="CustomShape 1"/>
          <p:cNvSpPr/>
          <p:nvPr/>
        </p:nvSpPr>
        <p:spPr>
          <a:xfrm>
            <a:off x="755640" y="71280"/>
            <a:ext cx="7772400" cy="836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800" b="1">
                <a:solidFill>
                  <a:srgbClr val="161645"/>
                </a:solidFill>
                <a:latin typeface="Calibri"/>
                <a:ea typeface="Calibri"/>
              </a:rPr>
              <a:t>SINTOMATOLOGIA DEI DISTURBI D’ANSIA</a:t>
            </a:r>
            <a:endParaRPr/>
          </a:p>
        </p:txBody>
      </p:sp>
      <p:sp>
        <p:nvSpPr>
          <p:cNvPr id="93" name="Line 2"/>
          <p:cNvSpPr/>
          <p:nvPr/>
        </p:nvSpPr>
        <p:spPr>
          <a:xfrm>
            <a:off x="324000" y="836640"/>
            <a:ext cx="8351640" cy="0"/>
          </a:xfrm>
          <a:prstGeom prst="line">
            <a:avLst/>
          </a:prstGeom>
          <a:ln w="31680">
            <a:solidFill>
              <a:srgbClr val="161645"/>
            </a:solidFill>
            <a:miter/>
          </a:ln>
        </p:spPr>
      </p:sp>
      <p:sp>
        <p:nvSpPr>
          <p:cNvPr id="94" name="CustomShape 3"/>
          <p:cNvSpPr/>
          <p:nvPr/>
        </p:nvSpPr>
        <p:spPr>
          <a:xfrm>
            <a:off x="3203640" y="3213000"/>
            <a:ext cx="2663640" cy="1224000"/>
          </a:xfrm>
          <a:prstGeom prst="ellipse">
            <a:avLst/>
          </a:prstGeom>
          <a:gradFill>
            <a:gsLst>
              <a:gs pos="0">
                <a:srgbClr val="BBE0E3"/>
              </a:gs>
              <a:gs pos="100000">
                <a:srgbClr val="B8E3E6"/>
              </a:gs>
            </a:gsLst>
            <a:lin ang="5400000"/>
          </a:gra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161645"/>
                </a:solidFill>
                <a:latin typeface="Calibri"/>
              </a:rPr>
              <a:t>Sintomi dei disturbi d’ansia</a:t>
            </a:r>
            <a:endParaRPr/>
          </a:p>
        </p:txBody>
      </p:sp>
      <p:sp>
        <p:nvSpPr>
          <p:cNvPr id="95" name="CustomShape 4"/>
          <p:cNvSpPr/>
          <p:nvPr/>
        </p:nvSpPr>
        <p:spPr>
          <a:xfrm>
            <a:off x="1547640" y="2349360"/>
            <a:ext cx="1224000" cy="719280"/>
          </a:xfrm>
          <a:prstGeom prst="roundRect">
            <a:avLst>
              <a:gd name="adj" fmla="val 3600"/>
            </a:avLst>
          </a:prstGeom>
          <a:solidFill>
            <a:srgbClr val="0070C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FFFFFF"/>
                </a:solidFill>
                <a:latin typeface="Calibri"/>
              </a:rPr>
              <a:t>Disturbi di panico</a:t>
            </a:r>
            <a:endParaRPr/>
          </a:p>
        </p:txBody>
      </p:sp>
      <p:sp>
        <p:nvSpPr>
          <p:cNvPr id="96" name="CustomShape 5"/>
          <p:cNvSpPr/>
          <p:nvPr/>
        </p:nvSpPr>
        <p:spPr>
          <a:xfrm>
            <a:off x="3851280" y="1844640"/>
            <a:ext cx="1441440" cy="720720"/>
          </a:xfrm>
          <a:prstGeom prst="roundRect">
            <a:avLst>
              <a:gd name="adj" fmla="val 3600"/>
            </a:avLst>
          </a:prstGeom>
          <a:solidFill>
            <a:srgbClr val="74B23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FFFFFF"/>
                </a:solidFill>
                <a:latin typeface="Calibri"/>
              </a:rPr>
              <a:t>Fobia semplice</a:t>
            </a:r>
            <a:endParaRPr/>
          </a:p>
        </p:txBody>
      </p:sp>
      <p:sp>
        <p:nvSpPr>
          <p:cNvPr id="97" name="CustomShape 6"/>
          <p:cNvSpPr/>
          <p:nvPr/>
        </p:nvSpPr>
        <p:spPr>
          <a:xfrm>
            <a:off x="3780000" y="5041800"/>
            <a:ext cx="1584000" cy="576360"/>
          </a:xfrm>
          <a:prstGeom prst="roundRect">
            <a:avLst>
              <a:gd name="adj" fmla="val 3600"/>
            </a:avLst>
          </a:prstGeom>
          <a:solidFill>
            <a:srgbClr val="DAA60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a:solidFill>
                  <a:srgbClr val="FFFFFF"/>
                </a:solidFill>
                <a:latin typeface="Calibri"/>
              </a:rPr>
              <a:t>Fobia sociale</a:t>
            </a:r>
            <a:endParaRPr/>
          </a:p>
        </p:txBody>
      </p:sp>
      <p:sp>
        <p:nvSpPr>
          <p:cNvPr id="98" name="CustomShape 7"/>
          <p:cNvSpPr/>
          <p:nvPr/>
        </p:nvSpPr>
        <p:spPr>
          <a:xfrm>
            <a:off x="6372360" y="2378160"/>
            <a:ext cx="1800000" cy="718920"/>
          </a:xfrm>
          <a:prstGeom prst="roundRect">
            <a:avLst>
              <a:gd name="adj" fmla="val 3600"/>
            </a:avLst>
          </a:prstGeom>
          <a:solidFill>
            <a:srgbClr val="C0000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1600">
                <a:solidFill>
                  <a:srgbClr val="FFFFFF"/>
                </a:solidFill>
                <a:latin typeface="Calibri"/>
              </a:rPr>
              <a:t>Disordini </a:t>
            </a:r>
            <a:endParaRPr/>
          </a:p>
          <a:p>
            <a:pPr algn="ctr">
              <a:lnSpc>
                <a:spcPct val="100000"/>
              </a:lnSpc>
            </a:pPr>
            <a:r>
              <a:rPr lang="it-IT" sz="1600">
                <a:solidFill>
                  <a:srgbClr val="FFFFFF"/>
                </a:solidFill>
                <a:latin typeface="Calibri"/>
              </a:rPr>
              <a:t>ossessivi-comulsivi</a:t>
            </a:r>
            <a:endParaRPr/>
          </a:p>
        </p:txBody>
      </p:sp>
      <p:sp>
        <p:nvSpPr>
          <p:cNvPr id="99" name="CustomShape 8"/>
          <p:cNvSpPr/>
          <p:nvPr/>
        </p:nvSpPr>
        <p:spPr>
          <a:xfrm>
            <a:off x="6516720" y="4211640"/>
            <a:ext cx="1584360" cy="730080"/>
          </a:xfrm>
          <a:prstGeom prst="roundRect">
            <a:avLst>
              <a:gd name="adj" fmla="val 3600"/>
            </a:avLst>
          </a:prstGeom>
          <a:solidFill>
            <a:srgbClr val="7030A0"/>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1600">
                <a:solidFill>
                  <a:srgbClr val="FFFFFF"/>
                </a:solidFill>
                <a:latin typeface="Calibri"/>
              </a:rPr>
              <a:t>Stress post-traumatico</a:t>
            </a:r>
            <a:endParaRPr/>
          </a:p>
        </p:txBody>
      </p:sp>
      <p:sp>
        <p:nvSpPr>
          <p:cNvPr id="100" name="CustomShape 9"/>
          <p:cNvSpPr/>
          <p:nvPr/>
        </p:nvSpPr>
        <p:spPr>
          <a:xfrm>
            <a:off x="1042920" y="4221000"/>
            <a:ext cx="1800360" cy="730440"/>
          </a:xfrm>
          <a:prstGeom prst="roundRect">
            <a:avLst>
              <a:gd name="adj" fmla="val 3600"/>
            </a:avLst>
          </a:prstGeom>
          <a:solidFill>
            <a:srgbClr val="C40041"/>
          </a:solidFill>
          <a:ln w="25560">
            <a:solidFill>
              <a:srgbClr val="89A4A7"/>
            </a:solidFill>
            <a:miter/>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1600">
                <a:solidFill>
                  <a:srgbClr val="FFFFFF"/>
                </a:solidFill>
                <a:latin typeface="Calibri"/>
              </a:rPr>
              <a:t>Disturbi misti ansia-depressione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 name="Table 1"/>
          <p:cNvGraphicFramePr/>
          <p:nvPr/>
        </p:nvGraphicFramePr>
        <p:xfrm>
          <a:off x="684360" y="1052640"/>
          <a:ext cx="7416720" cy="5395920"/>
        </p:xfrm>
        <a:graphic>
          <a:graphicData uri="http://schemas.openxmlformats.org/drawingml/2006/table">
            <a:tbl>
              <a:tblPr/>
              <a:tblGrid>
                <a:gridCol w="1946160"/>
                <a:gridCol w="2409840"/>
                <a:gridCol w="3060720"/>
              </a:tblGrid>
              <a:tr h="571320">
                <a:tc>
                  <a:txBody>
                    <a:bodyPr/>
                    <a:lstStyle/>
                    <a:p>
                      <a:endParaRPr lang="it-IT"/>
                    </a:p>
                  </a:txBody>
                  <a:tcPr/>
                </a:tc>
                <a:tc>
                  <a:txBody>
                    <a:bodyPr/>
                    <a:lstStyle/>
                    <a:p>
                      <a:pPr algn="ctr">
                        <a:lnSpc>
                          <a:spcPct val="100000"/>
                        </a:lnSpc>
                      </a:pPr>
                      <a:r>
                        <a:rPr lang="it-IT" b="1">
                          <a:solidFill>
                            <a:srgbClr val="161645"/>
                          </a:solidFill>
                          <a:latin typeface="Calibri"/>
                          <a:ea typeface="Calibri"/>
                        </a:rPr>
                        <a:t>DIAZEPAM</a:t>
                      </a:r>
                      <a:endParaRPr/>
                    </a:p>
                  </a:txBody>
                  <a:tcPr/>
                </a:tc>
                <a:tc>
                  <a:txBody>
                    <a:bodyPr/>
                    <a:lstStyle/>
                    <a:p>
                      <a:pPr algn="ctr">
                        <a:lnSpc>
                          <a:spcPct val="100000"/>
                        </a:lnSpc>
                      </a:pPr>
                      <a:r>
                        <a:rPr lang="it-IT" b="1">
                          <a:solidFill>
                            <a:srgbClr val="161645"/>
                          </a:solidFill>
                          <a:latin typeface="Calibri"/>
                          <a:ea typeface="Calibri"/>
                        </a:rPr>
                        <a:t>MIDAZOLAM</a:t>
                      </a:r>
                      <a:endParaRPr/>
                    </a:p>
                  </a:txBody>
                  <a:tcPr/>
                </a:tc>
              </a:tr>
              <a:tr h="335160">
                <a:tc>
                  <a:txBody>
                    <a:bodyPr/>
                    <a:lstStyle/>
                    <a:p>
                      <a:pPr algn="ctr">
                        <a:lnSpc>
                          <a:spcPct val="100000"/>
                        </a:lnSpc>
                      </a:pPr>
                      <a:r>
                        <a:rPr lang="it-IT" sz="1600">
                          <a:solidFill>
                            <a:srgbClr val="161645"/>
                          </a:solidFill>
                          <a:latin typeface="Calibri"/>
                          <a:ea typeface="Calibri"/>
                        </a:rPr>
                        <a:t>DOSE MG/KG</a:t>
                      </a:r>
                      <a:endParaRPr/>
                    </a:p>
                  </a:txBody>
                  <a:tcPr/>
                </a:tc>
                <a:tc>
                  <a:txBody>
                    <a:bodyPr/>
                    <a:lstStyle/>
                    <a:p>
                      <a:pPr algn="ctr">
                        <a:lnSpc>
                          <a:spcPct val="100000"/>
                        </a:lnSpc>
                      </a:pPr>
                      <a:r>
                        <a:rPr lang="it-IT" sz="1600">
                          <a:solidFill>
                            <a:srgbClr val="161645"/>
                          </a:solidFill>
                          <a:latin typeface="Calibri"/>
                          <a:ea typeface="Calibri"/>
                        </a:rPr>
                        <a:t>0.30-0.50</a:t>
                      </a:r>
                      <a:endParaRPr/>
                    </a:p>
                  </a:txBody>
                  <a:tcPr/>
                </a:tc>
                <a:tc>
                  <a:txBody>
                    <a:bodyPr/>
                    <a:lstStyle/>
                    <a:p>
                      <a:pPr algn="ctr">
                        <a:lnSpc>
                          <a:spcPct val="100000"/>
                        </a:lnSpc>
                      </a:pPr>
                      <a:r>
                        <a:rPr lang="it-IT" sz="1600">
                          <a:solidFill>
                            <a:srgbClr val="161645"/>
                          </a:solidFill>
                          <a:latin typeface="Calibri"/>
                          <a:ea typeface="Calibri"/>
                        </a:rPr>
                        <a:t>0.15-0.30</a:t>
                      </a:r>
                      <a:endParaRPr/>
                    </a:p>
                  </a:txBody>
                  <a:tcPr/>
                </a:tc>
              </a:tr>
              <a:tr h="352440">
                <a:tc>
                  <a:txBody>
                    <a:bodyPr/>
                    <a:lstStyle/>
                    <a:p>
                      <a:pPr algn="ctr">
                        <a:lnSpc>
                          <a:spcPct val="100000"/>
                        </a:lnSpc>
                      </a:pPr>
                      <a:r>
                        <a:rPr lang="it-IT" sz="1600">
                          <a:solidFill>
                            <a:srgbClr val="161645"/>
                          </a:solidFill>
                          <a:latin typeface="Calibri"/>
                          <a:ea typeface="Calibri"/>
                        </a:rPr>
                        <a:t>SOLUBILITÀ</a:t>
                      </a:r>
                      <a:endParaRPr/>
                    </a:p>
                  </a:txBody>
                  <a:tcPr/>
                </a:tc>
                <a:tc>
                  <a:txBody>
                    <a:bodyPr/>
                    <a:lstStyle/>
                    <a:p>
                      <a:pPr algn="ctr">
                        <a:lnSpc>
                          <a:spcPct val="100000"/>
                        </a:lnSpc>
                      </a:pPr>
                      <a:r>
                        <a:rPr lang="it-IT" sz="1600">
                          <a:solidFill>
                            <a:srgbClr val="161645"/>
                          </a:solidFill>
                          <a:latin typeface="Calibri"/>
                          <a:ea typeface="Calibri"/>
                        </a:rPr>
                        <a:t>Insolubile in acqua</a:t>
                      </a:r>
                      <a:endParaRPr/>
                    </a:p>
                  </a:txBody>
                  <a:tcPr/>
                </a:tc>
                <a:tc>
                  <a:txBody>
                    <a:bodyPr/>
                    <a:lstStyle/>
                    <a:p>
                      <a:pPr algn="ctr">
                        <a:lnSpc>
                          <a:spcPct val="100000"/>
                        </a:lnSpc>
                      </a:pPr>
                      <a:r>
                        <a:rPr lang="it-IT" sz="1600">
                          <a:solidFill>
                            <a:srgbClr val="161645"/>
                          </a:solidFill>
                          <a:latin typeface="Calibri"/>
                          <a:ea typeface="Calibri"/>
                        </a:rPr>
                        <a:t>Solubile in acqua</a:t>
                      </a:r>
                      <a:endParaRPr/>
                    </a:p>
                  </a:txBody>
                  <a:tcPr/>
                </a:tc>
              </a:tr>
              <a:tr h="579240">
                <a:tc>
                  <a:txBody>
                    <a:bodyPr/>
                    <a:lstStyle/>
                    <a:p>
                      <a:pPr algn="ctr">
                        <a:lnSpc>
                          <a:spcPct val="100000"/>
                        </a:lnSpc>
                      </a:pPr>
                      <a:r>
                        <a:rPr lang="it-IT" sz="1600">
                          <a:solidFill>
                            <a:srgbClr val="161645"/>
                          </a:solidFill>
                          <a:latin typeface="Calibri"/>
                          <a:ea typeface="Calibri"/>
                        </a:rPr>
                        <a:t>SOLVENTE  PER EV</a:t>
                      </a:r>
                      <a:endParaRPr/>
                    </a:p>
                  </a:txBody>
                  <a:tcPr/>
                </a:tc>
                <a:tc>
                  <a:txBody>
                    <a:bodyPr/>
                    <a:lstStyle/>
                    <a:p>
                      <a:pPr algn="ctr">
                        <a:lnSpc>
                          <a:spcPct val="100000"/>
                        </a:lnSpc>
                      </a:pPr>
                      <a:r>
                        <a:rPr lang="it-IT" sz="1600">
                          <a:solidFill>
                            <a:srgbClr val="161645"/>
                          </a:solidFill>
                          <a:latin typeface="Calibri"/>
                          <a:ea typeface="Calibri"/>
                        </a:rPr>
                        <a:t>Emulsione. Solvente organico</a:t>
                      </a:r>
                      <a:endParaRPr/>
                    </a:p>
                  </a:txBody>
                  <a:tcPr/>
                </a:tc>
                <a:tc>
                  <a:txBody>
                    <a:bodyPr/>
                    <a:lstStyle/>
                    <a:p>
                      <a:pPr algn="ctr">
                        <a:lnSpc>
                          <a:spcPct val="100000"/>
                        </a:lnSpc>
                      </a:pPr>
                      <a:r>
                        <a:rPr lang="it-IT" sz="1600">
                          <a:solidFill>
                            <a:srgbClr val="161645"/>
                          </a:solidFill>
                          <a:latin typeface="Calibri"/>
                          <a:ea typeface="Calibri"/>
                        </a:rPr>
                        <a:t>Soluzione acquosa</a:t>
                      </a:r>
                      <a:endParaRPr/>
                    </a:p>
                  </a:txBody>
                  <a:tcPr/>
                </a:tc>
              </a:tr>
              <a:tr h="335160">
                <a:tc>
                  <a:txBody>
                    <a:bodyPr/>
                    <a:lstStyle/>
                    <a:p>
                      <a:pPr algn="ctr">
                        <a:lnSpc>
                          <a:spcPct val="100000"/>
                        </a:lnSpc>
                      </a:pPr>
                      <a:r>
                        <a:rPr lang="it-IT" sz="1600">
                          <a:solidFill>
                            <a:srgbClr val="161645"/>
                          </a:solidFill>
                          <a:latin typeface="Calibri"/>
                          <a:ea typeface="Calibri"/>
                        </a:rPr>
                        <a:t>PKA</a:t>
                      </a:r>
                      <a:endParaRPr/>
                    </a:p>
                  </a:txBody>
                  <a:tcPr/>
                </a:tc>
                <a:tc>
                  <a:txBody>
                    <a:bodyPr/>
                    <a:lstStyle/>
                    <a:p>
                      <a:pPr algn="ctr">
                        <a:lnSpc>
                          <a:spcPct val="100000"/>
                        </a:lnSpc>
                      </a:pPr>
                      <a:r>
                        <a:rPr lang="it-IT" sz="1600">
                          <a:solidFill>
                            <a:srgbClr val="161645"/>
                          </a:solidFill>
                          <a:latin typeface="Calibri"/>
                          <a:ea typeface="Calibri"/>
                        </a:rPr>
                        <a:t>3,4</a:t>
                      </a:r>
                      <a:endParaRPr/>
                    </a:p>
                  </a:txBody>
                  <a:tcPr/>
                </a:tc>
                <a:tc>
                  <a:txBody>
                    <a:bodyPr/>
                    <a:lstStyle/>
                    <a:p>
                      <a:pPr algn="ctr">
                        <a:lnSpc>
                          <a:spcPct val="100000"/>
                        </a:lnSpc>
                      </a:pPr>
                      <a:r>
                        <a:rPr lang="it-IT" sz="1600">
                          <a:solidFill>
                            <a:srgbClr val="161645"/>
                          </a:solidFill>
                          <a:latin typeface="Calibri"/>
                          <a:ea typeface="Calibri"/>
                        </a:rPr>
                        <a:t>6,2</a:t>
                      </a:r>
                      <a:endParaRPr/>
                    </a:p>
                  </a:txBody>
                  <a:tcPr/>
                </a:tc>
              </a:tr>
              <a:tr h="415800">
                <a:tc>
                  <a:txBody>
                    <a:bodyPr/>
                    <a:lstStyle/>
                    <a:p>
                      <a:pPr algn="ctr">
                        <a:lnSpc>
                          <a:spcPct val="100000"/>
                        </a:lnSpc>
                      </a:pPr>
                      <a:r>
                        <a:rPr lang="it-IT" sz="1600">
                          <a:solidFill>
                            <a:srgbClr val="161645"/>
                          </a:solidFill>
                          <a:latin typeface="Calibri"/>
                          <a:ea typeface="Calibri"/>
                        </a:rPr>
                        <a:t>LEGAME PROTEICO</a:t>
                      </a:r>
                      <a:endParaRPr/>
                    </a:p>
                  </a:txBody>
                  <a:tcPr/>
                </a:tc>
                <a:tc>
                  <a:txBody>
                    <a:bodyPr/>
                    <a:lstStyle/>
                    <a:p>
                      <a:pPr algn="ctr">
                        <a:lnSpc>
                          <a:spcPct val="100000"/>
                        </a:lnSpc>
                      </a:pPr>
                      <a:r>
                        <a:rPr lang="it-IT" sz="1600">
                          <a:solidFill>
                            <a:srgbClr val="161645"/>
                          </a:solidFill>
                          <a:latin typeface="Calibri"/>
                          <a:ea typeface="Calibri"/>
                        </a:rPr>
                        <a:t>97-99</a:t>
                      </a:r>
                      <a:endParaRPr/>
                    </a:p>
                  </a:txBody>
                  <a:tcPr/>
                </a:tc>
                <a:tc>
                  <a:txBody>
                    <a:bodyPr/>
                    <a:lstStyle/>
                    <a:p>
                      <a:pPr algn="ctr">
                        <a:lnSpc>
                          <a:spcPct val="100000"/>
                        </a:lnSpc>
                      </a:pPr>
                      <a:r>
                        <a:rPr lang="it-IT" sz="1600">
                          <a:solidFill>
                            <a:srgbClr val="161645"/>
                          </a:solidFill>
                          <a:latin typeface="Calibri"/>
                          <a:ea typeface="Calibri"/>
                        </a:rPr>
                        <a:t>94-98</a:t>
                      </a:r>
                      <a:endParaRPr/>
                    </a:p>
                  </a:txBody>
                  <a:tcPr/>
                </a:tc>
              </a:tr>
              <a:tr h="822240">
                <a:tc>
                  <a:txBody>
                    <a:bodyPr/>
                    <a:lstStyle/>
                    <a:p>
                      <a:pPr algn="ctr">
                        <a:lnSpc>
                          <a:spcPct val="100000"/>
                        </a:lnSpc>
                      </a:pPr>
                      <a:r>
                        <a:rPr lang="it-IT" sz="1600">
                          <a:solidFill>
                            <a:srgbClr val="161645"/>
                          </a:solidFill>
                          <a:latin typeface="Calibri"/>
                          <a:ea typeface="Calibri"/>
                        </a:rPr>
                        <a:t>VOLUME DI DISTRIBUZIONE (L/KG)</a:t>
                      </a:r>
                      <a:endParaRPr/>
                    </a:p>
                  </a:txBody>
                  <a:tcPr/>
                </a:tc>
                <a:tc>
                  <a:txBody>
                    <a:bodyPr/>
                    <a:lstStyle/>
                    <a:p>
                      <a:pPr algn="ctr">
                        <a:lnSpc>
                          <a:spcPct val="100000"/>
                        </a:lnSpc>
                      </a:pPr>
                      <a:r>
                        <a:rPr lang="it-IT" sz="1600">
                          <a:solidFill>
                            <a:srgbClr val="161645"/>
                          </a:solidFill>
                          <a:latin typeface="Calibri"/>
                          <a:ea typeface="Calibri"/>
                        </a:rPr>
                        <a:t>0.7-1.6</a:t>
                      </a:r>
                      <a:endParaRPr/>
                    </a:p>
                  </a:txBody>
                  <a:tcPr/>
                </a:tc>
                <a:tc>
                  <a:txBody>
                    <a:bodyPr/>
                    <a:lstStyle/>
                    <a:p>
                      <a:pPr algn="ctr">
                        <a:lnSpc>
                          <a:spcPct val="100000"/>
                        </a:lnSpc>
                      </a:pPr>
                      <a:r>
                        <a:rPr lang="it-IT" sz="1600">
                          <a:solidFill>
                            <a:srgbClr val="161645"/>
                          </a:solidFill>
                          <a:latin typeface="Calibri"/>
                          <a:ea typeface="Calibri"/>
                        </a:rPr>
                        <a:t>0.8-1.6</a:t>
                      </a:r>
                      <a:endParaRPr/>
                    </a:p>
                  </a:txBody>
                  <a:tcPr/>
                </a:tc>
              </a:tr>
              <a:tr h="336600">
                <a:tc>
                  <a:txBody>
                    <a:bodyPr/>
                    <a:lstStyle/>
                    <a:p>
                      <a:pPr algn="ctr">
                        <a:lnSpc>
                          <a:spcPct val="100000"/>
                        </a:lnSpc>
                      </a:pPr>
                      <a:r>
                        <a:rPr lang="it-IT" sz="1600" b="1">
                          <a:solidFill>
                            <a:srgbClr val="161645"/>
                          </a:solidFill>
                          <a:latin typeface="Calibri"/>
                          <a:ea typeface="Calibri"/>
                        </a:rPr>
                        <a:t>EMIVITA (H)</a:t>
                      </a:r>
                      <a:endParaRPr/>
                    </a:p>
                  </a:txBody>
                  <a:tcPr/>
                </a:tc>
                <a:tc>
                  <a:txBody>
                    <a:bodyPr/>
                    <a:lstStyle/>
                    <a:p>
                      <a:pPr algn="ctr">
                        <a:lnSpc>
                          <a:spcPct val="100000"/>
                        </a:lnSpc>
                      </a:pPr>
                      <a:r>
                        <a:rPr lang="it-IT" sz="1600" b="1">
                          <a:solidFill>
                            <a:srgbClr val="161645"/>
                          </a:solidFill>
                          <a:latin typeface="Calibri"/>
                          <a:ea typeface="Calibri"/>
                        </a:rPr>
                        <a:t>20-70</a:t>
                      </a:r>
                      <a:endParaRPr/>
                    </a:p>
                  </a:txBody>
                  <a:tcPr/>
                </a:tc>
                <a:tc>
                  <a:txBody>
                    <a:bodyPr/>
                    <a:lstStyle/>
                    <a:p>
                      <a:pPr algn="ctr">
                        <a:lnSpc>
                          <a:spcPct val="100000"/>
                        </a:lnSpc>
                      </a:pPr>
                      <a:r>
                        <a:rPr lang="it-IT" sz="1600" b="1">
                          <a:solidFill>
                            <a:srgbClr val="161645"/>
                          </a:solidFill>
                          <a:latin typeface="Calibri"/>
                          <a:ea typeface="Calibri"/>
                        </a:rPr>
                        <a:t>1.5-5</a:t>
                      </a:r>
                      <a:endParaRPr/>
                    </a:p>
                  </a:txBody>
                  <a:tcPr/>
                </a:tc>
              </a:tr>
              <a:tr h="824040">
                <a:tc>
                  <a:txBody>
                    <a:bodyPr/>
                    <a:lstStyle/>
                    <a:p>
                      <a:pPr algn="ctr">
                        <a:lnSpc>
                          <a:spcPct val="100000"/>
                        </a:lnSpc>
                      </a:pPr>
                      <a:endParaRPr/>
                    </a:p>
                    <a:p>
                      <a:pPr algn="ctr">
                        <a:lnSpc>
                          <a:spcPct val="100000"/>
                        </a:lnSpc>
                      </a:pPr>
                      <a:r>
                        <a:rPr lang="it-IT" sz="1600">
                          <a:solidFill>
                            <a:srgbClr val="161645"/>
                          </a:solidFill>
                          <a:latin typeface="Calibri"/>
                          <a:ea typeface="Calibri"/>
                        </a:rPr>
                        <a:t>METABOLITI</a:t>
                      </a:r>
                      <a:endParaRPr/>
                    </a:p>
                  </a:txBody>
                  <a:tcPr/>
                </a:tc>
                <a:tc>
                  <a:txBody>
                    <a:bodyPr/>
                    <a:lstStyle/>
                    <a:p>
                      <a:pPr algn="ctr">
                        <a:lnSpc>
                          <a:spcPct val="100000"/>
                        </a:lnSpc>
                      </a:pPr>
                      <a:r>
                        <a:rPr lang="it-IT" sz="1600">
                          <a:solidFill>
                            <a:srgbClr val="161645"/>
                          </a:solidFill>
                          <a:latin typeface="Calibri"/>
                          <a:ea typeface="Calibri"/>
                        </a:rPr>
                        <a:t>Desmetildiazepam, oxazepam, temazepam </a:t>
                      </a:r>
                      <a:endParaRPr/>
                    </a:p>
                    <a:p>
                      <a:pPr algn="ctr">
                        <a:lnSpc>
                          <a:spcPct val="100000"/>
                        </a:lnSpc>
                      </a:pPr>
                      <a:r>
                        <a:rPr lang="it-IT" sz="1600">
                          <a:solidFill>
                            <a:srgbClr val="161645"/>
                          </a:solidFill>
                          <a:latin typeface="Calibri"/>
                          <a:ea typeface="Calibri"/>
                        </a:rPr>
                        <a:t>(attivi, a lunga emivita)</a:t>
                      </a:r>
                      <a:endParaRPr/>
                    </a:p>
                  </a:txBody>
                  <a:tcPr/>
                </a:tc>
                <a:tc>
                  <a:txBody>
                    <a:bodyPr/>
                    <a:lstStyle/>
                    <a:p>
                      <a:pPr algn="ctr">
                        <a:lnSpc>
                          <a:spcPct val="100000"/>
                        </a:lnSpc>
                      </a:pPr>
                      <a:r>
                        <a:rPr lang="it-IT" sz="1600">
                          <a:solidFill>
                            <a:srgbClr val="161645"/>
                          </a:solidFill>
                          <a:latin typeface="Calibri"/>
                          <a:ea typeface="Calibri"/>
                        </a:rPr>
                        <a:t>    </a:t>
                      </a:r>
                      <a:r>
                        <a:rPr lang="it-IT" sz="1600">
                          <a:solidFill>
                            <a:srgbClr val="161645"/>
                          </a:solidFill>
                          <a:latin typeface="Symbol"/>
                          <a:ea typeface="Symbol"/>
                        </a:rPr>
                        <a:t></a:t>
                      </a:r>
                      <a:r>
                        <a:rPr lang="it-IT" sz="1600">
                          <a:solidFill>
                            <a:srgbClr val="161645"/>
                          </a:solidFill>
                          <a:latin typeface="Calibri"/>
                          <a:ea typeface="Calibri"/>
                        </a:rPr>
                        <a:t>-idrossimidazolam</a:t>
                      </a:r>
                      <a:endParaRPr/>
                    </a:p>
                    <a:p>
                      <a:pPr algn="ctr">
                        <a:lnSpc>
                          <a:spcPct val="100000"/>
                        </a:lnSpc>
                      </a:pPr>
                      <a:r>
                        <a:rPr lang="it-IT" sz="1600">
                          <a:solidFill>
                            <a:srgbClr val="161645"/>
                          </a:solidFill>
                          <a:latin typeface="Calibri"/>
                          <a:ea typeface="Calibri"/>
                        </a:rPr>
                        <a:t>(attivo, rapidamente coniugato a forma inattiva)</a:t>
                      </a:r>
                      <a:endParaRPr/>
                    </a:p>
                  </a:txBody>
                  <a:tcPr/>
                </a:tc>
              </a:tr>
              <a:tr h="822240">
                <a:tc>
                  <a:txBody>
                    <a:bodyPr/>
                    <a:lstStyle/>
                    <a:p>
                      <a:pPr algn="ctr">
                        <a:lnSpc>
                          <a:spcPct val="100000"/>
                        </a:lnSpc>
                      </a:pPr>
                      <a:r>
                        <a:rPr lang="it-IT" sz="1600">
                          <a:solidFill>
                            <a:srgbClr val="161645"/>
                          </a:solidFill>
                          <a:latin typeface="Calibri"/>
                          <a:ea typeface="Calibri"/>
                        </a:rPr>
                        <a:t>SECONDO PICCO PLASMATICO</a:t>
                      </a:r>
                      <a:endParaRPr/>
                    </a:p>
                  </a:txBody>
                  <a:tcPr/>
                </a:tc>
                <a:tc>
                  <a:txBody>
                    <a:bodyPr/>
                    <a:lstStyle/>
                    <a:p>
                      <a:pPr algn="ctr">
                        <a:lnSpc>
                          <a:spcPct val="100000"/>
                        </a:lnSpc>
                      </a:pPr>
                      <a:r>
                        <a:rPr lang="it-IT" sz="1600">
                          <a:solidFill>
                            <a:srgbClr val="161645"/>
                          </a:solidFill>
                          <a:latin typeface="Calibri"/>
                          <a:ea typeface="Calibri"/>
                        </a:rPr>
                        <a:t>A 6-8 ore (ricircolo entero-epatico di significato clinico)</a:t>
                      </a:r>
                      <a:endParaRPr/>
                    </a:p>
                  </a:txBody>
                  <a:tcPr/>
                </a:tc>
                <a:tc>
                  <a:txBody>
                    <a:bodyPr/>
                    <a:lstStyle/>
                    <a:p>
                      <a:pPr algn="ctr">
                        <a:lnSpc>
                          <a:spcPct val="100000"/>
                        </a:lnSpc>
                      </a:pPr>
                      <a:r>
                        <a:rPr lang="it-IT" sz="1600">
                          <a:solidFill>
                            <a:srgbClr val="161645"/>
                          </a:solidFill>
                          <a:latin typeface="Calibri"/>
                          <a:ea typeface="Calibri"/>
                        </a:rPr>
                        <a:t>Molto lieve e non clinicamente significativo</a:t>
                      </a:r>
                      <a:endParaRPr/>
                    </a:p>
                  </a:txBody>
                  <a:tcPr/>
                </a:tc>
              </a:tr>
            </a:tbl>
          </a:graphicData>
        </a:graphic>
      </p:graphicFrame>
      <p:sp>
        <p:nvSpPr>
          <p:cNvPr id="543" name="CustomShape 2"/>
          <p:cNvSpPr/>
          <p:nvPr/>
        </p:nvSpPr>
        <p:spPr>
          <a:xfrm>
            <a:off x="324000" y="0"/>
            <a:ext cx="8315280" cy="69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it-IT" sz="2400" b="1">
                <a:solidFill>
                  <a:srgbClr val="161645"/>
                </a:solidFill>
                <a:latin typeface="Calibri"/>
                <a:ea typeface="Calibri"/>
              </a:rPr>
              <a:t>PRINCIPALI DIFFERENZE NEL PROFILO FARMACOCINETICO</a:t>
            </a:r>
            <a:endParaRPr/>
          </a:p>
        </p:txBody>
      </p:sp>
      <p:sp>
        <p:nvSpPr>
          <p:cNvPr id="544" name="Line 3"/>
          <p:cNvSpPr/>
          <p:nvPr/>
        </p:nvSpPr>
        <p:spPr>
          <a:xfrm>
            <a:off x="324000" y="765000"/>
            <a:ext cx="8353440" cy="0"/>
          </a:xfrm>
          <a:prstGeom prst="line">
            <a:avLst/>
          </a:prstGeom>
          <a:ln w="31680">
            <a:solidFill>
              <a:srgbClr val="224B50"/>
            </a:solidFill>
            <a:miter/>
          </a:ln>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extShape 1"/>
          <p:cNvSpPr txBox="1"/>
          <p:nvPr/>
        </p:nvSpPr>
        <p:spPr>
          <a:xfrm>
            <a:off x="900000" y="2349360"/>
            <a:ext cx="2376720" cy="503280"/>
          </a:xfrm>
          <a:prstGeom prst="rect">
            <a:avLst/>
          </a:prstGeom>
          <a:noFill/>
          <a:ln>
            <a:noFill/>
          </a:ln>
        </p:spPr>
        <p:txBody>
          <a:bodyPr anchor="ctr"/>
          <a:lstStyle/>
          <a:p>
            <a:pPr>
              <a:lnSpc>
                <a:spcPct val="100000"/>
              </a:lnSpc>
            </a:pPr>
            <a:r>
              <a:rPr lang="it-IT" sz="2000" u="sng">
                <a:solidFill>
                  <a:srgbClr val="FF6600"/>
                </a:solidFill>
                <a:latin typeface="Calibri"/>
                <a:ea typeface="Calibri"/>
              </a:rPr>
              <a:t>FARMACOCINETICA</a:t>
            </a:r>
            <a:endParaRPr/>
          </a:p>
        </p:txBody>
      </p:sp>
      <p:sp>
        <p:nvSpPr>
          <p:cNvPr id="547" name="TextShape 2"/>
          <p:cNvSpPr txBox="1"/>
          <p:nvPr/>
        </p:nvSpPr>
        <p:spPr>
          <a:xfrm>
            <a:off x="539280" y="2781360"/>
            <a:ext cx="7993080" cy="2519280"/>
          </a:xfrm>
          <a:prstGeom prst="rect">
            <a:avLst/>
          </a:prstGeom>
          <a:noFill/>
          <a:ln>
            <a:noFill/>
          </a:ln>
        </p:spPr>
        <p:txBody>
          <a:bodyPr/>
          <a:lstStyle/>
          <a:p>
            <a:pPr>
              <a:lnSpc>
                <a:spcPct val="100000"/>
              </a:lnSpc>
              <a:buFont typeface="Calibri"/>
              <a:buChar char="•"/>
            </a:pPr>
            <a:r>
              <a:rPr lang="it-IT">
                <a:solidFill>
                  <a:srgbClr val="161645"/>
                </a:solidFill>
                <a:latin typeface="Calibri"/>
                <a:ea typeface="Calibri"/>
              </a:rPr>
              <a:t>Disponibile solo per somministrazione ev</a:t>
            </a:r>
            <a:endParaRPr/>
          </a:p>
          <a:p>
            <a:pPr>
              <a:lnSpc>
                <a:spcPct val="100000"/>
              </a:lnSpc>
              <a:buFont typeface="Calibri"/>
              <a:buChar char="•"/>
            </a:pPr>
            <a:r>
              <a:rPr lang="it-IT">
                <a:solidFill>
                  <a:srgbClr val="161645"/>
                </a:solidFill>
                <a:latin typeface="Calibri"/>
                <a:ea typeface="Calibri"/>
              </a:rPr>
              <a:t>Distribuzione rapida (1-2 min)</a:t>
            </a:r>
            <a:endParaRPr/>
          </a:p>
          <a:p>
            <a:pPr>
              <a:lnSpc>
                <a:spcPct val="100000"/>
              </a:lnSpc>
              <a:buFont typeface="Calibri"/>
              <a:buChar char="•"/>
            </a:pPr>
            <a:r>
              <a:rPr lang="it-IT">
                <a:solidFill>
                  <a:srgbClr val="161645"/>
                </a:solidFill>
                <a:latin typeface="Calibri"/>
                <a:ea typeface="Calibri"/>
              </a:rPr>
              <a:t>Metabolizzato quasi interamente a livello epatico</a:t>
            </a:r>
            <a:endParaRPr/>
          </a:p>
          <a:p>
            <a:pPr>
              <a:lnSpc>
                <a:spcPct val="100000"/>
              </a:lnSpc>
              <a:buFont typeface="Calibri"/>
              <a:buChar char="•"/>
            </a:pPr>
            <a:r>
              <a:rPr lang="it-IT">
                <a:solidFill>
                  <a:srgbClr val="161645"/>
                </a:solidFill>
                <a:latin typeface="Calibri"/>
                <a:ea typeface="Calibri"/>
              </a:rPr>
              <a:t>Scarso legame alle proteine plasmatiche</a:t>
            </a:r>
            <a:endParaRPr/>
          </a:p>
          <a:p>
            <a:pPr>
              <a:lnSpc>
                <a:spcPct val="100000"/>
              </a:lnSpc>
              <a:buFont typeface="Calibri"/>
              <a:buChar char="•"/>
            </a:pPr>
            <a:r>
              <a:rPr lang="it-IT">
                <a:solidFill>
                  <a:srgbClr val="161645"/>
                </a:solidFill>
                <a:latin typeface="Calibri"/>
                <a:ea typeface="Calibri"/>
              </a:rPr>
              <a:t>Emivita di 1 circa (la più bassa tra le BZD usate nella pratica anestesiologica)</a:t>
            </a:r>
            <a:endParaRPr/>
          </a:p>
          <a:p>
            <a:pPr>
              <a:lnSpc>
                <a:spcPct val="100000"/>
              </a:lnSpc>
              <a:buFont typeface="Calibri"/>
              <a:buChar char="•"/>
            </a:pPr>
            <a:r>
              <a:rPr lang="it-IT">
                <a:solidFill>
                  <a:srgbClr val="161645"/>
                </a:solidFill>
                <a:latin typeface="Calibri"/>
                <a:ea typeface="Calibri"/>
              </a:rPr>
              <a:t>Effetti clinici di 60 min. (max 2 ore)</a:t>
            </a:r>
            <a:endParaRPr/>
          </a:p>
        </p:txBody>
      </p:sp>
      <p:sp>
        <p:nvSpPr>
          <p:cNvPr id="548" name="CustomShape 3"/>
          <p:cNvSpPr/>
          <p:nvPr/>
        </p:nvSpPr>
        <p:spPr>
          <a:xfrm>
            <a:off x="611280" y="981000"/>
            <a:ext cx="7921440" cy="13136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buFont typeface="Calibri"/>
              <a:buChar char="•"/>
            </a:pPr>
            <a:r>
              <a:rPr lang="it-IT" sz="2000">
                <a:solidFill>
                  <a:srgbClr val="161645"/>
                </a:solidFill>
                <a:latin typeface="Calibri"/>
                <a:ea typeface="Calibri"/>
              </a:rPr>
              <a:t>  Imidazo-BZD ha un azione antagonista sul </a:t>
            </a:r>
            <a:endParaRPr/>
          </a:p>
          <a:p>
            <a:pPr>
              <a:lnSpc>
                <a:spcPct val="100000"/>
              </a:lnSpc>
            </a:pPr>
            <a:r>
              <a:rPr lang="it-IT" sz="2000">
                <a:solidFill>
                  <a:srgbClr val="161645"/>
                </a:solidFill>
                <a:latin typeface="Calibri"/>
                <a:ea typeface="Calibri"/>
              </a:rPr>
              <a:t>     complesso recettoriale GABA-BZD </a:t>
            </a:r>
            <a:endParaRPr/>
          </a:p>
          <a:p>
            <a:pPr>
              <a:lnSpc>
                <a:spcPct val="100000"/>
              </a:lnSpc>
              <a:buFont typeface="Calibri"/>
              <a:buChar char="•"/>
            </a:pPr>
            <a:r>
              <a:rPr lang="it-IT" sz="2000">
                <a:solidFill>
                  <a:srgbClr val="161645"/>
                </a:solidFill>
                <a:latin typeface="Calibri"/>
                <a:ea typeface="Calibri"/>
              </a:rPr>
              <a:t> Attività intrinseca di scarsa rilevanza clinica</a:t>
            </a:r>
            <a:endParaRPr/>
          </a:p>
          <a:p>
            <a:pPr>
              <a:lnSpc>
                <a:spcPct val="100000"/>
              </a:lnSpc>
              <a:buFont typeface="Calibri"/>
              <a:buChar char="•"/>
            </a:pPr>
            <a:r>
              <a:rPr lang="it-IT" sz="2000">
                <a:solidFill>
                  <a:srgbClr val="161645"/>
                </a:solidFill>
                <a:latin typeface="Calibri"/>
                <a:ea typeface="Calibri"/>
              </a:rPr>
              <a:t> Non interferisce con farmaci e sostanze diversi dalle BZD</a:t>
            </a:r>
            <a:endParaRPr/>
          </a:p>
        </p:txBody>
      </p:sp>
      <p:sp>
        <p:nvSpPr>
          <p:cNvPr id="549" name="CustomShape 4"/>
          <p:cNvSpPr/>
          <p:nvPr/>
        </p:nvSpPr>
        <p:spPr>
          <a:xfrm>
            <a:off x="755640" y="189000"/>
            <a:ext cx="259236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800" b="1">
                <a:solidFill>
                  <a:srgbClr val="FF6600"/>
                </a:solidFill>
                <a:latin typeface="Calibri"/>
                <a:ea typeface="Calibri"/>
              </a:rPr>
              <a:t>FLUMAZENIL</a:t>
            </a:r>
            <a:endParaRPr/>
          </a:p>
        </p:txBody>
      </p:sp>
      <p:pic>
        <p:nvPicPr>
          <p:cNvPr id="550" name="Picture 6" descr="http://store.mcguff.com/Images/Images550/008284%20Flumazenil,%200.1mg%20per%20mL,%20MDV,%205mL,%2010%20Vials%20per%20Tray%20McGuffMedical.com.jpg"/>
          <p:cNvPicPr/>
          <p:nvPr/>
        </p:nvPicPr>
        <p:blipFill>
          <a:blip r:embed="rId3" cstate="print"/>
          <a:srcRect t="15474" r="3958" b="7126"/>
          <a:stretch/>
        </p:blipFill>
        <p:spPr>
          <a:xfrm>
            <a:off x="6443640" y="2421000"/>
            <a:ext cx="2089080" cy="1071360"/>
          </a:xfrm>
          <a:prstGeom prst="rect">
            <a:avLst/>
          </a:prstGeom>
          <a:ln>
            <a:noFill/>
          </a:ln>
        </p:spPr>
      </p:pic>
      <p:sp>
        <p:nvSpPr>
          <p:cNvPr id="551" name="CustomShape 5"/>
          <p:cNvSpPr/>
          <p:nvPr/>
        </p:nvSpPr>
        <p:spPr>
          <a:xfrm>
            <a:off x="324000" y="4919760"/>
            <a:ext cx="7561080" cy="1679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lvl="1">
              <a:lnSpc>
                <a:spcPct val="100000"/>
              </a:lnSpc>
            </a:pPr>
            <a:r>
              <a:rPr lang="it-IT" sz="2000" u="sng" strike="noStrike">
                <a:solidFill>
                  <a:srgbClr val="FF6600"/>
                </a:solidFill>
                <a:latin typeface="Calibri"/>
                <a:ea typeface="Calibri"/>
              </a:rPr>
              <a:t>EFFETTI COLLATERALI</a:t>
            </a:r>
            <a:endParaRPr/>
          </a:p>
          <a:p>
            <a:pPr lvl="1">
              <a:lnSpc>
                <a:spcPct val="100000"/>
              </a:lnSpc>
            </a:pPr>
            <a:endParaRPr/>
          </a:p>
          <a:p>
            <a:pPr lvl="1">
              <a:lnSpc>
                <a:spcPct val="100000"/>
              </a:lnSpc>
            </a:pPr>
            <a:r>
              <a:rPr lang="it-IT" strike="noStrike">
                <a:solidFill>
                  <a:srgbClr val="FF6600"/>
                </a:solidFill>
                <a:latin typeface="Calibri"/>
                <a:ea typeface="Calibri"/>
              </a:rPr>
              <a:t>Nausea e vomito,  agitazione psicomotoria.</a:t>
            </a:r>
            <a:endParaRPr/>
          </a:p>
          <a:p>
            <a:pPr lvl="1">
              <a:lnSpc>
                <a:spcPct val="100000"/>
              </a:lnSpc>
            </a:pPr>
            <a:r>
              <a:rPr lang="it-IT" strike="noStrike">
                <a:solidFill>
                  <a:srgbClr val="FF6600"/>
                </a:solidFill>
                <a:latin typeface="Calibri"/>
                <a:ea typeface="Calibri"/>
              </a:rPr>
              <a:t>Più raramente convulsioni, ipotensione ed aritmia, attacchi di panico</a:t>
            </a:r>
            <a:endParaRPr/>
          </a:p>
          <a:p>
            <a:pPr lvl="1">
              <a:lnSpc>
                <a:spcPct val="100000"/>
              </a:lnSpc>
            </a:pPr>
            <a:endParaRPr/>
          </a:p>
          <a:p>
            <a:pPr>
              <a:lnSpc>
                <a:spcPct val="100000"/>
              </a:lnSpc>
            </a:pPr>
            <a:endParaRPr/>
          </a:p>
        </p:txBody>
      </p:sp>
      <p:pic>
        <p:nvPicPr>
          <p:cNvPr id="552" name="Picture 9" descr="https://encrypted-tbn0.gstatic.com/images?q=tbn:ANd9GcTseMRpKugfpeG_seZAj2cDNSOf582Jhs7bSFDxoMzj_uGRVePo"/>
          <p:cNvPicPr/>
          <p:nvPr/>
        </p:nvPicPr>
        <p:blipFill>
          <a:blip r:embed="rId4" cstate="print"/>
          <a:stretch/>
        </p:blipFill>
        <p:spPr>
          <a:xfrm>
            <a:off x="6804000" y="260280"/>
            <a:ext cx="1760400" cy="2165400"/>
          </a:xfrm>
          <a:prstGeom prst="rect">
            <a:avLst/>
          </a:prstGeom>
          <a:ln>
            <a:noFill/>
          </a:ln>
        </p:spPr>
      </p:pic>
      <p:sp>
        <p:nvSpPr>
          <p:cNvPr id="553" name="Line 6"/>
          <p:cNvSpPr/>
          <p:nvPr/>
        </p:nvSpPr>
        <p:spPr>
          <a:xfrm>
            <a:off x="684360" y="765000"/>
            <a:ext cx="5400360" cy="0"/>
          </a:xfrm>
          <a:prstGeom prst="line">
            <a:avLst/>
          </a:prstGeom>
          <a:ln w="31680">
            <a:solidFill>
              <a:srgbClr val="FF6600"/>
            </a:solidFill>
            <a:miter/>
          </a:ln>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extShape 1"/>
          <p:cNvSpPr txBox="1"/>
          <p:nvPr/>
        </p:nvSpPr>
        <p:spPr>
          <a:xfrm>
            <a:off x="539640" y="0"/>
            <a:ext cx="8229600" cy="620640"/>
          </a:xfrm>
          <a:prstGeom prst="rect">
            <a:avLst/>
          </a:prstGeom>
          <a:noFill/>
          <a:ln>
            <a:noFill/>
          </a:ln>
        </p:spPr>
        <p:txBody>
          <a:bodyPr anchor="ctr"/>
          <a:lstStyle/>
          <a:p>
            <a:pPr>
              <a:lnSpc>
                <a:spcPct val="100000"/>
              </a:lnSpc>
            </a:pPr>
            <a:r>
              <a:rPr lang="it-IT" sz="2400" b="1">
                <a:solidFill>
                  <a:srgbClr val="FF6600"/>
                </a:solidFill>
                <a:latin typeface="Calibri"/>
                <a:ea typeface="Calibri"/>
              </a:rPr>
              <a:t>INDICAZIONI D’USO DEL FLUMAZENIL</a:t>
            </a:r>
            <a:endParaRPr/>
          </a:p>
        </p:txBody>
      </p:sp>
      <p:sp>
        <p:nvSpPr>
          <p:cNvPr id="556" name="TextShape 2"/>
          <p:cNvSpPr txBox="1"/>
          <p:nvPr/>
        </p:nvSpPr>
        <p:spPr>
          <a:xfrm>
            <a:off x="1979280" y="691920"/>
            <a:ext cx="5389560" cy="865080"/>
          </a:xfrm>
          <a:prstGeom prst="rect">
            <a:avLst/>
          </a:prstGeom>
          <a:noFill/>
          <a:ln>
            <a:noFill/>
          </a:ln>
        </p:spPr>
        <p:txBody>
          <a:bodyPr/>
          <a:lstStyle/>
          <a:p>
            <a:pPr>
              <a:lnSpc>
                <a:spcPct val="100000"/>
              </a:lnSpc>
              <a:buFont typeface="Calibri"/>
              <a:buChar char="•"/>
            </a:pPr>
            <a:r>
              <a:rPr lang="it-IT" sz="2000" b="1">
                <a:solidFill>
                  <a:srgbClr val="161645"/>
                </a:solidFill>
                <a:latin typeface="Calibri"/>
                <a:ea typeface="Calibri"/>
              </a:rPr>
              <a:t>Annullamento delle azioni promosse da BZD: </a:t>
            </a:r>
            <a:endParaRPr/>
          </a:p>
          <a:p>
            <a:pPr>
              <a:lnSpc>
                <a:spcPct val="100000"/>
              </a:lnSpc>
            </a:pPr>
            <a:r>
              <a:rPr lang="it-IT" sz="2000">
                <a:solidFill>
                  <a:srgbClr val="161645"/>
                </a:solidFill>
                <a:latin typeface="Calibri"/>
                <a:ea typeface="Calibri"/>
              </a:rPr>
              <a:t>	</a:t>
            </a:r>
            <a:r>
              <a:rPr lang="it-IT" sz="1600">
                <a:solidFill>
                  <a:srgbClr val="161645"/>
                </a:solidFill>
                <a:latin typeface="Calibri"/>
                <a:ea typeface="Calibri"/>
              </a:rPr>
              <a:t>	0,1-0,2 mg ripetuti fino a 3 mg</a:t>
            </a:r>
            <a:endParaRPr/>
          </a:p>
          <a:p>
            <a:pPr>
              <a:lnSpc>
                <a:spcPct val="100000"/>
              </a:lnSpc>
            </a:pPr>
            <a:r>
              <a:rPr lang="it-IT" sz="2000">
                <a:solidFill>
                  <a:srgbClr val="161645"/>
                </a:solidFill>
                <a:latin typeface="Calibri"/>
                <a:ea typeface="Calibri"/>
              </a:rPr>
              <a:t>	</a:t>
            </a:r>
            <a:endParaRPr/>
          </a:p>
        </p:txBody>
      </p:sp>
      <p:sp>
        <p:nvSpPr>
          <p:cNvPr id="557" name="CustomShape 3"/>
          <p:cNvSpPr/>
          <p:nvPr/>
        </p:nvSpPr>
        <p:spPr>
          <a:xfrm>
            <a:off x="611280" y="4292640"/>
            <a:ext cx="8064360" cy="2221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a:solidFill>
                  <a:srgbClr val="161645"/>
                </a:solidFill>
                <a:latin typeface="Calibri"/>
                <a:ea typeface="Calibri"/>
              </a:rPr>
              <a:t>NOTA BENE:</a:t>
            </a:r>
            <a:endParaRPr/>
          </a:p>
          <a:p>
            <a:pPr lvl="1">
              <a:lnSpc>
                <a:spcPct val="100000"/>
              </a:lnSpc>
              <a:buFont typeface="Wingdings" charset="2"/>
              <a:buChar char=""/>
            </a:pPr>
            <a:r>
              <a:rPr lang="it-IT" strike="noStrike">
                <a:solidFill>
                  <a:srgbClr val="161645"/>
                </a:solidFill>
                <a:latin typeface="Calibri"/>
                <a:ea typeface="Calibri"/>
              </a:rPr>
              <a:t>La dose richiesta per annullare ciascuna BZD dipende dalla BZD residua e dalla particolare BZD. Per le BZD più potenti sono richieste dosi più alte.</a:t>
            </a:r>
            <a:endParaRPr/>
          </a:p>
          <a:p>
            <a:pPr lvl="1">
              <a:lnSpc>
                <a:spcPct val="100000"/>
              </a:lnSpc>
            </a:pPr>
            <a:endParaRPr/>
          </a:p>
          <a:p>
            <a:pPr lvl="1">
              <a:lnSpc>
                <a:spcPct val="100000"/>
              </a:lnSpc>
              <a:buFont typeface="Wingdings" charset="2"/>
              <a:buChar char=""/>
            </a:pPr>
            <a:r>
              <a:rPr lang="it-IT" strike="noStrike">
                <a:solidFill>
                  <a:srgbClr val="161645"/>
                </a:solidFill>
                <a:latin typeface="Calibri"/>
                <a:ea typeface="Calibri"/>
              </a:rPr>
              <a:t>Il grado di annullamento dovrebbe essere titolato ripetendo somministrazioni di 0,2 mg ogni 1-2 min., finché si raggiunge il livello desiderato di annullamento</a:t>
            </a:r>
            <a:r>
              <a:rPr lang="it-IT" sz="2000" strike="noStrike">
                <a:solidFill>
                  <a:srgbClr val="161645"/>
                </a:solidFill>
                <a:latin typeface="Calibri"/>
                <a:ea typeface="Calibri"/>
              </a:rPr>
              <a:t>.</a:t>
            </a:r>
            <a:endParaRPr/>
          </a:p>
        </p:txBody>
      </p:sp>
      <p:sp>
        <p:nvSpPr>
          <p:cNvPr id="558" name="CustomShape 4"/>
          <p:cNvSpPr/>
          <p:nvPr/>
        </p:nvSpPr>
        <p:spPr>
          <a:xfrm>
            <a:off x="2473920" y="1771560"/>
            <a:ext cx="2860200" cy="1762200"/>
          </a:xfrm>
          <a:prstGeom prst="rect">
            <a:avLst/>
          </a:prstGeom>
          <a:solidFill>
            <a:srgbClr val="7030A0"/>
          </a:solidFill>
          <a:ln w="25560">
            <a:solidFill>
              <a:srgbClr val="89A4A7"/>
            </a:solidFill>
            <a:round/>
          </a:ln>
        </p:spPr>
        <p:style>
          <a:lnRef idx="0">
            <a:scrgbClr r="0" g="0" b="0"/>
          </a:lnRef>
          <a:fillRef idx="0">
            <a:scrgbClr r="0" g="0" b="0"/>
          </a:fillRef>
          <a:effectRef idx="0">
            <a:scrgbClr r="0" g="0" b="0"/>
          </a:effectRef>
          <a:fontRef idx="minor"/>
        </p:style>
      </p:sp>
      <p:sp>
        <p:nvSpPr>
          <p:cNvPr id="559" name="CustomShape 5"/>
          <p:cNvSpPr/>
          <p:nvPr/>
        </p:nvSpPr>
        <p:spPr>
          <a:xfrm>
            <a:off x="2469240" y="2081160"/>
            <a:ext cx="2874600" cy="1452600"/>
          </a:xfrm>
          <a:prstGeom prst="rect">
            <a:avLst/>
          </a:prstGeom>
          <a:solidFill>
            <a:srgbClr val="FF6600"/>
          </a:solidFill>
          <a:ln w="25560">
            <a:solidFill>
              <a:srgbClr val="89A4A7"/>
            </a:solidFill>
            <a:round/>
          </a:ln>
        </p:spPr>
        <p:style>
          <a:lnRef idx="0">
            <a:scrgbClr r="0" g="0" b="0"/>
          </a:lnRef>
          <a:fillRef idx="0">
            <a:scrgbClr r="0" g="0" b="0"/>
          </a:fillRef>
          <a:effectRef idx="0">
            <a:scrgbClr r="0" g="0" b="0"/>
          </a:effectRef>
          <a:fontRef idx="minor"/>
        </p:style>
      </p:sp>
      <p:sp>
        <p:nvSpPr>
          <p:cNvPr id="560" name="CustomShape 6"/>
          <p:cNvSpPr/>
          <p:nvPr/>
        </p:nvSpPr>
        <p:spPr>
          <a:xfrm>
            <a:off x="2464560" y="2867040"/>
            <a:ext cx="1713240" cy="662040"/>
          </a:xfrm>
          <a:prstGeom prst="rect">
            <a:avLst/>
          </a:prstGeom>
          <a:solidFill>
            <a:srgbClr val="92D050"/>
          </a:solidFill>
          <a:ln w="25560">
            <a:solidFill>
              <a:srgbClr val="89A4A7"/>
            </a:solidFill>
            <a:round/>
          </a:ln>
        </p:spPr>
        <p:style>
          <a:lnRef idx="0">
            <a:scrgbClr r="0" g="0" b="0"/>
          </a:lnRef>
          <a:fillRef idx="0">
            <a:scrgbClr r="0" g="0" b="0"/>
          </a:fillRef>
          <a:effectRef idx="0">
            <a:scrgbClr r="0" g="0" b="0"/>
          </a:effectRef>
          <a:fontRef idx="minor"/>
        </p:style>
      </p:sp>
      <p:sp>
        <p:nvSpPr>
          <p:cNvPr id="561" name="Line 7"/>
          <p:cNvSpPr/>
          <p:nvPr/>
        </p:nvSpPr>
        <p:spPr>
          <a:xfrm>
            <a:off x="2485080" y="3571920"/>
            <a:ext cx="2879280" cy="0"/>
          </a:xfrm>
          <a:prstGeom prst="line">
            <a:avLst/>
          </a:prstGeom>
          <a:ln w="19080">
            <a:solidFill>
              <a:srgbClr val="161645"/>
            </a:solidFill>
            <a:miter/>
          </a:ln>
        </p:spPr>
      </p:sp>
      <p:sp>
        <p:nvSpPr>
          <p:cNvPr id="562" name="Line 8"/>
          <p:cNvSpPr/>
          <p:nvPr/>
        </p:nvSpPr>
        <p:spPr>
          <a:xfrm flipV="1">
            <a:off x="2485080" y="1699560"/>
            <a:ext cx="0" cy="1871640"/>
          </a:xfrm>
          <a:prstGeom prst="line">
            <a:avLst/>
          </a:prstGeom>
          <a:ln w="19080">
            <a:solidFill>
              <a:srgbClr val="161645"/>
            </a:solidFill>
            <a:miter/>
          </a:ln>
        </p:spPr>
      </p:sp>
      <p:sp>
        <p:nvSpPr>
          <p:cNvPr id="563" name="Line 9"/>
          <p:cNvSpPr/>
          <p:nvPr/>
        </p:nvSpPr>
        <p:spPr>
          <a:xfrm>
            <a:off x="2485080" y="2679480"/>
            <a:ext cx="2879280" cy="0"/>
          </a:xfrm>
          <a:prstGeom prst="line">
            <a:avLst/>
          </a:prstGeom>
          <a:ln w="19080">
            <a:solidFill>
              <a:srgbClr val="161645"/>
            </a:solidFill>
            <a:custDash>
              <a:ds d="0" sp="0"/>
            </a:custDash>
            <a:miter/>
          </a:ln>
        </p:spPr>
      </p:sp>
      <p:sp>
        <p:nvSpPr>
          <p:cNvPr id="564" name="Line 10"/>
          <p:cNvSpPr/>
          <p:nvPr/>
        </p:nvSpPr>
        <p:spPr>
          <a:xfrm>
            <a:off x="2485080" y="1771560"/>
            <a:ext cx="2879280" cy="0"/>
          </a:xfrm>
          <a:prstGeom prst="line">
            <a:avLst/>
          </a:prstGeom>
          <a:ln w="19080">
            <a:solidFill>
              <a:srgbClr val="161645"/>
            </a:solidFill>
            <a:custDash>
              <a:ds d="0" sp="0"/>
            </a:custDash>
            <a:miter/>
          </a:ln>
        </p:spPr>
      </p:sp>
      <p:sp>
        <p:nvSpPr>
          <p:cNvPr id="565" name="CustomShape 11"/>
          <p:cNvSpPr/>
          <p:nvPr/>
        </p:nvSpPr>
        <p:spPr>
          <a:xfrm>
            <a:off x="2557440" y="1484280"/>
            <a:ext cx="306864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(15 ng/mL)                 COMPLETELY ALERT</a:t>
            </a:r>
            <a:endParaRPr/>
          </a:p>
        </p:txBody>
      </p:sp>
      <p:sp>
        <p:nvSpPr>
          <p:cNvPr id="566" name="CustomShape 12"/>
          <p:cNvSpPr/>
          <p:nvPr/>
        </p:nvSpPr>
        <p:spPr>
          <a:xfrm>
            <a:off x="4068720" y="2420280"/>
            <a:ext cx="7095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AWAKE</a:t>
            </a:r>
            <a:endParaRPr/>
          </a:p>
        </p:txBody>
      </p:sp>
      <p:sp>
        <p:nvSpPr>
          <p:cNvPr id="567" name="CustomShape 13"/>
          <p:cNvSpPr/>
          <p:nvPr/>
        </p:nvSpPr>
        <p:spPr>
          <a:xfrm>
            <a:off x="3349080" y="1873440"/>
            <a:ext cx="4960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1mg</a:t>
            </a:r>
            <a:endParaRPr/>
          </a:p>
        </p:txBody>
      </p:sp>
      <p:sp>
        <p:nvSpPr>
          <p:cNvPr id="568" name="CustomShape 14"/>
          <p:cNvSpPr/>
          <p:nvPr/>
        </p:nvSpPr>
        <p:spPr>
          <a:xfrm>
            <a:off x="3349080" y="227628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(5 ng/mL)</a:t>
            </a:r>
            <a:endParaRPr/>
          </a:p>
        </p:txBody>
      </p:sp>
      <p:sp>
        <p:nvSpPr>
          <p:cNvPr id="569" name="CustomShape 15"/>
          <p:cNvSpPr/>
          <p:nvPr/>
        </p:nvSpPr>
        <p:spPr>
          <a:xfrm>
            <a:off x="4759920" y="3039840"/>
            <a:ext cx="8848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(3 ng/mL)</a:t>
            </a:r>
            <a:endParaRPr/>
          </a:p>
        </p:txBody>
      </p:sp>
      <p:sp>
        <p:nvSpPr>
          <p:cNvPr id="570" name="CustomShape 16"/>
          <p:cNvSpPr/>
          <p:nvPr/>
        </p:nvSpPr>
        <p:spPr>
          <a:xfrm>
            <a:off x="2845080" y="2636280"/>
            <a:ext cx="7779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(0.6 mg)</a:t>
            </a:r>
            <a:endParaRPr/>
          </a:p>
        </p:txBody>
      </p:sp>
      <p:sp>
        <p:nvSpPr>
          <p:cNvPr id="571" name="CustomShape 17"/>
          <p:cNvSpPr/>
          <p:nvPr/>
        </p:nvSpPr>
        <p:spPr>
          <a:xfrm>
            <a:off x="2485440" y="3140280"/>
            <a:ext cx="7779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(0.2 mg)</a:t>
            </a:r>
            <a:endParaRPr/>
          </a:p>
        </p:txBody>
      </p:sp>
      <p:sp>
        <p:nvSpPr>
          <p:cNvPr id="572" name="CustomShape 18"/>
          <p:cNvSpPr/>
          <p:nvPr/>
        </p:nvSpPr>
        <p:spPr>
          <a:xfrm>
            <a:off x="4078800" y="3264480"/>
            <a:ext cx="82836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SEDATED</a:t>
            </a:r>
            <a:endParaRPr/>
          </a:p>
        </p:txBody>
      </p:sp>
      <p:pic>
        <p:nvPicPr>
          <p:cNvPr id="573" name="CasellaDiTesto 37"/>
          <p:cNvPicPr/>
          <p:nvPr/>
        </p:nvPicPr>
        <p:blipFill>
          <a:blip r:embed="rId3" cstate="print"/>
          <a:stretch/>
        </p:blipFill>
        <p:spPr>
          <a:xfrm>
            <a:off x="2050920" y="2060280"/>
            <a:ext cx="414000" cy="1042200"/>
          </a:xfrm>
          <a:prstGeom prst="rect">
            <a:avLst/>
          </a:prstGeom>
          <a:ln>
            <a:noFill/>
          </a:ln>
        </p:spPr>
      </p:pic>
      <p:sp>
        <p:nvSpPr>
          <p:cNvPr id="574" name="CustomShape 19"/>
          <p:cNvSpPr/>
          <p:nvPr/>
        </p:nvSpPr>
        <p:spPr>
          <a:xfrm>
            <a:off x="2413440" y="3932640"/>
            <a:ext cx="31770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MINUTES AFTER FLUMAZENIL INJECTION</a:t>
            </a:r>
            <a:endParaRPr/>
          </a:p>
        </p:txBody>
      </p:sp>
      <p:sp>
        <p:nvSpPr>
          <p:cNvPr id="575" name="CustomShape 20"/>
          <p:cNvSpPr/>
          <p:nvPr/>
        </p:nvSpPr>
        <p:spPr>
          <a:xfrm>
            <a:off x="2343960" y="3644280"/>
            <a:ext cx="32410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a:latin typeface="Calibri"/>
              </a:rPr>
              <a:t>0           20          40          60          80         100</a:t>
            </a:r>
            <a:endParaRPr/>
          </a:p>
        </p:txBody>
      </p:sp>
      <p:sp>
        <p:nvSpPr>
          <p:cNvPr id="576" name="Line 21"/>
          <p:cNvSpPr/>
          <p:nvPr/>
        </p:nvSpPr>
        <p:spPr>
          <a:xfrm>
            <a:off x="324000" y="620640"/>
            <a:ext cx="8353440" cy="0"/>
          </a:xfrm>
          <a:prstGeom prst="line">
            <a:avLst/>
          </a:prstGeom>
          <a:ln w="31680">
            <a:solidFill>
              <a:srgbClr val="FF6600"/>
            </a:solidFill>
            <a:miter/>
          </a:ln>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CustomShape 1"/>
          <p:cNvSpPr/>
          <p:nvPr/>
        </p:nvSpPr>
        <p:spPr>
          <a:xfrm>
            <a:off x="1156320" y="2851560"/>
            <a:ext cx="2041560" cy="648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b="1" dirty="0" smtClean="0">
                <a:solidFill>
                  <a:srgbClr val="800080"/>
                </a:solidFill>
                <a:latin typeface="Calibri"/>
                <a:ea typeface="Calibri"/>
              </a:rPr>
              <a:t>ZALEPLON</a:t>
            </a:r>
            <a:endParaRPr dirty="0"/>
          </a:p>
          <a:p>
            <a:pPr algn="ctr">
              <a:lnSpc>
                <a:spcPct val="30000"/>
              </a:lnSpc>
            </a:pPr>
            <a:r>
              <a:rPr lang="en-US" sz="2000" dirty="0" err="1">
                <a:solidFill>
                  <a:srgbClr val="800080"/>
                </a:solidFill>
                <a:latin typeface="Calibri"/>
                <a:ea typeface="Calibri"/>
              </a:rPr>
              <a:t>Pirazolopirimidina</a:t>
            </a:r>
            <a:endParaRPr dirty="0"/>
          </a:p>
        </p:txBody>
      </p:sp>
      <p:sp>
        <p:nvSpPr>
          <p:cNvPr id="579" name="CustomShape 2"/>
          <p:cNvSpPr/>
          <p:nvPr/>
        </p:nvSpPr>
        <p:spPr>
          <a:xfrm>
            <a:off x="6084168" y="2924944"/>
            <a:ext cx="1776240" cy="648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b="1" dirty="0">
                <a:solidFill>
                  <a:srgbClr val="800080"/>
                </a:solidFill>
                <a:latin typeface="Calibri"/>
                <a:ea typeface="Calibri"/>
              </a:rPr>
              <a:t>ZOLPIDEM</a:t>
            </a:r>
            <a:endParaRPr dirty="0"/>
          </a:p>
          <a:p>
            <a:pPr algn="ctr">
              <a:lnSpc>
                <a:spcPct val="30000"/>
              </a:lnSpc>
            </a:pPr>
            <a:r>
              <a:rPr lang="en-US" sz="2000" dirty="0" err="1">
                <a:solidFill>
                  <a:srgbClr val="800080"/>
                </a:solidFill>
                <a:latin typeface="Calibri"/>
                <a:ea typeface="Calibri"/>
              </a:rPr>
              <a:t>Imidazopiridina</a:t>
            </a:r>
            <a:endParaRPr dirty="0"/>
          </a:p>
        </p:txBody>
      </p:sp>
      <p:sp>
        <p:nvSpPr>
          <p:cNvPr id="580" name="CustomShape 3"/>
          <p:cNvSpPr/>
          <p:nvPr/>
        </p:nvSpPr>
        <p:spPr>
          <a:xfrm>
            <a:off x="1258920" y="260280"/>
            <a:ext cx="676908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400" b="1">
                <a:solidFill>
                  <a:srgbClr val="800080"/>
                </a:solidFill>
                <a:latin typeface="Calibri"/>
                <a:ea typeface="Calibri"/>
              </a:rPr>
              <a:t>FARMACI IPNOINDUCENTI NON BENZODIAZEPINICI</a:t>
            </a:r>
            <a:endParaRPr/>
          </a:p>
        </p:txBody>
      </p:sp>
      <p:sp>
        <p:nvSpPr>
          <p:cNvPr id="581" name="Line 4"/>
          <p:cNvSpPr/>
          <p:nvPr/>
        </p:nvSpPr>
        <p:spPr>
          <a:xfrm>
            <a:off x="324000" y="836640"/>
            <a:ext cx="8353440" cy="0"/>
          </a:xfrm>
          <a:prstGeom prst="line">
            <a:avLst/>
          </a:prstGeom>
          <a:ln w="31680">
            <a:solidFill>
              <a:srgbClr val="7030A0"/>
            </a:solidFill>
            <a:miter/>
          </a:ln>
        </p:spPr>
      </p:sp>
      <p:pic>
        <p:nvPicPr>
          <p:cNvPr id="582" name="Picture 55" descr="http://www.star-line.co.jp/a2/chemist/zaleplon_sonata.jpg"/>
          <p:cNvPicPr/>
          <p:nvPr/>
        </p:nvPicPr>
        <p:blipFill>
          <a:blip r:embed="rId3" cstate="print"/>
          <a:stretch/>
        </p:blipFill>
        <p:spPr>
          <a:xfrm>
            <a:off x="684360" y="1197000"/>
            <a:ext cx="1704960" cy="1571760"/>
          </a:xfrm>
          <a:prstGeom prst="rect">
            <a:avLst/>
          </a:prstGeom>
          <a:ln>
            <a:noFill/>
          </a:ln>
        </p:spPr>
      </p:pic>
      <p:pic>
        <p:nvPicPr>
          <p:cNvPr id="583" name="Picture 57" descr="http://dailymed.nlm.nih.gov/dailymed/archives/image.cfm?archiveid=87248&amp;type=img&amp;name=zaleplon-capsules-figure-2.jpg"/>
          <p:cNvPicPr/>
          <p:nvPr/>
        </p:nvPicPr>
        <p:blipFill>
          <a:blip r:embed="rId4" cstate="print"/>
          <a:stretch/>
        </p:blipFill>
        <p:spPr>
          <a:xfrm>
            <a:off x="2484360" y="1413000"/>
            <a:ext cx="1079640" cy="1407960"/>
          </a:xfrm>
          <a:prstGeom prst="rect">
            <a:avLst/>
          </a:prstGeom>
          <a:ln>
            <a:noFill/>
          </a:ln>
        </p:spPr>
      </p:pic>
      <p:pic>
        <p:nvPicPr>
          <p:cNvPr id="584" name="Picture 59" descr="http://www.healthdrugsforu.com/product_images/m/849/Picture_132__77760_zoom.jpg"/>
          <p:cNvPicPr/>
          <p:nvPr/>
        </p:nvPicPr>
        <p:blipFill>
          <a:blip r:embed="rId5" cstate="print"/>
          <a:srcRect l="16028" r="17229" b="67955"/>
          <a:stretch/>
        </p:blipFill>
        <p:spPr>
          <a:xfrm>
            <a:off x="6443640" y="2275504"/>
            <a:ext cx="1800360" cy="649440"/>
          </a:xfrm>
          <a:prstGeom prst="rect">
            <a:avLst/>
          </a:prstGeom>
          <a:ln>
            <a:noFill/>
          </a:ln>
        </p:spPr>
      </p:pic>
      <p:pic>
        <p:nvPicPr>
          <p:cNvPr id="585" name="Picture 63" descr="http://media.recovery.org/wp-content/uploads/zolpidem.jpg"/>
          <p:cNvPicPr/>
          <p:nvPr/>
        </p:nvPicPr>
        <p:blipFill>
          <a:blip r:embed="rId6" cstate="print"/>
          <a:srcRect b="29272"/>
          <a:stretch/>
        </p:blipFill>
        <p:spPr>
          <a:xfrm>
            <a:off x="4932360" y="1772816"/>
            <a:ext cx="1685880" cy="1152360"/>
          </a:xfrm>
          <a:prstGeom prst="rect">
            <a:avLst/>
          </a:prstGeom>
          <a:ln>
            <a:noFill/>
          </a:ln>
        </p:spPr>
      </p:pic>
      <p:pic>
        <p:nvPicPr>
          <p:cNvPr id="586" name="Picture 61" descr="http://www.bestdrugscorner.com/image/14-ambien-zolpidem-10mg-60-pills-pack.jpg"/>
          <p:cNvPicPr/>
          <p:nvPr/>
        </p:nvPicPr>
        <p:blipFill>
          <a:blip r:embed="rId7" cstate="print"/>
          <a:stretch/>
        </p:blipFill>
        <p:spPr>
          <a:xfrm>
            <a:off x="6156360" y="980728"/>
            <a:ext cx="1800360" cy="1320840"/>
          </a:xfrm>
          <a:prstGeom prst="rect">
            <a:avLst/>
          </a:prstGeom>
          <a:ln>
            <a:noFill/>
          </a:ln>
        </p:spPr>
      </p:pic>
      <p:sp>
        <p:nvSpPr>
          <p:cNvPr id="587" name="CustomShape 5"/>
          <p:cNvSpPr/>
          <p:nvPr/>
        </p:nvSpPr>
        <p:spPr>
          <a:xfrm>
            <a:off x="601560" y="4149720"/>
            <a:ext cx="431964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dirty="0">
                <a:solidFill>
                  <a:srgbClr val="800080"/>
                </a:solidFill>
                <a:latin typeface="Calibri"/>
                <a:ea typeface="Calibri"/>
              </a:rPr>
              <a:t>Potente effetto ipnotico</a:t>
            </a:r>
            <a:endParaRPr dirty="0"/>
          </a:p>
        </p:txBody>
      </p:sp>
      <p:sp>
        <p:nvSpPr>
          <p:cNvPr id="588" name="CustomShape 6"/>
          <p:cNvSpPr/>
          <p:nvPr/>
        </p:nvSpPr>
        <p:spPr>
          <a:xfrm>
            <a:off x="1149480" y="4581360"/>
            <a:ext cx="322884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gn="ctr">
              <a:lnSpc>
                <a:spcPct val="100000"/>
              </a:lnSpc>
            </a:pPr>
            <a:r>
              <a:rPr lang="it-IT" sz="2400" b="1">
                <a:solidFill>
                  <a:srgbClr val="800080"/>
                </a:solidFill>
                <a:latin typeface="Calibri"/>
                <a:ea typeface="Calibri"/>
              </a:rPr>
              <a:t>Ridotti effetti  collaterali</a:t>
            </a:r>
            <a:endParaRPr/>
          </a:p>
        </p:txBody>
      </p:sp>
      <p:sp>
        <p:nvSpPr>
          <p:cNvPr id="589" name="CustomShape 7"/>
          <p:cNvSpPr/>
          <p:nvPr/>
        </p:nvSpPr>
        <p:spPr>
          <a:xfrm>
            <a:off x="683568" y="6093296"/>
            <a:ext cx="388800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i="1" dirty="0">
                <a:solidFill>
                  <a:srgbClr val="161645"/>
                </a:solidFill>
                <a:latin typeface="Calibri"/>
                <a:ea typeface="Calibri"/>
              </a:rPr>
              <a:t>Elevata selettività per BZ1/</a:t>
            </a:r>
            <a:r>
              <a:rPr lang="it-IT" sz="2000" b="1" i="1" dirty="0">
                <a:solidFill>
                  <a:srgbClr val="161645"/>
                </a:solidFill>
                <a:latin typeface="Symbol"/>
                <a:ea typeface="Symbol"/>
              </a:rPr>
              <a:t></a:t>
            </a:r>
            <a:r>
              <a:rPr lang="it-IT" sz="2000" b="1" i="1" dirty="0">
                <a:solidFill>
                  <a:srgbClr val="161645"/>
                </a:solidFill>
                <a:latin typeface="Calibri"/>
                <a:ea typeface="Calibri"/>
              </a:rPr>
              <a:t>1 ? </a:t>
            </a:r>
            <a:endParaRPr dirty="0"/>
          </a:p>
        </p:txBody>
      </p:sp>
      <p:sp>
        <p:nvSpPr>
          <p:cNvPr id="590" name="CustomShape 8"/>
          <p:cNvSpPr/>
          <p:nvPr/>
        </p:nvSpPr>
        <p:spPr>
          <a:xfrm rot="5400000">
            <a:off x="2375280" y="5120280"/>
            <a:ext cx="792360" cy="720720"/>
          </a:xfrm>
          <a:prstGeom prst="rect">
            <a:avLst/>
          </a:prstGeom>
          <a:solidFill>
            <a:srgbClr val="9933FF"/>
          </a:solidFill>
          <a:ln w="25560">
            <a:solidFill>
              <a:srgbClr val="7030A0"/>
            </a:solidFill>
            <a:round/>
          </a:ln>
        </p:spPr>
        <p:style>
          <a:lnRef idx="0">
            <a:scrgbClr r="0" g="0" b="0"/>
          </a:lnRef>
          <a:fillRef idx="0">
            <a:scrgbClr r="0" g="0" b="0"/>
          </a:fillRef>
          <a:effectRef idx="0">
            <a:scrgbClr r="0" g="0" b="0"/>
          </a:effectRef>
          <a:fontRef idx="minor"/>
        </p:style>
      </p:sp>
      <p:pic>
        <p:nvPicPr>
          <p:cNvPr id="15" name="Slide"/>
          <p:cNvPicPr>
            <a:picLocks noChangeAspect="1"/>
          </p:cNvPicPr>
          <p:nvPr/>
        </p:nvPicPr>
        <p:blipFill>
          <a:blip r:embed="rId8" cstate="print"/>
          <a:srcRect l="6693" t="3675" r="8662" b="4725"/>
          <a:stretch>
            <a:fillRect/>
          </a:stretch>
        </p:blipFill>
        <p:spPr>
          <a:xfrm>
            <a:off x="5148064" y="3645024"/>
            <a:ext cx="3869650" cy="314070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1835280" y="1041120"/>
            <a:ext cx="6697440" cy="1068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just">
              <a:lnSpc>
                <a:spcPct val="100000"/>
              </a:lnSpc>
            </a:pPr>
            <a:r>
              <a:rPr lang="it-IT" sz="1400">
                <a:solidFill>
                  <a:srgbClr val="161645"/>
                </a:solidFill>
                <a:latin typeface="Calibri"/>
              </a:rPr>
              <a:t>Daniel J Hermanson, et al., </a:t>
            </a:r>
            <a:endParaRPr/>
          </a:p>
          <a:p>
            <a:pPr algn="just">
              <a:lnSpc>
                <a:spcPct val="100000"/>
              </a:lnSpc>
            </a:pPr>
            <a:r>
              <a:rPr lang="it-IT" b="1">
                <a:solidFill>
                  <a:srgbClr val="161645"/>
                </a:solidFill>
                <a:latin typeface="Calibri"/>
              </a:rPr>
              <a:t>Substrate-selective COX-2 inhibition decreases anxiety via endocannabinoid activation</a:t>
            </a:r>
            <a:endParaRPr/>
          </a:p>
          <a:p>
            <a:pPr algn="just">
              <a:lnSpc>
                <a:spcPct val="100000"/>
              </a:lnSpc>
            </a:pPr>
            <a:r>
              <a:rPr lang="it-IT" sz="1400">
                <a:solidFill>
                  <a:srgbClr val="161645"/>
                </a:solidFill>
                <a:latin typeface="Calibri"/>
              </a:rPr>
              <a:t>Nature Neuroscience 16, 1291–1298 (2013) Published online 04 August 2013 </a:t>
            </a:r>
            <a:endParaRPr/>
          </a:p>
        </p:txBody>
      </p:sp>
      <p:pic>
        <p:nvPicPr>
          <p:cNvPr id="593" name="Picture 3" descr="http://www.nature.com/neuro/journal/v16/n11/images/homecover.gif"/>
          <p:cNvPicPr/>
          <p:nvPr/>
        </p:nvPicPr>
        <p:blipFill>
          <a:blip r:embed="rId2" cstate="print"/>
          <a:stretch/>
        </p:blipFill>
        <p:spPr>
          <a:xfrm>
            <a:off x="395280" y="765000"/>
            <a:ext cx="1368360" cy="1805040"/>
          </a:xfrm>
          <a:prstGeom prst="rect">
            <a:avLst/>
          </a:prstGeom>
          <a:ln>
            <a:noFill/>
          </a:ln>
        </p:spPr>
      </p:pic>
      <p:sp>
        <p:nvSpPr>
          <p:cNvPr id="594" name="CustomShape 2"/>
          <p:cNvSpPr/>
          <p:nvPr/>
        </p:nvSpPr>
        <p:spPr>
          <a:xfrm>
            <a:off x="1692360" y="189000"/>
            <a:ext cx="640872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b="1">
                <a:solidFill>
                  <a:srgbClr val="C00000"/>
                </a:solidFill>
                <a:latin typeface="Calibri"/>
                <a:ea typeface="Calibri"/>
              </a:rPr>
              <a:t>NUOVE STRATEGIE TERAPEUTICHE PER L’ANSIA…..?</a:t>
            </a:r>
            <a:endParaRPr/>
          </a:p>
        </p:txBody>
      </p:sp>
      <p:sp>
        <p:nvSpPr>
          <p:cNvPr id="595" name="Line 3"/>
          <p:cNvSpPr/>
          <p:nvPr/>
        </p:nvSpPr>
        <p:spPr>
          <a:xfrm>
            <a:off x="395280" y="692280"/>
            <a:ext cx="8353440" cy="0"/>
          </a:xfrm>
          <a:prstGeom prst="line">
            <a:avLst/>
          </a:prstGeom>
          <a:ln w="31680">
            <a:solidFill>
              <a:srgbClr val="C00000"/>
            </a:solidFill>
            <a:miter/>
          </a:ln>
        </p:spPr>
      </p:sp>
      <p:sp>
        <p:nvSpPr>
          <p:cNvPr id="596" name="CustomShape 4"/>
          <p:cNvSpPr/>
          <p:nvPr/>
        </p:nvSpPr>
        <p:spPr>
          <a:xfrm>
            <a:off x="395280" y="2637000"/>
            <a:ext cx="8353440" cy="3744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sz="1600">
                <a:solidFill>
                  <a:srgbClr val="161645"/>
                </a:solidFill>
                <a:latin typeface="Calibri"/>
              </a:rPr>
              <a:t> I preparati della cannabis causano ben noti effetti sull’umore, sul ciclo veglia-sonno, sulla circolazione sanguigna, sul sistema immunitario e sul metabolismo. Su queste basi è stata ipotizzata una funzione degli endocannabinoidi come mediatori per il recupero da stress (la stessa parola anandamide deriva dal sanscrito </a:t>
            </a:r>
            <a:r>
              <a:rPr lang="it-IT" sz="1600" i="1">
                <a:solidFill>
                  <a:srgbClr val="161645"/>
                </a:solidFill>
                <a:latin typeface="Calibri"/>
              </a:rPr>
              <a:t>ananda</a:t>
            </a:r>
            <a:r>
              <a:rPr lang="it-IT" sz="1600">
                <a:solidFill>
                  <a:srgbClr val="161645"/>
                </a:solidFill>
                <a:latin typeface="Calibri"/>
              </a:rPr>
              <a:t>, «stato di grazia») e per l’adattamento a nuove condizioni esterne. </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rPr>
              <a:t> Secondo questo paradigma, situazioni che inducono stress di tipo omotipico (stesso stimolo ripetuto in maniera prevedibile) o eterotipico (con stimoli stressori sempre diversi), sono in grado di modulare l’espressione del recettore CB1 e le concentrazioni tissutali degli endocannabinoidi, con la funzione di riportare a valori omeostatici i livelli di cortisolo, elevati durante situazioni di stress. </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rPr>
              <a:t> Il sistema endocannabinoide, pertanto, verrebbe attivato per consentire l’adattamento allo stress, contrastando quelle conseguenze che contribuiscono, nell’uomo, a far precipitare i sintomi di malattie mentali affettive quali la depressione, i disordini da stress postraumatico e i disturbi ossessivo-compulsivi.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a:t>
            </a:r>
            <a:endParaRPr/>
          </a:p>
        </p:txBody>
      </p:sp>
      <p:pic>
        <p:nvPicPr>
          <p:cNvPr id="599" name="Picture 10"/>
          <p:cNvPicPr/>
          <p:nvPr/>
        </p:nvPicPr>
        <p:blipFill>
          <a:blip r:embed="rId2" cstate="print"/>
          <a:stretch/>
        </p:blipFill>
        <p:spPr>
          <a:xfrm>
            <a:off x="473040" y="981000"/>
            <a:ext cx="3013200" cy="2303640"/>
          </a:xfrm>
          <a:prstGeom prst="rect">
            <a:avLst/>
          </a:prstGeom>
          <a:ln w="9360">
            <a:solidFill>
              <a:srgbClr val="FFFFFF"/>
            </a:solidFill>
            <a:miter/>
          </a:ln>
        </p:spPr>
      </p:pic>
      <p:sp>
        <p:nvSpPr>
          <p:cNvPr id="600" name="CustomShape 2"/>
          <p:cNvSpPr/>
          <p:nvPr/>
        </p:nvSpPr>
        <p:spPr>
          <a:xfrm>
            <a:off x="539640" y="5373720"/>
            <a:ext cx="813780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Tra il 1950 e il 1960 fu dimostrato che i barbiturici causano dipendenza. </a:t>
            </a:r>
            <a:endParaRPr/>
          </a:p>
          <a:p>
            <a:pPr algn="just">
              <a:lnSpc>
                <a:spcPct val="100000"/>
              </a:lnSpc>
              <a:buFont typeface="Arial"/>
              <a:buChar char="•"/>
            </a:pPr>
            <a:endParaRPr/>
          </a:p>
          <a:p>
            <a:pPr algn="just">
              <a:lnSpc>
                <a:spcPct val="100000"/>
              </a:lnSpc>
              <a:buFont typeface="Arial"/>
              <a:buChar char="•"/>
            </a:pPr>
            <a:r>
              <a:rPr lang="it-IT">
                <a:solidFill>
                  <a:srgbClr val="002060"/>
                </a:solidFill>
                <a:latin typeface="Calibri"/>
                <a:ea typeface="Calibri"/>
              </a:rPr>
              <a:t> Dal 1970 la prescrizione di tutti i barbiturici è regolata da una apposita normativa.</a:t>
            </a:r>
            <a:endParaRPr/>
          </a:p>
        </p:txBody>
      </p:sp>
      <p:sp>
        <p:nvSpPr>
          <p:cNvPr id="601" name="CustomShape 3"/>
          <p:cNvSpPr/>
          <p:nvPr/>
        </p:nvSpPr>
        <p:spPr>
          <a:xfrm>
            <a:off x="3564000" y="981000"/>
            <a:ext cx="5113440" cy="1191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Il 4 dicembre 1863 Adolf von Baeyer sintetizzò un composto di condensazione tra urea e acido malico che chiamò </a:t>
            </a:r>
            <a:r>
              <a:rPr lang="it-IT" b="1">
                <a:solidFill>
                  <a:srgbClr val="002060"/>
                </a:solidFill>
                <a:latin typeface="Calibri"/>
                <a:ea typeface="Calibri"/>
              </a:rPr>
              <a:t>acido barbiturico </a:t>
            </a:r>
            <a:r>
              <a:rPr lang="it-IT">
                <a:solidFill>
                  <a:srgbClr val="002060"/>
                </a:solidFill>
                <a:latin typeface="Calibri"/>
                <a:ea typeface="Calibri"/>
              </a:rPr>
              <a:t>in ossequio alla sua compagna Barbara. </a:t>
            </a:r>
            <a:endParaRPr/>
          </a:p>
        </p:txBody>
      </p:sp>
      <p:sp>
        <p:nvSpPr>
          <p:cNvPr id="602" name="CustomShape 4"/>
          <p:cNvSpPr/>
          <p:nvPr/>
        </p:nvSpPr>
        <p:spPr>
          <a:xfrm>
            <a:off x="3564000" y="2349360"/>
            <a:ext cx="3384360" cy="1465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Nel 1903 Fischer e von Mering prepararono il primo vero e proprio </a:t>
            </a:r>
            <a:r>
              <a:rPr lang="it-IT" i="1">
                <a:solidFill>
                  <a:srgbClr val="002060"/>
                </a:solidFill>
                <a:latin typeface="Calibri"/>
                <a:ea typeface="Calibri"/>
              </a:rPr>
              <a:t>barbiturico</a:t>
            </a:r>
            <a:r>
              <a:rPr lang="it-IT">
                <a:solidFill>
                  <a:srgbClr val="002060"/>
                </a:solidFill>
                <a:latin typeface="Calibri"/>
                <a:ea typeface="Calibri"/>
              </a:rPr>
              <a:t>, che fu commercializzato con il nome di Veronal.  </a:t>
            </a:r>
            <a:endParaRPr/>
          </a:p>
        </p:txBody>
      </p:sp>
      <p:sp>
        <p:nvSpPr>
          <p:cNvPr id="603" name="Line 5"/>
          <p:cNvSpPr/>
          <p:nvPr/>
        </p:nvSpPr>
        <p:spPr>
          <a:xfrm>
            <a:off x="395280" y="692280"/>
            <a:ext cx="8353440" cy="0"/>
          </a:xfrm>
          <a:prstGeom prst="line">
            <a:avLst/>
          </a:prstGeom>
          <a:ln w="31680">
            <a:solidFill>
              <a:srgbClr val="161645"/>
            </a:solidFill>
            <a:miter/>
          </a:ln>
        </p:spPr>
      </p:sp>
      <p:pic>
        <p:nvPicPr>
          <p:cNvPr id="604" name="Picture 9" descr="Luminal"/>
          <p:cNvPicPr/>
          <p:nvPr/>
        </p:nvPicPr>
        <p:blipFill>
          <a:blip r:embed="rId3" cstate="print"/>
          <a:stretch/>
        </p:blipFill>
        <p:spPr>
          <a:xfrm>
            <a:off x="539640" y="3860640"/>
            <a:ext cx="2376720" cy="1227240"/>
          </a:xfrm>
          <a:prstGeom prst="rect">
            <a:avLst/>
          </a:prstGeom>
          <a:ln>
            <a:noFill/>
          </a:ln>
        </p:spPr>
      </p:pic>
      <p:sp>
        <p:nvSpPr>
          <p:cNvPr id="605" name="CustomShape 6"/>
          <p:cNvSpPr/>
          <p:nvPr/>
        </p:nvSpPr>
        <p:spPr>
          <a:xfrm>
            <a:off x="2987640" y="4076640"/>
            <a:ext cx="557388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a:solidFill>
                  <a:srgbClr val="002060"/>
                </a:solidFill>
                <a:latin typeface="Calibri"/>
                <a:ea typeface="Calibri"/>
              </a:rPr>
              <a:t> Nel 1912 fu introdotto nel mercato un nuovo barbiturico ad attività sedativo-ipnotica, il fenobarbital,  con il nome commerciale di Luminal</a:t>
            </a:r>
            <a:endParaRPr/>
          </a:p>
        </p:txBody>
      </p:sp>
      <p:pic>
        <p:nvPicPr>
          <p:cNvPr id="606" name="Picture 11" descr="http://marymiley.files.wordpress.com/2013/04/hommedia-ashx.png"/>
          <p:cNvPicPr/>
          <p:nvPr/>
        </p:nvPicPr>
        <p:blipFill>
          <a:blip r:embed="rId4" cstate="print"/>
          <a:stretch/>
        </p:blipFill>
        <p:spPr>
          <a:xfrm>
            <a:off x="7236000" y="2133720"/>
            <a:ext cx="1296720" cy="178884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 name="Picture 5"/>
          <p:cNvPicPr/>
          <p:nvPr/>
        </p:nvPicPr>
        <p:blipFill>
          <a:blip r:embed="rId2" cstate="print"/>
          <a:srcRect l="15715" r="7138"/>
          <a:stretch/>
        </p:blipFill>
        <p:spPr>
          <a:xfrm>
            <a:off x="395536" y="2276872"/>
            <a:ext cx="3889440" cy="3085920"/>
          </a:xfrm>
          <a:prstGeom prst="rect">
            <a:avLst/>
          </a:prstGeom>
          <a:ln>
            <a:noFill/>
          </a:ln>
        </p:spPr>
      </p:pic>
      <p:sp>
        <p:nvSpPr>
          <p:cNvPr id="610" name="CustomShape 2"/>
          <p:cNvSpPr/>
          <p:nvPr/>
        </p:nvSpPr>
        <p:spPr>
          <a:xfrm>
            <a:off x="395536" y="980728"/>
            <a:ext cx="817236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dirty="0">
                <a:solidFill>
                  <a:srgbClr val="161645"/>
                </a:solidFill>
                <a:latin typeface="Calibri"/>
                <a:ea typeface="Calibri"/>
              </a:rPr>
              <a:t>diminuita dissociazione del GABA dai recettori  </a:t>
            </a:r>
            <a:r>
              <a:rPr lang="it-IT" dirty="0">
                <a:solidFill>
                  <a:srgbClr val="161645"/>
                </a:solidFill>
                <a:latin typeface="Symbol"/>
                <a:ea typeface="Symbol"/>
              </a:rPr>
              <a:t></a:t>
            </a:r>
            <a:r>
              <a:rPr lang="it-IT" dirty="0">
                <a:solidFill>
                  <a:srgbClr val="161645"/>
                </a:solidFill>
                <a:latin typeface="Calibri"/>
                <a:ea typeface="Calibri"/>
              </a:rPr>
              <a:t> aumentata conduttanza al cloro </a:t>
            </a:r>
            <a:r>
              <a:rPr lang="it-IT" dirty="0">
                <a:solidFill>
                  <a:srgbClr val="161645"/>
                </a:solidFill>
                <a:latin typeface="Symbol"/>
                <a:ea typeface="Symbol"/>
              </a:rPr>
              <a:t></a:t>
            </a:r>
            <a:r>
              <a:rPr lang="it-IT" dirty="0">
                <a:solidFill>
                  <a:srgbClr val="161645"/>
                </a:solidFill>
                <a:latin typeface="Calibri"/>
                <a:ea typeface="Calibri"/>
              </a:rPr>
              <a:t> </a:t>
            </a:r>
            <a:r>
              <a:rPr lang="it-IT" dirty="0" err="1">
                <a:solidFill>
                  <a:srgbClr val="161645"/>
                </a:solidFill>
                <a:latin typeface="Calibri"/>
                <a:ea typeface="Calibri"/>
              </a:rPr>
              <a:t>iperpolarizzazione</a:t>
            </a:r>
            <a:r>
              <a:rPr lang="it-IT" dirty="0">
                <a:solidFill>
                  <a:srgbClr val="161645"/>
                </a:solidFill>
                <a:latin typeface="Calibri"/>
                <a:ea typeface="Calibri"/>
              </a:rPr>
              <a:t> </a:t>
            </a:r>
            <a:r>
              <a:rPr lang="it-IT" dirty="0">
                <a:solidFill>
                  <a:srgbClr val="161645"/>
                </a:solidFill>
                <a:latin typeface="Symbol"/>
                <a:ea typeface="Symbol"/>
              </a:rPr>
              <a:t></a:t>
            </a:r>
            <a:r>
              <a:rPr lang="it-IT" dirty="0">
                <a:solidFill>
                  <a:srgbClr val="161645"/>
                </a:solidFill>
                <a:latin typeface="Calibri"/>
                <a:ea typeface="Calibri"/>
              </a:rPr>
              <a:t> inibizione neuroni </a:t>
            </a:r>
            <a:r>
              <a:rPr lang="it-IT" dirty="0" err="1">
                <a:solidFill>
                  <a:srgbClr val="161645"/>
                </a:solidFill>
                <a:latin typeface="Calibri"/>
                <a:ea typeface="Calibri"/>
              </a:rPr>
              <a:t>postsinaptici</a:t>
            </a:r>
            <a:r>
              <a:rPr lang="it-IT" dirty="0">
                <a:solidFill>
                  <a:srgbClr val="161645"/>
                </a:solidFill>
                <a:latin typeface="Calibri"/>
                <a:ea typeface="Calibri"/>
              </a:rPr>
              <a:t> </a:t>
            </a:r>
            <a:r>
              <a:rPr lang="it-IT" dirty="0">
                <a:solidFill>
                  <a:srgbClr val="161645"/>
                </a:solidFill>
                <a:latin typeface="Symbol"/>
                <a:ea typeface="Symbol"/>
              </a:rPr>
              <a:t></a:t>
            </a:r>
            <a:r>
              <a:rPr lang="it-IT" dirty="0">
                <a:solidFill>
                  <a:srgbClr val="161645"/>
                </a:solidFill>
                <a:latin typeface="Calibri"/>
                <a:ea typeface="Calibri"/>
              </a:rPr>
              <a:t> </a:t>
            </a:r>
            <a:r>
              <a:rPr lang="it-IT" b="1" dirty="0">
                <a:solidFill>
                  <a:srgbClr val="161645"/>
                </a:solidFill>
                <a:latin typeface="Calibri"/>
                <a:ea typeface="Calibri"/>
              </a:rPr>
              <a:t>depressione trasmissione </a:t>
            </a:r>
            <a:r>
              <a:rPr lang="it-IT" b="1" dirty="0" err="1">
                <a:solidFill>
                  <a:srgbClr val="161645"/>
                </a:solidFill>
                <a:latin typeface="Calibri"/>
                <a:ea typeface="Calibri"/>
              </a:rPr>
              <a:t>simpato-gangliare</a:t>
            </a:r>
            <a:endParaRPr dirty="0"/>
          </a:p>
        </p:txBody>
      </p:sp>
      <p:sp>
        <p:nvSpPr>
          <p:cNvPr id="611" name="CustomShape 3"/>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 – </a:t>
            </a:r>
            <a:r>
              <a:rPr lang="it-IT" sz="2800" i="1">
                <a:solidFill>
                  <a:srgbClr val="161645"/>
                </a:solidFill>
                <a:latin typeface="Calibri"/>
                <a:ea typeface="Calibri"/>
              </a:rPr>
              <a:t>Meccanismo d’azione</a:t>
            </a:r>
            <a:endParaRPr/>
          </a:p>
        </p:txBody>
      </p:sp>
      <p:sp>
        <p:nvSpPr>
          <p:cNvPr id="612" name="Line 4"/>
          <p:cNvSpPr/>
          <p:nvPr/>
        </p:nvSpPr>
        <p:spPr>
          <a:xfrm>
            <a:off x="395280" y="692280"/>
            <a:ext cx="8353440" cy="0"/>
          </a:xfrm>
          <a:prstGeom prst="line">
            <a:avLst/>
          </a:prstGeom>
          <a:ln w="31680">
            <a:solidFill>
              <a:srgbClr val="161645"/>
            </a:solidFill>
            <a:miter/>
          </a:ln>
        </p:spPr>
      </p:sp>
      <p:pic>
        <p:nvPicPr>
          <p:cNvPr id="8" name="Slide"/>
          <p:cNvPicPr>
            <a:picLocks noChangeAspect="1"/>
          </p:cNvPicPr>
          <p:nvPr/>
        </p:nvPicPr>
        <p:blipFill>
          <a:blip r:embed="rId3" cstate="print"/>
          <a:srcRect l="7875" t="15224" r="7875" b="2625"/>
          <a:stretch>
            <a:fillRect/>
          </a:stretch>
        </p:blipFill>
        <p:spPr>
          <a:xfrm>
            <a:off x="4473536" y="2348880"/>
            <a:ext cx="4529334" cy="331236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ustomShape 1"/>
          <p:cNvSpPr/>
          <p:nvPr/>
        </p:nvSpPr>
        <p:spPr>
          <a:xfrm>
            <a:off x="971640" y="765000"/>
            <a:ext cx="7921440" cy="3177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a:solidFill>
                  <a:srgbClr val="161645"/>
                </a:solidFill>
                <a:latin typeface="Calibri"/>
                <a:ea typeface="Calibri"/>
              </a:rPr>
              <a:t>• buon assorbimento orale</a:t>
            </a:r>
            <a:endParaRPr/>
          </a:p>
          <a:p>
            <a:pPr>
              <a:lnSpc>
                <a:spcPct val="100000"/>
              </a:lnSpc>
            </a:pPr>
            <a:r>
              <a:rPr lang="it-IT">
                <a:solidFill>
                  <a:srgbClr val="161645"/>
                </a:solidFill>
                <a:latin typeface="Calibri"/>
                <a:ea typeface="Calibri"/>
              </a:rPr>
              <a:t>• emivita variabile </a:t>
            </a:r>
            <a:endParaRPr/>
          </a:p>
          <a:p>
            <a:pPr>
              <a:lnSpc>
                <a:spcPct val="100000"/>
              </a:lnSpc>
            </a:pPr>
            <a:r>
              <a:rPr lang="it-IT">
                <a:solidFill>
                  <a:srgbClr val="161645"/>
                </a:solidFill>
                <a:latin typeface="Calibri"/>
                <a:ea typeface="Calibri"/>
              </a:rPr>
              <a:t>• distribuzione multicompartimentale</a:t>
            </a:r>
            <a:endParaRPr/>
          </a:p>
          <a:p>
            <a:pPr>
              <a:lnSpc>
                <a:spcPct val="100000"/>
              </a:lnSpc>
            </a:pPr>
            <a:r>
              <a:rPr lang="it-IT" i="1">
                <a:solidFill>
                  <a:srgbClr val="161645"/>
                </a:solidFill>
                <a:latin typeface="Calibri"/>
                <a:ea typeface="Calibri"/>
              </a:rPr>
              <a:t>     	rapida captazione cerebrale - ridistribuzione muscolo e adipe</a:t>
            </a:r>
            <a:endParaRPr/>
          </a:p>
          <a:p>
            <a:pPr>
              <a:lnSpc>
                <a:spcPct val="100000"/>
              </a:lnSpc>
            </a:pPr>
            <a:r>
              <a:rPr lang="it-IT">
                <a:solidFill>
                  <a:srgbClr val="161645"/>
                </a:solidFill>
                <a:latin typeface="Calibri"/>
                <a:ea typeface="Calibri"/>
              </a:rPr>
              <a:t>• metabolismo epatico</a:t>
            </a:r>
            <a:endParaRPr/>
          </a:p>
          <a:p>
            <a:pPr>
              <a:lnSpc>
                <a:spcPct val="100000"/>
              </a:lnSpc>
            </a:pPr>
            <a:r>
              <a:rPr lang="it-IT">
                <a:solidFill>
                  <a:srgbClr val="161645"/>
                </a:solidFill>
                <a:latin typeface="Calibri"/>
                <a:ea typeface="Calibri"/>
              </a:rPr>
              <a:t>	</a:t>
            </a:r>
            <a:r>
              <a:rPr lang="it-IT" b="1" i="1">
                <a:solidFill>
                  <a:srgbClr val="C00000"/>
                </a:solidFill>
                <a:latin typeface="Calibri"/>
                <a:ea typeface="Calibri"/>
              </a:rPr>
              <a:t>induzione citocromo P450</a:t>
            </a:r>
            <a:endParaRPr/>
          </a:p>
          <a:p>
            <a:pPr>
              <a:lnSpc>
                <a:spcPct val="100000"/>
              </a:lnSpc>
            </a:pPr>
            <a:r>
              <a:rPr lang="it-IT" b="1" i="1">
                <a:solidFill>
                  <a:srgbClr val="C00000"/>
                </a:solidFill>
                <a:latin typeface="Calibri"/>
                <a:ea typeface="Calibri"/>
              </a:rPr>
              <a:t>	aumento metabolismo barbiturici e altri farmaci</a:t>
            </a:r>
            <a:endParaRPr/>
          </a:p>
          <a:p>
            <a:pPr>
              <a:lnSpc>
                <a:spcPct val="100000"/>
              </a:lnSpc>
            </a:pPr>
            <a:r>
              <a:rPr lang="it-IT" b="1" i="1">
                <a:solidFill>
                  <a:srgbClr val="C00000"/>
                </a:solidFill>
                <a:latin typeface="Calibri"/>
                <a:ea typeface="Calibri"/>
              </a:rPr>
              <a:t>	induzione δ-ALA sintetasi - porfiria</a:t>
            </a:r>
            <a:endParaRPr/>
          </a:p>
          <a:p>
            <a:pPr>
              <a:lnSpc>
                <a:spcPct val="100000"/>
              </a:lnSpc>
            </a:pPr>
            <a:r>
              <a:rPr lang="it-IT">
                <a:solidFill>
                  <a:srgbClr val="161645"/>
                </a:solidFill>
                <a:latin typeface="Calibri"/>
                <a:ea typeface="Calibri"/>
              </a:rPr>
              <a:t>• eliminazione</a:t>
            </a:r>
            <a:endParaRPr/>
          </a:p>
          <a:p>
            <a:pPr>
              <a:lnSpc>
                <a:spcPct val="100000"/>
              </a:lnSpc>
            </a:pPr>
            <a:r>
              <a:rPr lang="it-IT">
                <a:solidFill>
                  <a:srgbClr val="161645"/>
                </a:solidFill>
                <a:latin typeface="Calibri"/>
                <a:ea typeface="Calibri"/>
              </a:rPr>
              <a:t>	</a:t>
            </a:r>
            <a:r>
              <a:rPr lang="it-IT" i="1">
                <a:solidFill>
                  <a:srgbClr val="161645"/>
                </a:solidFill>
                <a:latin typeface="Calibri"/>
                <a:ea typeface="Calibri"/>
              </a:rPr>
              <a:t>escrezione urinaria glicurono-coniugati immodificati</a:t>
            </a:r>
            <a:r>
              <a:rPr lang="it-IT">
                <a:solidFill>
                  <a:srgbClr val="161645"/>
                </a:solidFill>
                <a:latin typeface="Calibri"/>
                <a:ea typeface="Calibri"/>
              </a:rPr>
              <a:t>		</a:t>
            </a:r>
            <a:endParaRPr/>
          </a:p>
        </p:txBody>
      </p:sp>
      <p:sp>
        <p:nvSpPr>
          <p:cNvPr id="619" name="CustomShape 2"/>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 - </a:t>
            </a:r>
            <a:r>
              <a:rPr lang="it-IT" sz="2800" i="1">
                <a:solidFill>
                  <a:srgbClr val="161645"/>
                </a:solidFill>
                <a:latin typeface="Calibri"/>
                <a:ea typeface="Calibri"/>
              </a:rPr>
              <a:t>Farmacocinetica</a:t>
            </a:r>
            <a:endParaRPr/>
          </a:p>
        </p:txBody>
      </p:sp>
      <p:sp>
        <p:nvSpPr>
          <p:cNvPr id="620" name="Line 3"/>
          <p:cNvSpPr/>
          <p:nvPr/>
        </p:nvSpPr>
        <p:spPr>
          <a:xfrm>
            <a:off x="395280" y="692280"/>
            <a:ext cx="8353440" cy="0"/>
          </a:xfrm>
          <a:prstGeom prst="line">
            <a:avLst/>
          </a:prstGeom>
          <a:ln w="31680">
            <a:solidFill>
              <a:srgbClr val="161645"/>
            </a:solidFill>
            <a:miter/>
          </a:ln>
        </p:spPr>
      </p:sp>
      <p:sp>
        <p:nvSpPr>
          <p:cNvPr id="621" name="CustomShape 4"/>
          <p:cNvSpPr/>
          <p:nvPr/>
        </p:nvSpPr>
        <p:spPr>
          <a:xfrm>
            <a:off x="971640" y="4653000"/>
            <a:ext cx="7343640" cy="1739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a:solidFill>
                  <a:srgbClr val="161645"/>
                </a:solidFill>
                <a:latin typeface="Calibri"/>
                <a:ea typeface="Calibri"/>
              </a:rPr>
              <a:t>- ANESTETICO ENDOVENOSO</a:t>
            </a:r>
            <a:endParaRPr/>
          </a:p>
          <a:p>
            <a:pPr algn="just">
              <a:lnSpc>
                <a:spcPct val="100000"/>
              </a:lnSpc>
            </a:pPr>
            <a:r>
              <a:rPr lang="it-IT">
                <a:solidFill>
                  <a:srgbClr val="161645"/>
                </a:solidFill>
                <a:latin typeface="Calibri"/>
                <a:ea typeface="Calibri"/>
              </a:rPr>
              <a:t>- Trattamento di elevata pressione intracranica (PCI)</a:t>
            </a:r>
            <a:endParaRPr/>
          </a:p>
          <a:p>
            <a:pPr algn="just">
              <a:lnSpc>
                <a:spcPct val="100000"/>
              </a:lnSpc>
            </a:pPr>
            <a:r>
              <a:rPr lang="it-IT">
                <a:solidFill>
                  <a:srgbClr val="161645"/>
                </a:solidFill>
                <a:latin typeface="Calibri"/>
                <a:ea typeface="Calibri"/>
              </a:rPr>
              <a:t>- Protezione cerebrale</a:t>
            </a:r>
            <a:endParaRPr/>
          </a:p>
          <a:p>
            <a:pPr algn="just">
              <a:lnSpc>
                <a:spcPct val="100000"/>
              </a:lnSpc>
            </a:pPr>
            <a:r>
              <a:rPr lang="it-IT">
                <a:solidFill>
                  <a:srgbClr val="161645"/>
                </a:solidFill>
                <a:latin typeface="Calibri"/>
                <a:ea typeface="Calibri"/>
              </a:rPr>
              <a:t>- Sedazione</a:t>
            </a:r>
            <a:endParaRPr/>
          </a:p>
          <a:p>
            <a:pPr algn="just">
              <a:lnSpc>
                <a:spcPct val="100000"/>
              </a:lnSpc>
            </a:pPr>
            <a:r>
              <a:rPr lang="it-IT">
                <a:solidFill>
                  <a:srgbClr val="161645"/>
                </a:solidFill>
                <a:latin typeface="Calibri"/>
                <a:ea typeface="Calibri"/>
              </a:rPr>
              <a:t>- Ipnosi</a:t>
            </a:r>
            <a:endParaRPr/>
          </a:p>
          <a:p>
            <a:pPr algn="just">
              <a:lnSpc>
                <a:spcPct val="100000"/>
              </a:lnSpc>
            </a:pPr>
            <a:r>
              <a:rPr lang="it-IT">
                <a:solidFill>
                  <a:srgbClr val="161645"/>
                </a:solidFill>
                <a:latin typeface="Calibri"/>
                <a:ea typeface="Calibri"/>
              </a:rPr>
              <a:t>- Anticonvulsivante antiepilettico</a:t>
            </a:r>
            <a:endParaRPr/>
          </a:p>
        </p:txBody>
      </p:sp>
      <p:sp>
        <p:nvSpPr>
          <p:cNvPr id="622" name="CustomShape 5"/>
          <p:cNvSpPr/>
          <p:nvPr/>
        </p:nvSpPr>
        <p:spPr>
          <a:xfrm>
            <a:off x="684360" y="4005360"/>
            <a:ext cx="738324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C00000"/>
                </a:solidFill>
                <a:latin typeface="Calibri"/>
                <a:ea typeface="Calibri"/>
              </a:rPr>
              <a:t>BARBITURICI - </a:t>
            </a:r>
            <a:r>
              <a:rPr lang="it-IT" sz="2800" i="1">
                <a:solidFill>
                  <a:srgbClr val="C00000"/>
                </a:solidFill>
                <a:latin typeface="Calibri"/>
                <a:ea typeface="Calibri"/>
              </a:rPr>
              <a:t>Indicazioni</a:t>
            </a:r>
            <a:endParaRPr/>
          </a:p>
        </p:txBody>
      </p:sp>
      <p:sp>
        <p:nvSpPr>
          <p:cNvPr id="623" name="Line 6"/>
          <p:cNvSpPr/>
          <p:nvPr/>
        </p:nvSpPr>
        <p:spPr>
          <a:xfrm>
            <a:off x="539640" y="4508640"/>
            <a:ext cx="8353440" cy="0"/>
          </a:xfrm>
          <a:prstGeom prst="line">
            <a:avLst/>
          </a:prstGeom>
          <a:ln w="31680">
            <a:solidFill>
              <a:srgbClr val="161645"/>
            </a:solidFill>
            <a:miter/>
          </a:ln>
        </p:spPr>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2123640" y="3860280"/>
            <a:ext cx="5040360" cy="1513080"/>
          </a:xfrm>
          <a:prstGeom prst="rect">
            <a:avLst/>
          </a:prstGeom>
          <a:noFill/>
          <a:ln>
            <a:noFill/>
          </a:ln>
        </p:spPr>
        <p:txBody>
          <a:bodyPr/>
          <a:lstStyle/>
          <a:p>
            <a:pPr>
              <a:lnSpc>
                <a:spcPct val="100000"/>
              </a:lnSpc>
              <a:buFont typeface="Calibri"/>
              <a:buChar char="•"/>
            </a:pPr>
            <a:r>
              <a:rPr lang="it-IT" sz="2000" b="1">
                <a:solidFill>
                  <a:srgbClr val="161645"/>
                </a:solidFill>
                <a:latin typeface="Calibri"/>
                <a:ea typeface="Calibri"/>
              </a:rPr>
              <a:t>Acido gamma-aminobutirrico (GABA)</a:t>
            </a:r>
            <a:endParaRPr/>
          </a:p>
          <a:p>
            <a:pPr>
              <a:lnSpc>
                <a:spcPct val="100000"/>
              </a:lnSpc>
              <a:buFont typeface="Calibri"/>
              <a:buChar char="•"/>
            </a:pPr>
            <a:r>
              <a:rPr lang="it-IT" sz="2000">
                <a:solidFill>
                  <a:srgbClr val="161645"/>
                </a:solidFill>
                <a:latin typeface="Calibri"/>
                <a:ea typeface="Calibri"/>
              </a:rPr>
              <a:t>Serotonina</a:t>
            </a:r>
            <a:endParaRPr/>
          </a:p>
          <a:p>
            <a:pPr>
              <a:lnSpc>
                <a:spcPct val="100000"/>
              </a:lnSpc>
              <a:buFont typeface="Calibri"/>
              <a:buChar char="•"/>
            </a:pPr>
            <a:r>
              <a:rPr lang="it-IT" sz="2000">
                <a:solidFill>
                  <a:srgbClr val="161645"/>
                </a:solidFill>
                <a:latin typeface="Calibri"/>
                <a:ea typeface="Calibri"/>
              </a:rPr>
              <a:t>Norepinefrina</a:t>
            </a:r>
            <a:endParaRPr/>
          </a:p>
          <a:p>
            <a:pPr>
              <a:lnSpc>
                <a:spcPct val="100000"/>
              </a:lnSpc>
              <a:buFont typeface="Calibri"/>
              <a:buChar char="•"/>
            </a:pPr>
            <a:r>
              <a:rPr lang="it-IT" sz="2000">
                <a:solidFill>
                  <a:srgbClr val="161645"/>
                </a:solidFill>
                <a:latin typeface="Calibri"/>
                <a:ea typeface="Calibri"/>
              </a:rPr>
              <a:t>Fattore di rilascio della corticotropina</a:t>
            </a:r>
            <a:endParaRPr/>
          </a:p>
        </p:txBody>
      </p:sp>
      <p:sp>
        <p:nvSpPr>
          <p:cNvPr id="103" name="CustomShape 2"/>
          <p:cNvSpPr/>
          <p:nvPr/>
        </p:nvSpPr>
        <p:spPr>
          <a:xfrm>
            <a:off x="826920" y="115920"/>
            <a:ext cx="749016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400" b="1">
                <a:solidFill>
                  <a:srgbClr val="161645"/>
                </a:solidFill>
                <a:latin typeface="Calibri"/>
                <a:ea typeface="Calibri"/>
              </a:rPr>
              <a:t>PRINCIPALI SISTEMI E NEUROTRASMETTITORI COINVOLTI NELLA MODULAZIONE DEI DISTURBI D’ANSIA</a:t>
            </a:r>
            <a:endParaRPr/>
          </a:p>
        </p:txBody>
      </p:sp>
      <p:sp>
        <p:nvSpPr>
          <p:cNvPr id="104" name="Line 3"/>
          <p:cNvSpPr/>
          <p:nvPr/>
        </p:nvSpPr>
        <p:spPr>
          <a:xfrm>
            <a:off x="324000" y="1125360"/>
            <a:ext cx="8351640" cy="0"/>
          </a:xfrm>
          <a:prstGeom prst="line">
            <a:avLst/>
          </a:prstGeom>
          <a:ln w="31680">
            <a:solidFill>
              <a:srgbClr val="161645"/>
            </a:solidFill>
            <a:miter/>
          </a:ln>
        </p:spPr>
      </p:sp>
      <p:pic>
        <p:nvPicPr>
          <p:cNvPr id="105" name="Picture 7" descr="http://www.pnb.uconn.edu/PNB_Base/about/staff/facultysites/deblas/triplelabel%20small.JPG"/>
          <p:cNvPicPr/>
          <p:nvPr/>
        </p:nvPicPr>
        <p:blipFill>
          <a:blip r:embed="rId3" cstate="print"/>
          <a:stretch/>
        </p:blipFill>
        <p:spPr>
          <a:xfrm>
            <a:off x="2484360" y="1700280"/>
            <a:ext cx="3810240" cy="2143080"/>
          </a:xfrm>
          <a:prstGeom prst="rect">
            <a:avLst/>
          </a:prstGeom>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ustomShape 1"/>
          <p:cNvSpPr/>
          <p:nvPr/>
        </p:nvSpPr>
        <p:spPr>
          <a:xfrm>
            <a:off x="179280" y="189000"/>
            <a:ext cx="28800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72BFC5"/>
                </a:solidFill>
                <a:latin typeface="Calibri"/>
                <a:ea typeface="Calibri"/>
              </a:rPr>
              <a:t>TIOPENTALE</a:t>
            </a:r>
            <a:endParaRPr/>
          </a:p>
        </p:txBody>
      </p:sp>
      <p:sp>
        <p:nvSpPr>
          <p:cNvPr id="626" name="CustomShape 2"/>
          <p:cNvSpPr/>
          <p:nvPr/>
        </p:nvSpPr>
        <p:spPr>
          <a:xfrm>
            <a:off x="539552" y="1556792"/>
            <a:ext cx="7704360" cy="2775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i="1" u="sng" dirty="0">
                <a:solidFill>
                  <a:srgbClr val="002060"/>
                </a:solidFill>
                <a:latin typeface="Calibri"/>
                <a:ea typeface="Calibri"/>
              </a:rPr>
              <a:t>Sistema Cardiocircolatorio </a:t>
            </a:r>
            <a:endParaRPr dirty="0"/>
          </a:p>
          <a:p>
            <a:pPr>
              <a:lnSpc>
                <a:spcPct val="100000"/>
              </a:lnSpc>
            </a:pPr>
            <a:r>
              <a:rPr lang="it-IT" dirty="0">
                <a:solidFill>
                  <a:srgbClr val="002060"/>
                </a:solidFill>
                <a:latin typeface="Calibri"/>
                <a:ea typeface="Calibri"/>
              </a:rPr>
              <a:t>FC aumentata, GC normale, risposta </a:t>
            </a:r>
            <a:r>
              <a:rPr lang="it-IT" dirty="0" err="1">
                <a:solidFill>
                  <a:srgbClr val="002060"/>
                </a:solidFill>
                <a:latin typeface="Calibri"/>
                <a:ea typeface="Calibri"/>
              </a:rPr>
              <a:t>barocettoriale</a:t>
            </a:r>
            <a:r>
              <a:rPr lang="it-IT" dirty="0">
                <a:solidFill>
                  <a:srgbClr val="002060"/>
                </a:solidFill>
                <a:latin typeface="Calibri"/>
                <a:ea typeface="Calibri"/>
              </a:rPr>
              <a:t> aumentata, PA ridotta</a:t>
            </a:r>
            <a:endParaRPr dirty="0"/>
          </a:p>
          <a:p>
            <a:pPr algn="just">
              <a:lnSpc>
                <a:spcPct val="100000"/>
              </a:lnSpc>
            </a:pPr>
            <a:endParaRPr sz="1200" dirty="0"/>
          </a:p>
          <a:p>
            <a:pPr algn="just">
              <a:lnSpc>
                <a:spcPct val="100000"/>
              </a:lnSpc>
            </a:pPr>
            <a:r>
              <a:rPr lang="it-IT" i="1" u="sng" dirty="0">
                <a:solidFill>
                  <a:srgbClr val="002060"/>
                </a:solidFill>
                <a:latin typeface="Calibri"/>
                <a:ea typeface="Calibri"/>
              </a:rPr>
              <a:t>Sistema Respiratorio</a:t>
            </a:r>
            <a:endParaRPr dirty="0"/>
          </a:p>
          <a:p>
            <a:pPr algn="just">
              <a:lnSpc>
                <a:spcPct val="100000"/>
              </a:lnSpc>
            </a:pPr>
            <a:r>
              <a:rPr lang="it-IT" dirty="0">
                <a:solidFill>
                  <a:srgbClr val="002060"/>
                </a:solidFill>
                <a:latin typeface="Calibri"/>
                <a:ea typeface="Calibri"/>
              </a:rPr>
              <a:t>TV ridotto, FR ridotta, V/min ridotto</a:t>
            </a:r>
            <a:r>
              <a:rPr lang="it-IT" baseline="-8000" dirty="0">
                <a:solidFill>
                  <a:srgbClr val="002060"/>
                </a:solidFill>
                <a:latin typeface="Calibri"/>
                <a:ea typeface="Calibri"/>
              </a:rPr>
              <a:t> </a:t>
            </a:r>
            <a:endParaRPr dirty="0"/>
          </a:p>
          <a:p>
            <a:pPr algn="just">
              <a:lnSpc>
                <a:spcPct val="100000"/>
              </a:lnSpc>
            </a:pPr>
            <a:endParaRPr sz="1200" dirty="0"/>
          </a:p>
          <a:p>
            <a:pPr algn="just">
              <a:lnSpc>
                <a:spcPct val="100000"/>
              </a:lnSpc>
            </a:pPr>
            <a:r>
              <a:rPr lang="it-IT" i="1" u="sng" dirty="0">
                <a:solidFill>
                  <a:srgbClr val="002060"/>
                </a:solidFill>
                <a:latin typeface="Calibri"/>
                <a:ea typeface="Calibri"/>
              </a:rPr>
              <a:t>Fegato</a:t>
            </a:r>
            <a:r>
              <a:rPr lang="it-IT" dirty="0">
                <a:solidFill>
                  <a:srgbClr val="002060"/>
                </a:solidFill>
                <a:latin typeface="Calibri"/>
                <a:ea typeface="Calibri"/>
              </a:rPr>
              <a:t> </a:t>
            </a:r>
            <a:endParaRPr dirty="0"/>
          </a:p>
          <a:p>
            <a:pPr algn="just">
              <a:lnSpc>
                <a:spcPct val="100000"/>
              </a:lnSpc>
            </a:pPr>
            <a:r>
              <a:rPr lang="it-IT" dirty="0">
                <a:solidFill>
                  <a:srgbClr val="002060"/>
                </a:solidFill>
                <a:latin typeface="Calibri"/>
                <a:ea typeface="Calibri"/>
              </a:rPr>
              <a:t>Flusso epatico ridotto. Induzione enzimatica</a:t>
            </a:r>
            <a:endParaRPr dirty="0"/>
          </a:p>
          <a:p>
            <a:pPr algn="just">
              <a:lnSpc>
                <a:spcPct val="100000"/>
              </a:lnSpc>
            </a:pPr>
            <a:endParaRPr sz="1200" dirty="0"/>
          </a:p>
          <a:p>
            <a:pPr algn="just">
              <a:lnSpc>
                <a:spcPct val="100000"/>
              </a:lnSpc>
            </a:pPr>
            <a:r>
              <a:rPr lang="it-IT" i="1" u="sng" dirty="0">
                <a:solidFill>
                  <a:srgbClr val="002060"/>
                </a:solidFill>
                <a:latin typeface="Calibri"/>
                <a:ea typeface="Calibri"/>
              </a:rPr>
              <a:t>Rene</a:t>
            </a:r>
            <a:endParaRPr dirty="0"/>
          </a:p>
          <a:p>
            <a:pPr algn="just">
              <a:lnSpc>
                <a:spcPct val="100000"/>
              </a:lnSpc>
            </a:pPr>
            <a:r>
              <a:rPr lang="it-IT" dirty="0">
                <a:solidFill>
                  <a:srgbClr val="002060"/>
                </a:solidFill>
                <a:latin typeface="Calibri"/>
                <a:ea typeface="Calibri"/>
              </a:rPr>
              <a:t>FER, FG ridotti.  Nessun danno renale</a:t>
            </a:r>
            <a:endParaRPr dirty="0"/>
          </a:p>
        </p:txBody>
      </p:sp>
      <p:pic>
        <p:nvPicPr>
          <p:cNvPr id="627" name="Picture 14" descr="http://www.northia.com.ar/img_vade/Tiopental.jpg"/>
          <p:cNvPicPr/>
          <p:nvPr/>
        </p:nvPicPr>
        <p:blipFill>
          <a:blip r:embed="rId2" cstate="print"/>
          <a:srcRect l="30241" t="12605" r="29442" b="14324"/>
          <a:stretch/>
        </p:blipFill>
        <p:spPr>
          <a:xfrm>
            <a:off x="6227640" y="189000"/>
            <a:ext cx="1460520" cy="1512720"/>
          </a:xfrm>
          <a:prstGeom prst="rect">
            <a:avLst/>
          </a:prstGeom>
          <a:ln>
            <a:noFill/>
          </a:ln>
        </p:spPr>
      </p:pic>
      <p:pic>
        <p:nvPicPr>
          <p:cNvPr id="628" name="Picture 16" descr="http://www.aaarba.org/img/aaarba/Museo_Historia_11_Tiopental_Sodico.jpg"/>
          <p:cNvPicPr/>
          <p:nvPr/>
        </p:nvPicPr>
        <p:blipFill>
          <a:blip r:embed="rId3" cstate="print"/>
          <a:stretch/>
        </p:blipFill>
        <p:spPr>
          <a:xfrm>
            <a:off x="4067280" y="5013360"/>
            <a:ext cx="1974600" cy="936720"/>
          </a:xfrm>
          <a:prstGeom prst="rect">
            <a:avLst/>
          </a:prstGeom>
          <a:ln>
            <a:noFill/>
          </a:ln>
        </p:spPr>
      </p:pic>
      <p:pic>
        <p:nvPicPr>
          <p:cNvPr id="629" name="Picture 24" descr="http://3.bp.blogspot.com/-5jjHLKRByQg/UUYjNhWCL4I/AAAAAAAADNE/GR-e1cB7k-4/s1600/la-maschera.jpg"/>
          <p:cNvPicPr/>
          <p:nvPr/>
        </p:nvPicPr>
        <p:blipFill>
          <a:blip r:embed="rId4" cstate="print"/>
          <a:stretch/>
        </p:blipFill>
        <p:spPr>
          <a:xfrm>
            <a:off x="6227640" y="4640400"/>
            <a:ext cx="2232000" cy="1674720"/>
          </a:xfrm>
          <a:prstGeom prst="rect">
            <a:avLst/>
          </a:prstGeom>
          <a:ln>
            <a:noFill/>
          </a:ln>
        </p:spPr>
      </p:pic>
      <p:sp>
        <p:nvSpPr>
          <p:cNvPr id="630" name="CustomShape 3"/>
          <p:cNvSpPr/>
          <p:nvPr/>
        </p:nvSpPr>
        <p:spPr>
          <a:xfrm>
            <a:off x="684360" y="692280"/>
            <a:ext cx="5327640" cy="368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a:solidFill>
                  <a:srgbClr val="002060"/>
                </a:solidFill>
                <a:latin typeface="Calibri"/>
              </a:rPr>
              <a:t>utilizzato per via endovenosa per indurre narcosi</a:t>
            </a:r>
            <a:endParaRPr/>
          </a:p>
        </p:txBody>
      </p:sp>
      <p:sp>
        <p:nvSpPr>
          <p:cNvPr id="631" name="CustomShape 4"/>
          <p:cNvSpPr/>
          <p:nvPr/>
        </p:nvSpPr>
        <p:spPr>
          <a:xfrm>
            <a:off x="611280" y="1125360"/>
            <a:ext cx="121392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b="1">
                <a:solidFill>
                  <a:srgbClr val="161645"/>
                </a:solidFill>
                <a:latin typeface="Calibri"/>
                <a:ea typeface="Calibri"/>
              </a:rPr>
              <a:t>EFFETTI </a:t>
            </a:r>
            <a:endParaRPr/>
          </a:p>
        </p:txBody>
      </p:sp>
      <p:sp>
        <p:nvSpPr>
          <p:cNvPr id="632" name="CustomShape 5"/>
          <p:cNvSpPr/>
          <p:nvPr/>
        </p:nvSpPr>
        <p:spPr>
          <a:xfrm>
            <a:off x="611560" y="4581128"/>
            <a:ext cx="3384720" cy="2014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dirty="0">
                <a:solidFill>
                  <a:srgbClr val="002060"/>
                </a:solidFill>
                <a:latin typeface="Calibri"/>
              </a:rPr>
              <a:t>Il </a:t>
            </a:r>
            <a:r>
              <a:rPr lang="it-IT" dirty="0" err="1">
                <a:solidFill>
                  <a:srgbClr val="002060"/>
                </a:solidFill>
                <a:latin typeface="Calibri"/>
              </a:rPr>
              <a:t>tiopental</a:t>
            </a:r>
            <a:r>
              <a:rPr lang="it-IT" dirty="0">
                <a:solidFill>
                  <a:srgbClr val="002060"/>
                </a:solidFill>
                <a:latin typeface="Calibri"/>
              </a:rPr>
              <a:t> sodico è noto con il nome di </a:t>
            </a:r>
            <a:r>
              <a:rPr lang="it-IT" i="1" dirty="0" err="1">
                <a:solidFill>
                  <a:srgbClr val="002060"/>
                </a:solidFill>
                <a:latin typeface="Calibri"/>
              </a:rPr>
              <a:t>Pentothal</a:t>
            </a:r>
            <a:r>
              <a:rPr lang="it-IT" dirty="0">
                <a:solidFill>
                  <a:srgbClr val="002060"/>
                </a:solidFill>
                <a:latin typeface="Calibri"/>
              </a:rPr>
              <a:t>, soprattutto grazie al cinema e alla televisione per essere stato usato, a dosaggi </a:t>
            </a:r>
            <a:r>
              <a:rPr lang="it-IT" dirty="0" err="1">
                <a:solidFill>
                  <a:srgbClr val="002060"/>
                </a:solidFill>
                <a:latin typeface="Calibri"/>
              </a:rPr>
              <a:t>subanestetici</a:t>
            </a:r>
            <a:r>
              <a:rPr lang="it-IT" dirty="0">
                <a:solidFill>
                  <a:srgbClr val="002060"/>
                </a:solidFill>
                <a:latin typeface="Calibri"/>
              </a:rPr>
              <a:t>, come “siero della verità”: ad esempio, Diabolik ne fa largo uso nelle sue avventure.</a:t>
            </a:r>
            <a:endParaRPr dirty="0"/>
          </a:p>
        </p:txBody>
      </p:sp>
      <p:sp>
        <p:nvSpPr>
          <p:cNvPr id="633" name="CustomShape 6"/>
          <p:cNvSpPr/>
          <p:nvPr/>
        </p:nvSpPr>
        <p:spPr>
          <a:xfrm>
            <a:off x="539552" y="4482440"/>
            <a:ext cx="8136432" cy="2114912"/>
          </a:xfrm>
          <a:prstGeom prst="roundRect">
            <a:avLst>
              <a:gd name="adj" fmla="val 3600"/>
            </a:avLst>
          </a:prstGeom>
          <a:noFill/>
          <a:ln w="25560">
            <a:solidFill>
              <a:srgbClr val="89A4A7"/>
            </a:solidFill>
            <a:miter/>
          </a:ln>
        </p:spPr>
        <p:style>
          <a:lnRef idx="0">
            <a:scrgbClr r="0" g="0" b="0"/>
          </a:lnRef>
          <a:fillRef idx="0">
            <a:scrgbClr r="0" g="0" b="0"/>
          </a:fillRef>
          <a:effectRef idx="0">
            <a:scrgbClr r="0" g="0" b="0"/>
          </a:effectRef>
          <a:fontRef idx="minor"/>
        </p:style>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CustomShape 1"/>
          <p:cNvSpPr/>
          <p:nvPr/>
        </p:nvSpPr>
        <p:spPr>
          <a:xfrm>
            <a:off x="-108000" y="115920"/>
            <a:ext cx="379116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72BFC5"/>
                </a:solidFill>
                <a:latin typeface="Calibri"/>
                <a:ea typeface="Calibri"/>
              </a:rPr>
              <a:t>FENOBARBITALE</a:t>
            </a:r>
            <a:endParaRPr/>
          </a:p>
        </p:txBody>
      </p:sp>
      <p:sp>
        <p:nvSpPr>
          <p:cNvPr id="636" name="CustomShape 2"/>
          <p:cNvSpPr/>
          <p:nvPr/>
        </p:nvSpPr>
        <p:spPr>
          <a:xfrm>
            <a:off x="3276720" y="115920"/>
            <a:ext cx="3078000" cy="45972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400">
                <a:solidFill>
                  <a:srgbClr val="161645"/>
                </a:solidFill>
                <a:latin typeface="Calibri"/>
                <a:ea typeface="Calibri"/>
              </a:rPr>
              <a:t>(Gardenale, Luminale®)</a:t>
            </a:r>
            <a:endParaRPr/>
          </a:p>
        </p:txBody>
      </p:sp>
      <p:sp>
        <p:nvSpPr>
          <p:cNvPr id="637" name="CustomShape 3"/>
          <p:cNvSpPr/>
          <p:nvPr/>
        </p:nvSpPr>
        <p:spPr>
          <a:xfrm>
            <a:off x="360360" y="692280"/>
            <a:ext cx="8459640" cy="1615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u="sng">
                <a:solidFill>
                  <a:srgbClr val="161645"/>
                </a:solidFill>
                <a:latin typeface="Calibri"/>
                <a:ea typeface="Calibri"/>
              </a:rPr>
              <a:t>FARMACOCINETICA</a:t>
            </a:r>
            <a:endParaRPr/>
          </a:p>
          <a:p>
            <a:pPr algn="just">
              <a:lnSpc>
                <a:spcPct val="100000"/>
              </a:lnSpc>
            </a:pPr>
            <a:r>
              <a:rPr lang="it-IT" sz="1600">
                <a:solidFill>
                  <a:srgbClr val="161645"/>
                </a:solidFill>
                <a:latin typeface="Calibri"/>
                <a:ea typeface="Calibri"/>
              </a:rPr>
              <a:t>Somministrazione:	Orale: 1.3-3.5 mg/kg/die            </a:t>
            </a:r>
            <a:endParaRPr/>
          </a:p>
          <a:p>
            <a:pPr algn="just">
              <a:lnSpc>
                <a:spcPct val="100000"/>
              </a:lnSpc>
            </a:pPr>
            <a:r>
              <a:rPr lang="it-IT" sz="1600">
                <a:solidFill>
                  <a:srgbClr val="161645"/>
                </a:solidFill>
                <a:latin typeface="Calibri"/>
                <a:ea typeface="Calibri"/>
              </a:rPr>
              <a:t>Assorbimento:	Completo ma lento</a:t>
            </a:r>
            <a:endParaRPr/>
          </a:p>
          <a:p>
            <a:pPr algn="just">
              <a:lnSpc>
                <a:spcPct val="100000"/>
              </a:lnSpc>
            </a:pPr>
            <a:r>
              <a:rPr lang="it-IT" sz="1600">
                <a:solidFill>
                  <a:srgbClr val="161645"/>
                </a:solidFill>
                <a:latin typeface="Calibri"/>
                <a:ea typeface="Calibri"/>
              </a:rPr>
              <a:t>Distribuzione:	Legame prot 40-60% Emivita plasm 24-140 ore</a:t>
            </a:r>
            <a:endParaRPr/>
          </a:p>
          <a:p>
            <a:pPr algn="just">
              <a:lnSpc>
                <a:spcPct val="100000"/>
              </a:lnSpc>
            </a:pPr>
            <a:r>
              <a:rPr lang="it-IT" sz="1600">
                <a:solidFill>
                  <a:srgbClr val="161645"/>
                </a:solidFill>
                <a:latin typeface="Calibri"/>
                <a:ea typeface="Calibri"/>
              </a:rPr>
              <a:t>Metabolismo:	Epatico: ampio </a:t>
            </a:r>
            <a:r>
              <a:rPr lang="it-IT" sz="1600" u="sng">
                <a:solidFill>
                  <a:srgbClr val="161645"/>
                </a:solidFill>
                <a:latin typeface="Calibri"/>
                <a:ea typeface="Calibri"/>
              </a:rPr>
              <a:t>Induzione di enzimi</a:t>
            </a:r>
            <a:r>
              <a:rPr lang="it-IT" sz="1600">
                <a:solidFill>
                  <a:srgbClr val="161645"/>
                </a:solidFill>
                <a:latin typeface="Calibri"/>
                <a:ea typeface="Calibri"/>
              </a:rPr>
              <a:t> </a:t>
            </a:r>
            <a:endParaRPr/>
          </a:p>
          <a:p>
            <a:pPr algn="just">
              <a:lnSpc>
                <a:spcPct val="100000"/>
              </a:lnSpc>
            </a:pPr>
            <a:r>
              <a:rPr lang="it-IT" sz="1600">
                <a:solidFill>
                  <a:srgbClr val="161645"/>
                </a:solidFill>
                <a:latin typeface="Calibri"/>
                <a:ea typeface="Calibri"/>
              </a:rPr>
              <a:t>Eliminazione:	Renale pH-dipendente (aumento a pH alcalino)	</a:t>
            </a:r>
            <a:endParaRPr/>
          </a:p>
        </p:txBody>
      </p:sp>
      <p:sp>
        <p:nvSpPr>
          <p:cNvPr id="638" name="CustomShape 4"/>
          <p:cNvSpPr/>
          <p:nvPr/>
        </p:nvSpPr>
        <p:spPr>
          <a:xfrm>
            <a:off x="324000" y="2637000"/>
            <a:ext cx="6480000" cy="1128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2000" u="sng">
                <a:solidFill>
                  <a:srgbClr val="161645"/>
                </a:solidFill>
                <a:latin typeface="Calibri"/>
                <a:ea typeface="Calibri"/>
              </a:rPr>
              <a:t>USI TERAPEUTICI</a:t>
            </a:r>
            <a:endParaRPr/>
          </a:p>
          <a:p>
            <a:pPr algn="just">
              <a:lnSpc>
                <a:spcPct val="100000"/>
              </a:lnSpc>
              <a:buFont typeface="Calibri"/>
              <a:buChar char="-"/>
            </a:pPr>
            <a:r>
              <a:rPr lang="it-IT" sz="1600">
                <a:solidFill>
                  <a:srgbClr val="161645"/>
                </a:solidFill>
                <a:latin typeface="Calibri"/>
                <a:ea typeface="Calibri"/>
              </a:rPr>
              <a:t>  Crisi parziali. Crisi tonico-cloniche generalizzate. Può essere efficace nelle crisi di assenza atipica, atoniche e toniche. </a:t>
            </a:r>
            <a:endParaRPr/>
          </a:p>
          <a:p>
            <a:pPr algn="just">
              <a:lnSpc>
                <a:spcPct val="100000"/>
              </a:lnSpc>
              <a:buFont typeface="Calibri"/>
              <a:buChar char="-"/>
            </a:pPr>
            <a:r>
              <a:rPr lang="it-IT" sz="1600">
                <a:solidFill>
                  <a:srgbClr val="161645"/>
                </a:solidFill>
                <a:latin typeface="Calibri"/>
                <a:ea typeface="Calibri"/>
              </a:rPr>
              <a:t> Stato di male epilettico</a:t>
            </a:r>
            <a:endParaRPr/>
          </a:p>
        </p:txBody>
      </p:sp>
      <p:sp>
        <p:nvSpPr>
          <p:cNvPr id="639" name="CustomShape 5"/>
          <p:cNvSpPr/>
          <p:nvPr/>
        </p:nvSpPr>
        <p:spPr>
          <a:xfrm>
            <a:off x="324000" y="3981600"/>
            <a:ext cx="8424720" cy="2102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u="sng">
                <a:solidFill>
                  <a:srgbClr val="161645"/>
                </a:solidFill>
                <a:latin typeface="Calibri"/>
                <a:ea typeface="Calibri"/>
              </a:rPr>
              <a:t>EFFETTI COLLATERALI</a:t>
            </a:r>
            <a:endParaRPr/>
          </a:p>
          <a:p>
            <a:pPr algn="just">
              <a:lnSpc>
                <a:spcPct val="100000"/>
              </a:lnSpc>
            </a:pPr>
            <a:r>
              <a:rPr lang="it-IT" sz="1600">
                <a:solidFill>
                  <a:srgbClr val="161645"/>
                </a:solidFill>
                <a:latin typeface="Calibri"/>
                <a:ea typeface="Calibri"/>
              </a:rPr>
              <a:t>- Può essere sedativo negli adulti e provocare disturbi del comportamento e ipercinesia nei bambini. Alla sospensione, possono verificarsi crisi di rimbalzo. </a:t>
            </a:r>
            <a:endParaRPr/>
          </a:p>
          <a:p>
            <a:pPr algn="just">
              <a:lnSpc>
                <a:spcPct val="100000"/>
              </a:lnSpc>
            </a:pPr>
            <a:r>
              <a:rPr lang="it-IT" sz="1600">
                <a:solidFill>
                  <a:srgbClr val="161645"/>
                </a:solidFill>
                <a:latin typeface="Calibri"/>
                <a:ea typeface="Calibri"/>
              </a:rPr>
              <a:t>- Il controllo delle concentrazioni plasmatiche è meno utile rispetto ad altri farmaci poiché si verifica tolleranza.  </a:t>
            </a:r>
            <a:endParaRPr/>
          </a:p>
          <a:p>
            <a:pPr>
              <a:lnSpc>
                <a:spcPct val="100000"/>
              </a:lnSpc>
              <a:buFont typeface="Calibri"/>
              <a:buChar char="-"/>
            </a:pPr>
            <a:r>
              <a:rPr lang="it-IT" sz="1600">
                <a:solidFill>
                  <a:srgbClr val="161645"/>
                </a:solidFill>
                <a:latin typeface="Calibri"/>
                <a:ea typeface="Calibri"/>
              </a:rPr>
              <a:t>  Dermatite esfoliativa. Disordini ematologici.</a:t>
            </a:r>
            <a:endParaRPr/>
          </a:p>
          <a:p>
            <a:pPr>
              <a:lnSpc>
                <a:spcPct val="100000"/>
              </a:lnSpc>
              <a:buFont typeface="Calibri"/>
              <a:buChar char="-"/>
            </a:pPr>
            <a:r>
              <a:rPr lang="it-IT" sz="1600">
                <a:solidFill>
                  <a:srgbClr val="72BFC5"/>
                </a:solidFill>
                <a:latin typeface="Calibri"/>
                <a:ea typeface="Calibri"/>
              </a:rPr>
              <a:t>  </a:t>
            </a:r>
            <a:r>
              <a:rPr lang="it-IT" sz="1600" b="1" i="1">
                <a:solidFill>
                  <a:srgbClr val="72BFC5"/>
                </a:solidFill>
                <a:latin typeface="Calibri"/>
                <a:ea typeface="Calibri"/>
              </a:rPr>
              <a:t>DEPRESSIONE RESPIRATORIA</a:t>
            </a:r>
            <a:endParaRPr/>
          </a:p>
          <a:p>
            <a:pPr>
              <a:lnSpc>
                <a:spcPct val="100000"/>
              </a:lnSpc>
              <a:buFont typeface="Calibri"/>
              <a:buChar char="-"/>
            </a:pPr>
            <a:r>
              <a:rPr lang="it-IT" sz="1600" b="1" i="1">
                <a:solidFill>
                  <a:srgbClr val="72BFC5"/>
                </a:solidFill>
                <a:latin typeface="Calibri"/>
                <a:ea typeface="Calibri"/>
              </a:rPr>
              <a:t> INIBISCE IL RIFLESSO DEL SUCCHIAMENTO NEL LATTANTE</a:t>
            </a:r>
            <a:endParaRPr/>
          </a:p>
        </p:txBody>
      </p:sp>
      <p:pic>
        <p:nvPicPr>
          <p:cNvPr id="640" name="Picture 9" descr="https://encrypted-tbn2.gstatic.com/images?q=tbn:ANd9GcS3tOtx4ox6M_9GXHU7kk-FedKWYbDKoAYmfDnUUgFM-XmrEqOR"/>
          <p:cNvPicPr/>
          <p:nvPr/>
        </p:nvPicPr>
        <p:blipFill>
          <a:blip r:embed="rId2" cstate="print"/>
          <a:stretch/>
        </p:blipFill>
        <p:spPr>
          <a:xfrm>
            <a:off x="7308720" y="1844640"/>
            <a:ext cx="1444680" cy="1444680"/>
          </a:xfrm>
          <a:prstGeom prst="rect">
            <a:avLst/>
          </a:prstGeom>
          <a:ln>
            <a:noFill/>
          </a:ln>
        </p:spPr>
      </p:pic>
      <p:pic>
        <p:nvPicPr>
          <p:cNvPr id="641" name="Picture 11" descr="Luminal"/>
          <p:cNvPicPr/>
          <p:nvPr/>
        </p:nvPicPr>
        <p:blipFill>
          <a:blip r:embed="rId3" cstate="print"/>
          <a:stretch/>
        </p:blipFill>
        <p:spPr>
          <a:xfrm>
            <a:off x="6227640" y="260280"/>
            <a:ext cx="2521080" cy="1301760"/>
          </a:xfrm>
          <a:prstGeom prst="rect">
            <a:avLst/>
          </a:prstGeom>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CustomShape 1"/>
          <p:cNvSpPr/>
          <p:nvPr/>
        </p:nvSpPr>
        <p:spPr>
          <a:xfrm>
            <a:off x="1979640" y="836640"/>
            <a:ext cx="6337440" cy="2288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u="sng" dirty="0">
                <a:solidFill>
                  <a:srgbClr val="161645"/>
                </a:solidFill>
                <a:latin typeface="Calibri"/>
                <a:ea typeface="Calibri"/>
              </a:rPr>
              <a:t>depressione postuma</a:t>
            </a:r>
            <a:endParaRPr dirty="0"/>
          </a:p>
          <a:p>
            <a:pPr>
              <a:lnSpc>
                <a:spcPct val="100000"/>
              </a:lnSpc>
            </a:pPr>
            <a:r>
              <a:rPr lang="it-IT" dirty="0">
                <a:solidFill>
                  <a:srgbClr val="161645"/>
                </a:solidFill>
                <a:latin typeface="Calibri"/>
                <a:ea typeface="Calibri"/>
              </a:rPr>
              <a:t>• blocco recettori nicotinici gangliari e neuromuscolari</a:t>
            </a:r>
            <a:endParaRPr dirty="0"/>
          </a:p>
          <a:p>
            <a:pPr>
              <a:lnSpc>
                <a:spcPct val="100000"/>
              </a:lnSpc>
            </a:pPr>
            <a:r>
              <a:rPr lang="it-IT" dirty="0">
                <a:solidFill>
                  <a:srgbClr val="161645"/>
                </a:solidFill>
                <a:latin typeface="Calibri"/>
                <a:ea typeface="Calibri"/>
              </a:rPr>
              <a:t>• blocco canali </a:t>
            </a:r>
            <a:r>
              <a:rPr lang="it-IT" dirty="0" err="1">
                <a:solidFill>
                  <a:srgbClr val="161645"/>
                </a:solidFill>
                <a:latin typeface="Calibri"/>
                <a:ea typeface="Calibri"/>
              </a:rPr>
              <a:t>Na</a:t>
            </a:r>
            <a:r>
              <a:rPr lang="it-IT" baseline="30000" dirty="0" err="1">
                <a:solidFill>
                  <a:srgbClr val="161645"/>
                </a:solidFill>
                <a:latin typeface="Calibri"/>
                <a:ea typeface="Calibri"/>
              </a:rPr>
              <a:t>+</a:t>
            </a:r>
            <a:r>
              <a:rPr lang="it-IT" dirty="0">
                <a:solidFill>
                  <a:srgbClr val="161645"/>
                </a:solidFill>
                <a:latin typeface="Calibri"/>
                <a:ea typeface="Calibri"/>
              </a:rPr>
              <a:t> voltaggio dipendenti</a:t>
            </a:r>
            <a:endParaRPr dirty="0"/>
          </a:p>
          <a:p>
            <a:pPr>
              <a:lnSpc>
                <a:spcPct val="100000"/>
              </a:lnSpc>
            </a:pPr>
            <a:endParaRPr dirty="0"/>
          </a:p>
          <a:p>
            <a:pPr>
              <a:lnSpc>
                <a:spcPct val="100000"/>
              </a:lnSpc>
            </a:pPr>
            <a:r>
              <a:rPr lang="it-IT" b="1" u="sng" dirty="0">
                <a:solidFill>
                  <a:srgbClr val="161645"/>
                </a:solidFill>
                <a:latin typeface="Calibri"/>
                <a:ea typeface="Calibri"/>
              </a:rPr>
              <a:t>depressione cardiocircolatoria (sovradosaggio)</a:t>
            </a:r>
            <a:endParaRPr dirty="0"/>
          </a:p>
          <a:p>
            <a:pPr>
              <a:lnSpc>
                <a:spcPct val="100000"/>
              </a:lnSpc>
            </a:pPr>
            <a:r>
              <a:rPr lang="it-IT" dirty="0">
                <a:solidFill>
                  <a:srgbClr val="161645"/>
                </a:solidFill>
                <a:latin typeface="Calibri"/>
                <a:ea typeface="Calibri"/>
              </a:rPr>
              <a:t>• aritmie cardiache</a:t>
            </a:r>
            <a:endParaRPr dirty="0"/>
          </a:p>
          <a:p>
            <a:pPr>
              <a:lnSpc>
                <a:spcPct val="100000"/>
              </a:lnSpc>
            </a:pPr>
            <a:r>
              <a:rPr lang="it-IT" dirty="0">
                <a:solidFill>
                  <a:srgbClr val="161645"/>
                </a:solidFill>
                <a:latin typeface="Calibri"/>
                <a:ea typeface="Calibri"/>
              </a:rPr>
              <a:t>• shock, insufficienza renale</a:t>
            </a:r>
            <a:endParaRPr dirty="0"/>
          </a:p>
          <a:p>
            <a:pPr>
              <a:lnSpc>
                <a:spcPct val="100000"/>
              </a:lnSpc>
            </a:pPr>
            <a:r>
              <a:rPr lang="it-IT" dirty="0">
                <a:solidFill>
                  <a:srgbClr val="161645"/>
                </a:solidFill>
                <a:latin typeface="Calibri"/>
                <a:ea typeface="Calibri"/>
              </a:rPr>
              <a:t>• Inibizione centro respiratorio bulbare</a:t>
            </a:r>
            <a:endParaRPr dirty="0"/>
          </a:p>
        </p:txBody>
      </p:sp>
      <p:sp>
        <p:nvSpPr>
          <p:cNvPr id="644" name="CustomShape 2"/>
          <p:cNvSpPr/>
          <p:nvPr/>
        </p:nvSpPr>
        <p:spPr>
          <a:xfrm>
            <a:off x="914400" y="152280"/>
            <a:ext cx="754524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C00000"/>
                </a:solidFill>
                <a:latin typeface="Calibri"/>
                <a:ea typeface="Calibri"/>
              </a:rPr>
              <a:t>BARBITURICI –  </a:t>
            </a:r>
            <a:r>
              <a:rPr lang="it-IT" sz="2800" i="1">
                <a:solidFill>
                  <a:srgbClr val="C00000"/>
                </a:solidFill>
                <a:latin typeface="Calibri"/>
                <a:ea typeface="Calibri"/>
              </a:rPr>
              <a:t>Effetti indesiderati</a:t>
            </a:r>
            <a:endParaRPr/>
          </a:p>
        </p:txBody>
      </p:sp>
      <p:sp>
        <p:nvSpPr>
          <p:cNvPr id="645" name="Line 3"/>
          <p:cNvSpPr/>
          <p:nvPr/>
        </p:nvSpPr>
        <p:spPr>
          <a:xfrm>
            <a:off x="395280" y="692280"/>
            <a:ext cx="8353440" cy="0"/>
          </a:xfrm>
          <a:prstGeom prst="line">
            <a:avLst/>
          </a:prstGeom>
          <a:ln w="31680">
            <a:solidFill>
              <a:srgbClr val="161645"/>
            </a:solidFill>
            <a:miter/>
          </a:ln>
        </p:spPr>
      </p:sp>
      <p:sp>
        <p:nvSpPr>
          <p:cNvPr id="646" name="CustomShape 4"/>
          <p:cNvSpPr/>
          <p:nvPr/>
        </p:nvSpPr>
        <p:spPr>
          <a:xfrm>
            <a:off x="1979640" y="3508200"/>
            <a:ext cx="5905440" cy="2562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b="1" u="sng">
                <a:solidFill>
                  <a:srgbClr val="161645"/>
                </a:solidFill>
                <a:latin typeface="Calibri"/>
                <a:ea typeface="Calibri"/>
              </a:rPr>
              <a:t>scarso indice terapeutico</a:t>
            </a:r>
            <a:endParaRPr/>
          </a:p>
          <a:p>
            <a:pPr>
              <a:lnSpc>
                <a:spcPct val="100000"/>
              </a:lnSpc>
            </a:pPr>
            <a:r>
              <a:rPr lang="it-IT">
                <a:solidFill>
                  <a:srgbClr val="161645"/>
                </a:solidFill>
                <a:latin typeface="Calibri"/>
                <a:ea typeface="Calibri"/>
              </a:rPr>
              <a:t>• broncospasmo</a:t>
            </a:r>
            <a:endParaRPr/>
          </a:p>
          <a:p>
            <a:pPr>
              <a:lnSpc>
                <a:spcPct val="100000"/>
              </a:lnSpc>
            </a:pPr>
            <a:r>
              <a:rPr lang="it-IT">
                <a:solidFill>
                  <a:srgbClr val="161645"/>
                </a:solidFill>
                <a:latin typeface="Calibri"/>
                <a:ea typeface="Calibri"/>
              </a:rPr>
              <a:t>• eccitazione paradossa particolarmente in caso di dolore</a:t>
            </a:r>
            <a:endParaRPr/>
          </a:p>
          <a:p>
            <a:pPr>
              <a:lnSpc>
                <a:spcPct val="100000"/>
              </a:lnSpc>
            </a:pPr>
            <a:r>
              <a:rPr lang="it-IT">
                <a:solidFill>
                  <a:srgbClr val="161645"/>
                </a:solidFill>
                <a:latin typeface="Calibri"/>
                <a:ea typeface="Calibri"/>
              </a:rPr>
              <a:t>• aumentato metabolismo steroidi, vit D, vit K</a:t>
            </a:r>
            <a:endParaRPr/>
          </a:p>
          <a:p>
            <a:pPr>
              <a:lnSpc>
                <a:spcPct val="100000"/>
              </a:lnSpc>
              <a:buFont typeface="Calibri"/>
              <a:buChar char="•"/>
            </a:pPr>
            <a:r>
              <a:rPr lang="it-IT">
                <a:solidFill>
                  <a:srgbClr val="161645"/>
                </a:solidFill>
                <a:latin typeface="Calibri"/>
                <a:ea typeface="Calibri"/>
              </a:rPr>
              <a:t> induzione enzimatica: porfiria </a:t>
            </a:r>
            <a:endParaRPr/>
          </a:p>
          <a:p>
            <a:pPr>
              <a:lnSpc>
                <a:spcPct val="100000"/>
              </a:lnSpc>
              <a:buFont typeface="Calibri"/>
              <a:buChar char="•"/>
            </a:pPr>
            <a:r>
              <a:rPr lang="it-IT">
                <a:solidFill>
                  <a:srgbClr val="161645"/>
                </a:solidFill>
                <a:latin typeface="Calibri"/>
                <a:ea typeface="Calibri"/>
              </a:rPr>
              <a:t> allergia: 1:30.000</a:t>
            </a:r>
            <a:endParaRPr/>
          </a:p>
          <a:p>
            <a:pPr>
              <a:lnSpc>
                <a:spcPct val="100000"/>
              </a:lnSpc>
              <a:buFont typeface="Calibri"/>
              <a:buChar char="•"/>
            </a:pPr>
            <a:r>
              <a:rPr lang="it-IT">
                <a:solidFill>
                  <a:srgbClr val="161645"/>
                </a:solidFill>
                <a:latin typeface="Calibri"/>
                <a:ea typeface="Calibri"/>
              </a:rPr>
              <a:t> tromboflebiti. Danno da iniezione intrarteriosa.</a:t>
            </a:r>
            <a:endParaRPr/>
          </a:p>
          <a:p>
            <a:pPr>
              <a:lnSpc>
                <a:spcPct val="100000"/>
              </a:lnSpc>
              <a:buFont typeface="Calibri"/>
              <a:buChar char="•"/>
            </a:pPr>
            <a:r>
              <a:rPr lang="it-IT">
                <a:solidFill>
                  <a:srgbClr val="161645"/>
                </a:solidFill>
                <a:latin typeface="Calibri"/>
                <a:ea typeface="Calibri"/>
              </a:rPr>
              <a:t> tolleranza farmacocinetica e farmacodinamica</a:t>
            </a:r>
            <a:endParaRPr/>
          </a:p>
          <a:p>
            <a:pPr>
              <a:lnSpc>
                <a:spcPct val="100000"/>
              </a:lnSpc>
              <a:buFont typeface="Calibri"/>
              <a:buChar char="•"/>
            </a:pPr>
            <a:r>
              <a:rPr lang="it-IT">
                <a:solidFill>
                  <a:srgbClr val="161645"/>
                </a:solidFill>
                <a:latin typeface="Calibri"/>
                <a:ea typeface="Calibri"/>
              </a:rPr>
              <a:t> dipendenza</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4" name="Slide"/>
          <p:cNvPicPr>
            <a:picLocks noChangeAspect="1"/>
          </p:cNvPicPr>
          <p:nvPr/>
        </p:nvPicPr>
        <p:blipFill>
          <a:blip r:embed="rId2" cstate="print"/>
          <a:srcRect l="11025" t="4200" r="11418" b="3675"/>
          <a:stretch>
            <a:fillRect/>
          </a:stretch>
        </p:blipFill>
        <p:spPr>
          <a:xfrm>
            <a:off x="-36512" y="0"/>
            <a:ext cx="5616546" cy="5003705"/>
          </a:xfrm>
          <a:prstGeom prst="rect">
            <a:avLst/>
          </a:prstGeom>
        </p:spPr>
      </p:pic>
      <p:pic>
        <p:nvPicPr>
          <p:cNvPr id="5" name="Slide"/>
          <p:cNvPicPr>
            <a:picLocks noChangeAspect="1"/>
          </p:cNvPicPr>
          <p:nvPr/>
        </p:nvPicPr>
        <p:blipFill>
          <a:blip r:embed="rId3" cstate="print"/>
          <a:srcRect l="14962" t="13649" r="14962" b="11025"/>
          <a:stretch>
            <a:fillRect/>
          </a:stretch>
        </p:blipFill>
        <p:spPr>
          <a:xfrm>
            <a:off x="4210441" y="2880782"/>
            <a:ext cx="4933559" cy="397721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 name="Picture 4" descr="https://www.erowid.org/psychoactives/statistics/images/use_charts/barbiturates_use_12th_grd.png"/>
          <p:cNvPicPr/>
          <p:nvPr/>
        </p:nvPicPr>
        <p:blipFill>
          <a:blip r:embed="rId2" cstate="print"/>
          <a:stretch/>
        </p:blipFill>
        <p:spPr>
          <a:xfrm>
            <a:off x="539640" y="2421000"/>
            <a:ext cx="4321440" cy="2879640"/>
          </a:xfrm>
          <a:prstGeom prst="rect">
            <a:avLst/>
          </a:prstGeom>
          <a:ln>
            <a:noFill/>
          </a:ln>
        </p:spPr>
      </p:pic>
      <p:sp>
        <p:nvSpPr>
          <p:cNvPr id="649" name="CustomShape 1"/>
          <p:cNvSpPr/>
          <p:nvPr/>
        </p:nvSpPr>
        <p:spPr>
          <a:xfrm>
            <a:off x="914400" y="152280"/>
            <a:ext cx="738360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BARBITURICI – Tolleranza e Dipendenza</a:t>
            </a:r>
            <a:endParaRPr/>
          </a:p>
        </p:txBody>
      </p:sp>
      <p:sp>
        <p:nvSpPr>
          <p:cNvPr id="650" name="Line 2"/>
          <p:cNvSpPr/>
          <p:nvPr/>
        </p:nvSpPr>
        <p:spPr>
          <a:xfrm>
            <a:off x="395280" y="692280"/>
            <a:ext cx="8353440" cy="0"/>
          </a:xfrm>
          <a:prstGeom prst="line">
            <a:avLst/>
          </a:prstGeom>
          <a:ln w="31680">
            <a:solidFill>
              <a:srgbClr val="161645"/>
            </a:solidFill>
            <a:miter/>
          </a:ln>
        </p:spPr>
      </p:sp>
      <p:sp>
        <p:nvSpPr>
          <p:cNvPr id="651" name="CustomShape 3"/>
          <p:cNvSpPr/>
          <p:nvPr/>
        </p:nvSpPr>
        <p:spPr>
          <a:xfrm>
            <a:off x="611280" y="993600"/>
            <a:ext cx="8137440" cy="91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rPr>
              <a:t>TOLLERANZA</a:t>
            </a:r>
            <a:r>
              <a:rPr lang="it-IT">
                <a:solidFill>
                  <a:srgbClr val="161645"/>
                </a:solidFill>
                <a:latin typeface="Calibri"/>
              </a:rPr>
              <a:t> - sia farmacocinetica che farmacodinamica. Tutti sono potenti induttori di enzimi epatici. In caso di uso cronico, la tolleranza farmacodinamica cresce per settimane o mesi. La tolleranza agli effetti sull’umore si sviluppa prima delle altre.</a:t>
            </a:r>
            <a:endParaRPr/>
          </a:p>
        </p:txBody>
      </p:sp>
      <p:sp>
        <p:nvSpPr>
          <p:cNvPr id="652" name="CustomShape 4"/>
          <p:cNvSpPr/>
          <p:nvPr/>
        </p:nvSpPr>
        <p:spPr>
          <a:xfrm>
            <a:off x="5003640" y="2205000"/>
            <a:ext cx="3743640" cy="393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b="1">
                <a:solidFill>
                  <a:srgbClr val="161645"/>
                </a:solidFill>
                <a:latin typeface="Calibri"/>
              </a:rPr>
              <a:t>DIPENDENZA</a:t>
            </a:r>
            <a:r>
              <a:rPr lang="it-IT">
                <a:solidFill>
                  <a:srgbClr val="161645"/>
                </a:solidFill>
                <a:latin typeface="Calibri"/>
              </a:rPr>
              <a:t> - L’assunzione per più di 30 giorni porta alla sindrome da astinenza alla sospensione del farmaco</a:t>
            </a:r>
            <a:endParaRPr/>
          </a:p>
          <a:p>
            <a:pPr algn="just">
              <a:lnSpc>
                <a:spcPct val="100000"/>
              </a:lnSpc>
            </a:pPr>
            <a:r>
              <a:rPr lang="it-IT">
                <a:solidFill>
                  <a:srgbClr val="161645"/>
                </a:solidFill>
                <a:latin typeface="Calibri"/>
              </a:rPr>
              <a:t>Sintomi quali tremore, tachicardia, nausea, vomito, sudorazione, instabilità pressoria, allucinazioni, delirio e convulsioni, compaiono:</a:t>
            </a:r>
            <a:endParaRPr/>
          </a:p>
          <a:p>
            <a:pPr algn="just">
              <a:lnSpc>
                <a:spcPct val="100000"/>
              </a:lnSpc>
              <a:buFont typeface="Calibri"/>
              <a:buChar char="-"/>
            </a:pPr>
            <a:r>
              <a:rPr lang="it-IT">
                <a:solidFill>
                  <a:srgbClr val="161645"/>
                </a:solidFill>
                <a:latin typeface="Calibri"/>
              </a:rPr>
              <a:t> per il pentobarbital nelle 6-12 ore successive alla sospensione del farmaco;</a:t>
            </a:r>
            <a:endParaRPr/>
          </a:p>
          <a:p>
            <a:pPr algn="just">
              <a:lnSpc>
                <a:spcPct val="100000"/>
              </a:lnSpc>
              <a:buFont typeface="Calibri"/>
              <a:buChar char="-"/>
            </a:pPr>
            <a:r>
              <a:rPr lang="it-IT">
                <a:solidFill>
                  <a:srgbClr val="161645"/>
                </a:solidFill>
                <a:latin typeface="Calibri"/>
              </a:rPr>
              <a:t> per il fenobarbital anche diversi giorni dopo l’interruzione del farmaco, a motivo della sua lunga emivita.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CustomShape 1"/>
          <p:cNvSpPr/>
          <p:nvPr/>
        </p:nvSpPr>
        <p:spPr>
          <a:xfrm>
            <a:off x="2556000" y="1557360"/>
            <a:ext cx="4103640" cy="2663640"/>
          </a:xfrm>
          <a:prstGeom prst="roundRect">
            <a:avLst>
              <a:gd name="adj" fmla="val 3600"/>
            </a:avLst>
          </a:prstGeom>
          <a:solidFill>
            <a:srgbClr val="DAEDEF"/>
          </a:solidFill>
          <a:ln w="25560">
            <a:solidFill>
              <a:srgbClr val="002060"/>
            </a:solidFill>
            <a:miter/>
          </a:ln>
        </p:spPr>
        <p:style>
          <a:lnRef idx="0">
            <a:scrgbClr r="0" g="0" b="0"/>
          </a:lnRef>
          <a:fillRef idx="0">
            <a:scrgbClr r="0" g="0" b="0"/>
          </a:fillRef>
          <a:effectRef idx="0">
            <a:scrgbClr r="0" g="0" b="0"/>
          </a:effectRef>
          <a:fontRef idx="minor"/>
        </p:style>
      </p:sp>
      <p:sp>
        <p:nvSpPr>
          <p:cNvPr id="655" name="CustomShape 2"/>
          <p:cNvSpPr/>
          <p:nvPr/>
        </p:nvSpPr>
        <p:spPr>
          <a:xfrm>
            <a:off x="914400" y="152280"/>
            <a:ext cx="754524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002060"/>
                </a:solidFill>
                <a:latin typeface="Calibri"/>
                <a:ea typeface="Calibri"/>
              </a:rPr>
              <a:t>BARBITURICI –</a:t>
            </a:r>
            <a:r>
              <a:rPr lang="it-IT" sz="2800" i="1">
                <a:solidFill>
                  <a:srgbClr val="002060"/>
                </a:solidFill>
                <a:latin typeface="Calibri"/>
                <a:ea typeface="Calibri"/>
              </a:rPr>
              <a:t>Tossicità</a:t>
            </a:r>
            <a:endParaRPr/>
          </a:p>
        </p:txBody>
      </p:sp>
      <p:sp>
        <p:nvSpPr>
          <p:cNvPr id="656" name="Line 3"/>
          <p:cNvSpPr/>
          <p:nvPr/>
        </p:nvSpPr>
        <p:spPr>
          <a:xfrm>
            <a:off x="395280" y="692280"/>
            <a:ext cx="8353440" cy="0"/>
          </a:xfrm>
          <a:prstGeom prst="line">
            <a:avLst/>
          </a:prstGeom>
          <a:ln w="31680">
            <a:solidFill>
              <a:srgbClr val="161645"/>
            </a:solidFill>
            <a:miter/>
          </a:ln>
        </p:spPr>
      </p:sp>
      <p:sp>
        <p:nvSpPr>
          <p:cNvPr id="657" name="CustomShape 4"/>
          <p:cNvSpPr/>
          <p:nvPr/>
        </p:nvSpPr>
        <p:spPr>
          <a:xfrm>
            <a:off x="826920" y="1052640"/>
            <a:ext cx="7344000" cy="3143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b="1" u="sng">
                <a:solidFill>
                  <a:srgbClr val="002060"/>
                </a:solidFill>
                <a:latin typeface="Calibri"/>
                <a:ea typeface="Calibri"/>
              </a:rPr>
              <a:t>10 x dose ipnotica</a:t>
            </a:r>
            <a:endParaRPr/>
          </a:p>
          <a:p>
            <a:pPr algn="ctr">
              <a:lnSpc>
                <a:spcPct val="100000"/>
              </a:lnSpc>
            </a:pPr>
            <a:endParaRPr/>
          </a:p>
          <a:p>
            <a:pPr algn="ctr">
              <a:lnSpc>
                <a:spcPct val="100000"/>
              </a:lnSpc>
            </a:pPr>
            <a:r>
              <a:rPr lang="it-IT" sz="2000">
                <a:solidFill>
                  <a:srgbClr val="002060"/>
                </a:solidFill>
                <a:latin typeface="Calibri"/>
                <a:ea typeface="Calibri"/>
              </a:rPr>
              <a:t>• Depressione respiratoria</a:t>
            </a:r>
            <a:endParaRPr/>
          </a:p>
          <a:p>
            <a:pPr algn="ctr">
              <a:lnSpc>
                <a:spcPct val="100000"/>
              </a:lnSpc>
            </a:pPr>
            <a:r>
              <a:rPr lang="it-IT" sz="2000">
                <a:solidFill>
                  <a:srgbClr val="002060"/>
                </a:solidFill>
                <a:latin typeface="Calibri"/>
                <a:ea typeface="Calibri"/>
              </a:rPr>
              <a:t>• Collasso cardiocircolatorio</a:t>
            </a:r>
            <a:endParaRPr/>
          </a:p>
          <a:p>
            <a:pPr algn="ctr">
              <a:lnSpc>
                <a:spcPct val="100000"/>
              </a:lnSpc>
            </a:pPr>
            <a:r>
              <a:rPr lang="it-IT" sz="2000">
                <a:solidFill>
                  <a:srgbClr val="002060"/>
                </a:solidFill>
                <a:latin typeface="Calibri"/>
                <a:ea typeface="Calibri"/>
              </a:rPr>
              <a:t>• Insufficienza renale</a:t>
            </a:r>
            <a:endParaRPr/>
          </a:p>
          <a:p>
            <a:pPr algn="ctr">
              <a:lnSpc>
                <a:spcPct val="100000"/>
              </a:lnSpc>
            </a:pPr>
            <a:r>
              <a:rPr lang="it-IT" sz="2000">
                <a:solidFill>
                  <a:srgbClr val="002060"/>
                </a:solidFill>
                <a:latin typeface="Calibri"/>
                <a:ea typeface="Calibri"/>
              </a:rPr>
              <a:t>• Edema polmonare, polmonite</a:t>
            </a:r>
            <a:endParaRPr/>
          </a:p>
          <a:p>
            <a:pPr algn="ctr">
              <a:lnSpc>
                <a:spcPct val="100000"/>
              </a:lnSpc>
            </a:pPr>
            <a:endParaRPr/>
          </a:p>
          <a:p>
            <a:pPr algn="ctr">
              <a:lnSpc>
                <a:spcPct val="100000"/>
              </a:lnSpc>
            </a:pPr>
            <a:r>
              <a:rPr lang="it-IT" sz="2000" u="sng">
                <a:solidFill>
                  <a:srgbClr val="002060"/>
                </a:solidFill>
                <a:latin typeface="Calibri"/>
                <a:ea typeface="Calibri"/>
              </a:rPr>
              <a:t>Trattamento di supporto</a:t>
            </a:r>
            <a:endParaRPr/>
          </a:p>
          <a:p>
            <a:pPr algn="ctr">
              <a:lnSpc>
                <a:spcPct val="100000"/>
              </a:lnSpc>
            </a:pPr>
            <a:r>
              <a:rPr lang="it-IT" sz="2000">
                <a:solidFill>
                  <a:srgbClr val="002060"/>
                </a:solidFill>
                <a:latin typeface="Calibri"/>
                <a:ea typeface="Calibri"/>
              </a:rPr>
              <a:t>Lavanda gastrica, carbone attivo</a:t>
            </a:r>
            <a:endParaRPr/>
          </a:p>
          <a:p>
            <a:pPr algn="ctr">
              <a:lnSpc>
                <a:spcPct val="100000"/>
              </a:lnSpc>
            </a:pPr>
            <a:r>
              <a:rPr lang="it-IT" sz="2000">
                <a:solidFill>
                  <a:srgbClr val="002060"/>
                </a:solidFill>
                <a:latin typeface="Calibri"/>
                <a:ea typeface="Calibri"/>
              </a:rPr>
              <a:t>Diuresi forzata, alcalinizzazione</a:t>
            </a:r>
            <a:endParaRPr/>
          </a:p>
        </p:txBody>
      </p:sp>
      <p:pic>
        <p:nvPicPr>
          <p:cNvPr id="658" name="Picture 4" descr="MARILYN MONROE – The famous actress died aged 36, which was probably a suicide. When news of her death was heard on August 5, 1962, many thought it was murder. However, the official cause of death was “acute barbiturate poisoning”. However, after her death, a lot of rumors surfaced about the involvement of John F. Kennedy or the CIA in the death of the young starlet. Nearly 40 years after her death, Forbes placed her on their list of richest dead people,  on which Marilyn takes ninth place, and is the only woman on the list."/>
          <p:cNvPicPr/>
          <p:nvPr/>
        </p:nvPicPr>
        <p:blipFill>
          <a:blip r:embed="rId2" cstate="print"/>
          <a:stretch/>
        </p:blipFill>
        <p:spPr>
          <a:xfrm>
            <a:off x="6804000" y="4508640"/>
            <a:ext cx="1924200" cy="1989000"/>
          </a:xfrm>
          <a:prstGeom prst="rect">
            <a:avLst/>
          </a:prstGeom>
          <a:ln>
            <a:noFill/>
          </a:ln>
        </p:spPr>
      </p:pic>
      <p:pic>
        <p:nvPicPr>
          <p:cNvPr id="659" name="Picture 6" descr="http://2.bp.blogspot.com/-7KBgDaAtp2U/TjJnHCzduZI/AAAAAAAAbjU/G8XLXq9SKcU/s400/tragic-happenings.jpg"/>
          <p:cNvPicPr/>
          <p:nvPr/>
        </p:nvPicPr>
        <p:blipFill>
          <a:blip r:embed="rId3" cstate="print"/>
          <a:stretch/>
        </p:blipFill>
        <p:spPr>
          <a:xfrm>
            <a:off x="250920" y="4508640"/>
            <a:ext cx="2089080" cy="2089080"/>
          </a:xfrm>
          <a:prstGeom prst="rect">
            <a:avLst/>
          </a:prstGeom>
          <a:ln>
            <a:noFill/>
          </a:ln>
        </p:spPr>
      </p:pic>
      <p:pic>
        <p:nvPicPr>
          <p:cNvPr id="660" name="Picture 8" descr="http://4.bp.blogspot.com/-3Py_BEXaoyM/TjJm9w5EhSI/AAAAAAAAbjE/0tRSKAsdpLw/s400/tragic-happenings.jpg"/>
          <p:cNvPicPr/>
          <p:nvPr/>
        </p:nvPicPr>
        <p:blipFill>
          <a:blip r:embed="rId4" cstate="print"/>
          <a:stretch/>
        </p:blipFill>
        <p:spPr>
          <a:xfrm>
            <a:off x="7093080" y="836640"/>
            <a:ext cx="1666800" cy="2009880"/>
          </a:xfrm>
          <a:prstGeom prst="rect">
            <a:avLst/>
          </a:prstGeom>
          <a:ln>
            <a:noFill/>
          </a:ln>
        </p:spPr>
      </p:pic>
      <p:sp>
        <p:nvSpPr>
          <p:cNvPr id="661" name="CustomShape 5"/>
          <p:cNvSpPr/>
          <p:nvPr/>
        </p:nvSpPr>
        <p:spPr>
          <a:xfrm>
            <a:off x="324000" y="4149720"/>
            <a:ext cx="13939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Amy Winehouse</a:t>
            </a:r>
            <a:endParaRPr/>
          </a:p>
        </p:txBody>
      </p:sp>
      <p:sp>
        <p:nvSpPr>
          <p:cNvPr id="662" name="CustomShape 6"/>
          <p:cNvSpPr/>
          <p:nvPr/>
        </p:nvSpPr>
        <p:spPr>
          <a:xfrm>
            <a:off x="7426440" y="2852640"/>
            <a:ext cx="109800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Jimi Hendrix</a:t>
            </a:r>
            <a:endParaRPr/>
          </a:p>
        </p:txBody>
      </p:sp>
      <p:sp>
        <p:nvSpPr>
          <p:cNvPr id="663" name="CustomShape 7"/>
          <p:cNvSpPr/>
          <p:nvPr/>
        </p:nvSpPr>
        <p:spPr>
          <a:xfrm>
            <a:off x="7093080" y="4149720"/>
            <a:ext cx="13906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Marylin Monroe</a:t>
            </a:r>
            <a:endParaRPr/>
          </a:p>
        </p:txBody>
      </p:sp>
      <p:pic>
        <p:nvPicPr>
          <p:cNvPr id="664" name="Picture 14" descr="http://upload.wikimedia.org/wikipedia/it/8/8f/Cesare_Pavese_10.jpg"/>
          <p:cNvPicPr/>
          <p:nvPr/>
        </p:nvPicPr>
        <p:blipFill>
          <a:blip r:embed="rId5" cstate="print"/>
          <a:stretch/>
        </p:blipFill>
        <p:spPr>
          <a:xfrm>
            <a:off x="395280" y="836640"/>
            <a:ext cx="1425600" cy="2016000"/>
          </a:xfrm>
          <a:prstGeom prst="rect">
            <a:avLst/>
          </a:prstGeom>
          <a:ln>
            <a:noFill/>
          </a:ln>
        </p:spPr>
      </p:pic>
      <p:sp>
        <p:nvSpPr>
          <p:cNvPr id="665" name="CustomShape 8"/>
          <p:cNvSpPr/>
          <p:nvPr/>
        </p:nvSpPr>
        <p:spPr>
          <a:xfrm>
            <a:off x="395280" y="2870280"/>
            <a:ext cx="122328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400" b="1">
                <a:latin typeface="Calibri"/>
              </a:rPr>
              <a:t>Cesare Pavese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dirty="0"/>
          </a:p>
        </p:txBody>
      </p:sp>
      <p:pic>
        <p:nvPicPr>
          <p:cNvPr id="655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ottotitolo 2"/>
          <p:cNvSpPr>
            <a:spLocks noGrp="1"/>
          </p:cNvSpPr>
          <p:nvPr>
            <p:ph type="subTitle"/>
          </p:nvPr>
        </p:nvSpPr>
        <p:spPr/>
        <p:txBody>
          <a:bodyPr/>
          <a:lstStyle/>
          <a:p>
            <a:endParaRPr lang="it-IT"/>
          </a:p>
        </p:txBody>
      </p:sp>
      <p:pic>
        <p:nvPicPr>
          <p:cNvPr id="645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7" descr="Neuro_path_GABA_GAD"/>
          <p:cNvPicPr/>
          <p:nvPr/>
        </p:nvPicPr>
        <p:blipFill>
          <a:blip r:embed="rId2" cstate="print"/>
          <a:stretch/>
        </p:blipFill>
        <p:spPr>
          <a:xfrm>
            <a:off x="852480" y="1557360"/>
            <a:ext cx="4799160" cy="4510080"/>
          </a:xfrm>
          <a:prstGeom prst="rect">
            <a:avLst/>
          </a:prstGeom>
          <a:ln>
            <a:noFill/>
          </a:ln>
        </p:spPr>
      </p:pic>
      <p:sp>
        <p:nvSpPr>
          <p:cNvPr id="108" name="CustomShape 1"/>
          <p:cNvSpPr/>
          <p:nvPr/>
        </p:nvSpPr>
        <p:spPr>
          <a:xfrm>
            <a:off x="5724360" y="1557360"/>
            <a:ext cx="3095640" cy="375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it-IT" sz="2000">
                <a:solidFill>
                  <a:srgbClr val="161645"/>
                </a:solidFill>
                <a:latin typeface="Calibri"/>
                <a:ea typeface="Calibri"/>
              </a:rPr>
              <a:t>Il GABA è presente in molte regioni cerebrali:</a:t>
            </a:r>
            <a:endParaRPr/>
          </a:p>
          <a:p>
            <a:pPr>
              <a:lnSpc>
                <a:spcPct val="100000"/>
              </a:lnSpc>
            </a:pPr>
            <a:endParaRPr/>
          </a:p>
          <a:p>
            <a:pPr>
              <a:lnSpc>
                <a:spcPct val="100000"/>
              </a:lnSpc>
              <a:buFont typeface="Calibri"/>
              <a:buChar char="•"/>
            </a:pPr>
            <a:endParaRPr/>
          </a:p>
          <a:p>
            <a:pPr>
              <a:lnSpc>
                <a:spcPct val="100000"/>
              </a:lnSpc>
              <a:buFont typeface="Calibri"/>
              <a:buChar char="•"/>
            </a:pPr>
            <a:r>
              <a:rPr lang="it-IT" sz="2000">
                <a:solidFill>
                  <a:srgbClr val="161645"/>
                </a:solidFill>
                <a:latin typeface="Calibri"/>
                <a:ea typeface="Calibri"/>
              </a:rPr>
              <a:t>Substantia nigra</a:t>
            </a:r>
            <a:endParaRPr/>
          </a:p>
          <a:p>
            <a:pPr>
              <a:lnSpc>
                <a:spcPct val="100000"/>
              </a:lnSpc>
              <a:buFont typeface="Calibri"/>
              <a:buChar char="•"/>
            </a:pPr>
            <a:r>
              <a:rPr lang="it-IT" sz="2000">
                <a:solidFill>
                  <a:srgbClr val="161645"/>
                </a:solidFill>
                <a:latin typeface="Calibri"/>
                <a:ea typeface="Calibri"/>
              </a:rPr>
              <a:t>Globus pallidum</a:t>
            </a:r>
            <a:endParaRPr/>
          </a:p>
          <a:p>
            <a:pPr>
              <a:lnSpc>
                <a:spcPct val="100000"/>
              </a:lnSpc>
              <a:buFont typeface="Calibri"/>
              <a:buChar char="•"/>
            </a:pPr>
            <a:r>
              <a:rPr lang="it-IT" sz="2000">
                <a:solidFill>
                  <a:srgbClr val="161645"/>
                </a:solidFill>
                <a:latin typeface="Calibri"/>
                <a:ea typeface="Calibri"/>
              </a:rPr>
              <a:t>Corpi quadrigemi</a:t>
            </a:r>
            <a:endParaRPr/>
          </a:p>
          <a:p>
            <a:pPr>
              <a:lnSpc>
                <a:spcPct val="100000"/>
              </a:lnSpc>
              <a:buFont typeface="Calibri"/>
              <a:buChar char="•"/>
            </a:pPr>
            <a:r>
              <a:rPr lang="it-IT" sz="2000">
                <a:solidFill>
                  <a:srgbClr val="161645"/>
                </a:solidFill>
                <a:latin typeface="Calibri"/>
                <a:ea typeface="Calibri"/>
              </a:rPr>
              <a:t>Corteccia cerebrale</a:t>
            </a:r>
            <a:endParaRPr/>
          </a:p>
          <a:p>
            <a:pPr>
              <a:lnSpc>
                <a:spcPct val="100000"/>
              </a:lnSpc>
              <a:buFont typeface="Calibri"/>
              <a:buChar char="•"/>
            </a:pPr>
            <a:r>
              <a:rPr lang="it-IT" sz="2000">
                <a:solidFill>
                  <a:srgbClr val="161645"/>
                </a:solidFill>
                <a:latin typeface="Calibri"/>
                <a:ea typeface="Calibri"/>
              </a:rPr>
              <a:t>Cervelletto </a:t>
            </a:r>
            <a:endParaRPr/>
          </a:p>
          <a:p>
            <a:pPr>
              <a:lnSpc>
                <a:spcPct val="100000"/>
              </a:lnSpc>
              <a:buFont typeface="Calibri"/>
              <a:buChar char="•"/>
            </a:pPr>
            <a:r>
              <a:rPr lang="it-IT" sz="2000">
                <a:solidFill>
                  <a:srgbClr val="161645"/>
                </a:solidFill>
                <a:latin typeface="Calibri"/>
                <a:ea typeface="Calibri"/>
              </a:rPr>
              <a:t>Ippocampo</a:t>
            </a:r>
            <a:endParaRPr/>
          </a:p>
          <a:p>
            <a:pPr>
              <a:lnSpc>
                <a:spcPct val="100000"/>
              </a:lnSpc>
              <a:buFont typeface="Calibri"/>
              <a:buChar char="•"/>
            </a:pPr>
            <a:r>
              <a:rPr lang="it-IT" sz="2000">
                <a:solidFill>
                  <a:srgbClr val="161645"/>
                </a:solidFill>
                <a:latin typeface="Calibri"/>
                <a:ea typeface="Calibri"/>
              </a:rPr>
              <a:t>Ponte bulbo</a:t>
            </a:r>
            <a:endParaRPr/>
          </a:p>
          <a:p>
            <a:pPr>
              <a:lnSpc>
                <a:spcPct val="100000"/>
              </a:lnSpc>
              <a:buFont typeface="Calibri"/>
              <a:buChar char="•"/>
            </a:pPr>
            <a:r>
              <a:rPr lang="it-IT" sz="2000">
                <a:solidFill>
                  <a:srgbClr val="161645"/>
                </a:solidFill>
                <a:latin typeface="Calibri"/>
                <a:ea typeface="Calibri"/>
              </a:rPr>
              <a:t>Sostanza bianca</a:t>
            </a:r>
            <a:endParaRPr/>
          </a:p>
        </p:txBody>
      </p:sp>
      <p:sp>
        <p:nvSpPr>
          <p:cNvPr id="109" name="CustomShape 2"/>
          <p:cNvSpPr/>
          <p:nvPr/>
        </p:nvSpPr>
        <p:spPr>
          <a:xfrm>
            <a:off x="1979640" y="189000"/>
            <a:ext cx="5454720" cy="5205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800" b="1">
                <a:solidFill>
                  <a:srgbClr val="161645"/>
                </a:solidFill>
                <a:latin typeface="Calibri"/>
                <a:ea typeface="Calibri"/>
              </a:rPr>
              <a:t>IL SISTEMA GABAergico</a:t>
            </a:r>
            <a:endParaRPr/>
          </a:p>
        </p:txBody>
      </p:sp>
      <p:sp>
        <p:nvSpPr>
          <p:cNvPr id="110" name="CustomShape 3"/>
          <p:cNvSpPr/>
          <p:nvPr/>
        </p:nvSpPr>
        <p:spPr>
          <a:xfrm>
            <a:off x="108000" y="765000"/>
            <a:ext cx="8964720" cy="398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000">
                <a:solidFill>
                  <a:srgbClr val="161645"/>
                </a:solidFill>
                <a:latin typeface="Calibri"/>
                <a:ea typeface="Calibri"/>
              </a:rPr>
              <a:t>È il principale sistema inibitorio nella regolazione delle attività del SNC</a:t>
            </a:r>
            <a:endParaRPr/>
          </a:p>
        </p:txBody>
      </p:sp>
      <p:sp>
        <p:nvSpPr>
          <p:cNvPr id="111" name="Line 4"/>
          <p:cNvSpPr/>
          <p:nvPr/>
        </p:nvSpPr>
        <p:spPr>
          <a:xfrm>
            <a:off x="396720" y="765000"/>
            <a:ext cx="8352000" cy="0"/>
          </a:xfrm>
          <a:prstGeom prst="line">
            <a:avLst/>
          </a:prstGeom>
          <a:ln w="31680">
            <a:solidFill>
              <a:srgbClr val="161645"/>
            </a:solidFill>
            <a:miter/>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1908000" y="260280"/>
            <a:ext cx="545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161645"/>
                </a:solidFill>
                <a:latin typeface="Calibri"/>
                <a:ea typeface="Calibri"/>
              </a:rPr>
              <a:t>LA SINAPSI GABAergica</a:t>
            </a:r>
            <a:endParaRPr/>
          </a:p>
        </p:txBody>
      </p:sp>
      <p:sp>
        <p:nvSpPr>
          <p:cNvPr id="114" name="CustomShape 2"/>
          <p:cNvSpPr/>
          <p:nvPr/>
        </p:nvSpPr>
        <p:spPr>
          <a:xfrm>
            <a:off x="5580000" y="1268280"/>
            <a:ext cx="3024360" cy="4474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buFont typeface="Arial"/>
              <a:buChar char="•"/>
            </a:pPr>
            <a:r>
              <a:rPr lang="it-IT" sz="1600">
                <a:solidFill>
                  <a:srgbClr val="161645"/>
                </a:solidFill>
                <a:latin typeface="Calibri"/>
                <a:ea typeface="Calibri"/>
              </a:rPr>
              <a:t> Il GABA viene sintetizzato per decarbossilazione </a:t>
            </a:r>
            <a:r>
              <a:rPr lang="it-IT" sz="1600" b="1">
                <a:solidFill>
                  <a:srgbClr val="161645"/>
                </a:solidFill>
                <a:latin typeface="Calibri"/>
                <a:ea typeface="Calibri"/>
              </a:rPr>
              <a:t>dell’acido glutammico</a:t>
            </a:r>
            <a:r>
              <a:rPr lang="it-IT" sz="1600">
                <a:solidFill>
                  <a:srgbClr val="161645"/>
                </a:solidFill>
                <a:latin typeface="Calibri"/>
                <a:ea typeface="Calibri"/>
              </a:rPr>
              <a:t> ad opera dell’enzima </a:t>
            </a:r>
            <a:r>
              <a:rPr lang="it-IT" sz="1600" b="1">
                <a:solidFill>
                  <a:srgbClr val="C00000"/>
                </a:solidFill>
                <a:latin typeface="Calibri"/>
                <a:ea typeface="Calibri"/>
              </a:rPr>
              <a:t>acido glutammico decarbossilasi (GAD</a:t>
            </a:r>
            <a:r>
              <a:rPr lang="it-IT" sz="1600">
                <a:solidFill>
                  <a:srgbClr val="C00000"/>
                </a:solidFill>
                <a:latin typeface="Calibri"/>
                <a:ea typeface="Calibri"/>
              </a:rPr>
              <a:t>). </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ea typeface="Calibri"/>
              </a:rPr>
              <a:t> La maggior parte del GABA e del glutammato derivano dalle riserve di glutammina presenti nelle cellule gliali.</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ea typeface="Calibri"/>
              </a:rPr>
              <a:t> Il GABA viene degradato per opera dell’enzima </a:t>
            </a:r>
            <a:r>
              <a:rPr lang="it-IT" sz="1600" b="1">
                <a:solidFill>
                  <a:srgbClr val="3C8C93"/>
                </a:solidFill>
                <a:latin typeface="Calibri"/>
                <a:ea typeface="Calibri"/>
              </a:rPr>
              <a:t>GABA transaminasi (GABA-T</a:t>
            </a:r>
            <a:r>
              <a:rPr lang="it-IT" sz="1600">
                <a:solidFill>
                  <a:srgbClr val="3C8C93"/>
                </a:solidFill>
                <a:latin typeface="Calibri"/>
                <a:ea typeface="Calibri"/>
              </a:rPr>
              <a:t>)</a:t>
            </a:r>
            <a:r>
              <a:rPr lang="it-IT" sz="1600">
                <a:solidFill>
                  <a:srgbClr val="161645"/>
                </a:solidFill>
                <a:latin typeface="Calibri"/>
                <a:ea typeface="Calibri"/>
              </a:rPr>
              <a:t>.</a:t>
            </a:r>
            <a:endParaRPr/>
          </a:p>
          <a:p>
            <a:pPr algn="just">
              <a:lnSpc>
                <a:spcPct val="100000"/>
              </a:lnSpc>
              <a:buFont typeface="Arial"/>
              <a:buChar char="•"/>
            </a:pPr>
            <a:endParaRPr/>
          </a:p>
          <a:p>
            <a:pPr algn="just">
              <a:lnSpc>
                <a:spcPct val="100000"/>
              </a:lnSpc>
              <a:buFont typeface="Arial"/>
              <a:buChar char="•"/>
            </a:pPr>
            <a:r>
              <a:rPr lang="it-IT" sz="1600">
                <a:solidFill>
                  <a:srgbClr val="161645"/>
                </a:solidFill>
                <a:latin typeface="Calibri"/>
                <a:ea typeface="Calibri"/>
              </a:rPr>
              <a:t>La principale fonte di glutammina e acido glutammico è il glucosio</a:t>
            </a:r>
            <a:endParaRPr/>
          </a:p>
          <a:p>
            <a:pPr algn="just">
              <a:lnSpc>
                <a:spcPct val="100000"/>
              </a:lnSpc>
              <a:buFont typeface="Arial"/>
              <a:buChar char="•"/>
            </a:pPr>
            <a:endParaRPr/>
          </a:p>
        </p:txBody>
      </p:sp>
      <p:sp>
        <p:nvSpPr>
          <p:cNvPr id="115" name="CustomShape 3"/>
          <p:cNvSpPr/>
          <p:nvPr/>
        </p:nvSpPr>
        <p:spPr>
          <a:xfrm>
            <a:off x="1170000" y="1521000"/>
            <a:ext cx="2184480" cy="28461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16" name="CustomShape 4"/>
          <p:cNvSpPr/>
          <p:nvPr/>
        </p:nvSpPr>
        <p:spPr>
          <a:xfrm>
            <a:off x="1146240" y="1521000"/>
            <a:ext cx="2232000" cy="2868480"/>
          </a:xfrm>
          <a:prstGeom prst="rect">
            <a:avLst/>
          </a:prstGeom>
          <a:solidFill>
            <a:srgbClr val="FFCC66"/>
          </a:solidFill>
          <a:ln>
            <a:solidFill>
              <a:srgbClr val="FFCC66"/>
            </a:solidFill>
          </a:ln>
        </p:spPr>
        <p:style>
          <a:lnRef idx="0">
            <a:scrgbClr r="0" g="0" b="0"/>
          </a:lnRef>
          <a:fillRef idx="0">
            <a:scrgbClr r="0" g="0" b="0"/>
          </a:fillRef>
          <a:effectRef idx="0">
            <a:scrgbClr r="0" g="0" b="0"/>
          </a:effectRef>
          <a:fontRef idx="minor"/>
        </p:style>
      </p:sp>
      <p:sp>
        <p:nvSpPr>
          <p:cNvPr id="117" name="CustomShape 5"/>
          <p:cNvSpPr/>
          <p:nvPr/>
        </p:nvSpPr>
        <p:spPr>
          <a:xfrm>
            <a:off x="781200" y="3551400"/>
            <a:ext cx="596880" cy="18381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18" name="CustomShape 6"/>
          <p:cNvSpPr/>
          <p:nvPr/>
        </p:nvSpPr>
        <p:spPr>
          <a:xfrm>
            <a:off x="1228680" y="5133960"/>
            <a:ext cx="1111320" cy="411120"/>
          </a:xfrm>
          <a:prstGeom prst="rect">
            <a:avLst/>
          </a:prstGeom>
          <a:solidFill>
            <a:srgbClr val="FFCC66"/>
          </a:solidFill>
          <a:ln>
            <a:solidFill>
              <a:srgbClr val="FFCC66"/>
            </a:solidFill>
          </a:ln>
        </p:spPr>
        <p:style>
          <a:lnRef idx="0">
            <a:scrgbClr r="0" g="0" b="0"/>
          </a:lnRef>
          <a:fillRef idx="0">
            <a:scrgbClr r="0" g="0" b="0"/>
          </a:fillRef>
          <a:effectRef idx="0">
            <a:scrgbClr r="0" g="0" b="0"/>
          </a:effectRef>
          <a:fontRef idx="minor"/>
        </p:style>
      </p:sp>
      <p:sp>
        <p:nvSpPr>
          <p:cNvPr id="119" name="CustomShape 7"/>
          <p:cNvSpPr/>
          <p:nvPr/>
        </p:nvSpPr>
        <p:spPr>
          <a:xfrm>
            <a:off x="3170160" y="5100480"/>
            <a:ext cx="1513080" cy="300240"/>
          </a:xfrm>
          <a:prstGeom prst="rect">
            <a:avLst/>
          </a:prstGeom>
          <a:solidFill>
            <a:srgbClr val="FFCC66"/>
          </a:solidFill>
          <a:ln>
            <a:solidFill>
              <a:srgbClr val="FFCC66"/>
            </a:solidFill>
          </a:ln>
        </p:spPr>
        <p:style>
          <a:lnRef idx="0">
            <a:scrgbClr r="0" g="0" b="0"/>
          </a:lnRef>
          <a:fillRef idx="0">
            <a:scrgbClr r="0" g="0" b="0"/>
          </a:fillRef>
          <a:effectRef idx="0">
            <a:scrgbClr r="0" g="0" b="0"/>
          </a:effectRef>
          <a:fontRef idx="minor"/>
        </p:style>
      </p:sp>
      <p:sp>
        <p:nvSpPr>
          <p:cNvPr id="120" name="CustomShape 8"/>
          <p:cNvSpPr/>
          <p:nvPr/>
        </p:nvSpPr>
        <p:spPr>
          <a:xfrm>
            <a:off x="2328840" y="4978440"/>
            <a:ext cx="268200" cy="65556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21" name="CustomShape 9"/>
          <p:cNvSpPr/>
          <p:nvPr/>
        </p:nvSpPr>
        <p:spPr>
          <a:xfrm>
            <a:off x="2328840" y="4978440"/>
            <a:ext cx="28116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2" name="CustomShape 10"/>
          <p:cNvSpPr/>
          <p:nvPr/>
        </p:nvSpPr>
        <p:spPr>
          <a:xfrm>
            <a:off x="2219400" y="5078520"/>
            <a:ext cx="2062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23" name="CustomShape 11"/>
          <p:cNvSpPr/>
          <p:nvPr/>
        </p:nvSpPr>
        <p:spPr>
          <a:xfrm>
            <a:off x="2219400" y="5078520"/>
            <a:ext cx="21888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4" name="CustomShape 12"/>
          <p:cNvSpPr/>
          <p:nvPr/>
        </p:nvSpPr>
        <p:spPr>
          <a:xfrm>
            <a:off x="2523960" y="5089680"/>
            <a:ext cx="2080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25" name="CustomShape 13"/>
          <p:cNvSpPr/>
          <p:nvPr/>
        </p:nvSpPr>
        <p:spPr>
          <a:xfrm>
            <a:off x="2523960" y="5089680"/>
            <a:ext cx="21924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6" name="CustomShape 14"/>
          <p:cNvSpPr/>
          <p:nvPr/>
        </p:nvSpPr>
        <p:spPr>
          <a:xfrm>
            <a:off x="2341440" y="5156280"/>
            <a:ext cx="268560" cy="64440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127" name="CustomShape 15"/>
          <p:cNvSpPr/>
          <p:nvPr/>
        </p:nvSpPr>
        <p:spPr>
          <a:xfrm>
            <a:off x="2341440" y="5156280"/>
            <a:ext cx="279360" cy="65556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28" name="CustomShape 16"/>
          <p:cNvSpPr/>
          <p:nvPr/>
        </p:nvSpPr>
        <p:spPr>
          <a:xfrm>
            <a:off x="2828880" y="5033880"/>
            <a:ext cx="292320" cy="68904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29" name="CustomShape 17"/>
          <p:cNvSpPr/>
          <p:nvPr/>
        </p:nvSpPr>
        <p:spPr>
          <a:xfrm>
            <a:off x="2828880" y="5033880"/>
            <a:ext cx="306360" cy="70020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30" name="CustomShape 18"/>
          <p:cNvSpPr/>
          <p:nvPr/>
        </p:nvSpPr>
        <p:spPr>
          <a:xfrm>
            <a:off x="273204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31" name="CustomShape 19"/>
          <p:cNvSpPr/>
          <p:nvPr/>
        </p:nvSpPr>
        <p:spPr>
          <a:xfrm>
            <a:off x="273204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32" name="CustomShape 20"/>
          <p:cNvSpPr/>
          <p:nvPr/>
        </p:nvSpPr>
        <p:spPr>
          <a:xfrm>
            <a:off x="296388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33" name="CustomShape 21"/>
          <p:cNvSpPr/>
          <p:nvPr/>
        </p:nvSpPr>
        <p:spPr>
          <a:xfrm>
            <a:off x="296388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34" name="CustomShape 22"/>
          <p:cNvSpPr/>
          <p:nvPr/>
        </p:nvSpPr>
        <p:spPr>
          <a:xfrm>
            <a:off x="1511280" y="2054160"/>
            <a:ext cx="1195560" cy="17226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35" name="CustomShape 23"/>
          <p:cNvSpPr/>
          <p:nvPr/>
        </p:nvSpPr>
        <p:spPr>
          <a:xfrm>
            <a:off x="1925640" y="2432160"/>
            <a:ext cx="622440" cy="53316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36" name="CustomShape 24"/>
          <p:cNvSpPr/>
          <p:nvPr/>
        </p:nvSpPr>
        <p:spPr>
          <a:xfrm>
            <a:off x="2292480" y="3521160"/>
            <a:ext cx="560160" cy="42228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137" name="CustomShape 25"/>
          <p:cNvSpPr/>
          <p:nvPr/>
        </p:nvSpPr>
        <p:spPr>
          <a:xfrm>
            <a:off x="2292480" y="3521160"/>
            <a:ext cx="573120" cy="4334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38" name="CustomShape 26"/>
          <p:cNvSpPr/>
          <p:nvPr/>
        </p:nvSpPr>
        <p:spPr>
          <a:xfrm>
            <a:off x="2378160" y="3659040"/>
            <a:ext cx="3391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GABA</a:t>
            </a:r>
            <a:endParaRPr/>
          </a:p>
        </p:txBody>
      </p:sp>
      <p:sp>
        <p:nvSpPr>
          <p:cNvPr id="139" name="CustomShape 27"/>
          <p:cNvSpPr/>
          <p:nvPr/>
        </p:nvSpPr>
        <p:spPr>
          <a:xfrm>
            <a:off x="2406600" y="4602240"/>
            <a:ext cx="54936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a:solidFill>
                  <a:srgbClr val="161645"/>
                </a:solidFill>
                <a:latin typeface="Calibri"/>
              </a:rPr>
              <a:t>GABA</a:t>
            </a:r>
            <a:endParaRPr/>
          </a:p>
        </p:txBody>
      </p:sp>
      <p:sp>
        <p:nvSpPr>
          <p:cNvPr id="140" name="CustomShape 28"/>
          <p:cNvSpPr/>
          <p:nvPr/>
        </p:nvSpPr>
        <p:spPr>
          <a:xfrm>
            <a:off x="1631880" y="3965400"/>
            <a:ext cx="3391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GABA</a:t>
            </a:r>
            <a:endParaRPr/>
          </a:p>
        </p:txBody>
      </p:sp>
      <p:sp>
        <p:nvSpPr>
          <p:cNvPr id="141" name="CustomShape 29"/>
          <p:cNvSpPr/>
          <p:nvPr/>
        </p:nvSpPr>
        <p:spPr>
          <a:xfrm>
            <a:off x="1733400" y="3378240"/>
            <a:ext cx="3391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GABA</a:t>
            </a:r>
            <a:endParaRPr/>
          </a:p>
        </p:txBody>
      </p:sp>
      <p:sp>
        <p:nvSpPr>
          <p:cNvPr id="142" name="CustomShape 30"/>
          <p:cNvSpPr/>
          <p:nvPr/>
        </p:nvSpPr>
        <p:spPr>
          <a:xfrm>
            <a:off x="3479760" y="5553000"/>
            <a:ext cx="1450080" cy="2134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400" b="1">
                <a:solidFill>
                  <a:srgbClr val="161645"/>
                </a:solidFill>
                <a:latin typeface="Calibri"/>
              </a:rPr>
              <a:t>Recettore del GABA</a:t>
            </a:r>
            <a:endParaRPr/>
          </a:p>
        </p:txBody>
      </p:sp>
      <p:sp>
        <p:nvSpPr>
          <p:cNvPr id="143" name="CustomShape 31"/>
          <p:cNvSpPr/>
          <p:nvPr/>
        </p:nvSpPr>
        <p:spPr>
          <a:xfrm>
            <a:off x="750960" y="4572000"/>
            <a:ext cx="37260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a:solidFill>
                  <a:srgbClr val="161645"/>
                </a:solidFill>
                <a:latin typeface="Calibri"/>
              </a:rPr>
              <a:t>Glia</a:t>
            </a:r>
            <a:endParaRPr/>
          </a:p>
        </p:txBody>
      </p:sp>
      <p:sp>
        <p:nvSpPr>
          <p:cNvPr id="144" name="CustomShape 32"/>
          <p:cNvSpPr/>
          <p:nvPr/>
        </p:nvSpPr>
        <p:spPr>
          <a:xfrm>
            <a:off x="3492360" y="3506760"/>
            <a:ext cx="86652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i="1">
                <a:solidFill>
                  <a:srgbClr val="161645"/>
                </a:solidFill>
                <a:latin typeface="Calibri"/>
              </a:rPr>
              <a:t>Vescicola</a:t>
            </a:r>
            <a:endParaRPr/>
          </a:p>
        </p:txBody>
      </p:sp>
      <p:sp>
        <p:nvSpPr>
          <p:cNvPr id="145" name="CustomShape 33"/>
          <p:cNvSpPr/>
          <p:nvPr/>
        </p:nvSpPr>
        <p:spPr>
          <a:xfrm>
            <a:off x="3540240" y="3718080"/>
            <a:ext cx="85248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i="1">
                <a:solidFill>
                  <a:srgbClr val="161645"/>
                </a:solidFill>
                <a:latin typeface="Calibri"/>
              </a:rPr>
              <a:t>sinaptica</a:t>
            </a:r>
            <a:endParaRPr/>
          </a:p>
        </p:txBody>
      </p:sp>
      <p:sp>
        <p:nvSpPr>
          <p:cNvPr id="146" name="CustomShape 34"/>
          <p:cNvSpPr/>
          <p:nvPr/>
        </p:nvSpPr>
        <p:spPr>
          <a:xfrm>
            <a:off x="3276720" y="1989000"/>
            <a:ext cx="116352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i="1">
                <a:solidFill>
                  <a:srgbClr val="161645"/>
                </a:solidFill>
                <a:latin typeface="Calibri"/>
              </a:rPr>
              <a:t>Mitocondrio</a:t>
            </a:r>
            <a:endParaRPr/>
          </a:p>
        </p:txBody>
      </p:sp>
      <p:sp>
        <p:nvSpPr>
          <p:cNvPr id="147" name="CustomShape 35"/>
          <p:cNvSpPr/>
          <p:nvPr/>
        </p:nvSpPr>
        <p:spPr>
          <a:xfrm>
            <a:off x="2043000" y="1619280"/>
            <a:ext cx="47628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glucosio</a:t>
            </a:r>
            <a:endParaRPr/>
          </a:p>
        </p:txBody>
      </p:sp>
      <p:sp>
        <p:nvSpPr>
          <p:cNvPr id="148" name="CustomShape 36"/>
          <p:cNvSpPr/>
          <p:nvPr/>
        </p:nvSpPr>
        <p:spPr>
          <a:xfrm>
            <a:off x="525600" y="1639800"/>
            <a:ext cx="77652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i="1">
                <a:solidFill>
                  <a:srgbClr val="161645"/>
                </a:solidFill>
                <a:latin typeface="Calibri"/>
              </a:rPr>
              <a:t>glucosio</a:t>
            </a:r>
            <a:endParaRPr/>
          </a:p>
        </p:txBody>
      </p:sp>
      <p:sp>
        <p:nvSpPr>
          <p:cNvPr id="149" name="CustomShape 37"/>
          <p:cNvSpPr/>
          <p:nvPr/>
        </p:nvSpPr>
        <p:spPr>
          <a:xfrm>
            <a:off x="2093760" y="2205000"/>
            <a:ext cx="14544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Ac</a:t>
            </a:r>
            <a:endParaRPr/>
          </a:p>
        </p:txBody>
      </p:sp>
      <p:sp>
        <p:nvSpPr>
          <p:cNvPr id="150" name="CustomShape 38"/>
          <p:cNvSpPr/>
          <p:nvPr/>
        </p:nvSpPr>
        <p:spPr>
          <a:xfrm>
            <a:off x="2265480" y="2205000"/>
            <a:ext cx="4356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a:t>
            </a:r>
            <a:endParaRPr/>
          </a:p>
        </p:txBody>
      </p:sp>
      <p:sp>
        <p:nvSpPr>
          <p:cNvPr id="151" name="CustomShape 39"/>
          <p:cNvSpPr/>
          <p:nvPr/>
        </p:nvSpPr>
        <p:spPr>
          <a:xfrm>
            <a:off x="2311560" y="2205000"/>
            <a:ext cx="2185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Coa</a:t>
            </a:r>
            <a:endParaRPr/>
          </a:p>
        </p:txBody>
      </p:sp>
      <p:sp>
        <p:nvSpPr>
          <p:cNvPr id="152" name="CustomShape 40"/>
          <p:cNvSpPr/>
          <p:nvPr/>
        </p:nvSpPr>
        <p:spPr>
          <a:xfrm>
            <a:off x="1255680" y="3009960"/>
            <a:ext cx="927000" cy="32220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53" name="CustomShape 41"/>
          <p:cNvSpPr/>
          <p:nvPr/>
        </p:nvSpPr>
        <p:spPr>
          <a:xfrm>
            <a:off x="1324080" y="3049560"/>
            <a:ext cx="51876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161645"/>
                </a:solidFill>
                <a:latin typeface="Calibri"/>
              </a:rPr>
              <a:t>GABA</a:t>
            </a:r>
            <a:endParaRPr/>
          </a:p>
        </p:txBody>
      </p:sp>
      <p:sp>
        <p:nvSpPr>
          <p:cNvPr id="154" name="CustomShape 42"/>
          <p:cNvSpPr/>
          <p:nvPr/>
        </p:nvSpPr>
        <p:spPr>
          <a:xfrm>
            <a:off x="1930320" y="3049560"/>
            <a:ext cx="6624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161645"/>
                </a:solidFill>
                <a:latin typeface="Calibri"/>
              </a:rPr>
              <a:t>-</a:t>
            </a:r>
            <a:endParaRPr/>
          </a:p>
        </p:txBody>
      </p:sp>
      <p:sp>
        <p:nvSpPr>
          <p:cNvPr id="155" name="CustomShape 43"/>
          <p:cNvSpPr/>
          <p:nvPr/>
        </p:nvSpPr>
        <p:spPr>
          <a:xfrm>
            <a:off x="1996920" y="3049560"/>
            <a:ext cx="10728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161645"/>
                </a:solidFill>
                <a:latin typeface="Calibri"/>
              </a:rPr>
              <a:t>T</a:t>
            </a:r>
            <a:endParaRPr/>
          </a:p>
        </p:txBody>
      </p:sp>
      <p:sp>
        <p:nvSpPr>
          <p:cNvPr id="156" name="CustomShape 44"/>
          <p:cNvSpPr/>
          <p:nvPr/>
        </p:nvSpPr>
        <p:spPr>
          <a:xfrm>
            <a:off x="2438280" y="3065400"/>
            <a:ext cx="573120" cy="32220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57" name="CustomShape 45"/>
          <p:cNvSpPr/>
          <p:nvPr/>
        </p:nvSpPr>
        <p:spPr>
          <a:xfrm>
            <a:off x="2503440" y="3103560"/>
            <a:ext cx="40608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161645"/>
                </a:solidFill>
                <a:latin typeface="Calibri"/>
              </a:rPr>
              <a:t>GAD</a:t>
            </a:r>
            <a:endParaRPr/>
          </a:p>
        </p:txBody>
      </p:sp>
      <p:sp>
        <p:nvSpPr>
          <p:cNvPr id="158" name="CustomShape 46"/>
          <p:cNvSpPr/>
          <p:nvPr/>
        </p:nvSpPr>
        <p:spPr>
          <a:xfrm>
            <a:off x="2860560" y="2846520"/>
            <a:ext cx="17748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glu</a:t>
            </a:r>
            <a:endParaRPr/>
          </a:p>
        </p:txBody>
      </p:sp>
      <p:sp>
        <p:nvSpPr>
          <p:cNvPr id="159" name="CustomShape 47"/>
          <p:cNvSpPr/>
          <p:nvPr/>
        </p:nvSpPr>
        <p:spPr>
          <a:xfrm>
            <a:off x="2895480" y="3765600"/>
            <a:ext cx="622440" cy="111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60" name="CustomShape 48"/>
          <p:cNvSpPr/>
          <p:nvPr/>
        </p:nvSpPr>
        <p:spPr>
          <a:xfrm>
            <a:off x="2698920" y="2165400"/>
            <a:ext cx="517320" cy="22212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61" name="CustomShape 49"/>
          <p:cNvSpPr/>
          <p:nvPr/>
        </p:nvSpPr>
        <p:spPr>
          <a:xfrm>
            <a:off x="3621240" y="5237280"/>
            <a:ext cx="858600" cy="2134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400" b="1">
                <a:solidFill>
                  <a:srgbClr val="161645"/>
                </a:solidFill>
                <a:latin typeface="Calibri"/>
              </a:rPr>
              <a:t>Membrana </a:t>
            </a:r>
            <a:endParaRPr/>
          </a:p>
        </p:txBody>
      </p:sp>
      <p:sp>
        <p:nvSpPr>
          <p:cNvPr id="162" name="CustomShape 50"/>
          <p:cNvSpPr/>
          <p:nvPr/>
        </p:nvSpPr>
        <p:spPr>
          <a:xfrm>
            <a:off x="4521240" y="5237280"/>
            <a:ext cx="662040" cy="2134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400" b="1">
                <a:solidFill>
                  <a:srgbClr val="161645"/>
                </a:solidFill>
                <a:latin typeface="Calibri"/>
              </a:rPr>
              <a:t>sinaptica</a:t>
            </a:r>
            <a:endParaRPr/>
          </a:p>
        </p:txBody>
      </p:sp>
      <p:sp>
        <p:nvSpPr>
          <p:cNvPr id="163" name="CustomShape 51"/>
          <p:cNvSpPr/>
          <p:nvPr/>
        </p:nvSpPr>
        <p:spPr>
          <a:xfrm>
            <a:off x="3527280" y="2951280"/>
            <a:ext cx="272160" cy="2746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b="1">
                <a:solidFill>
                  <a:srgbClr val="161645"/>
                </a:solidFill>
                <a:latin typeface="Calibri"/>
              </a:rPr>
              <a:t>CO</a:t>
            </a:r>
            <a:endParaRPr/>
          </a:p>
        </p:txBody>
      </p:sp>
      <p:sp>
        <p:nvSpPr>
          <p:cNvPr id="164" name="CustomShape 52"/>
          <p:cNvSpPr/>
          <p:nvPr/>
        </p:nvSpPr>
        <p:spPr>
          <a:xfrm>
            <a:off x="2906640" y="3378240"/>
            <a:ext cx="3391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GABA</a:t>
            </a:r>
            <a:endParaRPr/>
          </a:p>
        </p:txBody>
      </p:sp>
      <p:sp>
        <p:nvSpPr>
          <p:cNvPr id="165" name="CustomShape 53"/>
          <p:cNvSpPr/>
          <p:nvPr/>
        </p:nvSpPr>
        <p:spPr>
          <a:xfrm>
            <a:off x="2895480" y="3494160"/>
            <a:ext cx="268560" cy="22212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66" name="CustomShape 54"/>
          <p:cNvSpPr/>
          <p:nvPr/>
        </p:nvSpPr>
        <p:spPr>
          <a:xfrm>
            <a:off x="2889360" y="3487680"/>
            <a:ext cx="280800" cy="23508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67" name="CustomShape 55"/>
          <p:cNvSpPr/>
          <p:nvPr/>
        </p:nvSpPr>
        <p:spPr>
          <a:xfrm>
            <a:off x="1163520" y="4694400"/>
            <a:ext cx="1231920" cy="5544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168" name="CustomShape 56"/>
          <p:cNvSpPr/>
          <p:nvPr/>
        </p:nvSpPr>
        <p:spPr>
          <a:xfrm>
            <a:off x="1157400" y="4689360"/>
            <a:ext cx="1245960" cy="6696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169" name="CustomShape 57"/>
          <p:cNvSpPr/>
          <p:nvPr/>
        </p:nvSpPr>
        <p:spPr>
          <a:xfrm>
            <a:off x="1798560" y="4138560"/>
            <a:ext cx="47880" cy="58896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170" name="CustomShape 58"/>
          <p:cNvSpPr/>
          <p:nvPr/>
        </p:nvSpPr>
        <p:spPr>
          <a:xfrm>
            <a:off x="1792440" y="4133880"/>
            <a:ext cx="61920" cy="600120"/>
          </a:xfrm>
          <a:prstGeom prst="rect">
            <a:avLst/>
          </a:prstGeom>
          <a:solidFill>
            <a:srgbClr val="FFFF00"/>
          </a:solidFill>
          <a:ln>
            <a:solidFill>
              <a:srgbClr val="FFFF00"/>
            </a:solidFill>
          </a:ln>
        </p:spPr>
        <p:style>
          <a:lnRef idx="0">
            <a:scrgbClr r="0" g="0" b="0"/>
          </a:lnRef>
          <a:fillRef idx="0">
            <a:scrgbClr r="0" g="0" b="0"/>
          </a:fillRef>
          <a:effectRef idx="0">
            <a:scrgbClr r="0" g="0" b="0"/>
          </a:effectRef>
          <a:fontRef idx="minor"/>
        </p:style>
      </p:sp>
      <p:sp>
        <p:nvSpPr>
          <p:cNvPr id="171" name="CustomShape 59"/>
          <p:cNvSpPr/>
          <p:nvPr/>
        </p:nvSpPr>
        <p:spPr>
          <a:xfrm>
            <a:off x="1822320" y="3549600"/>
            <a:ext cx="122400" cy="37800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72" name="CustomShape 60"/>
          <p:cNvSpPr/>
          <p:nvPr/>
        </p:nvSpPr>
        <p:spPr>
          <a:xfrm>
            <a:off x="1816200" y="3543480"/>
            <a:ext cx="135000" cy="3888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73" name="CustomShape 61"/>
          <p:cNvSpPr/>
          <p:nvPr/>
        </p:nvSpPr>
        <p:spPr>
          <a:xfrm>
            <a:off x="1968480" y="2860560"/>
            <a:ext cx="85680" cy="53352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74" name="CustomShape 62"/>
          <p:cNvSpPr/>
          <p:nvPr/>
        </p:nvSpPr>
        <p:spPr>
          <a:xfrm>
            <a:off x="1962000" y="2854440"/>
            <a:ext cx="98640" cy="54432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75" name="CustomShape 63"/>
          <p:cNvSpPr/>
          <p:nvPr/>
        </p:nvSpPr>
        <p:spPr>
          <a:xfrm>
            <a:off x="2384280" y="2938320"/>
            <a:ext cx="414360" cy="5580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76" name="CustomShape 64"/>
          <p:cNvSpPr/>
          <p:nvPr/>
        </p:nvSpPr>
        <p:spPr>
          <a:xfrm>
            <a:off x="2378160" y="2932200"/>
            <a:ext cx="426960" cy="680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77" name="CustomShape 65"/>
          <p:cNvSpPr/>
          <p:nvPr/>
        </p:nvSpPr>
        <p:spPr>
          <a:xfrm>
            <a:off x="2944800" y="3016080"/>
            <a:ext cx="208080" cy="32256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78" name="CustomShape 66"/>
          <p:cNvSpPr/>
          <p:nvPr/>
        </p:nvSpPr>
        <p:spPr>
          <a:xfrm>
            <a:off x="2938320" y="3009960"/>
            <a:ext cx="220680" cy="3348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79" name="CustomShape 67"/>
          <p:cNvSpPr/>
          <p:nvPr/>
        </p:nvSpPr>
        <p:spPr>
          <a:xfrm>
            <a:off x="3103560" y="3071880"/>
            <a:ext cx="366840" cy="16668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80" name="CustomShape 68"/>
          <p:cNvSpPr/>
          <p:nvPr/>
        </p:nvSpPr>
        <p:spPr>
          <a:xfrm>
            <a:off x="3097080" y="3065400"/>
            <a:ext cx="379440" cy="1778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81" name="CustomShape 69"/>
          <p:cNvSpPr/>
          <p:nvPr/>
        </p:nvSpPr>
        <p:spPr>
          <a:xfrm>
            <a:off x="1407960" y="1658880"/>
            <a:ext cx="573120" cy="8892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182" name="CustomShape 70"/>
          <p:cNvSpPr/>
          <p:nvPr/>
        </p:nvSpPr>
        <p:spPr>
          <a:xfrm>
            <a:off x="1401840" y="1654200"/>
            <a:ext cx="585720" cy="100080"/>
          </a:xfrm>
          <a:prstGeom prst="rect">
            <a:avLst/>
          </a:prstGeom>
          <a:solidFill>
            <a:srgbClr val="FFFF00"/>
          </a:solidFill>
          <a:ln>
            <a:solidFill>
              <a:srgbClr val="FFFF00"/>
            </a:solidFill>
          </a:ln>
        </p:spPr>
        <p:style>
          <a:lnRef idx="0">
            <a:scrgbClr r="0" g="0" b="0"/>
          </a:lnRef>
          <a:fillRef idx="0">
            <a:scrgbClr r="0" g="0" b="0"/>
          </a:fillRef>
          <a:effectRef idx="0">
            <a:scrgbClr r="0" g="0" b="0"/>
          </a:effectRef>
          <a:fontRef idx="minor"/>
        </p:style>
      </p:sp>
      <p:sp>
        <p:nvSpPr>
          <p:cNvPr id="183" name="CustomShape 71"/>
          <p:cNvSpPr/>
          <p:nvPr/>
        </p:nvSpPr>
        <p:spPr>
          <a:xfrm>
            <a:off x="2309760" y="1781280"/>
            <a:ext cx="49320" cy="43344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184" name="CustomShape 72"/>
          <p:cNvSpPr/>
          <p:nvPr/>
        </p:nvSpPr>
        <p:spPr>
          <a:xfrm>
            <a:off x="2305080" y="1776240"/>
            <a:ext cx="61920" cy="4446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185" name="CustomShape 73"/>
          <p:cNvSpPr/>
          <p:nvPr/>
        </p:nvSpPr>
        <p:spPr>
          <a:xfrm>
            <a:off x="1170000" y="1521000"/>
            <a:ext cx="2184480" cy="28461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86" name="CustomShape 74"/>
          <p:cNvSpPr/>
          <p:nvPr/>
        </p:nvSpPr>
        <p:spPr>
          <a:xfrm>
            <a:off x="1146240" y="1521000"/>
            <a:ext cx="2232000" cy="2868480"/>
          </a:xfrm>
          <a:prstGeom prst="rect">
            <a:avLst/>
          </a:prstGeom>
          <a:solidFill>
            <a:srgbClr val="FFCC66"/>
          </a:solidFill>
          <a:ln>
            <a:solidFill>
              <a:srgbClr val="996633"/>
            </a:solidFill>
          </a:ln>
        </p:spPr>
        <p:style>
          <a:lnRef idx="0">
            <a:scrgbClr r="0" g="0" b="0"/>
          </a:lnRef>
          <a:fillRef idx="0">
            <a:scrgbClr r="0" g="0" b="0"/>
          </a:fillRef>
          <a:effectRef idx="0">
            <a:scrgbClr r="0" g="0" b="0"/>
          </a:effectRef>
          <a:fontRef idx="minor"/>
        </p:style>
      </p:sp>
      <p:sp>
        <p:nvSpPr>
          <p:cNvPr id="187" name="CustomShape 75"/>
          <p:cNvSpPr/>
          <p:nvPr/>
        </p:nvSpPr>
        <p:spPr>
          <a:xfrm>
            <a:off x="781200" y="3551400"/>
            <a:ext cx="596880" cy="1838160"/>
          </a:xfrm>
          <a:prstGeom prst="rect">
            <a:avLst/>
          </a:prstGeom>
          <a:solidFill>
            <a:srgbClr val="FFFFFF"/>
          </a:solidFill>
          <a:ln>
            <a:solidFill>
              <a:srgbClr val="8AC6CD"/>
            </a:solidFill>
          </a:ln>
        </p:spPr>
        <p:style>
          <a:lnRef idx="0">
            <a:scrgbClr r="0" g="0" b="0"/>
          </a:lnRef>
          <a:fillRef idx="0">
            <a:scrgbClr r="0" g="0" b="0"/>
          </a:fillRef>
          <a:effectRef idx="0">
            <a:scrgbClr r="0" g="0" b="0"/>
          </a:effectRef>
          <a:fontRef idx="minor"/>
        </p:style>
      </p:sp>
      <p:sp>
        <p:nvSpPr>
          <p:cNvPr id="188" name="CustomShape 76"/>
          <p:cNvSpPr/>
          <p:nvPr/>
        </p:nvSpPr>
        <p:spPr>
          <a:xfrm>
            <a:off x="1228680" y="5133960"/>
            <a:ext cx="1111320" cy="411120"/>
          </a:xfrm>
          <a:prstGeom prst="rect">
            <a:avLst/>
          </a:prstGeom>
          <a:solidFill>
            <a:srgbClr val="FFCC66"/>
          </a:solidFill>
          <a:ln>
            <a:solidFill>
              <a:srgbClr val="0070C0"/>
            </a:solidFill>
          </a:ln>
        </p:spPr>
        <p:style>
          <a:lnRef idx="0">
            <a:scrgbClr r="0" g="0" b="0"/>
          </a:lnRef>
          <a:fillRef idx="0">
            <a:scrgbClr r="0" g="0" b="0"/>
          </a:fillRef>
          <a:effectRef idx="0">
            <a:scrgbClr r="0" g="0" b="0"/>
          </a:effectRef>
          <a:fontRef idx="minor"/>
        </p:style>
      </p:sp>
      <p:sp>
        <p:nvSpPr>
          <p:cNvPr id="189" name="CustomShape 77"/>
          <p:cNvSpPr/>
          <p:nvPr/>
        </p:nvSpPr>
        <p:spPr>
          <a:xfrm>
            <a:off x="3170160" y="5100480"/>
            <a:ext cx="1513080" cy="300240"/>
          </a:xfrm>
          <a:prstGeom prst="rect">
            <a:avLst/>
          </a:prstGeom>
          <a:solidFill>
            <a:srgbClr val="FFCC66"/>
          </a:solidFill>
          <a:ln>
            <a:solidFill>
              <a:srgbClr val="0070C0"/>
            </a:solidFill>
          </a:ln>
        </p:spPr>
        <p:style>
          <a:lnRef idx="0">
            <a:scrgbClr r="0" g="0" b="0"/>
          </a:lnRef>
          <a:fillRef idx="0">
            <a:scrgbClr r="0" g="0" b="0"/>
          </a:fillRef>
          <a:effectRef idx="0">
            <a:scrgbClr r="0" g="0" b="0"/>
          </a:effectRef>
          <a:fontRef idx="minor"/>
        </p:style>
      </p:sp>
      <p:sp>
        <p:nvSpPr>
          <p:cNvPr id="190" name="CustomShape 78"/>
          <p:cNvSpPr/>
          <p:nvPr/>
        </p:nvSpPr>
        <p:spPr>
          <a:xfrm>
            <a:off x="2328840" y="4978440"/>
            <a:ext cx="268200" cy="65556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91" name="CustomShape 79"/>
          <p:cNvSpPr/>
          <p:nvPr/>
        </p:nvSpPr>
        <p:spPr>
          <a:xfrm>
            <a:off x="2328840" y="4978440"/>
            <a:ext cx="28116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2" name="CustomShape 80"/>
          <p:cNvSpPr/>
          <p:nvPr/>
        </p:nvSpPr>
        <p:spPr>
          <a:xfrm>
            <a:off x="2219400" y="5078520"/>
            <a:ext cx="2062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93" name="CustomShape 81"/>
          <p:cNvSpPr/>
          <p:nvPr/>
        </p:nvSpPr>
        <p:spPr>
          <a:xfrm>
            <a:off x="2219400" y="5078520"/>
            <a:ext cx="21888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4" name="CustomShape 82"/>
          <p:cNvSpPr/>
          <p:nvPr/>
        </p:nvSpPr>
        <p:spPr>
          <a:xfrm>
            <a:off x="2523960" y="5089680"/>
            <a:ext cx="2080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195" name="CustomShape 83"/>
          <p:cNvSpPr/>
          <p:nvPr/>
        </p:nvSpPr>
        <p:spPr>
          <a:xfrm>
            <a:off x="2523960" y="5089680"/>
            <a:ext cx="21924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6" name="CustomShape 84"/>
          <p:cNvSpPr/>
          <p:nvPr/>
        </p:nvSpPr>
        <p:spPr>
          <a:xfrm>
            <a:off x="2341440" y="5156280"/>
            <a:ext cx="268560" cy="64440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197" name="CustomShape 85"/>
          <p:cNvSpPr/>
          <p:nvPr/>
        </p:nvSpPr>
        <p:spPr>
          <a:xfrm>
            <a:off x="2341440" y="5156280"/>
            <a:ext cx="279360" cy="65556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98" name="CustomShape 86"/>
          <p:cNvSpPr/>
          <p:nvPr/>
        </p:nvSpPr>
        <p:spPr>
          <a:xfrm>
            <a:off x="2328840" y="4978440"/>
            <a:ext cx="268200" cy="65556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199" name="CustomShape 87"/>
          <p:cNvSpPr/>
          <p:nvPr/>
        </p:nvSpPr>
        <p:spPr>
          <a:xfrm>
            <a:off x="2328840" y="4978440"/>
            <a:ext cx="28116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0" name="CustomShape 88"/>
          <p:cNvSpPr/>
          <p:nvPr/>
        </p:nvSpPr>
        <p:spPr>
          <a:xfrm>
            <a:off x="2219400" y="5078520"/>
            <a:ext cx="2062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01" name="CustomShape 89"/>
          <p:cNvSpPr/>
          <p:nvPr/>
        </p:nvSpPr>
        <p:spPr>
          <a:xfrm>
            <a:off x="2219400" y="5078520"/>
            <a:ext cx="21888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2" name="CustomShape 90"/>
          <p:cNvSpPr/>
          <p:nvPr/>
        </p:nvSpPr>
        <p:spPr>
          <a:xfrm>
            <a:off x="2523960" y="5089680"/>
            <a:ext cx="208080" cy="66672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03" name="CustomShape 91"/>
          <p:cNvSpPr/>
          <p:nvPr/>
        </p:nvSpPr>
        <p:spPr>
          <a:xfrm>
            <a:off x="2523960" y="5089680"/>
            <a:ext cx="219240" cy="67788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4" name="CustomShape 92"/>
          <p:cNvSpPr/>
          <p:nvPr/>
        </p:nvSpPr>
        <p:spPr>
          <a:xfrm>
            <a:off x="2341440" y="5156280"/>
            <a:ext cx="268560" cy="64440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205" name="CustomShape 93"/>
          <p:cNvSpPr/>
          <p:nvPr/>
        </p:nvSpPr>
        <p:spPr>
          <a:xfrm>
            <a:off x="2341440" y="5156280"/>
            <a:ext cx="279360" cy="65556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6" name="CustomShape 94"/>
          <p:cNvSpPr/>
          <p:nvPr/>
        </p:nvSpPr>
        <p:spPr>
          <a:xfrm>
            <a:off x="2828880" y="5033880"/>
            <a:ext cx="292320" cy="68904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207" name="CustomShape 95"/>
          <p:cNvSpPr/>
          <p:nvPr/>
        </p:nvSpPr>
        <p:spPr>
          <a:xfrm>
            <a:off x="2828880" y="5033880"/>
            <a:ext cx="306360" cy="70020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08" name="CustomShape 96"/>
          <p:cNvSpPr/>
          <p:nvPr/>
        </p:nvSpPr>
        <p:spPr>
          <a:xfrm>
            <a:off x="273204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09" name="CustomShape 97"/>
          <p:cNvSpPr/>
          <p:nvPr/>
        </p:nvSpPr>
        <p:spPr>
          <a:xfrm>
            <a:off x="273204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0" name="CustomShape 98"/>
          <p:cNvSpPr/>
          <p:nvPr/>
        </p:nvSpPr>
        <p:spPr>
          <a:xfrm>
            <a:off x="296388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11" name="CustomShape 99"/>
          <p:cNvSpPr/>
          <p:nvPr/>
        </p:nvSpPr>
        <p:spPr>
          <a:xfrm>
            <a:off x="296388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2" name="CustomShape 100"/>
          <p:cNvSpPr/>
          <p:nvPr/>
        </p:nvSpPr>
        <p:spPr>
          <a:xfrm>
            <a:off x="2828880" y="5033880"/>
            <a:ext cx="292320" cy="689040"/>
          </a:xfrm>
          <a:prstGeom prst="rect">
            <a:avLst/>
          </a:prstGeom>
          <a:solidFill>
            <a:srgbClr val="FF9933"/>
          </a:solidFill>
          <a:ln>
            <a:noFill/>
          </a:ln>
        </p:spPr>
        <p:style>
          <a:lnRef idx="0">
            <a:scrgbClr r="0" g="0" b="0"/>
          </a:lnRef>
          <a:fillRef idx="0">
            <a:scrgbClr r="0" g="0" b="0"/>
          </a:fillRef>
          <a:effectRef idx="0">
            <a:scrgbClr r="0" g="0" b="0"/>
          </a:effectRef>
          <a:fontRef idx="minor"/>
        </p:style>
      </p:sp>
      <p:sp>
        <p:nvSpPr>
          <p:cNvPr id="213" name="CustomShape 101"/>
          <p:cNvSpPr/>
          <p:nvPr/>
        </p:nvSpPr>
        <p:spPr>
          <a:xfrm>
            <a:off x="2828880" y="5033880"/>
            <a:ext cx="306360" cy="70020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4" name="CustomShape 102"/>
          <p:cNvSpPr/>
          <p:nvPr/>
        </p:nvSpPr>
        <p:spPr>
          <a:xfrm>
            <a:off x="273204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15" name="CustomShape 103"/>
          <p:cNvSpPr/>
          <p:nvPr/>
        </p:nvSpPr>
        <p:spPr>
          <a:xfrm>
            <a:off x="273204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6" name="CustomShape 104"/>
          <p:cNvSpPr/>
          <p:nvPr/>
        </p:nvSpPr>
        <p:spPr>
          <a:xfrm>
            <a:off x="2963880" y="5122800"/>
            <a:ext cx="243000" cy="655560"/>
          </a:xfrm>
          <a:prstGeom prst="rect">
            <a:avLst/>
          </a:prstGeom>
          <a:solidFill>
            <a:srgbClr val="FFCC66"/>
          </a:solidFill>
          <a:ln>
            <a:noFill/>
          </a:ln>
        </p:spPr>
        <p:style>
          <a:lnRef idx="0">
            <a:scrgbClr r="0" g="0" b="0"/>
          </a:lnRef>
          <a:fillRef idx="0">
            <a:scrgbClr r="0" g="0" b="0"/>
          </a:fillRef>
          <a:effectRef idx="0">
            <a:scrgbClr r="0" g="0" b="0"/>
          </a:effectRef>
          <a:fontRef idx="minor"/>
        </p:style>
      </p:sp>
      <p:sp>
        <p:nvSpPr>
          <p:cNvPr id="217" name="CustomShape 105"/>
          <p:cNvSpPr/>
          <p:nvPr/>
        </p:nvSpPr>
        <p:spPr>
          <a:xfrm>
            <a:off x="2963880" y="5122800"/>
            <a:ext cx="255600" cy="666720"/>
          </a:xfrm>
          <a:prstGeom prst="rect">
            <a:avLst/>
          </a:pr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218" name="CustomShape 106"/>
          <p:cNvSpPr/>
          <p:nvPr/>
        </p:nvSpPr>
        <p:spPr>
          <a:xfrm>
            <a:off x="1511280" y="2054160"/>
            <a:ext cx="1195560" cy="17226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19" name="CustomShape 107"/>
          <p:cNvSpPr/>
          <p:nvPr/>
        </p:nvSpPr>
        <p:spPr>
          <a:xfrm>
            <a:off x="1962000" y="2492280"/>
            <a:ext cx="486000" cy="4730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20" name="CustomShape 108"/>
          <p:cNvSpPr/>
          <p:nvPr/>
        </p:nvSpPr>
        <p:spPr>
          <a:xfrm>
            <a:off x="2292480" y="3521160"/>
            <a:ext cx="560160" cy="422280"/>
          </a:xfrm>
          <a:prstGeom prst="rect">
            <a:avLst/>
          </a:prstGeom>
          <a:solidFill>
            <a:srgbClr val="FFFF99"/>
          </a:solidFill>
          <a:ln>
            <a:noFill/>
          </a:ln>
        </p:spPr>
        <p:style>
          <a:lnRef idx="0">
            <a:scrgbClr r="0" g="0" b="0"/>
          </a:lnRef>
          <a:fillRef idx="0">
            <a:scrgbClr r="0" g="0" b="0"/>
          </a:fillRef>
          <a:effectRef idx="0">
            <a:scrgbClr r="0" g="0" b="0"/>
          </a:effectRef>
          <a:fontRef idx="minor"/>
        </p:style>
      </p:sp>
      <p:sp>
        <p:nvSpPr>
          <p:cNvPr id="221" name="CustomShape 109"/>
          <p:cNvSpPr/>
          <p:nvPr/>
        </p:nvSpPr>
        <p:spPr>
          <a:xfrm>
            <a:off x="2292480" y="3521160"/>
            <a:ext cx="573120" cy="4334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22" name="CustomShape 110"/>
          <p:cNvSpPr/>
          <p:nvPr/>
        </p:nvSpPr>
        <p:spPr>
          <a:xfrm>
            <a:off x="2378160" y="3659040"/>
            <a:ext cx="36792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200" b="1">
                <a:solidFill>
                  <a:srgbClr val="161645"/>
                </a:solidFill>
                <a:latin typeface="Calibri"/>
              </a:rPr>
              <a:t>GABA</a:t>
            </a:r>
            <a:endParaRPr/>
          </a:p>
        </p:txBody>
      </p:sp>
      <p:sp>
        <p:nvSpPr>
          <p:cNvPr id="223" name="CustomShape 111"/>
          <p:cNvSpPr/>
          <p:nvPr/>
        </p:nvSpPr>
        <p:spPr>
          <a:xfrm>
            <a:off x="1631880" y="3965400"/>
            <a:ext cx="36792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200" b="1">
                <a:solidFill>
                  <a:srgbClr val="161645"/>
                </a:solidFill>
                <a:latin typeface="Calibri"/>
              </a:rPr>
              <a:t>GABA</a:t>
            </a:r>
            <a:endParaRPr/>
          </a:p>
        </p:txBody>
      </p:sp>
      <p:sp>
        <p:nvSpPr>
          <p:cNvPr id="224" name="CustomShape 112"/>
          <p:cNvSpPr/>
          <p:nvPr/>
        </p:nvSpPr>
        <p:spPr>
          <a:xfrm>
            <a:off x="1733400" y="3378240"/>
            <a:ext cx="36792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200" b="1">
                <a:solidFill>
                  <a:srgbClr val="161645"/>
                </a:solidFill>
                <a:latin typeface="Calibri"/>
              </a:rPr>
              <a:t>GABA</a:t>
            </a:r>
            <a:endParaRPr/>
          </a:p>
        </p:txBody>
      </p:sp>
      <p:sp>
        <p:nvSpPr>
          <p:cNvPr id="225" name="CustomShape 113"/>
          <p:cNvSpPr/>
          <p:nvPr/>
        </p:nvSpPr>
        <p:spPr>
          <a:xfrm>
            <a:off x="2043000" y="1619280"/>
            <a:ext cx="47628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glucosio</a:t>
            </a:r>
            <a:endParaRPr/>
          </a:p>
        </p:txBody>
      </p:sp>
      <p:sp>
        <p:nvSpPr>
          <p:cNvPr id="226" name="CustomShape 114"/>
          <p:cNvSpPr/>
          <p:nvPr/>
        </p:nvSpPr>
        <p:spPr>
          <a:xfrm>
            <a:off x="2093760" y="2205000"/>
            <a:ext cx="14544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Ac</a:t>
            </a:r>
            <a:endParaRPr/>
          </a:p>
        </p:txBody>
      </p:sp>
      <p:sp>
        <p:nvSpPr>
          <p:cNvPr id="227" name="CustomShape 115"/>
          <p:cNvSpPr/>
          <p:nvPr/>
        </p:nvSpPr>
        <p:spPr>
          <a:xfrm>
            <a:off x="2265480" y="2205000"/>
            <a:ext cx="4356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a:t>
            </a:r>
            <a:endParaRPr/>
          </a:p>
        </p:txBody>
      </p:sp>
      <p:sp>
        <p:nvSpPr>
          <p:cNvPr id="228" name="CustomShape 116"/>
          <p:cNvSpPr/>
          <p:nvPr/>
        </p:nvSpPr>
        <p:spPr>
          <a:xfrm>
            <a:off x="2311560" y="2205000"/>
            <a:ext cx="21852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Coa</a:t>
            </a:r>
            <a:endParaRPr/>
          </a:p>
        </p:txBody>
      </p:sp>
      <p:sp>
        <p:nvSpPr>
          <p:cNvPr id="229" name="CustomShape 117"/>
          <p:cNvSpPr/>
          <p:nvPr/>
        </p:nvSpPr>
        <p:spPr>
          <a:xfrm>
            <a:off x="1255680" y="3009960"/>
            <a:ext cx="927000" cy="322200"/>
          </a:xfrm>
          <a:prstGeom prst="rect">
            <a:avLst/>
          </a:prstGeom>
          <a:solidFill>
            <a:srgbClr val="3C8C93"/>
          </a:solidFill>
          <a:ln>
            <a:noFill/>
          </a:ln>
        </p:spPr>
        <p:style>
          <a:lnRef idx="0">
            <a:scrgbClr r="0" g="0" b="0"/>
          </a:lnRef>
          <a:fillRef idx="0">
            <a:scrgbClr r="0" g="0" b="0"/>
          </a:fillRef>
          <a:effectRef idx="0">
            <a:scrgbClr r="0" g="0" b="0"/>
          </a:effectRef>
          <a:fontRef idx="minor"/>
        </p:style>
      </p:sp>
      <p:sp>
        <p:nvSpPr>
          <p:cNvPr id="230" name="CustomShape 118"/>
          <p:cNvSpPr/>
          <p:nvPr/>
        </p:nvSpPr>
        <p:spPr>
          <a:xfrm>
            <a:off x="1324080" y="3049560"/>
            <a:ext cx="78876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FFFFFF"/>
                </a:solidFill>
                <a:latin typeface="Calibri"/>
              </a:rPr>
              <a:t>GABA - T</a:t>
            </a:r>
            <a:endParaRPr/>
          </a:p>
        </p:txBody>
      </p:sp>
      <p:sp>
        <p:nvSpPr>
          <p:cNvPr id="231" name="CustomShape 119"/>
          <p:cNvSpPr/>
          <p:nvPr/>
        </p:nvSpPr>
        <p:spPr>
          <a:xfrm>
            <a:off x="2438280" y="3065400"/>
            <a:ext cx="573120" cy="322200"/>
          </a:xfrm>
          <a:prstGeom prst="rect">
            <a:avLst/>
          </a:prstGeom>
          <a:solidFill>
            <a:srgbClr val="C00000"/>
          </a:solidFill>
          <a:ln>
            <a:noFill/>
          </a:ln>
        </p:spPr>
        <p:style>
          <a:lnRef idx="0">
            <a:scrgbClr r="0" g="0" b="0"/>
          </a:lnRef>
          <a:fillRef idx="0">
            <a:scrgbClr r="0" g="0" b="0"/>
          </a:fillRef>
          <a:effectRef idx="0">
            <a:scrgbClr r="0" g="0" b="0"/>
          </a:effectRef>
          <a:fontRef idx="minor"/>
        </p:style>
      </p:sp>
      <p:sp>
        <p:nvSpPr>
          <p:cNvPr id="232" name="CustomShape 120"/>
          <p:cNvSpPr/>
          <p:nvPr/>
        </p:nvSpPr>
        <p:spPr>
          <a:xfrm>
            <a:off x="2503440" y="3103560"/>
            <a:ext cx="406080" cy="2595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700" b="1">
                <a:solidFill>
                  <a:srgbClr val="FFFFFF"/>
                </a:solidFill>
                <a:latin typeface="Calibri"/>
              </a:rPr>
              <a:t>GAD</a:t>
            </a:r>
            <a:endParaRPr/>
          </a:p>
        </p:txBody>
      </p:sp>
      <p:sp>
        <p:nvSpPr>
          <p:cNvPr id="233" name="CustomShape 121"/>
          <p:cNvSpPr/>
          <p:nvPr/>
        </p:nvSpPr>
        <p:spPr>
          <a:xfrm>
            <a:off x="2860560" y="2846520"/>
            <a:ext cx="177480" cy="16776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100" b="1">
                <a:solidFill>
                  <a:srgbClr val="161645"/>
                </a:solidFill>
                <a:latin typeface="Calibri"/>
              </a:rPr>
              <a:t>glu</a:t>
            </a:r>
            <a:endParaRPr/>
          </a:p>
        </p:txBody>
      </p:sp>
      <p:sp>
        <p:nvSpPr>
          <p:cNvPr id="234" name="CustomShape 122"/>
          <p:cNvSpPr/>
          <p:nvPr/>
        </p:nvSpPr>
        <p:spPr>
          <a:xfrm>
            <a:off x="2895480" y="3765600"/>
            <a:ext cx="622440" cy="11160"/>
          </a:xfrm>
          <a:prstGeom prst="rect">
            <a:avLst/>
          </a:prstGeom>
          <a:solidFill>
            <a:srgbClr val="FFFFFF"/>
          </a:solidFill>
          <a:ln w="28440">
            <a:solidFill>
              <a:srgbClr val="161645"/>
            </a:solidFill>
            <a:round/>
          </a:ln>
        </p:spPr>
        <p:style>
          <a:lnRef idx="0">
            <a:scrgbClr r="0" g="0" b="0"/>
          </a:lnRef>
          <a:fillRef idx="0">
            <a:scrgbClr r="0" g="0" b="0"/>
          </a:fillRef>
          <a:effectRef idx="0">
            <a:scrgbClr r="0" g="0" b="0"/>
          </a:effectRef>
          <a:fontRef idx="minor"/>
        </p:style>
      </p:sp>
      <p:sp>
        <p:nvSpPr>
          <p:cNvPr id="235" name="CustomShape 123"/>
          <p:cNvSpPr/>
          <p:nvPr/>
        </p:nvSpPr>
        <p:spPr>
          <a:xfrm>
            <a:off x="2698920" y="2165400"/>
            <a:ext cx="517320" cy="222120"/>
          </a:xfrm>
          <a:prstGeom prst="rect">
            <a:avLst/>
          </a:prstGeom>
          <a:solidFill>
            <a:srgbClr val="FFFFFF"/>
          </a:solidFill>
          <a:ln>
            <a:solidFill>
              <a:srgbClr val="161645"/>
            </a:solidFill>
          </a:ln>
        </p:spPr>
        <p:style>
          <a:lnRef idx="0">
            <a:scrgbClr r="0" g="0" b="0"/>
          </a:lnRef>
          <a:fillRef idx="0">
            <a:scrgbClr r="0" g="0" b="0"/>
          </a:fillRef>
          <a:effectRef idx="0">
            <a:scrgbClr r="0" g="0" b="0"/>
          </a:effectRef>
          <a:fontRef idx="minor"/>
        </p:style>
      </p:sp>
      <p:sp>
        <p:nvSpPr>
          <p:cNvPr id="236" name="CustomShape 124"/>
          <p:cNvSpPr/>
          <p:nvPr/>
        </p:nvSpPr>
        <p:spPr>
          <a:xfrm>
            <a:off x="2906640" y="3378240"/>
            <a:ext cx="367920" cy="182880"/>
          </a:xfrm>
          <a:prstGeom prst="rect">
            <a:avLst/>
          </a:prstGeom>
          <a:noFill/>
          <a:ln>
            <a:noFill/>
          </a:ln>
        </p:spPr>
        <p:style>
          <a:lnRef idx="0">
            <a:scrgbClr r="0" g="0" b="0"/>
          </a:lnRef>
          <a:fillRef idx="0">
            <a:scrgbClr r="0" g="0" b="0"/>
          </a:fillRef>
          <a:effectRef idx="0">
            <a:scrgbClr r="0" g="0" b="0"/>
          </a:effectRef>
          <a:fontRef idx="minor"/>
        </p:style>
        <p:txBody>
          <a:bodyPr wrap="none" lIns="0" tIns="0" rIns="0" bIns="0"/>
          <a:lstStyle/>
          <a:p>
            <a:pPr>
              <a:lnSpc>
                <a:spcPct val="100000"/>
              </a:lnSpc>
            </a:pPr>
            <a:r>
              <a:rPr lang="it-IT" sz="1200" b="1">
                <a:solidFill>
                  <a:srgbClr val="161645"/>
                </a:solidFill>
                <a:latin typeface="Calibri"/>
              </a:rPr>
              <a:t>GABA</a:t>
            </a:r>
            <a:endParaRPr/>
          </a:p>
        </p:txBody>
      </p:sp>
      <p:sp>
        <p:nvSpPr>
          <p:cNvPr id="237" name="CustomShape 125"/>
          <p:cNvSpPr/>
          <p:nvPr/>
        </p:nvSpPr>
        <p:spPr>
          <a:xfrm>
            <a:off x="2627280" y="4005360"/>
            <a:ext cx="73080" cy="54432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238" name="CustomShape 126"/>
          <p:cNvSpPr/>
          <p:nvPr/>
        </p:nvSpPr>
        <p:spPr>
          <a:xfrm>
            <a:off x="2638440" y="4896000"/>
            <a:ext cx="61920" cy="18864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239" name="CustomShape 127"/>
          <p:cNvSpPr/>
          <p:nvPr/>
        </p:nvSpPr>
        <p:spPr>
          <a:xfrm>
            <a:off x="2895480" y="3494160"/>
            <a:ext cx="268560" cy="22212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40" name="CustomShape 128"/>
          <p:cNvSpPr/>
          <p:nvPr/>
        </p:nvSpPr>
        <p:spPr>
          <a:xfrm>
            <a:off x="2889360" y="3487680"/>
            <a:ext cx="280800" cy="23508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41" name="CustomShape 129"/>
          <p:cNvSpPr/>
          <p:nvPr/>
        </p:nvSpPr>
        <p:spPr>
          <a:xfrm>
            <a:off x="3094200" y="4689360"/>
            <a:ext cx="1549080" cy="6696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242" name="CustomShape 130"/>
          <p:cNvSpPr/>
          <p:nvPr/>
        </p:nvSpPr>
        <p:spPr>
          <a:xfrm>
            <a:off x="1798560" y="4138560"/>
            <a:ext cx="47880" cy="58896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243" name="CustomShape 131"/>
          <p:cNvSpPr/>
          <p:nvPr/>
        </p:nvSpPr>
        <p:spPr>
          <a:xfrm>
            <a:off x="1792440" y="4133880"/>
            <a:ext cx="61920" cy="600120"/>
          </a:xfrm>
          <a:prstGeom prst="rect">
            <a:avLst/>
          </a:prstGeom>
          <a:solidFill>
            <a:srgbClr val="FFFF00"/>
          </a:solidFill>
          <a:ln>
            <a:solidFill>
              <a:srgbClr val="8AC6CD"/>
            </a:solidFill>
          </a:ln>
        </p:spPr>
        <p:style>
          <a:lnRef idx="0">
            <a:scrgbClr r="0" g="0" b="0"/>
          </a:lnRef>
          <a:fillRef idx="0">
            <a:scrgbClr r="0" g="0" b="0"/>
          </a:fillRef>
          <a:effectRef idx="0">
            <a:scrgbClr r="0" g="0" b="0"/>
          </a:effectRef>
          <a:fontRef idx="minor"/>
        </p:style>
      </p:sp>
      <p:sp>
        <p:nvSpPr>
          <p:cNvPr id="244" name="CustomShape 132"/>
          <p:cNvSpPr/>
          <p:nvPr/>
        </p:nvSpPr>
        <p:spPr>
          <a:xfrm>
            <a:off x="1822320" y="3549600"/>
            <a:ext cx="122400" cy="37800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45" name="CustomShape 133"/>
          <p:cNvSpPr/>
          <p:nvPr/>
        </p:nvSpPr>
        <p:spPr>
          <a:xfrm>
            <a:off x="1816200" y="3543480"/>
            <a:ext cx="135000" cy="3888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46" name="CustomShape 134"/>
          <p:cNvSpPr/>
          <p:nvPr/>
        </p:nvSpPr>
        <p:spPr>
          <a:xfrm>
            <a:off x="2384280" y="2938320"/>
            <a:ext cx="414360" cy="5580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47" name="CustomShape 135"/>
          <p:cNvSpPr/>
          <p:nvPr/>
        </p:nvSpPr>
        <p:spPr>
          <a:xfrm>
            <a:off x="2378160" y="2932200"/>
            <a:ext cx="426960" cy="680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48" name="CustomShape 136"/>
          <p:cNvSpPr/>
          <p:nvPr/>
        </p:nvSpPr>
        <p:spPr>
          <a:xfrm>
            <a:off x="2944800" y="3016080"/>
            <a:ext cx="208080" cy="32256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49" name="CustomShape 137"/>
          <p:cNvSpPr/>
          <p:nvPr/>
        </p:nvSpPr>
        <p:spPr>
          <a:xfrm>
            <a:off x="2938320" y="3009960"/>
            <a:ext cx="220680" cy="3348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50" name="CustomShape 138"/>
          <p:cNvSpPr/>
          <p:nvPr/>
        </p:nvSpPr>
        <p:spPr>
          <a:xfrm>
            <a:off x="3103560" y="3071880"/>
            <a:ext cx="366840" cy="16668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51" name="CustomShape 139"/>
          <p:cNvSpPr/>
          <p:nvPr/>
        </p:nvSpPr>
        <p:spPr>
          <a:xfrm>
            <a:off x="3097080" y="3065400"/>
            <a:ext cx="379440" cy="17784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52" name="CustomShape 140"/>
          <p:cNvSpPr/>
          <p:nvPr/>
        </p:nvSpPr>
        <p:spPr>
          <a:xfrm>
            <a:off x="1407960" y="1658880"/>
            <a:ext cx="573120" cy="88920"/>
          </a:xfrm>
          <a:prstGeom prst="rect">
            <a:avLst/>
          </a:prstGeom>
          <a:solidFill>
            <a:srgbClr val="FFFF00"/>
          </a:solidFill>
          <a:ln>
            <a:noFill/>
          </a:ln>
        </p:spPr>
        <p:style>
          <a:lnRef idx="0">
            <a:scrgbClr r="0" g="0" b="0"/>
          </a:lnRef>
          <a:fillRef idx="0">
            <a:scrgbClr r="0" g="0" b="0"/>
          </a:fillRef>
          <a:effectRef idx="0">
            <a:scrgbClr r="0" g="0" b="0"/>
          </a:effectRef>
          <a:fontRef idx="minor"/>
        </p:style>
      </p:sp>
      <p:sp>
        <p:nvSpPr>
          <p:cNvPr id="253" name="CustomShape 141"/>
          <p:cNvSpPr/>
          <p:nvPr/>
        </p:nvSpPr>
        <p:spPr>
          <a:xfrm>
            <a:off x="1401840" y="1654200"/>
            <a:ext cx="585720" cy="100080"/>
          </a:xfrm>
          <a:prstGeom prst="rect">
            <a:avLst/>
          </a:prstGeom>
          <a:solidFill>
            <a:srgbClr val="FFFF00"/>
          </a:solidFill>
          <a:ln>
            <a:solidFill>
              <a:srgbClr val="161645"/>
            </a:solidFill>
          </a:ln>
        </p:spPr>
        <p:style>
          <a:lnRef idx="0">
            <a:scrgbClr r="0" g="0" b="0"/>
          </a:lnRef>
          <a:fillRef idx="0">
            <a:scrgbClr r="0" g="0" b="0"/>
          </a:fillRef>
          <a:effectRef idx="0">
            <a:scrgbClr r="0" g="0" b="0"/>
          </a:effectRef>
          <a:fontRef idx="minor"/>
        </p:style>
      </p:sp>
      <p:sp>
        <p:nvSpPr>
          <p:cNvPr id="254" name="CustomShape 142"/>
          <p:cNvSpPr/>
          <p:nvPr/>
        </p:nvSpPr>
        <p:spPr>
          <a:xfrm>
            <a:off x="2309760" y="1781280"/>
            <a:ext cx="49320" cy="433440"/>
          </a:xfrm>
          <a:prstGeom prst="rect">
            <a:avLst/>
          </a:prstGeom>
          <a:solidFill>
            <a:srgbClr val="000066"/>
          </a:solidFill>
          <a:ln>
            <a:noFill/>
          </a:ln>
        </p:spPr>
        <p:style>
          <a:lnRef idx="0">
            <a:scrgbClr r="0" g="0" b="0"/>
          </a:lnRef>
          <a:fillRef idx="0">
            <a:scrgbClr r="0" g="0" b="0"/>
          </a:fillRef>
          <a:effectRef idx="0">
            <a:scrgbClr r="0" g="0" b="0"/>
          </a:effectRef>
          <a:fontRef idx="minor"/>
        </p:style>
      </p:sp>
      <p:sp>
        <p:nvSpPr>
          <p:cNvPr id="255" name="CustomShape 143"/>
          <p:cNvSpPr/>
          <p:nvPr/>
        </p:nvSpPr>
        <p:spPr>
          <a:xfrm>
            <a:off x="2305080" y="1776240"/>
            <a:ext cx="61920" cy="444600"/>
          </a:xfrm>
          <a:prstGeom prst="rect">
            <a:avLst/>
          </a:prstGeom>
          <a:solidFill>
            <a:srgbClr val="000066"/>
          </a:solidFill>
          <a:ln>
            <a:solidFill>
              <a:srgbClr val="000066"/>
            </a:solidFill>
          </a:ln>
        </p:spPr>
        <p:style>
          <a:lnRef idx="0">
            <a:scrgbClr r="0" g="0" b="0"/>
          </a:lnRef>
          <a:fillRef idx="0">
            <a:scrgbClr r="0" g="0" b="0"/>
          </a:fillRef>
          <a:effectRef idx="0">
            <a:scrgbClr r="0" g="0" b="0"/>
          </a:effectRef>
          <a:fontRef idx="minor"/>
        </p:style>
      </p:sp>
      <p:sp>
        <p:nvSpPr>
          <p:cNvPr id="256" name="Line 144"/>
          <p:cNvSpPr/>
          <p:nvPr/>
        </p:nvSpPr>
        <p:spPr>
          <a:xfrm>
            <a:off x="396720" y="765000"/>
            <a:ext cx="8352000" cy="0"/>
          </a:xfrm>
          <a:prstGeom prst="line">
            <a:avLst/>
          </a:prstGeom>
          <a:ln w="31680">
            <a:solidFill>
              <a:srgbClr val="161645"/>
            </a:solidFill>
            <a:miter/>
          </a:ln>
        </p:spPr>
      </p:sp>
      <p:cxnSp>
        <p:nvCxnSpPr>
          <p:cNvPr id="257" name="Line 145"/>
          <p:cNvCxnSpPr/>
          <p:nvPr/>
        </p:nvCxnSpPr>
        <p:spPr>
          <a:xfrm flipH="1">
            <a:off x="3058920" y="2276640"/>
            <a:ext cx="2521440" cy="792720"/>
          </a:xfrm>
          <a:prstGeom prst="straightConnector1">
            <a:avLst/>
          </a:prstGeom>
          <a:ln w="38160">
            <a:solidFill>
              <a:srgbClr val="C00000"/>
            </a:solidFill>
            <a:miter/>
            <a:tailEnd type="triangle" w="med" len="med"/>
          </a:ln>
        </p:spPr>
      </p:cxnSp>
      <p:cxnSp>
        <p:nvCxnSpPr>
          <p:cNvPr id="258" name="Line 146"/>
          <p:cNvCxnSpPr/>
          <p:nvPr/>
        </p:nvCxnSpPr>
        <p:spPr>
          <a:xfrm flipH="1" flipV="1">
            <a:off x="2123640" y="3357000"/>
            <a:ext cx="3456720" cy="1224360"/>
          </a:xfrm>
          <a:prstGeom prst="straightConnector1">
            <a:avLst/>
          </a:prstGeom>
          <a:ln w="38160">
            <a:solidFill>
              <a:srgbClr val="4597A0"/>
            </a:solidFill>
            <a:miter/>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Picture 20" descr="http://web.squ.edu.om/med-Lib/MED_CD/E_CDs/anesthesia/site/content/figures/2009F06.gif"/>
          <p:cNvPicPr/>
          <p:nvPr/>
        </p:nvPicPr>
        <p:blipFill>
          <a:blip r:embed="rId2" cstate="print"/>
          <a:stretch/>
        </p:blipFill>
        <p:spPr>
          <a:xfrm>
            <a:off x="447840" y="2565360"/>
            <a:ext cx="3563640" cy="2982960"/>
          </a:xfrm>
          <a:prstGeom prst="rect">
            <a:avLst/>
          </a:prstGeom>
          <a:ln>
            <a:noFill/>
          </a:ln>
        </p:spPr>
      </p:pic>
      <p:sp>
        <p:nvSpPr>
          <p:cNvPr id="261" name="CustomShape 1"/>
          <p:cNvSpPr/>
          <p:nvPr/>
        </p:nvSpPr>
        <p:spPr>
          <a:xfrm>
            <a:off x="1831864" y="1455680"/>
            <a:ext cx="1155960" cy="53316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FFFFFF"/>
                </a:solidFill>
                <a:latin typeface="Calibri"/>
                <a:ea typeface="Calibri"/>
              </a:rPr>
              <a:t>GABA</a:t>
            </a:r>
            <a:r>
              <a:rPr lang="it-IT" sz="2800" b="1" baseline="-12000">
                <a:solidFill>
                  <a:srgbClr val="FFFFFF"/>
                </a:solidFill>
                <a:latin typeface="Calibri"/>
                <a:ea typeface="Calibri"/>
              </a:rPr>
              <a:t>A</a:t>
            </a:r>
            <a:endParaRPr/>
          </a:p>
        </p:txBody>
      </p:sp>
      <p:sp>
        <p:nvSpPr>
          <p:cNvPr id="262" name="CustomShape 2"/>
          <p:cNvSpPr/>
          <p:nvPr/>
        </p:nvSpPr>
        <p:spPr>
          <a:xfrm>
            <a:off x="5652120" y="1386000"/>
            <a:ext cx="1146960" cy="525960"/>
          </a:xfrm>
          <a:prstGeom prst="rect">
            <a:avLst/>
          </a:prstGeom>
          <a:solidFill>
            <a:srgbClr val="161645"/>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FFFFFF"/>
                </a:solidFill>
                <a:latin typeface="Calibri"/>
                <a:ea typeface="Calibri"/>
              </a:rPr>
              <a:t>GABA</a:t>
            </a:r>
            <a:r>
              <a:rPr lang="it-IT" sz="2800" b="1" baseline="-10000">
                <a:solidFill>
                  <a:srgbClr val="FFFFFF"/>
                </a:solidFill>
                <a:latin typeface="Calibri"/>
                <a:ea typeface="Calibri"/>
              </a:rPr>
              <a:t>B</a:t>
            </a:r>
            <a:endParaRPr/>
          </a:p>
        </p:txBody>
      </p:sp>
      <p:pic>
        <p:nvPicPr>
          <p:cNvPr id="263" name="Picture 11" descr="http://upload.wikimedia.org/wikipedia/commons/d/d5/Le_r%C3%A9cepteur_GABAB_dans_la_synapse.png"/>
          <p:cNvPicPr/>
          <p:nvPr/>
        </p:nvPicPr>
        <p:blipFill>
          <a:blip r:embed="rId3" cstate="print"/>
          <a:srcRect b="17461"/>
          <a:stretch/>
        </p:blipFill>
        <p:spPr>
          <a:xfrm>
            <a:off x="4281480" y="2827440"/>
            <a:ext cx="4106880" cy="2762280"/>
          </a:xfrm>
          <a:prstGeom prst="rect">
            <a:avLst/>
          </a:prstGeom>
          <a:ln>
            <a:noFill/>
          </a:ln>
        </p:spPr>
      </p:pic>
      <p:sp>
        <p:nvSpPr>
          <p:cNvPr id="264" name="CustomShape 3"/>
          <p:cNvSpPr/>
          <p:nvPr/>
        </p:nvSpPr>
        <p:spPr>
          <a:xfrm>
            <a:off x="3038400" y="5229360"/>
            <a:ext cx="994680" cy="459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a:solidFill>
                  <a:srgbClr val="161645"/>
                </a:solidFill>
                <a:latin typeface="Calibri"/>
                <a:ea typeface="Calibri"/>
              </a:rPr>
              <a:t>Versante</a:t>
            </a:r>
            <a:endParaRPr/>
          </a:p>
          <a:p>
            <a:pPr>
              <a:lnSpc>
                <a:spcPct val="100000"/>
              </a:lnSpc>
            </a:pPr>
            <a:r>
              <a:rPr lang="it-IT" sz="1200">
                <a:solidFill>
                  <a:srgbClr val="161645"/>
                </a:solidFill>
                <a:latin typeface="Calibri"/>
                <a:ea typeface="Calibri"/>
              </a:rPr>
              <a:t>intracellulare</a:t>
            </a:r>
            <a:endParaRPr/>
          </a:p>
        </p:txBody>
      </p:sp>
      <p:sp>
        <p:nvSpPr>
          <p:cNvPr id="265" name="CustomShape 4"/>
          <p:cNvSpPr/>
          <p:nvPr/>
        </p:nvSpPr>
        <p:spPr>
          <a:xfrm>
            <a:off x="590400" y="3716280"/>
            <a:ext cx="1018800" cy="4590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a:solidFill>
                  <a:srgbClr val="161645"/>
                </a:solidFill>
                <a:latin typeface="Calibri"/>
                <a:ea typeface="Calibri"/>
              </a:rPr>
              <a:t>Versante</a:t>
            </a:r>
            <a:endParaRPr/>
          </a:p>
          <a:p>
            <a:pPr>
              <a:lnSpc>
                <a:spcPct val="100000"/>
              </a:lnSpc>
            </a:pPr>
            <a:r>
              <a:rPr lang="it-IT" sz="1200">
                <a:solidFill>
                  <a:srgbClr val="161645"/>
                </a:solidFill>
                <a:latin typeface="Calibri"/>
                <a:ea typeface="Calibri"/>
              </a:rPr>
              <a:t>extracellulare</a:t>
            </a:r>
            <a:endParaRPr/>
          </a:p>
        </p:txBody>
      </p:sp>
      <p:cxnSp>
        <p:nvCxnSpPr>
          <p:cNvPr id="266" name="Line 5"/>
          <p:cNvCxnSpPr/>
          <p:nvPr/>
        </p:nvCxnSpPr>
        <p:spPr>
          <a:xfrm flipV="1">
            <a:off x="2247480" y="4652280"/>
            <a:ext cx="1080" cy="864360"/>
          </a:xfrm>
          <a:prstGeom prst="straightConnector1">
            <a:avLst/>
          </a:prstGeom>
          <a:ln w="38160">
            <a:solidFill>
              <a:srgbClr val="C00000"/>
            </a:solidFill>
            <a:miter/>
            <a:tailEnd type="arrow" w="med" len="med"/>
          </a:ln>
        </p:spPr>
      </p:cxnSp>
      <p:sp>
        <p:nvSpPr>
          <p:cNvPr id="267" name="CustomShape 6"/>
          <p:cNvSpPr/>
          <p:nvPr/>
        </p:nvSpPr>
        <p:spPr>
          <a:xfrm>
            <a:off x="2058840" y="2335320"/>
            <a:ext cx="517680" cy="5205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800" b="1">
                <a:solidFill>
                  <a:srgbClr val="C00000"/>
                </a:solidFill>
                <a:latin typeface="Calibri"/>
                <a:ea typeface="Calibri"/>
              </a:rPr>
              <a:t>Cl</a:t>
            </a:r>
            <a:r>
              <a:rPr lang="it-IT" sz="2800" b="1" baseline="30000">
                <a:solidFill>
                  <a:srgbClr val="C00000"/>
                </a:solidFill>
                <a:latin typeface="Calibri"/>
                <a:ea typeface="Calibri"/>
              </a:rPr>
              <a:t>-</a:t>
            </a:r>
            <a:endParaRPr/>
          </a:p>
        </p:txBody>
      </p:sp>
      <p:sp>
        <p:nvSpPr>
          <p:cNvPr id="268" name="CustomShape 7"/>
          <p:cNvSpPr/>
          <p:nvPr/>
        </p:nvSpPr>
        <p:spPr>
          <a:xfrm>
            <a:off x="2220840" y="2783160"/>
            <a:ext cx="144360" cy="288720"/>
          </a:xfrm>
          <a:prstGeom prst="downArrow">
            <a:avLst>
              <a:gd name="adj1" fmla="val 16189"/>
              <a:gd name="adj2" fmla="val 5400"/>
            </a:avLst>
          </a:prstGeom>
          <a:solidFill>
            <a:srgbClr val="C00000"/>
          </a:solidFill>
          <a:ln w="25560">
            <a:solidFill>
              <a:srgbClr val="C00000"/>
            </a:solidFill>
            <a:miter/>
          </a:ln>
        </p:spPr>
        <p:style>
          <a:lnRef idx="0">
            <a:scrgbClr r="0" g="0" b="0"/>
          </a:lnRef>
          <a:fillRef idx="0">
            <a:scrgbClr r="0" g="0" b="0"/>
          </a:fillRef>
          <a:effectRef idx="0">
            <a:scrgbClr r="0" g="0" b="0"/>
          </a:effectRef>
          <a:fontRef idx="minor"/>
        </p:style>
      </p:sp>
      <p:sp>
        <p:nvSpPr>
          <p:cNvPr id="269" name="CustomShape 8"/>
          <p:cNvSpPr/>
          <p:nvPr/>
        </p:nvSpPr>
        <p:spPr>
          <a:xfrm>
            <a:off x="1709640" y="189000"/>
            <a:ext cx="545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161645"/>
                </a:solidFill>
                <a:latin typeface="Calibri"/>
                <a:ea typeface="Calibri"/>
              </a:rPr>
              <a:t>IL SISTEMA RECETTORIALE GABAergico</a:t>
            </a:r>
            <a:endParaRPr/>
          </a:p>
        </p:txBody>
      </p:sp>
      <p:sp>
        <p:nvSpPr>
          <p:cNvPr id="270" name="Line 9"/>
          <p:cNvSpPr/>
          <p:nvPr/>
        </p:nvSpPr>
        <p:spPr>
          <a:xfrm>
            <a:off x="395280" y="765000"/>
            <a:ext cx="8353440" cy="0"/>
          </a:xfrm>
          <a:prstGeom prst="line">
            <a:avLst/>
          </a:prstGeom>
          <a:ln w="31680">
            <a:solidFill>
              <a:srgbClr val="161645"/>
            </a:solidFill>
            <a:miter/>
          </a:ln>
        </p:spPr>
      </p:sp>
      <p:sp>
        <p:nvSpPr>
          <p:cNvPr id="271" name="CustomShape 10"/>
          <p:cNvSpPr/>
          <p:nvPr/>
        </p:nvSpPr>
        <p:spPr>
          <a:xfrm>
            <a:off x="950760" y="1962000"/>
            <a:ext cx="2766960" cy="398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a:solidFill>
                  <a:srgbClr val="C00000"/>
                </a:solidFill>
                <a:latin typeface="Calibri"/>
                <a:ea typeface="Calibri"/>
              </a:rPr>
              <a:t>RECETTORE IONOTROPO</a:t>
            </a:r>
            <a:endParaRPr/>
          </a:p>
        </p:txBody>
      </p:sp>
      <p:sp>
        <p:nvSpPr>
          <p:cNvPr id="272" name="CustomShape 11"/>
          <p:cNvSpPr/>
          <p:nvPr/>
        </p:nvSpPr>
        <p:spPr>
          <a:xfrm>
            <a:off x="5003640" y="1962000"/>
            <a:ext cx="3106800" cy="3988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2000" b="1">
                <a:solidFill>
                  <a:srgbClr val="161645"/>
                </a:solidFill>
                <a:latin typeface="Calibri"/>
                <a:ea typeface="Calibri"/>
              </a:rPr>
              <a:t>RECETTORE METABOTROPO</a:t>
            </a:r>
            <a:endParaRPr/>
          </a:p>
        </p:txBody>
      </p:sp>
      <p:sp>
        <p:nvSpPr>
          <p:cNvPr id="273" name="CustomShape 12"/>
          <p:cNvSpPr/>
          <p:nvPr/>
        </p:nvSpPr>
        <p:spPr>
          <a:xfrm>
            <a:off x="4859280" y="5527800"/>
            <a:ext cx="1151640" cy="276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161645"/>
                </a:solidFill>
                <a:latin typeface="Calibri"/>
                <a:ea typeface="Calibri"/>
              </a:rPr>
              <a:t>PRE-SINAPTICO</a:t>
            </a:r>
            <a:endParaRPr/>
          </a:p>
        </p:txBody>
      </p:sp>
      <p:sp>
        <p:nvSpPr>
          <p:cNvPr id="274" name="CustomShape 13"/>
          <p:cNvSpPr/>
          <p:nvPr/>
        </p:nvSpPr>
        <p:spPr>
          <a:xfrm>
            <a:off x="7020000" y="5527800"/>
            <a:ext cx="1233720" cy="276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200" b="1">
                <a:solidFill>
                  <a:srgbClr val="161645"/>
                </a:solidFill>
                <a:latin typeface="Calibri"/>
                <a:ea typeface="Calibri"/>
              </a:rPr>
              <a:t>POST-SINAPTICO</a:t>
            </a:r>
            <a:endParaRPr/>
          </a:p>
        </p:txBody>
      </p:sp>
      <p:sp>
        <p:nvSpPr>
          <p:cNvPr id="275" name="CustomShape 14"/>
          <p:cNvSpPr/>
          <p:nvPr/>
        </p:nvSpPr>
        <p:spPr>
          <a:xfrm>
            <a:off x="1482840" y="5264280"/>
            <a:ext cx="1518840" cy="337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it-IT" sz="1600" b="1">
                <a:solidFill>
                  <a:srgbClr val="C00000"/>
                </a:solidFill>
                <a:latin typeface="Calibri"/>
                <a:ea typeface="Calibri"/>
              </a:rPr>
              <a:t>CANALE IONICO</a:t>
            </a:r>
            <a:endParaRPr/>
          </a:p>
        </p:txBody>
      </p:sp>
      <p:pic>
        <p:nvPicPr>
          <p:cNvPr id="18" name="Slide"/>
          <p:cNvPicPr>
            <a:picLocks noChangeAspect="1"/>
          </p:cNvPicPr>
          <p:nvPr/>
        </p:nvPicPr>
        <p:blipFill>
          <a:blip r:embed="rId4" cstate="print"/>
          <a:srcRect l="51185" t="38323" r="1969" b="32024"/>
          <a:stretch>
            <a:fillRect/>
          </a:stretch>
        </p:blipFill>
        <p:spPr>
          <a:xfrm>
            <a:off x="6732240" y="836712"/>
            <a:ext cx="2270120" cy="1077721"/>
          </a:xfrm>
          <a:prstGeom prst="rect">
            <a:avLst/>
          </a:prstGeom>
        </p:spPr>
      </p:pic>
      <p:pic>
        <p:nvPicPr>
          <p:cNvPr id="19" name="Slide"/>
          <p:cNvPicPr>
            <a:picLocks noChangeAspect="1"/>
          </p:cNvPicPr>
          <p:nvPr/>
        </p:nvPicPr>
        <p:blipFill>
          <a:blip r:embed="rId4" cstate="print"/>
          <a:srcRect l="1969" t="39373" r="53154" b="21524"/>
          <a:stretch>
            <a:fillRect/>
          </a:stretch>
        </p:blipFill>
        <p:spPr>
          <a:xfrm>
            <a:off x="0" y="764704"/>
            <a:ext cx="1846446" cy="12066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692360" y="189000"/>
            <a:ext cx="5454720" cy="4597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it-IT" sz="2400" b="1">
                <a:solidFill>
                  <a:srgbClr val="161645"/>
                </a:solidFill>
                <a:latin typeface="Calibri"/>
                <a:ea typeface="Calibri"/>
              </a:rPr>
              <a:t>IL RECETTORE GABA A</a:t>
            </a:r>
            <a:endParaRPr/>
          </a:p>
        </p:txBody>
      </p:sp>
      <p:sp>
        <p:nvSpPr>
          <p:cNvPr id="278" name="Line 2"/>
          <p:cNvSpPr/>
          <p:nvPr/>
        </p:nvSpPr>
        <p:spPr>
          <a:xfrm>
            <a:off x="395280" y="692280"/>
            <a:ext cx="8353440" cy="0"/>
          </a:xfrm>
          <a:prstGeom prst="line">
            <a:avLst/>
          </a:prstGeom>
          <a:ln w="31680">
            <a:solidFill>
              <a:srgbClr val="161645"/>
            </a:solidFill>
            <a:miter/>
          </a:ln>
        </p:spPr>
      </p:sp>
      <p:sp>
        <p:nvSpPr>
          <p:cNvPr id="279" name="Line 3"/>
          <p:cNvSpPr/>
          <p:nvPr/>
        </p:nvSpPr>
        <p:spPr>
          <a:xfrm>
            <a:off x="1370160" y="1066680"/>
            <a:ext cx="0" cy="4724640"/>
          </a:xfrm>
          <a:prstGeom prst="line">
            <a:avLst/>
          </a:prstGeom>
          <a:ln w="28440">
            <a:solidFill>
              <a:srgbClr val="FFFFFF"/>
            </a:solidFill>
            <a:miter/>
          </a:ln>
        </p:spPr>
      </p:sp>
      <p:sp>
        <p:nvSpPr>
          <p:cNvPr id="280" name="Line 4"/>
          <p:cNvSpPr/>
          <p:nvPr/>
        </p:nvSpPr>
        <p:spPr>
          <a:xfrm flipV="1">
            <a:off x="1370160" y="1752120"/>
            <a:ext cx="3886200" cy="4038840"/>
          </a:xfrm>
          <a:prstGeom prst="line">
            <a:avLst/>
          </a:prstGeom>
          <a:ln w="38160">
            <a:solidFill>
              <a:srgbClr val="FFFFFF"/>
            </a:solidFill>
            <a:miter/>
          </a:ln>
        </p:spPr>
      </p:sp>
      <p:sp>
        <p:nvSpPr>
          <p:cNvPr id="281" name="CustomShape 5"/>
          <p:cNvSpPr/>
          <p:nvPr/>
        </p:nvSpPr>
        <p:spPr>
          <a:xfrm>
            <a:off x="4284720" y="1341360"/>
            <a:ext cx="4032360" cy="18309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a:solidFill>
                  <a:srgbClr val="161645"/>
                </a:solidFill>
                <a:latin typeface="Calibri"/>
                <a:ea typeface="Calibri"/>
              </a:rPr>
              <a:t>Il </a:t>
            </a:r>
            <a:r>
              <a:rPr lang="it-IT" sz="1600" b="1">
                <a:solidFill>
                  <a:srgbClr val="161645"/>
                </a:solidFill>
                <a:latin typeface="Calibri"/>
                <a:ea typeface="Calibri"/>
              </a:rPr>
              <a:t>GABA</a:t>
            </a:r>
            <a:r>
              <a:rPr lang="it-IT" sz="1600" b="1" baseline="-25000">
                <a:solidFill>
                  <a:srgbClr val="161645"/>
                </a:solidFill>
                <a:latin typeface="Calibri"/>
                <a:ea typeface="Calibri"/>
              </a:rPr>
              <a:t>A</a:t>
            </a:r>
            <a:r>
              <a:rPr lang="it-IT" sz="1600">
                <a:solidFill>
                  <a:srgbClr val="161645"/>
                </a:solidFill>
                <a:latin typeface="Calibri"/>
                <a:ea typeface="Calibri"/>
              </a:rPr>
              <a:t> è un recettore canale permeabile allo ione Cl. Quando è attivato dall’ Acido Gamma Amino Butirrico (GABA), il canale permette l’ingresso di ioni Cl</a:t>
            </a:r>
            <a:r>
              <a:rPr lang="it-IT" sz="1600" baseline="30000">
                <a:solidFill>
                  <a:srgbClr val="161645"/>
                </a:solidFill>
                <a:latin typeface="Calibri"/>
                <a:ea typeface="Calibri"/>
              </a:rPr>
              <a:t>-</a:t>
            </a:r>
            <a:r>
              <a:rPr lang="it-IT" sz="1600">
                <a:solidFill>
                  <a:srgbClr val="161645"/>
                </a:solidFill>
                <a:latin typeface="Calibri"/>
                <a:ea typeface="Calibri"/>
              </a:rPr>
              <a:t> all’interno della cellula. Questo provoca una iperpolarizzazione di membrana con conseguente inibizione delle attività cellulari. </a:t>
            </a:r>
            <a:endParaRPr/>
          </a:p>
        </p:txBody>
      </p:sp>
      <p:pic>
        <p:nvPicPr>
          <p:cNvPr id="282" name="Picture 6" descr="http://us.123rf.com/400wm/400/400/hfsimaging/hfsimaging1208/hfsimaging120800015/14742328-trasmissione-degli-impulsi-nervosi-da-trasmettere-ai-neuroni-di-neuroni-che-ricevono-e-gli-effetti-d.jpg"/>
          <p:cNvPicPr/>
          <p:nvPr/>
        </p:nvPicPr>
        <p:blipFill>
          <a:blip r:embed="rId2" cstate="print"/>
          <a:stretch/>
        </p:blipFill>
        <p:spPr>
          <a:xfrm>
            <a:off x="684360" y="1052640"/>
            <a:ext cx="3456000" cy="3798720"/>
          </a:xfrm>
          <a:prstGeom prst="rect">
            <a:avLst/>
          </a:prstGeom>
          <a:ln>
            <a:noFill/>
          </a:ln>
        </p:spPr>
      </p:pic>
      <p:sp>
        <p:nvSpPr>
          <p:cNvPr id="283" name="CustomShape 6"/>
          <p:cNvSpPr/>
          <p:nvPr/>
        </p:nvSpPr>
        <p:spPr>
          <a:xfrm>
            <a:off x="539640" y="5084640"/>
            <a:ext cx="4103640" cy="1067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just">
              <a:lnSpc>
                <a:spcPct val="100000"/>
              </a:lnSpc>
            </a:pPr>
            <a:r>
              <a:rPr lang="it-IT" sz="1600">
                <a:solidFill>
                  <a:srgbClr val="161645"/>
                </a:solidFill>
                <a:latin typeface="Calibri"/>
                <a:ea typeface="Calibri"/>
              </a:rPr>
              <a:t>La stimolazione del sistema GABAergico con farmaci comporta un progressivo e generalizzato aumento della attività inibitoria su tutti i circuiti neuronali a livello centrale</a:t>
            </a:r>
            <a:endParaRPr/>
          </a:p>
        </p:txBody>
      </p:sp>
      <p:pic>
        <p:nvPicPr>
          <p:cNvPr id="284" name="Picture 2" descr="http://images.treccani.it/enc/media/share/images/orig/system/galleries/Enciclopedia_della_Scienza_e_della_Tecnica/VOL_1/Farmol_3.jpg"/>
          <p:cNvPicPr/>
          <p:nvPr/>
        </p:nvPicPr>
        <p:blipFill>
          <a:blip r:embed="rId3" cstate="print"/>
          <a:stretch/>
        </p:blipFill>
        <p:spPr>
          <a:xfrm>
            <a:off x="4716360" y="3716280"/>
            <a:ext cx="3783240" cy="259236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2789</Words>
  <Application>Microsoft Office PowerPoint</Application>
  <PresentationFormat>Presentazione su schermo (4:3)</PresentationFormat>
  <Paragraphs>541</Paragraphs>
  <Slides>57</Slides>
  <Notes>8</Notes>
  <HiddenSlides>0</HiddenSlides>
  <MMClips>0</MMClips>
  <ScaleCrop>false</ScaleCrop>
  <HeadingPairs>
    <vt:vector size="4" baseType="variant">
      <vt:variant>
        <vt:lpstr>Tema</vt:lpstr>
      </vt:variant>
      <vt:variant>
        <vt:i4>1</vt:i4>
      </vt:variant>
      <vt:variant>
        <vt:lpstr>Titoli diapositive</vt:lpstr>
      </vt:variant>
      <vt:variant>
        <vt:i4>57</vt:i4>
      </vt:variant>
    </vt:vector>
  </HeadingPairs>
  <TitlesOfParts>
    <vt:vector size="58"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Proprietario</cp:lastModifiedBy>
  <cp:revision>146</cp:revision>
  <dcterms:created xsi:type="dcterms:W3CDTF">2007-10-09T08:56:59Z</dcterms:created>
  <dcterms:modified xsi:type="dcterms:W3CDTF">2016-12-04T18:09:58Z</dcterms:modified>
  <dc:language>en-US</dc:language>
</cp:coreProperties>
</file>