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 id="333" r:id="rId58"/>
    <p:sldId id="334" r:id="rId59"/>
    <p:sldId id="335" r:id="rId60"/>
    <p:sldId id="336" r:id="rId61"/>
    <p:sldId id="344" r:id="rId62"/>
    <p:sldId id="345" r:id="rId63"/>
    <p:sldId id="346" r:id="rId6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76" d="100"/>
          <a:sy n="76" d="100"/>
        </p:scale>
        <p:origin x="132"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1505593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63665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252368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252691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E5FD88-FE0C-40C0-ABEC-F0FC2B9F982E}" type="datetimeFigureOut">
              <a:rPr lang="fr-FR" smtClean="0"/>
              <a:t>13/04/2017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40462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67E5FD88-FE0C-40C0-ABEC-F0FC2B9F982E}" type="datetimeFigureOut">
              <a:rPr lang="fr-FR" smtClean="0"/>
              <a:t>13/04/2017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255033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67E5FD88-FE0C-40C0-ABEC-F0FC2B9F982E}" type="datetimeFigureOut">
              <a:rPr lang="fr-FR" smtClean="0"/>
              <a:t>13/04/2017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119492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67E5FD88-FE0C-40C0-ABEC-F0FC2B9F982E}" type="datetimeFigureOut">
              <a:rPr lang="fr-FR" smtClean="0"/>
              <a:t>13/04/2017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367473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5FD88-FE0C-40C0-ABEC-F0FC2B9F982E}" type="datetimeFigureOut">
              <a:rPr lang="fr-FR" smtClean="0"/>
              <a:t>13/04/2017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121884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5FD88-FE0C-40C0-ABEC-F0FC2B9F982E}" type="datetimeFigureOut">
              <a:rPr lang="fr-FR" smtClean="0"/>
              <a:t>13/04/2017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2934825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5FD88-FE0C-40C0-ABEC-F0FC2B9F982E}" type="datetimeFigureOut">
              <a:rPr lang="fr-FR" smtClean="0"/>
              <a:t>13/04/2017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a:t>
            </a:fld>
            <a:endParaRPr lang="fr-FR"/>
          </a:p>
        </p:txBody>
      </p:sp>
    </p:spTree>
    <p:extLst>
      <p:ext uri="{BB962C8B-B14F-4D97-AF65-F5344CB8AC3E}">
        <p14:creationId xmlns:p14="http://schemas.microsoft.com/office/powerpoint/2010/main" val="289296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5FD88-FE0C-40C0-ABEC-F0FC2B9F982E}" type="datetimeFigureOut">
              <a:rPr lang="fr-FR" smtClean="0"/>
              <a:t>13/04/2017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1EE23-2D63-4359-9C12-F4541E2C0B30}" type="slidenum">
              <a:rPr lang="fr-FR" smtClean="0"/>
              <a:t>‹#›</a:t>
            </a:fld>
            <a:endParaRPr lang="fr-FR"/>
          </a:p>
        </p:txBody>
      </p:sp>
    </p:spTree>
    <p:extLst>
      <p:ext uri="{BB962C8B-B14F-4D97-AF65-F5344CB8AC3E}">
        <p14:creationId xmlns:p14="http://schemas.microsoft.com/office/powerpoint/2010/main" val="59490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lamarmitedutraducteur.co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ottotitolo 2"/>
          <p:cNvSpPr>
            <a:spLocks noGrp="1"/>
          </p:cNvSpPr>
          <p:nvPr>
            <p:ph type="subTitle" idx="1"/>
          </p:nvPr>
        </p:nvSpPr>
        <p:spPr/>
        <p:txBody>
          <a:bodyPr/>
          <a:lstStyle/>
          <a:p>
            <a:r>
              <a:rPr lang="it-IT" dirty="0" smtClean="0"/>
              <a:t>2 </a:t>
            </a:r>
            <a:r>
              <a:rPr lang="it-IT" dirty="0" err="1" smtClean="0"/>
              <a:t>volet</a:t>
            </a:r>
            <a:endParaRPr lang="it-IT" dirty="0" smtClean="0"/>
          </a:p>
          <a:p>
            <a:r>
              <a:rPr lang="it-IT" dirty="0" err="1" smtClean="0"/>
              <a:t>les</a:t>
            </a:r>
            <a:r>
              <a:rPr lang="it-IT" dirty="0" smtClean="0"/>
              <a:t> </a:t>
            </a:r>
            <a:r>
              <a:rPr lang="it-IT" dirty="0" err="1" smtClean="0"/>
              <a:t>seuils</a:t>
            </a:r>
            <a:r>
              <a:rPr lang="it-IT" dirty="0" smtClean="0"/>
              <a:t> </a:t>
            </a:r>
            <a:r>
              <a:rPr lang="it-IT" dirty="0" err="1" smtClean="0"/>
              <a:t>des</a:t>
            </a:r>
            <a:r>
              <a:rPr lang="it-IT" dirty="0" smtClean="0"/>
              <a:t> </a:t>
            </a:r>
            <a:r>
              <a:rPr lang="it-IT" dirty="0" err="1" smtClean="0"/>
              <a:t>traducteurs</a:t>
            </a:r>
            <a:r>
              <a:rPr lang="it-IT" dirty="0" smtClean="0"/>
              <a:t> et </a:t>
            </a:r>
            <a:r>
              <a:rPr lang="it-IT" dirty="0" err="1" smtClean="0"/>
              <a:t>des</a:t>
            </a:r>
            <a:r>
              <a:rPr lang="it-IT" dirty="0" smtClean="0"/>
              <a:t> </a:t>
            </a:r>
            <a:r>
              <a:rPr lang="it-IT" dirty="0" err="1" smtClean="0"/>
              <a:t>traductrices</a:t>
            </a:r>
            <a:endParaRPr lang="it-IT" dirty="0"/>
          </a:p>
        </p:txBody>
      </p:sp>
    </p:spTree>
    <p:extLst>
      <p:ext uri="{BB962C8B-B14F-4D97-AF65-F5344CB8AC3E}">
        <p14:creationId xmlns:p14="http://schemas.microsoft.com/office/powerpoint/2010/main" val="1165837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Fédération</a:t>
            </a:r>
            <a:r>
              <a:rPr lang="it-IT" dirty="0" smtClean="0"/>
              <a:t> </a:t>
            </a:r>
            <a:r>
              <a:rPr lang="it-IT" dirty="0" err="1" smtClean="0"/>
              <a:t>internationale</a:t>
            </a:r>
            <a:r>
              <a:rPr lang="it-IT" dirty="0" smtClean="0"/>
              <a:t> </a:t>
            </a:r>
            <a:r>
              <a:rPr lang="it-IT" dirty="0" err="1" smtClean="0"/>
              <a:t>des</a:t>
            </a:r>
            <a:r>
              <a:rPr lang="it-IT" dirty="0" smtClean="0"/>
              <a:t> </a:t>
            </a:r>
            <a:r>
              <a:rPr lang="it-IT" dirty="0" err="1" smtClean="0"/>
              <a:t>traducteurs</a:t>
            </a:r>
            <a:r>
              <a:rPr lang="it-IT" dirty="0" smtClean="0"/>
              <a:t> FIT</a:t>
            </a:r>
            <a:endParaRPr lang="it-IT" dirty="0"/>
          </a:p>
        </p:txBody>
      </p:sp>
      <p:pic>
        <p:nvPicPr>
          <p:cNvPr id="4" name="Segnaposto contenuto 3" descr="Poster-FIT_2016_final_A3-100dpi-212x300.jpg"/>
          <p:cNvPicPr>
            <a:picLocks noGrp="1" noChangeAspect="1"/>
          </p:cNvPicPr>
          <p:nvPr>
            <p:ph idx="1"/>
          </p:nvPr>
        </p:nvPicPr>
        <p:blipFill>
          <a:blip r:embed="rId2">
            <a:extLst>
              <a:ext uri="{28A0092B-C50C-407E-A947-70E740481C1C}">
                <a14:useLocalDpi xmlns:a14="http://schemas.microsoft.com/office/drawing/2010/main" val="0"/>
              </a:ext>
            </a:extLst>
          </a:blip>
          <a:srcRect l="-78654" r="-78654"/>
          <a:stretch>
            <a:fillRect/>
          </a:stretch>
        </p:blipFill>
        <p:spPr/>
      </p:pic>
    </p:spTree>
    <p:extLst>
      <p:ext uri="{BB962C8B-B14F-4D97-AF65-F5344CB8AC3E}">
        <p14:creationId xmlns:p14="http://schemas.microsoft.com/office/powerpoint/2010/main" val="1545626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Unissons</a:t>
            </a:r>
            <a:r>
              <a:rPr lang="it-IT" sz="2800" b="1" dirty="0"/>
              <a:t> </a:t>
            </a:r>
            <a:r>
              <a:rPr lang="it-IT" sz="2800" b="1" dirty="0" err="1"/>
              <a:t>les</a:t>
            </a:r>
            <a:r>
              <a:rPr lang="it-IT" sz="2800" b="1" dirty="0"/>
              <a:t> </a:t>
            </a:r>
            <a:r>
              <a:rPr lang="it-IT" sz="2800" b="1" dirty="0" err="1"/>
              <a:t>mondes</a:t>
            </a:r>
            <a:r>
              <a:rPr lang="it-IT" sz="2800" b="1" dirty="0"/>
              <a:t> </a:t>
            </a:r>
            <a:r>
              <a:rPr lang="it-IT" sz="2800" b="1" dirty="0" err="1"/>
              <a:t>grâce</a:t>
            </a:r>
            <a:r>
              <a:rPr lang="it-IT" sz="2800" b="1" dirty="0"/>
              <a:t> à la </a:t>
            </a:r>
            <a:r>
              <a:rPr lang="it-IT" sz="2800" b="1" dirty="0" err="1"/>
              <a:t>traduction</a:t>
            </a:r>
            <a:r>
              <a:rPr lang="it-IT" sz="2800" b="1" dirty="0"/>
              <a:t> et à </a:t>
            </a:r>
            <a:r>
              <a:rPr lang="it-IT" sz="2800" b="1" dirty="0"/>
              <a:t>l’</a:t>
            </a:r>
            <a:r>
              <a:rPr lang="it-IT" sz="2800" b="1" dirty="0" err="1"/>
              <a:t>interprétation</a:t>
            </a:r>
            <a:r>
              <a:rPr lang="it-IT" sz="2800" b="1" dirty="0"/>
              <a:t> </a:t>
            </a:r>
            <a:r>
              <a:rPr lang="it-IT" sz="2800" dirty="0"/>
              <a:t>(30 </a:t>
            </a:r>
            <a:r>
              <a:rPr lang="it-IT" sz="2800" dirty="0" err="1"/>
              <a:t>septembre</a:t>
            </a:r>
            <a:r>
              <a:rPr lang="it-IT" sz="2800" dirty="0"/>
              <a:t> 2016)</a:t>
            </a:r>
            <a:endParaRPr lang="it-IT" sz="2800" dirty="0"/>
          </a:p>
        </p:txBody>
      </p:sp>
      <p:sp>
        <p:nvSpPr>
          <p:cNvPr id="3" name="Segnaposto contenuto 2"/>
          <p:cNvSpPr>
            <a:spLocks noGrp="1"/>
          </p:cNvSpPr>
          <p:nvPr>
            <p:ph idx="1"/>
          </p:nvPr>
        </p:nvSpPr>
        <p:spPr/>
        <p:txBody>
          <a:bodyPr>
            <a:normAutofit/>
          </a:bodyPr>
          <a:lstStyle/>
          <a:p>
            <a:r>
              <a:rPr lang="it-IT" sz="2400" b="1" dirty="0" err="1"/>
              <a:t>Unissons</a:t>
            </a:r>
            <a:r>
              <a:rPr lang="it-IT" sz="2400" b="1" dirty="0"/>
              <a:t> </a:t>
            </a:r>
            <a:r>
              <a:rPr lang="it-IT" sz="2400" b="1" dirty="0" err="1"/>
              <a:t>les</a:t>
            </a:r>
            <a:r>
              <a:rPr lang="it-IT" sz="2400" b="1" dirty="0"/>
              <a:t> </a:t>
            </a:r>
            <a:r>
              <a:rPr lang="it-IT" sz="2400" b="1" dirty="0" err="1"/>
              <a:t>mondes</a:t>
            </a:r>
            <a:endParaRPr lang="it-IT" sz="2400" b="1" dirty="0"/>
          </a:p>
          <a:p>
            <a:pPr algn="just"/>
            <a:r>
              <a:rPr lang="it-IT" sz="2400" dirty="0"/>
              <a:t>Le monde </a:t>
            </a:r>
            <a:r>
              <a:rPr lang="it-IT" sz="2400" dirty="0" err="1"/>
              <a:t>du</a:t>
            </a:r>
            <a:r>
              <a:rPr lang="it-IT" sz="2400" dirty="0"/>
              <a:t> </a:t>
            </a:r>
            <a:r>
              <a:rPr lang="it-IT" sz="2400" dirty="0" err="1"/>
              <a:t>traducteur</a:t>
            </a:r>
            <a:r>
              <a:rPr lang="it-IT" sz="2400" dirty="0"/>
              <a:t> et </a:t>
            </a:r>
            <a:r>
              <a:rPr lang="it-IT" sz="2400" dirty="0" err="1"/>
              <a:t>celui</a:t>
            </a:r>
            <a:r>
              <a:rPr lang="it-IT" sz="2400" dirty="0"/>
              <a:t> de l’</a:t>
            </a:r>
            <a:r>
              <a:rPr lang="it-IT" sz="2400" dirty="0" err="1"/>
              <a:t>interprète</a:t>
            </a:r>
            <a:r>
              <a:rPr lang="it-IT" sz="2400" dirty="0"/>
              <a:t> </a:t>
            </a:r>
            <a:r>
              <a:rPr lang="it-IT" sz="2400" dirty="0" err="1"/>
              <a:t>sont</a:t>
            </a:r>
            <a:r>
              <a:rPr lang="it-IT" sz="2400" dirty="0"/>
              <a:t> </a:t>
            </a:r>
            <a:r>
              <a:rPr lang="it-IT" sz="2400" dirty="0" err="1"/>
              <a:t>ceux</a:t>
            </a:r>
            <a:r>
              <a:rPr lang="it-IT" sz="2400" dirty="0"/>
              <a:t> de </a:t>
            </a:r>
            <a:r>
              <a:rPr lang="it-IT" sz="2400" dirty="0" err="1"/>
              <a:t>deux</a:t>
            </a:r>
            <a:r>
              <a:rPr lang="it-IT" sz="2400" dirty="0"/>
              <a:t> </a:t>
            </a:r>
            <a:r>
              <a:rPr lang="it-IT" sz="2400" dirty="0" err="1"/>
              <a:t>professions</a:t>
            </a:r>
            <a:r>
              <a:rPr lang="it-IT" sz="2400" dirty="0"/>
              <a:t> </a:t>
            </a:r>
            <a:r>
              <a:rPr lang="it-IT" sz="2400" dirty="0" err="1"/>
              <a:t>dévouées</a:t>
            </a:r>
            <a:r>
              <a:rPr lang="it-IT" sz="2400" dirty="0"/>
              <a:t> à un </a:t>
            </a:r>
            <a:r>
              <a:rPr lang="it-IT" sz="2400" dirty="0" err="1"/>
              <a:t>même</a:t>
            </a:r>
            <a:r>
              <a:rPr lang="it-IT" sz="2400" dirty="0"/>
              <a:t> </a:t>
            </a:r>
            <a:r>
              <a:rPr lang="it-IT" sz="2400" dirty="0" err="1"/>
              <a:t>but</a:t>
            </a:r>
            <a:r>
              <a:rPr lang="it-IT" sz="2400" dirty="0"/>
              <a:t> : </a:t>
            </a:r>
            <a:r>
              <a:rPr lang="it-IT" sz="2400" dirty="0" err="1"/>
              <a:t>faciliter</a:t>
            </a:r>
            <a:r>
              <a:rPr lang="it-IT" sz="2400" dirty="0"/>
              <a:t> la </a:t>
            </a:r>
            <a:r>
              <a:rPr lang="it-IT" sz="2400" dirty="0" err="1"/>
              <a:t>communication</a:t>
            </a:r>
            <a:r>
              <a:rPr lang="it-IT" sz="2400" dirty="0"/>
              <a:t> </a:t>
            </a:r>
            <a:r>
              <a:rPr lang="it-IT" sz="2400" dirty="0" err="1"/>
              <a:t>entre</a:t>
            </a:r>
            <a:r>
              <a:rPr lang="it-IT" sz="2400" dirty="0"/>
              <a:t> </a:t>
            </a:r>
            <a:r>
              <a:rPr lang="it-IT" sz="2400" dirty="0" err="1"/>
              <a:t>les</a:t>
            </a:r>
            <a:r>
              <a:rPr lang="it-IT" sz="2400" dirty="0"/>
              <a:t> </a:t>
            </a:r>
            <a:r>
              <a:rPr lang="it-IT" sz="2400" dirty="0" err="1"/>
              <a:t>individus</a:t>
            </a:r>
            <a:r>
              <a:rPr lang="it-IT" sz="2400" dirty="0"/>
              <a:t>. À </a:t>
            </a:r>
            <a:r>
              <a:rPr lang="it-IT" sz="2400" dirty="0" err="1"/>
              <a:t>mesure</a:t>
            </a:r>
            <a:r>
              <a:rPr lang="it-IT" sz="2400" dirty="0"/>
              <a:t> </a:t>
            </a:r>
            <a:r>
              <a:rPr lang="it-IT" sz="2400" dirty="0" err="1"/>
              <a:t>que</a:t>
            </a:r>
            <a:r>
              <a:rPr lang="it-IT" sz="2400" dirty="0"/>
              <a:t> le monde </a:t>
            </a:r>
            <a:r>
              <a:rPr lang="it-IT" sz="2400" dirty="0" err="1"/>
              <a:t>devient</a:t>
            </a:r>
            <a:r>
              <a:rPr lang="it-IT" sz="2400" dirty="0"/>
              <a:t> plus </a:t>
            </a:r>
            <a:r>
              <a:rPr lang="it-IT" sz="2400" dirty="0" err="1"/>
              <a:t>intégré</a:t>
            </a:r>
            <a:r>
              <a:rPr lang="it-IT" sz="2400" dirty="0"/>
              <a:t>, il </a:t>
            </a:r>
            <a:r>
              <a:rPr lang="it-IT" sz="2400" dirty="0" err="1"/>
              <a:t>devient</a:t>
            </a:r>
            <a:r>
              <a:rPr lang="it-IT" sz="2400" dirty="0"/>
              <a:t> plus </a:t>
            </a:r>
            <a:r>
              <a:rPr lang="it-IT" sz="2400" dirty="0" err="1"/>
              <a:t>que</a:t>
            </a:r>
            <a:r>
              <a:rPr lang="it-IT" sz="2400" dirty="0"/>
              <a:t> </a:t>
            </a:r>
            <a:r>
              <a:rPr lang="it-IT" sz="2400" dirty="0" err="1"/>
              <a:t>jamais</a:t>
            </a:r>
            <a:r>
              <a:rPr lang="it-IT" sz="2400" dirty="0"/>
              <a:t> difficile de </a:t>
            </a:r>
            <a:r>
              <a:rPr lang="it-IT" sz="2400" dirty="0" err="1"/>
              <a:t>veiller</a:t>
            </a:r>
            <a:r>
              <a:rPr lang="it-IT" sz="2400" dirty="0"/>
              <a:t> à la </a:t>
            </a:r>
            <a:r>
              <a:rPr lang="it-IT" sz="2400" dirty="0" err="1"/>
              <a:t>compréhension</a:t>
            </a:r>
            <a:r>
              <a:rPr lang="it-IT" sz="2400" dirty="0"/>
              <a:t> </a:t>
            </a:r>
            <a:r>
              <a:rPr lang="it-IT" sz="2400" dirty="0" err="1"/>
              <a:t>entre</a:t>
            </a:r>
            <a:r>
              <a:rPr lang="it-IT" sz="2400" dirty="0"/>
              <a:t> </a:t>
            </a:r>
            <a:r>
              <a:rPr lang="it-IT" sz="2400" dirty="0" err="1"/>
              <a:t>des</a:t>
            </a:r>
            <a:r>
              <a:rPr lang="it-IT" sz="2400" dirty="0"/>
              <a:t> </a:t>
            </a:r>
            <a:r>
              <a:rPr lang="it-IT" sz="2400" dirty="0" err="1"/>
              <a:t>multitudes</a:t>
            </a:r>
            <a:r>
              <a:rPr lang="it-IT" sz="2400" dirty="0"/>
              <a:t> d’</a:t>
            </a:r>
            <a:r>
              <a:rPr lang="it-IT" sz="2400" dirty="0" err="1"/>
              <a:t>interlocuteurs</a:t>
            </a:r>
            <a:r>
              <a:rPr lang="it-IT" sz="2400" dirty="0"/>
              <a:t>. </a:t>
            </a:r>
            <a:r>
              <a:rPr lang="it-IT" sz="2400" dirty="0" err="1"/>
              <a:t>Dans</a:t>
            </a:r>
            <a:r>
              <a:rPr lang="it-IT" sz="2400" dirty="0"/>
              <a:t> </a:t>
            </a:r>
            <a:r>
              <a:rPr lang="it-IT" sz="2400" dirty="0" err="1"/>
              <a:t>les</a:t>
            </a:r>
            <a:r>
              <a:rPr lang="it-IT" sz="2400" dirty="0"/>
              <a:t> </a:t>
            </a:r>
            <a:r>
              <a:rPr lang="it-IT" sz="2400" dirty="0" err="1"/>
              <a:t>écrits</a:t>
            </a:r>
            <a:r>
              <a:rPr lang="it-IT" sz="2400" dirty="0"/>
              <a:t>, </a:t>
            </a:r>
            <a:r>
              <a:rPr lang="it-IT" sz="2400" dirty="0" err="1"/>
              <a:t>comme</a:t>
            </a:r>
            <a:r>
              <a:rPr lang="it-IT" sz="2400" dirty="0"/>
              <a:t> </a:t>
            </a:r>
            <a:r>
              <a:rPr lang="it-IT" sz="2400" dirty="0" err="1"/>
              <a:t>dans</a:t>
            </a:r>
            <a:r>
              <a:rPr lang="it-IT" sz="2400" dirty="0"/>
              <a:t> </a:t>
            </a:r>
            <a:r>
              <a:rPr lang="it-IT" sz="2400" dirty="0" err="1"/>
              <a:t>les</a:t>
            </a:r>
            <a:r>
              <a:rPr lang="it-IT" sz="2400" dirty="0"/>
              <a:t> </a:t>
            </a:r>
            <a:r>
              <a:rPr lang="it-IT" sz="2400" dirty="0" err="1"/>
              <a:t>paroles</a:t>
            </a:r>
            <a:r>
              <a:rPr lang="it-IT" sz="2400" dirty="0"/>
              <a:t>. </a:t>
            </a:r>
            <a:r>
              <a:rPr lang="it-IT" sz="2400" dirty="0" err="1"/>
              <a:t>Les</a:t>
            </a:r>
            <a:r>
              <a:rPr lang="it-IT" sz="2400" dirty="0"/>
              <a:t> </a:t>
            </a:r>
            <a:r>
              <a:rPr lang="it-IT" sz="2400" dirty="0" err="1"/>
              <a:t>interprètes</a:t>
            </a:r>
            <a:r>
              <a:rPr lang="it-IT" sz="2400" dirty="0"/>
              <a:t> et </a:t>
            </a:r>
            <a:r>
              <a:rPr lang="it-IT" sz="2400" dirty="0" err="1"/>
              <a:t>les</a:t>
            </a:r>
            <a:r>
              <a:rPr lang="it-IT" sz="2400" dirty="0"/>
              <a:t> </a:t>
            </a:r>
            <a:r>
              <a:rPr lang="it-IT" sz="2400" dirty="0" err="1"/>
              <a:t>traducteurs</a:t>
            </a:r>
            <a:r>
              <a:rPr lang="it-IT" sz="2400" dirty="0"/>
              <a:t> se </a:t>
            </a:r>
            <a:r>
              <a:rPr lang="it-IT" sz="2400" dirty="0" err="1"/>
              <a:t>trouvent</a:t>
            </a:r>
            <a:r>
              <a:rPr lang="it-IT" sz="2400" dirty="0"/>
              <a:t> à un </a:t>
            </a:r>
            <a:r>
              <a:rPr lang="it-IT" sz="2400" dirty="0" err="1"/>
              <a:t>point</a:t>
            </a:r>
            <a:r>
              <a:rPr lang="it-IT" sz="2400" dirty="0"/>
              <a:t> de </a:t>
            </a:r>
            <a:r>
              <a:rPr lang="it-IT" sz="2400" dirty="0" err="1"/>
              <a:t>jonction</a:t>
            </a:r>
            <a:r>
              <a:rPr lang="it-IT" sz="2400" dirty="0"/>
              <a:t> qui a un impact </a:t>
            </a:r>
            <a:r>
              <a:rPr lang="it-IT" sz="2400" dirty="0" err="1"/>
              <a:t>sensible</a:t>
            </a:r>
            <a:r>
              <a:rPr lang="it-IT" sz="2400" dirty="0"/>
              <a:t> </a:t>
            </a:r>
            <a:r>
              <a:rPr lang="it-IT" sz="2400" dirty="0" err="1"/>
              <a:t>sur</a:t>
            </a:r>
            <a:r>
              <a:rPr lang="it-IT" sz="2400" dirty="0"/>
              <a:t> le </a:t>
            </a:r>
            <a:r>
              <a:rPr lang="it-IT" sz="2400" dirty="0" err="1"/>
              <a:t>développement</a:t>
            </a:r>
            <a:r>
              <a:rPr lang="it-IT" sz="2400" dirty="0"/>
              <a:t> </a:t>
            </a:r>
            <a:r>
              <a:rPr lang="it-IT" sz="2400" dirty="0" err="1"/>
              <a:t>du</a:t>
            </a:r>
            <a:r>
              <a:rPr lang="it-IT" sz="2400" dirty="0"/>
              <a:t> </a:t>
            </a:r>
            <a:r>
              <a:rPr lang="it-IT" sz="2400" dirty="0" err="1"/>
              <a:t>commerce</a:t>
            </a:r>
            <a:r>
              <a:rPr lang="it-IT" sz="2400" dirty="0"/>
              <a:t>, </a:t>
            </a:r>
            <a:r>
              <a:rPr lang="it-IT" sz="2400" dirty="0" err="1"/>
              <a:t>des</a:t>
            </a:r>
            <a:r>
              <a:rPr lang="it-IT" sz="2400" dirty="0"/>
              <a:t> </a:t>
            </a:r>
            <a:r>
              <a:rPr lang="it-IT" sz="2400" dirty="0" err="1"/>
              <a:t>sciences</a:t>
            </a:r>
            <a:r>
              <a:rPr lang="it-IT" sz="2400" dirty="0"/>
              <a:t>, de la </a:t>
            </a:r>
            <a:r>
              <a:rPr lang="it-IT" sz="2400" dirty="0" err="1"/>
              <a:t>médecine</a:t>
            </a:r>
            <a:r>
              <a:rPr lang="it-IT" sz="2400" dirty="0"/>
              <a:t>, de la </a:t>
            </a:r>
            <a:r>
              <a:rPr lang="it-IT" sz="2400" dirty="0" err="1"/>
              <a:t>technologie</a:t>
            </a:r>
            <a:r>
              <a:rPr lang="it-IT" sz="2400" dirty="0"/>
              <a:t>, </a:t>
            </a:r>
            <a:r>
              <a:rPr lang="it-IT" sz="2400" dirty="0" err="1"/>
              <a:t>des</a:t>
            </a:r>
            <a:r>
              <a:rPr lang="it-IT" sz="2400" dirty="0"/>
              <a:t> </a:t>
            </a:r>
            <a:r>
              <a:rPr lang="it-IT" sz="2400" dirty="0" err="1"/>
              <a:t>lois</a:t>
            </a:r>
            <a:r>
              <a:rPr lang="it-IT" sz="2400" dirty="0"/>
              <a:t> </a:t>
            </a:r>
            <a:r>
              <a:rPr lang="it-IT" sz="2400" dirty="0" err="1"/>
              <a:t>internationales</a:t>
            </a:r>
            <a:r>
              <a:rPr lang="it-IT" sz="2400" dirty="0"/>
              <a:t>, de la </a:t>
            </a:r>
            <a:r>
              <a:rPr lang="it-IT" sz="2400" dirty="0" err="1"/>
              <a:t>politique</a:t>
            </a:r>
            <a:r>
              <a:rPr lang="it-IT" sz="2400" dirty="0"/>
              <a:t> et de bon </a:t>
            </a:r>
            <a:r>
              <a:rPr lang="it-IT" sz="2400" dirty="0" err="1"/>
              <a:t>nombre</a:t>
            </a:r>
            <a:r>
              <a:rPr lang="it-IT" sz="2400" dirty="0"/>
              <a:t> d’</a:t>
            </a:r>
            <a:r>
              <a:rPr lang="it-IT" sz="2400" dirty="0" err="1"/>
              <a:t>autres</a:t>
            </a:r>
            <a:r>
              <a:rPr lang="it-IT" sz="2400" dirty="0"/>
              <a:t> </a:t>
            </a:r>
            <a:r>
              <a:rPr lang="it-IT" sz="2400" dirty="0" err="1"/>
              <a:t>domaines</a:t>
            </a:r>
            <a:r>
              <a:rPr lang="it-IT" sz="2400" dirty="0"/>
              <a:t>. </a:t>
            </a:r>
            <a:r>
              <a:rPr lang="it-IT" sz="2400" dirty="0" err="1"/>
              <a:t>Nous</a:t>
            </a:r>
            <a:r>
              <a:rPr lang="it-IT" sz="2400" dirty="0"/>
              <a:t> </a:t>
            </a:r>
            <a:r>
              <a:rPr lang="it-IT" sz="2400" dirty="0" err="1"/>
              <a:t>fournissons</a:t>
            </a:r>
            <a:r>
              <a:rPr lang="it-IT" sz="2400" dirty="0"/>
              <a:t> à </a:t>
            </a:r>
            <a:r>
              <a:rPr lang="it-IT" sz="2400" dirty="0" err="1"/>
              <a:t>chacun</a:t>
            </a:r>
            <a:r>
              <a:rPr lang="it-IT" sz="2400" dirty="0"/>
              <a:t> de </a:t>
            </a:r>
            <a:r>
              <a:rPr lang="it-IT" sz="2400" dirty="0" err="1"/>
              <a:t>ces</a:t>
            </a:r>
            <a:r>
              <a:rPr lang="it-IT" sz="2400" dirty="0"/>
              <a:t> </a:t>
            </a:r>
            <a:r>
              <a:rPr lang="it-IT" sz="2400" dirty="0" err="1"/>
              <a:t>univers</a:t>
            </a:r>
            <a:r>
              <a:rPr lang="it-IT" sz="2400" dirty="0"/>
              <a:t> la </a:t>
            </a:r>
            <a:r>
              <a:rPr lang="it-IT" sz="2400" dirty="0" err="1"/>
              <a:t>faculté</a:t>
            </a:r>
            <a:r>
              <a:rPr lang="it-IT" sz="2400" dirty="0"/>
              <a:t> d’</a:t>
            </a:r>
            <a:r>
              <a:rPr lang="it-IT" sz="2400" dirty="0" err="1"/>
              <a:t>apprendre</a:t>
            </a:r>
            <a:r>
              <a:rPr lang="it-IT" sz="2400" dirty="0"/>
              <a:t> </a:t>
            </a:r>
            <a:r>
              <a:rPr lang="it-IT" sz="2400" dirty="0" err="1"/>
              <a:t>les</a:t>
            </a:r>
            <a:r>
              <a:rPr lang="it-IT" sz="2400" dirty="0"/>
              <a:t> </a:t>
            </a:r>
            <a:r>
              <a:rPr lang="it-IT" sz="2400" dirty="0" err="1"/>
              <a:t>uns</a:t>
            </a:r>
            <a:r>
              <a:rPr lang="it-IT" sz="2400" dirty="0"/>
              <a:t> </a:t>
            </a:r>
            <a:r>
              <a:rPr lang="it-IT" sz="2400" dirty="0" err="1"/>
              <a:t>des</a:t>
            </a:r>
            <a:r>
              <a:rPr lang="it-IT" sz="2400" dirty="0"/>
              <a:t> </a:t>
            </a:r>
            <a:r>
              <a:rPr lang="it-IT" sz="2400" dirty="0" err="1"/>
              <a:t>autres</a:t>
            </a:r>
            <a:r>
              <a:rPr lang="it-IT" sz="2400" dirty="0"/>
              <a:t> </a:t>
            </a:r>
            <a:r>
              <a:rPr lang="it-IT" sz="2400" dirty="0" err="1"/>
              <a:t>au</a:t>
            </a:r>
            <a:r>
              <a:rPr lang="it-IT" sz="2400" dirty="0"/>
              <a:t> </a:t>
            </a:r>
            <a:r>
              <a:rPr lang="it-IT" sz="2400" dirty="0" err="1"/>
              <a:t>bénéfice</a:t>
            </a:r>
            <a:r>
              <a:rPr lang="it-IT" sz="2400" dirty="0"/>
              <a:t> de la </a:t>
            </a:r>
            <a:r>
              <a:rPr lang="it-IT" sz="2400" dirty="0" err="1"/>
              <a:t>société</a:t>
            </a:r>
            <a:r>
              <a:rPr lang="it-IT" sz="2400" dirty="0"/>
              <a:t> </a:t>
            </a:r>
            <a:r>
              <a:rPr lang="it-IT" sz="2400" dirty="0" err="1"/>
              <a:t>dans</a:t>
            </a:r>
            <a:r>
              <a:rPr lang="it-IT" sz="2400" dirty="0"/>
              <a:t> son ensemble. Le </a:t>
            </a:r>
            <a:r>
              <a:rPr lang="it-IT" sz="2400" dirty="0" err="1"/>
              <a:t>rôle</a:t>
            </a:r>
            <a:r>
              <a:rPr lang="it-IT" sz="2400" dirty="0"/>
              <a:t> </a:t>
            </a:r>
            <a:r>
              <a:rPr lang="it-IT" sz="2400" dirty="0" err="1"/>
              <a:t>des</a:t>
            </a:r>
            <a:r>
              <a:rPr lang="it-IT" sz="2400" dirty="0"/>
              <a:t> </a:t>
            </a:r>
            <a:r>
              <a:rPr lang="it-IT" sz="2400" dirty="0" err="1"/>
              <a:t>traducteurs</a:t>
            </a:r>
            <a:r>
              <a:rPr lang="it-IT" sz="2400" dirty="0"/>
              <a:t> et </a:t>
            </a:r>
            <a:r>
              <a:rPr lang="it-IT" sz="2400" dirty="0" err="1"/>
              <a:t>des</a:t>
            </a:r>
            <a:r>
              <a:rPr lang="it-IT" sz="2400" dirty="0"/>
              <a:t> </a:t>
            </a:r>
            <a:r>
              <a:rPr lang="it-IT" sz="2400" dirty="0" err="1"/>
              <a:t>interprètes</a:t>
            </a:r>
            <a:r>
              <a:rPr lang="it-IT" sz="2400" dirty="0"/>
              <a:t>, en </a:t>
            </a:r>
            <a:r>
              <a:rPr lang="it-IT" sz="2400" dirty="0" err="1"/>
              <a:t>interconnectant</a:t>
            </a:r>
            <a:r>
              <a:rPr lang="it-IT" sz="2400" dirty="0"/>
              <a:t> </a:t>
            </a:r>
            <a:r>
              <a:rPr lang="it-IT" sz="2400" dirty="0" err="1"/>
              <a:t>ces</a:t>
            </a:r>
            <a:r>
              <a:rPr lang="it-IT" sz="2400" dirty="0"/>
              <a:t> </a:t>
            </a:r>
            <a:r>
              <a:rPr lang="it-IT" sz="2400" dirty="0" err="1"/>
              <a:t>mondes</a:t>
            </a:r>
            <a:r>
              <a:rPr lang="it-IT" sz="2400" dirty="0"/>
              <a:t>, est de </a:t>
            </a:r>
            <a:r>
              <a:rPr lang="it-IT" sz="2400" dirty="0" err="1"/>
              <a:t>mettre</a:t>
            </a:r>
            <a:r>
              <a:rPr lang="it-IT" sz="2400" dirty="0"/>
              <a:t> le monde </a:t>
            </a:r>
            <a:r>
              <a:rPr lang="it-IT" sz="2400" dirty="0" err="1"/>
              <a:t>entier</a:t>
            </a:r>
            <a:r>
              <a:rPr lang="it-IT" sz="2400" dirty="0"/>
              <a:t> à </a:t>
            </a:r>
            <a:r>
              <a:rPr lang="it-IT" sz="2400" dirty="0" err="1"/>
              <a:t>notre</a:t>
            </a:r>
            <a:r>
              <a:rPr lang="it-IT" sz="2400" dirty="0"/>
              <a:t> </a:t>
            </a:r>
            <a:r>
              <a:rPr lang="it-IT" sz="2400" dirty="0" err="1"/>
              <a:t>portée</a:t>
            </a:r>
            <a:r>
              <a:rPr lang="it-IT" sz="2400" dirty="0"/>
              <a:t>.</a:t>
            </a:r>
          </a:p>
          <a:p>
            <a:endParaRPr lang="it-IT" sz="2400" dirty="0"/>
          </a:p>
        </p:txBody>
      </p:sp>
    </p:spTree>
    <p:extLst>
      <p:ext uri="{BB962C8B-B14F-4D97-AF65-F5344CB8AC3E}">
        <p14:creationId xmlns:p14="http://schemas.microsoft.com/office/powerpoint/2010/main" val="1668349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CEATL Conseil européen des associations des traducteurs littéraires pour la promotion de la visibilité culturelle</a:t>
            </a:r>
            <a:endParaRPr lang="it-IT" sz="2800" dirty="0"/>
          </a:p>
        </p:txBody>
      </p:sp>
      <p:sp>
        <p:nvSpPr>
          <p:cNvPr id="3" name="Segnaposto contenuto 2"/>
          <p:cNvSpPr>
            <a:spLocks noGrp="1"/>
          </p:cNvSpPr>
          <p:nvPr>
            <p:ph idx="1"/>
          </p:nvPr>
        </p:nvSpPr>
        <p:spPr/>
        <p:txBody>
          <a:bodyPr>
            <a:normAutofit lnSpcReduction="10000"/>
          </a:bodyPr>
          <a:lstStyle/>
          <a:p>
            <a:r>
              <a:rPr lang="it-IT" sz="2400" dirty="0"/>
              <a:t>La </a:t>
            </a:r>
            <a:r>
              <a:rPr lang="it-IT" sz="2400" dirty="0" err="1"/>
              <a:t>vidéo</a:t>
            </a:r>
            <a:r>
              <a:rPr lang="it-IT" sz="2400" dirty="0"/>
              <a:t> est </a:t>
            </a:r>
            <a:r>
              <a:rPr lang="it-IT" sz="2400" dirty="0" err="1"/>
              <a:t>produite</a:t>
            </a:r>
            <a:r>
              <a:rPr lang="it-IT" sz="2400" dirty="0"/>
              <a:t> par le </a:t>
            </a:r>
            <a:r>
              <a:rPr lang="it-IT" sz="2400" dirty="0" err="1"/>
              <a:t>Groupe</a:t>
            </a:r>
            <a:r>
              <a:rPr lang="it-IT" sz="2400" dirty="0"/>
              <a:t> de </a:t>
            </a:r>
            <a:r>
              <a:rPr lang="it-IT" sz="2400" dirty="0" err="1"/>
              <a:t>travail</a:t>
            </a:r>
            <a:r>
              <a:rPr lang="it-IT" sz="2400" dirty="0"/>
              <a:t> </a:t>
            </a:r>
            <a:r>
              <a:rPr lang="it-IT" sz="2400" dirty="0" err="1"/>
              <a:t>du</a:t>
            </a:r>
            <a:r>
              <a:rPr lang="it-IT" sz="2400" dirty="0"/>
              <a:t> CEATL </a:t>
            </a:r>
            <a:r>
              <a:rPr lang="it-IT" sz="2400" dirty="0" err="1"/>
              <a:t>sur</a:t>
            </a:r>
            <a:r>
              <a:rPr lang="it-IT" sz="2400" dirty="0"/>
              <a:t> la </a:t>
            </a:r>
            <a:r>
              <a:rPr lang="it-IT" sz="2400" dirty="0" err="1"/>
              <a:t>visibilité</a:t>
            </a:r>
            <a:r>
              <a:rPr lang="it-IT" sz="2400" dirty="0"/>
              <a:t>, qui </a:t>
            </a:r>
            <a:r>
              <a:rPr lang="it-IT" sz="2400" dirty="0" err="1"/>
              <a:t>rassemble</a:t>
            </a:r>
            <a:r>
              <a:rPr lang="it-IT" sz="2400" dirty="0"/>
              <a:t> </a:t>
            </a:r>
            <a:r>
              <a:rPr lang="it-IT" sz="2400" dirty="0" err="1"/>
              <a:t>les</a:t>
            </a:r>
            <a:r>
              <a:rPr lang="it-IT" sz="2400" dirty="0"/>
              <a:t> </a:t>
            </a:r>
            <a:r>
              <a:rPr lang="it-IT" sz="2400" dirty="0" err="1"/>
              <a:t>données</a:t>
            </a:r>
            <a:r>
              <a:rPr lang="it-IT" sz="2400" dirty="0"/>
              <a:t> </a:t>
            </a:r>
            <a:r>
              <a:rPr lang="it-IT" sz="2400" dirty="0" err="1"/>
              <a:t>sur</a:t>
            </a:r>
            <a:r>
              <a:rPr lang="it-IT" sz="2400" dirty="0"/>
              <a:t> la </a:t>
            </a:r>
            <a:r>
              <a:rPr lang="it-IT" sz="2400" dirty="0" err="1"/>
              <a:t>visibilité</a:t>
            </a:r>
            <a:r>
              <a:rPr lang="it-IT" sz="2400" dirty="0"/>
              <a:t> </a:t>
            </a:r>
            <a:r>
              <a:rPr lang="it-IT" sz="2400" dirty="0" err="1"/>
              <a:t>culturelle</a:t>
            </a:r>
            <a:r>
              <a:rPr lang="it-IT" sz="2400" dirty="0"/>
              <a:t> </a:t>
            </a:r>
            <a:r>
              <a:rPr lang="it-IT" sz="2400" dirty="0" err="1"/>
              <a:t>des</a:t>
            </a:r>
            <a:r>
              <a:rPr lang="it-IT" sz="2400" dirty="0"/>
              <a:t> </a:t>
            </a:r>
            <a:r>
              <a:rPr lang="it-IT" sz="2400" dirty="0" err="1"/>
              <a:t>traducteurs</a:t>
            </a:r>
            <a:r>
              <a:rPr lang="it-IT" sz="2400" dirty="0"/>
              <a:t> </a:t>
            </a:r>
            <a:r>
              <a:rPr lang="it-IT" sz="2400" dirty="0" err="1"/>
              <a:t>littéraires</a:t>
            </a:r>
            <a:r>
              <a:rPr lang="it-IT" sz="2400" dirty="0"/>
              <a:t>, et </a:t>
            </a:r>
            <a:r>
              <a:rPr lang="it-IT" sz="2400" dirty="0" err="1"/>
              <a:t>coordonne</a:t>
            </a:r>
            <a:r>
              <a:rPr lang="it-IT" sz="2400" dirty="0"/>
              <a:t> </a:t>
            </a:r>
            <a:r>
              <a:rPr lang="it-IT" sz="2400" dirty="0" err="1"/>
              <a:t>les</a:t>
            </a:r>
            <a:r>
              <a:rPr lang="it-IT" sz="2400" dirty="0"/>
              <a:t> </a:t>
            </a:r>
            <a:r>
              <a:rPr lang="it-IT" sz="2400" dirty="0" err="1"/>
              <a:t>initiatives</a:t>
            </a:r>
            <a:r>
              <a:rPr lang="it-IT" sz="2400" dirty="0"/>
              <a:t> pan-</a:t>
            </a:r>
            <a:r>
              <a:rPr lang="it-IT" sz="2400" dirty="0" err="1"/>
              <a:t>européennes</a:t>
            </a:r>
            <a:r>
              <a:rPr lang="it-IT" sz="2400" dirty="0"/>
              <a:t> </a:t>
            </a:r>
            <a:r>
              <a:rPr lang="it-IT" sz="2400" dirty="0" err="1"/>
              <a:t>sur</a:t>
            </a:r>
            <a:r>
              <a:rPr lang="it-IT" sz="2400" dirty="0"/>
              <a:t> la </a:t>
            </a:r>
            <a:r>
              <a:rPr lang="it-IT" sz="2400" dirty="0" err="1"/>
              <a:t>visibilité</a:t>
            </a:r>
            <a:r>
              <a:rPr lang="it-IT" sz="2400" dirty="0"/>
              <a:t>, </a:t>
            </a:r>
            <a:r>
              <a:rPr lang="it-IT" sz="2400" dirty="0" err="1"/>
              <a:t>comme</a:t>
            </a:r>
            <a:r>
              <a:rPr lang="it-IT" sz="2400" dirty="0"/>
              <a:t> la </a:t>
            </a:r>
            <a:r>
              <a:rPr lang="it-IT" sz="2400" dirty="0" err="1"/>
              <a:t>journée</a:t>
            </a:r>
            <a:r>
              <a:rPr lang="it-IT" sz="2400" dirty="0"/>
              <a:t> </a:t>
            </a:r>
            <a:r>
              <a:rPr lang="it-IT" sz="2400" dirty="0" err="1"/>
              <a:t>internationale</a:t>
            </a:r>
            <a:r>
              <a:rPr lang="it-IT" sz="2400" dirty="0"/>
              <a:t> de la </a:t>
            </a:r>
            <a:r>
              <a:rPr lang="it-IT" sz="2400" dirty="0" err="1"/>
              <a:t>traduction</a:t>
            </a:r>
            <a:r>
              <a:rPr lang="it-IT" sz="2400" dirty="0"/>
              <a:t>.</a:t>
            </a:r>
          </a:p>
          <a:p>
            <a:r>
              <a:rPr lang="it-IT" sz="2400" dirty="0"/>
              <a:t>Pour le CEATL, l’</a:t>
            </a:r>
            <a:r>
              <a:rPr lang="it-IT" sz="2400" dirty="0" err="1"/>
              <a:t>amélioration</a:t>
            </a:r>
            <a:r>
              <a:rPr lang="it-IT" sz="2400" dirty="0"/>
              <a:t> de la </a:t>
            </a:r>
            <a:r>
              <a:rPr lang="it-IT" sz="2400" dirty="0" err="1"/>
              <a:t>visibilité</a:t>
            </a:r>
            <a:r>
              <a:rPr lang="it-IT" sz="2400" dirty="0"/>
              <a:t> </a:t>
            </a:r>
            <a:r>
              <a:rPr lang="it-IT" sz="2400" dirty="0" err="1"/>
              <a:t>des</a:t>
            </a:r>
            <a:r>
              <a:rPr lang="it-IT" sz="2400" dirty="0"/>
              <a:t> </a:t>
            </a:r>
            <a:r>
              <a:rPr lang="it-IT" sz="2400" dirty="0" err="1"/>
              <a:t>traducteurs</a:t>
            </a:r>
            <a:r>
              <a:rPr lang="it-IT" sz="2400" dirty="0"/>
              <a:t> à </a:t>
            </a:r>
            <a:r>
              <a:rPr lang="it-IT" sz="2400" dirty="0" err="1"/>
              <a:t>travers</a:t>
            </a:r>
            <a:r>
              <a:rPr lang="it-IT" sz="2400" dirty="0"/>
              <a:t> </a:t>
            </a:r>
            <a:r>
              <a:rPr lang="it-IT" sz="2400" dirty="0" err="1"/>
              <a:t>des</a:t>
            </a:r>
            <a:r>
              <a:rPr lang="it-IT" sz="2400" dirty="0"/>
              <a:t> </a:t>
            </a:r>
            <a:r>
              <a:rPr lang="it-IT" sz="2400" dirty="0" err="1"/>
              <a:t>initiatives</a:t>
            </a:r>
            <a:r>
              <a:rPr lang="it-IT" sz="2400" dirty="0"/>
              <a:t> et </a:t>
            </a:r>
            <a:r>
              <a:rPr lang="it-IT" sz="2400" dirty="0" err="1"/>
              <a:t>des</a:t>
            </a:r>
            <a:r>
              <a:rPr lang="it-IT" sz="2400" dirty="0"/>
              <a:t> </a:t>
            </a:r>
            <a:r>
              <a:rPr lang="it-IT" sz="2400" dirty="0" err="1"/>
              <a:t>événements</a:t>
            </a:r>
            <a:r>
              <a:rPr lang="it-IT" sz="2400" dirty="0"/>
              <a:t> est la </a:t>
            </a:r>
            <a:r>
              <a:rPr lang="it-IT" sz="2400" dirty="0" err="1"/>
              <a:t>clé</a:t>
            </a:r>
            <a:r>
              <a:rPr lang="it-IT" sz="2400" dirty="0"/>
              <a:t> d’une </a:t>
            </a:r>
            <a:r>
              <a:rPr lang="it-IT" sz="2400" dirty="0" err="1"/>
              <a:t>meilleure</a:t>
            </a:r>
            <a:r>
              <a:rPr lang="it-IT" sz="2400" dirty="0"/>
              <a:t> position socio-</a:t>
            </a:r>
            <a:r>
              <a:rPr lang="it-IT" sz="2400" dirty="0" err="1"/>
              <a:t>énonomique</a:t>
            </a:r>
            <a:r>
              <a:rPr lang="it-IT" sz="2400" dirty="0"/>
              <a:t>, et </a:t>
            </a:r>
            <a:r>
              <a:rPr lang="it-IT" sz="2400" dirty="0" err="1"/>
              <a:t>donc</a:t>
            </a:r>
            <a:r>
              <a:rPr lang="it-IT" sz="2400" dirty="0"/>
              <a:t> d’une </a:t>
            </a:r>
            <a:r>
              <a:rPr lang="it-IT" sz="2400" dirty="0" err="1"/>
              <a:t>meilleure</a:t>
            </a:r>
            <a:r>
              <a:rPr lang="it-IT" sz="2400" dirty="0"/>
              <a:t> </a:t>
            </a:r>
            <a:r>
              <a:rPr lang="it-IT" sz="2400" dirty="0" err="1"/>
              <a:t>qualité</a:t>
            </a:r>
            <a:r>
              <a:rPr lang="it-IT" sz="2400" dirty="0"/>
              <a:t> de </a:t>
            </a:r>
            <a:r>
              <a:rPr lang="it-IT" sz="2400" dirty="0" err="1"/>
              <a:t>traduction</a:t>
            </a:r>
            <a:r>
              <a:rPr lang="it-IT" sz="2400" dirty="0"/>
              <a:t>.</a:t>
            </a:r>
          </a:p>
          <a:p>
            <a:r>
              <a:rPr lang="it-IT" sz="2400" dirty="0"/>
              <a:t>Le </a:t>
            </a:r>
            <a:r>
              <a:rPr lang="it-IT" sz="2400" dirty="0" err="1"/>
              <a:t>groupe</a:t>
            </a:r>
            <a:r>
              <a:rPr lang="it-IT" sz="2400" dirty="0"/>
              <a:t> de </a:t>
            </a:r>
            <a:r>
              <a:rPr lang="it-IT" sz="2400" dirty="0" err="1"/>
              <a:t>travail</a:t>
            </a:r>
            <a:r>
              <a:rPr lang="it-IT" sz="2400" dirty="0"/>
              <a:t> </a:t>
            </a:r>
            <a:r>
              <a:rPr lang="it-IT" sz="2400" dirty="0" err="1"/>
              <a:t>sur</a:t>
            </a:r>
            <a:r>
              <a:rPr lang="it-IT" sz="2400" dirty="0"/>
              <a:t> la </a:t>
            </a:r>
            <a:r>
              <a:rPr lang="it-IT" sz="2400" dirty="0" err="1"/>
              <a:t>visibilité</a:t>
            </a:r>
            <a:r>
              <a:rPr lang="it-IT" sz="2400" dirty="0"/>
              <a:t> </a:t>
            </a:r>
            <a:r>
              <a:rPr lang="it-IT" sz="2400" dirty="0" err="1"/>
              <a:t>présente</a:t>
            </a:r>
            <a:r>
              <a:rPr lang="it-IT" sz="2400" dirty="0"/>
              <a:t> « </a:t>
            </a:r>
            <a:r>
              <a:rPr lang="it-IT" sz="2400" dirty="0" err="1"/>
              <a:t>Crâneries</a:t>
            </a:r>
            <a:r>
              <a:rPr lang="it-IT" sz="2400" dirty="0"/>
              <a:t> » </a:t>
            </a:r>
          </a:p>
          <a:p>
            <a:r>
              <a:rPr lang="it-IT" sz="2400" dirty="0" err="1"/>
              <a:t>Vingt</a:t>
            </a:r>
            <a:r>
              <a:rPr lang="it-IT" sz="2400" dirty="0"/>
              <a:t>-et-une </a:t>
            </a:r>
            <a:r>
              <a:rPr lang="it-IT" sz="2400" dirty="0" err="1"/>
              <a:t>associations</a:t>
            </a:r>
            <a:r>
              <a:rPr lang="it-IT" sz="2400" dirty="0"/>
              <a:t> de </a:t>
            </a:r>
            <a:r>
              <a:rPr lang="it-IT" sz="2400" dirty="0" err="1"/>
              <a:t>traducteurs</a:t>
            </a:r>
            <a:r>
              <a:rPr lang="it-IT" sz="2400" dirty="0"/>
              <a:t>, </a:t>
            </a:r>
            <a:r>
              <a:rPr lang="it-IT" sz="2400" dirty="0" err="1"/>
              <a:t>toutes</a:t>
            </a:r>
            <a:r>
              <a:rPr lang="it-IT" sz="2400" dirty="0"/>
              <a:t> </a:t>
            </a:r>
            <a:r>
              <a:rPr lang="it-IT" sz="2400" dirty="0" err="1"/>
              <a:t>membres</a:t>
            </a:r>
            <a:r>
              <a:rPr lang="it-IT" sz="2400" dirty="0"/>
              <a:t> </a:t>
            </a:r>
            <a:r>
              <a:rPr lang="it-IT" sz="2400" dirty="0" err="1"/>
              <a:t>du</a:t>
            </a:r>
            <a:r>
              <a:rPr lang="it-IT" sz="2400" dirty="0"/>
              <a:t> CEATL, </a:t>
            </a:r>
            <a:r>
              <a:rPr lang="it-IT" sz="2400" dirty="0" err="1"/>
              <a:t>ont</a:t>
            </a:r>
            <a:r>
              <a:rPr lang="it-IT" sz="2400" dirty="0"/>
              <a:t> uni </a:t>
            </a:r>
            <a:r>
              <a:rPr lang="it-IT" sz="2400" dirty="0" err="1"/>
              <a:t>leurs</a:t>
            </a:r>
            <a:r>
              <a:rPr lang="it-IT" sz="2400" dirty="0"/>
              <a:t> </a:t>
            </a:r>
            <a:r>
              <a:rPr lang="it-IT" sz="2400" dirty="0" err="1"/>
              <a:t>forces</a:t>
            </a:r>
            <a:r>
              <a:rPr lang="it-IT" sz="2400" dirty="0"/>
              <a:t> pour </a:t>
            </a:r>
            <a:r>
              <a:rPr lang="it-IT" sz="2400" dirty="0" err="1"/>
              <a:t>réaliser</a:t>
            </a:r>
            <a:r>
              <a:rPr lang="it-IT" sz="2400" dirty="0"/>
              <a:t> une </a:t>
            </a:r>
            <a:r>
              <a:rPr lang="it-IT" sz="2400" dirty="0" err="1"/>
              <a:t>courte</a:t>
            </a:r>
            <a:r>
              <a:rPr lang="it-IT" sz="2400" dirty="0"/>
              <a:t> </a:t>
            </a:r>
            <a:r>
              <a:rPr lang="it-IT" sz="2400" dirty="0" err="1"/>
              <a:t>vidéo</a:t>
            </a:r>
            <a:r>
              <a:rPr lang="it-IT" sz="2400" dirty="0"/>
              <a:t> </a:t>
            </a:r>
            <a:r>
              <a:rPr lang="it-IT" sz="2400" dirty="0" err="1"/>
              <a:t>destinée</a:t>
            </a:r>
            <a:r>
              <a:rPr lang="it-IT" sz="2400" dirty="0"/>
              <a:t> à </a:t>
            </a:r>
            <a:r>
              <a:rPr lang="it-IT" sz="2400" dirty="0" err="1"/>
              <a:t>promouvoir</a:t>
            </a:r>
            <a:r>
              <a:rPr lang="it-IT" sz="2400" dirty="0"/>
              <a:t> l’</a:t>
            </a:r>
            <a:r>
              <a:rPr lang="it-IT" sz="2400" dirty="0" err="1"/>
              <a:t>importance</a:t>
            </a:r>
            <a:r>
              <a:rPr lang="it-IT" sz="2400" dirty="0"/>
              <a:t> </a:t>
            </a:r>
            <a:r>
              <a:rPr lang="it-IT" sz="2400" dirty="0" err="1"/>
              <a:t>des</a:t>
            </a:r>
            <a:r>
              <a:rPr lang="it-IT" sz="2400" dirty="0"/>
              <a:t> </a:t>
            </a:r>
            <a:r>
              <a:rPr lang="it-IT" sz="2400" dirty="0" err="1"/>
              <a:t>traducteurs</a:t>
            </a:r>
            <a:r>
              <a:rPr lang="it-IT" sz="2400" dirty="0"/>
              <a:t> </a:t>
            </a:r>
            <a:r>
              <a:rPr lang="it-IT" sz="2400" dirty="0" err="1"/>
              <a:t>littéraires</a:t>
            </a:r>
            <a:r>
              <a:rPr lang="it-IT" sz="2400" dirty="0"/>
              <a:t>.</a:t>
            </a:r>
          </a:p>
          <a:p>
            <a:r>
              <a:rPr lang="it-IT" sz="2400" dirty="0" err="1"/>
              <a:t>voir</a:t>
            </a:r>
            <a:r>
              <a:rPr lang="it-IT" sz="2400" dirty="0"/>
              <a:t> la </a:t>
            </a:r>
            <a:r>
              <a:rPr lang="it-IT" sz="2400" dirty="0" err="1"/>
              <a:t>vidéo</a:t>
            </a:r>
            <a:endParaRPr lang="it-IT" sz="2400" dirty="0"/>
          </a:p>
        </p:txBody>
      </p:sp>
    </p:spTree>
    <p:extLst>
      <p:ext uri="{BB962C8B-B14F-4D97-AF65-F5344CB8AC3E}">
        <p14:creationId xmlns:p14="http://schemas.microsoft.com/office/powerpoint/2010/main" val="2494300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200" dirty="0"/>
              <a:t>CEATL news 04/02/2017 News </a:t>
            </a:r>
            <a:r>
              <a:rPr lang="it-IT" sz="2200" dirty="0" err="1"/>
              <a:t>du</a:t>
            </a:r>
            <a:r>
              <a:rPr lang="it-IT" sz="2200" dirty="0"/>
              <a:t> CEATL, </a:t>
            </a:r>
            <a:r>
              <a:rPr lang="it-IT" sz="2200" dirty="0" err="1"/>
              <a:t>Visibilité</a:t>
            </a:r>
            <a:r>
              <a:rPr lang="it-IT" sz="2200" dirty="0"/>
              <a:t> </a:t>
            </a:r>
            <a:r>
              <a:rPr lang="it-IT" sz="2800" dirty="0"/>
              <a:t/>
            </a:r>
            <a:br>
              <a:rPr lang="it-IT" sz="2800" dirty="0"/>
            </a:br>
            <a:r>
              <a:rPr lang="it-IT" sz="2800" dirty="0"/>
              <a:t>L’</a:t>
            </a:r>
            <a:r>
              <a:rPr lang="it-IT" sz="2800" dirty="0" err="1"/>
              <a:t>Association</a:t>
            </a:r>
            <a:r>
              <a:rPr lang="it-IT" sz="2800" dirty="0"/>
              <a:t> </a:t>
            </a:r>
            <a:r>
              <a:rPr lang="it-IT" sz="2800" dirty="0" err="1"/>
              <a:t>italienne</a:t>
            </a:r>
            <a:r>
              <a:rPr lang="it-IT" sz="2800" dirty="0"/>
              <a:t> lance « La </a:t>
            </a:r>
            <a:r>
              <a:rPr lang="it-IT" sz="2800" dirty="0" err="1"/>
              <a:t>table</a:t>
            </a:r>
            <a:r>
              <a:rPr lang="it-IT" sz="2800" dirty="0"/>
              <a:t> </a:t>
            </a:r>
            <a:r>
              <a:rPr lang="it-IT" sz="2800" dirty="0" err="1"/>
              <a:t>des</a:t>
            </a:r>
            <a:r>
              <a:rPr lang="it-IT" sz="2800" dirty="0"/>
              <a:t> </a:t>
            </a:r>
            <a:r>
              <a:rPr lang="it-IT" sz="2800" dirty="0" err="1"/>
              <a:t>traducteurs</a:t>
            </a:r>
            <a:r>
              <a:rPr lang="it-IT" sz="2800" dirty="0"/>
              <a:t> » </a:t>
            </a:r>
            <a:br>
              <a:rPr lang="it-IT" sz="2800" dirty="0"/>
            </a:br>
            <a:endParaRPr lang="it-IT" sz="2800" dirty="0"/>
          </a:p>
        </p:txBody>
      </p:sp>
      <p:sp>
        <p:nvSpPr>
          <p:cNvPr id="3" name="Segnaposto contenuto 2"/>
          <p:cNvSpPr>
            <a:spLocks noGrp="1"/>
          </p:cNvSpPr>
          <p:nvPr>
            <p:ph idx="1"/>
          </p:nvPr>
        </p:nvSpPr>
        <p:spPr/>
        <p:txBody>
          <a:bodyPr>
            <a:normAutofit/>
          </a:bodyPr>
          <a:lstStyle/>
          <a:p>
            <a:pPr algn="just"/>
            <a:r>
              <a:rPr lang="it-IT" sz="2400" dirty="0"/>
              <a:t>Le 20 </a:t>
            </a:r>
            <a:r>
              <a:rPr lang="it-IT" sz="2400" dirty="0" err="1"/>
              <a:t>janvier</a:t>
            </a:r>
            <a:r>
              <a:rPr lang="it-IT" sz="2400" dirty="0"/>
              <a:t> 2017 une </a:t>
            </a:r>
            <a:r>
              <a:rPr lang="it-IT" sz="2400" dirty="0" err="1"/>
              <a:t>innovation</a:t>
            </a:r>
            <a:r>
              <a:rPr lang="it-IT" sz="2400" dirty="0"/>
              <a:t> </a:t>
            </a:r>
            <a:r>
              <a:rPr lang="it-IT" sz="2400" dirty="0" err="1"/>
              <a:t>appelée</a:t>
            </a:r>
            <a:r>
              <a:rPr lang="it-IT" sz="2400" dirty="0"/>
              <a:t> </a:t>
            </a:r>
            <a:r>
              <a:rPr lang="it-IT" sz="2400" dirty="0" err="1"/>
              <a:t>TableT</a:t>
            </a:r>
            <a:r>
              <a:rPr lang="it-IT" sz="2400" dirty="0"/>
              <a:t> – la </a:t>
            </a:r>
            <a:r>
              <a:rPr lang="it-IT" sz="2400" dirty="0" err="1"/>
              <a:t>Table</a:t>
            </a:r>
            <a:r>
              <a:rPr lang="it-IT" sz="2400" dirty="0"/>
              <a:t> </a:t>
            </a:r>
            <a:r>
              <a:rPr lang="it-IT" sz="2400" dirty="0" err="1"/>
              <a:t>des</a:t>
            </a:r>
            <a:r>
              <a:rPr lang="it-IT" sz="2400" dirty="0"/>
              <a:t> </a:t>
            </a:r>
            <a:r>
              <a:rPr lang="it-IT" sz="2400" dirty="0" err="1"/>
              <a:t>traducteurs</a:t>
            </a:r>
            <a:r>
              <a:rPr lang="it-IT" sz="2400" dirty="0"/>
              <a:t> – a vu le jour à Milan, </a:t>
            </a:r>
            <a:r>
              <a:rPr lang="it-IT" sz="2400" dirty="0" err="1"/>
              <a:t>au</a:t>
            </a:r>
            <a:r>
              <a:rPr lang="it-IT" sz="2400" dirty="0"/>
              <a:t> Laboratorio Formentini, à l’</a:t>
            </a:r>
            <a:r>
              <a:rPr lang="it-IT" sz="2400" dirty="0" err="1"/>
              <a:t>initiative</a:t>
            </a:r>
            <a:r>
              <a:rPr lang="it-IT" sz="2400" dirty="0"/>
              <a:t> </a:t>
            </a:r>
            <a:r>
              <a:rPr lang="it-IT" sz="2400" dirty="0" err="1"/>
              <a:t>des</a:t>
            </a:r>
            <a:r>
              <a:rPr lang="it-IT" sz="2400" dirty="0"/>
              <a:t> </a:t>
            </a:r>
            <a:r>
              <a:rPr lang="it-IT" sz="2400" dirty="0" err="1"/>
              <a:t>associations</a:t>
            </a:r>
            <a:r>
              <a:rPr lang="it-IT" sz="2400" dirty="0"/>
              <a:t> de </a:t>
            </a:r>
            <a:r>
              <a:rPr lang="it-IT" sz="2400" dirty="0" err="1"/>
              <a:t>traducteurs</a:t>
            </a:r>
            <a:r>
              <a:rPr lang="it-IT" sz="2400" dirty="0"/>
              <a:t> AITI et </a:t>
            </a:r>
            <a:r>
              <a:rPr lang="it-IT" sz="2400" dirty="0" err="1"/>
              <a:t>STradE</a:t>
            </a:r>
            <a:r>
              <a:rPr lang="it-IT" sz="2400" dirty="0"/>
              <a:t>. </a:t>
            </a:r>
            <a:r>
              <a:rPr lang="it-IT" sz="2400" dirty="0" err="1"/>
              <a:t>Ces</a:t>
            </a:r>
            <a:r>
              <a:rPr lang="it-IT" sz="2400" dirty="0"/>
              <a:t> </a:t>
            </a:r>
            <a:r>
              <a:rPr lang="it-IT" sz="2400" dirty="0" err="1"/>
              <a:t>tables</a:t>
            </a:r>
            <a:r>
              <a:rPr lang="it-IT" sz="2400" dirty="0"/>
              <a:t> </a:t>
            </a:r>
            <a:r>
              <a:rPr lang="it-IT" sz="2400" dirty="0" err="1"/>
              <a:t>ouvertes</a:t>
            </a:r>
            <a:r>
              <a:rPr lang="it-IT" sz="2400" dirty="0"/>
              <a:t> à </a:t>
            </a:r>
            <a:r>
              <a:rPr lang="it-IT" sz="2400" dirty="0" err="1"/>
              <a:t>tous</a:t>
            </a:r>
            <a:r>
              <a:rPr lang="it-IT" sz="2400" dirty="0"/>
              <a:t> </a:t>
            </a:r>
            <a:r>
              <a:rPr lang="it-IT" sz="2400" dirty="0" err="1"/>
              <a:t>les</a:t>
            </a:r>
            <a:r>
              <a:rPr lang="it-IT" sz="2400" dirty="0"/>
              <a:t> </a:t>
            </a:r>
            <a:r>
              <a:rPr lang="it-IT" sz="2400" dirty="0" err="1"/>
              <a:t>traducteurs</a:t>
            </a:r>
            <a:r>
              <a:rPr lang="it-IT" sz="2400" dirty="0"/>
              <a:t> </a:t>
            </a:r>
            <a:r>
              <a:rPr lang="it-IT" sz="2400" dirty="0" err="1"/>
              <a:t>couvrent</a:t>
            </a:r>
            <a:r>
              <a:rPr lang="it-IT" sz="2400" dirty="0"/>
              <a:t> </a:t>
            </a:r>
            <a:r>
              <a:rPr lang="it-IT" sz="2400" dirty="0" err="1"/>
              <a:t>trois</a:t>
            </a:r>
            <a:r>
              <a:rPr lang="it-IT" sz="2400" dirty="0"/>
              <a:t> </a:t>
            </a:r>
            <a:r>
              <a:rPr lang="it-IT" sz="2400" dirty="0" err="1"/>
              <a:t>domaines</a:t>
            </a:r>
            <a:r>
              <a:rPr lang="it-IT" sz="2400" dirty="0"/>
              <a:t> : </a:t>
            </a:r>
            <a:r>
              <a:rPr lang="it-IT" sz="2400" dirty="0" err="1"/>
              <a:t>toutes</a:t>
            </a:r>
            <a:r>
              <a:rPr lang="it-IT" sz="2400" dirty="0"/>
              <a:t> </a:t>
            </a:r>
            <a:r>
              <a:rPr lang="it-IT" sz="2400" dirty="0" err="1"/>
              <a:t>les</a:t>
            </a:r>
            <a:r>
              <a:rPr lang="it-IT" sz="2400" dirty="0"/>
              <a:t> </a:t>
            </a:r>
            <a:r>
              <a:rPr lang="it-IT" sz="2400" dirty="0" err="1"/>
              <a:t>langues</a:t>
            </a:r>
            <a:r>
              <a:rPr lang="it-IT" sz="2400" dirty="0"/>
              <a:t> </a:t>
            </a:r>
            <a:r>
              <a:rPr lang="it-IT" sz="2400" dirty="0" err="1"/>
              <a:t>vers</a:t>
            </a:r>
            <a:r>
              <a:rPr lang="it-IT" sz="2400" dirty="0"/>
              <a:t> l’</a:t>
            </a:r>
            <a:r>
              <a:rPr lang="it-IT" sz="2400" dirty="0" err="1"/>
              <a:t>italien</a:t>
            </a:r>
            <a:r>
              <a:rPr lang="it-IT" sz="2400" dirty="0"/>
              <a:t>, une langue </a:t>
            </a:r>
            <a:r>
              <a:rPr lang="it-IT" sz="2400" dirty="0" err="1"/>
              <a:t>spécifique</a:t>
            </a:r>
            <a:r>
              <a:rPr lang="it-IT" sz="2400" dirty="0"/>
              <a:t> de et </a:t>
            </a:r>
            <a:r>
              <a:rPr lang="it-IT" sz="2400" dirty="0" err="1"/>
              <a:t>vers</a:t>
            </a:r>
            <a:r>
              <a:rPr lang="it-IT" sz="2400" dirty="0"/>
              <a:t> l’</a:t>
            </a:r>
            <a:r>
              <a:rPr lang="it-IT" sz="2400" dirty="0" err="1"/>
              <a:t>italien</a:t>
            </a:r>
            <a:r>
              <a:rPr lang="it-IT" sz="2400" dirty="0"/>
              <a:t>, et </a:t>
            </a:r>
            <a:r>
              <a:rPr lang="it-IT" sz="2400" dirty="0" err="1"/>
              <a:t>des</a:t>
            </a:r>
            <a:r>
              <a:rPr lang="it-IT" sz="2400" dirty="0"/>
              <a:t> </a:t>
            </a:r>
            <a:r>
              <a:rPr lang="it-IT" sz="2400" dirty="0" err="1"/>
              <a:t>tables</a:t>
            </a:r>
            <a:r>
              <a:rPr lang="it-IT" sz="2400" dirty="0"/>
              <a:t> </a:t>
            </a:r>
            <a:r>
              <a:rPr lang="it-IT" sz="2400" dirty="0" err="1"/>
              <a:t>traitant</a:t>
            </a:r>
            <a:r>
              <a:rPr lang="it-IT" sz="2400" dirty="0"/>
              <a:t> de </a:t>
            </a:r>
            <a:r>
              <a:rPr lang="it-IT" sz="2400" dirty="0" err="1"/>
              <a:t>thèmes</a:t>
            </a:r>
            <a:r>
              <a:rPr lang="it-IT" sz="2400" dirty="0"/>
              <a:t> </a:t>
            </a:r>
            <a:r>
              <a:rPr lang="it-IT" sz="2400" dirty="0" err="1"/>
              <a:t>différents</a:t>
            </a:r>
            <a:r>
              <a:rPr lang="it-IT" sz="2400" dirty="0"/>
              <a:t>. </a:t>
            </a:r>
            <a:r>
              <a:rPr lang="it-IT" sz="2400" dirty="0" err="1"/>
              <a:t>Comme</a:t>
            </a:r>
            <a:r>
              <a:rPr lang="it-IT" sz="2400" dirty="0"/>
              <a:t> </a:t>
            </a:r>
            <a:r>
              <a:rPr lang="it-IT" sz="2400" dirty="0" err="1"/>
              <a:t>dans</a:t>
            </a:r>
            <a:r>
              <a:rPr lang="it-IT" sz="2400" dirty="0"/>
              <a:t> la </a:t>
            </a:r>
            <a:r>
              <a:rPr lang="it-IT" sz="2400" dirty="0" err="1"/>
              <a:t>meilleure</a:t>
            </a:r>
            <a:r>
              <a:rPr lang="it-IT" sz="2400" dirty="0"/>
              <a:t> </a:t>
            </a:r>
            <a:r>
              <a:rPr lang="it-IT" sz="2400" dirty="0" err="1"/>
              <a:t>tradition</a:t>
            </a:r>
            <a:r>
              <a:rPr lang="it-IT" sz="2400" dirty="0"/>
              <a:t> de la </a:t>
            </a:r>
            <a:r>
              <a:rPr lang="it-IT" sz="2400" dirty="0" err="1"/>
              <a:t>Stammtisch</a:t>
            </a:r>
            <a:r>
              <a:rPr lang="it-IT" sz="2400" dirty="0"/>
              <a:t> allemande, </a:t>
            </a:r>
            <a:r>
              <a:rPr lang="it-IT" sz="2400" dirty="0" err="1"/>
              <a:t>les</a:t>
            </a:r>
            <a:r>
              <a:rPr lang="it-IT" sz="2400" dirty="0"/>
              <a:t> </a:t>
            </a:r>
            <a:r>
              <a:rPr lang="it-IT" sz="2400" dirty="0" err="1"/>
              <a:t>participants</a:t>
            </a:r>
            <a:r>
              <a:rPr lang="it-IT" sz="2400" dirty="0"/>
              <a:t> </a:t>
            </a:r>
            <a:r>
              <a:rPr lang="it-IT" sz="2400" dirty="0" err="1"/>
              <a:t>apportent</a:t>
            </a:r>
            <a:r>
              <a:rPr lang="it-IT" sz="2400" dirty="0"/>
              <a:t> à </a:t>
            </a:r>
            <a:r>
              <a:rPr lang="it-IT" sz="2400" dirty="0" err="1"/>
              <a:t>manger</a:t>
            </a:r>
            <a:r>
              <a:rPr lang="it-IT" sz="2400" dirty="0"/>
              <a:t> et à </a:t>
            </a:r>
            <a:r>
              <a:rPr lang="it-IT" sz="2400" dirty="0" err="1"/>
              <a:t>boire</a:t>
            </a:r>
            <a:r>
              <a:rPr lang="it-IT" sz="2400" dirty="0"/>
              <a:t> et </a:t>
            </a:r>
            <a:r>
              <a:rPr lang="it-IT" sz="2400" dirty="0" err="1"/>
              <a:t>partagent</a:t>
            </a:r>
            <a:r>
              <a:rPr lang="it-IT" sz="2400" dirty="0"/>
              <a:t> </a:t>
            </a:r>
            <a:r>
              <a:rPr lang="it-IT" sz="2400" dirty="0" err="1"/>
              <a:t>leurs</a:t>
            </a:r>
            <a:r>
              <a:rPr lang="it-IT" sz="2400" dirty="0"/>
              <a:t> </a:t>
            </a:r>
            <a:r>
              <a:rPr lang="it-IT" sz="2400" dirty="0" err="1"/>
              <a:t>doutes</a:t>
            </a:r>
            <a:r>
              <a:rPr lang="it-IT" sz="2400" dirty="0"/>
              <a:t>, </a:t>
            </a:r>
            <a:r>
              <a:rPr lang="it-IT" sz="2400" dirty="0" err="1"/>
              <a:t>questions</a:t>
            </a:r>
            <a:r>
              <a:rPr lang="it-IT" sz="2400" dirty="0"/>
              <a:t> et </a:t>
            </a:r>
            <a:r>
              <a:rPr lang="it-IT" sz="2400" dirty="0" err="1"/>
              <a:t>propositions</a:t>
            </a:r>
            <a:r>
              <a:rPr lang="it-IT" sz="2400" dirty="0"/>
              <a:t> </a:t>
            </a:r>
            <a:r>
              <a:rPr lang="it-IT" sz="2400" dirty="0" err="1"/>
              <a:t>concernant</a:t>
            </a:r>
            <a:r>
              <a:rPr lang="it-IT" sz="2400" dirty="0"/>
              <a:t> la </a:t>
            </a:r>
            <a:r>
              <a:rPr lang="it-IT" sz="2400" dirty="0" err="1"/>
              <a:t>traduction</a:t>
            </a:r>
            <a:r>
              <a:rPr lang="it-IT" sz="2400" dirty="0"/>
              <a:t>. La première ALL&gt;IT </a:t>
            </a:r>
            <a:r>
              <a:rPr lang="it-IT" sz="2400" dirty="0" err="1"/>
              <a:t>TableT</a:t>
            </a:r>
            <a:r>
              <a:rPr lang="it-IT" sz="2400" dirty="0"/>
              <a:t> se </a:t>
            </a:r>
            <a:r>
              <a:rPr lang="it-IT" sz="2400" dirty="0" err="1"/>
              <a:t>tiendra</a:t>
            </a:r>
            <a:r>
              <a:rPr lang="it-IT" sz="2400" dirty="0"/>
              <a:t> le 17 </a:t>
            </a:r>
            <a:r>
              <a:rPr lang="it-IT" sz="2400" dirty="0" err="1"/>
              <a:t>février</a:t>
            </a:r>
            <a:r>
              <a:rPr lang="it-IT" sz="2400" dirty="0"/>
              <a:t> 2017 </a:t>
            </a:r>
            <a:r>
              <a:rPr lang="it-IT" sz="2400" dirty="0" err="1"/>
              <a:t>au</a:t>
            </a:r>
            <a:r>
              <a:rPr lang="it-IT" sz="2400" dirty="0"/>
              <a:t> Laboratorio Formentini.</a:t>
            </a:r>
          </a:p>
        </p:txBody>
      </p:sp>
    </p:spTree>
    <p:extLst>
      <p:ext uri="{BB962C8B-B14F-4D97-AF65-F5344CB8AC3E}">
        <p14:creationId xmlns:p14="http://schemas.microsoft.com/office/powerpoint/2010/main" val="744919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WFq_ee0c_400x400.jpg"/>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p:pic>
    </p:spTree>
    <p:extLst>
      <p:ext uri="{BB962C8B-B14F-4D97-AF65-F5344CB8AC3E}">
        <p14:creationId xmlns:p14="http://schemas.microsoft.com/office/powerpoint/2010/main" val="291225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Strade</a:t>
            </a:r>
            <a:br>
              <a:rPr lang="it-IT" sz="2800" dirty="0"/>
            </a:br>
            <a:r>
              <a:rPr lang="it-IT" sz="2800" dirty="0"/>
              <a:t>à </a:t>
            </a:r>
            <a:r>
              <a:rPr lang="it-IT" sz="2800" dirty="0" err="1"/>
              <a:t>traduire</a:t>
            </a:r>
            <a:r>
              <a:rPr lang="it-IT" sz="2800" dirty="0"/>
              <a:t> à </a:t>
            </a:r>
            <a:r>
              <a:rPr lang="it-IT" sz="2800" dirty="0" err="1"/>
              <a:t>vue</a:t>
            </a:r>
            <a:endParaRPr lang="it-IT" sz="2800" dirty="0"/>
          </a:p>
        </p:txBody>
      </p:sp>
      <p:sp>
        <p:nvSpPr>
          <p:cNvPr id="3" name="Segnaposto contenuto 2"/>
          <p:cNvSpPr>
            <a:spLocks noGrp="1"/>
          </p:cNvSpPr>
          <p:nvPr>
            <p:ph idx="1"/>
          </p:nvPr>
        </p:nvSpPr>
        <p:spPr/>
        <p:txBody>
          <a:bodyPr>
            <a:normAutofit/>
          </a:bodyPr>
          <a:lstStyle/>
          <a:p>
            <a:pPr algn="just"/>
            <a:r>
              <a:rPr lang="it-IT" sz="2400" dirty="0" err="1"/>
              <a:t>STradE</a:t>
            </a:r>
            <a:r>
              <a:rPr lang="it-IT" sz="2400" dirty="0"/>
              <a:t> - Sindacato Traduttori Editoriali è un’associazione senza scopo di lucro fondata nel 2012 che si pone come riferimento per i traduttori editoriali e gli altri lavoratori del diritto d’autore. È membro del CEATL (</a:t>
            </a:r>
            <a:r>
              <a:rPr lang="it-IT" sz="2400" dirty="0" err="1"/>
              <a:t>Conseil</a:t>
            </a:r>
            <a:r>
              <a:rPr lang="it-IT" sz="2400" dirty="0"/>
              <a:t> </a:t>
            </a:r>
            <a:r>
              <a:rPr lang="it-IT" sz="2400" dirty="0" err="1"/>
              <a:t>Européen</a:t>
            </a:r>
            <a:r>
              <a:rPr lang="it-IT" sz="2400" dirty="0"/>
              <a:t> </a:t>
            </a:r>
            <a:r>
              <a:rPr lang="it-IT" sz="2400" dirty="0" err="1"/>
              <a:t>des</a:t>
            </a:r>
            <a:r>
              <a:rPr lang="it-IT" sz="2400" dirty="0"/>
              <a:t> </a:t>
            </a:r>
            <a:r>
              <a:rPr lang="it-IT" sz="2400" dirty="0" err="1"/>
              <a:t>Associations</a:t>
            </a:r>
            <a:r>
              <a:rPr lang="it-IT" sz="2400" dirty="0"/>
              <a:t> de </a:t>
            </a:r>
            <a:r>
              <a:rPr lang="it-IT" sz="2400" dirty="0" err="1"/>
              <a:t>Traducteurs</a:t>
            </a:r>
            <a:r>
              <a:rPr lang="it-IT" sz="2400" dirty="0"/>
              <a:t> </a:t>
            </a:r>
            <a:r>
              <a:rPr lang="it-IT" sz="2400" dirty="0" err="1"/>
              <a:t>Littéraires</a:t>
            </a:r>
            <a:r>
              <a:rPr lang="it-IT" sz="2400" dirty="0"/>
              <a:t>) e collabora con enti, associazioni e movimenti del settore editoriale. Tra gli obiettivi di </a:t>
            </a:r>
            <a:r>
              <a:rPr lang="it-IT" sz="2400" dirty="0" err="1"/>
              <a:t>STradE</a:t>
            </a:r>
            <a:r>
              <a:rPr lang="it-IT" sz="2400" dirty="0"/>
              <a:t> vi sono il pieno riconoscimento del valore del traduttore editoriale e la sensibilizzazione dei traduttori alla lotta per i propri diritti e la dignità professionale, puntando tra l'altro a una regolamentazione collettiva del rapporto di lavoro, a una copertura previdenziale e a una revisione della legge sul diritto d’autore. </a:t>
            </a:r>
            <a:br>
              <a:rPr lang="it-IT" sz="2400" dirty="0"/>
            </a:br>
            <a:endParaRPr lang="it-IT" sz="2400" dirty="0"/>
          </a:p>
        </p:txBody>
      </p:sp>
    </p:spTree>
    <p:extLst>
      <p:ext uri="{BB962C8B-B14F-4D97-AF65-F5344CB8AC3E}">
        <p14:creationId xmlns:p14="http://schemas.microsoft.com/office/powerpoint/2010/main" val="3689188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pPr eaLnBrk="1" hangingPunct="1"/>
            <a:r>
              <a:rPr lang="it-IT" sz="3200" dirty="0"/>
              <a:t>Le </a:t>
            </a:r>
            <a:r>
              <a:rPr lang="it-IT" sz="3200" dirty="0" err="1"/>
              <a:t>péritexte</a:t>
            </a:r>
            <a:r>
              <a:rPr lang="it-IT" sz="3200" dirty="0"/>
              <a:t> : </a:t>
            </a:r>
            <a:r>
              <a:rPr lang="it-IT" sz="3200" dirty="0" err="1"/>
              <a:t>présence</a:t>
            </a:r>
            <a:r>
              <a:rPr lang="it-IT" sz="3200" dirty="0"/>
              <a:t> </a:t>
            </a:r>
            <a:r>
              <a:rPr lang="it-IT" sz="3200" dirty="0" err="1"/>
              <a:t>du</a:t>
            </a:r>
            <a:r>
              <a:rPr lang="it-IT" sz="3200" dirty="0"/>
              <a:t>/de la </a:t>
            </a:r>
            <a:r>
              <a:rPr lang="it-IT" sz="3200" dirty="0" err="1"/>
              <a:t>traducteur</a:t>
            </a:r>
            <a:r>
              <a:rPr lang="it-IT" sz="3200" dirty="0"/>
              <a:t>/</a:t>
            </a:r>
            <a:r>
              <a:rPr lang="it-IT" sz="3200" dirty="0" err="1"/>
              <a:t>trice</a:t>
            </a:r>
            <a:endParaRPr lang="it-IT" sz="3200" dirty="0"/>
          </a:p>
        </p:txBody>
      </p:sp>
      <p:sp>
        <p:nvSpPr>
          <p:cNvPr id="15362" name="Segnaposto contenuto 2"/>
          <p:cNvSpPr>
            <a:spLocks noGrp="1"/>
          </p:cNvSpPr>
          <p:nvPr>
            <p:ph idx="1"/>
          </p:nvPr>
        </p:nvSpPr>
        <p:spPr/>
        <p:txBody>
          <a:bodyPr/>
          <a:lstStyle/>
          <a:p>
            <a:pPr eaLnBrk="1" hangingPunct="1"/>
            <a:r>
              <a:rPr lang="it-IT" sz="2400" dirty="0"/>
              <a:t>La </a:t>
            </a:r>
            <a:r>
              <a:rPr lang="it-IT" sz="2400" dirty="0" err="1"/>
              <a:t>couverture</a:t>
            </a:r>
            <a:r>
              <a:rPr lang="it-IT" sz="2400" dirty="0"/>
              <a:t> : son </a:t>
            </a:r>
            <a:r>
              <a:rPr lang="it-IT" sz="2400" dirty="0" err="1"/>
              <a:t>nom</a:t>
            </a:r>
            <a:r>
              <a:rPr lang="it-IT" sz="2400" dirty="0"/>
              <a:t>? (</a:t>
            </a:r>
            <a:r>
              <a:rPr lang="it-IT" sz="2400" dirty="0" err="1"/>
              <a:t>choix</a:t>
            </a:r>
            <a:r>
              <a:rPr lang="it-IT" sz="2400" dirty="0"/>
              <a:t> </a:t>
            </a:r>
            <a:r>
              <a:rPr lang="it-IT" sz="2400" dirty="0" err="1"/>
              <a:t>éditorial</a:t>
            </a:r>
            <a:r>
              <a:rPr lang="it-IT" sz="2400" dirty="0"/>
              <a:t>)</a:t>
            </a:r>
          </a:p>
          <a:p>
            <a:pPr eaLnBrk="1" hangingPunct="1"/>
            <a:r>
              <a:rPr lang="it-IT" sz="2400" dirty="0"/>
              <a:t>La </a:t>
            </a:r>
            <a:r>
              <a:rPr lang="it-IT" sz="2400" dirty="0" err="1"/>
              <a:t>quatrième</a:t>
            </a:r>
            <a:r>
              <a:rPr lang="it-IT" sz="2400" dirty="0"/>
              <a:t> de </a:t>
            </a:r>
            <a:r>
              <a:rPr lang="it-IT" sz="2400" dirty="0" err="1"/>
              <a:t>couverture</a:t>
            </a:r>
            <a:r>
              <a:rPr lang="it-IT" sz="2400" dirty="0"/>
              <a:t> ? (</a:t>
            </a:r>
            <a:r>
              <a:rPr lang="it-IT" sz="2400" dirty="0" err="1"/>
              <a:t>choix</a:t>
            </a:r>
            <a:r>
              <a:rPr lang="it-IT" sz="2400" dirty="0"/>
              <a:t> </a:t>
            </a:r>
            <a:r>
              <a:rPr lang="it-IT" sz="2400" dirty="0" err="1"/>
              <a:t>éditorial</a:t>
            </a:r>
            <a:r>
              <a:rPr lang="it-IT" sz="2400" dirty="0"/>
              <a:t>)</a:t>
            </a:r>
          </a:p>
          <a:p>
            <a:pPr eaLnBrk="1" hangingPunct="1"/>
            <a:r>
              <a:rPr lang="it-IT" sz="2400" dirty="0" err="1"/>
              <a:t>Préface</a:t>
            </a:r>
            <a:r>
              <a:rPr lang="it-IT" sz="2400" dirty="0"/>
              <a:t>/</a:t>
            </a:r>
            <a:r>
              <a:rPr lang="it-IT" sz="2400" dirty="0" err="1"/>
              <a:t>Postface</a:t>
            </a:r>
            <a:r>
              <a:rPr lang="it-IT" sz="2400" dirty="0"/>
              <a:t>/</a:t>
            </a:r>
            <a:r>
              <a:rPr lang="it-IT" sz="2400" dirty="0" err="1"/>
              <a:t>avant-propos</a:t>
            </a:r>
            <a:r>
              <a:rPr lang="it-IT" sz="2400" dirty="0"/>
              <a:t>… ?</a:t>
            </a:r>
          </a:p>
          <a:p>
            <a:pPr eaLnBrk="1" hangingPunct="1"/>
            <a:r>
              <a:rPr lang="it-IT" sz="2400" dirty="0" err="1"/>
              <a:t>NdT</a:t>
            </a:r>
            <a:r>
              <a:rPr lang="it-IT" sz="2400" dirty="0"/>
              <a:t> ?</a:t>
            </a:r>
          </a:p>
          <a:p>
            <a:pPr eaLnBrk="1" hangingPunct="1"/>
            <a:r>
              <a:rPr lang="it-IT" sz="2400" dirty="0" err="1"/>
              <a:t>Glossaire</a:t>
            </a:r>
            <a:r>
              <a:rPr lang="it-IT" sz="2400" dirty="0"/>
              <a:t> ?</a:t>
            </a:r>
          </a:p>
          <a:p>
            <a:pPr eaLnBrk="1" hangingPunct="1"/>
            <a:endParaRPr lang="it-IT" sz="2400" dirty="0"/>
          </a:p>
        </p:txBody>
      </p:sp>
    </p:spTree>
    <p:extLst>
      <p:ext uri="{BB962C8B-B14F-4D97-AF65-F5344CB8AC3E}">
        <p14:creationId xmlns:p14="http://schemas.microsoft.com/office/powerpoint/2010/main" val="3683719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pPr eaLnBrk="1" hangingPunct="1"/>
            <a:r>
              <a:rPr lang="it-IT" sz="3200"/>
              <a:t>Dostoievski/Markowicz</a:t>
            </a:r>
          </a:p>
        </p:txBody>
      </p:sp>
      <p:sp>
        <p:nvSpPr>
          <p:cNvPr id="3" name="Segnaposto contenuto 2"/>
          <p:cNvSpPr>
            <a:spLocks noGrp="1"/>
          </p:cNvSpPr>
          <p:nvPr>
            <p:ph idx="1"/>
          </p:nvPr>
        </p:nvSpPr>
        <p:spPr/>
        <p:txBody>
          <a:bodyPr rtlCol="0">
            <a:normAutofit/>
          </a:bodyPr>
          <a:lstStyle/>
          <a:p>
            <a:pPr>
              <a:defRPr/>
            </a:pPr>
            <a:r>
              <a:rPr lang="it-IT" sz="2400" i="1" dirty="0" err="1"/>
              <a:t>Krotkaia</a:t>
            </a:r>
            <a:r>
              <a:rPr lang="it-IT" sz="2400" i="1" dirty="0"/>
              <a:t>/La </a:t>
            </a:r>
            <a:r>
              <a:rPr lang="it-IT" sz="2400" i="1" dirty="0" err="1"/>
              <a:t>Douce</a:t>
            </a:r>
            <a:r>
              <a:rPr lang="it-IT" sz="2400" i="1" dirty="0"/>
              <a:t> </a:t>
            </a:r>
            <a:r>
              <a:rPr lang="it-IT" sz="2400" dirty="0"/>
              <a:t>1992</a:t>
            </a:r>
          </a:p>
          <a:p>
            <a:pPr>
              <a:defRPr/>
            </a:pP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a:t>
            </a:r>
          </a:p>
          <a:p>
            <a:pPr>
              <a:defRPr/>
            </a:pPr>
            <a:r>
              <a:rPr lang="it-IT" sz="2400" dirty="0"/>
              <a:t>“</a:t>
            </a:r>
            <a:r>
              <a:rPr lang="it-IT" sz="2400" dirty="0" err="1"/>
              <a:t>grace</a:t>
            </a:r>
            <a:r>
              <a:rPr lang="it-IT" sz="2400" dirty="0"/>
              <a:t> à la nouvelle </a:t>
            </a:r>
            <a:r>
              <a:rPr lang="it-IT" sz="2400" dirty="0" err="1"/>
              <a:t>traduction</a:t>
            </a:r>
            <a:r>
              <a:rPr lang="it-IT" sz="2400" dirty="0"/>
              <a:t> d’André </a:t>
            </a:r>
            <a:r>
              <a:rPr lang="it-IT" sz="2400" dirty="0" err="1"/>
              <a:t>Markowicz</a:t>
            </a:r>
            <a:r>
              <a:rPr lang="it-IT" sz="2400" dirty="0"/>
              <a:t>” ( 4° de </a:t>
            </a:r>
            <a:r>
              <a:rPr lang="it-IT" sz="2400" dirty="0" err="1"/>
              <a:t>couverture</a:t>
            </a:r>
            <a:endParaRPr lang="it-IT" sz="2400" dirty="0"/>
          </a:p>
          <a:p>
            <a:pPr>
              <a:defRPr/>
            </a:pPr>
            <a:r>
              <a:rPr lang="it-IT" sz="2400" b="1" dirty="0"/>
              <a:t> </a:t>
            </a:r>
            <a:r>
              <a:rPr lang="it-IT" sz="2400" b="1" dirty="0" err="1"/>
              <a:t>Lecture</a:t>
            </a:r>
            <a:r>
              <a:rPr lang="it-IT" sz="2400" b="1" dirty="0"/>
              <a:t> d’André </a:t>
            </a:r>
            <a:r>
              <a:rPr lang="it-IT" sz="2400" b="1" dirty="0" err="1"/>
              <a:t>Markowicz</a:t>
            </a:r>
            <a:r>
              <a:rPr lang="it-IT" sz="2400" b="1" dirty="0"/>
              <a:t> </a:t>
            </a:r>
            <a:r>
              <a:rPr lang="it-IT" sz="2400" dirty="0"/>
              <a:t>à la fin </a:t>
            </a:r>
            <a:r>
              <a:rPr lang="it-IT" sz="2400" dirty="0" err="1"/>
              <a:t>du</a:t>
            </a:r>
            <a:r>
              <a:rPr lang="it-IT" sz="2400" dirty="0"/>
              <a:t> </a:t>
            </a:r>
            <a:r>
              <a:rPr lang="it-IT" sz="2400" dirty="0" err="1"/>
              <a:t>livre</a:t>
            </a:r>
            <a:r>
              <a:rPr lang="it-IT" sz="2400" dirty="0"/>
              <a:t> (10 p.) </a:t>
            </a:r>
            <a:r>
              <a:rPr lang="it-IT" sz="2400" dirty="0" err="1"/>
              <a:t>dont</a:t>
            </a:r>
            <a:r>
              <a:rPr lang="it-IT" sz="2400" dirty="0"/>
              <a:t> 1.1/2 </a:t>
            </a:r>
            <a:r>
              <a:rPr lang="it-IT" sz="2400" dirty="0" err="1"/>
              <a:t>sur</a:t>
            </a:r>
            <a:r>
              <a:rPr lang="it-IT" sz="2400" dirty="0"/>
              <a:t> la </a:t>
            </a:r>
            <a:r>
              <a:rPr lang="it-IT" sz="2400" dirty="0" err="1"/>
              <a:t>traduction</a:t>
            </a:r>
            <a:endParaRPr lang="it-IT" sz="2400" dirty="0"/>
          </a:p>
          <a:p>
            <a:pPr>
              <a:defRPr/>
            </a:pPr>
            <a:r>
              <a:rPr lang="it-IT" sz="2400" i="1" dirty="0" err="1"/>
              <a:t>Idiot</a:t>
            </a:r>
            <a:r>
              <a:rPr lang="it-IT" sz="2400" i="1" dirty="0"/>
              <a:t>/L’</a:t>
            </a:r>
            <a:r>
              <a:rPr lang="it-IT" sz="2400" i="1" dirty="0" err="1"/>
              <a:t>idiot</a:t>
            </a:r>
            <a:r>
              <a:rPr lang="it-IT" sz="2400" dirty="0"/>
              <a:t>  1993</a:t>
            </a:r>
          </a:p>
          <a:p>
            <a:pPr>
              <a:defRPr/>
            </a:pP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a:t>
            </a:r>
          </a:p>
          <a:p>
            <a:pPr>
              <a:defRPr/>
            </a:pPr>
            <a:r>
              <a:rPr lang="it-IT" sz="2400" dirty="0" err="1"/>
              <a:t>Extrait</a:t>
            </a:r>
            <a:r>
              <a:rPr lang="it-IT" sz="2400" dirty="0"/>
              <a:t> de l’ </a:t>
            </a:r>
            <a:r>
              <a:rPr lang="it-IT" sz="2400" dirty="0" err="1"/>
              <a:t>avant-Propos</a:t>
            </a:r>
            <a:r>
              <a:rPr lang="it-IT" sz="2400" dirty="0"/>
              <a:t> </a:t>
            </a:r>
            <a:r>
              <a:rPr lang="it-IT" sz="2400" dirty="0" err="1"/>
              <a:t>du</a:t>
            </a:r>
            <a:r>
              <a:rPr lang="it-IT" sz="2400" dirty="0"/>
              <a:t> </a:t>
            </a:r>
            <a:r>
              <a:rPr lang="it-IT" sz="2400" dirty="0" err="1"/>
              <a:t>traducteur</a:t>
            </a:r>
            <a:r>
              <a:rPr lang="it-IT" sz="2400" dirty="0"/>
              <a:t> en 4° de </a:t>
            </a:r>
            <a:r>
              <a:rPr lang="it-IT" sz="2400" dirty="0" err="1"/>
              <a:t>couverture</a:t>
            </a:r>
            <a:endParaRPr lang="it-IT" sz="2400" dirty="0"/>
          </a:p>
          <a:p>
            <a:pPr>
              <a:defRPr/>
            </a:pPr>
            <a:r>
              <a:rPr lang="it-IT" sz="2400" b="1" dirty="0" err="1"/>
              <a:t>Avant-Propos</a:t>
            </a:r>
            <a:r>
              <a:rPr lang="it-IT" sz="2400" b="1" dirty="0"/>
              <a:t> </a:t>
            </a:r>
            <a:r>
              <a:rPr lang="it-IT" sz="2400" b="1" dirty="0" err="1"/>
              <a:t>du</a:t>
            </a:r>
            <a:r>
              <a:rPr lang="it-IT" sz="2400" b="1" dirty="0"/>
              <a:t> </a:t>
            </a:r>
            <a:r>
              <a:rPr lang="it-IT" sz="2400" b="1" dirty="0" err="1"/>
              <a:t>traducteur</a:t>
            </a:r>
            <a:r>
              <a:rPr lang="it-IT" sz="2400" dirty="0"/>
              <a:t> (</a:t>
            </a:r>
            <a:r>
              <a:rPr lang="it-IT" sz="2400" dirty="0" err="1"/>
              <a:t>début</a:t>
            </a:r>
            <a:r>
              <a:rPr lang="it-IT" sz="2400" dirty="0"/>
              <a:t> </a:t>
            </a:r>
            <a:r>
              <a:rPr lang="it-IT" sz="2400" dirty="0" err="1"/>
              <a:t>du</a:t>
            </a:r>
            <a:r>
              <a:rPr lang="it-IT" sz="2400" dirty="0"/>
              <a:t> </a:t>
            </a:r>
            <a:r>
              <a:rPr lang="it-IT" sz="2400" dirty="0" err="1"/>
              <a:t>livre</a:t>
            </a:r>
            <a:r>
              <a:rPr lang="it-IT" sz="2400" dirty="0"/>
              <a:t>)</a:t>
            </a:r>
          </a:p>
          <a:p>
            <a:pPr>
              <a:defRPr/>
            </a:pPr>
            <a:endParaRPr lang="it-IT" sz="2400" dirty="0"/>
          </a:p>
        </p:txBody>
      </p:sp>
    </p:spTree>
    <p:extLst>
      <p:ext uri="{BB962C8B-B14F-4D97-AF65-F5344CB8AC3E}">
        <p14:creationId xmlns:p14="http://schemas.microsoft.com/office/powerpoint/2010/main" val="8726776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pPr eaLnBrk="1" hangingPunct="1"/>
            <a:r>
              <a:rPr lang="it-IT" sz="3200"/>
              <a:t>Dostoievski/Markowicz</a:t>
            </a:r>
          </a:p>
        </p:txBody>
      </p:sp>
      <p:sp>
        <p:nvSpPr>
          <p:cNvPr id="23554" name="Segnaposto contenuto 2"/>
          <p:cNvSpPr>
            <a:spLocks noGrp="1"/>
          </p:cNvSpPr>
          <p:nvPr>
            <p:ph idx="1"/>
          </p:nvPr>
        </p:nvSpPr>
        <p:spPr/>
        <p:txBody>
          <a:bodyPr/>
          <a:lstStyle/>
          <a:p>
            <a:pPr eaLnBrk="1" hangingPunct="1"/>
            <a:r>
              <a:rPr lang="it-IT" sz="2400" i="1"/>
              <a:t>Dvoinik/Le double </a:t>
            </a:r>
            <a:r>
              <a:rPr lang="it-IT" sz="2400"/>
              <a:t>1998</a:t>
            </a:r>
          </a:p>
          <a:p>
            <a:pPr eaLnBrk="1" hangingPunct="1"/>
            <a:r>
              <a:rPr lang="it-IT" sz="2400"/>
              <a:t>Nom du traducteur sur la couverture </a:t>
            </a:r>
          </a:p>
          <a:p>
            <a:pPr eaLnBrk="1" hangingPunct="1"/>
            <a:r>
              <a:rPr lang="it-IT" sz="2400" b="1"/>
              <a:t>Note du traducteur </a:t>
            </a:r>
            <a:r>
              <a:rPr lang="it-IT" sz="2400"/>
              <a:t>à la fin du livre (2 p.)</a:t>
            </a:r>
            <a:r>
              <a:rPr lang="it-IT" sz="2400" b="1"/>
              <a:t> </a:t>
            </a:r>
            <a:r>
              <a:rPr lang="it-IT" sz="2400"/>
              <a:t>: explicitation des choix traductifs</a:t>
            </a:r>
          </a:p>
          <a:p>
            <a:pPr eaLnBrk="1" hangingPunct="1"/>
            <a:endParaRPr lang="it-IT" smtClean="0"/>
          </a:p>
        </p:txBody>
      </p:sp>
    </p:spTree>
    <p:extLst>
      <p:ext uri="{BB962C8B-B14F-4D97-AF65-F5344CB8AC3E}">
        <p14:creationId xmlns:p14="http://schemas.microsoft.com/office/powerpoint/2010/main" val="34209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pPr eaLnBrk="1" hangingPunct="1"/>
            <a:r>
              <a:rPr lang="it-IT" sz="3200"/>
              <a:t>Préface/Note/Avant-Propos</a:t>
            </a:r>
          </a:p>
        </p:txBody>
      </p:sp>
      <p:sp>
        <p:nvSpPr>
          <p:cNvPr id="3" name="Segnaposto contenuto 2"/>
          <p:cNvSpPr>
            <a:spLocks noGrp="1"/>
          </p:cNvSpPr>
          <p:nvPr>
            <p:ph idx="1"/>
          </p:nvPr>
        </p:nvSpPr>
        <p:spPr/>
        <p:txBody>
          <a:bodyPr rtlCol="0">
            <a:normAutofit/>
          </a:bodyPr>
          <a:lstStyle/>
          <a:p>
            <a:pPr algn="just">
              <a:defRPr/>
            </a:pPr>
            <a:r>
              <a:rPr lang="it-IT" sz="2400" dirty="0"/>
              <a:t>“</a:t>
            </a:r>
            <a:r>
              <a:rPr lang="it-IT" sz="2400" dirty="0" err="1"/>
              <a:t>Signées</a:t>
            </a:r>
            <a:r>
              <a:rPr lang="it-IT" sz="2400" dirty="0"/>
              <a:t> </a:t>
            </a:r>
            <a:r>
              <a:rPr lang="it-IT" sz="2400" dirty="0" err="1"/>
              <a:t>tantot</a:t>
            </a:r>
            <a:r>
              <a:rPr lang="it-IT" sz="2400" dirty="0"/>
              <a:t> par un </a:t>
            </a:r>
            <a:r>
              <a:rPr lang="it-IT" sz="2400" dirty="0" err="1"/>
              <a:t>seul</a:t>
            </a:r>
            <a:r>
              <a:rPr lang="it-IT" sz="2400" dirty="0"/>
              <a:t> </a:t>
            </a:r>
            <a:r>
              <a:rPr lang="it-IT" sz="2400" dirty="0" err="1"/>
              <a:t>traducteur</a:t>
            </a:r>
            <a:r>
              <a:rPr lang="it-IT" sz="2400" dirty="0"/>
              <a:t>, </a:t>
            </a:r>
            <a:r>
              <a:rPr lang="it-IT" sz="2400" dirty="0" err="1"/>
              <a:t>tantot</a:t>
            </a:r>
            <a:r>
              <a:rPr lang="it-IT" sz="2400" dirty="0"/>
              <a:t> par un </a:t>
            </a:r>
            <a:r>
              <a:rPr lang="it-IT" sz="2400" dirty="0" err="1"/>
              <a:t>collectif</a:t>
            </a:r>
            <a:r>
              <a:rPr lang="it-IT" sz="2400" dirty="0"/>
              <a:t>, </a:t>
            </a:r>
            <a:r>
              <a:rPr lang="it-IT" sz="2400" dirty="0" err="1"/>
              <a:t>elles</a:t>
            </a:r>
            <a:r>
              <a:rPr lang="it-IT" sz="2400" dirty="0"/>
              <a:t> (</a:t>
            </a:r>
            <a:r>
              <a:rPr lang="it-IT" sz="2400" dirty="0" err="1"/>
              <a:t>les</a:t>
            </a:r>
            <a:r>
              <a:rPr lang="it-IT" sz="2400" dirty="0"/>
              <a:t> </a:t>
            </a:r>
            <a:r>
              <a:rPr lang="it-IT" sz="2400" dirty="0" err="1"/>
              <a:t>préfaces</a:t>
            </a:r>
            <a:r>
              <a:rPr lang="it-IT" sz="2400" dirty="0"/>
              <a:t> de </a:t>
            </a:r>
            <a:r>
              <a:rPr lang="it-IT" sz="2400" dirty="0" err="1"/>
              <a:t>traducteurs</a:t>
            </a:r>
            <a:r>
              <a:rPr lang="it-IT" sz="2400" dirty="0"/>
              <a:t>) </a:t>
            </a:r>
            <a:r>
              <a:rPr lang="it-IT" sz="2400" dirty="0" err="1"/>
              <a:t>sont</a:t>
            </a:r>
            <a:r>
              <a:rPr lang="it-IT" sz="2400" dirty="0"/>
              <a:t> </a:t>
            </a:r>
            <a:r>
              <a:rPr lang="it-IT" sz="2400" dirty="0" err="1"/>
              <a:t>les</a:t>
            </a:r>
            <a:r>
              <a:rPr lang="it-IT" sz="2400" dirty="0"/>
              <a:t> </a:t>
            </a:r>
            <a:r>
              <a:rPr lang="it-IT" sz="2400" dirty="0" err="1"/>
              <a:t>lieux</a:t>
            </a:r>
            <a:r>
              <a:rPr lang="it-IT" sz="2400" dirty="0"/>
              <a:t> de </a:t>
            </a:r>
            <a:r>
              <a:rPr lang="it-IT" sz="2400" dirty="0" err="1"/>
              <a:t>passage</a:t>
            </a:r>
            <a:r>
              <a:rPr lang="it-IT" sz="2400" dirty="0"/>
              <a:t> </a:t>
            </a:r>
            <a:r>
              <a:rPr lang="it-IT" sz="2400" dirty="0" err="1"/>
              <a:t>privilégiés</a:t>
            </a:r>
            <a:r>
              <a:rPr lang="it-IT" sz="2400" dirty="0"/>
              <a:t>, à la fois </a:t>
            </a:r>
            <a:r>
              <a:rPr lang="it-IT" sz="2400" dirty="0" err="1"/>
              <a:t>laboratoires</a:t>
            </a:r>
            <a:r>
              <a:rPr lang="it-IT" sz="2400" dirty="0"/>
              <a:t> de l’oeuvre </a:t>
            </a:r>
            <a:r>
              <a:rPr lang="it-IT" sz="2400" dirty="0" err="1"/>
              <a:t>traduite</a:t>
            </a:r>
            <a:r>
              <a:rPr lang="it-IT" sz="2400" dirty="0"/>
              <a:t> </a:t>
            </a:r>
            <a:r>
              <a:rPr lang="it-IT" sz="2400" dirty="0" err="1"/>
              <a:t>et</a:t>
            </a:r>
            <a:r>
              <a:rPr lang="it-IT" sz="2400" dirty="0"/>
              <a:t> </a:t>
            </a:r>
            <a:r>
              <a:rPr lang="it-IT" sz="2400" dirty="0" err="1"/>
              <a:t>poétiques</a:t>
            </a:r>
            <a:r>
              <a:rPr lang="it-IT" sz="2400" dirty="0"/>
              <a:t> de la </a:t>
            </a:r>
            <a:r>
              <a:rPr lang="it-IT" sz="2400" dirty="0" err="1"/>
              <a:t>traduction</a:t>
            </a:r>
            <a:r>
              <a:rPr lang="it-IT" sz="2400" dirty="0"/>
              <a:t> p. 51-52</a:t>
            </a:r>
          </a:p>
          <a:p>
            <a:pPr algn="just">
              <a:defRPr/>
            </a:pPr>
            <a:r>
              <a:rPr lang="it-IT" sz="2400" dirty="0" err="1"/>
              <a:t>Préface</a:t>
            </a:r>
            <a:r>
              <a:rPr lang="it-IT" sz="2400" dirty="0"/>
              <a:t> </a:t>
            </a:r>
            <a:r>
              <a:rPr lang="it-IT" sz="2400" dirty="0" err="1"/>
              <a:t>allographe</a:t>
            </a:r>
            <a:r>
              <a:rPr lang="it-IT" sz="2400" dirty="0"/>
              <a:t> (ex: Umberto Saba, </a:t>
            </a:r>
            <a:r>
              <a:rPr lang="it-IT" sz="2400" i="1" dirty="0"/>
              <a:t>Ernesto</a:t>
            </a:r>
            <a:r>
              <a:rPr lang="it-IT" sz="2400" dirty="0"/>
              <a:t>, </a:t>
            </a:r>
            <a:r>
              <a:rPr lang="it-IT" sz="2400" dirty="0" err="1"/>
              <a:t>traduit</a:t>
            </a:r>
            <a:r>
              <a:rPr lang="it-IT" sz="2400" dirty="0"/>
              <a:t> par René De </a:t>
            </a:r>
            <a:r>
              <a:rPr lang="it-IT" sz="2400" dirty="0" err="1"/>
              <a:t>Ceccaty</a:t>
            </a:r>
            <a:r>
              <a:rPr lang="it-IT" sz="2400" dirty="0"/>
              <a:t> 2010 p. 7-29) </a:t>
            </a:r>
          </a:p>
          <a:p>
            <a:pPr algn="just">
              <a:defRPr/>
            </a:pPr>
            <a:r>
              <a:rPr lang="it-IT" sz="2400" dirty="0" err="1"/>
              <a:t>Préface</a:t>
            </a:r>
            <a:r>
              <a:rPr lang="it-IT" sz="2400" dirty="0"/>
              <a:t> </a:t>
            </a:r>
            <a:r>
              <a:rPr lang="it-IT" sz="2400" dirty="0" err="1"/>
              <a:t>auctoriale</a:t>
            </a:r>
            <a:r>
              <a:rPr lang="it-IT" sz="2400" dirty="0"/>
              <a:t> (</a:t>
            </a:r>
            <a:r>
              <a:rPr lang="it-IT" sz="2400" dirty="0" err="1"/>
              <a:t>réflexion</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son procédé </a:t>
            </a:r>
            <a:r>
              <a:rPr lang="it-IT" sz="2400" dirty="0" err="1"/>
              <a:t>traductif</a:t>
            </a:r>
            <a:endParaRPr lang="it-IT" sz="2400" dirty="0"/>
          </a:p>
          <a:p>
            <a:pPr algn="just">
              <a:defRPr/>
            </a:pPr>
            <a:r>
              <a:rPr lang="it-IT" sz="2400" dirty="0" err="1"/>
              <a:t>Thématiques</a:t>
            </a:r>
            <a:r>
              <a:rPr lang="it-IT" sz="2400" dirty="0"/>
              <a:t> </a:t>
            </a:r>
            <a:r>
              <a:rPr lang="it-IT" sz="2400" dirty="0" err="1"/>
              <a:t>invariantes</a:t>
            </a:r>
            <a:r>
              <a:rPr lang="it-IT" sz="2400" dirty="0"/>
              <a:t> : le </a:t>
            </a:r>
            <a:r>
              <a:rPr lang="it-IT" sz="2400" dirty="0" err="1"/>
              <a:t>vieillissement</a:t>
            </a:r>
            <a:r>
              <a:rPr lang="it-IT" sz="2400" dirty="0"/>
              <a:t> </a:t>
            </a:r>
            <a:r>
              <a:rPr lang="it-IT" sz="2400" dirty="0" err="1"/>
              <a:t>des</a:t>
            </a:r>
            <a:r>
              <a:rPr lang="it-IT" sz="2400" dirty="0"/>
              <a:t> </a:t>
            </a:r>
            <a:r>
              <a:rPr lang="it-IT" sz="2400" dirty="0" err="1"/>
              <a:t>traductions</a:t>
            </a:r>
            <a:r>
              <a:rPr lang="it-IT" sz="2400" dirty="0"/>
              <a:t>,  la </a:t>
            </a:r>
            <a:r>
              <a:rPr lang="it-IT" sz="2400" dirty="0" err="1"/>
              <a:t>critique</a:t>
            </a:r>
            <a:r>
              <a:rPr lang="it-IT" sz="2400" dirty="0"/>
              <a:t> </a:t>
            </a:r>
            <a:r>
              <a:rPr lang="it-IT" sz="2400" dirty="0" err="1"/>
              <a:t>des</a:t>
            </a:r>
            <a:r>
              <a:rPr lang="it-IT" sz="2400" dirty="0"/>
              <a:t> </a:t>
            </a:r>
            <a:r>
              <a:rPr lang="it-IT" sz="2400" dirty="0" err="1"/>
              <a:t>traductions</a:t>
            </a:r>
            <a:r>
              <a:rPr lang="it-IT" sz="2400" dirty="0"/>
              <a:t> </a:t>
            </a:r>
            <a:r>
              <a:rPr lang="it-IT" sz="2400" dirty="0" err="1"/>
              <a:t>précédentes</a:t>
            </a:r>
            <a:r>
              <a:rPr lang="it-IT" sz="2400" dirty="0"/>
              <a:t>, le </a:t>
            </a:r>
            <a:r>
              <a:rPr lang="it-IT" sz="2400" dirty="0" err="1"/>
              <a:t>changement</a:t>
            </a:r>
            <a:r>
              <a:rPr lang="it-IT" sz="2400" dirty="0"/>
              <a:t> de </a:t>
            </a:r>
            <a:r>
              <a:rPr lang="it-IT" sz="2400" dirty="0" err="1"/>
              <a:t>titre</a:t>
            </a:r>
            <a:r>
              <a:rPr lang="it-IT" sz="2400" dirty="0"/>
              <a:t>, </a:t>
            </a:r>
            <a:r>
              <a:rPr lang="it-IT" sz="2400" dirty="0" err="1"/>
              <a:t>les</a:t>
            </a:r>
            <a:r>
              <a:rPr lang="it-IT" sz="2400" dirty="0"/>
              <a:t> </a:t>
            </a:r>
            <a:r>
              <a:rPr lang="it-IT" sz="2400" dirty="0" err="1"/>
              <a:t>intraduisibles…</a:t>
            </a:r>
            <a:endParaRPr lang="it-IT" sz="2400" dirty="0"/>
          </a:p>
          <a:p>
            <a:pPr algn="just">
              <a:defRPr/>
            </a:pPr>
            <a:r>
              <a:rPr lang="it-IT" sz="2400" dirty="0" err="1"/>
              <a:t>Emplacement</a:t>
            </a:r>
            <a:r>
              <a:rPr lang="it-IT" sz="2400" dirty="0"/>
              <a:t> ? </a:t>
            </a:r>
            <a:r>
              <a:rPr lang="it-IT" sz="2400" dirty="0" err="1"/>
              <a:t>Avant</a:t>
            </a:r>
            <a:r>
              <a:rPr lang="it-IT" sz="2400" dirty="0"/>
              <a:t> </a:t>
            </a:r>
            <a:r>
              <a:rPr lang="it-IT" sz="2400" dirty="0" err="1"/>
              <a:t>ou</a:t>
            </a:r>
            <a:r>
              <a:rPr lang="it-IT" sz="2400" dirty="0"/>
              <a:t> </a:t>
            </a:r>
            <a:r>
              <a:rPr lang="it-IT" sz="2400" dirty="0" err="1"/>
              <a:t>après</a:t>
            </a:r>
            <a:r>
              <a:rPr lang="it-IT" sz="2400" dirty="0"/>
              <a:t> le </a:t>
            </a:r>
            <a:r>
              <a:rPr lang="it-IT" sz="2400" dirty="0" err="1"/>
              <a:t>texte</a:t>
            </a:r>
            <a:r>
              <a:rPr lang="it-IT" sz="2400" dirty="0"/>
              <a:t> </a:t>
            </a:r>
            <a:r>
              <a:rPr lang="it-IT" sz="2400" dirty="0" err="1"/>
              <a:t>traduit</a:t>
            </a:r>
            <a:endParaRPr lang="it-IT" sz="2400" dirty="0"/>
          </a:p>
          <a:p>
            <a:pPr algn="just">
              <a:defRPr/>
            </a:pPr>
            <a:endParaRPr lang="it-IT" sz="2400" dirty="0"/>
          </a:p>
        </p:txBody>
      </p:sp>
    </p:spTree>
    <p:extLst>
      <p:ext uri="{BB962C8B-B14F-4D97-AF65-F5344CB8AC3E}">
        <p14:creationId xmlns:p14="http://schemas.microsoft.com/office/powerpoint/2010/main" val="2894343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pPr eaLnBrk="1" hangingPunct="1"/>
            <a:r>
              <a:rPr lang="it-IT" sz="2800" dirty="0" err="1"/>
              <a:t>Visibilité</a:t>
            </a:r>
            <a:r>
              <a:rPr lang="it-IT" sz="2800" dirty="0"/>
              <a:t> vs </a:t>
            </a:r>
            <a:r>
              <a:rPr lang="it-IT" sz="2800" dirty="0" err="1"/>
              <a:t>invisibilité</a:t>
            </a:r>
            <a:r>
              <a:rPr lang="it-IT" sz="2800" dirty="0"/>
              <a:t> (</a:t>
            </a:r>
            <a:r>
              <a:rPr lang="it-IT" sz="2800" dirty="0" err="1"/>
              <a:t>du</a:t>
            </a:r>
            <a:r>
              <a:rPr lang="it-IT" sz="2800" dirty="0"/>
              <a:t> </a:t>
            </a:r>
            <a:r>
              <a:rPr lang="it-IT" sz="2800" dirty="0" err="1"/>
              <a:t>traducteur</a:t>
            </a:r>
            <a:r>
              <a:rPr lang="it-IT" sz="2800" dirty="0"/>
              <a:t> et de la </a:t>
            </a:r>
            <a:r>
              <a:rPr lang="it-IT" sz="2800" dirty="0" err="1"/>
              <a:t>traductrice</a:t>
            </a:r>
            <a:r>
              <a:rPr lang="it-IT" sz="2800" dirty="0"/>
              <a:t>)</a:t>
            </a:r>
          </a:p>
        </p:txBody>
      </p:sp>
      <p:sp>
        <p:nvSpPr>
          <p:cNvPr id="3" name="Segnaposto contenuto 2"/>
          <p:cNvSpPr>
            <a:spLocks noGrp="1"/>
          </p:cNvSpPr>
          <p:nvPr>
            <p:ph idx="1"/>
          </p:nvPr>
        </p:nvSpPr>
        <p:spPr/>
        <p:txBody>
          <a:bodyPr rtlCol="0">
            <a:normAutofit fontScale="47500" lnSpcReduction="20000"/>
          </a:bodyPr>
          <a:lstStyle/>
          <a:p>
            <a:pPr>
              <a:defRPr/>
            </a:pPr>
            <a:endParaRPr lang="it-IT" sz="2900" dirty="0"/>
          </a:p>
          <a:p>
            <a:pPr>
              <a:defRPr/>
            </a:pPr>
            <a:r>
              <a:rPr lang="it-IT" sz="3600" dirty="0"/>
              <a:t>Vu la </a:t>
            </a:r>
            <a:r>
              <a:rPr lang="it-IT" sz="3600" dirty="0" err="1"/>
              <a:t>visibilité</a:t>
            </a:r>
            <a:r>
              <a:rPr lang="it-IT" sz="3600" dirty="0"/>
              <a:t> de l’interprète de </a:t>
            </a:r>
            <a:r>
              <a:rPr lang="it-IT" sz="3600" dirty="0" err="1"/>
              <a:t>dialogue</a:t>
            </a:r>
            <a:r>
              <a:rPr lang="it-IT" sz="3600" dirty="0"/>
              <a:t> en </a:t>
            </a:r>
            <a:r>
              <a:rPr lang="it-IT" sz="3600" dirty="0" err="1"/>
              <a:t>interaction</a:t>
            </a:r>
            <a:r>
              <a:rPr lang="it-IT" sz="3600" dirty="0"/>
              <a:t>, et </a:t>
            </a:r>
            <a:r>
              <a:rPr lang="it-IT" sz="3600" dirty="0" err="1"/>
              <a:t>maintenant</a:t>
            </a:r>
            <a:r>
              <a:rPr lang="it-IT" sz="3600" dirty="0"/>
              <a:t> :</a:t>
            </a:r>
          </a:p>
          <a:p>
            <a:pPr>
              <a:defRPr/>
            </a:pPr>
            <a:r>
              <a:rPr lang="it-IT" sz="3600" dirty="0"/>
              <a:t>Le </a:t>
            </a:r>
            <a:r>
              <a:rPr lang="it-IT" sz="3600" dirty="0" err="1"/>
              <a:t>traducteur</a:t>
            </a:r>
            <a:r>
              <a:rPr lang="it-IT" sz="3600" dirty="0"/>
              <a:t> et la </a:t>
            </a:r>
            <a:r>
              <a:rPr lang="it-IT" sz="3600" dirty="0" err="1"/>
              <a:t>traductrice</a:t>
            </a:r>
            <a:r>
              <a:rPr lang="it-IT" sz="3600" dirty="0"/>
              <a:t> (sa </a:t>
            </a:r>
            <a:r>
              <a:rPr lang="it-IT" sz="3600" dirty="0" err="1"/>
              <a:t>voix</a:t>
            </a:r>
            <a:r>
              <a:rPr lang="it-IT" sz="3600" dirty="0"/>
              <a:t> pour le/la </a:t>
            </a:r>
            <a:r>
              <a:rPr lang="it-IT" sz="3600" dirty="0" err="1"/>
              <a:t>rendre</a:t>
            </a:r>
            <a:r>
              <a:rPr lang="it-IT" sz="3600" dirty="0"/>
              <a:t> </a:t>
            </a:r>
            <a:r>
              <a:rPr lang="it-IT" sz="3600" dirty="0" err="1"/>
              <a:t>visible</a:t>
            </a:r>
            <a:r>
              <a:rPr lang="it-IT" sz="3600" dirty="0"/>
              <a:t>)</a:t>
            </a:r>
          </a:p>
          <a:p>
            <a:pPr>
              <a:defRPr/>
            </a:pPr>
            <a:r>
              <a:rPr lang="it-IT" sz="3600" dirty="0" err="1"/>
              <a:t>Question</a:t>
            </a:r>
            <a:r>
              <a:rPr lang="it-IT" sz="3600" dirty="0"/>
              <a:t> </a:t>
            </a:r>
            <a:r>
              <a:rPr lang="it-IT" sz="3600" dirty="0" err="1"/>
              <a:t>théorique</a:t>
            </a:r>
            <a:r>
              <a:rPr lang="it-IT" sz="3600" dirty="0"/>
              <a:t> </a:t>
            </a:r>
            <a:r>
              <a:rPr lang="it-IT" sz="3600" dirty="0" err="1"/>
              <a:t>au</a:t>
            </a:r>
            <a:r>
              <a:rPr lang="it-IT" sz="3600" dirty="0"/>
              <a:t> </a:t>
            </a:r>
            <a:r>
              <a:rPr lang="it-IT" sz="3600" dirty="0" err="1"/>
              <a:t>cours</a:t>
            </a:r>
            <a:r>
              <a:rPr lang="it-IT" sz="3600" dirty="0"/>
              <a:t> de l’histoire de la </a:t>
            </a:r>
            <a:r>
              <a:rPr lang="it-IT" sz="3600" dirty="0" err="1"/>
              <a:t>traduction</a:t>
            </a:r>
            <a:endParaRPr lang="it-IT" sz="3600" dirty="0"/>
          </a:p>
          <a:p>
            <a:pPr>
              <a:defRPr/>
            </a:pPr>
            <a:r>
              <a:rPr lang="it-IT" sz="3600" dirty="0" err="1"/>
              <a:t>Où</a:t>
            </a:r>
            <a:r>
              <a:rPr lang="it-IT" sz="3600" dirty="0"/>
              <a:t> ? </a:t>
            </a:r>
            <a:r>
              <a:rPr lang="it-IT" sz="3600" dirty="0" err="1"/>
              <a:t>Pourquoi</a:t>
            </a:r>
            <a:r>
              <a:rPr lang="it-IT" sz="3600" dirty="0"/>
              <a:t>? </a:t>
            </a:r>
            <a:r>
              <a:rPr lang="it-IT" sz="3600" dirty="0" err="1"/>
              <a:t>Comment</a:t>
            </a:r>
            <a:r>
              <a:rPr lang="it-IT" sz="3600" dirty="0"/>
              <a:t>? </a:t>
            </a:r>
            <a:endParaRPr lang="it-IT" sz="3600" dirty="0"/>
          </a:p>
          <a:p>
            <a:pPr>
              <a:defRPr/>
            </a:pPr>
            <a:r>
              <a:rPr lang="it-IT" sz="3600" dirty="0">
                <a:latin typeface="Wingdings"/>
                <a:ea typeface="Wingdings"/>
                <a:cs typeface="Wingdings"/>
                <a:sym typeface="Wingdings"/>
              </a:rPr>
              <a:t></a:t>
            </a:r>
            <a:r>
              <a:rPr lang="it-IT" sz="3600" dirty="0">
                <a:sym typeface="Wingdings"/>
              </a:rPr>
              <a:t> </a:t>
            </a:r>
            <a:r>
              <a:rPr lang="it-IT" sz="3600" dirty="0" err="1"/>
              <a:t>Dans</a:t>
            </a:r>
            <a:r>
              <a:rPr lang="it-IT" sz="3600" dirty="0"/>
              <a:t> </a:t>
            </a:r>
            <a:r>
              <a:rPr lang="it-IT" sz="3600" dirty="0"/>
              <a:t>le texte </a:t>
            </a:r>
            <a:r>
              <a:rPr lang="it-IT" sz="3600" dirty="0" err="1"/>
              <a:t>traduit</a:t>
            </a:r>
            <a:r>
              <a:rPr lang="it-IT" sz="3600" dirty="0"/>
              <a:t> </a:t>
            </a:r>
          </a:p>
          <a:p>
            <a:pPr>
              <a:defRPr/>
            </a:pPr>
            <a:r>
              <a:rPr lang="it-IT" sz="3600" dirty="0">
                <a:latin typeface="Wingdings"/>
                <a:ea typeface="Wingdings"/>
                <a:cs typeface="Wingdings"/>
                <a:sym typeface="Wingdings"/>
              </a:rPr>
              <a:t></a:t>
            </a:r>
            <a:r>
              <a:rPr lang="it-IT" sz="3600" dirty="0" err="1"/>
              <a:t>Dans</a:t>
            </a:r>
            <a:r>
              <a:rPr lang="it-IT" sz="3600" dirty="0"/>
              <a:t> </a:t>
            </a:r>
            <a:r>
              <a:rPr lang="it-IT" sz="3600" dirty="0" err="1"/>
              <a:t>les</a:t>
            </a:r>
            <a:r>
              <a:rPr lang="it-IT" sz="3600" dirty="0"/>
              <a:t> </a:t>
            </a:r>
            <a:r>
              <a:rPr lang="it-IT" sz="3600" dirty="0" err="1"/>
              <a:t>seuils</a:t>
            </a:r>
            <a:r>
              <a:rPr lang="it-IT" sz="3600" dirty="0"/>
              <a:t> : </a:t>
            </a:r>
            <a:r>
              <a:rPr lang="it-IT" sz="3600" dirty="0" err="1"/>
              <a:t>les</a:t>
            </a:r>
            <a:r>
              <a:rPr lang="it-IT" sz="3600" dirty="0"/>
              <a:t> </a:t>
            </a:r>
            <a:r>
              <a:rPr lang="it-IT" sz="3600" dirty="0" err="1"/>
              <a:t>paratextes</a:t>
            </a:r>
            <a:r>
              <a:rPr lang="it-IT" sz="3600" dirty="0"/>
              <a:t>, </a:t>
            </a:r>
            <a:r>
              <a:rPr lang="it-IT" sz="3600" dirty="0"/>
              <a:t>“</a:t>
            </a:r>
            <a:r>
              <a:rPr lang="it-IT" sz="3600" dirty="0" err="1"/>
              <a:t>autour</a:t>
            </a:r>
            <a:r>
              <a:rPr lang="it-IT" sz="3600" dirty="0"/>
              <a:t>” </a:t>
            </a:r>
            <a:r>
              <a:rPr lang="it-IT" sz="3600" dirty="0" err="1"/>
              <a:t>du</a:t>
            </a:r>
            <a:r>
              <a:rPr lang="it-IT" sz="3600" dirty="0"/>
              <a:t> texte </a:t>
            </a:r>
            <a:r>
              <a:rPr lang="it-IT" sz="3600" dirty="0" err="1"/>
              <a:t>concept</a:t>
            </a:r>
            <a:r>
              <a:rPr lang="it-IT" sz="3600" dirty="0"/>
              <a:t> </a:t>
            </a:r>
            <a:endParaRPr lang="it-IT" sz="3600" dirty="0"/>
          </a:p>
          <a:p>
            <a:pPr>
              <a:defRPr/>
            </a:pPr>
            <a:r>
              <a:rPr lang="it-IT" sz="3600" dirty="0"/>
              <a:t>1</a:t>
            </a:r>
            <a:r>
              <a:rPr lang="it-IT" sz="3600" dirty="0"/>
              <a:t>. </a:t>
            </a:r>
            <a:r>
              <a:rPr lang="it-IT" sz="3600" dirty="0" err="1"/>
              <a:t>Péritextes</a:t>
            </a:r>
            <a:r>
              <a:rPr lang="it-IT" sz="3600" dirty="0"/>
              <a:t> </a:t>
            </a:r>
            <a:r>
              <a:rPr lang="it-IT" sz="3600" dirty="0"/>
              <a:t>(à </a:t>
            </a:r>
            <a:r>
              <a:rPr lang="it-IT" sz="3600" dirty="0" err="1"/>
              <a:t>c</a:t>
            </a:r>
            <a:r>
              <a:rPr lang="it-IT" sz="3600" dirty="0" err="1"/>
              <a:t>ô</a:t>
            </a:r>
            <a:r>
              <a:rPr lang="it-IT" sz="3600" dirty="0" err="1"/>
              <a:t>té</a:t>
            </a:r>
            <a:r>
              <a:rPr lang="it-IT" sz="3600" dirty="0"/>
              <a:t> </a:t>
            </a:r>
            <a:r>
              <a:rPr lang="it-IT" sz="3600" dirty="0" err="1"/>
              <a:t>du</a:t>
            </a:r>
            <a:r>
              <a:rPr lang="it-IT" sz="3600" dirty="0"/>
              <a:t> texte)</a:t>
            </a:r>
          </a:p>
          <a:p>
            <a:pPr>
              <a:defRPr/>
            </a:pPr>
            <a:r>
              <a:rPr lang="it-IT" sz="3600" dirty="0"/>
              <a:t>2. </a:t>
            </a:r>
            <a:r>
              <a:rPr lang="it-IT" sz="3600" dirty="0" err="1"/>
              <a:t>Épitextes</a:t>
            </a:r>
            <a:r>
              <a:rPr lang="it-IT" sz="3600" dirty="0"/>
              <a:t> (</a:t>
            </a:r>
            <a:r>
              <a:rPr lang="it-IT" sz="3600" dirty="0" err="1"/>
              <a:t>sur</a:t>
            </a:r>
            <a:r>
              <a:rPr lang="it-IT" sz="3600" dirty="0"/>
              <a:t> le texte en </a:t>
            </a:r>
            <a:r>
              <a:rPr lang="it-IT" sz="3600" dirty="0" err="1"/>
              <a:t>dehors</a:t>
            </a:r>
            <a:r>
              <a:rPr lang="it-IT" sz="3600" dirty="0"/>
              <a:t> </a:t>
            </a:r>
            <a:r>
              <a:rPr lang="it-IT" sz="3600" dirty="0" err="1"/>
              <a:t>du</a:t>
            </a:r>
            <a:r>
              <a:rPr lang="it-IT" sz="3600" dirty="0"/>
              <a:t> texte</a:t>
            </a:r>
            <a:r>
              <a:rPr lang="it-IT" sz="3600" dirty="0"/>
              <a:t>)</a:t>
            </a:r>
          </a:p>
          <a:p>
            <a:pPr>
              <a:defRPr/>
            </a:pPr>
            <a:endParaRPr lang="it-IT" sz="2900" dirty="0"/>
          </a:p>
          <a:p>
            <a:pPr>
              <a:defRPr/>
            </a:pPr>
            <a:r>
              <a:rPr lang="it-IT" sz="2900" dirty="0" err="1"/>
              <a:t>Références</a:t>
            </a:r>
            <a:r>
              <a:rPr lang="it-IT" sz="2900" dirty="0"/>
              <a:t> </a:t>
            </a:r>
            <a:r>
              <a:rPr lang="it-IT" sz="2900" dirty="0" err="1"/>
              <a:t>bibliographiques</a:t>
            </a:r>
            <a:endParaRPr lang="it-IT" sz="2900" dirty="0"/>
          </a:p>
          <a:p>
            <a:pPr>
              <a:defRPr/>
            </a:pPr>
            <a:r>
              <a:rPr lang="it-IT" sz="2900" dirty="0"/>
              <a:t> </a:t>
            </a:r>
            <a:r>
              <a:rPr lang="it-IT" sz="2900" dirty="0" err="1"/>
              <a:t>basilaire</a:t>
            </a:r>
            <a:r>
              <a:rPr lang="it-IT" sz="2900" dirty="0"/>
              <a:t> pour tout </a:t>
            </a:r>
            <a:r>
              <a:rPr lang="it-IT" sz="2900" dirty="0" err="1"/>
              <a:t>discours</a:t>
            </a:r>
            <a:r>
              <a:rPr lang="it-IT" sz="2900" dirty="0"/>
              <a:t> </a:t>
            </a:r>
            <a:r>
              <a:rPr lang="it-IT" sz="2900" dirty="0" err="1"/>
              <a:t>sur</a:t>
            </a:r>
            <a:r>
              <a:rPr lang="it-IT" sz="2900" dirty="0"/>
              <a:t> </a:t>
            </a:r>
            <a:r>
              <a:rPr lang="it-IT" sz="2900" dirty="0" err="1"/>
              <a:t>les</a:t>
            </a:r>
            <a:r>
              <a:rPr lang="it-IT" sz="2900" dirty="0"/>
              <a:t> </a:t>
            </a:r>
            <a:r>
              <a:rPr lang="it-IT" sz="2900" dirty="0" err="1"/>
              <a:t>péritextes</a:t>
            </a:r>
            <a:r>
              <a:rPr lang="it-IT" sz="2900" dirty="0"/>
              <a:t> : </a:t>
            </a:r>
            <a:r>
              <a:rPr lang="it-IT" sz="2900" dirty="0"/>
              <a:t>G. Genette, </a:t>
            </a:r>
            <a:r>
              <a:rPr lang="it-IT" sz="2900" i="1" dirty="0" err="1"/>
              <a:t>Seuils</a:t>
            </a:r>
            <a:r>
              <a:rPr lang="it-IT" sz="2900" dirty="0"/>
              <a:t>, Paris, Ed. </a:t>
            </a:r>
            <a:r>
              <a:rPr lang="it-IT" sz="2900" dirty="0" err="1"/>
              <a:t>Seuil</a:t>
            </a:r>
            <a:r>
              <a:rPr lang="it-IT" sz="2900" dirty="0"/>
              <a:t>, </a:t>
            </a:r>
            <a:r>
              <a:rPr lang="it-IT" sz="2900" dirty="0"/>
              <a:t>1987.(</a:t>
            </a:r>
            <a:r>
              <a:rPr lang="fr-FR" sz="2900" dirty="0"/>
              <a:t>p</a:t>
            </a:r>
            <a:r>
              <a:rPr lang="fr-FR" sz="2900" dirty="0"/>
              <a:t>.408 </a:t>
            </a:r>
            <a:r>
              <a:rPr lang="fr-FR" sz="2900" dirty="0"/>
              <a:t>laissé de c</a:t>
            </a:r>
            <a:r>
              <a:rPr lang="it-IT" sz="2900" dirty="0" err="1"/>
              <a:t>ô</a:t>
            </a:r>
            <a:r>
              <a:rPr lang="fr-FR" sz="2900" dirty="0"/>
              <a:t>té la traduction</a:t>
            </a:r>
            <a:r>
              <a:rPr lang="fr-FR" sz="2900" dirty="0"/>
              <a:t>)</a:t>
            </a:r>
            <a:endParaRPr lang="it-IT" sz="2900" dirty="0"/>
          </a:p>
          <a:p>
            <a:pPr>
              <a:defRPr/>
            </a:pPr>
            <a:r>
              <a:rPr lang="it-IT" sz="2900" dirty="0" err="1"/>
              <a:t>s</a:t>
            </a:r>
            <a:r>
              <a:rPr lang="it-IT" sz="2900" dirty="0" err="1"/>
              <a:t>pécifique</a:t>
            </a:r>
            <a:r>
              <a:rPr lang="it-IT" sz="2900" dirty="0"/>
              <a:t> </a:t>
            </a:r>
            <a:r>
              <a:rPr lang="it-IT" sz="2900" dirty="0"/>
              <a:t>à</a:t>
            </a:r>
            <a:r>
              <a:rPr lang="it-IT" sz="2900" dirty="0"/>
              <a:t> </a:t>
            </a:r>
            <a:r>
              <a:rPr lang="it-IT" sz="2900" dirty="0"/>
              <a:t>la </a:t>
            </a:r>
            <a:r>
              <a:rPr lang="it-IT" sz="2900" dirty="0" err="1"/>
              <a:t>traduction</a:t>
            </a:r>
            <a:r>
              <a:rPr lang="it-IT" sz="2900" dirty="0"/>
              <a:t> : </a:t>
            </a:r>
            <a:r>
              <a:rPr lang="it-IT" sz="2900" dirty="0"/>
              <a:t>D. </a:t>
            </a:r>
            <a:r>
              <a:rPr lang="it-IT" sz="2900" dirty="0" err="1"/>
              <a:t>Risterucci-Roudnicky</a:t>
            </a:r>
            <a:r>
              <a:rPr lang="it-IT" sz="2900" dirty="0"/>
              <a:t>, </a:t>
            </a:r>
            <a:r>
              <a:rPr lang="it-IT" sz="2900" i="1" dirty="0" err="1"/>
              <a:t>Introduction</a:t>
            </a:r>
            <a:r>
              <a:rPr lang="it-IT" sz="2900" i="1" dirty="0"/>
              <a:t> à l’</a:t>
            </a:r>
            <a:r>
              <a:rPr lang="it-IT" sz="2900" i="1" dirty="0" err="1"/>
              <a:t>analyse</a:t>
            </a:r>
            <a:r>
              <a:rPr lang="it-IT" sz="2900" i="1" dirty="0"/>
              <a:t> </a:t>
            </a:r>
            <a:r>
              <a:rPr lang="it-IT" sz="2900" i="1" dirty="0" err="1"/>
              <a:t>des</a:t>
            </a:r>
            <a:r>
              <a:rPr lang="it-IT" sz="2900" i="1" dirty="0"/>
              <a:t> </a:t>
            </a:r>
            <a:r>
              <a:rPr lang="it-IT" sz="2900" i="1" dirty="0" err="1"/>
              <a:t>oeuvres</a:t>
            </a:r>
            <a:r>
              <a:rPr lang="it-IT" sz="2900" i="1" dirty="0"/>
              <a:t> </a:t>
            </a:r>
            <a:r>
              <a:rPr lang="it-IT" sz="2900" i="1" dirty="0" err="1"/>
              <a:t>traduites</a:t>
            </a:r>
            <a:r>
              <a:rPr lang="it-IT" sz="2900" dirty="0"/>
              <a:t>, Paris, Colin,  </a:t>
            </a:r>
            <a:r>
              <a:rPr lang="it-IT" sz="2900" dirty="0"/>
              <a:t>2008</a:t>
            </a:r>
            <a:r>
              <a:rPr lang="it-IT" sz="2900" dirty="0"/>
              <a:t>.  </a:t>
            </a:r>
          </a:p>
          <a:p>
            <a:pPr>
              <a:defRPr/>
            </a:pPr>
            <a:r>
              <a:rPr lang="it-IT" sz="2900" dirty="0"/>
              <a:t>C. Elefante, Traduzione e paratesto, Bologna, Bonomia </a:t>
            </a:r>
            <a:r>
              <a:rPr lang="it-IT" sz="2900" dirty="0" err="1"/>
              <a:t>University</a:t>
            </a:r>
            <a:r>
              <a:rPr lang="it-IT" sz="2900" dirty="0"/>
              <a:t> Press, 2012.</a:t>
            </a:r>
          </a:p>
          <a:p>
            <a:pPr marL="0" indent="0">
              <a:buNone/>
              <a:defRPr/>
            </a:pPr>
            <a:endParaRPr lang="it-IT" sz="2400" dirty="0"/>
          </a:p>
          <a:p>
            <a:pPr>
              <a:defRPr/>
            </a:pPr>
            <a:endParaRPr lang="it-IT" sz="2400" dirty="0"/>
          </a:p>
          <a:p>
            <a:pPr>
              <a:defRPr/>
            </a:pPr>
            <a:endParaRPr lang="it-IT" sz="2400" dirty="0"/>
          </a:p>
        </p:txBody>
      </p:sp>
    </p:spTree>
    <p:extLst>
      <p:ext uri="{BB962C8B-B14F-4D97-AF65-F5344CB8AC3E}">
        <p14:creationId xmlns:p14="http://schemas.microsoft.com/office/powerpoint/2010/main" val="594034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pPr eaLnBrk="1" hangingPunct="1"/>
            <a:r>
              <a:rPr lang="it-IT" sz="3200"/>
              <a:t>Thomas Mann/Renata Colorni</a:t>
            </a:r>
          </a:p>
        </p:txBody>
      </p:sp>
      <p:sp>
        <p:nvSpPr>
          <p:cNvPr id="21506" name="Segnaposto contenuto 2"/>
          <p:cNvSpPr>
            <a:spLocks noGrp="1"/>
          </p:cNvSpPr>
          <p:nvPr>
            <p:ph idx="1"/>
          </p:nvPr>
        </p:nvSpPr>
        <p:spPr/>
        <p:txBody>
          <a:bodyPr/>
          <a:lstStyle/>
          <a:p>
            <a:pPr algn="just" eaLnBrk="1" hangingPunct="1"/>
            <a:r>
              <a:rPr lang="it-IT" sz="2400" dirty="0"/>
              <a:t>Thomas Mann </a:t>
            </a:r>
            <a:r>
              <a:rPr lang="it-IT" sz="2400" i="1" dirty="0" err="1"/>
              <a:t>Der</a:t>
            </a:r>
            <a:r>
              <a:rPr lang="it-IT" sz="2400" i="1" dirty="0"/>
              <a:t> </a:t>
            </a:r>
            <a:r>
              <a:rPr lang="it-IT" sz="2400" i="1" dirty="0" err="1"/>
              <a:t>Zauberberg</a:t>
            </a:r>
            <a:r>
              <a:rPr lang="it-IT" sz="2400" i="1" dirty="0"/>
              <a:t> </a:t>
            </a:r>
            <a:r>
              <a:rPr lang="it-IT" sz="2400" dirty="0"/>
              <a:t>1924 </a:t>
            </a:r>
            <a:r>
              <a:rPr lang="it-IT" sz="2400" dirty="0" err="1"/>
              <a:t>traduit</a:t>
            </a:r>
            <a:r>
              <a:rPr lang="it-IT" sz="2400" dirty="0"/>
              <a:t> par Renata </a:t>
            </a:r>
            <a:r>
              <a:rPr lang="it-IT" sz="2400" dirty="0" err="1"/>
              <a:t>Colorni</a:t>
            </a:r>
            <a:r>
              <a:rPr lang="it-IT" sz="2400" dirty="0"/>
              <a:t> 2010 Meridiani. </a:t>
            </a:r>
          </a:p>
          <a:p>
            <a:pPr algn="just" eaLnBrk="1" hangingPunct="1"/>
            <a:r>
              <a:rPr lang="it-IT" sz="2400" b="1" dirty="0"/>
              <a:t>Nota alla traduzione </a:t>
            </a:r>
            <a:r>
              <a:rPr lang="it-IT" sz="2400" dirty="0"/>
              <a:t>de </a:t>
            </a:r>
            <a:r>
              <a:rPr lang="it-IT" sz="2400" dirty="0" err="1"/>
              <a:t>R</a:t>
            </a:r>
            <a:r>
              <a:rPr lang="it-IT" sz="2400" dirty="0"/>
              <a:t>. </a:t>
            </a:r>
            <a:r>
              <a:rPr lang="it-IT" sz="2400" dirty="0" err="1"/>
              <a:t>Colorni</a:t>
            </a:r>
            <a:r>
              <a:rPr lang="it-IT" sz="2400" dirty="0"/>
              <a:t> (12 </a:t>
            </a:r>
            <a:r>
              <a:rPr lang="it-IT" sz="2400" dirty="0" err="1"/>
              <a:t>pages</a:t>
            </a:r>
            <a:r>
              <a:rPr lang="it-IT" sz="2400" dirty="0"/>
              <a:t> </a:t>
            </a:r>
            <a:r>
              <a:rPr lang="it-IT" sz="2400" dirty="0" err="1"/>
              <a:t>avant</a:t>
            </a:r>
            <a:r>
              <a:rPr lang="it-IT" sz="2400" dirty="0"/>
              <a:t> le texte) pour </a:t>
            </a:r>
            <a:r>
              <a:rPr lang="it-IT" sz="2400" dirty="0" err="1"/>
              <a:t>expliquer</a:t>
            </a:r>
            <a:r>
              <a:rPr lang="it-IT" sz="2400" dirty="0"/>
              <a:t> le </a:t>
            </a:r>
            <a:r>
              <a:rPr lang="it-IT" sz="2400" dirty="0" err="1"/>
              <a:t>changement</a:t>
            </a:r>
            <a:r>
              <a:rPr lang="it-IT" sz="2400" dirty="0"/>
              <a:t> </a:t>
            </a:r>
            <a:r>
              <a:rPr lang="it-IT" sz="2400" dirty="0" err="1"/>
              <a:t>du</a:t>
            </a:r>
            <a:r>
              <a:rPr lang="it-IT" sz="2400" dirty="0"/>
              <a:t> </a:t>
            </a:r>
            <a:r>
              <a:rPr lang="it-IT" sz="2400" dirty="0" err="1"/>
              <a:t>titre</a:t>
            </a:r>
            <a:r>
              <a:rPr lang="it-IT" sz="2400" dirty="0"/>
              <a:t> “</a:t>
            </a:r>
            <a:r>
              <a:rPr lang="it-IT" sz="2400" i="1" dirty="0"/>
              <a:t>La montagna incantata</a:t>
            </a:r>
            <a:r>
              <a:rPr lang="it-IT" sz="2400" dirty="0"/>
              <a:t>” à “</a:t>
            </a:r>
            <a:r>
              <a:rPr lang="it-IT" sz="2400" i="1" dirty="0"/>
              <a:t>La montagna magica</a:t>
            </a:r>
            <a:r>
              <a:rPr lang="it-IT" sz="2400" dirty="0"/>
              <a:t>” (</a:t>
            </a:r>
            <a:r>
              <a:rPr lang="it-IT" sz="2400" dirty="0" err="1"/>
              <a:t>recherche</a:t>
            </a:r>
            <a:r>
              <a:rPr lang="it-IT" sz="2400" dirty="0"/>
              <a:t> </a:t>
            </a:r>
            <a:r>
              <a:rPr lang="it-IT" sz="2400" dirty="0" err="1"/>
              <a:t>d’archives</a:t>
            </a:r>
            <a:r>
              <a:rPr lang="it-IT" sz="2400" dirty="0"/>
              <a:t>) et de </a:t>
            </a:r>
            <a:r>
              <a:rPr lang="it-IT" sz="2400" dirty="0" err="1"/>
              <a:t>certains</a:t>
            </a:r>
            <a:r>
              <a:rPr lang="it-IT" sz="2400" dirty="0"/>
              <a:t> </a:t>
            </a:r>
            <a:r>
              <a:rPr lang="it-IT" sz="2400" dirty="0" err="1"/>
              <a:t>choix</a:t>
            </a:r>
            <a:r>
              <a:rPr lang="it-IT" sz="2400" dirty="0"/>
              <a:t> </a:t>
            </a:r>
            <a:r>
              <a:rPr lang="it-IT" sz="2400" dirty="0" err="1"/>
              <a:t>traductifs</a:t>
            </a:r>
            <a:r>
              <a:rPr lang="it-IT" sz="2400" dirty="0"/>
              <a:t>.</a:t>
            </a:r>
          </a:p>
          <a:p>
            <a:pPr eaLnBrk="1" hangingPunct="1"/>
            <a:endParaRPr lang="it-IT" dirty="0" smtClean="0"/>
          </a:p>
        </p:txBody>
      </p:sp>
    </p:spTree>
    <p:extLst>
      <p:ext uri="{BB962C8B-B14F-4D97-AF65-F5344CB8AC3E}">
        <p14:creationId xmlns:p14="http://schemas.microsoft.com/office/powerpoint/2010/main" val="3182690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it-IT" sz="3200" dirty="0"/>
              <a:t>Camilleri/</a:t>
            </a:r>
            <a:r>
              <a:rPr lang="it-IT" sz="3200" dirty="0" err="1"/>
              <a:t>Quadruppani</a:t>
            </a:r>
            <a:endParaRPr lang="it-IT" sz="3200" dirty="0"/>
          </a:p>
        </p:txBody>
      </p:sp>
      <p:sp>
        <p:nvSpPr>
          <p:cNvPr id="3" name="Segnaposto contenuto 2"/>
          <p:cNvSpPr>
            <a:spLocks noGrp="1"/>
          </p:cNvSpPr>
          <p:nvPr>
            <p:ph idx="1"/>
          </p:nvPr>
        </p:nvSpPr>
        <p:spPr/>
        <p:txBody>
          <a:bodyPr rtlCol="0">
            <a:normAutofit fontScale="85000" lnSpcReduction="20000"/>
          </a:bodyPr>
          <a:lstStyle/>
          <a:p>
            <a:pPr>
              <a:defRPr/>
            </a:pPr>
            <a:r>
              <a:rPr lang="it-IT" sz="2400" i="1" dirty="0"/>
              <a:t>La forma dell’acqua/La forme de l’eau </a:t>
            </a:r>
            <a:r>
              <a:rPr lang="it-IT" sz="2400" dirty="0"/>
              <a:t>1998</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err="1"/>
              <a:t>Préface</a:t>
            </a:r>
            <a:r>
              <a:rPr lang="it-IT" sz="2400" b="1" dirty="0"/>
              <a:t> de </a:t>
            </a:r>
            <a:r>
              <a:rPr lang="it-IT" sz="2400" b="1" dirty="0" err="1"/>
              <a:t>Serge</a:t>
            </a:r>
            <a:r>
              <a:rPr lang="it-IT" sz="2400" b="1" dirty="0"/>
              <a:t> </a:t>
            </a:r>
            <a:r>
              <a:rPr lang="it-IT" sz="2400" b="1" dirty="0" err="1"/>
              <a:t>Quadruppani</a:t>
            </a:r>
            <a:r>
              <a:rPr lang="it-IT" sz="2400" b="1" dirty="0"/>
              <a:t> </a:t>
            </a:r>
            <a:r>
              <a:rPr lang="it-IT" sz="2400" dirty="0"/>
              <a:t>(12 </a:t>
            </a:r>
            <a:r>
              <a:rPr lang="it-IT" sz="2400" dirty="0" err="1"/>
              <a:t>pages</a:t>
            </a:r>
            <a:r>
              <a:rPr lang="it-IT" sz="2400" dirty="0"/>
              <a:t>)</a:t>
            </a:r>
            <a:r>
              <a:rPr lang="it-IT" sz="2400" b="1" dirty="0"/>
              <a:t> </a:t>
            </a:r>
            <a:r>
              <a:rPr lang="it-IT" sz="2400" dirty="0"/>
              <a:t>: </a:t>
            </a:r>
            <a:r>
              <a:rPr lang="it-IT" sz="2400" dirty="0" err="1"/>
              <a:t>présentation</a:t>
            </a:r>
            <a:r>
              <a:rPr lang="it-IT" sz="2400" dirty="0"/>
              <a:t> de Camilleri </a:t>
            </a:r>
            <a:r>
              <a:rPr lang="it-IT" sz="2400" dirty="0" err="1"/>
              <a:t>et</a:t>
            </a:r>
            <a:r>
              <a:rPr lang="it-IT" sz="2400" dirty="0"/>
              <a:t> de sa langue. </a:t>
            </a:r>
            <a:r>
              <a:rPr lang="it-IT" sz="2400" dirty="0" err="1"/>
              <a:t>Et</a:t>
            </a:r>
            <a:r>
              <a:rPr lang="it-IT" sz="2400" dirty="0"/>
              <a:t> “</a:t>
            </a:r>
            <a:r>
              <a:rPr lang="it-IT" sz="2400" dirty="0" err="1"/>
              <a:t>les</a:t>
            </a:r>
            <a:r>
              <a:rPr lang="it-IT" sz="2400" dirty="0"/>
              <a:t> </a:t>
            </a:r>
            <a:r>
              <a:rPr lang="it-IT" sz="2400" dirty="0" err="1"/>
              <a:t>principes</a:t>
            </a:r>
            <a:r>
              <a:rPr lang="it-IT" sz="2400" dirty="0"/>
              <a:t> qui </a:t>
            </a:r>
            <a:r>
              <a:rPr lang="it-IT" sz="2400" dirty="0" err="1"/>
              <a:t>ont</a:t>
            </a:r>
            <a:r>
              <a:rPr lang="it-IT" sz="2400" dirty="0"/>
              <a:t> </a:t>
            </a:r>
            <a:r>
              <a:rPr lang="it-IT" sz="2400" dirty="0" err="1"/>
              <a:t>guidé</a:t>
            </a:r>
            <a:r>
              <a:rPr lang="it-IT" sz="2400" dirty="0"/>
              <a:t> la </a:t>
            </a:r>
            <a:r>
              <a:rPr lang="it-IT" sz="2400" dirty="0" err="1"/>
              <a:t>traduction</a:t>
            </a:r>
            <a:r>
              <a:rPr lang="it-IT" sz="2400" dirty="0"/>
              <a:t>” lire p.16</a:t>
            </a:r>
          </a:p>
          <a:p>
            <a:pPr>
              <a:defRPr/>
            </a:pPr>
            <a:endParaRPr lang="it-IT" sz="2400" dirty="0"/>
          </a:p>
          <a:p>
            <a:pPr>
              <a:defRPr/>
            </a:pPr>
            <a:r>
              <a:rPr lang="it-IT" sz="2400" i="1" dirty="0"/>
              <a:t>Il ladro di merendine/Le </a:t>
            </a:r>
            <a:r>
              <a:rPr lang="it-IT" sz="2400" i="1" dirty="0" err="1"/>
              <a:t>voleur</a:t>
            </a:r>
            <a:r>
              <a:rPr lang="it-IT" sz="2400" i="1" dirty="0"/>
              <a:t> de </a:t>
            </a:r>
            <a:r>
              <a:rPr lang="it-IT" sz="2400" i="1" dirty="0" err="1"/>
              <a:t>gouter</a:t>
            </a:r>
            <a:r>
              <a:rPr lang="it-IT" sz="2400" dirty="0"/>
              <a:t> 2000</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a:t>Note </a:t>
            </a:r>
            <a:r>
              <a:rPr lang="it-IT" sz="2400" b="1" dirty="0" err="1"/>
              <a:t>du</a:t>
            </a:r>
            <a:r>
              <a:rPr lang="it-IT" sz="2400" b="1" dirty="0"/>
              <a:t> </a:t>
            </a:r>
            <a:r>
              <a:rPr lang="it-IT" sz="2400" b="1" dirty="0" err="1"/>
              <a:t>traducteur</a:t>
            </a:r>
            <a:r>
              <a:rPr lang="it-IT" sz="2400" dirty="0"/>
              <a:t> ( 2 </a:t>
            </a:r>
            <a:r>
              <a:rPr lang="it-IT" sz="2400" dirty="0" err="1"/>
              <a:t>pages</a:t>
            </a:r>
            <a:r>
              <a:rPr lang="it-IT" sz="2400" dirty="0"/>
              <a:t>)</a:t>
            </a:r>
          </a:p>
          <a:p>
            <a:pPr>
              <a:buNone/>
              <a:defRPr/>
            </a:pPr>
            <a:endParaRPr lang="it-IT" sz="2400" i="1" dirty="0"/>
          </a:p>
          <a:p>
            <a:pPr>
              <a:defRPr/>
            </a:pPr>
            <a:r>
              <a:rPr lang="it-IT" sz="2400" i="1" dirty="0"/>
              <a:t>L’intermittenza</a:t>
            </a:r>
            <a:r>
              <a:rPr lang="it-IT" sz="2400" dirty="0"/>
              <a:t> (2010)/</a:t>
            </a:r>
            <a:r>
              <a:rPr lang="it-IT" sz="2400" i="1" dirty="0" err="1"/>
              <a:t>Intermittence</a:t>
            </a:r>
            <a:r>
              <a:rPr lang="it-IT" sz="2400" dirty="0"/>
              <a:t> 2011</a:t>
            </a:r>
          </a:p>
          <a:p>
            <a:pPr>
              <a:defRPr/>
            </a:pPr>
            <a:r>
              <a:rPr lang="it-IT" sz="2400" dirty="0" err="1"/>
              <a:t>Traduit</a:t>
            </a:r>
            <a:r>
              <a:rPr lang="it-IT" sz="2400" dirty="0"/>
              <a:t> de l’</a:t>
            </a:r>
            <a:r>
              <a:rPr lang="it-IT" sz="2400" dirty="0" err="1"/>
              <a:t>italien</a:t>
            </a:r>
            <a:r>
              <a:rPr lang="it-IT" sz="2400" dirty="0"/>
              <a:t> (</a:t>
            </a:r>
            <a:r>
              <a:rPr lang="it-IT" sz="2400" dirty="0" err="1"/>
              <a:t>Sicile</a:t>
            </a:r>
            <a:r>
              <a:rPr lang="it-IT" sz="2400" dirty="0"/>
              <a:t>) par </a:t>
            </a:r>
            <a:r>
              <a:rPr lang="it-IT" sz="2400" dirty="0" err="1"/>
              <a:t>Serge</a:t>
            </a:r>
            <a:r>
              <a:rPr lang="it-IT" sz="2400" dirty="0"/>
              <a:t> </a:t>
            </a:r>
            <a:r>
              <a:rPr lang="it-IT" sz="2400" dirty="0" err="1"/>
              <a:t>Quadruppani</a:t>
            </a:r>
            <a:r>
              <a:rPr lang="it-IT" sz="2400" dirty="0"/>
              <a:t> </a:t>
            </a:r>
          </a:p>
          <a:p>
            <a:pPr>
              <a:defRPr/>
            </a:pPr>
            <a:r>
              <a:rPr lang="it-IT" sz="2400" dirty="0" err="1"/>
              <a:t>Nom</a:t>
            </a:r>
            <a:r>
              <a:rPr lang="it-IT" sz="2400" dirty="0"/>
              <a:t> </a:t>
            </a:r>
            <a:r>
              <a:rPr lang="it-IT" sz="2400" dirty="0" err="1"/>
              <a:t>indiqué</a:t>
            </a:r>
            <a:r>
              <a:rPr lang="it-IT" sz="2400" dirty="0"/>
              <a:t> en 4° de </a:t>
            </a:r>
            <a:r>
              <a:rPr lang="it-IT" sz="2400" dirty="0" err="1"/>
              <a:t>couverture</a:t>
            </a:r>
            <a:endParaRPr lang="it-IT" sz="2400" dirty="0"/>
          </a:p>
          <a:p>
            <a:pPr>
              <a:defRPr/>
            </a:pPr>
            <a:r>
              <a:rPr lang="it-IT" sz="2400" dirty="0" err="1"/>
              <a:t>Sans</a:t>
            </a:r>
            <a:r>
              <a:rPr lang="it-IT" sz="2400" dirty="0"/>
              <a:t> </a:t>
            </a:r>
            <a:r>
              <a:rPr lang="it-IT" sz="2400" dirty="0" err="1"/>
              <a:t>aucun</a:t>
            </a:r>
            <a:r>
              <a:rPr lang="it-IT" sz="2400" dirty="0"/>
              <a:t> </a:t>
            </a:r>
            <a:r>
              <a:rPr lang="it-IT" sz="2400" dirty="0" err="1"/>
              <a:t>texte</a:t>
            </a:r>
            <a:r>
              <a:rPr lang="it-IT" sz="2400" dirty="0"/>
              <a:t> </a:t>
            </a:r>
            <a:r>
              <a:rPr lang="it-IT" sz="2400" dirty="0" err="1"/>
              <a:t>péritextuel</a:t>
            </a:r>
            <a:endParaRPr lang="it-IT" sz="2400" dirty="0"/>
          </a:p>
        </p:txBody>
      </p:sp>
    </p:spTree>
    <p:extLst>
      <p:ext uri="{BB962C8B-B14F-4D97-AF65-F5344CB8AC3E}">
        <p14:creationId xmlns:p14="http://schemas.microsoft.com/office/powerpoint/2010/main" val="4004850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it-IT" sz="3200"/>
              <a:t>Glossaires</a:t>
            </a:r>
          </a:p>
        </p:txBody>
      </p:sp>
      <p:sp>
        <p:nvSpPr>
          <p:cNvPr id="25602" name="Segnaposto contenuto 2"/>
          <p:cNvSpPr>
            <a:spLocks noGrp="1"/>
          </p:cNvSpPr>
          <p:nvPr>
            <p:ph idx="1"/>
          </p:nvPr>
        </p:nvSpPr>
        <p:spPr/>
        <p:txBody>
          <a:bodyPr/>
          <a:lstStyle/>
          <a:p>
            <a:pPr eaLnBrk="1" hangingPunct="1"/>
            <a:r>
              <a:rPr lang="it-IT" sz="2400"/>
              <a:t>Tanizaki Jun’ichiro, </a:t>
            </a:r>
            <a:r>
              <a:rPr lang="it-IT" sz="2400" i="1"/>
              <a:t>I piedi di Fumiko. Ave  Maria </a:t>
            </a:r>
            <a:r>
              <a:rPr lang="it-IT" sz="2400"/>
              <a:t>(1919), traduit par Luisa Bienati , Marsilio, Venezia, 1995</a:t>
            </a:r>
          </a:p>
          <a:p>
            <a:pPr eaLnBrk="1" hangingPunct="1"/>
            <a:r>
              <a:rPr lang="it-IT" sz="2400"/>
              <a:t>Note allographe de Luisa Bienati (fin du livre) sur l’auteur et le récit (pas de réflexion sur la traduction)</a:t>
            </a:r>
          </a:p>
          <a:p>
            <a:pPr eaLnBrk="1" hangingPunct="1"/>
            <a:r>
              <a:rPr lang="it-IT" sz="2400"/>
              <a:t>Glossaire pas signé. Des mots de la culture japonaise indiqués dans le texte en italique</a:t>
            </a:r>
          </a:p>
        </p:txBody>
      </p:sp>
    </p:spTree>
    <p:extLst>
      <p:ext uri="{BB962C8B-B14F-4D97-AF65-F5344CB8AC3E}">
        <p14:creationId xmlns:p14="http://schemas.microsoft.com/office/powerpoint/2010/main" val="34400051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pPr eaLnBrk="1" hangingPunct="1"/>
            <a:r>
              <a:rPr lang="it-IT" sz="3200"/>
              <a:t>Murakami/Amitrano</a:t>
            </a:r>
          </a:p>
        </p:txBody>
      </p:sp>
      <p:sp>
        <p:nvSpPr>
          <p:cNvPr id="26626" name="Segnaposto contenuto 2"/>
          <p:cNvSpPr>
            <a:spLocks noGrp="1"/>
          </p:cNvSpPr>
          <p:nvPr>
            <p:ph idx="1"/>
          </p:nvPr>
        </p:nvSpPr>
        <p:spPr/>
        <p:txBody>
          <a:bodyPr/>
          <a:lstStyle/>
          <a:p>
            <a:pPr eaLnBrk="1" hangingPunct="1"/>
            <a:r>
              <a:rPr lang="it-IT" sz="2400" dirty="0"/>
              <a:t>Kafka sulla spiaggia (2008 </a:t>
            </a:r>
            <a:r>
              <a:rPr lang="it-IT" sz="2400" dirty="0" err="1"/>
              <a:t>et</a:t>
            </a:r>
            <a:r>
              <a:rPr lang="it-IT" sz="2400" dirty="0"/>
              <a:t> 2009)</a:t>
            </a:r>
          </a:p>
          <a:p>
            <a:pPr eaLnBrk="1" hangingPunct="1"/>
            <a:r>
              <a:rPr lang="it-IT" sz="2400" dirty="0" err="1"/>
              <a:t>Nom</a:t>
            </a:r>
            <a:r>
              <a:rPr lang="it-IT" sz="2400" dirty="0"/>
              <a:t> </a:t>
            </a:r>
            <a:r>
              <a:rPr lang="it-IT" sz="2400" dirty="0" err="1"/>
              <a:t>du</a:t>
            </a:r>
            <a:r>
              <a:rPr lang="it-IT" sz="2400" dirty="0"/>
              <a:t> </a:t>
            </a:r>
            <a:r>
              <a:rPr lang="it-IT" sz="2400" dirty="0" err="1"/>
              <a:t>traduction</a:t>
            </a:r>
            <a:r>
              <a:rPr lang="it-IT" sz="2400" dirty="0"/>
              <a:t> </a:t>
            </a:r>
            <a:r>
              <a:rPr lang="it-IT" sz="2400" dirty="0" err="1"/>
              <a:t>indiqué</a:t>
            </a:r>
            <a:r>
              <a:rPr lang="it-IT" sz="2400" dirty="0"/>
              <a:t> en 4° de </a:t>
            </a:r>
            <a:r>
              <a:rPr lang="it-IT" sz="2400" dirty="0" err="1"/>
              <a:t>couverture</a:t>
            </a:r>
            <a:r>
              <a:rPr lang="it-IT" sz="2400" dirty="0"/>
              <a:t> </a:t>
            </a:r>
            <a:r>
              <a:rPr lang="it-IT" sz="2400" dirty="0" err="1"/>
              <a:t>et</a:t>
            </a:r>
            <a:r>
              <a:rPr lang="it-IT" sz="2400" dirty="0"/>
              <a:t> </a:t>
            </a:r>
            <a:r>
              <a:rPr lang="it-IT" sz="2400" dirty="0" err="1"/>
              <a:t>ses</a:t>
            </a:r>
            <a:r>
              <a:rPr lang="it-IT" sz="2400" dirty="0"/>
              <a:t> </a:t>
            </a:r>
            <a:r>
              <a:rPr lang="it-IT" sz="2400" dirty="0" err="1"/>
              <a:t>mots</a:t>
            </a:r>
            <a:endParaRPr lang="it-IT" sz="2400" dirty="0"/>
          </a:p>
          <a:p>
            <a:pPr eaLnBrk="1" hangingPunct="1"/>
            <a:endParaRPr lang="it-IT" sz="2400" dirty="0"/>
          </a:p>
          <a:p>
            <a:pPr eaLnBrk="1" hangingPunct="1"/>
            <a:r>
              <a:rPr lang="it-IT" sz="2400" dirty="0" err="1"/>
              <a:t>Glossaire</a:t>
            </a:r>
            <a:r>
              <a:rPr lang="it-IT" sz="2400" dirty="0"/>
              <a:t> (</a:t>
            </a:r>
            <a:r>
              <a:rPr lang="it-IT" sz="2400" dirty="0" err="1"/>
              <a:t>pas</a:t>
            </a:r>
            <a:r>
              <a:rPr lang="it-IT" sz="2400" dirty="0"/>
              <a:t> </a:t>
            </a:r>
            <a:r>
              <a:rPr lang="it-IT" sz="2400" dirty="0" err="1"/>
              <a:t>signé</a:t>
            </a:r>
            <a:r>
              <a:rPr lang="it-IT" sz="2400" dirty="0"/>
              <a:t>) : </a:t>
            </a:r>
            <a:r>
              <a:rPr lang="it-IT" sz="2400" dirty="0" err="1"/>
              <a:t>mots</a:t>
            </a:r>
            <a:r>
              <a:rPr lang="it-IT" sz="2400" dirty="0"/>
              <a:t> de la culture </a:t>
            </a:r>
            <a:r>
              <a:rPr lang="it-IT" sz="2400" dirty="0" err="1"/>
              <a:t>japonaise</a:t>
            </a:r>
            <a:endParaRPr lang="it-IT" sz="2400" dirty="0"/>
          </a:p>
        </p:txBody>
      </p:sp>
    </p:spTree>
    <p:extLst>
      <p:ext uri="{BB962C8B-B14F-4D97-AF65-F5344CB8AC3E}">
        <p14:creationId xmlns:p14="http://schemas.microsoft.com/office/powerpoint/2010/main" val="5227199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i="1" dirty="0"/>
              <a:t>La </a:t>
            </a:r>
            <a:r>
              <a:rPr lang="it-IT" sz="2800" i="1" dirty="0" err="1"/>
              <a:t>vengeance</a:t>
            </a:r>
            <a:r>
              <a:rPr lang="it-IT" sz="2800" i="1" dirty="0"/>
              <a:t> </a:t>
            </a:r>
            <a:r>
              <a:rPr lang="it-IT" sz="2800" i="1" dirty="0" err="1"/>
              <a:t>du</a:t>
            </a:r>
            <a:r>
              <a:rPr lang="it-IT" sz="2800" i="1" dirty="0"/>
              <a:t> </a:t>
            </a:r>
            <a:r>
              <a:rPr lang="it-IT" sz="2800" i="1" dirty="0" err="1"/>
              <a:t>traducteur</a:t>
            </a:r>
            <a:endParaRPr lang="it-IT" sz="2800" i="1" dirty="0"/>
          </a:p>
        </p:txBody>
      </p:sp>
      <p:sp>
        <p:nvSpPr>
          <p:cNvPr id="3" name="Segnaposto contenuto 2"/>
          <p:cNvSpPr>
            <a:spLocks noGrp="1"/>
          </p:cNvSpPr>
          <p:nvPr>
            <p:ph idx="1"/>
          </p:nvPr>
        </p:nvSpPr>
        <p:spPr/>
        <p:txBody>
          <a:bodyPr/>
          <a:lstStyle/>
          <a:p>
            <a:endParaRPr lang="it-IT" dirty="0"/>
          </a:p>
        </p:txBody>
      </p:sp>
      <p:pic>
        <p:nvPicPr>
          <p:cNvPr id="1026" name="Picture 2" descr="C:\Users\3139\Desktop\5111HOfm-wL._BO2,204,203,200_PIsitb-sticker-arrow-click,TopRight,35,-76_AA278_PIkin4,BottomRight,-52,22_AA300_SH20_OU02_[1].jpg"/>
          <p:cNvPicPr>
            <a:picLocks noChangeAspect="1" noChangeArrowheads="1"/>
          </p:cNvPicPr>
          <p:nvPr/>
        </p:nvPicPr>
        <p:blipFill>
          <a:blip r:embed="rId2" cstate="print"/>
          <a:srcRect/>
          <a:stretch>
            <a:fillRect/>
          </a:stretch>
        </p:blipFill>
        <p:spPr bwMode="auto">
          <a:xfrm>
            <a:off x="5364163" y="2112963"/>
            <a:ext cx="3476277" cy="3476277"/>
          </a:xfrm>
          <a:prstGeom prst="rect">
            <a:avLst/>
          </a:prstGeom>
          <a:noFill/>
        </p:spPr>
      </p:pic>
    </p:spTree>
    <p:extLst>
      <p:ext uri="{BB962C8B-B14F-4D97-AF65-F5344CB8AC3E}">
        <p14:creationId xmlns:p14="http://schemas.microsoft.com/office/powerpoint/2010/main" val="1513967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i="1" dirty="0"/>
              <a:t>La vendetta del traduttore </a:t>
            </a:r>
            <a:r>
              <a:rPr lang="it-IT" sz="2800" dirty="0"/>
              <a:t/>
            </a:r>
            <a:br>
              <a:rPr lang="it-IT" sz="2800" dirty="0"/>
            </a:br>
            <a:r>
              <a:rPr lang="it-IT" sz="2800" dirty="0"/>
              <a:t>traduzione di Elena </a:t>
            </a:r>
            <a:r>
              <a:rPr lang="it-IT" sz="2800" dirty="0" err="1"/>
              <a:t>Loewenthal</a:t>
            </a:r>
            <a:r>
              <a:rPr lang="it-IT" sz="2800" dirty="0"/>
              <a:t> </a:t>
            </a:r>
            <a:endParaRPr lang="it-IT" sz="2800" dirty="0"/>
          </a:p>
        </p:txBody>
      </p:sp>
      <p:pic>
        <p:nvPicPr>
          <p:cNvPr id="4" name="Segnaposto contenuto 3" descr="3171179.jpg"/>
          <p:cNvPicPr>
            <a:picLocks noGrp="1" noChangeAspect="1"/>
          </p:cNvPicPr>
          <p:nvPr>
            <p:ph idx="1"/>
          </p:nvPr>
        </p:nvPicPr>
        <p:blipFill>
          <a:blip r:embed="rId2" cstate="print"/>
          <a:stretch>
            <a:fillRect/>
          </a:stretch>
        </p:blipFill>
        <p:spPr>
          <a:xfrm>
            <a:off x="4511824" y="1484785"/>
            <a:ext cx="3024336" cy="4800533"/>
          </a:xfrm>
        </p:spPr>
      </p:pic>
    </p:spTree>
    <p:extLst>
      <p:ext uri="{BB962C8B-B14F-4D97-AF65-F5344CB8AC3E}">
        <p14:creationId xmlns:p14="http://schemas.microsoft.com/office/powerpoint/2010/main" val="387826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i="1" dirty="0"/>
              <a:t>Vengeance du traducteur</a:t>
            </a:r>
            <a:br>
              <a:rPr lang="fr-FR" sz="2800" i="1" dirty="0"/>
            </a:br>
            <a:r>
              <a:rPr lang="fr-FR" sz="2800" i="1" dirty="0"/>
              <a:t>fait le 30 mars</a:t>
            </a:r>
            <a:endParaRPr lang="it-IT" sz="2800" dirty="0"/>
          </a:p>
        </p:txBody>
      </p:sp>
      <p:sp>
        <p:nvSpPr>
          <p:cNvPr id="3" name="Segnaposto contenuto 2"/>
          <p:cNvSpPr>
            <a:spLocks noGrp="1"/>
          </p:cNvSpPr>
          <p:nvPr>
            <p:ph idx="1"/>
          </p:nvPr>
        </p:nvSpPr>
        <p:spPr/>
        <p:txBody>
          <a:bodyPr/>
          <a:lstStyle/>
          <a:p>
            <a:r>
              <a:rPr lang="fr-FR" sz="2000" b="1" dirty="0"/>
              <a:t>Vous disiez auparavant qu’il y avait peu de traducteurs qui se frottaient à l’écriture d’un roman. Vous avez décidé de sauter le pas : de quoi s’agit-il ?</a:t>
            </a:r>
            <a:endParaRPr lang="fr-FR" sz="2000" dirty="0"/>
          </a:p>
          <a:p>
            <a:pPr algn="just"/>
            <a:r>
              <a:rPr lang="fr-FR" sz="2000" dirty="0"/>
              <a:t>C’est un roman qui s’appelle </a:t>
            </a:r>
            <a:r>
              <a:rPr lang="fr-FR" sz="2000" i="1" dirty="0"/>
              <a:t>Vengeance du traducteur</a:t>
            </a:r>
            <a:r>
              <a:rPr lang="fr-FR" sz="2000" dirty="0"/>
              <a:t> et qui sera publié en septembre 2009 chez POL. Il met en scène un traducteur qui supprime entièrement le texte qu’il traduit pour devenir très bavard, prendre la parole. Pour cela, il a recours aux notes de bas de page. La première moitié du livre ne sera donc constituée que de notes de bas de page : il y fait part de ses sentiments et sensations, de ses convictions littéraires, en particulier sur la nullité du texte qu’il est en train de traduire. En fait, il commente le roman qu’il sabote allègrement. Et, petit à petit, il y a une prise de pouvoir qui est encore plus radicale, puisqu’il y a la suppression de la barre symbolique entre la note et le texte. </a:t>
            </a:r>
            <a:endParaRPr lang="it-IT" sz="2000" dirty="0"/>
          </a:p>
        </p:txBody>
      </p:sp>
    </p:spTree>
    <p:extLst>
      <p:ext uri="{BB962C8B-B14F-4D97-AF65-F5344CB8AC3E}">
        <p14:creationId xmlns:p14="http://schemas.microsoft.com/office/powerpoint/2010/main" val="11219714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pPr eaLnBrk="1" hangingPunct="1"/>
            <a:r>
              <a:rPr lang="it-IT" sz="2800" dirty="0"/>
              <a:t/>
            </a:r>
            <a:br>
              <a:rPr lang="it-IT" sz="2800" dirty="0"/>
            </a:br>
            <a:r>
              <a:rPr lang="it-IT" sz="2800" dirty="0" err="1"/>
              <a:t>fait</a:t>
            </a:r>
            <a:r>
              <a:rPr lang="it-IT" sz="2800" dirty="0"/>
              <a:t> le 30 </a:t>
            </a:r>
            <a:r>
              <a:rPr lang="it-IT" sz="2800" dirty="0" err="1"/>
              <a:t>mars</a:t>
            </a:r>
            <a:endParaRPr lang="it-IT" sz="2800" dirty="0"/>
          </a:p>
        </p:txBody>
      </p:sp>
      <p:sp>
        <p:nvSpPr>
          <p:cNvPr id="3" name="Segnaposto contenuto 2"/>
          <p:cNvSpPr>
            <a:spLocks noGrp="1"/>
          </p:cNvSpPr>
          <p:nvPr>
            <p:ph idx="1"/>
          </p:nvPr>
        </p:nvSpPr>
        <p:spPr/>
        <p:txBody>
          <a:bodyPr rtlCol="0">
            <a:normAutofit/>
          </a:bodyPr>
          <a:lstStyle/>
          <a:p>
            <a:pPr>
              <a:buNone/>
              <a:defRPr/>
            </a:pPr>
            <a:r>
              <a:rPr lang="it-IT" sz="2400" dirty="0"/>
              <a:t> </a:t>
            </a:r>
          </a:p>
          <a:p>
            <a:pPr>
              <a:defRPr/>
            </a:pPr>
            <a:r>
              <a:rPr lang="it-IT" sz="2400" dirty="0" err="1"/>
              <a:t>you</a:t>
            </a:r>
            <a:r>
              <a:rPr lang="it-IT" sz="2400" dirty="0"/>
              <a:t> tube Carlo </a:t>
            </a:r>
            <a:r>
              <a:rPr lang="it-IT" sz="2400" dirty="0" err="1"/>
              <a:t>Macchitella</a:t>
            </a:r>
            <a:r>
              <a:rPr lang="it-IT" sz="2400" dirty="0"/>
              <a:t> </a:t>
            </a:r>
            <a:r>
              <a:rPr lang="it-IT" sz="2400" dirty="0" err="1"/>
              <a:t>fait</a:t>
            </a:r>
            <a:r>
              <a:rPr lang="it-IT" sz="2400" dirty="0"/>
              <a:t> un </a:t>
            </a:r>
            <a:r>
              <a:rPr lang="it-IT" sz="2400" dirty="0" err="1"/>
              <a:t>compte</a:t>
            </a:r>
            <a:r>
              <a:rPr lang="it-IT" sz="2400" dirty="0"/>
              <a:t> </a:t>
            </a:r>
            <a:r>
              <a:rPr lang="it-IT" sz="2400" dirty="0" err="1"/>
              <a:t>rendu</a:t>
            </a:r>
            <a:r>
              <a:rPr lang="it-IT" sz="2400" dirty="0"/>
              <a:t> </a:t>
            </a:r>
            <a:r>
              <a:rPr lang="it-IT" sz="2400" dirty="0" err="1"/>
              <a:t>sur</a:t>
            </a:r>
            <a:r>
              <a:rPr lang="it-IT" sz="2400" dirty="0"/>
              <a:t> </a:t>
            </a:r>
            <a:r>
              <a:rPr lang="it-IT" sz="2400" dirty="0"/>
              <a:t>'La vendetta del traduttore'  à </a:t>
            </a:r>
            <a:r>
              <a:rPr lang="it-IT" sz="2400" dirty="0" err="1"/>
              <a:t>faire</a:t>
            </a:r>
            <a:r>
              <a:rPr lang="it-IT" sz="2400" dirty="0"/>
              <a:t> en </a:t>
            </a:r>
            <a:r>
              <a:rPr lang="it-IT" sz="2400" dirty="0" err="1"/>
              <a:t>interprétation</a:t>
            </a:r>
            <a:endParaRPr lang="it-IT" sz="2400" dirty="0"/>
          </a:p>
          <a:p>
            <a:pPr>
              <a:defRPr/>
            </a:pPr>
            <a:endParaRPr lang="it-IT" dirty="0"/>
          </a:p>
        </p:txBody>
      </p:sp>
    </p:spTree>
    <p:extLst>
      <p:ext uri="{BB962C8B-B14F-4D97-AF65-F5344CB8AC3E}">
        <p14:creationId xmlns:p14="http://schemas.microsoft.com/office/powerpoint/2010/main" val="3434745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Péritexte</a:t>
            </a:r>
            <a:r>
              <a:rPr lang="it-IT" sz="2800" dirty="0"/>
              <a:t> : la N.d.T.</a:t>
            </a:r>
            <a:endParaRPr lang="fr-FR" sz="2800" dirty="0"/>
          </a:p>
        </p:txBody>
      </p:sp>
      <p:sp>
        <p:nvSpPr>
          <p:cNvPr id="3" name="Content Placeholder 2"/>
          <p:cNvSpPr>
            <a:spLocks noGrp="1"/>
          </p:cNvSpPr>
          <p:nvPr>
            <p:ph idx="1"/>
          </p:nvPr>
        </p:nvSpPr>
        <p:spPr/>
        <p:txBody>
          <a:bodyPr>
            <a:normAutofit/>
          </a:bodyPr>
          <a:lstStyle/>
          <a:p>
            <a:r>
              <a:rPr lang="it-IT" dirty="0"/>
              <a:t>Elle s</a:t>
            </a:r>
            <a:r>
              <a:rPr lang="fr-FR" dirty="0"/>
              <a:t>e révèle être un « lieu de surgissement de la voix propre du traducteur », p. 121 </a:t>
            </a:r>
          </a:p>
          <a:p>
            <a:pPr algn="just"/>
            <a:r>
              <a:rPr lang="fr-FR" sz="2400" dirty="0"/>
              <a:t>Pascale </a:t>
            </a:r>
            <a:r>
              <a:rPr lang="fr-FR" sz="2400" dirty="0" err="1"/>
              <a:t>Sardin</a:t>
            </a:r>
            <a:r>
              <a:rPr lang="fr-FR" sz="2400" dirty="0"/>
              <a:t>, « De la note du traducteur comme commentaire : entre texte, paratexte et prétexte. »,</a:t>
            </a:r>
            <a:r>
              <a:rPr lang="fr-FR" sz="2400" i="1" dirty="0"/>
              <a:t> Palimpsestes</a:t>
            </a:r>
            <a:r>
              <a:rPr lang="fr-FR" sz="2400" dirty="0"/>
              <a:t>, 20, 2007, p. 121-136.</a:t>
            </a:r>
            <a:endParaRPr lang="it-IT" sz="2400" dirty="0"/>
          </a:p>
          <a:p>
            <a:endParaRPr lang="fr-FR" sz="2400" dirty="0"/>
          </a:p>
        </p:txBody>
      </p:sp>
    </p:spTree>
    <p:extLst>
      <p:ext uri="{BB962C8B-B14F-4D97-AF65-F5344CB8AC3E}">
        <p14:creationId xmlns:p14="http://schemas.microsoft.com/office/powerpoint/2010/main" val="350087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normAutofit fontScale="90000"/>
          </a:bodyPr>
          <a:lstStyle/>
          <a:p>
            <a:r>
              <a:rPr lang="it-IT" sz="3200" dirty="0"/>
              <a:t/>
            </a:r>
            <a:br>
              <a:rPr lang="it-IT" sz="3200" dirty="0"/>
            </a:br>
            <a:r>
              <a:rPr lang="it-IT" sz="3200" dirty="0"/>
              <a:t>N.d.T. </a:t>
            </a:r>
            <a:r>
              <a:rPr lang="it-IT" sz="3200" dirty="0"/>
              <a:t/>
            </a:r>
            <a:br>
              <a:rPr lang="it-IT" sz="3200" dirty="0"/>
            </a:br>
            <a:r>
              <a:rPr lang="it-IT" sz="3200" dirty="0"/>
              <a:t>L’</a:t>
            </a:r>
            <a:r>
              <a:rPr lang="it-IT" sz="3200" dirty="0" err="1"/>
              <a:t>effacement</a:t>
            </a:r>
            <a:r>
              <a:rPr lang="it-IT" sz="3200" dirty="0"/>
              <a:t> </a:t>
            </a:r>
            <a:r>
              <a:rPr lang="it-IT" sz="3200" dirty="0" err="1"/>
              <a:t>du</a:t>
            </a:r>
            <a:r>
              <a:rPr lang="it-IT" sz="3200" dirty="0"/>
              <a:t> </a:t>
            </a:r>
            <a:r>
              <a:rPr lang="it-IT" sz="3200" dirty="0" err="1"/>
              <a:t>traducteur</a:t>
            </a:r>
            <a:r>
              <a:rPr lang="it-IT" sz="3200" dirty="0"/>
              <a:t> ?</a:t>
            </a:r>
            <a:r>
              <a:rPr lang="it-IT" sz="3200" dirty="0"/>
              <a:t/>
            </a:r>
            <a:br>
              <a:rPr lang="it-IT" sz="3200" dirty="0"/>
            </a:br>
            <a:endParaRPr lang="it-IT" sz="3200" dirty="0"/>
          </a:p>
        </p:txBody>
      </p:sp>
      <p:sp>
        <p:nvSpPr>
          <p:cNvPr id="19458" name="Segnaposto contenuto 2"/>
          <p:cNvSpPr>
            <a:spLocks noGrp="1"/>
          </p:cNvSpPr>
          <p:nvPr>
            <p:ph idx="1"/>
          </p:nvPr>
        </p:nvSpPr>
        <p:spPr/>
        <p:txBody>
          <a:bodyPr/>
          <a:lstStyle/>
          <a:p>
            <a:pPr eaLnBrk="1" hangingPunct="1"/>
            <a:r>
              <a:rPr lang="it-IT" sz="2400" dirty="0"/>
              <a:t>“</a:t>
            </a:r>
            <a:r>
              <a:rPr lang="it-IT" sz="2400" dirty="0" err="1"/>
              <a:t>Effacement</a:t>
            </a:r>
            <a:r>
              <a:rPr lang="it-IT" sz="2400" dirty="0"/>
              <a:t> </a:t>
            </a:r>
            <a:r>
              <a:rPr lang="it-IT" sz="2400" dirty="0" err="1"/>
              <a:t>du</a:t>
            </a:r>
            <a:r>
              <a:rPr lang="it-IT" sz="2400" dirty="0"/>
              <a:t> </a:t>
            </a:r>
            <a:r>
              <a:rPr lang="it-IT" sz="2400" dirty="0" err="1"/>
              <a:t>traducteur</a:t>
            </a:r>
            <a:r>
              <a:rPr lang="it-IT" sz="2400" dirty="0"/>
              <a:t>” in J. </a:t>
            </a:r>
            <a:r>
              <a:rPr lang="it-IT" sz="2400" dirty="0" err="1"/>
              <a:t>Delisle</a:t>
            </a:r>
            <a:r>
              <a:rPr lang="it-IT" sz="2400" dirty="0"/>
              <a:t>, </a:t>
            </a:r>
            <a:r>
              <a:rPr lang="it-IT" sz="2400" i="1" dirty="0"/>
              <a:t>La </a:t>
            </a:r>
            <a:r>
              <a:rPr lang="it-IT" sz="2400" i="1" dirty="0" err="1"/>
              <a:t>traduction</a:t>
            </a:r>
            <a:r>
              <a:rPr lang="it-IT" sz="2400" i="1" dirty="0"/>
              <a:t> en </a:t>
            </a:r>
            <a:r>
              <a:rPr lang="it-IT" sz="2400" i="1" dirty="0" err="1"/>
              <a:t>citations</a:t>
            </a:r>
            <a:r>
              <a:rPr lang="it-IT" sz="2400" dirty="0"/>
              <a:t>, Ottawa, P.U. Ottawa, 2007.</a:t>
            </a:r>
          </a:p>
          <a:p>
            <a:pPr eaLnBrk="1" hangingPunct="1"/>
            <a:r>
              <a:rPr lang="it-IT" sz="2400" dirty="0"/>
              <a:t>L’</a:t>
            </a:r>
            <a:r>
              <a:rPr lang="it-IT" sz="2400" dirty="0" err="1"/>
              <a:t>effacement</a:t>
            </a:r>
            <a:r>
              <a:rPr lang="it-IT" sz="2400" dirty="0"/>
              <a:t> </a:t>
            </a:r>
            <a:r>
              <a:rPr lang="it-IT" sz="2400" dirty="0" err="1"/>
              <a:t>du</a:t>
            </a:r>
            <a:r>
              <a:rPr lang="it-IT" sz="2400" dirty="0"/>
              <a:t> </a:t>
            </a:r>
            <a:r>
              <a:rPr lang="it-IT" sz="2400" dirty="0" err="1"/>
              <a:t>traducteur</a:t>
            </a:r>
            <a:r>
              <a:rPr lang="it-IT" sz="2400" dirty="0"/>
              <a:t> = </a:t>
            </a:r>
            <a:r>
              <a:rPr lang="it-IT" sz="2400" dirty="0" err="1"/>
              <a:t>invisibilité</a:t>
            </a:r>
            <a:r>
              <a:rPr lang="it-IT" sz="2400" dirty="0"/>
              <a:t>  </a:t>
            </a:r>
            <a:r>
              <a:rPr lang="it-IT" sz="2400" dirty="0">
                <a:latin typeface="Wingdings"/>
                <a:ea typeface="Wingdings"/>
                <a:cs typeface="Wingdings"/>
                <a:sym typeface="Wingdings"/>
              </a:rPr>
              <a:t> </a:t>
            </a:r>
            <a:r>
              <a:rPr lang="it-IT" sz="2400" dirty="0" err="1"/>
              <a:t>N.d.T</a:t>
            </a:r>
            <a:r>
              <a:rPr lang="it-IT" sz="2400" dirty="0"/>
              <a:t>   </a:t>
            </a:r>
            <a:r>
              <a:rPr lang="it-IT" sz="2400" dirty="0"/>
              <a:t>= </a:t>
            </a:r>
            <a:r>
              <a:rPr lang="it-IT" sz="2400" dirty="0">
                <a:latin typeface="Wingdings"/>
                <a:ea typeface="Wingdings"/>
                <a:cs typeface="Wingdings"/>
                <a:sym typeface="Wingdings"/>
              </a:rPr>
              <a:t> </a:t>
            </a:r>
            <a:r>
              <a:rPr lang="it-IT" sz="2400" dirty="0"/>
              <a:t>“</a:t>
            </a:r>
            <a:r>
              <a:rPr lang="it-IT" sz="2400" dirty="0"/>
              <a:t>la </a:t>
            </a:r>
            <a:r>
              <a:rPr lang="it-IT" sz="2400" dirty="0" err="1"/>
              <a:t>honte</a:t>
            </a:r>
            <a:r>
              <a:rPr lang="it-IT" sz="2400" dirty="0"/>
              <a:t> </a:t>
            </a:r>
            <a:r>
              <a:rPr lang="it-IT" sz="2400" dirty="0" err="1"/>
              <a:t>du</a:t>
            </a:r>
            <a:r>
              <a:rPr lang="it-IT" sz="2400" dirty="0"/>
              <a:t> </a:t>
            </a:r>
            <a:r>
              <a:rPr lang="it-IT" sz="2400" dirty="0" err="1"/>
              <a:t>traducteur</a:t>
            </a:r>
            <a:r>
              <a:rPr lang="it-IT" sz="2400" dirty="0"/>
              <a:t>” : </a:t>
            </a:r>
            <a:r>
              <a:rPr lang="it-IT" sz="2400" dirty="0" err="1"/>
              <a:t>les</a:t>
            </a:r>
            <a:r>
              <a:rPr lang="it-IT" sz="2400" dirty="0"/>
              <a:t> </a:t>
            </a:r>
            <a:r>
              <a:rPr lang="it-IT" sz="2400" dirty="0" err="1"/>
              <a:t>ciblistes</a:t>
            </a:r>
            <a:r>
              <a:rPr lang="it-IT" sz="2400" dirty="0"/>
              <a:t> (</a:t>
            </a:r>
            <a:r>
              <a:rPr lang="it-IT" sz="2400" dirty="0" err="1"/>
              <a:t>intéressés</a:t>
            </a:r>
            <a:r>
              <a:rPr lang="it-IT" sz="2400" dirty="0"/>
              <a:t> plus </a:t>
            </a:r>
            <a:r>
              <a:rPr lang="it-IT" sz="2400" dirty="0" err="1"/>
              <a:t>au</a:t>
            </a:r>
            <a:r>
              <a:rPr lang="it-IT" sz="2400" dirty="0"/>
              <a:t> </a:t>
            </a:r>
            <a:r>
              <a:rPr lang="it-IT" sz="2400" dirty="0" err="1"/>
              <a:t>lecteur</a:t>
            </a:r>
            <a:r>
              <a:rPr lang="it-IT" sz="2400" dirty="0"/>
              <a:t> </a:t>
            </a:r>
            <a:r>
              <a:rPr lang="it-IT" sz="2400" dirty="0" err="1"/>
              <a:t>qu’à</a:t>
            </a:r>
            <a:r>
              <a:rPr lang="it-IT" sz="2400" dirty="0"/>
              <a:t> l’</a:t>
            </a:r>
            <a:r>
              <a:rPr lang="it-IT" sz="2400" dirty="0" err="1"/>
              <a:t>auteur</a:t>
            </a:r>
            <a:r>
              <a:rPr lang="it-IT" sz="2400" dirty="0"/>
              <a:t>).</a:t>
            </a:r>
          </a:p>
          <a:p>
            <a:pPr eaLnBrk="1" hangingPunct="1"/>
            <a:r>
              <a:rPr lang="it-IT" sz="2400" dirty="0" err="1"/>
              <a:t>Les</a:t>
            </a:r>
            <a:r>
              <a:rPr lang="it-IT" sz="2400" dirty="0"/>
              <a:t> </a:t>
            </a:r>
            <a:r>
              <a:rPr lang="it-IT" sz="2400" dirty="0" err="1"/>
              <a:t>sourciers</a:t>
            </a:r>
            <a:r>
              <a:rPr lang="it-IT" sz="2400" dirty="0"/>
              <a:t> (</a:t>
            </a:r>
            <a:r>
              <a:rPr lang="it-IT" sz="2400" dirty="0" err="1"/>
              <a:t>adeptes</a:t>
            </a:r>
            <a:r>
              <a:rPr lang="it-IT" sz="2400" dirty="0"/>
              <a:t> de la </a:t>
            </a:r>
            <a:r>
              <a:rPr lang="it-IT" sz="2400" dirty="0" err="1"/>
              <a:t>traduction</a:t>
            </a:r>
            <a:r>
              <a:rPr lang="it-IT" sz="2400" dirty="0"/>
              <a:t> </a:t>
            </a:r>
            <a:r>
              <a:rPr lang="it-IT" sz="2400" dirty="0" err="1"/>
              <a:t>respectueuse</a:t>
            </a:r>
            <a:r>
              <a:rPr lang="it-IT" sz="2400" dirty="0"/>
              <a:t> de l’</a:t>
            </a:r>
            <a:r>
              <a:rPr lang="it-IT" sz="2400" dirty="0" err="1"/>
              <a:t>auteur</a:t>
            </a:r>
            <a:r>
              <a:rPr lang="it-IT" sz="2400" dirty="0"/>
              <a:t>): </a:t>
            </a:r>
            <a:r>
              <a:rPr lang="it-IT" sz="2400" dirty="0" err="1"/>
              <a:t>comme</a:t>
            </a:r>
            <a:r>
              <a:rPr lang="it-IT" sz="2400" dirty="0"/>
              <a:t> une plus-</a:t>
            </a:r>
            <a:r>
              <a:rPr lang="it-IT" sz="2400" dirty="0" err="1"/>
              <a:t>value</a:t>
            </a:r>
            <a:endParaRPr lang="it-IT" sz="2400" dirty="0"/>
          </a:p>
          <a:p>
            <a:pPr eaLnBrk="1" hangingPunct="1"/>
            <a:endParaRPr lang="it-IT" dirty="0" smtClean="0"/>
          </a:p>
        </p:txBody>
      </p:sp>
    </p:spTree>
    <p:extLst>
      <p:ext uri="{BB962C8B-B14F-4D97-AF65-F5344CB8AC3E}">
        <p14:creationId xmlns:p14="http://schemas.microsoft.com/office/powerpoint/2010/main" val="1288316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pPr eaLnBrk="1" hangingPunct="1"/>
            <a:r>
              <a:rPr lang="fr-FR" sz="3200" dirty="0"/>
              <a:t>La visibilité/invisibilité dans le texte traduit :</a:t>
            </a:r>
            <a:r>
              <a:rPr lang="fr-FR" sz="3200" i="1" dirty="0"/>
              <a:t/>
            </a:r>
            <a:br>
              <a:rPr lang="fr-FR" sz="3200" i="1" dirty="0"/>
            </a:br>
            <a:r>
              <a:rPr lang="fr-FR" sz="3200" i="1" dirty="0"/>
              <a:t>Les verres transparents/</a:t>
            </a:r>
            <a:r>
              <a:rPr lang="fr-FR" sz="3200" dirty="0"/>
              <a:t> </a:t>
            </a:r>
            <a:r>
              <a:rPr lang="fr-FR" sz="3200" i="1" dirty="0"/>
              <a:t>Les verres colorés</a:t>
            </a:r>
            <a:endParaRPr lang="it-IT" sz="3200" i="1" dirty="0"/>
          </a:p>
        </p:txBody>
      </p:sp>
      <p:sp>
        <p:nvSpPr>
          <p:cNvPr id="18434" name="Segnaposto contenuto 2"/>
          <p:cNvSpPr>
            <a:spLocks noGrp="1"/>
          </p:cNvSpPr>
          <p:nvPr>
            <p:ph idx="1"/>
          </p:nvPr>
        </p:nvSpPr>
        <p:spPr/>
        <p:txBody>
          <a:bodyPr/>
          <a:lstStyle/>
          <a:p>
            <a:pPr eaLnBrk="1" hangingPunct="1"/>
            <a:r>
              <a:rPr lang="fr-FR" sz="2400" dirty="0"/>
              <a:t>G. </a:t>
            </a:r>
            <a:r>
              <a:rPr lang="fr-FR" sz="2400" dirty="0" err="1"/>
              <a:t>Mounin</a:t>
            </a:r>
            <a:r>
              <a:rPr lang="fr-FR" sz="2400" dirty="0"/>
              <a:t> a distingué deux façons de traduire (d'être fidèle) </a:t>
            </a:r>
            <a:endParaRPr lang="it-IT" sz="2400" dirty="0"/>
          </a:p>
          <a:p>
            <a:pPr eaLnBrk="1" hangingPunct="1"/>
            <a:r>
              <a:rPr lang="fr-FR" sz="2400" i="1" dirty="0"/>
              <a:t>Les verres transparents</a:t>
            </a:r>
            <a:r>
              <a:rPr lang="fr-FR" sz="2400" dirty="0"/>
              <a:t> : sont les traductions qui </a:t>
            </a:r>
            <a:r>
              <a:rPr lang="fr-FR" sz="2400" b="1" dirty="0"/>
              <a:t>ne sentent pas la traduction.</a:t>
            </a:r>
            <a:r>
              <a:rPr lang="fr-FR" sz="2400" dirty="0"/>
              <a:t> Le traducteur adoptant cette méthode se doit d'effacer l'originalité de la langue étrangère (fidélité à la langue d'arrivée)</a:t>
            </a:r>
            <a:br>
              <a:rPr lang="fr-FR" sz="2400" dirty="0"/>
            </a:br>
            <a:r>
              <a:rPr lang="fr-FR" sz="2400" dirty="0"/>
              <a:t>  </a:t>
            </a:r>
            <a:endParaRPr lang="it-IT" sz="2400" dirty="0"/>
          </a:p>
          <a:p>
            <a:pPr eaLnBrk="1" hangingPunct="1"/>
            <a:r>
              <a:rPr lang="fr-FR" sz="2400" i="1" dirty="0"/>
              <a:t>Les verres colorés</a:t>
            </a:r>
            <a:r>
              <a:rPr lang="fr-FR" sz="2400" dirty="0"/>
              <a:t> : sont les traductions mot à mot. Tout en comprenant la langue, le lecteur </a:t>
            </a:r>
            <a:r>
              <a:rPr lang="fr-FR" sz="2400" b="1" dirty="0"/>
              <a:t>« sent » </a:t>
            </a:r>
            <a:r>
              <a:rPr lang="fr-FR" sz="2400" dirty="0"/>
              <a:t>les différences temporelles, civilisationnelles et culturelles que la traduction véhicule (fidélité à la langue de départ).</a:t>
            </a:r>
          </a:p>
          <a:p>
            <a:pPr eaLnBrk="1" hangingPunct="1"/>
            <a:r>
              <a:rPr lang="fr-FR" sz="2400" dirty="0"/>
              <a:t>G. </a:t>
            </a:r>
            <a:r>
              <a:rPr lang="fr-FR" sz="2400" dirty="0" err="1"/>
              <a:t>Mounin</a:t>
            </a:r>
            <a:r>
              <a:rPr lang="fr-FR" sz="2400" dirty="0"/>
              <a:t>, </a:t>
            </a:r>
            <a:r>
              <a:rPr lang="fr-FR" sz="2400" i="1" dirty="0"/>
              <a:t>Les belles infidèles</a:t>
            </a:r>
            <a:r>
              <a:rPr lang="fr-FR" sz="2400" dirty="0"/>
              <a:t>, Lille, P.U. Lille, (1955) 1994</a:t>
            </a:r>
            <a:endParaRPr lang="it-IT" sz="2400" dirty="0"/>
          </a:p>
          <a:p>
            <a:pPr eaLnBrk="1" hangingPunct="1"/>
            <a:endParaRPr lang="it-IT" sz="2400" dirty="0"/>
          </a:p>
        </p:txBody>
      </p:sp>
    </p:spTree>
    <p:extLst>
      <p:ext uri="{BB962C8B-B14F-4D97-AF65-F5344CB8AC3E}">
        <p14:creationId xmlns:p14="http://schemas.microsoft.com/office/powerpoint/2010/main" val="3686029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pPr eaLnBrk="1" hangingPunct="1"/>
            <a:r>
              <a:rPr lang="it-IT" sz="3200" dirty="0" err="1"/>
              <a:t>N.d.T</a:t>
            </a:r>
            <a:r>
              <a:rPr lang="it-IT" sz="3200" dirty="0"/>
              <a:t> : “la </a:t>
            </a:r>
            <a:r>
              <a:rPr lang="it-IT" sz="3200" dirty="0" err="1"/>
              <a:t>honte</a:t>
            </a:r>
            <a:r>
              <a:rPr lang="it-IT" sz="3200" dirty="0"/>
              <a:t> </a:t>
            </a:r>
            <a:r>
              <a:rPr lang="it-IT" sz="3200" dirty="0" err="1"/>
              <a:t>du</a:t>
            </a:r>
            <a:r>
              <a:rPr lang="it-IT" sz="3200" dirty="0"/>
              <a:t> </a:t>
            </a:r>
            <a:r>
              <a:rPr lang="it-IT" sz="3200" dirty="0" err="1"/>
              <a:t>traducteur</a:t>
            </a:r>
            <a:r>
              <a:rPr lang="it-IT" sz="3200" dirty="0"/>
              <a:t>?”</a:t>
            </a:r>
          </a:p>
        </p:txBody>
      </p:sp>
      <p:sp>
        <p:nvSpPr>
          <p:cNvPr id="28674" name="Segnaposto contenuto 2"/>
          <p:cNvSpPr>
            <a:spLocks noGrp="1"/>
          </p:cNvSpPr>
          <p:nvPr>
            <p:ph idx="1"/>
          </p:nvPr>
        </p:nvSpPr>
        <p:spPr/>
        <p:txBody>
          <a:bodyPr/>
          <a:lstStyle/>
          <a:p>
            <a:pPr algn="just" eaLnBrk="1" hangingPunct="1"/>
            <a:r>
              <a:rPr lang="it-IT" sz="2400" dirty="0"/>
              <a:t>“Notes </a:t>
            </a:r>
            <a:r>
              <a:rPr lang="it-IT" sz="2400" dirty="0" err="1"/>
              <a:t>du</a:t>
            </a:r>
            <a:r>
              <a:rPr lang="it-IT" sz="2400" dirty="0"/>
              <a:t> </a:t>
            </a:r>
            <a:r>
              <a:rPr lang="it-IT" sz="2400" dirty="0" err="1"/>
              <a:t>traducteur</a:t>
            </a:r>
            <a:r>
              <a:rPr lang="it-IT" sz="2400" dirty="0"/>
              <a:t>” in J. </a:t>
            </a:r>
            <a:r>
              <a:rPr lang="it-IT" sz="2400" dirty="0" err="1"/>
              <a:t>Delisle</a:t>
            </a:r>
            <a:r>
              <a:rPr lang="it-IT" sz="2400" dirty="0"/>
              <a:t>, </a:t>
            </a:r>
            <a:r>
              <a:rPr lang="it-IT" sz="2400" i="1" dirty="0"/>
              <a:t>La </a:t>
            </a:r>
            <a:r>
              <a:rPr lang="it-IT" sz="2400" i="1" dirty="0" err="1"/>
              <a:t>traduction</a:t>
            </a:r>
            <a:r>
              <a:rPr lang="it-IT" sz="2400" i="1" dirty="0"/>
              <a:t> en </a:t>
            </a:r>
            <a:r>
              <a:rPr lang="it-IT" sz="2400" i="1" dirty="0" err="1"/>
              <a:t>citations</a:t>
            </a:r>
            <a:r>
              <a:rPr lang="it-IT" sz="2400" dirty="0"/>
              <a:t>, Ottawa, P.U. Ottawa, 2007.</a:t>
            </a:r>
          </a:p>
          <a:p>
            <a:pPr algn="just" eaLnBrk="1" hangingPunct="1"/>
            <a:r>
              <a:rPr lang="it-IT" sz="2400" dirty="0" err="1"/>
              <a:t>Signe</a:t>
            </a:r>
            <a:r>
              <a:rPr lang="it-IT" sz="2400" dirty="0"/>
              <a:t> de l’</a:t>
            </a:r>
            <a:r>
              <a:rPr lang="fr-FR" sz="2400" dirty="0" err="1"/>
              <a:t>é</a:t>
            </a:r>
            <a:r>
              <a:rPr lang="it-IT" sz="2400" dirty="0" err="1"/>
              <a:t>chec</a:t>
            </a:r>
            <a:r>
              <a:rPr lang="it-IT" sz="2400" dirty="0"/>
              <a:t> de la </a:t>
            </a:r>
            <a:r>
              <a:rPr lang="it-IT" sz="2400" dirty="0" err="1"/>
              <a:t>traduction</a:t>
            </a:r>
            <a:r>
              <a:rPr lang="it-IT" sz="2400" dirty="0"/>
              <a:t>?</a:t>
            </a:r>
          </a:p>
          <a:p>
            <a:pPr eaLnBrk="1" hangingPunct="1"/>
            <a:r>
              <a:rPr lang="it-IT" sz="2400" dirty="0"/>
              <a:t>La </a:t>
            </a:r>
            <a:r>
              <a:rPr lang="it-IT" sz="2400" dirty="0" err="1"/>
              <a:t>NdT</a:t>
            </a:r>
            <a:r>
              <a:rPr lang="it-IT" sz="2400" dirty="0"/>
              <a:t> </a:t>
            </a:r>
            <a:r>
              <a:rPr lang="it-IT" sz="2400" dirty="0" err="1"/>
              <a:t>dérange</a:t>
            </a:r>
            <a:r>
              <a:rPr lang="it-IT" sz="2400" dirty="0"/>
              <a:t> la </a:t>
            </a:r>
            <a:r>
              <a:rPr lang="it-IT" sz="2400" dirty="0" err="1"/>
              <a:t>lecture</a:t>
            </a:r>
            <a:r>
              <a:rPr lang="it-IT" sz="2400" dirty="0"/>
              <a:t>?</a:t>
            </a:r>
          </a:p>
          <a:p>
            <a:pPr algn="just" eaLnBrk="1" hangingPunct="1"/>
            <a:r>
              <a:rPr lang="it-IT" sz="2400" dirty="0"/>
              <a:t>Jacqueline Henry, </a:t>
            </a:r>
            <a:r>
              <a:rPr lang="fr-FR" sz="2400" dirty="0"/>
              <a:t>« De l'érudition à l'échec : la note du traducteur »</a:t>
            </a:r>
            <a:r>
              <a:rPr lang="it-IT" sz="2400" dirty="0"/>
              <a:t>, </a:t>
            </a:r>
            <a:r>
              <a:rPr lang="fr-FR" sz="2400" i="1" dirty="0"/>
              <a:t>Meta : journal des traducteurs / Meta: Translators' Journal</a:t>
            </a:r>
            <a:r>
              <a:rPr lang="fr-FR" sz="2400" dirty="0"/>
              <a:t>, vol. 45, n° 2, 2000, p. 228-240</a:t>
            </a:r>
            <a:r>
              <a:rPr lang="fr-FR" sz="2400" dirty="0"/>
              <a:t>.</a:t>
            </a:r>
          </a:p>
          <a:p>
            <a:pPr algn="just" eaLnBrk="1" hangingPunct="1"/>
            <a:r>
              <a:rPr lang="fr-FR" sz="2400" dirty="0"/>
              <a:t>Pascale </a:t>
            </a:r>
            <a:r>
              <a:rPr lang="fr-FR" sz="2400" dirty="0" err="1"/>
              <a:t>Sardin</a:t>
            </a:r>
            <a:r>
              <a:rPr lang="fr-FR" sz="2400" dirty="0"/>
              <a:t>, « De la note du traducteur comme commentaire : entre texte, paratexte et prétexte », Palimpsestes, n° 20, 2007, p. 121-136.</a:t>
            </a:r>
          </a:p>
          <a:p>
            <a:pPr algn="just" eaLnBrk="1" hangingPunct="1"/>
            <a:r>
              <a:rPr lang="fr-FR" sz="2400" dirty="0"/>
              <a:t>Ces deux articles sont en ligne.</a:t>
            </a:r>
            <a:endParaRPr lang="fr-FR" sz="2400" dirty="0"/>
          </a:p>
          <a:p>
            <a:pPr algn="just" eaLnBrk="1" hangingPunct="1"/>
            <a:endParaRPr lang="it-IT" sz="2400" dirty="0"/>
          </a:p>
        </p:txBody>
      </p:sp>
    </p:spTree>
    <p:extLst>
      <p:ext uri="{BB962C8B-B14F-4D97-AF65-F5344CB8AC3E}">
        <p14:creationId xmlns:p14="http://schemas.microsoft.com/office/powerpoint/2010/main" val="924849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N.d.T. </a:t>
            </a:r>
            <a:endParaRPr lang="it-IT" sz="2800" dirty="0"/>
          </a:p>
        </p:txBody>
      </p:sp>
      <p:sp>
        <p:nvSpPr>
          <p:cNvPr id="3" name="Segnaposto contenuto 2"/>
          <p:cNvSpPr>
            <a:spLocks noGrp="1"/>
          </p:cNvSpPr>
          <p:nvPr>
            <p:ph idx="1"/>
          </p:nvPr>
        </p:nvSpPr>
        <p:spPr/>
        <p:txBody>
          <a:bodyPr>
            <a:normAutofit/>
          </a:bodyPr>
          <a:lstStyle/>
          <a:p>
            <a:pPr algn="just"/>
            <a:r>
              <a:rPr lang="it-IT" sz="2400" dirty="0" err="1"/>
              <a:t>Ainsi</a:t>
            </a:r>
            <a:r>
              <a:rPr lang="it-IT" sz="2400" dirty="0"/>
              <a:t>, si l’on n’en </a:t>
            </a:r>
            <a:r>
              <a:rPr lang="it-IT" sz="2400" dirty="0" err="1"/>
              <a:t>fait</a:t>
            </a:r>
            <a:r>
              <a:rPr lang="it-IT" sz="2400" dirty="0"/>
              <a:t> </a:t>
            </a:r>
            <a:r>
              <a:rPr lang="it-IT" sz="2400" dirty="0" err="1"/>
              <a:t>pas</a:t>
            </a:r>
            <a:r>
              <a:rPr lang="it-IT" sz="2400" dirty="0"/>
              <a:t> un </a:t>
            </a:r>
            <a:r>
              <a:rPr lang="it-IT" sz="2400" dirty="0" err="1"/>
              <a:t>usage</a:t>
            </a:r>
            <a:r>
              <a:rPr lang="it-IT" sz="2400" dirty="0"/>
              <a:t> </a:t>
            </a:r>
            <a:r>
              <a:rPr lang="it-IT" sz="2400" dirty="0" err="1"/>
              <a:t>immodéré</a:t>
            </a:r>
            <a:r>
              <a:rPr lang="it-IT" sz="2400" dirty="0"/>
              <a:t>, la note en </a:t>
            </a:r>
            <a:r>
              <a:rPr lang="it-IT" sz="2400" dirty="0" err="1"/>
              <a:t>bas</a:t>
            </a:r>
            <a:r>
              <a:rPr lang="it-IT" sz="2400" dirty="0"/>
              <a:t> de page (</a:t>
            </a:r>
            <a:r>
              <a:rPr lang="it-IT" sz="2400" dirty="0" err="1"/>
              <a:t>ou</a:t>
            </a:r>
            <a:r>
              <a:rPr lang="it-IT" sz="2400" dirty="0"/>
              <a:t> </a:t>
            </a:r>
            <a:r>
              <a:rPr lang="it-IT" sz="2400" dirty="0" err="1"/>
              <a:t>ailleurs</a:t>
            </a:r>
            <a:r>
              <a:rPr lang="it-IT" sz="2400" dirty="0"/>
              <a:t>), n’est </a:t>
            </a:r>
            <a:r>
              <a:rPr lang="it-IT" sz="2400" dirty="0" err="1"/>
              <a:t>pas</a:t>
            </a:r>
            <a:r>
              <a:rPr lang="it-IT" sz="2400" dirty="0"/>
              <a:t> à </a:t>
            </a:r>
            <a:r>
              <a:rPr lang="it-IT" sz="2400" dirty="0" err="1"/>
              <a:t>considérer</a:t>
            </a:r>
            <a:r>
              <a:rPr lang="it-IT" sz="2400" dirty="0"/>
              <a:t> </a:t>
            </a:r>
            <a:r>
              <a:rPr lang="it-IT" sz="2400" dirty="0"/>
              <a:t>par </a:t>
            </a:r>
            <a:r>
              <a:rPr lang="it-IT" sz="2400" dirty="0" err="1"/>
              <a:t>nous</a:t>
            </a:r>
            <a:r>
              <a:rPr lang="it-IT" sz="2400" dirty="0"/>
              <a:t> </a:t>
            </a:r>
            <a:r>
              <a:rPr lang="it-IT" sz="2400" dirty="0" err="1"/>
              <a:t>comme</a:t>
            </a:r>
            <a:r>
              <a:rPr lang="it-IT" sz="2400" dirty="0"/>
              <a:t> une </a:t>
            </a:r>
            <a:r>
              <a:rPr lang="it-IT" sz="2400" dirty="0" err="1"/>
              <a:t>défaite</a:t>
            </a:r>
            <a:r>
              <a:rPr lang="it-IT" sz="2400" dirty="0"/>
              <a:t> </a:t>
            </a:r>
            <a:r>
              <a:rPr lang="it-IT" sz="2400" dirty="0" err="1"/>
              <a:t>du</a:t>
            </a:r>
            <a:r>
              <a:rPr lang="it-IT" sz="2400" dirty="0"/>
              <a:t> </a:t>
            </a:r>
            <a:r>
              <a:rPr lang="it-IT" sz="2400" dirty="0" err="1"/>
              <a:t>traducteur</a:t>
            </a:r>
            <a:r>
              <a:rPr lang="it-IT" sz="2400" dirty="0"/>
              <a:t> : </a:t>
            </a:r>
            <a:r>
              <a:rPr lang="it-IT" sz="2400" dirty="0"/>
              <a:t>e</a:t>
            </a:r>
            <a:r>
              <a:rPr lang="it-IT" sz="2400" dirty="0"/>
              <a:t>lle </a:t>
            </a:r>
            <a:r>
              <a:rPr lang="it-IT" sz="2400" dirty="0"/>
              <a:t>se </a:t>
            </a:r>
            <a:r>
              <a:rPr lang="it-IT" sz="2400" dirty="0" err="1"/>
              <a:t>situe</a:t>
            </a:r>
            <a:r>
              <a:rPr lang="it-IT" sz="2400" dirty="0"/>
              <a:t> </a:t>
            </a:r>
            <a:r>
              <a:rPr lang="it-IT" sz="2400" dirty="0" err="1"/>
              <a:t>dans</a:t>
            </a:r>
            <a:r>
              <a:rPr lang="it-IT" sz="2400" dirty="0"/>
              <a:t> </a:t>
            </a:r>
            <a:r>
              <a:rPr lang="it-IT" sz="2400" dirty="0"/>
              <a:t>la </a:t>
            </a:r>
            <a:r>
              <a:rPr lang="it-IT" sz="2400" dirty="0" err="1"/>
              <a:t>compréhension</a:t>
            </a:r>
            <a:r>
              <a:rPr lang="it-IT" sz="2400" dirty="0"/>
              <a:t>. </a:t>
            </a:r>
            <a:r>
              <a:rPr lang="it-IT" sz="2400" b="1" dirty="0"/>
              <a:t>Elle </a:t>
            </a:r>
            <a:r>
              <a:rPr lang="it-IT" sz="2400" b="1" dirty="0" err="1"/>
              <a:t>montre</a:t>
            </a:r>
            <a:r>
              <a:rPr lang="it-IT" sz="2400" b="1" dirty="0"/>
              <a:t> le non-</a:t>
            </a:r>
            <a:r>
              <a:rPr lang="it-IT" sz="2400" b="1" dirty="0" err="1"/>
              <a:t>dit</a:t>
            </a:r>
            <a:r>
              <a:rPr lang="it-IT" sz="2400" b="1" dirty="0"/>
              <a:t> et l’</a:t>
            </a:r>
            <a:r>
              <a:rPr lang="it-IT" sz="2400" b="1" dirty="0" err="1"/>
              <a:t>inconnu</a:t>
            </a:r>
            <a:r>
              <a:rPr lang="it-IT" sz="2400" b="1" dirty="0"/>
              <a:t> de </a:t>
            </a:r>
            <a:r>
              <a:rPr lang="it-IT" sz="2400" b="1" dirty="0"/>
              <a:t>l’</a:t>
            </a:r>
            <a:r>
              <a:rPr lang="it-IT" sz="2400" b="1" dirty="0" err="1"/>
              <a:t>Autre</a:t>
            </a:r>
            <a:r>
              <a:rPr lang="it-IT" sz="2400" dirty="0"/>
              <a:t>.</a:t>
            </a:r>
          </a:p>
          <a:p>
            <a:pPr algn="just"/>
            <a:r>
              <a:rPr lang="it-IT" sz="2400" dirty="0"/>
              <a:t>Le </a:t>
            </a:r>
            <a:r>
              <a:rPr lang="it-IT" sz="2400" dirty="0" err="1"/>
              <a:t>rapport</a:t>
            </a:r>
            <a:r>
              <a:rPr lang="it-IT" sz="2400" dirty="0"/>
              <a:t> de la note </a:t>
            </a:r>
            <a:r>
              <a:rPr lang="it-IT" sz="2400" dirty="0" err="1"/>
              <a:t>au</a:t>
            </a:r>
            <a:r>
              <a:rPr lang="it-IT" sz="2400" dirty="0"/>
              <a:t> texte n’est </a:t>
            </a:r>
            <a:r>
              <a:rPr lang="it-IT" sz="2400" dirty="0" err="1"/>
              <a:t>pas</a:t>
            </a:r>
            <a:r>
              <a:rPr lang="it-IT" sz="2400" dirty="0"/>
              <a:t> le </a:t>
            </a:r>
            <a:r>
              <a:rPr lang="it-IT" sz="2400" dirty="0" err="1"/>
              <a:t>même</a:t>
            </a:r>
            <a:r>
              <a:rPr lang="it-IT" sz="2400" dirty="0"/>
              <a:t> </a:t>
            </a:r>
            <a:r>
              <a:rPr lang="it-IT" sz="2400" dirty="0" err="1"/>
              <a:t>dans</a:t>
            </a:r>
            <a:r>
              <a:rPr lang="it-IT" sz="2400" dirty="0"/>
              <a:t> l’</a:t>
            </a:r>
            <a:r>
              <a:rPr lang="fr-FR" sz="2400" dirty="0" err="1"/>
              <a:t>é</a:t>
            </a:r>
            <a:r>
              <a:rPr lang="it-IT" sz="2400" dirty="0" err="1"/>
              <a:t>crire</a:t>
            </a:r>
            <a:r>
              <a:rPr lang="it-IT" sz="2400" dirty="0"/>
              <a:t> et </a:t>
            </a:r>
            <a:r>
              <a:rPr lang="it-IT" sz="2400" dirty="0" err="1"/>
              <a:t>dans</a:t>
            </a:r>
            <a:r>
              <a:rPr lang="it-IT" sz="2400" dirty="0"/>
              <a:t> le </a:t>
            </a:r>
            <a:r>
              <a:rPr lang="it-IT" sz="2400" dirty="0" err="1"/>
              <a:t>traduire</a:t>
            </a:r>
            <a:r>
              <a:rPr lang="it-IT" sz="2400" dirty="0"/>
              <a:t>. </a:t>
            </a:r>
            <a:r>
              <a:rPr lang="it-IT" sz="2400" dirty="0" err="1"/>
              <a:t>Dans</a:t>
            </a:r>
            <a:r>
              <a:rPr lang="it-IT" sz="2400" dirty="0"/>
              <a:t> le </a:t>
            </a:r>
            <a:r>
              <a:rPr lang="it-IT" sz="2400" dirty="0" err="1"/>
              <a:t>traduire</a:t>
            </a:r>
            <a:r>
              <a:rPr lang="it-IT" sz="2400" dirty="0"/>
              <a:t>, son </a:t>
            </a:r>
            <a:r>
              <a:rPr lang="it-IT" sz="2400" dirty="0" err="1"/>
              <a:t>rôle</a:t>
            </a:r>
            <a:r>
              <a:rPr lang="it-IT" sz="2400" dirty="0"/>
              <a:t> est d’</a:t>
            </a:r>
            <a:r>
              <a:rPr lang="it-IT" sz="2400" dirty="0" err="1"/>
              <a:t>informer</a:t>
            </a:r>
            <a:r>
              <a:rPr lang="it-IT" sz="2400" dirty="0"/>
              <a:t> </a:t>
            </a:r>
            <a:r>
              <a:rPr lang="it-IT" sz="2400" dirty="0" err="1"/>
              <a:t>sur</a:t>
            </a:r>
            <a:r>
              <a:rPr lang="it-IT" sz="2400" dirty="0"/>
              <a:t> la culture de l’</a:t>
            </a:r>
            <a:r>
              <a:rPr lang="it-IT" sz="2400" dirty="0" err="1"/>
              <a:t>Etranger</a:t>
            </a:r>
            <a:r>
              <a:rPr lang="it-IT" sz="2400" dirty="0"/>
              <a:t>. Elle </a:t>
            </a:r>
            <a:r>
              <a:rPr lang="it-IT" sz="2400" dirty="0" err="1"/>
              <a:t>doit</a:t>
            </a:r>
            <a:r>
              <a:rPr lang="it-IT" sz="2400" dirty="0"/>
              <a:t> se </a:t>
            </a:r>
            <a:r>
              <a:rPr lang="it-IT" sz="2400" dirty="0" err="1"/>
              <a:t>limiter</a:t>
            </a:r>
            <a:r>
              <a:rPr lang="it-IT" sz="2400" dirty="0"/>
              <a:t> à cela, et si elle va </a:t>
            </a:r>
            <a:r>
              <a:rPr lang="it-IT" sz="2400" dirty="0" err="1"/>
              <a:t>au-delà</a:t>
            </a:r>
            <a:r>
              <a:rPr lang="it-IT" sz="2400" dirty="0"/>
              <a:t>, elle </a:t>
            </a:r>
            <a:r>
              <a:rPr lang="it-IT" sz="2400" dirty="0" err="1"/>
              <a:t>dépasse</a:t>
            </a:r>
            <a:r>
              <a:rPr lang="it-IT" sz="2400" dirty="0"/>
              <a:t> la </a:t>
            </a:r>
            <a:r>
              <a:rPr lang="it-IT" sz="2400" dirty="0" err="1"/>
              <a:t>traduction</a:t>
            </a:r>
            <a:r>
              <a:rPr lang="it-IT" sz="2400" dirty="0"/>
              <a:t> et </a:t>
            </a:r>
            <a:r>
              <a:rPr lang="it-IT" sz="2400" dirty="0" err="1"/>
              <a:t>devient</a:t>
            </a:r>
            <a:r>
              <a:rPr lang="it-IT" sz="2400" dirty="0"/>
              <a:t> </a:t>
            </a:r>
            <a:r>
              <a:rPr lang="it-IT" sz="2400" dirty="0" err="1"/>
              <a:t>commentaire</a:t>
            </a:r>
            <a:r>
              <a:rPr lang="it-IT" sz="2400" dirty="0"/>
              <a:t>. La note n’est </a:t>
            </a:r>
            <a:r>
              <a:rPr lang="it-IT" sz="2400" dirty="0" err="1"/>
              <a:t>donc</a:t>
            </a:r>
            <a:r>
              <a:rPr lang="it-IT" sz="2400" dirty="0"/>
              <a:t> </a:t>
            </a:r>
            <a:r>
              <a:rPr lang="it-IT" sz="2400" dirty="0" err="1"/>
              <a:t>pas</a:t>
            </a:r>
            <a:r>
              <a:rPr lang="it-IT" sz="2400" dirty="0"/>
              <a:t>, </a:t>
            </a:r>
            <a:r>
              <a:rPr lang="it-IT" sz="2400" dirty="0" err="1"/>
              <a:t>comme</a:t>
            </a:r>
            <a:r>
              <a:rPr lang="it-IT" sz="2400" dirty="0"/>
              <a:t> on l’</a:t>
            </a:r>
            <a:r>
              <a:rPr lang="it-IT" sz="2400" dirty="0" err="1"/>
              <a:t>entend</a:t>
            </a:r>
            <a:r>
              <a:rPr lang="it-IT" sz="2400" dirty="0"/>
              <a:t> </a:t>
            </a:r>
            <a:r>
              <a:rPr lang="it-IT" sz="2400" dirty="0" err="1"/>
              <a:t>parfois</a:t>
            </a:r>
            <a:r>
              <a:rPr lang="it-IT" sz="2400" dirty="0"/>
              <a:t>, “la </a:t>
            </a:r>
            <a:r>
              <a:rPr lang="it-IT" sz="2400" dirty="0" err="1"/>
              <a:t>honte</a:t>
            </a:r>
            <a:r>
              <a:rPr lang="it-IT" sz="2400" dirty="0"/>
              <a:t> </a:t>
            </a:r>
            <a:r>
              <a:rPr lang="it-IT" sz="2400" dirty="0" err="1"/>
              <a:t>du</a:t>
            </a:r>
            <a:r>
              <a:rPr lang="it-IT" sz="2400" dirty="0"/>
              <a:t> </a:t>
            </a:r>
            <a:r>
              <a:rPr lang="it-IT" sz="2400" dirty="0" err="1"/>
              <a:t>traducteur</a:t>
            </a:r>
            <a:r>
              <a:rPr lang="it-IT" sz="2400" dirty="0"/>
              <a:t>”.</a:t>
            </a:r>
          </a:p>
          <a:p>
            <a:r>
              <a:rPr lang="it-IT" sz="2400" dirty="0"/>
              <a:t> J.-L. </a:t>
            </a:r>
            <a:r>
              <a:rPr lang="it-IT" sz="2400" dirty="0" err="1"/>
              <a:t>Cordonnier</a:t>
            </a:r>
            <a:r>
              <a:rPr lang="it-IT" sz="2400" dirty="0"/>
              <a:t>; </a:t>
            </a:r>
            <a:r>
              <a:rPr lang="it-IT" sz="2400" i="1" dirty="0" err="1"/>
              <a:t>Traduction</a:t>
            </a:r>
            <a:r>
              <a:rPr lang="it-IT" sz="2400" i="1" dirty="0"/>
              <a:t> et culture</a:t>
            </a:r>
            <a:r>
              <a:rPr lang="it-IT" sz="2400" dirty="0"/>
              <a:t>, Paris, </a:t>
            </a:r>
            <a:r>
              <a:rPr lang="it-IT" sz="2400" dirty="0" err="1"/>
              <a:t>Hatier</a:t>
            </a:r>
            <a:r>
              <a:rPr lang="it-IT" sz="2400" dirty="0"/>
              <a:t>/Didier, 1995, p. 182. </a:t>
            </a:r>
            <a:endParaRPr lang="fr-FR" sz="2400" dirty="0"/>
          </a:p>
          <a:p>
            <a:endParaRPr lang="it-IT" sz="2400" dirty="0"/>
          </a:p>
        </p:txBody>
      </p:sp>
    </p:spTree>
    <p:extLst>
      <p:ext uri="{BB962C8B-B14F-4D97-AF65-F5344CB8AC3E}">
        <p14:creationId xmlns:p14="http://schemas.microsoft.com/office/powerpoint/2010/main" val="30458522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pPr eaLnBrk="1" hangingPunct="1"/>
            <a:r>
              <a:rPr lang="it-IT" sz="3200" dirty="0"/>
              <a:t>N.d.T. (Jacqueline Henry)</a:t>
            </a:r>
            <a:r>
              <a:rPr lang="it-IT" sz="3200" dirty="0"/>
              <a:t/>
            </a:r>
            <a:br>
              <a:rPr lang="it-IT" sz="3200" dirty="0"/>
            </a:br>
            <a:endParaRPr lang="it-IT" sz="3200" dirty="0"/>
          </a:p>
        </p:txBody>
      </p:sp>
      <p:sp>
        <p:nvSpPr>
          <p:cNvPr id="27650" name="Segnaposto contenuto 2"/>
          <p:cNvSpPr>
            <a:spLocks noGrp="1"/>
          </p:cNvSpPr>
          <p:nvPr>
            <p:ph idx="1"/>
          </p:nvPr>
        </p:nvSpPr>
        <p:spPr/>
        <p:txBody>
          <a:bodyPr/>
          <a:lstStyle/>
          <a:p>
            <a:pPr eaLnBrk="1" hangingPunct="1"/>
            <a:r>
              <a:rPr lang="fr-FR" sz="2400" dirty="0"/>
              <a:t>Notes :</a:t>
            </a:r>
          </a:p>
          <a:p>
            <a:pPr eaLnBrk="1" hangingPunct="1"/>
            <a:r>
              <a:rPr lang="fr-FR" sz="2400" dirty="0"/>
              <a:t>de type conventionnelle (comme « En français dans le texte ») </a:t>
            </a:r>
          </a:p>
          <a:p>
            <a:pPr algn="just" eaLnBrk="1" hangingPunct="1"/>
            <a:r>
              <a:rPr lang="fr-FR" sz="2400" dirty="0"/>
              <a:t>liées au problème de la langue d’un personnage ou d’un énoncé dans l’original</a:t>
            </a:r>
          </a:p>
          <a:p>
            <a:pPr eaLnBrk="1" hangingPunct="1"/>
            <a:r>
              <a:rPr lang="fr-FR" sz="2400" dirty="0"/>
              <a:t>Réalités culturelles</a:t>
            </a:r>
          </a:p>
          <a:p>
            <a:pPr eaLnBrk="1" hangingPunct="1"/>
            <a:r>
              <a:rPr lang="fr-FR" sz="2400" dirty="0"/>
              <a:t> les « intraduisibles » comme le jeu de mots</a:t>
            </a:r>
          </a:p>
          <a:p>
            <a:pPr eaLnBrk="1" hangingPunct="1"/>
            <a:r>
              <a:rPr lang="fr-FR" sz="2400" dirty="0"/>
              <a:t>L’implicite, surtout dans le </a:t>
            </a:r>
            <a:r>
              <a:rPr lang="fr-FR" sz="2400" dirty="0" err="1"/>
              <a:t>lexiculturel</a:t>
            </a:r>
            <a:endParaRPr lang="it-IT" sz="2400" dirty="0"/>
          </a:p>
          <a:p>
            <a:pPr marL="0" indent="0">
              <a:buNone/>
            </a:pPr>
            <a:endParaRPr lang="fr-FR" sz="2400" dirty="0"/>
          </a:p>
          <a:p>
            <a:pPr eaLnBrk="1" hangingPunct="1">
              <a:buFont typeface="Arial" charset="0"/>
              <a:buNone/>
            </a:pPr>
            <a:endParaRPr lang="fr-FR" sz="2400" dirty="0"/>
          </a:p>
        </p:txBody>
      </p:sp>
    </p:spTree>
    <p:extLst>
      <p:ext uri="{BB962C8B-B14F-4D97-AF65-F5344CB8AC3E}">
        <p14:creationId xmlns:p14="http://schemas.microsoft.com/office/powerpoint/2010/main" val="3887022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N.d.T</a:t>
            </a:r>
            <a:r>
              <a:rPr lang="it-IT" sz="2800" dirty="0"/>
              <a:t> (</a:t>
            </a:r>
            <a:r>
              <a:rPr lang="it-IT" sz="2800" dirty="0" err="1"/>
              <a:t>Pascale</a:t>
            </a:r>
            <a:r>
              <a:rPr lang="it-IT" sz="2800" dirty="0"/>
              <a:t> </a:t>
            </a:r>
            <a:r>
              <a:rPr lang="it-IT" sz="2800" dirty="0" err="1"/>
              <a:t>Sardin</a:t>
            </a:r>
            <a:r>
              <a:rPr lang="it-IT" sz="2800" dirty="0"/>
              <a:t>)</a:t>
            </a:r>
            <a:endParaRPr lang="it-IT" sz="2800" dirty="0"/>
          </a:p>
        </p:txBody>
      </p:sp>
      <p:sp>
        <p:nvSpPr>
          <p:cNvPr id="3" name="Segnaposto contenuto 2"/>
          <p:cNvSpPr>
            <a:spLocks noGrp="1"/>
          </p:cNvSpPr>
          <p:nvPr>
            <p:ph idx="1"/>
          </p:nvPr>
        </p:nvSpPr>
        <p:spPr/>
        <p:txBody>
          <a:bodyPr/>
          <a:lstStyle/>
          <a:p>
            <a:pPr algn="just"/>
            <a:r>
              <a:rPr lang="it-IT" sz="2400" dirty="0" err="1"/>
              <a:t>Fonction</a:t>
            </a:r>
            <a:r>
              <a:rPr lang="it-IT" sz="2400" dirty="0"/>
              <a:t> </a:t>
            </a:r>
            <a:r>
              <a:rPr lang="it-IT" sz="2400" dirty="0" err="1"/>
              <a:t>exégétique</a:t>
            </a:r>
            <a:r>
              <a:rPr lang="it-IT" sz="2400" dirty="0"/>
              <a:t> (</a:t>
            </a:r>
            <a:r>
              <a:rPr lang="fr-FR" sz="2400" dirty="0" err="1"/>
              <a:t>é</a:t>
            </a:r>
            <a:r>
              <a:rPr lang="it-IT" sz="2400" dirty="0" err="1"/>
              <a:t>claircissement</a:t>
            </a:r>
            <a:r>
              <a:rPr lang="it-IT" sz="2400" dirty="0"/>
              <a:t> nécessaire à l’intelligence d’un texte) : </a:t>
            </a:r>
            <a:r>
              <a:rPr lang="it-IT" sz="2400" dirty="0" err="1"/>
              <a:t>expliquer</a:t>
            </a:r>
            <a:r>
              <a:rPr lang="it-IT" sz="2400" dirty="0"/>
              <a:t> une </a:t>
            </a:r>
            <a:r>
              <a:rPr lang="it-IT" sz="2400" dirty="0" err="1"/>
              <a:t>donnée</a:t>
            </a:r>
            <a:r>
              <a:rPr lang="it-IT" sz="2400" dirty="0"/>
              <a:t> </a:t>
            </a:r>
            <a:r>
              <a:rPr lang="it-IT" sz="2400" dirty="0" err="1"/>
              <a:t>culturelle</a:t>
            </a:r>
            <a:r>
              <a:rPr lang="it-IT" sz="2400" dirty="0"/>
              <a:t>, une </a:t>
            </a:r>
            <a:r>
              <a:rPr lang="it-IT" sz="2400" dirty="0" err="1"/>
              <a:t>référence</a:t>
            </a:r>
            <a:r>
              <a:rPr lang="it-IT" sz="2400" dirty="0"/>
              <a:t> </a:t>
            </a:r>
            <a:r>
              <a:rPr lang="it-IT" sz="2400" dirty="0" err="1"/>
              <a:t>culturelle</a:t>
            </a:r>
            <a:endParaRPr lang="it-IT" sz="2400" dirty="0"/>
          </a:p>
          <a:p>
            <a:pPr algn="just"/>
            <a:r>
              <a:rPr lang="it-IT" sz="2400" dirty="0" err="1"/>
              <a:t>Fonction</a:t>
            </a:r>
            <a:r>
              <a:rPr lang="it-IT" sz="2400" dirty="0"/>
              <a:t> méta- :  </a:t>
            </a:r>
            <a:r>
              <a:rPr lang="it-IT" sz="2400" dirty="0" err="1"/>
              <a:t>retour</a:t>
            </a:r>
            <a:r>
              <a:rPr lang="it-IT" sz="2400" dirty="0"/>
              <a:t> </a:t>
            </a:r>
            <a:r>
              <a:rPr lang="it-IT" sz="2400" dirty="0" err="1"/>
              <a:t>réflexif</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le </a:t>
            </a:r>
            <a:r>
              <a:rPr lang="it-IT" sz="2400" dirty="0" err="1"/>
              <a:t>processus</a:t>
            </a:r>
            <a:r>
              <a:rPr lang="it-IT" sz="2400" dirty="0"/>
              <a:t> de </a:t>
            </a:r>
            <a:r>
              <a:rPr lang="it-IT" sz="2400" dirty="0" err="1"/>
              <a:t>traduction</a:t>
            </a:r>
            <a:r>
              <a:rPr lang="it-IT" sz="2400" dirty="0"/>
              <a:t> ( </a:t>
            </a:r>
            <a:r>
              <a:rPr lang="it-IT" sz="2400" dirty="0" err="1"/>
              <a:t>jeux</a:t>
            </a:r>
            <a:r>
              <a:rPr lang="it-IT" sz="2400" dirty="0"/>
              <a:t> de </a:t>
            </a:r>
            <a:r>
              <a:rPr lang="it-IT" sz="2400" dirty="0" err="1"/>
              <a:t>mots</a:t>
            </a:r>
            <a:r>
              <a:rPr lang="it-IT" sz="2400" dirty="0"/>
              <a:t>…)</a:t>
            </a:r>
            <a:endParaRPr lang="it-IT" sz="2400" dirty="0"/>
          </a:p>
        </p:txBody>
      </p:sp>
    </p:spTree>
    <p:extLst>
      <p:ext uri="{BB962C8B-B14F-4D97-AF65-F5344CB8AC3E}">
        <p14:creationId xmlns:p14="http://schemas.microsoft.com/office/powerpoint/2010/main" val="20230823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it-IT" sz="2400" dirty="0" err="1"/>
              <a:t>Au</a:t>
            </a:r>
            <a:r>
              <a:rPr lang="it-IT" sz="2400" dirty="0"/>
              <a:t> volant s’</a:t>
            </a:r>
            <a:r>
              <a:rPr lang="fr-FR" sz="2400" dirty="0" err="1"/>
              <a:t>é</a:t>
            </a:r>
            <a:r>
              <a:rPr lang="it-IT" sz="2400" dirty="0" err="1"/>
              <a:t>tait</a:t>
            </a:r>
            <a:r>
              <a:rPr lang="it-IT" sz="2400" dirty="0"/>
              <a:t> </a:t>
            </a:r>
            <a:r>
              <a:rPr lang="it-IT" sz="2400" dirty="0" err="1"/>
              <a:t>installé</a:t>
            </a:r>
            <a:r>
              <a:rPr lang="it-IT" sz="2400" dirty="0"/>
              <a:t> Gallo, dont le </a:t>
            </a:r>
            <a:r>
              <a:rPr lang="it-IT" sz="2400" dirty="0" err="1"/>
              <a:t>nom</a:t>
            </a:r>
            <a:r>
              <a:rPr lang="it-IT" sz="2400" dirty="0"/>
              <a:t> </a:t>
            </a:r>
            <a:r>
              <a:rPr lang="fr-FR" sz="2400" dirty="0"/>
              <a:t>était prétexte, avec celui de </a:t>
            </a:r>
            <a:r>
              <a:rPr lang="fr-FR" sz="2400" dirty="0" err="1"/>
              <a:t>Galuzzo</a:t>
            </a:r>
            <a:r>
              <a:rPr lang="fr-FR" sz="2400" dirty="0"/>
              <a:t>, à des plaisanteries faciles du genre « Commissaire, qu’est-ce qu’on raconte au poulailler</a:t>
            </a:r>
            <a:r>
              <a:rPr lang="fr-FR" sz="2400" baseline="30000" dirty="0"/>
              <a:t>1</a:t>
            </a:r>
            <a:r>
              <a:rPr lang="fr-FR" sz="2400" dirty="0"/>
              <a:t> ? » </a:t>
            </a:r>
            <a:r>
              <a:rPr lang="it-IT" sz="2400" dirty="0"/>
              <a:t>…</a:t>
            </a:r>
          </a:p>
          <a:p>
            <a:pPr>
              <a:defRPr/>
            </a:pPr>
            <a:r>
              <a:rPr lang="it-IT" sz="2400" baseline="30000" dirty="0"/>
              <a:t>1. </a:t>
            </a:r>
            <a:r>
              <a:rPr lang="it-IT" sz="2400" i="1" dirty="0"/>
              <a:t>Gallo</a:t>
            </a:r>
            <a:r>
              <a:rPr lang="it-IT" sz="2400" dirty="0"/>
              <a:t>: “</a:t>
            </a:r>
            <a:r>
              <a:rPr lang="it-IT" sz="2400" dirty="0" err="1"/>
              <a:t>poulet</a:t>
            </a:r>
            <a:r>
              <a:rPr lang="it-IT" sz="2400" dirty="0"/>
              <a:t>”. </a:t>
            </a:r>
            <a:r>
              <a:rPr lang="it-IT" sz="2400" i="1" dirty="0" err="1"/>
              <a:t>Galuzzo</a:t>
            </a:r>
            <a:r>
              <a:rPr lang="it-IT" sz="2400" dirty="0"/>
              <a:t>: </a:t>
            </a:r>
            <a:r>
              <a:rPr lang="it-IT" sz="2400" dirty="0" err="1"/>
              <a:t>diminutif</a:t>
            </a:r>
            <a:r>
              <a:rPr lang="it-IT" sz="2400" dirty="0"/>
              <a:t> </a:t>
            </a:r>
            <a:r>
              <a:rPr lang="it-IT" sz="2400" dirty="0" err="1"/>
              <a:t>sicilien</a:t>
            </a:r>
            <a:r>
              <a:rPr lang="it-IT" sz="2400" dirty="0"/>
              <a:t> de Gallo “petit </a:t>
            </a:r>
            <a:r>
              <a:rPr lang="it-IT" sz="2400" dirty="0" err="1"/>
              <a:t>poulet</a:t>
            </a:r>
            <a:r>
              <a:rPr lang="it-IT" sz="2400" dirty="0"/>
              <a:t>”. </a:t>
            </a:r>
            <a:r>
              <a:rPr lang="it-IT" sz="2400" i="1" dirty="0"/>
              <a:t>(N.d.T.)</a:t>
            </a:r>
            <a:r>
              <a:rPr lang="it-IT" sz="2400" dirty="0"/>
              <a:t> </a:t>
            </a:r>
            <a:endParaRPr lang="it-IT" sz="2400" dirty="0"/>
          </a:p>
          <a:p>
            <a:pPr algn="just">
              <a:defRPr/>
            </a:pPr>
            <a:r>
              <a:rPr lang="it-IT" sz="2000" dirty="0"/>
              <a:t>in A. </a:t>
            </a:r>
            <a:r>
              <a:rPr lang="it-IT" sz="2000" dirty="0"/>
              <a:t>C</a:t>
            </a:r>
            <a:r>
              <a:rPr lang="it-IT" sz="2000" dirty="0"/>
              <a:t>amilleri</a:t>
            </a:r>
            <a:r>
              <a:rPr lang="it-IT" sz="2000" i="1" dirty="0"/>
              <a:t>,  </a:t>
            </a:r>
            <a:r>
              <a:rPr lang="it-IT" sz="2000" i="1" dirty="0"/>
              <a:t>La forma dell’acqua/La forme de l’eau </a:t>
            </a:r>
            <a:r>
              <a:rPr lang="it-IT" sz="2000" dirty="0"/>
              <a:t>1998, </a:t>
            </a:r>
            <a:r>
              <a:rPr lang="it-IT" sz="2000" dirty="0" err="1"/>
              <a:t>t</a:t>
            </a:r>
            <a:r>
              <a:rPr lang="it-IT" sz="2000" dirty="0" err="1"/>
              <a:t>raduit</a:t>
            </a:r>
            <a:r>
              <a:rPr lang="it-IT" sz="2000" dirty="0"/>
              <a:t> </a:t>
            </a:r>
            <a:r>
              <a:rPr lang="it-IT" sz="2000" dirty="0"/>
              <a:t>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a:t>
            </a:r>
            <a:r>
              <a:rPr lang="it-IT" sz="2000" dirty="0"/>
              <a:t>Loria. p. 43</a:t>
            </a:r>
          </a:p>
          <a:p>
            <a:pPr algn="just">
              <a:defRPr/>
            </a:pPr>
            <a:r>
              <a:rPr lang="it-IT" sz="2400" dirty="0" err="1"/>
              <a:t>Fonction</a:t>
            </a:r>
            <a:r>
              <a:rPr lang="it-IT" sz="2400" dirty="0"/>
              <a:t> ?</a:t>
            </a:r>
          </a:p>
          <a:p>
            <a:pPr>
              <a:defRPr/>
            </a:pPr>
            <a:endParaRPr lang="it-IT" sz="2400" dirty="0"/>
          </a:p>
          <a:p>
            <a:pPr>
              <a:defRPr/>
            </a:pPr>
            <a:endParaRPr lang="it-IT" sz="2400" baseline="30000" dirty="0"/>
          </a:p>
        </p:txBody>
      </p:sp>
    </p:spTree>
    <p:extLst>
      <p:ext uri="{BB962C8B-B14F-4D97-AF65-F5344CB8AC3E}">
        <p14:creationId xmlns:p14="http://schemas.microsoft.com/office/powerpoint/2010/main" val="14115700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defRPr/>
            </a:pPr>
            <a:r>
              <a:rPr lang="fr-FR" sz="2400" dirty="0"/>
              <a:t>Sans qu’elle s’en rende compte, la tête de la dame avait une secousse nerveuse en arrière, comme un geste de dénégation répétée</a:t>
            </a:r>
            <a:r>
              <a:rPr lang="fr-FR" sz="2400" baseline="30000" dirty="0"/>
              <a:t>1</a:t>
            </a:r>
            <a:r>
              <a:rPr lang="fr-FR" sz="2400" dirty="0"/>
              <a:t>.</a:t>
            </a:r>
          </a:p>
          <a:p>
            <a:pPr algn="just">
              <a:defRPr/>
            </a:pPr>
            <a:r>
              <a:rPr lang="fr-FR" sz="2400" baseline="30000" dirty="0"/>
              <a:t>1</a:t>
            </a:r>
            <a:r>
              <a:rPr lang="fr-FR" sz="2400" dirty="0"/>
              <a:t> En Sicile, comme dans tout le sud de l’Italie, en Grèce, Turquie, etc., on dit “non” en rejetant la tête en arrière et en levant les yeux du ciel. </a:t>
            </a:r>
            <a:r>
              <a:rPr lang="fr-FR" sz="2400" i="1" dirty="0"/>
              <a:t>(</a:t>
            </a:r>
            <a:r>
              <a:rPr lang="fr-FR" sz="2400" i="1" dirty="0" err="1"/>
              <a:t>N.d.T</a:t>
            </a:r>
            <a:r>
              <a:rPr lang="fr-FR" sz="2400" i="1" dirty="0"/>
              <a:t>) )</a:t>
            </a:r>
            <a:r>
              <a:rPr lang="fr-FR" sz="2400" dirty="0"/>
              <a:t> </a:t>
            </a:r>
          </a:p>
          <a:p>
            <a:pPr algn="just">
              <a:defRPr/>
            </a:pPr>
            <a:r>
              <a:rPr lang="fr-CA" sz="2000" dirty="0"/>
              <a:t>in A. </a:t>
            </a:r>
            <a:r>
              <a:rPr lang="fr-CA" sz="2000" dirty="0" err="1"/>
              <a:t>Camilleri</a:t>
            </a:r>
            <a:r>
              <a:rPr lang="fr-CA" sz="2000" i="1" dirty="0"/>
              <a:t>,  La forma </a:t>
            </a:r>
            <a:r>
              <a:rPr lang="fr-CA" sz="2000" i="1" dirty="0" err="1"/>
              <a:t>dell’acqua</a:t>
            </a:r>
            <a:r>
              <a:rPr lang="fr-CA" sz="2000" i="1" dirty="0"/>
              <a:t>/La forme de l’eau </a:t>
            </a:r>
            <a:r>
              <a:rPr lang="fr-CA" sz="2000" dirty="0"/>
              <a:t>1998, traduit de l’italien par Serge </a:t>
            </a:r>
            <a:r>
              <a:rPr lang="fr-CA" sz="2000" dirty="0" err="1"/>
              <a:t>Quadruppani</a:t>
            </a:r>
            <a:r>
              <a:rPr lang="fr-CA" sz="2000" dirty="0"/>
              <a:t> avec l’aide de </a:t>
            </a:r>
            <a:r>
              <a:rPr lang="fr-CA" sz="2000" dirty="0" err="1"/>
              <a:t>Maruzza</a:t>
            </a:r>
            <a:r>
              <a:rPr lang="fr-CA" sz="2000" dirty="0"/>
              <a:t> </a:t>
            </a:r>
            <a:r>
              <a:rPr lang="fr-CA" sz="2000" dirty="0" err="1"/>
              <a:t>Loria</a:t>
            </a:r>
            <a:r>
              <a:rPr lang="fr-CA" sz="2000" dirty="0"/>
              <a:t>. p. 181.</a:t>
            </a:r>
          </a:p>
          <a:p>
            <a:pPr algn="just">
              <a:defRPr/>
            </a:pPr>
            <a:r>
              <a:rPr lang="fr-CA" sz="2400" dirty="0"/>
              <a:t>Fonction?</a:t>
            </a:r>
          </a:p>
          <a:p>
            <a:pPr algn="just">
              <a:defRPr/>
            </a:pPr>
            <a:endParaRPr lang="it-IT" sz="2400" i="1" dirty="0"/>
          </a:p>
        </p:txBody>
      </p:sp>
    </p:spTree>
    <p:extLst>
      <p:ext uri="{BB962C8B-B14F-4D97-AF65-F5344CB8AC3E}">
        <p14:creationId xmlns:p14="http://schemas.microsoft.com/office/powerpoint/2010/main" val="27132197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fr-CA" sz="2400" dirty="0"/>
              <a:t>Il était pas au fond de la campagne, mais </a:t>
            </a:r>
            <a:r>
              <a:rPr lang="fr-CA" sz="2400" i="1" dirty="0"/>
              <a:t>incaprettato</a:t>
            </a:r>
            <a:r>
              <a:rPr lang="fr-CA" sz="2400" i="1" baseline="30000" dirty="0"/>
              <a:t>1</a:t>
            </a:r>
            <a:r>
              <a:rPr lang="fr-CA" sz="2400" dirty="0"/>
              <a:t> dans le coffre de sa voiture, à laquelle ensuite, ils ont mis le feu, ils l’ont complètement brulé.</a:t>
            </a:r>
          </a:p>
          <a:p>
            <a:pPr algn="just"/>
            <a:r>
              <a:rPr lang="fr-CA" sz="2400" baseline="30000" dirty="0"/>
              <a:t>1 </a:t>
            </a:r>
            <a:r>
              <a:rPr lang="fr-CA" sz="2400" dirty="0"/>
              <a:t>Exécuté suivant la tradition mafieuse, comme un chevreau (</a:t>
            </a:r>
            <a:r>
              <a:rPr lang="fr-CA" sz="2400" dirty="0" err="1"/>
              <a:t>capretto</a:t>
            </a:r>
            <a:r>
              <a:rPr lang="fr-CA" sz="2400" dirty="0"/>
              <a:t>) : lié aux pieds et à la gorge, puis égorgé (il existe une variante moderne avec balle dans la nuque). </a:t>
            </a:r>
            <a:r>
              <a:rPr lang="fr-CA" sz="2400" i="1" dirty="0"/>
              <a:t>(</a:t>
            </a:r>
            <a:r>
              <a:rPr lang="fr-CA" sz="2400" i="1" dirty="0" err="1"/>
              <a:t>N.d.T</a:t>
            </a:r>
            <a:r>
              <a:rPr lang="fr-CA" sz="2400" i="1" dirty="0"/>
              <a:t>.)</a:t>
            </a:r>
          </a:p>
          <a:p>
            <a:pPr algn="just"/>
            <a:r>
              <a:rPr lang="it-IT" sz="2000" dirty="0"/>
              <a:t>in A. Camilleri</a:t>
            </a:r>
            <a:r>
              <a:rPr lang="it-IT" sz="2000" i="1" dirty="0"/>
              <a:t>,  La forma dell’acqua/La forme de l’eau </a:t>
            </a:r>
            <a:r>
              <a:rPr lang="it-IT" sz="2000" dirty="0"/>
              <a:t>1998, </a:t>
            </a:r>
            <a:r>
              <a:rPr lang="it-IT" sz="2000" dirty="0" err="1"/>
              <a:t>traduit</a:t>
            </a:r>
            <a:r>
              <a:rPr lang="it-IT" sz="2000" dirty="0"/>
              <a:t> 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Loria. p. </a:t>
            </a:r>
            <a:r>
              <a:rPr lang="it-IT" sz="2000" dirty="0"/>
              <a:t>244.</a:t>
            </a:r>
          </a:p>
          <a:p>
            <a:r>
              <a:rPr lang="it-IT" sz="2400" dirty="0" err="1"/>
              <a:t>Fonction</a:t>
            </a:r>
            <a:r>
              <a:rPr lang="it-IT" sz="2400" dirty="0"/>
              <a:t> ?</a:t>
            </a:r>
            <a:endParaRPr lang="it-IT" sz="2400" dirty="0"/>
          </a:p>
          <a:p>
            <a:endParaRPr lang="fr-CA" sz="2400" i="1" baseline="30000" dirty="0"/>
          </a:p>
        </p:txBody>
      </p:sp>
    </p:spTree>
    <p:extLst>
      <p:ext uri="{BB962C8B-B14F-4D97-AF65-F5344CB8AC3E}">
        <p14:creationId xmlns:p14="http://schemas.microsoft.com/office/powerpoint/2010/main" val="21349608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N.d.T.</a:t>
            </a:r>
            <a:endParaRPr lang="it-IT" sz="2800" dirty="0"/>
          </a:p>
        </p:txBody>
      </p:sp>
      <p:sp>
        <p:nvSpPr>
          <p:cNvPr id="3" name="Segnaposto contenuto 2"/>
          <p:cNvSpPr>
            <a:spLocks noGrp="1"/>
          </p:cNvSpPr>
          <p:nvPr>
            <p:ph idx="1"/>
          </p:nvPr>
        </p:nvSpPr>
        <p:spPr/>
        <p:txBody>
          <a:bodyPr/>
          <a:lstStyle/>
          <a:p>
            <a:r>
              <a:rPr lang="it-IT" sz="2400" dirty="0"/>
              <a:t>Misi un disco di Paolo Conte e sedetti sul divano.</a:t>
            </a:r>
          </a:p>
          <a:p>
            <a:endParaRPr lang="it-IT" sz="2000" dirty="0"/>
          </a:p>
          <a:p>
            <a:r>
              <a:rPr lang="it-IT" sz="2000" dirty="0"/>
              <a:t>Guardate dai treni in corsa</a:t>
            </a:r>
            <a:r>
              <a:rPr lang="it-IT" sz="2000" baseline="30000" dirty="0"/>
              <a:t>1</a:t>
            </a:r>
            <a:r>
              <a:rPr lang="it-IT" sz="2000" dirty="0"/>
              <a:t>…</a:t>
            </a:r>
            <a:endParaRPr lang="it-IT" sz="2400" dirty="0"/>
          </a:p>
          <a:p>
            <a:r>
              <a:rPr lang="it-IT" sz="2400" dirty="0"/>
              <a:t>1. In italiano nel testo</a:t>
            </a:r>
          </a:p>
          <a:p>
            <a:r>
              <a:rPr lang="it-IT" sz="2000" dirty="0" err="1"/>
              <a:t>Jean-Claude</a:t>
            </a:r>
            <a:r>
              <a:rPr lang="it-IT" sz="2000" dirty="0"/>
              <a:t> Izzo, </a:t>
            </a:r>
            <a:r>
              <a:rPr lang="it-IT" sz="2000" i="1" dirty="0"/>
              <a:t>Casino totale</a:t>
            </a:r>
            <a:r>
              <a:rPr lang="it-IT" sz="2000" dirty="0"/>
              <a:t>, tradotto da Barbara Ferri, Roma, edizioni e/o, 1998, p. 140</a:t>
            </a:r>
          </a:p>
          <a:p>
            <a:r>
              <a:rPr lang="it-IT" sz="2400" dirty="0" err="1"/>
              <a:t>Cerutti</a:t>
            </a:r>
            <a:r>
              <a:rPr lang="it-IT" sz="2400" dirty="0"/>
              <a:t> ne era convinto, ma era arrivato troppo tardi per trovare il fascicolo all’Ufficio degli H.L.M.</a:t>
            </a:r>
            <a:r>
              <a:rPr lang="it-IT" sz="2400" baseline="30000" dirty="0"/>
              <a:t>1</a:t>
            </a:r>
          </a:p>
          <a:p>
            <a:r>
              <a:rPr lang="it-IT" sz="2000" dirty="0"/>
              <a:t>1. Case popolari p. 152</a:t>
            </a:r>
            <a:endParaRPr lang="it-IT" sz="2000" dirty="0"/>
          </a:p>
        </p:txBody>
      </p:sp>
    </p:spTree>
    <p:extLst>
      <p:ext uri="{BB962C8B-B14F-4D97-AF65-F5344CB8AC3E}">
        <p14:creationId xmlns:p14="http://schemas.microsoft.com/office/powerpoint/2010/main" val="1599824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intraduisibles</a:t>
            </a:r>
            <a:r>
              <a:rPr lang="it-IT" sz="2800" dirty="0"/>
              <a:t>. </a:t>
            </a:r>
            <a:r>
              <a:rPr lang="it-IT" sz="2800" dirty="0" err="1"/>
              <a:t>Ndt</a:t>
            </a:r>
            <a:r>
              <a:rPr lang="it-IT" sz="2800" dirty="0"/>
              <a:t>?</a:t>
            </a:r>
            <a:br>
              <a:rPr lang="it-IT" sz="2800" dirty="0"/>
            </a:br>
            <a:r>
              <a:rPr lang="it-IT" sz="2800" dirty="0" err="1"/>
              <a:t>Interview</a:t>
            </a:r>
            <a:r>
              <a:rPr lang="it-IT" sz="2800" dirty="0"/>
              <a:t> à </a:t>
            </a:r>
            <a:r>
              <a:rPr lang="it-IT" sz="2800" dirty="0" err="1"/>
              <a:t>Matthieussent</a:t>
            </a:r>
            <a:endParaRPr lang="it-IT" sz="2800" dirty="0"/>
          </a:p>
        </p:txBody>
      </p:sp>
      <p:sp>
        <p:nvSpPr>
          <p:cNvPr id="3" name="Segnaposto contenuto 2"/>
          <p:cNvSpPr>
            <a:spLocks noGrp="1"/>
          </p:cNvSpPr>
          <p:nvPr>
            <p:ph idx="1"/>
          </p:nvPr>
        </p:nvSpPr>
        <p:spPr/>
        <p:txBody>
          <a:bodyPr>
            <a:normAutofit/>
          </a:bodyPr>
          <a:lstStyle/>
          <a:p>
            <a:r>
              <a:rPr lang="fr-FR" sz="2400" b="1" dirty="0"/>
              <a:t>Comment traduire un jeu de mots d’une langue à l’autre, par exemple ?</a:t>
            </a:r>
            <a:endParaRPr lang="fr-FR" sz="2400" dirty="0"/>
          </a:p>
          <a:p>
            <a:pPr algn="just"/>
            <a:r>
              <a:rPr lang="fr-FR" sz="2400" dirty="0"/>
              <a:t>Les jeux de mots, on essaye d’en faire d’autres ailleurs, le plus près possible. Ou alors on en invente un autre au même endroit. Je me rappelle d’un cas particulier dans un livre de Robert </a:t>
            </a:r>
            <a:r>
              <a:rPr lang="fr-FR" sz="2400" dirty="0" err="1"/>
              <a:t>Coover</a:t>
            </a:r>
            <a:r>
              <a:rPr lang="fr-FR" sz="2400" dirty="0"/>
              <a:t> : c’est quelqu’un qui raconte une blague lors d’une fête, dans la cuisine. La blague c’est celle du mec qui prend sa copine en photo, en lui disant « </a:t>
            </a:r>
            <a:r>
              <a:rPr lang="fr-FR" sz="2400" i="1" dirty="0"/>
              <a:t>recule un peu</a:t>
            </a:r>
            <a:r>
              <a:rPr lang="fr-FR" sz="2400" dirty="0"/>
              <a:t> » jusqu’à ce qu’elle tombe dans le précipice derrière elle. A ce moment-là, le mec qui raconte la blague tend la main vers le frigidaire, et un autre lui demande : « </a:t>
            </a:r>
            <a:r>
              <a:rPr lang="fr-FR" sz="2400" i="1" dirty="0"/>
              <a:t>mais pourquoi il fait ça à sa copine</a:t>
            </a:r>
            <a:r>
              <a:rPr lang="fr-FR" sz="2400" dirty="0"/>
              <a:t> ? ».</a:t>
            </a:r>
          </a:p>
          <a:p>
            <a:endParaRPr lang="it-IT" sz="2400" dirty="0"/>
          </a:p>
        </p:txBody>
      </p:sp>
    </p:spTree>
    <p:extLst>
      <p:ext uri="{BB962C8B-B14F-4D97-AF65-F5344CB8AC3E}">
        <p14:creationId xmlns:p14="http://schemas.microsoft.com/office/powerpoint/2010/main" val="22712606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Interview</a:t>
            </a:r>
            <a:r>
              <a:rPr lang="it-IT" sz="2800" dirty="0"/>
              <a:t> </a:t>
            </a:r>
            <a:r>
              <a:rPr lang="it-IT" sz="2800" dirty="0" err="1"/>
              <a:t>sur</a:t>
            </a:r>
            <a:r>
              <a:rPr lang="it-IT" sz="2800" dirty="0"/>
              <a:t> la </a:t>
            </a:r>
            <a:r>
              <a:rPr lang="it-IT" sz="2800" dirty="0" err="1"/>
              <a:t>NdT</a:t>
            </a:r>
            <a:r>
              <a:rPr lang="it-IT" sz="2800" dirty="0"/>
              <a:t> (</a:t>
            </a:r>
            <a:r>
              <a:rPr lang="it-IT" sz="2800" dirty="0" err="1"/>
              <a:t>épitexte</a:t>
            </a:r>
            <a:r>
              <a:rPr lang="it-IT" sz="2800" dirty="0"/>
              <a:t>)</a:t>
            </a:r>
            <a:endParaRPr lang="it-IT" sz="2800" dirty="0"/>
          </a:p>
        </p:txBody>
      </p:sp>
      <p:sp>
        <p:nvSpPr>
          <p:cNvPr id="3" name="Segnaposto contenuto 2"/>
          <p:cNvSpPr>
            <a:spLocks noGrp="1"/>
          </p:cNvSpPr>
          <p:nvPr>
            <p:ph idx="1"/>
          </p:nvPr>
        </p:nvSpPr>
        <p:spPr/>
        <p:txBody>
          <a:bodyPr/>
          <a:lstStyle/>
          <a:p>
            <a:pPr algn="just" eaLnBrk="1" hangingPunct="1"/>
            <a:r>
              <a:rPr lang="fr-FR" sz="2400" dirty="0"/>
              <a:t>Ecouter « la note du traducteur » sur You tube, où Brice </a:t>
            </a:r>
            <a:r>
              <a:rPr lang="fr-FR" sz="2400" dirty="0" err="1"/>
              <a:t>Matthieussent</a:t>
            </a:r>
            <a:r>
              <a:rPr lang="fr-FR" sz="2400" dirty="0"/>
              <a:t> parle de la traduction et notamment des Notes du Traducteur. Entretien avec Alain Nicolas à l'occasion de la parution de </a:t>
            </a:r>
            <a:r>
              <a:rPr lang="fr-FR" sz="2400" i="1" dirty="0"/>
              <a:t>Vengeance</a:t>
            </a:r>
            <a:r>
              <a:rPr lang="fr-FR" sz="2400" dirty="0"/>
              <a:t> du Traducteur aux Editions P.O.L, à l'invitation de la Maison des Ecrivains et de la Littérature (MEL) au Petit Palais (Paris) le 13 janvier 2010.</a:t>
            </a:r>
            <a:endParaRPr lang="it-IT" sz="2400" dirty="0"/>
          </a:p>
          <a:p>
            <a:pPr eaLnBrk="1" hangingPunct="1"/>
            <a:endParaRPr lang="it-IT" sz="2400" dirty="0"/>
          </a:p>
          <a:p>
            <a:pPr eaLnBrk="1" hangingPunct="1"/>
            <a:endParaRPr lang="it-IT" dirty="0"/>
          </a:p>
          <a:p>
            <a:pPr eaLnBrk="1" hangingPunct="1"/>
            <a:endParaRPr lang="it-IT" dirty="0"/>
          </a:p>
          <a:p>
            <a:pPr eaLnBrk="1" hangingPunct="1"/>
            <a:endParaRPr lang="it-IT" dirty="0"/>
          </a:p>
          <a:p>
            <a:endParaRPr lang="it-IT" dirty="0"/>
          </a:p>
        </p:txBody>
      </p:sp>
    </p:spTree>
    <p:extLst>
      <p:ext uri="{BB962C8B-B14F-4D97-AF65-F5344CB8AC3E}">
        <p14:creationId xmlns:p14="http://schemas.microsoft.com/office/powerpoint/2010/main" val="349008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seuil</a:t>
            </a:r>
            <a:r>
              <a:rPr lang="it-IT" sz="2800" dirty="0"/>
              <a:t>”?</a:t>
            </a:r>
            <a:endParaRPr lang="it-IT" sz="2800" dirty="0"/>
          </a:p>
        </p:txBody>
      </p:sp>
      <p:sp>
        <p:nvSpPr>
          <p:cNvPr id="3" name="Segnaposto contenuto 2"/>
          <p:cNvSpPr>
            <a:spLocks noGrp="1"/>
          </p:cNvSpPr>
          <p:nvPr>
            <p:ph idx="1"/>
          </p:nvPr>
        </p:nvSpPr>
        <p:spPr/>
        <p:txBody>
          <a:bodyPr>
            <a:normAutofit/>
          </a:bodyPr>
          <a:lstStyle/>
          <a:p>
            <a:pPr algn="just"/>
            <a:r>
              <a:rPr lang="fr-FR" sz="2400" dirty="0"/>
              <a:t>Le paratexte est donc pour nous ce par quoi un texte se fait livre et se propose comme tel à ses lecteurs, et plus généralement au public. Plus que d’une limite ou d’une frontière étanche, il s’agit ici d’un </a:t>
            </a:r>
            <a:r>
              <a:rPr lang="fr-FR" sz="2400" i="1" dirty="0"/>
              <a:t>seuil</a:t>
            </a:r>
            <a:r>
              <a:rPr lang="fr-FR" sz="2400" dirty="0"/>
              <a:t>, ou – mot de Borges à propos d’une préface – d’un « vestibule » qui offre à tout un chacun la possibilité d’entrer, ou de rebrousser chemin. « Zone indécise » entre le dedans et le dehors, elle-même sans limite rigoureuse, ni vers l’intérieur (le texte) ni vers l’extérieur </a:t>
            </a:r>
            <a:r>
              <a:rPr lang="fr-FR" sz="2400" dirty="0"/>
              <a:t>(le </a:t>
            </a:r>
            <a:r>
              <a:rPr lang="fr-FR" sz="2400" dirty="0"/>
              <a:t>discours du monde sur le texte), lisière, ou comme disait Philippe Lejeune , « frange du texte imprimé qui, en réalité, commande toute la lecture ». </a:t>
            </a:r>
            <a:r>
              <a:rPr lang="fr-FR" sz="2400" dirty="0"/>
              <a:t> Paratexte = </a:t>
            </a:r>
            <a:r>
              <a:rPr lang="fr-FR" sz="2400" dirty="0" err="1"/>
              <a:t>péritexte</a:t>
            </a:r>
            <a:r>
              <a:rPr lang="fr-FR" sz="2400" dirty="0"/>
              <a:t> + </a:t>
            </a:r>
            <a:r>
              <a:rPr lang="fr-FR" sz="2400" dirty="0" err="1"/>
              <a:t>épitexte</a:t>
            </a:r>
            <a:r>
              <a:rPr lang="fr-FR" sz="2400" dirty="0"/>
              <a:t> </a:t>
            </a:r>
            <a:r>
              <a:rPr lang="fr-FR" sz="2400" dirty="0"/>
              <a:t>(p. 11)</a:t>
            </a:r>
          </a:p>
          <a:p>
            <a:pPr algn="just"/>
            <a:r>
              <a:rPr lang="fr-FR" sz="2400" dirty="0"/>
              <a:t>G</a:t>
            </a:r>
            <a:r>
              <a:rPr lang="fr-FR" sz="2400" dirty="0"/>
              <a:t>. Genette, </a:t>
            </a:r>
            <a:r>
              <a:rPr lang="fr-FR" sz="2400" i="1" dirty="0"/>
              <a:t>Seuils</a:t>
            </a:r>
            <a:r>
              <a:rPr lang="fr-FR" sz="2400" dirty="0"/>
              <a:t>, Paris, éd. Seuil, 1987, p. 8 </a:t>
            </a:r>
          </a:p>
          <a:p>
            <a:pPr marL="0" indent="0">
              <a:buNone/>
            </a:pPr>
            <a:r>
              <a:rPr lang="fr-FR" sz="2400" dirty="0"/>
              <a:t> </a:t>
            </a:r>
          </a:p>
          <a:p>
            <a:endParaRPr lang="it-IT" sz="2400" dirty="0"/>
          </a:p>
        </p:txBody>
      </p:sp>
    </p:spTree>
    <p:extLst>
      <p:ext uri="{BB962C8B-B14F-4D97-AF65-F5344CB8AC3E}">
        <p14:creationId xmlns:p14="http://schemas.microsoft.com/office/powerpoint/2010/main" val="4974969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pPr eaLnBrk="1" hangingPunct="1"/>
            <a:r>
              <a:rPr lang="it-IT" sz="2800"/>
              <a:t>Epitextes</a:t>
            </a:r>
          </a:p>
        </p:txBody>
      </p:sp>
      <p:sp>
        <p:nvSpPr>
          <p:cNvPr id="30722" name="Segnaposto contenuto 2"/>
          <p:cNvSpPr>
            <a:spLocks noGrp="1"/>
          </p:cNvSpPr>
          <p:nvPr>
            <p:ph idx="1"/>
          </p:nvPr>
        </p:nvSpPr>
        <p:spPr/>
        <p:txBody>
          <a:bodyPr/>
          <a:lstStyle/>
          <a:p>
            <a:pPr eaLnBrk="1" hangingPunct="1"/>
            <a:r>
              <a:rPr lang="fr-FR" sz="2400" dirty="0"/>
              <a:t>La correspondance (histoire de la traduction)</a:t>
            </a:r>
          </a:p>
          <a:p>
            <a:pPr eaLnBrk="1" hangingPunct="1"/>
            <a:r>
              <a:rPr lang="fr-FR" sz="2400" dirty="0"/>
              <a:t>Les critiques (présence de l’indication du nom)</a:t>
            </a:r>
          </a:p>
          <a:p>
            <a:pPr eaLnBrk="1" hangingPunct="1"/>
            <a:r>
              <a:rPr lang="fr-FR" sz="2400" dirty="0"/>
              <a:t>Internet : nouvelles voies/voix du traducteur (sites d’association pro, site personnel de traducteur, blog</a:t>
            </a:r>
          </a:p>
          <a:p>
            <a:pPr eaLnBrk="1" hangingPunct="1"/>
            <a:r>
              <a:rPr lang="fr-FR" sz="2400" dirty="0"/>
              <a:t>Entretien avec les traducteurs/</a:t>
            </a:r>
            <a:r>
              <a:rPr lang="fr-FR" sz="2400" dirty="0" err="1"/>
              <a:t>trices</a:t>
            </a:r>
            <a:r>
              <a:rPr lang="fr-FR" sz="2400" dirty="0"/>
              <a:t> (radio, télé, site internet)</a:t>
            </a:r>
          </a:p>
          <a:p>
            <a:pPr eaLnBrk="1" hangingPunct="1"/>
            <a:r>
              <a:rPr lang="fr-FR" sz="2400" dirty="0"/>
              <a:t>Livres des traducteurs</a:t>
            </a:r>
          </a:p>
          <a:p>
            <a:pPr eaLnBrk="1" hangingPunct="1"/>
            <a:r>
              <a:rPr lang="fr-FR" sz="2400" dirty="0"/>
              <a:t>Film</a:t>
            </a:r>
          </a:p>
          <a:p>
            <a:pPr eaLnBrk="1" hangingPunct="1"/>
            <a:r>
              <a:rPr lang="fr-FR" sz="2400" dirty="0"/>
              <a:t>Conférences sur la question de la visibilité</a:t>
            </a:r>
          </a:p>
          <a:p>
            <a:pPr eaLnBrk="1" hangingPunct="1"/>
            <a:endParaRPr lang="it-IT" dirty="0" smtClean="0"/>
          </a:p>
        </p:txBody>
      </p:sp>
    </p:spTree>
    <p:extLst>
      <p:ext uri="{BB962C8B-B14F-4D97-AF65-F5344CB8AC3E}">
        <p14:creationId xmlns:p14="http://schemas.microsoft.com/office/powerpoint/2010/main" val="3758198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pPr eaLnBrk="1" hangingPunct="1"/>
            <a:r>
              <a:rPr lang="it-IT" sz="2800"/>
              <a:t>épitexte</a:t>
            </a:r>
          </a:p>
        </p:txBody>
      </p:sp>
      <p:sp>
        <p:nvSpPr>
          <p:cNvPr id="32770" name="Segnaposto contenuto 2"/>
          <p:cNvSpPr>
            <a:spLocks noGrp="1"/>
          </p:cNvSpPr>
          <p:nvPr>
            <p:ph idx="1"/>
          </p:nvPr>
        </p:nvSpPr>
        <p:spPr/>
        <p:txBody>
          <a:bodyPr>
            <a:normAutofit fontScale="92500" lnSpcReduction="10000"/>
          </a:bodyPr>
          <a:lstStyle/>
          <a:p>
            <a:pPr eaLnBrk="1" hangingPunct="1"/>
            <a:r>
              <a:rPr lang="it-IT" dirty="0" smtClean="0">
                <a:hlinkClick r:id="rId2"/>
              </a:rPr>
              <a:t>http://www.lamarmitedutraducteur.com/</a:t>
            </a:r>
            <a:endParaRPr lang="it-IT" dirty="0" smtClean="0"/>
          </a:p>
          <a:p>
            <a:pPr eaLnBrk="1" hangingPunct="1"/>
            <a:endParaRPr lang="it-IT" dirty="0" smtClean="0"/>
          </a:p>
          <a:p>
            <a:pPr algn="just"/>
            <a:r>
              <a:rPr lang="it-IT" dirty="0"/>
              <a:t>http://</a:t>
            </a:r>
            <a:r>
              <a:rPr lang="it-IT" dirty="0" err="1"/>
              <a:t>www.lanotadeltraduttore.it</a:t>
            </a:r>
            <a:r>
              <a:rPr lang="it-IT" dirty="0"/>
              <a:t>/</a:t>
            </a:r>
            <a:r>
              <a:rPr lang="it-IT" dirty="0" smtClean="0"/>
              <a:t/>
            </a:r>
            <a:br>
              <a:rPr lang="it-IT" dirty="0" smtClean="0"/>
            </a:br>
            <a:r>
              <a:rPr lang="it-IT" dirty="0" smtClean="0"/>
              <a:t> :</a:t>
            </a:r>
          </a:p>
          <a:p>
            <a:pPr algn="just"/>
            <a:r>
              <a:rPr lang="it-IT" dirty="0"/>
              <a:t>N.d.T. - La Nota del Traduttore: la rivista che mancava, per creare un “luogo” dove il traduttore possa mettere quella “nota” che quasi mai è tenuto a fare</a:t>
            </a:r>
            <a:r>
              <a:rPr lang="it-IT" dirty="0" smtClean="0"/>
              <a:t>.</a:t>
            </a:r>
          </a:p>
          <a:p>
            <a:pPr algn="just"/>
            <a:r>
              <a:rPr lang="it-IT" dirty="0" smtClean="0"/>
              <a:t>(si le </a:t>
            </a:r>
            <a:r>
              <a:rPr lang="it-IT" dirty="0" err="1" smtClean="0"/>
              <a:t>temps</a:t>
            </a:r>
            <a:r>
              <a:rPr lang="it-IT" dirty="0" smtClean="0"/>
              <a:t> le </a:t>
            </a:r>
            <a:r>
              <a:rPr lang="it-IT" dirty="0" err="1" smtClean="0"/>
              <a:t>permet</a:t>
            </a:r>
            <a:r>
              <a:rPr lang="it-IT" dirty="0" smtClean="0"/>
              <a:t>, </a:t>
            </a:r>
            <a:r>
              <a:rPr lang="it-IT" dirty="0" err="1" smtClean="0"/>
              <a:t>faire</a:t>
            </a:r>
            <a:r>
              <a:rPr lang="it-IT" dirty="0" smtClean="0"/>
              <a:t> la </a:t>
            </a:r>
            <a:r>
              <a:rPr lang="it-IT" dirty="0" err="1" smtClean="0"/>
              <a:t>traduction</a:t>
            </a:r>
            <a:r>
              <a:rPr lang="it-IT" dirty="0" smtClean="0"/>
              <a:t> à </a:t>
            </a:r>
            <a:r>
              <a:rPr lang="it-IT" dirty="0" err="1" smtClean="0"/>
              <a:t>vue</a:t>
            </a:r>
            <a:r>
              <a:rPr lang="it-IT" dirty="0" smtClean="0"/>
              <a:t> de </a:t>
            </a:r>
            <a:r>
              <a:rPr lang="it-IT" dirty="0"/>
              <a:t>Intervista a Irene Sorrentino, traduttrice editoriale dal </a:t>
            </a:r>
            <a:r>
              <a:rPr lang="it-IT" dirty="0" smtClean="0"/>
              <a:t>finlandese)</a:t>
            </a:r>
            <a:r>
              <a:rPr lang="it-IT" dirty="0"/>
              <a:t/>
            </a:r>
            <a:br>
              <a:rPr lang="it-IT" dirty="0"/>
            </a:br>
            <a:r>
              <a:rPr lang="it-IT" dirty="0"/>
              <a:t/>
            </a:r>
            <a:br>
              <a:rPr lang="it-IT" dirty="0"/>
            </a:br>
            <a:r>
              <a:rPr lang="it-IT" dirty="0"/>
              <a:t> </a:t>
            </a:r>
          </a:p>
          <a:p>
            <a:pPr algn="just"/>
            <a:endParaRPr lang="it-IT" dirty="0" smtClean="0"/>
          </a:p>
        </p:txBody>
      </p:sp>
    </p:spTree>
    <p:extLst>
      <p:ext uri="{BB962C8B-B14F-4D97-AF65-F5344CB8AC3E}">
        <p14:creationId xmlns:p14="http://schemas.microsoft.com/office/powerpoint/2010/main" val="2390325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Films</a:t>
            </a:r>
            <a:endParaRPr lang="it-IT" sz="2800" dirty="0"/>
          </a:p>
        </p:txBody>
      </p:sp>
      <p:sp>
        <p:nvSpPr>
          <p:cNvPr id="3" name="Segnaposto contenuto 2"/>
          <p:cNvSpPr>
            <a:spLocks noGrp="1"/>
          </p:cNvSpPr>
          <p:nvPr>
            <p:ph idx="1"/>
          </p:nvPr>
        </p:nvSpPr>
        <p:spPr/>
        <p:txBody>
          <a:bodyPr>
            <a:normAutofit lnSpcReduction="10000"/>
          </a:bodyPr>
          <a:lstStyle/>
          <a:p>
            <a:r>
              <a:rPr lang="it-IT" sz="2400" dirty="0"/>
              <a:t>Vadim </a:t>
            </a:r>
            <a:r>
              <a:rPr lang="it-IT" sz="2400" dirty="0" err="1"/>
              <a:t>Jendreyko</a:t>
            </a:r>
            <a:endParaRPr lang="it-IT" sz="2400" dirty="0"/>
          </a:p>
          <a:p>
            <a:pPr>
              <a:buNone/>
            </a:pPr>
            <a:r>
              <a:rPr lang="de-DE" sz="2400" dirty="0"/>
              <a:t>DIE FRAU MIT DEN 5 ELEFANTEN, </a:t>
            </a:r>
            <a:r>
              <a:rPr lang="fr-FR" sz="2400" i="1" dirty="0"/>
              <a:t>La femme aux 5 éléphants,</a:t>
            </a:r>
          </a:p>
          <a:p>
            <a:pPr>
              <a:buNone/>
            </a:pPr>
            <a:r>
              <a:rPr lang="it-IT" sz="2400" dirty="0"/>
              <a:t>Svizzera - Germania, 2009, 35mm, col., 93', </a:t>
            </a:r>
            <a:r>
              <a:rPr lang="it-IT" sz="2400" dirty="0" err="1"/>
              <a:t>v.o.</a:t>
            </a:r>
            <a:r>
              <a:rPr lang="it-IT" sz="2400" dirty="0"/>
              <a:t> tedesca, russa</a:t>
            </a:r>
          </a:p>
          <a:p>
            <a:pPr>
              <a:buNone/>
            </a:pPr>
            <a:r>
              <a:rPr lang="fr-FR" sz="2400" dirty="0"/>
              <a:t>Svetlana </a:t>
            </a:r>
            <a:r>
              <a:rPr lang="fr-FR" sz="2400" dirty="0" err="1"/>
              <a:t>Geier</a:t>
            </a:r>
            <a:r>
              <a:rPr lang="fr-FR" sz="2400" dirty="0"/>
              <a:t> est considérée comme la meilleure traductrice du romancier russe </a:t>
            </a:r>
            <a:r>
              <a:rPr lang="fr-FR" sz="2400" dirty="0" err="1"/>
              <a:t>Fedor</a:t>
            </a:r>
            <a:r>
              <a:rPr lang="fr-FR" sz="2400" dirty="0"/>
              <a:t> Dostoïevski en langue allemande.</a:t>
            </a:r>
          </a:p>
          <a:p>
            <a:pPr>
              <a:buNone/>
            </a:pPr>
            <a:r>
              <a:rPr lang="fr-FR" sz="2400" dirty="0"/>
              <a:t>http://www.film-documentaire.fr</a:t>
            </a:r>
            <a:endParaRPr lang="fr-FR" sz="2400" dirty="0"/>
          </a:p>
          <a:p>
            <a:pPr>
              <a:buNone/>
            </a:pPr>
            <a:r>
              <a:rPr lang="fr-FR" sz="2400" dirty="0"/>
              <a:t>Voir bande-annonce</a:t>
            </a:r>
          </a:p>
          <a:p>
            <a:r>
              <a:rPr lang="it-IT" sz="2400" dirty="0"/>
              <a:t>Pier Paolo </a:t>
            </a:r>
            <a:r>
              <a:rPr lang="it-IT" sz="2400" dirty="0" err="1"/>
              <a:t>Giarolo</a:t>
            </a:r>
            <a:r>
              <a:rPr lang="it-IT" sz="2400" dirty="0"/>
              <a:t>, </a:t>
            </a:r>
            <a:r>
              <a:rPr lang="it-IT" sz="2400" i="1" dirty="0"/>
              <a:t>Tradurre, 2008</a:t>
            </a:r>
            <a:r>
              <a:rPr lang="it-IT" sz="2400" dirty="0"/>
              <a:t>. "</a:t>
            </a:r>
            <a:r>
              <a:rPr lang="it-IT" sz="2400" i="1" dirty="0"/>
              <a:t>Tradurre</a:t>
            </a:r>
            <a:r>
              <a:rPr lang="it-IT" sz="2400" dirty="0"/>
              <a:t>": dove si racconta del viaggio delle parole da una lingua all'altra, con il traduttore che porta le valigie e ci fa da guida. La lingua diventa poi uno strumento musicale, il traduttore un fornaio che porta in tavola il pane di tutti i giorni.</a:t>
            </a:r>
            <a:endParaRPr lang="it-IT" sz="2400" dirty="0"/>
          </a:p>
        </p:txBody>
      </p:sp>
    </p:spTree>
    <p:extLst>
      <p:ext uri="{BB962C8B-B14F-4D97-AF65-F5344CB8AC3E}">
        <p14:creationId xmlns:p14="http://schemas.microsoft.com/office/powerpoint/2010/main" val="95923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Films</a:t>
            </a:r>
            <a:endParaRPr lang="it-IT" sz="2800" dirty="0"/>
          </a:p>
        </p:txBody>
      </p:sp>
      <p:sp>
        <p:nvSpPr>
          <p:cNvPr id="3" name="Segnaposto contenuto 2"/>
          <p:cNvSpPr>
            <a:spLocks noGrp="1"/>
          </p:cNvSpPr>
          <p:nvPr>
            <p:ph idx="1"/>
          </p:nvPr>
        </p:nvSpPr>
        <p:spPr/>
        <p:txBody>
          <a:bodyPr>
            <a:normAutofit lnSpcReduction="10000"/>
          </a:bodyPr>
          <a:lstStyle/>
          <a:p>
            <a:r>
              <a:rPr lang="it-IT" sz="2400" dirty="0"/>
              <a:t>Vadim </a:t>
            </a:r>
            <a:r>
              <a:rPr lang="it-IT" sz="2400" dirty="0" err="1"/>
              <a:t>Jendreyko</a:t>
            </a:r>
            <a:endParaRPr lang="it-IT" sz="2400" dirty="0"/>
          </a:p>
          <a:p>
            <a:pPr>
              <a:buNone/>
            </a:pPr>
            <a:r>
              <a:rPr lang="de-DE" sz="2400" dirty="0"/>
              <a:t>DIE FRAU MIT DEN 5 ELEFANTEN, </a:t>
            </a:r>
            <a:r>
              <a:rPr lang="fr-FR" sz="2400" i="1" dirty="0"/>
              <a:t>La femme aux 5 éléphants,</a:t>
            </a:r>
          </a:p>
          <a:p>
            <a:pPr>
              <a:buNone/>
            </a:pPr>
            <a:r>
              <a:rPr lang="it-IT" sz="2400" dirty="0"/>
              <a:t>Svizzera - Germania, 2009, 35mm, col., 93', </a:t>
            </a:r>
            <a:r>
              <a:rPr lang="it-IT" sz="2400" dirty="0" err="1"/>
              <a:t>v.o.</a:t>
            </a:r>
            <a:r>
              <a:rPr lang="it-IT" sz="2400" dirty="0"/>
              <a:t> tedesca, russa</a:t>
            </a:r>
          </a:p>
          <a:p>
            <a:pPr>
              <a:buNone/>
            </a:pPr>
            <a:r>
              <a:rPr lang="fr-FR" sz="2400" dirty="0"/>
              <a:t>Svetlana </a:t>
            </a:r>
            <a:r>
              <a:rPr lang="fr-FR" sz="2400" dirty="0" err="1"/>
              <a:t>Geier</a:t>
            </a:r>
            <a:r>
              <a:rPr lang="fr-FR" sz="2400" dirty="0"/>
              <a:t> est considérée comme la meilleure traductrice du romancier russe </a:t>
            </a:r>
            <a:r>
              <a:rPr lang="fr-FR" sz="2400" dirty="0" err="1"/>
              <a:t>Fedor</a:t>
            </a:r>
            <a:r>
              <a:rPr lang="fr-FR" sz="2400" dirty="0"/>
              <a:t> Dostoïevski en langue allemande.</a:t>
            </a:r>
          </a:p>
          <a:p>
            <a:pPr>
              <a:buNone/>
            </a:pPr>
            <a:r>
              <a:rPr lang="fr-FR" sz="2400" dirty="0"/>
              <a:t>http://www.film-documentaire.fr</a:t>
            </a:r>
            <a:endParaRPr lang="fr-FR" sz="2400" dirty="0"/>
          </a:p>
          <a:p>
            <a:pPr>
              <a:buNone/>
            </a:pPr>
            <a:r>
              <a:rPr lang="fr-FR" sz="2400" dirty="0"/>
              <a:t>Voir bande-annonce</a:t>
            </a:r>
          </a:p>
          <a:p>
            <a:r>
              <a:rPr lang="it-IT" sz="2400" dirty="0"/>
              <a:t>Pier Paolo </a:t>
            </a:r>
            <a:r>
              <a:rPr lang="it-IT" sz="2400" dirty="0" err="1"/>
              <a:t>Giarolo</a:t>
            </a:r>
            <a:r>
              <a:rPr lang="it-IT" sz="2400" dirty="0"/>
              <a:t>, </a:t>
            </a:r>
            <a:r>
              <a:rPr lang="it-IT" sz="2400" i="1" dirty="0"/>
              <a:t>Tradurre, 2008</a:t>
            </a:r>
            <a:r>
              <a:rPr lang="it-IT" sz="2400" dirty="0"/>
              <a:t>. "</a:t>
            </a:r>
            <a:r>
              <a:rPr lang="it-IT" sz="2400" i="1" dirty="0"/>
              <a:t>Tradurre</a:t>
            </a:r>
            <a:r>
              <a:rPr lang="it-IT" sz="2400" dirty="0"/>
              <a:t>": dove si racconta del viaggio delle parole da una lingua all'altra, con il traduttore che porta le valigie e ci fa da guida. La lingua diventa poi uno strumento musicale, il traduttore un fornaio che porta in tavola il pane di tutti i giorni.</a:t>
            </a:r>
            <a:endParaRPr lang="it-IT" sz="2400" dirty="0"/>
          </a:p>
        </p:txBody>
      </p:sp>
    </p:spTree>
    <p:extLst>
      <p:ext uri="{BB962C8B-B14F-4D97-AF65-F5344CB8AC3E}">
        <p14:creationId xmlns:p14="http://schemas.microsoft.com/office/powerpoint/2010/main" val="10724438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err="1"/>
              <a:t>Traduire</a:t>
            </a:r>
            <a:r>
              <a:rPr lang="it-IT" sz="3200" i="1" dirty="0"/>
              <a:t> </a:t>
            </a:r>
            <a:r>
              <a:rPr lang="it-IT" sz="3200" dirty="0" err="1"/>
              <a:t>Nurith</a:t>
            </a:r>
            <a:r>
              <a:rPr lang="it-IT" sz="3200" dirty="0"/>
              <a:t> Aviv</a:t>
            </a:r>
            <a:endParaRPr lang="it-IT" sz="3200" dirty="0"/>
          </a:p>
        </p:txBody>
      </p:sp>
      <p:pic>
        <p:nvPicPr>
          <p:cNvPr id="4" name="Segnaposto contenuto 3" descr="19590774_jpg-r_160_240-b_1_D6D6D6-f_jpg-q_x-20101116_112547.jpg"/>
          <p:cNvPicPr>
            <a:picLocks noGrp="1" noChangeAspect="1"/>
          </p:cNvPicPr>
          <p:nvPr>
            <p:ph idx="1"/>
          </p:nvPr>
        </p:nvPicPr>
        <p:blipFill>
          <a:blip r:embed="rId2" cstate="print"/>
          <a:stretch>
            <a:fillRect/>
          </a:stretch>
        </p:blipFill>
        <p:spPr>
          <a:xfrm>
            <a:off x="4367808" y="1558593"/>
            <a:ext cx="3714328" cy="4944699"/>
          </a:xfrm>
        </p:spPr>
      </p:pic>
    </p:spTree>
    <p:extLst>
      <p:ext uri="{BB962C8B-B14F-4D97-AF65-F5344CB8AC3E}">
        <p14:creationId xmlns:p14="http://schemas.microsoft.com/office/powerpoint/2010/main" val="10559827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err="1"/>
              <a:t>Traduire</a:t>
            </a:r>
            <a:r>
              <a:rPr lang="it-IT" sz="3200" i="1" dirty="0"/>
              <a:t> </a:t>
            </a:r>
            <a:r>
              <a:rPr lang="it-IT" sz="3200" dirty="0" err="1"/>
              <a:t>Nurith</a:t>
            </a:r>
            <a:r>
              <a:rPr lang="it-IT" sz="3200" dirty="0"/>
              <a:t> Aviv 2011</a:t>
            </a:r>
            <a:endParaRPr lang="it-IT" sz="3200" dirty="0"/>
          </a:p>
        </p:txBody>
      </p:sp>
      <p:sp>
        <p:nvSpPr>
          <p:cNvPr id="3" name="Segnaposto contenuto 2"/>
          <p:cNvSpPr>
            <a:spLocks noGrp="1"/>
          </p:cNvSpPr>
          <p:nvPr>
            <p:ph idx="1"/>
          </p:nvPr>
        </p:nvSpPr>
        <p:spPr/>
        <p:txBody>
          <a:bodyPr/>
          <a:lstStyle/>
          <a:p>
            <a:pPr algn="just"/>
            <a:r>
              <a:rPr lang="fr-FR" sz="2400" b="1" dirty="0"/>
              <a:t>Traduire</a:t>
            </a:r>
            <a:r>
              <a:rPr lang="fr-FR" sz="2400" dirty="0"/>
              <a:t> est un film-Babel où des traducteurs de différents pays, s’exprimant chacun dans sa propre langue, parlent de leur expérience de passeurs de la littérature hébraïque écrite à travers les siècles : le Midrash, la poésie hébraïque médiévale, la littérature moderne et contemporaine.</a:t>
            </a:r>
            <a:br>
              <a:rPr lang="fr-FR" sz="2400" dirty="0"/>
            </a:br>
            <a:r>
              <a:rPr lang="fr-FR" sz="2400" dirty="0"/>
              <a:t>Les traducteurs parlent avec passion de la confrontation avec une langue qui les amène parfois à transgresser les règles de la leur.</a:t>
            </a:r>
            <a:endParaRPr lang="it-IT" sz="2400" b="1" dirty="0"/>
          </a:p>
          <a:p>
            <a:endParaRPr lang="it-IT" sz="2400" dirty="0"/>
          </a:p>
          <a:p>
            <a:pPr algn="just"/>
            <a:endParaRPr lang="it-IT" sz="2400" dirty="0"/>
          </a:p>
        </p:txBody>
      </p:sp>
    </p:spTree>
    <p:extLst>
      <p:ext uri="{BB962C8B-B14F-4D97-AF65-F5344CB8AC3E}">
        <p14:creationId xmlns:p14="http://schemas.microsoft.com/office/powerpoint/2010/main" val="1523452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err="1"/>
              <a:t>Traduire</a:t>
            </a:r>
            <a:r>
              <a:rPr lang="it-IT" sz="3200" i="1" dirty="0"/>
              <a:t> </a:t>
            </a:r>
            <a:r>
              <a:rPr lang="it-IT" sz="3200" dirty="0" err="1"/>
              <a:t>Nurith</a:t>
            </a:r>
            <a:r>
              <a:rPr lang="it-IT" sz="3200" dirty="0"/>
              <a:t> Aviv 2011</a:t>
            </a:r>
            <a:endParaRPr lang="it-IT" sz="3200" dirty="0"/>
          </a:p>
        </p:txBody>
      </p:sp>
      <p:sp>
        <p:nvSpPr>
          <p:cNvPr id="3" name="Segnaposto contenuto 2"/>
          <p:cNvSpPr>
            <a:spLocks noGrp="1"/>
          </p:cNvSpPr>
          <p:nvPr>
            <p:ph idx="1"/>
          </p:nvPr>
        </p:nvSpPr>
        <p:spPr/>
        <p:txBody>
          <a:bodyPr/>
          <a:lstStyle/>
          <a:p>
            <a:pPr algn="just"/>
            <a:r>
              <a:rPr lang="fr-FR" sz="2400" b="1" dirty="0"/>
              <a:t>Traduire</a:t>
            </a:r>
            <a:r>
              <a:rPr lang="fr-FR" sz="2400" dirty="0"/>
              <a:t> est un film-Babel où des traducteurs de différents pays, s’exprimant chacun dans sa propre langue, parlent de leur expérience de passeurs de la littérature hébraïque écrite à travers les siècles : le Midrash, la poésie hébraïque médiévale, la littérature moderne et contemporaine.</a:t>
            </a:r>
            <a:br>
              <a:rPr lang="fr-FR" sz="2400" dirty="0"/>
            </a:br>
            <a:r>
              <a:rPr lang="fr-FR" sz="2400" dirty="0"/>
              <a:t>Les traducteurs parlent avec passion de la confrontation avec une langue qui les amène parfois à transgresser les règles de la leur.</a:t>
            </a:r>
            <a:endParaRPr lang="it-IT" sz="2400" b="1" dirty="0"/>
          </a:p>
          <a:p>
            <a:endParaRPr lang="it-IT" sz="2400" dirty="0"/>
          </a:p>
          <a:p>
            <a:pPr algn="just"/>
            <a:endParaRPr lang="it-IT" sz="2400" dirty="0"/>
          </a:p>
        </p:txBody>
      </p:sp>
    </p:spTree>
    <p:extLst>
      <p:ext uri="{BB962C8B-B14F-4D97-AF65-F5344CB8AC3E}">
        <p14:creationId xmlns:p14="http://schemas.microsoft.com/office/powerpoint/2010/main" val="1657455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Conférences sur la question de la visibilité</a:t>
            </a:r>
            <a:br>
              <a:rPr lang="fr-FR" sz="2800" dirty="0"/>
            </a:br>
            <a:endParaRPr lang="it-IT" sz="2800" dirty="0"/>
          </a:p>
        </p:txBody>
      </p:sp>
      <p:sp>
        <p:nvSpPr>
          <p:cNvPr id="3" name="Segnaposto contenuto 2"/>
          <p:cNvSpPr>
            <a:spLocks noGrp="1"/>
          </p:cNvSpPr>
          <p:nvPr>
            <p:ph idx="1"/>
          </p:nvPr>
        </p:nvSpPr>
        <p:spPr/>
        <p:txBody>
          <a:bodyPr/>
          <a:lstStyle/>
          <a:p>
            <a:r>
              <a:rPr lang="fr-FR" sz="2400" dirty="0"/>
              <a:t>Du </a:t>
            </a:r>
            <a:r>
              <a:rPr lang="fr-FR" sz="2400" dirty="0"/>
              <a:t>10 avril 2008 au 12 avril 2008, INALCO </a:t>
            </a:r>
            <a:r>
              <a:rPr lang="it-IT" sz="2400" dirty="0"/>
              <a:t>–</a:t>
            </a:r>
            <a:r>
              <a:rPr lang="fr-FR" sz="2400" dirty="0"/>
              <a:t> </a:t>
            </a:r>
            <a:r>
              <a:rPr lang="fr-FR" sz="2400" dirty="0"/>
              <a:t>PARIS</a:t>
            </a:r>
            <a:br>
              <a:rPr lang="fr-FR" sz="2400" dirty="0"/>
            </a:br>
            <a:r>
              <a:rPr lang="fr-FR" sz="2400" dirty="0"/>
              <a:t>Colloque International </a:t>
            </a:r>
            <a:r>
              <a:rPr lang="fr-FR" sz="2400" dirty="0"/>
              <a:t>Co-organisé par Magdalena </a:t>
            </a:r>
            <a:r>
              <a:rPr lang="fr-FR" sz="2400" dirty="0" err="1"/>
              <a:t>Nowotna</a:t>
            </a:r>
            <a:r>
              <a:rPr lang="fr-FR" sz="2400" dirty="0"/>
              <a:t> et Amir </a:t>
            </a:r>
            <a:r>
              <a:rPr lang="fr-FR" sz="2400" dirty="0" err="1"/>
              <a:t>Moghani</a:t>
            </a:r>
            <a:endParaRPr lang="fr-FR" sz="2400" dirty="0"/>
          </a:p>
          <a:p>
            <a:r>
              <a:rPr lang="fr-FR" sz="2400" b="1" dirty="0"/>
              <a:t>Les traces du </a:t>
            </a:r>
            <a:r>
              <a:rPr lang="fr-FR" sz="2400" b="1" dirty="0"/>
              <a:t>traducteur</a:t>
            </a:r>
          </a:p>
          <a:p>
            <a:r>
              <a:rPr lang="fr-FR" sz="2400" dirty="0"/>
              <a:t>Le traducteur brille-t-il par son absence </a:t>
            </a:r>
            <a:r>
              <a:rPr lang="fr-FR" sz="2400" dirty="0"/>
              <a:t>? Jean</a:t>
            </a:r>
            <a:r>
              <a:rPr lang="fr-FR" sz="2400" dirty="0"/>
              <a:t>-René </a:t>
            </a:r>
            <a:r>
              <a:rPr lang="fr-FR" sz="2400" dirty="0" err="1"/>
              <a:t>Ladmiral</a:t>
            </a:r>
            <a:endParaRPr lang="fr-FR" sz="2400" dirty="0"/>
          </a:p>
          <a:p>
            <a:r>
              <a:rPr lang="fr-FR" sz="2400" dirty="0"/>
              <a:t>Traces du</a:t>
            </a:r>
            <a:r>
              <a:rPr lang="fr-FR" sz="2400" b="1" dirty="0"/>
              <a:t> désir </a:t>
            </a:r>
            <a:r>
              <a:rPr lang="fr-FR" sz="2400" dirty="0"/>
              <a:t>du </a:t>
            </a:r>
            <a:r>
              <a:rPr lang="fr-FR" sz="2400" dirty="0"/>
              <a:t>traducteur </a:t>
            </a:r>
            <a:r>
              <a:rPr lang="fr-FR" sz="2400" dirty="0" err="1"/>
              <a:t>Inês</a:t>
            </a:r>
            <a:r>
              <a:rPr lang="fr-FR" sz="2400" dirty="0"/>
              <a:t> </a:t>
            </a:r>
            <a:r>
              <a:rPr lang="fr-FR" sz="2400" dirty="0" err="1"/>
              <a:t>Oseki-</a:t>
            </a:r>
            <a:r>
              <a:rPr lang="fr-FR" sz="2400" dirty="0" err="1"/>
              <a:t>Dépré</a:t>
            </a:r>
            <a:endParaRPr lang="fr-FR" sz="2400" dirty="0"/>
          </a:p>
          <a:p>
            <a:r>
              <a:rPr lang="fr-FR" sz="2400" dirty="0"/>
              <a:t>Le traducteur </a:t>
            </a:r>
            <a:r>
              <a:rPr lang="fr-FR" sz="2400" dirty="0"/>
              <a:t>fantôme Françoise </a:t>
            </a:r>
            <a:r>
              <a:rPr lang="fr-FR" sz="2400" dirty="0" err="1"/>
              <a:t>Wuilmart</a:t>
            </a:r>
            <a:r>
              <a:rPr lang="fr-FR" sz="2400" dirty="0"/>
              <a:t> </a:t>
            </a:r>
          </a:p>
          <a:p>
            <a:r>
              <a:rPr lang="fr-FR" sz="2400" dirty="0"/>
              <a:t>Le </a:t>
            </a:r>
            <a:r>
              <a:rPr lang="fr-FR" sz="2400" dirty="0"/>
              <a:t>traducteur n'est pas un </a:t>
            </a:r>
            <a:r>
              <a:rPr lang="fr-FR" sz="2400" dirty="0"/>
              <a:t>fantôme </a:t>
            </a:r>
            <a:r>
              <a:rPr lang="de-DE" sz="2400" dirty="0"/>
              <a:t>Marie </a:t>
            </a:r>
            <a:r>
              <a:rPr lang="de-DE" sz="2400" dirty="0" err="1"/>
              <a:t>Vrinat</a:t>
            </a:r>
            <a:r>
              <a:rPr lang="de-DE" sz="2400" dirty="0"/>
              <a:t>-Nikolov</a:t>
            </a:r>
            <a:endParaRPr lang="fr-FR" sz="2400" dirty="0"/>
          </a:p>
          <a:p>
            <a:endParaRPr lang="fr-FR" sz="2400" dirty="0"/>
          </a:p>
          <a:p>
            <a:endParaRPr lang="fr-FR" sz="2400" dirty="0"/>
          </a:p>
          <a:p>
            <a:endParaRPr lang="fr-FR" sz="2400" dirty="0"/>
          </a:p>
          <a:p>
            <a:endParaRPr lang="it-IT" sz="2400" dirty="0"/>
          </a:p>
        </p:txBody>
      </p:sp>
    </p:spTree>
    <p:extLst>
      <p:ext uri="{BB962C8B-B14F-4D97-AF65-F5344CB8AC3E}">
        <p14:creationId xmlns:p14="http://schemas.microsoft.com/office/powerpoint/2010/main" val="3568108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
            </a:r>
            <a:br>
              <a:rPr lang="fr-FR" sz="2800" b="1" dirty="0"/>
            </a:br>
            <a:r>
              <a:rPr lang="fr-FR" sz="3100" dirty="0"/>
              <a:t>Femmes </a:t>
            </a:r>
            <a:r>
              <a:rPr lang="fr-FR" sz="3100" dirty="0"/>
              <a:t>en </a:t>
            </a:r>
            <a:r>
              <a:rPr lang="fr-FR" sz="3100" dirty="0"/>
              <a:t>traduction et les paratextes</a:t>
            </a:r>
            <a:r>
              <a:rPr lang="fr-FR" sz="3100" dirty="0"/>
              <a:t/>
            </a:r>
            <a:br>
              <a:rPr lang="fr-FR" sz="3100" dirty="0"/>
            </a:br>
            <a:endParaRPr lang="it-IT" sz="3100" dirty="0"/>
          </a:p>
        </p:txBody>
      </p:sp>
      <p:sp>
        <p:nvSpPr>
          <p:cNvPr id="3" name="Segnaposto contenuto 2"/>
          <p:cNvSpPr>
            <a:spLocks noGrp="1"/>
          </p:cNvSpPr>
          <p:nvPr>
            <p:ph idx="1"/>
          </p:nvPr>
        </p:nvSpPr>
        <p:spPr/>
        <p:txBody>
          <a:bodyPr/>
          <a:lstStyle/>
          <a:p>
            <a:r>
              <a:rPr lang="fr-FR" sz="2400" b="1" dirty="0"/>
              <a:t>Traduire le genre : femmes en traduction</a:t>
            </a:r>
          </a:p>
          <a:p>
            <a:r>
              <a:rPr lang="it-IT" sz="2400" dirty="0" err="1"/>
              <a:t>Recherche</a:t>
            </a:r>
            <a:r>
              <a:rPr lang="it-IT" sz="2400" dirty="0"/>
              <a:t> de </a:t>
            </a:r>
            <a:r>
              <a:rPr lang="it-IT" sz="2400" dirty="0" err="1"/>
              <a:t>pointe</a:t>
            </a:r>
            <a:r>
              <a:rPr lang="it-IT" sz="2400" dirty="0"/>
              <a:t> </a:t>
            </a:r>
            <a:r>
              <a:rPr lang="it-IT" sz="2400" dirty="0" err="1"/>
              <a:t>au</a:t>
            </a:r>
            <a:r>
              <a:rPr lang="it-IT" sz="2400" dirty="0"/>
              <a:t> Canada</a:t>
            </a:r>
          </a:p>
          <a:p>
            <a:pPr algn="just"/>
            <a:r>
              <a:rPr lang="en-US" sz="2400" dirty="0"/>
              <a:t>Les </a:t>
            </a:r>
            <a:r>
              <a:rPr lang="en-US" sz="2400" dirty="0" err="1"/>
              <a:t>C</a:t>
            </a:r>
            <a:r>
              <a:rPr lang="en-US" sz="2400" dirty="0" err="1"/>
              <a:t>anadiennes</a:t>
            </a:r>
            <a:r>
              <a:rPr lang="en-US" sz="2400" dirty="0"/>
              <a:t> </a:t>
            </a:r>
            <a:r>
              <a:rPr lang="en-US" sz="2400" dirty="0"/>
              <a:t>Sherry Simon et </a:t>
            </a:r>
            <a:r>
              <a:rPr lang="en-US" sz="2400" dirty="0" err="1"/>
              <a:t>Luise</a:t>
            </a:r>
            <a:r>
              <a:rPr lang="en-US" sz="2400" dirty="0"/>
              <a:t> von </a:t>
            </a:r>
            <a:r>
              <a:rPr lang="en-US" sz="2400" dirty="0" err="1"/>
              <a:t>Flotow</a:t>
            </a:r>
            <a:r>
              <a:rPr lang="en-US" sz="2400" dirty="0"/>
              <a:t> (</a:t>
            </a:r>
            <a:r>
              <a:rPr lang="en-US" sz="2400" dirty="0" err="1"/>
              <a:t>respectivement</a:t>
            </a:r>
            <a:r>
              <a:rPr lang="en-US" sz="2400" dirty="0"/>
              <a:t> </a:t>
            </a:r>
            <a:r>
              <a:rPr lang="en-US" sz="2400" i="1" dirty="0"/>
              <a:t>Gender in Translation: Cultural Identity and the Politics of Transmission </a:t>
            </a:r>
            <a:r>
              <a:rPr lang="en-US" sz="2400" dirty="0"/>
              <a:t>et </a:t>
            </a:r>
            <a:r>
              <a:rPr lang="en-US" sz="2400" i="1" dirty="0"/>
              <a:t>Translation and Gender: Translating in the 'Era of </a:t>
            </a:r>
            <a:r>
              <a:rPr lang="en-US" sz="2400" i="1" dirty="0"/>
              <a:t>Feminism</a:t>
            </a:r>
            <a:r>
              <a:rPr lang="en-US" sz="2400" dirty="0"/>
              <a:t>’)</a:t>
            </a:r>
          </a:p>
          <a:p>
            <a:endParaRPr lang="en-US" sz="2400" dirty="0"/>
          </a:p>
          <a:p>
            <a:r>
              <a:rPr lang="en-US" sz="2400" dirty="0"/>
              <a:t>Susanne De </a:t>
            </a:r>
            <a:r>
              <a:rPr lang="en-US" sz="2400" dirty="0" err="1"/>
              <a:t>Lotbinière</a:t>
            </a:r>
            <a:r>
              <a:rPr lang="en-US" sz="2400" dirty="0"/>
              <a:t>-Harwood, </a:t>
            </a:r>
            <a:r>
              <a:rPr lang="en-US" sz="2400" b="1" i="1" dirty="0"/>
              <a:t>Re-belle et </a:t>
            </a:r>
            <a:r>
              <a:rPr lang="en-US" sz="2400" b="1" i="1" dirty="0" err="1"/>
              <a:t>Infidèle</a:t>
            </a:r>
            <a:r>
              <a:rPr lang="en-US" sz="2400" dirty="0"/>
              <a:t>, Montréal, les </a:t>
            </a:r>
            <a:r>
              <a:rPr lang="en-US" sz="2400" dirty="0" err="1"/>
              <a:t>éditions</a:t>
            </a:r>
            <a:r>
              <a:rPr lang="en-US" sz="2400" dirty="0"/>
              <a:t> du </a:t>
            </a:r>
            <a:r>
              <a:rPr lang="en-US" sz="2400" dirty="0" err="1"/>
              <a:t>remue</a:t>
            </a:r>
            <a:r>
              <a:rPr lang="en-US" sz="2400" dirty="0"/>
              <a:t>-ménage, 1991 </a:t>
            </a:r>
            <a:endParaRPr lang="it-IT" sz="2400" dirty="0"/>
          </a:p>
        </p:txBody>
      </p:sp>
    </p:spTree>
    <p:extLst>
      <p:ext uri="{BB962C8B-B14F-4D97-AF65-F5344CB8AC3E}">
        <p14:creationId xmlns:p14="http://schemas.microsoft.com/office/powerpoint/2010/main" val="32485608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Traducteur</a:t>
            </a:r>
            <a:r>
              <a:rPr lang="it-IT" sz="2800" dirty="0"/>
              <a:t> </a:t>
            </a:r>
            <a:r>
              <a:rPr lang="it-IT" sz="2800" dirty="0" err="1"/>
              <a:t>et</a:t>
            </a:r>
            <a:r>
              <a:rPr lang="it-IT" sz="2800" dirty="0"/>
              <a:t> </a:t>
            </a:r>
            <a:r>
              <a:rPr lang="it-IT" sz="2800" dirty="0" err="1"/>
              <a:t>Traductrice</a:t>
            </a:r>
            <a:endParaRPr lang="it-IT" sz="2800" dirty="0"/>
          </a:p>
        </p:txBody>
      </p:sp>
      <p:sp>
        <p:nvSpPr>
          <p:cNvPr id="3" name="Segnaposto contenuto 2"/>
          <p:cNvSpPr>
            <a:spLocks noGrp="1"/>
          </p:cNvSpPr>
          <p:nvPr>
            <p:ph idx="1"/>
          </p:nvPr>
        </p:nvSpPr>
        <p:spPr/>
        <p:txBody>
          <a:bodyPr/>
          <a:lstStyle/>
          <a:p>
            <a:endParaRPr lang="it-IT" sz="2400" b="1" dirty="0"/>
          </a:p>
          <a:p>
            <a:pPr>
              <a:buNone/>
            </a:pPr>
            <a:r>
              <a:rPr lang="it-IT" sz="2400" b="1" dirty="0" err="1"/>
              <a:t>Portraits</a:t>
            </a:r>
            <a:r>
              <a:rPr lang="it-IT" sz="2400" b="1" dirty="0"/>
              <a:t> de </a:t>
            </a:r>
            <a:r>
              <a:rPr lang="it-IT" sz="2400" b="1" dirty="0" err="1"/>
              <a:t>traductrices</a:t>
            </a:r>
            <a:r>
              <a:rPr lang="it-IT" sz="2400" b="1" dirty="0"/>
              <a:t> </a:t>
            </a:r>
          </a:p>
          <a:p>
            <a:pPr>
              <a:buNone/>
            </a:pPr>
            <a:r>
              <a:rPr lang="fr-FR" sz="2400" dirty="0"/>
              <a:t>Jean Delisle. Coédité avec les Presses de l’Université d’Ottawa, 2002 </a:t>
            </a:r>
          </a:p>
          <a:p>
            <a:pPr>
              <a:buNone/>
            </a:pPr>
            <a:r>
              <a:rPr lang="fr-FR" sz="2400" dirty="0"/>
              <a:t>Madame Dacier : </a:t>
            </a:r>
            <a:r>
              <a:rPr lang="fr-FR" sz="2400" dirty="0"/>
              <a:t>Anne Lefebvre Érudite française (Saumur, 1647 - Paris, 1720)</a:t>
            </a:r>
            <a:r>
              <a:rPr lang="fr-FR" sz="2400" dirty="0"/>
              <a:t>. Helléniste</a:t>
            </a:r>
            <a:r>
              <a:rPr lang="fr-FR" sz="2400" dirty="0"/>
              <a:t>. Traductrice d'Homère, admiratrice inconditionnelle de </a:t>
            </a:r>
            <a:r>
              <a:rPr lang="fr-FR" sz="2400" dirty="0"/>
              <a:t>l'Antiquité.  </a:t>
            </a:r>
            <a:endParaRPr lang="it-IT" dirty="0"/>
          </a:p>
        </p:txBody>
      </p:sp>
    </p:spTree>
    <p:extLst>
      <p:ext uri="{BB962C8B-B14F-4D97-AF65-F5344CB8AC3E}">
        <p14:creationId xmlns:p14="http://schemas.microsoft.com/office/powerpoint/2010/main" val="212404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Rappel</a:t>
            </a:r>
            <a:r>
              <a:rPr lang="it-IT" sz="2800" dirty="0"/>
              <a:t> : </a:t>
            </a:r>
            <a:r>
              <a:rPr lang="it-IT" sz="2800" dirty="0" err="1"/>
              <a:t>a</a:t>
            </a:r>
            <a:r>
              <a:rPr lang="it-IT" sz="2800" dirty="0" err="1"/>
              <a:t>u</a:t>
            </a:r>
            <a:r>
              <a:rPr lang="it-IT" sz="2800" dirty="0"/>
              <a:t> </a:t>
            </a:r>
            <a:r>
              <a:rPr lang="it-IT" sz="2800" dirty="0" err="1"/>
              <a:t>cours</a:t>
            </a:r>
            <a:r>
              <a:rPr lang="it-IT" sz="2800" dirty="0"/>
              <a:t> de l’histoire</a:t>
            </a:r>
            <a:endParaRPr lang="it-IT" sz="2800" dirty="0"/>
          </a:p>
        </p:txBody>
      </p:sp>
      <p:sp>
        <p:nvSpPr>
          <p:cNvPr id="3" name="Segnaposto contenuto 2"/>
          <p:cNvSpPr>
            <a:spLocks noGrp="1"/>
          </p:cNvSpPr>
          <p:nvPr>
            <p:ph idx="1"/>
          </p:nvPr>
        </p:nvSpPr>
        <p:spPr/>
        <p:txBody>
          <a:bodyPr/>
          <a:lstStyle/>
          <a:p>
            <a:r>
              <a:rPr lang="it-IT" sz="2400" dirty="0" err="1"/>
              <a:t>Les</a:t>
            </a:r>
            <a:r>
              <a:rPr lang="it-IT" sz="2400" dirty="0"/>
              <a:t> </a:t>
            </a:r>
            <a:r>
              <a:rPr lang="it-IT" sz="2400" dirty="0" err="1"/>
              <a:t>paratextes</a:t>
            </a:r>
            <a:r>
              <a:rPr lang="it-IT" sz="2400" dirty="0"/>
              <a:t> </a:t>
            </a:r>
            <a:r>
              <a:rPr lang="it-IT" sz="2400" dirty="0" err="1"/>
              <a:t>nous</a:t>
            </a:r>
            <a:r>
              <a:rPr lang="it-IT" sz="2400" dirty="0"/>
              <a:t> </a:t>
            </a:r>
            <a:r>
              <a:rPr lang="it-IT" sz="2400" dirty="0" err="1"/>
              <a:t>ont</a:t>
            </a:r>
            <a:r>
              <a:rPr lang="it-IT" sz="2400" dirty="0"/>
              <a:t> </a:t>
            </a:r>
            <a:r>
              <a:rPr lang="it-IT" sz="2400" dirty="0" err="1"/>
              <a:t>permis</a:t>
            </a:r>
            <a:r>
              <a:rPr lang="it-IT" sz="2400" dirty="0"/>
              <a:t> de </a:t>
            </a:r>
            <a:r>
              <a:rPr lang="it-IT" sz="2400" dirty="0" err="1"/>
              <a:t>connaitre</a:t>
            </a:r>
            <a:r>
              <a:rPr lang="it-IT" sz="2400" dirty="0"/>
              <a:t> </a:t>
            </a:r>
            <a:r>
              <a:rPr lang="it-IT" sz="2400" dirty="0" err="1"/>
              <a:t>les</a:t>
            </a:r>
            <a:r>
              <a:rPr lang="it-IT" sz="2400" dirty="0"/>
              <a:t> </a:t>
            </a:r>
            <a:r>
              <a:rPr lang="it-IT" sz="2400" dirty="0" err="1"/>
              <a:t>réflexions</a:t>
            </a:r>
            <a:r>
              <a:rPr lang="it-IT" sz="2400" dirty="0"/>
              <a:t> </a:t>
            </a:r>
            <a:r>
              <a:rPr lang="it-IT" sz="2400" dirty="0" err="1"/>
              <a:t>sur</a:t>
            </a:r>
            <a:r>
              <a:rPr lang="it-IT" sz="2400" dirty="0"/>
              <a:t> la </a:t>
            </a:r>
            <a:r>
              <a:rPr lang="it-IT" sz="2400" dirty="0" err="1"/>
              <a:t>traduction</a:t>
            </a:r>
            <a:r>
              <a:rPr lang="it-IT" sz="2400" dirty="0"/>
              <a:t> tout </a:t>
            </a:r>
            <a:r>
              <a:rPr lang="it-IT" sz="2400" dirty="0" err="1"/>
              <a:t>au</a:t>
            </a:r>
            <a:r>
              <a:rPr lang="it-IT" sz="2400" dirty="0"/>
              <a:t> long de l’histoire</a:t>
            </a:r>
          </a:p>
          <a:p>
            <a:r>
              <a:rPr lang="it-IT" sz="2400" dirty="0"/>
              <a:t>Le </a:t>
            </a:r>
            <a:r>
              <a:rPr lang="it-IT" sz="2400" dirty="0"/>
              <a:t>texte le plus ancien </a:t>
            </a:r>
            <a:r>
              <a:rPr lang="it-IT" sz="2400" dirty="0" err="1"/>
              <a:t>sur</a:t>
            </a:r>
            <a:r>
              <a:rPr lang="it-IT" sz="2400" dirty="0"/>
              <a:t> la </a:t>
            </a:r>
            <a:r>
              <a:rPr lang="it-IT" sz="2400" dirty="0" err="1"/>
              <a:t>traduction</a:t>
            </a:r>
            <a:r>
              <a:rPr lang="it-IT" sz="2400" dirty="0"/>
              <a:t> </a:t>
            </a:r>
            <a:r>
              <a:rPr lang="it-IT" sz="2400" dirty="0" err="1"/>
              <a:t>que</a:t>
            </a:r>
            <a:r>
              <a:rPr lang="it-IT" sz="2400" dirty="0"/>
              <a:t> </a:t>
            </a:r>
            <a:r>
              <a:rPr lang="it-IT" sz="2400" dirty="0" err="1"/>
              <a:t>nous</a:t>
            </a:r>
            <a:r>
              <a:rPr lang="it-IT" sz="2400" dirty="0"/>
              <a:t> </a:t>
            </a:r>
            <a:r>
              <a:rPr lang="it-IT" sz="2400" dirty="0" err="1"/>
              <a:t>connaissons</a:t>
            </a:r>
            <a:r>
              <a:rPr lang="it-IT" sz="2400" dirty="0"/>
              <a:t> est </a:t>
            </a:r>
            <a:r>
              <a:rPr lang="it-IT" sz="2400" dirty="0" err="1"/>
              <a:t>celui</a:t>
            </a:r>
            <a:r>
              <a:rPr lang="it-IT" sz="2400" dirty="0"/>
              <a:t> de </a:t>
            </a:r>
            <a:r>
              <a:rPr lang="it-IT" sz="2400" dirty="0" err="1"/>
              <a:t>Ciceron</a:t>
            </a:r>
            <a:r>
              <a:rPr lang="it-IT" sz="2400" dirty="0"/>
              <a:t> (46 </a:t>
            </a:r>
            <a:r>
              <a:rPr lang="it-IT" sz="2400" dirty="0" err="1"/>
              <a:t>av</a:t>
            </a:r>
            <a:r>
              <a:rPr lang="it-IT" sz="2400" dirty="0"/>
              <a:t>. C.):  </a:t>
            </a:r>
            <a:r>
              <a:rPr lang="it-IT" sz="2400" i="1" dirty="0"/>
              <a:t>De </a:t>
            </a:r>
            <a:r>
              <a:rPr lang="it-IT" sz="2400" i="1" dirty="0" err="1"/>
              <a:t>optimo</a:t>
            </a:r>
            <a:r>
              <a:rPr lang="it-IT" sz="2400" i="1" dirty="0"/>
              <a:t> genere </a:t>
            </a:r>
            <a:r>
              <a:rPr lang="it-IT" sz="2400" i="1" dirty="0" err="1"/>
              <a:t>oratorum</a:t>
            </a:r>
            <a:r>
              <a:rPr lang="it-IT" sz="2400" i="1" dirty="0"/>
              <a:t>. </a:t>
            </a:r>
          </a:p>
          <a:p>
            <a:pPr marL="0" indent="0" algn="just">
              <a:buNone/>
            </a:pPr>
            <a:r>
              <a:rPr lang="it-IT" sz="2400" dirty="0">
                <a:latin typeface="Wingdings"/>
                <a:ea typeface="Wingdings"/>
                <a:cs typeface="Wingdings"/>
                <a:sym typeface="Wingdings"/>
              </a:rPr>
              <a:t> </a:t>
            </a:r>
            <a:r>
              <a:rPr lang="it-IT" sz="2400" dirty="0">
                <a:sym typeface="Wingdings"/>
              </a:rPr>
              <a:t> </a:t>
            </a:r>
            <a:r>
              <a:rPr lang="it-IT" sz="2400" dirty="0"/>
              <a:t>Un </a:t>
            </a:r>
            <a:r>
              <a:rPr lang="it-IT" sz="2400" dirty="0" err="1"/>
              <a:t>péritexte</a:t>
            </a:r>
            <a:r>
              <a:rPr lang="it-IT" sz="2400" dirty="0"/>
              <a:t> </a:t>
            </a:r>
            <a:r>
              <a:rPr lang="it-IT" sz="2400" dirty="0"/>
              <a:t>: l’</a:t>
            </a:r>
            <a:r>
              <a:rPr lang="it-IT" sz="2400" dirty="0" err="1"/>
              <a:t>introduction</a:t>
            </a:r>
            <a:r>
              <a:rPr lang="it-IT" sz="2400" dirty="0"/>
              <a:t> à </a:t>
            </a:r>
            <a:r>
              <a:rPr lang="it-IT" sz="2400" dirty="0" err="1"/>
              <a:t>ses</a:t>
            </a:r>
            <a:r>
              <a:rPr lang="it-IT" sz="2400" dirty="0"/>
              <a:t> </a:t>
            </a:r>
            <a:r>
              <a:rPr lang="it-IT" sz="2400" dirty="0" err="1"/>
              <a:t>traductions</a:t>
            </a:r>
            <a:r>
              <a:rPr lang="it-IT" sz="2400" dirty="0"/>
              <a:t> </a:t>
            </a:r>
            <a:r>
              <a:rPr lang="it-IT" sz="2400" dirty="0"/>
              <a:t>de   </a:t>
            </a:r>
            <a:r>
              <a:rPr lang="it-IT" sz="2400" dirty="0" err="1"/>
              <a:t>Démosthène</a:t>
            </a:r>
            <a:r>
              <a:rPr lang="it-IT" sz="2400" dirty="0"/>
              <a:t> et d’</a:t>
            </a:r>
            <a:r>
              <a:rPr lang="it-IT" sz="2400" dirty="0" err="1"/>
              <a:t>Eschine</a:t>
            </a:r>
            <a:r>
              <a:rPr lang="it-IT" sz="2400" dirty="0"/>
              <a:t>.</a:t>
            </a:r>
          </a:p>
          <a:p>
            <a:pPr algn="just"/>
            <a:r>
              <a:rPr lang="it-IT" sz="2400" dirty="0"/>
              <a:t>La lettre de Saint </a:t>
            </a:r>
            <a:r>
              <a:rPr lang="it-IT" sz="2400" dirty="0" err="1"/>
              <a:t>Jérôme</a:t>
            </a:r>
            <a:r>
              <a:rPr lang="it-IT" sz="2400" dirty="0"/>
              <a:t> à </a:t>
            </a:r>
            <a:r>
              <a:rPr lang="it-IT" sz="2400" dirty="0" err="1"/>
              <a:t>Pammaque</a:t>
            </a:r>
            <a:r>
              <a:rPr lang="it-IT" sz="2400" dirty="0"/>
              <a:t> </a:t>
            </a:r>
            <a:r>
              <a:rPr lang="it-IT" sz="2400" dirty="0">
                <a:latin typeface="Wingdings"/>
                <a:ea typeface="Wingdings"/>
                <a:cs typeface="Wingdings"/>
                <a:sym typeface="Wingdings"/>
              </a:rPr>
              <a:t></a:t>
            </a:r>
            <a:r>
              <a:rPr lang="it-IT" sz="2400" dirty="0"/>
              <a:t> un </a:t>
            </a:r>
            <a:r>
              <a:rPr lang="fr-FR" sz="2400" dirty="0" err="1"/>
              <a:t>é</a:t>
            </a:r>
            <a:r>
              <a:rPr lang="it-IT" sz="2400" dirty="0" err="1"/>
              <a:t>pitexte</a:t>
            </a:r>
            <a:r>
              <a:rPr lang="it-IT" sz="2400" dirty="0"/>
              <a:t> </a:t>
            </a:r>
            <a:r>
              <a:rPr lang="it-IT" sz="2400" dirty="0" err="1"/>
              <a:t>composé</a:t>
            </a:r>
            <a:r>
              <a:rPr lang="it-IT" sz="2400" dirty="0"/>
              <a:t> </a:t>
            </a:r>
            <a:r>
              <a:rPr lang="it-IT" sz="2400" dirty="0" err="1"/>
              <a:t>entre</a:t>
            </a:r>
            <a:r>
              <a:rPr lang="it-IT" sz="2400" dirty="0"/>
              <a:t> </a:t>
            </a:r>
            <a:r>
              <a:rPr lang="it-IT" sz="2400" dirty="0"/>
              <a:t>302 et 395</a:t>
            </a:r>
            <a:r>
              <a:rPr lang="it-IT" sz="2400" i="1" dirty="0"/>
              <a:t>.</a:t>
            </a:r>
            <a:r>
              <a:rPr lang="it-IT" sz="2400" dirty="0"/>
              <a:t> “</a:t>
            </a:r>
            <a:r>
              <a:rPr lang="it-IT" sz="2400" dirty="0"/>
              <a:t>Liber de </a:t>
            </a:r>
            <a:r>
              <a:rPr lang="it-IT" sz="2400" dirty="0" err="1"/>
              <a:t>optimo</a:t>
            </a:r>
            <a:r>
              <a:rPr lang="it-IT" sz="2400" dirty="0"/>
              <a:t> genere </a:t>
            </a:r>
            <a:r>
              <a:rPr lang="it-IT" sz="2400" dirty="0" err="1"/>
              <a:t>interpretandi</a:t>
            </a:r>
            <a:r>
              <a:rPr lang="it-IT" sz="2400" i="1" dirty="0"/>
              <a:t>”, Epistola 57 a </a:t>
            </a:r>
            <a:r>
              <a:rPr lang="it-IT" sz="2400" i="1" dirty="0" err="1"/>
              <a:t>Pammachio</a:t>
            </a:r>
            <a:r>
              <a:rPr lang="it-IT" sz="2400" i="1" dirty="0"/>
              <a:t> </a:t>
            </a:r>
          </a:p>
          <a:p>
            <a:r>
              <a:rPr lang="fr-FR" sz="2400" dirty="0"/>
              <a:t>Luther, </a:t>
            </a:r>
            <a:r>
              <a:rPr lang="fr-FR" sz="2400" i="1" dirty="0"/>
              <a:t>Epître sur l'art de traduire</a:t>
            </a:r>
            <a:r>
              <a:rPr lang="fr-FR" sz="2400" dirty="0"/>
              <a:t> </a:t>
            </a:r>
            <a:r>
              <a:rPr lang="fr-FR" sz="2400" i="1" dirty="0"/>
              <a:t>et sur l'intercession des </a:t>
            </a:r>
            <a:r>
              <a:rPr lang="fr-FR" sz="2400" i="1" dirty="0"/>
              <a:t>saints</a:t>
            </a:r>
            <a:r>
              <a:rPr lang="fr-FR" sz="2400" dirty="0"/>
              <a:t> </a:t>
            </a:r>
            <a:r>
              <a:rPr lang="fr-FR" sz="2400" dirty="0"/>
              <a:t>1530. </a:t>
            </a:r>
            <a:r>
              <a:rPr lang="it-IT" sz="2400" dirty="0">
                <a:latin typeface="Wingdings"/>
                <a:ea typeface="Wingdings"/>
                <a:cs typeface="Wingdings"/>
                <a:sym typeface="Wingdings"/>
              </a:rPr>
              <a:t></a:t>
            </a:r>
            <a:r>
              <a:rPr lang="it-IT" sz="2400" dirty="0"/>
              <a:t> un </a:t>
            </a:r>
            <a:r>
              <a:rPr lang="fr-FR" sz="2400" dirty="0" err="1"/>
              <a:t>é</a:t>
            </a:r>
            <a:r>
              <a:rPr lang="it-IT" sz="2400" dirty="0" err="1"/>
              <a:t>pitexte</a:t>
            </a:r>
            <a:r>
              <a:rPr lang="it-IT" sz="2400" dirty="0"/>
              <a:t> </a:t>
            </a:r>
          </a:p>
        </p:txBody>
      </p:sp>
    </p:spTree>
    <p:extLst>
      <p:ext uri="{BB962C8B-B14F-4D97-AF65-F5344CB8AC3E}">
        <p14:creationId xmlns:p14="http://schemas.microsoft.com/office/powerpoint/2010/main" val="75242864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Madame </a:t>
            </a:r>
            <a:r>
              <a:rPr lang="it-IT" sz="2800" dirty="0" err="1"/>
              <a:t>Dacier</a:t>
            </a:r>
            <a:endParaRPr lang="it-IT" sz="2800" dirty="0"/>
          </a:p>
        </p:txBody>
      </p:sp>
      <p:pic>
        <p:nvPicPr>
          <p:cNvPr id="4" name="Segnaposto contenuto 3" descr="dacier10.jpg"/>
          <p:cNvPicPr>
            <a:picLocks noGrp="1" noChangeAspect="1"/>
          </p:cNvPicPr>
          <p:nvPr>
            <p:ph idx="1"/>
          </p:nvPr>
        </p:nvPicPr>
        <p:blipFill>
          <a:blip r:embed="rId2" cstate="print">
            <a:extLst>
              <a:ext uri="{28A0092B-C50C-407E-A947-70E740481C1C}">
                <a14:useLocalDpi xmlns:a14="http://schemas.microsoft.com/office/drawing/2010/main" val="0"/>
              </a:ext>
            </a:extLst>
          </a:blip>
          <a:srcRect l="-110912" r="-110912"/>
          <a:stretch>
            <a:fillRect/>
          </a:stretch>
        </p:blipFill>
        <p:spPr/>
      </p:pic>
    </p:spTree>
    <p:extLst>
      <p:ext uri="{BB962C8B-B14F-4D97-AF65-F5344CB8AC3E}">
        <p14:creationId xmlns:p14="http://schemas.microsoft.com/office/powerpoint/2010/main" val="26178098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traductrices</a:t>
            </a:r>
            <a:r>
              <a:rPr lang="it-IT" sz="2800" dirty="0"/>
              <a:t> et </a:t>
            </a:r>
            <a:r>
              <a:rPr lang="it-IT" sz="2800" dirty="0" err="1"/>
              <a:t>traducteurs</a:t>
            </a:r>
            <a:r>
              <a:rPr lang="it-IT" sz="2800" dirty="0"/>
              <a:t> ?</a:t>
            </a:r>
            <a:endParaRPr lang="it-IT" sz="2800" dirty="0"/>
          </a:p>
        </p:txBody>
      </p:sp>
      <p:sp>
        <p:nvSpPr>
          <p:cNvPr id="3" name="Segnaposto contenuto 2"/>
          <p:cNvSpPr>
            <a:spLocks noGrp="1"/>
          </p:cNvSpPr>
          <p:nvPr>
            <p:ph idx="1"/>
          </p:nvPr>
        </p:nvSpPr>
        <p:spPr/>
        <p:txBody>
          <a:bodyPr/>
          <a:lstStyle/>
          <a:p>
            <a:endParaRPr lang="it-IT" sz="2400" i="1" dirty="0"/>
          </a:p>
          <a:p>
            <a:r>
              <a:rPr lang="fr-FR" sz="2400" dirty="0"/>
              <a:t>Premièrement </a:t>
            </a:r>
            <a:r>
              <a:rPr lang="fr-FR" sz="2400" dirty="0"/>
              <a:t>pour rendre visible les sujets </a:t>
            </a:r>
            <a:r>
              <a:rPr lang="fr-FR" sz="2400" dirty="0"/>
              <a:t>protagonistes du travail de traduction </a:t>
            </a:r>
          </a:p>
          <a:p>
            <a:r>
              <a:rPr lang="fr-FR" sz="2400" dirty="0"/>
              <a:t>«</a:t>
            </a:r>
            <a:r>
              <a:rPr lang="fr-FR" sz="2400" dirty="0"/>
              <a:t> les grands oubliés du discours sur la traduction » </a:t>
            </a:r>
            <a:r>
              <a:rPr lang="fr-FR" sz="2400" dirty="0"/>
              <a:t>Jean </a:t>
            </a:r>
            <a:r>
              <a:rPr lang="fr-FR" sz="2400" dirty="0"/>
              <a:t>Delisle  </a:t>
            </a:r>
            <a:r>
              <a:rPr lang="fr-FR" sz="2400" dirty="0"/>
              <a:t>2014, </a:t>
            </a:r>
            <a:r>
              <a:rPr lang="fr-FR" sz="2400" dirty="0"/>
              <a:t>p. 41 </a:t>
            </a:r>
          </a:p>
          <a:p>
            <a:r>
              <a:rPr lang="fr-FR" sz="2000" dirty="0"/>
              <a:t>« Dimension culturelle de certaines fonctions de la traduction » http://</a:t>
            </a:r>
            <a:r>
              <a:rPr lang="fr-FR" sz="2000" dirty="0" err="1"/>
              <a:t>www.academia.edu</a:t>
            </a:r>
            <a:r>
              <a:rPr lang="fr-FR" sz="2000" dirty="0"/>
              <a:t>/8021716/</a:t>
            </a:r>
            <a:r>
              <a:rPr lang="fr-FR" sz="2000" dirty="0" err="1"/>
              <a:t>Dimension_culturelle_de_certaines_fonctions_de_la_traduction</a:t>
            </a:r>
            <a:endParaRPr lang="fr-FR" sz="2000" dirty="0"/>
          </a:p>
          <a:p>
            <a:endParaRPr lang="it-IT" sz="2400" i="1" dirty="0"/>
          </a:p>
          <a:p>
            <a:pPr marL="0" indent="0">
              <a:buNone/>
            </a:pPr>
            <a:endParaRPr lang="it-IT" sz="2400" i="1" dirty="0"/>
          </a:p>
        </p:txBody>
      </p:sp>
    </p:spTree>
    <p:extLst>
      <p:ext uri="{BB962C8B-B14F-4D97-AF65-F5344CB8AC3E}">
        <p14:creationId xmlns:p14="http://schemas.microsoft.com/office/powerpoint/2010/main" val="11073055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traductrices</a:t>
            </a:r>
            <a:r>
              <a:rPr lang="it-IT" sz="2800" dirty="0"/>
              <a:t> (et </a:t>
            </a:r>
            <a:r>
              <a:rPr lang="it-IT" sz="2800" dirty="0" err="1"/>
              <a:t>traducteurs</a:t>
            </a:r>
            <a:r>
              <a:rPr lang="it-IT" sz="2800" dirty="0"/>
              <a:t>) ?</a:t>
            </a:r>
            <a:endParaRPr lang="it-IT" sz="2800" dirty="0"/>
          </a:p>
        </p:txBody>
      </p:sp>
      <p:sp>
        <p:nvSpPr>
          <p:cNvPr id="3" name="Segnaposto contenuto 2"/>
          <p:cNvSpPr>
            <a:spLocks noGrp="1"/>
          </p:cNvSpPr>
          <p:nvPr>
            <p:ph idx="1"/>
          </p:nvPr>
        </p:nvSpPr>
        <p:spPr/>
        <p:txBody>
          <a:bodyPr/>
          <a:lstStyle/>
          <a:p>
            <a:r>
              <a:rPr lang="fr-CA" sz="2400" dirty="0" err="1"/>
              <a:t>Deuxièment</a:t>
            </a:r>
            <a:r>
              <a:rPr lang="fr-CA" sz="2400" dirty="0"/>
              <a:t> parce qu’il existe des recherches autonomes sur  </a:t>
            </a:r>
            <a:r>
              <a:rPr lang="fr-CA" sz="2400" i="1" dirty="0" err="1"/>
              <a:t>Gender</a:t>
            </a:r>
            <a:r>
              <a:rPr lang="fr-CA" sz="2400" i="1" dirty="0"/>
              <a:t> in Translation : </a:t>
            </a:r>
            <a:r>
              <a:rPr lang="fr-CA" sz="2000" dirty="0"/>
              <a:t>Luise </a:t>
            </a:r>
            <a:r>
              <a:rPr lang="fr-CA" sz="2000" dirty="0" err="1"/>
              <a:t>von</a:t>
            </a:r>
            <a:r>
              <a:rPr lang="fr-CA" sz="2000" dirty="0"/>
              <a:t> Flotow in Gambier</a:t>
            </a:r>
            <a:r>
              <a:rPr lang="fr-CA" sz="2000" i="1" dirty="0"/>
              <a:t>, </a:t>
            </a:r>
            <a:r>
              <a:rPr lang="fr-CA" sz="2000" i="1" dirty="0" err="1"/>
              <a:t>Handbook</a:t>
            </a:r>
            <a:r>
              <a:rPr lang="fr-CA" sz="2000" i="1" dirty="0"/>
              <a:t> of Translation,</a:t>
            </a:r>
            <a:r>
              <a:rPr lang="fr-CA" sz="2000" dirty="0"/>
              <a:t> 2010, p. 129-133.</a:t>
            </a:r>
          </a:p>
          <a:p>
            <a:pPr algn="just"/>
            <a:r>
              <a:rPr lang="fr-CA" sz="2000" dirty="0"/>
              <a:t>Luise </a:t>
            </a:r>
            <a:r>
              <a:rPr lang="fr-CA" sz="2000" dirty="0" err="1"/>
              <a:t>von</a:t>
            </a:r>
            <a:r>
              <a:rPr lang="fr-CA" sz="2000" dirty="0"/>
              <a:t> Flotow, </a:t>
            </a:r>
            <a:r>
              <a:rPr lang="fr-CA" sz="2000" i="1" dirty="0" err="1"/>
              <a:t>Gender</a:t>
            </a:r>
            <a:r>
              <a:rPr lang="fr-CA" sz="2000" i="1" dirty="0"/>
              <a:t> and </a:t>
            </a:r>
            <a:r>
              <a:rPr lang="fr-CA" sz="2000" i="1" dirty="0" err="1"/>
              <a:t>Sexuality</a:t>
            </a:r>
            <a:r>
              <a:rPr lang="fr-CA" sz="2000" i="1" dirty="0"/>
              <a:t> </a:t>
            </a:r>
            <a:r>
              <a:rPr lang="fr-CA" sz="2000" dirty="0"/>
              <a:t>in Mona Baker ; Gabriela, Saldanha </a:t>
            </a:r>
            <a:r>
              <a:rPr lang="fr-CA" sz="2000" i="1" dirty="0" err="1"/>
              <a:t>Routledge</a:t>
            </a:r>
            <a:r>
              <a:rPr lang="fr-CA" sz="2000" i="1" dirty="0"/>
              <a:t> </a:t>
            </a:r>
            <a:r>
              <a:rPr lang="fr-CA" sz="2000" i="1" dirty="0" err="1"/>
              <a:t>Encyclopedia</a:t>
            </a:r>
            <a:r>
              <a:rPr lang="fr-CA" sz="2000" i="1" dirty="0"/>
              <a:t> of Translation </a:t>
            </a:r>
            <a:r>
              <a:rPr lang="fr-CA" sz="2000" i="1" dirty="0" err="1"/>
              <a:t>Studies</a:t>
            </a:r>
            <a:r>
              <a:rPr lang="fr-CA" sz="2000" i="1" dirty="0"/>
              <a:t>.</a:t>
            </a:r>
            <a:r>
              <a:rPr lang="fr-CA" sz="2000" dirty="0"/>
              <a:t> London/New York : </a:t>
            </a:r>
            <a:r>
              <a:rPr lang="fr-CA" sz="2000" dirty="0" err="1"/>
              <a:t>Routledge</a:t>
            </a:r>
            <a:r>
              <a:rPr lang="fr-CA" sz="2000" dirty="0"/>
              <a:t>, 2</a:t>
            </a:r>
            <a:r>
              <a:rPr lang="fr-CA" sz="2000" baseline="30000" dirty="0"/>
              <a:t>nd</a:t>
            </a:r>
            <a:r>
              <a:rPr lang="fr-CA" sz="2000" dirty="0"/>
              <a:t> </a:t>
            </a:r>
            <a:r>
              <a:rPr lang="fr-CA" sz="2000" dirty="0" err="1"/>
              <a:t>edition</a:t>
            </a:r>
            <a:r>
              <a:rPr lang="fr-CA" sz="2000" dirty="0"/>
              <a:t>,  2009. p.122 -126.  (1° 1998, </a:t>
            </a:r>
            <a:r>
              <a:rPr lang="fr-CA" sz="2000" i="1" dirty="0" err="1"/>
              <a:t>Gender</a:t>
            </a:r>
            <a:r>
              <a:rPr lang="fr-CA" sz="2000" i="1" dirty="0"/>
              <a:t> </a:t>
            </a:r>
            <a:r>
              <a:rPr lang="fr-CA" sz="2000" i="1" dirty="0" err="1"/>
              <a:t>metaphorics</a:t>
            </a:r>
            <a:r>
              <a:rPr lang="fr-CA" sz="2000" i="1" dirty="0"/>
              <a:t> in translation) </a:t>
            </a:r>
          </a:p>
          <a:p>
            <a:r>
              <a:rPr lang="fr-CA" sz="2400" i="1" dirty="0"/>
              <a:t> </a:t>
            </a:r>
            <a:r>
              <a:rPr lang="fr-CA" sz="2400" dirty="0"/>
              <a:t>qui soulignent l‘engagement des </a:t>
            </a:r>
            <a:r>
              <a:rPr lang="fr-CA" sz="2400" dirty="0"/>
              <a:t>traductrices féministes de se </a:t>
            </a:r>
            <a:r>
              <a:rPr lang="fr-CA" sz="2400" dirty="0"/>
              <a:t>montrer</a:t>
            </a:r>
          </a:p>
          <a:p>
            <a:r>
              <a:rPr lang="fr-CA" sz="2000" dirty="0"/>
              <a:t>Delisle Jean, “Traducteurs médiévaux, traductrices féministes: une même éthique de la traduction?”,</a:t>
            </a:r>
            <a:r>
              <a:rPr lang="fr-CA" sz="2000" i="1" dirty="0"/>
              <a:t> TTR</a:t>
            </a:r>
            <a:r>
              <a:rPr lang="fr-CA" sz="2000" dirty="0"/>
              <a:t>, Vol. VI, n°1, 1993, p. 203-230.</a:t>
            </a:r>
          </a:p>
          <a:p>
            <a:endParaRPr lang="it-IT" sz="2400" i="1" dirty="0"/>
          </a:p>
          <a:p>
            <a:endParaRPr lang="it-IT" sz="2400" i="1" dirty="0"/>
          </a:p>
          <a:p>
            <a:endParaRPr lang="it-IT" sz="2400" i="1" dirty="0"/>
          </a:p>
          <a:p>
            <a:pPr marL="0" indent="0">
              <a:buNone/>
            </a:pPr>
            <a:endParaRPr lang="it-IT" sz="2400" i="1" dirty="0"/>
          </a:p>
        </p:txBody>
      </p:sp>
    </p:spTree>
    <p:extLst>
      <p:ext uri="{BB962C8B-B14F-4D97-AF65-F5344CB8AC3E}">
        <p14:creationId xmlns:p14="http://schemas.microsoft.com/office/powerpoint/2010/main" val="10593147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400" dirty="0"/>
              <a:t/>
            </a:r>
            <a:br>
              <a:rPr lang="fr-FR" sz="2400" dirty="0"/>
            </a:br>
            <a:r>
              <a:rPr lang="fr-FR" sz="2400" dirty="0"/>
              <a:t>Jean </a:t>
            </a:r>
            <a:r>
              <a:rPr lang="fr-FR" sz="2400" dirty="0"/>
              <a:t>Delisle, “Traducteurs médiévaux, traductrices féministes: une même éthique de la traduction”, </a:t>
            </a:r>
            <a:r>
              <a:rPr lang="fr-FR" sz="2400" i="1" dirty="0"/>
              <a:t>TTR 1993, vol. VI, n°1, p.203-230. </a:t>
            </a:r>
            <a:br>
              <a:rPr lang="fr-FR" sz="2400" i="1" dirty="0"/>
            </a:br>
            <a:endParaRPr lang="it-IT" sz="2400" dirty="0"/>
          </a:p>
        </p:txBody>
      </p:sp>
      <p:sp>
        <p:nvSpPr>
          <p:cNvPr id="3" name="Segnaposto contenuto 2"/>
          <p:cNvSpPr>
            <a:spLocks noGrp="1"/>
          </p:cNvSpPr>
          <p:nvPr>
            <p:ph idx="1"/>
          </p:nvPr>
        </p:nvSpPr>
        <p:spPr/>
        <p:txBody>
          <a:bodyPr>
            <a:normAutofit/>
          </a:bodyPr>
          <a:lstStyle/>
          <a:p>
            <a:pPr algn="just"/>
            <a:r>
              <a:rPr lang="it-IT" sz="2400" dirty="0"/>
              <a:t>Un </a:t>
            </a:r>
            <a:r>
              <a:rPr lang="it-IT" sz="2400" dirty="0" err="1"/>
              <a:t>parallèle</a:t>
            </a:r>
            <a:r>
              <a:rPr lang="it-IT" sz="2400" dirty="0"/>
              <a:t> </a:t>
            </a:r>
            <a:r>
              <a:rPr lang="it-IT" sz="2400" dirty="0" err="1"/>
              <a:t>entre</a:t>
            </a:r>
            <a:r>
              <a:rPr lang="it-IT" sz="2400" dirty="0"/>
              <a:t> </a:t>
            </a:r>
            <a:r>
              <a:rPr lang="it-IT" sz="2400" dirty="0" err="1"/>
              <a:t>les</a:t>
            </a:r>
            <a:r>
              <a:rPr lang="it-IT" sz="2400" dirty="0"/>
              <a:t> </a:t>
            </a:r>
            <a:r>
              <a:rPr lang="it-IT" sz="2400" dirty="0" err="1"/>
              <a:t>traducteurs</a:t>
            </a:r>
            <a:r>
              <a:rPr lang="it-IT" sz="2400" dirty="0"/>
              <a:t> </a:t>
            </a:r>
            <a:r>
              <a:rPr lang="it-IT" sz="2400" dirty="0" err="1"/>
              <a:t>du</a:t>
            </a:r>
            <a:r>
              <a:rPr lang="it-IT" sz="2400" dirty="0"/>
              <a:t> </a:t>
            </a:r>
            <a:r>
              <a:rPr lang="it-IT" sz="2400" dirty="0" err="1"/>
              <a:t>Moyen</a:t>
            </a:r>
            <a:r>
              <a:rPr lang="it-IT" sz="2400" dirty="0"/>
              <a:t> Age et </a:t>
            </a:r>
            <a:r>
              <a:rPr lang="it-IT" sz="2400" dirty="0" err="1"/>
              <a:t>les</a:t>
            </a:r>
            <a:r>
              <a:rPr lang="it-IT" sz="2400" dirty="0"/>
              <a:t> </a:t>
            </a:r>
            <a:r>
              <a:rPr lang="it-IT" sz="2400" dirty="0" err="1"/>
              <a:t>traductrices</a:t>
            </a:r>
            <a:r>
              <a:rPr lang="it-IT" sz="2400" dirty="0"/>
              <a:t> </a:t>
            </a:r>
            <a:r>
              <a:rPr lang="it-IT" sz="2400" dirty="0" err="1"/>
              <a:t>féministes</a:t>
            </a:r>
            <a:r>
              <a:rPr lang="it-IT" sz="2400" dirty="0"/>
              <a:t> </a:t>
            </a:r>
            <a:r>
              <a:rPr lang="it-IT" sz="2400" dirty="0" err="1"/>
              <a:t>canadiennes</a:t>
            </a:r>
            <a:endParaRPr lang="it-IT" sz="2400" dirty="0"/>
          </a:p>
          <a:p>
            <a:r>
              <a:rPr lang="it-IT" sz="2400" dirty="0" err="1"/>
              <a:t>Ils</a:t>
            </a:r>
            <a:r>
              <a:rPr lang="it-IT" sz="2400" dirty="0"/>
              <a:t> et </a:t>
            </a:r>
            <a:r>
              <a:rPr lang="it-IT" sz="2400" dirty="0" err="1"/>
              <a:t>elles</a:t>
            </a:r>
            <a:r>
              <a:rPr lang="it-IT" sz="2400" dirty="0"/>
              <a:t> </a:t>
            </a:r>
            <a:r>
              <a:rPr lang="it-IT" sz="2400" b="1" dirty="0"/>
              <a:t>font sentir </a:t>
            </a:r>
            <a:r>
              <a:rPr lang="it-IT" sz="2400" dirty="0" err="1"/>
              <a:t>leur</a:t>
            </a:r>
            <a:r>
              <a:rPr lang="it-IT" sz="2400" dirty="0"/>
              <a:t> </a:t>
            </a:r>
            <a:r>
              <a:rPr lang="it-IT" sz="2400" b="1" dirty="0" err="1"/>
              <a:t>présence</a:t>
            </a:r>
            <a:r>
              <a:rPr lang="it-IT" sz="2400" dirty="0"/>
              <a:t> </a:t>
            </a:r>
            <a:r>
              <a:rPr lang="it-IT" sz="2400" dirty="0" err="1"/>
              <a:t>dans</a:t>
            </a:r>
            <a:r>
              <a:rPr lang="it-IT" sz="2400" dirty="0"/>
              <a:t> </a:t>
            </a:r>
            <a:r>
              <a:rPr lang="it-IT" sz="2400" dirty="0" err="1"/>
              <a:t>leurs</a:t>
            </a:r>
            <a:r>
              <a:rPr lang="it-IT" sz="2400" dirty="0"/>
              <a:t> </a:t>
            </a:r>
            <a:r>
              <a:rPr lang="it-IT" sz="2400" dirty="0" err="1"/>
              <a:t>traductions</a:t>
            </a:r>
            <a:r>
              <a:rPr lang="it-IT" sz="2400" dirty="0"/>
              <a:t> en </a:t>
            </a:r>
            <a:r>
              <a:rPr lang="it-IT" sz="2400" dirty="0" err="1"/>
              <a:t>les</a:t>
            </a:r>
            <a:r>
              <a:rPr lang="it-IT" sz="2400" dirty="0"/>
              <a:t> </a:t>
            </a:r>
            <a:r>
              <a:rPr lang="it-IT" sz="2400" dirty="0" err="1"/>
              <a:t>assortissant</a:t>
            </a:r>
            <a:r>
              <a:rPr lang="it-IT" sz="2400" dirty="0"/>
              <a:t> de </a:t>
            </a:r>
            <a:r>
              <a:rPr lang="it-IT" sz="2400" b="1" dirty="0" err="1"/>
              <a:t>préfaces</a:t>
            </a:r>
            <a:r>
              <a:rPr lang="it-IT" sz="2400" b="1" dirty="0"/>
              <a:t> et de notes</a:t>
            </a:r>
            <a:r>
              <a:rPr lang="it-IT" sz="2400" dirty="0"/>
              <a:t>. P. 220</a:t>
            </a:r>
          </a:p>
          <a:p>
            <a:r>
              <a:rPr lang="it-IT" sz="2400" dirty="0"/>
              <a:t>Le </a:t>
            </a:r>
            <a:r>
              <a:rPr lang="it-IT" sz="2400" dirty="0" err="1"/>
              <a:t>rôle</a:t>
            </a:r>
            <a:r>
              <a:rPr lang="it-IT" sz="2400" dirty="0"/>
              <a:t> </a:t>
            </a:r>
            <a:r>
              <a:rPr lang="it-IT" sz="2400" dirty="0" err="1"/>
              <a:t>des</a:t>
            </a:r>
            <a:r>
              <a:rPr lang="it-IT" sz="2400" dirty="0"/>
              <a:t> </a:t>
            </a:r>
            <a:r>
              <a:rPr lang="it-IT" sz="2400" dirty="0" err="1"/>
              <a:t>préfaces</a:t>
            </a:r>
            <a:endParaRPr lang="it-IT" sz="2400" dirty="0"/>
          </a:p>
          <a:p>
            <a:pPr algn="just"/>
            <a:r>
              <a:rPr lang="it-IT" sz="2400" dirty="0" err="1"/>
              <a:t>Présence</a:t>
            </a:r>
            <a:r>
              <a:rPr lang="it-IT" sz="2400" dirty="0"/>
              <a:t> </a:t>
            </a:r>
            <a:r>
              <a:rPr lang="it-IT" sz="2400" dirty="0" err="1"/>
              <a:t>visuelle</a:t>
            </a:r>
            <a:r>
              <a:rPr lang="it-IT" sz="2400" dirty="0"/>
              <a:t> : </a:t>
            </a:r>
            <a:r>
              <a:rPr lang="it-IT" sz="2400" dirty="0" err="1"/>
              <a:t>Les</a:t>
            </a:r>
            <a:r>
              <a:rPr lang="it-IT" sz="2400" dirty="0"/>
              <a:t> </a:t>
            </a:r>
            <a:r>
              <a:rPr lang="it-IT" sz="2400" dirty="0" err="1"/>
              <a:t>traducteurs</a:t>
            </a:r>
            <a:r>
              <a:rPr lang="it-IT" sz="2400" dirty="0"/>
              <a:t> </a:t>
            </a:r>
            <a:r>
              <a:rPr lang="it-IT" sz="2400" dirty="0" err="1"/>
              <a:t>médievaux</a:t>
            </a:r>
            <a:r>
              <a:rPr lang="it-IT" sz="2400" dirty="0"/>
              <a:t> </a:t>
            </a:r>
            <a:r>
              <a:rPr lang="it-IT" sz="2400" dirty="0" err="1"/>
              <a:t>représentés</a:t>
            </a:r>
            <a:r>
              <a:rPr lang="it-IT" sz="2400" dirty="0"/>
              <a:t> </a:t>
            </a:r>
            <a:r>
              <a:rPr lang="it-IT" sz="2400" dirty="0" err="1"/>
              <a:t>dans</a:t>
            </a:r>
            <a:r>
              <a:rPr lang="it-IT" sz="2400" dirty="0"/>
              <a:t> </a:t>
            </a:r>
            <a:r>
              <a:rPr lang="it-IT" sz="2400" dirty="0" err="1"/>
              <a:t>des</a:t>
            </a:r>
            <a:r>
              <a:rPr lang="it-IT" sz="2400" dirty="0"/>
              <a:t> </a:t>
            </a:r>
            <a:r>
              <a:rPr lang="it-IT" sz="2400" dirty="0" err="1"/>
              <a:t>miniatures</a:t>
            </a:r>
            <a:r>
              <a:rPr lang="it-IT" sz="2400" dirty="0"/>
              <a:t> </a:t>
            </a:r>
            <a:r>
              <a:rPr lang="it-IT" sz="2400" dirty="0" err="1"/>
              <a:t>agenouillés</a:t>
            </a:r>
            <a:r>
              <a:rPr lang="it-IT" sz="2400" dirty="0"/>
              <a:t> </a:t>
            </a:r>
            <a:r>
              <a:rPr lang="it-IT" sz="2400" dirty="0" err="1"/>
              <a:t>devant</a:t>
            </a:r>
            <a:r>
              <a:rPr lang="it-IT" sz="2400" dirty="0"/>
              <a:t> </a:t>
            </a:r>
            <a:r>
              <a:rPr lang="it-IT" sz="2400" dirty="0" err="1"/>
              <a:t>leur</a:t>
            </a:r>
            <a:r>
              <a:rPr lang="it-IT" sz="2400" dirty="0"/>
              <a:t> </a:t>
            </a:r>
            <a:r>
              <a:rPr lang="it-IT" sz="2400" dirty="0" err="1"/>
              <a:t>mécène</a:t>
            </a:r>
            <a:r>
              <a:rPr lang="it-IT" sz="2400" dirty="0"/>
              <a:t>. </a:t>
            </a:r>
            <a:r>
              <a:rPr lang="it-IT" sz="2400" dirty="0" err="1"/>
              <a:t>Les</a:t>
            </a:r>
            <a:r>
              <a:rPr lang="it-IT" sz="2400" dirty="0"/>
              <a:t> </a:t>
            </a:r>
            <a:r>
              <a:rPr lang="it-IT" sz="2400" dirty="0" err="1"/>
              <a:t>traductrices</a:t>
            </a:r>
            <a:r>
              <a:rPr lang="it-IT" sz="2400" dirty="0"/>
              <a:t> se font </a:t>
            </a:r>
            <a:r>
              <a:rPr lang="it-IT" sz="2400" dirty="0" err="1"/>
              <a:t>photographiées</a:t>
            </a:r>
            <a:r>
              <a:rPr lang="it-IT" sz="2400" dirty="0"/>
              <a:t>  en compagnie de l’</a:t>
            </a:r>
            <a:r>
              <a:rPr lang="it-IT" sz="2400" dirty="0" err="1"/>
              <a:t>auteure</a:t>
            </a:r>
            <a:r>
              <a:rPr lang="it-IT" sz="2400" dirty="0"/>
              <a:t> </a:t>
            </a:r>
            <a:r>
              <a:rPr lang="it-IT" sz="2400" dirty="0" err="1"/>
              <a:t>traduite</a:t>
            </a:r>
            <a:endParaRPr lang="it-IT" sz="2400" dirty="0"/>
          </a:p>
          <a:p>
            <a:r>
              <a:rPr lang="it-IT" sz="2400" dirty="0"/>
              <a:t>La </a:t>
            </a:r>
            <a:r>
              <a:rPr lang="it-IT" sz="2400" dirty="0" err="1"/>
              <a:t>traductrice</a:t>
            </a:r>
            <a:r>
              <a:rPr lang="it-IT" sz="2400" dirty="0"/>
              <a:t> </a:t>
            </a:r>
            <a:r>
              <a:rPr lang="it-IT" sz="2400" dirty="0" err="1"/>
              <a:t>envahit</a:t>
            </a:r>
            <a:r>
              <a:rPr lang="it-IT" sz="2400" dirty="0"/>
              <a:t> le texte de sa </a:t>
            </a:r>
            <a:r>
              <a:rPr lang="it-IT" sz="2400" dirty="0" err="1"/>
              <a:t>présence</a:t>
            </a:r>
            <a:r>
              <a:rPr lang="it-IT" sz="2400" dirty="0"/>
              <a:t>, de sa </a:t>
            </a:r>
            <a:r>
              <a:rPr lang="it-IT" sz="2400" dirty="0" err="1"/>
              <a:t>présence</a:t>
            </a:r>
            <a:r>
              <a:rPr lang="it-IT" sz="2400" dirty="0"/>
              <a:t> </a:t>
            </a:r>
            <a:r>
              <a:rPr lang="it-IT" sz="2400" dirty="0" err="1"/>
              <a:t>féminine</a:t>
            </a:r>
            <a:r>
              <a:rPr lang="it-IT" sz="2400" dirty="0"/>
              <a:t>. … La </a:t>
            </a:r>
            <a:r>
              <a:rPr lang="it-IT" sz="2400" dirty="0" err="1"/>
              <a:t>tradutrice</a:t>
            </a:r>
            <a:r>
              <a:rPr lang="it-IT" sz="2400" dirty="0"/>
              <a:t> </a:t>
            </a:r>
            <a:r>
              <a:rPr lang="it-IT" sz="2400" dirty="0" err="1"/>
              <a:t>fait</a:t>
            </a:r>
            <a:r>
              <a:rPr lang="it-IT" sz="2400" dirty="0"/>
              <a:t> tout pour </a:t>
            </a:r>
            <a:r>
              <a:rPr lang="it-IT" sz="2400" dirty="0" err="1"/>
              <a:t>que</a:t>
            </a:r>
            <a:r>
              <a:rPr lang="it-IT" sz="2400" dirty="0"/>
              <a:t> le </a:t>
            </a:r>
            <a:r>
              <a:rPr lang="it-IT" sz="2400" dirty="0" err="1"/>
              <a:t>lecteur</a:t>
            </a:r>
            <a:r>
              <a:rPr lang="it-IT" sz="2400" dirty="0"/>
              <a:t> n’</a:t>
            </a:r>
            <a:r>
              <a:rPr lang="it-IT" sz="2400" dirty="0" err="1"/>
              <a:t>oublie</a:t>
            </a:r>
            <a:r>
              <a:rPr lang="it-IT" sz="2400" dirty="0"/>
              <a:t> </a:t>
            </a:r>
            <a:r>
              <a:rPr lang="it-IT" sz="2400" dirty="0" err="1"/>
              <a:t>pas</a:t>
            </a:r>
            <a:r>
              <a:rPr lang="it-IT" sz="2400" dirty="0"/>
              <a:t> </a:t>
            </a:r>
            <a:r>
              <a:rPr lang="it-IT" sz="2400" dirty="0" err="1"/>
              <a:t>qu’il</a:t>
            </a:r>
            <a:r>
              <a:rPr lang="it-IT" sz="2400" dirty="0"/>
              <a:t> </a:t>
            </a:r>
            <a:r>
              <a:rPr lang="it-IT" sz="2400" dirty="0" err="1"/>
              <a:t>tient</a:t>
            </a:r>
            <a:r>
              <a:rPr lang="it-IT" sz="2400" dirty="0"/>
              <a:t> une </a:t>
            </a:r>
            <a:r>
              <a:rPr lang="it-IT" sz="2400" dirty="0" err="1"/>
              <a:t>traduction</a:t>
            </a:r>
            <a:r>
              <a:rPr lang="it-IT" sz="2400" dirty="0"/>
              <a:t> </a:t>
            </a:r>
            <a:r>
              <a:rPr lang="it-IT" sz="2400" dirty="0" err="1"/>
              <a:t>entre</a:t>
            </a:r>
            <a:r>
              <a:rPr lang="it-IT" sz="2400" dirty="0"/>
              <a:t> </a:t>
            </a:r>
            <a:r>
              <a:rPr lang="it-IT" sz="2400" dirty="0" err="1"/>
              <a:t>ses</a:t>
            </a:r>
            <a:r>
              <a:rPr lang="it-IT" sz="2400" dirty="0"/>
              <a:t> </a:t>
            </a:r>
            <a:r>
              <a:rPr lang="it-IT" sz="2400" dirty="0" err="1"/>
              <a:t>mains</a:t>
            </a:r>
            <a:r>
              <a:rPr lang="it-IT" sz="2400" dirty="0"/>
              <a:t>. P.222</a:t>
            </a:r>
          </a:p>
          <a:p>
            <a:endParaRPr lang="it-IT" sz="2400" dirty="0"/>
          </a:p>
        </p:txBody>
      </p:sp>
    </p:spTree>
    <p:extLst>
      <p:ext uri="{BB962C8B-B14F-4D97-AF65-F5344CB8AC3E}">
        <p14:creationId xmlns:p14="http://schemas.microsoft.com/office/powerpoint/2010/main" val="23085576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Traductrices</a:t>
            </a:r>
            <a:r>
              <a:rPr lang="it-IT" sz="2800" dirty="0"/>
              <a:t> </a:t>
            </a:r>
            <a:r>
              <a:rPr lang="it-IT" sz="2800" dirty="0" err="1"/>
              <a:t>féministes</a:t>
            </a:r>
            <a:endParaRPr lang="it-IT" sz="2800" dirty="0"/>
          </a:p>
        </p:txBody>
      </p:sp>
      <p:sp>
        <p:nvSpPr>
          <p:cNvPr id="3" name="Segnaposto contenuto 2"/>
          <p:cNvSpPr>
            <a:spLocks noGrp="1"/>
          </p:cNvSpPr>
          <p:nvPr>
            <p:ph idx="1"/>
          </p:nvPr>
        </p:nvSpPr>
        <p:spPr/>
        <p:txBody>
          <a:bodyPr/>
          <a:lstStyle/>
          <a:p>
            <a:pPr algn="just"/>
            <a:r>
              <a:rPr lang="it-IT" sz="2400" dirty="0"/>
              <a:t>“</a:t>
            </a:r>
            <a:r>
              <a:rPr lang="it-IT" sz="2400" dirty="0" err="1"/>
              <a:t>Comme</a:t>
            </a:r>
            <a:r>
              <a:rPr lang="it-IT" sz="2400" dirty="0"/>
              <a:t> l’</a:t>
            </a:r>
            <a:r>
              <a:rPr lang="fr-FR" sz="2400" dirty="0" err="1"/>
              <a:t>é</a:t>
            </a:r>
            <a:r>
              <a:rPr lang="it-IT" sz="2400" dirty="0" err="1"/>
              <a:t>criture</a:t>
            </a:r>
            <a:r>
              <a:rPr lang="it-IT" sz="2400" dirty="0"/>
              <a:t> </a:t>
            </a:r>
            <a:r>
              <a:rPr lang="it-IT" sz="2400" dirty="0" err="1"/>
              <a:t>au</a:t>
            </a:r>
            <a:r>
              <a:rPr lang="it-IT" sz="2400" dirty="0"/>
              <a:t> </a:t>
            </a:r>
            <a:r>
              <a:rPr lang="it-IT" sz="2400" dirty="0" err="1"/>
              <a:t>féminin</a:t>
            </a:r>
            <a:r>
              <a:rPr lang="it-IT" sz="2400" dirty="0"/>
              <a:t>, dont elle est </a:t>
            </a:r>
            <a:r>
              <a:rPr lang="it-IT" sz="2400" dirty="0" err="1"/>
              <a:t>tributaire</a:t>
            </a:r>
            <a:r>
              <a:rPr lang="it-IT" sz="2400" dirty="0"/>
              <a:t>, la </a:t>
            </a:r>
            <a:r>
              <a:rPr lang="it-IT" sz="2400" dirty="0" err="1"/>
              <a:t>traduction</a:t>
            </a:r>
            <a:r>
              <a:rPr lang="it-IT" sz="2400" dirty="0"/>
              <a:t> </a:t>
            </a:r>
            <a:r>
              <a:rPr lang="it-IT" sz="2400" dirty="0" err="1"/>
              <a:t>au</a:t>
            </a:r>
            <a:r>
              <a:rPr lang="it-IT" sz="2400" dirty="0"/>
              <a:t> </a:t>
            </a:r>
            <a:r>
              <a:rPr lang="it-IT" sz="2400" dirty="0" err="1"/>
              <a:t>féminin</a:t>
            </a:r>
            <a:r>
              <a:rPr lang="it-IT" sz="2400" dirty="0"/>
              <a:t> se </a:t>
            </a:r>
            <a:r>
              <a:rPr lang="it-IT" sz="2400" dirty="0" err="1"/>
              <a:t>présente</a:t>
            </a:r>
            <a:r>
              <a:rPr lang="it-IT" sz="2400" dirty="0"/>
              <a:t> </a:t>
            </a:r>
            <a:r>
              <a:rPr lang="it-IT" sz="2400" dirty="0" err="1">
                <a:solidFill>
                  <a:srgbClr val="FF0000"/>
                </a:solidFill>
              </a:rPr>
              <a:t>comme</a:t>
            </a:r>
            <a:r>
              <a:rPr lang="it-IT" sz="2400" dirty="0">
                <a:solidFill>
                  <a:srgbClr val="FF0000"/>
                </a:solidFill>
              </a:rPr>
              <a:t> une </a:t>
            </a:r>
            <a:r>
              <a:rPr lang="it-IT" sz="2400" dirty="0" err="1">
                <a:solidFill>
                  <a:srgbClr val="FF0000"/>
                </a:solidFill>
              </a:rPr>
              <a:t>activité</a:t>
            </a:r>
            <a:r>
              <a:rPr lang="it-IT" sz="2400" dirty="0">
                <a:solidFill>
                  <a:srgbClr val="FF0000"/>
                </a:solidFill>
              </a:rPr>
              <a:t> </a:t>
            </a:r>
            <a:r>
              <a:rPr lang="it-IT" sz="2400" dirty="0" err="1">
                <a:solidFill>
                  <a:srgbClr val="FF0000"/>
                </a:solidFill>
              </a:rPr>
              <a:t>politique</a:t>
            </a:r>
            <a:r>
              <a:rPr lang="it-IT" sz="2400" dirty="0">
                <a:solidFill>
                  <a:srgbClr val="FF0000"/>
                </a:solidFill>
              </a:rPr>
              <a:t> </a:t>
            </a:r>
            <a:r>
              <a:rPr lang="it-IT" sz="2400" dirty="0" err="1">
                <a:solidFill>
                  <a:srgbClr val="FF0000"/>
                </a:solidFill>
              </a:rPr>
              <a:t>visant</a:t>
            </a:r>
            <a:r>
              <a:rPr lang="it-IT" sz="2400" dirty="0">
                <a:solidFill>
                  <a:srgbClr val="FF0000"/>
                </a:solidFill>
              </a:rPr>
              <a:t> à </a:t>
            </a:r>
            <a:r>
              <a:rPr lang="it-IT" sz="2400" dirty="0" err="1">
                <a:solidFill>
                  <a:srgbClr val="FF0000"/>
                </a:solidFill>
              </a:rPr>
              <a:t>faire</a:t>
            </a:r>
            <a:r>
              <a:rPr lang="it-IT" sz="2400" dirty="0">
                <a:solidFill>
                  <a:srgbClr val="FF0000"/>
                </a:solidFill>
              </a:rPr>
              <a:t> </a:t>
            </a:r>
            <a:r>
              <a:rPr lang="it-IT" sz="2400" dirty="0" err="1">
                <a:solidFill>
                  <a:srgbClr val="FF0000"/>
                </a:solidFill>
              </a:rPr>
              <a:t>apparaitre</a:t>
            </a:r>
            <a:r>
              <a:rPr lang="it-IT" sz="2400" dirty="0">
                <a:solidFill>
                  <a:srgbClr val="FF0000"/>
                </a:solidFill>
              </a:rPr>
              <a:t> et </a:t>
            </a:r>
            <a:r>
              <a:rPr lang="it-IT" sz="2400" dirty="0" err="1">
                <a:solidFill>
                  <a:srgbClr val="FF0000"/>
                </a:solidFill>
              </a:rPr>
              <a:t>vivre</a:t>
            </a:r>
            <a:r>
              <a:rPr lang="it-IT" sz="2400" dirty="0">
                <a:solidFill>
                  <a:srgbClr val="FF0000"/>
                </a:solidFill>
              </a:rPr>
              <a:t> </a:t>
            </a:r>
            <a:r>
              <a:rPr lang="it-IT" sz="2400" dirty="0" err="1">
                <a:solidFill>
                  <a:srgbClr val="FF0000"/>
                </a:solidFill>
              </a:rPr>
              <a:t>les</a:t>
            </a:r>
            <a:r>
              <a:rPr lang="it-IT" sz="2400" dirty="0">
                <a:solidFill>
                  <a:srgbClr val="FF0000"/>
                </a:solidFill>
              </a:rPr>
              <a:t> femmes </a:t>
            </a:r>
            <a:r>
              <a:rPr lang="it-IT" sz="2400" dirty="0" err="1"/>
              <a:t>dans</a:t>
            </a:r>
            <a:r>
              <a:rPr lang="it-IT" sz="2400" dirty="0"/>
              <a:t> la langue et </a:t>
            </a:r>
            <a:r>
              <a:rPr lang="it-IT" sz="2400" dirty="0" err="1"/>
              <a:t>dans</a:t>
            </a:r>
            <a:r>
              <a:rPr lang="it-IT" sz="2400" dirty="0"/>
              <a:t> le monde.” p. 11</a:t>
            </a:r>
            <a:endParaRPr lang="it-IT" sz="2400" dirty="0"/>
          </a:p>
          <a:p>
            <a:pPr algn="just"/>
            <a:r>
              <a:rPr lang="fr-FR" sz="2000" dirty="0"/>
              <a:t>Suzanne de </a:t>
            </a:r>
            <a:r>
              <a:rPr lang="fr-FR" sz="2000" dirty="0" err="1"/>
              <a:t>Lotbinière-Harwood</a:t>
            </a:r>
            <a:r>
              <a:rPr lang="fr-FR" sz="2000" dirty="0"/>
              <a:t>, </a:t>
            </a:r>
            <a:r>
              <a:rPr lang="fr-FR" sz="2000" i="1" dirty="0" err="1"/>
              <a:t>Re-belle</a:t>
            </a:r>
            <a:r>
              <a:rPr lang="fr-FR" sz="2000" i="1" dirty="0"/>
              <a:t> et infidèle / The body </a:t>
            </a:r>
            <a:r>
              <a:rPr lang="fr-FR" sz="2000" i="1" dirty="0" err="1"/>
              <a:t>bilingual</a:t>
            </a:r>
            <a:r>
              <a:rPr lang="fr-FR" sz="2000" i="1" dirty="0"/>
              <a:t>, </a:t>
            </a:r>
            <a:r>
              <a:rPr lang="fr-FR" sz="2000" dirty="0"/>
              <a:t>Montréal, les éditions du remue-ménage, 1991</a:t>
            </a:r>
            <a:r>
              <a:rPr lang="fr-FR" sz="2000" dirty="0"/>
              <a:t>.</a:t>
            </a:r>
            <a:endParaRPr lang="fr-FR" sz="2000" dirty="0"/>
          </a:p>
          <a:p>
            <a:pPr algn="just"/>
            <a:r>
              <a:rPr lang="fr-CA" sz="2400" dirty="0"/>
              <a:t>notamment dans les </a:t>
            </a:r>
            <a:r>
              <a:rPr lang="fr-CA" sz="2400" dirty="0" err="1"/>
              <a:t>péritextes</a:t>
            </a:r>
            <a:r>
              <a:rPr lang="fr-CA" sz="2400" dirty="0"/>
              <a:t> </a:t>
            </a:r>
            <a:endParaRPr lang="fr-CA" sz="2400" dirty="0"/>
          </a:p>
          <a:p>
            <a:pPr algn="just"/>
            <a:r>
              <a:rPr lang="it-IT" sz="2400" dirty="0"/>
              <a:t>“En </a:t>
            </a:r>
            <a:r>
              <a:rPr lang="it-IT" sz="2400" dirty="0"/>
              <a:t>bordure </a:t>
            </a:r>
            <a:r>
              <a:rPr lang="it-IT" sz="2400" dirty="0" err="1"/>
              <a:t>du</a:t>
            </a:r>
            <a:r>
              <a:rPr lang="it-IT" sz="2400" dirty="0"/>
              <a:t> texte </a:t>
            </a:r>
            <a:r>
              <a:rPr lang="it-IT" sz="2400" dirty="0" err="1"/>
              <a:t>traduit</a:t>
            </a:r>
            <a:r>
              <a:rPr lang="it-IT" sz="2400" dirty="0"/>
              <a:t>, </a:t>
            </a:r>
            <a:r>
              <a:rPr lang="it-IT" sz="2400" b="1" dirty="0" err="1"/>
              <a:t>les</a:t>
            </a:r>
            <a:r>
              <a:rPr lang="it-IT" sz="2400" b="1" dirty="0"/>
              <a:t> notes et </a:t>
            </a:r>
            <a:r>
              <a:rPr lang="it-IT" sz="2400" b="1" dirty="0" err="1"/>
              <a:t>les</a:t>
            </a:r>
            <a:r>
              <a:rPr lang="it-IT" sz="2400" b="1" dirty="0"/>
              <a:t> </a:t>
            </a:r>
            <a:r>
              <a:rPr lang="it-IT" sz="2400" b="1" dirty="0" err="1"/>
              <a:t>préfac</a:t>
            </a:r>
            <a:r>
              <a:rPr lang="it-IT" sz="2400" dirty="0" err="1"/>
              <a:t>es</a:t>
            </a:r>
            <a:r>
              <a:rPr lang="it-IT" sz="2400" dirty="0"/>
              <a:t> </a:t>
            </a:r>
            <a:r>
              <a:rPr lang="it-IT" sz="2400" dirty="0" err="1"/>
              <a:t>sont</a:t>
            </a:r>
            <a:r>
              <a:rPr lang="it-IT" sz="2400" dirty="0"/>
              <a:t> </a:t>
            </a:r>
            <a:r>
              <a:rPr lang="it-IT" sz="2400" dirty="0" err="1"/>
              <a:t>autant</a:t>
            </a:r>
            <a:r>
              <a:rPr lang="it-IT" sz="2400" dirty="0"/>
              <a:t> de </a:t>
            </a:r>
            <a:r>
              <a:rPr lang="it-IT" sz="2400" dirty="0" err="1"/>
              <a:t>lieux</a:t>
            </a:r>
            <a:r>
              <a:rPr lang="it-IT" sz="2400" dirty="0"/>
              <a:t> </a:t>
            </a:r>
            <a:r>
              <a:rPr lang="it-IT" sz="2400" dirty="0" err="1"/>
              <a:t>où</a:t>
            </a:r>
            <a:r>
              <a:rPr lang="it-IT" sz="2400" dirty="0"/>
              <a:t> la </a:t>
            </a:r>
            <a:r>
              <a:rPr lang="it-IT" sz="2400" dirty="0" err="1"/>
              <a:t>traductrice</a:t>
            </a:r>
            <a:r>
              <a:rPr lang="it-IT" sz="2400" dirty="0"/>
              <a:t> </a:t>
            </a:r>
            <a:r>
              <a:rPr lang="it-IT" sz="2400" b="1" dirty="0" err="1"/>
              <a:t>peut</a:t>
            </a:r>
            <a:r>
              <a:rPr lang="it-IT" sz="2400" b="1" dirty="0"/>
              <a:t> </a:t>
            </a:r>
            <a:r>
              <a:rPr lang="it-IT" sz="2400" b="1" dirty="0" err="1"/>
              <a:t>prendre</a:t>
            </a:r>
            <a:r>
              <a:rPr lang="it-IT" sz="2400" b="1" dirty="0"/>
              <a:t> la parole en son </a:t>
            </a:r>
            <a:r>
              <a:rPr lang="it-IT" sz="2400" b="1" dirty="0" err="1"/>
              <a:t>nom</a:t>
            </a:r>
            <a:r>
              <a:rPr lang="it-IT" sz="2400" b="1" dirty="0"/>
              <a:t> </a:t>
            </a:r>
            <a:r>
              <a:rPr lang="it-IT" sz="2400" b="1" dirty="0" err="1"/>
              <a:t>propre</a:t>
            </a:r>
            <a:r>
              <a:rPr lang="it-IT" sz="2400" dirty="0"/>
              <a:t> et s’</a:t>
            </a:r>
            <a:r>
              <a:rPr lang="it-IT" sz="2400" dirty="0" err="1"/>
              <a:t>adresser</a:t>
            </a:r>
            <a:r>
              <a:rPr lang="it-IT" sz="2400" dirty="0"/>
              <a:t> </a:t>
            </a:r>
            <a:r>
              <a:rPr lang="it-IT" sz="2400" dirty="0" err="1"/>
              <a:t>directement</a:t>
            </a:r>
            <a:r>
              <a:rPr lang="it-IT" sz="2400" dirty="0"/>
              <a:t> </a:t>
            </a:r>
            <a:r>
              <a:rPr lang="it-IT" sz="2400" dirty="0" err="1"/>
              <a:t>aux</a:t>
            </a:r>
            <a:r>
              <a:rPr lang="it-IT" sz="2400" dirty="0"/>
              <a:t> </a:t>
            </a:r>
            <a:r>
              <a:rPr lang="it-IT" sz="2400" dirty="0" err="1"/>
              <a:t>lectrices</a:t>
            </a:r>
            <a:r>
              <a:rPr lang="it-IT" sz="2400" dirty="0"/>
              <a:t>.” </a:t>
            </a:r>
            <a:r>
              <a:rPr lang="it-IT" sz="2400" i="1" dirty="0"/>
              <a:t>Idem</a:t>
            </a:r>
            <a:r>
              <a:rPr lang="it-IT" sz="2400" dirty="0"/>
              <a:t>, </a:t>
            </a:r>
            <a:r>
              <a:rPr lang="it-IT" sz="2400" dirty="0"/>
              <a:t>p. 46</a:t>
            </a:r>
          </a:p>
          <a:p>
            <a:pPr algn="just"/>
            <a:endParaRPr lang="fr-FR" sz="2400" dirty="0"/>
          </a:p>
          <a:p>
            <a:pPr algn="just"/>
            <a:endParaRPr lang="it-IT" sz="2400" dirty="0"/>
          </a:p>
        </p:txBody>
      </p:sp>
    </p:spTree>
    <p:extLst>
      <p:ext uri="{BB962C8B-B14F-4D97-AF65-F5344CB8AC3E}">
        <p14:creationId xmlns:p14="http://schemas.microsoft.com/office/powerpoint/2010/main" val="3549002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péritextes</a:t>
            </a:r>
            <a:r>
              <a:rPr lang="it-IT" sz="2800" dirty="0"/>
              <a:t> </a:t>
            </a:r>
            <a:r>
              <a:rPr lang="it-IT" sz="2800" dirty="0" err="1"/>
              <a:t>des</a:t>
            </a:r>
            <a:r>
              <a:rPr lang="it-IT" sz="2800" dirty="0"/>
              <a:t> </a:t>
            </a:r>
            <a:r>
              <a:rPr lang="it-IT" sz="2800" dirty="0" err="1"/>
              <a:t>traductrices</a:t>
            </a:r>
            <a:r>
              <a:rPr lang="it-IT" sz="2800" dirty="0"/>
              <a:t> </a:t>
            </a:r>
            <a:r>
              <a:rPr lang="it-IT" sz="2800" dirty="0" err="1"/>
              <a:t>féministes</a:t>
            </a:r>
            <a:endParaRPr lang="it-IT" sz="2800" dirty="0"/>
          </a:p>
        </p:txBody>
      </p:sp>
      <p:sp>
        <p:nvSpPr>
          <p:cNvPr id="3" name="Segnaposto contenuto 2"/>
          <p:cNvSpPr>
            <a:spLocks noGrp="1"/>
          </p:cNvSpPr>
          <p:nvPr>
            <p:ph idx="1"/>
          </p:nvPr>
        </p:nvSpPr>
        <p:spPr/>
        <p:txBody>
          <a:bodyPr/>
          <a:lstStyle/>
          <a:p>
            <a:pPr algn="just"/>
            <a:r>
              <a:rPr lang="it-IT" sz="2400" dirty="0" err="1"/>
              <a:t>S</a:t>
            </a:r>
            <a:r>
              <a:rPr lang="it-IT" sz="2400" dirty="0" err="1"/>
              <a:t>trategies</a:t>
            </a:r>
            <a:r>
              <a:rPr lang="it-IT" sz="2400" dirty="0"/>
              <a:t> </a:t>
            </a:r>
            <a:r>
              <a:rPr lang="it-IT" sz="2400" dirty="0" err="1"/>
              <a:t>used</a:t>
            </a:r>
            <a:r>
              <a:rPr lang="it-IT" sz="2400" dirty="0"/>
              <a:t> in </a:t>
            </a:r>
            <a:r>
              <a:rPr lang="it-IT" sz="2400" dirty="0" err="1"/>
              <a:t>feminist</a:t>
            </a:r>
            <a:r>
              <a:rPr lang="it-IT" sz="2400" dirty="0"/>
              <a:t> </a:t>
            </a:r>
            <a:r>
              <a:rPr lang="it-IT" sz="2400" dirty="0" err="1"/>
              <a:t>translation</a:t>
            </a:r>
            <a:r>
              <a:rPr lang="it-IT" sz="2400" dirty="0"/>
              <a:t> : </a:t>
            </a:r>
            <a:r>
              <a:rPr lang="it-IT" sz="2400" dirty="0" err="1"/>
              <a:t>supplementing</a:t>
            </a:r>
            <a:r>
              <a:rPr lang="it-IT" sz="2400" dirty="0"/>
              <a:t>, </a:t>
            </a:r>
            <a:r>
              <a:rPr lang="it-IT" sz="2400" dirty="0" err="1">
                <a:solidFill>
                  <a:srgbClr val="FF0000"/>
                </a:solidFill>
              </a:rPr>
              <a:t>prefacing</a:t>
            </a:r>
            <a:r>
              <a:rPr lang="it-IT" sz="2400" dirty="0">
                <a:solidFill>
                  <a:srgbClr val="FF0000"/>
                </a:solidFill>
              </a:rPr>
              <a:t> and </a:t>
            </a:r>
            <a:r>
              <a:rPr lang="it-IT" sz="2400" dirty="0" err="1">
                <a:solidFill>
                  <a:srgbClr val="FF0000"/>
                </a:solidFill>
              </a:rPr>
              <a:t>footnoting</a:t>
            </a:r>
            <a:r>
              <a:rPr lang="it-IT" sz="2400" dirty="0">
                <a:solidFill>
                  <a:srgbClr val="FF0000"/>
                </a:solidFill>
              </a:rPr>
              <a:t> </a:t>
            </a:r>
            <a:r>
              <a:rPr lang="it-IT" sz="2400" dirty="0"/>
              <a:t>and “</a:t>
            </a:r>
            <a:r>
              <a:rPr lang="it-IT" sz="2400" dirty="0" err="1"/>
              <a:t>hijacking</a:t>
            </a:r>
            <a:r>
              <a:rPr lang="it-IT" sz="2400" dirty="0"/>
              <a:t>” (</a:t>
            </a:r>
            <a:r>
              <a:rPr lang="it-IT" sz="2400" dirty="0" err="1"/>
              <a:t>détournement</a:t>
            </a:r>
            <a:r>
              <a:rPr lang="it-IT" sz="2400" dirty="0"/>
              <a:t> </a:t>
            </a:r>
            <a:r>
              <a:rPr lang="it-IT" sz="2400" dirty="0" err="1"/>
              <a:t>du</a:t>
            </a:r>
            <a:r>
              <a:rPr lang="it-IT" sz="2400" dirty="0"/>
              <a:t> texte) p</a:t>
            </a:r>
            <a:r>
              <a:rPr lang="it-IT" sz="2400" dirty="0"/>
              <a:t>. </a:t>
            </a:r>
            <a:r>
              <a:rPr lang="it-IT" sz="2400" dirty="0"/>
              <a:t>74 </a:t>
            </a:r>
          </a:p>
          <a:p>
            <a:pPr algn="just"/>
            <a:r>
              <a:rPr lang="it-IT" sz="2400" dirty="0"/>
              <a:t>C’est </a:t>
            </a:r>
            <a:r>
              <a:rPr lang="it-IT" sz="2400" dirty="0" err="1"/>
              <a:t>presqu’une</a:t>
            </a:r>
            <a:r>
              <a:rPr lang="it-IT" sz="2400" dirty="0"/>
              <a:t> routine pour </a:t>
            </a:r>
            <a:r>
              <a:rPr lang="it-IT" sz="2400" dirty="0" err="1"/>
              <a:t>les</a:t>
            </a:r>
            <a:r>
              <a:rPr lang="it-IT" sz="2400" dirty="0"/>
              <a:t> </a:t>
            </a:r>
            <a:r>
              <a:rPr lang="it-IT" sz="2400" dirty="0" err="1"/>
              <a:t>traductrices</a:t>
            </a:r>
            <a:r>
              <a:rPr lang="it-IT" sz="2400" dirty="0"/>
              <a:t> </a:t>
            </a:r>
            <a:r>
              <a:rPr lang="it-IT" sz="2400" dirty="0" err="1"/>
              <a:t>féministes</a:t>
            </a:r>
            <a:r>
              <a:rPr lang="it-IT" sz="2400" dirty="0"/>
              <a:t> de </a:t>
            </a:r>
            <a:r>
              <a:rPr lang="it-IT" sz="2400" dirty="0" err="1"/>
              <a:t>faire</a:t>
            </a:r>
            <a:r>
              <a:rPr lang="it-IT" sz="2400" dirty="0"/>
              <a:t> </a:t>
            </a:r>
            <a:r>
              <a:rPr lang="it-IT" sz="2400" dirty="0" err="1"/>
              <a:t>voir</a:t>
            </a:r>
            <a:r>
              <a:rPr lang="it-IT" sz="2400" dirty="0"/>
              <a:t> </a:t>
            </a:r>
            <a:r>
              <a:rPr lang="it-IT" sz="2400" dirty="0" err="1"/>
              <a:t>leur</a:t>
            </a:r>
            <a:r>
              <a:rPr lang="it-IT" sz="2400" dirty="0"/>
              <a:t> </a:t>
            </a:r>
            <a:r>
              <a:rPr lang="it-IT" sz="2400" dirty="0" err="1"/>
              <a:t>travail</a:t>
            </a:r>
            <a:r>
              <a:rPr lang="it-IT" sz="2400" dirty="0"/>
              <a:t> </a:t>
            </a:r>
            <a:r>
              <a:rPr lang="it-IT" sz="2400" dirty="0" err="1"/>
              <a:t>dans</a:t>
            </a:r>
            <a:r>
              <a:rPr lang="it-IT" sz="2400" dirty="0"/>
              <a:t> une </a:t>
            </a:r>
            <a:r>
              <a:rPr lang="it-IT" sz="2400" dirty="0" err="1"/>
              <a:t>préface</a:t>
            </a:r>
            <a:r>
              <a:rPr lang="it-IT" sz="2400" dirty="0"/>
              <a:t> et </a:t>
            </a:r>
            <a:r>
              <a:rPr lang="it-IT" sz="2400" dirty="0" err="1"/>
              <a:t>souligner</a:t>
            </a:r>
            <a:r>
              <a:rPr lang="it-IT" sz="2400" dirty="0"/>
              <a:t> </a:t>
            </a:r>
            <a:r>
              <a:rPr lang="it-IT" sz="2400" dirty="0" err="1"/>
              <a:t>leur</a:t>
            </a:r>
            <a:r>
              <a:rPr lang="it-IT" sz="2400" dirty="0"/>
              <a:t> </a:t>
            </a:r>
            <a:r>
              <a:rPr lang="it-IT" sz="2400" dirty="0" err="1"/>
              <a:t>présence</a:t>
            </a:r>
            <a:r>
              <a:rPr lang="it-IT" sz="2400" dirty="0"/>
              <a:t> </a:t>
            </a:r>
            <a:r>
              <a:rPr lang="it-IT" sz="2400" dirty="0" err="1"/>
              <a:t>active</a:t>
            </a:r>
            <a:r>
              <a:rPr lang="it-IT" sz="2400" dirty="0"/>
              <a:t> </a:t>
            </a:r>
            <a:r>
              <a:rPr lang="it-IT" sz="2400" dirty="0" err="1"/>
              <a:t>dans</a:t>
            </a:r>
            <a:r>
              <a:rPr lang="it-IT" sz="2400" dirty="0"/>
              <a:t> le texte par </a:t>
            </a:r>
            <a:r>
              <a:rPr lang="it-IT" sz="2400" dirty="0" err="1"/>
              <a:t>des</a:t>
            </a:r>
            <a:r>
              <a:rPr lang="it-IT" sz="2400" dirty="0"/>
              <a:t> </a:t>
            </a:r>
            <a:r>
              <a:rPr lang="it-IT" sz="2400" dirty="0" err="1"/>
              <a:t>Ndt</a:t>
            </a:r>
            <a:r>
              <a:rPr lang="it-IT" sz="2400" dirty="0"/>
              <a:t>. p. 76</a:t>
            </a:r>
          </a:p>
          <a:p>
            <a:endParaRPr lang="it-IT" sz="2000" dirty="0"/>
          </a:p>
          <a:p>
            <a:r>
              <a:rPr lang="it-IT" sz="2000" dirty="0"/>
              <a:t>Luise von </a:t>
            </a:r>
            <a:r>
              <a:rPr lang="it-IT" sz="2000" dirty="0" err="1"/>
              <a:t>Flotow</a:t>
            </a:r>
            <a:r>
              <a:rPr lang="it-IT" sz="2000" dirty="0"/>
              <a:t> “</a:t>
            </a:r>
            <a:r>
              <a:rPr lang="it-IT" sz="2000" dirty="0" err="1"/>
              <a:t>Feminist</a:t>
            </a:r>
            <a:r>
              <a:rPr lang="it-IT" sz="2000" dirty="0"/>
              <a:t> </a:t>
            </a:r>
            <a:r>
              <a:rPr lang="it-IT" sz="2000" dirty="0" err="1"/>
              <a:t>Translation</a:t>
            </a:r>
            <a:r>
              <a:rPr lang="it-IT" sz="2000" dirty="0"/>
              <a:t> : </a:t>
            </a:r>
            <a:r>
              <a:rPr lang="it-IT" sz="2000" dirty="0" err="1"/>
              <a:t>Contexts</a:t>
            </a:r>
            <a:r>
              <a:rPr lang="it-IT" sz="2000" dirty="0"/>
              <a:t>, </a:t>
            </a:r>
            <a:r>
              <a:rPr lang="it-IT" sz="2000" dirty="0" err="1"/>
              <a:t>Practices</a:t>
            </a:r>
            <a:r>
              <a:rPr lang="it-IT" sz="2000" dirty="0"/>
              <a:t> and </a:t>
            </a:r>
            <a:r>
              <a:rPr lang="it-IT" sz="2000" dirty="0" err="1"/>
              <a:t>Theories</a:t>
            </a:r>
            <a:r>
              <a:rPr lang="it-IT" sz="2000" dirty="0"/>
              <a:t>” </a:t>
            </a:r>
            <a:r>
              <a:rPr lang="it-IT" sz="2000" i="1" dirty="0"/>
              <a:t>TTR</a:t>
            </a:r>
            <a:r>
              <a:rPr lang="it-IT" sz="2000" dirty="0"/>
              <a:t>, </a:t>
            </a:r>
            <a:r>
              <a:rPr lang="it-IT" sz="2000" dirty="0" err="1"/>
              <a:t>vol</a:t>
            </a:r>
            <a:r>
              <a:rPr lang="it-IT" sz="2000" dirty="0"/>
              <a:t> IV, n° 2, 1991, p. 69-84</a:t>
            </a:r>
            <a:endParaRPr lang="fr-FR" sz="2000" dirty="0"/>
          </a:p>
          <a:p>
            <a:endParaRPr lang="fr-FR" sz="2400" dirty="0"/>
          </a:p>
          <a:p>
            <a:endParaRPr lang="it-IT" dirty="0"/>
          </a:p>
        </p:txBody>
      </p:sp>
    </p:spTree>
    <p:extLst>
      <p:ext uri="{BB962C8B-B14F-4D97-AF65-F5344CB8AC3E}">
        <p14:creationId xmlns:p14="http://schemas.microsoft.com/office/powerpoint/2010/main" val="5463654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a:t>
            </a:r>
            <a:r>
              <a:rPr lang="it-IT" sz="2800" dirty="0"/>
              <a:t> </a:t>
            </a:r>
            <a:r>
              <a:rPr lang="it-IT" sz="2800" dirty="0" err="1"/>
              <a:t>classique</a:t>
            </a:r>
            <a:r>
              <a:rPr lang="it-IT" sz="2800" dirty="0"/>
              <a:t> de la </a:t>
            </a:r>
            <a:r>
              <a:rPr lang="it-IT" sz="2800" dirty="0" err="1"/>
              <a:t>traduction</a:t>
            </a:r>
            <a:r>
              <a:rPr lang="it-IT" sz="2800" dirty="0"/>
              <a:t> </a:t>
            </a:r>
            <a:r>
              <a:rPr lang="it-IT" sz="2800" dirty="0" err="1"/>
              <a:t>féministe</a:t>
            </a:r>
            <a:r>
              <a:rPr lang="it-IT" sz="2800" dirty="0"/>
              <a:t/>
            </a:r>
            <a:br>
              <a:rPr lang="it-IT" sz="2800" dirty="0"/>
            </a:br>
            <a:r>
              <a:rPr lang="it-IT" sz="2800" dirty="0"/>
              <a:t>“</a:t>
            </a:r>
            <a:r>
              <a:rPr lang="it-IT" sz="2800" dirty="0" err="1"/>
              <a:t>supplementing</a:t>
            </a:r>
            <a:r>
              <a:rPr lang="it-IT" sz="2800" dirty="0"/>
              <a:t>” : “</a:t>
            </a:r>
            <a:r>
              <a:rPr lang="it-IT" sz="2800" dirty="0" err="1"/>
              <a:t>overtranslation</a:t>
            </a:r>
            <a:r>
              <a:rPr lang="it-IT" sz="2800" dirty="0"/>
              <a:t>”</a:t>
            </a:r>
            <a:endParaRPr lang="it-IT" sz="2800" dirty="0"/>
          </a:p>
        </p:txBody>
      </p:sp>
      <p:sp>
        <p:nvSpPr>
          <p:cNvPr id="3" name="Segnaposto contenuto 2"/>
          <p:cNvSpPr>
            <a:spLocks noGrp="1"/>
          </p:cNvSpPr>
          <p:nvPr>
            <p:ph idx="1"/>
          </p:nvPr>
        </p:nvSpPr>
        <p:spPr/>
        <p:txBody>
          <a:bodyPr>
            <a:normAutofit/>
          </a:bodyPr>
          <a:lstStyle/>
          <a:p>
            <a:r>
              <a:rPr lang="it-IT" sz="2400" dirty="0"/>
              <a:t>How to </a:t>
            </a:r>
            <a:r>
              <a:rPr lang="it-IT" sz="2400" dirty="0" err="1"/>
              <a:t>translate</a:t>
            </a:r>
            <a:r>
              <a:rPr lang="it-IT" sz="2400" dirty="0"/>
              <a:t> “ce </a:t>
            </a:r>
            <a:r>
              <a:rPr lang="it-IT" sz="2400" dirty="0" err="1"/>
              <a:t>soir</a:t>
            </a:r>
            <a:r>
              <a:rPr lang="it-IT" sz="2400" dirty="0"/>
              <a:t> </a:t>
            </a:r>
            <a:r>
              <a:rPr lang="it-IT" sz="2400" dirty="0" err="1"/>
              <a:t>j’entre</a:t>
            </a:r>
            <a:r>
              <a:rPr lang="it-IT" sz="2400" dirty="0"/>
              <a:t> </a:t>
            </a:r>
            <a:r>
              <a:rPr lang="it-IT" sz="2400" dirty="0" err="1"/>
              <a:t>dans</a:t>
            </a:r>
            <a:r>
              <a:rPr lang="it-IT" sz="2400" dirty="0"/>
              <a:t> l’histoire sans </a:t>
            </a:r>
            <a:r>
              <a:rPr lang="it-IT" sz="2400" dirty="0" err="1"/>
              <a:t>relever</a:t>
            </a:r>
            <a:r>
              <a:rPr lang="it-IT" sz="2400" dirty="0"/>
              <a:t> ma </a:t>
            </a:r>
            <a:r>
              <a:rPr lang="it-IT" sz="2400" dirty="0" err="1"/>
              <a:t>jupe</a:t>
            </a:r>
            <a:r>
              <a:rPr lang="it-IT" sz="2400" dirty="0"/>
              <a:t>”</a:t>
            </a:r>
            <a:r>
              <a:rPr lang="it-IT" sz="2400" dirty="0"/>
              <a:t> </a:t>
            </a:r>
            <a:endParaRPr lang="fr-FR" sz="2400" dirty="0"/>
          </a:p>
          <a:p>
            <a:r>
              <a:rPr lang="it-IT" sz="2400" dirty="0"/>
              <a:t>“Ce </a:t>
            </a:r>
            <a:r>
              <a:rPr lang="it-IT" sz="2400" dirty="0" err="1"/>
              <a:t>soir</a:t>
            </a:r>
            <a:r>
              <a:rPr lang="it-IT" sz="2400" dirty="0"/>
              <a:t>, </a:t>
            </a:r>
            <a:r>
              <a:rPr lang="it-IT" sz="2400" dirty="0" err="1"/>
              <a:t>j’entre</a:t>
            </a:r>
            <a:r>
              <a:rPr lang="it-IT" sz="2400" dirty="0"/>
              <a:t> </a:t>
            </a:r>
            <a:r>
              <a:rPr lang="it-IT" sz="2400" dirty="0" err="1"/>
              <a:t>dans</a:t>
            </a:r>
            <a:r>
              <a:rPr lang="it-IT" sz="2400" dirty="0"/>
              <a:t> l’histoire sans </a:t>
            </a:r>
            <a:r>
              <a:rPr lang="it-IT" sz="2400" dirty="0" err="1"/>
              <a:t>relever</a:t>
            </a:r>
            <a:r>
              <a:rPr lang="it-IT" sz="2400" dirty="0"/>
              <a:t> ma </a:t>
            </a:r>
            <a:r>
              <a:rPr lang="it-IT" sz="2400" dirty="0" err="1"/>
              <a:t>jupe</a:t>
            </a:r>
            <a:r>
              <a:rPr lang="it-IT" sz="2400" dirty="0"/>
              <a:t>” </a:t>
            </a:r>
            <a:r>
              <a:rPr lang="it-IT" sz="2400" dirty="0" err="1"/>
              <a:t>Brossard</a:t>
            </a:r>
            <a:r>
              <a:rPr lang="it-IT" sz="2400" dirty="0"/>
              <a:t> N., France </a:t>
            </a:r>
            <a:r>
              <a:rPr lang="it-IT" sz="2400" dirty="0" err="1"/>
              <a:t>Théoret</a:t>
            </a:r>
            <a:r>
              <a:rPr lang="it-IT" sz="2400" dirty="0"/>
              <a:t>, et al. </a:t>
            </a:r>
            <a:r>
              <a:rPr lang="it-IT" sz="2400" i="1" dirty="0"/>
              <a:t>La </a:t>
            </a:r>
            <a:r>
              <a:rPr lang="it-IT" sz="2400" i="1" dirty="0" err="1"/>
              <a:t>nef</a:t>
            </a:r>
            <a:r>
              <a:rPr lang="it-IT" sz="2400" i="1" dirty="0"/>
              <a:t> </a:t>
            </a:r>
            <a:r>
              <a:rPr lang="it-IT" sz="2400" i="1" dirty="0" err="1"/>
              <a:t>des</a:t>
            </a:r>
            <a:r>
              <a:rPr lang="it-IT" sz="2400" i="1" dirty="0"/>
              <a:t> </a:t>
            </a:r>
            <a:r>
              <a:rPr lang="it-IT" sz="2400" i="1" dirty="0" err="1"/>
              <a:t>sorcières</a:t>
            </a:r>
            <a:r>
              <a:rPr lang="it-IT" sz="2400" i="1" dirty="0"/>
              <a:t> </a:t>
            </a:r>
            <a:r>
              <a:rPr lang="it-IT" sz="2400" dirty="0"/>
              <a:t>Montréal, </a:t>
            </a:r>
            <a:r>
              <a:rPr lang="it-IT" sz="2400" dirty="0" err="1"/>
              <a:t>Quinze</a:t>
            </a:r>
            <a:r>
              <a:rPr lang="it-IT" sz="2400" dirty="0"/>
              <a:t>, 1976</a:t>
            </a:r>
            <a:endParaRPr lang="fr-FR" sz="2400" dirty="0"/>
          </a:p>
          <a:p>
            <a:r>
              <a:rPr lang="it-IT" sz="2400" dirty="0"/>
              <a:t>1 </a:t>
            </a:r>
            <a:r>
              <a:rPr lang="it-IT" sz="2400" dirty="0" err="1"/>
              <a:t>traducteur</a:t>
            </a:r>
            <a:r>
              <a:rPr lang="it-IT" sz="2400" dirty="0"/>
              <a:t>  David </a:t>
            </a:r>
            <a:r>
              <a:rPr lang="it-IT" sz="2400" dirty="0" err="1"/>
              <a:t>Ellis</a:t>
            </a:r>
            <a:r>
              <a:rPr lang="it-IT" sz="2400" dirty="0"/>
              <a:t> et 1 </a:t>
            </a:r>
            <a:r>
              <a:rPr lang="it-IT" sz="2400" dirty="0" err="1"/>
              <a:t>traductrice</a:t>
            </a:r>
            <a:r>
              <a:rPr lang="it-IT" sz="2400" dirty="0"/>
              <a:t> </a:t>
            </a:r>
            <a:r>
              <a:rPr lang="it-IT" sz="2400" dirty="0" err="1"/>
              <a:t>féministe</a:t>
            </a:r>
            <a:r>
              <a:rPr lang="it-IT" sz="2400" dirty="0"/>
              <a:t> Linda </a:t>
            </a:r>
            <a:r>
              <a:rPr lang="it-IT" sz="2400" dirty="0" err="1"/>
              <a:t>Gaboriau</a:t>
            </a:r>
            <a:r>
              <a:rPr lang="it-IT" sz="2400" dirty="0"/>
              <a:t> </a:t>
            </a:r>
            <a:endParaRPr lang="fr-FR" sz="2400" dirty="0"/>
          </a:p>
          <a:p>
            <a:r>
              <a:rPr lang="it-IT" sz="2400" dirty="0"/>
              <a:t>1 “</a:t>
            </a:r>
            <a:r>
              <a:rPr lang="it-IT" sz="2400" dirty="0" err="1"/>
              <a:t>this</a:t>
            </a:r>
            <a:r>
              <a:rPr lang="it-IT" sz="2400" dirty="0"/>
              <a:t> </a:t>
            </a:r>
            <a:r>
              <a:rPr lang="it-IT" sz="2400" dirty="0" err="1"/>
              <a:t>evening</a:t>
            </a:r>
            <a:r>
              <a:rPr lang="it-IT" sz="2400" dirty="0"/>
              <a:t> </a:t>
            </a:r>
            <a:r>
              <a:rPr lang="it-IT" sz="2400" dirty="0" err="1"/>
              <a:t>I’m</a:t>
            </a:r>
            <a:r>
              <a:rPr lang="it-IT" sz="2400" dirty="0"/>
              <a:t> </a:t>
            </a:r>
            <a:r>
              <a:rPr lang="it-IT" sz="2400" dirty="0" err="1"/>
              <a:t>entering</a:t>
            </a:r>
            <a:r>
              <a:rPr lang="it-IT" sz="2400" dirty="0"/>
              <a:t> </a:t>
            </a:r>
            <a:r>
              <a:rPr lang="it-IT" sz="2400" dirty="0" err="1"/>
              <a:t>history</a:t>
            </a:r>
            <a:r>
              <a:rPr lang="it-IT" sz="2400" dirty="0"/>
              <a:t> </a:t>
            </a:r>
            <a:r>
              <a:rPr lang="it-IT" sz="2400" dirty="0" err="1"/>
              <a:t>without</a:t>
            </a:r>
            <a:r>
              <a:rPr lang="it-IT" sz="2400" dirty="0"/>
              <a:t> </a:t>
            </a:r>
            <a:r>
              <a:rPr lang="it-IT" sz="2400" dirty="0" err="1"/>
              <a:t>pulling</a:t>
            </a:r>
            <a:r>
              <a:rPr lang="it-IT" sz="2400" dirty="0"/>
              <a:t> up </a:t>
            </a:r>
            <a:r>
              <a:rPr lang="it-IT" sz="2400" dirty="0" err="1"/>
              <a:t>my</a:t>
            </a:r>
            <a:r>
              <a:rPr lang="it-IT" sz="2400" dirty="0"/>
              <a:t> </a:t>
            </a:r>
            <a:r>
              <a:rPr lang="it-IT" sz="2400" dirty="0" err="1"/>
              <a:t>skirt</a:t>
            </a:r>
            <a:r>
              <a:rPr lang="it-IT" sz="2400" dirty="0"/>
              <a:t>”</a:t>
            </a:r>
            <a:endParaRPr lang="fr-FR" sz="2400" dirty="0"/>
          </a:p>
          <a:p>
            <a:r>
              <a:rPr lang="it-IT" sz="2400" dirty="0"/>
              <a:t>2. “</a:t>
            </a:r>
            <a:r>
              <a:rPr lang="it-IT" sz="2400" dirty="0" err="1"/>
              <a:t>this</a:t>
            </a:r>
            <a:r>
              <a:rPr lang="it-IT" sz="2400" dirty="0"/>
              <a:t> </a:t>
            </a:r>
            <a:r>
              <a:rPr lang="it-IT" sz="2400" dirty="0" err="1"/>
              <a:t>evening</a:t>
            </a:r>
            <a:r>
              <a:rPr lang="it-IT" sz="2400" dirty="0"/>
              <a:t> </a:t>
            </a:r>
            <a:r>
              <a:rPr lang="it-IT" sz="2400" dirty="0" err="1"/>
              <a:t>I’m</a:t>
            </a:r>
            <a:r>
              <a:rPr lang="it-IT" sz="2400" dirty="0"/>
              <a:t> </a:t>
            </a:r>
            <a:r>
              <a:rPr lang="it-IT" sz="2400" dirty="0" err="1"/>
              <a:t>entering</a:t>
            </a:r>
            <a:r>
              <a:rPr lang="it-IT" sz="2400" dirty="0"/>
              <a:t> </a:t>
            </a:r>
            <a:r>
              <a:rPr lang="it-IT" sz="2400" dirty="0" err="1"/>
              <a:t>history</a:t>
            </a:r>
            <a:r>
              <a:rPr lang="it-IT" sz="2400" dirty="0"/>
              <a:t> </a:t>
            </a:r>
            <a:r>
              <a:rPr lang="it-IT" sz="2400" dirty="0" err="1"/>
              <a:t>without</a:t>
            </a:r>
            <a:r>
              <a:rPr lang="it-IT" sz="2400" dirty="0"/>
              <a:t> opening </a:t>
            </a:r>
            <a:r>
              <a:rPr lang="it-IT" sz="2400" dirty="0" err="1"/>
              <a:t>my</a:t>
            </a:r>
            <a:r>
              <a:rPr lang="it-IT" sz="2400" dirty="0"/>
              <a:t> </a:t>
            </a:r>
            <a:r>
              <a:rPr lang="it-IT" sz="2400" dirty="0" err="1"/>
              <a:t>legs</a:t>
            </a:r>
            <a:r>
              <a:rPr lang="it-IT" sz="2400" dirty="0"/>
              <a:t>”</a:t>
            </a:r>
          </a:p>
          <a:p>
            <a:r>
              <a:rPr lang="it-IT" sz="2000" dirty="0"/>
              <a:t>Luise von </a:t>
            </a:r>
            <a:r>
              <a:rPr lang="it-IT" sz="2000" dirty="0" err="1"/>
              <a:t>Flotow</a:t>
            </a:r>
            <a:r>
              <a:rPr lang="it-IT" sz="2000" dirty="0"/>
              <a:t> “</a:t>
            </a:r>
            <a:r>
              <a:rPr lang="it-IT" sz="2000" dirty="0" err="1"/>
              <a:t>Feminist</a:t>
            </a:r>
            <a:r>
              <a:rPr lang="it-IT" sz="2000" dirty="0"/>
              <a:t> </a:t>
            </a:r>
            <a:r>
              <a:rPr lang="it-IT" sz="2000" dirty="0" err="1"/>
              <a:t>Translation</a:t>
            </a:r>
            <a:r>
              <a:rPr lang="it-IT" sz="2000" dirty="0"/>
              <a:t> : </a:t>
            </a:r>
            <a:r>
              <a:rPr lang="it-IT" sz="2000" dirty="0" err="1"/>
              <a:t>Contexts</a:t>
            </a:r>
            <a:r>
              <a:rPr lang="it-IT" sz="2000" dirty="0"/>
              <a:t>, </a:t>
            </a:r>
            <a:r>
              <a:rPr lang="it-IT" sz="2000" dirty="0" err="1"/>
              <a:t>Practices</a:t>
            </a:r>
            <a:r>
              <a:rPr lang="it-IT" sz="2000" dirty="0"/>
              <a:t> and </a:t>
            </a:r>
            <a:r>
              <a:rPr lang="it-IT" sz="2000" dirty="0" err="1"/>
              <a:t>Theories</a:t>
            </a:r>
            <a:r>
              <a:rPr lang="it-IT" sz="2000" dirty="0"/>
              <a:t>” TTR, </a:t>
            </a:r>
            <a:r>
              <a:rPr lang="it-IT" sz="2000" dirty="0" err="1"/>
              <a:t>vol</a:t>
            </a:r>
            <a:r>
              <a:rPr lang="it-IT" sz="2000" dirty="0"/>
              <a:t> IV, n° 2, 1991, p. 69-84</a:t>
            </a:r>
            <a:endParaRPr lang="fr-FR" sz="2000" dirty="0"/>
          </a:p>
          <a:p>
            <a:endParaRPr lang="fr-FR" sz="2400" dirty="0"/>
          </a:p>
          <a:p>
            <a:endParaRPr lang="it-IT" sz="2400" dirty="0"/>
          </a:p>
        </p:txBody>
      </p:sp>
      <p:sp>
        <p:nvSpPr>
          <p:cNvPr id="4" name="Segnaposto data 3"/>
          <p:cNvSpPr>
            <a:spLocks noGrp="1"/>
          </p:cNvSpPr>
          <p:nvPr>
            <p:ph type="dt" sz="half" idx="10"/>
          </p:nvPr>
        </p:nvSpPr>
        <p:spPr/>
        <p:txBody>
          <a:bodyPr/>
          <a:lstStyle/>
          <a:p>
            <a:pPr>
              <a:defRPr/>
            </a:pPr>
            <a:r>
              <a:rPr lang="it-IT" smtClean="0"/>
              <a:t>Montréal 19-21 août 2015</a:t>
            </a:r>
            <a:endParaRPr lang="it-IT"/>
          </a:p>
        </p:txBody>
      </p:sp>
      <p:sp>
        <p:nvSpPr>
          <p:cNvPr id="5" name="Segnaposto piè di pagina 4"/>
          <p:cNvSpPr>
            <a:spLocks noGrp="1"/>
          </p:cNvSpPr>
          <p:nvPr>
            <p:ph type="ftr" sz="quarter" idx="11"/>
          </p:nvPr>
        </p:nvSpPr>
        <p:spPr/>
        <p:txBody>
          <a:bodyPr/>
          <a:lstStyle/>
          <a:p>
            <a:pPr>
              <a:defRPr/>
            </a:pPr>
            <a:r>
              <a:rPr lang="it-IT" smtClean="0"/>
              <a:t>Nadine Celotti Trieste-Italie ncelotti@units.it</a:t>
            </a:r>
            <a:endParaRPr lang="it-IT"/>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56</a:t>
            </a:fld>
            <a:endParaRPr lang="it-IT"/>
          </a:p>
        </p:txBody>
      </p:sp>
    </p:spTree>
    <p:extLst>
      <p:ext uri="{BB962C8B-B14F-4D97-AF65-F5344CB8AC3E}">
        <p14:creationId xmlns:p14="http://schemas.microsoft.com/office/powerpoint/2010/main" val="32137016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p:txBody>
          <a:bodyPr/>
          <a:lstStyle/>
          <a:p>
            <a:pPr eaLnBrk="1" hangingPunct="1"/>
            <a:r>
              <a:rPr lang="it-IT" sz="2800" dirty="0"/>
              <a:t>Essai : Judith Butler </a:t>
            </a:r>
            <a:r>
              <a:rPr lang="it-IT" sz="2800" dirty="0" err="1"/>
              <a:t>traduit</a:t>
            </a:r>
            <a:r>
              <a:rPr lang="it-IT" sz="2800" dirty="0"/>
              <a:t> de </a:t>
            </a:r>
            <a:r>
              <a:rPr lang="it-IT" sz="2800" dirty="0" err="1"/>
              <a:t>l’anglais</a:t>
            </a:r>
            <a:r>
              <a:rPr lang="it-IT" sz="2800" dirty="0"/>
              <a:t> par Charlotte </a:t>
            </a:r>
            <a:r>
              <a:rPr lang="it-IT" sz="2800" dirty="0" err="1"/>
              <a:t>Nordmann</a:t>
            </a:r>
            <a:r>
              <a:rPr lang="it-IT" sz="2800" dirty="0"/>
              <a:t> 2004</a:t>
            </a:r>
          </a:p>
        </p:txBody>
      </p:sp>
      <p:sp>
        <p:nvSpPr>
          <p:cNvPr id="29698" name="Segnaposto contenuto 2"/>
          <p:cNvSpPr>
            <a:spLocks noGrp="1"/>
          </p:cNvSpPr>
          <p:nvPr>
            <p:ph idx="1"/>
          </p:nvPr>
        </p:nvSpPr>
        <p:spPr>
          <a:xfrm>
            <a:off x="1774825" y="1773238"/>
            <a:ext cx="8229600" cy="4525962"/>
          </a:xfrm>
        </p:spPr>
        <p:txBody>
          <a:bodyPr>
            <a:normAutofit/>
          </a:bodyPr>
          <a:lstStyle/>
          <a:p>
            <a:pPr eaLnBrk="1" hangingPunct="1"/>
            <a:r>
              <a:rPr lang="it-IT" sz="2400" i="1" dirty="0" err="1"/>
              <a:t>Excitable</a:t>
            </a:r>
            <a:r>
              <a:rPr lang="it-IT" sz="2400" i="1" dirty="0"/>
              <a:t> </a:t>
            </a:r>
            <a:r>
              <a:rPr lang="it-IT" sz="2400" i="1" dirty="0" err="1"/>
              <a:t>Speech</a:t>
            </a:r>
            <a:r>
              <a:rPr lang="it-IT" sz="2400" i="1" dirty="0"/>
              <a:t>. A </a:t>
            </a:r>
            <a:r>
              <a:rPr lang="it-IT" sz="2400" i="1" dirty="0" err="1"/>
              <a:t>Politics</a:t>
            </a:r>
            <a:r>
              <a:rPr lang="it-IT" sz="2400" i="1" dirty="0"/>
              <a:t> </a:t>
            </a:r>
            <a:r>
              <a:rPr lang="it-IT" sz="2400" i="1" dirty="0" err="1"/>
              <a:t>of</a:t>
            </a:r>
            <a:r>
              <a:rPr lang="it-IT" sz="2400" i="1" dirty="0"/>
              <a:t> the Performative (1997)/Le </a:t>
            </a:r>
            <a:r>
              <a:rPr lang="it-IT" sz="2400" i="1" dirty="0" err="1"/>
              <a:t>pouvoir</a:t>
            </a:r>
            <a:r>
              <a:rPr lang="it-IT" sz="2400" i="1" dirty="0"/>
              <a:t> </a:t>
            </a:r>
            <a:r>
              <a:rPr lang="it-IT" sz="2400" i="1" dirty="0" err="1"/>
              <a:t>des</a:t>
            </a:r>
            <a:r>
              <a:rPr lang="it-IT" sz="2400" i="1" dirty="0"/>
              <a:t> </a:t>
            </a:r>
            <a:r>
              <a:rPr lang="it-IT" sz="2400" i="1" dirty="0" err="1"/>
              <a:t>mots</a:t>
            </a:r>
            <a:r>
              <a:rPr lang="it-IT" sz="2400" i="1" dirty="0"/>
              <a:t>. </a:t>
            </a:r>
            <a:r>
              <a:rPr lang="it-IT" sz="2400" i="1" dirty="0" err="1"/>
              <a:t>Politique</a:t>
            </a:r>
            <a:r>
              <a:rPr lang="it-IT" sz="2400" i="1" dirty="0"/>
              <a:t> </a:t>
            </a:r>
            <a:r>
              <a:rPr lang="it-IT" sz="2400" i="1" dirty="0" err="1"/>
              <a:t>du</a:t>
            </a:r>
            <a:r>
              <a:rPr lang="it-IT" sz="2400" i="1" dirty="0"/>
              <a:t> </a:t>
            </a:r>
            <a:r>
              <a:rPr lang="it-IT" sz="2400" i="1" dirty="0" err="1"/>
              <a:t>performatif</a:t>
            </a:r>
            <a:r>
              <a:rPr lang="it-IT" sz="2400" i="1" dirty="0"/>
              <a:t> (2004)</a:t>
            </a:r>
          </a:p>
          <a:p>
            <a:pPr eaLnBrk="1" hangingPunct="1"/>
            <a:r>
              <a:rPr lang="it-IT" sz="2400" dirty="0" err="1"/>
              <a:t>Nom</a:t>
            </a:r>
            <a:r>
              <a:rPr lang="it-IT" sz="2400" dirty="0"/>
              <a:t> </a:t>
            </a:r>
            <a:r>
              <a:rPr lang="it-IT" sz="2400" dirty="0" err="1"/>
              <a:t>indiqué</a:t>
            </a:r>
            <a:r>
              <a:rPr lang="it-IT" sz="2400" dirty="0"/>
              <a:t>  de la </a:t>
            </a:r>
            <a:r>
              <a:rPr lang="it-IT" sz="2400" dirty="0" err="1"/>
              <a:t>traductrice</a:t>
            </a:r>
            <a:r>
              <a:rPr lang="it-IT" sz="2400" dirty="0"/>
              <a:t> en 4° de </a:t>
            </a:r>
            <a:r>
              <a:rPr lang="it-IT" sz="2400" dirty="0" err="1"/>
              <a:t>couverture</a:t>
            </a:r>
            <a:endParaRPr lang="it-IT" sz="2400" dirty="0"/>
          </a:p>
          <a:p>
            <a:pPr eaLnBrk="1" hangingPunct="1"/>
            <a:endParaRPr lang="it-IT" sz="2400" i="1" dirty="0"/>
          </a:p>
          <a:p>
            <a:pPr eaLnBrk="1" hangingPunct="1"/>
            <a:r>
              <a:rPr lang="it-IT" sz="2400" dirty="0"/>
              <a:t>“</a:t>
            </a:r>
            <a:r>
              <a:rPr lang="it-IT" sz="2400" dirty="0" err="1"/>
              <a:t>Préface</a:t>
            </a:r>
            <a:r>
              <a:rPr lang="it-IT" sz="2400" dirty="0"/>
              <a:t> : Une </a:t>
            </a:r>
            <a:r>
              <a:rPr lang="it-IT" sz="2400" dirty="0" err="1"/>
              <a:t>provocation</a:t>
            </a:r>
            <a:r>
              <a:rPr lang="it-IT" sz="2400" dirty="0"/>
              <a:t>” (7-19)</a:t>
            </a:r>
          </a:p>
          <a:p>
            <a:pPr eaLnBrk="1" hangingPunct="1"/>
            <a:r>
              <a:rPr lang="it-IT" sz="2400" dirty="0" err="1"/>
              <a:t>NdT</a:t>
            </a:r>
            <a:r>
              <a:rPr lang="it-IT" sz="2400" dirty="0"/>
              <a:t>  (273-274) non </a:t>
            </a:r>
            <a:r>
              <a:rPr lang="it-IT" sz="2400" dirty="0" err="1"/>
              <a:t>pas</a:t>
            </a:r>
            <a:r>
              <a:rPr lang="it-IT" sz="2400" dirty="0"/>
              <a:t> </a:t>
            </a:r>
            <a:r>
              <a:rPr lang="it-IT" sz="2400" dirty="0" err="1"/>
              <a:t>au</a:t>
            </a:r>
            <a:r>
              <a:rPr lang="it-IT" sz="2400" dirty="0"/>
              <a:t> </a:t>
            </a:r>
            <a:r>
              <a:rPr lang="it-IT" sz="2400" dirty="0" err="1"/>
              <a:t>bas</a:t>
            </a:r>
            <a:r>
              <a:rPr lang="it-IT" sz="2400" dirty="0"/>
              <a:t> de la </a:t>
            </a:r>
            <a:r>
              <a:rPr lang="it-IT" sz="2400" dirty="0" err="1"/>
              <a:t>page</a:t>
            </a:r>
            <a:r>
              <a:rPr lang="it-IT" sz="2400" dirty="0"/>
              <a:t> mais à la fin </a:t>
            </a:r>
            <a:r>
              <a:rPr lang="it-IT" sz="2400" dirty="0" err="1"/>
              <a:t>du</a:t>
            </a:r>
            <a:r>
              <a:rPr lang="it-IT" sz="2400" dirty="0"/>
              <a:t> </a:t>
            </a:r>
            <a:r>
              <a:rPr lang="it-IT" sz="2400" dirty="0" err="1"/>
              <a:t>texte</a:t>
            </a:r>
            <a:r>
              <a:rPr lang="it-IT" sz="2400" dirty="0"/>
              <a:t>. </a:t>
            </a:r>
            <a:r>
              <a:rPr lang="it-IT" sz="2400" dirty="0" err="1"/>
              <a:t>Les</a:t>
            </a:r>
            <a:r>
              <a:rPr lang="it-IT" sz="2400" dirty="0"/>
              <a:t>  </a:t>
            </a:r>
            <a:r>
              <a:rPr lang="it-IT" sz="2400" dirty="0" err="1"/>
              <a:t>mots</a:t>
            </a:r>
            <a:r>
              <a:rPr lang="it-IT" sz="2400" dirty="0"/>
              <a:t> </a:t>
            </a:r>
            <a:r>
              <a:rPr lang="it-IT" sz="2400" dirty="0" err="1"/>
              <a:t>sont</a:t>
            </a:r>
            <a:r>
              <a:rPr lang="it-IT" sz="2400" dirty="0"/>
              <a:t> </a:t>
            </a:r>
            <a:r>
              <a:rPr lang="it-IT" sz="2400" dirty="0" err="1"/>
              <a:t>indiqués</a:t>
            </a:r>
            <a:r>
              <a:rPr lang="it-IT" sz="2400" dirty="0"/>
              <a:t> par * </a:t>
            </a:r>
            <a:r>
              <a:rPr lang="it-IT" sz="2400" dirty="0" err="1"/>
              <a:t>dans</a:t>
            </a:r>
            <a:r>
              <a:rPr lang="it-IT" sz="2400" dirty="0"/>
              <a:t> le </a:t>
            </a:r>
            <a:r>
              <a:rPr lang="it-IT" sz="2400" dirty="0" err="1"/>
              <a:t>texte</a:t>
            </a:r>
            <a:r>
              <a:rPr lang="it-IT" sz="2400" dirty="0"/>
              <a:t> (ex: p. 99)</a:t>
            </a:r>
          </a:p>
          <a:p>
            <a:pPr eaLnBrk="1" hangingPunct="1"/>
            <a:r>
              <a:rPr lang="it-IT" sz="2400" dirty="0" err="1"/>
              <a:t>Lexique</a:t>
            </a:r>
            <a:endParaRPr lang="it-IT" sz="2400" dirty="0"/>
          </a:p>
          <a:p>
            <a:pPr eaLnBrk="1" hangingPunct="1"/>
            <a:r>
              <a:rPr lang="it-IT" sz="2400" dirty="0" err="1"/>
              <a:t>Traduction</a:t>
            </a:r>
            <a:r>
              <a:rPr lang="it-IT" sz="2400" dirty="0"/>
              <a:t> en </a:t>
            </a:r>
            <a:r>
              <a:rPr lang="it-IT" sz="2400" dirty="0" err="1"/>
              <a:t>italien</a:t>
            </a:r>
            <a:r>
              <a:rPr lang="it-IT" sz="2400" dirty="0"/>
              <a:t> </a:t>
            </a:r>
            <a:r>
              <a:rPr lang="it-IT" sz="2400" i="1" dirty="0"/>
              <a:t>Parole che provocano. Per una politica del performativo</a:t>
            </a:r>
            <a:r>
              <a:rPr lang="it-IT" sz="2400" dirty="0"/>
              <a:t>, Milano, Raffaello Cortina ed., 2010. Traduzione Sergia Adamo sans </a:t>
            </a:r>
            <a:r>
              <a:rPr lang="it-IT" sz="2400" dirty="0" err="1"/>
              <a:t>péritexte</a:t>
            </a:r>
            <a:r>
              <a:rPr lang="it-IT" sz="2400" dirty="0"/>
              <a:t> </a:t>
            </a:r>
            <a:r>
              <a:rPr lang="it-IT" sz="2400" dirty="0" err="1"/>
              <a:t>choix</a:t>
            </a:r>
            <a:r>
              <a:rPr lang="it-IT" sz="2400" dirty="0"/>
              <a:t> de l’</a:t>
            </a:r>
            <a:r>
              <a:rPr lang="it-IT" sz="2400" dirty="0" err="1"/>
              <a:t>éditeur</a:t>
            </a:r>
            <a:endParaRPr lang="it-IT" sz="2400" dirty="0"/>
          </a:p>
          <a:p>
            <a:pPr eaLnBrk="1" hangingPunct="1"/>
            <a:endParaRPr lang="it-IT" sz="2400" dirty="0"/>
          </a:p>
        </p:txBody>
      </p:sp>
    </p:spTree>
    <p:extLst>
      <p:ext uri="{BB962C8B-B14F-4D97-AF65-F5344CB8AC3E}">
        <p14:creationId xmlns:p14="http://schemas.microsoft.com/office/powerpoint/2010/main" val="14606070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it-IT" sz="2800" dirty="0"/>
              <a:t/>
            </a:r>
            <a:br>
              <a:rPr lang="it-IT" sz="2800" dirty="0"/>
            </a:br>
            <a:r>
              <a:rPr lang="it-IT" sz="2800" dirty="0"/>
              <a:t>La </a:t>
            </a:r>
            <a:r>
              <a:rPr lang="it-IT" sz="2800" dirty="0" err="1"/>
              <a:t>présence</a:t>
            </a:r>
            <a:r>
              <a:rPr lang="it-IT" sz="2800" dirty="0"/>
              <a:t> </a:t>
            </a:r>
            <a:r>
              <a:rPr lang="it-IT" sz="2800" dirty="0" err="1"/>
              <a:t>du</a:t>
            </a:r>
            <a:r>
              <a:rPr lang="it-IT" sz="2800" dirty="0"/>
              <a:t> </a:t>
            </a:r>
            <a:r>
              <a:rPr lang="it-IT" sz="2800" i="1" dirty="0" err="1"/>
              <a:t>nous</a:t>
            </a:r>
            <a:r>
              <a:rPr lang="it-IT" sz="2800" dirty="0"/>
              <a:t> </a:t>
            </a:r>
            <a:r>
              <a:rPr lang="it-IT" sz="2800" dirty="0" err="1"/>
              <a:t>ou</a:t>
            </a:r>
            <a:r>
              <a:rPr lang="it-IT" sz="2800" dirty="0"/>
              <a:t> </a:t>
            </a:r>
            <a:r>
              <a:rPr lang="it-IT" sz="2800" dirty="0" err="1"/>
              <a:t>du</a:t>
            </a:r>
            <a:r>
              <a:rPr lang="it-IT" sz="2800" dirty="0"/>
              <a:t> </a:t>
            </a:r>
            <a:r>
              <a:rPr lang="it-IT" sz="2800" i="1" dirty="0"/>
              <a:t>je</a:t>
            </a:r>
            <a:br>
              <a:rPr lang="it-IT" sz="2800" i="1" dirty="0"/>
            </a:br>
            <a:r>
              <a:rPr lang="it-IT" sz="2800" dirty="0" err="1"/>
              <a:t>dans</a:t>
            </a:r>
            <a:r>
              <a:rPr lang="it-IT" sz="2800" dirty="0"/>
              <a:t> l’</a:t>
            </a:r>
            <a:r>
              <a:rPr lang="it-IT" sz="2800" dirty="0" err="1"/>
              <a:t>espace</a:t>
            </a:r>
            <a:r>
              <a:rPr lang="it-IT" sz="2800" dirty="0"/>
              <a:t> </a:t>
            </a:r>
            <a:r>
              <a:rPr lang="it-IT" sz="2800" dirty="0" err="1"/>
              <a:t>préfaciel</a:t>
            </a:r>
            <a:r>
              <a:rPr lang="fr-FR" sz="2800" dirty="0"/>
              <a:t/>
            </a:r>
            <a:br>
              <a:rPr lang="fr-FR" sz="2800" dirty="0"/>
            </a:br>
            <a:r>
              <a:rPr lang="fr-FR" sz="2800" dirty="0"/>
              <a:t/>
            </a:r>
            <a:br>
              <a:rPr lang="fr-FR" sz="2800" dirty="0"/>
            </a:br>
            <a:endParaRPr lang="it-IT" sz="2800" dirty="0"/>
          </a:p>
        </p:txBody>
      </p:sp>
      <p:sp>
        <p:nvSpPr>
          <p:cNvPr id="3" name="Segnaposto contenuto 2"/>
          <p:cNvSpPr>
            <a:spLocks noGrp="1"/>
          </p:cNvSpPr>
          <p:nvPr>
            <p:ph idx="1"/>
          </p:nvPr>
        </p:nvSpPr>
        <p:spPr/>
        <p:txBody>
          <a:bodyPr/>
          <a:lstStyle/>
          <a:p>
            <a:pPr algn="just"/>
            <a:r>
              <a:rPr lang="fr-FR" sz="2400" dirty="0">
                <a:solidFill>
                  <a:srgbClr val="FF0000"/>
                </a:solidFill>
              </a:rPr>
              <a:t>Je</a:t>
            </a:r>
            <a:r>
              <a:rPr lang="fr-FR" sz="2400" dirty="0"/>
              <a:t> tiens à remercier tout particulièrement Judith Butler pour la confiance qu’elle </a:t>
            </a:r>
            <a:r>
              <a:rPr lang="fr-FR" sz="2400" dirty="0">
                <a:solidFill>
                  <a:srgbClr val="FF0000"/>
                </a:solidFill>
              </a:rPr>
              <a:t>m’</a:t>
            </a:r>
            <a:r>
              <a:rPr lang="fr-FR" sz="2400" dirty="0"/>
              <a:t>a témoignée en </a:t>
            </a:r>
            <a:r>
              <a:rPr lang="fr-FR" sz="2400" dirty="0">
                <a:solidFill>
                  <a:srgbClr val="FF0000"/>
                </a:solidFill>
              </a:rPr>
              <a:t>me</a:t>
            </a:r>
            <a:r>
              <a:rPr lang="fr-FR" sz="2400" dirty="0"/>
              <a:t> proposant ce livre formidable </a:t>
            </a:r>
            <a:r>
              <a:rPr lang="fr-CA" sz="2400" dirty="0"/>
              <a:t>[</a:t>
            </a:r>
            <a:r>
              <a:rPr lang="it-IT" sz="2400" i="1" dirty="0"/>
              <a:t>…</a:t>
            </a:r>
            <a:r>
              <a:rPr lang="fr-CA" sz="2400" dirty="0"/>
              <a:t>] </a:t>
            </a:r>
            <a:r>
              <a:rPr lang="it-IT" sz="2400" dirty="0"/>
              <a:t> </a:t>
            </a:r>
            <a:r>
              <a:rPr lang="it-IT" sz="2400" dirty="0">
                <a:solidFill>
                  <a:srgbClr val="FF0000"/>
                </a:solidFill>
              </a:rPr>
              <a:t>je</a:t>
            </a:r>
            <a:r>
              <a:rPr lang="it-IT" sz="2400" dirty="0"/>
              <a:t> </a:t>
            </a:r>
            <a:r>
              <a:rPr lang="it-IT" sz="2400" dirty="0" err="1"/>
              <a:t>remercie</a:t>
            </a:r>
            <a:r>
              <a:rPr lang="it-IT" sz="2400" dirty="0"/>
              <a:t> </a:t>
            </a:r>
            <a:r>
              <a:rPr lang="it-IT" sz="2400" dirty="0" err="1"/>
              <a:t>très</a:t>
            </a:r>
            <a:r>
              <a:rPr lang="it-IT" sz="2400" dirty="0"/>
              <a:t> </a:t>
            </a:r>
            <a:r>
              <a:rPr lang="it-IT" sz="2400" dirty="0" err="1"/>
              <a:t>chaleureusement</a:t>
            </a:r>
            <a:r>
              <a:rPr lang="it-IT" sz="2400" dirty="0"/>
              <a:t> Eric </a:t>
            </a:r>
            <a:r>
              <a:rPr lang="it-IT" sz="2400" dirty="0" err="1"/>
              <a:t>Fassin</a:t>
            </a:r>
            <a:r>
              <a:rPr lang="it-IT" sz="2400" dirty="0"/>
              <a:t> et </a:t>
            </a:r>
            <a:r>
              <a:rPr lang="it-IT" sz="2400" dirty="0" err="1"/>
              <a:t>Irène</a:t>
            </a:r>
            <a:r>
              <a:rPr lang="it-IT" sz="2400" dirty="0"/>
              <a:t> Janni. Pour </a:t>
            </a:r>
            <a:r>
              <a:rPr lang="it-IT" sz="2400" dirty="0" err="1"/>
              <a:t>leur</a:t>
            </a:r>
            <a:r>
              <a:rPr lang="it-IT" sz="2400" dirty="0"/>
              <a:t> </a:t>
            </a:r>
            <a:r>
              <a:rPr lang="it-IT" sz="2400" dirty="0" err="1"/>
              <a:t>lecture</a:t>
            </a:r>
            <a:r>
              <a:rPr lang="it-IT" sz="2400" dirty="0"/>
              <a:t> et </a:t>
            </a:r>
            <a:r>
              <a:rPr lang="it-IT" sz="2400" dirty="0" err="1"/>
              <a:t>suggestions</a:t>
            </a:r>
            <a:r>
              <a:rPr lang="it-IT" sz="2400" dirty="0"/>
              <a:t> à </a:t>
            </a:r>
            <a:r>
              <a:rPr lang="it-IT" sz="2400" dirty="0" err="1"/>
              <a:t>différents</a:t>
            </a:r>
            <a:r>
              <a:rPr lang="it-IT" sz="2400" dirty="0"/>
              <a:t> </a:t>
            </a:r>
            <a:r>
              <a:rPr lang="it-IT" sz="2400" dirty="0" err="1"/>
              <a:t>moments</a:t>
            </a:r>
            <a:r>
              <a:rPr lang="it-IT" sz="2400" dirty="0"/>
              <a:t> de la </a:t>
            </a:r>
            <a:r>
              <a:rPr lang="it-IT" sz="2400" dirty="0" err="1"/>
              <a:t>traduction</a:t>
            </a:r>
            <a:r>
              <a:rPr lang="it-IT" sz="2400" dirty="0"/>
              <a:t>, </a:t>
            </a:r>
            <a:r>
              <a:rPr lang="it-IT" sz="2400" dirty="0" err="1">
                <a:solidFill>
                  <a:srgbClr val="FF0000"/>
                </a:solidFill>
              </a:rPr>
              <a:t>mes</a:t>
            </a:r>
            <a:r>
              <a:rPr lang="it-IT" sz="2400" dirty="0"/>
              <a:t> plus </a:t>
            </a:r>
            <a:r>
              <a:rPr lang="it-IT" sz="2400" dirty="0" err="1"/>
              <a:t>vifs</a:t>
            </a:r>
            <a:r>
              <a:rPr lang="it-IT" sz="2400" dirty="0"/>
              <a:t> </a:t>
            </a:r>
            <a:r>
              <a:rPr lang="it-IT" sz="2400" dirty="0" err="1"/>
              <a:t>remerciements</a:t>
            </a:r>
            <a:r>
              <a:rPr lang="it-IT" sz="2400" dirty="0"/>
              <a:t> à </a:t>
            </a:r>
            <a:r>
              <a:rPr lang="fr-CA" sz="2400" dirty="0"/>
              <a:t>[</a:t>
            </a:r>
            <a:r>
              <a:rPr lang="it-IT" sz="2400" i="1" dirty="0"/>
              <a:t>…</a:t>
            </a:r>
            <a:r>
              <a:rPr lang="fr-CA" sz="2400" dirty="0"/>
              <a:t>] </a:t>
            </a:r>
            <a:r>
              <a:rPr lang="it-IT" sz="2400" dirty="0"/>
              <a:t> </a:t>
            </a:r>
            <a:r>
              <a:rPr lang="it-IT" sz="2400" dirty="0">
                <a:solidFill>
                  <a:srgbClr val="FF0000"/>
                </a:solidFill>
              </a:rPr>
              <a:t>Je</a:t>
            </a:r>
            <a:r>
              <a:rPr lang="it-IT" sz="2400" dirty="0"/>
              <a:t> </a:t>
            </a:r>
            <a:r>
              <a:rPr lang="it-IT" sz="2400" dirty="0" err="1"/>
              <a:t>remercie</a:t>
            </a:r>
            <a:r>
              <a:rPr lang="it-IT" sz="2400" dirty="0"/>
              <a:t> </a:t>
            </a:r>
            <a:r>
              <a:rPr lang="it-IT" sz="2400" dirty="0" err="1"/>
              <a:t>encore</a:t>
            </a:r>
            <a:r>
              <a:rPr lang="it-IT" sz="2400" dirty="0"/>
              <a:t> </a:t>
            </a:r>
            <a:r>
              <a:rPr lang="fr-CA" sz="2400" dirty="0"/>
              <a:t>[</a:t>
            </a:r>
            <a:r>
              <a:rPr lang="it-IT" sz="2400" i="1" dirty="0"/>
              <a:t>…</a:t>
            </a:r>
            <a:r>
              <a:rPr lang="fr-CA" sz="2400" dirty="0"/>
              <a:t>]</a:t>
            </a:r>
            <a:r>
              <a:rPr lang="it-IT" sz="2400" dirty="0"/>
              <a:t> Un </a:t>
            </a:r>
            <a:r>
              <a:rPr lang="it-IT" sz="2400" dirty="0" err="1"/>
              <a:t>très</a:t>
            </a:r>
            <a:r>
              <a:rPr lang="it-IT" sz="2400" dirty="0"/>
              <a:t> </a:t>
            </a:r>
            <a:r>
              <a:rPr lang="it-IT" sz="2400" dirty="0" err="1"/>
              <a:t>grand</a:t>
            </a:r>
            <a:r>
              <a:rPr lang="it-IT" sz="2400" dirty="0"/>
              <a:t> merci à </a:t>
            </a:r>
            <a:r>
              <a:rPr lang="fr-CA" sz="2400" dirty="0"/>
              <a:t>[</a:t>
            </a:r>
            <a:r>
              <a:rPr lang="it-IT" sz="2400" i="1" dirty="0"/>
              <a:t>…</a:t>
            </a:r>
            <a:r>
              <a:rPr lang="fr-CA" sz="2400" dirty="0"/>
              <a:t>] </a:t>
            </a:r>
            <a:r>
              <a:rPr lang="it-IT" sz="2400" dirty="0"/>
              <a:t> </a:t>
            </a:r>
            <a:r>
              <a:rPr lang="it-IT" sz="2400" dirty="0" err="1"/>
              <a:t>Enfin</a:t>
            </a:r>
            <a:r>
              <a:rPr lang="it-IT" sz="2400" dirty="0"/>
              <a:t> </a:t>
            </a:r>
            <a:r>
              <a:rPr lang="it-IT" sz="2400" dirty="0">
                <a:solidFill>
                  <a:srgbClr val="FF0000"/>
                </a:solidFill>
              </a:rPr>
              <a:t>je</a:t>
            </a:r>
            <a:r>
              <a:rPr lang="it-IT" sz="2400" dirty="0"/>
              <a:t> </a:t>
            </a:r>
            <a:r>
              <a:rPr lang="it-IT" sz="2400" dirty="0" err="1"/>
              <a:t>suis</a:t>
            </a:r>
            <a:r>
              <a:rPr lang="it-IT" sz="2400" dirty="0"/>
              <a:t> </a:t>
            </a:r>
            <a:r>
              <a:rPr lang="it-IT" sz="2400" dirty="0" err="1">
                <a:solidFill>
                  <a:srgbClr val="FF0000"/>
                </a:solidFill>
              </a:rPr>
              <a:t>reconnaissante</a:t>
            </a:r>
            <a:r>
              <a:rPr lang="it-IT" sz="2400" dirty="0"/>
              <a:t> à </a:t>
            </a:r>
            <a:r>
              <a:rPr lang="fr-CA" sz="2400" dirty="0"/>
              <a:t>[</a:t>
            </a:r>
            <a:r>
              <a:rPr lang="it-IT" sz="2400" i="1" dirty="0"/>
              <a:t>…</a:t>
            </a:r>
            <a:r>
              <a:rPr lang="fr-CA" sz="2400" dirty="0"/>
              <a:t>] </a:t>
            </a:r>
            <a:r>
              <a:rPr lang="it-IT" sz="2400" dirty="0"/>
              <a:t> p. 21</a:t>
            </a:r>
            <a:endParaRPr lang="fr-FR" sz="2400" dirty="0"/>
          </a:p>
          <a:p>
            <a:r>
              <a:rPr lang="fr-FR" sz="2000" dirty="0"/>
              <a:t>Cynthia </a:t>
            </a:r>
            <a:r>
              <a:rPr lang="fr-FR" sz="2000" dirty="0"/>
              <a:t>Kraus in </a:t>
            </a:r>
            <a:r>
              <a:rPr lang="fr-FR" sz="2000" dirty="0"/>
              <a:t>« </a:t>
            </a:r>
            <a:r>
              <a:rPr lang="fr-FR" sz="2000" dirty="0"/>
              <a:t>Note </a:t>
            </a:r>
            <a:r>
              <a:rPr lang="fr-FR" sz="2000" dirty="0"/>
              <a:t>sur la traduction </a:t>
            </a:r>
            <a:r>
              <a:rPr lang="fr-FR" sz="2000" dirty="0"/>
              <a:t>» in  Butler </a:t>
            </a:r>
            <a:r>
              <a:rPr lang="fr-FR" sz="2000" i="1" dirty="0"/>
              <a:t>Trouble dans le </a:t>
            </a:r>
            <a:r>
              <a:rPr lang="fr-FR" sz="2000" i="1" dirty="0"/>
              <a:t>genre. </a:t>
            </a:r>
            <a:endParaRPr lang="it-IT" dirty="0"/>
          </a:p>
        </p:txBody>
      </p:sp>
    </p:spTree>
    <p:extLst>
      <p:ext uri="{BB962C8B-B14F-4D97-AF65-F5344CB8AC3E}">
        <p14:creationId xmlns:p14="http://schemas.microsoft.com/office/powerpoint/2010/main" val="4156704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traductrices</a:t>
            </a:r>
            <a:r>
              <a:rPr lang="it-IT" sz="2800" dirty="0"/>
              <a:t> </a:t>
            </a:r>
            <a:r>
              <a:rPr lang="it-IT" sz="2800" dirty="0" err="1"/>
              <a:t>déclarent</a:t>
            </a:r>
            <a:r>
              <a:rPr lang="it-IT" sz="2800" dirty="0"/>
              <a:t> </a:t>
            </a:r>
            <a:r>
              <a:rPr lang="it-IT" sz="2800" dirty="0" err="1"/>
              <a:t>leur</a:t>
            </a:r>
            <a:r>
              <a:rPr lang="it-IT" sz="2800" dirty="0"/>
              <a:t> </a:t>
            </a:r>
            <a:r>
              <a:rPr lang="it-IT" sz="2800" dirty="0" err="1"/>
              <a:t>empathie</a:t>
            </a:r>
            <a:r>
              <a:rPr lang="it-IT" sz="2800" dirty="0"/>
              <a:t> et </a:t>
            </a:r>
            <a:r>
              <a:rPr lang="it-IT" sz="2800" dirty="0" err="1"/>
              <a:t>militent</a:t>
            </a:r>
            <a:endParaRPr lang="it-IT" sz="2800" dirty="0"/>
          </a:p>
        </p:txBody>
      </p:sp>
      <p:sp>
        <p:nvSpPr>
          <p:cNvPr id="3" name="Segnaposto contenuto 2"/>
          <p:cNvSpPr>
            <a:spLocks noGrp="1"/>
          </p:cNvSpPr>
          <p:nvPr>
            <p:ph idx="1"/>
          </p:nvPr>
        </p:nvSpPr>
        <p:spPr/>
        <p:txBody>
          <a:bodyPr/>
          <a:lstStyle/>
          <a:p>
            <a:pPr algn="just"/>
            <a:r>
              <a:rPr lang="fr-CA" sz="2400" dirty="0"/>
              <a:t>Il ne faut pas cesser de vouloir – autrement dit d’exiger de nous-mêmes- la fin de ce grand </a:t>
            </a:r>
            <a:r>
              <a:rPr lang="fr-CA" sz="2400" i="1" dirty="0" err="1"/>
              <a:t>backlash</a:t>
            </a:r>
            <a:r>
              <a:rPr lang="fr-CA" sz="2400" dirty="0"/>
              <a:t> théorique et politique, de la </a:t>
            </a:r>
            <a:r>
              <a:rPr lang="fr-CA" sz="2400" dirty="0">
                <a:solidFill>
                  <a:srgbClr val="FF0000"/>
                </a:solidFill>
              </a:rPr>
              <a:t>réaction conservatrice dont la France </a:t>
            </a:r>
            <a:r>
              <a:rPr lang="fr-CA" sz="2400" dirty="0"/>
              <a:t>a été le théâtre ces dernières années. </a:t>
            </a:r>
            <a:r>
              <a:rPr lang="fr-CA" sz="2400" dirty="0">
                <a:solidFill>
                  <a:srgbClr val="FF0000"/>
                </a:solidFill>
              </a:rPr>
              <a:t>L’</a:t>
            </a:r>
            <a:r>
              <a:rPr lang="fr-CA" sz="2400" dirty="0" err="1">
                <a:solidFill>
                  <a:srgbClr val="FF0000"/>
                </a:solidFill>
              </a:rPr>
              <a:t>oeuvre</a:t>
            </a:r>
            <a:r>
              <a:rPr lang="fr-CA" sz="2400" dirty="0">
                <a:solidFill>
                  <a:srgbClr val="FF0000"/>
                </a:solidFill>
              </a:rPr>
              <a:t> de Judith est assurément une des ressources que nous pouvons mobiliser à cette fin.</a:t>
            </a:r>
            <a:r>
              <a:rPr lang="fr-CA" sz="2400" dirty="0"/>
              <a:t> Sa rigueur, son énergie, sa vulnérabilité aussi, nous devons </a:t>
            </a:r>
            <a:r>
              <a:rPr lang="fr-CA" sz="2400" dirty="0">
                <a:solidFill>
                  <a:srgbClr val="FF0000"/>
                </a:solidFill>
              </a:rPr>
              <a:t>nous les approprier</a:t>
            </a:r>
            <a:r>
              <a:rPr lang="fr-CA" sz="2400" dirty="0"/>
              <a:t>, nous devons </a:t>
            </a:r>
            <a:r>
              <a:rPr lang="fr-CA" sz="2400" dirty="0">
                <a:solidFill>
                  <a:srgbClr val="FF0000"/>
                </a:solidFill>
              </a:rPr>
              <a:t>les déplacer, les rejouer ici,</a:t>
            </a:r>
            <a:r>
              <a:rPr lang="fr-CA" sz="2400" dirty="0"/>
              <a:t> sur une nouvelle scène, dans un autre contexte, en France.</a:t>
            </a:r>
          </a:p>
          <a:p>
            <a:pPr algn="just"/>
            <a:r>
              <a:rPr lang="fr-CA" sz="2000" dirty="0"/>
              <a:t>In « </a:t>
            </a:r>
            <a:r>
              <a:rPr lang="fr-CA" sz="2000" dirty="0">
                <a:solidFill>
                  <a:srgbClr val="FF0000"/>
                </a:solidFill>
              </a:rPr>
              <a:t>Préface. Une provocation</a:t>
            </a:r>
            <a:r>
              <a:rPr lang="fr-CA" sz="2000" dirty="0"/>
              <a:t> », signée par Charlotte </a:t>
            </a:r>
            <a:r>
              <a:rPr lang="fr-CA" sz="2000" dirty="0" err="1"/>
              <a:t>Nordmann</a:t>
            </a:r>
            <a:r>
              <a:rPr lang="fr-CA" sz="2000" dirty="0"/>
              <a:t> et Jérôme Vidal, </a:t>
            </a:r>
            <a:r>
              <a:rPr lang="fr-CA" sz="2000" dirty="0"/>
              <a:t>p. 7, in Butler </a:t>
            </a:r>
            <a:r>
              <a:rPr lang="fr-CA" sz="2000" i="1" dirty="0"/>
              <a:t>Le pouvoir des mots. </a:t>
            </a:r>
            <a:endParaRPr lang="fr-CA" sz="2000" dirty="0"/>
          </a:p>
        </p:txBody>
      </p:sp>
    </p:spTree>
    <p:extLst>
      <p:ext uri="{BB962C8B-B14F-4D97-AF65-F5344CB8AC3E}">
        <p14:creationId xmlns:p14="http://schemas.microsoft.com/office/powerpoint/2010/main" val="2193706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pPr eaLnBrk="1" hangingPunct="1"/>
            <a:r>
              <a:rPr lang="it-IT" sz="3200" dirty="0"/>
              <a:t>Le </a:t>
            </a:r>
            <a:r>
              <a:rPr lang="it-IT" sz="3200" dirty="0" err="1"/>
              <a:t>péritexte</a:t>
            </a:r>
            <a:r>
              <a:rPr lang="it-IT" sz="3200" dirty="0"/>
              <a:t> : </a:t>
            </a:r>
            <a:r>
              <a:rPr lang="it-IT" sz="3200" dirty="0" err="1"/>
              <a:t>présence</a:t>
            </a:r>
            <a:r>
              <a:rPr lang="it-IT" sz="3200" dirty="0"/>
              <a:t> </a:t>
            </a:r>
            <a:r>
              <a:rPr lang="it-IT" sz="3200" dirty="0" err="1"/>
              <a:t>du</a:t>
            </a:r>
            <a:r>
              <a:rPr lang="it-IT" sz="3200" dirty="0"/>
              <a:t>/de la </a:t>
            </a:r>
            <a:r>
              <a:rPr lang="it-IT" sz="3200" dirty="0" err="1"/>
              <a:t>traducteur</a:t>
            </a:r>
            <a:r>
              <a:rPr lang="it-IT" sz="3200" dirty="0"/>
              <a:t>/</a:t>
            </a:r>
            <a:r>
              <a:rPr lang="it-IT" sz="3200" dirty="0" err="1"/>
              <a:t>trice</a:t>
            </a:r>
            <a:endParaRPr lang="it-IT" sz="3200" dirty="0"/>
          </a:p>
        </p:txBody>
      </p:sp>
      <p:sp>
        <p:nvSpPr>
          <p:cNvPr id="15362" name="Segnaposto contenuto 2"/>
          <p:cNvSpPr>
            <a:spLocks noGrp="1"/>
          </p:cNvSpPr>
          <p:nvPr>
            <p:ph idx="1"/>
          </p:nvPr>
        </p:nvSpPr>
        <p:spPr/>
        <p:txBody>
          <a:bodyPr/>
          <a:lstStyle/>
          <a:p>
            <a:pPr eaLnBrk="1" hangingPunct="1"/>
            <a:r>
              <a:rPr lang="it-IT" sz="2400" dirty="0"/>
              <a:t>La </a:t>
            </a:r>
            <a:r>
              <a:rPr lang="it-IT" sz="2400" dirty="0" err="1"/>
              <a:t>couverture</a:t>
            </a:r>
            <a:r>
              <a:rPr lang="it-IT" sz="2400" dirty="0"/>
              <a:t> : son </a:t>
            </a:r>
            <a:r>
              <a:rPr lang="it-IT" sz="2400" dirty="0" err="1"/>
              <a:t>nom</a:t>
            </a:r>
            <a:r>
              <a:rPr lang="it-IT" sz="2400" dirty="0"/>
              <a:t>? (</a:t>
            </a:r>
            <a:r>
              <a:rPr lang="it-IT" sz="2400" dirty="0" err="1"/>
              <a:t>choix</a:t>
            </a:r>
            <a:r>
              <a:rPr lang="it-IT" sz="2400" dirty="0"/>
              <a:t> </a:t>
            </a:r>
            <a:r>
              <a:rPr lang="it-IT" sz="2400" dirty="0" err="1"/>
              <a:t>éditorial</a:t>
            </a:r>
            <a:r>
              <a:rPr lang="it-IT" sz="2400" dirty="0"/>
              <a:t>)</a:t>
            </a:r>
          </a:p>
          <a:p>
            <a:pPr eaLnBrk="1" hangingPunct="1"/>
            <a:r>
              <a:rPr lang="it-IT" sz="2400" dirty="0"/>
              <a:t>La </a:t>
            </a:r>
            <a:r>
              <a:rPr lang="it-IT" sz="2400" dirty="0" err="1"/>
              <a:t>quatrième</a:t>
            </a:r>
            <a:r>
              <a:rPr lang="it-IT" sz="2400" dirty="0"/>
              <a:t> de </a:t>
            </a:r>
            <a:r>
              <a:rPr lang="it-IT" sz="2400" dirty="0" err="1"/>
              <a:t>couverture</a:t>
            </a:r>
            <a:r>
              <a:rPr lang="it-IT" sz="2400" dirty="0"/>
              <a:t> ? (</a:t>
            </a:r>
            <a:r>
              <a:rPr lang="it-IT" sz="2400" dirty="0" err="1"/>
              <a:t>choix</a:t>
            </a:r>
            <a:r>
              <a:rPr lang="it-IT" sz="2400" dirty="0"/>
              <a:t> </a:t>
            </a:r>
            <a:r>
              <a:rPr lang="it-IT" sz="2400" dirty="0" err="1"/>
              <a:t>éditorial</a:t>
            </a:r>
            <a:r>
              <a:rPr lang="it-IT" sz="2400" dirty="0"/>
              <a:t>)</a:t>
            </a:r>
          </a:p>
          <a:p>
            <a:pPr eaLnBrk="1" hangingPunct="1"/>
            <a:r>
              <a:rPr lang="it-IT" sz="2400" dirty="0" err="1"/>
              <a:t>Préface</a:t>
            </a:r>
            <a:r>
              <a:rPr lang="it-IT" sz="2400" dirty="0"/>
              <a:t>/</a:t>
            </a:r>
            <a:r>
              <a:rPr lang="it-IT" sz="2400" dirty="0" err="1"/>
              <a:t>Postface</a:t>
            </a:r>
            <a:r>
              <a:rPr lang="it-IT" sz="2400" dirty="0"/>
              <a:t>/</a:t>
            </a:r>
            <a:r>
              <a:rPr lang="it-IT" sz="2400" dirty="0" err="1"/>
              <a:t>avant-propos</a:t>
            </a:r>
            <a:r>
              <a:rPr lang="it-IT" sz="2400" dirty="0"/>
              <a:t>… ?</a:t>
            </a:r>
          </a:p>
          <a:p>
            <a:pPr eaLnBrk="1" hangingPunct="1"/>
            <a:r>
              <a:rPr lang="it-IT" sz="2400" dirty="0" err="1"/>
              <a:t>NdT</a:t>
            </a:r>
            <a:r>
              <a:rPr lang="it-IT" sz="2400" dirty="0"/>
              <a:t> ?</a:t>
            </a:r>
          </a:p>
          <a:p>
            <a:pPr eaLnBrk="1" hangingPunct="1"/>
            <a:r>
              <a:rPr lang="it-IT" sz="2400" dirty="0" err="1"/>
              <a:t>Glossaire</a:t>
            </a:r>
            <a:r>
              <a:rPr lang="it-IT" sz="2400" dirty="0"/>
              <a:t> ?</a:t>
            </a:r>
          </a:p>
          <a:p>
            <a:pPr eaLnBrk="1" hangingPunct="1"/>
            <a:endParaRPr lang="it-IT" sz="2400" dirty="0"/>
          </a:p>
        </p:txBody>
      </p:sp>
    </p:spTree>
    <p:extLst>
      <p:ext uri="{BB962C8B-B14F-4D97-AF65-F5344CB8AC3E}">
        <p14:creationId xmlns:p14="http://schemas.microsoft.com/office/powerpoint/2010/main" val="30980719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a:r>
            <a:br>
              <a:rPr lang="it-IT" sz="2800" dirty="0"/>
            </a:br>
            <a:r>
              <a:rPr lang="it-IT" sz="2800" dirty="0" err="1"/>
              <a:t>Les</a:t>
            </a:r>
            <a:r>
              <a:rPr lang="it-IT" sz="2800" dirty="0"/>
              <a:t> </a:t>
            </a:r>
            <a:r>
              <a:rPr lang="it-IT" sz="2800" dirty="0" err="1"/>
              <a:t>traductrices</a:t>
            </a:r>
            <a:r>
              <a:rPr lang="it-IT" sz="2800" dirty="0"/>
              <a:t> </a:t>
            </a:r>
            <a:r>
              <a:rPr lang="it-IT" sz="2800" dirty="0"/>
              <a:t/>
            </a:r>
            <a:br>
              <a:rPr lang="it-IT" sz="2800" dirty="0"/>
            </a:br>
            <a:r>
              <a:rPr lang="it-IT" sz="2800" dirty="0" err="1"/>
              <a:t>montrent</a:t>
            </a:r>
            <a:r>
              <a:rPr lang="it-IT" sz="2800" dirty="0"/>
              <a:t>  </a:t>
            </a:r>
            <a:r>
              <a:rPr lang="it-IT" sz="2800" dirty="0" err="1"/>
              <a:t>leurs</a:t>
            </a:r>
            <a:r>
              <a:rPr lang="it-IT" sz="2800" dirty="0"/>
              <a:t> </a:t>
            </a:r>
            <a:r>
              <a:rPr lang="it-IT" sz="2800" dirty="0" err="1"/>
              <a:t>émotions</a:t>
            </a:r>
            <a:endParaRPr lang="it-IT" sz="2800" dirty="0"/>
          </a:p>
        </p:txBody>
      </p:sp>
      <p:sp>
        <p:nvSpPr>
          <p:cNvPr id="3" name="Segnaposto contenuto 2"/>
          <p:cNvSpPr>
            <a:spLocks noGrp="1"/>
          </p:cNvSpPr>
          <p:nvPr>
            <p:ph idx="1"/>
          </p:nvPr>
        </p:nvSpPr>
        <p:spPr/>
        <p:txBody>
          <a:bodyPr>
            <a:normAutofit/>
          </a:bodyPr>
          <a:lstStyle/>
          <a:p>
            <a:pPr algn="just"/>
            <a:r>
              <a:rPr lang="fr-CA" sz="2400" dirty="0"/>
              <a:t>Et d’abord quelle est </a:t>
            </a:r>
            <a:r>
              <a:rPr lang="fr-CA" sz="2400" dirty="0">
                <a:solidFill>
                  <a:srgbClr val="FF0000"/>
                </a:solidFill>
              </a:rPr>
              <a:t>cette pulsion</a:t>
            </a:r>
            <a:r>
              <a:rPr lang="fr-CA" sz="2400" dirty="0"/>
              <a:t>, </a:t>
            </a:r>
            <a:r>
              <a:rPr lang="fr-CA" sz="2400" dirty="0">
                <a:solidFill>
                  <a:srgbClr val="FF0000"/>
                </a:solidFill>
              </a:rPr>
              <a:t>cette incitation </a:t>
            </a:r>
            <a:r>
              <a:rPr lang="fr-CA" sz="2400" dirty="0"/>
              <a:t>(</a:t>
            </a:r>
            <a:r>
              <a:rPr lang="fr-CA" sz="2400" i="1" dirty="0"/>
              <a:t>excitable speech</a:t>
            </a:r>
            <a:r>
              <a:rPr lang="fr-CA" sz="2400" dirty="0"/>
              <a:t>, encore) qui </a:t>
            </a:r>
            <a:r>
              <a:rPr lang="fr-CA" sz="2400" dirty="0">
                <a:solidFill>
                  <a:srgbClr val="FF0000"/>
                </a:solidFill>
              </a:rPr>
              <a:t>nous a poussés, contraints, à traduire ce livre</a:t>
            </a:r>
            <a:r>
              <a:rPr lang="fr-CA" sz="2400" dirty="0"/>
              <a:t>. </a:t>
            </a:r>
            <a:r>
              <a:rPr lang="fr-CA" sz="2400" dirty="0"/>
              <a:t>p</a:t>
            </a:r>
            <a:r>
              <a:rPr lang="fr-CA" sz="2400" dirty="0"/>
              <a:t>. 7</a:t>
            </a:r>
          </a:p>
          <a:p>
            <a:pPr algn="just"/>
            <a:r>
              <a:rPr lang="fr-CA" sz="2400" dirty="0">
                <a:solidFill>
                  <a:srgbClr val="FF0000"/>
                </a:solidFill>
              </a:rPr>
              <a:t>Notre souhait le plus cher </a:t>
            </a:r>
            <a:r>
              <a:rPr lang="fr-CA" sz="2400" dirty="0"/>
              <a:t>est que la publicité dont bénéficient depuis peu en France les écrits de Judith Butler soit l’occasion de semblables </a:t>
            </a:r>
            <a:r>
              <a:rPr lang="fr-CA" sz="2400" dirty="0"/>
              <a:t>réappropriations</a:t>
            </a:r>
            <a:r>
              <a:rPr lang="fr-CA" sz="2400" dirty="0"/>
              <a:t>, mais aussi d’une discussion et d’une critique des thèses qu’elle a élaborées de livre en livre [</a:t>
            </a:r>
            <a:r>
              <a:rPr lang="it-IT" sz="2400" dirty="0"/>
              <a:t>…</a:t>
            </a:r>
            <a:r>
              <a:rPr lang="fr-CA" sz="2400" dirty="0"/>
              <a:t>] p. </a:t>
            </a:r>
            <a:r>
              <a:rPr lang="fr-CA" sz="2400" dirty="0"/>
              <a:t>16</a:t>
            </a:r>
          </a:p>
          <a:p>
            <a:pPr algn="just"/>
            <a:r>
              <a:rPr lang="fr-CA" sz="2400" dirty="0"/>
              <a:t>Dans le cours de notre travail, avouons-le, </a:t>
            </a:r>
            <a:r>
              <a:rPr lang="fr-CA" sz="2400" dirty="0">
                <a:solidFill>
                  <a:srgbClr val="FF0000"/>
                </a:solidFill>
              </a:rPr>
              <a:t>nous avons plus d’une fois maudit </a:t>
            </a:r>
            <a:r>
              <a:rPr lang="fr-CA" sz="2400" dirty="0"/>
              <a:t>l’auteur de </a:t>
            </a:r>
            <a:r>
              <a:rPr lang="fr-CA" sz="2400" i="1" dirty="0" err="1"/>
              <a:t>G</a:t>
            </a:r>
            <a:r>
              <a:rPr lang="fr-CA" sz="2400" i="1" dirty="0" err="1"/>
              <a:t>ender</a:t>
            </a:r>
            <a:r>
              <a:rPr lang="fr-CA" sz="2400" i="1" dirty="0"/>
              <a:t> Trouble</a:t>
            </a:r>
            <a:r>
              <a:rPr lang="fr-CA" sz="2400" dirty="0"/>
              <a:t>. </a:t>
            </a:r>
            <a:r>
              <a:rPr lang="it-IT" sz="2400" dirty="0" err="1"/>
              <a:t>p</a:t>
            </a:r>
            <a:r>
              <a:rPr lang="fr-CA" sz="2400" dirty="0"/>
              <a:t>. 17</a:t>
            </a:r>
          </a:p>
          <a:p>
            <a:pPr algn="just"/>
            <a:r>
              <a:rPr lang="fr-CA" sz="2000" dirty="0"/>
              <a:t>In « Préface. Une provocation », signée par Charlotte </a:t>
            </a:r>
            <a:r>
              <a:rPr lang="fr-CA" sz="2000" dirty="0" err="1"/>
              <a:t>Nordmann</a:t>
            </a:r>
            <a:r>
              <a:rPr lang="fr-CA" sz="2000" dirty="0"/>
              <a:t> et Jérôme Vidal, </a:t>
            </a:r>
            <a:r>
              <a:rPr lang="fr-CA" sz="2000" dirty="0"/>
              <a:t> </a:t>
            </a:r>
            <a:r>
              <a:rPr lang="fr-CA" sz="2000" dirty="0"/>
              <a:t>In Butler Judith, </a:t>
            </a:r>
            <a:r>
              <a:rPr lang="fr-CA" sz="2000" i="1" dirty="0"/>
              <a:t>Le pouvoir des mots. </a:t>
            </a:r>
            <a:endParaRPr lang="fr-CA" sz="2000" dirty="0"/>
          </a:p>
          <a:p>
            <a:endParaRPr lang="it-IT" sz="2400" dirty="0"/>
          </a:p>
        </p:txBody>
      </p:sp>
    </p:spTree>
    <p:extLst>
      <p:ext uri="{BB962C8B-B14F-4D97-AF65-F5344CB8AC3E}">
        <p14:creationId xmlns:p14="http://schemas.microsoft.com/office/powerpoint/2010/main" val="15982943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Pour </a:t>
            </a:r>
            <a:r>
              <a:rPr lang="fr-FR" sz="2800" dirty="0" smtClean="0"/>
              <a:t>terminer sur le désir</a:t>
            </a:r>
            <a:r>
              <a:rPr lang="fr-FR" sz="2800" dirty="0"/>
              <a:t/>
            </a:r>
            <a:br>
              <a:rPr lang="fr-FR" sz="2800" dirty="0"/>
            </a:br>
            <a:endParaRPr lang="it-IT" sz="2800" dirty="0"/>
          </a:p>
        </p:txBody>
      </p:sp>
      <p:sp>
        <p:nvSpPr>
          <p:cNvPr id="3" name="Segnaposto contenuto 2"/>
          <p:cNvSpPr>
            <a:spLocks noGrp="1"/>
          </p:cNvSpPr>
          <p:nvPr>
            <p:ph idx="1"/>
          </p:nvPr>
        </p:nvSpPr>
        <p:spPr/>
        <p:txBody>
          <a:bodyPr/>
          <a:lstStyle/>
          <a:p>
            <a:r>
              <a:rPr lang="fr-FR" sz="2400" b="1" dirty="0"/>
              <a:t>Désir de traduire et </a:t>
            </a:r>
            <a:r>
              <a:rPr lang="fr-FR" sz="2400" b="1" dirty="0"/>
              <a:t>légitimité du </a:t>
            </a:r>
            <a:r>
              <a:rPr lang="fr-FR" sz="2400" b="1" dirty="0"/>
              <a:t>traducteur</a:t>
            </a:r>
          </a:p>
          <a:p>
            <a:r>
              <a:rPr lang="fr-FR" sz="2400" dirty="0"/>
              <a:t>Quatrième journée de </a:t>
            </a:r>
            <a:r>
              <a:rPr lang="fr-FR" sz="2400" dirty="0"/>
              <a:t>la </a:t>
            </a:r>
            <a:r>
              <a:rPr lang="es-ES_tradnl" sz="2400" i="1" dirty="0" err="1"/>
              <a:t>Traductologie</a:t>
            </a:r>
            <a:r>
              <a:rPr lang="es-ES_tradnl" sz="2400" i="1" dirty="0"/>
              <a:t> </a:t>
            </a:r>
            <a:r>
              <a:rPr lang="es-ES_tradnl" sz="2400" i="1" dirty="0"/>
              <a:t>de </a:t>
            </a:r>
            <a:r>
              <a:rPr lang="es-ES_tradnl" sz="2400" i="1" dirty="0" err="1"/>
              <a:t>plein</a:t>
            </a:r>
            <a:r>
              <a:rPr lang="es-ES_tradnl" sz="2400" i="1" dirty="0"/>
              <a:t> </a:t>
            </a:r>
            <a:r>
              <a:rPr lang="es-ES_tradnl" sz="2400" i="1" dirty="0" err="1"/>
              <a:t>champ</a:t>
            </a:r>
            <a:endParaRPr lang="es-ES_tradnl" sz="2400" i="1" dirty="0"/>
          </a:p>
          <a:p>
            <a:r>
              <a:rPr lang="fr-FR" sz="2400" dirty="0"/>
              <a:t>Paris, 18 juin </a:t>
            </a:r>
            <a:r>
              <a:rPr lang="fr-FR" sz="2400" dirty="0"/>
              <a:t>2011 Nicolas </a:t>
            </a:r>
            <a:r>
              <a:rPr lang="fr-FR" sz="2400" dirty="0" err="1"/>
              <a:t>Froeliger</a:t>
            </a:r>
            <a:r>
              <a:rPr lang="fr-FR" sz="2400" dirty="0"/>
              <a:t> et Colette </a:t>
            </a:r>
            <a:r>
              <a:rPr lang="fr-FR" sz="2400" dirty="0"/>
              <a:t>Laplace</a:t>
            </a:r>
          </a:p>
          <a:p>
            <a:r>
              <a:rPr lang="fr-FR" sz="2400" dirty="0" err="1"/>
              <a:t>Esit</a:t>
            </a:r>
            <a:r>
              <a:rPr lang="fr-FR" sz="2400" dirty="0"/>
              <a:t> Paris </a:t>
            </a:r>
            <a:r>
              <a:rPr lang="fr-FR" sz="2400" dirty="0" smtClean="0"/>
              <a:t>Diderot</a:t>
            </a:r>
            <a:endParaRPr lang="fr-FR" sz="2400" dirty="0"/>
          </a:p>
        </p:txBody>
      </p:sp>
    </p:spTree>
    <p:extLst>
      <p:ext uri="{BB962C8B-B14F-4D97-AF65-F5344CB8AC3E}">
        <p14:creationId xmlns:p14="http://schemas.microsoft.com/office/powerpoint/2010/main" val="30886415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A </a:t>
            </a:r>
            <a:r>
              <a:rPr lang="it-IT" sz="2800" dirty="0" err="1"/>
              <a:t>vous</a:t>
            </a:r>
            <a:r>
              <a:rPr lang="it-IT" sz="2800" dirty="0"/>
              <a:t> ?</a:t>
            </a:r>
            <a:endParaRPr lang="it-IT" sz="2800" dirty="0"/>
          </a:p>
        </p:txBody>
      </p:sp>
      <p:sp>
        <p:nvSpPr>
          <p:cNvPr id="3" name="Segnaposto contenuto 2"/>
          <p:cNvSpPr>
            <a:spLocks noGrp="1"/>
          </p:cNvSpPr>
          <p:nvPr>
            <p:ph idx="1"/>
          </p:nvPr>
        </p:nvSpPr>
        <p:spPr/>
        <p:txBody>
          <a:bodyPr/>
          <a:lstStyle/>
          <a:p>
            <a:r>
              <a:rPr lang="fr-FR" sz="2400" dirty="0"/>
              <a:t>Kathryn </a:t>
            </a:r>
            <a:r>
              <a:rPr lang="fr-FR" sz="2400" dirty="0" err="1"/>
              <a:t>Radford</a:t>
            </a:r>
            <a:r>
              <a:rPr lang="fr-FR" sz="2400" dirty="0"/>
              <a:t> : Quel rôle joue le désir de traduire chez les </a:t>
            </a:r>
            <a:r>
              <a:rPr lang="fr-FR" sz="2400" dirty="0"/>
              <a:t>traducteurs et les traductrices en </a:t>
            </a:r>
            <a:r>
              <a:rPr lang="it-IT" sz="2400" dirty="0" err="1"/>
              <a:t>formation</a:t>
            </a:r>
            <a:r>
              <a:rPr lang="it-IT" sz="2400" dirty="0" smtClean="0"/>
              <a:t>?</a:t>
            </a:r>
          </a:p>
          <a:p>
            <a:endParaRPr lang="it-IT" sz="2400" dirty="0"/>
          </a:p>
          <a:p>
            <a:r>
              <a:rPr lang="it-IT" sz="2400" dirty="0" err="1" smtClean="0"/>
              <a:t>Réponses</a:t>
            </a:r>
            <a:r>
              <a:rPr lang="it-IT" sz="2400" dirty="0" smtClean="0"/>
              <a:t> en </a:t>
            </a:r>
            <a:r>
              <a:rPr lang="it-IT" sz="2400" dirty="0" err="1" smtClean="0"/>
              <a:t>cours</a:t>
            </a:r>
            <a:r>
              <a:rPr lang="it-IT" sz="2400" dirty="0" smtClean="0"/>
              <a:t> : torture plus </a:t>
            </a:r>
            <a:r>
              <a:rPr lang="it-IT" sz="2400" dirty="0" err="1" smtClean="0"/>
              <a:t>que</a:t>
            </a:r>
            <a:r>
              <a:rPr lang="it-IT" sz="2400" dirty="0" smtClean="0"/>
              <a:t> </a:t>
            </a:r>
            <a:r>
              <a:rPr lang="it-IT" sz="2400" dirty="0" err="1" smtClean="0"/>
              <a:t>désir</a:t>
            </a:r>
            <a:r>
              <a:rPr lang="it-IT" sz="2400" dirty="0" smtClean="0"/>
              <a:t> …</a:t>
            </a:r>
            <a:endParaRPr lang="it-IT" sz="2400" dirty="0"/>
          </a:p>
        </p:txBody>
      </p:sp>
    </p:spTree>
    <p:extLst>
      <p:ext uri="{BB962C8B-B14F-4D97-AF65-F5344CB8AC3E}">
        <p14:creationId xmlns:p14="http://schemas.microsoft.com/office/powerpoint/2010/main" val="22051827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normAutofit fontScale="90000"/>
          </a:bodyPr>
          <a:lstStyle/>
          <a:p>
            <a:pPr eaLnBrk="1" hangingPunct="1"/>
            <a:r>
              <a:rPr lang="it-IT" sz="2400"/>
              <a:t>Références bibliographiques pour l’examen oral</a:t>
            </a:r>
            <a:br>
              <a:rPr lang="it-IT" sz="2400"/>
            </a:br>
            <a:r>
              <a:rPr lang="it-IT" sz="2400"/>
              <a:t>Lectures conseillées.</a:t>
            </a:r>
            <a:br>
              <a:rPr lang="it-IT" sz="2400"/>
            </a:br>
            <a:r>
              <a:rPr lang="it-IT" sz="2400"/>
              <a:t>Obligatoires pour ceux qui n’ont pas suivi le cours</a:t>
            </a:r>
            <a:br>
              <a:rPr lang="it-IT" sz="2400"/>
            </a:br>
            <a:endParaRPr lang="fr-FR" sz="2400"/>
          </a:p>
        </p:txBody>
      </p:sp>
      <p:sp>
        <p:nvSpPr>
          <p:cNvPr id="33794" name="Rectangle 3"/>
          <p:cNvSpPr>
            <a:spLocks noGrp="1"/>
          </p:cNvSpPr>
          <p:nvPr>
            <p:ph type="body" idx="1"/>
          </p:nvPr>
        </p:nvSpPr>
        <p:spPr/>
        <p:txBody>
          <a:bodyPr/>
          <a:lstStyle/>
          <a:p>
            <a:pPr eaLnBrk="1" hangingPunct="1">
              <a:lnSpc>
                <a:spcPct val="80000"/>
              </a:lnSpc>
              <a:buFont typeface="Arial" charset="0"/>
              <a:buNone/>
            </a:pPr>
            <a:endParaRPr lang="it-IT" sz="2000" dirty="0"/>
          </a:p>
          <a:p>
            <a:pPr eaLnBrk="1" hangingPunct="1">
              <a:lnSpc>
                <a:spcPct val="80000"/>
              </a:lnSpc>
              <a:buFont typeface="Arial" charset="0"/>
              <a:buNone/>
            </a:pPr>
            <a:endParaRPr lang="it-IT" sz="2000" dirty="0"/>
          </a:p>
          <a:p>
            <a:pPr eaLnBrk="1" hangingPunct="1">
              <a:lnSpc>
                <a:spcPct val="80000"/>
              </a:lnSpc>
              <a:buFont typeface="Arial" charset="0"/>
              <a:buNone/>
            </a:pPr>
            <a:r>
              <a:rPr lang="it-IT" sz="2000" b="1" dirty="0" err="1"/>
              <a:t>Volet</a:t>
            </a:r>
            <a:r>
              <a:rPr lang="it-IT" sz="2000" b="1" dirty="0"/>
              <a:t> </a:t>
            </a:r>
            <a:r>
              <a:rPr lang="it-IT" sz="2000" b="1" dirty="0" err="1"/>
              <a:t>seuils</a:t>
            </a:r>
            <a:r>
              <a:rPr lang="it-IT" sz="2000" b="1" dirty="0"/>
              <a:t> </a:t>
            </a:r>
            <a:r>
              <a:rPr lang="it-IT" sz="2000" b="1" dirty="0" err="1"/>
              <a:t>du</a:t>
            </a:r>
            <a:r>
              <a:rPr lang="it-IT" sz="2000" b="1" dirty="0"/>
              <a:t> </a:t>
            </a:r>
            <a:r>
              <a:rPr lang="it-IT" sz="2000" b="1" dirty="0" err="1"/>
              <a:t>traducteur</a:t>
            </a:r>
            <a:endParaRPr lang="it-IT" sz="2000" b="1" dirty="0"/>
          </a:p>
          <a:p>
            <a:pPr eaLnBrk="1" hangingPunct="1">
              <a:lnSpc>
                <a:spcPct val="80000"/>
              </a:lnSpc>
            </a:pPr>
            <a:r>
              <a:rPr lang="it-IT" sz="2000" dirty="0"/>
              <a:t>D. </a:t>
            </a:r>
            <a:r>
              <a:rPr lang="it-IT" sz="2000" dirty="0" err="1"/>
              <a:t>Risterucci-Roudnicky</a:t>
            </a:r>
            <a:r>
              <a:rPr lang="it-IT" sz="2000" dirty="0"/>
              <a:t>, </a:t>
            </a:r>
            <a:r>
              <a:rPr lang="it-IT" sz="2000" i="1" dirty="0" err="1"/>
              <a:t>Introduction</a:t>
            </a:r>
            <a:r>
              <a:rPr lang="it-IT" sz="2000" i="1" dirty="0"/>
              <a:t> à l’</a:t>
            </a:r>
            <a:r>
              <a:rPr lang="it-IT" sz="2000" i="1" dirty="0" err="1"/>
              <a:t>analyse</a:t>
            </a:r>
            <a:r>
              <a:rPr lang="it-IT" sz="2000" i="1" dirty="0"/>
              <a:t> </a:t>
            </a:r>
            <a:r>
              <a:rPr lang="it-IT" sz="2000" i="1" dirty="0" err="1"/>
              <a:t>des</a:t>
            </a:r>
            <a:r>
              <a:rPr lang="it-IT" sz="2000" i="1" dirty="0"/>
              <a:t> </a:t>
            </a:r>
            <a:r>
              <a:rPr lang="it-IT" sz="2000" i="1" dirty="0" err="1"/>
              <a:t>oeuvres</a:t>
            </a:r>
            <a:r>
              <a:rPr lang="it-IT" sz="2000" i="1" dirty="0"/>
              <a:t> </a:t>
            </a:r>
            <a:r>
              <a:rPr lang="it-IT" sz="2000" i="1" dirty="0" err="1"/>
              <a:t>traduites</a:t>
            </a:r>
            <a:r>
              <a:rPr lang="it-IT" sz="2000" dirty="0"/>
              <a:t>, Paris, Colin, 2008, chap.1</a:t>
            </a:r>
            <a:r>
              <a:rPr lang="it-IT" sz="2000" dirty="0" smtClean="0"/>
              <a:t>.</a:t>
            </a:r>
          </a:p>
          <a:p>
            <a:pPr eaLnBrk="1" hangingPunct="1">
              <a:lnSpc>
                <a:spcPct val="80000"/>
              </a:lnSpc>
            </a:pPr>
            <a:endParaRPr lang="it-IT" sz="2000" dirty="0"/>
          </a:p>
          <a:p>
            <a:pPr eaLnBrk="1" hangingPunct="1">
              <a:lnSpc>
                <a:spcPct val="80000"/>
              </a:lnSpc>
            </a:pPr>
            <a:r>
              <a:rPr lang="it-IT" sz="2000" dirty="0" smtClean="0"/>
              <a:t>Pour </a:t>
            </a:r>
            <a:r>
              <a:rPr lang="it-IT" sz="2000" dirty="0" err="1" smtClean="0"/>
              <a:t>celles</a:t>
            </a:r>
            <a:r>
              <a:rPr lang="it-IT" sz="2000" dirty="0" smtClean="0"/>
              <a:t> </a:t>
            </a:r>
            <a:r>
              <a:rPr lang="it-IT" sz="2000" dirty="0" err="1" smtClean="0"/>
              <a:t>ou</a:t>
            </a:r>
            <a:r>
              <a:rPr lang="it-IT" sz="2000" dirty="0" smtClean="0"/>
              <a:t> </a:t>
            </a:r>
            <a:r>
              <a:rPr lang="it-IT" sz="2000" dirty="0" err="1" smtClean="0"/>
              <a:t>ceux</a:t>
            </a:r>
            <a:r>
              <a:rPr lang="it-IT" sz="2000" dirty="0" smtClean="0"/>
              <a:t> qui </a:t>
            </a:r>
            <a:r>
              <a:rPr lang="it-IT" sz="2000" dirty="0" err="1" smtClean="0"/>
              <a:t>sont</a:t>
            </a:r>
            <a:r>
              <a:rPr lang="it-IT" sz="2000" dirty="0" smtClean="0"/>
              <a:t> </a:t>
            </a:r>
            <a:r>
              <a:rPr lang="it-IT" sz="2000" dirty="0" err="1" smtClean="0"/>
              <a:t>intéressé.e.s</a:t>
            </a:r>
            <a:endParaRPr lang="it-IT" sz="2000" dirty="0"/>
          </a:p>
          <a:p>
            <a:r>
              <a:rPr lang="it-IT" sz="2000" dirty="0"/>
              <a:t>(</a:t>
            </a:r>
            <a:r>
              <a:rPr lang="it-IT" sz="2000" dirty="0" err="1"/>
              <a:t>textes</a:t>
            </a:r>
            <a:r>
              <a:rPr lang="it-IT" sz="2000" dirty="0"/>
              <a:t> </a:t>
            </a:r>
            <a:r>
              <a:rPr lang="it-IT" sz="2000" dirty="0" err="1"/>
              <a:t>traduits</a:t>
            </a:r>
            <a:r>
              <a:rPr lang="it-IT" sz="2000" dirty="0"/>
              <a:t> en </a:t>
            </a:r>
            <a:r>
              <a:rPr lang="it-IT" sz="2000" dirty="0" err="1"/>
              <a:t>italien</a:t>
            </a:r>
            <a:r>
              <a:rPr lang="it-IT" sz="2000" dirty="0"/>
              <a:t>) </a:t>
            </a:r>
            <a:r>
              <a:rPr lang="it-IT" sz="2000" dirty="0" err="1"/>
              <a:t>Saidero</a:t>
            </a:r>
            <a:r>
              <a:rPr lang="it-IT" sz="2000" dirty="0"/>
              <a:t>, Deborah, </a:t>
            </a:r>
            <a:r>
              <a:rPr lang="it-IT" sz="2000" dirty="0"/>
              <a:t>editor, </a:t>
            </a:r>
            <a:r>
              <a:rPr lang="it-IT" sz="2000" i="1" dirty="0"/>
              <a:t>La </a:t>
            </a:r>
            <a:r>
              <a:rPr lang="it-IT" sz="2000" i="1" dirty="0"/>
              <a:t>traduzione femminista in </a:t>
            </a:r>
            <a:r>
              <a:rPr lang="it-IT" sz="2000" i="1" dirty="0"/>
              <a:t>Canada</a:t>
            </a:r>
            <a:r>
              <a:rPr lang="it-IT" sz="2000" dirty="0"/>
              <a:t>, Udine, </a:t>
            </a:r>
            <a:r>
              <a:rPr lang="it-IT" sz="2000" dirty="0"/>
              <a:t>Forum, 2013.: </a:t>
            </a:r>
          </a:p>
          <a:p>
            <a:pPr eaLnBrk="1" hangingPunct="1">
              <a:lnSpc>
                <a:spcPct val="80000"/>
              </a:lnSpc>
            </a:pPr>
            <a:endParaRPr lang="it-IT" sz="2000" dirty="0"/>
          </a:p>
          <a:p>
            <a:pPr eaLnBrk="1" hangingPunct="1">
              <a:lnSpc>
                <a:spcPct val="80000"/>
              </a:lnSpc>
              <a:buFont typeface="Arial" charset="0"/>
              <a:buNone/>
            </a:pPr>
            <a:endParaRPr lang="it-IT" sz="2000" dirty="0"/>
          </a:p>
        </p:txBody>
      </p:sp>
    </p:spTree>
    <p:extLst>
      <p:ext uri="{BB962C8B-B14F-4D97-AF65-F5344CB8AC3E}">
        <p14:creationId xmlns:p14="http://schemas.microsoft.com/office/powerpoint/2010/main" val="421256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pPr eaLnBrk="1" hangingPunct="1"/>
            <a:r>
              <a:rPr lang="it-IT" sz="3200" dirty="0" err="1"/>
              <a:t>Epitextes</a:t>
            </a:r>
            <a:r>
              <a:rPr lang="it-IT" sz="3200" dirty="0"/>
              <a:t> </a:t>
            </a:r>
            <a:r>
              <a:rPr lang="it-IT" sz="3200" dirty="0" err="1"/>
              <a:t>du</a:t>
            </a:r>
            <a:r>
              <a:rPr lang="it-IT" sz="3200" dirty="0"/>
              <a:t>/de la </a:t>
            </a:r>
            <a:r>
              <a:rPr lang="it-IT" sz="3200" dirty="0" err="1"/>
              <a:t>traducteur</a:t>
            </a:r>
            <a:r>
              <a:rPr lang="it-IT" sz="3200" dirty="0"/>
              <a:t>/</a:t>
            </a:r>
            <a:r>
              <a:rPr lang="it-IT" sz="3200" dirty="0" err="1"/>
              <a:t>trice</a:t>
            </a:r>
            <a:endParaRPr lang="it-IT" sz="3200" dirty="0"/>
          </a:p>
        </p:txBody>
      </p:sp>
      <p:sp>
        <p:nvSpPr>
          <p:cNvPr id="16386" name="Segnaposto contenuto 2"/>
          <p:cNvSpPr>
            <a:spLocks noGrp="1"/>
          </p:cNvSpPr>
          <p:nvPr>
            <p:ph idx="1"/>
          </p:nvPr>
        </p:nvSpPr>
        <p:spPr/>
        <p:txBody>
          <a:bodyPr/>
          <a:lstStyle/>
          <a:p>
            <a:pPr eaLnBrk="1" hangingPunct="1"/>
            <a:r>
              <a:rPr lang="it-IT" sz="2400" dirty="0" err="1"/>
              <a:t>Correspondances</a:t>
            </a:r>
            <a:endParaRPr lang="it-IT" sz="2400" dirty="0"/>
          </a:p>
          <a:p>
            <a:pPr eaLnBrk="1" hangingPunct="1"/>
            <a:r>
              <a:rPr lang="it-IT" sz="2400" b="1" dirty="0"/>
              <a:t>Internet</a:t>
            </a:r>
            <a:r>
              <a:rPr lang="it-IT" sz="2400" dirty="0"/>
              <a:t> :</a:t>
            </a:r>
          </a:p>
          <a:p>
            <a:pPr eaLnBrk="1" hangingPunct="1"/>
            <a:r>
              <a:rPr lang="it-IT" sz="2400" dirty="0"/>
              <a:t>Site </a:t>
            </a:r>
            <a:r>
              <a:rPr lang="it-IT" sz="2400" dirty="0" err="1"/>
              <a:t>personnel</a:t>
            </a:r>
            <a:endParaRPr lang="it-IT" sz="2400" dirty="0"/>
          </a:p>
          <a:p>
            <a:pPr algn="just" eaLnBrk="1" hangingPunct="1"/>
            <a:r>
              <a:rPr lang="it-IT" sz="2400" dirty="0"/>
              <a:t>Vidéo</a:t>
            </a:r>
            <a:r>
              <a:rPr lang="fr-FR" sz="2400" dirty="0"/>
              <a:t>.</a:t>
            </a:r>
            <a:endParaRPr lang="it-IT" sz="2400" dirty="0"/>
          </a:p>
          <a:p>
            <a:pPr eaLnBrk="1" hangingPunct="1"/>
            <a:r>
              <a:rPr lang="it-IT" sz="2400" dirty="0"/>
              <a:t>Blog (</a:t>
            </a:r>
            <a:r>
              <a:rPr lang="it-IT" sz="2400" dirty="0" err="1"/>
              <a:t>voir</a:t>
            </a:r>
            <a:r>
              <a:rPr lang="it-IT" sz="2400" dirty="0"/>
              <a:t> http://blog-de-traduction.trustedtranslations.com)</a:t>
            </a:r>
          </a:p>
          <a:p>
            <a:pPr eaLnBrk="1" hangingPunct="1"/>
            <a:endParaRPr lang="it-IT" sz="2400" dirty="0"/>
          </a:p>
          <a:p>
            <a:pPr eaLnBrk="1" hangingPunct="1"/>
            <a:r>
              <a:rPr lang="it-IT" sz="2400" b="1" dirty="0"/>
              <a:t>Film</a:t>
            </a:r>
          </a:p>
        </p:txBody>
      </p:sp>
    </p:spTree>
    <p:extLst>
      <p:ext uri="{BB962C8B-B14F-4D97-AF65-F5344CB8AC3E}">
        <p14:creationId xmlns:p14="http://schemas.microsoft.com/office/powerpoint/2010/main" val="2955446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pPr eaLnBrk="1" hangingPunct="1"/>
            <a:r>
              <a:rPr lang="it-IT" sz="3200" dirty="0" err="1"/>
              <a:t>Epitextes</a:t>
            </a:r>
            <a:r>
              <a:rPr lang="it-IT" sz="3200" dirty="0"/>
              <a:t> </a:t>
            </a:r>
            <a:r>
              <a:rPr lang="it-IT" sz="3200" dirty="0" err="1"/>
              <a:t>sur</a:t>
            </a:r>
            <a:r>
              <a:rPr lang="it-IT" sz="3200" dirty="0"/>
              <a:t> la </a:t>
            </a:r>
            <a:r>
              <a:rPr lang="it-IT" sz="3200" dirty="0" err="1"/>
              <a:t>traduction</a:t>
            </a:r>
            <a:r>
              <a:rPr lang="it-IT" sz="3200" dirty="0"/>
              <a:t> </a:t>
            </a:r>
            <a:r>
              <a:rPr lang="it-IT" sz="3200" dirty="0" err="1"/>
              <a:t>ou</a:t>
            </a:r>
            <a:r>
              <a:rPr lang="it-IT" sz="3200" dirty="0"/>
              <a:t> le/la </a:t>
            </a:r>
            <a:r>
              <a:rPr lang="it-IT" sz="3200" dirty="0" err="1"/>
              <a:t>traducteur</a:t>
            </a:r>
            <a:r>
              <a:rPr lang="it-IT" sz="3200" dirty="0"/>
              <a:t>/</a:t>
            </a:r>
            <a:r>
              <a:rPr lang="it-IT" sz="3200" dirty="0" err="1"/>
              <a:t>trice</a:t>
            </a:r>
            <a:endParaRPr lang="it-IT" sz="3200" dirty="0"/>
          </a:p>
        </p:txBody>
      </p:sp>
      <p:sp>
        <p:nvSpPr>
          <p:cNvPr id="17410" name="Segnaposto contenuto 2"/>
          <p:cNvSpPr>
            <a:spLocks noGrp="1"/>
          </p:cNvSpPr>
          <p:nvPr>
            <p:ph idx="1"/>
          </p:nvPr>
        </p:nvSpPr>
        <p:spPr/>
        <p:txBody>
          <a:bodyPr/>
          <a:lstStyle/>
          <a:p>
            <a:pPr eaLnBrk="1" hangingPunct="1"/>
            <a:r>
              <a:rPr lang="it-IT" sz="2400"/>
              <a:t>Les critiques de la presse</a:t>
            </a:r>
          </a:p>
          <a:p>
            <a:pPr eaLnBrk="1" hangingPunct="1"/>
            <a:r>
              <a:rPr lang="it-IT" sz="2400"/>
              <a:t>Les salons du livre</a:t>
            </a:r>
          </a:p>
        </p:txBody>
      </p:sp>
    </p:spTree>
    <p:extLst>
      <p:ext uri="{BB962C8B-B14F-4D97-AF65-F5344CB8AC3E}">
        <p14:creationId xmlns:p14="http://schemas.microsoft.com/office/powerpoint/2010/main" val="750171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La Journée mondiale de la traduction</a:t>
            </a:r>
            <a:br>
              <a:rPr lang="fr-FR" sz="2800" dirty="0"/>
            </a:br>
            <a:r>
              <a:rPr lang="fr-FR" sz="2800" dirty="0"/>
              <a:t>30 septembre</a:t>
            </a:r>
            <a:endParaRPr lang="it-IT" sz="2800" dirty="0"/>
          </a:p>
        </p:txBody>
      </p:sp>
      <p:sp>
        <p:nvSpPr>
          <p:cNvPr id="3" name="Segnaposto contenuto 2"/>
          <p:cNvSpPr>
            <a:spLocks noGrp="1"/>
          </p:cNvSpPr>
          <p:nvPr>
            <p:ph idx="1"/>
          </p:nvPr>
        </p:nvSpPr>
        <p:spPr/>
        <p:txBody>
          <a:bodyPr/>
          <a:lstStyle/>
          <a:p>
            <a:pPr algn="just"/>
            <a:endParaRPr lang="fr-FR" sz="2400" dirty="0"/>
          </a:p>
          <a:p>
            <a:pPr algn="just"/>
            <a:endParaRPr lang="fr-FR" sz="2400" dirty="0"/>
          </a:p>
          <a:p>
            <a:pPr algn="just"/>
            <a:r>
              <a:rPr lang="fr-FR" sz="2400" dirty="0"/>
              <a:t>Elle est célébrée chaque année, en principe le 30 septembre lors de la fête de saint Jérôme, le traducteur de la Bible, considéré comme le saint patron des traducteurs.</a:t>
            </a:r>
          </a:p>
          <a:p>
            <a:pPr algn="just"/>
            <a:endParaRPr lang="fr-FR" sz="2400" dirty="0"/>
          </a:p>
          <a:p>
            <a:pPr algn="just"/>
            <a:endParaRPr lang="fr-FR" sz="2400" dirty="0"/>
          </a:p>
          <a:p>
            <a:pPr algn="just"/>
            <a:endParaRPr lang="fr-FR" sz="2400" dirty="0"/>
          </a:p>
          <a:p>
            <a:pPr algn="just"/>
            <a:r>
              <a:rPr lang="fr-FR" sz="2400" dirty="0"/>
              <a:t>http://</a:t>
            </a:r>
            <a:r>
              <a:rPr lang="fr-FR" sz="2400" dirty="0" err="1"/>
              <a:t>www.fit-ift.org</a:t>
            </a:r>
            <a:endParaRPr lang="fr-FR" sz="2400" dirty="0"/>
          </a:p>
        </p:txBody>
      </p:sp>
    </p:spTree>
    <p:extLst>
      <p:ext uri="{BB962C8B-B14F-4D97-AF65-F5344CB8AC3E}">
        <p14:creationId xmlns:p14="http://schemas.microsoft.com/office/powerpoint/2010/main" val="2807577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3731</Words>
  <Application>Microsoft Office PowerPoint</Application>
  <PresentationFormat>Widescreen</PresentationFormat>
  <Paragraphs>319</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Wingdings</vt:lpstr>
      <vt:lpstr>Office Theme</vt:lpstr>
      <vt:lpstr>PowerPoint Presentation</vt:lpstr>
      <vt:lpstr>Visibilité vs invisibilité (du traducteur et de la traductrice)</vt:lpstr>
      <vt:lpstr>La visibilité/invisibilité dans le texte traduit : Les verres transparents/ Les verres colorés</vt:lpstr>
      <vt:lpstr>Pourquoi “seuil”?</vt:lpstr>
      <vt:lpstr>Rappel : au cours de l’histoire</vt:lpstr>
      <vt:lpstr>Le péritexte : présence du/de la traducteur/trice</vt:lpstr>
      <vt:lpstr>Epitextes du/de la traducteur/trice</vt:lpstr>
      <vt:lpstr>Epitextes sur la traduction ou le/la traducteur/trice</vt:lpstr>
      <vt:lpstr>La Journée mondiale de la traduction 30 septembre</vt:lpstr>
      <vt:lpstr>Fédération internationale des traducteurs FIT</vt:lpstr>
      <vt:lpstr>Unissons les mondes grâce à la traduction et à l’interprétation (30 septembre 2016)</vt:lpstr>
      <vt:lpstr>CEATL Conseil européen des associations des traducteurs littéraires pour la promotion de la visibilité culturelle</vt:lpstr>
      <vt:lpstr>CEATL news 04/02/2017 News du CEATL, Visibilité  L’Association italienne lance « La table des traducteurs »  </vt:lpstr>
      <vt:lpstr>PowerPoint Presentation</vt:lpstr>
      <vt:lpstr>Strade à traduire à vue</vt:lpstr>
      <vt:lpstr>Le péritexte : présence du/de la traducteur/trice</vt:lpstr>
      <vt:lpstr>Dostoievski/Markowicz</vt:lpstr>
      <vt:lpstr>Dostoievski/Markowicz</vt:lpstr>
      <vt:lpstr>Préface/Note/Avant-Propos</vt:lpstr>
      <vt:lpstr>Thomas Mann/Renata Colorni</vt:lpstr>
      <vt:lpstr>Camilleri/Quadruppani</vt:lpstr>
      <vt:lpstr>Glossaires</vt:lpstr>
      <vt:lpstr>Murakami/Amitrano</vt:lpstr>
      <vt:lpstr>La vengeance du traducteur</vt:lpstr>
      <vt:lpstr>La vendetta del traduttore  traduzione di Elena Loewenthal </vt:lpstr>
      <vt:lpstr>Vengeance du traducteur fait le 30 mars</vt:lpstr>
      <vt:lpstr> fait le 30 mars</vt:lpstr>
      <vt:lpstr>Péritexte : la N.d.T.</vt:lpstr>
      <vt:lpstr> N.d.T.  L’effacement du traducteur ? </vt:lpstr>
      <vt:lpstr>N.d.T : “la honte du traducteur?”</vt:lpstr>
      <vt:lpstr>N.d.T. </vt:lpstr>
      <vt:lpstr>N.d.T. (Jacqueline Henry) </vt:lpstr>
      <vt:lpstr>N.d.T (Pascale Sardin)</vt:lpstr>
      <vt:lpstr>Exemples de N.d.T</vt:lpstr>
      <vt:lpstr>Exemples de N.d.T</vt:lpstr>
      <vt:lpstr>Exemples de N.d.T</vt:lpstr>
      <vt:lpstr>Exemples de N.d.T.</vt:lpstr>
      <vt:lpstr>Les intraduisibles. Ndt? Interview à Matthieussent</vt:lpstr>
      <vt:lpstr>Interview sur la NdT (épitexte)</vt:lpstr>
      <vt:lpstr>Epitextes</vt:lpstr>
      <vt:lpstr>épitexte</vt:lpstr>
      <vt:lpstr>Films</vt:lpstr>
      <vt:lpstr>Films</vt:lpstr>
      <vt:lpstr>Traduire Nurith Aviv</vt:lpstr>
      <vt:lpstr>Traduire Nurith Aviv 2011</vt:lpstr>
      <vt:lpstr>Traduire Nurith Aviv 2011</vt:lpstr>
      <vt:lpstr>Conférences sur la question de la visibilité </vt:lpstr>
      <vt:lpstr> Femmes en traduction et les paratextes </vt:lpstr>
      <vt:lpstr>Traducteur et Traductrice</vt:lpstr>
      <vt:lpstr>Madame Dacier</vt:lpstr>
      <vt:lpstr>Pourquoi traductrices et traducteurs ?</vt:lpstr>
      <vt:lpstr>Pourquoi traductrices (et traducteurs) ?</vt:lpstr>
      <vt:lpstr> Jean Delisle, “Traducteurs médiévaux, traductrices féministes: une même éthique de la traduction”, TTR 1993, vol. VI, n°1, p.203-230.  </vt:lpstr>
      <vt:lpstr>Traductrices féministes</vt:lpstr>
      <vt:lpstr>Les péritextes des traductrices féministes</vt:lpstr>
      <vt:lpstr>Exemple classique de la traduction féministe “supplementing” : “overtranslation”</vt:lpstr>
      <vt:lpstr>Essai : Judith Butler traduit de l’anglais par Charlotte Nordmann 2004</vt:lpstr>
      <vt:lpstr>  La présence du nous ou du je dans l’espace préfaciel  </vt:lpstr>
      <vt:lpstr>Les traductrices déclarent leur empathie et militent</vt:lpstr>
      <vt:lpstr> Les traductrices  montrent  leurs émotions</vt:lpstr>
      <vt:lpstr>Pour terminer sur le désir </vt:lpstr>
      <vt:lpstr>A vous ?</vt:lpstr>
      <vt:lpstr>Références bibliographiques pour l’examen oral Lectures conseillées. Obligatoires pour ceux qui n’ont pas suivi le cours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CELOTTI NADINE</cp:lastModifiedBy>
  <cp:revision>6</cp:revision>
  <dcterms:created xsi:type="dcterms:W3CDTF">2017-04-13T10:58:53Z</dcterms:created>
  <dcterms:modified xsi:type="dcterms:W3CDTF">2017-04-13T11:20:09Z</dcterms:modified>
</cp:coreProperties>
</file>