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154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D9A57D-7C47-6847-A747-35948B809835}" type="datetimeFigureOut">
              <a:rPr lang="it-IT" smtClean="0"/>
              <a:t>18/01/17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09E261-A738-FE45-96DB-C86AA47E9261}" type="slidenum">
              <a:rPr lang="it-IT" smtClean="0"/>
              <a:t>‹n.›</a:t>
            </a:fld>
            <a:endParaRPr lang="it-IT"/>
          </a:p>
        </p:txBody>
      </p:sp>
    </p:spTree>
    <p:extLst>
      <p:ext uri="{BB962C8B-B14F-4D97-AF65-F5344CB8AC3E}">
        <p14:creationId xmlns:p14="http://schemas.microsoft.com/office/powerpoint/2010/main" val="404290929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5B5540E-9513-AE4B-B246-840801B50EB2}" type="slidenum">
              <a:rPr lang="fr-FR" sz="1200">
                <a:ea typeface="ＭＳ Ｐゴシック" charset="0"/>
                <a:cs typeface="ＭＳ Ｐゴシック" charset="0"/>
              </a:rPr>
              <a:pPr/>
              <a:t>35</a:t>
            </a:fld>
            <a:endParaRPr lang="fr-FR" sz="1200">
              <a:ea typeface="ＭＳ Ｐゴシック" charset="0"/>
              <a:cs typeface="ＭＳ Ｐゴシック" charset="0"/>
            </a:endParaRPr>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fr-FR">
              <a:ea typeface="MS PGothic" charset="0"/>
              <a:cs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603902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65048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3285195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A162D14-2E9F-9342-B6AE-4BA1C80B8D76}"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83833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A162D14-2E9F-9342-B6AE-4BA1C80B8D76}" type="datetimeFigureOut">
              <a:rPr lang="it-IT" smtClean="0"/>
              <a:t>18/01/17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319874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A162D14-2E9F-9342-B6AE-4BA1C80B8D76}" type="datetimeFigureOut">
              <a:rPr lang="it-IT" smtClean="0"/>
              <a:t>18/01/17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00272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A162D14-2E9F-9342-B6AE-4BA1C80B8D76}" type="datetimeFigureOut">
              <a:rPr lang="it-IT" smtClean="0"/>
              <a:t>18/01/17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126181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A162D14-2E9F-9342-B6AE-4BA1C80B8D76}" type="datetimeFigureOut">
              <a:rPr lang="it-IT" smtClean="0"/>
              <a:t>18/01/17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91742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162D14-2E9F-9342-B6AE-4BA1C80B8D76}" type="datetimeFigureOut">
              <a:rPr lang="it-IT" smtClean="0"/>
              <a:t>18/01/17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2194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A162D14-2E9F-9342-B6AE-4BA1C80B8D76}" type="datetimeFigureOut">
              <a:rPr lang="it-IT" smtClean="0"/>
              <a:t>18/01/17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243163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A162D14-2E9F-9342-B6AE-4BA1C80B8D76}" type="datetimeFigureOut">
              <a:rPr lang="it-IT" smtClean="0"/>
              <a:t>18/01/17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F9886C-DFAE-5D47-823C-3151475D69D9}" type="slidenum">
              <a:rPr lang="it-IT" smtClean="0"/>
              <a:t>‹n.›</a:t>
            </a:fld>
            <a:endParaRPr lang="it-IT"/>
          </a:p>
        </p:txBody>
      </p:sp>
    </p:spTree>
    <p:extLst>
      <p:ext uri="{BB962C8B-B14F-4D97-AF65-F5344CB8AC3E}">
        <p14:creationId xmlns:p14="http://schemas.microsoft.com/office/powerpoint/2010/main" val="35632156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162D14-2E9F-9342-B6AE-4BA1C80B8D76}" type="datetimeFigureOut">
              <a:rPr lang="it-IT" smtClean="0"/>
              <a:t>18/01/17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9886C-DFAE-5D47-823C-3151475D69D9}" type="slidenum">
              <a:rPr lang="it-IT" smtClean="0"/>
              <a:t>‹n.›</a:t>
            </a:fld>
            <a:endParaRPr lang="it-IT"/>
          </a:p>
        </p:txBody>
      </p:sp>
    </p:spTree>
    <p:extLst>
      <p:ext uri="{BB962C8B-B14F-4D97-AF65-F5344CB8AC3E}">
        <p14:creationId xmlns:p14="http://schemas.microsoft.com/office/powerpoint/2010/main" val="281499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YvsZf70Cqzk&amp;spfreload=5" TargetMode="External"/><Relationship Id="rId4" Type="http://schemas.openxmlformats.org/officeDocument/2006/relationships/hyperlink" Target="https://genius.com/Sexion-dassaut-wati-by-night-lyrics" TargetMode="External"/><Relationship Id="rId1" Type="http://schemas.openxmlformats.org/officeDocument/2006/relationships/slideLayout" Target="../slideLayouts/slideLayout2.xml"/><Relationship Id="rId2" Type="http://schemas.openxmlformats.org/officeDocument/2006/relationships/hyperlink" Target="https://genius.com/artists/Sexion-dassau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enius.com/Sexion-dassaut-wati-by-night-lyrics%23note-451648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olo 1"/>
          <p:cNvSpPr>
            <a:spLocks noGrp="1"/>
          </p:cNvSpPr>
          <p:nvPr>
            <p:ph type="title"/>
          </p:nvPr>
        </p:nvSpPr>
        <p:spPr/>
        <p:txBody>
          <a:bodyPr/>
          <a:lstStyle/>
          <a:p>
            <a:r>
              <a:rPr lang="it-IT" sz="2800">
                <a:latin typeface="Arial" charset="0"/>
                <a:ea typeface="MS PGothic" charset="0"/>
              </a:rPr>
              <a:t>Chanson  choisi par Michele Mura</a:t>
            </a:r>
            <a:br>
              <a:rPr lang="it-IT" sz="2800">
                <a:latin typeface="Arial" charset="0"/>
                <a:ea typeface="MS PGothic" charset="0"/>
              </a:rPr>
            </a:br>
            <a:r>
              <a:rPr lang="it-IT" sz="2800">
                <a:latin typeface="Arial" charset="0"/>
                <a:ea typeface="MS PGothic" charset="0"/>
              </a:rPr>
              <a:t>19 janvier 2017</a:t>
            </a:r>
          </a:p>
        </p:txBody>
      </p:sp>
      <p:sp>
        <p:nvSpPr>
          <p:cNvPr id="60418" name="Segnaposto contenuto 2"/>
          <p:cNvSpPr>
            <a:spLocks noGrp="1"/>
          </p:cNvSpPr>
          <p:nvPr>
            <p:ph idx="1"/>
          </p:nvPr>
        </p:nvSpPr>
        <p:spPr/>
        <p:txBody>
          <a:bodyPr>
            <a:normAutofit lnSpcReduction="10000"/>
          </a:bodyPr>
          <a:lstStyle/>
          <a:p>
            <a:pPr>
              <a:defRPr/>
            </a:pPr>
            <a:endParaRPr lang="it-IT" sz="2400" dirty="0" smtClean="0">
              <a:latin typeface="Arial" charset="0"/>
              <a:ea typeface="MS PGothic" charset="0"/>
              <a:cs typeface="MS PGothic" charset="0"/>
            </a:endParaRPr>
          </a:p>
          <a:p>
            <a:pPr>
              <a:defRPr/>
            </a:pPr>
            <a:r>
              <a:rPr lang="it-IT" sz="2400" b="1" dirty="0" err="1" smtClean="0"/>
              <a:t>Wati</a:t>
            </a:r>
            <a:r>
              <a:rPr lang="it-IT" sz="2400" b="1" dirty="0" smtClean="0"/>
              <a:t> by night</a:t>
            </a:r>
          </a:p>
          <a:p>
            <a:pPr>
              <a:defRPr/>
            </a:pPr>
            <a:r>
              <a:rPr lang="it-IT" sz="2400" b="1" dirty="0" smtClean="0">
                <a:hlinkClick r:id="rId2"/>
              </a:rPr>
              <a:t>Sexion d'Assaut</a:t>
            </a:r>
            <a:endParaRPr lang="it-IT" sz="2400" b="1" dirty="0" smtClean="0"/>
          </a:p>
          <a:p>
            <a:pPr marL="0" indent="0">
              <a:buFontTx/>
              <a:buNone/>
              <a:defRPr/>
            </a:pPr>
            <a:endParaRPr lang="it-IT" sz="2400" dirty="0">
              <a:latin typeface="Arial" charset="0"/>
              <a:ea typeface="MS PGothic" charset="0"/>
              <a:cs typeface="MS PGothic" charset="0"/>
            </a:endParaRPr>
          </a:p>
          <a:p>
            <a:pPr>
              <a:defRPr/>
            </a:pPr>
            <a:r>
              <a:rPr lang="it-IT" sz="2400" dirty="0" err="1" smtClean="0">
                <a:latin typeface="Arial" charset="0"/>
                <a:ea typeface="MS PGothic" charset="0"/>
                <a:cs typeface="MS PGothic" charset="0"/>
              </a:rPr>
              <a:t>Lien</a:t>
            </a:r>
            <a:r>
              <a:rPr lang="it-IT" sz="2400" dirty="0" smtClean="0">
                <a:latin typeface="Arial" charset="0"/>
                <a:ea typeface="MS PGothic" charset="0"/>
                <a:cs typeface="MS PGothic" charset="0"/>
              </a:rPr>
              <a:t> </a:t>
            </a:r>
            <a:r>
              <a:rPr lang="it-IT" sz="2400" dirty="0" err="1">
                <a:latin typeface="Arial" charset="0"/>
                <a:ea typeface="MS PGothic" charset="0"/>
                <a:cs typeface="MS PGothic" charset="0"/>
              </a:rPr>
              <a:t>vers</a:t>
            </a:r>
            <a:r>
              <a:rPr lang="it-IT" sz="2400" dirty="0">
                <a:latin typeface="Arial" charset="0"/>
                <a:ea typeface="MS PGothic" charset="0"/>
                <a:cs typeface="MS PGothic" charset="0"/>
              </a:rPr>
              <a:t> la </a:t>
            </a:r>
            <a:r>
              <a:rPr lang="it-IT" sz="2400" dirty="0" err="1">
                <a:latin typeface="Arial" charset="0"/>
                <a:ea typeface="MS PGothic" charset="0"/>
                <a:cs typeface="MS PGothic" charset="0"/>
              </a:rPr>
              <a:t>vidéo</a:t>
            </a:r>
            <a:r>
              <a:rPr lang="it-IT" sz="2400" dirty="0">
                <a:latin typeface="Arial" charset="0"/>
                <a:ea typeface="MS PGothic" charset="0"/>
                <a:cs typeface="MS PGothic" charset="0"/>
              </a:rPr>
              <a:t>: </a:t>
            </a:r>
            <a:r>
              <a:rPr lang="it-IT" sz="2400" dirty="0">
                <a:latin typeface="Arial" charset="0"/>
                <a:ea typeface="MS PGothic" charset="0"/>
                <a:cs typeface="MS PGothic" charset="0"/>
                <a:hlinkClick r:id="rId3"/>
              </a:rPr>
              <a:t>https://www.youtube.com/watch?v=YvsZf70Cqzk&amp;spfreload=5</a:t>
            </a:r>
            <a:endParaRPr lang="it-IT" sz="2400" dirty="0">
              <a:latin typeface="Arial" charset="0"/>
              <a:ea typeface="MS PGothic" charset="0"/>
              <a:cs typeface="MS PGothic" charset="0"/>
            </a:endParaRPr>
          </a:p>
          <a:p>
            <a:pPr>
              <a:defRPr/>
            </a:pPr>
            <a:r>
              <a:rPr lang="it-IT" sz="2400" dirty="0" err="1">
                <a:latin typeface="Arial" charset="0"/>
                <a:ea typeface="MS PGothic" charset="0"/>
                <a:cs typeface="MS PGothic" charset="0"/>
              </a:rPr>
              <a:t>Lien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vers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paroles</a:t>
            </a:r>
            <a:r>
              <a:rPr lang="it-IT" sz="2400" dirty="0">
                <a:latin typeface="Arial" charset="0"/>
                <a:ea typeface="MS PGothic" charset="0"/>
                <a:cs typeface="MS PGothic" charset="0"/>
              </a:rPr>
              <a:t>: </a:t>
            </a:r>
            <a:r>
              <a:rPr lang="it-IT" sz="2400" dirty="0">
                <a:latin typeface="Arial" charset="0"/>
                <a:ea typeface="MS PGothic" charset="0"/>
                <a:cs typeface="MS PGothic" charset="0"/>
                <a:hlinkClick r:id="rId4"/>
              </a:rPr>
              <a:t>https://genius.com/Sexion-dassaut-wati-by-night-lyrics</a:t>
            </a:r>
            <a:endParaRPr lang="it-IT" sz="2400" dirty="0">
              <a:latin typeface="Arial" charset="0"/>
              <a:ea typeface="MS PGothic" charset="0"/>
              <a:cs typeface="MS PGothic" charset="0"/>
            </a:endParaRPr>
          </a:p>
          <a:p>
            <a:pPr marL="0" indent="0">
              <a:buFontTx/>
              <a:buNone/>
              <a:defRPr/>
            </a:pPr>
            <a:r>
              <a:rPr lang="it-IT" sz="2400" dirty="0">
                <a:latin typeface="Arial" charset="0"/>
                <a:ea typeface="MS PGothic" charset="0"/>
                <a:cs typeface="MS PGothic" charset="0"/>
              </a:rPr>
              <a:t/>
            </a:r>
            <a:br>
              <a:rPr lang="it-IT" sz="2400" dirty="0">
                <a:latin typeface="Arial" charset="0"/>
                <a:ea typeface="MS PGothic" charset="0"/>
                <a:cs typeface="MS PGothic" charset="0"/>
              </a:rPr>
            </a:br>
            <a:endParaRPr lang="it-IT" sz="2400" dirty="0">
              <a:latin typeface="Arial" charset="0"/>
              <a:ea typeface="MS PGothic" charset="0"/>
              <a:cs typeface="MS PGothic" charset="0"/>
            </a:endParaRPr>
          </a:p>
          <a:p>
            <a:pPr>
              <a:defRPr/>
            </a:pP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139227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7628" y="2826428"/>
            <a:ext cx="7886700" cy="1625813"/>
          </a:xfrm>
        </p:spPr>
        <p:txBody>
          <a:bodyPr>
            <a:normAutofit fontScale="90000"/>
          </a:bodyPr>
          <a:lstStyle/>
          <a:p>
            <a:r>
              <a:rPr lang="it-IT" altLang="it-IT" sz="2200" dirty="0" smtClean="0"/>
              <a:t>© 2016 </a:t>
            </a:r>
            <a:r>
              <a:rPr lang="it-IT" altLang="it-IT" sz="2200" dirty="0" err="1" smtClean="0"/>
              <a:t>Dictionnaires</a:t>
            </a:r>
            <a:r>
              <a:rPr lang="it-IT" altLang="it-IT" sz="2200" dirty="0" smtClean="0"/>
              <a:t> Le Robert - Le Petit Robert de la langue </a:t>
            </a:r>
            <a:r>
              <a:rPr lang="it-IT" altLang="it-IT" sz="2200" dirty="0" err="1" smtClean="0"/>
              <a:t>française</a:t>
            </a:r>
            <a:r>
              <a:rPr lang="it-IT" altLang="it-IT" sz="2700" dirty="0" smtClean="0"/>
              <a:t/>
            </a:r>
            <a:br>
              <a:rPr lang="it-IT" altLang="it-IT" sz="2700" dirty="0" smtClean="0"/>
            </a:br>
            <a:r>
              <a:rPr lang="it-IT" altLang="it-IT" sz="2700" dirty="0"/>
              <a:t/>
            </a:r>
            <a:br>
              <a:rPr lang="it-IT" altLang="it-IT" sz="2700" dirty="0"/>
            </a:br>
            <a:r>
              <a:rPr lang="it-IT" altLang="it-IT" dirty="0" smtClean="0"/>
              <a:t/>
            </a:r>
            <a:br>
              <a:rPr lang="it-IT" altLang="it-IT" dirty="0" smtClean="0"/>
            </a:br>
            <a:endParaRPr lang="es-ES_tradnl" dirty="0"/>
          </a:p>
        </p:txBody>
      </p:sp>
      <p:sp>
        <p:nvSpPr>
          <p:cNvPr id="3" name="Segnaposto contenuto 2"/>
          <p:cNvSpPr>
            <a:spLocks noGrp="1"/>
          </p:cNvSpPr>
          <p:nvPr>
            <p:ph idx="1"/>
          </p:nvPr>
        </p:nvSpPr>
        <p:spPr>
          <a:xfrm>
            <a:off x="746975" y="2135778"/>
            <a:ext cx="7886700" cy="4351338"/>
          </a:xfrm>
        </p:spPr>
        <p:txBody>
          <a:bodyPr>
            <a:normAutofit/>
          </a:bodyPr>
          <a:lstStyle/>
          <a:p>
            <a:pPr marL="0" indent="0">
              <a:buNone/>
            </a:pPr>
            <a:r>
              <a:rPr lang="es-ES_tradnl" sz="2800" i="1" dirty="0" smtClean="0"/>
              <a:t>FIG. Casser les oreilles à qqn : </a:t>
            </a:r>
            <a:r>
              <a:rPr lang="es-ES_tradnl" sz="2800" dirty="0" smtClean="0"/>
              <a:t>faire trop de bruit</a:t>
            </a:r>
            <a:endParaRPr lang="es-ES_tradnl" sz="2800" dirty="0"/>
          </a:p>
        </p:txBody>
      </p:sp>
      <p:sp>
        <p:nvSpPr>
          <p:cNvPr id="4" name="CasellaDiTesto 3"/>
          <p:cNvSpPr txBox="1"/>
          <p:nvPr/>
        </p:nvSpPr>
        <p:spPr>
          <a:xfrm>
            <a:off x="657628" y="3528911"/>
            <a:ext cx="6886978" cy="1846659"/>
          </a:xfrm>
          <a:prstGeom prst="rect">
            <a:avLst/>
          </a:prstGeom>
          <a:noFill/>
        </p:spPr>
        <p:txBody>
          <a:bodyPr wrap="square" rtlCol="0">
            <a:spAutoFit/>
          </a:bodyPr>
          <a:lstStyle/>
          <a:p>
            <a:r>
              <a:rPr lang="es-ES_tradnl" sz="2400" i="1" dirty="0" smtClean="0"/>
              <a:t>Il commence </a:t>
            </a:r>
            <a:r>
              <a:rPr lang="it-IT" sz="2400" i="1" dirty="0" smtClean="0"/>
              <a:t>à </a:t>
            </a:r>
            <a:r>
              <a:rPr lang="it-IT" sz="2400" i="1" dirty="0" err="1" smtClean="0"/>
              <a:t>nous</a:t>
            </a:r>
            <a:r>
              <a:rPr lang="it-IT" sz="2400" i="1" dirty="0" smtClean="0"/>
              <a:t> </a:t>
            </a:r>
            <a:r>
              <a:rPr lang="it-IT" sz="2400" i="1" dirty="0" err="1" smtClean="0"/>
              <a:t>chauffer</a:t>
            </a:r>
            <a:r>
              <a:rPr lang="it-IT" sz="2400" i="1" dirty="0" smtClean="0"/>
              <a:t> ( o </a:t>
            </a:r>
            <a:r>
              <a:rPr lang="it-IT" sz="2400" i="1" dirty="0" err="1" smtClean="0"/>
              <a:t>casser</a:t>
            </a:r>
            <a:r>
              <a:rPr lang="it-IT" sz="2400" i="1" dirty="0" smtClean="0"/>
              <a:t>) </a:t>
            </a:r>
            <a:r>
              <a:rPr lang="it-IT" sz="2400" i="1" dirty="0" err="1" smtClean="0"/>
              <a:t>les</a:t>
            </a:r>
            <a:r>
              <a:rPr lang="it-IT" sz="2400" i="1" dirty="0" smtClean="0"/>
              <a:t> </a:t>
            </a:r>
            <a:r>
              <a:rPr lang="it-IT" sz="2400" i="1" dirty="0" err="1" smtClean="0"/>
              <a:t>oreilles</a:t>
            </a:r>
            <a:r>
              <a:rPr lang="it-IT" sz="2400" i="1" dirty="0" smtClean="0"/>
              <a:t> = </a:t>
            </a:r>
            <a:r>
              <a:rPr lang="it-IT" sz="2400" dirty="0" smtClean="0"/>
              <a:t>comincia a darci fastidio</a:t>
            </a:r>
          </a:p>
          <a:p>
            <a:endParaRPr lang="it-IT" sz="2400" dirty="0"/>
          </a:p>
          <a:p>
            <a:r>
              <a:rPr lang="es-ES_tradnl" i="1" dirty="0" smtClean="0">
                <a:sym typeface="Wingdings" panose="05000000000000000000" pitchFamily="2" charset="2"/>
              </a:rPr>
              <a:t>Dizionario Garzanti Francese-Italiano, Italiano-Francese, 2009</a:t>
            </a:r>
            <a:endParaRPr lang="es-ES_tradnl" i="1" dirty="0" smtClean="0"/>
          </a:p>
          <a:p>
            <a:endParaRPr lang="es-ES_tradnl" sz="2400" dirty="0"/>
          </a:p>
        </p:txBody>
      </p:sp>
    </p:spTree>
    <p:extLst>
      <p:ext uri="{BB962C8B-B14F-4D97-AF65-F5344CB8AC3E}">
        <p14:creationId xmlns:p14="http://schemas.microsoft.com/office/powerpoint/2010/main" val="38679023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3301" y="1"/>
            <a:ext cx="7543800" cy="1450757"/>
          </a:xfrm>
        </p:spPr>
        <p:txBody>
          <a:bodyPr>
            <a:normAutofit/>
          </a:bodyPr>
          <a:lstStyle/>
          <a:p>
            <a:r>
              <a:rPr lang="fr-FR" sz="2800" b="1" dirty="0"/>
              <a:t>Devant Les Républicains, Fillon assure qu’il ne </a:t>
            </a:r>
            <a:r>
              <a:rPr lang="fr-FR" sz="2800" b="1" i="1" u="sng" dirty="0"/>
              <a:t>mettra « pas d’eau dans son vin </a:t>
            </a:r>
            <a:r>
              <a:rPr lang="fr-FR" sz="2800" b="1" i="1" u="sng" dirty="0" smtClean="0"/>
              <a:t>»</a:t>
            </a:r>
            <a:endParaRPr lang="es-ES_tradnl" sz="2800" b="1" i="1" u="sng" dirty="0"/>
          </a:p>
        </p:txBody>
      </p:sp>
      <p:sp>
        <p:nvSpPr>
          <p:cNvPr id="3" name="Segnaposto contenuto 2"/>
          <p:cNvSpPr>
            <a:spLocks noGrp="1"/>
          </p:cNvSpPr>
          <p:nvPr>
            <p:ph idx="1"/>
          </p:nvPr>
        </p:nvSpPr>
        <p:spPr>
          <a:xfrm>
            <a:off x="813301" y="2000280"/>
            <a:ext cx="7543800" cy="4023360"/>
          </a:xfrm>
        </p:spPr>
        <p:txBody>
          <a:bodyPr/>
          <a:lstStyle/>
          <a:p>
            <a:r>
              <a:rPr lang="fr-FR" sz="2400" dirty="0"/>
              <a:t>Le conseil national du parti de droite investit samedi le candidat à la présidentielle 2017 ainsi que les prétendants pour les législatives</a:t>
            </a:r>
            <a:r>
              <a:rPr lang="fr-FR" sz="2400" dirty="0" smtClean="0"/>
              <a:t>.</a:t>
            </a:r>
          </a:p>
          <a:p>
            <a:r>
              <a:rPr lang="fr-FR" i="1" dirty="0"/>
              <a:t>Le </a:t>
            </a:r>
            <a:r>
              <a:rPr lang="fr-FR" i="1" dirty="0" smtClean="0"/>
              <a:t>Monde</a:t>
            </a:r>
            <a:r>
              <a:rPr lang="fr-FR" dirty="0" smtClean="0"/>
              <a:t>, </a:t>
            </a:r>
            <a:r>
              <a:rPr lang="fr-FR" dirty="0" smtClean="0"/>
              <a:t>14.01.2017</a:t>
            </a:r>
            <a:endParaRPr lang="fr-FR" dirty="0"/>
          </a:p>
          <a:p>
            <a:r>
              <a:rPr lang="fr-FR" sz="2400" dirty="0" smtClean="0"/>
              <a:t>LOC. </a:t>
            </a:r>
            <a:r>
              <a:rPr lang="fr-FR" sz="2400" i="1" dirty="0" smtClean="0"/>
              <a:t>Mettre de l’eau dans son vin : </a:t>
            </a:r>
            <a:r>
              <a:rPr lang="fr-FR" sz="2400" dirty="0" smtClean="0"/>
              <a:t>modérer ses prétentions. </a:t>
            </a:r>
            <a:r>
              <a:rPr lang="fr-FR" sz="2400" i="1" dirty="0" smtClean="0"/>
              <a:t>«Tu est trop fière, </a:t>
            </a:r>
            <a:r>
              <a:rPr lang="fr-FR" sz="2400" i="1" dirty="0" err="1" smtClean="0"/>
              <a:t>Lenoush</a:t>
            </a:r>
            <a:r>
              <a:rPr lang="fr-FR" sz="2400" i="1" dirty="0" smtClean="0"/>
              <a:t>. Tu devras apprendre à mettre de l’eau dans ton vin»</a:t>
            </a:r>
            <a:r>
              <a:rPr lang="fr-FR" sz="2400" dirty="0" smtClean="0"/>
              <a:t> C. Cusset.</a:t>
            </a:r>
          </a:p>
          <a:p>
            <a:r>
              <a:rPr lang="it-IT" altLang="it-IT" sz="2400" dirty="0" smtClean="0"/>
              <a:t>© </a:t>
            </a:r>
            <a:r>
              <a:rPr lang="it-IT" altLang="it-IT" sz="2400" dirty="0" smtClean="0"/>
              <a:t>2016 </a:t>
            </a:r>
            <a:r>
              <a:rPr lang="it-IT" altLang="it-IT" sz="2400" dirty="0" err="1" smtClean="0"/>
              <a:t>Dictionnaires</a:t>
            </a:r>
            <a:r>
              <a:rPr lang="it-IT" altLang="it-IT" sz="2400" dirty="0" smtClean="0"/>
              <a:t> Le Robert - Le Petit Robert de la langue </a:t>
            </a:r>
            <a:r>
              <a:rPr lang="it-IT" altLang="it-IT" sz="2400" dirty="0" err="1" smtClean="0"/>
              <a:t>française</a:t>
            </a:r>
            <a:endParaRPr lang="it-IT" altLang="it-IT" sz="2400" dirty="0" smtClean="0"/>
          </a:p>
          <a:p>
            <a:endParaRPr lang="fr-FR" dirty="0"/>
          </a:p>
          <a:p>
            <a:endParaRPr lang="es-ES_tradnl" dirty="0"/>
          </a:p>
        </p:txBody>
      </p:sp>
    </p:spTree>
    <p:extLst>
      <p:ext uri="{BB962C8B-B14F-4D97-AF65-F5344CB8AC3E}">
        <p14:creationId xmlns:p14="http://schemas.microsoft.com/office/powerpoint/2010/main" val="31665835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s-ES_tradnl" sz="2800" dirty="0" err="1" smtClean="0"/>
              <a:t>Regard</a:t>
            </a:r>
            <a:r>
              <a:rPr lang="es-ES_tradnl" sz="2800" dirty="0" smtClean="0"/>
              <a:t> </a:t>
            </a:r>
            <a:r>
              <a:rPr lang="es-ES_tradnl" sz="2800" dirty="0" err="1" smtClean="0"/>
              <a:t>contrastif</a:t>
            </a:r>
            <a:endParaRPr lang="es-ES_tradnl" sz="2800" dirty="0"/>
          </a:p>
        </p:txBody>
      </p:sp>
      <p:sp>
        <p:nvSpPr>
          <p:cNvPr id="3" name="Segnaposto contenuto 2"/>
          <p:cNvSpPr>
            <a:spLocks noGrp="1"/>
          </p:cNvSpPr>
          <p:nvPr>
            <p:ph idx="1"/>
          </p:nvPr>
        </p:nvSpPr>
        <p:spPr/>
        <p:txBody>
          <a:bodyPr/>
          <a:lstStyle/>
          <a:p>
            <a:endParaRPr lang="it-IT" i="1" dirty="0" smtClean="0"/>
          </a:p>
          <a:p>
            <a:r>
              <a:rPr lang="it-IT" sz="2800" i="1" dirty="0" err="1" smtClean="0"/>
              <a:t>Mettre</a:t>
            </a:r>
            <a:r>
              <a:rPr lang="it-IT" sz="2800" i="1" dirty="0" smtClean="0"/>
              <a:t> de l’eau </a:t>
            </a:r>
            <a:r>
              <a:rPr lang="it-IT" sz="2800" i="1" dirty="0" err="1" smtClean="0"/>
              <a:t>dans</a:t>
            </a:r>
            <a:r>
              <a:rPr lang="it-IT" sz="2800" i="1" dirty="0" smtClean="0"/>
              <a:t> son vin, (fig.) mettere acqua sul fuoco; (</a:t>
            </a:r>
            <a:r>
              <a:rPr lang="it-IT" sz="2800" i="1" dirty="0" err="1" smtClean="0"/>
              <a:t>estens</a:t>
            </a:r>
            <a:r>
              <a:rPr lang="it-IT" sz="2800" i="1" dirty="0" smtClean="0"/>
              <a:t>.) venire a più miti consigli</a:t>
            </a:r>
          </a:p>
          <a:p>
            <a:endParaRPr lang="es-ES_tradnl" sz="2000" i="1" dirty="0" smtClean="0">
              <a:sym typeface="Wingdings" panose="05000000000000000000" pitchFamily="2" charset="2"/>
            </a:endParaRPr>
          </a:p>
          <a:p>
            <a:pPr marL="0" indent="0">
              <a:buNone/>
            </a:pPr>
            <a:r>
              <a:rPr lang="es-ES_tradnl" sz="2400" i="1" dirty="0" smtClean="0">
                <a:sym typeface="Wingdings" panose="05000000000000000000" pitchFamily="2" charset="2"/>
              </a:rPr>
              <a:t>Dizionario Garzanti Francese-Italiano, Italiano-Francese, 2009</a:t>
            </a:r>
            <a:endParaRPr lang="es-ES_tradnl" sz="2400" i="1" dirty="0" smtClean="0"/>
          </a:p>
          <a:p>
            <a:endParaRPr lang="es-ES_tradnl" i="1" dirty="0"/>
          </a:p>
        </p:txBody>
      </p:sp>
    </p:spTree>
    <p:extLst>
      <p:ext uri="{BB962C8B-B14F-4D97-AF65-F5344CB8AC3E}">
        <p14:creationId xmlns:p14="http://schemas.microsoft.com/office/powerpoint/2010/main" val="5035993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a:t>
            </a:r>
            <a:endParaRPr lang="it-IT" sz="2800">
              <a:latin typeface="Arial" charset="0"/>
              <a:ea typeface="MS PGothic" charset="0"/>
            </a:endParaRPr>
          </a:p>
        </p:txBody>
      </p:sp>
      <p:sp>
        <p:nvSpPr>
          <p:cNvPr id="66562" name="Segnaposto contenuto 2"/>
          <p:cNvSpPr>
            <a:spLocks noGrp="1"/>
          </p:cNvSpPr>
          <p:nvPr>
            <p:ph idx="1"/>
          </p:nvPr>
        </p:nvSpPr>
        <p:spPr/>
        <p:txBody>
          <a:bodyPr/>
          <a:lstStyle/>
          <a:p>
            <a:r>
              <a:rPr lang="it-IT" sz="2400" b="1">
                <a:latin typeface="Arial" charset="0"/>
                <a:ea typeface="MS PGothic" charset="0"/>
                <a:cs typeface="MS PGothic" charset="0"/>
              </a:rPr>
              <a:t>Nouvelles règles de grammaire : on y perd son latin</a:t>
            </a:r>
          </a:p>
          <a:p>
            <a:r>
              <a:rPr lang="it-IT" sz="2400">
                <a:latin typeface="Arial" charset="0"/>
                <a:ea typeface="MS PGothic" charset="0"/>
                <a:cs typeface="MS PGothic" charset="0"/>
              </a:rPr>
              <a:t>LE FAIT DU JOUR. Parents et enseignants découvrent, souvent surpris, les règles préconisées depuis la rentrée. Bienvenue au prédicat et au complément de phrase...</a:t>
            </a:r>
          </a:p>
          <a:p>
            <a:endParaRPr lang="it-IT" sz="2400" b="1">
              <a:latin typeface="Arial" charset="0"/>
              <a:ea typeface="MS PGothic" charset="0"/>
              <a:cs typeface="MS PGothic" charset="0"/>
            </a:endParaRPr>
          </a:p>
          <a:p>
            <a:r>
              <a:rPr lang="it-IT" sz="2400">
                <a:latin typeface="Arial" charset="0"/>
                <a:ea typeface="MS PGothic" charset="0"/>
                <a:cs typeface="MS PGothic" charset="0"/>
              </a:rPr>
              <a:t>Le Parisien |07 janvier 2017, </a:t>
            </a:r>
          </a:p>
        </p:txBody>
      </p:sp>
    </p:spTree>
    <p:extLst>
      <p:ext uri="{BB962C8B-B14F-4D97-AF65-F5344CB8AC3E}">
        <p14:creationId xmlns:p14="http://schemas.microsoft.com/office/powerpoint/2010/main" val="15366185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olo 1"/>
          <p:cNvSpPr>
            <a:spLocks noGrp="1"/>
          </p:cNvSpPr>
          <p:nvPr>
            <p:ph type="title"/>
          </p:nvPr>
        </p:nvSpPr>
        <p:spPr/>
        <p:txBody>
          <a:bodyPr/>
          <a:lstStyle/>
          <a:p>
            <a:r>
              <a:rPr lang="it-IT" sz="2800">
                <a:latin typeface="Arial" charset="0"/>
                <a:ea typeface="MS PGothic" charset="0"/>
              </a:rPr>
              <a:t>Découvrons</a:t>
            </a:r>
          </a:p>
        </p:txBody>
      </p:sp>
      <p:sp>
        <p:nvSpPr>
          <p:cNvPr id="98306" name="Segnaposto contenuto 2"/>
          <p:cNvSpPr>
            <a:spLocks noGrp="1"/>
          </p:cNvSpPr>
          <p:nvPr>
            <p:ph idx="1"/>
          </p:nvPr>
        </p:nvSpPr>
        <p:spPr/>
        <p:txBody>
          <a:bodyPr/>
          <a:lstStyle/>
          <a:p>
            <a:r>
              <a:rPr lang="it-IT" sz="2400">
                <a:latin typeface="Arial" charset="0"/>
                <a:ea typeface="MS PGothic" charset="0"/>
                <a:cs typeface="MS PGothic" charset="0"/>
              </a:rPr>
              <a:t>◆  Loc. (Y) perdre son latin : ne plus rien (y) comprendre. C'est à y perdre son latin ! ➙ incompréhensible.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19989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olo 1"/>
          <p:cNvSpPr>
            <a:spLocks noGrp="1"/>
          </p:cNvSpPr>
          <p:nvPr>
            <p:ph type="title"/>
          </p:nvPr>
        </p:nvSpPr>
        <p:spPr/>
        <p:txBody>
          <a:bodyPr/>
          <a:lstStyle/>
          <a:p>
            <a:r>
              <a:rPr lang="it-IT" sz="2800">
                <a:latin typeface="Arial" charset="0"/>
                <a:ea typeface="MS PGothic" charset="0"/>
              </a:rPr>
              <a:t>Observons</a:t>
            </a:r>
          </a:p>
        </p:txBody>
      </p:sp>
      <p:sp>
        <p:nvSpPr>
          <p:cNvPr id="67586" name="Segnaposto contenuto 2"/>
          <p:cNvSpPr>
            <a:spLocks noGrp="1"/>
          </p:cNvSpPr>
          <p:nvPr>
            <p:ph idx="1"/>
          </p:nvPr>
        </p:nvSpPr>
        <p:spPr/>
        <p:txBody>
          <a:bodyPr>
            <a:normAutofit fontScale="85000" lnSpcReduction="20000"/>
          </a:bodyPr>
          <a:lstStyle/>
          <a:p>
            <a:r>
              <a:rPr lang="it-IT" sz="2400" b="1">
                <a:latin typeface="Arial" charset="0"/>
                <a:ea typeface="MS PGothic" charset="0"/>
                <a:cs typeface="MS PGothic" charset="0"/>
              </a:rPr>
              <a:t>Débat de la primaire : Rugy tire son épingle du jeu sur les questions énergétiques </a:t>
            </a:r>
          </a:p>
          <a:p>
            <a:pPr algn="just"/>
            <a:r>
              <a:rPr lang="it-IT" sz="2400">
                <a:latin typeface="Arial" charset="0"/>
                <a:ea typeface="MS PGothic" charset="0"/>
                <a:cs typeface="MS PGothic" charset="0"/>
              </a:rPr>
              <a:t>S'il n'avait pas particulièrement brillé lors du premier débat de la primaire de la «belle alliance populaire», François de Rugy a su se démarquer dimanche sur son domaine de prédilection : la politique énergétique et la sortie du nucléaire.</a:t>
            </a:r>
          </a:p>
          <a:p>
            <a:pPr algn="just"/>
            <a:r>
              <a:rPr lang="it-IT" sz="2400">
                <a:latin typeface="Arial" charset="0"/>
                <a:ea typeface="MS PGothic" charset="0"/>
                <a:cs typeface="MS PGothic" charset="0"/>
              </a:rPr>
              <a:t>Si personne n’a fermé la porte à la transition énergétique et au développement des énergies renouvelables, leurs désaccords apparus plus nettement sur l’</a:t>
            </a:r>
            <a:r>
              <a:rPr lang="it-IT" altLang="ja-JP" sz="2400">
                <a:latin typeface="Arial" charset="0"/>
                <a:ea typeface="MS PGothic" charset="0"/>
                <a:cs typeface="MS PGothic" charset="0"/>
              </a:rPr>
              <a:t>échéance de sortie du nucléaire. L</a:t>
            </a:r>
            <a:r>
              <a:rPr lang="it-IT" sz="2400">
                <a:latin typeface="Arial" charset="0"/>
                <a:ea typeface="MS PGothic" charset="0"/>
                <a:cs typeface="MS PGothic" charset="0"/>
              </a:rPr>
              <a:t>’</a:t>
            </a:r>
            <a:r>
              <a:rPr lang="it-IT" altLang="ja-JP" sz="2400">
                <a:latin typeface="Arial" charset="0"/>
                <a:ea typeface="MS PGothic" charset="0"/>
                <a:cs typeface="MS PGothic" charset="0"/>
              </a:rPr>
              <a:t>occasion pour le président du Parti «Ecologistes !», François de Rugy, de faire valoir ses positions. </a:t>
            </a:r>
            <a:r>
              <a:rPr lang="it-IT" altLang="ja-JP" sz="2400" i="1">
                <a:latin typeface="Arial" charset="0"/>
                <a:ea typeface="MS PGothic" charset="0"/>
                <a:cs typeface="MS PGothic" charset="0"/>
              </a:rPr>
              <a:t>Libération</a:t>
            </a:r>
            <a:r>
              <a:rPr lang="it-IT" altLang="ja-JP" sz="2400">
                <a:latin typeface="Arial" charset="0"/>
                <a:ea typeface="MS PGothic" charset="0"/>
                <a:cs typeface="MS PGothic" charset="0"/>
              </a:rPr>
              <a:t> 15 janvier 2017</a:t>
            </a:r>
          </a:p>
          <a:p>
            <a:pPr algn="just"/>
            <a:endParaRPr lang="it-IT" sz="2400">
              <a:latin typeface="Arial" charset="0"/>
              <a:ea typeface="MS PGothic" charset="0"/>
              <a:cs typeface="MS PGothic" charset="0"/>
            </a:endParaRPr>
          </a:p>
          <a:p>
            <a:endParaRPr lang="it-IT" sz="2400" b="1">
              <a:latin typeface="Arial" charset="0"/>
              <a:ea typeface="MS PGothic" charset="0"/>
              <a:cs typeface="MS PGothic" charset="0"/>
            </a:endParaRPr>
          </a:p>
          <a:p>
            <a:endParaRPr lang="it-IT" sz="2400" b="1">
              <a:latin typeface="Arial" charset="0"/>
              <a:ea typeface="MS PGothic" charset="0"/>
              <a:cs typeface="MS PGothic" charset="0"/>
            </a:endParaRPr>
          </a:p>
          <a:p>
            <a:endParaRPr lang="it-IT" sz="2400" b="1">
              <a:latin typeface="Arial" charset="0"/>
              <a:ea typeface="MS PGothic" charset="0"/>
              <a:cs typeface="MS PGothic" charset="0"/>
            </a:endParaRPr>
          </a:p>
          <a:p>
            <a:r>
              <a:rPr lang="it-IT" sz="2400" i="1">
                <a:latin typeface="Arial" charset="0"/>
                <a:ea typeface="MS PGothic" charset="0"/>
                <a:cs typeface="MS PGothic" charset="0"/>
              </a:rPr>
              <a:t>Libération</a:t>
            </a:r>
            <a:r>
              <a:rPr lang="it-IT" sz="2400">
                <a:latin typeface="Arial" charset="0"/>
                <a:ea typeface="MS PGothic" charset="0"/>
                <a:cs typeface="MS PGothic" charset="0"/>
              </a:rPr>
              <a:t> 15 janvier 2017</a:t>
            </a:r>
          </a:p>
        </p:txBody>
      </p:sp>
    </p:spTree>
    <p:extLst>
      <p:ext uri="{BB962C8B-B14F-4D97-AF65-F5344CB8AC3E}">
        <p14:creationId xmlns:p14="http://schemas.microsoft.com/office/powerpoint/2010/main" val="33450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olo 1"/>
          <p:cNvSpPr>
            <a:spLocks noGrp="1"/>
          </p:cNvSpPr>
          <p:nvPr>
            <p:ph type="title"/>
          </p:nvPr>
        </p:nvSpPr>
        <p:spPr/>
        <p:txBody>
          <a:bodyPr/>
          <a:lstStyle/>
          <a:p>
            <a:r>
              <a:rPr lang="it-IT" sz="2800">
                <a:latin typeface="Arial" charset="0"/>
                <a:ea typeface="MS PGothic" charset="0"/>
              </a:rPr>
              <a:t>Découvrons</a:t>
            </a:r>
          </a:p>
        </p:txBody>
      </p:sp>
      <p:sp>
        <p:nvSpPr>
          <p:cNvPr id="68610" name="Segnaposto contenuto 2"/>
          <p:cNvSpPr>
            <a:spLocks noGrp="1"/>
          </p:cNvSpPr>
          <p:nvPr>
            <p:ph idx="1"/>
          </p:nvPr>
        </p:nvSpPr>
        <p:spPr/>
        <p:txBody>
          <a:bodyPr/>
          <a:lstStyle/>
          <a:p>
            <a:pPr algn="just"/>
            <a:r>
              <a:rPr lang="it-IT" sz="2400">
                <a:latin typeface="Arial" charset="0"/>
                <a:ea typeface="MS PGothic" charset="0"/>
                <a:cs typeface="MS PGothic" charset="0"/>
              </a:rPr>
              <a:t>▫  </a:t>
            </a:r>
            <a:r>
              <a:rPr lang="it-IT" sz="2400" i="1">
                <a:latin typeface="Arial" charset="0"/>
                <a:ea typeface="MS PGothic" charset="0"/>
                <a:cs typeface="MS PGothic" charset="0"/>
              </a:rPr>
              <a:t>Tirer son épingle du jeu</a:t>
            </a:r>
            <a:r>
              <a:rPr lang="it-IT" sz="2400">
                <a:latin typeface="Arial" charset="0"/>
                <a:ea typeface="MS PGothic" charset="0"/>
                <a:cs typeface="MS PGothic" charset="0"/>
              </a:rPr>
              <a:t> : se dégager adroitement d'une situation délicate, se retirer à temps d'une affaire qui devient mauvaise, sauver sa mise (cf. Reprendre ses billes*).</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708541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olo 1"/>
          <p:cNvSpPr>
            <a:spLocks noGrp="1"/>
          </p:cNvSpPr>
          <p:nvPr>
            <p:ph type="title"/>
          </p:nvPr>
        </p:nvSpPr>
        <p:spPr/>
        <p:txBody>
          <a:bodyPr/>
          <a:lstStyle/>
          <a:p>
            <a:r>
              <a:rPr lang="it-IT" sz="2800">
                <a:latin typeface="Arial" charset="0"/>
                <a:ea typeface="MS PGothic" charset="0"/>
              </a:rPr>
              <a:t>Observons les couleurs</a:t>
            </a:r>
          </a:p>
        </p:txBody>
      </p:sp>
      <p:sp>
        <p:nvSpPr>
          <p:cNvPr id="69634" name="Segnaposto contenuto 2"/>
          <p:cNvSpPr>
            <a:spLocks noGrp="1"/>
          </p:cNvSpPr>
          <p:nvPr>
            <p:ph idx="1"/>
          </p:nvPr>
        </p:nvSpPr>
        <p:spPr/>
        <p:txBody>
          <a:bodyPr>
            <a:normAutofit lnSpcReduction="10000"/>
          </a:bodyPr>
          <a:lstStyle/>
          <a:p>
            <a:r>
              <a:rPr lang="it-IT" sz="2400">
                <a:latin typeface="Arial" charset="0"/>
                <a:ea typeface="MS PGothic" charset="0"/>
                <a:cs typeface="MS PGothic" charset="0"/>
              </a:rPr>
              <a:t>Protection animale </a:t>
            </a:r>
            <a:r>
              <a:rPr lang="it-IT" sz="2400" b="1">
                <a:latin typeface="Arial" charset="0"/>
                <a:ea typeface="MS PGothic" charset="0"/>
                <a:cs typeface="MS PGothic" charset="0"/>
              </a:rPr>
              <a:t>Caméras dans les abattoirs : feu vert surprise de l’</a:t>
            </a:r>
            <a:r>
              <a:rPr lang="it-IT" altLang="ja-JP" sz="2400" b="1">
                <a:latin typeface="Arial" charset="0"/>
                <a:ea typeface="MS PGothic" charset="0"/>
                <a:cs typeface="MS PGothic" charset="0"/>
              </a:rPr>
              <a:t>Assemblée </a:t>
            </a:r>
          </a:p>
          <a:p>
            <a:pPr algn="just"/>
            <a:r>
              <a:rPr lang="it-IT" sz="2400">
                <a:latin typeface="Arial" charset="0"/>
                <a:ea typeface="MS PGothic" charset="0"/>
                <a:cs typeface="MS PGothic" charset="0"/>
              </a:rPr>
              <a:t>L’</a:t>
            </a:r>
            <a:r>
              <a:rPr lang="it-IT" altLang="ja-JP" sz="2400">
                <a:latin typeface="Arial" charset="0"/>
                <a:ea typeface="MS PGothic" charset="0"/>
                <a:cs typeface="MS PGothic" charset="0"/>
              </a:rPr>
              <a:t>Assemblée nationale a voté de façon inattendue jeudi soir l</a:t>
            </a:r>
            <a:r>
              <a:rPr lang="it-IT" sz="2400">
                <a:latin typeface="Arial" charset="0"/>
                <a:ea typeface="MS PGothic" charset="0"/>
                <a:cs typeface="MS PGothic" charset="0"/>
              </a:rPr>
              <a:t>’</a:t>
            </a:r>
            <a:r>
              <a:rPr lang="it-IT" altLang="ja-JP" sz="2400">
                <a:latin typeface="Arial" charset="0"/>
                <a:ea typeface="MS PGothic" charset="0"/>
                <a:cs typeface="MS PGothic" charset="0"/>
              </a:rPr>
              <a:t>obligation d</a:t>
            </a:r>
            <a:r>
              <a:rPr lang="it-IT" sz="2400">
                <a:latin typeface="Arial" charset="0"/>
                <a:ea typeface="MS PGothic" charset="0"/>
                <a:cs typeface="MS PGothic" charset="0"/>
              </a:rPr>
              <a:t>’</a:t>
            </a:r>
            <a:r>
              <a:rPr lang="it-IT" altLang="ja-JP" sz="2400">
                <a:latin typeface="Arial" charset="0"/>
                <a:ea typeface="MS PGothic" charset="0"/>
                <a:cs typeface="MS PGothic" charset="0"/>
              </a:rPr>
              <a:t>installer des caméras de surveillance dans les abattoirs à partir de 2018, souhaitée par les radicaux de gauche et les associations de protection animale.</a:t>
            </a:r>
          </a:p>
          <a:p>
            <a:r>
              <a:rPr lang="it-IT" sz="2400">
                <a:latin typeface="Arial" charset="0"/>
                <a:ea typeface="MS PGothic" charset="0"/>
                <a:cs typeface="MS PGothic" charset="0"/>
              </a:rPr>
              <a:t>Bêtes mal étourdies, accrochées vivantes... Les images chocs diffusées début 2016 par l’</a:t>
            </a:r>
            <a:r>
              <a:rPr lang="it-IT" altLang="ja-JP" sz="2400">
                <a:latin typeface="Arial" charset="0"/>
                <a:ea typeface="MS PGothic" charset="0"/>
                <a:cs typeface="MS PGothic" charset="0"/>
              </a:rPr>
              <a:t>association L214 avaient suscité beaucoup d</a:t>
            </a:r>
            <a:r>
              <a:rPr lang="it-IT" sz="2400">
                <a:latin typeface="Arial" charset="0"/>
                <a:ea typeface="MS PGothic" charset="0"/>
                <a:cs typeface="MS PGothic" charset="0"/>
              </a:rPr>
              <a:t>’</a:t>
            </a:r>
            <a:r>
              <a:rPr lang="it-IT" altLang="ja-JP" sz="2400">
                <a:latin typeface="Arial" charset="0"/>
                <a:ea typeface="MS PGothic" charset="0"/>
                <a:cs typeface="MS PGothic" charset="0"/>
              </a:rPr>
              <a:t>émotion et entraîné un plan gouvernemental en faveur du bien-être animal.</a:t>
            </a:r>
          </a:p>
          <a:p>
            <a:r>
              <a:rPr lang="it-IT" altLang="ja-JP" sz="2400">
                <a:latin typeface="Arial" charset="0"/>
                <a:ea typeface="MS PGothic" charset="0"/>
                <a:cs typeface="MS PGothic" charset="0"/>
              </a:rPr>
              <a:t>Libération 13 janvier 2017</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10545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a:latin typeface="Arial" charset="0"/>
                <a:ea typeface="MS PGothic" charset="0"/>
              </a:rPr>
              <a:t>Découvrons l’</a:t>
            </a:r>
            <a:r>
              <a:rPr lang="it-IT" altLang="ja-JP" sz="2800">
                <a:latin typeface="Arial" charset="0"/>
                <a:ea typeface="MS PGothic" charset="0"/>
              </a:rPr>
              <a:t>expression imagée</a:t>
            </a:r>
            <a:endParaRPr lang="it-IT" sz="2800">
              <a:latin typeface="Arial" charset="0"/>
              <a:ea typeface="MS PGothic" charset="0"/>
            </a:endParaRPr>
          </a:p>
        </p:txBody>
      </p:sp>
      <p:sp>
        <p:nvSpPr>
          <p:cNvPr id="70658" name="Segnaposto contenuto 2"/>
          <p:cNvSpPr>
            <a:spLocks noGrp="1"/>
          </p:cNvSpPr>
          <p:nvPr>
            <p:ph idx="1"/>
          </p:nvPr>
        </p:nvSpPr>
        <p:spPr/>
        <p:txBody>
          <a:bodyPr/>
          <a:lstStyle/>
          <a:p>
            <a:r>
              <a:rPr lang="it-IT" sz="2400">
                <a:latin typeface="Arial" charset="0"/>
                <a:ea typeface="MS PGothic" charset="0"/>
                <a:cs typeface="MS PGothic" charset="0"/>
              </a:rPr>
              <a:t>Loc. fig. </a:t>
            </a:r>
            <a:r>
              <a:rPr lang="it-IT" sz="2400" i="1">
                <a:latin typeface="Arial" charset="0"/>
                <a:ea typeface="MS PGothic" charset="0"/>
                <a:cs typeface="MS PGothic" charset="0"/>
              </a:rPr>
              <a:t>donner le feu vert à (qqch., qqn)</a:t>
            </a:r>
            <a:r>
              <a:rPr lang="it-IT" sz="2400">
                <a:latin typeface="Arial" charset="0"/>
                <a:ea typeface="MS PGothic" charset="0"/>
                <a:cs typeface="MS PGothic" charset="0"/>
              </a:rPr>
              <a:t> : autoriser (une action ; qqn à agir).</a:t>
            </a:r>
          </a:p>
          <a:p>
            <a:r>
              <a:rPr lang="it-IT" sz="2400">
                <a:latin typeface="Arial" charset="0"/>
                <a:ea typeface="MS PGothic" charset="0"/>
                <a:cs typeface="MS PGothic" charset="0"/>
              </a:rPr>
              <a:t> </a:t>
            </a:r>
            <a:r>
              <a:rPr lang="it-IT" sz="2400" i="1">
                <a:latin typeface="Arial" charset="0"/>
                <a:ea typeface="MS PGothic" charset="0"/>
                <a:cs typeface="MS PGothic" charset="0"/>
              </a:rPr>
              <a:t>Demander, avoir, obtenir le feu vert, toute liberté </a:t>
            </a:r>
            <a:r>
              <a:rPr lang="it-IT" sz="2400">
                <a:latin typeface="Arial" charset="0"/>
                <a:ea typeface="MS PGothic" charset="0"/>
                <a:cs typeface="MS PGothic" charset="0"/>
              </a:rPr>
              <a:t>(de faire, d'agir) (cf. Carte* blanche).</a:t>
            </a:r>
          </a:p>
          <a:p>
            <a:r>
              <a:rPr lang="it-IT" sz="2400">
                <a:latin typeface="Arial" charset="0"/>
                <a:ea typeface="MS PGothic" charset="0"/>
                <a:cs typeface="MS PGothic" charset="0"/>
              </a:rPr>
              <a:t>© 2016 Dictionnaires Le Robert - Le Petit Robert de la langue française</a:t>
            </a:r>
          </a:p>
          <a:p>
            <a:endParaRPr lang="it-IT" sz="2400">
              <a:latin typeface="Arial" charset="0"/>
              <a:ea typeface="MS PGothic" charset="0"/>
              <a:cs typeface="MS PGothic" charset="0"/>
            </a:endParaRPr>
          </a:p>
          <a:p>
            <a:r>
              <a:rPr lang="it-IT" sz="2400">
                <a:latin typeface="Arial" charset="0"/>
                <a:ea typeface="MS PGothic" charset="0"/>
                <a:cs typeface="MS PGothic" charset="0"/>
              </a:rPr>
              <a:t>Attention aux  couleurs des feux:</a:t>
            </a:r>
          </a:p>
          <a:p>
            <a:r>
              <a:rPr lang="it-IT" sz="2400">
                <a:latin typeface="Arial" charset="0"/>
                <a:ea typeface="MS PGothic" charset="0"/>
                <a:cs typeface="MS PGothic" charset="0"/>
              </a:rPr>
              <a:t>Vert, orange, rouge /verde, giallo, rosso</a:t>
            </a:r>
          </a:p>
        </p:txBody>
      </p:sp>
    </p:spTree>
    <p:extLst>
      <p:ext uri="{BB962C8B-B14F-4D97-AF65-F5344CB8AC3E}">
        <p14:creationId xmlns:p14="http://schemas.microsoft.com/office/powerpoint/2010/main" val="2694302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olo 1"/>
          <p:cNvSpPr>
            <a:spLocks noGrp="1"/>
          </p:cNvSpPr>
          <p:nvPr>
            <p:ph type="title"/>
          </p:nvPr>
        </p:nvSpPr>
        <p:spPr/>
        <p:txBody>
          <a:bodyPr/>
          <a:lstStyle/>
          <a:p>
            <a:r>
              <a:rPr lang="it-IT" sz="2800">
                <a:latin typeface="Arial" charset="0"/>
                <a:ea typeface="MS PGothic" charset="0"/>
              </a:rPr>
              <a:t>Observons l’</a:t>
            </a:r>
            <a:r>
              <a:rPr lang="it-IT" altLang="ja-JP" sz="2800">
                <a:latin typeface="Arial" charset="0"/>
                <a:ea typeface="MS PGothic" charset="0"/>
              </a:rPr>
              <a:t>expression imagée cachée (palimpseste)</a:t>
            </a:r>
            <a:endParaRPr lang="it-IT" sz="2800">
              <a:latin typeface="Arial" charset="0"/>
              <a:ea typeface="MS PGothic" charset="0"/>
            </a:endParaRPr>
          </a:p>
        </p:txBody>
      </p:sp>
      <p:sp>
        <p:nvSpPr>
          <p:cNvPr id="71682" name="Segnaposto contenuto 2"/>
          <p:cNvSpPr>
            <a:spLocks noGrp="1"/>
          </p:cNvSpPr>
          <p:nvPr>
            <p:ph idx="1"/>
          </p:nvPr>
        </p:nvSpPr>
        <p:spPr/>
        <p:txBody>
          <a:bodyPr/>
          <a:lstStyle/>
          <a:p>
            <a:r>
              <a:rPr lang="it-IT" sz="2400" b="1">
                <a:latin typeface="Arial" charset="0"/>
                <a:ea typeface="MS PGothic" charset="0"/>
                <a:cs typeface="MS PGothic" charset="0"/>
              </a:rPr>
              <a:t>On ne fait pas d'omelette sans casser les vœux ! </a:t>
            </a:r>
            <a:r>
              <a:rPr lang="it-IT" sz="2400">
                <a:latin typeface="Arial" charset="0"/>
                <a:ea typeface="MS PGothic" charset="0"/>
                <a:cs typeface="MS PGothic" charset="0"/>
              </a:rPr>
              <a:t>- France Inter</a:t>
            </a:r>
          </a:p>
          <a:p>
            <a:endParaRPr lang="it-IT" sz="2400">
              <a:latin typeface="Arial" charset="0"/>
              <a:ea typeface="MS PGothic" charset="0"/>
              <a:cs typeface="MS PGothic" charset="0"/>
            </a:endParaRPr>
          </a:p>
          <a:p>
            <a:r>
              <a:rPr lang="it-IT" sz="2400">
                <a:latin typeface="Arial" charset="0"/>
                <a:ea typeface="MS PGothic" charset="0"/>
                <a:cs typeface="MS PGothic" charset="0"/>
              </a:rPr>
              <a:t>Des personnalités de France Inter - et d'ailleurs- nous livrent leurs </a:t>
            </a:r>
            <a:r>
              <a:rPr lang="it-IT" sz="2400" i="1">
                <a:latin typeface="Arial" charset="0"/>
                <a:ea typeface="MS PGothic" charset="0"/>
                <a:cs typeface="MS PGothic" charset="0"/>
              </a:rPr>
              <a:t>voeux</a:t>
            </a:r>
            <a:r>
              <a:rPr lang="it-IT" sz="2400">
                <a:latin typeface="Arial" charset="0"/>
                <a:ea typeface="MS PGothic" charset="0"/>
                <a:cs typeface="MS PGothic" charset="0"/>
              </a:rPr>
              <a:t> pour la nature et l'environnement.</a:t>
            </a:r>
          </a:p>
          <a:p>
            <a:endParaRPr lang="it-IT" sz="2800">
              <a:latin typeface="Arial" charset="0"/>
              <a:ea typeface="MS PGothic" charset="0"/>
              <a:cs typeface="MS PGothic" charset="0"/>
            </a:endParaRPr>
          </a:p>
        </p:txBody>
      </p:sp>
    </p:spTree>
    <p:extLst>
      <p:ext uri="{BB962C8B-B14F-4D97-AF65-F5344CB8AC3E}">
        <p14:creationId xmlns:p14="http://schemas.microsoft.com/office/powerpoint/2010/main" val="389269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olo 1"/>
          <p:cNvSpPr>
            <a:spLocks noGrp="1"/>
          </p:cNvSpPr>
          <p:nvPr>
            <p:ph type="title"/>
          </p:nvPr>
        </p:nvSpPr>
        <p:spPr/>
        <p:txBody>
          <a:bodyPr/>
          <a:lstStyle/>
          <a:p>
            <a:r>
              <a:rPr lang="it-IT" sz="2800">
                <a:latin typeface="Arial" charset="0"/>
                <a:ea typeface="MS PGothic" charset="0"/>
              </a:rPr>
              <a:t>paroles</a:t>
            </a:r>
          </a:p>
        </p:txBody>
      </p:sp>
      <p:sp>
        <p:nvSpPr>
          <p:cNvPr id="61442" name="Segnaposto contenuto 2"/>
          <p:cNvSpPr>
            <a:spLocks noGrp="1"/>
          </p:cNvSpPr>
          <p:nvPr>
            <p:ph idx="1"/>
          </p:nvPr>
        </p:nvSpPr>
        <p:spPr/>
        <p:txBody>
          <a:bodyPr>
            <a:normAutofit fontScale="92500" lnSpcReduction="10000"/>
          </a:bodyPr>
          <a:lstStyle/>
          <a:p>
            <a:r>
              <a:rPr lang="it-IT" sz="2400">
                <a:latin typeface="Arial" charset="0"/>
                <a:ea typeface="MS PGothic" charset="0"/>
                <a:cs typeface="MS PGothic" charset="0"/>
              </a:rPr>
              <a:t>[Refrain : Black M &amp; </a:t>
            </a:r>
            <a:r>
              <a:rPr lang="it-IT" sz="2400" i="1">
                <a:latin typeface="Arial" charset="0"/>
                <a:ea typeface="MS PGothic" charset="0"/>
                <a:cs typeface="MS PGothic" charset="0"/>
              </a:rPr>
              <a:t>Maître Gims</a:t>
            </a:r>
            <a:r>
              <a:rPr lang="it-IT" sz="2400">
                <a:latin typeface="Arial" charset="0"/>
                <a:ea typeface="MS PGothic" charset="0"/>
                <a:cs typeface="MS PGothic" charset="0"/>
              </a:rPr>
              <a:t>]</a:t>
            </a:r>
            <a:br>
              <a:rPr lang="it-IT" sz="2400">
                <a:latin typeface="Arial" charset="0"/>
                <a:ea typeface="MS PGothic" charset="0"/>
                <a:cs typeface="MS PGothic" charset="0"/>
              </a:rPr>
            </a:br>
            <a:r>
              <a:rPr lang="it-IT" sz="2400">
                <a:latin typeface="Arial" charset="0"/>
                <a:ea typeface="MS PGothic" charset="0"/>
                <a:cs typeface="MS PGothic" charset="0"/>
              </a:rPr>
              <a:t>Le soir s’</a:t>
            </a:r>
            <a:r>
              <a:rPr lang="it-IT" altLang="ja-JP" sz="2400">
                <a:latin typeface="Arial" charset="0"/>
                <a:ea typeface="MS PGothic" charset="0"/>
                <a:cs typeface="MS PGothic" charset="0"/>
              </a:rPr>
              <a:t>approche ca se tape des barres</a:t>
            </a:r>
            <a:br>
              <a:rPr lang="it-IT" altLang="ja-JP" sz="2400">
                <a:latin typeface="Arial" charset="0"/>
                <a:ea typeface="MS PGothic" charset="0"/>
                <a:cs typeface="MS PGothic" charset="0"/>
              </a:rPr>
            </a:br>
            <a:r>
              <a:rPr lang="it-IT" altLang="ja-JP" sz="2400">
                <a:latin typeface="Arial" charset="0"/>
                <a:ea typeface="MS PGothic" charset="0"/>
                <a:cs typeface="MS PGothic" charset="0"/>
                <a:hlinkClick r:id="rId2"/>
              </a:rPr>
              <a:t>Ça fume des sbars comme si c</a:t>
            </a:r>
            <a:r>
              <a:rPr lang="it-IT" sz="2400">
                <a:latin typeface="Arial" charset="0"/>
                <a:ea typeface="MS PGothic" charset="0"/>
                <a:cs typeface="MS PGothic" charset="0"/>
                <a:hlinkClick r:id="rId2"/>
              </a:rPr>
              <a:t>’</a:t>
            </a:r>
            <a:r>
              <a:rPr lang="it-IT" altLang="ja-JP" sz="2400">
                <a:latin typeface="Arial" charset="0"/>
                <a:ea typeface="MS PGothic" charset="0"/>
                <a:cs typeface="MS PGothic" charset="0"/>
                <a:hlinkClick r:id="rId2"/>
              </a:rPr>
              <a:t>était légal</a:t>
            </a:r>
            <a:r>
              <a:rPr lang="it-IT" altLang="ja-JP" sz="2400">
                <a:latin typeface="Arial" charset="0"/>
                <a:ea typeface="MS PGothic" charset="0"/>
                <a:cs typeface="MS PGothic" charset="0"/>
              </a:rPr>
              <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Les gars veulent serrer des meufs</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Les meufs serrer des gars</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Et ça toute la night</a:t>
            </a:r>
            <a:br>
              <a:rPr lang="it-IT" altLang="ja-JP" sz="2400">
                <a:latin typeface="Arial" charset="0"/>
                <a:ea typeface="MS PGothic" charset="0"/>
                <a:cs typeface="MS PGothic" charset="0"/>
              </a:rPr>
            </a:br>
            <a:r>
              <a:rPr lang="it-IT" altLang="ja-JP" sz="2400" i="1">
                <a:latin typeface="Arial" charset="0"/>
                <a:ea typeface="MS PGothic" charset="0"/>
                <a:cs typeface="MS PGothic" charset="0"/>
              </a:rPr>
              <a:t>Les soirées de samedi soir</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Quelquefois ça me déçoit</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Pour quelques billets de cent</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Ça part en giclée de sang</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br>
              <a:rPr lang="it-IT" altLang="ja-JP" sz="2400" i="1">
                <a:latin typeface="Arial" charset="0"/>
                <a:ea typeface="MS PGothic" charset="0"/>
                <a:cs typeface="MS PGothic" charset="0"/>
              </a:rPr>
            </a:br>
            <a:r>
              <a:rPr lang="it-IT" altLang="ja-JP" sz="2400" i="1">
                <a:latin typeface="Arial" charset="0"/>
                <a:ea typeface="MS PGothic" charset="0"/>
                <a:cs typeface="MS PGothic" charset="0"/>
              </a:rPr>
              <a:t>Hey Ho</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97106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olo 1"/>
          <p:cNvSpPr>
            <a:spLocks noGrp="1"/>
          </p:cNvSpPr>
          <p:nvPr>
            <p:ph type="title"/>
          </p:nvPr>
        </p:nvSpPr>
        <p:spPr/>
        <p:txBody>
          <a:bodyPr/>
          <a:lstStyle/>
          <a:p>
            <a:r>
              <a:rPr lang="it-IT" sz="2800">
                <a:latin typeface="Arial" charset="0"/>
                <a:ea typeface="MS PGothic" charset="0"/>
              </a:rPr>
              <a:t>Découvrons</a:t>
            </a:r>
          </a:p>
        </p:txBody>
      </p:sp>
      <p:sp>
        <p:nvSpPr>
          <p:cNvPr id="72706" name="Segnaposto contenuto 2"/>
          <p:cNvSpPr>
            <a:spLocks noGrp="1"/>
          </p:cNvSpPr>
          <p:nvPr>
            <p:ph idx="1"/>
          </p:nvPr>
        </p:nvSpPr>
        <p:spPr/>
        <p:txBody>
          <a:bodyPr/>
          <a:lstStyle/>
          <a:p>
            <a:r>
              <a:rPr lang="it-IT" sz="2400">
                <a:latin typeface="Arial" charset="0"/>
                <a:ea typeface="MS PGothic" charset="0"/>
                <a:cs typeface="MS PGothic" charset="0"/>
              </a:rPr>
              <a:t>Palimpseste</a:t>
            </a:r>
          </a:p>
          <a:p>
            <a:r>
              <a:rPr lang="it-IT" sz="2400" i="1">
                <a:latin typeface="Arial" charset="0"/>
                <a:ea typeface="MS PGothic" charset="0"/>
                <a:cs typeface="MS PGothic" charset="0"/>
              </a:rPr>
              <a:t>In absentia </a:t>
            </a:r>
            <a:r>
              <a:rPr lang="it-IT" sz="2400">
                <a:latin typeface="Arial" charset="0"/>
                <a:ea typeface="MS PGothic" charset="0"/>
                <a:cs typeface="MS PGothic" charset="0"/>
              </a:rPr>
              <a:t>sur la paronymie : voeux/oeufs</a:t>
            </a:r>
          </a:p>
          <a:p>
            <a:r>
              <a:rPr lang="it-IT" sz="2400">
                <a:latin typeface="Arial" charset="0"/>
                <a:ea typeface="MS PGothic" charset="0"/>
                <a:cs typeface="MS PGothic" charset="0"/>
              </a:rPr>
              <a:t>Prov. </a:t>
            </a:r>
            <a:r>
              <a:rPr lang="it-IT" sz="2400" i="1">
                <a:latin typeface="Arial" charset="0"/>
                <a:ea typeface="MS PGothic" charset="0"/>
                <a:cs typeface="MS PGothic" charset="0"/>
              </a:rPr>
              <a:t>On ne fait pas d'omelettes sans casser des œufs</a:t>
            </a:r>
            <a:r>
              <a:rPr lang="it-IT" sz="2400">
                <a:latin typeface="Arial" charset="0"/>
                <a:ea typeface="MS PGothic" charset="0"/>
                <a:cs typeface="MS PGothic" charset="0"/>
              </a:rPr>
              <a:t> : on n'a rien sans sacrifices, sans violence.</a:t>
            </a:r>
          </a:p>
          <a:p>
            <a:r>
              <a:rPr lang="it-IT" sz="2400">
                <a:latin typeface="Arial" charset="0"/>
                <a:ea typeface="MS PGothic" charset="0"/>
                <a:cs typeface="MS PGothic" charset="0"/>
              </a:rPr>
              <a:t>© 2016 Dictionnaires Le Robert - Le Petit Robert de la langue française</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2391901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olo 1"/>
          <p:cNvSpPr>
            <a:spLocks noGrp="1"/>
          </p:cNvSpPr>
          <p:nvPr>
            <p:ph type="title"/>
          </p:nvPr>
        </p:nvSpPr>
        <p:spPr/>
        <p:txBody>
          <a:bodyPr/>
          <a:lstStyle/>
          <a:p>
            <a:r>
              <a:rPr lang="it-IT" sz="2800">
                <a:latin typeface="Arial" charset="0"/>
                <a:ea typeface="MS PGothic" charset="0"/>
              </a:rPr>
              <a:t>Les gestes</a:t>
            </a:r>
          </a:p>
        </p:txBody>
      </p:sp>
      <p:sp>
        <p:nvSpPr>
          <p:cNvPr id="73730" name="Segnaposto contenuto 2"/>
          <p:cNvSpPr>
            <a:spLocks noGrp="1"/>
          </p:cNvSpPr>
          <p:nvPr>
            <p:ph idx="1"/>
          </p:nvPr>
        </p:nvSpPr>
        <p:spPr/>
        <p:txBody>
          <a:bodyPr/>
          <a:lstStyle/>
          <a:p>
            <a:endParaRPr lang="fr-FR" sz="2400">
              <a:latin typeface="Arial" charset="0"/>
              <a:ea typeface="MS PGothic" charset="0"/>
              <a:cs typeface="MS PGothic" charset="0"/>
            </a:endParaRPr>
          </a:p>
          <a:p>
            <a:r>
              <a:rPr lang="it-IT" sz="2400">
                <a:latin typeface="Arial" charset="0"/>
                <a:ea typeface="MS PGothic" charset="0"/>
                <a:cs typeface="MS PGothic" charset="0"/>
              </a:rPr>
              <a:t>Un geste signifie</a:t>
            </a:r>
            <a:endParaRPr lang="fr-FR" sz="2400">
              <a:latin typeface="Arial" charset="0"/>
              <a:ea typeface="MS PGothic" charset="0"/>
              <a:cs typeface="MS PGothic" charset="0"/>
            </a:endParaRPr>
          </a:p>
          <a:p>
            <a:r>
              <a:rPr lang="fr-FR" sz="2400">
                <a:latin typeface="Arial" charset="0"/>
                <a:ea typeface="MS PGothic" charset="0"/>
                <a:cs typeface="MS PGothic" charset="0"/>
              </a:rPr>
              <a:t>Il peut être accompagnateur (de la parole) ou ne pas </a:t>
            </a:r>
          </a:p>
          <a:p>
            <a:pPr>
              <a:buFontTx/>
              <a:buNone/>
            </a:pPr>
            <a:r>
              <a:rPr lang="fr-FR" sz="2400">
                <a:latin typeface="Arial" charset="0"/>
                <a:ea typeface="MS PGothic" charset="0"/>
                <a:cs typeface="MS PGothic" charset="0"/>
              </a:rPr>
              <a:t>l’ être</a:t>
            </a:r>
          </a:p>
          <a:p>
            <a:r>
              <a:rPr lang="it-IT" sz="2400">
                <a:latin typeface="Arial" charset="0"/>
                <a:ea typeface="MS PGothic" charset="0"/>
                <a:cs typeface="MS PGothic" charset="0"/>
              </a:rPr>
              <a:t>Le geste n’est pas universel</a:t>
            </a:r>
            <a:endParaRPr lang="fr-FR" sz="2400">
              <a:latin typeface="Arial" charset="0"/>
              <a:ea typeface="MS PGothic" charset="0"/>
              <a:cs typeface="MS PGothic" charset="0"/>
            </a:endParaRPr>
          </a:p>
          <a:p>
            <a:r>
              <a:rPr lang="fr-FR" sz="2400">
                <a:latin typeface="Arial" charset="0"/>
                <a:ea typeface="MS PGothic" charset="0"/>
                <a:cs typeface="MS PGothic" charset="0"/>
              </a:rPr>
              <a:t>Un même geste peut avoir des significations différentes dans des langues-cultures différentes.</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25745485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2800" dirty="0" err="1" smtClean="0"/>
              <a:t>Geste</a:t>
            </a:r>
            <a:r>
              <a:rPr lang="it-IT" sz="2800" dirty="0" smtClean="0"/>
              <a:t> </a:t>
            </a:r>
            <a:r>
              <a:rPr lang="it-IT" sz="2800" dirty="0" err="1" smtClean="0"/>
              <a:t>culturel</a:t>
            </a:r>
            <a:endParaRPr lang="fr-FR" sz="2800" dirty="0"/>
          </a:p>
        </p:txBody>
      </p:sp>
      <p:sp>
        <p:nvSpPr>
          <p:cNvPr id="3" name="Content Placeholder 2"/>
          <p:cNvSpPr>
            <a:spLocks noGrp="1"/>
          </p:cNvSpPr>
          <p:nvPr>
            <p:ph idx="1"/>
          </p:nvPr>
        </p:nvSpPr>
        <p:spPr/>
        <p:txBody>
          <a:bodyPr/>
          <a:lstStyle/>
          <a:p>
            <a:r>
              <a:rPr lang="fr-FR" sz="2400" dirty="0" smtClean="0"/>
              <a:t>Prendre le menton, un geste érotique?</a:t>
            </a:r>
          </a:p>
          <a:p>
            <a:endParaRPr lang="fr-FR" sz="2400" dirty="0" smtClean="0"/>
          </a:p>
          <a:p>
            <a:r>
              <a:rPr lang="fr-FR" sz="2400" dirty="0" smtClean="0"/>
              <a:t>Au petit jeu du «je te prends, tu me prends», on s'est peut-être laissé aller dans la cour d'école, sans trop comprendre l'allusion à la barbichette. Il s'avère que le baiser, pendant des siècles, était un geste bien moins fort que la caresse du menton.</a:t>
            </a:r>
          </a:p>
          <a:p>
            <a:r>
              <a:rPr lang="it-IT" sz="2400" i="1" dirty="0" smtClean="0"/>
              <a:t>Libération</a:t>
            </a:r>
            <a:r>
              <a:rPr lang="it-IT" sz="2400" dirty="0" smtClean="0"/>
              <a:t> 18 </a:t>
            </a:r>
            <a:r>
              <a:rPr lang="it-IT" sz="2400" dirty="0" err="1" smtClean="0"/>
              <a:t>janvier</a:t>
            </a:r>
            <a:r>
              <a:rPr lang="it-IT" sz="2400" dirty="0" smtClean="0"/>
              <a:t> </a:t>
            </a:r>
            <a:r>
              <a:rPr lang="it-IT" sz="2400" dirty="0" smtClean="0"/>
              <a:t>2017  </a:t>
            </a:r>
            <a:r>
              <a:rPr lang="it-IT" sz="2400" dirty="0" err="1" smtClean="0"/>
              <a:t>voir</a:t>
            </a:r>
            <a:r>
              <a:rPr lang="it-IT" sz="2400" dirty="0" smtClean="0"/>
              <a:t> </a:t>
            </a:r>
            <a:r>
              <a:rPr lang="it-IT" sz="2400" dirty="0" err="1" smtClean="0"/>
              <a:t>les</a:t>
            </a:r>
            <a:r>
              <a:rPr lang="it-IT" sz="2400" dirty="0" smtClean="0"/>
              <a:t> </a:t>
            </a:r>
            <a:r>
              <a:rPr lang="it-IT" sz="2400" dirty="0" err="1" smtClean="0"/>
              <a:t>tableaux</a:t>
            </a:r>
            <a:r>
              <a:rPr lang="it-IT" sz="2400" dirty="0" smtClean="0"/>
              <a:t> </a:t>
            </a:r>
            <a:r>
              <a:rPr lang="it-IT" sz="2400" dirty="0" err="1" smtClean="0"/>
              <a:t>sur</a:t>
            </a:r>
            <a:r>
              <a:rPr lang="it-IT" sz="2400" dirty="0" smtClean="0"/>
              <a:t> le site de </a:t>
            </a:r>
            <a:r>
              <a:rPr lang="it-IT" sz="2400" i="1" dirty="0" smtClean="0"/>
              <a:t>Libération</a:t>
            </a:r>
            <a:endParaRPr lang="fr-FR" sz="2400" i="1" dirty="0"/>
          </a:p>
        </p:txBody>
      </p:sp>
    </p:spTree>
    <p:extLst>
      <p:ext uri="{BB962C8B-B14F-4D97-AF65-F5344CB8AC3E}">
        <p14:creationId xmlns:p14="http://schemas.microsoft.com/office/powerpoint/2010/main" val="4041512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2800" dirty="0" err="1" smtClean="0"/>
              <a:t>Mots</a:t>
            </a:r>
            <a:r>
              <a:rPr lang="it-IT" sz="2800" dirty="0" smtClean="0"/>
              <a:t> </a:t>
            </a:r>
            <a:r>
              <a:rPr lang="it-IT" sz="2800" dirty="0" err="1" smtClean="0"/>
              <a:t>accompagnateurs</a:t>
            </a:r>
            <a:endParaRPr lang="fr-FR" sz="2800" dirty="0"/>
          </a:p>
        </p:txBody>
      </p:sp>
      <p:sp>
        <p:nvSpPr>
          <p:cNvPr id="3" name="Content Placeholder 2"/>
          <p:cNvSpPr>
            <a:spLocks noGrp="1"/>
          </p:cNvSpPr>
          <p:nvPr>
            <p:ph idx="1"/>
          </p:nvPr>
        </p:nvSpPr>
        <p:spPr/>
        <p:txBody>
          <a:bodyPr/>
          <a:lstStyle/>
          <a:p>
            <a:r>
              <a:rPr lang="fr-FR" sz="2400" dirty="0" smtClean="0"/>
              <a:t>Je te tiens / Tu me tiens / Par la barbichette / </a:t>
            </a:r>
          </a:p>
          <a:p>
            <a:r>
              <a:rPr lang="fr-FR" sz="2400" dirty="0" smtClean="0"/>
              <a:t>Le premier qui rira de nous deux </a:t>
            </a:r>
          </a:p>
          <a:p>
            <a:r>
              <a:rPr lang="fr-FR" sz="2400" dirty="0" smtClean="0"/>
              <a:t>Aura une tapette </a:t>
            </a:r>
            <a:endParaRPr lang="fr-FR" sz="2400" dirty="0"/>
          </a:p>
        </p:txBody>
      </p:sp>
    </p:spTree>
    <p:extLst>
      <p:ext uri="{BB962C8B-B14F-4D97-AF65-F5344CB8AC3E}">
        <p14:creationId xmlns:p14="http://schemas.microsoft.com/office/powerpoint/2010/main" val="2477031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olo 1"/>
          <p:cNvSpPr>
            <a:spLocks noGrp="1"/>
          </p:cNvSpPr>
          <p:nvPr>
            <p:ph type="title"/>
          </p:nvPr>
        </p:nvSpPr>
        <p:spPr/>
        <p:txBody>
          <a:bodyPr/>
          <a:lstStyle/>
          <a:p>
            <a:r>
              <a:rPr lang="fr-FR" sz="2800">
                <a:latin typeface="Arial" charset="0"/>
                <a:ea typeface="MS PGothic" charset="0"/>
              </a:rPr>
              <a:t>Comment traduire un geste ?</a:t>
            </a:r>
            <a:r>
              <a:rPr lang="fr-FR" sz="2800" i="1">
                <a:latin typeface="Arial" charset="0"/>
                <a:ea typeface="MS PGothic" charset="0"/>
              </a:rPr>
              <a:t/>
            </a:r>
            <a:br>
              <a:rPr lang="fr-FR" sz="2800" i="1">
                <a:latin typeface="Arial" charset="0"/>
                <a:ea typeface="MS PGothic" charset="0"/>
              </a:rPr>
            </a:br>
            <a:r>
              <a:rPr lang="fr-FR" sz="2800" i="1">
                <a:latin typeface="Arial" charset="0"/>
                <a:ea typeface="MS PGothic" charset="0"/>
              </a:rPr>
              <a:t>Astérix en Hispanie </a:t>
            </a:r>
            <a:endParaRPr lang="it-IT" sz="2800" i="1">
              <a:latin typeface="Arial" charset="0"/>
              <a:ea typeface="MS PGothic" charset="0"/>
            </a:endParaRPr>
          </a:p>
        </p:txBody>
      </p:sp>
      <p:pic>
        <p:nvPicPr>
          <p:cNvPr id="74754" name="Segnaposto contenuto 3" descr="Asterix_page_11-218x300.jpg"/>
          <p:cNvPicPr>
            <a:picLocks noGrp="1" noChangeAspect="1"/>
          </p:cNvPicPr>
          <p:nvPr>
            <p:ph idx="1"/>
          </p:nvPr>
        </p:nvPicPr>
        <p:blipFill>
          <a:blip r:embed="rId2">
            <a:extLst>
              <a:ext uri="{28A0092B-C50C-407E-A947-70E740481C1C}">
                <a14:useLocalDpi xmlns:a14="http://schemas.microsoft.com/office/drawing/2010/main" val="0"/>
              </a:ext>
            </a:extLst>
          </a:blip>
          <a:srcRect l="-75113" r="-75113"/>
          <a:stretch>
            <a:fillRect/>
          </a:stretch>
        </p:blipFill>
        <p:spPr/>
      </p:pic>
    </p:spTree>
    <p:extLst>
      <p:ext uri="{BB962C8B-B14F-4D97-AF65-F5344CB8AC3E}">
        <p14:creationId xmlns:p14="http://schemas.microsoft.com/office/powerpoint/2010/main" val="134935819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olo 1"/>
          <p:cNvSpPr>
            <a:spLocks noGrp="1"/>
          </p:cNvSpPr>
          <p:nvPr>
            <p:ph type="title"/>
          </p:nvPr>
        </p:nvSpPr>
        <p:spPr/>
        <p:txBody>
          <a:bodyPr>
            <a:normAutofit fontScale="90000"/>
          </a:bodyPr>
          <a:lstStyle/>
          <a:p>
            <a:r>
              <a:rPr lang="fr-FR" sz="2800" b="1">
                <a:latin typeface="Arial" charset="0"/>
                <a:ea typeface="MS PGothic" charset="0"/>
              </a:rPr>
              <a:t/>
            </a:r>
            <a:br>
              <a:rPr lang="fr-FR" sz="2800" b="1">
                <a:latin typeface="Arial" charset="0"/>
                <a:ea typeface="MS PGothic" charset="0"/>
              </a:rPr>
            </a:br>
            <a:r>
              <a:rPr lang="fr-FR" sz="2800">
                <a:latin typeface="Arial" charset="0"/>
                <a:ea typeface="MS PGothic" charset="0"/>
              </a:rPr>
              <a:t>Le geste du pouce dans </a:t>
            </a:r>
            <a:r>
              <a:rPr lang="fr-FR" sz="2800" i="1">
                <a:latin typeface="Arial" charset="0"/>
                <a:ea typeface="MS PGothic" charset="0"/>
              </a:rPr>
              <a:t>Astérix en Hispanie (p.9)</a:t>
            </a:r>
            <a:r>
              <a:rPr lang="fr-FR" b="1">
                <a:latin typeface="Arial" charset="0"/>
                <a:ea typeface="MS PGothic" charset="0"/>
              </a:rPr>
              <a:t/>
            </a:r>
            <a:br>
              <a:rPr lang="fr-FR" b="1">
                <a:latin typeface="Arial" charset="0"/>
                <a:ea typeface="MS PGothic" charset="0"/>
              </a:rPr>
            </a:br>
            <a:endParaRPr lang="it-IT">
              <a:latin typeface="Arial" charset="0"/>
              <a:ea typeface="MS PGothic" charset="0"/>
            </a:endParaRPr>
          </a:p>
        </p:txBody>
      </p:sp>
      <p:pic>
        <p:nvPicPr>
          <p:cNvPr id="75778" name="Segnaposto contenuto 3" descr="Asterix_Pouce-300x274.jpg"/>
          <p:cNvPicPr>
            <a:picLocks noGrp="1" noChangeAspect="1"/>
          </p:cNvPicPr>
          <p:nvPr>
            <p:ph idx="1"/>
          </p:nvPr>
        </p:nvPicPr>
        <p:blipFill>
          <a:blip r:embed="rId2">
            <a:extLst>
              <a:ext uri="{28A0092B-C50C-407E-A947-70E740481C1C}">
                <a14:useLocalDpi xmlns:a14="http://schemas.microsoft.com/office/drawing/2010/main" val="0"/>
              </a:ext>
            </a:extLst>
          </a:blip>
          <a:srcRect l="-33035" r="-33035"/>
          <a:stretch>
            <a:fillRect/>
          </a:stretch>
        </p:blipFill>
        <p:spPr/>
      </p:pic>
    </p:spTree>
    <p:extLst>
      <p:ext uri="{BB962C8B-B14F-4D97-AF65-F5344CB8AC3E}">
        <p14:creationId xmlns:p14="http://schemas.microsoft.com/office/powerpoint/2010/main" val="307651692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it-IT" sz="2800">
                <a:latin typeface="Arial" charset="0"/>
                <a:ea typeface="MS PGothic" charset="0"/>
              </a:rPr>
              <a:t>Le geste du pouce</a:t>
            </a:r>
            <a:endParaRPr lang="fr-FR" sz="2800">
              <a:latin typeface="Arial" charset="0"/>
              <a:ea typeface="MS PGothic" charset="0"/>
            </a:endParaRPr>
          </a:p>
        </p:txBody>
      </p:sp>
      <p:sp>
        <p:nvSpPr>
          <p:cNvPr id="76802" name="Content Placeholder 2"/>
          <p:cNvSpPr>
            <a:spLocks noGrp="1"/>
          </p:cNvSpPr>
          <p:nvPr>
            <p:ph idx="1"/>
          </p:nvPr>
        </p:nvSpPr>
        <p:spPr/>
        <p:txBody>
          <a:bodyPr/>
          <a:lstStyle/>
          <a:p>
            <a:r>
              <a:rPr lang="it-IT" sz="2400">
                <a:latin typeface="Arial" charset="0"/>
                <a:ea typeface="MS PGothic" charset="0"/>
                <a:cs typeface="MS PGothic" charset="0"/>
              </a:rPr>
              <a:t>Interjection qu’emploient les enfants pour indiquer qu’ils se mettent  momentanément hors-jeu PR</a:t>
            </a:r>
          </a:p>
          <a:p>
            <a:r>
              <a:rPr lang="it-IT" sz="2400">
                <a:latin typeface="Arial" charset="0"/>
                <a:ea typeface="MS PGothic" charset="0"/>
                <a:cs typeface="MS PGothic" charset="0"/>
              </a:rPr>
              <a:t> = Pace (Boch)</a:t>
            </a:r>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179744742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it-IT" sz="2800">
                <a:latin typeface="Arial" charset="0"/>
                <a:ea typeface="MS PGothic" charset="0"/>
              </a:rPr>
              <a:t>Toc toc = tocco (Boch)</a:t>
            </a:r>
            <a:endParaRPr lang="fr-FR" sz="2800">
              <a:latin typeface="Arial" charset="0"/>
              <a:ea typeface="MS PGothic" charset="0"/>
            </a:endParaRPr>
          </a:p>
        </p:txBody>
      </p:sp>
      <p:pic>
        <p:nvPicPr>
          <p:cNvPr id="7782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955925" y="2060575"/>
            <a:ext cx="2540000" cy="2833688"/>
          </a:xfrm>
        </p:spPr>
      </p:pic>
    </p:spTree>
    <p:extLst>
      <p:ext uri="{BB962C8B-B14F-4D97-AF65-F5344CB8AC3E}">
        <p14:creationId xmlns:p14="http://schemas.microsoft.com/office/powerpoint/2010/main" val="42733590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it-IT" sz="2800">
                <a:latin typeface="Arial" charset="0"/>
                <a:ea typeface="MS PGothic" charset="0"/>
              </a:rPr>
              <a:t>Quelle barbe !; c’est rasoir !</a:t>
            </a:r>
            <a:br>
              <a:rPr lang="it-IT" sz="2800">
                <a:latin typeface="Arial" charset="0"/>
                <a:ea typeface="MS PGothic" charset="0"/>
              </a:rPr>
            </a:br>
            <a:r>
              <a:rPr lang="it-IT" sz="2800">
                <a:latin typeface="Arial" charset="0"/>
                <a:ea typeface="MS PGothic" charset="0"/>
              </a:rPr>
              <a:t>= barboso, palloso (Boch)</a:t>
            </a:r>
            <a:endParaRPr lang="fr-FR" sz="2800">
              <a:latin typeface="Arial" charset="0"/>
              <a:ea typeface="MS PGothic" charset="0"/>
            </a:endParaRPr>
          </a:p>
        </p:txBody>
      </p:sp>
      <p:pic>
        <p:nvPicPr>
          <p:cNvPr id="7885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325688" y="1916113"/>
            <a:ext cx="3902075" cy="3300412"/>
          </a:xfrm>
        </p:spPr>
      </p:pic>
    </p:spTree>
    <p:extLst>
      <p:ext uri="{BB962C8B-B14F-4D97-AF65-F5344CB8AC3E}">
        <p14:creationId xmlns:p14="http://schemas.microsoft.com/office/powerpoint/2010/main" val="6154792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it-IT" sz="2800">
                <a:latin typeface="Arial" charset="0"/>
                <a:ea typeface="MS PGothic" charset="0"/>
              </a:rPr>
              <a:t>Mon oeil ! = un corno ! (Boch)</a:t>
            </a:r>
            <a:endParaRPr lang="fr-FR" sz="2800">
              <a:latin typeface="Arial" charset="0"/>
              <a:ea typeface="MS PGothic" charset="0"/>
            </a:endParaRPr>
          </a:p>
        </p:txBody>
      </p:sp>
      <p:pic>
        <p:nvPicPr>
          <p:cNvPr id="7987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563938" y="2349500"/>
            <a:ext cx="3167062" cy="3019425"/>
          </a:xfrm>
        </p:spPr>
      </p:pic>
    </p:spTree>
    <p:extLst>
      <p:ext uri="{BB962C8B-B14F-4D97-AF65-F5344CB8AC3E}">
        <p14:creationId xmlns:p14="http://schemas.microsoft.com/office/powerpoint/2010/main" val="36511432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2466" name="Segnaposto contenuto 2"/>
          <p:cNvSpPr>
            <a:spLocks noGrp="1"/>
          </p:cNvSpPr>
          <p:nvPr>
            <p:ph idx="1"/>
          </p:nvPr>
        </p:nvSpPr>
        <p:spPr/>
        <p:txBody>
          <a:bodyPr>
            <a:normAutofit lnSpcReduction="10000"/>
          </a:bodyPr>
          <a:lstStyle/>
          <a:p>
            <a:r>
              <a:rPr lang="it-IT" sz="2000">
                <a:latin typeface="Arial" charset="0"/>
                <a:ea typeface="MS PGothic" charset="0"/>
                <a:cs typeface="MS PGothic" charset="0"/>
              </a:rPr>
              <a:t>Au parking de la boite, toutes sortes de plaques</a:t>
            </a:r>
            <a:br>
              <a:rPr lang="it-IT" sz="2000">
                <a:latin typeface="Arial" charset="0"/>
                <a:ea typeface="MS PGothic" charset="0"/>
                <a:cs typeface="MS PGothic" charset="0"/>
              </a:rPr>
            </a:br>
            <a:r>
              <a:rPr lang="it-IT" sz="2000">
                <a:latin typeface="Arial" charset="0"/>
                <a:ea typeface="MS PGothic" charset="0"/>
                <a:cs typeface="MS PGothic" charset="0"/>
              </a:rPr>
              <a:t>9.1 9.2 9.3 9.4 tout Paris est al</a:t>
            </a:r>
            <a:br>
              <a:rPr lang="it-IT" sz="2000">
                <a:latin typeface="Arial" charset="0"/>
                <a:ea typeface="MS PGothic" charset="0"/>
                <a:cs typeface="MS PGothic" charset="0"/>
              </a:rPr>
            </a:br>
            <a:r>
              <a:rPr lang="it-IT" sz="2000">
                <a:latin typeface="Arial" charset="0"/>
                <a:ea typeface="MS PGothic" charset="0"/>
                <a:cs typeface="MS PGothic" charset="0"/>
              </a:rPr>
              <a:t>Kofton sous Hasch</a:t>
            </a:r>
            <a:br>
              <a:rPr lang="it-IT" sz="2000">
                <a:latin typeface="Arial" charset="0"/>
                <a:ea typeface="MS PGothic" charset="0"/>
                <a:cs typeface="MS PGothic" charset="0"/>
              </a:rPr>
            </a:br>
            <a:r>
              <a:rPr lang="it-IT" sz="2000">
                <a:latin typeface="Arial" charset="0"/>
                <a:ea typeface="MS PGothic" charset="0"/>
                <a:cs typeface="MS PGothic" charset="0"/>
              </a:rPr>
              <a:t>Sauvageons sous flash, et au platine ya HCue</a:t>
            </a:r>
            <a:br>
              <a:rPr lang="it-IT" sz="2000">
                <a:latin typeface="Arial" charset="0"/>
                <a:ea typeface="MS PGothic" charset="0"/>
                <a:cs typeface="MS PGothic" charset="0"/>
              </a:rPr>
            </a:br>
            <a:r>
              <a:rPr lang="it-IT" sz="2000">
                <a:latin typeface="Arial" charset="0"/>
                <a:ea typeface="MS PGothic" charset="0"/>
                <a:cs typeface="MS PGothic" charset="0"/>
              </a:rPr>
              <a:t>Hey mais y'a même les gens du 7.7</a:t>
            </a:r>
            <a:br>
              <a:rPr lang="it-IT" sz="2000">
                <a:latin typeface="Arial" charset="0"/>
                <a:ea typeface="MS PGothic" charset="0"/>
                <a:cs typeface="MS PGothic" charset="0"/>
              </a:rPr>
            </a:br>
            <a:r>
              <a:rPr lang="it-IT" sz="2000">
                <a:latin typeface="Arial" charset="0"/>
                <a:ea typeface="MS PGothic" charset="0"/>
                <a:cs typeface="MS PGothic" charset="0"/>
              </a:rPr>
              <a:t>Wati bronx wesh Hamed quand tu veux on remet ça</a:t>
            </a:r>
            <a:br>
              <a:rPr lang="it-IT" sz="2000">
                <a:latin typeface="Arial" charset="0"/>
                <a:ea typeface="MS PGothic" charset="0"/>
                <a:cs typeface="MS PGothic" charset="0"/>
              </a:rPr>
            </a:br>
            <a:r>
              <a:rPr lang="it-IT" sz="2000">
                <a:latin typeface="Arial" charset="0"/>
                <a:ea typeface="MS PGothic" charset="0"/>
                <a:cs typeface="MS PGothic" charset="0"/>
              </a:rPr>
              <a:t>Des go se tapent, un tissage vole</a:t>
            </a:r>
            <a:br>
              <a:rPr lang="it-IT" sz="2000">
                <a:latin typeface="Arial" charset="0"/>
                <a:ea typeface="MS PGothic" charset="0"/>
                <a:cs typeface="MS PGothic" charset="0"/>
              </a:rPr>
            </a:br>
            <a:r>
              <a:rPr lang="it-IT" sz="2000">
                <a:latin typeface="Arial" charset="0"/>
                <a:ea typeface="MS PGothic" charset="0"/>
                <a:cs typeface="MS PGothic" charset="0"/>
              </a:rPr>
              <a:t>Pendant que mon gars Jeryzoos se met bien sous alcool</a:t>
            </a:r>
            <a:br>
              <a:rPr lang="it-IT" sz="2000">
                <a:latin typeface="Arial" charset="0"/>
                <a:ea typeface="MS PGothic" charset="0"/>
                <a:cs typeface="MS PGothic" charset="0"/>
              </a:rPr>
            </a:br>
            <a:r>
              <a:rPr lang="it-IT" sz="2000">
                <a:latin typeface="Arial" charset="0"/>
                <a:ea typeface="MS PGothic" charset="0"/>
                <a:cs typeface="MS PGothic" charset="0"/>
              </a:rPr>
              <a:t>Moi je danse le Mia dès que ca sonne un peu funky</a:t>
            </a:r>
            <a:br>
              <a:rPr lang="it-IT" sz="2000">
                <a:latin typeface="Arial" charset="0"/>
                <a:ea typeface="MS PGothic" charset="0"/>
                <a:cs typeface="MS PGothic" charset="0"/>
              </a:rPr>
            </a:br>
            <a:r>
              <a:rPr lang="it-IT" sz="2000">
                <a:latin typeface="Arial" charset="0"/>
                <a:ea typeface="MS PGothic" charset="0"/>
                <a:cs typeface="MS PGothic" charset="0"/>
              </a:rPr>
              <a:t>Si elle me demande si j’ai le mi-per je lui réponds cash fuck you</a:t>
            </a:r>
            <a:br>
              <a:rPr lang="it-IT" sz="2000">
                <a:latin typeface="Arial" charset="0"/>
                <a:ea typeface="MS PGothic" charset="0"/>
                <a:cs typeface="MS PGothic" charset="0"/>
              </a:rPr>
            </a:br>
            <a:r>
              <a:rPr lang="it-IT" sz="2000">
                <a:latin typeface="Arial" charset="0"/>
                <a:ea typeface="MS PGothic" charset="0"/>
                <a:cs typeface="MS PGothic" charset="0"/>
              </a:rPr>
              <a:t>Et c’est souvent sur un bête de son</a:t>
            </a:r>
            <a:br>
              <a:rPr lang="it-IT" sz="2000">
                <a:latin typeface="Arial" charset="0"/>
                <a:ea typeface="MS PGothic" charset="0"/>
                <a:cs typeface="MS PGothic" charset="0"/>
              </a:rPr>
            </a:br>
            <a:r>
              <a:rPr lang="it-IT" sz="2000">
                <a:latin typeface="Arial" charset="0"/>
                <a:ea typeface="MS PGothic" charset="0"/>
                <a:cs typeface="MS PGothic" charset="0"/>
              </a:rPr>
              <a:t>Que souvent dans la te-boi y a une grosse flaque de sang</a:t>
            </a:r>
            <a:br>
              <a:rPr lang="it-IT" sz="2000">
                <a:latin typeface="Arial" charset="0"/>
                <a:ea typeface="MS PGothic" charset="0"/>
                <a:cs typeface="MS PGothic" charset="0"/>
              </a:rPr>
            </a:br>
            <a:r>
              <a:rPr lang="it-IT" sz="2000">
                <a:latin typeface="Arial" charset="0"/>
                <a:ea typeface="MS PGothic" charset="0"/>
                <a:cs typeface="MS PGothic" charset="0"/>
              </a:rPr>
              <a:t>J’ai vu une tate-pa partir au ralenti</a:t>
            </a:r>
            <a:br>
              <a:rPr lang="it-IT" sz="2000">
                <a:latin typeface="Arial" charset="0"/>
                <a:ea typeface="MS PGothic" charset="0"/>
                <a:cs typeface="MS PGothic" charset="0"/>
              </a:rPr>
            </a:br>
            <a:r>
              <a:rPr lang="it-IT" sz="2000">
                <a:latin typeface="Arial" charset="0"/>
                <a:ea typeface="MS PGothic" charset="0"/>
                <a:cs typeface="MS PGothic" charset="0"/>
              </a:rPr>
              <a:t>Ça s’</a:t>
            </a:r>
            <a:r>
              <a:rPr lang="it-IT" altLang="ja-JP" sz="2000">
                <a:latin typeface="Arial" charset="0"/>
                <a:ea typeface="MS PGothic" charset="0"/>
                <a:cs typeface="MS PGothic" charset="0"/>
              </a:rPr>
              <a:t>insulte ca se bouscule ça zappe la galanterie</a:t>
            </a:r>
            <a:br>
              <a:rPr lang="it-IT" altLang="ja-JP" sz="2000">
                <a:latin typeface="Arial" charset="0"/>
                <a:ea typeface="MS PGothic" charset="0"/>
                <a:cs typeface="MS PGothic" charset="0"/>
              </a:rPr>
            </a:br>
            <a:r>
              <a:rPr lang="it-IT" altLang="ja-JP" sz="2000">
                <a:latin typeface="Arial" charset="0"/>
                <a:ea typeface="MS PGothic" charset="0"/>
                <a:cs typeface="MS PGothic" charset="0"/>
              </a:rPr>
              <a:t>Et mon gars sur s'en tape lui est dans ses bails</a:t>
            </a:r>
            <a:br>
              <a:rPr lang="it-IT" altLang="ja-JP" sz="2000">
                <a:latin typeface="Arial" charset="0"/>
                <a:ea typeface="MS PGothic" charset="0"/>
                <a:cs typeface="MS PGothic" charset="0"/>
              </a:rPr>
            </a:br>
            <a:r>
              <a:rPr lang="it-IT" altLang="ja-JP" sz="2000">
                <a:latin typeface="Arial" charset="0"/>
                <a:ea typeface="MS PGothic" charset="0"/>
                <a:cs typeface="MS PGothic" charset="0"/>
              </a:rPr>
              <a:t>Attends , non je crois que Dry est die</a:t>
            </a: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1615161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it-IT" sz="2800">
                <a:latin typeface="Arial" charset="0"/>
                <a:ea typeface="MS PGothic" charset="0"/>
              </a:rPr>
              <a:t>Un geste italien</a:t>
            </a:r>
            <a:endParaRPr lang="fr-FR" sz="2800">
              <a:latin typeface="Arial" charset="0"/>
              <a:ea typeface="MS PGothic" charset="0"/>
            </a:endParaRPr>
          </a:p>
        </p:txBody>
      </p:sp>
      <p:sp>
        <p:nvSpPr>
          <p:cNvPr id="80898" name="Content Placeholder 2"/>
          <p:cNvSpPr>
            <a:spLocks noGrp="1"/>
          </p:cNvSpPr>
          <p:nvPr>
            <p:ph idx="1"/>
          </p:nvPr>
        </p:nvSpPr>
        <p:spPr/>
        <p:txBody>
          <a:bodyPr/>
          <a:lstStyle/>
          <a:p>
            <a:endParaRPr lang="fr-FR">
              <a:latin typeface="Arial" charset="0"/>
              <a:ea typeface="MS PGothic" charset="0"/>
              <a:cs typeface="MS PGothic" charset="0"/>
            </a:endParaRPr>
          </a:p>
          <a:p>
            <a:endParaRPr lang="fr-FR">
              <a:latin typeface="Arial" charset="0"/>
              <a:ea typeface="MS PGothic" charset="0"/>
              <a:cs typeface="MS PGothic" charset="0"/>
            </a:endParaRPr>
          </a:p>
        </p:txBody>
      </p:sp>
      <p:pic>
        <p:nvPicPr>
          <p:cNvPr id="8089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94000" y="1530350"/>
            <a:ext cx="3556000" cy="379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3880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it-IT" sz="2800">
                <a:latin typeface="Arial" charset="0"/>
                <a:ea typeface="MS PGothic" charset="0"/>
              </a:rPr>
              <a:t>Langue et culture</a:t>
            </a:r>
            <a:endParaRPr lang="fr-FR" sz="2800">
              <a:latin typeface="Arial" charset="0"/>
              <a:ea typeface="MS PGothic" charset="0"/>
            </a:endParaRPr>
          </a:p>
        </p:txBody>
      </p:sp>
      <p:sp>
        <p:nvSpPr>
          <p:cNvPr id="81922" name="Content Placeholder 2"/>
          <p:cNvSpPr>
            <a:spLocks noGrp="1"/>
          </p:cNvSpPr>
          <p:nvPr>
            <p:ph idx="1"/>
          </p:nvPr>
        </p:nvSpPr>
        <p:spPr/>
        <p:txBody>
          <a:bodyPr/>
          <a:lstStyle/>
          <a:p>
            <a:r>
              <a:rPr lang="it-IT" sz="2400">
                <a:latin typeface="Arial" charset="0"/>
                <a:ea typeface="MS PGothic" charset="0"/>
                <a:cs typeface="MS PGothic" charset="0"/>
              </a:rPr>
              <a:t>Dans le verbal</a:t>
            </a:r>
          </a:p>
          <a:p>
            <a:r>
              <a:rPr lang="it-IT" sz="2400">
                <a:latin typeface="Arial" charset="0"/>
                <a:ea typeface="MS PGothic" charset="0"/>
                <a:cs typeface="MS PGothic" charset="0"/>
              </a:rPr>
              <a:t>Dans les gestes</a:t>
            </a:r>
          </a:p>
          <a:p>
            <a:r>
              <a:rPr lang="it-IT" sz="2400">
                <a:latin typeface="Arial" charset="0"/>
                <a:ea typeface="MS PGothic" charset="0"/>
                <a:cs typeface="MS PGothic" charset="0"/>
              </a:rPr>
              <a:t>Dans les images</a:t>
            </a:r>
          </a:p>
          <a:p>
            <a:r>
              <a:rPr lang="it-IT" sz="2400">
                <a:latin typeface="Arial" charset="0"/>
                <a:ea typeface="MS PGothic" charset="0"/>
                <a:cs typeface="MS PGothic" charset="0"/>
              </a:rPr>
              <a:t>Dans les couleurs…</a:t>
            </a:r>
          </a:p>
          <a:p>
            <a:endParaRPr lang="it-IT" sz="2400">
              <a:latin typeface="Arial" charset="0"/>
              <a:ea typeface="MS PGothic" charset="0"/>
              <a:cs typeface="MS PGothic" charset="0"/>
            </a:endParaRPr>
          </a:p>
          <a:p>
            <a:endParaRPr lang="it-IT" sz="2400">
              <a:latin typeface="Arial" charset="0"/>
              <a:ea typeface="MS PGothic" charset="0"/>
              <a:cs typeface="MS PGothic" charset="0"/>
            </a:endParaRPr>
          </a:p>
          <a:p>
            <a:r>
              <a:rPr lang="it-IT" sz="2400">
                <a:latin typeface="Arial" charset="0"/>
                <a:ea typeface="MS PGothic" charset="0"/>
                <a:cs typeface="MS PGothic" charset="0"/>
              </a:rPr>
              <a:t>Culture savante e culture partagée</a:t>
            </a:r>
          </a:p>
          <a:p>
            <a:endParaRPr lang="fr-FR" sz="2400">
              <a:latin typeface="Arial" charset="0"/>
              <a:ea typeface="MS PGothic" charset="0"/>
              <a:cs typeface="MS PGothic" charset="0"/>
            </a:endParaRPr>
          </a:p>
        </p:txBody>
      </p:sp>
    </p:spTree>
    <p:extLst>
      <p:ext uri="{BB962C8B-B14F-4D97-AF65-F5344CB8AC3E}">
        <p14:creationId xmlns:p14="http://schemas.microsoft.com/office/powerpoint/2010/main" val="22776378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olo 1"/>
          <p:cNvSpPr>
            <a:spLocks noGrp="1"/>
          </p:cNvSpPr>
          <p:nvPr>
            <p:ph type="title"/>
          </p:nvPr>
        </p:nvSpPr>
        <p:spPr/>
        <p:txBody>
          <a:bodyPr/>
          <a:lstStyle/>
          <a:p>
            <a:r>
              <a:rPr lang="it-IT" sz="2800">
                <a:latin typeface="Arial" charset="0"/>
                <a:ea typeface="MS PGothic" charset="0"/>
              </a:rPr>
              <a:t>Où saisir la culture partagée?</a:t>
            </a:r>
          </a:p>
        </p:txBody>
      </p:sp>
      <p:sp>
        <p:nvSpPr>
          <p:cNvPr id="82946" name="Segnaposto contenuto 2"/>
          <p:cNvSpPr>
            <a:spLocks noGrp="1"/>
          </p:cNvSpPr>
          <p:nvPr>
            <p:ph idx="1"/>
          </p:nvPr>
        </p:nvSpPr>
        <p:spPr/>
        <p:txBody>
          <a:bodyPr/>
          <a:lstStyle/>
          <a:p>
            <a:pPr marL="0" indent="0">
              <a:buFontTx/>
              <a:buNone/>
            </a:pPr>
            <a:endParaRPr lang="it-IT">
              <a:latin typeface="Arial" charset="0"/>
              <a:ea typeface="MS PGothic" charset="0"/>
              <a:cs typeface="MS PGothic" charset="0"/>
            </a:endParaRPr>
          </a:p>
          <a:p>
            <a:pPr marL="0" indent="0" algn="just"/>
            <a:r>
              <a:rPr lang="it-IT" sz="2400">
                <a:latin typeface="Arial" charset="0"/>
                <a:ea typeface="MS PGothic" charset="0"/>
                <a:cs typeface="MS PGothic" charset="0"/>
              </a:rPr>
              <a:t> Dans les mots. </a:t>
            </a:r>
            <a:r>
              <a:rPr lang="fr-FR" sz="2400">
                <a:latin typeface="Arial" charset="0"/>
                <a:ea typeface="MS PGothic" charset="0"/>
                <a:cs typeface="MS PGothic" charset="0"/>
              </a:rPr>
              <a:t>Ils portent en eux un savoir quotidien, une symbolique, des valeurs implicites qui englobent tout cet ensemble diversifié de représentations partagées. Et, de ce fait, ils deviennent des lieux d’observation culturelle privilégiés à exploiter pour faire découvrir ce culturel voilé aux yeux du non-natif </a:t>
            </a:r>
            <a:r>
              <a:rPr lang="it-IT" sz="2400">
                <a:latin typeface="Arial" charset="0"/>
                <a:ea typeface="MS PGothic" charset="0"/>
                <a:cs typeface="MS PGothic" charset="0"/>
              </a:rPr>
              <a:t>    </a:t>
            </a:r>
          </a:p>
          <a:p>
            <a:pPr marL="0" indent="0" algn="just"/>
            <a:r>
              <a:rPr lang="it-IT" sz="2400">
                <a:latin typeface="Wingdings" charset="0"/>
                <a:ea typeface="MS PGothic" charset="0"/>
                <a:cs typeface="MS PGothic" charset="0"/>
                <a:sym typeface="Wingdings" charset="0"/>
              </a:rPr>
              <a:t> </a:t>
            </a:r>
            <a:r>
              <a:rPr lang="it-IT" sz="2400">
                <a:latin typeface="Arial" charset="0"/>
                <a:ea typeface="MS PGothic" charset="0"/>
                <a:cs typeface="MS PGothic" charset="0"/>
                <a:sym typeface="Wingdings" charset="0"/>
              </a:rPr>
              <a:t>lexiculture</a:t>
            </a:r>
          </a:p>
        </p:txBody>
      </p:sp>
    </p:spTree>
    <p:extLst>
      <p:ext uri="{BB962C8B-B14F-4D97-AF65-F5344CB8AC3E}">
        <p14:creationId xmlns:p14="http://schemas.microsoft.com/office/powerpoint/2010/main" val="2843845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olo 1"/>
          <p:cNvSpPr>
            <a:spLocks noGrp="1"/>
          </p:cNvSpPr>
          <p:nvPr>
            <p:ph type="title"/>
          </p:nvPr>
        </p:nvSpPr>
        <p:spPr/>
        <p:txBody>
          <a:bodyPr/>
          <a:lstStyle/>
          <a:p>
            <a:r>
              <a:rPr lang="fr-FR" sz="2800">
                <a:latin typeface="Arial" charset="0"/>
                <a:ea typeface="MS PGothic" charset="0"/>
              </a:rPr>
              <a:t>La lexiculture</a:t>
            </a:r>
            <a:br>
              <a:rPr lang="fr-FR" sz="2800">
                <a:latin typeface="Arial" charset="0"/>
                <a:ea typeface="MS PGothic" charset="0"/>
              </a:rPr>
            </a:br>
            <a:endParaRPr lang="it-IT" sz="2800">
              <a:latin typeface="Arial" charset="0"/>
              <a:ea typeface="MS PGothic" charset="0"/>
            </a:endParaRPr>
          </a:p>
        </p:txBody>
      </p:sp>
      <p:sp>
        <p:nvSpPr>
          <p:cNvPr id="83970" name="Segnaposto contenuto 2"/>
          <p:cNvSpPr>
            <a:spLocks noGrp="1"/>
          </p:cNvSpPr>
          <p:nvPr>
            <p:ph idx="1"/>
          </p:nvPr>
        </p:nvSpPr>
        <p:spPr/>
        <p:txBody>
          <a:bodyPr/>
          <a:lstStyle/>
          <a:p>
            <a:pPr algn="just"/>
            <a:r>
              <a:rPr lang="fr-FR" sz="2400">
                <a:latin typeface="Arial" charset="0"/>
                <a:ea typeface="MS PGothic" charset="0"/>
                <a:cs typeface="MS PGothic" charset="0"/>
              </a:rPr>
              <a:t>C’est ainsi que s’est installé le concept de lexiculture - mot créé par Robert Galisson en 1987- qui s’est développé, enrichi et, au fil des années, a ouvert de nouvelles pistes de recherche produisant de nouvelles approches, comme la pragmatique lexiculturelle. La lexiculture reste néanmoins, encore aujourd’hui, un concept représentatif, acquis et fonctionnel pour la lexicologie et la lexicographie. </a:t>
            </a:r>
          </a:p>
          <a:p>
            <a:pPr algn="just"/>
            <a:endParaRPr lang="fr-FR" sz="2400">
              <a:latin typeface="Arial" charset="0"/>
              <a:ea typeface="MS PGothic" charset="0"/>
              <a:cs typeface="MS PGothic" charset="0"/>
            </a:endParaRP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443452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olo 1"/>
          <p:cNvSpPr>
            <a:spLocks noGrp="1"/>
          </p:cNvSpPr>
          <p:nvPr>
            <p:ph type="title"/>
          </p:nvPr>
        </p:nvSpPr>
        <p:spPr/>
        <p:txBody>
          <a:bodyPr/>
          <a:lstStyle/>
          <a:p>
            <a:r>
              <a:rPr lang="it-IT" sz="3200">
                <a:latin typeface="Arial" charset="0"/>
                <a:ea typeface="MS PGothic" charset="0"/>
              </a:rPr>
              <a:t>Lexiculture</a:t>
            </a:r>
          </a:p>
        </p:txBody>
      </p:sp>
      <p:pic>
        <p:nvPicPr>
          <p:cNvPr id="84994" name="Segnaposto contenuto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l="-90919" r="-90919"/>
          <a:stretch>
            <a:fillRect/>
          </a:stretch>
        </p:blipFill>
        <p:spPr>
          <a:xfrm>
            <a:off x="395288" y="1628775"/>
            <a:ext cx="8229600" cy="4525963"/>
          </a:xfrm>
        </p:spPr>
      </p:pic>
    </p:spTree>
    <p:extLst>
      <p:ext uri="{BB962C8B-B14F-4D97-AF65-F5344CB8AC3E}">
        <p14:creationId xmlns:p14="http://schemas.microsoft.com/office/powerpoint/2010/main" val="8269196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eaLnBrk="1" hangingPunct="1"/>
            <a:r>
              <a:rPr lang="it-IT" sz="2800">
                <a:latin typeface="Arial" charset="0"/>
                <a:ea typeface="MS PGothic" charset="0"/>
              </a:rPr>
              <a:t>La lexiculture</a:t>
            </a:r>
          </a:p>
        </p:txBody>
      </p:sp>
      <p:sp>
        <p:nvSpPr>
          <p:cNvPr id="86018" name="Rectangle 3"/>
          <p:cNvSpPr>
            <a:spLocks noGrp="1" noChangeArrowheads="1"/>
          </p:cNvSpPr>
          <p:nvPr>
            <p:ph type="body" idx="1"/>
          </p:nvPr>
        </p:nvSpPr>
        <p:spPr>
          <a:xfrm>
            <a:off x="468313" y="1557338"/>
            <a:ext cx="8229600" cy="4525962"/>
          </a:xfrm>
        </p:spPr>
        <p:txBody>
          <a:bodyPr/>
          <a:lstStyle/>
          <a:p>
            <a:pPr eaLnBrk="1" hangingPunct="1">
              <a:buFontTx/>
              <a:buNone/>
            </a:pPr>
            <a:endParaRPr lang="it-IT" sz="1600" i="1">
              <a:latin typeface="Arial" charset="0"/>
              <a:ea typeface="MS PGothic" charset="0"/>
              <a:cs typeface="MS PGothic" charset="0"/>
            </a:endParaRPr>
          </a:p>
          <a:p>
            <a:pPr eaLnBrk="1" hangingPunct="1">
              <a:buFontTx/>
              <a:buNone/>
            </a:pPr>
            <a:r>
              <a:rPr lang="it-IT" sz="2000" i="1">
                <a:latin typeface="Arial" charset="0"/>
                <a:ea typeface="MS PGothic" charset="0"/>
                <a:cs typeface="MS PGothic" charset="0"/>
              </a:rPr>
              <a:t>Au-delà de la définition sémantique il y a dans les mots une force vive, des échos implicites appartenant à la culture courante. C</a:t>
            </a:r>
            <a:r>
              <a:rPr lang="ja-JP" altLang="it-IT" sz="2000" i="1">
                <a:latin typeface="Arial" charset="0"/>
                <a:ea typeface="MS PGothic" charset="0"/>
                <a:cs typeface="MS PGothic" charset="0"/>
              </a:rPr>
              <a:t>’</a:t>
            </a:r>
            <a:r>
              <a:rPr lang="it-IT" altLang="ja-JP" sz="2000" i="1">
                <a:latin typeface="Arial" charset="0"/>
                <a:ea typeface="MS PGothic" charset="0"/>
                <a:cs typeface="MS PGothic" charset="0"/>
              </a:rPr>
              <a:t>est cet implicite partagé par tous les locuteurs d</a:t>
            </a:r>
            <a:r>
              <a:rPr lang="ja-JP" altLang="it-IT" sz="2000" i="1">
                <a:latin typeface="Arial" charset="0"/>
                <a:ea typeface="MS PGothic" charset="0"/>
                <a:cs typeface="MS PGothic" charset="0"/>
              </a:rPr>
              <a:t>’</a:t>
            </a:r>
            <a:r>
              <a:rPr lang="it-IT" altLang="ja-JP" sz="2000" i="1">
                <a:latin typeface="Arial" charset="0"/>
                <a:ea typeface="MS PGothic" charset="0"/>
                <a:cs typeface="MS PGothic" charset="0"/>
              </a:rPr>
              <a:t>une communauté que Galisson appelle </a:t>
            </a:r>
            <a:r>
              <a:rPr lang="ja-JP" altLang="it-IT" sz="2000" i="1">
                <a:latin typeface="Arial" charset="0"/>
                <a:ea typeface="MS PGothic" charset="0"/>
                <a:cs typeface="MS PGothic" charset="0"/>
              </a:rPr>
              <a:t>“</a:t>
            </a:r>
            <a:r>
              <a:rPr lang="it-IT" altLang="ja-JP" sz="2000" i="1">
                <a:latin typeface="Arial" charset="0"/>
                <a:ea typeface="MS PGothic" charset="0"/>
                <a:cs typeface="MS PGothic" charset="0"/>
              </a:rPr>
              <a:t>lexiculture</a:t>
            </a:r>
            <a:r>
              <a:rPr lang="ja-JP" altLang="it-IT" sz="2000" i="1">
                <a:latin typeface="Arial" charset="0"/>
                <a:ea typeface="MS PGothic" charset="0"/>
                <a:cs typeface="MS PGothic" charset="0"/>
              </a:rPr>
              <a:t>”</a:t>
            </a:r>
            <a:r>
              <a:rPr lang="it-IT" altLang="ja-JP" sz="2000" i="1">
                <a:latin typeface="Arial" charset="0"/>
                <a:ea typeface="MS PGothic" charset="0"/>
                <a:cs typeface="MS PGothic" charset="0"/>
              </a:rPr>
              <a:t>.</a:t>
            </a:r>
          </a:p>
          <a:p>
            <a:pPr eaLnBrk="1" hangingPunct="1">
              <a:buFontTx/>
              <a:buNone/>
            </a:pPr>
            <a:endParaRPr lang="it-IT" sz="2000" i="1">
              <a:latin typeface="Arial" charset="0"/>
              <a:ea typeface="MS PGothic" charset="0"/>
              <a:cs typeface="MS PGothic" charset="0"/>
            </a:endParaRPr>
          </a:p>
          <a:p>
            <a:pPr eaLnBrk="1" hangingPunct="1">
              <a:buFontTx/>
              <a:buNone/>
            </a:pPr>
            <a:r>
              <a:rPr lang="it-IT" sz="2000" i="1">
                <a:latin typeface="Arial" charset="0"/>
                <a:ea typeface="MS PGothic" charset="0"/>
                <a:cs typeface="MS PGothic" charset="0"/>
              </a:rPr>
              <a:t>la culture mobilisée et actualisée dans et par les mots de tous les discours </a:t>
            </a:r>
          </a:p>
          <a:p>
            <a:pPr eaLnBrk="1" hangingPunct="1">
              <a:buFontTx/>
              <a:buNone/>
            </a:pPr>
            <a:r>
              <a:rPr lang="it-IT" sz="2000" i="1">
                <a:latin typeface="Arial" charset="0"/>
                <a:ea typeface="MS PGothic" charset="0"/>
                <a:cs typeface="MS PGothic" charset="0"/>
              </a:rPr>
              <a:t>user les mots comme lieu d´observation de certains faits culturels</a:t>
            </a:r>
          </a:p>
          <a:p>
            <a:pPr eaLnBrk="1" hangingPunct="1">
              <a:buFontTx/>
              <a:buNone/>
            </a:pPr>
            <a:endParaRPr lang="it-IT" sz="1600" i="1">
              <a:latin typeface="Arial" charset="0"/>
              <a:ea typeface="MS PGothic" charset="0"/>
              <a:cs typeface="MS PGothic" charset="0"/>
            </a:endParaRPr>
          </a:p>
          <a:p>
            <a:pPr eaLnBrk="1" hangingPunct="1">
              <a:buFontTx/>
              <a:buNone/>
            </a:pPr>
            <a:r>
              <a:rPr lang="it-IT" sz="1400">
                <a:latin typeface="Arial" charset="0"/>
                <a:ea typeface="MS PGothic" charset="0"/>
                <a:cs typeface="MS PGothic" charset="0"/>
              </a:rPr>
              <a:t>R. Galisson, «Où il est question de lexiculture, de cheval de Troie, et d´impressionisme», </a:t>
            </a:r>
            <a:r>
              <a:rPr lang="it-IT" sz="1400" i="1">
                <a:latin typeface="Arial" charset="0"/>
                <a:ea typeface="MS PGothic" charset="0"/>
                <a:cs typeface="MS PGothic" charset="0"/>
              </a:rPr>
              <a:t>Études de Linguistique Appliquée. Revue de Didactologie des langues-cultures</a:t>
            </a:r>
            <a:r>
              <a:rPr lang="it-IT" sz="1400">
                <a:latin typeface="Arial" charset="0"/>
                <a:ea typeface="MS PGothic" charset="0"/>
                <a:cs typeface="MS PGothic" charset="0"/>
              </a:rPr>
              <a:t>, 1995, 97,. 5-14.</a:t>
            </a:r>
          </a:p>
        </p:txBody>
      </p:sp>
    </p:spTree>
    <p:extLst>
      <p:ext uri="{BB962C8B-B14F-4D97-AF65-F5344CB8AC3E}">
        <p14:creationId xmlns:p14="http://schemas.microsoft.com/office/powerpoint/2010/main" val="47359113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olo 1"/>
          <p:cNvSpPr>
            <a:spLocks noGrp="1"/>
          </p:cNvSpPr>
          <p:nvPr>
            <p:ph type="title"/>
          </p:nvPr>
        </p:nvSpPr>
        <p:spPr/>
        <p:txBody>
          <a:bodyPr/>
          <a:lstStyle/>
          <a:p>
            <a:r>
              <a:rPr lang="fr-FR" sz="2800">
                <a:latin typeface="Arial" charset="0"/>
                <a:ea typeface="MS PGothic" charset="0"/>
              </a:rPr>
              <a:t>La lexiculture</a:t>
            </a:r>
            <a:endParaRPr lang="it-IT" sz="2800">
              <a:latin typeface="Arial" charset="0"/>
              <a:ea typeface="MS PGothic" charset="0"/>
            </a:endParaRPr>
          </a:p>
        </p:txBody>
      </p:sp>
      <p:sp>
        <p:nvSpPr>
          <p:cNvPr id="88066" name="Segnaposto contenuto 2"/>
          <p:cNvSpPr>
            <a:spLocks noGrp="1"/>
          </p:cNvSpPr>
          <p:nvPr>
            <p:ph idx="1"/>
          </p:nvPr>
        </p:nvSpPr>
        <p:spPr/>
        <p:txBody>
          <a:bodyPr/>
          <a:lstStyle/>
          <a:p>
            <a:r>
              <a:rPr lang="fr-FR" sz="2400">
                <a:latin typeface="Arial" charset="0"/>
                <a:ea typeface="MS PGothic" charset="0"/>
                <a:cs typeface="MS PGothic" charset="0"/>
              </a:rPr>
              <a:t>La lexiculture, son objet d’étude, est la culture en dépôt </a:t>
            </a:r>
            <a:r>
              <a:rPr lang="fr-FR" sz="2400" i="1">
                <a:latin typeface="Arial" charset="0"/>
                <a:ea typeface="MS PGothic" charset="0"/>
                <a:cs typeface="MS PGothic" charset="0"/>
              </a:rPr>
              <a:t>dans</a:t>
            </a:r>
            <a:r>
              <a:rPr lang="fr-FR" sz="2400">
                <a:latin typeface="Arial" charset="0"/>
                <a:ea typeface="MS PGothic" charset="0"/>
                <a:cs typeface="MS PGothic" charset="0"/>
              </a:rPr>
              <a:t> ou</a:t>
            </a:r>
            <a:r>
              <a:rPr lang="fr-FR" sz="2400" i="1">
                <a:latin typeface="Arial" charset="0"/>
                <a:ea typeface="MS PGothic" charset="0"/>
                <a:cs typeface="MS PGothic" charset="0"/>
              </a:rPr>
              <a:t> sous</a:t>
            </a:r>
            <a:r>
              <a:rPr lang="fr-FR" sz="2400">
                <a:latin typeface="Arial" charset="0"/>
                <a:ea typeface="MS PGothic" charset="0"/>
                <a:cs typeface="MS PGothic" charset="0"/>
              </a:rPr>
              <a:t> certains mots, dits culturels, qu’il convient de repérer, d’expliciter et d’interpréter.</a:t>
            </a:r>
          </a:p>
          <a:p>
            <a:r>
              <a:rPr lang="fr-FR" sz="2400">
                <a:latin typeface="Arial" charset="0"/>
                <a:ea typeface="MS PGothic" charset="0"/>
                <a:cs typeface="MS PGothic" charset="0"/>
              </a:rPr>
              <a:t>Robert Galisson, </a:t>
            </a:r>
            <a:r>
              <a:rPr lang="fr-FR" sz="2400" i="1">
                <a:latin typeface="Arial" charset="0"/>
                <a:ea typeface="MS PGothic" charset="0"/>
                <a:cs typeface="MS PGothic" charset="0"/>
              </a:rPr>
              <a:t>Ela, </a:t>
            </a:r>
            <a:r>
              <a:rPr lang="fr-FR" sz="2400">
                <a:latin typeface="Arial" charset="0"/>
                <a:ea typeface="MS PGothic" charset="0"/>
                <a:cs typeface="MS PGothic" charset="0"/>
              </a:rPr>
              <a:t> n° 116, 1999, p. 480.</a:t>
            </a:r>
          </a:p>
          <a:p>
            <a:pPr>
              <a:buFontTx/>
              <a:buNone/>
            </a:pPr>
            <a:r>
              <a:rPr lang="fr-FR" sz="2400">
                <a:latin typeface="Arial" charset="0"/>
                <a:ea typeface="MS PGothic" charset="0"/>
                <a:cs typeface="MS PGothic" charset="0"/>
              </a:rPr>
              <a:t> </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069850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olo 1"/>
          <p:cNvSpPr>
            <a:spLocks noGrp="1"/>
          </p:cNvSpPr>
          <p:nvPr>
            <p:ph type="title"/>
          </p:nvPr>
        </p:nvSpPr>
        <p:spPr/>
        <p:txBody>
          <a:bodyPr/>
          <a:lstStyle/>
          <a:p>
            <a:r>
              <a:rPr lang="fr-FR" sz="2800">
                <a:latin typeface="Arial" charset="0"/>
                <a:ea typeface="MS PGothic" charset="0"/>
              </a:rPr>
              <a:t>La lexiculture </a:t>
            </a:r>
            <a:endParaRPr lang="it-IT" sz="2800">
              <a:latin typeface="Arial" charset="0"/>
              <a:ea typeface="MS PGothic" charset="0"/>
            </a:endParaRPr>
          </a:p>
        </p:txBody>
      </p:sp>
      <p:sp>
        <p:nvSpPr>
          <p:cNvPr id="89090" name="Segnaposto contenuto 2"/>
          <p:cNvSpPr>
            <a:spLocks noGrp="1"/>
          </p:cNvSpPr>
          <p:nvPr>
            <p:ph idx="1"/>
          </p:nvPr>
        </p:nvSpPr>
        <p:spPr/>
        <p:txBody>
          <a:bodyPr/>
          <a:lstStyle/>
          <a:p>
            <a:pPr algn="just"/>
            <a:r>
              <a:rPr lang="fr-FR" sz="2400">
                <a:latin typeface="Arial" charset="0"/>
                <a:ea typeface="MS PGothic" charset="0"/>
                <a:cs typeface="MS PGothic" charset="0"/>
              </a:rPr>
              <a:t>La lexiculture est née à partir de l’exploration des mots à charge culturelle partagée - mots à CCP - qui présentent une valeur ajoutée à leur définition sémantique. Le muguet a été l’exemple par excellence qui a servi à illustrer cette charge culturelle ajoutée et partagée par une même communauté. Certes, le muguet est une « liliacée à petites fleurs blanches d’une odeur douce et agréable » mais, aux yeux des Français/es, il représente la fleur symbolique du 1er mai qui est vendue non seulement chez les fleuristes, mais aussi dans les rues.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568430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olo 1"/>
          <p:cNvSpPr>
            <a:spLocks noGrp="1"/>
          </p:cNvSpPr>
          <p:nvPr>
            <p:ph type="title"/>
          </p:nvPr>
        </p:nvSpPr>
        <p:spPr/>
        <p:txBody>
          <a:bodyPr/>
          <a:lstStyle/>
          <a:p>
            <a:r>
              <a:rPr lang="it-IT" sz="2800">
                <a:latin typeface="Arial" charset="0"/>
                <a:ea typeface="MS PGothic" charset="0"/>
              </a:rPr>
              <a:t>Muguet/mimosa</a:t>
            </a:r>
          </a:p>
        </p:txBody>
      </p:sp>
      <p:sp>
        <p:nvSpPr>
          <p:cNvPr id="90114" name="Segnaposto contenuto 2"/>
          <p:cNvSpPr>
            <a:spLocks noGrp="1"/>
          </p:cNvSpPr>
          <p:nvPr>
            <p:ph idx="1"/>
          </p:nvPr>
        </p:nvSpPr>
        <p:spPr/>
        <p:txBody>
          <a:bodyPr/>
          <a:lstStyle/>
          <a:p>
            <a:pPr algn="just"/>
            <a:r>
              <a:rPr lang="fr-FR" sz="2400">
                <a:latin typeface="Arial" charset="0"/>
                <a:ea typeface="MS PGothic" charset="0"/>
                <a:cs typeface="MS PGothic" charset="0"/>
              </a:rPr>
              <a:t>La phrase « Malgré la météo, les brins de muguet seront au rendez-vous le 1er mai » ne pourra être comprise que grâce à la connaissance de cette valeur ajoutée, implicite et reconnue par tous/tes les Français/es. Parallèlement, en Italie, le mimosa pourrait devenir le représentant des mots à CCP. Il est vendu et offert aux femmes tout spécialement le 8 mars et il est devenu le symbole de la journée internationale de la femme en Italie. La phrase </a:t>
            </a:r>
            <a:r>
              <a:rPr lang="fr-FR" sz="2400" i="1">
                <a:latin typeface="Arial" charset="0"/>
                <a:ea typeface="MS PGothic" charset="0"/>
                <a:cs typeface="MS PGothic" charset="0"/>
              </a:rPr>
              <a:t>« meno mimose e più rispetto</a:t>
            </a:r>
            <a:r>
              <a:rPr lang="fr-FR" sz="2400">
                <a:latin typeface="Arial" charset="0"/>
                <a:ea typeface="MS PGothic" charset="0"/>
                <a:cs typeface="MS PGothic" charset="0"/>
              </a:rPr>
              <a:t> » ne saurait être comprise sans la prise en compte de cette charge culturelle partagée par tous/tes les Italien/nes.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966630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olo 1"/>
          <p:cNvSpPr>
            <a:spLocks noGrp="1"/>
          </p:cNvSpPr>
          <p:nvPr>
            <p:ph type="title"/>
          </p:nvPr>
        </p:nvSpPr>
        <p:spPr/>
        <p:txBody>
          <a:bodyPr/>
          <a:lstStyle/>
          <a:p>
            <a:r>
              <a:rPr lang="it-IT" sz="3200">
                <a:latin typeface="Arial" charset="0"/>
                <a:ea typeface="MS PGothic" charset="0"/>
              </a:rPr>
              <a:t>Lexiculture</a:t>
            </a:r>
          </a:p>
        </p:txBody>
      </p:sp>
      <p:sp>
        <p:nvSpPr>
          <p:cNvPr id="91138" name="Segnaposto contenuto 2"/>
          <p:cNvSpPr>
            <a:spLocks noGrp="1"/>
          </p:cNvSpPr>
          <p:nvPr>
            <p:ph idx="1"/>
          </p:nvPr>
        </p:nvSpPr>
        <p:spPr/>
        <p:txBody>
          <a:bodyPr/>
          <a:lstStyle/>
          <a:p>
            <a:r>
              <a:rPr lang="it-IT" sz="2800">
                <a:latin typeface="Arial" charset="0"/>
                <a:ea typeface="MS PGothic" charset="0"/>
                <a:cs typeface="MS PGothic" charset="0"/>
              </a:rPr>
              <a:t>Expressions imagées. </a:t>
            </a:r>
            <a:br>
              <a:rPr lang="it-IT" sz="2800">
                <a:latin typeface="Arial" charset="0"/>
                <a:ea typeface="MS PGothic" charset="0"/>
                <a:cs typeface="MS PGothic" charset="0"/>
              </a:rPr>
            </a:br>
            <a:r>
              <a:rPr lang="it-IT" sz="2800">
                <a:latin typeface="Arial" charset="0"/>
                <a:ea typeface="MS PGothic" charset="0"/>
                <a:cs typeface="MS PGothic" charset="0"/>
              </a:rPr>
              <a:t>(expressions idiomatiques, expressions figées, locutions …)</a:t>
            </a:r>
          </a:p>
          <a:p>
            <a:endParaRPr lang="it-IT" sz="2800">
              <a:latin typeface="Arial" charset="0"/>
              <a:ea typeface="MS PGothic" charset="0"/>
              <a:cs typeface="MS PGothic" charset="0"/>
            </a:endParaRPr>
          </a:p>
          <a:p>
            <a:endParaRPr lang="it-IT" sz="2800">
              <a:latin typeface="Arial" charset="0"/>
              <a:ea typeface="MS PGothic" charset="0"/>
              <a:cs typeface="MS PGothic" charset="0"/>
            </a:endParaRPr>
          </a:p>
          <a:p>
            <a:r>
              <a:rPr lang="it-IT" sz="2800">
                <a:latin typeface="Arial" charset="0"/>
                <a:ea typeface="MS PGothic" charset="0"/>
                <a:cs typeface="MS PGothic" charset="0"/>
              </a:rPr>
              <a:t>Palimpsestes</a:t>
            </a:r>
          </a:p>
        </p:txBody>
      </p:sp>
    </p:spTree>
    <p:extLst>
      <p:ext uri="{BB962C8B-B14F-4D97-AF65-F5344CB8AC3E}">
        <p14:creationId xmlns:p14="http://schemas.microsoft.com/office/powerpoint/2010/main" val="159899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3490" name="Segnaposto contenuto 2"/>
          <p:cNvSpPr>
            <a:spLocks noGrp="1"/>
          </p:cNvSpPr>
          <p:nvPr>
            <p:ph idx="1"/>
          </p:nvPr>
        </p:nvSpPr>
        <p:spPr/>
        <p:txBody>
          <a:bodyPr/>
          <a:lstStyle/>
          <a:p>
            <a:r>
              <a:rPr lang="it-IT" sz="2000">
                <a:latin typeface="Arial" charset="0"/>
                <a:ea typeface="MS PGothic" charset="0"/>
                <a:cs typeface="MS PGothic" charset="0"/>
              </a:rPr>
              <a:t>Souvent les samedi soir c’est coup de tête et gauche</a:t>
            </a:r>
            <a:br>
              <a:rPr lang="it-IT" sz="2000">
                <a:latin typeface="Arial" charset="0"/>
                <a:ea typeface="MS PGothic" charset="0"/>
                <a:cs typeface="MS PGothic" charset="0"/>
              </a:rPr>
            </a:br>
            <a:r>
              <a:rPr lang="it-IT" sz="2000">
                <a:latin typeface="Arial" charset="0"/>
                <a:ea typeface="MS PGothic" charset="0"/>
                <a:cs typeface="MS PGothic" charset="0"/>
              </a:rPr>
              <a:t>Que ce soit le tieks ou la tec' c'est lass'dégue, c'est moche</a:t>
            </a:r>
            <a:br>
              <a:rPr lang="it-IT" sz="2000">
                <a:latin typeface="Arial" charset="0"/>
                <a:ea typeface="MS PGothic" charset="0"/>
                <a:cs typeface="MS PGothic" charset="0"/>
              </a:rPr>
            </a:br>
            <a:r>
              <a:rPr lang="it-IT" sz="2000">
                <a:latin typeface="Arial" charset="0"/>
                <a:ea typeface="MS PGothic" charset="0"/>
                <a:cs typeface="MS PGothic" charset="0"/>
              </a:rPr>
              <a:t>Tous ces gars prennent de l'age mais restent des mioches</a:t>
            </a:r>
            <a:br>
              <a:rPr lang="it-IT" sz="2000">
                <a:latin typeface="Arial" charset="0"/>
                <a:ea typeface="MS PGothic" charset="0"/>
                <a:cs typeface="MS PGothic" charset="0"/>
              </a:rPr>
            </a:br>
            <a:r>
              <a:rPr lang="it-IT" sz="2000">
                <a:latin typeface="Arial" charset="0"/>
                <a:ea typeface="MS PGothic" charset="0"/>
                <a:cs typeface="MS PGothic" charset="0"/>
              </a:rPr>
              <a:t>Putain, tu vois pourquoi je préfère le cinoche</a:t>
            </a:r>
            <a:br>
              <a:rPr lang="it-IT" sz="2000">
                <a:latin typeface="Arial" charset="0"/>
                <a:ea typeface="MS PGothic" charset="0"/>
                <a:cs typeface="MS PGothic" charset="0"/>
              </a:rPr>
            </a:br>
            <a:r>
              <a:rPr lang="it-IT" sz="2000">
                <a:latin typeface="Arial" charset="0"/>
                <a:ea typeface="MS PGothic" charset="0"/>
                <a:cs typeface="MS PGothic" charset="0"/>
              </a:rPr>
              <a:t>Souvent les samedi soir c’est coup de tête et gauche</a:t>
            </a:r>
            <a:br>
              <a:rPr lang="it-IT" sz="2000">
                <a:latin typeface="Arial" charset="0"/>
                <a:ea typeface="MS PGothic" charset="0"/>
                <a:cs typeface="MS PGothic" charset="0"/>
              </a:rPr>
            </a:br>
            <a:r>
              <a:rPr lang="it-IT" sz="2000">
                <a:latin typeface="Arial" charset="0"/>
                <a:ea typeface="MS PGothic" charset="0"/>
                <a:cs typeface="MS PGothic" charset="0"/>
              </a:rPr>
              <a:t>Que ce soit le tieks ou la tec' c'est lass'dégue, c'est moche</a:t>
            </a:r>
            <a:br>
              <a:rPr lang="it-IT" sz="2000">
                <a:latin typeface="Arial" charset="0"/>
                <a:ea typeface="MS PGothic" charset="0"/>
                <a:cs typeface="MS PGothic" charset="0"/>
              </a:rPr>
            </a:br>
            <a:r>
              <a:rPr lang="it-IT" sz="2000">
                <a:latin typeface="Arial" charset="0"/>
                <a:ea typeface="MS PGothic" charset="0"/>
                <a:cs typeface="MS PGothic" charset="0"/>
              </a:rPr>
              <a:t>Tous ces gars prennent de l'age mais restent des mioches</a:t>
            </a:r>
            <a:br>
              <a:rPr lang="it-IT" sz="2000">
                <a:latin typeface="Arial" charset="0"/>
                <a:ea typeface="MS PGothic" charset="0"/>
                <a:cs typeface="MS PGothic" charset="0"/>
              </a:rPr>
            </a:br>
            <a:r>
              <a:rPr lang="it-IT" sz="2000">
                <a:latin typeface="Arial" charset="0"/>
                <a:ea typeface="MS PGothic" charset="0"/>
                <a:cs typeface="MS PGothic" charset="0"/>
              </a:rPr>
              <a:t>Putain, tu vois pourquoi je préfère le cinoche</a:t>
            </a:r>
            <a:br>
              <a:rPr lang="it-IT" sz="2000">
                <a:latin typeface="Arial" charset="0"/>
                <a:ea typeface="MS PGothic" charset="0"/>
                <a:cs typeface="MS PGothic" charset="0"/>
              </a:rPr>
            </a:br>
            <a:r>
              <a:rPr lang="it-IT" sz="2000">
                <a:latin typeface="Arial" charset="0"/>
                <a:ea typeface="MS PGothic" charset="0"/>
                <a:cs typeface="MS PGothic" charset="0"/>
              </a:rPr>
              <a:t/>
            </a:r>
            <a:br>
              <a:rPr lang="it-IT" sz="2000">
                <a:latin typeface="Arial" charset="0"/>
                <a:ea typeface="MS PGothic" charset="0"/>
                <a:cs typeface="MS PGothic" charset="0"/>
              </a:rPr>
            </a:br>
            <a:endParaRPr lang="it-IT" sz="2000">
              <a:latin typeface="Arial" charset="0"/>
              <a:ea typeface="MS PGothic" charset="0"/>
              <a:cs typeface="MS PGothic" charset="0"/>
            </a:endParaRPr>
          </a:p>
        </p:txBody>
      </p:sp>
    </p:spTree>
    <p:extLst>
      <p:ext uri="{BB962C8B-B14F-4D97-AF65-F5344CB8AC3E}">
        <p14:creationId xmlns:p14="http://schemas.microsoft.com/office/powerpoint/2010/main" val="20652516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olo 1"/>
          <p:cNvSpPr>
            <a:spLocks noGrp="1"/>
          </p:cNvSpPr>
          <p:nvPr>
            <p:ph type="title"/>
          </p:nvPr>
        </p:nvSpPr>
        <p:spPr/>
        <p:txBody>
          <a:bodyPr/>
          <a:lstStyle/>
          <a:p>
            <a:r>
              <a:rPr lang="it-IT" sz="2800">
                <a:latin typeface="Arial" charset="0"/>
                <a:ea typeface="MS PGothic" charset="0"/>
              </a:rPr>
              <a:t>Palimpsestes</a:t>
            </a:r>
          </a:p>
        </p:txBody>
      </p:sp>
      <p:sp>
        <p:nvSpPr>
          <p:cNvPr id="92162" name="Segnaposto contenuto 2"/>
          <p:cNvSpPr>
            <a:spLocks noGrp="1"/>
          </p:cNvSpPr>
          <p:nvPr>
            <p:ph idx="1"/>
          </p:nvPr>
        </p:nvSpPr>
        <p:spPr/>
        <p:txBody>
          <a:bodyPr>
            <a:normAutofit lnSpcReduction="10000"/>
          </a:bodyPr>
          <a:lstStyle/>
          <a:p>
            <a:pPr algn="just"/>
            <a:r>
              <a:rPr lang="fr-FR" sz="2400">
                <a:latin typeface="Arial" charset="0"/>
                <a:ea typeface="MS PGothic" charset="0"/>
                <a:cs typeface="MS PGothic" charset="0"/>
              </a:rPr>
              <a:t>Le palimpseste qui est, au sens premier, « un parchemin manuscrit dont on a effacé la première écriture pour pouvoir écrire un nouveau texte » (PR 2015) voile des éléments de culture mobilisés par le sous-énoncé, facilement saisissables par celle ou celui qui appartient à cette langue-culture, mais difficilement repérables par celle ou celui qui l’apprend. Et pourtant il participe activement à la coloration des événements de la société rapportés par la presse, dans les titres notamment. Par ex.,</a:t>
            </a:r>
            <a:r>
              <a:rPr lang="fr-FR" sz="2400" i="1">
                <a:latin typeface="Arial" charset="0"/>
                <a:ea typeface="MS PGothic" charset="0"/>
                <a:cs typeface="MS PGothic" charset="0"/>
              </a:rPr>
              <a:t> </a:t>
            </a:r>
            <a:r>
              <a:rPr lang="fr-FR" sz="2400">
                <a:latin typeface="Arial" charset="0"/>
                <a:ea typeface="MS PGothic" charset="0"/>
                <a:cs typeface="MS PGothic" charset="0"/>
              </a:rPr>
              <a:t>au moment de l’interdiction de fumer dans les lieux publics </a:t>
            </a:r>
            <a:r>
              <a:rPr lang="fr-FR" sz="2400" i="1">
                <a:latin typeface="Arial" charset="0"/>
                <a:ea typeface="MS PGothic" charset="0"/>
                <a:cs typeface="MS PGothic" charset="0"/>
              </a:rPr>
              <a:t>Libération </a:t>
            </a:r>
            <a:r>
              <a:rPr lang="fr-FR" sz="2400">
                <a:latin typeface="Arial" charset="0"/>
                <a:ea typeface="MS PGothic" charset="0"/>
                <a:cs typeface="MS PGothic" charset="0"/>
              </a:rPr>
              <a:t>proposait un</a:t>
            </a:r>
            <a:r>
              <a:rPr lang="fr-FR" sz="2400" i="1">
                <a:latin typeface="Arial" charset="0"/>
                <a:ea typeface="MS PGothic" charset="0"/>
                <a:cs typeface="MS PGothic" charset="0"/>
              </a:rPr>
              <a:t> </a:t>
            </a:r>
            <a:r>
              <a:rPr lang="fr-FR" sz="2400">
                <a:latin typeface="Arial" charset="0"/>
                <a:ea typeface="MS PGothic" charset="0"/>
                <a:cs typeface="MS PGothic" charset="0"/>
              </a:rPr>
              <a:t>article intitulé « la fin du mégot-boulot-dodo », défigement de l’expression bien partagée  « Métro, boulot, dodo ».</a:t>
            </a:r>
          </a:p>
          <a:p>
            <a:pPr algn="just"/>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2591675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olo 1"/>
          <p:cNvSpPr>
            <a:spLocks noGrp="1"/>
          </p:cNvSpPr>
          <p:nvPr>
            <p:ph type="title"/>
          </p:nvPr>
        </p:nvSpPr>
        <p:spPr/>
        <p:txBody>
          <a:bodyPr/>
          <a:lstStyle/>
          <a:p>
            <a:r>
              <a:rPr lang="fr-FR" sz="2800">
                <a:latin typeface="Arial" charset="0"/>
                <a:ea typeface="MS PGothic" charset="0"/>
              </a:rPr>
              <a:t>Les expressions imagées</a:t>
            </a:r>
            <a:endParaRPr lang="it-IT" sz="2800">
              <a:latin typeface="Arial" charset="0"/>
              <a:ea typeface="MS PGothic" charset="0"/>
            </a:endParaRPr>
          </a:p>
        </p:txBody>
      </p:sp>
      <p:sp>
        <p:nvSpPr>
          <p:cNvPr id="93186" name="Segnaposto contenuto 2"/>
          <p:cNvSpPr>
            <a:spLocks noGrp="1"/>
          </p:cNvSpPr>
          <p:nvPr>
            <p:ph idx="1"/>
          </p:nvPr>
        </p:nvSpPr>
        <p:spPr/>
        <p:txBody>
          <a:bodyPr/>
          <a:lstStyle/>
          <a:p>
            <a:pPr algn="just"/>
            <a:r>
              <a:rPr lang="fr-FR" sz="2400">
                <a:latin typeface="Arial" charset="0"/>
                <a:ea typeface="MS PGothic" charset="0"/>
                <a:cs typeface="MS PGothic" charset="0"/>
              </a:rPr>
              <a:t>les expressions imagées, ces expressions toutes faites, figées dans la langue, peuvent elles aussi faire découvrir tout un patrimoine culturel propre à chaque langue-culture. Leur sens n’est pas donné par la somme des mots qui les composent mais par un ensemble à déchiffrer globalement qui renvoie à un message culturel. Elles nous font réaliser, par exemple, comment la langue a figé la vision de l’autre.</a:t>
            </a:r>
          </a:p>
          <a:p>
            <a:pPr algn="just"/>
            <a:r>
              <a:rPr lang="it-IT" sz="2400">
                <a:latin typeface="Arial" charset="0"/>
                <a:ea typeface="MS PGothic" charset="0"/>
                <a:cs typeface="MS PGothic" charset="0"/>
              </a:rPr>
              <a:t>C</a:t>
            </a:r>
            <a:r>
              <a:rPr lang="fr-FR" sz="2400">
                <a:latin typeface="Arial" charset="0"/>
                <a:ea typeface="MS PGothic" charset="0"/>
                <a:cs typeface="MS PGothic" charset="0"/>
              </a:rPr>
              <a:t>asser sa pipe = mourir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11901028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olo 1"/>
          <p:cNvSpPr>
            <a:spLocks noGrp="1"/>
          </p:cNvSpPr>
          <p:nvPr>
            <p:ph type="title"/>
          </p:nvPr>
        </p:nvSpPr>
        <p:spPr/>
        <p:txBody>
          <a:bodyPr>
            <a:normAutofit fontScale="90000"/>
          </a:bodyPr>
          <a:lstStyle/>
          <a:p>
            <a:r>
              <a:rPr lang="fr-FR" sz="2800">
                <a:latin typeface="Times New Roman" charset="0"/>
                <a:ea typeface="MS PGothic" charset="0"/>
              </a:rPr>
              <a:t/>
            </a:r>
            <a:br>
              <a:rPr lang="fr-FR" sz="2800">
                <a:latin typeface="Times New Roman" charset="0"/>
                <a:ea typeface="MS PGothic" charset="0"/>
              </a:rPr>
            </a:br>
            <a:r>
              <a:rPr lang="fr-FR" sz="2800">
                <a:latin typeface="Times New Roman" charset="0"/>
                <a:ea typeface="MS PGothic" charset="0"/>
              </a:rPr>
              <a:t>À la Une de </a:t>
            </a:r>
            <a:r>
              <a:rPr lang="fr-FR" sz="2800" i="1">
                <a:latin typeface="Times New Roman" charset="0"/>
                <a:ea typeface="MS PGothic" charset="0"/>
              </a:rPr>
              <a:t>Libération</a:t>
            </a:r>
            <a:r>
              <a:rPr lang="fr-FR" sz="2800">
                <a:latin typeface="Times New Roman" charset="0"/>
                <a:ea typeface="MS PGothic" charset="0"/>
              </a:rPr>
              <a:t> du 29 octobre 1981, l’annonce du décès du chansonnier Georges Brassens.</a:t>
            </a:r>
            <a:r>
              <a:rPr lang="fr-FR">
                <a:latin typeface="Cambria" charset="0"/>
                <a:ea typeface="MS PGothic" charset="0"/>
              </a:rPr>
              <a:t/>
            </a:r>
            <a:br>
              <a:rPr lang="fr-FR">
                <a:latin typeface="Cambria" charset="0"/>
                <a:ea typeface="MS PGothic" charset="0"/>
              </a:rPr>
            </a:br>
            <a:endParaRPr lang="it-IT">
              <a:latin typeface="Arial" charset="0"/>
              <a:ea typeface="MS PGothic" charset="0"/>
            </a:endParaRPr>
          </a:p>
        </p:txBody>
      </p:sp>
      <p:pic>
        <p:nvPicPr>
          <p:cNvPr id="94210" name="Segnaposto contenuto 3"/>
          <p:cNvPicPr>
            <a:picLocks noGrp="1"/>
          </p:cNvPicPr>
          <p:nvPr>
            <p:ph idx="1"/>
          </p:nvPr>
        </p:nvPicPr>
        <p:blipFill>
          <a:blip r:embed="rId2">
            <a:extLst>
              <a:ext uri="{28A0092B-C50C-407E-A947-70E740481C1C}">
                <a14:useLocalDpi xmlns:a14="http://schemas.microsoft.com/office/drawing/2010/main" val="0"/>
              </a:ext>
            </a:extLst>
          </a:blip>
          <a:srcRect l="-76804" r="-76804"/>
          <a:stretch>
            <a:fillRect/>
          </a:stretch>
        </p:blipFill>
        <p:spPr/>
      </p:pic>
    </p:spTree>
    <p:extLst>
      <p:ext uri="{BB962C8B-B14F-4D97-AF65-F5344CB8AC3E}">
        <p14:creationId xmlns:p14="http://schemas.microsoft.com/office/powerpoint/2010/main" val="11974760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Expressions</a:t>
            </a:r>
            <a:r>
              <a:rPr lang="it-IT" sz="2800" dirty="0" smtClean="0"/>
              <a:t> </a:t>
            </a:r>
            <a:r>
              <a:rPr lang="it-IT" sz="2800" dirty="0" err="1" smtClean="0"/>
              <a:t>imagées</a:t>
            </a:r>
            <a:r>
              <a:rPr lang="it-IT" sz="2800" dirty="0" smtClean="0"/>
              <a:t> pour dire la </a:t>
            </a:r>
            <a:r>
              <a:rPr lang="it-IT" sz="2800" dirty="0" err="1" smtClean="0"/>
              <a:t>mort</a:t>
            </a:r>
            <a:endParaRPr lang="it-IT" sz="2800" dirty="0"/>
          </a:p>
        </p:txBody>
      </p:sp>
      <p:sp>
        <p:nvSpPr>
          <p:cNvPr id="3" name="Segnaposto contenuto 2"/>
          <p:cNvSpPr>
            <a:spLocks noGrp="1"/>
          </p:cNvSpPr>
          <p:nvPr>
            <p:ph idx="1"/>
          </p:nvPr>
        </p:nvSpPr>
        <p:spPr/>
        <p:txBody>
          <a:bodyPr>
            <a:normAutofit/>
          </a:bodyPr>
          <a:lstStyle/>
          <a:p>
            <a:r>
              <a:rPr lang="it-IT" sz="2400" dirty="0" err="1" smtClean="0"/>
              <a:t>Passer</a:t>
            </a:r>
            <a:r>
              <a:rPr lang="it-IT" sz="2400" dirty="0" smtClean="0"/>
              <a:t> l’arme à gauche</a:t>
            </a:r>
          </a:p>
          <a:p>
            <a:r>
              <a:rPr lang="it-IT" sz="2400" dirty="0" err="1" smtClean="0"/>
              <a:t>Casser</a:t>
            </a:r>
            <a:r>
              <a:rPr lang="it-IT" sz="2400" dirty="0" smtClean="0"/>
              <a:t> sa pipe</a:t>
            </a:r>
            <a:endParaRPr lang="it-IT" sz="2400" dirty="0"/>
          </a:p>
        </p:txBody>
      </p:sp>
    </p:spTree>
    <p:extLst>
      <p:ext uri="{BB962C8B-B14F-4D97-AF65-F5344CB8AC3E}">
        <p14:creationId xmlns:p14="http://schemas.microsoft.com/office/powerpoint/2010/main" val="11828229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olo 1"/>
          <p:cNvSpPr>
            <a:spLocks noGrp="1"/>
          </p:cNvSpPr>
          <p:nvPr>
            <p:ph type="title"/>
          </p:nvPr>
        </p:nvSpPr>
        <p:spPr/>
        <p:txBody>
          <a:bodyPr>
            <a:normAutofit fontScale="90000"/>
          </a:bodyPr>
          <a:lstStyle/>
          <a:p>
            <a:r>
              <a:rPr lang="it-IT" sz="3200">
                <a:latin typeface="Arial" charset="0"/>
                <a:ea typeface="MS PGothic" charset="0"/>
              </a:rPr>
              <a:t/>
            </a:r>
            <a:br>
              <a:rPr lang="it-IT" sz="3200">
                <a:latin typeface="Arial" charset="0"/>
                <a:ea typeface="MS PGothic" charset="0"/>
              </a:rPr>
            </a:br>
            <a:r>
              <a:rPr lang="it-IT" sz="3200">
                <a:latin typeface="Arial" charset="0"/>
                <a:ea typeface="MS PGothic" charset="0"/>
              </a:rPr>
              <a:t/>
            </a:r>
            <a:br>
              <a:rPr lang="it-IT" sz="3200">
                <a:latin typeface="Arial" charset="0"/>
                <a:ea typeface="MS PGothic" charset="0"/>
              </a:rPr>
            </a:br>
            <a:r>
              <a:rPr lang="it-IT" sz="3200">
                <a:latin typeface="Arial" charset="0"/>
                <a:ea typeface="MS PGothic" charset="0"/>
              </a:rPr>
              <a:t>TV5MONDE les nouvelles expressions. Entretien Bernard Cerquiglini</a:t>
            </a:r>
            <a:br>
              <a:rPr lang="it-IT" sz="3200">
                <a:latin typeface="Arial" charset="0"/>
                <a:ea typeface="MS PGothic" charset="0"/>
              </a:rPr>
            </a:br>
            <a:r>
              <a:rPr lang="it-IT" sz="3200">
                <a:latin typeface="Arial" charset="0"/>
                <a:ea typeface="MS PGothic" charset="0"/>
              </a:rPr>
              <a:t/>
            </a:r>
            <a:br>
              <a:rPr lang="it-IT" sz="3200">
                <a:latin typeface="Arial" charset="0"/>
                <a:ea typeface="MS PGothic" charset="0"/>
              </a:rPr>
            </a:br>
            <a:endParaRPr lang="it-IT" sz="3200">
              <a:latin typeface="Arial" charset="0"/>
              <a:ea typeface="MS PGothic" charset="0"/>
            </a:endParaRPr>
          </a:p>
        </p:txBody>
      </p:sp>
      <p:sp>
        <p:nvSpPr>
          <p:cNvPr id="95234" name="Segnaposto contenuto 2"/>
          <p:cNvSpPr>
            <a:spLocks noGrp="1"/>
          </p:cNvSpPr>
          <p:nvPr>
            <p:ph idx="1"/>
          </p:nvPr>
        </p:nvSpPr>
        <p:spPr/>
        <p:txBody>
          <a:bodyPr/>
          <a:lstStyle/>
          <a:p>
            <a:pPr algn="just"/>
            <a:r>
              <a:rPr lang="fr-FR" sz="2400">
                <a:latin typeface="Arial" charset="0"/>
                <a:ea typeface="MS PGothic" charset="0"/>
                <a:cs typeface="MS PGothic" charset="0"/>
              </a:rPr>
              <a:t>« Expression idiomatique, ça veut dire propre à un idiome, propre à une langue, par exemple en français </a:t>
            </a:r>
            <a:r>
              <a:rPr lang="fr-FR" sz="2400" i="1">
                <a:latin typeface="Arial" charset="0"/>
                <a:ea typeface="MS PGothic" charset="0"/>
                <a:cs typeface="MS PGothic" charset="0"/>
              </a:rPr>
              <a:t>on dit casser sa pipe </a:t>
            </a:r>
            <a:r>
              <a:rPr lang="fr-FR" sz="2400">
                <a:latin typeface="Arial" charset="0"/>
                <a:ea typeface="MS PGothic" charset="0"/>
                <a:cs typeface="MS PGothic" charset="0"/>
              </a:rPr>
              <a:t>pour mourir, il n'y a qu'en français qu'on dit </a:t>
            </a:r>
            <a:r>
              <a:rPr lang="fr-FR" sz="2400" i="1">
                <a:latin typeface="Arial" charset="0"/>
                <a:ea typeface="MS PGothic" charset="0"/>
                <a:cs typeface="MS PGothic" charset="0"/>
              </a:rPr>
              <a:t>casser sa pipe </a:t>
            </a:r>
            <a:r>
              <a:rPr lang="fr-FR" sz="2400">
                <a:latin typeface="Arial" charset="0"/>
                <a:ea typeface="MS PGothic" charset="0"/>
                <a:cs typeface="MS PGothic" charset="0"/>
              </a:rPr>
              <a:t>pour mourir. Comme c'est une expression qui passe souvent par une image, on dit ‘expression imagée’. Il y en a dans toutes les langues, certaines langues en ont plus, le français en a beaucoup, l'anglais aussi, l'italien en abonde, je crois qu'il y en a un peu moins en allemand, mais il y en a dans toutes les langues, et c'est nécessaire. Je dirais que l'expression imagée est propre au langage. </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10683463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normAutofit fontScale="90000"/>
          </a:bodyPr>
          <a:lstStyle/>
          <a:p>
            <a:r>
              <a:rPr lang="it-IT" sz="3200">
                <a:latin typeface="Arial" charset="0"/>
                <a:ea typeface="MS PGothic" charset="0"/>
              </a:rPr>
              <a:t/>
            </a:r>
            <a:br>
              <a:rPr lang="it-IT" sz="3200">
                <a:latin typeface="Arial" charset="0"/>
                <a:ea typeface="MS PGothic" charset="0"/>
              </a:rPr>
            </a:br>
            <a:r>
              <a:rPr lang="it-IT" sz="3200">
                <a:latin typeface="Arial" charset="0"/>
                <a:ea typeface="MS PGothic" charset="0"/>
              </a:rPr>
              <a:t/>
            </a:r>
            <a:br>
              <a:rPr lang="it-IT" sz="3200">
                <a:latin typeface="Arial" charset="0"/>
                <a:ea typeface="MS PGothic" charset="0"/>
              </a:rPr>
            </a:br>
            <a:r>
              <a:rPr lang="it-IT" sz="3200">
                <a:latin typeface="Arial" charset="0"/>
                <a:ea typeface="MS PGothic" charset="0"/>
              </a:rPr>
              <a:t>Suite de l’</a:t>
            </a:r>
            <a:r>
              <a:rPr lang="it-IT" altLang="ja-JP" sz="3200">
                <a:latin typeface="Arial" charset="0"/>
                <a:ea typeface="MS PGothic" charset="0"/>
              </a:rPr>
              <a:t>entretien de Bernard Cerquiglini</a:t>
            </a:r>
            <a:r>
              <a:rPr lang="it-IT" altLang="ja-JP">
                <a:latin typeface="Arial" charset="0"/>
                <a:ea typeface="MS PGothic" charset="0"/>
              </a:rPr>
              <a:t/>
            </a:r>
            <a:br>
              <a:rPr lang="it-IT" altLang="ja-JP">
                <a:latin typeface="Arial" charset="0"/>
                <a:ea typeface="MS PGothic" charset="0"/>
              </a:rPr>
            </a:br>
            <a:endParaRPr lang="it-IT">
              <a:latin typeface="Arial" charset="0"/>
              <a:ea typeface="MS PGothic" charset="0"/>
            </a:endParaRPr>
          </a:p>
        </p:txBody>
      </p:sp>
      <p:sp>
        <p:nvSpPr>
          <p:cNvPr id="96258" name="Segnaposto contenuto 2"/>
          <p:cNvSpPr>
            <a:spLocks noGrp="1"/>
          </p:cNvSpPr>
          <p:nvPr>
            <p:ph idx="1"/>
          </p:nvPr>
        </p:nvSpPr>
        <p:spPr/>
        <p:txBody>
          <a:bodyPr/>
          <a:lstStyle/>
          <a:p>
            <a:pPr algn="just"/>
            <a:r>
              <a:rPr lang="fr-FR" sz="2400">
                <a:latin typeface="Arial" charset="0"/>
                <a:ea typeface="MS PGothic" charset="0"/>
                <a:cs typeface="MS PGothic" charset="0"/>
              </a:rPr>
              <a:t>. Elle joue de la différence entre la signification et le sens qui est propre au langage. Si je dis Pierre a cassé sa pipe, la signification est claire : il a cassé - du verbe casser - avec un complément d'objet - sa pipe. La signification est évidente, on la comprend. Or le sens est tout autre, ça veut dire il est mort. Le principe du langage c'est de jouer sur les significations et un emploi différent. » </a:t>
            </a:r>
          </a:p>
          <a:p>
            <a:pPr algn="just"/>
            <a:r>
              <a:rPr lang="fr-FR" sz="2400">
                <a:latin typeface="Arial" charset="0"/>
                <a:ea typeface="MS PGothic" charset="0"/>
                <a:cs typeface="MS PGothic" charset="0"/>
              </a:rPr>
              <a:t>Vous pouvez écouter l’entretien intégral sur TV5 : “Les nouvelles expressions imagées de la langue française”.</a:t>
            </a:r>
          </a:p>
          <a:p>
            <a:endParaRPr lang="it-IT">
              <a:latin typeface="Arial" charset="0"/>
              <a:ea typeface="MS PGothic" charset="0"/>
              <a:cs typeface="MS PGothic" charset="0"/>
            </a:endParaRPr>
          </a:p>
        </p:txBody>
      </p:sp>
    </p:spTree>
    <p:extLst>
      <p:ext uri="{BB962C8B-B14F-4D97-AF65-F5344CB8AC3E}">
        <p14:creationId xmlns:p14="http://schemas.microsoft.com/office/powerpoint/2010/main" val="13750015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4514" name="Segnaposto contenuto 2"/>
          <p:cNvSpPr>
            <a:spLocks noGrp="1"/>
          </p:cNvSpPr>
          <p:nvPr>
            <p:ph idx="1"/>
          </p:nvPr>
        </p:nvSpPr>
        <p:spPr/>
        <p:txBody>
          <a:bodyPr>
            <a:normAutofit lnSpcReduction="10000"/>
          </a:bodyPr>
          <a:lstStyle/>
          <a:p>
            <a:r>
              <a:rPr lang="it-IT" sz="2400">
                <a:latin typeface="Arial" charset="0"/>
                <a:ea typeface="MS PGothic" charset="0"/>
                <a:cs typeface="MS PGothic" charset="0"/>
              </a:rPr>
              <a:t>[Couplet 5 : Maître Gims]</a:t>
            </a:r>
            <a:br>
              <a:rPr lang="it-IT" sz="2400">
                <a:latin typeface="Arial" charset="0"/>
                <a:ea typeface="MS PGothic" charset="0"/>
                <a:cs typeface="MS PGothic" charset="0"/>
              </a:rPr>
            </a:br>
            <a:r>
              <a:rPr lang="it-IT" sz="2400">
                <a:latin typeface="Arial" charset="0"/>
                <a:ea typeface="MS PGothic" charset="0"/>
                <a:cs typeface="MS PGothic" charset="0"/>
              </a:rPr>
              <a:t>Hello sista, je te demande pas ton numéro</a:t>
            </a:r>
            <a:br>
              <a:rPr lang="it-IT" sz="2400">
                <a:latin typeface="Arial" charset="0"/>
                <a:ea typeface="MS PGothic" charset="0"/>
                <a:cs typeface="MS PGothic" charset="0"/>
              </a:rPr>
            </a:br>
            <a:r>
              <a:rPr lang="it-IT" sz="2400">
                <a:latin typeface="Arial" charset="0"/>
                <a:ea typeface="MS PGothic" charset="0"/>
                <a:cs typeface="MS PGothic" charset="0"/>
              </a:rPr>
              <a:t>On t’</a:t>
            </a:r>
            <a:r>
              <a:rPr lang="it-IT" altLang="ja-JP" sz="2400">
                <a:latin typeface="Arial" charset="0"/>
                <a:ea typeface="MS PGothic" charset="0"/>
                <a:cs typeface="MS PGothic" charset="0"/>
              </a:rPr>
              <a:t>as déjà dit que t'étais une beauté numérique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Tu comprends le lingala ? M'boté ma chérie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Je fais du real hip hop comme les mecs en Amérique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Je suis dans la boite, j'aperçois mon gars Wisla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Casquette Wati-B veste moncler putain ça se pé-sa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Il y a Yaya du Havre à coté y'a mon gars Lefa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Et on se rend compte qu'on est super loin du Jannah</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Un petit pas de breakdance, je bouscule une top modèle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Je me dis c</a:t>
            </a:r>
            <a:r>
              <a:rPr lang="it-IT" sz="2400">
                <a:latin typeface="Arial" charset="0"/>
                <a:ea typeface="MS PGothic" charset="0"/>
                <a:cs typeface="MS PGothic" charset="0"/>
              </a:rPr>
              <a:t>’</a:t>
            </a:r>
            <a:r>
              <a:rPr lang="it-IT" altLang="ja-JP" sz="2400">
                <a:latin typeface="Arial" charset="0"/>
                <a:ea typeface="MS PGothic" charset="0"/>
                <a:cs typeface="MS PGothic" charset="0"/>
              </a:rPr>
              <a:t>est dead elle ressemble a mon ex Anna</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Et oui je suis faible, et je suis qu</a:t>
            </a:r>
            <a:r>
              <a:rPr lang="it-IT" sz="2400">
                <a:latin typeface="Arial" charset="0"/>
                <a:ea typeface="MS PGothic" charset="0"/>
                <a:cs typeface="MS PGothic" charset="0"/>
              </a:rPr>
              <a:t>’</a:t>
            </a:r>
            <a:r>
              <a:rPr lang="it-IT" altLang="ja-JP" sz="2400">
                <a:latin typeface="Arial" charset="0"/>
                <a:ea typeface="MS PGothic" charset="0"/>
                <a:cs typeface="MS PGothic" charset="0"/>
              </a:rPr>
              <a:t>un homme</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Qui boit des litres, pour noyer sa haine</a:t>
            </a:r>
          </a:p>
          <a:p>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308413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olo 1"/>
          <p:cNvSpPr>
            <a:spLocks noGrp="1"/>
          </p:cNvSpPr>
          <p:nvPr>
            <p:ph type="title"/>
          </p:nvPr>
        </p:nvSpPr>
        <p:spPr/>
        <p:txBody>
          <a:bodyPr/>
          <a:lstStyle/>
          <a:p>
            <a:r>
              <a:rPr lang="it-IT" sz="2800" dirty="0" smtClean="0">
                <a:latin typeface="Arial" charset="0"/>
                <a:ea typeface="MS PGothic" charset="0"/>
              </a:rPr>
              <a:t>La langue </a:t>
            </a:r>
            <a:r>
              <a:rPr lang="it-IT" sz="2800" dirty="0" err="1" smtClean="0">
                <a:latin typeface="Arial" charset="0"/>
                <a:ea typeface="MS PGothic" charset="0"/>
              </a:rPr>
              <a:t>des</a:t>
            </a:r>
            <a:r>
              <a:rPr lang="it-IT" sz="2800" dirty="0" smtClean="0">
                <a:latin typeface="Arial" charset="0"/>
                <a:ea typeface="MS PGothic" charset="0"/>
              </a:rPr>
              <a:t> </a:t>
            </a:r>
            <a:r>
              <a:rPr lang="it-IT" sz="2800" dirty="0" err="1" smtClean="0">
                <a:latin typeface="Arial" charset="0"/>
                <a:ea typeface="MS PGothic" charset="0"/>
              </a:rPr>
              <a:t>jeunes</a:t>
            </a:r>
            <a:endParaRPr lang="it-IT" sz="2800" dirty="0">
              <a:latin typeface="Arial" charset="0"/>
              <a:ea typeface="MS PGothic" charset="0"/>
            </a:endParaRPr>
          </a:p>
        </p:txBody>
      </p:sp>
      <p:sp>
        <p:nvSpPr>
          <p:cNvPr id="65538" name="Segnaposto contenuto 2"/>
          <p:cNvSpPr>
            <a:spLocks noGrp="1"/>
          </p:cNvSpPr>
          <p:nvPr>
            <p:ph idx="1"/>
          </p:nvPr>
        </p:nvSpPr>
        <p:spPr/>
        <p:txBody>
          <a:bodyPr/>
          <a:lstStyle/>
          <a:p>
            <a:r>
              <a:rPr lang="it-IT" sz="2400">
                <a:latin typeface="Arial" charset="0"/>
                <a:ea typeface="MS PGothic" charset="0"/>
                <a:cs typeface="MS PGothic" charset="0"/>
              </a:rPr>
              <a:t>Ça fait les 100 pas, tous à la recherche de créatures</a:t>
            </a:r>
            <a:br>
              <a:rPr lang="it-IT" sz="2400">
                <a:latin typeface="Arial" charset="0"/>
                <a:ea typeface="MS PGothic" charset="0"/>
                <a:cs typeface="MS PGothic" charset="0"/>
              </a:rPr>
            </a:br>
            <a:r>
              <a:rPr lang="it-IT" sz="2400">
                <a:latin typeface="Arial" charset="0"/>
                <a:ea typeface="MS PGothic" charset="0"/>
                <a:cs typeface="MS PGothic" charset="0"/>
              </a:rPr>
              <a:t>En solo ou pas, belles ou pas, guette les filatures</a:t>
            </a:r>
            <a:br>
              <a:rPr lang="it-IT" sz="2400">
                <a:latin typeface="Arial" charset="0"/>
                <a:ea typeface="MS PGothic" charset="0"/>
                <a:cs typeface="MS PGothic" charset="0"/>
              </a:rPr>
            </a:br>
            <a:r>
              <a:rPr lang="it-IT" sz="2400">
                <a:latin typeface="Arial" charset="0"/>
                <a:ea typeface="MS PGothic" charset="0"/>
                <a:cs typeface="MS PGothic" charset="0"/>
              </a:rPr>
              <a:t>Au début, ça trinque, ça sert et ça frappe des mains</a:t>
            </a:r>
            <a:br>
              <a:rPr lang="it-IT" sz="2400">
                <a:latin typeface="Arial" charset="0"/>
                <a:ea typeface="MS PGothic" charset="0"/>
                <a:cs typeface="MS PGothic" charset="0"/>
              </a:rPr>
            </a:br>
            <a:r>
              <a:rPr lang="it-IT" sz="2400">
                <a:latin typeface="Arial" charset="0"/>
                <a:ea typeface="MS PGothic" charset="0"/>
                <a:cs typeface="MS PGothic" charset="0"/>
              </a:rPr>
              <a:t>Sous rapta bien vi-ser ça frappe des poings</a:t>
            </a:r>
            <a:br>
              <a:rPr lang="it-IT" sz="2400">
                <a:latin typeface="Arial" charset="0"/>
                <a:ea typeface="MS PGothic" charset="0"/>
                <a:cs typeface="MS PGothic" charset="0"/>
              </a:rPr>
            </a:br>
            <a:r>
              <a:rPr lang="it-IT" sz="2400">
                <a:latin typeface="Arial" charset="0"/>
                <a:ea typeface="MS PGothic" charset="0"/>
                <a:cs typeface="MS PGothic" charset="0"/>
              </a:rPr>
              <a:t/>
            </a:r>
            <a:br>
              <a:rPr lang="it-IT" sz="2400">
                <a:latin typeface="Arial" charset="0"/>
                <a:ea typeface="MS PGothic" charset="0"/>
                <a:cs typeface="MS PGothic" charset="0"/>
              </a:rPr>
            </a:br>
            <a:r>
              <a:rPr lang="it-IT" sz="2400">
                <a:latin typeface="Arial" charset="0"/>
                <a:ea typeface="MS PGothic" charset="0"/>
                <a:cs typeface="MS PGothic" charset="0"/>
              </a:rPr>
              <a:t>[Couplet 7 : Lefa]</a:t>
            </a:r>
            <a:br>
              <a:rPr lang="it-IT" sz="2400">
                <a:latin typeface="Arial" charset="0"/>
                <a:ea typeface="MS PGothic" charset="0"/>
                <a:cs typeface="MS PGothic" charset="0"/>
              </a:rPr>
            </a:br>
            <a:r>
              <a:rPr lang="it-IT" sz="2400">
                <a:latin typeface="Arial" charset="0"/>
                <a:ea typeface="MS PGothic" charset="0"/>
                <a:cs typeface="MS PGothic" charset="0"/>
              </a:rPr>
              <a:t>T’</a:t>
            </a:r>
            <a:r>
              <a:rPr lang="it-IT" altLang="ja-JP" sz="2400">
                <a:latin typeface="Arial" charset="0"/>
                <a:ea typeface="MS PGothic" charset="0"/>
                <a:cs typeface="MS PGothic" charset="0"/>
              </a:rPr>
              <a:t>arrives sur la piste genre moonwalk</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Mais wesh il est pas un peu trop lé-mou ton haut ?</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Y'en qui goutent aux go, y'en a qui goutent aux coups</a:t>
            </a:r>
            <a:br>
              <a:rPr lang="it-IT" altLang="ja-JP" sz="2400">
                <a:latin typeface="Arial" charset="0"/>
                <a:ea typeface="MS PGothic" charset="0"/>
                <a:cs typeface="MS PGothic" charset="0"/>
              </a:rPr>
            </a:br>
            <a:r>
              <a:rPr lang="it-IT" altLang="ja-JP" sz="2400">
                <a:latin typeface="Arial" charset="0"/>
                <a:ea typeface="MS PGothic" charset="0"/>
                <a:cs typeface="MS PGothic" charset="0"/>
              </a:rPr>
              <a:t>Putain je sens que ça va partir en soirée coup de teau-cou</a:t>
            </a:r>
            <a:endParaRPr lang="it-IT" sz="2400">
              <a:latin typeface="Arial" charset="0"/>
              <a:ea typeface="MS PGothic" charset="0"/>
              <a:cs typeface="MS PGothic" charset="0"/>
            </a:endParaRPr>
          </a:p>
        </p:txBody>
      </p:sp>
    </p:spTree>
    <p:extLst>
      <p:ext uri="{BB962C8B-B14F-4D97-AF65-F5344CB8AC3E}">
        <p14:creationId xmlns:p14="http://schemas.microsoft.com/office/powerpoint/2010/main" val="4276219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27279" y="1648082"/>
            <a:ext cx="7791719" cy="1120463"/>
          </a:xfrm>
        </p:spPr>
        <p:txBody>
          <a:bodyPr>
            <a:normAutofit fontScale="90000"/>
          </a:bodyPr>
          <a:lstStyle/>
          <a:p>
            <a:r>
              <a:rPr lang="it-IT" sz="2800" b="1" dirty="0" err="1" smtClean="0"/>
              <a:t>Observations</a:t>
            </a:r>
            <a:r>
              <a:rPr lang="it-IT" sz="2800" b="1" dirty="0" smtClean="0"/>
              <a:t> de MECCHIA SIMONA </a:t>
            </a:r>
            <a:br>
              <a:rPr lang="it-IT" sz="2800" b="1" dirty="0" smtClean="0"/>
            </a:br>
            <a:r>
              <a:rPr lang="it-IT" sz="2800" b="1" dirty="0" smtClean="0"/>
              <a:t>L’</a:t>
            </a:r>
            <a:r>
              <a:rPr lang="it-IT" sz="2800" b="1" dirty="0" err="1" smtClean="0"/>
              <a:t>économie</a:t>
            </a:r>
            <a:r>
              <a:rPr lang="it-IT" sz="2800" b="1" dirty="0" smtClean="0"/>
              <a:t> </a:t>
            </a:r>
            <a:r>
              <a:rPr lang="it-IT" sz="2800" b="1" dirty="0" err="1"/>
              <a:t>iranienne</a:t>
            </a:r>
            <a:r>
              <a:rPr lang="it-IT" sz="2800" b="1" dirty="0"/>
              <a:t> </a:t>
            </a:r>
            <a:r>
              <a:rPr lang="it-IT" sz="2800" b="1" i="1" u="sng" dirty="0"/>
              <a:t>bombe le torse</a:t>
            </a:r>
            <a:r>
              <a:rPr lang="it-IT" sz="2800" b="1" dirty="0"/>
              <a:t/>
            </a:r>
            <a:br>
              <a:rPr lang="it-IT" sz="2800" b="1" dirty="0"/>
            </a:br>
            <a:endParaRPr lang="es-ES_tradnl" sz="2800" dirty="0"/>
          </a:p>
        </p:txBody>
      </p:sp>
      <p:sp>
        <p:nvSpPr>
          <p:cNvPr id="3" name="Sottotitolo 2"/>
          <p:cNvSpPr>
            <a:spLocks noGrp="1"/>
          </p:cNvSpPr>
          <p:nvPr>
            <p:ph type="subTitle" idx="1"/>
          </p:nvPr>
        </p:nvSpPr>
        <p:spPr>
          <a:xfrm>
            <a:off x="827584" y="3212976"/>
            <a:ext cx="7034968" cy="1752658"/>
          </a:xfrm>
        </p:spPr>
        <p:txBody>
          <a:bodyPr>
            <a:normAutofit fontScale="77500" lnSpcReduction="20000"/>
          </a:bodyPr>
          <a:lstStyle/>
          <a:p>
            <a:pPr algn="l"/>
            <a:r>
              <a:rPr lang="fr-FR" sz="4400" dirty="0"/>
              <a:t>Après une phase d’hibernation forcée, l’activité de la République islamique reprend depuis la levée d’une partie des sanctions internationales</a:t>
            </a:r>
            <a:r>
              <a:rPr lang="fr-FR" sz="4400" dirty="0" smtClean="0"/>
              <a:t>.</a:t>
            </a:r>
          </a:p>
          <a:p>
            <a:pPr algn="l"/>
            <a:endParaRPr lang="fr-FR" sz="2800" dirty="0"/>
          </a:p>
          <a:p>
            <a:endParaRPr lang="es-ES_tradnl" dirty="0"/>
          </a:p>
        </p:txBody>
      </p:sp>
      <p:sp>
        <p:nvSpPr>
          <p:cNvPr id="4" name="CasellaDiTesto 3"/>
          <p:cNvSpPr txBox="1"/>
          <p:nvPr/>
        </p:nvSpPr>
        <p:spPr>
          <a:xfrm>
            <a:off x="927279" y="4965634"/>
            <a:ext cx="6065949" cy="461665"/>
          </a:xfrm>
          <a:prstGeom prst="rect">
            <a:avLst/>
          </a:prstGeom>
          <a:noFill/>
        </p:spPr>
        <p:txBody>
          <a:bodyPr wrap="square" rtlCol="0">
            <a:spAutoFit/>
          </a:bodyPr>
          <a:lstStyle/>
          <a:p>
            <a:r>
              <a:rPr lang="es-ES_tradnl" sz="2400" i="1" dirty="0" smtClean="0"/>
              <a:t>Libération, </a:t>
            </a:r>
            <a:r>
              <a:rPr lang="it-IT" sz="2400" dirty="0"/>
              <a:t>13 </a:t>
            </a:r>
            <a:r>
              <a:rPr lang="it-IT" sz="2400" dirty="0" err="1"/>
              <a:t>janvier</a:t>
            </a:r>
            <a:r>
              <a:rPr lang="it-IT" sz="2400" dirty="0"/>
              <a:t> 2017</a:t>
            </a:r>
            <a:endParaRPr lang="es-ES_tradnl" sz="2400" i="1" dirty="0"/>
          </a:p>
        </p:txBody>
      </p:sp>
    </p:spTree>
    <p:extLst>
      <p:ext uri="{BB962C8B-B14F-4D97-AF65-F5344CB8AC3E}">
        <p14:creationId xmlns:p14="http://schemas.microsoft.com/office/powerpoint/2010/main" val="34441323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_tradnl" sz="2800" dirty="0" err="1" smtClean="0"/>
              <a:t>Découvrons</a:t>
            </a:r>
            <a:endParaRPr lang="es-ES_tradnl" sz="2800" dirty="0"/>
          </a:p>
        </p:txBody>
      </p:sp>
      <p:sp>
        <p:nvSpPr>
          <p:cNvPr id="3" name="Segnaposto contenuto 2"/>
          <p:cNvSpPr>
            <a:spLocks noGrp="1"/>
          </p:cNvSpPr>
          <p:nvPr>
            <p:ph idx="1"/>
          </p:nvPr>
        </p:nvSpPr>
        <p:spPr>
          <a:xfrm>
            <a:off x="1478656" y="1387744"/>
            <a:ext cx="7886700" cy="4351338"/>
          </a:xfrm>
        </p:spPr>
        <p:txBody>
          <a:bodyPr>
            <a:normAutofit fontScale="92500" lnSpcReduction="10000"/>
          </a:bodyPr>
          <a:lstStyle/>
          <a:p>
            <a:pPr marL="0" indent="0">
              <a:buNone/>
            </a:pPr>
            <a:endParaRPr lang="es-ES_tradnl" dirty="0">
              <a:sym typeface="Wingdings" panose="05000000000000000000" pitchFamily="2" charset="2"/>
            </a:endParaRPr>
          </a:p>
          <a:p>
            <a:r>
              <a:rPr lang="es-ES_tradnl" dirty="0" smtClean="0">
                <a:sym typeface="Wingdings" panose="05000000000000000000" pitchFamily="2" charset="2"/>
              </a:rPr>
              <a:t>LOC. FIG. </a:t>
            </a:r>
            <a:r>
              <a:rPr lang="es-ES_tradnl" i="1" dirty="0" smtClean="0">
                <a:sym typeface="Wingdings" panose="05000000000000000000" pitchFamily="2" charset="2"/>
              </a:rPr>
              <a:t>Bomber le torse : faire le fier.</a:t>
            </a:r>
          </a:p>
          <a:p>
            <a:endParaRPr lang="es-ES_tradnl" i="1" dirty="0">
              <a:sym typeface="Wingdings" panose="05000000000000000000" pitchFamily="2" charset="2"/>
            </a:endParaRPr>
          </a:p>
          <a:p>
            <a:r>
              <a:rPr lang="it-IT" altLang="it-IT" dirty="0" smtClean="0"/>
              <a:t>© 2016 </a:t>
            </a:r>
            <a:r>
              <a:rPr lang="it-IT" altLang="it-IT" dirty="0" err="1" smtClean="0"/>
              <a:t>Dictionnaires</a:t>
            </a:r>
            <a:r>
              <a:rPr lang="it-IT" altLang="it-IT" dirty="0" smtClean="0"/>
              <a:t> Le Robert - Le Petit Robert de la langue </a:t>
            </a:r>
            <a:r>
              <a:rPr lang="it-IT" altLang="it-IT" dirty="0" err="1" smtClean="0"/>
              <a:t>française</a:t>
            </a:r>
            <a:endParaRPr lang="it-IT" altLang="it-IT" dirty="0" smtClean="0"/>
          </a:p>
          <a:p>
            <a:endParaRPr lang="es-ES_tradnl" dirty="0" smtClean="0"/>
          </a:p>
          <a:p>
            <a:r>
              <a:rPr lang="es-ES_tradnl" i="1" dirty="0" smtClean="0"/>
              <a:t>Bomber le torse </a:t>
            </a:r>
            <a:r>
              <a:rPr lang="es-ES_tradnl" i="1" dirty="0" smtClean="0">
                <a:sym typeface="Wingdings" panose="05000000000000000000" pitchFamily="2" charset="2"/>
              </a:rPr>
              <a:t> </a:t>
            </a:r>
            <a:r>
              <a:rPr lang="es-ES_tradnl" dirty="0" smtClean="0">
                <a:sym typeface="Wingdings" panose="05000000000000000000" pitchFamily="2" charset="2"/>
              </a:rPr>
              <a:t>gonfiare il petto, (</a:t>
            </a:r>
            <a:r>
              <a:rPr lang="es-ES_tradnl" i="1" dirty="0" smtClean="0">
                <a:sym typeface="Wingdings" panose="05000000000000000000" pitchFamily="2" charset="2"/>
              </a:rPr>
              <a:t>fig.</a:t>
            </a:r>
            <a:r>
              <a:rPr lang="es-ES_tradnl" dirty="0" smtClean="0">
                <a:sym typeface="Wingdings" panose="05000000000000000000" pitchFamily="2" charset="2"/>
              </a:rPr>
              <a:t>) gonfiarsi di fierezza</a:t>
            </a:r>
          </a:p>
          <a:p>
            <a:r>
              <a:rPr lang="es-ES_tradnl" sz="2000" i="1" dirty="0" smtClean="0">
                <a:sym typeface="Wingdings" panose="05000000000000000000" pitchFamily="2" charset="2"/>
              </a:rPr>
              <a:t>Dizionario Garzanti Francese-Italiano, Italiano-Francese, 2009</a:t>
            </a:r>
            <a:endParaRPr lang="es-ES_tradnl" sz="2000" i="1" dirty="0"/>
          </a:p>
        </p:txBody>
      </p:sp>
    </p:spTree>
    <p:extLst>
      <p:ext uri="{BB962C8B-B14F-4D97-AF65-F5344CB8AC3E}">
        <p14:creationId xmlns:p14="http://schemas.microsoft.com/office/powerpoint/2010/main" val="41805864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1492" y="674219"/>
            <a:ext cx="7886700" cy="1325563"/>
          </a:xfrm>
        </p:spPr>
        <p:txBody>
          <a:bodyPr>
            <a:normAutofit fontScale="90000"/>
          </a:bodyPr>
          <a:lstStyle/>
          <a:p>
            <a:r>
              <a:rPr lang="fr-FR" sz="2700" b="1" cap="all" dirty="0"/>
              <a:t>SÉBASTIEN DEGUY: «LES CONCERTS </a:t>
            </a:r>
            <a:r>
              <a:rPr lang="fr-FR" sz="2700" b="1" i="1" u="sng" cap="all" dirty="0"/>
              <a:t>ME CASSENT </a:t>
            </a:r>
            <a:r>
              <a:rPr lang="fr-FR" sz="2700" b="1" u="sng" cap="all" dirty="0"/>
              <a:t>SOUVENT </a:t>
            </a:r>
            <a:r>
              <a:rPr lang="fr-FR" sz="2700" b="1" i="1" u="sng" cap="all" dirty="0"/>
              <a:t>LES OREILLES</a:t>
            </a:r>
            <a:r>
              <a:rPr lang="fr-FR" sz="2700" b="1" cap="all" dirty="0"/>
              <a:t>»</a:t>
            </a:r>
            <a:r>
              <a:rPr lang="fr-FR" b="1" cap="all" dirty="0"/>
              <a:t/>
            </a:r>
            <a:br>
              <a:rPr lang="fr-FR" b="1" cap="all" dirty="0"/>
            </a:br>
            <a:endParaRPr lang="es-ES_tradnl" dirty="0"/>
          </a:p>
        </p:txBody>
      </p:sp>
      <p:sp>
        <p:nvSpPr>
          <p:cNvPr id="3" name="Segnaposto contenuto 2"/>
          <p:cNvSpPr>
            <a:spLocks noGrp="1"/>
          </p:cNvSpPr>
          <p:nvPr>
            <p:ph idx="1"/>
          </p:nvPr>
        </p:nvSpPr>
        <p:spPr>
          <a:xfrm>
            <a:off x="647969" y="2244479"/>
            <a:ext cx="7886700" cy="4351338"/>
          </a:xfrm>
        </p:spPr>
        <p:txBody>
          <a:bodyPr>
            <a:normAutofit/>
          </a:bodyPr>
          <a:lstStyle/>
          <a:p>
            <a:r>
              <a:rPr lang="fr-FR" sz="2400" dirty="0"/>
              <a:t>C’est un des leaders de la fameuse «french </a:t>
            </a:r>
            <a:r>
              <a:rPr lang="fr-FR" sz="2400" dirty="0" err="1"/>
              <a:t>tech</a:t>
            </a:r>
            <a:r>
              <a:rPr lang="fr-FR" sz="2400" dirty="0"/>
              <a:t>». Originaire de Clermont-Ferrand (Puy-de-Dôme), Sébastien </a:t>
            </a:r>
            <a:r>
              <a:rPr lang="fr-FR" sz="2400" dirty="0" err="1"/>
              <a:t>Deguy</a:t>
            </a:r>
            <a:r>
              <a:rPr lang="fr-FR" sz="2400" dirty="0"/>
              <a:t> est le président fondateur d’</a:t>
            </a:r>
            <a:r>
              <a:rPr lang="fr-FR" sz="2400" dirty="0" err="1"/>
              <a:t>Allegorithmic</a:t>
            </a:r>
            <a:r>
              <a:rPr lang="fr-FR" sz="2400" dirty="0"/>
              <a:t>, société qui développe les logiciels graphiques Substance, leaders dans le jeu vidéo 3D et l’animation et utilisés par les plus grands studios créatifs du monde comme </a:t>
            </a:r>
            <a:r>
              <a:rPr lang="fr-FR" sz="2400" dirty="0" err="1"/>
              <a:t>Dreamworks</a:t>
            </a:r>
            <a:r>
              <a:rPr lang="fr-FR" sz="2400" dirty="0"/>
              <a:t>, Sony ou Nintendo.</a:t>
            </a:r>
            <a:endParaRPr lang="es-ES_tradnl" sz="2400" dirty="0"/>
          </a:p>
        </p:txBody>
      </p:sp>
      <p:sp>
        <p:nvSpPr>
          <p:cNvPr id="5" name="CasellaDiTesto 4"/>
          <p:cNvSpPr txBox="1"/>
          <p:nvPr/>
        </p:nvSpPr>
        <p:spPr>
          <a:xfrm>
            <a:off x="647969" y="4790942"/>
            <a:ext cx="3400023" cy="1569660"/>
          </a:xfrm>
          <a:prstGeom prst="rect">
            <a:avLst/>
          </a:prstGeom>
          <a:noFill/>
        </p:spPr>
        <p:txBody>
          <a:bodyPr wrap="square" rtlCol="0">
            <a:spAutoFit/>
          </a:bodyPr>
          <a:lstStyle/>
          <a:p>
            <a:endParaRPr lang="es-ES_tradnl" sz="2400" i="1" dirty="0" smtClean="0"/>
          </a:p>
          <a:p>
            <a:endParaRPr lang="es-ES_tradnl" sz="2400" i="1" dirty="0"/>
          </a:p>
          <a:p>
            <a:r>
              <a:rPr lang="es-ES_tradnl" sz="2400" i="1" dirty="0" err="1" smtClean="0"/>
              <a:t>Libération</a:t>
            </a:r>
            <a:r>
              <a:rPr lang="es-ES_tradnl" sz="2400" i="1" dirty="0" smtClean="0"/>
              <a:t>, </a:t>
            </a:r>
            <a:r>
              <a:rPr lang="it-IT" sz="2400" dirty="0"/>
              <a:t>13 </a:t>
            </a:r>
            <a:r>
              <a:rPr lang="it-IT" sz="2400" dirty="0" err="1"/>
              <a:t>janvier</a:t>
            </a:r>
            <a:r>
              <a:rPr lang="it-IT" sz="2400" dirty="0"/>
              <a:t> 2017</a:t>
            </a:r>
            <a:endParaRPr lang="es-ES_tradnl" sz="2400" dirty="0"/>
          </a:p>
        </p:txBody>
      </p:sp>
    </p:spTree>
    <p:extLst>
      <p:ext uri="{BB962C8B-B14F-4D97-AF65-F5344CB8AC3E}">
        <p14:creationId xmlns:p14="http://schemas.microsoft.com/office/powerpoint/2010/main" val="12664933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TotalTime>
  <Words>1461</Words>
  <Application>Microsoft Macintosh PowerPoint</Application>
  <PresentationFormat>Presentazione su schermo (4:3)</PresentationFormat>
  <Paragraphs>166</Paragraphs>
  <Slides>45</Slides>
  <Notes>1</Notes>
  <HiddenSlides>0</HiddenSlides>
  <MMClips>0</MMClips>
  <ScaleCrop>false</ScaleCrop>
  <HeadingPairs>
    <vt:vector size="4" baseType="variant">
      <vt:variant>
        <vt:lpstr>Tema</vt:lpstr>
      </vt:variant>
      <vt:variant>
        <vt:i4>1</vt:i4>
      </vt:variant>
      <vt:variant>
        <vt:lpstr>Titoli diapositive</vt:lpstr>
      </vt:variant>
      <vt:variant>
        <vt:i4>45</vt:i4>
      </vt:variant>
    </vt:vector>
  </HeadingPairs>
  <TitlesOfParts>
    <vt:vector size="46" baseType="lpstr">
      <vt:lpstr>Tema di Office</vt:lpstr>
      <vt:lpstr>Chanson  choisi par Michele Mura 19 janvier 2017</vt:lpstr>
      <vt:lpstr>paroles</vt:lpstr>
      <vt:lpstr>La langue des jeunes</vt:lpstr>
      <vt:lpstr>La langue des jeunes</vt:lpstr>
      <vt:lpstr>La langue des jeunes</vt:lpstr>
      <vt:lpstr>La langue des jeunes</vt:lpstr>
      <vt:lpstr>Observations de MECCHIA SIMONA  L’économie iranienne bombe le torse </vt:lpstr>
      <vt:lpstr>Découvrons</vt:lpstr>
      <vt:lpstr>SÉBASTIEN DEGUY: «LES CONCERTS ME CASSENT SOUVENT LES OREILLES» </vt:lpstr>
      <vt:lpstr>© 2016 Dictionnaires Le Robert - Le Petit Robert de la langue française   </vt:lpstr>
      <vt:lpstr>Devant Les Républicains, Fillon assure qu’il ne mettra « pas d’eau dans son vin »</vt:lpstr>
      <vt:lpstr>Regard contrastif</vt:lpstr>
      <vt:lpstr>Observons l’expression imagée</vt:lpstr>
      <vt:lpstr>Découvrons</vt:lpstr>
      <vt:lpstr>Observons</vt:lpstr>
      <vt:lpstr>Découvrons</vt:lpstr>
      <vt:lpstr>Observons les couleurs</vt:lpstr>
      <vt:lpstr>Découvrons l’expression imagée</vt:lpstr>
      <vt:lpstr>Observons l’expression imagée cachée (palimpseste)</vt:lpstr>
      <vt:lpstr>Découvrons</vt:lpstr>
      <vt:lpstr>Les gestes</vt:lpstr>
      <vt:lpstr>Geste culturel</vt:lpstr>
      <vt:lpstr>Mots accompagnateurs</vt:lpstr>
      <vt:lpstr>Comment traduire un geste ? Astérix en Hispanie </vt:lpstr>
      <vt:lpstr> Le geste du pouce dans Astérix en Hispanie (p.9) </vt:lpstr>
      <vt:lpstr>Le geste du pouce</vt:lpstr>
      <vt:lpstr>Toc toc = tocco (Boch)</vt:lpstr>
      <vt:lpstr>Quelle barbe !; c’est rasoir ! = barboso, palloso (Boch)</vt:lpstr>
      <vt:lpstr>Mon oeil ! = un corno ! (Boch)</vt:lpstr>
      <vt:lpstr>Un geste italien</vt:lpstr>
      <vt:lpstr>Langue et culture</vt:lpstr>
      <vt:lpstr>Où saisir la culture partagée?</vt:lpstr>
      <vt:lpstr>La lexiculture </vt:lpstr>
      <vt:lpstr>Lexiculture</vt:lpstr>
      <vt:lpstr>La lexiculture</vt:lpstr>
      <vt:lpstr>La lexiculture</vt:lpstr>
      <vt:lpstr>La lexiculture </vt:lpstr>
      <vt:lpstr>Muguet/mimosa</vt:lpstr>
      <vt:lpstr>Lexiculture</vt:lpstr>
      <vt:lpstr>Palimpsestes</vt:lpstr>
      <vt:lpstr>Les expressions imagées</vt:lpstr>
      <vt:lpstr> À la Une de Libération du 29 octobre 1981, l’annonce du décès du chansonnier Georges Brassens. </vt:lpstr>
      <vt:lpstr>Expressions imagées pour dire la mort</vt:lpstr>
      <vt:lpstr>  TV5MONDE les nouvelles expressions. Entretien Bernard Cerquiglini  </vt:lpstr>
      <vt:lpstr>  Suite de l’entretien de Bernard Cerquiglini </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7</cp:revision>
  <dcterms:created xsi:type="dcterms:W3CDTF">2017-01-18T20:40:24Z</dcterms:created>
  <dcterms:modified xsi:type="dcterms:W3CDTF">2017-01-18T20:47:34Z</dcterms:modified>
</cp:coreProperties>
</file>