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88" r:id="rId20"/>
    <p:sldId id="289" r:id="rId21"/>
    <p:sldId id="290" r:id="rId22"/>
    <p:sldId id="291" r:id="rId23"/>
    <p:sldId id="292" r:id="rId24"/>
    <p:sldId id="270" r:id="rId25"/>
    <p:sldId id="271" r:id="rId26"/>
    <p:sldId id="293" r:id="rId27"/>
    <p:sldId id="294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5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39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17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24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2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54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2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46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08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80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6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030E-8DFA-4E00-91F6-C380140DBC8E}" type="datetimeFigureOut">
              <a:rPr lang="it-IT" smtClean="0"/>
              <a:t>02/02/2017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81A1E-921C-4034-BE1A-4551C57AEF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4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sZf70Cqzk&amp;spfreload=5" TargetMode="External"/><Relationship Id="rId2" Type="http://schemas.openxmlformats.org/officeDocument/2006/relationships/hyperlink" Target="https://genius.com/artists/Sexion-dassau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nius.com/Sexion-dassaut-wati-by-night-lyric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enius.com/Sexion-dassaut-wati-by-night-lyrics%23note-45164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 err="1"/>
              <a:t>Observons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les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expressions</a:t>
            </a:r>
            <a:r>
              <a:rPr lang="it-IT" altLang="it-IT" sz="2800" dirty="0"/>
              <a:t> </a:t>
            </a:r>
            <a:r>
              <a:rPr lang="it-IT" altLang="it-IT" sz="2800" dirty="0" err="1" smtClean="0"/>
              <a:t>imagées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2 </a:t>
            </a:r>
            <a:r>
              <a:rPr lang="it-IT" altLang="it-IT" sz="2800" dirty="0" err="1" smtClean="0"/>
              <a:t>février</a:t>
            </a:r>
            <a:r>
              <a:rPr lang="it-IT" altLang="it-IT" sz="2800" dirty="0" smtClean="0"/>
              <a:t> 2017</a:t>
            </a:r>
            <a:endParaRPr lang="it-IT" altLang="it-IT" sz="2800" dirty="0"/>
          </a:p>
        </p:txBody>
      </p:sp>
      <p:sp>
        <p:nvSpPr>
          <p:cNvPr id="142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 dirty="0" err="1"/>
              <a:t>Les</a:t>
            </a:r>
            <a:r>
              <a:rPr lang="it-IT" altLang="it-IT" sz="2400" dirty="0"/>
              <a:t> </a:t>
            </a:r>
            <a:r>
              <a:rPr lang="it-IT" altLang="it-IT" sz="2400" b="1" dirty="0" err="1"/>
              <a:t>petits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prix</a:t>
            </a:r>
            <a:r>
              <a:rPr lang="it-IT" altLang="it-IT" sz="2400" b="1" dirty="0"/>
              <a:t> </a:t>
            </a:r>
            <a:r>
              <a:rPr lang="it-IT" altLang="it-IT" sz="2400" dirty="0" err="1"/>
              <a:t>ont</a:t>
            </a:r>
            <a:r>
              <a:rPr lang="it-IT" altLang="it-IT" sz="2400" dirty="0"/>
              <a:t> le </a:t>
            </a:r>
            <a:r>
              <a:rPr lang="it-IT" altLang="it-IT" sz="2400" dirty="0" err="1"/>
              <a:t>vent</a:t>
            </a:r>
            <a:r>
              <a:rPr lang="it-IT" altLang="it-IT" sz="2400" dirty="0"/>
              <a:t> en </a:t>
            </a:r>
            <a:r>
              <a:rPr lang="it-IT" altLang="it-IT" sz="2400" dirty="0" err="1"/>
              <a:t>poupe</a:t>
            </a:r>
            <a:r>
              <a:rPr lang="it-IT" altLang="it-IT" sz="2400" dirty="0"/>
              <a:t> !</a:t>
            </a:r>
          </a:p>
          <a:p>
            <a:endParaRPr lang="it-IT" altLang="it-IT" sz="2400" dirty="0"/>
          </a:p>
          <a:p>
            <a:r>
              <a:rPr lang="it-IT" altLang="it-IT" sz="2400" dirty="0" err="1"/>
              <a:t>Rafales</a:t>
            </a:r>
            <a:r>
              <a:rPr lang="it-IT" altLang="it-IT" sz="2400" dirty="0"/>
              <a:t> de </a:t>
            </a:r>
            <a:r>
              <a:rPr lang="it-IT" altLang="it-IT" sz="2400" dirty="0" err="1"/>
              <a:t>petits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prix</a:t>
            </a:r>
            <a:r>
              <a:rPr lang="it-IT" altLang="it-IT" sz="2400" dirty="0"/>
              <a:t> ! </a:t>
            </a:r>
            <a:r>
              <a:rPr lang="it-IT" altLang="it-IT" sz="2400" dirty="0" err="1"/>
              <a:t>Profitez</a:t>
            </a:r>
            <a:r>
              <a:rPr lang="it-IT" altLang="it-IT" sz="2400" dirty="0"/>
              <a:t> </a:t>
            </a:r>
            <a:r>
              <a:rPr lang="it-IT" altLang="it-IT" sz="2400" dirty="0" err="1"/>
              <a:t>des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meilleures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offres</a:t>
            </a:r>
            <a:r>
              <a:rPr lang="it-IT" altLang="it-IT" sz="2400" dirty="0"/>
              <a:t> pour partir à la </a:t>
            </a:r>
            <a:r>
              <a:rPr lang="it-IT" altLang="it-IT" sz="2400" dirty="0" err="1"/>
              <a:t>découverte</a:t>
            </a:r>
            <a:r>
              <a:rPr lang="it-IT" altLang="it-IT" sz="2400" dirty="0"/>
              <a:t> de la France : Lille, Strasbourg, Toulouse, Bordeaux et de </a:t>
            </a:r>
            <a:r>
              <a:rPr lang="it-IT" altLang="it-IT" sz="2400" dirty="0" err="1"/>
              <a:t>nombreuses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autres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destinations</a:t>
            </a:r>
            <a:r>
              <a:rPr lang="it-IT" altLang="it-IT" sz="2400" dirty="0"/>
              <a:t> à </a:t>
            </a:r>
            <a:r>
              <a:rPr lang="it-IT" altLang="it-IT" sz="2400" dirty="0" err="1"/>
              <a:t>prix</a:t>
            </a:r>
            <a:r>
              <a:rPr lang="it-IT" altLang="it-IT" sz="2400" dirty="0"/>
              <a:t> mini ! </a:t>
            </a:r>
          </a:p>
          <a:p>
            <a:r>
              <a:rPr lang="it-IT" altLang="it-IT" sz="2400" dirty="0"/>
              <a:t>"Voyages-sncf.com" &lt;</a:t>
            </a:r>
            <a:r>
              <a:rPr lang="it-IT" altLang="it-IT" sz="2400" b="1" dirty="0"/>
              <a:t>bonsplans</a:t>
            </a:r>
            <a:r>
              <a:rPr lang="it-IT" altLang="it-IT" sz="2400" dirty="0"/>
              <a:t>@newsletter.voyages-sncf.com&gt;</a:t>
            </a:r>
          </a:p>
        </p:txBody>
      </p:sp>
    </p:spTree>
    <p:extLst>
      <p:ext uri="{BB962C8B-B14F-4D97-AF65-F5344CB8AC3E}">
        <p14:creationId xmlns:p14="http://schemas.microsoft.com/office/powerpoint/2010/main" val="16919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Palimpsestes</a:t>
            </a:r>
          </a:p>
        </p:txBody>
      </p:sp>
      <p:sp>
        <p:nvSpPr>
          <p:cNvPr id="16384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altLang="it-IT" sz="2400"/>
              <a:t>Le palimpseste qui est, au sens premier, « un parchemin manuscrit dont on a effacé la première écriture pour pouvoir écrire un nouveau texte » (PR 2015) voile des éléments de culture mobilisés par le sous-énoncé, facilement saisissables par celle ou celui qui appartient à cette langue-culture, mais difficilement repérables par celle ou celui qui l’apprend. Et pourtant il participe activement à la coloration des événements de la société rapportés par la presse, dans les titres notamment. Par ex.,</a:t>
            </a:r>
            <a:r>
              <a:rPr lang="fr-FR" altLang="it-IT" sz="2400" i="1"/>
              <a:t> </a:t>
            </a:r>
            <a:r>
              <a:rPr lang="fr-FR" altLang="it-IT" sz="2400"/>
              <a:t>au moment de l’interdiction de fumer dans les lieux publics </a:t>
            </a:r>
            <a:r>
              <a:rPr lang="fr-FR" altLang="it-IT" sz="2400" i="1"/>
              <a:t>Libération </a:t>
            </a:r>
            <a:r>
              <a:rPr lang="fr-FR" altLang="it-IT" sz="2400"/>
              <a:t>proposait un</a:t>
            </a:r>
            <a:r>
              <a:rPr lang="fr-FR" altLang="it-IT" sz="2400" i="1"/>
              <a:t> </a:t>
            </a:r>
            <a:r>
              <a:rPr lang="fr-FR" altLang="it-IT" sz="2400"/>
              <a:t>article intitulé « la fin du mégot-boulot-dodo », défigement de l’expression bien partagée  « Métro, boulot, dodo ».</a:t>
            </a:r>
          </a:p>
          <a:p>
            <a:pPr algn="just"/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86719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Observons le palimpseste</a:t>
            </a:r>
          </a:p>
        </p:txBody>
      </p:sp>
      <p:pic>
        <p:nvPicPr>
          <p:cNvPr id="164866" name="Segnaposto contenuto 3" descr="tumblr-okdvv8iewd1vijyi8o1-128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844" r="-538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90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65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palimpseste d’une citation littéraire</a:t>
            </a:r>
          </a:p>
          <a:p>
            <a:endParaRPr lang="it-IT" altLang="it-IT" sz="2400"/>
          </a:p>
          <a:p>
            <a:pPr algn="just"/>
            <a:r>
              <a:rPr lang="it-IT" altLang="it-IT" sz="2400"/>
              <a:t>“</a:t>
            </a:r>
            <a:r>
              <a:rPr lang="it-IT" altLang="ja-JP" sz="2400"/>
              <a:t>Couvrez ce sein, que je ne saurais voir. Par de pareils objets les âmes sont blessées, Et cela fait venir de coupables pensées." Le Tartuffe, III, 2 (v. 860-862) </a:t>
            </a:r>
          </a:p>
          <a:p>
            <a:endParaRPr lang="it-IT" altLang="it-IT" sz="2400"/>
          </a:p>
          <a:p>
            <a:pPr algn="just"/>
            <a:r>
              <a:rPr lang="it-IT" altLang="it-IT" sz="2400"/>
              <a:t>Le Tartuffe ou l’</a:t>
            </a:r>
            <a:r>
              <a:rPr lang="it-IT" altLang="ja-JP" sz="2400"/>
              <a:t>Imposteur est une comédie de Molière en cinq actes et en vers représentée pour la première fois par la Troupe du Roy le 5 février 1669 sur la scène du Palais-Royal.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12395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Observons le palimpseste</a:t>
            </a:r>
          </a:p>
        </p:txBody>
      </p:sp>
      <p:sp>
        <p:nvSpPr>
          <p:cNvPr id="16691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 b="1"/>
              <a:t>Aux actes Citoyens </a:t>
            </a:r>
          </a:p>
          <a:p>
            <a:pPr algn="just"/>
            <a:r>
              <a:rPr lang="it-IT" altLang="it-IT" sz="2400"/>
              <a:t>Découvrez le nouveau numéro de notre magazine consacré à la citoyenneté : c’est quoi être citoyen ? Citoyenneté et nationalité, jeunes et citoyenneté, service civique, voter, agir en citoyen…</a:t>
            </a:r>
          </a:p>
          <a:p>
            <a:pPr algn="just"/>
            <a:endParaRPr lang="it-IT" altLang="it-IT" sz="2400" b="1"/>
          </a:p>
          <a:p>
            <a:pPr algn="just"/>
            <a:r>
              <a:rPr lang="it-IT" altLang="it-IT" sz="2400"/>
              <a:t>Lettre d'information de </a:t>
            </a:r>
            <a:r>
              <a:rPr lang="it-IT" altLang="it-IT" sz="2400" i="1"/>
              <a:t>Français du monde-adfe </a:t>
            </a:r>
            <a:r>
              <a:rPr lang="it-IT" altLang="it-IT" sz="2400"/>
              <a:t>n°120 - janvier 2017</a:t>
            </a:r>
            <a:endParaRPr lang="it-IT" altLang="it-IT" sz="2400" b="1"/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830744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67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Palimpseste paronymique Actes/armes</a:t>
            </a:r>
          </a:p>
          <a:p>
            <a:endParaRPr lang="it-IT" altLang="it-IT" sz="2400" i="1"/>
          </a:p>
          <a:p>
            <a:r>
              <a:rPr lang="it-IT" altLang="it-IT" sz="2400" i="1"/>
              <a:t>Aux armes</a:t>
            </a:r>
            <a:r>
              <a:rPr lang="it-IT" altLang="it-IT" sz="2400"/>
              <a:t>, </a:t>
            </a:r>
            <a:r>
              <a:rPr lang="it-IT" altLang="it-IT" sz="2400" i="1"/>
              <a:t>citoyens</a:t>
            </a:r>
            <a:r>
              <a:rPr lang="it-IT" altLang="it-IT" sz="2400"/>
              <a:t>, Formez vos bataillons, Marchons, marchons ! Qu'un sang impur. Abreuve nos sillons ! II. Que veut cette horde d'esclaves. La Marseillaise</a:t>
            </a:r>
          </a:p>
        </p:txBody>
      </p:sp>
    </p:spTree>
    <p:extLst>
      <p:ext uri="{BB962C8B-B14F-4D97-AF65-F5344CB8AC3E}">
        <p14:creationId xmlns:p14="http://schemas.microsoft.com/office/powerpoint/2010/main" val="3088883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65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palimpseste d’une citation littéraire</a:t>
            </a:r>
          </a:p>
          <a:p>
            <a:endParaRPr lang="it-IT" altLang="it-IT" sz="2400"/>
          </a:p>
          <a:p>
            <a:pPr algn="just"/>
            <a:r>
              <a:rPr lang="it-IT" altLang="it-IT" sz="2400"/>
              <a:t>“</a:t>
            </a:r>
            <a:r>
              <a:rPr lang="it-IT" altLang="ja-JP" sz="2400"/>
              <a:t>Couvrez ce sein, que je ne saurais voir. Par de pareils objets les âmes sont blessées, Et cela fait venir de coupables pensées." Le Tartuffe, III, 2 (v. 860-862) </a:t>
            </a:r>
          </a:p>
          <a:p>
            <a:endParaRPr lang="it-IT" altLang="it-IT" sz="2400"/>
          </a:p>
          <a:p>
            <a:pPr algn="just"/>
            <a:r>
              <a:rPr lang="it-IT" altLang="it-IT" sz="2400"/>
              <a:t>Le Tartuffe ou l’</a:t>
            </a:r>
            <a:r>
              <a:rPr lang="it-IT" altLang="ja-JP" sz="2400"/>
              <a:t>Imposteur est une comédie de Molière en cinq actes et en vers représentée pour la première fois par la Troupe du Roy le 5 février 1669 sur la scène du Palais-Royal.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359710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Observons le palimpseste</a:t>
            </a:r>
          </a:p>
        </p:txBody>
      </p:sp>
      <p:sp>
        <p:nvSpPr>
          <p:cNvPr id="16691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 b="1"/>
              <a:t>Aux actes Citoyens </a:t>
            </a:r>
          </a:p>
          <a:p>
            <a:pPr algn="just"/>
            <a:r>
              <a:rPr lang="it-IT" altLang="it-IT" sz="2400"/>
              <a:t>Découvrez le nouveau numéro de notre magazine consacré à la citoyenneté : c’est quoi être citoyen ? Citoyenneté et nationalité, jeunes et citoyenneté, service civique, voter, agir en citoyen…</a:t>
            </a:r>
          </a:p>
          <a:p>
            <a:pPr algn="just"/>
            <a:endParaRPr lang="it-IT" altLang="it-IT" sz="2400" b="1"/>
          </a:p>
          <a:p>
            <a:pPr algn="just"/>
            <a:r>
              <a:rPr lang="it-IT" altLang="it-IT" sz="2400"/>
              <a:t>Lettre d'information de </a:t>
            </a:r>
            <a:r>
              <a:rPr lang="it-IT" altLang="it-IT" sz="2400" i="1"/>
              <a:t>Français du monde-adfe </a:t>
            </a:r>
            <a:r>
              <a:rPr lang="it-IT" altLang="it-IT" sz="2400"/>
              <a:t>n°120 - janvier 2017</a:t>
            </a:r>
            <a:endParaRPr lang="it-IT" altLang="it-IT" sz="2400" b="1"/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237304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67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Palimpseste paronymique Actes/armes</a:t>
            </a:r>
          </a:p>
          <a:p>
            <a:endParaRPr lang="it-IT" altLang="it-IT" sz="2400" i="1"/>
          </a:p>
          <a:p>
            <a:r>
              <a:rPr lang="it-IT" altLang="it-IT" sz="2400" i="1"/>
              <a:t>Aux armes</a:t>
            </a:r>
            <a:r>
              <a:rPr lang="it-IT" altLang="it-IT" sz="2400"/>
              <a:t>, </a:t>
            </a:r>
            <a:r>
              <a:rPr lang="it-IT" altLang="it-IT" sz="2400" i="1"/>
              <a:t>citoyens</a:t>
            </a:r>
            <a:r>
              <a:rPr lang="it-IT" altLang="it-IT" sz="2400"/>
              <a:t>, Formez vos bataillons, Marchons, marchons ! Qu'un sang impur. Abreuve nos sillons ! II. Que veut cette horde d'esclaves. La Marseillaise</a:t>
            </a:r>
          </a:p>
        </p:txBody>
      </p:sp>
    </p:spTree>
    <p:extLst>
      <p:ext uri="{BB962C8B-B14F-4D97-AF65-F5344CB8AC3E}">
        <p14:creationId xmlns:p14="http://schemas.microsoft.com/office/powerpoint/2010/main" val="305807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Chanson  choisi par Michele Mura</a:t>
            </a:r>
            <a:br>
              <a:rPr lang="it-IT" altLang="it-IT" sz="2800"/>
            </a:br>
            <a:endParaRPr lang="it-IT" altLang="it-IT" sz="2800"/>
          </a:p>
        </p:txBody>
      </p:sp>
      <p:sp>
        <p:nvSpPr>
          <p:cNvPr id="1689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sz="2400" dirty="0"/>
          </a:p>
          <a:p>
            <a:r>
              <a:rPr lang="it-IT" altLang="it-IT" sz="2400" b="1" dirty="0" err="1"/>
              <a:t>Wati</a:t>
            </a:r>
            <a:r>
              <a:rPr lang="it-IT" altLang="it-IT" sz="2400" b="1" dirty="0"/>
              <a:t> by night</a:t>
            </a:r>
          </a:p>
          <a:p>
            <a:r>
              <a:rPr lang="it-IT" altLang="it-IT" sz="2400" b="1" dirty="0" err="1">
                <a:hlinkClick r:id="rId2"/>
              </a:rPr>
              <a:t>Sexion</a:t>
            </a:r>
            <a:r>
              <a:rPr lang="it-IT" altLang="it-IT" sz="2400" b="1" dirty="0">
                <a:hlinkClick r:id="rId2"/>
              </a:rPr>
              <a:t> d'</a:t>
            </a:r>
            <a:r>
              <a:rPr lang="it-IT" altLang="it-IT" sz="2400" b="1" dirty="0" err="1">
                <a:hlinkClick r:id="rId2"/>
              </a:rPr>
              <a:t>Assaut</a:t>
            </a:r>
            <a:endParaRPr lang="it-IT" altLang="it-IT" sz="2400" b="1" dirty="0"/>
          </a:p>
          <a:p>
            <a:pPr>
              <a:buFontTx/>
              <a:buNone/>
            </a:pPr>
            <a:endParaRPr lang="it-IT" altLang="it-IT" sz="2400" dirty="0"/>
          </a:p>
          <a:p>
            <a:r>
              <a:rPr lang="it-IT" altLang="it-IT" sz="2400" dirty="0" err="1"/>
              <a:t>Lien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vers</a:t>
            </a:r>
            <a:r>
              <a:rPr lang="it-IT" altLang="it-IT" sz="2400" dirty="0"/>
              <a:t> la </a:t>
            </a:r>
            <a:r>
              <a:rPr lang="it-IT" altLang="it-IT" sz="2400" dirty="0" err="1"/>
              <a:t>vidéo</a:t>
            </a:r>
            <a:r>
              <a:rPr lang="it-IT" altLang="it-IT" sz="2400" dirty="0"/>
              <a:t>: </a:t>
            </a:r>
            <a:r>
              <a:rPr lang="it-IT" altLang="it-IT" sz="2400" dirty="0">
                <a:hlinkClick r:id="rId3"/>
              </a:rPr>
              <a:t>https://www.youtube.com/watch?v=YvsZf70Cqzk&amp;spfreload=5</a:t>
            </a:r>
            <a:endParaRPr lang="it-IT" altLang="it-IT" sz="2400" dirty="0"/>
          </a:p>
          <a:p>
            <a:r>
              <a:rPr lang="it-IT" altLang="it-IT" sz="2400" dirty="0" err="1"/>
              <a:t>Lien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vers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les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paroles</a:t>
            </a:r>
            <a:r>
              <a:rPr lang="it-IT" altLang="it-IT" sz="2400" dirty="0"/>
              <a:t>: </a:t>
            </a:r>
            <a:r>
              <a:rPr lang="it-IT" altLang="it-IT" sz="2400" dirty="0">
                <a:hlinkClick r:id="rId4"/>
              </a:rPr>
              <a:t>https://genius.com/Sexion-dassaut-wati-by-night-lyrics</a:t>
            </a:r>
            <a:endParaRPr lang="it-IT" altLang="it-IT" sz="2400" dirty="0"/>
          </a:p>
          <a:p>
            <a:pPr>
              <a:buFontTx/>
              <a:buNone/>
            </a:pPr>
            <a:r>
              <a:rPr lang="it-IT" altLang="it-IT" sz="2400" dirty="0"/>
              <a:t/>
            </a:r>
            <a:br>
              <a:rPr lang="it-IT" altLang="it-IT" sz="2400" dirty="0"/>
            </a:br>
            <a:endParaRPr lang="it-IT" altLang="it-IT" sz="2400" dirty="0"/>
          </a:p>
          <a:p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05258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 err="1" smtClean="0"/>
              <a:t>Paroles</a:t>
            </a:r>
            <a:r>
              <a:rPr lang="it-IT" altLang="it-IT" sz="2800" dirty="0" smtClean="0"/>
              <a:t> de </a:t>
            </a:r>
            <a:r>
              <a:rPr lang="it-IT" altLang="it-IT" sz="2800" b="1" dirty="0" err="1"/>
              <a:t>Wati</a:t>
            </a:r>
            <a:r>
              <a:rPr lang="it-IT" altLang="it-IT" sz="2800" b="1" dirty="0"/>
              <a:t> by night</a:t>
            </a:r>
            <a:br>
              <a:rPr lang="it-IT" altLang="it-IT" sz="2800" b="1" dirty="0"/>
            </a:br>
            <a:endParaRPr lang="it-IT" altLang="it-IT" sz="2800" dirty="0"/>
          </a:p>
        </p:txBody>
      </p:sp>
      <p:sp>
        <p:nvSpPr>
          <p:cNvPr id="57347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sz="2400"/>
              <a:t>[Refrain : Black M &amp; </a:t>
            </a:r>
            <a:r>
              <a:rPr lang="it-IT" altLang="it-IT" sz="2400" i="1"/>
              <a:t>Maître Gims</a:t>
            </a:r>
            <a:r>
              <a:rPr lang="it-IT" altLang="it-IT" sz="2400"/>
              <a:t>]</a:t>
            </a:r>
            <a:br>
              <a:rPr lang="it-IT" altLang="it-IT" sz="2400"/>
            </a:br>
            <a:r>
              <a:rPr lang="it-IT" altLang="it-IT" sz="2400"/>
              <a:t>Le soir s’</a:t>
            </a:r>
            <a:r>
              <a:rPr lang="it-IT" altLang="ja-JP" sz="2400"/>
              <a:t>approche ca se tape des barres</a:t>
            </a:r>
            <a:br>
              <a:rPr lang="it-IT" altLang="ja-JP" sz="2400"/>
            </a:br>
            <a:r>
              <a:rPr lang="it-IT" altLang="ja-JP" sz="2400">
                <a:hlinkClick r:id="rId2"/>
              </a:rPr>
              <a:t>Ça fume des sbars comme si c</a:t>
            </a:r>
            <a:r>
              <a:rPr lang="it-IT" altLang="it-IT" sz="2400">
                <a:hlinkClick r:id="rId2"/>
              </a:rPr>
              <a:t>’</a:t>
            </a:r>
            <a:r>
              <a:rPr lang="it-IT" altLang="ja-JP" sz="2400">
                <a:hlinkClick r:id="rId2"/>
              </a:rPr>
              <a:t>était légal</a:t>
            </a:r>
            <a:r>
              <a:rPr lang="it-IT" altLang="ja-JP" sz="2400"/>
              <a:t/>
            </a:r>
            <a:br>
              <a:rPr lang="it-IT" altLang="ja-JP" sz="2400"/>
            </a:br>
            <a:r>
              <a:rPr lang="it-IT" altLang="ja-JP" sz="2400"/>
              <a:t>Les gars veulent serrer des meufs</a:t>
            </a:r>
            <a:br>
              <a:rPr lang="it-IT" altLang="ja-JP" sz="2400"/>
            </a:br>
            <a:r>
              <a:rPr lang="it-IT" altLang="ja-JP" sz="2400"/>
              <a:t>Les meufs serrer des gars</a:t>
            </a:r>
            <a:br>
              <a:rPr lang="it-IT" altLang="ja-JP" sz="2400"/>
            </a:br>
            <a:r>
              <a:rPr lang="it-IT" altLang="ja-JP" sz="2400"/>
              <a:t>Et ça toute la night</a:t>
            </a:r>
            <a:br>
              <a:rPr lang="it-IT" altLang="ja-JP" sz="2400"/>
            </a:br>
            <a:r>
              <a:rPr lang="it-IT" altLang="ja-JP" sz="2400" i="1"/>
              <a:t>Les soirées de samedi soir</a:t>
            </a:r>
            <a:br>
              <a:rPr lang="it-IT" altLang="ja-JP" sz="2400" i="1"/>
            </a:br>
            <a:r>
              <a:rPr lang="it-IT" altLang="ja-JP" sz="2400" i="1"/>
              <a:t>Quelquefois ça me déçoit</a:t>
            </a:r>
            <a:br>
              <a:rPr lang="it-IT" altLang="ja-JP" sz="2400" i="1"/>
            </a:br>
            <a:r>
              <a:rPr lang="it-IT" altLang="ja-JP" sz="2400" i="1"/>
              <a:t>Pour quelques billets de cent</a:t>
            </a:r>
            <a:br>
              <a:rPr lang="it-IT" altLang="ja-JP" sz="2400" i="1"/>
            </a:br>
            <a:r>
              <a:rPr lang="it-IT" altLang="ja-JP" sz="2400" i="1"/>
              <a:t>Ça part en giclée de sang</a:t>
            </a:r>
            <a:br>
              <a:rPr lang="it-IT" altLang="ja-JP" sz="2400" i="1"/>
            </a:br>
            <a:r>
              <a:rPr lang="it-IT" altLang="ja-JP" sz="2400" i="1"/>
              <a:t>Hey Ho</a:t>
            </a:r>
            <a:br>
              <a:rPr lang="it-IT" altLang="ja-JP" sz="2400" i="1"/>
            </a:br>
            <a:r>
              <a:rPr lang="it-IT" altLang="ja-JP" sz="2400" i="1"/>
              <a:t>Hey Ho</a:t>
            </a:r>
            <a:br>
              <a:rPr lang="it-IT" altLang="ja-JP" sz="2400" i="1"/>
            </a:br>
            <a:r>
              <a:rPr lang="it-IT" altLang="ja-JP" sz="2400" i="1"/>
              <a:t>Hey Ho</a:t>
            </a:r>
            <a:br>
              <a:rPr lang="it-IT" altLang="ja-JP" sz="2400" i="1"/>
            </a:br>
            <a:r>
              <a:rPr lang="it-IT" altLang="ja-JP" sz="2400" i="1"/>
              <a:t>Hey Ho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3600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it-IT" sz="2400"/>
              <a:t>Avoir le vent en poupe ; fig. être poussé vers le succès, favorisé par les circonstances. « L'assurance d'un homme qui a le vent en poupe » (Martin du Gard).</a:t>
            </a:r>
          </a:p>
          <a:p>
            <a:r>
              <a:rPr lang="it-IT" altLang="it-IT" sz="2400"/>
              <a:t>© 2016 Dictionnaires Le Robert - Le Petit Robert de la langue française</a:t>
            </a:r>
          </a:p>
          <a:p>
            <a:pPr algn="just"/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33425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 err="1"/>
              <a:t>Paroles</a:t>
            </a:r>
            <a:r>
              <a:rPr lang="it-IT" altLang="it-IT" sz="2800" dirty="0"/>
              <a:t> de </a:t>
            </a:r>
            <a:r>
              <a:rPr lang="it-IT" altLang="it-IT" sz="2800" b="1" dirty="0" err="1"/>
              <a:t>Wati</a:t>
            </a:r>
            <a:r>
              <a:rPr lang="it-IT" altLang="it-IT" sz="2800" b="1" dirty="0"/>
              <a:t> by night</a:t>
            </a:r>
            <a:endParaRPr lang="it-IT" altLang="it-IT" sz="2800" dirty="0"/>
          </a:p>
        </p:txBody>
      </p:sp>
      <p:sp>
        <p:nvSpPr>
          <p:cNvPr id="58371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sz="2000"/>
              <a:t>Au parking de la boite, toutes sortes de plaques</a:t>
            </a:r>
            <a:br>
              <a:rPr lang="it-IT" altLang="it-IT" sz="2000"/>
            </a:br>
            <a:r>
              <a:rPr lang="it-IT" altLang="it-IT" sz="2000"/>
              <a:t>9.1 9.2 9.3 9.4 tout Paris est al</a:t>
            </a:r>
            <a:br>
              <a:rPr lang="it-IT" altLang="it-IT" sz="2000"/>
            </a:br>
            <a:r>
              <a:rPr lang="it-IT" altLang="it-IT" sz="2000"/>
              <a:t>Kofton sous Hasch</a:t>
            </a:r>
            <a:br>
              <a:rPr lang="it-IT" altLang="it-IT" sz="2000"/>
            </a:br>
            <a:r>
              <a:rPr lang="it-IT" altLang="it-IT" sz="2000"/>
              <a:t>Sauvageons sous flash, et au platine ya HCue</a:t>
            </a:r>
            <a:br>
              <a:rPr lang="it-IT" altLang="it-IT" sz="2000"/>
            </a:br>
            <a:r>
              <a:rPr lang="it-IT" altLang="it-IT" sz="2000"/>
              <a:t>Hey mais y'a même les gens du 7.7</a:t>
            </a:r>
            <a:br>
              <a:rPr lang="it-IT" altLang="it-IT" sz="2000"/>
            </a:br>
            <a:r>
              <a:rPr lang="it-IT" altLang="it-IT" sz="2000"/>
              <a:t>Wati bronx wesh Hamed quand tu veux on remet ça</a:t>
            </a:r>
            <a:br>
              <a:rPr lang="it-IT" altLang="it-IT" sz="2000"/>
            </a:br>
            <a:r>
              <a:rPr lang="it-IT" altLang="it-IT" sz="2000"/>
              <a:t>Des go se tapent, un tissage vole</a:t>
            </a:r>
            <a:br>
              <a:rPr lang="it-IT" altLang="it-IT" sz="2000"/>
            </a:br>
            <a:r>
              <a:rPr lang="it-IT" altLang="it-IT" sz="2000"/>
              <a:t>Pendant que mon gars Jeryzoos se met bien sous alcool</a:t>
            </a:r>
            <a:br>
              <a:rPr lang="it-IT" altLang="it-IT" sz="2000"/>
            </a:br>
            <a:r>
              <a:rPr lang="it-IT" altLang="it-IT" sz="2000"/>
              <a:t>Moi je danse le Mia dès que ca sonne un peu funky</a:t>
            </a:r>
            <a:br>
              <a:rPr lang="it-IT" altLang="it-IT" sz="2000"/>
            </a:br>
            <a:r>
              <a:rPr lang="it-IT" altLang="it-IT" sz="2000"/>
              <a:t>Si elle me demande si j’ai le mi-per je lui réponds cash fuck you</a:t>
            </a:r>
            <a:br>
              <a:rPr lang="it-IT" altLang="it-IT" sz="2000"/>
            </a:br>
            <a:r>
              <a:rPr lang="it-IT" altLang="it-IT" sz="2000"/>
              <a:t>Et c’est souvent sur un bête de son</a:t>
            </a:r>
            <a:br>
              <a:rPr lang="it-IT" altLang="it-IT" sz="2000"/>
            </a:br>
            <a:r>
              <a:rPr lang="it-IT" altLang="it-IT" sz="2000"/>
              <a:t>Que souvent dans la te-boi y a une grosse flaque de sang</a:t>
            </a:r>
            <a:br>
              <a:rPr lang="it-IT" altLang="it-IT" sz="2000"/>
            </a:br>
            <a:r>
              <a:rPr lang="it-IT" altLang="it-IT" sz="2000"/>
              <a:t>J’ai vu une tate-pa partir au ralenti</a:t>
            </a:r>
            <a:br>
              <a:rPr lang="it-IT" altLang="it-IT" sz="2000"/>
            </a:br>
            <a:r>
              <a:rPr lang="it-IT" altLang="it-IT" sz="2000"/>
              <a:t>Ça s’</a:t>
            </a:r>
            <a:r>
              <a:rPr lang="it-IT" altLang="ja-JP" sz="2000"/>
              <a:t>insulte ca se bouscule ça zappe la galanterie</a:t>
            </a:r>
            <a:br>
              <a:rPr lang="it-IT" altLang="ja-JP" sz="2000"/>
            </a:br>
            <a:r>
              <a:rPr lang="it-IT" altLang="ja-JP" sz="2000"/>
              <a:t>Et mon gars sur s'en tape lui est dans ses bails</a:t>
            </a:r>
            <a:br>
              <a:rPr lang="it-IT" altLang="ja-JP" sz="2000"/>
            </a:br>
            <a:r>
              <a:rPr lang="it-IT" altLang="ja-JP" sz="2000"/>
              <a:t>Attends , non je crois que Dry est die</a:t>
            </a:r>
            <a:endParaRPr lang="it-IT" altLang="it-IT" sz="2000"/>
          </a:p>
        </p:txBody>
      </p:sp>
    </p:spTree>
    <p:extLst>
      <p:ext uri="{BB962C8B-B14F-4D97-AF65-F5344CB8AC3E}">
        <p14:creationId xmlns:p14="http://schemas.microsoft.com/office/powerpoint/2010/main" val="34431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 err="1"/>
              <a:t>Paroles</a:t>
            </a:r>
            <a:r>
              <a:rPr lang="it-IT" altLang="it-IT" sz="2800" dirty="0"/>
              <a:t> de </a:t>
            </a:r>
            <a:r>
              <a:rPr lang="it-IT" altLang="it-IT" sz="2800" b="1" dirty="0" err="1"/>
              <a:t>Wati</a:t>
            </a:r>
            <a:r>
              <a:rPr lang="it-IT" altLang="it-IT" sz="2800" b="1" dirty="0"/>
              <a:t> by night</a:t>
            </a:r>
            <a:endParaRPr lang="it-IT" altLang="it-IT" sz="2800" dirty="0"/>
          </a:p>
        </p:txBody>
      </p:sp>
      <p:sp>
        <p:nvSpPr>
          <p:cNvPr id="5939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000"/>
              <a:t>Souvent les samedi soir c’est coup de tête et gauche</a:t>
            </a:r>
            <a:br>
              <a:rPr lang="it-IT" altLang="it-IT" sz="2000"/>
            </a:br>
            <a:r>
              <a:rPr lang="it-IT" altLang="it-IT" sz="2000"/>
              <a:t>Que ce soit le tieks ou la tec' c'est lass'dégue, c'est moche</a:t>
            </a:r>
            <a:br>
              <a:rPr lang="it-IT" altLang="it-IT" sz="2000"/>
            </a:br>
            <a:r>
              <a:rPr lang="it-IT" altLang="it-IT" sz="2000"/>
              <a:t>Tous ces gars prennent de l'age mais restent des mioches</a:t>
            </a:r>
            <a:br>
              <a:rPr lang="it-IT" altLang="it-IT" sz="2000"/>
            </a:br>
            <a:r>
              <a:rPr lang="it-IT" altLang="it-IT" sz="2000"/>
              <a:t>Putain, tu vois pourquoi je préfère le cinoche</a:t>
            </a:r>
            <a:br>
              <a:rPr lang="it-IT" altLang="it-IT" sz="2000"/>
            </a:br>
            <a:r>
              <a:rPr lang="it-IT" altLang="it-IT" sz="2000"/>
              <a:t>Souvent les samedi soir c’est coup de tête et gauche</a:t>
            </a:r>
            <a:br>
              <a:rPr lang="it-IT" altLang="it-IT" sz="2000"/>
            </a:br>
            <a:r>
              <a:rPr lang="it-IT" altLang="it-IT" sz="2000"/>
              <a:t>Que ce soit le tieks ou la tec' c'est lass'dégue, c'est moche</a:t>
            </a:r>
            <a:br>
              <a:rPr lang="it-IT" altLang="it-IT" sz="2000"/>
            </a:br>
            <a:r>
              <a:rPr lang="it-IT" altLang="it-IT" sz="2000"/>
              <a:t>Tous ces gars prennent de l'age mais restent des mioches</a:t>
            </a:r>
            <a:br>
              <a:rPr lang="it-IT" altLang="it-IT" sz="2000"/>
            </a:br>
            <a:r>
              <a:rPr lang="it-IT" altLang="it-IT" sz="2000"/>
              <a:t>Putain, tu vois pourquoi je préfère le cinoche</a:t>
            </a:r>
            <a:br>
              <a:rPr lang="it-IT" altLang="it-IT" sz="2000"/>
            </a:br>
            <a:r>
              <a:rPr lang="it-IT" altLang="it-IT" sz="2000"/>
              <a:t/>
            </a:r>
            <a:br>
              <a:rPr lang="it-IT" altLang="it-IT" sz="2000"/>
            </a:br>
            <a:endParaRPr lang="it-IT" altLang="it-IT" sz="2000"/>
          </a:p>
        </p:txBody>
      </p:sp>
    </p:spTree>
    <p:extLst>
      <p:ext uri="{BB962C8B-B14F-4D97-AF65-F5344CB8AC3E}">
        <p14:creationId xmlns:p14="http://schemas.microsoft.com/office/powerpoint/2010/main" val="34714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 err="1"/>
              <a:t>Paroles</a:t>
            </a:r>
            <a:r>
              <a:rPr lang="it-IT" altLang="it-IT" sz="2800" dirty="0"/>
              <a:t> de </a:t>
            </a:r>
            <a:r>
              <a:rPr lang="it-IT" altLang="it-IT" sz="2800" b="1" dirty="0" err="1"/>
              <a:t>Wati</a:t>
            </a:r>
            <a:r>
              <a:rPr lang="it-IT" altLang="it-IT" sz="2800" b="1" dirty="0"/>
              <a:t> by night</a:t>
            </a:r>
            <a:endParaRPr lang="it-IT" altLang="it-IT" sz="2800" dirty="0"/>
          </a:p>
        </p:txBody>
      </p:sp>
      <p:sp>
        <p:nvSpPr>
          <p:cNvPr id="60419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sz="2400"/>
              <a:t>[Couplet 5 : Maître Gims]</a:t>
            </a:r>
            <a:br>
              <a:rPr lang="it-IT" altLang="it-IT" sz="2400"/>
            </a:br>
            <a:r>
              <a:rPr lang="it-IT" altLang="it-IT" sz="2400"/>
              <a:t>Hello sista, je te demande pas ton numéro</a:t>
            </a:r>
            <a:br>
              <a:rPr lang="it-IT" altLang="it-IT" sz="2400"/>
            </a:br>
            <a:r>
              <a:rPr lang="it-IT" altLang="it-IT" sz="2400"/>
              <a:t>On t’</a:t>
            </a:r>
            <a:r>
              <a:rPr lang="it-IT" altLang="ja-JP" sz="2400"/>
              <a:t>as déjà dit que t'étais une beauté numérique</a:t>
            </a:r>
            <a:br>
              <a:rPr lang="it-IT" altLang="ja-JP" sz="2400"/>
            </a:br>
            <a:r>
              <a:rPr lang="it-IT" altLang="ja-JP" sz="2400"/>
              <a:t>Tu comprends le lingala ? M'boté ma chérie</a:t>
            </a:r>
            <a:br>
              <a:rPr lang="it-IT" altLang="ja-JP" sz="2400"/>
            </a:br>
            <a:r>
              <a:rPr lang="it-IT" altLang="ja-JP" sz="2400"/>
              <a:t>Je fais du real hip hop comme les mecs en Amérique</a:t>
            </a:r>
            <a:br>
              <a:rPr lang="it-IT" altLang="ja-JP" sz="2400"/>
            </a:br>
            <a:r>
              <a:rPr lang="it-IT" altLang="ja-JP" sz="2400"/>
              <a:t>Je suis dans la boite, j'aperçois mon gars Wisla</a:t>
            </a:r>
            <a:br>
              <a:rPr lang="it-IT" altLang="ja-JP" sz="2400"/>
            </a:br>
            <a:r>
              <a:rPr lang="it-IT" altLang="ja-JP" sz="2400"/>
              <a:t>Casquette Wati-B veste moncler putain ça se pé-sa</a:t>
            </a:r>
            <a:br>
              <a:rPr lang="it-IT" altLang="ja-JP" sz="2400"/>
            </a:br>
            <a:r>
              <a:rPr lang="it-IT" altLang="ja-JP" sz="2400"/>
              <a:t>Il y a Yaya du Havre à coté y'a mon gars Lefa</a:t>
            </a:r>
            <a:br>
              <a:rPr lang="it-IT" altLang="ja-JP" sz="2400"/>
            </a:br>
            <a:r>
              <a:rPr lang="it-IT" altLang="ja-JP" sz="2400"/>
              <a:t>Et on se rend compte qu'on est super loin du Jannah</a:t>
            </a:r>
            <a:br>
              <a:rPr lang="it-IT" altLang="ja-JP" sz="2400"/>
            </a:br>
            <a:r>
              <a:rPr lang="it-IT" altLang="ja-JP" sz="2400"/>
              <a:t>Un petit pas de breakdance, je bouscule une top modèle</a:t>
            </a:r>
            <a:br>
              <a:rPr lang="it-IT" altLang="ja-JP" sz="2400"/>
            </a:br>
            <a:r>
              <a:rPr lang="it-IT" altLang="ja-JP" sz="2400"/>
              <a:t>Je me dis c</a:t>
            </a:r>
            <a:r>
              <a:rPr lang="it-IT" altLang="it-IT" sz="2400"/>
              <a:t>’</a:t>
            </a:r>
            <a:r>
              <a:rPr lang="it-IT" altLang="ja-JP" sz="2400"/>
              <a:t>est dead elle ressemble a mon ex Anna</a:t>
            </a:r>
            <a:br>
              <a:rPr lang="it-IT" altLang="ja-JP" sz="2400"/>
            </a:br>
            <a:r>
              <a:rPr lang="it-IT" altLang="ja-JP" sz="2400"/>
              <a:t>Et oui je suis faible, et je suis qu</a:t>
            </a:r>
            <a:r>
              <a:rPr lang="it-IT" altLang="it-IT" sz="2400"/>
              <a:t>’</a:t>
            </a:r>
            <a:r>
              <a:rPr lang="it-IT" altLang="ja-JP" sz="2400"/>
              <a:t>un homme</a:t>
            </a:r>
            <a:br>
              <a:rPr lang="it-IT" altLang="ja-JP" sz="2400"/>
            </a:br>
            <a:r>
              <a:rPr lang="it-IT" altLang="ja-JP" sz="2400"/>
              <a:t>Qui boit des litres, pour noyer sa haine</a:t>
            </a:r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6100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 err="1"/>
              <a:t>Paroles</a:t>
            </a:r>
            <a:r>
              <a:rPr lang="it-IT" altLang="it-IT" sz="2800" dirty="0"/>
              <a:t> de </a:t>
            </a:r>
            <a:r>
              <a:rPr lang="it-IT" altLang="it-IT" sz="2800" b="1" dirty="0" err="1"/>
              <a:t>Wati</a:t>
            </a:r>
            <a:r>
              <a:rPr lang="it-IT" altLang="it-IT" sz="2800" b="1" dirty="0"/>
              <a:t> by night</a:t>
            </a:r>
            <a:endParaRPr lang="it-IT" altLang="it-IT" sz="2800" dirty="0"/>
          </a:p>
        </p:txBody>
      </p:sp>
      <p:sp>
        <p:nvSpPr>
          <p:cNvPr id="614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Ça fait les 100 pas, tous à la recherche de créatures</a:t>
            </a:r>
            <a:br>
              <a:rPr lang="it-IT" altLang="it-IT" sz="2400"/>
            </a:br>
            <a:r>
              <a:rPr lang="it-IT" altLang="it-IT" sz="2400"/>
              <a:t>En solo ou pas, belles ou pas, guette les filatures</a:t>
            </a:r>
            <a:br>
              <a:rPr lang="it-IT" altLang="it-IT" sz="2400"/>
            </a:br>
            <a:r>
              <a:rPr lang="it-IT" altLang="it-IT" sz="2400"/>
              <a:t>Au début, ça trinque, ça sert et ça frappe des mains</a:t>
            </a:r>
            <a:br>
              <a:rPr lang="it-IT" altLang="it-IT" sz="2400"/>
            </a:br>
            <a:r>
              <a:rPr lang="it-IT" altLang="it-IT" sz="2400"/>
              <a:t>Sous rapta bien vi-ser ça frappe des poings</a:t>
            </a:r>
            <a:br>
              <a:rPr lang="it-IT" altLang="it-IT" sz="2400"/>
            </a:br>
            <a:r>
              <a:rPr lang="it-IT" altLang="it-IT" sz="2400"/>
              <a:t/>
            </a:r>
            <a:br>
              <a:rPr lang="it-IT" altLang="it-IT" sz="2400"/>
            </a:br>
            <a:r>
              <a:rPr lang="it-IT" altLang="it-IT" sz="2400"/>
              <a:t>[Couplet 7 : Lefa]</a:t>
            </a:r>
            <a:br>
              <a:rPr lang="it-IT" altLang="it-IT" sz="2400"/>
            </a:br>
            <a:r>
              <a:rPr lang="it-IT" altLang="it-IT" sz="2400"/>
              <a:t>T’</a:t>
            </a:r>
            <a:r>
              <a:rPr lang="it-IT" altLang="ja-JP" sz="2400"/>
              <a:t>arrives sur la piste genre moonwalk</a:t>
            </a:r>
            <a:br>
              <a:rPr lang="it-IT" altLang="ja-JP" sz="2400"/>
            </a:br>
            <a:r>
              <a:rPr lang="it-IT" altLang="ja-JP" sz="2400"/>
              <a:t>Mais wesh il est pas un peu trop lé-mou ton haut ?</a:t>
            </a:r>
            <a:br>
              <a:rPr lang="it-IT" altLang="ja-JP" sz="2400"/>
            </a:br>
            <a:r>
              <a:rPr lang="it-IT" altLang="ja-JP" sz="2400"/>
              <a:t>Y'en qui goutent aux go, y'en a qui goutent aux coups</a:t>
            </a:r>
            <a:br>
              <a:rPr lang="it-IT" altLang="ja-JP" sz="2400"/>
            </a:br>
            <a:r>
              <a:rPr lang="it-IT" altLang="ja-JP" sz="2400"/>
              <a:t>Putain je sens que ça va partir en soirée coup de teau-cou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1192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Wati by night</a:t>
            </a:r>
            <a:br>
              <a:rPr lang="it-IT" altLang="it-IT" sz="2800"/>
            </a:br>
            <a:r>
              <a:rPr lang="it-IT" altLang="it-IT" sz="2800"/>
              <a:t>Sexion d'Assaut</a:t>
            </a:r>
          </a:p>
        </p:txBody>
      </p:sp>
      <p:sp>
        <p:nvSpPr>
          <p:cNvPr id="169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Questions de :</a:t>
            </a:r>
          </a:p>
          <a:p>
            <a:endParaRPr lang="it-IT" altLang="it-IT" sz="2400"/>
          </a:p>
          <a:p>
            <a:r>
              <a:rPr lang="it-IT" altLang="it-IT" sz="2400"/>
              <a:t>Phonétique</a:t>
            </a:r>
          </a:p>
          <a:p>
            <a:r>
              <a:rPr lang="it-IT" altLang="it-IT" sz="2400"/>
              <a:t>Lexique = </a:t>
            </a:r>
            <a:r>
              <a:rPr lang="it-IT" altLang="it-IT" sz="2400" b="1"/>
              <a:t>verlan</a:t>
            </a:r>
            <a:r>
              <a:rPr lang="it-IT" altLang="it-IT" sz="2400"/>
              <a:t>, emprunt, langue familière</a:t>
            </a:r>
          </a:p>
          <a:p>
            <a:r>
              <a:rPr lang="it-IT" altLang="it-IT" sz="2400"/>
              <a:t>Syntaxe</a:t>
            </a:r>
          </a:p>
        </p:txBody>
      </p:sp>
    </p:spTree>
    <p:extLst>
      <p:ext uri="{BB962C8B-B14F-4D97-AF65-F5344CB8AC3E}">
        <p14:creationId xmlns:p14="http://schemas.microsoft.com/office/powerpoint/2010/main" val="822547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Le verlan</a:t>
            </a:r>
          </a:p>
        </p:txBody>
      </p:sp>
      <p:sp>
        <p:nvSpPr>
          <p:cNvPr id="18944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verlan [vɛʀlɑ̃] nom masculin étym. vers 1970 ; </a:t>
            </a:r>
            <a:r>
              <a:rPr lang="it-IT" altLang="it-IT" sz="2400" i="1"/>
              <a:t>verlen</a:t>
            </a:r>
            <a:r>
              <a:rPr lang="it-IT" altLang="it-IT" sz="2400"/>
              <a:t> 1953, Le Breton ◊ inversion de </a:t>
            </a:r>
            <a:r>
              <a:rPr lang="it-IT" altLang="it-IT" sz="2400" i="1"/>
              <a:t>(à) l'envers</a:t>
            </a:r>
            <a:r>
              <a:rPr lang="it-IT" altLang="it-IT" sz="2400"/>
              <a:t> Famille étymologique ⇨  verser.</a:t>
            </a:r>
          </a:p>
          <a:p>
            <a:r>
              <a:rPr lang="it-IT" altLang="it-IT" sz="2400"/>
              <a:t>❖</a:t>
            </a:r>
          </a:p>
          <a:p>
            <a:pPr algn="just"/>
            <a:r>
              <a:rPr lang="it-IT" altLang="it-IT" sz="2400"/>
              <a:t>■  Argot conventionnel consistant à inverser les syllabes de certains mots (ex. laisse béton pour laisse tomber, féca (café), tromé (métro), ripou (pourri), et, avec altération, meuf pour femme).</a:t>
            </a:r>
          </a:p>
          <a:p>
            <a:r>
              <a:rPr lang="it-IT" altLang="it-IT" sz="2400"/>
              <a:t>© 2016 Dictionnaires Le Robert - Le Petit Robert de la langue française</a:t>
            </a:r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464945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it-IT" sz="2800"/>
              <a:t>Le verlan</a:t>
            </a:r>
          </a:p>
        </p:txBody>
      </p:sp>
      <p:sp>
        <p:nvSpPr>
          <p:cNvPr id="1792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it-IT" sz="2400" dirty="0"/>
              <a:t>O</a:t>
            </a:r>
            <a:r>
              <a:rPr lang="fr-CA" altLang="it-IT" sz="2400" dirty="0" err="1"/>
              <a:t>rigine</a:t>
            </a:r>
            <a:r>
              <a:rPr lang="fr-CA" altLang="it-IT" sz="2400" dirty="0"/>
              <a:t> : roman d’Auguste Le Breton, </a:t>
            </a:r>
            <a:r>
              <a:rPr lang="fr-CA" altLang="it-IT" sz="2400" i="1" dirty="0"/>
              <a:t>Du rififi chez les hommes</a:t>
            </a:r>
            <a:r>
              <a:rPr lang="fr-CA" altLang="it-IT" sz="2400" dirty="0"/>
              <a:t>, paru en 1953 (adaptation au cinéma : </a:t>
            </a:r>
            <a:r>
              <a:rPr lang="fr-FR" altLang="it-IT" sz="2400" dirty="0"/>
              <a:t>Prix du meilleur réalisateur et nomination à la Palme d'or, lors du Festival de Cannes 1955).</a:t>
            </a:r>
          </a:p>
          <a:p>
            <a:pPr algn="just"/>
            <a:endParaRPr lang="fr-FR" altLang="it-IT" sz="2400" dirty="0"/>
          </a:p>
          <a:p>
            <a:r>
              <a:rPr lang="fr-FR" altLang="it-IT" sz="2400" b="1" dirty="0"/>
              <a:t>rififi</a:t>
            </a:r>
            <a:r>
              <a:rPr lang="fr-FR" altLang="it-IT" sz="2400" dirty="0"/>
              <a:t> [</a:t>
            </a:r>
            <a:r>
              <a:rPr lang="fr-FR" altLang="it-IT" sz="2400" dirty="0" err="1"/>
              <a:t>ʀififi</a:t>
            </a:r>
            <a:r>
              <a:rPr lang="fr-FR" altLang="it-IT" sz="2400" dirty="0"/>
              <a:t>] nom masculin étym. 1942 ◊ de </a:t>
            </a:r>
            <a:r>
              <a:rPr lang="fr-FR" altLang="it-IT" sz="2400" i="1" dirty="0"/>
              <a:t>1. rif</a:t>
            </a:r>
            <a:r>
              <a:rPr lang="fr-FR" altLang="it-IT" sz="2400" dirty="0"/>
              <a:t> « combat » </a:t>
            </a:r>
          </a:p>
          <a:p>
            <a:pPr algn="just"/>
            <a:r>
              <a:rPr lang="fr-FR" altLang="it-IT" sz="2400" dirty="0"/>
              <a:t>■ Arg. Bagarre. </a:t>
            </a:r>
            <a:r>
              <a:rPr lang="fr-FR" altLang="it-IT" sz="2400" i="1" dirty="0"/>
              <a:t>« Lui cherche pas d'rififi. Laisse tomber. »</a:t>
            </a:r>
            <a:r>
              <a:rPr lang="fr-FR" altLang="it-IT" sz="2400" dirty="0"/>
              <a:t> (Le Breton). (PR 2015)</a:t>
            </a:r>
          </a:p>
          <a:p>
            <a:pPr algn="just"/>
            <a:endParaRPr lang="fr-CA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82436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it-IT" sz="2800"/>
              <a:t>Le Breton et le verlan</a:t>
            </a:r>
          </a:p>
        </p:txBody>
      </p:sp>
      <p:sp>
        <p:nvSpPr>
          <p:cNvPr id="1802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altLang="it-IT" sz="2400"/>
              <a:t>Auguste Le Breton a introduit l'argot moderne en 1953 avec le </a:t>
            </a:r>
            <a:r>
              <a:rPr lang="fr-FR" altLang="it-IT" sz="2400" i="1"/>
              <a:t>Rififi chez les Hommes</a:t>
            </a:r>
            <a:r>
              <a:rPr lang="fr-FR" altLang="it-IT" sz="2400"/>
              <a:t>, ainsi que le verlan en littérature ; </a:t>
            </a:r>
            <a:r>
              <a:rPr lang="fr-FR" altLang="it-IT" sz="2400" i="1"/>
              <a:t>verlen</a:t>
            </a:r>
            <a:r>
              <a:rPr lang="fr-FR" altLang="it-IT" sz="2400"/>
              <a:t> </a:t>
            </a:r>
          </a:p>
          <a:p>
            <a:pPr algn="just"/>
            <a:r>
              <a:rPr lang="fr-FR" altLang="it-IT" sz="2400"/>
              <a:t>« Te détranche pas, Lily, La Mondaine ... »</a:t>
            </a:r>
            <a:br>
              <a:rPr lang="fr-FR" altLang="it-IT" sz="2400"/>
            </a:br>
            <a:r>
              <a:rPr lang="fr-FR" altLang="it-IT" sz="2400"/>
              <a:t>Pour que les caves qui les serraient de trop près n'entravent pas, elle ajouta en verlen :</a:t>
            </a:r>
            <a:br>
              <a:rPr lang="fr-FR" altLang="it-IT" sz="2400"/>
            </a:br>
            <a:r>
              <a:rPr lang="fr-FR" altLang="it-IT" sz="2400"/>
              <a:t>«Qu'est-ce qu'ils viennent tréfou les draupers à cette heure-ci ? Pourvu qu'ils fassent pas une flera. Ça serait le quetbou ; j'ai pas encore gnéga une nethu »</a:t>
            </a:r>
          </a:p>
          <a:p>
            <a:r>
              <a:rPr lang="fr-FR" altLang="it-IT" sz="2400"/>
              <a:t>— Auguste Le Breton, </a:t>
            </a:r>
            <a:r>
              <a:rPr lang="fr-FR" altLang="it-IT" sz="2400" i="1"/>
              <a:t>Du rififi chez les hommes</a:t>
            </a:r>
            <a:r>
              <a:rPr lang="fr-FR" altLang="it-IT" sz="2400"/>
              <a:t>, Gallimard, 1953, p. 36</a:t>
            </a:r>
          </a:p>
          <a:p>
            <a:pPr algn="just"/>
            <a:endParaRPr lang="fr-FR" altLang="it-IT" sz="2400"/>
          </a:p>
        </p:txBody>
      </p:sp>
    </p:spTree>
    <p:extLst>
      <p:ext uri="{BB962C8B-B14F-4D97-AF65-F5344CB8AC3E}">
        <p14:creationId xmlns:p14="http://schemas.microsoft.com/office/powerpoint/2010/main" val="299829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Le lexique : 1. le verlan</a:t>
            </a:r>
          </a:p>
        </p:txBody>
      </p:sp>
      <p:sp>
        <p:nvSpPr>
          <p:cNvPr id="1710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altLang="ja-JP" sz="2400"/>
              <a:t>Les gars veulent serrer des </a:t>
            </a:r>
            <a:r>
              <a:rPr lang="it-IT" altLang="ja-JP" sz="2400">
                <a:solidFill>
                  <a:srgbClr val="FF0000"/>
                </a:solidFill>
              </a:rPr>
              <a:t>meufs</a:t>
            </a:r>
            <a:r>
              <a:rPr lang="it-IT" altLang="ja-JP" sz="2400"/>
              <a:t/>
            </a:r>
            <a:br>
              <a:rPr lang="it-IT" altLang="ja-JP" sz="2400"/>
            </a:br>
            <a:r>
              <a:rPr lang="it-IT" altLang="ja-JP" sz="2400"/>
              <a:t>Les </a:t>
            </a:r>
            <a:r>
              <a:rPr lang="it-IT" altLang="ja-JP" sz="2400">
                <a:solidFill>
                  <a:srgbClr val="FF0000"/>
                </a:solidFill>
              </a:rPr>
              <a:t>meufs</a:t>
            </a:r>
            <a:r>
              <a:rPr lang="it-IT" altLang="ja-JP" sz="2400"/>
              <a:t> serrer des gars</a:t>
            </a:r>
            <a:br>
              <a:rPr lang="it-IT" altLang="ja-JP" sz="2400"/>
            </a:br>
            <a:r>
              <a:rPr lang="it-IT" altLang="it-IT" sz="2400"/>
              <a:t>Si elle me demande, si j’ai le </a:t>
            </a:r>
            <a:r>
              <a:rPr lang="it-IT" altLang="it-IT" sz="2400">
                <a:solidFill>
                  <a:srgbClr val="FF0000"/>
                </a:solidFill>
              </a:rPr>
              <a:t>mi-per</a:t>
            </a:r>
          </a:p>
          <a:p>
            <a:r>
              <a:rPr lang="it-IT" altLang="it-IT" sz="2400"/>
              <a:t>Que souvent dans la </a:t>
            </a:r>
            <a:r>
              <a:rPr lang="it-IT" altLang="it-IT" sz="2400">
                <a:solidFill>
                  <a:srgbClr val="FF0000"/>
                </a:solidFill>
              </a:rPr>
              <a:t>te-boi</a:t>
            </a:r>
            <a:r>
              <a:rPr lang="it-IT" altLang="it-IT" sz="2400"/>
              <a:t> y a une grosse flaque de sang</a:t>
            </a:r>
            <a:br>
              <a:rPr lang="it-IT" altLang="it-IT" sz="2400"/>
            </a:br>
            <a:r>
              <a:rPr lang="it-IT" altLang="it-IT" sz="2400"/>
              <a:t>J’ai vu une </a:t>
            </a:r>
            <a:r>
              <a:rPr lang="it-IT" altLang="it-IT" sz="2400">
                <a:solidFill>
                  <a:srgbClr val="FF0000"/>
                </a:solidFill>
              </a:rPr>
              <a:t>tate-pa</a:t>
            </a:r>
            <a:r>
              <a:rPr lang="it-IT" altLang="it-IT" sz="2400"/>
              <a:t> partir au ralenti</a:t>
            </a:r>
          </a:p>
          <a:p>
            <a:r>
              <a:rPr lang="it-IT" altLang="it-IT" sz="2400"/>
              <a:t>c'est</a:t>
            </a:r>
            <a:r>
              <a:rPr lang="it-IT" altLang="it-IT" sz="2400">
                <a:solidFill>
                  <a:srgbClr val="FF0000"/>
                </a:solidFill>
              </a:rPr>
              <a:t> lass'dégue</a:t>
            </a:r>
          </a:p>
          <a:p>
            <a:r>
              <a:rPr lang="it-IT" altLang="ja-JP" sz="2400"/>
              <a:t>Casquette Wati-B veste moncler putain </a:t>
            </a:r>
            <a:r>
              <a:rPr lang="it-IT" altLang="ja-JP" sz="2400">
                <a:solidFill>
                  <a:srgbClr val="FF0000"/>
                </a:solidFill>
              </a:rPr>
              <a:t>ça se pé-sa</a:t>
            </a:r>
          </a:p>
          <a:p>
            <a:r>
              <a:rPr lang="it-IT" altLang="it-IT" sz="2400"/>
              <a:t>Sous rapta bien </a:t>
            </a:r>
            <a:r>
              <a:rPr lang="it-IT" altLang="it-IT" sz="2400">
                <a:solidFill>
                  <a:srgbClr val="FF0000"/>
                </a:solidFill>
              </a:rPr>
              <a:t>vi-ser</a:t>
            </a:r>
            <a:r>
              <a:rPr lang="it-IT" altLang="it-IT" sz="2400"/>
              <a:t> ça frappe des poings</a:t>
            </a:r>
            <a:endParaRPr lang="it-IT" altLang="ja-JP" sz="2400">
              <a:solidFill>
                <a:srgbClr val="FF0000"/>
              </a:solidFill>
            </a:endParaRPr>
          </a:p>
          <a:p>
            <a:r>
              <a:rPr lang="it-IT" altLang="ja-JP" sz="2400"/>
              <a:t>Mais wesh il est pas un peu trop </a:t>
            </a:r>
            <a:r>
              <a:rPr lang="it-IT" altLang="ja-JP" sz="2400">
                <a:solidFill>
                  <a:srgbClr val="FF0000"/>
                </a:solidFill>
              </a:rPr>
              <a:t>lé-mou</a:t>
            </a:r>
            <a:r>
              <a:rPr lang="it-IT" altLang="ja-JP" sz="2400"/>
              <a:t> ton haut ?</a:t>
            </a:r>
          </a:p>
          <a:p>
            <a:r>
              <a:rPr lang="it-IT" altLang="ja-JP" sz="2400"/>
              <a:t>Putain je sens que ça va partir en soirée coup de </a:t>
            </a:r>
            <a:r>
              <a:rPr lang="it-IT" altLang="ja-JP" sz="2400">
                <a:solidFill>
                  <a:srgbClr val="FF0000"/>
                </a:solidFill>
              </a:rPr>
              <a:t>teau-cou</a:t>
            </a:r>
            <a:endParaRPr lang="it-IT" altLang="it-IT" sz="2400">
              <a:solidFill>
                <a:srgbClr val="FF0000"/>
              </a:solidFill>
            </a:endParaRPr>
          </a:p>
          <a:p>
            <a:r>
              <a:rPr lang="it-IT" altLang="ja-JP" sz="2400"/>
              <a:t/>
            </a:r>
            <a:br>
              <a:rPr lang="it-IT" altLang="ja-JP" sz="2400"/>
            </a:br>
            <a:r>
              <a:rPr lang="it-IT" altLang="ja-JP" sz="2400"/>
              <a:t/>
            </a:r>
            <a:br>
              <a:rPr lang="it-IT" altLang="ja-JP" sz="2400"/>
            </a:b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3118448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L</a:t>
            </a:r>
            <a:r>
              <a:rPr lang="ja-JP" altLang="it-IT" sz="2800"/>
              <a:t>’</a:t>
            </a:r>
            <a:r>
              <a:rPr lang="it-IT" altLang="ja-JP" sz="2800"/>
              <a:t>argot des banlieues/la langue des cités/le français contemporain des cités</a:t>
            </a:r>
            <a:endParaRPr lang="it-IT" altLang="it-IT" sz="2800"/>
          </a:p>
        </p:txBody>
      </p:sp>
      <p:sp>
        <p:nvSpPr>
          <p:cNvPr id="1720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fr-FR" altLang="it-IT" sz="2200"/>
              <a:t>Dénomination problématique :</a:t>
            </a:r>
          </a:p>
          <a:p>
            <a:pPr algn="just">
              <a:lnSpc>
                <a:spcPct val="90000"/>
              </a:lnSpc>
            </a:pPr>
            <a:r>
              <a:rPr lang="fr-FR" altLang="it-IT" sz="2200"/>
              <a:t>Langue des banlieues, </a:t>
            </a:r>
            <a:r>
              <a:rPr lang="it-IT" altLang="it-IT" sz="2200"/>
              <a:t>langue des jeunes (des cités), </a:t>
            </a:r>
            <a:r>
              <a:rPr lang="fr-FR" altLang="it-IT" sz="2200"/>
              <a:t>langue des cités, argot des jeunes (des cités, des banlieues), parler jeune ou tchatche de banlieue … Une pluralité de termes pour essayer de nommer une langue composite difficile à maîtriser. Qui veut accentuer le lieu d’origine : parler, langue (ou bien tchatche) de cités ou banlieues ; qui met l’accent sur la variation générationnelle : parler de langue des jeunes ; aspect linguistique : argot. </a:t>
            </a:r>
          </a:p>
          <a:p>
            <a:pPr algn="just">
              <a:lnSpc>
                <a:spcPct val="90000"/>
              </a:lnSpc>
            </a:pPr>
            <a:r>
              <a:rPr lang="it-IT" altLang="it-IT" sz="2200"/>
              <a:t>Le français contemporain des cités : proposition de Jean-Pierre Goudailler, linguiste français (Paris V-Descartes), responsable du Centre de recherches argotologiques. Auteur de </a:t>
            </a:r>
            <a:r>
              <a:rPr lang="it-IT" altLang="it-IT" sz="2200" i="1"/>
              <a:t>Comment tu tchatches ! Dictionnaire du français contemporain des cités</a:t>
            </a:r>
            <a:r>
              <a:rPr lang="it-IT" altLang="it-IT" sz="2200"/>
              <a:t>, Paris, Maisonneuve &amp; Larose, 2001.</a:t>
            </a:r>
          </a:p>
          <a:p>
            <a:pPr algn="just">
              <a:lnSpc>
                <a:spcPct val="90000"/>
              </a:lnSpc>
            </a:pPr>
            <a:endParaRPr lang="it-IT" altLang="it-IT" sz="2200"/>
          </a:p>
        </p:txBody>
      </p:sp>
    </p:spTree>
    <p:extLst>
      <p:ext uri="{BB962C8B-B14F-4D97-AF65-F5344CB8AC3E}">
        <p14:creationId xmlns:p14="http://schemas.microsoft.com/office/powerpoint/2010/main" val="10209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Observons l’expression imagée</a:t>
            </a:r>
          </a:p>
        </p:txBody>
      </p:sp>
      <p:sp>
        <p:nvSpPr>
          <p:cNvPr id="14438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Handball : les Bleus haut la main</a:t>
            </a:r>
          </a:p>
          <a:p>
            <a:pPr algn="just"/>
            <a:r>
              <a:rPr lang="it-IT" altLang="it-IT" sz="2400"/>
              <a:t>A domicile, l’équipe de France est devenue pour la sixième fois championne du monde, dimanche face à la Norvège (33-26). Après la défaite aux JO et l’</a:t>
            </a:r>
            <a:r>
              <a:rPr lang="it-IT" altLang="ja-JP" sz="2400"/>
              <a:t>arrivée des deux nouveaux entraîneurs, les jeunes sont valorisés et les responsabilités plus partagées.</a:t>
            </a:r>
          </a:p>
          <a:p>
            <a:pPr algn="just"/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41718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L</a:t>
            </a:r>
            <a:r>
              <a:rPr lang="ja-JP" altLang="it-IT" sz="2800"/>
              <a:t>’</a:t>
            </a:r>
            <a:r>
              <a:rPr lang="it-IT" altLang="ja-JP" sz="2800"/>
              <a:t>argot des jeunes des banlieues</a:t>
            </a:r>
            <a:endParaRPr lang="fr-CA" altLang="it-IT" sz="2800"/>
          </a:p>
        </p:txBody>
      </p:sp>
      <p:sp>
        <p:nvSpPr>
          <p:cNvPr id="1730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altLang="it-IT" sz="2400"/>
              <a:t>C’est dans les années 1980 que les médias commencent à parler d’argot des banlieues ou argot des cités.</a:t>
            </a:r>
          </a:p>
          <a:p>
            <a:pPr algn="just"/>
            <a:r>
              <a:rPr lang="fr-CA" altLang="it-IT" sz="2400"/>
              <a:t>Parlé par des jeunes généralement issus de milieux défavorisés</a:t>
            </a:r>
          </a:p>
          <a:p>
            <a:pPr algn="just"/>
            <a:r>
              <a:rPr lang="it-IT" altLang="it-IT" sz="2400"/>
              <a:t>P</a:t>
            </a:r>
            <a:r>
              <a:rPr lang="fr-CA" altLang="it-IT" sz="2400"/>
              <a:t>ériphéries des grandes villes : banlieues</a:t>
            </a:r>
          </a:p>
        </p:txBody>
      </p:sp>
    </p:spTree>
    <p:extLst>
      <p:ext uri="{BB962C8B-B14F-4D97-AF65-F5344CB8AC3E}">
        <p14:creationId xmlns:p14="http://schemas.microsoft.com/office/powerpoint/2010/main" val="3358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/>
              <a:t>Quelles variations ?</a:t>
            </a:r>
          </a:p>
        </p:txBody>
      </p:sp>
      <p:sp>
        <p:nvSpPr>
          <p:cNvPr id="1740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Diaphasique : communication informelle</a:t>
            </a:r>
          </a:p>
          <a:p>
            <a:r>
              <a:rPr lang="it-IT" altLang="it-IT" sz="2400"/>
              <a:t>Diastratique : personnes des cités défavorisées</a:t>
            </a:r>
          </a:p>
          <a:p>
            <a:r>
              <a:rPr lang="it-IT" altLang="it-IT" sz="2400"/>
              <a:t>Diatopique : banlieue</a:t>
            </a:r>
          </a:p>
          <a:p>
            <a:r>
              <a:rPr lang="it-IT" altLang="it-IT" sz="2400"/>
              <a:t>Diachronique : jeunes</a:t>
            </a:r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1159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Ses fonctions</a:t>
            </a:r>
          </a:p>
        </p:txBody>
      </p:sp>
      <p:sp>
        <p:nvSpPr>
          <p:cNvPr id="1751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altLang="it-IT" sz="2400"/>
              <a:t>1° Identitaire</a:t>
            </a:r>
          </a:p>
          <a:p>
            <a:pPr>
              <a:lnSpc>
                <a:spcPct val="90000"/>
              </a:lnSpc>
            </a:pPr>
            <a:r>
              <a:rPr lang="fr-CA" altLang="it-IT" sz="2400"/>
              <a:t>2° Cryptique</a:t>
            </a:r>
          </a:p>
          <a:p>
            <a:pPr>
              <a:lnSpc>
                <a:spcPct val="90000"/>
              </a:lnSpc>
            </a:pPr>
            <a:r>
              <a:rPr lang="fr-CA" altLang="it-IT" sz="2400"/>
              <a:t>3° Ludique</a:t>
            </a:r>
          </a:p>
          <a:p>
            <a:pPr>
              <a:lnSpc>
                <a:spcPct val="90000"/>
              </a:lnSpc>
            </a:pPr>
            <a:endParaRPr lang="fr-CA" altLang="it-IT" sz="2400"/>
          </a:p>
          <a:p>
            <a:pPr>
              <a:lnSpc>
                <a:spcPct val="90000"/>
              </a:lnSpc>
            </a:pPr>
            <a:r>
              <a:rPr lang="fr-CA" altLang="it-IT" sz="2400"/>
              <a:t>Identitaire : facteur d’intégration entre eux (isolés dans les banlieues, exclus des villes)</a:t>
            </a:r>
          </a:p>
          <a:p>
            <a:pPr algn="just">
              <a:lnSpc>
                <a:spcPct val="90000"/>
              </a:lnSpc>
            </a:pPr>
            <a:r>
              <a:rPr lang="fr-CA" altLang="it-IT" sz="2400"/>
              <a:t>Les communautés banlieusardes sont géographiquement, économiquement et sociologiquement isolées du reste de la population (Goudailler:9)</a:t>
            </a:r>
          </a:p>
          <a:p>
            <a:pPr>
              <a:lnSpc>
                <a:spcPct val="90000"/>
              </a:lnSpc>
            </a:pPr>
            <a:r>
              <a:rPr lang="fr-CA" altLang="it-IT" sz="2400"/>
              <a:t>La langue, la musique (surtout le rap), les vêtements</a:t>
            </a:r>
          </a:p>
          <a:p>
            <a:pPr>
              <a:lnSpc>
                <a:spcPct val="90000"/>
              </a:lnSpc>
            </a:pP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140714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2600"/>
              <a:t/>
            </a:r>
            <a:br>
              <a:rPr lang="it-IT" altLang="it-IT" sz="2600"/>
            </a:br>
            <a:r>
              <a:rPr lang="it-IT" altLang="it-IT" sz="2600"/>
              <a:t/>
            </a:r>
            <a:br>
              <a:rPr lang="it-IT" altLang="it-IT" sz="2600"/>
            </a:br>
            <a:r>
              <a:rPr lang="it-IT" altLang="it-IT" sz="2600"/>
              <a:t>Matériau variationnel spécifique :</a:t>
            </a:r>
            <a:br>
              <a:rPr lang="it-IT" altLang="it-IT" sz="2600"/>
            </a:br>
            <a:r>
              <a:rPr lang="it-IT" altLang="it-IT" sz="2600"/>
              <a:t>phonique</a:t>
            </a:r>
            <a:br>
              <a:rPr lang="it-IT" altLang="it-IT" sz="2600"/>
            </a:br>
            <a:r>
              <a:rPr lang="it-IT" altLang="it-IT" sz="2600"/>
              <a:t/>
            </a:r>
            <a:br>
              <a:rPr lang="it-IT" altLang="it-IT" sz="2600"/>
            </a:br>
            <a:endParaRPr lang="it-IT" altLang="it-IT" sz="2600"/>
          </a:p>
        </p:txBody>
      </p:sp>
      <p:sp>
        <p:nvSpPr>
          <p:cNvPr id="1761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- intonation, rythme, accentuation sur la pénultième et non sur la finale</a:t>
            </a:r>
          </a:p>
          <a:p>
            <a:r>
              <a:rPr lang="it-IT" altLang="it-IT" sz="2400"/>
              <a:t>- réalisation glottalisée de /r/</a:t>
            </a:r>
          </a:p>
          <a:p>
            <a:r>
              <a:rPr lang="it-IT" altLang="it-IT" sz="2400"/>
              <a:t>- rareté des liaisons facultatives</a:t>
            </a:r>
          </a:p>
          <a:p>
            <a:endParaRPr lang="it-IT" altLang="it-IT" sz="2400"/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118287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Matériau variationnel spécifique :</a:t>
            </a:r>
            <a:br>
              <a:rPr lang="it-IT" altLang="it-IT" sz="2800"/>
            </a:br>
            <a:r>
              <a:rPr lang="it-IT" altLang="it-IT" sz="2800"/>
              <a:t>grammatical</a:t>
            </a:r>
          </a:p>
        </p:txBody>
      </p:sp>
      <p:sp>
        <p:nvSpPr>
          <p:cNvPr id="1771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- formes verbales non conjuguées ex : </a:t>
            </a:r>
            <a:r>
              <a:rPr lang="it-IT" altLang="it-IT" sz="2400" i="1"/>
              <a:t>il a chourave de la bouffe</a:t>
            </a:r>
            <a:r>
              <a:rPr lang="it-IT" altLang="it-IT" sz="2400"/>
              <a:t>  (chouraver = voler) ; </a:t>
            </a:r>
            <a:r>
              <a:rPr lang="it-IT" altLang="it-IT" sz="2400" i="1"/>
              <a:t>il bédav </a:t>
            </a:r>
            <a:r>
              <a:rPr lang="it-IT" altLang="it-IT" sz="2400"/>
              <a:t>(fumer du haschic ou du cannabis) voir diapo suivante</a:t>
            </a:r>
          </a:p>
          <a:p>
            <a:r>
              <a:rPr lang="it-IT" altLang="it-IT" sz="2400"/>
              <a:t>- Changement de construction: des verbes transitifs construits intransitivement ex : </a:t>
            </a:r>
            <a:r>
              <a:rPr lang="it-IT" altLang="it-IT" sz="2400" i="1"/>
              <a:t>il assure; ça craint</a:t>
            </a:r>
          </a:p>
          <a:p>
            <a:r>
              <a:rPr lang="it-IT" altLang="it-IT" sz="2400"/>
              <a:t>- Changement de catégories grammaticales (dérivation impropre) ex </a:t>
            </a:r>
            <a:r>
              <a:rPr lang="it-IT" altLang="it-IT" sz="2400" i="1"/>
              <a:t>:  grave </a:t>
            </a:r>
            <a:r>
              <a:rPr lang="it-IT" altLang="it-IT" sz="2400"/>
              <a:t>(adj qui devient adverbe</a:t>
            </a:r>
            <a:r>
              <a:rPr lang="it-IT" altLang="it-IT" sz="2400" i="1"/>
              <a:t>) il s</a:t>
            </a:r>
            <a:r>
              <a:rPr lang="ja-JP" altLang="it-IT" sz="2400" i="1"/>
              <a:t>’</a:t>
            </a:r>
            <a:r>
              <a:rPr lang="it-IT" altLang="ja-JP" sz="2400" i="1"/>
              <a:t>emmerde grave</a:t>
            </a:r>
          </a:p>
          <a:p>
            <a:endParaRPr lang="it-IT" altLang="it-IT" sz="2400"/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479112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Matériau variationnel spécifique :</a:t>
            </a:r>
            <a:br>
              <a:rPr lang="it-IT" altLang="it-IT" sz="2800"/>
            </a:br>
            <a:r>
              <a:rPr lang="it-IT" altLang="it-IT" sz="2800"/>
              <a:t>lexical</a:t>
            </a:r>
          </a:p>
        </p:txBody>
      </p:sp>
      <p:sp>
        <p:nvSpPr>
          <p:cNvPr id="1781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it-IT" sz="2400"/>
              <a:t>Le plus saillant : le lexique (mêmes procédés que la langue commune)</a:t>
            </a:r>
          </a:p>
          <a:p>
            <a:r>
              <a:rPr lang="fr-CA" altLang="it-IT" sz="2400"/>
              <a:t>- emprunt : à l’arabe (kiffer = aimer), langues africaines (go = fille), termes tziganes (marav = battre)</a:t>
            </a:r>
          </a:p>
          <a:p>
            <a:r>
              <a:rPr lang="fr-CA" altLang="it-IT" sz="2400"/>
              <a:t>- troncation : apocope très fréquente (hallu = hallucination</a:t>
            </a:r>
            <a:r>
              <a:rPr lang="it-IT" altLang="it-IT" sz="2400"/>
              <a:t>) et aphérèse (leur = controleur; blèm = problème; zess=gonzesse; zic = musique)</a:t>
            </a:r>
          </a:p>
          <a:p>
            <a:r>
              <a:rPr lang="it-IT" altLang="it-IT" sz="2400"/>
              <a:t>- réduplication : leurleur = controleur, zonzon = prison</a:t>
            </a:r>
          </a:p>
          <a:p>
            <a:r>
              <a:rPr lang="it-IT" altLang="it-IT" sz="2400"/>
              <a:t>Verlan (mise à l</a:t>
            </a:r>
            <a:r>
              <a:rPr lang="ja-JP" altLang="it-IT" sz="2400"/>
              <a:t>’</a:t>
            </a:r>
            <a:r>
              <a:rPr lang="it-IT" altLang="ja-JP" sz="2400"/>
              <a:t>envers) : femme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meuf ; comme ça 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 ça comme 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 comme as 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 as comme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 askeum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 asmeuk </a:t>
            </a:r>
            <a:r>
              <a:rPr lang="it-IT" altLang="ja-JP" sz="2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it-IT" altLang="ja-JP" sz="2400"/>
              <a:t>asmok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47064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it-IT" sz="2400"/>
              <a:t>Locution adverbiale haut la main : avec brio, en surmontant aisément tous les obstacles. L'emporter haut la main.</a:t>
            </a:r>
          </a:p>
          <a:p>
            <a:r>
              <a:rPr lang="it-IT" altLang="it-IT" sz="2400"/>
              <a:t>© 2016 Dictionnaires Le Robert - Le Petit Robert de la langue française</a:t>
            </a:r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397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Observons l’expression familière</a:t>
            </a:r>
          </a:p>
        </p:txBody>
      </p:sp>
      <p:sp>
        <p:nvSpPr>
          <p:cNvPr id="146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Billet</a:t>
            </a:r>
          </a:p>
          <a:p>
            <a:pPr algn="just"/>
            <a:r>
              <a:rPr lang="it-IT" altLang="it-IT" sz="2400" b="1"/>
              <a:t>Benoit Hamon ou l'expérience utilisateur de la génération système D </a:t>
            </a:r>
          </a:p>
          <a:p>
            <a:pPr algn="just"/>
            <a:r>
              <a:rPr lang="it-IT" altLang="it-IT" sz="2400"/>
              <a:t>Si Benoît Hamon remporte dimanche la primaire à gauche, il y aura des déceptions. Nous entendrons des militants et des responsables, défaits et blessés, ne pas comprendre ce qui a bien pu se passer pour que des </a:t>
            </a:r>
            <a:r>
              <a:rPr lang="it-IT" altLang="it-IT" sz="2400" i="1"/>
              <a:t>«hommes et des femmes de gauche»</a:t>
            </a:r>
            <a:r>
              <a:rPr lang="it-IT" altLang="it-IT" sz="2400"/>
              <a:t> fassent </a:t>
            </a:r>
            <a:r>
              <a:rPr lang="it-IT" altLang="it-IT" sz="2400" i="1"/>
              <a:t>«le choix du passé»</a:t>
            </a:r>
            <a:r>
              <a:rPr lang="it-IT" altLang="it-IT" sz="2400"/>
              <a:t>, de </a:t>
            </a:r>
            <a:r>
              <a:rPr lang="it-IT" altLang="it-IT" sz="2400" i="1"/>
              <a:t>«l’utopie»</a:t>
            </a:r>
            <a:r>
              <a:rPr lang="it-IT" altLang="it-IT" sz="2400"/>
              <a:t>, plutôt que celui du </a:t>
            </a:r>
            <a:r>
              <a:rPr lang="it-IT" altLang="it-IT" sz="2400" i="1"/>
              <a:t>«réalisme»</a:t>
            </a:r>
            <a:r>
              <a:rPr lang="it-IT" altLang="it-IT" sz="2400"/>
              <a:t> de la gauche qui gouverne, incarné par Manuel Valls.</a:t>
            </a:r>
            <a:endParaRPr lang="it-IT" altLang="it-IT" sz="2400" b="1"/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3724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Découvrons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400"/>
              <a:t> 2   (1916) Fam. Le système D : le système débrouille.</a:t>
            </a:r>
          </a:p>
          <a:p>
            <a:r>
              <a:rPr lang="it-IT" altLang="it-IT" sz="2400"/>
              <a:t>© 2016 Dictionnaires Le Robert - Le Petit Robert de la langue française</a:t>
            </a:r>
          </a:p>
          <a:p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933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it-IT" sz="2800"/>
              <a:t>La lexiculture </a:t>
            </a:r>
            <a:endParaRPr lang="it-IT" altLang="it-IT" sz="2800"/>
          </a:p>
        </p:txBody>
      </p:sp>
      <p:sp>
        <p:nvSpPr>
          <p:cNvPr id="1607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altLang="it-IT" sz="2400"/>
              <a:t>La lexiculture est née à partir de l’exploration des mots à charge culturelle partagée - mots à CCP - qui présentent une valeur ajoutée à leur définition sémantique. Le muguet a été l’exemple par excellence qui a servi à illustrer cette charge culturelle ajoutée et partagée par une même communauté. Certes, le muguet est une « liliacée à petites fleurs blanches d’une odeur douce et agréable » mais, aux yeux des Français/es, il représente la fleur symbolique du 1er mai qui est vendue non seulement chez les fleuristes, mais aussi dans les rues. 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94440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Muguet/mimosa</a:t>
            </a:r>
          </a:p>
        </p:txBody>
      </p:sp>
      <p:sp>
        <p:nvSpPr>
          <p:cNvPr id="161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altLang="it-IT" sz="2400"/>
              <a:t>La phrase « Malgré la météo, les brins de muguet seront au rendez-vous le 1er mai » ne pourra être comprise que grâce à la connaissance de cette valeur ajoutée, implicite et reconnue par tous/tes les Français/es. Parallèlement, en Italie, le mimosa pourrait devenir le représentant des mots à CCP. Il est vendu et offert aux femmes tout spécialement le 8 mars et il est devenu le symbole de la journée internationale de la femme en Italie. La phrase </a:t>
            </a:r>
            <a:r>
              <a:rPr lang="fr-FR" altLang="it-IT" sz="2400" i="1"/>
              <a:t>« meno mimose e più rispetto</a:t>
            </a:r>
            <a:r>
              <a:rPr lang="fr-FR" altLang="it-IT" sz="2400"/>
              <a:t> » ne saurait être comprise sans la prise en compte de cette charge culturelle partagée par tous/tes les Italien/nes. 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428298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/>
              <a:t>Lexiculture</a:t>
            </a:r>
          </a:p>
        </p:txBody>
      </p:sp>
      <p:sp>
        <p:nvSpPr>
          <p:cNvPr id="16281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Expressions imagées. </a:t>
            </a:r>
            <a:br>
              <a:rPr lang="it-IT" altLang="it-IT"/>
            </a:br>
            <a:r>
              <a:rPr lang="it-IT" altLang="it-IT"/>
              <a:t>(expressions idiomatiques, expressions figées, locutions …)</a:t>
            </a:r>
          </a:p>
          <a:p>
            <a:endParaRPr lang="it-IT" altLang="it-IT"/>
          </a:p>
          <a:p>
            <a:endParaRPr lang="it-IT" altLang="it-IT"/>
          </a:p>
          <a:p>
            <a:r>
              <a:rPr lang="it-IT" altLang="it-IT"/>
              <a:t>Palimpsestes</a:t>
            </a:r>
          </a:p>
        </p:txBody>
      </p:sp>
    </p:spTree>
    <p:extLst>
      <p:ext uri="{BB962C8B-B14F-4D97-AF65-F5344CB8AC3E}">
        <p14:creationId xmlns:p14="http://schemas.microsoft.com/office/powerpoint/2010/main" val="216619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1181</Words>
  <Application>Microsoft Office PowerPoint</Application>
  <PresentationFormat>Widescreen</PresentationFormat>
  <Paragraphs>145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MS PGothic</vt:lpstr>
      <vt:lpstr>Arial</vt:lpstr>
      <vt:lpstr>Calibri</vt:lpstr>
      <vt:lpstr>Calibri Light</vt:lpstr>
      <vt:lpstr>Wingdings</vt:lpstr>
      <vt:lpstr>Office Theme</vt:lpstr>
      <vt:lpstr>Observons les expressions imagées 2 février 2017</vt:lpstr>
      <vt:lpstr>Découvrons</vt:lpstr>
      <vt:lpstr>Observons l’expression imagée</vt:lpstr>
      <vt:lpstr>Découvrons</vt:lpstr>
      <vt:lpstr>Observons l’expression familière</vt:lpstr>
      <vt:lpstr>Découvrons</vt:lpstr>
      <vt:lpstr>La lexiculture </vt:lpstr>
      <vt:lpstr>Muguet/mimosa</vt:lpstr>
      <vt:lpstr>Lexiculture</vt:lpstr>
      <vt:lpstr>Palimpsestes</vt:lpstr>
      <vt:lpstr>Observons le palimpseste</vt:lpstr>
      <vt:lpstr>Découvrons</vt:lpstr>
      <vt:lpstr>Observons le palimpseste</vt:lpstr>
      <vt:lpstr>Découvrons</vt:lpstr>
      <vt:lpstr>Découvrons</vt:lpstr>
      <vt:lpstr>Observons le palimpseste</vt:lpstr>
      <vt:lpstr>Découvrons</vt:lpstr>
      <vt:lpstr>Chanson  choisi par Michele Mura </vt:lpstr>
      <vt:lpstr>Paroles de Wati by night </vt:lpstr>
      <vt:lpstr>Paroles de Wati by night</vt:lpstr>
      <vt:lpstr>Paroles de Wati by night</vt:lpstr>
      <vt:lpstr>Paroles de Wati by night</vt:lpstr>
      <vt:lpstr>Paroles de Wati by night</vt:lpstr>
      <vt:lpstr>Wati by night Sexion d'Assaut</vt:lpstr>
      <vt:lpstr>Le verlan</vt:lpstr>
      <vt:lpstr>Le verlan</vt:lpstr>
      <vt:lpstr>Le Breton et le verlan</vt:lpstr>
      <vt:lpstr>Le lexique : 1. le verlan</vt:lpstr>
      <vt:lpstr>L’argot des banlieues/la langue des cités/le français contemporain des cités</vt:lpstr>
      <vt:lpstr>L’argot des jeunes des banlieues</vt:lpstr>
      <vt:lpstr>Quelles variations ?</vt:lpstr>
      <vt:lpstr>Ses fonctions</vt:lpstr>
      <vt:lpstr>  Matériau variationnel spécifique : phonique  </vt:lpstr>
      <vt:lpstr>Matériau variationnel spécifique : grammatical</vt:lpstr>
      <vt:lpstr>Matériau variationnel spécifique : lexical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CELOTTI NADINE</dc:creator>
  <cp:lastModifiedBy>CELOTTI NADINE</cp:lastModifiedBy>
  <cp:revision>6</cp:revision>
  <dcterms:created xsi:type="dcterms:W3CDTF">2017-02-02T07:31:11Z</dcterms:created>
  <dcterms:modified xsi:type="dcterms:W3CDTF">2017-02-02T11:42:09Z</dcterms:modified>
</cp:coreProperties>
</file>