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1" r:id="rId5"/>
    <p:sldId id="262" r:id="rId6"/>
    <p:sldId id="263" r:id="rId7"/>
    <p:sldId id="264" r:id="rId8"/>
    <p:sldId id="265" r:id="rId9"/>
    <p:sldId id="266" r:id="rId10"/>
    <p:sldId id="267" r:id="rId11"/>
    <p:sldId id="268" r:id="rId12"/>
    <p:sldId id="270" r:id="rId13"/>
    <p:sldId id="272" r:id="rId1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8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r-F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r-FR"/>
          </a:p>
        </p:txBody>
      </p:sp>
      <p:sp>
        <p:nvSpPr>
          <p:cNvPr id="4" name="Date Placeholder 3"/>
          <p:cNvSpPr>
            <a:spLocks noGrp="1"/>
          </p:cNvSpPr>
          <p:nvPr>
            <p:ph type="dt" sz="half" idx="10"/>
          </p:nvPr>
        </p:nvSpPr>
        <p:spPr/>
        <p:txBody>
          <a:bodyPr/>
          <a:lstStyle/>
          <a:p>
            <a:fld id="{43A749BA-6C47-41BC-9D44-6ABDA9EB4D0F}" type="datetimeFigureOut">
              <a:rPr lang="fr-FR" smtClean="0"/>
              <a:t>23/02/2017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F0BF24B-20CF-48E4-8B62-D2452CD6C0A6}" type="slidenum">
              <a:rPr lang="fr-FR" smtClean="0"/>
              <a:t>‹#›</a:t>
            </a:fld>
            <a:endParaRPr lang="fr-FR"/>
          </a:p>
        </p:txBody>
      </p:sp>
    </p:spTree>
    <p:extLst>
      <p:ext uri="{BB962C8B-B14F-4D97-AF65-F5344CB8AC3E}">
        <p14:creationId xmlns:p14="http://schemas.microsoft.com/office/powerpoint/2010/main" val="41606107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43A749BA-6C47-41BC-9D44-6ABDA9EB4D0F}" type="datetimeFigureOut">
              <a:rPr lang="fr-FR" smtClean="0"/>
              <a:t>23/02/2017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F0BF24B-20CF-48E4-8B62-D2452CD6C0A6}" type="slidenum">
              <a:rPr lang="fr-FR" smtClean="0"/>
              <a:t>‹#›</a:t>
            </a:fld>
            <a:endParaRPr lang="fr-FR"/>
          </a:p>
        </p:txBody>
      </p:sp>
    </p:spTree>
    <p:extLst>
      <p:ext uri="{BB962C8B-B14F-4D97-AF65-F5344CB8AC3E}">
        <p14:creationId xmlns:p14="http://schemas.microsoft.com/office/powerpoint/2010/main" val="18133587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43A749BA-6C47-41BC-9D44-6ABDA9EB4D0F}" type="datetimeFigureOut">
              <a:rPr lang="fr-FR" smtClean="0"/>
              <a:t>23/02/2017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F0BF24B-20CF-48E4-8B62-D2452CD6C0A6}" type="slidenum">
              <a:rPr lang="fr-FR" smtClean="0"/>
              <a:t>‹#›</a:t>
            </a:fld>
            <a:endParaRPr lang="fr-FR"/>
          </a:p>
        </p:txBody>
      </p:sp>
    </p:spTree>
    <p:extLst>
      <p:ext uri="{BB962C8B-B14F-4D97-AF65-F5344CB8AC3E}">
        <p14:creationId xmlns:p14="http://schemas.microsoft.com/office/powerpoint/2010/main" val="2216968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43A749BA-6C47-41BC-9D44-6ABDA9EB4D0F}" type="datetimeFigureOut">
              <a:rPr lang="fr-FR" smtClean="0"/>
              <a:t>23/02/2017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F0BF24B-20CF-48E4-8B62-D2452CD6C0A6}" type="slidenum">
              <a:rPr lang="fr-FR" smtClean="0"/>
              <a:t>‹#›</a:t>
            </a:fld>
            <a:endParaRPr lang="fr-FR"/>
          </a:p>
        </p:txBody>
      </p:sp>
    </p:spTree>
    <p:extLst>
      <p:ext uri="{BB962C8B-B14F-4D97-AF65-F5344CB8AC3E}">
        <p14:creationId xmlns:p14="http://schemas.microsoft.com/office/powerpoint/2010/main" val="2679217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r-F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3A749BA-6C47-41BC-9D44-6ABDA9EB4D0F}" type="datetimeFigureOut">
              <a:rPr lang="fr-FR" smtClean="0"/>
              <a:t>23/02/2017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F0BF24B-20CF-48E4-8B62-D2452CD6C0A6}" type="slidenum">
              <a:rPr lang="fr-FR" smtClean="0"/>
              <a:t>‹#›</a:t>
            </a:fld>
            <a:endParaRPr lang="fr-FR"/>
          </a:p>
        </p:txBody>
      </p:sp>
    </p:spTree>
    <p:extLst>
      <p:ext uri="{BB962C8B-B14F-4D97-AF65-F5344CB8AC3E}">
        <p14:creationId xmlns:p14="http://schemas.microsoft.com/office/powerpoint/2010/main" val="3306826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Date Placeholder 4"/>
          <p:cNvSpPr>
            <a:spLocks noGrp="1"/>
          </p:cNvSpPr>
          <p:nvPr>
            <p:ph type="dt" sz="half" idx="10"/>
          </p:nvPr>
        </p:nvSpPr>
        <p:spPr/>
        <p:txBody>
          <a:bodyPr/>
          <a:lstStyle/>
          <a:p>
            <a:fld id="{43A749BA-6C47-41BC-9D44-6ABDA9EB4D0F}" type="datetimeFigureOut">
              <a:rPr lang="fr-FR" smtClean="0"/>
              <a:t>23/02/2017</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F0BF24B-20CF-48E4-8B62-D2452CD6C0A6}" type="slidenum">
              <a:rPr lang="fr-FR" smtClean="0"/>
              <a:t>‹#›</a:t>
            </a:fld>
            <a:endParaRPr lang="fr-FR"/>
          </a:p>
        </p:txBody>
      </p:sp>
    </p:spTree>
    <p:extLst>
      <p:ext uri="{BB962C8B-B14F-4D97-AF65-F5344CB8AC3E}">
        <p14:creationId xmlns:p14="http://schemas.microsoft.com/office/powerpoint/2010/main" val="7256102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r-F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Date Placeholder 6"/>
          <p:cNvSpPr>
            <a:spLocks noGrp="1"/>
          </p:cNvSpPr>
          <p:nvPr>
            <p:ph type="dt" sz="half" idx="10"/>
          </p:nvPr>
        </p:nvSpPr>
        <p:spPr/>
        <p:txBody>
          <a:bodyPr/>
          <a:lstStyle/>
          <a:p>
            <a:fld id="{43A749BA-6C47-41BC-9D44-6ABDA9EB4D0F}" type="datetimeFigureOut">
              <a:rPr lang="fr-FR" smtClean="0"/>
              <a:t>23/02/2017</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3F0BF24B-20CF-48E4-8B62-D2452CD6C0A6}" type="slidenum">
              <a:rPr lang="fr-FR" smtClean="0"/>
              <a:t>‹#›</a:t>
            </a:fld>
            <a:endParaRPr lang="fr-FR"/>
          </a:p>
        </p:txBody>
      </p:sp>
    </p:spTree>
    <p:extLst>
      <p:ext uri="{BB962C8B-B14F-4D97-AF65-F5344CB8AC3E}">
        <p14:creationId xmlns:p14="http://schemas.microsoft.com/office/powerpoint/2010/main" val="23119224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Date Placeholder 2"/>
          <p:cNvSpPr>
            <a:spLocks noGrp="1"/>
          </p:cNvSpPr>
          <p:nvPr>
            <p:ph type="dt" sz="half" idx="10"/>
          </p:nvPr>
        </p:nvSpPr>
        <p:spPr/>
        <p:txBody>
          <a:bodyPr/>
          <a:lstStyle/>
          <a:p>
            <a:fld id="{43A749BA-6C47-41BC-9D44-6ABDA9EB4D0F}" type="datetimeFigureOut">
              <a:rPr lang="fr-FR" smtClean="0"/>
              <a:t>23/02/2017</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3F0BF24B-20CF-48E4-8B62-D2452CD6C0A6}" type="slidenum">
              <a:rPr lang="fr-FR" smtClean="0"/>
              <a:t>‹#›</a:t>
            </a:fld>
            <a:endParaRPr lang="fr-FR"/>
          </a:p>
        </p:txBody>
      </p:sp>
    </p:spTree>
    <p:extLst>
      <p:ext uri="{BB962C8B-B14F-4D97-AF65-F5344CB8AC3E}">
        <p14:creationId xmlns:p14="http://schemas.microsoft.com/office/powerpoint/2010/main" val="3987191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A749BA-6C47-41BC-9D44-6ABDA9EB4D0F}" type="datetimeFigureOut">
              <a:rPr lang="fr-FR" smtClean="0"/>
              <a:t>23/02/2017</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3F0BF24B-20CF-48E4-8B62-D2452CD6C0A6}" type="slidenum">
              <a:rPr lang="fr-FR" smtClean="0"/>
              <a:t>‹#›</a:t>
            </a:fld>
            <a:endParaRPr lang="fr-FR"/>
          </a:p>
        </p:txBody>
      </p:sp>
    </p:spTree>
    <p:extLst>
      <p:ext uri="{BB962C8B-B14F-4D97-AF65-F5344CB8AC3E}">
        <p14:creationId xmlns:p14="http://schemas.microsoft.com/office/powerpoint/2010/main" val="21348516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r-F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A749BA-6C47-41BC-9D44-6ABDA9EB4D0F}" type="datetimeFigureOut">
              <a:rPr lang="fr-FR" smtClean="0"/>
              <a:t>23/02/2017</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F0BF24B-20CF-48E4-8B62-D2452CD6C0A6}" type="slidenum">
              <a:rPr lang="fr-FR" smtClean="0"/>
              <a:t>‹#›</a:t>
            </a:fld>
            <a:endParaRPr lang="fr-FR"/>
          </a:p>
        </p:txBody>
      </p:sp>
    </p:spTree>
    <p:extLst>
      <p:ext uri="{BB962C8B-B14F-4D97-AF65-F5344CB8AC3E}">
        <p14:creationId xmlns:p14="http://schemas.microsoft.com/office/powerpoint/2010/main" val="2192509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r-F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A749BA-6C47-41BC-9D44-6ABDA9EB4D0F}" type="datetimeFigureOut">
              <a:rPr lang="fr-FR" smtClean="0"/>
              <a:t>23/02/2017</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F0BF24B-20CF-48E4-8B62-D2452CD6C0A6}" type="slidenum">
              <a:rPr lang="fr-FR" smtClean="0"/>
              <a:t>‹#›</a:t>
            </a:fld>
            <a:endParaRPr lang="fr-FR"/>
          </a:p>
        </p:txBody>
      </p:sp>
    </p:spTree>
    <p:extLst>
      <p:ext uri="{BB962C8B-B14F-4D97-AF65-F5344CB8AC3E}">
        <p14:creationId xmlns:p14="http://schemas.microsoft.com/office/powerpoint/2010/main" val="34506838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fr-F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A749BA-6C47-41BC-9D44-6ABDA9EB4D0F}" type="datetimeFigureOut">
              <a:rPr lang="fr-FR" smtClean="0"/>
              <a:t>23/02/2017</a:t>
            </a:fld>
            <a:endParaRPr lang="fr-F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0BF24B-20CF-48E4-8B62-D2452CD6C0A6}" type="slidenum">
              <a:rPr lang="fr-FR" smtClean="0"/>
              <a:t>‹#›</a:t>
            </a:fld>
            <a:endParaRPr lang="fr-FR"/>
          </a:p>
        </p:txBody>
      </p:sp>
    </p:spTree>
    <p:extLst>
      <p:ext uri="{BB962C8B-B14F-4D97-AF65-F5344CB8AC3E}">
        <p14:creationId xmlns:p14="http://schemas.microsoft.com/office/powerpoint/2010/main" val="23557255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italia.it/it/idee-di-viaggio/citta-darte/bari.html" TargetMode="Externa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hyperlink" Target="http://www.italia.it/fr/idees-de-voyage/villes-dart/bari.html" TargetMode="Externa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hyperlink" Target="http://www.italia.it/it/idee-di-viaggio/citta-darte/venezia.html" TargetMode="Externa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www.italia.it/fr/idees-de-voyage/villes-dart/venise.html" TargetMode="External"/><Relationship Id="rId2" Type="http://schemas.openxmlformats.org/officeDocument/2006/relationships/hyperlink" Target="http://www.italia.it/it/idee-di-viaggio/citta-darte/venezia.html" TargetMode="Externa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hyperlink" Target="http://www.italia.it/it/idee-di-viaggio/citta-darte/firenze.html" TargetMode="Externa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www.italia.it/fr/idees-de-voyage/villes-dart/florence.html" TargetMode="External"/><Relationship Id="rId2" Type="http://schemas.openxmlformats.org/officeDocument/2006/relationships/hyperlink" Target="http://www.italia.it/it/idee-di-viaggio/citta-darte/firenze.html" TargetMode="Externa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hyperlink" Target="http://www.italia.it/it/idee-di-viaggio/citta-darte/palermo.html" TargetMode="Externa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hyperlink" Target="http://www.italia.it/fr/idees-de-voyage/villes-dart/palerme.html" TargetMode="External"/><Relationship Id="rId2" Type="http://schemas.openxmlformats.org/officeDocument/2006/relationships/hyperlink" Target="http://www.italia.it/it/idee-di-viaggio/citta-darte/palermo.html" TargetMode="Externa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sz="2800" dirty="0" err="1" smtClean="0"/>
              <a:t>Città</a:t>
            </a:r>
            <a:r>
              <a:rPr lang="fr-FR" sz="2800" dirty="0" smtClean="0"/>
              <a:t> </a:t>
            </a:r>
            <a:r>
              <a:rPr lang="fr-FR" sz="2800" dirty="0" err="1" smtClean="0"/>
              <a:t>d’arte</a:t>
            </a:r>
            <a:r>
              <a:rPr lang="fr-FR" sz="2800" dirty="0" smtClean="0"/>
              <a:t> – Ville d’art</a:t>
            </a:r>
            <a:r>
              <a:rPr lang="fr-FR" dirty="0" smtClean="0"/>
              <a:t/>
            </a:r>
            <a:br>
              <a:rPr lang="fr-FR" dirty="0" smtClean="0"/>
            </a:br>
            <a:r>
              <a:rPr lang="fr-FR" sz="2400" dirty="0" smtClean="0"/>
              <a:t>le 23 février 2017</a:t>
            </a:r>
            <a:endParaRPr lang="fr-FR" sz="2400" dirty="0"/>
          </a:p>
        </p:txBody>
      </p:sp>
      <p:sp>
        <p:nvSpPr>
          <p:cNvPr id="3" name="Segnaposto contenuto 2"/>
          <p:cNvSpPr>
            <a:spLocks noGrp="1"/>
          </p:cNvSpPr>
          <p:nvPr>
            <p:ph sz="half" idx="1"/>
          </p:nvPr>
        </p:nvSpPr>
        <p:spPr/>
        <p:txBody>
          <a:bodyPr>
            <a:normAutofit fontScale="62500" lnSpcReduction="20000"/>
          </a:bodyPr>
          <a:lstStyle/>
          <a:p>
            <a:r>
              <a:rPr lang="it-IT" b="1" dirty="0" smtClean="0">
                <a:hlinkClick r:id="rId2"/>
              </a:rPr>
              <a:t>Bari</a:t>
            </a:r>
            <a:endParaRPr lang="it-IT" b="1" dirty="0" smtClean="0"/>
          </a:p>
          <a:p>
            <a:pPr algn="just"/>
            <a:r>
              <a:rPr lang="it-IT" dirty="0" smtClean="0"/>
              <a:t>Bari, popoloso capoluogo della Puglia, è affacciata per circa 40 chilometri sul Mare Adriatico ed è profonda circa 13 chilometri. Importante centro religioso e commerciale, "la porta d'oriente", come è stata definita, ha un borgo antico di particolare valore storico e urbanistico.</a:t>
            </a:r>
          </a:p>
          <a:p>
            <a:endParaRPr lang="it-IT" dirty="0" smtClean="0"/>
          </a:p>
          <a:p>
            <a:endParaRPr lang="fr-FR" dirty="0"/>
          </a:p>
        </p:txBody>
      </p:sp>
      <p:sp>
        <p:nvSpPr>
          <p:cNvPr id="4" name="Segnaposto contenuto 3"/>
          <p:cNvSpPr>
            <a:spLocks noGrp="1"/>
          </p:cNvSpPr>
          <p:nvPr>
            <p:ph sz="half" idx="2"/>
          </p:nvPr>
        </p:nvSpPr>
        <p:spPr>
          <a:xfrm>
            <a:off x="6153150" y="2226468"/>
            <a:ext cx="3886200" cy="3503152"/>
          </a:xfrm>
        </p:spPr>
        <p:txBody>
          <a:bodyPr>
            <a:normAutofit fontScale="62500" lnSpcReduction="20000"/>
          </a:bodyPr>
          <a:lstStyle/>
          <a:p>
            <a:r>
              <a:rPr lang="fr-FR" dirty="0" smtClean="0"/>
              <a:t>Bari</a:t>
            </a:r>
          </a:p>
          <a:p>
            <a:pPr marL="0" indent="0">
              <a:buNone/>
            </a:pPr>
            <a:r>
              <a:rPr lang="fr-FR" dirty="0" smtClean="0"/>
              <a:t>Bari, le chef-lieu/capitale des Pouilles</a:t>
            </a:r>
            <a:r>
              <a:rPr lang="fr-FR" dirty="0"/>
              <a:t>, très </a:t>
            </a:r>
            <a:r>
              <a:rPr lang="fr-FR" dirty="0" smtClean="0"/>
              <a:t>peuplée/avec un très grand nombre d’habitants, avec ses 40 kilomètres/ a environ 40 kilomètres de côte qui donnent sur/qui fait face à la Mer Adriatique et une profondeur d’environ 13 kilomètres. </a:t>
            </a:r>
            <a:br>
              <a:rPr lang="fr-FR" dirty="0" smtClean="0"/>
            </a:br>
            <a:r>
              <a:rPr lang="fr-FR" dirty="0" smtClean="0"/>
              <a:t>Défini comme « La porte d’Orient », c’est un important centre religieux et commercial. Il possède aussi un ancien bourg avec une grande valeur historique et urbanistique. </a:t>
            </a:r>
          </a:p>
          <a:p>
            <a:pPr marL="0" indent="0">
              <a:buNone/>
            </a:pPr>
            <a:r>
              <a:rPr lang="fr-FR" dirty="0" smtClean="0"/>
              <a:t>ELISA MARSANO</a:t>
            </a:r>
          </a:p>
          <a:p>
            <a:endParaRPr lang="fr-FR" dirty="0"/>
          </a:p>
        </p:txBody>
      </p:sp>
    </p:spTree>
    <p:extLst>
      <p:ext uri="{BB962C8B-B14F-4D97-AF65-F5344CB8AC3E}">
        <p14:creationId xmlns:p14="http://schemas.microsoft.com/office/powerpoint/2010/main" val="39016731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FR" sz="2400" dirty="0"/>
              <a:t>Traduction officielle</a:t>
            </a:r>
            <a:endParaRPr lang="fr-FR" sz="2400" dirty="0"/>
          </a:p>
        </p:txBody>
      </p:sp>
      <p:sp>
        <p:nvSpPr>
          <p:cNvPr id="3" name="Content Placeholder 2"/>
          <p:cNvSpPr>
            <a:spLocks noGrp="1"/>
          </p:cNvSpPr>
          <p:nvPr>
            <p:ph sz="half" idx="1"/>
          </p:nvPr>
        </p:nvSpPr>
        <p:spPr/>
        <p:txBody>
          <a:bodyPr>
            <a:noAutofit/>
          </a:bodyPr>
          <a:lstStyle/>
          <a:p>
            <a:r>
              <a:rPr lang="it-IT" sz="2000" b="1" dirty="0"/>
              <a:t>Febbraio: il mese del carnevale</a:t>
            </a:r>
          </a:p>
          <a:p>
            <a:r>
              <a:rPr lang="it-IT" sz="2000" dirty="0"/>
              <a:t>Febbraio in Italia è sicuramente il mese del </a:t>
            </a:r>
            <a:r>
              <a:rPr lang="it-IT" sz="2000" b="1" dirty="0"/>
              <a:t>Carnevale</a:t>
            </a:r>
            <a:r>
              <a:rPr lang="it-IT" sz="2000" dirty="0"/>
              <a:t>. Ogni città è invasa da maschere e coriandoli, luci e colori che creano un'atmosfera di festa unica. Le origini del Carnevale sono antichissime e si fanno risalire ai Saturnali romani che si celebravano in onore del nuovo anno, ma anche ai </a:t>
            </a:r>
            <a:r>
              <a:rPr lang="it-IT" sz="2000" dirty="0" err="1"/>
              <a:t>Lupercalia</a:t>
            </a:r>
            <a:r>
              <a:rPr lang="it-IT" sz="2000" dirty="0"/>
              <a:t> e alle Dionisiache.</a:t>
            </a:r>
            <a:br>
              <a:rPr lang="it-IT" sz="2000" dirty="0"/>
            </a:br>
            <a:r>
              <a:rPr lang="it-IT" sz="2000" dirty="0"/>
              <a:t>.</a:t>
            </a:r>
            <a:endParaRPr lang="fr-FR" sz="2000" dirty="0"/>
          </a:p>
        </p:txBody>
      </p:sp>
      <p:sp>
        <p:nvSpPr>
          <p:cNvPr id="4" name="Content Placeholder 3"/>
          <p:cNvSpPr>
            <a:spLocks noGrp="1"/>
          </p:cNvSpPr>
          <p:nvPr>
            <p:ph sz="half" idx="2"/>
          </p:nvPr>
        </p:nvSpPr>
        <p:spPr/>
        <p:txBody>
          <a:bodyPr>
            <a:normAutofit fontScale="77500" lnSpcReduction="20000"/>
          </a:bodyPr>
          <a:lstStyle/>
          <a:p>
            <a:pPr algn="just"/>
            <a:r>
              <a:rPr lang="it-IT" sz="3800" dirty="0" err="1"/>
              <a:t>Février</a:t>
            </a:r>
            <a:r>
              <a:rPr lang="it-IT" sz="3800" dirty="0"/>
              <a:t> </a:t>
            </a:r>
            <a:r>
              <a:rPr lang="it-IT" sz="3800" dirty="0"/>
              <a:t>en </a:t>
            </a:r>
            <a:r>
              <a:rPr lang="it-IT" sz="3800" dirty="0" err="1"/>
              <a:t>Italie</a:t>
            </a:r>
            <a:r>
              <a:rPr lang="it-IT" sz="3800" dirty="0"/>
              <a:t> est sans </a:t>
            </a:r>
            <a:r>
              <a:rPr lang="it-IT" sz="3800" dirty="0" err="1"/>
              <a:t>doute</a:t>
            </a:r>
            <a:r>
              <a:rPr lang="it-IT" sz="3800" dirty="0"/>
              <a:t> le </a:t>
            </a:r>
            <a:r>
              <a:rPr lang="it-IT" sz="3800" dirty="0" err="1"/>
              <a:t>mois</a:t>
            </a:r>
            <a:r>
              <a:rPr lang="it-IT" sz="3800" dirty="0"/>
              <a:t> </a:t>
            </a:r>
            <a:r>
              <a:rPr lang="it-IT" sz="3800" dirty="0" err="1"/>
              <a:t>du</a:t>
            </a:r>
            <a:r>
              <a:rPr lang="it-IT" sz="3800" dirty="0"/>
              <a:t> </a:t>
            </a:r>
            <a:r>
              <a:rPr lang="it-IT" sz="3800" b="1" dirty="0" err="1"/>
              <a:t>Carnaval</a:t>
            </a:r>
            <a:r>
              <a:rPr lang="it-IT" sz="3800" dirty="0"/>
              <a:t>. </a:t>
            </a:r>
            <a:r>
              <a:rPr lang="it-IT" sz="3800" dirty="0" err="1"/>
              <a:t>Chaque</a:t>
            </a:r>
            <a:r>
              <a:rPr lang="it-IT" sz="3800" dirty="0"/>
              <a:t> ville est </a:t>
            </a:r>
            <a:r>
              <a:rPr lang="it-IT" sz="3800" dirty="0" err="1"/>
              <a:t>envahie</a:t>
            </a:r>
            <a:r>
              <a:rPr lang="it-IT" sz="3800" dirty="0"/>
              <a:t> de </a:t>
            </a:r>
            <a:r>
              <a:rPr lang="it-IT" sz="3800" dirty="0" err="1"/>
              <a:t>masques</a:t>
            </a:r>
            <a:r>
              <a:rPr lang="it-IT" sz="3800" dirty="0"/>
              <a:t> et de confetti, de </a:t>
            </a:r>
            <a:r>
              <a:rPr lang="it-IT" sz="3800" dirty="0" err="1"/>
              <a:t>lumières</a:t>
            </a:r>
            <a:r>
              <a:rPr lang="it-IT" sz="3800" dirty="0"/>
              <a:t> et de </a:t>
            </a:r>
            <a:r>
              <a:rPr lang="it-IT" sz="3800" dirty="0" err="1"/>
              <a:t>couleurs</a:t>
            </a:r>
            <a:r>
              <a:rPr lang="it-IT" sz="3800" dirty="0"/>
              <a:t> qui </a:t>
            </a:r>
            <a:r>
              <a:rPr lang="it-IT" sz="3800" dirty="0" err="1"/>
              <a:t>créent</a:t>
            </a:r>
            <a:r>
              <a:rPr lang="it-IT" sz="3800" dirty="0"/>
              <a:t> une </a:t>
            </a:r>
            <a:r>
              <a:rPr lang="it-IT" sz="3800" dirty="0" err="1"/>
              <a:t>atmosphère</a:t>
            </a:r>
            <a:r>
              <a:rPr lang="it-IT" sz="3800" dirty="0"/>
              <a:t> de </a:t>
            </a:r>
            <a:r>
              <a:rPr lang="it-IT" sz="3800" dirty="0" err="1"/>
              <a:t>fête</a:t>
            </a:r>
            <a:r>
              <a:rPr lang="it-IT" sz="3800" dirty="0"/>
              <a:t> </a:t>
            </a:r>
            <a:r>
              <a:rPr lang="it-IT" sz="3800" dirty="0" err="1"/>
              <a:t>unique</a:t>
            </a:r>
            <a:r>
              <a:rPr lang="it-IT" sz="3800" dirty="0"/>
              <a:t>. </a:t>
            </a:r>
            <a:r>
              <a:rPr lang="it-IT" sz="3800" dirty="0" err="1"/>
              <a:t>Les</a:t>
            </a:r>
            <a:r>
              <a:rPr lang="it-IT" sz="3800" dirty="0"/>
              <a:t> </a:t>
            </a:r>
            <a:r>
              <a:rPr lang="it-IT" sz="3800" dirty="0" err="1"/>
              <a:t>origines</a:t>
            </a:r>
            <a:r>
              <a:rPr lang="it-IT" sz="3800" dirty="0"/>
              <a:t> </a:t>
            </a:r>
            <a:r>
              <a:rPr lang="it-IT" sz="3800" dirty="0" err="1"/>
              <a:t>du</a:t>
            </a:r>
            <a:r>
              <a:rPr lang="it-IT" sz="3800" dirty="0"/>
              <a:t> </a:t>
            </a:r>
            <a:r>
              <a:rPr lang="it-IT" sz="3800" dirty="0" err="1"/>
              <a:t>Carnaval</a:t>
            </a:r>
            <a:r>
              <a:rPr lang="it-IT" sz="3800" dirty="0"/>
              <a:t> </a:t>
            </a:r>
            <a:r>
              <a:rPr lang="it-IT" sz="3800" dirty="0" err="1"/>
              <a:t>sont</a:t>
            </a:r>
            <a:r>
              <a:rPr lang="it-IT" sz="3800" dirty="0"/>
              <a:t> </a:t>
            </a:r>
            <a:r>
              <a:rPr lang="it-IT" sz="3800" dirty="0" err="1"/>
              <a:t>très</a:t>
            </a:r>
            <a:r>
              <a:rPr lang="it-IT" sz="3800" dirty="0"/>
              <a:t> </a:t>
            </a:r>
            <a:r>
              <a:rPr lang="it-IT" sz="3800" dirty="0" err="1"/>
              <a:t>anciennes</a:t>
            </a:r>
            <a:r>
              <a:rPr lang="it-IT" sz="3800" dirty="0"/>
              <a:t> et </a:t>
            </a:r>
            <a:r>
              <a:rPr lang="it-IT" sz="3800" dirty="0" err="1"/>
              <a:t>remontent</a:t>
            </a:r>
            <a:r>
              <a:rPr lang="it-IT" sz="3800" dirty="0"/>
              <a:t> </a:t>
            </a:r>
            <a:r>
              <a:rPr lang="it-IT" sz="3800" dirty="0" err="1"/>
              <a:t>aux</a:t>
            </a:r>
            <a:r>
              <a:rPr lang="it-IT" sz="3800" dirty="0"/>
              <a:t> </a:t>
            </a:r>
            <a:r>
              <a:rPr lang="it-IT" sz="3800" dirty="0" err="1"/>
              <a:t>Saturnales</a:t>
            </a:r>
            <a:r>
              <a:rPr lang="it-IT" sz="3800" dirty="0"/>
              <a:t> </a:t>
            </a:r>
            <a:r>
              <a:rPr lang="it-IT" sz="3800" dirty="0" err="1"/>
              <a:t>romaines</a:t>
            </a:r>
            <a:r>
              <a:rPr lang="it-IT" sz="3800" dirty="0"/>
              <a:t> qui se </a:t>
            </a:r>
            <a:r>
              <a:rPr lang="it-IT" sz="3800" dirty="0" err="1"/>
              <a:t>célébraient</a:t>
            </a:r>
            <a:r>
              <a:rPr lang="it-IT" sz="3800" dirty="0"/>
              <a:t> en l'</a:t>
            </a:r>
            <a:r>
              <a:rPr lang="it-IT" sz="3800" dirty="0" err="1"/>
              <a:t>honneur</a:t>
            </a:r>
            <a:r>
              <a:rPr lang="it-IT" sz="3800" dirty="0"/>
              <a:t> de la nouvelle </a:t>
            </a:r>
            <a:r>
              <a:rPr lang="it-IT" sz="3800" dirty="0" err="1"/>
              <a:t>année</a:t>
            </a:r>
            <a:r>
              <a:rPr lang="it-IT" sz="3800" dirty="0"/>
              <a:t>, mais </a:t>
            </a:r>
            <a:r>
              <a:rPr lang="it-IT" sz="3800" dirty="0" err="1"/>
              <a:t>aussi</a:t>
            </a:r>
            <a:r>
              <a:rPr lang="it-IT" sz="3800" dirty="0"/>
              <a:t> </a:t>
            </a:r>
            <a:r>
              <a:rPr lang="it-IT" sz="3800" dirty="0" err="1"/>
              <a:t>aux</a:t>
            </a:r>
            <a:r>
              <a:rPr lang="it-IT" sz="3800" dirty="0"/>
              <a:t> Lupercales et </a:t>
            </a:r>
            <a:r>
              <a:rPr lang="it-IT" sz="3800" dirty="0" err="1"/>
              <a:t>aux</a:t>
            </a:r>
            <a:r>
              <a:rPr lang="it-IT" sz="3800" dirty="0"/>
              <a:t> </a:t>
            </a:r>
            <a:r>
              <a:rPr lang="it-IT" sz="3800" dirty="0" err="1"/>
              <a:t>Dionysiaques</a:t>
            </a:r>
            <a:r>
              <a:rPr lang="it-IT" dirty="0"/>
              <a:t>. </a:t>
            </a:r>
            <a:endParaRPr lang="fr-FR" dirty="0"/>
          </a:p>
        </p:txBody>
      </p:sp>
    </p:spTree>
    <p:extLst>
      <p:ext uri="{BB962C8B-B14F-4D97-AF65-F5344CB8AC3E}">
        <p14:creationId xmlns:p14="http://schemas.microsoft.com/office/powerpoint/2010/main" val="21039803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smtClean="0"/>
              <a:t>Traduction</a:t>
            </a:r>
            <a:r>
              <a:rPr lang="it-IT" sz="2800" dirty="0" smtClean="0"/>
              <a:t> à </a:t>
            </a:r>
            <a:r>
              <a:rPr lang="it-IT" sz="2800" dirty="0" err="1" smtClean="0"/>
              <a:t>faire</a:t>
            </a:r>
            <a:r>
              <a:rPr lang="it-IT" sz="2800" dirty="0" smtClean="0"/>
              <a:t> pour le 2 </a:t>
            </a:r>
            <a:r>
              <a:rPr lang="it-IT" sz="2800" dirty="0" err="1" smtClean="0"/>
              <a:t>mars</a:t>
            </a:r>
            <a:r>
              <a:rPr lang="it-IT" sz="2800" dirty="0" smtClean="0"/>
              <a:t/>
            </a:r>
            <a:br>
              <a:rPr lang="it-IT" sz="2800" dirty="0" smtClean="0"/>
            </a:br>
            <a:r>
              <a:rPr lang="it-IT" sz="2800" dirty="0" smtClean="0"/>
              <a:t>Margherita</a:t>
            </a:r>
            <a:endParaRPr lang="it-IT" sz="2800" dirty="0"/>
          </a:p>
        </p:txBody>
      </p:sp>
      <p:sp>
        <p:nvSpPr>
          <p:cNvPr id="3" name="Segnaposto contenuto 2"/>
          <p:cNvSpPr>
            <a:spLocks noGrp="1"/>
          </p:cNvSpPr>
          <p:nvPr>
            <p:ph sz="half" idx="1"/>
          </p:nvPr>
        </p:nvSpPr>
        <p:spPr/>
        <p:txBody>
          <a:bodyPr>
            <a:normAutofit/>
          </a:bodyPr>
          <a:lstStyle/>
          <a:p>
            <a:r>
              <a:rPr lang="it-IT" sz="2400" dirty="0"/>
              <a:t>Tuttavia l'etimologia del termine "carnevale" deriva, con ogni probabilità, dal latino </a:t>
            </a:r>
            <a:r>
              <a:rPr lang="it-IT" sz="2400" i="1" dirty="0" err="1"/>
              <a:t>carnem</a:t>
            </a:r>
            <a:r>
              <a:rPr lang="it-IT" sz="2400" i="1" dirty="0"/>
              <a:t> levare</a:t>
            </a:r>
            <a:r>
              <a:rPr lang="it-IT" sz="2400" dirty="0"/>
              <a:t>, un'espressione popolare per indicare il banchetto che si teneva l'ultimo giorno subito prima del periodo di astinenza e digiuno della Quaresima.</a:t>
            </a:r>
            <a:endParaRPr lang="fr-FR" sz="2400" dirty="0"/>
          </a:p>
          <a:p>
            <a:endParaRPr lang="it-IT" sz="2400" dirty="0"/>
          </a:p>
        </p:txBody>
      </p:sp>
      <p:sp>
        <p:nvSpPr>
          <p:cNvPr id="4" name="Segnaposto contenuto 3"/>
          <p:cNvSpPr>
            <a:spLocks noGrp="1"/>
          </p:cNvSpPr>
          <p:nvPr>
            <p:ph sz="half" idx="2"/>
          </p:nvPr>
        </p:nvSpPr>
        <p:spPr/>
        <p:txBody>
          <a:bodyPr/>
          <a:lstStyle/>
          <a:p>
            <a:endParaRPr lang="it-IT"/>
          </a:p>
        </p:txBody>
      </p:sp>
    </p:spTree>
    <p:extLst>
      <p:ext uri="{BB962C8B-B14F-4D97-AF65-F5344CB8AC3E}">
        <p14:creationId xmlns:p14="http://schemas.microsoft.com/office/powerpoint/2010/main" val="4952828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FR" sz="2800" dirty="0"/>
              <a:t>Ferrara</a:t>
            </a:r>
            <a:endParaRPr lang="fr-FR" sz="2800" dirty="0"/>
          </a:p>
        </p:txBody>
      </p:sp>
      <p:sp>
        <p:nvSpPr>
          <p:cNvPr id="3" name="Content Placeholder 2"/>
          <p:cNvSpPr>
            <a:spLocks noGrp="1"/>
          </p:cNvSpPr>
          <p:nvPr>
            <p:ph sz="half" idx="1"/>
          </p:nvPr>
        </p:nvSpPr>
        <p:spPr/>
        <p:txBody>
          <a:bodyPr>
            <a:normAutofit fontScale="92500" lnSpcReduction="10000"/>
          </a:bodyPr>
          <a:lstStyle/>
          <a:p>
            <a:endParaRPr lang="it-IT" sz="2400" dirty="0">
              <a:latin typeface="Times New Roman" panose="02020603050405020304" pitchFamily="18" charset="0"/>
              <a:cs typeface="Times New Roman" panose="02020603050405020304" pitchFamily="18" charset="0"/>
            </a:endParaRPr>
          </a:p>
          <a:p>
            <a:r>
              <a:rPr lang="it-IT" sz="2400" dirty="0">
                <a:latin typeface="Times New Roman" panose="02020603050405020304" pitchFamily="18" charset="0"/>
                <a:cs typeface="Times New Roman" panose="02020603050405020304" pitchFamily="18" charset="0"/>
              </a:rPr>
              <a:t>Carnevale </a:t>
            </a:r>
            <a:r>
              <a:rPr lang="it-IT" sz="2400" dirty="0">
                <a:latin typeface="Times New Roman" panose="02020603050405020304" pitchFamily="18" charset="0"/>
                <a:cs typeface="Times New Roman" panose="02020603050405020304" pitchFamily="18" charset="0"/>
              </a:rPr>
              <a:t>rinascimentale a </a:t>
            </a:r>
            <a:r>
              <a:rPr lang="it-IT" sz="2400" dirty="0">
                <a:latin typeface="Times New Roman" panose="02020603050405020304" pitchFamily="18" charset="0"/>
                <a:cs typeface="Times New Roman" panose="02020603050405020304" pitchFamily="18" charset="0"/>
              </a:rPr>
              <a:t>Ferrara</a:t>
            </a:r>
          </a:p>
          <a:p>
            <a:pPr algn="just"/>
            <a:r>
              <a:rPr lang="it-IT" sz="2400" dirty="0">
                <a:latin typeface="Times New Roman" panose="02020603050405020304" pitchFamily="18" charset="0"/>
                <a:cs typeface="Times New Roman" panose="02020603050405020304" pitchFamily="18" charset="0"/>
              </a:rPr>
              <a:t>Indossa </a:t>
            </a:r>
            <a:r>
              <a:rPr lang="it-IT" sz="2400" dirty="0">
                <a:latin typeface="Times New Roman" panose="02020603050405020304" pitchFamily="18" charset="0"/>
                <a:cs typeface="Times New Roman" panose="02020603050405020304" pitchFamily="18" charset="0"/>
              </a:rPr>
              <a:t>una maschera e vieni a vivere l’atmosfera del Carnevale Estense a Ferrara, una delle capitali del Rinascimento </a:t>
            </a:r>
            <a:r>
              <a:rPr lang="it-IT" sz="2400" dirty="0">
                <a:latin typeface="Times New Roman" panose="02020603050405020304" pitchFamily="18" charset="0"/>
                <a:cs typeface="Times New Roman" panose="02020603050405020304" pitchFamily="18" charset="0"/>
              </a:rPr>
              <a:t>italiano</a:t>
            </a:r>
          </a:p>
          <a:p>
            <a:pPr algn="just"/>
            <a:r>
              <a:rPr lang="it-IT" sz="2400" dirty="0"/>
              <a:t>Dal 23 al 26 febbraio 2017, la città UNESCO torna ai fasti e alle atmosfere di duchi e duchesse del ‘400 e ‘500, rendendo omaggio ad Eleonora d’Aragona.</a:t>
            </a:r>
            <a:br>
              <a:rPr lang="it-IT" sz="2400" dirty="0"/>
            </a:br>
            <a:r>
              <a:rPr lang="it-IT" sz="2400" dirty="0"/>
              <a:t>Il Castello Estense e i palazzi della città fanno da scenografia alla sfilata in </a:t>
            </a:r>
            <a:r>
              <a:rPr lang="it-IT" sz="2400" dirty="0"/>
              <a:t>costume.</a:t>
            </a:r>
            <a:endParaRPr lang="fr-FR" sz="2400" dirty="0"/>
          </a:p>
        </p:txBody>
      </p:sp>
      <p:sp>
        <p:nvSpPr>
          <p:cNvPr id="4" name="Content Placeholder 3"/>
          <p:cNvSpPr>
            <a:spLocks noGrp="1"/>
          </p:cNvSpPr>
          <p:nvPr>
            <p:ph sz="half" idx="2"/>
          </p:nvPr>
        </p:nvSpPr>
        <p:spPr/>
        <p:txBody>
          <a:bodyPr>
            <a:normAutofit fontScale="92500" lnSpcReduction="10000"/>
          </a:bodyPr>
          <a:lstStyle/>
          <a:p>
            <a:r>
              <a:rPr lang="fr-FR" dirty="0" smtClean="0"/>
              <a:t>Angelica</a:t>
            </a:r>
            <a:endParaRPr lang="fr-FR" dirty="0"/>
          </a:p>
        </p:txBody>
      </p:sp>
    </p:spTree>
    <p:extLst>
      <p:ext uri="{BB962C8B-B14F-4D97-AF65-F5344CB8AC3E}">
        <p14:creationId xmlns:p14="http://schemas.microsoft.com/office/powerpoint/2010/main" val="17704353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r-FR"/>
          </a:p>
        </p:txBody>
      </p:sp>
      <p:sp>
        <p:nvSpPr>
          <p:cNvPr id="3" name="Content Placeholder 2"/>
          <p:cNvSpPr>
            <a:spLocks noGrp="1"/>
          </p:cNvSpPr>
          <p:nvPr>
            <p:ph sz="half" idx="1"/>
          </p:nvPr>
        </p:nvSpPr>
        <p:spPr/>
        <p:txBody>
          <a:bodyPr>
            <a:normAutofit lnSpcReduction="10000"/>
          </a:bodyPr>
          <a:lstStyle/>
          <a:p>
            <a:pPr algn="just"/>
            <a:r>
              <a:rPr lang="it-IT" sz="2400" dirty="0"/>
              <a:t>Il corteo storico, in onore di Eleonora D’Aragona, partirà alle 16.00 di sabato 25 febbraio da Palazzo Schifanoia e attraversando il cuore storico della città raggiungerà Piazza Municipale, dove andrà in scena un grande spettacolo di teatro di strada. Molti saranno gli eventi rinascimentali nell’ultimo lungo weekend di febbraio, tra cene di corte, commedie teatrali, spettacoli a tema, balli in maschera e concerti, visite guidate nei musei ed attività per i più piccoli.</a:t>
            </a:r>
            <a:endParaRPr lang="it-IT" sz="2400" dirty="0">
              <a:latin typeface="Times New Roman" panose="02020603050405020304" pitchFamily="18" charset="0"/>
              <a:cs typeface="Times New Roman" panose="02020603050405020304" pitchFamily="18" charset="0"/>
            </a:endParaRPr>
          </a:p>
          <a:p>
            <a:endParaRPr lang="fr-FR" sz="2400" dirty="0"/>
          </a:p>
        </p:txBody>
      </p:sp>
      <p:sp>
        <p:nvSpPr>
          <p:cNvPr id="4" name="Content Placeholder 3"/>
          <p:cNvSpPr>
            <a:spLocks noGrp="1"/>
          </p:cNvSpPr>
          <p:nvPr>
            <p:ph sz="half" idx="2"/>
          </p:nvPr>
        </p:nvSpPr>
        <p:spPr/>
        <p:txBody>
          <a:bodyPr>
            <a:normAutofit lnSpcReduction="10000"/>
          </a:bodyPr>
          <a:lstStyle/>
          <a:p>
            <a:r>
              <a:rPr lang="fr-FR" smtClean="0"/>
              <a:t>Linda</a:t>
            </a:r>
            <a:endParaRPr lang="fr-FR" dirty="0"/>
          </a:p>
        </p:txBody>
      </p:sp>
    </p:spTree>
    <p:extLst>
      <p:ext uri="{BB962C8B-B14F-4D97-AF65-F5344CB8AC3E}">
        <p14:creationId xmlns:p14="http://schemas.microsoft.com/office/powerpoint/2010/main" val="1952733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a:t>Traduction</a:t>
            </a:r>
            <a:r>
              <a:rPr lang="it-IT" sz="2800" dirty="0"/>
              <a:t> </a:t>
            </a:r>
            <a:r>
              <a:rPr lang="it-IT" sz="2800" dirty="0" err="1"/>
              <a:t>officielle</a:t>
            </a:r>
            <a:endParaRPr lang="it-IT" sz="2800" dirty="0"/>
          </a:p>
        </p:txBody>
      </p:sp>
      <p:sp>
        <p:nvSpPr>
          <p:cNvPr id="3" name="Segnaposto contenuto 2"/>
          <p:cNvSpPr>
            <a:spLocks noGrp="1"/>
          </p:cNvSpPr>
          <p:nvPr>
            <p:ph sz="half" idx="1"/>
          </p:nvPr>
        </p:nvSpPr>
        <p:spPr/>
        <p:txBody>
          <a:bodyPr>
            <a:normAutofit/>
          </a:bodyPr>
          <a:lstStyle/>
          <a:p>
            <a:pPr algn="just"/>
            <a:r>
              <a:rPr lang="it-IT" sz="2400" dirty="0"/>
              <a:t>Bari, popoloso capoluogo della Puglia, è affacciata per circa 40 chilometri sul Mare Adriatico ed è profonda circa 13 chilometri. Importante centro religioso e commerciale, "la porta d'oriente", come è stata definita, ha un borgo antico di particolare valore storico e urbanistico.</a:t>
            </a:r>
          </a:p>
          <a:p>
            <a:endParaRPr lang="it-IT" sz="2400" dirty="0"/>
          </a:p>
        </p:txBody>
      </p:sp>
      <p:sp>
        <p:nvSpPr>
          <p:cNvPr id="4" name="Segnaposto contenuto 3"/>
          <p:cNvSpPr>
            <a:spLocks noGrp="1"/>
          </p:cNvSpPr>
          <p:nvPr>
            <p:ph sz="half" idx="2"/>
          </p:nvPr>
        </p:nvSpPr>
        <p:spPr/>
        <p:txBody>
          <a:bodyPr>
            <a:normAutofit/>
          </a:bodyPr>
          <a:lstStyle/>
          <a:p>
            <a:r>
              <a:rPr lang="it-IT" sz="2400" b="1" dirty="0">
                <a:hlinkClick r:id="rId2"/>
              </a:rPr>
              <a:t>Bari</a:t>
            </a:r>
            <a:endParaRPr lang="it-IT" sz="2400" b="1" dirty="0"/>
          </a:p>
          <a:p>
            <a:pPr algn="just"/>
            <a:r>
              <a:rPr lang="it-IT" sz="2400" dirty="0"/>
              <a:t>Bari, le chef-</a:t>
            </a:r>
            <a:r>
              <a:rPr lang="it-IT" sz="2400" dirty="0" err="1"/>
              <a:t>lieu</a:t>
            </a:r>
            <a:r>
              <a:rPr lang="it-IT" sz="2400" dirty="0"/>
              <a:t> de la </a:t>
            </a:r>
            <a:r>
              <a:rPr lang="it-IT" sz="2400" dirty="0" err="1"/>
              <a:t>région</a:t>
            </a:r>
            <a:r>
              <a:rPr lang="it-IT" sz="2400" dirty="0"/>
              <a:t> </a:t>
            </a:r>
            <a:r>
              <a:rPr lang="it-IT" sz="2400" dirty="0" err="1"/>
              <a:t>des</a:t>
            </a:r>
            <a:r>
              <a:rPr lang="it-IT" sz="2400" dirty="0"/>
              <a:t> </a:t>
            </a:r>
            <a:r>
              <a:rPr lang="it-IT" sz="2400" dirty="0" err="1"/>
              <a:t>Pouilles</a:t>
            </a:r>
            <a:r>
              <a:rPr lang="it-IT" sz="2400" dirty="0"/>
              <a:t>, </a:t>
            </a:r>
            <a:r>
              <a:rPr lang="it-IT" sz="2400" dirty="0" err="1"/>
              <a:t>possède</a:t>
            </a:r>
            <a:r>
              <a:rPr lang="it-IT" sz="2400" dirty="0"/>
              <a:t> </a:t>
            </a:r>
            <a:r>
              <a:rPr lang="it-IT" sz="2400" b="1" dirty="0" err="1"/>
              <a:t>près</a:t>
            </a:r>
            <a:r>
              <a:rPr lang="it-IT" sz="2400" b="1" dirty="0"/>
              <a:t> de </a:t>
            </a:r>
            <a:r>
              <a:rPr lang="it-IT" sz="2400" dirty="0"/>
              <a:t>40 </a:t>
            </a:r>
            <a:r>
              <a:rPr lang="it-IT" sz="2400" dirty="0" err="1"/>
              <a:t>kilomètres</a:t>
            </a:r>
            <a:r>
              <a:rPr lang="it-IT" sz="2400" dirty="0"/>
              <a:t> de </a:t>
            </a:r>
            <a:r>
              <a:rPr lang="it-IT" sz="2400" dirty="0" err="1"/>
              <a:t>plage</a:t>
            </a:r>
            <a:r>
              <a:rPr lang="it-IT" sz="2400" dirty="0"/>
              <a:t> </a:t>
            </a:r>
            <a:r>
              <a:rPr lang="it-IT" sz="2400" dirty="0" err="1"/>
              <a:t>donnant</a:t>
            </a:r>
            <a:r>
              <a:rPr lang="it-IT" sz="2400" dirty="0"/>
              <a:t> </a:t>
            </a:r>
            <a:r>
              <a:rPr lang="it-IT" sz="2400" dirty="0" err="1"/>
              <a:t>sur</a:t>
            </a:r>
            <a:r>
              <a:rPr lang="it-IT" sz="2400" dirty="0"/>
              <a:t> la </a:t>
            </a:r>
            <a:r>
              <a:rPr lang="it-IT" sz="2400" dirty="0" err="1"/>
              <a:t>Mer</a:t>
            </a:r>
            <a:r>
              <a:rPr lang="it-IT" sz="2400" dirty="0"/>
              <a:t> </a:t>
            </a:r>
            <a:r>
              <a:rPr lang="it-IT" sz="2400" dirty="0" err="1"/>
              <a:t>Adriatique</a:t>
            </a:r>
            <a:r>
              <a:rPr lang="it-IT" sz="2400" dirty="0"/>
              <a:t> et a </a:t>
            </a:r>
            <a:r>
              <a:rPr lang="it-IT" sz="2400" dirty="0" err="1"/>
              <a:t>environ</a:t>
            </a:r>
            <a:r>
              <a:rPr lang="it-IT" sz="2400" dirty="0"/>
              <a:t> 13 </a:t>
            </a:r>
            <a:r>
              <a:rPr lang="it-IT" sz="2400" dirty="0" err="1"/>
              <a:t>kilomètres</a:t>
            </a:r>
            <a:r>
              <a:rPr lang="it-IT" sz="2400" dirty="0"/>
              <a:t> de </a:t>
            </a:r>
            <a:r>
              <a:rPr lang="it-IT" sz="2400" dirty="0" err="1"/>
              <a:t>profondeur</a:t>
            </a:r>
            <a:r>
              <a:rPr lang="it-IT" sz="2400" dirty="0"/>
              <a:t>. Elle </a:t>
            </a:r>
            <a:r>
              <a:rPr lang="it-IT" sz="2400" dirty="0" err="1"/>
              <a:t>représente</a:t>
            </a:r>
            <a:r>
              <a:rPr lang="it-IT" sz="2400" dirty="0"/>
              <a:t> un </a:t>
            </a:r>
            <a:r>
              <a:rPr lang="it-IT" sz="2400" dirty="0" err="1"/>
              <a:t>important</a:t>
            </a:r>
            <a:r>
              <a:rPr lang="it-IT" sz="2400" dirty="0"/>
              <a:t> centre </a:t>
            </a:r>
            <a:r>
              <a:rPr lang="it-IT" sz="2400" dirty="0" err="1"/>
              <a:t>religieux</a:t>
            </a:r>
            <a:r>
              <a:rPr lang="it-IT" sz="2400" dirty="0"/>
              <a:t> et commercial, </a:t>
            </a:r>
            <a:r>
              <a:rPr lang="it-IT" sz="2400" dirty="0" err="1"/>
              <a:t>définie</a:t>
            </a:r>
            <a:r>
              <a:rPr lang="it-IT" sz="2400" dirty="0"/>
              <a:t> </a:t>
            </a:r>
            <a:r>
              <a:rPr lang="it-IT" sz="2400" dirty="0" err="1"/>
              <a:t>comme</a:t>
            </a:r>
            <a:r>
              <a:rPr lang="it-IT" sz="2400" dirty="0"/>
              <a:t> "la porte d’</a:t>
            </a:r>
            <a:r>
              <a:rPr lang="it-IT" sz="2400" dirty="0" err="1"/>
              <a:t>Orient</a:t>
            </a:r>
            <a:r>
              <a:rPr lang="it-IT" sz="2400" dirty="0"/>
              <a:t>" et </a:t>
            </a:r>
            <a:r>
              <a:rPr lang="it-IT" sz="2400" dirty="0" err="1"/>
              <a:t>possède</a:t>
            </a:r>
            <a:r>
              <a:rPr lang="it-IT" sz="2400" dirty="0"/>
              <a:t> un charmant </a:t>
            </a:r>
            <a:r>
              <a:rPr lang="it-IT" sz="2400" dirty="0" err="1"/>
              <a:t>bourg</a:t>
            </a:r>
            <a:r>
              <a:rPr lang="it-IT" sz="2400" dirty="0"/>
              <a:t> de grande importante </a:t>
            </a:r>
            <a:r>
              <a:rPr lang="it-IT" sz="2400" dirty="0" err="1"/>
              <a:t>historique</a:t>
            </a:r>
            <a:r>
              <a:rPr lang="it-IT" sz="2400" dirty="0"/>
              <a:t> et </a:t>
            </a:r>
            <a:r>
              <a:rPr lang="it-IT" sz="2400" dirty="0" err="1"/>
              <a:t>urbanistique</a:t>
            </a:r>
            <a:r>
              <a:rPr lang="it-IT" sz="2400" dirty="0"/>
              <a:t>.</a:t>
            </a:r>
          </a:p>
          <a:p>
            <a:endParaRPr lang="it-IT" sz="2400" dirty="0"/>
          </a:p>
        </p:txBody>
      </p:sp>
    </p:spTree>
    <p:extLst>
      <p:ext uri="{BB962C8B-B14F-4D97-AF65-F5344CB8AC3E}">
        <p14:creationId xmlns:p14="http://schemas.microsoft.com/office/powerpoint/2010/main" val="15541070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a:t>Traduit</a:t>
            </a:r>
            <a:r>
              <a:rPr lang="it-IT" sz="2800" dirty="0"/>
              <a:t> par </a:t>
            </a:r>
            <a:r>
              <a:rPr lang="fr-FR" sz="2800" dirty="0"/>
              <a:t>Sofia </a:t>
            </a:r>
            <a:r>
              <a:rPr lang="fr-FR" sz="2800" dirty="0" err="1"/>
              <a:t>Pavanini</a:t>
            </a:r>
            <a:endParaRPr lang="it-IT" sz="2800" dirty="0"/>
          </a:p>
        </p:txBody>
      </p:sp>
      <p:sp>
        <p:nvSpPr>
          <p:cNvPr id="3" name="Segnaposto contenuto 2"/>
          <p:cNvSpPr>
            <a:spLocks noGrp="1"/>
          </p:cNvSpPr>
          <p:nvPr>
            <p:ph sz="half" idx="1"/>
          </p:nvPr>
        </p:nvSpPr>
        <p:spPr/>
        <p:txBody>
          <a:bodyPr>
            <a:normAutofit fontScale="92500" lnSpcReduction="10000"/>
          </a:bodyPr>
          <a:lstStyle/>
          <a:p>
            <a:r>
              <a:rPr lang="it-IT" sz="2400" b="1" dirty="0">
                <a:hlinkClick r:id="rId2"/>
              </a:rPr>
              <a:t>Venezia</a:t>
            </a:r>
            <a:endParaRPr lang="it-IT" sz="2400" b="1" dirty="0"/>
          </a:p>
          <a:p>
            <a:pPr algn="just"/>
            <a:r>
              <a:rPr lang="it-IT" sz="2400" dirty="0"/>
              <a:t>Elegante, preziosa, inimitabile, divertente, romantica: così è Venezia, gemma del panorama turistico veneto ed italiano, dove chiese, palazzi, antichi ponti, monumenti e piazze raccontano la vivacità artistica e culturale che ha segnato e segna ancora la storia di questa città. </a:t>
            </a:r>
          </a:p>
          <a:p>
            <a:endParaRPr lang="it-IT" sz="2400" dirty="0"/>
          </a:p>
        </p:txBody>
      </p:sp>
      <p:sp>
        <p:nvSpPr>
          <p:cNvPr id="4" name="Segnaposto contenuto 3"/>
          <p:cNvSpPr>
            <a:spLocks noGrp="1"/>
          </p:cNvSpPr>
          <p:nvPr>
            <p:ph sz="half" idx="2"/>
          </p:nvPr>
        </p:nvSpPr>
        <p:spPr/>
        <p:txBody>
          <a:bodyPr>
            <a:normAutofit fontScale="92500" lnSpcReduction="10000"/>
          </a:bodyPr>
          <a:lstStyle/>
          <a:p>
            <a:pPr marL="0" indent="0">
              <a:buNone/>
            </a:pPr>
            <a:r>
              <a:rPr lang="fr-FR" u="sng" dirty="0" smtClean="0"/>
              <a:t>Venise</a:t>
            </a:r>
          </a:p>
          <a:p>
            <a:pPr marL="0" indent="0">
              <a:buNone/>
            </a:pPr>
            <a:r>
              <a:rPr lang="fr-FR" dirty="0" smtClean="0"/>
              <a:t>Elle est élégante, précieuse, inimitable, amusante, romantique : voilà Venise. Dans ce bijou du tourisme en Vénétie - et en Italie également -, des églises, </a:t>
            </a:r>
            <a:r>
              <a:rPr lang="fr-FR" dirty="0"/>
              <a:t>d</a:t>
            </a:r>
            <a:r>
              <a:rPr lang="fr-FR" dirty="0" smtClean="0"/>
              <a:t>es palais, des vieux ponts, des monuments et des places nous racontent la vivacité artistique et culturelle qui a marqué et marque encore aujourd’hui l’histoire de cette ville.</a:t>
            </a:r>
          </a:p>
          <a:p>
            <a:pPr marL="0" indent="0">
              <a:buNone/>
            </a:pPr>
            <a:r>
              <a:rPr lang="fr-FR" dirty="0" smtClean="0"/>
              <a:t>(Sofia Pavanini)</a:t>
            </a:r>
            <a:endParaRPr lang="fr-FR" dirty="0"/>
          </a:p>
        </p:txBody>
      </p:sp>
    </p:spTree>
    <p:extLst>
      <p:ext uri="{BB962C8B-B14F-4D97-AF65-F5344CB8AC3E}">
        <p14:creationId xmlns:p14="http://schemas.microsoft.com/office/powerpoint/2010/main" val="7173047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a:t>traduction</a:t>
            </a:r>
            <a:r>
              <a:rPr lang="it-IT" sz="2800" dirty="0"/>
              <a:t> </a:t>
            </a:r>
            <a:r>
              <a:rPr lang="it-IT" sz="2800"/>
              <a:t>officielle</a:t>
            </a:r>
            <a:endParaRPr lang="it-IT" sz="2800" dirty="0"/>
          </a:p>
        </p:txBody>
      </p:sp>
      <p:sp>
        <p:nvSpPr>
          <p:cNvPr id="3" name="Segnaposto contenuto 2"/>
          <p:cNvSpPr>
            <a:spLocks noGrp="1"/>
          </p:cNvSpPr>
          <p:nvPr>
            <p:ph sz="half" idx="1"/>
          </p:nvPr>
        </p:nvSpPr>
        <p:spPr/>
        <p:txBody>
          <a:bodyPr>
            <a:normAutofit/>
          </a:bodyPr>
          <a:lstStyle/>
          <a:p>
            <a:r>
              <a:rPr lang="it-IT" sz="2400" b="1" dirty="0">
                <a:hlinkClick r:id="rId2"/>
              </a:rPr>
              <a:t>Venezia</a:t>
            </a:r>
            <a:endParaRPr lang="it-IT" sz="2400" b="1" dirty="0"/>
          </a:p>
          <a:p>
            <a:pPr algn="just"/>
            <a:r>
              <a:rPr lang="it-IT" sz="2400" dirty="0"/>
              <a:t>Elegante, preziosa, inimitabile, divertente, romantica: così è Venezia, gemma del panorama turistico veneto ed italiano, dove chiese, palazzi, antichi ponti, monumenti e piazze raccontano la vivacità artistica e culturale che ha segnato e segna ancora la storia di questa città. </a:t>
            </a:r>
          </a:p>
          <a:p>
            <a:endParaRPr lang="it-IT" sz="2400" dirty="0"/>
          </a:p>
        </p:txBody>
      </p:sp>
      <p:sp>
        <p:nvSpPr>
          <p:cNvPr id="4" name="Segnaposto contenuto 3"/>
          <p:cNvSpPr>
            <a:spLocks noGrp="1"/>
          </p:cNvSpPr>
          <p:nvPr>
            <p:ph sz="half" idx="2"/>
          </p:nvPr>
        </p:nvSpPr>
        <p:spPr/>
        <p:txBody>
          <a:bodyPr>
            <a:normAutofit/>
          </a:bodyPr>
          <a:lstStyle/>
          <a:p>
            <a:r>
              <a:rPr lang="it-IT" sz="2400" b="1" dirty="0">
                <a:hlinkClick r:id="rId3"/>
              </a:rPr>
              <a:t>Venise</a:t>
            </a:r>
            <a:endParaRPr lang="it-IT" sz="2400" b="1" dirty="0"/>
          </a:p>
          <a:p>
            <a:pPr algn="just"/>
            <a:r>
              <a:rPr lang="it-IT" sz="2400" dirty="0" err="1"/>
              <a:t>Elégante</a:t>
            </a:r>
            <a:r>
              <a:rPr lang="it-IT" sz="2400" dirty="0"/>
              <a:t>, précieuse, </a:t>
            </a:r>
            <a:r>
              <a:rPr lang="it-IT" sz="2400" dirty="0" err="1"/>
              <a:t>inimitable</a:t>
            </a:r>
            <a:r>
              <a:rPr lang="it-IT" sz="2400" dirty="0"/>
              <a:t>, </a:t>
            </a:r>
            <a:r>
              <a:rPr lang="it-IT" sz="2400" dirty="0" err="1"/>
              <a:t>divertissante</a:t>
            </a:r>
            <a:r>
              <a:rPr lang="it-IT" sz="2400" dirty="0"/>
              <a:t> et </a:t>
            </a:r>
            <a:r>
              <a:rPr lang="it-IT" sz="2400" dirty="0" err="1"/>
              <a:t>romantique</a:t>
            </a:r>
            <a:r>
              <a:rPr lang="it-IT" sz="2400" dirty="0"/>
              <a:t>: c’est </a:t>
            </a:r>
            <a:r>
              <a:rPr lang="it-IT" sz="2400" dirty="0" err="1"/>
              <a:t>ainsi</a:t>
            </a:r>
            <a:r>
              <a:rPr lang="it-IT" sz="2400" dirty="0"/>
              <a:t> </a:t>
            </a:r>
            <a:r>
              <a:rPr lang="it-IT" sz="2400" dirty="0" err="1"/>
              <a:t>que</a:t>
            </a:r>
            <a:r>
              <a:rPr lang="it-IT" sz="2400" dirty="0"/>
              <a:t> se </a:t>
            </a:r>
            <a:r>
              <a:rPr lang="it-IT" sz="2400" dirty="0" err="1"/>
              <a:t>présente</a:t>
            </a:r>
            <a:r>
              <a:rPr lang="it-IT" sz="2400" dirty="0"/>
              <a:t> </a:t>
            </a:r>
            <a:r>
              <a:rPr lang="it-IT" sz="2400" dirty="0" err="1"/>
              <a:t>Venise</a:t>
            </a:r>
            <a:r>
              <a:rPr lang="it-IT" sz="2400" dirty="0"/>
              <a:t>, perle </a:t>
            </a:r>
            <a:r>
              <a:rPr lang="it-IT" sz="2400" dirty="0" err="1"/>
              <a:t>du</a:t>
            </a:r>
            <a:r>
              <a:rPr lang="it-IT" sz="2400" dirty="0"/>
              <a:t> panorama </a:t>
            </a:r>
            <a:r>
              <a:rPr lang="it-IT" sz="2400" dirty="0" err="1"/>
              <a:t>touristique</a:t>
            </a:r>
            <a:r>
              <a:rPr lang="it-IT" sz="2400" dirty="0"/>
              <a:t> de la </a:t>
            </a:r>
            <a:r>
              <a:rPr lang="it-IT" sz="2400" dirty="0" err="1"/>
              <a:t>Vénétie</a:t>
            </a:r>
            <a:r>
              <a:rPr lang="it-IT" sz="2400" dirty="0"/>
              <a:t> - et de l’</a:t>
            </a:r>
            <a:r>
              <a:rPr lang="it-IT" sz="2400" dirty="0" err="1"/>
              <a:t>Italie</a:t>
            </a:r>
            <a:r>
              <a:rPr lang="it-IT" sz="2400" dirty="0"/>
              <a:t> en </a:t>
            </a:r>
            <a:r>
              <a:rPr lang="it-IT" sz="2400" dirty="0" err="1"/>
              <a:t>général</a:t>
            </a:r>
            <a:r>
              <a:rPr lang="it-IT" sz="2400" dirty="0"/>
              <a:t>-, </a:t>
            </a:r>
            <a:r>
              <a:rPr lang="it-IT" sz="2400" dirty="0" err="1"/>
              <a:t>avec</a:t>
            </a:r>
            <a:r>
              <a:rPr lang="it-IT" sz="2400" dirty="0"/>
              <a:t> </a:t>
            </a:r>
            <a:r>
              <a:rPr lang="it-IT" sz="2400" b="1" dirty="0" err="1"/>
              <a:t>ses</a:t>
            </a:r>
            <a:r>
              <a:rPr lang="it-IT" sz="2400" b="1" dirty="0"/>
              <a:t> </a:t>
            </a:r>
            <a:r>
              <a:rPr lang="it-IT" sz="2400" dirty="0" err="1"/>
              <a:t>églises</a:t>
            </a:r>
            <a:r>
              <a:rPr lang="it-IT" sz="2400" dirty="0"/>
              <a:t>, </a:t>
            </a:r>
            <a:r>
              <a:rPr lang="it-IT" sz="2400" dirty="0" err="1"/>
              <a:t>ses</a:t>
            </a:r>
            <a:r>
              <a:rPr lang="it-IT" sz="2400" dirty="0"/>
              <a:t> </a:t>
            </a:r>
            <a:r>
              <a:rPr lang="it-IT" sz="2400" dirty="0" err="1"/>
              <a:t>palais</a:t>
            </a:r>
            <a:r>
              <a:rPr lang="it-IT" sz="2400" dirty="0"/>
              <a:t>, </a:t>
            </a:r>
            <a:r>
              <a:rPr lang="it-IT" sz="2400" dirty="0" err="1"/>
              <a:t>ses</a:t>
            </a:r>
            <a:r>
              <a:rPr lang="it-IT" sz="2400" dirty="0"/>
              <a:t> </a:t>
            </a:r>
            <a:r>
              <a:rPr lang="it-IT" sz="2400" dirty="0" err="1"/>
              <a:t>anciens</a:t>
            </a:r>
            <a:r>
              <a:rPr lang="it-IT" sz="2400" dirty="0"/>
              <a:t> </a:t>
            </a:r>
            <a:r>
              <a:rPr lang="it-IT" sz="2400" dirty="0" err="1"/>
              <a:t>ponts</a:t>
            </a:r>
            <a:r>
              <a:rPr lang="it-IT" sz="2400" dirty="0"/>
              <a:t> et </a:t>
            </a:r>
            <a:r>
              <a:rPr lang="it-IT" sz="2400" dirty="0" err="1"/>
              <a:t>ses</a:t>
            </a:r>
            <a:r>
              <a:rPr lang="it-IT" sz="2400" dirty="0"/>
              <a:t> </a:t>
            </a:r>
            <a:r>
              <a:rPr lang="it-IT" sz="2400" dirty="0" err="1"/>
              <a:t>places</a:t>
            </a:r>
            <a:r>
              <a:rPr lang="it-IT" sz="2400" dirty="0"/>
              <a:t> qui </a:t>
            </a:r>
            <a:r>
              <a:rPr lang="it-IT" sz="2400" dirty="0" err="1"/>
              <a:t>racontent</a:t>
            </a:r>
            <a:r>
              <a:rPr lang="it-IT" sz="2400" dirty="0"/>
              <a:t> la </a:t>
            </a:r>
            <a:r>
              <a:rPr lang="it-IT" sz="2400" dirty="0" err="1"/>
              <a:t>vivacité</a:t>
            </a:r>
            <a:r>
              <a:rPr lang="it-IT" sz="2400" dirty="0"/>
              <a:t> </a:t>
            </a:r>
            <a:r>
              <a:rPr lang="it-IT" sz="2400" dirty="0" err="1"/>
              <a:t>artistique</a:t>
            </a:r>
            <a:r>
              <a:rPr lang="it-IT" sz="2400" dirty="0"/>
              <a:t> et </a:t>
            </a:r>
            <a:r>
              <a:rPr lang="it-IT" sz="2400" dirty="0" err="1"/>
              <a:t>culturelle</a:t>
            </a:r>
            <a:r>
              <a:rPr lang="it-IT" sz="2400" dirty="0"/>
              <a:t> qui </a:t>
            </a:r>
            <a:r>
              <a:rPr lang="it-IT" sz="2400" dirty="0" err="1"/>
              <a:t>depuis</a:t>
            </a:r>
            <a:r>
              <a:rPr lang="it-IT" sz="2400" dirty="0"/>
              <a:t> </a:t>
            </a:r>
            <a:r>
              <a:rPr lang="it-IT" sz="2400" dirty="0" err="1"/>
              <a:t>toujours</a:t>
            </a:r>
            <a:r>
              <a:rPr lang="it-IT" sz="2400" dirty="0"/>
              <a:t> </a:t>
            </a:r>
            <a:r>
              <a:rPr lang="it-IT" sz="2400" dirty="0" err="1"/>
              <a:t>caractérisent</a:t>
            </a:r>
            <a:r>
              <a:rPr lang="it-IT" sz="2400" dirty="0"/>
              <a:t> </a:t>
            </a:r>
            <a:r>
              <a:rPr lang="it-IT" sz="2400" dirty="0" err="1"/>
              <a:t>cette</a:t>
            </a:r>
            <a:r>
              <a:rPr lang="it-IT" sz="2400" dirty="0"/>
              <a:t> ville </a:t>
            </a:r>
            <a:r>
              <a:rPr lang="it-IT" sz="2400" dirty="0"/>
              <a:t>splendide.</a:t>
            </a:r>
            <a:endParaRPr lang="it-IT" sz="2400" dirty="0"/>
          </a:p>
          <a:p>
            <a:endParaRPr lang="it-IT" sz="2400" dirty="0"/>
          </a:p>
        </p:txBody>
      </p:sp>
    </p:spTree>
    <p:extLst>
      <p:ext uri="{BB962C8B-B14F-4D97-AF65-F5344CB8AC3E}">
        <p14:creationId xmlns:p14="http://schemas.microsoft.com/office/powerpoint/2010/main" val="38569489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lstStyle/>
          <a:p>
            <a:r>
              <a:rPr lang="it-IT" dirty="0"/>
              <a:t>Livia Lapini</a:t>
            </a:r>
          </a:p>
        </p:txBody>
      </p:sp>
      <p:sp>
        <p:nvSpPr>
          <p:cNvPr id="5" name="Segnaposto contenuto 4"/>
          <p:cNvSpPr>
            <a:spLocks noGrp="1"/>
          </p:cNvSpPr>
          <p:nvPr>
            <p:ph sz="half" idx="1"/>
          </p:nvPr>
        </p:nvSpPr>
        <p:spPr/>
        <p:txBody>
          <a:bodyPr>
            <a:normAutofit/>
          </a:bodyPr>
          <a:lstStyle/>
          <a:p>
            <a:r>
              <a:rPr lang="it-IT" b="1" dirty="0">
                <a:hlinkClick r:id="rId2"/>
              </a:rPr>
              <a:t>Firenze</a:t>
            </a:r>
            <a:endParaRPr lang="it-IT" b="1" dirty="0"/>
          </a:p>
          <a:p>
            <a:pPr algn="just"/>
            <a:r>
              <a:rPr lang="it-IT" dirty="0"/>
              <a:t>Firenze è storia, tradizione, arte e cultura. Il capoluogo toscano, che come scrisse Stendhal possiede un “fascino sottile”, conserva un patrimonio storico-artistico conosciuto in tutto il mondo.</a:t>
            </a:r>
          </a:p>
          <a:p>
            <a:endParaRPr lang="it-IT" dirty="0"/>
          </a:p>
        </p:txBody>
      </p:sp>
      <p:sp>
        <p:nvSpPr>
          <p:cNvPr id="6" name="Segnaposto contenuto 5"/>
          <p:cNvSpPr>
            <a:spLocks noGrp="1"/>
          </p:cNvSpPr>
          <p:nvPr>
            <p:ph sz="half" idx="2"/>
          </p:nvPr>
        </p:nvSpPr>
        <p:spPr/>
        <p:txBody>
          <a:bodyPr>
            <a:normAutofit/>
          </a:bodyPr>
          <a:lstStyle/>
          <a:p>
            <a:r>
              <a:rPr lang="fr-FR" dirty="0"/>
              <a:t>Florence</a:t>
            </a:r>
          </a:p>
          <a:p>
            <a:r>
              <a:rPr lang="fr-FR" dirty="0"/>
              <a:t>Florence représente l’histoire, la tradition, l’art et la culture. La capitale de la Toscane, qui, comme Stendhal l’a </a:t>
            </a:r>
            <a:r>
              <a:rPr lang="fr-FR" dirty="0" smtClean="0"/>
              <a:t>écrit/écrivit, </a:t>
            </a:r>
            <a:r>
              <a:rPr lang="fr-FR" dirty="0"/>
              <a:t>possède un « charme subtil », garde un patrimoine </a:t>
            </a:r>
            <a:r>
              <a:rPr lang="fr-FR" dirty="0" smtClean="0"/>
              <a:t>historico/historique-artistique </a:t>
            </a:r>
            <a:r>
              <a:rPr lang="fr-FR" dirty="0"/>
              <a:t>connu dans le monde entier.  </a:t>
            </a:r>
          </a:p>
          <a:p>
            <a:endParaRPr lang="it-IT" dirty="0"/>
          </a:p>
        </p:txBody>
      </p:sp>
    </p:spTree>
    <p:extLst>
      <p:ext uri="{BB962C8B-B14F-4D97-AF65-F5344CB8AC3E}">
        <p14:creationId xmlns:p14="http://schemas.microsoft.com/office/powerpoint/2010/main" val="24953936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a:t>Traduction</a:t>
            </a:r>
            <a:r>
              <a:rPr lang="it-IT" sz="2800" dirty="0"/>
              <a:t> </a:t>
            </a:r>
            <a:r>
              <a:rPr lang="it-IT" sz="2800" dirty="0" err="1"/>
              <a:t>officielle</a:t>
            </a:r>
            <a:endParaRPr lang="it-IT" sz="2800" dirty="0"/>
          </a:p>
        </p:txBody>
      </p:sp>
      <p:sp>
        <p:nvSpPr>
          <p:cNvPr id="3" name="Segnaposto contenuto 2"/>
          <p:cNvSpPr>
            <a:spLocks noGrp="1"/>
          </p:cNvSpPr>
          <p:nvPr>
            <p:ph sz="half" idx="1"/>
          </p:nvPr>
        </p:nvSpPr>
        <p:spPr/>
        <p:txBody>
          <a:bodyPr>
            <a:normAutofit/>
          </a:bodyPr>
          <a:lstStyle/>
          <a:p>
            <a:r>
              <a:rPr lang="it-IT" sz="2400" b="1" dirty="0">
                <a:hlinkClick r:id="rId2"/>
              </a:rPr>
              <a:t>Firenze</a:t>
            </a:r>
            <a:endParaRPr lang="it-IT" sz="2400" b="1" dirty="0"/>
          </a:p>
          <a:p>
            <a:pPr algn="just"/>
            <a:r>
              <a:rPr lang="it-IT" sz="2400" dirty="0"/>
              <a:t>Firenze è storia, tradizione, arte e cultura. Il capoluogo toscano, che come scrisse Stendhal possiede un “fascino sottile”, conserva un patrimonio storico-artistico conosciuto in tutto il mondo.</a:t>
            </a:r>
          </a:p>
          <a:p>
            <a:pPr algn="just"/>
            <a:endParaRPr lang="it-IT" sz="2400" dirty="0"/>
          </a:p>
        </p:txBody>
      </p:sp>
      <p:sp>
        <p:nvSpPr>
          <p:cNvPr id="4" name="Segnaposto contenuto 3"/>
          <p:cNvSpPr>
            <a:spLocks noGrp="1"/>
          </p:cNvSpPr>
          <p:nvPr>
            <p:ph sz="half" idx="2"/>
          </p:nvPr>
        </p:nvSpPr>
        <p:spPr/>
        <p:txBody>
          <a:bodyPr>
            <a:normAutofit/>
          </a:bodyPr>
          <a:lstStyle/>
          <a:p>
            <a:r>
              <a:rPr lang="it-IT" sz="2400" b="1" dirty="0">
                <a:hlinkClick r:id="rId3"/>
              </a:rPr>
              <a:t>Florence</a:t>
            </a:r>
            <a:endParaRPr lang="it-IT" sz="2400" b="1" dirty="0"/>
          </a:p>
          <a:p>
            <a:pPr algn="just"/>
            <a:r>
              <a:rPr lang="it-IT" sz="2400" dirty="0"/>
              <a:t>Histoire, </a:t>
            </a:r>
            <a:r>
              <a:rPr lang="it-IT" sz="2400" dirty="0" err="1"/>
              <a:t>tradition</a:t>
            </a:r>
            <a:r>
              <a:rPr lang="it-IT" sz="2400" dirty="0"/>
              <a:t> art et culture </a:t>
            </a:r>
            <a:r>
              <a:rPr lang="it-IT" sz="2400" dirty="0" err="1"/>
              <a:t>caractérisent</a:t>
            </a:r>
            <a:r>
              <a:rPr lang="it-IT" sz="2400" dirty="0"/>
              <a:t> la ville de Florence. Le chef-</a:t>
            </a:r>
            <a:r>
              <a:rPr lang="it-IT" sz="2400" dirty="0" err="1"/>
              <a:t>lieu</a:t>
            </a:r>
            <a:r>
              <a:rPr lang="it-IT" sz="2400" dirty="0"/>
              <a:t> de la Toscane, </a:t>
            </a:r>
            <a:r>
              <a:rPr lang="it-IT" sz="2400" dirty="0" err="1"/>
              <a:t>comme</a:t>
            </a:r>
            <a:r>
              <a:rPr lang="it-IT" sz="2400" dirty="0"/>
              <a:t> l’</a:t>
            </a:r>
            <a:r>
              <a:rPr lang="it-IT" sz="2400" dirty="0" err="1"/>
              <a:t>écrivit</a:t>
            </a:r>
            <a:r>
              <a:rPr lang="it-IT" sz="2400" dirty="0"/>
              <a:t> Stendhal, </a:t>
            </a:r>
            <a:r>
              <a:rPr lang="it-IT" sz="2400" dirty="0" err="1"/>
              <a:t>possède</a:t>
            </a:r>
            <a:r>
              <a:rPr lang="it-IT" sz="2400" dirty="0"/>
              <a:t> un "charme </a:t>
            </a:r>
            <a:r>
              <a:rPr lang="it-IT" sz="2400" dirty="0" err="1"/>
              <a:t>subtil</a:t>
            </a:r>
            <a:r>
              <a:rPr lang="it-IT" sz="2400" dirty="0"/>
              <a:t>", il conserve un </a:t>
            </a:r>
            <a:r>
              <a:rPr lang="it-IT" sz="2400" dirty="0" err="1"/>
              <a:t>patrimoine</a:t>
            </a:r>
            <a:r>
              <a:rPr lang="it-IT" sz="2400" dirty="0"/>
              <a:t> </a:t>
            </a:r>
            <a:r>
              <a:rPr lang="it-IT" sz="2400" dirty="0" err="1"/>
              <a:t>historico-artistique</a:t>
            </a:r>
            <a:r>
              <a:rPr lang="it-IT" sz="2400" dirty="0"/>
              <a:t> </a:t>
            </a:r>
            <a:r>
              <a:rPr lang="it-IT" sz="2400" dirty="0" err="1"/>
              <a:t>célèbre</a:t>
            </a:r>
            <a:r>
              <a:rPr lang="it-IT" sz="2400" dirty="0"/>
              <a:t> </a:t>
            </a:r>
            <a:r>
              <a:rPr lang="it-IT" sz="2400" dirty="0" err="1"/>
              <a:t>dans</a:t>
            </a:r>
            <a:r>
              <a:rPr lang="it-IT" sz="2400" dirty="0"/>
              <a:t> le monde. </a:t>
            </a:r>
          </a:p>
          <a:p>
            <a:endParaRPr lang="it-IT" sz="2400" dirty="0"/>
          </a:p>
        </p:txBody>
      </p:sp>
    </p:spTree>
    <p:extLst>
      <p:ext uri="{BB962C8B-B14F-4D97-AF65-F5344CB8AC3E}">
        <p14:creationId xmlns:p14="http://schemas.microsoft.com/office/powerpoint/2010/main" val="38010058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a:t>Federica </a:t>
            </a:r>
            <a:r>
              <a:rPr lang="it-IT" sz="2800" dirty="0" err="1"/>
              <a:t>Alabiso</a:t>
            </a:r>
            <a:r>
              <a:rPr lang="it-IT" sz="2800" dirty="0"/>
              <a:t/>
            </a:r>
            <a:br>
              <a:rPr lang="it-IT" sz="2800" dirty="0"/>
            </a:br>
            <a:endParaRPr lang="it-IT" sz="2800" dirty="0"/>
          </a:p>
        </p:txBody>
      </p:sp>
      <p:sp>
        <p:nvSpPr>
          <p:cNvPr id="3" name="Segnaposto contenuto 2"/>
          <p:cNvSpPr>
            <a:spLocks noGrp="1"/>
          </p:cNvSpPr>
          <p:nvPr>
            <p:ph sz="half" idx="1"/>
          </p:nvPr>
        </p:nvSpPr>
        <p:spPr/>
        <p:txBody>
          <a:bodyPr>
            <a:normAutofit lnSpcReduction="10000"/>
          </a:bodyPr>
          <a:lstStyle/>
          <a:p>
            <a:r>
              <a:rPr lang="it-IT" sz="2400" b="1" dirty="0">
                <a:hlinkClick r:id="rId2"/>
              </a:rPr>
              <a:t>Palermo</a:t>
            </a:r>
            <a:endParaRPr lang="it-IT" sz="2400" b="1" dirty="0"/>
          </a:p>
          <a:p>
            <a:pPr algn="just"/>
            <a:r>
              <a:rPr lang="it-IT" sz="2400" dirty="0"/>
              <a:t>Prima città greca e romana, poi capitale araba, in seguito conquistata da normanni e svevi, questa è Palermo, un luogo in cui convivono la preziosità arabesca e normanna, il gusto barocco e liberty dei monumenti, palazzi e teatri, ma anche dei giardini e dei mercati.</a:t>
            </a:r>
          </a:p>
          <a:p>
            <a:endParaRPr lang="it-IT" sz="2400" dirty="0"/>
          </a:p>
        </p:txBody>
      </p:sp>
      <p:sp>
        <p:nvSpPr>
          <p:cNvPr id="4" name="Segnaposto contenuto 3"/>
          <p:cNvSpPr>
            <a:spLocks noGrp="1"/>
          </p:cNvSpPr>
          <p:nvPr>
            <p:ph sz="half" idx="2"/>
          </p:nvPr>
        </p:nvSpPr>
        <p:spPr/>
        <p:txBody>
          <a:bodyPr>
            <a:normAutofit lnSpcReduction="10000"/>
          </a:bodyPr>
          <a:lstStyle/>
          <a:p>
            <a:r>
              <a:rPr lang="it-IT" sz="2400" u="sng" dirty="0" err="1"/>
              <a:t>Palerme</a:t>
            </a:r>
            <a:endParaRPr lang="it-IT" sz="2400" u="sng" dirty="0"/>
          </a:p>
          <a:p>
            <a:pPr algn="just"/>
            <a:r>
              <a:rPr lang="it-IT" sz="2400" dirty="0" err="1"/>
              <a:t>Au</a:t>
            </a:r>
            <a:r>
              <a:rPr lang="it-IT" sz="2400" dirty="0"/>
              <a:t> </a:t>
            </a:r>
            <a:r>
              <a:rPr lang="it-IT" sz="2400" dirty="0" err="1"/>
              <a:t>début</a:t>
            </a:r>
            <a:r>
              <a:rPr lang="it-IT" sz="2400" dirty="0"/>
              <a:t>/à l’origine/ (</a:t>
            </a:r>
            <a:r>
              <a:rPr lang="it-IT" sz="2400" dirty="0" err="1"/>
              <a:t>jadis</a:t>
            </a:r>
            <a:r>
              <a:rPr lang="it-IT" sz="2400" dirty="0"/>
              <a:t>) ville </a:t>
            </a:r>
            <a:r>
              <a:rPr lang="it-IT" sz="2400" dirty="0" err="1"/>
              <a:t>grecque</a:t>
            </a:r>
            <a:r>
              <a:rPr lang="it-IT" sz="2400" dirty="0"/>
              <a:t> et </a:t>
            </a:r>
            <a:r>
              <a:rPr lang="it-IT" sz="2400" dirty="0" err="1"/>
              <a:t>romaine</a:t>
            </a:r>
            <a:r>
              <a:rPr lang="it-IT" sz="2400" dirty="0"/>
              <a:t>, </a:t>
            </a:r>
            <a:r>
              <a:rPr lang="it-IT" sz="2400" dirty="0" err="1"/>
              <a:t>puis</a:t>
            </a:r>
            <a:r>
              <a:rPr lang="it-IT" sz="2400" dirty="0"/>
              <a:t> capitale arabe, conquise </a:t>
            </a:r>
            <a:r>
              <a:rPr lang="it-IT" sz="2400" dirty="0" err="1"/>
              <a:t>ensuite</a:t>
            </a:r>
            <a:r>
              <a:rPr lang="it-IT" sz="2400" dirty="0"/>
              <a:t> par </a:t>
            </a:r>
            <a:r>
              <a:rPr lang="it-IT" sz="2400" dirty="0" err="1"/>
              <a:t>les</a:t>
            </a:r>
            <a:r>
              <a:rPr lang="it-IT" sz="2400" dirty="0"/>
              <a:t> </a:t>
            </a:r>
            <a:r>
              <a:rPr lang="it-IT" sz="2400" dirty="0" err="1"/>
              <a:t>Normands</a:t>
            </a:r>
            <a:r>
              <a:rPr lang="it-IT" sz="2400" dirty="0"/>
              <a:t> et </a:t>
            </a:r>
            <a:r>
              <a:rPr lang="it-IT" sz="2400" dirty="0" err="1"/>
              <a:t>les</a:t>
            </a:r>
            <a:r>
              <a:rPr lang="it-IT" sz="2400" dirty="0"/>
              <a:t> </a:t>
            </a:r>
            <a:r>
              <a:rPr lang="it-IT" sz="2400" dirty="0" err="1"/>
              <a:t>Souabes</a:t>
            </a:r>
            <a:r>
              <a:rPr lang="it-IT" sz="2400" dirty="0"/>
              <a:t> </a:t>
            </a:r>
            <a:r>
              <a:rPr lang="it-IT" sz="2400" dirty="0"/>
              <a:t>: ceci est/voilà </a:t>
            </a:r>
            <a:r>
              <a:rPr lang="it-IT" sz="2400" dirty="0" err="1"/>
              <a:t>Palerme</a:t>
            </a:r>
            <a:r>
              <a:rPr lang="it-IT" sz="2400" dirty="0"/>
              <a:t> ! Un </a:t>
            </a:r>
            <a:r>
              <a:rPr lang="it-IT" sz="2400" dirty="0" err="1"/>
              <a:t>lieu</a:t>
            </a:r>
            <a:r>
              <a:rPr lang="it-IT" sz="2400" dirty="0"/>
              <a:t> </a:t>
            </a:r>
            <a:r>
              <a:rPr lang="it-IT" sz="2400" dirty="0" err="1"/>
              <a:t>où</a:t>
            </a:r>
            <a:r>
              <a:rPr lang="it-IT" sz="2400" dirty="0"/>
              <a:t> le </a:t>
            </a:r>
            <a:r>
              <a:rPr lang="it-IT" sz="2400" dirty="0" err="1"/>
              <a:t>précieux</a:t>
            </a:r>
            <a:r>
              <a:rPr lang="it-IT" sz="2400" dirty="0"/>
              <a:t> </a:t>
            </a:r>
            <a:r>
              <a:rPr lang="it-IT" sz="2400" dirty="0" err="1"/>
              <a:t>héritage</a:t>
            </a:r>
            <a:r>
              <a:rPr lang="it-IT" sz="2400" dirty="0"/>
              <a:t> arabe et </a:t>
            </a:r>
            <a:r>
              <a:rPr lang="it-IT" sz="2400" dirty="0" err="1"/>
              <a:t>normand</a:t>
            </a:r>
            <a:r>
              <a:rPr lang="it-IT" sz="2400" dirty="0"/>
              <a:t> se </a:t>
            </a:r>
            <a:r>
              <a:rPr lang="it-IT" sz="2400" dirty="0" err="1"/>
              <a:t>marie</a:t>
            </a:r>
            <a:r>
              <a:rPr lang="it-IT" sz="2400" dirty="0"/>
              <a:t> </a:t>
            </a:r>
            <a:r>
              <a:rPr lang="it-IT" sz="2400" dirty="0" err="1"/>
              <a:t>avec</a:t>
            </a:r>
            <a:r>
              <a:rPr lang="it-IT" sz="2400" dirty="0"/>
              <a:t> le </a:t>
            </a:r>
            <a:r>
              <a:rPr lang="it-IT" sz="2400" dirty="0" err="1"/>
              <a:t>goût</a:t>
            </a:r>
            <a:r>
              <a:rPr lang="it-IT" sz="2400" dirty="0"/>
              <a:t> </a:t>
            </a:r>
            <a:r>
              <a:rPr lang="it-IT" sz="2400" dirty="0" err="1"/>
              <a:t>baroque</a:t>
            </a:r>
            <a:r>
              <a:rPr lang="it-IT" sz="2400" dirty="0"/>
              <a:t> et « liberty » </a:t>
            </a:r>
            <a:r>
              <a:rPr lang="it-IT" sz="2400" dirty="0" err="1"/>
              <a:t>des</a:t>
            </a:r>
            <a:r>
              <a:rPr lang="it-IT" sz="2400" dirty="0"/>
              <a:t> </a:t>
            </a:r>
            <a:r>
              <a:rPr lang="it-IT" sz="2400" dirty="0" err="1"/>
              <a:t>monuments</a:t>
            </a:r>
            <a:r>
              <a:rPr lang="it-IT" sz="2400" dirty="0"/>
              <a:t>, </a:t>
            </a:r>
            <a:r>
              <a:rPr lang="it-IT" sz="2400" dirty="0" err="1"/>
              <a:t>des</a:t>
            </a:r>
            <a:r>
              <a:rPr lang="it-IT" sz="2400" dirty="0"/>
              <a:t> </a:t>
            </a:r>
            <a:r>
              <a:rPr lang="it-IT" sz="2400" dirty="0" err="1"/>
              <a:t>palais</a:t>
            </a:r>
            <a:r>
              <a:rPr lang="it-IT" sz="2400" dirty="0"/>
              <a:t> et </a:t>
            </a:r>
            <a:r>
              <a:rPr lang="it-IT" sz="2400" dirty="0" err="1"/>
              <a:t>des</a:t>
            </a:r>
            <a:r>
              <a:rPr lang="it-IT" sz="2400" dirty="0"/>
              <a:t> </a:t>
            </a:r>
            <a:r>
              <a:rPr lang="it-IT" sz="2400" dirty="0" err="1"/>
              <a:t>théâtres</a:t>
            </a:r>
            <a:r>
              <a:rPr lang="it-IT" sz="2400" dirty="0"/>
              <a:t>, mais </a:t>
            </a:r>
            <a:r>
              <a:rPr lang="it-IT" sz="2400" dirty="0" err="1"/>
              <a:t>aussi</a:t>
            </a:r>
            <a:r>
              <a:rPr lang="it-IT" sz="2400" dirty="0"/>
              <a:t>/</a:t>
            </a:r>
            <a:r>
              <a:rPr lang="it-IT" sz="2400" dirty="0" err="1"/>
              <a:t>également</a:t>
            </a:r>
            <a:r>
              <a:rPr lang="it-IT" sz="2400" dirty="0"/>
              <a:t> </a:t>
            </a:r>
            <a:r>
              <a:rPr lang="it-IT" sz="2400" dirty="0" err="1"/>
              <a:t>des</a:t>
            </a:r>
            <a:r>
              <a:rPr lang="it-IT" sz="2400" dirty="0"/>
              <a:t> </a:t>
            </a:r>
            <a:r>
              <a:rPr lang="it-IT" sz="2400" dirty="0" err="1"/>
              <a:t>jardins</a:t>
            </a:r>
            <a:r>
              <a:rPr lang="it-IT" sz="2400" dirty="0"/>
              <a:t> et </a:t>
            </a:r>
            <a:r>
              <a:rPr lang="it-IT" sz="2400" dirty="0" err="1"/>
              <a:t>des</a:t>
            </a:r>
            <a:r>
              <a:rPr lang="it-IT" sz="2400" dirty="0"/>
              <a:t> </a:t>
            </a:r>
            <a:r>
              <a:rPr lang="it-IT" sz="2400" dirty="0" err="1"/>
              <a:t>marchés</a:t>
            </a:r>
            <a:r>
              <a:rPr lang="it-IT" sz="2400" dirty="0"/>
              <a:t>.</a:t>
            </a:r>
          </a:p>
          <a:p>
            <a:endParaRPr lang="it-IT" sz="2000" dirty="0"/>
          </a:p>
          <a:p>
            <a:r>
              <a:rPr lang="it-IT" sz="2000" dirty="0"/>
              <a:t>Federica Alabiso</a:t>
            </a:r>
            <a:endParaRPr lang="it-IT" sz="2000" dirty="0"/>
          </a:p>
        </p:txBody>
      </p:sp>
    </p:spTree>
    <p:extLst>
      <p:ext uri="{BB962C8B-B14F-4D97-AF65-F5344CB8AC3E}">
        <p14:creationId xmlns:p14="http://schemas.microsoft.com/office/powerpoint/2010/main" val="30083551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a:t>Traduction</a:t>
            </a:r>
            <a:r>
              <a:rPr lang="it-IT" sz="2800" dirty="0"/>
              <a:t> </a:t>
            </a:r>
            <a:r>
              <a:rPr lang="it-IT" sz="2800" dirty="0" err="1"/>
              <a:t>officielle</a:t>
            </a:r>
            <a:endParaRPr lang="it-IT" sz="2800" dirty="0"/>
          </a:p>
        </p:txBody>
      </p:sp>
      <p:sp>
        <p:nvSpPr>
          <p:cNvPr id="3" name="Segnaposto contenuto 2"/>
          <p:cNvSpPr>
            <a:spLocks noGrp="1"/>
          </p:cNvSpPr>
          <p:nvPr>
            <p:ph sz="half" idx="1"/>
          </p:nvPr>
        </p:nvSpPr>
        <p:spPr/>
        <p:txBody>
          <a:bodyPr>
            <a:normAutofit/>
          </a:bodyPr>
          <a:lstStyle/>
          <a:p>
            <a:r>
              <a:rPr lang="it-IT" sz="2400" b="1" dirty="0">
                <a:hlinkClick r:id="rId2"/>
              </a:rPr>
              <a:t>Palermo</a:t>
            </a:r>
            <a:endParaRPr lang="it-IT" sz="2400" b="1" dirty="0"/>
          </a:p>
          <a:p>
            <a:pPr algn="just"/>
            <a:r>
              <a:rPr lang="it-IT" sz="2400" dirty="0"/>
              <a:t>Prima città greca e romana, poi capitale araba, in seguito conquistata da normanni e svevi, questa è Palermo, un luogo in cui convivono la preziosità arabesca e normanna, il gusto barocco e liberty dei monumenti, palazzi e teatri, ma anche dei giardini e dei mercati.</a:t>
            </a:r>
          </a:p>
          <a:p>
            <a:endParaRPr lang="it-IT" sz="2400" dirty="0"/>
          </a:p>
        </p:txBody>
      </p:sp>
      <p:sp>
        <p:nvSpPr>
          <p:cNvPr id="4" name="Segnaposto contenuto 3"/>
          <p:cNvSpPr>
            <a:spLocks noGrp="1"/>
          </p:cNvSpPr>
          <p:nvPr>
            <p:ph sz="half" idx="2"/>
          </p:nvPr>
        </p:nvSpPr>
        <p:spPr/>
        <p:txBody>
          <a:bodyPr>
            <a:normAutofit/>
          </a:bodyPr>
          <a:lstStyle/>
          <a:p>
            <a:r>
              <a:rPr lang="it-IT" sz="2400" b="1" dirty="0">
                <a:hlinkClick r:id="rId3"/>
              </a:rPr>
              <a:t>Palerme</a:t>
            </a:r>
            <a:endParaRPr lang="it-IT" sz="2400" b="1" dirty="0"/>
          </a:p>
          <a:p>
            <a:pPr algn="just"/>
            <a:r>
              <a:rPr lang="it-IT" sz="2400" dirty="0">
                <a:solidFill>
                  <a:srgbClr val="FF0000"/>
                </a:solidFill>
              </a:rPr>
              <a:t>Première</a:t>
            </a:r>
            <a:r>
              <a:rPr lang="it-IT" sz="2400" dirty="0"/>
              <a:t> ville </a:t>
            </a:r>
            <a:r>
              <a:rPr lang="it-IT" sz="2400" dirty="0" err="1"/>
              <a:t>grecque</a:t>
            </a:r>
            <a:r>
              <a:rPr lang="it-IT" sz="2400" dirty="0"/>
              <a:t> et </a:t>
            </a:r>
            <a:r>
              <a:rPr lang="it-IT" sz="2400" dirty="0" err="1"/>
              <a:t>romaine</a:t>
            </a:r>
            <a:r>
              <a:rPr lang="it-IT" sz="2400" dirty="0"/>
              <a:t>, </a:t>
            </a:r>
            <a:r>
              <a:rPr lang="it-IT" sz="2400" dirty="0" err="1"/>
              <a:t>ensuite</a:t>
            </a:r>
            <a:r>
              <a:rPr lang="it-IT" sz="2400" dirty="0"/>
              <a:t> capitale arabe conquise par </a:t>
            </a:r>
            <a:r>
              <a:rPr lang="it-IT" sz="2400" dirty="0" err="1"/>
              <a:t>les</a:t>
            </a:r>
            <a:r>
              <a:rPr lang="it-IT" sz="2400" dirty="0"/>
              <a:t> </a:t>
            </a:r>
            <a:r>
              <a:rPr lang="it-IT" sz="2400" dirty="0" err="1"/>
              <a:t>Normands</a:t>
            </a:r>
            <a:r>
              <a:rPr lang="it-IT" sz="2400" dirty="0"/>
              <a:t> et par </a:t>
            </a:r>
            <a:r>
              <a:rPr lang="it-IT" sz="2400" dirty="0" err="1"/>
              <a:t>les</a:t>
            </a:r>
            <a:r>
              <a:rPr lang="it-IT" sz="2400" dirty="0"/>
              <a:t> </a:t>
            </a:r>
            <a:r>
              <a:rPr lang="it-IT" sz="2400" dirty="0" err="1"/>
              <a:t>Souabes</a:t>
            </a:r>
            <a:r>
              <a:rPr lang="it-IT" sz="2400" dirty="0"/>
              <a:t>, </a:t>
            </a:r>
            <a:r>
              <a:rPr lang="it-IT" sz="2400" dirty="0" err="1"/>
              <a:t>Palerme</a:t>
            </a:r>
            <a:r>
              <a:rPr lang="it-IT" sz="2400" dirty="0"/>
              <a:t> est </a:t>
            </a:r>
            <a:r>
              <a:rPr lang="it-IT" sz="2400" dirty="0" err="1"/>
              <a:t>également</a:t>
            </a:r>
            <a:r>
              <a:rPr lang="it-IT" sz="2400" dirty="0"/>
              <a:t> un </a:t>
            </a:r>
            <a:r>
              <a:rPr lang="it-IT" sz="2400" dirty="0" err="1"/>
              <a:t>lieu</a:t>
            </a:r>
            <a:r>
              <a:rPr lang="it-IT" sz="2400" dirty="0"/>
              <a:t> </a:t>
            </a:r>
            <a:r>
              <a:rPr lang="it-IT" sz="2400" dirty="0" err="1"/>
              <a:t>où</a:t>
            </a:r>
            <a:r>
              <a:rPr lang="it-IT" sz="2400" dirty="0"/>
              <a:t> </a:t>
            </a:r>
            <a:r>
              <a:rPr lang="it-IT" sz="2400" dirty="0" err="1"/>
              <a:t>cohabitent</a:t>
            </a:r>
            <a:r>
              <a:rPr lang="it-IT" sz="2400" dirty="0"/>
              <a:t> </a:t>
            </a:r>
            <a:r>
              <a:rPr lang="it-IT" sz="2400" dirty="0" err="1"/>
              <a:t>harmonieusement</a:t>
            </a:r>
            <a:r>
              <a:rPr lang="it-IT" sz="2400" dirty="0"/>
              <a:t> </a:t>
            </a:r>
            <a:r>
              <a:rPr lang="it-IT" sz="2400" dirty="0" err="1"/>
              <a:t>les</a:t>
            </a:r>
            <a:r>
              <a:rPr lang="it-IT" sz="2400" dirty="0"/>
              <a:t> </a:t>
            </a:r>
            <a:r>
              <a:rPr lang="it-IT" sz="2400" dirty="0" err="1"/>
              <a:t>richesses</a:t>
            </a:r>
            <a:r>
              <a:rPr lang="it-IT" sz="2400" dirty="0"/>
              <a:t> de la culture arabe et </a:t>
            </a:r>
            <a:r>
              <a:rPr lang="it-IT" sz="2400" dirty="0" err="1"/>
              <a:t>normande</a:t>
            </a:r>
            <a:r>
              <a:rPr lang="it-IT" sz="2400" dirty="0"/>
              <a:t>, le style </a:t>
            </a:r>
            <a:r>
              <a:rPr lang="it-IT" sz="2400" dirty="0" err="1"/>
              <a:t>baroque</a:t>
            </a:r>
            <a:r>
              <a:rPr lang="it-IT" sz="2400" dirty="0"/>
              <a:t> et liberty </a:t>
            </a:r>
            <a:r>
              <a:rPr lang="it-IT" sz="2400" dirty="0" err="1"/>
              <a:t>des</a:t>
            </a:r>
            <a:r>
              <a:rPr lang="it-IT" sz="2400" dirty="0"/>
              <a:t> </a:t>
            </a:r>
            <a:r>
              <a:rPr lang="it-IT" sz="2400" dirty="0" err="1"/>
              <a:t>monuments</a:t>
            </a:r>
            <a:r>
              <a:rPr lang="it-IT" sz="2400" dirty="0"/>
              <a:t> </a:t>
            </a:r>
            <a:r>
              <a:rPr lang="it-IT" sz="2400" dirty="0" err="1"/>
              <a:t>des</a:t>
            </a:r>
            <a:r>
              <a:rPr lang="it-IT" sz="2400" dirty="0"/>
              <a:t> </a:t>
            </a:r>
            <a:r>
              <a:rPr lang="it-IT" sz="2400" dirty="0" err="1"/>
              <a:t>palais</a:t>
            </a:r>
            <a:r>
              <a:rPr lang="it-IT" sz="2400" dirty="0"/>
              <a:t> et </a:t>
            </a:r>
            <a:r>
              <a:rPr lang="it-IT" sz="2400" dirty="0" err="1"/>
              <a:t>des</a:t>
            </a:r>
            <a:r>
              <a:rPr lang="it-IT" sz="2400" dirty="0"/>
              <a:t> </a:t>
            </a:r>
            <a:r>
              <a:rPr lang="it-IT" sz="2400" dirty="0" err="1"/>
              <a:t>rues</a:t>
            </a:r>
            <a:r>
              <a:rPr lang="it-IT" sz="2400" dirty="0"/>
              <a:t> </a:t>
            </a:r>
            <a:r>
              <a:rPr lang="it-IT" sz="2400" dirty="0" err="1"/>
              <a:t>du</a:t>
            </a:r>
            <a:r>
              <a:rPr lang="it-IT" sz="2400" dirty="0"/>
              <a:t> centre, </a:t>
            </a:r>
            <a:r>
              <a:rPr lang="it-IT" sz="2400" dirty="0" err="1"/>
              <a:t>des</a:t>
            </a:r>
            <a:r>
              <a:rPr lang="it-IT" sz="2400" dirty="0"/>
              <a:t> </a:t>
            </a:r>
            <a:r>
              <a:rPr lang="it-IT" sz="2400" dirty="0" err="1"/>
              <a:t>théâtres</a:t>
            </a:r>
            <a:r>
              <a:rPr lang="it-IT" sz="2400" dirty="0"/>
              <a:t>, </a:t>
            </a:r>
            <a:r>
              <a:rPr lang="it-IT" sz="2400" dirty="0" err="1"/>
              <a:t>des</a:t>
            </a:r>
            <a:r>
              <a:rPr lang="it-IT" sz="2400" dirty="0"/>
              <a:t> </a:t>
            </a:r>
            <a:r>
              <a:rPr lang="it-IT" sz="2400" dirty="0" err="1"/>
              <a:t>jardins</a:t>
            </a:r>
            <a:r>
              <a:rPr lang="it-IT" sz="2400" dirty="0"/>
              <a:t> et </a:t>
            </a:r>
            <a:r>
              <a:rPr lang="it-IT" sz="2400" dirty="0" err="1"/>
              <a:t>des</a:t>
            </a:r>
            <a:r>
              <a:rPr lang="it-IT" sz="2400" dirty="0"/>
              <a:t> </a:t>
            </a:r>
            <a:r>
              <a:rPr lang="it-IT" sz="2400" dirty="0" err="1"/>
              <a:t>marchés</a:t>
            </a:r>
            <a:r>
              <a:rPr lang="it-IT" sz="2400" dirty="0"/>
              <a:t>.</a:t>
            </a:r>
          </a:p>
          <a:p>
            <a:endParaRPr lang="it-IT" sz="2400" dirty="0"/>
          </a:p>
        </p:txBody>
      </p:sp>
    </p:spTree>
    <p:extLst>
      <p:ext uri="{BB962C8B-B14F-4D97-AF65-F5344CB8AC3E}">
        <p14:creationId xmlns:p14="http://schemas.microsoft.com/office/powerpoint/2010/main" val="6234080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t-IT" sz="2400" dirty="0" err="1"/>
              <a:t>Thème</a:t>
            </a:r>
            <a:r>
              <a:rPr lang="it-IT" sz="2400" dirty="0"/>
              <a:t> </a:t>
            </a:r>
            <a:r>
              <a:rPr lang="it-IT" sz="2400" dirty="0" err="1"/>
              <a:t>du</a:t>
            </a:r>
            <a:r>
              <a:rPr lang="it-IT" sz="2400" dirty="0"/>
              <a:t> 23 </a:t>
            </a:r>
            <a:r>
              <a:rPr lang="it-IT" sz="2400" dirty="0" err="1"/>
              <a:t>février</a:t>
            </a:r>
            <a:r>
              <a:rPr lang="it-IT" sz="2400" dirty="0"/>
              <a:t> </a:t>
            </a:r>
            <a:r>
              <a:rPr lang="it-IT" sz="2400" dirty="0" smtClean="0"/>
              <a:t>2017 (</a:t>
            </a:r>
            <a:r>
              <a:rPr lang="it-IT" sz="2400" dirty="0" err="1" smtClean="0"/>
              <a:t>fait</a:t>
            </a:r>
            <a:r>
              <a:rPr lang="it-IT" sz="2400" dirty="0" smtClean="0"/>
              <a:t> en </a:t>
            </a:r>
            <a:r>
              <a:rPr lang="it-IT" sz="2400" dirty="0" err="1" smtClean="0"/>
              <a:t>cours</a:t>
            </a:r>
            <a:r>
              <a:rPr lang="it-IT" sz="2400" dirty="0" smtClean="0"/>
              <a:t>)</a:t>
            </a:r>
            <a:endParaRPr lang="fr-FR" sz="2400" dirty="0"/>
          </a:p>
        </p:txBody>
      </p:sp>
      <p:sp>
        <p:nvSpPr>
          <p:cNvPr id="3" name="Content Placeholder 2"/>
          <p:cNvSpPr>
            <a:spLocks noGrp="1"/>
          </p:cNvSpPr>
          <p:nvPr>
            <p:ph sz="half" idx="1"/>
          </p:nvPr>
        </p:nvSpPr>
        <p:spPr/>
        <p:txBody>
          <a:bodyPr>
            <a:normAutofit fontScale="85000" lnSpcReduction="10000"/>
          </a:bodyPr>
          <a:lstStyle/>
          <a:p>
            <a:r>
              <a:rPr lang="it-IT" sz="2400" b="1" dirty="0"/>
              <a:t>Febbraio: il mese del carnevale</a:t>
            </a:r>
          </a:p>
          <a:p>
            <a:pPr algn="just"/>
            <a:r>
              <a:rPr lang="it-IT" sz="2900" dirty="0"/>
              <a:t>Febbraio in Italia è sicuramente il mese del </a:t>
            </a:r>
            <a:r>
              <a:rPr lang="it-IT" sz="2900" b="1" dirty="0"/>
              <a:t>Carnevale</a:t>
            </a:r>
            <a:r>
              <a:rPr lang="it-IT" sz="2900" dirty="0"/>
              <a:t>. Ogni città è invasa da maschere e coriandoli, luci e colori che creano un'atmosfera di festa unica. Le origini del Carnevale sono antichissime e si fanno risalire ai Saturnali romani che si celebravano in onore del nuovo anno, ma anche ai </a:t>
            </a:r>
            <a:r>
              <a:rPr lang="it-IT" sz="2900" dirty="0" err="1"/>
              <a:t>Lupercalia</a:t>
            </a:r>
            <a:r>
              <a:rPr lang="it-IT" sz="2900" dirty="0"/>
              <a:t> e alle </a:t>
            </a:r>
            <a:r>
              <a:rPr lang="it-IT" sz="2900" dirty="0"/>
              <a:t>Dionisiache</a:t>
            </a:r>
          </a:p>
          <a:p>
            <a:r>
              <a:rPr lang="it-IT" sz="2900" dirty="0"/>
              <a:t>.</a:t>
            </a:r>
            <a:r>
              <a:rPr lang="it-IT" sz="2900" dirty="0"/>
              <a:t/>
            </a:r>
            <a:br>
              <a:rPr lang="it-IT" sz="2900" dirty="0"/>
            </a:br>
            <a:endParaRPr lang="fr-FR" sz="2900" dirty="0"/>
          </a:p>
        </p:txBody>
      </p:sp>
      <p:sp>
        <p:nvSpPr>
          <p:cNvPr id="4" name="Content Placeholder 3"/>
          <p:cNvSpPr>
            <a:spLocks noGrp="1"/>
          </p:cNvSpPr>
          <p:nvPr>
            <p:ph sz="half" idx="2"/>
          </p:nvPr>
        </p:nvSpPr>
        <p:spPr/>
        <p:txBody>
          <a:bodyPr>
            <a:normAutofit fontScale="85000" lnSpcReduction="10000"/>
          </a:bodyPr>
          <a:lstStyle/>
          <a:p>
            <a:r>
              <a:rPr lang="fr-FR" dirty="0" smtClean="0"/>
              <a:t>Février: le mois du Carnaval</a:t>
            </a:r>
          </a:p>
          <a:p>
            <a:r>
              <a:rPr lang="fr-FR" dirty="0" smtClean="0"/>
              <a:t>En Italie, février est sans aucun doute le mois du Carnaval. Toutes les villes se remplissent/sont envahies par de masques et de confettis, de lumières et de couleurs qui créent une ambiance de </a:t>
            </a:r>
            <a:r>
              <a:rPr lang="fr-FR" dirty="0" err="1" smtClean="0"/>
              <a:t>fete</a:t>
            </a:r>
            <a:r>
              <a:rPr lang="fr-FR" dirty="0" smtClean="0"/>
              <a:t> unique. Le carnaval a des origines très anciennes qui remontent aux Saturnales romaines, que l’on célébrait en l’honneur du nouvel an, mais aussi aux Lupercales et aux </a:t>
            </a:r>
            <a:r>
              <a:rPr lang="fr-FR" dirty="0" err="1" smtClean="0"/>
              <a:t>Dyonisiaques</a:t>
            </a:r>
            <a:r>
              <a:rPr lang="fr-FR" dirty="0" smtClean="0"/>
              <a:t>.</a:t>
            </a:r>
          </a:p>
          <a:p>
            <a:r>
              <a:rPr lang="fr-FR" dirty="0" smtClean="0"/>
              <a:t>Federico </a:t>
            </a:r>
            <a:r>
              <a:rPr lang="fr-FR" dirty="0" err="1" smtClean="0"/>
              <a:t>Schiavon</a:t>
            </a:r>
            <a:endParaRPr lang="fr-FR" dirty="0"/>
          </a:p>
        </p:txBody>
      </p:sp>
    </p:spTree>
    <p:extLst>
      <p:ext uri="{BB962C8B-B14F-4D97-AF65-F5344CB8AC3E}">
        <p14:creationId xmlns:p14="http://schemas.microsoft.com/office/powerpoint/2010/main" val="11039831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1133</Words>
  <Application>Microsoft Office PowerPoint</Application>
  <PresentationFormat>Widescreen</PresentationFormat>
  <Paragraphs>64</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Times New Roman</vt:lpstr>
      <vt:lpstr>Office Theme</vt:lpstr>
      <vt:lpstr>Città d’arte – Ville d’art le 23 février 2017</vt:lpstr>
      <vt:lpstr>Traduction officielle</vt:lpstr>
      <vt:lpstr>Traduit par Sofia Pavanini</vt:lpstr>
      <vt:lpstr>traduction officielle</vt:lpstr>
      <vt:lpstr>Livia Lapini</vt:lpstr>
      <vt:lpstr>Traduction officielle</vt:lpstr>
      <vt:lpstr>Federica Alabiso </vt:lpstr>
      <vt:lpstr>Traduction officielle</vt:lpstr>
      <vt:lpstr>Thème du 23 février 2017 (fait en cours)</vt:lpstr>
      <vt:lpstr>Traduction officielle</vt:lpstr>
      <vt:lpstr>Traduction à faire pour le 2 mars Margherita</vt:lpstr>
      <vt:lpstr>Ferrara</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Città d’arte – Ville d’art le 23 février 2017</dc:title>
  <dc:creator>CELOTTI NADINE</dc:creator>
  <cp:lastModifiedBy>CELOTTI NADINE</cp:lastModifiedBy>
  <cp:revision>1</cp:revision>
  <dcterms:created xsi:type="dcterms:W3CDTF">2017-02-23T13:32:14Z</dcterms:created>
  <dcterms:modified xsi:type="dcterms:W3CDTF">2017-02-23T13:32:43Z</dcterms:modified>
</cp:coreProperties>
</file>