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73" r:id="rId9"/>
    <p:sldId id="274" r:id="rId10"/>
    <p:sldId id="275" r:id="rId11"/>
    <p:sldId id="276" r:id="rId12"/>
    <p:sldId id="277" r:id="rId13"/>
    <p:sldId id="278" r:id="rId14"/>
    <p:sldId id="279" r:id="rId15"/>
    <p:sldId id="280" r:id="rId16"/>
    <p:sldId id="281" r:id="rId17"/>
    <p:sldId id="282" r:id="rId18"/>
    <p:sldId id="283" r:id="rId19"/>
    <p:sldId id="295" r:id="rId20"/>
    <p:sldId id="284" r:id="rId21"/>
    <p:sldId id="285" r:id="rId22"/>
    <p:sldId id="286" r:id="rId23"/>
    <p:sldId id="287" r:id="rId24"/>
    <p:sldId id="288" r:id="rId25"/>
    <p:sldId id="289" r:id="rId26"/>
    <p:sldId id="290" r:id="rId27"/>
    <p:sldId id="291" r:id="rId28"/>
    <p:sldId id="292" r:id="rId29"/>
    <p:sldId id="293" r:id="rId30"/>
    <p:sldId id="294" r:id="rId31"/>
    <p:sldId id="296" r:id="rId32"/>
    <p:sldId id="297" r:id="rId33"/>
    <p:sldId id="298" r:id="rId34"/>
    <p:sldId id="299" r:id="rId35"/>
    <p:sldId id="300" r:id="rId36"/>
    <p:sldId id="301" r:id="rId37"/>
    <p:sldId id="302" r:id="rId38"/>
    <p:sldId id="303" r:id="rId39"/>
    <p:sldId id="304" r:id="rId40"/>
    <p:sldId id="305" r:id="rId4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C9A1DA56-C373-4F46-9F2F-E318DAB18C2E}"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1328020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9A1DA56-C373-4F46-9F2F-E318DAB18C2E}"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272257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9A1DA56-C373-4F46-9F2F-E318DAB18C2E}"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341581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C9A1DA56-C373-4F46-9F2F-E318DAB18C2E}"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1421374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1DA56-C373-4F46-9F2F-E318DAB18C2E}"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70089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C9A1DA56-C373-4F46-9F2F-E318DAB18C2E}"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288348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C9A1DA56-C373-4F46-9F2F-E318DAB18C2E}" type="datetimeFigureOut">
              <a:rPr lang="fr-FR" smtClean="0"/>
              <a:t>23/02/2017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142126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C9A1DA56-C373-4F46-9F2F-E318DAB18C2E}" type="datetimeFigureOut">
              <a:rPr lang="fr-FR" smtClean="0"/>
              <a:t>23/02/2017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232596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1DA56-C373-4F46-9F2F-E318DAB18C2E}" type="datetimeFigureOut">
              <a:rPr lang="fr-FR" smtClean="0"/>
              <a:t>23/02/2017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4161209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1DA56-C373-4F46-9F2F-E318DAB18C2E}"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3680290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A1DA56-C373-4F46-9F2F-E318DAB18C2E}"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039AD73-926F-4FAD-BF1E-494261365056}" type="slidenum">
              <a:rPr lang="fr-FR" smtClean="0"/>
              <a:t>‹#›</a:t>
            </a:fld>
            <a:endParaRPr lang="fr-FR"/>
          </a:p>
        </p:txBody>
      </p:sp>
    </p:spTree>
    <p:extLst>
      <p:ext uri="{BB962C8B-B14F-4D97-AF65-F5344CB8AC3E}">
        <p14:creationId xmlns:p14="http://schemas.microsoft.com/office/powerpoint/2010/main" val="91506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1DA56-C373-4F46-9F2F-E318DAB18C2E}" type="datetimeFigureOut">
              <a:rPr lang="fr-FR" smtClean="0"/>
              <a:t>23/02/2017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9AD73-926F-4FAD-BF1E-494261365056}" type="slidenum">
              <a:rPr lang="fr-FR" smtClean="0"/>
              <a:t>‹#›</a:t>
            </a:fld>
            <a:endParaRPr lang="fr-FR"/>
          </a:p>
        </p:txBody>
      </p:sp>
    </p:spTree>
    <p:extLst>
      <p:ext uri="{BB962C8B-B14F-4D97-AF65-F5344CB8AC3E}">
        <p14:creationId xmlns:p14="http://schemas.microsoft.com/office/powerpoint/2010/main" val="3992422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AQGG460CFq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dictionnairedelazone.fr/"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dictionnairedelazone.fr/"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dictionnairedelazone.fr/index.php?index=lexique&amp;let=rebeu&amp;page=definition&amp;terme=rebeu#rebeu" TargetMode="External"/><Relationship Id="rId7" Type="http://schemas.openxmlformats.org/officeDocument/2006/relationships/hyperlink" Target="http://www.dictionnairedelazone.fr/index.php?index=lexique&amp;let=feumeu&amp;page=definition&amp;terme=feumeu#feumeu" TargetMode="External"/><Relationship Id="rId2" Type="http://schemas.openxmlformats.org/officeDocument/2006/relationships/hyperlink" Target="http://www.dictionnairedelazone.fr/index.php?index=lexique&amp;let=reubeu&amp;page=definition&amp;terme=reubeu#reubeu" TargetMode="External"/><Relationship Id="rId1" Type="http://schemas.openxmlformats.org/officeDocument/2006/relationships/slideLayout" Target="../slideLayouts/slideLayout2.xml"/><Relationship Id="rId6" Type="http://schemas.openxmlformats.org/officeDocument/2006/relationships/hyperlink" Target="http://www.dictionnairedelazone.fr/index.php?index=lexique&amp;let=meuf&amp;page=definition&amp;terme=meuf#meuf" TargetMode="External"/><Relationship Id="rId5" Type="http://schemas.openxmlformats.org/officeDocument/2006/relationships/hyperlink" Target="http://www.dictionnairedelazone.fr/index.php?index=lexique&amp;let=feukeu&amp;page=definition&amp;terme=feukeu#feukeu" TargetMode="External"/><Relationship Id="rId4" Type="http://schemas.openxmlformats.org/officeDocument/2006/relationships/hyperlink" Target="http://www.dictionnairedelazone.fr/index.php?index=lexique&amp;let=keuf&amp;page=definition&amp;terme=keuf#keuf"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dictionnairedelazone.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olo 1"/>
          <p:cNvSpPr>
            <a:spLocks noGrp="1"/>
          </p:cNvSpPr>
          <p:nvPr>
            <p:ph type="title"/>
          </p:nvPr>
        </p:nvSpPr>
        <p:spPr/>
        <p:txBody>
          <a:bodyPr/>
          <a:lstStyle/>
          <a:p>
            <a:r>
              <a:rPr lang="it-IT" altLang="fr-FR" sz="2800" dirty="0"/>
              <a:t>Chanson </a:t>
            </a:r>
            <a:r>
              <a:rPr lang="it-IT" altLang="fr-FR" sz="2800" dirty="0" err="1"/>
              <a:t>choisie</a:t>
            </a:r>
            <a:r>
              <a:rPr lang="it-IT" altLang="fr-FR" sz="2800" dirty="0"/>
              <a:t> par Antonia Di Domenico</a:t>
            </a:r>
            <a:br>
              <a:rPr lang="it-IT" altLang="fr-FR" sz="2800" dirty="0"/>
            </a:br>
            <a:r>
              <a:rPr lang="it-IT" altLang="fr-FR" sz="2800" dirty="0" smtClean="0"/>
              <a:t>23 </a:t>
            </a:r>
            <a:r>
              <a:rPr lang="it-IT" altLang="fr-FR" sz="2800" dirty="0" err="1"/>
              <a:t>février</a:t>
            </a:r>
            <a:r>
              <a:rPr lang="it-IT" altLang="fr-FR" sz="2800" dirty="0"/>
              <a:t> 2017</a:t>
            </a:r>
          </a:p>
        </p:txBody>
      </p:sp>
      <p:sp>
        <p:nvSpPr>
          <p:cNvPr id="182274" name="Segnaposto contenuto 2"/>
          <p:cNvSpPr>
            <a:spLocks noGrp="1"/>
          </p:cNvSpPr>
          <p:nvPr>
            <p:ph idx="1"/>
          </p:nvPr>
        </p:nvSpPr>
        <p:spPr/>
        <p:txBody>
          <a:bodyPr/>
          <a:lstStyle/>
          <a:p>
            <a:endParaRPr lang="it-IT" altLang="fr-FR" sz="2400"/>
          </a:p>
          <a:p>
            <a:endParaRPr lang="it-IT" altLang="fr-FR" sz="2400"/>
          </a:p>
          <a:p>
            <a:pPr fontAlgn="t"/>
            <a:r>
              <a:rPr lang="it-IT" altLang="fr-FR" sz="2400">
                <a:hlinkClick r:id="rId2"/>
              </a:rPr>
              <a:t>L.E.J - SEINE SAINT-DENIS STYLE (NTM &amp; Grand Corps Malade ...</a:t>
            </a:r>
            <a:endParaRPr lang="it-IT" altLang="fr-FR" sz="2400"/>
          </a:p>
          <a:p>
            <a:pPr fontAlgn="t"/>
            <a:r>
              <a:rPr lang="it-IT" altLang="fr-FR" sz="2400"/>
              <a:t>www.youtube.com</a:t>
            </a:r>
          </a:p>
          <a:p>
            <a:endParaRPr lang="it-IT" altLang="fr-FR" sz="2400"/>
          </a:p>
        </p:txBody>
      </p:sp>
    </p:spTree>
    <p:extLst>
      <p:ext uri="{BB962C8B-B14F-4D97-AF65-F5344CB8AC3E}">
        <p14:creationId xmlns:p14="http://schemas.microsoft.com/office/powerpoint/2010/main" val="1420825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Titolo 1"/>
          <p:cNvSpPr>
            <a:spLocks noGrp="1"/>
          </p:cNvSpPr>
          <p:nvPr>
            <p:ph type="title"/>
          </p:nvPr>
        </p:nvSpPr>
        <p:spPr>
          <a:xfrm>
            <a:off x="2438400" y="620713"/>
            <a:ext cx="8229600" cy="1143000"/>
          </a:xfrm>
        </p:spPr>
        <p:txBody>
          <a:bodyPr>
            <a:normAutofit fontScale="90000"/>
          </a:bodyPr>
          <a:lstStyle/>
          <a:p>
            <a:r>
              <a:rPr lang="fr-FR" altLang="fr-FR" sz="2800" b="1"/>
              <a:t>Après une pré-campagne peu convaincante, Marine Le Pen </a:t>
            </a:r>
            <a:r>
              <a:rPr lang="fr-FR" altLang="fr-FR" sz="2800" b="1" u="sng"/>
              <a:t>se lance dans l'arène</a:t>
            </a:r>
            <a:br>
              <a:rPr lang="fr-FR" altLang="fr-FR" sz="2800" b="1" u="sng"/>
            </a:br>
            <a:r>
              <a:rPr lang="fr-FR" altLang="fr-FR" sz="2800" b="1"/>
              <a:t>par LS</a:t>
            </a:r>
          </a:p>
        </p:txBody>
      </p:sp>
      <p:sp>
        <p:nvSpPr>
          <p:cNvPr id="206850" name="Segnaposto contenuto 2"/>
          <p:cNvSpPr>
            <a:spLocks noGrp="1"/>
          </p:cNvSpPr>
          <p:nvPr>
            <p:ph idx="1"/>
          </p:nvPr>
        </p:nvSpPr>
        <p:spPr/>
        <p:txBody>
          <a:bodyPr/>
          <a:lstStyle/>
          <a:p>
            <a:pPr algn="ctr">
              <a:buFontTx/>
              <a:buNone/>
            </a:pPr>
            <a:endParaRPr lang="fr-FR" altLang="fr-FR" smtClean="0"/>
          </a:p>
          <a:p>
            <a:pPr algn="ctr">
              <a:buFontTx/>
              <a:buNone/>
            </a:pPr>
            <a:endParaRPr lang="fr-FR" altLang="fr-FR" smtClean="0"/>
          </a:p>
          <a:p>
            <a:pPr algn="just">
              <a:buFontTx/>
              <a:buNone/>
            </a:pPr>
            <a:r>
              <a:rPr lang="fr-FR" altLang="fr-FR"/>
              <a:t>La présidente du Front national se lance ce week-end à Lyon dans le match présidentiel, déjà favorisée par les difficultés politiques et judiciaires de ses adversaires.</a:t>
            </a:r>
          </a:p>
          <a:p>
            <a:pPr algn="just">
              <a:buFontTx/>
              <a:buNone/>
            </a:pPr>
            <a:endParaRPr lang="it-IT" altLang="fr-FR"/>
          </a:p>
          <a:p>
            <a:pPr algn="just">
              <a:buFontTx/>
              <a:buNone/>
            </a:pPr>
            <a:r>
              <a:rPr lang="it-IT" altLang="fr-FR" i="1"/>
              <a:t>Libération</a:t>
            </a:r>
            <a:r>
              <a:rPr lang="it-IT" altLang="fr-FR"/>
              <a:t>, 4 février 2017</a:t>
            </a:r>
          </a:p>
        </p:txBody>
      </p:sp>
    </p:spTree>
    <p:extLst>
      <p:ext uri="{BB962C8B-B14F-4D97-AF65-F5344CB8AC3E}">
        <p14:creationId xmlns:p14="http://schemas.microsoft.com/office/powerpoint/2010/main" val="1689711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olo 1"/>
          <p:cNvSpPr>
            <a:spLocks noGrp="1"/>
          </p:cNvSpPr>
          <p:nvPr>
            <p:ph type="title"/>
          </p:nvPr>
        </p:nvSpPr>
        <p:spPr/>
        <p:txBody>
          <a:bodyPr/>
          <a:lstStyle/>
          <a:p>
            <a:r>
              <a:rPr lang="it-IT" altLang="fr-FR" sz="2800"/>
              <a:t>Se lancer/descendre dans l</a:t>
            </a:r>
            <a:r>
              <a:rPr lang="it-IT" altLang="it-IT" sz="2800"/>
              <a:t>’</a:t>
            </a:r>
            <a:r>
              <a:rPr lang="it-IT" altLang="fr-FR" sz="2800"/>
              <a:t>arène</a:t>
            </a:r>
          </a:p>
        </p:txBody>
      </p:sp>
      <p:sp>
        <p:nvSpPr>
          <p:cNvPr id="207874" name="Segnaposto contenuto 2"/>
          <p:cNvSpPr>
            <a:spLocks noGrp="1"/>
          </p:cNvSpPr>
          <p:nvPr>
            <p:ph idx="1"/>
          </p:nvPr>
        </p:nvSpPr>
        <p:spPr/>
        <p:txBody>
          <a:bodyPr/>
          <a:lstStyle/>
          <a:p>
            <a:pPr>
              <a:buFontTx/>
              <a:buNone/>
            </a:pPr>
            <a:endParaRPr lang="it-IT" altLang="fr-FR" smtClean="0"/>
          </a:p>
          <a:p>
            <a:pPr>
              <a:buFontTx/>
              <a:buNone/>
            </a:pPr>
            <a:endParaRPr lang="it-IT" altLang="fr-FR" smtClean="0"/>
          </a:p>
          <a:p>
            <a:pPr>
              <a:buFontTx/>
              <a:buNone/>
            </a:pPr>
            <a:r>
              <a:rPr lang="it-IT" altLang="fr-FR" smtClean="0"/>
              <a:t>Accepter un défi, s</a:t>
            </a:r>
            <a:r>
              <a:rPr lang="it-IT" altLang="it-IT" smtClean="0"/>
              <a:t>’</a:t>
            </a:r>
            <a:r>
              <a:rPr lang="it-IT" altLang="ja-JP" smtClean="0"/>
              <a:t>engager dans un combat, une lutte.</a:t>
            </a:r>
          </a:p>
          <a:p>
            <a:pPr>
              <a:buFontTx/>
              <a:buNone/>
            </a:pPr>
            <a:endParaRPr lang="fr-FR" altLang="fr-FR"/>
          </a:p>
          <a:p>
            <a:pPr>
              <a:buFontTx/>
              <a:buNone/>
            </a:pPr>
            <a:r>
              <a:rPr lang="fr-FR" altLang="fr-FR"/>
              <a:t>© 2017 Dictionnaires Le Robert - Le Petit Robert de la langue française</a:t>
            </a:r>
          </a:p>
          <a:p>
            <a:endParaRPr lang="it-IT" altLang="fr-FR" smtClean="0"/>
          </a:p>
        </p:txBody>
      </p:sp>
    </p:spTree>
    <p:extLst>
      <p:ext uri="{BB962C8B-B14F-4D97-AF65-F5344CB8AC3E}">
        <p14:creationId xmlns:p14="http://schemas.microsoft.com/office/powerpoint/2010/main" val="4139241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Titolo 1"/>
          <p:cNvSpPr>
            <a:spLocks noGrp="1"/>
          </p:cNvSpPr>
          <p:nvPr>
            <p:ph type="title"/>
          </p:nvPr>
        </p:nvSpPr>
        <p:spPr>
          <a:xfrm>
            <a:off x="1952625" y="571500"/>
            <a:ext cx="8229600" cy="1143000"/>
          </a:xfrm>
        </p:spPr>
        <p:txBody>
          <a:bodyPr/>
          <a:lstStyle/>
          <a:p>
            <a:r>
              <a:rPr lang="it-IT" altLang="fr-FR" sz="2800" b="1" dirty="0"/>
              <a:t>Affaire </a:t>
            </a:r>
            <a:r>
              <a:rPr lang="it-IT" altLang="fr-FR" sz="2800" b="1" dirty="0" err="1"/>
              <a:t>Théo</a:t>
            </a:r>
            <a:r>
              <a:rPr lang="it-IT" altLang="fr-FR" sz="2800" b="1" dirty="0"/>
              <a:t>: </a:t>
            </a:r>
            <a:r>
              <a:rPr lang="it-IT" altLang="fr-FR" sz="2800" b="1" dirty="0" err="1"/>
              <a:t>les</a:t>
            </a:r>
            <a:r>
              <a:rPr lang="it-IT" altLang="fr-FR" sz="2800" b="1" dirty="0"/>
              <a:t> </a:t>
            </a:r>
            <a:r>
              <a:rPr lang="it-IT" altLang="fr-FR" sz="2800" b="1" dirty="0" err="1"/>
              <a:t>jeunes</a:t>
            </a:r>
            <a:r>
              <a:rPr lang="it-IT" altLang="fr-FR" sz="2800" b="1" dirty="0"/>
              <a:t> de banlieue </a:t>
            </a:r>
            <a:r>
              <a:rPr lang="it-IT" altLang="fr-FR" sz="2800" dirty="0"/>
              <a:t>ne </a:t>
            </a:r>
            <a:r>
              <a:rPr lang="it-IT" altLang="fr-FR" sz="2800" dirty="0" err="1"/>
              <a:t>mangent</a:t>
            </a:r>
            <a:r>
              <a:rPr lang="it-IT" altLang="fr-FR" sz="2800" dirty="0"/>
              <a:t> </a:t>
            </a:r>
            <a:r>
              <a:rPr lang="it-IT" altLang="fr-FR" sz="2800" dirty="0" err="1"/>
              <a:t>toujours</a:t>
            </a:r>
            <a:r>
              <a:rPr lang="it-IT" altLang="fr-FR" sz="2800" dirty="0"/>
              <a:t> </a:t>
            </a:r>
            <a:r>
              <a:rPr lang="it-IT" altLang="fr-FR" sz="2800" dirty="0" err="1"/>
              <a:t>pas</a:t>
            </a:r>
            <a:r>
              <a:rPr lang="it-IT" altLang="fr-FR" sz="2800" dirty="0"/>
              <a:t> </a:t>
            </a:r>
            <a:r>
              <a:rPr lang="it-IT" altLang="fr-FR" sz="2800" dirty="0" err="1"/>
              <a:t>les</a:t>
            </a:r>
            <a:r>
              <a:rPr lang="it-IT" altLang="fr-FR" sz="2800" dirty="0"/>
              <a:t> enfants</a:t>
            </a:r>
            <a:r>
              <a:rPr lang="it-IT" altLang="fr-FR" sz="2800" b="1" dirty="0"/>
              <a:t> mais </a:t>
            </a:r>
            <a:r>
              <a:rPr lang="it-IT" altLang="fr-FR" sz="2800" b="1" u="sng" dirty="0" err="1"/>
              <a:t>ils</a:t>
            </a:r>
            <a:r>
              <a:rPr lang="it-IT" altLang="fr-FR" sz="2800" b="1" u="sng" dirty="0"/>
              <a:t> </a:t>
            </a:r>
            <a:r>
              <a:rPr lang="it-IT" altLang="fr-FR" sz="2800" b="1" u="sng" dirty="0" err="1"/>
              <a:t>ont</a:t>
            </a:r>
            <a:r>
              <a:rPr lang="it-IT" altLang="fr-FR" sz="2800" b="1" u="sng" dirty="0"/>
              <a:t> </a:t>
            </a:r>
            <a:r>
              <a:rPr lang="it-IT" altLang="fr-FR" sz="2800" b="1" u="sng" dirty="0" err="1"/>
              <a:t>faim</a:t>
            </a:r>
            <a:r>
              <a:rPr lang="it-IT" altLang="fr-FR" sz="2800" b="1" u="sng" dirty="0"/>
              <a:t> de </a:t>
            </a:r>
            <a:r>
              <a:rPr lang="it-IT" altLang="fr-FR" sz="2800" b="1" u="sng" dirty="0" err="1"/>
              <a:t>justice</a:t>
            </a:r>
            <a:r>
              <a:rPr lang="it-IT" altLang="fr-FR" sz="2800" b="1" dirty="0"/>
              <a:t>   LS</a:t>
            </a:r>
          </a:p>
        </p:txBody>
      </p:sp>
      <p:sp>
        <p:nvSpPr>
          <p:cNvPr id="3" name="Segnaposto contenuto 2"/>
          <p:cNvSpPr>
            <a:spLocks noGrp="1"/>
          </p:cNvSpPr>
          <p:nvPr>
            <p:ph idx="1"/>
          </p:nvPr>
        </p:nvSpPr>
        <p:spPr>
          <a:xfrm>
            <a:off x="1952625" y="2071688"/>
            <a:ext cx="8229600" cy="4525962"/>
          </a:xfrm>
        </p:spPr>
        <p:txBody>
          <a:bodyPr>
            <a:normAutofit/>
          </a:bodyPr>
          <a:lstStyle/>
          <a:p>
            <a:pPr>
              <a:lnSpc>
                <a:spcPct val="90000"/>
              </a:lnSpc>
            </a:pPr>
            <a:endParaRPr lang="it-IT" altLang="fr-FR" sz="3000"/>
          </a:p>
          <a:p>
            <a:pPr algn="ctr">
              <a:lnSpc>
                <a:spcPct val="90000"/>
              </a:lnSpc>
              <a:buFontTx/>
              <a:buNone/>
            </a:pPr>
            <a:r>
              <a:rPr lang="it-IT" altLang="fr-FR" sz="3000"/>
              <a:t>Face au processus de répétition des émeutes de banlieues, le politologue Thomas Guénolé plaide pour mettre en place urgemment des réformes structurelles comme celle, par exemple, d</a:t>
            </a:r>
            <a:r>
              <a:rPr lang="it-IT" altLang="it-IT" sz="3000"/>
              <a:t>’</a:t>
            </a:r>
            <a:r>
              <a:rPr lang="it-IT" altLang="fr-FR" sz="3000"/>
              <a:t>interdire les contrôles d</a:t>
            </a:r>
            <a:r>
              <a:rPr lang="it-IT" altLang="it-IT" sz="3000"/>
              <a:t>’</a:t>
            </a:r>
            <a:r>
              <a:rPr lang="it-IT" altLang="ja-JP" sz="3000"/>
              <a:t>identité sur les personnes qui ne troublent pas l</a:t>
            </a:r>
            <a:r>
              <a:rPr lang="it-IT" altLang="it-IT" sz="3000"/>
              <a:t>’</a:t>
            </a:r>
            <a:r>
              <a:rPr lang="it-IT" altLang="ja-JP" sz="3000"/>
              <a:t>ordre public.</a:t>
            </a:r>
          </a:p>
          <a:p>
            <a:pPr algn="ctr">
              <a:lnSpc>
                <a:spcPct val="90000"/>
              </a:lnSpc>
              <a:buFontTx/>
              <a:buNone/>
            </a:pPr>
            <a:endParaRPr lang="it-IT" altLang="fr-FR" sz="3000"/>
          </a:p>
          <a:p>
            <a:pPr algn="ctr">
              <a:lnSpc>
                <a:spcPct val="90000"/>
              </a:lnSpc>
              <a:buFontTx/>
              <a:buNone/>
            </a:pPr>
            <a:r>
              <a:rPr lang="it-IT" altLang="fr-FR" sz="3000" i="1"/>
              <a:t>Libération</a:t>
            </a:r>
            <a:r>
              <a:rPr lang="it-IT" altLang="fr-FR" sz="3000"/>
              <a:t>, 14 février 2017</a:t>
            </a:r>
          </a:p>
        </p:txBody>
      </p:sp>
    </p:spTree>
    <p:extLst>
      <p:ext uri="{BB962C8B-B14F-4D97-AF65-F5344CB8AC3E}">
        <p14:creationId xmlns:p14="http://schemas.microsoft.com/office/powerpoint/2010/main" val="1536275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itolo 1"/>
          <p:cNvSpPr>
            <a:spLocks noGrp="1"/>
          </p:cNvSpPr>
          <p:nvPr>
            <p:ph type="title"/>
          </p:nvPr>
        </p:nvSpPr>
        <p:spPr/>
        <p:txBody>
          <a:bodyPr/>
          <a:lstStyle/>
          <a:p>
            <a:r>
              <a:rPr lang="it-IT" altLang="fr-FR" sz="2800"/>
              <a:t>Avoir faim de quelque chose</a:t>
            </a:r>
          </a:p>
        </p:txBody>
      </p:sp>
      <p:sp>
        <p:nvSpPr>
          <p:cNvPr id="209922" name="Segnaposto contenuto 2"/>
          <p:cNvSpPr>
            <a:spLocks noGrp="1"/>
          </p:cNvSpPr>
          <p:nvPr>
            <p:ph idx="1"/>
          </p:nvPr>
        </p:nvSpPr>
        <p:spPr>
          <a:xfrm>
            <a:off x="1919288" y="1412876"/>
            <a:ext cx="8229600" cy="4525963"/>
          </a:xfrm>
        </p:spPr>
        <p:txBody>
          <a:bodyPr/>
          <a:lstStyle/>
          <a:p>
            <a:endParaRPr lang="fr-FR" altLang="fr-FR" smtClean="0"/>
          </a:p>
          <a:p>
            <a:pPr>
              <a:buFontTx/>
              <a:buNone/>
            </a:pPr>
            <a:r>
              <a:rPr lang="fr-FR" altLang="fr-FR"/>
              <a:t>Appétit, besoin éprouvé, (…) désir, envie, soif.</a:t>
            </a:r>
          </a:p>
          <a:p>
            <a:pPr>
              <a:buFontTx/>
              <a:buNone/>
            </a:pPr>
            <a:r>
              <a:rPr lang="fr-FR" altLang="fr-FR" i="1"/>
              <a:t>« Heureux ceux qui ont faim et soif de la justice, car ils seront rassasiés! »</a:t>
            </a:r>
            <a:r>
              <a:rPr lang="fr-FR" altLang="fr-FR"/>
              <a:t> (Bible)</a:t>
            </a:r>
          </a:p>
          <a:p>
            <a:pPr>
              <a:buFontTx/>
              <a:buNone/>
            </a:pPr>
            <a:endParaRPr lang="fr-FR" altLang="fr-FR"/>
          </a:p>
          <a:p>
            <a:pPr>
              <a:buFontTx/>
              <a:buNone/>
            </a:pPr>
            <a:r>
              <a:rPr lang="fr-FR" altLang="fr-FR"/>
              <a:t>© 2017 Dictionnaires Le Robert - Le Petit Robert de la langue française</a:t>
            </a:r>
          </a:p>
        </p:txBody>
      </p:sp>
    </p:spTree>
    <p:extLst>
      <p:ext uri="{BB962C8B-B14F-4D97-AF65-F5344CB8AC3E}">
        <p14:creationId xmlns:p14="http://schemas.microsoft.com/office/powerpoint/2010/main" val="1088245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Titolo 1"/>
          <p:cNvSpPr>
            <a:spLocks noGrp="1"/>
          </p:cNvSpPr>
          <p:nvPr>
            <p:ph type="title"/>
          </p:nvPr>
        </p:nvSpPr>
        <p:spPr>
          <a:xfrm>
            <a:off x="2024063" y="571500"/>
            <a:ext cx="8229600" cy="1143000"/>
          </a:xfrm>
        </p:spPr>
        <p:txBody>
          <a:bodyPr>
            <a:normAutofit fontScale="90000"/>
          </a:bodyPr>
          <a:lstStyle/>
          <a:p>
            <a:r>
              <a:rPr lang="fr-FR" altLang="fr-FR" sz="2800" b="1"/>
              <a:t>François Fillon </a:t>
            </a:r>
            <a:r>
              <a:rPr lang="fr-FR" altLang="fr-FR" sz="2800" b="1" u="sng"/>
              <a:t>se cache derrière son petit droit</a:t>
            </a:r>
            <a:br>
              <a:rPr lang="fr-FR" altLang="fr-FR" sz="2800" b="1" u="sng"/>
            </a:br>
            <a:r>
              <a:rPr lang="fr-FR" altLang="fr-FR" sz="2800" b="1"/>
              <a:t>LS</a:t>
            </a:r>
            <a:br>
              <a:rPr lang="fr-FR" altLang="fr-FR" sz="2800" b="1"/>
            </a:br>
            <a:endParaRPr lang="it-IT" altLang="fr-FR" sz="2800" b="1"/>
          </a:p>
        </p:txBody>
      </p:sp>
      <p:sp>
        <p:nvSpPr>
          <p:cNvPr id="210946" name="Segnaposto contenuto 2"/>
          <p:cNvSpPr>
            <a:spLocks noGrp="1"/>
          </p:cNvSpPr>
          <p:nvPr>
            <p:ph idx="1"/>
          </p:nvPr>
        </p:nvSpPr>
        <p:spPr/>
        <p:txBody>
          <a:bodyPr/>
          <a:lstStyle/>
          <a:p>
            <a:endParaRPr lang="fr-FR" altLang="fr-FR" smtClean="0"/>
          </a:p>
          <a:p>
            <a:pPr algn="just">
              <a:buFontTx/>
              <a:buNone/>
            </a:pPr>
            <a:r>
              <a:rPr lang="fr-FR" altLang="fr-FR" sz="3000"/>
              <a:t>Le candidat LR axe désormais sa défense sur deux points : l</a:t>
            </a:r>
            <a:r>
              <a:rPr lang="fr-FR" altLang="it-IT" sz="3000"/>
              <a:t>’</a:t>
            </a:r>
            <a:r>
              <a:rPr lang="fr-FR" altLang="fr-FR" sz="3000"/>
              <a:t>incompétence du parquet national financier, dénoncée par ses avocats, et la complicité entre la presse et la justice. Mais du côté du parquet, un classement sans suite paraît de plus en plus improbable.</a:t>
            </a:r>
          </a:p>
          <a:p>
            <a:pPr algn="just">
              <a:buFontTx/>
              <a:buNone/>
            </a:pPr>
            <a:endParaRPr lang="fr-FR" altLang="fr-FR" sz="3000"/>
          </a:p>
          <a:p>
            <a:pPr algn="ctr">
              <a:buFontTx/>
              <a:buNone/>
            </a:pPr>
            <a:r>
              <a:rPr lang="fr-FR" altLang="fr-FR" i="1"/>
              <a:t>Libération</a:t>
            </a:r>
            <a:r>
              <a:rPr lang="fr-FR" altLang="fr-FR"/>
              <a:t>, 10 février 2017</a:t>
            </a:r>
          </a:p>
          <a:p>
            <a:endParaRPr lang="it-IT" altLang="fr-FR" smtClean="0"/>
          </a:p>
        </p:txBody>
      </p:sp>
    </p:spTree>
    <p:extLst>
      <p:ext uri="{BB962C8B-B14F-4D97-AF65-F5344CB8AC3E}">
        <p14:creationId xmlns:p14="http://schemas.microsoft.com/office/powerpoint/2010/main" val="591904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Titolo 1"/>
          <p:cNvSpPr>
            <a:spLocks noGrp="1"/>
          </p:cNvSpPr>
          <p:nvPr>
            <p:ph type="title"/>
          </p:nvPr>
        </p:nvSpPr>
        <p:spPr/>
        <p:txBody>
          <a:bodyPr/>
          <a:lstStyle/>
          <a:p>
            <a:r>
              <a:rPr lang="it-IT" altLang="fr-FR" sz="2800"/>
              <a:t>Se cacher derrière son petit doigt</a:t>
            </a:r>
          </a:p>
        </p:txBody>
      </p:sp>
      <p:sp>
        <p:nvSpPr>
          <p:cNvPr id="211970" name="Segnaposto contenuto 2"/>
          <p:cNvSpPr>
            <a:spLocks noGrp="1"/>
          </p:cNvSpPr>
          <p:nvPr>
            <p:ph idx="1"/>
          </p:nvPr>
        </p:nvSpPr>
        <p:spPr/>
        <p:txBody>
          <a:bodyPr/>
          <a:lstStyle/>
          <a:p>
            <a:endParaRPr lang="it-IT" altLang="fr-FR" dirty="0" smtClean="0"/>
          </a:p>
          <a:p>
            <a:pPr>
              <a:buFontTx/>
              <a:buNone/>
            </a:pPr>
            <a:endParaRPr lang="it-IT" altLang="fr-FR" dirty="0" smtClean="0"/>
          </a:p>
          <a:p>
            <a:pPr>
              <a:buFontTx/>
              <a:buNone/>
            </a:pPr>
            <a:r>
              <a:rPr lang="it-IT" altLang="fr-FR" dirty="0" err="1"/>
              <a:t>Feindre</a:t>
            </a:r>
            <a:r>
              <a:rPr lang="it-IT" altLang="fr-FR" dirty="0"/>
              <a:t> d</a:t>
            </a:r>
            <a:r>
              <a:rPr lang="it-IT" altLang="it-IT" dirty="0"/>
              <a:t>’</a:t>
            </a:r>
            <a:r>
              <a:rPr lang="it-IT" altLang="ja-JP" dirty="0" err="1"/>
              <a:t>ignorer</a:t>
            </a:r>
            <a:r>
              <a:rPr lang="it-IT" altLang="ja-JP" dirty="0"/>
              <a:t> la </a:t>
            </a:r>
            <a:r>
              <a:rPr lang="it-IT" altLang="ja-JP" dirty="0" err="1"/>
              <a:t>réalité</a:t>
            </a:r>
            <a:r>
              <a:rPr lang="it-IT" altLang="ja-JP" dirty="0"/>
              <a:t> (qui </a:t>
            </a:r>
            <a:r>
              <a:rPr lang="it-IT" altLang="ja-JP" dirty="0" err="1"/>
              <a:t>déplaît</a:t>
            </a:r>
            <a:r>
              <a:rPr lang="it-IT" altLang="ja-JP" dirty="0"/>
              <a:t>).</a:t>
            </a:r>
          </a:p>
          <a:p>
            <a:pPr>
              <a:buFontTx/>
              <a:buNone/>
            </a:pPr>
            <a:endParaRPr lang="it-IT" altLang="fr-FR" dirty="0"/>
          </a:p>
          <a:p>
            <a:pPr>
              <a:buFontTx/>
              <a:buNone/>
            </a:pPr>
            <a:r>
              <a:rPr lang="fr-FR" altLang="fr-FR" dirty="0"/>
              <a:t>© 2017 Dictionnaires Le Robert - Le Petit Robert de la langue </a:t>
            </a:r>
            <a:r>
              <a:rPr lang="fr-FR" altLang="fr-FR" dirty="0" smtClean="0"/>
              <a:t>française</a:t>
            </a:r>
          </a:p>
          <a:p>
            <a:pPr>
              <a:buFontTx/>
              <a:buNone/>
            </a:pPr>
            <a:endParaRPr lang="it-IT" altLang="fr-FR" dirty="0"/>
          </a:p>
          <a:p>
            <a:pPr>
              <a:buFontTx/>
              <a:buNone/>
            </a:pPr>
            <a:r>
              <a:rPr lang="it-IT" altLang="fr-FR" dirty="0" err="1" smtClean="0"/>
              <a:t>Palimpseste</a:t>
            </a:r>
            <a:r>
              <a:rPr lang="it-IT" altLang="fr-FR" dirty="0" smtClean="0"/>
              <a:t> de l’</a:t>
            </a:r>
            <a:r>
              <a:rPr lang="it-IT" altLang="fr-FR" dirty="0" err="1" smtClean="0"/>
              <a:t>expression</a:t>
            </a:r>
            <a:r>
              <a:rPr lang="it-IT" altLang="fr-FR" dirty="0" smtClean="0"/>
              <a:t> </a:t>
            </a:r>
            <a:r>
              <a:rPr lang="it-IT" altLang="fr-FR" dirty="0" err="1" smtClean="0"/>
              <a:t>imagée</a:t>
            </a:r>
            <a:r>
              <a:rPr lang="it-IT" altLang="fr-FR" dirty="0" smtClean="0"/>
              <a:t> </a:t>
            </a:r>
            <a:r>
              <a:rPr lang="it-IT" altLang="fr-FR" dirty="0" err="1" smtClean="0"/>
              <a:t>droit</a:t>
            </a:r>
            <a:r>
              <a:rPr lang="it-IT" altLang="fr-FR" dirty="0" smtClean="0"/>
              <a:t>/</a:t>
            </a:r>
            <a:r>
              <a:rPr lang="it-IT" altLang="fr-FR" dirty="0" err="1" smtClean="0"/>
              <a:t>doigt</a:t>
            </a:r>
            <a:r>
              <a:rPr lang="it-IT" altLang="fr-FR" dirty="0" smtClean="0"/>
              <a:t> (</a:t>
            </a:r>
            <a:r>
              <a:rPr lang="it-IT" altLang="fr-FR" dirty="0" err="1" smtClean="0"/>
              <a:t>paronymie</a:t>
            </a:r>
            <a:r>
              <a:rPr lang="it-IT" altLang="fr-FR" dirty="0" smtClean="0"/>
              <a:t>)</a:t>
            </a:r>
            <a:endParaRPr lang="fr-FR" altLang="fr-FR" dirty="0"/>
          </a:p>
          <a:p>
            <a:endParaRPr lang="it-IT" altLang="fr-FR" dirty="0" smtClean="0"/>
          </a:p>
        </p:txBody>
      </p:sp>
    </p:spTree>
    <p:extLst>
      <p:ext uri="{BB962C8B-B14F-4D97-AF65-F5344CB8AC3E}">
        <p14:creationId xmlns:p14="http://schemas.microsoft.com/office/powerpoint/2010/main" val="41863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Titolo 1"/>
          <p:cNvSpPr>
            <a:spLocks noGrp="1"/>
          </p:cNvSpPr>
          <p:nvPr>
            <p:ph type="title"/>
          </p:nvPr>
        </p:nvSpPr>
        <p:spPr/>
        <p:txBody>
          <a:bodyPr/>
          <a:lstStyle/>
          <a:p>
            <a:r>
              <a:rPr lang="it-IT" altLang="fr-FR" sz="2800"/>
              <a:t>Référence culturelle</a:t>
            </a:r>
            <a:br>
              <a:rPr lang="it-IT" altLang="fr-FR" sz="2800"/>
            </a:br>
            <a:r>
              <a:rPr lang="it-IT" altLang="fr-FR" sz="2800"/>
              <a:t>publié en 2015</a:t>
            </a:r>
          </a:p>
        </p:txBody>
      </p:sp>
      <p:pic>
        <p:nvPicPr>
          <p:cNvPr id="212994" name="Segnaposto contenuto 3" descr="4189DuBDdIL._SX313_BO1,204,203,200_.jpg"/>
          <p:cNvPicPr>
            <a:picLocks noGrp="1" noChangeAspect="1"/>
          </p:cNvPicPr>
          <p:nvPr>
            <p:ph idx="1"/>
          </p:nvPr>
        </p:nvPicPr>
        <p:blipFill>
          <a:blip r:embed="rId2">
            <a:extLst>
              <a:ext uri="{28A0092B-C50C-407E-A947-70E740481C1C}">
                <a14:useLocalDpi xmlns:a14="http://schemas.microsoft.com/office/drawing/2010/main" val="0"/>
              </a:ext>
            </a:extLst>
          </a:blip>
          <a:srcRect l="-94022" r="-94022"/>
          <a:stretch>
            <a:fillRect/>
          </a:stretch>
        </p:blipFill>
        <p:spPr/>
      </p:pic>
    </p:spTree>
    <p:extLst>
      <p:ext uri="{BB962C8B-B14F-4D97-AF65-F5344CB8AC3E}">
        <p14:creationId xmlns:p14="http://schemas.microsoft.com/office/powerpoint/2010/main" val="81550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Titolo 1"/>
          <p:cNvSpPr>
            <a:spLocks noGrp="1"/>
          </p:cNvSpPr>
          <p:nvPr>
            <p:ph type="title"/>
          </p:nvPr>
        </p:nvSpPr>
        <p:spPr/>
        <p:txBody>
          <a:bodyPr/>
          <a:lstStyle/>
          <a:p>
            <a:r>
              <a:rPr lang="mr-IN" altLang="fr-FR" sz="2800"/>
              <a:t>…</a:t>
            </a:r>
            <a:r>
              <a:rPr lang="it-IT" altLang="fr-FR" sz="2800"/>
              <a:t> manger les enfants.</a:t>
            </a:r>
          </a:p>
        </p:txBody>
      </p:sp>
      <p:sp>
        <p:nvSpPr>
          <p:cNvPr id="214018" name="Segnaposto contenuto 2"/>
          <p:cNvSpPr>
            <a:spLocks noGrp="1"/>
          </p:cNvSpPr>
          <p:nvPr>
            <p:ph idx="1"/>
          </p:nvPr>
        </p:nvSpPr>
        <p:spPr/>
        <p:txBody>
          <a:bodyPr/>
          <a:lstStyle/>
          <a:p>
            <a:r>
              <a:rPr lang="it-IT" altLang="fr-FR" sz="2400"/>
              <a:t>Le «jeune-de-banlieue» mange-t-il les enfants ? </a:t>
            </a:r>
          </a:p>
          <a:p>
            <a:pPr algn="just"/>
            <a:r>
              <a:rPr lang="it-IT" altLang="fr-FR" sz="2400"/>
              <a:t>Le «jeune-de-banlieue», c</a:t>
            </a:r>
            <a:r>
              <a:rPr lang="it-IT" altLang="it-IT" sz="2400"/>
              <a:t>’</a:t>
            </a:r>
            <a:r>
              <a:rPr lang="it-IT" altLang="fr-FR" sz="2400"/>
              <a:t>est </a:t>
            </a:r>
            <a:r>
              <a:rPr lang="it-IT" altLang="fr-FR" sz="2400" b="1"/>
              <a:t>l</a:t>
            </a:r>
            <a:r>
              <a:rPr lang="it-IT" altLang="it-IT" sz="2400" b="1"/>
              <a:t>’</a:t>
            </a:r>
            <a:r>
              <a:rPr lang="it-IT" altLang="ja-JP" sz="2400" b="1"/>
              <a:t>ogre </a:t>
            </a:r>
            <a:r>
              <a:rPr lang="it-IT" altLang="ja-JP" sz="2400"/>
              <a:t>des temps modernes. Arabe mal rasé de 15-35 ans vêtu d</a:t>
            </a:r>
            <a:r>
              <a:rPr lang="it-IT" altLang="it-IT" sz="2400"/>
              <a:t>’</a:t>
            </a:r>
            <a:r>
              <a:rPr lang="it-IT" altLang="ja-JP" sz="2400"/>
              <a:t>un survêtement à capuche, il se promène avec un cocktail Molotov dans une main et une kalachnikov dans l</a:t>
            </a:r>
            <a:r>
              <a:rPr lang="it-IT" altLang="it-IT" sz="2400"/>
              <a:t>’</a:t>
            </a:r>
            <a:r>
              <a:rPr lang="it-IT" altLang="ja-JP" sz="2400"/>
              <a:t>autre. Il fume du shit dans les cages d</a:t>
            </a:r>
            <a:r>
              <a:rPr lang="it-IT" altLang="it-IT" sz="2400"/>
              <a:t>’</a:t>
            </a:r>
            <a:r>
              <a:rPr lang="it-IT" altLang="ja-JP" sz="2400"/>
              <a:t>ascenseur, il brûle des voitures ; il gagne sa vie grâce à des trafics de toutes sortes et en fraudant les allocations sociales. Sa sexualité consiste à violer les filles en bande dans des caves ; sa spiritualité, à écouter les prêches djihadistes de l</a:t>
            </a:r>
            <a:r>
              <a:rPr lang="it-IT" altLang="it-IT" sz="2400"/>
              <a:t>’</a:t>
            </a:r>
            <a:r>
              <a:rPr lang="it-IT" altLang="ja-JP" sz="2400"/>
              <a:t>«islam-des-banlieues», dans des caves également. Il hait la France, l</a:t>
            </a:r>
            <a:r>
              <a:rPr lang="it-IT" altLang="it-IT" sz="2400"/>
              <a:t>’</a:t>
            </a:r>
            <a:r>
              <a:rPr lang="it-IT" altLang="ja-JP" sz="2400"/>
              <a:t>ordre, le drapeau, et bien sûr, il déteste les Français (comprendre : «les Blancs»).  </a:t>
            </a:r>
            <a:r>
              <a:rPr lang="mr-IN" altLang="ja-JP" sz="2400"/>
              <a:t>…</a:t>
            </a:r>
            <a:r>
              <a:rPr lang="it-IT" altLang="ja-JP" sz="2400"/>
              <a:t> </a:t>
            </a:r>
            <a:r>
              <a:rPr lang="it-IT" altLang="ja-JP" sz="2400" i="1"/>
              <a:t>Libération </a:t>
            </a:r>
            <a:r>
              <a:rPr lang="fr-FR" altLang="ja-JP" sz="2400"/>
              <a:t>13 février 2015</a:t>
            </a:r>
            <a:endParaRPr lang="it-IT" altLang="ja-JP" sz="2400"/>
          </a:p>
          <a:p>
            <a:endParaRPr lang="it-IT" altLang="fr-FR" sz="2400"/>
          </a:p>
        </p:txBody>
      </p:sp>
    </p:spTree>
    <p:extLst>
      <p:ext uri="{BB962C8B-B14F-4D97-AF65-F5344CB8AC3E}">
        <p14:creationId xmlns:p14="http://schemas.microsoft.com/office/powerpoint/2010/main" val="3131562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itolo 1"/>
          <p:cNvSpPr>
            <a:spLocks noGrp="1"/>
          </p:cNvSpPr>
          <p:nvPr>
            <p:ph type="title"/>
          </p:nvPr>
        </p:nvSpPr>
        <p:spPr/>
        <p:txBody>
          <a:bodyPr/>
          <a:lstStyle/>
          <a:p>
            <a:r>
              <a:rPr lang="it-IT" altLang="fr-FR" sz="2800"/>
              <a:t>Le «jeune-de-banlieue» mange-t-il les enfants ? </a:t>
            </a:r>
            <a:br>
              <a:rPr lang="it-IT" altLang="fr-FR" sz="2800"/>
            </a:br>
            <a:endParaRPr lang="it-IT" altLang="fr-FR" sz="2800"/>
          </a:p>
        </p:txBody>
      </p:sp>
      <p:sp>
        <p:nvSpPr>
          <p:cNvPr id="215042" name="Segnaposto contenuto 2"/>
          <p:cNvSpPr>
            <a:spLocks noGrp="1"/>
          </p:cNvSpPr>
          <p:nvPr>
            <p:ph idx="1"/>
          </p:nvPr>
        </p:nvSpPr>
        <p:spPr/>
        <p:txBody>
          <a:bodyPr/>
          <a:lstStyle/>
          <a:p>
            <a:pPr algn="just"/>
            <a:r>
              <a:rPr lang="it-IT" altLang="fr-FR" sz="2400"/>
              <a:t>Il ne serait donc pas étonnant que bientôt les parents disent à leurs enfants : </a:t>
            </a:r>
            <a:r>
              <a:rPr lang="it-IT" altLang="fr-FR" sz="2400" b="1"/>
              <a:t>«si tu n</a:t>
            </a:r>
            <a:r>
              <a:rPr lang="it-IT" altLang="it-IT" sz="2400" b="1"/>
              <a:t>’</a:t>
            </a:r>
            <a:r>
              <a:rPr lang="it-IT" altLang="fr-FR" sz="2400" b="1"/>
              <a:t>es pas sage, le jeune-de-banlieue viendra te chercher</a:t>
            </a:r>
            <a:r>
              <a:rPr lang="it-IT" altLang="fr-FR" sz="2400"/>
              <a:t>».</a:t>
            </a:r>
          </a:p>
          <a:p>
            <a:pPr algn="just"/>
            <a:r>
              <a:rPr lang="it-IT" altLang="fr-FR" sz="2400"/>
              <a:t>Cette description correspond autant aux vrais jeunes des banlieues que le célèbre beauf à béret, avec baguette sous le bras, accordéon et litron de rouge, est représentatif du Français moyen. Problème : depuis les attentats de janvier, ce stéréotype s</a:t>
            </a:r>
            <a:r>
              <a:rPr lang="it-IT" altLang="it-IT" sz="2400"/>
              <a:t>’</a:t>
            </a:r>
            <a:r>
              <a:rPr lang="it-IT" altLang="fr-FR" sz="2400"/>
              <a:t>est encore renforcé.</a:t>
            </a:r>
          </a:p>
          <a:p>
            <a:pPr algn="just"/>
            <a:r>
              <a:rPr lang="mr-IN" altLang="fr-FR" sz="2400"/>
              <a:t>…</a:t>
            </a:r>
            <a:r>
              <a:rPr lang="it-IT" altLang="fr-FR" sz="2400"/>
              <a:t> Face à cette réalité composite, en plus d</a:t>
            </a:r>
            <a:r>
              <a:rPr lang="it-IT" altLang="it-IT" sz="2400"/>
              <a:t>’</a:t>
            </a:r>
            <a:r>
              <a:rPr lang="it-IT" altLang="ja-JP" sz="2400"/>
              <a:t>être raciste et islamophobe, le stéréotype du «jeune-de-banlieue» est surtout parfaitement idiot. C</a:t>
            </a:r>
            <a:r>
              <a:rPr lang="it-IT" altLang="it-IT" sz="2400"/>
              <a:t>’</a:t>
            </a:r>
            <a:r>
              <a:rPr lang="it-IT" altLang="ja-JP" sz="2400"/>
              <a:t>est du même niveau intellectuel que «les blondes sont bêtes» ou «les Chinois sont fourbes».</a:t>
            </a:r>
          </a:p>
          <a:p>
            <a:endParaRPr lang="it-IT" altLang="fr-FR" sz="2400"/>
          </a:p>
        </p:txBody>
      </p:sp>
    </p:spTree>
    <p:extLst>
      <p:ext uri="{BB962C8B-B14F-4D97-AF65-F5344CB8AC3E}">
        <p14:creationId xmlns:p14="http://schemas.microsoft.com/office/powerpoint/2010/main" val="3718551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Langue, culture et </a:t>
            </a:r>
            <a:r>
              <a:rPr lang="it-IT" sz="2800" dirty="0" err="1"/>
              <a:t>pouvoir</a:t>
            </a:r>
            <a:endParaRPr lang="fr-FR" sz="2800" dirty="0"/>
          </a:p>
        </p:txBody>
      </p:sp>
      <p:sp>
        <p:nvSpPr>
          <p:cNvPr id="3" name="Content Placeholder 2"/>
          <p:cNvSpPr>
            <a:spLocks noGrp="1"/>
          </p:cNvSpPr>
          <p:nvPr>
            <p:ph idx="1"/>
          </p:nvPr>
        </p:nvSpPr>
        <p:spPr/>
        <p:txBody>
          <a:bodyPr>
            <a:normAutofit/>
          </a:bodyPr>
          <a:lstStyle/>
          <a:p>
            <a:endParaRPr lang="fr-FR" sz="2400" dirty="0"/>
          </a:p>
          <a:p>
            <a:endParaRPr lang="fr-FR" sz="2400" dirty="0"/>
          </a:p>
          <a:p>
            <a:endParaRPr lang="fr-FR" sz="2400" dirty="0"/>
          </a:p>
          <a:p>
            <a:r>
              <a:rPr lang="fr-FR" sz="2400" dirty="0"/>
              <a:t>[…] </a:t>
            </a:r>
            <a:r>
              <a:rPr lang="fr-FR" sz="2400" dirty="0"/>
              <a:t>il n’y a plus de mots innocents » </a:t>
            </a:r>
            <a:endParaRPr lang="fr-FR" sz="2400" dirty="0"/>
          </a:p>
          <a:p>
            <a:r>
              <a:rPr lang="fr-FR" sz="2400" dirty="0"/>
              <a:t>Pierre Bourdieu, </a:t>
            </a:r>
            <a:r>
              <a:rPr lang="fr-FR" sz="2400" i="1" dirty="0"/>
              <a:t>Ce que parler veut dire</a:t>
            </a:r>
            <a:r>
              <a:rPr lang="fr-FR" sz="2400" dirty="0"/>
              <a:t>, Paris, </a:t>
            </a:r>
            <a:r>
              <a:rPr lang="fr-FR" sz="2400" dirty="0"/>
              <a:t>Fayard, 1982, p. 19.</a:t>
            </a:r>
            <a:endParaRPr lang="fr-FR" sz="2400" dirty="0"/>
          </a:p>
        </p:txBody>
      </p:sp>
    </p:spTree>
    <p:extLst>
      <p:ext uri="{BB962C8B-B14F-4D97-AF65-F5344CB8AC3E}">
        <p14:creationId xmlns:p14="http://schemas.microsoft.com/office/powerpoint/2010/main" val="2180207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olo 1"/>
          <p:cNvSpPr>
            <a:spLocks noGrp="1"/>
          </p:cNvSpPr>
          <p:nvPr>
            <p:ph type="title"/>
          </p:nvPr>
        </p:nvSpPr>
        <p:spPr/>
        <p:txBody>
          <a:bodyPr/>
          <a:lstStyle/>
          <a:p>
            <a:r>
              <a:rPr lang="it-IT" altLang="fr-FR" sz="2800"/>
              <a:t>Paroles</a:t>
            </a:r>
          </a:p>
        </p:txBody>
      </p:sp>
      <p:sp>
        <p:nvSpPr>
          <p:cNvPr id="183298" name="Segnaposto contenuto 2"/>
          <p:cNvSpPr>
            <a:spLocks noGrp="1"/>
          </p:cNvSpPr>
          <p:nvPr>
            <p:ph idx="1"/>
          </p:nvPr>
        </p:nvSpPr>
        <p:spPr/>
        <p:txBody>
          <a:bodyPr/>
          <a:lstStyle/>
          <a:p>
            <a:r>
              <a:rPr lang="it-IT" altLang="fr-FR" sz="2000"/>
              <a:t>C'est le nouveau, phénoménal, freestyle du visage pâle</a:t>
            </a:r>
            <a:br>
              <a:rPr lang="it-IT" altLang="fr-FR" sz="2000"/>
            </a:br>
            <a:r>
              <a:rPr lang="it-IT" altLang="fr-FR" sz="2000"/>
              <a:t>Le</a:t>
            </a:r>
            <a:r>
              <a:rPr lang="it-IT" altLang="fr-FR" sz="2000" b="1"/>
              <a:t> babtou </a:t>
            </a:r>
            <a:r>
              <a:rPr lang="it-IT" altLang="fr-FR" sz="2000"/>
              <a:t>est de retour, achtung !</a:t>
            </a:r>
            <a:br>
              <a:rPr lang="it-IT" altLang="fr-FR" sz="2000"/>
            </a:br>
            <a:r>
              <a:rPr lang="it-IT" altLang="fr-FR" sz="2000"/>
              <a:t>C'est parti, ça vient de Saint Denis</a:t>
            </a:r>
            <a:br>
              <a:rPr lang="it-IT" altLang="fr-FR" sz="2000"/>
            </a:br>
            <a:r>
              <a:rPr lang="it-IT" altLang="fr-FR" sz="2000"/>
              <a:t>Direct issu de la génération Fonky-Tacchini</a:t>
            </a:r>
          </a:p>
          <a:p>
            <a:r>
              <a:rPr lang="it-IT" altLang="fr-FR" sz="2000"/>
              <a:t>Pas de soucis, non pas de tiépis ici, pas de chichis</a:t>
            </a:r>
            <a:br>
              <a:rPr lang="it-IT" altLang="fr-FR" sz="2000"/>
            </a:br>
            <a:r>
              <a:rPr lang="it-IT" altLang="fr-FR" sz="2000"/>
              <a:t>Si tu dérapes on te chie dessus</a:t>
            </a:r>
            <a:br>
              <a:rPr lang="it-IT" altLang="fr-FR" sz="2000"/>
            </a:br>
            <a:r>
              <a:rPr lang="it-IT" altLang="fr-FR" sz="2000"/>
              <a:t>Trop de blabla, trop de plagiat</a:t>
            </a:r>
            <a:br>
              <a:rPr lang="it-IT" altLang="fr-FR" sz="2000"/>
            </a:br>
            <a:r>
              <a:rPr lang="it-IT" altLang="fr-FR" sz="2000"/>
              <a:t>Trop de merdes sont étiquetées pera</a:t>
            </a:r>
            <a:br>
              <a:rPr lang="it-IT" altLang="fr-FR" sz="2000"/>
            </a:br>
            <a:r>
              <a:rPr lang="it-IT" altLang="fr-FR" sz="2000"/>
              <a:t>Mais c'est comme ça qu'on nique tout, le bénef, le bizness</a:t>
            </a:r>
            <a:br>
              <a:rPr lang="it-IT" altLang="fr-FR" sz="2000"/>
            </a:br>
            <a:r>
              <a:rPr lang="it-IT" altLang="fr-FR" sz="2000"/>
              <a:t>Et c'est pendant qu'on laisse couler</a:t>
            </a:r>
            <a:br>
              <a:rPr lang="it-IT" altLang="fr-FR" sz="2000"/>
            </a:br>
            <a:r>
              <a:rPr lang="it-IT" altLang="fr-FR" sz="2000"/>
              <a:t>Que les pédales s'engraissent et puis</a:t>
            </a:r>
            <a:br>
              <a:rPr lang="it-IT" altLang="fr-FR" sz="2000"/>
            </a:br>
            <a:r>
              <a:rPr lang="it-IT" altLang="fr-FR" sz="2000"/>
              <a:t>S'imbibe de nous, rêve de voir en dessous</a:t>
            </a:r>
            <a:br>
              <a:rPr lang="it-IT" altLang="fr-FR" sz="2000"/>
            </a:br>
            <a:endParaRPr lang="it-IT" altLang="fr-FR" sz="2000"/>
          </a:p>
        </p:txBody>
      </p:sp>
    </p:spTree>
    <p:extLst>
      <p:ext uri="{BB962C8B-B14F-4D97-AF65-F5344CB8AC3E}">
        <p14:creationId xmlns:p14="http://schemas.microsoft.com/office/powerpoint/2010/main" val="4013942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L</a:t>
            </a:r>
            <a:r>
              <a:rPr lang="it-IT" sz="2800" dirty="0" err="1" smtClean="0"/>
              <a:t>es</a:t>
            </a:r>
            <a:r>
              <a:rPr lang="it-IT" sz="2800" dirty="0" smtClean="0"/>
              <a:t> </a:t>
            </a:r>
            <a:r>
              <a:rPr lang="it-IT" sz="2800" dirty="0" err="1"/>
              <a:t>mots</a:t>
            </a:r>
            <a:r>
              <a:rPr lang="it-IT" sz="2800" dirty="0"/>
              <a:t> ne </a:t>
            </a:r>
            <a:r>
              <a:rPr lang="it-IT" sz="2800" dirty="0" err="1"/>
              <a:t>sont</a:t>
            </a:r>
            <a:r>
              <a:rPr lang="it-IT" sz="2800" dirty="0"/>
              <a:t> </a:t>
            </a:r>
            <a:r>
              <a:rPr lang="it-IT" sz="2800" dirty="0" err="1"/>
              <a:t>pas</a:t>
            </a:r>
            <a:r>
              <a:rPr lang="it-IT" sz="2800" dirty="0"/>
              <a:t> </a:t>
            </a:r>
            <a:r>
              <a:rPr lang="it-IT" sz="2800" dirty="0" err="1"/>
              <a:t>innocents</a:t>
            </a:r>
            <a:r>
              <a:rPr lang="it-IT" sz="2800" dirty="0"/>
              <a:t> :</a:t>
            </a:r>
            <a:br>
              <a:rPr lang="it-IT" sz="2800" dirty="0"/>
            </a:br>
            <a:r>
              <a:rPr lang="it-IT" sz="2800" dirty="0" err="1"/>
              <a:t>viol</a:t>
            </a:r>
            <a:r>
              <a:rPr lang="it-IT" sz="2800" dirty="0"/>
              <a:t> </a:t>
            </a:r>
            <a:r>
              <a:rPr lang="it-IT" sz="2800" dirty="0" err="1"/>
              <a:t>ou</a:t>
            </a:r>
            <a:r>
              <a:rPr lang="it-IT" sz="2800" dirty="0"/>
              <a:t> </a:t>
            </a:r>
            <a:r>
              <a:rPr lang="it-IT" sz="2800" dirty="0" err="1"/>
              <a:t>violence</a:t>
            </a:r>
            <a:r>
              <a:rPr lang="it-IT" sz="2800" dirty="0"/>
              <a:t> ?</a:t>
            </a:r>
            <a:endParaRPr lang="fr-FR" sz="2800" dirty="0"/>
          </a:p>
        </p:txBody>
      </p:sp>
      <p:sp>
        <p:nvSpPr>
          <p:cNvPr id="3" name="Content Placeholder 2"/>
          <p:cNvSpPr>
            <a:spLocks noGrp="1"/>
          </p:cNvSpPr>
          <p:nvPr>
            <p:ph idx="1"/>
          </p:nvPr>
        </p:nvSpPr>
        <p:spPr/>
        <p:txBody>
          <a:bodyPr>
            <a:normAutofit/>
          </a:bodyPr>
          <a:lstStyle/>
          <a:p>
            <a:r>
              <a:rPr lang="fr-FR" sz="2400" b="1" dirty="0"/>
              <a:t>"Viol" ou "violence" sur Théo? "La pression sur le légiste sera énorme" </a:t>
            </a:r>
          </a:p>
          <a:p>
            <a:pPr algn="just"/>
            <a:r>
              <a:rPr lang="fr-FR" sz="2400" dirty="0"/>
              <a:t>Une semaine après l'interpellation à Aulnay-sous-Bois de Théo, victime d'une fissure anale de 10 cm causée par la matraque d'un policier, les défenseurs du jeune homme et des fonctionnaires s'opposent sur la qualification des faits. </a:t>
            </a:r>
            <a:endParaRPr lang="fr-FR" sz="2400" dirty="0"/>
          </a:p>
          <a:p>
            <a:pPr algn="just"/>
            <a:r>
              <a:rPr lang="fr-FR" sz="2400" dirty="0"/>
              <a:t>Le policier évoque un "geste involontaire". Théo affirme que l'agent lui a "enfoncé volontairement" sa matraque "dans les fesses". Une semaine après l'interpellation à Aulnay-sous-Bois du jeune homme, gravement blessé au rectum, deux versions s'opposent. </a:t>
            </a:r>
            <a:endParaRPr lang="fr-FR" sz="2400" dirty="0"/>
          </a:p>
          <a:p>
            <a:pPr algn="just"/>
            <a:r>
              <a:rPr lang="it-IT" sz="2400" i="1" dirty="0"/>
              <a:t>L’express</a:t>
            </a:r>
            <a:r>
              <a:rPr lang="it-IT" sz="2400" dirty="0"/>
              <a:t> 10 </a:t>
            </a:r>
            <a:r>
              <a:rPr lang="it-IT" sz="2400" dirty="0" err="1"/>
              <a:t>janvier</a:t>
            </a:r>
            <a:r>
              <a:rPr lang="it-IT" sz="2400" dirty="0"/>
              <a:t> 2017</a:t>
            </a:r>
            <a:endParaRPr lang="fr-FR" sz="2400" dirty="0"/>
          </a:p>
          <a:p>
            <a:pPr algn="just"/>
            <a:endParaRPr lang="fr-FR" sz="2400" dirty="0"/>
          </a:p>
        </p:txBody>
      </p:sp>
    </p:spTree>
    <p:extLst>
      <p:ext uri="{BB962C8B-B14F-4D97-AF65-F5344CB8AC3E}">
        <p14:creationId xmlns:p14="http://schemas.microsoft.com/office/powerpoint/2010/main" val="26514105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a:t>
            </a:r>
            <a:r>
              <a:rPr lang="it-IT" sz="2800" dirty="0"/>
              <a:t> </a:t>
            </a:r>
            <a:r>
              <a:rPr lang="it-IT" sz="2800" dirty="0" err="1"/>
              <a:t>ou</a:t>
            </a:r>
            <a:r>
              <a:rPr lang="it-IT" sz="2800" dirty="0"/>
              <a:t> </a:t>
            </a:r>
            <a:r>
              <a:rPr lang="it-IT" sz="2800" dirty="0" err="1"/>
              <a:t>violence</a:t>
            </a:r>
            <a:r>
              <a:rPr lang="it-IT" sz="2800" dirty="0"/>
              <a:t> ?</a:t>
            </a:r>
            <a:endParaRPr lang="fr-FR" sz="2800" dirty="0"/>
          </a:p>
        </p:txBody>
      </p:sp>
      <p:sp>
        <p:nvSpPr>
          <p:cNvPr id="3" name="Content Placeholder 2"/>
          <p:cNvSpPr>
            <a:spLocks noGrp="1"/>
          </p:cNvSpPr>
          <p:nvPr>
            <p:ph idx="1"/>
          </p:nvPr>
        </p:nvSpPr>
        <p:spPr/>
        <p:txBody>
          <a:bodyPr>
            <a:normAutofit/>
          </a:bodyPr>
          <a:lstStyle/>
          <a:p>
            <a:pPr algn="just"/>
            <a:r>
              <a:rPr lang="fr-FR" sz="2400" dirty="0"/>
              <a:t>Dans ses conclusions, l'Inspection générale de la police nationale (IGPN), la police des polices, a retenu "le caractère non intentionnel" du coup de matraque. Dans le même esprit, le parquet de Bobigny avait ouvert une information judiciaire pour "violences" et non pour "viol". Mais la juge d'instruction a finalement décidé de mettre un examen l'un des quatre fonctionnaires pour viol, et les trois autres, âgés de 24, 28 et 35 ans, pour violences. </a:t>
            </a:r>
          </a:p>
        </p:txBody>
      </p:sp>
    </p:spTree>
    <p:extLst>
      <p:ext uri="{BB962C8B-B14F-4D97-AF65-F5344CB8AC3E}">
        <p14:creationId xmlns:p14="http://schemas.microsoft.com/office/powerpoint/2010/main" val="22896232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b="1" dirty="0"/>
              <a:t>viol non-intentionnel</a:t>
            </a:r>
            <a:endParaRPr lang="fr-FR" sz="2800" dirty="0"/>
          </a:p>
        </p:txBody>
      </p:sp>
      <p:sp>
        <p:nvSpPr>
          <p:cNvPr id="3" name="Content Placeholder 2"/>
          <p:cNvSpPr>
            <a:spLocks noGrp="1"/>
          </p:cNvSpPr>
          <p:nvPr>
            <p:ph idx="1"/>
          </p:nvPr>
        </p:nvSpPr>
        <p:spPr/>
        <p:txBody>
          <a:bodyPr>
            <a:normAutofit/>
          </a:bodyPr>
          <a:lstStyle/>
          <a:p>
            <a:r>
              <a:rPr lang="fr-FR" sz="2400" b="1" dirty="0"/>
              <a:t>Le viol non-intentionnel n'existe pas en droit</a:t>
            </a:r>
          </a:p>
          <a:p>
            <a:pPr algn="just"/>
            <a:r>
              <a:rPr lang="fr-FR" sz="2400" dirty="0"/>
              <a:t>Mais rien de ceci n'est définitif, puisque les faits peuvent encore être requalifiés, en fonction de l'enquête. Comment, alors, la justice -et les enquêteurs- </a:t>
            </a:r>
            <a:r>
              <a:rPr lang="fr-FR" sz="2400" dirty="0" err="1"/>
              <a:t>vont-ils</a:t>
            </a:r>
            <a:r>
              <a:rPr lang="fr-FR" sz="2400" dirty="0"/>
              <a:t> établir qu'il s'agit d'un viol, comme Théo le soutient, ou d'un "geste involontaire" -dû à des violences- comme le policier l'affirme? </a:t>
            </a:r>
          </a:p>
          <a:p>
            <a:pPr algn="just"/>
            <a:r>
              <a:rPr lang="fr-FR" sz="2400" dirty="0"/>
              <a:t>L'enjeu, pour les deux parties, sera de prouver l'intention du geste. "Pour qualifier le viol, il faut déterminer l'intention de la pénétration, explique à L'Express la présidente de l'Union syndicale des magistrats Virginie Duval. Si on écoute la version des policiers, le geste est involontaire donc il n'y a pas eu viol. Mais en droit, Le viol non-intentionnel n'existe pas. Soit il y a viol, soit il n'y a pas viol". Dans ce dernier cas, les faits sont alors requalifiés en violences volontaires. </a:t>
            </a:r>
          </a:p>
        </p:txBody>
      </p:sp>
    </p:spTree>
    <p:extLst>
      <p:ext uri="{BB962C8B-B14F-4D97-AF65-F5344CB8AC3E}">
        <p14:creationId xmlns:p14="http://schemas.microsoft.com/office/powerpoint/2010/main" val="2422133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les</a:t>
            </a:r>
            <a:r>
              <a:rPr lang="it-IT" sz="2800" dirty="0"/>
              <a:t> </a:t>
            </a:r>
            <a:r>
              <a:rPr lang="it-IT" sz="2800" dirty="0" err="1"/>
              <a:t>mots</a:t>
            </a:r>
            <a:r>
              <a:rPr lang="it-IT" sz="2800" dirty="0"/>
              <a:t> ne </a:t>
            </a:r>
            <a:r>
              <a:rPr lang="it-IT" sz="2800" dirty="0" err="1"/>
              <a:t>sont</a:t>
            </a:r>
            <a:r>
              <a:rPr lang="it-IT" sz="2800" dirty="0"/>
              <a:t> </a:t>
            </a:r>
            <a:r>
              <a:rPr lang="it-IT" sz="2800" dirty="0" err="1"/>
              <a:t>pas</a:t>
            </a:r>
            <a:r>
              <a:rPr lang="it-IT" sz="2800" dirty="0"/>
              <a:t> </a:t>
            </a:r>
            <a:r>
              <a:rPr lang="it-IT" sz="2800" dirty="0" err="1"/>
              <a:t>innocents</a:t>
            </a:r>
            <a:r>
              <a:rPr lang="it-IT" sz="2800" dirty="0"/>
              <a:t> :</a:t>
            </a:r>
            <a:br>
              <a:rPr lang="it-IT" sz="2800" dirty="0"/>
            </a:br>
            <a:r>
              <a:rPr lang="it-IT" sz="2800" dirty="0" err="1"/>
              <a:t>viol</a:t>
            </a:r>
            <a:endParaRPr lang="fr-FR" sz="2800" dirty="0"/>
          </a:p>
        </p:txBody>
      </p:sp>
      <p:sp>
        <p:nvSpPr>
          <p:cNvPr id="3" name="Content Placeholder 2"/>
          <p:cNvSpPr>
            <a:spLocks noGrp="1"/>
          </p:cNvSpPr>
          <p:nvPr>
            <p:ph idx="1"/>
          </p:nvPr>
        </p:nvSpPr>
        <p:spPr/>
        <p:txBody>
          <a:bodyPr>
            <a:normAutofit/>
          </a:bodyPr>
          <a:lstStyle/>
          <a:p>
            <a:r>
              <a:rPr lang="fr-FR" sz="2400" b="1" dirty="0"/>
              <a:t>Affaire Théo: "tabou", "humiliation"... A Aulnay, des mots sur le viol masculin </a:t>
            </a:r>
          </a:p>
          <a:p>
            <a:r>
              <a:rPr lang="fr-FR" sz="2400" dirty="0"/>
              <a:t> Quinze jours après l'interpellation de Théo, les </a:t>
            </a:r>
            <a:r>
              <a:rPr lang="fr-FR" sz="2400" dirty="0" err="1"/>
              <a:t>Aulnaysiens</a:t>
            </a:r>
            <a:r>
              <a:rPr lang="fr-FR" sz="2400" dirty="0"/>
              <a:t> restent profondément heurtés par l'extrême violence symbolique du viol dont le jeune homme de 22 ans accuse les policiers. Reportage.</a:t>
            </a:r>
          </a:p>
          <a:p>
            <a:endParaRPr lang="fr-FR" sz="2400" dirty="0"/>
          </a:p>
          <a:p>
            <a:r>
              <a:rPr lang="fr-FR" sz="2400" dirty="0"/>
              <a:t>"Un viol, c'est quoi Kamel*? Dès que ça rentre, c'est un viol!" Non loin de l'immeuble où vivent Théo et sa famille, </a:t>
            </a:r>
            <a:r>
              <a:rPr lang="fr-FR" sz="2400" dirty="0" err="1"/>
              <a:t>Nourdine</a:t>
            </a:r>
            <a:r>
              <a:rPr lang="fr-FR" sz="2400" dirty="0"/>
              <a:t> et Kamel, l'un juché sur son BMX, l'autre à pied, parlent à bâtons rompus du viol présumé du jeune homme de 22 ans, lors de son interpellation par des policiers dans le quartier des 3000 à Aulnay-sous-Bois, il y a quinze jours. </a:t>
            </a:r>
            <a:endParaRPr lang="fr-FR" sz="2400" dirty="0"/>
          </a:p>
          <a:p>
            <a:r>
              <a:rPr lang="it-IT" sz="2400" dirty="0"/>
              <a:t>L’Express 17.02.2017</a:t>
            </a:r>
            <a:endParaRPr lang="fr-FR" sz="2400" dirty="0"/>
          </a:p>
        </p:txBody>
      </p:sp>
    </p:spTree>
    <p:extLst>
      <p:ext uri="{BB962C8B-B14F-4D97-AF65-F5344CB8AC3E}">
        <p14:creationId xmlns:p14="http://schemas.microsoft.com/office/powerpoint/2010/main" val="41935516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a:t>
            </a:r>
            <a:endParaRPr lang="fr-FR" sz="2800" dirty="0"/>
          </a:p>
        </p:txBody>
      </p:sp>
      <p:sp>
        <p:nvSpPr>
          <p:cNvPr id="3" name="Content Placeholder 2"/>
          <p:cNvSpPr>
            <a:spLocks noGrp="1"/>
          </p:cNvSpPr>
          <p:nvPr>
            <p:ph idx="1"/>
          </p:nvPr>
        </p:nvSpPr>
        <p:spPr/>
        <p:txBody>
          <a:bodyPr>
            <a:normAutofit/>
          </a:bodyPr>
          <a:lstStyle/>
          <a:p>
            <a:pPr algn="just"/>
            <a:r>
              <a:rPr lang="fr-FR" sz="2400" dirty="0"/>
              <a:t>Dans la cité, les discussions tournent vite autour de la qualification des faits -qui pourra être modifiée à l'issue de l'information judiciaire- et des conclusions de l'Inspection générale de la police nationale (IGPN), rendues la semaine dernière. La "police des polices" y note que le coup de matraque du policier mis en examen pour viol est "volontaire", mais que la pénétration "est non intentionnelle</a:t>
            </a:r>
            <a:r>
              <a:rPr lang="fr-FR" sz="2400" dirty="0"/>
              <a:t>".</a:t>
            </a:r>
          </a:p>
          <a:p>
            <a:pPr algn="just"/>
            <a:r>
              <a:rPr lang="fr-FR" sz="2400" dirty="0"/>
              <a:t>"Et le caleçon, il a glissé tout seul ?", s'agace Omar, 15 ans, en train de discuter avec ses copains, tous réunis sur cette aire de jeu en plein milieu des vacances scolaires. "C'est très grave, ce qu'ils ont fait. </a:t>
            </a:r>
            <a:r>
              <a:rPr lang="fr-FR" sz="2400" dirty="0"/>
              <a:t>…</a:t>
            </a:r>
          </a:p>
          <a:p>
            <a:pPr algn="just"/>
            <a:r>
              <a:rPr lang="it-IT" sz="2400" dirty="0"/>
              <a:t>L’Express 17.02.2017</a:t>
            </a:r>
            <a:endParaRPr lang="fr-FR" sz="2400" dirty="0"/>
          </a:p>
          <a:p>
            <a:pPr algn="just"/>
            <a:endParaRPr lang="fr-FR" sz="2400" dirty="0"/>
          </a:p>
        </p:txBody>
      </p:sp>
    </p:spTree>
    <p:extLst>
      <p:ext uri="{BB962C8B-B14F-4D97-AF65-F5344CB8AC3E}">
        <p14:creationId xmlns:p14="http://schemas.microsoft.com/office/powerpoint/2010/main" val="381931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a:t>
            </a:r>
            <a:endParaRPr lang="fr-FR" sz="2800" dirty="0"/>
          </a:p>
        </p:txBody>
      </p:sp>
      <p:sp>
        <p:nvSpPr>
          <p:cNvPr id="3" name="Content Placeholder 2"/>
          <p:cNvSpPr>
            <a:spLocks noGrp="1"/>
          </p:cNvSpPr>
          <p:nvPr>
            <p:ph idx="1"/>
          </p:nvPr>
        </p:nvSpPr>
        <p:spPr/>
        <p:txBody>
          <a:bodyPr>
            <a:normAutofit/>
          </a:bodyPr>
          <a:lstStyle/>
          <a:p>
            <a:pPr algn="just"/>
            <a:r>
              <a:rPr lang="fr-FR" sz="2400" dirty="0"/>
              <a:t>"Déjà en tant que 'meuf', on sait qu'on va se prendre des remarques du genre: 'mais, t'es sure que c'est pas de ta faute?' Mais un mec...", lâche Ambre, habitante du quartier et aussi modératrice de la page Facebook "Seuls les </a:t>
            </a:r>
            <a:r>
              <a:rPr lang="fr-FR" sz="2400" dirty="0" err="1"/>
              <a:t>Aulnaysiens</a:t>
            </a:r>
            <a:r>
              <a:rPr lang="fr-FR" sz="2400" dirty="0"/>
              <a:t> peuvent comprendre". Grâce à Théo la parole commence à se libérer, estime la jeune femme, qui explique que le tabou du viol dans la société "se cristallise dans la cité, où les jeux de rôles sociaux sont beaucoup plus forts qu'ailleurs." </a:t>
            </a:r>
            <a:endParaRPr lang="fr-FR" sz="2400" dirty="0"/>
          </a:p>
          <a:p>
            <a:pPr algn="just"/>
            <a:endParaRPr lang="it-IT" sz="2400" dirty="0"/>
          </a:p>
          <a:p>
            <a:pPr algn="just"/>
            <a:endParaRPr lang="it-IT" sz="2400" dirty="0"/>
          </a:p>
          <a:p>
            <a:pPr algn="just"/>
            <a:r>
              <a:rPr lang="it-IT" sz="2400" dirty="0"/>
              <a:t>L’Express 17.02.2017</a:t>
            </a:r>
            <a:endParaRPr lang="fr-FR" sz="2400" dirty="0"/>
          </a:p>
          <a:p>
            <a:pPr algn="just"/>
            <a:endParaRPr lang="fr-FR" sz="2400" dirty="0"/>
          </a:p>
        </p:txBody>
      </p:sp>
    </p:spTree>
    <p:extLst>
      <p:ext uri="{BB962C8B-B14F-4D97-AF65-F5344CB8AC3E}">
        <p14:creationId xmlns:p14="http://schemas.microsoft.com/office/powerpoint/2010/main" val="2103894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a:t>
            </a:r>
            <a:endParaRPr lang="fr-FR" sz="2800" dirty="0"/>
          </a:p>
        </p:txBody>
      </p:sp>
      <p:sp>
        <p:nvSpPr>
          <p:cNvPr id="3" name="Content Placeholder 2"/>
          <p:cNvSpPr>
            <a:spLocks noGrp="1"/>
          </p:cNvSpPr>
          <p:nvPr>
            <p:ph idx="1"/>
          </p:nvPr>
        </p:nvSpPr>
        <p:spPr/>
        <p:txBody>
          <a:bodyPr>
            <a:normAutofit/>
          </a:bodyPr>
          <a:lstStyle/>
          <a:p>
            <a:r>
              <a:rPr lang="fr-FR" sz="2400" dirty="0"/>
              <a:t>"Ils lui ont pris sa dignité</a:t>
            </a:r>
            <a:r>
              <a:rPr lang="fr-FR" sz="2400" dirty="0"/>
              <a:t>"</a:t>
            </a:r>
            <a:endParaRPr lang="fr-FR" sz="2400" dirty="0"/>
          </a:p>
          <a:p>
            <a:r>
              <a:rPr lang="fr-FR" sz="2400" dirty="0"/>
              <a:t>"Ça", dans le quartier, "c'est tabou!", disent presque tous les jeunes rencontrés. "Ça", c'est le viol -qui plus est masculin. "Ils lui ont pris sa dignité", glisse un gamin. On sait la difficulté, en général, pour les victimes de viol à briser le silence et à porter plainte. C'est encore plus le cas pour les 5% d'hommes violés, atteints dans l'image sociale de leur virilité. Alors, tous saluent le courage de Théo. </a:t>
            </a:r>
            <a:endParaRPr lang="fr-FR" sz="2400" dirty="0"/>
          </a:p>
          <a:p>
            <a:endParaRPr lang="it-IT" sz="2400" dirty="0"/>
          </a:p>
          <a:p>
            <a:r>
              <a:rPr lang="it-IT" sz="2400" dirty="0"/>
              <a:t>L’Express 17.02.2017</a:t>
            </a:r>
            <a:endParaRPr lang="fr-FR" sz="2400" dirty="0"/>
          </a:p>
          <a:p>
            <a:endParaRPr lang="fr-FR" sz="2400" dirty="0"/>
          </a:p>
        </p:txBody>
      </p:sp>
    </p:spTree>
    <p:extLst>
      <p:ext uri="{BB962C8B-B14F-4D97-AF65-F5344CB8AC3E}">
        <p14:creationId xmlns:p14="http://schemas.microsoft.com/office/powerpoint/2010/main" val="3408861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Silence</a:t>
            </a:r>
            <a:r>
              <a:rPr lang="it-IT" sz="2800" dirty="0"/>
              <a:t> </a:t>
            </a:r>
            <a:r>
              <a:rPr lang="it-IT" sz="2800" dirty="0" err="1"/>
              <a:t>brisé</a:t>
            </a:r>
            <a:endParaRPr lang="fr-FR" sz="2800" dirty="0"/>
          </a:p>
        </p:txBody>
      </p:sp>
      <p:sp>
        <p:nvSpPr>
          <p:cNvPr id="3" name="Content Placeholder 2"/>
          <p:cNvSpPr>
            <a:spLocks noGrp="1"/>
          </p:cNvSpPr>
          <p:nvPr>
            <p:ph idx="1"/>
          </p:nvPr>
        </p:nvSpPr>
        <p:spPr/>
        <p:txBody>
          <a:bodyPr>
            <a:normAutofit/>
          </a:bodyPr>
          <a:lstStyle/>
          <a:p>
            <a:pPr algn="just"/>
            <a:r>
              <a:rPr lang="fr-FR" sz="2400" dirty="0"/>
              <a:t> Un an et demi avant le viol présumé de Théo, Alexandre a également été blessé au rectum à l'aide d'une matraque par un policier municipal de Drancy, en Seine-Saint-Denis, où il venait d'être interpellé. Témoignage</a:t>
            </a:r>
            <a:r>
              <a:rPr lang="fr-FR" sz="2400" dirty="0"/>
              <a:t>.</a:t>
            </a:r>
            <a:endParaRPr lang="fr-FR" sz="2400" dirty="0"/>
          </a:p>
          <a:p>
            <a:r>
              <a:rPr lang="fr-FR" sz="2400" dirty="0"/>
              <a:t>Maintenant, "je lâche tout". Car parler "fait du bien" à Alexandre. Tellement de bien, qu'on peine à suivre son débit fleuve. Le jeune homme qui fêtera ses 29 ans dans quelques jours affirme avoir été violé avec une matraque par un policier municipal, en 2015, lors de son interpellation musclée. </a:t>
            </a:r>
            <a:endParaRPr lang="fr-FR" sz="2400" dirty="0"/>
          </a:p>
          <a:p>
            <a:r>
              <a:rPr lang="it-IT" sz="2400" dirty="0"/>
              <a:t>L’Express </a:t>
            </a:r>
            <a:r>
              <a:rPr lang="it-IT" sz="2400" dirty="0"/>
              <a:t>16.02.2017</a:t>
            </a:r>
            <a:endParaRPr lang="fr-FR" sz="2400" dirty="0"/>
          </a:p>
          <a:p>
            <a:endParaRPr lang="fr-FR" sz="2400" dirty="0"/>
          </a:p>
        </p:txBody>
      </p:sp>
    </p:spTree>
    <p:extLst>
      <p:ext uri="{BB962C8B-B14F-4D97-AF65-F5344CB8AC3E}">
        <p14:creationId xmlns:p14="http://schemas.microsoft.com/office/powerpoint/2010/main" val="25175496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Violence</a:t>
            </a:r>
            <a:r>
              <a:rPr lang="it-IT" sz="2800" dirty="0"/>
              <a:t> </a:t>
            </a:r>
            <a:r>
              <a:rPr lang="it-IT" sz="2800" dirty="0" err="1"/>
              <a:t>ou</a:t>
            </a:r>
            <a:r>
              <a:rPr lang="it-IT" sz="2800" dirty="0"/>
              <a:t> </a:t>
            </a:r>
            <a:r>
              <a:rPr lang="it-IT" sz="2800" dirty="0" err="1"/>
              <a:t>viol</a:t>
            </a:r>
            <a:r>
              <a:rPr lang="it-IT" sz="2800" dirty="0"/>
              <a:t> ?</a:t>
            </a:r>
            <a:endParaRPr lang="fr-FR" sz="2800" dirty="0"/>
          </a:p>
        </p:txBody>
      </p:sp>
      <p:sp>
        <p:nvSpPr>
          <p:cNvPr id="3" name="Content Placeholder 2"/>
          <p:cNvSpPr>
            <a:spLocks noGrp="1"/>
          </p:cNvSpPr>
          <p:nvPr>
            <p:ph idx="1"/>
          </p:nvPr>
        </p:nvSpPr>
        <p:spPr/>
        <p:txBody>
          <a:bodyPr>
            <a:normAutofit/>
          </a:bodyPr>
          <a:lstStyle/>
          <a:p>
            <a:pPr algn="just"/>
            <a:r>
              <a:rPr lang="fr-FR" sz="2400" dirty="0"/>
              <a:t>Mais dans son cas, le parquet de Bobigny a écarté "le caractère sexuel du geste" pour retenir la qualification de "violences volontaires aggravées". Lors de l'audience devant le tribunal correctionnel, le 16 janvier dernier, six mois de prison avec sursis et une interdiction professionnelle d'un an ont été requis par le parquet à l'encontre d'Arnaud, un policier de 33 ans. Le jugement sera rendu ce lundi 20 février. </a:t>
            </a:r>
            <a:endParaRPr lang="fr-FR" sz="2400" dirty="0"/>
          </a:p>
          <a:p>
            <a:pPr algn="just"/>
            <a:endParaRPr lang="it-IT" sz="2400" dirty="0"/>
          </a:p>
          <a:p>
            <a:pPr algn="just"/>
            <a:r>
              <a:rPr lang="it-IT" sz="2400" dirty="0"/>
              <a:t>L’Express 16.02.2017</a:t>
            </a:r>
            <a:endParaRPr lang="fr-FR" sz="2400" dirty="0"/>
          </a:p>
          <a:p>
            <a:pPr algn="just"/>
            <a:endParaRPr lang="fr-FR" sz="2400" dirty="0"/>
          </a:p>
        </p:txBody>
      </p:sp>
    </p:spTree>
    <p:extLst>
      <p:ext uri="{BB962C8B-B14F-4D97-AF65-F5344CB8AC3E}">
        <p14:creationId xmlns:p14="http://schemas.microsoft.com/office/powerpoint/2010/main" val="433803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Violence</a:t>
            </a:r>
            <a:r>
              <a:rPr lang="it-IT" sz="2800" dirty="0"/>
              <a:t> </a:t>
            </a:r>
            <a:r>
              <a:rPr lang="it-IT" sz="2800" dirty="0" err="1"/>
              <a:t>ou</a:t>
            </a:r>
            <a:r>
              <a:rPr lang="it-IT" sz="2800" dirty="0"/>
              <a:t> </a:t>
            </a:r>
            <a:r>
              <a:rPr lang="it-IT" sz="2800" dirty="0" err="1"/>
              <a:t>viol</a:t>
            </a:r>
            <a:r>
              <a:rPr lang="it-IT" sz="2800" dirty="0"/>
              <a:t> ?</a:t>
            </a:r>
            <a:endParaRPr lang="fr-FR" sz="2800" dirty="0"/>
          </a:p>
        </p:txBody>
      </p:sp>
      <p:sp>
        <p:nvSpPr>
          <p:cNvPr id="3" name="Content Placeholder 2"/>
          <p:cNvSpPr>
            <a:spLocks noGrp="1"/>
          </p:cNvSpPr>
          <p:nvPr>
            <p:ph idx="1"/>
          </p:nvPr>
        </p:nvSpPr>
        <p:spPr/>
        <p:txBody>
          <a:bodyPr>
            <a:normAutofit fontScale="92500"/>
          </a:bodyPr>
          <a:lstStyle/>
          <a:p>
            <a:r>
              <a:rPr lang="fr-FR" sz="2400" dirty="0"/>
              <a:t>Policier de Drancy jugé pour violences : le parquet s’oppose à la requalification en </a:t>
            </a:r>
            <a:r>
              <a:rPr lang="fr-FR" sz="2400" dirty="0"/>
              <a:t>viol</a:t>
            </a:r>
          </a:p>
          <a:p>
            <a:pPr algn="just"/>
            <a:r>
              <a:rPr lang="fr-FR" sz="2400" dirty="0"/>
              <a:t>Contrairement au souhait exprimé par le tribunal correctionnel de Bobigny, le parquet de Bobigny a fait savoir, mardi 21 février, qu’il s’opposait à la requalification en viol des faits pour lesquels est poursuivi un policier municipal de Drancy.</a:t>
            </a:r>
          </a:p>
          <a:p>
            <a:pPr algn="just"/>
            <a:r>
              <a:rPr lang="fr-FR" sz="2400" dirty="0"/>
              <a:t>Il appartient désormais à la cour d’appel de Paris de statuer sur la nature des poursuites dans ce cas qui présente des similitudes avec l’affaire d’Aulnay-sous-Bois, dans laquelle un homme de 22 ans, Théo L., a été victime d’une pénétration anale</a:t>
            </a:r>
            <a:r>
              <a:rPr lang="fr-FR" sz="2400" i="1" dirty="0"/>
              <a:t> </a:t>
            </a:r>
            <a:r>
              <a:rPr lang="fr-FR" sz="2400" dirty="0"/>
              <a:t>au moyen d’une matraque lors de son interpellation par des policiers le 2 février.</a:t>
            </a:r>
          </a:p>
          <a:p>
            <a:pPr marL="0" indent="0">
              <a:buNone/>
            </a:pPr>
            <a:r>
              <a:rPr lang="fr-FR" sz="2400" dirty="0"/>
              <a:t/>
            </a:r>
            <a:br>
              <a:rPr lang="fr-FR" sz="2400" dirty="0"/>
            </a:br>
            <a:r>
              <a:rPr lang="fr-FR" sz="2400" dirty="0"/>
              <a:t/>
            </a:r>
            <a:br>
              <a:rPr lang="fr-FR" sz="2400" dirty="0"/>
            </a:br>
            <a:r>
              <a:rPr lang="fr-FR" sz="2400" i="1" dirty="0"/>
              <a:t>Le Monde </a:t>
            </a:r>
            <a:r>
              <a:rPr lang="fr-FR" sz="2400" dirty="0"/>
              <a:t>22 février 2017</a:t>
            </a:r>
            <a:endParaRPr lang="fr-FR" sz="2400" dirty="0"/>
          </a:p>
          <a:p>
            <a:endParaRPr lang="fr-FR" sz="2400" dirty="0"/>
          </a:p>
        </p:txBody>
      </p:sp>
    </p:spTree>
    <p:extLst>
      <p:ext uri="{BB962C8B-B14F-4D97-AF65-F5344CB8AC3E}">
        <p14:creationId xmlns:p14="http://schemas.microsoft.com/office/powerpoint/2010/main" val="2300612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olo 1"/>
          <p:cNvSpPr>
            <a:spLocks noGrp="1"/>
          </p:cNvSpPr>
          <p:nvPr>
            <p:ph type="title"/>
          </p:nvPr>
        </p:nvSpPr>
        <p:spPr/>
        <p:txBody>
          <a:bodyPr/>
          <a:lstStyle/>
          <a:p>
            <a:r>
              <a:rPr lang="it-IT" altLang="fr-FR" sz="2800"/>
              <a:t>paroles</a:t>
            </a:r>
          </a:p>
        </p:txBody>
      </p:sp>
      <p:sp>
        <p:nvSpPr>
          <p:cNvPr id="184322" name="Segnaposto contenuto 2"/>
          <p:cNvSpPr>
            <a:spLocks noGrp="1"/>
          </p:cNvSpPr>
          <p:nvPr>
            <p:ph idx="1"/>
          </p:nvPr>
        </p:nvSpPr>
        <p:spPr/>
        <p:txBody>
          <a:bodyPr/>
          <a:lstStyle/>
          <a:p>
            <a:r>
              <a:rPr lang="it-IT" altLang="fr-FR" sz="2400"/>
              <a:t>Mais ne t'approche pas ou l'underground te fout des coups</a:t>
            </a:r>
            <a:br>
              <a:rPr lang="it-IT" altLang="fr-FR" sz="2400"/>
            </a:br>
            <a:r>
              <a:rPr lang="it-IT" altLang="fr-FR" sz="2400"/>
              <a:t>De pe-pom si tu respectes pas les règles mec du béton</a:t>
            </a:r>
            <a:br>
              <a:rPr lang="it-IT" altLang="fr-FR" sz="2400"/>
            </a:br>
            <a:r>
              <a:rPr lang="it-IT" altLang="fr-FR" sz="2400"/>
              <a:t>Pour finir au côté des faibles</a:t>
            </a:r>
            <a:br>
              <a:rPr lang="it-IT" altLang="fr-FR" sz="2400"/>
            </a:br>
            <a:r>
              <a:rPr lang="it-IT" altLang="fr-FR" sz="2400"/>
              <a:t>Ceux qui ne voient le Hip-Hop qu'avec des samples de pop</a:t>
            </a:r>
            <a:br>
              <a:rPr lang="it-IT" altLang="fr-FR" sz="2400"/>
            </a:br>
            <a:r>
              <a:rPr lang="it-IT" altLang="fr-FR" sz="2400"/>
              <a:t>Mais tout ceux-là je les stoppe, à base de popopop!</a:t>
            </a:r>
          </a:p>
          <a:p>
            <a:endParaRPr lang="it-IT" altLang="fr-FR" sz="2400"/>
          </a:p>
        </p:txBody>
      </p:sp>
    </p:spTree>
    <p:extLst>
      <p:ext uri="{BB962C8B-B14F-4D97-AF65-F5344CB8AC3E}">
        <p14:creationId xmlns:p14="http://schemas.microsoft.com/office/powerpoint/2010/main" val="614761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Violence</a:t>
            </a:r>
            <a:r>
              <a:rPr lang="it-IT" sz="2800" dirty="0"/>
              <a:t> </a:t>
            </a:r>
            <a:r>
              <a:rPr lang="it-IT" sz="2800" dirty="0" err="1"/>
              <a:t>ou</a:t>
            </a:r>
            <a:r>
              <a:rPr lang="it-IT" sz="2800" dirty="0"/>
              <a:t> </a:t>
            </a:r>
            <a:r>
              <a:rPr lang="it-IT" sz="2800" dirty="0" err="1"/>
              <a:t>viol</a:t>
            </a:r>
            <a:r>
              <a:rPr lang="it-IT" sz="2800" dirty="0"/>
              <a:t> ?</a:t>
            </a:r>
            <a:endParaRPr lang="fr-FR" sz="2800" dirty="0"/>
          </a:p>
        </p:txBody>
      </p:sp>
      <p:sp>
        <p:nvSpPr>
          <p:cNvPr id="3" name="Content Placeholder 2"/>
          <p:cNvSpPr>
            <a:spLocks noGrp="1"/>
          </p:cNvSpPr>
          <p:nvPr>
            <p:ph idx="1"/>
          </p:nvPr>
        </p:nvSpPr>
        <p:spPr/>
        <p:txBody>
          <a:bodyPr>
            <a:normAutofit/>
          </a:bodyPr>
          <a:lstStyle/>
          <a:p>
            <a:pPr algn="just"/>
            <a:r>
              <a:rPr lang="fr-FR" sz="2400" dirty="0"/>
              <a:t>En janvier, l’affaire et le procès, dont le jugement avait été renvoyé au 20 février, avaient fait peu de bruit. Mais le dossier a pris un nouvel écho avec la révélation de l’affaire d’Aulnay-sous-Bois et le récit du plaignant Théo L. de son interpellation violente, le 2 février. Devenue hautement politique, cette affaire a déclenché de nombreux mouvements de protestation en France et des incidents qui ont duré plusieurs jours dans certaines villes de la région parisienne</a:t>
            </a:r>
            <a:r>
              <a:rPr lang="fr-FR" sz="2400" dirty="0"/>
              <a:t>.</a:t>
            </a:r>
          </a:p>
          <a:p>
            <a:pPr algn="just"/>
            <a:r>
              <a:rPr lang="fr-FR" sz="2400" i="1" dirty="0"/>
              <a:t>Le Monde </a:t>
            </a:r>
            <a:r>
              <a:rPr lang="fr-FR" sz="2400" dirty="0"/>
              <a:t>22 février 2017</a:t>
            </a:r>
          </a:p>
          <a:p>
            <a:pPr algn="just"/>
            <a:endParaRPr lang="fr-FR" sz="2400" dirty="0"/>
          </a:p>
        </p:txBody>
      </p:sp>
    </p:spTree>
    <p:extLst>
      <p:ext uri="{BB962C8B-B14F-4D97-AF65-F5344CB8AC3E}">
        <p14:creationId xmlns:p14="http://schemas.microsoft.com/office/powerpoint/2010/main" val="23759864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olo 1"/>
          <p:cNvSpPr>
            <a:spLocks noGrp="1"/>
          </p:cNvSpPr>
          <p:nvPr>
            <p:ph type="title"/>
          </p:nvPr>
        </p:nvSpPr>
        <p:spPr/>
        <p:txBody>
          <a:bodyPr/>
          <a:lstStyle/>
          <a:p>
            <a:r>
              <a:rPr lang="it-IT" altLang="fr-FR" sz="2800" b="1" dirty="0" err="1"/>
              <a:t>Les</a:t>
            </a:r>
            <a:r>
              <a:rPr lang="it-IT" altLang="fr-FR" sz="2800" b="1" dirty="0"/>
              <a:t> </a:t>
            </a:r>
            <a:r>
              <a:rPr lang="it-IT" altLang="fr-FR" sz="2800" b="1" dirty="0" err="1"/>
              <a:t>dictionnaires</a:t>
            </a:r>
            <a:r>
              <a:rPr lang="it-IT" altLang="fr-FR" sz="2800" b="1" dirty="0"/>
              <a:t> de la langue </a:t>
            </a:r>
            <a:r>
              <a:rPr lang="it-IT" altLang="fr-FR" sz="2800" b="1" dirty="0" err="1"/>
              <a:t>des</a:t>
            </a:r>
            <a:r>
              <a:rPr lang="it-IT" altLang="fr-FR" sz="2800" b="1" dirty="0"/>
              <a:t> </a:t>
            </a:r>
            <a:r>
              <a:rPr lang="it-IT" altLang="fr-FR" sz="2800" b="1" dirty="0" err="1"/>
              <a:t>jeunes</a:t>
            </a:r>
            <a:r>
              <a:rPr lang="it-IT" altLang="fr-FR" sz="2800" b="1" dirty="0"/>
              <a:t> de </a:t>
            </a:r>
            <a:r>
              <a:rPr lang="it-IT" altLang="fr-FR" sz="2800" b="1" dirty="0" err="1"/>
              <a:t>banlieues</a:t>
            </a:r>
            <a:endParaRPr lang="it-IT" altLang="fr-FR" sz="2800" b="1" dirty="0"/>
          </a:p>
        </p:txBody>
      </p:sp>
      <p:sp>
        <p:nvSpPr>
          <p:cNvPr id="189442" name="Segnaposto contenuto 2"/>
          <p:cNvSpPr>
            <a:spLocks noGrp="1"/>
          </p:cNvSpPr>
          <p:nvPr>
            <p:ph idx="1"/>
          </p:nvPr>
        </p:nvSpPr>
        <p:spPr/>
        <p:txBody>
          <a:bodyPr/>
          <a:lstStyle/>
          <a:p>
            <a:pPr algn="just"/>
            <a:r>
              <a:rPr lang="fr-FR" altLang="fr-FR" sz="2400"/>
              <a:t>Au cours des années 90, un tournant est arrivé, quand on a assisté à </a:t>
            </a:r>
            <a:r>
              <a:rPr lang="fr-FR" altLang="it-IT" sz="2400"/>
              <a:t>“</a:t>
            </a:r>
            <a:r>
              <a:rPr lang="fr-FR" altLang="fr-FR" sz="2400"/>
              <a:t>l</a:t>
            </a:r>
            <a:r>
              <a:rPr lang="fr-FR" altLang="it-IT" sz="2400"/>
              <a:t>’</a:t>
            </a:r>
            <a:r>
              <a:rPr lang="fr-FR" altLang="fr-FR" sz="2400"/>
              <a:t>émergence de la langue commune des cités</a:t>
            </a:r>
            <a:r>
              <a:rPr lang="fr-FR" altLang="it-IT" sz="2400"/>
              <a:t>”</a:t>
            </a:r>
            <a:r>
              <a:rPr lang="fr-FR" altLang="fr-FR" sz="2400"/>
              <a:t> (Goudaillier 2001: 35). Une nouvelle variété est identifiée : un parler des jeunes de banlieue qui attribue au mot </a:t>
            </a:r>
            <a:r>
              <a:rPr lang="fr-FR" altLang="fr-FR" sz="2400" i="1"/>
              <a:t>jeune</a:t>
            </a:r>
            <a:r>
              <a:rPr lang="fr-FR" altLang="fr-FR" sz="2400"/>
              <a:t> de nouveaux sèmes qui expriment l</a:t>
            </a:r>
            <a:r>
              <a:rPr lang="fr-FR" altLang="it-IT" sz="2400"/>
              <a:t>’</a:t>
            </a:r>
            <a:r>
              <a:rPr lang="fr-FR" altLang="fr-FR" sz="2400"/>
              <a:t>espace – la banlieue, la cité, la zone – et le socio-économique, défavorisé. Des jeunes qui ne sont plus tous les jeunes. Les parlers jeunes pour dire la langue, le/les parlers des banlieues, des cités, de la zone pour lesquels des dictionnaires se sont spécialisés. </a:t>
            </a:r>
            <a:endParaRPr lang="it-IT" altLang="fr-FR" sz="2400"/>
          </a:p>
        </p:txBody>
      </p:sp>
    </p:spTree>
    <p:extLst>
      <p:ext uri="{BB962C8B-B14F-4D97-AF65-F5344CB8AC3E}">
        <p14:creationId xmlns:p14="http://schemas.microsoft.com/office/powerpoint/2010/main" val="2416084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olo 1"/>
          <p:cNvSpPr>
            <a:spLocks noGrp="1"/>
          </p:cNvSpPr>
          <p:nvPr>
            <p:ph type="title"/>
          </p:nvPr>
        </p:nvSpPr>
        <p:spPr/>
        <p:txBody>
          <a:bodyPr/>
          <a:lstStyle/>
          <a:p>
            <a:r>
              <a:rPr lang="it-IT" altLang="fr-FR" sz="2800"/>
              <a:t>Les dictionnaires de la langue des jeunes de banlieues</a:t>
            </a:r>
          </a:p>
        </p:txBody>
      </p:sp>
      <p:sp>
        <p:nvSpPr>
          <p:cNvPr id="190466" name="Segnaposto contenuto 2"/>
          <p:cNvSpPr>
            <a:spLocks noGrp="1"/>
          </p:cNvSpPr>
          <p:nvPr>
            <p:ph idx="1"/>
          </p:nvPr>
        </p:nvSpPr>
        <p:spPr/>
        <p:txBody>
          <a:bodyPr/>
          <a:lstStyle/>
          <a:p>
            <a:r>
              <a:rPr lang="fr-FR" altLang="fr-FR" sz="2400"/>
              <a:t>B. Seguin et F. Teillard, </a:t>
            </a:r>
            <a:r>
              <a:rPr lang="fr-FR" altLang="fr-FR" sz="2400" i="1"/>
              <a:t>Les Céfrans parlent aux Français</a:t>
            </a:r>
            <a:r>
              <a:rPr lang="fr-FR" altLang="fr-FR" sz="2400"/>
              <a:t> </a:t>
            </a:r>
            <a:r>
              <a:rPr lang="fr-FR" altLang="fr-FR" sz="2400" i="1"/>
              <a:t>– Chronique de la langue des cités</a:t>
            </a:r>
            <a:r>
              <a:rPr lang="fr-FR" altLang="fr-FR" sz="2400"/>
              <a:t>, Paris, Calmann-Lévy, 1994. </a:t>
            </a:r>
          </a:p>
          <a:p>
            <a:r>
              <a:rPr lang="fr-FR" altLang="fr-FR" sz="2400"/>
              <a:t>P. Pierre-Adolphe, M. Mamoud, G.-O. Tzanos, </a:t>
            </a:r>
            <a:r>
              <a:rPr lang="fr-FR" altLang="fr-FR" sz="2400" i="1"/>
              <a:t>Le dico de la banlieue</a:t>
            </a:r>
            <a:r>
              <a:rPr lang="fr-FR" altLang="fr-FR" sz="2400"/>
              <a:t>, Boulogne, La Sirène, 1995. </a:t>
            </a:r>
          </a:p>
          <a:p>
            <a:r>
              <a:rPr lang="fr-FR" altLang="fr-FR" sz="2400"/>
              <a:t>J.-P. Goudaillier</a:t>
            </a:r>
            <a:r>
              <a:rPr lang="fr-FR" altLang="fr-FR" sz="2400" i="1"/>
              <a:t>, Comment tu tchatches ! Dictionnaire contemporain des cités</a:t>
            </a:r>
            <a:r>
              <a:rPr lang="fr-FR" altLang="fr-FR" sz="2400"/>
              <a:t>, Paris, Maisonneuve et Larose, 1997, (3° éd. 2001). Préface du linguiste Claude Hagège, p. 3-4. </a:t>
            </a:r>
          </a:p>
          <a:p>
            <a:r>
              <a:rPr lang="fr-FR" altLang="fr-FR" sz="2400"/>
              <a:t>P. Pierre-Adolphe, Max Mamoud, George-Olivier Tzanos, </a:t>
            </a:r>
            <a:r>
              <a:rPr lang="fr-FR" altLang="fr-FR" sz="2400" i="1"/>
              <a:t>Tchatche de banlieue</a:t>
            </a:r>
            <a:r>
              <a:rPr lang="fr-FR" altLang="fr-FR" sz="2400"/>
              <a:t> Editions mille et une nuits 1998, illustré par Luz p.5</a:t>
            </a:r>
            <a:r>
              <a:rPr lang="fr-FR" altLang="fr-FR" sz="2400" i="1"/>
              <a:t>, L</a:t>
            </a:r>
            <a:r>
              <a:rPr lang="fr-FR" altLang="it-IT" sz="2400" i="1"/>
              <a:t>’</a:t>
            </a:r>
            <a:r>
              <a:rPr lang="fr-FR" altLang="fr-FR" sz="2400" i="1"/>
              <a:t>argot de la police </a:t>
            </a:r>
            <a:r>
              <a:rPr lang="fr-FR" altLang="fr-FR" sz="2400"/>
              <a:t>p. 91, Entretien avec la linguiste Henriette Walter, p.123-127. </a:t>
            </a:r>
          </a:p>
        </p:txBody>
      </p:sp>
    </p:spTree>
    <p:extLst>
      <p:ext uri="{BB962C8B-B14F-4D97-AF65-F5344CB8AC3E}">
        <p14:creationId xmlns:p14="http://schemas.microsoft.com/office/powerpoint/2010/main" val="3699986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Titolo 1"/>
          <p:cNvSpPr>
            <a:spLocks noGrp="1"/>
          </p:cNvSpPr>
          <p:nvPr>
            <p:ph type="title"/>
          </p:nvPr>
        </p:nvSpPr>
        <p:spPr/>
        <p:txBody>
          <a:bodyPr/>
          <a:lstStyle/>
          <a:p>
            <a:r>
              <a:rPr lang="it-IT" altLang="fr-FR" sz="2800"/>
              <a:t>Les dictionnaires de la langue des jeunes de banlieues</a:t>
            </a:r>
          </a:p>
        </p:txBody>
      </p:sp>
      <p:sp>
        <p:nvSpPr>
          <p:cNvPr id="191490" name="Segnaposto contenuto 2"/>
          <p:cNvSpPr>
            <a:spLocks noGrp="1"/>
          </p:cNvSpPr>
          <p:nvPr>
            <p:ph idx="1"/>
          </p:nvPr>
        </p:nvSpPr>
        <p:spPr/>
        <p:txBody>
          <a:bodyPr/>
          <a:lstStyle/>
          <a:p>
            <a:r>
              <a:rPr lang="fr-FR" altLang="fr-FR" sz="2200"/>
              <a:t>Cobra le Cynique </a:t>
            </a:r>
            <a:r>
              <a:rPr lang="fr-FR" altLang="fr-FR" sz="2200" i="1"/>
              <a:t>Le Dictionnaire de la Zone</a:t>
            </a:r>
            <a:r>
              <a:rPr lang="fr-FR" altLang="fr-FR" sz="2200"/>
              <a:t>. </a:t>
            </a:r>
            <a:r>
              <a:rPr lang="fr-FR" altLang="fr-FR" sz="2200" i="1"/>
              <a:t>Tout l'argot des banlieues</a:t>
            </a:r>
            <a:r>
              <a:rPr lang="fr-FR" altLang="fr-FR" sz="2200"/>
              <a:t>, 2000-</a:t>
            </a:r>
            <a:r>
              <a:rPr lang="it-IT" altLang="fr-FR" sz="2200"/>
              <a:t>…</a:t>
            </a:r>
            <a:r>
              <a:rPr lang="fr-FR" altLang="fr-FR" sz="2200"/>
              <a:t>. Dictionnaire en ligne interactif. </a:t>
            </a:r>
            <a:r>
              <a:rPr lang="fr-FR" altLang="fr-FR" sz="2200">
                <a:hlinkClick r:id="rId2"/>
              </a:rPr>
              <a:t>www.dictionnairedelazone.fr</a:t>
            </a:r>
            <a:r>
              <a:rPr lang="fr-FR" altLang="fr-FR" sz="2200"/>
              <a:t>  Version sur papier : </a:t>
            </a:r>
            <a:r>
              <a:rPr lang="fr-FR" altLang="fr-FR" sz="2200" i="1"/>
              <a:t>Tout l</a:t>
            </a:r>
            <a:r>
              <a:rPr lang="fr-FR" altLang="it-IT" sz="2200" i="1"/>
              <a:t>’</a:t>
            </a:r>
            <a:r>
              <a:rPr lang="fr-FR" altLang="fr-FR" sz="2200" i="1"/>
              <a:t>argot des banlieues. Le dictionnaire de la Zone en 2600 définitions.</a:t>
            </a:r>
            <a:r>
              <a:rPr lang="fr-FR" altLang="fr-FR" sz="2200"/>
              <a:t> Paris, Les éditions de l</a:t>
            </a:r>
            <a:r>
              <a:rPr lang="fr-FR" altLang="it-IT" sz="2200"/>
              <a:t>’</a:t>
            </a:r>
            <a:r>
              <a:rPr lang="fr-FR" altLang="fr-FR" sz="2200"/>
              <a:t>Opportun, 2013</a:t>
            </a:r>
          </a:p>
          <a:p>
            <a:pPr algn="just"/>
            <a:r>
              <a:rPr lang="fr-FR" altLang="fr-FR" sz="2200"/>
              <a:t>AA. VV.,</a:t>
            </a:r>
            <a:r>
              <a:rPr lang="fr-FR" altLang="fr-FR" sz="2200" i="1"/>
              <a:t> Lexik des cités</a:t>
            </a:r>
            <a:r>
              <a:rPr lang="fr-FR" altLang="fr-FR" sz="2200"/>
              <a:t>, Paris, Fleuve noir, 2007. Dialogue entre le (méta)lexicographe Alain Rey et le rappeur Disiz La Peste, p. 12-19. Les auteur.e.s : sept femmes et quatre hommes. La présence féminine est à souligner parce que les filles occupent l</a:t>
            </a:r>
            <a:r>
              <a:rPr lang="fr-FR" altLang="it-IT" sz="2200"/>
              <a:t>’</a:t>
            </a:r>
            <a:r>
              <a:rPr lang="fr-FR" altLang="fr-FR" sz="2200"/>
              <a:t>espace collectif différemment des garçons et que jusqu</a:t>
            </a:r>
            <a:r>
              <a:rPr lang="fr-FR" altLang="it-IT" sz="2200"/>
              <a:t>’</a:t>
            </a:r>
            <a:r>
              <a:rPr lang="fr-FR" altLang="fr-FR" sz="2200"/>
              <a:t>à aujourd</a:t>
            </a:r>
            <a:r>
              <a:rPr lang="fr-FR" altLang="it-IT" sz="2200"/>
              <a:t>’</a:t>
            </a:r>
            <a:r>
              <a:rPr lang="fr-FR" altLang="fr-FR" sz="2200"/>
              <a:t>hui la plupart des recherches se sont focalisées sur le parler des garçons.  Cf. J. Billiez </a:t>
            </a:r>
            <a:r>
              <a:rPr lang="fr-FR" altLang="fr-FR" sz="2200" i="1"/>
              <a:t>et al.</a:t>
            </a:r>
            <a:r>
              <a:rPr lang="fr-FR" altLang="fr-FR" sz="2200"/>
              <a:t> (2003) et Trimmaille et Billiez (2007).</a:t>
            </a:r>
          </a:p>
          <a:p>
            <a:endParaRPr lang="it-IT" altLang="fr-FR" sz="2200"/>
          </a:p>
          <a:p>
            <a:endParaRPr lang="it-IT" altLang="fr-FR" sz="2200"/>
          </a:p>
        </p:txBody>
      </p:sp>
    </p:spTree>
    <p:extLst>
      <p:ext uri="{BB962C8B-B14F-4D97-AF65-F5344CB8AC3E}">
        <p14:creationId xmlns:p14="http://schemas.microsoft.com/office/powerpoint/2010/main" val="23782817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olo 1"/>
          <p:cNvSpPr>
            <a:spLocks noGrp="1"/>
          </p:cNvSpPr>
          <p:nvPr>
            <p:ph type="title"/>
          </p:nvPr>
        </p:nvSpPr>
        <p:spPr/>
        <p:txBody>
          <a:bodyPr/>
          <a:lstStyle/>
          <a:p>
            <a:r>
              <a:rPr lang="it-IT" altLang="fr-FR" sz="2800"/>
              <a:t>Les dictionnaires de la langue des jeunes de banlieues</a:t>
            </a:r>
          </a:p>
        </p:txBody>
      </p:sp>
      <p:sp>
        <p:nvSpPr>
          <p:cNvPr id="192514" name="Segnaposto contenuto 2"/>
          <p:cNvSpPr>
            <a:spLocks noGrp="1"/>
          </p:cNvSpPr>
          <p:nvPr>
            <p:ph idx="1"/>
          </p:nvPr>
        </p:nvSpPr>
        <p:spPr/>
        <p:txBody>
          <a:bodyPr/>
          <a:lstStyle/>
          <a:p>
            <a:pPr algn="just">
              <a:lnSpc>
                <a:spcPct val="80000"/>
              </a:lnSpc>
            </a:pPr>
            <a:r>
              <a:rPr lang="fr-FR" altLang="fr-FR" sz="2200"/>
              <a:t>Aucun de ces lexicographes n</a:t>
            </a:r>
            <a:r>
              <a:rPr lang="fr-FR" altLang="it-IT" sz="2200"/>
              <a:t>’</a:t>
            </a:r>
            <a:r>
              <a:rPr lang="fr-FR" altLang="fr-FR" sz="2200"/>
              <a:t>est un </a:t>
            </a:r>
            <a:r>
              <a:rPr lang="fr-FR" altLang="it-IT" sz="2200"/>
              <a:t>“</a:t>
            </a:r>
            <a:r>
              <a:rPr lang="fr-FR" altLang="fr-FR" sz="2200"/>
              <a:t>professionnel de la lexicographie</a:t>
            </a:r>
            <a:r>
              <a:rPr lang="fr-FR" altLang="it-IT" sz="2200"/>
              <a:t>”</a:t>
            </a:r>
            <a:r>
              <a:rPr lang="fr-FR" altLang="fr-FR" sz="2200"/>
              <a:t>. Ils sont soit </a:t>
            </a:r>
            <a:r>
              <a:rPr lang="fr-FR" altLang="it-IT" sz="2200"/>
              <a:t>“</a:t>
            </a:r>
            <a:r>
              <a:rPr lang="fr-FR" altLang="fr-FR" sz="2200"/>
              <a:t>praticiens natifs</a:t>
            </a:r>
            <a:r>
              <a:rPr lang="fr-FR" altLang="it-IT" sz="2200"/>
              <a:t>”</a:t>
            </a:r>
            <a:r>
              <a:rPr lang="fr-FR" altLang="fr-FR" sz="2200"/>
              <a:t> car ils ont vécu en banlieue ou y vivent encore (</a:t>
            </a:r>
            <a:r>
              <a:rPr lang="fr-FR" altLang="fr-FR" sz="2200" i="1"/>
              <a:t>Dico de banlieue, Tchatche, Zone</a:t>
            </a:r>
            <a:r>
              <a:rPr lang="fr-FR" altLang="fr-FR" sz="2200"/>
              <a:t>), soit ils ont travaillé avec des jeunes de la banlieue (</a:t>
            </a:r>
            <a:r>
              <a:rPr lang="fr-FR" altLang="fr-FR" sz="2200" i="1"/>
              <a:t>Céfrans</a:t>
            </a:r>
            <a:r>
              <a:rPr lang="fr-FR" altLang="fr-FR" sz="2200"/>
              <a:t>), soit ils s'y sont déplacés pour aller enquêter (</a:t>
            </a:r>
            <a:r>
              <a:rPr lang="fr-FR" altLang="fr-FR" sz="2200" i="1"/>
              <a:t>Comment tu tchatches!</a:t>
            </a:r>
            <a:r>
              <a:rPr lang="fr-FR" altLang="fr-FR" sz="2200"/>
              <a:t>). Le rapport direct avec la banlieue représente le fil qui les unit. </a:t>
            </a:r>
          </a:p>
          <a:p>
            <a:pPr algn="just">
              <a:lnSpc>
                <a:spcPct val="80000"/>
              </a:lnSpc>
            </a:pPr>
            <a:r>
              <a:rPr lang="fr-FR" altLang="fr-FR" sz="2200"/>
              <a:t>A souligner l'apport externe de linguistes reconnus du monde officiel et académique. Par exemple : Dans </a:t>
            </a:r>
            <a:r>
              <a:rPr lang="fr-FR" altLang="fr-FR" sz="2200" i="1"/>
              <a:t>Comment tu tchatches!</a:t>
            </a:r>
            <a:r>
              <a:rPr lang="fr-FR" altLang="fr-FR" sz="2200"/>
              <a:t>Claude Hagège, professeur au Collège de France-Chaire de Théorie Linguistique signe la préface en souhaitant qu'un large public prenne connaissance de ce dictionnaire qui met en lumière </a:t>
            </a:r>
            <a:r>
              <a:rPr lang="fr-FR" altLang="it-IT" sz="2200"/>
              <a:t>“</a:t>
            </a:r>
            <a:r>
              <a:rPr lang="fr-FR" altLang="fr-FR" sz="2200"/>
              <a:t>la parole explosive</a:t>
            </a:r>
            <a:r>
              <a:rPr lang="fr-FR" altLang="it-IT" sz="2200"/>
              <a:t>”</a:t>
            </a:r>
            <a:r>
              <a:rPr lang="fr-FR" altLang="fr-FR" sz="2200"/>
              <a:t> de ces jeunes et fait connaitre un </a:t>
            </a:r>
            <a:r>
              <a:rPr lang="fr-FR" altLang="it-IT" sz="2200"/>
              <a:t>“</a:t>
            </a:r>
            <a:r>
              <a:rPr lang="fr-FR" altLang="fr-FR" sz="2200"/>
              <a:t>phénomène important de la société française d'aujourd'hui</a:t>
            </a:r>
            <a:r>
              <a:rPr lang="fr-FR" altLang="it-IT" sz="2200"/>
              <a:t>”</a:t>
            </a:r>
            <a:r>
              <a:rPr lang="fr-FR" altLang="fr-FR" sz="2200"/>
              <a:t> (2001: 4). </a:t>
            </a:r>
          </a:p>
          <a:p>
            <a:pPr>
              <a:lnSpc>
                <a:spcPct val="80000"/>
              </a:lnSpc>
            </a:pPr>
            <a:endParaRPr lang="it-IT" altLang="fr-FR" sz="2200"/>
          </a:p>
        </p:txBody>
      </p:sp>
    </p:spTree>
    <p:extLst>
      <p:ext uri="{BB962C8B-B14F-4D97-AF65-F5344CB8AC3E}">
        <p14:creationId xmlns:p14="http://schemas.microsoft.com/office/powerpoint/2010/main" val="1838628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altLang="fr-FR" sz="2900"/>
              <a:t/>
            </a:r>
            <a:br>
              <a:rPr lang="it-IT" altLang="fr-FR" sz="2900"/>
            </a:br>
            <a:r>
              <a:rPr lang="it-IT" altLang="fr-FR" sz="2900"/>
              <a:t>Parcours novateurs du « Dictionnaire de la Zone, tout l</a:t>
            </a:r>
            <a:r>
              <a:rPr lang="it-IT" altLang="it-IT" sz="2900"/>
              <a:t>’</a:t>
            </a:r>
            <a:r>
              <a:rPr lang="it-IT" altLang="fr-FR" sz="2900"/>
              <a:t>argot des banlieues » </a:t>
            </a:r>
            <a:r>
              <a:rPr lang="it-IT" altLang="fr-FR" sz="2900" b="1"/>
              <a:t/>
            </a:r>
            <a:br>
              <a:rPr lang="it-IT" altLang="fr-FR" sz="2900" b="1"/>
            </a:br>
            <a:endParaRPr lang="it-IT" altLang="fr-FR" sz="2900"/>
          </a:p>
        </p:txBody>
      </p:sp>
      <p:sp>
        <p:nvSpPr>
          <p:cNvPr id="193538" name="Segnaposto contenuto 2"/>
          <p:cNvSpPr>
            <a:spLocks noGrp="1"/>
          </p:cNvSpPr>
          <p:nvPr>
            <p:ph idx="1"/>
          </p:nvPr>
        </p:nvSpPr>
        <p:spPr/>
        <p:txBody>
          <a:bodyPr/>
          <a:lstStyle/>
          <a:p>
            <a:pPr algn="just">
              <a:lnSpc>
                <a:spcPct val="90000"/>
              </a:lnSpc>
            </a:pPr>
            <a:r>
              <a:rPr lang="fr-FR" altLang="fr-FR" sz="2200"/>
              <a:t> </a:t>
            </a:r>
            <a:r>
              <a:rPr lang="fr-FR" altLang="fr-FR" sz="2200">
                <a:hlinkClick r:id="rId2"/>
              </a:rPr>
              <a:t>www.dictionnairedelazone.fr</a:t>
            </a:r>
            <a:r>
              <a:rPr lang="fr-FR" altLang="fr-FR" sz="2200"/>
              <a:t>  Version sur papier : </a:t>
            </a:r>
            <a:r>
              <a:rPr lang="fr-FR" altLang="fr-FR" sz="2200" i="1"/>
              <a:t>Tout l</a:t>
            </a:r>
            <a:r>
              <a:rPr lang="fr-FR" altLang="it-IT" sz="2200" i="1"/>
              <a:t>’</a:t>
            </a:r>
            <a:r>
              <a:rPr lang="fr-FR" altLang="fr-FR" sz="2200" i="1"/>
              <a:t>argot des banlieues. Le dictionnaire de la Zone en 2600 définitions.</a:t>
            </a:r>
            <a:r>
              <a:rPr lang="fr-FR" altLang="fr-FR" sz="2200"/>
              <a:t>Paris, Les éditions de l</a:t>
            </a:r>
            <a:r>
              <a:rPr lang="fr-FR" altLang="it-IT" sz="2200"/>
              <a:t>’</a:t>
            </a:r>
            <a:r>
              <a:rPr lang="fr-FR" altLang="fr-FR" sz="2200"/>
              <a:t>Opportun, 2013</a:t>
            </a:r>
          </a:p>
          <a:p>
            <a:pPr>
              <a:lnSpc>
                <a:spcPct val="90000"/>
              </a:lnSpc>
            </a:pPr>
            <a:endParaRPr lang="fr-CA" altLang="fr-FR" sz="2200"/>
          </a:p>
          <a:p>
            <a:pPr algn="just">
              <a:lnSpc>
                <a:spcPct val="90000"/>
              </a:lnSpc>
            </a:pPr>
            <a:r>
              <a:rPr lang="fr-CA" altLang="fr-FR" sz="2200"/>
              <a:t>Interactif : cliquez sur « Contribuer ». Chaque mot proposé est soumis, avant d</a:t>
            </a:r>
            <a:r>
              <a:rPr lang="fr-CA" altLang="it-IT" sz="2200"/>
              <a:t>’</a:t>
            </a:r>
            <a:r>
              <a:rPr lang="fr-CA" altLang="fr-FR" sz="2200"/>
              <a:t>être lexicalisé, à une recherche approfondie sur le terrain ou dans les médias. De plus, à chaque entrée, un lien est ouvert pour lancer une éventuelle discussion;</a:t>
            </a:r>
          </a:p>
          <a:p>
            <a:pPr algn="just">
              <a:lnSpc>
                <a:spcPct val="90000"/>
              </a:lnSpc>
            </a:pPr>
            <a:r>
              <a:rPr lang="fr-CA" altLang="fr-FR" sz="2200"/>
              <a:t>« Ce forum traite du Dictionnaire de la Zone. Si vous avez des critiques ou des idées pour l'améliorer, faites vos propositions » ou « Forum dédié aux discussions des définitions. Les sujets de ce forum ne peuvent être postés qu'à partir des définitions. » …</a:t>
            </a:r>
          </a:p>
        </p:txBody>
      </p:sp>
    </p:spTree>
    <p:extLst>
      <p:ext uri="{BB962C8B-B14F-4D97-AF65-F5344CB8AC3E}">
        <p14:creationId xmlns:p14="http://schemas.microsoft.com/office/powerpoint/2010/main" val="1309487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altLang="fr-FR" sz="2500"/>
              <a:t>La macrostructure et</a:t>
            </a:r>
            <a:br>
              <a:rPr lang="fr-FR" altLang="fr-FR" sz="2500"/>
            </a:br>
            <a:r>
              <a:rPr lang="fr-FR" altLang="fr-FR" sz="2500"/>
              <a:t>La microstructure enrichie de </a:t>
            </a:r>
            <a:r>
              <a:rPr lang="fr-FR" altLang="it-IT" sz="2500"/>
              <a:t>“</a:t>
            </a:r>
            <a:r>
              <a:rPr lang="fr-FR" altLang="fr-FR" sz="2500"/>
              <a:t>culturel</a:t>
            </a:r>
            <a:r>
              <a:rPr lang="fr-FR" altLang="it-IT" sz="2500"/>
              <a:t>”</a:t>
            </a:r>
            <a:r>
              <a:rPr lang="fr-FR" altLang="fr-FR" sz="2500"/>
              <a:t>  </a:t>
            </a:r>
            <a:br>
              <a:rPr lang="fr-FR" altLang="fr-FR" sz="2500"/>
            </a:br>
            <a:endParaRPr lang="it-IT" altLang="fr-FR" sz="2500"/>
          </a:p>
        </p:txBody>
      </p:sp>
      <p:sp>
        <p:nvSpPr>
          <p:cNvPr id="194562" name="Segnaposto contenuto 2"/>
          <p:cNvSpPr>
            <a:spLocks noGrp="1"/>
          </p:cNvSpPr>
          <p:nvPr>
            <p:ph idx="1"/>
          </p:nvPr>
        </p:nvSpPr>
        <p:spPr/>
        <p:txBody>
          <a:bodyPr/>
          <a:lstStyle/>
          <a:p>
            <a:pPr marL="0" indent="0" algn="just">
              <a:buNone/>
            </a:pPr>
            <a:r>
              <a:rPr lang="fr-FR" altLang="fr-FR" sz="2400"/>
              <a:t>La macrostructure différente d</a:t>
            </a:r>
            <a:r>
              <a:rPr lang="fr-FR" altLang="it-IT" sz="2400"/>
              <a:t>’</a:t>
            </a:r>
            <a:r>
              <a:rPr lang="fr-FR" altLang="fr-FR" sz="2400"/>
              <a:t>un dictionnaire à l</a:t>
            </a:r>
            <a:r>
              <a:rPr lang="fr-FR" altLang="it-IT" sz="2400"/>
              <a:t>’</a:t>
            </a:r>
            <a:r>
              <a:rPr lang="fr-FR" altLang="fr-FR" sz="2400"/>
              <a:t>autre (2030 mots le 24 nov. 2014 </a:t>
            </a:r>
            <a:r>
              <a:rPr lang="fr-FR" altLang="fr-FR" sz="2400" i="1"/>
              <a:t>Dictionnaire de la zone</a:t>
            </a:r>
            <a:r>
              <a:rPr lang="fr-FR" altLang="fr-FR" sz="2400"/>
              <a:t>)</a:t>
            </a:r>
          </a:p>
          <a:p>
            <a:pPr marL="0" indent="0" algn="just">
              <a:buNone/>
            </a:pPr>
            <a:r>
              <a:rPr lang="fr-FR" altLang="fr-FR" sz="2400"/>
              <a:t>Les microstructures diffèrent d</a:t>
            </a:r>
            <a:r>
              <a:rPr lang="fr-FR" altLang="it-IT" sz="2400"/>
              <a:t>’</a:t>
            </a:r>
            <a:r>
              <a:rPr lang="fr-FR" altLang="fr-FR" sz="2400"/>
              <a:t>un dictionnaire à l</a:t>
            </a:r>
            <a:r>
              <a:rPr lang="fr-FR" altLang="it-IT" sz="2400"/>
              <a:t>’</a:t>
            </a:r>
            <a:r>
              <a:rPr lang="fr-FR" altLang="fr-FR" sz="2400"/>
              <a:t>autre, mais elles s'appliquent toutes à fournir des renseignements </a:t>
            </a:r>
            <a:r>
              <a:rPr lang="fr-FR" altLang="it-IT" sz="2400"/>
              <a:t>“</a:t>
            </a:r>
            <a:r>
              <a:rPr lang="fr-FR" altLang="fr-FR" sz="2400"/>
              <a:t>culturels</a:t>
            </a:r>
            <a:r>
              <a:rPr lang="fr-FR" altLang="it-IT" sz="2400"/>
              <a:t>”</a:t>
            </a:r>
            <a:r>
              <a:rPr lang="fr-FR" altLang="fr-FR" sz="2400"/>
              <a:t> qui aident à faire comprendre le monde des banlieues. Un culturel qui cherche à expliciter la </a:t>
            </a:r>
            <a:r>
              <a:rPr lang="fr-FR" altLang="fr-FR" sz="2400" b="1"/>
              <a:t>valeur ajoutée culturelle partagée</a:t>
            </a:r>
            <a:r>
              <a:rPr lang="fr-FR" altLang="fr-FR" sz="2400"/>
              <a:t> par les locuteurs d'une même communauté, le plus souvent inconnue de ceux qui sont en dehors.  </a:t>
            </a:r>
          </a:p>
          <a:p>
            <a:pPr marL="0" indent="0" algn="just">
              <a:buNone/>
            </a:pPr>
            <a:r>
              <a:rPr lang="fr-FR" altLang="fr-FR" sz="2400"/>
              <a:t> </a:t>
            </a:r>
            <a:endParaRPr lang="it-IT" altLang="fr-FR" sz="2400"/>
          </a:p>
        </p:txBody>
      </p:sp>
    </p:spTree>
    <p:extLst>
      <p:ext uri="{BB962C8B-B14F-4D97-AF65-F5344CB8AC3E}">
        <p14:creationId xmlns:p14="http://schemas.microsoft.com/office/powerpoint/2010/main" val="1077622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Titolo 1"/>
          <p:cNvSpPr>
            <a:spLocks noGrp="1"/>
          </p:cNvSpPr>
          <p:nvPr>
            <p:ph type="title"/>
          </p:nvPr>
        </p:nvSpPr>
        <p:spPr/>
        <p:txBody>
          <a:bodyPr/>
          <a:lstStyle/>
          <a:p>
            <a:r>
              <a:rPr lang="it-IT" altLang="fr-FR" sz="2800"/>
              <a:t>Exemples de la microstructure enrichie de culturel </a:t>
            </a:r>
          </a:p>
        </p:txBody>
      </p:sp>
      <p:sp>
        <p:nvSpPr>
          <p:cNvPr id="3" name="Segnaposto contenuto 2"/>
          <p:cNvSpPr>
            <a:spLocks noGrp="1"/>
          </p:cNvSpPr>
          <p:nvPr>
            <p:ph idx="1"/>
          </p:nvPr>
        </p:nvSpPr>
        <p:spPr/>
        <p:txBody>
          <a:bodyPr>
            <a:normAutofit/>
          </a:bodyPr>
          <a:lstStyle/>
          <a:p>
            <a:pPr marL="0" indent="0" algn="just">
              <a:lnSpc>
                <a:spcPct val="80000"/>
              </a:lnSpc>
              <a:buNone/>
            </a:pPr>
            <a:r>
              <a:rPr lang="fr-FR" altLang="fr-FR" sz="2100"/>
              <a:t>(1) </a:t>
            </a:r>
            <a:r>
              <a:rPr lang="fr-FR" altLang="fr-FR" sz="2100" i="1"/>
              <a:t>caillera :</a:t>
            </a:r>
            <a:r>
              <a:rPr lang="fr-FR" altLang="fr-FR" sz="2100"/>
              <a:t> un des termes employés, entre autres, par les jeunes des cités pour se désigner eux-mêmes. (</a:t>
            </a:r>
            <a:r>
              <a:rPr lang="fr-FR" altLang="fr-FR" sz="2100" i="1"/>
              <a:t>Comment tu tchatches!)</a:t>
            </a:r>
            <a:r>
              <a:rPr lang="fr-FR" altLang="fr-FR" sz="2100"/>
              <a:t> </a:t>
            </a:r>
          </a:p>
          <a:p>
            <a:pPr marL="0" indent="0" algn="just">
              <a:lnSpc>
                <a:spcPct val="80000"/>
              </a:lnSpc>
              <a:buNone/>
            </a:pPr>
            <a:r>
              <a:rPr lang="fr-FR" altLang="fr-FR" sz="2100"/>
              <a:t>(2) </a:t>
            </a:r>
            <a:r>
              <a:rPr lang="fr-FR" altLang="fr-FR" sz="2100" i="1"/>
              <a:t>beur</a:t>
            </a:r>
            <a:r>
              <a:rPr lang="fr-FR" altLang="fr-FR" sz="2100"/>
              <a:t> (</a:t>
            </a:r>
            <a:r>
              <a:rPr lang="it-IT" altLang="fr-FR" sz="2100">
                <a:hlinkClick r:id="rId2"/>
              </a:rPr>
              <a:t>rebeu ou reubeu</a:t>
            </a:r>
            <a:r>
              <a:rPr lang="fr-FR" altLang="fr-FR" sz="2100"/>
              <a:t> en verlan) nom. Verlan de </a:t>
            </a:r>
            <a:r>
              <a:rPr lang="fr-FR" altLang="fr-FR" sz="2100" i="1"/>
              <a:t>arabe</a:t>
            </a:r>
            <a:r>
              <a:rPr lang="fr-FR" altLang="fr-FR" sz="2100"/>
              <a:t>. Immigré maghrébin </a:t>
            </a:r>
          </a:p>
          <a:p>
            <a:pPr marL="0" indent="0" algn="just">
              <a:lnSpc>
                <a:spcPct val="80000"/>
              </a:lnSpc>
            </a:pPr>
            <a:r>
              <a:rPr lang="fr-FR" altLang="fr-FR" sz="2100"/>
              <a:t>Rem. Le terme beur, datant du début des années 80, désignait les jeunes d'origine maghrébine de la deuxième génération. Le terme s'étant répandu tant dans les classes politiques que dans les médias, les jeunes l'ont abandonné au profit du terme </a:t>
            </a:r>
            <a:r>
              <a:rPr lang="it-IT" altLang="fr-FR" sz="2100">
                <a:hlinkClick r:id="rId3"/>
              </a:rPr>
              <a:t>rebeu</a:t>
            </a:r>
            <a:r>
              <a:rPr lang="fr-FR" altLang="fr-FR" sz="2100"/>
              <a:t> qui est lui-même le verlan de beur. Le verlan du verlan semble vouloir se généraliser dès l'instant que le terme verlan s'intègre dans la langue : voir </a:t>
            </a:r>
            <a:r>
              <a:rPr lang="it-IT" altLang="fr-FR" sz="2100">
                <a:hlinkClick r:id="rId4"/>
              </a:rPr>
              <a:t>keuf</a:t>
            </a:r>
            <a:r>
              <a:rPr lang="it-IT" altLang="fr-FR" sz="2100"/>
              <a:t> </a:t>
            </a:r>
            <a:r>
              <a:rPr lang="fr-FR" altLang="fr-FR" sz="2100"/>
              <a:t>- </a:t>
            </a:r>
            <a:r>
              <a:rPr lang="it-IT" altLang="fr-FR" sz="2100">
                <a:hlinkClick r:id="rId5"/>
              </a:rPr>
              <a:t>feukeu</a:t>
            </a:r>
            <a:r>
              <a:rPr lang="fr-FR" altLang="fr-FR" sz="2100"/>
              <a:t>, </a:t>
            </a:r>
            <a:r>
              <a:rPr lang="it-IT" altLang="fr-FR" sz="2100">
                <a:hlinkClick r:id="rId6"/>
              </a:rPr>
              <a:t>meuf</a:t>
            </a:r>
            <a:r>
              <a:rPr lang="fr-FR" altLang="fr-FR" sz="2100"/>
              <a:t> - </a:t>
            </a:r>
            <a:r>
              <a:rPr lang="it-IT" altLang="fr-FR" sz="2100">
                <a:hlinkClick r:id="rId7"/>
              </a:rPr>
              <a:t>feumeu</a:t>
            </a:r>
            <a:r>
              <a:rPr lang="fr-FR" altLang="fr-FR" sz="2100"/>
              <a:t>, termes qui figurent dans le Larousse. (</a:t>
            </a:r>
            <a:r>
              <a:rPr lang="fr-FR" altLang="fr-FR" sz="2100" i="1"/>
              <a:t>Zone</a:t>
            </a:r>
            <a:r>
              <a:rPr lang="fr-FR" altLang="fr-FR" sz="2100"/>
              <a:t>)</a:t>
            </a:r>
          </a:p>
          <a:p>
            <a:pPr marL="0" indent="0">
              <a:lnSpc>
                <a:spcPct val="80000"/>
              </a:lnSpc>
              <a:buNone/>
            </a:pPr>
            <a:r>
              <a:rPr lang="fr-FR" altLang="fr-FR" sz="2100"/>
              <a:t>(3) </a:t>
            </a:r>
            <a:r>
              <a:rPr lang="fr-FR" altLang="fr-FR" sz="2100" i="1"/>
              <a:t>Wesh-wesh ou ouèche-ouèche</a:t>
            </a:r>
            <a:r>
              <a:rPr lang="fr-FR" altLang="fr-FR" sz="2100"/>
              <a:t> nom. Jeune des cités. Syn. ziva</a:t>
            </a:r>
          </a:p>
          <a:p>
            <a:pPr marL="0" indent="0">
              <a:lnSpc>
                <a:spcPct val="80000"/>
              </a:lnSpc>
            </a:pPr>
            <a:r>
              <a:rPr lang="fr-FR" altLang="fr-FR" sz="2100"/>
              <a:t>Rem. On appelle jeune des cités, un jeune vivant dans une cité HLM qui adopte la tenue vestimentaire de type sportswear et le langage dit des cités. (</a:t>
            </a:r>
            <a:r>
              <a:rPr lang="fr-FR" altLang="fr-FR" sz="2100" i="1"/>
              <a:t>Zone</a:t>
            </a:r>
            <a:r>
              <a:rPr lang="fr-FR" altLang="fr-FR" sz="2100"/>
              <a:t>)</a:t>
            </a:r>
          </a:p>
          <a:p>
            <a:pPr marL="0" indent="0">
              <a:lnSpc>
                <a:spcPct val="80000"/>
              </a:lnSpc>
            </a:pPr>
            <a:endParaRPr lang="it-IT" altLang="fr-FR" sz="1300"/>
          </a:p>
        </p:txBody>
      </p:sp>
    </p:spTree>
    <p:extLst>
      <p:ext uri="{BB962C8B-B14F-4D97-AF65-F5344CB8AC3E}">
        <p14:creationId xmlns:p14="http://schemas.microsoft.com/office/powerpoint/2010/main" val="3296989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Titolo 1"/>
          <p:cNvSpPr>
            <a:spLocks noGrp="1"/>
          </p:cNvSpPr>
          <p:nvPr>
            <p:ph type="title"/>
          </p:nvPr>
        </p:nvSpPr>
        <p:spPr/>
        <p:txBody>
          <a:bodyPr/>
          <a:lstStyle/>
          <a:p>
            <a:r>
              <a:rPr lang="it-IT" altLang="fr-FR" sz="2800"/>
              <a:t>Les exemples : éléments novateurs</a:t>
            </a:r>
          </a:p>
        </p:txBody>
      </p:sp>
      <p:sp>
        <p:nvSpPr>
          <p:cNvPr id="196610" name="Segnaposto contenuto 2"/>
          <p:cNvSpPr>
            <a:spLocks noGrp="1"/>
          </p:cNvSpPr>
          <p:nvPr>
            <p:ph idx="1"/>
          </p:nvPr>
        </p:nvSpPr>
        <p:spPr/>
        <p:txBody>
          <a:bodyPr/>
          <a:lstStyle/>
          <a:p>
            <a:pPr algn="just"/>
            <a:r>
              <a:rPr lang="fr-FR" altLang="fr-FR" sz="2400"/>
              <a:t>les exemples jouent également un rôle primordial pour témoigner de la vie réelle des mots et du culturel qu'ils représentent. Tous authentiques, ils proviennent de la parole directe des jeunes de banlieues, de leurs chansons rap ou ils sont puisés dans les bandes dessinées, les films, les romans policiers qui sont tous des produits culturels attentifs à l</a:t>
            </a:r>
            <a:r>
              <a:rPr lang="fr-FR" altLang="it-IT" sz="2400"/>
              <a:t>’</a:t>
            </a:r>
            <a:r>
              <a:rPr lang="fr-FR" altLang="fr-FR" sz="2400"/>
              <a:t>existence des jeunes de banlieue. </a:t>
            </a:r>
            <a:endParaRPr lang="it-IT" altLang="fr-FR" sz="2400"/>
          </a:p>
        </p:txBody>
      </p:sp>
    </p:spTree>
    <p:extLst>
      <p:ext uri="{BB962C8B-B14F-4D97-AF65-F5344CB8AC3E}">
        <p14:creationId xmlns:p14="http://schemas.microsoft.com/office/powerpoint/2010/main" val="3200429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Titolo 1"/>
          <p:cNvSpPr>
            <a:spLocks noGrp="1"/>
          </p:cNvSpPr>
          <p:nvPr>
            <p:ph type="title"/>
          </p:nvPr>
        </p:nvSpPr>
        <p:spPr/>
        <p:txBody>
          <a:bodyPr/>
          <a:lstStyle/>
          <a:p>
            <a:r>
              <a:rPr lang="it-IT" altLang="fr-FR" sz="2800"/>
              <a:t>La phonétique en contexte</a:t>
            </a:r>
            <a:br>
              <a:rPr lang="it-IT" altLang="fr-FR" sz="2800"/>
            </a:br>
            <a:r>
              <a:rPr lang="it-IT" altLang="fr-FR" sz="2800"/>
              <a:t>élément novateur</a:t>
            </a:r>
          </a:p>
        </p:txBody>
      </p:sp>
      <p:sp>
        <p:nvSpPr>
          <p:cNvPr id="197634" name="Segnaposto contenuto 2"/>
          <p:cNvSpPr>
            <a:spLocks noGrp="1"/>
          </p:cNvSpPr>
          <p:nvPr>
            <p:ph idx="1"/>
          </p:nvPr>
        </p:nvSpPr>
        <p:spPr/>
        <p:txBody>
          <a:bodyPr/>
          <a:lstStyle/>
          <a:p>
            <a:pPr algn="just"/>
            <a:r>
              <a:rPr lang="fr-FR" altLang="fr-FR" sz="2400" i="1"/>
              <a:t>Zone</a:t>
            </a:r>
            <a:r>
              <a:rPr lang="fr-FR" altLang="fr-FR" sz="2400"/>
              <a:t>, le dictionnaire en ligne, exploite aussi l</a:t>
            </a:r>
            <a:r>
              <a:rPr lang="fr-FR" altLang="it-IT" sz="2400"/>
              <a:t>’</a:t>
            </a:r>
            <a:r>
              <a:rPr lang="fr-FR" altLang="fr-FR" sz="2400"/>
              <a:t>audio et la vidéo, ce qui permet d</a:t>
            </a:r>
            <a:r>
              <a:rPr lang="fr-FR" altLang="it-IT" sz="2400"/>
              <a:t>’</a:t>
            </a:r>
            <a:r>
              <a:rPr lang="fr-FR" altLang="fr-FR" sz="2400"/>
              <a:t>entendre la phrase dans son contexte et de saisir son intonation. </a:t>
            </a:r>
            <a:endParaRPr lang="it-IT" altLang="fr-FR" sz="2400"/>
          </a:p>
        </p:txBody>
      </p:sp>
    </p:spTree>
    <p:extLst>
      <p:ext uri="{BB962C8B-B14F-4D97-AF65-F5344CB8AC3E}">
        <p14:creationId xmlns:p14="http://schemas.microsoft.com/office/powerpoint/2010/main" val="3714154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olo 1"/>
          <p:cNvSpPr>
            <a:spLocks noGrp="1"/>
          </p:cNvSpPr>
          <p:nvPr>
            <p:ph type="title"/>
          </p:nvPr>
        </p:nvSpPr>
        <p:spPr/>
        <p:txBody>
          <a:bodyPr/>
          <a:lstStyle/>
          <a:p>
            <a:r>
              <a:rPr lang="it-IT" altLang="fr-FR" sz="2800"/>
              <a:t>Refrain</a:t>
            </a:r>
          </a:p>
        </p:txBody>
      </p:sp>
      <p:sp>
        <p:nvSpPr>
          <p:cNvPr id="185346" name="Segnaposto contenuto 2"/>
          <p:cNvSpPr>
            <a:spLocks noGrp="1"/>
          </p:cNvSpPr>
          <p:nvPr>
            <p:ph idx="1"/>
          </p:nvPr>
        </p:nvSpPr>
        <p:spPr/>
        <p:txBody>
          <a:bodyPr/>
          <a:lstStyle/>
          <a:p>
            <a:r>
              <a:rPr lang="it-IT" altLang="fr-FR" sz="2400"/>
              <a:t>Seine-Saint-Denis Style!</a:t>
            </a:r>
            <a:br>
              <a:rPr lang="it-IT" altLang="fr-FR" sz="2400"/>
            </a:br>
            <a:r>
              <a:rPr lang="it-IT" altLang="fr-FR" sz="2400"/>
              <a:t>Fous donc ton gilet par balle</a:t>
            </a:r>
            <a:br>
              <a:rPr lang="it-IT" altLang="fr-FR" sz="2400"/>
            </a:br>
            <a:r>
              <a:rPr lang="it-IT" altLang="fr-FR" sz="2400"/>
              <a:t>à base de popopopop, mec pour le Hip-Hop je développe</a:t>
            </a:r>
            <a:br>
              <a:rPr lang="it-IT" altLang="fr-FR" sz="2400"/>
            </a:br>
            <a:r>
              <a:rPr lang="it-IT" altLang="fr-FR" sz="2400"/>
              <a:t>La Seine-Saint-Denis, C'est de la bombe baby</a:t>
            </a:r>
            <a:br>
              <a:rPr lang="it-IT" altLang="fr-FR" sz="2400"/>
            </a:br>
            <a:r>
              <a:rPr lang="it-IT" altLang="fr-FR" sz="2400"/>
              <a:t>Et si t'as le pedigree ca se reconnaît au débit !</a:t>
            </a:r>
          </a:p>
        </p:txBody>
      </p:sp>
    </p:spTree>
    <p:extLst>
      <p:ext uri="{BB962C8B-B14F-4D97-AF65-F5344CB8AC3E}">
        <p14:creationId xmlns:p14="http://schemas.microsoft.com/office/powerpoint/2010/main" val="15293909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Titolo 1"/>
          <p:cNvSpPr>
            <a:spLocks noGrp="1"/>
          </p:cNvSpPr>
          <p:nvPr>
            <p:ph type="title"/>
          </p:nvPr>
        </p:nvSpPr>
        <p:spPr/>
        <p:txBody>
          <a:bodyPr/>
          <a:lstStyle/>
          <a:p>
            <a:r>
              <a:rPr lang="it-IT" altLang="fr-FR" sz="2800" b="1"/>
              <a:t/>
            </a:r>
            <a:br>
              <a:rPr lang="it-IT" altLang="fr-FR" sz="2800" b="1"/>
            </a:br>
            <a:r>
              <a:rPr lang="it-IT" altLang="fr-FR" sz="2800" b="1"/>
              <a:t>9.3</a:t>
            </a:r>
            <a:r>
              <a:rPr lang="it-IT" altLang="fr-FR" sz="2800"/>
              <a:t> [nœftʀwa] </a:t>
            </a:r>
            <a:r>
              <a:rPr lang="it-IT" altLang="fr-FR" sz="2800" i="1"/>
              <a:t>nom masculin</a:t>
            </a:r>
            <a:r>
              <a:rPr lang="it-IT" altLang="fr-FR" sz="2800"/>
              <a:t>.Département de la Seine-Saint-Denis (93).</a:t>
            </a:r>
            <a:br>
              <a:rPr lang="it-IT" altLang="fr-FR" sz="2800"/>
            </a:br>
            <a:endParaRPr lang="it-IT" altLang="fr-FR" sz="2800"/>
          </a:p>
        </p:txBody>
      </p:sp>
      <p:sp>
        <p:nvSpPr>
          <p:cNvPr id="3" name="Segnaposto contenuto 2"/>
          <p:cNvSpPr>
            <a:spLocks noGrp="1"/>
          </p:cNvSpPr>
          <p:nvPr>
            <p:ph idx="1"/>
          </p:nvPr>
        </p:nvSpPr>
        <p:spPr/>
        <p:txBody>
          <a:bodyPr/>
          <a:lstStyle/>
          <a:p>
            <a:r>
              <a:rPr lang="it-IT" altLang="fr-FR" sz="2400" i="1"/>
              <a:t>Pour tous les mecs du 9.3 qui reviennent de loin | Pour ceux qui sortent du chtar donc qui reviennent de loin</a:t>
            </a:r>
            <a:r>
              <a:rPr lang="it-IT" altLang="fr-FR" sz="2400"/>
              <a:t> (Mac Tyer, « Outro », </a:t>
            </a:r>
            <a:r>
              <a:rPr lang="it-IT" altLang="fr-FR" sz="2400" i="1"/>
              <a:t>D'où je viens</a:t>
            </a:r>
            <a:r>
              <a:rPr lang="it-IT" altLang="fr-FR" sz="2400"/>
              <a:t>, 2008) . </a:t>
            </a:r>
          </a:p>
          <a:p>
            <a:r>
              <a:rPr lang="it-IT" altLang="fr-FR" sz="2400" i="1"/>
              <a:t>Le 9.3 c'est la zone zone zone, c'est la zone | Partout dans le monde entier ils disent 9.3, c'est la zone</a:t>
            </a:r>
            <a:r>
              <a:rPr lang="it-IT" altLang="fr-FR" sz="2400"/>
              <a:t> (Flowkon, « 9.3 c'est la zone », </a:t>
            </a:r>
            <a:r>
              <a:rPr lang="it-IT" altLang="fr-FR" sz="2400" i="1"/>
              <a:t>Gosse de la zone</a:t>
            </a:r>
            <a:r>
              <a:rPr lang="it-IT" altLang="fr-FR" sz="2400"/>
              <a:t>, 2012) . </a:t>
            </a:r>
          </a:p>
          <a:p>
            <a:r>
              <a:rPr lang="it-IT" altLang="fr-FR" sz="2400" b="1"/>
              <a:t>étym. </a:t>
            </a:r>
            <a:r>
              <a:rPr lang="it-IT" altLang="fr-FR" sz="2400"/>
              <a:t>Du code </a:t>
            </a:r>
            <a:r>
              <a:rPr lang="it-IT" altLang="fr-FR" sz="2400" i="1"/>
              <a:t>93</a:t>
            </a:r>
            <a:r>
              <a:rPr lang="it-IT" altLang="fr-FR" sz="2400"/>
              <a:t> du département de la Seine-Saint-Denis.</a:t>
            </a:r>
          </a:p>
          <a:p>
            <a:pPr algn="just"/>
            <a:r>
              <a:rPr lang="it-IT" altLang="fr-FR" sz="2400" i="1"/>
              <a:t>Rem. Cette façon de nommer le département de la Seine-Saint-Denis s'est étendue aux départements de l'Essonne (9.1), celui des Hauts-de-Seine (9.2) et celui du Val-de-Marne (9.4).</a:t>
            </a:r>
            <a:endParaRPr lang="it-IT" altLang="fr-FR" sz="2400"/>
          </a:p>
          <a:p>
            <a:r>
              <a:rPr lang="it-IT" altLang="fr-FR" sz="2400">
                <a:hlinkClick r:id="rId2"/>
              </a:rPr>
              <a:t>Le Dictionnaire de la Zone</a:t>
            </a:r>
            <a:r>
              <a:rPr lang="it-IT" altLang="fr-FR" sz="2400"/>
              <a:t>. Tout l'argot des banlieues. © 2000 - 2017 Cobra le Cynique.</a:t>
            </a:r>
          </a:p>
          <a:p>
            <a:endParaRPr lang="it-IT" altLang="fr-FR" sz="2400"/>
          </a:p>
          <a:p>
            <a:endParaRPr lang="it-IT" altLang="fr-FR" sz="2400"/>
          </a:p>
        </p:txBody>
      </p:sp>
    </p:spTree>
    <p:extLst>
      <p:ext uri="{BB962C8B-B14F-4D97-AF65-F5344CB8AC3E}">
        <p14:creationId xmlns:p14="http://schemas.microsoft.com/office/powerpoint/2010/main" val="341416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olo 1"/>
          <p:cNvSpPr>
            <a:spLocks noGrp="1"/>
          </p:cNvSpPr>
          <p:nvPr>
            <p:ph type="title"/>
          </p:nvPr>
        </p:nvSpPr>
        <p:spPr/>
        <p:txBody>
          <a:bodyPr>
            <a:normAutofit/>
          </a:bodyPr>
          <a:lstStyle/>
          <a:p>
            <a:r>
              <a:rPr lang="it-IT" altLang="fr-FR" sz="2400" dirty="0" err="1" smtClean="0"/>
              <a:t>Paroles</a:t>
            </a:r>
            <a:endParaRPr lang="fr-FR" altLang="fr-FR" sz="2400" dirty="0" smtClean="0"/>
          </a:p>
        </p:txBody>
      </p:sp>
      <p:sp>
        <p:nvSpPr>
          <p:cNvPr id="186370" name="Segnaposto contenuto 2"/>
          <p:cNvSpPr>
            <a:spLocks noGrp="1"/>
          </p:cNvSpPr>
          <p:nvPr>
            <p:ph idx="1"/>
          </p:nvPr>
        </p:nvSpPr>
        <p:spPr/>
        <p:txBody>
          <a:bodyPr/>
          <a:lstStyle/>
          <a:p>
            <a:r>
              <a:rPr lang="it-IT" altLang="fr-FR" sz="2400"/>
              <a:t>C'est de la bombe baby boom!</a:t>
            </a:r>
            <a:br>
              <a:rPr lang="it-IT" altLang="fr-FR" sz="2400"/>
            </a:br>
            <a:r>
              <a:rPr lang="it-IT" altLang="fr-FR" sz="2400"/>
              <a:t>Ca vient de Saint Denis, tu reconnais la race</a:t>
            </a:r>
            <a:br>
              <a:rPr lang="it-IT" altLang="fr-FR" sz="2400"/>
            </a:br>
            <a:r>
              <a:rPr lang="it-IT" altLang="fr-FR" sz="2400"/>
              <a:t>Alors fais toi, c'est ça, tout petit</a:t>
            </a:r>
            <a:br>
              <a:rPr lang="it-IT" altLang="fr-FR" sz="2400"/>
            </a:br>
            <a:r>
              <a:rPr lang="it-IT" altLang="fr-FR" sz="2400"/>
              <a:t>Quand Double R déboule pour te mettre l'enfer</a:t>
            </a:r>
            <a:br>
              <a:rPr lang="it-IT" altLang="fr-FR" sz="2400"/>
            </a:br>
            <a:r>
              <a:rPr lang="it-IT" altLang="fr-FR" sz="2400"/>
              <a:t>Tu crois que tu les as grosses, mais teste pas</a:t>
            </a:r>
            <a:br>
              <a:rPr lang="it-IT" altLang="fr-FR" sz="2400"/>
            </a:br>
            <a:r>
              <a:rPr lang="it-IT" altLang="fr-FR" sz="2400"/>
              <a:t>Double R, le tonnerre, l'expert de la maison mère</a:t>
            </a:r>
            <a:br>
              <a:rPr lang="it-IT" altLang="fr-FR" sz="2400"/>
            </a:br>
            <a:r>
              <a:rPr lang="it-IT" altLang="fr-FR" sz="2400"/>
              <a:t>à qui tu ne la fera pas à l'envers, négro c'est clair j'suis sleek, super buff</a:t>
            </a:r>
            <a:br>
              <a:rPr lang="it-IT" altLang="fr-FR" sz="2400"/>
            </a:br>
            <a:r>
              <a:rPr lang="it-IT" altLang="fr-FR" sz="2400"/>
              <a:t>Big up a moi-même</a:t>
            </a:r>
            <a:br>
              <a:rPr lang="it-IT" altLang="fr-FR" sz="2400"/>
            </a:br>
            <a:r>
              <a:rPr lang="it-IT" altLang="fr-FR" sz="2400"/>
              <a:t>Tu trouveras pas mon pareil à des kilomètres</a:t>
            </a:r>
            <a:br>
              <a:rPr lang="it-IT" altLang="fr-FR" sz="2400"/>
            </a:br>
            <a:r>
              <a:rPr lang="it-IT" altLang="fr-FR" sz="2400"/>
              <a:t>C'est ça que t'aime chez moi</a:t>
            </a:r>
            <a:br>
              <a:rPr lang="it-IT" altLang="fr-FR" sz="2400"/>
            </a:br>
            <a:r>
              <a:rPr lang="it-IT" altLang="fr-FR" sz="2400"/>
              <a:t>J'me la raconte pour le 9.3.,</a:t>
            </a:r>
          </a:p>
        </p:txBody>
      </p:sp>
    </p:spTree>
    <p:extLst>
      <p:ext uri="{BB962C8B-B14F-4D97-AF65-F5344CB8AC3E}">
        <p14:creationId xmlns:p14="http://schemas.microsoft.com/office/powerpoint/2010/main" val="1028524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olo 1"/>
          <p:cNvSpPr>
            <a:spLocks noGrp="1"/>
          </p:cNvSpPr>
          <p:nvPr>
            <p:ph type="title"/>
          </p:nvPr>
        </p:nvSpPr>
        <p:spPr/>
        <p:txBody>
          <a:bodyPr/>
          <a:lstStyle/>
          <a:p>
            <a:r>
              <a:rPr lang="it-IT" altLang="fr-FR" sz="2800"/>
              <a:t>Paroles</a:t>
            </a:r>
          </a:p>
        </p:txBody>
      </p:sp>
      <p:sp>
        <p:nvSpPr>
          <p:cNvPr id="187394" name="Segnaposto contenuto 2"/>
          <p:cNvSpPr>
            <a:spLocks noGrp="1"/>
          </p:cNvSpPr>
          <p:nvPr>
            <p:ph idx="1"/>
          </p:nvPr>
        </p:nvSpPr>
        <p:spPr/>
        <p:txBody>
          <a:bodyPr/>
          <a:lstStyle/>
          <a:p>
            <a:r>
              <a:rPr lang="it-IT" altLang="fr-FR" sz="2400"/>
              <a:t>Faut que je mette les M.C.s aux abois</a:t>
            </a:r>
            <a:br>
              <a:rPr lang="it-IT" altLang="fr-FR" sz="2400"/>
            </a:br>
            <a:r>
              <a:rPr lang="it-IT" altLang="fr-FR" sz="2400"/>
              <a:t>J'suis en mission mais je lâche pas</a:t>
            </a:r>
            <a:br>
              <a:rPr lang="it-IT" altLang="fr-FR" sz="2400"/>
            </a:br>
            <a:r>
              <a:rPr lang="it-IT" altLang="fr-FR" sz="2400"/>
              <a:t>T'façon faut pas que ça traîne</a:t>
            </a:r>
            <a:br>
              <a:rPr lang="it-IT" altLang="fr-FR" sz="2400"/>
            </a:br>
            <a:r>
              <a:rPr lang="it-IT" altLang="fr-FR" sz="2400"/>
              <a:t>Parce qu'on n'a plus le temps pour ça</a:t>
            </a:r>
            <a:br>
              <a:rPr lang="it-IT" altLang="fr-FR" sz="2400"/>
            </a:br>
            <a:r>
              <a:rPr lang="it-IT" altLang="fr-FR" sz="2400"/>
              <a:t>C'est pas demain que je passerai la main</a:t>
            </a:r>
            <a:br>
              <a:rPr lang="it-IT" altLang="fr-FR" sz="2400"/>
            </a:br>
            <a:r>
              <a:rPr lang="it-IT" altLang="fr-FR" sz="2400"/>
              <a:t>Ou que j'arrêterai le combat</a:t>
            </a:r>
            <a:br>
              <a:rPr lang="it-IT" altLang="fr-FR" sz="2400"/>
            </a:br>
            <a:r>
              <a:rPr lang="it-IT" altLang="fr-FR" sz="2400"/>
              <a:t>C'est clair que je vis que pour ça</a:t>
            </a:r>
            <a:br>
              <a:rPr lang="it-IT" altLang="fr-FR" sz="2400"/>
            </a:br>
            <a:r>
              <a:rPr lang="it-IT" altLang="fr-FR" sz="2400"/>
              <a:t>Et puis que je pense que comme ça</a:t>
            </a:r>
            <a:br>
              <a:rPr lang="it-IT" altLang="fr-FR" sz="2400"/>
            </a:br>
            <a:r>
              <a:rPr lang="it-IT" altLang="fr-FR" sz="2400"/>
              <a:t>Je bouge pas, depuis le temps que j'envoie, je balance</a:t>
            </a:r>
            <a:br>
              <a:rPr lang="it-IT" altLang="fr-FR" sz="2400"/>
            </a:br>
            <a:r>
              <a:rPr lang="it-IT" altLang="fr-FR" sz="2400"/>
              <a:t>Des bombes pour toi sans me vanter, j'peux chanter</a:t>
            </a:r>
            <a:br>
              <a:rPr lang="it-IT" altLang="fr-FR" sz="2400"/>
            </a:br>
            <a:r>
              <a:rPr lang="it-IT" altLang="fr-FR" sz="2400"/>
              <a:t>Que je roule avec un crew déjanté</a:t>
            </a:r>
            <a:br>
              <a:rPr lang="it-IT" altLang="fr-FR" sz="2400"/>
            </a:br>
            <a:r>
              <a:rPr lang="it-IT" altLang="fr-FR" sz="2400"/>
              <a:t>Prends tes jambes à ton cou, Seine-Saint-Denis Zoo</a:t>
            </a:r>
          </a:p>
        </p:txBody>
      </p:sp>
    </p:spTree>
    <p:extLst>
      <p:ext uri="{BB962C8B-B14F-4D97-AF65-F5344CB8AC3E}">
        <p14:creationId xmlns:p14="http://schemas.microsoft.com/office/powerpoint/2010/main" val="1890043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olo 1"/>
          <p:cNvSpPr>
            <a:spLocks noGrp="1"/>
          </p:cNvSpPr>
          <p:nvPr>
            <p:ph type="title"/>
          </p:nvPr>
        </p:nvSpPr>
        <p:spPr/>
        <p:txBody>
          <a:bodyPr/>
          <a:lstStyle/>
          <a:p>
            <a:r>
              <a:rPr lang="it-IT" altLang="fr-FR" sz="2800"/>
              <a:t>Paroles</a:t>
            </a:r>
          </a:p>
        </p:txBody>
      </p:sp>
      <p:sp>
        <p:nvSpPr>
          <p:cNvPr id="188418" name="Segnaposto contenuto 2"/>
          <p:cNvSpPr>
            <a:spLocks noGrp="1"/>
          </p:cNvSpPr>
          <p:nvPr>
            <p:ph idx="1"/>
          </p:nvPr>
        </p:nvSpPr>
        <p:spPr/>
        <p:txBody>
          <a:bodyPr/>
          <a:lstStyle/>
          <a:p>
            <a:r>
              <a:rPr lang="it-IT" altLang="fr-FR" sz="2400"/>
              <a:t>Dans l'arène, le suprême, la crème, la cerise sur le gâteau</a:t>
            </a:r>
            <a:br>
              <a:rPr lang="it-IT" altLang="fr-FR" sz="2400"/>
            </a:br>
            <a:r>
              <a:rPr lang="it-IT" altLang="fr-FR" sz="2400"/>
              <a:t>Tu connais le deal négro, pas besoin que j'en fasse trop</a:t>
            </a:r>
            <a:br>
              <a:rPr lang="it-IT" altLang="fr-FR" sz="2400"/>
            </a:br>
            <a:r>
              <a:rPr lang="it-IT" altLang="fr-FR" sz="2400"/>
              <a:t>C'est moi la voix qui fout ta </a:t>
            </a:r>
            <a:r>
              <a:rPr lang="it-IT" altLang="fr-FR" sz="2400" b="1"/>
              <a:t>té-ci </a:t>
            </a:r>
            <a:r>
              <a:rPr lang="it-IT" altLang="fr-FR" sz="2400"/>
              <a:t>dans tous ses états</a:t>
            </a:r>
            <a:br>
              <a:rPr lang="it-IT" altLang="fr-FR" sz="2400"/>
            </a:br>
            <a:r>
              <a:rPr lang="it-IT" altLang="fr-FR" sz="2400"/>
              <a:t>Tu kiff, tu kiff pas, Nicoumouk viendra à toi</a:t>
            </a:r>
          </a:p>
          <a:p>
            <a:r>
              <a:rPr lang="it-IT" altLang="fr-FR" sz="2400"/>
              <a:t>Voilà pourquoi j'ai pas le droit</a:t>
            </a:r>
            <a:br>
              <a:rPr lang="it-IT" altLang="fr-FR" sz="2400"/>
            </a:br>
            <a:r>
              <a:rPr lang="it-IT" altLang="fr-FR" sz="2400"/>
              <a:t>J'lache pas le </a:t>
            </a:r>
            <a:r>
              <a:rPr lang="it-IT" altLang="fr-FR" sz="2400" b="1"/>
              <a:t>9.3</a:t>
            </a:r>
            <a:r>
              <a:rPr lang="it-IT" altLang="fr-FR" sz="2400"/>
              <a:t>., j'fille droit</a:t>
            </a:r>
            <a:br>
              <a:rPr lang="it-IT" altLang="fr-FR" sz="2400"/>
            </a:br>
            <a:r>
              <a:rPr lang="it-IT" altLang="fr-FR" sz="2400"/>
              <a:t>Avec un funk bestial, Seine-Saint-Denis Style!</a:t>
            </a:r>
            <a:br>
              <a:rPr lang="it-IT" altLang="fr-FR" sz="2400"/>
            </a:br>
            <a:r>
              <a:rPr lang="it-IT" altLang="fr-FR" sz="2400"/>
              <a:t>Seine-Saint-Denis Style! Seine-Saint-Denis Style! Baby</a:t>
            </a:r>
            <a:br>
              <a:rPr lang="it-IT" altLang="fr-FR" sz="2400"/>
            </a:br>
            <a:endParaRPr lang="it-IT" altLang="fr-FR" sz="2400"/>
          </a:p>
          <a:p>
            <a:endParaRPr lang="it-IT" altLang="fr-FR" sz="2400"/>
          </a:p>
        </p:txBody>
      </p:sp>
    </p:spTree>
    <p:extLst>
      <p:ext uri="{BB962C8B-B14F-4D97-AF65-F5344CB8AC3E}">
        <p14:creationId xmlns:p14="http://schemas.microsoft.com/office/powerpoint/2010/main" val="54232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altLang="fr-FR" sz="2500" dirty="0" err="1"/>
              <a:t>Nétanyahou</a:t>
            </a:r>
            <a:r>
              <a:rPr lang="fr-FR" altLang="fr-FR" sz="2500" dirty="0"/>
              <a:t> </a:t>
            </a:r>
            <a:r>
              <a:rPr lang="fr-FR" altLang="fr-FR" sz="2500" u="sng" dirty="0"/>
              <a:t>souffle le chaud et le froid</a:t>
            </a:r>
            <a:r>
              <a:rPr lang="fr-FR" altLang="fr-FR" sz="2500" dirty="0"/>
              <a:t> sur les colonies en Cisjordanie</a:t>
            </a:r>
            <a:br>
              <a:rPr lang="fr-FR" altLang="fr-FR" sz="2500" dirty="0"/>
            </a:br>
            <a:r>
              <a:rPr lang="fr-FR" altLang="fr-FR" sz="2500" dirty="0" smtClean="0"/>
              <a:t>Observations et présentation </a:t>
            </a:r>
            <a:r>
              <a:rPr lang="fr-FR" altLang="fr-FR" sz="2500" dirty="0"/>
              <a:t>de Lucia </a:t>
            </a:r>
            <a:r>
              <a:rPr lang="fr-FR" altLang="fr-FR" sz="2500" dirty="0" err="1"/>
              <a:t>Soncini</a:t>
            </a:r>
            <a:endParaRPr lang="it-IT" altLang="fr-FR" sz="2500" dirty="0"/>
          </a:p>
        </p:txBody>
      </p:sp>
      <p:sp>
        <p:nvSpPr>
          <p:cNvPr id="3" name="Segnaposto contenuto 2"/>
          <p:cNvSpPr>
            <a:spLocks noGrp="1"/>
          </p:cNvSpPr>
          <p:nvPr>
            <p:ph idx="1"/>
          </p:nvPr>
        </p:nvSpPr>
        <p:spPr>
          <a:xfrm>
            <a:off x="1952625" y="2000250"/>
            <a:ext cx="8229600" cy="4071938"/>
          </a:xfrm>
        </p:spPr>
        <p:txBody>
          <a:bodyPr>
            <a:normAutofit lnSpcReduction="10000"/>
          </a:bodyPr>
          <a:lstStyle/>
          <a:p>
            <a:pPr>
              <a:lnSpc>
                <a:spcPct val="90000"/>
              </a:lnSpc>
              <a:buFontTx/>
              <a:buNone/>
            </a:pPr>
            <a:endParaRPr lang="fr-FR" altLang="fr-FR" sz="3000"/>
          </a:p>
          <a:p>
            <a:pPr algn="just">
              <a:lnSpc>
                <a:spcPct val="90000"/>
              </a:lnSpc>
              <a:buFontTx/>
              <a:buNone/>
            </a:pPr>
            <a:r>
              <a:rPr lang="fr-FR" altLang="fr-FR" sz="3000"/>
              <a:t>Israël a entamé mercredi l'évacuation d'Amona, une colonie emblématique de Cisjordanie, tout en annonçant la construction de logements supplémentaires dans ce territoire palestinien occupé, quatrième décision du genre depuis l'investiture de Donald Trump.</a:t>
            </a:r>
          </a:p>
          <a:p>
            <a:pPr algn="ctr">
              <a:lnSpc>
                <a:spcPct val="90000"/>
              </a:lnSpc>
              <a:buFontTx/>
              <a:buNone/>
            </a:pPr>
            <a:endParaRPr lang="fr-FR" altLang="fr-FR" sz="3000"/>
          </a:p>
          <a:p>
            <a:pPr algn="ctr">
              <a:lnSpc>
                <a:spcPct val="90000"/>
              </a:lnSpc>
              <a:buFontTx/>
              <a:buNone/>
            </a:pPr>
            <a:r>
              <a:rPr lang="fr-FR" altLang="fr-FR" sz="3000" i="1"/>
              <a:t>Libération</a:t>
            </a:r>
            <a:r>
              <a:rPr lang="fr-FR" altLang="fr-FR" sz="3000"/>
              <a:t>, 1 er février 2017</a:t>
            </a:r>
          </a:p>
        </p:txBody>
      </p:sp>
    </p:spTree>
    <p:extLst>
      <p:ext uri="{BB962C8B-B14F-4D97-AF65-F5344CB8AC3E}">
        <p14:creationId xmlns:p14="http://schemas.microsoft.com/office/powerpoint/2010/main" val="1499386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olo 1"/>
          <p:cNvSpPr>
            <a:spLocks noGrp="1"/>
          </p:cNvSpPr>
          <p:nvPr>
            <p:ph type="title"/>
          </p:nvPr>
        </p:nvSpPr>
        <p:spPr/>
        <p:txBody>
          <a:bodyPr/>
          <a:lstStyle/>
          <a:p>
            <a:r>
              <a:rPr lang="it-IT" altLang="fr-FR" sz="2800"/>
              <a:t>Souffler le chaud et le froid </a:t>
            </a:r>
          </a:p>
        </p:txBody>
      </p:sp>
      <p:sp>
        <p:nvSpPr>
          <p:cNvPr id="205826" name="Segnaposto contenuto 2"/>
          <p:cNvSpPr>
            <a:spLocks noGrp="1"/>
          </p:cNvSpPr>
          <p:nvPr>
            <p:ph idx="1"/>
          </p:nvPr>
        </p:nvSpPr>
        <p:spPr/>
        <p:txBody>
          <a:bodyPr/>
          <a:lstStyle/>
          <a:p>
            <a:pPr>
              <a:buFontTx/>
              <a:buNone/>
            </a:pPr>
            <a:endParaRPr lang="fr-FR" altLang="fr-FR" smtClean="0"/>
          </a:p>
          <a:p>
            <a:pPr algn="just">
              <a:buFontTx/>
              <a:buNone/>
            </a:pPr>
            <a:r>
              <a:rPr lang="fr-FR" altLang="fr-FR" sz="2400"/>
              <a:t>Imposer des conditions selon son caprice; faire alterner la douceur et la menace.</a:t>
            </a:r>
          </a:p>
          <a:p>
            <a:pPr algn="just">
              <a:buFontTx/>
              <a:buNone/>
            </a:pPr>
            <a:r>
              <a:rPr lang="fr-FR" altLang="fr-FR" sz="2400" i="1"/>
              <a:t>«Nous soufflerons le chaud et le froid pour terroriser nos employés »</a:t>
            </a:r>
            <a:r>
              <a:rPr lang="fr-FR" altLang="fr-FR" sz="2400"/>
              <a:t> (F. Beigbeder) </a:t>
            </a:r>
          </a:p>
          <a:p>
            <a:pPr algn="just">
              <a:buFontTx/>
              <a:buNone/>
            </a:pPr>
            <a:endParaRPr lang="fr-FR" altLang="fr-FR" sz="2400"/>
          </a:p>
          <a:p>
            <a:pPr algn="just">
              <a:buFontTx/>
              <a:buNone/>
            </a:pPr>
            <a:r>
              <a:rPr lang="fr-FR" altLang="fr-FR" sz="2400"/>
              <a:t>© 2017 Dictionnaires Le Robert - Le Petit Robert de la langue française</a:t>
            </a:r>
          </a:p>
          <a:p>
            <a:pPr>
              <a:buFontTx/>
              <a:buNone/>
            </a:pPr>
            <a:endParaRPr lang="fr-FR" altLang="fr-FR" smtClean="0"/>
          </a:p>
          <a:p>
            <a:endParaRPr lang="it-IT" altLang="fr-FR" smtClean="0"/>
          </a:p>
        </p:txBody>
      </p:sp>
    </p:spTree>
    <p:extLst>
      <p:ext uri="{BB962C8B-B14F-4D97-AF65-F5344CB8AC3E}">
        <p14:creationId xmlns:p14="http://schemas.microsoft.com/office/powerpoint/2010/main" val="479743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2239</Words>
  <Application>Microsoft Office PowerPoint</Application>
  <PresentationFormat>Widescreen</PresentationFormat>
  <Paragraphs>165</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MS PGothic</vt:lpstr>
      <vt:lpstr>Arial</vt:lpstr>
      <vt:lpstr>Calibri</vt:lpstr>
      <vt:lpstr>Calibri Light</vt:lpstr>
      <vt:lpstr>Mangal</vt:lpstr>
      <vt:lpstr>Office Theme</vt:lpstr>
      <vt:lpstr>Chanson choisie par Antonia Di Domenico 23 février 2017</vt:lpstr>
      <vt:lpstr>Paroles</vt:lpstr>
      <vt:lpstr>paroles</vt:lpstr>
      <vt:lpstr>Refrain</vt:lpstr>
      <vt:lpstr>Paroles</vt:lpstr>
      <vt:lpstr>Paroles</vt:lpstr>
      <vt:lpstr>Paroles</vt:lpstr>
      <vt:lpstr>Nétanyahou souffle le chaud et le froid sur les colonies en Cisjordanie Observations et présentation de Lucia Soncini</vt:lpstr>
      <vt:lpstr>Souffler le chaud et le froid </vt:lpstr>
      <vt:lpstr>Après une pré-campagne peu convaincante, Marine Le Pen se lance dans l'arène par LS</vt:lpstr>
      <vt:lpstr>Se lancer/descendre dans l’arène</vt:lpstr>
      <vt:lpstr>Affaire Théo: les jeunes de banlieue ne mangent toujours pas les enfants mais ils ont faim de justice   LS</vt:lpstr>
      <vt:lpstr>Avoir faim de quelque chose</vt:lpstr>
      <vt:lpstr>François Fillon se cache derrière son petit droit LS </vt:lpstr>
      <vt:lpstr>Se cacher derrière son petit doigt</vt:lpstr>
      <vt:lpstr>Référence culturelle publié en 2015</vt:lpstr>
      <vt:lpstr>… manger les enfants.</vt:lpstr>
      <vt:lpstr>Le «jeune-de-banlieue» mange-t-il les enfants ?  </vt:lpstr>
      <vt:lpstr>Langue, culture et pouvoir</vt:lpstr>
      <vt:lpstr>Les mots ne sont pas innocents : viol ou violence ?</vt:lpstr>
      <vt:lpstr>viol ou violence ?</vt:lpstr>
      <vt:lpstr>viol non-intentionnel</vt:lpstr>
      <vt:lpstr>les mots ne sont pas innocents : viol</vt:lpstr>
      <vt:lpstr>viol</vt:lpstr>
      <vt:lpstr>viol</vt:lpstr>
      <vt:lpstr>viol</vt:lpstr>
      <vt:lpstr>Silence brisé</vt:lpstr>
      <vt:lpstr>Violence ou viol ?</vt:lpstr>
      <vt:lpstr>Violence ou viol ?</vt:lpstr>
      <vt:lpstr>Violence ou viol ?</vt:lpstr>
      <vt:lpstr>Les dictionnaires de la langue des jeunes de banlieues</vt:lpstr>
      <vt:lpstr>Les dictionnaires de la langue des jeunes de banlieues</vt:lpstr>
      <vt:lpstr>Les dictionnaires de la langue des jeunes de banlieues</vt:lpstr>
      <vt:lpstr>Les dictionnaires de la langue des jeunes de banlieues</vt:lpstr>
      <vt:lpstr> Parcours novateurs du « Dictionnaire de la Zone, tout l’argot des banlieues »  </vt:lpstr>
      <vt:lpstr>La macrostructure et La microstructure enrichie de “culturel”   </vt:lpstr>
      <vt:lpstr>Exemples de la microstructure enrichie de culturel </vt:lpstr>
      <vt:lpstr>Les exemples : éléments novateurs</vt:lpstr>
      <vt:lpstr>La phonétique en contexte élément novateur</vt:lpstr>
      <vt:lpstr> 9.3 [nœftʀwa] nom masculin.Département de la Seine-Saint-Denis (93).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CELOTTI NADINE</cp:lastModifiedBy>
  <cp:revision>10</cp:revision>
  <dcterms:created xsi:type="dcterms:W3CDTF">2017-02-23T13:36:23Z</dcterms:created>
  <dcterms:modified xsi:type="dcterms:W3CDTF">2017-02-23T13:47:11Z</dcterms:modified>
</cp:coreProperties>
</file>