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439" r:id="rId3"/>
    <p:sldId id="419" r:id="rId4"/>
    <p:sldId id="422" r:id="rId5"/>
    <p:sldId id="394" r:id="rId6"/>
    <p:sldId id="423" r:id="rId7"/>
    <p:sldId id="396" r:id="rId8"/>
    <p:sldId id="420" r:id="rId9"/>
    <p:sldId id="421" r:id="rId10"/>
    <p:sldId id="424" r:id="rId11"/>
    <p:sldId id="425" r:id="rId12"/>
    <p:sldId id="427" r:id="rId13"/>
    <p:sldId id="434" r:id="rId14"/>
    <p:sldId id="436" r:id="rId1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2503348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2319960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4152855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3580845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65246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388720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26791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2135544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2925199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1780544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C5A1119C-7B82-A64B-A6AF-29CFCF61270F}" type="datetimeFigureOut">
              <a:rPr lang="it-IT" smtClean="0"/>
              <a:pPr/>
              <a:t>02/03/2017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5C5FE64-FA8B-B24D-B29A-51E23FCA76D4}" type="slidenum">
              <a:rPr lang="it-IT" smtClean="0"/>
              <a:pPr/>
              <a:t>‹#›</a:t>
            </a:fld>
            <a:endParaRPr lang="it-IT"/>
          </a:p>
        </p:txBody>
      </p:sp>
    </p:spTree>
    <p:extLst>
      <p:ext uri="{BB962C8B-B14F-4D97-AF65-F5344CB8AC3E}">
        <p14:creationId xmlns:p14="http://schemas.microsoft.com/office/powerpoint/2010/main" val="394571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A1119C-7B82-A64B-A6AF-29CFCF61270F}" type="datetimeFigureOut">
              <a:rPr lang="it-IT" smtClean="0"/>
              <a:pPr/>
              <a:t>02/03/2017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5FE64-FA8B-B24D-B29A-51E23FCA76D4}" type="slidenum">
              <a:rPr lang="it-IT" smtClean="0"/>
              <a:pPr/>
              <a:t>‹#›</a:t>
            </a:fld>
            <a:endParaRPr lang="it-IT"/>
          </a:p>
        </p:txBody>
      </p:sp>
    </p:spTree>
    <p:extLst>
      <p:ext uri="{BB962C8B-B14F-4D97-AF65-F5344CB8AC3E}">
        <p14:creationId xmlns:p14="http://schemas.microsoft.com/office/powerpoint/2010/main" val="2603278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r>
              <a:rPr lang="it-IT" sz="2800" dirty="0" smtClean="0"/>
              <a:t/>
            </a:r>
            <a:br>
              <a:rPr lang="it-IT" sz="2800" dirty="0" smtClean="0"/>
            </a:br>
            <a:r>
              <a:rPr lang="it-IT" sz="2800" dirty="0" err="1" smtClean="0"/>
              <a:t>Traduction</a:t>
            </a:r>
            <a:r>
              <a:rPr lang="it-IT" sz="2800" dirty="0" smtClean="0"/>
              <a:t> </a:t>
            </a:r>
            <a:r>
              <a:rPr lang="it-IT" sz="2800" dirty="0" err="1" smtClean="0"/>
              <a:t>touristique</a:t>
            </a:r>
            <a:r>
              <a:rPr lang="it-IT" sz="2800" dirty="0" smtClean="0"/>
              <a:t/>
            </a:r>
            <a:br>
              <a:rPr lang="it-IT" sz="2800" dirty="0" smtClean="0"/>
            </a:br>
            <a:r>
              <a:rPr lang="it-IT" sz="2800" dirty="0" err="1"/>
              <a:t>Thème</a:t>
            </a:r>
            <a:r>
              <a:rPr lang="it-IT" sz="2800" dirty="0"/>
              <a:t/>
            </a:r>
            <a:br>
              <a:rPr lang="it-IT" sz="2800" dirty="0"/>
            </a:br>
            <a:endParaRPr lang="it-IT" sz="2800" dirty="0"/>
          </a:p>
        </p:txBody>
      </p:sp>
      <p:sp>
        <p:nvSpPr>
          <p:cNvPr id="3" name="Sottotitolo 2"/>
          <p:cNvSpPr>
            <a:spLocks noGrp="1"/>
          </p:cNvSpPr>
          <p:nvPr>
            <p:ph type="subTitle" idx="1"/>
          </p:nvPr>
        </p:nvSpPr>
        <p:spPr/>
        <p:txBody>
          <a:bodyPr>
            <a:normAutofit lnSpcReduction="10000"/>
          </a:bodyPr>
          <a:lstStyle/>
          <a:p>
            <a:endParaRPr lang="it-IT" sz="2400" dirty="0" smtClean="0"/>
          </a:p>
          <a:p>
            <a:r>
              <a:rPr lang="it-IT" sz="2400" dirty="0" smtClean="0"/>
              <a:t>Lingua e Traduzione francese</a:t>
            </a:r>
          </a:p>
          <a:p>
            <a:r>
              <a:rPr lang="it-IT" sz="2400" dirty="0" smtClean="0"/>
              <a:t>Modulo di lingua francese 2016-2017</a:t>
            </a:r>
          </a:p>
          <a:p>
            <a:r>
              <a:rPr lang="it-IT" sz="2400" dirty="0" smtClean="0"/>
              <a:t>12 </a:t>
            </a:r>
            <a:r>
              <a:rPr lang="it-IT" sz="2400" dirty="0" err="1" smtClean="0"/>
              <a:t>janvier</a:t>
            </a:r>
            <a:r>
              <a:rPr lang="it-IT" sz="2400" dirty="0" smtClean="0"/>
              <a:t> 2017</a:t>
            </a:r>
          </a:p>
        </p:txBody>
      </p:sp>
    </p:spTree>
    <p:extLst>
      <p:ext uri="{BB962C8B-B14F-4D97-AF65-F5344CB8AC3E}">
        <p14:creationId xmlns:p14="http://schemas.microsoft.com/office/powerpoint/2010/main" val="1454184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I luoghi della Pasqua</a:t>
            </a:r>
            <a:br>
              <a:rPr lang="it-IT" sz="2800" dirty="0" smtClean="0"/>
            </a:br>
            <a:r>
              <a:rPr lang="it-IT" sz="2800" dirty="0" err="1" smtClean="0"/>
              <a:t>Les</a:t>
            </a:r>
            <a:r>
              <a:rPr lang="it-IT" sz="2800" dirty="0" smtClean="0"/>
              <a:t> </a:t>
            </a:r>
            <a:r>
              <a:rPr lang="it-IT" sz="2800" dirty="0" err="1" smtClean="0"/>
              <a:t>lieux</a:t>
            </a:r>
            <a:r>
              <a:rPr lang="it-IT" sz="2800" dirty="0" smtClean="0"/>
              <a:t> de </a:t>
            </a:r>
            <a:r>
              <a:rPr lang="it-IT" sz="2800" dirty="0" err="1"/>
              <a:t>Pâques</a:t>
            </a:r>
            <a:endParaRPr lang="it-IT" sz="2800" dirty="0"/>
          </a:p>
        </p:txBody>
      </p:sp>
      <p:sp>
        <p:nvSpPr>
          <p:cNvPr id="3" name="Segnaposto contenuto 2"/>
          <p:cNvSpPr>
            <a:spLocks noGrp="1"/>
          </p:cNvSpPr>
          <p:nvPr>
            <p:ph sz="half" idx="1"/>
          </p:nvPr>
        </p:nvSpPr>
        <p:spPr/>
        <p:txBody>
          <a:bodyPr>
            <a:normAutofit fontScale="77500" lnSpcReduction="20000"/>
          </a:bodyPr>
          <a:lstStyle/>
          <a:p>
            <a:r>
              <a:rPr lang="it-IT" sz="2400" dirty="0"/>
              <a:t>Visitare l'Italia nel periodo di </a:t>
            </a:r>
            <a:r>
              <a:rPr lang="it-IT" sz="2400" b="1" dirty="0"/>
              <a:t>Pasqua</a:t>
            </a:r>
            <a:r>
              <a:rPr lang="it-IT" sz="2400" dirty="0"/>
              <a:t> è un'occasione da non perdere: da Nord a Sud, paesi e città sono invasi da feste popolari, processioni, riti religiosi, rappresentazioni sacre, sagre e tradizioni folcloristiche che ricordano la Passione di Cristo</a:t>
            </a:r>
          </a:p>
        </p:txBody>
      </p:sp>
      <p:sp>
        <p:nvSpPr>
          <p:cNvPr id="4" name="Segnaposto contenuto 3"/>
          <p:cNvSpPr>
            <a:spLocks noGrp="1"/>
          </p:cNvSpPr>
          <p:nvPr>
            <p:ph sz="half" idx="2"/>
          </p:nvPr>
        </p:nvSpPr>
        <p:spPr/>
        <p:txBody>
          <a:bodyPr>
            <a:normAutofit fontScale="77500" lnSpcReduction="20000"/>
          </a:bodyPr>
          <a:lstStyle/>
          <a:p>
            <a:r>
              <a:rPr lang="it-IT" dirty="0" err="1" smtClean="0"/>
              <a:t>Visiter</a:t>
            </a:r>
            <a:r>
              <a:rPr lang="it-IT" dirty="0" smtClean="0"/>
              <a:t> l’</a:t>
            </a:r>
            <a:r>
              <a:rPr lang="it-IT" dirty="0" err="1" smtClean="0"/>
              <a:t>Italie</a:t>
            </a:r>
            <a:r>
              <a:rPr lang="it-IT" dirty="0" smtClean="0"/>
              <a:t> pendant la </a:t>
            </a:r>
            <a:r>
              <a:rPr lang="it-IT" dirty="0" err="1" smtClean="0"/>
              <a:t>période</a:t>
            </a:r>
            <a:r>
              <a:rPr lang="it-IT" dirty="0" smtClean="0"/>
              <a:t> de / à </a:t>
            </a:r>
            <a:r>
              <a:rPr lang="it-IT" dirty="0" err="1" smtClean="0"/>
              <a:t>P</a:t>
            </a:r>
            <a:r>
              <a:rPr lang="it-IT" dirty="0" err="1"/>
              <a:t>â</a:t>
            </a:r>
            <a:r>
              <a:rPr lang="it-IT" dirty="0" err="1" smtClean="0"/>
              <a:t>ques</a:t>
            </a:r>
            <a:r>
              <a:rPr lang="it-IT" dirty="0" smtClean="0"/>
              <a:t> </a:t>
            </a:r>
            <a:r>
              <a:rPr lang="it-IT" dirty="0" smtClean="0"/>
              <a:t>est une </a:t>
            </a:r>
            <a:r>
              <a:rPr lang="it-IT" dirty="0" err="1" smtClean="0"/>
              <a:t>opportunité</a:t>
            </a:r>
            <a:r>
              <a:rPr lang="it-IT" dirty="0" smtClean="0"/>
              <a:t>/</a:t>
            </a:r>
            <a:r>
              <a:rPr lang="it-IT" dirty="0" err="1" smtClean="0"/>
              <a:t>occasion</a:t>
            </a:r>
            <a:r>
              <a:rPr lang="it-IT" dirty="0" smtClean="0"/>
              <a:t> à ne </a:t>
            </a:r>
            <a:r>
              <a:rPr lang="it-IT" dirty="0" err="1" smtClean="0"/>
              <a:t>pas</a:t>
            </a:r>
            <a:r>
              <a:rPr lang="it-IT" dirty="0" smtClean="0"/>
              <a:t> </a:t>
            </a:r>
            <a:r>
              <a:rPr lang="it-IT" dirty="0" err="1" smtClean="0"/>
              <a:t>rater</a:t>
            </a:r>
            <a:r>
              <a:rPr lang="it-IT" dirty="0" smtClean="0"/>
              <a:t>/</a:t>
            </a:r>
            <a:r>
              <a:rPr lang="it-IT" dirty="0" err="1" smtClean="0"/>
              <a:t>manquer</a:t>
            </a:r>
            <a:r>
              <a:rPr lang="it-IT" dirty="0" smtClean="0"/>
              <a:t>: </a:t>
            </a:r>
            <a:r>
              <a:rPr lang="it-IT" dirty="0" err="1" smtClean="0"/>
              <a:t>du</a:t>
            </a:r>
            <a:r>
              <a:rPr lang="it-IT" dirty="0" smtClean="0"/>
              <a:t> Nord </a:t>
            </a:r>
            <a:r>
              <a:rPr lang="it-IT" dirty="0" err="1" smtClean="0"/>
              <a:t>au</a:t>
            </a:r>
            <a:r>
              <a:rPr lang="it-IT" dirty="0" smtClean="0"/>
              <a:t> Sud,  (</a:t>
            </a:r>
            <a:r>
              <a:rPr lang="it-IT" dirty="0" err="1" smtClean="0"/>
              <a:t>tous</a:t>
            </a:r>
            <a:r>
              <a:rPr lang="it-IT" dirty="0" smtClean="0"/>
              <a:t>) </a:t>
            </a:r>
            <a:r>
              <a:rPr lang="it-IT" dirty="0" err="1" smtClean="0"/>
              <a:t>les</a:t>
            </a:r>
            <a:r>
              <a:rPr lang="it-IT" dirty="0" smtClean="0"/>
              <a:t> </a:t>
            </a:r>
            <a:r>
              <a:rPr lang="it-IT" dirty="0" err="1" smtClean="0"/>
              <a:t>villages</a:t>
            </a:r>
            <a:r>
              <a:rPr lang="it-IT" dirty="0" smtClean="0"/>
              <a:t> et (</a:t>
            </a:r>
            <a:r>
              <a:rPr lang="it-IT" dirty="0" err="1" smtClean="0"/>
              <a:t>toutes</a:t>
            </a:r>
            <a:r>
              <a:rPr lang="it-IT" dirty="0" smtClean="0"/>
              <a:t>) </a:t>
            </a:r>
            <a:r>
              <a:rPr lang="it-IT" dirty="0" err="1" smtClean="0"/>
              <a:t>les</a:t>
            </a:r>
            <a:r>
              <a:rPr lang="it-IT" dirty="0" smtClean="0"/>
              <a:t> </a:t>
            </a:r>
            <a:r>
              <a:rPr lang="it-IT" dirty="0" err="1" smtClean="0"/>
              <a:t>villes</a:t>
            </a:r>
            <a:r>
              <a:rPr lang="it-IT" dirty="0" smtClean="0"/>
              <a:t> </a:t>
            </a:r>
            <a:r>
              <a:rPr lang="it-IT" dirty="0" err="1" smtClean="0"/>
              <a:t>sont</a:t>
            </a:r>
            <a:r>
              <a:rPr lang="it-IT" dirty="0" smtClean="0"/>
              <a:t> </a:t>
            </a:r>
            <a:r>
              <a:rPr lang="it-IT" dirty="0" err="1" smtClean="0"/>
              <a:t>riches</a:t>
            </a:r>
            <a:r>
              <a:rPr lang="it-IT" dirty="0" smtClean="0"/>
              <a:t> en / </a:t>
            </a:r>
            <a:r>
              <a:rPr lang="it-IT" dirty="0" err="1"/>
              <a:t>e</a:t>
            </a:r>
            <a:r>
              <a:rPr lang="it-IT" dirty="0" err="1" smtClean="0"/>
              <a:t>nvahis</a:t>
            </a:r>
            <a:r>
              <a:rPr lang="it-IT" dirty="0" smtClean="0"/>
              <a:t> par </a:t>
            </a:r>
            <a:r>
              <a:rPr lang="it-IT" dirty="0" err="1" smtClean="0"/>
              <a:t>des</a:t>
            </a:r>
            <a:r>
              <a:rPr lang="it-IT" dirty="0" smtClean="0"/>
              <a:t>/ s’</a:t>
            </a:r>
            <a:r>
              <a:rPr lang="it-IT" dirty="0" err="1" smtClean="0"/>
              <a:t>animent</a:t>
            </a:r>
            <a:r>
              <a:rPr lang="it-IT" dirty="0" smtClean="0"/>
              <a:t>  de </a:t>
            </a:r>
            <a:r>
              <a:rPr lang="it-IT" dirty="0" err="1" smtClean="0"/>
              <a:t>fetes</a:t>
            </a:r>
            <a:r>
              <a:rPr lang="it-IT" dirty="0" smtClean="0"/>
              <a:t> </a:t>
            </a:r>
            <a:r>
              <a:rPr lang="it-IT" dirty="0" err="1" smtClean="0"/>
              <a:t>populaires</a:t>
            </a:r>
            <a:r>
              <a:rPr lang="it-IT" dirty="0" smtClean="0"/>
              <a:t>, en </a:t>
            </a:r>
            <a:r>
              <a:rPr lang="it-IT" dirty="0" err="1" smtClean="0"/>
              <a:t>processions</a:t>
            </a:r>
            <a:r>
              <a:rPr lang="it-IT" dirty="0" smtClean="0"/>
              <a:t>/ </a:t>
            </a:r>
            <a:r>
              <a:rPr lang="it-IT" dirty="0" err="1" smtClean="0"/>
              <a:t>cortèges</a:t>
            </a:r>
            <a:r>
              <a:rPr lang="it-IT" dirty="0" smtClean="0"/>
              <a:t> et </a:t>
            </a:r>
            <a:r>
              <a:rPr lang="it-IT" dirty="0" err="1" smtClean="0"/>
              <a:t>rites</a:t>
            </a:r>
            <a:r>
              <a:rPr lang="it-IT" dirty="0" smtClean="0"/>
              <a:t> </a:t>
            </a:r>
            <a:r>
              <a:rPr lang="it-IT" dirty="0" err="1" smtClean="0"/>
              <a:t>religeux</a:t>
            </a:r>
            <a:r>
              <a:rPr lang="it-IT" dirty="0" smtClean="0"/>
              <a:t>, en </a:t>
            </a:r>
            <a:r>
              <a:rPr lang="it-IT" dirty="0" err="1" smtClean="0"/>
              <a:t>représentations</a:t>
            </a:r>
            <a:r>
              <a:rPr lang="it-IT" dirty="0" smtClean="0"/>
              <a:t> </a:t>
            </a:r>
            <a:r>
              <a:rPr lang="it-IT" dirty="0" err="1" smtClean="0"/>
              <a:t>sacrées</a:t>
            </a:r>
            <a:r>
              <a:rPr lang="it-IT" dirty="0" smtClean="0"/>
              <a:t>, en </a:t>
            </a:r>
            <a:r>
              <a:rPr lang="it-IT" dirty="0" err="1" smtClean="0"/>
              <a:t>foires</a:t>
            </a:r>
            <a:r>
              <a:rPr lang="it-IT" dirty="0" smtClean="0"/>
              <a:t> et en </a:t>
            </a:r>
            <a:r>
              <a:rPr lang="it-IT" dirty="0" err="1" smtClean="0"/>
              <a:t>traditions</a:t>
            </a:r>
            <a:r>
              <a:rPr lang="it-IT" dirty="0" smtClean="0"/>
              <a:t> </a:t>
            </a:r>
            <a:r>
              <a:rPr lang="it-IT" dirty="0" err="1" smtClean="0"/>
              <a:t>populaires</a:t>
            </a:r>
            <a:r>
              <a:rPr lang="it-IT" dirty="0" smtClean="0"/>
              <a:t> qui </a:t>
            </a:r>
            <a:r>
              <a:rPr lang="it-IT" dirty="0" err="1" smtClean="0"/>
              <a:t>rappellent</a:t>
            </a:r>
            <a:r>
              <a:rPr lang="it-IT" dirty="0"/>
              <a:t> </a:t>
            </a:r>
            <a:r>
              <a:rPr lang="it-IT" dirty="0" smtClean="0"/>
              <a:t>la </a:t>
            </a:r>
            <a:r>
              <a:rPr lang="it-IT" dirty="0" err="1" smtClean="0"/>
              <a:t>Passion</a:t>
            </a:r>
            <a:r>
              <a:rPr lang="it-IT" dirty="0" smtClean="0"/>
              <a:t> de Christ.</a:t>
            </a:r>
          </a:p>
          <a:p>
            <a:r>
              <a:rPr lang="it-IT" dirty="0" smtClean="0"/>
              <a:t>Gaia Di Luca</a:t>
            </a:r>
            <a:endParaRPr lang="it-IT" dirty="0"/>
          </a:p>
        </p:txBody>
      </p:sp>
    </p:spTree>
    <p:extLst>
      <p:ext uri="{BB962C8B-B14F-4D97-AF65-F5344CB8AC3E}">
        <p14:creationId xmlns:p14="http://schemas.microsoft.com/office/powerpoint/2010/main" val="868590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r>
              <a:rPr lang="it-IT" sz="2800" dirty="0"/>
              <a:t/>
            </a:r>
            <a:br>
              <a:rPr lang="it-IT" sz="2800" dirty="0"/>
            </a:br>
            <a:r>
              <a:rPr lang="it-IT" sz="2800" dirty="0" err="1"/>
              <a:t>Les</a:t>
            </a:r>
            <a:r>
              <a:rPr lang="it-IT" sz="2800" dirty="0"/>
              <a:t> </a:t>
            </a:r>
            <a:r>
              <a:rPr lang="it-IT" sz="2800" dirty="0" err="1"/>
              <a:t>lieux</a:t>
            </a:r>
            <a:r>
              <a:rPr lang="it-IT" sz="2800" dirty="0"/>
              <a:t> de </a:t>
            </a:r>
            <a:r>
              <a:rPr lang="it-IT" sz="2800" dirty="0" err="1"/>
              <a:t>Pâques</a:t>
            </a:r>
            <a:endParaRPr lang="it-IT" sz="2800" dirty="0"/>
          </a:p>
        </p:txBody>
      </p:sp>
      <p:sp>
        <p:nvSpPr>
          <p:cNvPr id="3" name="Segnaposto contenuto 2"/>
          <p:cNvSpPr>
            <a:spLocks noGrp="1"/>
          </p:cNvSpPr>
          <p:nvPr>
            <p:ph sz="half" idx="1"/>
          </p:nvPr>
        </p:nvSpPr>
        <p:spPr/>
        <p:txBody>
          <a:bodyPr>
            <a:normAutofit lnSpcReduction="10000"/>
          </a:bodyPr>
          <a:lstStyle/>
          <a:p>
            <a:r>
              <a:rPr lang="it-IT" sz="2400" dirty="0"/>
              <a:t>Visitare l'Italia nel periodo di </a:t>
            </a:r>
            <a:r>
              <a:rPr lang="it-IT" sz="2400" b="1" dirty="0"/>
              <a:t>Pasqua</a:t>
            </a:r>
            <a:r>
              <a:rPr lang="it-IT" sz="2400" dirty="0"/>
              <a:t> è un'occasione da non perdere: da Nord a Sud, paesi e città sono invasi da feste popolari, processioni, riti religiosi, rappresentazioni sacre, sagre e tradizioni folcloristiche che ricordano la Passione di Cristo</a:t>
            </a:r>
          </a:p>
        </p:txBody>
      </p:sp>
      <p:sp>
        <p:nvSpPr>
          <p:cNvPr id="4" name="Segnaposto contenuto 3"/>
          <p:cNvSpPr>
            <a:spLocks noGrp="1"/>
          </p:cNvSpPr>
          <p:nvPr>
            <p:ph sz="half" idx="2"/>
          </p:nvPr>
        </p:nvSpPr>
        <p:spPr/>
        <p:txBody>
          <a:bodyPr>
            <a:normAutofit lnSpcReduction="10000"/>
          </a:bodyPr>
          <a:lstStyle/>
          <a:p>
            <a:r>
              <a:rPr lang="it-IT" sz="2400" dirty="0" err="1"/>
              <a:t>Visiter</a:t>
            </a:r>
            <a:r>
              <a:rPr lang="it-IT" sz="2400" dirty="0"/>
              <a:t> l’</a:t>
            </a:r>
            <a:r>
              <a:rPr lang="it-IT" sz="2400" dirty="0" err="1"/>
              <a:t>Italie</a:t>
            </a:r>
            <a:r>
              <a:rPr lang="it-IT" sz="2400" dirty="0"/>
              <a:t> </a:t>
            </a:r>
            <a:r>
              <a:rPr lang="it-IT" sz="2400" dirty="0" err="1"/>
              <a:t>durant</a:t>
            </a:r>
            <a:r>
              <a:rPr lang="it-IT" sz="2400" dirty="0"/>
              <a:t> la </a:t>
            </a:r>
            <a:r>
              <a:rPr lang="it-IT" sz="2400" dirty="0" err="1"/>
              <a:t>période</a:t>
            </a:r>
            <a:r>
              <a:rPr lang="it-IT" sz="2400" dirty="0"/>
              <a:t> de </a:t>
            </a:r>
            <a:r>
              <a:rPr lang="it-IT" sz="2400" b="1" dirty="0" err="1"/>
              <a:t>Pâques</a:t>
            </a:r>
            <a:r>
              <a:rPr lang="it-IT" sz="2400" dirty="0"/>
              <a:t> est une </a:t>
            </a:r>
            <a:r>
              <a:rPr lang="it-IT" sz="2400" dirty="0" err="1"/>
              <a:t>occasion</a:t>
            </a:r>
            <a:r>
              <a:rPr lang="it-IT" sz="2400" dirty="0"/>
              <a:t> à ne </a:t>
            </a:r>
            <a:r>
              <a:rPr lang="it-IT" sz="2400" dirty="0" err="1"/>
              <a:t>pas</a:t>
            </a:r>
            <a:r>
              <a:rPr lang="it-IT" sz="2400" dirty="0"/>
              <a:t> </a:t>
            </a:r>
            <a:r>
              <a:rPr lang="it-IT" sz="2400" dirty="0" err="1"/>
              <a:t>manquer</a:t>
            </a:r>
            <a:r>
              <a:rPr lang="it-IT" sz="2400" dirty="0"/>
              <a:t>: </a:t>
            </a:r>
            <a:r>
              <a:rPr lang="it-IT" sz="2400" dirty="0" err="1"/>
              <a:t>du</a:t>
            </a:r>
            <a:r>
              <a:rPr lang="it-IT" sz="2400" dirty="0"/>
              <a:t> Nord </a:t>
            </a:r>
            <a:r>
              <a:rPr lang="it-IT" sz="2400" dirty="0" err="1"/>
              <a:t>au</a:t>
            </a:r>
            <a:r>
              <a:rPr lang="it-IT" sz="2400" dirty="0"/>
              <a:t> Sud </a:t>
            </a:r>
            <a:r>
              <a:rPr lang="it-IT" sz="2400" dirty="0" err="1"/>
              <a:t>du</a:t>
            </a:r>
            <a:r>
              <a:rPr lang="it-IT" sz="2400" dirty="0"/>
              <a:t> </a:t>
            </a:r>
            <a:r>
              <a:rPr lang="it-IT" sz="2400" dirty="0" err="1"/>
              <a:t>Pays</a:t>
            </a:r>
            <a:r>
              <a:rPr lang="it-IT" sz="2400" dirty="0"/>
              <a:t>, </a:t>
            </a:r>
            <a:r>
              <a:rPr lang="it-IT" sz="2400" dirty="0" err="1"/>
              <a:t>dans</a:t>
            </a:r>
            <a:r>
              <a:rPr lang="it-IT" sz="2400" dirty="0"/>
              <a:t> </a:t>
            </a:r>
            <a:r>
              <a:rPr lang="it-IT" sz="2400" dirty="0" err="1"/>
              <a:t>les</a:t>
            </a:r>
            <a:r>
              <a:rPr lang="it-IT" sz="2400" dirty="0"/>
              <a:t> </a:t>
            </a:r>
            <a:r>
              <a:rPr lang="it-IT" sz="2400" dirty="0" err="1"/>
              <a:t>villes</a:t>
            </a:r>
            <a:r>
              <a:rPr lang="it-IT" sz="2400" dirty="0"/>
              <a:t> et </a:t>
            </a:r>
            <a:r>
              <a:rPr lang="it-IT" sz="2400" dirty="0" err="1"/>
              <a:t>les</a:t>
            </a:r>
            <a:r>
              <a:rPr lang="it-IT" sz="2400" dirty="0"/>
              <a:t> </a:t>
            </a:r>
            <a:r>
              <a:rPr lang="it-IT" sz="2400" dirty="0" err="1"/>
              <a:t>villages</a:t>
            </a:r>
            <a:r>
              <a:rPr lang="it-IT" sz="2400" dirty="0"/>
              <a:t> </a:t>
            </a:r>
            <a:r>
              <a:rPr lang="it-IT" sz="2400" dirty="0" err="1"/>
              <a:t>ont</a:t>
            </a:r>
            <a:r>
              <a:rPr lang="it-IT" sz="2400" dirty="0"/>
              <a:t> </a:t>
            </a:r>
            <a:r>
              <a:rPr lang="it-IT" sz="2400" dirty="0" err="1"/>
              <a:t>lieu</a:t>
            </a:r>
            <a:r>
              <a:rPr lang="it-IT" sz="2400" dirty="0"/>
              <a:t> de </a:t>
            </a:r>
            <a:r>
              <a:rPr lang="it-IT" sz="2400" dirty="0" err="1"/>
              <a:t>nombreuses</a:t>
            </a:r>
            <a:r>
              <a:rPr lang="it-IT" sz="2400" dirty="0"/>
              <a:t> </a:t>
            </a:r>
            <a:r>
              <a:rPr lang="it-IT" sz="2400" dirty="0" err="1"/>
              <a:t>fêtes</a:t>
            </a:r>
            <a:r>
              <a:rPr lang="it-IT" sz="2400" dirty="0"/>
              <a:t> </a:t>
            </a:r>
            <a:r>
              <a:rPr lang="it-IT" sz="2400" dirty="0" err="1"/>
              <a:t>populaires</a:t>
            </a:r>
            <a:r>
              <a:rPr lang="it-IT" sz="2400" dirty="0"/>
              <a:t>, </a:t>
            </a:r>
            <a:r>
              <a:rPr lang="it-IT" sz="2400" dirty="0" err="1"/>
              <a:t>des</a:t>
            </a:r>
            <a:r>
              <a:rPr lang="it-IT" sz="2400" dirty="0"/>
              <a:t> </a:t>
            </a:r>
            <a:r>
              <a:rPr lang="it-IT" sz="2400" dirty="0" err="1"/>
              <a:t>processions</a:t>
            </a:r>
            <a:r>
              <a:rPr lang="it-IT" sz="2400" dirty="0"/>
              <a:t>, </a:t>
            </a:r>
            <a:r>
              <a:rPr lang="it-IT" sz="2400" dirty="0" err="1"/>
              <a:t>des</a:t>
            </a:r>
            <a:r>
              <a:rPr lang="it-IT" sz="2400" dirty="0"/>
              <a:t> </a:t>
            </a:r>
            <a:r>
              <a:rPr lang="it-IT" sz="2400" dirty="0" err="1"/>
              <a:t>rites</a:t>
            </a:r>
            <a:r>
              <a:rPr lang="it-IT" sz="2400" dirty="0"/>
              <a:t> </a:t>
            </a:r>
            <a:r>
              <a:rPr lang="it-IT" sz="2400" dirty="0" err="1"/>
              <a:t>religieux</a:t>
            </a:r>
            <a:r>
              <a:rPr lang="it-IT" sz="2400" dirty="0"/>
              <a:t>, </a:t>
            </a:r>
            <a:r>
              <a:rPr lang="it-IT" sz="2400" dirty="0" err="1"/>
              <a:t>des</a:t>
            </a:r>
            <a:r>
              <a:rPr lang="it-IT" sz="2400" dirty="0"/>
              <a:t> </a:t>
            </a:r>
            <a:r>
              <a:rPr lang="it-IT" sz="2400" dirty="0" err="1"/>
              <a:t>représentations</a:t>
            </a:r>
            <a:r>
              <a:rPr lang="it-IT" sz="2400" dirty="0"/>
              <a:t> </a:t>
            </a:r>
            <a:r>
              <a:rPr lang="it-IT" sz="2400" dirty="0" err="1"/>
              <a:t>sacrées</a:t>
            </a:r>
            <a:r>
              <a:rPr lang="it-IT" sz="2400" dirty="0"/>
              <a:t>, </a:t>
            </a:r>
            <a:r>
              <a:rPr lang="it-IT" sz="2400" dirty="0" err="1"/>
              <a:t>des</a:t>
            </a:r>
            <a:r>
              <a:rPr lang="it-IT" sz="2400" dirty="0"/>
              <a:t> </a:t>
            </a:r>
            <a:r>
              <a:rPr lang="it-IT" sz="2400" dirty="0" err="1"/>
              <a:t>fêtes</a:t>
            </a:r>
            <a:r>
              <a:rPr lang="it-IT" sz="2400" dirty="0"/>
              <a:t> </a:t>
            </a:r>
            <a:r>
              <a:rPr lang="it-IT" sz="2400" dirty="0" err="1"/>
              <a:t>traditionnelles</a:t>
            </a:r>
            <a:r>
              <a:rPr lang="it-IT" sz="2400" dirty="0"/>
              <a:t> et </a:t>
            </a:r>
            <a:r>
              <a:rPr lang="it-IT" sz="2400" dirty="0" err="1"/>
              <a:t>folkloriques</a:t>
            </a:r>
            <a:r>
              <a:rPr lang="it-IT" sz="2400" dirty="0"/>
              <a:t> s’</a:t>
            </a:r>
            <a:r>
              <a:rPr lang="it-IT" sz="2400" dirty="0" err="1"/>
              <a:t>inspirant</a:t>
            </a:r>
            <a:r>
              <a:rPr lang="it-IT" sz="2400" dirty="0"/>
              <a:t> à la </a:t>
            </a:r>
            <a:r>
              <a:rPr lang="it-IT" sz="2400" dirty="0" err="1"/>
              <a:t>Passion</a:t>
            </a:r>
            <a:r>
              <a:rPr lang="it-IT" sz="2400" dirty="0"/>
              <a:t> </a:t>
            </a:r>
            <a:r>
              <a:rPr lang="it-IT" sz="2400" dirty="0" err="1"/>
              <a:t>du</a:t>
            </a:r>
            <a:r>
              <a:rPr lang="it-IT" sz="2400" dirty="0"/>
              <a:t> Christ.</a:t>
            </a:r>
          </a:p>
          <a:p>
            <a:endParaRPr lang="it-IT" sz="2400" dirty="0"/>
          </a:p>
        </p:txBody>
      </p:sp>
    </p:spTree>
    <p:extLst>
      <p:ext uri="{BB962C8B-B14F-4D97-AF65-F5344CB8AC3E}">
        <p14:creationId xmlns:p14="http://schemas.microsoft.com/office/powerpoint/2010/main" val="285881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A </a:t>
            </a:r>
            <a:r>
              <a:rPr lang="it-IT" sz="2800" dirty="0" err="1" smtClean="0"/>
              <a:t>traduire</a:t>
            </a:r>
            <a:r>
              <a:rPr lang="it-IT" sz="2800" dirty="0" smtClean="0"/>
              <a:t> pour le 9 </a:t>
            </a:r>
            <a:r>
              <a:rPr lang="it-IT" sz="2800" dirty="0" err="1" smtClean="0"/>
              <a:t>mars</a:t>
            </a:r>
            <a:endParaRPr lang="it-IT" sz="2800" dirty="0"/>
          </a:p>
        </p:txBody>
      </p:sp>
      <p:sp>
        <p:nvSpPr>
          <p:cNvPr id="3" name="Segnaposto contenuto 2"/>
          <p:cNvSpPr>
            <a:spLocks noGrp="1"/>
          </p:cNvSpPr>
          <p:nvPr>
            <p:ph sz="half" idx="1"/>
          </p:nvPr>
        </p:nvSpPr>
        <p:spPr/>
        <p:txBody>
          <a:bodyPr>
            <a:normAutofit fontScale="70000" lnSpcReduction="20000"/>
          </a:bodyPr>
          <a:lstStyle/>
          <a:p>
            <a:pPr algn="just"/>
            <a:r>
              <a:rPr lang="it-IT" sz="2400" dirty="0"/>
              <a:t>Nel corso della </a:t>
            </a:r>
            <a:r>
              <a:rPr lang="it-IT" sz="2400" b="1" dirty="0"/>
              <a:t>Settimana Santa</a:t>
            </a:r>
            <a:r>
              <a:rPr lang="it-IT" sz="2400" dirty="0"/>
              <a:t> vengono rappresentati, di volta in volta: l’Ultima Cena, la Lavanda dei Piedi, il Trasferimento simbolico all’Orto del Getsemani, il tradimento di Giuda con la cattura di Gesù, e il trasferimento al Sinedrio, il processo, il Calvario, l’agonia, la morte di Gesù, la Deposizione, la Sepoltura e la Resurrezione</a:t>
            </a:r>
            <a:r>
              <a:rPr lang="it-IT" sz="2400" dirty="0" smtClean="0"/>
              <a:t>.</a:t>
            </a:r>
          </a:p>
          <a:p>
            <a:pPr algn="just"/>
            <a:r>
              <a:rPr lang="it-IT" sz="2400" dirty="0"/>
              <a:t>Il </a:t>
            </a:r>
            <a:r>
              <a:rPr lang="it-IT" sz="2400" b="1" dirty="0"/>
              <a:t>Giovedì Santo</a:t>
            </a:r>
            <a:r>
              <a:rPr lang="it-IT" sz="2400" dirty="0"/>
              <a:t> è la serata dedicata alla "celebrazione eucaristica" con la visita ai </a:t>
            </a:r>
            <a:r>
              <a:rPr lang="it-IT" sz="2400" b="1" dirty="0"/>
              <a:t>Sepolcri</a:t>
            </a:r>
            <a:r>
              <a:rPr lang="it-IT" sz="2400" dirty="0"/>
              <a:t> (il Sepolcro racchiude il Corpo di Cristo) che vengono realizzati in ogni parrocchia. Il momento ricorda la ricorrenza dell’Ultima Cena.</a:t>
            </a:r>
            <a:r>
              <a:rPr lang="it-IT" sz="2400" dirty="0"/>
              <a:t/>
            </a:r>
            <a:br>
              <a:rPr lang="it-IT" sz="2400" dirty="0"/>
            </a:br>
            <a:endParaRPr lang="it-IT" sz="2400" dirty="0"/>
          </a:p>
        </p:txBody>
      </p:sp>
      <p:sp>
        <p:nvSpPr>
          <p:cNvPr id="4" name="Segnaposto contenuto 3"/>
          <p:cNvSpPr>
            <a:spLocks noGrp="1"/>
          </p:cNvSpPr>
          <p:nvPr>
            <p:ph sz="half" idx="2"/>
          </p:nvPr>
        </p:nvSpPr>
        <p:spPr/>
        <p:txBody>
          <a:bodyPr>
            <a:normAutofit fontScale="70000" lnSpcReduction="20000"/>
          </a:bodyPr>
          <a:lstStyle/>
          <a:p>
            <a:r>
              <a:rPr lang="it-IT" dirty="0" smtClean="0"/>
              <a:t>Irene</a:t>
            </a:r>
            <a:endParaRPr lang="it-IT" dirty="0"/>
          </a:p>
        </p:txBody>
      </p:sp>
    </p:spTree>
    <p:extLst>
      <p:ext uri="{BB962C8B-B14F-4D97-AF65-F5344CB8AC3E}">
        <p14:creationId xmlns:p14="http://schemas.microsoft.com/office/powerpoint/2010/main" val="4244067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Autofit/>
          </a:bodyPr>
          <a:lstStyle/>
          <a:p>
            <a:pPr algn="just"/>
            <a:r>
              <a:rPr lang="it-IT" sz="1800" dirty="0"/>
              <a:t>Il </a:t>
            </a:r>
            <a:r>
              <a:rPr lang="it-IT" sz="1800" b="1" dirty="0"/>
              <a:t>Venerdì Santo</a:t>
            </a:r>
            <a:r>
              <a:rPr lang="it-IT" sz="1800" dirty="0"/>
              <a:t> è il giorno di lutto assoluto, le strade di paesi e città si illuminano di fiaccole e vengono attraversate da svariate processioni e vie crucis. </a:t>
            </a:r>
            <a:br>
              <a:rPr lang="it-IT" sz="1800" dirty="0"/>
            </a:br>
            <a:r>
              <a:rPr lang="it-IT" sz="1800" dirty="0"/>
              <a:t>La </a:t>
            </a:r>
            <a:r>
              <a:rPr lang="it-IT" sz="1800" b="1" dirty="0"/>
              <a:t>Via Crucis</a:t>
            </a:r>
            <a:r>
              <a:rPr lang="it-IT" sz="1800" dirty="0"/>
              <a:t> (dal </a:t>
            </a:r>
            <a:r>
              <a:rPr lang="it-IT" sz="1800" dirty="0" err="1"/>
              <a:t>latino,Via</a:t>
            </a:r>
            <a:r>
              <a:rPr lang="it-IT" sz="1800" dirty="0"/>
              <a:t> della Croce - anche detta Via Dolorosa) è un rito della Chiesa cattolica con cui si ricostruisce e commemora il percorso doloroso di Cristo che si avvia alla crocifissione sul </a:t>
            </a:r>
            <a:r>
              <a:rPr lang="it-IT" sz="1800" dirty="0" err="1"/>
              <a:t>Golgota</a:t>
            </a:r>
            <a:r>
              <a:rPr lang="it-IT" sz="1800" dirty="0"/>
              <a:t>. </a:t>
            </a:r>
            <a:endParaRPr lang="it-IT" sz="1800" dirty="0" smtClean="0"/>
          </a:p>
          <a:p>
            <a:pPr algn="just"/>
            <a:r>
              <a:rPr lang="it-IT" sz="1800" dirty="0"/>
              <a:t>L'itinerario spirituale della Via Crucis è stato in tempi recenti completato con l'introduzione della Via </a:t>
            </a:r>
            <a:r>
              <a:rPr lang="it-IT" sz="1800" dirty="0" err="1"/>
              <a:t>Lucis</a:t>
            </a:r>
            <a:r>
              <a:rPr lang="it-IT" sz="1800" dirty="0"/>
              <a:t>, che celebra i misteri gloriosi, ovvero i fatti della vita di Cristo tra la sua Resurrezione e la Pentecoste</a:t>
            </a:r>
            <a:r>
              <a:rPr lang="it-IT" sz="1800" dirty="0" smtClean="0"/>
              <a:t>.</a:t>
            </a:r>
            <a:r>
              <a:rPr lang="it-IT" sz="1800" dirty="0"/>
              <a:t/>
            </a:r>
            <a:br>
              <a:rPr lang="it-IT" sz="1800" dirty="0"/>
            </a:br>
            <a:endParaRPr lang="it-IT" sz="1800" dirty="0"/>
          </a:p>
        </p:txBody>
      </p:sp>
      <p:sp>
        <p:nvSpPr>
          <p:cNvPr id="4" name="Segnaposto contenuto 3"/>
          <p:cNvSpPr>
            <a:spLocks noGrp="1"/>
          </p:cNvSpPr>
          <p:nvPr>
            <p:ph sz="half" idx="2"/>
          </p:nvPr>
        </p:nvSpPr>
        <p:spPr/>
        <p:txBody>
          <a:bodyPr>
            <a:normAutofit fontScale="70000" lnSpcReduction="20000"/>
          </a:bodyPr>
          <a:lstStyle/>
          <a:p>
            <a:r>
              <a:rPr lang="it-IT" dirty="0" smtClean="0"/>
              <a:t>Giulia</a:t>
            </a:r>
            <a:endParaRPr lang="it-IT" dirty="0"/>
          </a:p>
        </p:txBody>
      </p:sp>
    </p:spTree>
    <p:extLst>
      <p:ext uri="{BB962C8B-B14F-4D97-AF65-F5344CB8AC3E}">
        <p14:creationId xmlns:p14="http://schemas.microsoft.com/office/powerpoint/2010/main" val="564449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77500" lnSpcReduction="20000"/>
          </a:bodyPr>
          <a:lstStyle/>
          <a:p>
            <a:pPr algn="just"/>
            <a:r>
              <a:rPr lang="it-IT" sz="2400" dirty="0" smtClean="0"/>
              <a:t>Il </a:t>
            </a:r>
            <a:r>
              <a:rPr lang="it-IT" sz="2400" b="1" dirty="0" smtClean="0"/>
              <a:t>Sabato Santo</a:t>
            </a:r>
            <a:r>
              <a:rPr lang="it-IT" sz="2400" dirty="0" smtClean="0"/>
              <a:t> a mezzanotte le campane annunciano al popolo la Resurrezione: momento di grande gioia che ha il suo culmine nella Domenica. Dopo il lungo periodo di Quaresima si consuma l’agnello pasquale e si distribuiscono uova e dolci a forma di colomba. L’</a:t>
            </a:r>
            <a:r>
              <a:rPr lang="it-IT" sz="2400" b="1" dirty="0" smtClean="0"/>
              <a:t>uovo</a:t>
            </a:r>
            <a:r>
              <a:rPr lang="it-IT" sz="2400" dirty="0"/>
              <a:t>, simbolo della vita che si rinnova e auspicio di fecondità, è collegato al significato della Pasqua come la festa della primavera e del rifiorire della natura. Tante quindi le manifestazioni in tutta Italia dal Nord al Sud, senza dimenticare le celebrazioni nella città di Roma.  </a:t>
            </a:r>
            <a:endParaRPr lang="it-IT" sz="2400" dirty="0" smtClean="0"/>
          </a:p>
          <a:p>
            <a:pPr marL="0" indent="0">
              <a:buNone/>
            </a:pPr>
            <a:r>
              <a:rPr lang="it-IT" sz="2400" dirty="0"/>
              <a:t/>
            </a:r>
            <a:br>
              <a:rPr lang="it-IT" sz="2400" dirty="0"/>
            </a:br>
            <a:endParaRPr lang="it-IT" sz="2400" dirty="0"/>
          </a:p>
        </p:txBody>
      </p:sp>
      <p:sp>
        <p:nvSpPr>
          <p:cNvPr id="4" name="Segnaposto contenuto 3"/>
          <p:cNvSpPr>
            <a:spLocks noGrp="1"/>
          </p:cNvSpPr>
          <p:nvPr>
            <p:ph sz="half" idx="2"/>
          </p:nvPr>
        </p:nvSpPr>
        <p:spPr/>
        <p:txBody>
          <a:bodyPr>
            <a:normAutofit fontScale="77500" lnSpcReduction="20000"/>
          </a:bodyPr>
          <a:lstStyle/>
          <a:p>
            <a:r>
              <a:rPr lang="it-IT" dirty="0"/>
              <a:t>Sara</a:t>
            </a:r>
          </a:p>
          <a:p>
            <a:endParaRPr lang="it-IT" dirty="0"/>
          </a:p>
        </p:txBody>
      </p:sp>
    </p:spTree>
    <p:extLst>
      <p:ext uri="{BB962C8B-B14F-4D97-AF65-F5344CB8AC3E}">
        <p14:creationId xmlns:p14="http://schemas.microsoft.com/office/powerpoint/2010/main" val="1246721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100" dirty="0"/>
              <a:t>Traduction à faire pour le 2 mars</a:t>
            </a:r>
            <a:br>
              <a:rPr lang="it-IT" sz="2100" dirty="0"/>
            </a:br>
            <a:r>
              <a:rPr lang="it-IT" sz="2100" dirty="0"/>
              <a:t>Margherita</a:t>
            </a:r>
          </a:p>
        </p:txBody>
      </p:sp>
      <p:sp>
        <p:nvSpPr>
          <p:cNvPr id="3" name="Segnaposto contenuto 2"/>
          <p:cNvSpPr>
            <a:spLocks noGrp="1"/>
          </p:cNvSpPr>
          <p:nvPr>
            <p:ph sz="half" idx="1"/>
          </p:nvPr>
        </p:nvSpPr>
        <p:spPr/>
        <p:txBody>
          <a:bodyPr>
            <a:normAutofit/>
          </a:bodyPr>
          <a:lstStyle/>
          <a:p>
            <a:r>
              <a:rPr lang="it-IT" sz="1800" dirty="0"/>
              <a:t>Tuttavia l'etimologia del termine "carnevale" deriva, con ogni probabilità, dal latino </a:t>
            </a:r>
            <a:r>
              <a:rPr lang="it-IT" sz="1800" i="1" dirty="0" err="1"/>
              <a:t>carnem</a:t>
            </a:r>
            <a:r>
              <a:rPr lang="it-IT" sz="1800" i="1" dirty="0"/>
              <a:t> levare</a:t>
            </a:r>
            <a:r>
              <a:rPr lang="it-IT" sz="1800" dirty="0"/>
              <a:t>, un'espressione popolare per indicare il banchetto che si teneva l'ultimo giorno subito prima del periodo di astinenza e digiuno della Quaresima.</a:t>
            </a:r>
            <a:endParaRPr lang="fr-FR" sz="1800" dirty="0"/>
          </a:p>
          <a:p>
            <a:endParaRPr lang="it-IT" sz="1800" dirty="0"/>
          </a:p>
        </p:txBody>
      </p:sp>
      <p:sp>
        <p:nvSpPr>
          <p:cNvPr id="4" name="Segnaposto contenuto 3"/>
          <p:cNvSpPr>
            <a:spLocks noGrp="1"/>
          </p:cNvSpPr>
          <p:nvPr>
            <p:ph sz="half" idx="2"/>
          </p:nvPr>
        </p:nvSpPr>
        <p:spPr/>
        <p:txBody>
          <a:bodyPr/>
          <a:lstStyle/>
          <a:p>
            <a:r>
              <a:rPr lang="it-IT" dirty="0" err="1" smtClean="0"/>
              <a:t>Toutefois</a:t>
            </a:r>
            <a:r>
              <a:rPr lang="it-IT" dirty="0" smtClean="0"/>
              <a:t>, l’ étymologie du terme « carnaval» dérive, selon toute probabilité, du latin </a:t>
            </a:r>
            <a:r>
              <a:rPr lang="it-IT" i="1" dirty="0" smtClean="0"/>
              <a:t>carnem levare, </a:t>
            </a:r>
            <a:r>
              <a:rPr lang="it-IT" dirty="0" smtClean="0"/>
              <a:t>une expression populaire qui indiquait le banquet organisé la veille de la période d’ abstinence et de jeûne du Carême. </a:t>
            </a:r>
            <a:endParaRPr lang="it-IT" i="1" dirty="0"/>
          </a:p>
        </p:txBody>
      </p:sp>
    </p:spTree>
    <p:extLst>
      <p:ext uri="{BB962C8B-B14F-4D97-AF65-F5344CB8AC3E}">
        <p14:creationId xmlns:p14="http://schemas.microsoft.com/office/powerpoint/2010/main" val="398393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Traduction officielle</a:t>
            </a:r>
            <a:endParaRPr lang="it-IT" sz="2800" dirty="0"/>
          </a:p>
        </p:txBody>
      </p:sp>
      <p:sp>
        <p:nvSpPr>
          <p:cNvPr id="3" name="Segnaposto contenuto 2"/>
          <p:cNvSpPr>
            <a:spLocks noGrp="1"/>
          </p:cNvSpPr>
          <p:nvPr>
            <p:ph sz="half" idx="1"/>
          </p:nvPr>
        </p:nvSpPr>
        <p:spPr/>
        <p:txBody>
          <a:bodyPr>
            <a:normAutofit/>
          </a:bodyPr>
          <a:lstStyle/>
          <a:p>
            <a:r>
              <a:rPr lang="it-IT" sz="2400" dirty="0"/>
              <a:t>Tuttavia l'etimologia del termine "carnevale" deriva, con ogni probabilità, dal latino </a:t>
            </a:r>
            <a:r>
              <a:rPr lang="it-IT" sz="2400" i="1" dirty="0" err="1"/>
              <a:t>carnem</a:t>
            </a:r>
            <a:r>
              <a:rPr lang="it-IT" sz="2400" i="1" dirty="0"/>
              <a:t> levare</a:t>
            </a:r>
            <a:r>
              <a:rPr lang="it-IT" sz="2400" dirty="0"/>
              <a:t>, un'espressione popolare per indicare il banchetto che si teneva l'ultimo giorno subito prima del periodo di astinenza e digiuno della Quaresima.</a:t>
            </a:r>
            <a:endParaRPr lang="fr-FR" sz="2400" dirty="0"/>
          </a:p>
          <a:p>
            <a:endParaRPr lang="it-IT" sz="2400" dirty="0"/>
          </a:p>
        </p:txBody>
      </p:sp>
      <p:sp>
        <p:nvSpPr>
          <p:cNvPr id="4" name="Segnaposto contenuto 3"/>
          <p:cNvSpPr>
            <a:spLocks noGrp="1"/>
          </p:cNvSpPr>
          <p:nvPr>
            <p:ph sz="half" idx="2"/>
          </p:nvPr>
        </p:nvSpPr>
        <p:spPr/>
        <p:txBody>
          <a:bodyPr>
            <a:normAutofit/>
          </a:bodyPr>
          <a:lstStyle/>
          <a:p>
            <a:pPr algn="just"/>
            <a:r>
              <a:rPr lang="it-IT" sz="2400" dirty="0" err="1"/>
              <a:t>Toutefois</a:t>
            </a:r>
            <a:r>
              <a:rPr lang="it-IT" sz="2400" dirty="0"/>
              <a:t> l'</a:t>
            </a:r>
            <a:r>
              <a:rPr lang="it-IT" sz="2400" dirty="0" err="1"/>
              <a:t>étymologie</a:t>
            </a:r>
            <a:r>
              <a:rPr lang="it-IT" sz="2400" dirty="0"/>
              <a:t> </a:t>
            </a:r>
            <a:r>
              <a:rPr lang="it-IT" sz="2400" dirty="0" err="1"/>
              <a:t>du</a:t>
            </a:r>
            <a:r>
              <a:rPr lang="it-IT" sz="2400" dirty="0"/>
              <a:t> </a:t>
            </a:r>
            <a:r>
              <a:rPr lang="it-IT" sz="2400" dirty="0" err="1"/>
              <a:t>mot</a:t>
            </a:r>
            <a:r>
              <a:rPr lang="it-IT" sz="2400" dirty="0"/>
              <a:t> "</a:t>
            </a:r>
            <a:r>
              <a:rPr lang="it-IT" sz="2400" dirty="0" err="1"/>
              <a:t>carnaval</a:t>
            </a:r>
            <a:r>
              <a:rPr lang="it-IT" sz="2400" dirty="0"/>
              <a:t>" </a:t>
            </a:r>
            <a:r>
              <a:rPr lang="it-IT" sz="2400" dirty="0" err="1"/>
              <a:t>dérive</a:t>
            </a:r>
            <a:r>
              <a:rPr lang="it-IT" sz="2400" dirty="0"/>
              <a:t>, </a:t>
            </a:r>
            <a:r>
              <a:rPr lang="it-IT" sz="2400" dirty="0" err="1"/>
              <a:t>selon</a:t>
            </a:r>
            <a:r>
              <a:rPr lang="it-IT" sz="2400" dirty="0"/>
              <a:t> </a:t>
            </a:r>
            <a:r>
              <a:rPr lang="it-IT" sz="2400" dirty="0" err="1"/>
              <a:t>toute</a:t>
            </a:r>
            <a:r>
              <a:rPr lang="it-IT" sz="2400" dirty="0"/>
              <a:t> </a:t>
            </a:r>
            <a:r>
              <a:rPr lang="it-IT" sz="2400" dirty="0" err="1"/>
              <a:t>probabilité</a:t>
            </a:r>
            <a:r>
              <a:rPr lang="it-IT" sz="2400" dirty="0"/>
              <a:t>, </a:t>
            </a:r>
            <a:r>
              <a:rPr lang="it-IT" sz="2400" dirty="0" err="1"/>
              <a:t>du</a:t>
            </a:r>
            <a:r>
              <a:rPr lang="it-IT" sz="2400" dirty="0"/>
              <a:t> latin </a:t>
            </a:r>
            <a:r>
              <a:rPr lang="it-IT" sz="2400" i="1" dirty="0" err="1"/>
              <a:t>carnem</a:t>
            </a:r>
            <a:r>
              <a:rPr lang="it-IT" sz="2400" i="1" dirty="0"/>
              <a:t> levare</a:t>
            </a:r>
            <a:r>
              <a:rPr lang="it-IT" sz="2400" dirty="0"/>
              <a:t>, une </a:t>
            </a:r>
            <a:r>
              <a:rPr lang="it-IT" sz="2400" dirty="0" err="1"/>
              <a:t>ancienne</a:t>
            </a:r>
            <a:r>
              <a:rPr lang="it-IT" sz="2400" dirty="0"/>
              <a:t> </a:t>
            </a:r>
            <a:r>
              <a:rPr lang="it-IT" sz="2400" dirty="0" err="1"/>
              <a:t>expression</a:t>
            </a:r>
            <a:r>
              <a:rPr lang="it-IT" sz="2400" dirty="0"/>
              <a:t> qui </a:t>
            </a:r>
            <a:r>
              <a:rPr lang="it-IT" sz="2400" dirty="0" err="1"/>
              <a:t>indiquait</a:t>
            </a:r>
            <a:r>
              <a:rPr lang="it-IT" sz="2400" dirty="0"/>
              <a:t> le </a:t>
            </a:r>
            <a:r>
              <a:rPr lang="it-IT" sz="2400" dirty="0" err="1"/>
              <a:t>banquet</a:t>
            </a:r>
            <a:r>
              <a:rPr lang="it-IT" sz="2400" dirty="0"/>
              <a:t> qui </a:t>
            </a:r>
            <a:r>
              <a:rPr lang="it-IT" sz="2400" dirty="0" err="1"/>
              <a:t>avait</a:t>
            </a:r>
            <a:r>
              <a:rPr lang="it-IT" sz="2400" dirty="0"/>
              <a:t> </a:t>
            </a:r>
            <a:r>
              <a:rPr lang="it-IT" sz="2400" dirty="0" err="1"/>
              <a:t>lieu</a:t>
            </a:r>
            <a:r>
              <a:rPr lang="it-IT" sz="2400" dirty="0"/>
              <a:t> le dernier jour </a:t>
            </a:r>
            <a:r>
              <a:rPr lang="it-IT" sz="2400" dirty="0" err="1"/>
              <a:t>avant</a:t>
            </a:r>
            <a:r>
              <a:rPr lang="it-IT" sz="2400" dirty="0"/>
              <a:t> la </a:t>
            </a:r>
            <a:r>
              <a:rPr lang="it-IT" sz="2400" dirty="0" err="1"/>
              <a:t>période</a:t>
            </a:r>
            <a:r>
              <a:rPr lang="it-IT" sz="2400" dirty="0"/>
              <a:t> d'</a:t>
            </a:r>
            <a:r>
              <a:rPr lang="it-IT" sz="2400" dirty="0" err="1"/>
              <a:t>abstinence</a:t>
            </a:r>
            <a:r>
              <a:rPr lang="it-IT" sz="2400" dirty="0"/>
              <a:t> et de </a:t>
            </a:r>
            <a:r>
              <a:rPr lang="it-IT" sz="2400" dirty="0" err="1"/>
              <a:t>jeûne</a:t>
            </a:r>
            <a:r>
              <a:rPr lang="it-IT" sz="2400" dirty="0"/>
              <a:t> de </a:t>
            </a:r>
            <a:r>
              <a:rPr lang="it-IT" sz="2400" dirty="0" err="1"/>
              <a:t>chair</a:t>
            </a:r>
            <a:r>
              <a:rPr lang="it-IT" sz="2400" dirty="0"/>
              <a:t> </a:t>
            </a:r>
            <a:r>
              <a:rPr lang="it-IT" sz="2400" dirty="0" err="1"/>
              <a:t>du</a:t>
            </a:r>
            <a:r>
              <a:rPr lang="it-IT" sz="2400" dirty="0"/>
              <a:t> </a:t>
            </a:r>
            <a:r>
              <a:rPr lang="it-IT" sz="2400" dirty="0" err="1"/>
              <a:t>Carême</a:t>
            </a:r>
            <a:r>
              <a:rPr lang="it-IT" sz="2400" dirty="0"/>
              <a:t>.</a:t>
            </a:r>
          </a:p>
        </p:txBody>
      </p:sp>
    </p:spTree>
    <p:extLst>
      <p:ext uri="{BB962C8B-B14F-4D97-AF65-F5344CB8AC3E}">
        <p14:creationId xmlns:p14="http://schemas.microsoft.com/office/powerpoint/2010/main" val="1538605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Ferrara</a:t>
            </a:r>
          </a:p>
        </p:txBody>
      </p:sp>
      <p:sp>
        <p:nvSpPr>
          <p:cNvPr id="3" name="Content Placeholder 2"/>
          <p:cNvSpPr>
            <a:spLocks noGrp="1"/>
          </p:cNvSpPr>
          <p:nvPr>
            <p:ph sz="half" idx="1"/>
          </p:nvPr>
        </p:nvSpPr>
        <p:spPr/>
        <p:txBody>
          <a:bodyPr>
            <a:normAutofit fontScale="62500" lnSpcReduction="20000"/>
          </a:bodyPr>
          <a:lstStyle/>
          <a:p>
            <a:endParaRPr lang="it-IT" sz="2400" dirty="0">
              <a:latin typeface="Times New Roman" panose="02020603050405020304" pitchFamily="18" charset="0"/>
              <a:cs typeface="Times New Roman" panose="02020603050405020304" pitchFamily="18" charset="0"/>
            </a:endParaRPr>
          </a:p>
          <a:p>
            <a:r>
              <a:rPr lang="it-IT" sz="2400" dirty="0">
                <a:latin typeface="Times New Roman" panose="02020603050405020304" pitchFamily="18" charset="0"/>
                <a:cs typeface="Times New Roman" panose="02020603050405020304" pitchFamily="18" charset="0"/>
              </a:rPr>
              <a:t>Carnevale rinascimentale a Ferrara</a:t>
            </a:r>
          </a:p>
          <a:p>
            <a:pPr algn="just"/>
            <a:r>
              <a:rPr lang="it-IT" sz="2400" dirty="0">
                <a:latin typeface="Times New Roman" panose="02020603050405020304" pitchFamily="18" charset="0"/>
                <a:cs typeface="Times New Roman" panose="02020603050405020304" pitchFamily="18" charset="0"/>
              </a:rPr>
              <a:t>Indossa una maschera e vieni a vivere l’atmosfera del Carnevale Estense a Ferrara, una delle capitali del Rinascimento italiano</a:t>
            </a:r>
          </a:p>
          <a:p>
            <a:pPr algn="just"/>
            <a:r>
              <a:rPr lang="it-IT" sz="2400" dirty="0"/>
              <a:t>Dal 23 al 26 febbraio 2017, la città UNESCO torna ai fasti e alle atmosfere di duchi e duchesse del ‘400 e ‘500, rendendo omaggio ad Eleonora d’Aragona.</a:t>
            </a:r>
            <a:br>
              <a:rPr lang="it-IT" sz="2400" dirty="0"/>
            </a:br>
            <a:r>
              <a:rPr lang="it-IT" sz="2400" dirty="0"/>
              <a:t>Il Castello Estense e i palazzi della città fanno da scenografia alla sfilata in costume.</a:t>
            </a:r>
            <a:endParaRPr lang="fr-FR" sz="2400" dirty="0"/>
          </a:p>
        </p:txBody>
      </p:sp>
      <p:sp>
        <p:nvSpPr>
          <p:cNvPr id="4" name="Content Placeholder 3"/>
          <p:cNvSpPr>
            <a:spLocks noGrp="1"/>
          </p:cNvSpPr>
          <p:nvPr>
            <p:ph sz="half" idx="2"/>
          </p:nvPr>
        </p:nvSpPr>
        <p:spPr/>
        <p:txBody>
          <a:bodyPr>
            <a:normAutofit fontScale="62500" lnSpcReduction="20000"/>
          </a:bodyPr>
          <a:lstStyle/>
          <a:p>
            <a:r>
              <a:rPr lang="fr-FR" dirty="0" smtClean="0"/>
              <a:t>Le Carnaval de la Renaissance à Ferrare</a:t>
            </a:r>
          </a:p>
          <a:p>
            <a:pPr algn="just"/>
            <a:r>
              <a:rPr lang="fr-FR" dirty="0" smtClean="0"/>
              <a:t>Déguisez-vous et plongez(-vous) dans l’atmosphère du Carnaval de la Maison d’Este à Ferrare, l’une des capitales de la Renaissance italienne.</a:t>
            </a:r>
          </a:p>
          <a:p>
            <a:pPr algn="just"/>
            <a:r>
              <a:rPr lang="fr-FR" dirty="0" smtClean="0"/>
              <a:t>À partir du 23 jusqu’au 26 février 2017, la ville, dont le centre historique figure au patrimoine mondial de l’UNESCO, revit le faste et l’atmosphère des ducs et des duchesses aux XVème et XVIème siècles, en rendant hommage à Eleonora d’</a:t>
            </a:r>
            <a:r>
              <a:rPr lang="fr-FR" dirty="0" err="1" smtClean="0"/>
              <a:t>Aragona</a:t>
            </a:r>
            <a:r>
              <a:rPr lang="fr-FR" dirty="0" smtClean="0"/>
              <a:t>. Le château d’Este et les palais de la ville servent de scénographie/décor pour le défilé des chars.</a:t>
            </a:r>
          </a:p>
          <a:p>
            <a:r>
              <a:rPr lang="fr-FR" dirty="0" smtClean="0"/>
              <a:t>Angelica </a:t>
            </a:r>
            <a:r>
              <a:rPr lang="fr-FR" dirty="0" err="1" smtClean="0"/>
              <a:t>Bonora</a:t>
            </a:r>
            <a:endParaRPr lang="fr-FR" dirty="0"/>
          </a:p>
        </p:txBody>
      </p:sp>
    </p:spTree>
    <p:extLst>
      <p:ext uri="{BB962C8B-B14F-4D97-AF65-F5344CB8AC3E}">
        <p14:creationId xmlns:p14="http://schemas.microsoft.com/office/powerpoint/2010/main" val="3204482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400" dirty="0"/>
              <a:t>Traduction officielle</a:t>
            </a:r>
          </a:p>
        </p:txBody>
      </p:sp>
      <p:sp>
        <p:nvSpPr>
          <p:cNvPr id="3" name="Content Placeholder 2"/>
          <p:cNvSpPr>
            <a:spLocks noGrp="1"/>
          </p:cNvSpPr>
          <p:nvPr>
            <p:ph sz="half" idx="1"/>
          </p:nvPr>
        </p:nvSpPr>
        <p:spPr/>
        <p:txBody>
          <a:bodyPr>
            <a:normAutofit fontScale="77500" lnSpcReduction="20000"/>
          </a:bodyPr>
          <a:lstStyle/>
          <a:p>
            <a:endParaRPr lang="it-IT" sz="2400" dirty="0" smtClean="0">
              <a:latin typeface="Times New Roman" panose="02020603050405020304" pitchFamily="18" charset="0"/>
              <a:cs typeface="Times New Roman" panose="02020603050405020304" pitchFamily="18" charset="0"/>
            </a:endParaRPr>
          </a:p>
          <a:p>
            <a:r>
              <a:rPr lang="it-IT" sz="2400" dirty="0">
                <a:latin typeface="Times New Roman" panose="02020603050405020304" pitchFamily="18" charset="0"/>
                <a:cs typeface="Times New Roman" panose="02020603050405020304" pitchFamily="18" charset="0"/>
              </a:rPr>
              <a:t> Carnevale rinascimentale a </a:t>
            </a:r>
            <a:r>
              <a:rPr lang="it-IT" sz="2400" dirty="0" smtClean="0">
                <a:latin typeface="Times New Roman" panose="02020603050405020304" pitchFamily="18" charset="0"/>
                <a:cs typeface="Times New Roman" panose="02020603050405020304" pitchFamily="18" charset="0"/>
              </a:rPr>
              <a:t>Ferrara</a:t>
            </a:r>
          </a:p>
          <a:p>
            <a:r>
              <a:rPr lang="it-IT" sz="2400" dirty="0" smtClean="0">
                <a:latin typeface="Times New Roman" panose="02020603050405020304" pitchFamily="18" charset="0"/>
                <a:cs typeface="Times New Roman" panose="02020603050405020304" pitchFamily="18" charset="0"/>
              </a:rPr>
              <a:t>Indossa </a:t>
            </a:r>
            <a:r>
              <a:rPr lang="it-IT" sz="2400" dirty="0">
                <a:latin typeface="Times New Roman" panose="02020603050405020304" pitchFamily="18" charset="0"/>
                <a:cs typeface="Times New Roman" panose="02020603050405020304" pitchFamily="18" charset="0"/>
              </a:rPr>
              <a:t>una maschera e vieni a vivere l’atmosfera del Carnevale Estense a Ferrara, una delle capitali del Rinascimento </a:t>
            </a:r>
            <a:r>
              <a:rPr lang="it-IT" sz="2400" dirty="0" smtClean="0">
                <a:latin typeface="Times New Roman" panose="02020603050405020304" pitchFamily="18" charset="0"/>
                <a:cs typeface="Times New Roman" panose="02020603050405020304" pitchFamily="18" charset="0"/>
              </a:rPr>
              <a:t>italiano</a:t>
            </a:r>
          </a:p>
          <a:p>
            <a:pPr algn="just"/>
            <a:r>
              <a:rPr lang="it-IT" sz="2400" dirty="0"/>
              <a:t>Dal 23 al 26 febbraio 2017, la città UNESCO torna ai fasti e alle atmosfere di duchi e duchesse del ‘400 e ‘500, rendendo omaggio ad Eleonora d’Aragona.</a:t>
            </a:r>
            <a:br>
              <a:rPr lang="it-IT" sz="2400" dirty="0"/>
            </a:br>
            <a:r>
              <a:rPr lang="it-IT" sz="2400" dirty="0"/>
              <a:t>Il Castello Estense e i palazzi della città fanno da scenografia alla sfilata in costume. </a:t>
            </a:r>
            <a:endParaRPr lang="fr-FR" sz="2400" dirty="0"/>
          </a:p>
        </p:txBody>
      </p:sp>
      <p:sp>
        <p:nvSpPr>
          <p:cNvPr id="4" name="Content Placeholder 3"/>
          <p:cNvSpPr>
            <a:spLocks noGrp="1"/>
          </p:cNvSpPr>
          <p:nvPr>
            <p:ph sz="half" idx="2"/>
          </p:nvPr>
        </p:nvSpPr>
        <p:spPr/>
        <p:txBody>
          <a:bodyPr>
            <a:normAutofit fontScale="77500" lnSpcReduction="20000"/>
          </a:bodyPr>
          <a:lstStyle/>
          <a:p>
            <a:pPr algn="just"/>
            <a:r>
              <a:rPr lang="fr-FR" sz="2400" dirty="0" smtClean="0"/>
              <a:t>Carnaval de la Renaissance a Ferrare</a:t>
            </a:r>
            <a:endParaRPr lang="fr-FR" sz="2400" dirty="0"/>
          </a:p>
          <a:p>
            <a:pPr algn="just"/>
            <a:r>
              <a:rPr lang="fr-FR" sz="2400" dirty="0"/>
              <a:t>Derrière un masque, revivre l’expérience de l’atmosphère du carnaval des Este à Ferrare, l’une des capitales de la Renaissance italienne</a:t>
            </a:r>
            <a:r>
              <a:rPr lang="fr-FR" sz="2400" dirty="0" smtClean="0"/>
              <a:t>.</a:t>
            </a:r>
          </a:p>
          <a:p>
            <a:pPr algn="just"/>
            <a:r>
              <a:rPr lang="fr-FR" sz="2400" dirty="0"/>
              <a:t>Du 23 au 26 Février 2017, la ville de Ferrare, classée au Patrimoine Mondial de UNESCO, retrouve son faste et l’atmosphère d’antan. Le carnaval évoque  l’époque des Ducs et Duchesses au 15</a:t>
            </a:r>
            <a:r>
              <a:rPr lang="fr-FR" sz="2400" baseline="30000" dirty="0"/>
              <a:t>ème</a:t>
            </a:r>
            <a:r>
              <a:rPr lang="fr-FR" sz="2400" dirty="0"/>
              <a:t> et 16</a:t>
            </a:r>
            <a:r>
              <a:rPr lang="fr-FR" sz="2400" baseline="30000" dirty="0"/>
              <a:t>ème</a:t>
            </a:r>
            <a:r>
              <a:rPr lang="fr-FR" sz="2400" dirty="0"/>
              <a:t> siècles et rend hommage à Eléonore d’Aragon. Le Château de la famille des Este et les palais de la ville servent de décor aux défilés en costume. </a:t>
            </a:r>
          </a:p>
        </p:txBody>
      </p:sp>
    </p:spTree>
    <p:extLst>
      <p:ext uri="{BB962C8B-B14F-4D97-AF65-F5344CB8AC3E}">
        <p14:creationId xmlns:p14="http://schemas.microsoft.com/office/powerpoint/2010/main" val="489658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endParaRPr lang="it-IT"/>
          </a:p>
        </p:txBody>
      </p:sp>
      <p:sp>
        <p:nvSpPr>
          <p:cNvPr id="5" name="Segnaposto contenuto 4"/>
          <p:cNvSpPr>
            <a:spLocks noGrp="1"/>
          </p:cNvSpPr>
          <p:nvPr>
            <p:ph sz="half" idx="1"/>
          </p:nvPr>
        </p:nvSpPr>
        <p:spPr/>
        <p:txBody>
          <a:bodyPr>
            <a:normAutofit fontScale="62500" lnSpcReduction="20000"/>
          </a:bodyPr>
          <a:lstStyle/>
          <a:p>
            <a:pPr algn="just"/>
            <a:r>
              <a:rPr lang="it-IT" dirty="0" smtClean="0"/>
              <a:t>Il corteo storico, in onore di Eleonora D’Aragona, partirà alle 16.00 di sabato 25 febbraio da Palazzo Schifanoia e attraversando il cuore storico della città raggiungerà Piazza Municipale, dove andrà in scena un grande spettacolo di teatro di strada. Molti saranno gli eventi rinascimentali nell’ultimo lungo weekend di febbraio, tra cene di corte, commedie teatrali, spettacoli a tema, balli in maschera e concerti, visite guidate nei musei ed attività per i più piccoli.</a:t>
            </a:r>
          </a:p>
          <a:p>
            <a:endParaRPr lang="it-IT" dirty="0"/>
          </a:p>
        </p:txBody>
      </p:sp>
      <p:sp>
        <p:nvSpPr>
          <p:cNvPr id="6" name="Segnaposto contenuto 5"/>
          <p:cNvSpPr>
            <a:spLocks noGrp="1"/>
          </p:cNvSpPr>
          <p:nvPr>
            <p:ph sz="half" idx="2"/>
          </p:nvPr>
        </p:nvSpPr>
        <p:spPr/>
        <p:txBody>
          <a:bodyPr>
            <a:normAutofit fontScale="62500" lnSpcReduction="20000"/>
          </a:bodyPr>
          <a:lstStyle/>
          <a:p>
            <a:pPr algn="just"/>
            <a:r>
              <a:rPr lang="fr-FR" dirty="0" smtClean="0"/>
              <a:t>Linda</a:t>
            </a:r>
          </a:p>
          <a:p>
            <a:pPr algn="just"/>
            <a:r>
              <a:rPr lang="fr-FR" dirty="0" smtClean="0"/>
              <a:t>Le cortège historique en l’honneur d’Éléonore D’Aragon partira du Palazzo Schifanoia samedi 25 février à 16 heures; en traversant le cœur historique de la ville, il atteindra Piazza Municipale, où on pourra assister à un grand spectacle de théâtre de rue. Cette dernière longue fin de semaine de février sera riche en évènements inspirés de la Renaissance : dîners de cour, comédies théâtrales, spectacles à thème, bals masqués et concerts, visites guidées dans les musées et activités pour les enfants/pour les plus petits. </a:t>
            </a:r>
          </a:p>
          <a:p>
            <a:endParaRPr lang="it-IT" dirty="0"/>
          </a:p>
        </p:txBody>
      </p:sp>
    </p:spTree>
    <p:extLst>
      <p:ext uri="{BB962C8B-B14F-4D97-AF65-F5344CB8AC3E}">
        <p14:creationId xmlns:p14="http://schemas.microsoft.com/office/powerpoint/2010/main" val="2960448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Traduction officielle</a:t>
            </a:r>
          </a:p>
        </p:txBody>
      </p:sp>
      <p:sp>
        <p:nvSpPr>
          <p:cNvPr id="3" name="Content Placeholder 2"/>
          <p:cNvSpPr>
            <a:spLocks noGrp="1"/>
          </p:cNvSpPr>
          <p:nvPr>
            <p:ph sz="half" idx="1"/>
          </p:nvPr>
        </p:nvSpPr>
        <p:spPr/>
        <p:txBody>
          <a:bodyPr>
            <a:normAutofit fontScale="62500" lnSpcReduction="20000"/>
          </a:bodyPr>
          <a:lstStyle/>
          <a:p>
            <a:pPr algn="just"/>
            <a:r>
              <a:rPr lang="it-IT" sz="2400" dirty="0"/>
              <a:t>Il corteo storico, in onore di Eleonora D’Aragona, partirà alle 16.00 di sabato 25 febbraio da Palazzo Schifanoia e attraversando il cuore storico della città raggiungerà Piazza Municipale, dove andrà in scena un grande spettacolo di teatro di strada. Molti saranno gli eventi rinascimentali nell’ultimo lungo weekend di febbraio, tra cene di corte, commedie teatrali, spettacoli a tema, balli in maschera e concerti, visite guidate nei musei ed attività per i più piccoli.</a:t>
            </a:r>
            <a:endParaRPr lang="it-IT" sz="2400" dirty="0">
              <a:latin typeface="Times New Roman" panose="02020603050405020304" pitchFamily="18" charset="0"/>
              <a:cs typeface="Times New Roman" panose="02020603050405020304" pitchFamily="18" charset="0"/>
            </a:endParaRPr>
          </a:p>
          <a:p>
            <a:endParaRPr lang="fr-FR" sz="2400" dirty="0"/>
          </a:p>
        </p:txBody>
      </p:sp>
      <p:sp>
        <p:nvSpPr>
          <p:cNvPr id="4" name="Content Placeholder 3"/>
          <p:cNvSpPr>
            <a:spLocks noGrp="1"/>
          </p:cNvSpPr>
          <p:nvPr>
            <p:ph sz="half" idx="2"/>
          </p:nvPr>
        </p:nvSpPr>
        <p:spPr/>
        <p:txBody>
          <a:bodyPr>
            <a:normAutofit fontScale="62500" lnSpcReduction="20000"/>
          </a:bodyPr>
          <a:lstStyle/>
          <a:p>
            <a:r>
              <a:rPr lang="fr-FR" dirty="0"/>
              <a:t>Le cortège historique en l'honneur d’ Eléonore d'Aragon, partira du </a:t>
            </a:r>
            <a:r>
              <a:rPr lang="fr-FR" dirty="0" err="1"/>
              <a:t>Palazzo</a:t>
            </a:r>
            <a:r>
              <a:rPr lang="fr-FR" dirty="0"/>
              <a:t> </a:t>
            </a:r>
            <a:r>
              <a:rPr lang="fr-FR" dirty="0" err="1"/>
              <a:t>Schifanoia</a:t>
            </a:r>
            <a:r>
              <a:rPr lang="fr-FR" dirty="0"/>
              <a:t> - samedi 25 février à 16h00 - et traversera le centre historique de la ville pour rejoindre la Piazza Municipale, où sera donné un grand spectacle de théâtre de rue. De nombreux événements Renaissance auront lieu au cours du dernier et long week-end de février, à l’instar de dîners de cour de représentations théâtrales, de spectacles thématiques, de bals masqués et de concerts. Des visites guidées dans les musées et des activités seront également proposées pour les plus petits. </a:t>
            </a:r>
            <a:r>
              <a:rPr lang="fr-FR" sz="4000" dirty="0"/>
              <a:t> </a:t>
            </a:r>
          </a:p>
          <a:p>
            <a:endParaRPr lang="fr-FR" dirty="0"/>
          </a:p>
        </p:txBody>
      </p:sp>
    </p:spTree>
    <p:extLst>
      <p:ext uri="{BB962C8B-B14F-4D97-AF65-F5344CB8AC3E}">
        <p14:creationId xmlns:p14="http://schemas.microsoft.com/office/powerpoint/2010/main" val="217339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faite</a:t>
            </a:r>
            <a:r>
              <a:rPr lang="it-IT" sz="2800" dirty="0" smtClean="0"/>
              <a:t> en </a:t>
            </a:r>
            <a:r>
              <a:rPr lang="it-IT" sz="2800" dirty="0" err="1" smtClean="0"/>
              <a:t>cours</a:t>
            </a:r>
            <a:endParaRPr lang="fr-FR" sz="2800" dirty="0"/>
          </a:p>
        </p:txBody>
      </p:sp>
      <p:sp>
        <p:nvSpPr>
          <p:cNvPr id="3" name="Content Placeholder 2"/>
          <p:cNvSpPr>
            <a:spLocks noGrp="1"/>
          </p:cNvSpPr>
          <p:nvPr>
            <p:ph sz="half" idx="1"/>
          </p:nvPr>
        </p:nvSpPr>
        <p:spPr/>
        <p:txBody>
          <a:bodyPr>
            <a:normAutofit fontScale="55000" lnSpcReduction="20000"/>
          </a:bodyPr>
          <a:lstStyle/>
          <a:p>
            <a:r>
              <a:rPr lang="fr-FR" sz="2400" b="1" dirty="0" err="1"/>
              <a:t>Carnevale</a:t>
            </a:r>
            <a:r>
              <a:rPr lang="fr-FR" sz="2400" b="1" dirty="0"/>
              <a:t> </a:t>
            </a:r>
            <a:r>
              <a:rPr lang="fr-FR" sz="2400" b="1" dirty="0" err="1" smtClean="0"/>
              <a:t>Saurano</a:t>
            </a:r>
            <a:endParaRPr lang="it-IT" sz="2400" b="1" dirty="0" smtClean="0"/>
          </a:p>
          <a:p>
            <a:r>
              <a:rPr lang="it-IT" sz="2400" b="1" dirty="0" smtClean="0"/>
              <a:t>Un </a:t>
            </a:r>
            <a:r>
              <a:rPr lang="it-IT" sz="2400" b="1" dirty="0"/>
              <a:t>solo giorno per festeggiare il </a:t>
            </a:r>
            <a:r>
              <a:rPr lang="it-IT" sz="2400" b="1" dirty="0" smtClean="0"/>
              <a:t>Carnevale</a:t>
            </a:r>
            <a:endParaRPr lang="it-IT" sz="2400" dirty="0" smtClean="0"/>
          </a:p>
          <a:p>
            <a:r>
              <a:rPr lang="it-IT" sz="2400" dirty="0" err="1" smtClean="0"/>
              <a:t>Rolar</a:t>
            </a:r>
            <a:r>
              <a:rPr lang="it-IT" sz="2400" dirty="0" smtClean="0"/>
              <a:t> </a:t>
            </a:r>
            <a:r>
              <a:rPr lang="it-IT" sz="2400" dirty="0"/>
              <a:t>e </a:t>
            </a:r>
            <a:r>
              <a:rPr lang="it-IT" sz="2400" dirty="0" err="1"/>
              <a:t>Kheirar</a:t>
            </a:r>
            <a:r>
              <a:rPr lang="it-IT" sz="2400" dirty="0"/>
              <a:t> sono i personaggi che bussando di casa in casa danno vita ad un corteo danzante di maschere. Sul calar della sera il corteo si inoltra nel bosco dando vita ad un suggestivo percorso notturno alla luce delle lanterne. Per riscaldarsi si beve vin </a:t>
            </a:r>
            <a:r>
              <a:rPr lang="it-IT" sz="2400" dirty="0" err="1"/>
              <a:t>brulè</a:t>
            </a:r>
            <a:r>
              <a:rPr lang="it-IT" sz="2400" dirty="0"/>
              <a:t> presso i caratteristici “</a:t>
            </a:r>
            <a:r>
              <a:rPr lang="it-IT" sz="2400" dirty="0" err="1"/>
              <a:t>stavoli</a:t>
            </a:r>
            <a:r>
              <a:rPr lang="it-IT" sz="2400" dirty="0"/>
              <a:t>” in pietra e legno in attesa del grande falò che chiude l’evento.</a:t>
            </a:r>
            <a:endParaRPr lang="fr-FR" sz="2400" dirty="0"/>
          </a:p>
        </p:txBody>
      </p:sp>
      <p:sp>
        <p:nvSpPr>
          <p:cNvPr id="4" name="Content Placeholder 3"/>
          <p:cNvSpPr>
            <a:spLocks noGrp="1"/>
          </p:cNvSpPr>
          <p:nvPr>
            <p:ph sz="half" idx="2"/>
          </p:nvPr>
        </p:nvSpPr>
        <p:spPr/>
        <p:txBody>
          <a:bodyPr>
            <a:normAutofit fontScale="55000" lnSpcReduction="20000"/>
          </a:bodyPr>
          <a:lstStyle/>
          <a:p>
            <a:r>
              <a:rPr lang="fr-FR" dirty="0" smtClean="0"/>
              <a:t>Carnaval de Sauris</a:t>
            </a:r>
          </a:p>
          <a:p>
            <a:r>
              <a:rPr lang="fr-FR" dirty="0" smtClean="0"/>
              <a:t>Une seule journée pour </a:t>
            </a:r>
            <a:r>
              <a:rPr lang="fr-FR" dirty="0" err="1" smtClean="0"/>
              <a:t>feter</a:t>
            </a:r>
            <a:r>
              <a:rPr lang="fr-FR" dirty="0" smtClean="0"/>
              <a:t> le Carnaval</a:t>
            </a:r>
          </a:p>
          <a:p>
            <a:r>
              <a:rPr lang="fr-FR" dirty="0" err="1" smtClean="0"/>
              <a:t>Rolar</a:t>
            </a:r>
            <a:r>
              <a:rPr lang="fr-FR" dirty="0" smtClean="0"/>
              <a:t> et </a:t>
            </a:r>
            <a:r>
              <a:rPr lang="fr-FR" dirty="0" err="1"/>
              <a:t>K</a:t>
            </a:r>
            <a:r>
              <a:rPr lang="fr-FR" dirty="0" err="1" smtClean="0"/>
              <a:t>heirar</a:t>
            </a:r>
            <a:r>
              <a:rPr lang="fr-FR" dirty="0" smtClean="0"/>
              <a:t> sont les personnages qui frappent aux portes des maisons en donnant vie à un cortège/défilé dansant de masques. Vers le coucher du soleil / Au crépuscule, le cortège rentre dans la foret en créant un parcours nocturne suggestif à la lumière des lanternes. Pour se/vous </a:t>
            </a:r>
            <a:r>
              <a:rPr lang="fr-FR" dirty="0" err="1" smtClean="0"/>
              <a:t>rechauffer</a:t>
            </a:r>
            <a:r>
              <a:rPr lang="fr-FR" dirty="0" smtClean="0"/>
              <a:t> on peut boire/vous pourrez boire du vin chaud auprès des « </a:t>
            </a:r>
            <a:r>
              <a:rPr lang="fr-FR" dirty="0" err="1" smtClean="0"/>
              <a:t>stavoli</a:t>
            </a:r>
            <a:r>
              <a:rPr lang="fr-FR" dirty="0" smtClean="0"/>
              <a:t> », étables typiques en pierre et en bois en attendant le grand feu de bois qui conclut l’évènement. </a:t>
            </a:r>
          </a:p>
          <a:p>
            <a:r>
              <a:rPr lang="fr-FR" dirty="0" smtClean="0"/>
              <a:t>En fin de soirée, le cortège pénètre la foret dans un parcours nocturne suggestif, illuminé de lanternes.</a:t>
            </a:r>
          </a:p>
          <a:p>
            <a:endParaRPr lang="fr-FR" dirty="0"/>
          </a:p>
          <a:p>
            <a:r>
              <a:rPr lang="fr-FR" dirty="0" smtClean="0"/>
              <a:t>Livia </a:t>
            </a:r>
            <a:r>
              <a:rPr lang="fr-FR" dirty="0" err="1" smtClean="0"/>
              <a:t>Lapini</a:t>
            </a:r>
            <a:endParaRPr lang="fr-FR" dirty="0"/>
          </a:p>
        </p:txBody>
      </p:sp>
    </p:spTree>
    <p:extLst>
      <p:ext uri="{BB962C8B-B14F-4D97-AF65-F5344CB8AC3E}">
        <p14:creationId xmlns:p14="http://schemas.microsoft.com/office/powerpoint/2010/main" val="705182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Traduction</a:t>
            </a:r>
            <a:r>
              <a:rPr lang="it-IT" sz="2800" dirty="0" smtClean="0"/>
              <a:t> </a:t>
            </a:r>
            <a:r>
              <a:rPr lang="it-IT" sz="2800" dirty="0" err="1" smtClean="0"/>
              <a:t>officielle</a:t>
            </a:r>
            <a:endParaRPr lang="fr-FR" sz="2800" dirty="0"/>
          </a:p>
        </p:txBody>
      </p:sp>
      <p:sp>
        <p:nvSpPr>
          <p:cNvPr id="3" name="Content Placeholder 2"/>
          <p:cNvSpPr>
            <a:spLocks noGrp="1"/>
          </p:cNvSpPr>
          <p:nvPr>
            <p:ph sz="half" idx="1"/>
          </p:nvPr>
        </p:nvSpPr>
        <p:spPr/>
        <p:txBody>
          <a:bodyPr>
            <a:normAutofit fontScale="77500" lnSpcReduction="20000"/>
          </a:bodyPr>
          <a:lstStyle/>
          <a:p>
            <a:r>
              <a:rPr lang="fr-FR" b="1" dirty="0" err="1"/>
              <a:t>Carnevale</a:t>
            </a:r>
            <a:r>
              <a:rPr lang="fr-FR" b="1" dirty="0"/>
              <a:t> </a:t>
            </a:r>
            <a:r>
              <a:rPr lang="fr-FR" b="1" dirty="0" err="1"/>
              <a:t>Saurano</a:t>
            </a:r>
            <a:endParaRPr lang="it-IT" b="1" dirty="0"/>
          </a:p>
          <a:p>
            <a:r>
              <a:rPr lang="it-IT" b="1" dirty="0"/>
              <a:t>Un solo giorno per festeggiare il Carnevale</a:t>
            </a:r>
            <a:endParaRPr lang="it-IT" dirty="0"/>
          </a:p>
          <a:p>
            <a:r>
              <a:rPr lang="it-IT" dirty="0" err="1"/>
              <a:t>Rolar</a:t>
            </a:r>
            <a:r>
              <a:rPr lang="it-IT" dirty="0"/>
              <a:t> e </a:t>
            </a:r>
            <a:r>
              <a:rPr lang="it-IT" dirty="0" err="1"/>
              <a:t>Kheirar</a:t>
            </a:r>
            <a:r>
              <a:rPr lang="it-IT" dirty="0"/>
              <a:t> sono i personaggi che bussando di casa in casa danno vita ad un corteo danzante di maschere. Sul calar della sera il corteo si inoltra nel bosco dando vita ad un suggestivo percorso notturno alla luce delle lanterne. Per riscaldarsi si beve vin </a:t>
            </a:r>
            <a:r>
              <a:rPr lang="it-IT" dirty="0" err="1"/>
              <a:t>brulè</a:t>
            </a:r>
            <a:r>
              <a:rPr lang="it-IT" dirty="0"/>
              <a:t> presso i caratteristici “</a:t>
            </a:r>
            <a:r>
              <a:rPr lang="it-IT" dirty="0" err="1"/>
              <a:t>stavoli</a:t>
            </a:r>
            <a:r>
              <a:rPr lang="it-IT" dirty="0"/>
              <a:t>” in pietra e legno in attesa del grande falò che chiude l’evento.</a:t>
            </a:r>
            <a:endParaRPr lang="fr-FR" dirty="0"/>
          </a:p>
          <a:p>
            <a:endParaRPr lang="fr-FR" dirty="0"/>
          </a:p>
        </p:txBody>
      </p:sp>
      <p:sp>
        <p:nvSpPr>
          <p:cNvPr id="4" name="Content Placeholder 3"/>
          <p:cNvSpPr>
            <a:spLocks noGrp="1"/>
          </p:cNvSpPr>
          <p:nvPr>
            <p:ph sz="half" idx="2"/>
          </p:nvPr>
        </p:nvSpPr>
        <p:spPr/>
        <p:txBody>
          <a:bodyPr>
            <a:normAutofit fontScale="77500" lnSpcReduction="20000"/>
          </a:bodyPr>
          <a:lstStyle/>
          <a:p>
            <a:pPr algn="just"/>
            <a:r>
              <a:rPr lang="fr-FR" sz="2000" b="1" dirty="0"/>
              <a:t>Carnaval de Sauris </a:t>
            </a:r>
            <a:endParaRPr lang="fr-FR" sz="2400" b="1" dirty="0" smtClean="0"/>
          </a:p>
          <a:p>
            <a:pPr algn="just"/>
            <a:r>
              <a:rPr lang="fr-FR" sz="2400" b="1" dirty="0" smtClean="0"/>
              <a:t>Une </a:t>
            </a:r>
            <a:r>
              <a:rPr lang="fr-FR" sz="2400" b="1" dirty="0"/>
              <a:t>seule journée pour célébrer le </a:t>
            </a:r>
            <a:r>
              <a:rPr lang="fr-FR" sz="2400" b="1" dirty="0" smtClean="0"/>
              <a:t>carnaval</a:t>
            </a:r>
            <a:endParaRPr lang="fr-FR" sz="2400" dirty="0" smtClean="0"/>
          </a:p>
          <a:p>
            <a:pPr algn="just"/>
            <a:r>
              <a:rPr lang="fr-FR" sz="2400" dirty="0" err="1" smtClean="0"/>
              <a:t>Rolar</a:t>
            </a:r>
            <a:r>
              <a:rPr lang="fr-FR" sz="2400" dirty="0" smtClean="0"/>
              <a:t> </a:t>
            </a:r>
            <a:r>
              <a:rPr lang="fr-FR" sz="2400" dirty="0"/>
              <a:t>et </a:t>
            </a:r>
            <a:r>
              <a:rPr lang="fr-FR" sz="2400" dirty="0" err="1"/>
              <a:t>Kheirar</a:t>
            </a:r>
            <a:r>
              <a:rPr lang="fr-FR" sz="2400" dirty="0"/>
              <a:t> sont deux personnages qui frappent </a:t>
            </a:r>
            <a:r>
              <a:rPr lang="fr-FR" sz="2400" b="1" dirty="0"/>
              <a:t>de porte en porte</a:t>
            </a:r>
            <a:r>
              <a:rPr lang="fr-FR" sz="2400" dirty="0"/>
              <a:t>, entrainant derrière eux  un cortège dansant, masqué et costumé. À la nuit tombante, la procession s’enfonce dans les bois,  serpentant </a:t>
            </a:r>
            <a:r>
              <a:rPr lang="fr-FR" sz="2400" b="1" dirty="0"/>
              <a:t>à la lueur </a:t>
            </a:r>
            <a:r>
              <a:rPr lang="fr-FR" sz="2400" dirty="0"/>
              <a:t>des lanternes. En attendant le grand feu de joie qui clôture l'événement, on se réchauffe en buvant du vin </a:t>
            </a:r>
            <a:r>
              <a:rPr lang="fr-FR" sz="2400" dirty="0" smtClean="0"/>
              <a:t>chaud dans </a:t>
            </a:r>
            <a:r>
              <a:rPr lang="fr-FR" sz="2400" dirty="0"/>
              <a:t>les pittoresques "</a:t>
            </a:r>
            <a:r>
              <a:rPr lang="fr-FR" sz="2400" dirty="0" err="1"/>
              <a:t>Stavoli</a:t>
            </a:r>
            <a:r>
              <a:rPr lang="fr-FR" sz="2400" dirty="0"/>
              <a:t>" de pierre et  de  bois.</a:t>
            </a:r>
          </a:p>
        </p:txBody>
      </p:sp>
    </p:spTree>
    <p:extLst>
      <p:ext uri="{BB962C8B-B14F-4D97-AF65-F5344CB8AC3E}">
        <p14:creationId xmlns:p14="http://schemas.microsoft.com/office/powerpoint/2010/main" val="234984626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941</TotalTime>
  <Words>1163</Words>
  <Application>Microsoft Office PowerPoint</Application>
  <PresentationFormat>On-screen Show (4:3)</PresentationFormat>
  <Paragraphs>68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Tema di Office</vt:lpstr>
      <vt:lpstr> Traduction touristique Thème </vt:lpstr>
      <vt:lpstr>Traduction à faire pour le 2 mars Margherita</vt:lpstr>
      <vt:lpstr>Traduction officielle</vt:lpstr>
      <vt:lpstr>Ferrara</vt:lpstr>
      <vt:lpstr>Traduction officielle</vt:lpstr>
      <vt:lpstr>PowerPoint Presentation</vt:lpstr>
      <vt:lpstr>Traduction officielle</vt:lpstr>
      <vt:lpstr>Traduction faite en cours</vt:lpstr>
      <vt:lpstr>Traduction officielle</vt:lpstr>
      <vt:lpstr>I luoghi della Pasqua Les lieux de Pâques</vt:lpstr>
      <vt:lpstr>Traduction officielle Les lieux de Pâques</vt:lpstr>
      <vt:lpstr>A traduire pour le 9 mars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dc:creator>
  <cp:lastModifiedBy>CELOTTI NADINE</cp:lastModifiedBy>
  <cp:revision>221</cp:revision>
  <dcterms:created xsi:type="dcterms:W3CDTF">2016-04-20T19:51:57Z</dcterms:created>
  <dcterms:modified xsi:type="dcterms:W3CDTF">2017-03-02T13:56:33Z</dcterms:modified>
</cp:coreProperties>
</file>