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8" r:id="rId42"/>
    <p:sldId id="299" r:id="rId43"/>
    <p:sldId id="300" r:id="rId44"/>
    <p:sldId id="301" r:id="rId45"/>
    <p:sldId id="302" r:id="rId46"/>
    <p:sldId id="303" r:id="rId47"/>
    <p:sldId id="304" r:id="rId48"/>
    <p:sldId id="305" r:id="rId49"/>
    <p:sldId id="306" r:id="rId5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0BC0BABB-73E4-4B69-80F4-4ED825CFA80E}" type="datetimeFigureOut">
              <a:rPr lang="fr-FR" smtClean="0"/>
              <a:t>02/03/2017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13030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BC0BABB-73E4-4B69-80F4-4ED825CFA80E}" type="datetimeFigureOut">
              <a:rPr lang="fr-FR" smtClean="0"/>
              <a:t>02/03/2017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2664297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BC0BABB-73E4-4B69-80F4-4ED825CFA80E}" type="datetimeFigureOut">
              <a:rPr lang="fr-FR" smtClean="0"/>
              <a:t>02/03/2017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22705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BC0BABB-73E4-4B69-80F4-4ED825CFA80E}" type="datetimeFigureOut">
              <a:rPr lang="fr-FR" smtClean="0"/>
              <a:t>02/03/2017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353552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0BABB-73E4-4B69-80F4-4ED825CFA80E}" type="datetimeFigureOut">
              <a:rPr lang="fr-FR" smtClean="0"/>
              <a:t>02/03/2017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37568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0BC0BABB-73E4-4B69-80F4-4ED825CFA80E}" type="datetimeFigureOut">
              <a:rPr lang="fr-FR" smtClean="0"/>
              <a:t>02/03/2017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55182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0BC0BABB-73E4-4B69-80F4-4ED825CFA80E}" type="datetimeFigureOut">
              <a:rPr lang="fr-FR" smtClean="0"/>
              <a:t>02/03/2017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67074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0BC0BABB-73E4-4B69-80F4-4ED825CFA80E}" type="datetimeFigureOut">
              <a:rPr lang="fr-FR" smtClean="0"/>
              <a:t>02/03/2017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152072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0BABB-73E4-4B69-80F4-4ED825CFA80E}" type="datetimeFigureOut">
              <a:rPr lang="fr-FR" smtClean="0"/>
              <a:t>02/03/2017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55271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0BABB-73E4-4B69-80F4-4ED825CFA80E}" type="datetimeFigureOut">
              <a:rPr lang="fr-FR" smtClean="0"/>
              <a:t>02/03/2017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4245768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0BABB-73E4-4B69-80F4-4ED825CFA80E}" type="datetimeFigureOut">
              <a:rPr lang="fr-FR" smtClean="0"/>
              <a:t>02/03/2017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DA6CB6F-4C54-4BBC-B13F-6A746BDA9204}" type="slidenum">
              <a:rPr lang="fr-FR" smtClean="0"/>
              <a:t>‹#›</a:t>
            </a:fld>
            <a:endParaRPr lang="fr-FR"/>
          </a:p>
        </p:txBody>
      </p:sp>
    </p:spTree>
    <p:extLst>
      <p:ext uri="{BB962C8B-B14F-4D97-AF65-F5344CB8AC3E}">
        <p14:creationId xmlns:p14="http://schemas.microsoft.com/office/powerpoint/2010/main" val="140458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0BABB-73E4-4B69-80F4-4ED825CFA80E}" type="datetimeFigureOut">
              <a:rPr lang="fr-FR" smtClean="0"/>
              <a:t>02/03/2017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6CB6F-4C54-4BBC-B13F-6A746BDA9204}" type="slidenum">
              <a:rPr lang="fr-FR" smtClean="0"/>
              <a:t>‹#›</a:t>
            </a:fld>
            <a:endParaRPr lang="fr-FR"/>
          </a:p>
        </p:txBody>
      </p:sp>
    </p:spTree>
    <p:extLst>
      <p:ext uri="{BB962C8B-B14F-4D97-AF65-F5344CB8AC3E}">
        <p14:creationId xmlns:p14="http://schemas.microsoft.com/office/powerpoint/2010/main" val="715663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www.autoblog.it/post/30895/renault-twingo-miss-sixty-censurato-lo-spot-in-italia" TargetMode="External"/><Relationship Id="rId2" Type="http://schemas.openxmlformats.org/officeDocument/2006/relationships/hyperlink" Target="http://www.autoblog.it/"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www.tuxboard.com/pub-twingo-papa-travesti-video/"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r-FR"/>
          </a:p>
        </p:txBody>
      </p:sp>
      <p:sp>
        <p:nvSpPr>
          <p:cNvPr id="3" name="Subtitle 2"/>
          <p:cNvSpPr>
            <a:spLocks noGrp="1"/>
          </p:cNvSpPr>
          <p:nvPr>
            <p:ph type="subTitle" idx="1"/>
          </p:nvPr>
        </p:nvSpPr>
        <p:spPr/>
        <p:txBody>
          <a:bodyPr>
            <a:normAutofit/>
          </a:bodyPr>
          <a:lstStyle/>
          <a:p>
            <a:r>
              <a:rPr lang="it-IT" sz="2800" dirty="0" err="1" smtClean="0"/>
              <a:t>Cours</a:t>
            </a:r>
            <a:r>
              <a:rPr lang="it-IT" sz="2800" dirty="0" smtClean="0"/>
              <a:t> </a:t>
            </a:r>
            <a:r>
              <a:rPr lang="it-IT" sz="2800" dirty="0" err="1" smtClean="0"/>
              <a:t>du</a:t>
            </a:r>
            <a:r>
              <a:rPr lang="it-IT" sz="2800" dirty="0" smtClean="0"/>
              <a:t> 2 </a:t>
            </a:r>
            <a:r>
              <a:rPr lang="it-IT" sz="2800" dirty="0" err="1" smtClean="0"/>
              <a:t>mars</a:t>
            </a:r>
            <a:r>
              <a:rPr lang="it-IT" sz="2800" dirty="0" smtClean="0"/>
              <a:t> 2017</a:t>
            </a:r>
            <a:endParaRPr lang="fr-FR" sz="2800" dirty="0"/>
          </a:p>
        </p:txBody>
      </p:sp>
    </p:spTree>
    <p:extLst>
      <p:ext uri="{BB962C8B-B14F-4D97-AF65-F5344CB8AC3E}">
        <p14:creationId xmlns:p14="http://schemas.microsoft.com/office/powerpoint/2010/main" val="1011221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itolo 1"/>
          <p:cNvSpPr>
            <a:spLocks noGrp="1"/>
          </p:cNvSpPr>
          <p:nvPr>
            <p:ph type="title"/>
          </p:nvPr>
        </p:nvSpPr>
        <p:spPr/>
        <p:txBody>
          <a:bodyPr/>
          <a:lstStyle/>
          <a:p>
            <a:r>
              <a:rPr lang="it-IT" altLang="it-IT" sz="2800"/>
              <a:t>Découvrons</a:t>
            </a:r>
          </a:p>
        </p:txBody>
      </p:sp>
      <p:sp>
        <p:nvSpPr>
          <p:cNvPr id="222211" name="Segnaposto contenuto 2"/>
          <p:cNvSpPr>
            <a:spLocks noGrp="1"/>
          </p:cNvSpPr>
          <p:nvPr>
            <p:ph idx="1"/>
          </p:nvPr>
        </p:nvSpPr>
        <p:spPr/>
        <p:txBody>
          <a:bodyPr/>
          <a:lstStyle/>
          <a:p>
            <a:r>
              <a:rPr lang="it-IT" altLang="it-IT" sz="2400" b="1"/>
              <a:t>Noir de monde</a:t>
            </a:r>
          </a:p>
          <a:p>
            <a:r>
              <a:rPr lang="it-IT" altLang="it-IT" sz="2400"/>
              <a:t>Bondé de gens ; surpeuplé.  </a:t>
            </a:r>
            <a:r>
              <a:rPr lang="it-IT" altLang="it-IT" sz="2400" i="1"/>
              <a:t>Wiktionnaire</a:t>
            </a:r>
          </a:p>
          <a:p>
            <a:endParaRPr lang="it-IT" altLang="it-IT" sz="2400" i="1"/>
          </a:p>
          <a:p>
            <a:r>
              <a:rPr lang="it-IT" altLang="it-IT" sz="2400" b="1"/>
              <a:t>vert de peur</a:t>
            </a:r>
          </a:p>
          <a:p>
            <a:r>
              <a:rPr lang="it-IT" altLang="it-IT" sz="2400"/>
              <a:t>Être blanc, blême, transi, </a:t>
            </a:r>
            <a:r>
              <a:rPr lang="it-IT" altLang="it-IT" sz="2400" b="1"/>
              <a:t>vert de peur</a:t>
            </a:r>
            <a:r>
              <a:rPr lang="it-IT" altLang="it-IT" sz="2400"/>
              <a:t>, à cause de la peur.</a:t>
            </a:r>
          </a:p>
          <a:p>
            <a:r>
              <a:rPr lang="it-IT" altLang="it-IT" sz="2400"/>
              <a:t>© 2016 Dictionnaires Le Robert - Le Petit Robert de la langue française</a:t>
            </a:r>
          </a:p>
          <a:p>
            <a:endParaRPr lang="it-IT" altLang="it-IT" sz="2400" i="1"/>
          </a:p>
          <a:p>
            <a:endParaRPr lang="it-IT" altLang="it-IT" sz="2400"/>
          </a:p>
        </p:txBody>
      </p:sp>
    </p:spTree>
    <p:extLst>
      <p:ext uri="{BB962C8B-B14F-4D97-AF65-F5344CB8AC3E}">
        <p14:creationId xmlns:p14="http://schemas.microsoft.com/office/powerpoint/2010/main" val="2280528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olo 1"/>
          <p:cNvSpPr>
            <a:spLocks noGrp="1"/>
          </p:cNvSpPr>
          <p:nvPr>
            <p:ph type="title"/>
          </p:nvPr>
        </p:nvSpPr>
        <p:spPr/>
        <p:txBody>
          <a:bodyPr/>
          <a:lstStyle/>
          <a:p>
            <a:r>
              <a:rPr lang="it-IT" altLang="it-IT" sz="2800"/>
              <a:t>Triangle rouge</a:t>
            </a:r>
          </a:p>
        </p:txBody>
      </p:sp>
      <p:sp>
        <p:nvSpPr>
          <p:cNvPr id="223235" name="Segnaposto contenuto 2"/>
          <p:cNvSpPr>
            <a:spLocks noGrp="1"/>
          </p:cNvSpPr>
          <p:nvPr>
            <p:ph idx="1"/>
          </p:nvPr>
        </p:nvSpPr>
        <p:spPr/>
        <p:txBody>
          <a:bodyPr/>
          <a:lstStyle/>
          <a:p>
            <a:r>
              <a:rPr lang="it-IT" altLang="it-IT" sz="2400" b="1"/>
              <a:t>Jean-Luc Mélenchon : que symbolise le triangle rouge sur sa veste ?</a:t>
            </a:r>
          </a:p>
          <a:p>
            <a:pPr algn="just"/>
            <a:r>
              <a:rPr lang="it-IT" altLang="it-IT" sz="2400"/>
              <a:t>Mais que signifie donc ce triangle rouge qui figurait au revers de la veste de Jean-Luc Mélenchon, ce jeudi 23 février, dans "l'Emission politique" sur France 2 ? Interpellé sur les points communs entre son programme économique et celui du Front national, le candidat à la présidentielle a expliqué que ce qui le différencie du parti d'extrême droite, c'est ce triangle rouge.</a:t>
            </a:r>
          </a:p>
          <a:p>
            <a:pPr algn="just"/>
            <a:endParaRPr lang="it-IT" altLang="it-IT" sz="2400"/>
          </a:p>
          <a:p>
            <a:pPr algn="just"/>
            <a:r>
              <a:rPr lang="it-IT" altLang="it-IT" sz="2400" i="1"/>
              <a:t>Nouvel obs </a:t>
            </a:r>
            <a:r>
              <a:rPr lang="it-IT" altLang="it-IT" sz="2400"/>
              <a:t>23 février 2017</a:t>
            </a:r>
          </a:p>
        </p:txBody>
      </p:sp>
    </p:spTree>
    <p:extLst>
      <p:ext uri="{BB962C8B-B14F-4D97-AF65-F5344CB8AC3E}">
        <p14:creationId xmlns:p14="http://schemas.microsoft.com/office/powerpoint/2010/main" val="3334238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itolo 1"/>
          <p:cNvSpPr>
            <a:spLocks noGrp="1"/>
          </p:cNvSpPr>
          <p:nvPr>
            <p:ph type="title"/>
          </p:nvPr>
        </p:nvSpPr>
        <p:spPr/>
        <p:txBody>
          <a:bodyPr/>
          <a:lstStyle/>
          <a:p>
            <a:r>
              <a:rPr lang="it-IT" altLang="it-IT" sz="2800"/>
              <a:t>Triangle rouge</a:t>
            </a:r>
          </a:p>
        </p:txBody>
      </p:sp>
      <p:sp>
        <p:nvSpPr>
          <p:cNvPr id="224259" name="Segnaposto contenuto 2"/>
          <p:cNvSpPr>
            <a:spLocks noGrp="1"/>
          </p:cNvSpPr>
          <p:nvPr>
            <p:ph idx="1"/>
          </p:nvPr>
        </p:nvSpPr>
        <p:spPr/>
        <p:txBody>
          <a:bodyPr/>
          <a:lstStyle/>
          <a:p>
            <a:pPr algn="just"/>
            <a:r>
              <a:rPr lang="it-IT" altLang="it-IT" sz="2400"/>
              <a:t>Ce triangle est chargé de symboles et cela fait déjà plusieurs années que Jean-Luc Mélenchon l'arbore. Il était porté dans les camps nazis par les déportés politiques, comme l'étoile jaune pour les déportés juifs et le triangle rose pour les homosexuels.</a:t>
            </a:r>
          </a:p>
          <a:p>
            <a:pPr algn="just"/>
            <a:r>
              <a:rPr lang="it-IT" altLang="it-IT" sz="2400"/>
              <a:t>Le pin's en forme de triangle rouge est répandu en Belgique, où il est resté un symbole de la résistance à l'extrême droite. Un site internet lui est consacré : "Aujourd'hui, le pin's Triangle Rouge est le symbole de la résistance aux idées d'extrême droite. Le porter, c'est participer au cordon sanitaire citoyen pour une société libre, démocratique et solidaire", explique ce site antiraciste.</a:t>
            </a:r>
          </a:p>
          <a:p>
            <a:pPr algn="just"/>
            <a:endParaRPr lang="it-IT" altLang="it-IT" sz="2400"/>
          </a:p>
        </p:txBody>
      </p:sp>
    </p:spTree>
    <p:extLst>
      <p:ext uri="{BB962C8B-B14F-4D97-AF65-F5344CB8AC3E}">
        <p14:creationId xmlns:p14="http://schemas.microsoft.com/office/powerpoint/2010/main" val="871469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itolo 1"/>
          <p:cNvSpPr>
            <a:spLocks noGrp="1"/>
          </p:cNvSpPr>
          <p:nvPr>
            <p:ph type="title"/>
          </p:nvPr>
        </p:nvSpPr>
        <p:spPr/>
        <p:txBody>
          <a:bodyPr/>
          <a:lstStyle/>
          <a:p>
            <a:r>
              <a:rPr lang="it-IT" altLang="it-IT" sz="2800"/>
              <a:t>Triangle rouge</a:t>
            </a:r>
          </a:p>
        </p:txBody>
      </p:sp>
      <p:sp>
        <p:nvSpPr>
          <p:cNvPr id="225283" name="Segnaposto contenuto 2"/>
          <p:cNvSpPr>
            <a:spLocks noGrp="1"/>
          </p:cNvSpPr>
          <p:nvPr>
            <p:ph idx="1"/>
          </p:nvPr>
        </p:nvSpPr>
        <p:spPr/>
        <p:txBody>
          <a:bodyPr/>
          <a:lstStyle/>
          <a:p>
            <a:r>
              <a:rPr lang="it-IT" altLang="it-IT" sz="2400"/>
              <a:t>En France, il a été utilisé par le réseau Ras L'Front.</a:t>
            </a:r>
          </a:p>
          <a:p>
            <a:endParaRPr lang="it-IT" altLang="it-IT" sz="2400"/>
          </a:p>
          <a:p>
            <a:r>
              <a:rPr lang="it-IT" altLang="it-IT" sz="2400"/>
              <a:t>Cet insigne a d'abord été porté dans les manifestations du 1er mai, dès la fin du XIXe siècle, pour revendiquer la journée de 8 heures. Les faces du triangle symbolisaient alors le partage de la journée en trois : travail, sommeil, loisir.</a:t>
            </a:r>
          </a:p>
        </p:txBody>
      </p:sp>
    </p:spTree>
    <p:extLst>
      <p:ext uri="{BB962C8B-B14F-4D97-AF65-F5344CB8AC3E}">
        <p14:creationId xmlns:p14="http://schemas.microsoft.com/office/powerpoint/2010/main" val="2132385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itolo 1"/>
          <p:cNvSpPr>
            <a:spLocks noGrp="1"/>
          </p:cNvSpPr>
          <p:nvPr>
            <p:ph type="title"/>
          </p:nvPr>
        </p:nvSpPr>
        <p:spPr/>
        <p:txBody>
          <a:bodyPr/>
          <a:lstStyle/>
          <a:p>
            <a:r>
              <a:rPr lang="it-IT" altLang="it-IT" sz="2800"/>
              <a:t>Couleurs et expressions imagées</a:t>
            </a:r>
          </a:p>
        </p:txBody>
      </p:sp>
      <p:sp>
        <p:nvSpPr>
          <p:cNvPr id="226307" name="Segnaposto contenuto 2"/>
          <p:cNvSpPr>
            <a:spLocks noGrp="1"/>
          </p:cNvSpPr>
          <p:nvPr>
            <p:ph idx="1"/>
          </p:nvPr>
        </p:nvSpPr>
        <p:spPr/>
        <p:txBody>
          <a:bodyPr/>
          <a:lstStyle/>
          <a:p>
            <a:pPr algn="just"/>
            <a:r>
              <a:rPr lang="it-IT" altLang="it-IT" sz="2400"/>
              <a:t>Ce n’est pas un hasard si nous voyons rouge, rions jaune, devenons verts de peur, bleus de colère ou blancs comme un linge. Les couleurs ne sont pas anodines. Elles véhiculent des tabous, des préjugés auxquels nous obéissons sans le savoir, elles possèdent des sens cachés qui influencent notre environnement, nos comportements, notre langage, notre imaginaire. Les couleurs ont une histoire mouvementée qui raconte l’</a:t>
            </a:r>
            <a:r>
              <a:rPr lang="fr-FR" altLang="ja-JP" sz="2400"/>
              <a:t>é</a:t>
            </a:r>
            <a:r>
              <a:rPr lang="it-IT" altLang="ja-JP" sz="2400"/>
              <a:t>volution des mentalités.</a:t>
            </a:r>
          </a:p>
          <a:p>
            <a:pPr algn="just"/>
            <a:r>
              <a:rPr lang="it-IT" altLang="it-IT" sz="2400"/>
              <a:t>M. Pastoreau et D. Simmonet</a:t>
            </a:r>
            <a:r>
              <a:rPr lang="it-IT" altLang="it-IT" sz="2400" i="1"/>
              <a:t>, Le petit livre des couleurs</a:t>
            </a:r>
            <a:r>
              <a:rPr lang="it-IT" altLang="it-IT" sz="2400"/>
              <a:t>, Ed. Panama, Paris, 2005, quatrième de couverture. </a:t>
            </a:r>
          </a:p>
        </p:txBody>
      </p:sp>
    </p:spTree>
    <p:extLst>
      <p:ext uri="{BB962C8B-B14F-4D97-AF65-F5344CB8AC3E}">
        <p14:creationId xmlns:p14="http://schemas.microsoft.com/office/powerpoint/2010/main" val="3485027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itolo 1"/>
          <p:cNvSpPr>
            <a:spLocks noGrp="1"/>
          </p:cNvSpPr>
          <p:nvPr>
            <p:ph type="title"/>
          </p:nvPr>
        </p:nvSpPr>
        <p:spPr/>
        <p:txBody>
          <a:bodyPr/>
          <a:lstStyle/>
          <a:p>
            <a:r>
              <a:rPr lang="fr-FR" altLang="it-IT" sz="2800"/>
              <a:t>Expressions imagées et lexies composées</a:t>
            </a:r>
            <a:br>
              <a:rPr lang="fr-FR" altLang="it-IT" sz="2800"/>
            </a:br>
            <a:r>
              <a:rPr lang="fr-FR" altLang="it-IT" sz="2800"/>
              <a:t>avec les couleurs</a:t>
            </a:r>
            <a:endParaRPr lang="it-IT" altLang="it-IT" sz="2800"/>
          </a:p>
        </p:txBody>
      </p:sp>
      <p:sp>
        <p:nvSpPr>
          <p:cNvPr id="227331" name="Segnaposto contenuto 2"/>
          <p:cNvSpPr>
            <a:spLocks noGrp="1"/>
          </p:cNvSpPr>
          <p:nvPr>
            <p:ph idx="1"/>
          </p:nvPr>
        </p:nvSpPr>
        <p:spPr/>
        <p:txBody>
          <a:bodyPr/>
          <a:lstStyle/>
          <a:p>
            <a:pPr algn="just"/>
            <a:r>
              <a:rPr lang="fr-FR" altLang="it-IT" sz="2400"/>
              <a:t>Toutes ces couleurs et leurs symboliques se sont figées dans la langue au cours de l’histoire et alimentent de nombreuses expressions imagées et unités lexicales formées par un nom et un adjectif de couleur (locutions nominales), formes bien vivantes dans les discours d’aujourd’hui.</a:t>
            </a:r>
          </a:p>
          <a:p>
            <a:pPr>
              <a:buFontTx/>
              <a:buNone/>
            </a:pPr>
            <a:r>
              <a:rPr lang="fr-FR" altLang="it-IT" sz="2400"/>
              <a:t/>
            </a:r>
            <a:br>
              <a:rPr lang="fr-FR" altLang="it-IT" sz="2400"/>
            </a:br>
            <a:r>
              <a:rPr lang="fr-FR" altLang="it-IT" sz="2400"/>
              <a:t> </a:t>
            </a:r>
          </a:p>
          <a:p>
            <a:endParaRPr lang="it-IT" altLang="it-IT" sz="2400"/>
          </a:p>
        </p:txBody>
      </p:sp>
    </p:spTree>
    <p:extLst>
      <p:ext uri="{BB962C8B-B14F-4D97-AF65-F5344CB8AC3E}">
        <p14:creationId xmlns:p14="http://schemas.microsoft.com/office/powerpoint/2010/main" val="1016292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itolo 1"/>
          <p:cNvSpPr>
            <a:spLocks noGrp="1"/>
          </p:cNvSpPr>
          <p:nvPr>
            <p:ph type="title"/>
          </p:nvPr>
        </p:nvSpPr>
        <p:spPr/>
        <p:txBody>
          <a:bodyPr>
            <a:normAutofit fontScale="90000"/>
          </a:bodyPr>
          <a:lstStyle/>
          <a:p>
            <a:r>
              <a:rPr lang="fr-FR" altLang="it-IT" sz="2800" b="1"/>
              <a:t/>
            </a:r>
            <a:br>
              <a:rPr lang="fr-FR" altLang="it-IT" sz="2800" b="1"/>
            </a:br>
            <a:r>
              <a:rPr lang="fr-FR" altLang="it-IT" sz="2800" b="1"/>
              <a:t/>
            </a:r>
            <a:br>
              <a:rPr lang="fr-FR" altLang="it-IT" sz="2800" b="1"/>
            </a:br>
            <a:r>
              <a:rPr lang="fr-FR" altLang="it-IT" sz="2800"/>
              <a:t>À la découverte des couleurs et de leurs expressions imagées</a:t>
            </a:r>
            <a:r>
              <a:rPr lang="it-IT" altLang="it-IT" sz="2800"/>
              <a:t/>
            </a:r>
            <a:br>
              <a:rPr lang="it-IT" altLang="it-IT" sz="2800"/>
            </a:br>
            <a:r>
              <a:rPr lang="fr-FR" altLang="it-IT" sz="2800"/>
              <a:t> </a:t>
            </a:r>
            <a:r>
              <a:rPr lang="it-IT" altLang="it-IT" sz="2800"/>
              <a:t/>
            </a:r>
            <a:br>
              <a:rPr lang="it-IT" altLang="it-IT" sz="2800"/>
            </a:br>
            <a:endParaRPr lang="it-IT" altLang="it-IT" sz="2800"/>
          </a:p>
        </p:txBody>
      </p:sp>
      <p:sp>
        <p:nvSpPr>
          <p:cNvPr id="228355" name="Segnaposto contenuto 2"/>
          <p:cNvSpPr>
            <a:spLocks noGrp="1"/>
          </p:cNvSpPr>
          <p:nvPr>
            <p:ph idx="1"/>
          </p:nvPr>
        </p:nvSpPr>
        <p:spPr/>
        <p:txBody>
          <a:bodyPr/>
          <a:lstStyle/>
          <a:p>
            <a:pPr algn="just"/>
            <a:r>
              <a:rPr lang="fr-FR" altLang="it-IT" sz="2400"/>
              <a:t>Le mot “couleur” apparait dans diverses expressions imagées comme “annoncer la couleur” pour dire “dévoiler ses intentions” ou “en voir de toutes les couleurs” pour exprimer “subir toutes sortes de choses désagréables” ou encore “on n’en connaîtra jamais la couleur” pour affirmer que “la chose ne se fera pas” ou aussi “être haut en couleur” pour exprimer le pittoresque. </a:t>
            </a:r>
            <a:endParaRPr lang="it-IT" altLang="it-IT" sz="2400"/>
          </a:p>
          <a:p>
            <a:endParaRPr lang="it-IT" altLang="it-IT" sz="2000"/>
          </a:p>
        </p:txBody>
      </p:sp>
    </p:spTree>
    <p:extLst>
      <p:ext uri="{BB962C8B-B14F-4D97-AF65-F5344CB8AC3E}">
        <p14:creationId xmlns:p14="http://schemas.microsoft.com/office/powerpoint/2010/main" val="2228586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itolo 1"/>
          <p:cNvSpPr>
            <a:spLocks noGrp="1"/>
          </p:cNvSpPr>
          <p:nvPr>
            <p:ph type="title"/>
          </p:nvPr>
        </p:nvSpPr>
        <p:spPr/>
        <p:txBody>
          <a:bodyPr/>
          <a:lstStyle/>
          <a:p>
            <a:r>
              <a:rPr lang="it-IT" altLang="it-IT" sz="2800"/>
              <a:t>Art de rue (Lyon)</a:t>
            </a:r>
          </a:p>
        </p:txBody>
      </p:sp>
      <p:pic>
        <p:nvPicPr>
          <p:cNvPr id="229379" name="Segnaposto contenuto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4727576" y="1844675"/>
            <a:ext cx="2430463" cy="3094038"/>
          </a:xfrm>
        </p:spPr>
      </p:pic>
    </p:spTree>
    <p:extLst>
      <p:ext uri="{BB962C8B-B14F-4D97-AF65-F5344CB8AC3E}">
        <p14:creationId xmlns:p14="http://schemas.microsoft.com/office/powerpoint/2010/main" val="1538930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itolo 1"/>
          <p:cNvSpPr>
            <a:spLocks noGrp="1"/>
          </p:cNvSpPr>
          <p:nvPr>
            <p:ph type="title"/>
          </p:nvPr>
        </p:nvSpPr>
        <p:spPr/>
        <p:txBody>
          <a:bodyPr/>
          <a:lstStyle/>
          <a:p>
            <a:r>
              <a:rPr lang="it-IT" altLang="it-IT" sz="2800"/>
              <a:t>Expressions imagées avec le mot </a:t>
            </a:r>
            <a:r>
              <a:rPr lang="it-IT" altLang="it-IT" sz="2800" i="1"/>
              <a:t>couleur</a:t>
            </a:r>
          </a:p>
        </p:txBody>
      </p:sp>
      <p:sp>
        <p:nvSpPr>
          <p:cNvPr id="230403" name="Segnaposto contenuto 2"/>
          <p:cNvSpPr>
            <a:spLocks noGrp="1"/>
          </p:cNvSpPr>
          <p:nvPr>
            <p:ph idx="1"/>
          </p:nvPr>
        </p:nvSpPr>
        <p:spPr/>
        <p:txBody>
          <a:bodyPr/>
          <a:lstStyle/>
          <a:p>
            <a:pPr algn="just"/>
            <a:r>
              <a:rPr lang="fr-FR" altLang="it-IT" sz="2400" i="1"/>
              <a:t>En voir de toutes les couleurs</a:t>
            </a:r>
            <a:endParaRPr lang="it-IT" altLang="it-IT" sz="2400"/>
          </a:p>
          <a:p>
            <a:pPr algn="just"/>
            <a:r>
              <a:rPr lang="fr-FR" altLang="it-IT" sz="2400"/>
              <a:t>Les sciences en voient de toutes les couleurs. Un panorama de rêve pour une exposition haute en couleurs. Au Trocadéro, le CNRS propose de traiter la couleur dans tous les domaines de recherche : physique, chimie, anthropologie, ethnologie... </a:t>
            </a:r>
            <a:r>
              <a:rPr lang="fr-FR" altLang="it-IT" sz="2400" i="1"/>
              <a:t>linternaute.com/science/ </a:t>
            </a:r>
          </a:p>
          <a:p>
            <a:pPr algn="just"/>
            <a:endParaRPr lang="fr-FR" altLang="it-IT" sz="2400" i="1"/>
          </a:p>
          <a:p>
            <a:pPr algn="just"/>
            <a:r>
              <a:rPr lang="fr-FR" altLang="it-IT" sz="2400" i="1"/>
              <a:t>Défigement: prise aux pieds de la lettre</a:t>
            </a:r>
            <a:endParaRPr lang="it-IT" altLang="it-IT" sz="2400"/>
          </a:p>
          <a:p>
            <a:endParaRPr lang="it-IT" altLang="it-IT" sz="2000"/>
          </a:p>
        </p:txBody>
      </p:sp>
    </p:spTree>
    <p:extLst>
      <p:ext uri="{BB962C8B-B14F-4D97-AF65-F5344CB8AC3E}">
        <p14:creationId xmlns:p14="http://schemas.microsoft.com/office/powerpoint/2010/main" val="1728472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olo 1"/>
          <p:cNvSpPr>
            <a:spLocks noGrp="1"/>
          </p:cNvSpPr>
          <p:nvPr>
            <p:ph type="title"/>
          </p:nvPr>
        </p:nvSpPr>
        <p:spPr/>
        <p:txBody>
          <a:bodyPr/>
          <a:lstStyle/>
          <a:p>
            <a:r>
              <a:rPr lang="it-IT" altLang="it-IT" sz="2800"/>
              <a:t>Expressions imagées avec le mot </a:t>
            </a:r>
            <a:r>
              <a:rPr lang="it-IT" altLang="it-IT" sz="2800" i="1"/>
              <a:t>couleur</a:t>
            </a:r>
            <a:endParaRPr lang="it-IT" altLang="it-IT" sz="2800"/>
          </a:p>
        </p:txBody>
      </p:sp>
      <p:sp>
        <p:nvSpPr>
          <p:cNvPr id="231427" name="Segnaposto contenuto 2"/>
          <p:cNvSpPr>
            <a:spLocks noGrp="1"/>
          </p:cNvSpPr>
          <p:nvPr>
            <p:ph idx="1"/>
          </p:nvPr>
        </p:nvSpPr>
        <p:spPr/>
        <p:txBody>
          <a:bodyPr/>
          <a:lstStyle/>
          <a:p>
            <a:r>
              <a:rPr lang="fr-FR" altLang="it-IT" sz="2400"/>
              <a:t>Des formules hautes en couleurs</a:t>
            </a:r>
            <a:endParaRPr lang="it-IT" altLang="it-IT" sz="2400"/>
          </a:p>
          <a:p>
            <a:pPr algn="just"/>
            <a:r>
              <a:rPr lang="fr-FR" altLang="it-IT" sz="2400"/>
              <a:t>Notre langue est riche en formules imagées souvent familières. Elles véhiculent souvent des mots archaïques, combinent parfois des mots incompréhensibles. Mais cela ne les empêche pas d'être bien vivantes, de beaux exemples de métaphores qui subissent régulièrement des modifications plus ou moins poétiques ou humoristiques, signe de leur vitalité. Ainsi passe-t-on allègrement de fier comme Artaban à fier comme un petit banc ou fier comme un bar-tabac.  </a:t>
            </a:r>
            <a:endParaRPr lang="it-IT" altLang="it-IT" sz="2400"/>
          </a:p>
          <a:p>
            <a:r>
              <a:rPr lang="fr-FR" altLang="it-IT" sz="2400" u="sng"/>
              <a:t>www.lepetitrobert.fr/curiosites/</a:t>
            </a:r>
            <a:endParaRPr lang="it-IT" altLang="it-IT" sz="2400"/>
          </a:p>
          <a:p>
            <a:endParaRPr lang="it-IT" altLang="it-IT" sz="2400"/>
          </a:p>
        </p:txBody>
      </p:sp>
    </p:spTree>
    <p:extLst>
      <p:ext uri="{BB962C8B-B14F-4D97-AF65-F5344CB8AC3E}">
        <p14:creationId xmlns:p14="http://schemas.microsoft.com/office/powerpoint/2010/main" val="1304777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Titolo 1"/>
          <p:cNvSpPr>
            <a:spLocks noGrp="1"/>
          </p:cNvSpPr>
          <p:nvPr>
            <p:ph type="title"/>
          </p:nvPr>
        </p:nvSpPr>
        <p:spPr/>
        <p:txBody>
          <a:bodyPr/>
          <a:lstStyle/>
          <a:p>
            <a:r>
              <a:rPr lang="it-IT" altLang="it-IT" sz="2800" dirty="0" smtClean="0"/>
              <a:t>2 </a:t>
            </a:r>
            <a:r>
              <a:rPr lang="it-IT" altLang="it-IT" sz="2800" dirty="0" err="1" smtClean="0"/>
              <a:t>mars</a:t>
            </a:r>
            <a:r>
              <a:rPr lang="it-IT" altLang="it-IT" sz="2800" dirty="0" smtClean="0"/>
              <a:t> 2017</a:t>
            </a:r>
            <a:br>
              <a:rPr lang="it-IT" altLang="it-IT" sz="2800" dirty="0" smtClean="0"/>
            </a:br>
            <a:r>
              <a:rPr lang="it-IT" altLang="it-IT" sz="2800" dirty="0"/>
              <a:t>	</a:t>
            </a:r>
            <a:r>
              <a:rPr lang="it-IT" altLang="it-IT" sz="2800" dirty="0" smtClean="0"/>
              <a:t>	</a:t>
            </a:r>
            <a:r>
              <a:rPr lang="it-IT" altLang="it-IT" sz="2800" dirty="0" err="1" smtClean="0"/>
              <a:t>Observons</a:t>
            </a:r>
            <a:r>
              <a:rPr lang="it-IT" altLang="it-IT" sz="2800" dirty="0" smtClean="0"/>
              <a:t> </a:t>
            </a:r>
            <a:r>
              <a:rPr lang="it-IT" altLang="it-IT" sz="2800" dirty="0"/>
              <a:t>un </a:t>
            </a:r>
            <a:r>
              <a:rPr lang="it-IT" altLang="it-IT" sz="2800" dirty="0" err="1"/>
              <a:t>mot</a:t>
            </a:r>
            <a:r>
              <a:rPr lang="it-IT" altLang="it-IT" sz="2800" dirty="0"/>
              <a:t> en </a:t>
            </a:r>
            <a:r>
              <a:rPr lang="it-IT" altLang="it-IT" sz="2800" dirty="0" err="1"/>
              <a:t>débat</a:t>
            </a:r>
            <a:r>
              <a:rPr lang="it-IT" altLang="it-IT" sz="2800" dirty="0"/>
              <a:t> : </a:t>
            </a:r>
            <a:br>
              <a:rPr lang="it-IT" altLang="it-IT" sz="2800" dirty="0"/>
            </a:br>
            <a:r>
              <a:rPr lang="it-IT" altLang="it-IT" sz="2800" dirty="0" smtClean="0"/>
              <a:t>		</a:t>
            </a:r>
            <a:r>
              <a:rPr lang="it-IT" altLang="it-IT" sz="2800" dirty="0" err="1" smtClean="0"/>
              <a:t>crise</a:t>
            </a:r>
            <a:r>
              <a:rPr lang="it-IT" altLang="it-IT" sz="2800" dirty="0" smtClean="0"/>
              <a:t> </a:t>
            </a:r>
            <a:r>
              <a:rPr lang="it-IT" altLang="it-IT" sz="2800" dirty="0" err="1"/>
              <a:t>ou</a:t>
            </a:r>
            <a:r>
              <a:rPr lang="it-IT" altLang="it-IT" sz="2800" dirty="0"/>
              <a:t> </a:t>
            </a:r>
            <a:r>
              <a:rPr lang="it-IT" altLang="it-IT" sz="2800" dirty="0" err="1"/>
              <a:t>délinquescence</a:t>
            </a:r>
            <a:endParaRPr lang="it-IT" altLang="it-IT" sz="2800" dirty="0"/>
          </a:p>
        </p:txBody>
      </p:sp>
      <p:sp>
        <p:nvSpPr>
          <p:cNvPr id="214019" name="Segnaposto contenuto 2"/>
          <p:cNvSpPr>
            <a:spLocks noGrp="1"/>
          </p:cNvSpPr>
          <p:nvPr>
            <p:ph idx="1"/>
          </p:nvPr>
        </p:nvSpPr>
        <p:spPr/>
        <p:txBody>
          <a:bodyPr/>
          <a:lstStyle/>
          <a:p>
            <a:pPr algn="just"/>
            <a:r>
              <a:rPr lang="it-IT" altLang="it-IT" sz="2400"/>
              <a:t>Christiane Taubira, qui publie un nouveau livre, </a:t>
            </a:r>
            <a:r>
              <a:rPr lang="it-IT" altLang="it-IT" sz="2400" i="1"/>
              <a:t>Nous habitons la Terre</a:t>
            </a:r>
            <a:r>
              <a:rPr lang="it-IT" altLang="it-IT" sz="2400"/>
              <a:t> (Philippe Rey), regrette, dans un entretien au </a:t>
            </a:r>
            <a:r>
              <a:rPr lang="it-IT" altLang="it-IT" sz="2400" i="1"/>
              <a:t>Monde, </a:t>
            </a:r>
            <a:r>
              <a:rPr lang="it-IT" altLang="it-IT" sz="2400"/>
              <a:t>le </a:t>
            </a:r>
            <a:r>
              <a:rPr lang="it-IT" altLang="it-IT" sz="2400" i="1"/>
              <a:t>« renoncement de la gauche à son identité »</a:t>
            </a:r>
            <a:r>
              <a:rPr lang="it-IT" altLang="it-IT" sz="2400"/>
              <a:t> et la </a:t>
            </a:r>
            <a:r>
              <a:rPr lang="it-IT" altLang="it-IT" sz="2400" i="1"/>
              <a:t>« lente déliquescence »</a:t>
            </a:r>
            <a:r>
              <a:rPr lang="it-IT" altLang="it-IT" sz="2400"/>
              <a:t> politique. L’ex-garde des sceaux estime que les gauches ne sont pas irréconciliables et qu’elles sont face à une </a:t>
            </a:r>
            <a:r>
              <a:rPr lang="it-IT" altLang="it-IT" sz="2400" i="1"/>
              <a:t>« responsabilité historique »</a:t>
            </a:r>
            <a:r>
              <a:rPr lang="it-IT" altLang="it-IT" sz="2400"/>
              <a:t>.</a:t>
            </a:r>
            <a:br>
              <a:rPr lang="it-IT" altLang="it-IT" sz="2400"/>
            </a:br>
            <a:endParaRPr lang="it-IT" altLang="it-IT" sz="2400"/>
          </a:p>
          <a:p>
            <a:pPr algn="just"/>
            <a:r>
              <a:rPr lang="it-IT" altLang="it-IT" sz="2400" i="1"/>
              <a:t>Le Monde </a:t>
            </a:r>
            <a:r>
              <a:rPr lang="it-IT" altLang="it-IT" sz="2400"/>
              <a:t>22 février 2017</a:t>
            </a:r>
          </a:p>
        </p:txBody>
      </p:sp>
    </p:spTree>
    <p:extLst>
      <p:ext uri="{BB962C8B-B14F-4D97-AF65-F5344CB8AC3E}">
        <p14:creationId xmlns:p14="http://schemas.microsoft.com/office/powerpoint/2010/main" val="267884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olo 1"/>
          <p:cNvSpPr>
            <a:spLocks noGrp="1"/>
          </p:cNvSpPr>
          <p:nvPr>
            <p:ph type="title"/>
          </p:nvPr>
        </p:nvSpPr>
        <p:spPr/>
        <p:txBody>
          <a:bodyPr/>
          <a:lstStyle/>
          <a:p>
            <a:r>
              <a:rPr lang="fr-CA" altLang="it-IT" sz="2800"/>
              <a:t>En voir des vertes et des pas mures </a:t>
            </a:r>
          </a:p>
        </p:txBody>
      </p:sp>
      <p:pic>
        <p:nvPicPr>
          <p:cNvPr id="232451" name="Segnaposto contenuto 3"/>
          <p:cNvPicPr>
            <a:picLocks noGrp="1"/>
          </p:cNvPicPr>
          <p:nvPr>
            <p:ph idx="1"/>
          </p:nvPr>
        </p:nvPicPr>
        <p:blipFill>
          <a:blip r:embed="rId2">
            <a:extLst>
              <a:ext uri="{28A0092B-C50C-407E-A947-70E740481C1C}">
                <a14:useLocalDpi xmlns:a14="http://schemas.microsoft.com/office/drawing/2010/main" val="0"/>
              </a:ext>
            </a:extLst>
          </a:blip>
          <a:srcRect l="-6822" r="-6822"/>
          <a:stretch>
            <a:fillRect/>
          </a:stretch>
        </p:blipFill>
        <p:spPr/>
      </p:pic>
    </p:spTree>
    <p:extLst>
      <p:ext uri="{BB962C8B-B14F-4D97-AF65-F5344CB8AC3E}">
        <p14:creationId xmlns:p14="http://schemas.microsoft.com/office/powerpoint/2010/main" val="2835951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itolo 1"/>
          <p:cNvSpPr>
            <a:spLocks noGrp="1"/>
          </p:cNvSpPr>
          <p:nvPr>
            <p:ph type="title"/>
          </p:nvPr>
        </p:nvSpPr>
        <p:spPr/>
        <p:txBody>
          <a:bodyPr/>
          <a:lstStyle/>
          <a:p>
            <a:r>
              <a:rPr lang="it-IT" altLang="it-IT" sz="2800"/>
              <a:t>Broyer du noir</a:t>
            </a:r>
          </a:p>
        </p:txBody>
      </p:sp>
      <p:pic>
        <p:nvPicPr>
          <p:cNvPr id="233475" name="Segnaposto contenuto 3"/>
          <p:cNvPicPr>
            <a:picLocks noGrp="1"/>
          </p:cNvPicPr>
          <p:nvPr>
            <p:ph idx="1"/>
          </p:nvPr>
        </p:nvPicPr>
        <p:blipFill>
          <a:blip r:embed="rId2">
            <a:extLst>
              <a:ext uri="{28A0092B-C50C-407E-A947-70E740481C1C}">
                <a14:useLocalDpi xmlns:a14="http://schemas.microsoft.com/office/drawing/2010/main" val="0"/>
              </a:ext>
            </a:extLst>
          </a:blip>
          <a:srcRect l="-18449" r="-18449"/>
          <a:stretch>
            <a:fillRect/>
          </a:stretch>
        </p:blipFill>
        <p:spPr/>
      </p:pic>
    </p:spTree>
    <p:extLst>
      <p:ext uri="{BB962C8B-B14F-4D97-AF65-F5344CB8AC3E}">
        <p14:creationId xmlns:p14="http://schemas.microsoft.com/office/powerpoint/2010/main" val="1783681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itolo 1"/>
          <p:cNvSpPr>
            <a:spLocks noGrp="1"/>
          </p:cNvSpPr>
          <p:nvPr>
            <p:ph type="title"/>
          </p:nvPr>
        </p:nvSpPr>
        <p:spPr/>
        <p:txBody>
          <a:bodyPr>
            <a:normAutofit fontScale="90000"/>
          </a:bodyPr>
          <a:lstStyle/>
          <a:p>
            <a:r>
              <a:rPr lang="fr-FR" altLang="it-IT" sz="2800" b="1"/>
              <a:t/>
            </a:r>
            <a:br>
              <a:rPr lang="fr-FR" altLang="it-IT" sz="2800" b="1"/>
            </a:br>
            <a:r>
              <a:rPr lang="fr-FR" altLang="it-IT" sz="2800" b="1"/>
              <a:t/>
            </a:r>
            <a:br>
              <a:rPr lang="fr-FR" altLang="it-IT" sz="2800" b="1"/>
            </a:br>
            <a:r>
              <a:rPr lang="fr-FR" altLang="it-IT" sz="2800"/>
              <a:t>ressemblances ou différences de couleurs entre l’italien et le français</a:t>
            </a:r>
            <a:r>
              <a:rPr lang="it-IT" altLang="it-IT" sz="2800"/>
              <a:t/>
            </a:r>
            <a:br>
              <a:rPr lang="it-IT" altLang="it-IT" sz="2800"/>
            </a:br>
            <a:r>
              <a:rPr lang="fr-FR" altLang="it-IT" sz="2800" b="1"/>
              <a:t> </a:t>
            </a:r>
            <a:r>
              <a:rPr lang="it-IT" altLang="it-IT" sz="2800"/>
              <a:t/>
            </a:r>
            <a:br>
              <a:rPr lang="it-IT" altLang="it-IT" sz="2800"/>
            </a:br>
            <a:endParaRPr lang="it-IT" altLang="it-IT" sz="2800"/>
          </a:p>
        </p:txBody>
      </p:sp>
      <p:sp>
        <p:nvSpPr>
          <p:cNvPr id="234499" name="Segnaposto contenuto 2"/>
          <p:cNvSpPr>
            <a:spLocks noGrp="1"/>
          </p:cNvSpPr>
          <p:nvPr>
            <p:ph idx="1"/>
          </p:nvPr>
        </p:nvSpPr>
        <p:spPr/>
        <p:txBody>
          <a:bodyPr/>
          <a:lstStyle/>
          <a:p>
            <a:pPr algn="just"/>
            <a:r>
              <a:rPr lang="fr-FR" altLang="it-IT" sz="2400"/>
              <a:t>5 cas de figures</a:t>
            </a:r>
          </a:p>
          <a:p>
            <a:pPr algn="just"/>
            <a:r>
              <a:rPr lang="fr-FR" altLang="it-IT" sz="2400"/>
              <a:t>1. Les deux langues utilisent la même couleur pour exprimer la même signification (isomorphisme), comme « signer qc en blanc » et </a:t>
            </a:r>
            <a:r>
              <a:rPr lang="fr-FR" altLang="it-IT" sz="2400" i="1"/>
              <a:t>firmare qc in bianco</a:t>
            </a:r>
            <a:r>
              <a:rPr lang="fr-FR" altLang="it-IT" sz="2400"/>
              <a:t> pour dire « signer qc en laissant des parties à compléter  », ou  « marché noir » et </a:t>
            </a:r>
            <a:r>
              <a:rPr lang="fr-FR" altLang="it-IT" sz="2400" i="1"/>
              <a:t>mercato nero</a:t>
            </a:r>
            <a:r>
              <a:rPr lang="fr-FR" altLang="it-IT" sz="2400"/>
              <a:t> pour dire « marché clandestin ». </a:t>
            </a:r>
            <a:endParaRPr lang="it-IT" altLang="it-IT" sz="2400"/>
          </a:p>
          <a:p>
            <a:pPr algn="just"/>
            <a:r>
              <a:rPr lang="fr-FR" altLang="it-IT" sz="2400"/>
              <a:t>2. Une couleur correspond à une autre couleur pour la même signification, comme « rire jaune » et </a:t>
            </a:r>
            <a:r>
              <a:rPr lang="fr-FR" altLang="it-IT" sz="2400" i="1"/>
              <a:t>ridere verde</a:t>
            </a:r>
            <a:r>
              <a:rPr lang="fr-FR" altLang="it-IT" sz="2400"/>
              <a:t> ou  « jaune d’œuf » et </a:t>
            </a:r>
            <a:r>
              <a:rPr lang="fr-FR" altLang="it-IT" sz="2400" i="1"/>
              <a:t>rosso d’</a:t>
            </a:r>
            <a:r>
              <a:rPr lang="fr-FR" altLang="ja-JP" sz="2400" i="1"/>
              <a:t>uovo</a:t>
            </a:r>
            <a:r>
              <a:rPr lang="fr-FR" altLang="ja-JP" sz="2400"/>
              <a:t>.</a:t>
            </a:r>
            <a:endParaRPr lang="it-IT" altLang="it-IT" sz="2400"/>
          </a:p>
        </p:txBody>
      </p:sp>
    </p:spTree>
    <p:extLst>
      <p:ext uri="{BB962C8B-B14F-4D97-AF65-F5344CB8AC3E}">
        <p14:creationId xmlns:p14="http://schemas.microsoft.com/office/powerpoint/2010/main" val="3118048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tolo 1"/>
          <p:cNvSpPr>
            <a:spLocks noGrp="1"/>
          </p:cNvSpPr>
          <p:nvPr>
            <p:ph type="title"/>
          </p:nvPr>
        </p:nvSpPr>
        <p:spPr/>
        <p:txBody>
          <a:bodyPr/>
          <a:lstStyle/>
          <a:p>
            <a:r>
              <a:rPr lang="fr-FR" altLang="it-IT" sz="2800"/>
              <a:t/>
            </a:r>
            <a:br>
              <a:rPr lang="fr-FR" altLang="it-IT" sz="2800"/>
            </a:br>
            <a:r>
              <a:rPr lang="fr-FR" altLang="it-IT" sz="2800"/>
              <a:t>ressemblances ou différences de couleurs entre l’italien et le français</a:t>
            </a:r>
            <a:r>
              <a:rPr lang="it-IT" altLang="it-IT" sz="2800"/>
              <a:t/>
            </a:r>
            <a:br>
              <a:rPr lang="it-IT" altLang="it-IT" sz="2800"/>
            </a:br>
            <a:endParaRPr lang="it-IT" altLang="it-IT" sz="2800"/>
          </a:p>
        </p:txBody>
      </p:sp>
      <p:sp>
        <p:nvSpPr>
          <p:cNvPr id="235523" name="Segnaposto contenuto 2"/>
          <p:cNvSpPr>
            <a:spLocks noGrp="1"/>
          </p:cNvSpPr>
          <p:nvPr>
            <p:ph idx="1"/>
          </p:nvPr>
        </p:nvSpPr>
        <p:spPr/>
        <p:txBody>
          <a:bodyPr/>
          <a:lstStyle/>
          <a:p>
            <a:pPr algn="just"/>
            <a:r>
              <a:rPr lang="fr-FR" altLang="it-IT" sz="2400"/>
              <a:t>3. Une couleur correspond à un autre référent qui n’appartient pas au domaine de la couleur pour exprimer la même signification, comme « être gris » et </a:t>
            </a:r>
            <a:r>
              <a:rPr lang="fr-FR" altLang="it-IT" sz="2400" i="1"/>
              <a:t>essere ubriacco</a:t>
            </a:r>
            <a:r>
              <a:rPr lang="fr-FR" altLang="it-IT" sz="2400"/>
              <a:t> ou </a:t>
            </a:r>
            <a:r>
              <a:rPr lang="fr-FR" altLang="it-IT" sz="2400" i="1"/>
              <a:t>omicidio bianco</a:t>
            </a:r>
            <a:r>
              <a:rPr lang="fr-FR" altLang="it-IT" sz="2400"/>
              <a:t> et « accident de travail ».</a:t>
            </a:r>
            <a:endParaRPr lang="it-IT" altLang="it-IT" sz="2400"/>
          </a:p>
          <a:p>
            <a:pPr algn="just"/>
            <a:r>
              <a:rPr lang="fr-FR" altLang="it-IT" sz="2400"/>
              <a:t>4. Une même couleur correspond à une signification différente comme « téléphone rose » pour dire « un service de téléphone érotique » tandis que </a:t>
            </a:r>
            <a:r>
              <a:rPr lang="fr-FR" altLang="it-IT" sz="2400" i="1"/>
              <a:t>telefono rosa</a:t>
            </a:r>
            <a:r>
              <a:rPr lang="fr-FR" altLang="it-IT" sz="2400"/>
              <a:t> pour dire « un service téléphonique pour les femmes en difficulté ».</a:t>
            </a:r>
            <a:endParaRPr lang="it-IT" altLang="it-IT" sz="2400"/>
          </a:p>
          <a:p>
            <a:pPr algn="just"/>
            <a:r>
              <a:rPr lang="fr-FR" altLang="it-IT" sz="2400"/>
              <a:t>5. L’équivalent n’existe pas. Une explicitation devient alors nécessaire comme </a:t>
            </a:r>
            <a:r>
              <a:rPr lang="fr-FR" altLang="it-IT" sz="2400" i="1"/>
              <a:t>pesce azzurro </a:t>
            </a:r>
            <a:r>
              <a:rPr lang="fr-FR" altLang="it-IT" sz="2400"/>
              <a:t>: anchois, sardines, maquereaux etc. ou « pied noir » : </a:t>
            </a:r>
            <a:r>
              <a:rPr lang="fr-FR" altLang="it-IT" sz="2400" i="1"/>
              <a:t>francese nativo di Algeria</a:t>
            </a:r>
            <a:r>
              <a:rPr lang="fr-FR" altLang="it-IT" sz="2400"/>
              <a:t>. </a:t>
            </a:r>
            <a:endParaRPr lang="it-IT" altLang="it-IT" sz="2400"/>
          </a:p>
          <a:p>
            <a:endParaRPr lang="it-IT" altLang="it-IT" sz="2400"/>
          </a:p>
          <a:p>
            <a:endParaRPr lang="it-IT" altLang="it-IT" sz="2400"/>
          </a:p>
        </p:txBody>
      </p:sp>
    </p:spTree>
    <p:extLst>
      <p:ext uri="{BB962C8B-B14F-4D97-AF65-F5344CB8AC3E}">
        <p14:creationId xmlns:p14="http://schemas.microsoft.com/office/powerpoint/2010/main" val="10455695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itolo 1"/>
          <p:cNvSpPr>
            <a:spLocks noGrp="1"/>
          </p:cNvSpPr>
          <p:nvPr>
            <p:ph type="title"/>
          </p:nvPr>
        </p:nvSpPr>
        <p:spPr/>
        <p:txBody>
          <a:bodyPr/>
          <a:lstStyle/>
          <a:p>
            <a:r>
              <a:rPr lang="fr-FR" altLang="it-IT" sz="2800"/>
              <a:t/>
            </a:r>
            <a:br>
              <a:rPr lang="fr-FR" altLang="it-IT" sz="2800"/>
            </a:br>
            <a:r>
              <a:rPr lang="fr-FR" altLang="it-IT" sz="2800"/>
              <a:t>Associez l’expression imagée en italien à son équivalent français.</a:t>
            </a:r>
            <a:r>
              <a:rPr lang="it-IT" altLang="it-IT" sz="2800"/>
              <a:t/>
            </a:r>
            <a:br>
              <a:rPr lang="it-IT" altLang="it-IT" sz="2800"/>
            </a:br>
            <a:endParaRPr lang="it-IT" altLang="it-IT" sz="2800"/>
          </a:p>
        </p:txBody>
      </p:sp>
      <p:sp>
        <p:nvSpPr>
          <p:cNvPr id="236547" name="Segnaposto contenuto 2"/>
          <p:cNvSpPr>
            <a:spLocks noGrp="1"/>
          </p:cNvSpPr>
          <p:nvPr>
            <p:ph sz="half" idx="1"/>
          </p:nvPr>
        </p:nvSpPr>
        <p:spPr/>
        <p:txBody>
          <a:bodyPr/>
          <a:lstStyle/>
          <a:p>
            <a:r>
              <a:rPr lang="it-IT" altLang="it-IT" sz="2400"/>
              <a:t>1. Fare vedere nero per bianco</a:t>
            </a:r>
          </a:p>
          <a:p>
            <a:r>
              <a:rPr lang="it-IT" altLang="it-IT" sz="2400"/>
              <a:t>2. </a:t>
            </a:r>
            <a:r>
              <a:rPr lang="fr-FR" altLang="it-IT" sz="2400"/>
              <a:t>Essere al verde</a:t>
            </a:r>
            <a:endParaRPr lang="it-IT" altLang="it-IT" sz="2400"/>
          </a:p>
          <a:p>
            <a:r>
              <a:rPr lang="it-IT" altLang="it-IT" sz="2400"/>
              <a:t>3. Essere rosso dalla vergogna</a:t>
            </a:r>
          </a:p>
          <a:p>
            <a:r>
              <a:rPr lang="it-IT" altLang="it-IT" sz="2400"/>
              <a:t>4. Fare vedere i sorci verdi a qualcuno</a:t>
            </a:r>
          </a:p>
          <a:p>
            <a:r>
              <a:rPr lang="it-IT" altLang="it-IT" sz="2400"/>
              <a:t>5. Essere una mosca bianca</a:t>
            </a:r>
          </a:p>
          <a:p>
            <a:endParaRPr lang="it-IT" altLang="it-IT" sz="2400"/>
          </a:p>
        </p:txBody>
      </p:sp>
      <p:sp>
        <p:nvSpPr>
          <p:cNvPr id="236548" name="Segnaposto contenuto 3"/>
          <p:cNvSpPr>
            <a:spLocks noGrp="1"/>
          </p:cNvSpPr>
          <p:nvPr>
            <p:ph sz="half" idx="2"/>
          </p:nvPr>
        </p:nvSpPr>
        <p:spPr/>
        <p:txBody>
          <a:bodyPr/>
          <a:lstStyle/>
          <a:p>
            <a:r>
              <a:rPr lang="it-IT" altLang="it-IT" sz="2400"/>
              <a:t>a. Être</a:t>
            </a:r>
            <a:r>
              <a:rPr lang="fr-FR" altLang="it-IT" sz="2400"/>
              <a:t> fauché comme des blés</a:t>
            </a:r>
          </a:p>
          <a:p>
            <a:r>
              <a:rPr lang="fr-FR" altLang="it-IT" sz="2400"/>
              <a:t>b. En faire voir de toutes les couleurs à qn</a:t>
            </a:r>
          </a:p>
          <a:p>
            <a:r>
              <a:rPr lang="it-IT" altLang="it-IT" sz="2400"/>
              <a:t>c. Être rare comme un merle blanc</a:t>
            </a:r>
          </a:p>
          <a:p>
            <a:pPr algn="just"/>
            <a:r>
              <a:rPr lang="fr-FR" altLang="it-IT" sz="2400"/>
              <a:t>d. Faire prendre des vessies pour des lanternes</a:t>
            </a:r>
          </a:p>
          <a:p>
            <a:r>
              <a:rPr lang="fr-FR" altLang="it-IT" sz="2400"/>
              <a:t>e. Être rouge de honte</a:t>
            </a:r>
            <a:endParaRPr lang="it-IT" altLang="it-IT" sz="2400"/>
          </a:p>
          <a:p>
            <a:endParaRPr lang="it-IT" altLang="it-IT" sz="2400"/>
          </a:p>
          <a:p>
            <a:endParaRPr lang="it-IT" altLang="it-IT" sz="2400"/>
          </a:p>
          <a:p>
            <a:endParaRPr lang="it-IT" altLang="it-IT" sz="2400"/>
          </a:p>
          <a:p>
            <a:endParaRPr lang="it-IT" altLang="it-IT" sz="2400"/>
          </a:p>
          <a:p>
            <a:endParaRPr lang="it-IT" altLang="it-IT" sz="2400"/>
          </a:p>
        </p:txBody>
      </p:sp>
    </p:spTree>
    <p:extLst>
      <p:ext uri="{BB962C8B-B14F-4D97-AF65-F5344CB8AC3E}">
        <p14:creationId xmlns:p14="http://schemas.microsoft.com/office/powerpoint/2010/main" val="10638709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itolo 1"/>
          <p:cNvSpPr>
            <a:spLocks noGrp="1"/>
          </p:cNvSpPr>
          <p:nvPr>
            <p:ph type="title"/>
          </p:nvPr>
        </p:nvSpPr>
        <p:spPr/>
        <p:txBody>
          <a:bodyPr/>
          <a:lstStyle/>
          <a:p>
            <a:r>
              <a:rPr lang="fr-FR" altLang="it-IT" sz="2800"/>
              <a:t>Choisissez les équivalents français :</a:t>
            </a:r>
            <a:endParaRPr lang="it-IT" altLang="it-IT" sz="2800"/>
          </a:p>
        </p:txBody>
      </p:sp>
      <p:sp>
        <p:nvSpPr>
          <p:cNvPr id="237571" name="Segnaposto contenuto 2"/>
          <p:cNvSpPr>
            <a:spLocks noGrp="1"/>
          </p:cNvSpPr>
          <p:nvPr>
            <p:ph sz="half" idx="1"/>
          </p:nvPr>
        </p:nvSpPr>
        <p:spPr/>
        <p:txBody>
          <a:bodyPr>
            <a:normAutofit lnSpcReduction="10000"/>
          </a:bodyPr>
          <a:lstStyle/>
          <a:p>
            <a:r>
              <a:rPr lang="fr-FR" altLang="it-IT" sz="2400"/>
              <a:t>1. </a:t>
            </a:r>
            <a:r>
              <a:rPr lang="fr-FR" altLang="it-IT" sz="2400" b="1"/>
              <a:t>Principe azzurro</a:t>
            </a:r>
            <a:r>
              <a:rPr lang="fr-FR" altLang="it-IT" sz="2400"/>
              <a:t> : </a:t>
            </a:r>
            <a:endParaRPr lang="it-IT" altLang="it-IT" sz="2400"/>
          </a:p>
          <a:p>
            <a:r>
              <a:rPr lang="fr-FR" altLang="it-IT" sz="2400"/>
              <a:t>a. Prince bleu</a:t>
            </a:r>
            <a:endParaRPr lang="it-IT" altLang="it-IT" sz="2400"/>
          </a:p>
          <a:p>
            <a:r>
              <a:rPr lang="fr-FR" altLang="it-IT" sz="2400"/>
              <a:t>b. Prince charmant</a:t>
            </a:r>
            <a:endParaRPr lang="it-IT" altLang="it-IT" sz="2400"/>
          </a:p>
          <a:p>
            <a:r>
              <a:rPr lang="fr-FR" altLang="it-IT" sz="2400"/>
              <a:t>c. Prince azur</a:t>
            </a:r>
            <a:endParaRPr lang="it-IT" altLang="it-IT" sz="2400"/>
          </a:p>
          <a:p>
            <a:r>
              <a:rPr lang="fr-FR" altLang="it-IT" sz="2400"/>
              <a:t> </a:t>
            </a:r>
            <a:endParaRPr lang="it-IT" altLang="it-IT" sz="2400"/>
          </a:p>
          <a:p>
            <a:r>
              <a:rPr lang="it-IT" altLang="it-IT" sz="2400"/>
              <a:t>2. </a:t>
            </a:r>
            <a:r>
              <a:rPr lang="it-IT" altLang="it-IT" sz="2400" b="1"/>
              <a:t>Mangiare in bianco</a:t>
            </a:r>
          </a:p>
          <a:p>
            <a:r>
              <a:rPr lang="fr-FR" altLang="it-IT" sz="2400"/>
              <a:t>a. Manger sans sauce</a:t>
            </a:r>
            <a:endParaRPr lang="it-IT" altLang="it-IT" sz="2400"/>
          </a:p>
          <a:p>
            <a:r>
              <a:rPr lang="fr-FR" altLang="it-IT" sz="2400"/>
              <a:t>b. Manger une bouillie</a:t>
            </a:r>
            <a:endParaRPr lang="it-IT" altLang="it-IT" sz="2400"/>
          </a:p>
          <a:p>
            <a:r>
              <a:rPr lang="fr-FR" altLang="it-IT" sz="2400"/>
              <a:t>c. Manger au beurre</a:t>
            </a:r>
            <a:endParaRPr lang="it-IT" altLang="it-IT" sz="2400"/>
          </a:p>
          <a:p>
            <a:endParaRPr lang="it-IT" altLang="it-IT" sz="2400"/>
          </a:p>
        </p:txBody>
      </p:sp>
      <p:sp>
        <p:nvSpPr>
          <p:cNvPr id="237572" name="Segnaposto contenuto 3"/>
          <p:cNvSpPr>
            <a:spLocks noGrp="1"/>
          </p:cNvSpPr>
          <p:nvPr>
            <p:ph sz="half" idx="2"/>
          </p:nvPr>
        </p:nvSpPr>
        <p:spPr/>
        <p:txBody>
          <a:bodyPr>
            <a:normAutofit lnSpcReduction="10000"/>
          </a:bodyPr>
          <a:lstStyle/>
          <a:p>
            <a:r>
              <a:rPr lang="fr-FR" altLang="it-IT" sz="2400"/>
              <a:t>3. </a:t>
            </a:r>
            <a:r>
              <a:rPr lang="fr-FR" altLang="it-IT" sz="2400" b="1"/>
              <a:t>Pecora nera</a:t>
            </a:r>
            <a:endParaRPr lang="it-IT" altLang="it-IT" sz="2400" b="1"/>
          </a:p>
          <a:p>
            <a:r>
              <a:rPr lang="fr-FR" altLang="it-IT" sz="2400"/>
              <a:t>a. Mouton noir</a:t>
            </a:r>
            <a:endParaRPr lang="it-IT" altLang="it-IT" sz="2400"/>
          </a:p>
          <a:p>
            <a:r>
              <a:rPr lang="fr-FR" altLang="it-IT" sz="2400"/>
              <a:t>b. Brebis galeuse</a:t>
            </a:r>
            <a:endParaRPr lang="it-IT" altLang="it-IT" sz="2400"/>
          </a:p>
          <a:p>
            <a:r>
              <a:rPr lang="fr-FR" altLang="it-IT" sz="2400"/>
              <a:t>c. Brebis égarée</a:t>
            </a:r>
            <a:endParaRPr lang="it-IT" altLang="it-IT" sz="2400"/>
          </a:p>
          <a:p>
            <a:endParaRPr lang="it-IT" altLang="it-IT" sz="2400"/>
          </a:p>
          <a:p>
            <a:r>
              <a:rPr lang="fr-FR" altLang="it-IT" sz="2400"/>
              <a:t>4. </a:t>
            </a:r>
            <a:r>
              <a:rPr lang="fr-FR" altLang="it-IT" sz="2400" b="1"/>
              <a:t>Telefono azzurro</a:t>
            </a:r>
            <a:endParaRPr lang="it-IT" altLang="it-IT" sz="2400" b="1"/>
          </a:p>
          <a:p>
            <a:r>
              <a:rPr lang="fr-FR" altLang="it-IT" sz="2400"/>
              <a:t>a. Téléphone azur</a:t>
            </a:r>
            <a:endParaRPr lang="it-IT" altLang="it-IT" sz="2400"/>
          </a:p>
          <a:p>
            <a:r>
              <a:rPr lang="fr-FR" altLang="it-IT" sz="2400"/>
              <a:t>b. Téléphone rose </a:t>
            </a:r>
            <a:endParaRPr lang="it-IT" altLang="it-IT" sz="2400"/>
          </a:p>
          <a:p>
            <a:r>
              <a:rPr lang="fr-FR" altLang="it-IT" sz="2400"/>
              <a:t>c. Allo enfance en danger</a:t>
            </a:r>
            <a:endParaRPr lang="it-IT" altLang="it-IT" sz="2400"/>
          </a:p>
          <a:p>
            <a:pPr>
              <a:buFontTx/>
              <a:buNone/>
            </a:pPr>
            <a:r>
              <a:rPr lang="fr-FR" altLang="it-IT" sz="2400"/>
              <a:t> </a:t>
            </a:r>
            <a:endParaRPr lang="it-IT" altLang="it-IT" sz="2400"/>
          </a:p>
          <a:p>
            <a:endParaRPr lang="it-IT" altLang="it-IT" sz="2400"/>
          </a:p>
        </p:txBody>
      </p:sp>
    </p:spTree>
    <p:extLst>
      <p:ext uri="{BB962C8B-B14F-4D97-AF65-F5344CB8AC3E}">
        <p14:creationId xmlns:p14="http://schemas.microsoft.com/office/powerpoint/2010/main" val="37135996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itolo 1"/>
          <p:cNvSpPr>
            <a:spLocks noGrp="1"/>
          </p:cNvSpPr>
          <p:nvPr>
            <p:ph type="title"/>
          </p:nvPr>
        </p:nvSpPr>
        <p:spPr/>
        <p:txBody>
          <a:bodyPr/>
          <a:lstStyle/>
          <a:p>
            <a:r>
              <a:rPr lang="fr-CA" altLang="it-IT" sz="2800"/>
              <a:t>Traducteur automatique</a:t>
            </a:r>
            <a:br>
              <a:rPr lang="fr-CA" altLang="it-IT" sz="2800"/>
            </a:br>
            <a:r>
              <a:rPr lang="fr-CA" altLang="it-IT" sz="2800"/>
              <a:t>google translate</a:t>
            </a:r>
          </a:p>
        </p:txBody>
      </p:sp>
      <p:sp>
        <p:nvSpPr>
          <p:cNvPr id="238595" name="Segnaposto contenuto 2"/>
          <p:cNvSpPr>
            <a:spLocks noGrp="1"/>
          </p:cNvSpPr>
          <p:nvPr>
            <p:ph idx="1"/>
          </p:nvPr>
        </p:nvSpPr>
        <p:spPr/>
        <p:txBody>
          <a:bodyPr/>
          <a:lstStyle/>
          <a:p>
            <a:pPr>
              <a:lnSpc>
                <a:spcPct val="80000"/>
              </a:lnSpc>
            </a:pPr>
            <a:r>
              <a:rPr lang="fr-FR" altLang="it-IT" sz="2200"/>
              <a:t>Google et l’impérialisme linguistique, Frédéric Kaplan et Dana Kianfar, janvier 2015 </a:t>
            </a:r>
            <a:r>
              <a:rPr lang="fr-FR" altLang="it-IT" sz="2200" i="1"/>
              <a:t>Le Monde diplomatique</a:t>
            </a:r>
            <a:endParaRPr lang="fr-FR" altLang="it-IT" sz="2200"/>
          </a:p>
          <a:p>
            <a:pPr>
              <a:lnSpc>
                <a:spcPct val="80000"/>
              </a:lnSpc>
            </a:pPr>
            <a:r>
              <a:rPr lang="fr-FR" altLang="it-IT" sz="2200" b="1"/>
              <a:t>Il pleut des chats et des chiens</a:t>
            </a:r>
            <a:endParaRPr lang="fr-FR" altLang="it-IT" sz="2200"/>
          </a:p>
          <a:p>
            <a:pPr algn="just">
              <a:lnSpc>
                <a:spcPct val="80000"/>
              </a:lnSpc>
            </a:pPr>
            <a:r>
              <a:rPr lang="fr-FR" altLang="it-IT" sz="2200"/>
              <a:t>Au début du mois de décembre dernier, quiconque demandait à Google Traduction l’équivalent italien de l’expression « Cette fille est jolie » obtenait une proposition étrange : </a:t>
            </a:r>
            <a:r>
              <a:rPr lang="fr-FR" altLang="it-IT" sz="2200" i="1"/>
              <a:t>Questa ragazza è abbastanza,</a:t>
            </a:r>
            <a:r>
              <a:rPr lang="fr-FR" altLang="it-IT" sz="2200"/>
              <a:t> littéralement « Cette fille est assez ». La beauté s’était </a:t>
            </a:r>
            <a:r>
              <a:rPr lang="fr-FR" altLang="it-IT" sz="2200" i="1"/>
              <a:t>lost in translation</a:t>
            </a:r>
            <a:r>
              <a:rPr lang="fr-FR" altLang="it-IT" sz="2200"/>
              <a:t> — perdue en cours de traduction. Comment un des traducteurs automatiques les plus performants du monde, fort d’un capital linguistique unique constitué </a:t>
            </a:r>
            <a:r>
              <a:rPr lang="fr-FR" altLang="it-IT" sz="2200" b="1"/>
              <a:t>de milliards de phrases</a:t>
            </a:r>
            <a:r>
              <a:rPr lang="fr-FR" altLang="it-IT" sz="2200"/>
              <a:t>, peut-il commettre une erreur aussi grossière ? La réponse est simple : il passe par l’anglais. « Jolie » peut se traduire par </a:t>
            </a:r>
            <a:r>
              <a:rPr lang="fr-FR" altLang="it-IT" sz="2200" i="1"/>
              <a:t>pretty,</a:t>
            </a:r>
            <a:r>
              <a:rPr lang="fr-FR" altLang="it-IT" sz="2200"/>
              <a:t> qui signifie à la fois « joli » et « assez ». Le second sens correspond à l’italien </a:t>
            </a:r>
            <a:r>
              <a:rPr lang="fr-FR" altLang="it-IT" sz="2200" i="1"/>
              <a:t>abbastanza.</a:t>
            </a:r>
            <a:endParaRPr lang="fr-FR" altLang="it-IT" sz="2200"/>
          </a:p>
          <a:p>
            <a:pPr>
              <a:lnSpc>
                <a:spcPct val="80000"/>
              </a:lnSpc>
            </a:pPr>
            <a:endParaRPr lang="fr-CA" altLang="it-IT" sz="2200"/>
          </a:p>
        </p:txBody>
      </p:sp>
    </p:spTree>
    <p:extLst>
      <p:ext uri="{BB962C8B-B14F-4D97-AF65-F5344CB8AC3E}">
        <p14:creationId xmlns:p14="http://schemas.microsoft.com/office/powerpoint/2010/main" val="1389505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tolo 1"/>
          <p:cNvSpPr>
            <a:spLocks noGrp="1"/>
          </p:cNvSpPr>
          <p:nvPr>
            <p:ph type="title"/>
          </p:nvPr>
        </p:nvSpPr>
        <p:spPr/>
        <p:txBody>
          <a:bodyPr/>
          <a:lstStyle/>
          <a:p>
            <a:r>
              <a:rPr lang="fr-CA" altLang="it-IT" sz="2800"/>
              <a:t>Traducteur automatique</a:t>
            </a:r>
          </a:p>
        </p:txBody>
      </p:sp>
      <p:sp>
        <p:nvSpPr>
          <p:cNvPr id="239619" name="Segnaposto contenuto 2"/>
          <p:cNvSpPr>
            <a:spLocks noGrp="1"/>
          </p:cNvSpPr>
          <p:nvPr>
            <p:ph idx="1"/>
          </p:nvPr>
        </p:nvSpPr>
        <p:spPr/>
        <p:txBody>
          <a:bodyPr/>
          <a:lstStyle/>
          <a:p>
            <a:pPr algn="just">
              <a:lnSpc>
                <a:spcPct val="90000"/>
              </a:lnSpc>
            </a:pPr>
            <a:r>
              <a:rPr lang="fr-FR" altLang="it-IT" sz="2200"/>
              <a:t>Ce principe connu, il devient aisé de produire des phrases insolites et souvent amusantes. « Je pense que vous avez un président magnifique » devient </a:t>
            </a:r>
            <a:r>
              <a:rPr lang="fr-FR" altLang="it-IT" sz="2200" i="1"/>
              <a:t>Penso che tu abbia una bella sedia,</a:t>
            </a:r>
            <a:r>
              <a:rPr lang="fr-FR" altLang="it-IT" sz="2200"/>
              <a:t> c’est-à-dire : « Je pense que tu as une jolie chaise », car « président » peut se traduire par </a:t>
            </a:r>
            <a:r>
              <a:rPr lang="fr-FR" altLang="it-IT" sz="2200" i="1"/>
              <a:t>chair</a:t>
            </a:r>
            <a:r>
              <a:rPr lang="fr-FR" altLang="it-IT" sz="2200"/>
              <a:t> en anglais. </a:t>
            </a:r>
            <a:r>
              <a:rPr lang="fr-FR" altLang="it-IT" sz="2200" b="1"/>
              <a:t>L’usage de l’anglais comme pivot conduit parfois à des contresens</a:t>
            </a:r>
            <a:r>
              <a:rPr lang="fr-FR" altLang="it-IT" sz="2200"/>
              <a:t>. </a:t>
            </a:r>
            <a:r>
              <a:rPr lang="fr-FR" altLang="it-IT" sz="2200" i="1"/>
              <a:t>Hai fatto un compito terrificante,</a:t>
            </a:r>
            <a:r>
              <a:rPr lang="fr-FR" altLang="it-IT" sz="2200"/>
              <a:t> c’est-à-dire « Tu as fait un devoir terriblement mauvais », se traduit dans Google par « Vous avez fait un travail formidable » par l’entremise de l’anglais </a:t>
            </a:r>
            <a:r>
              <a:rPr lang="fr-FR" altLang="it-IT" sz="2200" i="1"/>
              <a:t>terrific</a:t>
            </a:r>
            <a:r>
              <a:rPr lang="fr-FR" altLang="it-IT" sz="2200"/>
              <a:t> ; l’expression idiomatique « Il pleut des cordes » se transforme en un très poétique </a:t>
            </a:r>
            <a:r>
              <a:rPr lang="fr-FR" altLang="it-IT" sz="2200" i="1"/>
              <a:t>Piove gatti e cani</a:t>
            </a:r>
            <a:r>
              <a:rPr lang="fr-FR" altLang="it-IT" sz="2200"/>
              <a:t> — il pleut des chats et des chiens. Cette traduction de </a:t>
            </a:r>
            <a:r>
              <a:rPr lang="fr-FR" altLang="it-IT" sz="2200" i="1"/>
              <a:t>It’s raining cats and dogs</a:t>
            </a:r>
            <a:r>
              <a:rPr lang="fr-FR" altLang="it-IT" sz="2200"/>
              <a:t> s’avère incompréhensible pour un Italien.</a:t>
            </a:r>
          </a:p>
          <a:p>
            <a:pPr>
              <a:lnSpc>
                <a:spcPct val="90000"/>
              </a:lnSpc>
            </a:pPr>
            <a:endParaRPr lang="fr-CA" altLang="it-IT" sz="2200"/>
          </a:p>
        </p:txBody>
      </p:sp>
    </p:spTree>
    <p:extLst>
      <p:ext uri="{BB962C8B-B14F-4D97-AF65-F5344CB8AC3E}">
        <p14:creationId xmlns:p14="http://schemas.microsoft.com/office/powerpoint/2010/main" val="7600859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itolo 1"/>
          <p:cNvSpPr>
            <a:spLocks noGrp="1"/>
          </p:cNvSpPr>
          <p:nvPr>
            <p:ph type="title"/>
          </p:nvPr>
        </p:nvSpPr>
        <p:spPr/>
        <p:txBody>
          <a:bodyPr/>
          <a:lstStyle/>
          <a:p>
            <a:r>
              <a:rPr lang="fr-CA" altLang="it-IT" sz="2800"/>
              <a:t>Traducteur automatique</a:t>
            </a:r>
          </a:p>
        </p:txBody>
      </p:sp>
      <p:sp>
        <p:nvSpPr>
          <p:cNvPr id="240643" name="Segnaposto contenuto 2"/>
          <p:cNvSpPr>
            <a:spLocks noGrp="1"/>
          </p:cNvSpPr>
          <p:nvPr>
            <p:ph idx="1"/>
          </p:nvPr>
        </p:nvSpPr>
        <p:spPr/>
        <p:txBody>
          <a:bodyPr/>
          <a:lstStyle/>
          <a:p>
            <a:pPr algn="just"/>
            <a:r>
              <a:rPr lang="fr-FR" altLang="it-IT" sz="2400"/>
              <a:t>Pour élaborer un traducteur automatique, il faut disposer de </a:t>
            </a:r>
            <a:r>
              <a:rPr lang="fr-FR" altLang="it-IT" sz="2400" b="1"/>
              <a:t>grands corpus de textes identiques traduits d’une langue à l’autre.</a:t>
            </a:r>
            <a:r>
              <a:rPr lang="fr-FR" altLang="it-IT" sz="2400"/>
              <a:t> Entreprise américaine, Google a logiquement construit son outil sur des paires textuelles utilisant presque </a:t>
            </a:r>
            <a:r>
              <a:rPr lang="fr-FR" altLang="it-IT" sz="2400" b="1"/>
              <a:t>toujours l’anglais comme langue pivot. </a:t>
            </a:r>
            <a:r>
              <a:rPr lang="fr-FR" altLang="it-IT" sz="2400"/>
              <a:t>Pour aller du français vers l’italien, il faut ainsi, « par construction », passer par une traduction anglaise intermédiaire. Ce processus engendre un biais linguistique important... </a:t>
            </a:r>
            <a:endParaRPr lang="fr-CA" altLang="it-IT" sz="2400"/>
          </a:p>
        </p:txBody>
      </p:sp>
    </p:spTree>
    <p:extLst>
      <p:ext uri="{BB962C8B-B14F-4D97-AF65-F5344CB8AC3E}">
        <p14:creationId xmlns:p14="http://schemas.microsoft.com/office/powerpoint/2010/main" val="35446115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itolo 1"/>
          <p:cNvSpPr>
            <a:spLocks noGrp="1"/>
          </p:cNvSpPr>
          <p:nvPr>
            <p:ph type="title"/>
          </p:nvPr>
        </p:nvSpPr>
        <p:spPr/>
        <p:txBody>
          <a:bodyPr>
            <a:normAutofit fontScale="90000"/>
          </a:bodyPr>
          <a:lstStyle/>
          <a:p>
            <a:r>
              <a:rPr lang="it-IT" altLang="it-IT" sz="2800"/>
              <a:t/>
            </a:r>
            <a:br>
              <a:rPr lang="it-IT" altLang="it-IT" sz="2800"/>
            </a:br>
            <a:r>
              <a:rPr lang="it-IT" altLang="it-IT" sz="2800"/>
              <a:t>Traduction automatique</a:t>
            </a:r>
            <a:br>
              <a:rPr lang="it-IT" altLang="it-IT" sz="2800"/>
            </a:br>
            <a:r>
              <a:rPr lang="it-IT" altLang="it-IT" sz="2800"/>
              <a:t>aujourd’hui </a:t>
            </a:r>
            <a:r>
              <a:rPr lang="fr-FR" altLang="it-IT" sz="2800"/>
              <a:t>1 mars 2017</a:t>
            </a:r>
            <a:r>
              <a:rPr lang="it-IT" altLang="it-IT" sz="2800"/>
              <a:t/>
            </a:r>
            <a:br>
              <a:rPr lang="it-IT" altLang="it-IT" sz="2800"/>
            </a:br>
            <a:endParaRPr lang="it-IT" altLang="it-IT" sz="2800"/>
          </a:p>
        </p:txBody>
      </p:sp>
      <p:sp>
        <p:nvSpPr>
          <p:cNvPr id="241667" name="Segnaposto contenuto 2"/>
          <p:cNvSpPr>
            <a:spLocks noGrp="1"/>
          </p:cNvSpPr>
          <p:nvPr>
            <p:ph idx="1"/>
          </p:nvPr>
        </p:nvSpPr>
        <p:spPr/>
        <p:txBody>
          <a:bodyPr/>
          <a:lstStyle/>
          <a:p>
            <a:endParaRPr lang="fr-FR" altLang="it-IT" sz="2400"/>
          </a:p>
          <a:p>
            <a:r>
              <a:rPr lang="fr-FR" altLang="it-IT" sz="2400" b="1"/>
              <a:t>Hai fatto un compito terrificante </a:t>
            </a:r>
            <a:r>
              <a:rPr lang="fr-FR" altLang="it-IT" sz="2400"/>
              <a:t>= </a:t>
            </a:r>
          </a:p>
          <a:p>
            <a:r>
              <a:rPr lang="fr-FR" altLang="it-IT" sz="2400"/>
              <a:t>Vous avez fait un excellent travail  google </a:t>
            </a:r>
          </a:p>
          <a:p>
            <a:r>
              <a:rPr lang="fr-FR" altLang="it-IT" sz="2400"/>
              <a:t>Tu as fait une tâche terrifiante  systran</a:t>
            </a:r>
            <a:endParaRPr lang="it-IT" altLang="it-IT" sz="2400" i="1"/>
          </a:p>
        </p:txBody>
      </p:sp>
    </p:spTree>
    <p:extLst>
      <p:ext uri="{BB962C8B-B14F-4D97-AF65-F5344CB8AC3E}">
        <p14:creationId xmlns:p14="http://schemas.microsoft.com/office/powerpoint/2010/main" val="642062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itolo 1"/>
          <p:cNvSpPr>
            <a:spLocks noGrp="1"/>
          </p:cNvSpPr>
          <p:nvPr>
            <p:ph type="title"/>
          </p:nvPr>
        </p:nvSpPr>
        <p:spPr/>
        <p:txBody>
          <a:bodyPr/>
          <a:lstStyle/>
          <a:p>
            <a:r>
              <a:rPr lang="it-IT" altLang="it-IT" sz="2800"/>
              <a:t>Crise</a:t>
            </a:r>
          </a:p>
        </p:txBody>
      </p:sp>
      <p:sp>
        <p:nvSpPr>
          <p:cNvPr id="215043" name="Segnaposto contenuto 2"/>
          <p:cNvSpPr>
            <a:spLocks noGrp="1"/>
          </p:cNvSpPr>
          <p:nvPr>
            <p:ph idx="1"/>
          </p:nvPr>
        </p:nvSpPr>
        <p:spPr/>
        <p:txBody>
          <a:bodyPr/>
          <a:lstStyle/>
          <a:p>
            <a:pPr algn="just"/>
            <a:r>
              <a:rPr lang="it-IT" altLang="it-IT" sz="2400"/>
              <a:t>Question: Dans votre livre, vous expliquez que le mot « crise » est brandi depuis des décennies pour empêcher toute réflexion de fond. Considérez-vous que la France traverse actuellement, à deux mois de la présidentielle, une crise politique ?</a:t>
            </a:r>
            <a:br>
              <a:rPr lang="it-IT" altLang="it-IT" sz="2400"/>
            </a:br>
            <a:endParaRPr lang="it-IT" altLang="it-IT" sz="2400"/>
          </a:p>
        </p:txBody>
      </p:sp>
    </p:spTree>
    <p:extLst>
      <p:ext uri="{BB962C8B-B14F-4D97-AF65-F5344CB8AC3E}">
        <p14:creationId xmlns:p14="http://schemas.microsoft.com/office/powerpoint/2010/main" val="24658581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itolo 1"/>
          <p:cNvSpPr>
            <a:spLocks noGrp="1"/>
          </p:cNvSpPr>
          <p:nvPr>
            <p:ph type="title"/>
          </p:nvPr>
        </p:nvSpPr>
        <p:spPr/>
        <p:txBody>
          <a:bodyPr/>
          <a:lstStyle/>
          <a:p>
            <a:r>
              <a:rPr lang="it-IT" altLang="it-IT" sz="2800"/>
              <a:t>aujourd’hui</a:t>
            </a:r>
            <a:br>
              <a:rPr lang="it-IT" altLang="it-IT" sz="2800"/>
            </a:br>
            <a:r>
              <a:rPr lang="it-IT" altLang="it-IT" sz="2800"/>
              <a:t>1° mars 2017</a:t>
            </a:r>
          </a:p>
        </p:txBody>
      </p:sp>
      <p:sp>
        <p:nvSpPr>
          <p:cNvPr id="242691" name="Segnaposto contenuto 2"/>
          <p:cNvSpPr>
            <a:spLocks noGrp="1"/>
          </p:cNvSpPr>
          <p:nvPr>
            <p:ph idx="1"/>
          </p:nvPr>
        </p:nvSpPr>
        <p:spPr/>
        <p:txBody>
          <a:bodyPr/>
          <a:lstStyle/>
          <a:p>
            <a:r>
              <a:rPr lang="it-IT" altLang="it-IT" sz="2400" b="1"/>
              <a:t>Je pense que vous avez un président magnifique </a:t>
            </a:r>
            <a:r>
              <a:rPr lang="it-IT" altLang="it-IT" sz="2400"/>
              <a:t>=</a:t>
            </a:r>
          </a:p>
          <a:p>
            <a:r>
              <a:rPr lang="it-IT" altLang="it-IT" sz="2400"/>
              <a:t>Penso che tu abbia una meravigliosa presidente google</a:t>
            </a:r>
          </a:p>
          <a:p>
            <a:r>
              <a:rPr lang="it-IT" altLang="it-IT" sz="2400"/>
              <a:t>Penso che abbiate il presidente splendido systran</a:t>
            </a:r>
          </a:p>
          <a:p>
            <a:r>
              <a:rPr lang="it-IT" altLang="it-IT" sz="2400" b="1"/>
              <a:t>Cette fille est jolie </a:t>
            </a:r>
            <a:r>
              <a:rPr lang="it-IT" altLang="it-IT" sz="2400"/>
              <a:t>=</a:t>
            </a:r>
          </a:p>
          <a:p>
            <a:r>
              <a:rPr lang="it-IT" altLang="it-IT" sz="2400"/>
              <a:t>questa ragazza è abbastanza google</a:t>
            </a:r>
          </a:p>
          <a:p>
            <a:r>
              <a:rPr lang="it-IT" altLang="it-IT" sz="2400"/>
              <a:t>questa ragazza è graziosa systran</a:t>
            </a:r>
          </a:p>
          <a:p>
            <a:r>
              <a:rPr lang="fr-FR" altLang="it-IT" sz="2400" b="1"/>
              <a:t>Il pleut des cordes </a:t>
            </a:r>
            <a:r>
              <a:rPr lang="fr-FR" altLang="it-IT" sz="2400"/>
              <a:t>=</a:t>
            </a:r>
          </a:p>
          <a:p>
            <a:r>
              <a:rPr lang="fr-FR" altLang="it-IT" sz="2400" i="1"/>
              <a:t>è versando </a:t>
            </a:r>
            <a:r>
              <a:rPr lang="fr-FR" altLang="it-IT" sz="2400"/>
              <a:t>google</a:t>
            </a:r>
          </a:p>
          <a:p>
            <a:r>
              <a:rPr lang="fr-FR" altLang="it-IT" sz="2400" i="1"/>
              <a:t>piove delle funi </a:t>
            </a:r>
            <a:r>
              <a:rPr lang="fr-FR" altLang="it-IT" sz="2400"/>
              <a:t>systran</a:t>
            </a:r>
            <a:endParaRPr lang="it-IT" altLang="it-IT" sz="2400" i="1"/>
          </a:p>
          <a:p>
            <a:endParaRPr lang="it-IT" altLang="it-IT" sz="2400"/>
          </a:p>
          <a:p>
            <a:endParaRPr lang="it-IT" altLang="it-IT" sz="2400"/>
          </a:p>
        </p:txBody>
      </p:sp>
    </p:spTree>
    <p:extLst>
      <p:ext uri="{BB962C8B-B14F-4D97-AF65-F5344CB8AC3E}">
        <p14:creationId xmlns:p14="http://schemas.microsoft.com/office/powerpoint/2010/main" val="933627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itolo 1"/>
          <p:cNvSpPr>
            <a:spLocks noGrp="1"/>
          </p:cNvSpPr>
          <p:nvPr>
            <p:ph type="title"/>
          </p:nvPr>
        </p:nvSpPr>
        <p:spPr/>
        <p:txBody>
          <a:bodyPr>
            <a:normAutofit fontScale="90000"/>
          </a:bodyPr>
          <a:lstStyle/>
          <a:p>
            <a:r>
              <a:rPr lang="it-IT" altLang="it-IT" sz="3200"/>
              <a:t/>
            </a:r>
            <a:br>
              <a:rPr lang="it-IT" altLang="it-IT" sz="3200"/>
            </a:br>
            <a:r>
              <a:rPr lang="it-IT" altLang="it-IT" sz="3200"/>
              <a:t/>
            </a:r>
            <a:br>
              <a:rPr lang="it-IT" altLang="it-IT" sz="3200"/>
            </a:br>
            <a:r>
              <a:rPr lang="it-IT" altLang="it-IT" sz="2800"/>
              <a:t>TV5MONDE les nouvelles expressions. Entretien Bernard Cerquiglini</a:t>
            </a:r>
            <a:br>
              <a:rPr lang="it-IT" altLang="it-IT" sz="2800"/>
            </a:br>
            <a:r>
              <a:rPr lang="it-IT" altLang="it-IT" sz="3200"/>
              <a:t/>
            </a:r>
            <a:br>
              <a:rPr lang="it-IT" altLang="it-IT" sz="3200"/>
            </a:br>
            <a:endParaRPr lang="it-IT" altLang="it-IT" sz="3200"/>
          </a:p>
        </p:txBody>
      </p:sp>
      <p:sp>
        <p:nvSpPr>
          <p:cNvPr id="243715" name="Segnaposto contenuto 2"/>
          <p:cNvSpPr>
            <a:spLocks noGrp="1"/>
          </p:cNvSpPr>
          <p:nvPr>
            <p:ph idx="1"/>
          </p:nvPr>
        </p:nvSpPr>
        <p:spPr/>
        <p:txBody>
          <a:bodyPr/>
          <a:lstStyle/>
          <a:p>
            <a:pPr algn="just"/>
            <a:r>
              <a:rPr lang="fr-FR" altLang="it-IT" sz="2400"/>
              <a:t>« Expression idiomatique, ça veut dire propre à un idiome, propre à une langue, par exemple en français </a:t>
            </a:r>
            <a:r>
              <a:rPr lang="fr-FR" altLang="it-IT" sz="2400" i="1"/>
              <a:t>on dit casser sa pipe </a:t>
            </a:r>
            <a:r>
              <a:rPr lang="fr-FR" altLang="it-IT" sz="2400"/>
              <a:t>pour mourir, il n'y a qu'en français qu'on dit </a:t>
            </a:r>
            <a:r>
              <a:rPr lang="fr-FR" altLang="it-IT" sz="2400" i="1"/>
              <a:t>casser sa pipe </a:t>
            </a:r>
            <a:r>
              <a:rPr lang="fr-FR" altLang="it-IT" sz="2400"/>
              <a:t>pour mourir. Comme c'est une expression qui passe souvent par une image, on dit ‘expression imagée’. Il y en a dans toutes les langues, certaines langues en ont plus, le français en a beaucoup, l'anglais aussi, l'italien en abonde, je crois qu'il y en a un peu moins en allemand, mais il y en a dans toutes les langues, et c'est nécessaire. Je dirais que l'expression imagée est propre au langage. </a:t>
            </a:r>
            <a:endParaRPr lang="it-IT" altLang="it-IT" sz="2400"/>
          </a:p>
        </p:txBody>
      </p:sp>
    </p:spTree>
    <p:extLst>
      <p:ext uri="{BB962C8B-B14F-4D97-AF65-F5344CB8AC3E}">
        <p14:creationId xmlns:p14="http://schemas.microsoft.com/office/powerpoint/2010/main" val="21887516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olo 1"/>
          <p:cNvSpPr>
            <a:spLocks noGrp="1"/>
          </p:cNvSpPr>
          <p:nvPr>
            <p:ph type="title"/>
          </p:nvPr>
        </p:nvSpPr>
        <p:spPr/>
        <p:txBody>
          <a:bodyPr>
            <a:normAutofit fontScale="90000"/>
          </a:bodyPr>
          <a:lstStyle/>
          <a:p>
            <a:r>
              <a:rPr lang="it-IT" altLang="it-IT" sz="3200"/>
              <a:t/>
            </a:r>
            <a:br>
              <a:rPr lang="it-IT" altLang="it-IT" sz="3200"/>
            </a:br>
            <a:r>
              <a:rPr lang="it-IT" altLang="it-IT" sz="3200"/>
              <a:t/>
            </a:r>
            <a:br>
              <a:rPr lang="it-IT" altLang="it-IT" sz="3200"/>
            </a:br>
            <a:r>
              <a:rPr lang="it-IT" altLang="it-IT" sz="3200"/>
              <a:t>Suite de l’</a:t>
            </a:r>
            <a:r>
              <a:rPr lang="it-IT" altLang="ja-JP" sz="3200"/>
              <a:t>entretien de Bernard Cerquiglini</a:t>
            </a:r>
            <a:r>
              <a:rPr lang="it-IT" altLang="ja-JP" smtClean="0"/>
              <a:t/>
            </a:r>
            <a:br>
              <a:rPr lang="it-IT" altLang="ja-JP" smtClean="0"/>
            </a:br>
            <a:endParaRPr lang="it-IT" altLang="it-IT" smtClean="0"/>
          </a:p>
        </p:txBody>
      </p:sp>
      <p:sp>
        <p:nvSpPr>
          <p:cNvPr id="244739" name="Segnaposto contenuto 2"/>
          <p:cNvSpPr>
            <a:spLocks noGrp="1"/>
          </p:cNvSpPr>
          <p:nvPr>
            <p:ph idx="1"/>
          </p:nvPr>
        </p:nvSpPr>
        <p:spPr/>
        <p:txBody>
          <a:bodyPr/>
          <a:lstStyle/>
          <a:p>
            <a:pPr algn="just"/>
            <a:r>
              <a:rPr lang="fr-FR" altLang="it-IT" sz="2400"/>
              <a:t>Elle joue de la différence entre la signification et le sens qui est propre au langage. Si je dis Pierre a cassé sa pipe, la signification est claire : il a cassé - du verbe casser - avec un complément d'objet - sa pipe. La signification est évidente, on la comprend. Or le sens est tout autre, ça veut dire il est mort. Le principe du langage c'est de jouer sur les significations et un emploi différent. » </a:t>
            </a:r>
          </a:p>
          <a:p>
            <a:pPr algn="just"/>
            <a:r>
              <a:rPr lang="fr-FR" altLang="it-IT" sz="2400"/>
              <a:t>Vous pouvez écouter l’entretien intégral sur TV5 : “Les nouvelles expressions imagées de la langue française”.</a:t>
            </a:r>
          </a:p>
          <a:p>
            <a:endParaRPr lang="it-IT" altLang="it-IT" smtClean="0"/>
          </a:p>
        </p:txBody>
      </p:sp>
    </p:spTree>
    <p:extLst>
      <p:ext uri="{BB962C8B-B14F-4D97-AF65-F5344CB8AC3E}">
        <p14:creationId xmlns:p14="http://schemas.microsoft.com/office/powerpoint/2010/main" val="32449081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itolo 1"/>
          <p:cNvSpPr>
            <a:spLocks noGrp="1"/>
          </p:cNvSpPr>
          <p:nvPr>
            <p:ph type="title"/>
          </p:nvPr>
        </p:nvSpPr>
        <p:spPr/>
        <p:txBody>
          <a:bodyPr>
            <a:normAutofit fontScale="90000"/>
          </a:bodyPr>
          <a:lstStyle/>
          <a:p>
            <a:r>
              <a:rPr lang="fr-FR" altLang="it-IT" sz="2800">
                <a:latin typeface="Times New Roman" panose="02020603050405020304" pitchFamily="18" charset="0"/>
              </a:rPr>
              <a:t/>
            </a:r>
            <a:br>
              <a:rPr lang="fr-FR" altLang="it-IT" sz="2800">
                <a:latin typeface="Times New Roman" panose="02020603050405020304" pitchFamily="18" charset="0"/>
              </a:rPr>
            </a:br>
            <a:r>
              <a:rPr lang="fr-FR" altLang="it-IT" sz="2800">
                <a:latin typeface="Times New Roman" panose="02020603050405020304" pitchFamily="18" charset="0"/>
              </a:rPr>
              <a:t>À la Une de </a:t>
            </a:r>
            <a:r>
              <a:rPr lang="fr-FR" altLang="it-IT" sz="2800" i="1">
                <a:latin typeface="Times New Roman" panose="02020603050405020304" pitchFamily="18" charset="0"/>
              </a:rPr>
              <a:t>Libération</a:t>
            </a:r>
            <a:r>
              <a:rPr lang="fr-FR" altLang="it-IT" sz="2800">
                <a:latin typeface="Times New Roman" panose="02020603050405020304" pitchFamily="18" charset="0"/>
              </a:rPr>
              <a:t> du 29 octobre 1981, l’annonce du décès du chansonnier Georges Brassens.</a:t>
            </a:r>
            <a:r>
              <a:rPr lang="fr-FR" altLang="it-IT" smtClean="0">
                <a:latin typeface="Cambria" panose="02040503050406030204" pitchFamily="18" charset="0"/>
              </a:rPr>
              <a:t/>
            </a:r>
            <a:br>
              <a:rPr lang="fr-FR" altLang="it-IT" smtClean="0">
                <a:latin typeface="Cambria" panose="02040503050406030204" pitchFamily="18" charset="0"/>
              </a:rPr>
            </a:br>
            <a:endParaRPr lang="it-IT" altLang="it-IT" smtClean="0"/>
          </a:p>
        </p:txBody>
      </p:sp>
      <p:pic>
        <p:nvPicPr>
          <p:cNvPr id="245763" name="Segnaposto contenuto 3"/>
          <p:cNvPicPr>
            <a:picLocks noGrp="1"/>
          </p:cNvPicPr>
          <p:nvPr>
            <p:ph idx="1"/>
          </p:nvPr>
        </p:nvPicPr>
        <p:blipFill>
          <a:blip r:embed="rId2">
            <a:extLst>
              <a:ext uri="{28A0092B-C50C-407E-A947-70E740481C1C}">
                <a14:useLocalDpi xmlns:a14="http://schemas.microsoft.com/office/drawing/2010/main" val="0"/>
              </a:ext>
            </a:extLst>
          </a:blip>
          <a:srcRect l="-76804" r="-76804"/>
          <a:stretch>
            <a:fillRect/>
          </a:stretch>
        </p:blipFill>
        <p:spPr/>
      </p:pic>
    </p:spTree>
    <p:extLst>
      <p:ext uri="{BB962C8B-B14F-4D97-AF65-F5344CB8AC3E}">
        <p14:creationId xmlns:p14="http://schemas.microsoft.com/office/powerpoint/2010/main" val="23645424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itolo 1"/>
          <p:cNvSpPr>
            <a:spLocks noGrp="1"/>
          </p:cNvSpPr>
          <p:nvPr>
            <p:ph type="title"/>
          </p:nvPr>
        </p:nvSpPr>
        <p:spPr/>
        <p:txBody>
          <a:bodyPr/>
          <a:lstStyle/>
          <a:p>
            <a:r>
              <a:rPr lang="it-IT" altLang="it-IT" sz="2800" dirty="0" err="1"/>
              <a:t>Observons</a:t>
            </a:r>
            <a:r>
              <a:rPr lang="it-IT" altLang="it-IT" sz="2800" dirty="0"/>
              <a:t> la </a:t>
            </a:r>
            <a:r>
              <a:rPr lang="it-IT" altLang="it-IT" sz="2800" dirty="0" err="1"/>
              <a:t>publicité</a:t>
            </a:r>
            <a:r>
              <a:rPr lang="it-IT" altLang="it-IT" sz="2800" dirty="0"/>
              <a:t/>
            </a:r>
            <a:br>
              <a:rPr lang="it-IT" altLang="it-IT" sz="2800" dirty="0"/>
            </a:br>
            <a:r>
              <a:rPr lang="it-IT" altLang="it-IT" sz="2800" dirty="0"/>
              <a:t>La </a:t>
            </a:r>
            <a:r>
              <a:rPr lang="it-IT" altLang="it-IT" sz="2800" dirty="0" err="1"/>
              <a:t>publicité</a:t>
            </a:r>
            <a:r>
              <a:rPr lang="it-IT" altLang="it-IT" sz="2800" dirty="0"/>
              <a:t> et la culture</a:t>
            </a:r>
            <a:br>
              <a:rPr lang="it-IT" altLang="it-IT" sz="2800" dirty="0"/>
            </a:br>
            <a:endParaRPr lang="it-IT" altLang="it-IT" sz="2800" dirty="0"/>
          </a:p>
        </p:txBody>
      </p:sp>
      <p:pic>
        <p:nvPicPr>
          <p:cNvPr id="246787" name="Segnaposto contenuto 3" descr="994542-ikea.jpg"/>
          <p:cNvPicPr>
            <a:picLocks noGrp="1" noChangeAspect="1"/>
          </p:cNvPicPr>
          <p:nvPr>
            <p:ph idx="1"/>
          </p:nvPr>
        </p:nvPicPr>
        <p:blipFill>
          <a:blip r:embed="rId2">
            <a:extLst>
              <a:ext uri="{28A0092B-C50C-407E-A947-70E740481C1C}">
                <a14:useLocalDpi xmlns:a14="http://schemas.microsoft.com/office/drawing/2010/main" val="0"/>
              </a:ext>
            </a:extLst>
          </a:blip>
          <a:srcRect l="-40915" r="-40915"/>
          <a:stretch>
            <a:fillRect/>
          </a:stretch>
        </p:blipFill>
        <p:spPr/>
      </p:pic>
    </p:spTree>
    <p:extLst>
      <p:ext uri="{BB962C8B-B14F-4D97-AF65-F5344CB8AC3E}">
        <p14:creationId xmlns:p14="http://schemas.microsoft.com/office/powerpoint/2010/main" val="5817530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itolo 1"/>
          <p:cNvSpPr>
            <a:spLocks noGrp="1"/>
          </p:cNvSpPr>
          <p:nvPr>
            <p:ph type="title"/>
          </p:nvPr>
        </p:nvSpPr>
        <p:spPr/>
        <p:txBody>
          <a:bodyPr/>
          <a:lstStyle/>
          <a:p>
            <a:r>
              <a:rPr lang="it-IT" altLang="it-IT" sz="2800"/>
              <a:t>Publicité et culture</a:t>
            </a:r>
          </a:p>
        </p:txBody>
      </p:sp>
      <p:sp>
        <p:nvSpPr>
          <p:cNvPr id="247811" name="Segnaposto contenuto 2"/>
          <p:cNvSpPr>
            <a:spLocks noGrp="1"/>
          </p:cNvSpPr>
          <p:nvPr>
            <p:ph idx="1"/>
          </p:nvPr>
        </p:nvSpPr>
        <p:spPr/>
        <p:txBody>
          <a:bodyPr/>
          <a:lstStyle/>
          <a:p>
            <a:r>
              <a:rPr lang="fr-FR" altLang="it-IT" sz="2400"/>
              <a:t>En Israël, un catalogue Ikea sans femmes pour les ultra-orthodoxes </a:t>
            </a:r>
            <a:endParaRPr lang="it-IT" altLang="it-IT" sz="2400"/>
          </a:p>
          <a:p>
            <a:pPr algn="just"/>
            <a:r>
              <a:rPr lang="fr-FR" altLang="it-IT" sz="2400"/>
              <a:t>Des livres religieux alignés sur des étagères, un père et ses deux garçons portant kippas et papillotes, une armoire remplie de vêtements masculins traditionnels… Le géant suédois du meuble Ikea a diffusé ce mois-ci en Israël un catalogue un peu particulier. Destiné à la communauté juive ultraorthodoxe, le prospectus ne contient aucune photo de femmes ou de fillettes à l’intérieur, relève </a:t>
            </a:r>
            <a:r>
              <a:rPr lang="fr-FR" altLang="it-IT" sz="2400" u="sng"/>
              <a:t>le journal israélien</a:t>
            </a:r>
            <a:r>
              <a:rPr lang="fr-FR" altLang="it-IT" sz="2400" i="1" u="sng"/>
              <a:t> Yediot Aharonot</a:t>
            </a:r>
            <a:r>
              <a:rPr lang="fr-FR" altLang="it-IT" sz="2400"/>
              <a:t> dans un article publié mercredi, qui décrit «</a:t>
            </a:r>
            <a:r>
              <a:rPr lang="fr-FR" altLang="it-IT" sz="2400" i="1"/>
              <a:t>un monde imaginaire où des garçons sont élevés dans une société uniquement masculine</a:t>
            </a:r>
            <a:r>
              <a:rPr lang="fr-FR" altLang="it-IT" sz="2400"/>
              <a:t>».</a:t>
            </a:r>
            <a:endParaRPr lang="it-IT" altLang="it-IT" sz="2400"/>
          </a:p>
          <a:p>
            <a:pPr algn="just"/>
            <a:endParaRPr lang="it-IT" altLang="it-IT" sz="2400"/>
          </a:p>
          <a:p>
            <a:endParaRPr lang="it-IT" altLang="it-IT" sz="2400"/>
          </a:p>
        </p:txBody>
      </p:sp>
    </p:spTree>
    <p:extLst>
      <p:ext uri="{BB962C8B-B14F-4D97-AF65-F5344CB8AC3E}">
        <p14:creationId xmlns:p14="http://schemas.microsoft.com/office/powerpoint/2010/main" val="20114540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itolo 1"/>
          <p:cNvSpPr>
            <a:spLocks noGrp="1"/>
          </p:cNvSpPr>
          <p:nvPr>
            <p:ph type="title"/>
          </p:nvPr>
        </p:nvSpPr>
        <p:spPr/>
        <p:txBody>
          <a:bodyPr/>
          <a:lstStyle/>
          <a:p>
            <a:r>
              <a:rPr lang="it-IT" altLang="it-IT" sz="2800"/>
              <a:t>Publicité et culture</a:t>
            </a:r>
          </a:p>
        </p:txBody>
      </p:sp>
      <p:sp>
        <p:nvSpPr>
          <p:cNvPr id="248835" name="Segnaposto contenuto 2"/>
          <p:cNvSpPr>
            <a:spLocks noGrp="1"/>
          </p:cNvSpPr>
          <p:nvPr>
            <p:ph idx="1"/>
          </p:nvPr>
        </p:nvSpPr>
        <p:spPr/>
        <p:txBody>
          <a:bodyPr/>
          <a:lstStyle/>
          <a:p>
            <a:pPr algn="just"/>
            <a:r>
              <a:rPr lang="fr-FR" altLang="it-IT" sz="2400" b="1"/>
              <a:t>Le géant suédois du meuble en kit avait déjà provoqué l'indignation en 2012 en Arabie Saoudite avec un prospectus dans lequel les femmes avaient été effacées.</a:t>
            </a:r>
          </a:p>
          <a:p>
            <a:endParaRPr lang="it-IT" altLang="it-IT" sz="2400"/>
          </a:p>
        </p:txBody>
      </p:sp>
    </p:spTree>
    <p:extLst>
      <p:ext uri="{BB962C8B-B14F-4D97-AF65-F5344CB8AC3E}">
        <p14:creationId xmlns:p14="http://schemas.microsoft.com/office/powerpoint/2010/main" val="28300489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tolo 1"/>
          <p:cNvSpPr>
            <a:spLocks noGrp="1"/>
          </p:cNvSpPr>
          <p:nvPr>
            <p:ph type="title" idx="4294967295"/>
          </p:nvPr>
        </p:nvSpPr>
        <p:spPr/>
        <p:txBody>
          <a:bodyPr/>
          <a:lstStyle/>
          <a:p>
            <a:r>
              <a:rPr lang="it-IT" altLang="it-IT" sz="2800"/>
              <a:t>Où est la femme?</a:t>
            </a:r>
            <a:br>
              <a:rPr lang="it-IT" altLang="it-IT" sz="2800"/>
            </a:br>
            <a:r>
              <a:rPr lang="it-IT" altLang="it-IT" sz="2800"/>
              <a:t>en </a:t>
            </a:r>
            <a:r>
              <a:rPr lang="fr-FR" altLang="it-IT" sz="2800"/>
              <a:t>Arabie saoudite</a:t>
            </a:r>
            <a:br>
              <a:rPr lang="fr-FR" altLang="it-IT" sz="2800"/>
            </a:br>
            <a:r>
              <a:rPr lang="fr-FR" altLang="it-IT" sz="2800"/>
              <a:t>Ikea</a:t>
            </a:r>
            <a:endParaRPr lang="it-IT" altLang="it-IT" sz="2800"/>
          </a:p>
        </p:txBody>
      </p:sp>
      <p:pic>
        <p:nvPicPr>
          <p:cNvPr id="249859" name="Immagine 2" descr="Ikea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76500" y="1397000"/>
            <a:ext cx="72390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14645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itolo 1"/>
          <p:cNvSpPr>
            <a:spLocks noGrp="1"/>
          </p:cNvSpPr>
          <p:nvPr>
            <p:ph type="title"/>
          </p:nvPr>
        </p:nvSpPr>
        <p:spPr/>
        <p:txBody>
          <a:bodyPr/>
          <a:lstStyle/>
          <a:p>
            <a:r>
              <a:rPr lang="it-IT" altLang="it-IT" sz="3200"/>
              <a:t>Traduction et culture : publicité</a:t>
            </a:r>
          </a:p>
        </p:txBody>
      </p:sp>
      <p:sp>
        <p:nvSpPr>
          <p:cNvPr id="250883" name="Segnaposto contenuto 2"/>
          <p:cNvSpPr>
            <a:spLocks noGrp="1"/>
          </p:cNvSpPr>
          <p:nvPr>
            <p:ph idx="1"/>
          </p:nvPr>
        </p:nvSpPr>
        <p:spPr/>
        <p:txBody>
          <a:bodyPr/>
          <a:lstStyle/>
          <a:p>
            <a:r>
              <a:rPr lang="it-IT" altLang="it-IT" sz="2400" b="1"/>
              <a:t>Les Belles Efficaces </a:t>
            </a:r>
          </a:p>
          <a:p>
            <a:endParaRPr lang="it-IT" altLang="it-IT" sz="2400"/>
          </a:p>
          <a:p>
            <a:r>
              <a:rPr lang="it-IT" altLang="it-IT" sz="2400"/>
              <a:t>La notion de fidélité en publicité: équivalence fonctionnelle. </a:t>
            </a:r>
            <a:r>
              <a:rPr lang="ja-JP" altLang="it-IT" sz="2400"/>
              <a:t>“</a:t>
            </a:r>
            <a:r>
              <a:rPr lang="it-IT" altLang="ja-JP" sz="2400"/>
              <a:t>Traduire non la lettre mais l</a:t>
            </a:r>
            <a:r>
              <a:rPr lang="ja-JP" altLang="it-IT" sz="2400"/>
              <a:t>’</a:t>
            </a:r>
            <a:r>
              <a:rPr lang="it-IT" altLang="ja-JP" sz="2400"/>
              <a:t>esprit, non les mots mais les fonctions</a:t>
            </a:r>
            <a:r>
              <a:rPr lang="ja-JP" altLang="it-IT" sz="2400"/>
              <a:t>”</a:t>
            </a:r>
            <a:r>
              <a:rPr lang="it-IT" altLang="ja-JP" sz="2400"/>
              <a:t> (Tatilon 1990: 245)</a:t>
            </a:r>
          </a:p>
          <a:p>
            <a:pPr lvl="3"/>
            <a:r>
              <a:rPr lang="it-IT" altLang="it-IT" sz="2400">
                <a:ea typeface="MS PGothic" panose="020B0600070205080204" pitchFamily="34" charset="-128"/>
              </a:rPr>
              <a:t>Traduction et efficacité</a:t>
            </a:r>
          </a:p>
          <a:p>
            <a:r>
              <a:rPr lang="it-IT" altLang="it-IT" sz="2400"/>
              <a:t>Modification des messages iconiques</a:t>
            </a:r>
          </a:p>
          <a:p>
            <a:r>
              <a:rPr lang="it-IT" altLang="it-IT" sz="2400"/>
              <a:t>Adaptation/Localisation</a:t>
            </a:r>
          </a:p>
          <a:p>
            <a:r>
              <a:rPr lang="it-IT" altLang="it-IT" sz="2400"/>
              <a:t>Non traduction/Globalisation</a:t>
            </a:r>
          </a:p>
          <a:p>
            <a:r>
              <a:rPr lang="it-IT" altLang="it-IT" sz="2400"/>
              <a:t>Traduction</a:t>
            </a:r>
          </a:p>
          <a:p>
            <a:r>
              <a:rPr lang="it-IT" altLang="it-IT" sz="2400"/>
              <a:t>Censure ?</a:t>
            </a:r>
          </a:p>
          <a:p>
            <a:endParaRPr lang="it-IT" altLang="it-IT" sz="2400"/>
          </a:p>
          <a:p>
            <a:endParaRPr lang="it-IT" altLang="it-IT" smtClean="0"/>
          </a:p>
        </p:txBody>
      </p:sp>
    </p:spTree>
    <p:extLst>
      <p:ext uri="{BB962C8B-B14F-4D97-AF65-F5344CB8AC3E}">
        <p14:creationId xmlns:p14="http://schemas.microsoft.com/office/powerpoint/2010/main" val="15280571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tolo 1"/>
          <p:cNvSpPr>
            <a:spLocks noGrp="1"/>
          </p:cNvSpPr>
          <p:nvPr>
            <p:ph type="title"/>
          </p:nvPr>
        </p:nvSpPr>
        <p:spPr/>
        <p:txBody>
          <a:bodyPr/>
          <a:lstStyle/>
          <a:p>
            <a:r>
              <a:rPr lang="it-IT" altLang="it-IT" sz="2800"/>
              <a:t>Composantes culturelles et juridiques</a:t>
            </a:r>
          </a:p>
        </p:txBody>
      </p:sp>
      <p:sp>
        <p:nvSpPr>
          <p:cNvPr id="251907" name="Segnaposto contenuto 2"/>
          <p:cNvSpPr>
            <a:spLocks noGrp="1"/>
          </p:cNvSpPr>
          <p:nvPr>
            <p:ph idx="1"/>
          </p:nvPr>
        </p:nvSpPr>
        <p:spPr/>
        <p:txBody>
          <a:bodyPr/>
          <a:lstStyle/>
          <a:p>
            <a:r>
              <a:rPr lang="it-IT" altLang="it-IT" sz="2400"/>
              <a:t>Religion</a:t>
            </a:r>
          </a:p>
          <a:p>
            <a:r>
              <a:rPr lang="it-IT" altLang="it-IT" sz="2400"/>
              <a:t>Tradition</a:t>
            </a:r>
          </a:p>
          <a:p>
            <a:r>
              <a:rPr lang="it-IT" altLang="it-IT" sz="2400"/>
              <a:t>Attitudes raciales</a:t>
            </a:r>
          </a:p>
          <a:p>
            <a:r>
              <a:rPr lang="it-IT" altLang="it-IT" sz="2400"/>
              <a:t>Esprit nationaliste</a:t>
            </a:r>
          </a:p>
          <a:p>
            <a:r>
              <a:rPr lang="it-IT" altLang="it-IT" sz="2400"/>
              <a:t>Habitudes d</a:t>
            </a:r>
            <a:r>
              <a:rPr lang="ja-JP" altLang="it-IT" sz="2400"/>
              <a:t>’</a:t>
            </a:r>
            <a:r>
              <a:rPr lang="it-IT" altLang="ja-JP" sz="2400"/>
              <a:t>achat</a:t>
            </a:r>
          </a:p>
          <a:p>
            <a:r>
              <a:rPr lang="it-IT" altLang="it-IT" sz="2400"/>
              <a:t>Législation </a:t>
            </a:r>
          </a:p>
          <a:p>
            <a:r>
              <a:rPr lang="it-IT" altLang="it-IT" sz="2400"/>
              <a:t>produits interdits : tabac, sucrerie (Pays bas)…</a:t>
            </a:r>
          </a:p>
          <a:p>
            <a:r>
              <a:rPr lang="it-IT" altLang="it-IT" sz="2400"/>
              <a:t>pub mensongère ou comparative</a:t>
            </a:r>
          </a:p>
          <a:p>
            <a:endParaRPr lang="it-IT" altLang="it-IT" smtClean="0"/>
          </a:p>
        </p:txBody>
      </p:sp>
    </p:spTree>
    <p:extLst>
      <p:ext uri="{BB962C8B-B14F-4D97-AF65-F5344CB8AC3E}">
        <p14:creationId xmlns:p14="http://schemas.microsoft.com/office/powerpoint/2010/main" val="229642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itolo 1"/>
          <p:cNvSpPr>
            <a:spLocks noGrp="1"/>
          </p:cNvSpPr>
          <p:nvPr>
            <p:ph type="title"/>
          </p:nvPr>
        </p:nvSpPr>
        <p:spPr/>
        <p:txBody>
          <a:bodyPr/>
          <a:lstStyle/>
          <a:p>
            <a:r>
              <a:rPr lang="it-IT" altLang="it-IT" sz="2800"/>
              <a:t>déliquescence</a:t>
            </a:r>
          </a:p>
        </p:txBody>
      </p:sp>
      <p:sp>
        <p:nvSpPr>
          <p:cNvPr id="216067" name="Segnaposto contenuto 2"/>
          <p:cNvSpPr>
            <a:spLocks noGrp="1"/>
          </p:cNvSpPr>
          <p:nvPr>
            <p:ph idx="1"/>
          </p:nvPr>
        </p:nvSpPr>
        <p:spPr/>
        <p:txBody>
          <a:bodyPr/>
          <a:lstStyle/>
          <a:p>
            <a:pPr algn="just"/>
            <a:r>
              <a:rPr lang="it-IT" altLang="it-IT" sz="2400"/>
              <a:t>Réponse : Il n’y a pas une crise politique en France. La situation dans laquelle nous sommes s’est construite lentement, hélas. Ce sont au moins vingt ou trente ans de renoncement de la gauche à son identité politique, à son propre vocabulaire, à sa capacité de réflexion et de proposition de solutions nouvelles, qui nous ont placés dans cette situation. </a:t>
            </a:r>
            <a:r>
              <a:rPr lang="it-IT" altLang="it-IT" sz="2400" b="1"/>
              <a:t>Ce n’est pas une crise, quelque chose qui surgit à l’improviste, c’est une lente déliquescence</a:t>
            </a:r>
            <a:r>
              <a:rPr lang="it-IT" altLang="it-IT" sz="2400"/>
              <a:t>. Nous sommes dans un moment paroxystique, mais il suffisait d’un peu de lucidité pour le voir venir.</a:t>
            </a:r>
            <a:br>
              <a:rPr lang="it-IT" altLang="it-IT" sz="2400"/>
            </a:br>
            <a:endParaRPr lang="it-IT" altLang="it-IT" sz="2400"/>
          </a:p>
        </p:txBody>
      </p:sp>
    </p:spTree>
    <p:extLst>
      <p:ext uri="{BB962C8B-B14F-4D97-AF65-F5344CB8AC3E}">
        <p14:creationId xmlns:p14="http://schemas.microsoft.com/office/powerpoint/2010/main" val="33952348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itolo 1"/>
          <p:cNvSpPr>
            <a:spLocks noGrp="1"/>
          </p:cNvSpPr>
          <p:nvPr>
            <p:ph type="title"/>
          </p:nvPr>
        </p:nvSpPr>
        <p:spPr/>
        <p:txBody>
          <a:bodyPr/>
          <a:lstStyle/>
          <a:p>
            <a:r>
              <a:rPr lang="it-IT" altLang="it-IT" sz="2300" b="1">
                <a:cs typeface="Arial" panose="020B0604020202020204" pitchFamily="34" charset="0"/>
              </a:rPr>
              <a:t/>
            </a:r>
            <a:br>
              <a:rPr lang="it-IT" altLang="it-IT" sz="2300" b="1">
                <a:cs typeface="Arial" panose="020B0604020202020204" pitchFamily="34" charset="0"/>
              </a:rPr>
            </a:br>
            <a:r>
              <a:rPr lang="it-IT" altLang="it-IT" sz="2300" b="1">
                <a:cs typeface="Arial" panose="020B0604020202020204" pitchFamily="34" charset="0"/>
              </a:rPr>
              <a:t>Traduction de la publicité</a:t>
            </a:r>
            <a:endParaRPr lang="it-IT" altLang="it-IT" sz="2600">
              <a:cs typeface="Arial" panose="020B0604020202020204" pitchFamily="34" charset="0"/>
            </a:endParaRPr>
          </a:p>
        </p:txBody>
      </p:sp>
      <p:sp>
        <p:nvSpPr>
          <p:cNvPr id="252931" name="Segnaposto contenuto 2"/>
          <p:cNvSpPr>
            <a:spLocks noGrp="1"/>
          </p:cNvSpPr>
          <p:nvPr>
            <p:ph idx="1"/>
          </p:nvPr>
        </p:nvSpPr>
        <p:spPr/>
        <p:txBody>
          <a:bodyPr/>
          <a:lstStyle/>
          <a:p>
            <a:endParaRPr lang="it-IT" altLang="it-IT" sz="2400">
              <a:cs typeface="Arial" panose="020B0604020202020204" pitchFamily="34" charset="0"/>
            </a:endParaRPr>
          </a:p>
          <a:p>
            <a:r>
              <a:rPr lang="it-IT" altLang="it-IT" sz="2400">
                <a:cs typeface="Arial" panose="020B0604020202020204" pitchFamily="34" charset="0"/>
              </a:rPr>
              <a:t>Messages iconiques</a:t>
            </a:r>
          </a:p>
          <a:p>
            <a:r>
              <a:rPr lang="it-IT" altLang="it-IT" sz="2400">
                <a:cs typeface="Arial" panose="020B0604020202020204" pitchFamily="34" charset="0"/>
              </a:rPr>
              <a:t>Messages verbaux</a:t>
            </a:r>
          </a:p>
          <a:p>
            <a:r>
              <a:rPr lang="it-IT" altLang="it-IT" sz="2400">
                <a:cs typeface="Arial" panose="020B0604020202020204" pitchFamily="34" charset="0"/>
              </a:rPr>
              <a:t>Web</a:t>
            </a:r>
          </a:p>
          <a:p>
            <a:endParaRPr lang="it-IT" altLang="it-IT" sz="2400">
              <a:cs typeface="Arial" panose="020B0604020202020204" pitchFamily="34" charset="0"/>
            </a:endParaRPr>
          </a:p>
          <a:p>
            <a:endParaRPr lang="it-IT" altLang="it-IT" sz="2400">
              <a:cs typeface="Arial" panose="020B0604020202020204" pitchFamily="34" charset="0"/>
            </a:endParaRPr>
          </a:p>
          <a:p>
            <a:r>
              <a:rPr lang="it-IT" altLang="it-IT" sz="2000" b="1">
                <a:cs typeface="Arial" panose="020B0604020202020204" pitchFamily="34" charset="0"/>
              </a:rPr>
              <a:t>Traduction comme communication multilingue</a:t>
            </a:r>
          </a:p>
          <a:p>
            <a:r>
              <a:rPr lang="it-IT" altLang="it-IT" sz="2000">
                <a:cs typeface="Arial" panose="020B0604020202020204" pitchFamily="34" charset="0"/>
              </a:rPr>
              <a:t>M. Guidère, </a:t>
            </a:r>
            <a:r>
              <a:rPr lang="it-IT" altLang="it-IT" sz="2000" i="1">
                <a:cs typeface="Arial" panose="020B0604020202020204" pitchFamily="34" charset="0"/>
              </a:rPr>
              <a:t>La communication multilingue</a:t>
            </a:r>
            <a:r>
              <a:rPr lang="it-IT" altLang="it-IT" sz="2000">
                <a:cs typeface="Arial" panose="020B0604020202020204" pitchFamily="34" charset="0"/>
              </a:rPr>
              <a:t>, Bruxelles, de boeck, 2008.</a:t>
            </a:r>
          </a:p>
        </p:txBody>
      </p:sp>
    </p:spTree>
    <p:extLst>
      <p:ext uri="{BB962C8B-B14F-4D97-AF65-F5344CB8AC3E}">
        <p14:creationId xmlns:p14="http://schemas.microsoft.com/office/powerpoint/2010/main" val="24655015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itolo 1"/>
          <p:cNvSpPr>
            <a:spLocks noGrp="1"/>
          </p:cNvSpPr>
          <p:nvPr>
            <p:ph type="title" idx="4294967295"/>
          </p:nvPr>
        </p:nvSpPr>
        <p:spPr/>
        <p:txBody>
          <a:bodyPr/>
          <a:lstStyle/>
          <a:p>
            <a:r>
              <a:rPr lang="it-IT" altLang="it-IT" sz="2800"/>
              <a:t>Adaptation culturelle ou censure ?</a:t>
            </a:r>
          </a:p>
        </p:txBody>
      </p:sp>
      <p:sp>
        <p:nvSpPr>
          <p:cNvPr id="256003" name="Segnaposto contenuto 2"/>
          <p:cNvSpPr>
            <a:spLocks noGrp="1"/>
          </p:cNvSpPr>
          <p:nvPr>
            <p:ph idx="4294967295"/>
          </p:nvPr>
        </p:nvSpPr>
        <p:spPr/>
        <p:txBody>
          <a:bodyPr/>
          <a:lstStyle/>
          <a:p>
            <a:r>
              <a:rPr lang="fr-FR" altLang="it-IT" sz="2000"/>
              <a:t>Koweït </a:t>
            </a:r>
            <a:r>
              <a:rPr lang="it-IT" altLang="it-IT" sz="2000"/>
              <a:t>Rue 89 14/10/2012</a:t>
            </a:r>
            <a:endParaRPr lang="fr-FR" altLang="it-IT" sz="2000"/>
          </a:p>
          <a:p>
            <a:endParaRPr lang="it-IT" altLang="it-IT" smtClean="0"/>
          </a:p>
        </p:txBody>
      </p:sp>
      <p:pic>
        <p:nvPicPr>
          <p:cNvPr id="256004" name="Immagine 3" descr="02_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2565400"/>
            <a:ext cx="58928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82148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itolo 1"/>
          <p:cNvSpPr>
            <a:spLocks noGrp="1"/>
          </p:cNvSpPr>
          <p:nvPr>
            <p:ph type="title" idx="4294967295"/>
          </p:nvPr>
        </p:nvSpPr>
        <p:spPr/>
        <p:txBody>
          <a:bodyPr/>
          <a:lstStyle/>
          <a:p>
            <a:r>
              <a:rPr lang="it-IT" altLang="it-IT" sz="2800"/>
              <a:t>Adaptation culturelle ou censure ?</a:t>
            </a:r>
          </a:p>
        </p:txBody>
      </p:sp>
      <p:pic>
        <p:nvPicPr>
          <p:cNvPr id="257027" name="Segnaposto contenuto 3" descr="08_1.jpg"/>
          <p:cNvPicPr>
            <a:picLocks noGrp="1" noChangeAspect="1"/>
          </p:cNvPicPr>
          <p:nvPr>
            <p:ph idx="4294967295"/>
          </p:nvPr>
        </p:nvPicPr>
        <p:blipFill>
          <a:blip r:embed="rId2">
            <a:extLst>
              <a:ext uri="{28A0092B-C50C-407E-A947-70E740481C1C}">
                <a14:useLocalDpi xmlns:a14="http://schemas.microsoft.com/office/drawing/2010/main" val="0"/>
              </a:ext>
            </a:extLst>
          </a:blip>
          <a:srcRect t="30550" b="30550"/>
          <a:stretch>
            <a:fillRect/>
          </a:stretch>
        </p:blipFill>
        <p:spPr>
          <a:xfrm>
            <a:off x="1992313" y="1844676"/>
            <a:ext cx="8229600" cy="4525963"/>
          </a:xfrm>
        </p:spPr>
      </p:pic>
    </p:spTree>
    <p:extLst>
      <p:ext uri="{BB962C8B-B14F-4D97-AF65-F5344CB8AC3E}">
        <p14:creationId xmlns:p14="http://schemas.microsoft.com/office/powerpoint/2010/main" val="20897343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olo 1"/>
          <p:cNvSpPr>
            <a:spLocks noGrp="1"/>
          </p:cNvSpPr>
          <p:nvPr>
            <p:ph type="title" idx="4294967295"/>
          </p:nvPr>
        </p:nvSpPr>
        <p:spPr/>
        <p:txBody>
          <a:bodyPr/>
          <a:lstStyle/>
          <a:p>
            <a:r>
              <a:rPr lang="it-IT" altLang="it-IT" sz="2800"/>
              <a:t>Adaptation culturelle ou censure ?</a:t>
            </a:r>
            <a:r>
              <a:rPr lang="fr-FR" altLang="it-IT" sz="2800"/>
              <a:t>Arabie saoudite</a:t>
            </a:r>
            <a:endParaRPr lang="it-IT" altLang="it-IT" sz="2800"/>
          </a:p>
        </p:txBody>
      </p:sp>
      <p:pic>
        <p:nvPicPr>
          <p:cNvPr id="258051" name="Segnaposto contenuto 3" descr="09_1.jpg"/>
          <p:cNvPicPr>
            <a:picLocks noGrp="1" noChangeAspect="1"/>
          </p:cNvPicPr>
          <p:nvPr>
            <p:ph idx="4294967295"/>
          </p:nvPr>
        </p:nvPicPr>
        <p:blipFill>
          <a:blip r:embed="rId2">
            <a:extLst>
              <a:ext uri="{28A0092B-C50C-407E-A947-70E740481C1C}">
                <a14:useLocalDpi xmlns:a14="http://schemas.microsoft.com/office/drawing/2010/main" val="0"/>
              </a:ext>
            </a:extLst>
          </a:blip>
          <a:srcRect t="11179" b="11179"/>
          <a:stretch>
            <a:fillRect/>
          </a:stretch>
        </p:blipFill>
        <p:spPr/>
      </p:pic>
    </p:spTree>
    <p:extLst>
      <p:ext uri="{BB962C8B-B14F-4D97-AF65-F5344CB8AC3E}">
        <p14:creationId xmlns:p14="http://schemas.microsoft.com/office/powerpoint/2010/main" val="35640838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itolo 1"/>
          <p:cNvSpPr>
            <a:spLocks noGrp="1"/>
          </p:cNvSpPr>
          <p:nvPr>
            <p:ph type="title" idx="4294967295"/>
          </p:nvPr>
        </p:nvSpPr>
        <p:spPr/>
        <p:txBody>
          <a:bodyPr/>
          <a:lstStyle/>
          <a:p>
            <a:r>
              <a:rPr lang="it-IT" altLang="it-IT" sz="2800"/>
              <a:t>Spot Renault Twingo Miss Sixty censuré par  Rai e Mediaset</a:t>
            </a:r>
          </a:p>
        </p:txBody>
      </p:sp>
      <p:sp>
        <p:nvSpPr>
          <p:cNvPr id="259075" name="Segnaposto contenuto 2"/>
          <p:cNvSpPr>
            <a:spLocks noGrp="1"/>
          </p:cNvSpPr>
          <p:nvPr>
            <p:ph idx="4294967295"/>
          </p:nvPr>
        </p:nvSpPr>
        <p:spPr/>
        <p:txBody>
          <a:bodyPr/>
          <a:lstStyle/>
          <a:p>
            <a:pPr>
              <a:buFontTx/>
              <a:buNone/>
            </a:pPr>
            <a:endParaRPr lang="fr-FR" altLang="it-IT" sz="2400" b="1"/>
          </a:p>
          <a:p>
            <a:r>
              <a:rPr lang="fr-FR" altLang="it-IT" sz="2400"/>
              <a:t>Publié il 18 dic 2010 da Lorenzo Corsani</a:t>
            </a:r>
          </a:p>
          <a:p>
            <a:r>
              <a:rPr lang="fr-FR" altLang="it-IT" sz="2400"/>
              <a:t>I colleghi di TVblog ci segnalano un nuovo spot Renault, censurato da Rai e Mediaset. Protagonista è la Twingo Miss Sixty, pubblicizzata prendendo come pretesto due giovani ragazze che si contendono la vettura….ed un vestito. A voi giudicare se sia o meno necessaria la censura, nel frattempo lo spot è andato in onda su altre reti a pagamento. </a:t>
            </a:r>
          </a:p>
          <a:p>
            <a:pPr>
              <a:buFontTx/>
              <a:buNone/>
            </a:pPr>
            <a:r>
              <a:rPr lang="fr-FR" altLang="it-IT" sz="2400">
                <a:hlinkClick r:id="rId2"/>
              </a:rPr>
              <a:t>www.autoblog.it</a:t>
            </a:r>
            <a:r>
              <a:rPr lang="fr-FR" altLang="it-IT" sz="2400"/>
              <a:t> </a:t>
            </a:r>
            <a:r>
              <a:rPr lang="it-IT" altLang="it-IT" sz="2400" i="1">
                <a:hlinkClick r:id="rId3"/>
              </a:rPr>
              <a:t>Renault Twingo Miss Sixty</a:t>
            </a:r>
            <a:r>
              <a:rPr lang="it-IT" altLang="it-IT" sz="2400">
                <a:hlinkClick r:id="rId3"/>
              </a:rPr>
              <a:t>: </a:t>
            </a:r>
            <a:r>
              <a:rPr lang="it-IT" altLang="it-IT" sz="2400" i="1">
                <a:hlinkClick r:id="rId3"/>
              </a:rPr>
              <a:t>censurato</a:t>
            </a:r>
            <a:r>
              <a:rPr lang="it-IT" altLang="it-IT" sz="2400">
                <a:hlinkClick r:id="rId3"/>
              </a:rPr>
              <a:t> lo spot in </a:t>
            </a:r>
            <a:r>
              <a:rPr lang="it-IT" altLang="it-IT" sz="2400" i="1">
                <a:hlinkClick r:id="rId3"/>
              </a:rPr>
              <a:t>Italia</a:t>
            </a:r>
            <a:endParaRPr lang="it-IT" altLang="it-IT" sz="2400"/>
          </a:p>
          <a:p>
            <a:pPr>
              <a:buFontTx/>
              <a:buNone/>
            </a:pPr>
            <a:endParaRPr lang="fr-FR" altLang="it-IT" sz="2400"/>
          </a:p>
          <a:p>
            <a:pPr>
              <a:buFontTx/>
              <a:buNone/>
            </a:pPr>
            <a:endParaRPr lang="fr-FR" altLang="it-IT" sz="2400" b="1"/>
          </a:p>
          <a:p>
            <a:endParaRPr lang="it-IT" altLang="it-IT" smtClean="0"/>
          </a:p>
        </p:txBody>
      </p:sp>
      <p:sp>
        <p:nvSpPr>
          <p:cNvPr id="259076" name="Rectangle 4"/>
          <p:cNvSpPr>
            <a:spLocks noChangeArrowheads="1"/>
          </p:cNvSpPr>
          <p:nvPr/>
        </p:nvSpPr>
        <p:spPr bwMode="auto">
          <a:xfrm>
            <a:off x="1524000" y="1"/>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it-IT" altLang="it-IT" sz="1800">
                <a:cs typeface="Arial" panose="020B0604020202020204" pitchFamily="34" charset="0"/>
              </a:rPr>
              <a:t> </a:t>
            </a:r>
          </a:p>
        </p:txBody>
      </p:sp>
      <p:sp>
        <p:nvSpPr>
          <p:cNvPr id="259077" name="Rectangle 5"/>
          <p:cNvSpPr>
            <a:spLocks noChangeArrowheads="1"/>
          </p:cNvSpPr>
          <p:nvPr/>
        </p:nvSpPr>
        <p:spPr bwMode="auto">
          <a:xfrm>
            <a:off x="1524000" y="1"/>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r>
              <a:rPr lang="it-IT" altLang="it-IT" sz="1800">
                <a:cs typeface="Arial" panose="020B0604020202020204" pitchFamily="34" charset="0"/>
              </a:rPr>
              <a:t> </a:t>
            </a:r>
          </a:p>
        </p:txBody>
      </p:sp>
    </p:spTree>
    <p:extLst>
      <p:ext uri="{BB962C8B-B14F-4D97-AF65-F5344CB8AC3E}">
        <p14:creationId xmlns:p14="http://schemas.microsoft.com/office/powerpoint/2010/main" val="31303595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itolo 1"/>
          <p:cNvSpPr>
            <a:spLocks noGrp="1"/>
          </p:cNvSpPr>
          <p:nvPr>
            <p:ph type="title"/>
          </p:nvPr>
        </p:nvSpPr>
        <p:spPr/>
        <p:txBody>
          <a:bodyPr/>
          <a:lstStyle/>
          <a:p>
            <a:r>
              <a:rPr lang="it-IT" altLang="it-IT" sz="2800"/>
              <a:t>Une autre pub de Renault jamais arrivée en Italie</a:t>
            </a:r>
            <a:endParaRPr lang="fr-FR" altLang="it-IT" sz="2800"/>
          </a:p>
        </p:txBody>
      </p:sp>
      <p:sp>
        <p:nvSpPr>
          <p:cNvPr id="260099" name="Segnaposto contenuto 2"/>
          <p:cNvSpPr>
            <a:spLocks noGrp="1"/>
          </p:cNvSpPr>
          <p:nvPr>
            <p:ph idx="1"/>
          </p:nvPr>
        </p:nvSpPr>
        <p:spPr/>
        <p:txBody>
          <a:bodyPr/>
          <a:lstStyle/>
          <a:p>
            <a:pPr algn="just"/>
            <a:r>
              <a:rPr lang="fr-FR" altLang="it-IT" sz="2400"/>
              <a:t>Pour séduire et convaincre une clientèle plus jeune, tout en faisant sourire leurs aînés, Renault choisit de revisiter avec humour les rapports familiaux, où la liberté d'expression de chacun est plus que jamais d'actualité. </a:t>
            </a:r>
            <a:br>
              <a:rPr lang="fr-FR" altLang="it-IT" sz="2400"/>
            </a:br>
            <a:r>
              <a:rPr lang="fr-FR" altLang="it-IT" sz="2400"/>
              <a:t>Etre « bien dans son époque », c'est tolérer la différence, vivre en harmonie avec un environnement qui change tout en étant sûr de ses choix. </a:t>
            </a:r>
          </a:p>
          <a:p>
            <a:pPr algn="just"/>
            <a:r>
              <a:rPr lang="it-IT" altLang="it-IT" sz="2400">
                <a:hlinkClick r:id="rId2"/>
              </a:rPr>
              <a:t>http://www.tuxboard.com/pub-twingo-papa-travesti-video/</a:t>
            </a:r>
            <a:endParaRPr lang="it-IT" altLang="it-IT" sz="2400"/>
          </a:p>
          <a:p>
            <a:endParaRPr lang="it-IT" altLang="it-IT" smtClean="0"/>
          </a:p>
        </p:txBody>
      </p:sp>
    </p:spTree>
    <p:extLst>
      <p:ext uri="{BB962C8B-B14F-4D97-AF65-F5344CB8AC3E}">
        <p14:creationId xmlns:p14="http://schemas.microsoft.com/office/powerpoint/2010/main" val="37102683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defRPr/>
            </a:pPr>
            <a:r>
              <a:rPr lang="it-IT" altLang="it-IT" sz="2500"/>
              <a:t/>
            </a:r>
            <a:br>
              <a:rPr lang="it-IT" altLang="it-IT" sz="2500"/>
            </a:br>
            <a:r>
              <a:rPr lang="it-IT" altLang="it-IT" sz="2500"/>
              <a:t>Dessins animés</a:t>
            </a:r>
            <a:br>
              <a:rPr lang="it-IT" altLang="it-IT" sz="2500"/>
            </a:br>
            <a:r>
              <a:rPr lang="it-IT" altLang="it-IT" sz="2500"/>
              <a:t>adaptation culturelle ou censure ?</a:t>
            </a:r>
            <a:br>
              <a:rPr lang="it-IT" altLang="it-IT" sz="2500"/>
            </a:br>
            <a:endParaRPr lang="it-IT" altLang="it-IT" sz="2500"/>
          </a:p>
        </p:txBody>
      </p:sp>
      <p:pic>
        <p:nvPicPr>
          <p:cNvPr id="261123" name="Segnaposto contenuto 3" descr="750-1.jpg"/>
          <p:cNvPicPr>
            <a:picLocks noGrp="1" noChangeAspect="1"/>
          </p:cNvPicPr>
          <p:nvPr>
            <p:ph idx="1"/>
          </p:nvPr>
        </p:nvPicPr>
        <p:blipFill>
          <a:blip r:embed="rId2">
            <a:extLst>
              <a:ext uri="{28A0092B-C50C-407E-A947-70E740481C1C}">
                <a14:useLocalDpi xmlns:a14="http://schemas.microsoft.com/office/drawing/2010/main" val="0"/>
              </a:ext>
            </a:extLst>
          </a:blip>
          <a:srcRect t="11720" b="11720"/>
          <a:stretch>
            <a:fillRect/>
          </a:stretch>
        </p:blipFill>
        <p:spPr/>
      </p:pic>
    </p:spTree>
    <p:extLst>
      <p:ext uri="{BB962C8B-B14F-4D97-AF65-F5344CB8AC3E}">
        <p14:creationId xmlns:p14="http://schemas.microsoft.com/office/powerpoint/2010/main" val="2859340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itolo 1"/>
          <p:cNvSpPr>
            <a:spLocks noGrp="1"/>
          </p:cNvSpPr>
          <p:nvPr>
            <p:ph type="title"/>
          </p:nvPr>
        </p:nvSpPr>
        <p:spPr/>
        <p:txBody>
          <a:bodyPr/>
          <a:lstStyle/>
          <a:p>
            <a:r>
              <a:rPr lang="it-IT" altLang="it-IT" sz="2800"/>
              <a:t>I </a:t>
            </a:r>
            <a:r>
              <a:rPr lang="it-IT" altLang="it-IT" sz="2800" i="1"/>
              <a:t>Simpson</a:t>
            </a:r>
            <a:r>
              <a:rPr lang="it-IT" altLang="it-IT" sz="2800"/>
              <a:t> localisés</a:t>
            </a:r>
          </a:p>
        </p:txBody>
      </p:sp>
      <p:sp>
        <p:nvSpPr>
          <p:cNvPr id="262147" name="Segnaposto contenuto 2"/>
          <p:cNvSpPr>
            <a:spLocks noGrp="1"/>
          </p:cNvSpPr>
          <p:nvPr>
            <p:ph idx="1"/>
          </p:nvPr>
        </p:nvSpPr>
        <p:spPr/>
        <p:txBody>
          <a:bodyPr/>
          <a:lstStyle/>
          <a:p>
            <a:pPr algn="just"/>
            <a:r>
              <a:rPr lang="it-IT" altLang="it-IT" sz="2400"/>
              <a:t>I </a:t>
            </a:r>
            <a:r>
              <a:rPr lang="it-IT" altLang="it-IT" sz="2400" i="1"/>
              <a:t>Simpson</a:t>
            </a:r>
            <a:r>
              <a:rPr lang="it-IT" altLang="it-IT" sz="2400"/>
              <a:t> localizzati (ossia, culturalmente adattati) per il mondo islamico. Homer non beve mai birra (ma soda) né mangia carne di maiale (si specifica meticolosamente che è di agnello o manzo). </a:t>
            </a:r>
          </a:p>
          <a:p>
            <a:pPr algn="just"/>
            <a:r>
              <a:rPr lang="it-IT" altLang="it-IT" sz="2400"/>
              <a:t>http://alessandravita.com/it/servizi/traduzione/</a:t>
            </a:r>
          </a:p>
        </p:txBody>
      </p:sp>
    </p:spTree>
    <p:extLst>
      <p:ext uri="{BB962C8B-B14F-4D97-AF65-F5344CB8AC3E}">
        <p14:creationId xmlns:p14="http://schemas.microsoft.com/office/powerpoint/2010/main" val="7791385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itolo 1"/>
          <p:cNvSpPr>
            <a:spLocks noGrp="1"/>
          </p:cNvSpPr>
          <p:nvPr>
            <p:ph type="title"/>
          </p:nvPr>
        </p:nvSpPr>
        <p:spPr/>
        <p:txBody>
          <a:bodyPr/>
          <a:lstStyle/>
          <a:p>
            <a:r>
              <a:rPr lang="it-IT" altLang="it-IT" sz="2800"/>
              <a:t>C</a:t>
            </a:r>
            <a:r>
              <a:rPr lang="fr-CA" altLang="it-IT" sz="2800"/>
              <a:t>ensure italienne sur une question tabou ?</a:t>
            </a:r>
          </a:p>
        </p:txBody>
      </p:sp>
      <p:pic>
        <p:nvPicPr>
          <p:cNvPr id="263171" name="Segnaposto contenuto 3" descr="pedophile.jpg"/>
          <p:cNvPicPr>
            <a:picLocks noGrp="1" noChangeAspect="1"/>
          </p:cNvPicPr>
          <p:nvPr>
            <p:ph idx="1"/>
          </p:nvPr>
        </p:nvPicPr>
        <p:blipFill>
          <a:blip r:embed="rId2">
            <a:extLst>
              <a:ext uri="{28A0092B-C50C-407E-A947-70E740481C1C}">
                <a14:useLocalDpi xmlns:a14="http://schemas.microsoft.com/office/drawing/2010/main" val="0"/>
              </a:ext>
            </a:extLst>
          </a:blip>
          <a:srcRect l="-18875" r="-18875"/>
          <a:stretch>
            <a:fillRect/>
          </a:stretch>
        </p:blipFill>
        <p:spPr/>
      </p:pic>
    </p:spTree>
    <p:extLst>
      <p:ext uri="{BB962C8B-B14F-4D97-AF65-F5344CB8AC3E}">
        <p14:creationId xmlns:p14="http://schemas.microsoft.com/office/powerpoint/2010/main" val="7312121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defRPr/>
            </a:pPr>
            <a:r>
              <a:rPr lang="it-IT" altLang="it-IT" sz="2500"/>
              <a:t>I Griffin (</a:t>
            </a:r>
            <a:r>
              <a:rPr lang="it-IT" altLang="it-IT" sz="2500" i="1"/>
              <a:t>Family Guy</a:t>
            </a:r>
            <a:r>
              <a:rPr lang="it-IT" altLang="it-IT" sz="2500"/>
              <a:t>) </a:t>
            </a:r>
            <a:br>
              <a:rPr lang="it-IT" altLang="it-IT" sz="2500"/>
            </a:br>
            <a:r>
              <a:rPr lang="it-IT" altLang="it-IT" sz="2500"/>
              <a:t>série américaine</a:t>
            </a:r>
            <a:br>
              <a:rPr lang="it-IT" altLang="it-IT" sz="2500"/>
            </a:br>
            <a:r>
              <a:rPr lang="it-IT" altLang="it-IT" sz="2500"/>
              <a:t>Seth MacFarlane en 1999 pour il network Fox.</a:t>
            </a:r>
            <a:endParaRPr lang="fr-CA" altLang="it-IT" sz="2500"/>
          </a:p>
        </p:txBody>
      </p:sp>
      <p:sp>
        <p:nvSpPr>
          <p:cNvPr id="264195" name="Segnaposto contenuto 2"/>
          <p:cNvSpPr>
            <a:spLocks noGrp="1"/>
          </p:cNvSpPr>
          <p:nvPr>
            <p:ph idx="1"/>
          </p:nvPr>
        </p:nvSpPr>
        <p:spPr/>
        <p:txBody>
          <a:bodyPr/>
          <a:lstStyle/>
          <a:p>
            <a:r>
              <a:rPr lang="fr-CA" altLang="it-IT" sz="2400"/>
              <a:t>Nell’episodio « Provaci ancora Brian » Stagione 6, episodio 10</a:t>
            </a:r>
          </a:p>
          <a:p>
            <a:endParaRPr lang="fr-CA" altLang="it-IT" sz="2400"/>
          </a:p>
          <a:p>
            <a:r>
              <a:rPr lang="it-IT" altLang="it-IT" sz="2400"/>
              <a:t>D</a:t>
            </a:r>
            <a:r>
              <a:rPr lang="fr-CA" altLang="it-IT" sz="2400"/>
              <a:t>oppiato con « Sei un pazzoide per caso? »</a:t>
            </a:r>
          </a:p>
          <a:p>
            <a:endParaRPr lang="fr-CA" altLang="it-IT" sz="2400"/>
          </a:p>
          <a:p>
            <a:endParaRPr lang="fr-CA" altLang="it-IT" sz="2400"/>
          </a:p>
          <a:p>
            <a:r>
              <a:rPr lang="it-IT" altLang="it-IT" sz="2400"/>
              <a:t>https://doppiaggiitalioti.wordpress.com/2012/12/11/censure-inutili-nei-griffin/</a:t>
            </a:r>
            <a:endParaRPr lang="fr-CA" altLang="it-IT" sz="2400"/>
          </a:p>
        </p:txBody>
      </p:sp>
    </p:spTree>
    <p:extLst>
      <p:ext uri="{BB962C8B-B14F-4D97-AF65-F5344CB8AC3E}">
        <p14:creationId xmlns:p14="http://schemas.microsoft.com/office/powerpoint/2010/main" val="4149386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olo 1"/>
          <p:cNvSpPr>
            <a:spLocks noGrp="1"/>
          </p:cNvSpPr>
          <p:nvPr>
            <p:ph type="title"/>
          </p:nvPr>
        </p:nvSpPr>
        <p:spPr/>
        <p:txBody>
          <a:bodyPr/>
          <a:lstStyle/>
          <a:p>
            <a:r>
              <a:rPr lang="it-IT" altLang="it-IT" sz="2800"/>
              <a:t>Crise</a:t>
            </a:r>
          </a:p>
        </p:txBody>
      </p:sp>
      <p:sp>
        <p:nvSpPr>
          <p:cNvPr id="217091" name="Segnaposto contenuto 2"/>
          <p:cNvSpPr>
            <a:spLocks noGrp="1"/>
          </p:cNvSpPr>
          <p:nvPr>
            <p:ph idx="1"/>
          </p:nvPr>
        </p:nvSpPr>
        <p:spPr/>
        <p:txBody>
          <a:bodyPr/>
          <a:lstStyle/>
          <a:p>
            <a:pPr algn="just"/>
            <a:r>
              <a:rPr lang="it-IT" altLang="it-IT" sz="2400"/>
              <a:t> 1   Méd. Moment d'une maladie caractérisé par un changement subit et généralement décisif, en bien ou en mal.</a:t>
            </a:r>
          </a:p>
          <a:p>
            <a:pPr algn="just"/>
            <a:r>
              <a:rPr lang="it-IT" altLang="it-IT" sz="2400"/>
              <a:t> 2   Par extension Manifestation émotive soudaine et violente.</a:t>
            </a:r>
          </a:p>
          <a:p>
            <a:pPr algn="just"/>
            <a:r>
              <a:rPr lang="it-IT" altLang="it-IT" sz="2400"/>
              <a:t>3	(1690 ◊ par anal.) Phase grave dans l'évolution des choses, des évènements, des idées.</a:t>
            </a:r>
          </a:p>
          <a:p>
            <a:pPr algn="just"/>
            <a:endParaRPr lang="it-IT" altLang="it-IT" sz="2400"/>
          </a:p>
          <a:p>
            <a:r>
              <a:rPr lang="it-IT" altLang="it-IT" sz="2400"/>
              <a:t>© 2016 Dictionnaires Le Robert - Le Petit Robert de la langue française</a:t>
            </a:r>
          </a:p>
          <a:p>
            <a:endParaRPr lang="it-IT" altLang="it-IT" sz="2400"/>
          </a:p>
          <a:p>
            <a:endParaRPr lang="it-IT" altLang="it-IT" sz="2400"/>
          </a:p>
          <a:p>
            <a:endParaRPr lang="it-IT" altLang="it-IT" sz="2400"/>
          </a:p>
        </p:txBody>
      </p:sp>
    </p:spTree>
    <p:extLst>
      <p:ext uri="{BB962C8B-B14F-4D97-AF65-F5344CB8AC3E}">
        <p14:creationId xmlns:p14="http://schemas.microsoft.com/office/powerpoint/2010/main" val="1032186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itolo 1"/>
          <p:cNvSpPr>
            <a:spLocks noGrp="1"/>
          </p:cNvSpPr>
          <p:nvPr>
            <p:ph type="title"/>
          </p:nvPr>
        </p:nvSpPr>
        <p:spPr/>
        <p:txBody>
          <a:bodyPr/>
          <a:lstStyle/>
          <a:p>
            <a:r>
              <a:rPr lang="it-IT" altLang="it-IT" sz="2800"/>
              <a:t>déliquescence </a:t>
            </a:r>
          </a:p>
        </p:txBody>
      </p:sp>
      <p:sp>
        <p:nvSpPr>
          <p:cNvPr id="218115" name="Segnaposto contenuto 2"/>
          <p:cNvSpPr>
            <a:spLocks noGrp="1"/>
          </p:cNvSpPr>
          <p:nvPr>
            <p:ph idx="1"/>
          </p:nvPr>
        </p:nvSpPr>
        <p:spPr/>
        <p:txBody>
          <a:bodyPr/>
          <a:lstStyle/>
          <a:p>
            <a:r>
              <a:rPr lang="it-IT" altLang="it-IT" sz="2400"/>
              <a:t> 1   Didact. Propriété qu'ont certaines substances solides de se liquéfier lentement par absorption progressive de l'humidité atmosphérique. ➙ liquéfaction. État qui en résulte.</a:t>
            </a:r>
          </a:p>
          <a:p>
            <a:pPr algn="just"/>
            <a:r>
              <a:rPr lang="it-IT" altLang="it-IT" sz="2400"/>
              <a:t> 2   (1877) Fig. et courant Décadence complète ; perte de la force, de la cohésion. ➙ décomposition, décrépitude, ruine. </a:t>
            </a:r>
            <a:r>
              <a:rPr lang="it-IT" altLang="it-IT" sz="2400" i="1"/>
              <a:t>Tomber en déliquescence. Régime, société en complète déliquescence. « Déliquescence de l'Occident bourgeois » </a:t>
            </a:r>
            <a:r>
              <a:rPr lang="it-IT" altLang="it-IT" sz="2400"/>
              <a:t>(Curtis).</a:t>
            </a:r>
          </a:p>
          <a:p>
            <a:endParaRPr lang="it-IT" altLang="it-IT" sz="2400"/>
          </a:p>
          <a:p>
            <a:r>
              <a:rPr lang="it-IT" altLang="it-IT" sz="2400"/>
              <a:t>© 2016 Dictionnaires Le Robert - Le Petit Robert de la langue française</a:t>
            </a:r>
          </a:p>
          <a:p>
            <a:pPr algn="just"/>
            <a:endParaRPr lang="it-IT" altLang="it-IT" sz="2400"/>
          </a:p>
          <a:p>
            <a:pPr algn="just"/>
            <a:endParaRPr lang="it-IT" altLang="it-IT" sz="2400"/>
          </a:p>
          <a:p>
            <a:endParaRPr lang="it-IT" altLang="it-IT" sz="2400"/>
          </a:p>
          <a:p>
            <a:endParaRPr lang="it-IT" altLang="it-IT" sz="2400"/>
          </a:p>
          <a:p>
            <a:endParaRPr lang="it-IT" altLang="it-IT" sz="2400"/>
          </a:p>
        </p:txBody>
      </p:sp>
    </p:spTree>
    <p:extLst>
      <p:ext uri="{BB962C8B-B14F-4D97-AF65-F5344CB8AC3E}">
        <p14:creationId xmlns:p14="http://schemas.microsoft.com/office/powerpoint/2010/main" val="1521374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olo 1"/>
          <p:cNvSpPr>
            <a:spLocks noGrp="1"/>
          </p:cNvSpPr>
          <p:nvPr>
            <p:ph type="title"/>
          </p:nvPr>
        </p:nvSpPr>
        <p:spPr/>
        <p:txBody>
          <a:bodyPr/>
          <a:lstStyle/>
          <a:p>
            <a:r>
              <a:rPr lang="it-IT" altLang="it-IT" sz="2800"/>
              <a:t>Observons les couleurs</a:t>
            </a:r>
          </a:p>
        </p:txBody>
      </p:sp>
      <p:sp>
        <p:nvSpPr>
          <p:cNvPr id="219139" name="Segnaposto contenuto 2"/>
          <p:cNvSpPr>
            <a:spLocks noGrp="1"/>
          </p:cNvSpPr>
          <p:nvPr>
            <p:ph idx="1"/>
          </p:nvPr>
        </p:nvSpPr>
        <p:spPr/>
        <p:txBody>
          <a:bodyPr/>
          <a:lstStyle/>
          <a:p>
            <a:r>
              <a:rPr lang="it-IT" altLang="it-IT" sz="2400" b="1"/>
              <a:t>Place Rouge, noire de flics et verte de peur. </a:t>
            </a:r>
          </a:p>
          <a:p>
            <a:pPr algn="just"/>
            <a:r>
              <a:rPr lang="it-IT" altLang="it-IT" sz="2400"/>
              <a:t>Le 22 février 2017, Ildar Dadin a été reconnu innocent par la Cour suprême de la Fédération de Russie. Malgré cela, 48 heures plus tard il est encore en prison. Des activistes se sont réunies sur la Place Rouge à Moscou pour exiger le respect du jugement et sa libération. Ils ont pris ainsi le risque de se faire arrêter eux-mêmes. </a:t>
            </a:r>
          </a:p>
          <a:p>
            <a:pPr algn="just"/>
            <a:endParaRPr lang="it-IT" altLang="it-IT" sz="2400"/>
          </a:p>
          <a:p>
            <a:pPr algn="just"/>
            <a:r>
              <a:rPr lang="it-IT" altLang="it-IT" sz="2400" i="1"/>
              <a:t>Media Part </a:t>
            </a:r>
            <a:r>
              <a:rPr lang="it-IT" altLang="it-IT" sz="2400"/>
              <a:t>25 févr. 2017</a:t>
            </a:r>
          </a:p>
          <a:p>
            <a:pPr algn="just"/>
            <a:endParaRPr lang="it-IT" altLang="it-IT" sz="2400"/>
          </a:p>
          <a:p>
            <a:endParaRPr lang="it-IT" altLang="it-IT" sz="2400"/>
          </a:p>
        </p:txBody>
      </p:sp>
    </p:spTree>
    <p:extLst>
      <p:ext uri="{BB962C8B-B14F-4D97-AF65-F5344CB8AC3E}">
        <p14:creationId xmlns:p14="http://schemas.microsoft.com/office/powerpoint/2010/main" val="3107031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itolo 1"/>
          <p:cNvSpPr>
            <a:spLocks noGrp="1"/>
          </p:cNvSpPr>
          <p:nvPr>
            <p:ph type="title"/>
          </p:nvPr>
        </p:nvSpPr>
        <p:spPr/>
        <p:txBody>
          <a:bodyPr/>
          <a:lstStyle/>
          <a:p>
            <a:r>
              <a:rPr lang="it-IT" altLang="it-IT" sz="2800"/>
              <a:t>Suite</a:t>
            </a:r>
          </a:p>
        </p:txBody>
      </p:sp>
      <p:sp>
        <p:nvSpPr>
          <p:cNvPr id="220163" name="Segnaposto contenuto 2"/>
          <p:cNvSpPr>
            <a:spLocks noGrp="1"/>
          </p:cNvSpPr>
          <p:nvPr>
            <p:ph idx="1"/>
          </p:nvPr>
        </p:nvSpPr>
        <p:spPr/>
        <p:txBody>
          <a:bodyPr/>
          <a:lstStyle/>
          <a:p>
            <a:pPr algn="just"/>
            <a:r>
              <a:rPr lang="it-IT" altLang="it-IT" sz="2400"/>
              <a:t>ldar Dadin, opposant au régime de Poutine avait été condamné pour piquets « non conformes » de protestation à deux ans et demi de prison fermes. Déporté tout d’</a:t>
            </a:r>
            <a:r>
              <a:rPr lang="it-IT" altLang="ja-JP" sz="2400"/>
              <a:t>abord en Carélie où il a été torturé, il a été ensuite transféré dans un pénitencier de l</a:t>
            </a:r>
            <a:r>
              <a:rPr lang="it-IT" altLang="it-IT" sz="2400"/>
              <a:t>’</a:t>
            </a:r>
            <a:r>
              <a:rPr lang="it-IT" altLang="ja-JP" sz="2400"/>
              <a:t>Altaï.</a:t>
            </a:r>
          </a:p>
          <a:p>
            <a:pPr algn="just"/>
            <a:r>
              <a:rPr lang="it-IT" altLang="it-IT" sz="2400"/>
              <a:t>Le 22 février, la Cour suprême a reconnu son innocence. Ildar Dadin aurait dû être libéré sur le champ.</a:t>
            </a:r>
          </a:p>
          <a:p>
            <a:pPr algn="just"/>
            <a:r>
              <a:rPr lang="it-IT" altLang="it-IT" sz="2400"/>
              <a:t>Poutine maintient ce prisonnier politique en prison en utilisant des artifices. Le Kremlin invoque une dépêche égarée qui aurait dû être remise au directeur de la prison située dans la région de l’</a:t>
            </a:r>
            <a:r>
              <a:rPr lang="it-IT" altLang="ja-JP" sz="2400"/>
              <a:t>Altaï où Ildar Dadin a été déporté. </a:t>
            </a:r>
          </a:p>
          <a:p>
            <a:r>
              <a:rPr lang="it-IT" altLang="it-IT" sz="2400"/>
              <a:t> </a:t>
            </a:r>
          </a:p>
        </p:txBody>
      </p:sp>
    </p:spTree>
    <p:extLst>
      <p:ext uri="{BB962C8B-B14F-4D97-AF65-F5344CB8AC3E}">
        <p14:creationId xmlns:p14="http://schemas.microsoft.com/office/powerpoint/2010/main" val="3681812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itolo 1"/>
          <p:cNvSpPr>
            <a:spLocks noGrp="1"/>
          </p:cNvSpPr>
          <p:nvPr>
            <p:ph type="title"/>
          </p:nvPr>
        </p:nvSpPr>
        <p:spPr/>
        <p:txBody>
          <a:bodyPr/>
          <a:lstStyle/>
          <a:p>
            <a:r>
              <a:rPr lang="it-IT" altLang="it-IT" sz="2800"/>
              <a:t>suite</a:t>
            </a:r>
          </a:p>
        </p:txBody>
      </p:sp>
      <p:sp>
        <p:nvSpPr>
          <p:cNvPr id="221187" name="Segnaposto contenuto 2"/>
          <p:cNvSpPr>
            <a:spLocks noGrp="1"/>
          </p:cNvSpPr>
          <p:nvPr>
            <p:ph idx="1"/>
          </p:nvPr>
        </p:nvSpPr>
        <p:spPr/>
        <p:txBody>
          <a:bodyPr/>
          <a:lstStyle/>
          <a:p>
            <a:pPr algn="just"/>
            <a:r>
              <a:rPr lang="it-IT" altLang="it-IT" sz="2400"/>
              <a:t>Pour exiger la libération d’</a:t>
            </a:r>
            <a:r>
              <a:rPr lang="it-IT" altLang="ja-JP" sz="2400"/>
              <a:t>Ildar Dadin et le respect du jugement qui l</a:t>
            </a:r>
            <a:r>
              <a:rPr lang="it-IT" altLang="it-IT" sz="2400"/>
              <a:t>’</a:t>
            </a:r>
            <a:r>
              <a:rPr lang="it-IT" altLang="ja-JP" sz="2400"/>
              <a:t>a déclaré innocent, des activistes se sont réunis sur la Place Rouge à Moscou. Mais ils ont été très rapidement entourés par des policiers qui ont empêché toute action. Ils ont dû prendre l</a:t>
            </a:r>
            <a:r>
              <a:rPr lang="it-IT" altLang="it-IT" sz="2400"/>
              <a:t>’</a:t>
            </a:r>
            <a:r>
              <a:rPr lang="it-IT" altLang="ja-JP" sz="2400"/>
              <a:t>aspect de simples touristes, car tout rassemblement de plus d</a:t>
            </a:r>
            <a:r>
              <a:rPr lang="it-IT" altLang="it-IT" sz="2400"/>
              <a:t>’</a:t>
            </a:r>
            <a:r>
              <a:rPr lang="it-IT" altLang="ja-JP" sz="2400"/>
              <a:t>une personne à caractère politique non autorisé  préalablement par le pouvoir est interdit. Surtout sur la Place Rouge ! Le fourgon cellulaire était garé à proximité.</a:t>
            </a:r>
          </a:p>
        </p:txBody>
      </p:sp>
    </p:spTree>
    <p:extLst>
      <p:ext uri="{BB962C8B-B14F-4D97-AF65-F5344CB8AC3E}">
        <p14:creationId xmlns:p14="http://schemas.microsoft.com/office/powerpoint/2010/main" val="3697461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1893</Words>
  <Application>Microsoft Office PowerPoint</Application>
  <PresentationFormat>Widescreen</PresentationFormat>
  <Paragraphs>207</Paragraphs>
  <Slides>49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MS PGothic</vt:lpstr>
      <vt:lpstr>MS PGothic</vt:lpstr>
      <vt:lpstr>Arial</vt:lpstr>
      <vt:lpstr>Calibri</vt:lpstr>
      <vt:lpstr>Calibri Light</vt:lpstr>
      <vt:lpstr>Cambria</vt:lpstr>
      <vt:lpstr>Times New Roman</vt:lpstr>
      <vt:lpstr>Office Theme</vt:lpstr>
      <vt:lpstr>PowerPoint Presentation</vt:lpstr>
      <vt:lpstr>2 mars 2017   Observons un mot en débat :    crise ou délinquescence</vt:lpstr>
      <vt:lpstr>Crise</vt:lpstr>
      <vt:lpstr>déliquescence</vt:lpstr>
      <vt:lpstr>Crise</vt:lpstr>
      <vt:lpstr>déliquescence </vt:lpstr>
      <vt:lpstr>Observons les couleurs</vt:lpstr>
      <vt:lpstr>Suite</vt:lpstr>
      <vt:lpstr>suite</vt:lpstr>
      <vt:lpstr>Découvrons</vt:lpstr>
      <vt:lpstr>Triangle rouge</vt:lpstr>
      <vt:lpstr>Triangle rouge</vt:lpstr>
      <vt:lpstr>Triangle rouge</vt:lpstr>
      <vt:lpstr>Couleurs et expressions imagées</vt:lpstr>
      <vt:lpstr>Expressions imagées et lexies composées avec les couleurs</vt:lpstr>
      <vt:lpstr>  À la découverte des couleurs et de leurs expressions imagées   </vt:lpstr>
      <vt:lpstr>Art de rue (Lyon)</vt:lpstr>
      <vt:lpstr>Expressions imagées avec le mot couleur</vt:lpstr>
      <vt:lpstr>Expressions imagées avec le mot couleur</vt:lpstr>
      <vt:lpstr>En voir des vertes et des pas mures </vt:lpstr>
      <vt:lpstr>Broyer du noir</vt:lpstr>
      <vt:lpstr>  ressemblances ou différences de couleurs entre l’italien et le français   </vt:lpstr>
      <vt:lpstr> ressemblances ou différences de couleurs entre l’italien et le français </vt:lpstr>
      <vt:lpstr> Associez l’expression imagée en italien à son équivalent français. </vt:lpstr>
      <vt:lpstr>Choisissez les équivalents français :</vt:lpstr>
      <vt:lpstr>Traducteur automatique google translate</vt:lpstr>
      <vt:lpstr>Traducteur automatique</vt:lpstr>
      <vt:lpstr>Traducteur automatique</vt:lpstr>
      <vt:lpstr> Traduction automatique aujourd’hui 1 mars 2017 </vt:lpstr>
      <vt:lpstr>aujourd’hui 1° mars 2017</vt:lpstr>
      <vt:lpstr>  TV5MONDE les nouvelles expressions. Entretien Bernard Cerquiglini  </vt:lpstr>
      <vt:lpstr>  Suite de l’entretien de Bernard Cerquiglini </vt:lpstr>
      <vt:lpstr> À la Une de Libération du 29 octobre 1981, l’annonce du décès du chansonnier Georges Brassens. </vt:lpstr>
      <vt:lpstr>Observons la publicité La publicité et la culture </vt:lpstr>
      <vt:lpstr>Publicité et culture</vt:lpstr>
      <vt:lpstr>Publicité et culture</vt:lpstr>
      <vt:lpstr>Où est la femme? en Arabie saoudite Ikea</vt:lpstr>
      <vt:lpstr>Traduction et culture : publicité</vt:lpstr>
      <vt:lpstr>Composantes culturelles et juridiques</vt:lpstr>
      <vt:lpstr> Traduction de la publicité</vt:lpstr>
      <vt:lpstr>Adaptation culturelle ou censure ?</vt:lpstr>
      <vt:lpstr>Adaptation culturelle ou censure ?</vt:lpstr>
      <vt:lpstr>Adaptation culturelle ou censure ?Arabie saoudite</vt:lpstr>
      <vt:lpstr>Spot Renault Twingo Miss Sixty censuré par  Rai e Mediaset</vt:lpstr>
      <vt:lpstr>Une autre pub de Renault jamais arrivée en Italie</vt:lpstr>
      <vt:lpstr> Dessins animés adaptation culturelle ou censure ? </vt:lpstr>
      <vt:lpstr>I Simpson localisés</vt:lpstr>
      <vt:lpstr>Censure italienne sur une question tabou ?</vt:lpstr>
      <vt:lpstr>I Griffin (Family Guy)  série américaine Seth MacFarlane en 1999 pour il network Fox.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CELOTTI NADINE</dc:creator>
  <cp:lastModifiedBy>CELOTTI NADINE</cp:lastModifiedBy>
  <cp:revision>4</cp:revision>
  <dcterms:created xsi:type="dcterms:W3CDTF">2017-03-02T13:42:26Z</dcterms:created>
  <dcterms:modified xsi:type="dcterms:W3CDTF">2017-03-02T13:47:58Z</dcterms:modified>
</cp:coreProperties>
</file>