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A00BD0BB-5A38-4050-A773-D65F2B419A06}"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19773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00BD0BB-5A38-4050-A773-D65F2B419A06}"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38937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00BD0BB-5A38-4050-A773-D65F2B419A06}"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205145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00BD0BB-5A38-4050-A773-D65F2B419A06}"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2577165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BD0BB-5A38-4050-A773-D65F2B419A06}"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3449827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A00BD0BB-5A38-4050-A773-D65F2B419A06}" type="datetimeFigureOut">
              <a:rPr lang="fr-FR" smtClean="0"/>
              <a:t>09/03/2017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1795478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00BD0BB-5A38-4050-A773-D65F2B419A06}" type="datetimeFigureOut">
              <a:rPr lang="fr-FR" smtClean="0"/>
              <a:t>09/03/2017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156614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A00BD0BB-5A38-4050-A773-D65F2B419A06}" type="datetimeFigureOut">
              <a:rPr lang="fr-FR" smtClean="0"/>
              <a:t>09/03/2017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364542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BD0BB-5A38-4050-A773-D65F2B419A06}" type="datetimeFigureOut">
              <a:rPr lang="fr-FR" smtClean="0"/>
              <a:t>09/03/2017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317921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BD0BB-5A38-4050-A773-D65F2B419A06}" type="datetimeFigureOut">
              <a:rPr lang="fr-FR" smtClean="0"/>
              <a:t>09/03/2017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525592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BD0BB-5A38-4050-A773-D65F2B419A06}" type="datetimeFigureOut">
              <a:rPr lang="fr-FR" smtClean="0"/>
              <a:t>09/03/2017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878AB2-B1DC-47E0-9556-B9DEBD609E92}" type="slidenum">
              <a:rPr lang="fr-FR" smtClean="0"/>
              <a:t>‹#›</a:t>
            </a:fld>
            <a:endParaRPr lang="fr-FR"/>
          </a:p>
        </p:txBody>
      </p:sp>
    </p:spTree>
    <p:extLst>
      <p:ext uri="{BB962C8B-B14F-4D97-AF65-F5344CB8AC3E}">
        <p14:creationId xmlns:p14="http://schemas.microsoft.com/office/powerpoint/2010/main" val="815108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BD0BB-5A38-4050-A773-D65F2B419A06}" type="datetimeFigureOut">
              <a:rPr lang="fr-FR" smtClean="0"/>
              <a:t>09/03/2017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78AB2-B1DC-47E0-9556-B9DEBD609E92}" type="slidenum">
              <a:rPr lang="fr-FR" smtClean="0"/>
              <a:t>‹#›</a:t>
            </a:fld>
            <a:endParaRPr lang="fr-FR"/>
          </a:p>
        </p:txBody>
      </p:sp>
    </p:spTree>
    <p:extLst>
      <p:ext uri="{BB962C8B-B14F-4D97-AF65-F5344CB8AC3E}">
        <p14:creationId xmlns:p14="http://schemas.microsoft.com/office/powerpoint/2010/main" val="1430459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Vv_BvLmSBW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midilibre.fr"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toupie.org/Dictionnair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r-FR"/>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692219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itolo 1"/>
          <p:cNvSpPr>
            <a:spLocks noGrp="1"/>
          </p:cNvSpPr>
          <p:nvPr>
            <p:ph type="title"/>
          </p:nvPr>
        </p:nvSpPr>
        <p:spPr/>
        <p:txBody>
          <a:bodyPr/>
          <a:lstStyle/>
          <a:p>
            <a:r>
              <a:rPr lang="it-IT" altLang="it-IT" sz="2800"/>
              <a:t>A Toulouse, rideau sur l’</a:t>
            </a:r>
            <a:r>
              <a:rPr lang="it-IT" altLang="ja-JP" sz="2800"/>
              <a:t>école musulmane</a:t>
            </a:r>
            <a:endParaRPr lang="it-IT" altLang="it-IT" sz="2800"/>
          </a:p>
        </p:txBody>
      </p:sp>
      <p:sp>
        <p:nvSpPr>
          <p:cNvPr id="273411" name="Segnaposto contenuto 2"/>
          <p:cNvSpPr>
            <a:spLocks noGrp="1"/>
          </p:cNvSpPr>
          <p:nvPr>
            <p:ph idx="1"/>
          </p:nvPr>
        </p:nvSpPr>
        <p:spPr/>
        <p:txBody>
          <a:bodyPr/>
          <a:lstStyle/>
          <a:p>
            <a:r>
              <a:rPr lang="it-IT" altLang="it-IT" sz="2400"/>
              <a:t>L’</a:t>
            </a:r>
            <a:r>
              <a:rPr lang="it-IT" altLang="ja-JP" sz="2400"/>
              <a:t>établissement Al-Badr, au Mirail, a été fermé de force lundi dernier, deux mois après une décision de justice. Une affaire qui illustre le statut controversé des lieux d</a:t>
            </a:r>
            <a:r>
              <a:rPr lang="it-IT" altLang="it-IT" sz="2400"/>
              <a:t>’</a:t>
            </a:r>
            <a:r>
              <a:rPr lang="it-IT" altLang="ja-JP" sz="2400"/>
              <a:t>enseignement sans contrat. </a:t>
            </a:r>
          </a:p>
          <a:p>
            <a:endParaRPr lang="it-IT" altLang="it-IT" sz="2400"/>
          </a:p>
          <a:p>
            <a:pPr>
              <a:buFontTx/>
              <a:buNone/>
            </a:pPr>
            <a:r>
              <a:rPr lang="it-IT" altLang="it-IT" sz="2400" i="1"/>
              <a:t>Libération</a:t>
            </a:r>
            <a:r>
              <a:rPr lang="it-IT" altLang="it-IT" sz="2400"/>
              <a:t>, 26 février 2017</a:t>
            </a:r>
          </a:p>
        </p:txBody>
      </p:sp>
    </p:spTree>
    <p:extLst>
      <p:ext uri="{BB962C8B-B14F-4D97-AF65-F5344CB8AC3E}">
        <p14:creationId xmlns:p14="http://schemas.microsoft.com/office/powerpoint/2010/main" val="2811737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itolo 1"/>
          <p:cNvSpPr>
            <a:spLocks noGrp="1"/>
          </p:cNvSpPr>
          <p:nvPr>
            <p:ph type="ctrTitle"/>
          </p:nvPr>
        </p:nvSpPr>
        <p:spPr>
          <a:xfrm>
            <a:off x="2535238" y="412750"/>
            <a:ext cx="6858000" cy="2387600"/>
          </a:xfrm>
        </p:spPr>
        <p:txBody>
          <a:bodyPr/>
          <a:lstStyle/>
          <a:p>
            <a:r>
              <a:rPr lang="it-IT" altLang="it-IT" sz="2400"/>
              <a:t>Tirer un rideau sur quelque chose : cesser de s’en occuper, d’en parler. </a:t>
            </a:r>
            <a:r>
              <a:rPr lang="it-IT" altLang="it-IT" sz="2400" i="1"/>
              <a:t>«Sur les noires couleurs d’un si triste tableau Il faut passer l’</a:t>
            </a:r>
            <a:r>
              <a:rPr lang="it-IT" altLang="ja-JP" sz="2400" i="1"/>
              <a:t>éponge ou tirer le rideau»</a:t>
            </a:r>
            <a:r>
              <a:rPr lang="it-IT" altLang="ja-JP" sz="2400"/>
              <a:t> Corneille</a:t>
            </a:r>
            <a:endParaRPr lang="it-IT" altLang="it-IT" sz="2400"/>
          </a:p>
        </p:txBody>
      </p:sp>
      <p:sp>
        <p:nvSpPr>
          <p:cNvPr id="274435" name="Sottotitolo 2"/>
          <p:cNvSpPr>
            <a:spLocks noGrp="1"/>
          </p:cNvSpPr>
          <p:nvPr>
            <p:ph type="subTitle" idx="1"/>
          </p:nvPr>
        </p:nvSpPr>
        <p:spPr>
          <a:xfrm>
            <a:off x="1922464" y="4494214"/>
            <a:ext cx="4173537" cy="619125"/>
          </a:xfrm>
        </p:spPr>
        <p:txBody>
          <a:bodyPr>
            <a:normAutofit fontScale="92500" lnSpcReduction="20000"/>
          </a:bodyPr>
          <a:lstStyle/>
          <a:p>
            <a:r>
              <a:rPr lang="it-IT" altLang="it-IT"/>
              <a:t>Dictionnaire Le Petit Robert édition 2016</a:t>
            </a:r>
          </a:p>
        </p:txBody>
      </p:sp>
    </p:spTree>
    <p:extLst>
      <p:ext uri="{BB962C8B-B14F-4D97-AF65-F5344CB8AC3E}">
        <p14:creationId xmlns:p14="http://schemas.microsoft.com/office/powerpoint/2010/main" val="331138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itolo 1"/>
          <p:cNvSpPr>
            <a:spLocks noGrp="1"/>
          </p:cNvSpPr>
          <p:nvPr>
            <p:ph type="title"/>
          </p:nvPr>
        </p:nvSpPr>
        <p:spPr/>
        <p:txBody>
          <a:bodyPr>
            <a:normAutofit fontScale="90000"/>
          </a:bodyPr>
          <a:lstStyle/>
          <a:p>
            <a:r>
              <a:rPr lang="fr-FR" altLang="it-IT" sz="2800" b="1"/>
              <a:t/>
            </a:r>
            <a:br>
              <a:rPr lang="fr-FR" altLang="it-IT" sz="2800" b="1"/>
            </a:br>
            <a:r>
              <a:rPr lang="fr-FR" altLang="it-IT" sz="2800" b="1"/>
              <a:t/>
            </a:r>
            <a:br>
              <a:rPr lang="fr-FR" altLang="it-IT" sz="2800" b="1"/>
            </a:br>
            <a:r>
              <a:rPr lang="fr-FR" altLang="it-IT" sz="2800" b="1"/>
              <a:t>Rappel</a:t>
            </a:r>
            <a:br>
              <a:rPr lang="fr-FR" altLang="it-IT" sz="2800" b="1"/>
            </a:br>
            <a:r>
              <a:rPr lang="fr-FR" altLang="it-IT" sz="2800"/>
              <a:t>ressemblances ou différences de couleurs entre l’italien et le français</a:t>
            </a:r>
            <a:r>
              <a:rPr lang="it-IT" altLang="it-IT" sz="2800"/>
              <a:t/>
            </a:r>
            <a:br>
              <a:rPr lang="it-IT" altLang="it-IT" sz="2800"/>
            </a:br>
            <a:r>
              <a:rPr lang="fr-FR" altLang="it-IT" sz="2800" b="1"/>
              <a:t> </a:t>
            </a:r>
            <a:r>
              <a:rPr lang="it-IT" altLang="it-IT" sz="2800"/>
              <a:t/>
            </a:r>
            <a:br>
              <a:rPr lang="it-IT" altLang="it-IT" sz="2800"/>
            </a:br>
            <a:endParaRPr lang="it-IT" altLang="it-IT" sz="2800"/>
          </a:p>
        </p:txBody>
      </p:sp>
      <p:sp>
        <p:nvSpPr>
          <p:cNvPr id="275459" name="Segnaposto contenuto 2"/>
          <p:cNvSpPr>
            <a:spLocks noGrp="1"/>
          </p:cNvSpPr>
          <p:nvPr>
            <p:ph idx="1"/>
          </p:nvPr>
        </p:nvSpPr>
        <p:spPr/>
        <p:txBody>
          <a:bodyPr/>
          <a:lstStyle/>
          <a:p>
            <a:pPr algn="just"/>
            <a:r>
              <a:rPr lang="fr-FR" altLang="it-IT" sz="2400"/>
              <a:t>5 cas de figures</a:t>
            </a:r>
          </a:p>
          <a:p>
            <a:pPr algn="just"/>
            <a:r>
              <a:rPr lang="fr-FR" altLang="it-IT" sz="2400"/>
              <a:t>1. Les deux langues utilisent la même couleur pour exprimer la même signification (isomorphisme), comme « signer qc en blanc » et </a:t>
            </a:r>
            <a:r>
              <a:rPr lang="fr-FR" altLang="it-IT" sz="2400" i="1"/>
              <a:t>firmare qc in bianco</a:t>
            </a:r>
            <a:r>
              <a:rPr lang="fr-FR" altLang="it-IT" sz="2400"/>
              <a:t> pour dire « signer qc en laissant des parties à compléter  », ou  « marché noir » et </a:t>
            </a:r>
            <a:r>
              <a:rPr lang="fr-FR" altLang="it-IT" sz="2400" i="1"/>
              <a:t>mercato nero</a:t>
            </a:r>
            <a:r>
              <a:rPr lang="fr-FR" altLang="it-IT" sz="2400"/>
              <a:t> pour dire « marché clandestin ». </a:t>
            </a:r>
            <a:endParaRPr lang="it-IT" altLang="it-IT" sz="2400"/>
          </a:p>
          <a:p>
            <a:pPr algn="just"/>
            <a:r>
              <a:rPr lang="fr-FR" altLang="it-IT" sz="2400"/>
              <a:t>2. Une couleur correspond à une autre couleur pour la même signification, comme « rire jaune » et </a:t>
            </a:r>
            <a:r>
              <a:rPr lang="fr-FR" altLang="it-IT" sz="2400" i="1"/>
              <a:t>ridere verde</a:t>
            </a:r>
            <a:r>
              <a:rPr lang="fr-FR" altLang="it-IT" sz="2400"/>
              <a:t> ou  « jaune d’œuf » et </a:t>
            </a:r>
            <a:r>
              <a:rPr lang="fr-FR" altLang="it-IT" sz="2400" i="1"/>
              <a:t>rosso d’</a:t>
            </a:r>
            <a:r>
              <a:rPr lang="fr-FR" altLang="ja-JP" sz="2400" i="1"/>
              <a:t>uovo</a:t>
            </a:r>
            <a:r>
              <a:rPr lang="fr-FR" altLang="ja-JP" sz="2400"/>
              <a:t>.</a:t>
            </a:r>
            <a:endParaRPr lang="it-IT" altLang="it-IT" sz="2400"/>
          </a:p>
        </p:txBody>
      </p:sp>
    </p:spTree>
    <p:extLst>
      <p:ext uri="{BB962C8B-B14F-4D97-AF65-F5344CB8AC3E}">
        <p14:creationId xmlns:p14="http://schemas.microsoft.com/office/powerpoint/2010/main" val="3598193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itolo 1"/>
          <p:cNvSpPr>
            <a:spLocks noGrp="1"/>
          </p:cNvSpPr>
          <p:nvPr>
            <p:ph type="ctrTitle"/>
          </p:nvPr>
        </p:nvSpPr>
        <p:spPr/>
        <p:txBody>
          <a:bodyPr/>
          <a:lstStyle/>
          <a:p>
            <a:r>
              <a:rPr lang="it-IT" altLang="it-IT" b="1" i="1" smtClean="0">
                <a:solidFill>
                  <a:srgbClr val="3C8C93"/>
                </a:solidFill>
              </a:rPr>
              <a:t>Expressions imagées avec les animaux </a:t>
            </a:r>
          </a:p>
        </p:txBody>
      </p:sp>
      <p:sp>
        <p:nvSpPr>
          <p:cNvPr id="276483" name="Sottotitolo 2"/>
          <p:cNvSpPr>
            <a:spLocks noGrp="1"/>
          </p:cNvSpPr>
          <p:nvPr>
            <p:ph type="subTitle" idx="1"/>
          </p:nvPr>
        </p:nvSpPr>
        <p:spPr/>
        <p:txBody>
          <a:bodyPr/>
          <a:lstStyle/>
          <a:p>
            <a:r>
              <a:rPr lang="it-IT" altLang="it-IT" i="1" smtClean="0"/>
              <a:t>Italien et français</a:t>
            </a:r>
          </a:p>
          <a:p>
            <a:r>
              <a:rPr lang="it-IT" altLang="it-IT" smtClean="0"/>
              <a:t>présentées par </a:t>
            </a:r>
            <a:r>
              <a:rPr lang="fr-FR" altLang="it-IT" smtClean="0"/>
              <a:t>Giorgia Avogadro</a:t>
            </a:r>
          </a:p>
          <a:p>
            <a:r>
              <a:rPr lang="fr-FR" altLang="it-IT" smtClean="0"/>
              <a:t>9 mars 2017</a:t>
            </a:r>
            <a:r>
              <a:rPr lang="it-IT" altLang="it-IT" smtClean="0"/>
              <a:t> </a:t>
            </a:r>
          </a:p>
        </p:txBody>
      </p:sp>
    </p:spTree>
    <p:extLst>
      <p:ext uri="{BB962C8B-B14F-4D97-AF65-F5344CB8AC3E}">
        <p14:creationId xmlns:p14="http://schemas.microsoft.com/office/powerpoint/2010/main" val="1184717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1950" i="1" dirty="0" err="1">
                <a:solidFill>
                  <a:srgbClr val="000000"/>
                </a:solidFill>
              </a:rPr>
              <a:t>Les</a:t>
            </a:r>
            <a:r>
              <a:rPr lang="it-IT" sz="1950" i="1" dirty="0">
                <a:solidFill>
                  <a:srgbClr val="000000"/>
                </a:solidFill>
              </a:rPr>
              <a:t> </a:t>
            </a:r>
            <a:r>
              <a:rPr lang="it-IT" sz="1950" i="1" dirty="0" err="1">
                <a:solidFill>
                  <a:srgbClr val="000000"/>
                </a:solidFill>
              </a:rPr>
              <a:t>expressions</a:t>
            </a:r>
            <a:r>
              <a:rPr lang="it-IT" sz="1950" i="1" dirty="0">
                <a:solidFill>
                  <a:srgbClr val="000000"/>
                </a:solidFill>
              </a:rPr>
              <a:t> qui </a:t>
            </a:r>
            <a:r>
              <a:rPr lang="it-IT" sz="1950" i="1" dirty="0" err="1">
                <a:solidFill>
                  <a:srgbClr val="000000"/>
                </a:solidFill>
              </a:rPr>
              <a:t>concernent</a:t>
            </a:r>
            <a:r>
              <a:rPr lang="it-IT" sz="1950" i="1" dirty="0">
                <a:solidFill>
                  <a:srgbClr val="000000"/>
                </a:solidFill>
              </a:rPr>
              <a:t> </a:t>
            </a:r>
            <a:r>
              <a:rPr lang="it-IT" sz="1950" i="1" dirty="0" err="1">
                <a:solidFill>
                  <a:srgbClr val="000000"/>
                </a:solidFill>
              </a:rPr>
              <a:t>les</a:t>
            </a:r>
            <a:r>
              <a:rPr lang="it-IT" sz="1950" i="1" dirty="0">
                <a:solidFill>
                  <a:srgbClr val="000000"/>
                </a:solidFill>
              </a:rPr>
              <a:t> </a:t>
            </a:r>
            <a:r>
              <a:rPr lang="it-IT" sz="1950" b="1" i="1" dirty="0" err="1">
                <a:solidFill>
                  <a:srgbClr val="000000"/>
                </a:solidFill>
              </a:rPr>
              <a:t>poissons</a:t>
            </a:r>
            <a:endParaRPr lang="it-IT" sz="1950" b="1" i="1" dirty="0">
              <a:solidFill>
                <a:srgbClr val="000000"/>
              </a:solidFill>
            </a:endParaRPr>
          </a:p>
        </p:txBody>
      </p:sp>
      <p:sp>
        <p:nvSpPr>
          <p:cNvPr id="277507" name="Segnaposto contenuto 2"/>
          <p:cNvSpPr>
            <a:spLocks noGrp="1"/>
          </p:cNvSpPr>
          <p:nvPr>
            <p:ph idx="1"/>
          </p:nvPr>
        </p:nvSpPr>
        <p:spPr/>
        <p:txBody>
          <a:bodyPr/>
          <a:lstStyle/>
          <a:p>
            <a:r>
              <a:rPr lang="it-IT" altLang="it-IT" sz="1800">
                <a:sym typeface="Wingdings" panose="05000000000000000000" pitchFamily="2" charset="2"/>
              </a:rPr>
              <a:t>Né carne né pesce ni chair ni poisson </a:t>
            </a:r>
          </a:p>
          <a:p>
            <a:endParaRPr lang="it-IT" altLang="it-IT" sz="1800">
              <a:sym typeface="Wingdings" panose="05000000000000000000" pitchFamily="2" charset="2"/>
            </a:endParaRPr>
          </a:p>
          <a:p>
            <a:r>
              <a:rPr lang="it-IT" altLang="it-IT" sz="1800"/>
              <a:t>Occhi da pesce </a:t>
            </a:r>
            <a:r>
              <a:rPr lang="it-IT" altLang="it-IT" sz="1800" u="sng"/>
              <a:t>lesso</a:t>
            </a:r>
            <a:r>
              <a:rPr lang="it-IT" altLang="it-IT" sz="1800">
                <a:sym typeface="Wingdings" panose="05000000000000000000" pitchFamily="2" charset="2"/>
              </a:rPr>
              <a:t> avoir des yeux de merlan </a:t>
            </a:r>
            <a:r>
              <a:rPr lang="it-IT" altLang="it-IT" sz="1800" u="sng">
                <a:sym typeface="Wingdings" panose="05000000000000000000" pitchFamily="2" charset="2"/>
              </a:rPr>
              <a:t>frit </a:t>
            </a:r>
          </a:p>
          <a:p>
            <a:r>
              <a:rPr lang="it-IT" altLang="it-IT" sz="1800"/>
              <a:t>Muto come un </a:t>
            </a:r>
            <a:r>
              <a:rPr lang="it-IT" altLang="it-IT" sz="1800" u="sng"/>
              <a:t>pesce</a:t>
            </a:r>
            <a:r>
              <a:rPr lang="it-IT" altLang="it-IT" sz="1800">
                <a:sym typeface="Wingdings" panose="05000000000000000000" pitchFamily="2" charset="2"/>
              </a:rPr>
              <a:t> muet comme une</a:t>
            </a:r>
            <a:r>
              <a:rPr lang="it-IT" altLang="it-IT" sz="1800" u="sng">
                <a:sym typeface="Wingdings" panose="05000000000000000000" pitchFamily="2" charset="2"/>
              </a:rPr>
              <a:t> carpe </a:t>
            </a:r>
          </a:p>
          <a:p>
            <a:endParaRPr lang="it-IT" altLang="it-IT" sz="1800">
              <a:sym typeface="Wingdings" panose="05000000000000000000" pitchFamily="2" charset="2"/>
            </a:endParaRPr>
          </a:p>
          <a:p>
            <a:r>
              <a:rPr lang="it-IT" altLang="it-IT" sz="1800">
                <a:sym typeface="Wingdings" panose="05000000000000000000" pitchFamily="2" charset="2"/>
              </a:rPr>
              <a:t>Sano come un pesce </a:t>
            </a:r>
            <a:r>
              <a:rPr lang="it-IT" altLang="it-IT" sz="1800" i="1">
                <a:sym typeface="Wingdings" panose="05000000000000000000" pitchFamily="2" charset="2"/>
              </a:rPr>
              <a:t>en pleine forme </a:t>
            </a:r>
          </a:p>
          <a:p>
            <a:r>
              <a:rPr lang="it-IT" altLang="it-IT" sz="1800">
                <a:sym typeface="Wingdings" panose="05000000000000000000" pitchFamily="2" charset="2"/>
              </a:rPr>
              <a:t>Sentirsi come un pesce fuor d</a:t>
            </a:r>
            <a:r>
              <a:rPr lang="ja-JP" altLang="it-IT" sz="1800">
                <a:sym typeface="Wingdings" panose="05000000000000000000" pitchFamily="2" charset="2"/>
              </a:rPr>
              <a:t>’</a:t>
            </a:r>
            <a:r>
              <a:rPr lang="it-IT" altLang="ja-JP" sz="1800">
                <a:sym typeface="Wingdings" panose="05000000000000000000" pitchFamily="2" charset="2"/>
              </a:rPr>
              <a:t>acqua </a:t>
            </a:r>
            <a:r>
              <a:rPr lang="it-IT" altLang="ja-JP" sz="1800" i="1">
                <a:sym typeface="Wingdings" panose="05000000000000000000" pitchFamily="2" charset="2"/>
              </a:rPr>
              <a:t>ne pas être dans son élément </a:t>
            </a:r>
          </a:p>
          <a:p>
            <a:r>
              <a:rPr lang="it-IT" altLang="it-IT" sz="1800">
                <a:sym typeface="Wingdings" panose="05000000000000000000" pitchFamily="2" charset="2"/>
              </a:rPr>
              <a:t>Non sapere che pesci pigliare </a:t>
            </a:r>
            <a:r>
              <a:rPr lang="it-IT" altLang="it-IT" sz="1800" i="1">
                <a:sym typeface="Wingdings" panose="05000000000000000000" pitchFamily="2" charset="2"/>
              </a:rPr>
              <a:t>ne savoir sur quel pied danser </a:t>
            </a:r>
          </a:p>
          <a:p>
            <a:endParaRPr lang="it-IT" altLang="it-IT" sz="1800" i="1">
              <a:sym typeface="Wingdings" panose="05000000000000000000" pitchFamily="2" charset="2"/>
            </a:endParaRPr>
          </a:p>
        </p:txBody>
      </p:sp>
    </p:spTree>
    <p:extLst>
      <p:ext uri="{BB962C8B-B14F-4D97-AF65-F5344CB8AC3E}">
        <p14:creationId xmlns:p14="http://schemas.microsoft.com/office/powerpoint/2010/main" val="3182965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1950" i="1" dirty="0" err="1">
                <a:solidFill>
                  <a:srgbClr val="000000"/>
                </a:solidFill>
              </a:rPr>
              <a:t>Les</a:t>
            </a:r>
            <a:r>
              <a:rPr lang="it-IT" sz="1950" i="1" dirty="0">
                <a:solidFill>
                  <a:srgbClr val="000000"/>
                </a:solidFill>
              </a:rPr>
              <a:t> </a:t>
            </a:r>
            <a:r>
              <a:rPr lang="it-IT" sz="1950" i="1" dirty="0" err="1">
                <a:solidFill>
                  <a:srgbClr val="000000"/>
                </a:solidFill>
              </a:rPr>
              <a:t>expressions</a:t>
            </a:r>
            <a:r>
              <a:rPr lang="it-IT" sz="1950" i="1" dirty="0">
                <a:solidFill>
                  <a:srgbClr val="000000"/>
                </a:solidFill>
              </a:rPr>
              <a:t> qui </a:t>
            </a:r>
            <a:r>
              <a:rPr lang="it-IT" sz="1950" i="1" dirty="0" err="1">
                <a:solidFill>
                  <a:srgbClr val="000000"/>
                </a:solidFill>
              </a:rPr>
              <a:t>concernent</a:t>
            </a:r>
            <a:r>
              <a:rPr lang="it-IT" sz="1950" i="1" dirty="0">
                <a:solidFill>
                  <a:srgbClr val="000000"/>
                </a:solidFill>
              </a:rPr>
              <a:t> </a:t>
            </a:r>
            <a:r>
              <a:rPr lang="it-IT" sz="1950" i="1" dirty="0" err="1">
                <a:solidFill>
                  <a:srgbClr val="000000"/>
                </a:solidFill>
              </a:rPr>
              <a:t>les</a:t>
            </a:r>
            <a:r>
              <a:rPr lang="it-IT" sz="1950" i="1" dirty="0">
                <a:solidFill>
                  <a:srgbClr val="000000"/>
                </a:solidFill>
              </a:rPr>
              <a:t> </a:t>
            </a:r>
            <a:r>
              <a:rPr lang="it-IT" sz="1950" b="1" i="1" dirty="0" err="1">
                <a:solidFill>
                  <a:srgbClr val="000000"/>
                </a:solidFill>
              </a:rPr>
              <a:t>chevaux</a:t>
            </a:r>
            <a:endParaRPr lang="it-IT" sz="1950" b="1" i="1" dirty="0">
              <a:solidFill>
                <a:srgbClr val="000000"/>
              </a:solidFill>
            </a:endParaRPr>
          </a:p>
        </p:txBody>
      </p:sp>
      <p:sp>
        <p:nvSpPr>
          <p:cNvPr id="278531" name="Segnaposto contenuto 2"/>
          <p:cNvSpPr>
            <a:spLocks noGrp="1"/>
          </p:cNvSpPr>
          <p:nvPr>
            <p:ph idx="1"/>
          </p:nvPr>
        </p:nvSpPr>
        <p:spPr/>
        <p:txBody>
          <a:bodyPr/>
          <a:lstStyle/>
          <a:p>
            <a:r>
              <a:rPr lang="it-IT" altLang="it-IT" sz="1800"/>
              <a:t>A caval donato non si guarda in bocca</a:t>
            </a:r>
            <a:r>
              <a:rPr lang="it-IT" altLang="it-IT" sz="1800">
                <a:sym typeface="Wingdings" panose="05000000000000000000" pitchFamily="2" charset="2"/>
              </a:rPr>
              <a:t> à cheval donné on ne regarde pas la </a:t>
            </a:r>
            <a:r>
              <a:rPr lang="it-IT" altLang="it-IT" sz="1800" i="1" u="sng">
                <a:sym typeface="Wingdings" panose="05000000000000000000" pitchFamily="2" charset="2"/>
              </a:rPr>
              <a:t>bride</a:t>
            </a:r>
            <a:r>
              <a:rPr lang="it-IT" altLang="it-IT" sz="1800">
                <a:sym typeface="Wingdings" panose="05000000000000000000" pitchFamily="2" charset="2"/>
              </a:rPr>
              <a:t> </a:t>
            </a:r>
          </a:p>
          <a:p>
            <a:endParaRPr lang="it-IT" altLang="it-IT" sz="1800">
              <a:sym typeface="Wingdings" panose="05000000000000000000" pitchFamily="2" charset="2"/>
            </a:endParaRPr>
          </a:p>
          <a:p>
            <a:r>
              <a:rPr lang="it-IT" altLang="it-IT" sz="1800">
                <a:sym typeface="Wingdings" panose="05000000000000000000" pitchFamily="2" charset="2"/>
              </a:rPr>
              <a:t>Febbre da cavallo fièvre de cheval </a:t>
            </a:r>
          </a:p>
          <a:p>
            <a:r>
              <a:rPr lang="it-IT" altLang="it-IT" sz="1800">
                <a:sym typeface="Wingdings" panose="05000000000000000000" pitchFamily="2" charset="2"/>
              </a:rPr>
              <a:t>Cavallo di battagia cheval de bataille </a:t>
            </a:r>
            <a:endParaRPr lang="it-IT" altLang="it-IT" sz="1800"/>
          </a:p>
        </p:txBody>
      </p:sp>
    </p:spTree>
    <p:extLst>
      <p:ext uri="{BB962C8B-B14F-4D97-AF65-F5344CB8AC3E}">
        <p14:creationId xmlns:p14="http://schemas.microsoft.com/office/powerpoint/2010/main" val="736066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Titolo 1"/>
          <p:cNvSpPr>
            <a:spLocks noGrp="1"/>
          </p:cNvSpPr>
          <p:nvPr>
            <p:ph type="title"/>
          </p:nvPr>
        </p:nvSpPr>
        <p:spPr/>
        <p:txBody>
          <a:bodyPr/>
          <a:lstStyle/>
          <a:p>
            <a:r>
              <a:rPr lang="it-IT" altLang="it-IT" sz="2100" i="1">
                <a:solidFill>
                  <a:srgbClr val="000000"/>
                </a:solidFill>
              </a:rPr>
              <a:t>Les expressions qui concernent les </a:t>
            </a:r>
            <a:r>
              <a:rPr lang="it-IT" altLang="it-IT" sz="2100" b="1" i="1">
                <a:solidFill>
                  <a:srgbClr val="000000"/>
                </a:solidFill>
              </a:rPr>
              <a:t>chiens</a:t>
            </a:r>
            <a:r>
              <a:rPr lang="it-IT" altLang="it-IT" sz="2100" i="1">
                <a:solidFill>
                  <a:srgbClr val="000000"/>
                </a:solidFill>
              </a:rPr>
              <a:t> </a:t>
            </a:r>
          </a:p>
        </p:txBody>
      </p:sp>
      <p:sp>
        <p:nvSpPr>
          <p:cNvPr id="279555" name="Segnaposto contenuto 2"/>
          <p:cNvSpPr>
            <a:spLocks noGrp="1"/>
          </p:cNvSpPr>
          <p:nvPr>
            <p:ph idx="1"/>
          </p:nvPr>
        </p:nvSpPr>
        <p:spPr/>
        <p:txBody>
          <a:bodyPr/>
          <a:lstStyle/>
          <a:p>
            <a:r>
              <a:rPr lang="it-IT" altLang="it-IT" sz="1800"/>
              <a:t>Essere come cane e gatto</a:t>
            </a:r>
            <a:r>
              <a:rPr lang="it-IT" altLang="it-IT" sz="1800">
                <a:sym typeface="Wingdings" panose="05000000000000000000" pitchFamily="2" charset="2"/>
              </a:rPr>
              <a:t> être comme chien et chat</a:t>
            </a:r>
            <a:endParaRPr lang="it-IT" altLang="it-IT" sz="1800"/>
          </a:p>
          <a:p>
            <a:r>
              <a:rPr lang="it-IT" altLang="it-IT" sz="1800"/>
              <a:t>Solo come un cane</a:t>
            </a:r>
            <a:r>
              <a:rPr lang="it-IT" altLang="it-IT" sz="1800">
                <a:sym typeface="Wingdings" panose="05000000000000000000" pitchFamily="2" charset="2"/>
              </a:rPr>
              <a:t> être seul comme un chien </a:t>
            </a:r>
          </a:p>
          <a:p>
            <a:r>
              <a:rPr lang="it-IT" altLang="it-IT" sz="1800">
                <a:sym typeface="Wingdings" panose="05000000000000000000" pitchFamily="2" charset="2"/>
              </a:rPr>
              <a:t>Trattare qualcuno come un cane traiter quelqu</a:t>
            </a:r>
            <a:r>
              <a:rPr lang="ja-JP" altLang="it-IT" sz="1800">
                <a:sym typeface="Wingdings" panose="05000000000000000000" pitchFamily="2" charset="2"/>
              </a:rPr>
              <a:t>’</a:t>
            </a:r>
            <a:r>
              <a:rPr lang="it-IT" altLang="ja-JP" sz="1800">
                <a:sym typeface="Wingdings" panose="05000000000000000000" pitchFamily="2" charset="2"/>
              </a:rPr>
              <a:t>un comme un chien </a:t>
            </a:r>
          </a:p>
          <a:p>
            <a:endParaRPr lang="it-IT" altLang="it-IT" sz="1800">
              <a:sym typeface="Wingdings" panose="05000000000000000000" pitchFamily="2" charset="2"/>
            </a:endParaRPr>
          </a:p>
          <a:p>
            <a:r>
              <a:rPr lang="it-IT" altLang="it-IT" sz="1800">
                <a:sym typeface="Wingdings" panose="05000000000000000000" pitchFamily="2" charset="2"/>
              </a:rPr>
              <a:t>Mangiare da cani </a:t>
            </a:r>
            <a:r>
              <a:rPr lang="it-IT" altLang="it-IT" sz="1800" i="1">
                <a:sym typeface="Wingdings" panose="05000000000000000000" pitchFamily="2" charset="2"/>
              </a:rPr>
              <a:t>manger très mal</a:t>
            </a:r>
          </a:p>
          <a:p>
            <a:r>
              <a:rPr lang="it-IT" altLang="it-IT" sz="1800">
                <a:sym typeface="Wingdings" panose="05000000000000000000" pitchFamily="2" charset="2"/>
              </a:rPr>
              <a:t>Freddo cane </a:t>
            </a:r>
            <a:r>
              <a:rPr lang="it-IT" altLang="it-IT" sz="1800" i="1">
                <a:sym typeface="Wingdings" panose="05000000000000000000" pitchFamily="2" charset="2"/>
              </a:rPr>
              <a:t>froid canard </a:t>
            </a:r>
            <a:endParaRPr lang="it-IT" altLang="it-IT" sz="1800" i="1"/>
          </a:p>
        </p:txBody>
      </p:sp>
    </p:spTree>
    <p:extLst>
      <p:ext uri="{BB962C8B-B14F-4D97-AF65-F5344CB8AC3E}">
        <p14:creationId xmlns:p14="http://schemas.microsoft.com/office/powerpoint/2010/main" val="4077831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itolo 1"/>
          <p:cNvSpPr>
            <a:spLocks noGrp="1"/>
          </p:cNvSpPr>
          <p:nvPr>
            <p:ph type="title"/>
          </p:nvPr>
        </p:nvSpPr>
        <p:spPr/>
        <p:txBody>
          <a:bodyPr/>
          <a:lstStyle/>
          <a:p>
            <a:r>
              <a:rPr lang="it-IT" altLang="it-IT" sz="2100" i="1">
                <a:solidFill>
                  <a:srgbClr val="000000"/>
                </a:solidFill>
              </a:rPr>
              <a:t>Les expressions qui concernent les </a:t>
            </a:r>
            <a:r>
              <a:rPr lang="it-IT" altLang="it-IT" sz="2100" b="1" i="1">
                <a:solidFill>
                  <a:srgbClr val="000000"/>
                </a:solidFill>
              </a:rPr>
              <a:t>chats</a:t>
            </a:r>
            <a:endParaRPr lang="it-IT" altLang="it-IT" b="1" smtClean="0">
              <a:solidFill>
                <a:srgbClr val="000000"/>
              </a:solidFill>
            </a:endParaRPr>
          </a:p>
        </p:txBody>
      </p:sp>
      <p:sp>
        <p:nvSpPr>
          <p:cNvPr id="280579" name="Segnaposto contenuto 2"/>
          <p:cNvSpPr>
            <a:spLocks noGrp="1"/>
          </p:cNvSpPr>
          <p:nvPr>
            <p:ph idx="1"/>
          </p:nvPr>
        </p:nvSpPr>
        <p:spPr/>
        <p:txBody>
          <a:bodyPr/>
          <a:lstStyle/>
          <a:p>
            <a:r>
              <a:rPr lang="it-IT" altLang="it-IT" sz="1800"/>
              <a:t>Quando il gatto non c</a:t>
            </a:r>
            <a:r>
              <a:rPr lang="ja-JP" altLang="it-IT" sz="1800"/>
              <a:t>’</a:t>
            </a:r>
            <a:r>
              <a:rPr lang="it-IT" altLang="ja-JP" sz="1800"/>
              <a:t>è i topi ballano</a:t>
            </a:r>
            <a:r>
              <a:rPr lang="it-IT" altLang="ja-JP" sz="1800">
                <a:sym typeface="Wingdings" panose="05000000000000000000" pitchFamily="2" charset="2"/>
              </a:rPr>
              <a:t> quand le chat n</a:t>
            </a:r>
            <a:r>
              <a:rPr lang="ja-JP" altLang="it-IT" sz="1800">
                <a:sym typeface="Wingdings" panose="05000000000000000000" pitchFamily="2" charset="2"/>
              </a:rPr>
              <a:t>’</a:t>
            </a:r>
            <a:r>
              <a:rPr lang="it-IT" altLang="ja-JP" sz="1800">
                <a:sym typeface="Wingdings" panose="05000000000000000000" pitchFamily="2" charset="2"/>
              </a:rPr>
              <a:t>est pas là, les souris dansent </a:t>
            </a:r>
          </a:p>
          <a:p>
            <a:r>
              <a:rPr lang="it-IT" altLang="it-IT" sz="1800">
                <a:sym typeface="Wingdings" panose="05000000000000000000" pitchFamily="2" charset="2"/>
              </a:rPr>
              <a:t>Avere un gatta da pelare </a:t>
            </a:r>
            <a:r>
              <a:rPr lang="it-IT" altLang="it-IT" sz="1800"/>
              <a:t>Avoir d'autres chats à fouetter</a:t>
            </a:r>
          </a:p>
          <a:p>
            <a:endParaRPr lang="it-IT" altLang="it-IT" sz="1800"/>
          </a:p>
          <a:p>
            <a:r>
              <a:rPr lang="it-IT" altLang="it-IT" sz="1800"/>
              <a:t>Essere in quattro gatti</a:t>
            </a:r>
            <a:r>
              <a:rPr lang="it-IT" altLang="it-IT" sz="1800">
                <a:sym typeface="Wingdings" panose="05000000000000000000" pitchFamily="2" charset="2"/>
              </a:rPr>
              <a:t> </a:t>
            </a:r>
            <a:r>
              <a:rPr lang="it-IT" altLang="it-IT" sz="1800" i="1">
                <a:sym typeface="Wingdings" panose="05000000000000000000" pitchFamily="2" charset="2"/>
              </a:rPr>
              <a:t>il y avait trois pelés et un tondu</a:t>
            </a:r>
            <a:endParaRPr lang="it-IT" altLang="it-IT" sz="1800" i="1"/>
          </a:p>
          <a:p>
            <a:pPr>
              <a:buFontTx/>
              <a:buNone/>
            </a:pPr>
            <a:endParaRPr lang="it-IT" altLang="it-IT" smtClean="0"/>
          </a:p>
        </p:txBody>
      </p:sp>
    </p:spTree>
    <p:extLst>
      <p:ext uri="{BB962C8B-B14F-4D97-AF65-F5344CB8AC3E}">
        <p14:creationId xmlns:p14="http://schemas.microsoft.com/office/powerpoint/2010/main" val="892091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itolo 1"/>
          <p:cNvSpPr>
            <a:spLocks noGrp="1"/>
          </p:cNvSpPr>
          <p:nvPr>
            <p:ph type="title"/>
          </p:nvPr>
        </p:nvSpPr>
        <p:spPr/>
        <p:txBody>
          <a:bodyPr/>
          <a:lstStyle/>
          <a:p>
            <a:r>
              <a:rPr lang="it-IT" altLang="it-IT" sz="2100" i="1"/>
              <a:t>Utilisation différente de </a:t>
            </a:r>
            <a:r>
              <a:rPr lang="it-IT" altLang="it-IT" sz="2100" b="1" i="1"/>
              <a:t>chat</a:t>
            </a:r>
            <a:r>
              <a:rPr lang="it-IT" altLang="it-IT" sz="2100" i="1"/>
              <a:t> et </a:t>
            </a:r>
            <a:r>
              <a:rPr lang="it-IT" altLang="it-IT" sz="2100" b="1" i="1"/>
              <a:t>chien </a:t>
            </a:r>
          </a:p>
        </p:txBody>
      </p:sp>
      <p:sp>
        <p:nvSpPr>
          <p:cNvPr id="281603" name="Segnaposto contenuto 2"/>
          <p:cNvSpPr>
            <a:spLocks noGrp="1"/>
          </p:cNvSpPr>
          <p:nvPr>
            <p:ph idx="1"/>
          </p:nvPr>
        </p:nvSpPr>
        <p:spPr/>
        <p:txBody>
          <a:bodyPr/>
          <a:lstStyle/>
          <a:p>
            <a:r>
              <a:rPr lang="it-IT" altLang="it-IT" sz="1800"/>
              <a:t>Non svegliare il can che dorme</a:t>
            </a:r>
            <a:r>
              <a:rPr lang="it-IT" altLang="it-IT" sz="1800">
                <a:sym typeface="Wingdings" panose="05000000000000000000" pitchFamily="2" charset="2"/>
              </a:rPr>
              <a:t> </a:t>
            </a:r>
            <a:r>
              <a:rPr lang="it-IT" altLang="it-IT" sz="1800" i="1">
                <a:solidFill>
                  <a:srgbClr val="72BFC5"/>
                </a:solidFill>
              </a:rPr>
              <a:t>ne pas réveiller le chat qui dort </a:t>
            </a:r>
          </a:p>
          <a:p>
            <a:r>
              <a:rPr lang="it-IT" altLang="it-IT" sz="1800"/>
              <a:t>Non c</a:t>
            </a:r>
            <a:r>
              <a:rPr lang="ja-JP" altLang="it-IT" sz="1800"/>
              <a:t>’</a:t>
            </a:r>
            <a:r>
              <a:rPr lang="it-IT" altLang="ja-JP" sz="1800"/>
              <a:t>è un cane</a:t>
            </a:r>
            <a:r>
              <a:rPr lang="it-IT" altLang="ja-JP" sz="1800">
                <a:sym typeface="Wingdings" panose="05000000000000000000" pitchFamily="2" charset="2"/>
              </a:rPr>
              <a:t> </a:t>
            </a:r>
            <a:r>
              <a:rPr lang="it-IT" altLang="ja-JP" sz="1800" i="1">
                <a:solidFill>
                  <a:srgbClr val="72BFC5"/>
                </a:solidFill>
              </a:rPr>
              <a:t>il n</a:t>
            </a:r>
            <a:r>
              <a:rPr lang="ja-JP" altLang="it-IT" sz="1800" i="1">
                <a:solidFill>
                  <a:srgbClr val="72BFC5"/>
                </a:solidFill>
              </a:rPr>
              <a:t>’</a:t>
            </a:r>
            <a:r>
              <a:rPr lang="it-IT" altLang="ja-JP" sz="1800" i="1">
                <a:solidFill>
                  <a:srgbClr val="72BFC5"/>
                </a:solidFill>
              </a:rPr>
              <a:t>y a pas un chat </a:t>
            </a:r>
            <a:endParaRPr lang="it-IT" altLang="ja-JP" sz="1800">
              <a:solidFill>
                <a:srgbClr val="72BFC5"/>
              </a:solidFill>
            </a:endParaRPr>
          </a:p>
          <a:p>
            <a:pPr>
              <a:buFontTx/>
              <a:buNone/>
            </a:pPr>
            <a:endParaRPr lang="it-IT" altLang="it-IT" sz="1800"/>
          </a:p>
        </p:txBody>
      </p:sp>
    </p:spTree>
    <p:extLst>
      <p:ext uri="{BB962C8B-B14F-4D97-AF65-F5344CB8AC3E}">
        <p14:creationId xmlns:p14="http://schemas.microsoft.com/office/powerpoint/2010/main" val="177754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itolo 1"/>
          <p:cNvSpPr>
            <a:spLocks noGrp="1"/>
          </p:cNvSpPr>
          <p:nvPr>
            <p:ph type="title"/>
          </p:nvPr>
        </p:nvSpPr>
        <p:spPr/>
        <p:txBody>
          <a:bodyPr/>
          <a:lstStyle/>
          <a:p>
            <a:r>
              <a:rPr lang="fr-FR" altLang="it-IT" sz="2800"/>
              <a:t>Mettre en regard les expressions imagées italiennes et françaises </a:t>
            </a:r>
            <a:endParaRPr lang="it-IT" altLang="it-IT" sz="2800"/>
          </a:p>
        </p:txBody>
      </p:sp>
      <p:sp>
        <p:nvSpPr>
          <p:cNvPr id="282627" name="Segnaposto contenuto 2"/>
          <p:cNvSpPr>
            <a:spLocks noGrp="1"/>
          </p:cNvSpPr>
          <p:nvPr>
            <p:ph idx="1"/>
          </p:nvPr>
        </p:nvSpPr>
        <p:spPr/>
        <p:txBody>
          <a:bodyPr/>
          <a:lstStyle/>
          <a:p>
            <a:pPr algn="just"/>
            <a:r>
              <a:rPr lang="fr-FR" altLang="it-IT" sz="2400"/>
              <a:t>Cela permet de saisir l’imaginaire propre à chaque langue-culture. Les associations culturelles peuvent :</a:t>
            </a:r>
          </a:p>
          <a:p>
            <a:r>
              <a:rPr lang="fr-FR" altLang="it-IT" sz="2400"/>
              <a:t>1. être identiques : « se mordre les doigts » : </a:t>
            </a:r>
            <a:r>
              <a:rPr lang="fr-FR" altLang="it-IT" sz="2400" i="1"/>
              <a:t>mordersi le dita</a:t>
            </a:r>
            <a:r>
              <a:rPr lang="fr-FR" altLang="it-IT" sz="2400"/>
              <a:t> ou « prendre le taureau par les cornes» : </a:t>
            </a:r>
            <a:r>
              <a:rPr lang="fr-FR" altLang="it-IT" sz="2400" i="1"/>
              <a:t>prendre il toro per le corna </a:t>
            </a:r>
            <a:r>
              <a:rPr lang="fr-FR" altLang="it-IT" sz="2400"/>
              <a:t>; </a:t>
            </a:r>
          </a:p>
          <a:p>
            <a:pPr algn="just"/>
            <a:r>
              <a:rPr lang="fr-FR" altLang="it-IT" sz="2400"/>
              <a:t>2. appartenir au même champ sémantique mais avec des référents différents : « avoir un froid de canard » :</a:t>
            </a:r>
            <a:r>
              <a:rPr lang="fr-FR" altLang="it-IT" sz="2400" i="1"/>
              <a:t> avere un freddo cane </a:t>
            </a:r>
            <a:r>
              <a:rPr lang="fr-FR" altLang="it-IT" sz="2400"/>
              <a:t>ou</a:t>
            </a:r>
            <a:r>
              <a:rPr lang="fr-FR" altLang="it-IT" sz="2400" i="1"/>
              <a:t> </a:t>
            </a:r>
            <a:r>
              <a:rPr lang="fr-FR" altLang="it-IT" sz="2400"/>
              <a:t>« avoir la main verte » : </a:t>
            </a:r>
            <a:r>
              <a:rPr lang="fr-FR" altLang="it-IT" sz="2400" i="1"/>
              <a:t>avere il pollice verde ; </a:t>
            </a:r>
            <a:endParaRPr lang="fr-FR" altLang="it-IT" sz="2400"/>
          </a:p>
        </p:txBody>
      </p:sp>
    </p:spTree>
    <p:extLst>
      <p:ext uri="{BB962C8B-B14F-4D97-AF65-F5344CB8AC3E}">
        <p14:creationId xmlns:p14="http://schemas.microsoft.com/office/powerpoint/2010/main" val="1642563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itolo 1"/>
          <p:cNvSpPr>
            <a:spLocks noGrp="1"/>
          </p:cNvSpPr>
          <p:nvPr>
            <p:ph type="title"/>
          </p:nvPr>
        </p:nvSpPr>
        <p:spPr/>
        <p:txBody>
          <a:bodyPr/>
          <a:lstStyle/>
          <a:p>
            <a:endParaRPr lang="it-IT" altLang="it-IT" smtClean="0"/>
          </a:p>
        </p:txBody>
      </p:sp>
      <p:sp>
        <p:nvSpPr>
          <p:cNvPr id="265219" name="Segnaposto contenuto 2"/>
          <p:cNvSpPr>
            <a:spLocks noGrp="1"/>
          </p:cNvSpPr>
          <p:nvPr>
            <p:ph idx="1"/>
          </p:nvPr>
        </p:nvSpPr>
        <p:spPr/>
        <p:txBody>
          <a:bodyPr/>
          <a:lstStyle/>
          <a:p>
            <a:endParaRPr lang="it-IT" altLang="it-IT" sz="2400"/>
          </a:p>
          <a:p>
            <a:endParaRPr lang="it-IT" altLang="it-IT" sz="2400"/>
          </a:p>
          <a:p>
            <a:r>
              <a:rPr lang="it-IT" altLang="it-IT" sz="2400"/>
              <a:t>jeudi prochain, le 16 mars, il n’y aura pas cours</a:t>
            </a:r>
          </a:p>
        </p:txBody>
      </p:sp>
    </p:spTree>
    <p:extLst>
      <p:ext uri="{BB962C8B-B14F-4D97-AF65-F5344CB8AC3E}">
        <p14:creationId xmlns:p14="http://schemas.microsoft.com/office/powerpoint/2010/main" val="1132753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itolo 1"/>
          <p:cNvSpPr>
            <a:spLocks noGrp="1"/>
          </p:cNvSpPr>
          <p:nvPr>
            <p:ph type="title"/>
          </p:nvPr>
        </p:nvSpPr>
        <p:spPr/>
        <p:txBody>
          <a:bodyPr/>
          <a:lstStyle/>
          <a:p>
            <a:r>
              <a:rPr lang="fr-FR" altLang="it-IT" sz="2800"/>
              <a:t>Mettre en regard les expressions imagées italiennes et françaises </a:t>
            </a:r>
            <a:endParaRPr lang="it-IT" altLang="it-IT" sz="2800"/>
          </a:p>
        </p:txBody>
      </p:sp>
      <p:sp>
        <p:nvSpPr>
          <p:cNvPr id="283651" name="Segnaposto contenuto 2"/>
          <p:cNvSpPr>
            <a:spLocks noGrp="1"/>
          </p:cNvSpPr>
          <p:nvPr>
            <p:ph idx="1"/>
          </p:nvPr>
        </p:nvSpPr>
        <p:spPr/>
        <p:txBody>
          <a:bodyPr/>
          <a:lstStyle/>
          <a:p>
            <a:pPr algn="just"/>
            <a:r>
              <a:rPr lang="fr-FR" altLang="it-IT" sz="2400"/>
              <a:t>3. différer totalement : « passer du coq à l’âne » : </a:t>
            </a:r>
            <a:r>
              <a:rPr lang="fr-FR" altLang="it-IT" sz="2400" i="1"/>
              <a:t>saltare di palo in frasca</a:t>
            </a:r>
            <a:r>
              <a:rPr lang="fr-FR" altLang="it-IT" sz="2400"/>
              <a:t> ou « tous les trente six du mois » : </a:t>
            </a:r>
            <a:r>
              <a:rPr lang="fr-FR" altLang="it-IT" sz="2400" i="1"/>
              <a:t>ad ogni morte di papa ;</a:t>
            </a:r>
            <a:endParaRPr lang="fr-FR" altLang="it-IT" sz="2400"/>
          </a:p>
          <a:p>
            <a:pPr algn="just"/>
            <a:r>
              <a:rPr lang="fr-FR" altLang="it-IT" sz="2400"/>
              <a:t>4. ne pas avoir d’équivalents du tout et avoir donc besoin de gloses explicatives : « chercher midi à quatorze heures » : </a:t>
            </a:r>
            <a:r>
              <a:rPr lang="fr-FR" altLang="it-IT" sz="2400" i="1"/>
              <a:t>complicare inutilmente le cose</a:t>
            </a:r>
            <a:r>
              <a:rPr lang="fr-FR" altLang="it-IT" sz="2400"/>
              <a:t>, ou « être le dindon de la farce » : </a:t>
            </a:r>
            <a:r>
              <a:rPr lang="fr-FR" altLang="it-IT" sz="2400" i="1"/>
              <a:t>essere lo zimbello della compagnia</a:t>
            </a:r>
            <a:r>
              <a:rPr lang="fr-FR" altLang="it-IT" sz="2400"/>
              <a:t>. </a:t>
            </a:r>
          </a:p>
          <a:p>
            <a:endParaRPr lang="it-IT" altLang="it-IT" sz="2400"/>
          </a:p>
          <a:p>
            <a:endParaRPr lang="it-IT" altLang="it-IT" sz="2400"/>
          </a:p>
        </p:txBody>
      </p:sp>
    </p:spTree>
    <p:extLst>
      <p:ext uri="{BB962C8B-B14F-4D97-AF65-F5344CB8AC3E}">
        <p14:creationId xmlns:p14="http://schemas.microsoft.com/office/powerpoint/2010/main" val="25299308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itolo 1"/>
          <p:cNvSpPr>
            <a:spLocks noGrp="1"/>
          </p:cNvSpPr>
          <p:nvPr>
            <p:ph type="title"/>
          </p:nvPr>
        </p:nvSpPr>
        <p:spPr/>
        <p:txBody>
          <a:bodyPr/>
          <a:lstStyle/>
          <a:p>
            <a:r>
              <a:rPr lang="fr-FR" altLang="it-IT" sz="2800"/>
              <a:t>Les expressions imagées dans le monde animal </a:t>
            </a:r>
            <a:endParaRPr lang="it-IT" altLang="it-IT" sz="2800"/>
          </a:p>
        </p:txBody>
      </p:sp>
      <p:sp>
        <p:nvSpPr>
          <p:cNvPr id="284675" name="Segnaposto contenuto 2"/>
          <p:cNvSpPr>
            <a:spLocks noGrp="1"/>
          </p:cNvSpPr>
          <p:nvPr>
            <p:ph idx="1"/>
          </p:nvPr>
        </p:nvSpPr>
        <p:spPr/>
        <p:txBody>
          <a:bodyPr/>
          <a:lstStyle/>
          <a:p>
            <a:endParaRPr lang="fr-CA" altLang="it-IT" smtClean="0"/>
          </a:p>
        </p:txBody>
      </p:sp>
      <p:sp>
        <p:nvSpPr>
          <p:cNvPr id="284676" name="Immagine 3"/>
          <p:cNvSpPr>
            <a:spLocks noChangeAspect="1" noChangeArrowheads="1"/>
          </p:cNvSpPr>
          <p:nvPr/>
        </p:nvSpPr>
        <p:spPr bwMode="auto">
          <a:xfrm>
            <a:off x="5183188" y="2755900"/>
            <a:ext cx="22653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fr-CA" altLang="it-IT" sz="1800">
              <a:cs typeface="Arial" panose="020B0604020202020204" pitchFamily="34" charset="0"/>
            </a:endParaRPr>
          </a:p>
        </p:txBody>
      </p:sp>
      <p:pic>
        <p:nvPicPr>
          <p:cNvPr id="284677" name="Immagin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113" y="1628776"/>
            <a:ext cx="7416800"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861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itolo 1"/>
          <p:cNvSpPr>
            <a:spLocks noGrp="1"/>
          </p:cNvSpPr>
          <p:nvPr>
            <p:ph type="title"/>
          </p:nvPr>
        </p:nvSpPr>
        <p:spPr/>
        <p:txBody>
          <a:bodyPr/>
          <a:lstStyle/>
          <a:p>
            <a:r>
              <a:rPr lang="it-IT" altLang="it-IT" sz="2800"/>
              <a:t>Equivalent</a:t>
            </a:r>
          </a:p>
        </p:txBody>
      </p:sp>
      <p:sp>
        <p:nvSpPr>
          <p:cNvPr id="285699" name="Segnaposto contenuto 2"/>
          <p:cNvSpPr>
            <a:spLocks noGrp="1"/>
          </p:cNvSpPr>
          <p:nvPr>
            <p:ph idx="1"/>
          </p:nvPr>
        </p:nvSpPr>
        <p:spPr/>
        <p:txBody>
          <a:bodyPr/>
          <a:lstStyle/>
          <a:p>
            <a:r>
              <a:rPr lang="it-IT" altLang="it-IT" sz="2400"/>
              <a:t>Donner sa langue aux chats : rinunciare a indovinare Boch</a:t>
            </a:r>
          </a:p>
        </p:txBody>
      </p:sp>
    </p:spTree>
    <p:extLst>
      <p:ext uri="{BB962C8B-B14F-4D97-AF65-F5344CB8AC3E}">
        <p14:creationId xmlns:p14="http://schemas.microsoft.com/office/powerpoint/2010/main" val="3720241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itolo 1"/>
          <p:cNvSpPr>
            <a:spLocks noGrp="1"/>
          </p:cNvSpPr>
          <p:nvPr>
            <p:ph type="title"/>
          </p:nvPr>
        </p:nvSpPr>
        <p:spPr/>
        <p:txBody>
          <a:bodyPr/>
          <a:lstStyle/>
          <a:p>
            <a:r>
              <a:rPr lang="it-IT" altLang="it-IT" sz="2800"/>
              <a:t>Miss.tic</a:t>
            </a:r>
          </a:p>
        </p:txBody>
      </p:sp>
      <p:sp>
        <p:nvSpPr>
          <p:cNvPr id="286723" name="Segnaposto contenuto 2"/>
          <p:cNvSpPr>
            <a:spLocks noGrp="1"/>
          </p:cNvSpPr>
          <p:nvPr>
            <p:ph idx="1"/>
          </p:nvPr>
        </p:nvSpPr>
        <p:spPr/>
        <p:txBody>
          <a:bodyPr/>
          <a:lstStyle/>
          <a:p>
            <a:pPr algn="just"/>
            <a:r>
              <a:rPr lang="fr-FR" altLang="it-IT" sz="2400"/>
              <a:t>Poète, plasticienne et figure incontournable du street art (art de la rue, art urbain), Miss.Tic développe un univers pictural et poétique qu’elle imprime au pochoir* sur les murs de Paris depuis 1985. Avec des dessins de femmes caractéristiques et des phrases incisives, ses créations expriment la liberté. Tout son art repose sur un subtil mélange de légèreté et de gravité, d’insouciance et de provocation.</a:t>
            </a:r>
          </a:p>
          <a:p>
            <a:pPr algn="just"/>
            <a:r>
              <a:rPr lang="it-IT" altLang="it-IT" sz="2400"/>
              <a:t>P</a:t>
            </a:r>
            <a:r>
              <a:rPr lang="fr-FR" altLang="it-IT" sz="2400"/>
              <a:t>ochoir* : (Peinture) Feuille découpée de façon que la découpure forme un dessin que l’on reproduit sur la surface d’un objet, en passant sur cette feuille une brosse chargée de couleur. </a:t>
            </a:r>
          </a:p>
          <a:p>
            <a:pPr algn="just"/>
            <a:endParaRPr lang="fr-FR" altLang="it-IT" sz="2400"/>
          </a:p>
          <a:p>
            <a:pPr algn="just"/>
            <a:endParaRPr lang="it-IT" altLang="it-IT" sz="2400"/>
          </a:p>
        </p:txBody>
      </p:sp>
    </p:spTree>
    <p:extLst>
      <p:ext uri="{BB962C8B-B14F-4D97-AF65-F5344CB8AC3E}">
        <p14:creationId xmlns:p14="http://schemas.microsoft.com/office/powerpoint/2010/main" val="2412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itolo 1"/>
          <p:cNvSpPr>
            <a:spLocks noGrp="1"/>
          </p:cNvSpPr>
          <p:nvPr>
            <p:ph type="title"/>
          </p:nvPr>
        </p:nvSpPr>
        <p:spPr/>
        <p:txBody>
          <a:bodyPr/>
          <a:lstStyle/>
          <a:p>
            <a:r>
              <a:rPr lang="it-IT" altLang="it-IT" sz="2800"/>
              <a:t>Miss.Tic</a:t>
            </a:r>
          </a:p>
        </p:txBody>
      </p:sp>
      <p:pic>
        <p:nvPicPr>
          <p:cNvPr id="287747" name="Segnaposto contenuto 3" descr="photo-24-300x225.jpg"/>
          <p:cNvPicPr>
            <a:picLocks noGrp="1" noChangeAspect="1"/>
          </p:cNvPicPr>
          <p:nvPr>
            <p:ph idx="1"/>
          </p:nvPr>
        </p:nvPicPr>
        <p:blipFill>
          <a:blip r:embed="rId2">
            <a:extLst>
              <a:ext uri="{28A0092B-C50C-407E-A947-70E740481C1C}">
                <a14:useLocalDpi xmlns:a14="http://schemas.microsoft.com/office/drawing/2010/main" val="0"/>
              </a:ext>
            </a:extLst>
          </a:blip>
          <a:srcRect l="-18187" r="-18187"/>
          <a:stretch>
            <a:fillRect/>
          </a:stretch>
        </p:blipFill>
        <p:spPr/>
      </p:pic>
    </p:spTree>
    <p:extLst>
      <p:ext uri="{BB962C8B-B14F-4D97-AF65-F5344CB8AC3E}">
        <p14:creationId xmlns:p14="http://schemas.microsoft.com/office/powerpoint/2010/main" val="2168457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itolo 1"/>
          <p:cNvSpPr>
            <a:spLocks noGrp="1"/>
          </p:cNvSpPr>
          <p:nvPr>
            <p:ph type="title"/>
          </p:nvPr>
        </p:nvSpPr>
        <p:spPr/>
        <p:txBody>
          <a:bodyPr/>
          <a:lstStyle/>
          <a:p>
            <a:r>
              <a:rPr lang="it-IT" altLang="it-IT" sz="2800"/>
              <a:t>Expressions imagées du monde animal</a:t>
            </a:r>
          </a:p>
        </p:txBody>
      </p:sp>
      <p:sp>
        <p:nvSpPr>
          <p:cNvPr id="288771" name="Segnaposto contenuto 2"/>
          <p:cNvSpPr>
            <a:spLocks noGrp="1"/>
          </p:cNvSpPr>
          <p:nvPr>
            <p:ph idx="1"/>
          </p:nvPr>
        </p:nvSpPr>
        <p:spPr/>
        <p:txBody>
          <a:bodyPr/>
          <a:lstStyle/>
          <a:p>
            <a:r>
              <a:rPr lang="fr-FR" altLang="it-IT" sz="2400"/>
              <a:t>Chers lecteurs,</a:t>
            </a:r>
          </a:p>
          <a:p>
            <a:r>
              <a:rPr lang="fr-FR" altLang="it-IT" sz="2400"/>
              <a:t>Pour enrichir notre vocabulaire nous avons étudié les expressions françaises contenant un nom d’animal.</a:t>
            </a:r>
          </a:p>
          <a:p>
            <a:pPr algn="just"/>
            <a:r>
              <a:rPr lang="fr-FR" altLang="it-IT" sz="2400"/>
              <a:t>Quel amusement que de trouver des expressions, notre langue est vraiment très riche, notre maîtresse avait un chat dans la gorge ce jour-là, nous n’étions pas très attentifs, elle est devenue chèvre et est montée sur ses grands chevaux, mais finalement elle a pris le taureau par les cornes et notre leçon de vocabulaire ne s’est pas finie en queue de poisson. </a:t>
            </a:r>
          </a:p>
          <a:p>
            <a:r>
              <a:rPr lang="fr-FR" altLang="it-IT" sz="2400"/>
              <a:t>De l’école Sainte Clotilde. www.sainteclotilde.org/2012/01/08/les-animaux-dans-la-langue-francaise</a:t>
            </a:r>
          </a:p>
          <a:p>
            <a:endParaRPr lang="it-IT" altLang="it-IT" sz="2400"/>
          </a:p>
        </p:txBody>
      </p:sp>
    </p:spTree>
    <p:extLst>
      <p:ext uri="{BB962C8B-B14F-4D97-AF65-F5344CB8AC3E}">
        <p14:creationId xmlns:p14="http://schemas.microsoft.com/office/powerpoint/2010/main" val="26779739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itolo 1"/>
          <p:cNvSpPr>
            <a:spLocks noGrp="1"/>
          </p:cNvSpPr>
          <p:nvPr>
            <p:ph type="title"/>
          </p:nvPr>
        </p:nvSpPr>
        <p:spPr/>
        <p:txBody>
          <a:bodyPr/>
          <a:lstStyle/>
          <a:p>
            <a:r>
              <a:rPr lang="it-IT" altLang="it-IT" sz="2800"/>
              <a:t>Associez l’</a:t>
            </a:r>
            <a:r>
              <a:rPr lang="it-IT" altLang="ja-JP" sz="2800"/>
              <a:t>expression au sens</a:t>
            </a:r>
            <a:endParaRPr lang="it-IT" altLang="it-IT" sz="2800"/>
          </a:p>
        </p:txBody>
      </p:sp>
      <p:sp>
        <p:nvSpPr>
          <p:cNvPr id="289795" name="Segnaposto contenuto 2"/>
          <p:cNvSpPr>
            <a:spLocks noGrp="1"/>
          </p:cNvSpPr>
          <p:nvPr>
            <p:ph sz="half" idx="1"/>
          </p:nvPr>
        </p:nvSpPr>
        <p:spPr/>
        <p:txBody>
          <a:bodyPr/>
          <a:lstStyle/>
          <a:p>
            <a:r>
              <a:rPr lang="fr-FR" altLang="it-IT" sz="2400"/>
              <a:t>1. Avoir un chat dans la gorge</a:t>
            </a:r>
          </a:p>
          <a:p>
            <a:r>
              <a:rPr lang="fr-FR" altLang="it-IT" sz="2400"/>
              <a:t>2. Devenir chèvre</a:t>
            </a:r>
          </a:p>
          <a:p>
            <a:r>
              <a:rPr lang="fr-FR" altLang="it-IT" sz="2400"/>
              <a:t>3. Monter sur ses grands chevaux</a:t>
            </a:r>
          </a:p>
          <a:p>
            <a:r>
              <a:rPr lang="fr-FR" altLang="it-IT" sz="2400"/>
              <a:t>4. Prendre le taureau par les cornes</a:t>
            </a:r>
          </a:p>
          <a:p>
            <a:r>
              <a:rPr lang="fr-FR" altLang="it-IT" sz="2400"/>
              <a:t>5. Finir en queue de poisson</a:t>
            </a:r>
          </a:p>
          <a:p>
            <a:endParaRPr lang="it-IT" altLang="it-IT" sz="2400"/>
          </a:p>
        </p:txBody>
      </p:sp>
      <p:sp>
        <p:nvSpPr>
          <p:cNvPr id="289796" name="Segnaposto contenuto 3"/>
          <p:cNvSpPr>
            <a:spLocks noGrp="1"/>
          </p:cNvSpPr>
          <p:nvPr>
            <p:ph sz="half" idx="2"/>
          </p:nvPr>
        </p:nvSpPr>
        <p:spPr/>
        <p:txBody>
          <a:bodyPr/>
          <a:lstStyle/>
          <a:p>
            <a:r>
              <a:rPr lang="fr-FR" altLang="it-IT" sz="2400">
                <a:solidFill>
                  <a:srgbClr val="000000"/>
                </a:solidFill>
              </a:rPr>
              <a:t>a. S’impatienter</a:t>
            </a:r>
          </a:p>
          <a:p>
            <a:r>
              <a:rPr lang="fr-FR" altLang="it-IT" sz="2400">
                <a:solidFill>
                  <a:srgbClr val="000000"/>
                </a:solidFill>
              </a:rPr>
              <a:t>b. Être  enroué</a:t>
            </a:r>
          </a:p>
          <a:p>
            <a:r>
              <a:rPr lang="fr-FR" altLang="it-IT" sz="2400">
                <a:solidFill>
                  <a:srgbClr val="000000"/>
                </a:solidFill>
              </a:rPr>
              <a:t>c. Ne pas aboutir</a:t>
            </a:r>
          </a:p>
          <a:p>
            <a:r>
              <a:rPr lang="fr-FR" altLang="it-IT" sz="2400">
                <a:solidFill>
                  <a:srgbClr val="000000"/>
                </a:solidFill>
              </a:rPr>
              <a:t>d. Se fâcher </a:t>
            </a:r>
          </a:p>
          <a:p>
            <a:r>
              <a:rPr lang="fr-FR" altLang="it-IT" sz="2400">
                <a:solidFill>
                  <a:srgbClr val="000000"/>
                </a:solidFill>
              </a:rPr>
              <a:t>e. Faire face aux difficultés</a:t>
            </a:r>
          </a:p>
          <a:p>
            <a:endParaRPr lang="it-IT" altLang="it-IT" sz="2400"/>
          </a:p>
        </p:txBody>
      </p:sp>
    </p:spTree>
    <p:extLst>
      <p:ext uri="{BB962C8B-B14F-4D97-AF65-F5344CB8AC3E}">
        <p14:creationId xmlns:p14="http://schemas.microsoft.com/office/powerpoint/2010/main" val="2400321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itolo 1"/>
          <p:cNvSpPr>
            <a:spLocks noGrp="1"/>
          </p:cNvSpPr>
          <p:nvPr>
            <p:ph type="title"/>
          </p:nvPr>
        </p:nvSpPr>
        <p:spPr/>
        <p:txBody>
          <a:bodyPr/>
          <a:lstStyle/>
          <a:p>
            <a:r>
              <a:rPr lang="fr-FR" altLang="it-IT" sz="2800"/>
              <a:t/>
            </a:r>
            <a:br>
              <a:rPr lang="fr-FR" altLang="it-IT" sz="2800"/>
            </a:br>
            <a:r>
              <a:rPr lang="fr-FR" altLang="it-IT" sz="2800"/>
              <a:t>Pour chaque expression imagée française, trouvez son équivalent italien. </a:t>
            </a:r>
            <a:br>
              <a:rPr lang="fr-FR" altLang="it-IT" sz="2800"/>
            </a:br>
            <a:endParaRPr lang="it-IT" altLang="it-IT" sz="2800"/>
          </a:p>
        </p:txBody>
      </p:sp>
      <p:sp>
        <p:nvSpPr>
          <p:cNvPr id="290819" name="Segnaposto contenuto 2"/>
          <p:cNvSpPr>
            <a:spLocks noGrp="1"/>
          </p:cNvSpPr>
          <p:nvPr>
            <p:ph sz="half" idx="1"/>
          </p:nvPr>
        </p:nvSpPr>
        <p:spPr/>
        <p:txBody>
          <a:bodyPr/>
          <a:lstStyle/>
          <a:p>
            <a:r>
              <a:rPr lang="fr-FR" altLang="it-IT" sz="2400"/>
              <a:t>1. Avoir un chat dans la gorge</a:t>
            </a:r>
          </a:p>
          <a:p>
            <a:r>
              <a:rPr lang="fr-FR" altLang="it-IT" sz="2400"/>
              <a:t>2. Devenir chèvre</a:t>
            </a:r>
          </a:p>
          <a:p>
            <a:r>
              <a:rPr lang="fr-FR" altLang="it-IT" sz="2400"/>
              <a:t>3. Monter sur ses grands chevaux</a:t>
            </a:r>
          </a:p>
          <a:p>
            <a:r>
              <a:rPr lang="fr-FR" altLang="it-IT" sz="2400"/>
              <a:t>4. Prendre le taureau par les cornes</a:t>
            </a:r>
          </a:p>
          <a:p>
            <a:r>
              <a:rPr lang="fr-FR" altLang="it-IT" sz="2400"/>
              <a:t>5. Finir en queue de poisson</a:t>
            </a:r>
          </a:p>
          <a:p>
            <a:endParaRPr lang="it-IT" altLang="it-IT" sz="2400"/>
          </a:p>
        </p:txBody>
      </p:sp>
      <p:sp>
        <p:nvSpPr>
          <p:cNvPr id="290820" name="Segnaposto contenuto 3"/>
          <p:cNvSpPr>
            <a:spLocks noGrp="1"/>
          </p:cNvSpPr>
          <p:nvPr>
            <p:ph sz="half" idx="2"/>
          </p:nvPr>
        </p:nvSpPr>
        <p:spPr/>
        <p:txBody>
          <a:bodyPr/>
          <a:lstStyle/>
          <a:p>
            <a:r>
              <a:rPr lang="fr-FR" altLang="it-IT" sz="2400">
                <a:solidFill>
                  <a:srgbClr val="000000"/>
                </a:solidFill>
              </a:rPr>
              <a:t>a. </a:t>
            </a:r>
            <a:r>
              <a:rPr lang="fr-FR" altLang="it-IT" sz="2400"/>
              <a:t>Finire nel nulla</a:t>
            </a:r>
          </a:p>
          <a:p>
            <a:r>
              <a:rPr lang="fr-FR" altLang="it-IT" sz="2400">
                <a:solidFill>
                  <a:srgbClr val="000000"/>
                </a:solidFill>
              </a:rPr>
              <a:t>b. </a:t>
            </a:r>
            <a:r>
              <a:rPr lang="fr-FR" altLang="it-IT" sz="2400"/>
              <a:t>Avere la raucedine/aver la voce rauca (proposition du cours)</a:t>
            </a:r>
          </a:p>
          <a:p>
            <a:r>
              <a:rPr lang="fr-FR" altLang="it-IT" sz="2400">
                <a:solidFill>
                  <a:srgbClr val="000000"/>
                </a:solidFill>
              </a:rPr>
              <a:t>c. </a:t>
            </a:r>
            <a:r>
              <a:rPr lang="fr-FR" altLang="it-IT" sz="2400"/>
              <a:t>Prendere il toro per le corna</a:t>
            </a:r>
            <a:r>
              <a:rPr lang="it-IT" altLang="it-IT" sz="2400"/>
              <a:t> </a:t>
            </a:r>
            <a:endParaRPr lang="fr-FR" altLang="it-IT" sz="2400"/>
          </a:p>
          <a:p>
            <a:r>
              <a:rPr lang="fr-FR" altLang="it-IT" sz="2400">
                <a:solidFill>
                  <a:srgbClr val="000000"/>
                </a:solidFill>
              </a:rPr>
              <a:t>d. andare su tutte le furie</a:t>
            </a:r>
          </a:p>
          <a:p>
            <a:r>
              <a:rPr lang="fr-FR" altLang="it-IT" sz="2400">
                <a:solidFill>
                  <a:srgbClr val="000000"/>
                </a:solidFill>
              </a:rPr>
              <a:t>e. perdere la testa</a:t>
            </a:r>
            <a:endParaRPr lang="it-IT" altLang="it-IT" sz="2400"/>
          </a:p>
        </p:txBody>
      </p:sp>
    </p:spTree>
    <p:extLst>
      <p:ext uri="{BB962C8B-B14F-4D97-AF65-F5344CB8AC3E}">
        <p14:creationId xmlns:p14="http://schemas.microsoft.com/office/powerpoint/2010/main" val="36613221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Titolo 1"/>
          <p:cNvSpPr>
            <a:spLocks noGrp="1"/>
          </p:cNvSpPr>
          <p:nvPr>
            <p:ph type="title"/>
          </p:nvPr>
        </p:nvSpPr>
        <p:spPr/>
        <p:txBody>
          <a:bodyPr/>
          <a:lstStyle/>
          <a:p>
            <a:r>
              <a:rPr lang="it-IT" altLang="it-IT" sz="2800"/>
              <a:t>Expressions imagées dans le monde végétal</a:t>
            </a:r>
            <a:br>
              <a:rPr lang="it-IT" altLang="it-IT" sz="2800"/>
            </a:br>
            <a:r>
              <a:rPr lang="it-IT" altLang="it-IT" sz="2800"/>
              <a:t>(artderuelyon)</a:t>
            </a:r>
          </a:p>
        </p:txBody>
      </p:sp>
      <p:pic>
        <p:nvPicPr>
          <p:cNvPr id="291843" name="Segnaposto contenuto 3" descr="images.jpeg"/>
          <p:cNvPicPr>
            <a:picLocks noGrp="1" noChangeAspect="1"/>
          </p:cNvPicPr>
          <p:nvPr>
            <p:ph idx="1"/>
          </p:nvPr>
        </p:nvPicPr>
        <p:blipFill>
          <a:blip r:embed="rId2">
            <a:extLst>
              <a:ext uri="{28A0092B-C50C-407E-A947-70E740481C1C}">
                <a14:useLocalDpi xmlns:a14="http://schemas.microsoft.com/office/drawing/2010/main" val="0"/>
              </a:ext>
            </a:extLst>
          </a:blip>
          <a:srcRect l="-18098" r="-18098"/>
          <a:stretch>
            <a:fillRect/>
          </a:stretch>
        </p:blipFill>
        <p:spPr/>
      </p:pic>
    </p:spTree>
    <p:extLst>
      <p:ext uri="{BB962C8B-B14F-4D97-AF65-F5344CB8AC3E}">
        <p14:creationId xmlns:p14="http://schemas.microsoft.com/office/powerpoint/2010/main" val="39072432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itolo 1"/>
          <p:cNvSpPr>
            <a:spLocks noGrp="1"/>
          </p:cNvSpPr>
          <p:nvPr>
            <p:ph type="title"/>
          </p:nvPr>
        </p:nvSpPr>
        <p:spPr/>
        <p:txBody>
          <a:bodyPr/>
          <a:lstStyle/>
          <a:p>
            <a:r>
              <a:rPr lang="it-IT" altLang="it-IT" sz="2800"/>
              <a:t>Dans le monde végétal</a:t>
            </a:r>
          </a:p>
        </p:txBody>
      </p:sp>
      <p:sp>
        <p:nvSpPr>
          <p:cNvPr id="292867" name="Segnaposto contenuto 2"/>
          <p:cNvSpPr>
            <a:spLocks noGrp="1"/>
          </p:cNvSpPr>
          <p:nvPr>
            <p:ph idx="1"/>
          </p:nvPr>
        </p:nvSpPr>
        <p:spPr/>
        <p:txBody>
          <a:bodyPr/>
          <a:lstStyle/>
          <a:p>
            <a:r>
              <a:rPr lang="fr-FR" altLang="it-IT" sz="2400"/>
              <a:t>Les carottes sont cuites = tout est fini, tout est perdu</a:t>
            </a:r>
          </a:p>
          <a:p>
            <a:r>
              <a:rPr lang="fr-FR" altLang="it-IT" sz="2400"/>
              <a:t>1. Fraude fiscale : le gouvernement joue la carotte et le bâton </a:t>
            </a:r>
          </a:p>
          <a:p>
            <a:pPr algn="just"/>
            <a:r>
              <a:rPr lang="fr-FR" altLang="it-IT" sz="2400"/>
              <a:t>En attendant que les sanctions soient renforcées, ceux qui échappent à l'impôt pourraient bénéficier de réduction... Mais uniquement sur le montant des pénalités. </a:t>
            </a:r>
            <a:r>
              <a:rPr lang="fr-FR" altLang="it-IT" sz="2400" i="1"/>
              <a:t>Nouvel Observateur</a:t>
            </a:r>
            <a:r>
              <a:rPr lang="fr-FR" altLang="it-IT" sz="2400"/>
              <a:t> 20-06-2013 </a:t>
            </a:r>
          </a:p>
          <a:p>
            <a:pPr algn="just"/>
            <a:r>
              <a:rPr lang="fr-FR" altLang="it-IT" sz="2400"/>
              <a:t>2. Du beurre dans les épinards pour les retraités agricoles</a:t>
            </a:r>
          </a:p>
          <a:p>
            <a:pPr algn="just"/>
            <a:r>
              <a:rPr lang="fr-FR" altLang="it-IT" sz="2400"/>
              <a:t>Le président de la République promet que les non-salariés d'exploitations agricoles auront une pension d'au moins 75% du Smic. </a:t>
            </a:r>
            <a:r>
              <a:rPr lang="fr-FR" altLang="it-IT" sz="2400" i="1"/>
              <a:t>Libération</a:t>
            </a:r>
            <a:r>
              <a:rPr lang="fr-FR" altLang="it-IT" sz="2400"/>
              <a:t> 2 août 2013</a:t>
            </a:r>
          </a:p>
          <a:p>
            <a:endParaRPr lang="fr-FR" altLang="it-IT" sz="2400"/>
          </a:p>
          <a:p>
            <a:endParaRPr lang="it-IT" altLang="it-IT" sz="2400"/>
          </a:p>
        </p:txBody>
      </p:sp>
    </p:spTree>
    <p:extLst>
      <p:ext uri="{BB962C8B-B14F-4D97-AF65-F5344CB8AC3E}">
        <p14:creationId xmlns:p14="http://schemas.microsoft.com/office/powerpoint/2010/main" val="3782763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itolo 1"/>
          <p:cNvSpPr>
            <a:spLocks noGrp="1"/>
          </p:cNvSpPr>
          <p:nvPr>
            <p:ph type="title"/>
          </p:nvPr>
        </p:nvSpPr>
        <p:spPr/>
        <p:txBody>
          <a:bodyPr/>
          <a:lstStyle/>
          <a:p>
            <a:r>
              <a:rPr lang="it-IT" altLang="it-IT" sz="2800"/>
              <a:t>Chanson choisie par Giulia Dececco</a:t>
            </a:r>
            <a:br>
              <a:rPr lang="it-IT" altLang="it-IT" sz="2800"/>
            </a:br>
            <a:r>
              <a:rPr lang="it-IT" altLang="it-IT" sz="2800"/>
              <a:t>2 mars 2017 à présenter le 9 mars</a:t>
            </a:r>
          </a:p>
        </p:txBody>
      </p:sp>
      <p:sp>
        <p:nvSpPr>
          <p:cNvPr id="266243" name="Segnaposto contenuto 2"/>
          <p:cNvSpPr>
            <a:spLocks noGrp="1"/>
          </p:cNvSpPr>
          <p:nvPr>
            <p:ph idx="1"/>
          </p:nvPr>
        </p:nvSpPr>
        <p:spPr/>
        <p:txBody>
          <a:bodyPr/>
          <a:lstStyle/>
          <a:p>
            <a:r>
              <a:rPr lang="it-IT" altLang="it-IT" sz="2400"/>
              <a:t>"Une belle histoire" de Michel Fugain. </a:t>
            </a:r>
            <a:r>
              <a:rPr lang="it-IT" altLang="it-IT" sz="2400">
                <a:hlinkClick r:id="rId2"/>
              </a:rPr>
              <a:t>https://www.youtube.com/watch?v=Vv_BvLmSBWg</a:t>
            </a:r>
            <a:endParaRPr lang="it-IT" altLang="it-IT" sz="2400"/>
          </a:p>
          <a:p>
            <a:r>
              <a:rPr lang="it-IT" altLang="it-IT" sz="2400"/>
              <a:t>C'est un beau roman, c'est une belle histoire</a:t>
            </a:r>
            <a:br>
              <a:rPr lang="it-IT" altLang="it-IT" sz="2400"/>
            </a:br>
            <a:r>
              <a:rPr lang="it-IT" altLang="it-IT" sz="2400"/>
              <a:t>C'est une romance d'aujourd'hui</a:t>
            </a:r>
            <a:br>
              <a:rPr lang="it-IT" altLang="it-IT" sz="2400"/>
            </a:br>
            <a:r>
              <a:rPr lang="it-IT" altLang="it-IT" sz="2400"/>
              <a:t>Il rentrait chez lui, là-haut vers le brouillard</a:t>
            </a:r>
            <a:br>
              <a:rPr lang="it-IT" altLang="it-IT" sz="2400"/>
            </a:br>
            <a:r>
              <a:rPr lang="it-IT" altLang="it-IT" sz="2400"/>
              <a:t>Elle descendait dans le midi, le midi</a:t>
            </a:r>
            <a:br>
              <a:rPr lang="it-IT" altLang="it-IT" sz="2400"/>
            </a:br>
            <a:r>
              <a:rPr lang="it-IT" altLang="it-IT" sz="2400"/>
              <a:t>Ils se sont trouvés au bord du chemin</a:t>
            </a:r>
            <a:br>
              <a:rPr lang="it-IT" altLang="it-IT" sz="2400"/>
            </a:br>
            <a:r>
              <a:rPr lang="it-IT" altLang="it-IT" sz="2400"/>
              <a:t>Sur l'autoroute des vacances</a:t>
            </a:r>
            <a:br>
              <a:rPr lang="it-IT" altLang="it-IT" sz="2400"/>
            </a:br>
            <a:r>
              <a:rPr lang="it-IT" altLang="it-IT" sz="2400"/>
              <a:t>C'était sans doute un jour de chance</a:t>
            </a:r>
            <a:br>
              <a:rPr lang="it-IT" altLang="it-IT" sz="2400"/>
            </a:br>
            <a:r>
              <a:rPr lang="it-IT" altLang="it-IT" sz="2400"/>
              <a:t>Ils avaient le ciel à portée de main</a:t>
            </a:r>
            <a:br>
              <a:rPr lang="it-IT" altLang="it-IT" sz="2400"/>
            </a:br>
            <a:r>
              <a:rPr lang="it-IT" altLang="it-IT" sz="2400"/>
              <a:t>Un cadeau de la providence</a:t>
            </a:r>
            <a:br>
              <a:rPr lang="it-IT" altLang="it-IT" sz="2400"/>
            </a:br>
            <a:r>
              <a:rPr lang="it-IT" altLang="it-IT" sz="2400"/>
              <a:t>Alors pourquoi penser au lendemain</a:t>
            </a:r>
          </a:p>
        </p:txBody>
      </p:sp>
    </p:spTree>
    <p:extLst>
      <p:ext uri="{BB962C8B-B14F-4D97-AF65-F5344CB8AC3E}">
        <p14:creationId xmlns:p14="http://schemas.microsoft.com/office/powerpoint/2010/main" val="774095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Titolo 1"/>
          <p:cNvSpPr>
            <a:spLocks noGrp="1"/>
          </p:cNvSpPr>
          <p:nvPr>
            <p:ph type="title"/>
          </p:nvPr>
        </p:nvSpPr>
        <p:spPr/>
        <p:txBody>
          <a:bodyPr/>
          <a:lstStyle/>
          <a:p>
            <a:r>
              <a:rPr lang="it-IT" altLang="it-IT" sz="2800"/>
              <a:t>Dans le monde végétal</a:t>
            </a:r>
          </a:p>
        </p:txBody>
      </p:sp>
      <p:sp>
        <p:nvSpPr>
          <p:cNvPr id="293891" name="Segnaposto contenuto 2"/>
          <p:cNvSpPr>
            <a:spLocks noGrp="1"/>
          </p:cNvSpPr>
          <p:nvPr>
            <p:ph idx="1"/>
          </p:nvPr>
        </p:nvSpPr>
        <p:spPr/>
        <p:txBody>
          <a:bodyPr/>
          <a:lstStyle/>
          <a:p>
            <a:pPr algn="just"/>
            <a:r>
              <a:rPr lang="fr-FR" altLang="it-IT" sz="2400"/>
              <a:t>3. Les châtaigniers sont menacés, car ils se trouvent dans la zone ... Il ne suffit pas de les presser comme des citrons pour avoir les meilleurs coûts. .. </a:t>
            </a:r>
            <a:r>
              <a:rPr lang="it-IT" altLang="it-IT" sz="2400">
                <a:hlinkClick r:id="rId2"/>
              </a:rPr>
              <a:t>www.midilibre.fr</a:t>
            </a:r>
            <a:r>
              <a:rPr lang="fr-FR" altLang="it-IT" sz="2400"/>
              <a:t>  </a:t>
            </a:r>
          </a:p>
          <a:p>
            <a:pPr algn="just"/>
            <a:r>
              <a:rPr lang="fr-FR" altLang="it-IT" sz="2400"/>
              <a:t>4. A Paris, Dati la brune refuse de compter pour des prunes.</a:t>
            </a:r>
          </a:p>
          <a:p>
            <a:pPr algn="just"/>
            <a:r>
              <a:rPr lang="fr-FR" altLang="it-IT" sz="2400"/>
              <a:t>La maire du VIIe arrondissement ne veut pas s'effacer face à la favorite et parachutée Kosciusko-Morizet  </a:t>
            </a:r>
            <a:r>
              <a:rPr lang="fr-FR" altLang="it-IT" sz="2400" i="1"/>
              <a:t>Libération</a:t>
            </a:r>
            <a:r>
              <a:rPr lang="fr-FR" altLang="it-IT" sz="2400"/>
              <a:t>1 mars 2013</a:t>
            </a:r>
          </a:p>
          <a:p>
            <a:r>
              <a:rPr lang="fr-FR" altLang="it-IT" sz="2400"/>
              <a:t>5. Sports. Le XV de France fait chou blanc face aux All Blacks. </a:t>
            </a:r>
          </a:p>
          <a:p>
            <a:pPr algn="just"/>
            <a:r>
              <a:rPr lang="fr-FR" altLang="it-IT" sz="2400"/>
              <a:t>Le XV de France a livré une partie méritante mais a finalement dû s’incliner pour la troisième fois en trois matches face aux All Blacks (24-9), samedi à New Plymouth. </a:t>
            </a:r>
            <a:r>
              <a:rPr lang="fr-FR" altLang="it-IT" sz="2400" i="1"/>
              <a:t>Libération</a:t>
            </a:r>
            <a:r>
              <a:rPr lang="fr-FR" altLang="it-IT" sz="2400"/>
              <a:t> 22 juin 2013</a:t>
            </a:r>
          </a:p>
          <a:p>
            <a:pPr algn="just"/>
            <a:endParaRPr lang="fr-FR" altLang="it-IT" sz="2400"/>
          </a:p>
          <a:p>
            <a:endParaRPr lang="it-IT" altLang="it-IT" sz="2400"/>
          </a:p>
        </p:txBody>
      </p:sp>
    </p:spTree>
    <p:extLst>
      <p:ext uri="{BB962C8B-B14F-4D97-AF65-F5344CB8AC3E}">
        <p14:creationId xmlns:p14="http://schemas.microsoft.com/office/powerpoint/2010/main" val="460985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Title 1"/>
          <p:cNvSpPr>
            <a:spLocks noGrp="1"/>
          </p:cNvSpPr>
          <p:nvPr>
            <p:ph type="title"/>
          </p:nvPr>
        </p:nvSpPr>
        <p:spPr/>
        <p:txBody>
          <a:bodyPr>
            <a:normAutofit fontScale="90000"/>
          </a:bodyPr>
          <a:lstStyle/>
          <a:p>
            <a:r>
              <a:rPr lang="it-IT" altLang="it-IT" sz="2800"/>
              <a:t/>
            </a:r>
            <a:br>
              <a:rPr lang="it-IT" altLang="it-IT" sz="2800"/>
            </a:br>
            <a:r>
              <a:rPr lang="it-IT" altLang="it-IT" sz="2800"/>
              <a:t>Observons</a:t>
            </a:r>
            <a:br>
              <a:rPr lang="it-IT" altLang="it-IT" sz="2800"/>
            </a:br>
            <a:r>
              <a:rPr lang="it-IT" altLang="it-IT" sz="2800"/>
              <a:t>Fillon, un Bonaparte d’</a:t>
            </a:r>
            <a:r>
              <a:rPr lang="it-IT" altLang="ja-JP" sz="2800"/>
              <a:t>opérette</a:t>
            </a:r>
            <a:r>
              <a:rPr lang="it-IT" altLang="ja-JP" b="1" smtClean="0"/>
              <a:t/>
            </a:r>
            <a:br>
              <a:rPr lang="it-IT" altLang="ja-JP" b="1" smtClean="0"/>
            </a:br>
            <a:endParaRPr lang="fr-FR" altLang="it-IT" smtClean="0"/>
          </a:p>
        </p:txBody>
      </p:sp>
      <p:pic>
        <p:nvPicPr>
          <p:cNvPr id="30003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876426"/>
            <a:ext cx="8229600" cy="3973513"/>
          </a:xfrm>
        </p:spPr>
      </p:pic>
    </p:spTree>
    <p:extLst>
      <p:ext uri="{BB962C8B-B14F-4D97-AF65-F5344CB8AC3E}">
        <p14:creationId xmlns:p14="http://schemas.microsoft.com/office/powerpoint/2010/main" val="840730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itolo 1"/>
          <p:cNvSpPr>
            <a:spLocks noGrp="1"/>
          </p:cNvSpPr>
          <p:nvPr>
            <p:ph type="title"/>
          </p:nvPr>
        </p:nvSpPr>
        <p:spPr/>
        <p:txBody>
          <a:bodyPr/>
          <a:lstStyle/>
          <a:p>
            <a:r>
              <a:rPr lang="it-IT" altLang="it-IT" sz="2800"/>
              <a:t>Découvrons</a:t>
            </a:r>
          </a:p>
        </p:txBody>
      </p:sp>
      <p:sp>
        <p:nvSpPr>
          <p:cNvPr id="301059" name="Segnaposto contenuto 2"/>
          <p:cNvSpPr>
            <a:spLocks noGrp="1"/>
          </p:cNvSpPr>
          <p:nvPr>
            <p:ph idx="1"/>
          </p:nvPr>
        </p:nvSpPr>
        <p:spPr/>
        <p:txBody>
          <a:bodyPr/>
          <a:lstStyle/>
          <a:p>
            <a:r>
              <a:rPr lang="it-IT" altLang="it-IT" sz="2400"/>
              <a:t>▫  Par plais., locution adjective D'opérette : qu'on ne peut prendre au sérieux. </a:t>
            </a:r>
            <a:r>
              <a:rPr lang="it-IT" altLang="it-IT" sz="2400" i="1"/>
              <a:t>Un soldat, un héros d'opérette</a:t>
            </a:r>
            <a:r>
              <a:rPr lang="it-IT" altLang="it-IT" sz="2400"/>
              <a:t>.</a:t>
            </a:r>
          </a:p>
          <a:p>
            <a:r>
              <a:rPr lang="it-IT" altLang="it-IT" sz="2400"/>
              <a:t>© 2016 Dictionnaires Le Robert - Le Petit Robert de la langue française</a:t>
            </a:r>
          </a:p>
          <a:p>
            <a:endParaRPr lang="it-IT" altLang="it-IT" sz="2400"/>
          </a:p>
        </p:txBody>
      </p:sp>
    </p:spTree>
    <p:extLst>
      <p:ext uri="{BB962C8B-B14F-4D97-AF65-F5344CB8AC3E}">
        <p14:creationId xmlns:p14="http://schemas.microsoft.com/office/powerpoint/2010/main" val="29779373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Title 1"/>
          <p:cNvSpPr>
            <a:spLocks noGrp="1"/>
          </p:cNvSpPr>
          <p:nvPr>
            <p:ph type="title"/>
          </p:nvPr>
        </p:nvSpPr>
        <p:spPr/>
        <p:txBody>
          <a:bodyPr/>
          <a:lstStyle/>
          <a:p>
            <a:r>
              <a:rPr lang="it-IT" altLang="it-IT" sz="2800"/>
              <a:t>Fillon, un Bonaparte d’</a:t>
            </a:r>
            <a:r>
              <a:rPr lang="it-IT" altLang="ja-JP" sz="2800"/>
              <a:t>opérette</a:t>
            </a:r>
            <a:r>
              <a:rPr lang="it-IT" altLang="ja-JP" sz="2800" b="1"/>
              <a:t/>
            </a:r>
            <a:br>
              <a:rPr lang="it-IT" altLang="ja-JP" sz="2800" b="1"/>
            </a:br>
            <a:endParaRPr lang="fr-FR" altLang="it-IT" sz="2800"/>
          </a:p>
        </p:txBody>
      </p:sp>
      <p:sp>
        <p:nvSpPr>
          <p:cNvPr id="302083" name="Content Placeholder 2"/>
          <p:cNvSpPr>
            <a:spLocks noGrp="1"/>
          </p:cNvSpPr>
          <p:nvPr>
            <p:ph idx="1"/>
          </p:nvPr>
        </p:nvSpPr>
        <p:spPr/>
        <p:txBody>
          <a:bodyPr/>
          <a:lstStyle/>
          <a:p>
            <a:r>
              <a:rPr lang="fr-FR" altLang="it-IT" sz="2400" b="1"/>
              <a:t>EDITO. En appelant le peuple à le soutenir contre un "coup d'état institutionnel", le candidat de la droite à la présidentielle rejoue la grande scène du plébiscite napoléonien.</a:t>
            </a:r>
          </a:p>
          <a:p>
            <a:endParaRPr lang="it-IT" altLang="it-IT" sz="2400"/>
          </a:p>
          <a:p>
            <a:endParaRPr lang="it-IT" altLang="it-IT" sz="2400"/>
          </a:p>
          <a:p>
            <a:endParaRPr lang="it-IT" altLang="it-IT" sz="2400"/>
          </a:p>
          <a:p>
            <a:endParaRPr lang="it-IT" altLang="it-IT" sz="2400"/>
          </a:p>
          <a:p>
            <a:endParaRPr lang="it-IT" altLang="it-IT" sz="2400"/>
          </a:p>
          <a:p>
            <a:r>
              <a:rPr lang="it-IT" altLang="it-IT" sz="2400"/>
              <a:t>Nouvel Obs 3 mars 2017</a:t>
            </a:r>
            <a:endParaRPr lang="fr-FR" altLang="it-IT" sz="2400"/>
          </a:p>
        </p:txBody>
      </p:sp>
    </p:spTree>
    <p:extLst>
      <p:ext uri="{BB962C8B-B14F-4D97-AF65-F5344CB8AC3E}">
        <p14:creationId xmlns:p14="http://schemas.microsoft.com/office/powerpoint/2010/main" val="6933343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itle 1"/>
          <p:cNvSpPr>
            <a:spLocks noGrp="1"/>
          </p:cNvSpPr>
          <p:nvPr>
            <p:ph type="title"/>
          </p:nvPr>
        </p:nvSpPr>
        <p:spPr/>
        <p:txBody>
          <a:bodyPr/>
          <a:lstStyle/>
          <a:p>
            <a:r>
              <a:rPr lang="fr-FR" altLang="it-IT" sz="2800"/>
              <a:t>Découvrons</a:t>
            </a:r>
          </a:p>
        </p:txBody>
      </p:sp>
      <p:sp>
        <p:nvSpPr>
          <p:cNvPr id="303107" name="Content Placeholder 2"/>
          <p:cNvSpPr>
            <a:spLocks noGrp="1"/>
          </p:cNvSpPr>
          <p:nvPr>
            <p:ph idx="1"/>
          </p:nvPr>
        </p:nvSpPr>
        <p:spPr/>
        <p:txBody>
          <a:bodyPr/>
          <a:lstStyle/>
          <a:p>
            <a:r>
              <a:rPr lang="fr-FR" altLang="it-IT" sz="2400" b="1"/>
              <a:t>Plébiscite </a:t>
            </a:r>
            <a:r>
              <a:rPr lang="fr-FR" altLang="it-IT" sz="2400"/>
              <a:t> Napoléon Bonaparte devient Consul à vie</a:t>
            </a:r>
          </a:p>
          <a:p>
            <a:pPr algn="just"/>
            <a:r>
              <a:rPr lang="fr-FR" altLang="it-IT" sz="2400"/>
              <a:t>Le 2 août 1802, les citoyens français se rendent aux urnes pour répondre à la question qui leur est posée par plébiscite : « Napoléon Bonaparte sera-t-il Consul à vie ? ».</a:t>
            </a:r>
          </a:p>
          <a:p>
            <a:r>
              <a:rPr lang="fr-FR" altLang="it-IT" sz="2400"/>
              <a:t>Reconnaissance populaire</a:t>
            </a:r>
          </a:p>
          <a:p>
            <a:pPr algn="just"/>
            <a:r>
              <a:rPr lang="fr-FR" altLang="it-IT" sz="2400"/>
              <a:t>Le général Napoléon Bonaparte s'était emparé du pouvoir par le coup d'État du 18 Brumaire et avait pris le titre de Premier Consul, mettant un terme à l'instabilité de dix ans de révolution.</a:t>
            </a:r>
          </a:p>
        </p:txBody>
      </p:sp>
    </p:spTree>
    <p:extLst>
      <p:ext uri="{BB962C8B-B14F-4D97-AF65-F5344CB8AC3E}">
        <p14:creationId xmlns:p14="http://schemas.microsoft.com/office/powerpoint/2010/main" val="1887130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tolo 1"/>
          <p:cNvSpPr>
            <a:spLocks noGrp="1"/>
          </p:cNvSpPr>
          <p:nvPr>
            <p:ph type="title"/>
          </p:nvPr>
        </p:nvSpPr>
        <p:spPr/>
        <p:txBody>
          <a:bodyPr/>
          <a:lstStyle/>
          <a:p>
            <a:r>
              <a:rPr lang="it-IT" altLang="it-IT" sz="2800"/>
              <a:t>Découvrons</a:t>
            </a:r>
          </a:p>
        </p:txBody>
      </p:sp>
      <p:sp>
        <p:nvSpPr>
          <p:cNvPr id="304131" name="Segnaposto contenuto 2"/>
          <p:cNvSpPr>
            <a:spLocks noGrp="1"/>
          </p:cNvSpPr>
          <p:nvPr>
            <p:ph idx="1"/>
          </p:nvPr>
        </p:nvSpPr>
        <p:spPr/>
        <p:txBody>
          <a:bodyPr/>
          <a:lstStyle/>
          <a:p>
            <a:pPr algn="just"/>
            <a:r>
              <a:rPr lang="it-IT" altLang="it-IT" sz="2400"/>
              <a:t>Le coup d'État du 18 brumaire an VIII (9 novembre 1799) permet au général Napoléon Bonaparte et à ses soutiens politiques, financiers et militaires de renverser le Directoire (régime républicain mis en place en 1795 par la bourgeoisie française), qui n'arrive pas à faire face à ses nombreux ennemis intérieurs et extérieurs. Bonaparte et ses complices s'emparent alors du pouvoir et établissent le Consulat (régime dictatorial qui doit assurer la tranquillité économique et sociale de la bourgeoisie républicaine). De nombreux historiens considèrent que ce coup d'État met fin à la Révolution française de 1789. </a:t>
            </a:r>
          </a:p>
        </p:txBody>
      </p:sp>
    </p:spTree>
    <p:extLst>
      <p:ext uri="{BB962C8B-B14F-4D97-AF65-F5344CB8AC3E}">
        <p14:creationId xmlns:p14="http://schemas.microsoft.com/office/powerpoint/2010/main" val="9591045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tolo 1"/>
          <p:cNvSpPr>
            <a:spLocks noGrp="1"/>
          </p:cNvSpPr>
          <p:nvPr>
            <p:ph type="title"/>
          </p:nvPr>
        </p:nvSpPr>
        <p:spPr/>
        <p:txBody>
          <a:bodyPr/>
          <a:lstStyle/>
          <a:p>
            <a:r>
              <a:rPr lang="it-IT" altLang="it-IT" sz="2800"/>
              <a:t>Fillon, un Bonaparte d’</a:t>
            </a:r>
            <a:r>
              <a:rPr lang="it-IT" altLang="ja-JP" sz="2800"/>
              <a:t>opérette</a:t>
            </a:r>
            <a:r>
              <a:rPr lang="it-IT" altLang="ja-JP" sz="2800" b="1"/>
              <a:t/>
            </a:r>
            <a:br>
              <a:rPr lang="it-IT" altLang="ja-JP" sz="2800" b="1"/>
            </a:br>
            <a:endParaRPr lang="fr-FR" altLang="it-IT" sz="2800"/>
          </a:p>
        </p:txBody>
      </p:sp>
      <p:sp>
        <p:nvSpPr>
          <p:cNvPr id="305155" name="Segnaposto contenuto 2"/>
          <p:cNvSpPr>
            <a:spLocks noGrp="1"/>
          </p:cNvSpPr>
          <p:nvPr>
            <p:ph idx="1"/>
          </p:nvPr>
        </p:nvSpPr>
        <p:spPr/>
        <p:txBody>
          <a:bodyPr/>
          <a:lstStyle/>
          <a:p>
            <a:pPr algn="just"/>
            <a:r>
              <a:rPr lang="it-IT" altLang="it-IT" sz="2400"/>
              <a:t>François Fillon n’a pas encore été assigné à résidence sur l’</a:t>
            </a:r>
            <a:r>
              <a:rPr lang="it-IT" altLang="ja-JP" sz="2400"/>
              <a:t>Île d</a:t>
            </a:r>
            <a:r>
              <a:rPr lang="it-IT" altLang="it-IT" sz="2400"/>
              <a:t>’</a:t>
            </a:r>
            <a:r>
              <a:rPr lang="it-IT" altLang="ja-JP" sz="2400"/>
              <a:t>Elbe, mais il rêve pourtant d</a:t>
            </a:r>
            <a:r>
              <a:rPr lang="it-IT" altLang="it-IT" sz="2400"/>
              <a:t>’</a:t>
            </a:r>
            <a:r>
              <a:rPr lang="it-IT" altLang="ja-JP" sz="2400"/>
              <a:t>un retour triomphal en "Cent jours". Cent jours ? Soixante-cinq, pour être précis, qui nous séparent du second tour de l</a:t>
            </a:r>
            <a:r>
              <a:rPr lang="it-IT" altLang="it-IT" sz="2400"/>
              <a:t>’</a:t>
            </a:r>
            <a:r>
              <a:rPr lang="it-IT" altLang="ja-JP" sz="2400"/>
              <a:t>élection présidentielle dont l</a:t>
            </a:r>
            <a:r>
              <a:rPr lang="it-IT" altLang="it-IT" sz="2400"/>
              <a:t>’</a:t>
            </a:r>
            <a:r>
              <a:rPr lang="it-IT" altLang="ja-JP" sz="2400"/>
              <a:t>ancien premier ministre continue de croire, contre toute évidence, qu</a:t>
            </a:r>
            <a:r>
              <a:rPr lang="it-IT" altLang="it-IT" sz="2400"/>
              <a:t>’</a:t>
            </a:r>
            <a:r>
              <a:rPr lang="it-IT" altLang="ja-JP" sz="2400"/>
              <a:t>il pourrait être le triomphateur. Folie du bonapartisme qui obsède la droite française depuis qu</a:t>
            </a:r>
            <a:r>
              <a:rPr lang="it-IT" altLang="it-IT" sz="2400"/>
              <a:t>’</a:t>
            </a:r>
            <a:r>
              <a:rPr lang="it-IT" altLang="ja-JP" sz="2400"/>
              <a:t>un conquérant corse, auréolé de gloire militaire, a fait croire à la réconciliation de la plèbe et d'une nouvelle aristocratie dans le culte de l</a:t>
            </a:r>
            <a:r>
              <a:rPr lang="it-IT" altLang="it-IT" sz="2400"/>
              <a:t>’</a:t>
            </a:r>
            <a:r>
              <a:rPr lang="it-IT" altLang="ja-JP" sz="2400"/>
              <a:t>Empire.</a:t>
            </a:r>
            <a:endParaRPr lang="it-IT" altLang="it-IT" sz="2400"/>
          </a:p>
        </p:txBody>
      </p:sp>
    </p:spTree>
    <p:extLst>
      <p:ext uri="{BB962C8B-B14F-4D97-AF65-F5344CB8AC3E}">
        <p14:creationId xmlns:p14="http://schemas.microsoft.com/office/powerpoint/2010/main" val="20243937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Titolo 1"/>
          <p:cNvSpPr>
            <a:spLocks noGrp="1"/>
          </p:cNvSpPr>
          <p:nvPr>
            <p:ph type="title"/>
          </p:nvPr>
        </p:nvSpPr>
        <p:spPr/>
        <p:txBody>
          <a:bodyPr/>
          <a:lstStyle/>
          <a:p>
            <a:r>
              <a:rPr lang="it-IT" altLang="it-IT" sz="2800"/>
              <a:t>Découvrons</a:t>
            </a:r>
          </a:p>
        </p:txBody>
      </p:sp>
      <p:sp>
        <p:nvSpPr>
          <p:cNvPr id="306179" name="Segnaposto contenuto 2"/>
          <p:cNvSpPr>
            <a:spLocks noGrp="1"/>
          </p:cNvSpPr>
          <p:nvPr>
            <p:ph idx="1"/>
          </p:nvPr>
        </p:nvSpPr>
        <p:spPr/>
        <p:txBody>
          <a:bodyPr/>
          <a:lstStyle/>
          <a:p>
            <a:pPr algn="just"/>
            <a:r>
              <a:rPr lang="it-IT" altLang="it-IT" sz="2400"/>
              <a:t>Au sens large, le terme bonapartisme reprend le concept créé par Karl Marx (1818-1883) dans son analyse du coup d'Etat de Louis Napoléon Bonaparte. Il est utilisé pour désigner une forme de gouvernement autoritaire, centralisé, qui s'appuie sur l'adhésion populaire, notamment au moyen du plébiscite pour faire ratifier sa légitimité.</a:t>
            </a:r>
            <a:br>
              <a:rPr lang="it-IT" altLang="it-IT" sz="2400"/>
            </a:br>
            <a:endParaRPr lang="it-IT" altLang="it-IT" sz="2400"/>
          </a:p>
          <a:p>
            <a:pPr algn="just"/>
            <a:r>
              <a:rPr lang="it-IT" altLang="it-IT" sz="2400">
                <a:hlinkClick r:id="rId2"/>
              </a:rPr>
              <a:t>http://www.toupie.org/Dictionnaire</a:t>
            </a:r>
            <a:endParaRPr lang="it-IT" altLang="it-IT" sz="2400"/>
          </a:p>
          <a:p>
            <a:r>
              <a:rPr lang="it-IT" altLang="it-IT" sz="2400"/>
              <a:t>Toupictionnaire” Le dictionnaire de politique</a:t>
            </a:r>
          </a:p>
          <a:p>
            <a:pPr algn="just"/>
            <a:endParaRPr lang="it-IT" altLang="it-IT" sz="2400"/>
          </a:p>
        </p:txBody>
      </p:sp>
    </p:spTree>
    <p:extLst>
      <p:ext uri="{BB962C8B-B14F-4D97-AF65-F5344CB8AC3E}">
        <p14:creationId xmlns:p14="http://schemas.microsoft.com/office/powerpoint/2010/main" val="8189536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le 1"/>
          <p:cNvSpPr>
            <a:spLocks noGrp="1"/>
          </p:cNvSpPr>
          <p:nvPr>
            <p:ph type="title"/>
          </p:nvPr>
        </p:nvSpPr>
        <p:spPr/>
        <p:txBody>
          <a:bodyPr/>
          <a:lstStyle/>
          <a:p>
            <a:r>
              <a:rPr lang="it-IT" altLang="it-IT" sz="2800"/>
              <a:t>Fillon, un Bonaparte d’</a:t>
            </a:r>
            <a:r>
              <a:rPr lang="it-IT" altLang="ja-JP" sz="2800"/>
              <a:t>opérette</a:t>
            </a:r>
            <a:r>
              <a:rPr lang="it-IT" altLang="ja-JP" sz="2800" b="1"/>
              <a:t/>
            </a:r>
            <a:br>
              <a:rPr lang="it-IT" altLang="ja-JP" sz="2800" b="1"/>
            </a:br>
            <a:endParaRPr lang="fr-FR" altLang="it-IT" sz="2800"/>
          </a:p>
        </p:txBody>
      </p:sp>
      <p:sp>
        <p:nvSpPr>
          <p:cNvPr id="307203" name="Content Placeholder 2"/>
          <p:cNvSpPr>
            <a:spLocks noGrp="1"/>
          </p:cNvSpPr>
          <p:nvPr>
            <p:ph idx="1"/>
          </p:nvPr>
        </p:nvSpPr>
        <p:spPr/>
        <p:txBody>
          <a:bodyPr/>
          <a:lstStyle/>
          <a:p>
            <a:r>
              <a:rPr lang="fr-FR" altLang="it-IT" sz="2400"/>
              <a:t>Bientôt la Bérézina</a:t>
            </a:r>
          </a:p>
          <a:p>
            <a:endParaRPr lang="fr-FR" altLang="it-IT" sz="2400"/>
          </a:p>
          <a:p>
            <a:pPr algn="just"/>
            <a:r>
              <a:rPr lang="fr-FR" altLang="it-IT" sz="2400"/>
              <a:t>Difficile de croire à ce drame grandiloquent. En empereur, même sur le retour, Fillon n’est pas crédible. Il n’a pas gagné la moindre bataille hormis la primaire de la droite et du centre. Ses grognards atterrés le lâchent, les uns après les autres. Et ses troupes s’égaillent à la perspective de la Bérézina. Combien seront ses partisans, dimanche, sur la place du Trocadéro ? </a:t>
            </a:r>
          </a:p>
        </p:txBody>
      </p:sp>
    </p:spTree>
    <p:extLst>
      <p:ext uri="{BB962C8B-B14F-4D97-AF65-F5344CB8AC3E}">
        <p14:creationId xmlns:p14="http://schemas.microsoft.com/office/powerpoint/2010/main" val="21321527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Title 1"/>
          <p:cNvSpPr>
            <a:spLocks noGrp="1"/>
          </p:cNvSpPr>
          <p:nvPr>
            <p:ph type="title"/>
          </p:nvPr>
        </p:nvSpPr>
        <p:spPr/>
        <p:txBody>
          <a:bodyPr/>
          <a:lstStyle/>
          <a:p>
            <a:r>
              <a:rPr lang="fr-FR" altLang="it-IT" sz="2800"/>
              <a:t>Découvrons</a:t>
            </a:r>
          </a:p>
        </p:txBody>
      </p:sp>
      <p:sp>
        <p:nvSpPr>
          <p:cNvPr id="308227" name="Content Placeholder 2"/>
          <p:cNvSpPr>
            <a:spLocks noGrp="1"/>
          </p:cNvSpPr>
          <p:nvPr>
            <p:ph idx="1"/>
          </p:nvPr>
        </p:nvSpPr>
        <p:spPr/>
        <p:txBody>
          <a:bodyPr/>
          <a:lstStyle/>
          <a:p>
            <a:r>
              <a:rPr lang="fr-FR" altLang="it-IT" sz="2400"/>
              <a:t>bérézina [beʀezina] nom féminin étym. vers 1980 ◊ de la déroute de la </a:t>
            </a:r>
            <a:r>
              <a:rPr lang="fr-FR" altLang="it-IT" sz="2400" i="1"/>
              <a:t>Bérézina,</a:t>
            </a:r>
            <a:r>
              <a:rPr lang="fr-FR" altLang="it-IT" sz="2400"/>
              <a:t> pendant la campagne de Russie</a:t>
            </a:r>
          </a:p>
          <a:p>
            <a:r>
              <a:rPr lang="fr-FR" altLang="it-IT" sz="2400"/>
              <a:t>❖</a:t>
            </a:r>
          </a:p>
          <a:p>
            <a:r>
              <a:rPr lang="fr-FR" altLang="it-IT" sz="2400"/>
              <a:t>■  Fam. (C'est) la bérézina, la catastrophe, l'échec total. « Ben, que t'arrive-t-il, Gros ? T'as l'air en pleine berezina ? » (San-Antonio).</a:t>
            </a:r>
          </a:p>
          <a:p>
            <a:r>
              <a:rPr lang="fr-FR" altLang="it-IT" sz="2400"/>
              <a:t>© 2016 Dictionnaires Le Robert - Le Petit Robert de la langue française</a:t>
            </a:r>
          </a:p>
          <a:p>
            <a:endParaRPr lang="fr-FR" altLang="it-IT" sz="2400"/>
          </a:p>
        </p:txBody>
      </p:sp>
    </p:spTree>
    <p:extLst>
      <p:ext uri="{BB962C8B-B14F-4D97-AF65-F5344CB8AC3E}">
        <p14:creationId xmlns:p14="http://schemas.microsoft.com/office/powerpoint/2010/main" val="2038784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itolo 1"/>
          <p:cNvSpPr>
            <a:spLocks noGrp="1"/>
          </p:cNvSpPr>
          <p:nvPr>
            <p:ph type="title"/>
          </p:nvPr>
        </p:nvSpPr>
        <p:spPr/>
        <p:txBody>
          <a:bodyPr/>
          <a:lstStyle/>
          <a:p>
            <a:r>
              <a:rPr lang="it-IT" altLang="it-IT" sz="2800"/>
              <a:t>Paroles</a:t>
            </a:r>
          </a:p>
        </p:txBody>
      </p:sp>
      <p:sp>
        <p:nvSpPr>
          <p:cNvPr id="267267" name="Segnaposto contenuto 2"/>
          <p:cNvSpPr>
            <a:spLocks noGrp="1"/>
          </p:cNvSpPr>
          <p:nvPr>
            <p:ph idx="1"/>
          </p:nvPr>
        </p:nvSpPr>
        <p:spPr/>
        <p:txBody>
          <a:bodyPr/>
          <a:lstStyle/>
          <a:p>
            <a:r>
              <a:rPr lang="it-IT" altLang="it-IT" sz="2400"/>
              <a:t>Ils se sont cachés dans un grand champ de blé</a:t>
            </a:r>
            <a:br>
              <a:rPr lang="it-IT" altLang="it-IT" sz="2400"/>
            </a:br>
            <a:r>
              <a:rPr lang="it-IT" altLang="it-IT" sz="2400"/>
              <a:t>Se laissant porter par les courants</a:t>
            </a:r>
            <a:br>
              <a:rPr lang="it-IT" altLang="it-IT" sz="2400"/>
            </a:br>
            <a:r>
              <a:rPr lang="it-IT" altLang="it-IT" sz="2400"/>
              <a:t>Se sont racontés leur vie qui commençait</a:t>
            </a:r>
            <a:br>
              <a:rPr lang="it-IT" altLang="it-IT" sz="2400"/>
            </a:br>
            <a:r>
              <a:rPr lang="it-IT" altLang="it-IT" sz="2400"/>
              <a:t>Ils n'étaient encore que des enfants, des enfants</a:t>
            </a:r>
            <a:br>
              <a:rPr lang="it-IT" altLang="it-IT" sz="2400"/>
            </a:br>
            <a:r>
              <a:rPr lang="it-IT" altLang="it-IT" sz="2400"/>
              <a:t>Qui s'étaient trouvés au bord du chemin</a:t>
            </a:r>
            <a:br>
              <a:rPr lang="it-IT" altLang="it-IT" sz="2400"/>
            </a:br>
            <a:r>
              <a:rPr lang="it-IT" altLang="it-IT" sz="2400"/>
              <a:t>Sur l'autoroute des vacances</a:t>
            </a:r>
            <a:br>
              <a:rPr lang="it-IT" altLang="it-IT" sz="2400"/>
            </a:br>
            <a:r>
              <a:rPr lang="it-IT" altLang="it-IT" sz="2400"/>
              <a:t>C'était sans doute un jour de chance</a:t>
            </a:r>
            <a:br>
              <a:rPr lang="it-IT" altLang="it-IT" sz="2400"/>
            </a:br>
            <a:r>
              <a:rPr lang="it-IT" altLang="it-IT" sz="2400"/>
              <a:t>Qui cueillirent le ciel au creux de leurs mains</a:t>
            </a:r>
            <a:br>
              <a:rPr lang="it-IT" altLang="it-IT" sz="2400"/>
            </a:br>
            <a:r>
              <a:rPr lang="it-IT" altLang="it-IT" sz="2400"/>
              <a:t>Comme on cueille la providence</a:t>
            </a:r>
            <a:br>
              <a:rPr lang="it-IT" altLang="it-IT" sz="2400"/>
            </a:br>
            <a:r>
              <a:rPr lang="it-IT" altLang="it-IT" sz="2400"/>
              <a:t>Refusant de penser au lendemain</a:t>
            </a:r>
          </a:p>
        </p:txBody>
      </p:sp>
    </p:spTree>
    <p:extLst>
      <p:ext uri="{BB962C8B-B14F-4D97-AF65-F5344CB8AC3E}">
        <p14:creationId xmlns:p14="http://schemas.microsoft.com/office/powerpoint/2010/main" val="554501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itle 1"/>
          <p:cNvSpPr>
            <a:spLocks noGrp="1"/>
          </p:cNvSpPr>
          <p:nvPr>
            <p:ph type="title"/>
          </p:nvPr>
        </p:nvSpPr>
        <p:spPr/>
        <p:txBody>
          <a:bodyPr/>
          <a:lstStyle/>
          <a:p>
            <a:r>
              <a:rPr lang="fr-FR" altLang="it-IT" sz="2800"/>
              <a:t>Découvrons</a:t>
            </a:r>
          </a:p>
        </p:txBody>
      </p:sp>
      <p:sp>
        <p:nvSpPr>
          <p:cNvPr id="309251" name="Content Placeholder 2"/>
          <p:cNvSpPr>
            <a:spLocks noGrp="1"/>
          </p:cNvSpPr>
          <p:nvPr>
            <p:ph idx="1"/>
          </p:nvPr>
        </p:nvSpPr>
        <p:spPr/>
        <p:txBody>
          <a:bodyPr/>
          <a:lstStyle/>
          <a:p>
            <a:r>
              <a:rPr lang="fr-FR" altLang="it-IT" sz="2400"/>
              <a:t>grognard, arde [gʀɔɲaʀ, aʀd] adjectif et nom</a:t>
            </a:r>
            <a:endParaRPr lang="it-IT" altLang="it-IT" sz="2400"/>
          </a:p>
          <a:p>
            <a:endParaRPr lang="it-IT" altLang="it-IT" sz="2400"/>
          </a:p>
          <a:p>
            <a:r>
              <a:rPr lang="fr-FR" altLang="it-IT" sz="2400"/>
              <a:t> 1   Vieilli Qui a l'habitude de grogner, de protester. ➙ grognon. ▫ « L'air grognard et maussade des valets » (Rousseau).</a:t>
            </a:r>
          </a:p>
          <a:p>
            <a:r>
              <a:rPr lang="fr-FR" altLang="it-IT" sz="2400"/>
              <a:t> 2   Nom masculin Hist. Soldat de la vieille garde, sous Napoléon I</a:t>
            </a:r>
            <a:r>
              <a:rPr lang="fr-FR" altLang="it-IT" sz="2400" baseline="30000"/>
              <a:t>er</a:t>
            </a:r>
            <a:r>
              <a:rPr lang="fr-FR" altLang="it-IT" sz="2400"/>
              <a:t>.</a:t>
            </a:r>
          </a:p>
          <a:p>
            <a:endParaRPr lang="fr-FR" altLang="it-IT" sz="2400"/>
          </a:p>
          <a:p>
            <a:r>
              <a:rPr lang="fr-FR" altLang="it-IT" sz="2400"/>
              <a:t>© 2016 Dictionnaires Le Robert - Le Petit Robert de la langue française</a:t>
            </a:r>
          </a:p>
          <a:p>
            <a:endParaRPr lang="fr-FR" altLang="it-IT" sz="2400"/>
          </a:p>
        </p:txBody>
      </p:sp>
    </p:spTree>
    <p:extLst>
      <p:ext uri="{BB962C8B-B14F-4D97-AF65-F5344CB8AC3E}">
        <p14:creationId xmlns:p14="http://schemas.microsoft.com/office/powerpoint/2010/main" val="17494495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Title 1"/>
          <p:cNvSpPr>
            <a:spLocks noGrp="1"/>
          </p:cNvSpPr>
          <p:nvPr>
            <p:ph type="title"/>
          </p:nvPr>
        </p:nvSpPr>
        <p:spPr/>
        <p:txBody>
          <a:bodyPr/>
          <a:lstStyle/>
          <a:p>
            <a:r>
              <a:rPr lang="it-IT" altLang="it-IT" sz="2800"/>
              <a:t>Découvrons</a:t>
            </a:r>
            <a:endParaRPr lang="fr-FR" altLang="it-IT" sz="2800"/>
          </a:p>
        </p:txBody>
      </p:sp>
      <p:sp>
        <p:nvSpPr>
          <p:cNvPr id="310275" name="Content Placeholder 2"/>
          <p:cNvSpPr>
            <a:spLocks noGrp="1"/>
          </p:cNvSpPr>
          <p:nvPr>
            <p:ph idx="1"/>
          </p:nvPr>
        </p:nvSpPr>
        <p:spPr/>
        <p:txBody>
          <a:bodyPr/>
          <a:lstStyle/>
          <a:p>
            <a:pPr algn="just"/>
            <a:r>
              <a:rPr lang="fr-FR" altLang="it-IT" sz="2400" b="1"/>
              <a:t>Grognards</a:t>
            </a:r>
            <a:r>
              <a:rPr lang="fr-FR" altLang="it-IT" sz="2400"/>
              <a:t> est le nom donné aux soldats de la Vieille Garde de Napoléon Bonaparte. Ils étaient les plus expérimentés de la Grande Armée, mais aussi les plus fidèles à l'empereur, qui les avait surnommés ainsi car ils se plaignaient de leurs conditions de vie. Cela faisait de ces soldats les seuls capables d'aller se plaindre directement à l'Empereur</a:t>
            </a:r>
          </a:p>
        </p:txBody>
      </p:sp>
    </p:spTree>
    <p:extLst>
      <p:ext uri="{BB962C8B-B14F-4D97-AF65-F5344CB8AC3E}">
        <p14:creationId xmlns:p14="http://schemas.microsoft.com/office/powerpoint/2010/main" val="1341717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Titolo 1"/>
          <p:cNvSpPr>
            <a:spLocks noGrp="1"/>
          </p:cNvSpPr>
          <p:nvPr>
            <p:ph type="title"/>
          </p:nvPr>
        </p:nvSpPr>
        <p:spPr/>
        <p:txBody>
          <a:bodyPr/>
          <a:lstStyle/>
          <a:p>
            <a:r>
              <a:rPr lang="it-IT" altLang="it-IT" sz="2800"/>
              <a:t>Mot (italien) à charge culturelle partagée :</a:t>
            </a:r>
            <a:br>
              <a:rPr lang="it-IT" altLang="it-IT" sz="2800"/>
            </a:br>
            <a:r>
              <a:rPr lang="it-IT" altLang="it-IT" sz="2800"/>
              <a:t>le mimosa</a:t>
            </a:r>
          </a:p>
        </p:txBody>
      </p:sp>
      <p:pic>
        <p:nvPicPr>
          <p:cNvPr id="311299" name="Segnaposto contenuto 3" descr="italie-le-mimosa-comme-symbole-de-la-journee-de-la-femme.jpg"/>
          <p:cNvPicPr>
            <a:picLocks noGrp="1" noChangeAspect="1"/>
          </p:cNvPicPr>
          <p:nvPr>
            <p:ph idx="1"/>
          </p:nvPr>
        </p:nvPicPr>
        <p:blipFill>
          <a:blip r:embed="rId2">
            <a:extLst>
              <a:ext uri="{28A0092B-C50C-407E-A947-70E740481C1C}">
                <a14:useLocalDpi xmlns:a14="http://schemas.microsoft.com/office/drawing/2010/main" val="0"/>
              </a:ext>
            </a:extLst>
          </a:blip>
          <a:srcRect t="1115" b="1115"/>
          <a:stretch>
            <a:fillRect/>
          </a:stretch>
        </p:blipFill>
        <p:spPr/>
      </p:pic>
    </p:spTree>
    <p:extLst>
      <p:ext uri="{BB962C8B-B14F-4D97-AF65-F5344CB8AC3E}">
        <p14:creationId xmlns:p14="http://schemas.microsoft.com/office/powerpoint/2010/main" val="22597596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itolo 1"/>
          <p:cNvSpPr>
            <a:spLocks noGrp="1"/>
          </p:cNvSpPr>
          <p:nvPr>
            <p:ph type="title"/>
          </p:nvPr>
        </p:nvSpPr>
        <p:spPr/>
        <p:txBody>
          <a:bodyPr/>
          <a:lstStyle/>
          <a:p>
            <a:r>
              <a:rPr lang="it-IT" altLang="it-IT" sz="2800"/>
              <a:t/>
            </a:r>
            <a:br>
              <a:rPr lang="it-IT" altLang="it-IT" sz="2800"/>
            </a:br>
            <a:r>
              <a:rPr lang="it-IT" altLang="it-IT" sz="2800"/>
              <a:t>Italie. Le mimosa comme symbole de la journée des droits des femmes </a:t>
            </a:r>
            <a:br>
              <a:rPr lang="it-IT" altLang="it-IT" sz="2800"/>
            </a:br>
            <a:endParaRPr lang="it-IT" altLang="it-IT" sz="2800"/>
          </a:p>
        </p:txBody>
      </p:sp>
      <p:sp>
        <p:nvSpPr>
          <p:cNvPr id="312323" name="Segnaposto contenuto 2"/>
          <p:cNvSpPr>
            <a:spLocks noGrp="1"/>
          </p:cNvSpPr>
          <p:nvPr>
            <p:ph idx="1"/>
          </p:nvPr>
        </p:nvSpPr>
        <p:spPr/>
        <p:txBody>
          <a:bodyPr/>
          <a:lstStyle/>
          <a:p>
            <a:r>
              <a:rPr lang="it-IT" altLang="it-IT" sz="2400"/>
              <a:t>Pour célébrer le 8 mars, journée internationale des droits des femmes, le mimosa est devenu un symbole politique juste après la fin de la Seconde guerre mondiale.</a:t>
            </a:r>
          </a:p>
          <a:p>
            <a:r>
              <a:rPr lang="it-IT" altLang="it-IT" sz="2400"/>
              <a:t>Guirlande devant le palais présidentiel à Rome, rameaux en vente partout dans les rues: en Italie, les femmes ont choisi dès 1946 les boutons jaunes du mimosa comme symbole du 8 mars.</a:t>
            </a:r>
          </a:p>
          <a:p>
            <a:pPr algn="just"/>
            <a:r>
              <a:rPr lang="it-IT" altLang="it-IT" sz="2400"/>
              <a:t>Selon la Coldiretti, le principal syndicat d'agriculteurs du pays, les Italiennes devraient recevoir dans la journée quelque 12 millions de rameaux de mimosa, « une fleur qui derrière sa fragilité apparente démontre une grande force et une capacité à pousser aussi sur les terrains difficiles ».</a:t>
            </a:r>
          </a:p>
          <a:p>
            <a:endParaRPr lang="it-IT" altLang="it-IT" sz="2400"/>
          </a:p>
          <a:p>
            <a:endParaRPr lang="it-IT" altLang="it-IT" smtClean="0"/>
          </a:p>
        </p:txBody>
      </p:sp>
    </p:spTree>
    <p:extLst>
      <p:ext uri="{BB962C8B-B14F-4D97-AF65-F5344CB8AC3E}">
        <p14:creationId xmlns:p14="http://schemas.microsoft.com/office/powerpoint/2010/main" val="2423601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olo 1"/>
          <p:cNvSpPr>
            <a:spLocks noGrp="1"/>
          </p:cNvSpPr>
          <p:nvPr>
            <p:ph type="title"/>
          </p:nvPr>
        </p:nvSpPr>
        <p:spPr/>
        <p:txBody>
          <a:bodyPr/>
          <a:lstStyle/>
          <a:p>
            <a:r>
              <a:rPr lang="it-IT" altLang="it-IT" sz="2100"/>
              <a:t>Observons la pub italienne</a:t>
            </a:r>
            <a:br>
              <a:rPr lang="it-IT" altLang="it-IT" sz="2100"/>
            </a:br>
            <a:r>
              <a:rPr lang="it-IT" altLang="it-IT" sz="2100"/>
              <a:t>de la Fiat 500 en 2007</a:t>
            </a:r>
            <a:endParaRPr lang="fr-FR" altLang="it-IT" sz="2100"/>
          </a:p>
        </p:txBody>
      </p:sp>
      <p:sp>
        <p:nvSpPr>
          <p:cNvPr id="313347" name="Segnaposto contenuto 2"/>
          <p:cNvSpPr>
            <a:spLocks noGrp="1"/>
          </p:cNvSpPr>
          <p:nvPr>
            <p:ph idx="1"/>
          </p:nvPr>
        </p:nvSpPr>
        <p:spPr/>
        <p:txBody>
          <a:bodyPr/>
          <a:lstStyle/>
          <a:p>
            <a:r>
              <a:rPr lang="it-IT" altLang="it-IT" sz="1800"/>
              <a:t>1. Message iconique : Références culturelles : </a:t>
            </a:r>
          </a:p>
          <a:p>
            <a:r>
              <a:rPr lang="it-IT" altLang="it-IT" sz="1800" i="1"/>
              <a:t>Nuovo Cinema Paradiso </a:t>
            </a:r>
            <a:r>
              <a:rPr lang="it-IT" altLang="it-IT" sz="1800"/>
              <a:t>(1988 Giuseppe Tornatore) et histoire de l’</a:t>
            </a:r>
            <a:r>
              <a:rPr lang="it-IT" altLang="ja-JP" sz="1800"/>
              <a:t>Italie</a:t>
            </a:r>
          </a:p>
          <a:p>
            <a:endParaRPr lang="it-IT" altLang="ja-JP" sz="1800"/>
          </a:p>
          <a:p>
            <a:r>
              <a:rPr lang="it-IT" altLang="ja-JP" sz="1800"/>
              <a:t>2. </a:t>
            </a:r>
            <a:r>
              <a:rPr lang="it-IT" altLang="it-IT" sz="1800"/>
              <a:t>Message audio</a:t>
            </a:r>
            <a:endParaRPr lang="it-IT" altLang="ja-JP" sz="1800"/>
          </a:p>
          <a:p>
            <a:endParaRPr lang="it-IT" altLang="it-IT" sz="1800"/>
          </a:p>
          <a:p>
            <a:r>
              <a:rPr lang="it-IT" altLang="it-IT" sz="1800"/>
              <a:t>3. Message linguistique : écrit et oral</a:t>
            </a:r>
          </a:p>
          <a:p>
            <a:endParaRPr lang="it-IT" altLang="it-IT" sz="1800"/>
          </a:p>
          <a:p>
            <a:r>
              <a:rPr lang="it-IT" altLang="it-IT" sz="1800"/>
              <a:t>https://www.youtube.com/watch?v=seJmEb0fcBA</a:t>
            </a:r>
          </a:p>
        </p:txBody>
      </p:sp>
    </p:spTree>
    <p:extLst>
      <p:ext uri="{BB962C8B-B14F-4D97-AF65-F5344CB8AC3E}">
        <p14:creationId xmlns:p14="http://schemas.microsoft.com/office/powerpoint/2010/main" val="31418354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itolo 1"/>
          <p:cNvSpPr>
            <a:spLocks noGrp="1"/>
          </p:cNvSpPr>
          <p:nvPr>
            <p:ph type="title"/>
          </p:nvPr>
        </p:nvSpPr>
        <p:spPr/>
        <p:txBody>
          <a:bodyPr/>
          <a:lstStyle/>
          <a:p>
            <a:r>
              <a:rPr lang="it-IT" altLang="it-IT" sz="2100"/>
              <a:t>Observons la traduction de la pub en français</a:t>
            </a:r>
            <a:br>
              <a:rPr lang="it-IT" altLang="it-IT" sz="2100"/>
            </a:br>
            <a:r>
              <a:rPr lang="it-IT" altLang="it-IT" sz="2100"/>
              <a:t>de la Fiat 500 en 2007</a:t>
            </a:r>
            <a:endParaRPr lang="fr-FR" altLang="it-IT" sz="2100"/>
          </a:p>
        </p:txBody>
      </p:sp>
      <p:sp>
        <p:nvSpPr>
          <p:cNvPr id="314371" name="Segnaposto contenuto 2"/>
          <p:cNvSpPr>
            <a:spLocks noGrp="1"/>
          </p:cNvSpPr>
          <p:nvPr>
            <p:ph idx="1"/>
          </p:nvPr>
        </p:nvSpPr>
        <p:spPr/>
        <p:txBody>
          <a:bodyPr/>
          <a:lstStyle/>
          <a:p>
            <a:endParaRPr lang="it-IT" altLang="it-IT" sz="1800"/>
          </a:p>
          <a:p>
            <a:r>
              <a:rPr lang="it-IT" altLang="it-IT" sz="1800"/>
              <a:t>Repérez les adaptations ou autres</a:t>
            </a:r>
          </a:p>
          <a:p>
            <a:r>
              <a:rPr lang="it-IT" altLang="it-IT" sz="1800"/>
              <a:t>1. Message iconique : Références culturelles</a:t>
            </a:r>
            <a:endParaRPr lang="it-IT" altLang="ja-JP" sz="1800"/>
          </a:p>
          <a:p>
            <a:r>
              <a:rPr lang="it-IT" altLang="ja-JP" sz="1800"/>
              <a:t>2. </a:t>
            </a:r>
            <a:r>
              <a:rPr lang="it-IT" altLang="it-IT" sz="1800"/>
              <a:t>Message audio</a:t>
            </a:r>
          </a:p>
          <a:p>
            <a:r>
              <a:rPr lang="it-IT" altLang="it-IT" sz="1800"/>
              <a:t>3. Message linguistique : écrit et oral</a:t>
            </a:r>
          </a:p>
          <a:p>
            <a:endParaRPr lang="it-IT" altLang="it-IT" sz="1800"/>
          </a:p>
          <a:p>
            <a:endParaRPr lang="it-IT" altLang="it-IT" sz="1800"/>
          </a:p>
          <a:p>
            <a:r>
              <a:rPr lang="it-IT" altLang="it-IT" sz="1800"/>
              <a:t>http://www.dailymotion.com/video/x2jp6t_fiat-500-tv-spot-pub-francaise_auto</a:t>
            </a:r>
          </a:p>
          <a:p>
            <a:endParaRPr lang="it-IT" altLang="it-IT" sz="1800"/>
          </a:p>
          <a:p>
            <a:endParaRPr lang="it-IT" altLang="it-IT" sz="1800"/>
          </a:p>
          <a:p>
            <a:pPr>
              <a:buFontTx/>
              <a:buNone/>
            </a:pPr>
            <a:endParaRPr lang="it-IT" altLang="it-IT" sz="1800"/>
          </a:p>
        </p:txBody>
      </p:sp>
    </p:spTree>
    <p:extLst>
      <p:ext uri="{BB962C8B-B14F-4D97-AF65-F5344CB8AC3E}">
        <p14:creationId xmlns:p14="http://schemas.microsoft.com/office/powerpoint/2010/main" val="9810420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itle 1"/>
          <p:cNvSpPr>
            <a:spLocks noGrp="1"/>
          </p:cNvSpPr>
          <p:nvPr>
            <p:ph type="title"/>
          </p:nvPr>
        </p:nvSpPr>
        <p:spPr/>
        <p:txBody>
          <a:bodyPr>
            <a:normAutofit/>
          </a:bodyPr>
          <a:lstStyle/>
          <a:p>
            <a:r>
              <a:rPr lang="it-IT" altLang="fr-FR" sz="2800" dirty="0" smtClean="0"/>
              <a:t>A </a:t>
            </a:r>
            <a:r>
              <a:rPr lang="it-IT" altLang="fr-FR" sz="2800" dirty="0" err="1" smtClean="0"/>
              <a:t>faire</a:t>
            </a:r>
            <a:r>
              <a:rPr lang="it-IT" altLang="fr-FR" sz="2800" dirty="0" smtClean="0"/>
              <a:t> pour le 23 </a:t>
            </a:r>
            <a:r>
              <a:rPr lang="it-IT" altLang="fr-FR" sz="2800" dirty="0" err="1" smtClean="0"/>
              <a:t>mars</a:t>
            </a:r>
            <a:endParaRPr lang="fr-FR" altLang="fr-FR" sz="2800" dirty="0" smtClean="0"/>
          </a:p>
        </p:txBody>
      </p:sp>
      <p:sp>
        <p:nvSpPr>
          <p:cNvPr id="315395" name="Content Placeholder 2"/>
          <p:cNvSpPr>
            <a:spLocks noGrp="1"/>
          </p:cNvSpPr>
          <p:nvPr>
            <p:ph idx="1"/>
          </p:nvPr>
        </p:nvSpPr>
        <p:spPr>
          <a:xfrm>
            <a:off x="977900" y="1690688"/>
            <a:ext cx="10515600" cy="4351338"/>
          </a:xfrm>
        </p:spPr>
        <p:txBody>
          <a:bodyPr/>
          <a:lstStyle/>
          <a:p>
            <a:endParaRPr lang="it-IT" altLang="fr-FR" dirty="0" smtClean="0"/>
          </a:p>
          <a:p>
            <a:r>
              <a:rPr lang="it-IT" altLang="fr-FR" smtClean="0"/>
              <a:t>Une chanson : </a:t>
            </a:r>
            <a:r>
              <a:rPr lang="it-IT" altLang="fr-FR" dirty="0" smtClean="0"/>
              <a:t>Giulia</a:t>
            </a:r>
          </a:p>
          <a:p>
            <a:r>
              <a:rPr lang="it-IT" altLang="fr-FR" dirty="0" err="1" smtClean="0"/>
              <a:t>Expressions</a:t>
            </a:r>
            <a:r>
              <a:rPr lang="it-IT" altLang="fr-FR" dirty="0" smtClean="0"/>
              <a:t> </a:t>
            </a:r>
            <a:r>
              <a:rPr lang="it-IT" altLang="fr-FR" dirty="0" err="1" smtClean="0"/>
              <a:t>imagées</a:t>
            </a:r>
            <a:r>
              <a:rPr lang="it-IT" altLang="fr-FR" dirty="0" smtClean="0"/>
              <a:t> : </a:t>
            </a:r>
          </a:p>
          <a:p>
            <a:r>
              <a:rPr lang="it-IT" altLang="fr-FR" dirty="0" smtClean="0"/>
              <a:t>- </a:t>
            </a:r>
            <a:r>
              <a:rPr lang="it-IT" altLang="fr-FR" dirty="0" err="1" smtClean="0"/>
              <a:t>dans</a:t>
            </a:r>
            <a:r>
              <a:rPr lang="it-IT" altLang="fr-FR" dirty="0" smtClean="0"/>
              <a:t> le monde </a:t>
            </a:r>
            <a:r>
              <a:rPr lang="it-IT" altLang="fr-FR" dirty="0" err="1" smtClean="0"/>
              <a:t>des</a:t>
            </a:r>
            <a:r>
              <a:rPr lang="it-IT" altLang="fr-FR" dirty="0" smtClean="0"/>
              <a:t> </a:t>
            </a:r>
            <a:r>
              <a:rPr lang="it-IT" altLang="fr-FR" dirty="0" err="1" smtClean="0"/>
              <a:t>chiffres</a:t>
            </a:r>
            <a:r>
              <a:rPr lang="it-IT" altLang="fr-FR" dirty="0" smtClean="0"/>
              <a:t> : Sofia</a:t>
            </a:r>
          </a:p>
          <a:p>
            <a:r>
              <a:rPr lang="it-IT" altLang="fr-FR" dirty="0" smtClean="0"/>
              <a:t>- </a:t>
            </a:r>
            <a:r>
              <a:rPr lang="it-IT" altLang="fr-FR" dirty="0" err="1" smtClean="0"/>
              <a:t>dans</a:t>
            </a:r>
            <a:r>
              <a:rPr lang="it-IT" altLang="fr-FR" dirty="0" smtClean="0"/>
              <a:t> le monde </a:t>
            </a:r>
            <a:r>
              <a:rPr lang="it-IT" altLang="fr-FR" dirty="0" err="1" smtClean="0"/>
              <a:t>du</a:t>
            </a:r>
            <a:r>
              <a:rPr lang="it-IT" altLang="fr-FR" dirty="0" smtClean="0"/>
              <a:t> </a:t>
            </a:r>
            <a:r>
              <a:rPr lang="it-IT" altLang="fr-FR" dirty="0" err="1" smtClean="0"/>
              <a:t>corps</a:t>
            </a:r>
            <a:r>
              <a:rPr lang="it-IT" altLang="fr-FR" dirty="0" smtClean="0"/>
              <a:t> </a:t>
            </a:r>
            <a:r>
              <a:rPr lang="it-IT" altLang="fr-FR" dirty="0" err="1" smtClean="0"/>
              <a:t>humain</a:t>
            </a:r>
            <a:r>
              <a:rPr lang="it-IT" altLang="fr-FR" dirty="0" smtClean="0"/>
              <a:t> : Matilde</a:t>
            </a:r>
          </a:p>
        </p:txBody>
      </p:sp>
    </p:spTree>
    <p:extLst>
      <p:ext uri="{BB962C8B-B14F-4D97-AF65-F5344CB8AC3E}">
        <p14:creationId xmlns:p14="http://schemas.microsoft.com/office/powerpoint/2010/main" val="3235674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itolo 1"/>
          <p:cNvSpPr>
            <a:spLocks noGrp="1"/>
          </p:cNvSpPr>
          <p:nvPr>
            <p:ph type="title"/>
          </p:nvPr>
        </p:nvSpPr>
        <p:spPr/>
        <p:txBody>
          <a:bodyPr/>
          <a:lstStyle/>
          <a:p>
            <a:r>
              <a:rPr lang="it-IT" altLang="it-IT" sz="2800"/>
              <a:t>Paroles</a:t>
            </a:r>
          </a:p>
        </p:txBody>
      </p:sp>
      <p:sp>
        <p:nvSpPr>
          <p:cNvPr id="268291" name="Segnaposto contenuto 2"/>
          <p:cNvSpPr>
            <a:spLocks noGrp="1"/>
          </p:cNvSpPr>
          <p:nvPr>
            <p:ph idx="1"/>
          </p:nvPr>
        </p:nvSpPr>
        <p:spPr/>
        <p:txBody>
          <a:bodyPr/>
          <a:lstStyle/>
          <a:p>
            <a:r>
              <a:rPr lang="it-IT" altLang="it-IT" sz="1800"/>
              <a:t>C'est un beau roman, c'est une belle histoire</a:t>
            </a:r>
            <a:br>
              <a:rPr lang="it-IT" altLang="it-IT" sz="1800"/>
            </a:br>
            <a:r>
              <a:rPr lang="it-IT" altLang="it-IT" sz="1800"/>
              <a:t>C'est une romance d'aujourd'hui</a:t>
            </a:r>
            <a:br>
              <a:rPr lang="it-IT" altLang="it-IT" sz="1800"/>
            </a:br>
            <a:r>
              <a:rPr lang="it-IT" altLang="it-IT" sz="1800"/>
              <a:t>Il rentrait chez lui, là-haut vers le brouillard</a:t>
            </a:r>
            <a:br>
              <a:rPr lang="it-IT" altLang="it-IT" sz="1800"/>
            </a:br>
            <a:r>
              <a:rPr lang="it-IT" altLang="it-IT" sz="1800"/>
              <a:t>Elle descendait dans le midi, le midi</a:t>
            </a:r>
            <a:br>
              <a:rPr lang="it-IT" altLang="it-IT" sz="1800"/>
            </a:br>
            <a:r>
              <a:rPr lang="it-IT" altLang="it-IT" sz="1800"/>
              <a:t>Ils se sont quittés au bord du matin</a:t>
            </a:r>
            <a:br>
              <a:rPr lang="it-IT" altLang="it-IT" sz="1800"/>
            </a:br>
            <a:r>
              <a:rPr lang="it-IT" altLang="it-IT" sz="1800"/>
              <a:t>Sur l'autoroute des vacances</a:t>
            </a:r>
            <a:br>
              <a:rPr lang="it-IT" altLang="it-IT" sz="1800"/>
            </a:br>
            <a:r>
              <a:rPr lang="it-IT" altLang="it-IT" sz="1800"/>
              <a:t>C'était fini le jour de chance</a:t>
            </a:r>
            <a:br>
              <a:rPr lang="it-IT" altLang="it-IT" sz="1800"/>
            </a:br>
            <a:r>
              <a:rPr lang="it-IT" altLang="it-IT" sz="1800"/>
              <a:t>Ils reprirent alors chacun leur chemin</a:t>
            </a:r>
            <a:br>
              <a:rPr lang="it-IT" altLang="it-IT" sz="1800"/>
            </a:br>
            <a:r>
              <a:rPr lang="it-IT" altLang="it-IT" sz="1800"/>
              <a:t>Saluèrent la providence en se faisant un signe de la main</a:t>
            </a:r>
            <a:br>
              <a:rPr lang="it-IT" altLang="it-IT" sz="1800"/>
            </a:br>
            <a:r>
              <a:rPr lang="it-IT" altLang="it-IT" sz="1800"/>
              <a:t/>
            </a:r>
            <a:br>
              <a:rPr lang="it-IT" altLang="it-IT" sz="1800"/>
            </a:br>
            <a:r>
              <a:rPr lang="it-IT" altLang="it-IT" sz="1800"/>
              <a:t>Il rentra chez lui, là-haut vers le brouillard</a:t>
            </a:r>
            <a:br>
              <a:rPr lang="it-IT" altLang="it-IT" sz="1800"/>
            </a:br>
            <a:r>
              <a:rPr lang="it-IT" altLang="it-IT" sz="1800"/>
              <a:t>Elle est descendue là-bas dans le midi</a:t>
            </a:r>
            <a:br>
              <a:rPr lang="it-IT" altLang="it-IT" sz="1800"/>
            </a:br>
            <a:r>
              <a:rPr lang="it-IT" altLang="it-IT" sz="1800"/>
              <a:t>C'est un beau roman, c'est une belle histoire</a:t>
            </a:r>
            <a:br>
              <a:rPr lang="it-IT" altLang="it-IT" sz="1800"/>
            </a:br>
            <a:r>
              <a:rPr lang="it-IT" altLang="it-IT" sz="1800"/>
              <a:t>C'est une romance d'aujourd'hui</a:t>
            </a:r>
          </a:p>
        </p:txBody>
      </p:sp>
    </p:spTree>
    <p:extLst>
      <p:ext uri="{BB962C8B-B14F-4D97-AF65-F5344CB8AC3E}">
        <p14:creationId xmlns:p14="http://schemas.microsoft.com/office/powerpoint/2010/main" val="3977069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667000" y="1122364"/>
            <a:ext cx="6408738" cy="1182687"/>
          </a:xfrm>
        </p:spPr>
        <p:txBody>
          <a:bodyPr>
            <a:normAutofit/>
          </a:bodyPr>
          <a:lstStyle/>
          <a:p>
            <a:pPr>
              <a:defRPr/>
            </a:pPr>
            <a:r>
              <a:rPr lang="it-IT" altLang="it-IT" sz="2500"/>
              <a:t>ISF: Qui veut la peau des impôts sur la fortune?</a:t>
            </a:r>
            <a:br>
              <a:rPr lang="it-IT" altLang="it-IT" sz="2500"/>
            </a:br>
            <a:r>
              <a:rPr lang="it-IT" altLang="it-IT" sz="2500"/>
              <a:t>Observation de</a:t>
            </a:r>
            <a:br>
              <a:rPr lang="it-IT" altLang="it-IT" sz="2500"/>
            </a:br>
            <a:r>
              <a:rPr lang="it-IT" altLang="it-IT" sz="2500"/>
              <a:t>2 mars 2017 à présenter le 9 mars 2017</a:t>
            </a:r>
          </a:p>
        </p:txBody>
      </p:sp>
      <p:sp>
        <p:nvSpPr>
          <p:cNvPr id="269315" name="Sottotitolo 2"/>
          <p:cNvSpPr>
            <a:spLocks noGrp="1"/>
          </p:cNvSpPr>
          <p:nvPr>
            <p:ph type="subTitle" idx="1"/>
          </p:nvPr>
        </p:nvSpPr>
        <p:spPr>
          <a:xfrm>
            <a:off x="2667000" y="2790826"/>
            <a:ext cx="6858000" cy="2466975"/>
          </a:xfrm>
        </p:spPr>
        <p:txBody>
          <a:bodyPr/>
          <a:lstStyle/>
          <a:p>
            <a:r>
              <a:rPr lang="fr-CA" altLang="it-IT"/>
              <a:t>Plusieurs candidats souhaitent abolir cet impôt de solidarité sur la fortune, payé plus de 300 000  foyers chaque année. On fait le point.</a:t>
            </a:r>
          </a:p>
          <a:p>
            <a:endParaRPr lang="fr-CA" altLang="it-IT" i="1"/>
          </a:p>
          <a:p>
            <a:r>
              <a:rPr lang="fr-CA" altLang="it-IT" i="1"/>
              <a:t>Libération</a:t>
            </a:r>
            <a:r>
              <a:rPr lang="fr-CA" altLang="it-IT"/>
              <a:t>, 24 février 2017</a:t>
            </a:r>
          </a:p>
        </p:txBody>
      </p:sp>
    </p:spTree>
    <p:extLst>
      <p:ext uri="{BB962C8B-B14F-4D97-AF65-F5344CB8AC3E}">
        <p14:creationId xmlns:p14="http://schemas.microsoft.com/office/powerpoint/2010/main" val="2343762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itolo 1"/>
          <p:cNvSpPr>
            <a:spLocks noGrp="1"/>
          </p:cNvSpPr>
          <p:nvPr>
            <p:ph type="title"/>
          </p:nvPr>
        </p:nvSpPr>
        <p:spPr/>
        <p:txBody>
          <a:bodyPr/>
          <a:lstStyle/>
          <a:p>
            <a:r>
              <a:rPr lang="it-IT" altLang="it-IT" sz="2800"/>
              <a:t>Vouloir la peau de quelqu’un : vouloir sa mort ou sa ruine</a:t>
            </a:r>
          </a:p>
        </p:txBody>
      </p:sp>
      <p:sp>
        <p:nvSpPr>
          <p:cNvPr id="270339" name="Segnaposto contenuto 2"/>
          <p:cNvSpPr>
            <a:spLocks noGrp="1"/>
          </p:cNvSpPr>
          <p:nvPr>
            <p:ph idx="1"/>
          </p:nvPr>
        </p:nvSpPr>
        <p:spPr>
          <a:xfrm>
            <a:off x="2074864" y="5022851"/>
            <a:ext cx="7964487" cy="1154113"/>
          </a:xfrm>
        </p:spPr>
        <p:txBody>
          <a:bodyPr/>
          <a:lstStyle/>
          <a:p>
            <a:r>
              <a:rPr lang="it-IT" altLang="it-IT" sz="2400"/>
              <a:t>Encyclopédie Universelle 2012</a:t>
            </a:r>
          </a:p>
        </p:txBody>
      </p:sp>
    </p:spTree>
    <p:extLst>
      <p:ext uri="{BB962C8B-B14F-4D97-AF65-F5344CB8AC3E}">
        <p14:creationId xmlns:p14="http://schemas.microsoft.com/office/powerpoint/2010/main" val="181633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itolo 1"/>
          <p:cNvSpPr>
            <a:spLocks noGrp="1"/>
          </p:cNvSpPr>
          <p:nvPr>
            <p:ph type="title"/>
          </p:nvPr>
        </p:nvSpPr>
        <p:spPr/>
        <p:txBody>
          <a:bodyPr/>
          <a:lstStyle/>
          <a:p>
            <a:r>
              <a:rPr lang="it-IT" altLang="it-IT" sz="2800"/>
              <a:t>«Avec Trump, on a enfin un homme politique capable d’</a:t>
            </a:r>
            <a:r>
              <a:rPr lang="it-IT" altLang="ja-JP" sz="2800"/>
              <a:t>appeler un chat un chat»</a:t>
            </a:r>
            <a:endParaRPr lang="it-IT" altLang="it-IT" sz="2800"/>
          </a:p>
        </p:txBody>
      </p:sp>
      <p:sp>
        <p:nvSpPr>
          <p:cNvPr id="271363" name="Segnaposto contenuto 2"/>
          <p:cNvSpPr>
            <a:spLocks noGrp="1"/>
          </p:cNvSpPr>
          <p:nvPr>
            <p:ph idx="1"/>
          </p:nvPr>
        </p:nvSpPr>
        <p:spPr/>
        <p:txBody>
          <a:bodyPr/>
          <a:lstStyle/>
          <a:p>
            <a:pPr algn="just"/>
            <a:r>
              <a:rPr lang="it-IT" altLang="it-IT" sz="2400"/>
              <a:t>Dans le Michigan, Etat du Nord-Est qui a voté massivement pour le républicain après avoir subi de plein fouet la crise de 2008, les ouvriers de l’industrie automobile se disent ravis du premier mois du Président. </a:t>
            </a:r>
            <a:br>
              <a:rPr lang="it-IT" altLang="it-IT" sz="2400"/>
            </a:br>
            <a:r>
              <a:rPr lang="it-IT" altLang="it-IT" sz="2400"/>
              <a:t/>
            </a:r>
            <a:br>
              <a:rPr lang="it-IT" altLang="it-IT" sz="2400"/>
            </a:br>
            <a:r>
              <a:rPr lang="it-IT" altLang="it-IT" sz="2400" i="1"/>
              <a:t>Libération</a:t>
            </a:r>
            <a:r>
              <a:rPr lang="it-IT" altLang="it-IT" sz="2400"/>
              <a:t>, 20 février 2017</a:t>
            </a:r>
          </a:p>
        </p:txBody>
      </p:sp>
    </p:spTree>
    <p:extLst>
      <p:ext uri="{BB962C8B-B14F-4D97-AF65-F5344CB8AC3E}">
        <p14:creationId xmlns:p14="http://schemas.microsoft.com/office/powerpoint/2010/main" val="1966830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itolo 1"/>
          <p:cNvSpPr>
            <a:spLocks noGrp="1"/>
          </p:cNvSpPr>
          <p:nvPr>
            <p:ph type="title"/>
          </p:nvPr>
        </p:nvSpPr>
        <p:spPr>
          <a:xfrm>
            <a:off x="2162175" y="365126"/>
            <a:ext cx="7886700" cy="1325563"/>
          </a:xfrm>
        </p:spPr>
        <p:txBody>
          <a:bodyPr>
            <a:normAutofit fontScale="90000"/>
          </a:bodyPr>
          <a:lstStyle/>
          <a:p>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
            </a:r>
            <a:br>
              <a:rPr lang="it-IT" altLang="it-IT" sz="2400"/>
            </a:br>
            <a:r>
              <a:rPr lang="it-IT" altLang="it-IT" sz="2400"/>
              <a:t>Appeler un chat un chat: LOC. Appeler les choses par leur nom : ne pas affaiblir par des mots ce que certaines vérités peuvent avoir de dur ou de choquant, être franc, direct (cf. Ne pas avoir peur des mots).  </a:t>
            </a:r>
            <a:r>
              <a:rPr lang="it-IT" altLang="it-IT" sz="2400" i="1"/>
              <a:t>«J’appelle un chat un chat et Rolet un fripon</a:t>
            </a:r>
            <a:r>
              <a:rPr lang="it-IT" altLang="it-IT" sz="2400"/>
              <a:t>».</a:t>
            </a:r>
            <a:br>
              <a:rPr lang="it-IT" altLang="it-IT" sz="2400"/>
            </a:br>
            <a:r>
              <a:rPr lang="it-IT" altLang="it-IT" sz="2400"/>
              <a:t>Ne pas avoir peur des mots : parler avec franchise, précision</a:t>
            </a:r>
          </a:p>
        </p:txBody>
      </p:sp>
      <p:sp>
        <p:nvSpPr>
          <p:cNvPr id="272387" name="Segnaposto contenuto 2"/>
          <p:cNvSpPr>
            <a:spLocks noGrp="1"/>
          </p:cNvSpPr>
          <p:nvPr>
            <p:ph idx="1"/>
          </p:nvPr>
        </p:nvSpPr>
        <p:spPr>
          <a:xfrm>
            <a:off x="2413001" y="5087938"/>
            <a:ext cx="7635875" cy="857250"/>
          </a:xfrm>
        </p:spPr>
        <p:txBody>
          <a:bodyPr/>
          <a:lstStyle/>
          <a:p>
            <a:r>
              <a:rPr lang="it-IT" altLang="it-IT" sz="2400"/>
              <a:t>Dictionnaire Le Petit Robert édition 2016</a:t>
            </a:r>
          </a:p>
        </p:txBody>
      </p:sp>
    </p:spTree>
    <p:extLst>
      <p:ext uri="{BB962C8B-B14F-4D97-AF65-F5344CB8AC3E}">
        <p14:creationId xmlns:p14="http://schemas.microsoft.com/office/powerpoint/2010/main" val="3519962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1688</Words>
  <Application>Microsoft Office PowerPoint</Application>
  <PresentationFormat>Widescreen</PresentationFormat>
  <Paragraphs>190</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MS PGothic</vt:lpstr>
      <vt:lpstr>MS PGothic</vt:lpstr>
      <vt:lpstr>Arial</vt:lpstr>
      <vt:lpstr>Calibri</vt:lpstr>
      <vt:lpstr>Calibri Light</vt:lpstr>
      <vt:lpstr>Wingdings</vt:lpstr>
      <vt:lpstr>Office Theme</vt:lpstr>
      <vt:lpstr>PowerPoint Presentation</vt:lpstr>
      <vt:lpstr>PowerPoint Presentation</vt:lpstr>
      <vt:lpstr>Chanson choisie par Giulia Dececco 2 mars 2017 à présenter le 9 mars</vt:lpstr>
      <vt:lpstr>Paroles</vt:lpstr>
      <vt:lpstr>Paroles</vt:lpstr>
      <vt:lpstr>ISF: Qui veut la peau des impôts sur la fortune? Observation de 2 mars 2017 à présenter le 9 mars 2017</vt:lpstr>
      <vt:lpstr>Vouloir la peau de quelqu’un : vouloir sa mort ou sa ruine</vt:lpstr>
      <vt:lpstr>«Avec Trump, on a enfin un homme politique capable d’appeler un chat un chat»</vt:lpstr>
      <vt:lpstr>       Appeler un chat un chat: LOC. Appeler les choses par leur nom : ne pas affaiblir par des mots ce que certaines vérités peuvent avoir de dur ou de choquant, être franc, direct (cf. Ne pas avoir peur des mots).  «J’appelle un chat un chat et Rolet un fripon». Ne pas avoir peur des mots : parler avec franchise, précision</vt:lpstr>
      <vt:lpstr>A Toulouse, rideau sur l’école musulmane</vt:lpstr>
      <vt:lpstr>Tirer un rideau sur quelque chose : cesser de s’en occuper, d’en parler. «Sur les noires couleurs d’un si triste tableau Il faut passer l’éponge ou tirer le rideau» Corneille</vt:lpstr>
      <vt:lpstr>  Rappel ressemblances ou différences de couleurs entre l’italien et le français   </vt:lpstr>
      <vt:lpstr>Expressions imagées avec les animaux </vt:lpstr>
      <vt:lpstr>Les expressions qui concernent les poissons</vt:lpstr>
      <vt:lpstr>Les expressions qui concernent les chevaux</vt:lpstr>
      <vt:lpstr>Les expressions qui concernent les chiens </vt:lpstr>
      <vt:lpstr>Les expressions qui concernent les chats</vt:lpstr>
      <vt:lpstr>Utilisation différente de chat et chien </vt:lpstr>
      <vt:lpstr>Mettre en regard les expressions imagées italiennes et françaises </vt:lpstr>
      <vt:lpstr>Mettre en regard les expressions imagées italiennes et françaises </vt:lpstr>
      <vt:lpstr>Les expressions imagées dans le monde animal </vt:lpstr>
      <vt:lpstr>Equivalent</vt:lpstr>
      <vt:lpstr>Miss.tic</vt:lpstr>
      <vt:lpstr>Miss.Tic</vt:lpstr>
      <vt:lpstr>Expressions imagées du monde animal</vt:lpstr>
      <vt:lpstr>Associez l’expression au sens</vt:lpstr>
      <vt:lpstr> Pour chaque expression imagée française, trouvez son équivalent italien.  </vt:lpstr>
      <vt:lpstr>Expressions imagées dans le monde végétal (artderuelyon)</vt:lpstr>
      <vt:lpstr>Dans le monde végétal</vt:lpstr>
      <vt:lpstr>Dans le monde végétal</vt:lpstr>
      <vt:lpstr> Observons Fillon, un Bonaparte d’opérette </vt:lpstr>
      <vt:lpstr>Découvrons</vt:lpstr>
      <vt:lpstr>Fillon, un Bonaparte d’opérette </vt:lpstr>
      <vt:lpstr>Découvrons</vt:lpstr>
      <vt:lpstr>Découvrons</vt:lpstr>
      <vt:lpstr>Fillon, un Bonaparte d’opérette </vt:lpstr>
      <vt:lpstr>Découvrons</vt:lpstr>
      <vt:lpstr>Fillon, un Bonaparte d’opérette </vt:lpstr>
      <vt:lpstr>Découvrons</vt:lpstr>
      <vt:lpstr>Découvrons</vt:lpstr>
      <vt:lpstr>Découvrons</vt:lpstr>
      <vt:lpstr>Mot (italien) à charge culturelle partagée : le mimosa</vt:lpstr>
      <vt:lpstr> Italie. Le mimosa comme symbole de la journée des droits des femmes  </vt:lpstr>
      <vt:lpstr>Observons la pub italienne de la Fiat 500 en 2007</vt:lpstr>
      <vt:lpstr>Observons la traduction de la pub en français de la Fiat 500 en 2007</vt:lpstr>
      <vt:lpstr>A faire pour le 23 mars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CELOTTI NADINE</cp:lastModifiedBy>
  <cp:revision>2</cp:revision>
  <dcterms:created xsi:type="dcterms:W3CDTF">2017-03-09T17:32:42Z</dcterms:created>
  <dcterms:modified xsi:type="dcterms:W3CDTF">2017-03-09T17:34:59Z</dcterms:modified>
</cp:coreProperties>
</file>