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4"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D0D38634-E33F-434F-8C75-E3362670E4F1}"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516182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0D38634-E33F-434F-8C75-E3362670E4F1}"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665676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0D38634-E33F-434F-8C75-E3362670E4F1}"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341966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0D38634-E33F-434F-8C75-E3362670E4F1}"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411396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38634-E33F-434F-8C75-E3362670E4F1}" type="datetimeFigureOut">
              <a:rPr lang="fr-FR" smtClean="0"/>
              <a:t>09/03/2017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52700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D0D38634-E33F-434F-8C75-E3362670E4F1}" type="datetimeFigureOut">
              <a:rPr lang="fr-FR" smtClean="0"/>
              <a:t>09/03/2017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133416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D0D38634-E33F-434F-8C75-E3362670E4F1}" type="datetimeFigureOut">
              <a:rPr lang="fr-FR" smtClean="0"/>
              <a:t>09/03/2017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3638437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D0D38634-E33F-434F-8C75-E3362670E4F1}" type="datetimeFigureOut">
              <a:rPr lang="fr-FR" smtClean="0"/>
              <a:t>09/03/2017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2586053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38634-E33F-434F-8C75-E3362670E4F1}" type="datetimeFigureOut">
              <a:rPr lang="fr-FR" smtClean="0"/>
              <a:t>09/03/2017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236833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38634-E33F-434F-8C75-E3362670E4F1}" type="datetimeFigureOut">
              <a:rPr lang="fr-FR" smtClean="0"/>
              <a:t>09/03/2017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138461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38634-E33F-434F-8C75-E3362670E4F1}" type="datetimeFigureOut">
              <a:rPr lang="fr-FR" smtClean="0"/>
              <a:t>09/03/2017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AA6F5AA-9AF3-4146-8D55-B4F81288251D}" type="slidenum">
              <a:rPr lang="fr-FR" smtClean="0"/>
              <a:t>‹#›</a:t>
            </a:fld>
            <a:endParaRPr lang="fr-FR"/>
          </a:p>
        </p:txBody>
      </p:sp>
    </p:spTree>
    <p:extLst>
      <p:ext uri="{BB962C8B-B14F-4D97-AF65-F5344CB8AC3E}">
        <p14:creationId xmlns:p14="http://schemas.microsoft.com/office/powerpoint/2010/main" val="1764020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38634-E33F-434F-8C75-E3362670E4F1}" type="datetimeFigureOut">
              <a:rPr lang="fr-FR" smtClean="0"/>
              <a:t>09/03/2017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6F5AA-9AF3-4146-8D55-B4F81288251D}" type="slidenum">
              <a:rPr lang="fr-FR" smtClean="0"/>
              <a:t>‹#›</a:t>
            </a:fld>
            <a:endParaRPr lang="fr-FR"/>
          </a:p>
        </p:txBody>
      </p:sp>
    </p:spTree>
    <p:extLst>
      <p:ext uri="{BB962C8B-B14F-4D97-AF65-F5344CB8AC3E}">
        <p14:creationId xmlns:p14="http://schemas.microsoft.com/office/powerpoint/2010/main" val="3522625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r-FR"/>
          </a:p>
        </p:txBody>
      </p:sp>
      <p:sp>
        <p:nvSpPr>
          <p:cNvPr id="3" name="Subtitle 2"/>
          <p:cNvSpPr>
            <a:spLocks noGrp="1"/>
          </p:cNvSpPr>
          <p:nvPr>
            <p:ph type="subTitle" idx="1"/>
          </p:nvPr>
        </p:nvSpPr>
        <p:spPr/>
        <p:txBody>
          <a:bodyPr/>
          <a:lstStyle/>
          <a:p>
            <a:r>
              <a:rPr lang="it-IT" dirty="0" err="1" smtClean="0"/>
              <a:t>Thème</a:t>
            </a:r>
            <a:r>
              <a:rPr lang="it-IT" dirty="0" smtClean="0"/>
              <a:t> vu le 9 </a:t>
            </a:r>
            <a:r>
              <a:rPr lang="it-IT" dirty="0" err="1" smtClean="0"/>
              <a:t>mars</a:t>
            </a:r>
            <a:r>
              <a:rPr lang="it-IT" dirty="0" smtClean="0"/>
              <a:t> </a:t>
            </a:r>
          </a:p>
          <a:p>
            <a:r>
              <a:rPr lang="it-IT" dirty="0" smtClean="0"/>
              <a:t>Et à </a:t>
            </a:r>
            <a:r>
              <a:rPr lang="it-IT" dirty="0" err="1" smtClean="0"/>
              <a:t>faire</a:t>
            </a:r>
            <a:r>
              <a:rPr lang="it-IT" dirty="0" smtClean="0"/>
              <a:t> pour 23</a:t>
            </a:r>
            <a:endParaRPr lang="fr-FR" dirty="0"/>
          </a:p>
        </p:txBody>
      </p:sp>
    </p:spTree>
    <p:extLst>
      <p:ext uri="{BB962C8B-B14F-4D97-AF65-F5344CB8AC3E}">
        <p14:creationId xmlns:p14="http://schemas.microsoft.com/office/powerpoint/2010/main" val="268486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2800" dirty="0" err="1"/>
              <a:t>Traduit</a:t>
            </a:r>
            <a:r>
              <a:rPr lang="it-IT" sz="2800" dirty="0"/>
              <a:t> par Sara</a:t>
            </a:r>
            <a:endParaRPr lang="it-IT" sz="2800" dirty="0"/>
          </a:p>
        </p:txBody>
      </p:sp>
      <p:sp>
        <p:nvSpPr>
          <p:cNvPr id="5" name="Segnaposto contenuto 4"/>
          <p:cNvSpPr>
            <a:spLocks noGrp="1"/>
          </p:cNvSpPr>
          <p:nvPr>
            <p:ph sz="half" idx="1"/>
          </p:nvPr>
        </p:nvSpPr>
        <p:spPr>
          <a:xfrm>
            <a:off x="2152651" y="1825625"/>
            <a:ext cx="3604391" cy="4351338"/>
          </a:xfrm>
        </p:spPr>
        <p:txBody>
          <a:bodyPr>
            <a:normAutofit fontScale="62500" lnSpcReduction="20000"/>
          </a:bodyPr>
          <a:lstStyle/>
          <a:p>
            <a:pPr algn="just"/>
            <a:r>
              <a:rPr lang="it-IT" sz="4000" dirty="0"/>
              <a:t>Il </a:t>
            </a:r>
            <a:r>
              <a:rPr lang="it-IT" sz="4000" b="1" dirty="0"/>
              <a:t>Sabato Santo</a:t>
            </a:r>
            <a:r>
              <a:rPr lang="it-IT" sz="4000" dirty="0"/>
              <a:t> a mezzanotte le campane annunciano al popolo la Resurrezione: momento di grande gioia che ha il suo culmine nella Domenica. Dopo il lungo periodo di Quaresima si consuma l’agnello pasquale e si distribuiscono uova e dolci a forma di colomba. </a:t>
            </a:r>
            <a:endParaRPr lang="it-IT" dirty="0"/>
          </a:p>
        </p:txBody>
      </p:sp>
      <p:sp>
        <p:nvSpPr>
          <p:cNvPr id="6" name="Segnaposto contenuto 5"/>
          <p:cNvSpPr>
            <a:spLocks noGrp="1"/>
          </p:cNvSpPr>
          <p:nvPr>
            <p:ph sz="half" idx="2"/>
          </p:nvPr>
        </p:nvSpPr>
        <p:spPr>
          <a:xfrm>
            <a:off x="6153150" y="1825625"/>
            <a:ext cx="4081298" cy="4351338"/>
          </a:xfrm>
        </p:spPr>
        <p:txBody>
          <a:bodyPr>
            <a:noAutofit/>
          </a:bodyPr>
          <a:lstStyle/>
          <a:p>
            <a:r>
              <a:rPr lang="it-IT" sz="2400" dirty="0"/>
              <a:t>Le </a:t>
            </a:r>
            <a:r>
              <a:rPr lang="it-IT" sz="2400" dirty="0" err="1"/>
              <a:t>Samedi</a:t>
            </a:r>
            <a:r>
              <a:rPr lang="it-IT" sz="2400" dirty="0"/>
              <a:t> Saint à </a:t>
            </a:r>
            <a:r>
              <a:rPr lang="it-IT" sz="2400" dirty="0" err="1"/>
              <a:t>minuit</a:t>
            </a:r>
            <a:r>
              <a:rPr lang="it-IT" sz="2400" dirty="0"/>
              <a:t>, </a:t>
            </a:r>
            <a:r>
              <a:rPr lang="it-IT" sz="2400" dirty="0" err="1"/>
              <a:t>les</a:t>
            </a:r>
            <a:r>
              <a:rPr lang="it-IT" sz="2400" dirty="0"/>
              <a:t> </a:t>
            </a:r>
            <a:r>
              <a:rPr lang="it-IT" sz="2400" dirty="0" err="1"/>
              <a:t>cloches</a:t>
            </a:r>
            <a:r>
              <a:rPr lang="it-IT" sz="2400" dirty="0"/>
              <a:t> </a:t>
            </a:r>
            <a:r>
              <a:rPr lang="it-IT" sz="2400" dirty="0" err="1"/>
              <a:t>annoncent</a:t>
            </a:r>
            <a:r>
              <a:rPr lang="it-IT" sz="2400" dirty="0"/>
              <a:t> </a:t>
            </a:r>
            <a:r>
              <a:rPr lang="it-IT" sz="2400" dirty="0" err="1"/>
              <a:t>au</a:t>
            </a:r>
            <a:r>
              <a:rPr lang="it-IT" sz="2400" dirty="0"/>
              <a:t> </a:t>
            </a:r>
            <a:r>
              <a:rPr lang="it-IT" sz="2400" dirty="0" err="1"/>
              <a:t>peuple</a:t>
            </a:r>
            <a:r>
              <a:rPr lang="it-IT" sz="2400" dirty="0"/>
              <a:t> la </a:t>
            </a:r>
            <a:r>
              <a:rPr lang="it-IT" sz="2400" dirty="0" err="1"/>
              <a:t>Résurrection</a:t>
            </a:r>
            <a:r>
              <a:rPr lang="it-IT" sz="2400" dirty="0"/>
              <a:t>: c’est un moment de grande </a:t>
            </a:r>
            <a:r>
              <a:rPr lang="it-IT" sz="2400" dirty="0" err="1"/>
              <a:t>joie</a:t>
            </a:r>
            <a:r>
              <a:rPr lang="it-IT" sz="2400" dirty="0"/>
              <a:t> qui culmine le </a:t>
            </a:r>
            <a:r>
              <a:rPr lang="it-IT" sz="2400" dirty="0" err="1"/>
              <a:t>Dimanche</a:t>
            </a:r>
            <a:r>
              <a:rPr lang="it-IT" sz="2400" dirty="0"/>
              <a:t>. </a:t>
            </a:r>
            <a:r>
              <a:rPr lang="it-IT" sz="2400" dirty="0" err="1"/>
              <a:t>Aprés</a:t>
            </a:r>
            <a:r>
              <a:rPr lang="it-IT" sz="2400" dirty="0"/>
              <a:t> la longue </a:t>
            </a:r>
            <a:r>
              <a:rPr lang="it-IT" sz="2400" dirty="0" err="1"/>
              <a:t>période</a:t>
            </a:r>
            <a:r>
              <a:rPr lang="it-IT" sz="2400" dirty="0"/>
              <a:t> </a:t>
            </a:r>
            <a:r>
              <a:rPr lang="it-IT" sz="2400" dirty="0" err="1"/>
              <a:t>du</a:t>
            </a:r>
            <a:r>
              <a:rPr lang="it-IT" sz="2400" dirty="0"/>
              <a:t> </a:t>
            </a:r>
            <a:r>
              <a:rPr lang="it-IT" sz="2400" dirty="0" err="1"/>
              <a:t>Carême</a:t>
            </a:r>
            <a:r>
              <a:rPr lang="it-IT" sz="2400" dirty="0"/>
              <a:t>, on </a:t>
            </a:r>
            <a:r>
              <a:rPr lang="it-IT" sz="2400" dirty="0" err="1"/>
              <a:t>mange</a:t>
            </a:r>
            <a:r>
              <a:rPr lang="it-IT" sz="2400" dirty="0"/>
              <a:t> l’</a:t>
            </a:r>
            <a:r>
              <a:rPr lang="it-IT" sz="2400" dirty="0" err="1"/>
              <a:t>agneau</a:t>
            </a:r>
            <a:r>
              <a:rPr lang="it-IT" sz="2400" dirty="0"/>
              <a:t> pascal et on </a:t>
            </a:r>
            <a:r>
              <a:rPr lang="it-IT" sz="2400" dirty="0" err="1"/>
              <a:t>distribue</a:t>
            </a:r>
            <a:r>
              <a:rPr lang="it-IT" sz="2400" dirty="0"/>
              <a:t> </a:t>
            </a:r>
            <a:r>
              <a:rPr lang="it-IT" sz="2400" dirty="0" err="1"/>
              <a:t>des</a:t>
            </a:r>
            <a:r>
              <a:rPr lang="it-IT" sz="2400" dirty="0"/>
              <a:t> </a:t>
            </a:r>
            <a:r>
              <a:rPr lang="it-IT" sz="2400" dirty="0" err="1"/>
              <a:t>œufs</a:t>
            </a:r>
            <a:r>
              <a:rPr lang="it-IT" sz="2400" dirty="0"/>
              <a:t> et </a:t>
            </a:r>
            <a:r>
              <a:rPr lang="it-IT" sz="2400" dirty="0" err="1"/>
              <a:t>des</a:t>
            </a:r>
            <a:r>
              <a:rPr lang="it-IT" sz="2400" dirty="0"/>
              <a:t> gâteaux en forme de colombe. </a:t>
            </a:r>
            <a:endParaRPr lang="it-IT" sz="2400" dirty="0"/>
          </a:p>
        </p:txBody>
      </p:sp>
    </p:spTree>
    <p:extLst>
      <p:ext uri="{BB962C8B-B14F-4D97-AF65-F5344CB8AC3E}">
        <p14:creationId xmlns:p14="http://schemas.microsoft.com/office/powerpoint/2010/main" val="3708358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Traduit</a:t>
            </a:r>
            <a:r>
              <a:rPr lang="it-IT" sz="2800" dirty="0"/>
              <a:t> par Sara</a:t>
            </a:r>
            <a:endParaRPr lang="it-IT" sz="2800" dirty="0"/>
          </a:p>
        </p:txBody>
      </p:sp>
      <p:sp>
        <p:nvSpPr>
          <p:cNvPr id="3" name="Segnaposto contenuto 2"/>
          <p:cNvSpPr>
            <a:spLocks noGrp="1"/>
          </p:cNvSpPr>
          <p:nvPr>
            <p:ph sz="half" idx="1"/>
          </p:nvPr>
        </p:nvSpPr>
        <p:spPr/>
        <p:txBody>
          <a:bodyPr>
            <a:normAutofit/>
          </a:bodyPr>
          <a:lstStyle/>
          <a:p>
            <a:pPr algn="just"/>
            <a:r>
              <a:rPr lang="it-IT" sz="2400" dirty="0"/>
              <a:t>L’</a:t>
            </a:r>
            <a:r>
              <a:rPr lang="it-IT" sz="2400" b="1" dirty="0"/>
              <a:t>uovo</a:t>
            </a:r>
            <a:r>
              <a:rPr lang="it-IT" sz="2400" dirty="0"/>
              <a:t>, simbolo della vita che si rinnova e auspicio di fecondità, è collegato al significato della Pasqua come la festa della primavera e del rifiorire della natura. Tante quindi le manifestazioni in tutta Italia dal Nord al Sud, senza dimenticare le celebrazioni nella città di Roma.  </a:t>
            </a:r>
          </a:p>
          <a:p>
            <a:pPr marL="0" indent="0">
              <a:buNone/>
            </a:pPr>
            <a:r>
              <a:rPr lang="it-IT" sz="2400" dirty="0"/>
              <a:t/>
            </a:r>
            <a:br>
              <a:rPr lang="it-IT" sz="2400" dirty="0"/>
            </a:br>
            <a:endParaRPr lang="it-IT" sz="2400" dirty="0"/>
          </a:p>
          <a:p>
            <a:endParaRPr lang="it-IT" sz="2400" dirty="0"/>
          </a:p>
        </p:txBody>
      </p:sp>
      <p:sp>
        <p:nvSpPr>
          <p:cNvPr id="4" name="Segnaposto contenuto 3"/>
          <p:cNvSpPr>
            <a:spLocks noGrp="1"/>
          </p:cNvSpPr>
          <p:nvPr>
            <p:ph sz="half" idx="2"/>
          </p:nvPr>
        </p:nvSpPr>
        <p:spPr/>
        <p:txBody>
          <a:bodyPr>
            <a:normAutofit/>
          </a:bodyPr>
          <a:lstStyle/>
          <a:p>
            <a:r>
              <a:rPr lang="it-IT" sz="2400" dirty="0"/>
              <a:t>L’</a:t>
            </a:r>
            <a:r>
              <a:rPr lang="it-IT" sz="2400" dirty="0" err="1"/>
              <a:t>œuf</a:t>
            </a:r>
            <a:r>
              <a:rPr lang="it-IT" sz="2400" dirty="0"/>
              <a:t>, </a:t>
            </a:r>
            <a:r>
              <a:rPr lang="it-IT" sz="2400" dirty="0" err="1"/>
              <a:t>symbole</a:t>
            </a:r>
            <a:r>
              <a:rPr lang="it-IT" sz="2400" dirty="0"/>
              <a:t> de la vie qui se </a:t>
            </a:r>
            <a:r>
              <a:rPr lang="it-IT" sz="2400" dirty="0" err="1"/>
              <a:t>renouvelle</a:t>
            </a:r>
            <a:r>
              <a:rPr lang="it-IT" sz="2400" dirty="0"/>
              <a:t> et </a:t>
            </a:r>
            <a:r>
              <a:rPr lang="it-IT" sz="2400" dirty="0" err="1"/>
              <a:t>des</a:t>
            </a:r>
            <a:r>
              <a:rPr lang="it-IT" sz="2400" dirty="0"/>
              <a:t> </a:t>
            </a:r>
            <a:r>
              <a:rPr lang="it-IT" sz="2400" dirty="0" err="1"/>
              <a:t>voeux</a:t>
            </a:r>
            <a:r>
              <a:rPr lang="it-IT" sz="2400" dirty="0"/>
              <a:t>  </a:t>
            </a:r>
            <a:r>
              <a:rPr lang="it-IT" sz="2400" dirty="0" err="1"/>
              <a:t>souhaits</a:t>
            </a:r>
            <a:r>
              <a:rPr lang="it-IT" sz="2400" dirty="0"/>
              <a:t> de </a:t>
            </a:r>
            <a:r>
              <a:rPr lang="it-IT" sz="2400" dirty="0" err="1"/>
              <a:t>fertilité</a:t>
            </a:r>
            <a:r>
              <a:rPr lang="it-IT" sz="2400" dirty="0"/>
              <a:t>, est </a:t>
            </a:r>
            <a:r>
              <a:rPr lang="it-IT" sz="2400" dirty="0" err="1"/>
              <a:t>lié</a:t>
            </a:r>
            <a:r>
              <a:rPr lang="it-IT" sz="2400" dirty="0"/>
              <a:t> à la </a:t>
            </a:r>
            <a:r>
              <a:rPr lang="it-IT" sz="2400" dirty="0" err="1"/>
              <a:t>fête</a:t>
            </a:r>
            <a:r>
              <a:rPr lang="it-IT" sz="2400" dirty="0"/>
              <a:t> de </a:t>
            </a:r>
            <a:r>
              <a:rPr lang="it-IT" sz="2400" dirty="0" err="1"/>
              <a:t>Pâques</a:t>
            </a:r>
            <a:r>
              <a:rPr lang="it-IT" sz="2400" dirty="0"/>
              <a:t> </a:t>
            </a:r>
            <a:r>
              <a:rPr lang="it-IT" sz="2400" dirty="0" err="1"/>
              <a:t>dans</a:t>
            </a:r>
            <a:r>
              <a:rPr lang="it-IT" sz="2400" dirty="0"/>
              <a:t> son </a:t>
            </a:r>
            <a:r>
              <a:rPr lang="it-IT" sz="2400" dirty="0" err="1"/>
              <a:t>sens</a:t>
            </a:r>
            <a:r>
              <a:rPr lang="it-IT" sz="2400" dirty="0"/>
              <a:t> de </a:t>
            </a:r>
            <a:r>
              <a:rPr lang="it-IT" sz="2400" dirty="0" err="1"/>
              <a:t>fête</a:t>
            </a:r>
            <a:r>
              <a:rPr lang="it-IT" sz="2400" dirty="0"/>
              <a:t> </a:t>
            </a:r>
            <a:r>
              <a:rPr lang="it-IT" sz="2400" dirty="0" err="1"/>
              <a:t>du</a:t>
            </a:r>
            <a:r>
              <a:rPr lang="it-IT" sz="2400" dirty="0"/>
              <a:t> </a:t>
            </a:r>
            <a:r>
              <a:rPr lang="it-IT" sz="2400" dirty="0" err="1"/>
              <a:t>printemps</a:t>
            </a:r>
            <a:r>
              <a:rPr lang="it-IT" sz="2400" dirty="0"/>
              <a:t> et de la nature qui </a:t>
            </a:r>
            <a:r>
              <a:rPr lang="it-IT" sz="2400" dirty="0" err="1"/>
              <a:t>refleurit</a:t>
            </a:r>
            <a:r>
              <a:rPr lang="it-IT" sz="2400" dirty="0"/>
              <a:t>. </a:t>
            </a:r>
            <a:r>
              <a:rPr lang="it-IT" sz="2400" dirty="0"/>
              <a:t>Il y a </a:t>
            </a:r>
            <a:r>
              <a:rPr lang="it-IT" sz="2400" dirty="0" err="1"/>
              <a:t>donc</a:t>
            </a:r>
            <a:r>
              <a:rPr lang="it-IT" sz="2400" dirty="0"/>
              <a:t> </a:t>
            </a:r>
            <a:r>
              <a:rPr lang="it-IT" sz="2400" dirty="0" err="1"/>
              <a:t>beaucoup</a:t>
            </a:r>
            <a:r>
              <a:rPr lang="it-IT" sz="2400" dirty="0"/>
              <a:t> d’</a:t>
            </a:r>
            <a:r>
              <a:rPr lang="it-IT" sz="2400" dirty="0" err="1"/>
              <a:t>événements</a:t>
            </a:r>
            <a:r>
              <a:rPr lang="it-IT" sz="2400" dirty="0"/>
              <a:t>/ il y a de </a:t>
            </a:r>
            <a:r>
              <a:rPr lang="it-IT" sz="2400" dirty="0" err="1"/>
              <a:t>nombreux</a:t>
            </a:r>
            <a:r>
              <a:rPr lang="it-IT" sz="2400" dirty="0"/>
              <a:t> </a:t>
            </a:r>
            <a:r>
              <a:rPr lang="it-IT" sz="2400" dirty="0" err="1"/>
              <a:t>événements</a:t>
            </a:r>
            <a:r>
              <a:rPr lang="it-IT" sz="2400" dirty="0"/>
              <a:t> </a:t>
            </a:r>
            <a:r>
              <a:rPr lang="it-IT" sz="2400" dirty="0" err="1"/>
              <a:t>dans</a:t>
            </a:r>
            <a:r>
              <a:rPr lang="it-IT" sz="2400" dirty="0"/>
              <a:t> </a:t>
            </a:r>
            <a:r>
              <a:rPr lang="it-IT" sz="2400" dirty="0" err="1"/>
              <a:t>toute</a:t>
            </a:r>
            <a:r>
              <a:rPr lang="it-IT" sz="2400" dirty="0"/>
              <a:t> l’</a:t>
            </a:r>
            <a:r>
              <a:rPr lang="it-IT" sz="2400" dirty="0" err="1"/>
              <a:t>Italie</a:t>
            </a:r>
            <a:r>
              <a:rPr lang="it-IT" sz="2400" dirty="0"/>
              <a:t>, </a:t>
            </a:r>
            <a:r>
              <a:rPr lang="it-IT" sz="2400" dirty="0" err="1"/>
              <a:t>du</a:t>
            </a:r>
            <a:r>
              <a:rPr lang="it-IT" sz="2400" dirty="0"/>
              <a:t> Nord </a:t>
            </a:r>
            <a:r>
              <a:rPr lang="it-IT" sz="2400" dirty="0" err="1"/>
              <a:t>au</a:t>
            </a:r>
            <a:r>
              <a:rPr lang="it-IT" sz="2400" dirty="0"/>
              <a:t> Sud, sans </a:t>
            </a:r>
            <a:r>
              <a:rPr lang="it-IT" sz="2400" dirty="0" err="1"/>
              <a:t>oublier</a:t>
            </a:r>
            <a:r>
              <a:rPr lang="it-IT" sz="2400" dirty="0"/>
              <a:t> </a:t>
            </a:r>
            <a:r>
              <a:rPr lang="it-IT" sz="2400" dirty="0" err="1"/>
              <a:t>les</a:t>
            </a:r>
            <a:r>
              <a:rPr lang="it-IT" sz="2400" dirty="0"/>
              <a:t> </a:t>
            </a:r>
            <a:r>
              <a:rPr lang="it-IT" sz="2400" dirty="0" err="1"/>
              <a:t>célébrations</a:t>
            </a:r>
            <a:r>
              <a:rPr lang="it-IT" sz="2400" dirty="0"/>
              <a:t> à Rome.</a:t>
            </a:r>
          </a:p>
          <a:p>
            <a:endParaRPr lang="it-IT" sz="2400" dirty="0"/>
          </a:p>
        </p:txBody>
      </p:sp>
    </p:spTree>
    <p:extLst>
      <p:ext uri="{BB962C8B-B14F-4D97-AF65-F5344CB8AC3E}">
        <p14:creationId xmlns:p14="http://schemas.microsoft.com/office/powerpoint/2010/main" val="3658616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fontScale="85000" lnSpcReduction="20000"/>
          </a:bodyPr>
          <a:lstStyle/>
          <a:p>
            <a:r>
              <a:rPr lang="it-IT" dirty="0"/>
              <a:t>Il </a:t>
            </a:r>
            <a:r>
              <a:rPr lang="it-IT" b="1" dirty="0"/>
              <a:t>Sabato Santo</a:t>
            </a:r>
            <a:r>
              <a:rPr lang="it-IT" dirty="0"/>
              <a:t> a mezzanotte le campane annunciano al popolo la Resurrezione: momento di grande gioia che ha il suo culmine nella Domenica. Dopo il lungo periodo di Quaresima si consuma l’agnello pasquale e si distribuiscono uova e dolci a forma di colomba. L’</a:t>
            </a:r>
            <a:r>
              <a:rPr lang="it-IT" b="1" dirty="0"/>
              <a:t>uovo</a:t>
            </a:r>
            <a:r>
              <a:rPr lang="it-IT" dirty="0"/>
              <a:t>, simbolo della vita che si rinnova e auspicio di fecondità, è collegato al significato della Pasqua come la festa della primavera e del rifiorire della natura. </a:t>
            </a:r>
          </a:p>
          <a:p>
            <a:r>
              <a:rPr lang="it-IT" dirty="0"/>
              <a:t/>
            </a:r>
            <a:br>
              <a:rPr lang="it-IT" dirty="0"/>
            </a:br>
            <a:endParaRPr lang="it-IT" dirty="0"/>
          </a:p>
        </p:txBody>
      </p:sp>
      <p:sp>
        <p:nvSpPr>
          <p:cNvPr id="4" name="Segnaposto contenuto 3"/>
          <p:cNvSpPr>
            <a:spLocks noGrp="1"/>
          </p:cNvSpPr>
          <p:nvPr>
            <p:ph sz="half" idx="2"/>
          </p:nvPr>
        </p:nvSpPr>
        <p:spPr/>
        <p:txBody>
          <a:bodyPr>
            <a:normAutofit fontScale="85000" lnSpcReduction="20000"/>
          </a:bodyPr>
          <a:lstStyle/>
          <a:p>
            <a:r>
              <a:rPr lang="it-IT" sz="2400" dirty="0"/>
              <a:t>Le</a:t>
            </a:r>
            <a:r>
              <a:rPr lang="it-IT" sz="2400" dirty="0"/>
              <a:t> </a:t>
            </a:r>
            <a:r>
              <a:rPr lang="it-IT" sz="2400" b="1" dirty="0" err="1"/>
              <a:t>Samedi</a:t>
            </a:r>
            <a:r>
              <a:rPr lang="it-IT" sz="2400" b="1" dirty="0"/>
              <a:t> Saint</a:t>
            </a:r>
            <a:r>
              <a:rPr lang="it-IT" sz="2400" dirty="0"/>
              <a:t>, à </a:t>
            </a:r>
            <a:r>
              <a:rPr lang="it-IT" sz="2400" dirty="0" err="1"/>
              <a:t>minuit</a:t>
            </a:r>
            <a:r>
              <a:rPr lang="it-IT" sz="2400" dirty="0"/>
              <a:t>, </a:t>
            </a:r>
            <a:r>
              <a:rPr lang="it-IT" sz="2400" dirty="0" err="1"/>
              <a:t>les</a:t>
            </a:r>
            <a:r>
              <a:rPr lang="it-IT" sz="2400" dirty="0"/>
              <a:t> </a:t>
            </a:r>
            <a:r>
              <a:rPr lang="it-IT" sz="2400" dirty="0" err="1"/>
              <a:t>cloches</a:t>
            </a:r>
            <a:r>
              <a:rPr lang="it-IT" sz="2400" dirty="0"/>
              <a:t> </a:t>
            </a:r>
            <a:r>
              <a:rPr lang="it-IT" sz="2400" dirty="0" err="1"/>
              <a:t>annoncent</a:t>
            </a:r>
            <a:r>
              <a:rPr lang="it-IT" sz="2400" dirty="0"/>
              <a:t> la </a:t>
            </a:r>
            <a:r>
              <a:rPr lang="it-IT" sz="2400" dirty="0" err="1"/>
              <a:t>Résurrection</a:t>
            </a:r>
            <a:r>
              <a:rPr lang="it-IT" sz="2400" dirty="0"/>
              <a:t>: un moment d’immense </a:t>
            </a:r>
            <a:r>
              <a:rPr lang="it-IT" sz="2400" dirty="0" err="1"/>
              <a:t>joie</a:t>
            </a:r>
            <a:r>
              <a:rPr lang="it-IT" sz="2400" dirty="0"/>
              <a:t> qui </a:t>
            </a:r>
            <a:r>
              <a:rPr lang="it-IT" sz="2400" dirty="0" err="1"/>
              <a:t>atteint</a:t>
            </a:r>
            <a:r>
              <a:rPr lang="it-IT" sz="2400" dirty="0"/>
              <a:t> son </a:t>
            </a:r>
            <a:r>
              <a:rPr lang="it-IT" sz="2400" dirty="0" err="1"/>
              <a:t>apogée</a:t>
            </a:r>
            <a:r>
              <a:rPr lang="it-IT" sz="2400" dirty="0"/>
              <a:t> le </a:t>
            </a:r>
            <a:r>
              <a:rPr lang="it-IT" sz="2400" dirty="0" err="1"/>
              <a:t>Dimanche</a:t>
            </a:r>
            <a:r>
              <a:rPr lang="it-IT" sz="2400" dirty="0"/>
              <a:t>. </a:t>
            </a:r>
            <a:br>
              <a:rPr lang="it-IT" sz="2400" dirty="0"/>
            </a:br>
            <a:r>
              <a:rPr lang="it-IT" sz="2400" dirty="0" err="1"/>
              <a:t>Après</a:t>
            </a:r>
            <a:r>
              <a:rPr lang="it-IT" sz="2400" dirty="0"/>
              <a:t> la longue </a:t>
            </a:r>
            <a:r>
              <a:rPr lang="it-IT" sz="2400" dirty="0" err="1"/>
              <a:t>période</a:t>
            </a:r>
            <a:r>
              <a:rPr lang="it-IT" sz="2400" dirty="0"/>
              <a:t> </a:t>
            </a:r>
            <a:r>
              <a:rPr lang="it-IT" sz="2400" dirty="0" err="1"/>
              <a:t>du</a:t>
            </a:r>
            <a:r>
              <a:rPr lang="it-IT" sz="2400" dirty="0"/>
              <a:t> </a:t>
            </a:r>
            <a:r>
              <a:rPr lang="it-IT" sz="2400" dirty="0" err="1"/>
              <a:t>Carême</a:t>
            </a:r>
            <a:r>
              <a:rPr lang="it-IT" sz="2400" dirty="0"/>
              <a:t>, on </a:t>
            </a:r>
            <a:r>
              <a:rPr lang="it-IT" sz="2400" dirty="0" err="1"/>
              <a:t>consomme</a:t>
            </a:r>
            <a:r>
              <a:rPr lang="it-IT" sz="2400" dirty="0"/>
              <a:t> l’</a:t>
            </a:r>
            <a:r>
              <a:rPr lang="it-IT" sz="2400" dirty="0" err="1"/>
              <a:t>agneau</a:t>
            </a:r>
            <a:r>
              <a:rPr lang="it-IT" sz="2400" dirty="0"/>
              <a:t> pascal, </a:t>
            </a:r>
            <a:r>
              <a:rPr lang="it-IT" sz="2400" dirty="0" err="1"/>
              <a:t>les</a:t>
            </a:r>
            <a:r>
              <a:rPr lang="it-IT" sz="2400" dirty="0"/>
              <a:t> </a:t>
            </a:r>
            <a:r>
              <a:rPr lang="it-IT" sz="2400" dirty="0" err="1"/>
              <a:t>œufs</a:t>
            </a:r>
            <a:r>
              <a:rPr lang="it-IT" sz="2400" dirty="0"/>
              <a:t> et de </a:t>
            </a:r>
            <a:r>
              <a:rPr lang="it-IT" sz="2400" dirty="0" err="1"/>
              <a:t>différents</a:t>
            </a:r>
            <a:r>
              <a:rPr lang="it-IT" sz="2400" dirty="0"/>
              <a:t> gâteaux et </a:t>
            </a:r>
            <a:r>
              <a:rPr lang="it-IT" sz="2400" dirty="0" err="1"/>
              <a:t>pâtisseries</a:t>
            </a:r>
            <a:r>
              <a:rPr lang="it-IT" sz="2400" dirty="0"/>
              <a:t> en forme de Colombe. </a:t>
            </a:r>
            <a:br>
              <a:rPr lang="it-IT" sz="2400" dirty="0"/>
            </a:br>
            <a:r>
              <a:rPr lang="it-IT" sz="2400" dirty="0"/>
              <a:t>L’</a:t>
            </a:r>
            <a:r>
              <a:rPr lang="it-IT" sz="2400" b="1" dirty="0" err="1"/>
              <a:t>œuf</a:t>
            </a:r>
            <a:r>
              <a:rPr lang="it-IT" sz="2400" dirty="0"/>
              <a:t>, </a:t>
            </a:r>
            <a:r>
              <a:rPr lang="it-IT" sz="2400" dirty="0" err="1"/>
              <a:t>symbole</a:t>
            </a:r>
            <a:r>
              <a:rPr lang="it-IT" sz="2400" dirty="0"/>
              <a:t> de la vie qui se </a:t>
            </a:r>
            <a:r>
              <a:rPr lang="it-IT" sz="2400" dirty="0" err="1"/>
              <a:t>renouvelle</a:t>
            </a:r>
            <a:r>
              <a:rPr lang="it-IT" sz="2400" dirty="0"/>
              <a:t> et de </a:t>
            </a:r>
            <a:r>
              <a:rPr lang="it-IT" sz="2400" dirty="0" err="1"/>
              <a:t>prospérité</a:t>
            </a:r>
            <a:r>
              <a:rPr lang="it-IT" sz="2400" dirty="0"/>
              <a:t>, est </a:t>
            </a:r>
            <a:r>
              <a:rPr lang="it-IT" sz="2400" dirty="0" err="1"/>
              <a:t>lié</a:t>
            </a:r>
            <a:r>
              <a:rPr lang="it-IT" sz="2400" dirty="0"/>
              <a:t> </a:t>
            </a:r>
            <a:r>
              <a:rPr lang="it-IT" sz="2400" dirty="0" err="1"/>
              <a:t>au</a:t>
            </a:r>
            <a:r>
              <a:rPr lang="it-IT" sz="2400" dirty="0"/>
              <a:t> </a:t>
            </a:r>
            <a:r>
              <a:rPr lang="it-IT" sz="2400" dirty="0" err="1"/>
              <a:t>sens</a:t>
            </a:r>
            <a:r>
              <a:rPr lang="it-IT" sz="2400" dirty="0"/>
              <a:t> de la </a:t>
            </a:r>
            <a:r>
              <a:rPr lang="it-IT" sz="2400" dirty="0" err="1"/>
              <a:t>Pâques</a:t>
            </a:r>
            <a:r>
              <a:rPr lang="it-IT" sz="2400" dirty="0"/>
              <a:t> en </a:t>
            </a:r>
            <a:r>
              <a:rPr lang="it-IT" sz="2400" dirty="0" err="1"/>
              <a:t>tant</a:t>
            </a:r>
            <a:r>
              <a:rPr lang="it-IT" sz="2400" dirty="0"/>
              <a:t> </a:t>
            </a:r>
            <a:r>
              <a:rPr lang="it-IT" sz="2400" dirty="0" err="1"/>
              <a:t>que</a:t>
            </a:r>
            <a:r>
              <a:rPr lang="it-IT" sz="2400" dirty="0"/>
              <a:t> </a:t>
            </a:r>
            <a:r>
              <a:rPr lang="it-IT" sz="2400" dirty="0" err="1"/>
              <a:t>fête</a:t>
            </a:r>
            <a:r>
              <a:rPr lang="it-IT" sz="2400" dirty="0"/>
              <a:t> </a:t>
            </a:r>
            <a:r>
              <a:rPr lang="it-IT" sz="2400" dirty="0" err="1"/>
              <a:t>du</a:t>
            </a:r>
            <a:r>
              <a:rPr lang="it-IT" sz="2400" dirty="0"/>
              <a:t> </a:t>
            </a:r>
            <a:r>
              <a:rPr lang="it-IT" sz="2400" dirty="0" err="1"/>
              <a:t>printemps</a:t>
            </a:r>
            <a:r>
              <a:rPr lang="it-IT" sz="2400" dirty="0"/>
              <a:t>, de la </a:t>
            </a:r>
            <a:r>
              <a:rPr lang="it-IT" sz="2400" dirty="0" err="1"/>
              <a:t>floraison</a:t>
            </a:r>
            <a:r>
              <a:rPr lang="it-IT" sz="2400" dirty="0"/>
              <a:t> et de la nature.</a:t>
            </a:r>
            <a:br>
              <a:rPr lang="it-IT" sz="2400" dirty="0"/>
            </a:br>
            <a:r>
              <a:rPr lang="it-IT" sz="2400" dirty="0"/>
              <a:t/>
            </a:r>
            <a:br>
              <a:rPr lang="it-IT" sz="2400" dirty="0"/>
            </a:br>
            <a:endParaRPr lang="it-IT" sz="2400" dirty="0"/>
          </a:p>
        </p:txBody>
      </p:sp>
    </p:spTree>
    <p:extLst>
      <p:ext uri="{BB962C8B-B14F-4D97-AF65-F5344CB8AC3E}">
        <p14:creationId xmlns:p14="http://schemas.microsoft.com/office/powerpoint/2010/main" val="2894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a:t/>
            </a:r>
            <a:br>
              <a:rPr lang="it-IT" sz="2400" dirty="0"/>
            </a:br>
            <a:r>
              <a:rPr lang="it-IT" sz="2800" dirty="0"/>
              <a:t/>
            </a:r>
            <a:br>
              <a:rPr lang="it-IT" sz="2800" dirty="0"/>
            </a:br>
            <a:r>
              <a:rPr lang="it-IT" sz="2800" dirty="0"/>
              <a:t>Valle d’Aosta</a:t>
            </a:r>
            <a:br>
              <a:rPr lang="it-IT" sz="2800" dirty="0"/>
            </a:br>
            <a:r>
              <a:rPr lang="it-IT" sz="2800" b="1" dirty="0"/>
              <a:t>Museo di arte </a:t>
            </a:r>
            <a:r>
              <a:rPr lang="it-IT" sz="2800" b="1" dirty="0"/>
              <a:t>contemporanea</a:t>
            </a:r>
            <a:br>
              <a:rPr lang="it-IT" sz="2800" b="1" dirty="0"/>
            </a:br>
            <a:r>
              <a:rPr lang="it-IT" sz="2800" b="1" dirty="0" err="1"/>
              <a:t>vallée</a:t>
            </a:r>
            <a:r>
              <a:rPr lang="it-IT" sz="2800" b="1" dirty="0"/>
              <a:t>/val d’</a:t>
            </a:r>
            <a:r>
              <a:rPr lang="it-IT" sz="2800" b="1" dirty="0" err="1"/>
              <a:t>aoste</a:t>
            </a:r>
            <a:r>
              <a:rPr lang="it-IT" sz="2800" b="1" dirty="0"/>
              <a:t> </a:t>
            </a:r>
            <a:r>
              <a:rPr lang="it-IT" sz="2800" b="1" dirty="0" err="1"/>
              <a:t>musée</a:t>
            </a:r>
            <a:r>
              <a:rPr lang="it-IT" sz="2800" b="1" dirty="0"/>
              <a:t> d’art </a:t>
            </a:r>
            <a:r>
              <a:rPr lang="it-IT" sz="2800" b="1" dirty="0" err="1"/>
              <a:t>contemporain</a:t>
            </a:r>
            <a:r>
              <a:rPr lang="it-IT" sz="2800" b="1" dirty="0"/>
              <a:t/>
            </a:r>
            <a:br>
              <a:rPr lang="it-IT" sz="2800" b="1" dirty="0"/>
            </a:br>
            <a:r>
              <a:rPr lang="it-IT" sz="2800" dirty="0"/>
              <a:t/>
            </a:r>
            <a:br>
              <a:rPr lang="it-IT" sz="2800" dirty="0"/>
            </a:br>
            <a:r>
              <a:rPr lang="it-IT" sz="2800" dirty="0"/>
              <a:t/>
            </a:r>
            <a:br>
              <a:rPr lang="it-IT" sz="2800" dirty="0"/>
            </a:br>
            <a:endParaRPr lang="it-IT" sz="2800" dirty="0"/>
          </a:p>
        </p:txBody>
      </p:sp>
      <p:sp>
        <p:nvSpPr>
          <p:cNvPr id="3" name="Segnaposto contenuto 2"/>
          <p:cNvSpPr>
            <a:spLocks noGrp="1"/>
          </p:cNvSpPr>
          <p:nvPr>
            <p:ph sz="half" idx="1"/>
          </p:nvPr>
        </p:nvSpPr>
        <p:spPr/>
        <p:txBody>
          <a:bodyPr>
            <a:normAutofit/>
          </a:bodyPr>
          <a:lstStyle/>
          <a:p>
            <a:pPr algn="just"/>
            <a:r>
              <a:rPr lang="it-IT" sz="2400" b="1" dirty="0" err="1"/>
              <a:t>ll</a:t>
            </a:r>
            <a:r>
              <a:rPr lang="it-IT" sz="2400" b="1" dirty="0"/>
              <a:t> Castello</a:t>
            </a:r>
            <a:r>
              <a:rPr lang="it-IT" sz="2400" dirty="0"/>
              <a:t/>
            </a:r>
            <a:br>
              <a:rPr lang="it-IT" sz="2400" dirty="0"/>
            </a:br>
            <a:r>
              <a:rPr lang="it-IT" sz="2400" dirty="0"/>
              <a:t>Fu edificato nei primi anni del ‘900 su progetto dell’Ingegner Carlo </a:t>
            </a:r>
            <a:r>
              <a:rPr lang="it-IT" sz="2400" dirty="0" err="1"/>
              <a:t>Saroldi</a:t>
            </a:r>
            <a:r>
              <a:rPr lang="it-IT" sz="2400" dirty="0"/>
              <a:t>, per volere di Charles Maurice Gamba, marito di </a:t>
            </a:r>
            <a:r>
              <a:rPr lang="it-IT" sz="2400" dirty="0" err="1"/>
              <a:t>Angélique</a:t>
            </a:r>
            <a:r>
              <a:rPr lang="it-IT" sz="2400" dirty="0"/>
              <a:t> d’</a:t>
            </a:r>
            <a:r>
              <a:rPr lang="it-IT" sz="2400" dirty="0" err="1"/>
              <a:t>Entrèves</a:t>
            </a:r>
            <a:r>
              <a:rPr lang="it-IT" sz="2400" dirty="0"/>
              <a:t>, figlia del conte </a:t>
            </a:r>
            <a:r>
              <a:rPr lang="it-IT" sz="2400" dirty="0" err="1"/>
              <a:t>Christin</a:t>
            </a:r>
            <a:r>
              <a:rPr lang="it-IT" sz="2400" dirty="0"/>
              <a:t> d’</a:t>
            </a:r>
            <a:r>
              <a:rPr lang="it-IT" sz="2400" dirty="0" err="1"/>
              <a:t>Entrèves</a:t>
            </a:r>
            <a:r>
              <a:rPr lang="it-IT" sz="2400" dirty="0"/>
              <a:t>. Dal 1982 è proprietà della Regione autonoma Valle d’Aosta. </a:t>
            </a:r>
          </a:p>
        </p:txBody>
      </p:sp>
      <p:sp>
        <p:nvSpPr>
          <p:cNvPr id="4" name="Segnaposto contenuto 3"/>
          <p:cNvSpPr>
            <a:spLocks noGrp="1"/>
          </p:cNvSpPr>
          <p:nvPr>
            <p:ph sz="half" idx="2"/>
          </p:nvPr>
        </p:nvSpPr>
        <p:spPr/>
        <p:txBody>
          <a:bodyPr>
            <a:normAutofit/>
          </a:bodyPr>
          <a:lstStyle/>
          <a:p>
            <a:r>
              <a:rPr lang="it-IT" sz="2400" dirty="0"/>
              <a:t>Le </a:t>
            </a:r>
            <a:r>
              <a:rPr lang="it-IT" sz="2400" dirty="0" err="1"/>
              <a:t>chateau</a:t>
            </a:r>
            <a:endParaRPr lang="it-IT" sz="2400" dirty="0"/>
          </a:p>
          <a:p>
            <a:r>
              <a:rPr lang="it-IT" sz="2400" dirty="0"/>
              <a:t>Il </a:t>
            </a:r>
            <a:r>
              <a:rPr lang="it-IT" sz="2400" dirty="0" err="1"/>
              <a:t>fut</a:t>
            </a:r>
            <a:r>
              <a:rPr lang="it-IT" sz="2400" dirty="0"/>
              <a:t> </a:t>
            </a:r>
            <a:r>
              <a:rPr lang="it-IT" sz="2400" dirty="0" err="1"/>
              <a:t>é</a:t>
            </a:r>
            <a:r>
              <a:rPr lang="it-IT" sz="2400" dirty="0" err="1"/>
              <a:t>difié</a:t>
            </a:r>
            <a:r>
              <a:rPr lang="it-IT" sz="2400" dirty="0"/>
              <a:t> pendant </a:t>
            </a:r>
            <a:r>
              <a:rPr lang="it-IT" sz="2400" dirty="0" err="1"/>
              <a:t>les</a:t>
            </a:r>
            <a:r>
              <a:rPr lang="it-IT" sz="2400" dirty="0"/>
              <a:t>/</a:t>
            </a:r>
            <a:r>
              <a:rPr lang="it-IT" sz="2400" dirty="0" err="1"/>
              <a:t>au</a:t>
            </a:r>
            <a:r>
              <a:rPr lang="it-IT" sz="2400" dirty="0"/>
              <a:t> </a:t>
            </a:r>
            <a:r>
              <a:rPr lang="it-IT" sz="2400" dirty="0" err="1"/>
              <a:t>cours</a:t>
            </a:r>
            <a:r>
              <a:rPr lang="it-IT" sz="2400" dirty="0"/>
              <a:t> </a:t>
            </a:r>
            <a:r>
              <a:rPr lang="it-IT" sz="2400" dirty="0" err="1"/>
              <a:t>des</a:t>
            </a:r>
            <a:r>
              <a:rPr lang="it-IT" sz="2400" dirty="0"/>
              <a:t> </a:t>
            </a:r>
            <a:r>
              <a:rPr lang="it-IT" sz="2400" dirty="0" err="1"/>
              <a:t>premières</a:t>
            </a:r>
            <a:r>
              <a:rPr lang="it-IT" sz="2400" dirty="0"/>
              <a:t> </a:t>
            </a:r>
            <a:r>
              <a:rPr lang="it-IT" sz="2400" dirty="0" err="1"/>
              <a:t>années</a:t>
            </a:r>
            <a:r>
              <a:rPr lang="it-IT" sz="2400" dirty="0"/>
              <a:t> </a:t>
            </a:r>
            <a:r>
              <a:rPr lang="it-IT" sz="2400" dirty="0" err="1"/>
              <a:t>du</a:t>
            </a:r>
            <a:r>
              <a:rPr lang="it-IT" sz="2400" dirty="0"/>
              <a:t> xx </a:t>
            </a:r>
            <a:r>
              <a:rPr lang="it-IT" sz="2400" dirty="0" err="1"/>
              <a:t>siècle</a:t>
            </a:r>
            <a:r>
              <a:rPr lang="it-IT" sz="2400" dirty="0"/>
              <a:t> </a:t>
            </a:r>
            <a:r>
              <a:rPr lang="it-IT" sz="2400" dirty="0" err="1"/>
              <a:t>sur</a:t>
            </a:r>
            <a:r>
              <a:rPr lang="it-IT" sz="2400" dirty="0"/>
              <a:t>/d’</a:t>
            </a:r>
            <a:r>
              <a:rPr lang="it-IT" sz="2400" dirty="0" err="1"/>
              <a:t>après</a:t>
            </a:r>
            <a:r>
              <a:rPr lang="it-IT" sz="2400" dirty="0"/>
              <a:t>/</a:t>
            </a:r>
            <a:r>
              <a:rPr lang="it-IT" sz="2400" dirty="0" err="1"/>
              <a:t>selon</a:t>
            </a:r>
            <a:r>
              <a:rPr lang="it-IT" sz="2400" dirty="0"/>
              <a:t> le </a:t>
            </a:r>
            <a:r>
              <a:rPr lang="it-IT" sz="2400" dirty="0" err="1"/>
              <a:t>projet</a:t>
            </a:r>
            <a:r>
              <a:rPr lang="it-IT" sz="2400" dirty="0"/>
              <a:t> de l’</a:t>
            </a:r>
            <a:r>
              <a:rPr lang="it-IT" sz="2400" dirty="0" err="1"/>
              <a:t>ingénieur</a:t>
            </a:r>
            <a:r>
              <a:rPr lang="it-IT" sz="2400" dirty="0"/>
              <a:t> Carlo </a:t>
            </a:r>
            <a:r>
              <a:rPr lang="it-IT" sz="2400" dirty="0" err="1"/>
              <a:t>Saroldi</a:t>
            </a:r>
            <a:r>
              <a:rPr lang="it-IT" sz="2400" dirty="0"/>
              <a:t>, </a:t>
            </a:r>
            <a:r>
              <a:rPr lang="it-IT" sz="2400" dirty="0" err="1"/>
              <a:t>selon</a:t>
            </a:r>
            <a:r>
              <a:rPr lang="it-IT" sz="2400" dirty="0"/>
              <a:t> le </a:t>
            </a:r>
            <a:r>
              <a:rPr lang="it-IT" sz="2400" dirty="0" err="1"/>
              <a:t>désir</a:t>
            </a:r>
            <a:r>
              <a:rPr lang="it-IT" sz="2400" dirty="0"/>
              <a:t> de Charles Maurice Gamba, qui </a:t>
            </a:r>
            <a:r>
              <a:rPr lang="it-IT" sz="2400" dirty="0" err="1"/>
              <a:t>était</a:t>
            </a:r>
            <a:r>
              <a:rPr lang="it-IT" sz="2400" dirty="0"/>
              <a:t> le mari/</a:t>
            </a:r>
            <a:r>
              <a:rPr lang="it-IT" sz="2400" dirty="0" err="1"/>
              <a:t>époux</a:t>
            </a:r>
            <a:r>
              <a:rPr lang="it-IT" sz="2400" dirty="0"/>
              <a:t> d’ </a:t>
            </a:r>
            <a:r>
              <a:rPr lang="it-IT" sz="2400" dirty="0" err="1"/>
              <a:t>Angélique</a:t>
            </a:r>
            <a:r>
              <a:rPr lang="it-IT" sz="2400" dirty="0"/>
              <a:t> d’</a:t>
            </a:r>
            <a:r>
              <a:rPr lang="it-IT" sz="2400" dirty="0" err="1"/>
              <a:t>Entrèves</a:t>
            </a:r>
            <a:r>
              <a:rPr lang="it-IT" sz="2400" dirty="0"/>
              <a:t>, la </a:t>
            </a:r>
            <a:r>
              <a:rPr lang="it-IT" sz="2400" dirty="0" err="1"/>
              <a:t>fille</a:t>
            </a:r>
            <a:r>
              <a:rPr lang="it-IT" sz="2400" dirty="0"/>
              <a:t> </a:t>
            </a:r>
            <a:r>
              <a:rPr lang="it-IT" sz="2400" dirty="0" err="1"/>
              <a:t>du</a:t>
            </a:r>
            <a:r>
              <a:rPr lang="it-IT" sz="2400" dirty="0"/>
              <a:t> </a:t>
            </a:r>
            <a:r>
              <a:rPr lang="it-IT" sz="2400" dirty="0" err="1"/>
              <a:t>comte</a:t>
            </a:r>
            <a:r>
              <a:rPr lang="it-IT" sz="2400" dirty="0"/>
              <a:t> </a:t>
            </a:r>
            <a:r>
              <a:rPr lang="it-IT" sz="2400" dirty="0" err="1"/>
              <a:t>Christin</a:t>
            </a:r>
            <a:r>
              <a:rPr lang="it-IT" sz="2400" dirty="0"/>
              <a:t> D’</a:t>
            </a:r>
            <a:r>
              <a:rPr lang="it-IT" sz="2400" dirty="0" err="1"/>
              <a:t>Entrèves</a:t>
            </a:r>
            <a:r>
              <a:rPr lang="it-IT" sz="2400" dirty="0"/>
              <a:t>.</a:t>
            </a:r>
          </a:p>
          <a:p>
            <a:r>
              <a:rPr lang="it-IT" sz="2400" dirty="0"/>
              <a:t>Le </a:t>
            </a:r>
            <a:r>
              <a:rPr lang="it-IT" sz="2400" dirty="0" err="1"/>
              <a:t>chateau</a:t>
            </a:r>
            <a:r>
              <a:rPr lang="it-IT" sz="2400" dirty="0"/>
              <a:t> </a:t>
            </a:r>
            <a:r>
              <a:rPr lang="it-IT" sz="2400" dirty="0" err="1"/>
              <a:t>appartient</a:t>
            </a:r>
            <a:r>
              <a:rPr lang="it-IT" sz="2400" dirty="0"/>
              <a:t> à la </a:t>
            </a:r>
            <a:r>
              <a:rPr lang="it-IT" sz="2400" dirty="0" err="1"/>
              <a:t>région</a:t>
            </a:r>
            <a:r>
              <a:rPr lang="it-IT" sz="2400" dirty="0"/>
              <a:t> autonome </a:t>
            </a:r>
            <a:r>
              <a:rPr lang="it-IT" sz="2400" dirty="0" err="1"/>
              <a:t>Vallée</a:t>
            </a:r>
            <a:r>
              <a:rPr lang="it-IT" sz="2400" dirty="0"/>
              <a:t> d’</a:t>
            </a:r>
            <a:r>
              <a:rPr lang="it-IT" sz="2400" dirty="0" err="1"/>
              <a:t>Aoste</a:t>
            </a:r>
            <a:r>
              <a:rPr lang="it-IT" sz="2400" dirty="0"/>
              <a:t> </a:t>
            </a:r>
            <a:r>
              <a:rPr lang="it-IT" sz="2400" dirty="0" err="1"/>
              <a:t>depuis</a:t>
            </a:r>
            <a:r>
              <a:rPr lang="it-IT" sz="2400" dirty="0"/>
              <a:t>/à partir de 1982.</a:t>
            </a:r>
            <a:endParaRPr lang="it-IT" sz="2400" dirty="0"/>
          </a:p>
        </p:txBody>
      </p:sp>
    </p:spTree>
    <p:extLst>
      <p:ext uri="{BB962C8B-B14F-4D97-AF65-F5344CB8AC3E}">
        <p14:creationId xmlns:p14="http://schemas.microsoft.com/office/powerpoint/2010/main" val="4205930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400" dirty="0"/>
              <a:t/>
            </a:r>
            <a:br>
              <a:rPr lang="it-IT" sz="2400" dirty="0"/>
            </a:br>
            <a:r>
              <a:rPr lang="it-IT" sz="2400" dirty="0" err="1"/>
              <a:t>Traduction</a:t>
            </a:r>
            <a:r>
              <a:rPr lang="it-IT" sz="2400" dirty="0"/>
              <a:t> </a:t>
            </a:r>
            <a:r>
              <a:rPr lang="it-IT" sz="2400" dirty="0" err="1"/>
              <a:t>officielle</a:t>
            </a:r>
            <a:r>
              <a:rPr lang="it-IT" sz="2400" dirty="0"/>
              <a:t/>
            </a:r>
            <a:br>
              <a:rPr lang="it-IT" sz="2400" dirty="0"/>
            </a:br>
            <a:r>
              <a:rPr lang="it-IT" sz="2400" dirty="0"/>
              <a:t>Château Gamba </a:t>
            </a:r>
            <a:br>
              <a:rPr lang="it-IT" sz="2400" dirty="0"/>
            </a:br>
            <a:endParaRPr lang="it-IT" sz="2400" dirty="0"/>
          </a:p>
        </p:txBody>
      </p:sp>
      <p:sp>
        <p:nvSpPr>
          <p:cNvPr id="3" name="Segnaposto contenuto 2"/>
          <p:cNvSpPr>
            <a:spLocks noGrp="1"/>
          </p:cNvSpPr>
          <p:nvPr>
            <p:ph sz="half" idx="1"/>
          </p:nvPr>
        </p:nvSpPr>
        <p:spPr/>
        <p:txBody>
          <a:bodyPr>
            <a:normAutofit/>
          </a:bodyPr>
          <a:lstStyle/>
          <a:p>
            <a:pPr algn="just"/>
            <a:r>
              <a:rPr lang="it-IT" sz="2400" b="1" dirty="0" err="1"/>
              <a:t>ll</a:t>
            </a:r>
            <a:r>
              <a:rPr lang="it-IT" sz="2400" b="1" dirty="0"/>
              <a:t> Castello</a:t>
            </a:r>
            <a:r>
              <a:rPr lang="it-IT" sz="2400" dirty="0"/>
              <a:t/>
            </a:r>
            <a:br>
              <a:rPr lang="it-IT" sz="2400" dirty="0"/>
            </a:br>
            <a:r>
              <a:rPr lang="it-IT" sz="2400" dirty="0"/>
              <a:t>Fu edificato nei primi anni del ‘900 su progetto dell’Ingegner Carlo </a:t>
            </a:r>
            <a:r>
              <a:rPr lang="it-IT" sz="2400" dirty="0" err="1"/>
              <a:t>Saroldi</a:t>
            </a:r>
            <a:r>
              <a:rPr lang="it-IT" sz="2400" dirty="0"/>
              <a:t>, per volere di Charles Maurice Gamba, marito di </a:t>
            </a:r>
            <a:r>
              <a:rPr lang="it-IT" sz="2400" dirty="0" err="1"/>
              <a:t>Angélique</a:t>
            </a:r>
            <a:r>
              <a:rPr lang="it-IT" sz="2400" dirty="0"/>
              <a:t> d’</a:t>
            </a:r>
            <a:r>
              <a:rPr lang="it-IT" sz="2400" dirty="0" err="1"/>
              <a:t>Entrèves</a:t>
            </a:r>
            <a:r>
              <a:rPr lang="it-IT" sz="2400" dirty="0"/>
              <a:t>, figlia del conte </a:t>
            </a:r>
            <a:r>
              <a:rPr lang="it-IT" sz="2400" dirty="0" err="1"/>
              <a:t>Christin</a:t>
            </a:r>
            <a:r>
              <a:rPr lang="it-IT" sz="2400" dirty="0"/>
              <a:t> d’</a:t>
            </a:r>
            <a:r>
              <a:rPr lang="it-IT" sz="2400" dirty="0" err="1"/>
              <a:t>Entrèves</a:t>
            </a:r>
            <a:r>
              <a:rPr lang="it-IT" sz="2400" dirty="0"/>
              <a:t>. Dal 1982 è proprietà della Regione autonoma Valle d’Aosta. </a:t>
            </a:r>
          </a:p>
        </p:txBody>
      </p:sp>
      <p:sp>
        <p:nvSpPr>
          <p:cNvPr id="4" name="Segnaposto contenuto 3"/>
          <p:cNvSpPr>
            <a:spLocks noGrp="1"/>
          </p:cNvSpPr>
          <p:nvPr>
            <p:ph sz="half" idx="2"/>
          </p:nvPr>
        </p:nvSpPr>
        <p:spPr/>
        <p:txBody>
          <a:bodyPr>
            <a:normAutofit/>
          </a:bodyPr>
          <a:lstStyle/>
          <a:p>
            <a:pPr algn="just"/>
            <a:r>
              <a:rPr lang="it-IT" sz="2400" b="1" dirty="0"/>
              <a:t>Le Château</a:t>
            </a:r>
            <a:r>
              <a:rPr lang="it-IT" sz="2400" dirty="0"/>
              <a:t/>
            </a:r>
            <a:br>
              <a:rPr lang="it-IT" sz="2400" dirty="0"/>
            </a:br>
            <a:r>
              <a:rPr lang="it-IT" sz="2400" dirty="0" err="1"/>
              <a:t>Construit</a:t>
            </a:r>
            <a:r>
              <a:rPr lang="it-IT" sz="2400" dirty="0"/>
              <a:t> </a:t>
            </a:r>
            <a:r>
              <a:rPr lang="it-IT" sz="2400" dirty="0">
                <a:solidFill>
                  <a:srgbClr val="FF0000"/>
                </a:solidFill>
              </a:rPr>
              <a:t>en</a:t>
            </a:r>
            <a:r>
              <a:rPr lang="it-IT" sz="2400" dirty="0"/>
              <a:t> </a:t>
            </a:r>
            <a:r>
              <a:rPr lang="it-IT" sz="2400" dirty="0" err="1"/>
              <a:t>début</a:t>
            </a:r>
            <a:r>
              <a:rPr lang="it-IT" sz="2400" dirty="0"/>
              <a:t> </a:t>
            </a:r>
            <a:r>
              <a:rPr lang="it-IT" sz="2400" dirty="0" err="1"/>
              <a:t>du</a:t>
            </a:r>
            <a:r>
              <a:rPr lang="it-IT" sz="2400" dirty="0"/>
              <a:t> </a:t>
            </a:r>
            <a:r>
              <a:rPr lang="it-IT" sz="2400" dirty="0" err="1"/>
              <a:t>XXème</a:t>
            </a:r>
            <a:r>
              <a:rPr lang="it-IT" sz="2400" dirty="0"/>
              <a:t> </a:t>
            </a:r>
            <a:r>
              <a:rPr lang="it-IT" sz="2400" dirty="0" err="1"/>
              <a:t>siècle</a:t>
            </a:r>
            <a:r>
              <a:rPr lang="it-IT" sz="2400" dirty="0"/>
              <a:t> d’</a:t>
            </a:r>
            <a:r>
              <a:rPr lang="it-IT" sz="2400" dirty="0" err="1"/>
              <a:t>après</a:t>
            </a:r>
            <a:r>
              <a:rPr lang="it-IT" sz="2400" dirty="0"/>
              <a:t> une </a:t>
            </a:r>
            <a:r>
              <a:rPr lang="it-IT" sz="2400" dirty="0" err="1"/>
              <a:t>idée</a:t>
            </a:r>
            <a:r>
              <a:rPr lang="it-IT" sz="2400" dirty="0"/>
              <a:t> de l’</a:t>
            </a:r>
            <a:r>
              <a:rPr lang="it-IT" sz="2400" dirty="0" err="1"/>
              <a:t>Ingénieur</a:t>
            </a:r>
            <a:r>
              <a:rPr lang="it-IT" sz="2400" dirty="0"/>
              <a:t> Carlo </a:t>
            </a:r>
            <a:r>
              <a:rPr lang="it-IT" sz="2400" dirty="0" err="1"/>
              <a:t>Saroldi</a:t>
            </a:r>
            <a:r>
              <a:rPr lang="it-IT" sz="2400" dirty="0"/>
              <a:t>, le </a:t>
            </a:r>
            <a:r>
              <a:rPr lang="it-IT" sz="2400" dirty="0" err="1"/>
              <a:t>château</a:t>
            </a:r>
            <a:r>
              <a:rPr lang="it-IT" sz="2400" dirty="0"/>
              <a:t> </a:t>
            </a:r>
            <a:r>
              <a:rPr lang="it-IT" sz="2400" dirty="0" err="1"/>
              <a:t>fut</a:t>
            </a:r>
            <a:r>
              <a:rPr lang="it-IT" sz="2400" dirty="0"/>
              <a:t> </a:t>
            </a:r>
            <a:r>
              <a:rPr lang="it-IT" sz="2400" dirty="0" err="1"/>
              <a:t>voulu</a:t>
            </a:r>
            <a:r>
              <a:rPr lang="it-IT" sz="2400" dirty="0"/>
              <a:t> par Charles Maurice Gamba, mari d’</a:t>
            </a:r>
            <a:r>
              <a:rPr lang="it-IT" sz="2400" dirty="0" err="1"/>
              <a:t>Angélique</a:t>
            </a:r>
            <a:r>
              <a:rPr lang="it-IT" sz="2400" dirty="0"/>
              <a:t> d‘</a:t>
            </a:r>
            <a:r>
              <a:rPr lang="it-IT" sz="2400" dirty="0" err="1"/>
              <a:t>Entrèves</a:t>
            </a:r>
            <a:r>
              <a:rPr lang="it-IT" sz="2400" dirty="0"/>
              <a:t>, </a:t>
            </a:r>
            <a:r>
              <a:rPr lang="it-IT" sz="2400" dirty="0" err="1"/>
              <a:t>fille</a:t>
            </a:r>
            <a:r>
              <a:rPr lang="it-IT" sz="2400" dirty="0"/>
              <a:t> </a:t>
            </a:r>
            <a:r>
              <a:rPr lang="it-IT" sz="2400" dirty="0" err="1"/>
              <a:t>du</a:t>
            </a:r>
            <a:r>
              <a:rPr lang="it-IT" sz="2400" dirty="0"/>
              <a:t> </a:t>
            </a:r>
            <a:r>
              <a:rPr lang="it-IT" sz="2400" dirty="0" err="1"/>
              <a:t>Comte</a:t>
            </a:r>
            <a:r>
              <a:rPr lang="it-IT" sz="2400" dirty="0"/>
              <a:t> </a:t>
            </a:r>
            <a:r>
              <a:rPr lang="it-IT" sz="2400" dirty="0" err="1"/>
              <a:t>Christin</a:t>
            </a:r>
            <a:r>
              <a:rPr lang="it-IT" sz="2400" dirty="0"/>
              <a:t> d‘</a:t>
            </a:r>
            <a:r>
              <a:rPr lang="it-IT" sz="2400" dirty="0" err="1"/>
              <a:t>Entrèves</a:t>
            </a:r>
            <a:r>
              <a:rPr lang="it-IT" sz="2400" dirty="0"/>
              <a:t>. </a:t>
            </a:r>
            <a:r>
              <a:rPr lang="it-IT" sz="2400" dirty="0" err="1"/>
              <a:t>Depuis</a:t>
            </a:r>
            <a:r>
              <a:rPr lang="it-IT" sz="2400" dirty="0"/>
              <a:t> 1982 l’</a:t>
            </a:r>
            <a:r>
              <a:rPr lang="it-IT" sz="2400" dirty="0" err="1"/>
              <a:t>édifice</a:t>
            </a:r>
            <a:r>
              <a:rPr lang="it-IT" sz="2400" dirty="0"/>
              <a:t> est </a:t>
            </a:r>
            <a:r>
              <a:rPr lang="it-IT" sz="2400" dirty="0" err="1"/>
              <a:t>devenu</a:t>
            </a:r>
            <a:r>
              <a:rPr lang="it-IT" sz="2400" dirty="0"/>
              <a:t> </a:t>
            </a:r>
            <a:r>
              <a:rPr lang="it-IT" sz="2400" dirty="0" err="1"/>
              <a:t>propriété</a:t>
            </a:r>
            <a:r>
              <a:rPr lang="it-IT" sz="2400" dirty="0"/>
              <a:t> de la </a:t>
            </a:r>
            <a:r>
              <a:rPr lang="it-IT" sz="2400" dirty="0" err="1"/>
              <a:t>Région</a:t>
            </a:r>
            <a:r>
              <a:rPr lang="it-IT" sz="2400" dirty="0"/>
              <a:t> autonome </a:t>
            </a:r>
            <a:r>
              <a:rPr lang="it-IT" sz="2400" dirty="0" err="1"/>
              <a:t>Vallée</a:t>
            </a:r>
            <a:r>
              <a:rPr lang="it-IT" sz="2400" dirty="0"/>
              <a:t> d’</a:t>
            </a:r>
            <a:r>
              <a:rPr lang="it-IT" sz="2400" dirty="0" err="1"/>
              <a:t>Aoste</a:t>
            </a:r>
            <a:r>
              <a:rPr lang="it-IT" sz="2400" dirty="0"/>
              <a:t>.</a:t>
            </a:r>
          </a:p>
          <a:p>
            <a:endParaRPr lang="it-IT" sz="2400" dirty="0"/>
          </a:p>
        </p:txBody>
      </p:sp>
    </p:spTree>
    <p:extLst>
      <p:ext uri="{BB962C8B-B14F-4D97-AF65-F5344CB8AC3E}">
        <p14:creationId xmlns:p14="http://schemas.microsoft.com/office/powerpoint/2010/main" val="4198852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t>La collezione di arte moderna e contemporanea</a:t>
            </a:r>
            <a:r>
              <a:rPr lang="it-IT" sz="2400" dirty="0"/>
              <a:t/>
            </a:r>
            <a:br>
              <a:rPr lang="it-IT" sz="2400" dirty="0"/>
            </a:br>
            <a:endParaRPr lang="it-IT" sz="2400" dirty="0"/>
          </a:p>
        </p:txBody>
      </p:sp>
      <p:sp>
        <p:nvSpPr>
          <p:cNvPr id="3" name="Segnaposto contenuto 2"/>
          <p:cNvSpPr>
            <a:spLocks noGrp="1"/>
          </p:cNvSpPr>
          <p:nvPr>
            <p:ph sz="half" idx="1"/>
          </p:nvPr>
        </p:nvSpPr>
        <p:spPr/>
        <p:txBody>
          <a:bodyPr>
            <a:noAutofit/>
          </a:bodyPr>
          <a:lstStyle/>
          <a:p>
            <a:pPr algn="just"/>
            <a:r>
              <a:rPr lang="it-IT" sz="2400" dirty="0"/>
              <a:t>Dopo un complesso intervento di restauro, oggi il castello ospita un percorso espositivo che si snoda attraverso 13 sale, in cui sono esposte oltre 150 opere tra dipinti, sculture, installazioni, raccolte grafiche e fotografiche, appartenenti ad una collezione regionale che va dalla fine dell’Ottocento fino ai nostri giorni.</a:t>
            </a:r>
            <a:br>
              <a:rPr lang="it-IT" sz="2400" dirty="0"/>
            </a:br>
            <a:endParaRPr lang="it-IT" sz="2400" dirty="0"/>
          </a:p>
          <a:p>
            <a:endParaRPr lang="it-IT" sz="2400" dirty="0"/>
          </a:p>
        </p:txBody>
      </p:sp>
      <p:sp>
        <p:nvSpPr>
          <p:cNvPr id="4" name="Segnaposto contenuto 3"/>
          <p:cNvSpPr>
            <a:spLocks noGrp="1"/>
          </p:cNvSpPr>
          <p:nvPr>
            <p:ph sz="half" idx="2"/>
          </p:nvPr>
        </p:nvSpPr>
        <p:spPr/>
        <p:txBody>
          <a:bodyPr>
            <a:normAutofit/>
          </a:bodyPr>
          <a:lstStyle/>
          <a:p>
            <a:r>
              <a:rPr lang="it-IT" dirty="0" smtClean="0"/>
              <a:t>Camilla</a:t>
            </a:r>
            <a:endParaRPr lang="it-IT" dirty="0"/>
          </a:p>
        </p:txBody>
      </p:sp>
    </p:spTree>
    <p:extLst>
      <p:ext uri="{BB962C8B-B14F-4D97-AF65-F5344CB8AC3E}">
        <p14:creationId xmlns:p14="http://schemas.microsoft.com/office/powerpoint/2010/main" val="361729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sz="2400" dirty="0"/>
              <a:t>A fianco delle opere dei maestri del ‘900 tra le quali sculture di Martini, Mastroianni, Manzù, Arnaldo e </a:t>
            </a:r>
            <a:r>
              <a:rPr lang="it-IT" sz="2400" dirty="0" err="1"/>
              <a:t>Giò</a:t>
            </a:r>
            <a:r>
              <a:rPr lang="it-IT" sz="2400" dirty="0"/>
              <a:t> Pomodoro e dipinti di Casorati, De Pisis, Carrà</a:t>
            </a:r>
            <a:r>
              <a:rPr lang="it-IT" sz="2400" dirty="0"/>
              <a:t>, Guttuso</a:t>
            </a:r>
            <a:r>
              <a:rPr lang="it-IT" sz="2400" dirty="0"/>
              <a:t>, la collezione documenta la produzione figurativa italiana della seconda metà del secolo sino ad esponenti della ricerca contemporanea come Schifano, Baruchello, Rama, Mainolfi. </a:t>
            </a:r>
          </a:p>
          <a:p>
            <a:endParaRPr lang="it-IT" sz="2400" dirty="0"/>
          </a:p>
        </p:txBody>
      </p:sp>
      <p:sp>
        <p:nvSpPr>
          <p:cNvPr id="4" name="Segnaposto contenuto 3"/>
          <p:cNvSpPr>
            <a:spLocks noGrp="1"/>
          </p:cNvSpPr>
          <p:nvPr>
            <p:ph sz="half" idx="2"/>
          </p:nvPr>
        </p:nvSpPr>
        <p:spPr/>
        <p:txBody>
          <a:bodyPr>
            <a:normAutofit/>
          </a:bodyPr>
          <a:lstStyle/>
          <a:p>
            <a:r>
              <a:rPr lang="it-IT" dirty="0" smtClean="0"/>
              <a:t>Lucia</a:t>
            </a:r>
            <a:endParaRPr lang="it-IT" dirty="0"/>
          </a:p>
        </p:txBody>
      </p:sp>
    </p:spTree>
    <p:extLst>
      <p:ext uri="{BB962C8B-B14F-4D97-AF65-F5344CB8AC3E}">
        <p14:creationId xmlns:p14="http://schemas.microsoft.com/office/powerpoint/2010/main" val="3085866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sz="3100" dirty="0"/>
              <a:t>Tour de l'</a:t>
            </a:r>
            <a:r>
              <a:rPr lang="it-IT" sz="3100" dirty="0" err="1"/>
              <a:t>Archet</a:t>
            </a:r>
            <a:r>
              <a:rPr lang="it-IT" sz="3100" dirty="0"/>
              <a:t> </a:t>
            </a:r>
            <a:br>
              <a:rPr lang="it-IT" sz="3100" dirty="0"/>
            </a:br>
            <a:endParaRPr lang="it-IT" sz="3100" dirty="0"/>
          </a:p>
        </p:txBody>
      </p:sp>
      <p:sp>
        <p:nvSpPr>
          <p:cNvPr id="3" name="Segnaposto contenuto 2"/>
          <p:cNvSpPr>
            <a:spLocks noGrp="1"/>
          </p:cNvSpPr>
          <p:nvPr>
            <p:ph sz="half" idx="1"/>
          </p:nvPr>
        </p:nvSpPr>
        <p:spPr/>
        <p:txBody>
          <a:bodyPr>
            <a:normAutofit/>
          </a:bodyPr>
          <a:lstStyle/>
          <a:p>
            <a:r>
              <a:rPr lang="it-IT" sz="2400" dirty="0"/>
              <a:t>Situata nel capoluogo del paese, quest’alta torre quadrata, con muri di 9 metri di lato e 2,60 metri di spessore, ricorda nella tecnica costruttiva le torri di La </a:t>
            </a:r>
            <a:r>
              <a:rPr lang="it-IT" sz="2400" dirty="0" err="1"/>
              <a:t>Plantà</a:t>
            </a:r>
            <a:r>
              <a:rPr lang="it-IT" sz="2400" dirty="0"/>
              <a:t> di Gressan e Ville di Arnad. </a:t>
            </a:r>
            <a:br>
              <a:rPr lang="it-IT" sz="2400" dirty="0"/>
            </a:br>
            <a:r>
              <a:rPr lang="it-IT" sz="2400" dirty="0"/>
              <a:t>Costruita, secondo le analisi dendrometriche, negli ultimi anni del X secolo, risulta essere una delle più antiche torri della Valle d’Aosta. </a:t>
            </a:r>
            <a:br>
              <a:rPr lang="it-IT" sz="2400" dirty="0"/>
            </a:br>
            <a:endParaRPr lang="it-IT" sz="2400" dirty="0"/>
          </a:p>
        </p:txBody>
      </p:sp>
      <p:sp>
        <p:nvSpPr>
          <p:cNvPr id="4" name="Segnaposto contenuto 3"/>
          <p:cNvSpPr>
            <a:spLocks noGrp="1"/>
          </p:cNvSpPr>
          <p:nvPr>
            <p:ph sz="half" idx="2"/>
          </p:nvPr>
        </p:nvSpPr>
        <p:spPr/>
        <p:txBody>
          <a:bodyPr>
            <a:normAutofit/>
          </a:bodyPr>
          <a:lstStyle/>
          <a:p>
            <a:r>
              <a:rPr lang="it-IT" sz="2400"/>
              <a:t>Claudia</a:t>
            </a:r>
            <a:endParaRPr lang="it-IT" sz="2400" dirty="0"/>
          </a:p>
        </p:txBody>
      </p:sp>
    </p:spTree>
    <p:extLst>
      <p:ext uri="{BB962C8B-B14F-4D97-AF65-F5344CB8AC3E}">
        <p14:creationId xmlns:p14="http://schemas.microsoft.com/office/powerpoint/2010/main" val="70347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Traduit</a:t>
            </a:r>
            <a:r>
              <a:rPr lang="it-IT" sz="2800" dirty="0"/>
              <a:t> par Irene</a:t>
            </a:r>
            <a:endParaRPr lang="it-IT" sz="2800" dirty="0"/>
          </a:p>
        </p:txBody>
      </p:sp>
      <p:sp>
        <p:nvSpPr>
          <p:cNvPr id="3" name="Segnaposto contenuto 2"/>
          <p:cNvSpPr>
            <a:spLocks noGrp="1"/>
          </p:cNvSpPr>
          <p:nvPr>
            <p:ph sz="half" idx="1"/>
          </p:nvPr>
        </p:nvSpPr>
        <p:spPr/>
        <p:txBody>
          <a:bodyPr>
            <a:normAutofit/>
          </a:bodyPr>
          <a:lstStyle/>
          <a:p>
            <a:r>
              <a:rPr lang="it-IT" dirty="0"/>
              <a:t>Nel corso della Settimana Santa vengono rappresentati, di volta in volta: l’Ultima Cena, la Lavanda dei Piedi, il Trasferimento simbolico all’Orto del Getsemani, il tradimento di Giuda con la cattura di Gesù, e il trasferimento al Sinedrio, il processo, il Calvario, l’agonia, la morte di Gesù, la Deposizione, la Sepoltura e la Resurrezione.</a:t>
            </a:r>
          </a:p>
          <a:p>
            <a:endParaRPr lang="it-IT" dirty="0"/>
          </a:p>
        </p:txBody>
      </p:sp>
      <p:sp>
        <p:nvSpPr>
          <p:cNvPr id="4" name="Segnaposto contenuto 3"/>
          <p:cNvSpPr>
            <a:spLocks noGrp="1"/>
          </p:cNvSpPr>
          <p:nvPr>
            <p:ph sz="half" idx="2"/>
          </p:nvPr>
        </p:nvSpPr>
        <p:spPr/>
        <p:txBody>
          <a:bodyPr>
            <a:normAutofit/>
          </a:bodyPr>
          <a:lstStyle/>
          <a:p>
            <a:r>
              <a:rPr lang="fr-FR" dirty="0"/>
              <a:t>Pendant la Semaine Sainte, on représente à chaque fois: la Cène, le Lavement des Pieds, le Passage symbolique au Jardin de Gethsémani, la trahison de Judas et l’arrestation de Jésus, le passage au Sanhédrin, le procès, le Calvaire, l’agonie, la mort de Christ, la Déposition de la croix, la Sépulture et la Résurrection. </a:t>
            </a:r>
          </a:p>
        </p:txBody>
      </p:sp>
    </p:spTree>
    <p:extLst>
      <p:ext uri="{BB962C8B-B14F-4D97-AF65-F5344CB8AC3E}">
        <p14:creationId xmlns:p14="http://schemas.microsoft.com/office/powerpoint/2010/main" val="1938836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r>
              <a:rPr lang="it-IT" sz="2800" dirty="0"/>
              <a:t/>
            </a:r>
            <a:br>
              <a:rPr lang="it-IT" sz="2800" dirty="0"/>
            </a:br>
            <a:endParaRPr lang="it-IT" sz="2800" dirty="0"/>
          </a:p>
        </p:txBody>
      </p:sp>
      <p:sp>
        <p:nvSpPr>
          <p:cNvPr id="3" name="Segnaposto contenuto 2"/>
          <p:cNvSpPr>
            <a:spLocks noGrp="1"/>
          </p:cNvSpPr>
          <p:nvPr>
            <p:ph sz="half" idx="1"/>
          </p:nvPr>
        </p:nvSpPr>
        <p:spPr/>
        <p:txBody>
          <a:bodyPr>
            <a:normAutofit/>
          </a:bodyPr>
          <a:lstStyle/>
          <a:p>
            <a:r>
              <a:rPr lang="it-IT" sz="2400" dirty="0"/>
              <a:t>Nel corso della </a:t>
            </a:r>
            <a:r>
              <a:rPr lang="it-IT" sz="2400" b="1" dirty="0"/>
              <a:t>Settimana Santa</a:t>
            </a:r>
            <a:r>
              <a:rPr lang="it-IT" sz="2400" dirty="0"/>
              <a:t> vengono rappresentati, di volta in volta: l’Ultima Cena, la Lavanda dei Piedi, il Trasferimento simbolico all’Orto del Getsemani, il tradimento di Giuda con la cattura di Gesù, e il trasferimento al Sinedrio, il processo, il Calvario, l’agonia, la morte di Gesù, la Deposizione, la Sepoltura e la Resurrezione.</a:t>
            </a:r>
            <a:br>
              <a:rPr lang="it-IT" sz="2400" dirty="0"/>
            </a:br>
            <a:endParaRPr lang="it-IT" sz="2400" dirty="0"/>
          </a:p>
        </p:txBody>
      </p:sp>
      <p:sp>
        <p:nvSpPr>
          <p:cNvPr id="4" name="Segnaposto contenuto 3"/>
          <p:cNvSpPr>
            <a:spLocks noGrp="1"/>
          </p:cNvSpPr>
          <p:nvPr>
            <p:ph sz="half" idx="2"/>
          </p:nvPr>
        </p:nvSpPr>
        <p:spPr/>
        <p:txBody>
          <a:bodyPr>
            <a:normAutofit/>
          </a:bodyPr>
          <a:lstStyle/>
          <a:p>
            <a:r>
              <a:rPr lang="it-IT" sz="2400" dirty="0" err="1"/>
              <a:t>Au</a:t>
            </a:r>
            <a:r>
              <a:rPr lang="it-IT" sz="2400" dirty="0"/>
              <a:t> </a:t>
            </a:r>
            <a:r>
              <a:rPr lang="it-IT" sz="2400" dirty="0" err="1"/>
              <a:t>cours</a:t>
            </a:r>
            <a:r>
              <a:rPr lang="it-IT" sz="2400" dirty="0"/>
              <a:t> de la </a:t>
            </a:r>
            <a:r>
              <a:rPr lang="it-IT" sz="2400" dirty="0" err="1"/>
              <a:t>Semaine</a:t>
            </a:r>
            <a:r>
              <a:rPr lang="it-IT" sz="2400" dirty="0"/>
              <a:t> </a:t>
            </a:r>
            <a:r>
              <a:rPr lang="it-IT" sz="2400" dirty="0" err="1"/>
              <a:t>Sainte</a:t>
            </a:r>
            <a:r>
              <a:rPr lang="it-IT" sz="2400" dirty="0"/>
              <a:t>, </a:t>
            </a:r>
            <a:r>
              <a:rPr lang="it-IT" sz="2400" dirty="0" err="1"/>
              <a:t>sont</a:t>
            </a:r>
            <a:r>
              <a:rPr lang="it-IT" sz="2400" dirty="0"/>
              <a:t> </a:t>
            </a:r>
            <a:r>
              <a:rPr lang="it-IT" sz="2400" dirty="0" err="1"/>
              <a:t>représentés</a:t>
            </a:r>
            <a:r>
              <a:rPr lang="it-IT" sz="2400" dirty="0"/>
              <a:t>: la </a:t>
            </a:r>
            <a:r>
              <a:rPr lang="it-IT" sz="2400" dirty="0" err="1"/>
              <a:t>Cène</a:t>
            </a:r>
            <a:r>
              <a:rPr lang="it-IT" sz="2400" dirty="0"/>
              <a:t>, le </a:t>
            </a:r>
            <a:r>
              <a:rPr lang="it-IT" sz="2400" dirty="0" err="1"/>
              <a:t>Lavement</a:t>
            </a:r>
            <a:r>
              <a:rPr lang="it-IT" sz="2400" dirty="0"/>
              <a:t> </a:t>
            </a:r>
            <a:r>
              <a:rPr lang="it-IT" sz="2400" dirty="0" err="1"/>
              <a:t>des</a:t>
            </a:r>
            <a:r>
              <a:rPr lang="it-IT" sz="2400" dirty="0"/>
              <a:t> </a:t>
            </a:r>
            <a:r>
              <a:rPr lang="it-IT" sz="2400" dirty="0" err="1"/>
              <a:t>Pieds</a:t>
            </a:r>
            <a:r>
              <a:rPr lang="it-IT" sz="2400" dirty="0"/>
              <a:t>, la </a:t>
            </a:r>
            <a:r>
              <a:rPr lang="it-IT" sz="2400" dirty="0" err="1"/>
              <a:t>Prière</a:t>
            </a:r>
            <a:r>
              <a:rPr lang="it-IT" sz="2400" dirty="0"/>
              <a:t> </a:t>
            </a:r>
            <a:r>
              <a:rPr lang="it-IT" sz="2400" dirty="0" err="1"/>
              <a:t>au</a:t>
            </a:r>
            <a:r>
              <a:rPr lang="it-IT" sz="2400" dirty="0"/>
              <a:t> </a:t>
            </a:r>
            <a:r>
              <a:rPr lang="it-IT" sz="2400" dirty="0" err="1"/>
              <a:t>jardin</a:t>
            </a:r>
            <a:r>
              <a:rPr lang="it-IT" sz="2400" dirty="0"/>
              <a:t> de </a:t>
            </a:r>
            <a:r>
              <a:rPr lang="it-IT" sz="2400" dirty="0" err="1"/>
              <a:t>Gethsémani</a:t>
            </a:r>
            <a:r>
              <a:rPr lang="it-IT" sz="2400" dirty="0"/>
              <a:t>, la </a:t>
            </a:r>
            <a:r>
              <a:rPr lang="it-IT" sz="2400" dirty="0" err="1"/>
              <a:t>trahison</a:t>
            </a:r>
            <a:r>
              <a:rPr lang="it-IT" sz="2400" dirty="0"/>
              <a:t> de </a:t>
            </a:r>
            <a:r>
              <a:rPr lang="it-IT" sz="2400" dirty="0" err="1"/>
              <a:t>Judas</a:t>
            </a:r>
            <a:r>
              <a:rPr lang="it-IT" sz="2400" dirty="0"/>
              <a:t> et l’</a:t>
            </a:r>
            <a:r>
              <a:rPr lang="it-IT" sz="2400" dirty="0" err="1"/>
              <a:t>arrestation</a:t>
            </a:r>
            <a:r>
              <a:rPr lang="it-IT" sz="2400" dirty="0"/>
              <a:t> de </a:t>
            </a:r>
            <a:r>
              <a:rPr lang="it-IT" sz="2400" dirty="0" err="1"/>
              <a:t>Jésus</a:t>
            </a:r>
            <a:r>
              <a:rPr lang="it-IT" sz="2400" dirty="0"/>
              <a:t>, le </a:t>
            </a:r>
            <a:r>
              <a:rPr lang="it-IT" sz="2400" dirty="0" err="1"/>
              <a:t>Procès</a:t>
            </a:r>
            <a:r>
              <a:rPr lang="it-IT" sz="2400" dirty="0"/>
              <a:t>, le </a:t>
            </a:r>
            <a:r>
              <a:rPr lang="it-IT" sz="2400" dirty="0" err="1"/>
              <a:t>Calvaire</a:t>
            </a:r>
            <a:r>
              <a:rPr lang="it-IT" sz="2400" dirty="0"/>
              <a:t>, la </a:t>
            </a:r>
            <a:r>
              <a:rPr lang="it-IT" sz="2400" dirty="0" err="1"/>
              <a:t>mort</a:t>
            </a:r>
            <a:r>
              <a:rPr lang="it-IT" sz="2400" dirty="0"/>
              <a:t> </a:t>
            </a:r>
            <a:r>
              <a:rPr lang="it-IT" sz="2400" dirty="0" err="1"/>
              <a:t>du</a:t>
            </a:r>
            <a:r>
              <a:rPr lang="it-IT" sz="2400" dirty="0"/>
              <a:t> Christ, la </a:t>
            </a:r>
            <a:r>
              <a:rPr lang="it-IT" sz="2400" dirty="0" err="1"/>
              <a:t>Déposition</a:t>
            </a:r>
            <a:r>
              <a:rPr lang="it-IT" sz="2400" dirty="0"/>
              <a:t>, la </a:t>
            </a:r>
            <a:r>
              <a:rPr lang="it-IT" sz="2400" dirty="0" err="1"/>
              <a:t>Sépulture</a:t>
            </a:r>
            <a:r>
              <a:rPr lang="it-IT" sz="2400" dirty="0"/>
              <a:t> et la </a:t>
            </a:r>
            <a:r>
              <a:rPr lang="it-IT" sz="2400" dirty="0" err="1"/>
              <a:t>Résurrection</a:t>
            </a:r>
            <a:r>
              <a:rPr lang="it-IT" sz="2400" dirty="0"/>
              <a:t>. </a:t>
            </a:r>
          </a:p>
        </p:txBody>
      </p:sp>
    </p:spTree>
    <p:extLst>
      <p:ext uri="{BB962C8B-B14F-4D97-AF65-F5344CB8AC3E}">
        <p14:creationId xmlns:p14="http://schemas.microsoft.com/office/powerpoint/2010/main" val="59797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Traduit</a:t>
            </a:r>
            <a:r>
              <a:rPr lang="it-IT" sz="2800" dirty="0"/>
              <a:t> par Irene</a:t>
            </a:r>
            <a:endParaRPr lang="it-IT" sz="2800" dirty="0"/>
          </a:p>
        </p:txBody>
      </p:sp>
      <p:sp>
        <p:nvSpPr>
          <p:cNvPr id="3" name="Segnaposto contenuto 2"/>
          <p:cNvSpPr>
            <a:spLocks noGrp="1"/>
          </p:cNvSpPr>
          <p:nvPr>
            <p:ph sz="half" idx="1"/>
          </p:nvPr>
        </p:nvSpPr>
        <p:spPr/>
        <p:txBody>
          <a:bodyPr>
            <a:normAutofit/>
          </a:bodyPr>
          <a:lstStyle/>
          <a:p>
            <a:r>
              <a:rPr lang="it-IT" sz="2400" dirty="0"/>
              <a:t>Il </a:t>
            </a:r>
            <a:r>
              <a:rPr lang="it-IT" sz="2400" b="1" dirty="0"/>
              <a:t>Giovedì Santo</a:t>
            </a:r>
            <a:r>
              <a:rPr lang="it-IT" sz="2400" dirty="0"/>
              <a:t> è la serata dedicata alla "celebrazione eucaristica" con la visita ai </a:t>
            </a:r>
            <a:r>
              <a:rPr lang="it-IT" sz="2400" b="1" dirty="0"/>
              <a:t>Sepolcri</a:t>
            </a:r>
            <a:r>
              <a:rPr lang="it-IT" sz="2400" dirty="0"/>
              <a:t> (il Sepolcro racchiude il Corpo di Cristo) che vengono realizzati in ogni parrocchia. Il momento ricorda la ricorrenza dell’Ultima Cena. </a:t>
            </a:r>
            <a:br>
              <a:rPr lang="it-IT" sz="2400" dirty="0"/>
            </a:br>
            <a:endParaRPr lang="it-IT" sz="2400" dirty="0"/>
          </a:p>
        </p:txBody>
      </p:sp>
      <p:sp>
        <p:nvSpPr>
          <p:cNvPr id="4" name="Segnaposto contenuto 3"/>
          <p:cNvSpPr>
            <a:spLocks noGrp="1"/>
          </p:cNvSpPr>
          <p:nvPr>
            <p:ph sz="half" idx="2"/>
          </p:nvPr>
        </p:nvSpPr>
        <p:spPr/>
        <p:txBody>
          <a:bodyPr>
            <a:normAutofit/>
          </a:bodyPr>
          <a:lstStyle/>
          <a:p>
            <a:r>
              <a:rPr lang="fr-FR" sz="2400" dirty="0"/>
              <a:t>On consacre la soirée </a:t>
            </a:r>
            <a:r>
              <a:rPr lang="fr-FR" sz="2400" dirty="0"/>
              <a:t>du </a:t>
            </a:r>
            <a:r>
              <a:rPr lang="fr-FR" sz="2400" dirty="0"/>
              <a:t>Jeudi Saint à la «célébration eucharistique», avec la visite aux Sépulcres, qui gardent le Corps de Christ et qui sont préparés dans chaque paroisse. C’est un moment qui évoque la </a:t>
            </a:r>
            <a:r>
              <a:rPr lang="fr-FR" sz="2400" dirty="0"/>
              <a:t>Cène.</a:t>
            </a:r>
            <a:endParaRPr lang="it-IT" sz="2400" dirty="0"/>
          </a:p>
        </p:txBody>
      </p:sp>
    </p:spTree>
    <p:extLst>
      <p:ext uri="{BB962C8B-B14F-4D97-AF65-F5344CB8AC3E}">
        <p14:creationId xmlns:p14="http://schemas.microsoft.com/office/powerpoint/2010/main" val="297815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r>
              <a:rPr lang="it-IT" sz="2400" dirty="0"/>
              <a:t>Il </a:t>
            </a:r>
            <a:r>
              <a:rPr lang="it-IT" sz="2400" b="1" dirty="0"/>
              <a:t>Giovedì Santo</a:t>
            </a:r>
            <a:r>
              <a:rPr lang="it-IT" sz="2400" dirty="0"/>
              <a:t> è la serata dedicata alla "celebrazione eucaristica" con la visita ai </a:t>
            </a:r>
            <a:r>
              <a:rPr lang="it-IT" sz="2400" b="1" dirty="0"/>
              <a:t>Sepolcri</a:t>
            </a:r>
            <a:r>
              <a:rPr lang="it-IT" sz="2400" dirty="0"/>
              <a:t> (il Sepolcro racchiude il Corpo di Cristo) che vengono realizzati in ogni parrocchia. Il momento ricorda la ricorrenza dell’Ultima Cena. </a:t>
            </a:r>
            <a:br>
              <a:rPr lang="it-IT" sz="2400" dirty="0"/>
            </a:br>
            <a:endParaRPr lang="it-IT" sz="2400" dirty="0"/>
          </a:p>
        </p:txBody>
      </p:sp>
      <p:sp>
        <p:nvSpPr>
          <p:cNvPr id="4" name="Segnaposto contenuto 3"/>
          <p:cNvSpPr>
            <a:spLocks noGrp="1"/>
          </p:cNvSpPr>
          <p:nvPr>
            <p:ph sz="half" idx="2"/>
          </p:nvPr>
        </p:nvSpPr>
        <p:spPr/>
        <p:txBody>
          <a:bodyPr>
            <a:normAutofit/>
          </a:bodyPr>
          <a:lstStyle/>
          <a:p>
            <a:pPr algn="just"/>
            <a:r>
              <a:rPr lang="it-IT" dirty="0" smtClean="0"/>
              <a:t>Le</a:t>
            </a:r>
            <a:r>
              <a:rPr lang="it-IT" dirty="0"/>
              <a:t> </a:t>
            </a:r>
            <a:r>
              <a:rPr lang="it-IT" b="1" dirty="0" err="1"/>
              <a:t>Jeudi</a:t>
            </a:r>
            <a:r>
              <a:rPr lang="it-IT" b="1" dirty="0"/>
              <a:t> Saint</a:t>
            </a:r>
            <a:r>
              <a:rPr lang="it-IT" dirty="0"/>
              <a:t> est la soirée </a:t>
            </a:r>
            <a:r>
              <a:rPr lang="it-IT" dirty="0" err="1"/>
              <a:t>consacrée</a:t>
            </a:r>
            <a:r>
              <a:rPr lang="it-IT" dirty="0"/>
              <a:t> à la "</a:t>
            </a:r>
            <a:r>
              <a:rPr lang="it-IT" dirty="0" err="1"/>
              <a:t>célébration</a:t>
            </a:r>
            <a:r>
              <a:rPr lang="it-IT" dirty="0"/>
              <a:t> </a:t>
            </a:r>
            <a:r>
              <a:rPr lang="it-IT" dirty="0" err="1"/>
              <a:t>eucharistique</a:t>
            </a:r>
            <a:r>
              <a:rPr lang="it-IT" dirty="0"/>
              <a:t>" </a:t>
            </a:r>
            <a:r>
              <a:rPr lang="it-IT" dirty="0" err="1"/>
              <a:t>durant</a:t>
            </a:r>
            <a:r>
              <a:rPr lang="it-IT" dirty="0"/>
              <a:t> </a:t>
            </a:r>
            <a:r>
              <a:rPr lang="it-IT" dirty="0" err="1"/>
              <a:t>laquelle</a:t>
            </a:r>
            <a:r>
              <a:rPr lang="it-IT" dirty="0"/>
              <a:t> </a:t>
            </a:r>
            <a:r>
              <a:rPr lang="it-IT" dirty="0" err="1"/>
              <a:t>ont</a:t>
            </a:r>
            <a:r>
              <a:rPr lang="it-IT" dirty="0"/>
              <a:t> </a:t>
            </a:r>
            <a:r>
              <a:rPr lang="it-IT" dirty="0" err="1"/>
              <a:t>lieu</a:t>
            </a:r>
            <a:r>
              <a:rPr lang="it-IT" dirty="0"/>
              <a:t> </a:t>
            </a:r>
            <a:r>
              <a:rPr lang="it-IT" dirty="0" err="1"/>
              <a:t>les</a:t>
            </a:r>
            <a:r>
              <a:rPr lang="it-IT" dirty="0"/>
              <a:t> </a:t>
            </a:r>
            <a:r>
              <a:rPr lang="it-IT" dirty="0" err="1"/>
              <a:t>visites</a:t>
            </a:r>
            <a:r>
              <a:rPr lang="it-IT" dirty="0"/>
              <a:t> </a:t>
            </a:r>
            <a:r>
              <a:rPr lang="it-IT" dirty="0" err="1"/>
              <a:t>aux</a:t>
            </a:r>
            <a:r>
              <a:rPr lang="it-IT" dirty="0"/>
              <a:t> </a:t>
            </a:r>
            <a:r>
              <a:rPr lang="it-IT" b="1" dirty="0" err="1"/>
              <a:t>Sépulcres</a:t>
            </a:r>
            <a:r>
              <a:rPr lang="it-IT" dirty="0"/>
              <a:t> (le </a:t>
            </a:r>
            <a:r>
              <a:rPr lang="it-IT" dirty="0" err="1"/>
              <a:t>Sépulcre</a:t>
            </a:r>
            <a:r>
              <a:rPr lang="it-IT" dirty="0"/>
              <a:t> conserve le </a:t>
            </a:r>
            <a:r>
              <a:rPr lang="it-IT" dirty="0" err="1"/>
              <a:t>corps</a:t>
            </a:r>
            <a:r>
              <a:rPr lang="it-IT" dirty="0"/>
              <a:t> </a:t>
            </a:r>
            <a:r>
              <a:rPr lang="it-IT" dirty="0" err="1"/>
              <a:t>du</a:t>
            </a:r>
            <a:r>
              <a:rPr lang="it-IT" dirty="0"/>
              <a:t> Christ) </a:t>
            </a:r>
            <a:r>
              <a:rPr lang="it-IT" dirty="0" err="1"/>
              <a:t>réalisés</a:t>
            </a:r>
            <a:r>
              <a:rPr lang="it-IT" dirty="0"/>
              <a:t> </a:t>
            </a:r>
            <a:r>
              <a:rPr lang="it-IT" dirty="0" err="1"/>
              <a:t>dans</a:t>
            </a:r>
            <a:r>
              <a:rPr lang="it-IT" dirty="0"/>
              <a:t> </a:t>
            </a:r>
            <a:r>
              <a:rPr lang="it-IT" dirty="0" err="1"/>
              <a:t>toutes</a:t>
            </a:r>
            <a:r>
              <a:rPr lang="it-IT" dirty="0"/>
              <a:t> </a:t>
            </a:r>
            <a:r>
              <a:rPr lang="it-IT" dirty="0" err="1"/>
              <a:t>les</a:t>
            </a:r>
            <a:r>
              <a:rPr lang="it-IT" dirty="0"/>
              <a:t> </a:t>
            </a:r>
            <a:r>
              <a:rPr lang="it-IT" dirty="0" err="1"/>
              <a:t>églises</a:t>
            </a:r>
            <a:r>
              <a:rPr lang="it-IT" dirty="0"/>
              <a:t>. Ce moment </a:t>
            </a:r>
            <a:r>
              <a:rPr lang="it-IT" dirty="0" err="1"/>
              <a:t>évoque</a:t>
            </a:r>
            <a:r>
              <a:rPr lang="it-IT" dirty="0"/>
              <a:t> </a:t>
            </a:r>
            <a:r>
              <a:rPr lang="it-IT" dirty="0" err="1"/>
              <a:t>symboliquement</a:t>
            </a:r>
            <a:r>
              <a:rPr lang="it-IT" dirty="0"/>
              <a:t> la </a:t>
            </a:r>
            <a:r>
              <a:rPr lang="it-IT" dirty="0" err="1"/>
              <a:t>Cène</a:t>
            </a:r>
            <a:r>
              <a:rPr lang="it-IT" dirty="0"/>
              <a:t>. </a:t>
            </a:r>
          </a:p>
        </p:txBody>
      </p:sp>
    </p:spTree>
    <p:extLst>
      <p:ext uri="{BB962C8B-B14F-4D97-AF65-F5344CB8AC3E}">
        <p14:creationId xmlns:p14="http://schemas.microsoft.com/office/powerpoint/2010/main" val="76302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Traduit</a:t>
            </a:r>
            <a:r>
              <a:rPr lang="it-IT" sz="2800" dirty="0"/>
              <a:t> par Giulia</a:t>
            </a:r>
            <a:endParaRPr lang="it-IT" sz="2800" dirty="0"/>
          </a:p>
        </p:txBody>
      </p:sp>
      <p:sp>
        <p:nvSpPr>
          <p:cNvPr id="3" name="Segnaposto contenuto 2"/>
          <p:cNvSpPr>
            <a:spLocks noGrp="1"/>
          </p:cNvSpPr>
          <p:nvPr>
            <p:ph sz="half" idx="1"/>
          </p:nvPr>
        </p:nvSpPr>
        <p:spPr/>
        <p:txBody>
          <a:bodyPr>
            <a:normAutofit fontScale="92500" lnSpcReduction="20000"/>
          </a:bodyPr>
          <a:lstStyle/>
          <a:p>
            <a:r>
              <a:rPr lang="it-IT" sz="2400" dirty="0"/>
              <a:t>Il </a:t>
            </a:r>
            <a:r>
              <a:rPr lang="it-IT" sz="2400" b="1" dirty="0"/>
              <a:t>Venerdì Santo</a:t>
            </a:r>
            <a:r>
              <a:rPr lang="it-IT" sz="2400" dirty="0"/>
              <a:t> è il giorno di lutto assoluto, le strade di paesi e città si illuminano di fiaccole e vengono attraversate da svariate processioni e vie crucis. </a:t>
            </a:r>
            <a:br>
              <a:rPr lang="it-IT" sz="2400" dirty="0"/>
            </a:br>
            <a:r>
              <a:rPr lang="it-IT" sz="2400" dirty="0"/>
              <a:t>La </a:t>
            </a:r>
            <a:r>
              <a:rPr lang="it-IT" sz="2400" b="1" dirty="0"/>
              <a:t>Via Crucis</a:t>
            </a:r>
            <a:r>
              <a:rPr lang="it-IT" sz="2400" dirty="0"/>
              <a:t> (dal </a:t>
            </a:r>
            <a:r>
              <a:rPr lang="it-IT" sz="2400" dirty="0" err="1"/>
              <a:t>latino,Via</a:t>
            </a:r>
            <a:r>
              <a:rPr lang="it-IT" sz="2400" dirty="0"/>
              <a:t> della Croce - anche detta Via Dolorosa) è un rito della Chiesa cattolica con cui si ricostruisce e commemora il percorso doloroso di Cristo che si avvia alla crocifissione sul </a:t>
            </a:r>
            <a:r>
              <a:rPr lang="it-IT" sz="2400" dirty="0" err="1"/>
              <a:t>Golgota</a:t>
            </a:r>
            <a:r>
              <a:rPr lang="it-IT" sz="2400" dirty="0"/>
              <a:t>. </a:t>
            </a:r>
            <a:br>
              <a:rPr lang="it-IT" sz="2400" dirty="0"/>
            </a:br>
            <a:endParaRPr lang="it-IT" sz="2400" dirty="0"/>
          </a:p>
        </p:txBody>
      </p:sp>
      <p:sp>
        <p:nvSpPr>
          <p:cNvPr id="4" name="Segnaposto contenuto 3"/>
          <p:cNvSpPr>
            <a:spLocks noGrp="1"/>
          </p:cNvSpPr>
          <p:nvPr>
            <p:ph sz="half" idx="2"/>
          </p:nvPr>
        </p:nvSpPr>
        <p:spPr/>
        <p:txBody>
          <a:bodyPr>
            <a:normAutofit fontScale="92500" lnSpcReduction="20000"/>
          </a:bodyPr>
          <a:lstStyle/>
          <a:p>
            <a:r>
              <a:rPr lang="it-IT" dirty="0"/>
              <a:t>Le </a:t>
            </a:r>
            <a:r>
              <a:rPr lang="it-IT" dirty="0" err="1"/>
              <a:t>Vendredi</a:t>
            </a:r>
            <a:r>
              <a:rPr lang="it-IT" dirty="0"/>
              <a:t> Saint est le jour </a:t>
            </a:r>
            <a:r>
              <a:rPr lang="it-IT" dirty="0" err="1"/>
              <a:t>du</a:t>
            </a:r>
            <a:r>
              <a:rPr lang="it-IT" dirty="0"/>
              <a:t> </a:t>
            </a:r>
            <a:r>
              <a:rPr lang="it-IT" dirty="0" err="1"/>
              <a:t>grand</a:t>
            </a:r>
            <a:r>
              <a:rPr lang="it-IT" dirty="0"/>
              <a:t> </a:t>
            </a:r>
            <a:r>
              <a:rPr lang="it-IT" dirty="0" err="1"/>
              <a:t>deuil</a:t>
            </a:r>
            <a:r>
              <a:rPr lang="it-IT" dirty="0"/>
              <a:t>, </a:t>
            </a:r>
            <a:r>
              <a:rPr lang="it-IT" dirty="0" err="1"/>
              <a:t>les</a:t>
            </a:r>
            <a:r>
              <a:rPr lang="it-IT" dirty="0"/>
              <a:t> </a:t>
            </a:r>
            <a:r>
              <a:rPr lang="it-IT" dirty="0" err="1"/>
              <a:t>rues</a:t>
            </a:r>
            <a:r>
              <a:rPr lang="it-IT" dirty="0"/>
              <a:t> </a:t>
            </a:r>
            <a:r>
              <a:rPr lang="it-IT" dirty="0" err="1"/>
              <a:t>des</a:t>
            </a:r>
            <a:r>
              <a:rPr lang="it-IT" dirty="0"/>
              <a:t> </a:t>
            </a:r>
            <a:r>
              <a:rPr lang="it-IT" dirty="0" err="1"/>
              <a:t>villages</a:t>
            </a:r>
            <a:r>
              <a:rPr lang="it-IT" dirty="0"/>
              <a:t> et </a:t>
            </a:r>
            <a:r>
              <a:rPr lang="it-IT" dirty="0" err="1"/>
              <a:t>des</a:t>
            </a:r>
            <a:r>
              <a:rPr lang="it-IT" dirty="0"/>
              <a:t> </a:t>
            </a:r>
            <a:r>
              <a:rPr lang="it-IT" dirty="0" err="1"/>
              <a:t>villes</a:t>
            </a:r>
            <a:r>
              <a:rPr lang="it-IT" dirty="0"/>
              <a:t> </a:t>
            </a:r>
            <a:r>
              <a:rPr lang="it-IT" dirty="0" err="1"/>
              <a:t>sont</a:t>
            </a:r>
            <a:r>
              <a:rPr lang="it-IT" dirty="0"/>
              <a:t> </a:t>
            </a:r>
            <a:r>
              <a:rPr lang="it-IT" dirty="0" err="1"/>
              <a:t>éclairées</a:t>
            </a:r>
            <a:r>
              <a:rPr lang="it-IT" dirty="0"/>
              <a:t> </a:t>
            </a:r>
            <a:r>
              <a:rPr lang="it-IT" dirty="0" err="1"/>
              <a:t>aux</a:t>
            </a:r>
            <a:r>
              <a:rPr lang="it-IT" dirty="0"/>
              <a:t> </a:t>
            </a:r>
            <a:r>
              <a:rPr lang="it-IT" dirty="0" err="1"/>
              <a:t>lumières</a:t>
            </a:r>
            <a:r>
              <a:rPr lang="it-IT" dirty="0"/>
              <a:t> </a:t>
            </a:r>
            <a:r>
              <a:rPr lang="it-IT" dirty="0" err="1"/>
              <a:t>des</a:t>
            </a:r>
            <a:r>
              <a:rPr lang="it-IT" dirty="0"/>
              <a:t> </a:t>
            </a:r>
            <a:r>
              <a:rPr lang="it-IT" dirty="0" err="1"/>
              <a:t>flambeaux</a:t>
            </a:r>
            <a:r>
              <a:rPr lang="it-IT" dirty="0"/>
              <a:t>  et </a:t>
            </a:r>
            <a:r>
              <a:rPr lang="it-IT" dirty="0" err="1"/>
              <a:t>sont</a:t>
            </a:r>
            <a:r>
              <a:rPr lang="it-IT" dirty="0"/>
              <a:t> </a:t>
            </a:r>
            <a:r>
              <a:rPr lang="it-IT" dirty="0" err="1"/>
              <a:t>traversées</a:t>
            </a:r>
            <a:r>
              <a:rPr lang="it-IT" dirty="0"/>
              <a:t> par de </a:t>
            </a:r>
            <a:r>
              <a:rPr lang="it-IT" dirty="0" err="1"/>
              <a:t>nombreuses</a:t>
            </a:r>
            <a:r>
              <a:rPr lang="it-IT" dirty="0"/>
              <a:t> </a:t>
            </a:r>
            <a:r>
              <a:rPr lang="it-IT" dirty="0" err="1"/>
              <a:t>processions</a:t>
            </a:r>
            <a:r>
              <a:rPr lang="it-IT" dirty="0"/>
              <a:t> et </a:t>
            </a:r>
            <a:r>
              <a:rPr lang="it-IT" dirty="0" err="1"/>
              <a:t>Chemins</a:t>
            </a:r>
            <a:r>
              <a:rPr lang="it-IT" dirty="0"/>
              <a:t> de Croix.</a:t>
            </a:r>
            <a:br>
              <a:rPr lang="it-IT" dirty="0"/>
            </a:br>
            <a:r>
              <a:rPr lang="it-IT" dirty="0"/>
              <a:t>Le </a:t>
            </a:r>
            <a:r>
              <a:rPr lang="it-IT" dirty="0" err="1"/>
              <a:t>Chemin</a:t>
            </a:r>
            <a:r>
              <a:rPr lang="it-IT" dirty="0"/>
              <a:t> de Croix (</a:t>
            </a:r>
            <a:r>
              <a:rPr lang="it-IT" dirty="0" err="1"/>
              <a:t>du</a:t>
            </a:r>
            <a:r>
              <a:rPr lang="it-IT" dirty="0"/>
              <a:t> latin </a:t>
            </a:r>
            <a:r>
              <a:rPr lang="it-IT" i="1" dirty="0"/>
              <a:t>Via Crucis</a:t>
            </a:r>
            <a:r>
              <a:rPr lang="it-IT" dirty="0"/>
              <a:t> – </a:t>
            </a:r>
            <a:r>
              <a:rPr lang="it-IT" dirty="0" err="1"/>
              <a:t>également</a:t>
            </a:r>
            <a:r>
              <a:rPr lang="it-IT" dirty="0"/>
              <a:t> </a:t>
            </a:r>
            <a:r>
              <a:rPr lang="it-IT" dirty="0" err="1"/>
              <a:t>appelé</a:t>
            </a:r>
            <a:r>
              <a:rPr lang="it-IT" dirty="0"/>
              <a:t> </a:t>
            </a:r>
            <a:r>
              <a:rPr lang="it-IT" dirty="0" err="1"/>
              <a:t>Chemin</a:t>
            </a:r>
            <a:r>
              <a:rPr lang="it-IT" dirty="0"/>
              <a:t> de la </a:t>
            </a:r>
            <a:r>
              <a:rPr lang="it-IT" dirty="0" err="1"/>
              <a:t>Souffrance</a:t>
            </a:r>
            <a:r>
              <a:rPr lang="it-IT" dirty="0"/>
              <a:t>, </a:t>
            </a:r>
            <a:r>
              <a:rPr lang="it-IT" i="1" dirty="0"/>
              <a:t>Via Dolorosa</a:t>
            </a:r>
            <a:r>
              <a:rPr lang="it-IT" dirty="0"/>
              <a:t>) est un </a:t>
            </a:r>
            <a:r>
              <a:rPr lang="it-IT" dirty="0" err="1"/>
              <a:t>rite</a:t>
            </a:r>
            <a:r>
              <a:rPr lang="it-IT" dirty="0"/>
              <a:t> de l’</a:t>
            </a:r>
            <a:r>
              <a:rPr lang="it-IT" dirty="0" err="1"/>
              <a:t>Église</a:t>
            </a:r>
            <a:r>
              <a:rPr lang="it-IT" dirty="0"/>
              <a:t> </a:t>
            </a:r>
            <a:r>
              <a:rPr lang="it-IT" dirty="0" err="1"/>
              <a:t>catholique</a:t>
            </a:r>
            <a:r>
              <a:rPr lang="it-IT" dirty="0"/>
              <a:t> </a:t>
            </a:r>
            <a:r>
              <a:rPr lang="it-IT" dirty="0" err="1"/>
              <a:t>avec</a:t>
            </a:r>
            <a:r>
              <a:rPr lang="it-IT" dirty="0"/>
              <a:t> </a:t>
            </a:r>
            <a:r>
              <a:rPr lang="it-IT" dirty="0" err="1"/>
              <a:t>lequel</a:t>
            </a:r>
            <a:r>
              <a:rPr lang="it-IT" dirty="0"/>
              <a:t> on </a:t>
            </a:r>
            <a:r>
              <a:rPr lang="it-IT" dirty="0" err="1"/>
              <a:t>évoque</a:t>
            </a:r>
            <a:r>
              <a:rPr lang="it-IT" dirty="0"/>
              <a:t> et on </a:t>
            </a:r>
            <a:r>
              <a:rPr lang="it-IT" dirty="0" err="1"/>
              <a:t>commémore</a:t>
            </a:r>
            <a:r>
              <a:rPr lang="it-IT" dirty="0"/>
              <a:t> le </a:t>
            </a:r>
            <a:r>
              <a:rPr lang="it-IT" dirty="0" err="1"/>
              <a:t>parcours</a:t>
            </a:r>
            <a:r>
              <a:rPr lang="it-IT" dirty="0"/>
              <a:t> </a:t>
            </a:r>
            <a:r>
              <a:rPr lang="it-IT" dirty="0" err="1"/>
              <a:t>douloureux</a:t>
            </a:r>
            <a:r>
              <a:rPr lang="it-IT" dirty="0"/>
              <a:t> </a:t>
            </a:r>
            <a:r>
              <a:rPr lang="it-IT" dirty="0" err="1"/>
              <a:t>du</a:t>
            </a:r>
            <a:r>
              <a:rPr lang="it-IT" dirty="0"/>
              <a:t> Christ </a:t>
            </a:r>
            <a:r>
              <a:rPr lang="it-IT" dirty="0" err="1"/>
              <a:t>jusqu’à</a:t>
            </a:r>
            <a:r>
              <a:rPr lang="it-IT" dirty="0"/>
              <a:t> sa </a:t>
            </a:r>
            <a:r>
              <a:rPr lang="it-IT" dirty="0" err="1"/>
              <a:t>crucifixion</a:t>
            </a:r>
            <a:r>
              <a:rPr lang="it-IT" dirty="0"/>
              <a:t> </a:t>
            </a:r>
            <a:r>
              <a:rPr lang="it-IT" dirty="0" err="1"/>
              <a:t>sur</a:t>
            </a:r>
            <a:r>
              <a:rPr lang="it-IT" dirty="0"/>
              <a:t> le </a:t>
            </a:r>
            <a:r>
              <a:rPr lang="it-IT" dirty="0" err="1"/>
              <a:t>Golgotha</a:t>
            </a:r>
            <a:r>
              <a:rPr lang="it-IT" dirty="0"/>
              <a:t>.</a:t>
            </a:r>
            <a:br>
              <a:rPr lang="it-IT" dirty="0"/>
            </a:br>
            <a:endParaRPr lang="it-IT" dirty="0"/>
          </a:p>
        </p:txBody>
      </p:sp>
    </p:spTree>
    <p:extLst>
      <p:ext uri="{BB962C8B-B14F-4D97-AF65-F5344CB8AC3E}">
        <p14:creationId xmlns:p14="http://schemas.microsoft.com/office/powerpoint/2010/main" val="2164528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a:t>Traduction</a:t>
            </a:r>
            <a:r>
              <a:rPr lang="it-IT" sz="2400" dirty="0"/>
              <a:t> </a:t>
            </a:r>
            <a:r>
              <a:rPr lang="it-IT" sz="2400" dirty="0" err="1"/>
              <a:t>officielle</a:t>
            </a:r>
            <a:endParaRPr lang="it-IT" sz="2400" dirty="0"/>
          </a:p>
        </p:txBody>
      </p:sp>
      <p:sp>
        <p:nvSpPr>
          <p:cNvPr id="3" name="Segnaposto contenuto 2"/>
          <p:cNvSpPr>
            <a:spLocks noGrp="1"/>
          </p:cNvSpPr>
          <p:nvPr>
            <p:ph sz="half" idx="1"/>
          </p:nvPr>
        </p:nvSpPr>
        <p:spPr/>
        <p:txBody>
          <a:bodyPr>
            <a:normAutofit fontScale="92500" lnSpcReduction="10000"/>
          </a:bodyPr>
          <a:lstStyle/>
          <a:p>
            <a:r>
              <a:rPr lang="it-IT" dirty="0"/>
              <a:t>Il </a:t>
            </a:r>
            <a:r>
              <a:rPr lang="it-IT" b="1" dirty="0"/>
              <a:t>Venerdì Santo</a:t>
            </a:r>
            <a:r>
              <a:rPr lang="it-IT" dirty="0"/>
              <a:t> è il giorno di lutto assoluto, le strade di paesi e città si illuminano di fiaccole e vengono attraversate da svariate processioni e vie crucis. </a:t>
            </a:r>
            <a:br>
              <a:rPr lang="it-IT" dirty="0"/>
            </a:br>
            <a:r>
              <a:rPr lang="it-IT" dirty="0"/>
              <a:t>La </a:t>
            </a:r>
            <a:r>
              <a:rPr lang="it-IT" b="1" dirty="0"/>
              <a:t>Via Crucis</a:t>
            </a:r>
            <a:r>
              <a:rPr lang="it-IT" dirty="0"/>
              <a:t> (dal </a:t>
            </a:r>
            <a:r>
              <a:rPr lang="it-IT" dirty="0" err="1"/>
              <a:t>latino,Via</a:t>
            </a:r>
            <a:r>
              <a:rPr lang="it-IT" dirty="0"/>
              <a:t> della Croce - anche detta Via Dolorosa) è un rito della Chiesa cattolica con cui si ricostruisce e commemora il percorso doloroso di Cristo che si avvia alla crocifissione sul </a:t>
            </a:r>
            <a:r>
              <a:rPr lang="it-IT" dirty="0" err="1"/>
              <a:t>Golgota</a:t>
            </a:r>
            <a:r>
              <a:rPr lang="it-IT" dirty="0"/>
              <a:t>. </a:t>
            </a:r>
            <a:br>
              <a:rPr lang="it-IT" dirty="0"/>
            </a:br>
            <a:r>
              <a:rPr lang="it-IT" dirty="0" smtClean="0"/>
              <a:t>.</a:t>
            </a:r>
            <a:endParaRPr lang="it-IT" dirty="0"/>
          </a:p>
        </p:txBody>
      </p:sp>
      <p:sp>
        <p:nvSpPr>
          <p:cNvPr id="4" name="Segnaposto contenuto 3"/>
          <p:cNvSpPr>
            <a:spLocks noGrp="1"/>
          </p:cNvSpPr>
          <p:nvPr>
            <p:ph sz="half" idx="2"/>
          </p:nvPr>
        </p:nvSpPr>
        <p:spPr/>
        <p:txBody>
          <a:bodyPr>
            <a:normAutofit fontScale="92500" lnSpcReduction="10000"/>
          </a:bodyPr>
          <a:lstStyle/>
          <a:p>
            <a:r>
              <a:rPr lang="it-IT" sz="2400" dirty="0"/>
              <a:t>Le</a:t>
            </a:r>
            <a:r>
              <a:rPr lang="it-IT" sz="2400" b="1" dirty="0"/>
              <a:t> </a:t>
            </a:r>
            <a:r>
              <a:rPr lang="it-IT" sz="2400" b="1" dirty="0" err="1"/>
              <a:t>Vendredi</a:t>
            </a:r>
            <a:r>
              <a:rPr lang="it-IT" sz="2400" b="1" dirty="0"/>
              <a:t> Saint</a:t>
            </a:r>
            <a:r>
              <a:rPr lang="it-IT" sz="2400" dirty="0"/>
              <a:t> est le jour </a:t>
            </a:r>
            <a:r>
              <a:rPr lang="it-IT" sz="2400" dirty="0" err="1"/>
              <a:t>du</a:t>
            </a:r>
            <a:r>
              <a:rPr lang="it-IT" sz="2400" dirty="0"/>
              <a:t> </a:t>
            </a:r>
            <a:r>
              <a:rPr lang="it-IT" sz="2400" dirty="0" err="1"/>
              <a:t>deuil</a:t>
            </a:r>
            <a:r>
              <a:rPr lang="it-IT" sz="2400" dirty="0"/>
              <a:t> </a:t>
            </a:r>
            <a:r>
              <a:rPr lang="it-IT" sz="2400" dirty="0" err="1"/>
              <a:t>absolu</a:t>
            </a:r>
            <a:r>
              <a:rPr lang="it-IT" sz="2400" dirty="0"/>
              <a:t>, à l’</a:t>
            </a:r>
            <a:r>
              <a:rPr lang="it-IT" sz="2400" dirty="0" err="1"/>
              <a:t>occasion</a:t>
            </a:r>
            <a:r>
              <a:rPr lang="it-IT" sz="2400" dirty="0"/>
              <a:t> </a:t>
            </a:r>
            <a:r>
              <a:rPr lang="it-IT" sz="2400" dirty="0" err="1"/>
              <a:t>duquel</a:t>
            </a:r>
            <a:r>
              <a:rPr lang="it-IT" sz="2400" dirty="0"/>
              <a:t> </a:t>
            </a:r>
            <a:r>
              <a:rPr lang="it-IT" sz="2400" dirty="0" err="1"/>
              <a:t>les</a:t>
            </a:r>
            <a:r>
              <a:rPr lang="it-IT" sz="2400" dirty="0"/>
              <a:t> </a:t>
            </a:r>
            <a:r>
              <a:rPr lang="it-IT" sz="2400" dirty="0" err="1"/>
              <a:t>rues</a:t>
            </a:r>
            <a:r>
              <a:rPr lang="it-IT" sz="2400" dirty="0"/>
              <a:t> s’</a:t>
            </a:r>
            <a:r>
              <a:rPr lang="it-IT" sz="2400" dirty="0" err="1"/>
              <a:t>illuminent</a:t>
            </a:r>
            <a:r>
              <a:rPr lang="it-IT" sz="2400" dirty="0"/>
              <a:t> de </a:t>
            </a:r>
            <a:r>
              <a:rPr lang="it-IT" sz="2400" dirty="0" err="1"/>
              <a:t>flambeaux</a:t>
            </a:r>
            <a:r>
              <a:rPr lang="it-IT" sz="2400" dirty="0"/>
              <a:t> et </a:t>
            </a:r>
            <a:r>
              <a:rPr lang="it-IT" sz="2400" dirty="0" err="1"/>
              <a:t>sont</a:t>
            </a:r>
            <a:r>
              <a:rPr lang="it-IT" sz="2400" dirty="0"/>
              <a:t> </a:t>
            </a:r>
            <a:r>
              <a:rPr lang="it-IT" sz="2400" dirty="0" err="1"/>
              <a:t>parcourues</a:t>
            </a:r>
            <a:r>
              <a:rPr lang="it-IT" sz="2400" dirty="0"/>
              <a:t> par de </a:t>
            </a:r>
            <a:r>
              <a:rPr lang="it-IT" sz="2400" dirty="0" err="1"/>
              <a:t>différentes</a:t>
            </a:r>
            <a:r>
              <a:rPr lang="it-IT" sz="2400" dirty="0"/>
              <a:t> </a:t>
            </a:r>
            <a:r>
              <a:rPr lang="it-IT" sz="2400" dirty="0" err="1"/>
              <a:t>processions</a:t>
            </a:r>
            <a:r>
              <a:rPr lang="it-IT" sz="2400" dirty="0"/>
              <a:t> et </a:t>
            </a:r>
            <a:r>
              <a:rPr lang="it-IT" sz="2400" dirty="0" err="1"/>
              <a:t>Chemins</a:t>
            </a:r>
            <a:r>
              <a:rPr lang="it-IT" sz="2400" dirty="0"/>
              <a:t> de Croix (</a:t>
            </a:r>
            <a:r>
              <a:rPr lang="it-IT" sz="2400" i="1" dirty="0"/>
              <a:t>Via Crucis</a:t>
            </a:r>
            <a:r>
              <a:rPr lang="it-IT" sz="2400" dirty="0"/>
              <a:t>). </a:t>
            </a:r>
            <a:br>
              <a:rPr lang="it-IT" sz="2400" dirty="0"/>
            </a:br>
            <a:r>
              <a:rPr lang="it-IT" sz="2400" dirty="0"/>
              <a:t>La </a:t>
            </a:r>
            <a:r>
              <a:rPr lang="it-IT" sz="2400" b="1" dirty="0"/>
              <a:t>Via Crucis</a:t>
            </a:r>
            <a:r>
              <a:rPr lang="it-IT" sz="2400" dirty="0"/>
              <a:t> (</a:t>
            </a:r>
            <a:r>
              <a:rPr lang="it-IT" sz="2400" dirty="0" err="1"/>
              <a:t>du</a:t>
            </a:r>
            <a:r>
              <a:rPr lang="it-IT" sz="2400" dirty="0"/>
              <a:t> latin – </a:t>
            </a:r>
            <a:r>
              <a:rPr lang="it-IT" sz="2400" dirty="0" err="1"/>
              <a:t>Chemin</a:t>
            </a:r>
            <a:r>
              <a:rPr lang="it-IT" sz="2400" dirty="0"/>
              <a:t> de Croix - </a:t>
            </a:r>
            <a:r>
              <a:rPr lang="it-IT" sz="2400" dirty="0" err="1"/>
              <a:t>aussi</a:t>
            </a:r>
            <a:r>
              <a:rPr lang="it-IT" sz="2400" dirty="0"/>
              <a:t> </a:t>
            </a:r>
            <a:r>
              <a:rPr lang="it-IT" sz="2400" dirty="0" err="1"/>
              <a:t>appelé</a:t>
            </a:r>
            <a:r>
              <a:rPr lang="it-IT" sz="2400" dirty="0"/>
              <a:t> </a:t>
            </a:r>
            <a:r>
              <a:rPr lang="it-IT" sz="2400" dirty="0" err="1"/>
              <a:t>Chemin</a:t>
            </a:r>
            <a:r>
              <a:rPr lang="it-IT" sz="2400" dirty="0"/>
              <a:t> de la </a:t>
            </a:r>
            <a:r>
              <a:rPr lang="it-IT" sz="2400" dirty="0" err="1"/>
              <a:t>Souffrance</a:t>
            </a:r>
            <a:r>
              <a:rPr lang="it-IT" sz="2400" dirty="0"/>
              <a:t>) est un </a:t>
            </a:r>
            <a:r>
              <a:rPr lang="it-IT" sz="2400" dirty="0" err="1"/>
              <a:t>rite</a:t>
            </a:r>
            <a:r>
              <a:rPr lang="it-IT" sz="2400" dirty="0"/>
              <a:t> de l’</a:t>
            </a:r>
            <a:r>
              <a:rPr lang="it-IT" sz="2400" dirty="0" err="1"/>
              <a:t>Eglise</a:t>
            </a:r>
            <a:r>
              <a:rPr lang="it-IT" sz="2400" dirty="0"/>
              <a:t> </a:t>
            </a:r>
            <a:r>
              <a:rPr lang="it-IT" sz="2400" dirty="0" err="1"/>
              <a:t>Catholique</a:t>
            </a:r>
            <a:r>
              <a:rPr lang="it-IT" sz="2400" dirty="0"/>
              <a:t> à </a:t>
            </a:r>
            <a:r>
              <a:rPr lang="it-IT" sz="2400" dirty="0" err="1"/>
              <a:t>travers</a:t>
            </a:r>
            <a:r>
              <a:rPr lang="it-IT" sz="2400" dirty="0"/>
              <a:t> </a:t>
            </a:r>
            <a:r>
              <a:rPr lang="it-IT" sz="2400" dirty="0" err="1"/>
              <a:t>lequel</a:t>
            </a:r>
            <a:r>
              <a:rPr lang="it-IT" sz="2400" dirty="0"/>
              <a:t> est </a:t>
            </a:r>
            <a:r>
              <a:rPr lang="it-IT" sz="2400" dirty="0" err="1"/>
              <a:t>reconstruit</a:t>
            </a:r>
            <a:r>
              <a:rPr lang="it-IT" sz="2400" dirty="0"/>
              <a:t> et </a:t>
            </a:r>
            <a:r>
              <a:rPr lang="it-IT" sz="2400" dirty="0" err="1"/>
              <a:t>reparcouru</a:t>
            </a:r>
            <a:r>
              <a:rPr lang="it-IT" sz="2400" dirty="0"/>
              <a:t> le </a:t>
            </a:r>
            <a:r>
              <a:rPr lang="it-IT" sz="2400" dirty="0" err="1"/>
              <a:t>chemin</a:t>
            </a:r>
            <a:r>
              <a:rPr lang="it-IT" sz="2400" dirty="0"/>
              <a:t> </a:t>
            </a:r>
            <a:r>
              <a:rPr lang="it-IT" sz="2400" dirty="0" err="1"/>
              <a:t>douloureux</a:t>
            </a:r>
            <a:r>
              <a:rPr lang="it-IT" sz="2400" dirty="0"/>
              <a:t> </a:t>
            </a:r>
            <a:r>
              <a:rPr lang="it-IT" sz="2400" dirty="0" err="1"/>
              <a:t>du</a:t>
            </a:r>
            <a:r>
              <a:rPr lang="it-IT" sz="2400" dirty="0"/>
              <a:t> Christ se </a:t>
            </a:r>
            <a:r>
              <a:rPr lang="it-IT" sz="2400" dirty="0" err="1"/>
              <a:t>rendant</a:t>
            </a:r>
            <a:r>
              <a:rPr lang="it-IT" sz="2400" dirty="0"/>
              <a:t> à la </a:t>
            </a:r>
            <a:r>
              <a:rPr lang="it-IT" sz="2400" dirty="0" err="1"/>
              <a:t>crucifixion</a:t>
            </a:r>
            <a:r>
              <a:rPr lang="it-IT" sz="2400" dirty="0"/>
              <a:t> </a:t>
            </a:r>
            <a:r>
              <a:rPr lang="it-IT" sz="2400" dirty="0" err="1"/>
              <a:t>sur</a:t>
            </a:r>
            <a:r>
              <a:rPr lang="it-IT" sz="2400" dirty="0"/>
              <a:t> le </a:t>
            </a:r>
            <a:r>
              <a:rPr lang="it-IT" sz="2400" dirty="0" err="1"/>
              <a:t>Golgotha</a:t>
            </a:r>
            <a:endParaRPr lang="it-IT" sz="2400" dirty="0"/>
          </a:p>
        </p:txBody>
      </p:sp>
    </p:spTree>
    <p:extLst>
      <p:ext uri="{BB962C8B-B14F-4D97-AF65-F5344CB8AC3E}">
        <p14:creationId xmlns:p14="http://schemas.microsoft.com/office/powerpoint/2010/main" val="377026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Traduit</a:t>
            </a:r>
            <a:r>
              <a:rPr lang="it-IT" sz="2800" dirty="0"/>
              <a:t> par Giulia</a:t>
            </a:r>
          </a:p>
        </p:txBody>
      </p:sp>
      <p:sp>
        <p:nvSpPr>
          <p:cNvPr id="3" name="Segnaposto contenuto 2"/>
          <p:cNvSpPr>
            <a:spLocks noGrp="1"/>
          </p:cNvSpPr>
          <p:nvPr>
            <p:ph sz="half" idx="1"/>
          </p:nvPr>
        </p:nvSpPr>
        <p:spPr/>
        <p:txBody>
          <a:bodyPr>
            <a:normAutofit/>
          </a:bodyPr>
          <a:lstStyle/>
          <a:p>
            <a:r>
              <a:rPr lang="it-IT" sz="2400" dirty="0"/>
              <a:t>L'itinerario spirituale della Via Crucis è stato in tempi recenti completato con l'introduzione della Via </a:t>
            </a:r>
            <a:r>
              <a:rPr lang="it-IT" sz="2400" dirty="0" err="1"/>
              <a:t>Lucis</a:t>
            </a:r>
            <a:r>
              <a:rPr lang="it-IT" sz="2400" dirty="0"/>
              <a:t>, che celebra i misteri gloriosi, ovvero i fatti della vita di Cristo tra la sua Resurrezione e la Pentecoste.</a:t>
            </a:r>
          </a:p>
          <a:p>
            <a:endParaRPr lang="it-IT" sz="2400" dirty="0"/>
          </a:p>
        </p:txBody>
      </p:sp>
      <p:sp>
        <p:nvSpPr>
          <p:cNvPr id="4" name="Segnaposto contenuto 3"/>
          <p:cNvSpPr>
            <a:spLocks noGrp="1"/>
          </p:cNvSpPr>
          <p:nvPr>
            <p:ph sz="half" idx="2"/>
          </p:nvPr>
        </p:nvSpPr>
        <p:spPr/>
        <p:txBody>
          <a:bodyPr>
            <a:normAutofit/>
          </a:bodyPr>
          <a:lstStyle/>
          <a:p>
            <a:pPr algn="just"/>
            <a:r>
              <a:rPr lang="it-IT" sz="2400" dirty="0"/>
              <a:t>L’</a:t>
            </a:r>
            <a:r>
              <a:rPr lang="it-IT" sz="2400" dirty="0" err="1"/>
              <a:t>itinéraire</a:t>
            </a:r>
            <a:r>
              <a:rPr lang="it-IT" sz="2400" dirty="0"/>
              <a:t> </a:t>
            </a:r>
            <a:r>
              <a:rPr lang="it-IT" sz="2400" dirty="0" err="1"/>
              <a:t>spirituel</a:t>
            </a:r>
            <a:r>
              <a:rPr lang="it-IT" sz="2400" dirty="0"/>
              <a:t> </a:t>
            </a:r>
            <a:r>
              <a:rPr lang="it-IT" sz="2400" dirty="0" err="1"/>
              <a:t>du</a:t>
            </a:r>
            <a:r>
              <a:rPr lang="it-IT" sz="2400" dirty="0"/>
              <a:t> </a:t>
            </a:r>
            <a:r>
              <a:rPr lang="it-IT" sz="2400" dirty="0" err="1"/>
              <a:t>Chemin</a:t>
            </a:r>
            <a:r>
              <a:rPr lang="it-IT" sz="2400" dirty="0"/>
              <a:t> de Croix a </a:t>
            </a:r>
            <a:r>
              <a:rPr lang="it-IT" sz="2400" dirty="0" err="1"/>
              <a:t>été</a:t>
            </a:r>
            <a:r>
              <a:rPr lang="it-IT" sz="2400" dirty="0"/>
              <a:t> </a:t>
            </a:r>
            <a:r>
              <a:rPr lang="it-IT" sz="2400" dirty="0" err="1"/>
              <a:t>récemment</a:t>
            </a:r>
            <a:r>
              <a:rPr lang="it-IT" sz="2400" dirty="0"/>
              <a:t> </a:t>
            </a:r>
            <a:r>
              <a:rPr lang="it-IT" sz="2400" dirty="0" err="1"/>
              <a:t>complété</a:t>
            </a:r>
            <a:r>
              <a:rPr lang="it-IT" sz="2400" dirty="0"/>
              <a:t> </a:t>
            </a:r>
            <a:r>
              <a:rPr lang="it-IT" sz="2400" dirty="0" err="1"/>
              <a:t>avec</a:t>
            </a:r>
            <a:r>
              <a:rPr lang="it-IT" sz="2400" dirty="0"/>
              <a:t> l’</a:t>
            </a:r>
            <a:r>
              <a:rPr lang="it-IT" sz="2400" dirty="0" err="1"/>
              <a:t>introduction</a:t>
            </a:r>
            <a:r>
              <a:rPr lang="it-IT" sz="2400" dirty="0"/>
              <a:t> </a:t>
            </a:r>
            <a:r>
              <a:rPr lang="it-IT" sz="2400" dirty="0" err="1"/>
              <a:t>du</a:t>
            </a:r>
            <a:r>
              <a:rPr lang="it-IT" sz="2400" dirty="0"/>
              <a:t> </a:t>
            </a:r>
            <a:r>
              <a:rPr lang="it-IT" sz="2400" dirty="0" err="1"/>
              <a:t>Chemin</a:t>
            </a:r>
            <a:r>
              <a:rPr lang="it-IT" sz="2400" dirty="0"/>
              <a:t> de Lumière (</a:t>
            </a:r>
            <a:r>
              <a:rPr lang="it-IT" sz="2400" i="1" dirty="0"/>
              <a:t>Via </a:t>
            </a:r>
            <a:r>
              <a:rPr lang="it-IT" sz="2400" i="1" dirty="0" err="1"/>
              <a:t>Lucis</a:t>
            </a:r>
            <a:r>
              <a:rPr lang="it-IT" sz="2400" dirty="0"/>
              <a:t>), qui </a:t>
            </a:r>
            <a:r>
              <a:rPr lang="it-IT" sz="2400" dirty="0" err="1"/>
              <a:t>célèbre</a:t>
            </a:r>
            <a:r>
              <a:rPr lang="it-IT" sz="2400" dirty="0"/>
              <a:t> </a:t>
            </a:r>
            <a:r>
              <a:rPr lang="it-IT" sz="2400" dirty="0" err="1"/>
              <a:t>les</a:t>
            </a:r>
            <a:r>
              <a:rPr lang="it-IT" sz="2400" dirty="0"/>
              <a:t> </a:t>
            </a:r>
            <a:r>
              <a:rPr lang="it-IT" sz="2400" dirty="0" err="1"/>
              <a:t>mystères</a:t>
            </a:r>
            <a:r>
              <a:rPr lang="it-IT" sz="2400" dirty="0"/>
              <a:t> </a:t>
            </a:r>
            <a:r>
              <a:rPr lang="it-IT" sz="2400" dirty="0" err="1"/>
              <a:t>glorieux</a:t>
            </a:r>
            <a:r>
              <a:rPr lang="it-IT" sz="2400" dirty="0"/>
              <a:t>, c’est-à-dire </a:t>
            </a:r>
            <a:r>
              <a:rPr lang="it-IT" sz="2400" dirty="0" err="1"/>
              <a:t>les</a:t>
            </a:r>
            <a:r>
              <a:rPr lang="it-IT" sz="2400" dirty="0"/>
              <a:t> </a:t>
            </a:r>
            <a:r>
              <a:rPr lang="it-IT" sz="2400" dirty="0" err="1"/>
              <a:t>évènements</a:t>
            </a:r>
            <a:r>
              <a:rPr lang="it-IT" sz="2400" dirty="0"/>
              <a:t> de la vie </a:t>
            </a:r>
            <a:r>
              <a:rPr lang="it-IT" sz="2400" dirty="0" err="1"/>
              <a:t>du</a:t>
            </a:r>
            <a:r>
              <a:rPr lang="it-IT" sz="2400" dirty="0"/>
              <a:t> Christ </a:t>
            </a:r>
            <a:r>
              <a:rPr lang="it-IT" sz="2400" dirty="0" err="1"/>
              <a:t>entre</a:t>
            </a:r>
            <a:r>
              <a:rPr lang="it-IT" sz="2400" dirty="0"/>
              <a:t> sa </a:t>
            </a:r>
            <a:r>
              <a:rPr lang="it-IT" sz="2400" dirty="0" err="1"/>
              <a:t>Résurrection</a:t>
            </a:r>
            <a:r>
              <a:rPr lang="it-IT" sz="2400" dirty="0"/>
              <a:t> et la </a:t>
            </a:r>
            <a:r>
              <a:rPr lang="it-IT" sz="2400" dirty="0" err="1"/>
              <a:t>Pentecôte</a:t>
            </a:r>
            <a:r>
              <a:rPr lang="it-IT" sz="2400" dirty="0"/>
              <a:t>.</a:t>
            </a:r>
            <a:br>
              <a:rPr lang="it-IT" sz="2400" dirty="0"/>
            </a:br>
            <a:endParaRPr lang="it-IT" sz="2400" dirty="0"/>
          </a:p>
          <a:p>
            <a:endParaRPr lang="it-IT" sz="2400" dirty="0"/>
          </a:p>
        </p:txBody>
      </p:sp>
    </p:spTree>
    <p:extLst>
      <p:ext uri="{BB962C8B-B14F-4D97-AF65-F5344CB8AC3E}">
        <p14:creationId xmlns:p14="http://schemas.microsoft.com/office/powerpoint/2010/main" val="223619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r>
              <a:rPr lang="it-IT" sz="2400" dirty="0"/>
              <a:t>L'itinerario spirituale della Via Crucis è stato in tempi recenti completato con l'introduzione della Via </a:t>
            </a:r>
            <a:r>
              <a:rPr lang="it-IT" sz="2400" dirty="0" err="1"/>
              <a:t>Lucis</a:t>
            </a:r>
            <a:r>
              <a:rPr lang="it-IT" sz="2400" dirty="0"/>
              <a:t>, che celebra i misteri gloriosi, ovvero i fatti della vita di Cristo tra la sua Resurrezione e la Pentecoste</a:t>
            </a:r>
          </a:p>
        </p:txBody>
      </p:sp>
      <p:sp>
        <p:nvSpPr>
          <p:cNvPr id="4" name="Segnaposto contenuto 3"/>
          <p:cNvSpPr>
            <a:spLocks noGrp="1"/>
          </p:cNvSpPr>
          <p:nvPr>
            <p:ph sz="half" idx="2"/>
          </p:nvPr>
        </p:nvSpPr>
        <p:spPr/>
        <p:txBody>
          <a:bodyPr>
            <a:normAutofit/>
          </a:bodyPr>
          <a:lstStyle/>
          <a:p>
            <a:r>
              <a:rPr lang="it-IT" sz="2400" dirty="0"/>
              <a:t>.</a:t>
            </a:r>
            <a:r>
              <a:rPr lang="it-IT" sz="2400" dirty="0" err="1"/>
              <a:t>L’itinéraire</a:t>
            </a:r>
            <a:r>
              <a:rPr lang="it-IT" sz="2400" dirty="0"/>
              <a:t> </a:t>
            </a:r>
            <a:r>
              <a:rPr lang="it-IT" sz="2400" dirty="0" err="1"/>
              <a:t>spirituel</a:t>
            </a:r>
            <a:r>
              <a:rPr lang="it-IT" sz="2400" dirty="0"/>
              <a:t> </a:t>
            </a:r>
            <a:r>
              <a:rPr lang="it-IT" sz="2400" dirty="0" err="1"/>
              <a:t>du</a:t>
            </a:r>
            <a:r>
              <a:rPr lang="it-IT" sz="2400" dirty="0"/>
              <a:t> </a:t>
            </a:r>
            <a:r>
              <a:rPr lang="it-IT" sz="2400" dirty="0" err="1"/>
              <a:t>Chemin</a:t>
            </a:r>
            <a:r>
              <a:rPr lang="it-IT" sz="2400" dirty="0"/>
              <a:t> de Croix à </a:t>
            </a:r>
            <a:r>
              <a:rPr lang="it-IT" sz="2400" dirty="0" err="1"/>
              <a:t>récemment</a:t>
            </a:r>
            <a:r>
              <a:rPr lang="it-IT" sz="2400" dirty="0"/>
              <a:t> </a:t>
            </a:r>
            <a:r>
              <a:rPr lang="it-IT" sz="2400" dirty="0" err="1"/>
              <a:t>été</a:t>
            </a:r>
            <a:r>
              <a:rPr lang="it-IT" sz="2400" dirty="0"/>
              <a:t> </a:t>
            </a:r>
            <a:r>
              <a:rPr lang="it-IT" sz="2400" dirty="0" err="1"/>
              <a:t>enrichi</a:t>
            </a:r>
            <a:r>
              <a:rPr lang="it-IT" sz="2400" dirty="0"/>
              <a:t> </a:t>
            </a:r>
            <a:r>
              <a:rPr lang="it-IT" sz="2400" dirty="0" err="1"/>
              <a:t>avec</a:t>
            </a:r>
            <a:r>
              <a:rPr lang="it-IT" sz="2400" dirty="0"/>
              <a:t> l’</a:t>
            </a:r>
            <a:r>
              <a:rPr lang="it-IT" sz="2400" dirty="0" err="1"/>
              <a:t>introduction</a:t>
            </a:r>
            <a:r>
              <a:rPr lang="it-IT" sz="2400" dirty="0"/>
              <a:t> de la Via </a:t>
            </a:r>
            <a:r>
              <a:rPr lang="it-IT" sz="2400" dirty="0" err="1"/>
              <a:t>Lucis</a:t>
            </a:r>
            <a:r>
              <a:rPr lang="it-IT" sz="2400" dirty="0"/>
              <a:t> (</a:t>
            </a:r>
            <a:r>
              <a:rPr lang="it-IT" sz="2400" dirty="0" err="1"/>
              <a:t>Chemin</a:t>
            </a:r>
            <a:r>
              <a:rPr lang="it-IT" sz="2400" dirty="0"/>
              <a:t> de la Lumière) </a:t>
            </a:r>
            <a:r>
              <a:rPr lang="it-IT" sz="2400" dirty="0" err="1"/>
              <a:t>célébrant</a:t>
            </a:r>
            <a:r>
              <a:rPr lang="it-IT" sz="2400" dirty="0"/>
              <a:t> </a:t>
            </a:r>
            <a:r>
              <a:rPr lang="it-IT" sz="2400" dirty="0" err="1"/>
              <a:t>les</a:t>
            </a:r>
            <a:r>
              <a:rPr lang="it-IT" sz="2400" dirty="0"/>
              <a:t> </a:t>
            </a:r>
            <a:r>
              <a:rPr lang="it-IT" sz="2400" dirty="0" err="1"/>
              <a:t>mystères</a:t>
            </a:r>
            <a:r>
              <a:rPr lang="it-IT" sz="2400" dirty="0"/>
              <a:t> </a:t>
            </a:r>
            <a:r>
              <a:rPr lang="it-IT" sz="2400" dirty="0" err="1"/>
              <a:t>glorieux</a:t>
            </a:r>
            <a:r>
              <a:rPr lang="it-IT" sz="2400" dirty="0"/>
              <a:t>, c’est-à-dire </a:t>
            </a:r>
            <a:r>
              <a:rPr lang="it-IT" sz="2400" dirty="0" err="1"/>
              <a:t>les</a:t>
            </a:r>
            <a:r>
              <a:rPr lang="it-IT" sz="2400" dirty="0"/>
              <a:t> </a:t>
            </a:r>
            <a:r>
              <a:rPr lang="it-IT" sz="2400" dirty="0" err="1"/>
              <a:t>événements</a:t>
            </a:r>
            <a:r>
              <a:rPr lang="it-IT" sz="2400" dirty="0"/>
              <a:t> de la vie </a:t>
            </a:r>
            <a:r>
              <a:rPr lang="it-IT" sz="2400" dirty="0" err="1"/>
              <a:t>du</a:t>
            </a:r>
            <a:r>
              <a:rPr lang="it-IT" sz="2400" dirty="0"/>
              <a:t> Christ </a:t>
            </a:r>
            <a:r>
              <a:rPr lang="it-IT" sz="2400" dirty="0" err="1"/>
              <a:t>ayant</a:t>
            </a:r>
            <a:r>
              <a:rPr lang="it-IT" sz="2400" dirty="0"/>
              <a:t> </a:t>
            </a:r>
            <a:r>
              <a:rPr lang="it-IT" sz="2400" dirty="0" err="1"/>
              <a:t>eu</a:t>
            </a:r>
            <a:r>
              <a:rPr lang="it-IT" sz="2400" dirty="0"/>
              <a:t> </a:t>
            </a:r>
            <a:r>
              <a:rPr lang="it-IT" sz="2400" dirty="0" err="1"/>
              <a:t>lieu</a:t>
            </a:r>
            <a:r>
              <a:rPr lang="it-IT" sz="2400" dirty="0"/>
              <a:t> </a:t>
            </a:r>
            <a:r>
              <a:rPr lang="it-IT" sz="2400" dirty="0" err="1"/>
              <a:t>entre</a:t>
            </a:r>
            <a:r>
              <a:rPr lang="it-IT" sz="2400" dirty="0"/>
              <a:t> sa </a:t>
            </a:r>
            <a:r>
              <a:rPr lang="it-IT" sz="2400" dirty="0" err="1"/>
              <a:t>Résurrection</a:t>
            </a:r>
            <a:r>
              <a:rPr lang="it-IT" sz="2400" dirty="0"/>
              <a:t> et la </a:t>
            </a:r>
            <a:r>
              <a:rPr lang="it-IT" sz="2400" dirty="0" err="1"/>
              <a:t>Pentecôte</a:t>
            </a:r>
            <a:r>
              <a:rPr lang="it-IT" sz="2400" dirty="0"/>
              <a:t>. </a:t>
            </a:r>
          </a:p>
          <a:p>
            <a:endParaRPr lang="it-IT" sz="2400" dirty="0"/>
          </a:p>
        </p:txBody>
      </p:sp>
    </p:spTree>
    <p:extLst>
      <p:ext uri="{BB962C8B-B14F-4D97-AF65-F5344CB8AC3E}">
        <p14:creationId xmlns:p14="http://schemas.microsoft.com/office/powerpoint/2010/main" val="3289167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896</Words>
  <Application>Microsoft Office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Traduit par Irene</vt:lpstr>
      <vt:lpstr>Traduction officielle </vt:lpstr>
      <vt:lpstr>Traduit par Irene</vt:lpstr>
      <vt:lpstr>Traduction officielle</vt:lpstr>
      <vt:lpstr>Traduit par Giulia</vt:lpstr>
      <vt:lpstr>Traduction officielle</vt:lpstr>
      <vt:lpstr>Traduit par Giulia</vt:lpstr>
      <vt:lpstr>Traduction officielle</vt:lpstr>
      <vt:lpstr>Traduit par Sara</vt:lpstr>
      <vt:lpstr>Traduit par Sara</vt:lpstr>
      <vt:lpstr>Traduction officielle</vt:lpstr>
      <vt:lpstr>  Valle d’Aosta Museo di arte contemporanea vallée/val d’aoste musée d’art contemporain   </vt:lpstr>
      <vt:lpstr> Traduction officielle Château Gamba  </vt:lpstr>
      <vt:lpstr>La collezione di arte moderna e contemporanea </vt:lpstr>
      <vt:lpstr>PowerPoint Presentation</vt:lpstr>
      <vt:lpstr> Tour de l'Archet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CELOTTI NADINE</cp:lastModifiedBy>
  <cp:revision>2</cp:revision>
  <dcterms:created xsi:type="dcterms:W3CDTF">2017-03-09T17:44:18Z</dcterms:created>
  <dcterms:modified xsi:type="dcterms:W3CDTF">2017-03-09T17:46:18Z</dcterms:modified>
</cp:coreProperties>
</file>